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3" r:id="rId5"/>
    <p:sldId id="264" r:id="rId6"/>
  </p:sldIdLst>
  <p:sldSz cx="12801600" cy="9601200" type="A3"/>
  <p:notesSz cx="6807200" cy="9939338"/>
  <p:defaultTextStyle>
    <a:defPPr>
      <a:defRPr lang="ja-JP"/>
    </a:defPPr>
    <a:lvl1pPr marL="0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39965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79930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19894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59858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199822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39787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79752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19717" algn="l" defTabSz="127993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85D8A"/>
    <a:srgbClr val="000066"/>
    <a:srgbClr val="984807"/>
    <a:srgbClr val="FFFF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07" autoAdjust="0"/>
    <p:restoredTop sz="94767" autoAdjust="0"/>
  </p:normalViewPr>
  <p:slideViewPr>
    <p:cSldViewPr snapToGrid="0">
      <p:cViewPr>
        <p:scale>
          <a:sx n="80" d="100"/>
          <a:sy n="80" d="100"/>
        </p:scale>
        <p:origin x="-588" y="15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3"/>
            <a:ext cx="2949678" cy="497461"/>
          </a:xfrm>
          <a:prstGeom prst="rect">
            <a:avLst/>
          </a:prstGeom>
        </p:spPr>
        <p:txBody>
          <a:bodyPr vert="horz" lIns="62936" tIns="31469" rIns="62936" bIns="3146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62" y="13"/>
            <a:ext cx="2950765" cy="497461"/>
          </a:xfrm>
          <a:prstGeom prst="rect">
            <a:avLst/>
          </a:prstGeom>
        </p:spPr>
        <p:txBody>
          <a:bodyPr vert="horz" lIns="62936" tIns="31469" rIns="62936" bIns="31469" rtlCol="0"/>
          <a:lstStyle>
            <a:lvl1pPr algn="r">
              <a:defRPr sz="800"/>
            </a:lvl1pPr>
          </a:lstStyle>
          <a:p>
            <a:fld id="{0AED6701-641F-4355-802B-4E2168056F86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36" tIns="31469" rIns="62936" bIns="3146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2" y="4720942"/>
            <a:ext cx="5445978" cy="4472757"/>
          </a:xfrm>
          <a:prstGeom prst="rect">
            <a:avLst/>
          </a:prstGeom>
        </p:spPr>
        <p:txBody>
          <a:bodyPr vert="horz" lIns="62936" tIns="31469" rIns="62936" bIns="3146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2"/>
            <a:ext cx="2949678" cy="496363"/>
          </a:xfrm>
          <a:prstGeom prst="rect">
            <a:avLst/>
          </a:prstGeom>
        </p:spPr>
        <p:txBody>
          <a:bodyPr vert="horz" lIns="62936" tIns="31469" rIns="62936" bIns="3146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62" y="9440782"/>
            <a:ext cx="2950765" cy="496363"/>
          </a:xfrm>
          <a:prstGeom prst="rect">
            <a:avLst/>
          </a:prstGeom>
        </p:spPr>
        <p:txBody>
          <a:bodyPr vert="horz" lIns="62936" tIns="31469" rIns="62936" bIns="31469" rtlCol="0" anchor="b"/>
          <a:lstStyle>
            <a:lvl1pPr algn="r">
              <a:defRPr sz="800"/>
            </a:lvl1pPr>
          </a:lstStyle>
          <a:p>
            <a:fld id="{8C645DE0-1238-48CB-A38C-1D7F2163B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415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7288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45DE0-1238-48CB-A38C-1D7F2163BE3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19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7288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45DE0-1238-48CB-A38C-1D7F2163BE3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19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30FE-D799-4AF6-B60E-2FB27122F493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8ADC-2BED-4CD1-A2E7-C49EE576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534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30FE-D799-4AF6-B60E-2FB27122F493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8ADC-2BED-4CD1-A2E7-C49EE576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12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30FE-D799-4AF6-B60E-2FB27122F493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8ADC-2BED-4CD1-A2E7-C49EE576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65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30FE-D799-4AF6-B60E-2FB27122F493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8ADC-2BED-4CD1-A2E7-C49EE576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11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6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93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91989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85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8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78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7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7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30FE-D799-4AF6-B60E-2FB27122F493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8ADC-2BED-4CD1-A2E7-C49EE576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15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1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30FE-D799-4AF6-B60E-2FB27122F493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8ADC-2BED-4CD1-A2E7-C49EE576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12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65" indent="0">
              <a:buNone/>
              <a:defRPr sz="2800" b="1"/>
            </a:lvl2pPr>
            <a:lvl3pPr marL="1279930" indent="0">
              <a:buNone/>
              <a:defRPr sz="2500" b="1"/>
            </a:lvl3pPr>
            <a:lvl4pPr marL="1919894" indent="0">
              <a:buNone/>
              <a:defRPr sz="2100" b="1"/>
            </a:lvl4pPr>
            <a:lvl5pPr marL="2559858" indent="0">
              <a:buNone/>
              <a:defRPr sz="2100" b="1"/>
            </a:lvl5pPr>
            <a:lvl6pPr marL="3199822" indent="0">
              <a:buNone/>
              <a:defRPr sz="2100" b="1"/>
            </a:lvl6pPr>
            <a:lvl7pPr marL="3839787" indent="0">
              <a:buNone/>
              <a:defRPr sz="2100" b="1"/>
            </a:lvl7pPr>
            <a:lvl8pPr marL="4479752" indent="0">
              <a:buNone/>
              <a:defRPr sz="2100" b="1"/>
            </a:lvl8pPr>
            <a:lvl9pPr marL="5119717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65" indent="0">
              <a:buNone/>
              <a:defRPr sz="2800" b="1"/>
            </a:lvl2pPr>
            <a:lvl3pPr marL="1279930" indent="0">
              <a:buNone/>
              <a:defRPr sz="2500" b="1"/>
            </a:lvl3pPr>
            <a:lvl4pPr marL="1919894" indent="0">
              <a:buNone/>
              <a:defRPr sz="2100" b="1"/>
            </a:lvl4pPr>
            <a:lvl5pPr marL="2559858" indent="0">
              <a:buNone/>
              <a:defRPr sz="2100" b="1"/>
            </a:lvl5pPr>
            <a:lvl6pPr marL="3199822" indent="0">
              <a:buNone/>
              <a:defRPr sz="2100" b="1"/>
            </a:lvl6pPr>
            <a:lvl7pPr marL="3839787" indent="0">
              <a:buNone/>
              <a:defRPr sz="2100" b="1"/>
            </a:lvl7pPr>
            <a:lvl8pPr marL="4479752" indent="0">
              <a:buNone/>
              <a:defRPr sz="2100" b="1"/>
            </a:lvl8pPr>
            <a:lvl9pPr marL="5119717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30FE-D799-4AF6-B60E-2FB27122F493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8ADC-2BED-4CD1-A2E7-C49EE576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391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30FE-D799-4AF6-B60E-2FB27122F493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8ADC-2BED-4CD1-A2E7-C49EE576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27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30FE-D799-4AF6-B60E-2FB27122F493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8ADC-2BED-4CD1-A2E7-C49EE576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194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2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965" indent="0">
              <a:buNone/>
              <a:defRPr sz="1700"/>
            </a:lvl2pPr>
            <a:lvl3pPr marL="1279930" indent="0">
              <a:buNone/>
              <a:defRPr sz="1300"/>
            </a:lvl3pPr>
            <a:lvl4pPr marL="1919894" indent="0">
              <a:buNone/>
              <a:defRPr sz="1300"/>
            </a:lvl4pPr>
            <a:lvl5pPr marL="2559858" indent="0">
              <a:buNone/>
              <a:defRPr sz="1300"/>
            </a:lvl5pPr>
            <a:lvl6pPr marL="3199822" indent="0">
              <a:buNone/>
              <a:defRPr sz="1300"/>
            </a:lvl6pPr>
            <a:lvl7pPr marL="3839787" indent="0">
              <a:buNone/>
              <a:defRPr sz="1300"/>
            </a:lvl7pPr>
            <a:lvl8pPr marL="4479752" indent="0">
              <a:buNone/>
              <a:defRPr sz="1300"/>
            </a:lvl8pPr>
            <a:lvl9pPr marL="511971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30FE-D799-4AF6-B60E-2FB27122F493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8ADC-2BED-4CD1-A2E7-C49EE576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91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965" indent="0">
              <a:buNone/>
              <a:defRPr sz="3900"/>
            </a:lvl2pPr>
            <a:lvl3pPr marL="1279930" indent="0">
              <a:buNone/>
              <a:defRPr sz="3300"/>
            </a:lvl3pPr>
            <a:lvl4pPr marL="1919894" indent="0">
              <a:buNone/>
              <a:defRPr sz="2800"/>
            </a:lvl4pPr>
            <a:lvl5pPr marL="2559858" indent="0">
              <a:buNone/>
              <a:defRPr sz="2800"/>
            </a:lvl5pPr>
            <a:lvl6pPr marL="3199822" indent="0">
              <a:buNone/>
              <a:defRPr sz="2800"/>
            </a:lvl6pPr>
            <a:lvl7pPr marL="3839787" indent="0">
              <a:buNone/>
              <a:defRPr sz="2800"/>
            </a:lvl7pPr>
            <a:lvl8pPr marL="4479752" indent="0">
              <a:buNone/>
              <a:defRPr sz="2800"/>
            </a:lvl8pPr>
            <a:lvl9pPr marL="5119717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965" indent="0">
              <a:buNone/>
              <a:defRPr sz="1700"/>
            </a:lvl2pPr>
            <a:lvl3pPr marL="1279930" indent="0">
              <a:buNone/>
              <a:defRPr sz="1300"/>
            </a:lvl3pPr>
            <a:lvl4pPr marL="1919894" indent="0">
              <a:buNone/>
              <a:defRPr sz="1300"/>
            </a:lvl4pPr>
            <a:lvl5pPr marL="2559858" indent="0">
              <a:buNone/>
              <a:defRPr sz="1300"/>
            </a:lvl5pPr>
            <a:lvl6pPr marL="3199822" indent="0">
              <a:buNone/>
              <a:defRPr sz="1300"/>
            </a:lvl6pPr>
            <a:lvl7pPr marL="3839787" indent="0">
              <a:buNone/>
              <a:defRPr sz="1300"/>
            </a:lvl7pPr>
            <a:lvl8pPr marL="4479752" indent="0">
              <a:buNone/>
              <a:defRPr sz="1300"/>
            </a:lvl8pPr>
            <a:lvl9pPr marL="511971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30FE-D799-4AF6-B60E-2FB27122F493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8ADC-2BED-4CD1-A2E7-C49EE576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60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993" tIns="63997" rIns="127993" bIns="6399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7993" tIns="63997" rIns="127993" bIns="6399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7993" tIns="63997" rIns="127993" bIns="6399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430FE-D799-4AF6-B60E-2FB27122F493}" type="datetimeFigureOut">
              <a:rPr kumimoji="1" lang="ja-JP" altLang="en-US" smtClean="0"/>
              <a:t>2016/8/29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7993" tIns="63997" rIns="127993" bIns="6399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7993" tIns="63997" rIns="127993" bIns="6399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28ADC-2BED-4CD1-A2E7-C49EE5766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88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930" rtl="0" eaLnBrk="1" latinLnBrk="0" hangingPunct="1">
        <a:spcBef>
          <a:spcPct val="0"/>
        </a:spcBef>
        <a:buNone/>
        <a:defRPr kumimoji="1"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74" indent="-479974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942" indent="-399977" algn="l" defTabSz="127993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912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875" indent="-319982" algn="l" defTabSz="127993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840" indent="-319982" algn="l" defTabSz="127993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805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770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734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699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65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930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894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858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822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787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752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717" algn="l" defTabSz="127993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二等辺三角形 143"/>
          <p:cNvSpPr/>
          <p:nvPr/>
        </p:nvSpPr>
        <p:spPr>
          <a:xfrm rot="10800000">
            <a:off x="35015" y="6992296"/>
            <a:ext cx="12528000" cy="25200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角丸四角形 145"/>
          <p:cNvSpPr/>
          <p:nvPr/>
        </p:nvSpPr>
        <p:spPr>
          <a:xfrm>
            <a:off x="182419" y="7565477"/>
            <a:ext cx="4032000" cy="8280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23" tIns="45712" rIns="91423" bIns="45712" rtlCol="0" anchor="t" anchorCtr="0">
            <a:noAutofit/>
          </a:bodyPr>
          <a:lstStyle/>
          <a:p>
            <a:pPr algn="ctr"/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大阪全体の都市魅力の発展・</a:t>
            </a:r>
            <a:r>
              <a:rPr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進化・発信</a:t>
            </a:r>
            <a:endParaRPr lang="ja-JP" altLang="en-US" sz="11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7" name="角丸四角形 146"/>
          <p:cNvSpPr/>
          <p:nvPr/>
        </p:nvSpPr>
        <p:spPr>
          <a:xfrm>
            <a:off x="8418299" y="7569958"/>
            <a:ext cx="4032000" cy="8280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23" tIns="45712" rIns="91423" bIns="45712" rtlCol="0" anchor="t" anchorCtr="0">
            <a:noAutofit/>
          </a:bodyPr>
          <a:lstStyle/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世界有数の国際</a:t>
            </a:r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都市を</a:t>
            </a:r>
            <a:r>
              <a:rPr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目指した受入環境の整備</a:t>
            </a:r>
            <a:endParaRPr lang="ja-JP" altLang="en-US" sz="11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8" name="角丸四角形 147"/>
          <p:cNvSpPr/>
          <p:nvPr/>
        </p:nvSpPr>
        <p:spPr>
          <a:xfrm>
            <a:off x="4303174" y="7565477"/>
            <a:ext cx="4032000" cy="8280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23" tIns="45712" rIns="91423" bIns="45712" rtlCol="0" anchor="t" anchorCtr="0">
            <a:noAutofit/>
          </a:bodyPr>
          <a:lstStyle/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文化・スポーツを活かした都市魅力の創出</a:t>
            </a:r>
            <a:endParaRPr lang="ja-JP" altLang="en-US" sz="11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182419" y="8459378"/>
            <a:ext cx="4032000" cy="864000"/>
          </a:xfrm>
          <a:prstGeom prst="rect">
            <a:avLst/>
          </a:prstGeom>
          <a:pattFill prst="pct25">
            <a:fgClr>
              <a:srgbClr val="66FFFF"/>
            </a:fgClr>
            <a:bgClr>
              <a:schemeClr val="bg1"/>
            </a:bgClr>
          </a:pattFill>
          <a:ln w="19050">
            <a:solidFill>
              <a:schemeClr val="tx2">
                <a:lumMod val="75000"/>
              </a:schemeClr>
            </a:solidFill>
            <a:prstDash val="sysDash"/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2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★世界第一級の文化・観光拠点形成・発信</a:t>
            </a:r>
            <a:endParaRPr lang="en-US" altLang="ja-JP" sz="12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2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★多様な観光資源の発掘・発信</a:t>
            </a:r>
            <a:endParaRPr lang="en-US" altLang="ja-JP" sz="12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2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★みんなで支える仕組みづくり</a:t>
            </a:r>
            <a:endParaRPr lang="ja-JP" altLang="en-US" sz="12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4303174" y="8459378"/>
            <a:ext cx="4032000" cy="864000"/>
          </a:xfrm>
          <a:prstGeom prst="rect">
            <a:avLst/>
          </a:prstGeom>
          <a:pattFill prst="pct25">
            <a:fgClr>
              <a:srgbClr val="66FFFF"/>
            </a:fgClr>
            <a:bgClr>
              <a:schemeClr val="bg1"/>
            </a:bgClr>
          </a:pattFill>
          <a:ln w="19050">
            <a:solidFill>
              <a:schemeClr val="tx2">
                <a:lumMod val="75000"/>
              </a:schemeClr>
            </a:solidFill>
            <a:prstDash val="sysDash"/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2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★国際的なスポーツイベントの開催</a:t>
            </a:r>
            <a:endParaRPr lang="en-US" altLang="ja-JP" sz="12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2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★スポーツ都市大阪の魅力発信</a:t>
            </a:r>
            <a:endParaRPr lang="en-US" altLang="ja-JP" sz="12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2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★オリ・パラ等の開催を契機としたレガシーの形成</a:t>
            </a:r>
            <a:endParaRPr lang="en-US" altLang="ja-JP" sz="12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2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★大阪の文化・食の魅力発信</a:t>
            </a:r>
            <a:endParaRPr lang="ja-JP" altLang="en-US" sz="12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8418299" y="8459378"/>
            <a:ext cx="4032000" cy="864000"/>
          </a:xfrm>
          <a:prstGeom prst="rect">
            <a:avLst/>
          </a:prstGeom>
          <a:pattFill prst="pct25">
            <a:fgClr>
              <a:srgbClr val="66FFFF"/>
            </a:fgClr>
            <a:bgClr>
              <a:schemeClr val="bg1"/>
            </a:bgClr>
          </a:pattFill>
          <a:ln w="19050">
            <a:solidFill>
              <a:schemeClr val="tx2">
                <a:lumMod val="75000"/>
              </a:schemeClr>
            </a:solidFill>
            <a:prstDash val="sysDash"/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2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★旅行者の利便性向上</a:t>
            </a:r>
            <a:endParaRPr lang="en-US" altLang="ja-JP" sz="12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2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★観光案内機能の強化</a:t>
            </a:r>
            <a:endParaRPr lang="en-US" altLang="ja-JP" sz="12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2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★インバウンド受入環境の整備</a:t>
            </a:r>
            <a:endParaRPr lang="en-US" altLang="ja-JP" sz="12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2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★外国人留学生の受入と定着支援</a:t>
            </a:r>
            <a:endParaRPr lang="ja-JP" altLang="en-US" sz="12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42925" y="7329785"/>
            <a:ext cx="12528000" cy="2088000"/>
          </a:xfrm>
          <a:prstGeom prst="roundRect">
            <a:avLst>
              <a:gd name="adj" fmla="val 2876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角丸四角形 59"/>
          <p:cNvSpPr/>
          <p:nvPr/>
        </p:nvSpPr>
        <p:spPr>
          <a:xfrm>
            <a:off x="35015" y="7165411"/>
            <a:ext cx="823401" cy="306449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23" tIns="45712" rIns="91423" bIns="45712" rtlCol="0" anchor="ctr">
            <a:sp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重点取組</a:t>
            </a:r>
            <a:endParaRPr lang="ja-JP" altLang="en-US" sz="12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62419" y="7875845"/>
            <a:ext cx="3672000" cy="432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1"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都心部における観光魅力のさらなる充実</a:t>
            </a:r>
            <a:endParaRPr kumimoji="1" lang="en-US" altLang="ja-JP" sz="9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90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府域全体で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の都市魅力向上策の展開</a:t>
            </a:r>
            <a:endParaRPr kumimoji="1" lang="ja-JP" altLang="en-US" sz="900" dirty="0"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468502" y="7876551"/>
            <a:ext cx="3672000" cy="432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kumimoji="1"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三大スポーツイベントに向けた機運醸成</a:t>
            </a:r>
            <a:endParaRPr kumimoji="1" lang="en-US" altLang="ja-JP" sz="9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9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大阪が誇る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文化・スポーツの強みを活かした都市魅力の創出と観光施策との連携</a:t>
            </a:r>
            <a:endParaRPr kumimoji="1" lang="ja-JP" altLang="en-US" sz="900" dirty="0"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8598299" y="7875845"/>
            <a:ext cx="3672000" cy="432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9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観光客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と地域住民相互の目線に立った受入環境整備の推進</a:t>
            </a:r>
            <a:endParaRPr kumimoji="1" lang="ja-JP" altLang="en-US" sz="900" dirty="0"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-5326" y="0"/>
            <a:ext cx="12806925" cy="3806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大阪都市</a:t>
            </a:r>
            <a:r>
              <a:rPr lang="ja-JP" altLang="en-US" sz="1800" b="1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魅力</a:t>
            </a:r>
            <a:r>
              <a:rPr lang="ja-JP" altLang="en-US" sz="1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創造戦略</a:t>
            </a:r>
            <a:r>
              <a:rPr lang="en-US" altLang="ja-JP" sz="1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2020</a:t>
            </a:r>
            <a:r>
              <a:rPr lang="ja-JP" altLang="en-US" sz="1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（案）　</a:t>
            </a:r>
            <a:r>
              <a:rPr lang="ja-JP" altLang="en-US" sz="16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～</a:t>
            </a:r>
            <a:r>
              <a:rPr lang="ja-JP" altLang="en-US" sz="1600" b="1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世界的な創造都市、国際エンターテイメント都市へ加速</a:t>
            </a:r>
            <a:r>
              <a:rPr lang="ja-JP" altLang="en-US" sz="16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itchFamily="50" charset="-128"/>
              </a:rPr>
              <a:t>～</a:t>
            </a:r>
            <a:endParaRPr lang="ja-JP" altLang="en-US" sz="16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Meiryo UI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9908245" y="45375"/>
            <a:ext cx="2800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chemeClr val="bg1"/>
                </a:solidFill>
                <a:latin typeface="+mj-ea"/>
                <a:ea typeface="+mj-ea"/>
              </a:rPr>
              <a:t>【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+mj-ea"/>
                <a:ea typeface="+mj-ea"/>
              </a:rPr>
              <a:t>都市魅力創造局企画・観光課</a:t>
            </a:r>
            <a:r>
              <a:rPr kumimoji="1" lang="en-US" altLang="ja-JP" sz="1400" dirty="0" smtClean="0">
                <a:solidFill>
                  <a:schemeClr val="bg1"/>
                </a:solidFill>
                <a:latin typeface="+mj-ea"/>
                <a:ea typeface="+mj-ea"/>
              </a:rPr>
              <a:t>】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75442" y="559362"/>
            <a:ext cx="5184000" cy="3164913"/>
          </a:xfrm>
          <a:prstGeom prst="roundRect">
            <a:avLst>
              <a:gd name="adj" fmla="val 521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848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144000" rIns="68415" bIns="68400" rtlCol="0" anchor="t" anchorCtr="0"/>
          <a:lstStyle/>
          <a:p>
            <a:pPr marL="306000" indent="-457200">
              <a:lnSpc>
                <a:spcPts val="1000"/>
              </a:lnSpc>
              <a:defRPr/>
            </a:pPr>
            <a:endParaRPr lang="en-US" altLang="ja-JP" sz="11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endParaRPr lang="en-US" altLang="ja-JP" sz="11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☆世界</a:t>
            </a: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における大阪のプレゼンスの向上</a:t>
            </a:r>
          </a:p>
          <a:p>
            <a:pPr marL="306000" indent="-457200">
              <a:lnSpc>
                <a:spcPts val="300"/>
              </a:lnSpc>
              <a:defRPr/>
            </a:pPr>
            <a:endParaRPr lang="en-US" altLang="ja-JP" sz="3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 ・世界の中での大阪の存在感はまだまだ薄い。</a:t>
            </a:r>
            <a:endParaRPr lang="en-US" altLang="ja-JP" sz="105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ja-JP" altLang="en-US" sz="105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（世界の都市総合力ランキング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2015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40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都市中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24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位、アジアで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位）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en-US" altLang="ja-JP" sz="105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ja-JP" altLang="en-US" sz="105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 世界の都市間競争に打ち勝つため、多様な人材が交流し新しい価値を創造する</a:t>
            </a:r>
            <a:endParaRPr lang="en-US" altLang="ja-JP" sz="105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en-US" altLang="ja-JP" sz="105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  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都市として、国際都市・大阪のプレゼンスを高める必要がある。</a:t>
            </a:r>
            <a:endParaRPr lang="en-US" altLang="ja-JP" sz="105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endParaRPr lang="en-US" altLang="ja-JP" sz="10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☆都市魅力創造の好循環の実現</a:t>
            </a:r>
            <a:endParaRPr lang="en-US" altLang="ja-JP" sz="11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300"/>
              </a:lnSpc>
              <a:defRPr/>
            </a:pPr>
            <a:endParaRPr lang="en-US" altLang="ja-JP" sz="3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ja-JP" altLang="en-US" sz="105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 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・行政と民間の役割分担を明確にし、民間主体の取組みは、集客促進⇒消費喚起・投資拡大⇒取組みの充実・発展という好循環につなげていく必要がある。</a:t>
            </a:r>
            <a:endParaRPr lang="en-US" altLang="ja-JP" sz="105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☆</a:t>
            </a: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国内外</a:t>
            </a: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からの</a:t>
            </a: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注目の</a:t>
            </a: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高まりを捉えたさらなる魅力向上</a:t>
            </a:r>
            <a:endParaRPr lang="ja-JP" altLang="en-US" sz="11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300"/>
              </a:lnSpc>
              <a:defRPr/>
            </a:pPr>
            <a:endParaRPr lang="en-US" altLang="ja-JP" sz="3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05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・大阪における平成</a:t>
            </a:r>
            <a:r>
              <a:rPr lang="en-US" altLang="ja-JP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27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年の延べ宿泊者数は、</a:t>
            </a:r>
            <a:r>
              <a:rPr lang="en-US" altLang="ja-JP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3,037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万人（うち外国人</a:t>
            </a:r>
            <a:r>
              <a:rPr lang="en-US" altLang="ja-JP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897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万人）で、</a:t>
            </a:r>
            <a:endParaRPr lang="en-US" altLang="ja-JP" sz="105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en-US" altLang="ja-JP" sz="105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  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来阪外国人旅行者数は年間</a:t>
            </a:r>
            <a:r>
              <a:rPr lang="en-US" altLang="ja-JP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716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万人を超えている。さらに今後、三大スポーツイ</a:t>
            </a:r>
            <a:endParaRPr lang="en-US" altLang="ja-JP" sz="105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en-US" altLang="ja-JP" sz="105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  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ベントの開催などにより、国内外からさらに多くの方が大阪・関西を訪れる絶好の</a:t>
            </a:r>
            <a:endParaRPr lang="en-US" altLang="ja-JP" sz="105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en-US" altLang="ja-JP" sz="105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  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機会が到来することから</a:t>
            </a:r>
            <a:r>
              <a:rPr lang="ja-JP" altLang="en-US" sz="105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、国内外からの観光客受入環境の充実とさらなる魅力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向</a:t>
            </a:r>
            <a:endParaRPr lang="en-US" altLang="ja-JP" sz="105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en-US" altLang="ja-JP" sz="105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  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上、効果的なプロモーションを展開する必要がある。</a:t>
            </a:r>
            <a:endParaRPr lang="en-US" altLang="ja-JP" sz="105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☆大阪観光局の機能強化（大阪版ＤＭＯ）</a:t>
            </a:r>
            <a:endParaRPr lang="ja-JP" altLang="en-US" sz="11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300"/>
              </a:lnSpc>
              <a:defRPr/>
            </a:pPr>
            <a:endParaRPr lang="en-US" altLang="ja-JP" sz="3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06000" indent="-457200">
              <a:lnSpc>
                <a:spcPts val="1000"/>
              </a:lnSpc>
              <a:defRPr/>
            </a:pPr>
            <a:r>
              <a:rPr lang="ja-JP" altLang="en-US" sz="105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 ・観光事業推進の司令塔として、大阪観光局のさらなる進化・機能強化が求められる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ja-JP" altLang="en-US" sz="105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3" name="二等辺三角形 112"/>
          <p:cNvSpPr/>
          <p:nvPr/>
        </p:nvSpPr>
        <p:spPr>
          <a:xfrm rot="5400000" flipH="1">
            <a:off x="4225944" y="2013603"/>
            <a:ext cx="2585093" cy="36000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角丸四角形 85"/>
          <p:cNvSpPr/>
          <p:nvPr/>
        </p:nvSpPr>
        <p:spPr>
          <a:xfrm>
            <a:off x="75441" y="541362"/>
            <a:ext cx="5179631" cy="359693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98480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68415" tIns="34208" rIns="68415" bIns="34208"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大阪の都市魅力創造の現状と課題</a:t>
            </a:r>
            <a:endParaRPr lang="en-US" altLang="ja-JP" sz="11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46090" y="4640356"/>
            <a:ext cx="12492000" cy="2351940"/>
          </a:xfrm>
          <a:prstGeom prst="roundRect">
            <a:avLst>
              <a:gd name="adj" fmla="val 2876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88" name="角丸四角形 87"/>
          <p:cNvSpPr/>
          <p:nvPr/>
        </p:nvSpPr>
        <p:spPr>
          <a:xfrm>
            <a:off x="45638" y="4487131"/>
            <a:ext cx="3076449" cy="306449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23" tIns="45712" rIns="91423" bIns="45712" rtlCol="0" anchor="ctr">
            <a:sp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１０の目指す</a:t>
            </a:r>
            <a:r>
              <a:rPr lang="ja-JP" altLang="en-US" sz="12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べき</a:t>
            </a:r>
            <a:r>
              <a:rPr lang="ja-JP" altLang="en-US" sz="12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都市像と施策展開の考え方</a:t>
            </a:r>
            <a:endParaRPr lang="ja-JP" altLang="en-US" sz="12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9" name="テキスト ボックス 114"/>
          <p:cNvSpPr txBox="1"/>
          <p:nvPr/>
        </p:nvSpPr>
        <p:spPr>
          <a:xfrm>
            <a:off x="104673" y="5154705"/>
            <a:ext cx="1241164" cy="678047"/>
          </a:xfrm>
          <a:prstGeom prst="rect">
            <a:avLst/>
          </a:prstGeom>
          <a:solidFill>
            <a:srgbClr val="385D8A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36000" tIns="90000" rIns="36000" bIns="90000" rtlCol="0" anchor="ctr" anchorCtr="0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374" indent="-610956" algn="ctr"/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世界</a:t>
            </a:r>
            <a:r>
              <a:rPr lang="ja-JP" altLang="en-US" sz="900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誇れる</a:t>
            </a:r>
            <a:endParaRPr lang="en-US" altLang="ja-JP" sz="900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5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10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自慢</a:t>
            </a:r>
            <a:r>
              <a:rPr lang="ja-JP" altLang="en-US" sz="1000" b="1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都市</a:t>
            </a:r>
            <a:endParaRPr lang="ja-JP" altLang="en-US" sz="1000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0" name="テキスト ボックス 115"/>
          <p:cNvSpPr txBox="1"/>
          <p:nvPr/>
        </p:nvSpPr>
        <p:spPr>
          <a:xfrm>
            <a:off x="2533838" y="5154705"/>
            <a:ext cx="1241165" cy="678047"/>
          </a:xfrm>
          <a:prstGeom prst="rect">
            <a:avLst/>
          </a:prstGeom>
          <a:solidFill>
            <a:srgbClr val="385D8A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36000" tIns="90000" rIns="36000" bIns="90000" rtlCol="0" anchor="ctr" anchorCtr="0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374" indent="-610956" algn="ctr"/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多様</a:t>
            </a:r>
            <a:r>
              <a:rPr lang="ja-JP" altLang="en-US" sz="900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な人材が</a:t>
            </a:r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集う</a:t>
            </a:r>
            <a:endParaRPr lang="en-US" altLang="ja-JP" sz="900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5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10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観光・ＭＩＣＥ都市</a:t>
            </a:r>
            <a:endParaRPr lang="ja-JP" altLang="en-US" sz="1000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1" name="テキスト ボックス 116"/>
          <p:cNvSpPr txBox="1"/>
          <p:nvPr/>
        </p:nvSpPr>
        <p:spPr>
          <a:xfrm>
            <a:off x="5069332" y="5154705"/>
            <a:ext cx="1242651" cy="678047"/>
          </a:xfrm>
          <a:prstGeom prst="rect">
            <a:avLst/>
          </a:prstGeom>
          <a:solidFill>
            <a:srgbClr val="385D8A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36000" tIns="90000" rIns="36000" bIns="90000" rtlCol="0" anchor="ctr" anchorCtr="0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374" indent="-610956" algn="ctr"/>
            <a:r>
              <a:rPr lang="ja-JP" altLang="en-US" sz="900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大阪が</a:t>
            </a:r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誇る</a:t>
            </a:r>
            <a:endParaRPr lang="en-US" altLang="ja-JP" sz="900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500" b="1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文化力を</a:t>
            </a:r>
            <a:endParaRPr lang="en-US" altLang="ja-JP" sz="1000" b="1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活用した都市</a:t>
            </a:r>
            <a:endParaRPr lang="ja-JP" altLang="en-US" sz="1000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2" name="テキスト ボックス 117"/>
          <p:cNvSpPr txBox="1"/>
          <p:nvPr/>
        </p:nvSpPr>
        <p:spPr>
          <a:xfrm>
            <a:off x="7551663" y="5154705"/>
            <a:ext cx="1188000" cy="678047"/>
          </a:xfrm>
          <a:prstGeom prst="rect">
            <a:avLst/>
          </a:prstGeom>
          <a:solidFill>
            <a:srgbClr val="385D8A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36000" tIns="90000" rIns="36000" bIns="90000" rtlCol="0" anchor="ctr" anchorCtr="0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374" indent="-610956" algn="ctr"/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アジア</a:t>
            </a:r>
            <a:r>
              <a:rPr lang="ja-JP" altLang="en-US" sz="900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</a:t>
            </a:r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リードする</a:t>
            </a:r>
            <a:endParaRPr lang="en-US" altLang="ja-JP" sz="900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5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国際</a:t>
            </a:r>
            <a:r>
              <a:rPr lang="ja-JP" altLang="en-US" sz="1000" b="1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プロ</a:t>
            </a:r>
            <a:endParaRPr lang="en-US" altLang="ja-JP" sz="10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スポーツ都市</a:t>
            </a:r>
            <a:endParaRPr lang="ja-JP" altLang="en-US" sz="1000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3" name="テキスト ボックス 118"/>
          <p:cNvSpPr txBox="1"/>
          <p:nvPr/>
        </p:nvSpPr>
        <p:spPr>
          <a:xfrm>
            <a:off x="1345838" y="5154705"/>
            <a:ext cx="1188000" cy="678047"/>
          </a:xfrm>
          <a:prstGeom prst="rect">
            <a:avLst/>
          </a:prstGeom>
          <a:solidFill>
            <a:srgbClr val="385D8A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36000" tIns="90000" rIns="36000" bIns="90000" rtlCol="0" anchor="ctr" anchorCtr="0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374" indent="-610956" algn="ctr"/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安全で安心して楽しめる</a:t>
            </a:r>
            <a:endParaRPr lang="en-US" altLang="ja-JP" sz="900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5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en-US" altLang="ja-JP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24</a:t>
            </a:r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時間</a:t>
            </a:r>
            <a:endParaRPr lang="en-US" altLang="ja-JP" sz="10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おもてなし都市</a:t>
            </a:r>
            <a:endParaRPr lang="ja-JP" altLang="en-US" sz="1000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4" name="テキスト ボックス 119"/>
          <p:cNvSpPr txBox="1"/>
          <p:nvPr/>
        </p:nvSpPr>
        <p:spPr>
          <a:xfrm>
            <a:off x="3775003" y="5154705"/>
            <a:ext cx="1241165" cy="678047"/>
          </a:xfrm>
          <a:prstGeom prst="rect">
            <a:avLst/>
          </a:prstGeom>
          <a:solidFill>
            <a:srgbClr val="385D8A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36000" tIns="90000" rIns="36000" bIns="90000" rtlCol="0" anchor="ctr" anchorCtr="0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374" indent="-610956" algn="ctr"/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多様</a:t>
            </a:r>
            <a:r>
              <a:rPr lang="ja-JP" altLang="en-US" sz="900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な楽しみ方</a:t>
            </a:r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ができる</a:t>
            </a:r>
            <a:endParaRPr lang="en-US" altLang="ja-JP" sz="900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5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10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周遊</a:t>
            </a:r>
            <a:r>
              <a:rPr lang="ja-JP" altLang="en-US" sz="1000" b="1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滞在都市</a:t>
            </a:r>
            <a:endParaRPr lang="ja-JP" altLang="en-US" sz="1000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6" name="テキスト ボックス 120"/>
          <p:cNvSpPr txBox="1"/>
          <p:nvPr/>
        </p:nvSpPr>
        <p:spPr>
          <a:xfrm>
            <a:off x="6310498" y="5154705"/>
            <a:ext cx="1188000" cy="678047"/>
          </a:xfrm>
          <a:prstGeom prst="rect">
            <a:avLst/>
          </a:prstGeom>
          <a:solidFill>
            <a:srgbClr val="385D8A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36000" tIns="90000" rIns="36000" bIns="90000" rtlCol="0" anchor="ctr" anchorCtr="0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374" indent="-610956" algn="ctr"/>
            <a:r>
              <a:rPr lang="ja-JP" altLang="en-US" sz="900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あらゆる人々</a:t>
            </a:r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</a:t>
            </a:r>
            <a:endParaRPr lang="en-US" altLang="ja-JP" sz="900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500" b="1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文化を</a:t>
            </a:r>
            <a:endParaRPr lang="en-US" altLang="ja-JP" sz="1000" b="1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享受できる都市</a:t>
            </a:r>
            <a:endParaRPr lang="ja-JP" altLang="en-US" sz="1000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7" name="テキスト ボックス 121"/>
          <p:cNvSpPr txBox="1"/>
          <p:nvPr/>
        </p:nvSpPr>
        <p:spPr>
          <a:xfrm>
            <a:off x="8740001" y="5154705"/>
            <a:ext cx="1240827" cy="678047"/>
          </a:xfrm>
          <a:prstGeom prst="rect">
            <a:avLst/>
          </a:prstGeom>
          <a:solidFill>
            <a:srgbClr val="385D8A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36000" tIns="90000" rIns="36000" bIns="90000" rtlCol="0" anchor="ctr" anchorCtr="0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374" indent="-610956" algn="ctr"/>
            <a:r>
              <a:rPr lang="ja-JP" altLang="en-US" sz="800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健康と生きがいを創出する</a:t>
            </a:r>
          </a:p>
          <a:p>
            <a:pPr marL="168374" indent="-610956" algn="ctr"/>
            <a:endParaRPr lang="en-US" altLang="ja-JP" sz="5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スポーツに</a:t>
            </a:r>
          </a:p>
          <a:p>
            <a:pPr marL="168374" indent="-610956" algn="ctr"/>
            <a:r>
              <a:rPr lang="ja-JP" altLang="en-US" sz="1000" b="1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親しめる都市</a:t>
            </a:r>
          </a:p>
        </p:txBody>
      </p:sp>
      <p:sp>
        <p:nvSpPr>
          <p:cNvPr id="98" name="テキスト ボックス 122"/>
          <p:cNvSpPr txBox="1"/>
          <p:nvPr/>
        </p:nvSpPr>
        <p:spPr>
          <a:xfrm>
            <a:off x="10033993" y="5154705"/>
            <a:ext cx="1188000" cy="678047"/>
          </a:xfrm>
          <a:prstGeom prst="rect">
            <a:avLst/>
          </a:prstGeom>
          <a:solidFill>
            <a:srgbClr val="385D8A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36000" tIns="90000" rIns="36000" bIns="90000" rtlCol="0" anchor="ctr" anchorCtr="0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374" indent="-610956" algn="ctr"/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世界</a:t>
            </a:r>
            <a:r>
              <a:rPr lang="ja-JP" altLang="en-US" sz="900" spc="-53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で活躍</a:t>
            </a:r>
            <a:r>
              <a:rPr lang="ja-JP" altLang="en-US" sz="900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できる</a:t>
            </a:r>
            <a:endParaRPr lang="en-US" altLang="ja-JP" sz="900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5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グローバル</a:t>
            </a:r>
            <a:endParaRPr lang="en-US" altLang="ja-JP" sz="10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人材育成都市</a:t>
            </a:r>
            <a:endParaRPr lang="ja-JP" altLang="en-US" sz="1000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0" name="テキスト ボックス 123"/>
          <p:cNvSpPr txBox="1"/>
          <p:nvPr/>
        </p:nvSpPr>
        <p:spPr>
          <a:xfrm>
            <a:off x="11221993" y="5154705"/>
            <a:ext cx="1241165" cy="678047"/>
          </a:xfrm>
          <a:prstGeom prst="rect">
            <a:avLst/>
          </a:prstGeom>
          <a:solidFill>
            <a:srgbClr val="385D8A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36000" tIns="90000" rIns="36000" bIns="90000" rtlCol="0" anchor="ctr" anchorCtr="0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374" indent="-610956" algn="ctr"/>
            <a:r>
              <a:rPr lang="ja-JP" altLang="en-US" sz="900" spc="-1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出会いが新しい価値を生む</a:t>
            </a:r>
            <a:endParaRPr lang="en-US" altLang="ja-JP" sz="900" spc="-15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500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endParaRPr lang="en-US" altLang="ja-JP" sz="1000" b="1" spc="-53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 algn="ctr"/>
            <a:r>
              <a:rPr lang="ja-JP" altLang="en-US" sz="1000" b="1" spc="-53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多様性都市</a:t>
            </a:r>
            <a:endParaRPr lang="ja-JP" altLang="en-US" sz="1000" spc="-53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1" name="角丸四角形 100"/>
          <p:cNvSpPr>
            <a:spLocks/>
          </p:cNvSpPr>
          <p:nvPr/>
        </p:nvSpPr>
        <p:spPr>
          <a:xfrm>
            <a:off x="93314" y="4838117"/>
            <a:ext cx="4911326" cy="288000"/>
          </a:xfrm>
          <a:prstGeom prst="roundRect">
            <a:avLst>
              <a:gd name="adj" fmla="val 38190"/>
            </a:avLst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23" tIns="45712" rIns="91423" bIns="45712" rtlCol="0" anchor="ctr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観光・都市魅力</a:t>
            </a:r>
            <a:endParaRPr lang="ja-JP" altLang="en-US" sz="11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2" name="角丸四角形 101"/>
          <p:cNvSpPr>
            <a:spLocks/>
          </p:cNvSpPr>
          <p:nvPr/>
        </p:nvSpPr>
        <p:spPr>
          <a:xfrm>
            <a:off x="5057974" y="4838117"/>
            <a:ext cx="2428996" cy="288000"/>
          </a:xfrm>
          <a:prstGeom prst="roundRect">
            <a:avLst>
              <a:gd name="adj" fmla="val 38190"/>
            </a:avLst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23" tIns="45712" rIns="91423" bIns="45712" rtlCol="0" anchor="ctr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文化</a:t>
            </a:r>
            <a:endParaRPr lang="ja-JP" altLang="en-US" sz="11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3" name="角丸四角形 102"/>
          <p:cNvSpPr>
            <a:spLocks/>
          </p:cNvSpPr>
          <p:nvPr/>
        </p:nvSpPr>
        <p:spPr>
          <a:xfrm>
            <a:off x="7540135" y="4838117"/>
            <a:ext cx="2429898" cy="288000"/>
          </a:xfrm>
          <a:prstGeom prst="roundRect">
            <a:avLst>
              <a:gd name="adj" fmla="val 38190"/>
            </a:avLst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23" tIns="45712" rIns="91423" bIns="45712" rtlCol="0" anchor="ctr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スポーツ</a:t>
            </a:r>
          </a:p>
        </p:txBody>
      </p:sp>
      <p:sp>
        <p:nvSpPr>
          <p:cNvPr id="104" name="角丸四角形 103"/>
          <p:cNvSpPr>
            <a:spLocks/>
          </p:cNvSpPr>
          <p:nvPr/>
        </p:nvSpPr>
        <p:spPr>
          <a:xfrm>
            <a:off x="10022465" y="4838117"/>
            <a:ext cx="2423491" cy="288000"/>
          </a:xfrm>
          <a:prstGeom prst="roundRect">
            <a:avLst>
              <a:gd name="adj" fmla="val 38190"/>
            </a:avLst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23" tIns="45712" rIns="91423" bIns="45712" rtlCol="0" anchor="ctr">
            <a:noAutofit/>
          </a:bodyPr>
          <a:lstStyle>
            <a:defPPr>
              <a:defRPr lang="ja-JP"/>
            </a:defPPr>
            <a:lvl1pPr marL="0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39965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79930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19894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59858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199822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39787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79752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19717" algn="l" defTabSz="127993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国際化</a:t>
            </a:r>
            <a:endParaRPr lang="ja-JP" altLang="en-US" sz="11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182419" y="5929261"/>
            <a:ext cx="4032000" cy="1008000"/>
          </a:xfrm>
          <a:prstGeom prst="roundRect">
            <a:avLst>
              <a:gd name="adj" fmla="val 1131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" tIns="68400" rIns="32400" bIns="68400" rtlCol="0" anchor="t" anchorCtr="0"/>
          <a:lstStyle/>
          <a:p>
            <a:pPr marL="126000" indent="-457200" algn="ctr">
              <a:defRPr/>
            </a:pPr>
            <a:r>
              <a:rPr lang="ja-JP" altLang="en-US" sz="1100" u="sng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都市魅力創造の好循環につながる施策展開</a:t>
            </a:r>
          </a:p>
          <a:p>
            <a:pPr marL="126000" indent="-457200">
              <a:defRPr/>
            </a:pPr>
            <a:endParaRPr lang="en-US" altLang="ja-JP" sz="5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indent="-457200">
              <a:defRPr/>
            </a:pP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様々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な角度から、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都市魅力の向上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を図り、国内外の人々に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大阪の魅力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を発信し続けていくとともに、都市魅力の向上（都市魅力創造）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⇒</a:t>
            </a:r>
            <a:endParaRPr lang="en-US" altLang="ja-JP" sz="10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indent="-457200">
              <a:defRPr/>
            </a:pP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交流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人口の拡大（集客効果）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⇒消費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喚起・投資拡大（経済効果）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⇒</a:t>
            </a:r>
            <a:endParaRPr lang="en-US" altLang="ja-JP" sz="10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indent="-457200">
              <a:defRPr/>
            </a:pP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まち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の活性化（取組の充実・発展）の好循環に結びつく施策展開を図る。</a:t>
            </a:r>
          </a:p>
        </p:txBody>
      </p:sp>
      <p:sp>
        <p:nvSpPr>
          <p:cNvPr id="108" name="角丸四角形 107"/>
          <p:cNvSpPr/>
          <p:nvPr/>
        </p:nvSpPr>
        <p:spPr>
          <a:xfrm>
            <a:off x="4303174" y="5929261"/>
            <a:ext cx="4032000" cy="1008000"/>
          </a:xfrm>
          <a:prstGeom prst="roundRect">
            <a:avLst>
              <a:gd name="adj" fmla="val 1131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" tIns="68400" rIns="32400" bIns="68400" rtlCol="0" anchor="t" anchorCtr="0"/>
          <a:lstStyle/>
          <a:p>
            <a:pPr marL="126000" indent="-457200" algn="ctr">
              <a:defRPr/>
            </a:pPr>
            <a:r>
              <a:rPr lang="ja-JP" altLang="en-US" sz="1100" u="sng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行政・地域・民間の役割分担と施策展開</a:t>
            </a:r>
          </a:p>
          <a:p>
            <a:pPr marL="126000" indent="-457200">
              <a:defRPr/>
            </a:pPr>
            <a:endParaRPr lang="en-US" altLang="ja-JP" sz="5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indent="-457200">
              <a:defRPr/>
            </a:pP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大阪観光局とも連携を図りながら、これまで以上に、魅力あふれるまちづくりや観光資源づくり、効果的な府域への誘客を図るとともに、文化・スポーツによる都市魅力の向上など、公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と民のそれぞれが必要な役割を担いつつ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、一体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となって、都市の魅力を高める取組みを展開する。</a:t>
            </a:r>
          </a:p>
        </p:txBody>
      </p:sp>
      <p:sp>
        <p:nvSpPr>
          <p:cNvPr id="109" name="角丸四角形 108"/>
          <p:cNvSpPr/>
          <p:nvPr/>
        </p:nvSpPr>
        <p:spPr>
          <a:xfrm>
            <a:off x="8418299" y="5929261"/>
            <a:ext cx="4032000" cy="1008000"/>
          </a:xfrm>
          <a:prstGeom prst="roundRect">
            <a:avLst>
              <a:gd name="adj" fmla="val 1131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" tIns="68400" rIns="32400" bIns="68400" rtlCol="0" anchor="t" anchorCtr="0"/>
          <a:lstStyle/>
          <a:p>
            <a:pPr marL="126000" indent="-457200" algn="ctr">
              <a:defRPr/>
            </a:pPr>
            <a:r>
              <a:rPr lang="ja-JP" altLang="en-US" sz="1100" u="sng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より効果的な施策展開</a:t>
            </a:r>
          </a:p>
          <a:p>
            <a:pPr marL="126000" indent="-457200">
              <a:defRPr/>
            </a:pPr>
            <a:endParaRPr lang="en-US" altLang="ja-JP" sz="5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indent="-457200">
              <a:defRPr/>
            </a:pP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平成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29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en-US" altLang="ja-JP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月より導入する宿泊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税を新た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な行政需要として実施すべき事業に充当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するなど、限られた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財源を有効に活用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して最大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の効果を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発揮させ、観光客</a:t>
            </a:r>
            <a:r>
              <a:rPr lang="ja-JP" altLang="en-US" sz="10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が大阪での滞在を安全・快適かつ、楽しみ、満足いただくための観光振興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施策を展開する。</a:t>
            </a:r>
            <a:endParaRPr lang="ja-JP" altLang="en-US" sz="10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6270013" y="1264082"/>
            <a:ext cx="6414025" cy="770614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3" tIns="45712" rIns="91423" bIns="45712" rtlCol="0" anchor="ctr"/>
          <a:lstStyle/>
          <a:p>
            <a:endParaRPr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032012" y="1301899"/>
            <a:ext cx="5519226" cy="347490"/>
          </a:xfrm>
          <a:prstGeom prst="roundRect">
            <a:avLst>
              <a:gd name="adj" fmla="val 3819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内外から人、モノ、投資等を呼び込む「強い大阪」の</a:t>
            </a: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実現　</a:t>
            </a:r>
            <a:endParaRPr lang="ja-JP" altLang="en-US" sz="11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7046317" y="1649389"/>
            <a:ext cx="5504921" cy="324039"/>
          </a:xfrm>
          <a:prstGeom prst="roundRect">
            <a:avLst>
              <a:gd name="adj" fmla="val 38190"/>
            </a:avLst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dist"/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世界に存在感を示す「大阪」の</a:t>
            </a: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実現　</a:t>
            </a:r>
            <a:endParaRPr lang="ja-JP" altLang="en-US" sz="11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6384012" y="1301899"/>
            <a:ext cx="641010" cy="671529"/>
          </a:xfrm>
          <a:prstGeom prst="homePlate">
            <a:avLst/>
          </a:prstGeom>
          <a:ln>
            <a:solidFill>
              <a:srgbClr val="385D8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122191" tIns="61096" rIns="122191" bIns="61096" rtlCol="0" anchor="ctr"/>
          <a:lstStyle/>
          <a:p>
            <a:pPr algn="ctr"/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戦略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目標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7462415" y="2943757"/>
            <a:ext cx="5221623" cy="830546"/>
          </a:xfrm>
          <a:prstGeom prst="roundRect">
            <a:avLst>
              <a:gd name="adj" fmla="val 773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68400" rIns="68415" bIns="68400" rtlCol="0" anchor="ctr" anchorCtr="0"/>
          <a:lstStyle/>
          <a:p>
            <a:pPr marL="180000" indent="-457200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◇</a:t>
            </a: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国内及び世界に向けた大阪の魅力の発信</a:t>
            </a:r>
          </a:p>
          <a:p>
            <a:pPr marL="180000" indent="-457200">
              <a:defRPr/>
            </a:pP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◇これまで取り組んできた重点取組を発展・進化</a:t>
            </a:r>
          </a:p>
          <a:p>
            <a:pPr marL="180000" indent="-457200">
              <a:defRPr/>
            </a:pP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◇府域全体の発展に資する施策展開</a:t>
            </a:r>
          </a:p>
          <a:p>
            <a:pPr marL="180000" indent="-457200">
              <a:defRPr/>
            </a:pP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◇</a:t>
            </a:r>
            <a:r>
              <a:rPr lang="en-US" altLang="ja-JP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2020</a:t>
            </a:r>
            <a:r>
              <a:rPr lang="ja-JP" altLang="en-US" sz="11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年度以降も見据えた</a:t>
            </a: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仕組みづくり</a:t>
            </a:r>
            <a:endParaRPr lang="ja-JP" altLang="en-US" sz="11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6270013" y="2943757"/>
            <a:ext cx="1192401" cy="83054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68415" tIns="34208" rIns="68415" bIns="34208"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基本的考え方</a:t>
            </a:r>
            <a:endParaRPr lang="en-US" altLang="ja-JP" sz="11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5" name="上カーブ矢印 104"/>
          <p:cNvSpPr/>
          <p:nvPr/>
        </p:nvSpPr>
        <p:spPr>
          <a:xfrm rot="16200000" flipH="1">
            <a:off x="9285486" y="2296842"/>
            <a:ext cx="859835" cy="433993"/>
          </a:xfrm>
          <a:prstGeom prst="curvedUpArrow">
            <a:avLst/>
          </a:prstGeom>
          <a:gradFill flip="none" rotWithShape="1">
            <a:gsLst>
              <a:gs pos="0">
                <a:srgbClr val="C000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7" name="上カーブ矢印 106"/>
          <p:cNvSpPr/>
          <p:nvPr/>
        </p:nvSpPr>
        <p:spPr>
          <a:xfrm rot="5400000" flipH="1">
            <a:off x="8868945" y="2247415"/>
            <a:ext cx="842180" cy="416743"/>
          </a:xfrm>
          <a:prstGeom prst="curvedUpArrow">
            <a:avLst/>
          </a:prstGeom>
          <a:gradFill flip="none" rotWithShape="1">
            <a:gsLst>
              <a:gs pos="0">
                <a:srgbClr val="C0000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667661" y="2141360"/>
            <a:ext cx="2304000" cy="252000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 algn="ctr"/>
            <a:r>
              <a:rPr lang="ja-JP" altLang="en-US" sz="1000" spc="-53" dirty="0" smtClean="0">
                <a:solidFill>
                  <a:srgbClr val="00006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文化・都市</a:t>
            </a:r>
            <a:r>
              <a:rPr lang="ja-JP" altLang="en-US" sz="1000" spc="-53" dirty="0">
                <a:solidFill>
                  <a:srgbClr val="00006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魅力の向上 （都市魅力創造）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0073260" y="2141360"/>
            <a:ext cx="2304000" cy="252000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algn="ctr"/>
            <a:r>
              <a:rPr lang="ja-JP" altLang="en-US" sz="1000" dirty="0">
                <a:solidFill>
                  <a:srgbClr val="00006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交流人口拡大 （集客効果）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667661" y="2479921"/>
            <a:ext cx="2304000" cy="252000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algn="ctr"/>
            <a:r>
              <a:rPr lang="ja-JP" altLang="en-US" sz="1000" dirty="0">
                <a:solidFill>
                  <a:srgbClr val="00006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まちの活性化 （取組の充実・発展）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0073260" y="2480325"/>
            <a:ext cx="2304000" cy="252000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algn="ctr"/>
            <a:r>
              <a:rPr lang="ja-JP" altLang="en-US" sz="1000" dirty="0">
                <a:solidFill>
                  <a:srgbClr val="00006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消費喚起、投資拡大 （経済効果）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8863527" y="2240785"/>
            <a:ext cx="12697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kumimoji="1" lang="ja-JP" altLang="en-US" sz="11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好循環</a:t>
            </a:r>
            <a:endParaRPr kumimoji="1" lang="en-US" altLang="ja-JP" sz="1100" b="1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300"/>
              </a:lnSpc>
            </a:pPr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>
              <a:lnSpc>
                <a:spcPts val="900"/>
              </a:lnSpc>
            </a:pP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経済性・生産性向上</a:t>
            </a:r>
          </a:p>
          <a:p>
            <a:pPr algn="ctr">
              <a:lnSpc>
                <a:spcPts val="9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持続性・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自立性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6285573" y="559363"/>
            <a:ext cx="6414025" cy="468000"/>
          </a:xfrm>
          <a:prstGeom prst="rect">
            <a:avLst/>
          </a:prstGeom>
          <a:gradFill>
            <a:gsLst>
              <a:gs pos="100000">
                <a:srgbClr val="DDEBCF"/>
              </a:gs>
              <a:gs pos="68000">
                <a:srgbClr val="9CB86E"/>
              </a:gs>
              <a:gs pos="1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804" tIns="0" rIns="64804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世界的な創造都市、国際エンターテイメント都市へ加速</a:t>
            </a:r>
            <a:endParaRPr lang="en-US" altLang="ja-JP" sz="1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1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2020</a:t>
            </a:r>
            <a:r>
              <a:rPr lang="ja-JP" altLang="en-US" sz="11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年に向け、大阪を世界へアピール！</a:t>
            </a:r>
            <a:endParaRPr lang="en-US" altLang="ja-JP" sz="11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5764054" y="559363"/>
            <a:ext cx="455499" cy="205980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2">
                <a:lumMod val="75000"/>
              </a:schemeClr>
            </a:solidFill>
          </a:ln>
        </p:spPr>
        <p:txBody>
          <a:bodyPr vert="eaVert" wrap="square" lIns="91423" tIns="90000" rIns="91423" bIns="90000" rtlCol="0" anchor="ctr" anchorCtr="0">
            <a:noAutofit/>
          </a:bodyPr>
          <a:lstStyle/>
          <a:p>
            <a:pPr marL="168374" indent="-610956" algn="ctr"/>
            <a:r>
              <a:rPr lang="ja-JP" altLang="en-US" sz="16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戦略理念</a:t>
            </a:r>
            <a:endParaRPr lang="ja-JP" altLang="en-US" sz="1600" b="1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762360" y="3001283"/>
            <a:ext cx="17259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◇みんなで支える</a:t>
            </a:r>
          </a:p>
          <a:p>
            <a:r>
              <a:rPr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◇</a:t>
            </a:r>
            <a:r>
              <a:rPr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PDCA</a:t>
            </a:r>
            <a:r>
              <a:rPr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サイクルの徹底</a:t>
            </a:r>
          </a:p>
        </p:txBody>
      </p:sp>
      <p:sp>
        <p:nvSpPr>
          <p:cNvPr id="4" name="下矢印 3"/>
          <p:cNvSpPr/>
          <p:nvPr/>
        </p:nvSpPr>
        <p:spPr>
          <a:xfrm>
            <a:off x="8564699" y="1027362"/>
            <a:ext cx="1870421" cy="236719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8751387" y="1005643"/>
            <a:ext cx="14510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の都市像で施策展開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 bwMode="auto">
          <a:xfrm>
            <a:off x="6272473" y="3963351"/>
            <a:ext cx="1189942" cy="342194"/>
          </a:xfrm>
          <a:prstGeom prst="round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4210" rIns="36000" bIns="3421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計画期間</a:t>
            </a:r>
            <a:endParaRPr lang="ja-JP" altLang="en-US" sz="1200" b="1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67069" y="3995947"/>
            <a:ext cx="4840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平成</a:t>
            </a:r>
            <a:r>
              <a:rPr kumimoji="1" lang="en-US" altLang="ja-JP" sz="1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28</a:t>
            </a:r>
            <a:r>
              <a:rPr kumimoji="1" lang="ja-JP" altLang="en-US" sz="1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kumimoji="1" lang="en-US" altLang="ja-JP" sz="1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2016</a:t>
            </a:r>
            <a:r>
              <a:rPr kumimoji="1" lang="ja-JP" altLang="en-US" sz="1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）年度～平成</a:t>
            </a:r>
            <a:r>
              <a:rPr kumimoji="1" lang="en-US" altLang="ja-JP" sz="1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32</a:t>
            </a:r>
            <a:r>
              <a:rPr kumimoji="1" lang="ja-JP" altLang="en-US" sz="1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kumimoji="1" lang="en-US" altLang="ja-JP" sz="1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2020</a:t>
            </a:r>
            <a:r>
              <a:rPr kumimoji="1" lang="ja-JP" altLang="en-US" sz="1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）年度</a:t>
            </a:r>
            <a:endParaRPr kumimoji="1" lang="ja-JP" altLang="en-US" sz="1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792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角丸四角形 50"/>
          <p:cNvSpPr/>
          <p:nvPr/>
        </p:nvSpPr>
        <p:spPr>
          <a:xfrm>
            <a:off x="140691" y="158382"/>
            <a:ext cx="4050309" cy="340501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23" tIns="45712" rIns="91423" bIns="45712" rtlCol="0" anchor="ctr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１０の目指す</a:t>
            </a:r>
            <a:r>
              <a:rPr lang="ja-JP" altLang="en-US" sz="1400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べき</a:t>
            </a:r>
            <a:r>
              <a:rPr lang="ja-JP" altLang="en-US" sz="1400" b="1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都市像と施策の方向性・ＫＰＩ</a:t>
            </a:r>
            <a:endParaRPr lang="ja-JP" altLang="en-US" sz="1400" b="1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52061" y="1001349"/>
            <a:ext cx="1913009" cy="82745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世界</a:t>
            </a:r>
            <a:r>
              <a:rPr lang="ja-JP" altLang="en-US" sz="1000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誇れる</a:t>
            </a:r>
            <a:endParaRPr lang="en-US" altLang="ja-JP" sz="10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自慢</a:t>
            </a:r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都市</a:t>
            </a:r>
            <a:endParaRPr lang="ja-JP" altLang="en-US" sz="11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56179" y="2674406"/>
            <a:ext cx="1913009" cy="6138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多様</a:t>
            </a:r>
            <a:r>
              <a:rPr lang="ja-JP" altLang="en-US" sz="1000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な人材が</a:t>
            </a:r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集う</a:t>
            </a:r>
            <a:endParaRPr lang="en-US" altLang="ja-JP" sz="10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観光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・ＭＩＣＥ都市</a:t>
            </a:r>
            <a:endParaRPr lang="ja-JP" altLang="en-US" sz="11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56312" y="1941117"/>
            <a:ext cx="1913009" cy="65533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安全で安心して楽しめる</a:t>
            </a:r>
            <a:endParaRPr lang="en-US" altLang="ja-JP" sz="10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en-US" altLang="ja-JP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24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時間おもてなし都市</a:t>
            </a:r>
            <a:endParaRPr lang="ja-JP" altLang="en-US" sz="11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62423" y="3365421"/>
            <a:ext cx="1913009" cy="64949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多様</a:t>
            </a:r>
            <a:r>
              <a:rPr lang="ja-JP" altLang="en-US" sz="1000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な楽しみ方</a:t>
            </a:r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ができる</a:t>
            </a:r>
            <a:endParaRPr lang="en-US" altLang="ja-JP" sz="10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周遊</a:t>
            </a:r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滞在都市</a:t>
            </a:r>
            <a:endParaRPr lang="ja-JP" altLang="en-US" sz="11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2" name="角丸四角形 71"/>
          <p:cNvSpPr>
            <a:spLocks/>
          </p:cNvSpPr>
          <p:nvPr/>
        </p:nvSpPr>
        <p:spPr>
          <a:xfrm>
            <a:off x="236906" y="1001350"/>
            <a:ext cx="360000" cy="3012510"/>
          </a:xfrm>
          <a:prstGeom prst="roundRect">
            <a:avLst>
              <a:gd name="adj" fmla="val 38190"/>
            </a:avLst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91423" tIns="45712" rIns="91423" bIns="45712" rtlCol="0" anchor="ctr"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観光・都市魅力</a:t>
            </a:r>
            <a:endParaRPr lang="ja-JP" altLang="en-US" sz="12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3" name="角丸四角形 72"/>
          <p:cNvSpPr>
            <a:spLocks/>
          </p:cNvSpPr>
          <p:nvPr/>
        </p:nvSpPr>
        <p:spPr>
          <a:xfrm>
            <a:off x="236906" y="4101747"/>
            <a:ext cx="359997" cy="1813778"/>
          </a:xfrm>
          <a:prstGeom prst="roundRect">
            <a:avLst>
              <a:gd name="adj" fmla="val 38190"/>
            </a:avLst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91423" tIns="45712" rIns="91423" bIns="45712" rtlCol="0" anchor="ctr"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文化</a:t>
            </a:r>
            <a:endParaRPr lang="ja-JP" altLang="en-US" sz="12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4" name="角丸四角形 73"/>
          <p:cNvSpPr>
            <a:spLocks/>
          </p:cNvSpPr>
          <p:nvPr/>
        </p:nvSpPr>
        <p:spPr>
          <a:xfrm>
            <a:off x="236903" y="6005058"/>
            <a:ext cx="360000" cy="1637165"/>
          </a:xfrm>
          <a:prstGeom prst="roundRect">
            <a:avLst>
              <a:gd name="adj" fmla="val 38190"/>
            </a:avLst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91423" tIns="45712" rIns="91423" bIns="45712" rtlCol="0" anchor="ctr"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スポーツ</a:t>
            </a:r>
            <a:endParaRPr lang="ja-JP" altLang="en-US" sz="12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5" name="角丸四角形 74"/>
          <p:cNvSpPr>
            <a:spLocks/>
          </p:cNvSpPr>
          <p:nvPr/>
        </p:nvSpPr>
        <p:spPr>
          <a:xfrm>
            <a:off x="236903" y="7742888"/>
            <a:ext cx="360000" cy="1710111"/>
          </a:xfrm>
          <a:prstGeom prst="roundRect">
            <a:avLst>
              <a:gd name="adj" fmla="val 38190"/>
            </a:avLst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91423" tIns="45712" rIns="91423" bIns="45712" rtlCol="0" anchor="ctr">
            <a:no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国際化</a:t>
            </a:r>
            <a:endParaRPr lang="ja-JP" altLang="en-US" sz="12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652061" y="631425"/>
            <a:ext cx="1913009" cy="2711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15" tIns="34208" rIns="68415" bIns="34208" rtlCol="0" anchor="ctr"/>
          <a:lstStyle/>
          <a:p>
            <a:pPr marL="198000" indent="-457200" algn="ctr">
              <a:lnSpc>
                <a:spcPts val="1000"/>
              </a:lnSpc>
            </a:pPr>
            <a:r>
              <a:rPr lang="ja-JP" altLang="en-US" sz="1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都市像</a:t>
            </a:r>
            <a:endParaRPr lang="en-US" altLang="ja-JP" sz="1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2652969" y="631425"/>
            <a:ext cx="4689518" cy="2711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15" tIns="34208" rIns="68415" bIns="34208" rtlCol="0" anchor="ctr"/>
          <a:lstStyle/>
          <a:p>
            <a:pPr marL="198000" indent="-457200" algn="ctr">
              <a:lnSpc>
                <a:spcPts val="1000"/>
              </a:lnSpc>
            </a:pPr>
            <a:r>
              <a:rPr lang="ja-JP" altLang="en-US" sz="1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施策の方向性</a:t>
            </a:r>
            <a:endParaRPr lang="en-US" altLang="ja-JP" sz="1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2657087" y="1001350"/>
            <a:ext cx="4677163" cy="827450"/>
          </a:xfrm>
          <a:prstGeom prst="roundRect">
            <a:avLst>
              <a:gd name="adj" fmla="val 158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68400" rIns="68415" bIns="68400" rtlCol="0" anchor="ctr" anchorCtr="0"/>
          <a:lstStyle/>
          <a:p>
            <a:pPr marL="180000" indent="-457200">
              <a:lnSpc>
                <a:spcPts val="11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●世界第一級の文化･観光拠点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形成・発信</a:t>
            </a:r>
            <a:endParaRPr lang="en-US" altLang="ja-JP" sz="9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indent="-457200">
              <a:lnSpc>
                <a:spcPts val="1100"/>
              </a:lnSpc>
              <a:defRPr/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　（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水都大阪、市内外の拠点整備、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ＩＲの立地促進、百舌鳥・古市古墳群の世界遺産登録）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lvl="0" indent="-457200">
              <a:lnSpc>
                <a:spcPts val="11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●大阪ならではの魅力創出・発信　（キラーコンテンツの創出、スポーツツーリズムの推進）</a:t>
            </a:r>
          </a:p>
          <a:p>
            <a:pPr marL="180000" lvl="0" indent="-457200">
              <a:lnSpc>
                <a:spcPts val="11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●大阪の文化を満喫できる魅力創出・発信　</a:t>
            </a:r>
            <a:endParaRPr lang="ja-JP" altLang="en-US" sz="900" strike="dblStrike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lvl="0" indent="-457200">
              <a:lnSpc>
                <a:spcPts val="11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●魅力的な景観演出</a:t>
            </a:r>
          </a:p>
        </p:txBody>
      </p:sp>
      <p:sp>
        <p:nvSpPr>
          <p:cNvPr id="47" name="角丸四角形 46"/>
          <p:cNvSpPr/>
          <p:nvPr/>
        </p:nvSpPr>
        <p:spPr>
          <a:xfrm>
            <a:off x="2659213" y="1941117"/>
            <a:ext cx="4677163" cy="655339"/>
          </a:xfrm>
          <a:prstGeom prst="roundRect">
            <a:avLst>
              <a:gd name="adj" fmla="val 158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68400" rIns="68415" bIns="68400" rtlCol="0" anchor="ctr" anchorCtr="0"/>
          <a:lstStyle/>
          <a:p>
            <a:pPr marL="180000" lvl="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●観光客受入環境の充実</a:t>
            </a:r>
            <a:r>
              <a:rPr lang="zh-TW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（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観光案内機能充実</a:t>
            </a:r>
            <a:r>
              <a:rPr lang="zh-TW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多言語対応の強化、</a:t>
            </a:r>
            <a:r>
              <a:rPr lang="en-US" altLang="zh-TW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Wi-Fi</a:t>
            </a:r>
            <a:r>
              <a:rPr lang="zh-TW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環境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zh-TW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充実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等</a:t>
            </a:r>
            <a:r>
              <a:rPr lang="zh-TW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lvl="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●旅行者の安全・安心の確保　（災害等への対応力強化）</a:t>
            </a:r>
          </a:p>
          <a:p>
            <a:pPr marL="180000" lvl="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●旅行者のニーズに配慮した多様なサービスの提供　（ナイトカルチャーの創出　等）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2657087" y="2674406"/>
            <a:ext cx="4677163" cy="613825"/>
          </a:xfrm>
          <a:prstGeom prst="roundRect">
            <a:avLst>
              <a:gd name="adj" fmla="val 158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68400" rIns="68415" bIns="68400" rtlCol="0" anchor="ctr" anchorCtr="0"/>
          <a:lstStyle/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●ＭＩＣＥ誘致の推進</a:t>
            </a:r>
          </a:p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●観光マーケティング・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リサーチの強化</a:t>
            </a:r>
            <a:endParaRPr lang="en-US" altLang="ja-JP" sz="9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●観光振興を支える人材等の育成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2665324" y="3365421"/>
            <a:ext cx="4677163" cy="649492"/>
          </a:xfrm>
          <a:prstGeom prst="roundRect">
            <a:avLst>
              <a:gd name="adj" fmla="val 158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68400" rIns="68415" bIns="68400" rtlCol="0" anchor="ctr" anchorCtr="0"/>
          <a:lstStyle/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●効果的なプロモーションの強化</a:t>
            </a:r>
          </a:p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●周遊性を高める利便性の向上　（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府内各地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への誘客サポート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●大阪に滞在したくなる仕掛けづくり　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（観光客の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目線での地域魅力再評価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7424551" y="631425"/>
            <a:ext cx="5183539" cy="2711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15" tIns="34208" rIns="68415" bIns="34208" rtlCol="0" anchor="ctr"/>
          <a:lstStyle/>
          <a:p>
            <a:pPr marL="198000" indent="-457200">
              <a:lnSpc>
                <a:spcPts val="1000"/>
              </a:lnSpc>
            </a:pPr>
            <a:r>
              <a:rPr lang="ja-JP" altLang="en-US" sz="1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ＫＰＩ　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（◎主指標、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・副指標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en-US" altLang="ja-JP" sz="9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7426678" y="1001349"/>
            <a:ext cx="5175168" cy="827451"/>
          </a:xfrm>
          <a:prstGeom prst="roundRect">
            <a:avLst>
              <a:gd name="adj" fmla="val 7052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415" tIns="68400" rIns="68415" bIns="68400" rtlCol="0" anchor="ctr" anchorCtr="0"/>
          <a:lstStyle/>
          <a:p>
            <a:pPr marL="126000" indent="-457200">
              <a:lnSpc>
                <a:spcPts val="1100"/>
              </a:lnSpc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◎来阪外国人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旅行者数                                  　　　　　　　　　　　　　　　　　  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716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万人 　   </a:t>
            </a:r>
            <a:r>
              <a:rPr lang="en-US" altLang="ja-JP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1,300</a:t>
            </a:r>
            <a:r>
              <a:rPr lang="ja-JP" altLang="en-US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万人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                   　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indent="-457200">
              <a:lnSpc>
                <a:spcPts val="11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世界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の都市総合力ランキング（分野：文化・交流ランキング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）                      　　 　　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28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位 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indent="-457200">
              <a:lnSpc>
                <a:spcPts val="11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自分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の住んでいる地域に愛着を感じている府民の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割合　　　　　　　　　　　　　　　　　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74.2%  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indent="-457200">
              <a:lnSpc>
                <a:spcPts val="1100"/>
              </a:lnSpc>
            </a:pP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 大阪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が楽しいまちだと思っている人の割合（全国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）                                       　　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36.7%   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7432922" y="1941117"/>
            <a:ext cx="5175168" cy="655339"/>
          </a:xfrm>
          <a:prstGeom prst="roundRect">
            <a:avLst>
              <a:gd name="adj" fmla="val 7052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68400" rIns="36000" bIns="68400" rtlCol="0" anchor="ctr" anchorCtr="0"/>
          <a:lstStyle/>
          <a:p>
            <a:pPr marL="126000" indent="-457200">
              <a:lnSpc>
                <a:spcPts val="11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◎</a:t>
            </a:r>
            <a:r>
              <a:rPr lang="zh-TW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来阪外国人</a:t>
            </a:r>
            <a:r>
              <a:rPr lang="zh-TW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旅行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消費額　　　　　　　　　　　　　　　　　　　　　　　　　　　　　　　　　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5,781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億円 </a:t>
            </a:r>
            <a:r>
              <a:rPr lang="ja-JP" altLang="en-US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１兆</a:t>
            </a:r>
            <a:r>
              <a:rPr lang="en-US" altLang="ja-JP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1,900</a:t>
            </a:r>
            <a:r>
              <a:rPr lang="ja-JP" altLang="en-US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億円</a:t>
            </a:r>
            <a:endParaRPr lang="zh-TW" altLang="en-US" sz="9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indent="-457200">
              <a:lnSpc>
                <a:spcPts val="11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</a:t>
            </a:r>
            <a:r>
              <a:rPr lang="en-US" altLang="zh-TW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Osaka </a:t>
            </a:r>
            <a:r>
              <a:rPr lang="en-US" altLang="zh-TW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Free Wi-Fi</a:t>
            </a:r>
            <a:r>
              <a:rPr lang="zh-TW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認証数                                                                               </a:t>
            </a:r>
            <a:r>
              <a:rPr lang="en-US" altLang="zh-TW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4,873,259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件　　　　 </a:t>
            </a:r>
            <a:endParaRPr lang="zh-TW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indent="-457200">
              <a:lnSpc>
                <a:spcPts val="11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</a:t>
            </a:r>
            <a:r>
              <a:rPr lang="en-US" altLang="zh-TW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24</a:t>
            </a:r>
            <a:r>
              <a:rPr lang="zh-TW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時間</a:t>
            </a:r>
            <a:r>
              <a:rPr lang="zh-TW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営業店舗数、深夜営業</a:t>
            </a:r>
            <a:r>
              <a:rPr lang="zh-TW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店舗数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　　　　　　　　　　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2,369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所        </a:t>
            </a:r>
            <a:endParaRPr lang="zh-TW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7424552" y="2674406"/>
            <a:ext cx="5175168" cy="631981"/>
          </a:xfrm>
          <a:prstGeom prst="roundRect">
            <a:avLst>
              <a:gd name="adj" fmla="val 7052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415" tIns="68400" rIns="68415" bIns="68400" rtlCol="0" anchor="ctr" anchorCtr="0"/>
          <a:lstStyle/>
          <a:p>
            <a:pPr marL="126000" indent="-457200">
              <a:lnSpc>
                <a:spcPts val="1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◎国際会議開催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件数                                                                             </a:t>
            </a:r>
            <a:r>
              <a:rPr lang="en-US" altLang="ja-JP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253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件</a:t>
            </a:r>
            <a:r>
              <a:rPr lang="ja-JP" altLang="en-US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  　　 </a:t>
            </a:r>
            <a:r>
              <a:rPr lang="en-US" altLang="ja-JP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340</a:t>
            </a:r>
            <a:r>
              <a:rPr lang="ja-JP" altLang="en-US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件</a:t>
            </a:r>
            <a:endParaRPr lang="ja-JP" altLang="en-US" sz="9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MICE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外国人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参加者数　　　　　　　　　　　　　　　　　　　　　　　　　　　　　　　　　　　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27,360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人 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インセンティブツアー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の誘致・開催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件数                                                         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51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件　　　　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インテックス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大阪における展示会延べ使用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面積　　　　　　　　　　　　　　　　　    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225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万㎡　　　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7432789" y="3383577"/>
            <a:ext cx="5175168" cy="649492"/>
          </a:xfrm>
          <a:prstGeom prst="roundRect">
            <a:avLst>
              <a:gd name="adj" fmla="val 7052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415" tIns="68400" rIns="68415" bIns="68400" rtlCol="0" anchor="ctr" anchorCtr="0"/>
          <a:lstStyle/>
          <a:p>
            <a:pPr marL="126000" indent="-457200">
              <a:lnSpc>
                <a:spcPts val="12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◎延べ宿泊者数                                                                             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3,037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万人       </a:t>
            </a:r>
            <a:r>
              <a:rPr lang="en-US" altLang="ja-JP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3,600</a:t>
            </a:r>
            <a:r>
              <a:rPr lang="ja-JP" altLang="en-US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万人</a:t>
            </a:r>
            <a:endParaRPr lang="ja-JP" altLang="en-US" sz="9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indent="-457200">
              <a:lnSpc>
                <a:spcPts val="12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外国人旅行者平均宿泊日数　　　　　　　　　　　　　　　　　　　　　　　　　　　　　　　　　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1.68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　　　　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indent="-457200">
              <a:lnSpc>
                <a:spcPts val="12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外国人旅行者リピーター数　　　　　　　　　　　　　　　　　　　　　　　　　　　　　　　　　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314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万人　　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52061" y="5070021"/>
            <a:ext cx="1913009" cy="8455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あらゆる</a:t>
            </a:r>
            <a:r>
              <a:rPr lang="ja-JP" altLang="en-US" sz="1000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人々</a:t>
            </a:r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</a:t>
            </a:r>
            <a:endParaRPr lang="en-US" altLang="ja-JP" sz="10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文化</a:t>
            </a:r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享受できる都市</a:t>
            </a:r>
            <a:endParaRPr lang="ja-JP" altLang="en-US" sz="11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2652969" y="5070021"/>
            <a:ext cx="4677163" cy="845503"/>
          </a:xfrm>
          <a:prstGeom prst="roundRect">
            <a:avLst>
              <a:gd name="adj" fmla="val 158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68400" rIns="68415" bIns="68400" rtlCol="0" anchor="ctr" anchorCtr="0"/>
          <a:lstStyle/>
          <a:p>
            <a:pPr marL="180000" lvl="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●芸術文化を創造し、支える人材の育成・支援の充実</a:t>
            </a:r>
          </a:p>
          <a:p>
            <a:pPr marL="180000" lvl="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●将来の社会の担い手となる青少年の育成</a:t>
            </a:r>
          </a:p>
          <a:p>
            <a:pPr marL="180000" lvl="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●芸術文化拠点の充実と府民意識の醸成等</a:t>
            </a:r>
          </a:p>
        </p:txBody>
      </p:sp>
      <p:sp>
        <p:nvSpPr>
          <p:cNvPr id="87" name="角丸四角形 86"/>
          <p:cNvSpPr/>
          <p:nvPr/>
        </p:nvSpPr>
        <p:spPr>
          <a:xfrm>
            <a:off x="7424552" y="5070021"/>
            <a:ext cx="5175168" cy="845503"/>
          </a:xfrm>
          <a:prstGeom prst="roundRect">
            <a:avLst>
              <a:gd name="adj" fmla="val 7052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415" tIns="68400" rIns="68415" bIns="68400" rtlCol="0" anchor="ctr" anchorCtr="0"/>
          <a:lstStyle/>
          <a:p>
            <a:pPr marL="126000" lvl="0" indent="-457200">
              <a:lnSpc>
                <a:spcPts val="10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◎文化的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環境が整備されていると思う府民の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割合                                           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9.8%              </a:t>
            </a:r>
            <a:r>
              <a:rPr lang="en-US" altLang="ja-JP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40%</a:t>
            </a:r>
            <a:endParaRPr lang="ja-JP" altLang="en-US" sz="9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lvl="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一年間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に大阪で芸術鑑賞をしたことがある府民の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割合                                  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22.4% 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lvl="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一年間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で文化施設（美術館、音楽ホール、映画館など）を利用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した　　　　　　　　　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64.9%          </a:t>
            </a:r>
          </a:p>
          <a:p>
            <a:pPr marL="126000" lvl="0" indent="-457200">
              <a:lnSpc>
                <a:spcPts val="1000"/>
              </a:lnSpc>
            </a:pP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  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ことがある府民の割合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　　　　　　　　　　　　　　　　　　　　　　　　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lvl="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文化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に関する情報ネットワークが充実していると思う府民の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割合　　　　　　　　　　 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23.2% 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56179" y="4101747"/>
            <a:ext cx="1913009" cy="88038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大阪が誇る</a:t>
            </a:r>
            <a:endParaRPr lang="en-US" altLang="ja-JP" sz="10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文化力</a:t>
            </a:r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を活用した都市</a:t>
            </a:r>
            <a:endParaRPr lang="ja-JP" altLang="en-US" sz="11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2659080" y="4101747"/>
            <a:ext cx="4677163" cy="880387"/>
          </a:xfrm>
          <a:prstGeom prst="roundRect">
            <a:avLst>
              <a:gd name="adj" fmla="val 158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68400" rIns="68415" bIns="68400" rtlCol="0" anchor="ctr" anchorCtr="0"/>
          <a:lstStyle/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●上方伝統芸能を活用した魅力発信</a:t>
            </a:r>
          </a:p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●都市の魅力向上と新たな文化の創造</a:t>
            </a:r>
          </a:p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●文化プログラムの推進　（大阪府内全域を活用した文化事業の推進）</a:t>
            </a:r>
          </a:p>
        </p:txBody>
      </p:sp>
      <p:sp>
        <p:nvSpPr>
          <p:cNvPr id="88" name="角丸四角形 87"/>
          <p:cNvSpPr/>
          <p:nvPr/>
        </p:nvSpPr>
        <p:spPr>
          <a:xfrm>
            <a:off x="7431401" y="4101747"/>
            <a:ext cx="5172380" cy="880387"/>
          </a:xfrm>
          <a:prstGeom prst="roundRect">
            <a:avLst>
              <a:gd name="adj" fmla="val 7052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415" tIns="68400" rIns="68415" bIns="68400" rtlCol="0" anchor="ctr" anchorCtr="0"/>
          <a:lstStyle/>
          <a:p>
            <a:pPr marL="126000" lvl="0" indent="-457200">
              <a:lnSpc>
                <a:spcPts val="10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◎府内外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から人々が集まり、芸術活動が活発になっていると思う　　　　　　　　　　 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10.8</a:t>
            </a:r>
            <a:r>
              <a:rPr lang="en-US" altLang="ja-JP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% 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        </a:t>
            </a:r>
            <a:r>
              <a:rPr lang="en-US" altLang="ja-JP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40%</a:t>
            </a:r>
          </a:p>
          <a:p>
            <a:pPr marL="126000" lvl="0" indent="-457200">
              <a:lnSpc>
                <a:spcPts val="10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府民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割合　　　　　　　　　　　　　　　　　　　　　　　　　　　　　　　　　　　　　　　　　</a:t>
            </a:r>
            <a:endParaRPr lang="en-US" altLang="ja-JP" sz="9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lvl="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 文楽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、歌舞伎、演芸等、伝統芸能が保存・継承され、鑑賞の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機会                    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23.0%          </a:t>
            </a:r>
          </a:p>
          <a:p>
            <a:pPr marL="126000" lvl="0" indent="-457200">
              <a:lnSpc>
                <a:spcPts val="1000"/>
              </a:lnSpc>
            </a:pP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  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が充実していると思う府民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の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割合                                                   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lvl="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海外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や他県等と芸術文化の交流が活発であると思う府民の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割合　　　　　　　　　　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11.1%  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lvl="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芸術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文化が都市の魅力づくりに貢献していると思う府民の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割合　　　　　　　　　　　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12.3% 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652061" y="7744582"/>
            <a:ext cx="1913009" cy="792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世界</a:t>
            </a:r>
            <a:r>
              <a:rPr lang="ja-JP" altLang="en-US" sz="1000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で活躍</a:t>
            </a:r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できる</a:t>
            </a:r>
            <a:endParaRPr lang="en-US" altLang="ja-JP" sz="10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グローバル人材育成都市</a:t>
            </a:r>
            <a:endParaRPr lang="ja-JP" altLang="en-US" sz="11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650068" y="8597943"/>
            <a:ext cx="1913009" cy="85505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出会いが新しい価値を生む</a:t>
            </a:r>
            <a:endParaRPr lang="en-US" altLang="ja-JP" sz="10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多様性都市</a:t>
            </a:r>
            <a:endParaRPr lang="ja-JP" altLang="en-US" sz="11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2652969" y="7744582"/>
            <a:ext cx="4689518" cy="792000"/>
          </a:xfrm>
          <a:prstGeom prst="roundRect">
            <a:avLst>
              <a:gd name="adj" fmla="val 158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68400" rIns="68415" bIns="68400" rtlCol="0" anchor="ctr" anchorCtr="0"/>
          <a:lstStyle/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●グローバル人材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育成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（英語教育の充実、国際交流の推進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en-US" altLang="ja-JP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</a:t>
            </a:r>
            <a:r>
              <a:rPr lang="ja-JP" altLang="en-US" sz="9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外国人留学生の受入と定着</a:t>
            </a:r>
            <a:r>
              <a:rPr lang="ja-JP" altLang="en-US" sz="9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支援　</a:t>
            </a:r>
            <a:endParaRPr lang="en-US" altLang="ja-JP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●企業における高度外国人材の積極的受入・活用</a:t>
            </a:r>
            <a:endParaRPr lang="en-US" altLang="ja-JP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0" name="角丸四角形 109"/>
          <p:cNvSpPr/>
          <p:nvPr/>
        </p:nvSpPr>
        <p:spPr>
          <a:xfrm>
            <a:off x="2652969" y="8597943"/>
            <a:ext cx="4689518" cy="855056"/>
          </a:xfrm>
          <a:prstGeom prst="roundRect">
            <a:avLst>
              <a:gd name="adj" fmla="val 158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68400" rIns="68415" bIns="68400" rtlCol="0" anchor="ctr" anchorCtr="0"/>
          <a:lstStyle/>
          <a:p>
            <a:pPr>
              <a:lnSpc>
                <a:spcPts val="11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9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国際都市にふさわしい安全安心の取組みの</a:t>
            </a:r>
            <a:r>
              <a:rPr lang="ja-JP" altLang="en-US" sz="9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推進　（</a:t>
            </a:r>
            <a:r>
              <a:rPr lang="ja-JP" altLang="en-US" sz="9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多言語相談機能の充実</a:t>
            </a:r>
            <a:r>
              <a:rPr lang="ja-JP" altLang="en-US" sz="9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</a:t>
            </a:r>
            <a:endParaRPr lang="en-US" altLang="ja-JP" sz="900" dirty="0" smtClean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地域の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グローバル化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（ホスピタリティの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向上）</a:t>
            </a:r>
            <a:endParaRPr lang="en-US" altLang="ja-JP" sz="9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●国際競争力を有するビジネス拠点としての大阪の魅力向上</a:t>
            </a:r>
            <a:endParaRPr lang="en-US" altLang="ja-JP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　（外資系企業の誘致・国際ビジネス交流の推進）</a:t>
            </a:r>
            <a:endParaRPr lang="en-US" altLang="ja-JP" sz="9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●大都市大阪の活力を統合した都市外交の推進　（海外へのプレゼンス発信）</a:t>
            </a:r>
            <a:endParaRPr lang="en-US" altLang="ja-JP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7424552" y="7744582"/>
            <a:ext cx="5175168" cy="792000"/>
          </a:xfrm>
          <a:prstGeom prst="roundRect">
            <a:avLst>
              <a:gd name="adj" fmla="val 7052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415" tIns="68400" rIns="68415" bIns="68400" rtlCol="0" anchor="ctr" anchorCtr="0"/>
          <a:lstStyle/>
          <a:p>
            <a:pPr marL="126000" indent="-457200">
              <a:lnSpc>
                <a:spcPts val="10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 海外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留学する生徒・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学生数                                                                   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2,678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人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indent="-457200">
              <a:lnSpc>
                <a:spcPts val="10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◎大阪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で学ぶ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留学生数　　　　　　　　　　　　　　　　　　　　　　　　　　　　　　　　 　　 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15,280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  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 </a:t>
            </a:r>
            <a:r>
              <a:rPr lang="en-US" altLang="ja-JP" sz="9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23,000</a:t>
            </a:r>
            <a:r>
              <a:rPr lang="ja-JP" altLang="en-US" sz="9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</a:t>
            </a:r>
          </a:p>
          <a:p>
            <a:pPr marL="12600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留学生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が就職する全国の日本企業等のうち、大阪の企業が占める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割合　　　　                　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10.4%  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府内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在留高度外国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人材数                                                                   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14,106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人　　　　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12" name="角丸四角形 111"/>
          <p:cNvSpPr/>
          <p:nvPr/>
        </p:nvSpPr>
        <p:spPr>
          <a:xfrm>
            <a:off x="7424552" y="8597943"/>
            <a:ext cx="5175168" cy="855056"/>
          </a:xfrm>
          <a:prstGeom prst="roundRect">
            <a:avLst>
              <a:gd name="adj" fmla="val 7052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415" tIns="68400" rIns="68415" bIns="68400" rtlCol="0" anchor="ctr" anchorCtr="0"/>
          <a:lstStyle/>
          <a:p>
            <a:pPr marL="126000" indent="-457200" defTabSz="91440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◎大阪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で働く外国人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労働者数　　　　　　　　　　　　　　　　　　　　　　　　　　　　　  　 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45,838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　　　</a:t>
            </a:r>
            <a:r>
              <a:rPr lang="en-US" altLang="ja-JP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61,000</a:t>
            </a:r>
            <a:r>
              <a:rPr lang="ja-JP" altLang="en-US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</a:t>
            </a:r>
            <a:endParaRPr lang="ja-JP" altLang="en-US" sz="9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indent="-457200" defTabSz="91440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府内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外国人相談窓口常設</a:t>
            </a:r>
            <a:r>
              <a:rPr lang="ja-JP" altLang="en-US" sz="80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市町村数                                                             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11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市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50068" y="6006751"/>
            <a:ext cx="1913009" cy="792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アジア</a:t>
            </a:r>
            <a:r>
              <a:rPr lang="ja-JP" altLang="en-US" sz="1000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をリード</a:t>
            </a:r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する</a:t>
            </a:r>
            <a:endParaRPr lang="en-US" altLang="ja-JP" sz="1000" spc="-53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国際</a:t>
            </a:r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プロスポーツ都市</a:t>
            </a:r>
            <a:endParaRPr lang="ja-JP" altLang="en-US" sz="11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50068" y="6851916"/>
            <a:ext cx="1913009" cy="792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lIns="91423" tIns="90000" rIns="91423" bIns="90000" rtlCol="0" anchor="ctr" anchorCtr="0">
            <a:noAutofit/>
          </a:bodyPr>
          <a:lstStyle/>
          <a:p>
            <a:pPr marL="168374" indent="-610956"/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健康</a:t>
            </a:r>
            <a:r>
              <a:rPr lang="ja-JP" altLang="en-US" sz="1000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と生きがい</a:t>
            </a:r>
            <a:r>
              <a:rPr lang="ja-JP" altLang="en-US" sz="1000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を創出</a:t>
            </a:r>
            <a:r>
              <a:rPr lang="ja-JP" altLang="en-US" sz="1000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する</a:t>
            </a:r>
            <a:endParaRPr lang="en-US" altLang="ja-JP" sz="10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8374" indent="-610956"/>
            <a:r>
              <a:rPr lang="ja-JP" altLang="en-US" sz="1100" b="1" spc="-53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ja-JP" altLang="en-US" sz="1100" b="1" spc="-53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スポーツに親しめる都市</a:t>
            </a:r>
            <a:endParaRPr lang="ja-JP" altLang="en-US" sz="1100" spc="-53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2652969" y="6006751"/>
            <a:ext cx="4677163" cy="792000"/>
          </a:xfrm>
          <a:prstGeom prst="roundRect">
            <a:avLst>
              <a:gd name="adj" fmla="val 158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68400" rIns="68415" bIns="68400" rtlCol="0" anchor="ctr" anchorCtr="0"/>
          <a:lstStyle/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●国際的なスポーツイベントの開催　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（人気の高い競技大会誘致、機運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醸成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イベント）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●スポーツ都市大阪の魅力発信　（大阪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マラソン、ランドマークを活用したスポーツイベント）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</a:t>
            </a:r>
            <a:r>
              <a:rPr lang="en-US" altLang="ja-JP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RWC</a:t>
            </a:r>
            <a:r>
              <a:rPr lang="ja-JP" altLang="en-US" sz="900" dirty="0" err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オリ・パラ、関西</a:t>
            </a:r>
            <a:r>
              <a:rPr lang="en-US" altLang="ja-JP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WMG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の開催を契機としたレガシーの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形成</a:t>
            </a:r>
            <a:endParaRPr lang="en-US" altLang="ja-JP" sz="9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（産学官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による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スポーツ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人材の育成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2652969" y="6851916"/>
            <a:ext cx="4681281" cy="792000"/>
          </a:xfrm>
          <a:prstGeom prst="roundRect">
            <a:avLst>
              <a:gd name="adj" fmla="val 158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68400" rIns="68415" bIns="68400" rtlCol="0" anchor="ctr" anchorCtr="0"/>
          <a:lstStyle/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●スポーツを「する」機会、「ささえる」力の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拡充</a:t>
            </a:r>
            <a:endParaRPr lang="en-US" altLang="ja-JP" sz="9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indent="-457200">
              <a:lnSpc>
                <a:spcPts val="1200"/>
              </a:lnSpc>
              <a:defRPr/>
            </a:pPr>
            <a:r>
              <a:rPr lang="en-US" altLang="ja-JP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（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トップアスリートによる指導、スポーツボランティア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80000" indent="-457200">
              <a:lnSpc>
                <a:spcPts val="1200"/>
              </a:lnSpc>
              <a:defRPr/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●スポーツを通じた健康増進　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（気軽なスポーツ実践の場の充実、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スポーツ健康科学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7424552" y="6006751"/>
            <a:ext cx="5175168" cy="792000"/>
          </a:xfrm>
          <a:prstGeom prst="roundRect">
            <a:avLst>
              <a:gd name="adj" fmla="val 7052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415" tIns="68400" rIns="68415" bIns="68400" rtlCol="0" anchor="ctr" anchorCtr="0"/>
          <a:lstStyle/>
          <a:p>
            <a:pPr marL="126000" indent="-457200">
              <a:lnSpc>
                <a:spcPts val="1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◎大阪にゆかりの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あるプロスポーツチーム７ﾁｰﾑの</a:t>
            </a: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年間主催試合で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　　　　　   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265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万人 　　    </a:t>
            </a:r>
            <a:r>
              <a:rPr lang="en-US" altLang="ja-JP" sz="9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360</a:t>
            </a:r>
            <a:r>
              <a:rPr lang="ja-JP" altLang="en-US" sz="9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万人</a:t>
            </a:r>
            <a:endParaRPr lang="en-US" altLang="ja-JP" sz="900" b="1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indent="-457200">
              <a:lnSpc>
                <a:spcPts val="1000"/>
              </a:lnSpc>
            </a:pPr>
            <a:r>
              <a:rPr lang="en-US" altLang="ja-JP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観客者合計数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2600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大阪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マラソンの外国人参加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エントリー数　　　　　　　　　　　　　　　　　　　　　　　　　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10,332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人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ラグビーワールドカップ</a:t>
            </a:r>
            <a:r>
              <a:rPr lang="en-US" altLang="ja-JP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2019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花園ラグビー場開催試合関連の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集客数                                    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－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機運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醸成イベント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参加者数　　　　　　　　　　　　　　　　　　　　　　　　　　　　　　　　                     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－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ja-JP" altLang="en-US" sz="9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7424552" y="6851916"/>
            <a:ext cx="5175168" cy="792000"/>
          </a:xfrm>
          <a:prstGeom prst="roundRect">
            <a:avLst>
              <a:gd name="adj" fmla="val 7052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415" tIns="68400" rIns="68415" bIns="68400" rtlCol="0" anchor="ctr" anchorCtr="0"/>
          <a:lstStyle/>
          <a:p>
            <a:pPr marL="126000" indent="-457200">
              <a:lnSpc>
                <a:spcPts val="1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◎成人の週１回以上のスポーツ実施率（性別・年齢別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　　　　　　　　　　　　　　　　　  </a:t>
            </a:r>
            <a:r>
              <a:rPr lang="en-US" altLang="ja-JP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40.0%      </a:t>
            </a:r>
            <a:r>
              <a:rPr lang="ja-JP" altLang="en-US" sz="9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   </a:t>
            </a:r>
            <a:r>
              <a:rPr lang="en-US" altLang="ja-JP" sz="9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50%</a:t>
            </a:r>
          </a:p>
          <a:p>
            <a:pPr marL="12600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運動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やスポーツをすることが好き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な小中学生の割合                                       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72.0%</a:t>
            </a:r>
            <a:r>
              <a:rPr lang="ja-JP" altLang="en-US" sz="6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   </a:t>
            </a:r>
            <a:endParaRPr lang="ja-JP" altLang="en-US" sz="6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</a:t>
            </a:r>
            <a:r>
              <a:rPr lang="ja-JP" altLang="en-US" sz="800" dirty="0" err="1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大阪府障</a:t>
            </a:r>
            <a:r>
              <a:rPr lang="ja-JP" altLang="en-US" sz="800" dirty="0" err="1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がい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者スポーツ大会における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参加者数　　　　　　　　　　　　　　　　　　　 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916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人　 　　　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26000" indent="-457200"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・ 大阪府</a:t>
            </a:r>
            <a:r>
              <a:rPr lang="ja-JP" altLang="en-US" sz="8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登録スポーツボランティアのスポーツ大会への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延べ派遣者数             　                </a:t>
            </a:r>
            <a:r>
              <a:rPr lang="en-US" altLang="ja-JP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796</a:t>
            </a:r>
            <a:r>
              <a:rPr lang="ja-JP" altLang="en-US" sz="8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人         </a:t>
            </a:r>
            <a:endParaRPr lang="ja-JP" altLang="en-US" sz="8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1768448" y="631423"/>
            <a:ext cx="831272" cy="8821575"/>
          </a:xfrm>
          <a:prstGeom prst="rect">
            <a:avLst/>
          </a:prstGeom>
          <a:solidFill>
            <a:srgbClr val="FF99FF">
              <a:alpha val="54902"/>
            </a:srgbClr>
          </a:solidFill>
          <a:ln w="12700">
            <a:solidFill>
              <a:srgbClr val="FF99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15" tIns="34208" rIns="68415" bIns="34208" rtlCol="0" anchor="t" anchorCtr="1"/>
          <a:lstStyle/>
          <a:p>
            <a:pPr marL="198000" indent="-457200" algn="ctr">
              <a:lnSpc>
                <a:spcPts val="1000"/>
              </a:lnSpc>
            </a:pPr>
            <a:r>
              <a:rPr lang="ja-JP" altLang="en-US" sz="8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主</a:t>
            </a:r>
            <a:r>
              <a:rPr lang="ja-JP" altLang="en-US" sz="8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指標の</a:t>
            </a:r>
            <a:endParaRPr lang="en-US" altLang="ja-JP" sz="800" b="1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98000" indent="-457200" algn="ctr">
              <a:lnSpc>
                <a:spcPts val="1000"/>
              </a:lnSpc>
            </a:pPr>
            <a:r>
              <a:rPr lang="ja-JP" altLang="en-US" sz="8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数値目標</a:t>
            </a:r>
            <a:endParaRPr lang="en-US" altLang="ja-JP" sz="8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1111223" y="631423"/>
            <a:ext cx="657225" cy="8849385"/>
          </a:xfrm>
          <a:prstGeom prst="rect">
            <a:avLst/>
          </a:prstGeom>
          <a:noFill/>
          <a:ln w="12700">
            <a:solidFill>
              <a:srgbClr val="FF99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15" tIns="34208" rIns="68415" bIns="34208" rtlCol="0" anchor="t" anchorCtr="1"/>
          <a:lstStyle/>
          <a:p>
            <a:pPr marL="198000" indent="-457200" algn="ctr">
              <a:lnSpc>
                <a:spcPts val="1000"/>
              </a:lnSpc>
            </a:pPr>
            <a:r>
              <a:rPr lang="ja-JP" altLang="en-US" sz="8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戦略策定時</a:t>
            </a:r>
            <a:endParaRPr lang="en-US" altLang="ja-JP" sz="800" b="1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98000" indent="-457200" algn="ctr">
              <a:lnSpc>
                <a:spcPts val="1000"/>
              </a:lnSpc>
            </a:pPr>
            <a:r>
              <a:rPr lang="ja-JP" altLang="en-US" sz="8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の数値</a:t>
            </a:r>
            <a:endParaRPr lang="en-US" altLang="ja-JP" sz="800" b="1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130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116C7A2EEC6E3468F68BEDF12CEBB32" ma:contentTypeVersion="0" ma:contentTypeDescription="新しいドキュメントを作成します。" ma:contentTypeScope="" ma:versionID="848e456176acf9a55071bd2a1b610f96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35693B9-A890-4931-B08B-7ACF20015FDA}">
  <ds:schemaRefs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1FC813B-CB9F-43C3-8C9C-D37A08F477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C69CBF-A298-4570-B564-CC46F80FCC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9448</TotalTime>
  <Words>926</Words>
  <Application>Microsoft Office PowerPoint</Application>
  <PresentationFormat>A3 297x420 mm</PresentationFormat>
  <Paragraphs>237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大阪産業人材育成戦略（骨子）　～第９次大阪府職業能力開発計画</dc:title>
  <dc:creator>山田　隆司</dc:creator>
  <cp:lastModifiedBy>浅田　忠男</cp:lastModifiedBy>
  <cp:revision>693</cp:revision>
  <cp:lastPrinted>2016-08-29T05:38:50Z</cp:lastPrinted>
  <dcterms:created xsi:type="dcterms:W3CDTF">2011-04-27T01:43:18Z</dcterms:created>
  <dcterms:modified xsi:type="dcterms:W3CDTF">2016-08-29T11:25:48Z</dcterms:modified>
</cp:coreProperties>
</file>