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diagrams/data1.xml" ContentType="application/vnd.openxmlformats-officedocument.drawingml.diagramData+xml"/>
  <Override PartName="/ppt/drawings/drawing2.xml" ContentType="application/vnd.openxmlformats-officedocument.drawingml.chartshapes+xml"/>
  <Override PartName="/ppt/drawings/drawing3.xml" ContentType="application/vnd.openxmlformats-officedocument.drawingml.chartshapes+xml"/>
  <Override PartName="/ppt/drawings/drawing1.xml" ContentType="application/vnd.openxmlformats-officedocument.drawingml.chartshapes+xml"/>
  <Override PartName="/ppt/presentation.xml" ContentType="application/vnd.openxmlformats-officedocument.presentationml.presentation.main+xml"/>
  <Override PartName="/ppt/slides/slide93.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94.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95.xml" ContentType="application/vnd.openxmlformats-officedocument.presentationml.slide+xml"/>
  <Override PartName="/ppt/slides/slide3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17.xml" ContentType="application/vnd.openxmlformats-officedocument.presentationml.notesSlide+xml"/>
  <Override PartName="/ppt/slideLayouts/slideLayout2.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charts/chart11.xml" ContentType="application/vnd.openxmlformats-officedocument.drawingml.chart+xml"/>
  <Override PartName="/ppt/charts/chart9.xml" ContentType="application/vnd.openxmlformats-officedocument.drawingml.chart+xml"/>
  <Override PartName="/ppt/charts/chart8.xml" ContentType="application/vnd.openxmlformats-officedocument.drawingml.chart+xml"/>
  <Override PartName="/ppt/theme/theme1.xml" ContentType="application/vnd.openxmlformats-officedocument.theme+xml"/>
  <Override PartName="/ppt/charts/chart10.xml" ContentType="application/vnd.openxmlformats-officedocument.drawingml.chart+xml"/>
  <Override PartName="/ppt/theme/themeOverride1.xml" ContentType="application/vnd.openxmlformats-officedocument.themeOverride+xml"/>
  <Override PartName="/ppt/theme/themeOverride3.xml" ContentType="application/vnd.openxmlformats-officedocument.themeOverride+xml"/>
  <Override PartName="/ppt/charts/chart14.xml" ContentType="application/vnd.openxmlformats-officedocument.drawingml.char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ppt/charts/chart6.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hart15.xml" ContentType="application/vnd.openxmlformats-officedocument.drawingml.chart+xml"/>
  <Override PartName="/ppt/theme/themeOverride4.xml" ContentType="application/vnd.openxmlformats-officedocument.themeOverride+xml"/>
  <Override PartName="/ppt/charts/chart24.xml" ContentType="application/vnd.openxmlformats-officedocument.drawingml.chart+xml"/>
  <Override PartName="/ppt/theme/themeOverride13.xml" ContentType="application/vnd.openxmlformats-officedocument.themeOverride+xml"/>
  <Override PartName="/ppt/notesMasters/notesMaster1.xml" ContentType="application/vnd.openxmlformats-officedocument.presentationml.notesMaster+xml"/>
  <Override PartName="/ppt/charts/chart22.xml" ContentType="application/vnd.openxmlformats-officedocument.drawingml.chart+xml"/>
  <Override PartName="/ppt/theme/themeOverride10.xml" ContentType="application/vnd.openxmlformats-officedocument.themeOverride+xml"/>
  <Override PartName="/ppt/charts/chart21.xml" ContentType="application/vnd.openxmlformats-officedocument.drawingml.chart+xml"/>
  <Override PartName="/ppt/theme/themeOverride11.xml" ContentType="application/vnd.openxmlformats-officedocument.themeOverride+xml"/>
  <Override PartName="/ppt/charts/chart23.xml" ContentType="application/vnd.openxmlformats-officedocument.drawingml.chart+xml"/>
  <Override PartName="/ppt/theme/themeOverride12.xml" ContentType="application/vnd.openxmlformats-officedocument.themeOverride+xml"/>
  <Override PartName="/ppt/theme/themeOverride9.xml" ContentType="application/vnd.openxmlformats-officedocument.themeOverride+xml"/>
  <Override PartName="/ppt/charts/chart20.xml" ContentType="application/vnd.openxmlformats-officedocument.drawingml.chart+xml"/>
  <Override PartName="/ppt/theme/themeOverride6.xml" ContentType="application/vnd.openxmlformats-officedocument.themeOverride+xml"/>
  <Override PartName="/ppt/charts/chart17.xml" ContentType="application/vnd.openxmlformats-officedocument.drawingml.chart+xml"/>
  <Override PartName="/ppt/theme/themeOverride5.xml" ContentType="application/vnd.openxmlformats-officedocument.themeOverride+xml"/>
  <Override PartName="/ppt/charts/chart16.xml" ContentType="application/vnd.openxmlformats-officedocument.drawingml.chart+xml"/>
  <Override PartName="/ppt/charts/chart18.xml" ContentType="application/vnd.openxmlformats-officedocument.drawingml.chart+xml"/>
  <Override PartName="/ppt/theme/themeOverride7.xml" ContentType="application/vnd.openxmlformats-officedocument.themeOverride+xml"/>
  <Override PartName="/ppt/theme/themeOverride8.xml" ContentType="application/vnd.openxmlformats-officedocument.themeOverride+xml"/>
  <Override PartName="/ppt/charts/chart19.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14"/>
  </p:notesMasterIdLst>
  <p:sldIdLst>
    <p:sldId id="358" r:id="rId2"/>
    <p:sldId id="359" r:id="rId3"/>
    <p:sldId id="699" r:id="rId4"/>
    <p:sldId id="360" r:id="rId5"/>
    <p:sldId id="361" r:id="rId6"/>
    <p:sldId id="362" r:id="rId7"/>
    <p:sldId id="363" r:id="rId8"/>
    <p:sldId id="364" r:id="rId9"/>
    <p:sldId id="365" r:id="rId10"/>
    <p:sldId id="366" r:id="rId11"/>
    <p:sldId id="380" r:id="rId12"/>
    <p:sldId id="460" r:id="rId13"/>
    <p:sldId id="461" r:id="rId14"/>
    <p:sldId id="588" r:id="rId15"/>
    <p:sldId id="463" r:id="rId16"/>
    <p:sldId id="702" r:id="rId17"/>
    <p:sldId id="465" r:id="rId18"/>
    <p:sldId id="591" r:id="rId19"/>
    <p:sldId id="467" r:id="rId20"/>
    <p:sldId id="468" r:id="rId21"/>
    <p:sldId id="469" r:id="rId22"/>
    <p:sldId id="593" r:id="rId23"/>
    <p:sldId id="471" r:id="rId24"/>
    <p:sldId id="594" r:id="rId25"/>
    <p:sldId id="574" r:id="rId26"/>
    <p:sldId id="474" r:id="rId27"/>
    <p:sldId id="579" r:id="rId28"/>
    <p:sldId id="476" r:id="rId29"/>
    <p:sldId id="477" r:id="rId30"/>
    <p:sldId id="595" r:id="rId31"/>
    <p:sldId id="596" r:id="rId32"/>
    <p:sldId id="597" r:id="rId33"/>
    <p:sldId id="598" r:id="rId34"/>
    <p:sldId id="599"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2" r:id="rId48"/>
    <p:sldId id="613" r:id="rId49"/>
    <p:sldId id="614" r:id="rId50"/>
    <p:sldId id="615" r:id="rId51"/>
    <p:sldId id="616" r:id="rId52"/>
    <p:sldId id="617" r:id="rId53"/>
    <p:sldId id="618" r:id="rId54"/>
    <p:sldId id="619" r:id="rId55"/>
    <p:sldId id="620" r:id="rId56"/>
    <p:sldId id="621" r:id="rId57"/>
    <p:sldId id="622" r:id="rId58"/>
    <p:sldId id="697" r:id="rId59"/>
    <p:sldId id="698" r:id="rId60"/>
    <p:sldId id="623" r:id="rId61"/>
    <p:sldId id="624" r:id="rId62"/>
    <p:sldId id="625" r:id="rId63"/>
    <p:sldId id="626" r:id="rId64"/>
    <p:sldId id="627" r:id="rId65"/>
    <p:sldId id="628" r:id="rId66"/>
    <p:sldId id="629" r:id="rId67"/>
    <p:sldId id="630" r:id="rId68"/>
    <p:sldId id="631" r:id="rId69"/>
    <p:sldId id="632" r:id="rId70"/>
    <p:sldId id="633" r:id="rId71"/>
    <p:sldId id="634" r:id="rId72"/>
    <p:sldId id="635" r:id="rId73"/>
    <p:sldId id="636" r:id="rId74"/>
    <p:sldId id="637" r:id="rId75"/>
    <p:sldId id="638" r:id="rId76"/>
    <p:sldId id="639" r:id="rId77"/>
    <p:sldId id="640" r:id="rId78"/>
    <p:sldId id="641" r:id="rId79"/>
    <p:sldId id="642" r:id="rId80"/>
    <p:sldId id="643" r:id="rId81"/>
    <p:sldId id="644" r:id="rId82"/>
    <p:sldId id="645" r:id="rId83"/>
    <p:sldId id="646" r:id="rId84"/>
    <p:sldId id="647" r:id="rId85"/>
    <p:sldId id="648" r:id="rId86"/>
    <p:sldId id="649" r:id="rId87"/>
    <p:sldId id="650" r:id="rId88"/>
    <p:sldId id="651" r:id="rId89"/>
    <p:sldId id="652" r:id="rId90"/>
    <p:sldId id="653" r:id="rId91"/>
    <p:sldId id="696" r:id="rId92"/>
    <p:sldId id="690" r:id="rId93"/>
    <p:sldId id="691" r:id="rId94"/>
    <p:sldId id="692" r:id="rId95"/>
    <p:sldId id="693" r:id="rId96"/>
    <p:sldId id="694" r:id="rId97"/>
    <p:sldId id="695" r:id="rId98"/>
    <p:sldId id="674" r:id="rId99"/>
    <p:sldId id="675" r:id="rId100"/>
    <p:sldId id="676" r:id="rId101"/>
    <p:sldId id="677" r:id="rId102"/>
    <p:sldId id="678" r:id="rId103"/>
    <p:sldId id="679" r:id="rId104"/>
    <p:sldId id="680" r:id="rId105"/>
    <p:sldId id="681" r:id="rId106"/>
    <p:sldId id="682" r:id="rId107"/>
    <p:sldId id="683" r:id="rId108"/>
    <p:sldId id="701" r:id="rId109"/>
    <p:sldId id="685" r:id="rId110"/>
    <p:sldId id="687" r:id="rId111"/>
    <p:sldId id="688" r:id="rId112"/>
    <p:sldId id="689" r:id="rId11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94700" autoAdjust="0"/>
  </p:normalViewPr>
  <p:slideViewPr>
    <p:cSldViewPr>
      <p:cViewPr>
        <p:scale>
          <a:sx n="125" d="100"/>
          <a:sy n="125" d="100"/>
        </p:scale>
        <p:origin x="60" y="11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customXml" Target="../customXml/item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anakaAs\AppData\Local\Microsoft\Windows\Temporary%20Internet%20Files\Content.Outlook\P8D2AR7H\&#23601;&#26989;&#29575;.xls"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oleObject" Target="../embeddings/oleObject11.bin"/><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2" Type="http://schemas.openxmlformats.org/officeDocument/2006/relationships/oleObject" Target="../embeddings/oleObject12.bin"/><Relationship Id="rId1" Type="http://schemas.openxmlformats.org/officeDocument/2006/relationships/themeOverride" Target="../theme/themeOverride6.xml"/></Relationships>
</file>

<file path=ppt/charts/_rels/chart18.xml.rels><?xml version="1.0" encoding="UTF-8" standalone="yes"?>
<Relationships xmlns="http://schemas.openxmlformats.org/package/2006/relationships"><Relationship Id="rId2" Type="http://schemas.openxmlformats.org/officeDocument/2006/relationships/oleObject" Target="../embeddings/oleObject13.bin"/><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2" Type="http://schemas.openxmlformats.org/officeDocument/2006/relationships/oleObject" Target="../embeddings/oleObject14.bin"/><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2" Type="http://schemas.openxmlformats.org/officeDocument/2006/relationships/oleObject" Target="../embeddings/oleObject15.bin"/><Relationship Id="rId1" Type="http://schemas.openxmlformats.org/officeDocument/2006/relationships/themeOverride" Target="../theme/themeOverride9.xml"/></Relationships>
</file>

<file path=ppt/charts/_rels/chart21.xml.rels><?xml version="1.0" encoding="UTF-8" standalone="yes"?>
<Relationships xmlns="http://schemas.openxmlformats.org/package/2006/relationships"><Relationship Id="rId2" Type="http://schemas.openxmlformats.org/officeDocument/2006/relationships/oleObject" Target="../embeddings/oleObject16.bin"/><Relationship Id="rId1" Type="http://schemas.openxmlformats.org/officeDocument/2006/relationships/themeOverride" Target="../theme/themeOverride10.xml"/></Relationships>
</file>

<file path=ppt/charts/_rels/chart22.xml.rels><?xml version="1.0" encoding="UTF-8" standalone="yes"?>
<Relationships xmlns="http://schemas.openxmlformats.org/package/2006/relationships"><Relationship Id="rId2" Type="http://schemas.openxmlformats.org/officeDocument/2006/relationships/oleObject" Target="../embeddings/oleObject17.bin"/><Relationship Id="rId1" Type="http://schemas.openxmlformats.org/officeDocument/2006/relationships/themeOverride" Target="../theme/themeOverride11.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18.bin"/><Relationship Id="rId1" Type="http://schemas.openxmlformats.org/officeDocument/2006/relationships/themeOverride" Target="../theme/themeOverride12.xml"/></Relationships>
</file>

<file path=ppt/charts/_rels/chart24.xml.rels><?xml version="1.0" encoding="UTF-8" standalone="yes"?>
<Relationships xmlns="http://schemas.openxmlformats.org/package/2006/relationships"><Relationship Id="rId2" Type="http://schemas.openxmlformats.org/officeDocument/2006/relationships/oleObject" Target="../embeddings/oleObject19.bin"/><Relationship Id="rId1" Type="http://schemas.openxmlformats.org/officeDocument/2006/relationships/themeOverride" Target="../theme/themeOverride13.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10.19.54.20\&#23567;&#20013;&#23398;&#26657;&#35506;&#12288;&#20849;&#26377;\&#23398;&#21147;&#21521;&#19978;&#12464;&#12523;&#12540;&#12503;\H27&#12501;&#12457;&#12523;&#12480;\02-1&#12288;&#65320;27&#20840;&#22269;&#23398;&#21147;&#12539;&#23398;&#32722;&#29366;&#27841;&#35519;&#26619;\00-3%20H27&#32080;&#26524;&#25552;&#20379;&#38306;&#20418;\00%20H27%20&#32080;&#26524;&#27010;&#35201;\H27%20&#32080;&#26524;&#27010;&#35201;&#27083;&#25104;&#12487;&#12540;&#12479;\01&#8208;1%20H27%20&#32076;&#24180;&#12464;&#12521;&#12501;&#65288;&#24179;&#22343;&#27491;&#31572;&#29575;&#12539;&#28961;&#35299;&#31572;&#29575;&#65289;DAT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10.19.54.20\&#23567;&#20013;&#23398;&#26657;&#35506;&#12288;&#20849;&#26377;\&#23398;&#21147;&#21521;&#19978;&#12464;&#12523;&#12540;&#12503;\H27&#12501;&#12457;&#12523;&#12480;\02-1&#12288;&#65320;27&#20840;&#22269;&#23398;&#21147;&#12539;&#23398;&#32722;&#29366;&#27841;&#35519;&#26619;\00-3%20H27&#32080;&#26524;&#25552;&#20379;&#38306;&#20418;\00%20H27%20&#32080;&#26524;&#27010;&#35201;\H27%20&#32080;&#26524;&#27010;&#35201;&#27083;&#25104;&#12487;&#12540;&#12479;\01&#8208;1%20H27%20&#32076;&#24180;&#12464;&#12521;&#12501;&#65288;&#24179;&#22343;&#27491;&#31572;&#29575;&#12539;&#28961;&#35299;&#31572;&#29575;&#65289;DATA.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nakatanim\AppData\Local\Microsoft\Windows\Temporary%20Internet%20Files\Content.Outlook\J95NV1S6\270727%20&#24180;&#21454;300&#19975;&#20870;&#26410;&#28288;&#12398;&#19990;&#24111;&#21106;&#21512;&#65288;&#37117;&#36947;&#24220;&#30476;&#27604;&#36611;&#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koganezawak\Desktop\AAA&#19968;&#26178;&#32622;&#12365;&#22580;\&#12414;&#12385;%20&#12402;&#12392;%20&#12375;&#12372;&#12392;&#21109;&#29983;&#32207;&#21512;&#25126;&#30053;\24&#24180;&#24230;&#12288;&#29305;&#23450;&#20581;&#35386;&#21463;&#35386;&#29575;&#65288;&#21402;&#29983;&#21172;&#20685;&#30465;HP&#6528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95364730352103"/>
          <c:y val="0.12084499854184894"/>
          <c:w val="0.68209566753119388"/>
          <c:h val="0.76317512394284048"/>
        </c:manualLayout>
      </c:layout>
      <c:lineChart>
        <c:grouping val="standard"/>
        <c:varyColors val="0"/>
        <c:ser>
          <c:idx val="0"/>
          <c:order val="0"/>
          <c:tx>
            <c:strRef>
              <c:f>[就業率.xls]まとめ!$F$6</c:f>
              <c:strCache>
                <c:ptCount val="1"/>
                <c:pt idx="0">
                  <c:v>全国</c:v>
                </c:pt>
              </c:strCache>
            </c:strRef>
          </c:tx>
          <c:spPr>
            <a:ln>
              <a:prstDash val="sysDot"/>
            </a:ln>
          </c:spPr>
          <c:marker>
            <c:spPr>
              <a:ln>
                <a:noFill/>
              </a:ln>
            </c:spPr>
          </c:marker>
          <c:dLbls>
            <c:dLbl>
              <c:idx val="13"/>
              <c:layout>
                <c:manualLayout>
                  <c:x val="-5.1849432514085081E-2"/>
                  <c:y val="-6.4788824143667156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[就業率.xls]まとめ!$G$8:$G$21</c:f>
              <c:numCache>
                <c:formatCode>0.0</c:formatCode>
                <c:ptCount val="14"/>
                <c:pt idx="0">
                  <c:v>60.718390804597696</c:v>
                </c:pt>
                <c:pt idx="1">
                  <c:v>60.291970802919707</c:v>
                </c:pt>
                <c:pt idx="2">
                  <c:v>60.337677725118489</c:v>
                </c:pt>
                <c:pt idx="3">
                  <c:v>60.741187104549567</c:v>
                </c:pt>
                <c:pt idx="4">
                  <c:v>61.394348894348894</c:v>
                </c:pt>
                <c:pt idx="5">
                  <c:v>62.021343377275585</c:v>
                </c:pt>
                <c:pt idx="6">
                  <c:v>62.224383916990924</c:v>
                </c:pt>
                <c:pt idx="7">
                  <c:v>62.088460259394751</c:v>
                </c:pt>
                <c:pt idx="8">
                  <c:v>61.113007852509391</c:v>
                </c:pt>
                <c:pt idx="9">
                  <c:v>60.889355742296914</c:v>
                </c:pt>
                <c:pt idx="10">
                  <c:v>60.860215053763447</c:v>
                </c:pt>
                <c:pt idx="11">
                  <c:v>60.885473838272965</c:v>
                </c:pt>
                <c:pt idx="12">
                  <c:v>61.661698956780917</c:v>
                </c:pt>
                <c:pt idx="13">
                  <c:v>62.202043132803631</c:v>
                </c:pt>
              </c:numCache>
            </c:numRef>
          </c:val>
          <c:smooth val="0"/>
        </c:ser>
        <c:ser>
          <c:idx val="1"/>
          <c:order val="1"/>
          <c:tx>
            <c:strRef>
              <c:f>[就業率.xls]まとめ!$D$6</c:f>
              <c:strCache>
                <c:ptCount val="1"/>
                <c:pt idx="0">
                  <c:v>大阪</c:v>
                </c:pt>
              </c:strCache>
            </c:strRef>
          </c:tx>
          <c:marker>
            <c:spPr>
              <a:ln>
                <a:noFill/>
              </a:ln>
            </c:spPr>
          </c:marker>
          <c:dLbls>
            <c:dLbl>
              <c:idx val="13"/>
              <c:layout>
                <c:manualLayout>
                  <c:x val="-5.8330611578345716E-2"/>
                  <c:y val="9.4691358363821324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[就業率.xls]まとめ!$E$8:$E$21</c:f>
              <c:numCache>
                <c:formatCode>0.0</c:formatCode>
                <c:ptCount val="14"/>
                <c:pt idx="0">
                  <c:v>58.196721311475407</c:v>
                </c:pt>
                <c:pt idx="1">
                  <c:v>58.756395120031478</c:v>
                </c:pt>
                <c:pt idx="2">
                  <c:v>58.840112766814336</c:v>
                </c:pt>
                <c:pt idx="3">
                  <c:v>59.042113955408752</c:v>
                </c:pt>
                <c:pt idx="4">
                  <c:v>59.686307757524368</c:v>
                </c:pt>
                <c:pt idx="5">
                  <c:v>60.148083623693381</c:v>
                </c:pt>
                <c:pt idx="6">
                  <c:v>60.172570390554036</c:v>
                </c:pt>
                <c:pt idx="7">
                  <c:v>60.093676814988292</c:v>
                </c:pt>
                <c:pt idx="8">
                  <c:v>58.687258687258691</c:v>
                </c:pt>
                <c:pt idx="9">
                  <c:v>58.651462568170551</c:v>
                </c:pt>
                <c:pt idx="10">
                  <c:v>57.46835443037974</c:v>
                </c:pt>
                <c:pt idx="11">
                  <c:v>58.478931140801649</c:v>
                </c:pt>
                <c:pt idx="12">
                  <c:v>61.09375</c:v>
                </c:pt>
                <c:pt idx="13">
                  <c:v>61.073119410836405</c:v>
                </c:pt>
              </c:numCache>
            </c:numRef>
          </c:val>
          <c:smooth val="0"/>
        </c:ser>
        <c:dLbls>
          <c:showLegendKey val="0"/>
          <c:showVal val="0"/>
          <c:showCatName val="0"/>
          <c:showSerName val="0"/>
          <c:showPercent val="0"/>
          <c:showBubbleSize val="0"/>
        </c:dLbls>
        <c:marker val="1"/>
        <c:smooth val="0"/>
        <c:axId val="52377088"/>
        <c:axId val="103327232"/>
      </c:lineChart>
      <c:catAx>
        <c:axId val="52377088"/>
        <c:scaling>
          <c:orientation val="minMax"/>
        </c:scaling>
        <c:delete val="0"/>
        <c:axPos val="b"/>
        <c:numFmt formatCode="General" sourceLinked="1"/>
        <c:majorTickMark val="in"/>
        <c:minorTickMark val="none"/>
        <c:tickLblPos val="nextTo"/>
        <c:crossAx val="103327232"/>
        <c:crosses val="autoZero"/>
        <c:auto val="1"/>
        <c:lblAlgn val="ctr"/>
        <c:lblOffset val="100"/>
        <c:noMultiLvlLbl val="0"/>
      </c:catAx>
      <c:valAx>
        <c:axId val="103327232"/>
        <c:scaling>
          <c:orientation val="minMax"/>
          <c:min val="57"/>
        </c:scaling>
        <c:delete val="0"/>
        <c:axPos val="l"/>
        <c:majorGridlines/>
        <c:title>
          <c:tx>
            <c:rich>
              <a:bodyPr rot="0" vert="horz"/>
              <a:lstStyle/>
              <a:p>
                <a:pPr>
                  <a:defRPr/>
                </a:pPr>
                <a:r>
                  <a:rPr lang="en-US" altLang="ja-JP"/>
                  <a:t>(%)</a:t>
                </a:r>
                <a:endParaRPr lang="ja-JP" altLang="en-US"/>
              </a:p>
            </c:rich>
          </c:tx>
          <c:layout>
            <c:manualLayout>
              <c:xMode val="edge"/>
              <c:yMode val="edge"/>
              <c:x val="5.9644713805745722E-2"/>
              <c:y val="1.0629526829676028E-2"/>
            </c:manualLayout>
          </c:layout>
          <c:overlay val="0"/>
        </c:title>
        <c:numFmt formatCode="0.0" sourceLinked="1"/>
        <c:majorTickMark val="in"/>
        <c:minorTickMark val="none"/>
        <c:tickLblPos val="nextTo"/>
        <c:crossAx val="52377088"/>
        <c:crosses val="autoZero"/>
        <c:crossBetween val="between"/>
      </c:valAx>
    </c:plotArea>
    <c:legend>
      <c:legendPos val="r"/>
      <c:layout>
        <c:manualLayout>
          <c:xMode val="edge"/>
          <c:yMode val="edge"/>
          <c:x val="0.81002822119702789"/>
          <c:y val="0.21619846178538535"/>
          <c:w val="0.1808176100628931"/>
          <c:h val="0.17197214931466898"/>
        </c:manualLayout>
      </c:layout>
      <c:overlay val="0"/>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39949727808021"/>
          <c:y val="0.16016164870569941"/>
          <c:w val="0.7822116987001444"/>
          <c:h val="0.69178257971336521"/>
        </c:manualLayout>
      </c:layout>
      <c:lineChart>
        <c:grouping val="standard"/>
        <c:varyColors val="0"/>
        <c:ser>
          <c:idx val="0"/>
          <c:order val="0"/>
          <c:tx>
            <c:strRef>
              <c:f>Sheet1!$B$1</c:f>
              <c:strCache>
                <c:ptCount val="1"/>
                <c:pt idx="0">
                  <c:v>大阪</c:v>
                </c:pt>
              </c:strCache>
            </c:strRef>
          </c:tx>
          <c:spPr>
            <a:ln w="47625"/>
          </c:spPr>
          <c:marker>
            <c:symbol val="diamond"/>
            <c:size val="13"/>
          </c:marker>
          <c:dLbls>
            <c:dLbl>
              <c:idx val="0"/>
              <c:layout>
                <c:manualLayout>
                  <c:x val="-8.3085533471203718E-2"/>
                  <c:y val="8.3238147150316633E-2"/>
                </c:manualLayout>
              </c:layout>
              <c:dLblPos val="r"/>
              <c:showLegendKey val="0"/>
              <c:showVal val="1"/>
              <c:showCatName val="0"/>
              <c:showSerName val="0"/>
              <c:showPercent val="0"/>
              <c:showBubbleSize val="0"/>
            </c:dLbl>
            <c:dLbl>
              <c:idx val="1"/>
              <c:layout>
                <c:manualLayout>
                  <c:x val="-0.12839696380259286"/>
                  <c:y val="-7.6221131679813356E-2"/>
                </c:manualLayout>
              </c:layout>
              <c:dLblPos val="r"/>
              <c:showLegendKey val="0"/>
              <c:showVal val="1"/>
              <c:showCatName val="0"/>
              <c:showSerName val="0"/>
              <c:showPercent val="0"/>
              <c:showBubbleSize val="0"/>
            </c:dLbl>
            <c:dLbl>
              <c:idx val="2"/>
              <c:layout>
                <c:manualLayout>
                  <c:x val="-0.11647827398094301"/>
                  <c:y val="-6.8872121847572493E-2"/>
                </c:manualLayout>
              </c:layout>
              <c:dLblPos val="r"/>
              <c:showLegendKey val="0"/>
              <c:showVal val="1"/>
              <c:showCatName val="0"/>
              <c:showSerName val="0"/>
              <c:showPercent val="0"/>
              <c:showBubbleSize val="0"/>
            </c:dLbl>
            <c:dLbl>
              <c:idx val="3"/>
              <c:layout>
                <c:manualLayout>
                  <c:x val="-9.8327404525711995E-2"/>
                  <c:y val="-9.3122899538940124E-2"/>
                </c:manualLayout>
              </c:layout>
              <c:dLblPos val="r"/>
              <c:showLegendKey val="0"/>
              <c:showVal val="1"/>
              <c:showCatName val="0"/>
              <c:showSerName val="0"/>
              <c:showPercent val="0"/>
              <c:showBubbleSize val="0"/>
            </c:dLbl>
            <c:dLbl>
              <c:idx val="4"/>
              <c:layout>
                <c:manualLayout>
                  <c:x val="-6.9020753446878691E-2"/>
                  <c:y val="-0.10267609154538385"/>
                </c:manualLayout>
              </c:layout>
              <c:dLblPos val="r"/>
              <c:showLegendKey val="0"/>
              <c:showVal val="1"/>
              <c:showCatName val="0"/>
              <c:showSerName val="0"/>
              <c:showPercent val="0"/>
              <c:showBubbleSize val="0"/>
            </c:dLbl>
            <c:dLbl>
              <c:idx val="5"/>
              <c:layout>
                <c:manualLayout>
                  <c:x val="-4.0551329086696841E-2"/>
                  <c:y val="-0.10995089087323631"/>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0070C0"/>
                    </a:solidFill>
                  </a:defRPr>
                </a:pPr>
                <a:endParaRPr lang="ja-JP"/>
              </a:p>
            </c:txPr>
            <c:dLblPos val="t"/>
            <c:showLegendKey val="0"/>
            <c:showVal val="0"/>
            <c:showCatName val="0"/>
            <c:showSerName val="0"/>
            <c:showPercent val="0"/>
            <c:showBubbleSize val="0"/>
          </c:dLbls>
          <c:cat>
            <c:strRef>
              <c:f>Sheet1!$A$2:$A$7</c:f>
              <c:strCache>
                <c:ptCount val="6"/>
                <c:pt idx="0">
                  <c:v>H22</c:v>
                </c:pt>
                <c:pt idx="1">
                  <c:v>H23</c:v>
                </c:pt>
                <c:pt idx="2">
                  <c:v>H24</c:v>
                </c:pt>
                <c:pt idx="3">
                  <c:v>H25</c:v>
                </c:pt>
                <c:pt idx="4">
                  <c:v>H26</c:v>
                </c:pt>
                <c:pt idx="5">
                  <c:v>H27</c:v>
                </c:pt>
              </c:strCache>
            </c:strRef>
          </c:cat>
          <c:val>
            <c:numRef>
              <c:f>Sheet1!$B$2:$B$7</c:f>
              <c:numCache>
                <c:formatCode>General</c:formatCode>
                <c:ptCount val="6"/>
                <c:pt idx="0">
                  <c:v>1242</c:v>
                </c:pt>
                <c:pt idx="1">
                  <c:v>1436</c:v>
                </c:pt>
                <c:pt idx="2">
                  <c:v>1484</c:v>
                </c:pt>
                <c:pt idx="3">
                  <c:v>1557</c:v>
                </c:pt>
                <c:pt idx="4">
                  <c:v>1323</c:v>
                </c:pt>
                <c:pt idx="5">
                  <c:v>1214</c:v>
                </c:pt>
              </c:numCache>
            </c:numRef>
          </c:val>
          <c:smooth val="0"/>
        </c:ser>
        <c:ser>
          <c:idx val="1"/>
          <c:order val="1"/>
          <c:tx>
            <c:strRef>
              <c:f>Sheet1!$C$1</c:f>
              <c:strCache>
                <c:ptCount val="1"/>
                <c:pt idx="0">
                  <c:v>東京</c:v>
                </c:pt>
              </c:strCache>
            </c:strRef>
          </c:tx>
          <c:spPr>
            <a:ln>
              <a:solidFill>
                <a:sysClr val="windowText" lastClr="000000"/>
              </a:solidFill>
              <a:prstDash val="sysDash"/>
            </a:ln>
          </c:spPr>
          <c:marker>
            <c:symbol val="triangle"/>
            <c:size val="10"/>
            <c:spPr>
              <a:solidFill>
                <a:srgbClr val="FF0000"/>
              </a:solidFill>
              <a:ln>
                <a:solidFill>
                  <a:sysClr val="windowText" lastClr="000000"/>
                </a:solidFill>
                <a:prstDash val="sysDash"/>
              </a:ln>
            </c:spPr>
          </c:marker>
          <c:dLbls>
            <c:dLbl>
              <c:idx val="0"/>
              <c:layout>
                <c:manualLayout>
                  <c:x val="-0.10013706050242178"/>
                  <c:y val="8.4274924313965119E-2"/>
                </c:manualLayout>
              </c:layout>
              <c:dLblPos val="r"/>
              <c:showLegendKey val="0"/>
              <c:showVal val="1"/>
              <c:showCatName val="0"/>
              <c:showSerName val="0"/>
              <c:showPercent val="0"/>
              <c:showBubbleSize val="0"/>
            </c:dLbl>
            <c:dLbl>
              <c:idx val="1"/>
              <c:layout/>
              <c:dLblPos val="b"/>
              <c:showLegendKey val="0"/>
              <c:showVal val="1"/>
              <c:showCatName val="0"/>
              <c:showSerName val="0"/>
              <c:showPercent val="0"/>
              <c:showBubbleSize val="0"/>
            </c:dLbl>
            <c:dLbl>
              <c:idx val="2"/>
              <c:layout>
                <c:manualLayout>
                  <c:x val="-9.1006458565280959E-2"/>
                  <c:y val="9.8661780635484947E-2"/>
                </c:manualLayout>
              </c:layout>
              <c:dLblPos val="r"/>
              <c:showLegendKey val="0"/>
              <c:showVal val="1"/>
              <c:showCatName val="0"/>
              <c:showSerName val="0"/>
              <c:showPercent val="0"/>
              <c:showBubbleSize val="0"/>
            </c:dLbl>
            <c:dLbl>
              <c:idx val="3"/>
              <c:layout>
                <c:manualLayout>
                  <c:x val="-7.2195011798065145E-2"/>
                  <c:y val="0.11630738945672703"/>
                </c:manualLayout>
              </c:layout>
              <c:dLblPos val="r"/>
              <c:showLegendKey val="0"/>
              <c:showVal val="1"/>
              <c:showCatName val="0"/>
              <c:showSerName val="0"/>
              <c:showPercent val="0"/>
              <c:showBubbleSize val="0"/>
            </c:dLbl>
            <c:dLbl>
              <c:idx val="4"/>
              <c:layout>
                <c:manualLayout>
                  <c:x val="-8.6715707362249914E-2"/>
                  <c:y val="0.13284201060993223"/>
                </c:manualLayout>
              </c:layout>
              <c:dLblPos val="r"/>
              <c:showLegendKey val="0"/>
              <c:showVal val="1"/>
              <c:showCatName val="0"/>
              <c:showSerName val="0"/>
              <c:showPercent val="0"/>
              <c:showBubbleSize val="0"/>
            </c:dLbl>
            <c:dLbl>
              <c:idx val="5"/>
              <c:layout>
                <c:manualLayout>
                  <c:x val="-6.5343130038831423E-2"/>
                  <c:y val="9.6106942978558041E-2"/>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C00000"/>
                    </a:solidFill>
                  </a:defRPr>
                </a:pPr>
                <a:endParaRPr lang="ja-JP"/>
              </a:p>
            </c:txPr>
            <c:showLegendKey val="0"/>
            <c:showVal val="0"/>
            <c:showCatName val="0"/>
            <c:showSerName val="0"/>
            <c:showPercent val="0"/>
            <c:showBubbleSize val="0"/>
          </c:dLbls>
          <c:cat>
            <c:strRef>
              <c:f>Sheet1!$A$2:$A$7</c:f>
              <c:strCache>
                <c:ptCount val="6"/>
                <c:pt idx="0">
                  <c:v>H22</c:v>
                </c:pt>
                <c:pt idx="1">
                  <c:v>H23</c:v>
                </c:pt>
                <c:pt idx="2">
                  <c:v>H24</c:v>
                </c:pt>
                <c:pt idx="3">
                  <c:v>H25</c:v>
                </c:pt>
                <c:pt idx="4">
                  <c:v>H26</c:v>
                </c:pt>
                <c:pt idx="5">
                  <c:v>H27</c:v>
                </c:pt>
              </c:strCache>
            </c:strRef>
          </c:cat>
          <c:val>
            <c:numRef>
              <c:f>Sheet1!$C$2:$C$7</c:f>
              <c:numCache>
                <c:formatCode>General</c:formatCode>
                <c:ptCount val="6"/>
                <c:pt idx="0">
                  <c:v>1051</c:v>
                </c:pt>
                <c:pt idx="1">
                  <c:v>1015</c:v>
                </c:pt>
                <c:pt idx="2">
                  <c:v>1080</c:v>
                </c:pt>
                <c:pt idx="3">
                  <c:v>1101</c:v>
                </c:pt>
                <c:pt idx="4">
                  <c:v>1192</c:v>
                </c:pt>
                <c:pt idx="5">
                  <c:v>987</c:v>
                </c:pt>
              </c:numCache>
            </c:numRef>
          </c:val>
          <c:smooth val="0"/>
        </c:ser>
        <c:dLbls>
          <c:showLegendKey val="0"/>
          <c:showVal val="0"/>
          <c:showCatName val="0"/>
          <c:showSerName val="0"/>
          <c:showPercent val="0"/>
          <c:showBubbleSize val="0"/>
        </c:dLbls>
        <c:marker val="1"/>
        <c:smooth val="0"/>
        <c:axId val="213537536"/>
        <c:axId val="213539072"/>
      </c:lineChart>
      <c:catAx>
        <c:axId val="213537536"/>
        <c:scaling>
          <c:orientation val="minMax"/>
        </c:scaling>
        <c:delete val="0"/>
        <c:axPos val="b"/>
        <c:numFmt formatCode="General" sourceLinked="1"/>
        <c:majorTickMark val="in"/>
        <c:minorTickMark val="none"/>
        <c:tickLblPos val="nextTo"/>
        <c:txPr>
          <a:bodyPr/>
          <a:lstStyle/>
          <a:p>
            <a:pPr>
              <a:defRPr sz="1000">
                <a:solidFill>
                  <a:schemeClr val="tx1"/>
                </a:solidFill>
                <a:latin typeface="+mj-lt"/>
              </a:defRPr>
            </a:pPr>
            <a:endParaRPr lang="ja-JP"/>
          </a:p>
        </c:txPr>
        <c:crossAx val="213539072"/>
        <c:crosses val="autoZero"/>
        <c:auto val="1"/>
        <c:lblAlgn val="ctr"/>
        <c:lblOffset val="100"/>
        <c:noMultiLvlLbl val="0"/>
      </c:catAx>
      <c:valAx>
        <c:axId val="213539072"/>
        <c:scaling>
          <c:orientation val="minMax"/>
          <c:max val="1600"/>
          <c:min val="800"/>
        </c:scaling>
        <c:delete val="0"/>
        <c:axPos val="l"/>
        <c:majorGridlines/>
        <c:numFmt formatCode="#,##0_ " sourceLinked="0"/>
        <c:majorTickMark val="out"/>
        <c:minorTickMark val="none"/>
        <c:tickLblPos val="nextTo"/>
        <c:txPr>
          <a:bodyPr/>
          <a:lstStyle/>
          <a:p>
            <a:pPr>
              <a:defRPr sz="1100"/>
            </a:pPr>
            <a:endParaRPr lang="ja-JP"/>
          </a:p>
        </c:txPr>
        <c:crossAx val="213537536"/>
        <c:crosses val="autoZero"/>
        <c:crossBetween val="between"/>
        <c:majorUnit val="200"/>
      </c:valAx>
      <c:spPr>
        <a:noFill/>
      </c:spPr>
    </c:plotArea>
    <c:plotVisOnly val="1"/>
    <c:dispBlanksAs val="zero"/>
    <c:showDLblsOverMax val="0"/>
  </c:chart>
  <c:spPr>
    <a:ln>
      <a:noFill/>
      <a:prstDash val="sysDash"/>
    </a:ln>
  </c:spPr>
  <c:txPr>
    <a:bodyPr/>
    <a:lstStyle/>
    <a:p>
      <a:pPr>
        <a:defRPr sz="180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6163521484115"/>
          <c:y val="0.12555846100007778"/>
          <c:w val="0.80603884852743413"/>
          <c:h val="0.69425159421416904"/>
        </c:manualLayout>
      </c:layout>
      <c:barChart>
        <c:barDir val="col"/>
        <c:grouping val="clustered"/>
        <c:varyColors val="0"/>
        <c:ser>
          <c:idx val="0"/>
          <c:order val="0"/>
          <c:tx>
            <c:strRef>
              <c:f>Sheet1!$B$1</c:f>
              <c:strCache>
                <c:ptCount val="1"/>
                <c:pt idx="0">
                  <c:v>ひったくり件数</c:v>
                </c:pt>
              </c:strCache>
            </c:strRef>
          </c:tx>
          <c:invertIfNegative val="0"/>
          <c:dLbls>
            <c:dLbl>
              <c:idx val="0"/>
              <c:layout>
                <c:manualLayout>
                  <c:x val="4.3964108670968257E-3"/>
                  <c:y val="4.0700605915582028E-2"/>
                </c:manualLayout>
              </c:layout>
              <c:dLblPos val="outEnd"/>
              <c:showLegendKey val="0"/>
              <c:showVal val="1"/>
              <c:showCatName val="0"/>
              <c:showSerName val="0"/>
              <c:showPercent val="0"/>
              <c:showBubbleSize val="0"/>
            </c:dLbl>
            <c:dLbl>
              <c:idx val="1"/>
              <c:layout>
                <c:manualLayout>
                  <c:x val="0"/>
                  <c:y val="0"/>
                </c:manualLayout>
              </c:layout>
              <c:dLblPos val="outEnd"/>
              <c:showLegendKey val="0"/>
              <c:showVal val="1"/>
              <c:showCatName val="0"/>
              <c:showSerName val="0"/>
              <c:showPercent val="0"/>
              <c:showBubbleSize val="0"/>
            </c:dLbl>
            <c:dLbl>
              <c:idx val="2"/>
              <c:layout>
                <c:manualLayout>
                  <c:x val="-8.7928217341936912E-3"/>
                  <c:y val="0"/>
                </c:manualLayout>
              </c:layout>
              <c:dLblPos val="outEnd"/>
              <c:showLegendKey val="0"/>
              <c:showVal val="1"/>
              <c:showCatName val="0"/>
              <c:showSerName val="0"/>
              <c:showPercent val="0"/>
              <c:showBubbleSize val="0"/>
            </c:dLbl>
            <c:txPr>
              <a:bodyPr/>
              <a:lstStyle/>
              <a:p>
                <a:pPr>
                  <a:defRPr sz="1000">
                    <a:solidFill>
                      <a:schemeClr val="tx1"/>
                    </a:solidFill>
                  </a:defRPr>
                </a:pPr>
                <a:endParaRPr lang="ja-JP"/>
              </a:p>
            </c:txPr>
            <c:dLblPos val="outEnd"/>
            <c:showLegendKey val="0"/>
            <c:showVal val="1"/>
            <c:showCatName val="0"/>
            <c:showSerName val="0"/>
            <c:showPercent val="0"/>
            <c:showBubbleSize val="0"/>
            <c:showLeaderLines val="0"/>
          </c:dLbls>
          <c:cat>
            <c:strRef>
              <c:f>Sheet1!$A$2:$A$6</c:f>
              <c:strCache>
                <c:ptCount val="5"/>
                <c:pt idx="0">
                  <c:v>大阪</c:v>
                </c:pt>
                <c:pt idx="1">
                  <c:v>東京</c:v>
                </c:pt>
                <c:pt idx="2">
                  <c:v>神奈川</c:v>
                </c:pt>
                <c:pt idx="3">
                  <c:v>愛知</c:v>
                </c:pt>
                <c:pt idx="4">
                  <c:v>兵庫</c:v>
                </c:pt>
              </c:strCache>
            </c:strRef>
          </c:cat>
          <c:val>
            <c:numRef>
              <c:f>Sheet1!$B$2:$B$6</c:f>
              <c:numCache>
                <c:formatCode>General</c:formatCode>
                <c:ptCount val="5"/>
                <c:pt idx="0" formatCode="#,##0">
                  <c:v>877</c:v>
                </c:pt>
                <c:pt idx="1">
                  <c:v>506</c:v>
                </c:pt>
                <c:pt idx="2">
                  <c:v>486</c:v>
                </c:pt>
                <c:pt idx="3">
                  <c:v>381</c:v>
                </c:pt>
                <c:pt idx="4">
                  <c:v>351</c:v>
                </c:pt>
              </c:numCache>
            </c:numRef>
          </c:val>
        </c:ser>
        <c:dLbls>
          <c:showLegendKey val="0"/>
          <c:showVal val="0"/>
          <c:showCatName val="0"/>
          <c:showSerName val="0"/>
          <c:showPercent val="0"/>
          <c:showBubbleSize val="0"/>
        </c:dLbls>
        <c:gapWidth val="150"/>
        <c:axId val="213681664"/>
        <c:axId val="213683200"/>
      </c:barChart>
      <c:catAx>
        <c:axId val="213681664"/>
        <c:scaling>
          <c:orientation val="minMax"/>
        </c:scaling>
        <c:delete val="0"/>
        <c:axPos val="b"/>
        <c:majorTickMark val="in"/>
        <c:minorTickMark val="none"/>
        <c:tickLblPos val="nextTo"/>
        <c:txPr>
          <a:bodyPr/>
          <a:lstStyle/>
          <a:p>
            <a:pPr>
              <a:defRPr sz="1000"/>
            </a:pPr>
            <a:endParaRPr lang="ja-JP"/>
          </a:p>
        </c:txPr>
        <c:crossAx val="213683200"/>
        <c:crosses val="autoZero"/>
        <c:auto val="1"/>
        <c:lblAlgn val="ctr"/>
        <c:lblOffset val="100"/>
        <c:noMultiLvlLbl val="0"/>
      </c:catAx>
      <c:valAx>
        <c:axId val="213683200"/>
        <c:scaling>
          <c:orientation val="minMax"/>
        </c:scaling>
        <c:delete val="0"/>
        <c:axPos val="l"/>
        <c:majorGridlines/>
        <c:numFmt formatCode="#,##0_ " sourceLinked="0"/>
        <c:majorTickMark val="out"/>
        <c:minorTickMark val="none"/>
        <c:tickLblPos val="nextTo"/>
        <c:txPr>
          <a:bodyPr/>
          <a:lstStyle/>
          <a:p>
            <a:pPr>
              <a:defRPr sz="1000"/>
            </a:pPr>
            <a:endParaRPr lang="ja-JP"/>
          </a:p>
        </c:txPr>
        <c:crossAx val="213681664"/>
        <c:crosses val="autoZero"/>
        <c:crossBetween val="between"/>
        <c:majorUnit val="400"/>
      </c:valAx>
      <c:spPr>
        <a:pattFill prst="pct5">
          <a:fgClr>
            <a:srgbClr val="000000">
              <a:alpha val="0"/>
            </a:srgbClr>
          </a:fgClr>
          <a:bgClr>
            <a:srgbClr val="FFFFFF"/>
          </a:bgClr>
        </a:pattFill>
        <a:ln w="25400">
          <a:noFill/>
        </a:ln>
      </c:spPr>
    </c:plotArea>
    <c:plotVisOnly val="1"/>
    <c:dispBlanksAs val="gap"/>
    <c:showDLblsOverMax val="0"/>
  </c:chart>
  <c:spPr>
    <a:ln>
      <a:noFill/>
      <a:prstDash val="sysDash"/>
    </a:ln>
  </c:spPr>
  <c:txPr>
    <a:bodyPr/>
    <a:lstStyle/>
    <a:p>
      <a:pPr>
        <a:defRPr sz="18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ser>
        <c:dLbls>
          <c:showLegendKey val="0"/>
          <c:showVal val="0"/>
          <c:showCatName val="0"/>
          <c:showSerName val="0"/>
          <c:showPercent val="0"/>
          <c:showBubbleSize val="0"/>
        </c:dLbls>
        <c:gapWidth val="35"/>
        <c:overlap val="100"/>
        <c:axId val="217006464"/>
        <c:axId val="217008384"/>
      </c:barChart>
      <c:catAx>
        <c:axId val="21700646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217008384"/>
        <c:crosses val="autoZero"/>
        <c:auto val="1"/>
        <c:lblAlgn val="ctr"/>
        <c:lblOffset val="100"/>
        <c:tickLblSkip val="3"/>
        <c:noMultiLvlLbl val="0"/>
      </c:catAx>
      <c:valAx>
        <c:axId val="217008384"/>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21700646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'[(p37)Q_都道府県別企業進出動向（経年）.xlsx]Q_都道府県別企業進出動向（経年）'!$H$4</c:f>
              <c:strCache>
                <c:ptCount val="1"/>
                <c:pt idx="0">
                  <c:v>東京都</c:v>
                </c:pt>
              </c:strCache>
            </c:strRef>
          </c:tx>
          <c:marker>
            <c:symbol val="square"/>
            <c:size val="4"/>
          </c:marker>
          <c:dLbls>
            <c:dLbl>
              <c:idx val="18"/>
              <c:layout>
                <c:manualLayout>
                  <c:x val="-9.1157576970390813E-2"/>
                  <c:y val="-6.3894377237185468E-2"/>
                </c:manualLayout>
              </c:layout>
              <c:dLblPos val="r"/>
              <c:showLegendKey val="0"/>
              <c:showVal val="1"/>
              <c:showCatName val="0"/>
              <c:showSerName val="0"/>
              <c:showPercent val="0"/>
              <c:showBubbleSize val="0"/>
            </c:dLbl>
            <c:showLegendKey val="0"/>
            <c:showVal val="0"/>
            <c:showCatName val="0"/>
            <c:showSerName val="0"/>
            <c:showPercent val="0"/>
            <c:showBubbleSize val="0"/>
          </c:dLbls>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'[(p37)Q_都道府県別企業進出動向（経年）.xlsx]Q_都道府県別企業進出動向（経年）'!$H$5:$H$23</c:f>
              <c:numCache>
                <c:formatCode>#,##0;"▲ "#,##0</c:formatCode>
                <c:ptCount val="19"/>
                <c:pt idx="0">
                  <c:v>6339</c:v>
                </c:pt>
                <c:pt idx="1">
                  <c:v>7611</c:v>
                </c:pt>
                <c:pt idx="2">
                  <c:v>7815</c:v>
                </c:pt>
                <c:pt idx="3">
                  <c:v>7675</c:v>
                </c:pt>
                <c:pt idx="4">
                  <c:v>8328</c:v>
                </c:pt>
                <c:pt idx="5">
                  <c:v>8735</c:v>
                </c:pt>
                <c:pt idx="6">
                  <c:v>7969</c:v>
                </c:pt>
                <c:pt idx="7">
                  <c:v>8343</c:v>
                </c:pt>
                <c:pt idx="8">
                  <c:v>8473</c:v>
                </c:pt>
                <c:pt idx="9">
                  <c:v>8965</c:v>
                </c:pt>
                <c:pt idx="10">
                  <c:v>9296</c:v>
                </c:pt>
                <c:pt idx="11">
                  <c:v>9422</c:v>
                </c:pt>
                <c:pt idx="12">
                  <c:v>9565</c:v>
                </c:pt>
                <c:pt idx="13">
                  <c:v>9987</c:v>
                </c:pt>
                <c:pt idx="14">
                  <c:v>9920</c:v>
                </c:pt>
                <c:pt idx="15">
                  <c:v>10051</c:v>
                </c:pt>
                <c:pt idx="16">
                  <c:v>10364</c:v>
                </c:pt>
                <c:pt idx="17">
                  <c:v>11976</c:v>
                </c:pt>
                <c:pt idx="18">
                  <c:v>12121</c:v>
                </c:pt>
              </c:numCache>
            </c:numRef>
          </c:val>
          <c:smooth val="0"/>
        </c:ser>
        <c:ser>
          <c:idx val="2"/>
          <c:order val="1"/>
          <c:tx>
            <c:strRef>
              <c:f>'[(p37)Q_都道府県別企業進出動向（経年）.xlsx]Q_都道府県別企業進出動向（経年）'!$I$4</c:f>
              <c:strCache>
                <c:ptCount val="1"/>
                <c:pt idx="0">
                  <c:v>大阪府</c:v>
                </c:pt>
              </c:strCache>
            </c:strRef>
          </c:tx>
          <c:marker>
            <c:symbol val="triangle"/>
            <c:size val="4"/>
          </c:marker>
          <c:dLbls>
            <c:dLbl>
              <c:idx val="18"/>
              <c:layout>
                <c:manualLayout>
                  <c:x val="-8.3168510357088013E-2"/>
                  <c:y val="-6.3894377237185537E-2"/>
                </c:manualLayout>
              </c:layout>
              <c:dLblPos val="r"/>
              <c:showLegendKey val="0"/>
              <c:showVal val="1"/>
              <c:showCatName val="0"/>
              <c:showSerName val="0"/>
              <c:showPercent val="0"/>
              <c:showBubbleSize val="0"/>
            </c:dLbl>
            <c:showLegendKey val="0"/>
            <c:showVal val="0"/>
            <c:showCatName val="0"/>
            <c:showSerName val="0"/>
            <c:showPercent val="0"/>
            <c:showBubbleSize val="0"/>
          </c:dLbls>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'[(p37)Q_都道府県別企業進出動向（経年）.xlsx]Q_都道府県別企業進出動向（経年）'!$I$5:$I$23</c:f>
              <c:numCache>
                <c:formatCode>#,##0;"▲ "#,##0</c:formatCode>
                <c:ptCount val="19"/>
                <c:pt idx="0">
                  <c:v>1079</c:v>
                </c:pt>
                <c:pt idx="1">
                  <c:v>1322</c:v>
                </c:pt>
                <c:pt idx="2">
                  <c:v>1410</c:v>
                </c:pt>
                <c:pt idx="3">
                  <c:v>1412</c:v>
                </c:pt>
                <c:pt idx="4">
                  <c:v>1474</c:v>
                </c:pt>
                <c:pt idx="5">
                  <c:v>1491</c:v>
                </c:pt>
                <c:pt idx="6">
                  <c:v>1512</c:v>
                </c:pt>
                <c:pt idx="7">
                  <c:v>1567</c:v>
                </c:pt>
                <c:pt idx="8">
                  <c:v>1599</c:v>
                </c:pt>
                <c:pt idx="9">
                  <c:v>1821</c:v>
                </c:pt>
                <c:pt idx="10">
                  <c:v>1862</c:v>
                </c:pt>
                <c:pt idx="11">
                  <c:v>2008</c:v>
                </c:pt>
                <c:pt idx="12">
                  <c:v>2055</c:v>
                </c:pt>
                <c:pt idx="13">
                  <c:v>2221</c:v>
                </c:pt>
                <c:pt idx="14">
                  <c:v>2230</c:v>
                </c:pt>
                <c:pt idx="15">
                  <c:v>2316</c:v>
                </c:pt>
                <c:pt idx="16">
                  <c:v>2418</c:v>
                </c:pt>
                <c:pt idx="17">
                  <c:v>2967</c:v>
                </c:pt>
                <c:pt idx="18">
                  <c:v>3105</c:v>
                </c:pt>
              </c:numCache>
            </c:numRef>
          </c:val>
          <c:smooth val="0"/>
        </c:ser>
        <c:ser>
          <c:idx val="3"/>
          <c:order val="2"/>
          <c:tx>
            <c:strRef>
              <c:f>'[(p37)Q_都道府県別企業進出動向（経年）.xlsx]Q_都道府県別企業進出動向（経年）'!$J$4</c:f>
              <c:strCache>
                <c:ptCount val="1"/>
                <c:pt idx="0">
                  <c:v>神奈川県</c:v>
                </c:pt>
              </c:strCache>
            </c:strRef>
          </c:tx>
          <c:marker>
            <c:symbol val="x"/>
            <c:size val="4"/>
          </c:marker>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'[(p37)Q_都道府県別企業進出動向（経年）.xlsx]Q_都道府県別企業進出動向（経年）'!$J$5:$J$23</c:f>
              <c:numCache>
                <c:formatCode>#,##0;"▲ "#,##0</c:formatCode>
                <c:ptCount val="19"/>
                <c:pt idx="0">
                  <c:v>266</c:v>
                </c:pt>
                <c:pt idx="1">
                  <c:v>343</c:v>
                </c:pt>
                <c:pt idx="2">
                  <c:v>397</c:v>
                </c:pt>
                <c:pt idx="3">
                  <c:v>370</c:v>
                </c:pt>
                <c:pt idx="4">
                  <c:v>383</c:v>
                </c:pt>
                <c:pt idx="5">
                  <c:v>394</c:v>
                </c:pt>
                <c:pt idx="6">
                  <c:v>421</c:v>
                </c:pt>
                <c:pt idx="7">
                  <c:v>472</c:v>
                </c:pt>
                <c:pt idx="8">
                  <c:v>542</c:v>
                </c:pt>
                <c:pt idx="9">
                  <c:v>607</c:v>
                </c:pt>
                <c:pt idx="10">
                  <c:v>648</c:v>
                </c:pt>
                <c:pt idx="11">
                  <c:v>611</c:v>
                </c:pt>
                <c:pt idx="12">
                  <c:v>592</c:v>
                </c:pt>
                <c:pt idx="13">
                  <c:v>614</c:v>
                </c:pt>
                <c:pt idx="14">
                  <c:v>740</c:v>
                </c:pt>
                <c:pt idx="15">
                  <c:v>852</c:v>
                </c:pt>
                <c:pt idx="16">
                  <c:v>891</c:v>
                </c:pt>
                <c:pt idx="17">
                  <c:v>1106</c:v>
                </c:pt>
                <c:pt idx="18">
                  <c:v>1163</c:v>
                </c:pt>
              </c:numCache>
            </c:numRef>
          </c:val>
          <c:smooth val="0"/>
        </c:ser>
        <c:ser>
          <c:idx val="4"/>
          <c:order val="3"/>
          <c:tx>
            <c:strRef>
              <c:f>'[(p37)Q_都道府県別企業進出動向（経年）.xlsx]Q_都道府県別企業進出動向（経年）'!$K$4</c:f>
              <c:strCache>
                <c:ptCount val="1"/>
                <c:pt idx="0">
                  <c:v>愛知県</c:v>
                </c:pt>
              </c:strCache>
            </c:strRef>
          </c:tx>
          <c:marker>
            <c:symbol val="star"/>
            <c:size val="4"/>
          </c:marker>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'[(p37)Q_都道府県別企業進出動向（経年）.xlsx]Q_都道府県別企業進出動向（経年）'!$K$5:$K$23</c:f>
              <c:numCache>
                <c:formatCode>#,##0;"▲ "#,##0</c:formatCode>
                <c:ptCount val="19"/>
                <c:pt idx="0">
                  <c:v>456</c:v>
                </c:pt>
                <c:pt idx="1">
                  <c:v>550</c:v>
                </c:pt>
                <c:pt idx="2">
                  <c:v>589</c:v>
                </c:pt>
                <c:pt idx="3">
                  <c:v>587</c:v>
                </c:pt>
                <c:pt idx="4">
                  <c:v>645</c:v>
                </c:pt>
                <c:pt idx="5">
                  <c:v>715</c:v>
                </c:pt>
                <c:pt idx="6">
                  <c:v>688</c:v>
                </c:pt>
                <c:pt idx="7">
                  <c:v>744</c:v>
                </c:pt>
                <c:pt idx="8">
                  <c:v>863</c:v>
                </c:pt>
                <c:pt idx="9">
                  <c:v>998</c:v>
                </c:pt>
                <c:pt idx="10">
                  <c:v>1102</c:v>
                </c:pt>
                <c:pt idx="11">
                  <c:v>1254</c:v>
                </c:pt>
                <c:pt idx="12">
                  <c:v>1277</c:v>
                </c:pt>
                <c:pt idx="13">
                  <c:v>1365</c:v>
                </c:pt>
                <c:pt idx="14">
                  <c:v>1576</c:v>
                </c:pt>
                <c:pt idx="15">
                  <c:v>1589</c:v>
                </c:pt>
                <c:pt idx="16">
                  <c:v>1610</c:v>
                </c:pt>
                <c:pt idx="17">
                  <c:v>1990</c:v>
                </c:pt>
                <c:pt idx="18">
                  <c:v>2128</c:v>
                </c:pt>
              </c:numCache>
            </c:numRef>
          </c:val>
          <c:smooth val="0"/>
        </c:ser>
        <c:dLbls>
          <c:showLegendKey val="0"/>
          <c:showVal val="0"/>
          <c:showCatName val="0"/>
          <c:showSerName val="0"/>
          <c:showPercent val="0"/>
          <c:showBubbleSize val="0"/>
        </c:dLbls>
        <c:marker val="1"/>
        <c:smooth val="0"/>
        <c:axId val="220358912"/>
        <c:axId val="220368896"/>
      </c:lineChart>
      <c:catAx>
        <c:axId val="220358912"/>
        <c:scaling>
          <c:orientation val="minMax"/>
        </c:scaling>
        <c:delete val="0"/>
        <c:axPos val="b"/>
        <c:numFmt formatCode="General" sourceLinked="1"/>
        <c:majorTickMark val="none"/>
        <c:minorTickMark val="none"/>
        <c:tickLblPos val="nextTo"/>
        <c:txPr>
          <a:bodyPr/>
          <a:lstStyle/>
          <a:p>
            <a:pPr>
              <a:defRPr sz="800"/>
            </a:pPr>
            <a:endParaRPr lang="ja-JP"/>
          </a:p>
        </c:txPr>
        <c:crossAx val="220368896"/>
        <c:crosses val="autoZero"/>
        <c:auto val="1"/>
        <c:lblAlgn val="ctr"/>
        <c:lblOffset val="100"/>
        <c:noMultiLvlLbl val="0"/>
      </c:catAx>
      <c:valAx>
        <c:axId val="220368896"/>
        <c:scaling>
          <c:orientation val="minMax"/>
        </c:scaling>
        <c:delete val="0"/>
        <c:axPos val="l"/>
        <c:majorGridlines/>
        <c:numFmt formatCode="#,##0;&quot;▲ &quot;#,##0" sourceLinked="1"/>
        <c:majorTickMark val="none"/>
        <c:minorTickMark val="none"/>
        <c:tickLblPos val="nextTo"/>
        <c:crossAx val="220358912"/>
        <c:crosses val="autoZero"/>
        <c:crossBetween val="between"/>
      </c:valAx>
    </c:plotArea>
    <c:legend>
      <c:legendPos val="r"/>
      <c:overlay val="0"/>
      <c:txPr>
        <a:bodyPr/>
        <a:lstStyle/>
        <a:p>
          <a:pPr>
            <a:defRPr sz="700"/>
          </a:pPr>
          <a:endParaRPr lang="ja-JP"/>
        </a:p>
      </c:txPr>
    </c:legend>
    <c:plotVisOnly val="1"/>
    <c:dispBlanksAs val="gap"/>
    <c:showDLblsOverMax val="0"/>
  </c:chart>
  <c:spPr>
    <a:noFill/>
    <a:ln>
      <a:noFill/>
    </a:ln>
  </c:spPr>
  <c:txPr>
    <a:bodyPr/>
    <a:lstStyle/>
    <a:p>
      <a:pPr>
        <a:defRPr sz="800"/>
      </a:pPr>
      <a:endParaRPr lang="ja-JP"/>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76217403678207"/>
          <c:y val="0.17647107096647127"/>
          <c:w val="0.7638109445888106"/>
          <c:h val="0.6666684903177803"/>
        </c:manualLayout>
      </c:layout>
      <c:barChart>
        <c:barDir val="col"/>
        <c:grouping val="clustered"/>
        <c:varyColors val="0"/>
        <c:ser>
          <c:idx val="3"/>
          <c:order val="3"/>
          <c:tx>
            <c:strRef>
              <c:f>'[(p58)製造品出荷額データ.xlsx]医療品の工業出荷額・従業者数推移'!$A$49</c:f>
              <c:strCache>
                <c:ptCount val="1"/>
                <c:pt idx="0">
                  <c:v>大阪府シェア</c:v>
                </c:pt>
              </c:strCache>
            </c:strRef>
          </c:tx>
          <c:spPr>
            <a:solidFill>
              <a:srgbClr val="BBC8D9"/>
            </a:solidFill>
            <a:ln w="12700">
              <a:solidFill>
                <a:srgbClr val="808080"/>
              </a:solidFill>
              <a:prstDash val="solid"/>
            </a:ln>
          </c:spPr>
          <c:invertIfNegative val="0"/>
          <c:dLbls>
            <c:dLbl>
              <c:idx val="0"/>
              <c:layout>
                <c:manualLayout>
                  <c:x val="1.0662304136025072E-2"/>
                  <c:y val="2.098403561007366E-2"/>
                </c:manualLayout>
              </c:layout>
              <c:dLblPos val="outEnd"/>
              <c:showLegendKey val="0"/>
              <c:showVal val="1"/>
              <c:showCatName val="0"/>
              <c:showSerName val="0"/>
              <c:showPercent val="0"/>
              <c:showBubbleSize val="0"/>
            </c:dLbl>
            <c:dLbl>
              <c:idx val="3"/>
              <c:layout>
                <c:manualLayout>
                  <c:x val="1.746253427532341E-3"/>
                  <c:y val="-9.7072433496719485E-3"/>
                </c:manualLayout>
              </c:layout>
              <c:dLblPos val="outEnd"/>
              <c:showLegendKey val="0"/>
              <c:showVal val="1"/>
              <c:showCatName val="0"/>
              <c:showSerName val="0"/>
              <c:showPercent val="0"/>
              <c:showBubbleSize val="0"/>
            </c:dLbl>
            <c:dLbl>
              <c:idx val="4"/>
              <c:layout>
                <c:manualLayout>
                  <c:x val="1.2021234251851428E-3"/>
                  <c:y val="-1.2153559957632045E-3"/>
                </c:manualLayout>
              </c:layout>
              <c:dLblPos val="outEnd"/>
              <c:showLegendKey val="0"/>
              <c:showVal val="1"/>
              <c:showCatName val="0"/>
              <c:showSerName val="0"/>
              <c:showPercent val="0"/>
              <c:showBubbleSize val="0"/>
            </c:dLbl>
            <c:dLbl>
              <c:idx val="5"/>
              <c:layout>
                <c:manualLayout>
                  <c:x val="6.5799342283794451E-4"/>
                  <c:y val="-5.1566127178403996E-3"/>
                </c:manualLayout>
              </c:layout>
              <c:dLblPos val="outEnd"/>
              <c:showLegendKey val="0"/>
              <c:showVal val="1"/>
              <c:showCatName val="0"/>
              <c:showSerName val="0"/>
              <c:showPercent val="0"/>
              <c:showBubbleSize val="0"/>
            </c:dLbl>
            <c:dLbl>
              <c:idx val="6"/>
              <c:layout>
                <c:manualLayout>
                  <c:x val="2.0184288933399628E-3"/>
                  <c:y val="-4.4387689352000902E-3"/>
                </c:manualLayout>
              </c:layout>
              <c:dLblPos val="outEnd"/>
              <c:showLegendKey val="0"/>
              <c:showVal val="1"/>
              <c:showCatName val="0"/>
              <c:showSerName val="0"/>
              <c:showPercent val="0"/>
              <c:showBubbleSize val="0"/>
            </c:dLbl>
            <c:dLbl>
              <c:idx val="8"/>
              <c:layout>
                <c:manualLayout>
                  <c:x val="0"/>
                  <c:y val="2.6230044512592074E-2"/>
                </c:manualLayout>
              </c:layout>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'[(p58)製造品出荷額データ.xlsx]医療品の工業出荷額・従業者数推移'!$B$49:$J$49</c:f>
              <c:numCache>
                <c:formatCode>0.0_ </c:formatCode>
                <c:ptCount val="9"/>
                <c:pt idx="0">
                  <c:v>13.022843754520686</c:v>
                </c:pt>
                <c:pt idx="1">
                  <c:v>12.360912909527681</c:v>
                </c:pt>
                <c:pt idx="2">
                  <c:v>12.0777862766488</c:v>
                </c:pt>
                <c:pt idx="3">
                  <c:v>11.470721945216498</c:v>
                </c:pt>
                <c:pt idx="4">
                  <c:v>11.684129235554522</c:v>
                </c:pt>
                <c:pt idx="5">
                  <c:v>11.326246750318987</c:v>
                </c:pt>
                <c:pt idx="6">
                  <c:v>11.458202340409901</c:v>
                </c:pt>
                <c:pt idx="7">
                  <c:v>11.206565528048053</c:v>
                </c:pt>
                <c:pt idx="8">
                  <c:v>9.8816354706235217</c:v>
                </c:pt>
              </c:numCache>
            </c:numRef>
          </c:val>
        </c:ser>
        <c:ser>
          <c:idx val="4"/>
          <c:order val="4"/>
          <c:tx>
            <c:strRef>
              <c:f>'[(p58)製造品出荷額データ.xlsx]医療品の工業出荷額・従業者数推移'!$A$50</c:f>
              <c:strCache>
                <c:ptCount val="1"/>
                <c:pt idx="0">
                  <c:v>東京都シェア</c:v>
                </c:pt>
              </c:strCache>
            </c:strRef>
          </c:tx>
          <c:spPr>
            <a:pattFill prst="wdDnDiag">
              <a:fgClr>
                <a:srgbClr val="B2D6AC"/>
              </a:fgClr>
              <a:bgClr>
                <a:srgbClr val="FFFFFF"/>
              </a:bgClr>
            </a:pattFill>
            <a:ln w="12700">
              <a:solidFill>
                <a:srgbClr val="808080"/>
              </a:solidFill>
              <a:prstDash val="solid"/>
            </a:ln>
          </c:spPr>
          <c:invertIfNegative val="0"/>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'[(p58)製造品出荷額データ.xlsx]医療品の工業出荷額・従業者数推移'!$B$50:$J$50</c:f>
              <c:numCache>
                <c:formatCode>0.0_ </c:formatCode>
                <c:ptCount val="9"/>
                <c:pt idx="0">
                  <c:v>2.9707818069473633</c:v>
                </c:pt>
                <c:pt idx="1">
                  <c:v>2.9156505471895402</c:v>
                </c:pt>
                <c:pt idx="2">
                  <c:v>2.9133762099913345</c:v>
                </c:pt>
                <c:pt idx="3">
                  <c:v>2.5831390069826825</c:v>
                </c:pt>
                <c:pt idx="4">
                  <c:v>2.7659392646336136</c:v>
                </c:pt>
                <c:pt idx="5">
                  <c:v>2.7253582021238261</c:v>
                </c:pt>
                <c:pt idx="6">
                  <c:v>2.0579152090367878</c:v>
                </c:pt>
                <c:pt idx="7">
                  <c:v>2.0863487534503005</c:v>
                </c:pt>
                <c:pt idx="8">
                  <c:v>2.1753361717861996</c:v>
                </c:pt>
              </c:numCache>
            </c:numRef>
          </c:val>
        </c:ser>
        <c:ser>
          <c:idx val="5"/>
          <c:order val="5"/>
          <c:tx>
            <c:strRef>
              <c:f>'[(p58)製造品出荷額データ.xlsx]医療品の工業出荷額・従業者数推移'!$A$51</c:f>
              <c:strCache>
                <c:ptCount val="1"/>
                <c:pt idx="0">
                  <c:v>愛知県シェア</c:v>
                </c:pt>
              </c:strCache>
            </c:strRef>
          </c:tx>
          <c:spPr>
            <a:pattFill prst="pct10">
              <a:fgClr>
                <a:srgbClr val="C0504D"/>
              </a:fgClr>
              <a:bgClr>
                <a:srgbClr val="FFFFFF"/>
              </a:bgClr>
            </a:pattFill>
            <a:ln w="12700">
              <a:solidFill>
                <a:srgbClr val="808080"/>
              </a:solidFill>
              <a:prstDash val="solid"/>
            </a:ln>
          </c:spPr>
          <c:invertIfNegative val="0"/>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'[(p58)製造品出荷額データ.xlsx]医療品の工業出荷額・従業者数推移'!$B$51:$J$51</c:f>
              <c:numCache>
                <c:formatCode>0.0_ </c:formatCode>
                <c:ptCount val="9"/>
                <c:pt idx="0">
                  <c:v>2.4303932514089253</c:v>
                </c:pt>
                <c:pt idx="1">
                  <c:v>2.6076013517304748</c:v>
                </c:pt>
                <c:pt idx="2">
                  <c:v>3.6301470931241142</c:v>
                </c:pt>
                <c:pt idx="3">
                  <c:v>4.0726686831769703</c:v>
                </c:pt>
                <c:pt idx="4">
                  <c:v>4.5272962037027646</c:v>
                </c:pt>
                <c:pt idx="5">
                  <c:v>4.2518044826574943</c:v>
                </c:pt>
                <c:pt idx="6">
                  <c:v>4.563230216050445</c:v>
                </c:pt>
                <c:pt idx="7">
                  <c:v>4.2365482559487244</c:v>
                </c:pt>
                <c:pt idx="8">
                  <c:v>4.4038229060908929</c:v>
                </c:pt>
              </c:numCache>
            </c:numRef>
          </c:val>
        </c:ser>
        <c:dLbls>
          <c:showLegendKey val="0"/>
          <c:showVal val="0"/>
          <c:showCatName val="0"/>
          <c:showSerName val="0"/>
          <c:showPercent val="0"/>
          <c:showBubbleSize val="0"/>
        </c:dLbls>
        <c:gapWidth val="150"/>
        <c:axId val="99504896"/>
        <c:axId val="99506432"/>
      </c:barChart>
      <c:lineChart>
        <c:grouping val="standard"/>
        <c:varyColors val="0"/>
        <c:ser>
          <c:idx val="0"/>
          <c:order val="0"/>
          <c:tx>
            <c:strRef>
              <c:f>'[(p58)製造品出荷額データ.xlsx]医療品の工業出荷額・従業者数推移'!$A$46</c:f>
              <c:strCache>
                <c:ptCount val="1"/>
                <c:pt idx="0">
                  <c:v>大阪</c:v>
                </c:pt>
              </c:strCache>
            </c:strRef>
          </c:tx>
          <c:spPr>
            <a:ln w="25400">
              <a:solidFill>
                <a:srgbClr val="31446F"/>
              </a:solidFill>
              <a:prstDash val="solid"/>
            </a:ln>
          </c:spPr>
          <c:marker>
            <c:symbol val="square"/>
            <c:size val="6"/>
            <c:spPr>
              <a:solidFill>
                <a:srgbClr val="31446F"/>
              </a:solidFill>
              <a:ln>
                <a:solidFill>
                  <a:srgbClr val="31446F"/>
                </a:solidFill>
                <a:prstDash val="solid"/>
              </a:ln>
            </c:spPr>
          </c:marker>
          <c:dLbls>
            <c:dLbl>
              <c:idx val="0"/>
              <c:layout>
                <c:manualLayout>
                  <c:x val="-6.4081709847132309E-2"/>
                  <c:y val="-5.4829374599036855E-2"/>
                </c:manualLayout>
              </c:layout>
              <c:dLblPos val="r"/>
              <c:showLegendKey val="0"/>
              <c:showVal val="1"/>
              <c:showCatName val="0"/>
              <c:showSerName val="0"/>
              <c:showPercent val="0"/>
              <c:showBubbleSize val="0"/>
            </c:dLbl>
            <c:dLbl>
              <c:idx val="1"/>
              <c:layout>
                <c:manualLayout>
                  <c:x val="-6.0816197975253096E-2"/>
                  <c:y val="4.3142842438812765E-2"/>
                </c:manualLayout>
              </c:layout>
              <c:dLblPos val="r"/>
              <c:showLegendKey val="0"/>
              <c:showVal val="1"/>
              <c:showCatName val="0"/>
              <c:showSerName val="0"/>
              <c:showPercent val="0"/>
              <c:showBubbleSize val="0"/>
            </c:dLbl>
            <c:dLbl>
              <c:idx val="2"/>
              <c:layout>
                <c:manualLayout>
                  <c:x val="-5.5646342587567864E-2"/>
                  <c:y val="-3.9581490405276358E-2"/>
                </c:manualLayout>
              </c:layout>
              <c:dLblPos val="r"/>
              <c:showLegendKey val="0"/>
              <c:showVal val="1"/>
              <c:showCatName val="0"/>
              <c:showSerName val="0"/>
              <c:showPercent val="0"/>
              <c:showBubbleSize val="0"/>
            </c:dLbl>
            <c:dLbl>
              <c:idx val="3"/>
              <c:layout>
                <c:manualLayout>
                  <c:x val="-6.4444344456942887E-2"/>
                  <c:y val="3.6316636890976861E-2"/>
                </c:manualLayout>
              </c:layout>
              <c:dLblPos val="r"/>
              <c:showLegendKey val="0"/>
              <c:showVal val="1"/>
              <c:showCatName val="0"/>
              <c:showSerName val="0"/>
              <c:showPercent val="0"/>
              <c:showBubbleSize val="0"/>
            </c:dLbl>
            <c:dLbl>
              <c:idx val="4"/>
              <c:layout>
                <c:manualLayout>
                  <c:x val="-6.6609027840846866E-2"/>
                  <c:y val="-5.4249928125547318E-2"/>
                </c:manualLayout>
              </c:layout>
              <c:dLblPos val="r"/>
              <c:showLegendKey val="0"/>
              <c:showVal val="1"/>
              <c:showCatName val="0"/>
              <c:showSerName val="0"/>
              <c:showPercent val="0"/>
              <c:showBubbleSize val="0"/>
            </c:dLbl>
            <c:dLbl>
              <c:idx val="5"/>
              <c:layout>
                <c:manualLayout>
                  <c:x val="-5.5374167121760243E-2"/>
                  <c:y val="3.9423932787764585E-2"/>
                </c:manualLayout>
              </c:layout>
              <c:dLblPos val="r"/>
              <c:showLegendKey val="0"/>
              <c:showVal val="1"/>
              <c:showCatName val="0"/>
              <c:showSerName val="0"/>
              <c:showPercent val="0"/>
              <c:showBubbleSize val="0"/>
            </c:dLbl>
            <c:dLbl>
              <c:idx val="6"/>
              <c:layout>
                <c:manualLayout>
                  <c:x val="-8.2541738026264799E-2"/>
                  <c:y val="-6.4905935342733714E-2"/>
                </c:manualLayout>
              </c:layout>
              <c:dLblPos val="r"/>
              <c:showLegendKey val="0"/>
              <c:showVal val="1"/>
              <c:showCatName val="0"/>
              <c:showSerName val="0"/>
              <c:showPercent val="0"/>
              <c:showBubbleSize val="0"/>
            </c:dLbl>
            <c:dLbl>
              <c:idx val="7"/>
              <c:layout>
                <c:manualLayout>
                  <c:x val="-5.1735958264250211E-2"/>
                  <c:y val="-4.196807122014732E-2"/>
                </c:manualLayout>
              </c:layout>
              <c:showLegendKey val="0"/>
              <c:showVal val="1"/>
              <c:showCatName val="0"/>
              <c:showSerName val="0"/>
              <c:showPercent val="0"/>
              <c:showBubbleSize val="0"/>
            </c:dLbl>
            <c:dLbl>
              <c:idx val="8"/>
              <c:layout>
                <c:manualLayout>
                  <c:x val="-7.1089376204286819E-2"/>
                  <c:y val="4.2593874644345379E-2"/>
                </c:manualLayout>
              </c:layout>
              <c:dLblPos val="r"/>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'[(p58)製造品出荷額データ.xlsx]医療品の工業出荷額・従業者数推移'!$B$46:$J$46</c:f>
              <c:numCache>
                <c:formatCode>#,##0_);[Red]\(#,##0\)</c:formatCode>
                <c:ptCount val="9"/>
                <c:pt idx="0">
                  <c:v>1012232.33</c:v>
                </c:pt>
                <c:pt idx="1">
                  <c:v>988581.89</c:v>
                </c:pt>
                <c:pt idx="2">
                  <c:v>984216.12</c:v>
                </c:pt>
                <c:pt idx="3">
                  <c:v>898983.73</c:v>
                </c:pt>
                <c:pt idx="4">
                  <c:v>884018.79</c:v>
                </c:pt>
                <c:pt idx="5">
                  <c:v>929786.62</c:v>
                </c:pt>
                <c:pt idx="6">
                  <c:v>937106.71</c:v>
                </c:pt>
                <c:pt idx="7">
                  <c:v>954684.63</c:v>
                </c:pt>
                <c:pt idx="8">
                  <c:v>833949.15</c:v>
                </c:pt>
              </c:numCache>
            </c:numRef>
          </c:val>
          <c:smooth val="0"/>
        </c:ser>
        <c:ser>
          <c:idx val="1"/>
          <c:order val="1"/>
          <c:tx>
            <c:strRef>
              <c:f>'[(p58)製造品出荷額データ.xlsx]医療品の工業出荷額・従業者数推移'!$A$47</c:f>
              <c:strCache>
                <c:ptCount val="1"/>
                <c:pt idx="0">
                  <c:v>東京</c:v>
                </c:pt>
              </c:strCache>
            </c:strRef>
          </c:tx>
          <c:spPr>
            <a:ln w="25400">
              <a:solidFill>
                <a:schemeClr val="accent3">
                  <a:lumMod val="75000"/>
                </a:schemeClr>
              </a:solidFill>
              <a:prstDash val="solid"/>
            </a:ln>
          </c:spPr>
          <c:marker>
            <c:symbol val="triangle"/>
            <c:size val="6"/>
            <c:spPr>
              <a:solidFill>
                <a:schemeClr val="accent3">
                  <a:lumMod val="75000"/>
                </a:schemeClr>
              </a:solidFill>
              <a:ln>
                <a:solidFill>
                  <a:srgbClr val="316F6C"/>
                </a:solidFill>
                <a:prstDash val="solid"/>
              </a:ln>
            </c:spPr>
          </c:marker>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'[(p58)製造品出荷額データ.xlsx]医療品の工業出荷額・従業者数推移'!$B$47:$J$47</c:f>
              <c:numCache>
                <c:formatCode>#,##0_);[Red]\(#,##0\)</c:formatCode>
                <c:ptCount val="9"/>
                <c:pt idx="0">
                  <c:v>230911.27</c:v>
                </c:pt>
                <c:pt idx="1">
                  <c:v>233183.37</c:v>
                </c:pt>
                <c:pt idx="2">
                  <c:v>237410.38</c:v>
                </c:pt>
                <c:pt idx="3">
                  <c:v>202445.84</c:v>
                </c:pt>
                <c:pt idx="4">
                  <c:v>209270.39</c:v>
                </c:pt>
                <c:pt idx="5">
                  <c:v>223728.27</c:v>
                </c:pt>
                <c:pt idx="6">
                  <c:v>168306.17</c:v>
                </c:pt>
                <c:pt idx="7">
                  <c:v>177735.55</c:v>
                </c:pt>
                <c:pt idx="8">
                  <c:v>183584.97</c:v>
                </c:pt>
              </c:numCache>
            </c:numRef>
          </c:val>
          <c:smooth val="0"/>
        </c:ser>
        <c:ser>
          <c:idx val="2"/>
          <c:order val="2"/>
          <c:tx>
            <c:strRef>
              <c:f>'[(p58)製造品出荷額データ.xlsx]医療品の工業出荷額・従業者数推移'!$A$48</c:f>
              <c:strCache>
                <c:ptCount val="1"/>
                <c:pt idx="0">
                  <c:v>愛知</c:v>
                </c:pt>
              </c:strCache>
            </c:strRef>
          </c:tx>
          <c:spPr>
            <a:ln w="25400">
              <a:solidFill>
                <a:srgbClr val="93354B"/>
              </a:solidFill>
              <a:prstDash val="solid"/>
            </a:ln>
          </c:spPr>
          <c:marker>
            <c:symbol val="diamond"/>
            <c:size val="6"/>
            <c:spPr>
              <a:solidFill>
                <a:srgbClr val="93354B"/>
              </a:solidFill>
              <a:ln>
                <a:solidFill>
                  <a:srgbClr val="93354B"/>
                </a:solidFill>
                <a:prstDash val="solid"/>
              </a:ln>
            </c:spPr>
          </c:marker>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'[(p58)製造品出荷額データ.xlsx]医療品の工業出荷額・従業者数推移'!$B$48:$J$48</c:f>
              <c:numCache>
                <c:formatCode>#,##0_);[Red]\(#,##0\)</c:formatCode>
                <c:ptCount val="9"/>
                <c:pt idx="0">
                  <c:v>188908.25</c:v>
                </c:pt>
                <c:pt idx="1">
                  <c:v>208546.69</c:v>
                </c:pt>
                <c:pt idx="2">
                  <c:v>295819.88</c:v>
                </c:pt>
                <c:pt idx="3">
                  <c:v>319183.3</c:v>
                </c:pt>
                <c:pt idx="4">
                  <c:v>342534.29</c:v>
                </c:pt>
                <c:pt idx="5">
                  <c:v>349036.27</c:v>
                </c:pt>
                <c:pt idx="6">
                  <c:v>373202.84</c:v>
                </c:pt>
                <c:pt idx="7">
                  <c:v>360910.53</c:v>
                </c:pt>
                <c:pt idx="8">
                  <c:v>371655.52</c:v>
                </c:pt>
              </c:numCache>
            </c:numRef>
          </c:val>
          <c:smooth val="0"/>
        </c:ser>
        <c:dLbls>
          <c:showLegendKey val="0"/>
          <c:showVal val="0"/>
          <c:showCatName val="0"/>
          <c:showSerName val="0"/>
          <c:showPercent val="0"/>
          <c:showBubbleSize val="0"/>
        </c:dLbls>
        <c:marker val="1"/>
        <c:smooth val="0"/>
        <c:axId val="99485184"/>
        <c:axId val="99486720"/>
      </c:lineChart>
      <c:catAx>
        <c:axId val="99485184"/>
        <c:scaling>
          <c:orientation val="minMax"/>
        </c:scaling>
        <c:delete val="0"/>
        <c:axPos val="b"/>
        <c:numFmt formatCode="General" sourceLinked="1"/>
        <c:majorTickMark val="in"/>
        <c:minorTickMark val="none"/>
        <c:tickLblPos val="nextTo"/>
        <c:spPr>
          <a:ln w="3175">
            <a:solidFill>
              <a:srgbClr val="969696"/>
            </a:solidFill>
            <a:prstDash val="solid"/>
          </a:ln>
        </c:spPr>
        <c:txPr>
          <a:bodyPr rot="-2700000" vert="horz"/>
          <a:lstStyle/>
          <a:p>
            <a:pPr>
              <a:defRPr sz="800"/>
            </a:pPr>
            <a:endParaRPr lang="ja-JP"/>
          </a:p>
        </c:txPr>
        <c:crossAx val="99486720"/>
        <c:crosses val="autoZero"/>
        <c:auto val="1"/>
        <c:lblAlgn val="ctr"/>
        <c:lblOffset val="100"/>
        <c:tickLblSkip val="1"/>
        <c:tickMarkSkip val="1"/>
        <c:noMultiLvlLbl val="0"/>
      </c:catAx>
      <c:valAx>
        <c:axId val="99486720"/>
        <c:scaling>
          <c:orientation val="minMax"/>
          <c:max val="1200000"/>
        </c:scaling>
        <c:delete val="0"/>
        <c:axPos val="l"/>
        <c:majorGridlines>
          <c:spPr>
            <a:ln w="3175">
              <a:solidFill>
                <a:srgbClr val="808080"/>
              </a:solidFill>
              <a:prstDash val="solid"/>
            </a:ln>
          </c:spPr>
        </c:majorGridlines>
        <c:numFmt formatCode="#,##0_);[Red]\(#,##0\)" sourceLinked="1"/>
        <c:majorTickMark val="in"/>
        <c:minorTickMark val="none"/>
        <c:tickLblPos val="nextTo"/>
        <c:spPr>
          <a:ln w="3175">
            <a:solidFill>
              <a:srgbClr val="808080"/>
            </a:solidFill>
            <a:prstDash val="solid"/>
          </a:ln>
        </c:spPr>
        <c:txPr>
          <a:bodyPr rot="0" vert="horz"/>
          <a:lstStyle/>
          <a:p>
            <a:pPr>
              <a:defRPr sz="800"/>
            </a:pPr>
            <a:endParaRPr lang="ja-JP"/>
          </a:p>
        </c:txPr>
        <c:crossAx val="99485184"/>
        <c:crosses val="autoZero"/>
        <c:crossBetween val="between"/>
        <c:majorUnit val="200000"/>
        <c:minorUnit val="200000"/>
      </c:valAx>
      <c:catAx>
        <c:axId val="99504896"/>
        <c:scaling>
          <c:orientation val="minMax"/>
        </c:scaling>
        <c:delete val="1"/>
        <c:axPos val="b"/>
        <c:numFmt formatCode="General" sourceLinked="1"/>
        <c:majorTickMark val="out"/>
        <c:minorTickMark val="none"/>
        <c:tickLblPos val="nextTo"/>
        <c:crossAx val="99506432"/>
        <c:crosses val="autoZero"/>
        <c:auto val="1"/>
        <c:lblAlgn val="ctr"/>
        <c:lblOffset val="100"/>
        <c:noMultiLvlLbl val="0"/>
      </c:catAx>
      <c:valAx>
        <c:axId val="99506432"/>
        <c:scaling>
          <c:orientation val="minMax"/>
          <c:max val="24"/>
          <c:min val="0"/>
        </c:scaling>
        <c:delete val="0"/>
        <c:axPos val="r"/>
        <c:numFmt formatCode="0.0_ " sourceLinked="1"/>
        <c:majorTickMark val="in"/>
        <c:minorTickMark val="none"/>
        <c:tickLblPos val="nextTo"/>
        <c:spPr>
          <a:ln w="3175">
            <a:solidFill>
              <a:srgbClr val="969696"/>
            </a:solidFill>
            <a:prstDash val="solid"/>
          </a:ln>
        </c:spPr>
        <c:txPr>
          <a:bodyPr rot="0" vert="horz"/>
          <a:lstStyle/>
          <a:p>
            <a:pPr>
              <a:defRPr sz="800"/>
            </a:pPr>
            <a:endParaRPr lang="ja-JP"/>
          </a:p>
        </c:txPr>
        <c:crossAx val="99504896"/>
        <c:crosses val="max"/>
        <c:crossBetween val="between"/>
        <c:majorUnit val="4"/>
        <c:minorUnit val="0.4"/>
      </c:valAx>
      <c:spPr>
        <a:noFill/>
        <a:ln w="12700">
          <a:solidFill>
            <a:srgbClr val="808080"/>
          </a:solidFill>
          <a:prstDash val="solid"/>
        </a:ln>
      </c:spPr>
    </c:plotArea>
    <c:legend>
      <c:legendPos val="r"/>
      <c:layout>
        <c:manualLayout>
          <c:xMode val="edge"/>
          <c:yMode val="edge"/>
          <c:x val="9.9047819022622163E-2"/>
          <c:y val="1.4005602240896359E-2"/>
          <c:w val="0.88571588551431069"/>
          <c:h val="0.13725519604167125"/>
        </c:manualLayout>
      </c:layout>
      <c:overlay val="0"/>
      <c:spPr>
        <a:solidFill>
          <a:srgbClr val="FFFFFF"/>
        </a:solidFill>
        <a:ln w="25400">
          <a:noFill/>
        </a:ln>
      </c:spPr>
      <c:txPr>
        <a:bodyPr/>
        <a:lstStyle/>
        <a:p>
          <a:pPr>
            <a:defRPr sz="1000"/>
          </a:pPr>
          <a:endParaRPr lang="ja-JP"/>
        </a:p>
      </c:txPr>
    </c:legend>
    <c:plotVisOnly val="1"/>
    <c:dispBlanksAs val="gap"/>
    <c:showDLblsOverMax val="0"/>
  </c:chart>
  <c:spPr>
    <a:noFill/>
    <a:ln w="9525">
      <a:noFill/>
    </a:ln>
  </c:spPr>
  <c:txPr>
    <a:bodyPr/>
    <a:lstStyle/>
    <a:p>
      <a:pPr>
        <a:defRPr sz="925"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'[(p59)大阪府転入転出企業件数推移.xlsx]転入転出企業の売上高合計値推移'!$A$4</c:f>
              <c:strCache>
                <c:ptCount val="1"/>
                <c:pt idx="0">
                  <c:v>転入</c:v>
                </c:pt>
              </c:strCache>
            </c:strRef>
          </c:tx>
          <c:spPr>
            <a:solidFill>
              <a:srgbClr val="37A9FF"/>
            </a:solidFill>
          </c:spPr>
          <c:invertIfNegative val="0"/>
          <c:dLbls>
            <c:dLbl>
              <c:idx val="0"/>
              <c:layout>
                <c:manualLayout>
                  <c:x val="2.7777777777777779E-3"/>
                  <c:y val="-7.407407407407407E-2"/>
                </c:manualLayout>
              </c:layout>
              <c:showLegendKey val="0"/>
              <c:showVal val="1"/>
              <c:showCatName val="0"/>
              <c:showSerName val="0"/>
              <c:showPercent val="0"/>
              <c:showBubbleSize val="0"/>
            </c:dLbl>
            <c:dLbl>
              <c:idx val="1"/>
              <c:layout>
                <c:manualLayout>
                  <c:x val="0"/>
                  <c:y val="-6.0185185185185182E-2"/>
                </c:manualLayout>
              </c:layout>
              <c:showLegendKey val="0"/>
              <c:showVal val="1"/>
              <c:showCatName val="0"/>
              <c:showSerName val="0"/>
              <c:showPercent val="0"/>
              <c:showBubbleSize val="0"/>
            </c:dLbl>
            <c:dLbl>
              <c:idx val="2"/>
              <c:layout>
                <c:manualLayout>
                  <c:x val="2.7777777777777779E-3"/>
                  <c:y val="-4.6296296296296294E-2"/>
                </c:manualLayout>
              </c:layout>
              <c:showLegendKey val="0"/>
              <c:showVal val="1"/>
              <c:showCatName val="0"/>
              <c:showSerName val="0"/>
              <c:showPercent val="0"/>
              <c:showBubbleSize val="0"/>
            </c:dLbl>
            <c:dLbl>
              <c:idx val="3"/>
              <c:layout>
                <c:manualLayout>
                  <c:x val="-2.7777777777777779E-3"/>
                  <c:y val="-0.125"/>
                </c:manualLayout>
              </c:layout>
              <c:showLegendKey val="0"/>
              <c:showVal val="1"/>
              <c:showCatName val="0"/>
              <c:showSerName val="0"/>
              <c:showPercent val="0"/>
              <c:showBubbleSize val="0"/>
            </c:dLbl>
            <c:dLbl>
              <c:idx val="4"/>
              <c:layout>
                <c:manualLayout>
                  <c:x val="-2.7777777777777267E-3"/>
                  <c:y val="-6.0185185185185182E-2"/>
                </c:manualLayout>
              </c:layout>
              <c:showLegendKey val="0"/>
              <c:showVal val="1"/>
              <c:showCatName val="0"/>
              <c:showSerName val="0"/>
              <c:showPercent val="0"/>
              <c:showBubbleSize val="0"/>
            </c:dLbl>
            <c:dLbl>
              <c:idx val="5"/>
              <c:layout>
                <c:manualLayout>
                  <c:x val="0"/>
                  <c:y val="-5.5555555555555552E-2"/>
                </c:manualLayout>
              </c:layout>
              <c:showLegendKey val="0"/>
              <c:showVal val="1"/>
              <c:showCatName val="0"/>
              <c:showSerName val="0"/>
              <c:showPercent val="0"/>
              <c:showBubbleSize val="0"/>
            </c:dLbl>
            <c:dLbl>
              <c:idx val="6"/>
              <c:layout>
                <c:manualLayout>
                  <c:x val="0"/>
                  <c:y val="-5.0926290463692035E-2"/>
                </c:manualLayout>
              </c:layout>
              <c:showLegendKey val="0"/>
              <c:showVal val="1"/>
              <c:showCatName val="0"/>
              <c:showSerName val="0"/>
              <c:showPercent val="0"/>
              <c:showBubbleSize val="0"/>
            </c:dLbl>
            <c:dLbl>
              <c:idx val="7"/>
              <c:layout>
                <c:manualLayout>
                  <c:x val="2.7777777777777779E-3"/>
                  <c:y val="-0.10648148148148148"/>
                </c:manualLayout>
              </c:layout>
              <c:showLegendKey val="0"/>
              <c:showVal val="1"/>
              <c:showCatName val="0"/>
              <c:showSerName val="0"/>
              <c:showPercent val="0"/>
              <c:showBubbleSize val="0"/>
            </c:dLbl>
            <c:dLbl>
              <c:idx val="8"/>
              <c:layout>
                <c:manualLayout>
                  <c:x val="0"/>
                  <c:y val="-9.2592592592592574E-2"/>
                </c:manualLayout>
              </c:layout>
              <c:showLegendKey val="0"/>
              <c:showVal val="1"/>
              <c:showCatName val="0"/>
              <c:showSerName val="0"/>
              <c:showPercent val="0"/>
              <c:showBubbleSize val="0"/>
            </c:dLbl>
            <c:dLbl>
              <c:idx val="9"/>
              <c:layout>
                <c:manualLayout>
                  <c:x val="-1.0185067526415994E-16"/>
                  <c:y val="-6.944444444444442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'[(p59)大阪府転入転出企業件数推移.xlsx]転入転出企業の売上高合計値推移'!$B$3:$K$3</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'[(p59)大阪府転入転出企業件数推移.xlsx]転入転出企業の売上高合計値推移'!$B$4:$K$4</c:f>
              <c:numCache>
                <c:formatCode>#,##0_ </c:formatCode>
                <c:ptCount val="10"/>
                <c:pt idx="0">
                  <c:v>3048</c:v>
                </c:pt>
                <c:pt idx="1">
                  <c:v>2185</c:v>
                </c:pt>
                <c:pt idx="2">
                  <c:v>2218</c:v>
                </c:pt>
                <c:pt idx="3">
                  <c:v>8630</c:v>
                </c:pt>
                <c:pt idx="4">
                  <c:v>3174</c:v>
                </c:pt>
                <c:pt idx="5">
                  <c:v>2163</c:v>
                </c:pt>
                <c:pt idx="6">
                  <c:v>2081</c:v>
                </c:pt>
                <c:pt idx="7">
                  <c:v>4401</c:v>
                </c:pt>
                <c:pt idx="8">
                  <c:v>4250</c:v>
                </c:pt>
                <c:pt idx="9">
                  <c:v>2350</c:v>
                </c:pt>
              </c:numCache>
            </c:numRef>
          </c:val>
        </c:ser>
        <c:ser>
          <c:idx val="1"/>
          <c:order val="1"/>
          <c:tx>
            <c:strRef>
              <c:f>'[(p59)大阪府転入転出企業件数推移.xlsx]転入転出企業の売上高合計値推移'!$A$5</c:f>
              <c:strCache>
                <c:ptCount val="1"/>
                <c:pt idx="0">
                  <c:v>転出</c:v>
                </c:pt>
              </c:strCache>
            </c:strRef>
          </c:tx>
          <c:invertIfNegative val="0"/>
          <c:dLbls>
            <c:dLbl>
              <c:idx val="0"/>
              <c:layout>
                <c:manualLayout>
                  <c:x val="2.7777777777777779E-3"/>
                  <c:y val="-0.21759259259259267"/>
                </c:manualLayout>
              </c:layout>
              <c:showLegendKey val="0"/>
              <c:showVal val="1"/>
              <c:showCatName val="0"/>
              <c:showSerName val="0"/>
              <c:showPercent val="0"/>
              <c:showBubbleSize val="0"/>
            </c:dLbl>
            <c:dLbl>
              <c:idx val="1"/>
              <c:layout>
                <c:manualLayout>
                  <c:x val="0"/>
                  <c:y val="-0.29166666666666669"/>
                </c:manualLayout>
              </c:layout>
              <c:showLegendKey val="0"/>
              <c:showVal val="1"/>
              <c:showCatName val="0"/>
              <c:showSerName val="0"/>
              <c:showPercent val="0"/>
              <c:showBubbleSize val="0"/>
            </c:dLbl>
            <c:dLbl>
              <c:idx val="2"/>
              <c:layout>
                <c:manualLayout>
                  <c:x val="0"/>
                  <c:y val="-0.24537037037037038"/>
                </c:manualLayout>
              </c:layout>
              <c:showLegendKey val="0"/>
              <c:showVal val="1"/>
              <c:showCatName val="0"/>
              <c:showSerName val="0"/>
              <c:showPercent val="0"/>
              <c:showBubbleSize val="0"/>
            </c:dLbl>
            <c:dLbl>
              <c:idx val="3"/>
              <c:layout>
                <c:manualLayout>
                  <c:x val="0"/>
                  <c:y val="-0.2175925925925925"/>
                </c:manualLayout>
              </c:layout>
              <c:showLegendKey val="0"/>
              <c:showVal val="1"/>
              <c:showCatName val="0"/>
              <c:showSerName val="0"/>
              <c:showPercent val="0"/>
              <c:showBubbleSize val="0"/>
            </c:dLbl>
            <c:dLbl>
              <c:idx val="4"/>
              <c:layout>
                <c:manualLayout>
                  <c:x val="0"/>
                  <c:y val="-0.10648148148148148"/>
                </c:manualLayout>
              </c:layout>
              <c:showLegendKey val="0"/>
              <c:showVal val="1"/>
              <c:showCatName val="0"/>
              <c:showSerName val="0"/>
              <c:showPercent val="0"/>
              <c:showBubbleSize val="0"/>
            </c:dLbl>
            <c:dLbl>
              <c:idx val="5"/>
              <c:layout>
                <c:manualLayout>
                  <c:x val="2.7777777777777779E-3"/>
                  <c:y val="-0.22685185185185186"/>
                </c:manualLayout>
              </c:layout>
              <c:showLegendKey val="0"/>
              <c:showVal val="1"/>
              <c:showCatName val="0"/>
              <c:showSerName val="0"/>
              <c:showPercent val="0"/>
              <c:showBubbleSize val="0"/>
            </c:dLbl>
            <c:dLbl>
              <c:idx val="6"/>
              <c:layout>
                <c:manualLayout>
                  <c:x val="0"/>
                  <c:y val="-0.125"/>
                </c:manualLayout>
              </c:layout>
              <c:showLegendKey val="0"/>
              <c:showVal val="1"/>
              <c:showCatName val="0"/>
              <c:showSerName val="0"/>
              <c:showPercent val="0"/>
              <c:showBubbleSize val="0"/>
            </c:dLbl>
            <c:dLbl>
              <c:idx val="7"/>
              <c:layout>
                <c:manualLayout>
                  <c:x val="0"/>
                  <c:y val="-0.27777777777777779"/>
                </c:manualLayout>
              </c:layout>
              <c:showLegendKey val="0"/>
              <c:showVal val="1"/>
              <c:showCatName val="0"/>
              <c:showSerName val="0"/>
              <c:showPercent val="0"/>
              <c:showBubbleSize val="0"/>
            </c:dLbl>
            <c:dLbl>
              <c:idx val="8"/>
              <c:layout>
                <c:manualLayout>
                  <c:x val="0"/>
                  <c:y val="-0.22222222222222232"/>
                </c:manualLayout>
              </c:layout>
              <c:showLegendKey val="0"/>
              <c:showVal val="1"/>
              <c:showCatName val="0"/>
              <c:showSerName val="0"/>
              <c:showPercent val="0"/>
              <c:showBubbleSize val="0"/>
            </c:dLbl>
            <c:dLbl>
              <c:idx val="9"/>
              <c:layout>
                <c:manualLayout>
                  <c:x val="-5.5555555555555558E-3"/>
                  <c:y val="-0.17129629629629631"/>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'[(p59)大阪府転入転出企業件数推移.xlsx]転入転出企業の売上高合計値推移'!$B$3:$K$3</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'[(p59)大阪府転入転出企業件数推移.xlsx]転入転出企業の売上高合計値推移'!$B$5:$K$5</c:f>
              <c:numCache>
                <c:formatCode>#,##0_ </c:formatCode>
                <c:ptCount val="10"/>
                <c:pt idx="0">
                  <c:v>-15611</c:v>
                </c:pt>
                <c:pt idx="1">
                  <c:v>-19911</c:v>
                </c:pt>
                <c:pt idx="2">
                  <c:v>-17230</c:v>
                </c:pt>
                <c:pt idx="3">
                  <c:v>-14029</c:v>
                </c:pt>
                <c:pt idx="4">
                  <c:v>-7038</c:v>
                </c:pt>
                <c:pt idx="5">
                  <c:v>-16141</c:v>
                </c:pt>
                <c:pt idx="6">
                  <c:v>-7792</c:v>
                </c:pt>
                <c:pt idx="7">
                  <c:v>-18496</c:v>
                </c:pt>
                <c:pt idx="8">
                  <c:v>-16216</c:v>
                </c:pt>
                <c:pt idx="9">
                  <c:v>-8219</c:v>
                </c:pt>
              </c:numCache>
            </c:numRef>
          </c:val>
        </c:ser>
        <c:dLbls>
          <c:showLegendKey val="0"/>
          <c:showVal val="0"/>
          <c:showCatName val="0"/>
          <c:showSerName val="0"/>
          <c:showPercent val="0"/>
          <c:showBubbleSize val="0"/>
        </c:dLbls>
        <c:gapWidth val="100"/>
        <c:overlap val="100"/>
        <c:axId val="213730432"/>
        <c:axId val="213731968"/>
      </c:barChart>
      <c:catAx>
        <c:axId val="213730432"/>
        <c:scaling>
          <c:orientation val="minMax"/>
        </c:scaling>
        <c:delete val="0"/>
        <c:axPos val="b"/>
        <c:numFmt formatCode="General" sourceLinked="1"/>
        <c:majorTickMark val="none"/>
        <c:minorTickMark val="none"/>
        <c:tickLblPos val="low"/>
        <c:txPr>
          <a:bodyPr/>
          <a:lstStyle/>
          <a:p>
            <a:pPr>
              <a:defRPr sz="900"/>
            </a:pPr>
            <a:endParaRPr lang="ja-JP"/>
          </a:p>
        </c:txPr>
        <c:crossAx val="213731968"/>
        <c:crosses val="autoZero"/>
        <c:auto val="1"/>
        <c:lblAlgn val="ctr"/>
        <c:lblOffset val="100"/>
        <c:noMultiLvlLbl val="0"/>
      </c:catAx>
      <c:valAx>
        <c:axId val="213731968"/>
        <c:scaling>
          <c:orientation val="minMax"/>
          <c:max val="10000"/>
          <c:min val="-25000"/>
        </c:scaling>
        <c:delete val="0"/>
        <c:axPos val="l"/>
        <c:majorGridlines/>
        <c:numFmt formatCode="#,##0_ " sourceLinked="0"/>
        <c:majorTickMark val="none"/>
        <c:minorTickMark val="none"/>
        <c:tickLblPos val="nextTo"/>
        <c:txPr>
          <a:bodyPr/>
          <a:lstStyle/>
          <a:p>
            <a:pPr>
              <a:defRPr sz="900"/>
            </a:pPr>
            <a:endParaRPr lang="ja-JP"/>
          </a:p>
        </c:txPr>
        <c:crossAx val="213730432"/>
        <c:crosses val="autoZero"/>
        <c:crossBetween val="between"/>
        <c:majorUnit val="5000"/>
      </c:valAx>
      <c:spPr>
        <a:noFill/>
        <a:ln>
          <a:solidFill>
            <a:schemeClr val="bg1">
              <a:lumMod val="50000"/>
            </a:schemeClr>
          </a:solidFill>
        </a:ln>
      </c:spPr>
    </c:plotArea>
    <c:legend>
      <c:legendPos val="r"/>
      <c:layout>
        <c:manualLayout>
          <c:xMode val="edge"/>
          <c:yMode val="edge"/>
          <c:x val="0.86269444444444443"/>
          <c:y val="0.41401392534266551"/>
          <c:w val="0.10397222222222222"/>
          <c:h val="0.17197214931466903"/>
        </c:manualLayout>
      </c:layout>
      <c:overlay val="0"/>
    </c:legend>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'[(p59)府内総生産・100億以上法人数.xlsx]資本金100億以上の普通法人数・シェア'!$B$5</c:f>
              <c:strCache>
                <c:ptCount val="1"/>
                <c:pt idx="0">
                  <c:v>大阪府</c:v>
                </c:pt>
              </c:strCache>
            </c:strRef>
          </c:tx>
          <c:spPr>
            <a:solidFill>
              <a:srgbClr val="37A9FF"/>
            </a:solidFill>
          </c:spPr>
          <c:invertIfNegative val="0"/>
          <c:dLbls>
            <c:txPr>
              <a:bodyPr/>
              <a:lstStyle/>
              <a:p>
                <a:pPr>
                  <a:defRPr sz="1000"/>
                </a:pPr>
                <a:endParaRPr lang="ja-JP"/>
              </a:p>
            </c:txPr>
            <c:showLegendKey val="0"/>
            <c:showVal val="1"/>
            <c:showCatName val="0"/>
            <c:showSerName val="0"/>
            <c:showPercent val="0"/>
            <c:showBubbleSize val="0"/>
            <c:showLeaderLines val="0"/>
          </c:dLbls>
          <c:cat>
            <c:numRef>
              <c:f>'[(p59)府内総生産・100億以上法人数.xlsx]資本金100億以上の普通法人数・シェア'!$D$4:$S$4</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'[(p59)府内総生産・100億以上法人数.xlsx]資本金100億以上の普通法人数・シェア'!$D$5:$S$5</c:f>
              <c:numCache>
                <c:formatCode>#,##0_);[Red]\(#,##0\)</c:formatCode>
                <c:ptCount val="16"/>
                <c:pt idx="0">
                  <c:v>191</c:v>
                </c:pt>
                <c:pt idx="1">
                  <c:v>176</c:v>
                </c:pt>
                <c:pt idx="2">
                  <c:v>181</c:v>
                </c:pt>
                <c:pt idx="3">
                  <c:v>181</c:v>
                </c:pt>
                <c:pt idx="4">
                  <c:v>175</c:v>
                </c:pt>
                <c:pt idx="5">
                  <c:v>159</c:v>
                </c:pt>
                <c:pt idx="6">
                  <c:v>150</c:v>
                </c:pt>
                <c:pt idx="7">
                  <c:v>145</c:v>
                </c:pt>
                <c:pt idx="8">
                  <c:v>134</c:v>
                </c:pt>
                <c:pt idx="9">
                  <c:v>132</c:v>
                </c:pt>
                <c:pt idx="10">
                  <c:v>123</c:v>
                </c:pt>
                <c:pt idx="11">
                  <c:v>125</c:v>
                </c:pt>
                <c:pt idx="12">
                  <c:v>116</c:v>
                </c:pt>
                <c:pt idx="13">
                  <c:v>109</c:v>
                </c:pt>
                <c:pt idx="14">
                  <c:v>104</c:v>
                </c:pt>
                <c:pt idx="15">
                  <c:v>98</c:v>
                </c:pt>
              </c:numCache>
            </c:numRef>
          </c:val>
        </c:ser>
        <c:dLbls>
          <c:showLegendKey val="0"/>
          <c:showVal val="0"/>
          <c:showCatName val="0"/>
          <c:showSerName val="0"/>
          <c:showPercent val="0"/>
          <c:showBubbleSize val="0"/>
        </c:dLbls>
        <c:gapWidth val="75"/>
        <c:overlap val="100"/>
        <c:axId val="99652736"/>
        <c:axId val="99654272"/>
      </c:barChart>
      <c:lineChart>
        <c:grouping val="standard"/>
        <c:varyColors val="0"/>
        <c:ser>
          <c:idx val="1"/>
          <c:order val="1"/>
          <c:tx>
            <c:strRef>
              <c:f>'[(p59)府内総生産・100億以上法人数.xlsx]資本金100億以上の普通法人数・シェア'!$B$6</c:f>
              <c:strCache>
                <c:ptCount val="1"/>
                <c:pt idx="0">
                  <c:v>全国シェア</c:v>
                </c:pt>
              </c:strCache>
            </c:strRef>
          </c:tx>
          <c:dLbls>
            <c:dLbl>
              <c:idx val="0"/>
              <c:layout>
                <c:manualLayout>
                  <c:x val="-4.2625936707756142E-2"/>
                  <c:y val="-4.3825122233700921E-2"/>
                </c:manualLayout>
              </c:layout>
              <c:showLegendKey val="0"/>
              <c:showVal val="1"/>
              <c:showCatName val="0"/>
              <c:showSerName val="0"/>
              <c:showPercent val="0"/>
              <c:showBubbleSize val="0"/>
            </c:dLbl>
            <c:dLbl>
              <c:idx val="1"/>
              <c:layout>
                <c:manualLayout>
                  <c:x val="-4.2625936707756128E-2"/>
                  <c:y val="-4.9303262512913532E-2"/>
                </c:manualLayout>
              </c:layout>
              <c:showLegendKey val="0"/>
              <c:showVal val="1"/>
              <c:showCatName val="0"/>
              <c:showSerName val="0"/>
              <c:showPercent val="0"/>
              <c:showBubbleSize val="0"/>
            </c:dLbl>
            <c:dLbl>
              <c:idx val="2"/>
              <c:layout>
                <c:manualLayout>
                  <c:x val="-2.8417291138504087E-2"/>
                  <c:y val="-6.5737683350551371E-2"/>
                </c:manualLayout>
              </c:layout>
              <c:showLegendKey val="0"/>
              <c:showVal val="1"/>
              <c:showCatName val="0"/>
              <c:showSerName val="0"/>
              <c:showPercent val="0"/>
              <c:showBubbleSize val="0"/>
            </c:dLbl>
            <c:dLbl>
              <c:idx val="3"/>
              <c:layout>
                <c:manualLayout>
                  <c:x val="-3.4100749366204906E-2"/>
                  <c:y val="-4.9303262512913532E-2"/>
                </c:manualLayout>
              </c:layout>
              <c:showLegendKey val="0"/>
              <c:showVal val="1"/>
              <c:showCatName val="0"/>
              <c:showSerName val="0"/>
              <c:showPercent val="0"/>
              <c:showBubbleSize val="0"/>
            </c:dLbl>
            <c:dLbl>
              <c:idx val="4"/>
              <c:layout>
                <c:manualLayout>
                  <c:x val="-1.9892103796952859E-2"/>
                  <c:y val="-6.5737683350551371E-2"/>
                </c:manualLayout>
              </c:layout>
              <c:showLegendKey val="0"/>
              <c:showVal val="1"/>
              <c:showCatName val="0"/>
              <c:showSerName val="0"/>
              <c:showPercent val="0"/>
              <c:showBubbleSize val="0"/>
            </c:dLbl>
            <c:dLbl>
              <c:idx val="5"/>
              <c:layout>
                <c:manualLayout>
                  <c:x val="-4.5467665821606537E-2"/>
                  <c:y val="-4.9303262512913532E-2"/>
                </c:manualLayout>
              </c:layout>
              <c:showLegendKey val="0"/>
              <c:showVal val="1"/>
              <c:showCatName val="0"/>
              <c:showSerName val="0"/>
              <c:showPercent val="0"/>
              <c:showBubbleSize val="0"/>
            </c:dLbl>
            <c:dLbl>
              <c:idx val="6"/>
              <c:layout>
                <c:manualLayout>
                  <c:x val="-4.8309394935456947E-2"/>
                  <c:y val="-4.3825122233700914E-2"/>
                </c:manualLayout>
              </c:layout>
              <c:showLegendKey val="0"/>
              <c:showVal val="1"/>
              <c:showCatName val="0"/>
              <c:showSerName val="0"/>
              <c:showPercent val="0"/>
              <c:showBubbleSize val="0"/>
            </c:dLbl>
            <c:dLbl>
              <c:idx val="7"/>
              <c:layout>
                <c:manualLayout>
                  <c:x val="-3.6942478480055316E-2"/>
                  <c:y val="-5.4781402792126142E-2"/>
                </c:manualLayout>
              </c:layout>
              <c:showLegendKey val="0"/>
              <c:showVal val="1"/>
              <c:showCatName val="0"/>
              <c:showSerName val="0"/>
              <c:showPercent val="0"/>
              <c:showBubbleSize val="0"/>
            </c:dLbl>
            <c:dLbl>
              <c:idx val="8"/>
              <c:layout>
                <c:manualLayout>
                  <c:x val="-5.3992853163157765E-2"/>
                  <c:y val="-3.2868841675275713E-2"/>
                </c:manualLayout>
              </c:layout>
              <c:showLegendKey val="0"/>
              <c:showVal val="1"/>
              <c:showCatName val="0"/>
              <c:showSerName val="0"/>
              <c:showPercent val="0"/>
              <c:showBubbleSize val="0"/>
            </c:dLbl>
            <c:dLbl>
              <c:idx val="9"/>
              <c:layout>
                <c:manualLayout>
                  <c:x val="-4.2625936707756128E-2"/>
                  <c:y val="-5.4781402792126142E-2"/>
                </c:manualLayout>
              </c:layout>
              <c:showLegendKey val="0"/>
              <c:showVal val="1"/>
              <c:showCatName val="0"/>
              <c:showSerName val="0"/>
              <c:showPercent val="0"/>
              <c:showBubbleSize val="0"/>
            </c:dLbl>
            <c:dLbl>
              <c:idx val="10"/>
              <c:layout>
                <c:manualLayout>
                  <c:x val="-4.2625936707756128E-2"/>
                  <c:y val="-4.3825122233700914E-2"/>
                </c:manualLayout>
              </c:layout>
              <c:showLegendKey val="0"/>
              <c:showVal val="1"/>
              <c:showCatName val="0"/>
              <c:showSerName val="0"/>
              <c:showPercent val="0"/>
              <c:showBubbleSize val="0"/>
            </c:dLbl>
            <c:dLbl>
              <c:idx val="11"/>
              <c:layout>
                <c:manualLayout>
                  <c:x val="-4.2625936707756128E-2"/>
                  <c:y val="-3.2868841675275685E-2"/>
                </c:manualLayout>
              </c:layout>
              <c:showLegendKey val="0"/>
              <c:showVal val="1"/>
              <c:showCatName val="0"/>
              <c:showSerName val="0"/>
              <c:showPercent val="0"/>
              <c:showBubbleSize val="0"/>
            </c:dLbl>
            <c:dLbl>
              <c:idx val="12"/>
              <c:layout>
                <c:manualLayout>
                  <c:x val="-4.2625936707756232E-2"/>
                  <c:y val="-4.9303262512913532E-2"/>
                </c:manualLayout>
              </c:layout>
              <c:showLegendKey val="0"/>
              <c:showVal val="1"/>
              <c:showCatName val="0"/>
              <c:showSerName val="0"/>
              <c:showPercent val="0"/>
              <c:showBubbleSize val="0"/>
            </c:dLbl>
            <c:dLbl>
              <c:idx val="13"/>
              <c:layout>
                <c:manualLayout>
                  <c:x val="-4.2625936707756128E-2"/>
                  <c:y val="-3.2868841675275685E-2"/>
                </c:manualLayout>
              </c:layout>
              <c:showLegendKey val="0"/>
              <c:showVal val="1"/>
              <c:showCatName val="0"/>
              <c:showSerName val="0"/>
              <c:showPercent val="0"/>
              <c:showBubbleSize val="0"/>
            </c:dLbl>
            <c:dLbl>
              <c:idx val="14"/>
              <c:layout>
                <c:manualLayout>
                  <c:x val="-4.2625936707756128E-2"/>
                  <c:y val="-4.9303262512913532E-2"/>
                </c:manualLayout>
              </c:layout>
              <c:showLegendKey val="0"/>
              <c:showVal val="1"/>
              <c:showCatName val="0"/>
              <c:showSerName val="0"/>
              <c:showPercent val="0"/>
              <c:showBubbleSize val="0"/>
            </c:dLbl>
            <c:dLbl>
              <c:idx val="15"/>
              <c:layout>
                <c:manualLayout>
                  <c:x val="-4.2625936707756128E-2"/>
                  <c:y val="-4.3825122233700914E-2"/>
                </c:manualLayout>
              </c:layout>
              <c:showLegendKey val="0"/>
              <c:showVal val="1"/>
              <c:showCatName val="0"/>
              <c:showSerName val="0"/>
              <c:showPercent val="0"/>
              <c:showBubbleSize val="0"/>
            </c:dLbl>
            <c:txPr>
              <a:bodyPr/>
              <a:lstStyle/>
              <a:p>
                <a:pPr>
                  <a:defRPr sz="1000"/>
                </a:pPr>
                <a:endParaRPr lang="ja-JP"/>
              </a:p>
            </c:txPr>
            <c:showLegendKey val="0"/>
            <c:showVal val="1"/>
            <c:showCatName val="0"/>
            <c:showSerName val="0"/>
            <c:showPercent val="0"/>
            <c:showBubbleSize val="0"/>
            <c:showLeaderLines val="0"/>
          </c:dLbls>
          <c:cat>
            <c:numRef>
              <c:f>'[(p59)府内総生産・100億以上法人数.xlsx]資本金100億以上の普通法人数・シェア'!$D$4:$S$4</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'[(p59)府内総生産・100億以上法人数.xlsx]資本金100億以上の普通法人数・シェア'!$D$6:$S$6</c:f>
              <c:numCache>
                <c:formatCode>0.0_ </c:formatCode>
                <c:ptCount val="16"/>
                <c:pt idx="0">
                  <c:v>15.219123505976096</c:v>
                </c:pt>
                <c:pt idx="1">
                  <c:v>13.8801261829653</c:v>
                </c:pt>
                <c:pt idx="2">
                  <c:v>13.447251114413076</c:v>
                </c:pt>
                <c:pt idx="3">
                  <c:v>12.845990063875089</c:v>
                </c:pt>
                <c:pt idx="4">
                  <c:v>12.428977272727273</c:v>
                </c:pt>
                <c:pt idx="5">
                  <c:v>11.847988077496273</c:v>
                </c:pt>
                <c:pt idx="6">
                  <c:v>11.303692539562924</c:v>
                </c:pt>
                <c:pt idx="7">
                  <c:v>11.328125</c:v>
                </c:pt>
                <c:pt idx="8">
                  <c:v>10.534591194968554</c:v>
                </c:pt>
                <c:pt idx="9">
                  <c:v>9.9248120300751879</c:v>
                </c:pt>
                <c:pt idx="10">
                  <c:v>9.2970521541950113</c:v>
                </c:pt>
                <c:pt idx="11">
                  <c:v>9.433962264150944</c:v>
                </c:pt>
                <c:pt idx="12">
                  <c:v>8.9025326170376058</c:v>
                </c:pt>
                <c:pt idx="13">
                  <c:v>9.2138630600169069</c:v>
                </c:pt>
                <c:pt idx="14">
                  <c:v>9.0909090909090917</c:v>
                </c:pt>
                <c:pt idx="15">
                  <c:v>8.7578194816800714</c:v>
                </c:pt>
              </c:numCache>
            </c:numRef>
          </c:val>
          <c:smooth val="0"/>
        </c:ser>
        <c:dLbls>
          <c:showLegendKey val="0"/>
          <c:showVal val="0"/>
          <c:showCatName val="0"/>
          <c:showSerName val="0"/>
          <c:showPercent val="0"/>
          <c:showBubbleSize val="0"/>
        </c:dLbls>
        <c:marker val="1"/>
        <c:smooth val="0"/>
        <c:axId val="99665792"/>
        <c:axId val="99664256"/>
      </c:lineChart>
      <c:catAx>
        <c:axId val="99652736"/>
        <c:scaling>
          <c:orientation val="minMax"/>
        </c:scaling>
        <c:delete val="0"/>
        <c:axPos val="b"/>
        <c:numFmt formatCode="General" sourceLinked="1"/>
        <c:majorTickMark val="in"/>
        <c:minorTickMark val="none"/>
        <c:tickLblPos val="nextTo"/>
        <c:txPr>
          <a:bodyPr/>
          <a:lstStyle/>
          <a:p>
            <a:pPr>
              <a:defRPr sz="800"/>
            </a:pPr>
            <a:endParaRPr lang="ja-JP"/>
          </a:p>
        </c:txPr>
        <c:crossAx val="99654272"/>
        <c:crosses val="autoZero"/>
        <c:auto val="1"/>
        <c:lblAlgn val="ctr"/>
        <c:lblOffset val="100"/>
        <c:noMultiLvlLbl val="0"/>
      </c:catAx>
      <c:valAx>
        <c:axId val="99654272"/>
        <c:scaling>
          <c:orientation val="minMax"/>
          <c:max val="250"/>
          <c:min val="0"/>
        </c:scaling>
        <c:delete val="0"/>
        <c:axPos val="l"/>
        <c:majorGridlines/>
        <c:numFmt formatCode="#,##0_);[Red]\(#,##0\)" sourceLinked="1"/>
        <c:majorTickMark val="none"/>
        <c:minorTickMark val="none"/>
        <c:tickLblPos val="nextTo"/>
        <c:spPr>
          <a:ln w="9525">
            <a:noFill/>
          </a:ln>
        </c:spPr>
        <c:crossAx val="99652736"/>
        <c:crosses val="autoZero"/>
        <c:crossBetween val="between"/>
      </c:valAx>
      <c:valAx>
        <c:axId val="99664256"/>
        <c:scaling>
          <c:orientation val="minMax"/>
          <c:max val="16"/>
          <c:min val="0"/>
        </c:scaling>
        <c:delete val="0"/>
        <c:axPos val="r"/>
        <c:numFmt formatCode="0.0_ " sourceLinked="1"/>
        <c:majorTickMark val="out"/>
        <c:minorTickMark val="none"/>
        <c:tickLblPos val="nextTo"/>
        <c:crossAx val="99665792"/>
        <c:crosses val="max"/>
        <c:crossBetween val="between"/>
      </c:valAx>
      <c:catAx>
        <c:axId val="99665792"/>
        <c:scaling>
          <c:orientation val="minMax"/>
        </c:scaling>
        <c:delete val="1"/>
        <c:axPos val="b"/>
        <c:numFmt formatCode="General" sourceLinked="1"/>
        <c:majorTickMark val="out"/>
        <c:minorTickMark val="none"/>
        <c:tickLblPos val="nextTo"/>
        <c:crossAx val="99664256"/>
        <c:crosses val="autoZero"/>
        <c:auto val="1"/>
        <c:lblAlgn val="ctr"/>
        <c:lblOffset val="100"/>
        <c:noMultiLvlLbl val="0"/>
      </c:catAx>
      <c:spPr>
        <a:ln>
          <a:solidFill>
            <a:sysClr val="window" lastClr="FFFFFF">
              <a:lumMod val="50000"/>
            </a:sysClr>
          </a:solidFill>
        </a:ln>
      </c:spPr>
    </c:plotArea>
    <c:legend>
      <c:legendPos val="b"/>
      <c:layout>
        <c:manualLayout>
          <c:xMode val="edge"/>
          <c:yMode val="edge"/>
          <c:x val="0.27749529548388829"/>
          <c:y val="0.84282266569756781"/>
          <c:w val="0.43364226881862383"/>
          <c:h val="0.10239593151030602"/>
        </c:manualLayout>
      </c:layout>
      <c:overlay val="0"/>
      <c:txPr>
        <a:bodyPr/>
        <a:lstStyle/>
        <a:p>
          <a:pPr>
            <a:defRPr sz="900"/>
          </a:pPr>
          <a:endParaRPr lang="ja-JP"/>
        </a:p>
      </c:txPr>
    </c:legend>
    <c:plotVisOnly val="1"/>
    <c:dispBlanksAs val="gap"/>
    <c:showDLblsOverMax val="0"/>
  </c:chart>
  <c:spPr>
    <a:noFill/>
    <a:ln>
      <a:noFill/>
    </a:ln>
  </c:spPr>
  <c:txPr>
    <a:bodyPr/>
    <a:lstStyle/>
    <a:p>
      <a:pPr>
        <a:defRPr sz="1050"/>
      </a:pPr>
      <a:endParaRPr lang="ja-JP"/>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'[(p59)府内総生産・100億以上法人数.xlsx]【新】府内総生産(平成17年暦年基準) '!$B$11</c:f>
              <c:strCache>
                <c:ptCount val="1"/>
                <c:pt idx="0">
                  <c:v>府内総生産額</c:v>
                </c:pt>
              </c:strCache>
            </c:strRef>
          </c:tx>
          <c:spPr>
            <a:solidFill>
              <a:srgbClr val="37A9FF"/>
            </a:solidFill>
          </c:spPr>
          <c:invertIfNegative val="0"/>
          <c:dLbls>
            <c:showLegendKey val="0"/>
            <c:showVal val="1"/>
            <c:showCatName val="0"/>
            <c:showSerName val="0"/>
            <c:showPercent val="0"/>
            <c:showBubbleSize val="0"/>
            <c:showLeaderLines val="0"/>
          </c:dLbls>
          <c:cat>
            <c:numRef>
              <c:f>'[(p59)府内総生産・100億以上法人数.xlsx]【新】府内総生産(平成17年暦年基準) '!$C$10:$O$10</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'[(p59)府内総生産・100億以上法人数.xlsx]【新】府内総生産(平成17年暦年基準) '!$C$11:$O$11</c:f>
              <c:numCache>
                <c:formatCode>#,##0.0;[Red]\-#,##0.0</c:formatCode>
                <c:ptCount val="13"/>
                <c:pt idx="0">
                  <c:v>37.658020999999998</c:v>
                </c:pt>
                <c:pt idx="1">
                  <c:v>37.232180999999997</c:v>
                </c:pt>
                <c:pt idx="2">
                  <c:v>37.221232999999998</c:v>
                </c:pt>
                <c:pt idx="3">
                  <c:v>37.916342999999998</c:v>
                </c:pt>
                <c:pt idx="4">
                  <c:v>38.649531000000003</c:v>
                </c:pt>
                <c:pt idx="5">
                  <c:v>39.029707000000002</c:v>
                </c:pt>
                <c:pt idx="6">
                  <c:v>39.686833999999998</c:v>
                </c:pt>
                <c:pt idx="7">
                  <c:v>38.495869999999996</c:v>
                </c:pt>
                <c:pt idx="8">
                  <c:v>36.878233999999999</c:v>
                </c:pt>
                <c:pt idx="9">
                  <c:v>37.184545</c:v>
                </c:pt>
                <c:pt idx="10">
                  <c:v>37.871344999999998</c:v>
                </c:pt>
                <c:pt idx="11">
                  <c:v>37.497933000000003</c:v>
                </c:pt>
                <c:pt idx="12">
                  <c:v>37.957647999999999</c:v>
                </c:pt>
              </c:numCache>
            </c:numRef>
          </c:val>
        </c:ser>
        <c:dLbls>
          <c:showLegendKey val="0"/>
          <c:showVal val="0"/>
          <c:showCatName val="0"/>
          <c:showSerName val="0"/>
          <c:showPercent val="0"/>
          <c:showBubbleSize val="0"/>
        </c:dLbls>
        <c:gapWidth val="150"/>
        <c:axId val="99587200"/>
        <c:axId val="99564928"/>
      </c:barChart>
      <c:lineChart>
        <c:grouping val="standard"/>
        <c:varyColors val="0"/>
        <c:ser>
          <c:idx val="1"/>
          <c:order val="1"/>
          <c:tx>
            <c:strRef>
              <c:f>'[(p59)府内総生産・100億以上法人数.xlsx]【新】府内総生産(平成17年暦年基準) '!$B$12</c:f>
              <c:strCache>
                <c:ptCount val="1"/>
                <c:pt idx="0">
                  <c:v>全国シェア</c:v>
                </c:pt>
              </c:strCache>
            </c:strRef>
          </c:tx>
          <c:marker>
            <c:symbol val="square"/>
            <c:size val="5"/>
          </c:marker>
          <c:dLbls>
            <c:dLbl>
              <c:idx val="0"/>
              <c:layout>
                <c:manualLayout>
                  <c:x val="-4.1429137104597669E-2"/>
                  <c:y val="-5.3445015179225966E-2"/>
                </c:manualLayout>
              </c:layout>
              <c:showLegendKey val="0"/>
              <c:showVal val="1"/>
              <c:showCatName val="0"/>
              <c:showSerName val="0"/>
              <c:showPercent val="0"/>
              <c:showBubbleSize val="0"/>
            </c:dLbl>
            <c:dLbl>
              <c:idx val="1"/>
              <c:layout>
                <c:manualLayout>
                  <c:x val="-4.7802850505305014E-2"/>
                  <c:y val="-3.2067009107535578E-2"/>
                </c:manualLayout>
              </c:layout>
              <c:showLegendKey val="0"/>
              <c:showVal val="1"/>
              <c:showCatName val="0"/>
              <c:showSerName val="0"/>
              <c:showPercent val="0"/>
              <c:showBubbleSize val="0"/>
            </c:dLbl>
            <c:dLbl>
              <c:idx val="2"/>
              <c:layout>
                <c:manualLayout>
                  <c:x val="-4.1429137104597655E-2"/>
                  <c:y val="-4.8100513661303371E-2"/>
                </c:manualLayout>
              </c:layout>
              <c:showLegendKey val="0"/>
              <c:showVal val="1"/>
              <c:showCatName val="0"/>
              <c:showSerName val="0"/>
              <c:showPercent val="0"/>
              <c:showBubbleSize val="0"/>
            </c:dLbl>
            <c:dLbl>
              <c:idx val="3"/>
              <c:layout>
                <c:manualLayout>
                  <c:x val="-4.1429137104597655E-2"/>
                  <c:y val="-4.8100513661303371E-2"/>
                </c:manualLayout>
              </c:layout>
              <c:showLegendKey val="0"/>
              <c:showVal val="1"/>
              <c:showCatName val="0"/>
              <c:showSerName val="0"/>
              <c:showPercent val="0"/>
              <c:showBubbleSize val="0"/>
            </c:dLbl>
            <c:dLbl>
              <c:idx val="4"/>
              <c:layout>
                <c:manualLayout>
                  <c:x val="-3.8242280404243989E-2"/>
                  <c:y val="-4.8100513661303371E-2"/>
                </c:manualLayout>
              </c:layout>
              <c:showLegendKey val="0"/>
              <c:showVal val="1"/>
              <c:showCatName val="0"/>
              <c:showSerName val="0"/>
              <c:showPercent val="0"/>
              <c:showBubbleSize val="0"/>
            </c:dLbl>
            <c:dLbl>
              <c:idx val="5"/>
              <c:layout>
                <c:manualLayout>
                  <c:x val="-3.8242280404243989E-2"/>
                  <c:y val="-4.8100513661303371E-2"/>
                </c:manualLayout>
              </c:layout>
              <c:showLegendKey val="0"/>
              <c:showVal val="1"/>
              <c:showCatName val="0"/>
              <c:showSerName val="0"/>
              <c:showPercent val="0"/>
              <c:showBubbleSize val="0"/>
            </c:dLbl>
            <c:dLbl>
              <c:idx val="6"/>
              <c:layout>
                <c:manualLayout>
                  <c:x val="-4.1429137104597655E-2"/>
                  <c:y val="-4.8100513661303371E-2"/>
                </c:manualLayout>
              </c:layout>
              <c:showLegendKey val="0"/>
              <c:showVal val="1"/>
              <c:showCatName val="0"/>
              <c:showSerName val="0"/>
              <c:showPercent val="0"/>
              <c:showBubbleSize val="0"/>
            </c:dLbl>
            <c:dLbl>
              <c:idx val="7"/>
              <c:layout>
                <c:manualLayout>
                  <c:x val="-3.5055423703890323E-2"/>
                  <c:y val="-4.8100513661303371E-2"/>
                </c:manualLayout>
              </c:layout>
              <c:showLegendKey val="0"/>
              <c:showVal val="1"/>
              <c:showCatName val="0"/>
              <c:showSerName val="0"/>
              <c:showPercent val="0"/>
              <c:showBubbleSize val="0"/>
            </c:dLbl>
            <c:dLbl>
              <c:idx val="8"/>
              <c:layout>
                <c:manualLayout>
                  <c:x val="-3.5055423703890323E-2"/>
                  <c:y val="-2.1378006071690384E-2"/>
                </c:manualLayout>
              </c:layout>
              <c:showLegendKey val="0"/>
              <c:showVal val="1"/>
              <c:showCatName val="0"/>
              <c:showSerName val="0"/>
              <c:showPercent val="0"/>
              <c:showBubbleSize val="0"/>
            </c:dLbl>
            <c:dLbl>
              <c:idx val="9"/>
              <c:layout>
                <c:manualLayout>
                  <c:x val="-4.1429137104597655E-2"/>
                  <c:y val="-4.8100513661303371E-2"/>
                </c:manualLayout>
              </c:layout>
              <c:showLegendKey val="0"/>
              <c:showVal val="1"/>
              <c:showCatName val="0"/>
              <c:showSerName val="0"/>
              <c:showPercent val="0"/>
              <c:showBubbleSize val="0"/>
            </c:dLbl>
            <c:dLbl>
              <c:idx val="10"/>
              <c:layout>
                <c:manualLayout>
                  <c:x val="-4.4615993804951321E-2"/>
                  <c:y val="-5.3445015179225966E-2"/>
                </c:manualLayout>
              </c:layout>
              <c:showLegendKey val="0"/>
              <c:showVal val="1"/>
              <c:showCatName val="0"/>
              <c:showSerName val="0"/>
              <c:showPercent val="0"/>
              <c:showBubbleSize val="0"/>
            </c:dLbl>
            <c:dLbl>
              <c:idx val="11"/>
              <c:layout>
                <c:manualLayout>
                  <c:x val="-4.4615993804951321E-2"/>
                  <c:y val="-3.2067009107535578E-2"/>
                </c:manualLayout>
              </c:layout>
              <c:showLegendKey val="0"/>
              <c:showVal val="1"/>
              <c:showCatName val="0"/>
              <c:showSerName val="0"/>
              <c:showPercent val="0"/>
              <c:showBubbleSize val="0"/>
            </c:dLbl>
            <c:dLbl>
              <c:idx val="12"/>
              <c:layout>
                <c:manualLayout>
                  <c:x val="-5.098970720565877E-2"/>
                  <c:y val="-3.206700910753557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'[(p59)府内総生産・100億以上法人数.xlsx]【新】府内総生産(平成17年暦年基準) '!$C$10:$O$10</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'[(p59)府内総生産・100億以上法人数.xlsx]【新】府内総生産(平成17年暦年基準) '!$C$12:$O$12</c:f>
              <c:numCache>
                <c:formatCode>0.0_ </c:formatCode>
                <c:ptCount val="13"/>
                <c:pt idx="0">
                  <c:v>7.9</c:v>
                </c:pt>
                <c:pt idx="1">
                  <c:v>7.8</c:v>
                </c:pt>
                <c:pt idx="2">
                  <c:v>7.6</c:v>
                </c:pt>
                <c:pt idx="3">
                  <c:v>7.6</c:v>
                </c:pt>
                <c:pt idx="4">
                  <c:v>7.6</c:v>
                </c:pt>
                <c:pt idx="5">
                  <c:v>7.6</c:v>
                </c:pt>
                <c:pt idx="6">
                  <c:v>7.6</c:v>
                </c:pt>
                <c:pt idx="7">
                  <c:v>7.6</c:v>
                </c:pt>
                <c:pt idx="8">
                  <c:v>7.4</c:v>
                </c:pt>
                <c:pt idx="9">
                  <c:v>7.3</c:v>
                </c:pt>
                <c:pt idx="10">
                  <c:v>7.4</c:v>
                </c:pt>
                <c:pt idx="11">
                  <c:v>7.2</c:v>
                </c:pt>
                <c:pt idx="12">
                  <c:v>7.2</c:v>
                </c:pt>
              </c:numCache>
            </c:numRef>
          </c:val>
          <c:smooth val="0"/>
        </c:ser>
        <c:dLbls>
          <c:showLegendKey val="0"/>
          <c:showVal val="0"/>
          <c:showCatName val="0"/>
          <c:showSerName val="0"/>
          <c:showPercent val="0"/>
          <c:showBubbleSize val="0"/>
        </c:dLbls>
        <c:marker val="1"/>
        <c:smooth val="0"/>
        <c:axId val="99561856"/>
        <c:axId val="99563392"/>
      </c:lineChart>
      <c:catAx>
        <c:axId val="99561856"/>
        <c:scaling>
          <c:orientation val="minMax"/>
        </c:scaling>
        <c:delete val="0"/>
        <c:axPos val="b"/>
        <c:numFmt formatCode="General" sourceLinked="1"/>
        <c:majorTickMark val="in"/>
        <c:minorTickMark val="none"/>
        <c:tickLblPos val="nextTo"/>
        <c:txPr>
          <a:bodyPr/>
          <a:lstStyle/>
          <a:p>
            <a:pPr>
              <a:defRPr sz="900"/>
            </a:pPr>
            <a:endParaRPr lang="ja-JP"/>
          </a:p>
        </c:txPr>
        <c:crossAx val="99563392"/>
        <c:crosses val="autoZero"/>
        <c:auto val="1"/>
        <c:lblAlgn val="ctr"/>
        <c:lblOffset val="100"/>
        <c:noMultiLvlLbl val="0"/>
      </c:catAx>
      <c:valAx>
        <c:axId val="99563392"/>
        <c:scaling>
          <c:orientation val="minMax"/>
          <c:max val="8.5"/>
          <c:min val="6"/>
        </c:scaling>
        <c:delete val="0"/>
        <c:axPos val="l"/>
        <c:majorGridlines/>
        <c:numFmt formatCode="#,##0.0_);[Red]\(#,##0.0\)" sourceLinked="0"/>
        <c:majorTickMark val="none"/>
        <c:minorTickMark val="none"/>
        <c:tickLblPos val="nextTo"/>
        <c:crossAx val="99561856"/>
        <c:crosses val="autoZero"/>
        <c:crossBetween val="between"/>
        <c:majorUnit val="0.5"/>
      </c:valAx>
      <c:valAx>
        <c:axId val="99564928"/>
        <c:scaling>
          <c:orientation val="minMax"/>
          <c:max val="45"/>
          <c:min val="35"/>
        </c:scaling>
        <c:delete val="0"/>
        <c:axPos val="r"/>
        <c:numFmt formatCode="#,##0.0;[Red]\-#,##0.0" sourceLinked="1"/>
        <c:majorTickMark val="none"/>
        <c:minorTickMark val="none"/>
        <c:tickLblPos val="nextTo"/>
        <c:crossAx val="99587200"/>
        <c:crosses val="max"/>
        <c:crossBetween val="between"/>
      </c:valAx>
      <c:catAx>
        <c:axId val="99587200"/>
        <c:scaling>
          <c:orientation val="minMax"/>
        </c:scaling>
        <c:delete val="1"/>
        <c:axPos val="b"/>
        <c:numFmt formatCode="General" sourceLinked="1"/>
        <c:majorTickMark val="out"/>
        <c:minorTickMark val="none"/>
        <c:tickLblPos val="nextTo"/>
        <c:crossAx val="99564928"/>
        <c:crosses val="autoZero"/>
        <c:auto val="1"/>
        <c:lblAlgn val="ctr"/>
        <c:lblOffset val="100"/>
        <c:noMultiLvlLbl val="0"/>
      </c:catAx>
    </c:plotArea>
    <c:legend>
      <c:legendPos val="b"/>
      <c:overlay val="0"/>
      <c:txPr>
        <a:bodyPr/>
        <a:lstStyle/>
        <a:p>
          <a:pPr>
            <a:defRPr sz="900"/>
          </a:pPr>
          <a:endParaRPr lang="ja-JP"/>
        </a:p>
      </c:txPr>
    </c:legend>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[【p59】大阪府転入転出企業件数推移.xlsx]Sheet1!$C$5</c:f>
              <c:strCache>
                <c:ptCount val="1"/>
                <c:pt idx="0">
                  <c:v>転入件数</c:v>
                </c:pt>
              </c:strCache>
            </c:strRef>
          </c:tx>
          <c:cat>
            <c:numRef>
              <c:f>[【p59】大阪府転入転出企業件数推移.xlsx]Sheet1!$B$6:$B$15</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[【p59】大阪府転入転出企業件数推移.xlsx]Sheet1!$C$6:$C$15</c:f>
              <c:numCache>
                <c:formatCode>General</c:formatCode>
                <c:ptCount val="10"/>
                <c:pt idx="0">
                  <c:v>164</c:v>
                </c:pt>
                <c:pt idx="1">
                  <c:v>160</c:v>
                </c:pt>
                <c:pt idx="2">
                  <c:v>132</c:v>
                </c:pt>
                <c:pt idx="3">
                  <c:v>149</c:v>
                </c:pt>
                <c:pt idx="4">
                  <c:v>146</c:v>
                </c:pt>
                <c:pt idx="5">
                  <c:v>156</c:v>
                </c:pt>
                <c:pt idx="6">
                  <c:v>155</c:v>
                </c:pt>
                <c:pt idx="7">
                  <c:v>164</c:v>
                </c:pt>
                <c:pt idx="8">
                  <c:v>156</c:v>
                </c:pt>
                <c:pt idx="9">
                  <c:v>141</c:v>
                </c:pt>
              </c:numCache>
            </c:numRef>
          </c:val>
          <c:smooth val="0"/>
        </c:ser>
        <c:ser>
          <c:idx val="1"/>
          <c:order val="1"/>
          <c:tx>
            <c:strRef>
              <c:f>[【p59】大阪府転入転出企業件数推移.xlsx]Sheet1!$D$5</c:f>
              <c:strCache>
                <c:ptCount val="1"/>
                <c:pt idx="0">
                  <c:v>転出件数</c:v>
                </c:pt>
              </c:strCache>
            </c:strRef>
          </c:tx>
          <c:marker>
            <c:symbol val="square"/>
            <c:size val="5"/>
          </c:marker>
          <c:cat>
            <c:numRef>
              <c:f>[【p59】大阪府転入転出企業件数推移.xlsx]Sheet1!$B$6:$B$15</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[【p59】大阪府転入転出企業件数推移.xlsx]Sheet1!$D$6:$D$15</c:f>
              <c:numCache>
                <c:formatCode>General</c:formatCode>
                <c:ptCount val="10"/>
                <c:pt idx="0">
                  <c:v>252</c:v>
                </c:pt>
                <c:pt idx="1">
                  <c:v>284</c:v>
                </c:pt>
                <c:pt idx="2">
                  <c:v>251</c:v>
                </c:pt>
                <c:pt idx="3">
                  <c:v>238</c:v>
                </c:pt>
                <c:pt idx="4">
                  <c:v>256</c:v>
                </c:pt>
                <c:pt idx="5">
                  <c:v>244</c:v>
                </c:pt>
                <c:pt idx="6">
                  <c:v>251</c:v>
                </c:pt>
                <c:pt idx="7">
                  <c:v>218</c:v>
                </c:pt>
                <c:pt idx="8">
                  <c:v>232</c:v>
                </c:pt>
                <c:pt idx="9">
                  <c:v>198</c:v>
                </c:pt>
              </c:numCache>
            </c:numRef>
          </c:val>
          <c:smooth val="0"/>
        </c:ser>
        <c:dLbls>
          <c:showLegendKey val="0"/>
          <c:showVal val="0"/>
          <c:showCatName val="0"/>
          <c:showSerName val="0"/>
          <c:showPercent val="0"/>
          <c:showBubbleSize val="0"/>
        </c:dLbls>
        <c:marker val="1"/>
        <c:smooth val="0"/>
        <c:axId val="99689984"/>
        <c:axId val="99691520"/>
      </c:lineChart>
      <c:catAx>
        <c:axId val="99689984"/>
        <c:scaling>
          <c:orientation val="minMax"/>
        </c:scaling>
        <c:delete val="0"/>
        <c:axPos val="b"/>
        <c:numFmt formatCode="General" sourceLinked="1"/>
        <c:majorTickMark val="in"/>
        <c:minorTickMark val="none"/>
        <c:tickLblPos val="nextTo"/>
        <c:spPr>
          <a:noFill/>
        </c:spPr>
        <c:crossAx val="99691520"/>
        <c:crosses val="autoZero"/>
        <c:auto val="1"/>
        <c:lblAlgn val="ctr"/>
        <c:lblOffset val="100"/>
        <c:noMultiLvlLbl val="0"/>
      </c:catAx>
      <c:valAx>
        <c:axId val="99691520"/>
        <c:scaling>
          <c:orientation val="minMax"/>
        </c:scaling>
        <c:delete val="0"/>
        <c:axPos val="l"/>
        <c:majorGridlines/>
        <c:numFmt formatCode="General" sourceLinked="1"/>
        <c:majorTickMark val="in"/>
        <c:minorTickMark val="none"/>
        <c:tickLblPos val="nextTo"/>
        <c:spPr>
          <a:noFill/>
        </c:spPr>
        <c:crossAx val="99689984"/>
        <c:crosses val="autoZero"/>
        <c:crossBetween val="between"/>
      </c:valAx>
      <c:spPr>
        <a:noFill/>
        <a:ln>
          <a:solidFill>
            <a:schemeClr val="bg1">
              <a:lumMod val="50000"/>
            </a:schemeClr>
          </a:solidFill>
        </a:ln>
      </c:spPr>
    </c:plotArea>
    <c:plotVisOnly val="1"/>
    <c:dispBlanksAs val="gap"/>
    <c:showDLblsOverMax val="0"/>
  </c:chart>
  <c:spPr>
    <a:noFill/>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1"/>
            <c:invertIfNegative val="0"/>
            <c:bubble3D val="0"/>
            <c:spPr>
              <a:solidFill>
                <a:srgbClr val="C00000"/>
              </a:solidFill>
            </c:spPr>
          </c:dPt>
          <c:dLbls>
            <c:dLbl>
              <c:idx val="0"/>
              <c:layout>
                <c:manualLayout>
                  <c:x val="0"/>
                  <c:y val="-0.30933333333333335"/>
                </c:manualLayout>
              </c:layout>
              <c:spPr/>
              <c:txPr>
                <a:bodyPr/>
                <a:lstStyle/>
                <a:p>
                  <a:pPr>
                    <a:defRPr/>
                  </a:pPr>
                  <a:endParaRPr lang="ja-JP"/>
                </a:p>
              </c:txPr>
              <c:dLblPos val="ctr"/>
              <c:showLegendKey val="0"/>
              <c:showVal val="1"/>
              <c:showCatName val="0"/>
              <c:showSerName val="0"/>
              <c:showPercent val="0"/>
              <c:showBubbleSize val="0"/>
            </c:dLbl>
            <c:dLbl>
              <c:idx val="1"/>
              <c:layout>
                <c:manualLayout>
                  <c:x val="3.3649247661112331E-3"/>
                  <c:y val="-0.36530003315283455"/>
                </c:manualLayout>
              </c:layout>
              <c:spPr/>
              <c:txPr>
                <a:bodyPr/>
                <a:lstStyle/>
                <a:p>
                  <a:pPr>
                    <a:defRPr/>
                  </a:pPr>
                  <a:endParaRPr lang="ja-JP"/>
                </a:p>
              </c:txPr>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'[(p63)通勤時間.xls]通勤時間の平均'!$B$14:$B$15</c:f>
              <c:strCache>
                <c:ptCount val="2"/>
                <c:pt idx="0">
                  <c:v>大阪圏</c:v>
                </c:pt>
                <c:pt idx="1">
                  <c:v>東京圏</c:v>
                </c:pt>
              </c:strCache>
            </c:strRef>
          </c:cat>
          <c:val>
            <c:numRef>
              <c:f>'[(p63)通勤時間.xls]通勤時間の平均'!$C$14:$C$15</c:f>
              <c:numCache>
                <c:formatCode>#,##0.0;[Red]\-#,##0.0</c:formatCode>
                <c:ptCount val="2"/>
                <c:pt idx="0">
                  <c:v>35.00678535127976</c:v>
                </c:pt>
                <c:pt idx="1">
                  <c:v>45.22003483522024</c:v>
                </c:pt>
              </c:numCache>
            </c:numRef>
          </c:val>
        </c:ser>
        <c:dLbls>
          <c:showLegendKey val="0"/>
          <c:showVal val="0"/>
          <c:showCatName val="0"/>
          <c:showSerName val="0"/>
          <c:showPercent val="0"/>
          <c:showBubbleSize val="0"/>
        </c:dLbls>
        <c:gapWidth val="150"/>
        <c:overlap val="100"/>
        <c:axId val="114075904"/>
        <c:axId val="114077696"/>
      </c:barChart>
      <c:catAx>
        <c:axId val="114075904"/>
        <c:scaling>
          <c:orientation val="minMax"/>
        </c:scaling>
        <c:delete val="0"/>
        <c:axPos val="b"/>
        <c:numFmt formatCode="General" sourceLinked="1"/>
        <c:majorTickMark val="in"/>
        <c:minorTickMark val="none"/>
        <c:tickLblPos val="nextTo"/>
        <c:crossAx val="114077696"/>
        <c:crosses val="autoZero"/>
        <c:auto val="1"/>
        <c:lblAlgn val="ctr"/>
        <c:lblOffset val="100"/>
        <c:noMultiLvlLbl val="0"/>
      </c:catAx>
      <c:valAx>
        <c:axId val="114077696"/>
        <c:scaling>
          <c:orientation val="minMax"/>
        </c:scaling>
        <c:delete val="0"/>
        <c:axPos val="l"/>
        <c:majorGridlines/>
        <c:numFmt formatCode="#,##0_);[Red]\(#,##0\)" sourceLinked="0"/>
        <c:majorTickMark val="none"/>
        <c:minorTickMark val="none"/>
        <c:tickLblPos val="nextTo"/>
        <c:spPr>
          <a:ln>
            <a:solidFill>
              <a:schemeClr val="bg1">
                <a:lumMod val="50000"/>
              </a:schemeClr>
            </a:solidFill>
          </a:ln>
        </c:spPr>
        <c:crossAx val="114075904"/>
        <c:crosses val="autoZero"/>
        <c:crossBetween val="between"/>
      </c:valAx>
      <c:spPr>
        <a:ln>
          <a:solidFill>
            <a:schemeClr val="bg1">
              <a:lumMod val="50000"/>
            </a:schemeClr>
          </a:solidFill>
        </a:ln>
      </c:spPr>
    </c:plotArea>
    <c:plotVisOnly val="1"/>
    <c:dispBlanksAs val="gap"/>
    <c:showDLblsOverMax val="0"/>
  </c:chart>
  <c:spPr>
    <a:noFill/>
    <a:ln>
      <a:noFill/>
    </a:ln>
  </c:spPr>
  <c:txPr>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8.6908012238115201E-2"/>
          <c:y val="0.12212022277703093"/>
          <c:w val="0.59738713134230992"/>
          <c:h val="0.82080020485244209"/>
        </c:manualLayout>
      </c:layout>
      <c:pieChart>
        <c:varyColors val="1"/>
        <c:ser>
          <c:idx val="0"/>
          <c:order val="0"/>
          <c:explosion val="25"/>
          <c:dPt>
            <c:idx val="0"/>
            <c:bubble3D val="0"/>
            <c:explosion val="3"/>
            <c:spPr>
              <a:solidFill>
                <a:schemeClr val="bg1">
                  <a:lumMod val="85000"/>
                </a:schemeClr>
              </a:solidFill>
              <a:ln>
                <a:solidFill>
                  <a:sysClr val="windowText" lastClr="000000"/>
                </a:solidFill>
              </a:ln>
            </c:spPr>
          </c:dPt>
          <c:dPt>
            <c:idx val="1"/>
            <c:bubble3D val="0"/>
            <c:spPr>
              <a:noFill/>
              <a:ln>
                <a:solidFill>
                  <a:schemeClr val="tx1"/>
                </a:solidFill>
              </a:ln>
            </c:spPr>
          </c:dPt>
          <c:dLbls>
            <c:dLbl>
              <c:idx val="0"/>
              <c:layout>
                <c:manualLayout>
                  <c:x val="-0.18814735436176988"/>
                  <c:y val="0.21815675479589441"/>
                </c:manualLayout>
              </c:layout>
              <c:tx>
                <c:rich>
                  <a:bodyPr/>
                  <a:lstStyle/>
                  <a:p>
                    <a:r>
                      <a:rPr lang="ja-JP" altLang="en-US" sz="900" dirty="0">
                        <a:solidFill>
                          <a:schemeClr val="tx1"/>
                        </a:solidFill>
                      </a:rPr>
                      <a:t>その他</a:t>
                    </a:r>
                    <a:r>
                      <a:rPr lang="en-US" altLang="ja-JP" sz="900" dirty="0">
                        <a:solidFill>
                          <a:schemeClr val="tx1"/>
                        </a:solidFill>
                      </a:rPr>
                      <a:t> </a:t>
                    </a:r>
                    <a:endParaRPr lang="en-US" altLang="ja-JP" sz="900" dirty="0" smtClean="0">
                      <a:solidFill>
                        <a:schemeClr val="tx1"/>
                      </a:solidFill>
                    </a:endParaRPr>
                  </a:p>
                  <a:p>
                    <a:r>
                      <a:rPr lang="en-US" altLang="ja-JP" sz="900" dirty="0" smtClean="0">
                        <a:solidFill>
                          <a:schemeClr val="tx1"/>
                        </a:solidFill>
                      </a:rPr>
                      <a:t>7,989</a:t>
                    </a:r>
                    <a:r>
                      <a:rPr lang="ja-JP" altLang="en-US" sz="900" dirty="0" smtClean="0">
                        <a:solidFill>
                          <a:schemeClr val="tx1"/>
                        </a:solidFill>
                      </a:rPr>
                      <a:t>人</a:t>
                    </a:r>
                    <a:r>
                      <a:rPr lang="en-US" altLang="ja-JP" sz="900" dirty="0" smtClean="0">
                        <a:solidFill>
                          <a:schemeClr val="tx1"/>
                        </a:solidFill>
                      </a:rPr>
                      <a:t> </a:t>
                    </a:r>
                    <a:r>
                      <a:rPr lang="ja-JP" altLang="en-US" sz="800" dirty="0">
                        <a:solidFill>
                          <a:schemeClr val="tx1"/>
                        </a:solidFill>
                      </a:rPr>
                      <a:t>（</a:t>
                    </a:r>
                    <a:r>
                      <a:rPr lang="en-US" altLang="ja-JP" sz="800" dirty="0" smtClean="0">
                        <a:solidFill>
                          <a:schemeClr val="tx1"/>
                        </a:solidFill>
                      </a:rPr>
                      <a:t>20.2%</a:t>
                    </a:r>
                    <a:r>
                      <a:rPr lang="ja-JP" altLang="en-US" sz="800" dirty="0">
                        <a:solidFill>
                          <a:schemeClr val="tx1"/>
                        </a:solidFill>
                      </a:rPr>
                      <a:t>）</a:t>
                    </a:r>
                    <a:endParaRPr lang="ja-JP" altLang="en-US" sz="800" dirty="0"/>
                  </a:p>
                </c:rich>
              </c:tx>
              <c:showLegendKey val="0"/>
              <c:showVal val="1"/>
              <c:showCatName val="1"/>
              <c:showSerName val="0"/>
              <c:showPercent val="1"/>
              <c:showBubbleSize val="0"/>
            </c:dLbl>
            <c:dLbl>
              <c:idx val="1"/>
              <c:layout>
                <c:manualLayout>
                  <c:x val="0.15534485704079889"/>
                  <c:y val="-0.21528497962144977"/>
                </c:manualLayout>
              </c:layout>
              <c:tx>
                <c:rich>
                  <a:bodyPr/>
                  <a:lstStyle/>
                  <a:p>
                    <a:r>
                      <a:rPr lang="ja-JP" altLang="en-US" sz="900" dirty="0">
                        <a:solidFill>
                          <a:schemeClr val="tx1"/>
                        </a:solidFill>
                      </a:rPr>
                      <a:t>正規社員</a:t>
                    </a:r>
                    <a:r>
                      <a:rPr lang="en-US" altLang="ja-JP" sz="900" dirty="0">
                        <a:solidFill>
                          <a:schemeClr val="tx1"/>
                        </a:solidFill>
                      </a:rPr>
                      <a:t> </a:t>
                    </a:r>
                    <a:r>
                      <a:rPr lang="en-US" altLang="ja-JP" sz="900" dirty="0" smtClean="0">
                        <a:solidFill>
                          <a:schemeClr val="tx1"/>
                        </a:solidFill>
                      </a:rPr>
                      <a:t>31,473</a:t>
                    </a:r>
                    <a:r>
                      <a:rPr lang="ja-JP" altLang="en-US" sz="900" dirty="0" smtClean="0">
                        <a:solidFill>
                          <a:schemeClr val="tx1"/>
                        </a:solidFill>
                      </a:rPr>
                      <a:t>人</a:t>
                    </a:r>
                    <a:endParaRPr lang="en-US" altLang="ja-JP" sz="900" dirty="0">
                      <a:solidFill>
                        <a:schemeClr val="tx1"/>
                      </a:solidFill>
                    </a:endParaRPr>
                  </a:p>
                  <a:p>
                    <a:r>
                      <a:rPr lang="ja-JP" altLang="en-US" sz="900" dirty="0">
                        <a:solidFill>
                          <a:schemeClr val="tx1"/>
                        </a:solidFill>
                      </a:rPr>
                      <a:t>（</a:t>
                    </a:r>
                    <a:r>
                      <a:rPr lang="en-US" altLang="ja-JP" sz="800" dirty="0" smtClean="0">
                        <a:solidFill>
                          <a:schemeClr val="tx1"/>
                        </a:solidFill>
                      </a:rPr>
                      <a:t>79.8%</a:t>
                    </a:r>
                    <a:r>
                      <a:rPr lang="ja-JP" altLang="en-US" sz="800" dirty="0">
                        <a:solidFill>
                          <a:schemeClr val="tx1"/>
                        </a:solidFill>
                      </a:rPr>
                      <a:t>）</a:t>
                    </a:r>
                    <a:endParaRPr lang="en-US" altLang="ja-JP" sz="800" dirty="0"/>
                  </a:p>
                </c:rich>
              </c:tx>
              <c:showLegendKey val="0"/>
              <c:showVal val="1"/>
              <c:showCatName val="1"/>
              <c:showSerName val="0"/>
              <c:showPercent val="1"/>
              <c:showBubbleSize val="0"/>
            </c:dLbl>
            <c:txPr>
              <a:bodyPr/>
              <a:lstStyle/>
              <a:p>
                <a:pPr>
                  <a:defRPr>
                    <a:solidFill>
                      <a:schemeClr val="tx1"/>
                    </a:solidFill>
                  </a:defRPr>
                </a:pPr>
                <a:endParaRPr lang="ja-JP"/>
              </a:p>
            </c:txPr>
            <c:showLegendKey val="0"/>
            <c:showVal val="1"/>
            <c:showCatName val="1"/>
            <c:showSerName val="0"/>
            <c:showPercent val="1"/>
            <c:showBubbleSize val="0"/>
            <c:showLeaderLines val="1"/>
          </c:dLbls>
          <c:cat>
            <c:strRef>
              <c:f>'[073(1).xls]73(2-1)'!$F$19:$G$19</c:f>
              <c:strCache>
                <c:ptCount val="2"/>
                <c:pt idx="0">
                  <c:v>その他</c:v>
                </c:pt>
                <c:pt idx="1">
                  <c:v>正規社員</c:v>
                </c:pt>
              </c:strCache>
            </c:strRef>
          </c:cat>
          <c:val>
            <c:numRef>
              <c:f>'[073(1).xls]73(2-1)'!$F$20:$G$20</c:f>
              <c:numCache>
                <c:formatCode>General</c:formatCode>
                <c:ptCount val="2"/>
                <c:pt idx="0">
                  <c:v>9240</c:v>
                </c:pt>
                <c:pt idx="1">
                  <c:v>29360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a:solidFill>
            <a:schemeClr val="tx1"/>
          </a:solidFill>
        </a:defRPr>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'[(p63)混雑率.xlsx]Sheet1'!$B$3</c:f>
              <c:strCache>
                <c:ptCount val="1"/>
                <c:pt idx="0">
                  <c:v>大阪圏</c:v>
                </c:pt>
              </c:strCache>
            </c:strRef>
          </c:tx>
          <c:marker>
            <c:symbol val="none"/>
          </c:marker>
          <c:dLbls>
            <c:dLbl>
              <c:idx val="0"/>
              <c:layout>
                <c:manualLayout>
                  <c:x val="-2.765021104150581E-2"/>
                  <c:y val="-3.3940689694667396E-2"/>
                </c:manualLayout>
              </c:layout>
              <c:showLegendKey val="0"/>
              <c:showVal val="1"/>
              <c:showCatName val="0"/>
              <c:showSerName val="0"/>
              <c:showPercent val="0"/>
              <c:showBubbleSize val="0"/>
            </c:dLbl>
            <c:dLbl>
              <c:idx val="1"/>
              <c:layout>
                <c:manualLayout>
                  <c:x val="-5.222817641173317E-2"/>
                  <c:y val="9.6973399127621186E-3"/>
                </c:manualLayout>
              </c:layout>
              <c:showLegendKey val="0"/>
              <c:showVal val="1"/>
              <c:showCatName val="0"/>
              <c:showSerName val="0"/>
              <c:showPercent val="0"/>
              <c:showBubbleSize val="0"/>
            </c:dLbl>
            <c:dLbl>
              <c:idx val="2"/>
              <c:layout>
                <c:manualLayout>
                  <c:x val="-4.6083685069176358E-2"/>
                  <c:y val="-1.9394679825524237E-2"/>
                </c:manualLayout>
              </c:layout>
              <c:showLegendKey val="0"/>
              <c:showVal val="1"/>
              <c:showCatName val="0"/>
              <c:showSerName val="0"/>
              <c:showPercent val="0"/>
              <c:showBubbleSize val="0"/>
            </c:dLbl>
            <c:dLbl>
              <c:idx val="3"/>
              <c:layout>
                <c:manualLayout>
                  <c:x val="-7.6806141781960546E-2"/>
                  <c:y val="4.8486699563810151E-3"/>
                </c:manualLayout>
              </c:layout>
              <c:showLegendKey val="0"/>
              <c:showVal val="1"/>
              <c:showCatName val="0"/>
              <c:showSerName val="0"/>
              <c:showPercent val="0"/>
              <c:showBubbleSize val="0"/>
            </c:dLbl>
            <c:dLbl>
              <c:idx val="4"/>
              <c:layout>
                <c:manualLayout>
                  <c:x val="-3.6866948055341062E-2"/>
                  <c:y val="-3.8789359651048474E-2"/>
                </c:manualLayout>
              </c:layout>
              <c:showLegendKey val="0"/>
              <c:showVal val="1"/>
              <c:showCatName val="0"/>
              <c:showSerName val="0"/>
              <c:showPercent val="0"/>
              <c:showBubbleSize val="0"/>
            </c:dLbl>
            <c:dLbl>
              <c:idx val="5"/>
              <c:layout>
                <c:manualLayout>
                  <c:x val="-3.6866948055341006E-2"/>
                  <c:y val="-3.3940689694667417E-2"/>
                </c:manualLayout>
              </c:layout>
              <c:showLegendKey val="0"/>
              <c:showVal val="1"/>
              <c:showCatName val="0"/>
              <c:showSerName val="0"/>
              <c:showPercent val="0"/>
              <c:showBubbleSize val="0"/>
            </c:dLbl>
            <c:dLbl>
              <c:idx val="6"/>
              <c:layout>
                <c:manualLayout>
                  <c:x val="-2.7650211041505796E-2"/>
                  <c:y val="-4.8486699563810597E-2"/>
                </c:manualLayout>
              </c:layout>
              <c:showLegendKey val="0"/>
              <c:showVal val="1"/>
              <c:showCatName val="0"/>
              <c:showSerName val="0"/>
              <c:showPercent val="0"/>
              <c:showBubbleSize val="0"/>
            </c:dLbl>
            <c:dLbl>
              <c:idx val="7"/>
              <c:layout>
                <c:manualLayout>
                  <c:x val="-3.6866948055341062E-2"/>
                  <c:y val="2.4243349781905298E-2"/>
                </c:manualLayout>
              </c:layout>
              <c:showLegendKey val="0"/>
              <c:showVal val="1"/>
              <c:showCatName val="0"/>
              <c:showSerName val="0"/>
              <c:showPercent val="0"/>
              <c:showBubbleSize val="0"/>
            </c:dLbl>
            <c:dLbl>
              <c:idx val="8"/>
              <c:layout>
                <c:manualLayout>
                  <c:x val="-3.6866948055341062E-2"/>
                  <c:y val="2.4243349781905298E-2"/>
                </c:manualLayout>
              </c:layout>
              <c:showLegendKey val="0"/>
              <c:showVal val="1"/>
              <c:showCatName val="0"/>
              <c:showSerName val="0"/>
              <c:showPercent val="0"/>
              <c:showBubbleSize val="0"/>
            </c:dLbl>
            <c:dLbl>
              <c:idx val="9"/>
              <c:layout>
                <c:manualLayout>
                  <c:x val="-4.9155930740454754E-2"/>
                  <c:y val="-5.3335369520191654E-2"/>
                </c:manualLayout>
              </c:layout>
              <c:showLegendKey val="0"/>
              <c:showVal val="1"/>
              <c:showCatName val="0"/>
              <c:showSerName val="0"/>
              <c:showPercent val="0"/>
              <c:showBubbleSize val="0"/>
            </c:dLbl>
            <c:dLbl>
              <c:idx val="10"/>
              <c:layout>
                <c:manualLayout>
                  <c:x val="-4.9155930740454754E-2"/>
                  <c:y val="-3.8789359651048474E-2"/>
                </c:manualLayout>
              </c:layout>
              <c:showLegendKey val="0"/>
              <c:showVal val="1"/>
              <c:showCatName val="0"/>
              <c:showSerName val="0"/>
              <c:showPercent val="0"/>
              <c:showBubbleSize val="0"/>
            </c:dLbl>
            <c:dLbl>
              <c:idx val="11"/>
              <c:layout>
                <c:manualLayout>
                  <c:x val="-4.9155930740454754E-2"/>
                  <c:y val="-4.3638029607429539E-2"/>
                </c:manualLayout>
              </c:layout>
              <c:showLegendKey val="0"/>
              <c:showVal val="1"/>
              <c:showCatName val="0"/>
              <c:showSerName val="0"/>
              <c:showPercent val="0"/>
              <c:showBubbleSize val="0"/>
            </c:dLbl>
            <c:dLbl>
              <c:idx val="12"/>
              <c:layout>
                <c:manualLayout>
                  <c:x val="-4.6083685069176331E-2"/>
                  <c:y val="-3.3940689694667417E-2"/>
                </c:manualLayout>
              </c:layout>
              <c:showLegendKey val="0"/>
              <c:showVal val="1"/>
              <c:showCatName val="0"/>
              <c:showSerName val="0"/>
              <c:showPercent val="0"/>
              <c:showBubbleSize val="0"/>
            </c:dLbl>
            <c:dLbl>
              <c:idx val="13"/>
              <c:layout>
                <c:manualLayout>
                  <c:x val="-4.3011439397898019E-2"/>
                  <c:y val="-3.3940689694667417E-2"/>
                </c:manualLayout>
              </c:layout>
              <c:showLegendKey val="0"/>
              <c:showVal val="1"/>
              <c:showCatName val="0"/>
              <c:showSerName val="0"/>
              <c:showPercent val="0"/>
              <c:showBubbleSize val="0"/>
            </c:dLbl>
            <c:dLbl>
              <c:idx val="14"/>
              <c:layout>
                <c:manualLayout>
                  <c:x val="-4.3011439397897908E-2"/>
                  <c:y val="-3.8789359651048474E-2"/>
                </c:manualLayout>
              </c:layout>
              <c:showLegendKey val="0"/>
              <c:showVal val="1"/>
              <c:showCatName val="0"/>
              <c:showSerName val="0"/>
              <c:showPercent val="0"/>
              <c:showBubbleSize val="0"/>
            </c:dLbl>
            <c:dLbl>
              <c:idx val="15"/>
              <c:layout>
                <c:manualLayout>
                  <c:x val="-3.6866948055340951E-2"/>
                  <c:y val="-4.8486699563810597E-2"/>
                </c:manualLayout>
              </c:layout>
              <c:showLegendKey val="0"/>
              <c:showVal val="1"/>
              <c:showCatName val="0"/>
              <c:showSerName val="0"/>
              <c:showPercent val="0"/>
              <c:showBubbleSize val="0"/>
            </c:dLbl>
            <c:dLbl>
              <c:idx val="16"/>
              <c:layout>
                <c:manualLayout>
                  <c:x val="-1.843347402767042E-2"/>
                  <c:y val="-1.9394679825524237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'[(p63)混雑率.xlsx]Sheet1'!$C$2:$S$2</c:f>
              <c:numCache>
                <c:formatCode>General</c:formatCode>
                <c:ptCount val="17"/>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'[(p63)混雑率.xlsx]Sheet1'!$C$3:$S$3</c:f>
              <c:numCache>
                <c:formatCode>General</c:formatCode>
                <c:ptCount val="17"/>
                <c:pt idx="0">
                  <c:v>199</c:v>
                </c:pt>
                <c:pt idx="1">
                  <c:v>188</c:v>
                </c:pt>
                <c:pt idx="2">
                  <c:v>187</c:v>
                </c:pt>
                <c:pt idx="3">
                  <c:v>168</c:v>
                </c:pt>
                <c:pt idx="4">
                  <c:v>166</c:v>
                </c:pt>
                <c:pt idx="5">
                  <c:v>147</c:v>
                </c:pt>
                <c:pt idx="6">
                  <c:v>137</c:v>
                </c:pt>
                <c:pt idx="7">
                  <c:v>134</c:v>
                </c:pt>
                <c:pt idx="8">
                  <c:v>134</c:v>
                </c:pt>
                <c:pt idx="9">
                  <c:v>136</c:v>
                </c:pt>
                <c:pt idx="10">
                  <c:v>133</c:v>
                </c:pt>
                <c:pt idx="11">
                  <c:v>130</c:v>
                </c:pt>
                <c:pt idx="12">
                  <c:v>127</c:v>
                </c:pt>
                <c:pt idx="13">
                  <c:v>127</c:v>
                </c:pt>
                <c:pt idx="14">
                  <c:v>126</c:v>
                </c:pt>
                <c:pt idx="15">
                  <c:v>124</c:v>
                </c:pt>
                <c:pt idx="16">
                  <c:v>124</c:v>
                </c:pt>
              </c:numCache>
            </c:numRef>
          </c:val>
          <c:smooth val="0"/>
        </c:ser>
        <c:ser>
          <c:idx val="1"/>
          <c:order val="1"/>
          <c:tx>
            <c:strRef>
              <c:f>'[(p63)混雑率.xlsx]Sheet1'!$B$4</c:f>
              <c:strCache>
                <c:ptCount val="1"/>
                <c:pt idx="0">
                  <c:v>東京圏</c:v>
                </c:pt>
              </c:strCache>
            </c:strRef>
          </c:tx>
          <c:spPr>
            <a:ln>
              <a:prstDash val="sysDash"/>
            </a:ln>
          </c:spPr>
          <c:marker>
            <c:symbol val="none"/>
          </c:marker>
          <c:dLbls>
            <c:txPr>
              <a:bodyPr/>
              <a:lstStyle/>
              <a:p>
                <a:pPr>
                  <a:defRPr sz="800"/>
                </a:pPr>
                <a:endParaRPr lang="ja-JP"/>
              </a:p>
            </c:txPr>
            <c:dLblPos val="t"/>
            <c:showLegendKey val="0"/>
            <c:showVal val="1"/>
            <c:showCatName val="0"/>
            <c:showSerName val="0"/>
            <c:showPercent val="0"/>
            <c:showBubbleSize val="0"/>
            <c:showLeaderLines val="0"/>
          </c:dLbls>
          <c:cat>
            <c:numRef>
              <c:f>'[(p63)混雑率.xlsx]Sheet1'!$C$2:$S$2</c:f>
              <c:numCache>
                <c:formatCode>General</c:formatCode>
                <c:ptCount val="17"/>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'[(p63)混雑率.xlsx]Sheet1'!$C$4:$S$4</c:f>
              <c:numCache>
                <c:formatCode>General</c:formatCode>
                <c:ptCount val="17"/>
                <c:pt idx="0">
                  <c:v>221</c:v>
                </c:pt>
                <c:pt idx="1">
                  <c:v>214</c:v>
                </c:pt>
                <c:pt idx="2">
                  <c:v>212</c:v>
                </c:pt>
                <c:pt idx="3">
                  <c:v>202</c:v>
                </c:pt>
                <c:pt idx="4">
                  <c:v>197</c:v>
                </c:pt>
                <c:pt idx="5">
                  <c:v>183</c:v>
                </c:pt>
                <c:pt idx="6">
                  <c:v>171</c:v>
                </c:pt>
                <c:pt idx="7">
                  <c:v>171</c:v>
                </c:pt>
                <c:pt idx="8">
                  <c:v>170</c:v>
                </c:pt>
                <c:pt idx="9">
                  <c:v>170</c:v>
                </c:pt>
                <c:pt idx="10">
                  <c:v>171</c:v>
                </c:pt>
                <c:pt idx="11">
                  <c:v>171</c:v>
                </c:pt>
                <c:pt idx="12">
                  <c:v>167</c:v>
                </c:pt>
                <c:pt idx="13">
                  <c:v>166</c:v>
                </c:pt>
                <c:pt idx="14">
                  <c:v>164</c:v>
                </c:pt>
                <c:pt idx="15">
                  <c:v>165</c:v>
                </c:pt>
                <c:pt idx="16">
                  <c:v>165</c:v>
                </c:pt>
              </c:numCache>
            </c:numRef>
          </c:val>
          <c:smooth val="0"/>
        </c:ser>
        <c:dLbls>
          <c:showLegendKey val="0"/>
          <c:showVal val="0"/>
          <c:showCatName val="0"/>
          <c:showSerName val="0"/>
          <c:showPercent val="0"/>
          <c:showBubbleSize val="0"/>
        </c:dLbls>
        <c:marker val="1"/>
        <c:smooth val="0"/>
        <c:axId val="103244544"/>
        <c:axId val="103246080"/>
      </c:lineChart>
      <c:catAx>
        <c:axId val="103244544"/>
        <c:scaling>
          <c:orientation val="minMax"/>
        </c:scaling>
        <c:delete val="0"/>
        <c:axPos val="b"/>
        <c:numFmt formatCode="General" sourceLinked="1"/>
        <c:majorTickMark val="in"/>
        <c:minorTickMark val="none"/>
        <c:tickLblPos val="nextTo"/>
        <c:txPr>
          <a:bodyPr/>
          <a:lstStyle/>
          <a:p>
            <a:pPr>
              <a:defRPr sz="900"/>
            </a:pPr>
            <a:endParaRPr lang="ja-JP"/>
          </a:p>
        </c:txPr>
        <c:crossAx val="103246080"/>
        <c:crosses val="autoZero"/>
        <c:auto val="1"/>
        <c:lblAlgn val="ctr"/>
        <c:lblOffset val="100"/>
        <c:noMultiLvlLbl val="0"/>
      </c:catAx>
      <c:valAx>
        <c:axId val="103246080"/>
        <c:scaling>
          <c:orientation val="minMax"/>
          <c:min val="100"/>
        </c:scaling>
        <c:delete val="0"/>
        <c:axPos val="l"/>
        <c:majorGridlines/>
        <c:numFmt formatCode="General" sourceLinked="1"/>
        <c:majorTickMark val="none"/>
        <c:minorTickMark val="none"/>
        <c:tickLblPos val="nextTo"/>
        <c:txPr>
          <a:bodyPr/>
          <a:lstStyle/>
          <a:p>
            <a:pPr>
              <a:defRPr sz="1000"/>
            </a:pPr>
            <a:endParaRPr lang="ja-JP"/>
          </a:p>
        </c:txPr>
        <c:crossAx val="103244544"/>
        <c:crosses val="autoZero"/>
        <c:crossBetween val="between"/>
      </c:valAx>
      <c:spPr>
        <a:ln>
          <a:solidFill>
            <a:schemeClr val="bg1">
              <a:lumMod val="50000"/>
            </a:schemeClr>
          </a:solidFill>
        </a:ln>
      </c:spPr>
    </c:plotArea>
    <c:legend>
      <c:legendPos val="b"/>
      <c:layout>
        <c:manualLayout>
          <c:xMode val="edge"/>
          <c:yMode val="edge"/>
          <c:x val="0.27326826945965249"/>
          <c:y val="0.85413788166572813"/>
          <c:w val="0.45346346108069507"/>
          <c:h val="8.7678078857699168E-2"/>
        </c:manualLayout>
      </c:layout>
      <c:overlay val="0"/>
      <c:txPr>
        <a:bodyPr/>
        <a:lstStyle/>
        <a:p>
          <a:pPr>
            <a:defRPr sz="1000"/>
          </a:pPr>
          <a:endParaRPr lang="ja-JP"/>
        </a:p>
      </c:txPr>
    </c:legend>
    <c:plotVisOnly val="1"/>
    <c:dispBlanksAs val="gap"/>
    <c:showDLblsOverMax val="0"/>
  </c:chart>
  <c:spPr>
    <a:noFill/>
    <a:ln>
      <a:noFill/>
    </a:ln>
  </c:spPr>
  <c:txPr>
    <a:bodyPr/>
    <a:lstStyle/>
    <a:p>
      <a:pPr>
        <a:defRPr sz="1100"/>
      </a:pPr>
      <a:endParaRPr lang="ja-JP"/>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6044244469441"/>
          <c:y val="9.9616151659736779E-2"/>
          <c:w val="0.83043479565054368"/>
          <c:h val="0.80823962684493045"/>
        </c:manualLayout>
      </c:layout>
      <c:barChart>
        <c:barDir val="col"/>
        <c:grouping val="clustered"/>
        <c:varyColors val="0"/>
        <c:ser>
          <c:idx val="0"/>
          <c:order val="0"/>
          <c:tx>
            <c:strRef>
              <c:f>'[(p63)住宅水準.xlsx]住宅水準'!$C$35</c:f>
              <c:strCache>
                <c:ptCount val="1"/>
                <c:pt idx="0">
                  <c:v>大阪圏</c:v>
                </c:pt>
              </c:strCache>
            </c:strRef>
          </c:tx>
          <c:spPr>
            <a:solidFill>
              <a:schemeClr val="accent1"/>
            </a:solidFill>
          </c:spPr>
          <c:invertIfNegative val="0"/>
          <c:dLbls>
            <c:dLbl>
              <c:idx val="0"/>
              <c:layout>
                <c:manualLayout>
                  <c:x val="0"/>
                  <c:y val="1.8635053268862244E-2"/>
                </c:manualLayout>
              </c:layout>
              <c:showLegendKey val="0"/>
              <c:showVal val="1"/>
              <c:showCatName val="0"/>
              <c:showSerName val="0"/>
              <c:showPercent val="0"/>
              <c:showBubbleSize val="0"/>
            </c:dLbl>
            <c:dLbl>
              <c:idx val="2"/>
              <c:layout>
                <c:manualLayout>
                  <c:x val="0"/>
                  <c:y val="1.863505326886224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'[(p63)住宅水準.xlsx]住宅水準'!$D$34:$G$34</c:f>
              <c:numCache>
                <c:formatCode>General</c:formatCode>
                <c:ptCount val="4"/>
                <c:pt idx="0">
                  <c:v>1998</c:v>
                </c:pt>
                <c:pt idx="1">
                  <c:v>2003</c:v>
                </c:pt>
                <c:pt idx="2">
                  <c:v>2008</c:v>
                </c:pt>
                <c:pt idx="3">
                  <c:v>2013</c:v>
                </c:pt>
              </c:numCache>
            </c:numRef>
          </c:cat>
          <c:val>
            <c:numRef>
              <c:f>'[(p63)住宅水準.xlsx]住宅水準'!$D$35:$G$35</c:f>
              <c:numCache>
                <c:formatCode>#,##0.0;[Red]\-#,##0.0</c:formatCode>
                <c:ptCount val="4"/>
                <c:pt idx="0">
                  <c:v>30.412500000000001</c:v>
                </c:pt>
                <c:pt idx="1">
                  <c:v>33.762499999999996</c:v>
                </c:pt>
                <c:pt idx="2">
                  <c:v>35.837499999999999</c:v>
                </c:pt>
                <c:pt idx="3">
                  <c:v>38.819403398825642</c:v>
                </c:pt>
              </c:numCache>
            </c:numRef>
          </c:val>
        </c:ser>
        <c:dLbls>
          <c:showLegendKey val="0"/>
          <c:showVal val="0"/>
          <c:showCatName val="0"/>
          <c:showSerName val="0"/>
          <c:showPercent val="0"/>
          <c:showBubbleSize val="0"/>
        </c:dLbls>
        <c:gapWidth val="150"/>
        <c:axId val="114108672"/>
        <c:axId val="114110464"/>
      </c:barChart>
      <c:catAx>
        <c:axId val="114108672"/>
        <c:scaling>
          <c:orientation val="minMax"/>
        </c:scaling>
        <c:delete val="0"/>
        <c:axPos val="b"/>
        <c:numFmt formatCode="General" sourceLinked="1"/>
        <c:majorTickMark val="in"/>
        <c:minorTickMark val="none"/>
        <c:tickLblPos val="nextTo"/>
        <c:crossAx val="114110464"/>
        <c:crosses val="autoZero"/>
        <c:auto val="1"/>
        <c:lblAlgn val="ctr"/>
        <c:lblOffset val="100"/>
        <c:noMultiLvlLbl val="0"/>
      </c:catAx>
      <c:valAx>
        <c:axId val="114110464"/>
        <c:scaling>
          <c:orientation val="minMax"/>
          <c:max val="45"/>
        </c:scaling>
        <c:delete val="0"/>
        <c:axPos val="l"/>
        <c:majorGridlines/>
        <c:numFmt formatCode="#,##0.0;[Red]\-#,##0.0" sourceLinked="1"/>
        <c:majorTickMark val="none"/>
        <c:minorTickMark val="none"/>
        <c:tickLblPos val="nextTo"/>
        <c:spPr>
          <a:ln>
            <a:solidFill>
              <a:sysClr val="window" lastClr="FFFFFF">
                <a:lumMod val="50000"/>
              </a:sysClr>
            </a:solidFill>
          </a:ln>
        </c:spPr>
        <c:crossAx val="114108672"/>
        <c:crosses val="autoZero"/>
        <c:crossBetween val="between"/>
      </c:valAx>
      <c:spPr>
        <a:ln>
          <a:solidFill>
            <a:sysClr val="window" lastClr="FFFFFF">
              <a:lumMod val="50000"/>
            </a:sysClr>
          </a:solidFill>
        </a:ln>
      </c:spPr>
    </c:plotArea>
    <c:plotVisOnly val="1"/>
    <c:dispBlanksAs val="gap"/>
    <c:showDLblsOverMax val="0"/>
  </c:chart>
  <c:spPr>
    <a:ln>
      <a:noFill/>
    </a:ln>
  </c:sp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6044244469441"/>
          <c:y val="9.9616151659736779E-2"/>
          <c:w val="0.83043479565054368"/>
          <c:h val="0.80823962684493045"/>
        </c:manualLayout>
      </c:layout>
      <c:barChart>
        <c:barDir val="col"/>
        <c:grouping val="clustered"/>
        <c:varyColors val="0"/>
        <c:ser>
          <c:idx val="0"/>
          <c:order val="0"/>
          <c:tx>
            <c:strRef>
              <c:f>'[(p63)住宅水準.xlsx]住宅水準'!$C$36</c:f>
              <c:strCache>
                <c:ptCount val="1"/>
                <c:pt idx="0">
                  <c:v>東京圏</c:v>
                </c:pt>
              </c:strCache>
            </c:strRef>
          </c:tx>
          <c:invertIfNegative val="0"/>
          <c:dLbls>
            <c:dLbl>
              <c:idx val="0"/>
              <c:layout>
                <c:manualLayout>
                  <c:x val="2.7638965296043402E-17"/>
                  <c:y val="-1.8632629107981219E-2"/>
                </c:manualLayout>
              </c:layout>
              <c:showLegendKey val="0"/>
              <c:showVal val="1"/>
              <c:showCatName val="0"/>
              <c:showSerName val="0"/>
              <c:showPercent val="0"/>
              <c:showBubbleSize val="0"/>
            </c:dLbl>
            <c:dLbl>
              <c:idx val="1"/>
              <c:layout>
                <c:manualLayout>
                  <c:x val="6.0303893637226966E-3"/>
                  <c:y val="1.8632629107981219E-2"/>
                </c:manualLayout>
              </c:layout>
              <c:showLegendKey val="0"/>
              <c:showVal val="1"/>
              <c:showCatName val="0"/>
              <c:showSerName val="0"/>
              <c:showPercent val="0"/>
              <c:showBubbleSize val="0"/>
            </c:dLbl>
            <c:dLbl>
              <c:idx val="2"/>
              <c:layout>
                <c:manualLayout>
                  <c:x val="0"/>
                  <c:y val="-1.242175273865411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'[(p63)住宅水準.xlsx]住宅水準'!$D$34:$G$34</c:f>
              <c:numCache>
                <c:formatCode>General</c:formatCode>
                <c:ptCount val="4"/>
                <c:pt idx="0">
                  <c:v>1998</c:v>
                </c:pt>
                <c:pt idx="1">
                  <c:v>2003</c:v>
                </c:pt>
                <c:pt idx="2">
                  <c:v>2008</c:v>
                </c:pt>
                <c:pt idx="3">
                  <c:v>2013</c:v>
                </c:pt>
              </c:numCache>
            </c:numRef>
          </c:cat>
          <c:val>
            <c:numRef>
              <c:f>'[(p63)住宅水準.xlsx]住宅水準'!$D$36:$G$36</c:f>
              <c:numCache>
                <c:formatCode>#,##0.0;[Red]\-#,##0.0</c:formatCode>
                <c:ptCount val="4"/>
                <c:pt idx="0">
                  <c:v>27.237500000000001</c:v>
                </c:pt>
                <c:pt idx="1">
                  <c:v>30.074999999999999</c:v>
                </c:pt>
                <c:pt idx="2">
                  <c:v>31.947499999999994</c:v>
                </c:pt>
                <c:pt idx="3">
                  <c:v>33.928096677687044</c:v>
                </c:pt>
              </c:numCache>
            </c:numRef>
          </c:val>
        </c:ser>
        <c:dLbls>
          <c:showLegendKey val="0"/>
          <c:showVal val="0"/>
          <c:showCatName val="0"/>
          <c:showSerName val="0"/>
          <c:showPercent val="0"/>
          <c:showBubbleSize val="0"/>
        </c:dLbls>
        <c:gapWidth val="150"/>
        <c:axId val="114122112"/>
        <c:axId val="114132096"/>
      </c:barChart>
      <c:catAx>
        <c:axId val="114122112"/>
        <c:scaling>
          <c:orientation val="minMax"/>
        </c:scaling>
        <c:delete val="0"/>
        <c:axPos val="b"/>
        <c:numFmt formatCode="General" sourceLinked="1"/>
        <c:majorTickMark val="in"/>
        <c:minorTickMark val="none"/>
        <c:tickLblPos val="nextTo"/>
        <c:crossAx val="114132096"/>
        <c:crosses val="autoZero"/>
        <c:auto val="1"/>
        <c:lblAlgn val="ctr"/>
        <c:lblOffset val="100"/>
        <c:noMultiLvlLbl val="0"/>
      </c:catAx>
      <c:valAx>
        <c:axId val="114132096"/>
        <c:scaling>
          <c:orientation val="minMax"/>
          <c:max val="45"/>
        </c:scaling>
        <c:delete val="0"/>
        <c:axPos val="l"/>
        <c:majorGridlines/>
        <c:numFmt formatCode="#,##0.0;[Red]\-#,##0.0" sourceLinked="1"/>
        <c:majorTickMark val="none"/>
        <c:minorTickMark val="none"/>
        <c:tickLblPos val="nextTo"/>
        <c:crossAx val="114122112"/>
        <c:crosses val="autoZero"/>
        <c:crossBetween val="between"/>
      </c:valAx>
      <c:spPr>
        <a:ln>
          <a:solidFill>
            <a:schemeClr val="bg1">
              <a:lumMod val="50000"/>
            </a:schemeClr>
          </a:solidFill>
        </a:ln>
      </c:spPr>
    </c:plotArea>
    <c:plotVisOnly val="1"/>
    <c:dispBlanksAs val="gap"/>
    <c:showDLblsOverMax val="0"/>
  </c:chart>
  <c:spPr>
    <a:ln>
      <a:noFill/>
    </a:ln>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1"/>
            <c:invertIfNegative val="0"/>
            <c:bubble3D val="0"/>
            <c:spPr>
              <a:solidFill>
                <a:schemeClr val="accent2"/>
              </a:solidFill>
            </c:spPr>
          </c:dPt>
          <c:dLbls>
            <c:showLegendKey val="0"/>
            <c:showVal val="1"/>
            <c:showCatName val="0"/>
            <c:showSerName val="0"/>
            <c:showPercent val="0"/>
            <c:showBubbleSize val="0"/>
            <c:showLeaderLines val="0"/>
          </c:dLbls>
          <c:cat>
            <c:strRef>
              <c:f>'[(p63)消費者物価指数.xlsx]平均消費者物価地域差指数（2013年）'!$B$15:$B$16</c:f>
              <c:strCache>
                <c:ptCount val="2"/>
                <c:pt idx="0">
                  <c:v>大阪圏</c:v>
                </c:pt>
                <c:pt idx="1">
                  <c:v>東京圏</c:v>
                </c:pt>
              </c:strCache>
            </c:strRef>
          </c:cat>
          <c:val>
            <c:numRef>
              <c:f>'[(p63)消費者物価指数.xlsx]平均消費者物価地域差指数（2013年）'!$C$15:$C$16</c:f>
              <c:numCache>
                <c:formatCode>#,##0.0;[Red]\-#,##0.0</c:formatCode>
                <c:ptCount val="2"/>
                <c:pt idx="0">
                  <c:v>100.5</c:v>
                </c:pt>
                <c:pt idx="1">
                  <c:v>103.57499999999999</c:v>
                </c:pt>
              </c:numCache>
            </c:numRef>
          </c:val>
        </c:ser>
        <c:dLbls>
          <c:showLegendKey val="0"/>
          <c:showVal val="0"/>
          <c:showCatName val="0"/>
          <c:showSerName val="0"/>
          <c:showPercent val="0"/>
          <c:showBubbleSize val="0"/>
        </c:dLbls>
        <c:gapWidth val="150"/>
        <c:axId val="103003264"/>
        <c:axId val="103004800"/>
      </c:barChart>
      <c:catAx>
        <c:axId val="103003264"/>
        <c:scaling>
          <c:orientation val="minMax"/>
        </c:scaling>
        <c:delete val="0"/>
        <c:axPos val="b"/>
        <c:majorTickMark val="in"/>
        <c:minorTickMark val="none"/>
        <c:tickLblPos val="nextTo"/>
        <c:crossAx val="103004800"/>
        <c:crosses val="autoZero"/>
        <c:auto val="1"/>
        <c:lblAlgn val="ctr"/>
        <c:lblOffset val="100"/>
        <c:noMultiLvlLbl val="0"/>
      </c:catAx>
      <c:valAx>
        <c:axId val="103004800"/>
        <c:scaling>
          <c:orientation val="minMax"/>
          <c:max val="110"/>
          <c:min val="80"/>
        </c:scaling>
        <c:delete val="0"/>
        <c:axPos val="l"/>
        <c:majorGridlines/>
        <c:numFmt formatCode="#,##0_);[Red]\(#,##0\)" sourceLinked="0"/>
        <c:majorTickMark val="none"/>
        <c:minorTickMark val="none"/>
        <c:tickLblPos val="nextTo"/>
        <c:spPr>
          <a:ln>
            <a:noFill/>
          </a:ln>
        </c:spPr>
        <c:crossAx val="103003264"/>
        <c:crosses val="autoZero"/>
        <c:crossBetween val="between"/>
      </c:valAx>
      <c:spPr>
        <a:noFill/>
        <a:ln>
          <a:solidFill>
            <a:schemeClr val="bg1">
              <a:lumMod val="50000"/>
            </a:schemeClr>
          </a:solidFill>
        </a:ln>
      </c:spPr>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'[(p75)都道府県別訪問率.xlsx]都道府県別訪問率'!$B$1</c:f>
              <c:strCache>
                <c:ptCount val="1"/>
                <c:pt idx="0">
                  <c:v>訪問率</c:v>
                </c:pt>
              </c:strCache>
            </c:strRef>
          </c:tx>
          <c:invertIfNegative val="0"/>
          <c:dLbls>
            <c:showLegendKey val="0"/>
            <c:showVal val="1"/>
            <c:showCatName val="0"/>
            <c:showSerName val="0"/>
            <c:showPercent val="0"/>
            <c:showBubbleSize val="0"/>
            <c:showLeaderLines val="0"/>
          </c:dLbls>
          <c:cat>
            <c:strRef>
              <c:f>'[(p75)都道府県別訪問率.xlsx]都道府県別訪問率'!$A$2:$A$11</c:f>
              <c:strCache>
                <c:ptCount val="10"/>
                <c:pt idx="0">
                  <c:v>東京都</c:v>
                </c:pt>
                <c:pt idx="1">
                  <c:v>大阪府</c:v>
                </c:pt>
                <c:pt idx="2">
                  <c:v>京都府</c:v>
                </c:pt>
                <c:pt idx="3">
                  <c:v>神奈川県</c:v>
                </c:pt>
                <c:pt idx="4">
                  <c:v>千葉県</c:v>
                </c:pt>
                <c:pt idx="5">
                  <c:v>愛知県</c:v>
                </c:pt>
                <c:pt idx="6">
                  <c:v>福岡県</c:v>
                </c:pt>
                <c:pt idx="7">
                  <c:v>北海道</c:v>
                </c:pt>
                <c:pt idx="8">
                  <c:v>兵庫県</c:v>
                </c:pt>
                <c:pt idx="9">
                  <c:v>奈良県</c:v>
                </c:pt>
              </c:strCache>
            </c:strRef>
          </c:cat>
          <c:val>
            <c:numRef>
              <c:f>'[(p75)都道府県別訪問率.xlsx]都道府県別訪問率'!$B$2:$B$11</c:f>
              <c:numCache>
                <c:formatCode>#,##0.0;[Red]\-#,##0.0</c:formatCode>
                <c:ptCount val="10"/>
                <c:pt idx="0">
                  <c:v>51.427769813117976</c:v>
                </c:pt>
                <c:pt idx="1">
                  <c:v>27.869384545107007</c:v>
                </c:pt>
                <c:pt idx="2">
                  <c:v>21.925407598079609</c:v>
                </c:pt>
                <c:pt idx="3">
                  <c:v>12.309004261602974</c:v>
                </c:pt>
                <c:pt idx="4">
                  <c:v>11.693653700269</c:v>
                </c:pt>
                <c:pt idx="5">
                  <c:v>9.1537469774455484</c:v>
                </c:pt>
                <c:pt idx="6">
                  <c:v>8.9157216222074247</c:v>
                </c:pt>
                <c:pt idx="7">
                  <c:v>7.7737391725936105</c:v>
                </c:pt>
                <c:pt idx="8">
                  <c:v>6.1788585697739835</c:v>
                </c:pt>
                <c:pt idx="9">
                  <c:v>4.9465576078792433</c:v>
                </c:pt>
              </c:numCache>
            </c:numRef>
          </c:val>
        </c:ser>
        <c:dLbls>
          <c:showLegendKey val="0"/>
          <c:showVal val="0"/>
          <c:showCatName val="0"/>
          <c:showSerName val="0"/>
          <c:showPercent val="0"/>
          <c:showBubbleSize val="0"/>
        </c:dLbls>
        <c:gapWidth val="150"/>
        <c:axId val="114589696"/>
        <c:axId val="114591232"/>
      </c:barChart>
      <c:catAx>
        <c:axId val="114589696"/>
        <c:scaling>
          <c:orientation val="maxMin"/>
        </c:scaling>
        <c:delete val="0"/>
        <c:axPos val="l"/>
        <c:majorTickMark val="in"/>
        <c:minorTickMark val="none"/>
        <c:tickLblPos val="nextTo"/>
        <c:crossAx val="114591232"/>
        <c:crosses val="autoZero"/>
        <c:auto val="1"/>
        <c:lblAlgn val="ctr"/>
        <c:lblOffset val="100"/>
        <c:noMultiLvlLbl val="0"/>
      </c:catAx>
      <c:valAx>
        <c:axId val="114591232"/>
        <c:scaling>
          <c:orientation val="minMax"/>
        </c:scaling>
        <c:delete val="0"/>
        <c:axPos val="t"/>
        <c:majorGridlines/>
        <c:numFmt formatCode="#,##0.0;[Red]\-#,##0.0" sourceLinked="1"/>
        <c:majorTickMark val="none"/>
        <c:minorTickMark val="none"/>
        <c:tickLblPos val="nextTo"/>
        <c:crossAx val="114589696"/>
        <c:crosses val="autoZero"/>
        <c:crossBetween val="between"/>
      </c:valAx>
      <c:spPr>
        <a:noFill/>
        <a:ln>
          <a:solidFill>
            <a:schemeClr val="bg1">
              <a:lumMod val="50000"/>
            </a:schemeClr>
          </a:solidFill>
        </a:ln>
      </c:spPr>
    </c:plotArea>
    <c:plotVisOnly val="1"/>
    <c:dispBlanksAs val="gap"/>
    <c:showDLblsOverMax val="0"/>
  </c:chart>
  <c:spPr>
    <a:noFill/>
    <a:ln>
      <a:noFill/>
    </a:ln>
  </c:spPr>
  <c:txPr>
    <a:bodyPr/>
    <a:lstStyle/>
    <a:p>
      <a:pPr>
        <a:defRPr sz="8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8.1348712603150491E-2"/>
                  <c:y val="-3.5191021476431578E-2"/>
                </c:manualLayout>
              </c:layout>
              <c:showLegendKey val="0"/>
              <c:showVal val="1"/>
              <c:showCatName val="0"/>
              <c:showSerName val="0"/>
              <c:showPercent val="0"/>
              <c:showBubbleSize val="0"/>
            </c:dLbl>
            <c:dLbl>
              <c:idx val="1"/>
              <c:layout>
                <c:manualLayout>
                  <c:x val="-5.128212246137849E-2"/>
                  <c:y val="0.16135815090162309"/>
                </c:manualLayout>
              </c:layout>
              <c:showLegendKey val="0"/>
              <c:showVal val="1"/>
              <c:showCatName val="0"/>
              <c:showSerName val="0"/>
              <c:showPercent val="0"/>
              <c:showBubbleSize val="0"/>
            </c:dLbl>
            <c:dLbl>
              <c:idx val="2"/>
              <c:layout>
                <c:manualLayout>
                  <c:x val="-3.2051282051282048E-2"/>
                  <c:y val="-5.865102639296188E-2"/>
                </c:manualLayout>
              </c:layout>
              <c:showLegendKey val="0"/>
              <c:showVal val="1"/>
              <c:showCatName val="0"/>
              <c:showSerName val="0"/>
              <c:showPercent val="0"/>
              <c:showBubbleSize val="0"/>
            </c:dLbl>
            <c:dLbl>
              <c:idx val="3"/>
              <c:layout>
                <c:manualLayout>
                  <c:x val="-5.5326348800840093E-2"/>
                  <c:y val="-5.8375727660054964E-2"/>
                </c:manualLayout>
              </c:layout>
              <c:showLegendKey val="0"/>
              <c:showVal val="1"/>
              <c:showCatName val="0"/>
              <c:showSerName val="0"/>
              <c:showPercent val="0"/>
              <c:showBubbleSize val="0"/>
            </c:dLbl>
            <c:dLbl>
              <c:idx val="4"/>
              <c:layout>
                <c:manualLayout>
                  <c:x val="-6.410256410256418E-2"/>
                  <c:y val="-4.6920821114369432E-2"/>
                </c:manualLayout>
              </c:layout>
              <c:showLegendKey val="0"/>
              <c:showVal val="1"/>
              <c:showCatName val="0"/>
              <c:showSerName val="0"/>
              <c:showPercent val="0"/>
              <c:showBubbleSize val="0"/>
            </c:dLbl>
            <c:dLbl>
              <c:idx val="5"/>
              <c:layout>
                <c:manualLayout>
                  <c:x val="-8.8751296537800409E-2"/>
                  <c:y val="-4.1799092227068249E-2"/>
                </c:manualLayout>
              </c:layout>
              <c:showLegendKey val="0"/>
              <c:showVal val="1"/>
              <c:showCatName val="0"/>
              <c:showSerName val="0"/>
              <c:showPercent val="0"/>
              <c:showBubbleSize val="0"/>
            </c:dLbl>
            <c:dLbl>
              <c:idx val="6"/>
              <c:layout>
                <c:manualLayout>
                  <c:x val="-4.0598290598290752E-2"/>
                  <c:y val="-5.4740957966764418E-2"/>
                </c:manualLayout>
              </c:layout>
              <c:showLegendKey val="0"/>
              <c:showVal val="1"/>
              <c:showCatName val="0"/>
              <c:showSerName val="0"/>
              <c:showPercent val="0"/>
              <c:showBubbleSize val="0"/>
            </c:dLbl>
            <c:dLbl>
              <c:idx val="7"/>
              <c:layout>
                <c:manualLayout>
                  <c:x val="-2.564102564102564E-2"/>
                  <c:y val="-5.865102639296195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0.66600000000000004</c:v>
                </c:pt>
                <c:pt idx="1">
                  <c:v>0.753</c:v>
                </c:pt>
                <c:pt idx="2">
                  <c:v>0.68200000000000005</c:v>
                </c:pt>
                <c:pt idx="3">
                  <c:v>0.67100000000000004</c:v>
                </c:pt>
                <c:pt idx="4">
                  <c:v>0.70699999999999996</c:v>
                </c:pt>
                <c:pt idx="5">
                  <c:v>0.746</c:v>
                </c:pt>
                <c:pt idx="6">
                  <c:v>0.73199999999999998</c:v>
                </c:pt>
                <c:pt idx="7">
                  <c:v>0.65</c:v>
                </c:pt>
              </c:numCache>
            </c:numRef>
          </c:val>
          <c:smooth val="0"/>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dLbl>
            <c:dLbl>
              <c:idx val="1"/>
              <c:layout>
                <c:manualLayout>
                  <c:x val="-0.1697185082840611"/>
                  <c:y val="-0.1314552797823926"/>
                </c:manualLayout>
              </c:layout>
              <c:showLegendKey val="0"/>
              <c:showVal val="1"/>
              <c:showCatName val="0"/>
              <c:showSerName val="0"/>
              <c:showPercent val="0"/>
              <c:showBubbleSize val="0"/>
            </c:dLbl>
            <c:dLbl>
              <c:idx val="2"/>
              <c:layout>
                <c:manualLayout>
                  <c:x val="-6.4102564102564139E-2"/>
                  <c:y val="4.6920821114369501E-2"/>
                </c:manualLayout>
              </c:layout>
              <c:showLegendKey val="0"/>
              <c:showVal val="1"/>
              <c:showCatName val="0"/>
              <c:showSerName val="0"/>
              <c:showPercent val="0"/>
              <c:showBubbleSize val="0"/>
            </c:dLbl>
            <c:dLbl>
              <c:idx val="3"/>
              <c:layout>
                <c:manualLayout>
                  <c:x val="-5.5555555555555552E-2"/>
                  <c:y val="5.865102639296188E-2"/>
                </c:manualLayout>
              </c:layout>
              <c:showLegendKey val="0"/>
              <c:showVal val="1"/>
              <c:showCatName val="0"/>
              <c:showSerName val="0"/>
              <c:showPercent val="0"/>
              <c:showBubbleSize val="0"/>
            </c:dLbl>
            <c:dLbl>
              <c:idx val="4"/>
              <c:layout>
                <c:manualLayout>
                  <c:x val="-4.4871794871794948E-2"/>
                  <c:y val="5.865102639296188E-2"/>
                </c:manualLayout>
              </c:layout>
              <c:showLegendKey val="0"/>
              <c:showVal val="1"/>
              <c:showCatName val="0"/>
              <c:showSerName val="0"/>
              <c:showPercent val="0"/>
              <c:showBubbleSize val="0"/>
            </c:dLbl>
            <c:dLbl>
              <c:idx val="5"/>
              <c:layout>
                <c:manualLayout>
                  <c:x val="-5.9829059829059984E-2"/>
                  <c:y val="5.865102639296188E-2"/>
                </c:manualLayout>
              </c:layout>
              <c:showLegendKey val="0"/>
              <c:showVal val="1"/>
              <c:showCatName val="0"/>
              <c:showSerName val="0"/>
              <c:showPercent val="0"/>
              <c:showBubbleSize val="0"/>
            </c:dLbl>
            <c:dLbl>
              <c:idx val="6"/>
              <c:layout>
                <c:manualLayout>
                  <c:x val="-7.2420125240941297E-2"/>
                  <c:y val="5.8651164760182291E-2"/>
                </c:manualLayout>
              </c:layout>
              <c:showLegendKey val="0"/>
              <c:showVal val="1"/>
              <c:showCatName val="0"/>
              <c:showSerName val="0"/>
              <c:showPercent val="0"/>
              <c:showBubbleSize val="0"/>
            </c:dLbl>
            <c:dLbl>
              <c:idx val="7"/>
              <c:layout>
                <c:manualLayout>
                  <c:x val="-2.7777777777777776E-2"/>
                  <c:y val="-6.256140269856297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0.64</c:v>
                </c:pt>
                <c:pt idx="1">
                  <c:v>0.75700000000000001</c:v>
                </c:pt>
                <c:pt idx="2">
                  <c:v>0.64</c:v>
                </c:pt>
                <c:pt idx="3">
                  <c:v>0.64100000000000001</c:v>
                </c:pt>
                <c:pt idx="4">
                  <c:v>0.66100000000000003</c:v>
                </c:pt>
                <c:pt idx="5">
                  <c:v>0.69799999999999995</c:v>
                </c:pt>
                <c:pt idx="6">
                  <c:v>0.68799999999999994</c:v>
                </c:pt>
                <c:pt idx="7">
                  <c:v>0.56000000000000005</c:v>
                </c:pt>
              </c:numCache>
            </c:numRef>
          </c:val>
          <c:smooth val="0"/>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6.1835261029667644E-3"/>
                  <c:y val="3.0068214034387388E-2"/>
                </c:manualLayout>
              </c:layout>
              <c:showLegendKey val="0"/>
              <c:showVal val="1"/>
              <c:showCatName val="0"/>
              <c:showSerName val="0"/>
              <c:showPercent val="0"/>
              <c:showBubbleSize val="0"/>
            </c:dLbl>
            <c:dLbl>
              <c:idx val="2"/>
              <c:layout>
                <c:manualLayout>
                  <c:x val="-7.8346673280123027E-17"/>
                  <c:y val="4.6920821114369501E-2"/>
                </c:manualLayout>
              </c:layout>
              <c:showLegendKey val="0"/>
              <c:showVal val="1"/>
              <c:showCatName val="0"/>
              <c:showSerName val="0"/>
              <c:showPercent val="0"/>
              <c:showBubbleSize val="0"/>
            </c:dLbl>
            <c:dLbl>
              <c:idx val="3"/>
              <c:layout>
                <c:manualLayout>
                  <c:x val="-2.136752136752137E-3"/>
                  <c:y val="-2.3460410557184751E-2"/>
                </c:manualLayout>
              </c:layout>
              <c:showLegendKey val="0"/>
              <c:showVal val="1"/>
              <c:showCatName val="0"/>
              <c:showSerName val="0"/>
              <c:showPercent val="0"/>
              <c:showBubbleSize val="0"/>
            </c:dLbl>
            <c:dLbl>
              <c:idx val="4"/>
              <c:layout>
                <c:manualLayout>
                  <c:x val="-4.7008547008547008E-2"/>
                  <c:y val="5.8651026392961894E-2"/>
                </c:manualLayout>
              </c:layout>
              <c:showLegendKey val="0"/>
              <c:showVal val="1"/>
              <c:showCatName val="0"/>
              <c:showSerName val="0"/>
              <c:showPercent val="0"/>
              <c:showBubbleSize val="0"/>
            </c:dLbl>
            <c:dLbl>
              <c:idx val="5"/>
              <c:layout>
                <c:manualLayout>
                  <c:x val="-5.128205128205128E-2"/>
                  <c:y val="-4.6920821114369508E-2"/>
                </c:manualLayout>
              </c:layout>
              <c:showLegendKey val="0"/>
              <c:showVal val="1"/>
              <c:showCatName val="0"/>
              <c:showSerName val="0"/>
              <c:showPercent val="0"/>
              <c:showBubbleSize val="0"/>
            </c:dLbl>
            <c:dLbl>
              <c:idx val="6"/>
              <c:layout>
                <c:manualLayout>
                  <c:x val="-5.7692307692307696E-2"/>
                  <c:y val="5.0830889540566963E-2"/>
                </c:manualLayout>
              </c:layout>
              <c:showLegendKey val="0"/>
              <c:showVal val="1"/>
              <c:showCatName val="0"/>
              <c:showSerName val="0"/>
              <c:showPercent val="0"/>
              <c:showBubbleSize val="0"/>
            </c:dLbl>
            <c:dLbl>
              <c:idx val="7"/>
              <c:layout>
                <c:manualLayout>
                  <c:x val="-4.4871794871794872E-2"/>
                  <c:y val="5.083088954056696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0.57699999999999996</c:v>
                </c:pt>
                <c:pt idx="1">
                  <c:v>0.86699999999999999</c:v>
                </c:pt>
                <c:pt idx="2">
                  <c:v>0.93200000000000005</c:v>
                </c:pt>
                <c:pt idx="3">
                  <c:v>0.92700000000000005</c:v>
                </c:pt>
                <c:pt idx="4">
                  <c:v>0.91200000000000003</c:v>
                </c:pt>
                <c:pt idx="5">
                  <c:v>0.90600000000000003</c:v>
                </c:pt>
                <c:pt idx="6">
                  <c:v>0.91</c:v>
                </c:pt>
                <c:pt idx="7">
                  <c:v>0.88200000000000001</c:v>
                </c:pt>
              </c:numCache>
            </c:numRef>
          </c:val>
          <c:smooth val="0"/>
        </c:ser>
        <c:dLbls>
          <c:showLegendKey val="0"/>
          <c:showVal val="0"/>
          <c:showCatName val="0"/>
          <c:showSerName val="0"/>
          <c:showPercent val="0"/>
          <c:showBubbleSize val="0"/>
        </c:dLbls>
        <c:marker val="1"/>
        <c:smooth val="0"/>
        <c:axId val="205236864"/>
        <c:axId val="205255040"/>
      </c:lineChart>
      <c:catAx>
        <c:axId val="205236864"/>
        <c:scaling>
          <c:orientation val="minMax"/>
        </c:scaling>
        <c:delete val="0"/>
        <c:axPos val="b"/>
        <c:numFmt formatCode="General" sourceLinked="1"/>
        <c:majorTickMark val="in"/>
        <c:minorTickMark val="none"/>
        <c:tickLblPos val="nextTo"/>
        <c:txPr>
          <a:bodyPr/>
          <a:lstStyle/>
          <a:p>
            <a:pPr>
              <a:defRPr sz="800" baseline="0"/>
            </a:pPr>
            <a:endParaRPr lang="ja-JP"/>
          </a:p>
        </c:txPr>
        <c:crossAx val="205255040"/>
        <c:crosses val="autoZero"/>
        <c:auto val="0"/>
        <c:lblAlgn val="ctr"/>
        <c:lblOffset val="100"/>
        <c:noMultiLvlLbl val="0"/>
      </c:catAx>
      <c:valAx>
        <c:axId val="205255040"/>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205236864"/>
        <c:crosses val="autoZero"/>
        <c:crossBetween val="between"/>
        <c:majorUnit val="5.000000000000001E-2"/>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15665632841"/>
          <c:y val="2.0784705537185501E-2"/>
          <c:w val="0.84575461519258355"/>
          <c:h val="0.83818719223541172"/>
        </c:manualLayout>
      </c:layout>
      <c:lineChart>
        <c:grouping val="standard"/>
        <c:varyColors val="0"/>
        <c:ser>
          <c:idx val="0"/>
          <c:order val="0"/>
          <c:tx>
            <c:strRef>
              <c:f>'[01‐1 H27 経年グラフ（平均正答率・無解答率）DATA.xls]Ｈ27年度対全国比DATA '!$AD$18</c:f>
              <c:strCache>
                <c:ptCount val="1"/>
                <c:pt idx="0">
                  <c:v>国語A区分</c:v>
                </c:pt>
              </c:strCache>
            </c:strRef>
          </c:tx>
          <c:spPr>
            <a:ln w="6350">
              <a:solidFill>
                <a:schemeClr val="tx1"/>
              </a:solidFill>
              <a:prstDash val="solid"/>
            </a:ln>
          </c:spPr>
          <c:marker>
            <c:symbol val="diamond"/>
            <c:size val="6"/>
            <c:spPr>
              <a:solidFill>
                <a:schemeClr val="bg1"/>
              </a:solidFill>
              <a:ln>
                <a:solidFill>
                  <a:schemeClr val="tx1"/>
                </a:solid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dLbl>
            <c:dLbl>
              <c:idx val="1"/>
              <c:layout>
                <c:manualLayout>
                  <c:x val="-5.6026427731016383E-2"/>
                  <c:y val="3.1711254466685643E-2"/>
                </c:manualLayout>
              </c:layout>
              <c:dLblPos val="r"/>
              <c:showLegendKey val="0"/>
              <c:showVal val="1"/>
              <c:showCatName val="0"/>
              <c:showSerName val="0"/>
              <c:showPercent val="0"/>
              <c:showBubbleSize val="0"/>
            </c:dLbl>
            <c:dLbl>
              <c:idx val="2"/>
              <c:layout>
                <c:manualLayout>
                  <c:x val="-1.622856537839118E-2"/>
                  <c:y val="1.8273253588772454E-2"/>
                </c:manualLayout>
              </c:layout>
              <c:dLblPos val="r"/>
              <c:showLegendKey val="0"/>
              <c:showVal val="1"/>
              <c:showCatName val="0"/>
              <c:showSerName val="0"/>
              <c:showPercent val="0"/>
              <c:showBubbleSize val="0"/>
            </c:dLbl>
            <c:dLbl>
              <c:idx val="3"/>
              <c:layout>
                <c:manualLayout>
                  <c:x val="-4.4082917198719519E-2"/>
                  <c:y val="4.3693425369689093E-2"/>
                </c:manualLayout>
              </c:layout>
              <c:dLblPos val="r"/>
              <c:showLegendKey val="0"/>
              <c:showVal val="1"/>
              <c:showCatName val="0"/>
              <c:showSerName val="0"/>
              <c:showPercent val="0"/>
              <c:showBubbleSize val="0"/>
            </c:dLbl>
            <c:dLbl>
              <c:idx val="4"/>
              <c:layout>
                <c:manualLayout>
                  <c:x val="-5.5568829758349085E-2"/>
                  <c:y val="-3.3540619169591751E-2"/>
                </c:manualLayout>
              </c:layout>
              <c:dLblPos val="r"/>
              <c:showLegendKey val="0"/>
              <c:showVal val="1"/>
              <c:showCatName val="0"/>
              <c:showSerName val="0"/>
              <c:showPercent val="0"/>
              <c:showBubbleSize val="0"/>
            </c:dLbl>
            <c:dLbl>
              <c:idx val="5"/>
              <c:layout>
                <c:manualLayout>
                  <c:x val="-5.2873563218390804E-2"/>
                  <c:y val="3.0120481927710843E-2"/>
                </c:manualLayout>
              </c:layout>
              <c:dLblPos val="r"/>
              <c:showLegendKey val="0"/>
              <c:showVal val="1"/>
              <c:showCatName val="0"/>
              <c:showSerName val="0"/>
              <c:showPercent val="0"/>
              <c:showBubbleSize val="0"/>
            </c:dLbl>
            <c:dLbl>
              <c:idx val="6"/>
              <c:layout>
                <c:manualLayout>
                  <c:x val="-5.6130690560231698E-2"/>
                  <c:y val="-2.9797457546722323E-2"/>
                </c:manualLayout>
              </c:layout>
              <c:dLblPos val="r"/>
              <c:showLegendKey val="0"/>
              <c:showVal val="1"/>
              <c:showCatName val="0"/>
              <c:showSerName val="0"/>
              <c:showPercent val="0"/>
              <c:showBubbleSize val="0"/>
            </c:dLbl>
            <c:dLbl>
              <c:idx val="7"/>
              <c:layout>
                <c:manualLayout>
                  <c:x val="-2.0617195011728932E-2"/>
                  <c:y val="3.236944324557617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1299870101845235"/>
                  <c:y val="9.5969289827255277E-2"/>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'!$AE$18:$AL$18</c:f>
              <c:numCache>
                <c:formatCode>0.000_ </c:formatCode>
                <c:ptCount val="8"/>
                <c:pt idx="0">
                  <c:v>0.97058823529411775</c:v>
                </c:pt>
                <c:pt idx="1">
                  <c:v>0.95788043478260876</c:v>
                </c:pt>
                <c:pt idx="2">
                  <c:v>0.94415584415584419</c:v>
                </c:pt>
                <c:pt idx="3">
                  <c:v>0.95472703062583231</c:v>
                </c:pt>
                <c:pt idx="4">
                  <c:v>0.97336884154460701</c:v>
                </c:pt>
                <c:pt idx="5">
                  <c:v>0.9594240837696334</c:v>
                </c:pt>
                <c:pt idx="6">
                  <c:v>0.96977329974811077</c:v>
                </c:pt>
                <c:pt idx="7" formatCode="0.000">
                  <c:v>0.98153034300791564</c:v>
                </c:pt>
              </c:numCache>
            </c:numRef>
          </c:val>
          <c:smooth val="0"/>
        </c:ser>
        <c:ser>
          <c:idx val="1"/>
          <c:order val="1"/>
          <c:tx>
            <c:strRef>
              <c:f>'[01‐1 H27 経年グラフ（平均正答率・無解答率）DATA.xls]Ｈ27年度対全国比DATA '!$AD$19</c:f>
              <c:strCache>
                <c:ptCount val="1"/>
                <c:pt idx="0">
                  <c:v>国語B区分</c:v>
                </c:pt>
              </c:strCache>
            </c:strRef>
          </c:tx>
          <c:spPr>
            <a:ln w="6350">
              <a:solidFill>
                <a:schemeClr val="tx1"/>
              </a:solidFill>
              <a:prstDash val="solid"/>
            </a:ln>
          </c:spPr>
          <c:marker>
            <c:symbol val="square"/>
            <c:size val="6"/>
            <c:spPr>
              <a:solidFill>
                <a:schemeClr val="bg1"/>
              </a:solidFill>
              <a:ln>
                <a:solidFill>
                  <a:schemeClr val="tx1"/>
                </a:solidFill>
                <a:prstDash val="solid"/>
              </a:ln>
            </c:spPr>
          </c:marker>
          <c:dLbls>
            <c:dLbl>
              <c:idx val="0"/>
              <c:layout>
                <c:manualLayout>
                  <c:x val="-5.0633973699738197E-2"/>
                  <c:y val="-2.888951569875518E-2"/>
                </c:manualLayout>
              </c:layout>
              <c:dLblPos val="r"/>
              <c:showLegendKey val="0"/>
              <c:showVal val="1"/>
              <c:showCatName val="0"/>
              <c:showSerName val="0"/>
              <c:showPercent val="0"/>
              <c:showBubbleSize val="0"/>
            </c:dLbl>
            <c:dLbl>
              <c:idx val="1"/>
              <c:layout>
                <c:manualLayout>
                  <c:x val="-2.7722870848040506E-2"/>
                  <c:y val="2.4297346867786104E-2"/>
                </c:manualLayout>
              </c:layout>
              <c:dLblPos val="r"/>
              <c:showLegendKey val="0"/>
              <c:showVal val="1"/>
              <c:showCatName val="0"/>
              <c:showSerName val="0"/>
              <c:showPercent val="0"/>
              <c:showBubbleSize val="0"/>
            </c:dLbl>
            <c:dLbl>
              <c:idx val="2"/>
              <c:layout>
                <c:manualLayout>
                  <c:x val="-4.4068422481672552E-2"/>
                  <c:y val="3.9156942731556149E-2"/>
                </c:manualLayout>
              </c:layout>
              <c:dLblPos val="r"/>
              <c:showLegendKey val="0"/>
              <c:showVal val="1"/>
              <c:showCatName val="0"/>
              <c:showSerName val="0"/>
              <c:showPercent val="0"/>
              <c:showBubbleSize val="0"/>
            </c:dLbl>
            <c:dLbl>
              <c:idx val="3"/>
              <c:layout>
                <c:manualLayout>
                  <c:x val="-5.1646085839800876E-2"/>
                  <c:y val="-3.7969107718466101E-2"/>
                </c:manualLayout>
              </c:layout>
              <c:dLblPos val="r"/>
              <c:showLegendKey val="0"/>
              <c:showVal val="1"/>
              <c:showCatName val="0"/>
              <c:showSerName val="0"/>
              <c:showPercent val="0"/>
              <c:showBubbleSize val="0"/>
            </c:dLbl>
            <c:dLbl>
              <c:idx val="4"/>
              <c:layout>
                <c:manualLayout>
                  <c:x val="-0.11375507835171213"/>
                  <c:y val="-3.8368754456723098E-3"/>
                </c:manualLayout>
              </c:layout>
              <c:dLblPos val="r"/>
              <c:showLegendKey val="0"/>
              <c:showVal val="1"/>
              <c:showCatName val="0"/>
              <c:showSerName val="0"/>
              <c:showPercent val="0"/>
              <c:showBubbleSize val="0"/>
            </c:dLbl>
            <c:dLbl>
              <c:idx val="6"/>
              <c:layout>
                <c:manualLayout>
                  <c:x val="-4.9452258122907052E-2"/>
                  <c:y val="3.0321917591626349E-2"/>
                </c:manualLayout>
              </c:layout>
              <c:dLblPos val="r"/>
              <c:showLegendKey val="0"/>
              <c:showVal val="1"/>
              <c:showCatName val="0"/>
              <c:showSerName val="0"/>
              <c:showPercent val="0"/>
              <c:showBubbleSize val="0"/>
            </c:dLbl>
            <c:dLbl>
              <c:idx val="7"/>
              <c:layout>
                <c:manualLayout>
                  <c:x val="-0.13194929432777128"/>
                  <c:y val="-5.3949072075960298E-3"/>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779938985948148"/>
                  <c:y val="0.12859884836852206"/>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'!$AE$19:$AL$19</c:f>
              <c:numCache>
                <c:formatCode>0.000_ </c:formatCode>
                <c:ptCount val="8"/>
                <c:pt idx="0">
                  <c:v>0.90277777777777779</c:v>
                </c:pt>
                <c:pt idx="1">
                  <c:v>0.90789473684210531</c:v>
                </c:pt>
                <c:pt idx="2">
                  <c:v>0.91677852348993283</c:v>
                </c:pt>
                <c:pt idx="3">
                  <c:v>0.92189892802450235</c:v>
                </c:pt>
                <c:pt idx="4">
                  <c:v>0.93364928909952616</c:v>
                </c:pt>
                <c:pt idx="5">
                  <c:v>0.93471810089020768</c:v>
                </c:pt>
                <c:pt idx="6">
                  <c:v>0.92549019607843142</c:v>
                </c:pt>
                <c:pt idx="7" formatCode="0.000">
                  <c:v>0.98480243161094227</c:v>
                </c:pt>
              </c:numCache>
            </c:numRef>
          </c:val>
          <c:smooth val="0"/>
        </c:ser>
        <c:ser>
          <c:idx val="2"/>
          <c:order val="2"/>
          <c:tx>
            <c:strRef>
              <c:f>'[01‐1 H27 経年グラフ（平均正答率・無解答率）DATA.xls]Ｈ27年度対全国比DATA '!$AD$20</c:f>
              <c:strCache>
                <c:ptCount val="1"/>
                <c:pt idx="0">
                  <c:v>数学A区分</c:v>
                </c:pt>
              </c:strCache>
            </c:strRef>
          </c:tx>
          <c:spPr>
            <a:ln w="6350">
              <a:solidFill>
                <a:schemeClr val="tx1"/>
              </a:solidFill>
              <a:prstDash val="solid"/>
            </a:ln>
          </c:spPr>
          <c:marker>
            <c:symbol val="triangle"/>
            <c:size val="6"/>
            <c:spPr>
              <a:solidFill>
                <a:schemeClr val="tx1"/>
              </a:solidFill>
              <a:ln>
                <a:solidFill>
                  <a:schemeClr val="tx1"/>
                </a:solidFill>
                <a:prstDash val="solid"/>
              </a:ln>
            </c:spPr>
          </c:marker>
          <c:dLbls>
            <c:dLbl>
              <c:idx val="0"/>
              <c:layout>
                <c:manualLayout>
                  <c:x val="-5.8855184753023364E-2"/>
                  <c:y val="2.7907812505309947E-2"/>
                </c:manualLayout>
              </c:layout>
              <c:dLblPos val="r"/>
              <c:showLegendKey val="0"/>
              <c:showVal val="1"/>
              <c:showCatName val="0"/>
              <c:showSerName val="0"/>
              <c:showPercent val="0"/>
              <c:showBubbleSize val="0"/>
            </c:dLbl>
            <c:dLbl>
              <c:idx val="1"/>
              <c:layout>
                <c:manualLayout>
                  <c:x val="-3.586658210113372E-2"/>
                  <c:y val="-3.5014249913727043E-2"/>
                </c:manualLayout>
              </c:layout>
              <c:dLblPos val="r"/>
              <c:showLegendKey val="0"/>
              <c:showVal val="1"/>
              <c:showCatName val="0"/>
              <c:showSerName val="0"/>
              <c:showPercent val="0"/>
              <c:showBubbleSize val="0"/>
            </c:dLbl>
            <c:dLbl>
              <c:idx val="2"/>
              <c:layout>
                <c:manualLayout>
                  <c:x val="-6.0277491175672007E-2"/>
                  <c:y val="-4.3775416627138478E-2"/>
                </c:manualLayout>
              </c:layout>
              <c:dLblPos val="r"/>
              <c:showLegendKey val="0"/>
              <c:showVal val="1"/>
              <c:showCatName val="0"/>
              <c:showSerName val="0"/>
              <c:showPercent val="0"/>
              <c:showBubbleSize val="0"/>
            </c:dLbl>
            <c:dLbl>
              <c:idx val="3"/>
              <c:layout>
                <c:manualLayout>
                  <c:x val="-5.1004062617800855E-2"/>
                  <c:y val="-3.3936042379148844E-2"/>
                </c:manualLayout>
              </c:layout>
              <c:dLblPos val="r"/>
              <c:showLegendKey val="0"/>
              <c:showVal val="1"/>
              <c:showCatName val="0"/>
              <c:showSerName val="0"/>
              <c:showPercent val="0"/>
              <c:showBubbleSize val="0"/>
            </c:dLbl>
            <c:dLbl>
              <c:idx val="4"/>
              <c:layout>
                <c:manualLayout>
                  <c:x val="-4.4055917850663324E-2"/>
                  <c:y val="3.673781074442839E-2"/>
                </c:manualLayout>
              </c:layout>
              <c:dLblPos val="r"/>
              <c:showLegendKey val="0"/>
              <c:showVal val="1"/>
              <c:showCatName val="0"/>
              <c:showSerName val="0"/>
              <c:showPercent val="0"/>
              <c:showBubbleSize val="0"/>
            </c:dLbl>
            <c:dLbl>
              <c:idx val="5"/>
              <c:layout>
                <c:manualLayout>
                  <c:x val="-5.3595257489365555E-2"/>
                  <c:y val="-3.1851500490149572E-2"/>
                </c:manualLayout>
              </c:layout>
              <c:dLblPos val="r"/>
              <c:showLegendKey val="0"/>
              <c:showVal val="1"/>
              <c:showCatName val="0"/>
              <c:showSerName val="0"/>
              <c:showPercent val="0"/>
              <c:showBubbleSize val="0"/>
            </c:dLbl>
            <c:dLbl>
              <c:idx val="6"/>
              <c:layout>
                <c:manualLayout>
                  <c:x val="-7.9310352025348793E-2"/>
                  <c:y val="2.0248486272352838E-2"/>
                </c:manualLayout>
              </c:layout>
              <c:dLblPos val="r"/>
              <c:showLegendKey val="0"/>
              <c:showVal val="1"/>
              <c:showCatName val="0"/>
              <c:showSerName val="0"/>
              <c:showPercent val="0"/>
              <c:showBubbleSize val="0"/>
            </c:dLbl>
            <c:dLbl>
              <c:idx val="7"/>
              <c:layout>
                <c:manualLayout>
                  <c:x val="-4.535756992517137E-2"/>
                  <c:y val="-4.8554164868364266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'!$AE$20:$AL$20</c:f>
              <c:numCache>
                <c:formatCode>0.000_ </c:formatCode>
                <c:ptCount val="8"/>
                <c:pt idx="0">
                  <c:v>0.96522948539638387</c:v>
                </c:pt>
                <c:pt idx="1">
                  <c:v>0.95879556259904908</c:v>
                </c:pt>
                <c:pt idx="2">
                  <c:v>0.95534290271132372</c:v>
                </c:pt>
                <c:pt idx="3">
                  <c:v>0.96749226006191957</c:v>
                </c:pt>
                <c:pt idx="4">
                  <c:v>0.96899999999999997</c:v>
                </c:pt>
                <c:pt idx="5">
                  <c:v>0.9686028257456829</c:v>
                </c:pt>
                <c:pt idx="6">
                  <c:v>0.96439169139465863</c:v>
                </c:pt>
                <c:pt idx="7" formatCode="0.000">
                  <c:v>0.99844720496894401</c:v>
                </c:pt>
              </c:numCache>
            </c:numRef>
          </c:val>
          <c:smooth val="0"/>
        </c:ser>
        <c:ser>
          <c:idx val="3"/>
          <c:order val="3"/>
          <c:tx>
            <c:strRef>
              <c:f>'[01‐1 H27 経年グラフ（平均正答率・無解答率）DATA.xls]Ｈ27年度対全国比DATA '!$AD$21</c:f>
              <c:strCache>
                <c:ptCount val="1"/>
                <c:pt idx="0">
                  <c:v>数学B区分</c:v>
                </c:pt>
              </c:strCache>
            </c:strRef>
          </c:tx>
          <c:spPr>
            <a:ln w="6350">
              <a:solidFill>
                <a:schemeClr val="tx1"/>
              </a:solidFill>
              <a:prstDash val="solid"/>
            </a:ln>
          </c:spPr>
          <c:marker>
            <c:symbol val="circle"/>
            <c:size val="6"/>
            <c:spPr>
              <a:solidFill>
                <a:schemeClr val="tx1"/>
              </a:solidFill>
              <a:ln>
                <a:solidFill>
                  <a:schemeClr val="tx1"/>
                </a:solid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dLbl>
            <c:dLbl>
              <c:idx val="1"/>
              <c:layout>
                <c:manualLayout>
                  <c:x val="-5.5617385176250561E-2"/>
                  <c:y val="-2.9682898399029427E-2"/>
                </c:manualLayout>
              </c:layout>
              <c:dLblPos val="r"/>
              <c:showLegendKey val="0"/>
              <c:showVal val="1"/>
              <c:showCatName val="0"/>
              <c:showSerName val="0"/>
              <c:showPercent val="0"/>
              <c:showBubbleSize val="0"/>
            </c:dLbl>
            <c:dLbl>
              <c:idx val="2"/>
              <c:layout>
                <c:manualLayout>
                  <c:x val="-4.8685721513726445E-2"/>
                  <c:y val="-2.9086598314183535E-2"/>
                </c:manualLayout>
              </c:layout>
              <c:dLblPos val="r"/>
              <c:showLegendKey val="0"/>
              <c:showVal val="1"/>
              <c:showCatName val="0"/>
              <c:showSerName val="0"/>
              <c:showPercent val="0"/>
              <c:showBubbleSize val="0"/>
            </c:dLbl>
            <c:dLbl>
              <c:idx val="3"/>
              <c:layout>
                <c:manualLayout>
                  <c:x val="-4.7614082722418322E-2"/>
                  <c:y val="2.8084463839610409E-2"/>
                </c:manualLayout>
              </c:layout>
              <c:dLblPos val="r"/>
              <c:showLegendKey val="0"/>
              <c:showVal val="1"/>
              <c:showCatName val="0"/>
              <c:showSerName val="0"/>
              <c:showPercent val="0"/>
              <c:showBubbleSize val="0"/>
            </c:dLbl>
            <c:dLbl>
              <c:idx val="4"/>
              <c:layout>
                <c:manualLayout>
                  <c:x val="0"/>
                  <c:y val="1.4540365233801969E-2"/>
                </c:manualLayout>
              </c:layout>
              <c:dLblPos val="r"/>
              <c:showLegendKey val="0"/>
              <c:showVal val="1"/>
              <c:showCatName val="0"/>
              <c:showSerName val="0"/>
              <c:showPercent val="0"/>
              <c:showBubbleSize val="0"/>
            </c:dLbl>
            <c:dLbl>
              <c:idx val="5"/>
              <c:delete val="1"/>
            </c:dLbl>
            <c:dLbl>
              <c:idx val="6"/>
              <c:layout>
                <c:manualLayout>
                  <c:x val="-7.1360755454128136E-2"/>
                  <c:y val="-2.518576432314925E-2"/>
                </c:manualLayout>
              </c:layout>
              <c:dLblPos val="r"/>
              <c:showLegendKey val="0"/>
              <c:showVal val="1"/>
              <c:showCatName val="0"/>
              <c:showSerName val="0"/>
              <c:showPercent val="0"/>
              <c:showBubbleSize val="0"/>
            </c:dLbl>
            <c:dLbl>
              <c:idx val="7"/>
              <c:layout>
                <c:manualLayout>
                  <c:x val="-9.6681926486390457E-2"/>
                  <c:y val="0"/>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779938985948148"/>
                  <c:y val="0.15355086372360843"/>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'!$AE$21:$AL$21</c:f>
              <c:numCache>
                <c:formatCode>0.000_ </c:formatCode>
                <c:ptCount val="8"/>
                <c:pt idx="0">
                  <c:v>0.91254125412541243</c:v>
                </c:pt>
                <c:pt idx="1">
                  <c:v>0.91869918699186992</c:v>
                </c:pt>
                <c:pt idx="2">
                  <c:v>0.9226713532513181</c:v>
                </c:pt>
                <c:pt idx="3">
                  <c:v>0.91224018475750579</c:v>
                </c:pt>
                <c:pt idx="4">
                  <c:v>0.93117408906882593</c:v>
                </c:pt>
                <c:pt idx="5">
                  <c:v>0.93493975903614446</c:v>
                </c:pt>
                <c:pt idx="6">
                  <c:v>0.95150501672240806</c:v>
                </c:pt>
                <c:pt idx="7" formatCode="0.000">
                  <c:v>0.9951923076923076</c:v>
                </c:pt>
              </c:numCache>
            </c:numRef>
          </c:val>
          <c:smooth val="0"/>
        </c:ser>
        <c:ser>
          <c:idx val="4"/>
          <c:order val="4"/>
          <c:tx>
            <c:strRef>
              <c:f>'[01‐1 H27 経年グラフ（平均正答率・無解答率）DATA.xls]Ｈ27年度対全国比DATA '!$AD$22</c:f>
              <c:strCache>
                <c:ptCount val="1"/>
                <c:pt idx="0">
                  <c:v>理科</c:v>
                </c:pt>
              </c:strCache>
            </c:strRef>
          </c:tx>
          <c:spPr>
            <a:ln w="6350">
              <a:solidFill>
                <a:schemeClr val="tx1"/>
              </a:solidFill>
            </a:ln>
          </c:spPr>
          <c:marker>
            <c:symbol val="circle"/>
            <c:size val="6"/>
            <c:spPr>
              <a:solidFill>
                <a:schemeClr val="bg1"/>
              </a:solidFill>
              <a:ln>
                <a:solidFill>
                  <a:schemeClr val="tx1"/>
                </a:solidFill>
              </a:ln>
            </c:spPr>
          </c:marker>
          <c:dLbls>
            <c:dLbl>
              <c:idx val="4"/>
              <c:layout>
                <c:manualLayout>
                  <c:x val="-5.3436004771022894E-2"/>
                  <c:y val="-3.1431347125776346E-2"/>
                </c:manualLayout>
              </c:layout>
              <c:dLblPos val="r"/>
              <c:showLegendKey val="0"/>
              <c:showVal val="1"/>
              <c:showCatName val="0"/>
              <c:showSerName val="0"/>
              <c:showPercent val="0"/>
              <c:showBubbleSize val="0"/>
            </c:dLbl>
            <c:dLbl>
              <c:idx val="7"/>
              <c:layout>
                <c:manualLayout>
                  <c:x val="-3.2987323581942819E-2"/>
                  <c:y val="4.8554164868364266E-2"/>
                </c:manualLayout>
              </c:layout>
              <c:spPr/>
              <c:txPr>
                <a:bodyPr/>
                <a:lstStyle/>
                <a:p>
                  <a:pPr>
                    <a:defRPr sz="800"/>
                  </a:pPr>
                  <a:endParaRPr lang="ja-JP"/>
                </a:p>
              </c:txPr>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'!$AE$22:$AL$22</c:f>
              <c:numCache>
                <c:formatCode>General</c:formatCode>
                <c:ptCount val="8"/>
                <c:pt idx="4" formatCode="0.000_ ">
                  <c:v>0.9372549019607842</c:v>
                </c:pt>
                <c:pt idx="7" formatCode="0.000">
                  <c:v>0.95849056603773575</c:v>
                </c:pt>
              </c:numCache>
            </c:numRef>
          </c:val>
          <c:smooth val="0"/>
        </c:ser>
        <c:dLbls>
          <c:showLegendKey val="0"/>
          <c:showVal val="0"/>
          <c:showCatName val="0"/>
          <c:showSerName val="0"/>
          <c:showPercent val="0"/>
          <c:showBubbleSize val="0"/>
        </c:dLbls>
        <c:marker val="1"/>
        <c:smooth val="0"/>
        <c:axId val="36945280"/>
        <c:axId val="36959360"/>
      </c:lineChart>
      <c:catAx>
        <c:axId val="36945280"/>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6959360"/>
        <c:crossesAt val="0.9"/>
        <c:auto val="1"/>
        <c:lblAlgn val="ctr"/>
        <c:lblOffset val="100"/>
        <c:tickLblSkip val="1"/>
        <c:tickMarkSkip val="1"/>
        <c:noMultiLvlLbl val="0"/>
      </c:catAx>
      <c:valAx>
        <c:axId val="36959360"/>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6945280"/>
        <c:crosses val="autoZero"/>
        <c:crossBetween val="between"/>
      </c:valAx>
      <c:spPr>
        <a:solidFill>
          <a:schemeClr val="bg1"/>
        </a:solidFill>
        <a:ln w="12700">
          <a:solidFill>
            <a:srgbClr val="808080"/>
          </a:solidFill>
          <a:prstDash val="solid"/>
        </a:ln>
      </c:spPr>
    </c:plotArea>
    <c:legend>
      <c:legendPos val="r"/>
      <c:layout>
        <c:manualLayout>
          <c:xMode val="edge"/>
          <c:yMode val="edge"/>
          <c:x val="3.5560416059103726E-2"/>
          <c:y val="0.92460681799840905"/>
          <c:w val="0.92502721881986971"/>
          <c:h val="5.973061566425719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
          <c:y val="2.5214574363231199E-2"/>
          <c:w val="0.84869565217391307"/>
          <c:h val="0.78086159029383284"/>
        </c:manualLayout>
      </c:layout>
      <c:lineChart>
        <c:grouping val="standard"/>
        <c:varyColors val="0"/>
        <c:ser>
          <c:idx val="0"/>
          <c:order val="0"/>
          <c:tx>
            <c:strRef>
              <c:f>'[01‐1 H27 経年グラフ（平均正答率・無解答率）DATA.xls]Ｈ27年度対全国比DATA '!$T$18</c:f>
              <c:strCache>
                <c:ptCount val="1"/>
                <c:pt idx="0">
                  <c:v>国語A区分</c:v>
                </c:pt>
              </c:strCache>
            </c:strRef>
          </c:tx>
          <c:spPr>
            <a:ln w="6350">
              <a:solidFill>
                <a:schemeClr val="tx1"/>
              </a:solidFill>
              <a:prstDash val="solid"/>
            </a:ln>
          </c:spPr>
          <c:marker>
            <c:symbol val="diamond"/>
            <c:size val="6"/>
            <c:spPr>
              <a:solidFill>
                <a:schemeClr val="bg1"/>
              </a:solidFill>
              <a:ln>
                <a:solidFill>
                  <a:srgbClr val="000080"/>
                </a:solid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dLbl>
            <c:dLbl>
              <c:idx val="1"/>
              <c:layout>
                <c:manualLayout>
                  <c:x val="-5.1182050744237255E-2"/>
                  <c:y val="3.920663874385634E-2"/>
                </c:manualLayout>
              </c:layout>
              <c:dLblPos val="r"/>
              <c:showLegendKey val="0"/>
              <c:showVal val="1"/>
              <c:showCatName val="0"/>
              <c:showSerName val="0"/>
              <c:showPercent val="0"/>
              <c:showBubbleSize val="0"/>
            </c:dLbl>
            <c:dLbl>
              <c:idx val="2"/>
              <c:layout>
                <c:manualLayout>
                  <c:x val="-3.1457492653812931E-2"/>
                  <c:y val="4.1726243951049742E-2"/>
                </c:manualLayout>
              </c:layout>
              <c:dLblPos val="r"/>
              <c:showLegendKey val="0"/>
              <c:showVal val="1"/>
              <c:showCatName val="0"/>
              <c:showSerName val="0"/>
              <c:showPercent val="0"/>
              <c:showBubbleSize val="0"/>
            </c:dLbl>
            <c:dLbl>
              <c:idx val="3"/>
              <c:layout>
                <c:manualLayout>
                  <c:x val="-5.5869220151512793E-2"/>
                  <c:y val="-3.8137048709463578E-2"/>
                </c:manualLayout>
              </c:layout>
              <c:dLblPos val="r"/>
              <c:showLegendKey val="0"/>
              <c:showVal val="1"/>
              <c:showCatName val="0"/>
              <c:showSerName val="0"/>
              <c:showPercent val="0"/>
              <c:showBubbleSize val="0"/>
            </c:dLbl>
            <c:dLbl>
              <c:idx val="4"/>
              <c:layout>
                <c:manualLayout>
                  <c:x val="-5.5857910015179292E-2"/>
                  <c:y val="3.6842833436026928E-2"/>
                </c:manualLayout>
              </c:layout>
              <c:dLblPos val="r"/>
              <c:showLegendKey val="0"/>
              <c:showVal val="1"/>
              <c:showCatName val="0"/>
              <c:showSerName val="0"/>
              <c:showPercent val="0"/>
              <c:showBubbleSize val="0"/>
            </c:dLbl>
            <c:dLbl>
              <c:idx val="5"/>
              <c:layout>
                <c:manualLayout>
                  <c:x val="-0.10690555246859203"/>
                  <c:y val="5.0824699544135933E-3"/>
                </c:manualLayout>
              </c:layout>
              <c:dLblPos val="r"/>
              <c:showLegendKey val="0"/>
              <c:showVal val="1"/>
              <c:showCatName val="0"/>
              <c:showSerName val="0"/>
              <c:showPercent val="0"/>
              <c:showBubbleSize val="0"/>
            </c:dLbl>
            <c:dLbl>
              <c:idx val="6"/>
              <c:layout>
                <c:manualLayout>
                  <c:x val="-3.3743432673325476E-2"/>
                  <c:y val="-3.4335602786493759E-2"/>
                </c:manualLayout>
              </c:layout>
              <c:dLblPos val="r"/>
              <c:showLegendKey val="0"/>
              <c:showVal val="1"/>
              <c:showCatName val="0"/>
              <c:showSerName val="0"/>
              <c:showPercent val="0"/>
              <c:showBubbleSize val="0"/>
            </c:dLbl>
            <c:dLbl>
              <c:idx val="7"/>
              <c:layout>
                <c:manualLayout>
                  <c:x val="-4.7629615413276191E-2"/>
                  <c:y val="-3.967611673317536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1478260869565218"/>
                  <c:y val="9.6153936442623614E-2"/>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'!$U$18:$AB$18</c:f>
              <c:numCache>
                <c:formatCode>0.000_ </c:formatCode>
                <c:ptCount val="8"/>
                <c:pt idx="0">
                  <c:v>0.97184822521419834</c:v>
                </c:pt>
                <c:pt idx="1">
                  <c:v>0.95871559633027514</c:v>
                </c:pt>
                <c:pt idx="2">
                  <c:v>0.97711015736766793</c:v>
                </c:pt>
                <c:pt idx="3">
                  <c:v>0.98319327731092443</c:v>
                </c:pt>
                <c:pt idx="4">
                  <c:v>0.98699999999999999</c:v>
                </c:pt>
                <c:pt idx="5">
                  <c:v>0.97607655502392343</c:v>
                </c:pt>
                <c:pt idx="6">
                  <c:v>0.96982167352537718</c:v>
                </c:pt>
                <c:pt idx="7">
                  <c:v>0.96571428571428564</c:v>
                </c:pt>
              </c:numCache>
            </c:numRef>
          </c:val>
          <c:smooth val="0"/>
        </c:ser>
        <c:ser>
          <c:idx val="1"/>
          <c:order val="1"/>
          <c:tx>
            <c:strRef>
              <c:f>'[01‐1 H27 経年グラフ（平均正答率・無解答率）DATA.xls]Ｈ27年度対全国比DATA '!$T$19</c:f>
              <c:strCache>
                <c:ptCount val="1"/>
                <c:pt idx="0">
                  <c:v>国語B区分</c:v>
                </c:pt>
              </c:strCache>
            </c:strRef>
          </c:tx>
          <c:spPr>
            <a:ln w="6350">
              <a:solidFill>
                <a:schemeClr val="tx1"/>
              </a:solidFill>
              <a:prstDash val="solid"/>
            </a:ln>
          </c:spPr>
          <c:marker>
            <c:symbol val="square"/>
            <c:size val="6"/>
            <c:spPr>
              <a:solidFill>
                <a:schemeClr val="bg1"/>
              </a:solidFill>
              <a:ln>
                <a:solidFill>
                  <a:schemeClr val="tx1"/>
                </a:solidFill>
                <a:prstDash val="solid"/>
              </a:ln>
            </c:spPr>
          </c:marker>
          <c:dLbls>
            <c:dLbl>
              <c:idx val="0"/>
              <c:layout>
                <c:manualLayout>
                  <c:x val="-6.4053418533076917E-2"/>
                  <c:y val="4.177135436296666E-2"/>
                </c:manualLayout>
              </c:layout>
              <c:dLblPos val="r"/>
              <c:showLegendKey val="0"/>
              <c:showVal val="1"/>
              <c:showCatName val="0"/>
              <c:showSerName val="0"/>
              <c:showPercent val="0"/>
              <c:showBubbleSize val="0"/>
            </c:dLbl>
            <c:dLbl>
              <c:idx val="1"/>
              <c:layout>
                <c:manualLayout>
                  <c:x val="-5.3508431927936716E-2"/>
                  <c:y val="2.8572849446450773E-2"/>
                </c:manualLayout>
              </c:layout>
              <c:dLblPos val="r"/>
              <c:showLegendKey val="0"/>
              <c:showVal val="1"/>
              <c:showCatName val="0"/>
              <c:showSerName val="0"/>
              <c:showPercent val="0"/>
              <c:showBubbleSize val="0"/>
            </c:dLbl>
            <c:dLbl>
              <c:idx val="2"/>
              <c:layout>
                <c:manualLayout>
                  <c:x val="-0.10820334205212301"/>
                  <c:y val="5.7622797150356205E-3"/>
                </c:manualLayout>
              </c:layout>
              <c:dLblPos val="r"/>
              <c:showLegendKey val="0"/>
              <c:showVal val="1"/>
              <c:showCatName val="0"/>
              <c:showSerName val="0"/>
              <c:showPercent val="0"/>
              <c:showBubbleSize val="0"/>
            </c:dLbl>
            <c:dLbl>
              <c:idx val="3"/>
              <c:layout>
                <c:manualLayout>
                  <c:x val="-5.6947547803091067E-2"/>
                  <c:y val="2.9741515884604101E-2"/>
                </c:manualLayout>
              </c:layout>
              <c:dLblPos val="r"/>
              <c:showLegendKey val="0"/>
              <c:showVal val="1"/>
              <c:showCatName val="0"/>
              <c:showSerName val="0"/>
              <c:showPercent val="0"/>
              <c:showBubbleSize val="0"/>
            </c:dLbl>
            <c:dLbl>
              <c:idx val="4"/>
              <c:layout>
                <c:manualLayout>
                  <c:x val="-5.3362245381977855E-2"/>
                  <c:y val="3.246683638229432E-2"/>
                </c:manualLayout>
              </c:layout>
              <c:dLblPos val="r"/>
              <c:showLegendKey val="0"/>
              <c:showVal val="1"/>
              <c:showCatName val="0"/>
              <c:showSerName val="0"/>
              <c:showPercent val="0"/>
              <c:showBubbleSize val="0"/>
            </c:dLbl>
            <c:dLbl>
              <c:idx val="5"/>
              <c:layout>
                <c:manualLayout>
                  <c:x val="-6.7136126056532089E-2"/>
                  <c:y val="3.399206678112604E-2"/>
                </c:manualLayout>
              </c:layout>
              <c:dLblPos val="r"/>
              <c:showLegendKey val="0"/>
              <c:showVal val="1"/>
              <c:showCatName val="0"/>
              <c:showSerName val="0"/>
              <c:showPercent val="0"/>
              <c:showBubbleSize val="0"/>
            </c:dLbl>
            <c:dLbl>
              <c:idx val="6"/>
              <c:layout>
                <c:manualLayout>
                  <c:x val="-3.9843860956743797E-2"/>
                  <c:y val="-4.09384033866474E-2"/>
                </c:manualLayout>
              </c:layout>
              <c:dLblPos val="r"/>
              <c:showLegendKey val="0"/>
              <c:showVal val="1"/>
              <c:showCatName val="0"/>
              <c:showSerName val="0"/>
              <c:showPercent val="0"/>
              <c:showBubbleSize val="0"/>
            </c:dLbl>
            <c:dLbl>
              <c:idx val="7"/>
              <c:layout>
                <c:manualLayout>
                  <c:x val="-4.3487909725165218E-2"/>
                  <c:y val="3.4008100057007454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956521739130434"/>
                  <c:y val="0.12884627483311564"/>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'!$U$19:$AB$19</c:f>
              <c:numCache>
                <c:formatCode>0.000_ </c:formatCode>
                <c:ptCount val="8"/>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numCache>
            </c:numRef>
          </c:val>
          <c:smooth val="0"/>
        </c:ser>
        <c:ser>
          <c:idx val="2"/>
          <c:order val="2"/>
          <c:tx>
            <c:strRef>
              <c:f>'[01‐1 H27 経年グラフ（平均正答率・無解答率）DATA.xls]Ｈ27年度対全国比DATA '!$T$20</c:f>
              <c:strCache>
                <c:ptCount val="1"/>
                <c:pt idx="0">
                  <c:v>算数A区分</c:v>
                </c:pt>
              </c:strCache>
            </c:strRef>
          </c:tx>
          <c:spPr>
            <a:ln w="6350">
              <a:solidFill>
                <a:schemeClr val="tx1"/>
              </a:solidFill>
              <a:prstDash val="solid"/>
            </a:ln>
          </c:spPr>
          <c:marker>
            <c:symbol val="triangle"/>
            <c:size val="6"/>
            <c:spPr>
              <a:solidFill>
                <a:schemeClr val="tx1"/>
              </a:solidFill>
              <a:ln>
                <a:solidFill>
                  <a:schemeClr val="tx1"/>
                </a:solid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dLbl>
            <c:dLbl>
              <c:idx val="1"/>
              <c:layout>
                <c:manualLayout>
                  <c:x val="-5.8161421300269599E-2"/>
                  <c:y val="-3.659286282759925E-2"/>
                </c:manualLayout>
              </c:layout>
              <c:dLblPos val="r"/>
              <c:showLegendKey val="0"/>
              <c:showVal val="1"/>
              <c:showCatName val="0"/>
              <c:showSerName val="0"/>
              <c:showPercent val="0"/>
              <c:showBubbleSize val="0"/>
            </c:dLbl>
            <c:dLbl>
              <c:idx val="2"/>
              <c:layout>
                <c:manualLayout>
                  <c:x val="-5.8161421300269557E-2"/>
                  <c:y val="-3.9206638743856319E-2"/>
                </c:manualLayout>
              </c:layout>
              <c:dLblPos val="r"/>
              <c:showLegendKey val="0"/>
              <c:showVal val="1"/>
              <c:showCatName val="0"/>
              <c:showSerName val="0"/>
              <c:showPercent val="0"/>
              <c:showBubbleSize val="0"/>
            </c:dLbl>
            <c:dLbl>
              <c:idx val="3"/>
              <c:layout>
                <c:manualLayout>
                  <c:x val="-6.7467248708312694E-2"/>
                  <c:y val="-3.136531099508507E-2"/>
                </c:manualLayout>
              </c:layout>
              <c:dLblPos val="r"/>
              <c:showLegendKey val="0"/>
              <c:showVal val="1"/>
              <c:showCatName val="0"/>
              <c:showSerName val="0"/>
              <c:showPercent val="0"/>
              <c:showBubbleSize val="0"/>
            </c:dLbl>
            <c:dLbl>
              <c:idx val="4"/>
              <c:layout>
                <c:manualLayout>
                  <c:x val="-5.3501300106851814E-2"/>
                  <c:y val="-2.3043838195213596E-2"/>
                </c:manualLayout>
              </c:layout>
              <c:dLblPos val="r"/>
              <c:showLegendKey val="0"/>
              <c:showVal val="1"/>
              <c:showCatName val="0"/>
              <c:showSerName val="0"/>
              <c:showPercent val="0"/>
              <c:showBubbleSize val="0"/>
            </c:dLbl>
            <c:dLbl>
              <c:idx val="5"/>
              <c:layout>
                <c:manualLayout>
                  <c:x val="-2.5243832472748137E-2"/>
                  <c:y val="-2.606516290726817E-2"/>
                </c:manualLayout>
              </c:layout>
              <c:dLblPos val="r"/>
              <c:showLegendKey val="0"/>
              <c:showVal val="1"/>
              <c:showCatName val="0"/>
              <c:showSerName val="0"/>
              <c:showPercent val="0"/>
              <c:showBubbleSize val="0"/>
            </c:dLbl>
            <c:dLbl>
              <c:idx val="6"/>
              <c:layout>
                <c:manualLayout>
                  <c:x val="-3.7233839745935374E-2"/>
                  <c:y val="2.7860517435320586E-2"/>
                </c:manualLayout>
              </c:layout>
              <c:dLblPos val="r"/>
              <c:showLegendKey val="0"/>
              <c:showVal val="1"/>
              <c:showCatName val="0"/>
              <c:showSerName val="0"/>
              <c:showPercent val="0"/>
              <c:showBubbleSize val="0"/>
            </c:dLbl>
            <c:dLbl>
              <c:idx val="7"/>
              <c:layout>
                <c:manualLayout>
                  <c:x val="-4.9700468257331674E-2"/>
                  <c:y val="-6.0458844545791028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'!$U$20:$AB$20</c:f>
              <c:numCache>
                <c:formatCode>0.000_ </c:formatCode>
                <c:ptCount val="8"/>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numCache>
            </c:numRef>
          </c:val>
          <c:smooth val="0"/>
        </c:ser>
        <c:ser>
          <c:idx val="3"/>
          <c:order val="3"/>
          <c:tx>
            <c:strRef>
              <c:f>'[01‐1 H27 経年グラフ（平均正答率・無解答率）DATA.xls]Ｈ27年度対全国比DATA '!$T$21</c:f>
              <c:strCache>
                <c:ptCount val="1"/>
                <c:pt idx="0">
                  <c:v>算数B区分</c:v>
                </c:pt>
              </c:strCache>
            </c:strRef>
          </c:tx>
          <c:spPr>
            <a:ln w="6350">
              <a:solidFill>
                <a:schemeClr val="tx1"/>
              </a:solidFill>
              <a:prstDash val="solid"/>
            </a:ln>
          </c:spPr>
          <c:marker>
            <c:symbol val="circle"/>
            <c:size val="6"/>
            <c:spPr>
              <a:solidFill>
                <a:schemeClr val="tx1"/>
              </a:solidFill>
              <a:ln>
                <a:solidFill>
                  <a:schemeClr val="tx1"/>
                </a:solidFill>
                <a:prstDash val="solid"/>
              </a:ln>
            </c:spPr>
          </c:marker>
          <c:dLbls>
            <c:dLbl>
              <c:idx val="0"/>
              <c:layout>
                <c:manualLayout>
                  <c:x val="-5.5803680147051407E-2"/>
                  <c:y val="4.638985163929471E-2"/>
                </c:manualLayout>
              </c:layout>
              <c:dLblPos val="r"/>
              <c:showLegendKey val="0"/>
              <c:showVal val="1"/>
              <c:showCatName val="0"/>
              <c:showSerName val="0"/>
              <c:showPercent val="0"/>
              <c:showBubbleSize val="0"/>
            </c:dLbl>
            <c:dLbl>
              <c:idx val="1"/>
              <c:layout>
                <c:manualLayout>
                  <c:x val="-7.8783886953889798E-2"/>
                  <c:y val="-2.7176602924634422E-2"/>
                </c:manualLayout>
              </c:layout>
              <c:dLblPos val="r"/>
              <c:showLegendKey val="0"/>
              <c:showVal val="1"/>
              <c:showCatName val="0"/>
              <c:showSerName val="0"/>
              <c:showPercent val="0"/>
              <c:showBubbleSize val="0"/>
            </c:dLbl>
            <c:dLbl>
              <c:idx val="2"/>
              <c:layout>
                <c:manualLayout>
                  <c:x val="-5.8161421300269557E-2"/>
                  <c:y val="-3.136531099508507E-2"/>
                </c:manualLayout>
              </c:layout>
              <c:dLblPos val="r"/>
              <c:showLegendKey val="0"/>
              <c:showVal val="1"/>
              <c:showCatName val="0"/>
              <c:showSerName val="0"/>
              <c:showPercent val="0"/>
              <c:showBubbleSize val="0"/>
            </c:dLbl>
            <c:dLbl>
              <c:idx val="3"/>
              <c:layout>
                <c:manualLayout>
                  <c:x val="-5.7061616572449625E-2"/>
                  <c:y val="-2.3375182129079502E-2"/>
                </c:manualLayout>
              </c:layout>
              <c:dLblPos val="r"/>
              <c:showLegendKey val="0"/>
              <c:showVal val="1"/>
              <c:showCatName val="0"/>
              <c:showSerName val="0"/>
              <c:showPercent val="0"/>
              <c:showBubbleSize val="0"/>
            </c:dLbl>
            <c:dLbl>
              <c:idx val="4"/>
              <c:layout>
                <c:manualLayout>
                  <c:x val="-5.5830944836030613E-2"/>
                  <c:y val="-2.5142416487425389E-2"/>
                </c:manualLayout>
              </c:layout>
              <c:dLblPos val="r"/>
              <c:showLegendKey val="0"/>
              <c:showVal val="1"/>
              <c:showCatName val="0"/>
              <c:showSerName val="0"/>
              <c:showPercent val="0"/>
              <c:showBubbleSize val="0"/>
            </c:dLbl>
            <c:dLbl>
              <c:idx val="5"/>
              <c:layout>
                <c:manualLayout>
                  <c:x val="-3.0589670267120225E-2"/>
                  <c:y val="-3.1520691492510806E-2"/>
                </c:manualLayout>
              </c:layout>
              <c:dLblPos val="r"/>
              <c:showLegendKey val="0"/>
              <c:showVal val="1"/>
              <c:showCatName val="0"/>
              <c:showSerName val="0"/>
              <c:showPercent val="0"/>
              <c:showBubbleSize val="0"/>
            </c:dLbl>
            <c:dLbl>
              <c:idx val="6"/>
              <c:layout>
                <c:manualLayout>
                  <c:x val="-4.7910336509141178E-2"/>
                  <c:y val="3.0241114597517417E-2"/>
                </c:manualLayout>
              </c:layout>
              <c:dLblPos val="r"/>
              <c:showLegendKey val="0"/>
              <c:showVal val="1"/>
              <c:showCatName val="0"/>
              <c:showSerName val="0"/>
              <c:showPercent val="0"/>
              <c:showBubbleSize val="0"/>
            </c:dLbl>
            <c:dLbl>
              <c:idx val="7"/>
              <c:layout>
                <c:manualLayout>
                  <c:x val="-4.5558762569220701E-2"/>
                  <c:y val="-3.778677784111935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956521739130434"/>
                  <c:y val="0.15384629830819779"/>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'!$U$21:$AB$21</c:f>
              <c:numCache>
                <c:formatCode>0.000_ </c:formatCode>
                <c:ptCount val="8"/>
                <c:pt idx="0">
                  <c:v>0.95440251572327051</c:v>
                </c:pt>
                <c:pt idx="1">
                  <c:v>0.96705426356589141</c:v>
                </c:pt>
                <c:pt idx="2">
                  <c:v>0.98175182481751821</c:v>
                </c:pt>
                <c:pt idx="3">
                  <c:v>0.97565922920892501</c:v>
                </c:pt>
                <c:pt idx="4">
                  <c:v>0.99151103565365029</c:v>
                </c:pt>
                <c:pt idx="5">
                  <c:v>0.98116438356164382</c:v>
                </c:pt>
                <c:pt idx="6">
                  <c:v>0.96735395189003426</c:v>
                </c:pt>
                <c:pt idx="7">
                  <c:v>0.98</c:v>
                </c:pt>
              </c:numCache>
            </c:numRef>
          </c:val>
          <c:smooth val="0"/>
        </c:ser>
        <c:ser>
          <c:idx val="4"/>
          <c:order val="4"/>
          <c:tx>
            <c:strRef>
              <c:f>'[01‐1 H27 経年グラフ（平均正答率・無解答率）DATA.xls]Ｈ27年度対全国比DATA '!$T$22</c:f>
              <c:strCache>
                <c:ptCount val="1"/>
                <c:pt idx="0">
                  <c:v>理科</c:v>
                </c:pt>
              </c:strCache>
            </c:strRef>
          </c:tx>
          <c:spPr>
            <a:ln w="6350" cap="rnd">
              <a:solidFill>
                <a:schemeClr val="tx1"/>
              </a:solidFill>
              <a:round/>
            </a:ln>
          </c:spPr>
          <c:marker>
            <c:symbol val="circle"/>
            <c:size val="6"/>
            <c:spPr>
              <a:solidFill>
                <a:schemeClr val="bg1"/>
              </a:solidFill>
              <a:ln>
                <a:solidFill>
                  <a:schemeClr val="tx1"/>
                </a:solidFill>
              </a:ln>
            </c:spPr>
          </c:marker>
          <c:dLbls>
            <c:dLbl>
              <c:idx val="4"/>
              <c:layout>
                <c:manualLayout>
                  <c:x val="-5.107367603145984E-2"/>
                  <c:y val="3.6083279063801238E-2"/>
                </c:manualLayout>
              </c:layout>
              <c:dLblPos val="r"/>
              <c:showLegendKey val="0"/>
              <c:showVal val="1"/>
              <c:showCatName val="0"/>
              <c:showSerName val="0"/>
              <c:showPercent val="0"/>
              <c:showBubbleSize val="0"/>
            </c:dLbl>
            <c:dLbl>
              <c:idx val="7"/>
              <c:layout>
                <c:manualLayout>
                  <c:x val="-4.9700468257331674E-2"/>
                  <c:y val="3.7786777841119459E-2"/>
                </c:manualLayout>
              </c:layout>
              <c:spPr/>
              <c:txPr>
                <a:bodyPr/>
                <a:lstStyle/>
                <a:p>
                  <a:pPr>
                    <a:defRPr sz="800"/>
                  </a:pPr>
                  <a:endParaRPr lang="ja-JP"/>
                </a:p>
              </c:txPr>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'!$U$22:$AB$22</c:f>
              <c:numCache>
                <c:formatCode>General</c:formatCode>
                <c:ptCount val="8"/>
                <c:pt idx="4" formatCode="0.000_ ">
                  <c:v>0.94918032786885242</c:v>
                </c:pt>
                <c:pt idx="7" formatCode="0.000_ ">
                  <c:v>0.94243421052631582</c:v>
                </c:pt>
              </c:numCache>
            </c:numRef>
          </c:val>
          <c:smooth val="0"/>
        </c:ser>
        <c:dLbls>
          <c:showLegendKey val="0"/>
          <c:showVal val="0"/>
          <c:showCatName val="0"/>
          <c:showSerName val="0"/>
          <c:showPercent val="0"/>
          <c:showBubbleSize val="0"/>
        </c:dLbls>
        <c:marker val="1"/>
        <c:smooth val="0"/>
        <c:axId val="37076992"/>
        <c:axId val="37078528"/>
      </c:lineChart>
      <c:catAx>
        <c:axId val="37076992"/>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7078528"/>
        <c:crossesAt val="0.9"/>
        <c:auto val="1"/>
        <c:lblAlgn val="ctr"/>
        <c:lblOffset val="100"/>
        <c:tickLblSkip val="1"/>
        <c:tickMarkSkip val="1"/>
        <c:noMultiLvlLbl val="0"/>
      </c:catAx>
      <c:valAx>
        <c:axId val="37078528"/>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7076992"/>
        <c:crosses val="autoZero"/>
        <c:crossBetween val="between"/>
      </c:valAx>
      <c:spPr>
        <a:solidFill>
          <a:schemeClr val="bg1"/>
        </a:solidFill>
        <a:ln w="12700">
          <a:solidFill>
            <a:srgbClr val="808080"/>
          </a:solidFill>
          <a:prstDash val="solid"/>
        </a:ln>
      </c:spPr>
    </c:plotArea>
    <c:legend>
      <c:legendPos val="b"/>
      <c:layout>
        <c:manualLayout>
          <c:xMode val="edge"/>
          <c:yMode val="edge"/>
          <c:x val="5.0692247965389549E-2"/>
          <c:y val="0.88274027272344691"/>
          <c:w val="0.92061221389507797"/>
          <c:h val="6.1632975702598625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5828958420623"/>
          <c:y val="0.14877931560936855"/>
          <c:w val="0.70296924326572052"/>
          <c:h val="0.57700028142451487"/>
        </c:manualLayout>
      </c:layout>
      <c:barChart>
        <c:barDir val="col"/>
        <c:grouping val="clustered"/>
        <c:varyColors val="0"/>
        <c:ser>
          <c:idx val="0"/>
          <c:order val="0"/>
          <c:tx>
            <c:strRef>
              <c:f>Sheet1!$B$1</c:f>
              <c:strCache>
                <c:ptCount val="1"/>
                <c:pt idx="0">
                  <c:v>平成26年中の刑法犯少年検挙・補導人員</c:v>
                </c:pt>
              </c:strCache>
            </c:strRef>
          </c:tx>
          <c:spPr>
            <a:solidFill>
              <a:schemeClr val="bg1">
                <a:lumMod val="75000"/>
              </a:schemeClr>
            </a:solidFill>
          </c:spPr>
          <c:invertIfNegative val="0"/>
          <c:dLbls>
            <c:dLbl>
              <c:idx val="0"/>
              <c:layout>
                <c:manualLayout>
                  <c:x val="1.2005919769259457E-2"/>
                  <c:y val="3.3877643023006124E-2"/>
                </c:manualLayout>
              </c:layout>
              <c:showLegendKey val="0"/>
              <c:showVal val="1"/>
              <c:showCatName val="0"/>
              <c:showSerName val="0"/>
              <c:showPercent val="0"/>
              <c:showBubbleSize val="0"/>
            </c:dLbl>
            <c:dLbl>
              <c:idx val="1"/>
              <c:layout>
                <c:manualLayout>
                  <c:x val="3.0014799423148643E-2"/>
                  <c:y val="2.2585095348670748E-2"/>
                </c:manualLayout>
              </c:layout>
              <c:showLegendKey val="0"/>
              <c:showVal val="1"/>
              <c:showCatName val="0"/>
              <c:showSerName val="0"/>
              <c:showPercent val="0"/>
              <c:showBubbleSize val="0"/>
            </c:dLbl>
            <c:dLbl>
              <c:idx val="2"/>
              <c:layout>
                <c:manualLayout>
                  <c:x val="-1.8008879653889184E-2"/>
                  <c:y val="1.6938821511503062E-2"/>
                </c:manualLayout>
              </c:layout>
              <c:showLegendKey val="0"/>
              <c:showVal val="1"/>
              <c:showCatName val="0"/>
              <c:showSerName val="0"/>
              <c:showPercent val="0"/>
              <c:showBubbleSize val="0"/>
            </c:dLbl>
            <c:dLbl>
              <c:idx val="3"/>
              <c:layout>
                <c:manualLayout>
                  <c:x val="0"/>
                  <c:y val="2.2585095348670748E-2"/>
                </c:manualLayout>
              </c:layout>
              <c:showLegendKey val="0"/>
              <c:showVal val="1"/>
              <c:showCatName val="0"/>
              <c:showSerName val="0"/>
              <c:showPercent val="0"/>
              <c:showBubbleSize val="0"/>
            </c:dLbl>
            <c:dLbl>
              <c:idx val="4"/>
              <c:layout>
                <c:manualLayout>
                  <c:x val="5.4026638961667553E-2"/>
                  <c:y val="2.2585095348670748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Sheet1!$A$2:$A$6</c:f>
              <c:strCache>
                <c:ptCount val="5"/>
                <c:pt idx="0">
                  <c:v>大阪府</c:v>
                </c:pt>
                <c:pt idx="1">
                  <c:v>東京都</c:v>
                </c:pt>
                <c:pt idx="2">
                  <c:v>神奈川県</c:v>
                </c:pt>
                <c:pt idx="3">
                  <c:v>愛知県</c:v>
                </c:pt>
                <c:pt idx="4">
                  <c:v>兵庫県</c:v>
                </c:pt>
              </c:strCache>
            </c:strRef>
          </c:cat>
          <c:val>
            <c:numRef>
              <c:f>Sheet1!$B$2:$B$6</c:f>
              <c:numCache>
                <c:formatCode>#,##0_);[Red]\(#,##0\)</c:formatCode>
                <c:ptCount val="5"/>
                <c:pt idx="0">
                  <c:v>5939</c:v>
                </c:pt>
                <c:pt idx="1">
                  <c:v>5937</c:v>
                </c:pt>
                <c:pt idx="2">
                  <c:v>3935</c:v>
                </c:pt>
                <c:pt idx="3">
                  <c:v>3673</c:v>
                </c:pt>
                <c:pt idx="4">
                  <c:v>3640</c:v>
                </c:pt>
              </c:numCache>
            </c:numRef>
          </c:val>
        </c:ser>
        <c:dLbls>
          <c:showLegendKey val="0"/>
          <c:showVal val="0"/>
          <c:showCatName val="0"/>
          <c:showSerName val="0"/>
          <c:showPercent val="0"/>
          <c:showBubbleSize val="0"/>
        </c:dLbls>
        <c:gapWidth val="103"/>
        <c:axId val="51400704"/>
        <c:axId val="51402240"/>
      </c:barChart>
      <c:catAx>
        <c:axId val="51400704"/>
        <c:scaling>
          <c:orientation val="minMax"/>
        </c:scaling>
        <c:delete val="0"/>
        <c:axPos val="b"/>
        <c:majorTickMark val="out"/>
        <c:minorTickMark val="none"/>
        <c:tickLblPos val="nextTo"/>
        <c:txPr>
          <a:bodyPr rot="0" vert="eaVert" anchor="ctr" anchorCtr="1"/>
          <a:lstStyle/>
          <a:p>
            <a:pPr>
              <a:defRPr sz="1000"/>
            </a:pPr>
            <a:endParaRPr lang="ja-JP"/>
          </a:p>
        </c:txPr>
        <c:crossAx val="51402240"/>
        <c:crosses val="autoZero"/>
        <c:auto val="1"/>
        <c:lblAlgn val="ctr"/>
        <c:lblOffset val="100"/>
        <c:noMultiLvlLbl val="0"/>
      </c:catAx>
      <c:valAx>
        <c:axId val="51402240"/>
        <c:scaling>
          <c:orientation val="minMax"/>
          <c:max val="7000"/>
          <c:min val="0"/>
        </c:scaling>
        <c:delete val="0"/>
        <c:axPos val="l"/>
        <c:majorGridlines>
          <c:spPr>
            <a:ln>
              <a:solidFill>
                <a:schemeClr val="bg1">
                  <a:lumMod val="85000"/>
                </a:schemeClr>
              </a:solidFill>
            </a:ln>
          </c:spPr>
        </c:majorGridlines>
        <c:numFmt formatCode="#,##0_);[Red]\(#,##0\)" sourceLinked="0"/>
        <c:majorTickMark val="out"/>
        <c:minorTickMark val="none"/>
        <c:tickLblPos val="nextTo"/>
        <c:txPr>
          <a:bodyPr/>
          <a:lstStyle/>
          <a:p>
            <a:pPr>
              <a:defRPr sz="900"/>
            </a:pPr>
            <a:endParaRPr lang="ja-JP"/>
          </a:p>
        </c:txPr>
        <c:crossAx val="51400704"/>
        <c:crosses val="autoZero"/>
        <c:crossBetween val="between"/>
        <c:majorUnit val="2000"/>
      </c:valAx>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14109629627507"/>
          <c:y val="0.14487455355597384"/>
          <c:w val="0.67908669563077184"/>
          <c:h val="0.57137995050795454"/>
        </c:manualLayout>
      </c:layout>
      <c:barChart>
        <c:barDir val="col"/>
        <c:grouping val="clustered"/>
        <c:varyColors val="0"/>
        <c:ser>
          <c:idx val="0"/>
          <c:order val="0"/>
          <c:tx>
            <c:strRef>
              <c:f>Sheet1!$C$8</c:f>
              <c:strCache>
                <c:ptCount val="1"/>
                <c:pt idx="0">
                  <c:v>割合</c:v>
                </c:pt>
              </c:strCache>
            </c:strRef>
          </c:tx>
          <c:spPr>
            <a:solidFill>
              <a:schemeClr val="bg1">
                <a:lumMod val="65000"/>
              </a:schemeClr>
            </a:solidFill>
          </c:spPr>
          <c:invertIfNegative val="0"/>
          <c:dLbls>
            <c:dLbl>
              <c:idx val="0"/>
              <c:layout>
                <c:manualLayout>
                  <c:x val="2.1026089735046435E-2"/>
                  <c:y val="2.3090170536091529E-2"/>
                </c:manualLayout>
              </c:layout>
              <c:spPr/>
              <c:txPr>
                <a:bodyPr/>
                <a:lstStyle/>
                <a:p>
                  <a:pPr>
                    <a:defRPr sz="800"/>
                  </a:pPr>
                  <a:endParaRPr lang="ja-JP"/>
                </a:p>
              </c:txPr>
              <c:dLblPos val="outEnd"/>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Pos val="outEnd"/>
            <c:showLegendKey val="0"/>
            <c:showVal val="1"/>
            <c:showCatName val="0"/>
            <c:showSerName val="0"/>
            <c:showPercent val="0"/>
            <c:showBubbleSize val="0"/>
            <c:showLeaderLines val="0"/>
          </c:dLbls>
          <c:cat>
            <c:strRef>
              <c:f>Sheet1!$B$9:$B$14</c:f>
              <c:strCache>
                <c:ptCount val="6"/>
                <c:pt idx="0">
                  <c:v>大阪府</c:v>
                </c:pt>
                <c:pt idx="1">
                  <c:v>東京都</c:v>
                </c:pt>
                <c:pt idx="2">
                  <c:v>神奈川県</c:v>
                </c:pt>
                <c:pt idx="3">
                  <c:v>愛知県</c:v>
                </c:pt>
                <c:pt idx="4">
                  <c:v>京都府</c:v>
                </c:pt>
                <c:pt idx="5">
                  <c:v>兵庫県</c:v>
                </c:pt>
              </c:strCache>
            </c:strRef>
          </c:cat>
          <c:val>
            <c:numRef>
              <c:f>Sheet1!$C$9:$C$14</c:f>
              <c:numCache>
                <c:formatCode>0.0%</c:formatCode>
                <c:ptCount val="6"/>
                <c:pt idx="0">
                  <c:v>0.40917961324986696</c:v>
                </c:pt>
                <c:pt idx="1">
                  <c:v>0.31212111887251132</c:v>
                </c:pt>
                <c:pt idx="2">
                  <c:v>0.2923782177220291</c:v>
                </c:pt>
                <c:pt idx="3">
                  <c:v>0.31892411143131605</c:v>
                </c:pt>
                <c:pt idx="4">
                  <c:v>0.38101835815725665</c:v>
                </c:pt>
                <c:pt idx="5">
                  <c:v>0.35803309370879238</c:v>
                </c:pt>
              </c:numCache>
            </c:numRef>
          </c:val>
        </c:ser>
        <c:dLbls>
          <c:showLegendKey val="0"/>
          <c:showVal val="0"/>
          <c:showCatName val="0"/>
          <c:showSerName val="0"/>
          <c:showPercent val="0"/>
          <c:showBubbleSize val="0"/>
        </c:dLbls>
        <c:gapWidth val="100"/>
        <c:axId val="87291392"/>
        <c:axId val="87292928"/>
      </c:barChart>
      <c:catAx>
        <c:axId val="87291392"/>
        <c:scaling>
          <c:orientation val="minMax"/>
        </c:scaling>
        <c:delete val="0"/>
        <c:axPos val="b"/>
        <c:majorTickMark val="out"/>
        <c:minorTickMark val="none"/>
        <c:tickLblPos val="nextTo"/>
        <c:spPr>
          <a:ln>
            <a:noFill/>
          </a:ln>
        </c:spPr>
        <c:txPr>
          <a:bodyPr rot="0" vert="eaVert"/>
          <a:lstStyle/>
          <a:p>
            <a:pPr>
              <a:defRPr/>
            </a:pPr>
            <a:endParaRPr lang="ja-JP"/>
          </a:p>
        </c:txPr>
        <c:crossAx val="87292928"/>
        <c:crosses val="autoZero"/>
        <c:auto val="1"/>
        <c:lblAlgn val="ctr"/>
        <c:lblOffset val="100"/>
        <c:noMultiLvlLbl val="0"/>
      </c:catAx>
      <c:valAx>
        <c:axId val="87292928"/>
        <c:scaling>
          <c:orientation val="minMax"/>
          <c:max val="0.45"/>
          <c:min val="0"/>
        </c:scaling>
        <c:delete val="0"/>
        <c:axPos val="l"/>
        <c:majorGridlines/>
        <c:numFmt formatCode="0.0%" sourceLinked="1"/>
        <c:majorTickMark val="out"/>
        <c:minorTickMark val="none"/>
        <c:tickLblPos val="nextTo"/>
        <c:spPr>
          <a:ln>
            <a:solidFill>
              <a:schemeClr val="bg1">
                <a:lumMod val="65000"/>
              </a:schemeClr>
            </a:solidFill>
          </a:ln>
        </c:spPr>
        <c:txPr>
          <a:bodyPr/>
          <a:lstStyle/>
          <a:p>
            <a:pPr>
              <a:defRPr sz="800"/>
            </a:pPr>
            <a:endParaRPr lang="ja-JP"/>
          </a:p>
        </c:txPr>
        <c:crossAx val="87291392"/>
        <c:crosses val="autoZero"/>
        <c:crossBetween val="between"/>
        <c:majorUnit val="0.1"/>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50516833543956"/>
          <c:y val="0.15012925339065128"/>
          <c:w val="0.73697439054686065"/>
          <c:h val="0.78699923312055131"/>
        </c:manualLayout>
      </c:layout>
      <c:barChart>
        <c:barDir val="bar"/>
        <c:grouping val="clustered"/>
        <c:varyColors val="0"/>
        <c:ser>
          <c:idx val="0"/>
          <c:order val="0"/>
          <c:tx>
            <c:strRef>
              <c:f>Sheet1!$B$1</c:f>
              <c:strCache>
                <c:ptCount val="1"/>
                <c:pt idx="0">
                  <c:v>平均寿命</c:v>
                </c:pt>
              </c:strCache>
            </c:strRef>
          </c:tx>
          <c:invertIfNegative val="0"/>
          <c:dLbls>
            <c:dLblPos val="inBase"/>
            <c:showLegendKey val="0"/>
            <c:showVal val="1"/>
            <c:showCatName val="0"/>
            <c:showSerName val="0"/>
            <c:showPercent val="0"/>
            <c:showBubbleSize val="0"/>
            <c:showLeaderLines val="0"/>
          </c:dLbls>
          <c:cat>
            <c:strRef>
              <c:f>Sheet1!$A$2:$A$5</c:f>
              <c:strCache>
                <c:ptCount val="4"/>
                <c:pt idx="0">
                  <c:v>全国（男）</c:v>
                </c:pt>
                <c:pt idx="1">
                  <c:v>大阪（男）</c:v>
                </c:pt>
                <c:pt idx="2">
                  <c:v>全国（女）</c:v>
                </c:pt>
                <c:pt idx="3">
                  <c:v>大阪（女）</c:v>
                </c:pt>
              </c:strCache>
            </c:strRef>
          </c:cat>
          <c:val>
            <c:numRef>
              <c:f>Sheet1!$B$2:$B$5</c:f>
              <c:numCache>
                <c:formatCode>General</c:formatCode>
                <c:ptCount val="4"/>
                <c:pt idx="0">
                  <c:v>79.64</c:v>
                </c:pt>
                <c:pt idx="1">
                  <c:v>79.06</c:v>
                </c:pt>
                <c:pt idx="2">
                  <c:v>86.39</c:v>
                </c:pt>
                <c:pt idx="3">
                  <c:v>85.9</c:v>
                </c:pt>
              </c:numCache>
            </c:numRef>
          </c:val>
        </c:ser>
        <c:ser>
          <c:idx val="1"/>
          <c:order val="1"/>
          <c:tx>
            <c:strRef>
              <c:f>Sheet1!$C$1</c:f>
              <c:strCache>
                <c:ptCount val="1"/>
                <c:pt idx="0">
                  <c:v>健康寿命</c:v>
                </c:pt>
              </c:strCache>
            </c:strRef>
          </c:tx>
          <c:invertIfNegative val="0"/>
          <c:dLbls>
            <c:txPr>
              <a:bodyPr/>
              <a:lstStyle/>
              <a:p>
                <a:pPr>
                  <a:defRPr>
                    <a:solidFill>
                      <a:schemeClr val="bg1"/>
                    </a:solidFill>
                  </a:defRPr>
                </a:pPr>
                <a:endParaRPr lang="ja-JP"/>
              </a:p>
            </c:txPr>
            <c:dLblPos val="inBase"/>
            <c:showLegendKey val="0"/>
            <c:showVal val="1"/>
            <c:showCatName val="0"/>
            <c:showSerName val="0"/>
            <c:showPercent val="0"/>
            <c:showBubbleSize val="0"/>
            <c:showLeaderLines val="0"/>
          </c:dLbls>
          <c:cat>
            <c:strRef>
              <c:f>Sheet1!$A$2:$A$5</c:f>
              <c:strCache>
                <c:ptCount val="4"/>
                <c:pt idx="0">
                  <c:v>全国（男）</c:v>
                </c:pt>
                <c:pt idx="1">
                  <c:v>大阪（男）</c:v>
                </c:pt>
                <c:pt idx="2">
                  <c:v>全国（女）</c:v>
                </c:pt>
                <c:pt idx="3">
                  <c:v>大阪（女）</c:v>
                </c:pt>
              </c:strCache>
            </c:strRef>
          </c:cat>
          <c:val>
            <c:numRef>
              <c:f>Sheet1!$C$2:$C$5</c:f>
              <c:numCache>
                <c:formatCode>General</c:formatCode>
                <c:ptCount val="4"/>
                <c:pt idx="0">
                  <c:v>70.42</c:v>
                </c:pt>
                <c:pt idx="1">
                  <c:v>69.39</c:v>
                </c:pt>
                <c:pt idx="2">
                  <c:v>73.62</c:v>
                </c:pt>
                <c:pt idx="3">
                  <c:v>72.55</c:v>
                </c:pt>
              </c:numCache>
            </c:numRef>
          </c:val>
        </c:ser>
        <c:dLbls>
          <c:showLegendKey val="0"/>
          <c:showVal val="0"/>
          <c:showCatName val="0"/>
          <c:showSerName val="0"/>
          <c:showPercent val="0"/>
          <c:showBubbleSize val="0"/>
        </c:dLbls>
        <c:gapWidth val="150"/>
        <c:axId val="87350272"/>
        <c:axId val="103445248"/>
      </c:barChart>
      <c:catAx>
        <c:axId val="87350272"/>
        <c:scaling>
          <c:orientation val="maxMin"/>
        </c:scaling>
        <c:delete val="0"/>
        <c:axPos val="l"/>
        <c:majorTickMark val="in"/>
        <c:minorTickMark val="none"/>
        <c:tickLblPos val="nextTo"/>
        <c:crossAx val="103445248"/>
        <c:crosses val="autoZero"/>
        <c:auto val="1"/>
        <c:lblAlgn val="ctr"/>
        <c:lblOffset val="100"/>
        <c:noMultiLvlLbl val="0"/>
      </c:catAx>
      <c:valAx>
        <c:axId val="103445248"/>
        <c:scaling>
          <c:orientation val="minMax"/>
          <c:min val="50"/>
        </c:scaling>
        <c:delete val="0"/>
        <c:axPos val="t"/>
        <c:majorGridlines/>
        <c:numFmt formatCode="General" sourceLinked="1"/>
        <c:majorTickMark val="out"/>
        <c:minorTickMark val="none"/>
        <c:tickLblPos val="nextTo"/>
        <c:crossAx val="87350272"/>
        <c:crosses val="autoZero"/>
        <c:crossBetween val="between"/>
        <c:majorUnit val="25"/>
      </c:valAx>
    </c:plotArea>
    <c:legend>
      <c:legendPos val="r"/>
      <c:layout>
        <c:manualLayout>
          <c:xMode val="edge"/>
          <c:yMode val="edge"/>
          <c:x val="0.70703017832647463"/>
          <c:y val="0.24523895675591992"/>
          <c:w val="0.19694787379972564"/>
          <c:h val="0.21231129545020863"/>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6162848065045E-2"/>
          <c:y val="0.10861932938856016"/>
          <c:w val="0.91432394258988303"/>
          <c:h val="0.72947255628580265"/>
        </c:manualLayout>
      </c:layout>
      <c:barChart>
        <c:barDir val="col"/>
        <c:grouping val="clustered"/>
        <c:varyColors val="0"/>
        <c:ser>
          <c:idx val="0"/>
          <c:order val="0"/>
          <c:tx>
            <c:strRef>
              <c:f>'特定健康診査 順位高い順 (グラフデータ)'!$B$1:$B$2</c:f>
              <c:strCache>
                <c:ptCount val="1"/>
                <c:pt idx="0">
                  <c:v>平成24年度都道府県別特定健診受診率 特定健康診査受診率（％）</c:v>
                </c:pt>
              </c:strCache>
            </c:strRef>
          </c:tx>
          <c:invertIfNegative val="0"/>
          <c:dPt>
            <c:idx val="2"/>
            <c:invertIfNegative val="0"/>
            <c:bubble3D val="0"/>
            <c:spPr>
              <a:ln>
                <a:solidFill>
                  <a:schemeClr val="tx1">
                    <a:lumMod val="95000"/>
                    <a:lumOff val="5000"/>
                  </a:schemeClr>
                </a:solidFill>
              </a:ln>
            </c:spPr>
          </c:dPt>
          <c:dPt>
            <c:idx val="41"/>
            <c:invertIfNegative val="0"/>
            <c:bubble3D val="0"/>
            <c:spPr>
              <a:solidFill>
                <a:srgbClr val="FF0000"/>
              </a:solidFill>
            </c:spPr>
          </c:dPt>
          <c:cat>
            <c:strRef>
              <c:f>'特定健康診査 順位高い順 (グラフデータ)'!$A$3:$A$51</c:f>
              <c:strCache>
                <c:ptCount val="49"/>
                <c:pt idx="2">
                  <c:v>東京都</c:v>
                </c:pt>
                <c:pt idx="3">
                  <c:v>山形県</c:v>
                </c:pt>
                <c:pt idx="4">
                  <c:v>宮城県</c:v>
                </c:pt>
                <c:pt idx="5">
                  <c:v>富山県</c:v>
                </c:pt>
                <c:pt idx="6">
                  <c:v>新潟県</c:v>
                </c:pt>
                <c:pt idx="7">
                  <c:v>山梨県</c:v>
                </c:pt>
                <c:pt idx="8">
                  <c:v>石川県</c:v>
                </c:pt>
                <c:pt idx="9">
                  <c:v>長野県</c:v>
                </c:pt>
                <c:pt idx="10">
                  <c:v>大分県</c:v>
                </c:pt>
                <c:pt idx="11">
                  <c:v>三重県</c:v>
                </c:pt>
                <c:pt idx="12">
                  <c:v>愛知県</c:v>
                </c:pt>
                <c:pt idx="13">
                  <c:v>静岡県</c:v>
                </c:pt>
                <c:pt idx="14">
                  <c:v>島根県</c:v>
                </c:pt>
                <c:pt idx="15">
                  <c:v>香川県</c:v>
                </c:pt>
                <c:pt idx="16">
                  <c:v>岩手県</c:v>
                </c:pt>
                <c:pt idx="17">
                  <c:v>岐阜県</c:v>
                </c:pt>
                <c:pt idx="18">
                  <c:v>沖縄県</c:v>
                </c:pt>
                <c:pt idx="19">
                  <c:v>鹿児島県</c:v>
                </c:pt>
                <c:pt idx="20">
                  <c:v>福島県</c:v>
                </c:pt>
                <c:pt idx="21">
                  <c:v>滋賀県</c:v>
                </c:pt>
                <c:pt idx="22">
                  <c:v>千葉県</c:v>
                </c:pt>
                <c:pt idx="23">
                  <c:v>群馬県</c:v>
                </c:pt>
                <c:pt idx="24">
                  <c:v>福井県</c:v>
                </c:pt>
                <c:pt idx="25">
                  <c:v>茨城県</c:v>
                </c:pt>
                <c:pt idx="26">
                  <c:v>高知県</c:v>
                </c:pt>
                <c:pt idx="27">
                  <c:v>埼玉県</c:v>
                </c:pt>
                <c:pt idx="28">
                  <c:v>神奈川県</c:v>
                </c:pt>
                <c:pt idx="29">
                  <c:v>京都府</c:v>
                </c:pt>
                <c:pt idx="30">
                  <c:v>徳島県</c:v>
                </c:pt>
                <c:pt idx="31">
                  <c:v>熊本県</c:v>
                </c:pt>
                <c:pt idx="32">
                  <c:v>栃木県</c:v>
                </c:pt>
                <c:pt idx="33">
                  <c:v>佐賀県</c:v>
                </c:pt>
                <c:pt idx="34">
                  <c:v>福岡県</c:v>
                </c:pt>
                <c:pt idx="35">
                  <c:v>兵庫県</c:v>
                </c:pt>
                <c:pt idx="36">
                  <c:v>秋田県</c:v>
                </c:pt>
                <c:pt idx="37">
                  <c:v>広島県</c:v>
                </c:pt>
                <c:pt idx="38">
                  <c:v>宮崎県</c:v>
                </c:pt>
                <c:pt idx="39">
                  <c:v>長崎県</c:v>
                </c:pt>
                <c:pt idx="40">
                  <c:v>鳥取県</c:v>
                </c:pt>
                <c:pt idx="41">
                  <c:v>大阪府</c:v>
                </c:pt>
                <c:pt idx="42">
                  <c:v>愛媛県</c:v>
                </c:pt>
                <c:pt idx="43">
                  <c:v>青森県</c:v>
                </c:pt>
                <c:pt idx="44">
                  <c:v>岡山県</c:v>
                </c:pt>
                <c:pt idx="45">
                  <c:v>山口県</c:v>
                </c:pt>
                <c:pt idx="46">
                  <c:v>和歌山県</c:v>
                </c:pt>
                <c:pt idx="47">
                  <c:v>北海道</c:v>
                </c:pt>
                <c:pt idx="48">
                  <c:v>奈良県</c:v>
                </c:pt>
              </c:strCache>
            </c:strRef>
          </c:cat>
          <c:val>
            <c:numRef>
              <c:f>'特定健康診査 順位高い順 (グラフデータ)'!$B$3:$B$51</c:f>
              <c:numCache>
                <c:formatCode>General</c:formatCode>
                <c:ptCount val="49"/>
                <c:pt idx="2" formatCode="0.0%">
                  <c:v>0.62929757285915922</c:v>
                </c:pt>
                <c:pt idx="3" formatCode="0.0%">
                  <c:v>0.5355667841649534</c:v>
                </c:pt>
                <c:pt idx="4" formatCode="0.0%">
                  <c:v>0.52943601141354857</c:v>
                </c:pt>
                <c:pt idx="5" formatCode="0.0%">
                  <c:v>0.51663630652487635</c:v>
                </c:pt>
                <c:pt idx="6" formatCode="0.0%">
                  <c:v>0.51170321398470553</c:v>
                </c:pt>
                <c:pt idx="7" formatCode="0.0%">
                  <c:v>0.50640080601388471</c:v>
                </c:pt>
                <c:pt idx="8" formatCode="0.0%">
                  <c:v>0.49772959588539412</c:v>
                </c:pt>
                <c:pt idx="9" formatCode="0.0%">
                  <c:v>0.4964538636572397</c:v>
                </c:pt>
                <c:pt idx="10" formatCode="0.0%">
                  <c:v>0.48052148152175173</c:v>
                </c:pt>
                <c:pt idx="11" formatCode="0.0%">
                  <c:v>0.47733758634791007</c:v>
                </c:pt>
                <c:pt idx="12" formatCode="0.0%">
                  <c:v>0.47588571228588528</c:v>
                </c:pt>
                <c:pt idx="13" formatCode="0.0%">
                  <c:v>0.4742111105854615</c:v>
                </c:pt>
                <c:pt idx="14" formatCode="0.0%">
                  <c:v>0.46874988521293581</c:v>
                </c:pt>
                <c:pt idx="15" formatCode="0.0%">
                  <c:v>0.46255014796787286</c:v>
                </c:pt>
                <c:pt idx="16" formatCode="0.0%">
                  <c:v>0.46218580192111608</c:v>
                </c:pt>
                <c:pt idx="17" formatCode="0.0%">
                  <c:v>0.46043970689873359</c:v>
                </c:pt>
                <c:pt idx="18" formatCode="0.0%">
                  <c:v>0.45929497745205794</c:v>
                </c:pt>
                <c:pt idx="19" formatCode="0.0%">
                  <c:v>0.45776926990062555</c:v>
                </c:pt>
                <c:pt idx="20" formatCode="0.0%">
                  <c:v>0.45665955996209417</c:v>
                </c:pt>
                <c:pt idx="21" formatCode="0.0%">
                  <c:v>0.45244431088635456</c:v>
                </c:pt>
                <c:pt idx="22" formatCode="0.0%">
                  <c:v>0.45054354194586355</c:v>
                </c:pt>
                <c:pt idx="23" formatCode="0.0%">
                  <c:v>0.44922137489824426</c:v>
                </c:pt>
                <c:pt idx="24" formatCode="0.0%">
                  <c:v>0.44812741937041578</c:v>
                </c:pt>
                <c:pt idx="25" formatCode="0.0%">
                  <c:v>0.43440442224005721</c:v>
                </c:pt>
                <c:pt idx="26" formatCode="0.0%">
                  <c:v>0.4340568565892497</c:v>
                </c:pt>
                <c:pt idx="27" formatCode="0.0%">
                  <c:v>0.43124657918299009</c:v>
                </c:pt>
                <c:pt idx="28" formatCode="0.0%">
                  <c:v>0.42895094009575396</c:v>
                </c:pt>
                <c:pt idx="29" formatCode="0.0%">
                  <c:v>0.42944690602367891</c:v>
                </c:pt>
                <c:pt idx="30" formatCode="0.0%">
                  <c:v>0.42947032219090375</c:v>
                </c:pt>
                <c:pt idx="31" formatCode="0.0%">
                  <c:v>0.42727402337643855</c:v>
                </c:pt>
                <c:pt idx="32" formatCode="0.0%">
                  <c:v>0.42503080055201609</c:v>
                </c:pt>
                <c:pt idx="33" formatCode="0.0%">
                  <c:v>0.42363343024123051</c:v>
                </c:pt>
                <c:pt idx="34" formatCode="0.0%">
                  <c:v>0.42014078712608022</c:v>
                </c:pt>
                <c:pt idx="35" formatCode="0.0%">
                  <c:v>0.41564709447911063</c:v>
                </c:pt>
                <c:pt idx="36" formatCode="0.0%">
                  <c:v>0.41302717684036083</c:v>
                </c:pt>
                <c:pt idx="37" formatCode="0.0%">
                  <c:v>0.40939971950984155</c:v>
                </c:pt>
                <c:pt idx="38" formatCode="0.0%">
                  <c:v>0.40835062672651729</c:v>
                </c:pt>
                <c:pt idx="39" formatCode="0.0%">
                  <c:v>0.40712827987427219</c:v>
                </c:pt>
                <c:pt idx="40" formatCode="0.0%">
                  <c:v>0.4061020169035684</c:v>
                </c:pt>
                <c:pt idx="41" formatCode="0.0%">
                  <c:v>0.40525526246643773</c:v>
                </c:pt>
                <c:pt idx="42" formatCode="0.0%">
                  <c:v>0.39627780963401654</c:v>
                </c:pt>
                <c:pt idx="43" formatCode="0.0%">
                  <c:v>0.39518419077209022</c:v>
                </c:pt>
                <c:pt idx="44" formatCode="0.0%">
                  <c:v>0.38837319046437219</c:v>
                </c:pt>
                <c:pt idx="45" formatCode="0.0%">
                  <c:v>0.38304538985915942</c:v>
                </c:pt>
                <c:pt idx="46" formatCode="0.0%">
                  <c:v>0.38164717863807179</c:v>
                </c:pt>
                <c:pt idx="47" formatCode="0.0%">
                  <c:v>0.36667307088692175</c:v>
                </c:pt>
                <c:pt idx="48" formatCode="0.0%">
                  <c:v>0.35499689142519092</c:v>
                </c:pt>
              </c:numCache>
            </c:numRef>
          </c:val>
        </c:ser>
        <c:dLbls>
          <c:showLegendKey val="0"/>
          <c:showVal val="0"/>
          <c:showCatName val="0"/>
          <c:showSerName val="0"/>
          <c:showPercent val="0"/>
          <c:showBubbleSize val="0"/>
        </c:dLbls>
        <c:gapWidth val="150"/>
        <c:axId val="103474304"/>
        <c:axId val="103475840"/>
      </c:barChart>
      <c:catAx>
        <c:axId val="103474304"/>
        <c:scaling>
          <c:orientation val="minMax"/>
        </c:scaling>
        <c:delete val="0"/>
        <c:axPos val="b"/>
        <c:numFmt formatCode="@" sourceLinked="0"/>
        <c:majorTickMark val="out"/>
        <c:minorTickMark val="none"/>
        <c:tickLblPos val="nextTo"/>
        <c:txPr>
          <a:bodyPr rot="0" vert="eaVert"/>
          <a:lstStyle/>
          <a:p>
            <a:pPr>
              <a:defRPr sz="700" baseline="0"/>
            </a:pPr>
            <a:endParaRPr lang="ja-JP"/>
          </a:p>
        </c:txPr>
        <c:crossAx val="103475840"/>
        <c:crosses val="autoZero"/>
        <c:auto val="1"/>
        <c:lblAlgn val="ctr"/>
        <c:lblOffset val="100"/>
        <c:noMultiLvlLbl val="0"/>
      </c:catAx>
      <c:valAx>
        <c:axId val="103475840"/>
        <c:scaling>
          <c:orientation val="minMax"/>
        </c:scaling>
        <c:delete val="0"/>
        <c:axPos val="l"/>
        <c:majorGridlines/>
        <c:numFmt formatCode="0%" sourceLinked="0"/>
        <c:majorTickMark val="out"/>
        <c:minorTickMark val="none"/>
        <c:tickLblPos val="nextTo"/>
        <c:crossAx val="103474304"/>
        <c:crosses val="autoZero"/>
        <c:crossBetween val="between"/>
      </c:valAx>
    </c:plotArea>
    <c:plotVisOnly val="1"/>
    <c:dispBlanksAs val="gap"/>
    <c:showDLblsOverMax val="0"/>
  </c:chart>
  <c:txPr>
    <a:bodyPr/>
    <a:lstStyle/>
    <a:p>
      <a:pPr>
        <a:defRPr sz="900" baseline="0"/>
      </a:pPr>
      <a:endParaRPr lang="ja-JP"/>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FBA23-EC0C-4918-836B-B04FC2A2F96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5B108747-4CE7-4823-A1B8-7F0FDCE368CD}">
      <dgm:prSet phldrT="[テキスト]"/>
      <dgm:spPr/>
      <dgm:t>
        <a:bodyPr/>
        <a:lstStyle/>
        <a:p>
          <a:endParaRPr kumimoji="1" lang="ja-JP" altLang="en-US" dirty="0"/>
        </a:p>
      </dgm:t>
    </dgm:pt>
    <dgm:pt modelId="{6ADEE820-29E7-419E-96CF-C651A66834C8}" type="parTrans" cxnId="{4B2C846C-C8F4-4102-A280-145654892644}">
      <dgm:prSet/>
      <dgm:spPr/>
      <dgm:t>
        <a:bodyPr/>
        <a:lstStyle/>
        <a:p>
          <a:endParaRPr kumimoji="1" lang="ja-JP" altLang="en-US"/>
        </a:p>
      </dgm:t>
    </dgm:pt>
    <dgm:pt modelId="{368FFEFE-AC9D-4914-A1EB-18402B7D4BE4}" type="sibTrans" cxnId="{4B2C846C-C8F4-4102-A280-145654892644}">
      <dgm:prSet/>
      <dgm:spPr/>
      <dgm:t>
        <a:bodyPr/>
        <a:lstStyle/>
        <a:p>
          <a:endParaRPr kumimoji="1" lang="ja-JP" altLang="en-US"/>
        </a:p>
      </dgm:t>
    </dgm:pt>
    <dgm:pt modelId="{9F9BFE98-76E1-42F7-9C5F-8B6E904E05FF}">
      <dgm:prSet phldrT="[テキスト]"/>
      <dgm:spPr/>
      <dgm:t>
        <a:bodyPr/>
        <a:lstStyle/>
        <a:p>
          <a:endParaRPr kumimoji="1" lang="ja-JP" altLang="en-US" dirty="0"/>
        </a:p>
      </dgm:t>
    </dgm:pt>
    <dgm:pt modelId="{747FA5BB-537E-4F53-BED8-640AAA402829}" type="parTrans" cxnId="{70A2D66E-2FE1-4BC3-BCF0-D682756BA0EE}">
      <dgm:prSet/>
      <dgm:spPr/>
      <dgm:t>
        <a:bodyPr/>
        <a:lstStyle/>
        <a:p>
          <a:endParaRPr kumimoji="1" lang="ja-JP" altLang="en-US"/>
        </a:p>
      </dgm:t>
    </dgm:pt>
    <dgm:pt modelId="{E2D2003F-814E-4025-8562-456E695B7C55}" type="sibTrans" cxnId="{70A2D66E-2FE1-4BC3-BCF0-D682756BA0EE}">
      <dgm:prSet/>
      <dgm:spPr/>
      <dgm:t>
        <a:bodyPr/>
        <a:lstStyle/>
        <a:p>
          <a:endParaRPr kumimoji="1" lang="ja-JP" altLang="en-US"/>
        </a:p>
      </dgm:t>
    </dgm:pt>
    <dgm:pt modelId="{D2386B93-BE92-4550-AAFB-8CAD2240CA73}">
      <dgm:prSet phldrT="[テキスト]"/>
      <dgm:spPr/>
      <dgm:t>
        <a:bodyPr/>
        <a:lstStyle/>
        <a:p>
          <a:endParaRPr kumimoji="1" lang="ja-JP" altLang="en-US" dirty="0"/>
        </a:p>
      </dgm:t>
    </dgm:pt>
    <dgm:pt modelId="{51D881C2-DBE1-4C94-BD21-CF7474D54555}" type="sibTrans" cxnId="{43DEC48F-D2B4-41D3-A6FF-3C52AD601F3A}">
      <dgm:prSet/>
      <dgm:spPr/>
      <dgm:t>
        <a:bodyPr/>
        <a:lstStyle/>
        <a:p>
          <a:endParaRPr kumimoji="1" lang="ja-JP" altLang="en-US"/>
        </a:p>
      </dgm:t>
    </dgm:pt>
    <dgm:pt modelId="{0D02CF81-19AF-48C2-BDCD-C692F07018F6}" type="parTrans" cxnId="{43DEC48F-D2B4-41D3-A6FF-3C52AD601F3A}">
      <dgm:prSet/>
      <dgm:spPr/>
      <dgm:t>
        <a:bodyPr/>
        <a:lstStyle/>
        <a:p>
          <a:endParaRPr kumimoji="1" lang="ja-JP" altLang="en-US"/>
        </a:p>
      </dgm:t>
    </dgm:pt>
    <dgm:pt modelId="{C3975223-AD29-4532-984E-77D8EC3ACD19}" type="pres">
      <dgm:prSet presAssocID="{7A5FBA23-EC0C-4918-836B-B04FC2A2F961}" presName="cycle" presStyleCnt="0">
        <dgm:presLayoutVars>
          <dgm:dir/>
          <dgm:resizeHandles val="exact"/>
        </dgm:presLayoutVars>
      </dgm:prSet>
      <dgm:spPr/>
      <dgm:t>
        <a:bodyPr/>
        <a:lstStyle/>
        <a:p>
          <a:endParaRPr kumimoji="1" lang="ja-JP" altLang="en-US"/>
        </a:p>
      </dgm:t>
    </dgm:pt>
    <dgm:pt modelId="{8AC8C663-A5E1-4FD9-8047-DF27561B3BE7}" type="pres">
      <dgm:prSet presAssocID="{D2386B93-BE92-4550-AAFB-8CAD2240CA73}" presName="dummy" presStyleCnt="0"/>
      <dgm:spPr/>
    </dgm:pt>
    <dgm:pt modelId="{DD139461-6437-45A2-8D1D-FA3C811818CF}" type="pres">
      <dgm:prSet presAssocID="{D2386B93-BE92-4550-AAFB-8CAD2240CA73}" presName="node" presStyleLbl="revTx" presStyleIdx="0" presStyleCnt="3">
        <dgm:presLayoutVars>
          <dgm:bulletEnabled val="1"/>
        </dgm:presLayoutVars>
      </dgm:prSet>
      <dgm:spPr/>
      <dgm:t>
        <a:bodyPr/>
        <a:lstStyle/>
        <a:p>
          <a:endParaRPr kumimoji="1" lang="ja-JP" altLang="en-US"/>
        </a:p>
      </dgm:t>
    </dgm:pt>
    <dgm:pt modelId="{D08AC6F6-6416-42C9-8C4B-0A0C35F1630A}" type="pres">
      <dgm:prSet presAssocID="{51D881C2-DBE1-4C94-BD21-CF7474D54555}" presName="sibTrans" presStyleLbl="node1" presStyleIdx="0" presStyleCnt="3"/>
      <dgm:spPr/>
      <dgm:t>
        <a:bodyPr/>
        <a:lstStyle/>
        <a:p>
          <a:endParaRPr kumimoji="1" lang="ja-JP" altLang="en-US"/>
        </a:p>
      </dgm:t>
    </dgm:pt>
    <dgm:pt modelId="{04D3B333-339E-41E9-AF8D-A36D0430F2DC}" type="pres">
      <dgm:prSet presAssocID="{5B108747-4CE7-4823-A1B8-7F0FDCE368CD}" presName="dummy" presStyleCnt="0"/>
      <dgm:spPr/>
    </dgm:pt>
    <dgm:pt modelId="{D36A6404-55AD-49CE-8623-7A2F6D3D2179}" type="pres">
      <dgm:prSet presAssocID="{5B108747-4CE7-4823-A1B8-7F0FDCE368CD}" presName="node" presStyleLbl="revTx" presStyleIdx="1" presStyleCnt="3">
        <dgm:presLayoutVars>
          <dgm:bulletEnabled val="1"/>
        </dgm:presLayoutVars>
      </dgm:prSet>
      <dgm:spPr/>
      <dgm:t>
        <a:bodyPr/>
        <a:lstStyle/>
        <a:p>
          <a:endParaRPr kumimoji="1" lang="ja-JP" altLang="en-US"/>
        </a:p>
      </dgm:t>
    </dgm:pt>
    <dgm:pt modelId="{69C86F72-6367-41A2-8FC6-6F1BFB446B0C}" type="pres">
      <dgm:prSet presAssocID="{368FFEFE-AC9D-4914-A1EB-18402B7D4BE4}" presName="sibTrans" presStyleLbl="node1" presStyleIdx="1" presStyleCnt="3"/>
      <dgm:spPr/>
      <dgm:t>
        <a:bodyPr/>
        <a:lstStyle/>
        <a:p>
          <a:endParaRPr kumimoji="1" lang="ja-JP" altLang="en-US"/>
        </a:p>
      </dgm:t>
    </dgm:pt>
    <dgm:pt modelId="{AE21CD0B-A7D4-485A-96C4-39A811388101}" type="pres">
      <dgm:prSet presAssocID="{9F9BFE98-76E1-42F7-9C5F-8B6E904E05FF}" presName="dummy" presStyleCnt="0"/>
      <dgm:spPr/>
    </dgm:pt>
    <dgm:pt modelId="{30205082-AAAE-4F7A-8DB0-58C35146F308}" type="pres">
      <dgm:prSet presAssocID="{9F9BFE98-76E1-42F7-9C5F-8B6E904E05FF}" presName="node" presStyleLbl="revTx" presStyleIdx="2" presStyleCnt="3">
        <dgm:presLayoutVars>
          <dgm:bulletEnabled val="1"/>
        </dgm:presLayoutVars>
      </dgm:prSet>
      <dgm:spPr/>
      <dgm:t>
        <a:bodyPr/>
        <a:lstStyle/>
        <a:p>
          <a:endParaRPr kumimoji="1" lang="ja-JP" altLang="en-US"/>
        </a:p>
      </dgm:t>
    </dgm:pt>
    <dgm:pt modelId="{5319FCCB-2226-4657-A287-4E70BD9CE4E6}" type="pres">
      <dgm:prSet presAssocID="{E2D2003F-814E-4025-8562-456E695B7C55}" presName="sibTrans" presStyleLbl="node1" presStyleIdx="2" presStyleCnt="3" custLinFactNeighborX="2250" custLinFactNeighborY="6934"/>
      <dgm:spPr/>
      <dgm:t>
        <a:bodyPr/>
        <a:lstStyle/>
        <a:p>
          <a:endParaRPr kumimoji="1" lang="ja-JP" altLang="en-US"/>
        </a:p>
      </dgm:t>
    </dgm:pt>
  </dgm:ptLst>
  <dgm:cxnLst>
    <dgm:cxn modelId="{7900C4F4-CB85-4D59-9CCE-5232BF516CD8}" type="presOf" srcId="{E2D2003F-814E-4025-8562-456E695B7C55}" destId="{5319FCCB-2226-4657-A287-4E70BD9CE4E6}" srcOrd="0" destOrd="0" presId="urn:microsoft.com/office/officeart/2005/8/layout/cycle1"/>
    <dgm:cxn modelId="{34DC535D-6A51-40DC-9113-CCE3C2FEB70B}" type="presOf" srcId="{51D881C2-DBE1-4C94-BD21-CF7474D54555}" destId="{D08AC6F6-6416-42C9-8C4B-0A0C35F1630A}" srcOrd="0" destOrd="0" presId="urn:microsoft.com/office/officeart/2005/8/layout/cycle1"/>
    <dgm:cxn modelId="{A90095C2-7C03-4D12-8923-64774DDD0ABD}" type="presOf" srcId="{D2386B93-BE92-4550-AAFB-8CAD2240CA73}" destId="{DD139461-6437-45A2-8D1D-FA3C811818CF}" srcOrd="0" destOrd="0" presId="urn:microsoft.com/office/officeart/2005/8/layout/cycle1"/>
    <dgm:cxn modelId="{329C5703-DA7E-4BAA-B6C9-76D1E79A108A}" type="presOf" srcId="{368FFEFE-AC9D-4914-A1EB-18402B7D4BE4}" destId="{69C86F72-6367-41A2-8FC6-6F1BFB446B0C}" srcOrd="0" destOrd="0" presId="urn:microsoft.com/office/officeart/2005/8/layout/cycle1"/>
    <dgm:cxn modelId="{43DEC48F-D2B4-41D3-A6FF-3C52AD601F3A}" srcId="{7A5FBA23-EC0C-4918-836B-B04FC2A2F961}" destId="{D2386B93-BE92-4550-AAFB-8CAD2240CA73}" srcOrd="0" destOrd="0" parTransId="{0D02CF81-19AF-48C2-BDCD-C692F07018F6}" sibTransId="{51D881C2-DBE1-4C94-BD21-CF7474D54555}"/>
    <dgm:cxn modelId="{B412876C-13C8-42A2-AF0D-F9711848877F}" type="presOf" srcId="{9F9BFE98-76E1-42F7-9C5F-8B6E904E05FF}" destId="{30205082-AAAE-4F7A-8DB0-58C35146F308}" srcOrd="0" destOrd="0" presId="urn:microsoft.com/office/officeart/2005/8/layout/cycle1"/>
    <dgm:cxn modelId="{BB01B0E5-A72E-4909-BF84-361A7235BC23}" type="presOf" srcId="{7A5FBA23-EC0C-4918-836B-B04FC2A2F961}" destId="{C3975223-AD29-4532-984E-77D8EC3ACD19}" srcOrd="0" destOrd="0" presId="urn:microsoft.com/office/officeart/2005/8/layout/cycle1"/>
    <dgm:cxn modelId="{4B2C846C-C8F4-4102-A280-145654892644}" srcId="{7A5FBA23-EC0C-4918-836B-B04FC2A2F961}" destId="{5B108747-4CE7-4823-A1B8-7F0FDCE368CD}" srcOrd="1" destOrd="0" parTransId="{6ADEE820-29E7-419E-96CF-C651A66834C8}" sibTransId="{368FFEFE-AC9D-4914-A1EB-18402B7D4BE4}"/>
    <dgm:cxn modelId="{78A3ED20-D61B-410F-995F-6F293768FE27}" type="presOf" srcId="{5B108747-4CE7-4823-A1B8-7F0FDCE368CD}" destId="{D36A6404-55AD-49CE-8623-7A2F6D3D2179}" srcOrd="0" destOrd="0" presId="urn:microsoft.com/office/officeart/2005/8/layout/cycle1"/>
    <dgm:cxn modelId="{70A2D66E-2FE1-4BC3-BCF0-D682756BA0EE}" srcId="{7A5FBA23-EC0C-4918-836B-B04FC2A2F961}" destId="{9F9BFE98-76E1-42F7-9C5F-8B6E904E05FF}" srcOrd="2" destOrd="0" parTransId="{747FA5BB-537E-4F53-BED8-640AAA402829}" sibTransId="{E2D2003F-814E-4025-8562-456E695B7C55}"/>
    <dgm:cxn modelId="{D1D2EC95-9A1A-4B28-AC73-1465200A8EEC}" type="presParOf" srcId="{C3975223-AD29-4532-984E-77D8EC3ACD19}" destId="{8AC8C663-A5E1-4FD9-8047-DF27561B3BE7}" srcOrd="0" destOrd="0" presId="urn:microsoft.com/office/officeart/2005/8/layout/cycle1"/>
    <dgm:cxn modelId="{5AC3825D-E1CF-473B-B4DC-B5865FEC14EF}" type="presParOf" srcId="{C3975223-AD29-4532-984E-77D8EC3ACD19}" destId="{DD139461-6437-45A2-8D1D-FA3C811818CF}" srcOrd="1" destOrd="0" presId="urn:microsoft.com/office/officeart/2005/8/layout/cycle1"/>
    <dgm:cxn modelId="{EC7DDA00-AD9D-455A-BF0E-584D7E5E5987}" type="presParOf" srcId="{C3975223-AD29-4532-984E-77D8EC3ACD19}" destId="{D08AC6F6-6416-42C9-8C4B-0A0C35F1630A}" srcOrd="2" destOrd="0" presId="urn:microsoft.com/office/officeart/2005/8/layout/cycle1"/>
    <dgm:cxn modelId="{BC191D56-D804-497E-850D-B09A78767B77}" type="presParOf" srcId="{C3975223-AD29-4532-984E-77D8EC3ACD19}" destId="{04D3B333-339E-41E9-AF8D-A36D0430F2DC}" srcOrd="3" destOrd="0" presId="urn:microsoft.com/office/officeart/2005/8/layout/cycle1"/>
    <dgm:cxn modelId="{D36D4239-E64A-4A89-85A4-2BD728D5C717}" type="presParOf" srcId="{C3975223-AD29-4532-984E-77D8EC3ACD19}" destId="{D36A6404-55AD-49CE-8623-7A2F6D3D2179}" srcOrd="4" destOrd="0" presId="urn:microsoft.com/office/officeart/2005/8/layout/cycle1"/>
    <dgm:cxn modelId="{58392E0A-4C83-4989-9562-69E61257E5D9}" type="presParOf" srcId="{C3975223-AD29-4532-984E-77D8EC3ACD19}" destId="{69C86F72-6367-41A2-8FC6-6F1BFB446B0C}" srcOrd="5" destOrd="0" presId="urn:microsoft.com/office/officeart/2005/8/layout/cycle1"/>
    <dgm:cxn modelId="{100D014A-44FC-4224-AC3D-6D5B2F72B945}" type="presParOf" srcId="{C3975223-AD29-4532-984E-77D8EC3ACD19}" destId="{AE21CD0B-A7D4-485A-96C4-39A811388101}" srcOrd="6" destOrd="0" presId="urn:microsoft.com/office/officeart/2005/8/layout/cycle1"/>
    <dgm:cxn modelId="{7532E6A8-CA49-4654-8352-C868302E1A46}" type="presParOf" srcId="{C3975223-AD29-4532-984E-77D8EC3ACD19}" destId="{30205082-AAAE-4F7A-8DB0-58C35146F308}" srcOrd="7" destOrd="0" presId="urn:microsoft.com/office/officeart/2005/8/layout/cycle1"/>
    <dgm:cxn modelId="{99BD9CE8-CA6E-4A01-8C8D-09C1D64BE88F}" type="presParOf" srcId="{C3975223-AD29-4532-984E-77D8EC3ACD19}" destId="{5319FCCB-2226-4657-A287-4E70BD9CE4E6}"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39461-6437-45A2-8D1D-FA3C811818CF}">
      <dsp:nvSpPr>
        <dsp:cNvPr id="0" name=""/>
        <dsp:cNvSpPr/>
      </dsp:nvSpPr>
      <dsp:spPr>
        <a:xfrm>
          <a:off x="897888" y="100623"/>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897888" y="100623"/>
        <a:ext cx="512559" cy="512559"/>
      </dsp:txXfrm>
    </dsp:sp>
    <dsp:sp modelId="{D08AC6F6-6416-42C9-8C4B-0A0C35F1630A}">
      <dsp:nvSpPr>
        <dsp:cNvPr id="0" name=""/>
        <dsp:cNvSpPr/>
      </dsp:nvSpPr>
      <dsp:spPr>
        <a:xfrm>
          <a:off x="116742" y="-339"/>
          <a:ext cx="1212414" cy="1212414"/>
        </a:xfrm>
        <a:prstGeom prst="circularArrow">
          <a:avLst>
            <a:gd name="adj1" fmla="val 8244"/>
            <a:gd name="adj2" fmla="val 575721"/>
            <a:gd name="adj3" fmla="val 2965666"/>
            <a:gd name="adj4" fmla="val 50509"/>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A6404-55AD-49CE-8623-7A2F6D3D2179}">
      <dsp:nvSpPr>
        <dsp:cNvPr id="0" name=""/>
        <dsp:cNvSpPr/>
      </dsp:nvSpPr>
      <dsp:spPr>
        <a:xfrm>
          <a:off x="466669" y="847516"/>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466669" y="847516"/>
        <a:ext cx="512559" cy="512559"/>
      </dsp:txXfrm>
    </dsp:sp>
    <dsp:sp modelId="{69C86F72-6367-41A2-8FC6-6F1BFB446B0C}">
      <dsp:nvSpPr>
        <dsp:cNvPr id="0" name=""/>
        <dsp:cNvSpPr/>
      </dsp:nvSpPr>
      <dsp:spPr>
        <a:xfrm>
          <a:off x="116742" y="-339"/>
          <a:ext cx="1212414" cy="1212414"/>
        </a:xfrm>
        <a:prstGeom prst="circularArrow">
          <a:avLst>
            <a:gd name="adj1" fmla="val 8244"/>
            <a:gd name="adj2" fmla="val 575721"/>
            <a:gd name="adj3" fmla="val 10173769"/>
            <a:gd name="adj4" fmla="val 7258612"/>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205082-AAAE-4F7A-8DB0-58C35146F308}">
      <dsp:nvSpPr>
        <dsp:cNvPr id="0" name=""/>
        <dsp:cNvSpPr/>
      </dsp:nvSpPr>
      <dsp:spPr>
        <a:xfrm>
          <a:off x="35450" y="100623"/>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35450" y="100623"/>
        <a:ext cx="512559" cy="512559"/>
      </dsp:txXfrm>
    </dsp:sp>
    <dsp:sp modelId="{5319FCCB-2226-4657-A287-4E70BD9CE4E6}">
      <dsp:nvSpPr>
        <dsp:cNvPr id="0" name=""/>
        <dsp:cNvSpPr/>
      </dsp:nvSpPr>
      <dsp:spPr>
        <a:xfrm>
          <a:off x="144021" y="83729"/>
          <a:ext cx="1212414" cy="1212414"/>
        </a:xfrm>
        <a:prstGeom prst="circularArrow">
          <a:avLst>
            <a:gd name="adj1" fmla="val 8244"/>
            <a:gd name="adj2" fmla="val 575721"/>
            <a:gd name="adj3" fmla="val 16858412"/>
            <a:gd name="adj4" fmla="val 14965867"/>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0.09292</cdr:x>
      <cdr:y>0.23656</cdr:y>
    </cdr:from>
    <cdr:to>
      <cdr:x>0.20715</cdr:x>
      <cdr:y>0.29505</cdr:y>
    </cdr:to>
    <cdr:sp macro="" textlink="">
      <cdr:nvSpPr>
        <cdr:cNvPr id="2" name="テキスト ボックス 5"/>
        <cdr:cNvSpPr txBox="1"/>
      </cdr:nvSpPr>
      <cdr:spPr>
        <a:xfrm xmlns:a="http://schemas.openxmlformats.org/drawingml/2006/main">
          <a:off x="468635" y="586608"/>
          <a:ext cx="576064" cy="145016"/>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0.21033</cdr:x>
      <cdr:y>0.64084</cdr:y>
    </cdr:from>
    <cdr:to>
      <cdr:x>0.32248</cdr:x>
      <cdr:y>0.69077</cdr:y>
    </cdr:to>
    <cdr:sp macro="" textlink="">
      <cdr:nvSpPr>
        <cdr:cNvPr id="3" name="テキスト ボックス 5"/>
        <cdr:cNvSpPr txBox="1"/>
      </cdr:nvSpPr>
      <cdr:spPr>
        <a:xfrm xmlns:a="http://schemas.openxmlformats.org/drawingml/2006/main">
          <a:off x="1060749" y="1589082"/>
          <a:ext cx="565570" cy="123825"/>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0.24326</cdr:x>
      <cdr:y>0.43032</cdr:y>
    </cdr:to>
    <cdr:cxnSp macro="">
      <cdr:nvCxnSpPr>
        <cdr:cNvPr id="4" name="直線矢印コネクタ 3"/>
        <cdr:cNvCxnSpPr/>
      </cdr:nvCxnSpPr>
      <cdr:spPr>
        <a:xfrm xmlns:a="http://schemas.openxmlformats.org/drawingml/2006/main">
          <a:off x="938783" y="828818"/>
          <a:ext cx="288032" cy="238233"/>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0.80626</cdr:x>
      <cdr:y>0.32451</cdr:y>
    </cdr:from>
    <cdr:to>
      <cdr:x>0.82989</cdr:x>
      <cdr:y>0.38812</cdr:y>
    </cdr:to>
    <cdr:sp macro="" textlink="">
      <cdr:nvSpPr>
        <cdr:cNvPr id="2" name="下矢印 1"/>
        <cdr:cNvSpPr/>
      </cdr:nvSpPr>
      <cdr:spPr>
        <a:xfrm xmlns:a="http://schemas.openxmlformats.org/drawingml/2006/main">
          <a:off x="5305350" y="801291"/>
          <a:ext cx="155491" cy="15706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dirty="0"/>
        </a:p>
      </cdr:txBody>
    </cdr:sp>
  </cdr:relSizeAnchor>
  <cdr:relSizeAnchor xmlns:cdr="http://schemas.openxmlformats.org/drawingml/2006/chartDrawing">
    <cdr:from>
      <cdr:x>0.76926</cdr:x>
      <cdr:y>0.11035</cdr:y>
    </cdr:from>
    <cdr:to>
      <cdr:x>0.86486</cdr:x>
      <cdr:y>0.29226</cdr:y>
    </cdr:to>
    <cdr:sp macro="" textlink="">
      <cdr:nvSpPr>
        <cdr:cNvPr id="3" name="正方形/長方形 2"/>
        <cdr:cNvSpPr/>
      </cdr:nvSpPr>
      <cdr:spPr>
        <a:xfrm xmlns:a="http://schemas.openxmlformats.org/drawingml/2006/main">
          <a:off x="5339181" y="296807"/>
          <a:ext cx="663529" cy="489314"/>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大阪府</a:t>
          </a:r>
          <a:endParaRPr lang="en-US" altLang="ja-JP" sz="800" dirty="0"/>
        </a:p>
        <a:p xmlns:a="http://schemas.openxmlformats.org/drawingml/2006/main">
          <a:pPr algn="ctr"/>
          <a:r>
            <a:rPr lang="en-US" altLang="ja-JP" sz="800" dirty="0"/>
            <a:t>40.5%</a:t>
          </a:r>
        </a:p>
        <a:p xmlns:a="http://schemas.openxmlformats.org/drawingml/2006/main">
          <a:pPr algn="ctr"/>
          <a:r>
            <a:rPr lang="en-US" altLang="ja-JP" sz="800" dirty="0"/>
            <a:t>40</a:t>
          </a:r>
          <a:r>
            <a:rPr lang="ja-JP" altLang="en-US" sz="800" dirty="0"/>
            <a:t>位</a:t>
          </a:r>
          <a:endParaRPr lang="ja-JP" sz="800" dirty="0"/>
        </a:p>
      </cdr:txBody>
    </cdr:sp>
  </cdr:relSizeAnchor>
  <cdr:relSizeAnchor xmlns:cdr="http://schemas.openxmlformats.org/drawingml/2006/chartDrawing">
    <cdr:from>
      <cdr:x>0.12137</cdr:x>
      <cdr:y>0.0568</cdr:y>
    </cdr:from>
    <cdr:to>
      <cdr:x>0.21697</cdr:x>
      <cdr:y>0.2442</cdr:y>
    </cdr:to>
    <cdr:sp macro="" textlink="">
      <cdr:nvSpPr>
        <cdr:cNvPr id="4" name="正方形/長方形 3"/>
        <cdr:cNvSpPr/>
      </cdr:nvSpPr>
      <cdr:spPr>
        <a:xfrm xmlns:a="http://schemas.openxmlformats.org/drawingml/2006/main">
          <a:off x="842389" y="152791"/>
          <a:ext cx="663529" cy="504056"/>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東京都</a:t>
          </a:r>
          <a:endParaRPr lang="en-US" altLang="ja-JP" sz="800" dirty="0"/>
        </a:p>
        <a:p xmlns:a="http://schemas.openxmlformats.org/drawingml/2006/main">
          <a:pPr algn="ctr"/>
          <a:r>
            <a:rPr lang="en-US" altLang="ja-JP" sz="800" dirty="0"/>
            <a:t>62.9%</a:t>
          </a:r>
        </a:p>
        <a:p xmlns:a="http://schemas.openxmlformats.org/drawingml/2006/main">
          <a:pPr algn="ctr"/>
          <a:r>
            <a:rPr lang="en-US" altLang="ja-JP" sz="800" dirty="0"/>
            <a:t>1</a:t>
          </a:r>
          <a:r>
            <a:rPr lang="ja-JP" altLang="en-US" sz="800" dirty="0"/>
            <a:t>位</a:t>
          </a:r>
          <a:endParaRPr lang="ja-JP" sz="800" dirty="0"/>
        </a:p>
      </cdr:txBody>
    </cdr:sp>
  </cdr:relSizeAnchor>
  <cdr:relSizeAnchor xmlns:cdr="http://schemas.openxmlformats.org/drawingml/2006/chartDrawing">
    <cdr:from>
      <cdr:x>0.49166</cdr:x>
      <cdr:y>0.08615</cdr:y>
    </cdr:from>
    <cdr:to>
      <cdr:x>0.61497</cdr:x>
      <cdr:y>0.25112</cdr:y>
    </cdr:to>
    <cdr:sp macro="" textlink="">
      <cdr:nvSpPr>
        <cdr:cNvPr id="5" name="正方形/長方形 4"/>
        <cdr:cNvSpPr/>
      </cdr:nvSpPr>
      <cdr:spPr>
        <a:xfrm xmlns:a="http://schemas.openxmlformats.org/drawingml/2006/main">
          <a:off x="3235210" y="212714"/>
          <a:ext cx="811404" cy="407349"/>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solidFill>
                <a:schemeClr val="tx1"/>
              </a:solidFill>
            </a:rPr>
            <a:t>全国平均</a:t>
          </a:r>
          <a:r>
            <a:rPr lang="en-US" altLang="ja-JP" sz="800" dirty="0" smtClean="0">
              <a:solidFill>
                <a:schemeClr val="tx1"/>
              </a:solidFill>
            </a:rPr>
            <a:t>45.6%</a:t>
          </a:r>
          <a:endParaRPr lang="en-US" altLang="ja-JP" sz="800" dirty="0">
            <a:solidFill>
              <a:schemeClr val="tx1"/>
            </a:solidFill>
          </a:endParaRPr>
        </a:p>
      </cdr:txBody>
    </cdr:sp>
  </cdr:relSizeAnchor>
  <cdr:relSizeAnchor xmlns:cdr="http://schemas.openxmlformats.org/drawingml/2006/chartDrawing">
    <cdr:from>
      <cdr:x>0.53827</cdr:x>
      <cdr:y>0.28936</cdr:y>
    </cdr:from>
    <cdr:to>
      <cdr:x>0.5619</cdr:x>
      <cdr:y>0.35297</cdr:y>
    </cdr:to>
    <cdr:sp macro="" textlink="">
      <cdr:nvSpPr>
        <cdr:cNvPr id="6" name="下矢印 5"/>
        <cdr:cNvSpPr/>
      </cdr:nvSpPr>
      <cdr:spPr>
        <a:xfrm xmlns:a="http://schemas.openxmlformats.org/drawingml/2006/main">
          <a:off x="3541917" y="714502"/>
          <a:ext cx="155491" cy="157068"/>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0.09156</cdr:x>
      <cdr:y>0.32321</cdr:y>
    </cdr:from>
    <cdr:to>
      <cdr:x>0.96195</cdr:x>
      <cdr:y>0.32321</cdr:y>
    </cdr:to>
    <cdr:cxnSp macro="">
      <cdr:nvCxnSpPr>
        <cdr:cNvPr id="3" name="直線コネクタ 2"/>
        <cdr:cNvCxnSpPr/>
      </cdr:nvCxnSpPr>
      <cdr:spPr>
        <a:xfrm xmlns:a="http://schemas.openxmlformats.org/drawingml/2006/main">
          <a:off x="366722" y="709622"/>
          <a:ext cx="3486141" cy="0"/>
        </a:xfrm>
        <a:prstGeom xmlns:a="http://schemas.openxmlformats.org/drawingml/2006/main" prst="line">
          <a:avLst/>
        </a:prstGeom>
        <a:ln xmlns:a="http://schemas.openxmlformats.org/drawingml/2006/main" w="19050">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2016/2/18</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12</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87</a:t>
            </a:fld>
            <a:endParaRPr kumimoji="1" lang="ja-JP" altLang="en-US"/>
          </a:p>
        </p:txBody>
      </p:sp>
    </p:spTree>
    <p:extLst>
      <p:ext uri="{BB962C8B-B14F-4D97-AF65-F5344CB8AC3E}">
        <p14:creationId xmlns:p14="http://schemas.microsoft.com/office/powerpoint/2010/main" val="1622188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92</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93</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94</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95</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96</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99</a:t>
            </a:fld>
            <a:endParaRPr kumimoji="1" lang="ja-JP" altLang="en-US"/>
          </a:p>
        </p:txBody>
      </p:sp>
    </p:spTree>
    <p:extLst>
      <p:ext uri="{BB962C8B-B14F-4D97-AF65-F5344CB8AC3E}">
        <p14:creationId xmlns:p14="http://schemas.microsoft.com/office/powerpoint/2010/main" val="157217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110</a:t>
            </a:fld>
            <a:endParaRPr kumimoji="1" lang="ja-JP" altLang="en-US"/>
          </a:p>
        </p:txBody>
      </p:sp>
    </p:spTree>
    <p:extLst>
      <p:ext uri="{BB962C8B-B14F-4D97-AF65-F5344CB8AC3E}">
        <p14:creationId xmlns:p14="http://schemas.microsoft.com/office/powerpoint/2010/main" val="53053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13</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24</a:t>
            </a:fld>
            <a:endParaRPr kumimoji="1" lang="ja-JP" altLang="en-US"/>
          </a:p>
        </p:txBody>
      </p:sp>
    </p:spTree>
    <p:extLst>
      <p:ext uri="{BB962C8B-B14F-4D97-AF65-F5344CB8AC3E}">
        <p14:creationId xmlns:p14="http://schemas.microsoft.com/office/powerpoint/2010/main" val="391906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34</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43</a:t>
            </a:fld>
            <a:endParaRPr kumimoji="1" lang="ja-JP" altLang="en-US"/>
          </a:p>
        </p:txBody>
      </p:sp>
    </p:spTree>
    <p:extLst>
      <p:ext uri="{BB962C8B-B14F-4D97-AF65-F5344CB8AC3E}">
        <p14:creationId xmlns:p14="http://schemas.microsoft.com/office/powerpoint/2010/main" val="34230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新産業</a:t>
            </a:r>
          </a:p>
          <a:p>
            <a:r>
              <a:rPr kumimoji="1" lang="ja-JP" altLang="en-US" dirty="0" smtClean="0"/>
              <a:t>　　　・インバウンド</a:t>
            </a:r>
          </a:p>
          <a:p>
            <a:endParaRPr kumimoji="1" lang="ja-JP" altLang="en-US" dirty="0" smtClean="0"/>
          </a:p>
          <a:p>
            <a:r>
              <a:rPr kumimoji="1" lang="ja-JP" altLang="en-US" dirty="0" smtClean="0"/>
              <a:t>　　イノベーションの芽生え</a:t>
            </a:r>
          </a:p>
          <a:p>
            <a:r>
              <a:rPr kumimoji="1" lang="ja-JP" altLang="en-US" dirty="0" smtClean="0"/>
              <a:t>　　　・</a:t>
            </a:r>
            <a:r>
              <a:rPr kumimoji="1" lang="en-US" altLang="ja-JP" dirty="0" smtClean="0"/>
              <a:t>GFO</a:t>
            </a:r>
            <a:r>
              <a:rPr kumimoji="1" lang="ja-JP" altLang="en-US" dirty="0" err="1" smtClean="0"/>
              <a:t>、</a:t>
            </a:r>
            <a:r>
              <a:rPr kumimoji="1" lang="ja-JP" altLang="en-US" dirty="0" smtClean="0"/>
              <a:t>ナレッジキャピタル</a:t>
            </a:r>
          </a:p>
          <a:p>
            <a:r>
              <a:rPr kumimoji="1" lang="ja-JP" altLang="en-US" dirty="0" smtClean="0"/>
              <a:t>　　　・マイクロ投資の定着化</a:t>
            </a:r>
          </a:p>
          <a:p>
            <a:endParaRPr kumimoji="1" lang="ja-JP" altLang="en-US" dirty="0" smtClean="0"/>
          </a:p>
          <a:p>
            <a:r>
              <a:rPr kumimoji="1" lang="ja-JP" altLang="en-US" dirty="0" smtClean="0"/>
              <a:t>　　社会課題を解決する「民の力」</a:t>
            </a:r>
          </a:p>
          <a:p>
            <a:r>
              <a:rPr kumimoji="1" lang="ja-JP" altLang="en-US" dirty="0" smtClean="0"/>
              <a:t>　　　・女性の復職支援</a:t>
            </a:r>
          </a:p>
          <a:p>
            <a:r>
              <a:rPr kumimoji="1" lang="ja-JP" altLang="en-US" dirty="0" smtClean="0"/>
              <a:t>　　　・里山保全活動　など</a:t>
            </a:r>
          </a:p>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62</a:t>
            </a:fld>
            <a:endParaRPr kumimoji="1" lang="ja-JP" altLang="en-US"/>
          </a:p>
        </p:txBody>
      </p:sp>
    </p:spTree>
    <p:extLst>
      <p:ext uri="{BB962C8B-B14F-4D97-AF65-F5344CB8AC3E}">
        <p14:creationId xmlns:p14="http://schemas.microsoft.com/office/powerpoint/2010/main" val="135389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64</a:t>
            </a:fld>
            <a:endParaRPr kumimoji="1" lang="ja-JP" altLang="en-US"/>
          </a:p>
        </p:txBody>
      </p:sp>
    </p:spTree>
    <p:extLst>
      <p:ext uri="{BB962C8B-B14F-4D97-AF65-F5344CB8AC3E}">
        <p14:creationId xmlns:p14="http://schemas.microsoft.com/office/powerpoint/2010/main" val="302986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70</a:t>
            </a:fld>
            <a:endParaRPr kumimoji="1" lang="ja-JP" altLang="en-US"/>
          </a:p>
        </p:txBody>
      </p:sp>
    </p:spTree>
    <p:extLst>
      <p:ext uri="{BB962C8B-B14F-4D97-AF65-F5344CB8AC3E}">
        <p14:creationId xmlns:p14="http://schemas.microsoft.com/office/powerpoint/2010/main" val="12330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79</a:t>
            </a:fld>
            <a:endParaRPr kumimoji="1" lang="ja-JP" altLang="en-US"/>
          </a:p>
        </p:txBody>
      </p:sp>
    </p:spTree>
    <p:extLst>
      <p:ext uri="{BB962C8B-B14F-4D97-AF65-F5344CB8AC3E}">
        <p14:creationId xmlns:p14="http://schemas.microsoft.com/office/powerpoint/2010/main" val="594017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2016/2/18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2016/2/18</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diagramColors" Target="../diagrams/colors1.xml"/><Relationship Id="rId12" Type="http://schemas.openxmlformats.org/officeDocument/2006/relationships/image" Target="../media/image8.jpeg"/><Relationship Id="rId2" Type="http://schemas.openxmlformats.org/officeDocument/2006/relationships/image" Target="../media/image3.jpeg"/><Relationship Id="rId16"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7.jpeg"/><Relationship Id="rId5" Type="http://schemas.openxmlformats.org/officeDocument/2006/relationships/diagramLayout" Target="../diagrams/layout1.xml"/><Relationship Id="rId15" Type="http://schemas.openxmlformats.org/officeDocument/2006/relationships/image" Target="../media/image11.jpeg"/><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5.png"/><Relationship Id="rId14" Type="http://schemas.openxmlformats.org/officeDocument/2006/relationships/image" Target="../media/image10.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9.emf"/><Relationship Id="rId4" Type="http://schemas.openxmlformats.org/officeDocument/2006/relationships/image" Target="../media/image16.emf"/><Relationship Id="rId9" Type="http://schemas.openxmlformats.org/officeDocument/2006/relationships/oleObject" Target="../embeddings/oleObject5.bin"/><Relationship Id="rId14" Type="http://schemas.openxmlformats.org/officeDocument/2006/relationships/image" Target="../media/image2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gif"/><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emf"/><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emf"/><Relationship Id="rId7" Type="http://schemas.openxmlformats.org/officeDocument/2006/relationships/image" Target="../media/image75.emf"/><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jpeg"/><Relationship Id="rId2" Type="http://schemas.openxmlformats.org/officeDocument/2006/relationships/image" Target="../media/image91.png"/><Relationship Id="rId16"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jpeg"/><Relationship Id="rId1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chart" Target="../charts/chart2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g"/><Relationship Id="rId4" Type="http://schemas.openxmlformats.org/officeDocument/2006/relationships/image" Target="../media/image111.jpe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gif"/><Relationship Id="rId4" Type="http://schemas.openxmlformats.org/officeDocument/2006/relationships/image" Target="../media/image131.png"/></Relationships>
</file>

<file path=ppt/slides/_rels/slide8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png"/></Relationships>
</file>

<file path=ppt/slides/_rels/slide86.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8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 Id="rId9" Type="http://schemas.openxmlformats.org/officeDocument/2006/relationships/image" Target="../media/image158.png"/></Relationships>
</file>

<file path=ppt/slides/_rels/slide8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2.jpeg"/><Relationship Id="rId11" Type="http://schemas.openxmlformats.org/officeDocument/2006/relationships/image" Target="../media/image166.jpeg"/><Relationship Id="rId5" Type="http://schemas.openxmlformats.org/officeDocument/2006/relationships/image" Target="../media/image161.jpeg"/><Relationship Id="rId10" Type="http://schemas.openxmlformats.org/officeDocument/2006/relationships/image" Target="../media/image165.jpeg"/><Relationship Id="rId4" Type="http://schemas.openxmlformats.org/officeDocument/2006/relationships/image" Target="../media/image160.jpeg"/><Relationship Id="rId9" Type="http://schemas.openxmlformats.org/officeDocument/2006/relationships/hyperlink" Target="http://www.city.hannan.lg.jp/ikkrwebBrowse/material/image/group/15/syuukakusai2.JP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3568" y="2535287"/>
            <a:ext cx="7848871" cy="1046440"/>
          </a:xfrm>
          <a:prstGeom prst="rect">
            <a:avLst/>
          </a:prstGeom>
        </p:spPr>
        <p:txBody>
          <a:bodyPr wrap="square">
            <a:spAutoFit/>
          </a:bodyPr>
          <a:lstStyle/>
          <a:p>
            <a:pPr algn="ct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大阪府まち・ひと・しごと創生総合戦略（案）</a:t>
            </a:r>
            <a:endPar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まち・ひと・しごとの創生と好循環の確立をめざして ～</a:t>
            </a:r>
          </a:p>
        </p:txBody>
      </p:sp>
      <p:cxnSp>
        <p:nvCxnSpPr>
          <p:cNvPr id="5" name="直線コネクタ 4"/>
          <p:cNvCxnSpPr>
            <a:stCxn id="4" idx="1"/>
            <a:endCxn id="4" idx="3"/>
          </p:cNvCxnSpPr>
          <p:nvPr/>
        </p:nvCxnSpPr>
        <p:spPr>
          <a:xfrm>
            <a:off x="683568" y="3058507"/>
            <a:ext cx="7848871"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302335" y="5085184"/>
            <a:ext cx="2520280" cy="938719"/>
          </a:xfrm>
          <a:prstGeom prst="rect">
            <a:avLst/>
          </a:prstGeom>
        </p:spPr>
        <p:txBody>
          <a:bodyPr wrap="square">
            <a:spAutoFit/>
          </a:bodyPr>
          <a:lstStyle/>
          <a:p>
            <a:pPr algn="dist">
              <a:lnSpc>
                <a:spcPts val="3300"/>
              </a:lnSpc>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８年</a:t>
            </a:r>
            <a:r>
              <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　阪　府</a:t>
            </a: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sp>
        <p:nvSpPr>
          <p:cNvPr id="5" name="正方形/長方形 4"/>
          <p:cNvSpPr/>
          <p:nvPr/>
        </p:nvSpPr>
        <p:spPr>
          <a:xfrm>
            <a:off x="107504" y="706413"/>
            <a:ext cx="8856984" cy="6001643"/>
          </a:xfrm>
          <a:prstGeom prst="rect">
            <a:avLst/>
          </a:prstGeom>
        </p:spPr>
        <p:txBody>
          <a:bodyPr wrap="square">
            <a:spAutoFit/>
          </a:bodyPr>
          <a:lstStyle/>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わが国第二の経済圏</a:t>
            </a:r>
            <a:r>
              <a:rPr lang="ja-JP" altLang="ja-JP" sz="1600" dirty="0" smtClean="0"/>
              <a:t>である</a:t>
            </a:r>
            <a:r>
              <a:rPr lang="ja-JP" altLang="en-US" sz="1600" dirty="0" smtClean="0"/>
              <a:t>関西</a:t>
            </a:r>
            <a:r>
              <a:rPr lang="ja-JP" altLang="ja-JP" sz="1600" dirty="0" smtClean="0"/>
              <a:t>都市圏</a:t>
            </a:r>
            <a:r>
              <a:rPr lang="ja-JP" altLang="ja-JP" sz="1600" dirty="0"/>
              <a:t>（大阪・京都・神戸等</a:t>
            </a:r>
            <a:r>
              <a:rPr lang="ja-JP" altLang="ja-JP" sz="1600" dirty="0" smtClean="0"/>
              <a:t>）は</a:t>
            </a:r>
            <a:r>
              <a:rPr lang="ja-JP" altLang="ja-JP" sz="1600" dirty="0"/>
              <a:t>、首都圏とならぶ東西二極の一極として、西日本の拠点としての機能はもとより、関空・阪神港等の国際水準</a:t>
            </a:r>
            <a:r>
              <a:rPr lang="ja-JP" altLang="ja-JP" sz="1600" dirty="0" smtClean="0"/>
              <a:t>のインフラ</a:t>
            </a:r>
            <a:r>
              <a:rPr lang="ja-JP" altLang="ja-JP" sz="1600" dirty="0"/>
              <a:t>を活かし、急速に成長するアジア新興国をはじめ世界から成長力をとりこみ、日本全体に波及させるゲートウェイ</a:t>
            </a:r>
            <a:r>
              <a:rPr lang="ja-JP" altLang="ja-JP" sz="1600" dirty="0" smtClean="0"/>
              <a:t>機能</a:t>
            </a:r>
            <a:r>
              <a:rPr lang="ja-JP" altLang="en-US" sz="1600" dirty="0" smtClean="0"/>
              <a:t>の発揮が期待されています。</a:t>
            </a:r>
            <a:endParaRPr lang="en-US" altLang="ja-JP" sz="1600" dirty="0" smtClean="0"/>
          </a:p>
          <a:p>
            <a:pPr marL="288000" indent="-457200"/>
            <a:r>
              <a:rPr lang="ja-JP" altLang="en-US" sz="1600" dirty="0"/>
              <a:t>　</a:t>
            </a:r>
            <a:r>
              <a:rPr lang="ja-JP" altLang="en-US" sz="1600" dirty="0" smtClean="0"/>
              <a:t>　　また、特区の活用等による国際競争力の強化などにより経済機能を高めることで、</a:t>
            </a:r>
            <a:r>
              <a:rPr lang="ja-JP" altLang="en-US" sz="1600" dirty="0"/>
              <a:t>産業</a:t>
            </a:r>
            <a:r>
              <a:rPr lang="ja-JP" altLang="en-US" sz="1600" dirty="0" smtClean="0"/>
              <a:t>を活性化させ、昼間人口を増やすとともに、都市魅力を強化することにより、内外</a:t>
            </a:r>
            <a:r>
              <a:rPr lang="ja-JP" altLang="en-US" sz="1600" dirty="0"/>
              <a:t>からの</a:t>
            </a:r>
            <a:r>
              <a:rPr lang="ja-JP" altLang="en-US" sz="1600" dirty="0" smtClean="0"/>
              <a:t>集客力の強化を図り、交流人口を増やします。また、住みやすい都市をめざし、定住魅力を高めることで、東京圏への人口流出に歯止めをかけていきます。</a:t>
            </a:r>
            <a:endParaRPr lang="en-US" altLang="ja-JP" sz="1600" dirty="0" smtClean="0"/>
          </a:p>
          <a:p>
            <a:pPr marL="288000" indent="-457200"/>
            <a:endParaRPr lang="en-US" altLang="ja-JP" sz="1600" dirty="0"/>
          </a:p>
          <a:p>
            <a:pPr marL="288000" indent="-457200"/>
            <a:endParaRPr lang="en-US" altLang="ja-JP" sz="1600" dirty="0" smtClean="0"/>
          </a:p>
          <a:p>
            <a:pPr marL="288000" indent="-457200"/>
            <a:endParaRPr lang="en-US" altLang="ja-JP" sz="1600" dirty="0"/>
          </a:p>
          <a:p>
            <a:pPr marL="288000" indent="-457200"/>
            <a:endParaRPr lang="en-US" altLang="ja-JP" sz="1600" dirty="0"/>
          </a:p>
          <a:p>
            <a:pPr marL="288000" indent="-457200"/>
            <a:r>
              <a:rPr lang="ja-JP" altLang="en-US" sz="1600" dirty="0" smtClean="0"/>
              <a:t>　○</a:t>
            </a:r>
            <a:r>
              <a:rPr lang="ja-JP" altLang="en-US" sz="1600" dirty="0"/>
              <a:t>　</a:t>
            </a:r>
            <a:r>
              <a:rPr lang="ja-JP" altLang="en-US" sz="1600" dirty="0" smtClean="0"/>
              <a:t>また</a:t>
            </a:r>
            <a:r>
              <a:rPr lang="ja-JP" altLang="en-US" sz="1600" dirty="0"/>
              <a:t>、</a:t>
            </a:r>
            <a:r>
              <a:rPr lang="en-US" altLang="ja-JP" sz="1600" dirty="0"/>
              <a:t>『</a:t>
            </a:r>
            <a:r>
              <a:rPr lang="ja-JP" altLang="en-US" sz="1600" dirty="0"/>
              <a:t>大阪府人口ビジョン</a:t>
            </a:r>
            <a:r>
              <a:rPr lang="en-US" altLang="ja-JP" sz="1600" dirty="0"/>
              <a:t>』</a:t>
            </a:r>
            <a:r>
              <a:rPr lang="ja-JP" altLang="en-US" sz="1600" dirty="0"/>
              <a:t>で明らかになったとおり、</a:t>
            </a:r>
            <a:r>
              <a:rPr lang="en-US" altLang="ja-JP" sz="1600" dirty="0"/>
              <a:t>20</a:t>
            </a:r>
            <a:r>
              <a:rPr lang="ja-JP" altLang="en-US" sz="1600" dirty="0"/>
              <a:t>代～</a:t>
            </a:r>
            <a:r>
              <a:rPr lang="en-US" altLang="ja-JP" sz="1600" dirty="0"/>
              <a:t>30</a:t>
            </a:r>
            <a:r>
              <a:rPr lang="ja-JP" altLang="en-US" sz="1600" dirty="0"/>
              <a:t>代を中心に対東京圏で毎年数千人</a:t>
            </a:r>
            <a:r>
              <a:rPr lang="ja-JP" altLang="en-US" sz="1600" dirty="0" smtClean="0"/>
              <a:t>～１万人</a:t>
            </a:r>
            <a:r>
              <a:rPr lang="ja-JP" altLang="en-US" sz="1600" dirty="0"/>
              <a:t>程度の人口流出超過傾向にあります。</a:t>
            </a:r>
            <a:r>
              <a:rPr lang="en-US" altLang="ja-JP" sz="1600" dirty="0"/>
              <a:t/>
            </a:r>
            <a:br>
              <a:rPr lang="en-US" altLang="ja-JP" sz="1600" dirty="0"/>
            </a:br>
            <a:r>
              <a:rPr lang="ja-JP" altLang="en-US" sz="1600" dirty="0"/>
              <a:t>　</a:t>
            </a:r>
            <a:r>
              <a:rPr lang="ja-JP" altLang="en-US" sz="1600" dirty="0" smtClean="0"/>
              <a:t>この</a:t>
            </a:r>
            <a:r>
              <a:rPr lang="ja-JP" altLang="en-US" sz="1600" dirty="0"/>
              <a:t>ため、東京圏への一極</a:t>
            </a:r>
            <a:r>
              <a:rPr lang="ja-JP" altLang="en-US" sz="1600" dirty="0" smtClean="0"/>
              <a:t>集中の</a:t>
            </a:r>
            <a:r>
              <a:rPr lang="ja-JP" altLang="en-US" sz="1600" dirty="0"/>
              <a:t>是正に焦点をあて、東京圏から大阪への「人口対流」 の実現にむけて、生活や産業等の分野について東京圏との比較などを行い、大阪の強みやアピールすべき</a:t>
            </a:r>
            <a:r>
              <a:rPr lang="ja-JP" altLang="en-US" sz="1600" dirty="0" smtClean="0"/>
              <a:t>ポイントを打ち出します</a:t>
            </a:r>
            <a:r>
              <a:rPr lang="ja-JP" altLang="en-US" sz="1600" dirty="0"/>
              <a:t>。</a:t>
            </a:r>
            <a:r>
              <a:rPr lang="en-US" altLang="ja-JP" sz="1600" dirty="0"/>
              <a:t/>
            </a:r>
            <a:br>
              <a:rPr lang="en-US" altLang="ja-JP" sz="1600" dirty="0"/>
            </a:br>
            <a:r>
              <a:rPr lang="ja-JP" altLang="en-US" sz="1600" dirty="0"/>
              <a:t>　あわせて、「大阪の課題は日本の縮図」といわれるように、大阪府内においても、「都心部」への人口集中など、東京一極集中とよく似た状況が見受けられます。</a:t>
            </a:r>
            <a:endParaRPr lang="en-US" altLang="ja-JP" sz="1600" dirty="0"/>
          </a:p>
          <a:p>
            <a:pPr marL="288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国の「まち・ひと・しごと創生総合戦略」の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「しごと」と「ひと」の好循環は、それを支える「まち」の活性化によって、より強固に支えられる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という考え方は、大阪府内にもあてはまります。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そこで、府内の圏域を「都心部」「周辺部」「郊外部」「山間部」に分け、圏域ごとの課題を明らかにしたうえで、府域内の「人口対流」を進めるなど、新しい「都市型ライフスタイル」モデルを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提唱して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いきます。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47685" y="2999503"/>
            <a:ext cx="8289020"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a:t>
            </a:r>
            <a:r>
              <a:rPr lang="ja-JP" altLang="en-US" sz="1600" dirty="0" smtClean="0">
                <a:solidFill>
                  <a:schemeClr val="tx1"/>
                </a:solidFill>
              </a:rPr>
              <a:t>　</a:t>
            </a:r>
            <a:r>
              <a:rPr lang="ja-JP" altLang="en-US" sz="1600" dirty="0">
                <a:solidFill>
                  <a:schemeClr val="tx1"/>
                </a:solidFill>
              </a:rPr>
              <a:t>都市としての経済</a:t>
            </a:r>
            <a:r>
              <a:rPr lang="ja-JP" altLang="en-US" sz="1600" dirty="0" smtClean="0">
                <a:solidFill>
                  <a:schemeClr val="tx1"/>
                </a:solidFill>
              </a:rPr>
              <a:t>機能を強化する</a:t>
            </a:r>
            <a:endParaRPr lang="en-US" altLang="ja-JP" sz="1600" dirty="0" smtClean="0">
              <a:solidFill>
                <a:schemeClr val="tx1"/>
              </a:solidFill>
            </a:endParaRPr>
          </a:p>
          <a:p>
            <a:r>
              <a:rPr lang="ja-JP" altLang="en-US" sz="1600" dirty="0">
                <a:solidFill>
                  <a:schemeClr val="tx1"/>
                </a:solidFill>
              </a:rPr>
              <a:t>⑥　</a:t>
            </a:r>
            <a:r>
              <a:rPr lang="ja-JP" altLang="en-US" sz="1600" dirty="0" smtClean="0">
                <a:solidFill>
                  <a:schemeClr val="tx1"/>
                </a:solidFill>
              </a:rPr>
              <a:t>定住魅力・都市魅力を強化する</a:t>
            </a:r>
            <a:r>
              <a:rPr lang="ja-JP" altLang="en-US" sz="1600" dirty="0">
                <a:solidFill>
                  <a:schemeClr val="tx1"/>
                </a:solidFill>
              </a:rPr>
              <a:t>　</a:t>
            </a:r>
            <a:endParaRPr kumimoji="1" lang="ja-JP" altLang="en-US" sz="1600"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p>
        </p:txBody>
      </p:sp>
    </p:spTree>
    <p:extLst>
      <p:ext uri="{BB962C8B-B14F-4D97-AF65-F5344CB8AC3E}">
        <p14:creationId xmlns:p14="http://schemas.microsoft.com/office/powerpoint/2010/main" val="3057370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正方形/長方形 4"/>
          <p:cNvSpPr/>
          <p:nvPr/>
        </p:nvSpPr>
        <p:spPr>
          <a:xfrm>
            <a:off x="359532" y="1268760"/>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産官学協働女性活躍推進事業</a:t>
            </a:r>
            <a:r>
              <a:rPr lang="en-US" altLang="ja-JP" sz="1400" dirty="0"/>
              <a:t>	</a:t>
            </a:r>
            <a:r>
              <a:rPr lang="en-US" altLang="ja-JP" sz="1400" dirty="0" smtClean="0"/>
              <a:t>		</a:t>
            </a:r>
            <a:r>
              <a:rPr lang="ja-JP" altLang="en-US" sz="1400" dirty="0" smtClean="0"/>
              <a:t>（</a:t>
            </a:r>
            <a:r>
              <a:rPr lang="en-US" altLang="ja-JP" sz="1400" dirty="0" smtClean="0"/>
              <a:t>7,368</a:t>
            </a:r>
            <a:r>
              <a:rPr lang="ja-JP" altLang="en-US" sz="1400" dirty="0" smtClean="0"/>
              <a:t>）</a:t>
            </a:r>
            <a:r>
              <a:rPr lang="en-US" altLang="ja-JP" sz="1400" dirty="0" smtClean="0"/>
              <a:t>	</a:t>
            </a:r>
            <a:r>
              <a:rPr lang="ja-JP" altLang="en-US" sz="1400" dirty="0" smtClean="0"/>
              <a:t> 　　　　　</a:t>
            </a:r>
            <a:r>
              <a:rPr lang="en-US" altLang="ja-JP" sz="1400" dirty="0" smtClean="0"/>
              <a:t>【</a:t>
            </a:r>
            <a:r>
              <a:rPr lang="ja-JP" altLang="en-US" sz="1400" dirty="0" smtClean="0"/>
              <a:t>地域女性活躍推進交付金</a:t>
            </a:r>
            <a:r>
              <a:rPr lang="en-US" altLang="ja-JP" sz="1400" dirty="0" smtClean="0"/>
              <a:t>】</a:t>
            </a:r>
            <a:endParaRPr lang="en-US" altLang="ja-JP" sz="1400" dirty="0"/>
          </a:p>
          <a:p>
            <a:pPr marL="180000" indent="-457200"/>
            <a:r>
              <a:rPr lang="ja-JP" altLang="en-US" sz="1400" dirty="0"/>
              <a:t>　　</a:t>
            </a:r>
            <a:r>
              <a:rPr lang="ja-JP" altLang="en-US" sz="1400" dirty="0" smtClean="0"/>
              <a:t>行政と経済団体、大学等が相互に連携・協力し、オール大阪で女性の活躍推進の機運を盛り上げるため、「</a:t>
            </a:r>
            <a:r>
              <a:rPr lang="en-US" altLang="ja-JP" sz="1400" dirty="0" smtClean="0"/>
              <a:t>OSAKA</a:t>
            </a:r>
            <a:r>
              <a:rPr lang="ja-JP" altLang="en-US" sz="1400" dirty="0" smtClean="0"/>
              <a:t>女性活躍推進会議」を運営するとともに、経営者や大学生を対象としたセミナー等による啓発を行う。</a:t>
            </a:r>
            <a:endParaRPr lang="en-US" altLang="ja-JP" sz="1400" dirty="0"/>
          </a:p>
        </p:txBody>
      </p:sp>
      <p:sp>
        <p:nvSpPr>
          <p:cNvPr id="6" name="正方形/長方形 5"/>
          <p:cNvSpPr/>
          <p:nvPr/>
        </p:nvSpPr>
        <p:spPr>
          <a:xfrm>
            <a:off x="359532" y="2762344"/>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女性が働き・働き続けるためのワンストップ相談機能構築事業</a:t>
            </a:r>
            <a:r>
              <a:rPr lang="ja-JP" altLang="en-US" sz="1400" dirty="0" smtClean="0"/>
              <a:t>（</a:t>
            </a:r>
            <a:r>
              <a:rPr lang="en-US" altLang="ja-JP" sz="1400" dirty="0" smtClean="0"/>
              <a:t>4,472</a:t>
            </a:r>
            <a:r>
              <a:rPr lang="ja-JP" altLang="en-US" sz="1400" dirty="0" smtClean="0"/>
              <a:t>）　　　　</a:t>
            </a:r>
            <a:r>
              <a:rPr lang="en-US" altLang="ja-JP" sz="1400" dirty="0" smtClean="0"/>
              <a:t>【</a:t>
            </a:r>
            <a:r>
              <a:rPr lang="ja-JP" altLang="en-US" sz="1400" dirty="0" smtClean="0"/>
              <a:t>地域女性活躍推進</a:t>
            </a:r>
            <a:r>
              <a:rPr lang="ja-JP" altLang="en-US" sz="1400" dirty="0"/>
              <a:t>交付金</a:t>
            </a:r>
            <a:r>
              <a:rPr lang="en-US" altLang="ja-JP" sz="1400" dirty="0" smtClean="0"/>
              <a:t>】</a:t>
            </a:r>
            <a:endParaRPr lang="en-US" altLang="ja-JP" sz="1400" dirty="0"/>
          </a:p>
          <a:p>
            <a:pPr marL="180000" indent="-457200"/>
            <a:r>
              <a:rPr lang="ja-JP" altLang="en-US" sz="1400" dirty="0"/>
              <a:t>　　女性の就業を支援するため、</a:t>
            </a:r>
            <a:r>
              <a:rPr lang="ja-JP" altLang="en-US" sz="1400" dirty="0" smtClean="0"/>
              <a:t>関係機関との情報交換会や研修会等を行いネットワーク機能を構築するとともに、合同開催による相談会を開催。</a:t>
            </a:r>
            <a:endParaRPr lang="en-US" altLang="ja-JP" sz="1400" dirty="0"/>
          </a:p>
        </p:txBody>
      </p:sp>
      <p:sp>
        <p:nvSpPr>
          <p:cNvPr id="7" name="正方形/長方形 6"/>
          <p:cNvSpPr/>
          <p:nvPr/>
        </p:nvSpPr>
        <p:spPr>
          <a:xfrm>
            <a:off x="395536" y="4293096"/>
            <a:ext cx="8460940" cy="954107"/>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事業所内保育施設総合プロデュース事業</a:t>
            </a:r>
            <a:r>
              <a:rPr lang="en-US" altLang="ja-JP" sz="1400" b="1" dirty="0" smtClean="0"/>
              <a:t>		</a:t>
            </a:r>
            <a:r>
              <a:rPr lang="ja-JP" altLang="en-US" sz="1400" dirty="0" smtClean="0"/>
              <a:t>（</a:t>
            </a:r>
            <a:r>
              <a:rPr lang="en-US" altLang="ja-JP" sz="1400" dirty="0" smtClean="0"/>
              <a:t>15,159</a:t>
            </a:r>
            <a:r>
              <a:rPr lang="ja-JP" altLang="en-US" sz="1400" dirty="0" smtClean="0"/>
              <a:t>）</a:t>
            </a:r>
            <a:r>
              <a:rPr lang="ja-JP" altLang="en-US" sz="1400" dirty="0"/>
              <a:t>　</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r>
              <a:rPr lang="ja-JP" altLang="en-US" sz="1400" dirty="0"/>
              <a:t>　　女性が働き続けやすい環境づくりをめざす企業に対して事業主行動計画策定のための支援や事業内保育施設に関するニーズ把握、情報提供を行うとともに、認可権限を持つ市町村や保育所等の運営ノウハウがある社会福祉法人等へのつなぎを行うことにより、事業所内保育施設の設置を後押しする。</a:t>
            </a:r>
            <a:endParaRPr lang="en-US" altLang="ja-JP" sz="1400" dirty="0"/>
          </a:p>
        </p:txBody>
      </p:sp>
      <p:sp>
        <p:nvSpPr>
          <p:cNvPr id="9" name="正方形/長方形 8"/>
          <p:cNvSpPr/>
          <p:nvPr/>
        </p:nvSpPr>
        <p:spPr>
          <a:xfrm>
            <a:off x="251520" y="1032991"/>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683568" y="2001473"/>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：大阪</a:t>
            </a:r>
            <a:r>
              <a:rPr lang="ja-JP" altLang="en-US" sz="1200" dirty="0">
                <a:solidFill>
                  <a:schemeClr val="tx1"/>
                </a:solidFill>
              </a:rPr>
              <a:t>の女性の</a:t>
            </a:r>
            <a:r>
              <a:rPr lang="ja-JP" altLang="en-US" sz="1200" dirty="0" smtClean="0">
                <a:solidFill>
                  <a:schemeClr val="tx1"/>
                </a:solidFill>
              </a:rPr>
              <a:t>就業率：全国</a:t>
            </a:r>
            <a:r>
              <a:rPr lang="ja-JP" altLang="en-US" sz="1200" dirty="0">
                <a:solidFill>
                  <a:schemeClr val="tx1"/>
                </a:solidFill>
              </a:rPr>
              <a:t>平均を上回る</a:t>
            </a:r>
            <a:r>
              <a:rPr lang="ja-JP" altLang="en-US" sz="1200" dirty="0" smtClean="0">
                <a:solidFill>
                  <a:schemeClr val="tx1"/>
                </a:solidFill>
              </a:rPr>
              <a:t>こと</a:t>
            </a:r>
            <a:r>
              <a:rPr lang="en-US" altLang="ja-JP" sz="1200" dirty="0" smtClean="0">
                <a:solidFill>
                  <a:schemeClr val="tx1"/>
                </a:solidFill>
              </a:rPr>
              <a:t>	</a:t>
            </a:r>
            <a:r>
              <a:rPr lang="ja-JP" altLang="en-US" sz="1200" dirty="0" smtClean="0">
                <a:solidFill>
                  <a:schemeClr val="tx1"/>
                </a:solidFill>
              </a:rPr>
              <a:t>（</a:t>
            </a:r>
            <a:r>
              <a:rPr lang="en-US" altLang="ja-JP" sz="1200" dirty="0" smtClean="0">
                <a:solidFill>
                  <a:schemeClr val="tx1"/>
                </a:solidFill>
              </a:rPr>
              <a:t>H26</a:t>
            </a:r>
            <a:r>
              <a:rPr lang="ja-JP" altLang="en-US" sz="1200" dirty="0">
                <a:solidFill>
                  <a:schemeClr val="tx1"/>
                </a:solidFill>
              </a:rPr>
              <a:t>：</a:t>
            </a:r>
            <a:r>
              <a:rPr lang="ja-JP" altLang="en-US" sz="1200" dirty="0" smtClean="0">
                <a:solidFill>
                  <a:schemeClr val="tx1"/>
                </a:solidFill>
              </a:rPr>
              <a:t>大阪府</a:t>
            </a:r>
            <a:r>
              <a:rPr lang="en-US" altLang="ja-JP" sz="1200" dirty="0">
                <a:solidFill>
                  <a:schemeClr val="tx1"/>
                </a:solidFill>
              </a:rPr>
              <a:t>46.6</a:t>
            </a:r>
            <a:r>
              <a:rPr lang="ja-JP" altLang="en-US" sz="1200" dirty="0">
                <a:solidFill>
                  <a:schemeClr val="tx1"/>
                </a:solidFill>
              </a:rPr>
              <a:t>％　全国</a:t>
            </a:r>
            <a:r>
              <a:rPr lang="en-US" altLang="ja-JP" sz="1200" dirty="0">
                <a:solidFill>
                  <a:schemeClr val="tx1"/>
                </a:solidFill>
              </a:rPr>
              <a:t>49.2</a:t>
            </a:r>
            <a:r>
              <a:rPr lang="ja-JP" altLang="en-US" sz="1200" dirty="0" smtClean="0">
                <a:solidFill>
                  <a:schemeClr val="tx1"/>
                </a:solidFill>
              </a:rPr>
              <a:t>％）</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男女</a:t>
            </a:r>
            <a:r>
              <a:rPr lang="ja-JP" altLang="en-US" sz="1200" dirty="0">
                <a:solidFill>
                  <a:schemeClr val="tx1"/>
                </a:solidFill>
              </a:rPr>
              <a:t>いきいき・元気宣言事業者制度への登録事</a:t>
            </a:r>
            <a:r>
              <a:rPr lang="ja-JP" altLang="en-US" sz="1200" dirty="0" smtClean="0">
                <a:solidFill>
                  <a:schemeClr val="tx1"/>
                </a:solidFill>
              </a:rPr>
              <a:t>業者数　　</a:t>
            </a:r>
            <a:r>
              <a:rPr lang="en-US" altLang="ja-JP" sz="1200" dirty="0" smtClean="0">
                <a:solidFill>
                  <a:schemeClr val="tx1"/>
                </a:solidFill>
              </a:rPr>
              <a:t>320</a:t>
            </a:r>
            <a:r>
              <a:rPr lang="ja-JP" altLang="en-US" sz="1200" dirty="0" smtClean="0">
                <a:solidFill>
                  <a:schemeClr val="tx1"/>
                </a:solidFill>
              </a:rPr>
              <a:t>社</a:t>
            </a:r>
            <a:r>
              <a:rPr lang="en-US" altLang="ja-JP" sz="1200" dirty="0" smtClean="0">
                <a:solidFill>
                  <a:schemeClr val="tx1"/>
                </a:solidFill>
              </a:rPr>
              <a:t>【H29.3】</a:t>
            </a:r>
            <a:r>
              <a:rPr lang="ja-JP" altLang="en-US" sz="1200" dirty="0" smtClean="0">
                <a:solidFill>
                  <a:schemeClr val="tx1"/>
                </a:solidFill>
              </a:rPr>
              <a:t>（参考：</a:t>
            </a:r>
            <a:r>
              <a:rPr lang="en-US" altLang="ja-JP" sz="1200" dirty="0" smtClean="0">
                <a:solidFill>
                  <a:schemeClr val="tx1"/>
                </a:solidFill>
              </a:rPr>
              <a:t>H26</a:t>
            </a:r>
            <a:r>
              <a:rPr lang="ja-JP" altLang="en-US" sz="1200" dirty="0" smtClean="0">
                <a:solidFill>
                  <a:schemeClr val="tx1"/>
                </a:solidFill>
              </a:rPr>
              <a:t>　</a:t>
            </a:r>
            <a:r>
              <a:rPr lang="en-US" altLang="ja-JP" sz="1200" dirty="0" smtClean="0">
                <a:solidFill>
                  <a:schemeClr val="tx1"/>
                </a:solidFill>
              </a:rPr>
              <a:t>288</a:t>
            </a:r>
            <a:r>
              <a:rPr lang="ja-JP" altLang="en-US" sz="1200" dirty="0" smtClean="0">
                <a:solidFill>
                  <a:schemeClr val="tx1"/>
                </a:solidFill>
              </a:rPr>
              <a:t>社）</a:t>
            </a:r>
            <a:endParaRPr kumimoji="1" lang="ja-JP" altLang="en-US" sz="1200" dirty="0">
              <a:solidFill>
                <a:schemeClr val="tx1"/>
              </a:solidFill>
            </a:endParaRPr>
          </a:p>
        </p:txBody>
      </p:sp>
      <p:sp>
        <p:nvSpPr>
          <p:cNvPr id="11" name="正方形/長方形 10"/>
          <p:cNvSpPr/>
          <p:nvPr/>
        </p:nvSpPr>
        <p:spPr>
          <a:xfrm>
            <a:off x="719572" y="3485881"/>
            <a:ext cx="7992888" cy="68400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：関係</a:t>
            </a:r>
            <a:r>
              <a:rPr lang="ja-JP" altLang="en-US" sz="1200" dirty="0">
                <a:solidFill>
                  <a:schemeClr val="tx1"/>
                </a:solidFill>
              </a:rPr>
              <a:t>機関の担当者による情報交換会、研修会等の</a:t>
            </a:r>
            <a:r>
              <a:rPr lang="ja-JP" altLang="en-US" sz="1200" dirty="0" smtClean="0">
                <a:solidFill>
                  <a:schemeClr val="tx1"/>
                </a:solidFill>
              </a:rPr>
              <a:t>開催　</a:t>
            </a:r>
            <a:r>
              <a:rPr lang="en-US" altLang="ja-JP" sz="1200" dirty="0" smtClean="0">
                <a:solidFill>
                  <a:schemeClr val="tx1"/>
                </a:solidFill>
              </a:rPr>
              <a:t>6</a:t>
            </a:r>
            <a:r>
              <a:rPr lang="ja-JP" altLang="en-US" sz="1200" dirty="0">
                <a:solidFill>
                  <a:schemeClr val="tx1"/>
                </a:solidFill>
              </a:rPr>
              <a:t>回</a:t>
            </a:r>
          </a:p>
          <a:p>
            <a:pPr marL="396000" indent="-457200"/>
            <a:r>
              <a:rPr lang="en-US" altLang="ja-JP" sz="1200" dirty="0" smtClean="0">
                <a:solidFill>
                  <a:schemeClr val="tx1"/>
                </a:solidFill>
              </a:rPr>
              <a:t>	</a:t>
            </a:r>
            <a:r>
              <a:rPr lang="ja-JP" altLang="en-US" sz="1200" dirty="0" smtClean="0">
                <a:solidFill>
                  <a:schemeClr val="tx1"/>
                </a:solidFill>
              </a:rPr>
              <a:t>関係</a:t>
            </a:r>
            <a:r>
              <a:rPr lang="ja-JP" altLang="en-US" sz="1200" dirty="0">
                <a:solidFill>
                  <a:schemeClr val="tx1"/>
                </a:solidFill>
              </a:rPr>
              <a:t>機関合同でのワンストップ相談会の開催　</a:t>
            </a:r>
            <a:r>
              <a:rPr lang="en-US" altLang="ja-JP" sz="1200" dirty="0">
                <a:solidFill>
                  <a:schemeClr val="tx1"/>
                </a:solidFill>
              </a:rPr>
              <a:t>2</a:t>
            </a:r>
            <a:r>
              <a:rPr lang="ja-JP" altLang="en-US" sz="1200" dirty="0">
                <a:solidFill>
                  <a:schemeClr val="tx1"/>
                </a:solidFill>
              </a:rPr>
              <a:t>回</a:t>
            </a:r>
          </a:p>
          <a:p>
            <a:pPr marL="396000" indent="-457200"/>
            <a:r>
              <a:rPr lang="ja-JP" altLang="en-US" sz="1200" dirty="0">
                <a:solidFill>
                  <a:schemeClr val="tx1"/>
                </a:solidFill>
              </a:rPr>
              <a:t>　</a:t>
            </a:r>
            <a:r>
              <a:rPr lang="en-US" altLang="ja-JP" sz="1200" dirty="0" smtClean="0">
                <a:solidFill>
                  <a:schemeClr val="tx1"/>
                </a:solidFill>
              </a:rPr>
              <a:t>	</a:t>
            </a:r>
            <a:r>
              <a:rPr lang="ja-JP" altLang="en-US" sz="1200" dirty="0" smtClean="0">
                <a:solidFill>
                  <a:schemeClr val="tx1"/>
                </a:solidFill>
              </a:rPr>
              <a:t>関係</a:t>
            </a:r>
            <a:r>
              <a:rPr lang="ja-JP" altLang="en-US" sz="1200" dirty="0">
                <a:solidFill>
                  <a:schemeClr val="tx1"/>
                </a:solidFill>
              </a:rPr>
              <a:t>機関と連携した支援の</a:t>
            </a:r>
            <a:r>
              <a:rPr lang="ja-JP" altLang="en-US" sz="1200" dirty="0" smtClean="0">
                <a:solidFill>
                  <a:schemeClr val="tx1"/>
                </a:solidFill>
              </a:rPr>
              <a:t>コーディネート　</a:t>
            </a:r>
            <a:r>
              <a:rPr lang="en-US" altLang="ja-JP" sz="1200" dirty="0" smtClean="0">
                <a:solidFill>
                  <a:schemeClr val="tx1"/>
                </a:solidFill>
              </a:rPr>
              <a:t>500</a:t>
            </a:r>
            <a:r>
              <a:rPr lang="ja-JP" altLang="en-US" sz="1200" dirty="0">
                <a:solidFill>
                  <a:schemeClr val="tx1"/>
                </a:solidFill>
              </a:rPr>
              <a:t>名</a:t>
            </a:r>
            <a:r>
              <a:rPr lang="ja-JP" altLang="en-US" sz="1200" dirty="0" smtClean="0">
                <a:solidFill>
                  <a:schemeClr val="tx1"/>
                </a:solidFill>
              </a:rPr>
              <a:t>以上</a:t>
            </a:r>
            <a:r>
              <a:rPr lang="en-US" altLang="ja-JP" sz="1200" dirty="0" smtClean="0">
                <a:solidFill>
                  <a:schemeClr val="tx1"/>
                </a:solidFill>
              </a:rPr>
              <a:t>【</a:t>
            </a:r>
            <a:r>
              <a:rPr lang="en-US" altLang="ja-JP" sz="1200" dirty="0">
                <a:solidFill>
                  <a:schemeClr val="tx1"/>
                </a:solidFill>
              </a:rPr>
              <a:t>H29.3</a:t>
            </a:r>
            <a:r>
              <a:rPr lang="en-US" altLang="ja-JP" sz="1200" dirty="0" smtClean="0">
                <a:solidFill>
                  <a:schemeClr val="tx1"/>
                </a:solidFill>
              </a:rPr>
              <a:t>】</a:t>
            </a:r>
            <a:endParaRPr lang="en-US" altLang="ja-JP" sz="1200" dirty="0">
              <a:solidFill>
                <a:schemeClr val="tx1"/>
              </a:solidFill>
            </a:endParaRPr>
          </a:p>
        </p:txBody>
      </p:sp>
      <p:sp>
        <p:nvSpPr>
          <p:cNvPr id="12" name="正方形/長方形 11"/>
          <p:cNvSpPr/>
          <p:nvPr/>
        </p:nvSpPr>
        <p:spPr>
          <a:xfrm>
            <a:off x="755576" y="5274206"/>
            <a:ext cx="7992888" cy="139515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事業所内保育所の設置等、離職防止のための環境整備に関する</a:t>
            </a:r>
            <a:r>
              <a:rPr lang="ja-JP" altLang="en-US" sz="1200" dirty="0" smtClean="0">
                <a:solidFill>
                  <a:schemeClr val="tx1"/>
                </a:solidFill>
              </a:rPr>
              <a:t>コンサルティング　支援</a:t>
            </a:r>
            <a:r>
              <a:rPr lang="ja-JP" altLang="en-US" sz="1200" dirty="0">
                <a:solidFill>
                  <a:schemeClr val="tx1"/>
                </a:solidFill>
              </a:rPr>
              <a:t>実施企業数　</a:t>
            </a:r>
            <a:r>
              <a:rPr lang="en-US" altLang="ja-JP" sz="1200" dirty="0">
                <a:solidFill>
                  <a:schemeClr val="tx1"/>
                </a:solidFill>
              </a:rPr>
              <a:t>20</a:t>
            </a:r>
            <a:r>
              <a:rPr lang="ja-JP" altLang="en-US" sz="1200" dirty="0" smtClean="0">
                <a:solidFill>
                  <a:schemeClr val="tx1"/>
                </a:solidFill>
              </a:rPr>
              <a:t>社</a:t>
            </a:r>
            <a:endParaRPr lang="en-US" altLang="ja-JP" sz="1200" dirty="0" smtClean="0">
              <a:solidFill>
                <a:schemeClr val="tx1"/>
              </a:solidFill>
            </a:endParaRPr>
          </a:p>
          <a:p>
            <a:pPr marL="396000" indent="-457200"/>
            <a:r>
              <a:rPr lang="en-US" altLang="ja-JP" sz="1200" dirty="0">
                <a:solidFill>
                  <a:schemeClr val="tx1"/>
                </a:solidFill>
              </a:rPr>
              <a:t>	300</a:t>
            </a:r>
            <a:r>
              <a:rPr lang="ja-JP" altLang="en-US" sz="1200" dirty="0">
                <a:solidFill>
                  <a:schemeClr val="tx1"/>
                </a:solidFill>
              </a:rPr>
              <a:t>人以下の企業に対する事業主行動計画の策定</a:t>
            </a:r>
            <a:r>
              <a:rPr lang="ja-JP" altLang="en-US" sz="1200" dirty="0" smtClean="0">
                <a:solidFill>
                  <a:schemeClr val="tx1"/>
                </a:solidFill>
              </a:rPr>
              <a:t>支援　支援実施企業数　</a:t>
            </a:r>
            <a:r>
              <a:rPr lang="en-US" altLang="ja-JP" sz="1200" dirty="0" smtClean="0">
                <a:solidFill>
                  <a:schemeClr val="tx1"/>
                </a:solidFill>
              </a:rPr>
              <a:t>250</a:t>
            </a:r>
            <a:r>
              <a:rPr lang="ja-JP" altLang="en-US" sz="1200" dirty="0" smtClean="0">
                <a:solidFill>
                  <a:schemeClr val="tx1"/>
                </a:solidFill>
              </a:rPr>
              <a:t>社</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入社</a:t>
            </a:r>
            <a:r>
              <a:rPr lang="en-US" altLang="ja-JP" sz="1200" dirty="0">
                <a:solidFill>
                  <a:schemeClr val="tx1"/>
                </a:solidFill>
              </a:rPr>
              <a:t>5</a:t>
            </a:r>
            <a:r>
              <a:rPr lang="ja-JP" altLang="en-US" sz="1200" dirty="0">
                <a:solidFill>
                  <a:schemeClr val="tx1"/>
                </a:solidFill>
              </a:rPr>
              <a:t>年以外の女性従業員の定着</a:t>
            </a:r>
            <a:r>
              <a:rPr lang="ja-JP" altLang="en-US" sz="1200" dirty="0" smtClean="0">
                <a:solidFill>
                  <a:schemeClr val="tx1"/>
                </a:solidFill>
              </a:rPr>
              <a:t>支援　支援実施企業数　</a:t>
            </a:r>
            <a:r>
              <a:rPr lang="en-US" altLang="ja-JP" sz="1200" dirty="0" smtClean="0">
                <a:solidFill>
                  <a:schemeClr val="tx1"/>
                </a:solidFill>
              </a:rPr>
              <a:t>100</a:t>
            </a:r>
            <a:r>
              <a:rPr lang="ja-JP" altLang="en-US" sz="1200" dirty="0" smtClean="0">
                <a:solidFill>
                  <a:schemeClr val="tx1"/>
                </a:solidFill>
              </a:rPr>
              <a:t>社</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女性</a:t>
            </a:r>
            <a:r>
              <a:rPr lang="ja-JP" altLang="en-US" sz="1200" dirty="0">
                <a:solidFill>
                  <a:schemeClr val="tx1"/>
                </a:solidFill>
              </a:rPr>
              <a:t>の幅広いキャリアデザインの構築のための</a:t>
            </a:r>
            <a:r>
              <a:rPr lang="ja-JP" altLang="en-US" sz="1200" dirty="0" smtClean="0">
                <a:solidFill>
                  <a:schemeClr val="tx1"/>
                </a:solidFill>
              </a:rPr>
              <a:t>支援　支援実施企業数　</a:t>
            </a:r>
            <a:r>
              <a:rPr lang="en-US" altLang="ja-JP" sz="1200" dirty="0" smtClean="0">
                <a:solidFill>
                  <a:schemeClr val="tx1"/>
                </a:solidFill>
              </a:rPr>
              <a:t>50</a:t>
            </a:r>
            <a:r>
              <a:rPr lang="ja-JP" altLang="en-US" sz="1200" dirty="0" smtClean="0">
                <a:solidFill>
                  <a:schemeClr val="tx1"/>
                </a:solidFill>
              </a:rPr>
              <a:t>社</a:t>
            </a:r>
            <a:endParaRPr lang="en-US" altLang="ja-JP" sz="1200" dirty="0" smtClean="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事業</a:t>
            </a:r>
            <a:r>
              <a:rPr lang="ja-JP" altLang="en-US" sz="1200" dirty="0">
                <a:solidFill>
                  <a:schemeClr val="tx1"/>
                </a:solidFill>
              </a:rPr>
              <a:t>所内保育事業開設・</a:t>
            </a:r>
            <a:r>
              <a:rPr lang="ja-JP" altLang="en-US" sz="1200" dirty="0" smtClean="0">
                <a:solidFill>
                  <a:schemeClr val="tx1"/>
                </a:solidFill>
              </a:rPr>
              <a:t>移行数　６か所</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相談件数　</a:t>
            </a:r>
            <a:r>
              <a:rPr lang="en-US" altLang="ja-JP" sz="1200" dirty="0">
                <a:solidFill>
                  <a:schemeClr val="tx1"/>
                </a:solidFill>
              </a:rPr>
              <a:t>54</a:t>
            </a:r>
            <a:r>
              <a:rPr lang="ja-JP" altLang="en-US" sz="1200" dirty="0" smtClean="0">
                <a:solidFill>
                  <a:schemeClr val="tx1"/>
                </a:solidFill>
              </a:rPr>
              <a:t>件</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連携</a:t>
            </a:r>
            <a:r>
              <a:rPr lang="ja-JP" altLang="en-US" sz="1200" dirty="0">
                <a:solidFill>
                  <a:schemeClr val="tx1"/>
                </a:solidFill>
              </a:rPr>
              <a:t>施設の</a:t>
            </a:r>
            <a:r>
              <a:rPr lang="ja-JP" altLang="en-US" sz="1200" dirty="0" smtClean="0">
                <a:solidFill>
                  <a:schemeClr val="tx1"/>
                </a:solidFill>
              </a:rPr>
              <a:t>マッチング　</a:t>
            </a:r>
            <a:r>
              <a:rPr lang="en-US" altLang="ja-JP" sz="1200" dirty="0" smtClean="0">
                <a:solidFill>
                  <a:schemeClr val="tx1"/>
                </a:solidFill>
              </a:rPr>
              <a:t>6</a:t>
            </a:r>
            <a:r>
              <a:rPr lang="ja-JP" altLang="en-US" sz="1200" dirty="0" smtClean="0">
                <a:solidFill>
                  <a:schemeClr val="tx1"/>
                </a:solidFill>
              </a:rPr>
              <a:t>か所</a:t>
            </a:r>
            <a:r>
              <a:rPr lang="en-US" altLang="ja-JP" sz="1200" dirty="0" smtClean="0">
                <a:solidFill>
                  <a:schemeClr val="tx1"/>
                </a:solidFill>
              </a:rPr>
              <a:t>【H29.3】</a:t>
            </a:r>
          </a:p>
        </p:txBody>
      </p:sp>
      <p:sp>
        <p:nvSpPr>
          <p:cNvPr id="13" name="正方形/長方形 1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99</a:t>
            </a:fld>
            <a:endParaRPr lang="ja-JP" altLang="en-US" dirty="0">
              <a:solidFill>
                <a:prstClr val="black"/>
              </a:solidFill>
            </a:endParaRPr>
          </a:p>
        </p:txBody>
      </p:sp>
    </p:spTree>
    <p:extLst>
      <p:ext uri="{BB962C8B-B14F-4D97-AF65-F5344CB8AC3E}">
        <p14:creationId xmlns:p14="http://schemas.microsoft.com/office/powerpoint/2010/main" val="12510406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06290" y="3121208"/>
            <a:ext cx="8758198" cy="3116104"/>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251520" y="1052736"/>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推進（つづき）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59532" y="3193216"/>
            <a:ext cx="8460940" cy="1384995"/>
          </a:xfrm>
          <a:prstGeom prst="rect">
            <a:avLst/>
          </a:prstGeom>
        </p:spPr>
        <p:txBody>
          <a:bodyPr wrap="square">
            <a:spAutoFit/>
          </a:bodyPr>
          <a:lstStyle/>
          <a:p>
            <a:pPr marL="180000" indent="-457200"/>
            <a:r>
              <a:rPr lang="ja-JP" altLang="en-US" sz="1400" dirty="0"/>
              <a:t>＊</a:t>
            </a:r>
            <a:r>
              <a:rPr lang="en-US" altLang="ja-JP" sz="1400" dirty="0"/>
              <a:t>Topic</a:t>
            </a:r>
            <a:r>
              <a:rPr lang="ja-JP" altLang="en-US" sz="1400" dirty="0"/>
              <a:t>②「女性就業率の３つのギャップ」</a:t>
            </a:r>
            <a:endParaRPr lang="en-US" altLang="ja-JP" sz="1400" dirty="0"/>
          </a:p>
          <a:p>
            <a:pPr marL="180000" indent="-457200"/>
            <a:r>
              <a:rPr lang="ja-JP" altLang="en-US" sz="1400" b="1" dirty="0" smtClean="0"/>
              <a:t>○</a:t>
            </a:r>
            <a:r>
              <a:rPr lang="ja-JP" altLang="en-US" sz="1400" b="1" dirty="0"/>
              <a:t>	　女性が</a:t>
            </a:r>
            <a:r>
              <a:rPr lang="ja-JP" altLang="en-US" sz="1400" b="1" dirty="0" smtClean="0"/>
              <a:t>輝く</a:t>
            </a:r>
            <a:r>
              <a:rPr lang="en-US" altLang="ja-JP" sz="1400" b="1" dirty="0"/>
              <a:t>OSAKA</a:t>
            </a:r>
            <a:r>
              <a:rPr lang="ja-JP" altLang="en-US" sz="1400" b="1" dirty="0" smtClean="0"/>
              <a:t>実現</a:t>
            </a:r>
            <a:r>
              <a:rPr lang="ja-JP" altLang="en-US" sz="1400" b="1" dirty="0"/>
              <a:t>プロジェクト事業費</a:t>
            </a:r>
            <a:r>
              <a:rPr lang="en-US" altLang="ja-JP" sz="1400" b="1" dirty="0"/>
              <a:t>	</a:t>
            </a:r>
            <a:r>
              <a:rPr lang="ja-JP" altLang="en-US" sz="1400" dirty="0"/>
              <a:t>（</a:t>
            </a:r>
            <a:r>
              <a:rPr lang="en-US" altLang="ja-JP" sz="1400" dirty="0"/>
              <a:t>8,360</a:t>
            </a:r>
            <a:r>
              <a:rPr lang="ja-JP" altLang="en-US" sz="1400" dirty="0"/>
              <a:t>）</a:t>
            </a:r>
            <a:endParaRPr lang="en-US" altLang="ja-JP" sz="1400" dirty="0"/>
          </a:p>
          <a:p>
            <a:pPr marL="180000" indent="-457200"/>
            <a:r>
              <a:rPr lang="ja-JP" altLang="en-US" sz="1400" dirty="0"/>
              <a:t>　　働くスキルはあるが自信が無いなどの理由で安定して働き続けることができない若年女性の再就職支援のため「採用され、働き続ける」 能力をつける「人材育成プログラム」を開発。</a:t>
            </a:r>
            <a:endParaRPr lang="ja-JP" altLang="en-US" sz="1400" strike="sngStrike" dirty="0"/>
          </a:p>
          <a:p>
            <a:pPr marL="180000" indent="-457200"/>
            <a:endParaRPr lang="ja-JP" altLang="en-US" sz="1400" strike="sngStrike" dirty="0"/>
          </a:p>
          <a:p>
            <a:pPr marL="180000" indent="-457200"/>
            <a:endParaRPr lang="ja-JP" altLang="en-US" sz="1400" dirty="0"/>
          </a:p>
        </p:txBody>
      </p:sp>
      <p:sp>
        <p:nvSpPr>
          <p:cNvPr id="11" name="正方形/長方形 10"/>
          <p:cNvSpPr/>
          <p:nvPr/>
        </p:nvSpPr>
        <p:spPr>
          <a:xfrm>
            <a:off x="359532" y="4670556"/>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en-US" altLang="ja-JP" sz="1400" b="1" dirty="0"/>
              <a:t>OSAKA</a:t>
            </a:r>
            <a:r>
              <a:rPr lang="ja-JP" altLang="en-US" sz="1400" b="1" dirty="0" smtClean="0"/>
              <a:t>しごと</a:t>
            </a:r>
            <a:r>
              <a:rPr lang="ja-JP" altLang="en-US" sz="1400" b="1" dirty="0"/>
              <a:t>フィールド機能強化事業費</a:t>
            </a:r>
            <a:r>
              <a:rPr lang="en-US" altLang="ja-JP" sz="1400" b="1" dirty="0"/>
              <a:t>		</a:t>
            </a:r>
            <a:r>
              <a:rPr lang="ja-JP" altLang="en-US" sz="1400" dirty="0"/>
              <a:t>（</a:t>
            </a:r>
            <a:r>
              <a:rPr lang="en-US" altLang="ja-JP" sz="1400" dirty="0"/>
              <a:t>25,857</a:t>
            </a:r>
            <a:r>
              <a:rPr lang="ja-JP" altLang="en-US" sz="1400" dirty="0" smtClean="0"/>
              <a:t>）</a:t>
            </a:r>
            <a:endParaRPr lang="en-US" altLang="ja-JP" sz="1400" dirty="0" smtClean="0"/>
          </a:p>
          <a:p>
            <a:pPr marL="180000" indent="-457200"/>
            <a:r>
              <a:rPr lang="ja-JP" altLang="en-US" sz="1400" dirty="0" smtClean="0"/>
              <a:t>　 </a:t>
            </a:r>
            <a:r>
              <a:rPr lang="ja-JP" altLang="en-US" sz="1400" dirty="0"/>
              <a:t>　</a:t>
            </a:r>
            <a:r>
              <a:rPr lang="en-US" altLang="ja-JP" sz="1400" dirty="0"/>
              <a:t>OSAKA</a:t>
            </a:r>
            <a:r>
              <a:rPr lang="ja-JP" altLang="en-US" sz="1400" dirty="0"/>
              <a:t>しごとフィールドに就職活動に関する情報と保育施設探しに関する情報を同時に提供できる働くママ応援コーナーと、就職活動中に利用できる一時保育機能を付加し、仕事と子育ての両立を支援する。</a:t>
            </a:r>
          </a:p>
        </p:txBody>
      </p:sp>
      <p:sp>
        <p:nvSpPr>
          <p:cNvPr id="12" name="正方形/長方形 11"/>
          <p:cNvSpPr/>
          <p:nvPr/>
        </p:nvSpPr>
        <p:spPr>
          <a:xfrm>
            <a:off x="383193" y="1323352"/>
            <a:ext cx="8460940" cy="954107"/>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若年女性経済的自立支援事業</a:t>
            </a:r>
            <a:r>
              <a:rPr lang="en-US" altLang="ja-JP" sz="1400" b="1" dirty="0" smtClean="0"/>
              <a:t>			</a:t>
            </a:r>
            <a:r>
              <a:rPr lang="ja-JP" altLang="en-US" sz="1400" dirty="0" smtClean="0"/>
              <a:t>（</a:t>
            </a:r>
            <a:r>
              <a:rPr lang="en-US" altLang="ja-JP" sz="1400" dirty="0" smtClean="0"/>
              <a:t>31,749</a:t>
            </a:r>
            <a:r>
              <a:rPr lang="ja-JP" altLang="en-US" sz="1400" dirty="0" smtClean="0"/>
              <a:t>）</a:t>
            </a:r>
            <a:r>
              <a:rPr lang="ja-JP" altLang="en-US" sz="1400" dirty="0"/>
              <a:t>　</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r>
              <a:rPr lang="ja-JP" altLang="en-US" sz="1400" dirty="0"/>
              <a:t>　　 「自信がない」などの理由で、具体的な就職活動に踏み出せていない等の若年無業女性を就業支援の場へ誘導し、参加型ワークショップや意見交換会等を通じた就業意欲の喚起、経済的自立化に向けた意識改革を行い、就業体験等を含む「働く」ことへ具体的に結びつけるための支援を行う。</a:t>
            </a:r>
            <a:endParaRPr lang="en-US" altLang="ja-JP" sz="1400" dirty="0"/>
          </a:p>
        </p:txBody>
      </p:sp>
      <p:sp>
        <p:nvSpPr>
          <p:cNvPr id="15" name="正方形/長方形 14"/>
          <p:cNvSpPr/>
          <p:nvPr/>
        </p:nvSpPr>
        <p:spPr>
          <a:xfrm>
            <a:off x="822396" y="4129320"/>
            <a:ext cx="7992888" cy="2880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「新たな人材開発プログラム」を開発</a:t>
            </a:r>
            <a:r>
              <a:rPr lang="en-US" altLang="ja-JP" sz="1200" dirty="0">
                <a:solidFill>
                  <a:schemeClr val="tx1"/>
                </a:solidFill>
              </a:rPr>
              <a:t>【H28.12】</a:t>
            </a:r>
            <a:endParaRPr lang="ja-JP" altLang="en-US" sz="1200" strike="sngStrike" dirty="0">
              <a:solidFill>
                <a:schemeClr val="tx1"/>
              </a:solidFill>
            </a:endParaRPr>
          </a:p>
        </p:txBody>
      </p:sp>
      <p:sp>
        <p:nvSpPr>
          <p:cNvPr id="17" name="正方形/長方形 16"/>
          <p:cNvSpPr/>
          <p:nvPr/>
        </p:nvSpPr>
        <p:spPr>
          <a:xfrm>
            <a:off x="827584" y="2283206"/>
            <a:ext cx="7992888" cy="55231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：支援により就職決定した</a:t>
            </a:r>
            <a:r>
              <a:rPr lang="ja-JP" altLang="en-US" sz="1200" dirty="0" smtClean="0"/>
              <a:t>者数</a:t>
            </a:r>
            <a:r>
              <a:rPr lang="en-US" altLang="ja-JP" sz="1200" dirty="0" smtClean="0"/>
              <a:t>	100</a:t>
            </a:r>
            <a:r>
              <a:rPr lang="ja-JP" altLang="en-US" sz="1200" dirty="0" smtClean="0"/>
              <a:t>人</a:t>
            </a:r>
            <a:endParaRPr lang="en-US" altLang="ja-JP" sz="1200" dirty="0" smtClean="0"/>
          </a:p>
          <a:p>
            <a:pPr marL="396000" indent="-457200"/>
            <a:r>
              <a:rPr lang="en-US" altLang="ja-JP" sz="1200" dirty="0"/>
              <a:t>	</a:t>
            </a:r>
            <a:r>
              <a:rPr lang="ja-JP" altLang="en-US" sz="1200" dirty="0"/>
              <a:t>支援を受けた</a:t>
            </a:r>
            <a:r>
              <a:rPr lang="ja-JP" altLang="en-US" sz="1200" dirty="0" smtClean="0"/>
              <a:t>者数</a:t>
            </a:r>
            <a:r>
              <a:rPr lang="en-US" altLang="ja-JP" sz="1200" dirty="0" smtClean="0"/>
              <a:t>		1,000</a:t>
            </a:r>
            <a:r>
              <a:rPr lang="ja-JP" altLang="en-US" sz="1200" dirty="0" smtClean="0"/>
              <a:t>人</a:t>
            </a:r>
            <a:r>
              <a:rPr lang="en-US" altLang="ja-JP" sz="1200" dirty="0" smtClean="0"/>
              <a:t>【H29.3】</a:t>
            </a:r>
          </a:p>
        </p:txBody>
      </p:sp>
      <p:sp>
        <p:nvSpPr>
          <p:cNvPr id="18" name="正方形/長方形 17"/>
          <p:cNvSpPr/>
          <p:nvPr/>
        </p:nvSpPr>
        <p:spPr>
          <a:xfrm>
            <a:off x="827584" y="5409220"/>
            <a:ext cx="7992888" cy="61206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OSAKA</a:t>
            </a:r>
            <a:r>
              <a:rPr lang="ja-JP" altLang="en-US" sz="1200" dirty="0" smtClean="0">
                <a:solidFill>
                  <a:schemeClr val="tx1"/>
                </a:solidFill>
              </a:rPr>
              <a:t>しごと</a:t>
            </a:r>
            <a:r>
              <a:rPr lang="ja-JP" altLang="en-US" sz="1200" dirty="0">
                <a:solidFill>
                  <a:schemeClr val="tx1"/>
                </a:solidFill>
              </a:rPr>
              <a:t>フィールドの就職者のうち、働くママ応援コーナーを利用したことがある就職者数 </a:t>
            </a:r>
          </a:p>
          <a:p>
            <a:pPr marL="396000" indent="-457200"/>
            <a:r>
              <a:rPr lang="ja-JP" altLang="en-US" sz="1200" dirty="0">
                <a:solidFill>
                  <a:schemeClr val="tx1"/>
                </a:solidFill>
              </a:rPr>
              <a:t> 　　　　</a:t>
            </a:r>
            <a:r>
              <a:rPr lang="en-US" altLang="ja-JP" sz="1200" dirty="0" smtClean="0">
                <a:solidFill>
                  <a:schemeClr val="tx1"/>
                </a:solidFill>
              </a:rPr>
              <a:t>200</a:t>
            </a:r>
            <a:r>
              <a:rPr lang="ja-JP" altLang="en-US" sz="1200" dirty="0">
                <a:solidFill>
                  <a:schemeClr val="tx1"/>
                </a:solidFill>
              </a:rPr>
              <a:t>人</a:t>
            </a:r>
            <a:r>
              <a:rPr lang="en-US" altLang="ja-JP" sz="1200" dirty="0">
                <a:solidFill>
                  <a:schemeClr val="tx1"/>
                </a:solidFill>
              </a:rPr>
              <a:t>【H28.3】	200</a:t>
            </a:r>
            <a:r>
              <a:rPr lang="ja-JP" altLang="en-US" sz="1200" dirty="0">
                <a:solidFill>
                  <a:schemeClr val="tx1"/>
                </a:solidFill>
              </a:rPr>
              <a:t>人予定</a:t>
            </a:r>
            <a:r>
              <a:rPr lang="en-US" altLang="ja-JP" sz="1200" dirty="0">
                <a:solidFill>
                  <a:schemeClr val="tx1"/>
                </a:solidFill>
              </a:rPr>
              <a:t>【H29.3】</a:t>
            </a:r>
            <a:r>
              <a:rPr lang="ja-JP" altLang="en-US" sz="1200" dirty="0">
                <a:solidFill>
                  <a:schemeClr val="tx1"/>
                </a:solidFill>
              </a:rPr>
              <a:t> </a:t>
            </a:r>
            <a:r>
              <a:rPr lang="ja-JP" altLang="en-US" sz="1200" dirty="0" smtClean="0">
                <a:solidFill>
                  <a:schemeClr val="tx1"/>
                </a:solidFill>
              </a:rPr>
              <a:t>（参考：</a:t>
            </a:r>
            <a:r>
              <a:rPr lang="en-US" altLang="ja-JP" sz="1200" dirty="0" smtClean="0">
                <a:solidFill>
                  <a:schemeClr val="tx1"/>
                </a:solidFill>
              </a:rPr>
              <a:t>H26</a:t>
            </a:r>
            <a:r>
              <a:rPr lang="ja-JP" altLang="en-US" sz="1200" dirty="0" smtClean="0">
                <a:solidFill>
                  <a:schemeClr val="tx1"/>
                </a:solidFill>
              </a:rPr>
              <a:t>実績　</a:t>
            </a:r>
            <a:r>
              <a:rPr lang="en-US" altLang="ja-JP" sz="1200" dirty="0" smtClean="0">
                <a:solidFill>
                  <a:schemeClr val="tx1"/>
                </a:solidFill>
              </a:rPr>
              <a:t>88</a:t>
            </a:r>
            <a:r>
              <a:rPr lang="ja-JP" altLang="en-US" sz="1200" dirty="0">
                <a:solidFill>
                  <a:schemeClr val="tx1"/>
                </a:solidFill>
              </a:rPr>
              <a:t>人）</a:t>
            </a:r>
            <a:r>
              <a:rPr lang="en-US" altLang="ja-JP" sz="1200" dirty="0">
                <a:solidFill>
                  <a:schemeClr val="tx1"/>
                </a:solidFill>
              </a:rPr>
              <a:t>	</a:t>
            </a:r>
            <a:endParaRPr lang="ja-JP" altLang="en-US" sz="1200" dirty="0">
              <a:solidFill>
                <a:schemeClr val="tx1"/>
              </a:solidFill>
            </a:endParaRPr>
          </a:p>
        </p:txBody>
      </p:sp>
      <p:sp>
        <p:nvSpPr>
          <p:cNvPr id="14" name="正方形/長方形 1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100</a:t>
            </a:fld>
            <a:endParaRPr lang="ja-JP" altLang="en-US" dirty="0">
              <a:solidFill>
                <a:prstClr val="black"/>
              </a:solidFill>
            </a:endParaRPr>
          </a:p>
        </p:txBody>
      </p:sp>
    </p:spTree>
    <p:extLst>
      <p:ext uri="{BB962C8B-B14F-4D97-AF65-F5344CB8AC3E}">
        <p14:creationId xmlns:p14="http://schemas.microsoft.com/office/powerpoint/2010/main" val="17876921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正方形/長方形 4"/>
          <p:cNvSpPr/>
          <p:nvPr/>
        </p:nvSpPr>
        <p:spPr>
          <a:xfrm>
            <a:off x="474699" y="1196752"/>
            <a:ext cx="8460940" cy="907941"/>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新</a:t>
            </a:r>
            <a:r>
              <a:rPr lang="ja-JP" altLang="en-US" sz="1400" b="1" dirty="0"/>
              <a:t>子育て支援交付金</a:t>
            </a:r>
            <a:r>
              <a:rPr lang="en-US" altLang="ja-JP" sz="1400" b="1" dirty="0"/>
              <a:t>	</a:t>
            </a:r>
            <a:r>
              <a:rPr lang="en-US" altLang="ja-JP" sz="1400" dirty="0"/>
              <a:t>		</a:t>
            </a:r>
            <a:r>
              <a:rPr lang="ja-JP" altLang="en-US" sz="1400" dirty="0"/>
              <a:t>（</a:t>
            </a:r>
            <a:r>
              <a:rPr lang="en-US" altLang="ja-JP" sz="1400" dirty="0"/>
              <a:t>500,000</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a:t>　　子ども総合計画の目標達成に資するため、市町村が子どもの貧困や</a:t>
            </a:r>
            <a:r>
              <a:rPr lang="ja-JP" altLang="en-US" sz="1400" dirty="0" err="1"/>
              <a:t>障がい</a:t>
            </a:r>
            <a:r>
              <a:rPr lang="ja-JP" altLang="en-US" sz="1400" dirty="0"/>
              <a:t>児支援、児童虐待防止などに関する府提示モデルメニューに適合する事業を実施する場合に交付金を交付</a:t>
            </a:r>
            <a:r>
              <a:rPr lang="ja-JP" altLang="en-US" sz="1400" dirty="0" smtClean="0"/>
              <a:t>。</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p>
        </p:txBody>
      </p:sp>
      <p:sp>
        <p:nvSpPr>
          <p:cNvPr id="6" name="正方形/長方形 5"/>
          <p:cNvSpPr/>
          <p:nvPr/>
        </p:nvSpPr>
        <p:spPr>
          <a:xfrm>
            <a:off x="467544" y="2700160"/>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「子育て支援パスポート全国展開」参画事業</a:t>
            </a:r>
            <a:r>
              <a:rPr lang="en-US" altLang="ja-JP" sz="1400" dirty="0"/>
              <a:t>	</a:t>
            </a:r>
            <a:r>
              <a:rPr lang="en-US" altLang="ja-JP" sz="1400" dirty="0" smtClean="0"/>
              <a:t>	</a:t>
            </a:r>
            <a:r>
              <a:rPr lang="ja-JP" altLang="en-US" sz="1400" dirty="0" smtClean="0"/>
              <a:t>（</a:t>
            </a:r>
            <a:r>
              <a:rPr lang="en-US" altLang="ja-JP" sz="1400" dirty="0" smtClean="0"/>
              <a:t>9,986</a:t>
            </a:r>
            <a:r>
              <a:rPr lang="ja-JP" altLang="en-US" sz="1400" dirty="0" smtClean="0"/>
              <a:t>）　</a:t>
            </a:r>
            <a:r>
              <a:rPr lang="en-US" altLang="ja-JP" sz="1400" dirty="0" smtClean="0"/>
              <a:t>【</a:t>
            </a:r>
            <a:r>
              <a:rPr lang="ja-JP" altLang="en-US" sz="1400" dirty="0" smtClean="0"/>
              <a:t>地域少子化対策重点推進交付金</a:t>
            </a:r>
            <a:r>
              <a:rPr lang="en-US" altLang="ja-JP" sz="1400" dirty="0" smtClean="0"/>
              <a:t>】</a:t>
            </a:r>
            <a:endParaRPr lang="en-US" altLang="ja-JP" sz="1400" dirty="0"/>
          </a:p>
          <a:p>
            <a:pPr marL="180000" indent="-457200"/>
            <a:r>
              <a:rPr lang="ja-JP" altLang="en-US" sz="1400" dirty="0"/>
              <a:t>　　</a:t>
            </a:r>
            <a:r>
              <a:rPr lang="ja-JP" altLang="en-US" sz="1400" dirty="0" smtClean="0"/>
              <a:t>現在、関西２府８県で共同して実施している官民連携・官民協働による子育て応援事業「まいど子でもカード」を全国で利用できるよう「子育て支援パスポート全国展開」事業に参画する。</a:t>
            </a:r>
            <a:endParaRPr lang="en-US" altLang="ja-JP" sz="1400" dirty="0" smtClean="0"/>
          </a:p>
        </p:txBody>
      </p:sp>
      <p:sp>
        <p:nvSpPr>
          <p:cNvPr id="7" name="正方形/長方形 6"/>
          <p:cNvSpPr/>
          <p:nvPr/>
        </p:nvSpPr>
        <p:spPr>
          <a:xfrm>
            <a:off x="479419" y="4007352"/>
            <a:ext cx="8460940" cy="954107"/>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乳児を養育する子育て世帯と地域人材パートナー育成事業</a:t>
            </a:r>
            <a:r>
              <a:rPr lang="ja-JP" altLang="en-US" sz="1400" dirty="0" smtClean="0"/>
              <a:t>（</a:t>
            </a:r>
            <a:r>
              <a:rPr lang="en-US" altLang="ja-JP" sz="1400" dirty="0" smtClean="0"/>
              <a:t>17,979</a:t>
            </a:r>
            <a:r>
              <a:rPr lang="ja-JP" altLang="en-US" sz="1400" dirty="0" smtClean="0"/>
              <a:t>）</a:t>
            </a:r>
            <a:r>
              <a:rPr lang="en-US" altLang="ja-JP" sz="1400" dirty="0" smtClean="0"/>
              <a:t>【</a:t>
            </a:r>
            <a:r>
              <a:rPr lang="ja-JP" altLang="en-US" sz="1400" dirty="0" smtClean="0"/>
              <a:t>地域少子化対策重点推進交付金</a:t>
            </a:r>
            <a:r>
              <a:rPr lang="en-US" altLang="ja-JP" sz="1400" dirty="0" smtClean="0"/>
              <a:t>】</a:t>
            </a:r>
            <a:endParaRPr lang="en-US" altLang="ja-JP" sz="1400" dirty="0"/>
          </a:p>
          <a:p>
            <a:pPr marL="180000" indent="-457200"/>
            <a:r>
              <a:rPr lang="ja-JP" altLang="en-US" sz="1400" dirty="0"/>
              <a:t>　　</a:t>
            </a:r>
            <a:r>
              <a:rPr lang="ja-JP" altLang="ja-JP" sz="1400" dirty="0"/>
              <a:t>乳児を養育する子育て世帯の孤立化や産後うつなどの様々な課題に対し、地域資源である里親制度を活用して、既存の子育て支援に関するサービスをより使いやすく、身近なものにし、安心して子育てできる地域づくりを行うモデル事業。モデル地域外での事業実施に向け、本事業内容の普及啓発に取り組む。</a:t>
            </a:r>
            <a:endParaRPr lang="en-US" altLang="ja-JP" sz="1400" dirty="0" smtClean="0"/>
          </a:p>
        </p:txBody>
      </p:sp>
      <p:sp>
        <p:nvSpPr>
          <p:cNvPr id="9" name="正方形/長方形 8"/>
          <p:cNvSpPr/>
          <p:nvPr/>
        </p:nvSpPr>
        <p:spPr>
          <a:xfrm>
            <a:off x="323528" y="98072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・子育て環境の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827584" y="3447624"/>
            <a:ext cx="7992888" cy="45905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：新規会員数：</a:t>
            </a:r>
            <a:r>
              <a:rPr lang="en-US" altLang="ja-JP" sz="1200" dirty="0" smtClean="0">
                <a:solidFill>
                  <a:schemeClr val="tx1"/>
                </a:solidFill>
              </a:rPr>
              <a:t>9,000</a:t>
            </a:r>
            <a:r>
              <a:rPr lang="ja-JP" altLang="en-US" sz="1200" dirty="0" smtClean="0">
                <a:solidFill>
                  <a:schemeClr val="tx1"/>
                </a:solidFill>
              </a:rPr>
              <a:t>人（年間）</a:t>
            </a:r>
            <a:endParaRPr lang="ja-JP" altLang="en-US" sz="1200" dirty="0">
              <a:solidFill>
                <a:srgbClr val="FF0000"/>
              </a:solidFill>
            </a:endParaRPr>
          </a:p>
          <a:p>
            <a:pPr marL="425450" indent="-487363"/>
            <a:r>
              <a:rPr lang="en-US" altLang="ja-JP" sz="1200" dirty="0" smtClean="0">
                <a:solidFill>
                  <a:schemeClr val="tx1"/>
                </a:solidFill>
              </a:rPr>
              <a:t>	</a:t>
            </a:r>
            <a:r>
              <a:rPr lang="ja-JP" altLang="en-US" sz="1200" dirty="0" smtClean="0">
                <a:solidFill>
                  <a:schemeClr val="tx1"/>
                </a:solidFill>
              </a:rPr>
              <a:t>新規協賛店舗数：</a:t>
            </a:r>
            <a:r>
              <a:rPr lang="en-US" altLang="ja-JP" sz="1200" dirty="0" smtClean="0">
                <a:solidFill>
                  <a:schemeClr val="tx1"/>
                </a:solidFill>
              </a:rPr>
              <a:t>600</a:t>
            </a:r>
            <a:r>
              <a:rPr lang="ja-JP" altLang="en-US" sz="1200" dirty="0" smtClean="0">
                <a:solidFill>
                  <a:schemeClr val="tx1"/>
                </a:solidFill>
              </a:rPr>
              <a:t>店舗</a:t>
            </a:r>
            <a:r>
              <a:rPr lang="en-US" altLang="ja-JP" sz="1200" dirty="0" smtClean="0">
                <a:solidFill>
                  <a:schemeClr val="tx1"/>
                </a:solidFill>
              </a:rPr>
              <a:t>【H29.3】</a:t>
            </a:r>
            <a:endParaRPr kumimoji="1" lang="ja-JP" altLang="en-US" sz="1200" dirty="0">
              <a:solidFill>
                <a:schemeClr val="tx1"/>
              </a:solidFill>
            </a:endParaRPr>
          </a:p>
        </p:txBody>
      </p:sp>
      <p:sp>
        <p:nvSpPr>
          <p:cNvPr id="13" name="正方形/長方形 12"/>
          <p:cNvSpPr/>
          <p:nvPr/>
        </p:nvSpPr>
        <p:spPr>
          <a:xfrm>
            <a:off x="842671" y="4955331"/>
            <a:ext cx="7992888" cy="1839243"/>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里親制度活用モデルの府内全域での実施を目指し、府内</a:t>
            </a:r>
            <a:r>
              <a:rPr lang="en-US" altLang="ja-JP" sz="1200" dirty="0">
                <a:solidFill>
                  <a:schemeClr val="tx1"/>
                </a:solidFill>
              </a:rPr>
              <a:t>3</a:t>
            </a:r>
            <a:r>
              <a:rPr lang="ja-JP" altLang="en-US" sz="1200" dirty="0">
                <a:solidFill>
                  <a:schemeClr val="tx1"/>
                </a:solidFill>
              </a:rPr>
              <a:t>市にて実施</a:t>
            </a:r>
            <a:r>
              <a:rPr lang="en-US" altLang="ja-JP" sz="1200" dirty="0">
                <a:solidFill>
                  <a:schemeClr val="tx1"/>
                </a:solidFill>
              </a:rPr>
              <a:t>【H29.3】</a:t>
            </a:r>
            <a:r>
              <a:rPr lang="ja-JP" altLang="en-US" sz="1200" dirty="0">
                <a:solidFill>
                  <a:schemeClr val="tx1"/>
                </a:solidFill>
              </a:rPr>
              <a:t>　</a:t>
            </a:r>
            <a:r>
              <a:rPr lang="en-US" altLang="ja-JP" sz="1000" dirty="0">
                <a:solidFill>
                  <a:schemeClr val="tx1"/>
                </a:solidFill>
              </a:rPr>
              <a:t>※</a:t>
            </a:r>
            <a:r>
              <a:rPr lang="ja-JP" altLang="en-US" sz="1000" dirty="0">
                <a:solidFill>
                  <a:schemeClr val="tx1"/>
                </a:solidFill>
              </a:rPr>
              <a:t>新子育て支援交付金活用</a:t>
            </a:r>
            <a:endParaRPr lang="en-US" altLang="ja-JP" sz="1000" dirty="0">
              <a:solidFill>
                <a:schemeClr val="tx1"/>
              </a:solidFill>
            </a:endParaRPr>
          </a:p>
          <a:p>
            <a:pPr marL="396000" indent="-457200"/>
            <a:r>
              <a:rPr lang="ja-JP" altLang="en-US" sz="1200" dirty="0">
                <a:solidFill>
                  <a:schemeClr val="tx1"/>
                </a:solidFill>
              </a:rPr>
              <a:t>　　　　・乳児等の一時預かりサービス（ショートステイ、トワイライトステイ）モデルの実践</a:t>
            </a:r>
          </a:p>
          <a:p>
            <a:pPr marL="396000" indent="-457200"/>
            <a:r>
              <a:rPr lang="ja-JP" altLang="en-US" sz="1200" dirty="0">
                <a:solidFill>
                  <a:schemeClr val="tx1"/>
                </a:solidFill>
              </a:rPr>
              <a:t>　　　　　　</a:t>
            </a:r>
            <a:r>
              <a:rPr lang="en-US" altLang="ja-JP" sz="1200" dirty="0">
                <a:solidFill>
                  <a:schemeClr val="tx1"/>
                </a:solidFill>
              </a:rPr>
              <a:t>	10</a:t>
            </a:r>
            <a:r>
              <a:rPr lang="ja-JP" altLang="en-US" sz="1200" dirty="0">
                <a:solidFill>
                  <a:schemeClr val="tx1"/>
                </a:solidFill>
              </a:rPr>
              <a:t>家庭 最大</a:t>
            </a:r>
            <a:r>
              <a:rPr lang="en-US" altLang="ja-JP" sz="1200" dirty="0">
                <a:solidFill>
                  <a:schemeClr val="tx1"/>
                </a:solidFill>
              </a:rPr>
              <a:t>120</a:t>
            </a:r>
            <a:r>
              <a:rPr lang="ja-JP" altLang="en-US" sz="1200" dirty="0">
                <a:solidFill>
                  <a:schemeClr val="tx1"/>
                </a:solidFill>
              </a:rPr>
              <a:t>日</a:t>
            </a:r>
            <a:r>
              <a:rPr lang="en-US" altLang="ja-JP" sz="1200" dirty="0">
                <a:solidFill>
                  <a:schemeClr val="tx1"/>
                </a:solidFill>
              </a:rPr>
              <a:t>【H29.3】</a:t>
            </a:r>
            <a:r>
              <a:rPr lang="ja-JP" altLang="en-US" sz="1200" dirty="0" smtClean="0">
                <a:solidFill>
                  <a:schemeClr val="tx1"/>
                </a:solidFill>
              </a:rPr>
              <a:t>（参考：</a:t>
            </a:r>
            <a:r>
              <a:rPr lang="en-US" altLang="ja-JP" sz="1200" dirty="0" smtClean="0">
                <a:solidFill>
                  <a:schemeClr val="tx1"/>
                </a:solidFill>
              </a:rPr>
              <a:t>H27</a:t>
            </a:r>
            <a:r>
              <a:rPr lang="ja-JP" altLang="en-US" sz="1200" dirty="0">
                <a:solidFill>
                  <a:schemeClr val="tx1"/>
                </a:solidFill>
              </a:rPr>
              <a:t>　</a:t>
            </a:r>
            <a:r>
              <a:rPr lang="en-US" altLang="ja-JP" sz="1200" dirty="0" smtClean="0">
                <a:solidFill>
                  <a:schemeClr val="tx1"/>
                </a:solidFill>
              </a:rPr>
              <a:t>0</a:t>
            </a:r>
            <a:r>
              <a:rPr lang="ja-JP" altLang="en-US" sz="1200" dirty="0">
                <a:solidFill>
                  <a:schemeClr val="tx1"/>
                </a:solidFill>
              </a:rPr>
              <a:t>日）</a:t>
            </a:r>
          </a:p>
          <a:p>
            <a:pPr marL="396000" indent="-457200"/>
            <a:r>
              <a:rPr lang="en-US" altLang="ja-JP" sz="1200" dirty="0">
                <a:solidFill>
                  <a:schemeClr val="tx1"/>
                </a:solidFill>
              </a:rPr>
              <a:t>	</a:t>
            </a:r>
            <a:r>
              <a:rPr lang="ja-JP" altLang="en-US" sz="1200" dirty="0">
                <a:solidFill>
                  <a:schemeClr val="tx1"/>
                </a:solidFill>
              </a:rPr>
              <a:t>・母子の緊急一時的保護サービス（ＤＶは除く）モデルの構築</a:t>
            </a:r>
          </a:p>
          <a:p>
            <a:pPr marL="396000" indent="-457200"/>
            <a:r>
              <a:rPr lang="ja-JP" altLang="en-US" sz="1200" dirty="0">
                <a:solidFill>
                  <a:schemeClr val="tx1"/>
                </a:solidFill>
              </a:rPr>
              <a:t>　　　　　　</a:t>
            </a:r>
            <a:r>
              <a:rPr lang="en-US" altLang="ja-JP" sz="1200" dirty="0">
                <a:solidFill>
                  <a:schemeClr val="tx1"/>
                </a:solidFill>
              </a:rPr>
              <a:t>	5</a:t>
            </a:r>
            <a:r>
              <a:rPr lang="ja-JP" altLang="en-US" sz="1200" dirty="0">
                <a:solidFill>
                  <a:schemeClr val="tx1"/>
                </a:solidFill>
              </a:rPr>
              <a:t>家庭　最大</a:t>
            </a:r>
            <a:r>
              <a:rPr lang="en-US" altLang="ja-JP" sz="1200" dirty="0">
                <a:solidFill>
                  <a:schemeClr val="tx1"/>
                </a:solidFill>
              </a:rPr>
              <a:t>35</a:t>
            </a:r>
            <a:r>
              <a:rPr lang="ja-JP" altLang="en-US" sz="1200" dirty="0">
                <a:solidFill>
                  <a:schemeClr val="tx1"/>
                </a:solidFill>
              </a:rPr>
              <a:t>日</a:t>
            </a:r>
            <a:r>
              <a:rPr lang="en-US" altLang="ja-JP" sz="1200" dirty="0">
                <a:solidFill>
                  <a:schemeClr val="tx1"/>
                </a:solidFill>
              </a:rPr>
              <a:t>【H29.3】</a:t>
            </a:r>
            <a:r>
              <a:rPr lang="ja-JP" altLang="en-US" sz="1200" dirty="0" smtClean="0">
                <a:solidFill>
                  <a:schemeClr val="tx1"/>
                </a:solidFill>
              </a:rPr>
              <a:t>（参考：</a:t>
            </a:r>
            <a:r>
              <a:rPr lang="en-US" altLang="ja-JP" sz="1200" dirty="0" smtClean="0">
                <a:solidFill>
                  <a:schemeClr val="tx1"/>
                </a:solidFill>
              </a:rPr>
              <a:t>H27</a:t>
            </a:r>
            <a:r>
              <a:rPr lang="ja-JP" altLang="en-US" sz="1200" dirty="0">
                <a:solidFill>
                  <a:schemeClr val="tx1"/>
                </a:solidFill>
              </a:rPr>
              <a:t>　</a:t>
            </a:r>
            <a:r>
              <a:rPr lang="en-US" altLang="ja-JP" sz="1200" dirty="0" smtClean="0">
                <a:solidFill>
                  <a:schemeClr val="tx1"/>
                </a:solidFill>
              </a:rPr>
              <a:t>0</a:t>
            </a:r>
            <a:r>
              <a:rPr lang="ja-JP" altLang="en-US" sz="1200" dirty="0">
                <a:solidFill>
                  <a:schemeClr val="tx1"/>
                </a:solidFill>
              </a:rPr>
              <a:t>日）</a:t>
            </a:r>
          </a:p>
          <a:p>
            <a:pPr marL="396000" indent="-457200"/>
            <a:r>
              <a:rPr lang="en-US" altLang="ja-JP" sz="1200" dirty="0">
                <a:solidFill>
                  <a:schemeClr val="tx1"/>
                </a:solidFill>
              </a:rPr>
              <a:t>	</a:t>
            </a:r>
            <a:r>
              <a:rPr lang="ja-JP" altLang="en-US" sz="1200" dirty="0">
                <a:solidFill>
                  <a:schemeClr val="tx1"/>
                </a:solidFill>
              </a:rPr>
              <a:t>・「まちの相談室」機能モデル（里親家庭数）</a:t>
            </a:r>
          </a:p>
          <a:p>
            <a:pPr marL="396000" indent="-457200"/>
            <a:r>
              <a:rPr lang="ja-JP" altLang="en-US" sz="1200" dirty="0">
                <a:solidFill>
                  <a:schemeClr val="tx1"/>
                </a:solidFill>
              </a:rPr>
              <a:t>　　　　　　</a:t>
            </a:r>
            <a:r>
              <a:rPr lang="en-US" altLang="ja-JP" sz="1200" dirty="0">
                <a:solidFill>
                  <a:schemeClr val="tx1"/>
                </a:solidFill>
              </a:rPr>
              <a:t>	30</a:t>
            </a:r>
            <a:r>
              <a:rPr lang="ja-JP" altLang="en-US" sz="1200" dirty="0">
                <a:solidFill>
                  <a:schemeClr val="tx1"/>
                </a:solidFill>
              </a:rPr>
              <a:t>家庭</a:t>
            </a:r>
            <a:r>
              <a:rPr lang="en-US" altLang="ja-JP" sz="1200" dirty="0">
                <a:solidFill>
                  <a:schemeClr val="tx1"/>
                </a:solidFill>
              </a:rPr>
              <a:t>【H29.3】</a:t>
            </a:r>
            <a:r>
              <a:rPr lang="ja-JP" altLang="en-US" sz="1200" dirty="0" smtClean="0">
                <a:solidFill>
                  <a:schemeClr val="tx1"/>
                </a:solidFill>
              </a:rPr>
              <a:t>（参考：</a:t>
            </a:r>
            <a:r>
              <a:rPr lang="en-US" altLang="ja-JP" sz="1200" dirty="0" smtClean="0">
                <a:solidFill>
                  <a:schemeClr val="tx1"/>
                </a:solidFill>
              </a:rPr>
              <a:t>H26</a:t>
            </a:r>
            <a:r>
              <a:rPr lang="ja-JP" altLang="en-US" sz="1200" dirty="0" smtClean="0">
                <a:solidFill>
                  <a:schemeClr val="tx1"/>
                </a:solidFill>
              </a:rPr>
              <a:t>　</a:t>
            </a:r>
            <a:r>
              <a:rPr lang="en-US" altLang="ja-JP" sz="1200" dirty="0" smtClean="0">
                <a:solidFill>
                  <a:schemeClr val="tx1"/>
                </a:solidFill>
              </a:rPr>
              <a:t>4</a:t>
            </a:r>
            <a:r>
              <a:rPr lang="ja-JP" altLang="en-US" sz="1200" dirty="0">
                <a:solidFill>
                  <a:schemeClr val="tx1"/>
                </a:solidFill>
              </a:rPr>
              <a:t>家庭）</a:t>
            </a:r>
            <a:endParaRPr lang="en-US" altLang="ja-JP" sz="1200" dirty="0">
              <a:solidFill>
                <a:schemeClr val="tx1"/>
              </a:solidFill>
            </a:endParaRPr>
          </a:p>
          <a:p>
            <a:pPr marL="396000" indent="-457200"/>
            <a:r>
              <a:rPr lang="ja-JP" altLang="en-US" sz="1200" dirty="0">
                <a:solidFill>
                  <a:schemeClr val="tx1"/>
                </a:solidFill>
              </a:rPr>
              <a:t> 　　　 ・「まちの相談室」での相談対応件数：</a:t>
            </a:r>
            <a:r>
              <a:rPr lang="en-US" altLang="ja-JP" sz="1200" dirty="0">
                <a:solidFill>
                  <a:schemeClr val="tx1"/>
                </a:solidFill>
              </a:rPr>
              <a:t>180</a:t>
            </a:r>
            <a:r>
              <a:rPr lang="ja-JP" altLang="en-US" sz="1200" dirty="0">
                <a:solidFill>
                  <a:schemeClr val="tx1"/>
                </a:solidFill>
              </a:rPr>
              <a:t>回</a:t>
            </a:r>
            <a:r>
              <a:rPr lang="en-US" altLang="ja-JP" sz="1200" dirty="0">
                <a:solidFill>
                  <a:schemeClr val="tx1"/>
                </a:solidFill>
              </a:rPr>
              <a:t>【H29.3】</a:t>
            </a:r>
            <a:endParaRPr lang="ja-JP" altLang="en-US" sz="1200" dirty="0">
              <a:solidFill>
                <a:schemeClr val="tx1"/>
              </a:solidFill>
            </a:endParaRPr>
          </a:p>
          <a:p>
            <a:pPr marL="396000" indent="-457200"/>
            <a:r>
              <a:rPr lang="en-US" altLang="ja-JP" sz="1200" dirty="0">
                <a:solidFill>
                  <a:schemeClr val="tx1"/>
                </a:solidFill>
              </a:rPr>
              <a:t>	</a:t>
            </a:r>
            <a:r>
              <a:rPr lang="ja-JP" altLang="en-US" sz="1200" dirty="0">
                <a:solidFill>
                  <a:schemeClr val="tx1"/>
                </a:solidFill>
              </a:rPr>
              <a:t>・サービス提供による「安心度」の向上：</a:t>
            </a:r>
            <a:r>
              <a:rPr lang="en-US" altLang="ja-JP" sz="1200" dirty="0">
                <a:solidFill>
                  <a:schemeClr val="tx1"/>
                </a:solidFill>
              </a:rPr>
              <a:t>10</a:t>
            </a:r>
            <a:r>
              <a:rPr lang="ja-JP" altLang="en-US" sz="1200" dirty="0">
                <a:solidFill>
                  <a:schemeClr val="tx1"/>
                </a:solidFill>
              </a:rPr>
              <a:t>段階評価６（初回サービス提供前を０とする）</a:t>
            </a:r>
            <a:r>
              <a:rPr lang="en-US" altLang="ja-JP" sz="1200" dirty="0">
                <a:solidFill>
                  <a:schemeClr val="tx1"/>
                </a:solidFill>
              </a:rPr>
              <a:t>【H29.3】</a:t>
            </a:r>
            <a:endParaRPr kumimoji="1" lang="ja-JP" altLang="en-US" sz="1200" dirty="0">
              <a:solidFill>
                <a:schemeClr val="tx1"/>
              </a:solidFill>
            </a:endParaRPr>
          </a:p>
        </p:txBody>
      </p:sp>
      <p:sp>
        <p:nvSpPr>
          <p:cNvPr id="11" name="正方形/長方形 10"/>
          <p:cNvSpPr/>
          <p:nvPr/>
        </p:nvSpPr>
        <p:spPr>
          <a:xfrm>
            <a:off x="827584" y="2124096"/>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：子ども</a:t>
            </a:r>
            <a:r>
              <a:rPr lang="ja-JP" altLang="en-US" sz="1200" dirty="0">
                <a:solidFill>
                  <a:schemeClr val="tx1"/>
                </a:solidFill>
              </a:rPr>
              <a:t>を大阪で育ててよかったと思っている府民の割合：前年度を</a:t>
            </a:r>
            <a:r>
              <a:rPr lang="ja-JP" altLang="en-US" sz="1200" dirty="0" smtClean="0">
                <a:solidFill>
                  <a:schemeClr val="tx1"/>
                </a:solidFill>
              </a:rPr>
              <a:t>上回る</a:t>
            </a:r>
            <a:r>
              <a:rPr lang="en-US" altLang="ja-JP" sz="1200" dirty="0" smtClean="0">
                <a:solidFill>
                  <a:schemeClr val="tx1"/>
                </a:solidFill>
              </a:rPr>
              <a:t>【H29.3】</a:t>
            </a:r>
            <a:endParaRPr lang="en-US" altLang="ja-JP" sz="1200" dirty="0">
              <a:solidFill>
                <a:schemeClr val="tx1"/>
              </a:solidFill>
            </a:endParaRPr>
          </a:p>
          <a:p>
            <a:pPr marL="396000" indent="-457200"/>
            <a:r>
              <a:rPr lang="ja-JP" altLang="en-US" sz="1200" dirty="0">
                <a:solidFill>
                  <a:schemeClr val="tx1"/>
                </a:solidFill>
              </a:rPr>
              <a:t>　　　　</a:t>
            </a:r>
            <a:r>
              <a:rPr lang="ja-JP" altLang="en-US" sz="1200" dirty="0" smtClean="0">
                <a:solidFill>
                  <a:schemeClr val="tx1"/>
                </a:solidFill>
              </a:rPr>
              <a:t>（参考：</a:t>
            </a:r>
            <a:r>
              <a:rPr lang="en-US" altLang="ja-JP" sz="1200" dirty="0" smtClean="0">
                <a:solidFill>
                  <a:schemeClr val="tx1"/>
                </a:solidFill>
              </a:rPr>
              <a:t>H24.3</a:t>
            </a:r>
            <a:r>
              <a:rPr lang="ja-JP" altLang="en-US" sz="1200" dirty="0">
                <a:solidFill>
                  <a:schemeClr val="tx1"/>
                </a:solidFill>
              </a:rPr>
              <a:t>　</a:t>
            </a:r>
            <a:r>
              <a:rPr lang="en-US" altLang="ja-JP" sz="1200" dirty="0" smtClean="0">
                <a:solidFill>
                  <a:schemeClr val="tx1"/>
                </a:solidFill>
              </a:rPr>
              <a:t>49.1</a:t>
            </a:r>
            <a:r>
              <a:rPr lang="ja-JP" altLang="en-US" sz="1200" dirty="0" smtClean="0">
                <a:solidFill>
                  <a:schemeClr val="tx1"/>
                </a:solidFill>
              </a:rPr>
              <a:t>％、</a:t>
            </a:r>
            <a:r>
              <a:rPr lang="en-US" altLang="ja-JP" sz="1200" dirty="0" smtClean="0">
                <a:solidFill>
                  <a:schemeClr val="tx1"/>
                </a:solidFill>
              </a:rPr>
              <a:t>H25.3</a:t>
            </a:r>
            <a:r>
              <a:rPr lang="ja-JP" altLang="en-US" sz="1200" dirty="0">
                <a:solidFill>
                  <a:schemeClr val="tx1"/>
                </a:solidFill>
              </a:rPr>
              <a:t>　</a:t>
            </a:r>
            <a:r>
              <a:rPr lang="en-US" altLang="ja-JP" sz="1200" dirty="0" smtClean="0">
                <a:solidFill>
                  <a:schemeClr val="tx1"/>
                </a:solidFill>
              </a:rPr>
              <a:t>44.0</a:t>
            </a:r>
            <a:r>
              <a:rPr lang="ja-JP" altLang="en-US" sz="1200" dirty="0" smtClean="0">
                <a:solidFill>
                  <a:schemeClr val="tx1"/>
                </a:solidFill>
              </a:rPr>
              <a:t>％、</a:t>
            </a:r>
            <a:r>
              <a:rPr lang="en-US" altLang="ja-JP" sz="1200" dirty="0" smtClean="0">
                <a:solidFill>
                  <a:schemeClr val="tx1"/>
                </a:solidFill>
              </a:rPr>
              <a:t>H26.3</a:t>
            </a:r>
            <a:r>
              <a:rPr lang="ja-JP" altLang="en-US" sz="1200" dirty="0">
                <a:solidFill>
                  <a:schemeClr val="tx1"/>
                </a:solidFill>
              </a:rPr>
              <a:t>　</a:t>
            </a:r>
            <a:r>
              <a:rPr lang="en-US" altLang="ja-JP" sz="1200" dirty="0" smtClean="0">
                <a:solidFill>
                  <a:schemeClr val="tx1"/>
                </a:solidFill>
              </a:rPr>
              <a:t>57.9</a:t>
            </a:r>
            <a:r>
              <a:rPr lang="ja-JP" altLang="en-US" sz="1200" dirty="0" smtClean="0">
                <a:solidFill>
                  <a:schemeClr val="tx1"/>
                </a:solidFill>
              </a:rPr>
              <a:t>％、</a:t>
            </a:r>
            <a:r>
              <a:rPr lang="en-US" altLang="ja-JP" sz="1200" dirty="0" smtClean="0">
                <a:solidFill>
                  <a:schemeClr val="tx1"/>
                </a:solidFill>
              </a:rPr>
              <a:t>H27.3</a:t>
            </a:r>
            <a:r>
              <a:rPr lang="ja-JP" altLang="en-US" sz="1200" dirty="0">
                <a:solidFill>
                  <a:schemeClr val="tx1"/>
                </a:solidFill>
              </a:rPr>
              <a:t>　</a:t>
            </a:r>
            <a:r>
              <a:rPr lang="en-US" altLang="ja-JP" sz="1200" dirty="0" smtClean="0">
                <a:solidFill>
                  <a:schemeClr val="tx1"/>
                </a:solidFill>
              </a:rPr>
              <a:t>55.8</a:t>
            </a:r>
            <a:r>
              <a:rPr lang="ja-JP" altLang="en-US" sz="1200" dirty="0" smtClean="0">
                <a:solidFill>
                  <a:schemeClr val="tx1"/>
                </a:solidFill>
              </a:rPr>
              <a:t>％）</a:t>
            </a:r>
            <a:endParaRPr lang="ja-JP" altLang="en-US" sz="1200" dirty="0">
              <a:solidFill>
                <a:schemeClr val="tx1"/>
              </a:solidFill>
            </a:endParaRP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101</a:t>
            </a:fld>
            <a:endParaRPr lang="ja-JP" altLang="en-US" dirty="0">
              <a:solidFill>
                <a:prstClr val="black"/>
              </a:solidFill>
            </a:endParaRPr>
          </a:p>
        </p:txBody>
      </p:sp>
    </p:spTree>
    <p:extLst>
      <p:ext uri="{BB962C8B-B14F-4D97-AF65-F5344CB8AC3E}">
        <p14:creationId xmlns:p14="http://schemas.microsoft.com/office/powerpoint/2010/main" val="27269374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正方形/長方形 7"/>
          <p:cNvSpPr/>
          <p:nvPr/>
        </p:nvSpPr>
        <p:spPr>
          <a:xfrm>
            <a:off x="395536" y="1368524"/>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子ども施設地域共生応援事業</a:t>
            </a:r>
            <a:r>
              <a:rPr lang="en-US" altLang="ja-JP" sz="1400" b="1" dirty="0" smtClean="0"/>
              <a:t>			</a:t>
            </a:r>
            <a:r>
              <a:rPr lang="ja-JP" altLang="en-US" sz="1400" dirty="0" smtClean="0"/>
              <a:t>（</a:t>
            </a:r>
            <a:r>
              <a:rPr lang="en-US" altLang="ja-JP" sz="1400" dirty="0" smtClean="0"/>
              <a:t>11,581</a:t>
            </a:r>
            <a:r>
              <a:rPr lang="ja-JP" altLang="en-US" sz="1400" dirty="0" smtClean="0"/>
              <a:t>）</a:t>
            </a:r>
            <a:r>
              <a:rPr lang="en-US" altLang="ja-JP" sz="1400" dirty="0" smtClean="0"/>
              <a:t>【</a:t>
            </a:r>
            <a:r>
              <a:rPr lang="ja-JP" altLang="en-US" sz="1400" dirty="0" smtClean="0"/>
              <a:t>地域少子化対策重点推進交付金</a:t>
            </a:r>
            <a:r>
              <a:rPr lang="en-US" altLang="ja-JP" sz="1400" dirty="0" smtClean="0"/>
              <a:t>】</a:t>
            </a:r>
            <a:endParaRPr lang="en-US" altLang="ja-JP" sz="1400" dirty="0"/>
          </a:p>
          <a:p>
            <a:pPr marL="180000" indent="-457200"/>
            <a:r>
              <a:rPr lang="ja-JP" altLang="en-US" sz="1400" dirty="0"/>
              <a:t>　　保育所等の子ども施設に関する近隣騒音苦情を未然に防止し、施設と地域との共生を実現するため、先進事例等をとりまとめた手引書を作成して配布するとともに、シンポジウム等により広報啓発を実施。</a:t>
            </a:r>
            <a:endParaRPr lang="en-US" altLang="ja-JP" sz="1400" dirty="0" smtClean="0"/>
          </a:p>
        </p:txBody>
      </p:sp>
      <p:sp>
        <p:nvSpPr>
          <p:cNvPr id="9" name="正方形/長方形 8"/>
          <p:cNvSpPr/>
          <p:nvPr/>
        </p:nvSpPr>
        <p:spPr>
          <a:xfrm>
            <a:off x="251520" y="1070739"/>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・子育て環境の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充実（つづき）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55576" y="2132856"/>
            <a:ext cx="7992888"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ja-JP" altLang="en-US" sz="1200" dirty="0">
                <a:solidFill>
                  <a:schemeClr val="tx1"/>
                </a:solidFill>
              </a:rPr>
              <a:t>アンケート</a:t>
            </a:r>
            <a:r>
              <a:rPr lang="ja-JP" altLang="en-US" sz="1200" dirty="0" smtClean="0">
                <a:solidFill>
                  <a:schemeClr val="tx1"/>
                </a:solidFill>
              </a:rPr>
              <a:t>調査</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a:t>
            </a:r>
            <a:r>
              <a:rPr lang="ja-JP" altLang="en-US" sz="1200" dirty="0">
                <a:solidFill>
                  <a:schemeClr val="tx1"/>
                </a:solidFill>
              </a:rPr>
              <a:t>手引き、パンフレットの内容が子ども施設と地域との共生に役立つと感じる：</a:t>
            </a:r>
            <a:r>
              <a:rPr lang="en-US" altLang="ja-JP" sz="1200" dirty="0">
                <a:solidFill>
                  <a:schemeClr val="tx1"/>
                </a:solidFill>
              </a:rPr>
              <a:t>60</a:t>
            </a:r>
            <a:r>
              <a:rPr lang="ja-JP" altLang="en-US" sz="1200" dirty="0">
                <a:solidFill>
                  <a:schemeClr val="tx1"/>
                </a:solidFill>
              </a:rPr>
              <a:t>％以上</a:t>
            </a:r>
          </a:p>
          <a:p>
            <a:pPr marL="396000" indent="-457200"/>
            <a:r>
              <a:rPr lang="en-US" altLang="ja-JP" sz="1200" dirty="0" smtClean="0">
                <a:solidFill>
                  <a:schemeClr val="tx1"/>
                </a:solidFill>
              </a:rPr>
              <a:t>	</a:t>
            </a:r>
            <a:r>
              <a:rPr lang="ja-JP" altLang="en-US" sz="1200" dirty="0">
                <a:solidFill>
                  <a:schemeClr val="tx1"/>
                </a:solidFill>
              </a:rPr>
              <a:t>・シンポジウムに参加して、子ども施設と地域との共生が重要だと意識が変わったと感じる：</a:t>
            </a:r>
            <a:r>
              <a:rPr lang="en-US" altLang="ja-JP" sz="1200" dirty="0">
                <a:solidFill>
                  <a:schemeClr val="tx1"/>
                </a:solidFill>
              </a:rPr>
              <a:t>60</a:t>
            </a:r>
            <a:r>
              <a:rPr lang="ja-JP" altLang="en-US" sz="1200" dirty="0">
                <a:solidFill>
                  <a:schemeClr val="tx1"/>
                </a:solidFill>
              </a:rPr>
              <a:t>％</a:t>
            </a:r>
            <a:r>
              <a:rPr lang="ja-JP" altLang="en-US" sz="1200" dirty="0" smtClean="0">
                <a:solidFill>
                  <a:schemeClr val="tx1"/>
                </a:solidFill>
              </a:rPr>
              <a:t>以上</a:t>
            </a:r>
            <a:r>
              <a:rPr lang="en-US" altLang="ja-JP" sz="1200" dirty="0" smtClean="0">
                <a:solidFill>
                  <a:schemeClr val="tx1"/>
                </a:solidFill>
              </a:rPr>
              <a:t>【H29.3】</a:t>
            </a:r>
            <a:endParaRPr lang="ja-JP" altLang="en-US" sz="1200" dirty="0">
              <a:solidFill>
                <a:schemeClr val="tx1"/>
              </a:solidFill>
            </a:endParaRPr>
          </a:p>
        </p:txBody>
      </p:sp>
      <p:sp>
        <p:nvSpPr>
          <p:cNvPr id="10" name="正方形/長方形 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102</a:t>
            </a:fld>
            <a:endParaRPr lang="ja-JP" altLang="en-US" dirty="0">
              <a:solidFill>
                <a:prstClr val="black"/>
              </a:solidFill>
            </a:endParaRPr>
          </a:p>
        </p:txBody>
      </p:sp>
    </p:spTree>
    <p:extLst>
      <p:ext uri="{BB962C8B-B14F-4D97-AF65-F5344CB8AC3E}">
        <p14:creationId xmlns:p14="http://schemas.microsoft.com/office/powerpoint/2010/main" val="1909227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p:txBody>
      </p:sp>
      <p:sp>
        <p:nvSpPr>
          <p:cNvPr id="13" name="正方形/長方形 12"/>
          <p:cNvSpPr/>
          <p:nvPr/>
        </p:nvSpPr>
        <p:spPr>
          <a:xfrm>
            <a:off x="396413" y="1268760"/>
            <a:ext cx="8460940" cy="1169551"/>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子どもの読書活動環境整備事業</a:t>
            </a:r>
            <a:r>
              <a:rPr lang="en-US" altLang="ja-JP" sz="1400" b="1" dirty="0" smtClean="0"/>
              <a:t>	</a:t>
            </a:r>
            <a:r>
              <a:rPr lang="en-US" altLang="ja-JP" sz="1400" dirty="0" smtClean="0"/>
              <a:t>		</a:t>
            </a:r>
            <a:r>
              <a:rPr lang="ja-JP" altLang="en-US" sz="1400" dirty="0" smtClean="0"/>
              <a:t>（</a:t>
            </a:r>
            <a:r>
              <a:rPr lang="en-US" altLang="ja-JP" sz="1400" dirty="0" smtClean="0"/>
              <a:t>2,312</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smtClean="0"/>
              <a:t>　　子どもが読書の大切さと楽しさを知り、自主的に読書活動ができる環境を整備するため、月１回家庭や地域で読書を楽しむキャンペーン「</a:t>
            </a:r>
            <a:r>
              <a:rPr lang="en-US" altLang="ja-JP" sz="1400" dirty="0" smtClean="0"/>
              <a:t>OSAKA PAGE ONE</a:t>
            </a:r>
            <a:r>
              <a:rPr lang="ja-JP" altLang="en-US" sz="1400" dirty="0" smtClean="0"/>
              <a:t>」を民間団体等と連携して実施するとともに、「</a:t>
            </a:r>
            <a:r>
              <a:rPr lang="ja-JP" altLang="en-US" sz="1400" dirty="0"/>
              <a:t>えほんのひろば」等の就学前の子どもと保護者の本を通じた交流の場づくりのモデル実施を行い</a:t>
            </a:r>
            <a:r>
              <a:rPr lang="ja-JP" altLang="en-US" sz="1400" dirty="0" smtClean="0"/>
              <a:t>、地域における子どもの読書活動の取組みを支援する。</a:t>
            </a:r>
            <a:endParaRPr lang="en-US" altLang="ja-JP" sz="14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103</a:t>
            </a:fld>
            <a:endParaRPr lang="ja-JP" altLang="en-US" dirty="0">
              <a:solidFill>
                <a:prstClr val="black"/>
              </a:solidFill>
            </a:endParaRPr>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正方形/長方形 15"/>
          <p:cNvSpPr/>
          <p:nvPr/>
        </p:nvSpPr>
        <p:spPr>
          <a:xfrm>
            <a:off x="396413" y="3698448"/>
            <a:ext cx="8460940" cy="907941"/>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グローバルリーダー</a:t>
            </a:r>
            <a:r>
              <a:rPr lang="ja-JP" altLang="en-US" sz="1400" b="1" dirty="0"/>
              <a:t>育成・留学促進</a:t>
            </a:r>
            <a:r>
              <a:rPr lang="ja-JP" altLang="en-US" sz="1400" b="1" dirty="0" smtClean="0"/>
              <a:t>事業</a:t>
            </a:r>
            <a:r>
              <a:rPr lang="en-US" altLang="ja-JP" sz="1400" b="1" dirty="0" smtClean="0"/>
              <a:t>		</a:t>
            </a:r>
            <a:r>
              <a:rPr lang="ja-JP" altLang="en-US" sz="1400" dirty="0" smtClean="0"/>
              <a:t>（</a:t>
            </a:r>
            <a:r>
              <a:rPr lang="en-US" altLang="ja-JP" sz="1400" dirty="0" smtClean="0"/>
              <a:t>11,276</a:t>
            </a:r>
            <a:r>
              <a:rPr lang="ja-JP" altLang="en-US" sz="1400" dirty="0" smtClean="0"/>
              <a:t>）</a:t>
            </a:r>
            <a:r>
              <a:rPr lang="en-US" altLang="ja-JP" sz="1400" dirty="0" smtClean="0"/>
              <a:t>	【</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p>
          <a:p>
            <a:pPr marL="180000" indent="-457200"/>
            <a:r>
              <a:rPr lang="ja-JP" altLang="en-US" sz="1400" dirty="0" smtClean="0"/>
              <a:t>　　グローバルリーダー</a:t>
            </a:r>
            <a:r>
              <a:rPr lang="ja-JP" altLang="en-US" sz="1400" dirty="0"/>
              <a:t>育成の契機づくり、大阪への留学促進のため、</a:t>
            </a:r>
            <a:r>
              <a:rPr lang="ja-JP" altLang="en-US" sz="1400" dirty="0" smtClean="0"/>
              <a:t>友好提携先で</a:t>
            </a:r>
            <a:r>
              <a:rPr lang="ja-JP" altLang="en-US" sz="1400" dirty="0"/>
              <a:t>あるインドネシア・東ジャワ州及びベトナム・ホーチミン市との間で高校生を相互に派遣</a:t>
            </a:r>
            <a:r>
              <a:rPr lang="ja-JP" altLang="en-US" sz="1400" dirty="0" smtClean="0"/>
              <a:t>。</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8" name="正方形/長方形 17"/>
          <p:cNvSpPr/>
          <p:nvPr/>
        </p:nvSpPr>
        <p:spPr>
          <a:xfrm>
            <a:off x="287524" y="1032991"/>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次代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を担う人づくり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07702" y="2450766"/>
            <a:ext cx="7992888" cy="918101"/>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OSAKA PAGE ONE</a:t>
            </a:r>
            <a:r>
              <a:rPr lang="ja-JP" altLang="en-US" sz="1200" dirty="0" err="1">
                <a:solidFill>
                  <a:schemeClr val="tx1"/>
                </a:solidFill>
              </a:rPr>
              <a:t>への</a:t>
            </a:r>
            <a:r>
              <a:rPr lang="ja-JP" altLang="en-US" sz="1200" dirty="0">
                <a:solidFill>
                  <a:schemeClr val="tx1"/>
                </a:solidFill>
              </a:rPr>
              <a:t>参画市町村数　市町村数の７割 </a:t>
            </a:r>
            <a:r>
              <a:rPr lang="en-US" altLang="ja-JP" sz="1200" dirty="0">
                <a:solidFill>
                  <a:schemeClr val="tx1"/>
                </a:solidFill>
              </a:rPr>
              <a:t>【H29.3】</a:t>
            </a:r>
            <a:r>
              <a:rPr lang="ja-JP" altLang="en-US" sz="1200" dirty="0">
                <a:solidFill>
                  <a:schemeClr val="tx1"/>
                </a:solidFill>
              </a:rPr>
              <a:t> </a:t>
            </a:r>
          </a:p>
          <a:p>
            <a:pPr marL="396000" indent="-457200"/>
            <a:r>
              <a:rPr lang="ja-JP" altLang="en-US" sz="1200" dirty="0" smtClean="0">
                <a:solidFill>
                  <a:schemeClr val="tx1"/>
                </a:solidFill>
              </a:rPr>
              <a:t> 　　　</a:t>
            </a:r>
            <a:r>
              <a:rPr lang="ja-JP" altLang="en-US" sz="1200" dirty="0" err="1" smtClean="0">
                <a:solidFill>
                  <a:schemeClr val="tx1"/>
                </a:solidFill>
              </a:rPr>
              <a:t>え</a:t>
            </a:r>
            <a:r>
              <a:rPr lang="ja-JP" altLang="en-US" sz="1200" dirty="0" smtClean="0">
                <a:solidFill>
                  <a:schemeClr val="tx1"/>
                </a:solidFill>
              </a:rPr>
              <a:t>ほんのひろば参加者の満足度 </a:t>
            </a:r>
            <a:r>
              <a:rPr lang="en-US" altLang="ja-JP" sz="1200" dirty="0" smtClean="0">
                <a:solidFill>
                  <a:schemeClr val="tx1"/>
                </a:solidFill>
              </a:rPr>
              <a:t>8</a:t>
            </a:r>
            <a:r>
              <a:rPr lang="ja-JP" altLang="en-US" sz="1200" dirty="0" smtClean="0">
                <a:solidFill>
                  <a:schemeClr val="tx1"/>
                </a:solidFill>
              </a:rPr>
              <a:t>割 </a:t>
            </a:r>
            <a:r>
              <a:rPr lang="en-US" altLang="ja-JP" sz="1200" dirty="0" smtClean="0">
                <a:solidFill>
                  <a:schemeClr val="tx1"/>
                </a:solidFill>
              </a:rPr>
              <a:t>【H29.3】</a:t>
            </a:r>
            <a:r>
              <a:rPr lang="ja-JP" altLang="en-US" sz="1200" dirty="0" smtClean="0">
                <a:solidFill>
                  <a:schemeClr val="tx1"/>
                </a:solidFill>
              </a:rPr>
              <a:t> </a:t>
            </a:r>
            <a:endParaRPr lang="en-US" altLang="ja-JP" sz="1200" dirty="0" smtClean="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a:t>
            </a:r>
            <a:r>
              <a:rPr lang="ja-JP" altLang="en-US" sz="1200" dirty="0">
                <a:solidFill>
                  <a:schemeClr val="tx1"/>
                </a:solidFill>
              </a:rPr>
              <a:t>読書が好き</a:t>
            </a:r>
            <a:r>
              <a:rPr lang="en-US" altLang="ja-JP" sz="1200" dirty="0">
                <a:solidFill>
                  <a:schemeClr val="tx1"/>
                </a:solidFill>
              </a:rPr>
              <a:t>※</a:t>
            </a:r>
            <a:r>
              <a:rPr lang="ja-JP" altLang="en-US" sz="1200" dirty="0">
                <a:solidFill>
                  <a:schemeClr val="tx1"/>
                </a:solidFill>
              </a:rPr>
              <a:t>」な子ども（小</a:t>
            </a:r>
            <a:r>
              <a:rPr lang="en-US" altLang="ja-JP" sz="1200" dirty="0">
                <a:solidFill>
                  <a:schemeClr val="tx1"/>
                </a:solidFill>
              </a:rPr>
              <a:t>6</a:t>
            </a:r>
            <a:r>
              <a:rPr lang="ja-JP" altLang="en-US" sz="1200" dirty="0">
                <a:solidFill>
                  <a:schemeClr val="tx1"/>
                </a:solidFill>
              </a:rPr>
              <a:t>・中</a:t>
            </a:r>
            <a:r>
              <a:rPr lang="en-US" altLang="ja-JP" sz="1200" dirty="0">
                <a:solidFill>
                  <a:schemeClr val="tx1"/>
                </a:solidFill>
              </a:rPr>
              <a:t>3</a:t>
            </a:r>
            <a:r>
              <a:rPr lang="ja-JP" altLang="en-US" sz="1200" dirty="0">
                <a:solidFill>
                  <a:schemeClr val="tx1"/>
                </a:solidFill>
              </a:rPr>
              <a:t>）の割合 　全国平均</a:t>
            </a:r>
            <a:r>
              <a:rPr lang="ja-JP" altLang="en-US" sz="1200" dirty="0" smtClean="0">
                <a:solidFill>
                  <a:schemeClr val="tx1"/>
                </a:solidFill>
              </a:rPr>
              <a:t>以上とすること</a:t>
            </a:r>
            <a:r>
              <a:rPr lang="en-US" altLang="ja-JP" sz="1200" dirty="0" smtClean="0">
                <a:solidFill>
                  <a:schemeClr val="tx1"/>
                </a:solidFill>
              </a:rPr>
              <a:t>【H33.3】</a:t>
            </a:r>
            <a:r>
              <a:rPr lang="ja-JP" altLang="en-US" sz="1200" dirty="0" smtClean="0">
                <a:solidFill>
                  <a:schemeClr val="tx1"/>
                </a:solidFill>
              </a:rPr>
              <a:t> </a:t>
            </a:r>
            <a:endParaRPr lang="ja-JP" altLang="en-US" sz="1200" dirty="0">
              <a:solidFill>
                <a:schemeClr val="tx1"/>
              </a:solidFill>
            </a:endParaRPr>
          </a:p>
          <a:p>
            <a:pPr marL="396000" indent="-457200"/>
            <a:r>
              <a:rPr lang="ja-JP" altLang="en-US" sz="1200" dirty="0">
                <a:solidFill>
                  <a:schemeClr val="tx1"/>
                </a:solidFill>
              </a:rPr>
              <a:t> 　　　</a:t>
            </a:r>
            <a:r>
              <a:rPr lang="en-US" altLang="ja-JP" sz="1200" dirty="0">
                <a:solidFill>
                  <a:schemeClr val="tx1"/>
                </a:solidFill>
              </a:rPr>
              <a:t>※</a:t>
            </a:r>
            <a:r>
              <a:rPr lang="ja-JP" altLang="en-US" sz="1200" dirty="0" smtClean="0">
                <a:solidFill>
                  <a:schemeClr val="tx1"/>
                </a:solidFill>
              </a:rPr>
              <a:t>全国</a:t>
            </a:r>
            <a:r>
              <a:rPr lang="ja-JP" altLang="en-US" sz="1200" dirty="0">
                <a:solidFill>
                  <a:schemeClr val="tx1"/>
                </a:solidFill>
              </a:rPr>
              <a:t>学力・学習</a:t>
            </a:r>
            <a:r>
              <a:rPr lang="ja-JP" altLang="en-US" sz="1200" dirty="0" smtClean="0">
                <a:solidFill>
                  <a:schemeClr val="tx1"/>
                </a:solidFill>
              </a:rPr>
              <a:t>状況</a:t>
            </a:r>
            <a:r>
              <a:rPr lang="ja-JP" altLang="en-US" sz="1200" dirty="0">
                <a:solidFill>
                  <a:schemeClr val="tx1"/>
                </a:solidFill>
              </a:rPr>
              <a:t>調査の</a:t>
            </a:r>
            <a:r>
              <a:rPr lang="ja-JP" altLang="en-US" sz="1200" dirty="0" smtClean="0">
                <a:solidFill>
                  <a:schemeClr val="tx1"/>
                </a:solidFill>
              </a:rPr>
              <a:t>指標</a:t>
            </a:r>
            <a:endParaRPr lang="en-US" altLang="ja-JP" sz="1200" dirty="0">
              <a:solidFill>
                <a:schemeClr val="tx1"/>
              </a:solidFill>
            </a:endParaRPr>
          </a:p>
        </p:txBody>
      </p:sp>
      <p:sp>
        <p:nvSpPr>
          <p:cNvPr id="12" name="正方形/長方形 11"/>
          <p:cNvSpPr/>
          <p:nvPr/>
        </p:nvSpPr>
        <p:spPr>
          <a:xfrm>
            <a:off x="763676" y="4607800"/>
            <a:ext cx="7992888" cy="180020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：事業に参加した高校生に対するアンケートを実施</a:t>
            </a:r>
            <a:endParaRPr lang="en-US" altLang="ja-JP" sz="1200" dirty="0" smtClean="0"/>
          </a:p>
          <a:p>
            <a:pPr marL="396000" indent="-457200"/>
            <a:r>
              <a:rPr lang="ja-JP" altLang="en-US" sz="1200" dirty="0" smtClean="0"/>
              <a:t>　　　　</a:t>
            </a:r>
            <a:r>
              <a:rPr lang="en-US" altLang="ja-JP" sz="1200" dirty="0" smtClean="0"/>
              <a:t>〔</a:t>
            </a:r>
            <a:r>
              <a:rPr lang="ja-JP" altLang="en-US" sz="1200" dirty="0" smtClean="0"/>
              <a:t>参加した高校生全員</a:t>
            </a:r>
            <a:r>
              <a:rPr lang="en-US" altLang="ja-JP" sz="1200" dirty="0" smtClean="0"/>
              <a:t>〕</a:t>
            </a:r>
          </a:p>
          <a:p>
            <a:pPr marL="396000" indent="-457200"/>
            <a:r>
              <a:rPr lang="ja-JP" altLang="en-US" sz="1200" dirty="0"/>
              <a:t>　</a:t>
            </a:r>
            <a:r>
              <a:rPr lang="ja-JP" altLang="en-US" sz="1200" dirty="0" smtClean="0"/>
              <a:t>　　　　・大阪の魅力を積極的に発信したいと思う者の割合：</a:t>
            </a:r>
            <a:r>
              <a:rPr lang="en-US" altLang="ja-JP" sz="1200" dirty="0" smtClean="0"/>
              <a:t>70</a:t>
            </a:r>
            <a:r>
              <a:rPr lang="ja-JP" altLang="en-US" sz="1200" dirty="0" smtClean="0"/>
              <a:t>％以上</a:t>
            </a:r>
            <a:r>
              <a:rPr lang="en-US" altLang="ja-JP" sz="1200" dirty="0"/>
              <a:t>【H29.3】</a:t>
            </a:r>
            <a:endParaRPr lang="ja-JP" altLang="en-US" sz="1200" dirty="0"/>
          </a:p>
          <a:p>
            <a:pPr marL="396000" indent="-457200">
              <a:tabLst>
                <a:tab pos="1790700" algn="l"/>
              </a:tabLst>
            </a:pPr>
            <a:r>
              <a:rPr lang="ja-JP" altLang="en-US" sz="1200" dirty="0"/>
              <a:t>　</a:t>
            </a:r>
            <a:r>
              <a:rPr lang="ja-JP" altLang="en-US" sz="1200" dirty="0" smtClean="0"/>
              <a:t>　　</a:t>
            </a:r>
            <a:r>
              <a:rPr lang="ja-JP" altLang="en-US" sz="1200" dirty="0"/>
              <a:t>　</a:t>
            </a:r>
            <a:r>
              <a:rPr lang="en-US" altLang="ja-JP" sz="1200" dirty="0" smtClean="0"/>
              <a:t>〔</a:t>
            </a:r>
            <a:r>
              <a:rPr lang="ja-JP" altLang="en-US" sz="1200" dirty="0" smtClean="0"/>
              <a:t>うち、大阪の高校生</a:t>
            </a:r>
            <a:r>
              <a:rPr lang="en-US" altLang="ja-JP" sz="1200" dirty="0" smtClean="0"/>
              <a:t>〕	</a:t>
            </a:r>
          </a:p>
          <a:p>
            <a:pPr marL="396000" indent="-457200">
              <a:tabLst>
                <a:tab pos="1790700" algn="l"/>
              </a:tabLst>
            </a:pPr>
            <a:r>
              <a:rPr lang="ja-JP" altLang="en-US" sz="1200" dirty="0"/>
              <a:t>　</a:t>
            </a:r>
            <a:r>
              <a:rPr lang="ja-JP" altLang="en-US" sz="1200" dirty="0" smtClean="0"/>
              <a:t>　　　　・将来の進路の選択肢として海外留学や国際的な職業に就くことを志向する者の割合：</a:t>
            </a:r>
            <a:r>
              <a:rPr lang="en-US" altLang="ja-JP" sz="1200" dirty="0" smtClean="0"/>
              <a:t>70</a:t>
            </a:r>
            <a:r>
              <a:rPr lang="ja-JP" altLang="en-US" sz="1200" dirty="0" smtClean="0"/>
              <a:t>％以上</a:t>
            </a:r>
            <a:r>
              <a:rPr lang="en-US" altLang="ja-JP" sz="1200" dirty="0"/>
              <a:t>【H29.3】</a:t>
            </a:r>
            <a:endParaRPr lang="ja-JP" altLang="en-US" sz="1200" dirty="0"/>
          </a:p>
          <a:p>
            <a:pPr marL="396000" indent="-457200"/>
            <a:r>
              <a:rPr lang="ja-JP" altLang="en-US" sz="1200" dirty="0" smtClean="0"/>
              <a:t>　　　　　（うち、留学先や活動地域として東南アジアを意識する者の割合：</a:t>
            </a:r>
            <a:r>
              <a:rPr lang="en-US" altLang="ja-JP" sz="1200" dirty="0" smtClean="0"/>
              <a:t>70</a:t>
            </a:r>
            <a:r>
              <a:rPr lang="ja-JP" altLang="en-US" sz="1200" dirty="0" smtClean="0"/>
              <a:t>％以上）</a:t>
            </a:r>
            <a:endParaRPr lang="en-US" altLang="ja-JP" sz="1200" dirty="0" smtClean="0"/>
          </a:p>
          <a:p>
            <a:pPr marL="396000" indent="-457200"/>
            <a:r>
              <a:rPr lang="ja-JP" altLang="en-US" sz="1200" dirty="0" smtClean="0"/>
              <a:t>　　　　　・派遣先の高校生と継続した関係を構築できた者の割合：</a:t>
            </a:r>
            <a:r>
              <a:rPr lang="en-US" altLang="ja-JP" sz="1200" dirty="0" smtClean="0"/>
              <a:t>70</a:t>
            </a:r>
            <a:r>
              <a:rPr lang="ja-JP" altLang="en-US" sz="1200" dirty="0" smtClean="0"/>
              <a:t>％以上</a:t>
            </a:r>
            <a:r>
              <a:rPr lang="en-US" altLang="ja-JP" sz="1200" dirty="0"/>
              <a:t>【H29.3】</a:t>
            </a:r>
            <a:endParaRPr lang="ja-JP" altLang="en-US" sz="1200" dirty="0"/>
          </a:p>
          <a:p>
            <a:pPr marL="396000" indent="-457200"/>
            <a:r>
              <a:rPr lang="ja-JP" altLang="en-US" sz="1200" dirty="0" smtClean="0"/>
              <a:t>　　　　</a:t>
            </a:r>
            <a:r>
              <a:rPr lang="en-US" altLang="ja-JP" sz="1200" dirty="0" smtClean="0"/>
              <a:t>〔</a:t>
            </a:r>
            <a:r>
              <a:rPr lang="ja-JP" altLang="en-US" sz="1200" dirty="0" smtClean="0"/>
              <a:t>うち、東ジャワ州・ホーチミン市の高校生</a:t>
            </a:r>
            <a:r>
              <a:rPr lang="en-US" altLang="ja-JP" sz="1200" dirty="0" smtClean="0"/>
              <a:t>〕</a:t>
            </a:r>
          </a:p>
          <a:p>
            <a:pPr marL="396000" indent="-457200"/>
            <a:r>
              <a:rPr lang="ja-JP" altLang="en-US" sz="1200" dirty="0"/>
              <a:t>　</a:t>
            </a:r>
            <a:r>
              <a:rPr lang="ja-JP" altLang="en-US" sz="1200" dirty="0" smtClean="0"/>
              <a:t>　　　　・大阪への留学を希望したり、就職後の活動先として大阪を選択肢の一つとしたり</a:t>
            </a:r>
            <a:r>
              <a:rPr lang="ja-JP" altLang="en-US" sz="1200" dirty="0" err="1" smtClean="0"/>
              <a:t>するの</a:t>
            </a:r>
            <a:r>
              <a:rPr lang="ja-JP" altLang="en-US" sz="1200" dirty="0" smtClean="0"/>
              <a:t>者の割合：</a:t>
            </a:r>
            <a:r>
              <a:rPr lang="en-US" altLang="ja-JP" sz="1200" dirty="0" smtClean="0"/>
              <a:t>70</a:t>
            </a:r>
            <a:r>
              <a:rPr lang="ja-JP" altLang="en-US" sz="1200" dirty="0" smtClean="0"/>
              <a:t>％以上</a:t>
            </a:r>
            <a:r>
              <a:rPr lang="en-US" altLang="ja-JP" sz="1200" dirty="0" smtClean="0"/>
              <a:t>【H29.3】</a:t>
            </a:r>
            <a:endParaRPr kumimoji="1" lang="ja-JP" altLang="en-US" sz="1200" dirty="0"/>
          </a:p>
        </p:txBody>
      </p:sp>
    </p:spTree>
    <p:extLst>
      <p:ext uri="{BB962C8B-B14F-4D97-AF65-F5344CB8AC3E}">
        <p14:creationId xmlns:p14="http://schemas.microsoft.com/office/powerpoint/2010/main" val="919901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206290" y="2780928"/>
            <a:ext cx="8758198" cy="3960000"/>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正方形/長方形 16"/>
          <p:cNvSpPr/>
          <p:nvPr/>
        </p:nvSpPr>
        <p:spPr>
          <a:xfrm>
            <a:off x="341530" y="1314658"/>
            <a:ext cx="8460940" cy="907941"/>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a:t>
            </a:r>
            <a:r>
              <a:rPr lang="ja-JP" altLang="en-US" sz="1400" b="1" dirty="0"/>
              <a:t>高校内における居場所のプラットフォーム化事業　</a:t>
            </a:r>
            <a:r>
              <a:rPr lang="ja-JP" altLang="en-US" sz="1400" b="1" dirty="0" smtClean="0"/>
              <a:t>　　　　　　</a:t>
            </a:r>
            <a:r>
              <a:rPr lang="ja-JP" altLang="en-US" sz="1400" dirty="0" smtClean="0"/>
              <a:t>（</a:t>
            </a:r>
            <a:r>
              <a:rPr lang="en-US" altLang="ja-JP" sz="1400" dirty="0"/>
              <a:t>33,086</a:t>
            </a:r>
            <a:r>
              <a:rPr lang="ja-JP" altLang="en-US" sz="1400" dirty="0"/>
              <a:t>） </a:t>
            </a:r>
            <a:r>
              <a:rPr lang="ja-JP" altLang="en-US" sz="1400" dirty="0" smtClean="0"/>
              <a:t>　　　</a:t>
            </a:r>
            <a:r>
              <a:rPr lang="en-US" altLang="ja-JP" sz="1400" dirty="0" smtClean="0"/>
              <a:t>	</a:t>
            </a:r>
            <a:r>
              <a:rPr lang="ja-JP" altLang="en-US" sz="1400" dirty="0" smtClean="0"/>
              <a:t> </a:t>
            </a:r>
            <a:r>
              <a:rPr lang="en-US" altLang="ja-JP" sz="1400" dirty="0" smtClean="0"/>
              <a:t>【</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p>
          <a:p>
            <a:pPr marL="180000" indent="-457200"/>
            <a:r>
              <a:rPr lang="ja-JP" altLang="en-US" sz="1400" dirty="0" smtClean="0"/>
              <a:t>　　高校と</a:t>
            </a:r>
            <a:r>
              <a:rPr lang="ja-JP" altLang="en-US" sz="1400" dirty="0"/>
              <a:t>ＮＰＯ等が連携し、学校内に居場所を開設するとともに福祉や労働等関係機関と連携したプラットフォームを構築。中退・不登校、また、そのおそれのある生徒を支援</a:t>
            </a:r>
            <a:r>
              <a:rPr lang="ja-JP" altLang="en-US" sz="1400" dirty="0" smtClean="0"/>
              <a:t>。</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0" name="正方形/長方形 9"/>
          <p:cNvSpPr/>
          <p:nvPr/>
        </p:nvSpPr>
        <p:spPr>
          <a:xfrm>
            <a:off x="251520" y="1031250"/>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11645" y="2828626"/>
            <a:ext cx="8460940" cy="307777"/>
          </a:xfrm>
          <a:prstGeom prst="rect">
            <a:avLst/>
          </a:prstGeom>
        </p:spPr>
        <p:txBody>
          <a:bodyPr wrap="square">
            <a:spAutoFit/>
          </a:bodyPr>
          <a:lstStyle/>
          <a:p>
            <a:pPr marL="180000" indent="-457200"/>
            <a:r>
              <a:rPr lang="ja-JP" altLang="en-US" sz="1400" dirty="0" smtClean="0"/>
              <a:t>＊</a:t>
            </a:r>
            <a:r>
              <a:rPr lang="en-US" altLang="ja-JP" sz="1400" dirty="0" smtClean="0"/>
              <a:t>Topic</a:t>
            </a:r>
            <a:r>
              <a:rPr lang="ja-JP" altLang="en-US" sz="1400" dirty="0" smtClean="0"/>
              <a:t>③「子どもの貧困対策」</a:t>
            </a:r>
            <a:endParaRPr lang="en-US" altLang="ja-JP" sz="1400" dirty="0" smtClean="0"/>
          </a:p>
        </p:txBody>
      </p:sp>
      <p:sp>
        <p:nvSpPr>
          <p:cNvPr id="9" name="正方形/長方形 8"/>
          <p:cNvSpPr/>
          <p:nvPr/>
        </p:nvSpPr>
        <p:spPr>
          <a:xfrm>
            <a:off x="827584" y="2216486"/>
            <a:ext cx="7992888" cy="271745"/>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：居場所利用者の進路未決定者数 　０人</a:t>
            </a:r>
            <a:r>
              <a:rPr lang="en-US" altLang="ja-JP" sz="1200" dirty="0" smtClean="0">
                <a:solidFill>
                  <a:schemeClr val="tx1"/>
                </a:solidFill>
              </a:rPr>
              <a:t>【H29.3】</a:t>
            </a:r>
            <a:endParaRPr lang="ja-JP" altLang="en-US" sz="1200" dirty="0">
              <a:solidFill>
                <a:schemeClr val="tx1"/>
              </a:solidFill>
            </a:endParaRPr>
          </a:p>
        </p:txBody>
      </p:sp>
      <p:sp>
        <p:nvSpPr>
          <p:cNvPr id="14" name="正方形/長方形 13"/>
          <p:cNvSpPr/>
          <p:nvPr/>
        </p:nvSpPr>
        <p:spPr>
          <a:xfrm>
            <a:off x="377218" y="3084152"/>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a:t>
            </a:r>
            <a:r>
              <a:rPr lang="ja-JP" altLang="en-US" sz="1400" b="1" dirty="0"/>
              <a:t>子ども</a:t>
            </a:r>
            <a:r>
              <a:rPr lang="ja-JP" altLang="en-US" sz="1400" b="1" dirty="0" smtClean="0"/>
              <a:t>の生活に関する実態調査事業</a:t>
            </a:r>
            <a:r>
              <a:rPr lang="en-US" altLang="ja-JP" sz="1400" b="1" dirty="0" smtClean="0"/>
              <a:t>		</a:t>
            </a:r>
            <a:r>
              <a:rPr lang="ja-JP" altLang="en-US" sz="1400" dirty="0" smtClean="0"/>
              <a:t>（</a:t>
            </a:r>
            <a:r>
              <a:rPr lang="en-US" altLang="ja-JP" sz="1400" dirty="0" smtClean="0"/>
              <a:t>12,692</a:t>
            </a:r>
            <a:r>
              <a:rPr lang="ja-JP" altLang="en-US" sz="1400" dirty="0" smtClean="0"/>
              <a:t>）</a:t>
            </a:r>
            <a:r>
              <a:rPr lang="ja-JP" altLang="en-US" sz="1400" dirty="0"/>
              <a:t>　</a:t>
            </a:r>
            <a:r>
              <a:rPr lang="ja-JP" altLang="en-US" sz="1400" dirty="0" smtClean="0"/>
              <a:t>　　</a:t>
            </a:r>
            <a:r>
              <a:rPr lang="en-US" altLang="ja-JP" sz="1400" dirty="0" smtClean="0"/>
              <a:t>【</a:t>
            </a:r>
            <a:r>
              <a:rPr lang="ja-JP" altLang="en-US" sz="1400" dirty="0" smtClean="0"/>
              <a:t>地域子供の未来応援交付金</a:t>
            </a:r>
            <a:r>
              <a:rPr lang="en-US" altLang="ja-JP" sz="1400" dirty="0" smtClean="0"/>
              <a:t>】</a:t>
            </a:r>
            <a:endParaRPr lang="en-US" altLang="ja-JP" sz="1400" dirty="0"/>
          </a:p>
          <a:p>
            <a:pPr marL="180000" indent="-457200"/>
            <a:r>
              <a:rPr lang="ja-JP" altLang="en-US" sz="1400" dirty="0" smtClean="0"/>
              <a:t>　　</a:t>
            </a:r>
            <a:r>
              <a:rPr lang="ja-JP" altLang="en-US" sz="1400" dirty="0"/>
              <a:t>府の実情に応じた子どもの貧困対策の効果的な支援のあり方を検証し、支援を必要とする家庭を確実に支援する仕組みの構築のため本調査を実施する。</a:t>
            </a:r>
          </a:p>
        </p:txBody>
      </p:sp>
      <p:sp>
        <p:nvSpPr>
          <p:cNvPr id="16" name="正方形/長方形 15"/>
          <p:cNvSpPr/>
          <p:nvPr/>
        </p:nvSpPr>
        <p:spPr>
          <a:xfrm>
            <a:off x="793143" y="3812790"/>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：国</a:t>
            </a:r>
            <a:r>
              <a:rPr lang="ja-JP" altLang="en-US" sz="1200" dirty="0">
                <a:solidFill>
                  <a:schemeClr val="tx1"/>
                </a:solidFill>
              </a:rPr>
              <a:t>の新規事業や既存施策・資源を活用した支援モデルの提示 </a:t>
            </a:r>
          </a:p>
          <a:p>
            <a:pPr marL="396000" indent="-457200"/>
            <a:r>
              <a:rPr lang="ja-JP" altLang="en-US" sz="1200" dirty="0" smtClean="0">
                <a:solidFill>
                  <a:schemeClr val="tx1"/>
                </a:solidFill>
              </a:rPr>
              <a:t>　　　　学校や地域</a:t>
            </a:r>
            <a:r>
              <a:rPr lang="ja-JP" altLang="en-US" sz="1200" dirty="0">
                <a:solidFill>
                  <a:schemeClr val="tx1"/>
                </a:solidFill>
              </a:rPr>
              <a:t>、支援機関等の連携方策のモデルの</a:t>
            </a:r>
            <a:r>
              <a:rPr lang="ja-JP" altLang="en-US" sz="1200" dirty="0" smtClean="0">
                <a:solidFill>
                  <a:schemeClr val="tx1"/>
                </a:solidFill>
              </a:rPr>
              <a:t>構築</a:t>
            </a:r>
            <a:r>
              <a:rPr lang="en-US" altLang="ja-JP" sz="1200" dirty="0" smtClean="0">
                <a:solidFill>
                  <a:schemeClr val="tx1"/>
                </a:solidFill>
              </a:rPr>
              <a:t>【H29.3】</a:t>
            </a:r>
            <a:endParaRPr kumimoji="1" lang="ja-JP" altLang="en-US" sz="1200" dirty="0">
              <a:solidFill>
                <a:schemeClr val="tx1"/>
              </a:solidFill>
            </a:endParaRPr>
          </a:p>
        </p:txBody>
      </p:sp>
      <p:sp>
        <p:nvSpPr>
          <p:cNvPr id="25" name="正方形/長方形 24"/>
          <p:cNvSpPr/>
          <p:nvPr/>
        </p:nvSpPr>
        <p:spPr>
          <a:xfrm>
            <a:off x="359532" y="5589240"/>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a:t>
            </a:r>
            <a:r>
              <a:rPr lang="ja-JP" altLang="en-US" sz="1400" b="1" dirty="0"/>
              <a:t>ひとり親家庭等生活向上</a:t>
            </a:r>
            <a:r>
              <a:rPr lang="ja-JP" altLang="en-US" sz="1400" b="1" dirty="0" smtClean="0"/>
              <a:t>事業</a:t>
            </a:r>
            <a:r>
              <a:rPr lang="en-US" altLang="ja-JP" sz="1400" dirty="0"/>
              <a:t>	</a:t>
            </a:r>
            <a:r>
              <a:rPr lang="en-US" altLang="ja-JP" sz="1400" dirty="0" smtClean="0"/>
              <a:t>		</a:t>
            </a:r>
            <a:r>
              <a:rPr lang="ja-JP" altLang="en-US" sz="1400" dirty="0" smtClean="0"/>
              <a:t>（</a:t>
            </a:r>
            <a:r>
              <a:rPr lang="en-US" altLang="ja-JP" sz="1400" dirty="0" smtClean="0"/>
              <a:t>7,956</a:t>
            </a:r>
            <a:r>
              <a:rPr lang="ja-JP" altLang="en-US" sz="1400" dirty="0" smtClean="0"/>
              <a:t>）</a:t>
            </a:r>
            <a:endParaRPr lang="en-US" altLang="ja-JP" sz="1400" dirty="0"/>
          </a:p>
          <a:p>
            <a:pPr marL="180000" indent="-457200"/>
            <a:r>
              <a:rPr lang="ja-JP" altLang="en-US" sz="1400" dirty="0" smtClean="0"/>
              <a:t>　　</a:t>
            </a:r>
            <a:r>
              <a:rPr lang="ja-JP" altLang="en-US" sz="1400" dirty="0"/>
              <a:t> 児童の養育や健康面の不安など、ひとり親家庭が生活の中で直面する諸課題の解決や親との離死別で不安定な児童の精神的安定を図るため、地域での生活や自立について総合的な支援を行う。 </a:t>
            </a:r>
          </a:p>
        </p:txBody>
      </p:sp>
      <p:sp>
        <p:nvSpPr>
          <p:cNvPr id="26" name="正方形/長方形 25"/>
          <p:cNvSpPr/>
          <p:nvPr/>
        </p:nvSpPr>
        <p:spPr>
          <a:xfrm>
            <a:off x="800288" y="6327904"/>
            <a:ext cx="7992888" cy="32036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：平日夜間及び休日の相談</a:t>
            </a:r>
            <a:r>
              <a:rPr lang="ja-JP" altLang="en-US" sz="1200" dirty="0" smtClean="0">
                <a:solidFill>
                  <a:schemeClr val="tx1"/>
                </a:solidFill>
              </a:rPr>
              <a:t>件数　 </a:t>
            </a:r>
            <a:r>
              <a:rPr lang="en-US" altLang="ja-JP" sz="1200" dirty="0">
                <a:solidFill>
                  <a:schemeClr val="tx1"/>
                </a:solidFill>
              </a:rPr>
              <a:t>81</a:t>
            </a:r>
            <a:r>
              <a:rPr lang="ja-JP" altLang="en-US" sz="1200" dirty="0" smtClean="0">
                <a:solidFill>
                  <a:schemeClr val="tx1"/>
                </a:solidFill>
              </a:rPr>
              <a:t>件</a:t>
            </a:r>
            <a:r>
              <a:rPr lang="en-US" altLang="ja-JP" sz="1200" dirty="0" smtClean="0">
                <a:solidFill>
                  <a:schemeClr val="tx1"/>
                </a:solidFill>
              </a:rPr>
              <a:t>【H29.3】</a:t>
            </a:r>
            <a:endParaRPr kumimoji="1" lang="ja-JP" altLang="en-US" sz="1200" dirty="0">
              <a:solidFill>
                <a:schemeClr val="tx1"/>
              </a:solidFill>
            </a:endParaRPr>
          </a:p>
        </p:txBody>
      </p:sp>
      <p:sp>
        <p:nvSpPr>
          <p:cNvPr id="27" name="正方形/長方形 26"/>
          <p:cNvSpPr/>
          <p:nvPr/>
        </p:nvSpPr>
        <p:spPr>
          <a:xfrm>
            <a:off x="346517" y="4488133"/>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a:t>
            </a:r>
            <a:r>
              <a:rPr lang="ja-JP" altLang="en-US" sz="1400" b="1" dirty="0"/>
              <a:t>ひとり親家庭等日常生活支援</a:t>
            </a:r>
            <a:r>
              <a:rPr lang="ja-JP" altLang="en-US" sz="1400" b="1" dirty="0" smtClean="0"/>
              <a:t>事業</a:t>
            </a:r>
            <a:r>
              <a:rPr lang="en-US" altLang="ja-JP" sz="1400" b="1" dirty="0" smtClean="0"/>
              <a:t>		</a:t>
            </a:r>
            <a:r>
              <a:rPr lang="ja-JP" altLang="en-US" sz="1400" dirty="0" smtClean="0"/>
              <a:t>（</a:t>
            </a:r>
            <a:r>
              <a:rPr lang="en-US" altLang="ja-JP" sz="1400" dirty="0" smtClean="0"/>
              <a:t>2,279</a:t>
            </a:r>
            <a:r>
              <a:rPr lang="ja-JP" altLang="en-US" sz="1400" dirty="0" smtClean="0"/>
              <a:t>）</a:t>
            </a:r>
            <a:endParaRPr lang="en-US" altLang="ja-JP" sz="1400" dirty="0" smtClean="0"/>
          </a:p>
          <a:p>
            <a:pPr marL="180000" indent="-457200"/>
            <a:r>
              <a:rPr lang="ja-JP" altLang="en-US" sz="1400" dirty="0" smtClean="0"/>
              <a:t>　　 ひとり親家庭等が、就学や疾病などにより一時的に家事援助、保育等のサービスが必要となった場合に、家庭生活支援員を派遣。</a:t>
            </a:r>
            <a:endParaRPr lang="ja-JP" altLang="en-US" sz="1400" dirty="0"/>
          </a:p>
        </p:txBody>
      </p:sp>
      <p:sp>
        <p:nvSpPr>
          <p:cNvPr id="28" name="正方形/長方形 27"/>
          <p:cNvSpPr/>
          <p:nvPr/>
        </p:nvSpPr>
        <p:spPr>
          <a:xfrm>
            <a:off x="786640" y="5226797"/>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：派遣延べ時間（府実施分） </a:t>
            </a:r>
            <a:r>
              <a:rPr lang="en-US" altLang="ja-JP" sz="1200" dirty="0" smtClean="0">
                <a:solidFill>
                  <a:schemeClr val="tx1"/>
                </a:solidFill>
              </a:rPr>
              <a:t>496</a:t>
            </a:r>
            <a:r>
              <a:rPr lang="ja-JP" altLang="en-US" sz="1200" dirty="0" smtClean="0">
                <a:solidFill>
                  <a:schemeClr val="tx1"/>
                </a:solidFill>
              </a:rPr>
              <a:t>時間</a:t>
            </a:r>
            <a:r>
              <a:rPr lang="en-US" altLang="ja-JP" sz="1200" dirty="0" smtClean="0">
                <a:solidFill>
                  <a:schemeClr val="tx1"/>
                </a:solidFill>
              </a:rPr>
              <a:t>【H29.3】</a:t>
            </a:r>
            <a:endParaRPr kumimoji="1" lang="ja-JP" altLang="en-US" sz="12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104</a:t>
            </a:fld>
            <a:endParaRPr lang="ja-JP" altLang="en-US" dirty="0">
              <a:solidFill>
                <a:prstClr val="black"/>
              </a:solidFill>
            </a:endParaRPr>
          </a:p>
        </p:txBody>
      </p:sp>
    </p:spTree>
    <p:extLst>
      <p:ext uri="{BB962C8B-B14F-4D97-AF65-F5344CB8AC3E}">
        <p14:creationId xmlns:p14="http://schemas.microsoft.com/office/powerpoint/2010/main" val="19634824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105</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基本目標③：誰もが健康でいきいきと活躍できる「まち」をつくる</a:t>
            </a:r>
            <a:endParaRPr lang="ja-JP" altLang="ja-JP" sz="1600" dirty="0"/>
          </a:p>
        </p:txBody>
      </p:sp>
      <p:sp>
        <p:nvSpPr>
          <p:cNvPr id="13" name="正方形/長方形 12"/>
          <p:cNvSpPr/>
          <p:nvPr/>
        </p:nvSpPr>
        <p:spPr>
          <a:xfrm>
            <a:off x="323528" y="1268760"/>
            <a:ext cx="8640959" cy="954107"/>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a:t>
            </a:r>
            <a:r>
              <a:rPr lang="ja-JP" altLang="en-US" sz="1400" b="1" dirty="0"/>
              <a:t>大阪府市医療戦略推進</a:t>
            </a:r>
            <a:r>
              <a:rPr lang="ja-JP" altLang="en-US" sz="1400" b="1" dirty="0" smtClean="0"/>
              <a:t>事業（「</a:t>
            </a:r>
            <a:r>
              <a:rPr lang="ja-JP" altLang="en-US" sz="1400" b="1" dirty="0"/>
              <a:t>スマートエイジング・シティ」の</a:t>
            </a:r>
            <a:r>
              <a:rPr lang="ja-JP" altLang="en-US" sz="1400" b="1" dirty="0" smtClean="0"/>
              <a:t>具体化）</a:t>
            </a:r>
            <a:r>
              <a:rPr lang="ja-JP" altLang="en-US" sz="1400" dirty="0" smtClean="0"/>
              <a:t>（</a:t>
            </a:r>
            <a:r>
              <a:rPr lang="en-US" altLang="ja-JP" sz="1400" dirty="0" smtClean="0"/>
              <a:t>59,283</a:t>
            </a:r>
            <a:r>
              <a:rPr lang="ja-JP" altLang="en-US" sz="1400" dirty="0" smtClean="0"/>
              <a:t>）</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r>
              <a:rPr lang="ja-JP" altLang="en-US" sz="1400" dirty="0" smtClean="0"/>
              <a:t>　　</a:t>
            </a:r>
            <a:r>
              <a:rPr lang="ja-JP" altLang="en-US" sz="1400" dirty="0"/>
              <a:t>人口減少・超高齢社会に対応するまちづくりであるスマートエイジング・シティの実現に向けた取組みを促進するため、「食」の視点と</a:t>
            </a:r>
            <a:r>
              <a:rPr lang="en-US" altLang="ja-JP" sz="1400" dirty="0"/>
              <a:t>ICT</a:t>
            </a:r>
            <a:r>
              <a:rPr lang="ja-JP" altLang="en-US" sz="1400" dirty="0"/>
              <a:t>の活用を通じ、健康食・療養食などを高齢者等に提供する新たな</a:t>
            </a:r>
            <a:r>
              <a:rPr lang="ja-JP" altLang="en-US" sz="1400" dirty="0" smtClean="0"/>
              <a:t>仕組づくりなど</a:t>
            </a:r>
            <a:r>
              <a:rPr lang="ja-JP" altLang="en-US" sz="1400" dirty="0"/>
              <a:t>、健康寿命の延伸に資するモデル事業を実施する</a:t>
            </a:r>
            <a:r>
              <a:rPr lang="ja-JP" altLang="en-US" sz="1400" dirty="0" smtClean="0"/>
              <a:t>。</a:t>
            </a:r>
            <a:endParaRPr lang="en-US" altLang="ja-JP" sz="14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正方形/長方形 7"/>
          <p:cNvSpPr/>
          <p:nvPr/>
        </p:nvSpPr>
        <p:spPr>
          <a:xfrm>
            <a:off x="287524" y="3410997"/>
            <a:ext cx="8460940" cy="112338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健康</a:t>
            </a:r>
            <a:r>
              <a:rPr lang="ja-JP" altLang="en-US" sz="1400" b="1" dirty="0"/>
              <a:t>寿命延伸プロジェクト</a:t>
            </a:r>
            <a:r>
              <a:rPr lang="ja-JP" altLang="en-US" sz="1400" dirty="0"/>
              <a:t>	</a:t>
            </a:r>
            <a:r>
              <a:rPr lang="en-US" altLang="ja-JP" sz="1400" dirty="0" smtClean="0"/>
              <a:t>		</a:t>
            </a:r>
            <a:r>
              <a:rPr lang="ja-JP" altLang="en-US" sz="1400" dirty="0" smtClean="0"/>
              <a:t>（</a:t>
            </a:r>
            <a:r>
              <a:rPr lang="en-US" altLang="ja-JP" sz="1400" dirty="0" smtClean="0"/>
              <a:t>37,028</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smtClean="0"/>
              <a:t>　　特定</a:t>
            </a:r>
            <a:r>
              <a:rPr lang="ja-JP" altLang="en-US" sz="1400" dirty="0"/>
              <a:t>健診等の受診率向上のため、健康づくりを行った住民に特典を付与する事業などに取組む市町村への補助や全国健康保険協会大阪支部（協会けんぽ）等の健診データの</a:t>
            </a:r>
            <a:r>
              <a:rPr lang="ja-JP" altLang="en-US" sz="1400" dirty="0" smtClean="0"/>
              <a:t>分析により受診行動の向上や定着化につながる取組みを実施することにより、健康</a:t>
            </a:r>
            <a:r>
              <a:rPr lang="ja-JP" altLang="en-US" sz="1400" dirty="0"/>
              <a:t>寿命の</a:t>
            </a:r>
            <a:r>
              <a:rPr lang="ja-JP" altLang="en-US" sz="1400" dirty="0" smtClean="0"/>
              <a:t>延伸につなげる。</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2" name="正方形/長方形 11"/>
          <p:cNvSpPr/>
          <p:nvPr/>
        </p:nvSpPr>
        <p:spPr>
          <a:xfrm>
            <a:off x="251520" y="998151"/>
            <a:ext cx="8640959"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21135" y="2222867"/>
            <a:ext cx="7992888" cy="91810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：（東京圏からの移住等の結果として</a:t>
            </a:r>
            <a:r>
              <a:rPr lang="ja-JP" altLang="en-US" sz="1200" dirty="0" smtClean="0">
                <a:solidFill>
                  <a:schemeClr val="tx1"/>
                </a:solidFill>
              </a:rPr>
              <a:t>）転出</a:t>
            </a:r>
            <a:r>
              <a:rPr lang="ja-JP" altLang="en-US" sz="1200" dirty="0">
                <a:solidFill>
                  <a:schemeClr val="tx1"/>
                </a:solidFill>
              </a:rPr>
              <a:t>超過率（対東京圏</a:t>
            </a:r>
            <a:r>
              <a:rPr lang="ja-JP" altLang="en-US" sz="1200" dirty="0" smtClean="0">
                <a:solidFill>
                  <a:schemeClr val="tx1"/>
                </a:solidFill>
              </a:rPr>
              <a:t>）　前年を下回る（参考：</a:t>
            </a:r>
            <a:r>
              <a:rPr lang="en-US" altLang="ja-JP" sz="1200" dirty="0" smtClean="0">
                <a:solidFill>
                  <a:schemeClr val="tx1"/>
                </a:solidFill>
              </a:rPr>
              <a:t>H26</a:t>
            </a:r>
            <a:r>
              <a:rPr lang="ja-JP" altLang="en-US" sz="1200" dirty="0">
                <a:solidFill>
                  <a:schemeClr val="tx1"/>
                </a:solidFill>
              </a:rPr>
              <a:t>　</a:t>
            </a:r>
            <a:r>
              <a:rPr lang="en-US" altLang="ja-JP" sz="1200" dirty="0" smtClean="0">
                <a:solidFill>
                  <a:schemeClr val="tx1"/>
                </a:solidFill>
              </a:rPr>
              <a:t>0.13</a:t>
            </a:r>
            <a:r>
              <a:rPr lang="ja-JP" altLang="en-US" sz="1200" dirty="0" smtClean="0">
                <a:solidFill>
                  <a:schemeClr val="tx1"/>
                </a:solidFill>
              </a:rPr>
              <a:t>）</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対象</a:t>
            </a:r>
            <a:r>
              <a:rPr lang="ja-JP" altLang="en-US" sz="1200" dirty="0">
                <a:solidFill>
                  <a:schemeClr val="tx1"/>
                </a:solidFill>
              </a:rPr>
              <a:t>メニュー登録</a:t>
            </a:r>
            <a:r>
              <a:rPr lang="ja-JP" altLang="en-US" sz="1200" dirty="0" smtClean="0">
                <a:solidFill>
                  <a:schemeClr val="tx1"/>
                </a:solidFill>
              </a:rPr>
              <a:t>店舗数</a:t>
            </a:r>
            <a:r>
              <a:rPr lang="ja-JP" altLang="en-US" sz="1200" dirty="0">
                <a:solidFill>
                  <a:schemeClr val="tx1"/>
                </a:solidFill>
              </a:rPr>
              <a:t>　店舗数　</a:t>
            </a:r>
            <a:r>
              <a:rPr lang="en-US" altLang="ja-JP" sz="1200" dirty="0" smtClean="0">
                <a:solidFill>
                  <a:schemeClr val="tx1"/>
                </a:solidFill>
              </a:rPr>
              <a:t>100</a:t>
            </a:r>
            <a:r>
              <a:rPr lang="ja-JP" altLang="en-US" sz="1200" dirty="0" smtClean="0">
                <a:solidFill>
                  <a:schemeClr val="tx1"/>
                </a:solidFill>
              </a:rPr>
              <a:t>店舗</a:t>
            </a:r>
            <a:endParaRPr lang="en-US" altLang="ja-JP" sz="1200" dirty="0" smtClean="0">
              <a:solidFill>
                <a:schemeClr val="tx1"/>
              </a:solidFill>
            </a:endParaRPr>
          </a:p>
          <a:p>
            <a:pPr marL="396000" indent="-457200"/>
            <a:r>
              <a:rPr kumimoji="1" lang="en-US" altLang="ja-JP" sz="1200" dirty="0">
                <a:solidFill>
                  <a:schemeClr val="tx1"/>
                </a:solidFill>
              </a:rPr>
              <a:t>	</a:t>
            </a:r>
            <a:r>
              <a:rPr lang="zh-TW" altLang="en-US" sz="1200" dirty="0" smtClean="0">
                <a:solidFill>
                  <a:schemeClr val="tx1"/>
                </a:solidFill>
              </a:rPr>
              <a:t>普及</a:t>
            </a:r>
            <a:r>
              <a:rPr lang="zh-TW" altLang="en-US" sz="1200" dirty="0">
                <a:solidFill>
                  <a:schemeClr val="tx1"/>
                </a:solidFill>
              </a:rPr>
              <a:t>指導人材活動人数　</a:t>
            </a:r>
            <a:r>
              <a:rPr lang="ja-JP" altLang="en-US" sz="1200" dirty="0" smtClean="0">
                <a:solidFill>
                  <a:schemeClr val="tx1"/>
                </a:solidFill>
              </a:rPr>
              <a:t>活動</a:t>
            </a:r>
            <a:r>
              <a:rPr lang="ja-JP" altLang="en-US" sz="1200" dirty="0">
                <a:solidFill>
                  <a:schemeClr val="tx1"/>
                </a:solidFill>
              </a:rPr>
              <a:t>人数　のべ</a:t>
            </a:r>
            <a:r>
              <a:rPr lang="en-US" altLang="ja-JP" sz="1200" dirty="0">
                <a:solidFill>
                  <a:schemeClr val="tx1"/>
                </a:solidFill>
              </a:rPr>
              <a:t>200</a:t>
            </a:r>
            <a:r>
              <a:rPr lang="ja-JP" altLang="en-US" sz="1200" dirty="0" smtClean="0">
                <a:solidFill>
                  <a:schemeClr val="tx1"/>
                </a:solidFill>
              </a:rPr>
              <a:t>人</a:t>
            </a:r>
            <a:endParaRPr lang="en-US" altLang="ja-JP" sz="1200" dirty="0" smtClean="0">
              <a:solidFill>
                <a:schemeClr val="tx1"/>
              </a:solidFill>
            </a:endParaRPr>
          </a:p>
          <a:p>
            <a:pPr marL="396000" indent="-457200"/>
            <a:r>
              <a:rPr kumimoji="1" lang="en-US" altLang="ja-JP" sz="1200" dirty="0">
                <a:solidFill>
                  <a:schemeClr val="tx1"/>
                </a:solidFill>
              </a:rPr>
              <a:t>	</a:t>
            </a:r>
            <a:r>
              <a:rPr lang="ja-JP" altLang="en-US" sz="1200" dirty="0">
                <a:solidFill>
                  <a:schemeClr val="tx1"/>
                </a:solidFill>
              </a:rPr>
              <a:t>健康・栄養状況の</a:t>
            </a:r>
            <a:r>
              <a:rPr lang="ja-JP" altLang="en-US" sz="1200" dirty="0" smtClean="0">
                <a:solidFill>
                  <a:schemeClr val="tx1"/>
                </a:solidFill>
              </a:rPr>
              <a:t>改善　健康</a:t>
            </a:r>
            <a:r>
              <a:rPr lang="ja-JP" altLang="en-US" sz="1200" dirty="0">
                <a:solidFill>
                  <a:schemeClr val="tx1"/>
                </a:solidFill>
              </a:rPr>
              <a:t>を意識した人の割合（アンケート実施</a:t>
            </a:r>
            <a:r>
              <a:rPr lang="ja-JP" altLang="en-US" sz="1200" dirty="0" smtClean="0">
                <a:solidFill>
                  <a:schemeClr val="tx1"/>
                </a:solidFill>
              </a:rPr>
              <a:t>）　</a:t>
            </a:r>
            <a:r>
              <a:rPr lang="en-US" altLang="ja-JP" sz="1200" dirty="0" smtClean="0">
                <a:solidFill>
                  <a:schemeClr val="tx1"/>
                </a:solidFill>
              </a:rPr>
              <a:t>10</a:t>
            </a:r>
            <a:r>
              <a:rPr lang="ja-JP" altLang="en-US" sz="1200" dirty="0" smtClean="0">
                <a:solidFill>
                  <a:schemeClr val="tx1"/>
                </a:solidFill>
              </a:rPr>
              <a:t>ポイント向上</a:t>
            </a:r>
            <a:r>
              <a:rPr lang="en-US" altLang="ja-JP" sz="1200" dirty="0" smtClean="0">
                <a:solidFill>
                  <a:schemeClr val="tx1"/>
                </a:solidFill>
              </a:rPr>
              <a:t>【H29.3】</a:t>
            </a:r>
            <a:endParaRPr kumimoji="1" lang="ja-JP" altLang="en-US" sz="1200" dirty="0">
              <a:solidFill>
                <a:schemeClr val="tx1"/>
              </a:solidFill>
            </a:endParaRPr>
          </a:p>
        </p:txBody>
      </p:sp>
      <p:sp>
        <p:nvSpPr>
          <p:cNvPr id="14" name="正方形/長方形 13"/>
          <p:cNvSpPr/>
          <p:nvPr/>
        </p:nvSpPr>
        <p:spPr>
          <a:xfrm>
            <a:off x="721135" y="4535220"/>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：特定</a:t>
            </a:r>
            <a:r>
              <a:rPr lang="ja-JP" altLang="en-US" sz="1200" dirty="0">
                <a:solidFill>
                  <a:schemeClr val="tx1"/>
                </a:solidFill>
              </a:rPr>
              <a:t>健診受診率を</a:t>
            </a:r>
            <a:r>
              <a:rPr lang="en-US" altLang="ja-JP" sz="1200" dirty="0">
                <a:solidFill>
                  <a:schemeClr val="tx1"/>
                </a:solidFill>
              </a:rPr>
              <a:t>H24</a:t>
            </a:r>
            <a:r>
              <a:rPr lang="ja-JP" altLang="en-US" sz="1200" dirty="0">
                <a:solidFill>
                  <a:schemeClr val="tx1"/>
                </a:solidFill>
              </a:rPr>
              <a:t>比で全国平均水準以上</a:t>
            </a:r>
            <a:r>
              <a:rPr lang="ja-JP" altLang="en-US" sz="1200" dirty="0" smtClean="0">
                <a:solidFill>
                  <a:schemeClr val="tx1"/>
                </a:solidFill>
              </a:rPr>
              <a:t>となる</a:t>
            </a:r>
            <a:r>
              <a:rPr lang="ja-JP" altLang="en-US" sz="1200" dirty="0">
                <a:solidFill>
                  <a:schemeClr val="tx1"/>
                </a:solidFill>
              </a:rPr>
              <a:t>よう、２％向上</a:t>
            </a:r>
            <a:r>
              <a:rPr lang="ja-JP" altLang="en-US" sz="1200" dirty="0" smtClean="0">
                <a:solidFill>
                  <a:schemeClr val="tx1"/>
                </a:solidFill>
              </a:rPr>
              <a:t>させる</a:t>
            </a:r>
            <a:r>
              <a:rPr lang="en-US" altLang="ja-JP" sz="1200" dirty="0" smtClean="0">
                <a:solidFill>
                  <a:schemeClr val="tx1"/>
                </a:solidFill>
              </a:rPr>
              <a:t>【H29.3】</a:t>
            </a:r>
            <a:r>
              <a:rPr lang="ja-JP" altLang="en-US" sz="1200" dirty="0" smtClean="0">
                <a:solidFill>
                  <a:schemeClr val="tx1"/>
                </a:solidFill>
              </a:rPr>
              <a:t>（参考：</a:t>
            </a:r>
            <a:r>
              <a:rPr lang="en-US" altLang="ja-JP" sz="1200" dirty="0" smtClean="0">
                <a:solidFill>
                  <a:schemeClr val="tx1"/>
                </a:solidFill>
              </a:rPr>
              <a:t>H24</a:t>
            </a:r>
            <a:r>
              <a:rPr lang="ja-JP" altLang="en-US" sz="1200" dirty="0" smtClean="0">
                <a:solidFill>
                  <a:schemeClr val="tx1"/>
                </a:solidFill>
              </a:rPr>
              <a:t>　</a:t>
            </a:r>
            <a:r>
              <a:rPr lang="en-US" altLang="ja-JP" sz="1200" dirty="0" smtClean="0">
                <a:solidFill>
                  <a:schemeClr val="tx1"/>
                </a:solidFill>
              </a:rPr>
              <a:t>27.7</a:t>
            </a:r>
            <a:r>
              <a:rPr lang="en-US" altLang="ja-JP" sz="1200" dirty="0">
                <a:solidFill>
                  <a:schemeClr val="tx1"/>
                </a:solidFill>
              </a:rPr>
              <a:t>%</a:t>
            </a:r>
            <a:r>
              <a:rPr lang="ja-JP" altLang="en-US" sz="1200" dirty="0">
                <a:solidFill>
                  <a:schemeClr val="tx1"/>
                </a:solidFill>
              </a:rPr>
              <a:t>）</a:t>
            </a:r>
            <a:endParaRPr kumimoji="1" lang="ja-JP" altLang="en-US" sz="1200" dirty="0">
              <a:solidFill>
                <a:schemeClr val="tx1"/>
              </a:solidFill>
            </a:endParaRPr>
          </a:p>
        </p:txBody>
      </p:sp>
      <p:sp>
        <p:nvSpPr>
          <p:cNvPr id="16" name="正方形/長方形 15"/>
          <p:cNvSpPr/>
          <p:nvPr/>
        </p:nvSpPr>
        <p:spPr>
          <a:xfrm>
            <a:off x="323528" y="5713511"/>
            <a:ext cx="8640959"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23528" y="6217567"/>
            <a:ext cx="8640959"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70146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106</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基本目標④：</a:t>
            </a:r>
            <a:r>
              <a:rPr lang="ja-JP" altLang="ja-JP" sz="1600" b="1" dirty="0"/>
              <a:t>安全・安心な地域</a:t>
            </a:r>
            <a:r>
              <a:rPr lang="ja-JP" altLang="en-US" sz="1600" b="1" dirty="0"/>
              <a:t>を</a:t>
            </a:r>
            <a:r>
              <a:rPr lang="ja-JP" altLang="en-US" sz="1600" b="1" dirty="0" smtClean="0"/>
              <a:t>つくる</a:t>
            </a:r>
            <a:endParaRPr lang="ja-JP" altLang="ja-JP" sz="1600" dirty="0"/>
          </a:p>
        </p:txBody>
      </p:sp>
      <p:sp>
        <p:nvSpPr>
          <p:cNvPr id="13" name="正方形/長方形 12"/>
          <p:cNvSpPr/>
          <p:nvPr/>
        </p:nvSpPr>
        <p:spPr>
          <a:xfrm>
            <a:off x="251520" y="1879999"/>
            <a:ext cx="8460940" cy="907941"/>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維持管理</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連携プラットフォーム支援事業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1,080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インフラ施設の老朽化等への対策として、府や市町村、大学など地域が一体となって人材育成・確保、技術力の継承、維持管理を実践する「地域維持管理連携プラットフォーム</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」の運営を行う。</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正方形/長方形 11"/>
          <p:cNvSpPr/>
          <p:nvPr/>
        </p:nvSpPr>
        <p:spPr>
          <a:xfrm>
            <a:off x="251520" y="3429184"/>
            <a:ext cx="8460940"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大阪府都市基盤施設維持管理データベース構築事業</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124,308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t>地方</a:t>
            </a:r>
            <a:r>
              <a:rPr lang="ja-JP" altLang="en-US" sz="1400" dirty="0"/>
              <a:t>創生推進交付</a:t>
            </a:r>
            <a:r>
              <a:rPr lang="ja-JP" altLang="en-US" sz="1400" dirty="0" smtClean="0"/>
              <a:t>金</a:t>
            </a:r>
            <a:r>
              <a:rPr lang="en-US" altLang="ja-JP"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道路・河川</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の維持管理データの一元管理、ノウハウ集などの維持管理に必要な情報の蓄積・共有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に、各施設の劣化予測やライフサイクルコストの自動算出ができるシステムを構築し、効率的な維持管理につなげる。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0" y="1537047"/>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629562" y="2779784"/>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：プラットフォーム</a:t>
            </a:r>
            <a:r>
              <a:rPr lang="ja-JP" altLang="en-US" sz="1200" dirty="0">
                <a:solidFill>
                  <a:schemeClr val="tx1"/>
                </a:solidFill>
              </a:rPr>
              <a:t>合同会議等</a:t>
            </a:r>
            <a:r>
              <a:rPr lang="ja-JP" altLang="en-US" sz="1200" dirty="0" smtClean="0">
                <a:solidFill>
                  <a:schemeClr val="tx1"/>
                </a:solidFill>
              </a:rPr>
              <a:t>開催　</a:t>
            </a:r>
            <a:r>
              <a:rPr lang="en-US" altLang="ja-JP" sz="1200" dirty="0" smtClean="0">
                <a:solidFill>
                  <a:schemeClr val="tx1"/>
                </a:solidFill>
              </a:rPr>
              <a:t>5</a:t>
            </a:r>
            <a:r>
              <a:rPr lang="ja-JP" altLang="en-US" sz="1200" dirty="0" smtClean="0">
                <a:solidFill>
                  <a:schemeClr val="tx1"/>
                </a:solidFill>
              </a:rPr>
              <a:t>回</a:t>
            </a:r>
            <a:r>
              <a:rPr lang="en-US" altLang="ja-JP" sz="1200" dirty="0" smtClean="0">
                <a:solidFill>
                  <a:schemeClr val="tx1"/>
                </a:solidFill>
              </a:rPr>
              <a:t>【H29.3】</a:t>
            </a:r>
          </a:p>
        </p:txBody>
      </p:sp>
      <p:sp>
        <p:nvSpPr>
          <p:cNvPr id="16" name="正方形/長方形 15"/>
          <p:cNvSpPr/>
          <p:nvPr/>
        </p:nvSpPr>
        <p:spPr>
          <a:xfrm>
            <a:off x="665566" y="4270101"/>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：点検結果のデータ蓄積</a:t>
            </a:r>
            <a:r>
              <a:rPr lang="ja-JP" altLang="en-US" sz="1200" dirty="0" smtClean="0">
                <a:solidFill>
                  <a:schemeClr val="tx1"/>
                </a:solidFill>
              </a:rPr>
              <a:t>（道路</a:t>
            </a:r>
            <a:r>
              <a:rPr lang="ja-JP" altLang="en-US" sz="1200" dirty="0">
                <a:solidFill>
                  <a:schemeClr val="tx1"/>
                </a:solidFill>
              </a:rPr>
              <a:t>の</a:t>
            </a:r>
            <a:r>
              <a:rPr lang="ja-JP" altLang="en-US" sz="1200" dirty="0" smtClean="0">
                <a:solidFill>
                  <a:schemeClr val="tx1"/>
                </a:solidFill>
              </a:rPr>
              <a:t>橋梁</a:t>
            </a:r>
            <a:r>
              <a:rPr lang="en-US" altLang="ja-JP" sz="1200" dirty="0" smtClean="0">
                <a:solidFill>
                  <a:schemeClr val="tx1"/>
                </a:solidFill>
              </a:rPr>
              <a:t>2200</a:t>
            </a:r>
            <a:r>
              <a:rPr lang="ja-JP" altLang="en-US" sz="1200" dirty="0">
                <a:solidFill>
                  <a:schemeClr val="tx1"/>
                </a:solidFill>
              </a:rPr>
              <a:t>橋等の点検結果を格納） </a:t>
            </a:r>
          </a:p>
          <a:p>
            <a:pPr marL="396000" indent="-457200"/>
            <a:r>
              <a:rPr lang="ja-JP" altLang="en-US" sz="1200" dirty="0">
                <a:solidFill>
                  <a:schemeClr val="tx1"/>
                </a:solidFill>
              </a:rPr>
              <a:t> 　</a:t>
            </a:r>
            <a:r>
              <a:rPr lang="ja-JP" altLang="en-US" sz="1200" dirty="0" smtClean="0">
                <a:solidFill>
                  <a:schemeClr val="tx1"/>
                </a:solidFill>
              </a:rPr>
              <a:t>　　 各施設</a:t>
            </a:r>
            <a:r>
              <a:rPr lang="ja-JP" altLang="en-US" sz="1200" dirty="0">
                <a:solidFill>
                  <a:schemeClr val="tx1"/>
                </a:solidFill>
              </a:rPr>
              <a:t>の劣化予測によるライフサイクルコストの</a:t>
            </a:r>
            <a:r>
              <a:rPr lang="ja-JP" altLang="en-US" sz="1200" dirty="0" smtClean="0">
                <a:solidFill>
                  <a:schemeClr val="tx1"/>
                </a:solidFill>
              </a:rPr>
              <a:t>算出</a:t>
            </a:r>
            <a:r>
              <a:rPr lang="en-US" altLang="ja-JP" sz="1200" dirty="0" smtClean="0">
                <a:solidFill>
                  <a:schemeClr val="tx1"/>
                </a:solidFill>
              </a:rPr>
              <a:t>【H29.3】</a:t>
            </a:r>
            <a:endParaRPr lang="ja-JP" altLang="en-US" sz="1200" dirty="0">
              <a:solidFill>
                <a:schemeClr val="tx1"/>
              </a:solidFill>
            </a:endParaRPr>
          </a:p>
        </p:txBody>
      </p:sp>
      <p:sp>
        <p:nvSpPr>
          <p:cNvPr id="15" name="正方形/長方形 14"/>
          <p:cNvSpPr/>
          <p:nvPr/>
        </p:nvSpPr>
        <p:spPr>
          <a:xfrm>
            <a:off x="251520" y="1052736"/>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622229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323528" y="1341847"/>
            <a:ext cx="8460940" cy="954107"/>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高度若年人材還流促進事業</a:t>
            </a:r>
            <a:r>
              <a:rPr lang="en-US" altLang="ja-JP" sz="1400" b="1" dirty="0" smtClean="0"/>
              <a:t>		</a:t>
            </a:r>
            <a:r>
              <a:rPr lang="ja-JP" altLang="en-US" sz="1400" dirty="0" smtClean="0"/>
              <a:t>（</a:t>
            </a:r>
            <a:r>
              <a:rPr lang="en-US" altLang="ja-JP" sz="1400" dirty="0" smtClean="0"/>
              <a:t>107,054</a:t>
            </a:r>
            <a:r>
              <a:rPr lang="ja-JP" altLang="en-US" sz="1400" dirty="0" smtClean="0"/>
              <a:t>）</a:t>
            </a:r>
            <a:r>
              <a:rPr lang="en-US" altLang="ja-JP" sz="1400" dirty="0" smtClean="0"/>
              <a:t>	</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r>
              <a:rPr lang="ja-JP" altLang="en-US" sz="1400" dirty="0" smtClean="0"/>
              <a:t>　　大阪の魅力を情報発信する「移住促進フェア」等を開催し、</a:t>
            </a:r>
            <a:r>
              <a:rPr lang="en-US" altLang="ja-JP" sz="1400" dirty="0" smtClean="0"/>
              <a:t>UIJ</a:t>
            </a:r>
            <a:r>
              <a:rPr lang="ja-JP" altLang="en-US" sz="1400" dirty="0" smtClean="0"/>
              <a:t>ターン希望者等を効果的に集客するとともに、東京圏で得た知識や人脈ノウハウを活用して地元大阪で活躍したい若年人材に対して、チャレンジングな就業体験プログラムを提供するなど大阪に高度若年人材を呼び込む仕掛けをつくることにより、府内中小企業へ誘導。</a:t>
            </a:r>
            <a:endParaRPr lang="en-US" altLang="ja-JP" sz="800" b="1" dirty="0" smtClean="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正方形/長方形 1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107</a:t>
            </a:r>
            <a:endParaRPr lang="ja-JP" altLang="en-US" dirty="0">
              <a:solidFill>
                <a:prstClr val="black"/>
              </a:solidFill>
            </a:endParaRPr>
          </a:p>
        </p:txBody>
      </p:sp>
      <p:sp>
        <p:nvSpPr>
          <p:cNvPr id="12" name="正方形/長方形 11"/>
          <p:cNvSpPr/>
          <p:nvPr/>
        </p:nvSpPr>
        <p:spPr>
          <a:xfrm>
            <a:off x="323528" y="3234451"/>
            <a:ext cx="8460940" cy="2416046"/>
          </a:xfrm>
          <a:prstGeom prst="rect">
            <a:avLst/>
          </a:prstGeom>
        </p:spPr>
        <p:txBody>
          <a:bodyPr wrap="square">
            <a:spAutoFit/>
          </a:bodyPr>
          <a:lstStyle/>
          <a:p>
            <a:pPr marL="180000" indent="-457200"/>
            <a:r>
              <a:rPr lang="ja-JP" altLang="en-US" sz="1400" b="1" dirty="0" smtClean="0"/>
              <a:t>○</a:t>
            </a:r>
            <a:r>
              <a:rPr lang="ja-JP" altLang="en-US" sz="1400" b="1" dirty="0"/>
              <a:t>　おおさかＵＩＪターン促進</a:t>
            </a:r>
            <a:r>
              <a:rPr lang="ja-JP" altLang="en-US" sz="1400" b="1" dirty="0" smtClean="0"/>
              <a:t>事業</a:t>
            </a:r>
            <a:r>
              <a:rPr lang="en-US" altLang="ja-JP" sz="1400" dirty="0"/>
              <a:t>	</a:t>
            </a:r>
            <a:r>
              <a:rPr lang="en-US" altLang="ja-JP" sz="1400" dirty="0" smtClean="0"/>
              <a:t>	</a:t>
            </a:r>
            <a:r>
              <a:rPr lang="ja-JP" altLang="en-US" sz="1400" dirty="0" smtClean="0"/>
              <a:t>（</a:t>
            </a:r>
            <a:r>
              <a:rPr lang="en-US" altLang="ja-JP" sz="1400" dirty="0" smtClean="0"/>
              <a:t>133,675</a:t>
            </a:r>
            <a:r>
              <a:rPr lang="ja-JP" altLang="en-US" sz="1400" dirty="0" smtClean="0"/>
              <a:t>）</a:t>
            </a:r>
            <a:r>
              <a:rPr lang="en-US" altLang="ja-JP" sz="1400" dirty="0" smtClean="0"/>
              <a:t>		【</a:t>
            </a:r>
            <a:r>
              <a:rPr lang="ja-JP" altLang="en-US" sz="1400" dirty="0" smtClean="0"/>
              <a:t>地方創生推進交付金</a:t>
            </a:r>
            <a:r>
              <a:rPr lang="en-US" altLang="ja-JP" sz="1400" dirty="0" smtClean="0"/>
              <a:t>】</a:t>
            </a:r>
          </a:p>
          <a:p>
            <a:pPr marL="180000" indent="-457200"/>
            <a:r>
              <a:rPr lang="ja-JP" altLang="en-US" sz="1400" dirty="0" smtClean="0"/>
              <a:t>　　　　　　　　　　　　　　　　　　　　　　　　　　　　　　　  （</a:t>
            </a:r>
            <a:r>
              <a:rPr lang="en-US" altLang="ja-JP" sz="1400" dirty="0" smtClean="0"/>
              <a:t>66,719</a:t>
            </a:r>
            <a:r>
              <a:rPr lang="ja-JP" altLang="en-US" sz="1400" dirty="0" smtClean="0"/>
              <a:t>）                        　</a:t>
            </a:r>
            <a:r>
              <a:rPr lang="en-US" altLang="ja-JP" sz="1400" dirty="0" smtClean="0"/>
              <a:t>【</a:t>
            </a:r>
            <a:r>
              <a:rPr lang="ja-JP" altLang="en-US" sz="1400" dirty="0" smtClean="0"/>
              <a:t>地方創生加速化交付金</a:t>
            </a:r>
            <a:r>
              <a:rPr lang="en-US" altLang="ja-JP" sz="1400" dirty="0" smtClean="0"/>
              <a:t>】</a:t>
            </a:r>
            <a:endParaRPr lang="en-US" altLang="ja-JP" sz="1400" dirty="0"/>
          </a:p>
          <a:p>
            <a:pPr marL="180000" indent="-457200"/>
            <a:r>
              <a:rPr lang="ja-JP" altLang="en-US" sz="1400" dirty="0"/>
              <a:t>　　　東京圏の「プロフェッショナル人材」や「企業が求める優秀な若者」が府内の中堅・中小企業</a:t>
            </a:r>
            <a:r>
              <a:rPr lang="ja-JP" altLang="en-US" sz="1400" dirty="0" smtClean="0"/>
              <a:t>に</a:t>
            </a:r>
            <a:r>
              <a:rPr lang="en-US" altLang="ja-JP" sz="1400" dirty="0" smtClean="0"/>
              <a:t>UIJ</a:t>
            </a:r>
            <a:r>
              <a:rPr lang="ja-JP" altLang="en-US" sz="1400" dirty="0" smtClean="0"/>
              <a:t>ターン</a:t>
            </a:r>
            <a:r>
              <a:rPr lang="ja-JP" altLang="en-US" sz="1400" dirty="0"/>
              <a:t>就職するために、府内企業の魅力を伝える情報誌</a:t>
            </a:r>
            <a:r>
              <a:rPr lang="ja-JP" altLang="en-US" sz="1400" dirty="0" smtClean="0"/>
              <a:t>や</a:t>
            </a:r>
            <a:r>
              <a:rPr lang="ja-JP" altLang="en-US" sz="1400" dirty="0"/>
              <a:t>ホームページ</a:t>
            </a:r>
            <a:r>
              <a:rPr lang="ja-JP" altLang="en-US" sz="1400" dirty="0" smtClean="0"/>
              <a:t>の</a:t>
            </a:r>
            <a:r>
              <a:rPr lang="ja-JP" altLang="en-US" sz="1400" dirty="0"/>
              <a:t>作成、東京圏での合同企業説明会、セミナー等を実施する</a:t>
            </a:r>
            <a:r>
              <a:rPr lang="ja-JP" altLang="en-US" sz="1400" dirty="0" smtClean="0"/>
              <a:t>。</a:t>
            </a:r>
            <a:endParaRPr lang="en-US" altLang="ja-JP" sz="1400" dirty="0" smtClean="0"/>
          </a:p>
          <a:p>
            <a:pPr marL="180000" indent="-457200"/>
            <a:r>
              <a:rPr lang="en-US" altLang="ja-JP" sz="1400" dirty="0"/>
              <a:t> </a:t>
            </a:r>
            <a:r>
              <a:rPr lang="en-US" altLang="ja-JP" sz="1400" dirty="0" smtClean="0"/>
              <a:t>     </a:t>
            </a:r>
            <a:r>
              <a:rPr lang="ja-JP" altLang="en-US" sz="1400" dirty="0" smtClean="0"/>
              <a:t>また、大阪の「しごと」や「暮らし」情報等の</a:t>
            </a:r>
            <a:r>
              <a:rPr lang="en-US" altLang="ja-JP" sz="1400" dirty="0"/>
              <a:t>UIJ</a:t>
            </a:r>
            <a:r>
              <a:rPr lang="ja-JP" altLang="en-US" sz="1400" dirty="0" smtClean="0"/>
              <a:t>ターン就職希望者への提供や、「攻めの経営」への転換をめざす中小企業のプロフェッショナル人材確保のサポートを実施する。</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smtClean="0"/>
          </a:p>
          <a:p>
            <a:pPr marL="180000" indent="-457200"/>
            <a:endParaRPr lang="en-US" altLang="ja-JP" sz="1400" dirty="0"/>
          </a:p>
          <a:p>
            <a:pPr marL="180000" indent="-457200"/>
            <a:endParaRPr lang="en-US" altLang="ja-JP" sz="1400" dirty="0" smtClean="0"/>
          </a:p>
          <a:p>
            <a:pPr marL="180000" indent="-457200"/>
            <a:r>
              <a:rPr lang="ja-JP" altLang="en-US" sz="1400" dirty="0"/>
              <a:t>　</a:t>
            </a:r>
            <a:r>
              <a:rPr lang="ja-JP" altLang="en-US" sz="1400" dirty="0" smtClean="0"/>
              <a:t>　</a:t>
            </a:r>
            <a:endParaRPr lang="en-US" altLang="ja-JP" sz="1400" dirty="0" smtClean="0"/>
          </a:p>
        </p:txBody>
      </p:sp>
      <p:sp>
        <p:nvSpPr>
          <p:cNvPr id="15" name="正方形/長方形 14"/>
          <p:cNvSpPr/>
          <p:nvPr/>
        </p:nvSpPr>
        <p:spPr>
          <a:xfrm>
            <a:off x="359532" y="5326736"/>
            <a:ext cx="8460940" cy="907941"/>
          </a:xfrm>
          <a:prstGeom prst="rect">
            <a:avLst/>
          </a:prstGeom>
        </p:spPr>
        <p:txBody>
          <a:bodyPr wrap="square">
            <a:spAutoFit/>
          </a:bodyPr>
          <a:lstStyle/>
          <a:p>
            <a:pPr marL="180000" indent="-457200"/>
            <a:r>
              <a:rPr lang="ja-JP" altLang="en-US" sz="1400" b="1" dirty="0" smtClean="0"/>
              <a:t>○</a:t>
            </a:r>
            <a:r>
              <a:rPr lang="ja-JP" altLang="en-US" sz="1400" b="1" dirty="0"/>
              <a:t>	　成長志向創業者支援</a:t>
            </a:r>
            <a:r>
              <a:rPr lang="ja-JP" altLang="en-US" sz="1400" b="1" dirty="0" smtClean="0"/>
              <a:t>事業</a:t>
            </a:r>
            <a:r>
              <a:rPr lang="en-US" altLang="ja-JP" sz="1400" dirty="0"/>
              <a:t>	</a:t>
            </a:r>
            <a:r>
              <a:rPr lang="en-US" altLang="ja-JP" sz="1400" dirty="0" smtClean="0"/>
              <a:t>	</a:t>
            </a:r>
            <a:r>
              <a:rPr lang="ja-JP" altLang="en-US" sz="1400" dirty="0" smtClean="0"/>
              <a:t>（</a:t>
            </a:r>
            <a:r>
              <a:rPr lang="en-US" altLang="ja-JP" sz="1400" dirty="0" smtClean="0"/>
              <a:t>12,942</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a:t>　　株式上場をめざす成長志向のベンチャー創業者に対し、既に成功した起業家等による個別指導等の支援を実施し、成功者が次の挑戦者を支援するベンチャーエコシステムの構築を促進</a:t>
            </a:r>
            <a:r>
              <a:rPr lang="ja-JP" altLang="en-US" sz="1400" dirty="0" smtClean="0"/>
              <a:t>。</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9" name="正方形/長方形 18"/>
          <p:cNvSpPr/>
          <p:nvPr/>
        </p:nvSpPr>
        <p:spPr>
          <a:xfrm>
            <a:off x="215516" y="103891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721135" y="2277951"/>
            <a:ext cx="7992888" cy="863017"/>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a:solidFill>
                  <a:schemeClr val="tx1"/>
                </a:solidFill>
              </a:rPr>
              <a:t>：「地域間連携・近畿圏移住促進フェア事業」フェアの参加</a:t>
            </a:r>
            <a:r>
              <a:rPr lang="ja-JP" altLang="en-US" sz="1200" dirty="0" smtClean="0">
                <a:solidFill>
                  <a:schemeClr val="tx1"/>
                </a:solidFill>
              </a:rPr>
              <a:t>来場者数：</a:t>
            </a:r>
            <a:r>
              <a:rPr lang="en-US" altLang="ja-JP" sz="1200" dirty="0" smtClean="0">
                <a:solidFill>
                  <a:schemeClr val="tx1"/>
                </a:solidFill>
              </a:rPr>
              <a:t>600</a:t>
            </a:r>
            <a:r>
              <a:rPr lang="ja-JP" altLang="en-US" sz="1200" dirty="0" smtClean="0">
                <a:solidFill>
                  <a:schemeClr val="tx1"/>
                </a:solidFill>
              </a:rPr>
              <a:t>人以上</a:t>
            </a:r>
            <a:endParaRPr lang="en-US" altLang="ja-JP" sz="1200" dirty="0" smtClean="0">
              <a:solidFill>
                <a:schemeClr val="tx1"/>
              </a:solidFill>
            </a:endParaRPr>
          </a:p>
          <a:p>
            <a:pPr marL="396000" indent="-457200"/>
            <a:r>
              <a:rPr lang="en-US" altLang="ja-JP" sz="1200" dirty="0">
                <a:solidFill>
                  <a:schemeClr val="tx1"/>
                </a:solidFill>
              </a:rPr>
              <a:t>	</a:t>
            </a:r>
            <a:r>
              <a:rPr lang="zh-TW" altLang="en-US" sz="1200" dirty="0">
                <a:solidFill>
                  <a:schemeClr val="tx1"/>
                </a:solidFill>
              </a:rPr>
              <a:t>「地方就職支援事業</a:t>
            </a:r>
            <a:r>
              <a:rPr lang="zh-TW" altLang="en-US" sz="1200" dirty="0" smtClean="0">
                <a:solidFill>
                  <a:schemeClr val="tx1"/>
                </a:solidFill>
              </a:rPr>
              <a:t>」</a:t>
            </a:r>
            <a:r>
              <a:rPr lang="en-US" altLang="zh-TW" sz="1200" dirty="0" smtClean="0">
                <a:solidFill>
                  <a:schemeClr val="tx1"/>
                </a:solidFill>
              </a:rPr>
              <a:t>	</a:t>
            </a:r>
            <a:r>
              <a:rPr lang="ja-JP" altLang="en-US" sz="1200" dirty="0">
                <a:solidFill>
                  <a:schemeClr val="tx1"/>
                </a:solidFill>
              </a:rPr>
              <a:t>プログラム参加者数</a:t>
            </a:r>
            <a:r>
              <a:rPr lang="ja-JP" altLang="en-US" sz="1200" dirty="0" smtClean="0">
                <a:solidFill>
                  <a:schemeClr val="tx1"/>
                </a:solidFill>
              </a:rPr>
              <a:t>：</a:t>
            </a:r>
            <a:r>
              <a:rPr lang="en-US" altLang="ja-JP" sz="1200" dirty="0">
                <a:solidFill>
                  <a:schemeClr val="tx1"/>
                </a:solidFill>
              </a:rPr>
              <a:t>90</a:t>
            </a:r>
            <a:r>
              <a:rPr lang="ja-JP" altLang="en-US" sz="1200" dirty="0" smtClean="0">
                <a:solidFill>
                  <a:schemeClr val="tx1"/>
                </a:solidFill>
              </a:rPr>
              <a:t>人以上</a:t>
            </a:r>
            <a:endParaRPr lang="en-US" altLang="ja-JP" sz="1200" dirty="0" smtClean="0">
              <a:solidFill>
                <a:schemeClr val="tx1"/>
              </a:solidFill>
            </a:endParaRPr>
          </a:p>
          <a:p>
            <a:pPr marL="396000" indent="-457200"/>
            <a:r>
              <a:rPr lang="en-US" altLang="ja-JP" sz="1200" dirty="0">
                <a:solidFill>
                  <a:schemeClr val="tx1"/>
                </a:solidFill>
              </a:rPr>
              <a:t>	</a:t>
            </a:r>
            <a:r>
              <a:rPr lang="ja-JP" altLang="en-US" sz="1200" dirty="0">
                <a:solidFill>
                  <a:schemeClr val="tx1"/>
                </a:solidFill>
              </a:rPr>
              <a:t>「大学生を活用した中小企業魅力発見・発掘事業</a:t>
            </a:r>
            <a:r>
              <a:rPr lang="ja-JP" altLang="en-US" sz="1200" dirty="0" smtClean="0">
                <a:solidFill>
                  <a:schemeClr val="tx1"/>
                </a:solidFill>
              </a:rPr>
              <a:t>」：大学の取材活動</a:t>
            </a:r>
            <a:r>
              <a:rPr lang="ja-JP" altLang="en-US" sz="1200" dirty="0">
                <a:solidFill>
                  <a:schemeClr val="tx1"/>
                </a:solidFill>
              </a:rPr>
              <a:t>による企業情報</a:t>
            </a:r>
            <a:r>
              <a:rPr lang="ja-JP" altLang="en-US" sz="1200" dirty="0" smtClean="0">
                <a:solidFill>
                  <a:schemeClr val="tx1"/>
                </a:solidFill>
              </a:rPr>
              <a:t>掲載数：</a:t>
            </a:r>
            <a:r>
              <a:rPr lang="en-US" altLang="ja-JP" sz="1200" dirty="0" smtClean="0">
                <a:solidFill>
                  <a:schemeClr val="tx1"/>
                </a:solidFill>
              </a:rPr>
              <a:t>50</a:t>
            </a:r>
            <a:r>
              <a:rPr lang="ja-JP" altLang="en-US" sz="1200" dirty="0" smtClean="0">
                <a:solidFill>
                  <a:schemeClr val="tx1"/>
                </a:solidFill>
              </a:rPr>
              <a:t>社</a:t>
            </a:r>
            <a:endParaRPr lang="ja-JP" altLang="en-US" sz="1200" dirty="0">
              <a:solidFill>
                <a:schemeClr val="tx1"/>
              </a:solidFill>
            </a:endParaRPr>
          </a:p>
          <a:p>
            <a:pPr marL="396000" indent="-457200"/>
            <a:r>
              <a:rPr lang="en-US" altLang="ja-JP" sz="1200" dirty="0" smtClean="0">
                <a:solidFill>
                  <a:schemeClr val="tx1"/>
                </a:solidFill>
              </a:rPr>
              <a:t>					</a:t>
            </a:r>
            <a:r>
              <a:rPr lang="ja-JP" altLang="en-US" sz="1200" dirty="0" smtClean="0">
                <a:solidFill>
                  <a:schemeClr val="tx1"/>
                </a:solidFill>
              </a:rPr>
              <a:t>　システム</a:t>
            </a:r>
            <a:r>
              <a:rPr lang="ja-JP" altLang="en-US" sz="1200" dirty="0">
                <a:solidFill>
                  <a:schemeClr val="tx1"/>
                </a:solidFill>
              </a:rPr>
              <a:t>利用者の府内中小企業数</a:t>
            </a:r>
            <a:r>
              <a:rPr lang="ja-JP" altLang="en-US" sz="1200" dirty="0" smtClean="0">
                <a:solidFill>
                  <a:schemeClr val="tx1"/>
                </a:solidFill>
              </a:rPr>
              <a:t>：</a:t>
            </a:r>
            <a:r>
              <a:rPr lang="en-US" altLang="ja-JP" sz="1200" dirty="0">
                <a:solidFill>
                  <a:schemeClr val="tx1"/>
                </a:solidFill>
              </a:rPr>
              <a:t>50</a:t>
            </a:r>
            <a:r>
              <a:rPr lang="ja-JP" altLang="en-US" sz="1200" dirty="0" smtClean="0">
                <a:solidFill>
                  <a:schemeClr val="tx1"/>
                </a:solidFill>
              </a:rPr>
              <a:t>社</a:t>
            </a:r>
            <a:r>
              <a:rPr lang="en-US" altLang="ja-JP" sz="1200" dirty="0" smtClean="0">
                <a:solidFill>
                  <a:schemeClr val="tx1"/>
                </a:solidFill>
              </a:rPr>
              <a:t>【H29.3】</a:t>
            </a:r>
          </a:p>
        </p:txBody>
      </p:sp>
      <p:sp>
        <p:nvSpPr>
          <p:cNvPr id="16" name="正方形/長方形 15"/>
          <p:cNvSpPr/>
          <p:nvPr/>
        </p:nvSpPr>
        <p:spPr>
          <a:xfrm>
            <a:off x="827584" y="4761720"/>
            <a:ext cx="7992888" cy="432048"/>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en-US" altLang="ja-JP" sz="1200" dirty="0">
                <a:solidFill>
                  <a:schemeClr val="tx1"/>
                </a:solidFill>
              </a:rPr>
              <a:t>UIJ</a:t>
            </a:r>
            <a:r>
              <a:rPr lang="ja-JP" altLang="en-US" sz="1200" dirty="0" smtClean="0">
                <a:solidFill>
                  <a:schemeClr val="tx1"/>
                </a:solidFill>
              </a:rPr>
              <a:t>ターン就職者数：</a:t>
            </a:r>
            <a:r>
              <a:rPr lang="en-US" altLang="ja-JP" sz="1200" dirty="0" smtClean="0">
                <a:solidFill>
                  <a:schemeClr val="tx1"/>
                </a:solidFill>
              </a:rPr>
              <a:t>130</a:t>
            </a:r>
            <a:r>
              <a:rPr lang="ja-JP" altLang="en-US" sz="1200" dirty="0" smtClean="0">
                <a:solidFill>
                  <a:schemeClr val="tx1"/>
                </a:solidFill>
              </a:rPr>
              <a:t>人以上</a:t>
            </a:r>
            <a:endParaRPr lang="en-US" altLang="ja-JP" sz="1200" dirty="0" smtClean="0">
              <a:solidFill>
                <a:schemeClr val="tx1"/>
              </a:solidFill>
            </a:endParaRPr>
          </a:p>
          <a:p>
            <a:pPr marL="396000" indent="-457200"/>
            <a:r>
              <a:rPr lang="ja-JP" altLang="en-US" sz="1200" dirty="0" smtClean="0">
                <a:solidFill>
                  <a:schemeClr val="tx1"/>
                </a:solidFill>
              </a:rPr>
              <a:t>　　　</a:t>
            </a:r>
            <a:r>
              <a:rPr lang="ja-JP" altLang="en-US" sz="1200" dirty="0">
                <a:solidFill>
                  <a:schemeClr val="tx1"/>
                </a:solidFill>
              </a:rPr>
              <a:t>　プロフェッショナル</a:t>
            </a:r>
            <a:r>
              <a:rPr lang="ja-JP" altLang="en-US" sz="1200" dirty="0" smtClean="0">
                <a:solidFill>
                  <a:schemeClr val="tx1"/>
                </a:solidFill>
              </a:rPr>
              <a:t>人材戦略拠点における成約件数：</a:t>
            </a:r>
            <a:r>
              <a:rPr lang="en-US" altLang="ja-JP" sz="1200" dirty="0" smtClean="0">
                <a:solidFill>
                  <a:schemeClr val="tx1"/>
                </a:solidFill>
              </a:rPr>
              <a:t>10</a:t>
            </a:r>
            <a:r>
              <a:rPr lang="ja-JP" altLang="en-US" sz="1200" dirty="0">
                <a:solidFill>
                  <a:schemeClr val="tx1"/>
                </a:solidFill>
              </a:rPr>
              <a:t>件</a:t>
            </a:r>
            <a:r>
              <a:rPr lang="ja-JP" altLang="en-US" sz="1200" dirty="0" smtClean="0">
                <a:solidFill>
                  <a:schemeClr val="tx1"/>
                </a:solidFill>
              </a:rPr>
              <a:t>以上</a:t>
            </a:r>
            <a:r>
              <a:rPr lang="en-US" altLang="ja-JP" sz="1200" dirty="0" smtClean="0">
                <a:solidFill>
                  <a:schemeClr val="tx1"/>
                </a:solidFill>
              </a:rPr>
              <a:t>【H29.3】</a:t>
            </a:r>
            <a:endParaRPr kumimoji="1" lang="ja-JP" altLang="en-US" sz="1200" dirty="0">
              <a:solidFill>
                <a:schemeClr val="tx1"/>
              </a:solidFill>
            </a:endParaRPr>
          </a:p>
        </p:txBody>
      </p:sp>
      <p:sp>
        <p:nvSpPr>
          <p:cNvPr id="18" name="正方形/長方形 17"/>
          <p:cNvSpPr/>
          <p:nvPr/>
        </p:nvSpPr>
        <p:spPr>
          <a:xfrm>
            <a:off x="868547" y="6224041"/>
            <a:ext cx="7992888" cy="289111"/>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：支援</a:t>
            </a:r>
            <a:r>
              <a:rPr lang="ja-JP" altLang="en-US" sz="1200" dirty="0">
                <a:solidFill>
                  <a:schemeClr val="tx1"/>
                </a:solidFill>
              </a:rPr>
              <a:t>対象：</a:t>
            </a:r>
            <a:r>
              <a:rPr lang="en-US" altLang="ja-JP" sz="1200" dirty="0">
                <a:solidFill>
                  <a:schemeClr val="tx1"/>
                </a:solidFill>
              </a:rPr>
              <a:t>20</a:t>
            </a:r>
            <a:r>
              <a:rPr lang="ja-JP" altLang="en-US" sz="1200" dirty="0">
                <a:solidFill>
                  <a:schemeClr val="tx1"/>
                </a:solidFill>
              </a:rPr>
              <a:t>社</a:t>
            </a:r>
            <a:r>
              <a:rPr lang="ja-JP" altLang="en-US" sz="1200" dirty="0" smtClean="0">
                <a:solidFill>
                  <a:schemeClr val="tx1"/>
                </a:solidFill>
              </a:rPr>
              <a:t>以上　　プログラム</a:t>
            </a:r>
            <a:r>
              <a:rPr lang="ja-JP" altLang="en-US" sz="1200" dirty="0">
                <a:solidFill>
                  <a:schemeClr val="tx1"/>
                </a:solidFill>
              </a:rPr>
              <a:t>を継続：</a:t>
            </a:r>
            <a:r>
              <a:rPr lang="en-US" altLang="ja-JP" sz="1200" dirty="0">
                <a:solidFill>
                  <a:schemeClr val="tx1"/>
                </a:solidFill>
              </a:rPr>
              <a:t>12</a:t>
            </a:r>
            <a:r>
              <a:rPr lang="ja-JP" altLang="en-US" sz="1200" dirty="0">
                <a:solidFill>
                  <a:schemeClr val="tx1"/>
                </a:solidFill>
              </a:rPr>
              <a:t>社</a:t>
            </a:r>
            <a:r>
              <a:rPr lang="ja-JP" altLang="en-US" sz="1200" dirty="0" smtClean="0">
                <a:solidFill>
                  <a:schemeClr val="tx1"/>
                </a:solidFill>
              </a:rPr>
              <a:t>以上</a:t>
            </a:r>
            <a:r>
              <a:rPr lang="ja-JP" altLang="en-US" sz="1200" dirty="0">
                <a:solidFill>
                  <a:schemeClr val="tx1"/>
                </a:solidFill>
              </a:rPr>
              <a:t>　</a:t>
            </a:r>
            <a:r>
              <a:rPr lang="ja-JP" altLang="en-US" sz="1200" dirty="0" smtClean="0">
                <a:solidFill>
                  <a:schemeClr val="tx1"/>
                </a:solidFill>
              </a:rPr>
              <a:t>　上場</a:t>
            </a:r>
            <a:r>
              <a:rPr lang="ja-JP" altLang="en-US" sz="1200" dirty="0">
                <a:solidFill>
                  <a:schemeClr val="tx1"/>
                </a:solidFill>
              </a:rPr>
              <a:t>・</a:t>
            </a:r>
            <a:r>
              <a:rPr lang="ja-JP" altLang="en-US" sz="1200" dirty="0" smtClean="0">
                <a:solidFill>
                  <a:schemeClr val="tx1"/>
                </a:solidFill>
              </a:rPr>
              <a:t>上場準備・Ｍ＆Ａ等：</a:t>
            </a:r>
            <a:r>
              <a:rPr lang="en-US" altLang="ja-JP" sz="1200" dirty="0" smtClean="0">
                <a:solidFill>
                  <a:schemeClr val="tx1"/>
                </a:solidFill>
              </a:rPr>
              <a:t>0</a:t>
            </a:r>
            <a:r>
              <a:rPr lang="ja-JP" altLang="en-US" sz="1200" dirty="0" smtClean="0">
                <a:solidFill>
                  <a:schemeClr val="tx1"/>
                </a:solidFill>
              </a:rPr>
              <a:t>件以上</a:t>
            </a:r>
            <a:r>
              <a:rPr lang="en-US" altLang="ja-JP" sz="1200" dirty="0" smtClean="0">
                <a:solidFill>
                  <a:schemeClr val="tx1"/>
                </a:solidFill>
              </a:rPr>
              <a:t>【H29.3】</a:t>
            </a:r>
            <a:endParaRPr lang="ja-JP" altLang="en-US" sz="1200" dirty="0" smtClean="0">
              <a:solidFill>
                <a:schemeClr val="tx1"/>
              </a:solidFill>
            </a:endParaRPr>
          </a:p>
        </p:txBody>
      </p:sp>
    </p:spTree>
    <p:extLst>
      <p:ext uri="{BB962C8B-B14F-4D97-AF65-F5344CB8AC3E}">
        <p14:creationId xmlns:p14="http://schemas.microsoft.com/office/powerpoint/2010/main" val="14324520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92696"/>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正方形/長方形 1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108</a:t>
            </a:fld>
            <a:endParaRPr lang="ja-JP" altLang="en-US" dirty="0">
              <a:solidFill>
                <a:prstClr val="black"/>
              </a:solidFill>
            </a:endParaRPr>
          </a:p>
        </p:txBody>
      </p:sp>
      <p:sp>
        <p:nvSpPr>
          <p:cNvPr id="19" name="正方形/長方形 18"/>
          <p:cNvSpPr/>
          <p:nvPr/>
        </p:nvSpPr>
        <p:spPr>
          <a:xfrm>
            <a:off x="215516" y="103891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（１）産業の創出・振興（つづき）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87524" y="1376772"/>
            <a:ext cx="8460940" cy="907941"/>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医療</a:t>
            </a:r>
            <a:r>
              <a:rPr lang="ja-JP" altLang="en-US" sz="1400" b="1" dirty="0"/>
              <a:t>機器研究開発支援</a:t>
            </a:r>
            <a:r>
              <a:rPr lang="ja-JP" altLang="en-US" sz="1400" b="1" dirty="0" smtClean="0"/>
              <a:t>事業</a:t>
            </a:r>
            <a:r>
              <a:rPr lang="en-US" altLang="ja-JP" sz="1400" b="1" dirty="0" smtClean="0"/>
              <a:t>			</a:t>
            </a:r>
            <a:r>
              <a:rPr lang="ja-JP" altLang="en-US" sz="1400" dirty="0" smtClean="0"/>
              <a:t>（</a:t>
            </a:r>
            <a:r>
              <a:rPr lang="en-US" altLang="ja-JP" sz="1400" dirty="0" smtClean="0"/>
              <a:t>16,048</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smtClean="0"/>
              <a:t>　　医療</a:t>
            </a:r>
            <a:r>
              <a:rPr lang="ja-JP" altLang="en-US" sz="1400" dirty="0"/>
              <a:t>機器分野において事業化をめざす中小企業の試作品開発・試験評価段階における経費について補助。（補助率</a:t>
            </a:r>
            <a:r>
              <a:rPr lang="en-US" altLang="ja-JP" sz="1400" dirty="0"/>
              <a:t>1/2</a:t>
            </a:r>
            <a:r>
              <a:rPr lang="ja-JP" altLang="en-US" sz="1400" dirty="0" err="1" smtClean="0"/>
              <a:t>、</a:t>
            </a:r>
            <a:r>
              <a:rPr lang="en-US" altLang="ja-JP" sz="1400" dirty="0"/>
              <a:t> 1</a:t>
            </a:r>
            <a:r>
              <a:rPr lang="ja-JP" altLang="en-US" sz="1400" dirty="0"/>
              <a:t>年度当たり</a:t>
            </a:r>
            <a:r>
              <a:rPr lang="ja-JP" altLang="en-US" sz="1400" dirty="0" smtClean="0"/>
              <a:t>上限</a:t>
            </a:r>
            <a:r>
              <a:rPr lang="en-US" altLang="ja-JP" sz="1400" dirty="0"/>
              <a:t>500</a:t>
            </a:r>
            <a:r>
              <a:rPr lang="ja-JP" altLang="en-US" sz="1400" dirty="0"/>
              <a:t>万</a:t>
            </a:r>
            <a:r>
              <a:rPr lang="ja-JP" altLang="en-US" sz="1400" dirty="0" smtClean="0"/>
              <a:t>円</a:t>
            </a:r>
            <a:r>
              <a:rPr lang="ja-JP" altLang="en-US" sz="1400" dirty="0"/>
              <a:t>で、事業期間は</a:t>
            </a:r>
            <a:r>
              <a:rPr lang="en-US" altLang="ja-JP" sz="1400" dirty="0"/>
              <a:t>3</a:t>
            </a:r>
            <a:r>
              <a:rPr lang="ja-JP" altLang="en-US" sz="1400" dirty="0"/>
              <a:t>年度を上限とし、最大</a:t>
            </a:r>
            <a:r>
              <a:rPr lang="en-US" altLang="ja-JP" sz="1400" dirty="0"/>
              <a:t>1,000</a:t>
            </a:r>
            <a:r>
              <a:rPr lang="ja-JP" altLang="en-US" sz="1400" dirty="0"/>
              <a:t>万円</a:t>
            </a:r>
            <a:r>
              <a:rPr lang="ja-JP" altLang="en-US" sz="1400" dirty="0" smtClean="0"/>
              <a:t>）</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r>
              <a:rPr lang="ja-JP" altLang="en-US" sz="1100" dirty="0"/>
              <a:t>	</a:t>
            </a:r>
            <a:endParaRPr lang="en-US" altLang="ja-JP" sz="1100" dirty="0" smtClean="0"/>
          </a:p>
        </p:txBody>
      </p:sp>
      <p:sp>
        <p:nvSpPr>
          <p:cNvPr id="9" name="正方形/長方形 8"/>
          <p:cNvSpPr/>
          <p:nvPr/>
        </p:nvSpPr>
        <p:spPr>
          <a:xfrm>
            <a:off x="683568" y="2290780"/>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a:t>
            </a:r>
            <a:r>
              <a:rPr lang="zh-TW" altLang="en-US" sz="1200" dirty="0">
                <a:solidFill>
                  <a:schemeClr val="tx1"/>
                </a:solidFill>
              </a:rPr>
              <a:t>新規開発</a:t>
            </a:r>
            <a:r>
              <a:rPr lang="zh-TW" altLang="en-US" sz="1200" dirty="0" smtClean="0">
                <a:solidFill>
                  <a:schemeClr val="tx1"/>
                </a:solidFill>
              </a:rPr>
              <a:t>件数 </a:t>
            </a:r>
            <a:r>
              <a:rPr lang="ja-JP" altLang="en-US" sz="1200" dirty="0" smtClean="0">
                <a:solidFill>
                  <a:schemeClr val="tx1"/>
                </a:solidFill>
              </a:rPr>
              <a:t>　</a:t>
            </a:r>
            <a:r>
              <a:rPr lang="zh-TW" altLang="en-US" sz="1200" dirty="0" smtClean="0">
                <a:solidFill>
                  <a:schemeClr val="tx1"/>
                </a:solidFill>
              </a:rPr>
              <a:t>４件</a:t>
            </a:r>
            <a:r>
              <a:rPr lang="en-US" altLang="ja-JP" sz="1200" dirty="0" smtClean="0">
                <a:solidFill>
                  <a:schemeClr val="tx1"/>
                </a:solidFill>
              </a:rPr>
              <a:t>【</a:t>
            </a:r>
            <a:r>
              <a:rPr lang="en-US" altLang="ja-JP" sz="1200" dirty="0">
                <a:solidFill>
                  <a:schemeClr val="tx1"/>
                </a:solidFill>
              </a:rPr>
              <a:t>H29.3</a:t>
            </a:r>
            <a:r>
              <a:rPr lang="en-US" altLang="ja-JP" sz="1200" dirty="0" smtClean="0">
                <a:solidFill>
                  <a:schemeClr val="tx1"/>
                </a:solidFill>
              </a:rPr>
              <a:t>】</a:t>
            </a:r>
            <a:endParaRPr lang="ja-JP" altLang="en-US" sz="1200" dirty="0">
              <a:solidFill>
                <a:schemeClr val="tx1"/>
              </a:solidFill>
            </a:endParaRPr>
          </a:p>
        </p:txBody>
      </p:sp>
      <p:sp>
        <p:nvSpPr>
          <p:cNvPr id="15" name="正方形/長方形 14"/>
          <p:cNvSpPr/>
          <p:nvPr/>
        </p:nvSpPr>
        <p:spPr>
          <a:xfrm>
            <a:off x="215516" y="314096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1555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Tree>
    <p:extLst>
      <p:ext uri="{BB962C8B-B14F-4D97-AF65-F5344CB8AC3E}">
        <p14:creationId xmlns:p14="http://schemas.microsoft.com/office/powerpoint/2010/main" val="2958831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107504" y="642174"/>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251520" y="960983"/>
            <a:ext cx="8460940" cy="307777"/>
          </a:xfrm>
          <a:prstGeom prst="rect">
            <a:avLst/>
          </a:prstGeom>
        </p:spPr>
        <p:txBody>
          <a:bodyPr wrap="square">
            <a:spAutoFit/>
          </a:bodyPr>
          <a:lstStyle/>
          <a:p>
            <a:pPr marL="180000" indent="-457200"/>
            <a:r>
              <a:rPr lang="ja-JP" altLang="en-US" sz="1400" b="1" dirty="0" smtClean="0"/>
              <a:t>（３）活力ある農林水産業の実現</a:t>
            </a:r>
            <a:endParaRPr lang="en-US" altLang="ja-JP" sz="1400" b="1" dirty="0" smtClean="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314944" y="2168288"/>
            <a:ext cx="8460940" cy="907941"/>
          </a:xfrm>
          <a:prstGeom prst="rect">
            <a:avLst/>
          </a:prstGeom>
        </p:spPr>
        <p:txBody>
          <a:bodyPr wrap="square">
            <a:spAutoFit/>
          </a:bodyPr>
          <a:lstStyle/>
          <a:p>
            <a:pPr marL="180000" indent="-457200"/>
            <a:r>
              <a:rPr lang="ja-JP" altLang="en-US" sz="1400" b="1" dirty="0" smtClean="0"/>
              <a:t>○</a:t>
            </a:r>
            <a:r>
              <a:rPr lang="ja-JP" altLang="en-US" sz="1400" b="1" dirty="0"/>
              <a:t>	　大阪版施設園芸新技術普及推進</a:t>
            </a:r>
            <a:r>
              <a:rPr lang="ja-JP" altLang="en-US" sz="1400" b="1" dirty="0" smtClean="0"/>
              <a:t>事業</a:t>
            </a:r>
            <a:r>
              <a:rPr lang="en-US" altLang="ja-JP" sz="1400" b="1" dirty="0" smtClean="0"/>
              <a:t>		</a:t>
            </a:r>
            <a:r>
              <a:rPr lang="ja-JP" altLang="en-US" sz="1400" dirty="0" smtClean="0"/>
              <a:t>（</a:t>
            </a:r>
            <a:r>
              <a:rPr lang="en-US" altLang="ja-JP" sz="1400" dirty="0" smtClean="0"/>
              <a:t>4,499</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a:t>　　ぶどう栽培用波状型ハウスの換気の自動化を図り、品質の向上及び省力化を進めるため、モデル機を制作し実証実験を実施</a:t>
            </a:r>
            <a:r>
              <a:rPr lang="ja-JP" altLang="en-US" sz="1400" dirty="0" smtClean="0"/>
              <a:t>。</a:t>
            </a:r>
            <a:endParaRPr lang="en-US" altLang="ja-JP" sz="1100" dirty="0" smtClean="0"/>
          </a:p>
          <a:p>
            <a:pPr marL="180000" indent="-457200"/>
            <a:r>
              <a:rPr lang="ja-JP" altLang="en-US" sz="1100" dirty="0"/>
              <a:t>　</a:t>
            </a:r>
            <a:r>
              <a:rPr lang="en-US" altLang="ja-JP" sz="1100" dirty="0"/>
              <a:t>※</a:t>
            </a:r>
            <a:r>
              <a:rPr lang="ja-JP" altLang="en-US" sz="1100" dirty="0"/>
              <a:t>　地方創生先行型交付金継続</a:t>
            </a:r>
            <a:r>
              <a:rPr lang="ja-JP" altLang="en-US" sz="1100" dirty="0" smtClean="0"/>
              <a:t>事業</a:t>
            </a:r>
            <a:endParaRPr lang="en-US" altLang="ja-JP" sz="1100" dirty="0"/>
          </a:p>
        </p:txBody>
      </p:sp>
      <p:sp>
        <p:nvSpPr>
          <p:cNvPr id="16" name="正方形/長方形 15"/>
          <p:cNvSpPr/>
          <p:nvPr/>
        </p:nvSpPr>
        <p:spPr>
          <a:xfrm>
            <a:off x="358655" y="3526536"/>
            <a:ext cx="8460940" cy="523220"/>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大阪型農地貸付推進事業</a:t>
            </a:r>
            <a:r>
              <a:rPr lang="en-US" altLang="ja-JP" sz="1400" dirty="0"/>
              <a:t>	</a:t>
            </a:r>
            <a:r>
              <a:rPr lang="en-US" altLang="ja-JP" sz="1400" dirty="0" smtClean="0"/>
              <a:t>		</a:t>
            </a:r>
            <a:r>
              <a:rPr lang="ja-JP" altLang="en-US" sz="1400" dirty="0" smtClean="0"/>
              <a:t>（</a:t>
            </a:r>
            <a:r>
              <a:rPr lang="en-US" altLang="ja-JP" sz="1400" dirty="0" smtClean="0"/>
              <a:t>2,784</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a:t>　　新規</a:t>
            </a:r>
            <a:r>
              <a:rPr lang="ja-JP" altLang="en-US" sz="1400" dirty="0" smtClean="0"/>
              <a:t>参入の促進を図るため、農業振興地域を有しない市町の市街化調整区域内での農地賃借のマッチングを行う。</a:t>
            </a:r>
            <a:endParaRPr lang="ja-JP" altLang="en-US" sz="1400" dirty="0"/>
          </a:p>
        </p:txBody>
      </p:sp>
      <p:sp>
        <p:nvSpPr>
          <p:cNvPr id="19" name="正方形/長方形 18"/>
          <p:cNvSpPr/>
          <p:nvPr/>
        </p:nvSpPr>
        <p:spPr>
          <a:xfrm>
            <a:off x="322651" y="1232756"/>
            <a:ext cx="8460940" cy="523220"/>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　企業等農業参入拡大支援整備事業</a:t>
            </a:r>
            <a:r>
              <a:rPr lang="en-US" altLang="ja-JP" sz="1400" dirty="0"/>
              <a:t>	</a:t>
            </a:r>
            <a:r>
              <a:rPr lang="en-US" altLang="ja-JP" sz="1400" dirty="0" smtClean="0"/>
              <a:t>	</a:t>
            </a:r>
            <a:r>
              <a:rPr lang="ja-JP" altLang="en-US" sz="1400" dirty="0" smtClean="0"/>
              <a:t>（</a:t>
            </a:r>
            <a:r>
              <a:rPr lang="en-US" altLang="ja-JP" sz="1400" dirty="0" smtClean="0"/>
              <a:t>15,200</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smtClean="0"/>
              <a:t>　　農業</a:t>
            </a:r>
            <a:r>
              <a:rPr lang="ja-JP" altLang="en-US" sz="1400" dirty="0"/>
              <a:t>への新規参入や規模拡大を推進するため、企業等が行う農道や農地等の基盤整備を支援</a:t>
            </a:r>
            <a:r>
              <a:rPr lang="ja-JP" altLang="en-US" sz="1400" dirty="0" smtClean="0"/>
              <a:t>。</a:t>
            </a:r>
            <a:endParaRPr lang="en-US" altLang="ja-JP" sz="1400" dirty="0" smtClean="0"/>
          </a:p>
        </p:txBody>
      </p:sp>
      <p:sp>
        <p:nvSpPr>
          <p:cNvPr id="12" name="正方形/長方形 11"/>
          <p:cNvSpPr/>
          <p:nvPr/>
        </p:nvSpPr>
        <p:spPr>
          <a:xfrm>
            <a:off x="682691" y="1736812"/>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en-US" altLang="zh-CN" sz="1200" dirty="0" smtClean="0"/>
              <a:t>8</a:t>
            </a:r>
            <a:r>
              <a:rPr lang="zh-CN" altLang="en-US" sz="1200" dirty="0" smtClean="0"/>
              <a:t>地区</a:t>
            </a:r>
            <a:r>
              <a:rPr lang="en-US" altLang="ja-JP" sz="1200" dirty="0" smtClean="0"/>
              <a:t>【H29.3】</a:t>
            </a:r>
            <a:endParaRPr kumimoji="1" lang="ja-JP" altLang="en-US" sz="1200" dirty="0"/>
          </a:p>
        </p:txBody>
      </p:sp>
      <p:sp>
        <p:nvSpPr>
          <p:cNvPr id="21" name="正方形/長方形 20"/>
          <p:cNvSpPr/>
          <p:nvPr/>
        </p:nvSpPr>
        <p:spPr>
          <a:xfrm>
            <a:off x="682691" y="3059056"/>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en-US" altLang="ja-JP" sz="1200" dirty="0"/>
              <a:t>10</a:t>
            </a:r>
            <a:r>
              <a:rPr lang="ja-JP" altLang="en-US" sz="1200" dirty="0"/>
              <a:t>ａ当たり収益</a:t>
            </a:r>
            <a:r>
              <a:rPr lang="en-US" altLang="ja-JP" sz="1200" dirty="0"/>
              <a:t>10</a:t>
            </a:r>
            <a:r>
              <a:rPr lang="ja-JP" altLang="en-US" sz="1200" dirty="0"/>
              <a:t>％</a:t>
            </a:r>
            <a:r>
              <a:rPr lang="ja-JP" altLang="en-US" sz="1200" dirty="0" smtClean="0"/>
              <a:t>増</a:t>
            </a:r>
            <a:r>
              <a:rPr lang="en-US" altLang="ja-JP" sz="1200" dirty="0" smtClean="0"/>
              <a:t>【H29.3】</a:t>
            </a:r>
            <a:endParaRPr kumimoji="1" lang="ja-JP" altLang="en-US" sz="1200" dirty="0"/>
          </a:p>
        </p:txBody>
      </p:sp>
      <p:sp>
        <p:nvSpPr>
          <p:cNvPr id="23" name="正方形/長方形 22"/>
          <p:cNvSpPr/>
          <p:nvPr/>
        </p:nvSpPr>
        <p:spPr>
          <a:xfrm>
            <a:off x="682691" y="4032687"/>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：農業</a:t>
            </a:r>
            <a:r>
              <a:rPr lang="ja-JP" altLang="en-US" sz="1200" dirty="0"/>
              <a:t>振興地域のない５</a:t>
            </a:r>
            <a:r>
              <a:rPr lang="ja-JP" altLang="en-US" sz="1200" dirty="0" smtClean="0"/>
              <a:t>市町</a:t>
            </a:r>
            <a:r>
              <a:rPr lang="en-US" altLang="ja-JP" sz="1200" dirty="0" smtClean="0"/>
              <a:t>【H29.3】</a:t>
            </a:r>
            <a:endParaRPr kumimoji="1" lang="ja-JP" altLang="en-US" sz="1200" dirty="0"/>
          </a:p>
        </p:txBody>
      </p:sp>
      <p:sp>
        <p:nvSpPr>
          <p:cNvPr id="17" name="正方形/長方形 16"/>
          <p:cNvSpPr/>
          <p:nvPr/>
        </p:nvSpPr>
        <p:spPr>
          <a:xfrm>
            <a:off x="314067" y="4533504"/>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有害鳥獣捕獲者育成事業</a:t>
            </a:r>
            <a:r>
              <a:rPr lang="en-US" altLang="ja-JP" sz="1400" dirty="0"/>
              <a:t>	</a:t>
            </a:r>
            <a:r>
              <a:rPr lang="en-US" altLang="ja-JP" sz="1400" dirty="0" smtClean="0"/>
              <a:t>		</a:t>
            </a:r>
            <a:r>
              <a:rPr lang="ja-JP" altLang="en-US" sz="1400" dirty="0" smtClean="0"/>
              <a:t>（</a:t>
            </a:r>
            <a:r>
              <a:rPr lang="en-US" altLang="ja-JP" sz="1400" dirty="0" smtClean="0"/>
              <a:t>2,000</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a:t>　　</a:t>
            </a:r>
            <a:r>
              <a:rPr lang="ja-JP" altLang="en-US" sz="1400" dirty="0" smtClean="0"/>
              <a:t>狩猟技術や安全対策をはじめ、狩猟に関するきめ細かな教育を行う「大阪</a:t>
            </a:r>
            <a:r>
              <a:rPr lang="ja-JP" altLang="en-US" sz="1400" dirty="0"/>
              <a:t>ハンティングアカデミー（仮称）」（</a:t>
            </a:r>
            <a:r>
              <a:rPr lang="ja-JP" altLang="en-US" sz="1400" dirty="0" smtClean="0"/>
              <a:t>公社大阪府猟友会主催）の初期運営費等を支援することにより、有害鳥獣を捕獲する即戦力となる人材を育成する。</a:t>
            </a:r>
            <a:r>
              <a:rPr lang="ja-JP" altLang="en-US" sz="1400" dirty="0"/>
              <a:t>	</a:t>
            </a:r>
          </a:p>
        </p:txBody>
      </p:sp>
      <p:sp>
        <p:nvSpPr>
          <p:cNvPr id="18" name="正方形/長方形 17"/>
          <p:cNvSpPr/>
          <p:nvPr/>
        </p:nvSpPr>
        <p:spPr>
          <a:xfrm>
            <a:off x="682691" y="5274168"/>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：即戦力となる狩猟者の育成　</a:t>
            </a:r>
            <a:r>
              <a:rPr lang="en-US" altLang="ja-JP" sz="1200" dirty="0"/>
              <a:t>50</a:t>
            </a:r>
            <a:r>
              <a:rPr lang="ja-JP" altLang="en-US" sz="1200" dirty="0" smtClean="0"/>
              <a:t>名</a:t>
            </a:r>
            <a:r>
              <a:rPr lang="en-US" altLang="ja-JP" sz="1200" dirty="0" smtClean="0"/>
              <a:t>【H29.3】</a:t>
            </a:r>
            <a:endParaRPr kumimoji="1" lang="ja-JP" altLang="en-US" sz="1200" dirty="0"/>
          </a:p>
        </p:txBody>
      </p:sp>
      <p:sp>
        <p:nvSpPr>
          <p:cNvPr id="20" name="正方形/長方形 19"/>
          <p:cNvSpPr/>
          <p:nvPr/>
        </p:nvSpPr>
        <p:spPr>
          <a:xfrm>
            <a:off x="315222" y="5710576"/>
            <a:ext cx="8460940" cy="738664"/>
          </a:xfrm>
          <a:prstGeom prst="rect">
            <a:avLst/>
          </a:prstGeom>
        </p:spPr>
        <p:txBody>
          <a:bodyPr wrap="square">
            <a:spAutoFit/>
          </a:bodyPr>
          <a:lstStyle/>
          <a:p>
            <a:pPr marL="180000" indent="-457200"/>
            <a:r>
              <a:rPr lang="ja-JP" altLang="en-US" sz="1400" b="1" dirty="0"/>
              <a:t>○	　農の成長産業化推進</a:t>
            </a:r>
            <a:r>
              <a:rPr lang="ja-JP" altLang="en-US" sz="1400" b="1" dirty="0" smtClean="0"/>
              <a:t>事業</a:t>
            </a:r>
            <a:r>
              <a:rPr lang="en-US" altLang="ja-JP" sz="1400" b="1" dirty="0"/>
              <a:t>	</a:t>
            </a:r>
            <a:r>
              <a:rPr lang="en-US" altLang="ja-JP" sz="1400" b="1" dirty="0" smtClean="0"/>
              <a:t>		</a:t>
            </a:r>
            <a:r>
              <a:rPr lang="ja-JP" altLang="en-US" sz="1400" dirty="0" smtClean="0"/>
              <a:t>（</a:t>
            </a:r>
            <a:r>
              <a:rPr lang="en-US" altLang="ja-JP" sz="1400" dirty="0"/>
              <a:t>15,000</a:t>
            </a:r>
            <a:r>
              <a:rPr lang="ja-JP" altLang="en-US" sz="1400" dirty="0"/>
              <a:t>）</a:t>
            </a:r>
            <a:endParaRPr lang="en-US" altLang="ja-JP" sz="1400" dirty="0"/>
          </a:p>
          <a:p>
            <a:pPr marL="180000" indent="-457200"/>
            <a:r>
              <a:rPr lang="ja-JP" altLang="en-US" sz="1400" dirty="0"/>
              <a:t>　　</a:t>
            </a:r>
            <a:r>
              <a:rPr lang="ja-JP" altLang="en-US" sz="1400" dirty="0" smtClean="0"/>
              <a:t>農業</a:t>
            </a:r>
            <a:r>
              <a:rPr lang="ja-JP" altLang="en-US" sz="1400" dirty="0"/>
              <a:t>の成長産業化に向けて、農業関係機関や民間企業との連携のもと、経営マインドにあふれ</a:t>
            </a:r>
            <a:r>
              <a:rPr lang="ja-JP" altLang="en-US" sz="1400" dirty="0" smtClean="0"/>
              <a:t>、経営</a:t>
            </a:r>
            <a:r>
              <a:rPr lang="ja-JP" altLang="en-US" sz="1400" dirty="0"/>
              <a:t>能力の高い農業経営者を育成するため、能力開発から実践までを一貫してサポート</a:t>
            </a:r>
            <a:r>
              <a:rPr lang="ja-JP" altLang="en-US" sz="1400" dirty="0" smtClean="0"/>
              <a:t>。</a:t>
            </a:r>
            <a:r>
              <a:rPr lang="ja-JP" altLang="en-US" sz="1400" dirty="0"/>
              <a:t>	</a:t>
            </a:r>
          </a:p>
        </p:txBody>
      </p:sp>
      <p:sp>
        <p:nvSpPr>
          <p:cNvPr id="22" name="正方形/長方形 21"/>
          <p:cNvSpPr/>
          <p:nvPr/>
        </p:nvSpPr>
        <p:spPr>
          <a:xfrm>
            <a:off x="683846" y="6441715"/>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lang="en-US" altLang="ja-JP" sz="1200" dirty="0">
                <a:solidFill>
                  <a:schemeClr val="tx1"/>
                </a:solidFill>
              </a:rPr>
              <a:t>KPI</a:t>
            </a:r>
            <a:r>
              <a:rPr lang="ja-JP" altLang="en-US" sz="1200" dirty="0">
                <a:solidFill>
                  <a:schemeClr val="tx1"/>
                </a:solidFill>
              </a:rPr>
              <a:t>：経営強化に取り組む</a:t>
            </a:r>
            <a:r>
              <a:rPr lang="ja-JP" altLang="en-US" sz="1200" dirty="0" smtClean="0">
                <a:solidFill>
                  <a:schemeClr val="tx1"/>
                </a:solidFill>
              </a:rPr>
              <a:t>農業者数　</a:t>
            </a:r>
            <a:r>
              <a:rPr lang="en-US" altLang="ja-JP" sz="1200" dirty="0" smtClean="0">
                <a:solidFill>
                  <a:schemeClr val="tx1"/>
                </a:solidFill>
              </a:rPr>
              <a:t>60</a:t>
            </a:r>
            <a:r>
              <a:rPr lang="ja-JP" altLang="en-US" sz="1200" dirty="0" smtClean="0">
                <a:solidFill>
                  <a:schemeClr val="tx1"/>
                </a:solidFill>
              </a:rPr>
              <a:t>名</a:t>
            </a:r>
            <a:r>
              <a:rPr lang="en-US" altLang="ja-JP" sz="1200" dirty="0" smtClean="0">
                <a:solidFill>
                  <a:schemeClr val="tx1"/>
                </a:solidFill>
              </a:rPr>
              <a:t>【H29.3</a:t>
            </a:r>
            <a:r>
              <a:rPr lang="en-US" altLang="ja-JP" sz="1200" dirty="0">
                <a:solidFill>
                  <a:schemeClr val="tx1"/>
                </a:solidFill>
              </a:rPr>
              <a:t>】</a:t>
            </a:r>
            <a:endParaRPr lang="ja-JP" altLang="en-US" sz="12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109</a:t>
            </a:fld>
            <a:endParaRPr lang="ja-JP" altLang="en-US" dirty="0">
              <a:solidFill>
                <a:prstClr val="black"/>
              </a:solidFill>
            </a:endParaRPr>
          </a:p>
        </p:txBody>
      </p:sp>
    </p:spTree>
    <p:extLst>
      <p:ext uri="{BB962C8B-B14F-4D97-AF65-F5344CB8AC3E}">
        <p14:creationId xmlns:p14="http://schemas.microsoft.com/office/powerpoint/2010/main" val="22526814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251520" y="4617132"/>
            <a:ext cx="8758198" cy="1728000"/>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 name="正方形/長方形 22"/>
          <p:cNvSpPr/>
          <p:nvPr/>
        </p:nvSpPr>
        <p:spPr>
          <a:xfrm>
            <a:off x="251520" y="3068960"/>
            <a:ext cx="8758198" cy="1296144"/>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110</a:t>
            </a:fld>
            <a:endParaRPr lang="ja-JP" altLang="en-US" dirty="0">
              <a:solidFill>
                <a:prstClr val="black"/>
              </a:solidFill>
            </a:endParaRPr>
          </a:p>
        </p:txBody>
      </p:sp>
      <p:sp>
        <p:nvSpPr>
          <p:cNvPr id="11" name="正方形/長方形 10"/>
          <p:cNvSpPr/>
          <p:nvPr/>
        </p:nvSpPr>
        <p:spPr>
          <a:xfrm>
            <a:off x="107504" y="642174"/>
            <a:ext cx="8856984" cy="338554"/>
          </a:xfrm>
          <a:prstGeom prst="rect">
            <a:avLst/>
          </a:prstGeom>
        </p:spPr>
        <p:txBody>
          <a:bodyPr wrap="square">
            <a:spAutoFit/>
          </a:bodyPr>
          <a:lstStyle/>
          <a:p>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p:txBody>
      </p:sp>
      <p:sp>
        <p:nvSpPr>
          <p:cNvPr id="13" name="正方形/長方形 12"/>
          <p:cNvSpPr/>
          <p:nvPr/>
        </p:nvSpPr>
        <p:spPr>
          <a:xfrm>
            <a:off x="288401" y="960983"/>
            <a:ext cx="8460940" cy="307777"/>
          </a:xfrm>
          <a:prstGeom prst="rect">
            <a:avLst/>
          </a:prstGeom>
        </p:spPr>
        <p:txBody>
          <a:bodyPr wrap="square">
            <a:spAutoFit/>
          </a:bodyPr>
          <a:lstStyle/>
          <a:p>
            <a:pPr marL="180000" indent="-457200"/>
            <a:r>
              <a:rPr lang="ja-JP" altLang="en-US" sz="1400" b="1" dirty="0" smtClean="0"/>
              <a:t>（３）活力ある農林水産業の実現（つづき）</a:t>
            </a:r>
            <a:endParaRPr lang="en-US" altLang="ja-JP" sz="1400" b="1" dirty="0" smtClean="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正方形/長方形 17"/>
          <p:cNvSpPr/>
          <p:nvPr/>
        </p:nvSpPr>
        <p:spPr>
          <a:xfrm>
            <a:off x="359532" y="1250176"/>
            <a:ext cx="8460940" cy="73866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en-US" sz="1400" b="1" dirty="0" smtClean="0"/>
              <a:t>大阪産（もん）グローバルブランド化促進事業</a:t>
            </a:r>
            <a:r>
              <a:rPr lang="en-US" altLang="ja-JP" sz="1400" dirty="0"/>
              <a:t>	</a:t>
            </a:r>
            <a:r>
              <a:rPr lang="ja-JP" altLang="en-US" sz="1400" dirty="0" smtClean="0"/>
              <a:t>（</a:t>
            </a:r>
            <a:r>
              <a:rPr lang="en-US" altLang="ja-JP" sz="1400" dirty="0" smtClean="0"/>
              <a:t>10,767</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en-US" altLang="ja-JP" sz="1400" dirty="0"/>
          </a:p>
          <a:p>
            <a:pPr marL="180000" indent="-457200"/>
            <a:r>
              <a:rPr lang="ja-JP" altLang="en-US" sz="1400" dirty="0"/>
              <a:t>　　農林</a:t>
            </a:r>
            <a:r>
              <a:rPr lang="ja-JP" altLang="en-US" sz="1400" dirty="0" smtClean="0"/>
              <a:t>水産</a:t>
            </a:r>
            <a:r>
              <a:rPr lang="ja-JP" altLang="en-US" sz="1400" dirty="0"/>
              <a:t>事</a:t>
            </a:r>
            <a:r>
              <a:rPr lang="ja-JP" altLang="en-US" sz="1400" dirty="0" smtClean="0"/>
              <a:t>業者と食品産業、飲食事業者等が連携し、大阪産（もん）のＰＲ・販路拡大等を促進することにより、グローバルブランド化を進める。</a:t>
            </a:r>
            <a:r>
              <a:rPr lang="ja-JP" altLang="en-US" sz="1400" dirty="0"/>
              <a:t>	</a:t>
            </a:r>
          </a:p>
        </p:txBody>
      </p:sp>
      <p:sp>
        <p:nvSpPr>
          <p:cNvPr id="21" name="正方形/長方形 20"/>
          <p:cNvSpPr/>
          <p:nvPr/>
        </p:nvSpPr>
        <p:spPr>
          <a:xfrm>
            <a:off x="683568" y="2060848"/>
            <a:ext cx="8028892"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：大阪産</a:t>
            </a:r>
            <a:r>
              <a:rPr lang="en-US" altLang="ja-JP" sz="1200" dirty="0"/>
              <a:t>(</a:t>
            </a:r>
            <a:r>
              <a:rPr lang="ja-JP" altLang="en-US" sz="1200" dirty="0"/>
              <a:t>もん</a:t>
            </a:r>
            <a:r>
              <a:rPr lang="en-US" altLang="ja-JP" sz="1200" dirty="0"/>
              <a:t>)</a:t>
            </a:r>
            <a:r>
              <a:rPr lang="ja-JP" altLang="en-US" sz="1200" dirty="0"/>
              <a:t>率先</a:t>
            </a:r>
            <a:r>
              <a:rPr lang="ja-JP" altLang="en-US" sz="1200" dirty="0" smtClean="0"/>
              <a:t>購入率</a:t>
            </a:r>
            <a:r>
              <a:rPr lang="ja-JP" altLang="en-US" sz="1200" dirty="0"/>
              <a:t>　</a:t>
            </a:r>
            <a:r>
              <a:rPr lang="en-US" altLang="ja-JP" sz="1200" dirty="0" smtClean="0"/>
              <a:t>51.0</a:t>
            </a:r>
            <a:r>
              <a:rPr lang="ja-JP" altLang="en-US" sz="1200" dirty="0" smtClean="0"/>
              <a:t>％</a:t>
            </a:r>
            <a:r>
              <a:rPr lang="en-US" altLang="ja-JP" sz="1200" dirty="0" smtClean="0"/>
              <a:t>【H29.3】</a:t>
            </a:r>
            <a:r>
              <a:rPr lang="ja-JP" altLang="en-US" sz="1200" dirty="0" smtClean="0"/>
              <a:t> </a:t>
            </a:r>
            <a:endParaRPr lang="ja-JP" altLang="en-US" sz="1200" dirty="0"/>
          </a:p>
          <a:p>
            <a:pPr marL="396000" indent="-457200"/>
            <a:r>
              <a:rPr lang="ja-JP" altLang="en-US" sz="1200" dirty="0"/>
              <a:t> 　　</a:t>
            </a:r>
            <a:r>
              <a:rPr lang="ja-JP" altLang="en-US" sz="1200" dirty="0" smtClean="0"/>
              <a:t>（参考：</a:t>
            </a:r>
            <a:r>
              <a:rPr lang="en-US" altLang="ja-JP" sz="1200" dirty="0"/>
              <a:t> H25</a:t>
            </a:r>
            <a:r>
              <a:rPr lang="ja-JP" altLang="en-US" sz="1200" dirty="0"/>
              <a:t>実績　</a:t>
            </a:r>
            <a:r>
              <a:rPr lang="en-US" altLang="ja-JP" sz="1200" dirty="0"/>
              <a:t>50.1</a:t>
            </a:r>
            <a:r>
              <a:rPr lang="ja-JP" altLang="en-US" sz="1200" dirty="0"/>
              <a:t>％ </a:t>
            </a:r>
            <a:r>
              <a:rPr lang="ja-JP" altLang="en-US" sz="1200" dirty="0" smtClean="0"/>
              <a:t>、</a:t>
            </a:r>
            <a:r>
              <a:rPr lang="en-US" altLang="ja-JP" sz="1200" dirty="0" smtClean="0"/>
              <a:t>H26</a:t>
            </a:r>
            <a:r>
              <a:rPr lang="ja-JP" altLang="en-US" sz="1200" dirty="0" smtClean="0"/>
              <a:t>実績　</a:t>
            </a:r>
            <a:r>
              <a:rPr lang="en-US" altLang="ja-JP" sz="1200" dirty="0" smtClean="0"/>
              <a:t>48.6</a:t>
            </a:r>
            <a:r>
              <a:rPr lang="ja-JP" altLang="en-US" sz="1200" dirty="0" smtClean="0"/>
              <a:t>％）</a:t>
            </a:r>
            <a:endParaRPr lang="ja-JP" altLang="en-US" sz="1200" dirty="0"/>
          </a:p>
        </p:txBody>
      </p:sp>
      <p:sp>
        <p:nvSpPr>
          <p:cNvPr id="15" name="正方形/長方形 14"/>
          <p:cNvSpPr/>
          <p:nvPr/>
        </p:nvSpPr>
        <p:spPr>
          <a:xfrm>
            <a:off x="251520" y="2708920"/>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31628" y="3118782"/>
            <a:ext cx="8460940" cy="738664"/>
          </a:xfrm>
          <a:prstGeom prst="rect">
            <a:avLst/>
          </a:prstGeom>
        </p:spPr>
        <p:txBody>
          <a:bodyPr wrap="square">
            <a:spAutoFit/>
          </a:bodyPr>
          <a:lstStyle/>
          <a:p>
            <a:pPr marL="180000" indent="-457200"/>
            <a:r>
              <a:rPr lang="ja-JP" altLang="en-US" sz="1400" dirty="0"/>
              <a:t>＊</a:t>
            </a:r>
            <a:r>
              <a:rPr lang="en-US" altLang="ja-JP" sz="1400" dirty="0"/>
              <a:t> Topic</a:t>
            </a:r>
            <a:r>
              <a:rPr lang="ja-JP" altLang="en-US" sz="1400" dirty="0"/>
              <a:t>⑨「公民戦略連携デスク」</a:t>
            </a:r>
            <a:endParaRPr lang="en-US" altLang="ja-JP" sz="1400" dirty="0"/>
          </a:p>
          <a:p>
            <a:pPr marL="180000" indent="-457200"/>
            <a:r>
              <a:rPr lang="ja-JP" altLang="en-US" sz="1400" b="1" dirty="0" smtClean="0"/>
              <a:t>○	　</a:t>
            </a:r>
            <a:r>
              <a:rPr lang="ja-JP" altLang="en-US" sz="1400" b="1" dirty="0"/>
              <a:t>公民戦略連携デスク活動</a:t>
            </a:r>
            <a:r>
              <a:rPr lang="ja-JP" altLang="en-US" sz="1400" b="1" dirty="0" smtClean="0"/>
              <a:t>推進費</a:t>
            </a:r>
            <a:r>
              <a:rPr lang="en-US" altLang="ja-JP" sz="1400" b="1" dirty="0" smtClean="0"/>
              <a:t>			</a:t>
            </a:r>
            <a:r>
              <a:rPr lang="ja-JP" altLang="en-US" sz="1400" dirty="0" smtClean="0"/>
              <a:t>（</a:t>
            </a:r>
            <a:r>
              <a:rPr lang="en-US" altLang="ja-JP" sz="1400" dirty="0" smtClean="0"/>
              <a:t>1,507</a:t>
            </a:r>
            <a:r>
              <a:rPr lang="ja-JP" altLang="en-US" sz="1400" dirty="0" smtClean="0"/>
              <a:t>）</a:t>
            </a:r>
            <a:endParaRPr lang="en-US" altLang="ja-JP" sz="1400" dirty="0" smtClean="0"/>
          </a:p>
          <a:p>
            <a:pPr marL="180000" indent="-457200"/>
            <a:r>
              <a:rPr lang="ja-JP" altLang="en-US" sz="1400" dirty="0"/>
              <a:t>　　民間</a:t>
            </a:r>
            <a:r>
              <a:rPr lang="ja-JP" altLang="en-US" sz="1400" dirty="0" smtClean="0"/>
              <a:t>企業等</a:t>
            </a:r>
            <a:r>
              <a:rPr lang="ja-JP" altLang="en-US" sz="1400" dirty="0"/>
              <a:t>との</a:t>
            </a:r>
            <a:r>
              <a:rPr lang="en-US" altLang="ja-JP" sz="1400" dirty="0"/>
              <a:t>win-win</a:t>
            </a:r>
            <a:r>
              <a:rPr lang="ja-JP" altLang="en-US" sz="1400" dirty="0"/>
              <a:t>の新たなパートナーシップを構築</a:t>
            </a:r>
            <a:r>
              <a:rPr lang="ja-JP" altLang="en-US" sz="1400" dirty="0" smtClean="0"/>
              <a:t>するために</a:t>
            </a:r>
            <a:r>
              <a:rPr lang="ja-JP" altLang="en-US" sz="1400" dirty="0"/>
              <a:t>設置した公民戦略連携デスクの</a:t>
            </a:r>
            <a:r>
              <a:rPr lang="ja-JP" altLang="en-US" sz="1400" dirty="0" smtClean="0"/>
              <a:t>活動経費。</a:t>
            </a:r>
            <a:endParaRPr lang="ja-JP" altLang="en-US" sz="1400" dirty="0"/>
          </a:p>
        </p:txBody>
      </p:sp>
      <p:sp>
        <p:nvSpPr>
          <p:cNvPr id="19" name="正方形/長方形 18"/>
          <p:cNvSpPr/>
          <p:nvPr/>
        </p:nvSpPr>
        <p:spPr>
          <a:xfrm>
            <a:off x="377534" y="4684955"/>
            <a:ext cx="8460940" cy="1169551"/>
          </a:xfrm>
          <a:prstGeom prst="rect">
            <a:avLst/>
          </a:prstGeom>
        </p:spPr>
        <p:txBody>
          <a:bodyPr wrap="square">
            <a:spAutoFit/>
          </a:bodyPr>
          <a:lstStyle/>
          <a:p>
            <a:pPr marL="180000" indent="-457200"/>
            <a:r>
              <a:rPr lang="ja-JP" altLang="en-US" sz="1400" dirty="0" smtClean="0"/>
              <a:t>＊</a:t>
            </a:r>
            <a:r>
              <a:rPr lang="en-US" altLang="ja-JP" sz="1400" dirty="0" smtClean="0"/>
              <a:t> </a:t>
            </a:r>
            <a:r>
              <a:rPr lang="en-US" altLang="ja-JP" sz="1400" dirty="0"/>
              <a:t>Topic</a:t>
            </a:r>
            <a:r>
              <a:rPr lang="ja-JP" altLang="en-US" sz="1400" dirty="0"/>
              <a:t>⑩「プラットフォームによる社会課題の解決」</a:t>
            </a:r>
            <a:endParaRPr lang="en-US" altLang="ja-JP" sz="1400" dirty="0"/>
          </a:p>
          <a:p>
            <a:pPr marL="180000" indent="-457200"/>
            <a:r>
              <a:rPr lang="ja-JP" altLang="en-US" sz="1400" b="1" dirty="0" smtClean="0"/>
              <a:t>○	　</a:t>
            </a:r>
            <a:r>
              <a:rPr lang="ja-JP" altLang="en-US" sz="1400" b="1" dirty="0"/>
              <a:t>プラットフォーム形成支援</a:t>
            </a:r>
            <a:r>
              <a:rPr lang="ja-JP" altLang="en-US" sz="1400" b="1" dirty="0" smtClean="0"/>
              <a:t>事業費</a:t>
            </a:r>
            <a:r>
              <a:rPr lang="en-US" altLang="ja-JP" sz="1400" b="1" dirty="0" smtClean="0"/>
              <a:t>			</a:t>
            </a:r>
            <a:r>
              <a:rPr lang="ja-JP" altLang="en-US" sz="1400" dirty="0" smtClean="0"/>
              <a:t>（</a:t>
            </a:r>
            <a:r>
              <a:rPr lang="en-US" altLang="ja-JP" sz="1400" dirty="0" smtClean="0"/>
              <a:t>10,256</a:t>
            </a:r>
            <a:r>
              <a:rPr lang="ja-JP" altLang="en-US" sz="1400" dirty="0" smtClean="0"/>
              <a:t>）</a:t>
            </a:r>
            <a:endParaRPr lang="en-US" altLang="ja-JP" sz="1400" dirty="0" smtClean="0"/>
          </a:p>
          <a:p>
            <a:pPr marL="180000" indent="-457200"/>
            <a:r>
              <a:rPr lang="ja-JP" altLang="en-US" sz="1400" dirty="0"/>
              <a:t>　　府立江之子島文化芸術創造センターを拠点に</a:t>
            </a:r>
            <a:r>
              <a:rPr lang="ja-JP" altLang="en-US" sz="1400" dirty="0" smtClean="0"/>
              <a:t>、アートやデザインの手法を取り入れることなどにより、地域のオリジナリティや課題の本質を見つけ出し、みんなが一体となって、目標・理念・価値を追求し、共有できる「プラットフォーム」をつくることで、官民</a:t>
            </a:r>
            <a:r>
              <a:rPr lang="ja-JP" altLang="en-US" sz="1400" dirty="0"/>
              <a:t>協働による課題解決を実施</a:t>
            </a:r>
            <a:r>
              <a:rPr lang="ja-JP" altLang="en-US" sz="1400" dirty="0" smtClean="0"/>
              <a:t>する</a:t>
            </a:r>
            <a:r>
              <a:rPr lang="ja-JP" altLang="en-US" sz="1400" dirty="0"/>
              <a:t>。 </a:t>
            </a:r>
          </a:p>
        </p:txBody>
      </p:sp>
      <p:sp>
        <p:nvSpPr>
          <p:cNvPr id="20" name="正方形/長方形 19"/>
          <p:cNvSpPr/>
          <p:nvPr/>
        </p:nvSpPr>
        <p:spPr>
          <a:xfrm>
            <a:off x="719572" y="3897052"/>
            <a:ext cx="7992888" cy="32403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a:t>
            </a:r>
            <a:r>
              <a:rPr lang="ja-JP" altLang="en-US" sz="1200" dirty="0"/>
              <a:t>企業・部局とのマッチング</a:t>
            </a:r>
            <a:r>
              <a:rPr lang="ja-JP" altLang="en-US" sz="1200" dirty="0" smtClean="0"/>
              <a:t>件数  </a:t>
            </a:r>
            <a:r>
              <a:rPr lang="en-US" altLang="ja-JP" sz="1200" dirty="0" smtClean="0"/>
              <a:t>60</a:t>
            </a:r>
            <a:r>
              <a:rPr lang="ja-JP" altLang="en-US" sz="1200" dirty="0" smtClean="0"/>
              <a:t>件</a:t>
            </a:r>
            <a:r>
              <a:rPr lang="en-US" altLang="ja-JP" sz="1200" dirty="0" smtClean="0"/>
              <a:t>【H29.3】</a:t>
            </a:r>
            <a:endParaRPr kumimoji="1" lang="ja-JP" altLang="en-US" sz="1200" dirty="0"/>
          </a:p>
        </p:txBody>
      </p:sp>
      <p:sp>
        <p:nvSpPr>
          <p:cNvPr id="22" name="正方形/長方形 21"/>
          <p:cNvSpPr/>
          <p:nvPr/>
        </p:nvSpPr>
        <p:spPr>
          <a:xfrm>
            <a:off x="719572" y="5855086"/>
            <a:ext cx="7992888" cy="34622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smtClean="0"/>
              <a:t>：新規</a:t>
            </a:r>
            <a:r>
              <a:rPr lang="ja-JP" altLang="en-US" sz="1200" dirty="0"/>
              <a:t>相談</a:t>
            </a:r>
            <a:r>
              <a:rPr lang="ja-JP" altLang="en-US" sz="1200" dirty="0" smtClean="0"/>
              <a:t>件数　</a:t>
            </a:r>
            <a:r>
              <a:rPr lang="en-US" altLang="ja-JP" sz="1200" dirty="0" smtClean="0"/>
              <a:t>24</a:t>
            </a:r>
            <a:r>
              <a:rPr lang="ja-JP" altLang="en-US" sz="1200" dirty="0" smtClean="0"/>
              <a:t>件</a:t>
            </a:r>
            <a:r>
              <a:rPr lang="en-US" altLang="ja-JP" sz="1200" dirty="0"/>
              <a:t>【H29.3】 </a:t>
            </a:r>
            <a:r>
              <a:rPr lang="ja-JP" altLang="en-US" sz="1200" dirty="0" smtClean="0"/>
              <a:t>（参考：</a:t>
            </a:r>
            <a:r>
              <a:rPr lang="en-US" altLang="ja-JP" sz="1200" dirty="0" smtClean="0"/>
              <a:t>H26</a:t>
            </a:r>
            <a:r>
              <a:rPr lang="ja-JP" altLang="en-US" sz="1200" dirty="0" smtClean="0"/>
              <a:t>実績　</a:t>
            </a:r>
            <a:r>
              <a:rPr lang="en-US" altLang="ja-JP" sz="1200" dirty="0" smtClean="0"/>
              <a:t>36</a:t>
            </a:r>
            <a:r>
              <a:rPr lang="ja-JP" altLang="en-US" sz="1200" dirty="0" smtClean="0"/>
              <a:t>件）</a:t>
            </a:r>
            <a:endParaRPr lang="ja-JP" altLang="en-US" sz="1200" dirty="0"/>
          </a:p>
        </p:txBody>
      </p:sp>
      <p:sp>
        <p:nvSpPr>
          <p:cNvPr id="25" name="正方形/長方形 24"/>
          <p:cNvSpPr/>
          <p:nvPr/>
        </p:nvSpPr>
        <p:spPr>
          <a:xfrm>
            <a:off x="287524" y="6453336"/>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75109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111</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p:txBody>
      </p:sp>
      <p:sp>
        <p:nvSpPr>
          <p:cNvPr id="13" name="正方形/長方形 12"/>
          <p:cNvSpPr/>
          <p:nvPr/>
        </p:nvSpPr>
        <p:spPr>
          <a:xfrm>
            <a:off x="251520" y="1700808"/>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305526" y="1970256"/>
            <a:ext cx="8460940"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大阪観光局運営事業費（大阪版ＤＭＯ）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140,235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地方創生推進交付金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大阪観光局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おいて、大阪版ＤＭＯとして、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マーケティングリサーチや観光案内機能の充実などにより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「観光地経営」の視点に立った観光地域づくりを推進する。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11560" y="2733428"/>
            <a:ext cx="7992888" cy="50405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t>KPI</a:t>
            </a:r>
            <a:r>
              <a:rPr lang="ja-JP" altLang="en-US" sz="1200" dirty="0"/>
              <a:t>：来阪外国人旅行者数 </a:t>
            </a:r>
          </a:p>
          <a:p>
            <a:pPr marL="396000" indent="-457200"/>
            <a:r>
              <a:rPr lang="ja-JP" altLang="en-US" sz="1200" dirty="0"/>
              <a:t> 　　　</a:t>
            </a:r>
            <a:r>
              <a:rPr lang="ja-JP" altLang="en-US" sz="1200" dirty="0" smtClean="0"/>
              <a:t> </a:t>
            </a:r>
            <a:r>
              <a:rPr lang="en-US" altLang="ja-JP" sz="1200" dirty="0" smtClean="0"/>
              <a:t>450</a:t>
            </a:r>
            <a:r>
              <a:rPr lang="ja-JP" altLang="en-US" sz="1200" dirty="0" smtClean="0"/>
              <a:t>万人 </a:t>
            </a:r>
            <a:r>
              <a:rPr lang="en-US" altLang="ja-JP" sz="1200" dirty="0" smtClean="0"/>
              <a:t>【H29.3】</a:t>
            </a:r>
            <a:r>
              <a:rPr lang="ja-JP" altLang="en-US" sz="1200" dirty="0" smtClean="0"/>
              <a:t>（参考：</a:t>
            </a:r>
            <a:r>
              <a:rPr lang="en-US" altLang="ja-JP" sz="1200" dirty="0" smtClean="0"/>
              <a:t>H26</a:t>
            </a:r>
            <a:r>
              <a:rPr lang="ja-JP" altLang="en-US" sz="1200" dirty="0" smtClean="0"/>
              <a:t>実績　</a:t>
            </a:r>
            <a:r>
              <a:rPr lang="en-US" altLang="ja-JP" sz="1200" dirty="0" smtClean="0"/>
              <a:t>376</a:t>
            </a:r>
            <a:r>
              <a:rPr lang="ja-JP" altLang="en-US" sz="1200" dirty="0" smtClean="0"/>
              <a:t>万人）</a:t>
            </a:r>
          </a:p>
        </p:txBody>
      </p:sp>
      <p:sp>
        <p:nvSpPr>
          <p:cNvPr id="10" name="正方形/長方形 9"/>
          <p:cNvSpPr/>
          <p:nvPr/>
        </p:nvSpPr>
        <p:spPr>
          <a:xfrm>
            <a:off x="251520" y="1077704"/>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（１）定住魅力の強化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115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896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830997"/>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世代の</a:t>
            </a:r>
            <a:r>
              <a:rPr lang="ja-JP" altLang="ja-JP" sz="1600" b="1" dirty="0" smtClean="0"/>
              <a:t>就職</a:t>
            </a:r>
            <a:r>
              <a:rPr lang="ja-JP" altLang="en-US" sz="1600" b="1" dirty="0" smtClean="0"/>
              <a:t>・結婚</a:t>
            </a:r>
            <a:r>
              <a:rPr lang="ja-JP" altLang="ja-JP" sz="1600" b="1" dirty="0" smtClean="0"/>
              <a:t>・</a:t>
            </a:r>
            <a:r>
              <a:rPr lang="ja-JP" altLang="ja-JP" sz="1600" b="1" dirty="0"/>
              <a:t>出産・子育ての希望を実現</a:t>
            </a:r>
            <a:r>
              <a:rPr lang="ja-JP" altLang="ja-JP" sz="1600" b="1" dirty="0" smtClean="0"/>
              <a:t>する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a:t>
            </a:r>
            <a:r>
              <a:rPr lang="ja-JP" altLang="ja-JP" sz="1600" dirty="0" smtClean="0"/>
              <a:t>や</a:t>
            </a:r>
            <a:r>
              <a:rPr lang="ja-JP" altLang="en-US" sz="1600" dirty="0" smtClean="0"/>
              <a:t>結婚・</a:t>
            </a:r>
            <a:r>
              <a:rPr lang="ja-JP" altLang="ja-JP" sz="1600" dirty="0" smtClean="0"/>
              <a:t>妊娠</a:t>
            </a:r>
            <a:r>
              <a:rPr lang="ja-JP" altLang="ja-JP" sz="1600" dirty="0"/>
              <a:t>・出産・子育ての切れ目のない支援により、結婚・出産・子育ての希望が実現できる環境を</a:t>
            </a:r>
            <a:r>
              <a:rPr lang="ja-JP" altLang="ja-JP" sz="1600" dirty="0" smtClean="0"/>
              <a:t>整備</a:t>
            </a:r>
            <a:r>
              <a:rPr lang="ja-JP" altLang="en-US" sz="1600" dirty="0" smtClean="0"/>
              <a:t>します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467544" y="1502232"/>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8" name="表 7"/>
          <p:cNvGraphicFramePr>
            <a:graphicFrameLocks noGrp="1"/>
          </p:cNvGraphicFramePr>
          <p:nvPr>
            <p:extLst>
              <p:ext uri="{D42A27DB-BD31-4B8C-83A1-F6EECF244321}">
                <p14:modId xmlns:p14="http://schemas.microsoft.com/office/powerpoint/2010/main" val="1399096284"/>
              </p:ext>
            </p:extLst>
          </p:nvPr>
        </p:nvGraphicFramePr>
        <p:xfrm>
          <a:off x="539552" y="1799064"/>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・人口集積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・労働市場が大きく、多様な求人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・企業・大学等が集積しており、大学進学や就職を機に府外からの転入者が多い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・産官学の連携が容易</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・低い合計特殊出生率</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・非正規雇用が多く、若年者の収入が低い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・求人・求職のミスマッチ</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・就業率が低く、完全失業率が高い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・女性の就業率、出産後の再就職率が低い</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・ワーク・ライフ・バランスの浸透が不十分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・職場の意識改革が不十分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・子育て負担感の増大</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・保育施設の不足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・小１の壁（放課後児童クラブ）</a:t>
                      </a:r>
                      <a:endParaRPr kumimoji="1" lang="en-US" altLang="ja-JP" sz="1200" u="none" dirty="0" smtClean="0">
                        <a:solidFill>
                          <a:schemeClr val="tx1"/>
                        </a:solidFill>
                      </a:endParaRPr>
                    </a:p>
                  </a:txBody>
                  <a:tcPr/>
                </a:tc>
              </a:tr>
            </a:tbl>
          </a:graphicData>
        </a:graphic>
      </p:graphicFrame>
      <p:sp>
        <p:nvSpPr>
          <p:cNvPr id="9" name="ストライプ矢印 8"/>
          <p:cNvSpPr/>
          <p:nvPr/>
        </p:nvSpPr>
        <p:spPr>
          <a:xfrm>
            <a:off x="4702816" y="1954843"/>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502232"/>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6" name="正方形/長方形 15"/>
          <p:cNvSpPr/>
          <p:nvPr/>
        </p:nvSpPr>
        <p:spPr>
          <a:xfrm>
            <a:off x="6228184" y="1954842"/>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結婚・出産・子育ての希望の実現</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（出生率の上昇）</a:t>
            </a:r>
            <a:endParaRPr kumimoji="1" lang="ja-JP" altLang="en-US" sz="1600" b="1" dirty="0">
              <a:solidFill>
                <a:schemeClr val="tx1"/>
              </a:solidFill>
            </a:endParaRPr>
          </a:p>
        </p:txBody>
      </p:sp>
      <p:sp>
        <p:nvSpPr>
          <p:cNvPr id="19" name="正方形/長方形 18"/>
          <p:cNvSpPr/>
          <p:nvPr/>
        </p:nvSpPr>
        <p:spPr>
          <a:xfrm>
            <a:off x="611560" y="5517232"/>
            <a:ext cx="8145004" cy="93610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（１）若者の安定就職支援、職場定着支援</a:t>
            </a:r>
            <a:r>
              <a:rPr kumimoji="1" lang="en-US" altLang="ja-JP" sz="1400" dirty="0" smtClean="0">
                <a:solidFill>
                  <a:schemeClr val="tx1"/>
                </a:solidFill>
              </a:rPr>
              <a:t>	</a:t>
            </a:r>
            <a:r>
              <a:rPr kumimoji="1" lang="ja-JP" altLang="en-US" sz="1400" dirty="0" smtClean="0">
                <a:solidFill>
                  <a:schemeClr val="tx1"/>
                </a:solidFill>
              </a:rPr>
              <a:t>若年者の安定した雇用支援</a:t>
            </a:r>
            <a:endParaRPr kumimoji="1" lang="en-US" altLang="ja-JP" sz="1400" dirty="0" smtClean="0">
              <a:solidFill>
                <a:schemeClr val="tx1"/>
              </a:solidFill>
            </a:endParaRPr>
          </a:p>
          <a:p>
            <a:r>
              <a:rPr lang="ja-JP" altLang="en-US" sz="1400" dirty="0" smtClean="0">
                <a:solidFill>
                  <a:schemeClr val="tx1"/>
                </a:solidFill>
              </a:rPr>
              <a:t>（２）女性の活躍支援</a:t>
            </a:r>
            <a:r>
              <a:rPr lang="en-US" altLang="ja-JP" sz="1400" dirty="0" smtClean="0">
                <a:solidFill>
                  <a:schemeClr val="tx1"/>
                </a:solidFill>
              </a:rPr>
              <a:t>			</a:t>
            </a:r>
            <a:r>
              <a:rPr lang="ja-JP" altLang="en-US" sz="1400" dirty="0" smtClean="0">
                <a:solidFill>
                  <a:schemeClr val="tx1"/>
                </a:solidFill>
              </a:rPr>
              <a:t>ワークライフバランスの推進、女性の職域拡大　等</a:t>
            </a:r>
            <a:endParaRPr lang="en-US" altLang="ja-JP" sz="1400" dirty="0" smtClean="0">
              <a:solidFill>
                <a:schemeClr val="tx1"/>
              </a:solidFill>
            </a:endParaRPr>
          </a:p>
          <a:p>
            <a:r>
              <a:rPr kumimoji="1" lang="ja-JP" altLang="en-US" sz="1400" dirty="0" smtClean="0">
                <a:solidFill>
                  <a:schemeClr val="tx1"/>
                </a:solidFill>
              </a:rPr>
              <a:t>（３）結婚・妊娠・出産・子育て環境の充実</a:t>
            </a:r>
            <a:r>
              <a:rPr kumimoji="1" lang="en-US" altLang="ja-JP" sz="1400" dirty="0" smtClean="0">
                <a:solidFill>
                  <a:schemeClr val="tx1"/>
                </a:solidFill>
              </a:rPr>
              <a:t>	</a:t>
            </a:r>
            <a:r>
              <a:rPr kumimoji="1" lang="ja-JP" altLang="en-US" sz="1400" dirty="0" smtClean="0">
                <a:solidFill>
                  <a:schemeClr val="tx1"/>
                </a:solidFill>
              </a:rPr>
              <a:t>子ども・子育て支援新制度、放課後児童クラブ等の拡充　等</a:t>
            </a:r>
            <a:endParaRPr kumimoji="1" lang="ja-JP" altLang="en-US" sz="1400" dirty="0">
              <a:solidFill>
                <a:schemeClr val="tx1"/>
              </a:solidFill>
            </a:endParaRPr>
          </a:p>
        </p:txBody>
      </p:sp>
      <p:sp>
        <p:nvSpPr>
          <p:cNvPr id="25" name="テキスト ボックス 24"/>
          <p:cNvSpPr txBox="1"/>
          <p:nvPr/>
        </p:nvSpPr>
        <p:spPr>
          <a:xfrm>
            <a:off x="467544" y="5240233"/>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1" name="上矢印 20"/>
          <p:cNvSpPr/>
          <p:nvPr/>
        </p:nvSpPr>
        <p:spPr>
          <a:xfrm>
            <a:off x="3347864" y="4869160"/>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804248" y="3095208"/>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spTree>
    <p:extLst>
      <p:ext uri="{BB962C8B-B14F-4D97-AF65-F5344CB8AC3E}">
        <p14:creationId xmlns:p14="http://schemas.microsoft.com/office/powerpoint/2010/main" val="328295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13</a:t>
            </a:r>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4" name="正方形/長方形 13"/>
          <p:cNvSpPr/>
          <p:nvPr/>
        </p:nvSpPr>
        <p:spPr>
          <a:xfrm>
            <a:off x="378097" y="692696"/>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61.07</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a:t>
            </a:r>
            <a:r>
              <a:rPr lang="ja-JP" altLang="en-US" sz="1400" b="1" dirty="0" smtClean="0">
                <a:solidFill>
                  <a:schemeClr val="tx1"/>
                </a:solidFill>
              </a:rPr>
              <a:t>上回る　</a:t>
            </a:r>
            <a:r>
              <a:rPr lang="en-US" altLang="ja-JP" sz="1400" b="1" dirty="0" smtClean="0">
                <a:solidFill>
                  <a:schemeClr val="tx1"/>
                </a:solidFill>
              </a:rPr>
              <a:t>※H26</a:t>
            </a:r>
            <a:r>
              <a:rPr lang="ja-JP" altLang="en-US" sz="1400" b="1" dirty="0" smtClean="0">
                <a:solidFill>
                  <a:schemeClr val="tx1"/>
                </a:solidFill>
              </a:rPr>
              <a:t>全国平均</a:t>
            </a:r>
            <a:r>
              <a:rPr lang="en-US" altLang="ja-JP" sz="1400" b="1" dirty="0" smtClean="0">
                <a:solidFill>
                  <a:schemeClr val="tx1"/>
                </a:solidFill>
              </a:rPr>
              <a:t>62.22</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44.80</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全国平均を上回る　</a:t>
            </a:r>
            <a:r>
              <a:rPr lang="en-US" altLang="ja-JP" sz="1400" b="1" dirty="0">
                <a:solidFill>
                  <a:schemeClr val="tx1"/>
                </a:solidFill>
              </a:rPr>
              <a:t>※H26</a:t>
            </a:r>
            <a:r>
              <a:rPr lang="ja-JP" altLang="en-US" sz="1400" b="1" dirty="0">
                <a:solidFill>
                  <a:schemeClr val="tx1"/>
                </a:solidFill>
              </a:rPr>
              <a:t>全国平均</a:t>
            </a:r>
            <a:r>
              <a:rPr lang="en-US" altLang="ja-JP" sz="1400" b="1" dirty="0">
                <a:solidFill>
                  <a:schemeClr val="tx1"/>
                </a:solidFill>
              </a:rPr>
              <a:t>47.62</a:t>
            </a:r>
            <a:r>
              <a:rPr lang="ja-JP" altLang="en-US" sz="1400" b="1" dirty="0" smtClean="0">
                <a:solidFill>
                  <a:schemeClr val="tx1"/>
                </a:solidFill>
              </a:rPr>
              <a:t>％</a:t>
            </a:r>
            <a:endParaRPr lang="en-US" altLang="ja-JP" sz="1400" b="1" dirty="0" smtClean="0">
              <a:solidFill>
                <a:schemeClr val="tx1"/>
              </a:solidFill>
            </a:endParaRPr>
          </a:p>
          <a:p>
            <a:r>
              <a:rPr kumimoji="1" lang="ja-JP" altLang="en-US" sz="1400" b="1" dirty="0" smtClean="0">
                <a:solidFill>
                  <a:schemeClr val="tx1"/>
                </a:solidFill>
              </a:rPr>
              <a:t>○　合計特殊出生率：</a:t>
            </a:r>
            <a:r>
              <a:rPr kumimoji="1" lang="en-US" altLang="ja-JP" sz="1400" b="1" dirty="0" smtClean="0">
                <a:solidFill>
                  <a:schemeClr val="tx1"/>
                </a:solidFill>
              </a:rPr>
              <a:t>1.31</a:t>
            </a:r>
            <a:r>
              <a:rPr kumimoji="1" lang="ja-JP" altLang="en-US" sz="1400" b="1" dirty="0" smtClean="0">
                <a:solidFill>
                  <a:schemeClr val="tx1"/>
                </a:solidFill>
              </a:rPr>
              <a:t>（</a:t>
            </a:r>
            <a:r>
              <a:rPr kumimoji="1" lang="en-US" altLang="ja-JP" sz="1400" b="1" dirty="0" smtClean="0">
                <a:solidFill>
                  <a:schemeClr val="tx1"/>
                </a:solidFill>
              </a:rPr>
              <a:t>H26</a:t>
            </a:r>
            <a:r>
              <a:rPr kumimoji="1" lang="ja-JP" altLang="en-US" sz="1400" b="1" dirty="0" smtClean="0">
                <a:solidFill>
                  <a:schemeClr val="tx1"/>
                </a:solidFill>
              </a:rPr>
              <a:t>）➡　前年を上回る</a:t>
            </a:r>
            <a:endParaRPr kumimoji="1" lang="en-US" altLang="ja-JP" sz="1400" b="1" dirty="0" smtClean="0">
              <a:solidFill>
                <a:schemeClr val="tx1"/>
              </a:solidFill>
            </a:endParaRPr>
          </a:p>
          <a:p>
            <a:r>
              <a:rPr lang="ja-JP" altLang="en-US" sz="1400" dirty="0" smtClean="0">
                <a:solidFill>
                  <a:schemeClr val="tx1"/>
                </a:solidFill>
              </a:rPr>
              <a:t>＜参考指標</a:t>
            </a:r>
            <a:r>
              <a:rPr lang="ja-JP" altLang="en-US" sz="1400" dirty="0">
                <a:solidFill>
                  <a:schemeClr val="tx1"/>
                </a:solidFill>
              </a:rPr>
              <a:t>＞</a:t>
            </a:r>
            <a:r>
              <a:rPr lang="ja-JP" altLang="en-US" sz="1400" dirty="0" smtClean="0">
                <a:solidFill>
                  <a:schemeClr val="tx1"/>
                </a:solidFill>
              </a:rPr>
              <a:t>転職・離職率、女性管理職比率（従業員</a:t>
            </a:r>
            <a:r>
              <a:rPr lang="en-US" altLang="ja-JP" sz="1400" dirty="0" smtClean="0">
                <a:solidFill>
                  <a:schemeClr val="tx1"/>
                </a:solidFill>
              </a:rPr>
              <a:t>300</a:t>
            </a:r>
            <a:r>
              <a:rPr lang="ja-JP" altLang="en-US" sz="1400" dirty="0" smtClean="0">
                <a:solidFill>
                  <a:schemeClr val="tx1"/>
                </a:solidFill>
              </a:rPr>
              <a:t>人以上の企業）</a:t>
            </a:r>
            <a:endParaRPr lang="en-US" altLang="ja-JP" sz="1400" dirty="0" smtClean="0">
              <a:solidFill>
                <a:schemeClr val="tx1"/>
              </a:solidFill>
            </a:endParaRPr>
          </a:p>
        </p:txBody>
      </p:sp>
      <p:sp>
        <p:nvSpPr>
          <p:cNvPr id="11" name="テキスト ボックス 10"/>
          <p:cNvSpPr txBox="1"/>
          <p:nvPr/>
        </p:nvSpPr>
        <p:spPr>
          <a:xfrm>
            <a:off x="526004" y="3564618"/>
            <a:ext cx="3469931" cy="276999"/>
          </a:xfrm>
          <a:prstGeom prst="rect">
            <a:avLst/>
          </a:prstGeom>
          <a:noFill/>
        </p:spPr>
        <p:txBody>
          <a:bodyPr wrap="square" rtlCol="0">
            <a:spAutoFit/>
          </a:bodyPr>
          <a:lstStyle/>
          <a:p>
            <a:r>
              <a:rPr kumimoji="1" lang="ja-JP" altLang="en-US" sz="1200" b="1" dirty="0" smtClean="0"/>
              <a:t>■　若年層（</a:t>
            </a:r>
            <a:r>
              <a:rPr kumimoji="1" lang="en-US" altLang="ja-JP" sz="1200" b="1" dirty="0" smtClean="0"/>
              <a:t>15</a:t>
            </a:r>
            <a:r>
              <a:rPr lang="en-US" altLang="ja-JP" sz="1200" b="1" dirty="0" smtClean="0"/>
              <a:t>~34</a:t>
            </a:r>
            <a:r>
              <a:rPr lang="ja-JP" altLang="en-US" sz="1200" b="1" dirty="0" smtClean="0"/>
              <a:t>歳）の就業率</a:t>
            </a:r>
            <a:r>
              <a:rPr lang="ja-JP" altLang="en-US" sz="1200" b="1" dirty="0"/>
              <a:t>の推移</a:t>
            </a:r>
            <a:endParaRPr kumimoji="1" lang="ja-JP" altLang="en-US" sz="1200" b="1" dirty="0"/>
          </a:p>
        </p:txBody>
      </p:sp>
      <p:sp>
        <p:nvSpPr>
          <p:cNvPr id="6" name="正方形/長方形 5"/>
          <p:cNvSpPr/>
          <p:nvPr/>
        </p:nvSpPr>
        <p:spPr>
          <a:xfrm>
            <a:off x="917896" y="6249212"/>
            <a:ext cx="3150048" cy="307777"/>
          </a:xfrm>
          <a:prstGeom prst="rect">
            <a:avLst/>
          </a:prstGeom>
        </p:spPr>
        <p:txBody>
          <a:bodyPr wrap="square">
            <a:spAutoFit/>
          </a:bodyPr>
          <a:lstStyle/>
          <a:p>
            <a:pPr marL="288000" indent="-457200"/>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7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大阪府政策</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企画部作成</a:t>
            </a:r>
            <a:endParaRPr lang="ja-JP" altLang="en-US" sz="700" dirty="0"/>
          </a:p>
        </p:txBody>
      </p:sp>
      <p:sp>
        <p:nvSpPr>
          <p:cNvPr id="15" name="テキスト ボックス 14"/>
          <p:cNvSpPr txBox="1"/>
          <p:nvPr/>
        </p:nvSpPr>
        <p:spPr>
          <a:xfrm>
            <a:off x="4860032" y="3592793"/>
            <a:ext cx="4392488" cy="276999"/>
          </a:xfrm>
          <a:prstGeom prst="rect">
            <a:avLst/>
          </a:prstGeom>
          <a:noFill/>
        </p:spPr>
        <p:txBody>
          <a:bodyPr wrap="square" rtlCol="0">
            <a:spAutoFit/>
          </a:bodyPr>
          <a:lstStyle/>
          <a:p>
            <a:r>
              <a:rPr lang="ja-JP" altLang="en-US" sz="1200" b="1" dirty="0"/>
              <a:t>■　</a:t>
            </a:r>
            <a:r>
              <a:rPr lang="ja-JP" altLang="en-US" sz="1200" b="1" dirty="0" smtClean="0"/>
              <a:t>大阪府・大学卒業後の進路</a:t>
            </a:r>
            <a:endParaRPr kumimoji="1" lang="ja-JP" altLang="en-US" sz="1200" b="1" dirty="0"/>
          </a:p>
        </p:txBody>
      </p:sp>
      <p:sp>
        <p:nvSpPr>
          <p:cNvPr id="7" name="正方形/長方形 6"/>
          <p:cNvSpPr/>
          <p:nvPr/>
        </p:nvSpPr>
        <p:spPr>
          <a:xfrm>
            <a:off x="5157411" y="6021868"/>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文部</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科学省「学校基本調査」（平成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年）より大阪府商工労働部作成</a:t>
            </a:r>
            <a:endParaRPr lang="ja-JP" altLang="en-US" sz="700" dirty="0"/>
          </a:p>
        </p:txBody>
      </p:sp>
      <p:sp>
        <p:nvSpPr>
          <p:cNvPr id="23" name="右中かっこ 22"/>
          <p:cNvSpPr/>
          <p:nvPr/>
        </p:nvSpPr>
        <p:spPr>
          <a:xfrm>
            <a:off x="6928631" y="4126668"/>
            <a:ext cx="152925" cy="793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8" name="正方形/長方形 17"/>
          <p:cNvSpPr/>
          <p:nvPr/>
        </p:nvSpPr>
        <p:spPr>
          <a:xfrm>
            <a:off x="396413" y="1916832"/>
            <a:ext cx="8460940" cy="1384995"/>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（１）若者の安定就職支援、職場定着支援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未だ５人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に１人が正社員などの安定した職につけないまま大学を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無職（学生を除く）や非正規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雇用の状態にあるなど、府内には経済的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した職に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就けるよう支援する必要があります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758080508"/>
              </p:ext>
            </p:extLst>
          </p:nvPr>
        </p:nvGraphicFramePr>
        <p:xfrm>
          <a:off x="683568" y="3725327"/>
          <a:ext cx="4176464" cy="2548279"/>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3923927" y="6129590"/>
            <a:ext cx="576065" cy="230832"/>
          </a:xfrm>
          <a:prstGeom prst="rect">
            <a:avLst/>
          </a:prstGeom>
          <a:noFill/>
        </p:spPr>
        <p:txBody>
          <a:bodyPr wrap="square" rtlCol="0">
            <a:spAutoFit/>
          </a:bodyPr>
          <a:lstStyle/>
          <a:p>
            <a:r>
              <a:rPr kumimoji="1" lang="ja-JP" altLang="en-US" sz="900" dirty="0" smtClean="0"/>
              <a:t>（年）</a:t>
            </a:r>
            <a:endParaRPr kumimoji="1" lang="ja-JP" altLang="en-US" sz="900" dirty="0"/>
          </a:p>
        </p:txBody>
      </p:sp>
      <p:graphicFrame>
        <p:nvGraphicFramePr>
          <p:cNvPr id="19" name="グラフ 18"/>
          <p:cNvGraphicFramePr>
            <a:graphicFrameLocks/>
          </p:cNvGraphicFramePr>
          <p:nvPr>
            <p:extLst>
              <p:ext uri="{D42A27DB-BD31-4B8C-83A1-F6EECF244321}">
                <p14:modId xmlns:p14="http://schemas.microsoft.com/office/powerpoint/2010/main" val="1767106892"/>
              </p:ext>
            </p:extLst>
          </p:nvPr>
        </p:nvGraphicFramePr>
        <p:xfrm>
          <a:off x="4860032" y="3688901"/>
          <a:ext cx="3219450" cy="2343150"/>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p:cNvSpPr txBox="1"/>
          <p:nvPr/>
        </p:nvSpPr>
        <p:spPr>
          <a:xfrm>
            <a:off x="7136823" y="4194830"/>
            <a:ext cx="2007177" cy="577081"/>
          </a:xfrm>
          <a:prstGeom prst="rect">
            <a:avLst/>
          </a:prstGeom>
          <a:noFill/>
        </p:spPr>
        <p:txBody>
          <a:bodyPr wrap="square" rtlCol="0">
            <a:spAutoFit/>
          </a:bodyPr>
          <a:lstStyle/>
          <a:p>
            <a:r>
              <a:rPr lang="ja-JP" altLang="en-US" sz="1050" dirty="0"/>
              <a:t>正規の職員</a:t>
            </a:r>
            <a:r>
              <a:rPr lang="ja-JP" altLang="en-US" sz="1050" dirty="0" smtClean="0"/>
              <a:t>以外　　　  </a:t>
            </a:r>
            <a:r>
              <a:rPr lang="en-US" altLang="ja-JP" sz="1050" dirty="0" smtClean="0"/>
              <a:t>1,745</a:t>
            </a:r>
            <a:r>
              <a:rPr lang="ja-JP" altLang="en-US" sz="1050" dirty="0" smtClean="0"/>
              <a:t>人</a:t>
            </a:r>
            <a:endParaRPr lang="en-US" altLang="ja-JP" sz="1050" dirty="0" smtClean="0"/>
          </a:p>
          <a:p>
            <a:r>
              <a:rPr kumimoji="1" lang="ja-JP" altLang="en-US" sz="1050" dirty="0"/>
              <a:t>一時的</a:t>
            </a:r>
            <a:r>
              <a:rPr kumimoji="1" lang="ja-JP" altLang="en-US" sz="1050" dirty="0" smtClean="0"/>
              <a:t>な仕事　　 　　</a:t>
            </a:r>
            <a:r>
              <a:rPr lang="ja-JP" altLang="en-US" sz="1050" dirty="0"/>
              <a:t> </a:t>
            </a:r>
            <a:r>
              <a:rPr lang="ja-JP" altLang="en-US" sz="1050" dirty="0" smtClean="0"/>
              <a:t> </a:t>
            </a:r>
            <a:r>
              <a:rPr kumimoji="1" lang="en-US" altLang="ja-JP" sz="1050" dirty="0" smtClean="0"/>
              <a:t>1,205</a:t>
            </a:r>
            <a:r>
              <a:rPr kumimoji="1" lang="ja-JP" altLang="en-US" sz="1050" dirty="0" smtClean="0"/>
              <a:t>人</a:t>
            </a:r>
            <a:endParaRPr kumimoji="1" lang="en-US" altLang="ja-JP" sz="1050" dirty="0" smtClean="0"/>
          </a:p>
          <a:p>
            <a:r>
              <a:rPr lang="ja-JP" altLang="en-US" sz="1050" dirty="0" smtClean="0"/>
              <a:t>就職準備中・その他　   </a:t>
            </a:r>
            <a:r>
              <a:rPr lang="en-US" altLang="ja-JP" sz="1050" dirty="0" smtClean="0"/>
              <a:t>5,039</a:t>
            </a:r>
            <a:r>
              <a:rPr lang="ja-JP" altLang="en-US" sz="1050" dirty="0" smtClean="0"/>
              <a:t>人</a:t>
            </a:r>
            <a:endParaRPr kumimoji="1" lang="ja-JP" altLang="en-US" sz="1050" dirty="0"/>
          </a:p>
        </p:txBody>
      </p:sp>
      <p:sp>
        <p:nvSpPr>
          <p:cNvPr id="21" name="テキスト ボックス 20"/>
          <p:cNvSpPr txBox="1"/>
          <p:nvPr/>
        </p:nvSpPr>
        <p:spPr>
          <a:xfrm>
            <a:off x="6876256" y="5131951"/>
            <a:ext cx="2151969" cy="646986"/>
          </a:xfrm>
          <a:prstGeom prst="roundRect">
            <a:avLst/>
          </a:prstGeom>
          <a:noFill/>
          <a:ln>
            <a:solidFill>
              <a:schemeClr val="tx1"/>
            </a:solidFill>
          </a:ln>
        </p:spPr>
        <p:txBody>
          <a:bodyPr wrap="square" rtlCol="0">
            <a:spAutoFit/>
          </a:bodyPr>
          <a:lstStyle/>
          <a:p>
            <a:pPr algn="ctr"/>
            <a:r>
              <a:rPr kumimoji="1" lang="ja-JP" altLang="en-US" sz="1000" dirty="0" smtClean="0"/>
              <a:t>平成</a:t>
            </a:r>
            <a:r>
              <a:rPr kumimoji="1" lang="en-US" altLang="ja-JP" sz="1000" dirty="0" smtClean="0"/>
              <a:t>27</a:t>
            </a:r>
            <a:r>
              <a:rPr kumimoji="1" lang="ja-JP" altLang="en-US" sz="1000" dirty="0" smtClean="0"/>
              <a:t>年３月に大阪府内の大学を</a:t>
            </a:r>
            <a:endParaRPr kumimoji="1" lang="en-US" altLang="ja-JP" sz="1000" dirty="0" smtClean="0"/>
          </a:p>
          <a:p>
            <a:pPr algn="ctr"/>
            <a:r>
              <a:rPr kumimoji="1" lang="ja-JP" altLang="en-US" sz="1000" dirty="0" smtClean="0"/>
              <a:t>卒業した者（進学等を除く）　</a:t>
            </a:r>
            <a:r>
              <a:rPr kumimoji="1" lang="en-US" altLang="ja-JP" sz="1100" b="1" dirty="0" smtClean="0"/>
              <a:t>39,462</a:t>
            </a:r>
            <a:r>
              <a:rPr kumimoji="1" lang="ja-JP" altLang="en-US" sz="1100" b="1" dirty="0" smtClean="0"/>
              <a:t>人</a:t>
            </a:r>
            <a:endParaRPr kumimoji="1" lang="ja-JP" altLang="en-US" sz="1000" b="1" dirty="0"/>
          </a:p>
        </p:txBody>
      </p:sp>
    </p:spTree>
    <p:extLst>
      <p:ext uri="{BB962C8B-B14F-4D97-AF65-F5344CB8AC3E}">
        <p14:creationId xmlns:p14="http://schemas.microsoft.com/office/powerpoint/2010/main" val="53197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6" name="正方形/長方形 5"/>
          <p:cNvSpPr/>
          <p:nvPr/>
        </p:nvSpPr>
        <p:spPr>
          <a:xfrm>
            <a:off x="396413" y="620688"/>
            <a:ext cx="8460940" cy="612475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しごとフィールド」を核に、</a:t>
            </a:r>
            <a:r>
              <a:rPr lang="ja-JP" altLang="en-US" sz="1400" dirty="0">
                <a:cs typeface="Meiryo UI" panose="020B0604030504040204" pitchFamily="50" charset="-128"/>
              </a:rPr>
              <a:t>金融機関や商工会議所、商工会、市町村、府内大学等と連携し、若者</a:t>
            </a:r>
            <a:r>
              <a:rPr lang="ja-JP" altLang="en-US" sz="1400" dirty="0" smtClean="0">
                <a:cs typeface="Meiryo UI" panose="020B0604030504040204" pitchFamily="50" charset="-128"/>
              </a:rPr>
              <a:t>の職種志向の拡大、社会人</a:t>
            </a:r>
            <a:r>
              <a:rPr lang="ja-JP" altLang="en-US" sz="1400" dirty="0">
                <a:cs typeface="Meiryo UI" panose="020B0604030504040204" pitchFamily="50" charset="-128"/>
              </a:rPr>
              <a:t>基礎力の向上や中小企業</a:t>
            </a:r>
            <a:r>
              <a:rPr lang="ja-JP" altLang="en-US" sz="1400" dirty="0" smtClean="0">
                <a:cs typeface="Meiryo UI" panose="020B0604030504040204" pitchFamily="50" charset="-128"/>
              </a:rPr>
              <a:t>の理解促進に</a:t>
            </a:r>
            <a:r>
              <a:rPr lang="ja-JP" altLang="en-US" sz="1400" dirty="0">
                <a:cs typeface="Meiryo UI" panose="020B0604030504040204" pitchFamily="50" charset="-128"/>
              </a:rPr>
              <a:t>取り組むなど、若者と府内の優良中小企業とのマッチングを図ります。併せて、労働関係法制度や労働条件等の啓発・情報提供などにより安心して働き続けることができる労働環境の整備を進めます</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①：</a:t>
            </a:r>
            <a:r>
              <a:rPr lang="en-US" altLang="ja-JP" sz="1400" dirty="0" smtClean="0">
                <a:cs typeface="Meiryo UI" panose="020B0604030504040204" pitchFamily="50" charset="-128"/>
              </a:rPr>
              <a:t>OSAKA</a:t>
            </a:r>
            <a:r>
              <a:rPr lang="ja-JP" altLang="en-US" sz="1400" dirty="0" smtClean="0">
                <a:cs typeface="Meiryo UI" panose="020B0604030504040204" pitchFamily="50" charset="-128"/>
              </a:rPr>
              <a:t>しごとフィールド）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smtClean="0">
                <a:cs typeface="Meiryo UI" panose="020B0604030504040204" pitchFamily="50" charset="-128"/>
              </a:rPr>
              <a:t>○</a:t>
            </a:r>
            <a:r>
              <a:rPr lang="ja-JP" altLang="en-US" sz="1400" dirty="0">
                <a:cs typeface="Meiryo UI" panose="020B0604030504040204" pitchFamily="50" charset="-128"/>
              </a:rPr>
              <a:t>　大学在学中に、職業観の醸成や社会人基礎力の養成、中小企業の魅力発見などに</a:t>
            </a:r>
            <a:r>
              <a:rPr lang="ja-JP" altLang="en-US" sz="1400" dirty="0" smtClean="0">
                <a:cs typeface="Meiryo UI" panose="020B0604030504040204" pitchFamily="50" charset="-128"/>
              </a:rPr>
              <a:t>効果的な企業人による出前講座の実施、「</a:t>
            </a:r>
            <a:r>
              <a:rPr lang="ja-JP" altLang="en-US" sz="1400" dirty="0">
                <a:cs typeface="Meiryo UI" panose="020B0604030504040204" pitchFamily="50" charset="-128"/>
              </a:rPr>
              <a:t>課題解決型学習（</a:t>
            </a:r>
            <a:r>
              <a:rPr lang="en-US" altLang="ja-JP" sz="1400" dirty="0">
                <a:cs typeface="Meiryo UI" panose="020B0604030504040204" pitchFamily="50" charset="-128"/>
              </a:rPr>
              <a:t>PBL</a:t>
            </a:r>
            <a:r>
              <a:rPr lang="ja-JP" altLang="en-US" sz="1400" dirty="0">
                <a:cs typeface="Meiryo UI" panose="020B0604030504040204" pitchFamily="50" charset="-128"/>
              </a:rPr>
              <a:t>）」や「インターンシップ」の</a:t>
            </a:r>
            <a:r>
              <a:rPr lang="ja-JP" altLang="en-US" sz="1400" dirty="0" smtClean="0">
                <a:cs typeface="Meiryo UI" panose="020B0604030504040204" pitchFamily="50" charset="-128"/>
              </a:rPr>
              <a:t>導入などを</a:t>
            </a:r>
            <a:r>
              <a:rPr lang="ja-JP" altLang="en-US" sz="1400" dirty="0">
                <a:cs typeface="Meiryo UI" panose="020B0604030504040204" pitchFamily="50" charset="-128"/>
              </a:rPr>
              <a:t>産官学で一体となって促進するため、産</a:t>
            </a:r>
            <a:r>
              <a:rPr lang="ja-JP" altLang="en-US" sz="1400" dirty="0" smtClean="0">
                <a:cs typeface="Meiryo UI" panose="020B0604030504040204" pitchFamily="50" charset="-128"/>
              </a:rPr>
              <a:t>官学の</a:t>
            </a:r>
            <a:r>
              <a:rPr lang="ja-JP" altLang="en-US" sz="1400" dirty="0">
                <a:cs typeface="Meiryo UI" panose="020B0604030504040204" pitchFamily="50" charset="-128"/>
              </a:rPr>
              <a:t>プラットフォームを構築し、定着して働き続ける産業人材の育成を図ります。</a:t>
            </a:r>
            <a:endParaRPr lang="en-US" altLang="ja-JP" sz="1400" dirty="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 </a:t>
            </a:r>
            <a:r>
              <a:rPr lang="ja-JP" altLang="en-US" sz="1400" dirty="0">
                <a:cs typeface="Meiryo UI" panose="020B0604030504040204" pitchFamily="50" charset="-128"/>
              </a:rPr>
              <a:t>府内の大学等に進学するために府外から転入する若者が多いことから、大学等と連携し、新卒者が府内の企業等に就職できるよう支援することで、卒業後も大阪で活躍できる環境づくりを進めます。</a:t>
            </a:r>
            <a:endParaRPr lang="en-US" altLang="ja-JP" sz="1400" dirty="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新規学卒者の卒業後３年以内の離職率は、大学卒で約３割、高校卒で約</a:t>
            </a:r>
            <a:r>
              <a:rPr lang="ja-JP" altLang="en-US" sz="1400" i="1" dirty="0">
                <a:cs typeface="Meiryo UI" panose="020B0604030504040204" pitchFamily="50" charset="-128"/>
              </a:rPr>
              <a:t>４割と依然として高水準で推移していることから、離職防止を図るため</a:t>
            </a:r>
            <a:r>
              <a:rPr lang="ja-JP" altLang="en-US" sz="1400" i="1" dirty="0" smtClean="0">
                <a:cs typeface="Meiryo UI" panose="020B0604030504040204" pitchFamily="50" charset="-128"/>
              </a:rPr>
              <a:t>の</a:t>
            </a:r>
            <a:r>
              <a:rPr lang="ja-JP" altLang="en-US" sz="1400" i="1" dirty="0">
                <a:cs typeface="Meiryo UI" panose="020B0604030504040204" pitchFamily="50" charset="-128"/>
              </a:rPr>
              <a:t>若手社員</a:t>
            </a:r>
            <a:r>
              <a:rPr lang="ja-JP" altLang="en-US" sz="1400" dirty="0">
                <a:cs typeface="Meiryo UI" panose="020B0604030504040204" pitchFamily="50" charset="-128"/>
              </a:rPr>
              <a:t>向けセミナー</a:t>
            </a:r>
            <a:r>
              <a:rPr lang="ja-JP" altLang="en-US" sz="1400" dirty="0" smtClean="0">
                <a:cs typeface="Meiryo UI" panose="020B0604030504040204" pitchFamily="50" charset="-128"/>
              </a:rPr>
              <a:t>等</a:t>
            </a:r>
            <a:r>
              <a:rPr lang="ja-JP" altLang="en-US" sz="1400" dirty="0">
                <a:cs typeface="Meiryo UI" panose="020B0604030504040204" pitchFamily="50" charset="-128"/>
              </a:rPr>
              <a:t>の様々な手法</a:t>
            </a:r>
            <a:r>
              <a:rPr lang="ja-JP" altLang="en-US" sz="1400" i="1" dirty="0">
                <a:cs typeface="Meiryo UI" panose="020B0604030504040204" pitchFamily="50" charset="-128"/>
              </a:rPr>
              <a:t>を通じて、若手社員</a:t>
            </a:r>
            <a:r>
              <a:rPr lang="ja-JP" altLang="en-US" sz="1400" dirty="0">
                <a:cs typeface="Meiryo UI" panose="020B0604030504040204" pitchFamily="50" charset="-128"/>
              </a:rPr>
              <a:t>や経営者向けの職場定着支援を進めます。</a:t>
            </a: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大阪の基幹産業である「ものづくり企業」に必要な人材を育成するため、府立工科高校等における、熟練技能者による実技指導をはじめ、インターンシップや企業見学等を通じて、ものづくりに興味を持つよう、若者の職業観の醸成を図ります。</a:t>
            </a:r>
            <a:r>
              <a:rPr lang="en-US" altLang="ja-JP" sz="1400" dirty="0">
                <a:cs typeface="Meiryo UI" panose="020B0604030504040204" pitchFamily="50" charset="-128"/>
              </a:rPr>
              <a:t/>
            </a:r>
            <a:br>
              <a:rPr lang="en-US" altLang="ja-JP" sz="1400" dirty="0">
                <a:cs typeface="Meiryo UI" panose="020B0604030504040204" pitchFamily="50" charset="-128"/>
              </a:rPr>
            </a:br>
            <a:r>
              <a:rPr lang="ja-JP" altLang="en-US" sz="1400" dirty="0" smtClean="0">
                <a:cs typeface="Meiryo UI" panose="020B0604030504040204" pitchFamily="50" charset="-128"/>
              </a:rPr>
              <a:t>　また、ものづくりを中心とする産業人材育成の拠点である高等職業技術専門校において、地域の産業ニーズに応じた職業訓練を実施するとともに企業における人材育成を支援します。</a:t>
            </a:r>
            <a:endParaRPr lang="en-US" altLang="ja-JP" sz="1400" dirty="0" smtClean="0">
              <a:cs typeface="Meiryo UI" panose="020B0604030504040204" pitchFamily="50" charset="-128"/>
            </a:endParaRPr>
          </a:p>
          <a:p>
            <a:pPr marL="180000" indent="-457200"/>
            <a:endParaRPr lang="en-US" altLang="ja-JP" sz="1400" dirty="0" smtClean="0">
              <a:cs typeface="Meiryo UI" panose="020B0604030504040204" pitchFamily="50" charset="-128"/>
            </a:endParaRPr>
          </a:p>
          <a:p>
            <a:pPr marL="180000" indent="-457200"/>
            <a:r>
              <a:rPr lang="ja-JP" altLang="en-US" sz="1400" dirty="0" smtClean="0">
                <a:cs typeface="Meiryo UI" panose="020B0604030504040204" pitchFamily="50" charset="-128"/>
              </a:rPr>
              <a:t>○　技能者</a:t>
            </a:r>
            <a:r>
              <a:rPr lang="ja-JP" altLang="en-US" sz="1400" dirty="0">
                <a:cs typeface="Meiryo UI" panose="020B0604030504040204" pitchFamily="50" charset="-128"/>
              </a:rPr>
              <a:t>の地位向上を図るため、技能を尊重する機運を醸成し、将来を担う若者が産業界で活躍できる環境の整備を進めます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働く意欲に乏しい人や、働く意義を見出せない人、さらには働く意思があるにもかかわらず、</a:t>
            </a:r>
            <a:r>
              <a:rPr lang="ja-JP" altLang="en-US" sz="1400" dirty="0">
                <a:cs typeface="Meiryo UI" panose="020B0604030504040204" pitchFamily="50" charset="-128"/>
              </a:rPr>
              <a:t>仕事や対人関係に不安があって職業生活に自信がないなど、様々な課題を持つ若年</a:t>
            </a:r>
            <a:r>
              <a:rPr lang="ja-JP" altLang="en-US" sz="1400" dirty="0" smtClean="0">
                <a:cs typeface="Meiryo UI" panose="020B0604030504040204" pitchFamily="50" charset="-128"/>
              </a:rPr>
              <a:t>無業者等に</a:t>
            </a:r>
            <a:r>
              <a:rPr lang="ja-JP" altLang="en-US" sz="1400" dirty="0">
                <a:cs typeface="Meiryo UI" panose="020B0604030504040204" pitchFamily="50" charset="-128"/>
              </a:rPr>
              <a:t>対して、民間企業等との連携に</a:t>
            </a:r>
            <a:r>
              <a:rPr lang="ja-JP" altLang="en-US" sz="1400" dirty="0" smtClean="0">
                <a:cs typeface="Meiryo UI" panose="020B0604030504040204" pitchFamily="50" charset="-128"/>
              </a:rPr>
              <a:t>より、社会</a:t>
            </a:r>
            <a:r>
              <a:rPr lang="ja-JP" altLang="en-US" sz="1400" dirty="0">
                <a:cs typeface="Meiryo UI" panose="020B0604030504040204" pitchFamily="50" charset="-128"/>
              </a:rPr>
              <a:t>への第一歩を踏み出す就業体験</a:t>
            </a:r>
            <a:r>
              <a:rPr lang="ja-JP" altLang="en-US" sz="1400" dirty="0" smtClean="0">
                <a:cs typeface="Meiryo UI" panose="020B0604030504040204" pitchFamily="50" charset="-128"/>
              </a:rPr>
              <a:t>の機会を提供します。</a:t>
            </a:r>
            <a:endParaRPr lang="ja-JP" altLang="en-US" sz="1400" dirty="0">
              <a:cs typeface="Meiryo UI" panose="020B0604030504040204" pitchFamily="50" charset="-128"/>
            </a:endParaRPr>
          </a:p>
        </p:txBody>
      </p:sp>
    </p:spTree>
    <p:extLst>
      <p:ext uri="{BB962C8B-B14F-4D97-AF65-F5344CB8AC3E}">
        <p14:creationId xmlns:p14="http://schemas.microsoft.com/office/powerpoint/2010/main" val="170917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３．基本目標・基本的方向　</a:t>
            </a:r>
            <a:endParaRPr lang="ja-JP" altLang="en-US" dirty="0">
              <a:solidFill>
                <a:srgbClr val="FF0000"/>
              </a:solidFill>
              <a:cs typeface="Meiryo UI" panose="020B0604030504040204" pitchFamily="50" charset="-128"/>
            </a:endParaRPr>
          </a:p>
        </p:txBody>
      </p:sp>
      <p:sp>
        <p:nvSpPr>
          <p:cNvPr id="8" name="正方形/長方形 7"/>
          <p:cNvSpPr/>
          <p:nvPr/>
        </p:nvSpPr>
        <p:spPr>
          <a:xfrm>
            <a:off x="280873"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prstClr val="black"/>
                </a:solidFill>
              </a:rPr>
              <a:t>Topic</a:t>
            </a:r>
            <a:r>
              <a:rPr lang="ja-JP" altLang="en-US" sz="1400" b="1" dirty="0" smtClean="0">
                <a:solidFill>
                  <a:prstClr val="black"/>
                </a:solidFill>
              </a:rPr>
              <a:t>①　</a:t>
            </a:r>
            <a:r>
              <a:rPr lang="en-US" altLang="ja-JP" sz="1400" b="1" dirty="0" smtClean="0">
                <a:solidFill>
                  <a:prstClr val="black"/>
                </a:solidFill>
              </a:rPr>
              <a:t>OSAKA</a:t>
            </a:r>
            <a:r>
              <a:rPr lang="ja-JP" altLang="en-US" sz="1400" b="1" dirty="0" smtClean="0">
                <a:solidFill>
                  <a:prstClr val="black"/>
                </a:solidFill>
              </a:rPr>
              <a:t>しごとフィールド</a:t>
            </a:r>
            <a:endParaRPr lang="en-US" altLang="ja-JP" sz="1400" b="1" dirty="0" smtClean="0">
              <a:solidFill>
                <a:prstClr val="black"/>
              </a:solidFill>
            </a:endParaRPr>
          </a:p>
        </p:txBody>
      </p:sp>
      <p:pic>
        <p:nvPicPr>
          <p:cNvPr id="14" name="図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9935" y="2218947"/>
            <a:ext cx="1448021" cy="656429"/>
          </a:xfrm>
          <a:prstGeom prst="rect">
            <a:avLst/>
          </a:prstGeom>
          <a:effectLst>
            <a:softEdge rad="63500"/>
          </a:effectLst>
        </p:spPr>
      </p:pic>
      <p:grpSp>
        <p:nvGrpSpPr>
          <p:cNvPr id="15" name="グループ化 14"/>
          <p:cNvGrpSpPr/>
          <p:nvPr/>
        </p:nvGrpSpPr>
        <p:grpSpPr>
          <a:xfrm>
            <a:off x="1253050" y="908720"/>
            <a:ext cx="2355581" cy="553613"/>
            <a:chOff x="741322" y="437536"/>
            <a:chExt cx="2246502" cy="519809"/>
          </a:xfrm>
        </p:grpSpPr>
        <p:sp>
          <p:nvSpPr>
            <p:cNvPr id="16" name="角丸四角形 15"/>
            <p:cNvSpPr/>
            <p:nvPr/>
          </p:nvSpPr>
          <p:spPr>
            <a:xfrm>
              <a:off x="825268" y="437536"/>
              <a:ext cx="2059523" cy="452198"/>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総合的な就業支援施設</a:t>
              </a:r>
            </a:p>
          </p:txBody>
        </p:sp>
        <p:pic>
          <p:nvPicPr>
            <p:cNvPr id="17" name="図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322" y="769101"/>
              <a:ext cx="2246502" cy="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正方形/長方形 17"/>
          <p:cNvSpPr/>
          <p:nvPr/>
        </p:nvSpPr>
        <p:spPr>
          <a:xfrm>
            <a:off x="459935" y="1670310"/>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キャリアカウンセリング、セミナー等による就業支援</a:t>
            </a:r>
          </a:p>
        </p:txBody>
      </p:sp>
      <p:sp>
        <p:nvSpPr>
          <p:cNvPr id="19" name="正方形/長方形 18"/>
          <p:cNvSpPr/>
          <p:nvPr/>
        </p:nvSpPr>
        <p:spPr>
          <a:xfrm>
            <a:off x="2583678" y="1670310"/>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企業を採用活動から定着まで一貫して支援</a:t>
            </a:r>
          </a:p>
        </p:txBody>
      </p:sp>
      <p:sp>
        <p:nvSpPr>
          <p:cNvPr id="20" name="正方形/長方形 19"/>
          <p:cNvSpPr/>
          <p:nvPr/>
        </p:nvSpPr>
        <p:spPr>
          <a:xfrm>
            <a:off x="1484583" y="2867019"/>
            <a:ext cx="1692000" cy="454005"/>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職業紹介</a:t>
            </a:r>
          </a:p>
        </p:txBody>
      </p:sp>
      <p:graphicFrame>
        <p:nvGraphicFramePr>
          <p:cNvPr id="21" name="図表 20"/>
          <p:cNvGraphicFramePr/>
          <p:nvPr>
            <p:extLst>
              <p:ext uri="{D42A27DB-BD31-4B8C-83A1-F6EECF244321}">
                <p14:modId xmlns:p14="http://schemas.microsoft.com/office/powerpoint/2010/main" val="3453545534"/>
              </p:ext>
            </p:extLst>
          </p:nvPr>
        </p:nvGraphicFramePr>
        <p:xfrm>
          <a:off x="1611382" y="1786899"/>
          <a:ext cx="1445899" cy="1360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正方形/長方形 21"/>
          <p:cNvSpPr/>
          <p:nvPr/>
        </p:nvSpPr>
        <p:spPr>
          <a:xfrm>
            <a:off x="380628" y="1532200"/>
            <a:ext cx="3960000" cy="1948022"/>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角丸四角形 18"/>
          <p:cNvSpPr>
            <a:spLocks noChangeArrowheads="1"/>
          </p:cNvSpPr>
          <p:nvPr/>
        </p:nvSpPr>
        <p:spPr bwMode="auto">
          <a:xfrm>
            <a:off x="1539374" y="2186796"/>
            <a:ext cx="1584176"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000" b="1" dirty="0">
                <a:solidFill>
                  <a:prstClr val="black"/>
                </a:solidFill>
                <a:latin typeface="HGPｺﾞｼｯｸM" pitchFamily="50" charset="-128"/>
                <a:ea typeface="HGPｺﾞｼｯｸM" pitchFamily="50" charset="-128"/>
                <a:cs typeface="Times New Roman" pitchFamily="18" charset="0"/>
              </a:rPr>
              <a:t>一体的実施</a:t>
            </a:r>
            <a:endParaRPr lang="en-US" altLang="ja-JP" sz="10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による</a:t>
            </a:r>
            <a:endParaRPr lang="en-US" altLang="ja-JP" sz="10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100" dirty="0">
              <a:solidFill>
                <a:prstClr val="black"/>
              </a:solidFill>
              <a:latin typeface="HGPｺﾞｼｯｸM" pitchFamily="50" charset="-128"/>
              <a:ea typeface="HGPｺﾞｼｯｸM" pitchFamily="50" charset="-128"/>
              <a:cs typeface="Times New Roman" pitchFamily="18" charset="0"/>
            </a:endParaRPr>
          </a:p>
        </p:txBody>
      </p:sp>
      <p:sp>
        <p:nvSpPr>
          <p:cNvPr id="63" name="正方形/長方形 6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15</a:t>
            </a:r>
            <a:endParaRPr lang="ja-JP" altLang="en-US" dirty="0">
              <a:solidFill>
                <a:prstClr val="black"/>
              </a:solidFill>
            </a:endParaRPr>
          </a:p>
        </p:txBody>
      </p:sp>
      <p:cxnSp>
        <p:nvCxnSpPr>
          <p:cNvPr id="44" name="直線コネクタ 43"/>
          <p:cNvCxnSpPr/>
          <p:nvPr/>
        </p:nvCxnSpPr>
        <p:spPr>
          <a:xfrm flipH="1">
            <a:off x="5364088" y="3429000"/>
            <a:ext cx="712423" cy="8335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4320072" y="3933056"/>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ハローワーク</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49"/>
          <p:cNvSpPr/>
          <p:nvPr/>
        </p:nvSpPr>
        <p:spPr>
          <a:xfrm>
            <a:off x="1341073" y="3845769"/>
            <a:ext cx="6617170" cy="1140403"/>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 name="テキスト ボックス 51"/>
          <p:cNvSpPr txBox="1"/>
          <p:nvPr/>
        </p:nvSpPr>
        <p:spPr>
          <a:xfrm>
            <a:off x="971600" y="4122077"/>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金融機関</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5878973" y="4194085"/>
            <a:ext cx="493227" cy="429918"/>
            <a:chOff x="4083821" y="3292525"/>
            <a:chExt cx="404335" cy="346360"/>
          </a:xfrm>
        </p:grpSpPr>
        <p:pic>
          <p:nvPicPr>
            <p:cNvPr id="6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3821" y="3294729"/>
              <a:ext cx="171657" cy="32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330900" y="3292525"/>
              <a:ext cx="157256" cy="34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 name="図 6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8716" y="4097391"/>
            <a:ext cx="375036" cy="528742"/>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グループ化 66"/>
          <p:cNvGrpSpPr>
            <a:grpSpLocks noChangeAspect="1"/>
          </p:cNvGrpSpPr>
          <p:nvPr/>
        </p:nvGrpSpPr>
        <p:grpSpPr>
          <a:xfrm>
            <a:off x="2051720" y="5661248"/>
            <a:ext cx="602665" cy="817066"/>
            <a:chOff x="3402387" y="4779897"/>
            <a:chExt cx="521541" cy="665327"/>
          </a:xfrm>
        </p:grpSpPr>
        <p:pic>
          <p:nvPicPr>
            <p:cNvPr id="68" name="Picture 137" descr="D:\numadates\My Documents\My Pictures\img09655.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2387" y="4779897"/>
              <a:ext cx="367316" cy="5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8" descr="D:\numadates\My Documents\My Pictures\img09656.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6814" y="4900296"/>
              <a:ext cx="357114" cy="54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グループ化 69"/>
          <p:cNvGrpSpPr/>
          <p:nvPr/>
        </p:nvGrpSpPr>
        <p:grpSpPr>
          <a:xfrm>
            <a:off x="2483944" y="5968330"/>
            <a:ext cx="1584000" cy="736990"/>
            <a:chOff x="2678712" y="5196126"/>
            <a:chExt cx="1656000" cy="736990"/>
          </a:xfrm>
        </p:grpSpPr>
        <p:sp>
          <p:nvSpPr>
            <p:cNvPr id="71" name="テキスト ボックス 70"/>
            <p:cNvSpPr txBox="1"/>
            <p:nvPr/>
          </p:nvSpPr>
          <p:spPr>
            <a:xfrm>
              <a:off x="2678712" y="5196126"/>
              <a:ext cx="1656000" cy="415498"/>
            </a:xfrm>
            <a:prstGeom prst="rect">
              <a:avLst/>
            </a:prstGeom>
            <a:noFill/>
          </p:spPr>
          <p:txBody>
            <a:bodyPr wrap="square" rtlCol="0">
              <a:spAutoFit/>
            </a:bodyPr>
            <a:lstStyle/>
            <a:p>
              <a:pPr algn="ctr"/>
              <a:r>
                <a:rPr lang="ja-JP" altLang="en-US" sz="1050" b="1" dirty="0" smtClean="0">
                  <a:solidFill>
                    <a:prstClr val="black"/>
                  </a:solidFill>
                </a:rPr>
                <a:t>関西優良企業</a:t>
              </a:r>
              <a:endParaRPr lang="en-US" altLang="ja-JP" sz="1050" b="1" dirty="0" smtClean="0">
                <a:solidFill>
                  <a:prstClr val="black"/>
                </a:solidFill>
              </a:endParaRPr>
            </a:p>
            <a:p>
              <a:pPr algn="ctr"/>
              <a:r>
                <a:rPr lang="ja-JP" altLang="en-US" sz="1050" b="1" dirty="0" smtClean="0">
                  <a:solidFill>
                    <a:prstClr val="black"/>
                  </a:solidFill>
                </a:rPr>
                <a:t>就</a:t>
              </a:r>
              <a:r>
                <a:rPr lang="ja-JP" altLang="en-US" sz="1050" b="1" dirty="0">
                  <a:solidFill>
                    <a:prstClr val="black"/>
                  </a:solidFill>
                </a:rPr>
                <a:t>活</a:t>
              </a:r>
              <a:r>
                <a:rPr lang="ja-JP" altLang="en-US" sz="1050" b="1" dirty="0" smtClean="0">
                  <a:solidFill>
                    <a:prstClr val="black"/>
                  </a:solidFill>
                </a:rPr>
                <a:t>ガイド</a:t>
              </a:r>
              <a:endParaRPr lang="ja-JP" altLang="en-US" sz="1050" b="1" dirty="0">
                <a:solidFill>
                  <a:prstClr val="black"/>
                </a:solidFill>
              </a:endParaRPr>
            </a:p>
          </p:txBody>
        </p:sp>
        <p:sp>
          <p:nvSpPr>
            <p:cNvPr id="72" name="大かっこ 71"/>
            <p:cNvSpPr/>
            <p:nvPr/>
          </p:nvSpPr>
          <p:spPr>
            <a:xfrm>
              <a:off x="2904371" y="5537116"/>
              <a:ext cx="1279636" cy="396000"/>
            </a:xfrm>
            <a:prstGeom prst="bracketPair">
              <a:avLst>
                <a:gd name="adj" fmla="val 14262"/>
              </a:avLst>
            </a:prstGeom>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b="1" dirty="0" smtClean="0"/>
                <a:t>大阪府が優良と</a:t>
              </a:r>
              <a:r>
                <a:rPr kumimoji="1" lang="en-US" altLang="ja-JP" sz="1050" b="1" dirty="0" smtClean="0"/>
                <a:t/>
              </a:r>
              <a:br>
                <a:rPr kumimoji="1" lang="en-US" altLang="ja-JP" sz="1050" b="1" dirty="0" smtClean="0"/>
              </a:br>
              <a:r>
                <a:rPr kumimoji="1" lang="ja-JP" altLang="en-US" sz="1050" b="1" dirty="0" smtClean="0"/>
                <a:t>認める企業を掲載</a:t>
              </a:r>
              <a:endParaRPr kumimoji="1" lang="en-US" altLang="ja-JP" sz="1050" b="1" dirty="0" smtClean="0"/>
            </a:p>
          </p:txBody>
        </p:sp>
      </p:grpSp>
      <p:sp>
        <p:nvSpPr>
          <p:cNvPr id="73" name="テキスト ボックス 72"/>
          <p:cNvSpPr txBox="1"/>
          <p:nvPr/>
        </p:nvSpPr>
        <p:spPr>
          <a:xfrm>
            <a:off x="2627784" y="4588241"/>
            <a:ext cx="1044000" cy="28800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優良中小</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企業</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971600" y="4518149"/>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商工会議所</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688216" y="4626133"/>
            <a:ext cx="828000" cy="2616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若　者</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294616" y="4334040"/>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大学等</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右矢印 76"/>
          <p:cNvSpPr/>
          <p:nvPr/>
        </p:nvSpPr>
        <p:spPr>
          <a:xfrm flipH="1">
            <a:off x="6804248" y="3996000"/>
            <a:ext cx="360000" cy="936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dirty="0">
              <a:solidFill>
                <a:prstClr val="white"/>
              </a:solidFill>
            </a:endParaRPr>
          </a:p>
        </p:txBody>
      </p:sp>
      <p:sp>
        <p:nvSpPr>
          <p:cNvPr id="78" name="左右矢印 77"/>
          <p:cNvSpPr/>
          <p:nvPr/>
        </p:nvSpPr>
        <p:spPr>
          <a:xfrm>
            <a:off x="4213286" y="4437112"/>
            <a:ext cx="1078794" cy="375071"/>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pic>
        <p:nvPicPr>
          <p:cNvPr id="79" name="図 78" descr="C:\Users\HoshinoA\AppData\Local\Microsoft\Windows\Temporary Internet Files\Content.IE5\ZX2UP82Y\MC900445508[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72722" y="5962751"/>
            <a:ext cx="838298" cy="634601"/>
          </a:xfrm>
          <a:prstGeom prst="rect">
            <a:avLst/>
          </a:prstGeom>
          <a:noFill/>
          <a:extLst>
            <a:ext uri="{909E8E84-426E-40DD-AFC4-6F175D3DCCD1}">
              <a14:hiddenFill xmlns:a14="http://schemas.microsoft.com/office/drawing/2010/main">
                <a:solidFill>
                  <a:srgbClr val="FFFFFF"/>
                </a:solidFill>
              </a14:hiddenFill>
            </a:ext>
          </a:extLst>
        </p:spPr>
      </p:pic>
      <p:sp>
        <p:nvSpPr>
          <p:cNvPr id="81" name="テキスト ボックス 80"/>
          <p:cNvSpPr txBox="1"/>
          <p:nvPr/>
        </p:nvSpPr>
        <p:spPr>
          <a:xfrm>
            <a:off x="1979712" y="5240233"/>
            <a:ext cx="1296000" cy="27699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200" b="1" dirty="0" smtClean="0">
                <a:solidFill>
                  <a:prstClr val="black"/>
                </a:solidFill>
              </a:rPr>
              <a:t>リアルな魅力</a:t>
            </a:r>
            <a:r>
              <a:rPr lang="ja-JP" altLang="en-US" sz="1200" b="1" dirty="0">
                <a:solidFill>
                  <a:prstClr val="black"/>
                </a:solidFill>
              </a:rPr>
              <a:t>発信</a:t>
            </a:r>
          </a:p>
        </p:txBody>
      </p:sp>
      <p:sp>
        <p:nvSpPr>
          <p:cNvPr id="82" name="下カーブ矢印 81"/>
          <p:cNvSpPr/>
          <p:nvPr/>
        </p:nvSpPr>
        <p:spPr>
          <a:xfrm rot="15738798" flipH="1">
            <a:off x="5466998" y="5278256"/>
            <a:ext cx="1033816" cy="4706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
        <p:nvSpPr>
          <p:cNvPr id="83" name="テキスト ボックス 82"/>
          <p:cNvSpPr txBox="1"/>
          <p:nvPr/>
        </p:nvSpPr>
        <p:spPr>
          <a:xfrm>
            <a:off x="5868304" y="5179114"/>
            <a:ext cx="1440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ja-JP" altLang="en-US" sz="1200" b="1" dirty="0">
                <a:solidFill>
                  <a:prstClr val="black"/>
                </a:solidFill>
              </a:rPr>
              <a:t>就職力向上</a:t>
            </a:r>
            <a:endParaRPr lang="en-US" altLang="ja-JP" sz="1200" b="1" dirty="0" smtClean="0">
              <a:solidFill>
                <a:prstClr val="black"/>
              </a:solidFill>
            </a:endParaRPr>
          </a:p>
          <a:p>
            <a:pPr algn="ctr"/>
            <a:r>
              <a:rPr lang="ja-JP" altLang="en-US" sz="1200" b="1" dirty="0">
                <a:solidFill>
                  <a:prstClr val="black"/>
                </a:solidFill>
              </a:rPr>
              <a:t>理解促進</a:t>
            </a:r>
          </a:p>
        </p:txBody>
      </p:sp>
      <p:grpSp>
        <p:nvGrpSpPr>
          <p:cNvPr id="84" name="グループ化 83"/>
          <p:cNvGrpSpPr/>
          <p:nvPr/>
        </p:nvGrpSpPr>
        <p:grpSpPr>
          <a:xfrm>
            <a:off x="6588224" y="5661248"/>
            <a:ext cx="1944000" cy="720075"/>
            <a:chOff x="4419333" y="5445641"/>
            <a:chExt cx="1944000" cy="728449"/>
          </a:xfrm>
        </p:grpSpPr>
        <p:sp>
          <p:nvSpPr>
            <p:cNvPr id="85" name="テキスト ボックス 84"/>
            <p:cNvSpPr txBox="1"/>
            <p:nvPr/>
          </p:nvSpPr>
          <p:spPr>
            <a:xfrm>
              <a:off x="4419333" y="5445641"/>
              <a:ext cx="1944000" cy="264652"/>
            </a:xfrm>
            <a:prstGeom prst="rect">
              <a:avLst/>
            </a:prstGeom>
            <a:noFill/>
          </p:spPr>
          <p:txBody>
            <a:bodyPr wrap="square" rtlCol="0">
              <a:spAutoFit/>
            </a:bodyPr>
            <a:lstStyle/>
            <a:p>
              <a:pPr algn="ctr"/>
              <a:r>
                <a:rPr lang="ja-JP" altLang="en-US" sz="1100" b="1" dirty="0" smtClean="0">
                  <a:solidFill>
                    <a:prstClr val="black"/>
                  </a:solidFill>
                </a:rPr>
                <a:t>セミナー・カウンセリングなど</a:t>
              </a:r>
              <a:endParaRPr lang="ja-JP" altLang="en-US" sz="1100" b="1" dirty="0">
                <a:solidFill>
                  <a:prstClr val="black"/>
                </a:solidFill>
              </a:endParaRPr>
            </a:p>
          </p:txBody>
        </p:sp>
        <p:sp>
          <p:nvSpPr>
            <p:cNvPr id="86" name="大かっこ 85"/>
            <p:cNvSpPr/>
            <p:nvPr/>
          </p:nvSpPr>
          <p:spPr>
            <a:xfrm>
              <a:off x="4707365" y="5710291"/>
              <a:ext cx="1556272" cy="463799"/>
            </a:xfrm>
            <a:prstGeom prst="bracketPair">
              <a:avLst>
                <a:gd name="adj" fmla="val 10434"/>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050" b="1" dirty="0" smtClean="0"/>
                <a:t>・大企業</a:t>
              </a:r>
              <a:r>
                <a:rPr lang="ja-JP" altLang="en-US" sz="1050" b="1" dirty="0"/>
                <a:t>志向・事務</a:t>
              </a:r>
              <a:r>
                <a:rPr lang="ja-JP" altLang="en-US" sz="1050" b="1" dirty="0" smtClean="0"/>
                <a:t>職</a:t>
              </a:r>
              <a:endParaRPr lang="en-US" altLang="ja-JP" sz="1050" b="1" dirty="0" smtClean="0"/>
            </a:p>
            <a:p>
              <a:r>
                <a:rPr lang="ja-JP" altLang="en-US" sz="1050" b="1" dirty="0"/>
                <a:t>　</a:t>
              </a:r>
              <a:r>
                <a:rPr lang="ja-JP" altLang="en-US" sz="1050" b="1" dirty="0" smtClean="0"/>
                <a:t>志向から</a:t>
              </a:r>
              <a:r>
                <a:rPr lang="ja-JP" altLang="en-US" sz="1050" b="1" dirty="0"/>
                <a:t>の意識</a:t>
              </a:r>
              <a:r>
                <a:rPr lang="ja-JP" altLang="en-US" sz="1050" b="1" dirty="0" smtClean="0"/>
                <a:t>転換</a:t>
              </a:r>
              <a:endParaRPr lang="en-US" altLang="ja-JP" sz="1050" b="1" dirty="0" smtClean="0"/>
            </a:p>
            <a:p>
              <a:r>
                <a:rPr lang="ja-JP" altLang="en-US" sz="1050" b="1" dirty="0" smtClean="0"/>
                <a:t>・社会人基礎力の養成</a:t>
              </a:r>
              <a:endParaRPr lang="ja-JP" altLang="en-US" sz="1050" b="1" dirty="0"/>
            </a:p>
          </p:txBody>
        </p:sp>
      </p:grpSp>
      <p:sp>
        <p:nvSpPr>
          <p:cNvPr id="87" name="テキスト ボックス 86"/>
          <p:cNvSpPr txBox="1"/>
          <p:nvPr/>
        </p:nvSpPr>
        <p:spPr>
          <a:xfrm>
            <a:off x="4153093" y="4221088"/>
            <a:ext cx="1210995" cy="307777"/>
          </a:xfrm>
          <a:prstGeom prst="rect">
            <a:avLst/>
          </a:prstGeom>
          <a:noFill/>
        </p:spPr>
        <p:txBody>
          <a:bodyPr wrap="square" rtlCol="0">
            <a:spAutoFit/>
          </a:bodyPr>
          <a:lstStyle/>
          <a:p>
            <a:pPr algn="ctr"/>
            <a:r>
              <a:rPr kumimoji="1" lang="ja-JP" altLang="en-US" sz="1400" b="1" dirty="0" smtClean="0"/>
              <a:t>マッチング</a:t>
            </a:r>
            <a:endParaRPr kumimoji="1" lang="ja-JP" altLang="en-US" sz="1400" b="1" dirty="0"/>
          </a:p>
        </p:txBody>
      </p:sp>
      <p:sp>
        <p:nvSpPr>
          <p:cNvPr id="88" name="下矢印 87"/>
          <p:cNvSpPr/>
          <p:nvPr/>
        </p:nvSpPr>
        <p:spPr bwMode="auto">
          <a:xfrm>
            <a:off x="4101852" y="5699348"/>
            <a:ext cx="1260000" cy="237585"/>
          </a:xfrm>
          <a:prstGeom prst="downArrow">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1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4213916" y="5915818"/>
            <a:ext cx="1008000" cy="307777"/>
          </a:xfrm>
          <a:prstGeom prst="rect">
            <a:avLst/>
          </a:prstGeom>
          <a:noFill/>
        </p:spPr>
        <p:txBody>
          <a:bodyPr wrap="square" rtlCol="0">
            <a:spAutoFit/>
          </a:bodyPr>
          <a:lstStyle/>
          <a:p>
            <a:pPr algn="ctr"/>
            <a:r>
              <a:rPr lang="ja-JP" altLang="en-US" sz="1400" b="1" dirty="0">
                <a:solidFill>
                  <a:srgbClr val="000000"/>
                </a:solidFill>
                <a:latin typeface="+mn-ea"/>
                <a:cs typeface="Meiryo UI" panose="020B0604030504040204" pitchFamily="50" charset="-128"/>
              </a:rPr>
              <a:t>安定就職</a:t>
            </a:r>
          </a:p>
        </p:txBody>
      </p:sp>
      <p:sp>
        <p:nvSpPr>
          <p:cNvPr id="90" name="下矢印 89"/>
          <p:cNvSpPr/>
          <p:nvPr/>
        </p:nvSpPr>
        <p:spPr bwMode="auto">
          <a:xfrm>
            <a:off x="4086994" y="6223595"/>
            <a:ext cx="1260000" cy="237585"/>
          </a:xfrm>
          <a:prstGeom prst="down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1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四角形吹き出し 90"/>
          <p:cNvSpPr/>
          <p:nvPr/>
        </p:nvSpPr>
        <p:spPr>
          <a:xfrm>
            <a:off x="6336472" y="3563963"/>
            <a:ext cx="2484000" cy="504000"/>
          </a:xfrm>
          <a:prstGeom prst="wedgeRectCallout">
            <a:avLst>
              <a:gd name="adj1" fmla="val -60123"/>
              <a:gd name="adj2" fmla="val 51348"/>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spcBef>
                <a:spcPct val="0"/>
              </a:spcBef>
            </a:pPr>
            <a:r>
              <a:rPr lang="ja-JP" altLang="en-US" sz="1100" b="1" dirty="0">
                <a:solidFill>
                  <a:prstClr val="black"/>
                </a:solidFill>
                <a:latin typeface="+mn-ea"/>
                <a:cs typeface="Meiryo UI" pitchFamily="50" charset="-128"/>
              </a:rPr>
              <a:t>大企業志向</a:t>
            </a:r>
            <a:r>
              <a:rPr lang="ja-JP" altLang="en-US" sz="1100" b="1" dirty="0" smtClean="0">
                <a:solidFill>
                  <a:prstClr val="black"/>
                </a:solidFill>
                <a:latin typeface="+mn-ea"/>
                <a:cs typeface="Meiryo UI" pitchFamily="50" charset="-128"/>
              </a:rPr>
              <a:t>や職種のこだわりをうまく転換すれば、就職できる層</a:t>
            </a:r>
            <a:endParaRPr kumimoji="1" lang="ja-JP" altLang="en-US" sz="1400" b="1" dirty="0"/>
          </a:p>
        </p:txBody>
      </p:sp>
      <p:sp>
        <p:nvSpPr>
          <p:cNvPr id="92" name="右矢印 91"/>
          <p:cNvSpPr/>
          <p:nvPr/>
        </p:nvSpPr>
        <p:spPr>
          <a:xfrm>
            <a:off x="1979712" y="3996000"/>
            <a:ext cx="360000" cy="936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dirty="0">
              <a:solidFill>
                <a:prstClr val="white"/>
              </a:solidFill>
            </a:endParaRPr>
          </a:p>
        </p:txBody>
      </p:sp>
      <p:pic>
        <p:nvPicPr>
          <p:cNvPr id="9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56181" y="5017512"/>
            <a:ext cx="479400" cy="64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descr="\\Sd20b\LIB\企業支援G\08_基金_地域人づくり\各事業\06地域金融機関等と連携した未就職若年者等就職支援事業（沼舘）\04_事業関係\H26.11.21北大阪信金合面\写真\面接会ブース(ﾎﾜｲﾄﾍﾞｱｰﾌｧﾐﾘｰ）.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638275" y="5082061"/>
            <a:ext cx="653805" cy="490353"/>
          </a:xfrm>
          <a:prstGeom prst="rect">
            <a:avLst/>
          </a:prstGeom>
          <a:noFill/>
          <a:extLst>
            <a:ext uri="{909E8E84-426E-40DD-AFC4-6F175D3DCCD1}">
              <a14:hiddenFill xmlns:a14="http://schemas.microsoft.com/office/drawing/2010/main">
                <a:solidFill>
                  <a:srgbClr val="FFFFFF"/>
                </a:solidFill>
              </a14:hiddenFill>
            </a:ext>
          </a:extLst>
        </p:spPr>
      </p:pic>
      <p:sp>
        <p:nvSpPr>
          <p:cNvPr id="95" name="テキスト ボックス 94"/>
          <p:cNvSpPr txBox="1"/>
          <p:nvPr/>
        </p:nvSpPr>
        <p:spPr>
          <a:xfrm>
            <a:off x="4104088" y="4802765"/>
            <a:ext cx="1260000" cy="252000"/>
          </a:xfrm>
          <a:prstGeom prst="rect">
            <a:avLst/>
          </a:prstGeom>
          <a:solidFill>
            <a:schemeClr val="bg1"/>
          </a:solidFill>
          <a:ln>
            <a:noFill/>
          </a:ln>
        </p:spPr>
        <p:txBody>
          <a:bodyPr wrap="square" rtlCol="0">
            <a:spAutoFit/>
          </a:bodyPr>
          <a:lstStyle/>
          <a:p>
            <a:pPr algn="ctr"/>
            <a:r>
              <a:rPr lang="ja-JP" altLang="en-US" sz="1200" b="1" dirty="0"/>
              <a:t>合同</a:t>
            </a:r>
            <a:r>
              <a:rPr lang="ja-JP" altLang="en-US" sz="1200" b="1" dirty="0" smtClean="0"/>
              <a:t>企業面接会</a:t>
            </a:r>
            <a:endParaRPr kumimoji="1" lang="ja-JP" altLang="en-US" sz="1200" b="1" dirty="0"/>
          </a:p>
        </p:txBody>
      </p:sp>
      <p:sp>
        <p:nvSpPr>
          <p:cNvPr id="96" name="大かっこ 95"/>
          <p:cNvSpPr/>
          <p:nvPr/>
        </p:nvSpPr>
        <p:spPr>
          <a:xfrm>
            <a:off x="305552" y="3609056"/>
            <a:ext cx="3906408" cy="32400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smtClean="0">
                <a:effectLst>
                  <a:outerShdw blurRad="38100" dist="38100" dir="2700000" algn="tl">
                    <a:srgbClr val="000000">
                      <a:alpha val="43137"/>
                    </a:srgbClr>
                  </a:outerShdw>
                </a:effectLst>
              </a:rPr>
              <a:t>OSAKA</a:t>
            </a:r>
            <a:r>
              <a:rPr lang="ja-JP" altLang="en-US" sz="1200" b="1" dirty="0" smtClean="0">
                <a:effectLst>
                  <a:outerShdw blurRad="38100" dist="38100" dir="2700000" algn="tl">
                    <a:srgbClr val="000000">
                      <a:alpha val="43137"/>
                    </a:srgbClr>
                  </a:outerShdw>
                </a:effectLst>
              </a:rPr>
              <a:t>しごとフィールドを核に、企業との交流を軸とした</a:t>
            </a:r>
            <a:endParaRPr lang="en-US" altLang="ja-JP" sz="1200" b="1" dirty="0" smtClean="0">
              <a:effectLst>
                <a:outerShdw blurRad="38100" dist="38100" dir="2700000" algn="tl">
                  <a:srgbClr val="000000">
                    <a:alpha val="43137"/>
                  </a:srgbClr>
                </a:outerShdw>
              </a:effectLst>
            </a:endParaRPr>
          </a:p>
          <a:p>
            <a:r>
              <a:rPr lang="ja-JP" altLang="en-US" sz="1200" b="1" dirty="0" smtClean="0">
                <a:effectLst>
                  <a:outerShdw blurRad="38100" dist="38100" dir="2700000" algn="tl">
                    <a:srgbClr val="000000">
                      <a:alpha val="43137"/>
                    </a:srgbClr>
                  </a:outerShdw>
                </a:effectLst>
              </a:rPr>
              <a:t>フィールド外での事業展開</a:t>
            </a:r>
            <a:endParaRPr lang="en-US" altLang="ja-JP" sz="1200" b="1" dirty="0" smtClean="0">
              <a:effectLst>
                <a:outerShdw blurRad="38100" dist="38100" dir="2700000" algn="tl">
                  <a:srgbClr val="000000">
                    <a:alpha val="43137"/>
                  </a:srgbClr>
                </a:outerShdw>
              </a:effectLst>
            </a:endParaRPr>
          </a:p>
        </p:txBody>
      </p:sp>
      <p:sp>
        <p:nvSpPr>
          <p:cNvPr id="97" name="テキスト ボックス 96"/>
          <p:cNvSpPr txBox="1"/>
          <p:nvPr/>
        </p:nvSpPr>
        <p:spPr>
          <a:xfrm>
            <a:off x="208303" y="5740626"/>
            <a:ext cx="1944000" cy="261610"/>
          </a:xfrm>
          <a:prstGeom prst="rect">
            <a:avLst/>
          </a:prstGeom>
          <a:noFill/>
        </p:spPr>
        <p:txBody>
          <a:bodyPr wrap="square" rtlCol="0">
            <a:spAutoFit/>
          </a:bodyPr>
          <a:lstStyle/>
          <a:p>
            <a:pPr algn="ctr"/>
            <a:r>
              <a:rPr lang="ja-JP" altLang="en-US" sz="1100" b="1" dirty="0" smtClean="0">
                <a:solidFill>
                  <a:prstClr val="black"/>
                </a:solidFill>
              </a:rPr>
              <a:t>セミナー・交流会など</a:t>
            </a:r>
            <a:endParaRPr lang="ja-JP" altLang="en-US" sz="1100" b="1" dirty="0">
              <a:solidFill>
                <a:prstClr val="black"/>
              </a:solidFill>
            </a:endParaRPr>
          </a:p>
        </p:txBody>
      </p:sp>
      <p:sp>
        <p:nvSpPr>
          <p:cNvPr id="98" name="大かっこ 97"/>
          <p:cNvSpPr/>
          <p:nvPr/>
        </p:nvSpPr>
        <p:spPr>
          <a:xfrm>
            <a:off x="380628" y="5973776"/>
            <a:ext cx="1584000" cy="660342"/>
          </a:xfrm>
          <a:prstGeom prst="bracketPair">
            <a:avLst>
              <a:gd name="adj" fmla="val 8885"/>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050" b="1" dirty="0" smtClean="0">
                <a:solidFill>
                  <a:prstClr val="black"/>
                </a:solidFill>
              </a:rPr>
              <a:t>・社長</a:t>
            </a:r>
            <a:r>
              <a:rPr lang="ja-JP" altLang="en-US" sz="1050" b="1" dirty="0">
                <a:solidFill>
                  <a:prstClr val="black"/>
                </a:solidFill>
              </a:rPr>
              <a:t>や若手社員が</a:t>
            </a:r>
            <a:r>
              <a:rPr lang="ja-JP" altLang="en-US" sz="1050" b="1" dirty="0" smtClean="0">
                <a:solidFill>
                  <a:prstClr val="black"/>
                </a:solidFill>
              </a:rPr>
              <a:t>語る</a:t>
            </a:r>
            <a:endParaRPr lang="en-US" altLang="ja-JP" sz="1050" b="1" dirty="0">
              <a:solidFill>
                <a:prstClr val="black"/>
              </a:solidFill>
            </a:endParaRPr>
          </a:p>
          <a:p>
            <a:r>
              <a:rPr lang="ja-JP" altLang="en-US" sz="1050" b="1" dirty="0" smtClean="0">
                <a:solidFill>
                  <a:prstClr val="black"/>
                </a:solidFill>
              </a:rPr>
              <a:t>　魅力</a:t>
            </a:r>
            <a:r>
              <a:rPr lang="ja-JP" altLang="en-US" sz="1050" b="1" dirty="0">
                <a:solidFill>
                  <a:prstClr val="black"/>
                </a:solidFill>
              </a:rPr>
              <a:t>発信セミナー</a:t>
            </a:r>
            <a:endParaRPr lang="en-US" altLang="ja-JP" sz="1050" b="1" dirty="0">
              <a:solidFill>
                <a:prstClr val="black"/>
              </a:solidFill>
            </a:endParaRPr>
          </a:p>
          <a:p>
            <a:r>
              <a:rPr lang="ja-JP" altLang="en-US" sz="1050" b="1" dirty="0" smtClean="0">
                <a:solidFill>
                  <a:prstClr val="black"/>
                </a:solidFill>
              </a:rPr>
              <a:t>・中小企業</a:t>
            </a:r>
            <a:r>
              <a:rPr lang="ja-JP" altLang="en-US" sz="1050" b="1" dirty="0">
                <a:solidFill>
                  <a:prstClr val="black"/>
                </a:solidFill>
              </a:rPr>
              <a:t>との</a:t>
            </a:r>
            <a:r>
              <a:rPr lang="ja-JP" altLang="en-US" sz="1050" b="1" dirty="0" smtClean="0">
                <a:solidFill>
                  <a:prstClr val="black"/>
                </a:solidFill>
              </a:rPr>
              <a:t>交流会・</a:t>
            </a:r>
            <a:r>
              <a:rPr lang="en-US" altLang="ja-JP" sz="1050" b="1" dirty="0" smtClean="0">
                <a:solidFill>
                  <a:prstClr val="black"/>
                </a:solidFill>
              </a:rPr>
              <a:t/>
            </a:r>
            <a:br>
              <a:rPr lang="en-US" altLang="ja-JP" sz="1050" b="1" dirty="0" smtClean="0">
                <a:solidFill>
                  <a:prstClr val="black"/>
                </a:solidFill>
              </a:rPr>
            </a:br>
            <a:r>
              <a:rPr lang="ja-JP" altLang="en-US" sz="1050" b="1" dirty="0" smtClean="0">
                <a:solidFill>
                  <a:prstClr val="black"/>
                </a:solidFill>
              </a:rPr>
              <a:t>　体験会</a:t>
            </a:r>
            <a:endParaRPr lang="ja-JP" altLang="en-US" sz="1050" b="1" dirty="0">
              <a:solidFill>
                <a:prstClr val="black"/>
              </a:solidFill>
            </a:endParaRPr>
          </a:p>
        </p:txBody>
      </p:sp>
      <p:sp>
        <p:nvSpPr>
          <p:cNvPr id="61" name="正方形/長方形 60"/>
          <p:cNvSpPr/>
          <p:nvPr/>
        </p:nvSpPr>
        <p:spPr>
          <a:xfrm>
            <a:off x="4444571" y="980728"/>
            <a:ext cx="4375901" cy="24978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nSpc>
                <a:spcPts val="1400"/>
              </a:lnSpc>
            </a:pPr>
            <a:r>
              <a:rPr lang="ja-JP" altLang="en-US" sz="1100" b="1" dirty="0" smtClean="0">
                <a:solidFill>
                  <a:schemeClr val="tx1"/>
                </a:solidFill>
              </a:rPr>
              <a:t>○合同</a:t>
            </a:r>
            <a:r>
              <a:rPr lang="ja-JP" altLang="en-US" sz="1100" b="1" dirty="0">
                <a:solidFill>
                  <a:schemeClr val="tx1"/>
                </a:solidFill>
              </a:rPr>
              <a:t>企業説明会の開催</a:t>
            </a:r>
            <a:endParaRPr lang="en-US" altLang="ja-JP" sz="1100" b="1" dirty="0">
              <a:solidFill>
                <a:schemeClr val="tx1"/>
              </a:solidFill>
            </a:endParaRPr>
          </a:p>
          <a:p>
            <a:pPr marL="144000" indent="-457200">
              <a:lnSpc>
                <a:spcPts val="1400"/>
              </a:lnSpc>
            </a:pPr>
            <a:r>
              <a:rPr lang="ja-JP" altLang="en-US" sz="1100" b="1" dirty="0">
                <a:solidFill>
                  <a:schemeClr val="tx1"/>
                </a:solidFill>
              </a:rPr>
              <a:t>　　</a:t>
            </a:r>
            <a:r>
              <a:rPr lang="en-US" altLang="ja-JP" sz="1100" dirty="0" smtClean="0">
                <a:solidFill>
                  <a:schemeClr val="tx1"/>
                </a:solidFill>
              </a:rPr>
              <a:t>OSAKA</a:t>
            </a:r>
            <a:r>
              <a:rPr lang="ja-JP" altLang="en-US" sz="1100" dirty="0">
                <a:solidFill>
                  <a:schemeClr val="tx1"/>
                </a:solidFill>
              </a:rPr>
              <a:t>しごとフィールドを核に、金融機関や商工会議所・商工会</a:t>
            </a:r>
            <a:r>
              <a:rPr lang="ja-JP" altLang="en-US" sz="1100" dirty="0" smtClean="0">
                <a:solidFill>
                  <a:schemeClr val="tx1"/>
                </a:solidFill>
              </a:rPr>
              <a:t>等と連携し</a:t>
            </a:r>
            <a:r>
              <a:rPr lang="ja-JP" altLang="en-US" sz="1100" dirty="0">
                <a:solidFill>
                  <a:schemeClr val="tx1"/>
                </a:solidFill>
              </a:rPr>
              <a:t>、合同企業説明会を</a:t>
            </a:r>
            <a:r>
              <a:rPr lang="ja-JP" altLang="en-US" sz="1100" dirty="0" smtClean="0">
                <a:solidFill>
                  <a:schemeClr val="tx1"/>
                </a:solidFill>
              </a:rPr>
              <a:t>通じて若者</a:t>
            </a:r>
            <a:r>
              <a:rPr lang="ja-JP" altLang="en-US" sz="1100" dirty="0">
                <a:solidFill>
                  <a:schemeClr val="tx1"/>
                </a:solidFill>
              </a:rPr>
              <a:t>と優良中小企業との</a:t>
            </a:r>
            <a:r>
              <a:rPr lang="ja-JP" altLang="en-US" sz="1100" dirty="0" smtClean="0">
                <a:solidFill>
                  <a:schemeClr val="tx1"/>
                </a:solidFill>
              </a:rPr>
              <a:t>マッチングを促進する</a:t>
            </a:r>
            <a:r>
              <a:rPr lang="ja-JP" altLang="en-US" sz="1100" dirty="0">
                <a:solidFill>
                  <a:schemeClr val="tx1"/>
                </a:solidFill>
              </a:rPr>
              <a:t>。</a:t>
            </a:r>
          </a:p>
          <a:p>
            <a:pPr marL="144000" indent="-457200">
              <a:lnSpc>
                <a:spcPts val="1400"/>
              </a:lnSpc>
            </a:pPr>
            <a:r>
              <a:rPr lang="ja-JP" altLang="en-US" sz="1100" dirty="0">
                <a:solidFill>
                  <a:schemeClr val="tx1"/>
                </a:solidFill>
              </a:rPr>
              <a:t>〇</a:t>
            </a:r>
            <a:r>
              <a:rPr lang="ja-JP" altLang="en-US" sz="1100" b="1" dirty="0">
                <a:solidFill>
                  <a:schemeClr val="tx1"/>
                </a:solidFill>
              </a:rPr>
              <a:t>ミニ合同企業面接会の開催</a:t>
            </a:r>
            <a:endParaRPr lang="en-US" altLang="ja-JP" sz="1100" b="1" dirty="0">
              <a:solidFill>
                <a:schemeClr val="tx1"/>
              </a:solidFill>
            </a:endParaRPr>
          </a:p>
          <a:p>
            <a:pPr marL="144000" indent="-457200">
              <a:lnSpc>
                <a:spcPts val="1400"/>
              </a:lnSpc>
            </a:pPr>
            <a:r>
              <a:rPr lang="ja-JP" altLang="en-US" sz="1100" dirty="0">
                <a:solidFill>
                  <a:schemeClr val="tx1"/>
                </a:solidFill>
              </a:rPr>
              <a:t>　　</a:t>
            </a:r>
            <a:r>
              <a:rPr lang="ja-JP" altLang="en-US" sz="1100" dirty="0" smtClean="0">
                <a:solidFill>
                  <a:schemeClr val="tx1"/>
                </a:solidFill>
              </a:rPr>
              <a:t>出展</a:t>
            </a:r>
            <a:r>
              <a:rPr lang="ja-JP" altLang="en-US" sz="1100" dirty="0">
                <a:solidFill>
                  <a:schemeClr val="tx1"/>
                </a:solidFill>
              </a:rPr>
              <a:t>企業数を</a:t>
            </a:r>
            <a:r>
              <a:rPr lang="en-US" altLang="ja-JP" sz="1100" dirty="0" smtClean="0">
                <a:solidFill>
                  <a:schemeClr val="tx1"/>
                </a:solidFill>
              </a:rPr>
              <a:t>4</a:t>
            </a:r>
            <a:r>
              <a:rPr lang="ja-JP" altLang="en-US" sz="1100" dirty="0" smtClean="0">
                <a:solidFill>
                  <a:schemeClr val="tx1"/>
                </a:solidFill>
              </a:rPr>
              <a:t>社</a:t>
            </a:r>
            <a:r>
              <a:rPr lang="ja-JP" altLang="en-US" sz="1100" dirty="0">
                <a:solidFill>
                  <a:schemeClr val="tx1"/>
                </a:solidFill>
              </a:rPr>
              <a:t>程度とすることで、企業と若者が濃密な交流を行い</a:t>
            </a:r>
            <a:r>
              <a:rPr lang="ja-JP" altLang="en-US" sz="1100" dirty="0" smtClean="0">
                <a:solidFill>
                  <a:schemeClr val="tx1"/>
                </a:solidFill>
              </a:rPr>
              <a:t>、マッチング</a:t>
            </a:r>
            <a:r>
              <a:rPr lang="ja-JP" altLang="en-US" sz="1100" dirty="0">
                <a:solidFill>
                  <a:schemeClr val="tx1"/>
                </a:solidFill>
              </a:rPr>
              <a:t>を促進する。</a:t>
            </a:r>
            <a:endParaRPr lang="en-US" altLang="ja-JP" sz="1100" dirty="0">
              <a:solidFill>
                <a:schemeClr val="tx1"/>
              </a:solidFill>
            </a:endParaRPr>
          </a:p>
          <a:p>
            <a:pPr marL="144000" indent="-457200">
              <a:lnSpc>
                <a:spcPts val="1400"/>
              </a:lnSpc>
            </a:pPr>
            <a:r>
              <a:rPr lang="ja-JP" altLang="en-US" sz="1100" b="1" dirty="0" smtClean="0">
                <a:solidFill>
                  <a:schemeClr val="tx1"/>
                </a:solidFill>
              </a:rPr>
              <a:t>○</a:t>
            </a:r>
            <a:r>
              <a:rPr lang="ja-JP" altLang="en-US" sz="1100" b="1" dirty="0">
                <a:solidFill>
                  <a:schemeClr val="tx1"/>
                </a:solidFill>
              </a:rPr>
              <a:t>就職力の向上</a:t>
            </a:r>
            <a:endParaRPr lang="en-US" altLang="ja-JP" sz="1100" b="1" dirty="0">
              <a:solidFill>
                <a:schemeClr val="tx1"/>
              </a:solidFill>
            </a:endParaRPr>
          </a:p>
          <a:p>
            <a:pPr marL="144000" indent="-457200">
              <a:lnSpc>
                <a:spcPts val="1400"/>
              </a:lnSpc>
            </a:pPr>
            <a:r>
              <a:rPr lang="ja-JP" altLang="en-US" sz="1100" dirty="0">
                <a:solidFill>
                  <a:schemeClr val="tx1"/>
                </a:solidFill>
              </a:rPr>
              <a:t>　　</a:t>
            </a:r>
            <a:r>
              <a:rPr lang="ja-JP" altLang="en-US" sz="1100" dirty="0" smtClean="0">
                <a:solidFill>
                  <a:schemeClr val="tx1"/>
                </a:solidFill>
              </a:rPr>
              <a:t>社会人</a:t>
            </a:r>
            <a:r>
              <a:rPr lang="ja-JP" altLang="en-US" sz="1100" dirty="0">
                <a:solidFill>
                  <a:schemeClr val="tx1"/>
                </a:solidFill>
              </a:rPr>
              <a:t>基礎力の養成や基礎的なビジネススキルの習得など就職力の</a:t>
            </a:r>
            <a:r>
              <a:rPr lang="ja-JP" altLang="en-US" sz="1100" dirty="0" smtClean="0">
                <a:solidFill>
                  <a:schemeClr val="tx1"/>
                </a:solidFill>
              </a:rPr>
              <a:t>向上支援</a:t>
            </a:r>
            <a:r>
              <a:rPr lang="ja-JP" altLang="en-US" sz="1100" dirty="0">
                <a:solidFill>
                  <a:schemeClr val="tx1"/>
                </a:solidFill>
              </a:rPr>
              <a:t>を行う。</a:t>
            </a:r>
            <a:endParaRPr lang="en-US" altLang="ja-JP" sz="1100" dirty="0">
              <a:solidFill>
                <a:schemeClr val="tx1"/>
              </a:solidFill>
            </a:endParaRPr>
          </a:p>
          <a:p>
            <a:pPr marL="144000" indent="-457200">
              <a:lnSpc>
                <a:spcPts val="1400"/>
              </a:lnSpc>
            </a:pPr>
            <a:r>
              <a:rPr lang="ja-JP" altLang="en-US" sz="1100" dirty="0">
                <a:solidFill>
                  <a:schemeClr val="tx1"/>
                </a:solidFill>
              </a:rPr>
              <a:t>〇</a:t>
            </a:r>
            <a:r>
              <a:rPr lang="ja-JP" altLang="en-US" sz="1100" b="1" dirty="0">
                <a:solidFill>
                  <a:schemeClr val="tx1"/>
                </a:solidFill>
              </a:rPr>
              <a:t>定着支援</a:t>
            </a:r>
            <a:endParaRPr lang="en-US" altLang="ja-JP" sz="1100" b="1" dirty="0">
              <a:solidFill>
                <a:schemeClr val="tx1"/>
              </a:solidFill>
            </a:endParaRPr>
          </a:p>
          <a:p>
            <a:pPr marL="144000" indent="-457200">
              <a:lnSpc>
                <a:spcPts val="1400"/>
              </a:lnSpc>
            </a:pPr>
            <a:r>
              <a:rPr lang="ja-JP" altLang="en-US" sz="1100" b="1" dirty="0">
                <a:solidFill>
                  <a:schemeClr val="tx1"/>
                </a:solidFill>
              </a:rPr>
              <a:t>　　</a:t>
            </a:r>
            <a:r>
              <a:rPr lang="ja-JP" altLang="en-US" sz="1100" dirty="0" smtClean="0">
                <a:solidFill>
                  <a:schemeClr val="tx1"/>
                </a:solidFill>
              </a:rPr>
              <a:t>若手</a:t>
            </a:r>
            <a:r>
              <a:rPr lang="ja-JP" altLang="en-US" sz="1100" dirty="0">
                <a:solidFill>
                  <a:schemeClr val="tx1"/>
                </a:solidFill>
              </a:rPr>
              <a:t>社員向け定着研修や</a:t>
            </a:r>
            <a:r>
              <a:rPr lang="ja-JP" altLang="en-US" sz="1100" dirty="0" smtClean="0">
                <a:solidFill>
                  <a:schemeClr val="tx1"/>
                </a:solidFill>
              </a:rPr>
              <a:t>経営者向けセミナー</a:t>
            </a:r>
            <a:r>
              <a:rPr lang="ja-JP" altLang="en-US" sz="1100" dirty="0">
                <a:solidFill>
                  <a:schemeClr val="tx1"/>
                </a:solidFill>
              </a:rPr>
              <a:t>などを実施し離職</a:t>
            </a:r>
            <a:r>
              <a:rPr lang="ja-JP" altLang="en-US" sz="1100" dirty="0" smtClean="0">
                <a:solidFill>
                  <a:schemeClr val="tx1"/>
                </a:solidFill>
              </a:rPr>
              <a:t>防止を図る</a:t>
            </a:r>
            <a:r>
              <a:rPr lang="ja-JP" altLang="en-US" sz="1100" dirty="0">
                <a:solidFill>
                  <a:schemeClr val="tx1"/>
                </a:solidFill>
              </a:rPr>
              <a:t>。</a:t>
            </a:r>
            <a:endParaRPr lang="en-US" altLang="ja-JP" sz="1100" dirty="0">
              <a:solidFill>
                <a:schemeClr val="tx1"/>
              </a:solidFill>
            </a:endParaRPr>
          </a:p>
        </p:txBody>
      </p:sp>
      <p:sp>
        <p:nvSpPr>
          <p:cNvPr id="99" name="テキスト ボックス 98"/>
          <p:cNvSpPr txBox="1"/>
          <p:nvPr/>
        </p:nvSpPr>
        <p:spPr>
          <a:xfrm>
            <a:off x="4178020" y="6451655"/>
            <a:ext cx="1080000" cy="307777"/>
          </a:xfrm>
          <a:prstGeom prst="rect">
            <a:avLst/>
          </a:prstGeom>
          <a:noFill/>
        </p:spPr>
        <p:txBody>
          <a:bodyPr wrap="square" rtlCol="0">
            <a:spAutoFit/>
          </a:bodyPr>
          <a:lstStyle/>
          <a:p>
            <a:pPr algn="ctr"/>
            <a:r>
              <a:rPr lang="ja-JP" altLang="en-US" sz="1400" b="1" dirty="0" smtClean="0">
                <a:solidFill>
                  <a:srgbClr val="000000"/>
                </a:solidFill>
                <a:latin typeface="+mn-ea"/>
                <a:cs typeface="Meiryo UI" panose="020B0604030504040204" pitchFamily="50" charset="-128"/>
              </a:rPr>
              <a:t>職場定着</a:t>
            </a:r>
            <a:endParaRPr lang="ja-JP" altLang="en-US" sz="1400" b="1" dirty="0">
              <a:solidFill>
                <a:srgbClr val="000000"/>
              </a:solidFill>
              <a:latin typeface="+mn-ea"/>
              <a:cs typeface="Meiryo UI" panose="020B0604030504040204" pitchFamily="50" charset="-128"/>
            </a:endParaRPr>
          </a:p>
        </p:txBody>
      </p:sp>
      <p:sp>
        <p:nvSpPr>
          <p:cNvPr id="100" name="下カーブ矢印 99"/>
          <p:cNvSpPr/>
          <p:nvPr/>
        </p:nvSpPr>
        <p:spPr>
          <a:xfrm rot="5861202">
            <a:off x="2701278" y="5278141"/>
            <a:ext cx="1033816" cy="4706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Tree>
    <p:extLst>
      <p:ext uri="{BB962C8B-B14F-4D97-AF65-F5344CB8AC3E}">
        <p14:creationId xmlns:p14="http://schemas.microsoft.com/office/powerpoint/2010/main" val="267557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0703" y="620688"/>
            <a:ext cx="8460940" cy="5909310"/>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女性の就業率は結婚・出産期に当たる年代に一旦低下し、育児が落ち着いた時期に再び上昇するという「Ｍ字カーブ」を描いています。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大阪の女性の就業率は、新卒時には男女の就業率に大きな差がないにもかかわらず、その後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台後半までに女性は男性ほど就業率が上がらず男女の就業率の差が拡大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する「第１の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ギャップ問題」）ことが指摘されています。 </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②：女性就業率の</a:t>
            </a:r>
            <a:r>
              <a:rPr lang="en-US" altLang="ja-JP" sz="1400" dirty="0" smtClean="0">
                <a:cs typeface="Meiryo UI" panose="020B0604030504040204" pitchFamily="50" charset="-128"/>
              </a:rPr>
              <a:t>3</a:t>
            </a:r>
            <a:r>
              <a:rPr lang="ja-JP" altLang="en-US" sz="1400" dirty="0" err="1" smtClean="0">
                <a:cs typeface="Meiryo UI" panose="020B0604030504040204" pitchFamily="50" charset="-128"/>
              </a:rPr>
              <a:t>つの</a:t>
            </a:r>
            <a:r>
              <a:rPr lang="ja-JP" altLang="en-US" sz="1400" dirty="0" smtClean="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また、就業率は全国でワースト３であるなど（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あらゆる分野において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女性が活躍するための支援が求められています。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すべて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の女性がいきいきと活躍することができるよう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と生活の調和（ワーク・ライフ・バランス）を推進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し、働き続けるため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環境の整備を進めるとともに、「いきいき元気企業宣言事業者」登録制度を活用し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、男性も含めた働き方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の見直しを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オール大阪で女性活躍推進の機運を高めるため、「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社会のあらゆる分野で女性の就業促進・定着を図るため、経済団体・大学等との連携・協力により、企業経営者等の意識改革や就業前の学生のキャリア形成を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若年女性については、対人関係のストレス等により、離職した後に再就職が進まないことから、働き続ける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ために必要な支援を行います。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職など特定の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職種の方に対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志向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転換を促すこと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働き続ける力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再就職を支援するため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、人材育成や女性の職域の拡大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民間企業の取組みのモデルとなるよう、府においても「特定事業主行動計画」に基づき、積極的に府職員の仕事と生活の調和に向けた取組みを進めます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r>
              <a:rPr lang="en-US" altLang="ja-JP" sz="1400" b="1" dirty="0" smtClean="0">
                <a:solidFill>
                  <a:schemeClr val="tx1"/>
                </a:solidFill>
              </a:rPr>
              <a:t>Topic</a:t>
            </a:r>
            <a:r>
              <a:rPr lang="ja-JP" altLang="en-US" sz="1400" b="1" dirty="0" smtClean="0">
                <a:solidFill>
                  <a:schemeClr val="tx1"/>
                </a:solidFill>
              </a:rPr>
              <a:t>②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女性の就業率の特徴として、男性と比べて、３つのギャップが認められており、このギャップをいかに解消するかが女性就業率向上の「鍵」となっています。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第１のギャップ・・・・若年期（男性と比べて就業率が低い）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女性の就業率を高めるため、働く意欲の向上、「働き続ける力」の習得につながる人材育成プログラムの開発を進めます。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預かりなどのサービスをワンストップでおこないます。また働く能力やスキルがありながらキャリアブランクのあ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女性が新た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な知識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を得るなどの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能力開発を行い、中核人材として活躍することを支援します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12582" y="3944089"/>
            <a:ext cx="2912172" cy="276999"/>
          </a:xfrm>
          <a:prstGeom prst="rect">
            <a:avLst/>
          </a:prstGeom>
          <a:noFill/>
        </p:spPr>
        <p:txBody>
          <a:bodyPr wrap="square" rtlCol="0">
            <a:spAutoFit/>
          </a:bodyPr>
          <a:lstStyle/>
          <a:p>
            <a:r>
              <a:rPr kumimoji="1" lang="ja-JP" altLang="en-US" sz="1200" b="1" dirty="0" smtClean="0"/>
              <a:t>■　年代別女性の就業率</a:t>
            </a:r>
            <a:endParaRPr kumimoji="1" lang="ja-JP" altLang="en-US" sz="1200" b="1"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3"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89"/>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17</a:t>
            </a:fld>
            <a:endParaRPr lang="ja-JP" altLang="en-US" dirty="0">
              <a:solidFill>
                <a:prstClr val="black"/>
              </a:solidFill>
            </a:endParaRPr>
          </a:p>
        </p:txBody>
      </p:sp>
      <p:sp>
        <p:nvSpPr>
          <p:cNvPr id="10" name="テキスト ボックス 9"/>
          <p:cNvSpPr txBox="1"/>
          <p:nvPr/>
        </p:nvSpPr>
        <p:spPr>
          <a:xfrm>
            <a:off x="684000" y="6552000"/>
            <a:ext cx="4608080" cy="200055"/>
          </a:xfrm>
          <a:prstGeom prst="rect">
            <a:avLst/>
          </a:prstGeom>
          <a:noFill/>
        </p:spPr>
        <p:txBody>
          <a:bodyPr wrap="square" rtlCol="0">
            <a:spAutoFit/>
          </a:bodyPr>
          <a:lstStyle/>
          <a:p>
            <a:r>
              <a:rPr kumimoji="1" lang="ja-JP" altLang="en-US" sz="700" dirty="0" smtClean="0"/>
              <a:t>出典：総務省「平成</a:t>
            </a:r>
            <a:r>
              <a:rPr kumimoji="1" lang="en-US" altLang="ja-JP" sz="700" dirty="0" smtClean="0"/>
              <a:t>24</a:t>
            </a:r>
            <a:r>
              <a:rPr kumimoji="1" lang="ja-JP" altLang="en-US" sz="700" dirty="0" smtClean="0"/>
              <a:t>年就業構造基本調査」　ただし、就業率＝有業者数</a:t>
            </a:r>
            <a:r>
              <a:rPr kumimoji="1" lang="en-US" altLang="ja-JP" sz="700" dirty="0" smtClean="0"/>
              <a:t>÷</a:t>
            </a:r>
            <a:r>
              <a:rPr kumimoji="1" lang="ja-JP" altLang="en-US" sz="700" dirty="0" smtClean="0"/>
              <a:t>総数で算出</a:t>
            </a:r>
            <a:endParaRPr kumimoji="1" lang="ja-JP" altLang="en-US" sz="700" dirty="0"/>
          </a:p>
        </p:txBody>
      </p:sp>
      <p:graphicFrame>
        <p:nvGraphicFramePr>
          <p:cNvPr id="15" name="グラフ 14" title="■"/>
          <p:cNvGraphicFramePr>
            <a:graphicFrameLocks/>
          </p:cNvGraphicFramePr>
          <p:nvPr>
            <p:extLst>
              <p:ext uri="{D42A27DB-BD31-4B8C-83A1-F6EECF244321}">
                <p14:modId xmlns:p14="http://schemas.microsoft.com/office/powerpoint/2010/main" val="2895585961"/>
              </p:ext>
            </p:extLst>
          </p:nvPr>
        </p:nvGraphicFramePr>
        <p:xfrm>
          <a:off x="608881" y="4108703"/>
          <a:ext cx="5043239" cy="2479695"/>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p:cNvSpPr txBox="1"/>
          <p:nvPr/>
        </p:nvSpPr>
        <p:spPr>
          <a:xfrm>
            <a:off x="5222279" y="6417438"/>
            <a:ext cx="792857" cy="230832"/>
          </a:xfrm>
          <a:prstGeom prst="rect">
            <a:avLst/>
          </a:prstGeom>
          <a:noFill/>
        </p:spPr>
        <p:txBody>
          <a:bodyPr wrap="square" rtlCol="0">
            <a:spAutoFit/>
          </a:bodyPr>
          <a:lstStyle/>
          <a:p>
            <a:r>
              <a:rPr lang="ja-JP" altLang="en-US" sz="900" dirty="0" smtClean="0"/>
              <a:t>（歳）</a:t>
            </a:r>
            <a:endParaRPr kumimoji="1" lang="ja-JP" altLang="en-US" sz="900" dirty="0"/>
          </a:p>
        </p:txBody>
      </p:sp>
      <p:cxnSp>
        <p:nvCxnSpPr>
          <p:cNvPr id="17" name="直線矢印コネクタ 16"/>
          <p:cNvCxnSpPr/>
          <p:nvPr/>
        </p:nvCxnSpPr>
        <p:spPr>
          <a:xfrm flipH="1">
            <a:off x="1952415" y="4699288"/>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059832" y="4385390"/>
            <a:ext cx="0" cy="144006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4139952" y="4488550"/>
            <a:ext cx="9526" cy="956674"/>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001416" y="4805919"/>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第１の</a:t>
            </a:r>
          </a:p>
          <a:p>
            <a:r>
              <a:rPr kumimoji="1" lang="ja-JP" altLang="en-US" sz="900" dirty="0"/>
              <a:t>ギャップ</a:t>
            </a:r>
          </a:p>
        </p:txBody>
      </p:sp>
      <p:sp>
        <p:nvSpPr>
          <p:cNvPr id="21" name="テキスト ボックス 20"/>
          <p:cNvSpPr txBox="1"/>
          <p:nvPr/>
        </p:nvSpPr>
        <p:spPr>
          <a:xfrm>
            <a:off x="3153544" y="4735402"/>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第２の</a:t>
            </a:r>
          </a:p>
          <a:p>
            <a:r>
              <a:rPr kumimoji="1" lang="ja-JP" altLang="en-US" sz="900" dirty="0"/>
              <a:t>ギャップ</a:t>
            </a:r>
          </a:p>
        </p:txBody>
      </p:sp>
      <p:sp>
        <p:nvSpPr>
          <p:cNvPr id="22" name="テキスト ボックス 21"/>
          <p:cNvSpPr txBox="1"/>
          <p:nvPr/>
        </p:nvSpPr>
        <p:spPr>
          <a:xfrm>
            <a:off x="4233664" y="4699288"/>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第３の</a:t>
            </a:r>
          </a:p>
          <a:p>
            <a:r>
              <a:rPr kumimoji="1" lang="ja-JP" altLang="en-US" sz="900" dirty="0"/>
              <a:t>ギャップ</a:t>
            </a:r>
          </a:p>
        </p:txBody>
      </p:sp>
      <p:sp>
        <p:nvSpPr>
          <p:cNvPr id="26" name="テキスト ボックス 6"/>
          <p:cNvSpPr txBox="1"/>
          <p:nvPr/>
        </p:nvSpPr>
        <p:spPr>
          <a:xfrm>
            <a:off x="5364088" y="4509120"/>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大阪府・男性</a:t>
            </a:r>
          </a:p>
        </p:txBody>
      </p:sp>
      <p:sp>
        <p:nvSpPr>
          <p:cNvPr id="27" name="テキスト ボックス 4"/>
          <p:cNvSpPr txBox="1"/>
          <p:nvPr/>
        </p:nvSpPr>
        <p:spPr>
          <a:xfrm>
            <a:off x="5292080" y="5701630"/>
            <a:ext cx="723055"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全国・女性</a:t>
            </a:r>
          </a:p>
        </p:txBody>
      </p:sp>
      <p:sp>
        <p:nvSpPr>
          <p:cNvPr id="28" name="テキスト ボックス 5"/>
          <p:cNvSpPr txBox="1"/>
          <p:nvPr/>
        </p:nvSpPr>
        <p:spPr>
          <a:xfrm>
            <a:off x="5292081" y="6093296"/>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大阪府・女性</a:t>
            </a:r>
          </a:p>
        </p:txBody>
      </p:sp>
      <p:cxnSp>
        <p:nvCxnSpPr>
          <p:cNvPr id="23" name="直線矢印コネクタ 22"/>
          <p:cNvCxnSpPr/>
          <p:nvPr/>
        </p:nvCxnSpPr>
        <p:spPr>
          <a:xfrm flipV="1">
            <a:off x="1858556" y="5296610"/>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95536" y="4967364"/>
            <a:ext cx="194148" cy="507831"/>
          </a:xfrm>
          <a:prstGeom prst="rect">
            <a:avLst/>
          </a:prstGeom>
          <a:noFill/>
        </p:spPr>
        <p:txBody>
          <a:bodyPr wrap="square" rtlCol="0">
            <a:spAutoFit/>
          </a:bodyPr>
          <a:lstStyle/>
          <a:p>
            <a:r>
              <a:rPr kumimoji="1" lang="ja-JP" altLang="en-US" sz="900" dirty="0" smtClean="0"/>
              <a:t>就業率</a:t>
            </a:r>
            <a:endParaRPr kumimoji="1" lang="ja-JP" altLang="en-US" sz="900" dirty="0"/>
          </a:p>
        </p:txBody>
      </p:sp>
    </p:spTree>
    <p:extLst>
      <p:ext uri="{BB962C8B-B14F-4D97-AF65-F5344CB8AC3E}">
        <p14:creationId xmlns:p14="http://schemas.microsoft.com/office/powerpoint/2010/main" val="185209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08478" y="620688"/>
            <a:ext cx="8656010" cy="4616648"/>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結婚する意志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があり、希望する子どもの数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以上である一方、未婚率は上昇しており、晩婚化も相まって、夫婦の子ども数は長期的に減少傾向にあるなど、結婚・出産・子育てを希望する人の願いが叶いにくい状況があります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、子どもが生まれても、保育所の待機児童の問題や、小学校に入学する際に保育サービスが十分に受けられない「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問題も指摘されています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では、「子ども総合計画」に基づき、若者が自立し、次の世代の子育てを担い、成長した子どもが再び次の世代の子育てを担っていくという良い循環が続いていくことをめざし、さまざまな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P32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子ども・子育て支援新制度」のもと、従来の保育所や認定こども園に加えて、家庭的保育（保育ママ）や小規模保育といった多様な保育の充実を支援し、待機児童の解消に向けた取組みを進めるとともに、一時預かりや放課後児童クラブ等の地域の子育て支援を拡充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妊娠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・出産・子育て期にわたって、地域で安心して子どもを産み育てることができる保健・医療環境づくりを市町村と連携し進めます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18</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159144"/>
            <a:ext cx="8136904" cy="369332"/>
          </a:xfrm>
          <a:prstGeom prst="rect">
            <a:avLst/>
          </a:prstGeom>
        </p:spPr>
        <p:txBody>
          <a:bodyPr wrap="squar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テキスト ボックス 3"/>
          <p:cNvSpPr txBox="1"/>
          <p:nvPr/>
        </p:nvSpPr>
        <p:spPr>
          <a:xfrm>
            <a:off x="1224000" y="692696"/>
            <a:ext cx="7543969" cy="131703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p>
          <a:p>
            <a:pPr algn="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7</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8</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8</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9</a:t>
            </a:r>
          </a:p>
        </p:txBody>
      </p:sp>
      <p:sp>
        <p:nvSpPr>
          <p:cNvPr id="5" name="テキスト ボックス 4"/>
          <p:cNvSpPr txBox="1"/>
          <p:nvPr/>
        </p:nvSpPr>
        <p:spPr>
          <a:xfrm>
            <a:off x="1224000" y="2095860"/>
            <a:ext cx="7543969" cy="1981212"/>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11</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12</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19</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36</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49 </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224000" y="3950651"/>
            <a:ext cx="7543969" cy="1059227"/>
          </a:xfrm>
          <a:prstGeom prst="rect">
            <a:avLst/>
          </a:prstGeom>
          <a:noFill/>
        </p:spPr>
        <p:txBody>
          <a:bodyPr wrap="square" lIns="0" rIns="0" rtlCol="0" anchor="t" anchorCtr="0">
            <a:noAutofit/>
          </a:bodyPr>
          <a:lstStyle/>
          <a:p>
            <a:pPr algn="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59</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60</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78</a:t>
            </a: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7179" y="692876"/>
            <a:ext cx="7653213" cy="6453049"/>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２．総合戦略の方向性</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）人口減少・超高齢社会においても持続可能な</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地域づくり</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3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．基本目標・基本的方向</a:t>
            </a: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②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次代</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の「大阪」を担う人をつくる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⑥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定住</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魅力・都市魅力を強化</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Arial" panose="020B0604020202020204" pitchFamily="34" charset="0"/>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国への働きかけについて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 総合戦略の推進</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．活力ある地域創出　～新しい「都市型ライフスタイル</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提唱～</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）大阪の魅力を活かした「人口対流」の実現</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参考資料</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）大阪府人口減少社会対策推進会議</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庁内モニター制度</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）府内市町村との意見交換</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アンケート等の調査</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別添</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具体的な施策と重要事業評価指標（</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p>
          <a:p>
            <a:pPr defTabSz="647700">
              <a:lnSpc>
                <a:spcPts val="1600"/>
              </a:lnSpc>
              <a:spcBef>
                <a:spcPct val="0"/>
              </a:spcBef>
              <a:buFont typeface="Wingdings" pitchFamily="2" charset="2"/>
              <a:buNone/>
              <a:tabLst>
                <a:tab pos="8256588" algn="r"/>
              </a:tabLst>
              <a:defRPr/>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827584" y="6381259"/>
            <a:ext cx="7956376" cy="432117"/>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97</a:t>
            </a:r>
          </a:p>
          <a:p>
            <a:pPr algn="r"/>
            <a:endParaRPr lang="en-US" altLang="ja-JP" sz="131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43608" y="4725144"/>
            <a:ext cx="7724361" cy="1439351"/>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91</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92</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93</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94</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95</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96</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80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
        <p:nvSpPr>
          <p:cNvPr id="5" name="正方形/長方形 4"/>
          <p:cNvSpPr/>
          <p:nvPr/>
        </p:nvSpPr>
        <p:spPr>
          <a:xfrm>
            <a:off x="107504" y="692696"/>
            <a:ext cx="8856984" cy="830997"/>
          </a:xfrm>
          <a:prstGeom prst="rect">
            <a:avLst/>
          </a:prstGeom>
        </p:spPr>
        <p:txBody>
          <a:bodyPr wrap="square">
            <a:spAutoFit/>
          </a:bodyPr>
          <a:lstStyle/>
          <a:p>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a:t>
            </a:r>
            <a:r>
              <a:rPr lang="ja-JP" altLang="ja-JP" sz="1600" dirty="0" smtClean="0"/>
              <a:t>、学力</a:t>
            </a:r>
            <a:r>
              <a:rPr lang="ja-JP" altLang="en-US" sz="1600" dirty="0" smtClean="0"/>
              <a:t>・健康</a:t>
            </a:r>
            <a:r>
              <a:rPr lang="ja-JP" altLang="ja-JP" sz="1600" dirty="0" smtClean="0"/>
              <a:t>問題</a:t>
            </a:r>
            <a:r>
              <a:rPr lang="ja-JP" altLang="ja-JP" sz="1600" dirty="0"/>
              <a:t>など</a:t>
            </a:r>
            <a:r>
              <a:rPr lang="ja-JP" altLang="ja-JP" sz="1600" dirty="0" smtClean="0"/>
              <a:t>、大阪</a:t>
            </a:r>
            <a:r>
              <a:rPr lang="ja-JP" altLang="en-US" sz="1600" dirty="0" smtClean="0"/>
              <a:t>が抱える</a:t>
            </a:r>
            <a:r>
              <a:rPr lang="ja-JP" altLang="ja-JP" sz="1600" dirty="0" smtClean="0"/>
              <a:t>負</a:t>
            </a:r>
            <a:r>
              <a:rPr lang="ja-JP" altLang="ja-JP" sz="1600" dirty="0"/>
              <a:t>の</a:t>
            </a:r>
            <a:r>
              <a:rPr lang="ja-JP" altLang="ja-JP" sz="1600" dirty="0" smtClean="0"/>
              <a:t>連鎖</a:t>
            </a:r>
            <a:r>
              <a:rPr lang="ja-JP" altLang="en-US" sz="1600" dirty="0" smtClean="0"/>
              <a:t>や課題</a:t>
            </a:r>
            <a:r>
              <a:rPr lang="ja-JP" altLang="ja-JP" sz="1600" dirty="0" smtClean="0"/>
              <a:t>を</a:t>
            </a:r>
            <a:r>
              <a:rPr lang="ja-JP" altLang="en-US" sz="1600" dirty="0" smtClean="0"/>
              <a:t>解消す</a:t>
            </a:r>
            <a:r>
              <a:rPr lang="ja-JP" altLang="ja-JP" sz="1600" dirty="0" smtClean="0"/>
              <a:t>る</a:t>
            </a:r>
            <a:r>
              <a:rPr lang="ja-JP" altLang="en-US" sz="1600" dirty="0" smtClean="0"/>
              <a:t>と</a:t>
            </a:r>
            <a:r>
              <a:rPr lang="ja-JP" altLang="ja-JP" sz="1600" dirty="0" smtClean="0"/>
              <a:t>とも</a:t>
            </a:r>
            <a:r>
              <a:rPr lang="ja-JP" altLang="ja-JP" sz="1600" dirty="0"/>
              <a:t>に</a:t>
            </a:r>
            <a:r>
              <a:rPr lang="ja-JP" altLang="ja-JP" sz="1600" dirty="0" smtClean="0"/>
              <a:t>、</a:t>
            </a:r>
            <a:r>
              <a:rPr lang="ja-JP" altLang="en-US" sz="1600" dirty="0" smtClean="0"/>
              <a:t>次代</a:t>
            </a:r>
            <a:r>
              <a:rPr lang="ja-JP" altLang="ja-JP" sz="1600" dirty="0" smtClean="0"/>
              <a:t>の大阪を</a:t>
            </a:r>
            <a:r>
              <a:rPr lang="ja-JP" altLang="ja-JP" sz="1600" dirty="0"/>
              <a:t>担う人づくりを</a:t>
            </a:r>
            <a:r>
              <a:rPr lang="ja-JP" altLang="ja-JP" sz="1600" dirty="0" smtClean="0"/>
              <a:t>進め</a:t>
            </a:r>
            <a:r>
              <a:rPr lang="ja-JP" altLang="en-US" sz="1600" dirty="0" smtClean="0"/>
              <a:t>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1416249045"/>
              </p:ext>
            </p:extLst>
          </p:nvPr>
        </p:nvGraphicFramePr>
        <p:xfrm>
          <a:off x="539552" y="1916832"/>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a:t>
                      </a:r>
                      <a:r>
                        <a:rPr kumimoji="1" lang="ja-JP" altLang="en-US" sz="1200" u="none" strike="noStrike" dirty="0" smtClean="0">
                          <a:solidFill>
                            <a:schemeClr val="tx1"/>
                          </a:solidFill>
                        </a:rPr>
                        <a:t>多様な教育環境（豊富な教育ストック、幅広い学びの提供など）</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・授業料無償化制度による生徒の選択機会の確保</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・公立高校と私立高校の切磋琢磨</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・大学等進学率が全国平均と比較して高い</a:t>
                      </a:r>
                      <a:endParaRPr kumimoji="1" lang="en-US" altLang="ja-JP" sz="1200" u="none" strike="noStrike" dirty="0" smtClean="0">
                        <a:solidFill>
                          <a:schemeClr val="tx1"/>
                        </a:solidFill>
                      </a:endParaRPr>
                    </a:p>
                    <a:p>
                      <a:pPr marL="72000" indent="-457200"/>
                      <a:r>
                        <a:rPr kumimoji="1" lang="ja-JP" altLang="en-US" sz="1200" u="none" dirty="0" smtClean="0">
                          <a:solidFill>
                            <a:schemeClr val="tx1"/>
                          </a:solidFill>
                        </a:rPr>
                        <a:t>・大学や職業教育機関の集積</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・全国学力・学習状況調査では改善が見られたものの、全国平均を下回る</a:t>
                      </a:r>
                    </a:p>
                    <a:p>
                      <a:pPr marL="72000" indent="-457200"/>
                      <a:r>
                        <a:rPr kumimoji="1" lang="ja-JP" altLang="en-US" sz="1200" u="none" dirty="0" smtClean="0">
                          <a:solidFill>
                            <a:schemeClr val="tx1"/>
                          </a:solidFill>
                        </a:rPr>
                        <a:t>・全国体力・運動能力、運動習慣等調査において小・中学校とも全国平均を下回る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・高校卒業者の就職率が全国平均と比較して低い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・刑法犯少年の検挙・補導人数</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・中退・不登校等の割合が全国平均と比較して高い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・年収</a:t>
                      </a:r>
                      <a:r>
                        <a:rPr kumimoji="1" lang="en-US" altLang="ja-JP" sz="1200" u="none" dirty="0" smtClean="0">
                          <a:solidFill>
                            <a:schemeClr val="tx1"/>
                          </a:solidFill>
                        </a:rPr>
                        <a:t>300</a:t>
                      </a:r>
                      <a:r>
                        <a:rPr kumimoji="1" lang="ja-JP" altLang="en-US" sz="1200" u="none" dirty="0" smtClean="0">
                          <a:solidFill>
                            <a:schemeClr val="tx1"/>
                          </a:solidFill>
                        </a:rPr>
                        <a:t>万円未満の世帯の割合が高い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・貧困の連鎖の存在</a:t>
                      </a:r>
                      <a:endParaRPr kumimoji="1" lang="en-US" altLang="ja-JP" sz="1200" u="none" strike="sngStrike" dirty="0" smtClean="0">
                        <a:solidFill>
                          <a:schemeClr val="tx1"/>
                        </a:solidFill>
                      </a:endParaRPr>
                    </a:p>
                  </a:txBody>
                  <a:tcPr/>
                </a:tc>
              </a:tr>
            </a:tbl>
          </a:graphicData>
        </a:graphic>
      </p:graphicFrame>
      <p:sp>
        <p:nvSpPr>
          <p:cNvPr id="11" name="ストライプ矢印 10"/>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300192"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次代</a:t>
            </a:r>
            <a:r>
              <a:rPr kumimoji="1" lang="ja-JP" altLang="en-US" sz="1600" b="1" dirty="0" smtClean="0">
                <a:solidFill>
                  <a:schemeClr val="tx1"/>
                </a:solidFill>
              </a:rPr>
              <a:t>の大阪を担う人材の育成・確保</a:t>
            </a:r>
            <a:endParaRPr kumimoji="1" lang="ja-JP" altLang="en-US" sz="1600" b="1" dirty="0">
              <a:solidFill>
                <a:schemeClr val="tx1"/>
              </a:solidFill>
            </a:endParaRPr>
          </a:p>
        </p:txBody>
      </p:sp>
      <p:sp>
        <p:nvSpPr>
          <p:cNvPr id="14" name="正方形/長方形 13"/>
          <p:cNvSpPr/>
          <p:nvPr/>
        </p:nvSpPr>
        <p:spPr>
          <a:xfrm>
            <a:off x="611560" y="5589240"/>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（１）次代を担う人づくり</a:t>
            </a:r>
            <a:r>
              <a:rPr kumimoji="1" lang="en-US" altLang="ja-JP" sz="1400" dirty="0" smtClean="0">
                <a:solidFill>
                  <a:schemeClr val="tx1"/>
                </a:solidFill>
              </a:rPr>
              <a:t>		</a:t>
            </a:r>
            <a:r>
              <a:rPr lang="ja-JP" altLang="en-US" sz="1400" dirty="0" smtClean="0">
                <a:solidFill>
                  <a:schemeClr val="tx1"/>
                </a:solidFill>
              </a:rPr>
              <a:t>学力・体力の向上、生きる力</a:t>
            </a:r>
            <a:r>
              <a:rPr lang="ja-JP" altLang="en-US" sz="1400" dirty="0">
                <a:solidFill>
                  <a:schemeClr val="tx1"/>
                </a:solidFill>
              </a:rPr>
              <a:t>をはぐくむ教育</a:t>
            </a:r>
            <a:r>
              <a:rPr lang="ja-JP" altLang="en-US" sz="1400" dirty="0" smtClean="0">
                <a:solidFill>
                  <a:schemeClr val="tx1"/>
                </a:solidFill>
              </a:rPr>
              <a:t>　等</a:t>
            </a:r>
            <a:endParaRPr kumimoji="1" lang="en-US" altLang="ja-JP" sz="1400" dirty="0" smtClean="0">
              <a:solidFill>
                <a:schemeClr val="tx1"/>
              </a:solidFill>
            </a:endParaRPr>
          </a:p>
          <a:p>
            <a:r>
              <a:rPr lang="ja-JP" altLang="en-US" sz="1400" dirty="0" smtClean="0">
                <a:solidFill>
                  <a:schemeClr val="tx1"/>
                </a:solidFill>
              </a:rPr>
              <a:t>（２）子どもをめぐる課題への対応</a:t>
            </a:r>
            <a:r>
              <a:rPr lang="en-US" altLang="ja-JP" sz="1400" dirty="0" smtClean="0">
                <a:solidFill>
                  <a:schemeClr val="tx1"/>
                </a:solidFill>
              </a:rPr>
              <a:t>		</a:t>
            </a:r>
            <a:r>
              <a:rPr lang="ja-JP" altLang="en-US" sz="1400" dirty="0" smtClean="0">
                <a:solidFill>
                  <a:schemeClr val="tx1"/>
                </a:solidFill>
              </a:rPr>
              <a:t>少年非行等への対応、児童虐待の発生予防　等</a:t>
            </a:r>
            <a:endParaRPr lang="en-US" altLang="ja-JP" sz="1400" dirty="0" smtClean="0">
              <a:solidFill>
                <a:schemeClr val="tx1"/>
              </a:solidFill>
            </a:endParaRPr>
          </a:p>
        </p:txBody>
      </p:sp>
      <p:sp>
        <p:nvSpPr>
          <p:cNvPr id="16" name="テキスト ボックス 15"/>
          <p:cNvSpPr txBox="1"/>
          <p:nvPr/>
        </p:nvSpPr>
        <p:spPr>
          <a:xfrm>
            <a:off x="467544" y="5312241"/>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4" y="4941168"/>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06896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472435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20</a:t>
            </a:fld>
            <a:endParaRPr lang="ja-JP" altLang="en-US" dirty="0">
              <a:solidFill>
                <a:prstClr val="black"/>
              </a:solidFill>
            </a:endParaRPr>
          </a:p>
        </p:txBody>
      </p:sp>
      <p:sp>
        <p:nvSpPr>
          <p:cNvPr id="2" name="正方形/長方形 1"/>
          <p:cNvSpPr/>
          <p:nvPr/>
        </p:nvSpPr>
        <p:spPr>
          <a:xfrm>
            <a:off x="407252" y="1979543"/>
            <a:ext cx="8460940" cy="4616648"/>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t>（１）次代</a:t>
            </a:r>
            <a:r>
              <a:rPr lang="ja-JP" altLang="en-US" sz="1400" b="1" dirty="0"/>
              <a:t>を担う人づくり</a:t>
            </a:r>
          </a:p>
          <a:p>
            <a:pPr marL="180000" indent="-457200"/>
            <a:r>
              <a:rPr lang="ja-JP" altLang="en-US" sz="1400" dirty="0"/>
              <a:t>　</a:t>
            </a:r>
            <a:r>
              <a:rPr lang="ja-JP" altLang="en-US" sz="1400" dirty="0" smtClean="0"/>
              <a:t>　人口</a:t>
            </a:r>
            <a:r>
              <a:rPr lang="ja-JP" altLang="en-US" sz="1400" dirty="0"/>
              <a:t>減少・超高齢社会を迎える中、大阪がアジアの諸都市との熾烈なグローバル競争などに勝ち抜き、持続的に活力を保つためには、ハイエンド人材の育成や大阪の成長を支える基盤となる人づくりが求められます</a:t>
            </a:r>
            <a:r>
              <a:rPr lang="ja-JP" altLang="en-US" sz="1400" dirty="0" smtClean="0"/>
              <a:t>。</a:t>
            </a:r>
            <a:endParaRPr lang="en-US" altLang="ja-JP" sz="1400" dirty="0" smtClean="0"/>
          </a:p>
          <a:p>
            <a:pPr marL="180000" indent="-457200"/>
            <a:r>
              <a:rPr lang="ja-JP" altLang="en-US" sz="1400" dirty="0"/>
              <a:t>　</a:t>
            </a:r>
            <a:r>
              <a:rPr lang="ja-JP" altLang="en-US" sz="1400" dirty="0" smtClean="0"/>
              <a:t>　大阪府</a:t>
            </a:r>
            <a:r>
              <a:rPr lang="ja-JP" altLang="en-US" sz="1400" dirty="0"/>
              <a:t>では、「大阪府教育振興基本計画」に基づき</a:t>
            </a:r>
            <a:r>
              <a:rPr lang="ja-JP" altLang="en-US" sz="1400" dirty="0" smtClean="0"/>
              <a:t>、大阪の子どもたちが、大きく変化する社会の中で、力強く生き抜き、次代の社会を担う自立した大人となるよう、さまざま</a:t>
            </a:r>
            <a:r>
              <a:rPr lang="ja-JP" altLang="en-US" sz="1400" dirty="0"/>
              <a:t>な取組みを進めて</a:t>
            </a:r>
            <a:r>
              <a:rPr lang="ja-JP" altLang="en-US" sz="1400" dirty="0" smtClean="0"/>
              <a:t>います。</a:t>
            </a:r>
            <a:endParaRPr lang="en-US" altLang="ja-JP" sz="1400" dirty="0" smtClean="0"/>
          </a:p>
          <a:p>
            <a:pPr marL="180000" indent="-457200"/>
            <a:r>
              <a:rPr lang="ja-JP" altLang="en-US" sz="1400" dirty="0"/>
              <a:t>　</a:t>
            </a:r>
            <a:r>
              <a:rPr lang="ja-JP" altLang="en-US" sz="1400" dirty="0" smtClean="0"/>
              <a:t>　</a:t>
            </a:r>
            <a:r>
              <a:rPr lang="ja-JP" altLang="en-US" sz="1400" dirty="0"/>
              <a:t>現状では</a:t>
            </a:r>
            <a:r>
              <a:rPr lang="ja-JP" altLang="en-US" sz="1400" dirty="0" smtClean="0"/>
              <a:t>、平成</a:t>
            </a:r>
            <a:r>
              <a:rPr lang="en-US" altLang="ja-JP" sz="1400" dirty="0" smtClean="0"/>
              <a:t>27</a:t>
            </a:r>
            <a:r>
              <a:rPr lang="ja-JP" altLang="en-US" sz="1400" dirty="0"/>
              <a:t>年度の全国学力・学習状況調査に</a:t>
            </a:r>
            <a:r>
              <a:rPr lang="ja-JP" altLang="en-US" sz="1400" dirty="0" smtClean="0"/>
              <a:t>おいて、依然全国</a:t>
            </a:r>
            <a:r>
              <a:rPr lang="ja-JP" altLang="en-US" sz="1400" dirty="0"/>
              <a:t>平均を下回っているものの、小・中学校とも</a:t>
            </a:r>
            <a:r>
              <a:rPr lang="ja-JP" altLang="en-US" sz="1400" dirty="0" smtClean="0"/>
              <a:t>改善が</a:t>
            </a:r>
            <a:r>
              <a:rPr lang="ja-JP" altLang="en-US" sz="1400" dirty="0"/>
              <a:t>見られ、中学校の一部教科では全国水準に達しています。</a:t>
            </a:r>
            <a:endParaRPr lang="en-US" altLang="ja-JP" sz="1400" dirty="0"/>
          </a:p>
          <a:p>
            <a:pPr marL="180000" indent="-457200"/>
            <a:r>
              <a:rPr lang="ja-JP" altLang="en-US" sz="1400" dirty="0"/>
              <a:t>　　また</a:t>
            </a:r>
            <a:r>
              <a:rPr lang="ja-JP" altLang="en-US" sz="1400" dirty="0" smtClean="0"/>
              <a:t>、平成</a:t>
            </a:r>
            <a:r>
              <a:rPr lang="en-US" altLang="ja-JP" sz="1400" dirty="0" smtClean="0"/>
              <a:t>27</a:t>
            </a:r>
            <a:r>
              <a:rPr lang="ja-JP" altLang="en-US" sz="1400" dirty="0"/>
              <a:t>年度の全国体力・運動能力、運動習慣等調査においては、一部の種目で全国水準との差が縮小したものの、小・中学校とも依然として全国平均を</a:t>
            </a:r>
            <a:r>
              <a:rPr lang="ja-JP" altLang="en-US" sz="1400" dirty="0" smtClean="0"/>
              <a:t>下回っています。</a:t>
            </a:r>
            <a:endParaRPr lang="en-US" altLang="ja-JP" sz="1400" dirty="0"/>
          </a:p>
          <a:p>
            <a:pPr marL="180000" indent="-457200"/>
            <a:r>
              <a:rPr lang="ja-JP" altLang="en-US" sz="1400" dirty="0"/>
              <a:t>　</a:t>
            </a:r>
            <a:r>
              <a:rPr lang="ja-JP" altLang="en-US" sz="1400" dirty="0" smtClean="0"/>
              <a:t>　この</a:t>
            </a:r>
            <a:r>
              <a:rPr lang="ja-JP" altLang="en-US" sz="1400" dirty="0"/>
              <a:t>ような現状を改善し、学校・家庭・地域など社会総がかりで、自らの力で社会を生き抜き、自らを律しながら社会を支え、粘り強く果敢にチャレンジできるような子どもを育てていく必要があります。</a:t>
            </a:r>
            <a:endParaRPr lang="en-US" altLang="ja-JP" sz="1400" dirty="0"/>
          </a:p>
          <a:p>
            <a:pPr marL="180000" indent="-457200"/>
            <a:r>
              <a:rPr lang="ja-JP" altLang="en-US" sz="1400" dirty="0"/>
              <a:t>　　</a:t>
            </a:r>
            <a:endParaRPr lang="en-US" altLang="ja-JP" sz="1400" strike="sngStrike" dirty="0"/>
          </a:p>
          <a:p>
            <a:pPr marL="180000" indent="-457200"/>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を伸ばす教育の充実に努めます。</a:t>
            </a:r>
          </a:p>
          <a:p>
            <a:pPr marL="180000" indent="-457200"/>
            <a:r>
              <a:rPr lang="ja-JP" altLang="en-US" sz="1400" dirty="0"/>
              <a:t>　</a:t>
            </a:r>
            <a:endParaRPr lang="en-US" altLang="ja-JP" sz="1400" dirty="0"/>
          </a:p>
          <a:p>
            <a:pPr marL="180000" indent="-457200"/>
            <a:r>
              <a:rPr lang="ja-JP" altLang="en-US" sz="1400" dirty="0"/>
              <a:t>○　グローバル人材の育成のため</a:t>
            </a:r>
            <a:r>
              <a:rPr lang="ja-JP" altLang="en-US" sz="1400" dirty="0" smtClean="0"/>
              <a:t>小・中学校</a:t>
            </a:r>
            <a:r>
              <a:rPr lang="ja-JP" altLang="en-US" sz="1400" dirty="0"/>
              <a:t>からの英語教育を充実させるとともに、小・中・高一貫したキャリア教育として、地域企業との連携や外部人材の活用等により、児童・生徒が小学校段階から地域の産業等について学習する機会を</a:t>
            </a:r>
            <a:r>
              <a:rPr lang="ja-JP" altLang="en-US" sz="1400" dirty="0" smtClean="0"/>
              <a:t>充実させ、</a:t>
            </a:r>
            <a:r>
              <a:rPr lang="ja-JP" altLang="en-US" sz="1400" dirty="0"/>
              <a:t>子どもの豊かで多様な職業観・勤労観を醸成します。また</a:t>
            </a:r>
            <a:r>
              <a:rPr lang="ja-JP" altLang="en-US" sz="1400" dirty="0" smtClean="0"/>
              <a:t>、学校</a:t>
            </a:r>
            <a:r>
              <a:rPr lang="ja-JP" altLang="en-US" sz="1400" dirty="0"/>
              <a:t>を核として、市町村や市町村教育委員会、地域</a:t>
            </a:r>
            <a:r>
              <a:rPr lang="ja-JP" altLang="en-US" sz="1400" dirty="0" smtClean="0"/>
              <a:t>等</a:t>
            </a:r>
            <a:r>
              <a:rPr lang="ja-JP" altLang="en-US" sz="1400" dirty="0"/>
              <a:t>と</a:t>
            </a:r>
            <a:r>
              <a:rPr lang="ja-JP" altLang="en-US" sz="1400" dirty="0" smtClean="0"/>
              <a:t>連携しながら</a:t>
            </a:r>
            <a:r>
              <a:rPr lang="ja-JP" altLang="en-US" sz="1400" dirty="0"/>
              <a:t>、将来の地域社会・産業等を支える人材を育てます</a:t>
            </a:r>
            <a:r>
              <a:rPr lang="ja-JP" altLang="en-US" sz="1400" dirty="0" smtClean="0"/>
              <a:t>。</a:t>
            </a:r>
            <a:endParaRPr lang="ja-JP" altLang="en-US" sz="1400" dirty="0"/>
          </a:p>
        </p:txBody>
      </p:sp>
      <p:sp>
        <p:nvSpPr>
          <p:cNvPr id="8" name="正方形/長方形 7"/>
          <p:cNvSpPr/>
          <p:nvPr/>
        </p:nvSpPr>
        <p:spPr>
          <a:xfrm>
            <a:off x="378097" y="693276"/>
            <a:ext cx="8460940" cy="1223555"/>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a:solidFill>
                  <a:schemeClr val="tx1"/>
                </a:solidFill>
              </a:rPr>
              <a:t>○　全国学力・学習状況調査における平均正答率：全国水準をめざす（小６・</a:t>
            </a:r>
            <a:r>
              <a:rPr lang="ja-JP" altLang="en-US" sz="1400" b="1" dirty="0" smtClean="0">
                <a:solidFill>
                  <a:schemeClr val="tx1"/>
                </a:solidFill>
              </a:rPr>
              <a:t>中</a:t>
            </a:r>
            <a:r>
              <a:rPr lang="ja-JP" altLang="en-US" sz="1400" b="1" dirty="0">
                <a:solidFill>
                  <a:schemeClr val="tx1"/>
                </a:solidFill>
              </a:rPr>
              <a:t>３</a:t>
            </a:r>
            <a:r>
              <a:rPr lang="ja-JP" altLang="en-US" sz="1400" b="1" dirty="0" smtClean="0">
                <a:solidFill>
                  <a:schemeClr val="tx1"/>
                </a:solidFill>
              </a:rPr>
              <a:t>）</a:t>
            </a:r>
            <a:endParaRPr lang="ja-JP" altLang="en-US" sz="1400" b="1" dirty="0">
              <a:solidFill>
                <a:schemeClr val="tx1"/>
              </a:solidFill>
            </a:endParaRPr>
          </a:p>
          <a:p>
            <a:r>
              <a:rPr lang="ja-JP" altLang="en-US" sz="1400" b="1" dirty="0" smtClean="0">
                <a:solidFill>
                  <a:schemeClr val="tx1"/>
                </a:solidFill>
              </a:rPr>
              <a:t>○</a:t>
            </a:r>
            <a:r>
              <a:rPr lang="ja-JP" altLang="en-US" sz="1400" b="1" dirty="0">
                <a:solidFill>
                  <a:schemeClr val="tx1"/>
                </a:solidFill>
              </a:rPr>
              <a:t>　少年非行防止活動ネットワーク構築市町村：</a:t>
            </a:r>
            <a:r>
              <a:rPr lang="en-US" altLang="ja-JP" sz="1400" b="1" dirty="0">
                <a:solidFill>
                  <a:schemeClr val="tx1"/>
                </a:solidFill>
              </a:rPr>
              <a:t>30</a:t>
            </a:r>
            <a:r>
              <a:rPr lang="ja-JP" altLang="en-US" sz="1400" b="1" dirty="0">
                <a:solidFill>
                  <a:schemeClr val="tx1"/>
                </a:solidFill>
              </a:rPr>
              <a:t>市町（</a:t>
            </a:r>
            <a:r>
              <a:rPr lang="en-US" altLang="ja-JP" sz="1400" b="1" dirty="0">
                <a:solidFill>
                  <a:schemeClr val="tx1"/>
                </a:solidFill>
              </a:rPr>
              <a:t>H26</a:t>
            </a:r>
            <a:r>
              <a:rPr lang="ja-JP" altLang="en-US" sz="1400" b="1" dirty="0">
                <a:solidFill>
                  <a:schemeClr val="tx1"/>
                </a:solidFill>
              </a:rPr>
              <a:t>年度</a:t>
            </a:r>
            <a:r>
              <a:rPr lang="ja-JP" altLang="en-US" sz="1400" b="1" dirty="0" smtClean="0">
                <a:solidFill>
                  <a:schemeClr val="tx1"/>
                </a:solidFill>
              </a:rPr>
              <a:t>末</a:t>
            </a:r>
            <a:r>
              <a:rPr lang="en-US" altLang="ja-JP" sz="1400" b="1" dirty="0">
                <a:solidFill>
                  <a:schemeClr val="tx1"/>
                </a:solidFill>
              </a:rPr>
              <a:t>※ </a:t>
            </a:r>
            <a:r>
              <a:rPr lang="ja-JP" altLang="en-US" sz="1400" b="1" dirty="0" smtClean="0">
                <a:solidFill>
                  <a:schemeClr val="tx1"/>
                </a:solidFill>
              </a:rPr>
              <a:t>）➡</a:t>
            </a:r>
            <a:r>
              <a:rPr lang="ja-JP" altLang="en-US" sz="1400" b="1" dirty="0">
                <a:solidFill>
                  <a:schemeClr val="tx1"/>
                </a:solidFill>
              </a:rPr>
              <a:t>　全市町村での構築</a:t>
            </a:r>
            <a:endParaRPr lang="en-US" altLang="ja-JP" sz="1400" b="1" dirty="0">
              <a:solidFill>
                <a:schemeClr val="tx1"/>
              </a:solidFill>
            </a:endParaRPr>
          </a:p>
          <a:p>
            <a:r>
              <a:rPr lang="ja-JP" altLang="en-US" sz="1400" b="1" dirty="0">
                <a:solidFill>
                  <a:schemeClr val="tx1"/>
                </a:solidFill>
              </a:rPr>
              <a:t>　　　　　　　　　　　　　　　　　　　　　　　　　　　　　　　</a:t>
            </a:r>
            <a:r>
              <a:rPr lang="en-US" altLang="ja-JP" sz="1200" b="1" dirty="0">
                <a:solidFill>
                  <a:schemeClr val="tx1"/>
                </a:solidFill>
              </a:rPr>
              <a:t>※</a:t>
            </a:r>
            <a:r>
              <a:rPr lang="ja-JP" altLang="en-US" sz="1200" b="1" dirty="0" smtClean="0">
                <a:solidFill>
                  <a:schemeClr val="tx1"/>
                </a:solidFill>
              </a:rPr>
              <a:t>大阪市は</a:t>
            </a:r>
            <a:r>
              <a:rPr lang="ja-JP" altLang="en-US" sz="1200" b="1" dirty="0">
                <a:solidFill>
                  <a:schemeClr val="tx1"/>
                </a:solidFill>
              </a:rPr>
              <a:t>、</a:t>
            </a:r>
            <a:r>
              <a:rPr lang="en-US" altLang="ja-JP" sz="1200" b="1" dirty="0">
                <a:solidFill>
                  <a:schemeClr val="tx1"/>
                </a:solidFill>
              </a:rPr>
              <a:t>24</a:t>
            </a:r>
            <a:r>
              <a:rPr lang="ja-JP" altLang="en-US" sz="1200" b="1" dirty="0">
                <a:solidFill>
                  <a:schemeClr val="tx1"/>
                </a:solidFill>
              </a:rPr>
              <a:t>区の</a:t>
            </a:r>
            <a:r>
              <a:rPr lang="ja-JP" altLang="en-US" sz="1200" b="1" dirty="0" smtClean="0">
                <a:solidFill>
                  <a:schemeClr val="tx1"/>
                </a:solidFill>
              </a:rPr>
              <a:t>うち</a:t>
            </a:r>
            <a:r>
              <a:rPr lang="ja-JP" altLang="en-US" sz="1200" b="1" dirty="0">
                <a:solidFill>
                  <a:schemeClr val="tx1"/>
                </a:solidFill>
              </a:rPr>
              <a:t>６</a:t>
            </a:r>
            <a:r>
              <a:rPr lang="ja-JP" altLang="en-US" sz="1200" b="1" dirty="0" smtClean="0">
                <a:solidFill>
                  <a:schemeClr val="tx1"/>
                </a:solidFill>
              </a:rPr>
              <a:t>区で構築済み　</a:t>
            </a:r>
            <a:endParaRPr lang="en-US" altLang="ja-JP" sz="1200" b="1" dirty="0">
              <a:solidFill>
                <a:schemeClr val="tx1"/>
              </a:solidFill>
            </a:endParaRPr>
          </a:p>
          <a:p>
            <a:r>
              <a:rPr lang="ja-JP" altLang="en-US" sz="1400" dirty="0" smtClean="0">
                <a:solidFill>
                  <a:schemeClr val="tx1"/>
                </a:solidFill>
              </a:rPr>
              <a:t>＜参考指標＞</a:t>
            </a:r>
            <a:r>
              <a:rPr lang="ja-JP" altLang="en-US" sz="1400" dirty="0">
                <a:solidFill>
                  <a:schemeClr val="tx1"/>
                </a:solidFill>
              </a:rPr>
              <a:t>全国体力・運動能力、運動習慣等</a:t>
            </a:r>
            <a:r>
              <a:rPr lang="ja-JP" altLang="en-US" sz="1400" dirty="0" smtClean="0">
                <a:solidFill>
                  <a:schemeClr val="tx1"/>
                </a:solidFill>
              </a:rPr>
              <a:t>調査、刑法犯少年の検挙・補導人数</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 name="グラフ 690"/>
          <p:cNvGraphicFramePr>
            <a:graphicFrameLocks/>
          </p:cNvGraphicFramePr>
          <p:nvPr>
            <p:extLst>
              <p:ext uri="{D42A27DB-BD31-4B8C-83A1-F6EECF244321}">
                <p14:modId xmlns:p14="http://schemas.microsoft.com/office/powerpoint/2010/main" val="804561949"/>
              </p:ext>
            </p:extLst>
          </p:nvPr>
        </p:nvGraphicFramePr>
        <p:xfrm>
          <a:off x="5580113" y="4053972"/>
          <a:ext cx="3467494" cy="23540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90" name="グラフ 689"/>
          <p:cNvGraphicFramePr>
            <a:graphicFrameLocks/>
          </p:cNvGraphicFramePr>
          <p:nvPr>
            <p:extLst>
              <p:ext uri="{D42A27DB-BD31-4B8C-83A1-F6EECF244321}">
                <p14:modId xmlns:p14="http://schemas.microsoft.com/office/powerpoint/2010/main" val="2380707183"/>
              </p:ext>
            </p:extLst>
          </p:nvPr>
        </p:nvGraphicFramePr>
        <p:xfrm>
          <a:off x="5580112" y="1324169"/>
          <a:ext cx="3469807" cy="246487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407252" y="691524"/>
            <a:ext cx="5100852" cy="5693866"/>
          </a:xfrm>
          <a:prstGeom prst="rect">
            <a:avLst/>
          </a:prstGeom>
        </p:spPr>
        <p:txBody>
          <a:bodyPr wrap="square">
            <a:spAutoFit/>
          </a:bodyPr>
          <a:lstStyle/>
          <a:p>
            <a:pPr marL="180000" indent="-457200"/>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endParaRPr lang="en-US" altLang="ja-JP" sz="1400" dirty="0"/>
          </a:p>
          <a:p>
            <a:pPr marL="180000" indent="-457200"/>
            <a:r>
              <a:rPr lang="ja-JP" altLang="en-US" sz="1400" dirty="0"/>
              <a:t>○　地域の人的資源を活用しながら学校体育活動の活性化を</a:t>
            </a:r>
            <a:r>
              <a:rPr lang="ja-JP" altLang="en-US" sz="1400" dirty="0" smtClean="0"/>
              <a:t>図ります。また、学校</a:t>
            </a:r>
            <a:r>
              <a:rPr lang="ja-JP" altLang="en-US" sz="1400" dirty="0"/>
              <a:t>だけでなく、地域や家庭で運動に親しむ機会を増やすことにより、</a:t>
            </a:r>
            <a:r>
              <a:rPr lang="ja-JP" altLang="en-US" sz="1400" dirty="0" smtClean="0"/>
              <a:t>子ども</a:t>
            </a:r>
            <a:r>
              <a:rPr lang="ja-JP" altLang="en-US" sz="1400" dirty="0"/>
              <a:t>の体力向上に取り組みます。</a:t>
            </a:r>
          </a:p>
          <a:p>
            <a:pPr marL="180000" indent="-457200"/>
            <a:endParaRPr lang="en-US" altLang="ja-JP" sz="1400" dirty="0"/>
          </a:p>
          <a:p>
            <a:pPr marL="180000" indent="-457200"/>
            <a:r>
              <a:rPr lang="ja-JP" altLang="en-US" sz="1400" dirty="0"/>
              <a:t>○　放課後</a:t>
            </a:r>
            <a:r>
              <a:rPr lang="ja-JP" altLang="en-US" sz="1400" dirty="0" smtClean="0"/>
              <a:t>等における子ども</a:t>
            </a:r>
            <a:r>
              <a:rPr lang="ja-JP" altLang="en-US" sz="1400" dirty="0"/>
              <a:t>たちの体験活動や学習活動等の場づくり、学校の教育活動を支える取組みへの地域人材の参画促進など、学校・家庭・地域が互いに連携・協力しながら、それぞれの教育力を</a:t>
            </a:r>
            <a:r>
              <a:rPr lang="ja-JP" altLang="en-US" sz="1400" dirty="0" smtClean="0"/>
              <a:t>高めます。</a:t>
            </a:r>
            <a:endParaRPr lang="en-US" altLang="ja-JP" sz="1400" dirty="0"/>
          </a:p>
          <a:p>
            <a:pPr marL="180000" indent="-457200"/>
            <a:endParaRPr lang="en-US" altLang="ja-JP" sz="1400" dirty="0"/>
          </a:p>
          <a:p>
            <a:pPr marL="180000" indent="-457200"/>
            <a:r>
              <a:rPr lang="ja-JP" altLang="en-US" sz="1400" dirty="0"/>
              <a:t>○　府民の健康寿命の延伸を図るためには、子ども</a:t>
            </a:r>
            <a:r>
              <a:rPr lang="ja-JP" altLang="en-US" sz="1400" dirty="0" smtClean="0"/>
              <a:t>の頃から</a:t>
            </a:r>
            <a:r>
              <a:rPr lang="ja-JP" altLang="en-US" sz="1400" dirty="0"/>
              <a:t>、将来にわたって健康を維持するために必要な知識を身につけることが重要</a:t>
            </a:r>
            <a:r>
              <a:rPr lang="ja-JP" altLang="en-US" sz="1400" dirty="0" smtClean="0"/>
              <a:t>です。そのため、学校</a:t>
            </a:r>
            <a:r>
              <a:rPr lang="ja-JP" altLang="en-US" sz="1400" dirty="0"/>
              <a:t>や家庭を通じて幼少時からの健康教育を進めます</a:t>
            </a:r>
            <a:r>
              <a:rPr lang="ja-JP" altLang="en-US" sz="1400" dirty="0" smtClean="0"/>
              <a:t>。</a:t>
            </a:r>
            <a:endParaRPr lang="en-US" altLang="ja-JP" sz="1400" dirty="0"/>
          </a:p>
          <a:p>
            <a:pPr marL="180000" indent="-457200"/>
            <a:endParaRPr lang="en-US" altLang="ja-JP" sz="1400" dirty="0"/>
          </a:p>
          <a:p>
            <a:pPr marL="180000" indent="-457200"/>
            <a:r>
              <a:rPr lang="ja-JP" altLang="en-US" sz="1400" dirty="0" smtClean="0"/>
              <a:t>○　大阪</a:t>
            </a:r>
            <a:r>
              <a:rPr lang="ja-JP" altLang="en-US" sz="1400" dirty="0"/>
              <a:t>には「知の拠点」である大学や職業教育機関などが数多く集積して</a:t>
            </a:r>
            <a:r>
              <a:rPr lang="ja-JP" altLang="en-US" sz="1400" dirty="0" smtClean="0"/>
              <a:t>いることから、その</a:t>
            </a:r>
            <a:r>
              <a:rPr lang="ja-JP" altLang="en-US" sz="1400" dirty="0"/>
              <a:t>特性を</a:t>
            </a:r>
            <a:r>
              <a:rPr lang="ja-JP" altLang="en-US" sz="1400" dirty="0" smtClean="0"/>
              <a:t>活かして、</a:t>
            </a:r>
            <a:r>
              <a:rPr lang="ja-JP" altLang="en-US" sz="1400" dirty="0"/>
              <a:t>クリエイティビティを発揮</a:t>
            </a:r>
            <a:r>
              <a:rPr lang="ja-JP" altLang="en-US" sz="1400" dirty="0" smtClean="0"/>
              <a:t>しイノベーション</a:t>
            </a:r>
            <a:r>
              <a:rPr lang="ja-JP" altLang="en-US" sz="1400" dirty="0"/>
              <a:t>に</a:t>
            </a:r>
            <a:r>
              <a:rPr lang="ja-JP" altLang="en-US" sz="1400" dirty="0" smtClean="0"/>
              <a:t>結び付けることができる人材、</a:t>
            </a:r>
            <a:r>
              <a:rPr lang="ja-JP" altLang="en-US" sz="1400" dirty="0"/>
              <a:t>将来を担う起業家精神にあふれる人材、</a:t>
            </a:r>
            <a:r>
              <a:rPr lang="ja-JP" altLang="en-US" sz="1400" dirty="0" smtClean="0"/>
              <a:t>国際的</a:t>
            </a:r>
            <a:r>
              <a:rPr lang="ja-JP" altLang="en-US" sz="1400" dirty="0"/>
              <a:t>視野を持って世界で活躍することができる</a:t>
            </a:r>
            <a:r>
              <a:rPr lang="ja-JP" altLang="en-US" sz="1400" dirty="0" smtClean="0"/>
              <a:t>人材、さらには、現場</a:t>
            </a:r>
            <a:r>
              <a:rPr lang="ja-JP" altLang="en-US" sz="1400" dirty="0"/>
              <a:t>において実業を担う</a:t>
            </a:r>
            <a:r>
              <a:rPr lang="ja-JP" altLang="en-US" sz="1400" dirty="0" smtClean="0"/>
              <a:t>人材など、さまざまな分野で大阪や日本社会をリードするハイエンド人材やプロフェッショナル人材を育成します。また、民間企業等とともにこう</a:t>
            </a:r>
            <a:r>
              <a:rPr lang="ja-JP" altLang="en-US" sz="1400" dirty="0"/>
              <a:t>した人材が活躍する</a:t>
            </a:r>
            <a:r>
              <a:rPr lang="ja-JP" altLang="en-US" sz="1400" dirty="0" smtClean="0"/>
              <a:t>場や機会の創出・提供に努めます。　</a:t>
            </a:r>
            <a:endParaRPr lang="ja-JP" altLang="en-US" sz="1400"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5789840" y="631885"/>
            <a:ext cx="3390672" cy="461665"/>
          </a:xfrm>
          <a:prstGeom prst="rect">
            <a:avLst/>
          </a:prstGeom>
        </p:spPr>
        <p:txBody>
          <a:bodyPr wrap="non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全国学力・学習状況調査　校種・教科・区分</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940152" y="105273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940152" y="3789040"/>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789840" y="6460674"/>
            <a:ext cx="1935145" cy="200055"/>
          </a:xfrm>
          <a:prstGeom prst="rect">
            <a:avLst/>
          </a:prstGeom>
          <a:noFill/>
        </p:spPr>
        <p:txBody>
          <a:bodyPr wrap="none" rtlCol="0">
            <a:spAutoFit/>
          </a:bodyPr>
          <a:lstStyle/>
          <a:p>
            <a:r>
              <a:rPr kumimoji="1" lang="ja-JP" altLang="en-US" sz="700" dirty="0" smtClean="0">
                <a:latin typeface="+mn-ea"/>
              </a:rPr>
              <a:t>出典：文部科学省「全国学力・学習状況調査」</a:t>
            </a:r>
            <a:endParaRPr kumimoji="1" lang="ja-JP" altLang="en-US" sz="700" dirty="0">
              <a:latin typeface="+mn-ea"/>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687" name="直線コネクタ 686"/>
          <p:cNvCxnSpPr/>
          <p:nvPr/>
        </p:nvCxnSpPr>
        <p:spPr>
          <a:xfrm>
            <a:off x="5986391" y="1700808"/>
            <a:ext cx="2964924"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348" name="テキスト ボックス 347"/>
          <p:cNvSpPr txBox="1"/>
          <p:nvPr/>
        </p:nvSpPr>
        <p:spPr>
          <a:xfrm>
            <a:off x="8678408" y="3321801"/>
            <a:ext cx="492443" cy="215444"/>
          </a:xfrm>
          <a:prstGeom prst="rect">
            <a:avLst/>
          </a:prstGeom>
          <a:noFill/>
        </p:spPr>
        <p:txBody>
          <a:bodyPr wrap="none" rtlCol="0">
            <a:spAutoFit/>
          </a:bodyPr>
          <a:lstStyle/>
          <a:p>
            <a:r>
              <a:rPr lang="ja-JP" altLang="en-US" sz="800" dirty="0" smtClean="0"/>
              <a:t>（年）</a:t>
            </a:r>
            <a:endParaRPr kumimoji="1" lang="ja-JP" altLang="en-US" sz="800" dirty="0"/>
          </a:p>
        </p:txBody>
      </p:sp>
      <p:sp>
        <p:nvSpPr>
          <p:cNvPr id="349" name="テキスト ボックス 348"/>
          <p:cNvSpPr txBox="1"/>
          <p:nvPr/>
        </p:nvSpPr>
        <p:spPr>
          <a:xfrm>
            <a:off x="8688069" y="6075353"/>
            <a:ext cx="492443" cy="215444"/>
          </a:xfrm>
          <a:prstGeom prst="rect">
            <a:avLst/>
          </a:prstGeom>
          <a:noFill/>
        </p:spPr>
        <p:txBody>
          <a:bodyPr wrap="none" rtlCol="0">
            <a:spAutoFit/>
          </a:bodyPr>
          <a:lstStyle/>
          <a:p>
            <a:r>
              <a:rPr lang="ja-JP" altLang="en-US" sz="800" dirty="0" smtClean="0"/>
              <a:t>（年）</a:t>
            </a:r>
            <a:endParaRPr kumimoji="1" lang="ja-JP" altLang="en-US" sz="800" dirty="0"/>
          </a:p>
        </p:txBody>
      </p:sp>
      <p:cxnSp>
        <p:nvCxnSpPr>
          <p:cNvPr id="692" name="直線コネクタ 691"/>
          <p:cNvCxnSpPr/>
          <p:nvPr/>
        </p:nvCxnSpPr>
        <p:spPr>
          <a:xfrm>
            <a:off x="5986391" y="4437112"/>
            <a:ext cx="293823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803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620688"/>
            <a:ext cx="8712968" cy="2677656"/>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の刑法犯検挙・補導者数や児童虐待相談対応件数も全国に比較して厳しい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万円未満の世帯が約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割を占めるなど、いわゆる低所得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の世帯割合が高い状況にあり、子どもの貧困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課題となって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。これらの状況がいわゆる「負の連鎖」</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として、虐待・暴力行為につながるなど、子どもの成育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環境に影響を及ぼしているとの指摘があります。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あわせて、府内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小・中学校における不登校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児童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生徒数（千人率）が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全国平均を上回るなど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指導上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の課題も抱えて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noChangeAspect="1"/>
          </p:cNvGraphicFramePr>
          <p:nvPr>
            <p:extLst>
              <p:ext uri="{D42A27DB-BD31-4B8C-83A1-F6EECF244321}">
                <p14:modId xmlns:p14="http://schemas.microsoft.com/office/powerpoint/2010/main" val="3867894110"/>
              </p:ext>
            </p:extLst>
          </p:nvPr>
        </p:nvGraphicFramePr>
        <p:xfrm>
          <a:off x="6888300" y="1436449"/>
          <a:ext cx="2115623" cy="2249271"/>
        </p:xfrm>
        <a:graphic>
          <a:graphicData uri="http://schemas.openxmlformats.org/drawingml/2006/chart">
            <c:chart xmlns:c="http://schemas.openxmlformats.org/drawingml/2006/chart" xmlns:r="http://schemas.openxmlformats.org/officeDocument/2006/relationships" r:id="rId2"/>
          </a:graphicData>
        </a:graphic>
      </p:graphicFrame>
      <p:pic>
        <p:nvPicPr>
          <p:cNvPr id="1024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2" y="4226604"/>
            <a:ext cx="4471356" cy="229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7092280" y="1340768"/>
            <a:ext cx="2143536"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年中の刑法犯少年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の検挙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noChangeAspect="1"/>
          </p:cNvGraphicFramePr>
          <p:nvPr>
            <p:extLst>
              <p:ext uri="{D42A27DB-BD31-4B8C-83A1-F6EECF244321}">
                <p14:modId xmlns:p14="http://schemas.microsoft.com/office/powerpoint/2010/main" val="2436398601"/>
              </p:ext>
            </p:extLst>
          </p:nvPr>
        </p:nvGraphicFramePr>
        <p:xfrm>
          <a:off x="4644008" y="1371895"/>
          <a:ext cx="2416046" cy="2397557"/>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直線コネクタ 8"/>
          <p:cNvCxnSpPr/>
          <p:nvPr/>
        </p:nvCxnSpPr>
        <p:spPr>
          <a:xfrm>
            <a:off x="5115923" y="1982654"/>
            <a:ext cx="1707275"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838481" y="3672573"/>
            <a:ext cx="1912703" cy="200055"/>
          </a:xfrm>
          <a:prstGeom prst="rect">
            <a:avLst/>
          </a:prstGeom>
          <a:noFill/>
        </p:spPr>
        <p:txBody>
          <a:bodyPr wrap="none" rtlCol="0">
            <a:spAutoFit/>
          </a:bodyPr>
          <a:lstStyle/>
          <a:p>
            <a:r>
              <a:rPr kumimoji="1" lang="ja-JP" altLang="en-US" sz="700" dirty="0" smtClean="0">
                <a:latin typeface="+mn-ea"/>
              </a:rPr>
              <a:t>出典：総務省「平成</a:t>
            </a:r>
            <a:r>
              <a:rPr kumimoji="1" lang="en-US" altLang="ja-JP" sz="700" dirty="0" smtClean="0">
                <a:latin typeface="+mn-ea"/>
              </a:rPr>
              <a:t>24</a:t>
            </a:r>
            <a:r>
              <a:rPr kumimoji="1" lang="ja-JP" altLang="en-US" sz="700" dirty="0" smtClean="0">
                <a:latin typeface="+mn-ea"/>
              </a:rPr>
              <a:t>年</a:t>
            </a:r>
            <a:r>
              <a:rPr lang="zh-TW" altLang="en-US" sz="700" dirty="0" smtClean="0">
                <a:latin typeface="+mn-ea"/>
              </a:rPr>
              <a:t>就業</a:t>
            </a:r>
            <a:r>
              <a:rPr lang="zh-TW" altLang="en-US" sz="700" dirty="0">
                <a:latin typeface="+mn-ea"/>
              </a:rPr>
              <a:t>構造基本</a:t>
            </a:r>
            <a:r>
              <a:rPr lang="zh-TW" altLang="en-US" sz="700" dirty="0" smtClean="0">
                <a:latin typeface="+mn-ea"/>
              </a:rPr>
              <a:t>調査</a:t>
            </a:r>
            <a:r>
              <a:rPr lang="ja-JP" altLang="en-US" sz="700" dirty="0" smtClean="0">
                <a:latin typeface="+mn-ea"/>
              </a:rPr>
              <a:t>」</a:t>
            </a:r>
            <a:endParaRPr kumimoji="1" lang="ja-JP" altLang="en-US" sz="700" dirty="0">
              <a:latin typeface="+mn-ea"/>
            </a:endParaRPr>
          </a:p>
        </p:txBody>
      </p:sp>
      <p:sp>
        <p:nvSpPr>
          <p:cNvPr id="13" name="正方形/長方形 12"/>
          <p:cNvSpPr/>
          <p:nvPr/>
        </p:nvSpPr>
        <p:spPr>
          <a:xfrm>
            <a:off x="323528" y="3417381"/>
            <a:ext cx="3744416" cy="3323987"/>
          </a:xfrm>
          <a:prstGeom prst="rect">
            <a:avLst/>
          </a:prstGeom>
        </p:spPr>
        <p:txBody>
          <a:bodyPr wrap="square">
            <a:spAutoFit/>
          </a:bodyPr>
          <a:lstStyle/>
          <a:p>
            <a:pPr marL="180000" indent="-457200"/>
            <a:r>
              <a:rPr lang="ja-JP" altLang="en-US" sz="1400" dirty="0" smtClean="0"/>
              <a:t>○</a:t>
            </a:r>
            <a:r>
              <a:rPr lang="ja-JP" altLang="en-US" sz="1400" dirty="0"/>
              <a:t>　不登校</a:t>
            </a:r>
            <a:r>
              <a:rPr lang="ja-JP" altLang="en-US" sz="1400" dirty="0" smtClean="0"/>
              <a:t>やいじめ、暴力</a:t>
            </a:r>
            <a:r>
              <a:rPr lang="ja-JP" altLang="en-US" sz="1400" dirty="0"/>
              <a:t>行為、中途退学などの課題</a:t>
            </a:r>
            <a:r>
              <a:rPr lang="ja-JP" altLang="en-US" sz="1400" dirty="0" smtClean="0"/>
              <a:t>に対し、子ども</a:t>
            </a:r>
            <a:r>
              <a:rPr lang="ja-JP" altLang="en-US" sz="1400" dirty="0"/>
              <a:t>たちの置かれている状況に</a:t>
            </a:r>
            <a:r>
              <a:rPr lang="ja-JP" altLang="en-US" sz="1400" dirty="0" smtClean="0"/>
              <a:t>応じて適切に対応し、児童・生徒</a:t>
            </a:r>
            <a:r>
              <a:rPr lang="ja-JP" altLang="en-US" sz="1400" dirty="0"/>
              <a:t>一人ひとりの自立を支える教育</a:t>
            </a:r>
            <a:r>
              <a:rPr lang="ja-JP" altLang="en-US" sz="1400" dirty="0" smtClean="0"/>
              <a:t>を充実</a:t>
            </a:r>
            <a:r>
              <a:rPr lang="ja-JP" altLang="en-US" sz="1400" dirty="0"/>
              <a:t>します</a:t>
            </a:r>
            <a:r>
              <a:rPr lang="ja-JP" altLang="en-US" sz="1400" dirty="0" smtClean="0"/>
              <a:t>。</a:t>
            </a:r>
            <a:r>
              <a:rPr lang="en-US" altLang="ja-JP" sz="1400" dirty="0" smtClean="0"/>
              <a:t/>
            </a:r>
            <a:br>
              <a:rPr lang="en-US" altLang="ja-JP" sz="1400" dirty="0" smtClean="0"/>
            </a:br>
            <a:r>
              <a:rPr lang="ja-JP" altLang="en-US" sz="1400" dirty="0" smtClean="0"/>
              <a:t>　また、少年非行については、関係機関が連携して適切に対応します。</a:t>
            </a:r>
            <a:endParaRPr lang="en-US" altLang="ja-JP" sz="1400" dirty="0"/>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676593" y="1340768"/>
            <a:ext cx="239360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sp>
        <p:nvSpPr>
          <p:cNvPr id="18" name="テキスト ボックス 17"/>
          <p:cNvSpPr txBox="1"/>
          <p:nvPr/>
        </p:nvSpPr>
        <p:spPr>
          <a:xfrm>
            <a:off x="4502868" y="6453916"/>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大阪府子ども総合計画」（平成</a:t>
            </a:r>
            <a:r>
              <a:rPr lang="en-US" altLang="ja-JP" sz="700" dirty="0" smtClean="0">
                <a:latin typeface="+mn-ea"/>
              </a:rPr>
              <a:t>27</a:t>
            </a:r>
            <a:r>
              <a:rPr lang="ja-JP" altLang="en-US" sz="700" dirty="0" smtClean="0">
                <a:latin typeface="+mn-ea"/>
              </a:rPr>
              <a:t>年）</a:t>
            </a:r>
            <a:endParaRPr kumimoji="1" lang="ja-JP" altLang="en-US" sz="700" dirty="0">
              <a:latin typeface="+mn-ea"/>
            </a:endParaRPr>
          </a:p>
        </p:txBody>
      </p:sp>
      <p:sp>
        <p:nvSpPr>
          <p:cNvPr id="21" name="テキスト ボックス 20"/>
          <p:cNvSpPr txBox="1"/>
          <p:nvPr/>
        </p:nvSpPr>
        <p:spPr>
          <a:xfrm>
            <a:off x="7070197" y="3697287"/>
            <a:ext cx="2028119" cy="307777"/>
          </a:xfrm>
          <a:prstGeom prst="rect">
            <a:avLst/>
          </a:prstGeom>
          <a:noFill/>
        </p:spPr>
        <p:txBody>
          <a:bodyPr wrap="none" rtlCol="0">
            <a:spAutoFit/>
          </a:bodyPr>
          <a:lstStyle/>
          <a:p>
            <a:r>
              <a:rPr kumimoji="1" lang="ja-JP" altLang="en-US" sz="700" dirty="0" smtClean="0">
                <a:latin typeface="+mn-ea"/>
              </a:rPr>
              <a:t>出典</a:t>
            </a:r>
            <a:r>
              <a:rPr lang="ja-JP" altLang="en-US" sz="700" dirty="0" smtClean="0">
                <a:latin typeface="+mn-ea"/>
              </a:rPr>
              <a:t>：大阪府警察</a:t>
            </a:r>
            <a:r>
              <a:rPr lang="en-US" altLang="ja-JP" sz="700" dirty="0" smtClean="0">
                <a:latin typeface="+mn-ea"/>
              </a:rPr>
              <a:t/>
            </a:r>
            <a:br>
              <a:rPr lang="en-US" altLang="ja-JP" sz="700" dirty="0" smtClean="0">
                <a:latin typeface="+mn-ea"/>
              </a:rPr>
            </a:br>
            <a:r>
              <a:rPr lang="ja-JP" altLang="en-US" sz="700" dirty="0" smtClean="0">
                <a:latin typeface="+mn-ea"/>
              </a:rPr>
              <a:t>　　　　「大阪</a:t>
            </a:r>
            <a:r>
              <a:rPr lang="ja-JP" altLang="en-US" sz="700" dirty="0">
                <a:latin typeface="+mn-ea"/>
              </a:rPr>
              <a:t>の少年</a:t>
            </a:r>
            <a:r>
              <a:rPr lang="ja-JP" altLang="en-US" sz="700" dirty="0" smtClean="0">
                <a:latin typeface="+mn-ea"/>
              </a:rPr>
              <a:t>非行の概要」（</a:t>
            </a:r>
            <a:r>
              <a:rPr lang="ja-JP" altLang="en-US" sz="700" dirty="0">
                <a:latin typeface="+mn-ea"/>
              </a:rPr>
              <a:t>平成</a:t>
            </a:r>
            <a:r>
              <a:rPr lang="en-US" altLang="ja-JP" sz="700" dirty="0">
                <a:latin typeface="+mn-ea"/>
              </a:rPr>
              <a:t>26</a:t>
            </a:r>
            <a:r>
              <a:rPr lang="ja-JP" altLang="en-US" sz="700" dirty="0" smtClean="0">
                <a:latin typeface="+mn-ea"/>
              </a:rPr>
              <a:t>年版）</a:t>
            </a:r>
            <a:endParaRPr lang="en-US" altLang="ja-JP" sz="700" dirty="0" smtClean="0">
              <a:latin typeface="+mn-ea"/>
            </a:endParaRPr>
          </a:p>
        </p:txBody>
      </p:sp>
      <p:sp>
        <p:nvSpPr>
          <p:cNvPr id="23" name="テキスト ボックス 5"/>
          <p:cNvSpPr txBox="1"/>
          <p:nvPr/>
        </p:nvSpPr>
        <p:spPr>
          <a:xfrm>
            <a:off x="5512043" y="155937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latin typeface="+mn-ea"/>
                <a:ea typeface="+mn-ea"/>
              </a:rPr>
              <a:t>全国</a:t>
            </a:r>
            <a:r>
              <a:rPr kumimoji="1" lang="ja-JP" altLang="en-US" sz="900" dirty="0" smtClean="0">
                <a:latin typeface="+mn-ea"/>
                <a:ea typeface="+mn-ea"/>
              </a:rPr>
              <a:t>平均 </a:t>
            </a:r>
            <a:r>
              <a:rPr kumimoji="0" lang="en-US" altLang="ja-JP" sz="900" b="0" i="0" u="none" strike="noStrike" dirty="0">
                <a:solidFill>
                  <a:schemeClr val="dk1"/>
                </a:solidFill>
                <a:effectLst/>
                <a:latin typeface="+mn-ea"/>
                <a:ea typeface="+mn-ea"/>
              </a:rPr>
              <a:t>36.3</a:t>
            </a:r>
            <a:r>
              <a:rPr kumimoji="0" lang="ja-JP" altLang="en-US" sz="900" b="0" i="0" u="none" strike="noStrike" dirty="0">
                <a:solidFill>
                  <a:schemeClr val="dk1"/>
                </a:solidFill>
                <a:effectLst/>
                <a:latin typeface="+mn-ea"/>
                <a:ea typeface="+mn-ea"/>
              </a:rPr>
              <a:t>％</a:t>
            </a:r>
            <a:endParaRPr kumimoji="1" lang="ja-JP" altLang="en-US" sz="900" dirty="0">
              <a:latin typeface="+mn-ea"/>
              <a:ea typeface="+mn-ea"/>
            </a:endParaRPr>
          </a:p>
        </p:txBody>
      </p:sp>
      <p:cxnSp>
        <p:nvCxnSpPr>
          <p:cNvPr id="24" name="直線矢印コネクタ 23"/>
          <p:cNvCxnSpPr/>
          <p:nvPr/>
        </p:nvCxnSpPr>
        <p:spPr>
          <a:xfrm flipH="1">
            <a:off x="5569113" y="1892661"/>
            <a:ext cx="152140" cy="8999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29" name="テキスト ボックス 28"/>
          <p:cNvSpPr txBox="1"/>
          <p:nvPr/>
        </p:nvSpPr>
        <p:spPr>
          <a:xfrm>
            <a:off x="6880195" y="1648775"/>
            <a:ext cx="569387" cy="246221"/>
          </a:xfrm>
          <a:prstGeom prst="rect">
            <a:avLst/>
          </a:prstGeom>
          <a:noFill/>
        </p:spPr>
        <p:txBody>
          <a:bodyPr wrap="none" rtlCol="0">
            <a:spAutoFit/>
          </a:bodyPr>
          <a:lstStyle/>
          <a:p>
            <a:r>
              <a:rPr lang="ja-JP" altLang="en-US" sz="1000" dirty="0" smtClean="0"/>
              <a:t>（人）</a:t>
            </a:r>
            <a:endParaRPr kumimoji="1" lang="ja-JP" altLang="en-US" sz="1000" dirty="0"/>
          </a:p>
        </p:txBody>
      </p:sp>
      <p:sp>
        <p:nvSpPr>
          <p:cNvPr id="17" name="正方形/長方形 16"/>
          <p:cNvSpPr/>
          <p:nvPr/>
        </p:nvSpPr>
        <p:spPr>
          <a:xfrm>
            <a:off x="4373040" y="4088105"/>
            <a:ext cx="455445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児童</a:t>
            </a:r>
            <a:r>
              <a:rPr lang="ja-JP" altLang="en-US" sz="1200" dirty="0"/>
              <a:t>虐待相談対応件数</a:t>
            </a:r>
            <a:r>
              <a:rPr lang="ja-JP" altLang="en-US" sz="1200" dirty="0" smtClean="0"/>
              <a:t>と虐待による措置件数の推移</a:t>
            </a:r>
            <a:r>
              <a:rPr lang="ja-JP" altLang="en-US" sz="1200" dirty="0"/>
              <a:t>（大阪府</a:t>
            </a:r>
            <a:r>
              <a:rPr lang="ja-JP" altLang="en-US" sz="1200" dirty="0" smtClean="0"/>
              <a:t>）</a:t>
            </a:r>
            <a:endParaRPr lang="ja-JP" altLang="en-US" sz="1200" dirty="0"/>
          </a:p>
        </p:txBody>
      </p:sp>
    </p:spTree>
    <p:extLst>
      <p:ext uri="{BB962C8B-B14F-4D97-AF65-F5344CB8AC3E}">
        <p14:creationId xmlns:p14="http://schemas.microsoft.com/office/powerpoint/2010/main" val="2523265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1910048883"/>
              </p:ext>
            </p:extLst>
          </p:nvPr>
        </p:nvGraphicFramePr>
        <p:xfrm>
          <a:off x="5732457" y="4877437"/>
          <a:ext cx="3133725" cy="1647825"/>
        </p:xfrm>
        <a:graphic>
          <a:graphicData uri="http://schemas.openxmlformats.org/presentationml/2006/ole">
            <mc:AlternateContent xmlns:mc="http://schemas.openxmlformats.org/markup-compatibility/2006">
              <mc:Choice xmlns:v="urn:schemas-microsoft-com:vml" Requires="v">
                <p:oleObj spid="_x0000_s9292" name="グラフ" r:id="rId3" imgW="3133744" imgH="1647945" progId="MSGraph.Chart.8">
                  <p:embed/>
                </p:oleObj>
              </mc:Choice>
              <mc:Fallback>
                <p:oleObj name="グラフ" r:id="rId3" imgW="3133744" imgH="1647945" progId="MSGraph.Chart.8">
                  <p:embed/>
                  <p:pic>
                    <p:nvPicPr>
                      <p:cNvPr id="0" name=""/>
                      <p:cNvPicPr>
                        <a:picLocks noChangeAspect="1" noChangeArrowheads="1"/>
                      </p:cNvPicPr>
                      <p:nvPr/>
                    </p:nvPicPr>
                    <p:blipFill>
                      <a:blip r:embed="rId4"/>
                      <a:srcRect/>
                      <a:stretch>
                        <a:fillRect/>
                      </a:stretch>
                    </p:blipFill>
                    <p:spPr bwMode="auto">
                      <a:xfrm>
                        <a:off x="5732457" y="4877437"/>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778387324"/>
              </p:ext>
            </p:extLst>
          </p:nvPr>
        </p:nvGraphicFramePr>
        <p:xfrm>
          <a:off x="2699802" y="4863532"/>
          <a:ext cx="2977281" cy="1647825"/>
        </p:xfrm>
        <a:graphic>
          <a:graphicData uri="http://schemas.openxmlformats.org/presentationml/2006/ole">
            <mc:AlternateContent xmlns:mc="http://schemas.openxmlformats.org/markup-compatibility/2006">
              <mc:Choice xmlns:v="urn:schemas-microsoft-com:vml" Requires="v">
                <p:oleObj spid="_x0000_s9293" name="グラフ" r:id="rId5" imgW="2952883" imgH="1647945" progId="MSGraph.Chart.8">
                  <p:embed/>
                </p:oleObj>
              </mc:Choice>
              <mc:Fallback>
                <p:oleObj name="グラフ" r:id="rId5" imgW="2952883" imgH="1647945" progId="MSGraph.Chart.8">
                  <p:embed/>
                  <p:pic>
                    <p:nvPicPr>
                      <p:cNvPr id="0" name=""/>
                      <p:cNvPicPr>
                        <a:picLocks noChangeAspect="1" noChangeArrowheads="1"/>
                      </p:cNvPicPr>
                      <p:nvPr/>
                    </p:nvPicPr>
                    <p:blipFill>
                      <a:blip r:embed="rId6"/>
                      <a:srcRect/>
                      <a:stretch>
                        <a:fillRect/>
                      </a:stretch>
                    </p:blipFill>
                    <p:spPr bwMode="auto">
                      <a:xfrm>
                        <a:off x="2699802" y="4863532"/>
                        <a:ext cx="2977281" cy="1647825"/>
                      </a:xfrm>
                      <a:prstGeom prst="rect">
                        <a:avLst/>
                      </a:prstGeom>
                      <a:noFill/>
                      <a:ln>
                        <a:noFill/>
                      </a:ln>
                      <a:extLst/>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1865852360"/>
              </p:ext>
            </p:extLst>
          </p:nvPr>
        </p:nvGraphicFramePr>
        <p:xfrm>
          <a:off x="2733901" y="3217707"/>
          <a:ext cx="2952750" cy="1647825"/>
        </p:xfrm>
        <a:graphic>
          <a:graphicData uri="http://schemas.openxmlformats.org/presentationml/2006/ole">
            <mc:AlternateContent xmlns:mc="http://schemas.openxmlformats.org/markup-compatibility/2006">
              <mc:Choice xmlns:v="urn:schemas-microsoft-com:vml" Requires="v">
                <p:oleObj spid="_x0000_s9294" name="グラフ" r:id="rId7" imgW="2952883" imgH="1647945" progId="MSGraph.Chart.8">
                  <p:embed/>
                </p:oleObj>
              </mc:Choice>
              <mc:Fallback>
                <p:oleObj name="グラフ" r:id="rId7" imgW="2952883" imgH="1647945" progId="MSGraph.Chart.8">
                  <p:embed/>
                  <p:pic>
                    <p:nvPicPr>
                      <p:cNvPr id="0" name=""/>
                      <p:cNvPicPr>
                        <a:picLocks noChangeAspect="1" noChangeArrowheads="1"/>
                      </p:cNvPicPr>
                      <p:nvPr/>
                    </p:nvPicPr>
                    <p:blipFill>
                      <a:blip r:embed="rId8"/>
                      <a:srcRect/>
                      <a:stretch>
                        <a:fillRect/>
                      </a:stretch>
                    </p:blipFill>
                    <p:spPr bwMode="auto">
                      <a:xfrm>
                        <a:off x="2733901" y="3217707"/>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3590259604"/>
              </p:ext>
            </p:extLst>
          </p:nvPr>
        </p:nvGraphicFramePr>
        <p:xfrm>
          <a:off x="5755488" y="3237192"/>
          <a:ext cx="3108710" cy="1647825"/>
        </p:xfrm>
        <a:graphic>
          <a:graphicData uri="http://schemas.openxmlformats.org/presentationml/2006/ole">
            <mc:AlternateContent xmlns:mc="http://schemas.openxmlformats.org/markup-compatibility/2006">
              <mc:Choice xmlns:v="urn:schemas-microsoft-com:vml" Requires="v">
                <p:oleObj spid="_x0000_s9295" name="グラフ" r:id="rId9" imgW="3171805" imgH="1647945" progId="MSGraph.Chart.8">
                  <p:embed/>
                </p:oleObj>
              </mc:Choice>
              <mc:Fallback>
                <p:oleObj name="グラフ" r:id="rId9" imgW="3171805" imgH="1647945" progId="MSGraph.Chart.8">
                  <p:embed/>
                  <p:pic>
                    <p:nvPicPr>
                      <p:cNvPr id="0" name=""/>
                      <p:cNvPicPr>
                        <a:picLocks noChangeAspect="1" noChangeArrowheads="1"/>
                      </p:cNvPicPr>
                      <p:nvPr/>
                    </p:nvPicPr>
                    <p:blipFill>
                      <a:blip r:embed="rId10"/>
                      <a:srcRect/>
                      <a:stretch>
                        <a:fillRect/>
                      </a:stretch>
                    </p:blipFill>
                    <p:spPr bwMode="auto">
                      <a:xfrm>
                        <a:off x="5755488" y="3237192"/>
                        <a:ext cx="3108710" cy="1647825"/>
                      </a:xfrm>
                      <a:prstGeom prst="rect">
                        <a:avLst/>
                      </a:prstGeom>
                      <a:noFill/>
                      <a:ln>
                        <a:noFill/>
                      </a:ln>
                      <a:extLst/>
                    </p:spPr>
                  </p:pic>
                </p:oleObj>
              </mc:Fallback>
            </mc:AlternateContent>
          </a:graphicData>
        </a:graphic>
      </p:graphicFrame>
      <p:graphicFrame>
        <p:nvGraphicFramePr>
          <p:cNvPr id="19" name="オブジェクト 18"/>
          <p:cNvGraphicFramePr>
            <a:graphicFrameLocks noChangeAspect="1"/>
          </p:cNvGraphicFramePr>
          <p:nvPr>
            <p:extLst>
              <p:ext uri="{D42A27DB-BD31-4B8C-83A1-F6EECF244321}">
                <p14:modId xmlns:p14="http://schemas.microsoft.com/office/powerpoint/2010/main" val="2269795007"/>
              </p:ext>
            </p:extLst>
          </p:nvPr>
        </p:nvGraphicFramePr>
        <p:xfrm>
          <a:off x="5730230" y="1544917"/>
          <a:ext cx="3114675" cy="1647825"/>
        </p:xfrm>
        <a:graphic>
          <a:graphicData uri="http://schemas.openxmlformats.org/presentationml/2006/ole">
            <mc:AlternateContent xmlns:mc="http://schemas.openxmlformats.org/markup-compatibility/2006">
              <mc:Choice xmlns:v="urn:schemas-microsoft-com:vml" Requires="v">
                <p:oleObj spid="_x0000_s9296" name="グラフ" r:id="rId11" imgW="3114578" imgH="1647945" progId="MSGraph.Chart.8">
                  <p:embed/>
                </p:oleObj>
              </mc:Choice>
              <mc:Fallback>
                <p:oleObj name="グラフ" r:id="rId11" imgW="3114578" imgH="1647945" progId="MSGraph.Chart.8">
                  <p:embed/>
                  <p:pic>
                    <p:nvPicPr>
                      <p:cNvPr id="0" name=""/>
                      <p:cNvPicPr>
                        <a:picLocks noChangeAspect="1" noChangeArrowheads="1"/>
                      </p:cNvPicPr>
                      <p:nvPr/>
                    </p:nvPicPr>
                    <p:blipFill>
                      <a:blip r:embed="rId12"/>
                      <a:srcRect/>
                      <a:stretch>
                        <a:fillRect/>
                      </a:stretch>
                    </p:blipFill>
                    <p:spPr bwMode="auto">
                      <a:xfrm>
                        <a:off x="5730230" y="1544917"/>
                        <a:ext cx="31146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オブジェクト 39"/>
          <p:cNvGraphicFramePr>
            <a:graphicFrameLocks noChangeAspect="1"/>
          </p:cNvGraphicFramePr>
          <p:nvPr>
            <p:extLst>
              <p:ext uri="{D42A27DB-BD31-4B8C-83A1-F6EECF244321}">
                <p14:modId xmlns:p14="http://schemas.microsoft.com/office/powerpoint/2010/main" val="3318433024"/>
              </p:ext>
            </p:extLst>
          </p:nvPr>
        </p:nvGraphicFramePr>
        <p:xfrm>
          <a:off x="2734659" y="1558007"/>
          <a:ext cx="2952750" cy="1647825"/>
        </p:xfrm>
        <a:graphic>
          <a:graphicData uri="http://schemas.openxmlformats.org/presentationml/2006/ole">
            <mc:AlternateContent xmlns:mc="http://schemas.openxmlformats.org/markup-compatibility/2006">
              <mc:Choice xmlns:v="urn:schemas-microsoft-com:vml" Requires="v">
                <p:oleObj spid="_x0000_s9297" name="グラフ" r:id="rId13" imgW="2952883" imgH="1647945" progId="MSGraph.Chart.8">
                  <p:embed/>
                </p:oleObj>
              </mc:Choice>
              <mc:Fallback>
                <p:oleObj name="グラフ" r:id="rId13" imgW="2952883" imgH="1647945" progId="MSGraph.Chart.8">
                  <p:embed/>
                  <p:pic>
                    <p:nvPicPr>
                      <p:cNvPr id="0" name=""/>
                      <p:cNvPicPr>
                        <a:picLocks noChangeAspect="1" noChangeArrowheads="1"/>
                      </p:cNvPicPr>
                      <p:nvPr/>
                    </p:nvPicPr>
                    <p:blipFill>
                      <a:blip r:embed="rId14"/>
                      <a:srcRect/>
                      <a:stretch>
                        <a:fillRect/>
                      </a:stretch>
                    </p:blipFill>
                    <p:spPr bwMode="auto">
                      <a:xfrm>
                        <a:off x="2734659" y="1558007"/>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761747"/>
          </a:xfrm>
          <a:prstGeom prst="rect">
            <a:avLst/>
          </a:prstGeom>
        </p:spPr>
        <p:txBody>
          <a:bodyPr wrap="squar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a:t>
            </a:r>
            <a:r>
              <a:rPr lang="ja-JP" altLang="ja-JP" sz="1200" dirty="0" smtClean="0"/>
              <a:t>千人率</a:t>
            </a:r>
            <a:endParaRPr lang="en-US" altLang="ja-JP" sz="1200" dirty="0" smtClean="0"/>
          </a:p>
          <a:p>
            <a:pPr marL="252000" indent="-457200"/>
            <a:r>
              <a:rPr lang="ja-JP" altLang="en-US" sz="1050" dirty="0" smtClean="0"/>
              <a:t>（</a:t>
            </a:r>
            <a:r>
              <a:rPr lang="ja-JP" altLang="ja-JP" sz="1050" dirty="0" smtClean="0"/>
              <a:t>※</a:t>
            </a:r>
            <a:r>
              <a:rPr lang="ja-JP" altLang="en-US" sz="1050" dirty="0" smtClean="0"/>
              <a:t>平成</a:t>
            </a:r>
            <a:r>
              <a:rPr lang="en-US" altLang="ja-JP" sz="1050" dirty="0" smtClean="0"/>
              <a:t>22</a:t>
            </a:r>
            <a:r>
              <a:rPr lang="ja-JP" altLang="ja-JP" sz="1050" dirty="0"/>
              <a:t>年度の全国の数値は東日本</a:t>
            </a:r>
            <a:r>
              <a:rPr lang="ja-JP" altLang="ja-JP" sz="1050" dirty="0" smtClean="0"/>
              <a:t>大震災の</a:t>
            </a:r>
            <a:r>
              <a:rPr lang="ja-JP" altLang="ja-JP" sz="1050" dirty="0"/>
              <a:t>影響により回答不能であった学校等</a:t>
            </a:r>
            <a:r>
              <a:rPr lang="ja-JP" altLang="ja-JP" sz="1050" dirty="0" smtClean="0"/>
              <a:t>は含まれて</a:t>
            </a:r>
            <a:r>
              <a:rPr lang="ja-JP" altLang="ja-JP" sz="1050" dirty="0"/>
              <a:t>いない</a:t>
            </a:r>
            <a:r>
              <a:rPr lang="ja-JP" altLang="ja-JP" sz="1050" dirty="0" smtClean="0"/>
              <a:t>。不登校</a:t>
            </a:r>
            <a:r>
              <a:rPr lang="ja-JP" altLang="ja-JP" sz="1050" smtClean="0"/>
              <a:t>も</a:t>
            </a:r>
            <a:r>
              <a:rPr lang="ja-JP" altLang="en-US" sz="1050" smtClean="0"/>
              <a:t>同</a:t>
            </a:r>
            <a:r>
              <a:rPr lang="ja-JP" altLang="ja-JP" sz="1050" smtClean="0"/>
              <a:t>様</a:t>
            </a:r>
            <a:r>
              <a:rPr lang="ja-JP" altLang="en-US" sz="1050" smtClean="0"/>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91888" y="3368025"/>
            <a:ext cx="2335896"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a:t>
            </a:r>
            <a:r>
              <a:rPr lang="ja-JP" altLang="ja-JP" sz="1200" dirty="0" smtClean="0"/>
              <a:t>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09"/>
            <a:ext cx="138852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5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1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542417" y="6370406"/>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1" y="474117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7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正方形/長方形 30"/>
          <p:cNvSpPr/>
          <p:nvPr/>
        </p:nvSpPr>
        <p:spPr>
          <a:xfrm>
            <a:off x="3024336" y="6525924"/>
            <a:ext cx="4572000" cy="200055"/>
          </a:xfrm>
          <a:prstGeom prst="rect">
            <a:avLst/>
          </a:prstGeom>
        </p:spPr>
        <p:txBody>
          <a:bodyPr>
            <a:spAutoFit/>
          </a:bodyPr>
          <a:lstStyle/>
          <a:p>
            <a:r>
              <a:rPr lang="ja-JP" altLang="en-US" sz="700" dirty="0" smtClean="0"/>
              <a:t>出典：</a:t>
            </a:r>
            <a:r>
              <a:rPr lang="ja-JP" altLang="ja-JP" sz="700" dirty="0" smtClean="0"/>
              <a:t>文部科学省「</a:t>
            </a:r>
            <a:r>
              <a:rPr lang="ja-JP" altLang="ja-JP" sz="700" dirty="0"/>
              <a:t>児童生徒の問題行動等生徒指導上の諸問題に関する調査」</a:t>
            </a:r>
          </a:p>
        </p:txBody>
      </p:sp>
      <p:sp>
        <p:nvSpPr>
          <p:cNvPr id="32" name="Text Box 13"/>
          <p:cNvSpPr txBox="1">
            <a:spLocks noChangeArrowheads="1"/>
          </p:cNvSpPr>
          <p:nvPr/>
        </p:nvSpPr>
        <p:spPr bwMode="auto">
          <a:xfrm>
            <a:off x="2825314" y="1603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1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2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39" y="326405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3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8" y="496347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23</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1" name="正方形/長方形 40"/>
          <p:cNvSpPr/>
          <p:nvPr/>
        </p:nvSpPr>
        <p:spPr>
          <a:xfrm>
            <a:off x="467543" y="673532"/>
            <a:ext cx="8496945" cy="523220"/>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a:t>
            </a:r>
            <a:r>
              <a:rPr lang="ja-JP" altLang="en-US" sz="1400" dirty="0" smtClean="0"/>
              <a:t>、生活</a:t>
            </a:r>
            <a:r>
              <a:rPr lang="ja-JP" altLang="en-US" sz="1400" dirty="0"/>
              <a:t>支援</a:t>
            </a:r>
            <a:r>
              <a:rPr lang="ja-JP" altLang="en-US" sz="1400" dirty="0" smtClean="0"/>
              <a:t>など</a:t>
            </a:r>
            <a:r>
              <a:rPr lang="ja-JP" altLang="en-US" sz="1400" dirty="0"/>
              <a:t>行政だけでなく、地域コミュニティやＮＰＯ、企業などの民間も含め社会全体で総合的に取り組みます。</a:t>
            </a:r>
            <a:r>
              <a:rPr lang="ja-JP" altLang="en-US" sz="1400" dirty="0" smtClean="0"/>
              <a:t>（</a:t>
            </a:r>
            <a:r>
              <a:rPr lang="ja-JP" altLang="en-US" sz="1400" dirty="0">
                <a:cs typeface="Meiryo UI" panose="020B0604030504040204" pitchFamily="50" charset="-128"/>
              </a:rPr>
              <a:t> </a:t>
            </a:r>
            <a:r>
              <a:rPr lang="ja-JP" altLang="en-US" sz="1400" dirty="0" smtClean="0">
                <a:cs typeface="Meiryo UI" panose="020B0604030504040204" pitchFamily="50" charset="-128"/>
              </a:rPr>
              <a:t>➡</a:t>
            </a:r>
            <a:r>
              <a:rPr lang="en-US" altLang="ja-JP" sz="1400" dirty="0" smtClean="0"/>
              <a:t>Topic</a:t>
            </a:r>
            <a:r>
              <a:rPr lang="ja-JP" altLang="en-US" sz="1400" dirty="0"/>
              <a:t>③：子どもの貧困対策</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8843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92291" y="688944"/>
            <a:ext cx="8926051"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③　子どもの貧困対策</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a:p>
            <a:endParaRPr lang="en-US" altLang="ja-JP" sz="1400" dirty="0" smtClean="0">
              <a:solidFill>
                <a:schemeClr val="tx1"/>
              </a:solidFill>
            </a:endParaRPr>
          </a:p>
        </p:txBody>
      </p:sp>
      <p:sp>
        <p:nvSpPr>
          <p:cNvPr id="5" name="正方形/長方形 4"/>
          <p:cNvSpPr/>
          <p:nvPr/>
        </p:nvSpPr>
        <p:spPr>
          <a:xfrm>
            <a:off x="467544" y="949663"/>
            <a:ext cx="8488424" cy="972000"/>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n-ea"/>
              </a:rPr>
              <a:t>　</a:t>
            </a:r>
            <a:r>
              <a:rPr lang="ja-JP" altLang="en-US" sz="1200" dirty="0" smtClean="0">
                <a:solidFill>
                  <a:schemeClr val="tx1"/>
                </a:solidFill>
                <a:latin typeface="+mn-ea"/>
              </a:rPr>
              <a:t>大阪府</a:t>
            </a:r>
            <a:r>
              <a:rPr lang="ja-JP" altLang="en-US" sz="1200" dirty="0">
                <a:solidFill>
                  <a:schemeClr val="tx1"/>
                </a:solidFill>
                <a:latin typeface="+mn-ea"/>
              </a:rPr>
              <a:t>に</a:t>
            </a:r>
            <a:r>
              <a:rPr lang="ja-JP" altLang="en-US" sz="1200" dirty="0" smtClean="0">
                <a:solidFill>
                  <a:schemeClr val="tx1"/>
                </a:solidFill>
                <a:latin typeface="+mn-ea"/>
              </a:rPr>
              <a:t>おいては、経済環境などさまざまな要因により、非正規雇用が全国平均より高い状況にあります。この</a:t>
            </a:r>
            <a:r>
              <a:rPr lang="ja-JP" altLang="en-US" sz="1200" dirty="0">
                <a:solidFill>
                  <a:schemeClr val="tx1"/>
                </a:solidFill>
                <a:latin typeface="+mn-ea"/>
              </a:rPr>
              <a:t>よう</a:t>
            </a:r>
            <a:r>
              <a:rPr lang="ja-JP" altLang="en-US" sz="1200" dirty="0" smtClean="0">
                <a:solidFill>
                  <a:schemeClr val="tx1"/>
                </a:solidFill>
                <a:latin typeface="+mn-ea"/>
              </a:rPr>
              <a:t>な</a:t>
            </a:r>
            <a:r>
              <a:rPr lang="ja-JP" altLang="en-US" sz="1200" dirty="0">
                <a:solidFill>
                  <a:schemeClr val="tx1"/>
                </a:solidFill>
                <a:latin typeface="+mn-ea"/>
              </a:rPr>
              <a:t>中</a:t>
            </a:r>
            <a:r>
              <a:rPr lang="ja-JP" altLang="en-US" sz="1200" dirty="0" smtClean="0">
                <a:solidFill>
                  <a:schemeClr val="tx1"/>
                </a:solidFill>
                <a:latin typeface="+mn-ea"/>
              </a:rPr>
              <a:t>、大阪府</a:t>
            </a:r>
            <a:r>
              <a:rPr lang="ja-JP" altLang="en-US" sz="1200" dirty="0">
                <a:solidFill>
                  <a:schemeClr val="tx1"/>
                </a:solidFill>
                <a:latin typeface="+mn-ea"/>
              </a:rPr>
              <a:t>は他の都道府県と比較して、就学援助率や生活保護率が高く、また、高校中途退学や不登校等様々な問題が顕在化しています</a:t>
            </a:r>
            <a:r>
              <a:rPr lang="ja-JP" altLang="en-US" sz="1200" dirty="0" smtClean="0">
                <a:solidFill>
                  <a:schemeClr val="tx1"/>
                </a:solidFill>
                <a:latin typeface="+mn-ea"/>
              </a:rPr>
              <a:t>。そのため、大阪府の実態に応じた子どもの貧困対策が必要です。</a:t>
            </a:r>
            <a:endParaRPr lang="en-US" altLang="ja-JP" sz="1200" dirty="0" smtClean="0">
              <a:solidFill>
                <a:schemeClr val="tx1"/>
              </a:solidFill>
              <a:latin typeface="+mn-ea"/>
            </a:endParaRPr>
          </a:p>
          <a:p>
            <a:r>
              <a:rPr lang="ja-JP" altLang="en-US" sz="1100" dirty="0">
                <a:solidFill>
                  <a:schemeClr val="tx1"/>
                </a:solidFill>
                <a:latin typeface="+mn-ea"/>
              </a:rPr>
              <a:t>＜参考</a:t>
            </a:r>
            <a:r>
              <a:rPr lang="ja-JP" altLang="en-US" sz="1100" dirty="0" smtClean="0">
                <a:solidFill>
                  <a:schemeClr val="tx1"/>
                </a:solidFill>
                <a:latin typeface="+mn-ea"/>
              </a:rPr>
              <a:t>＞非正規労働者の割合（</a:t>
            </a:r>
            <a:r>
              <a:rPr lang="en-US" altLang="ja-JP" sz="1100" dirty="0" smtClean="0">
                <a:solidFill>
                  <a:schemeClr val="tx1"/>
                </a:solidFill>
                <a:latin typeface="+mn-ea"/>
              </a:rPr>
              <a:t>H26</a:t>
            </a:r>
            <a:r>
              <a:rPr lang="ja-JP" altLang="en-US" sz="1100" dirty="0" smtClean="0">
                <a:solidFill>
                  <a:schemeClr val="tx1"/>
                </a:solidFill>
                <a:latin typeface="+mn-ea"/>
              </a:rPr>
              <a:t>）大阪府</a:t>
            </a:r>
            <a:r>
              <a:rPr lang="en-US" altLang="ja-JP" sz="1100" dirty="0" smtClean="0">
                <a:solidFill>
                  <a:schemeClr val="tx1"/>
                </a:solidFill>
                <a:latin typeface="+mn-ea"/>
              </a:rPr>
              <a:t>40.2</a:t>
            </a:r>
            <a:r>
              <a:rPr lang="ja-JP" altLang="en-US" sz="1100" dirty="0" smtClean="0">
                <a:solidFill>
                  <a:schemeClr val="tx1"/>
                </a:solidFill>
                <a:latin typeface="+mn-ea"/>
              </a:rPr>
              <a:t>％　全国</a:t>
            </a:r>
            <a:r>
              <a:rPr lang="en-US" altLang="ja-JP" sz="1100" dirty="0" smtClean="0">
                <a:solidFill>
                  <a:schemeClr val="tx1"/>
                </a:solidFill>
                <a:latin typeface="+mn-ea"/>
              </a:rPr>
              <a:t>37.4</a:t>
            </a:r>
            <a:r>
              <a:rPr lang="ja-JP" altLang="en-US" sz="1100" dirty="0" smtClean="0">
                <a:solidFill>
                  <a:schemeClr val="tx1"/>
                </a:solidFill>
                <a:latin typeface="+mn-ea"/>
              </a:rPr>
              <a:t>％　／　生活保護率（</a:t>
            </a:r>
            <a:r>
              <a:rPr lang="en-US" altLang="ja-JP" sz="1100" dirty="0" smtClean="0">
                <a:solidFill>
                  <a:schemeClr val="tx1"/>
                </a:solidFill>
                <a:latin typeface="+mn-ea"/>
              </a:rPr>
              <a:t>H25</a:t>
            </a:r>
            <a:r>
              <a:rPr lang="ja-JP" altLang="en-US" sz="1100" dirty="0" smtClean="0">
                <a:solidFill>
                  <a:schemeClr val="tx1"/>
                </a:solidFill>
                <a:latin typeface="+mn-ea"/>
              </a:rPr>
              <a:t>）大阪府</a:t>
            </a:r>
            <a:r>
              <a:rPr lang="en-US" altLang="ja-JP" sz="1100" dirty="0" smtClean="0">
                <a:solidFill>
                  <a:schemeClr val="tx1"/>
                </a:solidFill>
                <a:latin typeface="+mn-ea"/>
              </a:rPr>
              <a:t>34.2‰</a:t>
            </a:r>
            <a:r>
              <a:rPr lang="ja-JP" altLang="en-US" sz="1100" dirty="0" smtClean="0">
                <a:solidFill>
                  <a:schemeClr val="tx1"/>
                </a:solidFill>
                <a:latin typeface="+mn-ea"/>
              </a:rPr>
              <a:t>　全国</a:t>
            </a:r>
            <a:r>
              <a:rPr lang="en-US" altLang="ja-JP" sz="1100" dirty="0" smtClean="0">
                <a:solidFill>
                  <a:schemeClr val="tx1"/>
                </a:solidFill>
                <a:latin typeface="+mn-ea"/>
              </a:rPr>
              <a:t>17.0‰</a:t>
            </a:r>
            <a:r>
              <a:rPr lang="ja-JP" altLang="en-US" sz="1100" dirty="0" smtClean="0">
                <a:solidFill>
                  <a:schemeClr val="tx1"/>
                </a:solidFill>
                <a:latin typeface="+mn-ea"/>
              </a:rPr>
              <a:t>（千人率）</a:t>
            </a:r>
            <a:endParaRPr lang="en-US" altLang="ja-JP" sz="1100" dirty="0" smtClean="0">
              <a:solidFill>
                <a:schemeClr val="tx1"/>
              </a:solidFill>
              <a:latin typeface="+mn-ea"/>
            </a:endParaRPr>
          </a:p>
          <a:p>
            <a:r>
              <a:rPr lang="en-US" altLang="ja-JP" sz="1100" dirty="0" smtClean="0">
                <a:solidFill>
                  <a:schemeClr val="tx1"/>
                </a:solidFill>
                <a:latin typeface="+mn-ea"/>
              </a:rPr>
              <a:t>            </a:t>
            </a:r>
            <a:r>
              <a:rPr lang="ja-JP" altLang="en-US" sz="1100" dirty="0" smtClean="0">
                <a:solidFill>
                  <a:schemeClr val="tx1"/>
                </a:solidFill>
                <a:latin typeface="+mn-ea"/>
              </a:rPr>
              <a:t>就学援助率（</a:t>
            </a:r>
            <a:r>
              <a:rPr lang="en-US" altLang="ja-JP" sz="1100" dirty="0" smtClean="0">
                <a:solidFill>
                  <a:schemeClr val="tx1"/>
                </a:solidFill>
                <a:latin typeface="+mn-ea"/>
              </a:rPr>
              <a:t>H25</a:t>
            </a:r>
            <a:r>
              <a:rPr lang="ja-JP" altLang="en-US" sz="1100" dirty="0" smtClean="0">
                <a:solidFill>
                  <a:schemeClr val="tx1"/>
                </a:solidFill>
                <a:latin typeface="+mn-ea"/>
              </a:rPr>
              <a:t>）　大阪府</a:t>
            </a:r>
            <a:r>
              <a:rPr lang="en-US" altLang="ja-JP" sz="1100" dirty="0" smtClean="0">
                <a:solidFill>
                  <a:schemeClr val="tx1"/>
                </a:solidFill>
                <a:latin typeface="+mn-ea"/>
              </a:rPr>
              <a:t>25.2</a:t>
            </a:r>
            <a:r>
              <a:rPr lang="ja-JP" altLang="en-US" sz="1100" dirty="0" smtClean="0">
                <a:solidFill>
                  <a:schemeClr val="tx1"/>
                </a:solidFill>
                <a:latin typeface="+mn-ea"/>
              </a:rPr>
              <a:t>％　全国</a:t>
            </a:r>
            <a:r>
              <a:rPr lang="en-US" altLang="ja-JP" sz="1100" dirty="0" smtClean="0">
                <a:solidFill>
                  <a:schemeClr val="tx1"/>
                </a:solidFill>
                <a:latin typeface="+mn-ea"/>
              </a:rPr>
              <a:t>15.4</a:t>
            </a:r>
            <a:r>
              <a:rPr lang="ja-JP" altLang="en-US" sz="1100" dirty="0" smtClean="0">
                <a:solidFill>
                  <a:schemeClr val="tx1"/>
                </a:solidFill>
                <a:latin typeface="+mn-ea"/>
              </a:rPr>
              <a:t>％／　児童のいる世帯のうちひとり親家庭の割合（</a:t>
            </a:r>
            <a:r>
              <a:rPr lang="en-US" altLang="ja-JP" sz="1100" dirty="0" smtClean="0">
                <a:solidFill>
                  <a:schemeClr val="tx1"/>
                </a:solidFill>
                <a:latin typeface="+mn-ea"/>
              </a:rPr>
              <a:t>H22</a:t>
            </a:r>
            <a:r>
              <a:rPr lang="ja-JP" altLang="en-US" sz="1100" dirty="0" smtClean="0">
                <a:solidFill>
                  <a:schemeClr val="tx1"/>
                </a:solidFill>
                <a:latin typeface="+mn-ea"/>
              </a:rPr>
              <a:t>） 大阪府</a:t>
            </a:r>
            <a:r>
              <a:rPr lang="en-US" altLang="ja-JP" sz="1100" dirty="0" smtClean="0">
                <a:solidFill>
                  <a:schemeClr val="tx1"/>
                </a:solidFill>
                <a:latin typeface="+mn-ea"/>
              </a:rPr>
              <a:t>8.1%  </a:t>
            </a:r>
            <a:r>
              <a:rPr lang="ja-JP" altLang="en-US" sz="1100" dirty="0" smtClean="0">
                <a:solidFill>
                  <a:schemeClr val="tx1"/>
                </a:solidFill>
                <a:latin typeface="+mn-ea"/>
              </a:rPr>
              <a:t>全国</a:t>
            </a:r>
            <a:r>
              <a:rPr lang="en-US" altLang="ja-JP" sz="1100" dirty="0" smtClean="0">
                <a:solidFill>
                  <a:schemeClr val="tx1"/>
                </a:solidFill>
                <a:latin typeface="+mn-ea"/>
              </a:rPr>
              <a:t>6.5%</a:t>
            </a:r>
            <a:endParaRPr lang="en-US" altLang="ja-JP" sz="1100" dirty="0">
              <a:solidFill>
                <a:schemeClr val="tx1"/>
              </a:solidFill>
              <a:latin typeface="+mn-ea"/>
            </a:endParaRPr>
          </a:p>
        </p:txBody>
      </p:sp>
      <p:sp>
        <p:nvSpPr>
          <p:cNvPr id="6" name="正方形/長方形 5"/>
          <p:cNvSpPr/>
          <p:nvPr/>
        </p:nvSpPr>
        <p:spPr>
          <a:xfrm>
            <a:off x="170993" y="2195866"/>
            <a:ext cx="8774220" cy="553998"/>
          </a:xfrm>
          <a:prstGeom prst="rect">
            <a:avLst/>
          </a:prstGeom>
          <a:ln w="6350"/>
        </p:spPr>
        <p:style>
          <a:lnRef idx="2">
            <a:schemeClr val="accent6"/>
          </a:lnRef>
          <a:fillRef idx="1">
            <a:schemeClr val="lt1"/>
          </a:fillRef>
          <a:effectRef idx="0">
            <a:schemeClr val="accent6"/>
          </a:effectRef>
          <a:fontRef idx="minor">
            <a:schemeClr val="dk1"/>
          </a:fontRef>
        </p:style>
        <p:txBody>
          <a:bodyPr wrap="square">
            <a:spAutoFit/>
          </a:bodyPr>
          <a:lstStyle/>
          <a:p>
            <a:r>
              <a:rPr lang="ja-JP" altLang="en-US" dirty="0" smtClean="0">
                <a:solidFill>
                  <a:schemeClr val="tx1"/>
                </a:solidFill>
              </a:rPr>
              <a:t>　</a:t>
            </a:r>
            <a:r>
              <a:rPr lang="ja-JP" altLang="en-US" sz="1200" dirty="0" smtClean="0">
                <a:solidFill>
                  <a:schemeClr val="tx1"/>
                </a:solidFill>
                <a:latin typeface="+mn-ea"/>
              </a:rPr>
              <a:t>大阪府では、平成</a:t>
            </a:r>
            <a:r>
              <a:rPr lang="en-US" altLang="ja-JP" sz="1200" dirty="0" smtClean="0">
                <a:solidFill>
                  <a:schemeClr val="tx1"/>
                </a:solidFill>
                <a:latin typeface="+mn-ea"/>
              </a:rPr>
              <a:t>27</a:t>
            </a:r>
            <a:r>
              <a:rPr lang="ja-JP" altLang="en-US" sz="1200" dirty="0" smtClean="0">
                <a:solidFill>
                  <a:schemeClr val="tx1"/>
                </a:solidFill>
                <a:latin typeface="+mn-ea"/>
              </a:rPr>
              <a:t>年３月に子どもの貧困対策の推進に関する法律に基づく都道府県計画を</a:t>
            </a:r>
            <a:r>
              <a:rPr lang="ja-JP" altLang="ja-JP" sz="1200" dirty="0" smtClean="0">
                <a:solidFill>
                  <a:schemeClr val="tx1"/>
                </a:solidFill>
              </a:rPr>
              <a:t>「</a:t>
            </a:r>
            <a:r>
              <a:rPr lang="ja-JP" altLang="ja-JP" sz="1200" dirty="0">
                <a:solidFill>
                  <a:schemeClr val="tx1"/>
                </a:solidFill>
              </a:rPr>
              <a:t>子ども総合計画」に</a:t>
            </a:r>
            <a:r>
              <a:rPr lang="ja-JP" altLang="ja-JP" sz="1200" dirty="0" smtClean="0">
                <a:solidFill>
                  <a:schemeClr val="tx1"/>
                </a:solidFill>
              </a:rPr>
              <a:t>包含</a:t>
            </a:r>
            <a:r>
              <a:rPr lang="ja-JP" altLang="en-US" sz="1200" dirty="0" smtClean="0">
                <a:solidFill>
                  <a:schemeClr val="tx1"/>
                </a:solidFill>
              </a:rPr>
              <a:t>し、策定しました。本計画により、</a:t>
            </a:r>
            <a:r>
              <a:rPr lang="ja-JP" altLang="en-US" sz="1200" dirty="0" smtClean="0">
                <a:solidFill>
                  <a:schemeClr val="tx1"/>
                </a:solidFill>
                <a:latin typeface="+mn-ea"/>
              </a:rPr>
              <a:t>家庭</a:t>
            </a:r>
            <a:r>
              <a:rPr lang="ja-JP" altLang="en-US" sz="1200" dirty="0">
                <a:solidFill>
                  <a:schemeClr val="tx1"/>
                </a:solidFill>
                <a:latin typeface="+mn-ea"/>
              </a:rPr>
              <a:t>の経済状況にかかわらず、子どもが積極的に自分の生き方</a:t>
            </a:r>
            <a:r>
              <a:rPr lang="ja-JP" altLang="en-US" sz="1200" dirty="0" smtClean="0">
                <a:solidFill>
                  <a:schemeClr val="tx1"/>
                </a:solidFill>
                <a:latin typeface="+mn-ea"/>
              </a:rPr>
              <a:t>を選択</a:t>
            </a:r>
            <a:r>
              <a:rPr lang="ja-JP" altLang="en-US" sz="1200" dirty="0">
                <a:solidFill>
                  <a:schemeClr val="tx1"/>
                </a:solidFill>
                <a:latin typeface="+mn-ea"/>
              </a:rPr>
              <a:t>し、自立できるように取り組みます。</a:t>
            </a:r>
            <a:endParaRPr lang="en-US" altLang="ja-JP" sz="1200" dirty="0">
              <a:solidFill>
                <a:schemeClr val="tx1"/>
              </a:solidFill>
              <a:latin typeface="+mn-ea"/>
            </a:endParaRPr>
          </a:p>
        </p:txBody>
      </p:sp>
      <p:sp>
        <p:nvSpPr>
          <p:cNvPr id="8" name="角丸四角形 7"/>
          <p:cNvSpPr/>
          <p:nvPr/>
        </p:nvSpPr>
        <p:spPr>
          <a:xfrm>
            <a:off x="181718" y="2823033"/>
            <a:ext cx="8768648"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子どもに視点を置いた切れ</a:t>
            </a:r>
            <a:r>
              <a:rPr lang="ja-JP" altLang="en-US" sz="1400" dirty="0">
                <a:solidFill>
                  <a:schemeClr val="tx1"/>
                </a:solidFill>
              </a:rPr>
              <a:t>目</a:t>
            </a:r>
            <a:r>
              <a:rPr lang="ja-JP" altLang="en-US" sz="1400" dirty="0" smtClean="0">
                <a:solidFill>
                  <a:schemeClr val="tx1"/>
                </a:solidFill>
              </a:rPr>
              <a:t>のない支援</a:t>
            </a:r>
            <a:endParaRPr kumimoji="1" lang="ja-JP" altLang="en-US" sz="1400" dirty="0">
              <a:solidFill>
                <a:schemeClr val="tx1"/>
              </a:solidFill>
            </a:endParaRPr>
          </a:p>
        </p:txBody>
      </p:sp>
      <p:sp>
        <p:nvSpPr>
          <p:cNvPr id="21" name="角丸四角形 20"/>
          <p:cNvSpPr/>
          <p:nvPr/>
        </p:nvSpPr>
        <p:spPr>
          <a:xfrm>
            <a:off x="170993" y="5051930"/>
            <a:ext cx="8788752"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子どもにもっとも身近な社会である家庭を支援し、社会全体で子どもの貧困に対応</a:t>
            </a:r>
            <a:endParaRPr kumimoji="1" lang="ja-JP" altLang="en-US" sz="1400" dirty="0">
              <a:solidFill>
                <a:schemeClr val="tx1"/>
              </a:solidFill>
            </a:endParaRPr>
          </a:p>
        </p:txBody>
      </p:sp>
      <p:sp>
        <p:nvSpPr>
          <p:cNvPr id="18" name="正方形/長方形 17"/>
          <p:cNvSpPr/>
          <p:nvPr/>
        </p:nvSpPr>
        <p:spPr>
          <a:xfrm>
            <a:off x="146146" y="3269635"/>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en-US" sz="1200" dirty="0">
                <a:solidFill>
                  <a:schemeClr val="tx1"/>
                </a:solidFill>
              </a:rPr>
              <a:t>○幼児教育の質の向上</a:t>
            </a:r>
            <a:endParaRPr lang="en-US" altLang="ja-JP" sz="1200" dirty="0">
              <a:solidFill>
                <a:schemeClr val="tx1"/>
              </a:solidFill>
            </a:endParaRPr>
          </a:p>
          <a:p>
            <a:pPr marL="108000" indent="-457200"/>
            <a:r>
              <a:rPr lang="ja-JP" altLang="ja-JP" sz="1200" dirty="0" smtClean="0">
                <a:solidFill>
                  <a:schemeClr val="tx1"/>
                </a:solidFill>
              </a:rPr>
              <a:t>○食</a:t>
            </a:r>
            <a:r>
              <a:rPr lang="ja-JP" altLang="ja-JP" sz="1200" dirty="0">
                <a:solidFill>
                  <a:schemeClr val="tx1"/>
                </a:solidFill>
              </a:rPr>
              <a:t>育の推進</a:t>
            </a:r>
            <a:endParaRPr lang="en-US" altLang="ja-JP" sz="1200" dirty="0">
              <a:solidFill>
                <a:schemeClr val="tx1"/>
              </a:solidFill>
            </a:endParaRPr>
          </a:p>
          <a:p>
            <a:pPr marL="108000" indent="-457200"/>
            <a:r>
              <a:rPr lang="ja-JP" altLang="ja-JP" sz="1200" dirty="0" smtClean="0">
                <a:solidFill>
                  <a:schemeClr val="tx1"/>
                </a:solidFill>
              </a:rPr>
              <a:t>○子</a:t>
            </a:r>
            <a:r>
              <a:rPr lang="ja-JP" altLang="ja-JP" sz="1200" dirty="0">
                <a:solidFill>
                  <a:schemeClr val="tx1"/>
                </a:solidFill>
              </a:rPr>
              <a:t>育て支援の</a:t>
            </a:r>
            <a:r>
              <a:rPr lang="ja-JP" altLang="ja-JP" sz="1200" dirty="0" smtClean="0">
                <a:solidFill>
                  <a:schemeClr val="tx1"/>
                </a:solidFill>
              </a:rPr>
              <a:t>取組み</a:t>
            </a:r>
            <a:endParaRPr lang="en-US" altLang="ja-JP" sz="1200" dirty="0" smtClean="0">
              <a:solidFill>
                <a:schemeClr val="tx1"/>
              </a:solidFill>
            </a:endParaRPr>
          </a:p>
          <a:p>
            <a:pPr marL="108000" indent="-457200"/>
            <a:r>
              <a:rPr lang="ja-JP" altLang="en-US" sz="1200" dirty="0">
                <a:solidFill>
                  <a:schemeClr val="tx1"/>
                </a:solidFill>
              </a:rPr>
              <a:t>○</a:t>
            </a:r>
            <a:r>
              <a:rPr lang="ja-JP" altLang="ja-JP" sz="1200" dirty="0" smtClean="0">
                <a:solidFill>
                  <a:schemeClr val="tx1"/>
                </a:solidFill>
              </a:rPr>
              <a:t>妊娠期</a:t>
            </a:r>
            <a:r>
              <a:rPr lang="ja-JP" altLang="ja-JP" sz="1200" dirty="0">
                <a:solidFill>
                  <a:schemeClr val="tx1"/>
                </a:solidFill>
              </a:rPr>
              <a:t>からの</a:t>
            </a:r>
            <a:r>
              <a:rPr lang="ja-JP" altLang="ja-JP" sz="1200" dirty="0" smtClean="0">
                <a:solidFill>
                  <a:schemeClr val="tx1"/>
                </a:solidFill>
              </a:rPr>
              <a:t>切れ</a:t>
            </a:r>
            <a:r>
              <a:rPr lang="ja-JP" altLang="en-US" sz="1200" dirty="0">
                <a:solidFill>
                  <a:schemeClr val="tx1"/>
                </a:solidFill>
              </a:rPr>
              <a:t>目</a:t>
            </a:r>
            <a:r>
              <a:rPr lang="ja-JP" altLang="en-US" sz="1200" dirty="0" smtClean="0">
                <a:solidFill>
                  <a:schemeClr val="tx1"/>
                </a:solidFill>
              </a:rPr>
              <a:t>の</a:t>
            </a:r>
            <a:r>
              <a:rPr lang="ja-JP" altLang="ja-JP" sz="1200" dirty="0" smtClean="0">
                <a:solidFill>
                  <a:schemeClr val="tx1"/>
                </a:solidFill>
              </a:rPr>
              <a:t>ない</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支援</a:t>
            </a:r>
            <a:endParaRPr lang="en-US" altLang="ja-JP" sz="1200" dirty="0" smtClean="0">
              <a:solidFill>
                <a:schemeClr val="tx1"/>
              </a:solidFill>
            </a:endParaRPr>
          </a:p>
        </p:txBody>
      </p:sp>
      <p:sp>
        <p:nvSpPr>
          <p:cNvPr id="36" name="正方形/長方形 35"/>
          <p:cNvSpPr/>
          <p:nvPr/>
        </p:nvSpPr>
        <p:spPr>
          <a:xfrm>
            <a:off x="2355067" y="3269635"/>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ja-JP" sz="1200" dirty="0">
                <a:solidFill>
                  <a:schemeClr val="tx1"/>
                </a:solidFill>
              </a:rPr>
              <a:t>○学校教育による学力</a:t>
            </a:r>
            <a:r>
              <a:rPr lang="ja-JP" altLang="ja-JP" sz="1200" dirty="0" smtClean="0">
                <a:solidFill>
                  <a:schemeClr val="tx1"/>
                </a:solidFill>
              </a:rPr>
              <a:t>保障</a:t>
            </a:r>
            <a:endParaRPr lang="en-US" altLang="ja-JP" sz="1200" dirty="0" smtClean="0">
              <a:solidFill>
                <a:schemeClr val="tx1"/>
              </a:solidFill>
            </a:endParaRPr>
          </a:p>
          <a:p>
            <a:pPr marL="108000" indent="-457200"/>
            <a:r>
              <a:rPr lang="ja-JP" altLang="ja-JP" sz="1200" dirty="0">
                <a:solidFill>
                  <a:schemeClr val="tx1"/>
                </a:solidFill>
              </a:rPr>
              <a:t>○学校と福祉等関係機関と</a:t>
            </a:r>
            <a:r>
              <a:rPr lang="ja-JP" altLang="ja-JP" sz="1200" dirty="0" smtClean="0">
                <a:solidFill>
                  <a:schemeClr val="tx1"/>
                </a:solidFill>
              </a:rPr>
              <a:t>の連携</a:t>
            </a:r>
            <a:r>
              <a:rPr lang="ja-JP" altLang="en-US" sz="1200" dirty="0" smtClean="0">
                <a:solidFill>
                  <a:schemeClr val="tx1"/>
                </a:solidFill>
              </a:rPr>
              <a:t>（</a:t>
            </a:r>
            <a:r>
              <a:rPr lang="en-US" altLang="ja-JP" sz="1200" dirty="0" smtClean="0">
                <a:solidFill>
                  <a:schemeClr val="tx1"/>
                </a:solidFill>
              </a:rPr>
              <a:t>※</a:t>
            </a:r>
            <a:r>
              <a:rPr lang="ja-JP" altLang="en-US" sz="1200" dirty="0" smtClean="0">
                <a:solidFill>
                  <a:schemeClr val="tx1"/>
                </a:solidFill>
              </a:rPr>
              <a:t>）</a:t>
            </a:r>
            <a:endParaRPr lang="en-US" altLang="ja-JP" sz="1200" dirty="0" smtClean="0">
              <a:solidFill>
                <a:schemeClr val="tx1"/>
              </a:solidFill>
            </a:endParaRPr>
          </a:p>
          <a:p>
            <a:pPr marL="108000" indent="-457200"/>
            <a:r>
              <a:rPr kumimoji="1" lang="ja-JP" altLang="en-US" sz="1200" dirty="0" smtClean="0">
                <a:solidFill>
                  <a:schemeClr val="tx1"/>
                </a:solidFill>
              </a:rPr>
              <a:t>○</a:t>
            </a:r>
            <a:r>
              <a:rPr lang="ja-JP" altLang="ja-JP" sz="1200" dirty="0" smtClean="0">
                <a:solidFill>
                  <a:schemeClr val="tx1"/>
                </a:solidFill>
              </a:rPr>
              <a:t>地域</a:t>
            </a:r>
            <a:r>
              <a:rPr lang="ja-JP" altLang="ja-JP" sz="1200" dirty="0">
                <a:solidFill>
                  <a:schemeClr val="tx1"/>
                </a:solidFill>
              </a:rPr>
              <a:t>における学習</a:t>
            </a:r>
            <a:r>
              <a:rPr lang="ja-JP" altLang="ja-JP" sz="1200" dirty="0" smtClean="0">
                <a:solidFill>
                  <a:schemeClr val="tx1"/>
                </a:solidFill>
              </a:rPr>
              <a:t>支援</a:t>
            </a:r>
            <a:endParaRPr lang="en-US" altLang="ja-JP" sz="1200" dirty="0" smtClean="0">
              <a:solidFill>
                <a:schemeClr val="tx1"/>
              </a:solidFill>
            </a:endParaRPr>
          </a:p>
          <a:p>
            <a:pPr marL="108000" indent="-457200"/>
            <a:r>
              <a:rPr lang="ja-JP" altLang="ja-JP" sz="1200" dirty="0" smtClean="0">
                <a:solidFill>
                  <a:schemeClr val="tx1"/>
                </a:solidFill>
              </a:rPr>
              <a:t>○</a:t>
            </a:r>
            <a:r>
              <a:rPr lang="ja-JP" altLang="ja-JP" sz="1200" dirty="0">
                <a:solidFill>
                  <a:schemeClr val="tx1"/>
                </a:solidFill>
              </a:rPr>
              <a:t>学校給食の普及・充実</a:t>
            </a:r>
            <a:endParaRPr lang="en-US" altLang="ja-JP" sz="1200" dirty="0">
              <a:solidFill>
                <a:schemeClr val="tx1"/>
              </a:solidFill>
            </a:endParaRPr>
          </a:p>
          <a:p>
            <a:pPr marL="108000" indent="-457200"/>
            <a:r>
              <a:rPr kumimoji="1" lang="ja-JP" altLang="en-US" sz="1200" dirty="0" smtClean="0">
                <a:solidFill>
                  <a:schemeClr val="tx1"/>
                </a:solidFill>
              </a:rPr>
              <a:t>○</a:t>
            </a:r>
            <a:r>
              <a:rPr lang="ja-JP" altLang="ja-JP" sz="1200" dirty="0">
                <a:solidFill>
                  <a:schemeClr val="tx1"/>
                </a:solidFill>
              </a:rPr>
              <a:t>子育て支援の取組み</a:t>
            </a:r>
            <a:endParaRPr kumimoji="1" lang="ja-JP" altLang="en-US" sz="1200" dirty="0">
              <a:solidFill>
                <a:schemeClr val="tx1"/>
              </a:solidFill>
            </a:endParaRPr>
          </a:p>
        </p:txBody>
      </p:sp>
      <p:sp>
        <p:nvSpPr>
          <p:cNvPr id="37" name="正方形/長方形 36"/>
          <p:cNvSpPr/>
          <p:nvPr/>
        </p:nvSpPr>
        <p:spPr>
          <a:xfrm>
            <a:off x="4576209" y="3269636"/>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lnSpc>
                <a:spcPts val="1200"/>
              </a:lnSpc>
            </a:pPr>
            <a:r>
              <a:rPr lang="ja-JP" altLang="ja-JP" sz="1100" dirty="0">
                <a:solidFill>
                  <a:schemeClr val="tx1"/>
                </a:solidFill>
              </a:rPr>
              <a:t>○高等学校等における就学・就労のための</a:t>
            </a:r>
            <a:r>
              <a:rPr lang="ja-JP" altLang="ja-JP" sz="1100" dirty="0" smtClean="0">
                <a:solidFill>
                  <a:schemeClr val="tx1"/>
                </a:solidFill>
              </a:rPr>
              <a:t>支援</a:t>
            </a:r>
            <a:endParaRPr lang="en-US" altLang="ja-JP" sz="1100" dirty="0" smtClean="0">
              <a:solidFill>
                <a:schemeClr val="tx1"/>
              </a:solidFill>
            </a:endParaRPr>
          </a:p>
          <a:p>
            <a:pPr marL="108000" indent="-457200">
              <a:lnSpc>
                <a:spcPts val="1200"/>
              </a:lnSpc>
            </a:pPr>
            <a:r>
              <a:rPr lang="ja-JP" altLang="ja-JP" sz="1100" dirty="0" smtClean="0">
                <a:solidFill>
                  <a:schemeClr val="tx1"/>
                </a:solidFill>
              </a:rPr>
              <a:t>○就学</a:t>
            </a:r>
            <a:r>
              <a:rPr lang="ja-JP" altLang="ja-JP" sz="1100" dirty="0">
                <a:solidFill>
                  <a:schemeClr val="tx1"/>
                </a:solidFill>
              </a:rPr>
              <a:t>支援の</a:t>
            </a:r>
            <a:r>
              <a:rPr lang="ja-JP" altLang="ja-JP" sz="1100" dirty="0" smtClean="0">
                <a:solidFill>
                  <a:schemeClr val="tx1"/>
                </a:solidFill>
              </a:rPr>
              <a:t>充実</a:t>
            </a:r>
            <a:endParaRPr lang="en-US" altLang="ja-JP" sz="1100" dirty="0" smtClean="0">
              <a:solidFill>
                <a:schemeClr val="tx1"/>
              </a:solidFill>
            </a:endParaRPr>
          </a:p>
          <a:p>
            <a:pPr marL="108000" indent="-457200">
              <a:lnSpc>
                <a:spcPts val="1200"/>
              </a:lnSpc>
            </a:pPr>
            <a:r>
              <a:rPr lang="ja-JP" altLang="en-US" sz="1100" dirty="0" smtClean="0">
                <a:solidFill>
                  <a:schemeClr val="tx1"/>
                </a:solidFill>
              </a:rPr>
              <a:t>○支援を要する子どものための学習支援</a:t>
            </a:r>
            <a:endParaRPr lang="en-US" altLang="ja-JP" sz="1100" dirty="0" smtClean="0">
              <a:solidFill>
                <a:schemeClr val="tx1"/>
              </a:solidFill>
            </a:endParaRPr>
          </a:p>
          <a:p>
            <a:pPr marL="108000" indent="-457200">
              <a:lnSpc>
                <a:spcPts val="1200"/>
              </a:lnSpc>
            </a:pPr>
            <a:r>
              <a:rPr lang="ja-JP" altLang="en-US" sz="1100" dirty="0" smtClean="0">
                <a:solidFill>
                  <a:schemeClr val="tx1"/>
                </a:solidFill>
              </a:rPr>
              <a:t>○</a:t>
            </a:r>
            <a:r>
              <a:rPr lang="ja-JP" altLang="ja-JP" sz="1100" dirty="0">
                <a:solidFill>
                  <a:schemeClr val="tx1"/>
                </a:solidFill>
              </a:rPr>
              <a:t>就職のための</a:t>
            </a:r>
            <a:r>
              <a:rPr lang="ja-JP" altLang="ja-JP" sz="1100" dirty="0" smtClean="0">
                <a:solidFill>
                  <a:schemeClr val="tx1"/>
                </a:solidFill>
              </a:rPr>
              <a:t>支援</a:t>
            </a:r>
            <a:endParaRPr lang="en-US" altLang="ja-JP" sz="1100" dirty="0" smtClean="0">
              <a:solidFill>
                <a:schemeClr val="tx1"/>
              </a:solidFill>
            </a:endParaRPr>
          </a:p>
          <a:p>
            <a:pPr marL="108000" indent="-457200">
              <a:lnSpc>
                <a:spcPts val="1200"/>
              </a:lnSpc>
            </a:pPr>
            <a:r>
              <a:rPr kumimoji="1" lang="ja-JP" altLang="en-US" sz="1100" dirty="0" smtClean="0">
                <a:solidFill>
                  <a:schemeClr val="tx1"/>
                </a:solidFill>
              </a:rPr>
              <a:t>○</a:t>
            </a:r>
            <a:r>
              <a:rPr lang="ja-JP" altLang="ja-JP" sz="1100" dirty="0">
                <a:solidFill>
                  <a:schemeClr val="tx1"/>
                </a:solidFill>
              </a:rPr>
              <a:t>児童養護施設等の入所及び退所児童等への</a:t>
            </a:r>
            <a:r>
              <a:rPr lang="ja-JP" altLang="ja-JP" sz="1100" dirty="0" smtClean="0">
                <a:solidFill>
                  <a:schemeClr val="tx1"/>
                </a:solidFill>
              </a:rPr>
              <a:t>支援</a:t>
            </a:r>
            <a:endParaRPr kumimoji="1" lang="ja-JP" altLang="en-US" sz="1100" dirty="0">
              <a:solidFill>
                <a:schemeClr val="tx1"/>
              </a:solidFill>
            </a:endParaRPr>
          </a:p>
        </p:txBody>
      </p:sp>
      <p:sp>
        <p:nvSpPr>
          <p:cNvPr id="38" name="正方形/長方形 37"/>
          <p:cNvSpPr/>
          <p:nvPr/>
        </p:nvSpPr>
        <p:spPr>
          <a:xfrm>
            <a:off x="6795223" y="3269636"/>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ja-JP" sz="1200" dirty="0">
                <a:solidFill>
                  <a:schemeClr val="tx1"/>
                </a:solidFill>
              </a:rPr>
              <a:t>○校種間の連携</a:t>
            </a:r>
            <a:r>
              <a:rPr lang="ja-JP" altLang="ja-JP" sz="1200" dirty="0" smtClean="0">
                <a:solidFill>
                  <a:schemeClr val="tx1"/>
                </a:solidFill>
              </a:rPr>
              <a:t>強化</a:t>
            </a:r>
            <a:endParaRPr lang="en-US" altLang="ja-JP" sz="1200" dirty="0" smtClean="0">
              <a:solidFill>
                <a:schemeClr val="tx1"/>
              </a:solidFill>
            </a:endParaRPr>
          </a:p>
          <a:p>
            <a:pPr marL="108000" indent="-457200"/>
            <a:r>
              <a:rPr kumimoji="1" lang="ja-JP" altLang="en-US" sz="1200" dirty="0" smtClean="0">
                <a:solidFill>
                  <a:schemeClr val="tx1"/>
                </a:solidFill>
              </a:rPr>
              <a:t>○</a:t>
            </a:r>
            <a:r>
              <a:rPr lang="ja-JP" altLang="ja-JP" sz="1200" dirty="0" smtClean="0">
                <a:solidFill>
                  <a:schemeClr val="tx1"/>
                </a:solidFill>
              </a:rPr>
              <a:t>児</a:t>
            </a:r>
            <a:r>
              <a:rPr lang="ja-JP" altLang="ja-JP" sz="1200" dirty="0">
                <a:solidFill>
                  <a:schemeClr val="tx1"/>
                </a:solidFill>
              </a:rPr>
              <a:t>童養護施設等の入所児童への支援</a:t>
            </a:r>
            <a:endParaRPr kumimoji="1" lang="ja-JP" altLang="en-US" sz="1200" dirty="0">
              <a:solidFill>
                <a:schemeClr val="tx1"/>
              </a:solidFill>
            </a:endParaRPr>
          </a:p>
        </p:txBody>
      </p:sp>
      <p:sp>
        <p:nvSpPr>
          <p:cNvPr id="39" name="正方形/長方形 38"/>
          <p:cNvSpPr/>
          <p:nvPr/>
        </p:nvSpPr>
        <p:spPr>
          <a:xfrm>
            <a:off x="395536" y="3048929"/>
            <a:ext cx="8784976" cy="276999"/>
          </a:xfrm>
          <a:prstGeom prst="rect">
            <a:avLst/>
          </a:prstGeom>
        </p:spPr>
        <p:txBody>
          <a:bodyPr wrap="square">
            <a:spAutoFit/>
          </a:bodyPr>
          <a:lstStyle/>
          <a:p>
            <a:r>
              <a:rPr lang="ja-JP" altLang="en-US" sz="1200" dirty="0" smtClean="0"/>
              <a:t>　　　＜就学前＞　　　　　　　　　　　　＜小学生・中学生＞　　　　　　　　　　　</a:t>
            </a:r>
            <a:r>
              <a:rPr lang="ja-JP" altLang="en-US" sz="1200" dirty="0"/>
              <a:t>＜高校生等</a:t>
            </a:r>
            <a:r>
              <a:rPr lang="ja-JP" altLang="en-US" sz="1200" dirty="0" smtClean="0"/>
              <a:t>＞　　　　　　　　　　　　　　＜共通＞</a:t>
            </a:r>
            <a:endParaRPr lang="en-US" altLang="ja-JP" sz="1200" dirty="0"/>
          </a:p>
        </p:txBody>
      </p:sp>
      <p:sp>
        <p:nvSpPr>
          <p:cNvPr id="40" name="正方形/長方形 39"/>
          <p:cNvSpPr/>
          <p:nvPr/>
        </p:nvSpPr>
        <p:spPr>
          <a:xfrm>
            <a:off x="92291" y="4551225"/>
            <a:ext cx="8867454" cy="430887"/>
          </a:xfrm>
          <a:prstGeom prst="rect">
            <a:avLst/>
          </a:prstGeom>
        </p:spPr>
        <p:txBody>
          <a:bodyPr wrap="square">
            <a:spAutoFit/>
          </a:bodyPr>
          <a:lstStyle/>
          <a:p>
            <a:pPr marL="108000" indent="-457200"/>
            <a:r>
              <a:rPr lang="en-US" altLang="ja-JP" sz="1100" dirty="0" smtClean="0"/>
              <a:t>※</a:t>
            </a:r>
            <a:r>
              <a:rPr lang="ja-JP" altLang="en-US" sz="1100" dirty="0" smtClean="0"/>
              <a:t>学校</a:t>
            </a:r>
            <a:r>
              <a:rPr lang="ja-JP" altLang="en-US" sz="1100" dirty="0"/>
              <a:t>という場を介して、教育委員会や福祉関係機関等が連携し、貧困など困難を</a:t>
            </a:r>
            <a:r>
              <a:rPr lang="ja-JP" altLang="en-US" sz="1100" dirty="0" smtClean="0"/>
              <a:t>抱える児童</a:t>
            </a:r>
            <a:r>
              <a:rPr lang="ja-JP" altLang="en-US" sz="1100" dirty="0"/>
              <a:t>・生徒</a:t>
            </a:r>
            <a:r>
              <a:rPr lang="ja-JP" altLang="en-US" sz="1100" dirty="0" smtClean="0"/>
              <a:t>やその</a:t>
            </a:r>
            <a:r>
              <a:rPr lang="ja-JP" altLang="en-US" sz="1100" dirty="0"/>
              <a:t>保護者を適切に</a:t>
            </a:r>
            <a:r>
              <a:rPr lang="ja-JP" altLang="en-US" sz="1100" dirty="0" smtClean="0"/>
              <a:t>支援する。その際、福祉的視点を持った人材が学校・地域や専門支援機関の間に入り、適切な支援につなぐ。（学校</a:t>
            </a:r>
            <a:r>
              <a:rPr lang="ja-JP" altLang="en-US" sz="1100" dirty="0"/>
              <a:t>という場を介した</a:t>
            </a:r>
            <a:r>
              <a:rPr lang="ja-JP" altLang="en-US" sz="1100" dirty="0" smtClean="0"/>
              <a:t>プラットフォーム）</a:t>
            </a:r>
            <a:endParaRPr lang="en-US" altLang="ja-JP" sz="1100" dirty="0"/>
          </a:p>
        </p:txBody>
      </p:sp>
      <p:sp>
        <p:nvSpPr>
          <p:cNvPr id="41" name="正方形/長方形 40"/>
          <p:cNvSpPr/>
          <p:nvPr/>
        </p:nvSpPr>
        <p:spPr>
          <a:xfrm>
            <a:off x="755576" y="5281177"/>
            <a:ext cx="8784976" cy="276999"/>
          </a:xfrm>
          <a:prstGeom prst="rect">
            <a:avLst/>
          </a:prstGeom>
        </p:spPr>
        <p:txBody>
          <a:bodyPr wrap="square">
            <a:spAutoFit/>
          </a:bodyPr>
          <a:lstStyle/>
          <a:p>
            <a:r>
              <a:rPr lang="ja-JP" altLang="en-US" sz="1200" dirty="0" smtClean="0"/>
              <a:t>　　　　　　　　　　　＜子育て・生活・就労支援＞　　　　　　　　　　　　　　　　　　　　　　　　　＜養育費確保・経済的支援＞</a:t>
            </a:r>
            <a:endParaRPr lang="en-US" altLang="ja-JP" sz="1200" dirty="0"/>
          </a:p>
        </p:txBody>
      </p:sp>
      <p:sp>
        <p:nvSpPr>
          <p:cNvPr id="42" name="正方形/長方形 41"/>
          <p:cNvSpPr/>
          <p:nvPr/>
        </p:nvSpPr>
        <p:spPr>
          <a:xfrm>
            <a:off x="153173" y="5519545"/>
            <a:ext cx="5429880" cy="9448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chemeClr val="tx1"/>
                </a:solidFill>
              </a:rPr>
              <a:t>○</a:t>
            </a:r>
            <a:r>
              <a:rPr lang="ja-JP" altLang="ja-JP" sz="1200" dirty="0" smtClean="0">
                <a:solidFill>
                  <a:schemeClr val="tx1"/>
                </a:solidFill>
              </a:rPr>
              <a:t>保護者</a:t>
            </a:r>
            <a:r>
              <a:rPr lang="ja-JP" altLang="ja-JP" sz="1200" dirty="0">
                <a:solidFill>
                  <a:schemeClr val="tx1"/>
                </a:solidFill>
              </a:rPr>
              <a:t>の自立</a:t>
            </a:r>
            <a:r>
              <a:rPr lang="ja-JP" altLang="ja-JP" sz="1200" dirty="0" smtClean="0">
                <a:solidFill>
                  <a:schemeClr val="tx1"/>
                </a:solidFill>
              </a:rPr>
              <a:t>支援</a:t>
            </a:r>
            <a:endParaRPr lang="en-US" altLang="ja-JP" sz="1200" dirty="0" smtClean="0">
              <a:solidFill>
                <a:schemeClr val="tx1"/>
              </a:solidFill>
            </a:endParaRPr>
          </a:p>
          <a:p>
            <a:r>
              <a:rPr lang="ja-JP" altLang="en-US" sz="1200" dirty="0" smtClean="0">
                <a:solidFill>
                  <a:schemeClr val="tx1"/>
                </a:solidFill>
              </a:rPr>
              <a:t>○</a:t>
            </a:r>
            <a:r>
              <a:rPr lang="ja-JP" altLang="ja-JP" sz="1200" dirty="0" smtClean="0">
                <a:solidFill>
                  <a:schemeClr val="tx1"/>
                </a:solidFill>
              </a:rPr>
              <a:t>就労</a:t>
            </a:r>
            <a:r>
              <a:rPr lang="ja-JP" altLang="ja-JP" sz="1200" dirty="0">
                <a:solidFill>
                  <a:schemeClr val="tx1"/>
                </a:solidFill>
              </a:rPr>
              <a:t>希望等により保育を必要とするすべてのニーズに対応するための保育等の</a:t>
            </a:r>
            <a:r>
              <a:rPr lang="ja-JP" altLang="ja-JP" sz="1200" dirty="0" smtClean="0">
                <a:solidFill>
                  <a:schemeClr val="tx1"/>
                </a:solidFill>
              </a:rPr>
              <a:t>確保</a:t>
            </a:r>
            <a:endParaRPr lang="en-US" altLang="ja-JP" sz="1200" dirty="0" smtClean="0">
              <a:solidFill>
                <a:schemeClr val="tx1"/>
              </a:solidFill>
            </a:endParaRPr>
          </a:p>
          <a:p>
            <a:r>
              <a:rPr lang="ja-JP" altLang="en-US" sz="1200" dirty="0" smtClean="0">
                <a:solidFill>
                  <a:schemeClr val="tx1"/>
                </a:solidFill>
              </a:rPr>
              <a:t>○保護者への養育支援　</a:t>
            </a:r>
            <a:endParaRPr lang="en-US" altLang="ja-JP" sz="1200" dirty="0" smtClean="0">
              <a:solidFill>
                <a:schemeClr val="tx1"/>
              </a:solidFill>
            </a:endParaRPr>
          </a:p>
          <a:p>
            <a:r>
              <a:rPr lang="ja-JP" altLang="en-US" sz="1200" dirty="0" smtClean="0">
                <a:solidFill>
                  <a:schemeClr val="tx1"/>
                </a:solidFill>
              </a:rPr>
              <a:t>○就業のあっせん及び就業訓練等の実施・促進</a:t>
            </a:r>
            <a:endParaRPr lang="en-US" altLang="ja-JP" sz="1200" dirty="0" smtClean="0">
              <a:solidFill>
                <a:schemeClr val="tx1"/>
              </a:solidFill>
            </a:endParaRPr>
          </a:p>
          <a:p>
            <a:r>
              <a:rPr lang="ja-JP" altLang="en-US" sz="1200" dirty="0" smtClean="0">
                <a:solidFill>
                  <a:schemeClr val="tx1"/>
                </a:solidFill>
              </a:rPr>
              <a:t>○就労機会創出のための支援　他　</a:t>
            </a:r>
            <a:endParaRPr lang="en-US" altLang="ja-JP" sz="1200" dirty="0" smtClean="0">
              <a:solidFill>
                <a:schemeClr val="tx1"/>
              </a:solidFill>
            </a:endParaRPr>
          </a:p>
        </p:txBody>
      </p:sp>
      <p:sp>
        <p:nvSpPr>
          <p:cNvPr id="43" name="正方形/長方形 42"/>
          <p:cNvSpPr/>
          <p:nvPr/>
        </p:nvSpPr>
        <p:spPr>
          <a:xfrm>
            <a:off x="5643935" y="5519545"/>
            <a:ext cx="3287389" cy="9291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ja-JP" sz="1200" dirty="0" smtClean="0">
                <a:solidFill>
                  <a:schemeClr val="tx1"/>
                </a:solidFill>
              </a:rPr>
              <a:t>○</a:t>
            </a:r>
            <a:r>
              <a:rPr lang="ja-JP" altLang="ja-JP" sz="1200" dirty="0">
                <a:solidFill>
                  <a:schemeClr val="tx1"/>
                </a:solidFill>
              </a:rPr>
              <a:t>養育費の確保等に関する</a:t>
            </a:r>
            <a:r>
              <a:rPr lang="ja-JP" altLang="ja-JP" sz="1200" dirty="0" smtClean="0">
                <a:solidFill>
                  <a:schemeClr val="tx1"/>
                </a:solidFill>
              </a:rPr>
              <a:t>支援</a:t>
            </a:r>
            <a:endParaRPr lang="en-US" altLang="ja-JP" sz="1200" dirty="0" smtClean="0">
              <a:solidFill>
                <a:schemeClr val="tx1"/>
              </a:solidFill>
            </a:endParaRPr>
          </a:p>
          <a:p>
            <a:r>
              <a:rPr kumimoji="1" lang="ja-JP" altLang="en-US" sz="1200" dirty="0" smtClean="0">
                <a:solidFill>
                  <a:schemeClr val="tx1"/>
                </a:solidFill>
              </a:rPr>
              <a:t>○</a:t>
            </a:r>
            <a:r>
              <a:rPr lang="ja-JP" altLang="ja-JP" sz="1200" dirty="0">
                <a:solidFill>
                  <a:schemeClr val="tx1"/>
                </a:solidFill>
              </a:rPr>
              <a:t>母子福祉資金貸付金等の父子家庭への拡大</a:t>
            </a:r>
            <a:endParaRPr kumimoji="1" lang="ja-JP" altLang="en-US" sz="1200" dirty="0">
              <a:solidFill>
                <a:schemeClr val="tx1"/>
              </a:solidFill>
            </a:endParaRPr>
          </a:p>
        </p:txBody>
      </p:sp>
      <p:sp>
        <p:nvSpPr>
          <p:cNvPr id="45" name="正方形/長方形 44"/>
          <p:cNvSpPr/>
          <p:nvPr/>
        </p:nvSpPr>
        <p:spPr>
          <a:xfrm>
            <a:off x="92291" y="6448694"/>
            <a:ext cx="8784976" cy="261610"/>
          </a:xfrm>
          <a:prstGeom prst="rect">
            <a:avLst/>
          </a:prstGeom>
        </p:spPr>
        <p:txBody>
          <a:bodyPr wrap="square">
            <a:spAutoFit/>
          </a:bodyPr>
          <a:lstStyle/>
          <a:p>
            <a:r>
              <a:rPr lang="en-US" altLang="ja-JP" sz="1100" dirty="0" smtClean="0"/>
              <a:t>※</a:t>
            </a:r>
            <a:r>
              <a:rPr lang="ja-JP" altLang="en-US" sz="1100" dirty="0" smtClean="0"/>
              <a:t>子どもの貧困対策については、生活保護法や生活困窮者自立支援法等のセーフティネットのための諸制度を一体的に捉え施策を推進</a:t>
            </a:r>
            <a:endParaRPr lang="en-US" altLang="ja-JP" sz="1100" dirty="0"/>
          </a:p>
        </p:txBody>
      </p:sp>
      <p:sp>
        <p:nvSpPr>
          <p:cNvPr id="7" name="正方形/長方形 6"/>
          <p:cNvSpPr/>
          <p:nvPr/>
        </p:nvSpPr>
        <p:spPr>
          <a:xfrm>
            <a:off x="153173" y="949664"/>
            <a:ext cx="314371" cy="97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chemeClr val="tx1"/>
                </a:solidFill>
              </a:rPr>
              <a:t>現状</a:t>
            </a:r>
            <a:endParaRPr kumimoji="1" lang="ja-JP" altLang="en-US" sz="1400" dirty="0">
              <a:solidFill>
                <a:schemeClr val="tx1"/>
              </a:solidFill>
            </a:endParaRPr>
          </a:p>
        </p:txBody>
      </p:sp>
      <p:sp>
        <p:nvSpPr>
          <p:cNvPr id="23" name="正方形/長方形 22"/>
          <p:cNvSpPr/>
          <p:nvPr/>
        </p:nvSpPr>
        <p:spPr>
          <a:xfrm>
            <a:off x="163751" y="2061497"/>
            <a:ext cx="1481196" cy="2414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大阪府の方向性</a:t>
            </a:r>
            <a:endParaRPr kumimoji="1" lang="ja-JP" altLang="en-US" sz="1400" dirty="0">
              <a:solidFill>
                <a:schemeClr val="tx1"/>
              </a:solidFill>
            </a:endParaRPr>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25" name="直線コネクタ 24"/>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sp>
        <p:nvSpPr>
          <p:cNvPr id="26" name="テキスト ボックス 25"/>
          <p:cNvSpPr txBox="1"/>
          <p:nvPr/>
        </p:nvSpPr>
        <p:spPr>
          <a:xfrm>
            <a:off x="1835696" y="1888089"/>
            <a:ext cx="7192280" cy="307777"/>
          </a:xfrm>
          <a:prstGeom prst="rect">
            <a:avLst/>
          </a:prstGeom>
          <a:noFill/>
          <a:ln>
            <a:noFill/>
            <a:prstDash val="dash"/>
          </a:ln>
        </p:spPr>
        <p:txBody>
          <a:bodyPr wrap="square" rtlCol="0">
            <a:spAutoFit/>
          </a:bodyPr>
          <a:lstStyle/>
          <a:p>
            <a:pPr marL="684000" indent="-864000"/>
            <a:r>
              <a:rPr lang="ja-JP" altLang="en-US" sz="700" dirty="0" smtClean="0"/>
              <a:t>出典（掲載順）：大阪府「</a:t>
            </a:r>
            <a:r>
              <a:rPr lang="ja-JP" altLang="en-US" sz="700" dirty="0"/>
              <a:t>労働力調査地方</a:t>
            </a:r>
            <a:r>
              <a:rPr lang="ja-JP" altLang="en-US" sz="700" dirty="0" smtClean="0"/>
              <a:t>集計結果　大阪の就業状況」（平成</a:t>
            </a:r>
            <a:r>
              <a:rPr lang="en-US" altLang="ja-JP" sz="700" dirty="0" smtClean="0"/>
              <a:t>26</a:t>
            </a:r>
            <a:r>
              <a:rPr lang="ja-JP" altLang="en-US" sz="700" dirty="0" smtClean="0"/>
              <a:t>年）</a:t>
            </a:r>
            <a:r>
              <a:rPr lang="en-US" altLang="ja-JP" sz="700" dirty="0" smtClean="0"/>
              <a:t>/</a:t>
            </a:r>
            <a:r>
              <a:rPr lang="zh-TW" altLang="en-US" sz="700" dirty="0"/>
              <a:t>厚生労働省「被保護者調査</a:t>
            </a:r>
            <a:r>
              <a:rPr lang="zh-TW" altLang="en-US" sz="700" dirty="0" smtClean="0"/>
              <a:t>」</a:t>
            </a:r>
            <a:r>
              <a:rPr lang="ja-JP" altLang="en-US" sz="700" dirty="0" smtClean="0"/>
              <a:t>（</a:t>
            </a:r>
            <a:r>
              <a:rPr lang="ja-JP" altLang="en-US" sz="700" dirty="0"/>
              <a:t>平成</a:t>
            </a:r>
            <a:r>
              <a:rPr lang="en-US" altLang="ja-JP" sz="700" dirty="0"/>
              <a:t>26</a:t>
            </a:r>
            <a:r>
              <a:rPr lang="ja-JP" altLang="en-US" sz="700" dirty="0" smtClean="0"/>
              <a:t>年）</a:t>
            </a:r>
            <a:r>
              <a:rPr lang="en-US" altLang="zh-TW" sz="700" dirty="0" smtClean="0"/>
              <a:t>/</a:t>
            </a:r>
            <a:r>
              <a:rPr lang="zh-CN" altLang="en-US" sz="700" dirty="0"/>
              <a:t>文部科学省</a:t>
            </a:r>
            <a:r>
              <a:rPr lang="zh-CN" altLang="en-US" sz="700" dirty="0" smtClean="0"/>
              <a:t>「</a:t>
            </a:r>
            <a:r>
              <a:rPr lang="ja-JP" altLang="en-US" sz="700" dirty="0" smtClean="0"/>
              <a:t>平成</a:t>
            </a:r>
            <a:r>
              <a:rPr lang="en-US" altLang="ja-JP" sz="700" dirty="0" smtClean="0"/>
              <a:t>25</a:t>
            </a:r>
            <a:r>
              <a:rPr lang="ja-JP" altLang="en-US" sz="700" dirty="0" smtClean="0"/>
              <a:t>年度</a:t>
            </a:r>
            <a:r>
              <a:rPr lang="zh-CN" altLang="en-US" sz="700" dirty="0" smtClean="0"/>
              <a:t>就学</a:t>
            </a:r>
            <a:r>
              <a:rPr lang="zh-CN" altLang="en-US" sz="700" dirty="0"/>
              <a:t>援助実施状況等調査</a:t>
            </a:r>
            <a:r>
              <a:rPr lang="zh-CN" altLang="en-US" sz="700" dirty="0" smtClean="0"/>
              <a:t>」</a:t>
            </a:r>
            <a:r>
              <a:rPr lang="en-US" altLang="ja-JP" sz="700" dirty="0" smtClean="0"/>
              <a:t>/</a:t>
            </a:r>
            <a:r>
              <a:rPr lang="zh-TW" altLang="en-US" sz="700" dirty="0" smtClean="0"/>
              <a:t>総務省</a:t>
            </a:r>
            <a:r>
              <a:rPr lang="zh-TW" altLang="en-US" sz="700" dirty="0"/>
              <a:t>「平成</a:t>
            </a:r>
            <a:r>
              <a:rPr lang="en-US" altLang="zh-TW" sz="700" dirty="0"/>
              <a:t>22</a:t>
            </a:r>
            <a:r>
              <a:rPr lang="zh-TW" altLang="en-US" sz="700" dirty="0"/>
              <a:t>年国勢調査」</a:t>
            </a:r>
            <a:endParaRPr lang="en-US" altLang="ja-JP" sz="700" dirty="0"/>
          </a:p>
        </p:txBody>
      </p:sp>
    </p:spTree>
    <p:extLst>
      <p:ext uri="{BB962C8B-B14F-4D97-AF65-F5344CB8AC3E}">
        <p14:creationId xmlns:p14="http://schemas.microsoft.com/office/powerpoint/2010/main" val="3183071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
        <p:nvSpPr>
          <p:cNvPr id="5" name="正方形/長方形 4"/>
          <p:cNvSpPr/>
          <p:nvPr/>
        </p:nvSpPr>
        <p:spPr>
          <a:xfrm>
            <a:off x="107504" y="706413"/>
            <a:ext cx="8856984" cy="830997"/>
          </a:xfrm>
          <a:prstGeom prst="rect">
            <a:avLst/>
          </a:prstGeom>
        </p:spPr>
        <p:txBody>
          <a:bodyPr wrap="square">
            <a:spAutoFit/>
          </a:bodyPr>
          <a:lstStyle/>
          <a:p>
            <a:r>
              <a:rPr lang="ja-JP" altLang="en-US" sz="1600" b="1" dirty="0" smtClean="0"/>
              <a:t>　基本目標③：誰もが健康でいきいきと活躍できる「まち」をつくる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a:t>
            </a:r>
            <a:r>
              <a:rPr lang="ja-JP" altLang="ja-JP" sz="1600" dirty="0" smtClean="0"/>
              <a:t>も</a:t>
            </a:r>
            <a:r>
              <a:rPr lang="ja-JP" altLang="en-US" sz="1600" dirty="0" smtClean="0"/>
              <a:t>、あらゆる</a:t>
            </a:r>
            <a:r>
              <a:rPr lang="ja-JP" altLang="en-US" sz="1600" dirty="0"/>
              <a:t>人</a:t>
            </a:r>
            <a:r>
              <a:rPr lang="ja-JP" altLang="en-US" sz="1600" dirty="0" smtClean="0"/>
              <a:t>が健康でいきいきと活躍できる社会の実現をめざします。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8" name="表 17"/>
          <p:cNvGraphicFramePr>
            <a:graphicFrameLocks noGrp="1"/>
          </p:cNvGraphicFramePr>
          <p:nvPr>
            <p:extLst>
              <p:ext uri="{D42A27DB-BD31-4B8C-83A1-F6EECF244321}">
                <p14:modId xmlns:p14="http://schemas.microsoft.com/office/powerpoint/2010/main" val="3253159733"/>
              </p:ext>
            </p:extLst>
          </p:nvPr>
        </p:nvGraphicFramePr>
        <p:xfrm>
          <a:off x="539552" y="1916832"/>
          <a:ext cx="3996444" cy="219456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dirty="0" smtClean="0"/>
                        <a:t>・高度な医療機関等の集積</a:t>
                      </a:r>
                      <a:endParaRPr kumimoji="1" lang="en-US" altLang="ja-JP" sz="1200" dirty="0" smtClean="0"/>
                    </a:p>
                    <a:p>
                      <a:pPr marL="72000" indent="-457200"/>
                      <a:r>
                        <a:rPr kumimoji="1" lang="ja-JP" altLang="en-US" sz="1200" dirty="0" smtClean="0"/>
                        <a:t>・全国に先駆けた</a:t>
                      </a:r>
                      <a:r>
                        <a:rPr kumimoji="1" lang="ja-JP" altLang="en-US" sz="1200" dirty="0" err="1" smtClean="0"/>
                        <a:t>障がい</a:t>
                      </a:r>
                      <a:r>
                        <a:rPr kumimoji="1" lang="ja-JP" altLang="en-US" sz="1200" dirty="0" smtClean="0"/>
                        <a:t>者施策、支援教育</a:t>
                      </a:r>
                      <a:endParaRPr kumimoji="1" lang="en-US" altLang="ja-JP" sz="1200" dirty="0" smtClean="0"/>
                    </a:p>
                    <a:p>
                      <a:pPr marL="72000" indent="-457200"/>
                      <a:r>
                        <a:rPr kumimoji="1" lang="ja-JP" altLang="en-US" sz="1200" dirty="0" smtClean="0"/>
                        <a:t>・元気な高齢者の存在</a:t>
                      </a:r>
                      <a:endParaRPr kumimoji="1" lang="en-US" altLang="ja-JP" sz="1200" dirty="0" smtClean="0"/>
                    </a:p>
                    <a:p>
                      <a:pPr marL="72000" indent="-457200"/>
                      <a:r>
                        <a:rPr kumimoji="1" lang="ja-JP" altLang="en-US" sz="1200" dirty="0" smtClean="0"/>
                        <a:t>・</a:t>
                      </a:r>
                      <a:r>
                        <a:rPr kumimoji="1" lang="en-US" altLang="ja-JP" sz="1200" dirty="0" smtClean="0"/>
                        <a:t>NPO</a:t>
                      </a:r>
                      <a:r>
                        <a:rPr kumimoji="1" lang="ja-JP" altLang="en-US" sz="1200" dirty="0" smtClean="0"/>
                        <a:t>の活動の多様性</a:t>
                      </a:r>
                      <a:endParaRPr kumimoji="1" lang="en-US" altLang="ja-JP" sz="1200" dirty="0" smtClean="0"/>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t>・健康寿命が短い</a:t>
                      </a:r>
                      <a:endParaRPr kumimoji="1" lang="en-US" altLang="ja-JP" sz="1200" dirty="0" smtClean="0"/>
                    </a:p>
                    <a:p>
                      <a:pPr marL="72000" indent="-457200"/>
                      <a:r>
                        <a:rPr kumimoji="1" lang="ja-JP" altLang="en-US" sz="1200" dirty="0" smtClean="0"/>
                        <a:t>・健康寿命と平均寿命との差が大きい</a:t>
                      </a:r>
                      <a:endParaRPr kumimoji="1" lang="en-US" altLang="ja-JP" sz="1200" dirty="0" smtClean="0"/>
                    </a:p>
                    <a:p>
                      <a:pPr marL="72000" indent="-457200"/>
                      <a:r>
                        <a:rPr kumimoji="1" lang="ja-JP" altLang="en-US" sz="1200" dirty="0" smtClean="0"/>
                        <a:t>・特定健診やがん検診の受診率が低い</a:t>
                      </a:r>
                      <a:endParaRPr kumimoji="1" lang="en-US" altLang="ja-JP" sz="1200" dirty="0" smtClean="0"/>
                    </a:p>
                    <a:p>
                      <a:pPr marL="72000" indent="-457200"/>
                      <a:r>
                        <a:rPr kumimoji="1" lang="ja-JP" altLang="en-US" sz="1200" dirty="0" smtClean="0"/>
                        <a:t>・医療・</a:t>
                      </a:r>
                      <a:r>
                        <a:rPr kumimoji="1" lang="ja-JP" altLang="en-US" sz="1200" dirty="0" smtClean="0">
                          <a:solidFill>
                            <a:schemeClr val="tx1"/>
                          </a:solidFill>
                        </a:rPr>
                        <a:t>介護需要の増大</a:t>
                      </a:r>
                      <a:endParaRPr kumimoji="1" lang="en-US" altLang="ja-JP" sz="1200" dirty="0" smtClean="0">
                        <a:solidFill>
                          <a:schemeClr val="tx1"/>
                        </a:solidFill>
                      </a:endParaRPr>
                    </a:p>
                    <a:p>
                      <a:pPr marL="72000" indent="-457200"/>
                      <a:r>
                        <a:rPr kumimoji="1" lang="ja-JP" altLang="en-US" sz="1200" dirty="0" smtClean="0">
                          <a:solidFill>
                            <a:schemeClr val="tx1"/>
                          </a:solidFill>
                        </a:rPr>
                        <a:t>・社会保障費の増大</a:t>
                      </a:r>
                      <a:endParaRPr kumimoji="1" lang="en-US" altLang="ja-JP" sz="1200" dirty="0" smtClean="0">
                        <a:solidFill>
                          <a:schemeClr val="tx1"/>
                        </a:solidFill>
                      </a:endParaRPr>
                    </a:p>
                    <a:p>
                      <a:pPr marL="72000" indent="-457200"/>
                      <a:r>
                        <a:rPr kumimoji="1" lang="ja-JP" altLang="en-US" sz="1200" dirty="0" smtClean="0">
                          <a:solidFill>
                            <a:schemeClr val="tx1"/>
                          </a:solidFill>
                        </a:rPr>
                        <a:t>・高齢者の社会的孤立の進展</a:t>
                      </a:r>
                      <a:endParaRPr kumimoji="1" lang="en-US" altLang="ja-JP" sz="1200" dirty="0" smtClean="0">
                        <a:solidFill>
                          <a:schemeClr val="tx1"/>
                        </a:solidFill>
                      </a:endParaRPr>
                    </a:p>
                    <a:p>
                      <a:pPr marL="72000" indent="-457200"/>
                      <a:r>
                        <a:rPr kumimoji="1" lang="ja-JP" altLang="en-US" sz="1200" dirty="0" smtClean="0"/>
                        <a:t>・地域のかかわりの希薄化、コミュニティの弱体化</a:t>
                      </a:r>
                      <a:endParaRPr kumimoji="1" lang="ja-JP" altLang="en-US" sz="1200" dirty="0"/>
                    </a:p>
                  </a:txBody>
                  <a:tcPr/>
                </a:tc>
              </a:tr>
            </a:tbl>
          </a:graphicData>
        </a:graphic>
      </p:graphicFrame>
      <p:sp>
        <p:nvSpPr>
          <p:cNvPr id="19" name="ストライプ矢印 18"/>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5" name="正方形/長方形 24"/>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年齢・性別・障がいの有無にかかわらず、</a:t>
            </a:r>
            <a:endParaRPr kumimoji="1" lang="en-US" altLang="ja-JP" sz="1600" b="1" dirty="0" smtClean="0">
              <a:solidFill>
                <a:schemeClr val="tx1"/>
              </a:solidFill>
            </a:endParaRPr>
          </a:p>
          <a:p>
            <a:r>
              <a:rPr kumimoji="1" lang="ja-JP" altLang="en-US" sz="1600" b="1" dirty="0" smtClean="0">
                <a:solidFill>
                  <a:schemeClr val="tx1"/>
                </a:solidFill>
              </a:rPr>
              <a:t>誰もがいきいきと活躍</a:t>
            </a:r>
            <a:endParaRPr kumimoji="1" lang="en-US" altLang="ja-JP" sz="1600" b="1" dirty="0" smtClean="0">
              <a:solidFill>
                <a:schemeClr val="tx1"/>
              </a:solidFill>
            </a:endParaRPr>
          </a:p>
          <a:p>
            <a:r>
              <a:rPr kumimoji="1" lang="ja-JP" altLang="en-US" sz="1600" b="1" dirty="0" smtClean="0">
                <a:solidFill>
                  <a:schemeClr val="tx1"/>
                </a:solidFill>
              </a:rPr>
              <a:t>できる社会の実現</a:t>
            </a:r>
            <a:endParaRPr kumimoji="1" lang="ja-JP" altLang="en-US" sz="1600" b="1" dirty="0">
              <a:solidFill>
                <a:schemeClr val="tx1"/>
              </a:solidFill>
            </a:endParaRPr>
          </a:p>
        </p:txBody>
      </p:sp>
      <p:sp>
        <p:nvSpPr>
          <p:cNvPr id="26" name="正方形/長方形 25"/>
          <p:cNvSpPr/>
          <p:nvPr/>
        </p:nvSpPr>
        <p:spPr>
          <a:xfrm>
            <a:off x="611560" y="5013176"/>
            <a:ext cx="8145004" cy="108012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（１）健康寿命の延伸</a:t>
            </a:r>
            <a:r>
              <a:rPr kumimoji="1" lang="en-US" altLang="ja-JP" sz="1400" dirty="0" smtClean="0">
                <a:solidFill>
                  <a:schemeClr val="tx1"/>
                </a:solidFill>
              </a:rPr>
              <a:t>			</a:t>
            </a:r>
            <a:r>
              <a:rPr lang="ja-JP" altLang="en-US" sz="1400" dirty="0">
                <a:solidFill>
                  <a:schemeClr val="tx1"/>
                </a:solidFill>
              </a:rPr>
              <a:t>健</a:t>
            </a:r>
            <a:r>
              <a:rPr kumimoji="1" lang="ja-JP" altLang="en-US" sz="1400" dirty="0" smtClean="0">
                <a:solidFill>
                  <a:schemeClr val="tx1"/>
                </a:solidFill>
              </a:rPr>
              <a:t>（検）診の促進、生活習慣の改善　等</a:t>
            </a:r>
            <a:endParaRPr kumimoji="1" lang="en-US" altLang="ja-JP" sz="1400" dirty="0" smtClean="0">
              <a:solidFill>
                <a:schemeClr val="tx1"/>
              </a:solidFill>
            </a:endParaRPr>
          </a:p>
          <a:p>
            <a:r>
              <a:rPr lang="ja-JP" altLang="en-US" sz="1400" dirty="0" smtClean="0">
                <a:solidFill>
                  <a:schemeClr val="tx1"/>
                </a:solidFill>
              </a:rPr>
              <a:t>（２）高齢者等がいきいきと暮らせるまちづくり</a:t>
            </a:r>
            <a:r>
              <a:rPr lang="en-US" altLang="ja-JP" sz="1400" dirty="0" smtClean="0">
                <a:solidFill>
                  <a:schemeClr val="tx1"/>
                </a:solidFill>
              </a:rPr>
              <a:t>	</a:t>
            </a:r>
            <a:r>
              <a:rPr lang="ja-JP" altLang="en-US" sz="1400" dirty="0" smtClean="0">
                <a:solidFill>
                  <a:schemeClr val="tx1"/>
                </a:solidFill>
              </a:rPr>
              <a:t>地域包括ケアシステム</a:t>
            </a:r>
            <a:endParaRPr lang="en-US" altLang="ja-JP" sz="1400" dirty="0" smtClean="0">
              <a:solidFill>
                <a:schemeClr val="tx1"/>
              </a:solidFill>
            </a:endParaRPr>
          </a:p>
          <a:p>
            <a:r>
              <a:rPr lang="ja-JP" altLang="en-US" sz="1400" dirty="0" smtClean="0">
                <a:solidFill>
                  <a:schemeClr val="tx1"/>
                </a:solidFill>
              </a:rPr>
              <a:t>（３）あらゆる人が活躍</a:t>
            </a:r>
            <a:r>
              <a:rPr lang="ja-JP" altLang="en-US" sz="1400" dirty="0">
                <a:solidFill>
                  <a:schemeClr val="tx1"/>
                </a:solidFill>
              </a:rPr>
              <a:t>できる「全員参画社会」 </a:t>
            </a:r>
            <a:r>
              <a:rPr lang="en-US" altLang="ja-JP" sz="1400" dirty="0">
                <a:solidFill>
                  <a:schemeClr val="tx1"/>
                </a:solidFill>
              </a:rPr>
              <a:t>	</a:t>
            </a:r>
            <a:r>
              <a:rPr lang="ja-JP" altLang="en-US" sz="1400" dirty="0" smtClean="0">
                <a:solidFill>
                  <a:schemeClr val="tx1"/>
                </a:solidFill>
              </a:rPr>
              <a:t>若者</a:t>
            </a:r>
            <a:r>
              <a:rPr lang="ja-JP" altLang="en-US" sz="1400" dirty="0">
                <a:solidFill>
                  <a:schemeClr val="tx1"/>
                </a:solidFill>
              </a:rPr>
              <a:t>・女性・</a:t>
            </a:r>
            <a:r>
              <a:rPr lang="ja-JP" altLang="en-US" sz="1400" dirty="0" err="1">
                <a:solidFill>
                  <a:schemeClr val="tx1"/>
                </a:solidFill>
              </a:rPr>
              <a:t>障がい</a:t>
            </a:r>
            <a:r>
              <a:rPr lang="ja-JP" altLang="en-US" sz="1400" dirty="0">
                <a:solidFill>
                  <a:schemeClr val="tx1"/>
                </a:solidFill>
              </a:rPr>
              <a:t>者などあらゆる人が活躍できる環境づくり</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の実現</a:t>
            </a:r>
            <a:endParaRPr lang="en-US" altLang="ja-JP" sz="1400" dirty="0" smtClean="0">
              <a:solidFill>
                <a:schemeClr val="tx1"/>
              </a:solidFill>
            </a:endParaRPr>
          </a:p>
        </p:txBody>
      </p:sp>
      <p:sp>
        <p:nvSpPr>
          <p:cNvPr id="27" name="テキスト ボックス 26"/>
          <p:cNvSpPr txBox="1"/>
          <p:nvPr/>
        </p:nvSpPr>
        <p:spPr>
          <a:xfrm>
            <a:off x="467544" y="473617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8" name="上矢印 27"/>
          <p:cNvSpPr/>
          <p:nvPr/>
        </p:nvSpPr>
        <p:spPr>
          <a:xfrm>
            <a:off x="3347864" y="436510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6" name="正方形/長方形 1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544656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noChangeAspect="1"/>
          </p:cNvGraphicFramePr>
          <p:nvPr>
            <p:extLst>
              <p:ext uri="{D42A27DB-BD31-4B8C-83A1-F6EECF244321}">
                <p14:modId xmlns:p14="http://schemas.microsoft.com/office/powerpoint/2010/main" val="142114515"/>
              </p:ext>
            </p:extLst>
          </p:nvPr>
        </p:nvGraphicFramePr>
        <p:xfrm>
          <a:off x="5405184" y="2204864"/>
          <a:ext cx="3703320" cy="2221992"/>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6" name="正方形/長方形 5"/>
          <p:cNvSpPr/>
          <p:nvPr/>
        </p:nvSpPr>
        <p:spPr>
          <a:xfrm>
            <a:off x="378914" y="1992466"/>
            <a:ext cx="5057182" cy="230063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大阪府の健康寿命（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位（いずれも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年度）と全国と比べて短い状況にあります。また、特定健診やがん検診の受診率も全国最低水準となっています。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今後、高齢化が急速に進展する中、高齢者が元気に活躍する社会を実現するとともに、ますます増加が予想される医療費の適正化を進めていくためには、健康寿命の延伸を図る必要があります。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92695"/>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健康寿命：男性　</a:t>
            </a:r>
            <a:r>
              <a:rPr lang="en-US" altLang="ja-JP" sz="1400" b="1" dirty="0" smtClean="0">
                <a:solidFill>
                  <a:schemeClr val="tx1"/>
                </a:solidFill>
              </a:rPr>
              <a:t>69.39</a:t>
            </a:r>
            <a:r>
              <a:rPr lang="ja-JP" altLang="en-US" sz="1400" b="1" dirty="0" smtClean="0">
                <a:solidFill>
                  <a:schemeClr val="tx1"/>
                </a:solidFill>
              </a:rPr>
              <a:t>歳</a:t>
            </a:r>
            <a:endParaRPr lang="en-US" altLang="ja-JP" sz="1400" b="1" dirty="0" smtClean="0">
              <a:solidFill>
                <a:schemeClr val="tx1"/>
              </a:solidFill>
            </a:endParaRPr>
          </a:p>
          <a:p>
            <a:r>
              <a:rPr kumimoji="1" lang="ja-JP" altLang="en-US" sz="1400" b="1" dirty="0">
                <a:solidFill>
                  <a:schemeClr val="tx1"/>
                </a:solidFill>
              </a:rPr>
              <a:t>　</a:t>
            </a:r>
            <a:r>
              <a:rPr kumimoji="1" lang="ja-JP" altLang="en-US" sz="1400" b="1" dirty="0" smtClean="0">
                <a:solidFill>
                  <a:schemeClr val="tx1"/>
                </a:solidFill>
              </a:rPr>
              <a:t>　　　　　　　　　女性　</a:t>
            </a:r>
            <a:r>
              <a:rPr kumimoji="1" lang="en-US" altLang="ja-JP" sz="1400" b="1" dirty="0" smtClean="0">
                <a:solidFill>
                  <a:schemeClr val="tx1"/>
                </a:solidFill>
              </a:rPr>
              <a:t>72.55</a:t>
            </a:r>
            <a:r>
              <a:rPr kumimoji="1" lang="ja-JP" altLang="en-US" sz="1400" b="1" dirty="0" smtClean="0">
                <a:solidFill>
                  <a:schemeClr val="tx1"/>
                </a:solidFill>
              </a:rPr>
              <a:t>歳（</a:t>
            </a:r>
            <a:r>
              <a:rPr kumimoji="1" lang="en-US" altLang="ja-JP" sz="1400" b="1" dirty="0" smtClean="0">
                <a:solidFill>
                  <a:schemeClr val="tx1"/>
                </a:solidFill>
              </a:rPr>
              <a:t>H22</a:t>
            </a:r>
            <a:r>
              <a:rPr kumimoji="1" lang="ja-JP" altLang="en-US" sz="1400" b="1" dirty="0" smtClean="0">
                <a:solidFill>
                  <a:schemeClr val="tx1"/>
                </a:solidFill>
              </a:rPr>
              <a:t>）➡　</a:t>
            </a:r>
            <a:r>
              <a:rPr lang="ja-JP" altLang="en-US" sz="1400" b="1" dirty="0">
                <a:solidFill>
                  <a:schemeClr val="tx1"/>
                </a:solidFill>
              </a:rPr>
              <a:t>平均寿命の増加分を上回る健康寿命の</a:t>
            </a:r>
            <a:r>
              <a:rPr lang="ja-JP" altLang="en-US" sz="1400" b="1" dirty="0" smtClean="0">
                <a:solidFill>
                  <a:schemeClr val="tx1"/>
                </a:solidFill>
              </a:rPr>
              <a:t>増加</a:t>
            </a:r>
            <a:endParaRPr lang="en-US" altLang="ja-JP" sz="1400" b="1" dirty="0" smtClean="0">
              <a:solidFill>
                <a:schemeClr val="tx1"/>
              </a:solidFill>
            </a:endParaRPr>
          </a:p>
          <a:p>
            <a:r>
              <a:rPr lang="ja-JP" altLang="en-US" sz="1400" b="1" dirty="0" smtClean="0">
                <a:solidFill>
                  <a:schemeClr val="tx1"/>
                </a:solidFill>
              </a:rPr>
              <a:t>○　府内民間企業の</a:t>
            </a:r>
            <a:r>
              <a:rPr lang="ja-JP" altLang="en-US" sz="1400" b="1" dirty="0" err="1" smtClean="0">
                <a:solidFill>
                  <a:schemeClr val="tx1"/>
                </a:solidFill>
              </a:rPr>
              <a:t>障がい</a:t>
            </a:r>
            <a:r>
              <a:rPr lang="ja-JP" altLang="en-US" sz="1400" b="1" dirty="0" smtClean="0">
                <a:solidFill>
                  <a:schemeClr val="tx1"/>
                </a:solidFill>
              </a:rPr>
              <a:t>者実雇用率：</a:t>
            </a:r>
            <a:r>
              <a:rPr lang="en-US" altLang="ja-JP" sz="1400" b="1" dirty="0" smtClean="0">
                <a:solidFill>
                  <a:schemeClr val="tx1"/>
                </a:solidFill>
              </a:rPr>
              <a:t>1.84</a:t>
            </a:r>
            <a:r>
              <a:rPr lang="ja-JP" altLang="en-US" sz="1400" b="1" dirty="0" smtClean="0">
                <a:solidFill>
                  <a:schemeClr val="tx1"/>
                </a:solidFill>
              </a:rPr>
              <a:t>％　（</a:t>
            </a:r>
            <a:r>
              <a:rPr lang="en-US" altLang="ja-JP" sz="1400" b="1" dirty="0" smtClean="0">
                <a:solidFill>
                  <a:schemeClr val="tx1"/>
                </a:solidFill>
              </a:rPr>
              <a:t>H27</a:t>
            </a:r>
            <a:r>
              <a:rPr lang="ja-JP" altLang="en-US" sz="1400" b="1" dirty="0" smtClean="0">
                <a:solidFill>
                  <a:schemeClr val="tx1"/>
                </a:solidFill>
              </a:rPr>
              <a:t>）➡　</a:t>
            </a:r>
            <a:r>
              <a:rPr lang="en-US" altLang="ja-JP" sz="1400" b="1" dirty="0" smtClean="0">
                <a:solidFill>
                  <a:schemeClr val="tx1"/>
                </a:solidFill>
              </a:rPr>
              <a:t>2.0</a:t>
            </a:r>
            <a:r>
              <a:rPr lang="ja-JP" altLang="en-US" sz="1400" b="1" dirty="0" smtClean="0">
                <a:solidFill>
                  <a:schemeClr val="tx1"/>
                </a:solidFill>
              </a:rPr>
              <a:t>％以上</a:t>
            </a:r>
            <a:r>
              <a:rPr kumimoji="1" lang="ja-JP" altLang="en-US" sz="1400" b="1" dirty="0" smtClean="0">
                <a:solidFill>
                  <a:schemeClr val="tx1"/>
                </a:solidFill>
              </a:rPr>
              <a:t>　</a:t>
            </a:r>
            <a:endParaRPr kumimoji="1" lang="en-US" altLang="ja-JP" sz="1400" b="1" dirty="0" smtClean="0">
              <a:solidFill>
                <a:schemeClr val="tx1"/>
              </a:solidFill>
            </a:endParaRPr>
          </a:p>
          <a:p>
            <a:r>
              <a:rPr lang="ja-JP" altLang="en-US" sz="1400" dirty="0" smtClean="0">
                <a:solidFill>
                  <a:schemeClr val="tx1"/>
                </a:solidFill>
              </a:rPr>
              <a:t>＜参考指標＞健康寿命と平均寿命の差、高齢者の就業率</a:t>
            </a:r>
            <a:endParaRPr kumimoji="1" lang="ja-JP" altLang="en-US" sz="1400" dirty="0">
              <a:solidFill>
                <a:schemeClr val="tx1"/>
              </a:solidFill>
            </a:endParaRPr>
          </a:p>
        </p:txBody>
      </p:sp>
      <p:sp>
        <p:nvSpPr>
          <p:cNvPr id="7" name="テキスト ボックス 6"/>
          <p:cNvSpPr txBox="1"/>
          <p:nvPr/>
        </p:nvSpPr>
        <p:spPr>
          <a:xfrm>
            <a:off x="5608016" y="1988840"/>
            <a:ext cx="3148548" cy="276999"/>
          </a:xfrm>
          <a:prstGeom prst="rect">
            <a:avLst/>
          </a:prstGeom>
          <a:noFill/>
        </p:spPr>
        <p:txBody>
          <a:bodyPr wrap="square" rtlCol="0">
            <a:spAutoFit/>
          </a:bodyPr>
          <a:lstStyle/>
          <a:p>
            <a:r>
              <a:rPr kumimoji="1" lang="ja-JP" altLang="en-US" sz="1200" dirty="0" smtClean="0"/>
              <a:t>■　健康寿命、平均寿命</a:t>
            </a:r>
            <a:r>
              <a:rPr lang="ja-JP" altLang="en-US" sz="1200" dirty="0" smtClean="0"/>
              <a:t>（</a:t>
            </a:r>
            <a:r>
              <a:rPr lang="ja-JP" altLang="en-US" sz="1200" dirty="0"/>
              <a:t>平成</a:t>
            </a:r>
            <a:r>
              <a:rPr kumimoji="1" lang="en-US" altLang="ja-JP" sz="1200" dirty="0" smtClean="0"/>
              <a:t>22</a:t>
            </a:r>
            <a:r>
              <a:rPr kumimoji="1" lang="ja-JP" altLang="en-US" sz="1200" dirty="0" smtClean="0"/>
              <a:t>年度）</a:t>
            </a:r>
            <a:endParaRPr kumimoji="1" lang="ja-JP" altLang="en-US" sz="1200" dirty="0"/>
          </a:p>
        </p:txBody>
      </p:sp>
      <p:sp>
        <p:nvSpPr>
          <p:cNvPr id="8" name="テキスト ボックス 7"/>
          <p:cNvSpPr txBox="1"/>
          <p:nvPr/>
        </p:nvSpPr>
        <p:spPr>
          <a:xfrm>
            <a:off x="6791054" y="4282840"/>
            <a:ext cx="2605482" cy="200055"/>
          </a:xfrm>
          <a:prstGeom prst="rect">
            <a:avLst/>
          </a:prstGeom>
          <a:noFill/>
        </p:spPr>
        <p:txBody>
          <a:bodyPr wrap="square" rtlCol="0">
            <a:spAutoFit/>
          </a:bodyPr>
          <a:lstStyle/>
          <a:p>
            <a:r>
              <a:rPr kumimoji="1" lang="ja-JP" altLang="en-US" sz="700" dirty="0" smtClean="0"/>
              <a:t>出典：大阪府「</a:t>
            </a:r>
            <a:r>
              <a:rPr lang="ja-JP" altLang="en-US" sz="700" dirty="0" smtClean="0"/>
              <a:t>第</a:t>
            </a:r>
            <a:r>
              <a:rPr lang="en-US" altLang="ja-JP" sz="700" dirty="0" smtClean="0"/>
              <a:t>2</a:t>
            </a:r>
            <a:r>
              <a:rPr lang="ja-JP" altLang="en-US" sz="700" dirty="0"/>
              <a:t>次大阪府健康増進</a:t>
            </a:r>
            <a:r>
              <a:rPr lang="ja-JP" altLang="en-US" sz="700" dirty="0" smtClean="0"/>
              <a:t>計画」（平成</a:t>
            </a:r>
            <a:r>
              <a:rPr lang="en-US" altLang="ja-JP" sz="700" dirty="0" smtClean="0"/>
              <a:t>25</a:t>
            </a:r>
            <a:r>
              <a:rPr lang="ja-JP" altLang="en-US" sz="700" dirty="0" smtClean="0"/>
              <a:t>年）</a:t>
            </a:r>
            <a:endParaRPr lang="ja-JP" altLang="en-US" sz="700" dirty="0"/>
          </a:p>
        </p:txBody>
      </p:sp>
      <p:cxnSp>
        <p:nvCxnSpPr>
          <p:cNvPr id="10" name="直線矢印コネクタ 9"/>
          <p:cNvCxnSpPr/>
          <p:nvPr/>
        </p:nvCxnSpPr>
        <p:spPr>
          <a:xfrm>
            <a:off x="7380312" y="4142134"/>
            <a:ext cx="792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7525562" y="3698820"/>
            <a:ext cx="892954" cy="230832"/>
          </a:xfrm>
          <a:prstGeom prst="rect">
            <a:avLst/>
          </a:prstGeom>
          <a:noFill/>
        </p:spPr>
        <p:txBody>
          <a:bodyPr wrap="square" rtlCol="0">
            <a:spAutoFit/>
          </a:bodyPr>
          <a:lstStyle/>
          <a:p>
            <a:r>
              <a:rPr kumimoji="1" lang="ja-JP" altLang="en-US" sz="900" b="1" dirty="0" smtClean="0"/>
              <a:t>不健康な期間</a:t>
            </a:r>
            <a:endParaRPr kumimoji="1" lang="ja-JP" altLang="en-US" sz="900" b="1" dirty="0"/>
          </a:p>
        </p:txBody>
      </p:sp>
      <p:cxnSp>
        <p:nvCxnSpPr>
          <p:cNvPr id="21" name="直線矢印コネクタ 20"/>
          <p:cNvCxnSpPr/>
          <p:nvPr/>
        </p:nvCxnSpPr>
        <p:spPr>
          <a:xfrm>
            <a:off x="7452320" y="3698820"/>
            <a:ext cx="72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7236296" y="3266530"/>
            <a:ext cx="54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7308304" y="2832260"/>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20" name="テキスト ボックス 19"/>
          <p:cNvSpPr txBox="1"/>
          <p:nvPr/>
        </p:nvSpPr>
        <p:spPr>
          <a:xfrm>
            <a:off x="8604448" y="2132856"/>
            <a:ext cx="595068" cy="230832"/>
          </a:xfrm>
          <a:prstGeom prst="rect">
            <a:avLst/>
          </a:prstGeom>
          <a:noFill/>
        </p:spPr>
        <p:txBody>
          <a:bodyPr wrap="square" rtlCol="0">
            <a:spAutoFit/>
          </a:bodyPr>
          <a:lstStyle/>
          <a:p>
            <a:r>
              <a:rPr kumimoji="1" lang="ja-JP" altLang="en-US" sz="900" dirty="0" smtClean="0"/>
              <a:t>（年）</a:t>
            </a:r>
            <a:endParaRPr kumimoji="1" lang="ja-JP" altLang="en-US" sz="900" dirty="0"/>
          </a:p>
        </p:txBody>
      </p:sp>
      <p:graphicFrame>
        <p:nvGraphicFramePr>
          <p:cNvPr id="17" name="グラフ 16"/>
          <p:cNvGraphicFramePr>
            <a:graphicFrameLocks noChangeAspect="1"/>
          </p:cNvGraphicFramePr>
          <p:nvPr>
            <p:extLst>
              <p:ext uri="{D42A27DB-BD31-4B8C-83A1-F6EECF244321}">
                <p14:modId xmlns:p14="http://schemas.microsoft.com/office/powerpoint/2010/main" val="2657027026"/>
              </p:ext>
            </p:extLst>
          </p:nvPr>
        </p:nvGraphicFramePr>
        <p:xfrm>
          <a:off x="576060" y="4340252"/>
          <a:ext cx="6580198" cy="2469233"/>
        </p:xfrm>
        <a:graphic>
          <a:graphicData uri="http://schemas.openxmlformats.org/drawingml/2006/chart">
            <c:chart xmlns:c="http://schemas.openxmlformats.org/drawingml/2006/chart" xmlns:r="http://schemas.openxmlformats.org/officeDocument/2006/relationships" r:id="rId3"/>
          </a:graphicData>
        </a:graphic>
      </p:graphicFrame>
      <p:sp>
        <p:nvSpPr>
          <p:cNvPr id="18" name="テキスト ボックス 17"/>
          <p:cNvSpPr txBox="1"/>
          <p:nvPr/>
        </p:nvSpPr>
        <p:spPr>
          <a:xfrm>
            <a:off x="467544" y="4149080"/>
            <a:ext cx="4041111" cy="276999"/>
          </a:xfrm>
          <a:prstGeom prst="rect">
            <a:avLst/>
          </a:prstGeom>
          <a:noFill/>
        </p:spPr>
        <p:txBody>
          <a:bodyPr wrap="square" rtlCol="0">
            <a:spAutoFit/>
          </a:bodyPr>
          <a:lstStyle/>
          <a:p>
            <a:r>
              <a:rPr kumimoji="1" lang="ja-JP" altLang="en-US" sz="1200" dirty="0" smtClean="0"/>
              <a:t>■　</a:t>
            </a:r>
            <a:r>
              <a:rPr lang="ja-JP" altLang="en-US" sz="1200" dirty="0"/>
              <a:t>都道府県</a:t>
            </a:r>
            <a:r>
              <a:rPr lang="ja-JP" altLang="en-US" sz="1200" dirty="0" smtClean="0"/>
              <a:t>別特定健診受診率（</a:t>
            </a:r>
            <a:r>
              <a:rPr lang="ja-JP" altLang="en-US" sz="1200" dirty="0"/>
              <a:t>平成</a:t>
            </a:r>
            <a:r>
              <a:rPr lang="en-US" altLang="ja-JP" sz="1200" dirty="0" smtClean="0"/>
              <a:t>24</a:t>
            </a:r>
            <a:r>
              <a:rPr lang="ja-JP" altLang="en-US" sz="1200" dirty="0" smtClean="0"/>
              <a:t>年度）</a:t>
            </a:r>
            <a:endParaRPr lang="en-US" altLang="ja-JP" sz="1200" dirty="0" smtClean="0"/>
          </a:p>
        </p:txBody>
      </p:sp>
      <p:sp>
        <p:nvSpPr>
          <p:cNvPr id="19" name="テキスト ボックス 18"/>
          <p:cNvSpPr txBox="1"/>
          <p:nvPr/>
        </p:nvSpPr>
        <p:spPr>
          <a:xfrm>
            <a:off x="6791054" y="6633557"/>
            <a:ext cx="2030176" cy="200055"/>
          </a:xfrm>
          <a:prstGeom prst="rect">
            <a:avLst/>
          </a:prstGeom>
          <a:noFill/>
        </p:spPr>
        <p:txBody>
          <a:bodyPr wrap="square" rtlCol="0">
            <a:spAutoFit/>
          </a:bodyPr>
          <a:lstStyle/>
          <a:p>
            <a:r>
              <a:rPr kumimoji="1" lang="ja-JP" altLang="en-US" sz="700" dirty="0" smtClean="0"/>
              <a:t>出典</a:t>
            </a:r>
            <a:r>
              <a:rPr lang="ja-JP" altLang="en-US" sz="700" dirty="0" smtClean="0"/>
              <a:t>：厚生</a:t>
            </a:r>
            <a:r>
              <a:rPr lang="ja-JP" altLang="en-US" sz="700" dirty="0"/>
              <a:t>労働省</a:t>
            </a:r>
            <a:r>
              <a:rPr lang="ja-JP" altLang="en-US" sz="700" dirty="0" smtClean="0"/>
              <a:t>ホームページ</a:t>
            </a:r>
            <a:endParaRPr lang="ja-JP" altLang="en-US" sz="700" dirty="0"/>
          </a:p>
        </p:txBody>
      </p:sp>
      <p:cxnSp>
        <p:nvCxnSpPr>
          <p:cNvPr id="5" name="直線コネクタ 4"/>
          <p:cNvCxnSpPr/>
          <p:nvPr/>
        </p:nvCxnSpPr>
        <p:spPr>
          <a:xfrm>
            <a:off x="971600" y="5111992"/>
            <a:ext cx="5976000"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88964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6" name="正方形/長方形 5"/>
          <p:cNvSpPr/>
          <p:nvPr/>
        </p:nvSpPr>
        <p:spPr>
          <a:xfrm>
            <a:off x="378913" y="679916"/>
            <a:ext cx="8460123" cy="2893100"/>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大阪府では、すべての府民が健やかで心豊かに生活できる活力ある社会（健康先進都市）の実現に向け、健康的な生活習慣の実践や、健（検）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診の受診を促進し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、疾病の予防に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つながる個人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の生活習慣の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健康への関心と理解を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深める社会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、府内市町村を通じて個人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の健康に対する意識を高め、行動を促すためのプログラム（「汎用性の高い行動変容プログラム」）の周知・普及を図ることにより、生活習慣病対策を進めます。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汎用性の高い行動変容プログラム内容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特定健診の受診率向上、特定保健指導の実施率向上、禁煙支援、高血圧対策、糖尿病対策</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企業で働く従業員とその家族等の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健康づくりを進めるため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、保険者と連携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した働きかけや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、従業員の健康づくりに関する優れた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「いきいき百歳体操」などの普及などを通じて、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81574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6" name="正方形/長方形 5"/>
          <p:cNvSpPr/>
          <p:nvPr/>
        </p:nvSpPr>
        <p:spPr>
          <a:xfrm>
            <a:off x="251520" y="692696"/>
            <a:ext cx="8712968" cy="6017032"/>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、高齢者が可能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な限り住み慣れた地域で安心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していきいきと生活するためには、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医療・介護サービスをはじめ、必要なサービスを必要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なときに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受けることができる体制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を整えると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ともに、地域コミュニティの再構築や住まい・生活支援サービスの提供など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整備する必要があります。（「地域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ケアシステム」の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構築）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大阪府では、市町村における在宅医療と介護の連携推進に向けた取組み支援等を通じて、地域で安心して在宅生活を送れる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体制づくりを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を人材資源と捉え、有償ボランティア等で活躍する場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を創出すること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により、世代内での助け合いを強化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予想される介護人材について、地域関係機関や教育関係機関と連携し、女性や中高年層をはじめ、就学期の若年者を対象とした福祉の職場体験等を通じて、福祉・介護の仕事の内容について理解を深めることにより、人材確保に努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人が安心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して快適に住み続けられ、多様な世代の新たな住民を惹きつけるとともに、幅広い関連産業の創出・振興を図るなど、超高齢社会の課題解決と地域の活性化を進めるまちづくり「スマートエイジング・シティ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④：スマートエイジング・シティ</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
            </a:r>
            <a:br>
              <a:rPr lang="en-US" altLang="ja-JP" sz="1400" dirty="0" smtClean="0">
                <a:cs typeface="Meiryo UI" panose="020B0604030504040204" pitchFamily="50" charset="-128"/>
              </a:rPr>
            </a:br>
            <a:r>
              <a:rPr lang="ja-JP" altLang="en-US" sz="1400" dirty="0" smtClean="0">
                <a:cs typeface="Meiryo UI" panose="020B0604030504040204" pitchFamily="50" charset="-128"/>
              </a:rPr>
              <a:t>　</a:t>
            </a:r>
            <a:r>
              <a:rPr lang="ja-JP" altLang="en-US" sz="1400" dirty="0">
                <a:cs typeface="Meiryo UI" panose="020B0604030504040204" pitchFamily="50" charset="-128"/>
              </a:rPr>
              <a:t>「スマートエイジング・シティ」では、基礎自治体や地域関係者間の主体的な取組みを支援し</a:t>
            </a:r>
            <a:r>
              <a:rPr lang="ja-JP" altLang="en-US" sz="1400" dirty="0" smtClean="0">
                <a:cs typeface="Meiryo UI" panose="020B0604030504040204" pitchFamily="50" charset="-128"/>
              </a:rPr>
              <a:t>、</a:t>
            </a:r>
            <a:r>
              <a:rPr lang="ja-JP" altLang="ja-JP" sz="1400" dirty="0" smtClean="0"/>
              <a:t>健康</a:t>
            </a:r>
            <a:r>
              <a:rPr lang="ja-JP" altLang="ja-JP" sz="1400" dirty="0"/>
              <a:t>寿命の延伸</a:t>
            </a:r>
            <a:r>
              <a:rPr lang="ja-JP" altLang="en-US" sz="1400" dirty="0"/>
              <a:t>と生涯にわたる生活の質の向上のため、保健・医療・福祉に加えて、住宅、移動手段、都市機能などに</a:t>
            </a:r>
            <a:r>
              <a:rPr lang="ja-JP" altLang="en-US" sz="1400" dirty="0" smtClean="0"/>
              <a:t>ついても領域</a:t>
            </a:r>
            <a:r>
              <a:rPr lang="ja-JP" altLang="en-US" sz="1400" dirty="0"/>
              <a:t>横断的に課題解決を</a:t>
            </a:r>
            <a:r>
              <a:rPr lang="ja-JP" altLang="en-US" sz="1400" dirty="0" smtClean="0"/>
              <a:t>図ります。</a:t>
            </a:r>
            <a:r>
              <a:rPr lang="ja-JP" altLang="en-US" sz="1400" dirty="0"/>
              <a:t>これにより、人口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２）</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t>　</a:t>
            </a:r>
            <a:r>
              <a:rPr lang="en-US" altLang="ja-JP" sz="1050" dirty="0" smtClean="0"/>
              <a:t>※</a:t>
            </a:r>
            <a:r>
              <a:rPr lang="ja-JP" altLang="en-US" sz="1050" dirty="0" smtClean="0"/>
              <a:t>１</a:t>
            </a:r>
            <a:r>
              <a:rPr lang="ja-JP" altLang="en-US" sz="1050" dirty="0"/>
              <a:t>　「スマートエイジング・シティ」は、「大阪府市医療戦略会議提言</a:t>
            </a:r>
            <a:r>
              <a:rPr lang="ja-JP" altLang="en-US" sz="1050" dirty="0" smtClean="0"/>
              <a:t>（平成</a:t>
            </a:r>
            <a:r>
              <a:rPr lang="en-US" altLang="ja-JP" sz="1050" dirty="0" smtClean="0"/>
              <a:t>26</a:t>
            </a:r>
            <a:r>
              <a:rPr lang="ja-JP" altLang="en-US" sz="1050" dirty="0" smtClean="0"/>
              <a:t>年１月）</a:t>
            </a:r>
            <a:r>
              <a:rPr lang="ja-JP" altLang="en-US" sz="1050" dirty="0"/>
              <a:t>」で示された戦略の１つです。</a:t>
            </a:r>
            <a:endParaRPr lang="en-US" altLang="ja-JP" sz="1050" dirty="0"/>
          </a:p>
          <a:p>
            <a:endParaRPr lang="en-US" altLang="ja-JP" sz="1050" dirty="0" smtClean="0"/>
          </a:p>
          <a:p>
            <a:r>
              <a:rPr lang="ja-JP" altLang="en-US" sz="1050" dirty="0" smtClean="0"/>
              <a:t>　</a:t>
            </a:r>
            <a:r>
              <a:rPr lang="en-US" altLang="ja-JP" sz="1050" dirty="0" smtClean="0"/>
              <a:t>※</a:t>
            </a:r>
            <a:r>
              <a:rPr lang="ja-JP" altLang="en-US" sz="1050" dirty="0" smtClean="0"/>
              <a:t>２</a:t>
            </a:r>
            <a:r>
              <a:rPr lang="ja-JP" altLang="en-US" sz="1050" dirty="0"/>
              <a:t>　</a:t>
            </a:r>
            <a:r>
              <a:rPr lang="en-US" altLang="ja-JP" sz="1050" dirty="0"/>
              <a:t> </a:t>
            </a:r>
            <a:r>
              <a:rPr lang="ja-JP" altLang="en-US" sz="1050" dirty="0"/>
              <a:t>生涯活躍のまち</a:t>
            </a:r>
            <a:r>
              <a:rPr lang="ja-JP" altLang="en-US" sz="1050" dirty="0" smtClean="0"/>
              <a:t>構想（日本版</a:t>
            </a:r>
            <a:r>
              <a:rPr lang="en-US" altLang="ja-JP" sz="1050" dirty="0"/>
              <a:t>CCRC</a:t>
            </a:r>
            <a:r>
              <a:rPr lang="ja-JP" altLang="en-US" sz="1050" dirty="0"/>
              <a:t>（</a:t>
            </a:r>
            <a:r>
              <a:rPr lang="en-US" altLang="ja-JP" sz="1050" dirty="0"/>
              <a:t>Continuing Care Retirement Community</a:t>
            </a:r>
            <a:r>
              <a:rPr lang="ja-JP" altLang="en-US" sz="1050" dirty="0"/>
              <a:t>））</a:t>
            </a:r>
            <a:endParaRPr lang="en-US" altLang="ja-JP" sz="1050" dirty="0"/>
          </a:p>
          <a:p>
            <a:r>
              <a:rPr lang="ja-JP" altLang="en-US" sz="1050" dirty="0"/>
              <a:t>　　　　</a:t>
            </a:r>
            <a:r>
              <a:rPr lang="ja-JP" altLang="en-US" sz="1050" dirty="0" smtClean="0"/>
              <a:t>・・・老後</a:t>
            </a:r>
            <a:r>
              <a:rPr lang="ja-JP" altLang="en-US" sz="1050" dirty="0"/>
              <a:t>、まだ健康な間に入居し、人生最期の時までを過ごす高齢者のため</a:t>
            </a:r>
            <a:r>
              <a:rPr lang="ja-JP" altLang="en-US" sz="1050" dirty="0" smtClean="0"/>
              <a:t>の生活共同体</a:t>
            </a:r>
            <a:endParaRPr lang="en-US" altLang="ja-JP" sz="1050" dirty="0" smtClean="0"/>
          </a:p>
          <a:p>
            <a:endParaRPr lang="en-US" altLang="ja-JP" sz="1050" dirty="0"/>
          </a:p>
          <a:p>
            <a:endParaRPr lang="en-US" altLang="ja-JP" sz="1050" dirty="0"/>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74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41530" y="692696"/>
            <a:ext cx="8460940" cy="6012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④</a:t>
            </a:r>
            <a:r>
              <a:rPr lang="ja-JP" altLang="en-US" sz="1400" b="1" dirty="0">
                <a:solidFill>
                  <a:schemeClr val="tx1"/>
                </a:solidFill>
              </a:rPr>
              <a:t>　スマートエイジング・シティ</a:t>
            </a:r>
            <a:endParaRPr lang="en-US" altLang="ja-JP" sz="1400" b="1" dirty="0">
              <a:solidFill>
                <a:schemeClr val="tx1"/>
              </a:solidFill>
            </a:endParaRPr>
          </a:p>
          <a:p>
            <a:r>
              <a:rPr lang="ja-JP" altLang="en-US" sz="1400" dirty="0">
                <a:solidFill>
                  <a:schemeClr val="tx1"/>
                </a:solidFill>
              </a:rPr>
              <a:t>　</a:t>
            </a:r>
            <a:r>
              <a:rPr lang="ja-JP" altLang="en-US" sz="1400" dirty="0" smtClean="0">
                <a:solidFill>
                  <a:schemeClr val="tx1"/>
                </a:solidFill>
              </a:rPr>
              <a:t>健康寿命の短さ</a:t>
            </a:r>
            <a:r>
              <a:rPr lang="ja-JP" altLang="ja-JP" sz="1400" dirty="0" smtClean="0">
                <a:solidFill>
                  <a:schemeClr val="tx1"/>
                </a:solidFill>
              </a:rPr>
              <a:t>、</a:t>
            </a:r>
            <a:r>
              <a:rPr lang="ja-JP" altLang="ja-JP" sz="1400" dirty="0">
                <a:solidFill>
                  <a:schemeClr val="tx1"/>
                </a:solidFill>
              </a:rPr>
              <a:t>医療・介護需要の増大、必要な人材・施設・サービスの不足、医療・介護費用の増嵩などの課題をどう乗り越えていくかが</a:t>
            </a:r>
            <a:r>
              <a:rPr lang="ja-JP" altLang="ja-JP" sz="1400" dirty="0" smtClean="0">
                <a:solidFill>
                  <a:schemeClr val="tx1"/>
                </a:solidFill>
              </a:rPr>
              <a:t>、喫緊</a:t>
            </a:r>
            <a:r>
              <a:rPr lang="ja-JP" altLang="ja-JP" sz="1400" dirty="0">
                <a:solidFill>
                  <a:schemeClr val="tx1"/>
                </a:solidFill>
              </a:rPr>
              <a:t>の課題</a:t>
            </a:r>
            <a:r>
              <a:rPr lang="ja-JP" altLang="en-US" sz="1400" dirty="0">
                <a:solidFill>
                  <a:schemeClr val="tx1"/>
                </a:solidFill>
              </a:rPr>
              <a:t>となっています。</a:t>
            </a:r>
            <a:endParaRPr lang="ja-JP" altLang="ja-JP" sz="1400" dirty="0">
              <a:solidFill>
                <a:schemeClr val="tx1"/>
              </a:solidFill>
            </a:endParaRPr>
          </a:p>
          <a:p>
            <a:r>
              <a:rPr lang="ja-JP" altLang="en-US" sz="1400" dirty="0">
                <a:solidFill>
                  <a:schemeClr val="tx1"/>
                </a:solidFill>
              </a:rPr>
              <a:t>　</a:t>
            </a:r>
            <a:r>
              <a:rPr lang="ja-JP" altLang="ja-JP" sz="1400" dirty="0">
                <a:solidFill>
                  <a:schemeClr val="tx1"/>
                </a:solidFill>
              </a:rPr>
              <a:t>一方で、医療や健康へのニーズの増大、多様化や、高齢者層</a:t>
            </a:r>
            <a:r>
              <a:rPr lang="ja-JP" altLang="en-US" sz="1400" dirty="0">
                <a:solidFill>
                  <a:schemeClr val="tx1"/>
                </a:solidFill>
              </a:rPr>
              <a:t>のボリューム</a:t>
            </a:r>
            <a:r>
              <a:rPr lang="ja-JP" altLang="ja-JP" sz="1400" dirty="0">
                <a:solidFill>
                  <a:schemeClr val="tx1"/>
                </a:solidFill>
              </a:rPr>
              <a:t>は、周辺関連分野も含めて大きな潜在需要の存在を意味し、ヘルスケアやシニアを対象にした市場の創出</a:t>
            </a:r>
            <a:r>
              <a:rPr lang="ja-JP" altLang="en-US" sz="1400" dirty="0">
                <a:solidFill>
                  <a:schemeClr val="tx1"/>
                </a:solidFill>
              </a:rPr>
              <a:t>も期待できます。</a:t>
            </a:r>
            <a:endParaRPr lang="ja-JP" altLang="ja-JP" sz="1400" strike="dblStrike" dirty="0">
              <a:solidFill>
                <a:schemeClr val="tx1"/>
              </a:solidFill>
            </a:endParaRPr>
          </a:p>
          <a:p>
            <a:endParaRPr lang="ja-JP" altLang="ja-JP" sz="1400" dirty="0">
              <a:solidFill>
                <a:schemeClr val="tx1"/>
              </a:solidFill>
            </a:endParaRPr>
          </a:p>
          <a:p>
            <a:r>
              <a:rPr lang="ja-JP" altLang="en-US" sz="1400" dirty="0">
                <a:solidFill>
                  <a:schemeClr val="tx1"/>
                </a:solidFill>
              </a:rPr>
              <a:t>　こうした観点から、</a:t>
            </a:r>
            <a:r>
              <a:rPr lang="ja-JP" altLang="ja-JP" sz="1400" dirty="0">
                <a:solidFill>
                  <a:schemeClr val="tx1"/>
                </a:solidFill>
              </a:rPr>
              <a:t>病気や要介護になる前の予防、健康づくりへ、そして、公的サービスから民間サービスへと府民意識も</a:t>
            </a:r>
            <a:r>
              <a:rPr lang="ja-JP" altLang="ja-JP" sz="1400" dirty="0" smtClean="0">
                <a:solidFill>
                  <a:schemeClr val="tx1"/>
                </a:solidFill>
              </a:rPr>
              <a:t>政策</a:t>
            </a:r>
            <a:r>
              <a:rPr lang="ja-JP" altLang="en-US" sz="1400" dirty="0" smtClean="0">
                <a:solidFill>
                  <a:schemeClr val="tx1"/>
                </a:solidFill>
              </a:rPr>
              <a:t>も</a:t>
            </a:r>
            <a:r>
              <a:rPr lang="ja-JP" altLang="ja-JP" sz="1400" dirty="0" smtClean="0">
                <a:solidFill>
                  <a:schemeClr val="tx1"/>
                </a:solidFill>
              </a:rPr>
              <a:t>変革</a:t>
            </a:r>
            <a:r>
              <a:rPr lang="ja-JP" altLang="ja-JP" sz="1400" dirty="0">
                <a:solidFill>
                  <a:schemeClr val="tx1"/>
                </a:solidFill>
              </a:rPr>
              <a:t>することが必要</a:t>
            </a:r>
            <a:r>
              <a:rPr lang="ja-JP" altLang="en-US" sz="1400" dirty="0">
                <a:solidFill>
                  <a:schemeClr val="tx1"/>
                </a:solidFill>
              </a:rPr>
              <a:t>となっています。</a:t>
            </a:r>
            <a:endParaRPr lang="ja-JP" altLang="ja-JP" sz="1400" dirty="0">
              <a:solidFill>
                <a:schemeClr val="tx1"/>
              </a:solidFill>
            </a:endParaRPr>
          </a:p>
          <a:p>
            <a:r>
              <a:rPr lang="ja-JP" altLang="en-US" sz="1400" dirty="0">
                <a:solidFill>
                  <a:schemeClr val="tx1"/>
                </a:solidFill>
              </a:rPr>
              <a:t>　そこで、</a:t>
            </a:r>
            <a:r>
              <a:rPr lang="ja-JP" altLang="ja-JP" sz="1400" dirty="0">
                <a:solidFill>
                  <a:schemeClr val="tx1"/>
                </a:solidFill>
              </a:rPr>
              <a:t>「ヘルスケア」や「エイジング」</a:t>
            </a:r>
            <a:r>
              <a:rPr lang="ja-JP" altLang="en-US" sz="1400" dirty="0">
                <a:solidFill>
                  <a:schemeClr val="tx1"/>
                </a:solidFill>
              </a:rPr>
              <a:t>を</a:t>
            </a:r>
            <a:r>
              <a:rPr lang="ja-JP" altLang="ja-JP" sz="1400" dirty="0">
                <a:solidFill>
                  <a:schemeClr val="tx1"/>
                </a:solidFill>
              </a:rPr>
              <a:t>キーワードにして</a:t>
            </a:r>
            <a:r>
              <a:rPr lang="ja-JP" altLang="en-US" sz="1400" dirty="0">
                <a:solidFill>
                  <a:schemeClr val="tx1"/>
                </a:solidFill>
              </a:rPr>
              <a:t>、</a:t>
            </a:r>
            <a:r>
              <a:rPr lang="ja-JP" altLang="ja-JP" sz="1400" dirty="0">
                <a:solidFill>
                  <a:schemeClr val="tx1"/>
                </a:solidFill>
              </a:rPr>
              <a:t>今いる住民が住み慣れた地域で安心して快適に住み続けられ、多様な世代の新たな住民を惹きつける、超高齢社会の課題解決型の活気あるまちのモデル「スマートエイジング・シティ」の実現</a:t>
            </a:r>
            <a:r>
              <a:rPr lang="ja-JP" altLang="ja-JP" sz="1400" dirty="0" smtClean="0">
                <a:solidFill>
                  <a:schemeClr val="tx1"/>
                </a:solidFill>
              </a:rPr>
              <a:t>を</a:t>
            </a:r>
            <a:r>
              <a:rPr lang="ja-JP" altLang="en-US" sz="1400" dirty="0" smtClean="0">
                <a:solidFill>
                  <a:schemeClr val="tx1"/>
                </a:solidFill>
              </a:rPr>
              <a:t>めざして</a:t>
            </a:r>
            <a:r>
              <a:rPr lang="ja-JP" altLang="en-US" sz="1400" dirty="0">
                <a:solidFill>
                  <a:schemeClr val="tx1"/>
                </a:solidFill>
              </a:rPr>
              <a:t>います。住宅・都市政策も新たな視点で展開し、政策分野</a:t>
            </a:r>
            <a:r>
              <a:rPr lang="ja-JP" altLang="ja-JP" sz="1400" dirty="0">
                <a:solidFill>
                  <a:schemeClr val="tx1"/>
                </a:solidFill>
              </a:rPr>
              <a:t>横断的に、人口減少・超高齢社会の多領域の課題を解決するまちづくり</a:t>
            </a:r>
            <a:r>
              <a:rPr lang="ja-JP" altLang="en-US" sz="1400" dirty="0">
                <a:solidFill>
                  <a:schemeClr val="tx1"/>
                </a:solidFill>
              </a:rPr>
              <a:t>を推進します。</a:t>
            </a:r>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　大阪</a:t>
            </a:r>
            <a:r>
              <a:rPr lang="ja-JP" altLang="ja-JP" sz="1400" dirty="0">
                <a:solidFill>
                  <a:schemeClr val="tx1"/>
                </a:solidFill>
              </a:rPr>
              <a:t>府では</a:t>
            </a:r>
            <a:r>
              <a:rPr lang="ja-JP" altLang="ja-JP" sz="1400" dirty="0" smtClean="0">
                <a:solidFill>
                  <a:schemeClr val="tx1"/>
                </a:solidFill>
              </a:rPr>
              <a:t>、</a:t>
            </a:r>
            <a:r>
              <a:rPr lang="ja-JP" altLang="en-US" sz="1400" dirty="0" smtClean="0">
                <a:solidFill>
                  <a:schemeClr val="tx1"/>
                </a:solidFill>
              </a:rPr>
              <a:t>都市部における「生涯活躍のまち構想」となる「</a:t>
            </a:r>
            <a:r>
              <a:rPr lang="ja-JP" altLang="en-US" sz="1400" dirty="0">
                <a:solidFill>
                  <a:schemeClr val="tx1"/>
                </a:solidFill>
              </a:rPr>
              <a:t>スマートエイジング・シティ」の実現に向けた取組みを進めることにより、</a:t>
            </a:r>
            <a:r>
              <a:rPr lang="ja-JP" altLang="ja-JP" sz="1400" dirty="0">
                <a:solidFill>
                  <a:schemeClr val="tx1"/>
                </a:solidFill>
              </a:rPr>
              <a:t>府民の健康寿命の延伸と生涯にわたる</a:t>
            </a:r>
            <a:r>
              <a:rPr lang="en-US" altLang="ja-JP" sz="1400" dirty="0">
                <a:solidFill>
                  <a:schemeClr val="tx1"/>
                </a:solidFill>
              </a:rPr>
              <a:t>QOL</a:t>
            </a:r>
            <a:r>
              <a:rPr lang="ja-JP" altLang="ja-JP" sz="1400" dirty="0">
                <a:solidFill>
                  <a:schemeClr val="tx1"/>
                </a:solidFill>
              </a:rPr>
              <a:t>の向上</a:t>
            </a:r>
            <a:r>
              <a:rPr lang="ja-JP" altLang="en-US" sz="1400" dirty="0">
                <a:solidFill>
                  <a:schemeClr val="tx1"/>
                </a:solidFill>
              </a:rPr>
              <a:t>を図る</a:t>
            </a:r>
            <a:r>
              <a:rPr lang="ja-JP" altLang="ja-JP" sz="1400" dirty="0">
                <a:solidFill>
                  <a:schemeClr val="tx1"/>
                </a:solidFill>
              </a:rPr>
              <a:t>とともに、人口減少・超高齢社会に必要な新たなサービスや製品</a:t>
            </a:r>
            <a:r>
              <a:rPr lang="ja-JP" altLang="en-US" sz="1400" dirty="0">
                <a:solidFill>
                  <a:schemeClr val="tx1"/>
                </a:solidFill>
              </a:rPr>
              <a:t>の</a:t>
            </a:r>
            <a:r>
              <a:rPr lang="ja-JP" altLang="ja-JP" sz="1400" dirty="0">
                <a:solidFill>
                  <a:schemeClr val="tx1"/>
                </a:solidFill>
              </a:rPr>
              <a:t>開発、提供</a:t>
            </a:r>
            <a:r>
              <a:rPr lang="ja-JP" altLang="en-US" sz="1400" dirty="0">
                <a:solidFill>
                  <a:schemeClr val="tx1"/>
                </a:solidFill>
              </a:rPr>
              <a:t>など</a:t>
            </a:r>
            <a:r>
              <a:rPr lang="ja-JP" altLang="ja-JP" sz="1400" dirty="0">
                <a:solidFill>
                  <a:schemeClr val="tx1"/>
                </a:solidFill>
              </a:rPr>
              <a:t>健康・医療関連産業、生活総合産業の創出、育成、振興を図</a:t>
            </a:r>
            <a:r>
              <a:rPr lang="ja-JP" altLang="en-US" sz="1400" dirty="0">
                <a:solidFill>
                  <a:schemeClr val="tx1"/>
                </a:solidFill>
              </a:rPr>
              <a:t>ります。</a:t>
            </a:r>
            <a:endParaRPr lang="en-US" altLang="ja-JP" sz="1400" dirty="0">
              <a:solidFill>
                <a:schemeClr val="tx1"/>
              </a:solidFill>
            </a:endParaRPr>
          </a:p>
          <a:p>
            <a:endParaRPr lang="en-US" altLang="ja-JP" sz="1400" dirty="0">
              <a:solidFill>
                <a:schemeClr val="tx1"/>
              </a:solidFill>
            </a:endParaRPr>
          </a:p>
          <a:p>
            <a:r>
              <a:rPr lang="ja-JP" altLang="en-US" sz="1400" dirty="0" smtClean="0">
                <a:solidFill>
                  <a:schemeClr val="tx1"/>
                </a:solidFill>
              </a:rPr>
              <a:t>　</a:t>
            </a:r>
            <a:r>
              <a:rPr lang="en-US" altLang="ja-JP" sz="1400" dirty="0" smtClean="0">
                <a:solidFill>
                  <a:schemeClr val="tx1"/>
                </a:solidFill>
              </a:rPr>
              <a:t>※</a:t>
            </a:r>
            <a:r>
              <a:rPr lang="ja-JP" altLang="en-US" sz="1400" dirty="0" smtClean="0">
                <a:solidFill>
                  <a:schemeClr val="tx1"/>
                </a:solidFill>
              </a:rPr>
              <a:t>　スマートエイジング・シティの先行事例を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創出～新しい「都市型スタイル」の提唱</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地域類型別課題への対応（地域の特色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先進事例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P78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～）において紹介しています。</a:t>
            </a:r>
            <a:endParaRPr lang="en-US" altLang="ja-JP" sz="1050" dirty="0">
              <a:solidFill>
                <a:schemeClr val="tx1"/>
              </a:solidFill>
            </a:endParaRPr>
          </a:p>
          <a:p>
            <a:endParaRPr lang="en-US" altLang="ja-JP" sz="1050" dirty="0" smtClean="0">
              <a:solidFill>
                <a:schemeClr val="tx1"/>
              </a:solidFill>
            </a:endParaRPr>
          </a:p>
          <a:p>
            <a:endParaRPr lang="en-US" altLang="ja-JP" sz="1050" dirty="0">
              <a:solidFill>
                <a:schemeClr val="tx1"/>
              </a:solidFill>
            </a:endParaRPr>
          </a:p>
          <a:p>
            <a:endParaRPr lang="en-US" altLang="ja-JP" sz="14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pic>
        <p:nvPicPr>
          <p:cNvPr id="7" name="Picture 2" descr="まちづくりのイメージイラスト"/>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0615" y="4221088"/>
            <a:ext cx="3431913" cy="242718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77634" y="6361583"/>
            <a:ext cx="4590510" cy="307777"/>
          </a:xfrm>
          <a:prstGeom prst="rect">
            <a:avLst/>
          </a:prstGeom>
          <a:noFill/>
        </p:spPr>
        <p:txBody>
          <a:bodyPr wrap="square" rtlCol="0">
            <a:spAutoFit/>
          </a:bodyPr>
          <a:lstStyle/>
          <a:p>
            <a:pPr marL="266700" indent="-266700"/>
            <a:r>
              <a:rPr kumimoji="1" lang="ja-JP" altLang="en-US" sz="700" dirty="0" smtClean="0">
                <a:latin typeface="+mn-ea"/>
              </a:rPr>
              <a:t>出典：</a:t>
            </a:r>
            <a:r>
              <a:rPr lang="ja-JP" altLang="en-US" sz="700" dirty="0" smtClean="0">
                <a:latin typeface="+mn-ea"/>
              </a:rPr>
              <a:t>東京</a:t>
            </a:r>
            <a:r>
              <a:rPr lang="ja-JP" altLang="en-US" sz="700" dirty="0">
                <a:latin typeface="+mn-ea"/>
              </a:rPr>
              <a:t>大学高齢社会総合研究</a:t>
            </a:r>
            <a:r>
              <a:rPr lang="ja-JP" altLang="en-US" sz="700" dirty="0" smtClean="0">
                <a:latin typeface="+mn-ea"/>
              </a:rPr>
              <a:t>機構</a:t>
            </a:r>
            <a:r>
              <a:rPr lang="ja-JP" altLang="en-US" sz="700" dirty="0">
                <a:latin typeface="+mn-ea"/>
              </a:rPr>
              <a:t> </a:t>
            </a:r>
            <a:r>
              <a:rPr lang="ja-JP" altLang="en-US" sz="700" dirty="0" smtClean="0">
                <a:latin typeface="+mn-ea"/>
              </a:rPr>
              <a:t>辻哲夫特任教授</a:t>
            </a:r>
            <a:endParaRPr lang="en-US" altLang="ja-JP" sz="700" dirty="0" smtClean="0">
              <a:latin typeface="+mn-ea"/>
            </a:endParaRPr>
          </a:p>
          <a:p>
            <a:pPr marL="266700" indent="-266700"/>
            <a:r>
              <a:rPr lang="ja-JP" altLang="en-US" sz="700" dirty="0" smtClean="0">
                <a:latin typeface="+mn-ea"/>
              </a:rPr>
              <a:t>        「</a:t>
            </a:r>
            <a:r>
              <a:rPr lang="ja-JP" altLang="en-US" sz="700" dirty="0">
                <a:latin typeface="+mn-ea"/>
              </a:rPr>
              <a:t>超高齢社会における医療介護政策の展開に</a:t>
            </a:r>
            <a:r>
              <a:rPr lang="ja-JP" altLang="en-US" sz="700" dirty="0" smtClean="0">
                <a:latin typeface="+mn-ea"/>
              </a:rPr>
              <a:t>ついて －</a:t>
            </a:r>
            <a:r>
              <a:rPr lang="ja-JP" altLang="en-US" sz="700" dirty="0">
                <a:latin typeface="+mn-ea"/>
              </a:rPr>
              <a:t>柏プロジェクトの試み－</a:t>
            </a:r>
            <a:r>
              <a:rPr lang="ja-JP" altLang="en-US" sz="700" dirty="0" smtClean="0">
                <a:latin typeface="+mn-ea"/>
              </a:rPr>
              <a:t>」（平成</a:t>
            </a:r>
            <a:r>
              <a:rPr lang="en-US" altLang="ja-JP" sz="700" dirty="0" smtClean="0">
                <a:latin typeface="+mn-ea"/>
              </a:rPr>
              <a:t>23</a:t>
            </a:r>
            <a:r>
              <a:rPr lang="ja-JP" altLang="en-US" sz="700" dirty="0" smtClean="0">
                <a:latin typeface="+mn-ea"/>
              </a:rPr>
              <a:t>年）</a:t>
            </a:r>
            <a:endParaRPr kumimoji="1" lang="ja-JP" altLang="en-US" sz="700" dirty="0">
              <a:latin typeface="+mn-ea"/>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994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0" y="692696"/>
            <a:ext cx="8712968" cy="6370975"/>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smtClean="0">
                <a:cs typeface="Meiryo UI" panose="020B0604030504040204" pitchFamily="50" charset="-128"/>
              </a:rPr>
              <a:t>者</a:t>
            </a:r>
            <a:r>
              <a:rPr lang="ja-JP" altLang="en-US" sz="1400" dirty="0">
                <a:cs typeface="Meiryo UI" panose="020B0604030504040204" pitchFamily="50" charset="-128"/>
              </a:rPr>
              <a:t>・在留外国人</a:t>
            </a:r>
            <a:r>
              <a:rPr lang="ja-JP" altLang="en-US" sz="1400" dirty="0" smtClean="0">
                <a:cs typeface="Meiryo UI" panose="020B0604030504040204" pitchFamily="50" charset="-128"/>
              </a:rPr>
              <a:t>など</a:t>
            </a:r>
            <a:r>
              <a:rPr lang="ja-JP" altLang="en-US" sz="1400" dirty="0">
                <a:cs typeface="Meiryo UI" panose="020B0604030504040204" pitchFamily="50" charset="-128"/>
              </a:rPr>
              <a:t>、あらゆる人が活躍できる「全員参画社会」の実現に向け、個々の適性や能力に応じたきめ細やかな就業や就学支援策などが求められます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また、年齢を問わず、ボランティア活動等に気軽に参加できる環境づくりや</a:t>
            </a:r>
            <a:r>
              <a:rPr lang="en-US" altLang="ja-JP" sz="1400" dirty="0" smtClean="0">
                <a:cs typeface="Meiryo UI" panose="020B0604030504040204" pitchFamily="50" charset="-128"/>
              </a:rPr>
              <a:t>NPO</a:t>
            </a:r>
            <a:r>
              <a:rPr lang="ja-JP" altLang="en-US" sz="1400" dirty="0" smtClean="0">
                <a:cs typeface="Meiryo UI" panose="020B0604030504040204" pitchFamily="50" charset="-128"/>
              </a:rPr>
              <a:t>の活性化も「全員参画社会」の実現に向けて重要となっています。</a:t>
            </a:r>
            <a:endParaRPr lang="en-US" altLang="ja-JP" sz="140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a:t>
            </a:r>
            <a:r>
              <a:rPr lang="ja-JP" altLang="ja-JP" sz="1400" dirty="0" smtClean="0"/>
              <a:t>さらに</a:t>
            </a:r>
            <a:r>
              <a:rPr lang="ja-JP" altLang="ja-JP" sz="1400" dirty="0"/>
              <a:t>、人口減少や超高齢</a:t>
            </a:r>
            <a:r>
              <a:rPr lang="ja-JP" altLang="ja-JP" sz="1400" dirty="0" smtClean="0"/>
              <a:t>社会</a:t>
            </a:r>
            <a:r>
              <a:rPr lang="ja-JP" altLang="en-US" sz="1400" dirty="0" smtClean="0"/>
              <a:t>の進展</a:t>
            </a:r>
            <a:r>
              <a:rPr lang="ja-JP" altLang="ja-JP" sz="1400" dirty="0" smtClean="0"/>
              <a:t>に</a:t>
            </a:r>
            <a:r>
              <a:rPr lang="ja-JP" altLang="ja-JP" sz="1400" dirty="0"/>
              <a:t>より</a:t>
            </a:r>
            <a:r>
              <a:rPr lang="ja-JP" altLang="ja-JP" sz="1400" dirty="0" smtClean="0"/>
              <a:t>、コミュニティ</a:t>
            </a:r>
            <a:r>
              <a:rPr lang="ja-JP" altLang="ja-JP" sz="1400" dirty="0"/>
              <a:t>の希薄化が課題となる中、地域における見守り・発見・つなぎ機能の強化等を通じて、</a:t>
            </a:r>
            <a:r>
              <a:rPr lang="ja-JP" altLang="ja-JP" sz="1400" dirty="0" smtClean="0"/>
              <a:t>住民</a:t>
            </a:r>
            <a:r>
              <a:rPr lang="ja-JP" altLang="en-US" sz="1400" dirty="0"/>
              <a:t>の</a:t>
            </a:r>
            <a:r>
              <a:rPr lang="ja-JP" altLang="ja-JP" sz="1400" dirty="0" smtClean="0"/>
              <a:t>理解</a:t>
            </a:r>
            <a:r>
              <a:rPr lang="ja-JP" altLang="ja-JP" sz="1400" dirty="0"/>
              <a:t>や関心を高め、地域福祉を支える多様な</a:t>
            </a:r>
            <a:r>
              <a:rPr lang="ja-JP" altLang="ja-JP" sz="1400" dirty="0" smtClean="0"/>
              <a:t>人づくり</a:t>
            </a:r>
            <a:r>
              <a:rPr lang="ja-JP" altLang="en-US" sz="1400" dirty="0" smtClean="0"/>
              <a:t>が求められています。</a:t>
            </a:r>
            <a:endParaRPr lang="en-US" altLang="ja-JP" sz="1400" dirty="0" smtClean="0">
              <a:cs typeface="Meiryo UI" panose="020B0604030504040204" pitchFamily="50" charset="-128"/>
            </a:endParaRPr>
          </a:p>
          <a:p>
            <a:r>
              <a:rPr lang="ja-JP" altLang="en-US" sz="1400" dirty="0">
                <a:cs typeface="Meiryo UI" panose="020B0604030504040204" pitchFamily="50" charset="-128"/>
              </a:rPr>
              <a:t>　</a:t>
            </a:r>
            <a:r>
              <a:rPr lang="ja-JP" altLang="en-US" sz="1400" dirty="0" smtClean="0">
                <a:cs typeface="Meiryo UI" panose="020B0604030504040204" pitchFamily="50" charset="-128"/>
              </a:rPr>
              <a:t>　</a:t>
            </a:r>
            <a:endParaRPr lang="en-US" altLang="ja-JP" sz="1400" dirty="0">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大阪府障がい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者計画」に基づき、障がい福祉の総合的な推進に取り組んでいます。障がい者の就労支援については、就職準備段階から就職後の定着支援に至るまで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の就労支援機関のネットワークの構築・強化や福祉施設への人的・技術的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のほか、企業への働きかけ等により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、障がい者が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安心して就職できる環境づくりを進めます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特に、精神・発達障がい者については、職場定着に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課題があること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から支援を強化します。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また、アート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作品の販売支援等により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者の創作活動が収入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につながる仕組みを構築します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cs typeface="Meiryo UI" panose="020B0604030504040204" pitchFamily="50" charset="-128"/>
              </a:rPr>
              <a:t>障</a:t>
            </a:r>
            <a:r>
              <a:rPr lang="ja-JP" altLang="en-US" sz="1400" dirty="0">
                <a:cs typeface="Meiryo UI" panose="020B0604030504040204" pitchFamily="50" charset="-128"/>
              </a:rPr>
              <a:t>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nSpc>
                <a:spcPts val="900"/>
              </a:lnSpc>
            </a:pPr>
            <a:endParaRPr lang="en-US" altLang="ja-JP" sz="1400" dirty="0" smtClean="0">
              <a:cs typeface="Meiryo UI" panose="020B0604030504040204" pitchFamily="50" charset="-128"/>
            </a:endParaRPr>
          </a:p>
          <a:p>
            <a:pPr marL="180000" lvl="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就職が困難な方</a:t>
            </a:r>
            <a:r>
              <a:rPr lang="ja-JP" altLang="en-US" sz="1400" dirty="0">
                <a:cs typeface="Meiryo UI" panose="020B0604030504040204" pitchFamily="50" charset="-128"/>
              </a:rPr>
              <a:t>の早期の就職や定着をめざし、以下の取組みを進めます。</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しごとフィールドが核となり、若者や女性、中高年齢者、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者、一般就業をめざす全ての方に対する支援</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a:t>
            </a:r>
            <a:r>
              <a:rPr lang="ja-JP" altLang="en-US" sz="1400" dirty="0" err="1">
                <a:cs typeface="Meiryo UI" panose="020B0604030504040204" pitchFamily="50" charset="-128"/>
              </a:rPr>
              <a:t>発達障がい</a:t>
            </a:r>
            <a:r>
              <a:rPr lang="ja-JP" altLang="en-US" sz="1400" dirty="0">
                <a:cs typeface="Meiryo UI" panose="020B0604030504040204" pitchFamily="50" charset="-128"/>
              </a:rPr>
              <a:t>傾向が</a:t>
            </a:r>
            <a:r>
              <a:rPr lang="ja-JP" altLang="en-US" sz="1400" dirty="0" smtClean="0">
                <a:cs typeface="Meiryo UI" panose="020B0604030504040204" pitchFamily="50" charset="-128"/>
              </a:rPr>
              <a:t>あり、障</a:t>
            </a:r>
            <a:r>
              <a:rPr lang="ja-JP" altLang="en-US" sz="1400" dirty="0">
                <a:cs typeface="Meiryo UI" panose="020B0604030504040204" pitchFamily="50" charset="-128"/>
              </a:rPr>
              <a:t>がい受容が難しいもしくは気づきが乏しい方への支援</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中小企業に対する人材採用から職場定着までの一貫した支援及びメンタル系サポートによる離職対策支援</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働く意欲のある高年齢者に対する多様な就業機会を提供するための職域</a:t>
            </a:r>
            <a:r>
              <a:rPr lang="ja-JP" altLang="en-US" sz="1400" dirty="0" smtClean="0">
                <a:cs typeface="Meiryo UI" panose="020B0604030504040204" pitchFamily="50" charset="-128"/>
              </a:rPr>
              <a:t>開発</a:t>
            </a:r>
            <a:endParaRPr lang="en-US" altLang="ja-JP" sz="1400" dirty="0" smtClean="0">
              <a:cs typeface="Meiryo UI" panose="020B0604030504040204" pitchFamily="50" charset="-128"/>
            </a:endParaRPr>
          </a:p>
          <a:p>
            <a:pPr marL="180000" lvl="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　生活困窮者等に対する就労支援員のサポート及び就労場所や就労体験等の受け入れ事業所の開拓</a:t>
            </a:r>
            <a:endParaRPr lang="en-US" altLang="ja-JP" sz="1400" dirty="0" smtClean="0">
              <a:cs typeface="Meiryo UI" panose="020B0604030504040204" pitchFamily="50" charset="-128"/>
            </a:endParaRPr>
          </a:p>
          <a:p>
            <a:pPr marL="180000" lvl="0" indent="-457200">
              <a:lnSpc>
                <a:spcPts val="900"/>
              </a:lnSpc>
            </a:pP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働く意欲のある高齢者に対する多様な就業機会を提供するための職域開拓を進めます。</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高齢者が持つ優れた技術・経験に着目した職域開拓</a:t>
            </a:r>
            <a:endParaRPr lang="en-US" altLang="ja-JP" sz="1400" dirty="0">
              <a:cs typeface="Meiryo UI" panose="020B0604030504040204" pitchFamily="50" charset="-128"/>
            </a:endParaRPr>
          </a:p>
          <a:p>
            <a:pPr marL="180000" lvl="0" indent="-457200"/>
            <a:r>
              <a:rPr lang="ja-JP" altLang="en-US" sz="1400" dirty="0">
                <a:cs typeface="Meiryo UI" panose="020B0604030504040204" pitchFamily="50" charset="-128"/>
              </a:rPr>
              <a:t>　　・　高齢者の特性に着目した職域</a:t>
            </a:r>
            <a:r>
              <a:rPr lang="ja-JP" altLang="en-US" sz="1400" dirty="0" smtClean="0">
                <a:cs typeface="Meiryo UI" panose="020B0604030504040204" pitchFamily="50" charset="-128"/>
              </a:rPr>
              <a:t>開拓</a:t>
            </a:r>
            <a:endParaRPr lang="en-US" altLang="ja-JP" sz="1400" dirty="0" smtClean="0">
              <a:cs typeface="Meiryo UI" panose="020B0604030504040204" pitchFamily="50" charset="-128"/>
            </a:endParaRPr>
          </a:p>
          <a:p>
            <a:pPr marL="180000" lvl="0" indent="-457200">
              <a:lnSpc>
                <a:spcPts val="900"/>
              </a:lnSpc>
            </a:pPr>
            <a:endParaRPr lang="en-US" altLang="ja-JP" sz="1400" dirty="0">
              <a:cs typeface="Meiryo UI" panose="020B0604030504040204" pitchFamily="50" charset="-128"/>
            </a:endParaRPr>
          </a:p>
          <a:p>
            <a:pPr marL="180000" indent="-457200"/>
            <a:r>
              <a:rPr lang="ja-JP" altLang="en-US" sz="1400" dirty="0" smtClean="0">
                <a:cs typeface="Meiryo UI" panose="020B0604030504040204" pitchFamily="50" charset="-128"/>
              </a:rPr>
              <a:t>　</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　若者は①（</a:t>
            </a:r>
            <a:r>
              <a:rPr lang="ja-JP" altLang="en-US" sz="1400" dirty="0">
                <a:cs typeface="Meiryo UI" panose="020B0604030504040204" pitchFamily="50" charset="-128"/>
              </a:rPr>
              <a:t>１</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P13</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 女性は①（</a:t>
            </a:r>
            <a:r>
              <a:rPr lang="ja-JP" altLang="en-US" sz="1400" dirty="0">
                <a:cs typeface="Meiryo UI" panose="020B0604030504040204" pitchFamily="50" charset="-128"/>
              </a:rPr>
              <a:t>２</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P16</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高齢者は③（</a:t>
            </a:r>
            <a:r>
              <a:rPr lang="ja-JP" altLang="en-US" sz="1400" dirty="0">
                <a:cs typeface="Meiryo UI" panose="020B0604030504040204" pitchFamily="50" charset="-128"/>
              </a:rPr>
              <a:t>２</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P28</a:t>
            </a:r>
            <a:r>
              <a:rPr lang="ja-JP" altLang="en-US" sz="1400" dirty="0" smtClean="0">
                <a:cs typeface="Meiryo UI" panose="020B0604030504040204" pitchFamily="50" charset="-128"/>
              </a:rPr>
              <a:t>　にも記載しています。</a:t>
            </a:r>
            <a:endParaRPr lang="en-US" altLang="ja-JP" sz="140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88"/>
            <a:ext cx="8856984" cy="830997"/>
          </a:xfrm>
          <a:prstGeom prst="rect">
            <a:avLst/>
          </a:prstGeom>
        </p:spPr>
        <p:txBody>
          <a:bodyPr wrap="square">
            <a:spAutoFit/>
          </a:bodyPr>
          <a:lstStyle/>
          <a:p>
            <a:r>
              <a:rPr lang="ja-JP" altLang="en-US" sz="1600" b="1" dirty="0" smtClean="0"/>
              <a:t>　基本目標④：</a:t>
            </a:r>
            <a:r>
              <a:rPr lang="ja-JP" altLang="ja-JP" sz="1600" b="1" dirty="0" smtClean="0"/>
              <a:t>安全</a:t>
            </a:r>
            <a:r>
              <a:rPr lang="ja-JP" altLang="ja-JP" sz="1600" b="1" dirty="0"/>
              <a:t>・安心な</a:t>
            </a:r>
            <a:r>
              <a:rPr lang="ja-JP" altLang="ja-JP" sz="1600" b="1" dirty="0" smtClean="0"/>
              <a:t>地域</a:t>
            </a:r>
            <a:r>
              <a:rPr lang="ja-JP" altLang="en-US" sz="1600" b="1" dirty="0" smtClean="0"/>
              <a:t>をつくる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a:t>
            </a:r>
            <a:r>
              <a:rPr lang="ja-JP" altLang="en-US" sz="1600" dirty="0" smtClean="0"/>
              <a:t>公共施設等の利活用・長寿命化などを通じて、人口減少社会においても安全・安心で快適な都市基盤整備の最適化を実現します。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
        <p:nvSpPr>
          <p:cNvPr id="14" name="テキスト ボックス 13"/>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6" name="表 15"/>
          <p:cNvGraphicFramePr>
            <a:graphicFrameLocks noGrp="1"/>
          </p:cNvGraphicFramePr>
          <p:nvPr>
            <p:extLst>
              <p:ext uri="{D42A27DB-BD31-4B8C-83A1-F6EECF244321}">
                <p14:modId xmlns:p14="http://schemas.microsoft.com/office/powerpoint/2010/main" val="3449532421"/>
              </p:ext>
            </p:extLst>
          </p:nvPr>
        </p:nvGraphicFramePr>
        <p:xfrm>
          <a:off x="539552" y="1916832"/>
          <a:ext cx="3996444" cy="292608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・全国に先駆けた「逃げる」「凌ぐ」「防ぐ」の総合的な災害対策</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・全国有数の治水安全度</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・安全なまちづくりに向けた警察との連携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・ファシリティマネジメントの推進</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・関係市と連携した密集市街地対策の強化</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・高齢化等による地域の防犯力・防災力の低下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・南海トラフ巨大地震による被害の想定（ゼロメートル地帯に人口・資産が集中）</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・全国最大規模の密集市街地の存在</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・近年、突発的で局地的な集中豪雨が頻発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・ひったくりなどの街頭犯罪、高齢者に対する特殊詐欺、子どもや女性に対する性犯罪が高水準で推移</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・交通事故の多発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・公共施設等の老朽化</a:t>
                      </a:r>
                      <a:endParaRPr kumimoji="1" lang="ja-JP" altLang="en-US" sz="1200" u="none" dirty="0">
                        <a:solidFill>
                          <a:schemeClr val="tx1"/>
                        </a:solidFill>
                      </a:endParaRPr>
                    </a:p>
                  </a:txBody>
                  <a:tcPr/>
                </a:tc>
              </a:tr>
            </a:tbl>
          </a:graphicData>
        </a:graphic>
      </p:graphicFrame>
      <p:sp>
        <p:nvSpPr>
          <p:cNvPr id="17" name="ストライプ矢印 16"/>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2" name="正方形/長方形 21"/>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人口減少社会に対応した安全・安心かつ快適で</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利便性の高い都市の創出</a:t>
            </a:r>
            <a:endParaRPr kumimoji="1" lang="ja-JP" altLang="en-US" sz="1600" b="1" dirty="0">
              <a:solidFill>
                <a:schemeClr val="tx1"/>
              </a:solidFill>
            </a:endParaRPr>
          </a:p>
        </p:txBody>
      </p:sp>
      <p:sp>
        <p:nvSpPr>
          <p:cNvPr id="24" name="正方形/長方形 23"/>
          <p:cNvSpPr/>
          <p:nvPr/>
        </p:nvSpPr>
        <p:spPr>
          <a:xfrm>
            <a:off x="611560" y="5661248"/>
            <a:ext cx="8145004"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（１）安全・安心の確保</a:t>
            </a:r>
            <a:r>
              <a:rPr kumimoji="1" lang="en-US" altLang="ja-JP" sz="1400" dirty="0" smtClean="0">
                <a:solidFill>
                  <a:schemeClr val="tx1"/>
                </a:solidFill>
              </a:rPr>
              <a:t>		</a:t>
            </a:r>
            <a:r>
              <a:rPr kumimoji="1" lang="ja-JP" altLang="en-US" sz="1400" dirty="0" smtClean="0">
                <a:solidFill>
                  <a:schemeClr val="tx1"/>
                </a:solidFill>
              </a:rPr>
              <a:t>南海トラフ巨大地震対策、治安・防犯の推進　等</a:t>
            </a:r>
            <a:endParaRPr kumimoji="1" lang="en-US" altLang="ja-JP" sz="1400" dirty="0" smtClean="0">
              <a:solidFill>
                <a:schemeClr val="tx1"/>
              </a:solidFill>
            </a:endParaRPr>
          </a:p>
          <a:p>
            <a:r>
              <a:rPr lang="ja-JP" altLang="en-US" sz="1400" dirty="0" smtClean="0">
                <a:solidFill>
                  <a:schemeClr val="tx1"/>
                </a:solidFill>
              </a:rPr>
              <a:t>（２）都市基盤の再構築</a:t>
            </a:r>
            <a:r>
              <a:rPr lang="en-US" altLang="ja-JP" sz="1400" dirty="0" smtClean="0">
                <a:solidFill>
                  <a:schemeClr val="tx1"/>
                </a:solidFill>
              </a:rPr>
              <a:t>		</a:t>
            </a:r>
            <a:r>
              <a:rPr lang="ja-JP" altLang="en-US" sz="1400" dirty="0" smtClean="0">
                <a:solidFill>
                  <a:schemeClr val="tx1"/>
                </a:solidFill>
              </a:rPr>
              <a:t>ファシリティマネジメント　等</a:t>
            </a:r>
            <a:endParaRPr lang="en-US" altLang="ja-JP" sz="1400" dirty="0" smtClean="0">
              <a:solidFill>
                <a:schemeClr val="tx1"/>
              </a:solidFill>
            </a:endParaRPr>
          </a:p>
        </p:txBody>
      </p:sp>
      <p:sp>
        <p:nvSpPr>
          <p:cNvPr id="25" name="テキスト ボックス 24"/>
          <p:cNvSpPr txBox="1"/>
          <p:nvPr/>
        </p:nvSpPr>
        <p:spPr>
          <a:xfrm>
            <a:off x="467544" y="5384249"/>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6" name="上矢印 25"/>
          <p:cNvSpPr/>
          <p:nvPr/>
        </p:nvSpPr>
        <p:spPr>
          <a:xfrm>
            <a:off x="3347864" y="5013176"/>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8" name="正方形/長方形 1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80148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p:nvPr>
            <p:extLst>
              <p:ext uri="{D42A27DB-BD31-4B8C-83A1-F6EECF244321}">
                <p14:modId xmlns:p14="http://schemas.microsoft.com/office/powerpoint/2010/main" val="2072053955"/>
              </p:ext>
            </p:extLst>
          </p:nvPr>
        </p:nvGraphicFramePr>
        <p:xfrm>
          <a:off x="4535996" y="4077652"/>
          <a:ext cx="3498455" cy="23042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2" name="正方形/長方形 1"/>
          <p:cNvSpPr/>
          <p:nvPr/>
        </p:nvSpPr>
        <p:spPr>
          <a:xfrm>
            <a:off x="323527" y="1917122"/>
            <a:ext cx="8515510" cy="1600438"/>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地域の高齢化が進む中、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地震・津波・風水害などの様々な災害に対応する上で、地域防災力の向上をはじめとするソフト・ハード両面にわたる対策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急務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また、府民の安全・安心の確保には治安・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視点も欠かせません。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ひったくりや</a:t>
            </a:r>
            <a:r>
              <a:rPr lang="ja-JP" altLang="en-US" sz="1400" dirty="0"/>
              <a:t>高齢者に対する特殊</a:t>
            </a:r>
            <a:r>
              <a:rPr lang="ja-JP" altLang="en-US" sz="1400" dirty="0" smtClean="0"/>
              <a:t>詐欺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依然として高水準で推移しています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。交通事故も同様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です。これらの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犯罪や事故等の抑止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のため、地域ぐるみ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充実や啓発が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7180"/>
            <a:ext cx="8460940" cy="115764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a:t>
            </a:r>
            <a:r>
              <a:rPr lang="ja-JP" altLang="en-US" sz="1400" b="1" dirty="0">
                <a:solidFill>
                  <a:schemeClr val="tx1"/>
                </a:solidFill>
              </a:rPr>
              <a:t>　</a:t>
            </a:r>
            <a:r>
              <a:rPr lang="ja-JP" altLang="en-US" sz="1400" b="1" dirty="0" smtClean="0">
                <a:solidFill>
                  <a:schemeClr val="tx1"/>
                </a:solidFill>
              </a:rPr>
              <a:t>地震（津波）による被害予測：</a:t>
            </a:r>
            <a:r>
              <a:rPr lang="en-US" altLang="ja-JP" sz="1400" b="1" dirty="0" smtClean="0">
                <a:solidFill>
                  <a:schemeClr val="tx1"/>
                </a:solidFill>
              </a:rPr>
              <a:t>133,000</a:t>
            </a:r>
            <a:r>
              <a:rPr lang="ja-JP" altLang="en-US" sz="1400" b="1" dirty="0" smtClean="0">
                <a:solidFill>
                  <a:schemeClr val="tx1"/>
                </a:solidFill>
              </a:rPr>
              <a:t>人（</a:t>
            </a:r>
            <a:r>
              <a:rPr lang="ja-JP" altLang="en-US" sz="1400" b="1" dirty="0">
                <a:solidFill>
                  <a:schemeClr val="tx1"/>
                </a:solidFill>
              </a:rPr>
              <a:t>Ｈ</a:t>
            </a:r>
            <a:r>
              <a:rPr lang="en-US" altLang="ja-JP" sz="1400" b="1" dirty="0" smtClean="0">
                <a:solidFill>
                  <a:schemeClr val="tx1"/>
                </a:solidFill>
              </a:rPr>
              <a:t>25</a:t>
            </a:r>
            <a:r>
              <a:rPr lang="ja-JP" altLang="en-US" sz="1400" b="1" dirty="0" smtClean="0">
                <a:solidFill>
                  <a:schemeClr val="tx1"/>
                </a:solidFill>
              </a:rPr>
              <a:t>）➡　限りなくゼロに</a:t>
            </a:r>
            <a:r>
              <a:rPr lang="en-US" altLang="ja-JP" sz="1400" b="1" dirty="0" smtClean="0">
                <a:solidFill>
                  <a:schemeClr val="tx1"/>
                </a:solidFill>
              </a:rPr>
              <a:t>【</a:t>
            </a:r>
            <a:r>
              <a:rPr lang="ja-JP" altLang="en-US" sz="1400" b="1" dirty="0" smtClean="0">
                <a:solidFill>
                  <a:schemeClr val="tx1"/>
                </a:solidFill>
              </a:rPr>
              <a:t>～</a:t>
            </a:r>
            <a:r>
              <a:rPr lang="ja-JP" altLang="en-US" sz="1400" b="1" dirty="0">
                <a:solidFill>
                  <a:schemeClr val="tx1"/>
                </a:solidFill>
              </a:rPr>
              <a:t>Ｈ</a:t>
            </a:r>
            <a:r>
              <a:rPr lang="en-US" altLang="ja-JP" sz="1400" b="1" dirty="0" smtClean="0">
                <a:solidFill>
                  <a:schemeClr val="tx1"/>
                </a:solidFill>
              </a:rPr>
              <a:t>36</a:t>
            </a:r>
            <a:r>
              <a:rPr lang="ja-JP" altLang="en-US" sz="1400" b="1" dirty="0" smtClean="0">
                <a:solidFill>
                  <a:schemeClr val="tx1"/>
                </a:solidFill>
              </a:rPr>
              <a:t>まで</a:t>
            </a:r>
            <a:r>
              <a:rPr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地震時等に著しく危険な密集市街地の面積・</a:t>
            </a:r>
            <a:r>
              <a:rPr lang="ja-JP" altLang="en-US" sz="1400" b="1" dirty="0" smtClean="0">
                <a:solidFill>
                  <a:schemeClr val="tx1"/>
                </a:solidFill>
              </a:rPr>
              <a:t>地区数</a:t>
            </a:r>
            <a:endParaRPr lang="en-US" altLang="ja-JP" sz="1400" b="1" dirty="0" smtClean="0">
              <a:solidFill>
                <a:schemeClr val="tx1"/>
              </a:solidFill>
            </a:endParaRPr>
          </a:p>
          <a:p>
            <a:r>
              <a:rPr lang="ja-JP" altLang="en-US" sz="1400" b="1" dirty="0" smtClean="0">
                <a:solidFill>
                  <a:schemeClr val="tx1"/>
                </a:solidFill>
              </a:rPr>
              <a:t>　　　　　　　　　　　　　　　　　　　　　　　　　　：</a:t>
            </a:r>
            <a:r>
              <a:rPr lang="en-US" altLang="ja-JP" sz="1400" b="1" dirty="0">
                <a:solidFill>
                  <a:schemeClr val="tx1"/>
                </a:solidFill>
              </a:rPr>
              <a:t>2,248ha</a:t>
            </a:r>
            <a:r>
              <a:rPr lang="ja-JP" altLang="en-US" sz="1400" b="1" dirty="0" err="1" smtClean="0">
                <a:solidFill>
                  <a:schemeClr val="tx1"/>
                </a:solidFill>
              </a:rPr>
              <a:t>、</a:t>
            </a:r>
            <a:r>
              <a:rPr lang="ja-JP" altLang="en-US" sz="1400" b="1" dirty="0">
                <a:solidFill>
                  <a:schemeClr val="tx1"/>
                </a:solidFill>
              </a:rPr>
              <a:t>７</a:t>
            </a:r>
            <a:r>
              <a:rPr lang="ja-JP" altLang="en-US" sz="1400" b="1" dirty="0" smtClean="0">
                <a:solidFill>
                  <a:schemeClr val="tx1"/>
                </a:solidFill>
              </a:rPr>
              <a:t>市</a:t>
            </a:r>
            <a:r>
              <a:rPr lang="en-US" altLang="ja-JP" sz="1400" b="1" dirty="0">
                <a:solidFill>
                  <a:schemeClr val="tx1"/>
                </a:solidFill>
              </a:rPr>
              <a:t>11</a:t>
            </a:r>
            <a:r>
              <a:rPr lang="ja-JP" altLang="en-US" sz="1400" b="1" dirty="0" smtClean="0">
                <a:solidFill>
                  <a:schemeClr val="tx1"/>
                </a:solidFill>
              </a:rPr>
              <a:t>地区（</a:t>
            </a:r>
            <a:r>
              <a:rPr lang="ja-JP" altLang="en-US" sz="1400" b="1" dirty="0">
                <a:solidFill>
                  <a:schemeClr val="tx1"/>
                </a:solidFill>
              </a:rPr>
              <a:t>Ｈ</a:t>
            </a:r>
            <a:r>
              <a:rPr lang="en-US" altLang="ja-JP" sz="1400" b="1" dirty="0" smtClean="0">
                <a:solidFill>
                  <a:schemeClr val="tx1"/>
                </a:solidFill>
              </a:rPr>
              <a:t>26</a:t>
            </a:r>
            <a:r>
              <a:rPr lang="ja-JP" altLang="en-US" sz="1400" b="1" dirty="0" smtClean="0">
                <a:solidFill>
                  <a:schemeClr val="tx1"/>
                </a:solidFill>
              </a:rPr>
              <a:t>）</a:t>
            </a:r>
            <a:r>
              <a:rPr lang="ja-JP" altLang="en-US" sz="1400" b="1" dirty="0">
                <a:solidFill>
                  <a:schemeClr val="tx1"/>
                </a:solidFill>
              </a:rPr>
              <a:t>➡　解消</a:t>
            </a:r>
            <a:r>
              <a:rPr lang="en-US" altLang="ja-JP" sz="1400" b="1" dirty="0">
                <a:solidFill>
                  <a:schemeClr val="tx1"/>
                </a:solidFill>
              </a:rPr>
              <a:t>【</a:t>
            </a:r>
            <a:r>
              <a:rPr lang="ja-JP" altLang="en-US" sz="1400" b="1" dirty="0" smtClean="0">
                <a:solidFill>
                  <a:schemeClr val="tx1"/>
                </a:solidFill>
              </a:rPr>
              <a:t>～</a:t>
            </a:r>
            <a:r>
              <a:rPr lang="en-US" altLang="ja-JP" sz="1400" b="1" dirty="0" smtClean="0">
                <a:solidFill>
                  <a:schemeClr val="tx1"/>
                </a:solidFill>
              </a:rPr>
              <a:t>H32</a:t>
            </a:r>
            <a:r>
              <a:rPr lang="ja-JP" altLang="en-US" sz="1400" b="1" dirty="0" smtClean="0">
                <a:solidFill>
                  <a:schemeClr val="tx1"/>
                </a:solidFill>
              </a:rPr>
              <a:t>ま</a:t>
            </a:r>
            <a:r>
              <a:rPr lang="ja-JP" altLang="en-US" sz="1400" b="1" dirty="0">
                <a:solidFill>
                  <a:schemeClr val="tx1"/>
                </a:solidFill>
              </a:rPr>
              <a:t>で</a:t>
            </a:r>
            <a:r>
              <a:rPr lang="en-US" altLang="ja-JP" sz="1400" b="1" dirty="0" smtClean="0">
                <a:solidFill>
                  <a:schemeClr val="tx1"/>
                </a:solidFill>
              </a:rPr>
              <a:t>】</a:t>
            </a:r>
          </a:p>
          <a:p>
            <a:r>
              <a:rPr lang="en-US" altLang="ja-JP" sz="1400" b="1" dirty="0" smtClean="0">
                <a:solidFill>
                  <a:schemeClr val="tx1"/>
                </a:solidFill>
              </a:rPr>
              <a:t> </a:t>
            </a:r>
            <a:r>
              <a:rPr kumimoji="1" lang="ja-JP" altLang="en-US" sz="1400" dirty="0" smtClean="0">
                <a:solidFill>
                  <a:schemeClr val="tx1"/>
                </a:solidFill>
              </a:rPr>
              <a:t>＜参考指標＞ひったくりの認知件数、性犯罪の認知件数</a:t>
            </a:r>
            <a:endParaRPr kumimoji="1" lang="ja-JP" altLang="en-US" sz="1400" dirty="0">
              <a:solidFill>
                <a:schemeClr val="tx1"/>
              </a:solidFill>
            </a:endParaRPr>
          </a:p>
        </p:txBody>
      </p:sp>
      <p:sp>
        <p:nvSpPr>
          <p:cNvPr id="9" name="正方形/長方形 8"/>
          <p:cNvSpPr/>
          <p:nvPr/>
        </p:nvSpPr>
        <p:spPr>
          <a:xfrm>
            <a:off x="4943412" y="3759423"/>
            <a:ext cx="4021076" cy="461665"/>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a:t>
            </a:r>
            <a:r>
              <a:rPr lang="ja-JP" altLang="ja-JP" sz="1200" dirty="0" smtClean="0"/>
              <a:t>性</a:t>
            </a:r>
            <a:r>
              <a:rPr lang="ja-JP" altLang="ja-JP" sz="1200" dirty="0"/>
              <a:t>犯罪</a:t>
            </a:r>
            <a:r>
              <a:rPr lang="ja-JP" altLang="en-US" sz="1200" dirty="0"/>
              <a:t>の</a:t>
            </a:r>
            <a:r>
              <a:rPr lang="ja-JP" altLang="ja-JP" sz="1200" dirty="0"/>
              <a:t>認知</a:t>
            </a:r>
            <a:r>
              <a:rPr lang="ja-JP" altLang="ja-JP" sz="1200" dirty="0" smtClean="0"/>
              <a:t>件</a:t>
            </a:r>
            <a:r>
              <a:rPr lang="ja-JP" altLang="en-US" sz="1200" dirty="0" smtClean="0"/>
              <a:t>数</a:t>
            </a:r>
            <a:r>
              <a:rPr lang="en-US" altLang="ja-JP" sz="1200" dirty="0" smtClean="0"/>
              <a:t/>
            </a:r>
            <a:br>
              <a:rPr lang="en-US" altLang="ja-JP" sz="1200" dirty="0" smtClean="0"/>
            </a:br>
            <a:r>
              <a:rPr lang="ja-JP" altLang="en-US" sz="1200" dirty="0" smtClean="0"/>
              <a:t>　　</a:t>
            </a:r>
            <a:r>
              <a:rPr lang="en-US" altLang="ja-JP" sz="1050" dirty="0" smtClean="0"/>
              <a:t>(</a:t>
            </a:r>
            <a:r>
              <a:rPr lang="ja-JP" altLang="ja-JP" sz="1050" dirty="0"/>
              <a:t>強姦と強制わいせつの認知件数の合計</a:t>
            </a:r>
            <a:r>
              <a:rPr lang="en-US" altLang="ja-JP" sz="1050" dirty="0"/>
              <a:t>)</a:t>
            </a:r>
            <a:endParaRPr lang="ja-JP" altLang="ja-JP" sz="1050" dirty="0"/>
          </a:p>
        </p:txBody>
      </p:sp>
      <p:sp>
        <p:nvSpPr>
          <p:cNvPr id="19" name="正方形/長方形 18"/>
          <p:cNvSpPr/>
          <p:nvPr/>
        </p:nvSpPr>
        <p:spPr>
          <a:xfrm>
            <a:off x="796885" y="3789040"/>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ひったくりの認知件数（平成</a:t>
            </a:r>
            <a:r>
              <a:rPr lang="en-US" altLang="ja-JP" sz="1200" dirty="0" smtClean="0"/>
              <a:t>27</a:t>
            </a:r>
            <a:r>
              <a:rPr lang="ja-JP" altLang="en-US" sz="1200" dirty="0" smtClean="0"/>
              <a:t>年</a:t>
            </a:r>
            <a:r>
              <a:rPr lang="ja-JP" altLang="en-US" sz="1050" dirty="0" smtClean="0"/>
              <a:t>）</a:t>
            </a:r>
            <a:endParaRPr lang="ja-JP" altLang="ja-JP" sz="1050" dirty="0"/>
          </a:p>
        </p:txBody>
      </p:sp>
      <p:sp>
        <p:nvSpPr>
          <p:cNvPr id="13" name="テキスト ボックス 12"/>
          <p:cNvSpPr txBox="1"/>
          <p:nvPr/>
        </p:nvSpPr>
        <p:spPr>
          <a:xfrm>
            <a:off x="1296693" y="6365040"/>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a:t>
            </a:r>
            <a:r>
              <a:rPr lang="ja-JP" altLang="en-US" sz="700" dirty="0" smtClean="0">
                <a:latin typeface="+mn-ea"/>
              </a:rPr>
              <a:t>平成</a:t>
            </a:r>
            <a:r>
              <a:rPr lang="en-US" altLang="ja-JP" sz="700" dirty="0" smtClean="0">
                <a:latin typeface="+mn-ea"/>
              </a:rPr>
              <a:t>27</a:t>
            </a:r>
            <a:r>
              <a:rPr lang="ja-JP" altLang="en-US" sz="700" dirty="0" smtClean="0">
                <a:latin typeface="+mn-ea"/>
              </a:rPr>
              <a:t>年）</a:t>
            </a:r>
            <a:endParaRPr kumimoji="1" lang="ja-JP" altLang="en-US" sz="700" dirty="0">
              <a:latin typeface="+mn-ea"/>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2" name="テキスト ボックス 21"/>
          <p:cNvSpPr txBox="1"/>
          <p:nvPr/>
        </p:nvSpPr>
        <p:spPr>
          <a:xfrm>
            <a:off x="5076056" y="6381908"/>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（平成</a:t>
            </a:r>
            <a:r>
              <a:rPr lang="en-US" altLang="ja-JP" sz="700" dirty="0" smtClean="0">
                <a:latin typeface="+mn-ea"/>
              </a:rPr>
              <a:t>27</a:t>
            </a:r>
            <a:r>
              <a:rPr lang="ja-JP" altLang="en-US" sz="700" dirty="0" smtClean="0">
                <a:latin typeface="+mn-ea"/>
              </a:rPr>
              <a:t>年）</a:t>
            </a:r>
            <a:endParaRPr lang="ja-JP" altLang="en-US" sz="700" dirty="0">
              <a:latin typeface="+mn-ea"/>
            </a:endParaRPr>
          </a:p>
        </p:txBody>
      </p:sp>
      <p:sp>
        <p:nvSpPr>
          <p:cNvPr id="24" name="正方形/長方形 23"/>
          <p:cNvSpPr/>
          <p:nvPr/>
        </p:nvSpPr>
        <p:spPr>
          <a:xfrm>
            <a:off x="7972065" y="5444905"/>
            <a:ext cx="86697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2">
                    <a:lumMod val="50000"/>
                  </a:schemeClr>
                </a:solidFill>
              </a:rPr>
              <a:t>■</a:t>
            </a:r>
            <a:r>
              <a:rPr lang="ja-JP" altLang="en-US" sz="1200" dirty="0" smtClean="0">
                <a:solidFill>
                  <a:schemeClr val="tx1"/>
                </a:solidFill>
              </a:rPr>
              <a:t>・・大阪</a:t>
            </a:r>
            <a:endParaRPr lang="en-US" altLang="ja-JP" sz="1200" dirty="0" smtClean="0">
              <a:solidFill>
                <a:schemeClr val="tx1"/>
              </a:solidFill>
            </a:endParaRPr>
          </a:p>
          <a:p>
            <a:pPr algn="ctr"/>
            <a:r>
              <a:rPr lang="ja-JP" altLang="en-US" sz="1200" dirty="0" smtClean="0">
                <a:solidFill>
                  <a:srgbClr val="FF0000"/>
                </a:solidFill>
              </a:rPr>
              <a:t>▲</a:t>
            </a:r>
            <a:r>
              <a:rPr kumimoji="1" lang="ja-JP" altLang="en-US" sz="1200" dirty="0" smtClean="0">
                <a:solidFill>
                  <a:schemeClr val="tx1"/>
                </a:solidFill>
              </a:rPr>
              <a:t>・・東京</a:t>
            </a:r>
            <a:endParaRPr kumimoji="1" lang="ja-JP" altLang="en-US" sz="1200" dirty="0">
              <a:solidFill>
                <a:schemeClr val="tx1"/>
              </a:solidFill>
            </a:endParaRPr>
          </a:p>
        </p:txBody>
      </p:sp>
      <p:sp>
        <p:nvSpPr>
          <p:cNvPr id="17" name="テキスト ボックス 16"/>
          <p:cNvSpPr txBox="1"/>
          <p:nvPr/>
        </p:nvSpPr>
        <p:spPr>
          <a:xfrm>
            <a:off x="7668344" y="6165304"/>
            <a:ext cx="495672" cy="200055"/>
          </a:xfrm>
          <a:prstGeom prst="rect">
            <a:avLst/>
          </a:prstGeom>
          <a:noFill/>
        </p:spPr>
        <p:txBody>
          <a:bodyPr wrap="square" rtlCol="0">
            <a:spAutoFit/>
          </a:bodyPr>
          <a:lstStyle/>
          <a:p>
            <a:pPr marL="185738" indent="-185738"/>
            <a:r>
              <a:rPr lang="ja-JP" altLang="en-US" sz="700" dirty="0" smtClean="0">
                <a:latin typeface="+mn-ea"/>
              </a:rPr>
              <a:t>（年）</a:t>
            </a:r>
            <a:endParaRPr lang="ja-JP" altLang="en-US" sz="700" dirty="0">
              <a:latin typeface="+mn-ea"/>
            </a:endParaRPr>
          </a:p>
        </p:txBody>
      </p:sp>
      <p:sp>
        <p:nvSpPr>
          <p:cNvPr id="21" name="テキスト ボックス 20"/>
          <p:cNvSpPr txBox="1"/>
          <p:nvPr/>
        </p:nvSpPr>
        <p:spPr>
          <a:xfrm>
            <a:off x="1043608" y="4206086"/>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sp>
        <p:nvSpPr>
          <p:cNvPr id="26" name="テキスト ボックス 25"/>
          <p:cNvSpPr txBox="1"/>
          <p:nvPr/>
        </p:nvSpPr>
        <p:spPr>
          <a:xfrm>
            <a:off x="4814191" y="4221088"/>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graphicFrame>
        <p:nvGraphicFramePr>
          <p:cNvPr id="23" name="グラフ 22"/>
          <p:cNvGraphicFramePr/>
          <p:nvPr>
            <p:extLst>
              <p:ext uri="{D42A27DB-BD31-4B8C-83A1-F6EECF244321}">
                <p14:modId xmlns:p14="http://schemas.microsoft.com/office/powerpoint/2010/main" val="3592236748"/>
              </p:ext>
            </p:extLst>
          </p:nvPr>
        </p:nvGraphicFramePr>
        <p:xfrm>
          <a:off x="820343" y="4180162"/>
          <a:ext cx="3096344" cy="2201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2" name="正方形/長方形 1"/>
          <p:cNvSpPr/>
          <p:nvPr/>
        </p:nvSpPr>
        <p:spPr>
          <a:xfrm>
            <a:off x="251520" y="692696"/>
            <a:ext cx="5182720" cy="2462213"/>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推進等により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、地域の住民自らが地域防災の担い手となる環境整備の充実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を見据え、防潮堤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の強化や道路・鉄道の耐震性強化、密集市街地の解消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住宅・建築物の耐震化の促進、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公園の整備と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いったハード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対策</a:t>
            </a:r>
            <a:r>
              <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着実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a:grpSpLocks noChangeAspect="1"/>
          </p:cNvGrpSpPr>
          <p:nvPr/>
        </p:nvGrpSpPr>
        <p:grpSpPr>
          <a:xfrm>
            <a:off x="6426290" y="3539629"/>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05" y="3258207"/>
            <a:ext cx="1980029" cy="276999"/>
          </a:xfrm>
          <a:prstGeom prst="rect">
            <a:avLst/>
          </a:prstGeom>
        </p:spPr>
        <p:txBody>
          <a:bodyPr wrap="none">
            <a:spAutoFit/>
          </a:bodyPr>
          <a:lstStyle/>
          <a:p>
            <a:r>
              <a:rPr lang="ja-JP" altLang="en-US" sz="1200" dirty="0" smtClean="0"/>
              <a:t>■　大阪府</a:t>
            </a:r>
            <a:r>
              <a:rPr lang="ja-JP" altLang="en-US" sz="1200" dirty="0"/>
              <a:t>津波浸水想定図</a:t>
            </a:r>
          </a:p>
        </p:txBody>
      </p:sp>
      <p:sp>
        <p:nvSpPr>
          <p:cNvPr id="12" name="テキスト ボックス 11"/>
          <p:cNvSpPr txBox="1"/>
          <p:nvPr/>
        </p:nvSpPr>
        <p:spPr>
          <a:xfrm>
            <a:off x="6427970" y="6379957"/>
            <a:ext cx="3021460" cy="307777"/>
          </a:xfrm>
          <a:prstGeom prst="rect">
            <a:avLst/>
          </a:prstGeom>
          <a:noFill/>
        </p:spPr>
        <p:txBody>
          <a:bodyPr wrap="square" rtlCol="0">
            <a:spAutoFit/>
          </a:bodyPr>
          <a:lstStyle/>
          <a:p>
            <a:pPr marL="185738" indent="-185738"/>
            <a:r>
              <a:rPr lang="ja-JP" altLang="en-US" sz="700" dirty="0">
                <a:latin typeface="+mn-ea"/>
              </a:rPr>
              <a:t>出典</a:t>
            </a:r>
            <a:r>
              <a:rPr lang="ja-JP" altLang="en-US" sz="700" dirty="0" smtClean="0">
                <a:latin typeface="+mn-ea"/>
              </a:rPr>
              <a:t>：</a:t>
            </a:r>
            <a:r>
              <a:rPr lang="ja-JP" altLang="en-US" sz="700" dirty="0">
                <a:latin typeface="+mn-ea"/>
              </a:rPr>
              <a:t>大阪府</a:t>
            </a:r>
            <a:r>
              <a:rPr lang="ja-JP" altLang="en-US" sz="700" dirty="0" smtClean="0">
                <a:latin typeface="+mn-ea"/>
              </a:rPr>
              <a:t>危機管理室</a:t>
            </a:r>
            <a:endParaRPr lang="en-US" altLang="ja-JP" sz="700" dirty="0" smtClean="0">
              <a:latin typeface="+mn-ea"/>
            </a:endParaRPr>
          </a:p>
          <a:p>
            <a:pPr marL="185738" indent="-185738"/>
            <a:r>
              <a:rPr lang="ja-JP" altLang="en-US" sz="700" dirty="0" smtClean="0">
                <a:latin typeface="+mn-ea"/>
              </a:rPr>
              <a:t>　　　　「大阪府津波</a:t>
            </a:r>
            <a:r>
              <a:rPr lang="ja-JP" altLang="en-US" sz="700" dirty="0">
                <a:latin typeface="+mn-ea"/>
              </a:rPr>
              <a:t>浸水</a:t>
            </a:r>
            <a:r>
              <a:rPr lang="ja-JP" altLang="en-US" sz="700" dirty="0" smtClean="0">
                <a:latin typeface="+mn-ea"/>
              </a:rPr>
              <a:t>想定」（</a:t>
            </a:r>
            <a:r>
              <a:rPr lang="ja-JP" altLang="en-US" sz="700" dirty="0">
                <a:latin typeface="+mn-ea"/>
              </a:rPr>
              <a:t>平成</a:t>
            </a:r>
            <a:r>
              <a:rPr lang="en-US" altLang="ja-JP" sz="700" dirty="0">
                <a:latin typeface="+mn-ea"/>
              </a:rPr>
              <a:t>25</a:t>
            </a:r>
            <a:r>
              <a:rPr lang="ja-JP" altLang="en-US" sz="700" dirty="0" smtClean="0">
                <a:latin typeface="+mn-ea"/>
              </a:rPr>
              <a:t>年）</a:t>
            </a:r>
            <a:endParaRPr kumimoji="1" lang="ja-JP" altLang="en-US" sz="700" dirty="0">
              <a:latin typeface="+mn-ea"/>
            </a:endParaRPr>
          </a:p>
        </p:txBody>
      </p:sp>
      <p:pic>
        <p:nvPicPr>
          <p:cNvPr id="20"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9385" y="829226"/>
            <a:ext cx="3979159" cy="195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正方形/長方形 20"/>
          <p:cNvSpPr/>
          <p:nvPr/>
        </p:nvSpPr>
        <p:spPr>
          <a:xfrm>
            <a:off x="5506248"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a:t>
            </a:r>
            <a:r>
              <a:rPr lang="ja-JP" altLang="ja-JP" sz="700" dirty="0" smtClean="0"/>
              <a:t>、津波到</a:t>
            </a:r>
            <a:r>
              <a:rPr lang="ja-JP" altLang="en-US" sz="700" dirty="0" smtClean="0"/>
              <a:t>　　　　　</a:t>
            </a:r>
            <a:endParaRPr lang="en-US" altLang="ja-JP" sz="700" dirty="0" smtClean="0"/>
          </a:p>
          <a:p>
            <a:r>
              <a:rPr lang="ja-JP" altLang="en-US" sz="700" dirty="0"/>
              <a:t>　</a:t>
            </a:r>
            <a:r>
              <a:rPr lang="ja-JP" altLang="en-US" sz="700" dirty="0" smtClean="0"/>
              <a:t>　　　　</a:t>
            </a:r>
            <a:r>
              <a:rPr lang="ja-JP" altLang="ja-JP" sz="700" dirty="0" smtClean="0"/>
              <a:t>達後あるいは避難しな</a:t>
            </a:r>
            <a:r>
              <a:rPr lang="ja-JP" altLang="en-US" sz="700" dirty="0" smtClean="0"/>
              <a:t>い</a:t>
            </a:r>
            <a:r>
              <a:rPr lang="en-US" altLang="ja-JP" sz="700" dirty="0" smtClean="0"/>
              <a:t>:</a:t>
            </a:r>
            <a:r>
              <a:rPr lang="en-US" altLang="ja-JP" sz="700" dirty="0"/>
              <a:t>30</a:t>
            </a:r>
            <a:r>
              <a:rPr lang="ja-JP" altLang="ja-JP" sz="700" dirty="0"/>
              <a:t>％</a:t>
            </a:r>
            <a:r>
              <a:rPr lang="ja-JP" altLang="ja-JP" sz="700" dirty="0" smtClean="0"/>
              <a:t>）</a:t>
            </a:r>
            <a:endParaRPr lang="en-US" altLang="ja-JP" sz="700" dirty="0" smtClean="0"/>
          </a:p>
          <a:p>
            <a:r>
              <a:rPr lang="ja-JP" altLang="ja-JP" sz="700" dirty="0" smtClean="0"/>
              <a:t>※</a:t>
            </a:r>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253749" y="3068960"/>
            <a:ext cx="6044212" cy="375487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治水対策、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土砂災害対策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を実施するとともに、住民の自主的な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避難</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行動の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促進のため、防災情報の収集、発信機能の高度化を図ります。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発災後の迅速かつ的確な初動対応に向け、資機材の装備等を含めた応急災害対策の充実強化を進めます。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の実施など、学校・地域における防災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教育の充実を図り、子どもたちが自らの命を守り抜く力の育成を図ります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安全や治安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の確保に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市町村をはじめ、地域のあらゆる方々と連携し、また、その資源を活用することで地域防犯力を向上させるとともに、活動を地域に根付かせ、さらに活性化し、息の長い自律的な活動へとつなげ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また、防犯教育や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交通安全教育を通じて、子どもたちの安全を確保します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74"/>
            <a:ext cx="3057247" cy="276999"/>
          </a:xfrm>
          <a:prstGeom prst="rect">
            <a:avLst/>
          </a:prstGeom>
        </p:spPr>
        <p:txBody>
          <a:bodyPr wrap="none">
            <a:spAutoFit/>
          </a:bodyPr>
          <a:lstStyle/>
          <a:p>
            <a:r>
              <a:rPr lang="ja-JP" altLang="en-US" sz="1200" dirty="0" smtClean="0"/>
              <a:t>■　被害軽減目標（人的被害（死者数））</a:t>
            </a:r>
            <a:endParaRPr lang="ja-JP" altLang="en-US" sz="1200" dirty="0"/>
          </a:p>
        </p:txBody>
      </p:sp>
      <p:sp>
        <p:nvSpPr>
          <p:cNvPr id="24" name="テキスト ボックス 23"/>
          <p:cNvSpPr txBox="1"/>
          <p:nvPr/>
        </p:nvSpPr>
        <p:spPr>
          <a:xfrm>
            <a:off x="5852488" y="3074945"/>
            <a:ext cx="3562767"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a:t>
            </a:r>
            <a:r>
              <a:rPr kumimoji="1" lang="ja-JP" altLang="en-US" sz="700" dirty="0" smtClean="0">
                <a:latin typeface="+mn-ea"/>
              </a:rPr>
              <a:t>新・大阪府地震防災アクションプラン」（</a:t>
            </a:r>
            <a:r>
              <a:rPr lang="ja-JP" altLang="en-US" sz="700" dirty="0">
                <a:latin typeface="+mn-ea"/>
              </a:rPr>
              <a:t>平成</a:t>
            </a:r>
            <a:r>
              <a:rPr kumimoji="1" lang="en-US" altLang="ja-JP" sz="700" dirty="0" smtClean="0">
                <a:latin typeface="+mn-ea"/>
              </a:rPr>
              <a:t>27</a:t>
            </a:r>
            <a:r>
              <a:rPr kumimoji="1" lang="ja-JP" altLang="en-US" sz="700" dirty="0" smtClean="0">
                <a:latin typeface="+mn-ea"/>
              </a:rPr>
              <a:t>年）</a:t>
            </a:r>
            <a:endParaRPr kumimoji="1" lang="ja-JP" altLang="en-US" sz="700" dirty="0">
              <a:latin typeface="+mn-ea"/>
            </a:endParaRP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6" name="テキスト ボックス 25"/>
          <p:cNvSpPr txBox="1"/>
          <p:nvPr/>
        </p:nvSpPr>
        <p:spPr>
          <a:xfrm>
            <a:off x="8722130" y="2381632"/>
            <a:ext cx="495672" cy="200055"/>
          </a:xfrm>
          <a:prstGeom prst="rect">
            <a:avLst/>
          </a:prstGeom>
          <a:noFill/>
        </p:spPr>
        <p:txBody>
          <a:bodyPr wrap="square" rtlCol="0">
            <a:spAutoFit/>
          </a:bodyPr>
          <a:lstStyle/>
          <a:p>
            <a:pPr marL="185738" indent="-185738"/>
            <a:r>
              <a:rPr lang="ja-JP" altLang="en-US" sz="700" dirty="0" smtClean="0">
                <a:solidFill>
                  <a:srgbClr val="FF0000"/>
                </a:solidFill>
                <a:latin typeface="+mn-ea"/>
              </a:rPr>
              <a:t>（年）</a:t>
            </a:r>
            <a:endParaRPr lang="ja-JP" altLang="en-US" sz="700" dirty="0">
              <a:solidFill>
                <a:srgbClr val="FF0000"/>
              </a:solidFill>
              <a:latin typeface="+mn-ea"/>
            </a:endParaRP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
        <p:nvSpPr>
          <p:cNvPr id="2" name="正方形/長方形 1"/>
          <p:cNvSpPr/>
          <p:nvPr/>
        </p:nvSpPr>
        <p:spPr>
          <a:xfrm>
            <a:off x="323528" y="620688"/>
            <a:ext cx="8640960" cy="2893100"/>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を占めることとなる一方で、人口の減少や構成の変化により利用需要が変化することも予想されます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、高度経済成長期に、大量かつ集中的に整備された府域の道路や河川などの都市基盤施設についても、防災・減災の視点も踏まえ、将来の更新も見据えた長寿命化対策などを、市町村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。さらに、大阪が魅力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あるまちであり続けるためには、自然環境・生活環境に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配慮することも必要です。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の最適な経営管理という観点から、老朽化や利用状況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施設等全体の状況を把握し、総合的かつ計画的な管理を行う「ファシリティマネジメント」を推進し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施設等の長寿命化と総量最適化・有効活用を図ります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32" name="グループ化 31"/>
          <p:cNvGrpSpPr/>
          <p:nvPr/>
        </p:nvGrpSpPr>
        <p:grpSpPr>
          <a:xfrm>
            <a:off x="332289" y="3224009"/>
            <a:ext cx="8488183" cy="3424261"/>
            <a:chOff x="268380" y="3215064"/>
            <a:chExt cx="8488183" cy="3424261"/>
          </a:xfrm>
        </p:grpSpPr>
        <p:graphicFrame>
          <p:nvGraphicFramePr>
            <p:cNvPr id="40" name="グラフ 39"/>
            <p:cNvGraphicFramePr>
              <a:graphicFrameLocks/>
            </p:cNvGraphicFramePr>
            <p:nvPr>
              <p:extLst>
                <p:ext uri="{D42A27DB-BD31-4B8C-83A1-F6EECF244321}">
                  <p14:modId xmlns:p14="http://schemas.microsoft.com/office/powerpoint/2010/main" val="4037804627"/>
                </p:ext>
              </p:extLst>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36" name="正方形/長方形 35"/>
            <p:cNvSpPr/>
            <p:nvPr/>
          </p:nvSpPr>
          <p:spPr>
            <a:xfrm>
              <a:off x="343936" y="3215064"/>
              <a:ext cx="5742384" cy="276999"/>
            </a:xfrm>
            <a:prstGeom prst="rect">
              <a:avLst/>
            </a:prstGeom>
          </p:spPr>
          <p:txBody>
            <a:bodyPr wrap="square">
              <a:spAutoFit/>
            </a:bodyPr>
            <a:lstStyle/>
            <a:p>
              <a:r>
                <a:rPr lang="ja-JP" altLang="en-US" sz="1200" dirty="0" smtClean="0"/>
                <a:t>■　</a:t>
              </a:r>
              <a:r>
                <a:rPr lang="ja-JP" altLang="ja-JP" sz="1200" dirty="0" smtClean="0"/>
                <a:t>公共</a:t>
              </a:r>
              <a:r>
                <a:rPr lang="ja-JP" altLang="ja-JP" sz="1200" dirty="0"/>
                <a:t>施設等</a:t>
              </a:r>
              <a:r>
                <a:rPr lang="ja-JP" altLang="en-US" sz="1200" dirty="0"/>
                <a:t>（建物）の建替時期別延床面積（</a:t>
              </a:r>
              <a:r>
                <a:rPr lang="ja-JP" altLang="en-US" sz="1200" dirty="0" smtClean="0"/>
                <a:t>平成</a:t>
              </a:r>
              <a:r>
                <a:rPr lang="en-US" altLang="ja-JP" sz="1200" dirty="0" smtClean="0"/>
                <a:t>27</a:t>
              </a:r>
              <a:r>
                <a:rPr lang="ja-JP" altLang="en-US" sz="1200" dirty="0" smtClean="0"/>
                <a:t>年</a:t>
              </a:r>
              <a:r>
                <a:rPr lang="ja-JP" altLang="en-US" sz="1200" dirty="0"/>
                <a:t>３</a:t>
              </a:r>
              <a:r>
                <a:rPr lang="ja-JP" altLang="en-US" sz="1200" dirty="0" smtClean="0"/>
                <a:t>月</a:t>
              </a:r>
              <a:r>
                <a:rPr lang="ja-JP" altLang="en-US" sz="1200" dirty="0"/>
                <a:t>末</a:t>
              </a:r>
              <a:r>
                <a:rPr lang="ja-JP" altLang="en-US" sz="1200" dirty="0" smtClean="0"/>
                <a:t>現在）（</a:t>
              </a:r>
              <a:r>
                <a:rPr lang="en-US" altLang="ja-JP" sz="1200" dirty="0" smtClean="0"/>
                <a:t>※</a:t>
              </a:r>
              <a:r>
                <a:rPr lang="ja-JP" altLang="en-US" sz="1200" dirty="0" smtClean="0"/>
                <a:t>１）</a:t>
              </a:r>
              <a:endParaRPr lang="ja-JP" altLang="en-US" sz="1200" dirty="0"/>
            </a:p>
          </p:txBody>
        </p:sp>
        <p:sp>
          <p:nvSpPr>
            <p:cNvPr id="37" name="角丸四角形吹き出し 3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a:t>
              </a:r>
              <a:r>
                <a:rPr lang="ja-JP" altLang="en-US" sz="1200" dirty="0" smtClean="0">
                  <a:solidFill>
                    <a:schemeClr val="tx1"/>
                  </a:solidFill>
                  <a:latin typeface="+mn-ea"/>
                </a:rPr>
                <a:t>占める（</a:t>
              </a:r>
              <a:r>
                <a:rPr lang="en-US" altLang="ja-JP" sz="1200" dirty="0" smtClean="0">
                  <a:solidFill>
                    <a:schemeClr val="tx1"/>
                  </a:solidFill>
                  <a:latin typeface="+mn-ea"/>
                </a:rPr>
                <a:t>※</a:t>
              </a:r>
              <a:r>
                <a:rPr lang="ja-JP" altLang="en-US" sz="1200" dirty="0" smtClean="0">
                  <a:solidFill>
                    <a:schemeClr val="tx1"/>
                  </a:solidFill>
                  <a:latin typeface="+mn-ea"/>
                </a:rPr>
                <a:t>２）</a:t>
              </a:r>
              <a:endParaRPr lang="en-US" altLang="ja-JP" sz="1200" dirty="0">
                <a:solidFill>
                  <a:schemeClr val="tx1"/>
                </a:solidFill>
                <a:latin typeface="+mn-ea"/>
              </a:endParaRPr>
            </a:p>
          </p:txBody>
        </p:sp>
        <p:sp>
          <p:nvSpPr>
            <p:cNvPr id="38" name="正方形/長方形 3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２　全ての建物について、耐用年数（</a:t>
              </a:r>
              <a:r>
                <a:rPr lang="en-US" altLang="ja-JP" sz="1050" dirty="0" smtClean="0">
                  <a:solidFill>
                    <a:schemeClr val="tx1"/>
                  </a:solidFill>
                  <a:latin typeface="+mn-ea"/>
                </a:rPr>
                <a:t>50</a:t>
              </a:r>
              <a:r>
                <a:rPr lang="ja-JP" altLang="en-US" sz="1050" dirty="0" smtClean="0">
                  <a:solidFill>
                    <a:schemeClr val="tx1"/>
                  </a:solidFill>
                  <a:latin typeface="+mn-ea"/>
                </a:rPr>
                <a:t>年と仮定）経過後に建替えする場合</a:t>
              </a:r>
              <a:endParaRPr lang="ja-JP" altLang="en-US" sz="1050" dirty="0">
                <a:solidFill>
                  <a:schemeClr val="tx1"/>
                </a:solidFill>
                <a:latin typeface="+mn-ea"/>
              </a:endParaRPr>
            </a:p>
          </p:txBody>
        </p:sp>
        <p:sp>
          <p:nvSpPr>
            <p:cNvPr id="39" name="正方形/長方形 38"/>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a:solidFill>
                    <a:schemeClr val="tx1"/>
                  </a:solidFill>
                  <a:latin typeface="+mn-ea"/>
                </a:rPr>
                <a:t>１</a:t>
              </a:r>
              <a:r>
                <a:rPr lang="ja-JP" altLang="en-US" sz="1050" dirty="0" smtClean="0">
                  <a:solidFill>
                    <a:schemeClr val="tx1"/>
                  </a:solidFill>
                  <a:latin typeface="+mn-ea"/>
                </a:rPr>
                <a:t>　大阪市内の</a:t>
              </a:r>
              <a:r>
                <a:rPr lang="ja-JP" altLang="ja-JP" sz="1050" dirty="0" smtClean="0">
                  <a:solidFill>
                    <a:schemeClr val="tx1"/>
                  </a:solidFill>
                </a:rPr>
                <a:t>府営</a:t>
              </a:r>
              <a:r>
                <a:rPr lang="ja-JP" altLang="ja-JP" sz="1050" dirty="0">
                  <a:solidFill>
                    <a:schemeClr val="tx1"/>
                  </a:solidFill>
                </a:rPr>
                <a:t>住宅については、平成</a:t>
              </a:r>
              <a:r>
                <a:rPr lang="en-US" altLang="ja-JP" sz="1050" dirty="0">
                  <a:solidFill>
                    <a:schemeClr val="tx1"/>
                  </a:solidFill>
                </a:rPr>
                <a:t>27</a:t>
              </a:r>
              <a:r>
                <a:rPr lang="ja-JP" altLang="ja-JP" sz="1050" dirty="0" smtClean="0">
                  <a:solidFill>
                    <a:schemeClr val="tx1"/>
                  </a:solidFill>
                </a:rPr>
                <a:t>年</a:t>
              </a:r>
              <a:r>
                <a:rPr lang="ja-JP" altLang="en-US" sz="1050" dirty="0" smtClean="0">
                  <a:solidFill>
                    <a:schemeClr val="tx1"/>
                  </a:solidFill>
                </a:rPr>
                <a:t>８</a:t>
              </a:r>
              <a:r>
                <a:rPr lang="ja-JP" altLang="ja-JP" sz="1050" dirty="0" smtClean="0">
                  <a:solidFill>
                    <a:schemeClr val="tx1"/>
                  </a:solidFill>
                </a:rPr>
                <a:t>月</a:t>
              </a:r>
              <a:r>
                <a:rPr lang="ja-JP" altLang="en-US" sz="1050" dirty="0">
                  <a:solidFill>
                    <a:schemeClr val="tx1"/>
                  </a:solidFill>
                </a:rPr>
                <a:t>１</a:t>
              </a:r>
              <a:r>
                <a:rPr lang="ja-JP" altLang="ja-JP" sz="1050" dirty="0" smtClean="0">
                  <a:solidFill>
                    <a:schemeClr val="tx1"/>
                  </a:solidFill>
                </a:rPr>
                <a:t>日</a:t>
              </a:r>
              <a:r>
                <a:rPr lang="ja-JP" altLang="ja-JP" sz="1050" dirty="0">
                  <a:solidFill>
                    <a:schemeClr val="tx1"/>
                  </a:solidFill>
                </a:rPr>
                <a:t>に移管済のものについて除いて</a:t>
              </a:r>
              <a:r>
                <a:rPr lang="ja-JP" altLang="ja-JP" sz="1050" dirty="0" smtClean="0">
                  <a:solidFill>
                    <a:schemeClr val="tx1"/>
                  </a:solidFill>
                </a:rPr>
                <a:t>いる</a:t>
              </a:r>
              <a:endParaRPr lang="ja-JP" altLang="en-US" sz="1050" dirty="0">
                <a:solidFill>
                  <a:schemeClr val="tx1"/>
                </a:solidFill>
                <a:latin typeface="+mn-ea"/>
              </a:endParaRPr>
            </a:p>
          </p:txBody>
        </p:sp>
      </p:grpSp>
      <p:sp>
        <p:nvSpPr>
          <p:cNvPr id="29" name="正方形/長方形 28"/>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30" name="右矢印 29"/>
          <p:cNvSpPr/>
          <p:nvPr/>
        </p:nvSpPr>
        <p:spPr>
          <a:xfrm>
            <a:off x="1007032" y="3942053"/>
            <a:ext cx="1826665" cy="200056"/>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smtClean="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5412362" y="6548242"/>
            <a:ext cx="3562767"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a:t>
            </a:r>
            <a:r>
              <a:rPr lang="ja-JP" altLang="en-US" sz="700" dirty="0">
                <a:latin typeface="+mn-ea"/>
              </a:rPr>
              <a:t>大阪府ファシリティマネジメント基本方針</a:t>
            </a:r>
            <a:r>
              <a:rPr kumimoji="1" lang="ja-JP" altLang="en-US" sz="700" dirty="0" smtClean="0">
                <a:latin typeface="+mn-ea"/>
              </a:rPr>
              <a:t>」（</a:t>
            </a:r>
            <a:r>
              <a:rPr lang="ja-JP" altLang="en-US" sz="700" dirty="0">
                <a:latin typeface="+mn-ea"/>
              </a:rPr>
              <a:t>平成</a:t>
            </a:r>
            <a:r>
              <a:rPr kumimoji="1" lang="en-US" altLang="ja-JP" sz="700" dirty="0" smtClean="0">
                <a:latin typeface="+mn-ea"/>
              </a:rPr>
              <a:t>27</a:t>
            </a:r>
            <a:r>
              <a:rPr kumimoji="1" lang="ja-JP" altLang="en-US" sz="700" dirty="0" smtClean="0">
                <a:latin typeface="+mn-ea"/>
              </a:rPr>
              <a:t>年）</a:t>
            </a:r>
            <a:endParaRPr kumimoji="1" lang="ja-JP" altLang="en-US" sz="700" dirty="0">
              <a:latin typeface="+mn-ea"/>
            </a:endParaRP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8755"/>
            <a:ext cx="8640960" cy="523220"/>
          </a:xfrm>
          <a:prstGeom prst="rect">
            <a:avLst/>
          </a:prstGeom>
        </p:spPr>
        <p:txBody>
          <a:bodyPr wrap="square">
            <a:spAutoFit/>
          </a:bodyPr>
          <a:lstStyle/>
          <a:p>
            <a:pPr marL="180000" indent="-457200"/>
            <a:r>
              <a:rPr lang="ja-JP" altLang="en-US" sz="1400"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）を高めるため、ヒートアイランド対策や温暖化対策などの取組みを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9519" y="1844824"/>
            <a:ext cx="3486526" cy="24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1403648" y="4112697"/>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気象庁・大阪管区気象台ホームページより大阪府環境農林水産部作成</a:t>
            </a:r>
            <a:endParaRPr kumimoji="1" lang="ja-JP" altLang="en-US" sz="700" dirty="0">
              <a:latin typeface="+mn-ea"/>
            </a:endParaRPr>
          </a:p>
        </p:txBody>
      </p:sp>
      <p:sp>
        <p:nvSpPr>
          <p:cNvPr id="11" name="正方形/長方形 1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12" name="正方形/長方形 11"/>
          <p:cNvSpPr/>
          <p:nvPr/>
        </p:nvSpPr>
        <p:spPr>
          <a:xfrm>
            <a:off x="611560" y="1628800"/>
            <a:ext cx="1983249" cy="276999"/>
          </a:xfrm>
          <a:prstGeom prst="rect">
            <a:avLst/>
          </a:prstGeom>
        </p:spPr>
        <p:txBody>
          <a:bodyPr wrap="square">
            <a:spAutoFit/>
          </a:bodyPr>
          <a:lstStyle/>
          <a:p>
            <a:r>
              <a:rPr lang="ja-JP" altLang="en-US" sz="1200" dirty="0" smtClean="0"/>
              <a:t>■　年間平均気温の推移</a:t>
            </a:r>
            <a:endParaRPr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5" name="正方形/長方形 14"/>
          <p:cNvSpPr/>
          <p:nvPr/>
        </p:nvSpPr>
        <p:spPr>
          <a:xfrm>
            <a:off x="4499992" y="1628800"/>
            <a:ext cx="3240360" cy="276999"/>
          </a:xfrm>
          <a:prstGeom prst="rect">
            <a:avLst/>
          </a:prstGeom>
        </p:spPr>
        <p:txBody>
          <a:bodyPr wrap="square">
            <a:spAutoFit/>
          </a:bodyPr>
          <a:lstStyle/>
          <a:p>
            <a:r>
              <a:rPr lang="ja-JP" altLang="en-US" sz="1200" dirty="0" smtClean="0"/>
              <a:t>■　全国</a:t>
            </a:r>
            <a:r>
              <a:rPr lang="en-US" altLang="ja-JP" sz="1200" dirty="0"/>
              <a:t>3</a:t>
            </a:r>
            <a:r>
              <a:rPr lang="ja-JP" altLang="en-US" sz="1200" dirty="0" smtClean="0"/>
              <a:t>都市</a:t>
            </a:r>
            <a:r>
              <a:rPr lang="ja-JP" altLang="en-US" sz="1200" dirty="0"/>
              <a:t>における</a:t>
            </a:r>
            <a:r>
              <a:rPr lang="ja-JP" altLang="en-US" sz="1200" dirty="0" smtClean="0"/>
              <a:t>熱帯夜</a:t>
            </a:r>
            <a:r>
              <a:rPr lang="ja-JP" altLang="en-US" sz="1200" dirty="0"/>
              <a:t>日数</a:t>
            </a:r>
            <a:r>
              <a:rPr lang="ja-JP" altLang="en-US" sz="1200" dirty="0" smtClean="0"/>
              <a:t>の</a:t>
            </a:r>
            <a:r>
              <a:rPr lang="ja-JP" altLang="en-US" sz="1200" dirty="0"/>
              <a:t>比較</a:t>
            </a:r>
          </a:p>
        </p:txBody>
      </p:sp>
      <p:sp>
        <p:nvSpPr>
          <p:cNvPr id="17" name="テキスト ボックス 16"/>
          <p:cNvSpPr txBox="1"/>
          <p:nvPr/>
        </p:nvSpPr>
        <p:spPr>
          <a:xfrm>
            <a:off x="6804248" y="4126833"/>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気象庁データより大阪府環境農林水産部作成</a:t>
            </a:r>
            <a:endParaRPr kumimoji="1" lang="ja-JP" altLang="en-US" sz="700" dirty="0">
              <a:latin typeface="+mn-ea"/>
            </a:endParaRPr>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633" t="13340" r="4716" b="11517"/>
          <a:stretch/>
        </p:blipFill>
        <p:spPr bwMode="auto">
          <a:xfrm>
            <a:off x="4211960" y="1988840"/>
            <a:ext cx="4869181" cy="214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88"/>
            <a:ext cx="8856984" cy="830997"/>
          </a:xfrm>
          <a:prstGeom prst="rect">
            <a:avLst/>
          </a:prstGeom>
        </p:spPr>
        <p:txBody>
          <a:bodyPr wrap="square">
            <a:spAutoFit/>
          </a:bodyPr>
          <a:lstStyle/>
          <a:p>
            <a:r>
              <a:rPr lang="ja-JP" altLang="en-US" sz="1600" b="1" dirty="0" smtClean="0"/>
              <a:t>　基本目標⑤：</a:t>
            </a:r>
            <a:r>
              <a:rPr lang="ja-JP" altLang="ja-JP" sz="1600" b="1" dirty="0" smtClean="0"/>
              <a:t>都市</a:t>
            </a:r>
            <a:r>
              <a:rPr lang="ja-JP" altLang="ja-JP" sz="1600" b="1" dirty="0"/>
              <a:t>としての経済</a:t>
            </a:r>
            <a:r>
              <a:rPr lang="ja-JP" altLang="ja-JP" sz="1600" b="1" dirty="0" smtClean="0"/>
              <a:t>機能</a:t>
            </a:r>
            <a:r>
              <a:rPr lang="ja-JP" altLang="en-US" sz="1600" b="1" dirty="0" smtClean="0"/>
              <a:t>を</a:t>
            </a:r>
            <a:r>
              <a:rPr lang="ja-JP" altLang="ja-JP" sz="1600" b="1" dirty="0" smtClean="0"/>
              <a:t>強化</a:t>
            </a:r>
            <a:r>
              <a:rPr lang="ja-JP" altLang="en-US" sz="1600" b="1" dirty="0" smtClean="0"/>
              <a:t>する</a:t>
            </a:r>
            <a:endParaRPr lang="ja-JP" altLang="ja-JP" sz="1600" dirty="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東京圏への経済機能の流出に歯止めをかけるとともに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経済圏の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中心を担う大阪に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おいて、</a:t>
            </a:r>
            <a:r>
              <a:rPr lang="ja-JP" altLang="ja-JP" sz="1600" dirty="0" smtClean="0"/>
              <a:t>東西</a:t>
            </a:r>
            <a:r>
              <a:rPr lang="ja-JP" altLang="ja-JP" sz="1600" dirty="0"/>
              <a:t>二極の一極として</a:t>
            </a:r>
            <a:r>
              <a:rPr lang="ja-JP" altLang="ja-JP" sz="1600" dirty="0" smtClean="0"/>
              <a:t>の経済</a:t>
            </a:r>
            <a:r>
              <a:rPr lang="ja-JP" altLang="ja-JP" sz="1600" dirty="0"/>
              <a:t>中枢機能、世界との交流窓口となる中継都市機能を</a:t>
            </a:r>
            <a:r>
              <a:rPr lang="ja-JP" altLang="ja-JP" sz="1600" dirty="0" smtClean="0"/>
              <a:t>強化</a:t>
            </a:r>
            <a:r>
              <a:rPr lang="ja-JP" altLang="en-US" sz="1600" dirty="0" smtClean="0"/>
              <a:t>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1541096"/>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3633155161"/>
              </p:ext>
            </p:extLst>
          </p:nvPr>
        </p:nvGraphicFramePr>
        <p:xfrm>
          <a:off x="539552" y="1837928"/>
          <a:ext cx="3996444" cy="274320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・わが国第二の経済都市圏</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・ライフサイエンス、新エネルギーなど成長産業の集積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・中小企業の集積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・金融機関・大学・研究機関の集積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・創薬等の支援機能の集積（</a:t>
                      </a:r>
                      <a:r>
                        <a:rPr kumimoji="1" lang="en-US" altLang="ja-JP" sz="1200" u="none" dirty="0" smtClean="0">
                          <a:solidFill>
                            <a:schemeClr val="tx1"/>
                          </a:solidFill>
                        </a:rPr>
                        <a:t>AMED</a:t>
                      </a:r>
                      <a:r>
                        <a:rPr kumimoji="1" lang="ja-JP" altLang="en-US" sz="1200" u="none" dirty="0" smtClean="0">
                          <a:solidFill>
                            <a:schemeClr val="tx1"/>
                          </a:solidFill>
                        </a:rPr>
                        <a:t>創薬支援戦略部西日本統括部、</a:t>
                      </a:r>
                      <a:r>
                        <a:rPr kumimoji="1" lang="en-US" altLang="ja-JP" sz="1200" u="none" dirty="0" smtClean="0">
                          <a:solidFill>
                            <a:schemeClr val="tx1"/>
                          </a:solidFill>
                        </a:rPr>
                        <a:t>PMDA</a:t>
                      </a:r>
                      <a:r>
                        <a:rPr kumimoji="1" lang="ja-JP" altLang="en-US" sz="1200" u="none" dirty="0" smtClean="0">
                          <a:solidFill>
                            <a:schemeClr val="tx1"/>
                          </a:solidFill>
                        </a:rPr>
                        <a:t>関西支部）</a:t>
                      </a:r>
                      <a:endParaRPr kumimoji="1" lang="en-US" altLang="ja-JP" sz="1200" u="none" strike="dblStrike" baseline="0"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・多様な担い手との協働</a:t>
                      </a:r>
                      <a:r>
                        <a:rPr kumimoji="1" lang="en-US" altLang="ja-JP" sz="1200" u="none" dirty="0" smtClean="0">
                          <a:solidFill>
                            <a:schemeClr val="tx1"/>
                          </a:solidFill>
                        </a:rPr>
                        <a:t>(</a:t>
                      </a:r>
                      <a:r>
                        <a:rPr kumimoji="1" lang="ja-JP" altLang="en-US" sz="1200" b="0" u="none" strike="noStrike" baseline="0" dirty="0" smtClean="0">
                          <a:solidFill>
                            <a:schemeClr val="tx1"/>
                          </a:solidFill>
                        </a:rPr>
                        <a:t>産学公民金の</a:t>
                      </a:r>
                      <a:r>
                        <a:rPr kumimoji="1" lang="ja-JP" altLang="en-US" sz="1200" u="none" strike="noStrike" baseline="0" dirty="0" smtClean="0">
                          <a:solidFill>
                            <a:schemeClr val="tx1"/>
                          </a:solidFill>
                        </a:rPr>
                        <a:t>連</a:t>
                      </a:r>
                      <a:r>
                        <a:rPr kumimoji="1" lang="ja-JP" altLang="en-US" sz="1200" u="none" dirty="0" smtClean="0">
                          <a:solidFill>
                            <a:schemeClr val="tx1"/>
                          </a:solidFill>
                        </a:rPr>
                        <a:t>携</a:t>
                      </a:r>
                      <a:r>
                        <a:rPr kumimoji="1" lang="en-US" altLang="ja-JP" sz="1200" u="none" dirty="0" smtClean="0">
                          <a:solidFill>
                            <a:schemeClr val="tx1"/>
                          </a:solidFill>
                        </a:rPr>
                        <a:t>)</a:t>
                      </a:r>
                    </a:p>
                    <a:p>
                      <a:pPr marL="72000" indent="-457200"/>
                      <a:r>
                        <a:rPr kumimoji="1" lang="ja-JP" altLang="en-US" sz="1200" u="none" dirty="0" smtClean="0">
                          <a:solidFill>
                            <a:schemeClr val="tx1"/>
                          </a:solidFill>
                        </a:rPr>
                        <a:t>・充実した都市交通インフラ</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・東京圏及び近隣府県への企業の流出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・産業用地の不足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・人口減少に伴う労働力の不足</a:t>
                      </a:r>
                      <a:endParaRPr kumimoji="1" lang="en-US" altLang="ja-JP" sz="1200" u="none" dirty="0" smtClean="0">
                        <a:solidFill>
                          <a:schemeClr val="tx1"/>
                        </a:solidFill>
                      </a:endParaRPr>
                    </a:p>
                    <a:p>
                      <a:pPr marL="72000" indent="-457200"/>
                      <a:r>
                        <a:rPr kumimoji="1" lang="ja-JP" altLang="en-US" sz="1200" b="0" u="none" dirty="0" smtClean="0">
                          <a:solidFill>
                            <a:schemeClr val="tx1"/>
                          </a:solidFill>
                        </a:rPr>
                        <a:t>・経営者・技術者の高齢化、後継者不足</a:t>
                      </a:r>
                      <a:endParaRPr kumimoji="1" lang="en-US" altLang="ja-JP" sz="1200" b="0" u="none" dirty="0" smtClean="0">
                        <a:solidFill>
                          <a:schemeClr val="tx1"/>
                        </a:solidFill>
                      </a:endParaRPr>
                    </a:p>
                    <a:p>
                      <a:pPr marL="72000" indent="-457200"/>
                      <a:r>
                        <a:rPr kumimoji="1" lang="ja-JP" altLang="en-US" sz="1200" b="0" u="none" dirty="0" smtClean="0">
                          <a:solidFill>
                            <a:schemeClr val="tx1"/>
                          </a:solidFill>
                        </a:rPr>
                        <a:t>・環状交通ネットワーク機能が東京圏（・中京圏）と比較して低い</a:t>
                      </a:r>
                      <a:endParaRPr kumimoji="1" lang="en-US" altLang="ja-JP" sz="1200" b="0" u="none" dirty="0" smtClean="0">
                        <a:solidFill>
                          <a:schemeClr val="tx1"/>
                        </a:solidFill>
                      </a:endParaRPr>
                    </a:p>
                  </a:txBody>
                  <a:tcPr/>
                </a:tc>
              </a:tr>
            </a:tbl>
          </a:graphicData>
        </a:graphic>
      </p:graphicFrame>
      <p:sp>
        <p:nvSpPr>
          <p:cNvPr id="11" name="ストライプ矢印 10"/>
          <p:cNvSpPr/>
          <p:nvPr/>
        </p:nvSpPr>
        <p:spPr>
          <a:xfrm>
            <a:off x="4702816" y="1981944"/>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541096"/>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228184" y="1981944"/>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日本の成長をけん引する東西二極の一極として世界で存在感を発揮する都市の実現（昼間人口の増大）</a:t>
            </a:r>
            <a:endParaRPr kumimoji="1" lang="ja-JP" altLang="en-US" sz="1600" b="1" dirty="0">
              <a:solidFill>
                <a:schemeClr val="tx1"/>
              </a:solidFill>
            </a:endParaRPr>
          </a:p>
        </p:txBody>
      </p:sp>
      <p:sp>
        <p:nvSpPr>
          <p:cNvPr id="15" name="正方形/長方形 14"/>
          <p:cNvSpPr/>
          <p:nvPr/>
        </p:nvSpPr>
        <p:spPr>
          <a:xfrm>
            <a:off x="611560" y="5373216"/>
            <a:ext cx="8145004" cy="120304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（１）産業の創出・振興</a:t>
            </a:r>
            <a:r>
              <a:rPr kumimoji="1" lang="en-US" altLang="ja-JP" sz="1400" dirty="0" smtClean="0">
                <a:solidFill>
                  <a:schemeClr val="tx1"/>
                </a:solidFill>
              </a:rPr>
              <a:t>		</a:t>
            </a:r>
            <a:r>
              <a:rPr lang="ja-JP" altLang="en-US" sz="1400" dirty="0" smtClean="0">
                <a:solidFill>
                  <a:schemeClr val="tx1"/>
                </a:solidFill>
              </a:rPr>
              <a:t>イノベーションの創出、起業・第</a:t>
            </a:r>
            <a:r>
              <a:rPr lang="ja-JP" altLang="en-US" sz="1400" dirty="0">
                <a:solidFill>
                  <a:schemeClr val="tx1"/>
                </a:solidFill>
              </a:rPr>
              <a:t>二</a:t>
            </a:r>
            <a:r>
              <a:rPr lang="ja-JP" altLang="en-US" sz="1400" dirty="0" smtClean="0">
                <a:solidFill>
                  <a:schemeClr val="tx1"/>
                </a:solidFill>
              </a:rPr>
              <a:t>創業　等</a:t>
            </a:r>
            <a:endParaRPr kumimoji="1" lang="en-US" altLang="ja-JP" sz="1400" dirty="0" smtClean="0">
              <a:solidFill>
                <a:schemeClr val="tx1"/>
              </a:solidFill>
            </a:endParaRPr>
          </a:p>
          <a:p>
            <a:r>
              <a:rPr lang="ja-JP" altLang="en-US" sz="1400" dirty="0" smtClean="0">
                <a:solidFill>
                  <a:schemeClr val="tx1"/>
                </a:solidFill>
              </a:rPr>
              <a:t>（２）企業立地の促進</a:t>
            </a:r>
            <a:r>
              <a:rPr lang="en-US" altLang="ja-JP" sz="1400" dirty="0" smtClean="0">
                <a:solidFill>
                  <a:schemeClr val="tx1"/>
                </a:solidFill>
              </a:rPr>
              <a:t>			</a:t>
            </a:r>
            <a:r>
              <a:rPr lang="ja-JP" altLang="en-US" sz="1400" dirty="0" smtClean="0">
                <a:solidFill>
                  <a:schemeClr val="tx1"/>
                </a:solidFill>
              </a:rPr>
              <a:t>東京圏等への経済機能の流出抑制</a:t>
            </a:r>
            <a:endParaRPr lang="en-US" altLang="ja-JP" sz="1400" dirty="0" smtClean="0">
              <a:solidFill>
                <a:schemeClr val="tx1"/>
              </a:solidFill>
            </a:endParaRPr>
          </a:p>
          <a:p>
            <a:r>
              <a:rPr lang="ja-JP" altLang="en-US" sz="1400" dirty="0" smtClean="0">
                <a:solidFill>
                  <a:schemeClr val="tx1"/>
                </a:solidFill>
              </a:rPr>
              <a:t>（３）活力ある農林水産業の実現</a:t>
            </a:r>
            <a:r>
              <a:rPr lang="en-US" altLang="ja-JP" sz="1400" dirty="0" smtClean="0">
                <a:solidFill>
                  <a:schemeClr val="tx1"/>
                </a:solidFill>
              </a:rPr>
              <a:t>		</a:t>
            </a:r>
            <a:r>
              <a:rPr lang="ja-JP" altLang="en-US" sz="1400" dirty="0" smtClean="0">
                <a:solidFill>
                  <a:schemeClr val="tx1"/>
                </a:solidFill>
              </a:rPr>
              <a:t>都市型農業の振興　等</a:t>
            </a:r>
            <a:endParaRPr lang="en-US" altLang="ja-JP" sz="1400" dirty="0" smtClean="0">
              <a:solidFill>
                <a:schemeClr val="tx1"/>
              </a:solidFill>
            </a:endParaRPr>
          </a:p>
          <a:p>
            <a:r>
              <a:rPr lang="ja-JP" altLang="en-US" sz="1400" dirty="0" smtClean="0">
                <a:solidFill>
                  <a:schemeClr val="tx1"/>
                </a:solidFill>
              </a:rPr>
              <a:t>（４）多様な担い手との協働</a:t>
            </a:r>
            <a:r>
              <a:rPr lang="en-US" altLang="ja-JP" sz="1400" dirty="0" smtClean="0">
                <a:solidFill>
                  <a:schemeClr val="tx1"/>
                </a:solidFill>
              </a:rPr>
              <a:t>		</a:t>
            </a:r>
            <a:r>
              <a:rPr lang="ja-JP" altLang="en-US" sz="1400" dirty="0">
                <a:solidFill>
                  <a:schemeClr val="tx1"/>
                </a:solidFill>
              </a:rPr>
              <a:t>民間</a:t>
            </a:r>
            <a:r>
              <a:rPr lang="ja-JP" altLang="en-US" sz="1400" dirty="0" smtClean="0">
                <a:solidFill>
                  <a:schemeClr val="tx1"/>
                </a:solidFill>
              </a:rPr>
              <a:t>など多様な担い手との幅広い連携・ネットワーク</a:t>
            </a:r>
            <a:endParaRPr lang="en-US" altLang="ja-JP" sz="1400" dirty="0" smtClean="0">
              <a:solidFill>
                <a:schemeClr val="tx1"/>
              </a:solidFill>
            </a:endParaRPr>
          </a:p>
          <a:p>
            <a:r>
              <a:rPr lang="ja-JP" altLang="en-US" sz="1400" dirty="0" smtClean="0">
                <a:solidFill>
                  <a:schemeClr val="tx1"/>
                </a:solidFill>
              </a:rPr>
              <a:t>（５）インフラの充実・強化</a:t>
            </a:r>
            <a:r>
              <a:rPr lang="en-US" altLang="ja-JP" sz="1400" dirty="0" smtClean="0">
                <a:solidFill>
                  <a:schemeClr val="tx1"/>
                </a:solidFill>
              </a:rPr>
              <a:t>		</a:t>
            </a:r>
            <a:r>
              <a:rPr lang="ja-JP" altLang="en-US" sz="1400" dirty="0" smtClean="0">
                <a:solidFill>
                  <a:schemeClr val="tx1"/>
                </a:solidFill>
              </a:rPr>
              <a:t>広域交通インフラ整備　等</a:t>
            </a:r>
            <a:endParaRPr lang="en-US" altLang="ja-JP" sz="1400" dirty="0" smtClean="0">
              <a:solidFill>
                <a:schemeClr val="tx1"/>
              </a:solidFill>
            </a:endParaRPr>
          </a:p>
        </p:txBody>
      </p:sp>
      <p:sp>
        <p:nvSpPr>
          <p:cNvPr id="16" name="テキスト ボックス 15"/>
          <p:cNvSpPr txBox="1"/>
          <p:nvPr/>
        </p:nvSpPr>
        <p:spPr>
          <a:xfrm>
            <a:off x="467544" y="509621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4" y="472514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20608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431744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4232092471"/>
              </p:ext>
            </p:extLst>
          </p:nvPr>
        </p:nvGraphicFramePr>
        <p:xfrm>
          <a:off x="5624718" y="5270028"/>
          <a:ext cx="3223155" cy="16661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2" name="正方形/長方形 1"/>
          <p:cNvSpPr/>
          <p:nvPr/>
        </p:nvSpPr>
        <p:spPr>
          <a:xfrm>
            <a:off x="323528" y="1628800"/>
            <a:ext cx="8640960" cy="2031325"/>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第二の経済圏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である関西都市圏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が、「日本の成長をけん引する東西二極の一極として世界で存在感を発揮する都市」をめざし、価値創造（ハイエンド）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めには、ライフサイエンス・新エネルギー分野など大阪が有する特色や強みを活かしてイノベーションの創出を促進するとともに、市町村、経済団体、金融機関等とのネットワークの強化による中小企業への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を中心に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プロフェッショナル人材」や「企業が求める優秀な若者」などの人材還流の推進などにより、効果的に産業の創出・振興を進める必要があります。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4560"/>
            <a:ext cx="8460940" cy="93610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実質経済成長率：</a:t>
            </a:r>
            <a:r>
              <a:rPr lang="en-US" altLang="ja-JP" sz="1400" b="1" dirty="0" smtClean="0">
                <a:solidFill>
                  <a:schemeClr val="tx1"/>
                </a:solidFill>
              </a:rPr>
              <a:t>1.2</a:t>
            </a:r>
            <a:r>
              <a:rPr lang="ja-JP" altLang="en-US" sz="1400" b="1" dirty="0" smtClean="0">
                <a:solidFill>
                  <a:schemeClr val="tx1"/>
                </a:solidFill>
              </a:rPr>
              <a:t>％（</a:t>
            </a:r>
            <a:r>
              <a:rPr lang="en-US" altLang="ja-JP" sz="1400" b="1" dirty="0" smtClean="0">
                <a:solidFill>
                  <a:schemeClr val="tx1"/>
                </a:solidFill>
              </a:rPr>
              <a:t>H25</a:t>
            </a:r>
            <a:r>
              <a:rPr lang="ja-JP" altLang="en-US" sz="1400" b="1" dirty="0" smtClean="0">
                <a:solidFill>
                  <a:schemeClr val="tx1"/>
                </a:solidFill>
              </a:rPr>
              <a:t>大阪府）　➡　年平均</a:t>
            </a:r>
            <a:r>
              <a:rPr lang="ja-JP" altLang="en-US" sz="1400" b="1" dirty="0">
                <a:solidFill>
                  <a:schemeClr val="tx1"/>
                </a:solidFill>
              </a:rPr>
              <a:t>２</a:t>
            </a:r>
            <a:r>
              <a:rPr lang="ja-JP" altLang="en-US" sz="1400" b="1" dirty="0" smtClean="0">
                <a:solidFill>
                  <a:schemeClr val="tx1"/>
                </a:solidFill>
              </a:rPr>
              <a:t>％以上</a:t>
            </a:r>
            <a:endParaRPr lang="en-US" altLang="ja-JP" sz="1400" b="1" dirty="0" smtClean="0">
              <a:solidFill>
                <a:schemeClr val="tx1"/>
              </a:solidFill>
            </a:endParaRPr>
          </a:p>
          <a:p>
            <a:r>
              <a:rPr lang="ja-JP" altLang="en-US" sz="1400" b="1" dirty="0">
                <a:solidFill>
                  <a:schemeClr val="tx1"/>
                </a:solidFill>
              </a:rPr>
              <a:t>○　開業事業所数：</a:t>
            </a:r>
            <a:r>
              <a:rPr lang="en-US" altLang="ja-JP" sz="1400" b="1" dirty="0">
                <a:solidFill>
                  <a:schemeClr val="tx1"/>
                </a:solidFill>
              </a:rPr>
              <a:t>8,383</a:t>
            </a:r>
            <a:r>
              <a:rPr lang="ja-JP" altLang="en-US" sz="1400" b="1" dirty="0">
                <a:solidFill>
                  <a:schemeClr val="tx1"/>
                </a:solidFill>
              </a:rPr>
              <a:t>か所</a:t>
            </a:r>
            <a:r>
              <a:rPr lang="ja-JP" altLang="en-US" sz="1400" b="1" dirty="0" smtClean="0">
                <a:solidFill>
                  <a:schemeClr val="tx1"/>
                </a:solidFill>
              </a:rPr>
              <a:t>（</a:t>
            </a:r>
            <a:r>
              <a:rPr lang="en-US" altLang="ja-JP" sz="1400" b="1" dirty="0" smtClean="0">
                <a:solidFill>
                  <a:schemeClr val="tx1"/>
                </a:solidFill>
              </a:rPr>
              <a:t>H26</a:t>
            </a:r>
            <a:r>
              <a:rPr lang="ja-JP" altLang="en-US" sz="1400" b="1" dirty="0" smtClean="0">
                <a:solidFill>
                  <a:schemeClr val="tx1"/>
                </a:solidFill>
              </a:rPr>
              <a:t>）</a:t>
            </a:r>
            <a:r>
              <a:rPr lang="ja-JP" altLang="en-US" sz="1400" b="1" dirty="0">
                <a:solidFill>
                  <a:schemeClr val="tx1"/>
                </a:solidFill>
              </a:rPr>
              <a:t>　➡　</a:t>
            </a:r>
            <a:r>
              <a:rPr lang="en-US" altLang="ja-JP" sz="1400" b="1" dirty="0">
                <a:solidFill>
                  <a:schemeClr val="tx1"/>
                </a:solidFill>
              </a:rPr>
              <a:t>10,000</a:t>
            </a:r>
            <a:r>
              <a:rPr lang="ja-JP" altLang="en-US" sz="1400" b="1" dirty="0">
                <a:solidFill>
                  <a:schemeClr val="tx1"/>
                </a:solidFill>
              </a:rPr>
              <a:t>か所</a:t>
            </a:r>
            <a:endParaRPr lang="en-US" altLang="ja-JP" sz="1400" b="1" dirty="0">
              <a:solidFill>
                <a:schemeClr val="tx1"/>
              </a:solidFill>
            </a:endParaRPr>
          </a:p>
          <a:p>
            <a:r>
              <a:rPr lang="ja-JP" altLang="en-US" sz="1400" dirty="0">
                <a:solidFill>
                  <a:schemeClr val="tx1"/>
                </a:solidFill>
              </a:rPr>
              <a:t>＜参考指標＞農業産出数、</a:t>
            </a:r>
            <a:r>
              <a:rPr lang="ja-JP" altLang="en-US" sz="1400" dirty="0" smtClean="0">
                <a:solidFill>
                  <a:schemeClr val="tx1"/>
                </a:solidFill>
              </a:rPr>
              <a:t>１人</a:t>
            </a:r>
            <a:r>
              <a:rPr lang="ja-JP" altLang="en-US" sz="1400" dirty="0">
                <a:solidFill>
                  <a:schemeClr val="tx1"/>
                </a:solidFill>
              </a:rPr>
              <a:t>当たり</a:t>
            </a:r>
            <a:r>
              <a:rPr lang="ja-JP" altLang="en-US" sz="1400" dirty="0" smtClean="0">
                <a:solidFill>
                  <a:schemeClr val="tx1"/>
                </a:solidFill>
              </a:rPr>
              <a:t>の</a:t>
            </a:r>
            <a:r>
              <a:rPr lang="ja-JP" altLang="en-US" sz="1400" dirty="0">
                <a:solidFill>
                  <a:schemeClr val="tx1"/>
                </a:solidFill>
              </a:rPr>
              <a:t>府内総生産</a:t>
            </a: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正方形/長方形 4"/>
          <p:cNvSpPr/>
          <p:nvPr/>
        </p:nvSpPr>
        <p:spPr>
          <a:xfrm>
            <a:off x="323528" y="3472051"/>
            <a:ext cx="5040560" cy="3539430"/>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規制改革や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⑤：臨床研究中核病院等を活用した革新的医薬品・医療機器等の創出）</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人口減少や高齢化、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4128" y="3295312"/>
            <a:ext cx="3266520" cy="18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5508104" y="5071503"/>
            <a:ext cx="3096344" cy="276999"/>
          </a:xfrm>
          <a:prstGeom prst="rect">
            <a:avLst/>
          </a:prstGeom>
        </p:spPr>
        <p:txBody>
          <a:bodyPr wrap="square">
            <a:spAutoFit/>
          </a:bodyPr>
          <a:lstStyle/>
          <a:p>
            <a:r>
              <a:rPr lang="ja-JP" altLang="en-US" sz="1200" dirty="0" smtClean="0"/>
              <a:t>■</a:t>
            </a:r>
            <a:r>
              <a:rPr lang="ja-JP" altLang="en-US" sz="1200" dirty="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海外進出企業数の推移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3212976"/>
            <a:ext cx="3456384" cy="276999"/>
          </a:xfrm>
          <a:prstGeom prst="rect">
            <a:avLst/>
          </a:prstGeom>
        </p:spPr>
        <p:txBody>
          <a:bodyPr wrap="square">
            <a:spAutoFit/>
          </a:bodyPr>
          <a:lstStyle/>
          <a:p>
            <a:r>
              <a:rPr lang="ja-JP" altLang="en-US" sz="1200" dirty="0" smtClean="0"/>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進出</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状況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436096" y="525616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13" name="テキスト ボックス 12"/>
          <p:cNvSpPr txBox="1"/>
          <p:nvPr/>
        </p:nvSpPr>
        <p:spPr>
          <a:xfrm>
            <a:off x="3059832" y="6685329"/>
            <a:ext cx="2952328"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地域</a:t>
            </a:r>
            <a:r>
              <a:rPr lang="ja-JP" altLang="en-US" sz="700" dirty="0">
                <a:latin typeface="+mn-ea"/>
              </a:rPr>
              <a:t>経済分析</a:t>
            </a:r>
            <a:r>
              <a:rPr lang="ja-JP" altLang="en-US" sz="700" dirty="0" smtClean="0">
                <a:latin typeface="+mn-ea"/>
              </a:rPr>
              <a:t>システム（</a:t>
            </a:r>
            <a:r>
              <a:rPr lang="en-US" altLang="ja-JP" sz="700" dirty="0" smtClean="0">
                <a:latin typeface="+mn-ea"/>
              </a:rPr>
              <a:t>RESAS</a:t>
            </a:r>
            <a:r>
              <a:rPr lang="ja-JP" altLang="en-US" sz="700" dirty="0" smtClean="0">
                <a:latin typeface="+mn-ea"/>
              </a:rPr>
              <a:t>）」より</a:t>
            </a:r>
            <a:r>
              <a:rPr lang="ja-JP" altLang="en-US" sz="700" dirty="0">
                <a:latin typeface="+mn-ea"/>
              </a:rPr>
              <a:t>大阪府</a:t>
            </a:r>
            <a:r>
              <a:rPr lang="ja-JP" altLang="en-US" sz="700" dirty="0" smtClean="0">
                <a:latin typeface="+mn-ea"/>
              </a:rPr>
              <a:t>政策企画部作成</a:t>
            </a:r>
            <a:endParaRPr kumimoji="1" lang="ja-JP" altLang="en-US" sz="700" dirty="0">
              <a:latin typeface="+mn-ea"/>
            </a:endParaRPr>
          </a:p>
        </p:txBody>
      </p:sp>
      <p:sp>
        <p:nvSpPr>
          <p:cNvPr id="18" name="テキスト ボックス 17"/>
          <p:cNvSpPr txBox="1"/>
          <p:nvPr/>
        </p:nvSpPr>
        <p:spPr>
          <a:xfrm>
            <a:off x="7699752" y="6660106"/>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323528" y="677014"/>
            <a:ext cx="8757072" cy="6340197"/>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大阪・関西が強みを有する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医療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分野においては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、関西支部の相談機能を有効に活用しつつ、将来的には審査機能の関西支部への委譲をめざし</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シニアなど多様な起業家を育成・支援します。また、（地独）大阪府立産業技術総合研究所や大学等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し、大阪の強みを活かした成長志向型の創業・ベンチャー企業の輩出をめざします。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少子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p>
          <a:p>
            <a:pPr marL="180000" indent="-457200"/>
            <a:r>
              <a:rPr lang="ja-JP" altLang="en-US" sz="1400" dirty="0"/>
              <a:t>○　</a:t>
            </a:r>
            <a:r>
              <a:rPr lang="en-US" altLang="ja-JP" sz="1400" dirty="0"/>
              <a:t>EG</a:t>
            </a:r>
            <a:r>
              <a:rPr lang="ja-JP" altLang="en-US" sz="1400" dirty="0"/>
              <a:t>（</a:t>
            </a:r>
            <a:r>
              <a:rPr lang="ja-JP" altLang="en-US" sz="1400" dirty="0" smtClean="0"/>
              <a:t>エコノミックガーデニング（</a:t>
            </a:r>
            <a:r>
              <a:rPr lang="en-US" altLang="ja-JP" sz="1400" dirty="0" smtClean="0"/>
              <a:t>※</a:t>
            </a:r>
            <a:r>
              <a:rPr lang="ja-JP" altLang="en-US" sz="1400" dirty="0" smtClean="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r>
              <a:rPr lang="ja-JP" altLang="en-US" sz="1400" dirty="0" smtClean="0"/>
              <a:t>。</a:t>
            </a:r>
            <a:endParaRPr lang="en-US" altLang="ja-JP" sz="1400" dirty="0" smtClean="0"/>
          </a:p>
          <a:p>
            <a:pPr marL="180000" indent="-457200"/>
            <a:endParaRPr lang="en-US" altLang="ja-JP" sz="1400" dirty="0"/>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大阪府の年齢階層別転入超過数を見ると、中堅世代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の転出が顕著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となっている現状を踏まえ、東京圏の「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プロフェッ</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ショナル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人材」や「企業が求める優秀な若者」を府内の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マッチングさせるとともに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、取組みを加速するため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、大阪の魅力</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発信を行う「移住促進フェア」の開催や、チャレンジングな就業体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験の提供などにより、「大阪版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ターン」を進め、府内中小企業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の人材確保を推進します。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「大阪府プロフェッショナル人材戦略拠点」において、地域の中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小企業の「攻めの経営」や「事業承継への取組み」など、経営改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善への意欲を喚起し、プロフェッショナル人材の活用による企業の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経営革新の実現を促します。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050" dirty="0" smtClean="0"/>
          </a:p>
          <a:p>
            <a:pPr marL="180000" indent="-457200"/>
            <a:r>
              <a:rPr lang="en-US" altLang="ja-JP" sz="1050" dirty="0" smtClean="0"/>
              <a:t>※</a:t>
            </a:r>
            <a:r>
              <a:rPr lang="ja-JP" altLang="en-US" sz="1050" dirty="0"/>
              <a:t>　エコノミックガーデニング・・・ 地域経済を「庭」、地元の中小企業を「植物」に見立て</a:t>
            </a:r>
            <a:r>
              <a:rPr lang="ja-JP" altLang="en-US" sz="1050" dirty="0" smtClean="0"/>
              <a:t>、</a:t>
            </a:r>
            <a:r>
              <a:rPr lang="en-US" altLang="ja-JP" sz="1050" dirty="0" smtClean="0"/>
              <a:t/>
            </a:r>
            <a:br>
              <a:rPr lang="en-US" altLang="ja-JP" sz="1050" dirty="0" smtClean="0"/>
            </a:br>
            <a:r>
              <a:rPr lang="ja-JP" altLang="en-US" sz="1050" dirty="0" smtClean="0"/>
              <a:t>地域</a:t>
            </a:r>
            <a:r>
              <a:rPr lang="ja-JP" altLang="en-US" sz="1050" dirty="0"/>
              <a:t>という土壌を生かして地元の中小企業を大切に育てることにより地域経済</a:t>
            </a:r>
            <a:r>
              <a:rPr lang="ja-JP" altLang="en-US" sz="1050" dirty="0" smtClean="0"/>
              <a:t>を</a:t>
            </a:r>
            <a:r>
              <a:rPr lang="en-US" altLang="ja-JP" sz="1050" dirty="0" smtClean="0"/>
              <a:t/>
            </a:r>
            <a:br>
              <a:rPr lang="en-US" altLang="ja-JP" sz="1050" dirty="0" smtClean="0"/>
            </a:br>
            <a:r>
              <a:rPr lang="ja-JP" altLang="en-US" sz="1050" dirty="0" smtClean="0"/>
              <a:t>活性化</a:t>
            </a:r>
            <a:r>
              <a:rPr lang="ja-JP" altLang="en-US" sz="1050" dirty="0"/>
              <a:t>させる</a:t>
            </a:r>
            <a:r>
              <a:rPr lang="ja-JP" altLang="en-US" sz="1050" dirty="0" smtClean="0"/>
              <a:t>政策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292080" y="4106801"/>
            <a:ext cx="2232248" cy="276999"/>
          </a:xfrm>
          <a:prstGeom prst="rect">
            <a:avLst/>
          </a:prstGeom>
        </p:spPr>
        <p:txBody>
          <a:bodyPr wrap="square">
            <a:spAutoFit/>
          </a:bodyPr>
          <a:lstStyle/>
          <a:p>
            <a:r>
              <a:rPr lang="ja-JP" altLang="en-US" sz="1200" dirty="0" smtClean="0"/>
              <a:t>■　大阪版</a:t>
            </a:r>
            <a:r>
              <a:rPr lang="en-US" altLang="ja-JP" sz="1200" dirty="0" smtClean="0"/>
              <a:t>UIJ</a:t>
            </a:r>
            <a:r>
              <a:rPr lang="ja-JP" altLang="en-US" sz="1200" dirty="0" smtClean="0"/>
              <a:t>ターンスキーム図</a:t>
            </a:r>
            <a:endParaRPr lang="ja-JP" altLang="en-US" sz="1200" dirty="0"/>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5513" y="4376587"/>
            <a:ext cx="3168352" cy="22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1" name="テキスト ボックス 10"/>
          <p:cNvSpPr txBox="1"/>
          <p:nvPr/>
        </p:nvSpPr>
        <p:spPr>
          <a:xfrm>
            <a:off x="7236296" y="6648270"/>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商工労働部</a:t>
            </a:r>
            <a:endParaRPr kumimoji="1" lang="ja-JP" altLang="en-US" sz="700" dirty="0">
              <a:latin typeface="+mn-ea"/>
            </a:endParaRPr>
          </a:p>
        </p:txBody>
      </p:sp>
    </p:spTree>
    <p:extLst>
      <p:ext uri="{BB962C8B-B14F-4D97-AF65-F5344CB8AC3E}">
        <p14:creationId xmlns:p14="http://schemas.microsoft.com/office/powerpoint/2010/main" val="2061418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838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2420888"/>
            <a:ext cx="8640961" cy="396044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⑤　臨床研究中核病院等を活用した革新的医薬品・医療機器等の創出</a:t>
            </a:r>
            <a:endParaRPr lang="en-US" altLang="ja-JP" sz="1400" b="1" dirty="0" smtClean="0">
              <a:solidFill>
                <a:schemeClr val="tx1"/>
              </a:solidFill>
            </a:endParaRPr>
          </a:p>
          <a:p>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平成</a:t>
            </a:r>
            <a:r>
              <a:rPr lang="en-US" altLang="ja-JP" sz="1400" dirty="0" smtClean="0">
                <a:solidFill>
                  <a:schemeClr val="tx1"/>
                </a:solidFill>
              </a:rPr>
              <a:t>27</a:t>
            </a:r>
            <a:r>
              <a:rPr lang="ja-JP" altLang="en-US" sz="1400" dirty="0" smtClean="0">
                <a:solidFill>
                  <a:schemeClr val="tx1"/>
                </a:solidFill>
              </a:rPr>
              <a:t>年８月</a:t>
            </a:r>
            <a:r>
              <a:rPr lang="ja-JP" altLang="en-US" sz="1400" dirty="0">
                <a:solidFill>
                  <a:schemeClr val="tx1"/>
                </a:solidFill>
              </a:rPr>
              <a:t>、 「大阪大学医学部附属病院」が、医療法に基づく臨床</a:t>
            </a:r>
            <a:r>
              <a:rPr lang="ja-JP" altLang="en-US" sz="1400" dirty="0" smtClean="0">
                <a:solidFill>
                  <a:schemeClr val="tx1"/>
                </a:solidFill>
              </a:rPr>
              <a:t>研究</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中核病院</a:t>
            </a:r>
            <a:r>
              <a:rPr lang="ja-JP" altLang="en-US" sz="1200" dirty="0">
                <a:solidFill>
                  <a:schemeClr val="tx1"/>
                </a:solidFill>
              </a:rPr>
              <a:t>（</a:t>
            </a:r>
            <a:r>
              <a:rPr lang="en-US" altLang="ja-JP" sz="1200" dirty="0" smtClean="0">
                <a:solidFill>
                  <a:schemeClr val="tx1"/>
                </a:solidFill>
              </a:rPr>
              <a:t>※</a:t>
            </a:r>
            <a:r>
              <a:rPr lang="ja-JP" altLang="en-US" sz="1200" dirty="0" smtClean="0">
                <a:solidFill>
                  <a:schemeClr val="tx1"/>
                </a:solidFill>
              </a:rPr>
              <a:t>１</a:t>
            </a:r>
            <a:r>
              <a:rPr lang="ja-JP" altLang="en-US" sz="1200" dirty="0">
                <a:solidFill>
                  <a:schemeClr val="tx1"/>
                </a:solidFill>
              </a:rPr>
              <a:t>）</a:t>
            </a:r>
            <a:r>
              <a:rPr lang="ja-JP" altLang="en-US" sz="1400" dirty="0" smtClean="0">
                <a:solidFill>
                  <a:schemeClr val="tx1"/>
                </a:solidFill>
              </a:rPr>
              <a:t>と</a:t>
            </a:r>
            <a:r>
              <a:rPr lang="ja-JP" altLang="en-US" sz="1400" dirty="0">
                <a:solidFill>
                  <a:schemeClr val="tx1"/>
                </a:solidFill>
              </a:rPr>
              <a:t>して、全国に先駆け国に承認されました</a:t>
            </a:r>
            <a:r>
              <a:rPr lang="ja-JP" altLang="en-US" sz="1400" dirty="0" smtClean="0">
                <a:solidFill>
                  <a:schemeClr val="tx1"/>
                </a:solidFill>
              </a:rPr>
              <a:t>。</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また、</a:t>
            </a:r>
            <a:r>
              <a:rPr lang="ja-JP" altLang="en-US" sz="1400" dirty="0">
                <a:solidFill>
                  <a:schemeClr val="tx1"/>
                </a:solidFill>
              </a:rPr>
              <a:t>大阪</a:t>
            </a:r>
            <a:r>
              <a:rPr lang="ja-JP" altLang="en-US" sz="1400" dirty="0" smtClean="0">
                <a:solidFill>
                  <a:schemeClr val="tx1"/>
                </a:solidFill>
              </a:rPr>
              <a:t>府内</a:t>
            </a:r>
            <a:r>
              <a:rPr lang="ja-JP" altLang="en-US" sz="1400" dirty="0">
                <a:solidFill>
                  <a:schemeClr val="tx1"/>
                </a:solidFill>
              </a:rPr>
              <a:t>には国立高度専門医療研究</a:t>
            </a:r>
            <a:r>
              <a:rPr lang="ja-JP" altLang="en-US" sz="1400" dirty="0" smtClean="0">
                <a:solidFill>
                  <a:schemeClr val="tx1"/>
                </a:solidFill>
              </a:rPr>
              <a:t>センター</a:t>
            </a:r>
            <a:r>
              <a:rPr lang="ja-JP" altLang="en-US" sz="1200" dirty="0">
                <a:solidFill>
                  <a:schemeClr val="tx1"/>
                </a:solidFill>
              </a:rPr>
              <a:t>（</a:t>
            </a:r>
            <a:r>
              <a:rPr lang="en-US" altLang="ja-JP" sz="1200" dirty="0" smtClean="0">
                <a:solidFill>
                  <a:schemeClr val="tx1"/>
                </a:solidFill>
              </a:rPr>
              <a:t>※</a:t>
            </a:r>
            <a:r>
              <a:rPr lang="ja-JP" altLang="en-US" sz="1200" dirty="0" smtClean="0">
                <a:solidFill>
                  <a:schemeClr val="tx1"/>
                </a:solidFill>
              </a:rPr>
              <a:t>２</a:t>
            </a:r>
            <a:r>
              <a:rPr lang="ja-JP" altLang="en-US" sz="1200" dirty="0">
                <a:solidFill>
                  <a:schemeClr val="tx1"/>
                </a:solidFill>
              </a:rPr>
              <a:t>）</a:t>
            </a:r>
            <a:r>
              <a:rPr lang="ja-JP" altLang="en-US" sz="1400" dirty="0" smtClean="0">
                <a:solidFill>
                  <a:schemeClr val="tx1"/>
                </a:solidFill>
              </a:rPr>
              <a:t>で</a:t>
            </a:r>
            <a:r>
              <a:rPr lang="ja-JP" altLang="en-US" sz="1400" dirty="0">
                <a:solidFill>
                  <a:schemeClr val="tx1"/>
                </a:solidFill>
              </a:rPr>
              <a:t>ある「国立</a:t>
            </a:r>
            <a:r>
              <a:rPr lang="ja-JP" altLang="en-US" sz="1400" dirty="0" smtClean="0">
                <a:solidFill>
                  <a:schemeClr val="tx1"/>
                </a:solidFill>
              </a:rPr>
              <a:t>循環</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器病研究</a:t>
            </a:r>
            <a:r>
              <a:rPr lang="ja-JP" altLang="en-US" sz="1400" dirty="0">
                <a:solidFill>
                  <a:schemeClr val="tx1"/>
                </a:solidFill>
              </a:rPr>
              <a:t>センター」といった、国内屈指の臨床研究拠点が存在</a:t>
            </a:r>
            <a:r>
              <a:rPr lang="ja-JP" altLang="en-US" sz="1400" dirty="0" smtClean="0">
                <a:solidFill>
                  <a:schemeClr val="tx1"/>
                </a:solidFill>
              </a:rPr>
              <a:t>しています。</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これら大阪</a:t>
            </a:r>
            <a:r>
              <a:rPr lang="ja-JP" altLang="en-US" sz="1400" dirty="0">
                <a:solidFill>
                  <a:schemeClr val="tx1"/>
                </a:solidFill>
              </a:rPr>
              <a:t>の優位性を</a:t>
            </a:r>
            <a:r>
              <a:rPr lang="ja-JP" altLang="en-US" sz="1400" dirty="0" smtClean="0">
                <a:solidFill>
                  <a:schemeClr val="tx1"/>
                </a:solidFill>
              </a:rPr>
              <a:t>活かし、革新的</a:t>
            </a:r>
            <a:r>
              <a:rPr lang="ja-JP" altLang="en-US" sz="1400" dirty="0">
                <a:solidFill>
                  <a:schemeClr val="tx1"/>
                </a:solidFill>
              </a:rPr>
              <a:t>な医薬品・医療機器等を次々と</a:t>
            </a:r>
            <a:r>
              <a:rPr lang="ja-JP" altLang="en-US" sz="1400" dirty="0" smtClean="0">
                <a:solidFill>
                  <a:schemeClr val="tx1"/>
                </a:solidFill>
              </a:rPr>
              <a:t>生み出す</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ため</a:t>
            </a:r>
            <a:r>
              <a:rPr lang="ja-JP" altLang="en-US" sz="1400" dirty="0">
                <a:solidFill>
                  <a:schemeClr val="tx1"/>
                </a:solidFill>
              </a:rPr>
              <a:t>の環境</a:t>
            </a:r>
            <a:r>
              <a:rPr lang="ja-JP" altLang="en-US" sz="1400" dirty="0" smtClean="0">
                <a:solidFill>
                  <a:schemeClr val="tx1"/>
                </a:solidFill>
              </a:rPr>
              <a:t>整備に取り組みます。</a:t>
            </a:r>
            <a:endParaRPr lang="en-US" altLang="ja-JP" sz="1400" dirty="0">
              <a:solidFill>
                <a:schemeClr val="tx1"/>
              </a:solidFill>
            </a:endParaRPr>
          </a:p>
          <a:p>
            <a:r>
              <a:rPr lang="ja-JP" altLang="en-US" sz="1400" dirty="0">
                <a:solidFill>
                  <a:schemeClr val="tx1"/>
                </a:solidFill>
              </a:rPr>
              <a:t>　</a:t>
            </a:r>
            <a:endParaRPr lang="en-US" altLang="ja-JP" sz="1400" dirty="0">
              <a:solidFill>
                <a:schemeClr val="tx1"/>
              </a:solidFill>
            </a:endParaRPr>
          </a:p>
          <a:p>
            <a:pPr marL="360000" indent="-457200"/>
            <a:r>
              <a:rPr lang="ja-JP" altLang="en-US" sz="1050" dirty="0">
                <a:solidFill>
                  <a:schemeClr val="tx1"/>
                </a:solidFill>
              </a:rPr>
              <a:t>　</a:t>
            </a:r>
            <a:r>
              <a:rPr lang="en-US" altLang="ja-JP" sz="1050" dirty="0" smtClean="0">
                <a:solidFill>
                  <a:schemeClr val="tx1"/>
                </a:solidFill>
              </a:rPr>
              <a:t>※</a:t>
            </a:r>
            <a:r>
              <a:rPr lang="ja-JP" altLang="en-US" sz="1050" dirty="0" smtClean="0">
                <a:solidFill>
                  <a:schemeClr val="tx1"/>
                </a:solidFill>
              </a:rPr>
              <a:t>１　革新的医薬品</a:t>
            </a:r>
            <a:r>
              <a:rPr lang="ja-JP" altLang="en-US" sz="1050" dirty="0">
                <a:solidFill>
                  <a:schemeClr val="tx1"/>
                </a:solidFill>
              </a:rPr>
              <a:t>等の開発に必要な臨床研究の中心的役割を担い、他の医療機関</a:t>
            </a:r>
            <a:r>
              <a:rPr lang="ja-JP" altLang="en-US" sz="1050" dirty="0" smtClean="0">
                <a:solidFill>
                  <a:schemeClr val="tx1"/>
                </a:solidFill>
              </a:rPr>
              <a:t>の臨床</a:t>
            </a:r>
            <a:r>
              <a:rPr lang="ja-JP" altLang="en-US" sz="1050" dirty="0">
                <a:solidFill>
                  <a:schemeClr val="tx1"/>
                </a:solidFill>
              </a:rPr>
              <a:t>研究</a:t>
            </a:r>
            <a:r>
              <a:rPr lang="ja-JP" altLang="en-US" sz="1050" dirty="0" smtClean="0">
                <a:solidFill>
                  <a:schemeClr val="tx1"/>
                </a:solidFill>
              </a:rPr>
              <a:t>も</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支援</a:t>
            </a:r>
            <a:r>
              <a:rPr lang="ja-JP" altLang="en-US" sz="1050" dirty="0">
                <a:solidFill>
                  <a:schemeClr val="tx1"/>
                </a:solidFill>
              </a:rPr>
              <a:t>する医療機関と</a:t>
            </a:r>
            <a:r>
              <a:rPr lang="ja-JP" altLang="en-US" sz="1050" dirty="0" smtClean="0">
                <a:solidFill>
                  <a:schemeClr val="tx1"/>
                </a:solidFill>
              </a:rPr>
              <a:t>して、平成</a:t>
            </a:r>
            <a:r>
              <a:rPr lang="en-US" altLang="ja-JP" sz="1050" dirty="0" smtClean="0">
                <a:solidFill>
                  <a:schemeClr val="tx1"/>
                </a:solidFill>
              </a:rPr>
              <a:t>27</a:t>
            </a:r>
            <a:r>
              <a:rPr lang="ja-JP" altLang="en-US" sz="1050" dirty="0" smtClean="0">
                <a:solidFill>
                  <a:schemeClr val="tx1"/>
                </a:solidFill>
              </a:rPr>
              <a:t>年</a:t>
            </a:r>
            <a:r>
              <a:rPr lang="ja-JP" altLang="en-US" sz="1050" dirty="0">
                <a:solidFill>
                  <a:schemeClr val="tx1"/>
                </a:solidFill>
              </a:rPr>
              <a:t>４</a:t>
            </a:r>
            <a:r>
              <a:rPr lang="ja-JP" altLang="en-US" sz="1050" dirty="0" smtClean="0">
                <a:solidFill>
                  <a:schemeClr val="tx1"/>
                </a:solidFill>
              </a:rPr>
              <a:t>月から医療法に位置づけられた。</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また、平成</a:t>
            </a:r>
            <a:r>
              <a:rPr lang="en-US" altLang="ja-JP" sz="1050" dirty="0" smtClean="0">
                <a:solidFill>
                  <a:schemeClr val="tx1"/>
                </a:solidFill>
              </a:rPr>
              <a:t>28</a:t>
            </a:r>
            <a:r>
              <a:rPr lang="ja-JP" altLang="en-US" sz="1050" dirty="0" smtClean="0">
                <a:solidFill>
                  <a:schemeClr val="tx1"/>
                </a:solidFill>
              </a:rPr>
              <a:t>年４月に施行予定の「患者申出療養」において制度の中核を担う</a:t>
            </a:r>
            <a:r>
              <a:rPr lang="ja-JP" altLang="en-US" sz="1050" dirty="0">
                <a:solidFill>
                  <a:schemeClr val="tx1"/>
                </a:solidFill>
              </a:rPr>
              <a:t>こと</a:t>
            </a:r>
            <a:r>
              <a:rPr lang="ja-JP" altLang="en-US" sz="1050" dirty="0" smtClean="0">
                <a:solidFill>
                  <a:schemeClr val="tx1"/>
                </a:solidFill>
              </a:rPr>
              <a:t>とされて</a:t>
            </a:r>
            <a:r>
              <a:rPr lang="ja-JP" altLang="en-US" sz="1050" dirty="0">
                <a:solidFill>
                  <a:schemeClr val="tx1"/>
                </a:solidFill>
              </a:rPr>
              <a:t>いる。</a:t>
            </a:r>
            <a:endParaRPr lang="en-US" altLang="ja-JP" sz="1050" dirty="0">
              <a:solidFill>
                <a:schemeClr val="tx1"/>
              </a:solidFill>
            </a:endParaRPr>
          </a:p>
          <a:p>
            <a:pPr marL="360000" indent="-457200"/>
            <a:endParaRPr lang="en-US" altLang="ja-JP" sz="1050" dirty="0">
              <a:solidFill>
                <a:schemeClr val="tx1"/>
              </a:solidFill>
            </a:endParaRPr>
          </a:p>
          <a:p>
            <a:pPr marL="360000" indent="-457200"/>
            <a:r>
              <a:rPr lang="ja-JP" altLang="en-US" sz="1050" dirty="0">
                <a:solidFill>
                  <a:schemeClr val="tx1"/>
                </a:solidFill>
              </a:rPr>
              <a:t>　</a:t>
            </a:r>
            <a:r>
              <a:rPr lang="en-US" altLang="ja-JP" sz="1050" dirty="0" smtClean="0">
                <a:solidFill>
                  <a:schemeClr val="tx1"/>
                </a:solidFill>
              </a:rPr>
              <a:t>※</a:t>
            </a:r>
            <a:r>
              <a:rPr lang="ja-JP" altLang="en-US" sz="1050" dirty="0" smtClean="0">
                <a:solidFill>
                  <a:schemeClr val="tx1"/>
                </a:solidFill>
              </a:rPr>
              <a:t>２　全国で</a:t>
            </a:r>
            <a:r>
              <a:rPr lang="ja-JP" altLang="en-US" sz="1050" dirty="0">
                <a:solidFill>
                  <a:schemeClr val="tx1"/>
                </a:solidFill>
              </a:rPr>
              <a:t>６</a:t>
            </a:r>
            <a:r>
              <a:rPr lang="ja-JP" altLang="en-US" sz="1050" dirty="0" smtClean="0">
                <a:solidFill>
                  <a:schemeClr val="tx1"/>
                </a:solidFill>
              </a:rPr>
              <a:t>法人</a:t>
            </a:r>
            <a:r>
              <a:rPr lang="ja-JP" altLang="en-US" sz="1050" dirty="0">
                <a:solidFill>
                  <a:schemeClr val="tx1"/>
                </a:solidFill>
              </a:rPr>
              <a:t>。国民の健康に重大な影響のある特定の疾患等に係る医療に関し</a:t>
            </a:r>
            <a:r>
              <a:rPr lang="ja-JP" altLang="en-US" sz="1050" dirty="0" smtClean="0">
                <a:solidFill>
                  <a:schemeClr val="tx1"/>
                </a:solidFill>
              </a:rPr>
              <a:t>、調査</a:t>
            </a:r>
            <a:r>
              <a:rPr lang="ja-JP" altLang="en-US" sz="1050" dirty="0">
                <a:solidFill>
                  <a:schemeClr val="tx1"/>
                </a:solidFill>
              </a:rPr>
              <a:t>、</a:t>
            </a:r>
            <a:r>
              <a:rPr lang="ja-JP" altLang="en-US" sz="1050" dirty="0" smtClean="0">
                <a:solidFill>
                  <a:schemeClr val="tx1"/>
                </a:solidFill>
              </a:rPr>
              <a:t>研究</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及び</a:t>
            </a:r>
            <a:r>
              <a:rPr lang="ja-JP" altLang="en-US" sz="1050" dirty="0">
                <a:solidFill>
                  <a:schemeClr val="tx1"/>
                </a:solidFill>
              </a:rPr>
              <a:t>技術の開発並び</a:t>
            </a:r>
            <a:r>
              <a:rPr lang="ja-JP" altLang="en-US" sz="1050" dirty="0" smtClean="0">
                <a:solidFill>
                  <a:schemeClr val="tx1"/>
                </a:solidFill>
              </a:rPr>
              <a:t>にこれら</a:t>
            </a:r>
            <a:r>
              <a:rPr lang="ja-JP" altLang="en-US" sz="1050" dirty="0">
                <a:solidFill>
                  <a:schemeClr val="tx1"/>
                </a:solidFill>
              </a:rPr>
              <a:t>の業務に密接に関連する医療の提供</a:t>
            </a:r>
            <a:r>
              <a:rPr lang="ja-JP" altLang="en-US" sz="1050" dirty="0" smtClean="0">
                <a:solidFill>
                  <a:schemeClr val="tx1"/>
                </a:solidFill>
              </a:rPr>
              <a:t>、技術者</a:t>
            </a:r>
            <a:r>
              <a:rPr lang="ja-JP" altLang="en-US" sz="1050" dirty="0">
                <a:solidFill>
                  <a:schemeClr val="tx1"/>
                </a:solidFill>
              </a:rPr>
              <a:t>の研修等を</a:t>
            </a:r>
            <a:r>
              <a:rPr lang="ja-JP" altLang="en-US" sz="1050" dirty="0" smtClean="0">
                <a:solidFill>
                  <a:schemeClr val="tx1"/>
                </a:solidFill>
              </a:rPr>
              <a:t>行う</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医療機関。</a:t>
            </a:r>
            <a:endParaRPr lang="en-US" altLang="ja-JP" sz="1050" dirty="0">
              <a:solidFill>
                <a:schemeClr val="tx1"/>
              </a:solidFill>
            </a:endParaRPr>
          </a:p>
          <a:p>
            <a:r>
              <a:rPr lang="ja-JP" altLang="en-US" sz="1400" dirty="0">
                <a:solidFill>
                  <a:schemeClr val="tx1"/>
                </a:solidFill>
              </a:rPr>
              <a:t>　</a:t>
            </a:r>
            <a:endParaRPr lang="en-US" altLang="ja-JP" sz="1200" dirty="0" smtClean="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6" name="正方形/長方形 5"/>
          <p:cNvSpPr/>
          <p:nvPr/>
        </p:nvSpPr>
        <p:spPr>
          <a:xfrm>
            <a:off x="6228184" y="2610882"/>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大阪大学医学部附属病院</a:t>
            </a:r>
            <a:endParaRPr lang="ja-JP" altLang="en-US" sz="1200" dirty="0">
              <a:solidFill>
                <a:prstClr val="black"/>
              </a:solidFill>
              <a:cs typeface="Meiryo UI" panose="020B0604030504040204" pitchFamily="50" charset="-128"/>
            </a:endParaRPr>
          </a:p>
        </p:txBody>
      </p:sp>
      <p:pic>
        <p:nvPicPr>
          <p:cNvPr id="8" name="Picture 7"/>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2200" y="4708512"/>
            <a:ext cx="1944216" cy="14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6228184" y="4411082"/>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国立循環器病研究センター</a:t>
            </a:r>
            <a:r>
              <a:rPr lang="en-US" altLang="ja-JP" sz="1200" dirty="0" smtClean="0">
                <a:solidFill>
                  <a:prstClr val="black"/>
                </a:solidFill>
                <a:cs typeface="Meiryo UI" panose="020B0604030504040204" pitchFamily="50" charset="-128"/>
              </a:rPr>
              <a:t> </a:t>
            </a:r>
            <a:endParaRPr lang="ja-JP" altLang="en-US" sz="1200" dirty="0">
              <a:solidFill>
                <a:prstClr val="black"/>
              </a:solidFill>
              <a:cs typeface="Meiryo UI" panose="020B0604030504040204" pitchFamily="50" charset="-128"/>
            </a:endParaRPr>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8400" y="2892217"/>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3526" y="650133"/>
            <a:ext cx="8640961" cy="1600438"/>
          </a:xfrm>
          <a:prstGeom prst="rect">
            <a:avLst/>
          </a:prstGeom>
        </p:spPr>
        <p:txBody>
          <a:bodyPr wrap="square">
            <a:spAutoFit/>
          </a:bodyPr>
          <a:lstStyle/>
          <a:p>
            <a:pPr marL="180000" indent="-457200"/>
            <a:r>
              <a:rPr lang="ja-JP" altLang="en-US" sz="1400" dirty="0"/>
              <a:t>○　</a:t>
            </a:r>
            <a:r>
              <a:rPr lang="ja-JP" altLang="ja-JP" sz="1400" dirty="0"/>
              <a:t>世界</a:t>
            </a:r>
            <a:r>
              <a:rPr lang="ja-JP" altLang="en-US" sz="1400" dirty="0"/>
              <a:t>最速・</a:t>
            </a:r>
            <a:r>
              <a:rPr lang="ja-JP" altLang="ja-JP" sz="1400" dirty="0"/>
              <a:t>最高品質の知財システムと大規模災害発生時のバックアップ体制を確立するため、特許庁の審査拠点と独立行政法人工業所有権情報・研修館の支援拠点</a:t>
            </a:r>
            <a:r>
              <a:rPr lang="ja-JP" altLang="en-US" sz="1400" dirty="0"/>
              <a:t>の大阪への</a:t>
            </a:r>
            <a:r>
              <a:rPr lang="ja-JP" altLang="ja-JP" sz="1400" dirty="0"/>
              <a:t>誘致</a:t>
            </a:r>
            <a:r>
              <a:rPr lang="ja-JP" altLang="en-US" sz="1400" dirty="0"/>
              <a:t>を進めます</a:t>
            </a:r>
            <a:r>
              <a:rPr lang="ja-JP" altLang="en-US" sz="1400" dirty="0" smtClean="0"/>
              <a:t>。</a:t>
            </a:r>
            <a:r>
              <a:rPr lang="en-US" altLang="ja-JP" sz="1400" dirty="0" smtClean="0"/>
              <a:t/>
            </a:r>
            <a:br>
              <a:rPr lang="en-US" altLang="ja-JP" sz="1400" dirty="0" smtClean="0"/>
            </a:br>
            <a:r>
              <a:rPr lang="ja-JP" altLang="en-US" sz="1400" dirty="0" smtClean="0"/>
              <a:t>（➡　</a:t>
            </a:r>
            <a:r>
              <a:rPr lang="en-US" altLang="ja-JP" sz="1400" dirty="0" smtClean="0"/>
              <a:t>P55</a:t>
            </a:r>
            <a:r>
              <a:rPr lang="ja-JP" altLang="en-US" sz="1400" dirty="0" smtClean="0"/>
              <a:t>　</a:t>
            </a:r>
            <a:r>
              <a:rPr lang="ja-JP" altLang="en-US" sz="1400" dirty="0"/>
              <a:t>◆</a:t>
            </a:r>
            <a:r>
              <a:rPr lang="ja-JP" altLang="en-US" sz="1400" dirty="0" smtClean="0"/>
              <a:t>国への働きかけについて）</a:t>
            </a:r>
            <a:r>
              <a:rPr lang="en-US" altLang="ja-JP" sz="1400" dirty="0"/>
              <a:t/>
            </a:r>
            <a:br>
              <a:rPr lang="en-US" altLang="ja-JP" sz="1400" dirty="0"/>
            </a:br>
            <a:r>
              <a:rPr lang="ja-JP" altLang="en-US" sz="1400" dirty="0"/>
              <a:t>　あわせて、大阪・関西のものづくり企業の技術革新と知的財産の有効活用による市場競争力を強化します。</a:t>
            </a:r>
            <a:endParaRPr lang="en-US" altLang="ja-JP" sz="1400" dirty="0"/>
          </a:p>
          <a:p>
            <a:pPr marL="180000" indent="-457200"/>
            <a:endParaRPr lang="en-US" altLang="ja-JP" sz="1400" dirty="0"/>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a:grpSpLocks noChangeAspect="1"/>
          </p:cNvGrpSpPr>
          <p:nvPr/>
        </p:nvGrpSpPr>
        <p:grpSpPr>
          <a:xfrm>
            <a:off x="4165275" y="965411"/>
            <a:ext cx="4591289" cy="5461461"/>
            <a:chOff x="2000334" y="1476206"/>
            <a:chExt cx="5705469" cy="7576950"/>
          </a:xfrm>
        </p:grpSpPr>
        <p:pic>
          <p:nvPicPr>
            <p:cNvPr id="12" name="Picture 3" descr="E:\LIB\03 立地推進グループ\02 リーフレット\旧\地図 (H26.5.9採用).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334" y="1476206"/>
              <a:ext cx="5294101" cy="748859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2"/>
            <p:cNvGrpSpPr>
              <a:grpSpLocks/>
            </p:cNvGrpSpPr>
            <p:nvPr/>
          </p:nvGrpSpPr>
          <p:grpSpPr bwMode="auto">
            <a:xfrm>
              <a:off x="2374978" y="2367374"/>
              <a:ext cx="5330825" cy="6161088"/>
              <a:chOff x="15549" y="3564"/>
              <a:chExt cx="8395" cy="9704"/>
            </a:xfrm>
          </p:grpSpPr>
          <p:sp>
            <p:nvSpPr>
              <p:cNvPr id="31" name="Oval 13"/>
              <p:cNvSpPr>
                <a:spLocks noChangeArrowheads="1"/>
              </p:cNvSpPr>
              <p:nvPr/>
            </p:nvSpPr>
            <p:spPr bwMode="auto">
              <a:xfrm rot="1518073">
                <a:off x="18485" y="8776"/>
                <a:ext cx="2126" cy="1239"/>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2" name="Oval 14"/>
              <p:cNvSpPr>
                <a:spLocks noChangeArrowheads="1"/>
              </p:cNvSpPr>
              <p:nvPr/>
            </p:nvSpPr>
            <p:spPr bwMode="auto">
              <a:xfrm rot="-986651">
                <a:off x="15549" y="12255"/>
                <a:ext cx="1299" cy="1013"/>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3" name="Oval 15"/>
              <p:cNvSpPr>
                <a:spLocks noChangeArrowheads="1"/>
              </p:cNvSpPr>
              <p:nvPr/>
            </p:nvSpPr>
            <p:spPr bwMode="auto">
              <a:xfrm rot="2408726">
                <a:off x="18251" y="10260"/>
                <a:ext cx="1120" cy="517"/>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4" name="Oval 16"/>
              <p:cNvSpPr>
                <a:spLocks noChangeArrowheads="1"/>
              </p:cNvSpPr>
              <p:nvPr/>
            </p:nvSpPr>
            <p:spPr bwMode="auto">
              <a:xfrm rot="-3964932">
                <a:off x="21784" y="5586"/>
                <a:ext cx="2293" cy="202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5" name="Oval 17"/>
              <p:cNvSpPr>
                <a:spLocks noChangeArrowheads="1"/>
              </p:cNvSpPr>
              <p:nvPr/>
            </p:nvSpPr>
            <p:spPr bwMode="auto">
              <a:xfrm rot="1260843">
                <a:off x="20137" y="5238"/>
                <a:ext cx="797" cy="1121"/>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6" name="Oval 18"/>
              <p:cNvSpPr>
                <a:spLocks noChangeArrowheads="1"/>
              </p:cNvSpPr>
              <p:nvPr/>
            </p:nvSpPr>
            <p:spPr bwMode="auto">
              <a:xfrm rot="2187980" flipV="1">
                <a:off x="21220" y="3564"/>
                <a:ext cx="968" cy="225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grpSp>
        <p:sp>
          <p:nvSpPr>
            <p:cNvPr id="16" name="テキスト ボックス 37"/>
            <p:cNvSpPr txBox="1">
              <a:spLocks noChangeArrowheads="1"/>
            </p:cNvSpPr>
            <p:nvPr/>
          </p:nvSpPr>
          <p:spPr bwMode="auto">
            <a:xfrm>
              <a:off x="4202175" y="8000243"/>
              <a:ext cx="3503628" cy="1052913"/>
            </a:xfrm>
            <a:prstGeom prst="rect">
              <a:avLst/>
            </a:prstGeom>
            <a:noFill/>
            <a:ln w="6350">
              <a:noFill/>
              <a:miter lim="800000"/>
              <a:headEnd/>
              <a:tailEnd/>
            </a:ln>
            <a:extLst/>
          </p:spPr>
          <p:txBody>
            <a:bodyPr vert="horz" wrap="square" lIns="91440" tIns="45720" rIns="91440" bIns="45720" numCol="1" anchor="t" anchorCtr="0" compatLnSpc="1">
              <a:prstTxWarp prst="textNoShape">
                <a:avLst/>
              </a:prstTxWarp>
            </a:bodyPr>
            <a:lstStyle/>
            <a:p>
              <a:pPr algn="just" fontAlgn="base">
                <a:spcBef>
                  <a:spcPct val="0"/>
                </a:spcBef>
                <a:spcAft>
                  <a:spcPct val="0"/>
                </a:spcAft>
              </a:pPr>
              <a:r>
                <a:rPr lang="en-US" altLang="ja-JP" sz="700" dirty="0" smtClean="0">
                  <a:solidFill>
                    <a:prstClr val="black"/>
                  </a:solidFill>
                  <a:latin typeface="メイリオ" pitchFamily="50" charset="-128"/>
                  <a:ea typeface="メイリオ" pitchFamily="50" charset="-128"/>
                  <a:cs typeface="ＭＳ Ｐゴシック" pitchFamily="50" charset="-128"/>
                </a:rPr>
                <a:t>①</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ja-JP" altLang="en-US" sz="700" dirty="0">
                  <a:solidFill>
                    <a:prstClr val="black"/>
                  </a:solidFill>
                  <a:latin typeface="メイリオ" pitchFamily="50" charset="-128"/>
                  <a:ea typeface="メイリオ" pitchFamily="50" charset="-128"/>
                  <a:cs typeface="ＭＳ Ｐゴシック" pitchFamily="50" charset="-128"/>
                </a:rPr>
                <a:t>⑦</a:t>
              </a: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特区税制対象地域</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研究開発施設の投資奨励計画をもつ市町村</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en-US" altLang="ja-JP" sz="700" dirty="0" smtClean="0">
                  <a:solidFill>
                    <a:prstClr val="black"/>
                  </a:solidFill>
                  <a:latin typeface="Arial"/>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産業集積促進地域がある市町村</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ct val="88000"/>
                </a:lnSpc>
                <a:spcBef>
                  <a:spcPct val="0"/>
                </a:spcBef>
                <a:spcAft>
                  <a:spcPct val="0"/>
                </a:spcAft>
              </a:pPr>
              <a:endParaRPr lang="ja-JP" altLang="en-US"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en-US" altLang="ja-JP" sz="700" dirty="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メイリオ" pitchFamily="50" charset="-128"/>
                  <a:ea typeface="メイリオ" pitchFamily="50" charset="-128"/>
                  <a:cs typeface="ＭＳ Ｐゴシック" pitchFamily="50" charset="-128"/>
                </a:rPr>
                <a:t>A</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en-US" altLang="ja-JP" sz="700" dirty="0" smtClean="0">
                  <a:solidFill>
                    <a:prstClr val="black"/>
                  </a:solidFill>
                  <a:latin typeface="メイリオ" pitchFamily="50" charset="-128"/>
                  <a:ea typeface="メイリオ" pitchFamily="50" charset="-128"/>
                  <a:cs typeface="ＭＳ Ｐゴシック" pitchFamily="50" charset="-128"/>
                </a:rPr>
                <a:t>F</a:t>
              </a:r>
              <a:r>
                <a:rPr lang="ja-JP" altLang="en-US" sz="700" dirty="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企業立地促進法に基づく基本計画がある地域</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a:solidFill>
                    <a:prstClr val="black"/>
                  </a:solidFill>
                  <a:latin typeface="メイリオ" pitchFamily="50" charset="-128"/>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ja-JP" altLang="ja-JP" sz="700" dirty="0" smtClean="0">
                <a:solidFill>
                  <a:prstClr val="black"/>
                </a:solidFill>
                <a:latin typeface="Arial" pitchFamily="34" charset="0"/>
                <a:ea typeface="ＭＳ Ｐゴシック" pitchFamily="50" charset="-128"/>
                <a:cs typeface="ＭＳ Ｐゴシック" pitchFamily="50" charset="-128"/>
              </a:endParaRPr>
            </a:p>
          </p:txBody>
        </p:sp>
        <p:pic>
          <p:nvPicPr>
            <p:cNvPr id="17" name="Picture 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6763" y="8211660"/>
              <a:ext cx="495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6"/>
            <p:cNvGrpSpPr>
              <a:grpSpLocks/>
            </p:cNvGrpSpPr>
            <p:nvPr/>
          </p:nvGrpSpPr>
          <p:grpSpPr bwMode="auto">
            <a:xfrm>
              <a:off x="4196763" y="8429613"/>
              <a:ext cx="466725" cy="209550"/>
              <a:chOff x="18945" y="13268"/>
              <a:chExt cx="736" cy="331"/>
            </a:xfrm>
          </p:grpSpPr>
          <p:sp>
            <p:nvSpPr>
              <p:cNvPr id="26"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cxnSp>
            <p:nvCxnSpPr>
              <p:cNvPr id="27"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8" name="直線コネクタ 53"/>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9" name="直線コネクタ 54"/>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30" name="直線矢印コネクタ 55"/>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19" name="Oval 42"/>
            <p:cNvSpPr>
              <a:spLocks noChangeArrowheads="1"/>
            </p:cNvSpPr>
            <p:nvPr/>
          </p:nvSpPr>
          <p:spPr bwMode="auto">
            <a:xfrm>
              <a:off x="4211050" y="8694405"/>
              <a:ext cx="466725" cy="239713"/>
            </a:xfrm>
            <a:prstGeom prst="ellipse">
              <a:avLst/>
            </a:prstGeom>
            <a:solidFill>
              <a:srgbClr val="FFFFFF"/>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20" name="Text Box 4"/>
            <p:cNvSpPr txBox="1">
              <a:spLocks noChangeArrowheads="1"/>
            </p:cNvSpPr>
            <p:nvPr/>
          </p:nvSpPr>
          <p:spPr bwMode="auto">
            <a:xfrm>
              <a:off x="6283403" y="2683146"/>
              <a:ext cx="287337"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D</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1" name="Text Box 5"/>
            <p:cNvSpPr txBox="1">
              <a:spLocks noChangeArrowheads="1"/>
            </p:cNvSpPr>
            <p:nvPr/>
          </p:nvSpPr>
          <p:spPr bwMode="auto">
            <a:xfrm>
              <a:off x="5511793" y="3525105"/>
              <a:ext cx="393442"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C</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2" name="Text Box 6"/>
            <p:cNvSpPr txBox="1">
              <a:spLocks noChangeArrowheads="1"/>
            </p:cNvSpPr>
            <p:nvPr/>
          </p:nvSpPr>
          <p:spPr bwMode="auto">
            <a:xfrm>
              <a:off x="4366243" y="5906775"/>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smtClean="0">
                  <a:solidFill>
                    <a:prstClr val="black"/>
                  </a:solidFill>
                  <a:latin typeface="メイリオ" pitchFamily="50" charset="-128"/>
                  <a:ea typeface="メイリオ" pitchFamily="50" charset="-128"/>
                  <a:cs typeface="ＭＳ Ｐゴシック" pitchFamily="50" charset="-128"/>
                </a:rPr>
                <a:t>A</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23" name="Text Box 7"/>
            <p:cNvSpPr txBox="1">
              <a:spLocks noChangeArrowheads="1"/>
            </p:cNvSpPr>
            <p:nvPr/>
          </p:nvSpPr>
          <p:spPr bwMode="auto">
            <a:xfrm>
              <a:off x="4196763" y="6490104"/>
              <a:ext cx="222250" cy="325437"/>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F</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4" name="Text Box 9"/>
            <p:cNvSpPr txBox="1">
              <a:spLocks noChangeArrowheads="1"/>
            </p:cNvSpPr>
            <p:nvPr/>
          </p:nvSpPr>
          <p:spPr bwMode="auto">
            <a:xfrm>
              <a:off x="2688905" y="8000244"/>
              <a:ext cx="214278" cy="271999"/>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E</a:t>
              </a:r>
              <a:endParaRPr lang="en-US" altLang="ja-JP" sz="900" dirty="0" smtClean="0">
                <a:solidFill>
                  <a:prstClr val="black"/>
                </a:solidFill>
                <a:latin typeface="メイリオ" pitchFamily="50" charset="-128"/>
                <a:ea typeface="メイリオ" pitchFamily="50" charset="-128"/>
                <a:cs typeface="ＭＳ Ｐゴシック" pitchFamily="50" charset="-128"/>
              </a:endParaRPr>
            </a:p>
            <a:p>
              <a:pPr algn="ctr" fontAlgn="base">
                <a:spcBef>
                  <a:spcPct val="0"/>
                </a:spcBef>
                <a:spcAft>
                  <a:spcPct val="0"/>
                </a:spcAft>
              </a:pP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5" name="Text Box 6"/>
            <p:cNvSpPr txBox="1">
              <a:spLocks noChangeArrowheads="1"/>
            </p:cNvSpPr>
            <p:nvPr/>
          </p:nvSpPr>
          <p:spPr bwMode="auto">
            <a:xfrm>
              <a:off x="6768802" y="4536077"/>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B</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dirty="0">
              <a:solidFill>
                <a:prstClr val="black"/>
              </a:solidFill>
            </a:endParaRPr>
          </a:p>
        </p:txBody>
      </p:sp>
      <p:sp>
        <p:nvSpPr>
          <p:cNvPr id="2" name="正方形/長方形 1"/>
          <p:cNvSpPr/>
          <p:nvPr/>
        </p:nvSpPr>
        <p:spPr>
          <a:xfrm>
            <a:off x="323528" y="607908"/>
            <a:ext cx="4475120" cy="547842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ja-JP" altLang="en-US" sz="1400" dirty="0" smtClean="0">
                <a:cs typeface="Meiryo UI" panose="020B0604030504040204" pitchFamily="50" charset="-128"/>
              </a:rPr>
              <a:t>東京</a:t>
            </a:r>
            <a:r>
              <a:rPr lang="ja-JP" altLang="en-US" sz="1400" dirty="0">
                <a:cs typeface="Meiryo UI" panose="020B0604030504040204" pitchFamily="50" charset="-128"/>
              </a:rPr>
              <a:t>一極集中の進展や府内産業用地の不足に伴い、</a:t>
            </a:r>
            <a:r>
              <a:rPr lang="en-US" altLang="ja-JP" sz="1400" dirty="0">
                <a:cs typeface="Meiryo UI" panose="020B0604030504040204" pitchFamily="50" charset="-128"/>
              </a:rPr>
              <a:t>10</a:t>
            </a:r>
            <a:r>
              <a:rPr lang="ja-JP" altLang="en-US" sz="1400" dirty="0">
                <a:cs typeface="Meiryo UI" panose="020B0604030504040204" pitchFamily="50" charset="-128"/>
              </a:rPr>
              <a:t>年以上連続して大阪に本社等を構える企業の東京圏及び近隣府県への流出が続いています。</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大阪経済発展のためには、東京圏等への経済機能の流出に歯止めをかけ、府内での再投資及び府外からの企業立地を促進する必要があります。</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地域再生法に基づく地方活力向上地域特定業務施設整備</a:t>
            </a:r>
            <a:r>
              <a:rPr lang="ja-JP" altLang="en-US" sz="1400" dirty="0" smtClean="0">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smtClean="0">
                <a:cs typeface="Meiryo UI" panose="020B0604030504040204" pitchFamily="50" charset="-128"/>
              </a:rPr>
              <a:t>を</a:t>
            </a:r>
            <a:r>
              <a:rPr lang="ja-JP" altLang="en-US" sz="1400" dirty="0">
                <a:cs typeface="Meiryo UI" panose="020B0604030504040204" pitchFamily="50" charset="-128"/>
              </a:rPr>
              <a:t>活用し、本社機能をもった企業の他府県への流出を防止するとともに、府外からの企業立地を促進します。</a:t>
            </a:r>
            <a:r>
              <a:rPr lang="en-US" altLang="ja-JP" sz="1400" dirty="0">
                <a:cs typeface="Meiryo UI" panose="020B0604030504040204" pitchFamily="50" charset="-128"/>
              </a:rPr>
              <a:t/>
            </a:r>
            <a:br>
              <a:rPr lang="en-US" altLang="ja-JP" sz="1400" dirty="0">
                <a:cs typeface="Meiryo UI" panose="020B0604030504040204" pitchFamily="50" charset="-128"/>
              </a:rPr>
            </a:b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⑥：地方拠点強化税制の活用）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cs typeface="Meiryo UI" panose="020B0604030504040204" pitchFamily="50" charset="-128"/>
            </a:endParaRPr>
          </a:p>
          <a:p>
            <a:pPr marL="180000" indent="-457200"/>
            <a:r>
              <a:rPr lang="ja-JP" altLang="en-US" sz="1400" dirty="0" smtClean="0">
                <a:cs typeface="Meiryo UI" panose="020B0604030504040204" pitchFamily="50" charset="-128"/>
              </a:rPr>
              <a:t>○</a:t>
            </a:r>
            <a:r>
              <a:rPr lang="ja-JP" altLang="en-US" sz="1400" dirty="0">
                <a:cs typeface="Meiryo UI" panose="020B0604030504040204" pitchFamily="50" charset="-128"/>
              </a:rPr>
              <a:t>　 ライフサイエンス・新エネルギー分野の成長産業分野を対象とした企業の立地促進を図ります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r>
              <a:rPr lang="ja-JP" altLang="en-US" sz="1400" dirty="0" smtClean="0">
                <a:cs typeface="Meiryo UI" panose="020B0604030504040204" pitchFamily="50" charset="-128"/>
              </a:rPr>
              <a:t>　（➡</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⑦：国立循環器病研究センターを核とした北大阪健康医療都市「健都」の形成）</a:t>
            </a:r>
            <a:endParaRPr lang="en-US" altLang="ja-JP" sz="1400" dirty="0" smtClean="0">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土地区画整理事業などにより高速道路インターチェンジ付近や、幹線道路沿道等における産業用地の創出を推進・支援します。</a:t>
            </a:r>
            <a:r>
              <a:rPr lang="en-US" altLang="ja-JP" sz="1400" dirty="0" smtClean="0"/>
              <a:t/>
            </a:r>
            <a:br>
              <a:rPr lang="en-US" altLang="ja-JP" sz="1400" dirty="0" smtClean="0"/>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⑧：彩都東部地区における新た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078051" y="836712"/>
            <a:ext cx="2926487" cy="276999"/>
          </a:xfrm>
          <a:prstGeom prst="rect">
            <a:avLst/>
          </a:prstGeom>
          <a:noFill/>
        </p:spPr>
        <p:txBody>
          <a:bodyPr wrap="square" rtlCol="0">
            <a:spAutoFit/>
          </a:bodyPr>
          <a:lstStyle/>
          <a:p>
            <a:r>
              <a:rPr lang="ja-JP" altLang="en-US" sz="1200" dirty="0" smtClean="0"/>
              <a:t>■　</a:t>
            </a:r>
            <a:r>
              <a:rPr lang="ja-JP" altLang="en-US" sz="1200" dirty="0"/>
              <a:t>大阪府の企業立地優遇制度対象地域</a:t>
            </a:r>
            <a:endParaRPr kumimoji="1" lang="ja-JP" altLang="en-US" sz="1200" dirty="0"/>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38" name="テキスト ボックス 37"/>
          <p:cNvSpPr txBox="1"/>
          <p:nvPr/>
        </p:nvSpPr>
        <p:spPr>
          <a:xfrm>
            <a:off x="5292080" y="6426872"/>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a:t>
            </a:r>
            <a:r>
              <a:rPr lang="ja-JP" altLang="en-US" sz="700" dirty="0">
                <a:latin typeface="+mn-ea"/>
              </a:rPr>
              <a:t>労働部「企業立地の優遇制度のご案内（制度リーフレット）」</a:t>
            </a:r>
            <a:endParaRPr kumimoji="1" lang="ja-JP" altLang="en-US" sz="700" dirty="0">
              <a:latin typeface="+mn-ea"/>
            </a:endParaRPr>
          </a:p>
        </p:txBody>
      </p:sp>
    </p:spTree>
    <p:extLst>
      <p:ext uri="{BB962C8B-B14F-4D97-AF65-F5344CB8AC3E}">
        <p14:creationId xmlns:p14="http://schemas.microsoft.com/office/powerpoint/2010/main" val="13978363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27"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⑥　地方拠点強化税制の活用</a:t>
            </a:r>
            <a:endParaRPr lang="en-US" altLang="ja-JP" sz="1400" b="1" dirty="0">
              <a:solidFill>
                <a:schemeClr val="tx1"/>
              </a:solidFill>
            </a:endParaRPr>
          </a:p>
          <a:p>
            <a:r>
              <a:rPr lang="ja-JP" altLang="en-US" sz="1400" dirty="0">
                <a:solidFill>
                  <a:schemeClr val="tx1"/>
                </a:solidFill>
              </a:rPr>
              <a:t>　在阪企業の東京圏及び近隣府県への流出を防ぐとともに、大阪以外</a:t>
            </a:r>
            <a:r>
              <a:rPr lang="ja-JP" altLang="en-US" sz="1400" dirty="0" smtClean="0">
                <a:solidFill>
                  <a:schemeClr val="tx1"/>
                </a:solidFill>
              </a:rPr>
              <a:t>の</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他地域に</a:t>
            </a:r>
            <a:r>
              <a:rPr lang="ja-JP" altLang="en-US" sz="1400" dirty="0">
                <a:solidFill>
                  <a:schemeClr val="tx1"/>
                </a:solidFill>
              </a:rPr>
              <a:t>対する立地競争力を維持し、再投資促進を図るため、地域</a:t>
            </a:r>
            <a:r>
              <a:rPr lang="ja-JP" altLang="en-US" sz="1400" dirty="0" smtClean="0">
                <a:solidFill>
                  <a:schemeClr val="tx1"/>
                </a:solidFill>
              </a:rPr>
              <a:t>再生</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計画</a:t>
            </a:r>
            <a:r>
              <a:rPr lang="ja-JP" altLang="en-US" sz="1400" dirty="0">
                <a:solidFill>
                  <a:schemeClr val="tx1"/>
                </a:solidFill>
              </a:rPr>
              <a:t>を策定し</a:t>
            </a:r>
            <a:r>
              <a:rPr lang="ja-JP" altLang="en-US" sz="1400" dirty="0" smtClean="0">
                <a:solidFill>
                  <a:schemeClr val="tx1"/>
                </a:solidFill>
              </a:rPr>
              <a:t>、地方</a:t>
            </a:r>
            <a:r>
              <a:rPr lang="ja-JP" altLang="en-US" sz="1400" dirty="0">
                <a:solidFill>
                  <a:schemeClr val="tx1"/>
                </a:solidFill>
              </a:rPr>
              <a:t>拠点強化</a:t>
            </a:r>
            <a:r>
              <a:rPr lang="ja-JP" altLang="en-US" sz="1400" dirty="0" smtClean="0">
                <a:solidFill>
                  <a:schemeClr val="tx1"/>
                </a:solidFill>
              </a:rPr>
              <a:t>税制</a:t>
            </a:r>
            <a:r>
              <a:rPr lang="ja-JP" altLang="en-US" sz="1400" dirty="0">
                <a:solidFill>
                  <a:schemeClr val="tx1"/>
                </a:solidFill>
              </a:rPr>
              <a:t>（「移転型」及び「拡充型」）</a:t>
            </a:r>
            <a:r>
              <a:rPr lang="ja-JP" altLang="en-US" sz="1400" dirty="0" smtClean="0">
                <a:solidFill>
                  <a:schemeClr val="tx1"/>
                </a:solidFill>
              </a:rPr>
              <a:t>を活用</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する</a:t>
            </a:r>
            <a:r>
              <a:rPr lang="ja-JP" altLang="en-US" sz="1400" dirty="0">
                <a:solidFill>
                  <a:schemeClr val="tx1"/>
                </a:solidFill>
              </a:rPr>
              <a:t>こととしています。</a:t>
            </a:r>
            <a:endParaRPr lang="en-US" altLang="ja-JP" sz="1400" dirty="0">
              <a:solidFill>
                <a:schemeClr val="tx1"/>
              </a:solidFill>
            </a:endParaRPr>
          </a:p>
          <a:p>
            <a:r>
              <a:rPr lang="ja-JP" altLang="en-US" sz="1400" dirty="0">
                <a:solidFill>
                  <a:schemeClr val="tx1"/>
                </a:solidFill>
              </a:rPr>
              <a:t>　ただし、現状の地方拠点強化税制では、大阪市の全域、守口市・</a:t>
            </a:r>
            <a:r>
              <a:rPr lang="en-US" altLang="ja-JP" sz="1400" dirty="0">
                <a:solidFill>
                  <a:schemeClr val="tx1"/>
                </a:solidFill>
              </a:rPr>
              <a:t/>
            </a:r>
            <a:br>
              <a:rPr lang="en-US" altLang="ja-JP" sz="1400" dirty="0">
                <a:solidFill>
                  <a:schemeClr val="tx1"/>
                </a:solidFill>
              </a:rPr>
            </a:br>
            <a:r>
              <a:rPr lang="ja-JP" altLang="en-US" sz="1400" dirty="0">
                <a:solidFill>
                  <a:schemeClr val="tx1"/>
                </a:solidFill>
              </a:rPr>
              <a:t>東大阪市・堺市の一部が除外されているといった課題もあります。</a:t>
            </a:r>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・移転型</a:t>
            </a:r>
            <a:endParaRPr lang="en-US" altLang="ja-JP" sz="1400" dirty="0">
              <a:solidFill>
                <a:schemeClr val="tx1"/>
              </a:solidFill>
            </a:endParaRPr>
          </a:p>
          <a:p>
            <a:r>
              <a:rPr lang="ja-JP" altLang="en-US" sz="1400" dirty="0">
                <a:solidFill>
                  <a:schemeClr val="tx1"/>
                </a:solidFill>
              </a:rPr>
              <a:t>　</a:t>
            </a:r>
            <a:r>
              <a:rPr lang="ja-JP" altLang="en-US" sz="1400" spc="-50" dirty="0">
                <a:solidFill>
                  <a:schemeClr val="tx1"/>
                </a:solidFill>
              </a:rPr>
              <a:t>東京</a:t>
            </a:r>
            <a:r>
              <a:rPr lang="en-US" altLang="ja-JP" sz="1400" spc="-50" dirty="0">
                <a:solidFill>
                  <a:schemeClr val="tx1"/>
                </a:solidFill>
              </a:rPr>
              <a:t>23</a:t>
            </a:r>
            <a:r>
              <a:rPr lang="ja-JP" altLang="en-US" sz="1400" spc="-50" dirty="0">
                <a:solidFill>
                  <a:schemeClr val="tx1"/>
                </a:solidFill>
              </a:rPr>
              <a:t>区にある本社機能を地方に移転し、特定業務施設</a:t>
            </a:r>
            <a:r>
              <a:rPr lang="en-US" altLang="ja-JP" sz="1050" spc="-50" dirty="0" smtClean="0">
                <a:solidFill>
                  <a:schemeClr val="tx1"/>
                </a:solidFill>
              </a:rPr>
              <a:t>(※</a:t>
            </a:r>
            <a:r>
              <a:rPr lang="en-US" altLang="ja-JP" sz="1050" spc="-50" dirty="0">
                <a:solidFill>
                  <a:schemeClr val="tx1"/>
                </a:solidFill>
              </a:rPr>
              <a:t>)</a:t>
            </a:r>
            <a:r>
              <a:rPr lang="ja-JP" altLang="en-US" sz="1400" spc="-50" dirty="0" smtClean="0">
                <a:solidFill>
                  <a:schemeClr val="tx1"/>
                </a:solidFill>
              </a:rPr>
              <a:t>を</a:t>
            </a:r>
            <a:r>
              <a:rPr lang="ja-JP" altLang="en-US" sz="1400" spc="-50" dirty="0">
                <a:solidFill>
                  <a:schemeClr val="tx1"/>
                </a:solidFill>
              </a:rPr>
              <a:t>整備する事業</a:t>
            </a:r>
            <a:endParaRPr lang="en-US" altLang="ja-JP" sz="1400" spc="-50" dirty="0">
              <a:solidFill>
                <a:schemeClr val="tx1"/>
              </a:solidFill>
            </a:endParaRPr>
          </a:p>
          <a:p>
            <a:r>
              <a:rPr lang="ja-JP" altLang="en-US" sz="1400" dirty="0">
                <a:solidFill>
                  <a:schemeClr val="tx1"/>
                </a:solidFill>
              </a:rPr>
              <a:t>・拡充型</a:t>
            </a:r>
            <a:r>
              <a:rPr lang="en-US" altLang="ja-JP" sz="1400" strike="dblStrike" dirty="0">
                <a:solidFill>
                  <a:schemeClr val="tx1"/>
                </a:solidFill>
              </a:rPr>
              <a:t/>
            </a:r>
            <a:br>
              <a:rPr lang="en-US" altLang="ja-JP" sz="1400" strike="dblStrike" dirty="0">
                <a:solidFill>
                  <a:schemeClr val="tx1"/>
                </a:solidFill>
              </a:rPr>
            </a:br>
            <a:r>
              <a:rPr lang="ja-JP" altLang="en-US" sz="1400" dirty="0">
                <a:solidFill>
                  <a:schemeClr val="tx1"/>
                </a:solidFill>
              </a:rPr>
              <a:t>　地方にある本社機能を拡充し、特定業務施設を整備する事業</a:t>
            </a:r>
            <a:endParaRPr lang="en-US" altLang="ja-JP" sz="1400" dirty="0">
              <a:solidFill>
                <a:schemeClr val="tx1"/>
              </a:solidFill>
            </a:endParaRPr>
          </a:p>
        </p:txBody>
      </p:sp>
      <p:sp>
        <p:nvSpPr>
          <p:cNvPr id="10" name="テキスト ボックス 9"/>
          <p:cNvSpPr txBox="1"/>
          <p:nvPr/>
        </p:nvSpPr>
        <p:spPr>
          <a:xfrm>
            <a:off x="5796136" y="3361018"/>
            <a:ext cx="2100177"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smtClean="0"/>
              <a:t>◆</a:t>
            </a:r>
            <a:r>
              <a:rPr kumimoji="1" lang="ja-JP" altLang="en-US" sz="1000" dirty="0" smtClean="0"/>
              <a:t>近畿圏で対象外となっているエリア</a:t>
            </a:r>
            <a:endParaRPr kumimoji="1" lang="ja-JP" altLang="en-US" sz="1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1707" y="3799643"/>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88"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296"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sp>
        <p:nvSpPr>
          <p:cNvPr id="11" name="テキスト ボックス 10"/>
          <p:cNvSpPr txBox="1"/>
          <p:nvPr/>
        </p:nvSpPr>
        <p:spPr>
          <a:xfrm>
            <a:off x="287326" y="692696"/>
            <a:ext cx="4212666" cy="276999"/>
          </a:xfrm>
          <a:prstGeom prst="rect">
            <a:avLst/>
          </a:prstGeom>
          <a:noFill/>
        </p:spPr>
        <p:txBody>
          <a:bodyPr wrap="square" rtlCol="0">
            <a:spAutoFit/>
          </a:bodyPr>
          <a:lstStyle/>
          <a:p>
            <a:r>
              <a:rPr kumimoji="1" lang="ja-JP" altLang="en-US" sz="1200" dirty="0" smtClean="0"/>
              <a:t>■　大阪府における転入・転出企業数の推移</a:t>
            </a:r>
            <a:endParaRPr kumimoji="1" lang="ja-JP" altLang="en-US" sz="1200" dirty="0"/>
          </a:p>
        </p:txBody>
      </p:sp>
      <p:sp>
        <p:nvSpPr>
          <p:cNvPr id="17" name="正方形/長方形 16"/>
          <p:cNvSpPr/>
          <p:nvPr/>
        </p:nvSpPr>
        <p:spPr>
          <a:xfrm>
            <a:off x="611560"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r>
              <a:rPr kumimoji="1" lang="en-US" altLang="ja-JP" sz="1100" dirty="0" smtClean="0">
                <a:solidFill>
                  <a:schemeClr val="tx1"/>
                </a:solidFill>
              </a:rPr>
              <a:t>※</a:t>
            </a:r>
            <a:r>
              <a:rPr kumimoji="1" lang="ja-JP" altLang="en-US" sz="1100" dirty="0" smtClean="0">
                <a:solidFill>
                  <a:schemeClr val="tx1"/>
                </a:solidFill>
              </a:rPr>
              <a:t>　</a:t>
            </a:r>
            <a:r>
              <a:rPr lang="ja-JP" altLang="en-US" sz="1100" dirty="0" smtClean="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4"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9" name="テキスト ボックス 18"/>
          <p:cNvSpPr txBox="1"/>
          <p:nvPr/>
        </p:nvSpPr>
        <p:spPr>
          <a:xfrm>
            <a:off x="3775862" y="2479912"/>
            <a:ext cx="4040548"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2015</a:t>
            </a:r>
            <a:r>
              <a:rPr lang="ja-JP" altLang="en-US" sz="700" dirty="0" smtClean="0"/>
              <a:t>年）</a:t>
            </a:r>
            <a:endParaRPr kumimoji="1" lang="ja-JP" altLang="en-US" sz="700" dirty="0"/>
          </a:p>
        </p:txBody>
      </p:sp>
      <p:graphicFrame>
        <p:nvGraphicFramePr>
          <p:cNvPr id="20" name="表 19"/>
          <p:cNvGraphicFramePr>
            <a:graphicFrameLocks noGrp="1"/>
          </p:cNvGraphicFramePr>
          <p:nvPr>
            <p:extLst>
              <p:ext uri="{D42A27DB-BD31-4B8C-83A1-F6EECF244321}">
                <p14:modId xmlns:p14="http://schemas.microsoft.com/office/powerpoint/2010/main" val="2211204818"/>
              </p:ext>
            </p:extLst>
          </p:nvPr>
        </p:nvGraphicFramePr>
        <p:xfrm>
          <a:off x="323528" y="1327121"/>
          <a:ext cx="6386830" cy="1080119"/>
        </p:xfrm>
        <a:graphic>
          <a:graphicData uri="http://schemas.openxmlformats.org/drawingml/2006/table">
            <a:tbl>
              <a:tblPr firstRow="1" firstCol="1" bandRow="1">
                <a:tableStyleId>{5C22544A-7EE6-4342-B048-85BDC9FD1C3A}</a:tableStyleId>
              </a:tblPr>
              <a:tblGrid>
                <a:gridCol w="770208"/>
                <a:gridCol w="510602"/>
                <a:gridCol w="510602"/>
                <a:gridCol w="510602"/>
                <a:gridCol w="510602"/>
                <a:gridCol w="510602"/>
                <a:gridCol w="510602"/>
                <a:gridCol w="510602"/>
                <a:gridCol w="510602"/>
                <a:gridCol w="510602"/>
                <a:gridCol w="510602"/>
                <a:gridCol w="510602"/>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2005</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2006</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2007</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2008</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2009</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2014</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1200" kern="100" dirty="0">
                        <a:solidFill>
                          <a:schemeClr val="bg1"/>
                        </a:solidFill>
                        <a:effectLst/>
                        <a:latin typeface="Century"/>
                        <a:ea typeface="ＭＳ 明朝"/>
                        <a:cs typeface="Times New Roman"/>
                      </a:endParaRPr>
                    </a:p>
                  </a:txBody>
                  <a:tcPr marL="68580" marR="68580" marT="0" marB="0"/>
                </a:tc>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160</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149</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1,523</a:t>
                      </a:r>
                      <a:endParaRPr lang="ja-JP" sz="1200" kern="100" dirty="0">
                        <a:solidFill>
                          <a:schemeClr val="tx1"/>
                        </a:solidFill>
                        <a:effectLst/>
                        <a:latin typeface="Century"/>
                        <a:ea typeface="ＭＳ 明朝"/>
                        <a:cs typeface="Times New Roman"/>
                      </a:endParaRPr>
                    </a:p>
                  </a:txBody>
                  <a:tcPr marL="68580" marR="68580" marT="0" marB="0"/>
                </a:tc>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284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2,424</a:t>
                      </a:r>
                      <a:endParaRPr lang="ja-JP" sz="800" kern="100" dirty="0">
                        <a:solidFill>
                          <a:schemeClr val="tx1"/>
                        </a:solidFill>
                        <a:effectLst/>
                        <a:latin typeface="+mn-ea"/>
                        <a:ea typeface="+mn-ea"/>
                        <a:cs typeface="Times New Roman"/>
                      </a:endParaRPr>
                    </a:p>
                  </a:txBody>
                  <a:tcPr marL="68580" marR="68580" marT="0" marB="0"/>
                </a:tc>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sz="800" kern="100" dirty="0" smtClean="0">
                          <a:solidFill>
                            <a:schemeClr val="tx1"/>
                          </a:solidFill>
                          <a:effectLst/>
                        </a:rPr>
                        <a:t>124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119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sz="800" kern="100" dirty="0" smtClean="0">
                          <a:solidFill>
                            <a:schemeClr val="tx1"/>
                          </a:solidFill>
                          <a:effectLst/>
                        </a:rPr>
                        <a:t>110</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57</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901</a:t>
                      </a:r>
                      <a:endParaRPr lang="ja-JP" sz="1200" kern="100" dirty="0">
                        <a:solidFill>
                          <a:schemeClr val="tx1"/>
                        </a:solidFill>
                        <a:effectLst/>
                        <a:latin typeface="Century"/>
                        <a:ea typeface="ＭＳ 明朝"/>
                        <a:cs typeface="Times New Roman"/>
                      </a:endParaRPr>
                    </a:p>
                  </a:txBody>
                  <a:tcPr marL="68580" marR="68580" marT="0" marB="0"/>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703246559"/>
              </p:ext>
            </p:extLst>
          </p:nvPr>
        </p:nvGraphicFramePr>
        <p:xfrm>
          <a:off x="6890510" y="1306574"/>
          <a:ext cx="1944215" cy="1560590"/>
        </p:xfrm>
        <a:graphic>
          <a:graphicData uri="http://schemas.openxmlformats.org/drawingml/2006/table">
            <a:tbl>
              <a:tblPr firstRow="1" bandRow="1">
                <a:tableStyleId>{5C22544A-7EE6-4342-B048-85BDC9FD1C3A}</a:tableStyleId>
              </a:tblPr>
              <a:tblGrid>
                <a:gridCol w="432048"/>
                <a:gridCol w="504056"/>
                <a:gridCol w="1008111"/>
              </a:tblGrid>
              <a:tr h="360040">
                <a:tc>
                  <a:txBody>
                    <a:bodyPr/>
                    <a:lstStyle/>
                    <a:p>
                      <a:pPr algn="ctr"/>
                      <a:r>
                        <a:rPr kumimoji="1" lang="ja-JP" altLang="en-US" sz="900" dirty="0" smtClean="0"/>
                        <a:t>順位</a:t>
                      </a:r>
                      <a:endParaRPr kumimoji="1" lang="ja-JP" altLang="en-US" sz="900" dirty="0"/>
                    </a:p>
                  </a:txBody>
                  <a:tcPr anchor="ctr"/>
                </a:tc>
                <a:tc>
                  <a:txBody>
                    <a:bodyPr/>
                    <a:lstStyle/>
                    <a:p>
                      <a:pPr algn="ctr"/>
                      <a:r>
                        <a:rPr kumimoji="1" lang="ja-JP" altLang="en-US" sz="900" dirty="0" smtClean="0"/>
                        <a:t>都道</a:t>
                      </a:r>
                      <a:endParaRPr kumimoji="1" lang="en-US" altLang="ja-JP" sz="900" dirty="0" smtClean="0"/>
                    </a:p>
                    <a:p>
                      <a:pPr algn="ctr"/>
                      <a:r>
                        <a:rPr kumimoji="1" lang="ja-JP" altLang="en-US" sz="900" dirty="0" smtClean="0"/>
                        <a:t>府県</a:t>
                      </a:r>
                      <a:endParaRPr kumimoji="1" lang="ja-JP" altLang="en-US" sz="900" dirty="0"/>
                    </a:p>
                  </a:txBody>
                  <a:tcPr anchor="ctr"/>
                </a:tc>
                <a:tc>
                  <a:txBody>
                    <a:bodyPr/>
                    <a:lstStyle/>
                    <a:p>
                      <a:pPr algn="ctr">
                        <a:lnSpc>
                          <a:spcPts val="1700"/>
                        </a:lnSpc>
                        <a:spcAft>
                          <a:spcPts val="0"/>
                        </a:spcAft>
                      </a:pPr>
                      <a:r>
                        <a:rPr lang="ja-JP" altLang="ja-JP" sz="900" kern="100" dirty="0" smtClean="0">
                          <a:effectLst/>
                        </a:rPr>
                        <a:t>転入－転出</a:t>
                      </a:r>
                      <a:endParaRPr lang="ja-JP" altLang="ja-JP" sz="1800" kern="100" dirty="0">
                        <a:effectLst/>
                        <a:latin typeface="Century"/>
                        <a:ea typeface="ＭＳ 明朝"/>
                        <a:cs typeface="Times New Roman"/>
                      </a:endParaRPr>
                    </a:p>
                  </a:txBody>
                  <a:tcPr anchor="ctr"/>
                </a:tc>
              </a:tr>
              <a:tr h="238966">
                <a:tc>
                  <a:txBody>
                    <a:bodyPr/>
                    <a:lstStyle/>
                    <a:p>
                      <a:pPr algn="ctr"/>
                      <a:r>
                        <a:rPr kumimoji="1" lang="en-US" altLang="ja-JP" sz="900" dirty="0" smtClean="0"/>
                        <a:t>1</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372</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89</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2</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smtClean="0">
                          <a:solidFill>
                            <a:schemeClr val="tx1"/>
                          </a:solidFill>
                          <a:effectLst/>
                          <a:latin typeface="+mn-lt"/>
                        </a:rPr>
                        <a:t>▲ </a:t>
                      </a:r>
                      <a:r>
                        <a:rPr lang="en-US" altLang="ja-JP" sz="900" b="0" i="0" u="none" strike="noStrike" dirty="0" smtClean="0">
                          <a:solidFill>
                            <a:schemeClr val="tx1"/>
                          </a:solidFill>
                          <a:effectLst/>
                          <a:latin typeface="+mn-lt"/>
                        </a:rPr>
                        <a:t>296</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13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3</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115</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4</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64</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5</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21</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4</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bl>
          </a:graphicData>
        </a:graphic>
      </p:graphicFrame>
      <p:sp>
        <p:nvSpPr>
          <p:cNvPr id="16" name="テキスト ボックス 15"/>
          <p:cNvSpPr txBox="1"/>
          <p:nvPr/>
        </p:nvSpPr>
        <p:spPr>
          <a:xfrm>
            <a:off x="6732240" y="676555"/>
            <a:ext cx="2519970" cy="646331"/>
          </a:xfrm>
          <a:prstGeom prst="rect">
            <a:avLst/>
          </a:prstGeom>
          <a:noFill/>
        </p:spPr>
        <p:txBody>
          <a:bodyPr wrap="square" rtlCol="0">
            <a:spAutoFit/>
          </a:bodyPr>
          <a:lstStyle/>
          <a:p>
            <a:r>
              <a:rPr kumimoji="1" lang="ja-JP" altLang="en-US" sz="1200" dirty="0" smtClean="0"/>
              <a:t>■　</a:t>
            </a:r>
            <a:r>
              <a:rPr lang="ja-JP" altLang="ja-JP" sz="1200" dirty="0"/>
              <a:t>大阪府外への転出</a:t>
            </a:r>
            <a:r>
              <a:rPr lang="ja-JP" altLang="ja-JP" sz="1200" dirty="0" smtClean="0"/>
              <a:t>超過数</a:t>
            </a:r>
            <a:r>
              <a:rPr lang="en-US" altLang="ja-JP" sz="1200" dirty="0" smtClean="0"/>
              <a:t/>
            </a:r>
            <a:br>
              <a:rPr lang="en-US" altLang="ja-JP" sz="1200" dirty="0" smtClean="0"/>
            </a:br>
            <a:r>
              <a:rPr lang="ja-JP" altLang="en-US" sz="1200" dirty="0" smtClean="0"/>
              <a:t>　　　</a:t>
            </a:r>
            <a:r>
              <a:rPr lang="en-US" altLang="ja-JP" sz="1200" dirty="0" smtClean="0"/>
              <a:t>(</a:t>
            </a:r>
            <a:r>
              <a:rPr lang="ja-JP" altLang="ja-JP" sz="1200" dirty="0"/>
              <a:t>都道府県</a:t>
            </a:r>
            <a:r>
              <a:rPr lang="ja-JP" altLang="ja-JP" sz="1200" dirty="0" smtClean="0"/>
              <a:t>別</a:t>
            </a:r>
            <a:r>
              <a:rPr lang="ja-JP" altLang="en-US" sz="1200" dirty="0" smtClean="0"/>
              <a:t>：</a:t>
            </a:r>
            <a:r>
              <a:rPr lang="en-US" altLang="ja-JP" sz="1200" dirty="0" smtClean="0"/>
              <a:t>2005</a:t>
            </a:r>
            <a:r>
              <a:rPr lang="ja-JP" altLang="en-US" sz="1200" dirty="0" smtClean="0"/>
              <a:t>～</a:t>
            </a:r>
            <a:r>
              <a:rPr lang="en-US" altLang="ja-JP" sz="1200" dirty="0" smtClean="0"/>
              <a:t/>
            </a:r>
            <a:br>
              <a:rPr lang="en-US" altLang="ja-JP" sz="1200" dirty="0" smtClean="0"/>
            </a:br>
            <a:r>
              <a:rPr lang="ja-JP" altLang="en-US" sz="1200" dirty="0" smtClean="0"/>
              <a:t>　　　 </a:t>
            </a:r>
            <a:r>
              <a:rPr lang="en-US" altLang="ja-JP" sz="1200" dirty="0" smtClean="0"/>
              <a:t>2014</a:t>
            </a:r>
            <a:r>
              <a:rPr lang="ja-JP" altLang="en-US" sz="1200" dirty="0" smtClean="0"/>
              <a:t>年の合計）</a:t>
            </a:r>
            <a:endParaRPr kumimoji="1" lang="ja-JP" altLang="en-US" sz="1200" dirty="0"/>
          </a:p>
        </p:txBody>
      </p:sp>
      <p:sp>
        <p:nvSpPr>
          <p:cNvPr id="21" name="テキスト ボックス 20"/>
          <p:cNvSpPr txBox="1"/>
          <p:nvPr/>
        </p:nvSpPr>
        <p:spPr>
          <a:xfrm>
            <a:off x="6854105" y="2867164"/>
            <a:ext cx="2226495" cy="215444"/>
          </a:xfrm>
          <a:prstGeom prst="rect">
            <a:avLst/>
          </a:prstGeom>
          <a:noFill/>
        </p:spPr>
        <p:txBody>
          <a:bodyPr wrap="square" rtlCol="0">
            <a:spAutoFit/>
          </a:bodyPr>
          <a:lstStyle/>
          <a:p>
            <a:r>
              <a:rPr kumimoji="1" lang="en-US" altLang="ja-JP" sz="800" dirty="0" smtClean="0"/>
              <a:t>※</a:t>
            </a:r>
            <a:r>
              <a:rPr kumimoji="1" lang="ja-JP" altLang="en-US" sz="800" dirty="0" smtClean="0"/>
              <a:t>　（　　）内は資本金</a:t>
            </a:r>
            <a:r>
              <a:rPr lang="ja-JP" altLang="en-US" sz="800" dirty="0"/>
              <a:t>３</a:t>
            </a:r>
            <a:r>
              <a:rPr kumimoji="1" lang="ja-JP" altLang="en-US" sz="800" dirty="0" smtClean="0"/>
              <a:t>億円以上の企業</a:t>
            </a:r>
            <a:endParaRPr kumimoji="1" lang="ja-JP" altLang="en-US" sz="800" dirty="0"/>
          </a:p>
        </p:txBody>
      </p:sp>
      <p:sp>
        <p:nvSpPr>
          <p:cNvPr id="22" name="テキスト ボックス 21"/>
          <p:cNvSpPr txBox="1"/>
          <p:nvPr/>
        </p:nvSpPr>
        <p:spPr>
          <a:xfrm>
            <a:off x="6228184" y="5904083"/>
            <a:ext cx="4176464" cy="307777"/>
          </a:xfrm>
          <a:prstGeom prst="rect">
            <a:avLst/>
          </a:prstGeom>
          <a:noFill/>
        </p:spPr>
        <p:txBody>
          <a:bodyPr wrap="square" rtlCol="0">
            <a:spAutoFit/>
          </a:bodyPr>
          <a:lstStyle/>
          <a:p>
            <a:pPr marL="185738" indent="-185738"/>
            <a:r>
              <a:rPr lang="ja-JP" altLang="en-US" sz="700" dirty="0" smtClean="0">
                <a:latin typeface="+mn-ea"/>
              </a:rPr>
              <a:t>出典</a:t>
            </a:r>
            <a:r>
              <a:rPr lang="ja-JP" altLang="en-US" sz="700" dirty="0">
                <a:latin typeface="+mn-ea"/>
              </a:rPr>
              <a:t>：内閣府・経済産業省・厚生</a:t>
            </a:r>
            <a:r>
              <a:rPr lang="ja-JP" altLang="en-US" sz="700" dirty="0" smtClean="0">
                <a:latin typeface="+mn-ea"/>
              </a:rPr>
              <a:t>労働省</a:t>
            </a:r>
            <a:endParaRPr lang="en-US" altLang="ja-JP" sz="700" dirty="0" smtClean="0">
              <a:latin typeface="+mn-ea"/>
            </a:endParaRPr>
          </a:p>
          <a:p>
            <a:pPr marL="185738" indent="-185738"/>
            <a:r>
              <a:rPr lang="ja-JP" altLang="en-US" sz="700" dirty="0" smtClean="0">
                <a:latin typeface="+mn-ea"/>
              </a:rPr>
              <a:t>「</a:t>
            </a:r>
            <a:r>
              <a:rPr lang="ja-JP" altLang="en-US" sz="700" dirty="0">
                <a:latin typeface="+mn-ea"/>
              </a:rPr>
              <a:t>地域再生計画に基づく地方拠点強化税制等について」（平成</a:t>
            </a:r>
            <a:r>
              <a:rPr lang="en-US" altLang="ja-JP" sz="700" dirty="0">
                <a:latin typeface="+mn-ea"/>
              </a:rPr>
              <a:t>27</a:t>
            </a:r>
            <a:r>
              <a:rPr lang="ja-JP" altLang="en-US" sz="700" dirty="0">
                <a:latin typeface="+mn-ea"/>
              </a:rPr>
              <a:t>年</a:t>
            </a:r>
            <a:r>
              <a:rPr lang="ja-JP" altLang="en-US" sz="700" dirty="0" smtClean="0">
                <a:latin typeface="+mn-ea"/>
              </a:rPr>
              <a:t>）</a:t>
            </a:r>
            <a:endParaRPr kumimoji="1" lang="ja-JP" altLang="en-US" sz="700" dirty="0">
              <a:latin typeface="+mn-ea"/>
            </a:endParaRPr>
          </a:p>
        </p:txBody>
      </p:sp>
    </p:spTree>
    <p:extLst>
      <p:ext uri="{BB962C8B-B14F-4D97-AF65-F5344CB8AC3E}">
        <p14:creationId xmlns:p14="http://schemas.microsoft.com/office/powerpoint/2010/main" val="1844845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⑦</a:t>
            </a:r>
            <a:r>
              <a:rPr lang="ja-JP" altLang="en-US" sz="1400" b="1" dirty="0" smtClean="0">
                <a:solidFill>
                  <a:schemeClr val="tx1"/>
                </a:solidFill>
              </a:rPr>
              <a:t>　</a:t>
            </a:r>
            <a:r>
              <a:rPr lang="ja-JP" altLang="en-US" sz="1400" b="1" dirty="0">
                <a:solidFill>
                  <a:schemeClr val="tx1"/>
                </a:solidFill>
              </a:rPr>
              <a:t>国立</a:t>
            </a:r>
            <a:r>
              <a:rPr lang="ja-JP" altLang="en-US" sz="1400" b="1" dirty="0" smtClean="0">
                <a:solidFill>
                  <a:schemeClr val="tx1"/>
                </a:solidFill>
              </a:rPr>
              <a:t>循環器病研究センターを核とした北大阪健康医療都市「健都」の形成</a:t>
            </a:r>
            <a:endParaRPr lang="en-US" altLang="ja-JP" sz="1400" b="1" dirty="0" smtClean="0">
              <a:solidFill>
                <a:schemeClr val="tx1"/>
              </a:solidFill>
            </a:endParaRPr>
          </a:p>
          <a:p>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平成</a:t>
            </a:r>
            <a:r>
              <a:rPr lang="en-US" altLang="ja-JP" sz="1400" dirty="0" smtClean="0">
                <a:solidFill>
                  <a:schemeClr val="tx1"/>
                </a:solidFill>
              </a:rPr>
              <a:t>30</a:t>
            </a:r>
            <a:r>
              <a:rPr lang="ja-JP" altLang="en-US" sz="1400" dirty="0" smtClean="0">
                <a:solidFill>
                  <a:schemeClr val="tx1"/>
                </a:solidFill>
              </a:rPr>
              <a:t>年度を目途に吹田操車場跡地に移転建替する国立循環器</a:t>
            </a:r>
            <a:endParaRPr lang="en-US" altLang="ja-JP" sz="1400" dirty="0" smtClean="0">
              <a:solidFill>
                <a:schemeClr val="tx1"/>
              </a:solidFill>
            </a:endParaRPr>
          </a:p>
          <a:p>
            <a:r>
              <a:rPr lang="ja-JP" altLang="en-US" sz="1400" dirty="0" smtClean="0">
                <a:solidFill>
                  <a:schemeClr val="tx1"/>
                </a:solidFill>
              </a:rPr>
              <a:t>病研究センターとその周辺地域において、北大阪健康医療都市「健都」</a:t>
            </a:r>
            <a:endParaRPr lang="en-US" altLang="ja-JP" sz="1400" dirty="0" smtClean="0">
              <a:solidFill>
                <a:schemeClr val="tx1"/>
              </a:solidFill>
            </a:endParaRPr>
          </a:p>
          <a:p>
            <a:r>
              <a:rPr lang="ja-JP" altLang="en-US" sz="1400" dirty="0" smtClean="0">
                <a:solidFill>
                  <a:schemeClr val="tx1"/>
                </a:solidFill>
              </a:rPr>
              <a:t>の形成を推進します。「健都」を構成する、「健都イノベーションパーク」を</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中心に、健康と医療をキーワードとして、先端的な研究開発を行う企業</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等の研究施設等を内外から誘致するため、関係者が一丸となって取組</a:t>
            </a:r>
            <a:endParaRPr lang="en-US" altLang="ja-JP" sz="1400" dirty="0" smtClean="0">
              <a:solidFill>
                <a:schemeClr val="tx1"/>
              </a:solidFill>
            </a:endParaRPr>
          </a:p>
          <a:p>
            <a:r>
              <a:rPr lang="ja-JP" altLang="en-US" sz="1400" dirty="0" smtClean="0">
                <a:solidFill>
                  <a:schemeClr val="tx1"/>
                </a:solidFill>
              </a:rPr>
              <a:t>みを進めます。</a:t>
            </a:r>
            <a:endParaRPr lang="en-US" altLang="ja-JP" sz="1400" dirty="0" smtClean="0">
              <a:solidFill>
                <a:schemeClr val="tx1"/>
              </a:solidFill>
            </a:endParaRPr>
          </a:p>
          <a:p>
            <a:r>
              <a:rPr lang="ja-JP" altLang="en-US" sz="1400" dirty="0" smtClean="0">
                <a:solidFill>
                  <a:schemeClr val="tx1"/>
                </a:solidFill>
              </a:rPr>
              <a:t>　この円滑かつ着実な実現に向け、主にベンチャー企業等の受皿となる</a:t>
            </a:r>
            <a:endParaRPr lang="en-US" altLang="ja-JP" sz="1400" dirty="0" smtClean="0">
              <a:solidFill>
                <a:schemeClr val="tx1"/>
              </a:solidFill>
            </a:endParaRPr>
          </a:p>
          <a:p>
            <a:r>
              <a:rPr lang="ja-JP" altLang="en-US" sz="1400" dirty="0" smtClean="0">
                <a:solidFill>
                  <a:schemeClr val="tx1"/>
                </a:solidFill>
              </a:rPr>
              <a:t>賃貸施設の整備・運営や、誘致対象となる企業等の立地を促進する</a:t>
            </a:r>
            <a:endParaRPr lang="en-US" altLang="ja-JP" sz="1400" dirty="0" smtClean="0">
              <a:solidFill>
                <a:schemeClr val="tx1"/>
              </a:solidFill>
            </a:endParaRPr>
          </a:p>
          <a:p>
            <a:r>
              <a:rPr lang="ja-JP" altLang="en-US" sz="1400" dirty="0" smtClean="0">
                <a:solidFill>
                  <a:schemeClr val="tx1"/>
                </a:solidFill>
              </a:rPr>
              <a:t>仕組み作りの検討が求められています。</a:t>
            </a:r>
            <a:endParaRPr lang="en-US" altLang="ja-JP" sz="1400" dirty="0">
              <a:solidFill>
                <a:schemeClr val="tx1"/>
              </a:solidFill>
            </a:endParaRPr>
          </a:p>
          <a:p>
            <a:endParaRPr lang="en-US" altLang="ja-JP" sz="1400" dirty="0" smtClean="0">
              <a:solidFill>
                <a:schemeClr val="tx1"/>
              </a:solidFill>
            </a:endParaRPr>
          </a:p>
          <a:p>
            <a:r>
              <a:rPr lang="ja-JP" altLang="en-US" sz="1400" dirty="0" smtClean="0">
                <a:solidFill>
                  <a:schemeClr val="tx1"/>
                </a:solidFill>
              </a:rPr>
              <a:t>・誘致のメインターゲットとなる事業分野</a:t>
            </a:r>
            <a:endParaRPr lang="en-US" altLang="ja-JP" sz="1400" dirty="0" smtClean="0">
              <a:solidFill>
                <a:schemeClr val="tx1"/>
              </a:solidFill>
            </a:endParaRPr>
          </a:p>
          <a:p>
            <a:r>
              <a:rPr lang="ja-JP" altLang="en-US" sz="1400" dirty="0">
                <a:solidFill>
                  <a:schemeClr val="tx1"/>
                </a:solidFill>
              </a:rPr>
              <a:t>　医療</a:t>
            </a:r>
            <a:r>
              <a:rPr lang="ja-JP" altLang="en-US" sz="1400" dirty="0" smtClean="0">
                <a:solidFill>
                  <a:schemeClr val="tx1"/>
                </a:solidFill>
              </a:rPr>
              <a:t>機器・医薬品・再生医療等製品や、食事・運動を含む</a:t>
            </a:r>
            <a:endParaRPr lang="en-US" altLang="ja-JP" sz="1400" dirty="0" smtClean="0">
              <a:solidFill>
                <a:schemeClr val="tx1"/>
              </a:solidFill>
            </a:endParaRPr>
          </a:p>
          <a:p>
            <a:r>
              <a:rPr lang="ja-JP" altLang="en-US" sz="1400" dirty="0" smtClean="0">
                <a:solidFill>
                  <a:schemeClr val="tx1"/>
                </a:solidFill>
              </a:rPr>
              <a:t>　健康関連製品・サービス等の革新的な研究開発を行う企業</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（企業規模にはかかわりません）</a:t>
            </a:r>
            <a:endParaRPr lang="en-US" altLang="ja-JP" sz="1400" dirty="0" smtClean="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79732" y="3861048"/>
            <a:ext cx="6676832"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 name="テキスト ボックス 178"/>
          <p:cNvSpPr txBox="1"/>
          <p:nvPr/>
        </p:nvSpPr>
        <p:spPr>
          <a:xfrm>
            <a:off x="323527" y="5010742"/>
            <a:ext cx="2260260"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大阪健康医療都市</a:t>
            </a:r>
            <a:endParaRPr lang="en-US" altLang="ja-JP" sz="1200" dirty="0" smtClean="0"/>
          </a:p>
          <a:p>
            <a:r>
              <a:rPr lang="ja-JP" altLang="en-US" sz="1200" dirty="0" smtClean="0"/>
              <a:t>　　（健都）ゾーニング</a:t>
            </a:r>
            <a:endParaRPr lang="en-US" altLang="ja-JP" sz="1200" dirty="0" smtClean="0"/>
          </a:p>
        </p:txBody>
      </p:sp>
      <p:sp>
        <p:nvSpPr>
          <p:cNvPr id="180" name="テキスト ボックス 179"/>
          <p:cNvSpPr txBox="1"/>
          <p:nvPr/>
        </p:nvSpPr>
        <p:spPr>
          <a:xfrm>
            <a:off x="5772856" y="1031866"/>
            <a:ext cx="3191632"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大阪バイオクラスターと北大阪健康医療　　</a:t>
            </a:r>
            <a:endParaRPr lang="en-US" altLang="ja-JP" sz="1200" dirty="0" smtClean="0"/>
          </a:p>
          <a:p>
            <a:r>
              <a:rPr lang="ja-JP" altLang="en-US" sz="1200" dirty="0"/>
              <a:t>　</a:t>
            </a:r>
            <a:r>
              <a:rPr lang="ja-JP" altLang="en-US" sz="1200" dirty="0" smtClean="0"/>
              <a:t>　 都市（健都）</a:t>
            </a:r>
            <a:r>
              <a:rPr lang="ja-JP" altLang="en-US" sz="1200" dirty="0"/>
              <a:t>の</a:t>
            </a:r>
            <a:r>
              <a:rPr lang="ja-JP" altLang="en-US" sz="1200" dirty="0" smtClean="0"/>
              <a:t>ロケーション</a:t>
            </a:r>
            <a:endParaRPr lang="en-US" altLang="ja-JP" sz="1200" dirty="0" smtClean="0"/>
          </a:p>
        </p:txBody>
      </p:sp>
      <p:sp>
        <p:nvSpPr>
          <p:cNvPr id="181" name="テキスト ボックス 180"/>
          <p:cNvSpPr txBox="1"/>
          <p:nvPr/>
        </p:nvSpPr>
        <p:spPr>
          <a:xfrm>
            <a:off x="4644007" y="6259198"/>
            <a:ext cx="4720741" cy="200055"/>
          </a:xfrm>
          <a:prstGeom prst="rect">
            <a:avLst/>
          </a:prstGeom>
          <a:noFill/>
        </p:spPr>
        <p:txBody>
          <a:bodyPr wrap="square" rtlCol="0">
            <a:spAutoFit/>
          </a:bodyPr>
          <a:lstStyle/>
          <a:p>
            <a:r>
              <a:rPr kumimoji="1" lang="ja-JP" altLang="en-US" sz="700" dirty="0" smtClean="0"/>
              <a:t>出典：</a:t>
            </a:r>
            <a:r>
              <a:rPr lang="ja-JP" altLang="en-US" sz="700" dirty="0" smtClean="0"/>
              <a:t>国立循環器病研究センターを核とした医療クラスター推進協議会「これまでの検討の中間整理」（平成</a:t>
            </a:r>
            <a:r>
              <a:rPr lang="en-US" altLang="ja-JP" sz="700" dirty="0" smtClean="0"/>
              <a:t>27</a:t>
            </a:r>
            <a:r>
              <a:rPr lang="ja-JP" altLang="en-US" sz="700" dirty="0" smtClean="0"/>
              <a:t>年）</a:t>
            </a:r>
            <a:endParaRPr kumimoji="1" lang="ja-JP" altLang="en-US" sz="7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9885" y="1493531"/>
            <a:ext cx="3359640" cy="227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937762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9" name="正方形/長方形 8"/>
          <p:cNvSpPr/>
          <p:nvPr/>
        </p:nvSpPr>
        <p:spPr>
          <a:xfrm>
            <a:off x="323528" y="692696"/>
            <a:ext cx="8640961" cy="4248472"/>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⑧</a:t>
            </a:r>
            <a:r>
              <a:rPr lang="ja-JP" altLang="en-US" sz="1400" b="1" dirty="0" smtClean="0">
                <a:solidFill>
                  <a:schemeClr val="tx1"/>
                </a:solidFill>
              </a:rPr>
              <a:t>　</a:t>
            </a:r>
            <a:r>
              <a:rPr lang="ja-JP" altLang="en-US" sz="1400" b="1" dirty="0">
                <a:solidFill>
                  <a:schemeClr val="tx1"/>
                </a:solidFill>
              </a:rPr>
              <a:t>彩都東部地区における新たな産業拠点の</a:t>
            </a:r>
            <a:r>
              <a:rPr lang="ja-JP" altLang="en-US" sz="1400" b="1" dirty="0" smtClean="0">
                <a:solidFill>
                  <a:schemeClr val="tx1"/>
                </a:solidFill>
              </a:rPr>
              <a:t>形成</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a:p>
            <a:r>
              <a:rPr lang="ja-JP" altLang="en-US" sz="1400" dirty="0">
                <a:solidFill>
                  <a:schemeClr val="tx1"/>
                </a:solidFill>
              </a:rPr>
              <a:t>　</a:t>
            </a:r>
            <a:r>
              <a:rPr lang="ja-JP" altLang="ja-JP" sz="1400" dirty="0" smtClean="0"/>
              <a:t>彩</a:t>
            </a:r>
            <a:r>
              <a:rPr lang="ja-JP" altLang="ja-JP" sz="1400" dirty="0"/>
              <a:t>都東部地区</a:t>
            </a:r>
            <a:r>
              <a:rPr lang="en-US" altLang="ja-JP" sz="1400" dirty="0"/>
              <a:t>367ha</a:t>
            </a:r>
            <a:r>
              <a:rPr lang="ja-JP" altLang="ja-JP" sz="1400" dirty="0"/>
              <a:t>のうち、中央部から北部の一部</a:t>
            </a:r>
            <a:r>
              <a:rPr lang="ja-JP" altLang="ja-JP" sz="1400" dirty="0" smtClean="0"/>
              <a:t>エリア</a:t>
            </a:r>
            <a:r>
              <a:rPr lang="en-US" altLang="ja-JP" sz="1400" dirty="0" smtClean="0"/>
              <a:t/>
            </a:r>
            <a:br>
              <a:rPr lang="en-US" altLang="ja-JP" sz="1400" dirty="0" smtClean="0"/>
            </a:br>
            <a:r>
              <a:rPr lang="ja-JP" altLang="ja-JP" sz="1400" dirty="0" smtClean="0"/>
              <a:t>に</a:t>
            </a:r>
            <a:r>
              <a:rPr lang="ja-JP" altLang="ja-JP" sz="1400" dirty="0"/>
              <a:t>おいて、土地区画整理事業に</a:t>
            </a:r>
            <a:r>
              <a:rPr lang="ja-JP" altLang="ja-JP" sz="1400" dirty="0" smtClean="0"/>
              <a:t>よる</a:t>
            </a:r>
            <a:r>
              <a:rPr lang="ja-JP" altLang="en-US" sz="1400" dirty="0" smtClean="0"/>
              <a:t>新たな</a:t>
            </a:r>
            <a:r>
              <a:rPr lang="ja-JP" altLang="ja-JP" sz="1400" dirty="0" smtClean="0"/>
              <a:t>産業</a:t>
            </a:r>
            <a:r>
              <a:rPr lang="ja-JP" altLang="ja-JP" sz="1400" dirty="0"/>
              <a:t>用地</a:t>
            </a:r>
            <a:r>
              <a:rPr lang="ja-JP" altLang="ja-JP" sz="1400" dirty="0" smtClean="0"/>
              <a:t>の</a:t>
            </a:r>
            <a:r>
              <a:rPr lang="en-US" altLang="ja-JP" sz="1400" dirty="0" smtClean="0"/>
              <a:t/>
            </a:r>
            <a:br>
              <a:rPr lang="en-US" altLang="ja-JP" sz="1400" dirty="0" smtClean="0"/>
            </a:br>
            <a:r>
              <a:rPr lang="ja-JP" altLang="ja-JP" sz="1400" dirty="0" smtClean="0"/>
              <a:t>創出を</a:t>
            </a:r>
            <a:r>
              <a:rPr lang="ja-JP" altLang="en-US" sz="1400" dirty="0"/>
              <a:t>めざ</a:t>
            </a:r>
            <a:r>
              <a:rPr lang="ja-JP" altLang="ja-JP" sz="1400" dirty="0" smtClean="0"/>
              <a:t>して</a:t>
            </a:r>
            <a:r>
              <a:rPr lang="ja-JP" altLang="ja-JP" sz="1400" dirty="0"/>
              <a:t>います。</a:t>
            </a:r>
          </a:p>
          <a:p>
            <a:r>
              <a:rPr lang="ja-JP" altLang="en-US" sz="1400" dirty="0"/>
              <a:t>　</a:t>
            </a:r>
            <a:r>
              <a:rPr lang="ja-JP" altLang="ja-JP" sz="1400" dirty="0" smtClean="0"/>
              <a:t>現在、学識</a:t>
            </a:r>
            <a:r>
              <a:rPr lang="ja-JP" altLang="ja-JP" sz="1400" dirty="0"/>
              <a:t>経験者、行政関係者、民間事業者において</a:t>
            </a:r>
            <a:r>
              <a:rPr lang="ja-JP" altLang="ja-JP" sz="1400" dirty="0" smtClean="0"/>
              <a:t>、</a:t>
            </a:r>
            <a:r>
              <a:rPr lang="en-US" altLang="ja-JP" sz="1400" dirty="0" smtClean="0"/>
              <a:t/>
            </a:r>
            <a:br>
              <a:rPr lang="en-US" altLang="ja-JP" sz="1400" dirty="0" smtClean="0"/>
            </a:br>
            <a:r>
              <a:rPr lang="ja-JP" altLang="ja-JP" sz="1400" dirty="0" smtClean="0"/>
              <a:t>事業化</a:t>
            </a:r>
            <a:r>
              <a:rPr lang="ja-JP" altLang="ja-JP" sz="1400" dirty="0"/>
              <a:t>に向けた</a:t>
            </a:r>
            <a:r>
              <a:rPr lang="ja-JP" altLang="ja-JP" sz="1400" dirty="0" smtClean="0"/>
              <a:t>検討</a:t>
            </a:r>
            <a:r>
              <a:rPr lang="ja-JP" altLang="en-US" sz="1400" dirty="0"/>
              <a:t>等</a:t>
            </a:r>
            <a:r>
              <a:rPr lang="ja-JP" altLang="ja-JP" sz="1400" dirty="0" smtClean="0"/>
              <a:t>を</a:t>
            </a:r>
            <a:r>
              <a:rPr lang="ja-JP" altLang="ja-JP" sz="1400" dirty="0"/>
              <a:t>進めています</a:t>
            </a:r>
            <a:r>
              <a:rPr lang="ja-JP" altLang="ja-JP" sz="1400" dirty="0" smtClean="0"/>
              <a:t>。</a:t>
            </a:r>
            <a:r>
              <a:rPr lang="en-US" altLang="ja-JP" sz="1400" dirty="0" smtClean="0"/>
              <a:t/>
            </a:r>
            <a:br>
              <a:rPr lang="en-US" altLang="ja-JP" sz="1400" dirty="0" smtClean="0"/>
            </a:br>
            <a:r>
              <a:rPr lang="ja-JP" altLang="en-US" sz="1400" dirty="0" smtClean="0"/>
              <a:t>（</a:t>
            </a:r>
            <a:r>
              <a:rPr lang="ja-JP" altLang="ja-JP" sz="1400" dirty="0"/>
              <a:t>平成</a:t>
            </a:r>
            <a:r>
              <a:rPr lang="en-US" altLang="ja-JP" sz="1400" dirty="0"/>
              <a:t>28</a:t>
            </a:r>
            <a:r>
              <a:rPr lang="ja-JP" altLang="ja-JP" sz="1400" dirty="0"/>
              <a:t>年度末を</a:t>
            </a:r>
            <a:r>
              <a:rPr lang="ja-JP" altLang="ja-JP" sz="1400" dirty="0" smtClean="0"/>
              <a:t>目途</a:t>
            </a:r>
            <a:r>
              <a:rPr lang="ja-JP" altLang="en-US" sz="1400" dirty="0" smtClean="0"/>
              <a:t>）</a:t>
            </a:r>
            <a:endParaRPr lang="en-US" altLang="ja-JP" sz="1400" dirty="0" smtClean="0"/>
          </a:p>
          <a:p>
            <a:endParaRPr lang="ja-JP" altLang="ja-JP" sz="1400" dirty="0"/>
          </a:p>
          <a:p>
            <a:r>
              <a:rPr lang="ja-JP" altLang="en-US" sz="1400" dirty="0"/>
              <a:t>　</a:t>
            </a:r>
            <a:r>
              <a:rPr lang="ja-JP" altLang="ja-JP" sz="1400" dirty="0" smtClean="0"/>
              <a:t>彩</a:t>
            </a:r>
            <a:r>
              <a:rPr lang="ja-JP" altLang="ja-JP" sz="1400" dirty="0"/>
              <a:t>都東部地区の整備により</a:t>
            </a:r>
            <a:r>
              <a:rPr lang="ja-JP" altLang="ja-JP" sz="1400" dirty="0" smtClean="0"/>
              <a:t>、</a:t>
            </a:r>
            <a:r>
              <a:rPr lang="ja-JP" altLang="en-US" sz="1400" dirty="0" smtClean="0"/>
              <a:t>府の経済をけん引する</a:t>
            </a:r>
            <a:r>
              <a:rPr lang="en-US" altLang="ja-JP" sz="1400" dirty="0" smtClean="0"/>
              <a:t/>
            </a:r>
            <a:br>
              <a:rPr lang="en-US" altLang="ja-JP" sz="1400" dirty="0" smtClean="0"/>
            </a:br>
            <a:r>
              <a:rPr lang="ja-JP" altLang="ja-JP" sz="1400" dirty="0" smtClean="0"/>
              <a:t>ものづくり企業</a:t>
            </a:r>
            <a:r>
              <a:rPr lang="ja-JP" altLang="ja-JP" sz="1400" dirty="0"/>
              <a:t>の府外への流出防止や</a:t>
            </a:r>
            <a:r>
              <a:rPr lang="ja-JP" altLang="ja-JP" sz="1400" dirty="0" smtClean="0"/>
              <a:t>、府外</a:t>
            </a:r>
            <a:r>
              <a:rPr lang="ja-JP" altLang="ja-JP" sz="1400" dirty="0"/>
              <a:t>から</a:t>
            </a:r>
            <a:r>
              <a:rPr lang="ja-JP" altLang="ja-JP" sz="1400" dirty="0" smtClean="0"/>
              <a:t>の</a:t>
            </a:r>
            <a:r>
              <a:rPr lang="en-US" altLang="ja-JP" sz="1400" dirty="0" smtClean="0"/>
              <a:t/>
            </a:r>
            <a:br>
              <a:rPr lang="en-US" altLang="ja-JP" sz="1400" dirty="0" smtClean="0"/>
            </a:br>
            <a:r>
              <a:rPr lang="ja-JP" altLang="ja-JP" sz="1400" dirty="0" smtClean="0"/>
              <a:t>企業</a:t>
            </a:r>
            <a:r>
              <a:rPr lang="ja-JP" altLang="ja-JP" sz="1400" dirty="0"/>
              <a:t>誘致の促進</a:t>
            </a:r>
            <a:r>
              <a:rPr lang="ja-JP" altLang="ja-JP" sz="1400" dirty="0" smtClean="0"/>
              <a:t>など</a:t>
            </a:r>
            <a:r>
              <a:rPr lang="ja-JP" altLang="en-US" sz="1400" dirty="0" smtClean="0"/>
              <a:t>を通じて</a:t>
            </a:r>
            <a:r>
              <a:rPr lang="ja-JP" altLang="ja-JP" sz="1400" dirty="0" smtClean="0"/>
              <a:t>、新た</a:t>
            </a:r>
            <a:r>
              <a:rPr lang="ja-JP" altLang="ja-JP" sz="1400" dirty="0"/>
              <a:t>な雇用創出に</a:t>
            </a:r>
            <a:r>
              <a:rPr lang="ja-JP" altLang="ja-JP" sz="1400" dirty="0" smtClean="0"/>
              <a:t>よる</a:t>
            </a:r>
            <a:r>
              <a:rPr lang="en-US" altLang="ja-JP" sz="1400" dirty="0" smtClean="0"/>
              <a:t/>
            </a:r>
            <a:br>
              <a:rPr lang="en-US" altLang="ja-JP" sz="1400" dirty="0" smtClean="0"/>
            </a:br>
            <a:r>
              <a:rPr lang="ja-JP" altLang="ja-JP" sz="1400" dirty="0" smtClean="0"/>
              <a:t>地域活力の向上</a:t>
            </a:r>
            <a:r>
              <a:rPr lang="ja-JP" altLang="en-US" sz="1400" dirty="0"/>
              <a:t>や</a:t>
            </a:r>
            <a:r>
              <a:rPr lang="ja-JP" altLang="ja-JP" sz="1400" dirty="0" smtClean="0"/>
              <a:t>地域</a:t>
            </a:r>
            <a:r>
              <a:rPr lang="ja-JP" altLang="ja-JP" sz="1400" dirty="0"/>
              <a:t>の</a:t>
            </a:r>
            <a:r>
              <a:rPr lang="ja-JP" altLang="ja-JP" sz="1400" dirty="0" smtClean="0"/>
              <a:t>再生</a:t>
            </a:r>
            <a:r>
              <a:rPr lang="ja-JP" altLang="en-US" sz="1400" dirty="0" smtClean="0"/>
              <a:t>を図るとともに、</a:t>
            </a:r>
            <a:r>
              <a:rPr lang="en-US" altLang="ja-JP" sz="1400" dirty="0" smtClean="0"/>
              <a:t/>
            </a:r>
            <a:br>
              <a:rPr lang="en-US" altLang="ja-JP" sz="1400" dirty="0" smtClean="0"/>
            </a:br>
            <a:r>
              <a:rPr lang="ja-JP" altLang="en-US" sz="1400" dirty="0" smtClean="0"/>
              <a:t>産業拠点の形成による</a:t>
            </a:r>
            <a:r>
              <a:rPr lang="ja-JP" altLang="ja-JP" sz="1400" dirty="0" smtClean="0"/>
              <a:t>大阪</a:t>
            </a:r>
            <a:r>
              <a:rPr lang="ja-JP" altLang="ja-JP" sz="1400" dirty="0"/>
              <a:t>経済の</a:t>
            </a:r>
            <a:r>
              <a:rPr lang="ja-JP" altLang="ja-JP" sz="1400" dirty="0" smtClean="0"/>
              <a:t>発展</a:t>
            </a:r>
            <a:r>
              <a:rPr lang="ja-JP" altLang="en-US" sz="1400" dirty="0" smtClean="0"/>
              <a:t>が期待されます。</a:t>
            </a:r>
            <a:endParaRPr lang="en-US" altLang="ja-JP" sz="1400" dirty="0" smtClean="0">
              <a:solidFill>
                <a:schemeClr val="tx1"/>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6156" y="762000"/>
            <a:ext cx="4116324" cy="389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6516216" y="4697124"/>
            <a:ext cx="4176464" cy="200055"/>
          </a:xfrm>
          <a:prstGeom prst="rect">
            <a:avLst/>
          </a:prstGeom>
          <a:noFill/>
        </p:spPr>
        <p:txBody>
          <a:bodyPr wrap="square" rtlCol="0">
            <a:spAutoFit/>
          </a:bodyPr>
          <a:lstStyle/>
          <a:p>
            <a:pPr marL="185738" indent="-185738"/>
            <a:r>
              <a:rPr lang="ja-JP" altLang="en-US" sz="700" dirty="0" smtClean="0">
                <a:latin typeface="+mn-ea"/>
              </a:rPr>
              <a:t>出典：</a:t>
            </a:r>
            <a:r>
              <a:rPr lang="zh-TW" altLang="en-US" sz="700" dirty="0"/>
              <a:t>彩都（国際文化公園都市）建設推進協</a:t>
            </a:r>
            <a:r>
              <a:rPr lang="zh-TW" altLang="en-US" sz="700" dirty="0" smtClean="0"/>
              <a:t>議会</a:t>
            </a:r>
            <a:r>
              <a:rPr lang="ja-JP" altLang="en-US" sz="700" dirty="0" smtClean="0"/>
              <a:t>資料</a:t>
            </a:r>
            <a:endParaRPr lang="ja-JP" altLang="en-US" sz="700" dirty="0">
              <a:latin typeface="+mn-ea"/>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114045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246221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（３）活力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大阪の農林水産業は大消費地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に隣接し、多様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な産業や人材が集積するなど他県にはない強みがあります。こうした特長を活かした、大都市近郊ならではの農林水産業の振興が大阪の特徴と言えます。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また、その基盤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空間、海・内⽔⾯、森林など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の整備・保全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活用に取組む必要があります。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をはじめとする農林水産物のブランド化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６次産業化、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参入機会の拡大、企業などの新たな担い手の育成、地域間の交流等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取組みを進めることにより、</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協定の発効も見据え、大都市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の強みを活かした農林水産業の活性化を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関空を活用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し、アジア市場を対象とした「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の販路拡大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府民や企業・地域と協働しながら、里山保全やため池減災対策など農林水産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9388" y="4913346"/>
            <a:ext cx="2143125" cy="1576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9772" y="3701742"/>
            <a:ext cx="1729418" cy="134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3548" y="3501008"/>
            <a:ext cx="1847851" cy="23717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p:cNvGrpSpPr/>
          <p:nvPr/>
        </p:nvGrpSpPr>
        <p:grpSpPr>
          <a:xfrm>
            <a:off x="647564" y="5301209"/>
            <a:ext cx="2232248" cy="1296144"/>
            <a:chOff x="-2218655" y="4364794"/>
            <a:chExt cx="3053793" cy="1601645"/>
          </a:xfrm>
        </p:grpSpPr>
        <p:sp>
          <p:nvSpPr>
            <p:cNvPr id="15" name="テキスト ボックス 14"/>
            <p:cNvSpPr txBox="1"/>
            <p:nvPr/>
          </p:nvSpPr>
          <p:spPr>
            <a:xfrm>
              <a:off x="-2218655" y="5712522"/>
              <a:ext cx="1914218" cy="253917"/>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・泉州水なす</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p:cNvGrpSpPr/>
          <p:nvPr/>
        </p:nvGrpSpPr>
        <p:grpSpPr>
          <a:xfrm>
            <a:off x="2951820" y="5157193"/>
            <a:ext cx="1404156" cy="1447496"/>
            <a:chOff x="2398901" y="2841525"/>
            <a:chExt cx="1914218" cy="1808387"/>
          </a:xfrm>
        </p:grpSpPr>
        <p:pic>
          <p:nvPicPr>
            <p:cNvPr id="19" name="Picture 10" descr="能勢ぐり"/>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11080" y="2841525"/>
              <a:ext cx="1756463" cy="1554471"/>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398901" y="4395996"/>
              <a:ext cx="1914218"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・能勢</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ぐり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テキスト ボックス 21"/>
          <p:cNvSpPr txBox="1"/>
          <p:nvPr/>
        </p:nvSpPr>
        <p:spPr>
          <a:xfrm>
            <a:off x="1866112" y="3645024"/>
            <a:ext cx="88193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35" name="図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5673" y="4918485"/>
            <a:ext cx="2101501" cy="1576126"/>
          </a:xfrm>
          <a:prstGeom prst="rect">
            <a:avLst/>
          </a:prstGeom>
        </p:spPr>
      </p:pic>
      <p:pic>
        <p:nvPicPr>
          <p:cNvPr id="1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17194" y="3245207"/>
            <a:ext cx="2466478" cy="161674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5" name="テキスト ボックス 4"/>
          <p:cNvSpPr txBox="1"/>
          <p:nvPr/>
        </p:nvSpPr>
        <p:spPr>
          <a:xfrm>
            <a:off x="425792" y="4372205"/>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23" name="テキスト ボックス 22"/>
          <p:cNvSpPr txBox="1"/>
          <p:nvPr/>
        </p:nvSpPr>
        <p:spPr>
          <a:xfrm>
            <a:off x="419286" y="5684998"/>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24" name="テキスト ボックス 23"/>
          <p:cNvSpPr txBox="1"/>
          <p:nvPr/>
        </p:nvSpPr>
        <p:spPr>
          <a:xfrm>
            <a:off x="1331640" y="5070376"/>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5262979"/>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多様な担い手との幅広い連携・ネットワークにより、社会全体を支えていくことが重要です。特に、近年、企業価値の向上という観点から、社会貢献活動に対する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ニーズが高まっており、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民間企業等と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関係による社会課題の解決に向けた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t>公民連携により、企業や大学の</a:t>
            </a:r>
            <a:r>
              <a:rPr lang="ja-JP" altLang="ja-JP" sz="1400" dirty="0"/>
              <a:t>知見やノウハウを取り入れることで、更なる施策効果の拡大と府民サービスの向上</a:t>
            </a:r>
            <a:r>
              <a:rPr lang="ja-JP" altLang="ja-JP" sz="1400" dirty="0" smtClean="0"/>
              <a:t>を</a:t>
            </a:r>
            <a:r>
              <a:rPr lang="ja-JP" altLang="en-US" sz="1400" dirty="0"/>
              <a:t>めざ</a:t>
            </a:r>
            <a:r>
              <a:rPr lang="ja-JP" altLang="en-US" sz="1400" dirty="0" smtClean="0"/>
              <a:t>します</a:t>
            </a:r>
            <a:r>
              <a:rPr lang="ja-JP" altLang="ja-JP" sz="1400" dirty="0" smtClean="0"/>
              <a:t>。</a:t>
            </a:r>
            <a:r>
              <a:rPr lang="ja-JP" altLang="en-US" sz="1400" dirty="0" smtClean="0"/>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⑨</a:t>
            </a:r>
            <a:r>
              <a:rPr lang="ja-JP" altLang="en-US" sz="1400" dirty="0" smtClean="0">
                <a:cs typeface="Meiryo UI" panose="020B0604030504040204" pitchFamily="50" charset="-128"/>
              </a:rPr>
              <a:t>：公民戦略連携デスク）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クラウドファンディングや社会的インパクト投資（ソーシャルインパクトボンド）などの新たな手法についても、研究・検討を進めます。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の活性化やまちづくりなどの行政的課題や地域課題等に対して、多様な立場の関係者が、自由に意見やアイデアを出し合い、みんなで課題解決をめざす仕組みとして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、「プラットフォーム」の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があげられます。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大学、企業等の多様な立場の人が集まり、対等な立場で交流・対話する「場」において、アートやデザインの手法を取り入れることなどにより、社会課題の解決等を図る取組みを進めています。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⑩：プラットフォームによる社会課題の解決）</a:t>
            </a:r>
            <a:endParaRPr lang="en-US" altLang="ja-JP" sz="1400" dirty="0" smtClean="0">
              <a:cs typeface="Meiryo UI" panose="020B0604030504040204" pitchFamily="50" charset="-128"/>
            </a:endParaRPr>
          </a:p>
          <a:p>
            <a:pPr marL="180000" indent="-457200"/>
            <a:endParaRPr lang="en-US" altLang="ja-JP" sz="1400" dirty="0">
              <a:cs typeface="Meiryo UI" panose="020B0604030504040204" pitchFamily="50" charset="-128"/>
            </a:endParaRPr>
          </a:p>
          <a:p>
            <a:pPr marL="180000" indent="-457200"/>
            <a:r>
              <a:rPr lang="en-US" altLang="ja-JP" sz="1400" dirty="0" smtClean="0"/>
              <a:t>※</a:t>
            </a:r>
            <a:r>
              <a:rPr lang="ja-JP" altLang="en-US" sz="1400" dirty="0"/>
              <a:t>　</a:t>
            </a:r>
            <a:r>
              <a:rPr lang="ja-JP" altLang="en-US" sz="1400" dirty="0" smtClean="0"/>
              <a:t>プラットフォームによる課題解決事例を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創出～新しい「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」の提唱」</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の「（２）地域類型別課題への対応（地域の特色を高める先進事例）」（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P78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おいて紹介しています。</a:t>
            </a:r>
            <a:endParaRPr lang="en-US" altLang="ja-JP" sz="1050" dirty="0"/>
          </a:p>
          <a:p>
            <a:pPr marL="180000" indent="-457200"/>
            <a:endParaRPr lang="ja-JP" altLang="en-US" sz="14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⑨</a:t>
            </a:r>
            <a:r>
              <a:rPr lang="ja-JP" altLang="en-US" sz="1400" b="1" dirty="0" smtClean="0">
                <a:solidFill>
                  <a:schemeClr val="tx1"/>
                </a:solidFill>
              </a:rPr>
              <a:t>　公民戦略連携デスク</a:t>
            </a:r>
            <a:endParaRPr lang="en-US" altLang="ja-JP" sz="1400" b="1" dirty="0" smtClean="0">
              <a:solidFill>
                <a:schemeClr val="tx1"/>
              </a:solidFill>
            </a:endParaRPr>
          </a:p>
          <a:p>
            <a:r>
              <a:rPr kumimoji="1" lang="ja-JP" altLang="en-US" sz="1400" dirty="0">
                <a:solidFill>
                  <a:schemeClr val="tx1"/>
                </a:solidFill>
              </a:rPr>
              <a:t>　</a:t>
            </a:r>
            <a:r>
              <a:rPr lang="ja-JP" altLang="ja-JP" sz="1400" dirty="0" smtClean="0">
                <a:solidFill>
                  <a:schemeClr val="tx1"/>
                </a:solidFill>
              </a:rPr>
              <a:t>従来</a:t>
            </a:r>
            <a:r>
              <a:rPr lang="ja-JP" altLang="ja-JP" sz="1400" dirty="0">
                <a:solidFill>
                  <a:schemeClr val="tx1"/>
                </a:solidFill>
              </a:rPr>
              <a:t>の「行政完結型」から「連携・ネットワーク型」へと</a:t>
            </a:r>
          </a:p>
          <a:p>
            <a:r>
              <a:rPr lang="ja-JP" altLang="ja-JP" sz="1400" dirty="0">
                <a:solidFill>
                  <a:schemeClr val="tx1"/>
                </a:solidFill>
              </a:rPr>
              <a:t>府庁の仕事のやり方を変えるべく、企業や大学の</a:t>
            </a:r>
            <a:r>
              <a:rPr lang="ja-JP" altLang="ja-JP" sz="1400" dirty="0" smtClean="0">
                <a:solidFill>
                  <a:schemeClr val="tx1"/>
                </a:solidFill>
              </a:rPr>
              <a:t>一元的</a:t>
            </a:r>
            <a:r>
              <a:rPr lang="en-US" altLang="ja-JP" sz="1400" dirty="0" smtClean="0">
                <a:solidFill>
                  <a:schemeClr val="tx1"/>
                </a:solidFill>
              </a:rPr>
              <a:t/>
            </a:r>
            <a:br>
              <a:rPr lang="en-US" altLang="ja-JP" sz="1400" dirty="0" smtClean="0">
                <a:solidFill>
                  <a:schemeClr val="tx1"/>
                </a:solidFill>
              </a:rPr>
            </a:br>
            <a:r>
              <a:rPr lang="ja-JP" altLang="ja-JP" sz="1400" dirty="0" smtClean="0">
                <a:solidFill>
                  <a:schemeClr val="tx1"/>
                </a:solidFill>
              </a:rPr>
              <a:t>窓口となる</a:t>
            </a:r>
            <a:r>
              <a:rPr lang="en-US" altLang="ja-JP" sz="1400" dirty="0" smtClean="0">
                <a:solidFill>
                  <a:schemeClr val="tx1"/>
                </a:solidFill>
              </a:rPr>
              <a:t>『</a:t>
            </a:r>
            <a:r>
              <a:rPr lang="ja-JP" altLang="ja-JP" sz="1400" dirty="0" smtClean="0">
                <a:solidFill>
                  <a:schemeClr val="tx1"/>
                </a:solidFill>
              </a:rPr>
              <a:t>専任デスク</a:t>
            </a:r>
            <a:r>
              <a:rPr lang="en-US" altLang="ja-JP" sz="1400" dirty="0" smtClean="0">
                <a:solidFill>
                  <a:schemeClr val="tx1"/>
                </a:solidFill>
              </a:rPr>
              <a:t>』</a:t>
            </a:r>
            <a:r>
              <a:rPr lang="ja-JP" altLang="ja-JP" sz="1400" dirty="0" smtClean="0">
                <a:solidFill>
                  <a:schemeClr val="tx1"/>
                </a:solidFill>
              </a:rPr>
              <a:t>を</a:t>
            </a:r>
            <a:r>
              <a:rPr lang="ja-JP" altLang="en-US" sz="1400" dirty="0" smtClean="0">
                <a:solidFill>
                  <a:schemeClr val="tx1"/>
                </a:solidFill>
              </a:rPr>
              <a:t>平成</a:t>
            </a:r>
            <a:r>
              <a:rPr lang="en-US" altLang="ja-JP" sz="1400" dirty="0" smtClean="0">
                <a:solidFill>
                  <a:schemeClr val="tx1"/>
                </a:solidFill>
              </a:rPr>
              <a:t>27</a:t>
            </a:r>
            <a:r>
              <a:rPr lang="ja-JP" altLang="en-US" sz="1400" dirty="0" smtClean="0">
                <a:solidFill>
                  <a:schemeClr val="tx1"/>
                </a:solidFill>
              </a:rPr>
              <a:t>年</a:t>
            </a:r>
            <a:r>
              <a:rPr lang="ja-JP" altLang="en-US" sz="1400" dirty="0">
                <a:solidFill>
                  <a:schemeClr val="tx1"/>
                </a:solidFill>
              </a:rPr>
              <a:t>４</a:t>
            </a:r>
            <a:r>
              <a:rPr lang="ja-JP" altLang="en-US" sz="1400" dirty="0" smtClean="0">
                <a:solidFill>
                  <a:schemeClr val="tx1"/>
                </a:solidFill>
              </a:rPr>
              <a:t>月</a:t>
            </a:r>
            <a:r>
              <a:rPr lang="ja-JP" altLang="en-US" sz="1400" dirty="0">
                <a:solidFill>
                  <a:schemeClr val="tx1"/>
                </a:solidFill>
              </a:rPr>
              <a:t>に</a:t>
            </a:r>
            <a:r>
              <a:rPr lang="ja-JP" altLang="en-US" sz="1400" dirty="0" smtClean="0">
                <a:solidFill>
                  <a:schemeClr val="tx1"/>
                </a:solidFill>
              </a:rPr>
              <a:t>設置しました。</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都道府県</a:t>
            </a:r>
            <a:r>
              <a:rPr lang="ja-JP" altLang="en-US" sz="1400" dirty="0">
                <a:solidFill>
                  <a:schemeClr val="tx1"/>
                </a:solidFill>
              </a:rPr>
              <a:t>では初の</a:t>
            </a:r>
            <a:r>
              <a:rPr lang="ja-JP" altLang="en-US" sz="1400" dirty="0" smtClean="0">
                <a:solidFill>
                  <a:schemeClr val="tx1"/>
                </a:solidFill>
              </a:rPr>
              <a:t>試み</a:t>
            </a:r>
            <a:r>
              <a:rPr lang="ja-JP" altLang="ja-JP" sz="1400" dirty="0" smtClean="0">
                <a:solidFill>
                  <a:schemeClr val="tx1"/>
                </a:solidFill>
              </a:rPr>
              <a:t>と</a:t>
            </a:r>
            <a:r>
              <a:rPr lang="ja-JP" altLang="ja-JP" sz="1400" dirty="0">
                <a:solidFill>
                  <a:schemeClr val="tx1"/>
                </a:solidFill>
              </a:rPr>
              <a:t>なる当デスクが旗振り役となり</a:t>
            </a:r>
            <a:r>
              <a:rPr lang="ja-JP" altLang="ja-JP" sz="1400" dirty="0" smtClean="0">
                <a:solidFill>
                  <a:schemeClr val="tx1"/>
                </a:solidFill>
              </a:rPr>
              <a:t>、</a:t>
            </a:r>
            <a:endParaRPr lang="en-US" altLang="ja-JP" sz="1400" dirty="0" smtClean="0">
              <a:solidFill>
                <a:schemeClr val="tx1"/>
              </a:solidFill>
            </a:endParaRPr>
          </a:p>
          <a:p>
            <a:r>
              <a:rPr lang="ja-JP" altLang="en-US" sz="1400" dirty="0">
                <a:solidFill>
                  <a:schemeClr val="tx1"/>
                </a:solidFill>
              </a:rPr>
              <a:t>公民</a:t>
            </a:r>
            <a:r>
              <a:rPr lang="ja-JP" altLang="ja-JP" sz="1400" dirty="0" smtClean="0">
                <a:solidFill>
                  <a:schemeClr val="tx1"/>
                </a:solidFill>
              </a:rPr>
              <a:t>連携</a:t>
            </a:r>
            <a:r>
              <a:rPr lang="ja-JP" altLang="ja-JP" sz="1400" dirty="0">
                <a:solidFill>
                  <a:schemeClr val="tx1"/>
                </a:solidFill>
              </a:rPr>
              <a:t>を積極的に展開することで</a:t>
            </a:r>
            <a:r>
              <a:rPr lang="ja-JP" altLang="ja-JP" sz="1400" dirty="0" smtClean="0">
                <a:solidFill>
                  <a:schemeClr val="tx1"/>
                </a:solidFill>
              </a:rPr>
              <a:t>、</a:t>
            </a:r>
            <a:r>
              <a:rPr lang="ja-JP" altLang="en-US" sz="1400" dirty="0" smtClean="0">
                <a:solidFill>
                  <a:schemeClr val="tx1"/>
                </a:solidFill>
              </a:rPr>
              <a:t>きめ細やかな</a:t>
            </a:r>
            <a:r>
              <a:rPr lang="ja-JP" altLang="ja-JP" sz="1400" dirty="0" smtClean="0">
                <a:solidFill>
                  <a:schemeClr val="tx1"/>
                </a:solidFill>
              </a:rPr>
              <a:t>府民</a:t>
            </a:r>
            <a:r>
              <a:rPr lang="en-US" altLang="ja-JP" sz="1400" dirty="0" smtClean="0">
                <a:solidFill>
                  <a:schemeClr val="tx1"/>
                </a:solidFill>
              </a:rPr>
              <a:t/>
            </a:r>
            <a:br>
              <a:rPr lang="en-US" altLang="ja-JP" sz="1400" dirty="0" smtClean="0">
                <a:solidFill>
                  <a:schemeClr val="tx1"/>
                </a:solidFill>
              </a:rPr>
            </a:br>
            <a:r>
              <a:rPr lang="ja-JP" altLang="ja-JP" sz="1400" dirty="0" smtClean="0">
                <a:solidFill>
                  <a:schemeClr val="tx1"/>
                </a:solidFill>
              </a:rPr>
              <a:t>サービスの</a:t>
            </a:r>
            <a:r>
              <a:rPr lang="ja-JP" altLang="en-US" sz="1400" dirty="0" smtClean="0">
                <a:solidFill>
                  <a:schemeClr val="tx1"/>
                </a:solidFill>
              </a:rPr>
              <a:t>提供や</a:t>
            </a:r>
            <a:r>
              <a:rPr lang="ja-JP" altLang="ja-JP" sz="1400" dirty="0" smtClean="0">
                <a:solidFill>
                  <a:schemeClr val="tx1"/>
                </a:solidFill>
              </a:rPr>
              <a:t>地域</a:t>
            </a:r>
            <a:r>
              <a:rPr lang="ja-JP" altLang="ja-JP" sz="1400" dirty="0">
                <a:solidFill>
                  <a:schemeClr val="tx1"/>
                </a:solidFill>
              </a:rPr>
              <a:t>経済の</a:t>
            </a:r>
            <a:r>
              <a:rPr lang="ja-JP" altLang="ja-JP" sz="1400" dirty="0" smtClean="0">
                <a:solidFill>
                  <a:schemeClr val="tx1"/>
                </a:solidFill>
              </a:rPr>
              <a:t>活性化を</a:t>
            </a:r>
            <a:r>
              <a:rPr lang="ja-JP" altLang="en-US" sz="1400" dirty="0">
                <a:solidFill>
                  <a:schemeClr val="tx1"/>
                </a:solidFill>
              </a:rPr>
              <a:t>めざ</a:t>
            </a:r>
            <a:r>
              <a:rPr lang="ja-JP" altLang="en-US" sz="1400" dirty="0" smtClean="0">
                <a:solidFill>
                  <a:schemeClr val="tx1"/>
                </a:solidFill>
              </a:rPr>
              <a:t>しています</a:t>
            </a:r>
            <a:r>
              <a:rPr lang="ja-JP" altLang="ja-JP" sz="1400" dirty="0" smtClean="0">
                <a:solidFill>
                  <a:schemeClr val="tx1"/>
                </a:solidFill>
              </a:rPr>
              <a:t>。</a:t>
            </a:r>
            <a:endParaRPr lang="ja-JP" altLang="ja-JP" sz="1400" dirty="0">
              <a:solidFill>
                <a:schemeClr val="tx1"/>
              </a:solidFill>
            </a:endParaRPr>
          </a:p>
        </p:txBody>
      </p:sp>
      <p:sp>
        <p:nvSpPr>
          <p:cNvPr id="5" name="正方形/長方形 4"/>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400" b="1" dirty="0"/>
          </a:p>
        </p:txBody>
      </p:sp>
      <p:sp>
        <p:nvSpPr>
          <p:cNvPr id="8" name="テキスト ボックス 7"/>
          <p:cNvSpPr txBox="1"/>
          <p:nvPr/>
        </p:nvSpPr>
        <p:spPr>
          <a:xfrm>
            <a:off x="7020272" y="1179919"/>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10" name="テキスト ボックス 9"/>
          <p:cNvSpPr txBox="1"/>
          <p:nvPr/>
        </p:nvSpPr>
        <p:spPr>
          <a:xfrm>
            <a:off x="7947084" y="1185719"/>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11" name="テキスト ボックス 10"/>
          <p:cNvSpPr txBox="1"/>
          <p:nvPr/>
        </p:nvSpPr>
        <p:spPr>
          <a:xfrm>
            <a:off x="7659052" y="1180203"/>
            <a:ext cx="369332" cy="1301660"/>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12" name="テキスト ボックス 11"/>
          <p:cNvSpPr txBox="1"/>
          <p:nvPr/>
        </p:nvSpPr>
        <p:spPr>
          <a:xfrm>
            <a:off x="7308304"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9" name="テキスト ボックス 8"/>
          <p:cNvSpPr txBox="1"/>
          <p:nvPr/>
        </p:nvSpPr>
        <p:spPr>
          <a:xfrm>
            <a:off x="7060922" y="2276872"/>
            <a:ext cx="147600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200" b="1" dirty="0" smtClean="0"/>
              <a:t>公民戦略連携デスク</a:t>
            </a:r>
            <a:endParaRPr kumimoji="1" lang="ja-JP" altLang="en-US" sz="1200" b="1" dirty="0"/>
          </a:p>
        </p:txBody>
      </p:sp>
      <p:sp>
        <p:nvSpPr>
          <p:cNvPr id="14" name="テキスト ボックス 13"/>
          <p:cNvSpPr txBox="1"/>
          <p:nvPr/>
        </p:nvSpPr>
        <p:spPr>
          <a:xfrm>
            <a:off x="8180784" y="1406972"/>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cxnSp>
        <p:nvCxnSpPr>
          <p:cNvPr id="16" name="直線矢印コネクタ 15"/>
          <p:cNvCxnSpPr/>
          <p:nvPr/>
        </p:nvCxnSpPr>
        <p:spPr>
          <a:xfrm flipH="1" flipV="1">
            <a:off x="7524329" y="1988840"/>
            <a:ext cx="111683"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7961034" y="2012360"/>
            <a:ext cx="175350" cy="2645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V="1">
            <a:off x="7812360" y="1988840"/>
            <a:ext cx="22004" cy="2873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H="1" flipV="1">
            <a:off x="7215802" y="2012358"/>
            <a:ext cx="277168" cy="2645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正方形/長方形 30"/>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32" name="正方形/長方形 31"/>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33" name="正方形/長方形 32"/>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34" name="正方形/長方形 33"/>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36" name="直線矢印コネクタ 35"/>
          <p:cNvCxnSpPr>
            <a:stCxn id="31" idx="0"/>
          </p:cNvCxnSpPr>
          <p:nvPr/>
        </p:nvCxnSpPr>
        <p:spPr>
          <a:xfrm flipV="1">
            <a:off x="7215802" y="2564904"/>
            <a:ext cx="277168"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32" idx="0"/>
          </p:cNvCxnSpPr>
          <p:nvPr/>
        </p:nvCxnSpPr>
        <p:spPr>
          <a:xfrm flipV="1">
            <a:off x="7600994" y="2564904"/>
            <a:ext cx="7003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2" name="直線矢印コネクタ 41"/>
          <p:cNvCxnSpPr>
            <a:stCxn id="33" idx="0"/>
            <a:endCxn id="9" idx="2"/>
          </p:cNvCxnSpPr>
          <p:nvPr/>
        </p:nvCxnSpPr>
        <p:spPr>
          <a:xfrm flipH="1" flipV="1">
            <a:off x="7798922" y="2553871"/>
            <a:ext cx="162112" cy="371073"/>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6" name="直線矢印コネクタ 45"/>
          <p:cNvCxnSpPr>
            <a:stCxn id="34" idx="0"/>
          </p:cNvCxnSpPr>
          <p:nvPr/>
        </p:nvCxnSpPr>
        <p:spPr>
          <a:xfrm flipH="1" flipV="1">
            <a:off x="7961034" y="2564904"/>
            <a:ext cx="36001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50" name="正方形/長方形 49"/>
          <p:cNvSpPr/>
          <p:nvPr/>
        </p:nvSpPr>
        <p:spPr>
          <a:xfrm>
            <a:off x="5004048" y="969694"/>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100" b="1" dirty="0"/>
          </a:p>
        </p:txBody>
      </p:sp>
      <p:sp>
        <p:nvSpPr>
          <p:cNvPr id="52" name="テキスト ボックス 51"/>
          <p:cNvSpPr txBox="1"/>
          <p:nvPr/>
        </p:nvSpPr>
        <p:spPr>
          <a:xfrm>
            <a:off x="4994756" y="1167558"/>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53" name="テキスト ボックス 52"/>
          <p:cNvSpPr txBox="1"/>
          <p:nvPr/>
        </p:nvSpPr>
        <p:spPr>
          <a:xfrm>
            <a:off x="5820850" y="1173362"/>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54" name="テキスト ボックス 53"/>
          <p:cNvSpPr txBox="1"/>
          <p:nvPr/>
        </p:nvSpPr>
        <p:spPr>
          <a:xfrm>
            <a:off x="5557532" y="1181239"/>
            <a:ext cx="369332" cy="970655"/>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55" name="テキスト ボックス 54"/>
          <p:cNvSpPr txBox="1"/>
          <p:nvPr/>
        </p:nvSpPr>
        <p:spPr>
          <a:xfrm>
            <a:off x="5281857"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57" name="テキスト ボックス 56"/>
          <p:cNvSpPr txBox="1"/>
          <p:nvPr/>
        </p:nvSpPr>
        <p:spPr>
          <a:xfrm>
            <a:off x="6092552" y="1383582"/>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sp>
        <p:nvSpPr>
          <p:cNvPr id="62" name="正方形/長方形 6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63" name="正方形/長方形 6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64" name="正方形/長方形 6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65" name="正方形/長方形 6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66" name="直線矢印コネクタ 6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7" name="直線矢印コネクタ 66"/>
          <p:cNvCxnSpPr>
            <a:stCxn id="6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flipH="1" flipV="1">
            <a:off x="5760120" y="2012358"/>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直線矢印コネクタ 68"/>
          <p:cNvCxnSpPr>
            <a:stCxn id="6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6283448" y="3002756"/>
            <a:ext cx="808832" cy="276999"/>
          </a:xfrm>
          <a:prstGeom prst="rect">
            <a:avLst/>
          </a:prstGeom>
          <a:noFill/>
        </p:spPr>
        <p:txBody>
          <a:bodyPr wrap="square" rtlCol="0">
            <a:spAutoFit/>
          </a:bodyPr>
          <a:lstStyle/>
          <a:p>
            <a:r>
              <a:rPr kumimoji="1" lang="ja-JP" altLang="en-US" sz="1200" dirty="0" smtClean="0"/>
              <a:t>民間企業</a:t>
            </a:r>
            <a:endParaRPr kumimoji="1" lang="ja-JP" altLang="en-US" sz="1200" dirty="0"/>
          </a:p>
        </p:txBody>
      </p:sp>
      <p:sp>
        <p:nvSpPr>
          <p:cNvPr id="85" name="テキスト ボックス 84"/>
          <p:cNvSpPr txBox="1"/>
          <p:nvPr/>
        </p:nvSpPr>
        <p:spPr>
          <a:xfrm>
            <a:off x="5097542" y="2204864"/>
            <a:ext cx="338554" cy="1008112"/>
          </a:xfrm>
          <a:prstGeom prst="rect">
            <a:avLst/>
          </a:prstGeom>
          <a:noFill/>
        </p:spPr>
        <p:txBody>
          <a:bodyPr vert="eaVert" wrap="square" rtlCol="0">
            <a:spAutoFit/>
          </a:bodyPr>
          <a:lstStyle/>
          <a:p>
            <a:r>
              <a:rPr lang="ja-JP" altLang="en-US" sz="1000" dirty="0" smtClean="0"/>
              <a:t>観光</a:t>
            </a:r>
            <a:r>
              <a:rPr kumimoji="1" lang="ja-JP" altLang="en-US" sz="1000" dirty="0" smtClean="0"/>
              <a:t>等</a:t>
            </a:r>
            <a:endParaRPr kumimoji="1" lang="ja-JP" altLang="en-US" sz="1000" dirty="0"/>
          </a:p>
        </p:txBody>
      </p:sp>
      <p:sp>
        <p:nvSpPr>
          <p:cNvPr id="86" name="テキスト ボックス 85"/>
          <p:cNvSpPr txBox="1"/>
          <p:nvPr/>
        </p:nvSpPr>
        <p:spPr>
          <a:xfrm>
            <a:off x="5961638" y="2204864"/>
            <a:ext cx="338554" cy="1008112"/>
          </a:xfrm>
          <a:prstGeom prst="rect">
            <a:avLst/>
          </a:prstGeom>
          <a:noFill/>
        </p:spPr>
        <p:txBody>
          <a:bodyPr vert="eaVert" wrap="square" rtlCol="0">
            <a:spAutoFit/>
          </a:bodyPr>
          <a:lstStyle/>
          <a:p>
            <a:r>
              <a:rPr lang="ja-JP" altLang="en-US" sz="1000" dirty="0" smtClean="0"/>
              <a:t>教育等</a:t>
            </a:r>
            <a:endParaRPr kumimoji="1" lang="ja-JP" altLang="en-US" sz="1000" dirty="0"/>
          </a:p>
        </p:txBody>
      </p:sp>
      <p:sp>
        <p:nvSpPr>
          <p:cNvPr id="87" name="テキスト ボックス 86"/>
          <p:cNvSpPr txBox="1"/>
          <p:nvPr/>
        </p:nvSpPr>
        <p:spPr>
          <a:xfrm>
            <a:off x="5698320" y="2204864"/>
            <a:ext cx="338554" cy="1008112"/>
          </a:xfrm>
          <a:prstGeom prst="rect">
            <a:avLst/>
          </a:prstGeom>
          <a:noFill/>
        </p:spPr>
        <p:txBody>
          <a:bodyPr vert="eaVert" wrap="square" rtlCol="0">
            <a:spAutoFit/>
          </a:bodyPr>
          <a:lstStyle/>
          <a:p>
            <a:r>
              <a:rPr lang="ja-JP" altLang="en-US" sz="1000" dirty="0" smtClean="0"/>
              <a:t>インフラ等</a:t>
            </a:r>
            <a:endParaRPr kumimoji="1" lang="ja-JP" altLang="en-US" sz="1000" dirty="0"/>
          </a:p>
        </p:txBody>
      </p:sp>
      <p:sp>
        <p:nvSpPr>
          <p:cNvPr id="88" name="テキスト ボックス 87"/>
          <p:cNvSpPr txBox="1"/>
          <p:nvPr/>
        </p:nvSpPr>
        <p:spPr>
          <a:xfrm>
            <a:off x="5385574" y="2204864"/>
            <a:ext cx="338554" cy="1008112"/>
          </a:xfrm>
          <a:prstGeom prst="rect">
            <a:avLst/>
          </a:prstGeom>
          <a:noFill/>
        </p:spPr>
        <p:txBody>
          <a:bodyPr vert="eaVert" wrap="square" rtlCol="0">
            <a:spAutoFit/>
          </a:bodyPr>
          <a:lstStyle/>
          <a:p>
            <a:r>
              <a:rPr lang="ja-JP" altLang="en-US" sz="1000" dirty="0" smtClean="0"/>
              <a:t>産業雇用</a:t>
            </a:r>
            <a:r>
              <a:rPr kumimoji="1" lang="ja-JP" altLang="en-US" sz="1000" dirty="0" smtClean="0"/>
              <a:t>等</a:t>
            </a:r>
            <a:endParaRPr kumimoji="1" lang="ja-JP" altLang="en-US" sz="1000" dirty="0"/>
          </a:p>
        </p:txBody>
      </p:sp>
      <p:sp>
        <p:nvSpPr>
          <p:cNvPr id="89" name="右矢印 88"/>
          <p:cNvSpPr/>
          <p:nvPr/>
        </p:nvSpPr>
        <p:spPr>
          <a:xfrm>
            <a:off x="6516216" y="1263531"/>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4915296" y="692696"/>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sp>
        <p:nvSpPr>
          <p:cNvPr id="91" name="テキスト ボックス 90"/>
          <p:cNvSpPr txBox="1"/>
          <p:nvPr/>
        </p:nvSpPr>
        <p:spPr>
          <a:xfrm>
            <a:off x="7003528" y="692696"/>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8" name="テキスト ボックス 57"/>
          <p:cNvSpPr txBox="1"/>
          <p:nvPr/>
        </p:nvSpPr>
        <p:spPr>
          <a:xfrm>
            <a:off x="323527" y="2217439"/>
            <a:ext cx="7221851" cy="4483279"/>
          </a:xfrm>
          <a:prstGeom prst="rect">
            <a:avLst/>
          </a:prstGeom>
          <a:noFill/>
        </p:spPr>
        <p:txBody>
          <a:bodyPr wrap="square" rtlCol="0">
            <a:spAutoFit/>
          </a:bodyPr>
          <a:lstStyle/>
          <a:p>
            <a:r>
              <a:rPr lang="ja-JP" altLang="en-US" sz="1400" dirty="0"/>
              <a:t>　主な取組内容は下記のとおりです</a:t>
            </a:r>
            <a:r>
              <a:rPr lang="ja-JP" altLang="en-US" sz="1400" dirty="0" smtClean="0"/>
              <a:t>。</a:t>
            </a:r>
            <a:endParaRPr lang="en-US" altLang="ja-JP" sz="1400" dirty="0" smtClean="0"/>
          </a:p>
          <a:p>
            <a:pPr>
              <a:lnSpc>
                <a:spcPts val="400"/>
              </a:lnSpc>
            </a:pPr>
            <a:endParaRPr lang="en-US" altLang="ja-JP" sz="1400" dirty="0"/>
          </a:p>
          <a:p>
            <a:r>
              <a:rPr lang="ja-JP" altLang="en-US" sz="1400" b="1" dirty="0"/>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イレブン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ジャパン：元気</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シニア</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女性の活躍推進に向けた取組み</a:t>
            </a:r>
            <a:endParaRPr lang="en-US" altLang="ja-JP" sz="1400" b="1" dirty="0"/>
          </a:p>
          <a:p>
            <a:pPr marL="252000" lvl="0" indent="-457200"/>
            <a:r>
              <a:rPr lang="ja-JP" altLang="en-US" sz="1400" dirty="0"/>
              <a:t>　</a:t>
            </a:r>
            <a:r>
              <a:rPr lang="ja-JP" altLang="en-US" sz="1400" dirty="0" smtClean="0"/>
              <a:t>　仕事</a:t>
            </a:r>
            <a:r>
              <a:rPr lang="ja-JP" altLang="en-US" sz="1400" dirty="0"/>
              <a:t>説明会を共同で開催し</a:t>
            </a:r>
            <a:r>
              <a:rPr lang="ja-JP" altLang="en-US" sz="1400" dirty="0" smtClean="0"/>
              <a:t>、</a:t>
            </a:r>
            <a:r>
              <a:rPr lang="en-US" altLang="ja-JP" sz="1400" dirty="0" smtClean="0"/>
              <a:t/>
            </a:r>
            <a:br>
              <a:rPr lang="en-US" altLang="ja-JP" sz="1400" dirty="0" smtClean="0"/>
            </a:br>
            <a:r>
              <a:rPr lang="ja-JP" altLang="en-US" sz="1400" dirty="0" smtClean="0"/>
              <a:t>府内</a:t>
            </a:r>
            <a:r>
              <a:rPr lang="ja-JP" altLang="en-US" sz="1400" dirty="0"/>
              <a:t>のセブン</a:t>
            </a:r>
            <a:r>
              <a:rPr lang="en-US" altLang="ja-JP" sz="1400" dirty="0"/>
              <a:t>-</a:t>
            </a:r>
            <a:r>
              <a:rPr lang="ja-JP" altLang="en-US" sz="1400" dirty="0"/>
              <a:t>イレブン店舗で高齢者を</a:t>
            </a:r>
            <a:r>
              <a:rPr lang="ja-JP" altLang="en-US" sz="1400" dirty="0" smtClean="0"/>
              <a:t>募集。</a:t>
            </a:r>
            <a:endParaRPr lang="en-US" altLang="ja-JP" sz="1400" dirty="0" smtClean="0"/>
          </a:p>
          <a:p>
            <a:pPr marL="252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元気シニアの雇用が拡大しています。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併せて、女性経営者の増加に向けた説明会等も実施しています。</a:t>
            </a:r>
            <a:endParaRPr lang="en-US" altLang="ja-JP" sz="1400" dirty="0"/>
          </a:p>
          <a:p>
            <a:pPr>
              <a:lnSpc>
                <a:spcPts val="1200"/>
              </a:lnSpc>
            </a:pPr>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イオン：ニート状態にある若者の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就業支援</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b="1" dirty="0" smtClean="0"/>
              <a:t>　</a:t>
            </a:r>
            <a:r>
              <a:rPr lang="ja-JP" altLang="en-US" sz="1400" dirty="0" smtClean="0"/>
              <a:t>若年</a:t>
            </a:r>
            <a:r>
              <a:rPr lang="ja-JP" altLang="en-US" sz="1400" dirty="0"/>
              <a:t>就職困難者（ニート状態の若者）の職場就業体験を実施。</a:t>
            </a:r>
            <a:endParaRPr lang="en-US" altLang="ja-JP" sz="1400" dirty="0"/>
          </a:p>
          <a:p>
            <a:pPr lvl="0"/>
            <a:r>
              <a:rPr lang="ja-JP" altLang="en-US" sz="1400" dirty="0"/>
              <a:t>　</a:t>
            </a:r>
            <a:r>
              <a:rPr lang="ja-JP" altLang="en-US" sz="1400" dirty="0" smtClean="0"/>
              <a:t>　若年</a:t>
            </a:r>
            <a:r>
              <a:rPr lang="ja-JP" altLang="en-US" sz="1400" dirty="0"/>
              <a:t>就職困難者の</a:t>
            </a:r>
            <a:r>
              <a:rPr lang="ja-JP" altLang="en-US" sz="1400" dirty="0" smtClean="0"/>
              <a:t>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1400" dirty="0" smtClean="0"/>
              <a:t>支援</a:t>
            </a:r>
            <a:r>
              <a:rPr lang="ja-JP" altLang="en-US" sz="1400" dirty="0"/>
              <a:t>の裾野の拡大を図っています。</a:t>
            </a:r>
            <a:endParaRPr lang="en-US" altLang="ja-JP" sz="1400" dirty="0"/>
          </a:p>
          <a:p>
            <a:pPr>
              <a:lnSpc>
                <a:spcPts val="1200"/>
              </a:lnSpc>
            </a:pPr>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コンビニエンスチェーン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：高齢者見守り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協定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t>　</a:t>
            </a:r>
            <a:r>
              <a:rPr lang="ja-JP" altLang="en-US" sz="1400" dirty="0" smtClean="0"/>
              <a:t>　</a:t>
            </a:r>
            <a:r>
              <a:rPr lang="ja-JP" altLang="ja-JP" sz="1400" dirty="0" smtClean="0"/>
              <a:t>サークル</a:t>
            </a:r>
            <a:r>
              <a:rPr lang="ja-JP" altLang="ja-JP" sz="1400" dirty="0"/>
              <a:t>Ｋサンクス、セブン‐イレブン・ジャパン、ファミリーマート、ローソン</a:t>
            </a:r>
            <a:r>
              <a:rPr lang="ja-JP" altLang="ja-JP" sz="1400" dirty="0" smtClean="0"/>
              <a:t>の大手コンビニエンスチェーン</a:t>
            </a:r>
            <a:r>
              <a:rPr lang="ja-JP" altLang="en-US" sz="1400" dirty="0" smtClean="0"/>
              <a:t>４</a:t>
            </a:r>
            <a:r>
              <a:rPr lang="ja-JP" altLang="ja-JP" sz="1400" dirty="0" smtClean="0"/>
              <a:t>社</a:t>
            </a:r>
            <a:r>
              <a:rPr lang="ja-JP" altLang="ja-JP" sz="1400" dirty="0"/>
              <a:t>と「高齢者にやさしい地域づくり推進協定」</a:t>
            </a:r>
            <a:r>
              <a:rPr lang="ja-JP" altLang="ja-JP" sz="1400" dirty="0" smtClean="0"/>
              <a:t>を締結</a:t>
            </a:r>
            <a:r>
              <a:rPr lang="ja-JP" altLang="en-US" sz="1400" dirty="0" smtClean="0"/>
              <a:t>（</a:t>
            </a:r>
            <a:r>
              <a:rPr lang="ja-JP" altLang="en-US" sz="1400" dirty="0"/>
              <a:t>４</a:t>
            </a:r>
            <a:r>
              <a:rPr lang="ja-JP" altLang="en-US" sz="1400" dirty="0" smtClean="0"/>
              <a:t>社一斉は、全国</a:t>
            </a:r>
            <a:r>
              <a:rPr lang="ja-JP" altLang="en-US" sz="1400" dirty="0"/>
              <a:t>初）。</a:t>
            </a:r>
            <a:endParaRPr lang="en-US" altLang="ja-JP" sz="1400" dirty="0"/>
          </a:p>
          <a:p>
            <a:pPr marL="252000" lvl="0" indent="-457200"/>
            <a:r>
              <a:rPr lang="ja-JP" altLang="en-US" sz="1400" dirty="0"/>
              <a:t>　</a:t>
            </a:r>
            <a:r>
              <a:rPr lang="ja-JP" altLang="en-US" sz="1400" dirty="0" smtClean="0"/>
              <a:t>　徘徊</a:t>
            </a:r>
            <a:r>
              <a:rPr lang="ja-JP" altLang="en-US" sz="1400" dirty="0"/>
              <a:t>行動等による行方不明高齢者の早期発見、保護など</a:t>
            </a:r>
            <a:r>
              <a:rPr lang="ja-JP" altLang="en-US" sz="1400" dirty="0" smtClean="0"/>
              <a:t>、高齢者</a:t>
            </a:r>
            <a:r>
              <a:rPr lang="ja-JP" altLang="en-US" sz="1400" dirty="0"/>
              <a:t>をきめ細かく見守って</a:t>
            </a:r>
            <a:r>
              <a:rPr lang="ja-JP" altLang="en-US" sz="1400" dirty="0" smtClean="0"/>
              <a:t>います。</a:t>
            </a:r>
            <a:endParaRPr lang="en-US" altLang="ja-JP" sz="1400" dirty="0" smtClean="0"/>
          </a:p>
          <a:p>
            <a:pPr marL="252000" lvl="0" indent="-457200">
              <a:lnSpc>
                <a:spcPts val="1200"/>
              </a:lnSpc>
            </a:pPr>
            <a:endParaRPr lang="en-US" altLang="ja-JP" sz="1400" dirty="0" smtClean="0"/>
          </a:p>
          <a:p>
            <a:pPr marL="252000" lvl="0" indent="-457200"/>
            <a:r>
              <a:rPr lang="ja-JP" altLang="en-US" sz="1400" b="1" dirty="0" smtClean="0"/>
              <a:t>・関西ペイント：塗装イベントの実施</a:t>
            </a:r>
            <a:endParaRPr lang="en-US" altLang="ja-JP" sz="1400" b="1" dirty="0" smtClean="0"/>
          </a:p>
          <a:p>
            <a:pPr marL="252000" lvl="0" indent="-457200"/>
            <a:r>
              <a:rPr lang="ja-JP" altLang="en-US" sz="1400" dirty="0" smtClean="0"/>
              <a:t>　　</a:t>
            </a:r>
            <a:r>
              <a:rPr lang="ja-JP" altLang="en-US" sz="1400" dirty="0" err="1" smtClean="0"/>
              <a:t>障がい</a:t>
            </a:r>
            <a:r>
              <a:rPr lang="ja-JP" altLang="en-US" sz="1400" dirty="0" smtClean="0"/>
              <a:t>者就労支援の一環として、府立支援学校等の生徒が参加する塗装イベントを実施。</a:t>
            </a:r>
            <a:endParaRPr lang="en-US" altLang="ja-JP" sz="1400" dirty="0" smtClean="0"/>
          </a:p>
          <a:p>
            <a:pPr marL="252000" lvl="0" indent="-457200"/>
            <a:r>
              <a:rPr lang="ja-JP" altLang="en-US" sz="1400" dirty="0"/>
              <a:t>　</a:t>
            </a:r>
            <a:r>
              <a:rPr lang="ja-JP" altLang="en-US" sz="1400" dirty="0" smtClean="0"/>
              <a:t>　「塗装」という工程を通じて、生徒の職域拡大が図られるとともに、新たな職域に対する</a:t>
            </a:r>
            <a:endParaRPr lang="en-US" altLang="ja-JP" sz="1400" dirty="0" smtClean="0"/>
          </a:p>
          <a:p>
            <a:pPr marL="252000" lvl="0" indent="-457200"/>
            <a:r>
              <a:rPr lang="ja-JP" altLang="en-US" sz="1400" dirty="0"/>
              <a:t>　</a:t>
            </a:r>
            <a:r>
              <a:rPr lang="ja-JP" altLang="en-US" sz="1400" dirty="0" smtClean="0"/>
              <a:t>　生徒自身の就労意欲の向上につながっています。</a:t>
            </a:r>
            <a:endParaRPr lang="ja-JP" altLang="ja-JP" sz="1400" dirty="0"/>
          </a:p>
        </p:txBody>
      </p:sp>
      <p:pic>
        <p:nvPicPr>
          <p:cNvPr id="59" name="図 58"/>
          <p:cNvPicPr/>
          <p:nvPr/>
        </p:nvPicPr>
        <p:blipFill>
          <a:blip r:embed="rId2" cstate="screen">
            <a:extLst>
              <a:ext uri="{28A0092B-C50C-407E-A947-70E740481C1C}">
                <a14:useLocalDpi xmlns:a14="http://schemas.microsoft.com/office/drawing/2010/main"/>
              </a:ext>
            </a:extLst>
          </a:blip>
          <a:stretch>
            <a:fillRect/>
          </a:stretch>
        </p:blipFill>
        <p:spPr>
          <a:xfrm>
            <a:off x="7400024" y="4423046"/>
            <a:ext cx="1276432" cy="1298335"/>
          </a:xfrm>
          <a:prstGeom prst="rect">
            <a:avLst/>
          </a:prstGeom>
        </p:spPr>
      </p:pic>
      <p:pic>
        <p:nvPicPr>
          <p:cNvPr id="61" name="Picture 2" descr="\\G0000sv0ns501\d11485$\doc\05公民戦略連携デスク\HP修正用フォルダ\最新情報更新\270617セブンイレブン\270624_sevenelevenlic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04248" y="3501008"/>
            <a:ext cx="1386935" cy="839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nakatanim\AppData\Local\Microsoft\Windows\Temporary Internet Files\Content.Outlook\J95NV1S6\スーツ名刺.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8003" y="3451076"/>
            <a:ext cx="9382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69" descr="\\G0000sv0ns501\d11485$\doc\05公民戦略連携デスク\H27.11.13 関西ペイント塗装イベント\写真\2015-11-13 271113関西ペイント\271113関西ペイント 092.JPG"/>
          <p:cNvPicPr/>
          <p:nvPr/>
        </p:nvPicPr>
        <p:blipFill rotWithShape="1">
          <a:blip r:embed="rId5" cstate="screen">
            <a:extLst>
              <a:ext uri="{28A0092B-C50C-407E-A947-70E740481C1C}">
                <a14:useLocalDpi xmlns:a14="http://schemas.microsoft.com/office/drawing/2010/main"/>
              </a:ext>
            </a:extLst>
          </a:blip>
          <a:srcRect/>
          <a:stretch/>
        </p:blipFill>
        <p:spPr bwMode="auto">
          <a:xfrm>
            <a:off x="7092280" y="5757693"/>
            <a:ext cx="1368152" cy="839659"/>
          </a:xfrm>
          <a:prstGeom prst="rect">
            <a:avLst/>
          </a:prstGeom>
          <a:noFill/>
          <a:ln>
            <a:noFill/>
          </a:ln>
          <a:extLst>
            <a:ext uri="{53640926-AAD7-44D8-BBD7-CCE9431645EC}">
              <a14:shadowObscured xmlns:a14="http://schemas.microsoft.com/office/drawing/2010/main"/>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41530" y="692696"/>
            <a:ext cx="8622958" cy="60063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⑩</a:t>
            </a:r>
            <a:r>
              <a:rPr lang="ja-JP" altLang="en-US" sz="1400" b="1" dirty="0">
                <a:solidFill>
                  <a:schemeClr val="tx1"/>
                </a:solidFill>
              </a:rPr>
              <a:t>　</a:t>
            </a:r>
            <a:r>
              <a:rPr lang="ja-JP" altLang="en-US" sz="1400" b="1" dirty="0" smtClean="0">
                <a:solidFill>
                  <a:schemeClr val="tx1"/>
                </a:solidFill>
              </a:rPr>
              <a:t>プラットフォームによる社会課題の解決</a:t>
            </a:r>
            <a:endParaRPr lang="en-US" altLang="ja-JP" sz="1400" b="1" dirty="0">
              <a:solidFill>
                <a:schemeClr val="tx1"/>
              </a:solidFill>
            </a:endParaRPr>
          </a:p>
          <a:p>
            <a:r>
              <a:rPr lang="ja-JP" altLang="en-US" sz="1400" dirty="0">
                <a:solidFill>
                  <a:schemeClr val="tx1"/>
                </a:solidFill>
              </a:rPr>
              <a:t>　</a:t>
            </a:r>
            <a:r>
              <a:rPr lang="ja-JP" altLang="en-US" sz="1400" dirty="0" smtClean="0">
                <a:solidFill>
                  <a:schemeClr val="tx1"/>
                </a:solidFill>
              </a:rPr>
              <a:t>大阪府では</a:t>
            </a:r>
            <a:r>
              <a:rPr lang="ja-JP" altLang="en-US" sz="1400" dirty="0">
                <a:solidFill>
                  <a:schemeClr val="tx1"/>
                </a:solidFill>
              </a:rPr>
              <a:t>、多様な立場の人が集まり、対等な立場</a:t>
            </a:r>
            <a:r>
              <a:rPr lang="ja-JP" altLang="en-US" sz="1400" dirty="0" smtClean="0">
                <a:solidFill>
                  <a:schemeClr val="tx1"/>
                </a:solidFill>
              </a:rPr>
              <a:t>で行政的課題を共有する「場」に、アートやデザインの手法を取り入れることなどにより、地域のオリジナリティや課題の本質を見つけ出し、みんなが一体となって、目標・理念・価値を</a:t>
            </a:r>
            <a:r>
              <a:rPr lang="ja-JP" altLang="en-US" sz="1400" dirty="0">
                <a:solidFill>
                  <a:schemeClr val="tx1"/>
                </a:solidFill>
              </a:rPr>
              <a:t>追求</a:t>
            </a:r>
            <a:r>
              <a:rPr lang="ja-JP" altLang="en-US" sz="1400" dirty="0" smtClean="0">
                <a:solidFill>
                  <a:schemeClr val="tx1"/>
                </a:solidFill>
              </a:rPr>
              <a:t>し</a:t>
            </a:r>
            <a:r>
              <a:rPr lang="ja-JP" altLang="en-US" sz="1400" dirty="0">
                <a:solidFill>
                  <a:schemeClr val="tx1"/>
                </a:solidFill>
              </a:rPr>
              <a:t>、</a:t>
            </a:r>
            <a:r>
              <a:rPr lang="ja-JP" altLang="en-US" sz="1400" dirty="0" smtClean="0">
                <a:solidFill>
                  <a:schemeClr val="tx1"/>
                </a:solidFill>
              </a:rPr>
              <a:t>共有できる「プラットフォーム」をつくることで、社会課題の解決を進めています。</a:t>
            </a:r>
            <a:endParaRPr lang="en-US" altLang="ja-JP" sz="1400" dirty="0" smtClean="0">
              <a:solidFill>
                <a:schemeClr val="tx1"/>
              </a:solidFill>
            </a:endParaRPr>
          </a:p>
          <a:p>
            <a:endParaRPr lang="ja-JP" altLang="ja-JP" sz="1400" dirty="0">
              <a:solidFill>
                <a:schemeClr val="tx1"/>
              </a:solidFill>
            </a:endParaRPr>
          </a:p>
        </p:txBody>
      </p:sp>
      <p:sp>
        <p:nvSpPr>
          <p:cNvPr id="82" name="円/楕円 81"/>
          <p:cNvSpPr/>
          <p:nvPr/>
        </p:nvSpPr>
        <p:spPr>
          <a:xfrm>
            <a:off x="6039513" y="1636644"/>
            <a:ext cx="2772000" cy="2772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円/楕円 4"/>
          <p:cNvSpPr/>
          <p:nvPr/>
        </p:nvSpPr>
        <p:spPr>
          <a:xfrm>
            <a:off x="1262547" y="2493631"/>
            <a:ext cx="1584176" cy="1584000"/>
          </a:xfrm>
          <a:prstGeom prst="ellips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t>行政的課題をみんなで共有</a:t>
            </a:r>
            <a:endParaRPr kumimoji="1" lang="en-US" altLang="ja-JP" sz="1200" dirty="0" smtClean="0"/>
          </a:p>
          <a:p>
            <a:pPr algn="ctr"/>
            <a:endParaRPr kumimoji="1" lang="en-US" altLang="ja-JP" sz="900" dirty="0" smtClean="0"/>
          </a:p>
          <a:p>
            <a:pPr algn="ctr"/>
            <a:r>
              <a:rPr kumimoji="1" lang="ja-JP" altLang="en-US" sz="900" dirty="0" smtClean="0"/>
              <a:t>多様な立場の関係者が主体的に取り組めるしくみをつくる。</a:t>
            </a:r>
            <a:endParaRPr kumimoji="1" lang="ja-JP" altLang="en-US" sz="900" dirty="0"/>
          </a:p>
        </p:txBody>
      </p:sp>
      <p:sp>
        <p:nvSpPr>
          <p:cNvPr id="6" name="円/楕円 5"/>
          <p:cNvSpPr>
            <a:spLocks noChangeAspect="1"/>
          </p:cNvSpPr>
          <p:nvPr/>
        </p:nvSpPr>
        <p:spPr>
          <a:xfrm>
            <a:off x="1808279" y="1865326"/>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1" name="テキスト ボックス 10"/>
          <p:cNvSpPr txBox="1"/>
          <p:nvPr/>
        </p:nvSpPr>
        <p:spPr>
          <a:xfrm>
            <a:off x="1798624" y="1976214"/>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12" name="円/楕円 11"/>
          <p:cNvSpPr>
            <a:spLocks noChangeAspect="1"/>
          </p:cNvSpPr>
          <p:nvPr/>
        </p:nvSpPr>
        <p:spPr>
          <a:xfrm>
            <a:off x="2985122"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3" name="テキスト ボックス 12"/>
          <p:cNvSpPr txBox="1"/>
          <p:nvPr/>
        </p:nvSpPr>
        <p:spPr>
          <a:xfrm>
            <a:off x="2975467" y="2424907"/>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14" name="円/楕円 13"/>
          <p:cNvSpPr>
            <a:spLocks noChangeAspect="1"/>
          </p:cNvSpPr>
          <p:nvPr/>
        </p:nvSpPr>
        <p:spPr>
          <a:xfrm>
            <a:off x="2985122"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5" name="テキスト ボックス 14"/>
          <p:cNvSpPr txBox="1"/>
          <p:nvPr/>
        </p:nvSpPr>
        <p:spPr>
          <a:xfrm>
            <a:off x="2975467" y="3865067"/>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16" name="円/楕円 15"/>
          <p:cNvSpPr>
            <a:spLocks noChangeAspect="1"/>
          </p:cNvSpPr>
          <p:nvPr/>
        </p:nvSpPr>
        <p:spPr>
          <a:xfrm>
            <a:off x="1808280" y="4228932"/>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7" name="テキスト ボックス 16"/>
          <p:cNvSpPr txBox="1"/>
          <p:nvPr/>
        </p:nvSpPr>
        <p:spPr>
          <a:xfrm>
            <a:off x="1798625" y="4339820"/>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18" name="円/楕円 17"/>
          <p:cNvSpPr>
            <a:spLocks noChangeAspect="1"/>
          </p:cNvSpPr>
          <p:nvPr/>
        </p:nvSpPr>
        <p:spPr>
          <a:xfrm>
            <a:off x="680866"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9" name="テキスト ボックス 18"/>
          <p:cNvSpPr txBox="1"/>
          <p:nvPr/>
        </p:nvSpPr>
        <p:spPr>
          <a:xfrm>
            <a:off x="671211" y="3796570"/>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20" name="円/楕円 19"/>
          <p:cNvSpPr>
            <a:spLocks noChangeAspect="1"/>
          </p:cNvSpPr>
          <p:nvPr/>
        </p:nvSpPr>
        <p:spPr>
          <a:xfrm>
            <a:off x="680866"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21" name="テキスト ボックス 20"/>
          <p:cNvSpPr txBox="1"/>
          <p:nvPr/>
        </p:nvSpPr>
        <p:spPr>
          <a:xfrm>
            <a:off x="680866" y="2410319"/>
            <a:ext cx="588421" cy="276999"/>
          </a:xfrm>
          <a:prstGeom prst="rect">
            <a:avLst/>
          </a:prstGeom>
          <a:noFill/>
        </p:spPr>
        <p:txBody>
          <a:bodyPr wrap="square" rtlCol="0">
            <a:spAutoFit/>
          </a:bodyPr>
          <a:lstStyle/>
          <a:p>
            <a:r>
              <a:rPr lang="ja-JP" altLang="en-US" sz="1200" dirty="0"/>
              <a:t>行政</a:t>
            </a:r>
            <a:endParaRPr kumimoji="1" lang="ja-JP" altLang="en-US" sz="1200" dirty="0"/>
          </a:p>
        </p:txBody>
      </p:sp>
      <p:cxnSp>
        <p:nvCxnSpPr>
          <p:cNvPr id="23" name="直線矢印コネクタ 22"/>
          <p:cNvCxnSpPr>
            <a:stCxn id="6" idx="4"/>
            <a:endCxn id="5" idx="0"/>
          </p:cNvCxnSpPr>
          <p:nvPr/>
        </p:nvCxnSpPr>
        <p:spPr>
          <a:xfrm>
            <a:off x="2053978" y="2356724"/>
            <a:ext cx="657" cy="136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p:cNvCxnSpPr>
            <a:stCxn id="16" idx="0"/>
            <a:endCxn id="5" idx="4"/>
          </p:cNvCxnSpPr>
          <p:nvPr/>
        </p:nvCxnSpPr>
        <p:spPr>
          <a:xfrm flipV="1">
            <a:off x="2053979" y="4077631"/>
            <a:ext cx="656" cy="1513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直線矢印コネクタ 29"/>
          <p:cNvCxnSpPr>
            <a:stCxn id="13" idx="1"/>
            <a:endCxn id="5" idx="7"/>
          </p:cNvCxnSpPr>
          <p:nvPr/>
        </p:nvCxnSpPr>
        <p:spPr>
          <a:xfrm flipH="1">
            <a:off x="2614726" y="2563407"/>
            <a:ext cx="360741" cy="1621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直線矢印コネクタ 33"/>
          <p:cNvCxnSpPr>
            <a:stCxn id="15" idx="1"/>
            <a:endCxn id="5" idx="5"/>
          </p:cNvCxnSpPr>
          <p:nvPr/>
        </p:nvCxnSpPr>
        <p:spPr>
          <a:xfrm flipH="1" flipV="1">
            <a:off x="2614726" y="3845660"/>
            <a:ext cx="360741" cy="157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20" idx="6"/>
            <a:endCxn id="5" idx="1"/>
          </p:cNvCxnSpPr>
          <p:nvPr/>
        </p:nvCxnSpPr>
        <p:spPr>
          <a:xfrm>
            <a:off x="1172264" y="2559718"/>
            <a:ext cx="322280" cy="1658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直線矢印コネクタ 40"/>
          <p:cNvCxnSpPr>
            <a:stCxn id="18" idx="6"/>
            <a:endCxn id="5" idx="3"/>
          </p:cNvCxnSpPr>
          <p:nvPr/>
        </p:nvCxnSpPr>
        <p:spPr>
          <a:xfrm flipV="1">
            <a:off x="1172264" y="3845660"/>
            <a:ext cx="322280" cy="1542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3815916" y="1628800"/>
            <a:ext cx="1872208" cy="1200329"/>
          </a:xfrm>
          <a:prstGeom prst="rect">
            <a:avLst/>
          </a:prstGeom>
          <a:noFill/>
        </p:spPr>
        <p:txBody>
          <a:bodyPr wrap="square" rtlCol="0">
            <a:spAutoFit/>
          </a:bodyPr>
          <a:lstStyle/>
          <a:p>
            <a:pPr algn="ctr"/>
            <a:r>
              <a:rPr kumimoji="1" lang="en-US" altLang="ja-JP" sz="2400" b="1" dirty="0" smtClean="0">
                <a:solidFill>
                  <a:schemeClr val="accent3"/>
                </a:solidFill>
              </a:rPr>
              <a:t>+</a:t>
            </a:r>
          </a:p>
          <a:p>
            <a:pPr algn="ctr"/>
            <a:r>
              <a:rPr lang="en-US" altLang="ja-JP" sz="2400" b="1" dirty="0" smtClean="0">
                <a:solidFill>
                  <a:schemeClr val="accent3"/>
                </a:solidFill>
              </a:rPr>
              <a:t>ART</a:t>
            </a:r>
            <a:r>
              <a:rPr lang="ja-JP" altLang="en-US" sz="2400" b="1" dirty="0" smtClean="0">
                <a:solidFill>
                  <a:schemeClr val="accent3"/>
                </a:solidFill>
              </a:rPr>
              <a:t>＆</a:t>
            </a:r>
            <a:endParaRPr lang="en-US" altLang="ja-JP" sz="2400" b="1" dirty="0" smtClean="0">
              <a:solidFill>
                <a:schemeClr val="accent3"/>
              </a:solidFill>
            </a:endParaRPr>
          </a:p>
          <a:p>
            <a:pPr algn="ctr"/>
            <a:r>
              <a:rPr kumimoji="1" lang="en-US" altLang="ja-JP" sz="2400" b="1" dirty="0">
                <a:solidFill>
                  <a:schemeClr val="accent3"/>
                </a:solidFill>
              </a:rPr>
              <a:t>DESIGN</a:t>
            </a:r>
            <a:endParaRPr kumimoji="1" lang="ja-JP" altLang="en-US" sz="2400" b="1" dirty="0">
              <a:solidFill>
                <a:schemeClr val="accent3"/>
              </a:solidFill>
            </a:endParaRPr>
          </a:p>
        </p:txBody>
      </p:sp>
      <p:sp>
        <p:nvSpPr>
          <p:cNvPr id="46" name="テキスト ボックス 45"/>
          <p:cNvSpPr txBox="1"/>
          <p:nvPr/>
        </p:nvSpPr>
        <p:spPr>
          <a:xfrm>
            <a:off x="3707904" y="2930440"/>
            <a:ext cx="2088232" cy="1615827"/>
          </a:xfrm>
          <a:prstGeom prst="rect">
            <a:avLst/>
          </a:prstGeom>
          <a:noFill/>
        </p:spPr>
        <p:txBody>
          <a:bodyPr wrap="square" rtlCol="0">
            <a:spAutoFit/>
          </a:bodyPr>
          <a:lstStyle/>
          <a:p>
            <a:pPr algn="ctr"/>
            <a:r>
              <a:rPr kumimoji="1" lang="ja-JP" altLang="en-US" sz="1100" dirty="0" smtClean="0"/>
              <a:t>アートやデザインが持つ、</a:t>
            </a:r>
            <a:endParaRPr kumimoji="1" lang="en-US" altLang="ja-JP" sz="1100" dirty="0" smtClean="0"/>
          </a:p>
          <a:p>
            <a:pPr algn="ctr"/>
            <a:r>
              <a:rPr kumimoji="1" lang="ja-JP" altLang="en-US" sz="1100" dirty="0" smtClean="0"/>
              <a:t>本質を追求し、人を引きつける力</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異なる価値観を結びつける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a:t>みん</a:t>
            </a:r>
            <a:r>
              <a:rPr kumimoji="1" lang="ja-JP" altLang="en-US" sz="1100" dirty="0" smtClean="0"/>
              <a:t>なが一体となって創造する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驚き・発見・感動</a:t>
            </a:r>
            <a:endParaRPr kumimoji="1" lang="en-US" altLang="ja-JP" sz="1100" dirty="0" smtClean="0"/>
          </a:p>
          <a:p>
            <a:pPr algn="ctr"/>
            <a:r>
              <a:rPr kumimoji="1" lang="ja-JP" altLang="en-US" sz="1100" dirty="0" smtClean="0"/>
              <a:t>訴求力のあるアウトプット</a:t>
            </a:r>
            <a:endParaRPr kumimoji="1" lang="ja-JP" altLang="en-US" sz="1100" dirty="0"/>
          </a:p>
        </p:txBody>
      </p:sp>
      <p:sp>
        <p:nvSpPr>
          <p:cNvPr id="47" name="円/楕円 46"/>
          <p:cNvSpPr/>
          <p:nvPr/>
        </p:nvSpPr>
        <p:spPr>
          <a:xfrm>
            <a:off x="6454311" y="2088791"/>
            <a:ext cx="1872000" cy="1872000"/>
          </a:xfrm>
          <a:prstGeom prst="ellipse">
            <a:avLst/>
          </a:prstGeom>
          <a:solidFill>
            <a:schemeClr val="accent3">
              <a:lumMod val="60000"/>
              <a:lumOff val="40000"/>
            </a:schemeClr>
          </a:solidFill>
          <a:ln>
            <a:no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「目標」「理念」</a:t>
            </a:r>
            <a:endParaRPr kumimoji="1" lang="en-US" altLang="ja-JP" sz="1200" b="1" dirty="0" smtClean="0"/>
          </a:p>
          <a:p>
            <a:pPr algn="ctr"/>
            <a:r>
              <a:rPr kumimoji="1" lang="ja-JP" altLang="en-US" sz="1200" b="1" dirty="0" smtClean="0"/>
              <a:t>「価値」</a:t>
            </a:r>
            <a:endParaRPr kumimoji="1" lang="en-US" altLang="ja-JP" sz="1200" b="1" dirty="0" smtClean="0"/>
          </a:p>
          <a:p>
            <a:pPr algn="ctr"/>
            <a:r>
              <a:rPr kumimoji="1" lang="ja-JP" altLang="en-US" sz="900" dirty="0" smtClean="0"/>
              <a:t>↓</a:t>
            </a:r>
            <a:endParaRPr kumimoji="1" lang="en-US" altLang="ja-JP" sz="900" dirty="0" smtClean="0"/>
          </a:p>
          <a:p>
            <a:pPr algn="ctr"/>
            <a:r>
              <a:rPr lang="ja-JP" altLang="en-US" sz="900" dirty="0"/>
              <a:t>共有することに</a:t>
            </a:r>
            <a:r>
              <a:rPr lang="ja-JP" altLang="en-US" sz="900" dirty="0" smtClean="0"/>
              <a:t>よって</a:t>
            </a:r>
            <a:endParaRPr lang="en-US" altLang="ja-JP" sz="900" dirty="0" smtClean="0"/>
          </a:p>
          <a:p>
            <a:pPr algn="ctr"/>
            <a:r>
              <a:rPr lang="ja-JP" altLang="en-US" sz="900" dirty="0" smtClean="0"/>
              <a:t>つながっていく。</a:t>
            </a:r>
            <a:endParaRPr lang="en-US" altLang="ja-JP" sz="900" dirty="0" smtClean="0"/>
          </a:p>
          <a:p>
            <a:pPr algn="ctr"/>
            <a:r>
              <a:rPr kumimoji="1" lang="ja-JP" altLang="en-US" sz="900" dirty="0" smtClean="0"/>
              <a:t>↓</a:t>
            </a:r>
            <a:endParaRPr kumimoji="1" lang="en-US" altLang="ja-JP" sz="900" dirty="0" smtClean="0"/>
          </a:p>
          <a:p>
            <a:pPr algn="ctr"/>
            <a:r>
              <a:rPr kumimoji="1" lang="ja-JP" altLang="en-US" sz="900" dirty="0" smtClean="0"/>
              <a:t>みんなで決定する。</a:t>
            </a:r>
            <a:endParaRPr kumimoji="1" lang="ja-JP" altLang="en-US" sz="900" dirty="0"/>
          </a:p>
        </p:txBody>
      </p:sp>
      <p:sp>
        <p:nvSpPr>
          <p:cNvPr id="48" name="円/楕円 47"/>
          <p:cNvSpPr>
            <a:spLocks noChangeAspect="1"/>
          </p:cNvSpPr>
          <p:nvPr/>
        </p:nvSpPr>
        <p:spPr>
          <a:xfrm>
            <a:off x="7188939" y="17447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49" name="テキスト ボックス 48"/>
          <p:cNvSpPr txBox="1"/>
          <p:nvPr/>
        </p:nvSpPr>
        <p:spPr>
          <a:xfrm>
            <a:off x="7179284" y="1855599"/>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50" name="円/楕円 49"/>
          <p:cNvSpPr>
            <a:spLocks noChangeAspect="1"/>
          </p:cNvSpPr>
          <p:nvPr/>
        </p:nvSpPr>
        <p:spPr>
          <a:xfrm>
            <a:off x="7909019"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1" name="テキスト ボックス 50"/>
          <p:cNvSpPr txBox="1"/>
          <p:nvPr/>
        </p:nvSpPr>
        <p:spPr>
          <a:xfrm>
            <a:off x="7899364" y="2179581"/>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52" name="円/楕円 51"/>
          <p:cNvSpPr>
            <a:spLocks noChangeAspect="1"/>
          </p:cNvSpPr>
          <p:nvPr/>
        </p:nvSpPr>
        <p:spPr>
          <a:xfrm>
            <a:off x="7921376" y="358086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3" name="テキスト ボックス 52"/>
          <p:cNvSpPr txBox="1"/>
          <p:nvPr/>
        </p:nvSpPr>
        <p:spPr>
          <a:xfrm>
            <a:off x="7911721" y="3691749"/>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54" name="円/楕円 53"/>
          <p:cNvSpPr>
            <a:spLocks noChangeAspect="1"/>
          </p:cNvSpPr>
          <p:nvPr/>
        </p:nvSpPr>
        <p:spPr>
          <a:xfrm>
            <a:off x="7201296" y="3796885"/>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5" name="テキスト ボックス 54"/>
          <p:cNvSpPr txBox="1"/>
          <p:nvPr/>
        </p:nvSpPr>
        <p:spPr>
          <a:xfrm>
            <a:off x="7191641" y="3907773"/>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56" name="円/楕円 55"/>
          <p:cNvSpPr>
            <a:spLocks noChangeAspect="1"/>
          </p:cNvSpPr>
          <p:nvPr/>
        </p:nvSpPr>
        <p:spPr>
          <a:xfrm>
            <a:off x="6396851" y="35449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7" name="テキスト ボックス 56"/>
          <p:cNvSpPr txBox="1"/>
          <p:nvPr/>
        </p:nvSpPr>
        <p:spPr>
          <a:xfrm>
            <a:off x="6399553" y="3580861"/>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58" name="円/楕円 57"/>
          <p:cNvSpPr>
            <a:spLocks noChangeAspect="1"/>
          </p:cNvSpPr>
          <p:nvPr/>
        </p:nvSpPr>
        <p:spPr>
          <a:xfrm>
            <a:off x="6459204"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9" name="テキスト ボックス 58"/>
          <p:cNvSpPr txBox="1"/>
          <p:nvPr/>
        </p:nvSpPr>
        <p:spPr>
          <a:xfrm>
            <a:off x="6459204" y="2164993"/>
            <a:ext cx="588421" cy="276999"/>
          </a:xfrm>
          <a:prstGeom prst="rect">
            <a:avLst/>
          </a:prstGeom>
          <a:noFill/>
        </p:spPr>
        <p:txBody>
          <a:bodyPr wrap="square" rtlCol="0">
            <a:spAutoFit/>
          </a:bodyPr>
          <a:lstStyle/>
          <a:p>
            <a:r>
              <a:rPr lang="ja-JP" altLang="en-US" sz="1200" dirty="0"/>
              <a:t>行政</a:t>
            </a:r>
            <a:endParaRPr kumimoji="1" lang="ja-JP" altLang="en-US" sz="1200" dirty="0"/>
          </a:p>
        </p:txBody>
      </p:sp>
      <p:sp>
        <p:nvSpPr>
          <p:cNvPr id="66" name="円/楕円 65"/>
          <p:cNvSpPr>
            <a:spLocks noChangeAspect="1"/>
          </p:cNvSpPr>
          <p:nvPr/>
        </p:nvSpPr>
        <p:spPr>
          <a:xfrm>
            <a:off x="8244861" y="277308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7" name="テキスト ボックス 66"/>
          <p:cNvSpPr txBox="1"/>
          <p:nvPr/>
        </p:nvSpPr>
        <p:spPr>
          <a:xfrm>
            <a:off x="8199753" y="2759156"/>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sp>
        <p:nvSpPr>
          <p:cNvPr id="68" name="円/楕円 67"/>
          <p:cNvSpPr>
            <a:spLocks noChangeAspect="1"/>
          </p:cNvSpPr>
          <p:nvPr/>
        </p:nvSpPr>
        <p:spPr>
          <a:xfrm>
            <a:off x="6127848" y="2790987"/>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9" name="テキスト ボックス 68"/>
          <p:cNvSpPr txBox="1"/>
          <p:nvPr/>
        </p:nvSpPr>
        <p:spPr>
          <a:xfrm>
            <a:off x="6066866" y="2788773"/>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cxnSp>
        <p:nvCxnSpPr>
          <p:cNvPr id="70" name="直線矢印コネクタ 69"/>
          <p:cNvCxnSpPr>
            <a:stCxn id="66" idx="2"/>
          </p:cNvCxnSpPr>
          <p:nvPr/>
        </p:nvCxnSpPr>
        <p:spPr>
          <a:xfrm flipH="1">
            <a:off x="7921377" y="3018780"/>
            <a:ext cx="323484" cy="8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4" name="直線矢印コネクタ 73"/>
          <p:cNvCxnSpPr>
            <a:stCxn id="68" idx="6"/>
          </p:cNvCxnSpPr>
          <p:nvPr/>
        </p:nvCxnSpPr>
        <p:spPr>
          <a:xfrm>
            <a:off x="6619246" y="3036686"/>
            <a:ext cx="21235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3" name="右矢印 82"/>
          <p:cNvSpPr/>
          <p:nvPr/>
        </p:nvSpPr>
        <p:spPr>
          <a:xfrm>
            <a:off x="3423489" y="2788792"/>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右矢印 83"/>
          <p:cNvSpPr/>
          <p:nvPr/>
        </p:nvSpPr>
        <p:spPr>
          <a:xfrm>
            <a:off x="5724128" y="2819552"/>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右矢印 84"/>
          <p:cNvSpPr/>
          <p:nvPr/>
        </p:nvSpPr>
        <p:spPr>
          <a:xfrm rot="5400000">
            <a:off x="1035190" y="1621858"/>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正方形/長方形 1"/>
          <p:cNvSpPr/>
          <p:nvPr/>
        </p:nvSpPr>
        <p:spPr>
          <a:xfrm>
            <a:off x="730862" y="170080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dirty="0" smtClean="0"/>
              <a:t>課　題</a:t>
            </a:r>
            <a:endParaRPr kumimoji="1" lang="ja-JP" altLang="en-US" sz="1600" dirty="0"/>
          </a:p>
        </p:txBody>
      </p:sp>
      <p:sp>
        <p:nvSpPr>
          <p:cNvPr id="86" name="右矢印 85"/>
          <p:cNvSpPr/>
          <p:nvPr/>
        </p:nvSpPr>
        <p:spPr>
          <a:xfrm rot="5400000">
            <a:off x="8237466" y="3797459"/>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テキスト ボックス 87"/>
          <p:cNvSpPr txBox="1"/>
          <p:nvPr/>
        </p:nvSpPr>
        <p:spPr>
          <a:xfrm>
            <a:off x="323528" y="4581128"/>
            <a:ext cx="3576753" cy="276999"/>
          </a:xfrm>
          <a:prstGeom prst="rect">
            <a:avLst/>
          </a:prstGeom>
          <a:noFill/>
        </p:spPr>
        <p:txBody>
          <a:bodyPr wrap="square" rtlCol="0">
            <a:spAutoFit/>
          </a:bodyPr>
          <a:lstStyle/>
          <a:p>
            <a:r>
              <a:rPr kumimoji="1" lang="en-US" altLang="ja-JP" sz="1200" dirty="0" smtClean="0"/>
              <a:t>【</a:t>
            </a:r>
            <a:r>
              <a:rPr kumimoji="1" lang="ja-JP" altLang="en-US" sz="1200" dirty="0" smtClean="0"/>
              <a:t>これまでの取組み</a:t>
            </a:r>
            <a:r>
              <a:rPr kumimoji="1" lang="en-US" altLang="ja-JP" sz="1200" dirty="0" smtClean="0"/>
              <a:t>】</a:t>
            </a:r>
            <a:endParaRPr kumimoji="1" lang="ja-JP" altLang="en-US" sz="1200" dirty="0"/>
          </a:p>
        </p:txBody>
      </p:sp>
      <p:graphicFrame>
        <p:nvGraphicFramePr>
          <p:cNvPr id="89" name="表 88"/>
          <p:cNvGraphicFramePr>
            <a:graphicFrameLocks noGrp="1"/>
          </p:cNvGraphicFramePr>
          <p:nvPr>
            <p:extLst>
              <p:ext uri="{D42A27DB-BD31-4B8C-83A1-F6EECF244321}">
                <p14:modId xmlns:p14="http://schemas.microsoft.com/office/powerpoint/2010/main" val="1694302849"/>
              </p:ext>
            </p:extLst>
          </p:nvPr>
        </p:nvGraphicFramePr>
        <p:xfrm>
          <a:off x="471240" y="4835247"/>
          <a:ext cx="8277224" cy="1760220"/>
        </p:xfrm>
        <a:graphic>
          <a:graphicData uri="http://schemas.openxmlformats.org/drawingml/2006/table">
            <a:tbl>
              <a:tblPr firstRow="1" bandRow="1">
                <a:tableStyleId>{5C22544A-7EE6-4342-B048-85BDC9FD1C3A}</a:tableStyleId>
              </a:tblPr>
              <a:tblGrid>
                <a:gridCol w="2084536"/>
                <a:gridCol w="6192688"/>
              </a:tblGrid>
              <a:tr h="138022">
                <a:tc>
                  <a:txBody>
                    <a:bodyPr/>
                    <a:lstStyle/>
                    <a:p>
                      <a:r>
                        <a:rPr kumimoji="1" lang="ja-JP" altLang="en-US" sz="1200" dirty="0" smtClean="0"/>
                        <a:t>事業名</a:t>
                      </a:r>
                      <a:endParaRPr kumimoji="1" lang="ja-JP" altLang="en-US" sz="1200" dirty="0"/>
                    </a:p>
                  </a:txBody>
                  <a:tcPr/>
                </a:tc>
                <a:tc>
                  <a:txBody>
                    <a:bodyPr/>
                    <a:lstStyle/>
                    <a:p>
                      <a:r>
                        <a:rPr kumimoji="1" lang="ja-JP" altLang="en-US" sz="1200" dirty="0" smtClean="0"/>
                        <a:t>概要</a:t>
                      </a:r>
                      <a:endParaRPr kumimoji="1" lang="ja-JP" altLang="en-US" sz="1200" dirty="0"/>
                    </a:p>
                  </a:txBody>
                  <a:tcPr/>
                </a:tc>
              </a:tr>
              <a:tr h="370840">
                <a:tc>
                  <a:txBody>
                    <a:bodyPr/>
                    <a:lstStyle/>
                    <a:p>
                      <a:r>
                        <a:rPr kumimoji="1" lang="ja-JP" altLang="en-US" sz="1050" dirty="0" smtClean="0">
                          <a:solidFill>
                            <a:schemeClr val="tx1"/>
                          </a:solidFill>
                        </a:rPr>
                        <a:t>木津川遊歩空間整備</a:t>
                      </a:r>
                      <a:endParaRPr kumimoji="1" lang="en-US" altLang="ja-JP" sz="1050" dirty="0" smtClean="0">
                        <a:solidFill>
                          <a:schemeClr val="tx1"/>
                        </a:solidFill>
                      </a:endParaRPr>
                    </a:p>
                    <a:p>
                      <a:r>
                        <a:rPr kumimoji="1" lang="ja-JP" altLang="en-US" sz="1050" dirty="0" smtClean="0">
                          <a:solidFill>
                            <a:schemeClr val="tx1"/>
                          </a:solidFill>
                        </a:rPr>
                        <a:t>（平成</a:t>
                      </a:r>
                      <a:r>
                        <a:rPr kumimoji="1" lang="en-US" altLang="ja-JP" sz="1050" dirty="0" smtClean="0">
                          <a:solidFill>
                            <a:schemeClr val="tx1"/>
                          </a:solidFill>
                        </a:rPr>
                        <a:t>24</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r>
                        <a:rPr kumimoji="1" lang="ja-JP" altLang="en-US" sz="1050" dirty="0" smtClean="0"/>
                        <a:t>遊歩道と広場からなる遊歩空間の整備にあたり、地域から愛され誇りとされる親水空間を生み出すことで、市民が使いながら維持管理を担う、新しい社会インフラの仕組みづくり</a:t>
                      </a:r>
                      <a:endParaRPr kumimoji="1" lang="ja-JP" altLang="en-US" sz="1050" dirty="0"/>
                    </a:p>
                  </a:txBody>
                  <a:tcPr/>
                </a:tc>
              </a:tr>
              <a:tr h="124858">
                <a:tc>
                  <a:txBody>
                    <a:bodyPr/>
                    <a:lstStyle/>
                    <a:p>
                      <a:r>
                        <a:rPr kumimoji="1" lang="ja-JP" altLang="en-US" sz="1050" dirty="0" smtClean="0">
                          <a:solidFill>
                            <a:schemeClr val="tx1"/>
                          </a:solidFill>
                        </a:rPr>
                        <a:t>わがまちカンヴァス（平成</a:t>
                      </a:r>
                      <a:r>
                        <a:rPr kumimoji="1" lang="en-US" altLang="ja-JP" sz="1050" dirty="0" smtClean="0">
                          <a:solidFill>
                            <a:schemeClr val="tx1"/>
                          </a:solidFill>
                        </a:rPr>
                        <a:t>25</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r>
                        <a:rPr kumimoji="1" lang="ja-JP" altLang="en-US" sz="1050" dirty="0" smtClean="0"/>
                        <a:t>アートによる公共空間の活用などの手法を活用し、市町村の活性化など地域課題の解決を支援</a:t>
                      </a:r>
                      <a:endParaRPr kumimoji="1" lang="ja-JP" altLang="en-US" sz="1050" dirty="0"/>
                    </a:p>
                  </a:txBody>
                  <a:tcPr/>
                </a:tc>
              </a:tr>
              <a:tr h="370840">
                <a:tc>
                  <a:txBody>
                    <a:bodyPr/>
                    <a:lstStyle/>
                    <a:p>
                      <a:r>
                        <a:rPr kumimoji="1" lang="ja-JP" altLang="en-US" sz="1050" dirty="0" smtClean="0">
                          <a:solidFill>
                            <a:schemeClr val="tx1"/>
                          </a:solidFill>
                        </a:rPr>
                        <a:t>安威川ダム利活用プラットフォーム</a:t>
                      </a:r>
                      <a:r>
                        <a:rPr kumimoji="1" lang="en-US" altLang="ja-JP" sz="1050" dirty="0" smtClean="0">
                          <a:solidFill>
                            <a:schemeClr val="tx1"/>
                          </a:solidFill>
                        </a:rPr>
                        <a:t/>
                      </a:r>
                      <a:br>
                        <a:rPr kumimoji="1" lang="en-US" altLang="ja-JP" sz="1050" dirty="0" smtClean="0">
                          <a:solidFill>
                            <a:schemeClr val="tx1"/>
                          </a:solidFill>
                        </a:rPr>
                      </a:br>
                      <a:r>
                        <a:rPr kumimoji="1" lang="ja-JP" altLang="en-US" sz="1050" dirty="0" smtClean="0">
                          <a:solidFill>
                            <a:schemeClr val="tx1"/>
                          </a:solidFill>
                        </a:rPr>
                        <a:t>（平成</a:t>
                      </a:r>
                      <a:r>
                        <a:rPr kumimoji="1" lang="en-US" altLang="ja-JP" sz="1050" dirty="0" smtClean="0">
                          <a:solidFill>
                            <a:schemeClr val="tx1"/>
                          </a:solidFill>
                        </a:rPr>
                        <a:t>25</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r>
                        <a:rPr kumimoji="1" lang="ja-JP" altLang="en-US" sz="1050" dirty="0" smtClean="0"/>
                        <a:t>安威川ダム周辺と都市部を結ぶ、活用と保全に寄与するプラットフォームを構築（大学、</a:t>
                      </a:r>
                      <a:r>
                        <a:rPr kumimoji="1" lang="en-US" altLang="ja-JP" sz="1050" dirty="0" smtClean="0"/>
                        <a:t>NPO</a:t>
                      </a:r>
                      <a:r>
                        <a:rPr kumimoji="1" lang="ja-JP" altLang="en-US" sz="1050" dirty="0" err="1" smtClean="0"/>
                        <a:t>、</a:t>
                      </a:r>
                      <a:r>
                        <a:rPr kumimoji="1" lang="ja-JP" altLang="en-US" sz="1050" dirty="0" smtClean="0"/>
                        <a:t>住民、クリエイター、行政等）し、継続的な担い手を育成</a:t>
                      </a:r>
                      <a:endParaRPr kumimoji="1" lang="ja-JP" altLang="en-US" sz="1050" dirty="0"/>
                    </a:p>
                  </a:txBody>
                  <a:tcPr/>
                </a:tc>
              </a:tr>
              <a:tr h="370840">
                <a:tc>
                  <a:txBody>
                    <a:bodyPr/>
                    <a:lstStyle/>
                    <a:p>
                      <a:r>
                        <a:rPr kumimoji="1" lang="ja-JP" altLang="en-US" sz="1050" dirty="0" smtClean="0">
                          <a:solidFill>
                            <a:schemeClr val="tx1"/>
                          </a:solidFill>
                        </a:rPr>
                        <a:t>新事業創造プラットフォーム事業</a:t>
                      </a:r>
                      <a:r>
                        <a:rPr kumimoji="1" lang="en-US" altLang="ja-JP" sz="1050" dirty="0" smtClean="0">
                          <a:solidFill>
                            <a:schemeClr val="tx1"/>
                          </a:solidFill>
                        </a:rPr>
                        <a:t/>
                      </a:r>
                      <a:br>
                        <a:rPr kumimoji="1" lang="en-US" altLang="ja-JP" sz="1050" dirty="0" smtClean="0">
                          <a:solidFill>
                            <a:schemeClr val="tx1"/>
                          </a:solidFill>
                        </a:rPr>
                      </a:br>
                      <a:r>
                        <a:rPr kumimoji="1" lang="ja-JP" altLang="en-US" sz="1050" dirty="0" smtClean="0">
                          <a:solidFill>
                            <a:schemeClr val="tx1"/>
                          </a:solidFill>
                        </a:rPr>
                        <a:t>（平成</a:t>
                      </a:r>
                      <a:r>
                        <a:rPr kumimoji="1" lang="en-US" altLang="ja-JP" sz="1050" dirty="0" smtClean="0">
                          <a:solidFill>
                            <a:schemeClr val="tx1"/>
                          </a:solidFill>
                        </a:rPr>
                        <a:t>27</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r>
                        <a:rPr kumimoji="1" lang="ja-JP" altLang="en-US" sz="1050" dirty="0" smtClean="0">
                          <a:solidFill>
                            <a:schemeClr val="tx1"/>
                          </a:solidFill>
                        </a:rPr>
                        <a:t>ビジネスを通じた社会的課題の解決に向けて、企業やユーザー、クリエイター等が参加する協創の場づくりを通じて、課題の抽出とそれを解決し得る新たなサービスビジネスの創出を支援</a:t>
                      </a:r>
                      <a:endParaRPr kumimoji="1" lang="ja-JP" altLang="en-US" sz="1050" dirty="0">
                        <a:solidFill>
                          <a:schemeClr val="tx1"/>
                        </a:solidFill>
                      </a:endParaRPr>
                    </a:p>
                  </a:txBody>
                  <a:tcPr/>
                </a:tc>
              </a:tr>
            </a:tbl>
          </a:graphicData>
        </a:graphic>
      </p:graphicFrame>
      <p:sp>
        <p:nvSpPr>
          <p:cNvPr id="87" name="正方形/長方形 86"/>
          <p:cNvSpPr/>
          <p:nvPr/>
        </p:nvSpPr>
        <p:spPr>
          <a:xfrm>
            <a:off x="7930070" y="4407809"/>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600" dirty="0" smtClean="0"/>
              <a:t>解　決</a:t>
            </a:r>
            <a:endParaRPr kumimoji="1" lang="ja-JP" altLang="en-US" sz="1600" dirty="0"/>
          </a:p>
        </p:txBody>
      </p:sp>
      <p:sp>
        <p:nvSpPr>
          <p:cNvPr id="60" name="正方形/長方形 5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Tree>
    <p:extLst>
      <p:ext uri="{BB962C8B-B14F-4D97-AF65-F5344CB8AC3E}">
        <p14:creationId xmlns:p14="http://schemas.microsoft.com/office/powerpoint/2010/main" val="308634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18892" y="6685329"/>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出典：大阪府都市整備部</a:t>
            </a:r>
            <a:endParaRPr kumimoji="1" lang="ja-JP" altLang="en-US" sz="700" dirty="0">
              <a:latin typeface="+mn-ea"/>
            </a:endParaRPr>
          </a:p>
        </p:txBody>
      </p:sp>
      <p:pic>
        <p:nvPicPr>
          <p:cNvPr id="16" name="Picture 34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29894" y="4217830"/>
            <a:ext cx="2678610" cy="245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6434"/>
            <a:ext cx="8640960" cy="5693866"/>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が、産業振興や企業誘致を一層推進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するための「鍵」となります。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また、リニア・北陸新幹線や新名神などの広域交通インフラ整備や、これらの整備効果を最大限発現できるよう府域の交通機能を強化することも重要となっています。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アジアの成長力を取り込み、日本各地へと繋げる中継拠点をめざすとともに、世界との交流機能の東京一極集中の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是正を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空港と並ぶ国際拠点空港と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図ります。併せて、国際コンテナ戦略港湾である阪神港の物流機能強化を図ります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、東西二極を結ぶ複数の高速道路網の早期整備、高速道路の未整備区間（ミッシングリンク）の早期解消への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ネットワークの充実・強化を進めるとともに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活用されるよう、料金体系一元化の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実現に向けた取組みを進めます。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鉄道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については、強い国土構造の構築を図る上で不可欠となる大都市圏を結ぶ広域交通インフラの複数ルート確保に向けて、リニア中央新幹線・北陸新幹線の早期全線整備に向けた取組みを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の防災・減災対策や、首都圏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で大災害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生した場合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バックアップ機能を発揮できる環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境整備を進めま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707904" y="4016097"/>
            <a:ext cx="141897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道路ネットワーク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465390" y="4005064"/>
            <a:ext cx="1418978"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396421" y="6685329"/>
            <a:ext cx="3576179" cy="200055"/>
          </a:xfrm>
          <a:prstGeom prst="rect">
            <a:avLst/>
          </a:prstGeom>
          <a:noFill/>
        </p:spPr>
        <p:txBody>
          <a:bodyPr wrap="square" rtlCol="0">
            <a:spAutoFit/>
          </a:bodyPr>
          <a:lstStyle/>
          <a:p>
            <a:pPr marL="185738" indent="-185738"/>
            <a:r>
              <a:rPr kumimoji="1" lang="ja-JP" altLang="en-US" sz="700" dirty="0" smtClean="0">
                <a:latin typeface="+mn-ea"/>
              </a:rPr>
              <a:t>出典：大阪府政策企画部</a:t>
            </a:r>
            <a:r>
              <a:rPr lang="ja-JP" altLang="en-US" sz="700" dirty="0">
                <a:latin typeface="+mn-ea"/>
              </a:rPr>
              <a:t>・</a:t>
            </a:r>
            <a:r>
              <a:rPr kumimoji="1" lang="ja-JP" altLang="en-US" sz="700" dirty="0" smtClean="0">
                <a:latin typeface="+mn-ea"/>
              </a:rPr>
              <a:t>都市整備部</a:t>
            </a:r>
            <a:endParaRPr kumimoji="1" lang="ja-JP" altLang="en-US" sz="700" dirty="0">
              <a:latin typeface="+mn-ea"/>
            </a:endParaRPr>
          </a:p>
        </p:txBody>
      </p: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52200" y="4237613"/>
            <a:ext cx="2520000" cy="253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
        <p:nvSpPr>
          <p:cNvPr id="6" name="正方形/長方形 5"/>
          <p:cNvSpPr/>
          <p:nvPr/>
        </p:nvSpPr>
        <p:spPr>
          <a:xfrm>
            <a:off x="107504" y="706413"/>
            <a:ext cx="8856984" cy="5647700"/>
          </a:xfrm>
          <a:prstGeom prst="rect">
            <a:avLst/>
          </a:prstGeom>
        </p:spPr>
        <p:txBody>
          <a:bodyPr wrap="square">
            <a:spAutoFit/>
          </a:bodyPr>
          <a:lstStyle/>
          <a:p>
            <a:pPr marL="180000" indent="-457200">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大阪府人口ビジョンについて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大阪府は、今、人口問題の岐路に直面しています。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国の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まち・ひと・しごと創生長期ビジョン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月）では、国立社会保障・人口問題研究所の「日本の将来推計人口（平成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月推計）」（出生中位（死亡中位））に基づき、日本の総人口は、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万人をピークに減少を続け、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8,674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万人と現在の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になると見込んでいます。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一方、大阪府では、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万人をピークに、減少に転換し、今後、自然減の幅の拡大が見込まれており、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万人となると予想されています。さらにこのままの状況で推移すると、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年の人口水準は、高度経済成長期である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万人に相当する人口であり、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年近くで増加した人口（</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万人）が、その後の約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年間で同程度減少することを意味します。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また、高齢者人口が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％増えるなど、全国を大きく上回るスピードで高齢化が進み、数の面でも人口構成の面でも将来にわたって社会構造自体が大きく変化することが予想されます。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高度経済成長期の急激な人口増加を背景に経済成長を遂げ、豊かさを実現してきた「大阪」は、まさに今、日本の大都市がかつて経験したことのない未曽有のペースで「人口減少・超高齢社会」に差し掛かっ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このような中、大阪府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における中長期の人口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見通し等を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取りまとめた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では、今後本格的に到来が予想される「人口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・超高齢社会」においても、持続的発展を実現するために、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人口</a:t>
            </a:r>
            <a:r>
              <a:rPr lang="ja-JP" altLang="en-US" sz="1600" dirty="0"/>
              <a:t>減少・超高齢社会でも持続可能な</a:t>
            </a:r>
            <a:r>
              <a:rPr lang="ja-JP" altLang="en-US" sz="1600" dirty="0" smtClean="0"/>
              <a:t>地域づくり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東西</a:t>
            </a:r>
            <a:r>
              <a:rPr lang="ja-JP" altLang="en-US" sz="1600" dirty="0"/>
              <a:t>二極の一極としての社会経済構造の</a:t>
            </a:r>
            <a:r>
              <a:rPr lang="ja-JP" altLang="en-US" sz="1600" dirty="0" smtClean="0"/>
              <a:t>構築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取組みの方向性と位置付け、各種施策を推進することとしています。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人口に関する現状認識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や影響・将来見通し等に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をご参照ください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1195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581779"/>
            <a:ext cx="8856984" cy="830997"/>
          </a:xfrm>
          <a:prstGeom prst="rect">
            <a:avLst/>
          </a:prstGeom>
        </p:spPr>
        <p:txBody>
          <a:bodyPr wrap="square">
            <a:spAutoFit/>
          </a:bodyPr>
          <a:lstStyle/>
          <a:p>
            <a:pPr marL="180000" indent="-457200"/>
            <a:r>
              <a:rPr lang="ja-JP" altLang="en-US" sz="1600" b="1" dirty="0" smtClean="0"/>
              <a:t>　基本目標⑥：定住</a:t>
            </a:r>
            <a:r>
              <a:rPr lang="ja-JP" altLang="ja-JP" sz="1600" b="1" dirty="0" smtClean="0"/>
              <a:t>魅力・</a:t>
            </a:r>
            <a:r>
              <a:rPr lang="ja-JP" altLang="en-US" sz="1600" b="1" dirty="0" smtClean="0"/>
              <a:t>都市</a:t>
            </a:r>
            <a:r>
              <a:rPr lang="ja-JP" altLang="ja-JP" sz="1600" b="1" dirty="0" smtClean="0"/>
              <a:t>魅力</a:t>
            </a:r>
            <a:r>
              <a:rPr lang="ja-JP" altLang="en-US" sz="1600" b="1" dirty="0"/>
              <a:t>を</a:t>
            </a:r>
            <a:r>
              <a:rPr lang="ja-JP" altLang="ja-JP" sz="1600" b="1" dirty="0" smtClean="0"/>
              <a:t>強化</a:t>
            </a:r>
            <a:r>
              <a:rPr lang="ja-JP" altLang="en-US" sz="1600" b="1" dirty="0" smtClean="0"/>
              <a:t>する</a:t>
            </a:r>
            <a:endParaRPr lang="en-US" altLang="ja-JP" sz="1600" b="1" dirty="0" smtClean="0"/>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大阪の住みやすさを向上させ、その定住魅力を発信する</a:t>
            </a:r>
            <a:r>
              <a:rPr lang="ja-JP" altLang="en-US" sz="1600" dirty="0" smtClean="0"/>
              <a:t>とともに、大阪のブランド力を高め、</a:t>
            </a:r>
            <a:r>
              <a:rPr lang="ja-JP" altLang="en-US" sz="1600" dirty="0"/>
              <a:t>都市</a:t>
            </a:r>
            <a:r>
              <a:rPr lang="ja-JP" altLang="en-US" sz="1600" dirty="0" smtClean="0"/>
              <a:t>魅力を創出</a:t>
            </a:r>
            <a:r>
              <a:rPr lang="ja-JP" altLang="en-US" sz="1600" dirty="0"/>
              <a:t>・</a:t>
            </a:r>
            <a:r>
              <a:rPr lang="ja-JP" altLang="en-US" sz="1600" dirty="0" smtClean="0"/>
              <a:t>発信することで、</a:t>
            </a:r>
            <a:r>
              <a:rPr lang="ja-JP" altLang="ja-JP" sz="1600" dirty="0"/>
              <a:t>内外</a:t>
            </a:r>
            <a:r>
              <a:rPr lang="ja-JP" altLang="en-US" sz="1600" dirty="0"/>
              <a:t>からの</a:t>
            </a:r>
            <a:r>
              <a:rPr lang="ja-JP" altLang="ja-JP" sz="1600" dirty="0"/>
              <a:t>集客</a:t>
            </a:r>
            <a:r>
              <a:rPr lang="ja-JP" altLang="en-US" sz="1600" dirty="0"/>
              <a:t>を</a:t>
            </a:r>
            <a:r>
              <a:rPr lang="ja-JP" altLang="en-US" sz="1600" dirty="0" smtClean="0"/>
              <a:t>促進し</a:t>
            </a:r>
            <a:r>
              <a:rPr lang="ja-JP" altLang="en-US" sz="1600" dirty="0"/>
              <a:t>、にぎわいと交流人口の拡大を図ります</a:t>
            </a:r>
            <a:r>
              <a:rPr lang="ja-JP" altLang="en-US"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12" name="テキスト ボックス 11"/>
          <p:cNvSpPr txBox="1"/>
          <p:nvPr/>
        </p:nvSpPr>
        <p:spPr>
          <a:xfrm>
            <a:off x="467544" y="162000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4" name="表 13"/>
          <p:cNvGraphicFramePr>
            <a:graphicFrameLocks noGrp="1"/>
          </p:cNvGraphicFramePr>
          <p:nvPr>
            <p:extLst>
              <p:ext uri="{D42A27DB-BD31-4B8C-83A1-F6EECF244321}">
                <p14:modId xmlns:p14="http://schemas.microsoft.com/office/powerpoint/2010/main" val="3546269458"/>
              </p:ext>
            </p:extLst>
          </p:nvPr>
        </p:nvGraphicFramePr>
        <p:xfrm>
          <a:off x="539552" y="1916832"/>
          <a:ext cx="3996444" cy="1673199"/>
        </p:xfrm>
        <a:graphic>
          <a:graphicData uri="http://schemas.openxmlformats.org/drawingml/2006/table">
            <a:tbl>
              <a:tblPr firstRow="1" bandRow="1">
                <a:tableStyleId>{5940675A-B579-460E-94D1-54222C63F5DA}</a:tableStyleId>
              </a:tblPr>
              <a:tblGrid>
                <a:gridCol w="620807"/>
                <a:gridCol w="3375637"/>
              </a:tblGrid>
              <a:tr h="883673">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・居住部門が高い評価</a:t>
                      </a:r>
                      <a:r>
                        <a:rPr kumimoji="1" lang="en-US" altLang="ja-JP" sz="1200" u="none" dirty="0" smtClean="0">
                          <a:solidFill>
                            <a:schemeClr val="tx1"/>
                          </a:solidFill>
                        </a:rPr>
                        <a:t/>
                      </a:r>
                      <a:br>
                        <a:rPr kumimoji="1" lang="en-US" altLang="ja-JP" sz="1200" u="none" dirty="0" smtClean="0">
                          <a:solidFill>
                            <a:schemeClr val="tx1"/>
                          </a:solidFill>
                        </a:rPr>
                      </a:br>
                      <a:r>
                        <a:rPr kumimoji="1" lang="ja-JP" altLang="en-US" sz="1200" u="none" dirty="0" smtClean="0">
                          <a:solidFill>
                            <a:schemeClr val="tx1"/>
                          </a:solidFill>
                        </a:rPr>
                        <a:t>（世界の都市総合力ランキング：森記念財団）</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・大都市としては比較的職住近接し、物価が安い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・歴史的なまちなみや伝統的な祭りなど魅力資源の存在</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・大阪産（も</a:t>
                      </a:r>
                      <a:r>
                        <a:rPr kumimoji="1" lang="ja-JP" altLang="en-US" sz="1200" b="0" dirty="0" smtClean="0">
                          <a:solidFill>
                            <a:schemeClr val="tx1"/>
                          </a:solidFill>
                        </a:rPr>
                        <a:t>ん）、大阪製ブランド認証製品</a:t>
                      </a:r>
                      <a:endParaRPr kumimoji="1" lang="en-US" altLang="ja-JP" sz="1200" b="0" dirty="0" smtClean="0">
                        <a:solidFill>
                          <a:schemeClr val="tx1"/>
                        </a:solidFill>
                      </a:endParaRPr>
                    </a:p>
                  </a:txBody>
                  <a:tcPr/>
                </a:tc>
              </a:tr>
              <a:tr h="484479">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solidFill>
                            <a:schemeClr val="tx1"/>
                          </a:solidFill>
                        </a:rPr>
                        <a:t>・広報・</a:t>
                      </a:r>
                      <a:r>
                        <a:rPr kumimoji="1" lang="en-US" altLang="ja-JP" sz="1200" dirty="0" smtClean="0">
                          <a:solidFill>
                            <a:schemeClr val="tx1"/>
                          </a:solidFill>
                        </a:rPr>
                        <a:t>PR</a:t>
                      </a:r>
                      <a:r>
                        <a:rPr kumimoji="1" lang="ja-JP" altLang="en-US" sz="1200" dirty="0" smtClean="0">
                          <a:solidFill>
                            <a:schemeClr val="tx1"/>
                          </a:solidFill>
                        </a:rPr>
                        <a:t>の弱さ</a:t>
                      </a:r>
                      <a:endParaRPr kumimoji="1" lang="en-US" altLang="ja-JP" sz="1200" dirty="0" smtClean="0">
                        <a:solidFill>
                          <a:schemeClr val="tx1"/>
                        </a:solidFill>
                      </a:endParaRPr>
                    </a:p>
                    <a:p>
                      <a:pPr marL="72000" indent="-457200"/>
                      <a:r>
                        <a:rPr kumimoji="1" lang="ja-JP" altLang="en-US" sz="1200" dirty="0" smtClean="0">
                          <a:solidFill>
                            <a:schemeClr val="tx1"/>
                          </a:solidFill>
                        </a:rPr>
                        <a:t>・人口減少による空家・空地の増大</a:t>
                      </a:r>
                      <a:endParaRPr kumimoji="1" lang="en-US" altLang="ja-JP" sz="1200" dirty="0" smtClean="0">
                        <a:solidFill>
                          <a:schemeClr val="tx1"/>
                        </a:solidFill>
                      </a:endParaRPr>
                    </a:p>
                  </a:txBody>
                  <a:tcPr/>
                </a:tc>
              </a:tr>
            </a:tbl>
          </a:graphicData>
        </a:graphic>
      </p:graphicFrame>
      <p:sp>
        <p:nvSpPr>
          <p:cNvPr id="15" name="ストライプ矢印 14"/>
          <p:cNvSpPr/>
          <p:nvPr/>
        </p:nvSpPr>
        <p:spPr>
          <a:xfrm>
            <a:off x="4702816" y="2060848"/>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940152" y="162000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7" name="正方形/長方形 16"/>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移住・定住の促進</a:t>
            </a:r>
            <a:endParaRPr kumimoji="1" lang="en-US" altLang="ja-JP" sz="1600" b="1" dirty="0" smtClean="0">
              <a:solidFill>
                <a:schemeClr val="tx1"/>
              </a:solidFill>
            </a:endParaRPr>
          </a:p>
          <a:p>
            <a:r>
              <a:rPr kumimoji="1" lang="ja-JP" altLang="en-US" sz="1600" b="1" dirty="0" smtClean="0">
                <a:solidFill>
                  <a:schemeClr val="tx1"/>
                </a:solidFill>
              </a:rPr>
              <a:t>交流人口の拡大</a:t>
            </a:r>
            <a:endParaRPr kumimoji="1" lang="ja-JP" altLang="en-US" sz="1600" b="1" dirty="0">
              <a:solidFill>
                <a:schemeClr val="tx1"/>
              </a:solidFill>
            </a:endParaRPr>
          </a:p>
        </p:txBody>
      </p:sp>
      <p:sp>
        <p:nvSpPr>
          <p:cNvPr id="18" name="正方形/長方形 17"/>
          <p:cNvSpPr/>
          <p:nvPr/>
        </p:nvSpPr>
        <p:spPr>
          <a:xfrm>
            <a:off x="611560" y="4725144"/>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（１）定住魅力の強化</a:t>
            </a:r>
            <a:r>
              <a:rPr kumimoji="1" lang="en-US" altLang="ja-JP" sz="1400" dirty="0" smtClean="0">
                <a:solidFill>
                  <a:schemeClr val="tx1"/>
                </a:solidFill>
              </a:rPr>
              <a:t>		</a:t>
            </a:r>
            <a:r>
              <a:rPr kumimoji="1" lang="ja-JP" altLang="en-US" sz="1400" dirty="0" smtClean="0">
                <a:solidFill>
                  <a:schemeClr val="tx1"/>
                </a:solidFill>
              </a:rPr>
              <a:t>居住魅力の発信、空家の活用　等</a:t>
            </a:r>
            <a:endParaRPr kumimoji="1" lang="en-US" altLang="ja-JP" sz="1400" dirty="0" smtClean="0">
              <a:solidFill>
                <a:schemeClr val="tx1"/>
              </a:solidFill>
            </a:endParaRPr>
          </a:p>
          <a:p>
            <a:r>
              <a:rPr lang="ja-JP" altLang="en-US" sz="1400" dirty="0" smtClean="0">
                <a:solidFill>
                  <a:schemeClr val="tx1"/>
                </a:solidFill>
              </a:rPr>
              <a:t>（２）都市魅力の創出・発信</a:t>
            </a:r>
            <a:r>
              <a:rPr lang="en-US" altLang="ja-JP" sz="1400" dirty="0" smtClean="0">
                <a:solidFill>
                  <a:schemeClr val="tx1"/>
                </a:solidFill>
              </a:rPr>
              <a:t>	</a:t>
            </a:r>
            <a:r>
              <a:rPr lang="ja-JP" altLang="en-US" sz="1400" dirty="0" smtClean="0">
                <a:solidFill>
                  <a:schemeClr val="tx1"/>
                </a:solidFill>
              </a:rPr>
              <a:t>観光客の受入環境整備、国際エンターテイメント都市の創出　等</a:t>
            </a:r>
            <a:endParaRPr lang="en-US" altLang="ja-JP" sz="1400" dirty="0" smtClean="0">
              <a:solidFill>
                <a:schemeClr val="tx1"/>
              </a:solidFill>
            </a:endParaRPr>
          </a:p>
        </p:txBody>
      </p:sp>
      <p:sp>
        <p:nvSpPr>
          <p:cNvPr id="19" name="テキスト ボックス 18"/>
          <p:cNvSpPr txBox="1"/>
          <p:nvPr/>
        </p:nvSpPr>
        <p:spPr>
          <a:xfrm>
            <a:off x="467544" y="4448145"/>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0" name="上矢印 19"/>
          <p:cNvSpPr/>
          <p:nvPr/>
        </p:nvSpPr>
        <p:spPr>
          <a:xfrm>
            <a:off x="3347864" y="4077072"/>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0239129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1844824"/>
            <a:ext cx="8443502" cy="2462213"/>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の都市総合力ランキング」において、大阪は居住部門に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ついて、アジアでは東京と並んで高い評価となっています。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評価や、大都市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としては、比較的職住近接し、通勤時間が短いことや、衣食住の物価が安いといった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利点も指摘されています。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大阪府内全域での交通等のインフラの充実を図ることも、住民の利便性を高め、定住魅力の向上につながります。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磨きをかけつつ、子育て世代が住みやすいまちづくりを進めることにより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、大阪の魅力を内外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に発信していくことが重要です。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という都市の定住魅力を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高めることにより、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東京圏への流出を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防ぐとともに、女性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や高齢者、若者など多様な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方々を東京圏から呼び込み、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定住できる（＝人口対流）環境づくりをめざします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20688"/>
            <a:ext cx="8460940" cy="115212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来阪外国人：</a:t>
            </a:r>
            <a:r>
              <a:rPr lang="en-US" altLang="ja-JP" sz="1400" b="1" dirty="0" smtClean="0">
                <a:solidFill>
                  <a:schemeClr val="tx1"/>
                </a:solidFill>
              </a:rPr>
              <a:t>376</a:t>
            </a:r>
            <a:r>
              <a:rPr lang="ja-JP" altLang="en-US" sz="1400" b="1" dirty="0" smtClean="0">
                <a:solidFill>
                  <a:schemeClr val="tx1"/>
                </a:solidFill>
              </a:rPr>
              <a:t>万人（</a:t>
            </a:r>
            <a:r>
              <a:rPr lang="en-US" altLang="ja-JP" sz="1400" b="1" dirty="0" smtClean="0">
                <a:solidFill>
                  <a:schemeClr val="tx1"/>
                </a:solidFill>
              </a:rPr>
              <a:t>H26</a:t>
            </a:r>
            <a:r>
              <a:rPr lang="ja-JP" altLang="en-US" sz="1400" b="1" dirty="0" smtClean="0">
                <a:solidFill>
                  <a:schemeClr val="tx1"/>
                </a:solidFill>
              </a:rPr>
              <a:t>）➡　</a:t>
            </a:r>
            <a:r>
              <a:rPr lang="en-US" altLang="ja-JP" sz="1400" b="1" dirty="0" smtClean="0">
                <a:solidFill>
                  <a:schemeClr val="tx1"/>
                </a:solidFill>
              </a:rPr>
              <a:t>650</a:t>
            </a:r>
            <a:r>
              <a:rPr lang="ja-JP" altLang="en-US" sz="1400" b="1" dirty="0" smtClean="0">
                <a:solidFill>
                  <a:schemeClr val="tx1"/>
                </a:solidFill>
              </a:rPr>
              <a:t>万</a:t>
            </a:r>
            <a:r>
              <a:rPr lang="en-US" altLang="ja-JP" sz="1400" b="1" dirty="0" smtClean="0">
                <a:solidFill>
                  <a:schemeClr val="tx1"/>
                </a:solidFill>
              </a:rPr>
              <a:t>【</a:t>
            </a:r>
            <a:r>
              <a:rPr lang="ja-JP" altLang="en-US" sz="1400" b="1" dirty="0" smtClean="0">
                <a:solidFill>
                  <a:schemeClr val="tx1"/>
                </a:solidFill>
              </a:rPr>
              <a:t>～</a:t>
            </a:r>
            <a:r>
              <a:rPr lang="en-US" altLang="ja-JP" sz="1400" b="1" dirty="0" smtClean="0">
                <a:solidFill>
                  <a:schemeClr val="tx1"/>
                </a:solidFill>
              </a:rPr>
              <a:t>H32</a:t>
            </a:r>
            <a:r>
              <a:rPr lang="ja-JP" altLang="en-US" sz="1400" b="1" dirty="0" smtClean="0">
                <a:solidFill>
                  <a:schemeClr val="tx1"/>
                </a:solidFill>
              </a:rPr>
              <a:t>まで</a:t>
            </a:r>
            <a:r>
              <a:rPr lang="en-US" altLang="ja-JP" sz="1400" b="1" dirty="0" smtClean="0">
                <a:solidFill>
                  <a:schemeClr val="tx1"/>
                </a:solidFill>
              </a:rPr>
              <a:t>】</a:t>
            </a:r>
          </a:p>
          <a:p>
            <a:r>
              <a:rPr kumimoji="1" lang="ja-JP" altLang="en-US" sz="1400" b="1" dirty="0" smtClean="0">
                <a:solidFill>
                  <a:schemeClr val="tx1"/>
                </a:solidFill>
              </a:rPr>
              <a:t>○　転出超過率（対東京圏）：</a:t>
            </a:r>
            <a:r>
              <a:rPr kumimoji="1" lang="en-US" altLang="ja-JP" sz="1400" b="1" dirty="0" smtClean="0">
                <a:solidFill>
                  <a:schemeClr val="tx1"/>
                </a:solidFill>
              </a:rPr>
              <a:t>0.13</a:t>
            </a:r>
            <a:r>
              <a:rPr kumimoji="1" lang="ja-JP" altLang="en-US" sz="1400" b="1" dirty="0" smtClean="0">
                <a:solidFill>
                  <a:schemeClr val="tx1"/>
                </a:solidFill>
              </a:rPr>
              <a:t>（</a:t>
            </a:r>
            <a:r>
              <a:rPr lang="en-US" altLang="ja-JP" sz="1400" b="1" dirty="0" smtClean="0">
                <a:solidFill>
                  <a:schemeClr val="tx1"/>
                </a:solidFill>
              </a:rPr>
              <a:t>H</a:t>
            </a:r>
            <a:r>
              <a:rPr kumimoji="1" lang="en-US" altLang="ja-JP" sz="1400" b="1" dirty="0" smtClean="0">
                <a:solidFill>
                  <a:schemeClr val="tx1"/>
                </a:solidFill>
              </a:rPr>
              <a:t>26</a:t>
            </a:r>
            <a:r>
              <a:rPr kumimoji="1" lang="ja-JP" altLang="en-US" sz="1400" b="1" dirty="0" smtClean="0">
                <a:solidFill>
                  <a:schemeClr val="tx1"/>
                </a:solidFill>
              </a:rPr>
              <a:t>）➡　前年を下回る</a:t>
            </a:r>
            <a:endParaRPr kumimoji="1" lang="en-US" altLang="ja-JP" sz="1400" b="1" dirty="0" smtClean="0">
              <a:solidFill>
                <a:schemeClr val="tx1"/>
              </a:solidFill>
            </a:endParaRPr>
          </a:p>
          <a:p>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a:t>
            </a:r>
            <a:r>
              <a:rPr lang="ja-JP" altLang="en-US" sz="1200" dirty="0" smtClean="0">
                <a:solidFill>
                  <a:schemeClr val="tx1"/>
                </a:solidFill>
              </a:rPr>
              <a:t>　転出（入）超過率　＝　転出（入）超過数／大阪府人口　（</a:t>
            </a:r>
            <a:r>
              <a:rPr lang="en-US" altLang="ja-JP" sz="1200" dirty="0" smtClean="0">
                <a:solidFill>
                  <a:schemeClr val="tx1"/>
                </a:solidFill>
              </a:rPr>
              <a:t>10</a:t>
            </a:r>
            <a:r>
              <a:rPr lang="ja-JP" altLang="en-US" sz="1200" dirty="0" smtClean="0">
                <a:solidFill>
                  <a:schemeClr val="tx1"/>
                </a:solidFill>
              </a:rPr>
              <a:t>月１日時点）</a:t>
            </a:r>
            <a:endParaRPr kumimoji="1" lang="en-US" altLang="ja-JP" sz="1200" dirty="0" smtClean="0">
              <a:solidFill>
                <a:schemeClr val="tx1"/>
              </a:solidFill>
            </a:endParaRPr>
          </a:p>
          <a:p>
            <a:r>
              <a:rPr kumimoji="1" lang="ja-JP" altLang="en-US" sz="1400" dirty="0" smtClean="0">
                <a:solidFill>
                  <a:schemeClr val="tx1"/>
                </a:solidFill>
              </a:rPr>
              <a:t>＜参考指標＞住宅流通件数に占める既存住宅のシェア、世界の都市総合力ランキング</a:t>
            </a:r>
            <a:r>
              <a:rPr lang="ja-JP" altLang="en-US" sz="1400" dirty="0" smtClean="0">
                <a:solidFill>
                  <a:schemeClr val="tx1"/>
                </a:solidFill>
              </a:rPr>
              <a:t>（</a:t>
            </a:r>
            <a:r>
              <a:rPr lang="ja-JP" altLang="en-US" sz="1400" dirty="0">
                <a:solidFill>
                  <a:schemeClr val="tx1"/>
                </a:solidFill>
              </a:rPr>
              <a:t>森記念</a:t>
            </a:r>
            <a:r>
              <a:rPr lang="ja-JP" altLang="en-US" sz="1400" dirty="0" smtClean="0">
                <a:solidFill>
                  <a:schemeClr val="tx1"/>
                </a:solidFill>
              </a:rPr>
              <a:t>財団）</a:t>
            </a:r>
            <a:endParaRPr kumimoji="1" lang="ja-JP" altLang="en-US" sz="1400" dirty="0">
              <a:solidFill>
                <a:schemeClr val="tx1"/>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2901097346"/>
              </p:ext>
            </p:extLst>
          </p:nvPr>
        </p:nvGraphicFramePr>
        <p:xfrm>
          <a:off x="755577" y="4739085"/>
          <a:ext cx="5184576" cy="1828800"/>
        </p:xfrm>
        <a:graphic>
          <a:graphicData uri="http://schemas.openxmlformats.org/drawingml/2006/table">
            <a:tbl>
              <a:tblPr firstRow="1" bandRow="1">
                <a:tableStyleId>{5C22544A-7EE6-4342-B048-85BDC9FD1C3A}</a:tableStyleId>
              </a:tblPr>
              <a:tblGrid>
                <a:gridCol w="576063"/>
                <a:gridCol w="1296144"/>
                <a:gridCol w="730756"/>
                <a:gridCol w="565388"/>
                <a:gridCol w="1224136"/>
                <a:gridCol w="792089"/>
              </a:tblGrid>
              <a:tr h="303808">
                <a:tc>
                  <a:txBody>
                    <a:bodyPr/>
                    <a:lstStyle/>
                    <a:p>
                      <a:pPr algn="ctr"/>
                      <a:r>
                        <a:rPr kumimoji="1" lang="ja-JP" altLang="en-US" sz="1400" dirty="0" smtClean="0"/>
                        <a:t>順位</a:t>
                      </a:r>
                      <a:endParaRPr kumimoji="1" lang="ja-JP" altLang="en-US" sz="1400" dirty="0"/>
                    </a:p>
                  </a:txBody>
                  <a:tcPr/>
                </a:tc>
                <a:tc>
                  <a:txBody>
                    <a:bodyPr/>
                    <a:lstStyle/>
                    <a:p>
                      <a:pPr algn="ctr"/>
                      <a:r>
                        <a:rPr kumimoji="1" lang="ja-JP" altLang="en-US" sz="1400" dirty="0" smtClean="0"/>
                        <a:t>都市名</a:t>
                      </a:r>
                      <a:endParaRPr kumimoji="1" lang="ja-JP" altLang="en-US" sz="1400" dirty="0"/>
                    </a:p>
                  </a:txBody>
                  <a:tcPr/>
                </a:tc>
                <a:tc>
                  <a:txBody>
                    <a:bodyPr/>
                    <a:lstStyle/>
                    <a:p>
                      <a:pPr algn="ctr"/>
                      <a:r>
                        <a:rPr kumimoji="1" lang="ja-JP" altLang="en-US" sz="1400" dirty="0" smtClean="0"/>
                        <a:t>得点</a:t>
                      </a:r>
                      <a:endParaRPr kumimoji="1" lang="ja-JP" altLang="en-US" sz="1400" dirty="0"/>
                    </a:p>
                  </a:txBody>
                  <a:tcPr/>
                </a:tc>
                <a:tc>
                  <a:txBody>
                    <a:bodyPr/>
                    <a:lstStyle/>
                    <a:p>
                      <a:pPr algn="ctr"/>
                      <a:r>
                        <a:rPr kumimoji="1" lang="ja-JP" altLang="en-US" sz="1400" dirty="0" smtClean="0"/>
                        <a:t>順位</a:t>
                      </a:r>
                      <a:endParaRPr kumimoji="1" lang="ja-JP" altLang="en-US" sz="1400" dirty="0"/>
                    </a:p>
                  </a:txBody>
                  <a:tcPr/>
                </a:tc>
                <a:tc>
                  <a:txBody>
                    <a:bodyPr/>
                    <a:lstStyle/>
                    <a:p>
                      <a:pPr algn="ctr"/>
                      <a:r>
                        <a:rPr kumimoji="1" lang="ja-JP" altLang="en-US" sz="1400" dirty="0" smtClean="0"/>
                        <a:t>都市名</a:t>
                      </a:r>
                      <a:endParaRPr kumimoji="1" lang="ja-JP" altLang="en-US" sz="1400" dirty="0"/>
                    </a:p>
                  </a:txBody>
                  <a:tcPr/>
                </a:tc>
                <a:tc>
                  <a:txBody>
                    <a:bodyPr/>
                    <a:lstStyle/>
                    <a:p>
                      <a:pPr algn="ctr"/>
                      <a:r>
                        <a:rPr kumimoji="1" lang="ja-JP" altLang="en-US" sz="1400" dirty="0" smtClean="0"/>
                        <a:t>得点</a:t>
                      </a:r>
                      <a:endParaRPr kumimoji="1" lang="ja-JP" altLang="en-US" sz="1400" dirty="0"/>
                    </a:p>
                  </a:txBody>
                  <a:tcPr/>
                </a:tc>
              </a:tr>
              <a:tr h="215032">
                <a:tc>
                  <a:txBody>
                    <a:bodyPr/>
                    <a:lstStyle/>
                    <a:p>
                      <a:pPr algn="ctr"/>
                      <a:r>
                        <a:rPr kumimoji="1" lang="en-US" altLang="ja-JP" sz="1400" dirty="0" smtClean="0"/>
                        <a:t>1</a:t>
                      </a:r>
                      <a:endParaRPr kumimoji="1" lang="ja-JP" altLang="en-US" sz="1400" dirty="0"/>
                    </a:p>
                  </a:txBody>
                  <a:tcPr/>
                </a:tc>
                <a:tc>
                  <a:txBody>
                    <a:bodyPr/>
                    <a:lstStyle/>
                    <a:p>
                      <a:r>
                        <a:rPr kumimoji="1" lang="ja-JP" altLang="en-US" sz="1400" dirty="0" smtClean="0"/>
                        <a:t>パリ</a:t>
                      </a:r>
                      <a:endParaRPr kumimoji="1" lang="ja-JP" altLang="en-US" sz="1400" dirty="0"/>
                    </a:p>
                  </a:txBody>
                  <a:tcPr/>
                </a:tc>
                <a:tc>
                  <a:txBody>
                    <a:bodyPr/>
                    <a:lstStyle/>
                    <a:p>
                      <a:pPr algn="r"/>
                      <a:r>
                        <a:rPr kumimoji="1" lang="en-US" altLang="ja-JP" sz="1400" dirty="0" smtClean="0"/>
                        <a:t>323.8</a:t>
                      </a:r>
                      <a:endParaRPr kumimoji="1" lang="ja-JP" altLang="en-US" sz="1400" dirty="0"/>
                    </a:p>
                  </a:txBody>
                  <a:tcPr/>
                </a:tc>
                <a:tc>
                  <a:txBody>
                    <a:bodyPr/>
                    <a:lstStyle/>
                    <a:p>
                      <a:pPr algn="ctr"/>
                      <a:r>
                        <a:rPr kumimoji="1" lang="en-US" altLang="ja-JP" sz="1400" dirty="0" smtClean="0"/>
                        <a:t>15</a:t>
                      </a:r>
                      <a:endParaRPr kumimoji="1" lang="ja-JP" altLang="en-US" sz="1400" dirty="0"/>
                    </a:p>
                  </a:txBody>
                  <a:tcPr/>
                </a:tc>
                <a:tc>
                  <a:txBody>
                    <a:bodyPr/>
                    <a:lstStyle/>
                    <a:p>
                      <a:r>
                        <a:rPr kumimoji="1" lang="ja-JP" altLang="en-US" sz="1400" dirty="0" smtClean="0"/>
                        <a:t>東京</a:t>
                      </a:r>
                      <a:endParaRPr kumimoji="1" lang="ja-JP" altLang="en-US" sz="1400" dirty="0"/>
                    </a:p>
                  </a:txBody>
                  <a:tcPr/>
                </a:tc>
                <a:tc>
                  <a:txBody>
                    <a:bodyPr/>
                    <a:lstStyle/>
                    <a:p>
                      <a:pPr algn="r"/>
                      <a:r>
                        <a:rPr kumimoji="1" lang="en-US" altLang="ja-JP" sz="1400" dirty="0" smtClean="0"/>
                        <a:t>282.8</a:t>
                      </a:r>
                      <a:endParaRPr kumimoji="1" lang="ja-JP" altLang="en-US" sz="1400" dirty="0"/>
                    </a:p>
                  </a:txBody>
                  <a:tcPr/>
                </a:tc>
              </a:tr>
              <a:tr h="198264">
                <a:tc>
                  <a:txBody>
                    <a:bodyPr/>
                    <a:lstStyle/>
                    <a:p>
                      <a:pPr algn="ctr"/>
                      <a:r>
                        <a:rPr kumimoji="1" lang="en-US" altLang="ja-JP" sz="1400" dirty="0" smtClean="0"/>
                        <a:t>2</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ベルリン</a:t>
                      </a:r>
                    </a:p>
                  </a:txBody>
                  <a:tcPr/>
                </a:tc>
                <a:tc>
                  <a:txBody>
                    <a:bodyPr/>
                    <a:lstStyle/>
                    <a:p>
                      <a:pPr algn="r"/>
                      <a:r>
                        <a:rPr kumimoji="1" lang="en-US" altLang="ja-JP" sz="1400" dirty="0" smtClean="0"/>
                        <a:t>310.1</a:t>
                      </a:r>
                      <a:endParaRPr kumimoji="1" lang="ja-JP" altLang="en-US" sz="1400" dirty="0"/>
                    </a:p>
                  </a:txBody>
                  <a:tcPr/>
                </a:tc>
                <a:tc>
                  <a:txBody>
                    <a:bodyPr/>
                    <a:lstStyle/>
                    <a:p>
                      <a:pPr algn="ctr"/>
                      <a:r>
                        <a:rPr kumimoji="1" lang="en-US" altLang="ja-JP" sz="1400" b="1" dirty="0" smtClean="0"/>
                        <a:t>16</a:t>
                      </a:r>
                      <a:endParaRPr kumimoji="1" lang="ja-JP" altLang="en-US" sz="1400" b="1" dirty="0"/>
                    </a:p>
                  </a:txBody>
                  <a:tcPr/>
                </a:tc>
                <a:tc>
                  <a:txBody>
                    <a:bodyPr/>
                    <a:lstStyle/>
                    <a:p>
                      <a:r>
                        <a:rPr kumimoji="1" lang="ja-JP" altLang="en-US" sz="1400" b="1" dirty="0" smtClean="0"/>
                        <a:t>大阪</a:t>
                      </a:r>
                      <a:endParaRPr kumimoji="1" lang="ja-JP" altLang="en-US" sz="1400" b="1" dirty="0"/>
                    </a:p>
                  </a:txBody>
                  <a:tcPr/>
                </a:tc>
                <a:tc>
                  <a:txBody>
                    <a:bodyPr/>
                    <a:lstStyle/>
                    <a:p>
                      <a:pPr algn="r"/>
                      <a:r>
                        <a:rPr kumimoji="1" lang="en-US" altLang="ja-JP" sz="1400" b="1" dirty="0" smtClean="0"/>
                        <a:t>280.8</a:t>
                      </a:r>
                      <a:endParaRPr kumimoji="1" lang="ja-JP" altLang="en-US" sz="1400" b="1" dirty="0"/>
                    </a:p>
                  </a:txBody>
                  <a:tcPr/>
                </a:tc>
              </a:tr>
              <a:tr h="181496">
                <a:tc>
                  <a:txBody>
                    <a:bodyPr/>
                    <a:lstStyle/>
                    <a:p>
                      <a:pPr algn="ctr"/>
                      <a:r>
                        <a:rPr kumimoji="1" lang="en-US" altLang="ja-JP" sz="1400" dirty="0" smtClean="0"/>
                        <a:t>3</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バンクーバー</a:t>
                      </a:r>
                    </a:p>
                  </a:txBody>
                  <a:tcPr/>
                </a:tc>
                <a:tc>
                  <a:txBody>
                    <a:bodyPr/>
                    <a:lstStyle/>
                    <a:p>
                      <a:pPr algn="r"/>
                      <a:r>
                        <a:rPr kumimoji="1" lang="en-US" altLang="ja-JP" sz="1400" dirty="0" smtClean="0"/>
                        <a:t>302.3</a:t>
                      </a:r>
                      <a:endParaRPr kumimoji="1" lang="ja-JP" altLang="en-US" sz="1400" dirty="0"/>
                    </a:p>
                  </a:txBody>
                  <a:tcPr/>
                </a:tc>
                <a:tc>
                  <a:txBody>
                    <a:bodyPr/>
                    <a:lstStyle/>
                    <a:p>
                      <a:pPr algn="ctr"/>
                      <a:r>
                        <a:rPr kumimoji="1" lang="en-US" altLang="ja-JP" sz="1400" dirty="0" smtClean="0"/>
                        <a:t>17</a:t>
                      </a:r>
                      <a:endParaRPr kumimoji="1" lang="ja-JP" altLang="en-US" sz="1400" dirty="0"/>
                    </a:p>
                  </a:txBody>
                  <a:tcPr/>
                </a:tc>
                <a:tc>
                  <a:txBody>
                    <a:bodyPr/>
                    <a:lstStyle/>
                    <a:p>
                      <a:r>
                        <a:rPr kumimoji="1" lang="ja-JP" altLang="en-US" sz="1400" dirty="0" smtClean="0"/>
                        <a:t>台北</a:t>
                      </a:r>
                      <a:endParaRPr kumimoji="1" lang="ja-JP" altLang="en-US" sz="1400" dirty="0"/>
                    </a:p>
                  </a:txBody>
                  <a:tcPr/>
                </a:tc>
                <a:tc>
                  <a:txBody>
                    <a:bodyPr/>
                    <a:lstStyle/>
                    <a:p>
                      <a:pPr algn="r"/>
                      <a:r>
                        <a:rPr kumimoji="1" lang="en-US" altLang="ja-JP" sz="1400" dirty="0" smtClean="0"/>
                        <a:t>278.4</a:t>
                      </a:r>
                      <a:endParaRPr kumimoji="1" lang="ja-JP" altLang="en-US" sz="1400" dirty="0"/>
                    </a:p>
                  </a:txBody>
                  <a:tcPr/>
                </a:tc>
              </a:tr>
              <a:tr h="164728">
                <a:tc>
                  <a:txBody>
                    <a:bodyPr/>
                    <a:lstStyle/>
                    <a:p>
                      <a:pPr algn="ctr"/>
                      <a:r>
                        <a:rPr kumimoji="1" lang="en-US" altLang="ja-JP" sz="1400" dirty="0" smtClean="0"/>
                        <a:t>4</a:t>
                      </a:r>
                      <a:endParaRPr kumimoji="1" lang="ja-JP" altLang="en-US" sz="1400" dirty="0"/>
                    </a:p>
                  </a:txBody>
                  <a:tcPr/>
                </a:tc>
                <a:tc>
                  <a:txBody>
                    <a:bodyPr/>
                    <a:lstStyle/>
                    <a:p>
                      <a:r>
                        <a:rPr kumimoji="1" lang="ja-JP" altLang="en-US" sz="1400" dirty="0" smtClean="0"/>
                        <a:t>ウィーン</a:t>
                      </a:r>
                      <a:endParaRPr kumimoji="1" lang="ja-JP" altLang="en-US" sz="1400" dirty="0"/>
                    </a:p>
                  </a:txBody>
                  <a:tcPr/>
                </a:tc>
                <a:tc>
                  <a:txBody>
                    <a:bodyPr/>
                    <a:lstStyle/>
                    <a:p>
                      <a:pPr algn="r"/>
                      <a:r>
                        <a:rPr kumimoji="1" lang="en-US" altLang="ja-JP" sz="1400" dirty="0" smtClean="0"/>
                        <a:t>297.8</a:t>
                      </a:r>
                      <a:endParaRPr kumimoji="1" lang="ja-JP" altLang="en-US" sz="1400" dirty="0"/>
                    </a:p>
                  </a:txBody>
                  <a:tcPr/>
                </a:tc>
                <a:tc>
                  <a:txBody>
                    <a:bodyPr/>
                    <a:lstStyle/>
                    <a:p>
                      <a:pPr algn="ctr"/>
                      <a:r>
                        <a:rPr kumimoji="1" lang="en-US" altLang="ja-JP" sz="1400" dirty="0" smtClean="0"/>
                        <a:t>18</a:t>
                      </a:r>
                      <a:endParaRPr kumimoji="1" lang="ja-JP" altLang="en-US" sz="1400" dirty="0"/>
                    </a:p>
                  </a:txBody>
                  <a:tcPr/>
                </a:tc>
                <a:tc>
                  <a:txBody>
                    <a:bodyPr/>
                    <a:lstStyle/>
                    <a:p>
                      <a:r>
                        <a:rPr kumimoji="1" lang="ja-JP" altLang="en-US" sz="1400" dirty="0" smtClean="0"/>
                        <a:t>福岡</a:t>
                      </a:r>
                      <a:endParaRPr kumimoji="1" lang="ja-JP" altLang="en-US" sz="1400" dirty="0"/>
                    </a:p>
                  </a:txBody>
                  <a:tcPr/>
                </a:tc>
                <a:tc>
                  <a:txBody>
                    <a:bodyPr/>
                    <a:lstStyle/>
                    <a:p>
                      <a:pPr algn="r"/>
                      <a:r>
                        <a:rPr kumimoji="1" lang="en-US" altLang="ja-JP" sz="1400" dirty="0" smtClean="0"/>
                        <a:t>276.6</a:t>
                      </a:r>
                      <a:endParaRPr kumimoji="1" lang="ja-JP" altLang="en-US" sz="1400" dirty="0"/>
                    </a:p>
                  </a:txBody>
                  <a:tcPr/>
                </a:tc>
              </a:tr>
              <a:tr h="219968">
                <a:tc>
                  <a:txBody>
                    <a:bodyPr/>
                    <a:lstStyle/>
                    <a:p>
                      <a:pPr algn="ctr"/>
                      <a:r>
                        <a:rPr kumimoji="1" lang="en-US" altLang="ja-JP" sz="1400" dirty="0" smtClean="0"/>
                        <a:t>5</a:t>
                      </a:r>
                      <a:endParaRPr kumimoji="1" lang="ja-JP" altLang="en-US" sz="1400" dirty="0"/>
                    </a:p>
                  </a:txBody>
                  <a:tcPr/>
                </a:tc>
                <a:tc>
                  <a:txBody>
                    <a:bodyPr/>
                    <a:lstStyle/>
                    <a:p>
                      <a:r>
                        <a:rPr kumimoji="1" lang="ja-JP" altLang="en-US" sz="1400" dirty="0" smtClean="0"/>
                        <a:t>バルセロナ</a:t>
                      </a:r>
                      <a:endParaRPr kumimoji="1" lang="ja-JP" altLang="en-US" sz="1400" dirty="0"/>
                    </a:p>
                  </a:txBody>
                  <a:tcPr/>
                </a:tc>
                <a:tc>
                  <a:txBody>
                    <a:bodyPr/>
                    <a:lstStyle/>
                    <a:p>
                      <a:pPr algn="r"/>
                      <a:r>
                        <a:rPr kumimoji="1" lang="en-US" altLang="ja-JP" sz="1400" dirty="0" smtClean="0"/>
                        <a:t>296.1</a:t>
                      </a:r>
                      <a:endParaRPr kumimoji="1" lang="ja-JP" altLang="en-US" sz="1400" dirty="0"/>
                    </a:p>
                  </a:txBody>
                  <a:tcPr/>
                </a:tc>
                <a:tc>
                  <a:txBody>
                    <a:bodyPr/>
                    <a:lstStyle/>
                    <a:p>
                      <a:pPr algn="ctr"/>
                      <a:r>
                        <a:rPr kumimoji="1" lang="en-US" altLang="ja-JP" sz="1400" dirty="0" smtClean="0"/>
                        <a:t>21</a:t>
                      </a:r>
                      <a:endParaRPr kumimoji="1" lang="ja-JP" altLang="en-US" sz="1400" dirty="0"/>
                    </a:p>
                  </a:txBody>
                  <a:tcPr/>
                </a:tc>
                <a:tc>
                  <a:txBody>
                    <a:bodyPr/>
                    <a:lstStyle/>
                    <a:p>
                      <a:r>
                        <a:rPr kumimoji="1" lang="ja-JP" altLang="en-US" sz="1400" dirty="0" smtClean="0"/>
                        <a:t>香港</a:t>
                      </a:r>
                      <a:endParaRPr kumimoji="1" lang="ja-JP" altLang="en-US" sz="1400" dirty="0"/>
                    </a:p>
                  </a:txBody>
                  <a:tcPr/>
                </a:tc>
                <a:tc>
                  <a:txBody>
                    <a:bodyPr/>
                    <a:lstStyle/>
                    <a:p>
                      <a:pPr algn="r"/>
                      <a:r>
                        <a:rPr kumimoji="1" lang="en-US" altLang="ja-JP" sz="1400" dirty="0" smtClean="0"/>
                        <a:t>256.9</a:t>
                      </a:r>
                      <a:endParaRPr kumimoji="1" lang="ja-JP" altLang="en-US" sz="1400" dirty="0"/>
                    </a:p>
                  </a:txBody>
                  <a:tcPr/>
                </a:tc>
              </a:tr>
            </a:tbl>
          </a:graphicData>
        </a:graphic>
      </p:graphicFrame>
      <p:sp>
        <p:nvSpPr>
          <p:cNvPr id="11" name="正方形/長方形 10"/>
          <p:cNvSpPr/>
          <p:nvPr/>
        </p:nvSpPr>
        <p:spPr>
          <a:xfrm>
            <a:off x="899592" y="6539285"/>
            <a:ext cx="4572000" cy="215444"/>
          </a:xfrm>
          <a:prstGeom prst="rect">
            <a:avLst/>
          </a:prstGeom>
        </p:spPr>
        <p:txBody>
          <a:bodyPr>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記念</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財団「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の都市総合力ランキング</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800" dirty="0"/>
          </a:p>
        </p:txBody>
      </p:sp>
      <p:sp>
        <p:nvSpPr>
          <p:cNvPr id="12" name="テキスト ボックス 11"/>
          <p:cNvSpPr txBox="1"/>
          <p:nvPr/>
        </p:nvSpPr>
        <p:spPr>
          <a:xfrm>
            <a:off x="683568" y="4437112"/>
            <a:ext cx="3903633"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居住部門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1016" y="4683789"/>
            <a:ext cx="2903472" cy="205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13" name="テキスト ボックス 12"/>
          <p:cNvSpPr txBox="1"/>
          <p:nvPr/>
        </p:nvSpPr>
        <p:spPr>
          <a:xfrm>
            <a:off x="6012160" y="4448145"/>
            <a:ext cx="229261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大阪の魅力（戻りたい理由）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791704" y="6642556"/>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出典：大阪府政策企画部「大阪府</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ターン意識調査」（平成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endParaRPr lang="ja-JP" altLang="en-US" sz="700" dirty="0"/>
          </a:p>
        </p:txBody>
      </p:sp>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95535" y="677014"/>
            <a:ext cx="8568953" cy="5262979"/>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市町村と連携し、大阪のあらゆる地域において、それぞれの持つ価値や個性を磨くため、「グランドデザイン・大阪」「グランドデザイン・大阪都市圏」の策定・推進などにより、定住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魅力の向上を図ります。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空家等を都市の居住魅力を向上させる有用かつ貴重な資産と捉え、周辺に悪影響を及ぼす空家等（特定空家等）に対する取組みと、空家等の利活用や適正管理、除却等が促進される環境の整備を進めます。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cs typeface="Meiryo UI" panose="020B0604030504040204" pitchFamily="50" charset="-128"/>
              </a:rPr>
              <a:t>　（➡</a:t>
            </a:r>
            <a:r>
              <a:rPr lang="en-US" altLang="ja-JP" sz="1400" dirty="0" smtClean="0">
                <a:cs typeface="Meiryo UI" panose="020B0604030504040204" pitchFamily="50" charset="-128"/>
              </a:rPr>
              <a:t>Topic</a:t>
            </a:r>
            <a:r>
              <a:rPr lang="ja-JP" altLang="en-US" sz="1400" dirty="0">
                <a:cs typeface="Meiryo UI" panose="020B0604030504040204" pitchFamily="50" charset="-128"/>
              </a:rPr>
              <a:t>⑪</a:t>
            </a:r>
            <a:r>
              <a:rPr lang="ja-JP" altLang="en-US" sz="1400" dirty="0" smtClean="0">
                <a:cs typeface="Meiryo UI" panose="020B0604030504040204" pitchFamily="50" charset="-128"/>
              </a:rPr>
              <a:t>：空家等対策</a:t>
            </a:r>
            <a:r>
              <a:rPr lang="ja-JP" altLang="en-US" sz="1400" dirty="0">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バス等の地域公共交通の確保・維持に向け、市町村と連携した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おおさか地域しごと支援センター」において、「全国移住ナビ」と連携しながら、今後、府内で働きたいと考える「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ターン就職希望者」を対象に「しごと」や「くらし」情報などを提供します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、「大阪府人材還流政策連絡会」において、府内の就業支援機関等の連携強化を図ります。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大阪の定住魅力の強化策については、第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章「活力ある地域創出～新しい「都市型スタイル」の提唱」（</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～）において、東京圏との比較による大阪でのライフスタイルの提案（企業の流出防止、誘致を含む）や地域類型別の先進事例などをとりまとめています。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27"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r>
              <a:rPr lang="en-US" altLang="ja-JP" sz="1400" b="1" dirty="0" smtClean="0">
                <a:solidFill>
                  <a:schemeClr val="tx1"/>
                </a:solidFill>
              </a:rPr>
              <a:t>Topic</a:t>
            </a:r>
            <a:r>
              <a:rPr lang="ja-JP" altLang="en-US" sz="1400" b="1" dirty="0">
                <a:solidFill>
                  <a:schemeClr val="tx1"/>
                </a:solidFill>
              </a:rPr>
              <a:t>⑪</a:t>
            </a:r>
            <a:r>
              <a:rPr lang="ja-JP" altLang="en-US" sz="1400" b="1" dirty="0" smtClean="0">
                <a:solidFill>
                  <a:schemeClr val="tx1"/>
                </a:solidFill>
              </a:rPr>
              <a:t>　空家等対策</a:t>
            </a:r>
            <a:endParaRPr lang="en-US" altLang="ja-JP" sz="1400" b="1" dirty="0" smtClean="0">
              <a:solidFill>
                <a:schemeClr val="tx1"/>
              </a:solidFill>
            </a:endParaRPr>
          </a:p>
          <a:p>
            <a:pPr marL="108000">
              <a:spcBef>
                <a:spcPts val="600"/>
              </a:spcBef>
            </a:pPr>
            <a:r>
              <a:rPr lang="ja-JP" altLang="en-US" sz="1400" dirty="0" smtClean="0">
                <a:solidFill>
                  <a:schemeClr val="tx1"/>
                </a:solidFill>
              </a:rPr>
              <a:t>　空家等の増加は、まちの防犯性、防災性の低下や都市景観上の問題を生じるとともに、地域コミュニティの衰退を招くなど、都市の居住魅力の低下に</a:t>
            </a:r>
            <a:r>
              <a:rPr lang="ja-JP" altLang="en-US" sz="1400" dirty="0">
                <a:solidFill>
                  <a:schemeClr val="tx1"/>
                </a:solidFill>
              </a:rPr>
              <a:t>つながる</a:t>
            </a:r>
            <a:r>
              <a:rPr lang="ja-JP" altLang="en-US" sz="1400" dirty="0" smtClean="0">
                <a:solidFill>
                  <a:schemeClr val="tx1"/>
                </a:solidFill>
              </a:rPr>
              <a:t>ため、その対策は</a:t>
            </a:r>
            <a:r>
              <a:rPr lang="ja-JP" altLang="en-US" sz="1400" dirty="0">
                <a:solidFill>
                  <a:schemeClr val="tx1"/>
                </a:solidFill>
              </a:rPr>
              <a:t>喫緊</a:t>
            </a:r>
            <a:r>
              <a:rPr lang="ja-JP" altLang="en-US" sz="1400" dirty="0" smtClean="0">
                <a:solidFill>
                  <a:schemeClr val="tx1"/>
                </a:solidFill>
              </a:rPr>
              <a:t>の課題です。</a:t>
            </a:r>
            <a:endParaRPr lang="en-US" altLang="ja-JP" sz="1400" dirty="0" smtClean="0">
              <a:solidFill>
                <a:schemeClr val="tx1"/>
              </a:solidFill>
            </a:endParaRPr>
          </a:p>
          <a:p>
            <a:pPr marL="108000">
              <a:spcBef>
                <a:spcPts val="600"/>
              </a:spcBef>
            </a:pPr>
            <a:r>
              <a:rPr lang="ja-JP" altLang="en-US" sz="1400" dirty="0" smtClean="0">
                <a:solidFill>
                  <a:schemeClr val="tx1"/>
                </a:solidFill>
              </a:rPr>
              <a:t>　大阪府においては、総務省「平成</a:t>
            </a:r>
            <a:r>
              <a:rPr lang="en-US" altLang="ja-JP" sz="1400" dirty="0" smtClean="0">
                <a:solidFill>
                  <a:schemeClr val="tx1"/>
                </a:solidFill>
              </a:rPr>
              <a:t>25</a:t>
            </a:r>
            <a:r>
              <a:rPr lang="ja-JP" altLang="en-US" sz="1400" dirty="0" smtClean="0">
                <a:solidFill>
                  <a:schemeClr val="tx1"/>
                </a:solidFill>
              </a:rPr>
              <a:t>年住宅・土地統計調査」によると、空家数は約</a:t>
            </a:r>
            <a:r>
              <a:rPr lang="en-US" altLang="ja-JP" sz="1400" dirty="0" smtClean="0">
                <a:solidFill>
                  <a:schemeClr val="tx1"/>
                </a:solidFill>
              </a:rPr>
              <a:t>68</a:t>
            </a:r>
            <a:r>
              <a:rPr lang="ja-JP" altLang="en-US" sz="1400" dirty="0" smtClean="0">
                <a:solidFill>
                  <a:schemeClr val="tx1"/>
                </a:solidFill>
              </a:rPr>
              <a:t>万戸、空家率が</a:t>
            </a:r>
            <a:r>
              <a:rPr lang="en-US" altLang="ja-JP" sz="1400" dirty="0" smtClean="0">
                <a:solidFill>
                  <a:schemeClr val="tx1"/>
                </a:solidFill>
              </a:rPr>
              <a:t>14.8</a:t>
            </a:r>
            <a:r>
              <a:rPr lang="ja-JP" altLang="en-US" sz="1400" dirty="0" smtClean="0">
                <a:solidFill>
                  <a:schemeClr val="tx1"/>
                </a:solidFill>
              </a:rPr>
              <a:t>％にのぼり、平成</a:t>
            </a:r>
            <a:r>
              <a:rPr lang="en-US" altLang="ja-JP" sz="1400" dirty="0" smtClean="0">
                <a:solidFill>
                  <a:schemeClr val="tx1"/>
                </a:solidFill>
              </a:rPr>
              <a:t>20</a:t>
            </a:r>
            <a:r>
              <a:rPr lang="ja-JP" altLang="en-US" sz="1400" dirty="0" smtClean="0">
                <a:solidFill>
                  <a:schemeClr val="tx1"/>
                </a:solidFill>
              </a:rPr>
              <a:t>年の同調査に比べ、</a:t>
            </a:r>
            <a:r>
              <a:rPr lang="en-US" altLang="ja-JP" sz="1400" dirty="0" smtClean="0">
                <a:solidFill>
                  <a:schemeClr val="tx1"/>
                </a:solidFill>
              </a:rPr>
              <a:t>5.4</a:t>
            </a:r>
            <a:r>
              <a:rPr lang="ja-JP" altLang="en-US" sz="1400" dirty="0" smtClean="0">
                <a:solidFill>
                  <a:schemeClr val="tx1"/>
                </a:solidFill>
              </a:rPr>
              <a:t>万戸、</a:t>
            </a:r>
            <a:r>
              <a:rPr lang="en-US" altLang="ja-JP" sz="1400" dirty="0" smtClean="0">
                <a:solidFill>
                  <a:schemeClr val="tx1"/>
                </a:solidFill>
              </a:rPr>
              <a:t>0.4</a:t>
            </a:r>
            <a:r>
              <a:rPr lang="ja-JP" altLang="en-US" sz="1400" dirty="0" smtClean="0">
                <a:solidFill>
                  <a:schemeClr val="tx1"/>
                </a:solidFill>
              </a:rPr>
              <a:t>ポイント増加しました。</a:t>
            </a:r>
            <a:endParaRPr lang="en-US" altLang="ja-JP" sz="1400" dirty="0" smtClean="0">
              <a:solidFill>
                <a:schemeClr val="tx1"/>
              </a:solidFill>
            </a:endParaRPr>
          </a:p>
          <a:p>
            <a:pPr marL="108000">
              <a:spcBef>
                <a:spcPts val="600"/>
              </a:spcBef>
            </a:pPr>
            <a:r>
              <a:rPr lang="ja-JP" altLang="en-US" sz="1400" dirty="0" smtClean="0">
                <a:solidFill>
                  <a:schemeClr val="tx1"/>
                </a:solidFill>
              </a:rPr>
              <a:t>　「空家等対策の推進に関する特別措置法」が全面施行</a:t>
            </a:r>
            <a:r>
              <a:rPr lang="ja-JP" altLang="en-US" sz="1400" dirty="0">
                <a:solidFill>
                  <a:schemeClr val="tx1"/>
                </a:solidFill>
              </a:rPr>
              <a:t>（平成</a:t>
            </a:r>
            <a:r>
              <a:rPr lang="en-US" altLang="ja-JP" sz="1400" dirty="0">
                <a:solidFill>
                  <a:schemeClr val="tx1"/>
                </a:solidFill>
              </a:rPr>
              <a:t>27</a:t>
            </a:r>
            <a:r>
              <a:rPr lang="ja-JP" altLang="en-US" sz="1400" dirty="0" smtClean="0">
                <a:solidFill>
                  <a:schemeClr val="tx1"/>
                </a:solidFill>
              </a:rPr>
              <a:t>年</a:t>
            </a:r>
            <a:r>
              <a:rPr lang="ja-JP" altLang="en-US" sz="1400" dirty="0">
                <a:solidFill>
                  <a:schemeClr val="tx1"/>
                </a:solidFill>
              </a:rPr>
              <a:t>５</a:t>
            </a:r>
            <a:r>
              <a:rPr lang="ja-JP" altLang="en-US" sz="1400" dirty="0" smtClean="0">
                <a:solidFill>
                  <a:schemeClr val="tx1"/>
                </a:solidFill>
              </a:rPr>
              <a:t>月</a:t>
            </a:r>
            <a:r>
              <a:rPr lang="en-US" altLang="ja-JP" sz="1400" dirty="0">
                <a:solidFill>
                  <a:schemeClr val="tx1"/>
                </a:solidFill>
              </a:rPr>
              <a:t>26</a:t>
            </a:r>
            <a:r>
              <a:rPr lang="ja-JP" altLang="en-US" sz="1400" dirty="0" smtClean="0">
                <a:solidFill>
                  <a:schemeClr val="tx1"/>
                </a:solidFill>
              </a:rPr>
              <a:t>日）されたことを受け、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特定空家等に対する的確な措置を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実施します。また、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空家等を大都市大阪に残された有用かつ貴重な資産と捉え、居住魅力等を高めるという「まち育て」の視点で、空家等のフル活用を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行い、効果的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な施策を戦略的に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実施していきます。</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8000"/>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b="1" dirty="0">
                <a:solidFill>
                  <a:schemeClr val="tx1"/>
                </a:solidFill>
              </a:rPr>
              <a:t>■　</a:t>
            </a:r>
            <a:r>
              <a:rPr kumimoji="0" lang="ja-JP" altLang="en-US" sz="1400" b="1" kern="0" dirty="0" smtClean="0">
                <a:solidFill>
                  <a:schemeClr val="tx1"/>
                </a:solidFill>
                <a:latin typeface="+mn-ea"/>
                <a:cs typeface="Meiryo UI" panose="020B0604030504040204" pitchFamily="50" charset="-128"/>
              </a:rPr>
              <a:t>「</a:t>
            </a:r>
            <a:r>
              <a:rPr kumimoji="0" lang="ja-JP" altLang="en-US" sz="1400" b="1" kern="0" dirty="0">
                <a:solidFill>
                  <a:schemeClr val="tx1"/>
                </a:solidFill>
                <a:latin typeface="+mn-ea"/>
                <a:cs typeface="Meiryo UI" panose="020B0604030504040204" pitchFamily="50" charset="-128"/>
              </a:rPr>
              <a:t>空家まち育て戦略・大阪」の</a:t>
            </a:r>
            <a:r>
              <a:rPr kumimoji="0" lang="ja-JP" altLang="en-US" sz="1400" b="1" kern="0" dirty="0" smtClean="0">
                <a:solidFill>
                  <a:schemeClr val="tx1"/>
                </a:solidFill>
                <a:latin typeface="+mn-ea"/>
                <a:cs typeface="Meiryo UI" panose="020B0604030504040204" pitchFamily="50" charset="-128"/>
              </a:rPr>
              <a:t>推進</a:t>
            </a:r>
            <a:endParaRPr kumimoji="0" lang="en-US" altLang="ja-JP" sz="1400" b="1" kern="0" dirty="0">
              <a:solidFill>
                <a:schemeClr val="tx1"/>
              </a:solidFill>
              <a:latin typeface="+mn-ea"/>
              <a:cs typeface="Meiryo UI" panose="020B0604030504040204" pitchFamily="50" charset="-128"/>
            </a:endParaRPr>
          </a:p>
          <a:p>
            <a:pPr marL="180000" lvl="0" indent="-457200"/>
            <a:r>
              <a:rPr kumimoji="0" lang="ja-JP" altLang="en-US" sz="1400" kern="0" dirty="0" smtClean="0">
                <a:solidFill>
                  <a:schemeClr val="tx1"/>
                </a:solidFill>
                <a:latin typeface="+mn-ea"/>
                <a:cs typeface="Meiryo UI" panose="020B0604030504040204" pitchFamily="50" charset="-128"/>
              </a:rPr>
              <a:t>　・「空家まち育て戦略・大阪」の策定</a:t>
            </a:r>
            <a:endParaRPr kumimoji="0" lang="en-US" altLang="ja-JP" sz="1400" kern="0" dirty="0" smtClean="0">
              <a:solidFill>
                <a:schemeClr val="tx1"/>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a:t>
            </a:r>
            <a:r>
              <a:rPr kumimoji="0" lang="ja-JP" altLang="en-US" sz="1400" kern="0" dirty="0" smtClean="0">
                <a:solidFill>
                  <a:schemeClr val="tx1"/>
                </a:solidFill>
                <a:latin typeface="+mn-ea"/>
                <a:cs typeface="Meiryo UI" panose="020B0604030504040204" pitchFamily="50" charset="-128"/>
              </a:rPr>
              <a:t>　　「</a:t>
            </a:r>
            <a:r>
              <a:rPr kumimoji="0" lang="ja-JP" altLang="en-US" sz="1400" kern="0" dirty="0">
                <a:solidFill>
                  <a:schemeClr val="tx1"/>
                </a:solidFill>
                <a:latin typeface="+mn-ea"/>
                <a:cs typeface="Meiryo UI" panose="020B0604030504040204" pitchFamily="50" charset="-128"/>
              </a:rPr>
              <a:t>まち育て</a:t>
            </a:r>
            <a:r>
              <a:rPr kumimoji="0" lang="ja-JP" altLang="en-US" sz="1400" kern="0" dirty="0" smtClean="0">
                <a:solidFill>
                  <a:schemeClr val="tx1"/>
                </a:solidFill>
                <a:latin typeface="+mn-ea"/>
                <a:cs typeface="Meiryo UI" panose="020B0604030504040204" pitchFamily="50" charset="-128"/>
              </a:rPr>
              <a:t>」の視点で戦略的</a:t>
            </a:r>
            <a:r>
              <a:rPr kumimoji="0" lang="ja-JP" altLang="en-US" sz="1400" kern="0" dirty="0">
                <a:solidFill>
                  <a:schemeClr val="tx1"/>
                </a:solidFill>
                <a:latin typeface="+mn-ea"/>
                <a:cs typeface="Meiryo UI" panose="020B0604030504040204" pitchFamily="50" charset="-128"/>
              </a:rPr>
              <a:t>に空家等対策</a:t>
            </a:r>
            <a:r>
              <a:rPr kumimoji="0" lang="ja-JP" altLang="en-US" sz="1400" kern="0" dirty="0" smtClean="0">
                <a:solidFill>
                  <a:schemeClr val="tx1"/>
                </a:solidFill>
                <a:latin typeface="+mn-ea"/>
                <a:cs typeface="Meiryo UI" panose="020B0604030504040204" pitchFamily="50" charset="-128"/>
              </a:rPr>
              <a:t>を進めるため、「</a:t>
            </a:r>
            <a:r>
              <a:rPr kumimoji="0" lang="ja-JP" altLang="en-US" sz="1400" kern="0" dirty="0">
                <a:solidFill>
                  <a:schemeClr val="tx1"/>
                </a:solidFill>
                <a:latin typeface="+mn-ea"/>
                <a:cs typeface="Meiryo UI" panose="020B0604030504040204" pitchFamily="50" charset="-128"/>
              </a:rPr>
              <a:t>空家まち育て戦略・大阪」を</a:t>
            </a:r>
            <a:r>
              <a:rPr kumimoji="0" lang="ja-JP" altLang="en-US" sz="1400" kern="0" dirty="0" smtClean="0">
                <a:solidFill>
                  <a:schemeClr val="tx1"/>
                </a:solidFill>
                <a:latin typeface="+mn-ea"/>
                <a:cs typeface="Meiryo UI" panose="020B0604030504040204" pitchFamily="50" charset="-128"/>
              </a:rPr>
              <a:t>策定します。</a:t>
            </a:r>
            <a:endParaRPr kumimoji="0" lang="en-US" altLang="ja-JP" sz="1400" kern="0" dirty="0" smtClean="0">
              <a:solidFill>
                <a:schemeClr val="tx1"/>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a:t>
            </a:r>
            <a:r>
              <a:rPr kumimoji="0" lang="ja-JP" altLang="en-US" sz="1400" kern="0" dirty="0" smtClean="0">
                <a:solidFill>
                  <a:schemeClr val="tx1"/>
                </a:solidFill>
                <a:latin typeface="+mn-ea"/>
                <a:cs typeface="Meiryo UI" panose="020B0604030504040204" pitchFamily="50" charset="-128"/>
              </a:rPr>
              <a:t>・</a:t>
            </a:r>
            <a:r>
              <a:rPr kumimoji="0" lang="ja-JP" altLang="en-US" sz="1400" kern="0" dirty="0">
                <a:solidFill>
                  <a:schemeClr val="tx1"/>
                </a:solidFill>
                <a:latin typeface="+mn-ea"/>
                <a:cs typeface="Meiryo UI" panose="020B0604030504040204" pitchFamily="50" charset="-128"/>
              </a:rPr>
              <a:t>市町村における「空家まち育て戦略プラン」の作成・推進に対する支援</a:t>
            </a:r>
            <a:endParaRPr kumimoji="0" lang="en-US" altLang="ja-JP" sz="1400" kern="0" dirty="0">
              <a:solidFill>
                <a:schemeClr val="tx1"/>
              </a:solidFill>
              <a:latin typeface="+mn-ea"/>
              <a:cs typeface="Meiryo UI" panose="020B0604030504040204" pitchFamily="50" charset="-128"/>
            </a:endParaRPr>
          </a:p>
          <a:p>
            <a:pPr marL="288000" lvl="0" indent="-457200"/>
            <a:r>
              <a:rPr kumimoji="0" lang="ja-JP" altLang="en-US" sz="1400" kern="0" dirty="0">
                <a:solidFill>
                  <a:schemeClr val="tx1"/>
                </a:solidFill>
                <a:latin typeface="+mn-ea"/>
                <a:cs typeface="Meiryo UI" panose="020B0604030504040204" pitchFamily="50" charset="-128"/>
              </a:rPr>
              <a:t>　　　市町村において、「空家まち育て戦略・大阪」の趣旨に基づき</a:t>
            </a:r>
            <a:r>
              <a:rPr kumimoji="0" lang="ja-JP" altLang="en-US" sz="1400" kern="0" dirty="0" smtClean="0">
                <a:solidFill>
                  <a:schemeClr val="tx1"/>
                </a:solidFill>
                <a:latin typeface="+mn-ea"/>
                <a:cs typeface="Meiryo UI" panose="020B0604030504040204" pitchFamily="50" charset="-128"/>
              </a:rPr>
              <a:t>、「</a:t>
            </a:r>
            <a:r>
              <a:rPr kumimoji="0" lang="ja-JP" altLang="en-US" sz="1400" kern="0" dirty="0">
                <a:solidFill>
                  <a:schemeClr val="tx1"/>
                </a:solidFill>
                <a:latin typeface="+mn-ea"/>
                <a:cs typeface="Meiryo UI" panose="020B0604030504040204" pitchFamily="50" charset="-128"/>
              </a:rPr>
              <a:t>空家等対策の推進に</a:t>
            </a:r>
            <a:r>
              <a:rPr kumimoji="0" lang="ja-JP" altLang="en-US" sz="1400" kern="0" dirty="0" smtClean="0">
                <a:solidFill>
                  <a:schemeClr val="tx1"/>
                </a:solidFill>
                <a:latin typeface="+mn-ea"/>
                <a:cs typeface="Meiryo UI" panose="020B0604030504040204" pitchFamily="50" charset="-128"/>
              </a:rPr>
              <a:t>関する特別</a:t>
            </a:r>
            <a:r>
              <a:rPr kumimoji="0" lang="ja-JP" altLang="en-US" sz="1400" kern="0" dirty="0">
                <a:solidFill>
                  <a:schemeClr val="tx1"/>
                </a:solidFill>
                <a:latin typeface="+mn-ea"/>
                <a:cs typeface="Meiryo UI" panose="020B0604030504040204" pitchFamily="50" charset="-128"/>
              </a:rPr>
              <a:t>措置法」に基づく「空家等対策計画」を地域まちづくり戦略（空家まち育て戦略プラン）として作成・推進するに</a:t>
            </a:r>
            <a:r>
              <a:rPr kumimoji="0" lang="ja-JP" altLang="en-US" sz="1400" kern="0" dirty="0" smtClean="0">
                <a:solidFill>
                  <a:schemeClr val="tx1"/>
                </a:solidFill>
                <a:latin typeface="+mn-ea"/>
                <a:cs typeface="Meiryo UI" panose="020B0604030504040204" pitchFamily="50" charset="-128"/>
              </a:rPr>
              <a:t>あたり、</a:t>
            </a:r>
            <a:r>
              <a:rPr kumimoji="0" lang="ja-JP" altLang="en-US" sz="1400" kern="0" dirty="0">
                <a:solidFill>
                  <a:schemeClr val="tx1"/>
                </a:solidFill>
                <a:latin typeface="+mn-ea"/>
                <a:cs typeface="Meiryo UI" panose="020B0604030504040204" pitchFamily="50" charset="-128"/>
              </a:rPr>
              <a:t>府として</a:t>
            </a:r>
            <a:r>
              <a:rPr kumimoji="0" lang="ja-JP" altLang="en-US" sz="1400" kern="0" dirty="0" smtClean="0">
                <a:solidFill>
                  <a:schemeClr val="tx1"/>
                </a:solidFill>
                <a:latin typeface="+mn-ea"/>
                <a:cs typeface="Meiryo UI" panose="020B0604030504040204" pitchFamily="50" charset="-128"/>
              </a:rPr>
              <a:t>支援します。</a:t>
            </a:r>
            <a:endParaRPr kumimoji="0" lang="en-US" altLang="ja-JP" sz="1400" kern="0" dirty="0">
              <a:solidFill>
                <a:schemeClr val="tx1"/>
              </a:solidFill>
              <a:latin typeface="+mn-ea"/>
              <a:cs typeface="Meiryo UI" panose="020B0604030504040204" pitchFamily="50" charset="-128"/>
            </a:endParaRPr>
          </a:p>
          <a:p>
            <a:pPr marL="180000" lvl="0" indent="-457200"/>
            <a:endParaRPr kumimoji="0" lang="en-US" altLang="ja-JP" sz="1400" kern="0" dirty="0" smtClean="0">
              <a:solidFill>
                <a:schemeClr val="tx1"/>
              </a:solidFill>
              <a:latin typeface="+mn-ea"/>
              <a:cs typeface="Meiryo UI" panose="020B0604030504040204" pitchFamily="50" charset="-128"/>
            </a:endParaRPr>
          </a:p>
          <a:p>
            <a:pPr lvl="0" algn="just" fontAlgn="base">
              <a:spcBef>
                <a:spcPct val="0"/>
              </a:spcBef>
              <a:spcAft>
                <a:spcPct val="0"/>
              </a:spcAft>
              <a:defRPr/>
            </a:pPr>
            <a:r>
              <a:rPr kumimoji="0" lang="ja-JP" altLang="en-US" sz="1400" b="1" kern="0" dirty="0" smtClean="0">
                <a:solidFill>
                  <a:schemeClr val="tx1"/>
                </a:solidFill>
                <a:latin typeface="+mn-ea"/>
                <a:cs typeface="Meiryo UI" panose="020B0604030504040204" pitchFamily="50" charset="-128"/>
              </a:rPr>
              <a:t>■　特定空家等に対する取組み</a:t>
            </a:r>
            <a:endParaRPr kumimoji="0" lang="en-US" altLang="ja-JP" sz="1400" b="1" kern="0" dirty="0" smtClean="0">
              <a:solidFill>
                <a:schemeClr val="tx1"/>
              </a:solidFill>
              <a:latin typeface="+mn-ea"/>
              <a:cs typeface="Meiryo UI" panose="020B0604030504040204" pitchFamily="50" charset="-128"/>
            </a:endParaRPr>
          </a:p>
          <a:p>
            <a:pPr lvl="0" algn="just" fontAlgn="base">
              <a:spcBef>
                <a:spcPct val="0"/>
              </a:spcBef>
              <a:spcAft>
                <a:spcPct val="0"/>
              </a:spcAft>
              <a:defRPr/>
            </a:pPr>
            <a:r>
              <a:rPr kumimoji="0" lang="ja-JP" altLang="en-US" sz="1400" kern="0" dirty="0" smtClean="0">
                <a:solidFill>
                  <a:schemeClr val="tx1"/>
                </a:solidFill>
                <a:latin typeface="+mn-ea"/>
                <a:cs typeface="Meiryo UI" panose="020B0604030504040204" pitchFamily="50" charset="-128"/>
              </a:rPr>
              <a:t>　・市町村による特定空家等の除却等の促進</a:t>
            </a:r>
            <a:endParaRPr kumimoji="0" lang="en-US" altLang="ja-JP" sz="1400" kern="0" dirty="0" smtClean="0">
              <a:solidFill>
                <a:schemeClr val="tx1"/>
              </a:solidFill>
              <a:latin typeface="+mn-ea"/>
              <a:cs typeface="Meiryo UI" panose="020B0604030504040204" pitchFamily="50" charset="-128"/>
            </a:endParaRPr>
          </a:p>
          <a:p>
            <a:pPr marL="288000" lvl="0" indent="-457200" algn="just" fontAlgn="base">
              <a:spcBef>
                <a:spcPct val="0"/>
              </a:spcBef>
              <a:spcAft>
                <a:spcPct val="0"/>
              </a:spcAft>
              <a:defRPr/>
            </a:pPr>
            <a:r>
              <a:rPr kumimoji="0" lang="ja-JP" altLang="en-US" sz="1400" kern="0" dirty="0">
                <a:solidFill>
                  <a:schemeClr val="tx1"/>
                </a:solidFill>
                <a:latin typeface="+mn-ea"/>
                <a:cs typeface="Meiryo UI" panose="020B0604030504040204" pitchFamily="50" charset="-128"/>
              </a:rPr>
              <a:t>　</a:t>
            </a:r>
            <a:r>
              <a:rPr kumimoji="0" lang="ja-JP" altLang="en-US" sz="1400" kern="0" dirty="0" smtClean="0">
                <a:solidFill>
                  <a:schemeClr val="tx1"/>
                </a:solidFill>
                <a:latin typeface="+mn-ea"/>
                <a:cs typeface="Meiryo UI" panose="020B0604030504040204" pitchFamily="50" charset="-128"/>
              </a:rPr>
              <a:t>　　「</a:t>
            </a:r>
            <a:r>
              <a:rPr kumimoji="0" lang="ja-JP" altLang="en-US" sz="1400" kern="0" dirty="0">
                <a:solidFill>
                  <a:schemeClr val="tx1"/>
                </a:solidFill>
                <a:latin typeface="+mn-ea"/>
                <a:cs typeface="Meiryo UI" panose="020B0604030504040204" pitchFamily="50" charset="-128"/>
              </a:rPr>
              <a:t>特定空家等</a:t>
            </a:r>
            <a:r>
              <a:rPr kumimoji="0" lang="ja-JP" altLang="en-US" sz="1400" kern="0" dirty="0" smtClean="0">
                <a:solidFill>
                  <a:schemeClr val="tx1"/>
                </a:solidFill>
                <a:latin typeface="+mn-ea"/>
                <a:cs typeface="Meiryo UI" panose="020B0604030504040204" pitchFamily="50" charset="-128"/>
              </a:rPr>
              <a:t>」の</a:t>
            </a:r>
            <a:r>
              <a:rPr kumimoji="0" lang="ja-JP" altLang="en-US" sz="1400" kern="0" dirty="0">
                <a:solidFill>
                  <a:schemeClr val="tx1"/>
                </a:solidFill>
                <a:latin typeface="+mn-ea"/>
                <a:cs typeface="Meiryo UI" panose="020B0604030504040204" pitchFamily="50" charset="-128"/>
              </a:rPr>
              <a:t>判断の参考となる</a:t>
            </a:r>
            <a:r>
              <a:rPr kumimoji="0" lang="ja-JP" altLang="en-US" sz="1400" kern="0" dirty="0" smtClean="0">
                <a:solidFill>
                  <a:schemeClr val="tx1"/>
                </a:solidFill>
                <a:latin typeface="+mn-ea"/>
                <a:cs typeface="Meiryo UI" panose="020B0604030504040204" pitchFamily="50" charset="-128"/>
              </a:rPr>
              <a:t>基準及び手続等の</a:t>
            </a:r>
            <a:endParaRPr kumimoji="0" lang="en-US" altLang="ja-JP" sz="1400" kern="0" dirty="0" smtClean="0">
              <a:solidFill>
                <a:schemeClr val="tx1"/>
              </a:solidFill>
              <a:latin typeface="+mn-ea"/>
              <a:cs typeface="Meiryo UI" panose="020B0604030504040204" pitchFamily="50" charset="-128"/>
            </a:endParaRPr>
          </a:p>
          <a:p>
            <a:pPr marL="288000" lvl="0" indent="-457200" algn="just" fontAlgn="base">
              <a:spcBef>
                <a:spcPct val="0"/>
              </a:spcBef>
              <a:spcAft>
                <a:spcPct val="0"/>
              </a:spcAft>
              <a:defRPr/>
            </a:pPr>
            <a:r>
              <a:rPr kumimoji="0" lang="ja-JP" altLang="en-US" sz="1400" kern="0" dirty="0" smtClean="0">
                <a:solidFill>
                  <a:schemeClr val="tx1"/>
                </a:solidFill>
                <a:latin typeface="+mn-ea"/>
                <a:cs typeface="Meiryo UI" panose="020B0604030504040204" pitchFamily="50" charset="-128"/>
              </a:rPr>
              <a:t>　　 一定の考え方を示した運用マニュアルを提示</a:t>
            </a:r>
            <a:r>
              <a:rPr kumimoji="0" lang="ja-JP" altLang="en-US" sz="1400" kern="0" dirty="0">
                <a:solidFill>
                  <a:schemeClr val="tx1"/>
                </a:solidFill>
                <a:latin typeface="+mn-ea"/>
                <a:cs typeface="Meiryo UI" panose="020B0604030504040204" pitchFamily="50" charset="-128"/>
              </a:rPr>
              <a:t>するなど</a:t>
            </a:r>
            <a:endParaRPr kumimoji="0" lang="en-US" altLang="ja-JP" sz="1400" kern="0" dirty="0">
              <a:solidFill>
                <a:schemeClr val="tx1"/>
              </a:solidFill>
              <a:latin typeface="+mn-ea"/>
              <a:cs typeface="Meiryo UI" panose="020B0604030504040204" pitchFamily="50" charset="-128"/>
            </a:endParaRPr>
          </a:p>
          <a:p>
            <a:pPr marL="288000" lvl="0" indent="-457200" algn="just" fontAlgn="base">
              <a:spcBef>
                <a:spcPct val="0"/>
              </a:spcBef>
              <a:spcAft>
                <a:spcPct val="0"/>
              </a:spcAft>
              <a:defRPr/>
            </a:pPr>
            <a:r>
              <a:rPr kumimoji="0" lang="ja-JP" altLang="en-US" sz="1400" kern="0" dirty="0">
                <a:solidFill>
                  <a:schemeClr val="tx1"/>
                </a:solidFill>
                <a:latin typeface="+mn-ea"/>
                <a:cs typeface="Meiryo UI" panose="020B0604030504040204" pitchFamily="50" charset="-128"/>
              </a:rPr>
              <a:t>　　</a:t>
            </a:r>
            <a:r>
              <a:rPr kumimoji="0" lang="ja-JP" altLang="en-US" sz="1400" kern="0" dirty="0" smtClean="0">
                <a:solidFill>
                  <a:schemeClr val="tx1"/>
                </a:solidFill>
                <a:latin typeface="+mn-ea"/>
                <a:cs typeface="Meiryo UI" panose="020B0604030504040204" pitchFamily="50" charset="-128"/>
              </a:rPr>
              <a:t> 取組み</a:t>
            </a:r>
            <a:r>
              <a:rPr kumimoji="0" lang="ja-JP" altLang="en-US" sz="1400" kern="0" dirty="0">
                <a:solidFill>
                  <a:schemeClr val="tx1"/>
                </a:solidFill>
                <a:latin typeface="+mn-ea"/>
                <a:cs typeface="Meiryo UI" panose="020B0604030504040204" pitchFamily="50" charset="-128"/>
              </a:rPr>
              <a:t>を促進します。</a:t>
            </a:r>
            <a:endParaRPr kumimoji="0" lang="en-US" altLang="ja-JP" sz="1400" kern="0" dirty="0">
              <a:solidFill>
                <a:schemeClr val="tx1"/>
              </a:solidFill>
              <a:latin typeface="+mn-ea"/>
              <a:cs typeface="Meiryo UI" panose="020B0604030504040204" pitchFamily="50" charset="-128"/>
            </a:endParaRPr>
          </a:p>
          <a:p>
            <a:pPr lvl="0" algn="just" fontAlgn="base">
              <a:spcBef>
                <a:spcPct val="0"/>
              </a:spcBef>
              <a:spcAft>
                <a:spcPct val="0"/>
              </a:spcAft>
              <a:defRPr/>
            </a:pPr>
            <a:r>
              <a:rPr kumimoji="0" lang="ja-JP" altLang="en-US" sz="1400" kern="0" dirty="0">
                <a:solidFill>
                  <a:schemeClr val="tx1"/>
                </a:solidFill>
                <a:latin typeface="+mn-ea"/>
                <a:ea typeface="Meiryo UI" panose="020B0604030504040204" pitchFamily="50" charset="-128"/>
                <a:cs typeface="Meiryo UI" panose="020B0604030504040204" pitchFamily="50" charset="-128"/>
              </a:rPr>
              <a:t>　</a:t>
            </a:r>
            <a:r>
              <a:rPr kumimoji="0" lang="ja-JP" altLang="en-US" sz="1400" kern="0" dirty="0" smtClean="0">
                <a:solidFill>
                  <a:schemeClr val="tx1"/>
                </a:solidFill>
                <a:latin typeface="+mn-ea"/>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空家等のさらなる除却促進のための税制改正等</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a:spcBef>
                <a:spcPts val="0"/>
              </a:spcBef>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除却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促進に向けた法制度上等の必要な措置を明らかにし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a:spcBef>
                <a:spcPts val="0"/>
              </a:spcBef>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国家</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要望等を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実施します。</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000"/>
              </a:lnSpc>
            </a:pPr>
            <a:endParaRPr lang="en-US" altLang="ja-JP" sz="1400" b="1" dirty="0">
              <a:solidFill>
                <a:schemeClr val="tx1"/>
              </a:solidFill>
            </a:endParaRP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8"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00432" y="5193010"/>
            <a:ext cx="1593317" cy="120985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7" descr="C:\Users\fujiwarash\AppData\Local\Microsoft\Windows\Temporary Internet Files\Content.Outlook\YHZS3N0Q\CIMG4720 (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237" y="5193010"/>
            <a:ext cx="1535901" cy="12098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2" name="正方形/長方形 1"/>
          <p:cNvSpPr/>
          <p:nvPr/>
        </p:nvSpPr>
        <p:spPr>
          <a:xfrm>
            <a:off x="4572000" y="4907310"/>
            <a:ext cx="4572000" cy="230832"/>
          </a:xfrm>
          <a:prstGeom prst="rect">
            <a:avLst/>
          </a:prstGeom>
        </p:spPr>
        <p:txBody>
          <a:bodyPr>
            <a:spAutoFit/>
          </a:bodyPr>
          <a:lstStyle/>
          <a:p>
            <a:pPr algn="ctr">
              <a:defRPr/>
            </a:pPr>
            <a:r>
              <a:rPr lang="ja-JP" altLang="en-US" sz="900" dirty="0" smtClean="0"/>
              <a:t>■　地域</a:t>
            </a:r>
            <a:r>
              <a:rPr lang="ja-JP" altLang="en-US" sz="900" dirty="0"/>
              <a:t>住民の生活環境に深刻な影響を及ぼしている空家等（特定空家等）の事例</a:t>
            </a:r>
          </a:p>
        </p:txBody>
      </p:sp>
    </p:spTree>
    <p:extLst>
      <p:ext uri="{BB962C8B-B14F-4D97-AF65-F5344CB8AC3E}">
        <p14:creationId xmlns:p14="http://schemas.microsoft.com/office/powerpoint/2010/main" val="1992680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sp>
        <p:nvSpPr>
          <p:cNvPr id="2" name="正方形/長方形 1"/>
          <p:cNvSpPr/>
          <p:nvPr/>
        </p:nvSpPr>
        <p:spPr>
          <a:xfrm>
            <a:off x="251520" y="548680"/>
            <a:ext cx="8712968" cy="625812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の受入環境の整備や国際エンターテイメント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創出など、世界に通用する都市魅力を創造し、インバウンドの強化を図ります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を特徴づける歴史的なまちなみや自然、食、地域の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祭りなど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多彩な魅力資源を人々のシビックプライドにつなげるとともに、地域の連携強化を図りつつ府域への集客・回遊を促進します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緩和による公共空間の活用促進など、文化・芸術・スポーツ活動が積極的に展開される環境を整えることで、国内外からの集客を促進し、にぎわいと交流人口の拡大を図ります。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また、地域が有するあらゆる資源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活かした地域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独自のまちづくりを進め、都市の成長を加速します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した都市魅力を創出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ことで、大阪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のイメージアップを図ります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海外観光客の玄関口である「中継都市・大阪」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エンターテイメントや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様々な機能を持つ「統合型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を創造します。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t>MICE</a:t>
            </a:r>
            <a:r>
              <a:rPr lang="ja-JP" altLang="en-US" sz="1050" dirty="0" smtClean="0"/>
              <a:t>・・・</a:t>
            </a:r>
            <a:r>
              <a:rPr lang="en-US" altLang="ja-JP" sz="1050" dirty="0" smtClean="0"/>
              <a:t>Meeting</a:t>
            </a:r>
            <a:r>
              <a:rPr lang="ja-JP" altLang="en-US" sz="1050" dirty="0"/>
              <a:t>（会議・研修・セミナー）、</a:t>
            </a:r>
            <a:r>
              <a:rPr lang="en-US" altLang="ja-JP" sz="1050" dirty="0"/>
              <a:t>Incentive tour</a:t>
            </a:r>
            <a:r>
              <a:rPr lang="ja-JP" altLang="en-US" sz="1050" dirty="0"/>
              <a:t>（報奨・招待旅行</a:t>
            </a:r>
            <a:r>
              <a:rPr lang="ja-JP" altLang="en-US" sz="1050" dirty="0" smtClean="0"/>
              <a:t>）</a:t>
            </a:r>
            <a:r>
              <a:rPr lang="ja-JP" altLang="en-US" sz="1050" dirty="0"/>
              <a:t>、</a:t>
            </a:r>
            <a:r>
              <a:rPr lang="en-US" altLang="ja-JP" sz="1050" dirty="0" smtClean="0"/>
              <a:t>Convention </a:t>
            </a:r>
            <a:r>
              <a:rPr lang="ja-JP" altLang="en-US" sz="1050" dirty="0"/>
              <a:t>または</a:t>
            </a:r>
            <a:r>
              <a:rPr lang="en-US" altLang="ja-JP" sz="1050" dirty="0"/>
              <a:t>Conference</a:t>
            </a:r>
            <a:r>
              <a:rPr lang="ja-JP" altLang="en-US" sz="1050" dirty="0"/>
              <a:t>（大会・学会・国際会議</a:t>
            </a:r>
            <a:r>
              <a:rPr lang="ja-JP" altLang="en-US" sz="1050" dirty="0" smtClean="0"/>
              <a:t>）、</a:t>
            </a:r>
            <a:r>
              <a:rPr lang="en-US" altLang="ja-JP" sz="1050" dirty="0" smtClean="0"/>
              <a:t/>
            </a:r>
            <a:br>
              <a:rPr lang="en-US" altLang="ja-JP" sz="1050" dirty="0" smtClean="0"/>
            </a:br>
            <a:r>
              <a:rPr lang="ja-JP" altLang="en-US" sz="1050" dirty="0" smtClean="0"/>
              <a:t>　　　　　　　　</a:t>
            </a:r>
            <a:r>
              <a:rPr lang="en-US" altLang="ja-JP" sz="1050" dirty="0" smtClean="0"/>
              <a:t>Exhibition</a:t>
            </a:r>
            <a:r>
              <a:rPr lang="ja-JP" altLang="en-US" sz="1050" dirty="0"/>
              <a:t>（展示会）の頭文字をとった</a:t>
            </a:r>
            <a:r>
              <a:rPr lang="ja-JP" altLang="en-US" sz="1050" dirty="0" smtClean="0"/>
              <a:t>造語。ビジネストラベル</a:t>
            </a:r>
            <a:r>
              <a:rPr lang="ja-JP" altLang="en-US" sz="1050" dirty="0"/>
              <a:t>の一</a:t>
            </a:r>
            <a:r>
              <a:rPr lang="ja-JP" altLang="en-US" sz="1050" dirty="0" smtClean="0"/>
              <a:t>形態。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年ラグビーワールドカップや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年東京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・パラリンピック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など、大規模な国際的イベントの開催を控え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、日本への更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なる観光客の増加が見込まれる中、大阪へ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の誘客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t>観光客</a:t>
            </a:r>
            <a:r>
              <a:rPr lang="ja-JP" altLang="ja-JP" sz="1400" dirty="0"/>
              <a:t>受入のための基盤整備、文化・生活習慣に配慮した対応など</a:t>
            </a:r>
            <a:r>
              <a:rPr lang="ja-JP" altLang="ja-JP" sz="1400" dirty="0" smtClean="0"/>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受入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推進します。また、</a:t>
            </a:r>
            <a:r>
              <a:rPr lang="ja-JP" altLang="ja-JP" sz="1400" dirty="0"/>
              <a:t>世界的なスポーツイベントやトップアスリートなど</a:t>
            </a:r>
            <a:r>
              <a:rPr lang="ja-JP" altLang="ja-JP" sz="1400" dirty="0" smtClean="0"/>
              <a:t>大阪</a:t>
            </a:r>
            <a:r>
              <a:rPr lang="ja-JP" altLang="en-US" sz="1400" dirty="0" smtClean="0"/>
              <a:t>が有する</a:t>
            </a:r>
            <a:r>
              <a:rPr lang="ja-JP" altLang="ja-JP" sz="1400" dirty="0" smtClean="0"/>
              <a:t>豊富</a:t>
            </a:r>
            <a:r>
              <a:rPr lang="ja-JP" altLang="ja-JP" sz="1400" dirty="0"/>
              <a:t>なスポーツ資源を積極的に活用し</a:t>
            </a:r>
            <a:r>
              <a:rPr lang="ja-JP" altLang="ja-JP" sz="1400" dirty="0" smtClean="0"/>
              <a:t>、観光</a:t>
            </a:r>
            <a:r>
              <a:rPr lang="ja-JP" altLang="ja-JP" sz="1400" dirty="0"/>
              <a:t>集客や大阪の</a:t>
            </a:r>
            <a:r>
              <a:rPr lang="ja-JP" altLang="ja-JP" sz="1400" dirty="0" smtClean="0"/>
              <a:t>活性化</a:t>
            </a:r>
            <a:r>
              <a:rPr lang="ja-JP" altLang="en-US" sz="1400" dirty="0" smtClean="0"/>
              <a:t>を進めます</a:t>
            </a:r>
            <a:r>
              <a:rPr lang="ja-JP" altLang="ja-JP" sz="1400" dirty="0" smtClean="0"/>
              <a:t>。</a:t>
            </a:r>
            <a:endParaRPr lang="en-US" altLang="ja-JP" sz="1400" dirty="0" smtClean="0"/>
          </a:p>
          <a:p>
            <a:pPr marL="180000" indent="-457200">
              <a:lnSpc>
                <a:spcPts val="1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○（公財）大阪観光局が「日本版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して地域の連携強化を図り、「観光地経営」の視点に立った大阪に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おける観光地域づくり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を推進します。</a:t>
            </a:r>
          </a:p>
          <a:p>
            <a:pPr marL="180000" indent="-457200">
              <a:lnSpc>
                <a:spcPts val="16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Destination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Management/Marketing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Organization</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観光地域づくり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実現のために戦略策定や、戦略を着実に実施するための調整機能を備えた法人。</a:t>
            </a:r>
          </a:p>
          <a:p>
            <a:pPr marL="180000" indent="-457200">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観光集客のみならず、消費拡大や経済効果も高く、さらに国内産業の活性化や国際競争力の向上につながる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知の拠点である大学など都市の魅力を高める施設等の誘致を進めることで、世界で存在感を発揮する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大阪」のまちづくりを進めます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7580" y="4877147"/>
            <a:ext cx="17145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コネクタ 2"/>
          <p:cNvCxnSpPr/>
          <p:nvPr/>
        </p:nvCxnSpPr>
        <p:spPr>
          <a:xfrm>
            <a:off x="179512"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251520" y="548680"/>
            <a:ext cx="8568952" cy="4562788"/>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により、国際都市にふさわしい景観の形成、府民へのやすらぎ・憩い空間を提供します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食材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・加工品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大阪産（もん）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cs typeface="Meiryo UI" panose="020B0604030504040204" pitchFamily="50" charset="-128"/>
              </a:rPr>
              <a:t>製品</a:t>
            </a:r>
            <a:r>
              <a:rPr lang="ja-JP" altLang="en-US" sz="1400" dirty="0">
                <a:cs typeface="Meiryo UI" panose="020B0604030504040204" pitchFamily="50" charset="-128"/>
              </a:rPr>
              <a:t>（大阪製ブランド認証製品・伝統工芸品</a:t>
            </a:r>
            <a:r>
              <a:rPr lang="ja-JP" altLang="en-US" sz="1400" dirty="0" smtClean="0">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が有する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歴史資産である「百舌鳥・古市古墳群」について、関係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年度国内推薦の獲得、平成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年度世界文化遺産登録をめざして取組みを進めます。</a:t>
            </a:r>
            <a:br>
              <a:rPr lang="ja-JP" altLang="en-US" sz="1400" dirty="0">
                <a:latin typeface="Meiryo UI" panose="020B0604030504040204" pitchFamily="50" charset="-128"/>
                <a:ea typeface="Meiryo UI" panose="020B0604030504040204" pitchFamily="50" charset="-128"/>
                <a:cs typeface="Meiryo UI" panose="020B0604030504040204" pitchFamily="50" charset="-128"/>
              </a:rPr>
            </a:b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・自然・文化に育まれた景観資源を再発見し、よりよい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に役立て、国内外に大阪の魅力を発信する「ビュースポット」の取組み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を府内市町村と協力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進めます。また、企業や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による公共空間の活用により、地域の価値を維持・向上させていくため、「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制度」の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活用、普及など、エリアマネジメントの取組みを進めます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BID</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Business Improvement District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域内の地権者に課される共同負担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金を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原資とし、地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域内</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必要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なサービス事業を行う組織</a:t>
            </a: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のさらなる魅力づくりや世界に類を見ない光景観の創出、公共空間を活用した芸術文化活動の推進等を行うとともに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、これらを様々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な機会を捉えて内外に発信することなどを通じて、府域への集客力を高めます。また、地域との連携のもと、歴史や文化など大阪が有するポテンシャルを活かした都市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6651" y="4941168"/>
            <a:ext cx="1383221" cy="1908239"/>
          </a:xfrm>
          <a:prstGeom prst="rect">
            <a:avLst/>
          </a:prstGeom>
        </p:spPr>
      </p:pic>
      <p:sp>
        <p:nvSpPr>
          <p:cNvPr id="7" name="テキスト ボックス 6"/>
          <p:cNvSpPr txBox="1"/>
          <p:nvPr/>
        </p:nvSpPr>
        <p:spPr>
          <a:xfrm>
            <a:off x="4860032" y="4941168"/>
            <a:ext cx="4493112" cy="276999"/>
          </a:xfrm>
          <a:prstGeom prst="rect">
            <a:avLst/>
          </a:prstGeom>
          <a:noFill/>
        </p:spPr>
        <p:txBody>
          <a:bodyPr wrap="square" rtlCol="0">
            <a:spAutoFit/>
          </a:bodyPr>
          <a:lstStyle/>
          <a:p>
            <a:r>
              <a:rPr kumimoji="1" lang="ja-JP" altLang="en-US" sz="1200" dirty="0" smtClean="0"/>
              <a:t>■　各種ロゴ（大阪産、大阪製、百舌鳥古市古墳群、水都大阪）</a:t>
            </a:r>
            <a:endParaRPr kumimoji="1" lang="ja-JP" altLang="en-US" sz="1200" dirty="0"/>
          </a:p>
        </p:txBody>
      </p:sp>
      <p:sp>
        <p:nvSpPr>
          <p:cNvPr id="11" name="テキスト ボックス 10"/>
          <p:cNvSpPr txBox="1"/>
          <p:nvPr/>
        </p:nvSpPr>
        <p:spPr>
          <a:xfrm>
            <a:off x="243148" y="4911551"/>
            <a:ext cx="2808312" cy="461665"/>
          </a:xfrm>
          <a:prstGeom prst="rect">
            <a:avLst/>
          </a:prstGeom>
          <a:noFill/>
        </p:spPr>
        <p:txBody>
          <a:bodyPr wrap="square" rtlCol="0">
            <a:spAutoFit/>
          </a:bodyPr>
          <a:lstStyle/>
          <a:p>
            <a:r>
              <a:rPr kumimoji="1" lang="ja-JP" altLang="en-US" sz="1200" dirty="0" smtClean="0"/>
              <a:t>■　大阪府広報担当副知事</a:t>
            </a:r>
            <a:r>
              <a:rPr kumimoji="1" lang="en-US" altLang="ja-JP" sz="1200" dirty="0" smtClean="0"/>
              <a:t/>
            </a:r>
            <a:br>
              <a:rPr kumimoji="1" lang="en-US" altLang="ja-JP" sz="1200" dirty="0" smtClean="0"/>
            </a:br>
            <a:r>
              <a:rPr kumimoji="1" lang="ja-JP" altLang="en-US" sz="1200" dirty="0" smtClean="0"/>
              <a:t>　　「もずやん」</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5267522"/>
            <a:ext cx="1051144" cy="1473846"/>
          </a:xfrm>
          <a:prstGeom prst="rect">
            <a:avLst/>
          </a:prstGeom>
        </p:spPr>
      </p:pic>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4511" y="5877272"/>
            <a:ext cx="8382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MiyoshiG\Desktop\F_ ヨコ組和英文タイプ.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72200" y="5235941"/>
            <a:ext cx="961367" cy="1505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水都大阪 - AQUA METROPOLIS OSAK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34158" y="5257183"/>
            <a:ext cx="1270290" cy="139731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6247864"/>
          </a:xfrm>
          <a:prstGeom prst="rect">
            <a:avLst/>
          </a:prstGeom>
        </p:spPr>
        <p:txBody>
          <a:bodyPr wrap="square">
            <a:spAutoFit/>
          </a:bodyPr>
          <a:lstStyle/>
          <a:p>
            <a:pPr marL="180000" indent="-457200"/>
            <a:r>
              <a:rPr lang="ja-JP" altLang="en-US" sz="1600" b="1" dirty="0"/>
              <a:t>◆</a:t>
            </a:r>
            <a:r>
              <a:rPr lang="ja-JP" altLang="en-US" sz="1600" b="1" dirty="0" smtClean="0"/>
              <a:t>　国</a:t>
            </a:r>
            <a:r>
              <a:rPr lang="ja-JP" altLang="en-US" sz="1600" b="1" dirty="0"/>
              <a:t>への</a:t>
            </a:r>
            <a:r>
              <a:rPr lang="ja-JP" altLang="en-US" sz="1600" b="1" dirty="0" smtClean="0"/>
              <a:t>働きかけについて</a:t>
            </a:r>
            <a:endParaRPr lang="en-US" altLang="ja-JP" sz="1600" b="1" dirty="0" smtClean="0"/>
          </a:p>
          <a:p>
            <a:pPr marL="180000" indent="-457200">
              <a:lnSpc>
                <a:spcPts val="800"/>
              </a:lnSpc>
            </a:pPr>
            <a:endParaRPr lang="ja-JP" altLang="ja-JP" dirty="0"/>
          </a:p>
          <a:p>
            <a:pPr marL="180000" indent="-457200"/>
            <a:r>
              <a:rPr lang="ja-JP" altLang="en-US" sz="1400" b="1" dirty="0" smtClean="0">
                <a:cs typeface="Meiryo UI" panose="020B0604030504040204" pitchFamily="50" charset="-128"/>
              </a:rPr>
              <a:t>　</a:t>
            </a:r>
            <a:r>
              <a:rPr lang="en-US" altLang="ja-JP" sz="1400" b="1" dirty="0" smtClean="0">
                <a:cs typeface="Meiryo UI" panose="020B0604030504040204" pitchFamily="50" charset="-128"/>
              </a:rPr>
              <a:t>[1]</a:t>
            </a:r>
            <a:r>
              <a:rPr lang="ja-JP" altLang="en-US" sz="1400" b="1" dirty="0" smtClean="0">
                <a:cs typeface="Meiryo UI" panose="020B0604030504040204" pitchFamily="50" charset="-128"/>
              </a:rPr>
              <a:t>　国機関等の移転・設置</a:t>
            </a:r>
            <a:endParaRPr lang="en-US" altLang="ja-JP" sz="1400" b="1" dirty="0" smtClean="0">
              <a:cs typeface="Meiryo UI" panose="020B0604030504040204" pitchFamily="50" charset="-128"/>
            </a:endParaRPr>
          </a:p>
          <a:p>
            <a:pPr marL="180000" indent="-457200"/>
            <a:r>
              <a:rPr lang="ja-JP" altLang="en-US" sz="1400" dirty="0" smtClean="0">
                <a:cs typeface="Meiryo UI" panose="020B0604030504040204" pitchFamily="50" charset="-128"/>
              </a:rPr>
              <a:t>　　</a:t>
            </a:r>
            <a:r>
              <a:rPr lang="ja-JP" altLang="en-US" sz="1400" spc="-50" dirty="0" smtClean="0">
                <a:cs typeface="Meiryo UI" panose="020B0604030504040204" pitchFamily="50" charset="-128"/>
              </a:rPr>
              <a:t>東京一極集中を是正し、大阪における「しごと」と「ひ</a:t>
            </a:r>
            <a:r>
              <a:rPr lang="ja-JP" altLang="en-US" sz="1400" spc="-50" dirty="0">
                <a:cs typeface="Meiryo UI" panose="020B0604030504040204" pitchFamily="50" charset="-128"/>
              </a:rPr>
              <a:t>と</a:t>
            </a:r>
            <a:r>
              <a:rPr lang="ja-JP" altLang="en-US" sz="1400" spc="-50" dirty="0" smtClean="0">
                <a:cs typeface="Meiryo UI" panose="020B0604030504040204" pitchFamily="50" charset="-128"/>
              </a:rPr>
              <a:t>」の好循環を生むために必要な国機関の移転・設置を求めていきます。</a:t>
            </a:r>
            <a:endParaRPr lang="en-US" altLang="ja-JP" sz="1400" spc="-5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また、関西広域連合とも連携し、大阪・関西への国機関の移転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1400" dirty="0" smtClean="0">
                <a:cs typeface="Meiryo UI" panose="020B0604030504040204" pitchFamily="50" charset="-128"/>
              </a:rPr>
              <a:t>を求めます。</a:t>
            </a:r>
            <a:endParaRPr lang="en-US" altLang="ja-JP" sz="1400"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graphicFrame>
        <p:nvGraphicFramePr>
          <p:cNvPr id="2" name="表 1"/>
          <p:cNvGraphicFramePr>
            <a:graphicFrameLocks noGrp="1"/>
          </p:cNvGraphicFramePr>
          <p:nvPr>
            <p:extLst>
              <p:ext uri="{D42A27DB-BD31-4B8C-83A1-F6EECF244321}">
                <p14:modId xmlns:p14="http://schemas.microsoft.com/office/powerpoint/2010/main" val="2129840121"/>
              </p:ext>
            </p:extLst>
          </p:nvPr>
        </p:nvGraphicFramePr>
        <p:xfrm>
          <a:off x="387436" y="1772816"/>
          <a:ext cx="8433036" cy="4815840"/>
        </p:xfrm>
        <a:graphic>
          <a:graphicData uri="http://schemas.openxmlformats.org/drawingml/2006/table">
            <a:tbl>
              <a:tblPr firstRow="1" bandRow="1">
                <a:tableStyleId>{5940675A-B579-460E-94D1-54222C63F5DA}</a:tableStyleId>
              </a:tblPr>
              <a:tblGrid>
                <a:gridCol w="584164"/>
                <a:gridCol w="1512168"/>
                <a:gridCol w="5904656"/>
                <a:gridCol w="432048"/>
              </a:tblGrid>
              <a:tr h="209352">
                <a:tc>
                  <a:txBody>
                    <a:bodyPr/>
                    <a:lstStyle/>
                    <a:p>
                      <a:pPr algn="ctr"/>
                      <a:r>
                        <a:rPr kumimoji="1" lang="ja-JP" altLang="en-US" sz="1400" u="none" dirty="0" smtClean="0">
                          <a:solidFill>
                            <a:schemeClr val="bg1"/>
                          </a:solidFill>
                        </a:rPr>
                        <a:t>区分</a:t>
                      </a:r>
                      <a:endParaRPr kumimoji="1" lang="ja-JP" altLang="en-US" sz="1400" u="none" dirty="0">
                        <a:solidFill>
                          <a:schemeClr val="bg1"/>
                        </a:solidFill>
                      </a:endParaRPr>
                    </a:p>
                  </a:txBody>
                  <a:tcPr>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bg1"/>
                          </a:solidFill>
                        </a:rPr>
                        <a:t>国機関等</a:t>
                      </a:r>
                      <a:endParaRPr kumimoji="1" lang="ja-JP" altLang="en-US" sz="1400" u="none"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bg1"/>
                          </a:solidFill>
                        </a:rPr>
                        <a:t>内容・移転による効果　等</a:t>
                      </a:r>
                      <a:endParaRPr kumimoji="1" lang="ja-JP" altLang="en-US" sz="1400" u="none" dirty="0">
                        <a:solidFill>
                          <a:schemeClr val="bg1"/>
                        </a:solidFill>
                      </a:endParaRPr>
                    </a:p>
                  </a:txBody>
                  <a:tcP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solidFill>
                      <a:schemeClr val="tx1"/>
                    </a:solidFill>
                  </a:tcPr>
                </a:tc>
                <a:tc>
                  <a:txBody>
                    <a:bodyPr/>
                    <a:lstStyle/>
                    <a:p>
                      <a:pPr algn="ctr"/>
                      <a:endParaRPr kumimoji="1" lang="ja-JP" altLang="en-US" sz="1400" u="none" dirty="0">
                        <a:solidFill>
                          <a:schemeClr val="bg1"/>
                        </a:solidFill>
                      </a:endParaRP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r>
              <a:tr h="370840">
                <a:tc rowSpan="2">
                  <a:txBody>
                    <a:bodyPr/>
                    <a:lstStyle/>
                    <a:p>
                      <a:r>
                        <a:rPr kumimoji="1" lang="ja-JP" altLang="en-US" sz="1400" u="none" dirty="0" smtClean="0">
                          <a:solidFill>
                            <a:schemeClr val="tx1"/>
                          </a:solidFill>
                        </a:rPr>
                        <a:t>中央省庁</a:t>
                      </a:r>
                      <a:endParaRPr kumimoji="1" lang="ja-JP" altLang="en-US" sz="1400" u="none" dirty="0">
                        <a:solidFill>
                          <a:schemeClr val="tx1"/>
                        </a:solidFill>
                      </a:endParaRPr>
                    </a:p>
                  </a:txBody>
                  <a:tcPr/>
                </a:tc>
                <a:tc>
                  <a:txBody>
                    <a:bodyPr/>
                    <a:lstStyle/>
                    <a:p>
                      <a:r>
                        <a:rPr kumimoji="1" lang="ja-JP" altLang="en-US" sz="1400" u="none" dirty="0" smtClean="0">
                          <a:solidFill>
                            <a:schemeClr val="tx1"/>
                          </a:solidFill>
                        </a:rPr>
                        <a:t>特許庁</a:t>
                      </a:r>
                      <a:endParaRPr kumimoji="1" lang="ja-JP" altLang="en-US" sz="1400" u="none"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kumimoji="1" lang="ja-JP" altLang="en-US" sz="1400" u="none" dirty="0" smtClean="0">
                          <a:solidFill>
                            <a:schemeClr val="tx1"/>
                          </a:solidFill>
                        </a:rPr>
                        <a:t>特許庁の審査拠点を新たに大阪に</a:t>
                      </a:r>
                      <a:r>
                        <a:rPr kumimoji="1" lang="ja-JP" altLang="en-US" sz="1400" u="none" spc="-200" dirty="0" smtClean="0">
                          <a:solidFill>
                            <a:schemeClr val="tx1"/>
                          </a:solidFill>
                        </a:rPr>
                        <a:t>設置</a:t>
                      </a:r>
                      <a:endParaRPr kumimoji="1" lang="en-US" altLang="ja-JP" sz="1400" u="none" spc="-200" dirty="0" smtClean="0">
                        <a:solidFill>
                          <a:schemeClr val="tx1"/>
                        </a:solidFill>
                      </a:endParaRPr>
                    </a:p>
                    <a:p>
                      <a:r>
                        <a:rPr kumimoji="1" lang="ja-JP" altLang="en-US" sz="1400" u="none" spc="-100" dirty="0" smtClean="0">
                          <a:solidFill>
                            <a:schemeClr val="tx1"/>
                          </a:solidFill>
                        </a:rPr>
                        <a:t>　</a:t>
                      </a:r>
                      <a:r>
                        <a:rPr kumimoji="1" lang="ja-JP" altLang="en-US" sz="1400" u="none" dirty="0" smtClean="0">
                          <a:solidFill>
                            <a:schemeClr val="tx1"/>
                          </a:solidFill>
                        </a:rPr>
                        <a:t>➡　「世界最速・最高品質の知財システムと大規模災害発生時のバックアップ</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体制確立」に寄与</a:t>
                      </a:r>
                      <a:endParaRPr kumimoji="1" lang="en-US" altLang="ja-JP" sz="1400" u="none" dirty="0" smtClean="0">
                        <a:solidFill>
                          <a:schemeClr val="tx1"/>
                        </a:solidFill>
                      </a:endParaRPr>
                    </a:p>
                    <a:p>
                      <a:r>
                        <a:rPr kumimoji="1" lang="ja-JP" altLang="en-US" sz="1400" u="none" dirty="0" smtClean="0">
                          <a:solidFill>
                            <a:schemeClr val="tx1"/>
                          </a:solidFill>
                        </a:rPr>
                        <a:t>　　　大阪・関西のものづくり企業の技術革新と知財戦略への取組み促進</a:t>
                      </a:r>
                      <a:endParaRPr kumimoji="1" lang="ja-JP" altLang="en-US" sz="1400" u="none" dirty="0">
                        <a:solidFill>
                          <a:schemeClr val="tx1"/>
                        </a:solidFill>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rowSpan="4">
                  <a:txBody>
                    <a:bodyPr/>
                    <a:lstStyle/>
                    <a:p>
                      <a:pPr algn="ctr"/>
                      <a:r>
                        <a:rPr kumimoji="1" lang="ja-JP" altLang="en-US" sz="1400" u="none" dirty="0" smtClean="0">
                          <a:solidFill>
                            <a:schemeClr val="tx1"/>
                          </a:solidFill>
                        </a:rPr>
                        <a:t>府の提案を受け、国において検討中</a:t>
                      </a:r>
                      <a:endParaRPr kumimoji="1" lang="ja-JP" altLang="en-US" sz="1400" u="none" dirty="0">
                        <a:solidFill>
                          <a:schemeClr val="tx1"/>
                        </a:solidFill>
                      </a:endParaRPr>
                    </a:p>
                  </a:txBody>
                  <a:tcPr vert="eaVert">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r>
              <a:tr h="370840">
                <a:tc vMerge="1">
                  <a:txBody>
                    <a:bodyPr/>
                    <a:lstStyle/>
                    <a:p>
                      <a:endParaRPr kumimoji="1" lang="ja-JP" altLang="en-US" sz="1400" dirty="0"/>
                    </a:p>
                  </a:txBody>
                  <a:tcPr/>
                </a:tc>
                <a:tc>
                  <a:txBody>
                    <a:bodyPr/>
                    <a:lstStyle/>
                    <a:p>
                      <a:r>
                        <a:rPr kumimoji="1" lang="ja-JP" altLang="en-US" sz="1400" u="none" dirty="0" smtClean="0">
                          <a:solidFill>
                            <a:schemeClr val="tx1"/>
                          </a:solidFill>
                        </a:rPr>
                        <a:t>中小企業庁</a:t>
                      </a:r>
                      <a:endParaRPr kumimoji="1" lang="ja-JP" altLang="en-US" sz="1400" u="none"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kumimoji="1" lang="ja-JP" altLang="en-US" sz="1400" u="none" dirty="0" smtClean="0">
                          <a:solidFill>
                            <a:schemeClr val="tx1"/>
                          </a:solidFill>
                        </a:rPr>
                        <a:t>双眼型国土構造の形成（東京一極集中是正）</a:t>
                      </a:r>
                      <a:endParaRPr kumimoji="1" lang="en-US" altLang="ja-JP" sz="1400" u="none" dirty="0" smtClean="0">
                        <a:solidFill>
                          <a:schemeClr val="tx1"/>
                        </a:solidFill>
                      </a:endParaRPr>
                    </a:p>
                    <a:p>
                      <a:r>
                        <a:rPr kumimoji="1" lang="ja-JP" altLang="en-US" sz="1400" u="none" dirty="0" smtClean="0">
                          <a:solidFill>
                            <a:schemeClr val="tx1"/>
                          </a:solidFill>
                        </a:rPr>
                        <a:t>　➡　中小企業の現場実態に即した政策展開</a:t>
                      </a:r>
                      <a:endParaRPr kumimoji="1" lang="ja-JP" altLang="en-US" sz="1400" u="none" dirty="0">
                        <a:solidFill>
                          <a:schemeClr val="tx1"/>
                        </a:solidFill>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c vMerge="1">
                  <a:txBody>
                    <a:bodyPr/>
                    <a:lstStyle/>
                    <a:p>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tcPr>
                </a:tc>
              </a:tr>
              <a:tr h="370840">
                <a:tc rowSpan="3">
                  <a:txBody>
                    <a:bodyPr/>
                    <a:lstStyle/>
                    <a:p>
                      <a:r>
                        <a:rPr kumimoji="1" lang="ja-JP" altLang="en-US" sz="1400" u="none" dirty="0" smtClean="0">
                          <a:solidFill>
                            <a:schemeClr val="tx1"/>
                          </a:solidFill>
                        </a:rPr>
                        <a:t>独立行政法人</a:t>
                      </a:r>
                      <a:endParaRPr kumimoji="1" lang="ja-JP" altLang="en-US" sz="1400" u="none" dirty="0">
                        <a:solidFill>
                          <a:schemeClr val="tx1"/>
                        </a:solidFill>
                      </a:endParaRPr>
                    </a:p>
                  </a:txBody>
                  <a:tcPr/>
                </a:tc>
                <a:tc>
                  <a:txBody>
                    <a:bodyPr/>
                    <a:lstStyle/>
                    <a:p>
                      <a:r>
                        <a:rPr kumimoji="1" lang="ja-JP" altLang="en-US" sz="1400" u="none" dirty="0" smtClean="0">
                          <a:solidFill>
                            <a:schemeClr val="tx1"/>
                          </a:solidFill>
                        </a:rPr>
                        <a:t>工業所有権</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smtClean="0">
                          <a:solidFill>
                            <a:schemeClr val="tx1"/>
                          </a:solidFill>
                        </a:rPr>
                        <a:t>情報・研修館</a:t>
                      </a:r>
                      <a:endParaRPr kumimoji="1" lang="ja-JP" altLang="en-US" sz="1400" u="none" dirty="0">
                        <a:solidFill>
                          <a:schemeClr val="tx1"/>
                        </a:solidFill>
                      </a:endParaRPr>
                    </a:p>
                  </a:txBody>
                  <a:tcPr/>
                </a:tc>
                <a:tc>
                  <a:txBody>
                    <a:bodyPr/>
                    <a:lstStyle/>
                    <a:p>
                      <a:r>
                        <a:rPr kumimoji="1" lang="ja-JP" altLang="en-US" sz="1400" u="none" dirty="0" smtClean="0">
                          <a:solidFill>
                            <a:schemeClr val="tx1"/>
                          </a:solidFill>
                        </a:rPr>
                        <a:t>工業所有権相談業務及び情報流通業務の実務を担う法人。</a:t>
                      </a:r>
                      <a:r>
                        <a:rPr kumimoji="1" lang="ja-JP" altLang="en-US" sz="1400" b="0" u="none" dirty="0" smtClean="0">
                          <a:solidFill>
                            <a:schemeClr val="tx1"/>
                          </a:solidFill>
                        </a:rPr>
                        <a:t>特許庁の審査拠点とセットでの支援拠点設置</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smtClean="0">
                          <a:solidFill>
                            <a:schemeClr val="tx1"/>
                          </a:solidFill>
                        </a:rPr>
                        <a:t>　➡　ものづくり企業の知財戦略取組みの支援体制強化</a:t>
                      </a:r>
                      <a:endParaRPr kumimoji="1" lang="en-US" altLang="ja-JP" sz="1400" b="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　　　大阪・関西の大学・企業・研究所等の集積を活かし、特許庁の人材育成・</a:t>
                      </a:r>
                      <a:r>
                        <a:rPr kumimoji="1" lang="en-US" altLang="ja-JP" sz="1400" b="0" i="0" u="none" strike="noStrike" kern="1200" cap="none" spc="0" normalizeH="0" baseline="0" noProof="0" dirty="0" smtClean="0">
                          <a:ln>
                            <a:noFill/>
                          </a:ln>
                          <a:solidFill>
                            <a:schemeClr val="tx1"/>
                          </a:solidFill>
                          <a:effectLst/>
                          <a:uLnTx/>
                          <a:uFillTx/>
                          <a:latin typeface="+mn-lt"/>
                          <a:ea typeface="+mn-ea"/>
                          <a:cs typeface="+mn-cs"/>
                        </a:rPr>
                        <a:t/>
                      </a:r>
                      <a:br>
                        <a:rPr kumimoji="1" lang="en-US" altLang="ja-JP" sz="1400" b="0" i="0" u="none" strike="noStrike" kern="1200" cap="none" spc="0" normalizeH="0" baseline="0" noProof="0" dirty="0" smtClean="0">
                          <a:ln>
                            <a:noFill/>
                          </a:ln>
                          <a:solidFill>
                            <a:schemeClr val="tx1"/>
                          </a:solidFill>
                          <a:effectLst/>
                          <a:uLnTx/>
                          <a:uFillTx/>
                          <a:latin typeface="+mn-lt"/>
                          <a:ea typeface="+mn-ea"/>
                          <a:cs typeface="+mn-cs"/>
                        </a:rPr>
                      </a:b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　　　研修に寄与</a:t>
                      </a:r>
                      <a:endParaRPr kumimoji="1" lang="ja-JP" altLang="en-US" sz="1400" u="none" dirty="0">
                        <a:solidFill>
                          <a:schemeClr val="tx1"/>
                        </a:solidFill>
                      </a:endParaRPr>
                    </a:p>
                  </a:txBody>
                  <a:tcPr>
                    <a:lnR w="19050" cap="flat" cmpd="sng" algn="ctr">
                      <a:solidFill>
                        <a:schemeClr val="tx1"/>
                      </a:solidFill>
                      <a:prstDash val="solid"/>
                      <a:round/>
                      <a:headEnd type="none" w="med" len="med"/>
                      <a:tailEnd type="none" w="med" len="med"/>
                    </a:lnR>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tcPr>
                </a:tc>
              </a:tr>
              <a:tr h="370840">
                <a:tc vMerge="1">
                  <a:txBody>
                    <a:bodyPr/>
                    <a:lstStyle/>
                    <a:p>
                      <a:endParaRPr kumimoji="1" lang="ja-JP" altLang="en-US" sz="1400" dirty="0"/>
                    </a:p>
                  </a:txBody>
                  <a:tcPr/>
                </a:tc>
                <a:tc>
                  <a:txBody>
                    <a:bodyPr/>
                    <a:lstStyle/>
                    <a:p>
                      <a:r>
                        <a:rPr kumimoji="1" lang="ja-JP" altLang="en-US" sz="1400" u="none" dirty="0" smtClean="0">
                          <a:solidFill>
                            <a:schemeClr val="tx1"/>
                          </a:solidFill>
                        </a:rPr>
                        <a:t>国立健康・栄養研究所</a:t>
                      </a:r>
                      <a:endParaRPr kumimoji="1" lang="ja-JP" altLang="en-US" sz="1400" u="none" dirty="0">
                        <a:solidFill>
                          <a:schemeClr val="tx1"/>
                        </a:solidFill>
                      </a:endParaRPr>
                    </a:p>
                  </a:txBody>
                  <a:tcPr>
                    <a:lnB w="571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国立研究開発法人医薬基盤・健康・栄養研究所として、大阪にある医薬基盤研究所と組織統合したことを踏まえ、健康・栄養研究所を大阪に設置</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　医薬基盤研究所と同じ大阪に立地することで統合によるシナジー効果を</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高め、健康と医療分野での支援環境の強化</a:t>
                      </a:r>
                    </a:p>
                  </a:txBody>
                  <a:tcPr>
                    <a:lnR w="190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solidFill>
                          <a:schemeClr val="tx1"/>
                        </a:solidFill>
                      </a:endParaRPr>
                    </a:p>
                  </a:txBody>
                  <a:tcPr>
                    <a:lnL w="190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r>
              <a:tr h="370840">
                <a:tc vMerge="1">
                  <a:txBody>
                    <a:bodyPr/>
                    <a:lstStyle/>
                    <a:p>
                      <a:endParaRPr kumimoji="1" lang="ja-JP" altLang="en-US" sz="1400" dirty="0"/>
                    </a:p>
                  </a:txBody>
                  <a:tcPr/>
                </a:tc>
                <a:tc>
                  <a:txBody>
                    <a:bodyPr/>
                    <a:lstStyle/>
                    <a:p>
                      <a:r>
                        <a:rPr kumimoji="1" lang="ja-JP" altLang="en-US" sz="1400" u="none" strike="noStrike" dirty="0" smtClean="0">
                          <a:solidFill>
                            <a:schemeClr val="tx1"/>
                          </a:solidFill>
                        </a:rPr>
                        <a:t>医薬品医療機器総合機構（</a:t>
                      </a:r>
                      <a:r>
                        <a:rPr kumimoji="1" lang="en-US" altLang="ja-JP" sz="1400" u="none" strike="noStrike" dirty="0" smtClean="0">
                          <a:solidFill>
                            <a:schemeClr val="tx1"/>
                          </a:solidFill>
                        </a:rPr>
                        <a:t>PMDA</a:t>
                      </a:r>
                      <a:r>
                        <a:rPr kumimoji="1" lang="ja-JP" altLang="en-US" sz="1400" u="none" strike="noStrike" dirty="0" smtClean="0">
                          <a:solidFill>
                            <a:schemeClr val="tx1"/>
                          </a:solidFill>
                        </a:rPr>
                        <a:t>）</a:t>
                      </a:r>
                      <a:endParaRPr kumimoji="1" lang="ja-JP" altLang="en-US" sz="1400" u="none" strike="noStrike" dirty="0">
                        <a:solidFill>
                          <a:schemeClr val="tx1"/>
                        </a:solidFill>
                      </a:endParaRPr>
                    </a:p>
                  </a:txBody>
                  <a:tcPr>
                    <a:lnT w="57150" cap="flat" cmpd="sng" algn="ctr">
                      <a:solidFill>
                        <a:schemeClr val="tx1"/>
                      </a:solidFill>
                      <a:prstDash val="solid"/>
                      <a:round/>
                      <a:headEnd type="none" w="med" len="med"/>
                      <a:tailEnd type="none" w="med" len="med"/>
                    </a:lnT>
                  </a:tcPr>
                </a:tc>
                <a:tc>
                  <a:txBody>
                    <a:bodyPr/>
                    <a:lstStyle/>
                    <a:p>
                      <a:r>
                        <a:rPr kumimoji="1" lang="ja-JP" altLang="en-US" sz="1400" u="none" strike="noStrike" dirty="0" smtClean="0">
                          <a:solidFill>
                            <a:schemeClr val="tx1"/>
                          </a:solidFill>
                        </a:rPr>
                        <a:t>再生医療分野の審査</a:t>
                      </a:r>
                      <a:r>
                        <a:rPr kumimoji="1" lang="ja-JP" altLang="en-US" sz="1400" u="none" strike="noStrike" baseline="0" dirty="0" smtClean="0">
                          <a:solidFill>
                            <a:schemeClr val="tx1"/>
                          </a:solidFill>
                        </a:rPr>
                        <a:t>機能</a:t>
                      </a:r>
                      <a:r>
                        <a:rPr kumimoji="1" lang="ja-JP" altLang="en-US" sz="1400" u="none" strike="noStrike" dirty="0" smtClean="0">
                          <a:solidFill>
                            <a:schemeClr val="tx1"/>
                          </a:solidFill>
                        </a:rPr>
                        <a:t>の関西支部への委譲</a:t>
                      </a:r>
                      <a:endParaRPr kumimoji="1" lang="en-US" altLang="ja-JP" sz="1400" u="none" strike="noStrike" dirty="0" smtClean="0">
                        <a:solidFill>
                          <a:schemeClr val="tx1"/>
                        </a:solidFill>
                      </a:endParaRPr>
                    </a:p>
                    <a:p>
                      <a:r>
                        <a:rPr kumimoji="1" lang="ja-JP" altLang="en-US" sz="1400" u="none" strike="noStrike" dirty="0" smtClean="0">
                          <a:solidFill>
                            <a:schemeClr val="tx1"/>
                          </a:solidFill>
                        </a:rPr>
                        <a:t>　➡　大阪・関西が強みを有する</a:t>
                      </a:r>
                      <a:r>
                        <a:rPr kumimoji="1" lang="ja-JP" altLang="en-US" sz="1400" u="none" strike="noStrike" baseline="0" dirty="0" smtClean="0">
                          <a:solidFill>
                            <a:schemeClr val="tx1"/>
                          </a:solidFill>
                        </a:rPr>
                        <a:t>再生医療分野における研究開発の加速化や</a:t>
                      </a:r>
                      <a:r>
                        <a:rPr kumimoji="1" lang="en-US" altLang="ja-JP" sz="1400" u="none" strike="noStrike" baseline="0" dirty="0" smtClean="0">
                          <a:solidFill>
                            <a:schemeClr val="tx1"/>
                          </a:solidFill>
                        </a:rPr>
                        <a:t/>
                      </a:r>
                      <a:br>
                        <a:rPr kumimoji="1" lang="en-US" altLang="ja-JP" sz="1400" u="none" strike="noStrike" baseline="0" dirty="0" smtClean="0">
                          <a:solidFill>
                            <a:schemeClr val="tx1"/>
                          </a:solidFill>
                        </a:rPr>
                      </a:br>
                      <a:r>
                        <a:rPr kumimoji="1" lang="ja-JP" altLang="en-US" sz="1400" u="none" strike="noStrike" baseline="0" dirty="0" smtClean="0">
                          <a:solidFill>
                            <a:schemeClr val="tx1"/>
                          </a:solidFill>
                        </a:rPr>
                        <a:t>　　　早期実用化</a:t>
                      </a:r>
                      <a:endParaRPr kumimoji="1" lang="en-US" altLang="ja-JP" sz="1400" u="none" strike="noStrike" baseline="0" dirty="0" smtClean="0">
                        <a:solidFill>
                          <a:schemeClr val="tx1"/>
                        </a:solidFill>
                      </a:endParaRPr>
                    </a:p>
                    <a:p>
                      <a:r>
                        <a:rPr kumimoji="1" lang="ja-JP" altLang="en-US" sz="1400" u="none" strike="noStrike" baseline="0" dirty="0" smtClean="0">
                          <a:solidFill>
                            <a:schemeClr val="tx1"/>
                          </a:solidFill>
                        </a:rPr>
                        <a:t>　☞　</a:t>
                      </a:r>
                      <a:r>
                        <a:rPr kumimoji="1" lang="en-US" altLang="ja-JP" sz="1400" u="none" strike="noStrike" baseline="0" dirty="0" smtClean="0">
                          <a:solidFill>
                            <a:schemeClr val="tx1"/>
                          </a:solidFill>
                        </a:rPr>
                        <a:t>PMDA</a:t>
                      </a:r>
                      <a:r>
                        <a:rPr kumimoji="1" lang="ja-JP" altLang="en-US" sz="1400" u="none" strike="noStrike" baseline="0" dirty="0" smtClean="0">
                          <a:solidFill>
                            <a:schemeClr val="tx1"/>
                          </a:solidFill>
                        </a:rPr>
                        <a:t>関西支部の相談機能を有効に活用しつつ、委譲をめざす。</a:t>
                      </a:r>
                      <a:endParaRPr kumimoji="1" lang="ja-JP" altLang="en-US" sz="1400" u="none" strike="noStrike" baseline="0" dirty="0">
                        <a:solidFill>
                          <a:schemeClr val="tx1"/>
                        </a:solidFill>
                      </a:endParaRPr>
                    </a:p>
                  </a:txBody>
                  <a:tcPr>
                    <a:lnR w="190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pPr algn="ctr"/>
                      <a:r>
                        <a:rPr kumimoji="1" lang="ja-JP" altLang="en-US" sz="1400" u="none" strike="noStrike" baseline="0" dirty="0" err="1" smtClean="0">
                          <a:solidFill>
                            <a:schemeClr val="tx1"/>
                          </a:solidFill>
                        </a:rPr>
                        <a:t>ー</a:t>
                      </a:r>
                      <a:endParaRPr kumimoji="1" lang="ja-JP" altLang="en-US" sz="1400" u="none" strike="noStrike" baseline="0" dirty="0">
                        <a:solidFill>
                          <a:schemeClr val="tx1"/>
                        </a:solidFill>
                      </a:endParaRPr>
                    </a:p>
                  </a:txBody>
                  <a:tcPr anchor="ctr">
                    <a:lnL w="190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Tree>
    <p:extLst>
      <p:ext uri="{BB962C8B-B14F-4D97-AF65-F5344CB8AC3E}">
        <p14:creationId xmlns:p14="http://schemas.microsoft.com/office/powerpoint/2010/main" val="1779818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5" name="正方形/長方形 4"/>
          <p:cNvSpPr/>
          <p:nvPr/>
        </p:nvSpPr>
        <p:spPr>
          <a:xfrm>
            <a:off x="107504" y="706413"/>
            <a:ext cx="8856984" cy="4616648"/>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地方拠点強化税制</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拠点強化税制は、地方創生の実現に向け、東京圏から地方への人の流れ等を促進する趣旨で創設されたものであるにもかかわらず、近畿圏中心部（大阪府では、大阪市の全域、守口市・東大阪市・堺市の一部）が「支援対象外地域」として、対象から除外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大阪府では、府域全体で企業の集積・立地競争力を確保する観点から、支援対象外地域の見直しについて、国に働きかけていきます。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税財源自主権の確立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確立を図るとともに、それまでの間は、大都市圏特有の行政需要、今後の社会保障関係経費の増加などに対応し、安定した財政運営が行えるよう、必要な地方一般財源総額を臨時財政対策債に依存することなく確保することや、地方法人税については、早急に廃止し、地方税として復元すること等について、引き続き国に求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地域</a:t>
            </a:r>
            <a:r>
              <a:rPr lang="ja-JP" altLang="ja-JP" sz="1400" dirty="0"/>
              <a:t>経済の活性化を推進し、地方創生を図っていくためには、地域・民間の創意工夫や実情に応じた</a:t>
            </a:r>
            <a:r>
              <a:rPr lang="ja-JP" altLang="ja-JP" sz="1400" dirty="0" smtClean="0"/>
              <a:t>取組</a:t>
            </a:r>
            <a:r>
              <a:rPr lang="ja-JP" altLang="en-US" sz="1400" dirty="0" smtClean="0"/>
              <a:t>み</a:t>
            </a:r>
            <a:r>
              <a:rPr lang="ja-JP" altLang="ja-JP" sz="1400" dirty="0" smtClean="0"/>
              <a:t>の</a:t>
            </a:r>
            <a:r>
              <a:rPr lang="ja-JP" altLang="ja-JP" sz="1400" dirty="0"/>
              <a:t>障害となる規制を改革していく必要が</a:t>
            </a:r>
            <a:r>
              <a:rPr lang="ja-JP" altLang="ja-JP" sz="1400" dirty="0" smtClean="0"/>
              <a:t>あ</a:t>
            </a:r>
            <a:r>
              <a:rPr lang="ja-JP" altLang="en-US" sz="1400" dirty="0" smtClean="0"/>
              <a:t>ります</a:t>
            </a:r>
            <a:r>
              <a:rPr lang="ja-JP" altLang="ja-JP" sz="1400" dirty="0" smtClean="0"/>
              <a:t>。</a:t>
            </a:r>
            <a:endParaRPr lang="ja-JP" altLang="ja-JP" sz="1400" dirty="0"/>
          </a:p>
          <a:p>
            <a:pPr marL="180000" indent="-457200"/>
            <a:r>
              <a:rPr lang="ja-JP" altLang="en-US" sz="1400" dirty="0" smtClean="0"/>
              <a:t>　　</a:t>
            </a:r>
            <a:r>
              <a:rPr lang="ja-JP" altLang="ja-JP" sz="1400" dirty="0" smtClean="0"/>
              <a:t>この</a:t>
            </a:r>
            <a:r>
              <a:rPr lang="ja-JP" altLang="ja-JP" sz="1400" dirty="0"/>
              <a:t>ため、府内事業者の具体的なニーズに応じて、特区制度や国の規制改革会議などを通して</a:t>
            </a:r>
            <a:r>
              <a:rPr lang="ja-JP" altLang="ja-JP" sz="1400" dirty="0" smtClean="0"/>
              <a:t>、</a:t>
            </a:r>
            <a:r>
              <a:rPr lang="ja-JP" altLang="en-US" sz="1400" dirty="0" smtClean="0"/>
              <a:t>国に働きかけを行い、</a:t>
            </a:r>
            <a:r>
              <a:rPr lang="ja-JP" altLang="ja-JP" sz="1400" dirty="0" smtClean="0"/>
              <a:t>民間</a:t>
            </a:r>
            <a:r>
              <a:rPr lang="ja-JP" altLang="ja-JP" sz="1400" dirty="0"/>
              <a:t>が自由に活動できる</a:t>
            </a:r>
            <a:r>
              <a:rPr lang="ja-JP" altLang="ja-JP" sz="1400" dirty="0" smtClean="0"/>
              <a:t>環境を整備</a:t>
            </a:r>
            <a:r>
              <a:rPr lang="ja-JP" altLang="en-US" sz="1400" dirty="0" smtClean="0"/>
              <a:t>することによって</a:t>
            </a:r>
            <a:r>
              <a:rPr lang="ja-JP" altLang="ja-JP" sz="1400" dirty="0" smtClean="0"/>
              <a:t>、</a:t>
            </a:r>
            <a:r>
              <a:rPr lang="ja-JP" altLang="ja-JP" sz="1400" dirty="0"/>
              <a:t>大阪の成長と大阪産業の活性化</a:t>
            </a:r>
            <a:r>
              <a:rPr lang="ja-JP" altLang="ja-JP" sz="1400" dirty="0" smtClean="0"/>
              <a:t>を</a:t>
            </a:r>
            <a:r>
              <a:rPr lang="ja-JP" altLang="en-US" sz="1400" dirty="0" smtClean="0"/>
              <a:t>めざします</a:t>
            </a:r>
            <a:r>
              <a:rPr lang="ja-JP" altLang="ja-JP" sz="1400" dirty="0" smtClean="0"/>
              <a:t>。</a:t>
            </a:r>
            <a:endParaRPr lang="ja-JP" altLang="ja-JP" sz="1400" dirty="0"/>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120208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a:t>
            </a:r>
            <a:r>
              <a:rPr lang="ja-JP" altLang="en-US" sz="1600" b="1" dirty="0" smtClean="0"/>
              <a:t>◆　総合戦略の推進</a:t>
            </a:r>
            <a:endParaRPr lang="en-US" altLang="ja-JP" sz="1600" b="1" dirty="0"/>
          </a:p>
        </p:txBody>
      </p:sp>
      <p:sp>
        <p:nvSpPr>
          <p:cNvPr id="13" name="正方形/長方形 12"/>
          <p:cNvSpPr/>
          <p:nvPr/>
        </p:nvSpPr>
        <p:spPr>
          <a:xfrm>
            <a:off x="396413" y="1077704"/>
            <a:ext cx="8460940" cy="3754874"/>
          </a:xfrm>
          <a:prstGeom prst="rect">
            <a:avLst/>
          </a:prstGeom>
        </p:spPr>
        <p:txBody>
          <a:bodyPr wrap="square">
            <a:spAutoFit/>
          </a:bodyPr>
          <a:lstStyle/>
          <a:p>
            <a:pPr marL="180000" indent="-457200"/>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サイクルの確立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つの基本目標ごとに「具体的目標」を設定しまし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また、「具体的目標」を達成するための施策（事業）がどれぐらい進捗しているかを客観的に判別しやすくなるよう、できるだけ数値を用いて、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別添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具体的な施策と重要事業評価指標（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地方創生の実現は、息の長い取組みが必要です。これらの指標（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もとに、施策（事業）の効果を定期的に検証することで、「まち」「ひと」「しごと」の好循環の確立に向け、より効果の高い事業への重点化、見直し、組換えを行い、「具体的目標」の達成に向け、取組みを進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推進にあたって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「具体的目標」については、毎年「産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官学金労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言」の各分野の有識者等で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構成する「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大阪府まち・ひと・しごと創生推進審議会」において、進捗状況の確認・検証を行い、必要な見直しを行います。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各施策については、実施部局が毎年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の検証を行い、より効果の高い事業への重点化、見直し、組換えを行います。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地方創生総合戦略のもう一つの策定主体である大阪府内の市町村との適切な役割分担や連携のもと、大阪府の庁内推進体制である「</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大阪府人口減少社会対策推進</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」と「大阪府まち・ひと・しごと創生推進審議会」を中心に、府民のみなさまと協働し、オール大阪で地方創生の取組みを推進していきます。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spTree>
    <p:extLst>
      <p:ext uri="{BB962C8B-B14F-4D97-AF65-F5344CB8AC3E}">
        <p14:creationId xmlns:p14="http://schemas.microsoft.com/office/powerpoint/2010/main" val="2673107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Tree>
    <p:extLst>
      <p:ext uri="{BB962C8B-B14F-4D97-AF65-F5344CB8AC3E}">
        <p14:creationId xmlns:p14="http://schemas.microsoft.com/office/powerpoint/2010/main" val="118467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045668"/>
            <a:ext cx="6238875" cy="369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
        <p:nvSpPr>
          <p:cNvPr id="5" name="正方形/長方形 4"/>
          <p:cNvSpPr/>
          <p:nvPr/>
        </p:nvSpPr>
        <p:spPr>
          <a:xfrm>
            <a:off x="145818" y="620688"/>
            <a:ext cx="8784976" cy="1815882"/>
          </a:xfrm>
          <a:prstGeom prst="rect">
            <a:avLst/>
          </a:prstGeom>
        </p:spPr>
        <p:txBody>
          <a:bodyPr wrap="square">
            <a:spAutoFit/>
          </a:bodyPr>
          <a:lstStyle/>
          <a:p>
            <a:pPr marL="180000" indent="-457200"/>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（将来見通し）</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ja-JP" altLang="ja-JP" sz="1600" dirty="0"/>
              <a:t>出生率を改善し、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ja-JP" sz="1600" dirty="0"/>
              <a:t>を解消することにより</a:t>
            </a:r>
            <a:r>
              <a:rPr lang="ja-JP" altLang="ja-JP" sz="1600" dirty="0" smtClean="0"/>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を抑制できれば、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年における府の人口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837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万人程度まで回復すると推計されています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が有する都市としての経済機能・都市魅力等を強化することにより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、昼間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・交流人口の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増加を図ることも重要です。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（以下「総合戦略」という。）では、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を踏まえ、当面の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年間でめざすべき政策・施策の方向性やその柱立てをとりまとめています。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2"/>
          <p:cNvSpPr>
            <a:spLocks noChangeArrowheads="1"/>
          </p:cNvSpPr>
          <p:nvPr/>
        </p:nvSpPr>
        <p:spPr bwMode="auto">
          <a:xfrm>
            <a:off x="381540" y="2611330"/>
            <a:ext cx="4176836" cy="2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総人口の推移（推計）</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cxnSp>
        <p:nvCxnSpPr>
          <p:cNvPr id="12" name="直線矢印コネクタ 11"/>
          <p:cNvCxnSpPr/>
          <p:nvPr/>
        </p:nvCxnSpPr>
        <p:spPr>
          <a:xfrm flipV="1">
            <a:off x="4788024" y="4260701"/>
            <a:ext cx="0" cy="459166"/>
          </a:xfrm>
          <a:prstGeom prst="straightConnector1">
            <a:avLst/>
          </a:prstGeom>
          <a:ln w="57150">
            <a:gradFill>
              <a:gsLst>
                <a:gs pos="0">
                  <a:srgbClr val="03D4A8"/>
                </a:gs>
                <a:gs pos="25000">
                  <a:srgbClr val="21D6E0"/>
                </a:gs>
                <a:gs pos="75000">
                  <a:srgbClr val="0087E6"/>
                </a:gs>
                <a:gs pos="100000">
                  <a:srgbClr val="005CBF"/>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7020272" y="3973887"/>
            <a:ext cx="1648705" cy="73481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lnSpc>
                <a:spcPts val="1600"/>
              </a:lnSpc>
            </a:pPr>
            <a:r>
              <a:rPr kumimoji="1" lang="ja-JP" altLang="en-US" sz="1400" b="1" i="1" dirty="0" smtClean="0"/>
              <a:t>持続可能な</a:t>
            </a:r>
            <a:endParaRPr kumimoji="1" lang="en-US" altLang="ja-JP" sz="1400" b="1" i="1" dirty="0" smtClean="0"/>
          </a:p>
          <a:p>
            <a:pPr algn="ctr">
              <a:lnSpc>
                <a:spcPts val="1600"/>
              </a:lnSpc>
            </a:pPr>
            <a:r>
              <a:rPr kumimoji="1" lang="ja-JP" altLang="en-US" sz="1400" b="1" i="1" dirty="0" smtClean="0"/>
              <a:t>社会の実現へ</a:t>
            </a:r>
            <a:endParaRPr kumimoji="1" lang="ja-JP" altLang="en-US" sz="1400" b="1" i="1" dirty="0"/>
          </a:p>
        </p:txBody>
      </p:sp>
      <p:pic>
        <p:nvPicPr>
          <p:cNvPr id="13" name="Picture 8" descr="D:\TanakaAs\Documents\My Pictures\図2.png"/>
          <p:cNvPicPr>
            <a:picLocks noChangeArrowheads="1"/>
          </p:cNvPicPr>
          <p:nvPr/>
        </p:nvPicPr>
        <p:blipFill rotWithShape="1">
          <a:blip r:embed="rId3" cstate="screen">
            <a:extLst>
              <a:ext uri="{28A0092B-C50C-407E-A947-70E740481C1C}">
                <a14:useLocalDpi xmlns:a14="http://schemas.microsoft.com/office/drawing/2010/main"/>
              </a:ext>
            </a:extLst>
          </a:blip>
          <a:srcRect r="-17093"/>
          <a:stretch/>
        </p:blipFill>
        <p:spPr bwMode="auto">
          <a:xfrm>
            <a:off x="4538306" y="3791926"/>
            <a:ext cx="3560362" cy="9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18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4" name="テキスト ボックス 3"/>
          <p:cNvSpPr txBox="1"/>
          <p:nvPr/>
        </p:nvSpPr>
        <p:spPr>
          <a:xfrm>
            <a:off x="735772" y="1453331"/>
            <a:ext cx="8020792" cy="461665"/>
          </a:xfrm>
          <a:prstGeom prst="rect">
            <a:avLst/>
          </a:prstGeom>
          <a:noFill/>
        </p:spPr>
        <p:txBody>
          <a:bodyPr wrap="square" rtlCol="0">
            <a:spAutoFit/>
          </a:bodyPr>
          <a:lstStyle/>
          <a:p>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４．活力ある地域創出　～新しい「都市型ライフスタイル」の提唱</a:t>
            </a:r>
            <a:endParaRPr lang="en-US" altLang="ja-JP"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8216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7989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8709"/>
            <a:ext cx="8460940" cy="954107"/>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圏域別にみると、近畿圏は中部圏とほぼ同数の就業者数です。製造業が突出している中部圏に比べ、さまざまな産業にバランスよく分布している点が特徴的です。一方で、首都圏と比べ情報通信業の従事者が少ない点が顕著です。</a:t>
            </a: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また、医薬品・医療機器の出荷額や、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人口あたり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の飲食店数などは他圏域よりも顕著に多く、これらが特徴的な産業といえます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43662" y="1922023"/>
            <a:ext cx="8424399" cy="2218857"/>
            <a:chOff x="-179991" y="1772816"/>
            <a:chExt cx="9295424" cy="2448272"/>
          </a:xfrm>
        </p:grpSpPr>
        <p:pic>
          <p:nvPicPr>
            <p:cNvPr id="8"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991" y="1772816"/>
              <a:ext cx="929542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2123728" y="3483951"/>
              <a:ext cx="120049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932572" y="2788923"/>
              <a:ext cx="18543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2123728" y="2732965"/>
              <a:ext cx="80884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3284012" y="2749780"/>
              <a:ext cx="999727"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a:off x="4545191"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5419608"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6" name="Rectangle 34"/>
          <p:cNvSpPr>
            <a:spLocks noChangeArrowheads="1"/>
          </p:cNvSpPr>
          <p:nvPr/>
        </p:nvSpPr>
        <p:spPr bwMode="auto">
          <a:xfrm>
            <a:off x="4627599" y="4784527"/>
            <a:ext cx="4176712" cy="246221"/>
          </a:xfrm>
          <a:prstGeom prst="rect">
            <a:avLst/>
          </a:prstGeom>
          <a:noFill/>
          <a:ln>
            <a:noFill/>
          </a:ln>
          <a:extLst/>
        </p:spPr>
        <p:txBody>
          <a:bodyPr anchor="ctr">
            <a:spAutoFit/>
          </a:bodyPr>
          <a:lstStyle/>
          <a:p>
            <a:pPr algn="ctr" eaLnBrk="0" hangingPunct="0"/>
            <a:r>
              <a:rPr lang="ja-JP" altLang="en-US" sz="1000" smtClean="0">
                <a:latin typeface="ＭＳ Ｐゴシック" pitchFamily="50" charset="-128"/>
                <a:cs typeface="Times New Roman" pitchFamily="18" charset="0"/>
              </a:rPr>
              <a:t>人口</a:t>
            </a:r>
            <a:r>
              <a:rPr lang="ja-JP" altLang="en-US" sz="1000" dirty="0">
                <a:latin typeface="ＭＳ Ｐゴシック" pitchFamily="50" charset="-128"/>
                <a:cs typeface="Times New Roman" pitchFamily="18" charset="0"/>
              </a:rPr>
              <a:t>千人あたりの飲食店数</a:t>
            </a:r>
          </a:p>
        </p:txBody>
      </p:sp>
      <p:sp>
        <p:nvSpPr>
          <p:cNvPr id="17" name="Rectangle 35"/>
          <p:cNvSpPr>
            <a:spLocks noChangeArrowheads="1"/>
          </p:cNvSpPr>
          <p:nvPr/>
        </p:nvSpPr>
        <p:spPr bwMode="auto">
          <a:xfrm>
            <a:off x="4873356" y="6561429"/>
            <a:ext cx="3350414" cy="16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15" tIns="34208" rIns="68415" bIns="34208" anchor="ctr">
            <a:spAutoFit/>
          </a:bodyPr>
          <a:lstStyle>
            <a:lvl1pPr eaLnBrk="0" hangingPunct="0">
              <a:defRPr kumimoji="1" sz="1300" b="1">
                <a:solidFill>
                  <a:schemeClr val="tx1"/>
                </a:solidFill>
                <a:latin typeface="Times New Roman" pitchFamily="18" charset="0"/>
                <a:ea typeface="ＭＳ Ｐゴシック" pitchFamily="50" charset="-128"/>
              </a:defRPr>
            </a:lvl1pPr>
            <a:lvl2pPr marL="742950" indent="-285750" eaLnBrk="0" hangingPunct="0">
              <a:defRPr kumimoji="1" sz="1300" b="1">
                <a:solidFill>
                  <a:schemeClr val="tx1"/>
                </a:solidFill>
                <a:latin typeface="Times New Roman" pitchFamily="18" charset="0"/>
                <a:ea typeface="ＭＳ Ｐゴシック" pitchFamily="50" charset="-128"/>
              </a:defRPr>
            </a:lvl2pPr>
            <a:lvl3pPr marL="1143000" indent="-228600" eaLnBrk="0" hangingPunct="0">
              <a:defRPr kumimoji="1" sz="1300" b="1">
                <a:solidFill>
                  <a:schemeClr val="tx1"/>
                </a:solidFill>
                <a:latin typeface="Times New Roman" pitchFamily="18" charset="0"/>
                <a:ea typeface="ＭＳ Ｐゴシック" pitchFamily="50" charset="-128"/>
              </a:defRPr>
            </a:lvl3pPr>
            <a:lvl4pPr marL="1600200" indent="-228600" eaLnBrk="0" hangingPunct="0">
              <a:defRPr kumimoji="1" sz="1300" b="1">
                <a:solidFill>
                  <a:schemeClr val="tx1"/>
                </a:solidFill>
                <a:latin typeface="Times New Roman" pitchFamily="18" charset="0"/>
                <a:ea typeface="ＭＳ Ｐゴシック" pitchFamily="50" charset="-128"/>
              </a:defRPr>
            </a:lvl4pPr>
            <a:lvl5pPr marL="2057400" indent="-228600" eaLnBrk="0" hangingPunct="0">
              <a:defRPr kumimoji="1" sz="13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9pPr>
          </a:lstStyle>
          <a:p>
            <a:pPr algn="r">
              <a:lnSpc>
                <a:spcPct val="90000"/>
              </a:lnSpc>
            </a:pPr>
            <a:r>
              <a:rPr lang="ja-JP" altLang="en-US" sz="700" b="0" dirty="0" smtClean="0">
                <a:latin typeface="+mn-ea"/>
                <a:ea typeface="+mn-ea"/>
                <a:cs typeface="Times New Roman" pitchFamily="18" charset="0"/>
              </a:rPr>
              <a:t>出典：いずれも総務省「平成</a:t>
            </a:r>
            <a:r>
              <a:rPr lang="en-US" altLang="ja-JP" sz="700" b="0" dirty="0" smtClean="0">
                <a:latin typeface="+mn-ea"/>
                <a:ea typeface="+mn-ea"/>
                <a:cs typeface="Times New Roman" pitchFamily="18" charset="0"/>
              </a:rPr>
              <a:t>24</a:t>
            </a:r>
            <a:r>
              <a:rPr lang="ja-JP" altLang="en-US" sz="700" b="0" dirty="0" smtClean="0">
                <a:latin typeface="+mn-ea"/>
                <a:ea typeface="+mn-ea"/>
                <a:cs typeface="Times New Roman" pitchFamily="18" charset="0"/>
              </a:rPr>
              <a:t>年経済センサス」より大阪府政策企画部作成</a:t>
            </a:r>
            <a:endParaRPr lang="ja-JP" altLang="en-US" sz="700" b="0" dirty="0">
              <a:latin typeface="+mn-ea"/>
              <a:ea typeface="+mn-ea"/>
              <a:cs typeface="Times New Roman" pitchFamily="18" charset="0"/>
            </a:endParaRPr>
          </a:p>
        </p:txBody>
      </p:sp>
      <p:sp>
        <p:nvSpPr>
          <p:cNvPr id="19" name="Rectangle 75"/>
          <p:cNvSpPr>
            <a:spLocks/>
          </p:cNvSpPr>
          <p:nvPr/>
        </p:nvSpPr>
        <p:spPr bwMode="auto">
          <a:xfrm>
            <a:off x="526002" y="4211708"/>
            <a:ext cx="3865998" cy="215900"/>
          </a:xfrm>
          <a:prstGeom prst="rect">
            <a:avLst/>
          </a:prstGeom>
          <a:noFill/>
          <a:ln>
            <a:noFill/>
          </a:ln>
          <a:extLst/>
        </p:spPr>
        <p:txBody>
          <a:bodyPr lIns="0" tIns="72000" rIns="0" bIns="36000" anchor="ctr"/>
          <a:lstStyle/>
          <a:p>
            <a:pPr marL="177800" algn="ctr" defTabSz="590550"/>
            <a:r>
              <a:rPr kumimoji="0" lang="zh-TW" altLang="en-US" sz="1000" dirty="0" smtClean="0">
                <a:sym typeface="ヒラギノ角ゴ Pro W6" charset="0"/>
              </a:rPr>
              <a:t>製造品</a:t>
            </a:r>
            <a:r>
              <a:rPr kumimoji="0" lang="zh-TW" altLang="en-US" sz="1000" dirty="0">
                <a:sym typeface="ヒラギノ角ゴ Pro W6" charset="0"/>
              </a:rPr>
              <a:t>出荷額（医薬品製造業</a:t>
            </a:r>
            <a:r>
              <a:rPr kumimoji="0" lang="en-US" altLang="zh-TW" sz="1000" dirty="0">
                <a:sym typeface="ヒラギノ角ゴ Pro W6" charset="0"/>
              </a:rPr>
              <a:t>/</a:t>
            </a:r>
            <a:r>
              <a:rPr kumimoji="0" lang="zh-TW" altLang="en-US" sz="1000" dirty="0">
                <a:sym typeface="ヒラギノ角ゴ Pro W6" charset="0"/>
              </a:rPr>
              <a:t>医療用機械器具、医療用品製造）</a:t>
            </a:r>
            <a:endParaRPr kumimoji="0" lang="ja-JP" altLang="en-US" sz="1000" dirty="0">
              <a:sym typeface="ヒラギノ角ゴ Pro W6" charset="0"/>
            </a:endParaRPr>
          </a:p>
        </p:txBody>
      </p:sp>
      <p:sp>
        <p:nvSpPr>
          <p:cNvPr id="21" name="Rectangle 34"/>
          <p:cNvSpPr>
            <a:spLocks noChangeArrowheads="1"/>
          </p:cNvSpPr>
          <p:nvPr/>
        </p:nvSpPr>
        <p:spPr bwMode="auto">
          <a:xfrm>
            <a:off x="3097253" y="1704497"/>
            <a:ext cx="2231496" cy="246221"/>
          </a:xfrm>
          <a:prstGeom prst="rect">
            <a:avLst/>
          </a:prstGeom>
          <a:noFill/>
          <a:ln>
            <a:noFill/>
          </a:ln>
          <a:extLst/>
        </p:spPr>
        <p:txBody>
          <a:bodyPr wrap="square" anchor="ctr">
            <a:spAutoFit/>
          </a:bodyPr>
          <a:lstStyle/>
          <a:p>
            <a:pPr algn="ctr" eaLnBrk="0" hangingPunct="0"/>
            <a:r>
              <a:rPr lang="ja-JP" altLang="en-US" sz="1000" dirty="0" smtClean="0">
                <a:latin typeface="ＭＳ Ｐゴシック" pitchFamily="50" charset="-128"/>
                <a:cs typeface="Times New Roman" pitchFamily="18" charset="0"/>
              </a:rPr>
              <a:t>産業別の従業員数構成比</a:t>
            </a:r>
            <a:endParaRPr lang="ja-JP" altLang="en-US" sz="1000" dirty="0">
              <a:latin typeface="ＭＳ Ｐゴシック" pitchFamily="50" charset="-128"/>
              <a:cs typeface="Times New Roman" pitchFamily="18" charset="0"/>
            </a:endParaRPr>
          </a:p>
        </p:txBody>
      </p:sp>
      <p:sp>
        <p:nvSpPr>
          <p:cNvPr id="22" name="Rectangle 34"/>
          <p:cNvSpPr>
            <a:spLocks noChangeArrowheads="1"/>
          </p:cNvSpPr>
          <p:nvPr/>
        </p:nvSpPr>
        <p:spPr bwMode="auto">
          <a:xfrm>
            <a:off x="3114070" y="2636851"/>
            <a:ext cx="14599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少ない情報通信業</a:t>
            </a:r>
            <a:endParaRPr lang="ja-JP" altLang="en-US" sz="900" b="1" dirty="0">
              <a:solidFill>
                <a:schemeClr val="accent3"/>
              </a:solidFill>
              <a:latin typeface="ＭＳ Ｐゴシック" pitchFamily="50" charset="-128"/>
              <a:cs typeface="Times New Roman" pitchFamily="18" charset="0"/>
            </a:endParaRPr>
          </a:p>
        </p:txBody>
      </p:sp>
      <p:sp>
        <p:nvSpPr>
          <p:cNvPr id="23" name="Rectangle 34"/>
          <p:cNvSpPr>
            <a:spLocks noChangeArrowheads="1"/>
          </p:cNvSpPr>
          <p:nvPr/>
        </p:nvSpPr>
        <p:spPr bwMode="auto">
          <a:xfrm>
            <a:off x="3519516" y="3905378"/>
            <a:ext cx="16285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中部圏は製造業が突出</a:t>
            </a:r>
            <a:endParaRPr lang="ja-JP" altLang="en-US" sz="900" b="1" dirty="0">
              <a:solidFill>
                <a:schemeClr val="accent3"/>
              </a:solidFill>
              <a:latin typeface="ＭＳ Ｐゴシック" pitchFamily="50" charset="-128"/>
              <a:cs typeface="Times New Roman" pitchFamily="18" charset="0"/>
            </a:endParaRPr>
          </a:p>
        </p:txBody>
      </p:sp>
      <p:sp>
        <p:nvSpPr>
          <p:cNvPr id="24" name="Rectangle 34"/>
          <p:cNvSpPr>
            <a:spLocks noChangeArrowheads="1"/>
          </p:cNvSpPr>
          <p:nvPr/>
        </p:nvSpPr>
        <p:spPr bwMode="auto">
          <a:xfrm>
            <a:off x="3588524" y="3367133"/>
            <a:ext cx="1897841" cy="161583"/>
          </a:xfrm>
          <a:prstGeom prst="rect">
            <a:avLst/>
          </a:prstGeom>
          <a:solidFill>
            <a:schemeClr val="bg1">
              <a:alpha val="25000"/>
            </a:schemeClr>
          </a:solidFill>
          <a:ln>
            <a:noFill/>
          </a:ln>
          <a:extLst/>
        </p:spPr>
        <p:txBody>
          <a:bodyPr wrap="square" tIns="0" bIns="0" anchor="ctr">
            <a:spAutoFit/>
          </a:bodyPr>
          <a:lstStyle/>
          <a:p>
            <a:pPr eaLnBrk="0" hangingPunct="0"/>
            <a:r>
              <a:rPr lang="ja-JP" altLang="en-US" sz="1050" b="1" dirty="0" smtClean="0">
                <a:solidFill>
                  <a:srgbClr val="FF0000"/>
                </a:solidFill>
                <a:latin typeface="ＭＳ Ｐゴシック" pitchFamily="50" charset="-128"/>
                <a:cs typeface="Times New Roman" pitchFamily="18" charset="0"/>
              </a:rPr>
              <a:t>様々な産業にバランスよく分布</a:t>
            </a:r>
            <a:endParaRPr lang="ja-JP" altLang="en-US" sz="1050" b="1" dirty="0">
              <a:solidFill>
                <a:srgbClr val="FF0000"/>
              </a:solidFill>
              <a:latin typeface="ＭＳ Ｐゴシック" pitchFamily="50" charset="-128"/>
              <a:cs typeface="Times New Roman" pitchFamily="18" charset="0"/>
            </a:endParaRPr>
          </a:p>
        </p:txBody>
      </p:sp>
      <p:cxnSp>
        <p:nvCxnSpPr>
          <p:cNvPr id="25" name="直線コネクタ 24"/>
          <p:cNvCxnSpPr/>
          <p:nvPr/>
        </p:nvCxnSpPr>
        <p:spPr>
          <a:xfrm>
            <a:off x="755576" y="3187753"/>
            <a:ext cx="1284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）大阪の魅力を活かした「人口対流」の実現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大阪の現状</a:t>
            </a:r>
            <a:endParaRPr lang="ja-JP" altLang="en-US" sz="1400" dirty="0"/>
          </a:p>
        </p:txBody>
      </p:sp>
      <p:graphicFrame>
        <p:nvGraphicFramePr>
          <p:cNvPr id="31" name="グラフ 30"/>
          <p:cNvGraphicFramePr>
            <a:graphicFrameLocks/>
          </p:cNvGraphicFramePr>
          <p:nvPr>
            <p:extLst>
              <p:ext uri="{D42A27DB-BD31-4B8C-83A1-F6EECF244321}">
                <p14:modId xmlns:p14="http://schemas.microsoft.com/office/powerpoint/2010/main" val="3197234569"/>
              </p:ext>
            </p:extLst>
          </p:nvPr>
        </p:nvGraphicFramePr>
        <p:xfrm>
          <a:off x="251520" y="4437112"/>
          <a:ext cx="4173113" cy="2420888"/>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75"/>
          <p:cNvSpPr>
            <a:spLocks/>
          </p:cNvSpPr>
          <p:nvPr/>
        </p:nvSpPr>
        <p:spPr bwMode="auto">
          <a:xfrm>
            <a:off x="321542" y="4552362"/>
            <a:ext cx="512962"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百万円</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3" name="Rectangle 75"/>
          <p:cNvSpPr>
            <a:spLocks/>
          </p:cNvSpPr>
          <p:nvPr/>
        </p:nvSpPr>
        <p:spPr bwMode="auto">
          <a:xfrm>
            <a:off x="4192955" y="457260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4" name="Rectangle 75"/>
          <p:cNvSpPr>
            <a:spLocks/>
          </p:cNvSpPr>
          <p:nvPr/>
        </p:nvSpPr>
        <p:spPr bwMode="auto">
          <a:xfrm>
            <a:off x="3883400" y="652836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pic>
        <p:nvPicPr>
          <p:cNvPr id="3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7454" y="5044751"/>
            <a:ext cx="45910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325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グラフ 44"/>
          <p:cNvGraphicFramePr>
            <a:graphicFrameLocks/>
          </p:cNvGraphicFramePr>
          <p:nvPr>
            <p:extLst>
              <p:ext uri="{D42A27DB-BD31-4B8C-83A1-F6EECF244321}">
                <p14:modId xmlns:p14="http://schemas.microsoft.com/office/powerpoint/2010/main" val="1497674916"/>
              </p:ext>
            </p:extLst>
          </p:nvPr>
        </p:nvGraphicFramePr>
        <p:xfrm>
          <a:off x="216703" y="4240534"/>
          <a:ext cx="4230707" cy="237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グラフ 38"/>
          <p:cNvGraphicFramePr>
            <a:graphicFrameLocks/>
          </p:cNvGraphicFramePr>
          <p:nvPr>
            <p:extLst>
              <p:ext uri="{D42A27DB-BD31-4B8C-83A1-F6EECF244321}">
                <p14:modId xmlns:p14="http://schemas.microsoft.com/office/powerpoint/2010/main" val="3543624770"/>
              </p:ext>
            </p:extLst>
          </p:nvPr>
        </p:nvGraphicFramePr>
        <p:xfrm>
          <a:off x="4423370" y="1637391"/>
          <a:ext cx="4469110" cy="23183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グラフ 34"/>
          <p:cNvGraphicFramePr>
            <a:graphicFrameLocks/>
          </p:cNvGraphicFramePr>
          <p:nvPr>
            <p:extLst>
              <p:ext uri="{D42A27DB-BD31-4B8C-83A1-F6EECF244321}">
                <p14:modId xmlns:p14="http://schemas.microsoft.com/office/powerpoint/2010/main" val="717506362"/>
              </p:ext>
            </p:extLst>
          </p:nvPr>
        </p:nvGraphicFramePr>
        <p:xfrm>
          <a:off x="4355976" y="4240534"/>
          <a:ext cx="4076552" cy="2376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グラフ 29"/>
          <p:cNvGraphicFramePr>
            <a:graphicFrameLocks/>
          </p:cNvGraphicFramePr>
          <p:nvPr>
            <p:extLst>
              <p:ext uri="{D42A27DB-BD31-4B8C-83A1-F6EECF244321}">
                <p14:modId xmlns:p14="http://schemas.microsoft.com/office/powerpoint/2010/main" val="274640652"/>
              </p:ext>
            </p:extLst>
          </p:nvPr>
        </p:nvGraphicFramePr>
        <p:xfrm>
          <a:off x="449964" y="1637391"/>
          <a:ext cx="3798000" cy="2147767"/>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直線コネクタ 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大阪府において本社立地企業は、大企業を中心に毎年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件近い流出超過が続いています。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年間に転出した企業の売上高は合計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兆円超にのぼっており、雇用や税収面に少なからず影響を与えているものと思われます。府内総生産の全国シェアは長期的に低下傾向にあります。</a:t>
            </a: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11960" y="6577652"/>
            <a:ext cx="4176464" cy="200055"/>
          </a:xfrm>
          <a:prstGeom prst="rect">
            <a:avLst/>
          </a:prstGeom>
          <a:noFill/>
        </p:spPr>
        <p:txBody>
          <a:bodyPr wrap="square" rtlCol="0">
            <a:spAutoFit/>
          </a:bodyPr>
          <a:lstStyle/>
          <a:p>
            <a:r>
              <a:rPr lang="ja-JP" altLang="en-US" sz="700" dirty="0" smtClean="0"/>
              <a:t>出典：</a:t>
            </a:r>
            <a:r>
              <a:rPr lang="ja-JP" altLang="en-US" sz="700" dirty="0"/>
              <a:t>大阪府</a:t>
            </a:r>
            <a:r>
              <a:rPr lang="ja-JP" altLang="en-US" sz="700" dirty="0" smtClean="0"/>
              <a:t>「平成</a:t>
            </a:r>
            <a:r>
              <a:rPr lang="en-US" altLang="ja-JP" sz="700" dirty="0" smtClean="0"/>
              <a:t>25</a:t>
            </a:r>
            <a:r>
              <a:rPr lang="ja-JP" altLang="en-US" sz="700" dirty="0" smtClean="0"/>
              <a:t>年度 大阪府民</a:t>
            </a:r>
            <a:r>
              <a:rPr lang="ja-JP" altLang="en-US" sz="700" dirty="0"/>
              <a:t>経済</a:t>
            </a:r>
            <a:r>
              <a:rPr lang="ja-JP" altLang="en-US" sz="700" dirty="0" smtClean="0"/>
              <a:t>計算（確報）」（</a:t>
            </a:r>
            <a:r>
              <a:rPr lang="zh-TW" altLang="en-US" sz="700" dirty="0" smtClean="0"/>
              <a:t>支出側</a:t>
            </a:r>
            <a:r>
              <a:rPr lang="ja-JP" altLang="en-US" sz="700" dirty="0" smtClean="0"/>
              <a:t>・</a:t>
            </a:r>
            <a:r>
              <a:rPr lang="zh-TW" altLang="en-US" sz="700" dirty="0" smtClean="0"/>
              <a:t>実質</a:t>
            </a:r>
            <a:r>
              <a:rPr lang="ja-JP" altLang="en-US" sz="700" dirty="0"/>
              <a:t>（</a:t>
            </a:r>
            <a:r>
              <a:rPr lang="zh-TW" altLang="en-US" sz="700" dirty="0" smtClean="0"/>
              <a:t>固定</a:t>
            </a:r>
            <a:r>
              <a:rPr lang="zh-TW" altLang="en-US" sz="700" dirty="0"/>
              <a:t>基準年</a:t>
            </a:r>
            <a:r>
              <a:rPr lang="zh-TW" altLang="en-US" sz="700" dirty="0" smtClean="0"/>
              <a:t>方式</a:t>
            </a:r>
            <a:r>
              <a:rPr lang="ja-JP" altLang="en-US" sz="700" dirty="0"/>
              <a:t>）</a:t>
            </a:r>
            <a:r>
              <a:rPr lang="ja-JP" altLang="en-US" sz="700" dirty="0" smtClean="0"/>
              <a:t>）</a:t>
            </a:r>
            <a:endParaRPr lang="en-US" altLang="ja-JP" sz="700" dirty="0" smtClean="0"/>
          </a:p>
        </p:txBody>
      </p:sp>
      <p:sp>
        <p:nvSpPr>
          <p:cNvPr id="17" name="テキスト ボックス 16"/>
          <p:cNvSpPr txBox="1"/>
          <p:nvPr/>
        </p:nvSpPr>
        <p:spPr>
          <a:xfrm>
            <a:off x="545040" y="6613321"/>
            <a:ext cx="3172663" cy="200055"/>
          </a:xfrm>
          <a:prstGeom prst="rect">
            <a:avLst/>
          </a:prstGeom>
          <a:noFill/>
        </p:spPr>
        <p:txBody>
          <a:bodyPr wrap="none" rtlCol="0">
            <a:spAutoFit/>
          </a:bodyPr>
          <a:lstStyle/>
          <a:p>
            <a:r>
              <a:rPr lang="ja-JP" altLang="en-US" sz="700" dirty="0" smtClean="0"/>
              <a:t>出典：帝国データバンク「</a:t>
            </a:r>
            <a:r>
              <a:rPr lang="ja-JP" altLang="en-US" sz="700" dirty="0"/>
              <a:t>大阪府 本社「転入転出企業」の実態調査</a:t>
            </a:r>
            <a:r>
              <a:rPr lang="ja-JP" altLang="en-US" sz="700" dirty="0" smtClean="0"/>
              <a:t>」（</a:t>
            </a:r>
            <a:r>
              <a:rPr lang="en-US" altLang="ja-JP" sz="700" dirty="0" smtClean="0"/>
              <a:t>2012</a:t>
            </a:r>
            <a:r>
              <a:rPr lang="ja-JP" altLang="en-US" sz="700" dirty="0" smtClean="0"/>
              <a:t>年）</a:t>
            </a:r>
            <a:endParaRPr lang="ja-JP" altLang="en-US" sz="700" dirty="0"/>
          </a:p>
        </p:txBody>
      </p:sp>
      <p:sp>
        <p:nvSpPr>
          <p:cNvPr id="9" name="Rectangle 75"/>
          <p:cNvSpPr>
            <a:spLocks/>
          </p:cNvSpPr>
          <p:nvPr/>
        </p:nvSpPr>
        <p:spPr bwMode="auto">
          <a:xfrm>
            <a:off x="5583446" y="4041403"/>
            <a:ext cx="1482778"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府内</a:t>
            </a:r>
            <a:r>
              <a:rPr kumimoji="0" lang="ja-JP" altLang="en-US" sz="1000" dirty="0">
                <a:sym typeface="ヒラギノ角ゴ Pro W6" charset="0"/>
              </a:rPr>
              <a:t>総生産および全国シェア</a:t>
            </a:r>
          </a:p>
        </p:txBody>
      </p:sp>
      <p:sp>
        <p:nvSpPr>
          <p:cNvPr id="20" name="テキスト ボックス 19"/>
          <p:cNvSpPr txBox="1"/>
          <p:nvPr/>
        </p:nvSpPr>
        <p:spPr>
          <a:xfrm>
            <a:off x="4542410" y="3865142"/>
            <a:ext cx="2860894" cy="200055"/>
          </a:xfrm>
          <a:prstGeom prst="rect">
            <a:avLst/>
          </a:prstGeom>
          <a:noFill/>
        </p:spPr>
        <p:txBody>
          <a:bodyPr wrap="square" rtlCol="0">
            <a:spAutoFit/>
          </a:bodyPr>
          <a:lstStyle/>
          <a:p>
            <a:r>
              <a:rPr lang="ja-JP" altLang="en-US" sz="700" dirty="0"/>
              <a:t>出典：</a:t>
            </a:r>
            <a:r>
              <a:rPr lang="ja-JP" altLang="en-US" sz="700" dirty="0" smtClean="0"/>
              <a:t>国税庁「統計年報」より大阪府政策企画部作成</a:t>
            </a:r>
            <a:endParaRPr lang="ja-JP" altLang="en-US" sz="700" dirty="0"/>
          </a:p>
        </p:txBody>
      </p:sp>
      <p:sp>
        <p:nvSpPr>
          <p:cNvPr id="21" name="正方形/長方形 20"/>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大阪の現状</a:t>
            </a:r>
            <a:endParaRPr lang="ja-JP" altLang="en-US" sz="1400" dirty="0"/>
          </a:p>
        </p:txBody>
      </p:sp>
      <p:sp>
        <p:nvSpPr>
          <p:cNvPr id="24" name="テキスト ボックス 23"/>
          <p:cNvSpPr txBox="1"/>
          <p:nvPr/>
        </p:nvSpPr>
        <p:spPr>
          <a:xfrm>
            <a:off x="545040" y="3744325"/>
            <a:ext cx="2664512" cy="200055"/>
          </a:xfrm>
          <a:prstGeom prst="rect">
            <a:avLst/>
          </a:prstGeom>
          <a:noFill/>
        </p:spPr>
        <p:txBody>
          <a:bodyPr wrap="none" rtlCol="0">
            <a:spAutoFit/>
          </a:bodyPr>
          <a:lstStyle/>
          <a:p>
            <a:r>
              <a:rPr lang="ja-JP" altLang="en-US" sz="700" dirty="0" smtClean="0"/>
              <a:t>出典：帝国データバンク「大阪府・本社移転企業調査」（</a:t>
            </a:r>
            <a:r>
              <a:rPr lang="en-US" altLang="ja-JP" sz="700" dirty="0" smtClean="0"/>
              <a:t>2015</a:t>
            </a:r>
            <a:r>
              <a:rPr lang="ja-JP" altLang="en-US" sz="700" dirty="0" smtClean="0"/>
              <a:t>年）</a:t>
            </a:r>
            <a:endParaRPr lang="ja-JP" altLang="en-US" sz="700" dirty="0"/>
          </a:p>
        </p:txBody>
      </p:sp>
      <p:sp>
        <p:nvSpPr>
          <p:cNvPr id="27" name="テキスト ボックス 26"/>
          <p:cNvSpPr txBox="1"/>
          <p:nvPr/>
        </p:nvSpPr>
        <p:spPr>
          <a:xfrm>
            <a:off x="3635896" y="6413266"/>
            <a:ext cx="629679" cy="215444"/>
          </a:xfrm>
          <a:prstGeom prst="rect">
            <a:avLst/>
          </a:prstGeom>
          <a:noFill/>
        </p:spPr>
        <p:txBody>
          <a:bodyPr wrap="square" rtlCol="0">
            <a:spAutoFit/>
          </a:bodyPr>
          <a:lstStyle/>
          <a:p>
            <a:r>
              <a:rPr lang="ja-JP" altLang="en-US" sz="800" dirty="0" smtClean="0"/>
              <a:t>（年）</a:t>
            </a:r>
            <a:endParaRPr lang="ja-JP" altLang="en-US" sz="800" dirty="0"/>
          </a:p>
        </p:txBody>
      </p:sp>
      <p:sp>
        <p:nvSpPr>
          <p:cNvPr id="18" name="Rectangle 75"/>
          <p:cNvSpPr>
            <a:spLocks/>
          </p:cNvSpPr>
          <p:nvPr/>
        </p:nvSpPr>
        <p:spPr bwMode="auto">
          <a:xfrm>
            <a:off x="1473754" y="1505920"/>
            <a:ext cx="1902765"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 「転入・転出企業」件数推移</a:t>
            </a:r>
            <a:endParaRPr kumimoji="0" lang="ja-JP" altLang="en-US" sz="1000" dirty="0">
              <a:sym typeface="ヒラギノ角ゴ Pro W6" charset="0"/>
            </a:endParaRPr>
          </a:p>
        </p:txBody>
      </p:sp>
      <p:sp>
        <p:nvSpPr>
          <p:cNvPr id="19" name="Rectangle 75"/>
          <p:cNvSpPr>
            <a:spLocks/>
          </p:cNvSpPr>
          <p:nvPr/>
        </p:nvSpPr>
        <p:spPr bwMode="auto">
          <a:xfrm>
            <a:off x="578024" y="1505920"/>
            <a:ext cx="307777"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（件）</a:t>
            </a:r>
            <a:endParaRPr kumimoji="0" lang="ja-JP" altLang="en-US" sz="800" dirty="0">
              <a:sym typeface="ヒラギノ角ゴ Pro W6" charset="0"/>
            </a:endParaRPr>
          </a:p>
        </p:txBody>
      </p:sp>
      <p:sp>
        <p:nvSpPr>
          <p:cNvPr id="22" name="Rectangle 75"/>
          <p:cNvSpPr>
            <a:spLocks/>
          </p:cNvSpPr>
          <p:nvPr/>
        </p:nvSpPr>
        <p:spPr bwMode="auto">
          <a:xfrm>
            <a:off x="4048198" y="352214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26" name="Rectangle 75"/>
          <p:cNvSpPr>
            <a:spLocks/>
          </p:cNvSpPr>
          <p:nvPr/>
        </p:nvSpPr>
        <p:spPr bwMode="auto">
          <a:xfrm>
            <a:off x="3266951" y="1747033"/>
            <a:ext cx="512961" cy="262943"/>
          </a:xfrm>
          <a:prstGeom prst="rect">
            <a:avLst/>
          </a:prstGeom>
          <a:noFill/>
          <a:ln>
            <a:noFill/>
          </a:ln>
          <a:extLst/>
        </p:spPr>
        <p:txBody>
          <a:bodyPr wrap="none" lIns="0" tIns="72000" rIns="0" bIns="36000" anchor="ctr">
            <a:spAutoFit/>
          </a:bodyPr>
          <a:lstStyle/>
          <a:p>
            <a:pPr algn="ctr" defTabSz="590550"/>
            <a:r>
              <a:rPr kumimoji="0" lang="ja-JP" altLang="en-US" sz="1000" dirty="0">
                <a:sym typeface="ヒラギノ角ゴ Pro W6" charset="0"/>
              </a:rPr>
              <a:t>転出件数</a:t>
            </a:r>
          </a:p>
        </p:txBody>
      </p:sp>
      <p:sp>
        <p:nvSpPr>
          <p:cNvPr id="28" name="Rectangle 75"/>
          <p:cNvSpPr>
            <a:spLocks/>
          </p:cNvSpPr>
          <p:nvPr/>
        </p:nvSpPr>
        <p:spPr bwMode="auto">
          <a:xfrm>
            <a:off x="3275855" y="2874072"/>
            <a:ext cx="512962" cy="262943"/>
          </a:xfrm>
          <a:prstGeom prst="rect">
            <a:avLst/>
          </a:prstGeom>
          <a:noFill/>
          <a:ln>
            <a:noFill/>
          </a:ln>
          <a:extLst/>
        </p:spPr>
        <p:txBody>
          <a:bodyPr wrap="none" lIns="0" tIns="72000" rIns="0" bIns="36000" anchor="ctr">
            <a:spAutoFit/>
          </a:bodyPr>
          <a:lstStyle/>
          <a:p>
            <a:pPr algn="ctr" defTabSz="590550"/>
            <a:r>
              <a:rPr kumimoji="0" lang="ja-JP" altLang="en-US" sz="1000" dirty="0">
                <a:sym typeface="ヒラギノ角ゴ Pro W6" charset="0"/>
              </a:rPr>
              <a:t>転入</a:t>
            </a:r>
            <a:r>
              <a:rPr kumimoji="0" lang="ja-JP" altLang="en-US" sz="1000" dirty="0" smtClean="0">
                <a:sym typeface="ヒラギノ角ゴ Pro W6" charset="0"/>
              </a:rPr>
              <a:t>件数</a:t>
            </a:r>
            <a:endParaRPr kumimoji="0" lang="ja-JP" altLang="en-US" sz="1000" dirty="0">
              <a:sym typeface="ヒラギノ角ゴ Pro W6" charset="0"/>
            </a:endParaRPr>
          </a:p>
        </p:txBody>
      </p:sp>
      <p:cxnSp>
        <p:nvCxnSpPr>
          <p:cNvPr id="6" name="直線矢印コネクタ 5"/>
          <p:cNvCxnSpPr/>
          <p:nvPr/>
        </p:nvCxnSpPr>
        <p:spPr>
          <a:xfrm flipH="1">
            <a:off x="3169543" y="2009976"/>
            <a:ext cx="178321" cy="1314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flipV="1">
            <a:off x="3152775" y="2606603"/>
            <a:ext cx="200025" cy="3143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75"/>
          <p:cNvSpPr>
            <a:spLocks/>
          </p:cNvSpPr>
          <p:nvPr/>
        </p:nvSpPr>
        <p:spPr bwMode="auto">
          <a:xfrm>
            <a:off x="4524382" y="4135642"/>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7" name="Rectangle 75"/>
          <p:cNvSpPr>
            <a:spLocks/>
          </p:cNvSpPr>
          <p:nvPr/>
        </p:nvSpPr>
        <p:spPr bwMode="auto">
          <a:xfrm>
            <a:off x="8111231" y="4109063"/>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（兆円）</a:t>
            </a:r>
            <a:endParaRPr kumimoji="0" lang="ja-JP" altLang="en-US" sz="800" dirty="0">
              <a:sym typeface="ヒラギノ角ゴ Pro W6" charset="0"/>
            </a:endParaRPr>
          </a:p>
        </p:txBody>
      </p:sp>
      <p:sp>
        <p:nvSpPr>
          <p:cNvPr id="40" name="Rectangle 75"/>
          <p:cNvSpPr>
            <a:spLocks/>
          </p:cNvSpPr>
          <p:nvPr/>
        </p:nvSpPr>
        <p:spPr bwMode="auto">
          <a:xfrm>
            <a:off x="4912213" y="1484784"/>
            <a:ext cx="3526606"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 資本金</a:t>
            </a:r>
            <a:r>
              <a:rPr kumimoji="0" lang="en-US" altLang="ja-JP" sz="1000" dirty="0" smtClean="0">
                <a:sym typeface="ヒラギノ角ゴ Pro W6" charset="0"/>
              </a:rPr>
              <a:t>100</a:t>
            </a:r>
            <a:r>
              <a:rPr kumimoji="0" lang="ja-JP" altLang="en-US" sz="1000" dirty="0" smtClean="0">
                <a:sym typeface="ヒラギノ角ゴ Pro W6" charset="0"/>
              </a:rPr>
              <a:t>億円以上の普通法人</a:t>
            </a:r>
            <a:r>
              <a:rPr kumimoji="0" lang="en-US" altLang="ja-JP" sz="1000" dirty="0" smtClean="0">
                <a:sym typeface="ヒラギノ角ゴ Pro W6" charset="0"/>
              </a:rPr>
              <a:t>(※)</a:t>
            </a:r>
            <a:r>
              <a:rPr kumimoji="0" lang="ja-JP" altLang="en-US" sz="1000" dirty="0" smtClean="0">
                <a:sym typeface="ヒラギノ角ゴ Pro W6" charset="0"/>
              </a:rPr>
              <a:t>数の推移と全国シェア</a:t>
            </a:r>
            <a:endParaRPr kumimoji="0" lang="ja-JP" altLang="en-US" sz="1000" dirty="0">
              <a:sym typeface="ヒラギノ角ゴ Pro W6" charset="0"/>
            </a:endParaRPr>
          </a:p>
        </p:txBody>
      </p:sp>
      <p:sp>
        <p:nvSpPr>
          <p:cNvPr id="41" name="Rectangle 75"/>
          <p:cNvSpPr>
            <a:spLocks/>
          </p:cNvSpPr>
          <p:nvPr/>
        </p:nvSpPr>
        <p:spPr bwMode="auto">
          <a:xfrm>
            <a:off x="4473085" y="1504177"/>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（法人）</a:t>
            </a:r>
            <a:endParaRPr kumimoji="0" lang="ja-JP" altLang="en-US" sz="800" dirty="0">
              <a:sym typeface="ヒラギノ角ゴ Pro W6" charset="0"/>
            </a:endParaRPr>
          </a:p>
        </p:txBody>
      </p:sp>
      <p:sp>
        <p:nvSpPr>
          <p:cNvPr id="42" name="Rectangle 75"/>
          <p:cNvSpPr>
            <a:spLocks/>
          </p:cNvSpPr>
          <p:nvPr/>
        </p:nvSpPr>
        <p:spPr bwMode="auto">
          <a:xfrm>
            <a:off x="8560501" y="148478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3" name="Rectangle 75"/>
          <p:cNvSpPr>
            <a:spLocks/>
          </p:cNvSpPr>
          <p:nvPr/>
        </p:nvSpPr>
        <p:spPr bwMode="auto">
          <a:xfrm>
            <a:off x="8273236" y="3508331"/>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4" name="Rectangle 75"/>
          <p:cNvSpPr>
            <a:spLocks/>
          </p:cNvSpPr>
          <p:nvPr/>
        </p:nvSpPr>
        <p:spPr bwMode="auto">
          <a:xfrm>
            <a:off x="7906046" y="6113494"/>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（年度）</a:t>
            </a:r>
            <a:endParaRPr kumimoji="0" lang="ja-JP" altLang="en-US" sz="800" dirty="0">
              <a:sym typeface="ヒラギノ角ゴ Pro W6" charset="0"/>
            </a:endParaRPr>
          </a:p>
        </p:txBody>
      </p:sp>
      <p:sp>
        <p:nvSpPr>
          <p:cNvPr id="46" name="テキスト ボックス 45"/>
          <p:cNvSpPr txBox="1"/>
          <p:nvPr/>
        </p:nvSpPr>
        <p:spPr>
          <a:xfrm>
            <a:off x="557945" y="4185419"/>
            <a:ext cx="629679" cy="215444"/>
          </a:xfrm>
          <a:prstGeom prst="rect">
            <a:avLst/>
          </a:prstGeom>
          <a:noFill/>
        </p:spPr>
        <p:txBody>
          <a:bodyPr wrap="square" rtlCol="0">
            <a:spAutoFit/>
          </a:bodyPr>
          <a:lstStyle/>
          <a:p>
            <a:r>
              <a:rPr lang="ja-JP" altLang="en-US" sz="800" dirty="0" smtClean="0"/>
              <a:t>（</a:t>
            </a:r>
            <a:r>
              <a:rPr lang="ja-JP" altLang="en-US" sz="800" dirty="0"/>
              <a:t>億円</a:t>
            </a:r>
            <a:r>
              <a:rPr lang="ja-JP" altLang="en-US" sz="800" dirty="0" smtClean="0"/>
              <a:t>）</a:t>
            </a:r>
            <a:endParaRPr lang="ja-JP" altLang="en-US" sz="800" dirty="0"/>
          </a:p>
        </p:txBody>
      </p:sp>
      <p:sp>
        <p:nvSpPr>
          <p:cNvPr id="47" name="Rectangle 75"/>
          <p:cNvSpPr>
            <a:spLocks/>
          </p:cNvSpPr>
          <p:nvPr/>
        </p:nvSpPr>
        <p:spPr bwMode="auto">
          <a:xfrm>
            <a:off x="1174837" y="4041403"/>
            <a:ext cx="2388475"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大阪府の転入転出企業の売上高合計値推移</a:t>
            </a:r>
            <a:endParaRPr kumimoji="0" lang="ja-JP" altLang="en-US" sz="1000" dirty="0">
              <a:sym typeface="ヒラギノ角ゴ Pro W6" charset="0"/>
            </a:endParaRPr>
          </a:p>
        </p:txBody>
      </p:sp>
      <p:sp>
        <p:nvSpPr>
          <p:cNvPr id="33" name="テキスト ボックス 32"/>
          <p:cNvSpPr txBox="1"/>
          <p:nvPr/>
        </p:nvSpPr>
        <p:spPr>
          <a:xfrm>
            <a:off x="4527176" y="3756751"/>
            <a:ext cx="3140447" cy="200055"/>
          </a:xfrm>
          <a:prstGeom prst="rect">
            <a:avLst/>
          </a:prstGeom>
          <a:noFill/>
        </p:spPr>
        <p:txBody>
          <a:bodyPr wrap="square" rtlCol="0">
            <a:spAutoFit/>
          </a:bodyPr>
          <a:lstStyle/>
          <a:p>
            <a:r>
              <a:rPr lang="en-US" altLang="ja-JP" sz="700" dirty="0" smtClean="0">
                <a:latin typeface="+mj-lt"/>
              </a:rPr>
              <a:t>※</a:t>
            </a:r>
            <a:r>
              <a:rPr lang="ja-JP" altLang="en-US" sz="700" dirty="0" smtClean="0">
                <a:latin typeface="+mj-lt"/>
              </a:rPr>
              <a:t>　普通法人</a:t>
            </a:r>
            <a:r>
              <a:rPr lang="ja-JP" altLang="en-US" sz="700" dirty="0">
                <a:latin typeface="+mj-lt"/>
              </a:rPr>
              <a:t>：公共法人、公益法人等及び協同組合等以外の法人。</a:t>
            </a:r>
          </a:p>
        </p:txBody>
      </p:sp>
    </p:spTree>
    <p:extLst>
      <p:ext uri="{BB962C8B-B14F-4D97-AF65-F5344CB8AC3E}">
        <p14:creationId xmlns:p14="http://schemas.microsoft.com/office/powerpoint/2010/main" val="409017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427" y="2606499"/>
            <a:ext cx="3246573" cy="243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815882"/>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その一方で大阪では、新産業のさらなる強化や、新しいイノベーションの芽生えも見られます。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大阪・関西が強みを有するライフサイエンス分野、環境・新エネルギー分野においては、世界有数の拠点を目指して「関西イノベーション国際戦略総合特区」が推進されています。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のグローバルイノベーション創出支援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事業や大阪イノベーションハブの設立以降、そこ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を拠点に多くの人材が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交流しており、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「ハック大阪ファンド」や「梅田スタートアップファンド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」といった大阪を拠点とした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VC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（ベンチャーキャピタル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立ち上がるなど、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のスタートアップを取り巻く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この数年で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かなり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変化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さらに、大阪の「主体性ある市民」の力を活かして、草の根的に社会課題を解決するための取組みも立ち上がっています。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5958"/>
          <a:stretch/>
        </p:blipFill>
        <p:spPr bwMode="auto">
          <a:xfrm>
            <a:off x="4460275" y="2654693"/>
            <a:ext cx="4288189" cy="244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表 14"/>
          <p:cNvGraphicFramePr>
            <a:graphicFrameLocks noGrp="1"/>
          </p:cNvGraphicFramePr>
          <p:nvPr>
            <p:extLst>
              <p:ext uri="{D42A27DB-BD31-4B8C-83A1-F6EECF244321}">
                <p14:modId xmlns:p14="http://schemas.microsoft.com/office/powerpoint/2010/main" val="1175912845"/>
              </p:ext>
            </p:extLst>
          </p:nvPr>
        </p:nvGraphicFramePr>
        <p:xfrm>
          <a:off x="395536" y="5250944"/>
          <a:ext cx="3672409" cy="1487760"/>
        </p:xfrm>
        <a:graphic>
          <a:graphicData uri="http://schemas.openxmlformats.org/drawingml/2006/table">
            <a:tbl>
              <a:tblPr>
                <a:tableStyleId>{5C22544A-7EE6-4342-B048-85BDC9FD1C3A}</a:tableStyleId>
              </a:tblPr>
              <a:tblGrid>
                <a:gridCol w="529155"/>
                <a:gridCol w="2207150"/>
                <a:gridCol w="936104"/>
              </a:tblGrid>
              <a:tr h="99425">
                <a:tc>
                  <a:txBody>
                    <a:bodyPr/>
                    <a:lstStyle/>
                    <a:p>
                      <a:pPr algn="l" fontAlgn="ctr"/>
                      <a:endParaRPr lang="ja-JP" altLang="en-US" sz="8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ハック大阪ファンド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梅田スタートアップファンド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r>
              <a:tr h="99425">
                <a:tc>
                  <a:txBody>
                    <a:bodyPr/>
                    <a:lstStyle/>
                    <a:p>
                      <a:pPr algn="l" fontAlgn="ctr"/>
                      <a:r>
                        <a:rPr lang="ja-JP" altLang="en-US" sz="600" b="1" i="0" u="none" strike="noStrike" dirty="0" smtClean="0">
                          <a:solidFill>
                            <a:schemeClr val="bg1"/>
                          </a:solidFill>
                          <a:effectLst/>
                          <a:latin typeface="ＭＳ Ｐゴシック"/>
                        </a:rPr>
                        <a:t>名称</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b="0" u="none" strike="noStrike" dirty="0" smtClean="0">
                          <a:effectLst/>
                        </a:rPr>
                        <a:t>ハックベンチャーズ株式会社（運営会社）</a:t>
                      </a:r>
                    </a:p>
                    <a:p>
                      <a:pPr algn="l" fontAlgn="ctr"/>
                      <a:r>
                        <a:rPr lang="ja-JP" altLang="en-US" sz="600" b="0" u="none" strike="noStrike" dirty="0" smtClean="0">
                          <a:effectLst/>
                        </a:rPr>
                        <a:t>ハック大阪投資事業有限責任組合（投資組合）</a:t>
                      </a:r>
                      <a:endParaRPr lang="en-US" altLang="ja-JP" sz="600" b="0" u="none" strike="noStrike" dirty="0" smtClean="0">
                        <a:effectLst/>
                      </a:endParaRPr>
                    </a:p>
                  </a:txBody>
                  <a:tcPr marL="36000" marR="36000" marT="36000" marB="36000" anchor="ctr"/>
                </a:tc>
                <a:tc>
                  <a:txBody>
                    <a:bodyPr/>
                    <a:lstStyle/>
                    <a:p>
                      <a:pPr algn="l" fontAlgn="ctr"/>
                      <a:r>
                        <a:rPr lang="ja-JP" altLang="en-US" sz="600" b="0" u="none" strike="noStrike" dirty="0" smtClean="0">
                          <a:effectLst/>
                        </a:rPr>
                        <a:t>梅田スタートアップファンド１号投資事業有限責任組合</a:t>
                      </a:r>
                      <a:endParaRPr lang="en-US" altLang="ja-JP" sz="600" b="0" u="none" strike="noStrike" dirty="0" smtClean="0">
                        <a:effectLst/>
                      </a:endParaRPr>
                    </a:p>
                  </a:txBody>
                  <a:tcPr marL="36000" marR="36000" marT="36000" marB="36000" anchor="ctr"/>
                </a:tc>
              </a:tr>
              <a:tr h="162579">
                <a:tc>
                  <a:txBody>
                    <a:bodyPr/>
                    <a:lstStyle/>
                    <a:p>
                      <a:pPr algn="l" fontAlgn="ctr"/>
                      <a:r>
                        <a:rPr lang="ja-JP" altLang="en-US" sz="600" b="1" i="0" u="none" strike="noStrike" dirty="0" smtClean="0">
                          <a:solidFill>
                            <a:schemeClr val="bg1"/>
                          </a:solidFill>
                          <a:effectLst/>
                          <a:latin typeface="ＭＳ Ｐゴシック"/>
                        </a:rPr>
                        <a:t>規模</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en-US" altLang="ja-JP" sz="600" u="none" strike="noStrike" dirty="0" smtClean="0">
                          <a:effectLst/>
                        </a:rPr>
                        <a:t>48</a:t>
                      </a:r>
                      <a:r>
                        <a:rPr lang="ja-JP" altLang="en-US" sz="600" u="none" strike="noStrike" dirty="0" smtClean="0">
                          <a:effectLst/>
                        </a:rPr>
                        <a:t>億円（一次募集）</a:t>
                      </a:r>
                      <a:endParaRPr lang="en-US" altLang="ja-JP" sz="600" u="none" strike="noStrike" dirty="0" smtClean="0">
                        <a:effectLst/>
                      </a:endParaRPr>
                    </a:p>
                    <a:p>
                      <a:pPr algn="l" fontAlgn="ctr"/>
                      <a:r>
                        <a:rPr lang="en-US" altLang="ja-JP" sz="600" u="none" strike="noStrike" dirty="0" smtClean="0">
                          <a:effectLst/>
                        </a:rPr>
                        <a:t>※</a:t>
                      </a:r>
                      <a:r>
                        <a:rPr lang="ja-JP" altLang="en-US" sz="600" u="none" strike="noStrike" dirty="0" smtClean="0">
                          <a:effectLst/>
                        </a:rPr>
                        <a:t>ファンド総額は</a:t>
                      </a:r>
                      <a:r>
                        <a:rPr lang="en-US" altLang="ja-JP" sz="600" u="none" strike="noStrike" dirty="0" smtClean="0">
                          <a:effectLst/>
                        </a:rPr>
                        <a:t>100</a:t>
                      </a:r>
                      <a:r>
                        <a:rPr lang="ja-JP" altLang="en-US" sz="600" u="none" strike="noStrike" dirty="0" smtClean="0">
                          <a:effectLst/>
                        </a:rPr>
                        <a:t>億円を目標とする</a:t>
                      </a:r>
                      <a:endParaRPr lang="en-US" altLang="ja-JP" sz="600" u="none" strike="noStrike" dirty="0" smtClean="0">
                        <a:effectLst/>
                      </a:endParaRPr>
                    </a:p>
                  </a:txBody>
                  <a:tcPr marL="36000" marR="36000" marT="36000" marB="36000" anchor="ctr"/>
                </a:tc>
                <a:tc>
                  <a:txBody>
                    <a:bodyPr/>
                    <a:lstStyle/>
                    <a:p>
                      <a:pPr algn="l" fontAlgn="ctr"/>
                      <a:r>
                        <a:rPr lang="en-US" altLang="ja-JP" sz="600" u="none" strike="noStrike" dirty="0" smtClean="0">
                          <a:effectLst/>
                        </a:rPr>
                        <a:t>2.01</a:t>
                      </a:r>
                      <a:r>
                        <a:rPr lang="ja-JP" altLang="en-US" sz="600" u="none" strike="noStrike" dirty="0" smtClean="0">
                          <a:effectLst/>
                        </a:rPr>
                        <a:t>億円</a:t>
                      </a:r>
                      <a:endParaRPr lang="en-US" altLang="ja-JP" sz="600" u="none" strike="noStrike" dirty="0" smtClean="0">
                        <a:effectLst/>
                      </a:endParaRPr>
                    </a:p>
                  </a:txBody>
                  <a:tcPr marL="36000" marR="36000" marT="36000" marB="36000" anchor="ctr"/>
                </a:tc>
              </a:tr>
              <a:tr h="162579">
                <a:tc>
                  <a:txBody>
                    <a:bodyPr/>
                    <a:lstStyle/>
                    <a:p>
                      <a:pPr algn="l" fontAlgn="ctr"/>
                      <a:r>
                        <a:rPr lang="ja-JP" altLang="en-US" sz="600" b="1" u="none" strike="noStrike" dirty="0" smtClean="0">
                          <a:solidFill>
                            <a:schemeClr val="bg1"/>
                          </a:solidFill>
                          <a:effectLst/>
                        </a:rPr>
                        <a:t>有限責任組合員（</a:t>
                      </a:r>
                      <a:r>
                        <a:rPr lang="en-US" altLang="ja-JP" sz="600" b="1" u="none" strike="noStrike" dirty="0" smtClean="0">
                          <a:solidFill>
                            <a:schemeClr val="bg1"/>
                          </a:solidFill>
                          <a:effectLst/>
                        </a:rPr>
                        <a:t>LP</a:t>
                      </a:r>
                      <a:r>
                        <a:rPr lang="ja-JP" altLang="en-US" sz="600" b="1" u="none" strike="noStrike" dirty="0" smtClean="0">
                          <a:solidFill>
                            <a:schemeClr val="bg1"/>
                          </a:solidFill>
                          <a:effectLst/>
                        </a:rPr>
                        <a:t>）</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u="none" strike="noStrike" dirty="0" smtClean="0">
                          <a:effectLst/>
                        </a:rPr>
                        <a:t>大阪市、中小企業基盤整備機構、みずほ銀行、三井住友銀行、三菱東京</a:t>
                      </a:r>
                      <a:r>
                        <a:rPr lang="en-US" altLang="ja-JP" sz="600" u="none" strike="noStrike" dirty="0" smtClean="0">
                          <a:effectLst/>
                        </a:rPr>
                        <a:t>UFJ</a:t>
                      </a:r>
                      <a:r>
                        <a:rPr lang="ja-JP" altLang="en-US" sz="600" u="none" strike="noStrike" dirty="0" smtClean="0">
                          <a:effectLst/>
                        </a:rPr>
                        <a:t>銀行、積水ハウス、阪急電鉄、日立造船、</a:t>
                      </a:r>
                      <a:r>
                        <a:rPr lang="en-US" altLang="ja-JP" sz="600" u="none" strike="noStrike" dirty="0" smtClean="0">
                          <a:effectLst/>
                        </a:rPr>
                        <a:t>Mistletoe</a:t>
                      </a:r>
                    </a:p>
                  </a:txBody>
                  <a:tcPr marL="36000" marR="36000" marT="36000" marB="36000" anchor="ctr"/>
                </a:tc>
                <a:tc>
                  <a:txBody>
                    <a:bodyPr/>
                    <a:lstStyle/>
                    <a:p>
                      <a:pPr algn="l" fontAlgn="ctr"/>
                      <a:r>
                        <a:rPr lang="ja-JP" altLang="en-US" sz="600" u="none" strike="noStrike" dirty="0" smtClean="0">
                          <a:effectLst/>
                        </a:rPr>
                        <a:t>阪急電鉄</a:t>
                      </a:r>
                    </a:p>
                    <a:p>
                      <a:pPr algn="l" fontAlgn="ctr"/>
                      <a:r>
                        <a:rPr lang="ja-JP" altLang="en-US" sz="600" u="none" strike="noStrike" dirty="0" smtClean="0">
                          <a:effectLst/>
                        </a:rPr>
                        <a:t>サンブリッジコーポレーション</a:t>
                      </a:r>
                      <a:endParaRPr lang="en-US" altLang="ja-JP" sz="600" u="none" strike="noStrike" dirty="0" smtClean="0">
                        <a:effectLst/>
                      </a:endParaRPr>
                    </a:p>
                  </a:txBody>
                  <a:tcPr marL="36000" marR="36000" marT="36000" marB="36000" anchor="ctr"/>
                </a:tc>
              </a:tr>
              <a:tr h="0">
                <a:tc>
                  <a:txBody>
                    <a:bodyPr/>
                    <a:lstStyle/>
                    <a:p>
                      <a:pPr algn="l" fontAlgn="ctr"/>
                      <a:r>
                        <a:rPr lang="ja-JP" altLang="en-US" sz="600" b="1" i="0" u="none" strike="noStrike" dirty="0" smtClean="0">
                          <a:solidFill>
                            <a:schemeClr val="bg1"/>
                          </a:solidFill>
                          <a:effectLst/>
                          <a:latin typeface="ＭＳ Ｐゴシック"/>
                        </a:rPr>
                        <a:t>投資目的・戦略</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シリコンバレーなどの世界最先端地域での投資</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関西を中心に日本国内投資（地域限定の制限なし）</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国内外でグローバルに得られる示唆・情報を元に新産業ビジョンを創造し、グローバルスケール企業創造の礎とする</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アーリーステージから多様なステージに対応し、ハンズオン投資</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Wingdings" panose="05000000000000000000" pitchFamily="2" charset="2"/>
                        <a:buNone/>
                      </a:pPr>
                      <a:r>
                        <a:rPr lang="ja-JP" altLang="en-US" sz="600" b="0" i="0" u="none" strike="noStrike" dirty="0" smtClean="0">
                          <a:solidFill>
                            <a:srgbClr val="000000"/>
                          </a:solidFill>
                          <a:effectLst/>
                          <a:latin typeface="ＭＳ Ｐゴシック"/>
                        </a:rPr>
                        <a:t>関西圏における次世代産業創出を支える起業環境整備の促進と、梅田エリアを舞台とした企業活動を支援するビジネスコミュニティの形成</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16" name="Rectangle 75"/>
          <p:cNvSpPr>
            <a:spLocks/>
          </p:cNvSpPr>
          <p:nvPr/>
        </p:nvSpPr>
        <p:spPr bwMode="auto">
          <a:xfrm>
            <a:off x="5422112" y="2420888"/>
            <a:ext cx="241893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グローバルイノベーション創出支援事業の全体像</a:t>
            </a:r>
            <a:endParaRPr kumimoji="0" lang="ja-JP" altLang="en-US" sz="1000" dirty="0">
              <a:sym typeface="ヒラギノ角ゴ Pro W6" charset="0"/>
            </a:endParaRPr>
          </a:p>
        </p:txBody>
      </p:sp>
      <p:sp>
        <p:nvSpPr>
          <p:cNvPr id="17" name="Rectangle 75"/>
          <p:cNvSpPr>
            <a:spLocks/>
          </p:cNvSpPr>
          <p:nvPr/>
        </p:nvSpPr>
        <p:spPr bwMode="auto">
          <a:xfrm>
            <a:off x="1308861" y="2420888"/>
            <a:ext cx="193322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関西イノベーション国際戦略総合特区</a:t>
            </a:r>
            <a:endParaRPr kumimoji="0" lang="ja-JP" altLang="en-US" sz="1000" dirty="0">
              <a:sym typeface="ヒラギノ角ゴ Pro W6" charset="0"/>
            </a:endParaRPr>
          </a:p>
        </p:txBody>
      </p:sp>
      <p:graphicFrame>
        <p:nvGraphicFramePr>
          <p:cNvPr id="19" name="表 18"/>
          <p:cNvGraphicFramePr>
            <a:graphicFrameLocks noGrp="1"/>
          </p:cNvGraphicFramePr>
          <p:nvPr>
            <p:extLst>
              <p:ext uri="{D42A27DB-BD31-4B8C-83A1-F6EECF244321}">
                <p14:modId xmlns:p14="http://schemas.microsoft.com/office/powerpoint/2010/main" val="663017671"/>
              </p:ext>
            </p:extLst>
          </p:nvPr>
        </p:nvGraphicFramePr>
        <p:xfrm>
          <a:off x="4915365" y="5445224"/>
          <a:ext cx="3401051" cy="1190970"/>
        </p:xfrm>
        <a:graphic>
          <a:graphicData uri="http://schemas.openxmlformats.org/drawingml/2006/table">
            <a:tbl>
              <a:tblPr>
                <a:tableStyleId>{5C22544A-7EE6-4342-B048-85BDC9FD1C3A}</a:tableStyleId>
              </a:tblPr>
              <a:tblGrid>
                <a:gridCol w="736755"/>
                <a:gridCol w="432048"/>
                <a:gridCol w="2232248"/>
              </a:tblGrid>
              <a:tr h="171450">
                <a:tc>
                  <a:txBody>
                    <a:bodyPr/>
                    <a:lstStyle/>
                    <a:p>
                      <a:pPr algn="ctr" fontAlgn="ctr"/>
                      <a:r>
                        <a:rPr lang="ja-JP" altLang="en-US" sz="600" b="1" i="0" u="none" strike="noStrike" dirty="0" smtClean="0">
                          <a:solidFill>
                            <a:schemeClr val="bg1"/>
                          </a:solidFill>
                          <a:effectLst/>
                          <a:latin typeface="ＭＳ Ｐゴシック"/>
                        </a:rPr>
                        <a:t>事例</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ctr" fontAlgn="ctr"/>
                      <a:r>
                        <a:rPr lang="ja-JP" altLang="en-US" sz="600" b="1" u="none" strike="noStrike" dirty="0" smtClean="0">
                          <a:solidFill>
                            <a:schemeClr val="bg1"/>
                          </a:solidFill>
                          <a:effectLst/>
                        </a:rPr>
                        <a:t>活動主体</a:t>
                      </a:r>
                      <a:endParaRPr lang="en-US" altLang="ja-JP" sz="600" b="1" u="none" strike="noStrike" dirty="0" smtClean="0">
                        <a:solidFill>
                          <a:schemeClr val="bg1"/>
                        </a:solidFill>
                        <a:effectLst/>
                      </a:endParaRPr>
                    </a:p>
                  </a:txBody>
                  <a:tcPr marL="36000" marR="36000" marT="36000" marB="36000" anchor="ctr">
                    <a:solidFill>
                      <a:schemeClr val="accent1"/>
                    </a:solidFill>
                  </a:tcPr>
                </a:tc>
                <a:tc>
                  <a:txBody>
                    <a:bodyPr/>
                    <a:lstStyle/>
                    <a:p>
                      <a:pPr algn="ctr" fontAlgn="ctr"/>
                      <a:r>
                        <a:rPr lang="ja-JP" altLang="en-US" sz="600" b="1" i="0" u="none" strike="noStrike" dirty="0" smtClean="0">
                          <a:solidFill>
                            <a:schemeClr val="bg1"/>
                          </a:solidFill>
                          <a:effectLst/>
                          <a:latin typeface="ＭＳ Ｐゴシック"/>
                        </a:rPr>
                        <a:t>概要</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r>
              <a:tr h="171450">
                <a:tc>
                  <a:txBody>
                    <a:bodyPr/>
                    <a:lstStyle/>
                    <a:p>
                      <a:pPr algn="l" fontAlgn="ctr"/>
                      <a:r>
                        <a:rPr lang="ja-JP" altLang="en-US" sz="600" b="0" i="0" u="none" strike="noStrike" dirty="0" smtClean="0">
                          <a:solidFill>
                            <a:srgbClr val="000000"/>
                          </a:solidFill>
                          <a:effectLst/>
                          <a:latin typeface="ＭＳ Ｐゴシック"/>
                        </a:rPr>
                        <a:t>昭和町・西田辺の長屋を活かしたまちづくり</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丸順不動産</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空襲で焼け残った町並みを活かした、まちの活性化。「上質な下町」のコンセプトに合わせて、長屋をリノベーションして入居者を斡旋。</a:t>
                      </a:r>
                      <a:endParaRPr lang="en-US" altLang="ja-JP" sz="600" b="0" i="0" u="none" strike="noStrike" dirty="0" smtClean="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子連れで楽しむ習い事ママサークル</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マミークリスタル</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子どもでなく、お母さんが主役で、気軽に楽しく参加できる習い事サークルを設置。フリーペーパーの発行やイベントの開催も行う。</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南河内地域での里山保全活動</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里山倶楽部</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自治体から里山保全に関する業務を受託。有償ボランティアやアルバイトを活用して継続的な体制を確立。</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大阪を変える</a:t>
                      </a:r>
                      <a:r>
                        <a:rPr lang="en-US" altLang="ja-JP" sz="600" b="0" i="0" u="none" strike="noStrike" dirty="0" smtClean="0">
                          <a:solidFill>
                            <a:srgbClr val="000000"/>
                          </a:solidFill>
                          <a:effectLst/>
                          <a:latin typeface="ＭＳ Ｐゴシック"/>
                        </a:rPr>
                        <a:t>100</a:t>
                      </a:r>
                      <a:r>
                        <a:rPr lang="ja-JP" altLang="en-US" sz="600" b="0" i="0" u="none" strike="noStrike" dirty="0" smtClean="0">
                          <a:solidFill>
                            <a:srgbClr val="000000"/>
                          </a:solidFill>
                          <a:effectLst/>
                          <a:latin typeface="ＭＳ Ｐゴシック"/>
                        </a:rPr>
                        <a:t>人会議</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遊企画</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社会課題に取り組むプレイヤー同士が連携できる場（ラウンドテーブル）を提供。セクターを超えた連携、新たな社会的事業が創出されている。</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20" name="Rectangle 75"/>
          <p:cNvSpPr>
            <a:spLocks/>
          </p:cNvSpPr>
          <p:nvPr/>
        </p:nvSpPr>
        <p:spPr bwMode="auto">
          <a:xfrm>
            <a:off x="5658555" y="5173047"/>
            <a:ext cx="1946046"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社会</a:t>
            </a:r>
            <a:r>
              <a:rPr kumimoji="0" lang="ja-JP" altLang="en-US" sz="1000" dirty="0">
                <a:sym typeface="ヒラギノ角ゴ Pro W6" charset="0"/>
              </a:rPr>
              <a:t>課題を解決する「民の力</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1" name="Rectangle 75"/>
          <p:cNvSpPr>
            <a:spLocks/>
          </p:cNvSpPr>
          <p:nvPr/>
        </p:nvSpPr>
        <p:spPr bwMode="auto">
          <a:xfrm>
            <a:off x="1554121" y="5013176"/>
            <a:ext cx="1442703"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大阪を拠点とした</a:t>
            </a:r>
            <a:r>
              <a:rPr kumimoji="0" lang="en-US" altLang="ja-JP" sz="1000" dirty="0" smtClean="0">
                <a:sym typeface="ヒラギノ角ゴ Pro W6" charset="0"/>
              </a:rPr>
              <a:t>VC</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3" name="テキスト ボックス 22"/>
          <p:cNvSpPr txBox="1"/>
          <p:nvPr/>
        </p:nvSpPr>
        <p:spPr>
          <a:xfrm>
            <a:off x="7737157" y="5050568"/>
            <a:ext cx="723275" cy="200055"/>
          </a:xfrm>
          <a:prstGeom prst="rect">
            <a:avLst/>
          </a:prstGeom>
          <a:noFill/>
        </p:spPr>
        <p:txBody>
          <a:bodyPr wrap="none" rtlCol="0">
            <a:spAutoFit/>
          </a:bodyPr>
          <a:lstStyle/>
          <a:p>
            <a:r>
              <a:rPr lang="ja-JP" altLang="en-US" sz="700" dirty="0" smtClean="0"/>
              <a:t>出典：大阪市</a:t>
            </a:r>
            <a:endParaRPr kumimoji="1" lang="ja-JP" altLang="en-US" sz="700" dirty="0"/>
          </a:p>
        </p:txBody>
      </p:sp>
      <p:sp>
        <p:nvSpPr>
          <p:cNvPr id="24" name="正方形/長方形 23"/>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大阪の現状</a:t>
            </a:r>
            <a:endParaRPr lang="ja-JP" altLang="en-US" sz="1400" dirty="0"/>
          </a:p>
        </p:txBody>
      </p:sp>
      <p:sp>
        <p:nvSpPr>
          <p:cNvPr id="18" name="テキスト ボックス 17"/>
          <p:cNvSpPr txBox="1"/>
          <p:nvPr/>
        </p:nvSpPr>
        <p:spPr>
          <a:xfrm>
            <a:off x="2915816" y="4929293"/>
            <a:ext cx="1172116" cy="200055"/>
          </a:xfrm>
          <a:prstGeom prst="rect">
            <a:avLst/>
          </a:prstGeom>
          <a:noFill/>
        </p:spPr>
        <p:txBody>
          <a:bodyPr wrap="none" rtlCol="0">
            <a:spAutoFit/>
          </a:bodyPr>
          <a:lstStyle/>
          <a:p>
            <a:r>
              <a:rPr lang="ja-JP" altLang="en-US" sz="700" dirty="0" smtClean="0"/>
              <a:t>出典：大阪府政策企画部</a:t>
            </a:r>
            <a:endParaRPr kumimoji="1" lang="ja-JP" altLang="en-US" sz="700" dirty="0"/>
          </a:p>
        </p:txBody>
      </p:sp>
    </p:spTree>
    <p:extLst>
      <p:ext uri="{BB962C8B-B14F-4D97-AF65-F5344CB8AC3E}">
        <p14:creationId xmlns:p14="http://schemas.microsoft.com/office/powerpoint/2010/main" val="2834808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表 37"/>
          <p:cNvGraphicFramePr>
            <a:graphicFrameLocks noGrp="1"/>
          </p:cNvGraphicFramePr>
          <p:nvPr>
            <p:extLst>
              <p:ext uri="{D42A27DB-BD31-4B8C-83A1-F6EECF244321}">
                <p14:modId xmlns:p14="http://schemas.microsoft.com/office/powerpoint/2010/main" val="515900750"/>
              </p:ext>
            </p:extLst>
          </p:nvPr>
        </p:nvGraphicFramePr>
        <p:xfrm>
          <a:off x="539552" y="1484784"/>
          <a:ext cx="8120745" cy="4727067"/>
        </p:xfrm>
        <a:graphic>
          <a:graphicData uri="http://schemas.openxmlformats.org/drawingml/2006/table">
            <a:tbl>
              <a:tblPr firstRow="1"/>
              <a:tblGrid>
                <a:gridCol w="514037"/>
                <a:gridCol w="1296403"/>
                <a:gridCol w="1244214"/>
                <a:gridCol w="1215423"/>
                <a:gridCol w="1283556"/>
                <a:gridCol w="1283556"/>
                <a:gridCol w="1283556"/>
              </a:tblGrid>
              <a:tr h="263695">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400" dirty="0" smtClean="0"/>
                        <a:t>ﾗﾝｸ</a:t>
                      </a:r>
                      <a:endParaRPr kumimoji="1" lang="ja-JP" altLang="en-US" sz="14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EECE1">
                        <a:lumMod val="5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経済</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研究・開発</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文化・交流</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smtClean="0"/>
                        <a:t>居住</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環境</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交通・アクセス</a:t>
                      </a:r>
                      <a:endParaRPr kumimoji="1" lang="ja-JP" altLang="en-US" sz="1200" dirty="0"/>
                    </a:p>
                  </a:txBody>
                  <a:tcPr marL="36000" marR="72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a:t>
                      </a:r>
                      <a:endParaRPr kumimoji="1" lang="ja-JP" altLang="en-US" sz="9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326.7</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221.2</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333.4</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323.8</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208.1</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236.9</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323.6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263.5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310.1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205.5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234.0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302.2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161.9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236.0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302.3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205.0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207.0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300.8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145.0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180.3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297.8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200.9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206.7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277.6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124.2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296.1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198.3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205.0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274.5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122.7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153.9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294.1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197.5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247.3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122.3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151.5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292.2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196.6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195.2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243.2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116.1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ja-JP" altLang="en-US" sz="800" baseline="0" dirty="0" smtClean="0"/>
                        <a:t> </a:t>
                      </a:r>
                      <a:r>
                        <a:rPr kumimoji="1" lang="ja-JP" altLang="en-US" sz="800" dirty="0" smtClean="0"/>
                        <a:t> </a:t>
                      </a:r>
                      <a:r>
                        <a:rPr kumimoji="1" lang="en-US" altLang="ja-JP" sz="800" dirty="0" smtClean="0"/>
                        <a:t>147.9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292.1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ja-JP" altLang="en-US" sz="800" baseline="0" dirty="0" smtClean="0"/>
                        <a:t> </a:t>
                      </a:r>
                      <a:r>
                        <a:rPr kumimoji="1" lang="en-US" altLang="ja-JP" sz="800" dirty="0" smtClean="0"/>
                        <a:t>194.2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194.2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239.6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109.6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147.4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290.8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191.9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189.5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10</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227.7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104.4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ja-JP" altLang="en-US" sz="800" baseline="0" dirty="0" smtClean="0"/>
                        <a:t> </a:t>
                      </a:r>
                      <a:r>
                        <a:rPr kumimoji="1" lang="ja-JP" altLang="en-US" sz="800" dirty="0" smtClean="0"/>
                        <a:t>  </a:t>
                      </a:r>
                      <a:r>
                        <a:rPr kumimoji="1" lang="en-US" altLang="ja-JP" sz="800" dirty="0" smtClean="0"/>
                        <a:t>144.0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289.4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191.6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en-US" altLang="ja-JP" sz="800" dirty="0" smtClean="0"/>
                        <a:t>171.3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5232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11</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smtClean="0"/>
                        <a:t>ジュネーブ</a:t>
                      </a:r>
                      <a:r>
                        <a:rPr kumimoji="1" lang="ja-JP" altLang="en-US" sz="800" dirty="0" smtClean="0"/>
                        <a:t>　　  　 　</a:t>
                      </a:r>
                      <a:r>
                        <a:rPr kumimoji="1" lang="en-US" altLang="ja-JP" sz="800" dirty="0" smtClean="0"/>
                        <a:t>225.0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91.1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en-US" altLang="ja-JP" sz="800" dirty="0" smtClean="0"/>
                        <a:t>141.2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286.9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186.6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169.9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221.3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88.4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128.3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284.9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185.7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153.4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217.5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72.3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125.9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ja-JP" altLang="en-US" sz="800" baseline="0" dirty="0" smtClean="0"/>
                        <a:t> </a:t>
                      </a:r>
                      <a:r>
                        <a:rPr kumimoji="1" lang="en-US" altLang="ja-JP" sz="800" dirty="0" smtClean="0"/>
                        <a:t>283.5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178.8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149.4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214.5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67.9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124.9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283.0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177.0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147.9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a:t>
                      </a:r>
                      <a:r>
                        <a:rPr kumimoji="1" lang="ja-JP" altLang="en-US" sz="800" dirty="0" smtClean="0"/>
                        <a:t>　   　</a:t>
                      </a:r>
                      <a:r>
                        <a:rPr kumimoji="1" lang="en-US" altLang="ja-JP" sz="800" dirty="0" smtClean="0"/>
                        <a:t>221.3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67.6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119.0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282.8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176.9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147.3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210.3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62.8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113.2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280.8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172.2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145.9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210.2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ja-JP" altLang="en-US" sz="800" baseline="0" dirty="0" smtClean="0"/>
                        <a:t> </a:t>
                      </a:r>
                      <a:r>
                        <a:rPr kumimoji="1" lang="ja-JP" altLang="en-US" sz="800" dirty="0" smtClean="0"/>
                        <a:t> </a:t>
                      </a:r>
                      <a:r>
                        <a:rPr kumimoji="1" lang="en-US" altLang="ja-JP" sz="800" dirty="0" smtClean="0"/>
                        <a:t>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メキシコシティ       </a:t>
                      </a:r>
                      <a:r>
                        <a:rPr kumimoji="1" lang="en-US" altLang="ja-JP" sz="800" dirty="0" smtClean="0"/>
                        <a:t>113.2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278.4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170.3</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145.8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ja-JP" altLang="en-US" sz="800" baseline="0" dirty="0" smtClean="0"/>
                        <a:t>  </a:t>
                      </a:r>
                      <a:r>
                        <a:rPr kumimoji="1" lang="ja-JP" altLang="en-US" sz="800" dirty="0" smtClean="0"/>
                        <a:t>   </a:t>
                      </a:r>
                      <a:r>
                        <a:rPr kumimoji="1" lang="en-US" altLang="ja-JP" sz="800" dirty="0" smtClean="0"/>
                        <a:t>207.1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55.1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111.6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276.6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169.5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143.5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204.4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55.1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109.7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272.7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168.2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143.3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20</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203.4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53.3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109.0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265.8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167.9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141.7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611">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21</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ja-JP" altLang="en-US" sz="800" baseline="0" dirty="0" smtClean="0"/>
                        <a:t> </a:t>
                      </a:r>
                      <a:r>
                        <a:rPr kumimoji="1" lang="en-US" altLang="ja-JP" sz="800" dirty="0" smtClean="0"/>
                        <a:t>52.4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105.6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256.9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サンパウロ            </a:t>
                      </a:r>
                      <a:r>
                        <a:rPr kumimoji="1" lang="en-US" altLang="ja-JP" sz="800" dirty="0" smtClean="0"/>
                        <a:t>165.9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137.5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ja-JP" altLang="en-US" sz="800" baseline="0" dirty="0" smtClean="0"/>
                        <a:t> </a:t>
                      </a:r>
                      <a:r>
                        <a:rPr kumimoji="1" lang="en-US" altLang="ja-JP" sz="800" dirty="0" smtClean="0"/>
                        <a:t>195.1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52.1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98.0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ja-JP" altLang="en-US" sz="800" baseline="0" dirty="0" smtClean="0"/>
                        <a:t> </a:t>
                      </a:r>
                      <a:r>
                        <a:rPr kumimoji="1" lang="en-US" altLang="ja-JP" sz="800" dirty="0" smtClean="0"/>
                        <a:t>254.4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164.2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136.8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192.7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50.9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94.9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250.8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136.0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191.8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48.4</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93.5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250.4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160.5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135.0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190.9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ja-JP" altLang="en-US" sz="800" baseline="0" dirty="0" smtClean="0"/>
                        <a:t> </a:t>
                      </a:r>
                      <a:r>
                        <a:rPr kumimoji="1" lang="ja-JP" altLang="en-US" sz="800" dirty="0" smtClean="0"/>
                        <a:t> </a:t>
                      </a:r>
                      <a:r>
                        <a:rPr kumimoji="1" lang="en-US" altLang="ja-JP" sz="800" dirty="0" smtClean="0"/>
                        <a:t>43.0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92.0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247.8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158.2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127.7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182.9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39.7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88.7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244.6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156.1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124.1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181.6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39.2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76.6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ムンバイ                </a:t>
                      </a:r>
                      <a:r>
                        <a:rPr kumimoji="1" lang="en-US" altLang="ja-JP" sz="800" dirty="0" smtClean="0"/>
                        <a:t>242.6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152.3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122.1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175.9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73.6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238.7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143.9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121.9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57882">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173.2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37.1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72.9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237.5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143.2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121.7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30</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169.2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36.7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67.3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236.1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140.2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116.6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世界の都市総合力ランキングにおいて、大阪は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位であり、前年の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位から２ランクアップしています。分野別にみると「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位、「居住」については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位にランクされており、大阪の強みとなっています。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6229834" y="6309320"/>
            <a:ext cx="2318263" cy="200055"/>
          </a:xfrm>
          <a:prstGeom prst="rect">
            <a:avLst/>
          </a:prstGeom>
          <a:noFill/>
        </p:spPr>
        <p:txBody>
          <a:bodyPr wrap="none" rtlCol="0">
            <a:spAutoFit/>
          </a:bodyPr>
          <a:lstStyle/>
          <a:p>
            <a:r>
              <a:rPr lang="ja-JP" altLang="en-US" sz="700" dirty="0" smtClean="0"/>
              <a:t>出典：森記念財団「世界の都市総合力ランキング </a:t>
            </a:r>
            <a:r>
              <a:rPr lang="en-US" altLang="ja-JP" sz="700" dirty="0" smtClean="0"/>
              <a:t>2015</a:t>
            </a:r>
            <a:r>
              <a:rPr lang="ja-JP" altLang="en-US" sz="700" dirty="0" smtClean="0"/>
              <a:t>」</a:t>
            </a:r>
            <a:endParaRPr kumimoji="1" lang="ja-JP" altLang="en-US" sz="700" dirty="0"/>
          </a:p>
        </p:txBody>
      </p:sp>
      <p:cxnSp>
        <p:nvCxnSpPr>
          <p:cNvPr id="23" name="直線コネクタ 2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
        <p:nvSpPr>
          <p:cNvPr id="44" name="正方形/長方形 43"/>
          <p:cNvSpPr/>
          <p:nvPr/>
        </p:nvSpPr>
        <p:spPr>
          <a:xfrm>
            <a:off x="2339752" y="3366467"/>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1" name="正方形/長方形 50"/>
          <p:cNvSpPr/>
          <p:nvPr/>
        </p:nvSpPr>
        <p:spPr>
          <a:xfrm>
            <a:off x="1043608" y="5000746"/>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4788024" y="3971010"/>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正方形/長方形 52"/>
          <p:cNvSpPr/>
          <p:nvPr/>
        </p:nvSpPr>
        <p:spPr>
          <a:xfrm>
            <a:off x="3563888" y="5735795"/>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6092822" y="6065007"/>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7380312" y="5900735"/>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2359002" y="1891382"/>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573513" y="2348830"/>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正方形/長方形 58"/>
          <p:cNvSpPr/>
          <p:nvPr/>
        </p:nvSpPr>
        <p:spPr>
          <a:xfrm>
            <a:off x="4807274" y="3827341"/>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6092822" y="3540835"/>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正方形/長方形 60"/>
          <p:cNvSpPr/>
          <p:nvPr/>
        </p:nvSpPr>
        <p:spPr>
          <a:xfrm>
            <a:off x="7380312" y="3234133"/>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正方形/長方形 56"/>
          <p:cNvSpPr/>
          <p:nvPr/>
        </p:nvSpPr>
        <p:spPr>
          <a:xfrm>
            <a:off x="1053233" y="1747366"/>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173188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 33"/>
          <p:cNvGraphicFramePr>
            <a:graphicFrameLocks noGrp="1"/>
          </p:cNvGraphicFramePr>
          <p:nvPr>
            <p:extLst>
              <p:ext uri="{D42A27DB-BD31-4B8C-83A1-F6EECF244321}">
                <p14:modId xmlns:p14="http://schemas.microsoft.com/office/powerpoint/2010/main" val="1784479812"/>
              </p:ext>
            </p:extLst>
          </p:nvPr>
        </p:nvGraphicFramePr>
        <p:xfrm>
          <a:off x="728045" y="2249901"/>
          <a:ext cx="3734346" cy="897600"/>
        </p:xfrm>
        <a:graphic>
          <a:graphicData uri="http://schemas.openxmlformats.org/drawingml/2006/table">
            <a:tbl>
              <a:tblPr>
                <a:tableStyleId>{5C22544A-7EE6-4342-B048-85BDC9FD1C3A}</a:tableStyleId>
              </a:tblPr>
              <a:tblGrid>
                <a:gridCol w="684076"/>
                <a:gridCol w="610054"/>
                <a:gridCol w="610054"/>
                <a:gridCol w="610054"/>
                <a:gridCol w="610054"/>
                <a:gridCol w="610054"/>
              </a:tblGrid>
              <a:tr h="188400">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4">
                  <a:txBody>
                    <a:bodyPr/>
                    <a:lstStyle/>
                    <a:p>
                      <a:pPr algn="ctr" fontAlgn="ctr"/>
                      <a:r>
                        <a:rPr lang="ja-JP" altLang="en-US" sz="1000" b="0" i="0" u="none" strike="noStrike" dirty="0" smtClean="0">
                          <a:solidFill>
                            <a:schemeClr val="bg1"/>
                          </a:solidFill>
                          <a:effectLst/>
                          <a:latin typeface="ＭＳ Ｐゴシック"/>
                        </a:rPr>
                        <a:t>大学数</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rowSpan="2">
                  <a:txBody>
                    <a:bodyPr/>
                    <a:lstStyle/>
                    <a:p>
                      <a:pPr algn="ctr" fontAlgn="ctr"/>
                      <a:r>
                        <a:rPr lang="ja-JP" altLang="en-US" sz="1000" b="0" i="0" u="none" strike="noStrike" dirty="0" smtClean="0">
                          <a:solidFill>
                            <a:schemeClr val="bg1"/>
                          </a:solidFill>
                          <a:effectLst/>
                          <a:latin typeface="ＭＳ Ｐゴシック"/>
                        </a:rPr>
                        <a:t>大学数</a:t>
                      </a:r>
                      <a:r>
                        <a:rPr lang="en-US" altLang="ja-JP" sz="1000" b="0" i="0" u="none" strike="noStrike" dirty="0" smtClean="0">
                          <a:solidFill>
                            <a:schemeClr val="bg1"/>
                          </a:solidFill>
                          <a:effectLst/>
                          <a:latin typeface="ＭＳ Ｐゴシック"/>
                        </a:rPr>
                        <a:t>/100</a:t>
                      </a:r>
                      <a:r>
                        <a:rPr lang="ja-JP" altLang="en-US" sz="1000" b="0" i="0" u="none" strike="noStrike" dirty="0" smtClean="0">
                          <a:solidFill>
                            <a:schemeClr val="bg1"/>
                          </a:solidFill>
                          <a:effectLst/>
                          <a:latin typeface="ＭＳ Ｐゴシック"/>
                        </a:rPr>
                        <a:t>万人</a:t>
                      </a:r>
                      <a:endParaRPr lang="ja-JP" altLang="en-US" sz="1000" b="0" i="0" u="none" strike="noStrike" dirty="0">
                        <a:solidFill>
                          <a:schemeClr val="bg1"/>
                        </a:solidFill>
                        <a:effectLst/>
                        <a:latin typeface="ＭＳ Ｐゴシック"/>
                      </a:endParaRPr>
                    </a:p>
                  </a:txBody>
                  <a:tcPr marL="36000" marR="36000" marT="36000" marB="36000" anchor="ctr">
                    <a:lnL w="12700" cap="flat" cmpd="sng" algn="ctr">
                      <a:solidFill>
                        <a:schemeClr val="bg1"/>
                      </a:solidFill>
                      <a:prstDash val="solid"/>
                      <a:round/>
                      <a:headEnd type="none" w="med" len="med"/>
                      <a:tailEnd type="none" w="med" len="med"/>
                    </a:lnL>
                    <a:solidFill>
                      <a:schemeClr val="accent1"/>
                    </a:solidFill>
                  </a:tcPr>
                </a:tc>
              </a:tr>
              <a:tr h="188400">
                <a:tc vMerge="1">
                  <a:txBody>
                    <a:bodyPr/>
                    <a:lstStyle/>
                    <a:p>
                      <a:endParaRPr kumimoji="1" lang="ja-JP" altLang="en-US"/>
                    </a:p>
                  </a:txBody>
                  <a:tcPr/>
                </a:tc>
                <a:tc>
                  <a:txBody>
                    <a:bodyPr/>
                    <a:lstStyle/>
                    <a:p>
                      <a:pPr algn="ctr" fontAlgn="ctr"/>
                      <a:r>
                        <a:rPr lang="ja-JP" altLang="en-US" sz="1000" u="none" strike="noStrike" dirty="0" smtClean="0">
                          <a:solidFill>
                            <a:schemeClr val="bg1"/>
                          </a:solidFill>
                          <a:effectLst/>
                        </a:rPr>
                        <a:t>国立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公立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私立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b="0" i="0" u="none" strike="noStrike" dirty="0" smtClean="0">
                          <a:solidFill>
                            <a:schemeClr val="bg1"/>
                          </a:solidFill>
                          <a:effectLst/>
                          <a:latin typeface="ＭＳ Ｐゴシック"/>
                        </a:rPr>
                        <a:t>合計</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vMerge="1">
                  <a:txBody>
                    <a:bodyPr/>
                    <a:lstStyle/>
                    <a:p>
                      <a:endParaRPr kumimoji="1" lang="ja-JP" altLang="en-US"/>
                    </a:p>
                  </a:txBody>
                  <a:tcPr/>
                </a:tc>
              </a:tr>
              <a:tr h="171450">
                <a:tc>
                  <a:txBody>
                    <a:bodyPr/>
                    <a:lstStyle/>
                    <a:p>
                      <a:pPr algn="l" fontAlgn="ctr"/>
                      <a:r>
                        <a:rPr lang="ja-JP" altLang="en-US" sz="1000" u="none" strike="noStrike" dirty="0" smtClean="0">
                          <a:effectLst/>
                        </a:rPr>
                        <a:t>大阪圏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100" u="none" strike="noStrike" dirty="0">
                          <a:effectLst/>
                        </a:rPr>
                        <a:t>10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138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smtClean="0">
                          <a:effectLst/>
                        </a:rPr>
                        <a:t>7.</a:t>
                      </a:r>
                      <a:r>
                        <a:rPr lang="ja-JP" altLang="en-US" sz="1000" u="none" strike="noStrike" dirty="0" smtClean="0">
                          <a:effectLst/>
                        </a:rPr>
                        <a:t>５</a:t>
                      </a:r>
                      <a:endParaRPr lang="en-US" altLang="ja-JP" sz="1000" u="none" strike="noStrike" dirty="0" smtClean="0">
                        <a:effectLst/>
                      </a:endParaRPr>
                    </a:p>
                  </a:txBody>
                  <a:tcPr marL="36000" marR="36000" marT="36000" marB="36000" anchor="ctr"/>
                </a:tc>
              </a:tr>
              <a:tr h="171450">
                <a:tc>
                  <a:txBody>
                    <a:bodyPr/>
                    <a:lstStyle/>
                    <a:p>
                      <a:pPr algn="l" fontAlgn="ctr"/>
                      <a:r>
                        <a:rPr lang="ja-JP" altLang="en-US" sz="1000" u="none" strike="noStrike" dirty="0" smtClean="0">
                          <a:effectLst/>
                        </a:rPr>
                        <a:t>東京圏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smtClean="0">
                          <a:effectLst/>
                        </a:rPr>
                        <a:t>6.</a:t>
                      </a:r>
                      <a:r>
                        <a:rPr lang="ja-JP" altLang="en-US" sz="1000" u="none" strike="noStrike" dirty="0" smtClean="0">
                          <a:effectLst/>
                        </a:rPr>
                        <a:t>２</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研究・開発に関して、関西圏は大学数、科研費助成事業シェアともに絶対数では首都圏に及ばないものの、「人口あたり」「大学あたり」ではともに首都圏を上回っており、厚みのある学術基盤を保持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また、企業の研究機関についても一定の集積があります。研究開発機能が付設された工場の割合は首都圏を上回っており、特に「応用」研究機能を有する工場の割合が高くなっています。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8709018"/>
              </p:ext>
            </p:extLst>
          </p:nvPr>
        </p:nvGraphicFramePr>
        <p:xfrm>
          <a:off x="5076057" y="2252904"/>
          <a:ext cx="3493893" cy="989040"/>
        </p:xfrm>
        <a:graphic>
          <a:graphicData uri="http://schemas.openxmlformats.org/drawingml/2006/table">
            <a:tbl>
              <a:tblPr>
                <a:tableStyleId>{5C22544A-7EE6-4342-B048-85BDC9FD1C3A}</a:tableStyleId>
              </a:tblPr>
              <a:tblGrid>
                <a:gridCol w="640028"/>
                <a:gridCol w="570773"/>
                <a:gridCol w="570773"/>
                <a:gridCol w="570773"/>
                <a:gridCol w="570773"/>
                <a:gridCol w="570773"/>
              </a:tblGrid>
              <a:tr h="132006">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rowSpan="2">
                  <a:txBody>
                    <a:bodyPr/>
                    <a:lstStyle/>
                    <a:p>
                      <a:pPr algn="ctr" fontAlgn="ctr"/>
                      <a:r>
                        <a:rPr lang="ja-JP" altLang="en-US" sz="1000" u="none" strike="noStrike" dirty="0" smtClean="0">
                          <a:solidFill>
                            <a:schemeClr val="bg1"/>
                          </a:solidFill>
                          <a:effectLst/>
                        </a:rPr>
                        <a:t>大学数</a:t>
                      </a:r>
                      <a:endParaRPr lang="en-US" altLang="ja-JP" sz="1000" u="none" strike="noStrike" dirty="0" smtClean="0">
                        <a:solidFill>
                          <a:schemeClr val="bg1"/>
                        </a:solidFill>
                        <a:effectLst/>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smtClean="0">
                          <a:solidFill>
                            <a:schemeClr val="bg1"/>
                          </a:solidFill>
                          <a:effectLst/>
                          <a:latin typeface="ＭＳ Ｐゴシック"/>
                          <a:ea typeface="+mn-ea"/>
                          <a:cs typeface="+mn-cs"/>
                        </a:rPr>
                        <a:t>シェア</a:t>
                      </a: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採用件数</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配分額</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r>
              <a:tr h="132006">
                <a:tc vMerge="1">
                  <a:txBody>
                    <a:bodyPr/>
                    <a:lstStyle/>
                    <a:p>
                      <a:pPr marL="0" algn="ctr" defTabSz="914400" rtl="0" eaLnBrk="1" fontAlgn="ctr" latinLnBrk="0" hangingPunct="1"/>
                      <a:endParaRPr kumimoji="1" lang="ja-JP" altLang="en-US" sz="10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algn="ctr" defTabSz="914400" rtl="0" eaLnBrk="1" fontAlgn="ctr" latinLnBrk="0" hangingPunct="1"/>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r>
              <a:tr h="132006">
                <a:tc>
                  <a:txBody>
                    <a:bodyPr/>
                    <a:lstStyle/>
                    <a:p>
                      <a:pPr algn="l" fontAlgn="ctr"/>
                      <a:r>
                        <a:rPr lang="ja-JP" altLang="en-US" sz="1000" b="0" i="0" u="none" strike="noStrike" dirty="0" smtClean="0">
                          <a:solidFill>
                            <a:schemeClr val="bg1"/>
                          </a:solidFill>
                          <a:effectLst/>
                          <a:latin typeface="+mn-lt"/>
                        </a:rPr>
                        <a:t>関西圏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19.0%</a:t>
                      </a:r>
                      <a:endParaRPr lang="en-US" altLang="ja-JP" sz="1000" b="0" i="0" u="none" strike="noStrike" dirty="0" smtClean="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u="none" strike="noStrike" dirty="0" smtClean="0">
                          <a:effectLst/>
                        </a:rPr>
                        <a:t>21.2%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23.2%</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1.22</a:t>
                      </a:r>
                      <a:endParaRPr lang="en-US" altLang="ja-JP" sz="1000" b="0" i="0" u="none" strike="noStrike" dirty="0">
                        <a:solidFill>
                          <a:srgbClr val="000000"/>
                        </a:solidFill>
                        <a:effectLst/>
                        <a:latin typeface="ＭＳ Ｐゴシック"/>
                      </a:endParaRPr>
                    </a:p>
                  </a:txBody>
                  <a:tcPr marL="36000" marR="36000" marT="36000" marB="36000" anchor="ctr"/>
                </a:tc>
              </a:tr>
              <a:tr h="132006">
                <a:tc>
                  <a:txBody>
                    <a:bodyPr/>
                    <a:lstStyle/>
                    <a:p>
                      <a:pPr algn="l" fontAlgn="ctr"/>
                      <a:r>
                        <a:rPr lang="ja-JP" altLang="en-US" sz="1000" u="none" strike="noStrike" dirty="0" smtClean="0">
                          <a:solidFill>
                            <a:schemeClr val="bg1"/>
                          </a:solidFill>
                          <a:effectLst/>
                        </a:rPr>
                        <a:t>関東圏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r" fontAlgn="ctr"/>
                      <a:r>
                        <a:rPr lang="en-US" altLang="ja-JP" sz="1000" b="0" i="0" u="none" strike="noStrike" dirty="0" smtClean="0">
                          <a:solidFill>
                            <a:srgbClr val="000000"/>
                          </a:solidFill>
                          <a:effectLst/>
                          <a:latin typeface="+mn-lt"/>
                        </a:rPr>
                        <a:t>34.2%</a:t>
                      </a:r>
                      <a:endParaRPr lang="en-US" altLang="ja-JP" sz="1000" b="0" i="0" u="none" strike="noStrike" dirty="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b="0" i="0" u="none" strike="noStrike" dirty="0" smtClean="0">
                          <a:solidFill>
                            <a:schemeClr val="dk1"/>
                          </a:solidFill>
                          <a:effectLst/>
                          <a:latin typeface="+mn-lt"/>
                        </a:rPr>
                        <a:t>34.1%</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1.00</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36.7%</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1.07</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23" name="正方形/長方形 22"/>
          <p:cNvSpPr/>
          <p:nvPr/>
        </p:nvSpPr>
        <p:spPr>
          <a:xfrm>
            <a:off x="5035945" y="3279390"/>
            <a:ext cx="2779928" cy="415498"/>
          </a:xfrm>
          <a:prstGeom prst="rect">
            <a:avLst/>
          </a:prstGeom>
        </p:spPr>
        <p:txBody>
          <a:bodyPr wrap="none">
            <a:spAutoFit/>
          </a:bodyPr>
          <a:lstStyle/>
          <a:p>
            <a:r>
              <a:rPr lang="ja-JP" altLang="en-US" sz="700" dirty="0"/>
              <a:t>出典</a:t>
            </a:r>
            <a:r>
              <a:rPr lang="ja-JP" altLang="en-US" sz="700" dirty="0" smtClean="0"/>
              <a:t>：文部科学省「</a:t>
            </a:r>
            <a:r>
              <a:rPr lang="zh-TW" altLang="en-US" sz="700" dirty="0"/>
              <a:t>科学研究費補助金　配分結果</a:t>
            </a:r>
            <a:r>
              <a:rPr lang="ja-JP" altLang="en-US" sz="700" dirty="0" smtClean="0"/>
              <a:t>」（平成</a:t>
            </a:r>
            <a:r>
              <a:rPr lang="en-US" altLang="ja-JP" sz="700" dirty="0" smtClean="0"/>
              <a:t>25</a:t>
            </a:r>
            <a:r>
              <a:rPr lang="ja-JP" altLang="en-US" sz="700" dirty="0" smtClean="0"/>
              <a:t>年度）</a:t>
            </a:r>
            <a:endParaRPr lang="en-US" altLang="ja-JP" sz="700" dirty="0" smtClean="0"/>
          </a:p>
          <a:p>
            <a:pPr defTabSz="590550"/>
            <a:r>
              <a:rPr kumimoji="0" lang="en-US" altLang="ja-JP" sz="700" dirty="0">
                <a:sym typeface="ヒラギノ角ゴ Pro W6" charset="0"/>
              </a:rPr>
              <a:t>※</a:t>
            </a:r>
            <a:r>
              <a:rPr kumimoji="0" lang="ja-JP" altLang="en-US" sz="700" dirty="0">
                <a:sym typeface="ヒラギノ角ゴ Pro W6" charset="0"/>
              </a:rPr>
              <a:t>　関西圏＝</a:t>
            </a:r>
            <a:r>
              <a:rPr kumimoji="0" lang="zh-TW" altLang="en-US" sz="700" dirty="0">
                <a:sym typeface="ヒラギノ角ゴ Pro W6" charset="0"/>
              </a:rPr>
              <a:t>大阪、京都、兵庫、奈良、滋賀、和歌山</a:t>
            </a:r>
            <a:endParaRPr kumimoji="0" lang="en-US" altLang="zh-TW" sz="700" dirty="0">
              <a:sym typeface="ヒラギノ角ゴ Pro W6" charset="0"/>
            </a:endParaRPr>
          </a:p>
          <a:p>
            <a:pPr defTabSz="590550"/>
            <a:r>
              <a:rPr kumimoji="0" lang="ja-JP" altLang="en-US" sz="700" dirty="0">
                <a:sym typeface="ヒラギノ角ゴ Pro W6" charset="0"/>
              </a:rPr>
              <a:t>　　 関東</a:t>
            </a:r>
            <a:r>
              <a:rPr kumimoji="0" lang="ja-JP" altLang="en-US" sz="700" dirty="0" smtClean="0">
                <a:sym typeface="ヒラギノ角ゴ Pro W6" charset="0"/>
              </a:rPr>
              <a:t>圏</a:t>
            </a:r>
            <a:r>
              <a:rPr kumimoji="0" lang="ja-JP" altLang="en-US" sz="700" dirty="0">
                <a:sym typeface="ヒラギノ角ゴ Pro W6" charset="0"/>
              </a:rPr>
              <a:t>＝</a:t>
            </a:r>
            <a:r>
              <a:rPr kumimoji="0" lang="zh-TW" altLang="en-US" sz="700" dirty="0">
                <a:sym typeface="ヒラギノ角ゴ Pro W6" charset="0"/>
              </a:rPr>
              <a:t>東京、神奈川、千葉、埼玉、茨城、栃木、</a:t>
            </a:r>
            <a:r>
              <a:rPr kumimoji="0" lang="zh-TW" altLang="en-US" sz="700" dirty="0" smtClean="0">
                <a:sym typeface="ヒラギノ角ゴ Pro W6" charset="0"/>
              </a:rPr>
              <a:t>群馬</a:t>
            </a:r>
            <a:endParaRPr kumimoji="0" lang="en-US" altLang="zh-TW" sz="700" dirty="0">
              <a:sym typeface="ヒラギノ角ゴ Pro W6" charset="0"/>
            </a:endParaRPr>
          </a:p>
        </p:txBody>
      </p:sp>
      <p:sp>
        <p:nvSpPr>
          <p:cNvPr id="15" name="正方形/長方形 14"/>
          <p:cNvSpPr/>
          <p:nvPr/>
        </p:nvSpPr>
        <p:spPr>
          <a:xfrm>
            <a:off x="684220" y="3184143"/>
            <a:ext cx="3766195" cy="307777"/>
          </a:xfrm>
          <a:prstGeom prst="rect">
            <a:avLst/>
          </a:prstGeom>
        </p:spPr>
        <p:txBody>
          <a:bodyPr wrap="square">
            <a:spAutoFit/>
          </a:bodyPr>
          <a:lstStyle/>
          <a:p>
            <a:pPr marL="266700" indent="-266700"/>
            <a:r>
              <a:rPr lang="ja-JP" altLang="en-US" sz="700" dirty="0"/>
              <a:t>出典</a:t>
            </a:r>
            <a:r>
              <a:rPr lang="ja-JP" altLang="en-US" sz="700" dirty="0" smtClean="0"/>
              <a:t>：</a:t>
            </a:r>
            <a:r>
              <a:rPr lang="zh-CN" altLang="en-US" sz="700" dirty="0"/>
              <a:t>文部科学省「学校基本調査」</a:t>
            </a:r>
            <a:r>
              <a:rPr lang="en-US" altLang="zh-CN" sz="700" dirty="0"/>
              <a:t>(</a:t>
            </a:r>
            <a:r>
              <a:rPr lang="zh-CN" altLang="en-US" sz="700" dirty="0"/>
              <a:t>平成</a:t>
            </a:r>
            <a:r>
              <a:rPr lang="en-US" altLang="zh-CN" sz="700" dirty="0" smtClean="0"/>
              <a:t>27</a:t>
            </a:r>
            <a:r>
              <a:rPr lang="zh-CN" altLang="en-US" sz="700" dirty="0" smtClean="0"/>
              <a:t>年</a:t>
            </a:r>
            <a:r>
              <a:rPr lang="en-US" altLang="zh-CN" sz="700" dirty="0" smtClean="0"/>
              <a:t>)</a:t>
            </a:r>
            <a:r>
              <a:rPr lang="ja-JP" altLang="en-US" sz="700" dirty="0" err="1" smtClean="0"/>
              <a:t>、</a:t>
            </a:r>
            <a:r>
              <a:rPr lang="zh-TW" altLang="en-US" sz="700" dirty="0"/>
              <a:t>総務省</a:t>
            </a:r>
            <a:r>
              <a:rPr lang="zh-TW" altLang="en-US" sz="700" dirty="0" smtClean="0"/>
              <a:t>「</a:t>
            </a:r>
            <a:r>
              <a:rPr lang="ja-JP" altLang="en-US" sz="700" dirty="0"/>
              <a:t>住民基本台帳に基づく人口、人口動態及び世帯数</a:t>
            </a:r>
            <a:r>
              <a:rPr lang="zh-TW" altLang="en-US" sz="700" dirty="0" smtClean="0"/>
              <a:t>」</a:t>
            </a:r>
            <a:r>
              <a:rPr lang="ja-JP" altLang="en-US" sz="700" dirty="0" smtClean="0"/>
              <a:t>（</a:t>
            </a:r>
            <a:r>
              <a:rPr lang="zh-TW" altLang="en-US" sz="700" dirty="0" smtClean="0"/>
              <a:t>平成</a:t>
            </a:r>
            <a:r>
              <a:rPr lang="en-US" altLang="zh-TW" sz="700" dirty="0" smtClean="0"/>
              <a:t>27</a:t>
            </a:r>
            <a:r>
              <a:rPr lang="zh-TW" altLang="en-US" sz="700" dirty="0" smtClean="0"/>
              <a:t>年</a:t>
            </a:r>
            <a:r>
              <a:rPr lang="ja-JP" altLang="en-US" sz="700" dirty="0" smtClean="0"/>
              <a:t>１</a:t>
            </a:r>
            <a:r>
              <a:rPr lang="zh-TW" altLang="en-US" sz="700" dirty="0" smtClean="0"/>
              <a:t>月</a:t>
            </a:r>
            <a:r>
              <a:rPr lang="ja-JP" altLang="en-US" sz="700" dirty="0"/>
              <a:t>１</a:t>
            </a:r>
            <a:r>
              <a:rPr lang="zh-TW" altLang="en-US" sz="700" dirty="0" smtClean="0"/>
              <a:t>日現在</a:t>
            </a:r>
            <a:r>
              <a:rPr lang="ja-JP" altLang="en-US" sz="700" dirty="0" smtClean="0"/>
              <a:t>）</a:t>
            </a:r>
            <a:endParaRPr lang="ja-JP" altLang="en-US" sz="700" dirty="0"/>
          </a:p>
        </p:txBody>
      </p:sp>
      <p:graphicFrame>
        <p:nvGraphicFramePr>
          <p:cNvPr id="13" name="表 12"/>
          <p:cNvGraphicFramePr>
            <a:graphicFrameLocks noGrp="1"/>
          </p:cNvGraphicFramePr>
          <p:nvPr>
            <p:extLst>
              <p:ext uri="{D42A27DB-BD31-4B8C-83A1-F6EECF244321}">
                <p14:modId xmlns:p14="http://schemas.microsoft.com/office/powerpoint/2010/main" val="2784955623"/>
              </p:ext>
            </p:extLst>
          </p:nvPr>
        </p:nvGraphicFramePr>
        <p:xfrm>
          <a:off x="4018367" y="4143250"/>
          <a:ext cx="4536508" cy="1948815"/>
        </p:xfrm>
        <a:graphic>
          <a:graphicData uri="http://schemas.openxmlformats.org/drawingml/2006/table">
            <a:tbl>
              <a:tblPr>
                <a:tableStyleId>{5C22544A-7EE6-4342-B048-85BDC9FD1C3A}</a:tableStyleId>
              </a:tblPr>
              <a:tblGrid>
                <a:gridCol w="504056"/>
                <a:gridCol w="841875"/>
                <a:gridCol w="590495"/>
                <a:gridCol w="514302"/>
                <a:gridCol w="514302"/>
                <a:gridCol w="514302"/>
                <a:gridCol w="542874"/>
                <a:gridCol w="514302"/>
              </a:tblGrid>
              <a:tr h="171450">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あり</a:t>
                      </a:r>
                      <a:endParaRPr lang="ja-JP" altLang="en-US" sz="1100" b="0" i="0" u="none" strike="noStrike" dirty="0">
                        <a:solidFill>
                          <a:schemeClr val="bg1"/>
                        </a:solidFill>
                        <a:effectLst/>
                        <a:latin typeface="ＭＳ Ｐゴシック"/>
                      </a:endParaRPr>
                    </a:p>
                  </a:txBody>
                  <a:tcPr marL="9525" marR="9525" marT="9525" marB="0" anchor="ctr">
                    <a:lnR w="12700" cmpd="sng">
                      <a:noFill/>
                    </a:lnR>
                    <a:solidFill>
                      <a:srgbClr val="92D050"/>
                    </a:solidFill>
                  </a:tcPr>
                </a:tc>
                <a:tc gridSpan="3">
                  <a:txBody>
                    <a:bodyPr/>
                    <a:lstStyle/>
                    <a:p>
                      <a:pPr algn="ctr" fontAlgn="ctr"/>
                      <a:endParaRPr lang="ja-JP" altLang="en-US" sz="1100" b="0" i="0" u="none" strike="noStrike">
                        <a:solidFill>
                          <a:schemeClr val="bg1"/>
                        </a:solidFill>
                        <a:effectLst/>
                        <a:latin typeface="ＭＳ Ｐゴシック"/>
                      </a:endParaRPr>
                    </a:p>
                  </a:txBody>
                  <a:tcPr marL="9525" marR="9525" marT="9525" marB="0" anchor="ctr">
                    <a:lnL w="12700" cmpd="sng">
                      <a:noFill/>
                    </a:lnL>
                    <a:solidFill>
                      <a:srgbClr val="92D050"/>
                    </a:solidFill>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rowSpan="2">
                  <a:txBody>
                    <a:bodyPr/>
                    <a:lstStyle/>
                    <a:p>
                      <a:pPr algn="ctr" fontAlgn="ctr"/>
                      <a:r>
                        <a:rPr lang="ja-JP" altLang="en-US" sz="1100" u="none" strike="noStrike">
                          <a:solidFill>
                            <a:schemeClr val="bg1"/>
                          </a:solidFill>
                          <a:effectLst/>
                        </a:rPr>
                        <a:t>なし</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合計</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ctr" fontAlgn="ctr"/>
                      <a:r>
                        <a:rPr lang="ja-JP" altLang="en-US" sz="1100" u="none" strike="noStrike">
                          <a:solidFill>
                            <a:schemeClr val="bg1"/>
                          </a:solidFill>
                          <a:effectLst/>
                        </a:rPr>
                        <a:t>うち基礎</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a:solidFill>
                            <a:schemeClr val="bg1"/>
                          </a:solidFill>
                          <a:effectLst/>
                        </a:rPr>
                        <a:t>うち応用</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dirty="0">
                          <a:solidFill>
                            <a:schemeClr val="bg1"/>
                          </a:solidFill>
                          <a:effectLst/>
                        </a:rPr>
                        <a:t>うち開発</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r>
              <a:tr h="171450">
                <a:tc rowSpan="3">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1,190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196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792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4,381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5,571</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近畿圏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件数</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230</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36</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570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800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18%</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63%</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関東圏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47</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1,158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1,480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比率</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a:effectLst/>
                        </a:rPr>
                        <a:t>69%</a:t>
                      </a:r>
                      <a:endParaRPr lang="en-US" altLang="ja-JP" sz="1100" b="0" i="0" u="none" strike="noStrike">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bl>
          </a:graphicData>
        </a:graphic>
      </p:graphicFrame>
      <p:sp>
        <p:nvSpPr>
          <p:cNvPr id="16" name="正方形/長方形 15"/>
          <p:cNvSpPr/>
          <p:nvPr/>
        </p:nvSpPr>
        <p:spPr>
          <a:xfrm>
            <a:off x="4559129" y="3873028"/>
            <a:ext cx="3499676" cy="261610"/>
          </a:xfrm>
          <a:prstGeom prst="rect">
            <a:avLst/>
          </a:prstGeom>
        </p:spPr>
        <p:txBody>
          <a:bodyPr wrap="none">
            <a:spAutoFit/>
          </a:bodyPr>
          <a:lstStyle/>
          <a:p>
            <a:pPr algn="ctr"/>
            <a:r>
              <a:rPr lang="ja-JP" altLang="en-US" sz="1100" dirty="0" smtClean="0"/>
              <a:t>研究所を付設する予定の有無（平成</a:t>
            </a:r>
            <a:r>
              <a:rPr lang="en-US" altLang="ja-JP" sz="1100" dirty="0" smtClean="0"/>
              <a:t>21</a:t>
            </a:r>
            <a:r>
              <a:rPr lang="ja-JP" altLang="en-US" sz="1100" dirty="0" smtClean="0"/>
              <a:t>～</a:t>
            </a:r>
            <a:r>
              <a:rPr lang="en-US" altLang="ja-JP" sz="1100" dirty="0" smtClean="0"/>
              <a:t>25</a:t>
            </a:r>
            <a:r>
              <a:rPr lang="ja-JP" altLang="en-US" sz="1100" dirty="0" smtClean="0"/>
              <a:t>年の合計）</a:t>
            </a:r>
            <a:endParaRPr lang="ja-JP" altLang="en-US" sz="1100" dirty="0"/>
          </a:p>
        </p:txBody>
      </p:sp>
      <p:sp>
        <p:nvSpPr>
          <p:cNvPr id="17" name="正方形/長方形 16"/>
          <p:cNvSpPr/>
          <p:nvPr/>
        </p:nvSpPr>
        <p:spPr>
          <a:xfrm>
            <a:off x="1557247" y="1988840"/>
            <a:ext cx="2061783" cy="261610"/>
          </a:xfrm>
          <a:prstGeom prst="rect">
            <a:avLst/>
          </a:prstGeom>
        </p:spPr>
        <p:txBody>
          <a:bodyPr wrap="none">
            <a:spAutoFit/>
          </a:bodyPr>
          <a:lstStyle/>
          <a:p>
            <a:pPr algn="ctr"/>
            <a:r>
              <a:rPr lang="ja-JP" altLang="en-US" sz="1100" dirty="0" smtClean="0"/>
              <a:t>エリア内</a:t>
            </a:r>
            <a:r>
              <a:rPr lang="ja-JP" altLang="en-US" sz="1100" dirty="0"/>
              <a:t>に立地する大学の</a:t>
            </a:r>
            <a:r>
              <a:rPr lang="ja-JP" altLang="en-US" sz="1100" dirty="0" smtClean="0"/>
              <a:t>学部数</a:t>
            </a:r>
            <a:endParaRPr lang="ja-JP" altLang="en-US" sz="1100" dirty="0"/>
          </a:p>
        </p:txBody>
      </p:sp>
      <p:sp>
        <p:nvSpPr>
          <p:cNvPr id="19" name="正方形/長方形 18"/>
          <p:cNvSpPr/>
          <p:nvPr/>
        </p:nvSpPr>
        <p:spPr>
          <a:xfrm>
            <a:off x="5373107" y="1993119"/>
            <a:ext cx="2959465" cy="261610"/>
          </a:xfrm>
          <a:prstGeom prst="rect">
            <a:avLst/>
          </a:prstGeom>
        </p:spPr>
        <p:txBody>
          <a:bodyPr wrap="none">
            <a:spAutoFit/>
          </a:bodyPr>
          <a:lstStyle/>
          <a:p>
            <a:pPr algn="ctr"/>
            <a:r>
              <a:rPr lang="ja-JP" altLang="en-US" sz="1100" dirty="0" smtClean="0"/>
              <a:t>地域</a:t>
            </a:r>
            <a:r>
              <a:rPr lang="ja-JP" altLang="en-US" sz="1100" dirty="0"/>
              <a:t>別科学研究費助成事業</a:t>
            </a:r>
            <a:r>
              <a:rPr lang="ja-JP" altLang="en-US" sz="1100" dirty="0" smtClean="0"/>
              <a:t>シェア（</a:t>
            </a:r>
            <a:r>
              <a:rPr lang="en-US" altLang="ja-JP" sz="1100" dirty="0" smtClean="0"/>
              <a:t>2013</a:t>
            </a:r>
            <a:r>
              <a:rPr lang="ja-JP" altLang="en-US" sz="1100" dirty="0" smtClean="0"/>
              <a:t>年）</a:t>
            </a:r>
            <a:endParaRPr lang="ja-JP" altLang="en-US" sz="1100" dirty="0"/>
          </a:p>
        </p:txBody>
      </p:sp>
      <p:sp>
        <p:nvSpPr>
          <p:cNvPr id="20" name="正方形/長方形 19"/>
          <p:cNvSpPr/>
          <p:nvPr/>
        </p:nvSpPr>
        <p:spPr>
          <a:xfrm>
            <a:off x="978523" y="3861048"/>
            <a:ext cx="2204450" cy="261610"/>
          </a:xfrm>
          <a:prstGeom prst="rect">
            <a:avLst/>
          </a:prstGeom>
        </p:spPr>
        <p:txBody>
          <a:bodyPr wrap="none">
            <a:spAutoFit/>
          </a:bodyPr>
          <a:lstStyle/>
          <a:p>
            <a:pPr algn="ctr"/>
            <a:r>
              <a:rPr lang="ja-JP" altLang="en-US" sz="1100" dirty="0" smtClean="0"/>
              <a:t>研究機関の立地件数（</a:t>
            </a:r>
            <a:r>
              <a:rPr lang="en-US" altLang="ja-JP" sz="1100" dirty="0" smtClean="0"/>
              <a:t>2005</a:t>
            </a:r>
            <a:r>
              <a:rPr lang="ja-JP" altLang="en-US" sz="1100" dirty="0" smtClean="0"/>
              <a:t>年）</a:t>
            </a:r>
            <a:endParaRPr lang="ja-JP" altLang="en-US" sz="1100" dirty="0"/>
          </a:p>
        </p:txBody>
      </p:sp>
      <p:sp>
        <p:nvSpPr>
          <p:cNvPr id="25" name="正方形/長方形 24"/>
          <p:cNvSpPr/>
          <p:nvPr/>
        </p:nvSpPr>
        <p:spPr>
          <a:xfrm>
            <a:off x="700554" y="6080049"/>
            <a:ext cx="3007350" cy="307777"/>
          </a:xfrm>
          <a:prstGeom prst="rect">
            <a:avLst/>
          </a:prstGeom>
        </p:spPr>
        <p:txBody>
          <a:bodyPr wrap="square">
            <a:spAutoFit/>
          </a:bodyPr>
          <a:lstStyle/>
          <a:p>
            <a:r>
              <a:rPr lang="ja-JP" altLang="en-US" sz="700" dirty="0"/>
              <a:t>出典</a:t>
            </a:r>
            <a:r>
              <a:rPr lang="ja-JP" altLang="en-US" sz="700" dirty="0" smtClean="0"/>
              <a:t>：大阪府立産業開発研究所</a:t>
            </a:r>
            <a:endParaRPr lang="en-US" altLang="ja-JP" sz="700" dirty="0" smtClean="0"/>
          </a:p>
          <a:p>
            <a:r>
              <a:rPr lang="ja-JP" altLang="en-US" sz="700" dirty="0"/>
              <a:t>　</a:t>
            </a:r>
            <a:r>
              <a:rPr lang="ja-JP" altLang="en-US" sz="700" dirty="0" smtClean="0"/>
              <a:t>　　　　「企業</a:t>
            </a:r>
            <a:r>
              <a:rPr lang="ja-JP" altLang="en-US" sz="700" dirty="0"/>
              <a:t>に</a:t>
            </a:r>
            <a:r>
              <a:rPr lang="ja-JP" altLang="en-US" sz="700" dirty="0" smtClean="0"/>
              <a:t>おける研究機関の設置状況に関する調査」（平成</a:t>
            </a:r>
            <a:r>
              <a:rPr lang="en-US" altLang="ja-JP" sz="700" dirty="0" smtClean="0"/>
              <a:t>19</a:t>
            </a:r>
            <a:r>
              <a:rPr lang="ja-JP" altLang="en-US" sz="700" dirty="0" smtClean="0"/>
              <a:t>年）</a:t>
            </a:r>
            <a:endParaRPr lang="ja-JP" altLang="en-US" sz="700" dirty="0"/>
          </a:p>
        </p:txBody>
      </p:sp>
      <p:sp>
        <p:nvSpPr>
          <p:cNvPr id="26" name="正方形/長方形 25"/>
          <p:cNvSpPr/>
          <p:nvPr/>
        </p:nvSpPr>
        <p:spPr>
          <a:xfrm>
            <a:off x="3923928" y="6080049"/>
            <a:ext cx="2473754" cy="307777"/>
          </a:xfrm>
          <a:prstGeom prst="rect">
            <a:avLst/>
          </a:prstGeom>
        </p:spPr>
        <p:txBody>
          <a:bodyPr wrap="none">
            <a:spAutoFit/>
          </a:bodyPr>
          <a:lstStyle/>
          <a:p>
            <a:r>
              <a:rPr lang="ja-JP" altLang="en-US" sz="700" dirty="0"/>
              <a:t>出典</a:t>
            </a:r>
            <a:r>
              <a:rPr lang="ja-JP" altLang="en-US" sz="700" dirty="0" smtClean="0"/>
              <a:t>：経済産業省「工場立地動向調査」</a:t>
            </a:r>
            <a:endParaRPr lang="en-US" altLang="ja-JP" sz="700" dirty="0" smtClean="0"/>
          </a:p>
          <a:p>
            <a:pPr defTabSz="590550"/>
            <a:r>
              <a:rPr kumimoji="0" lang="en-US" altLang="ja-JP" sz="700" dirty="0">
                <a:sym typeface="ヒラギノ角ゴ Pro W6" charset="0"/>
              </a:rPr>
              <a:t>※</a:t>
            </a:r>
            <a:r>
              <a:rPr kumimoji="0" lang="ja-JP" altLang="en-US" sz="700" dirty="0">
                <a:sym typeface="ヒラギノ角ゴ Pro W6" charset="0"/>
              </a:rPr>
              <a:t>　近畿</a:t>
            </a:r>
            <a:r>
              <a:rPr kumimoji="0" lang="ja-JP" altLang="en-US" sz="700" dirty="0" smtClean="0">
                <a:sym typeface="ヒラギノ角ゴ Pro W6" charset="0"/>
              </a:rPr>
              <a:t>圏</a:t>
            </a:r>
            <a:r>
              <a:rPr kumimoji="0" lang="ja-JP" altLang="en-US" sz="700" dirty="0">
                <a:sym typeface="ヒラギノ角ゴ Pro W6" charset="0"/>
              </a:rPr>
              <a:t>＝</a:t>
            </a:r>
            <a:r>
              <a:rPr kumimoji="0" lang="zh-TW" altLang="en-US" sz="700" dirty="0">
                <a:sym typeface="ヒラギノ角ゴ Pro W6" charset="0"/>
              </a:rPr>
              <a:t>大阪、京都、兵庫、奈良、滋賀、</a:t>
            </a:r>
            <a:r>
              <a:rPr kumimoji="0" lang="zh-TW" altLang="en-US" sz="700" dirty="0" smtClean="0">
                <a:sym typeface="ヒラギノ角ゴ Pro W6" charset="0"/>
              </a:rPr>
              <a:t>和歌山</a:t>
            </a:r>
            <a:r>
              <a:rPr kumimoji="0" lang="ja-JP" altLang="en-US" sz="700" dirty="0" err="1" smtClean="0">
                <a:sym typeface="ヒラギノ角ゴ Pro W6" charset="0"/>
              </a:rPr>
              <a:t>、</a:t>
            </a:r>
            <a:r>
              <a:rPr kumimoji="0" lang="ja-JP" altLang="en-US" sz="700" dirty="0" smtClean="0">
                <a:sym typeface="ヒラギノ角ゴ Pro W6" charset="0"/>
              </a:rPr>
              <a:t>三重</a:t>
            </a:r>
          </a:p>
        </p:txBody>
      </p:sp>
      <p:sp>
        <p:nvSpPr>
          <p:cNvPr id="6" name="正方形/長方形 5"/>
          <p:cNvSpPr/>
          <p:nvPr/>
        </p:nvSpPr>
        <p:spPr>
          <a:xfrm>
            <a:off x="5386519" y="5199324"/>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447049" y="536398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8" name="表 27"/>
          <p:cNvGraphicFramePr>
            <a:graphicFrameLocks noGrp="1"/>
          </p:cNvGraphicFramePr>
          <p:nvPr>
            <p:extLst>
              <p:ext uri="{D42A27DB-BD31-4B8C-83A1-F6EECF244321}">
                <p14:modId xmlns:p14="http://schemas.microsoft.com/office/powerpoint/2010/main" val="1642653478"/>
              </p:ext>
            </p:extLst>
          </p:nvPr>
        </p:nvGraphicFramePr>
        <p:xfrm>
          <a:off x="775529" y="4141232"/>
          <a:ext cx="2514238" cy="1938816"/>
        </p:xfrm>
        <a:graphic>
          <a:graphicData uri="http://schemas.openxmlformats.org/drawingml/2006/table">
            <a:tbl>
              <a:tblPr>
                <a:tableStyleId>{5C22544A-7EE6-4342-B048-85BDC9FD1C3A}</a:tableStyleId>
              </a:tblPr>
              <a:tblGrid>
                <a:gridCol w="288032"/>
                <a:gridCol w="841317"/>
                <a:gridCol w="774835"/>
                <a:gridCol w="610054"/>
              </a:tblGrid>
              <a:tr h="176256">
                <a:tc>
                  <a:txBody>
                    <a:bodyPr/>
                    <a:lstStyle/>
                    <a:p>
                      <a:pPr algn="l" fontAlgn="ct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u="none" strike="noStrike" dirty="0" smtClean="0">
                          <a:solidFill>
                            <a:schemeClr val="bg1"/>
                          </a:solidFill>
                          <a:effectLst/>
                        </a:rPr>
                        <a:t>都道府県</a:t>
                      </a:r>
                      <a:endParaRPr lang="en-US" altLang="ja-JP" sz="800" u="none" strike="noStrike" dirty="0" smtClean="0">
                        <a:solidFill>
                          <a:schemeClr val="bg1"/>
                        </a:solidFill>
                        <a:effectLst/>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研究機関数</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構成比</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r>
              <a:tr h="176256">
                <a:tc>
                  <a:txBody>
                    <a:bodyPr/>
                    <a:lstStyle/>
                    <a:p>
                      <a:pPr algn="ctr" fontAlgn="ctr"/>
                      <a:r>
                        <a:rPr lang="en-US" altLang="ja-JP" sz="800" b="0" i="0" u="none" strike="noStrike" dirty="0" smtClean="0">
                          <a:solidFill>
                            <a:srgbClr val="000000"/>
                          </a:solidFill>
                          <a:effectLst/>
                          <a:latin typeface="+mn-ea"/>
                          <a:ea typeface="+mn-ea"/>
                        </a:rPr>
                        <a:t>1</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東京都</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499</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2</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神奈川県</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382</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11.6</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3</a:t>
                      </a:r>
                      <a:endParaRPr lang="ja-JP" altLang="en-US"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大阪府</a:t>
                      </a:r>
                      <a:endParaRPr lang="en-US" altLang="ja-JP" sz="800" b="0" i="0" u="none" strike="noStrike" dirty="0" smtClean="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algn="r" fontAlgn="ctr"/>
                      <a:r>
                        <a:rPr lang="en-US" altLang="ja-JP" sz="800" b="0" i="0" u="none" strike="noStrike" dirty="0" smtClean="0">
                          <a:solidFill>
                            <a:srgbClr val="000000"/>
                          </a:solidFill>
                          <a:effectLst/>
                          <a:latin typeface="+mn-ea"/>
                          <a:ea typeface="+mn-ea"/>
                        </a:rPr>
                        <a:t>300</a:t>
                      </a:r>
                      <a:endParaRPr lang="en-US" altLang="ja-JP"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9.1</a:t>
                      </a:r>
                    </a:p>
                  </a:txBody>
                  <a:tcPr marL="36000" marR="36000" marT="0" marB="0" anchor="ctr">
                    <a:solidFill>
                      <a:schemeClr val="accent2">
                        <a:lumMod val="20000"/>
                        <a:lumOff val="80000"/>
                      </a:schemeClr>
                    </a:solidFill>
                  </a:tcPr>
                </a:tc>
              </a:tr>
              <a:tr h="176256">
                <a:tc>
                  <a:txBody>
                    <a:bodyPr/>
                    <a:lstStyle/>
                    <a:p>
                      <a:pPr algn="ctr" fontAlgn="ctr"/>
                      <a:r>
                        <a:rPr lang="en-US" altLang="ja-JP" sz="800" b="0" i="0" u="none" strike="noStrike" dirty="0" smtClean="0">
                          <a:solidFill>
                            <a:srgbClr val="000000"/>
                          </a:solidFill>
                          <a:effectLst/>
                          <a:latin typeface="+mn-ea"/>
                          <a:ea typeface="+mn-ea"/>
                        </a:rPr>
                        <a:t>4</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埼玉県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208</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6.3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5</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愛知県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176</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6</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兵庫県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5.2</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7</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千葉県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167</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8</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茨城県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165</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5.0</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9</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静岡県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134</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4.1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10</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栃木県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93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2.8</a:t>
                      </a:r>
                    </a:p>
                  </a:txBody>
                  <a:tcPr marL="36000" marR="36000" marT="0" marB="0" anchor="ctr"/>
                </a:tc>
              </a:tr>
            </a:tbl>
          </a:graphicData>
        </a:graphic>
      </p:graphicFrame>
      <p:cxnSp>
        <p:nvCxnSpPr>
          <p:cNvPr id="24" name="直線コネクタ 2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8028384"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98751"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874351" y="2677286"/>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Rectangle 75"/>
          <p:cNvSpPr>
            <a:spLocks/>
          </p:cNvSpPr>
          <p:nvPr/>
        </p:nvSpPr>
        <p:spPr bwMode="auto">
          <a:xfrm>
            <a:off x="767451" y="3392534"/>
            <a:ext cx="1493999" cy="324498"/>
          </a:xfrm>
          <a:prstGeom prst="rect">
            <a:avLst/>
          </a:prstGeom>
          <a:noFill/>
          <a:ln>
            <a:noFill/>
          </a:ln>
          <a:extLst/>
        </p:spPr>
        <p:txBody>
          <a:bodyPr wrap="none" lIns="0" tIns="72000" rIns="0" bIns="36000" anchor="ctr">
            <a:spAutoFit/>
          </a:bodyPr>
          <a:lstStyle/>
          <a:p>
            <a:pPr defTabSz="590550"/>
            <a:r>
              <a:rPr kumimoji="0" lang="en-US" altLang="ja-JP" sz="700" dirty="0" smtClean="0">
                <a:sym typeface="ヒラギノ角ゴ Pro W6" charset="0"/>
              </a:rPr>
              <a:t>※</a:t>
            </a:r>
            <a:r>
              <a:rPr kumimoji="0" lang="ja-JP" altLang="en-US" sz="700" dirty="0" smtClean="0">
                <a:sym typeface="ヒラギノ角ゴ Pro W6" charset="0"/>
              </a:rPr>
              <a:t>　大阪圏＝</a:t>
            </a:r>
            <a:r>
              <a:rPr kumimoji="0" lang="zh-TW" altLang="en-US" sz="700" dirty="0" smtClean="0">
                <a:sym typeface="ヒラギノ角ゴ Pro W6" charset="0"/>
              </a:rPr>
              <a:t>大阪、京都、兵庫、奈良</a:t>
            </a:r>
            <a:endParaRPr kumimoji="0" lang="en-US" altLang="zh-TW" sz="700" dirty="0" smtClean="0">
              <a:sym typeface="ヒラギノ角ゴ Pro W6" charset="0"/>
            </a:endParaRPr>
          </a:p>
          <a:p>
            <a:pPr defTabSz="590550"/>
            <a:r>
              <a:rPr kumimoji="0" lang="ja-JP" altLang="en-US" sz="700" dirty="0" smtClean="0">
                <a:sym typeface="ヒラギノ角ゴ Pro W6" charset="0"/>
              </a:rPr>
              <a:t>　　 東京圏</a:t>
            </a:r>
            <a:r>
              <a:rPr kumimoji="0" lang="ja-JP" altLang="en-US" sz="700" dirty="0">
                <a:sym typeface="ヒラギノ角ゴ Pro W6" charset="0"/>
              </a:rPr>
              <a:t>＝東京、</a:t>
            </a:r>
            <a:r>
              <a:rPr kumimoji="0" lang="zh-TW" altLang="en-US" sz="700" dirty="0">
                <a:sym typeface="ヒラギノ角ゴ Pro W6" charset="0"/>
              </a:rPr>
              <a:t>埼玉、千葉、神奈川</a:t>
            </a:r>
            <a:endParaRPr kumimoji="0" lang="en-US" altLang="ja-JP" sz="700" dirty="0" smtClean="0">
              <a:sym typeface="ヒラギノ角ゴ Pro W6" charset="0"/>
            </a:endParaRPr>
          </a:p>
        </p:txBody>
      </p: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Tree>
    <p:extLst>
      <p:ext uri="{BB962C8B-B14F-4D97-AF65-F5344CB8AC3E}">
        <p14:creationId xmlns:p14="http://schemas.microsoft.com/office/powerpoint/2010/main" val="1814313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グラフ 48"/>
          <p:cNvGraphicFramePr>
            <a:graphicFrameLocks/>
          </p:cNvGraphicFramePr>
          <p:nvPr>
            <p:extLst>
              <p:ext uri="{D42A27DB-BD31-4B8C-83A1-F6EECF244321}">
                <p14:modId xmlns:p14="http://schemas.microsoft.com/office/powerpoint/2010/main" val="2306322065"/>
              </p:ext>
            </p:extLst>
          </p:nvPr>
        </p:nvGraphicFramePr>
        <p:xfrm>
          <a:off x="4744209" y="4465225"/>
          <a:ext cx="3774230" cy="19002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グラフ 45"/>
          <p:cNvGraphicFramePr>
            <a:graphicFrameLocks/>
          </p:cNvGraphicFramePr>
          <p:nvPr>
            <p:extLst>
              <p:ext uri="{D42A27DB-BD31-4B8C-83A1-F6EECF244321}">
                <p14:modId xmlns:p14="http://schemas.microsoft.com/office/powerpoint/2010/main" val="3403923688"/>
              </p:ext>
            </p:extLst>
          </p:nvPr>
        </p:nvGraphicFramePr>
        <p:xfrm>
          <a:off x="4801748" y="1601813"/>
          <a:ext cx="4133784" cy="2619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a:graphicFrameLocks/>
          </p:cNvGraphicFramePr>
          <p:nvPr>
            <p:extLst>
              <p:ext uri="{D42A27DB-BD31-4B8C-83A1-F6EECF244321}">
                <p14:modId xmlns:p14="http://schemas.microsoft.com/office/powerpoint/2010/main" val="3607668565"/>
              </p:ext>
            </p:extLst>
          </p:nvPr>
        </p:nvGraphicFramePr>
        <p:xfrm>
          <a:off x="286261" y="1770119"/>
          <a:ext cx="2107497" cy="20445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グラフ 40"/>
          <p:cNvGraphicFramePr>
            <a:graphicFrameLocks/>
          </p:cNvGraphicFramePr>
          <p:nvPr>
            <p:extLst>
              <p:ext uri="{D42A27DB-BD31-4B8C-83A1-F6EECF244321}">
                <p14:modId xmlns:p14="http://schemas.microsoft.com/office/powerpoint/2010/main" val="3221031522"/>
              </p:ext>
            </p:extLst>
          </p:nvPr>
        </p:nvGraphicFramePr>
        <p:xfrm>
          <a:off x="2445173" y="1761784"/>
          <a:ext cx="2106000" cy="2044800"/>
        </p:xfrm>
        <a:graphic>
          <a:graphicData uri="http://schemas.openxmlformats.org/drawingml/2006/chart">
            <c:chart xmlns:c="http://schemas.openxmlformats.org/drawingml/2006/chart" xmlns:r="http://schemas.openxmlformats.org/officeDocument/2006/relationships" r:id="rId5"/>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住まいに関して、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圏は「住宅の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人あたり延べ面積」や「平均消費者物価」、「平均混雑率」、「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通勤時間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ついて首都圏の水準を上回っており、暮らしやすい環境にあると言えます。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テキスト ボックス 20"/>
          <p:cNvSpPr txBox="1"/>
          <p:nvPr/>
        </p:nvSpPr>
        <p:spPr>
          <a:xfrm>
            <a:off x="755576" y="1412776"/>
            <a:ext cx="3276364" cy="246221"/>
          </a:xfrm>
          <a:prstGeom prst="rect">
            <a:avLst/>
          </a:prstGeom>
          <a:noFill/>
        </p:spPr>
        <p:txBody>
          <a:bodyPr wrap="square" rtlCol="0">
            <a:spAutoFit/>
          </a:bodyPr>
          <a:lstStyle/>
          <a:p>
            <a:pPr algn="ctr"/>
            <a:r>
              <a:rPr lang="ja-JP" altLang="en-US" sz="1000" dirty="0" smtClean="0"/>
              <a:t>住宅</a:t>
            </a:r>
            <a:r>
              <a:rPr lang="ja-JP" altLang="en-US" sz="1000" dirty="0"/>
              <a:t>水準</a:t>
            </a:r>
            <a:r>
              <a:rPr lang="en-US" altLang="ja-JP" sz="1000" dirty="0" smtClean="0"/>
              <a:t>[</a:t>
            </a:r>
            <a:r>
              <a:rPr lang="ja-JP" altLang="en-US" sz="1000" dirty="0"/>
              <a:t>１</a:t>
            </a:r>
            <a:r>
              <a:rPr lang="ja-JP" altLang="en-US" sz="1000" dirty="0" smtClean="0"/>
              <a:t>人</a:t>
            </a:r>
            <a:r>
              <a:rPr lang="ja-JP" altLang="en-US" sz="1000" dirty="0"/>
              <a:t>あ</a:t>
            </a:r>
            <a:r>
              <a:rPr lang="ja-JP" altLang="en-US" sz="1000" dirty="0" smtClean="0"/>
              <a:t>たり</a:t>
            </a:r>
            <a:r>
              <a:rPr lang="ja-JP" altLang="en-US" sz="1000" dirty="0"/>
              <a:t>延べ面積（㎡</a:t>
            </a:r>
            <a:r>
              <a:rPr lang="en-US" altLang="ja-JP" sz="1000" dirty="0"/>
              <a:t>/</a:t>
            </a:r>
            <a:r>
              <a:rPr lang="ja-JP" altLang="en-US" sz="1000" dirty="0"/>
              <a:t>人）</a:t>
            </a:r>
            <a:r>
              <a:rPr lang="en-US" altLang="ja-JP" sz="1000" dirty="0" smtClean="0"/>
              <a:t>]</a:t>
            </a:r>
            <a:endParaRPr lang="en-US" altLang="ja-JP" sz="1000" dirty="0"/>
          </a:p>
        </p:txBody>
      </p:sp>
      <p:sp>
        <p:nvSpPr>
          <p:cNvPr id="24" name="Rectangle 75"/>
          <p:cNvSpPr>
            <a:spLocks/>
          </p:cNvSpPr>
          <p:nvPr/>
        </p:nvSpPr>
        <p:spPr bwMode="auto">
          <a:xfrm>
            <a:off x="719320" y="3788288"/>
            <a:ext cx="1391407" cy="216776"/>
          </a:xfrm>
          <a:prstGeom prst="rect">
            <a:avLst/>
          </a:prstGeom>
          <a:noFill/>
          <a:ln>
            <a:noFill/>
          </a:ln>
          <a:extLst/>
        </p:spPr>
        <p:txBody>
          <a:bodyPr wrap="none" lIns="0" tIns="72000" rIns="0" bIns="36000" anchor="ctr">
            <a:spAutoFit/>
          </a:bodyPr>
          <a:lstStyle/>
          <a:p>
            <a:pPr defTabSz="590550"/>
            <a:r>
              <a:rPr kumimoji="0" lang="ja-JP" altLang="en-US" sz="700" dirty="0" smtClean="0">
                <a:sym typeface="ヒラギノ角ゴ Pro W6" charset="0"/>
              </a:rPr>
              <a:t>出典：総務省「住宅</a:t>
            </a:r>
            <a:r>
              <a:rPr kumimoji="0" lang="ja-JP" altLang="en-US" sz="700" dirty="0">
                <a:sym typeface="ヒラギノ角ゴ Pro W6" charset="0"/>
              </a:rPr>
              <a:t>・土地統計</a:t>
            </a:r>
            <a:r>
              <a:rPr kumimoji="0" lang="ja-JP" altLang="en-US" sz="700" dirty="0" smtClean="0">
                <a:sym typeface="ヒラギノ角ゴ Pro W6" charset="0"/>
              </a:rPr>
              <a:t>調査」</a:t>
            </a:r>
            <a:endParaRPr kumimoji="0" lang="ja-JP" altLang="en-US" sz="700" dirty="0">
              <a:sym typeface="ヒラギノ角ゴ Pro W6" charset="0"/>
            </a:endParaRPr>
          </a:p>
        </p:txBody>
      </p:sp>
      <p:sp>
        <p:nvSpPr>
          <p:cNvPr id="25" name="テキスト ボックス 24"/>
          <p:cNvSpPr txBox="1"/>
          <p:nvPr/>
        </p:nvSpPr>
        <p:spPr>
          <a:xfrm>
            <a:off x="5663746" y="1420088"/>
            <a:ext cx="2234906" cy="246221"/>
          </a:xfrm>
          <a:prstGeom prst="rect">
            <a:avLst/>
          </a:prstGeom>
          <a:noFill/>
        </p:spPr>
        <p:txBody>
          <a:bodyPr wrap="none" rtlCol="0">
            <a:spAutoFit/>
          </a:bodyPr>
          <a:lstStyle/>
          <a:p>
            <a:pPr algn="ctr"/>
            <a:r>
              <a:rPr lang="ja-JP" altLang="en-US" sz="1000" dirty="0" smtClean="0"/>
              <a:t>最混雑</a:t>
            </a:r>
            <a:r>
              <a:rPr lang="ja-JP" altLang="en-US" sz="1000" dirty="0"/>
              <a:t>区間における平均</a:t>
            </a:r>
            <a:r>
              <a:rPr lang="ja-JP" altLang="en-US" sz="1000" dirty="0" smtClean="0"/>
              <a:t>混雑率の推移</a:t>
            </a:r>
            <a:endParaRPr kumimoji="1" lang="ja-JP" altLang="en-US" sz="1000" dirty="0"/>
          </a:p>
        </p:txBody>
      </p:sp>
      <p:sp>
        <p:nvSpPr>
          <p:cNvPr id="26" name="source_title"/>
          <p:cNvSpPr txBox="1">
            <a:spLocks noChangeArrowheads="1"/>
          </p:cNvSpPr>
          <p:nvPr/>
        </p:nvSpPr>
        <p:spPr bwMode="gray">
          <a:xfrm>
            <a:off x="5199006" y="4077072"/>
            <a:ext cx="196528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buClr>
                <a:schemeClr val="accent2"/>
              </a:buClr>
            </a:pPr>
            <a:r>
              <a:rPr lang="ja-JP" altLang="en-US" sz="700" dirty="0" smtClean="0">
                <a:latin typeface="+mn-lt"/>
                <a:ea typeface="+mn-ea"/>
              </a:rPr>
              <a:t>出典</a:t>
            </a:r>
            <a:r>
              <a:rPr lang="ja-JP" altLang="en-US" sz="700" dirty="0">
                <a:latin typeface="+mn-lt"/>
                <a:ea typeface="+mn-ea"/>
              </a:rPr>
              <a:t>：</a:t>
            </a:r>
            <a:r>
              <a:rPr lang="ja-JP" altLang="en-US" sz="700" dirty="0" smtClean="0">
                <a:latin typeface="+mn-lt"/>
                <a:ea typeface="+mn-ea"/>
              </a:rPr>
              <a:t>国土交通省「</a:t>
            </a:r>
            <a:r>
              <a:rPr lang="ja-JP" altLang="en-US" sz="700" dirty="0">
                <a:latin typeface="+mn-lt"/>
                <a:ea typeface="+mn-ea"/>
              </a:rPr>
              <a:t>主要区間の平均混雑率の推移</a:t>
            </a:r>
            <a:r>
              <a:rPr lang="ja-JP" altLang="en-US" sz="700" dirty="0" smtClean="0">
                <a:latin typeface="+mn-lt"/>
                <a:ea typeface="+mn-ea"/>
              </a:rPr>
              <a:t>」</a:t>
            </a:r>
            <a:r>
              <a:rPr lang="ja-JP" altLang="en-US" sz="700" dirty="0"/>
              <a:t> </a:t>
            </a:r>
            <a:endParaRPr lang="en-US" altLang="ja-JP" sz="700" dirty="0" smtClean="0"/>
          </a:p>
        </p:txBody>
      </p:sp>
      <p:sp>
        <p:nvSpPr>
          <p:cNvPr id="27" name="Rectangle 75"/>
          <p:cNvSpPr>
            <a:spLocks/>
          </p:cNvSpPr>
          <p:nvPr/>
        </p:nvSpPr>
        <p:spPr bwMode="auto">
          <a:xfrm>
            <a:off x="755577" y="6560886"/>
            <a:ext cx="1493999" cy="324498"/>
          </a:xfrm>
          <a:prstGeom prst="rect">
            <a:avLst/>
          </a:prstGeom>
          <a:noFill/>
          <a:ln>
            <a:noFill/>
          </a:ln>
          <a:extLst/>
        </p:spPr>
        <p:txBody>
          <a:bodyPr wrap="none" lIns="0" tIns="72000" rIns="0" bIns="36000" anchor="ctr">
            <a:spAutoFit/>
          </a:bodyPr>
          <a:lstStyle/>
          <a:p>
            <a:pPr defTabSz="590550"/>
            <a:r>
              <a:rPr kumimoji="0" lang="en-US" altLang="ja-JP" sz="700" dirty="0" smtClean="0">
                <a:sym typeface="ヒラギノ角ゴ Pro W6" charset="0"/>
              </a:rPr>
              <a:t>※</a:t>
            </a:r>
            <a:r>
              <a:rPr kumimoji="0" lang="ja-JP" altLang="en-US" sz="700" dirty="0" smtClean="0">
                <a:sym typeface="ヒラギノ角ゴ Pro W6" charset="0"/>
              </a:rPr>
              <a:t>　大阪圏＝</a:t>
            </a:r>
            <a:r>
              <a:rPr kumimoji="0" lang="zh-TW" altLang="en-US" sz="700" dirty="0" smtClean="0">
                <a:sym typeface="ヒラギノ角ゴ Pro W6" charset="0"/>
              </a:rPr>
              <a:t>大阪、京都、兵庫、奈良</a:t>
            </a:r>
            <a:endParaRPr kumimoji="0" lang="en-US" altLang="zh-TW" sz="700" dirty="0" smtClean="0">
              <a:sym typeface="ヒラギノ角ゴ Pro W6" charset="0"/>
            </a:endParaRPr>
          </a:p>
          <a:p>
            <a:pPr defTabSz="590550"/>
            <a:r>
              <a:rPr kumimoji="0" lang="ja-JP" altLang="en-US" sz="700" dirty="0" smtClean="0">
                <a:sym typeface="ヒラギノ角ゴ Pro W6" charset="0"/>
              </a:rPr>
              <a:t>　　 東京圏</a:t>
            </a:r>
            <a:r>
              <a:rPr kumimoji="0" lang="ja-JP" altLang="en-US" sz="700" dirty="0">
                <a:sym typeface="ヒラギノ角ゴ Pro W6" charset="0"/>
              </a:rPr>
              <a:t>＝東京、</a:t>
            </a:r>
            <a:r>
              <a:rPr kumimoji="0" lang="zh-TW" altLang="en-US" sz="700" dirty="0">
                <a:sym typeface="ヒラギノ角ゴ Pro W6" charset="0"/>
              </a:rPr>
              <a:t>埼玉、千葉、神奈川</a:t>
            </a:r>
            <a:endParaRPr kumimoji="0" lang="en-US" altLang="ja-JP" sz="700" dirty="0" smtClean="0">
              <a:sym typeface="ヒラギノ角ゴ Pro W6" charset="0"/>
            </a:endParaRPr>
          </a:p>
        </p:txBody>
      </p:sp>
      <p:sp>
        <p:nvSpPr>
          <p:cNvPr id="29" name="テキスト ボックス 28"/>
          <p:cNvSpPr txBox="1"/>
          <p:nvPr/>
        </p:nvSpPr>
        <p:spPr>
          <a:xfrm>
            <a:off x="5067970" y="4223845"/>
            <a:ext cx="3364558" cy="384721"/>
          </a:xfrm>
          <a:prstGeom prst="rect">
            <a:avLst/>
          </a:prstGeom>
          <a:noFill/>
        </p:spPr>
        <p:txBody>
          <a:bodyPr wrap="square" rtlCol="0">
            <a:spAutoFit/>
          </a:bodyPr>
          <a:lstStyle/>
          <a:p>
            <a:pPr algn="ctr"/>
            <a:r>
              <a:rPr lang="ja-JP" altLang="en-US" sz="1000" dirty="0"/>
              <a:t>家計を主に支える者</a:t>
            </a:r>
            <a:r>
              <a:rPr lang="ja-JP" altLang="en-US" sz="1000" dirty="0" smtClean="0"/>
              <a:t>の通勤</a:t>
            </a:r>
            <a:r>
              <a:rPr lang="ja-JP" altLang="en-US" sz="1000" dirty="0"/>
              <a:t>時間（中位数</a:t>
            </a:r>
            <a:r>
              <a:rPr lang="ja-JP" altLang="en-US" sz="1000" dirty="0" smtClean="0"/>
              <a:t>）</a:t>
            </a:r>
            <a:endParaRPr lang="en-US" altLang="ja-JP" sz="1000" dirty="0" smtClean="0"/>
          </a:p>
          <a:p>
            <a:pPr algn="ctr"/>
            <a:r>
              <a:rPr lang="ja-JP" altLang="en-US" sz="900" dirty="0" smtClean="0"/>
              <a:t>家計を主に支える者が雇用者である普通世帯</a:t>
            </a:r>
            <a:endParaRPr lang="en-US" altLang="ja-JP" sz="900" dirty="0"/>
          </a:p>
        </p:txBody>
      </p:sp>
      <p:sp>
        <p:nvSpPr>
          <p:cNvPr id="37" name="Rectangle 75"/>
          <p:cNvSpPr>
            <a:spLocks/>
          </p:cNvSpPr>
          <p:nvPr/>
        </p:nvSpPr>
        <p:spPr bwMode="auto">
          <a:xfrm>
            <a:off x="1327114"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大阪圏</a:t>
            </a:r>
            <a:endParaRPr kumimoji="0" lang="en-US" altLang="ja-JP" sz="1000" b="1" dirty="0" smtClean="0">
              <a:sym typeface="ヒラギノ角ゴ Pro W6" charset="0"/>
            </a:endParaRPr>
          </a:p>
        </p:txBody>
      </p:sp>
      <p:sp>
        <p:nvSpPr>
          <p:cNvPr id="38" name="Rectangle 75"/>
          <p:cNvSpPr>
            <a:spLocks/>
          </p:cNvSpPr>
          <p:nvPr/>
        </p:nvSpPr>
        <p:spPr bwMode="auto">
          <a:xfrm>
            <a:off x="3457364"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東京</a:t>
            </a:r>
            <a:r>
              <a:rPr kumimoji="0" lang="ja-JP" altLang="en-US" sz="1000" b="1" dirty="0" smtClean="0">
                <a:sym typeface="ヒラギノ角ゴ Pro W6" charset="0"/>
              </a:rPr>
              <a:t>圏</a:t>
            </a:r>
            <a:endParaRPr kumimoji="0" lang="en-US" altLang="ja-JP" sz="1000" b="1" dirty="0" smtClean="0">
              <a:sym typeface="ヒラギノ角ゴ Pro W6" charset="0"/>
            </a:endParaRPr>
          </a:p>
        </p:txBody>
      </p:sp>
      <p:sp>
        <p:nvSpPr>
          <p:cNvPr id="28" name="テキスト ボックス 27"/>
          <p:cNvSpPr txBox="1"/>
          <p:nvPr/>
        </p:nvSpPr>
        <p:spPr>
          <a:xfrm>
            <a:off x="467544" y="4293096"/>
            <a:ext cx="3852428" cy="246221"/>
          </a:xfrm>
          <a:prstGeom prst="rect">
            <a:avLst/>
          </a:prstGeom>
          <a:noFill/>
        </p:spPr>
        <p:txBody>
          <a:bodyPr wrap="square" rtlCol="0">
            <a:spAutoFit/>
          </a:bodyPr>
          <a:lstStyle/>
          <a:p>
            <a:pPr algn="ctr"/>
            <a:r>
              <a:rPr lang="ja-JP" altLang="en-US" sz="1000" dirty="0" smtClean="0"/>
              <a:t>平均</a:t>
            </a:r>
            <a:r>
              <a:rPr lang="ja-JP" altLang="en-US" sz="1000" dirty="0"/>
              <a:t>消費者物価地域差</a:t>
            </a:r>
            <a:r>
              <a:rPr lang="ja-JP" altLang="en-US" sz="1000" dirty="0" smtClean="0"/>
              <a:t>指数（</a:t>
            </a:r>
            <a:r>
              <a:rPr lang="en-US" altLang="ja-JP" sz="1000" dirty="0" smtClean="0"/>
              <a:t>2013</a:t>
            </a:r>
            <a:r>
              <a:rPr lang="ja-JP" altLang="en-US" sz="1000" dirty="0" smtClean="0"/>
              <a:t>年）</a:t>
            </a:r>
            <a:endParaRPr lang="en-US" altLang="ja-JP" sz="1000" dirty="0"/>
          </a:p>
        </p:txBody>
      </p:sp>
      <p:sp>
        <p:nvSpPr>
          <p:cNvPr id="32" name="Rectangle 75"/>
          <p:cNvSpPr>
            <a:spLocks/>
          </p:cNvSpPr>
          <p:nvPr/>
        </p:nvSpPr>
        <p:spPr bwMode="auto">
          <a:xfrm>
            <a:off x="755577" y="6398723"/>
            <a:ext cx="3276364" cy="216776"/>
          </a:xfrm>
          <a:prstGeom prst="rect">
            <a:avLst/>
          </a:prstGeom>
          <a:noFill/>
          <a:ln>
            <a:noFill/>
          </a:ln>
          <a:extLst/>
        </p:spPr>
        <p:txBody>
          <a:bodyPr wrap="square" lIns="0" tIns="72000" rIns="0" bIns="36000" anchor="ctr">
            <a:spAutoFit/>
          </a:bodyPr>
          <a:lstStyle/>
          <a:p>
            <a:pPr defTabSz="590550"/>
            <a:r>
              <a:rPr kumimoji="0" lang="ja-JP" altLang="en-US" sz="700" dirty="0">
                <a:sym typeface="ヒラギノ角ゴ Pro W6" charset="0"/>
              </a:rPr>
              <a:t>出典：総務省</a:t>
            </a:r>
            <a:r>
              <a:rPr kumimoji="0" lang="ja-JP" altLang="en-US" sz="700" dirty="0" smtClean="0">
                <a:sym typeface="ヒラギノ角ゴ Pro W6" charset="0"/>
              </a:rPr>
              <a:t>「平成</a:t>
            </a:r>
            <a:r>
              <a:rPr kumimoji="0" lang="en-US" altLang="ja-JP" sz="700" dirty="0" smtClean="0">
                <a:sym typeface="ヒラギノ角ゴ Pro W6" charset="0"/>
              </a:rPr>
              <a:t>25</a:t>
            </a:r>
            <a:r>
              <a:rPr kumimoji="0" lang="ja-JP" altLang="en-US" sz="700" dirty="0" smtClean="0">
                <a:sym typeface="ヒラギノ角ゴ Pro W6" charset="0"/>
              </a:rPr>
              <a:t>年（</a:t>
            </a:r>
            <a:r>
              <a:rPr kumimoji="0" lang="en-US" altLang="ja-JP" sz="700" dirty="0" smtClean="0">
                <a:sym typeface="ヒラギノ角ゴ Pro W6" charset="0"/>
              </a:rPr>
              <a:t>2013</a:t>
            </a:r>
            <a:r>
              <a:rPr kumimoji="0" lang="ja-JP" altLang="en-US" sz="700" dirty="0" smtClean="0">
                <a:sym typeface="ヒラギノ角ゴ Pro W6" charset="0"/>
              </a:rPr>
              <a:t>年）平均消費者物価地域差指数の概況」</a:t>
            </a:r>
            <a:endParaRPr kumimoji="0" lang="ja-JP" altLang="en-US" sz="700" u="sng" dirty="0">
              <a:solidFill>
                <a:srgbClr val="FF0000"/>
              </a:solidFill>
              <a:sym typeface="ヒラギノ角ゴ Pro W6" charset="0"/>
            </a:endParaRPr>
          </a:p>
        </p:txBody>
      </p:sp>
      <p:sp>
        <p:nvSpPr>
          <p:cNvPr id="33" name="正方形/長方形 32"/>
          <p:cNvSpPr/>
          <p:nvPr/>
        </p:nvSpPr>
        <p:spPr>
          <a:xfrm>
            <a:off x="320703" y="478332"/>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
        <p:nvSpPr>
          <p:cNvPr id="40" name="Rectangle 75"/>
          <p:cNvSpPr>
            <a:spLocks/>
          </p:cNvSpPr>
          <p:nvPr/>
        </p:nvSpPr>
        <p:spPr bwMode="auto">
          <a:xfrm>
            <a:off x="5152488" y="6309320"/>
            <a:ext cx="1772921" cy="216776"/>
          </a:xfrm>
          <a:prstGeom prst="rect">
            <a:avLst/>
          </a:prstGeom>
          <a:noFill/>
          <a:ln>
            <a:noFill/>
          </a:ln>
          <a:extLst/>
        </p:spPr>
        <p:txBody>
          <a:bodyPr wrap="none" lIns="0" tIns="72000" rIns="0" bIns="36000" anchor="ctr">
            <a:spAutoFit/>
          </a:bodyPr>
          <a:lstStyle/>
          <a:p>
            <a:pPr defTabSz="590550"/>
            <a:r>
              <a:rPr kumimoji="0" lang="ja-JP" altLang="en-US" sz="700" dirty="0" smtClean="0">
                <a:sym typeface="ヒラギノ角ゴ Pro W6" charset="0"/>
              </a:rPr>
              <a:t>出典：総務省「平成</a:t>
            </a:r>
            <a:r>
              <a:rPr kumimoji="0" lang="en-US" altLang="ja-JP" sz="700" dirty="0" smtClean="0">
                <a:sym typeface="ヒラギノ角ゴ Pro W6" charset="0"/>
              </a:rPr>
              <a:t>25</a:t>
            </a:r>
            <a:r>
              <a:rPr kumimoji="0" lang="ja-JP" altLang="en-US" sz="700" dirty="0" smtClean="0">
                <a:sym typeface="ヒラギノ角ゴ Pro W6" charset="0"/>
              </a:rPr>
              <a:t>年住宅</a:t>
            </a:r>
            <a:r>
              <a:rPr kumimoji="0" lang="ja-JP" altLang="en-US" sz="700" dirty="0">
                <a:sym typeface="ヒラギノ角ゴ Pro W6" charset="0"/>
              </a:rPr>
              <a:t>・土地統計</a:t>
            </a:r>
            <a:r>
              <a:rPr kumimoji="0" lang="ja-JP" altLang="en-US" sz="700" dirty="0" smtClean="0">
                <a:sym typeface="ヒラギノ角ゴ Pro W6" charset="0"/>
              </a:rPr>
              <a:t>調査」</a:t>
            </a:r>
            <a:endParaRPr kumimoji="0" lang="ja-JP" altLang="en-US" sz="700" dirty="0">
              <a:sym typeface="ヒラギノ角ゴ Pro W6" charset="0"/>
            </a:endParaRPr>
          </a:p>
        </p:txBody>
      </p:sp>
      <p:sp>
        <p:nvSpPr>
          <p:cNvPr id="42" name="Rectangle 75"/>
          <p:cNvSpPr>
            <a:spLocks/>
          </p:cNvSpPr>
          <p:nvPr/>
        </p:nvSpPr>
        <p:spPr bwMode="auto">
          <a:xfrm>
            <a:off x="424132" y="172147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3" name="Rectangle 75"/>
          <p:cNvSpPr>
            <a:spLocks/>
          </p:cNvSpPr>
          <p:nvPr/>
        </p:nvSpPr>
        <p:spPr bwMode="auto">
          <a:xfrm>
            <a:off x="2557782" y="172147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4" name="Rectangle 75"/>
          <p:cNvSpPr>
            <a:spLocks/>
          </p:cNvSpPr>
          <p:nvPr/>
        </p:nvSpPr>
        <p:spPr bwMode="auto">
          <a:xfrm>
            <a:off x="2249576" y="3568082"/>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5" name="Rectangle 75"/>
          <p:cNvSpPr>
            <a:spLocks/>
          </p:cNvSpPr>
          <p:nvPr/>
        </p:nvSpPr>
        <p:spPr bwMode="auto">
          <a:xfrm>
            <a:off x="4408618" y="356819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7" name="Rectangle 75"/>
          <p:cNvSpPr>
            <a:spLocks/>
          </p:cNvSpPr>
          <p:nvPr/>
        </p:nvSpPr>
        <p:spPr bwMode="auto">
          <a:xfrm>
            <a:off x="4998599" y="148478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8" name="Rectangle 75"/>
          <p:cNvSpPr>
            <a:spLocks/>
          </p:cNvSpPr>
          <p:nvPr/>
        </p:nvSpPr>
        <p:spPr bwMode="auto">
          <a:xfrm>
            <a:off x="8656710" y="3556123"/>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50" name="Rectangle 75"/>
          <p:cNvSpPr>
            <a:spLocks/>
          </p:cNvSpPr>
          <p:nvPr/>
        </p:nvSpPr>
        <p:spPr bwMode="auto">
          <a:xfrm>
            <a:off x="4914081" y="436610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（分）</a:t>
            </a:r>
            <a:endParaRPr kumimoji="0" lang="ja-JP" altLang="en-US" sz="800" dirty="0">
              <a:sym typeface="ヒラギノ角ゴ Pro W6" charset="0"/>
            </a:endParaRPr>
          </a:p>
        </p:txBody>
      </p:sp>
      <p:graphicFrame>
        <p:nvGraphicFramePr>
          <p:cNvPr id="51" name="グラフ 50"/>
          <p:cNvGraphicFramePr>
            <a:graphicFrameLocks/>
          </p:cNvGraphicFramePr>
          <p:nvPr>
            <p:extLst>
              <p:ext uri="{D42A27DB-BD31-4B8C-83A1-F6EECF244321}">
                <p14:modId xmlns:p14="http://schemas.microsoft.com/office/powerpoint/2010/main" val="1866839486"/>
              </p:ext>
            </p:extLst>
          </p:nvPr>
        </p:nvGraphicFramePr>
        <p:xfrm>
          <a:off x="425323" y="4450795"/>
          <a:ext cx="4005263" cy="196691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12920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2033484777"/>
              </p:ext>
            </p:extLst>
          </p:nvPr>
        </p:nvGraphicFramePr>
        <p:xfrm>
          <a:off x="359533" y="1524077"/>
          <a:ext cx="8676963" cy="5217291"/>
        </p:xfrm>
        <a:graphic>
          <a:graphicData uri="http://schemas.openxmlformats.org/drawingml/2006/table">
            <a:tbl>
              <a:tblPr firstRow="1" bandRow="1">
                <a:tableStyleId>{5C22544A-7EE6-4342-B048-85BDC9FD1C3A}</a:tableStyleId>
              </a:tblPr>
              <a:tblGrid>
                <a:gridCol w="243854"/>
                <a:gridCol w="243854"/>
                <a:gridCol w="1184835"/>
                <a:gridCol w="1184835"/>
                <a:gridCol w="1184835"/>
                <a:gridCol w="1184835"/>
                <a:gridCol w="3449915"/>
              </a:tblGrid>
              <a:tr h="463843">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経済・企業活動</a:t>
                      </a: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生活・居住環境</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文化・交流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社会インフラ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戦略の方向性</a:t>
                      </a:r>
                      <a:endParaRPr kumimoji="1" lang="en-US" altLang="ja-JP" sz="1200" b="0" dirty="0" smtClean="0"/>
                    </a:p>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（広域地方計画の検討状況 </a:t>
                      </a:r>
                      <a:r>
                        <a:rPr kumimoji="1" lang="en-US" altLang="ja-JP" sz="1200" b="0" dirty="0" smtClean="0"/>
                        <a:t>2015</a:t>
                      </a:r>
                      <a:r>
                        <a:rPr kumimoji="1" lang="ja-JP" altLang="en-US" sz="1200" b="0" dirty="0" smtClean="0"/>
                        <a:t>年</a:t>
                      </a:r>
                      <a:r>
                        <a:rPr kumimoji="1" lang="en-US" altLang="ja-JP" sz="1200" b="0" dirty="0" smtClean="0"/>
                        <a:t>8</a:t>
                      </a:r>
                      <a:r>
                        <a:rPr kumimoji="1" lang="ja-JP" altLang="en-US" sz="1200" b="0" dirty="0" smtClean="0"/>
                        <a:t>月時点）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r>
              <a:tr h="797292">
                <a:tc rowSpan="2">
                  <a:txBody>
                    <a:bodyPr/>
                    <a:lstStyle/>
                    <a:p>
                      <a:pPr algn="ctr"/>
                      <a:r>
                        <a:rPr kumimoji="1" lang="ja-JP" altLang="en-US" sz="1200" dirty="0" smtClean="0"/>
                        <a:t>東京圏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t>企業・人材の集積</a:t>
                      </a:r>
                      <a:endParaRPr kumimoji="1" lang="en-US" altLang="ja-JP" sz="1050" b="1" dirty="0" smtClean="0"/>
                    </a:p>
                    <a:p>
                      <a:pPr marL="171450" indent="-171450">
                        <a:buFont typeface="Wingdings" panose="05000000000000000000" pitchFamily="2" charset="2"/>
                        <a:buChar char="l"/>
                      </a:pPr>
                      <a:r>
                        <a:rPr kumimoji="1" lang="ja-JP" altLang="en-US" sz="1050" b="1" dirty="0" smtClean="0"/>
                        <a:t>国際的なビジネス環境</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en-US" altLang="ja-JP" sz="1050" b="1" dirty="0" smtClean="0"/>
                        <a:t>2020</a:t>
                      </a:r>
                      <a:r>
                        <a:rPr kumimoji="1" lang="ja-JP" altLang="en-US" sz="1050" b="1" dirty="0" smtClean="0"/>
                        <a:t>年五輪</a:t>
                      </a:r>
                      <a:endParaRPr kumimoji="1" lang="en-US" altLang="ja-JP" sz="1050" b="1" dirty="0" smtClean="0"/>
                    </a:p>
                    <a:p>
                      <a:pPr marL="171450" indent="-171450">
                        <a:buFont typeface="Wingdings" panose="05000000000000000000" pitchFamily="2" charset="2"/>
                        <a:buChar char="l"/>
                      </a:pPr>
                      <a:r>
                        <a:rPr kumimoji="1" lang="ja-JP" altLang="en-US" sz="1050" dirty="0" smtClean="0"/>
                        <a:t>集客施設（美術館等）</a:t>
                      </a:r>
                      <a:endParaRPr kumimoji="1" lang="en-US" altLang="ja-JP" sz="1050" dirty="0" smtClean="0"/>
                    </a:p>
                    <a:p>
                      <a:pPr marL="171450" indent="-171450">
                        <a:buFont typeface="Wingdings" panose="05000000000000000000" pitchFamily="2" charset="2"/>
                        <a:buChar char="l"/>
                      </a:pPr>
                      <a:r>
                        <a:rPr kumimoji="1" lang="en-US" altLang="ja-JP" sz="1050" dirty="0" smtClean="0"/>
                        <a:t>MICE</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社会関係資本（</a:t>
                      </a:r>
                      <a:r>
                        <a:rPr kumimoji="1" lang="en-US" altLang="ja-JP" sz="1050" dirty="0" smtClean="0"/>
                        <a:t>NPO</a:t>
                      </a:r>
                      <a:r>
                        <a:rPr kumimoji="1" lang="ja-JP" altLang="en-US" sz="1050" dirty="0" smtClean="0"/>
                        <a:t>）</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en-US" altLang="ja-JP" sz="1050" dirty="0" smtClean="0">
                          <a:solidFill>
                            <a:schemeClr val="tx1"/>
                          </a:solidFill>
                        </a:rPr>
                        <a:t>2020</a:t>
                      </a:r>
                      <a:r>
                        <a:rPr kumimoji="1" lang="ja-JP" altLang="en-US" sz="1050" dirty="0" smtClean="0">
                          <a:solidFill>
                            <a:schemeClr val="tx1"/>
                          </a:solidFill>
                        </a:rPr>
                        <a:t>年五輪をターゲットに、より洗練された首都圏を構築</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solidFill>
                            <a:schemeClr val="tx1"/>
                          </a:solidFill>
                        </a:rPr>
                        <a:t>異次元の高齢化、育児・介護</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居住コスト</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0" dirty="0" smtClean="0">
                          <a:solidFill>
                            <a:schemeClr val="tx1"/>
                          </a:solidFill>
                        </a:rPr>
                        <a:t>密集市街地</a:t>
                      </a:r>
                      <a:endParaRPr kumimoji="1" lang="en-US" altLang="ja-JP" sz="1050" b="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solidFill>
                            <a:schemeClr val="tx1"/>
                          </a:solidFill>
                        </a:rPr>
                        <a:t>巨大災害のリスク</a:t>
                      </a:r>
                      <a:endParaRPr kumimoji="1" lang="en-US" altLang="ja-JP" sz="1050" dirty="0" smtClean="0">
                        <a:solidFill>
                          <a:schemeClr val="tx1"/>
                        </a:solidFill>
                      </a:endParaRPr>
                    </a:p>
                    <a:p>
                      <a:pPr marL="171450" indent="-171450">
                        <a:buFont typeface="Wingdings" panose="05000000000000000000" pitchFamily="2" charset="2"/>
                        <a:buChar char="l"/>
                      </a:pPr>
                      <a:r>
                        <a:rPr kumimoji="1" lang="ja-JP" altLang="en-US" sz="1050" dirty="0" smtClean="0">
                          <a:solidFill>
                            <a:schemeClr val="tx1"/>
                          </a:solidFill>
                        </a:rPr>
                        <a:t>鉄道の混雑</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en-US" altLang="ja-JP" sz="12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大阪圏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ja-JP" altLang="en-US" sz="1050" dirty="0" smtClean="0"/>
                        <a:t>中堅企業の厚み</a:t>
                      </a:r>
                      <a:endParaRPr kumimoji="1" lang="en-US" altLang="ja-JP" sz="1050" dirty="0" smtClean="0"/>
                    </a:p>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研究環境、研究開発成果</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生活環境</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学術基盤（大学）</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集客資源（文化財、世界遺産）</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アジアとのつながり</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rowSpan="2">
                  <a:txBody>
                    <a:bodyPr/>
                    <a:lstStyle/>
                    <a:p>
                      <a:pPr marL="171450" indent="-171450">
                        <a:buFont typeface="Wingdings" panose="05000000000000000000" pitchFamily="2" charset="2"/>
                        <a:buChar char="l"/>
                      </a:pPr>
                      <a:r>
                        <a:rPr kumimoji="1" lang="ja-JP" altLang="en-US" sz="1050" b="1" dirty="0" smtClean="0">
                          <a:solidFill>
                            <a:schemeClr val="tx1"/>
                          </a:solidFill>
                        </a:rPr>
                        <a:t>経済活動に加え文化ストックや暮らしやすさをバランスよく前景化</a:t>
                      </a:r>
                      <a:endParaRPr kumimoji="1" lang="ja-JP" altLang="en-US" sz="1050" b="1"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r>
              <a:tr h="784156">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t>大企業の流出</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密集市街地</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受け入れ環境（ホテル等）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巨大災害のリスク</a:t>
                      </a: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中部圏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製造業（自動車、航空機部品等）</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住宅水準</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物流効率化</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ja-JP" altLang="en-US" sz="1050" dirty="0" smtClean="0"/>
                        <a:t>製造業に特化した強みを更に強化する方向</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12148">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相対的に弱いインバウンド観光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巨大災害のリスク</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10" name="角丸四角形 9"/>
          <p:cNvSpPr/>
          <p:nvPr/>
        </p:nvSpPr>
        <p:spPr>
          <a:xfrm>
            <a:off x="5774031" y="5508335"/>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１．世界最強・最先端のものづくりの進化</a:t>
            </a:r>
            <a:endParaRPr kumimoji="1" lang="ja-JP" altLang="en-US" sz="1050" dirty="0">
              <a:solidFill>
                <a:schemeClr val="tx1"/>
              </a:solidFill>
            </a:endParaRPr>
          </a:p>
        </p:txBody>
      </p:sp>
      <p:sp>
        <p:nvSpPr>
          <p:cNvPr id="11" name="角丸四角形 10"/>
          <p:cNvSpPr/>
          <p:nvPr/>
        </p:nvSpPr>
        <p:spPr>
          <a:xfrm>
            <a:off x="5774031" y="591565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２．スーパーメガリージョンの</a:t>
            </a:r>
            <a:r>
              <a:rPr lang="ja-JP" altLang="en-US" sz="1050" dirty="0" smtClean="0">
                <a:solidFill>
                  <a:schemeClr val="tx1"/>
                </a:solidFill>
              </a:rPr>
              <a:t>センター</a:t>
            </a:r>
            <a:endParaRPr kumimoji="1" lang="ja-JP" altLang="en-US" sz="1050" dirty="0">
              <a:solidFill>
                <a:schemeClr val="tx1"/>
              </a:solidFill>
            </a:endParaRPr>
          </a:p>
        </p:txBody>
      </p:sp>
      <p:sp>
        <p:nvSpPr>
          <p:cNvPr id="14" name="角丸四角形 13"/>
          <p:cNvSpPr/>
          <p:nvPr/>
        </p:nvSpPr>
        <p:spPr>
          <a:xfrm>
            <a:off x="5761494" y="398960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１</a:t>
            </a:r>
            <a:r>
              <a:rPr lang="ja-JP" altLang="en-US" sz="1050" dirty="0" smtClean="0">
                <a:solidFill>
                  <a:schemeClr val="tx1"/>
                </a:solidFill>
              </a:rPr>
              <a:t>．アジアのゲートウェイ、ｽｰﾊﾟｰﾒｶﾞﾘｰｼﾞｮﾝの一翼</a:t>
            </a:r>
            <a:endParaRPr lang="en-US" altLang="ja-JP" sz="1050" dirty="0" smtClean="0">
              <a:solidFill>
                <a:schemeClr val="tx1"/>
              </a:solidFill>
            </a:endParaRPr>
          </a:p>
        </p:txBody>
      </p:sp>
      <p:sp>
        <p:nvSpPr>
          <p:cNvPr id="16" name="角丸四角形 15"/>
          <p:cNvSpPr/>
          <p:nvPr/>
        </p:nvSpPr>
        <p:spPr>
          <a:xfrm>
            <a:off x="5761494" y="438862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２．歴史・伝統文化の集積、世界を魅了</a:t>
            </a:r>
            <a:endParaRPr lang="en-US" altLang="ja-JP" sz="1050" dirty="0" smtClean="0">
              <a:solidFill>
                <a:schemeClr val="tx1"/>
              </a:solidFill>
            </a:endParaRPr>
          </a:p>
        </p:txBody>
      </p:sp>
      <p:sp>
        <p:nvSpPr>
          <p:cNvPr id="17" name="角丸四角形 16"/>
          <p:cNvSpPr/>
          <p:nvPr/>
        </p:nvSpPr>
        <p:spPr>
          <a:xfrm>
            <a:off x="5774031" y="6306357"/>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３．地域の個性と対流による地方創生</a:t>
            </a:r>
            <a:endParaRPr kumimoji="1" lang="ja-JP" altLang="en-US" sz="1050" dirty="0">
              <a:solidFill>
                <a:schemeClr val="tx1"/>
              </a:solidFill>
            </a:endParaRPr>
          </a:p>
        </p:txBody>
      </p:sp>
      <p:sp>
        <p:nvSpPr>
          <p:cNvPr id="18" name="角丸四角形 17"/>
          <p:cNvSpPr/>
          <p:nvPr/>
        </p:nvSpPr>
        <p:spPr>
          <a:xfrm>
            <a:off x="5761494" y="4771006"/>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３．快適で豊かに生き生きと暮らせる圏域</a:t>
            </a:r>
            <a:endParaRPr lang="en-US" altLang="ja-JP" sz="1050" dirty="0" smtClean="0">
              <a:solidFill>
                <a:schemeClr val="tx1"/>
              </a:solidFill>
            </a:endParaRPr>
          </a:p>
        </p:txBody>
      </p:sp>
      <p:sp>
        <p:nvSpPr>
          <p:cNvPr id="19" name="角丸四角形 18"/>
          <p:cNvSpPr/>
          <p:nvPr/>
        </p:nvSpPr>
        <p:spPr>
          <a:xfrm>
            <a:off x="5744869" y="2358929"/>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１．五輪をターゲットとした首都圏・日本の躍進</a:t>
            </a:r>
            <a:endParaRPr lang="en-US" altLang="ja-JP" sz="1050" dirty="0" smtClean="0">
              <a:solidFill>
                <a:schemeClr val="tx1"/>
              </a:solidFill>
            </a:endParaRPr>
          </a:p>
        </p:txBody>
      </p:sp>
      <p:sp>
        <p:nvSpPr>
          <p:cNvPr id="20" name="角丸四角形 19"/>
          <p:cNvSpPr/>
          <p:nvPr/>
        </p:nvSpPr>
        <p:spPr>
          <a:xfrm>
            <a:off x="5744869" y="275794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２．科学的な国土管理・国土活用</a:t>
            </a:r>
            <a:endParaRPr lang="en-US" altLang="ja-JP" sz="1050" dirty="0" smtClean="0">
              <a:solidFill>
                <a:schemeClr val="tx1"/>
              </a:solidFill>
            </a:endParaRPr>
          </a:p>
        </p:txBody>
      </p:sp>
      <p:sp>
        <p:nvSpPr>
          <p:cNvPr id="21" name="角丸四角形 20"/>
          <p:cNvSpPr/>
          <p:nvPr/>
        </p:nvSpPr>
        <p:spPr>
          <a:xfrm>
            <a:off x="5744869" y="314032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３．レジリエンス首都圏の構築</a:t>
            </a:r>
            <a:endParaRPr lang="en-US" altLang="ja-JP" sz="1050" dirty="0" smtClean="0">
              <a:solidFill>
                <a:schemeClr val="tx1"/>
              </a:solidFill>
            </a:endParaRPr>
          </a:p>
        </p:txBody>
      </p:sp>
      <p:sp>
        <p:nvSpPr>
          <p:cNvPr id="22" name="角丸四角形 21"/>
          <p:cNvSpPr/>
          <p:nvPr/>
        </p:nvSpPr>
        <p:spPr>
          <a:xfrm>
            <a:off x="7332600" y="235892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４．スーパーメガリージョンの形成</a:t>
            </a:r>
            <a:endParaRPr lang="en-US" altLang="ja-JP" sz="1050" dirty="0" smtClean="0">
              <a:solidFill>
                <a:schemeClr val="tx1"/>
              </a:solidFill>
            </a:endParaRPr>
          </a:p>
        </p:txBody>
      </p:sp>
      <p:sp>
        <p:nvSpPr>
          <p:cNvPr id="23" name="角丸四角形 22"/>
          <p:cNvSpPr/>
          <p:nvPr/>
        </p:nvSpPr>
        <p:spPr>
          <a:xfrm>
            <a:off x="7332600" y="275794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５．首都圏新構造</a:t>
            </a:r>
            <a:r>
              <a:rPr lang="ja-JP" altLang="en-US" sz="1050" dirty="0" smtClean="0">
                <a:solidFill>
                  <a:schemeClr val="tx1"/>
                </a:solidFill>
              </a:rPr>
              <a:t>の</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構築</a:t>
            </a:r>
            <a:endParaRPr lang="en-US" altLang="ja-JP" sz="1050" dirty="0" smtClean="0">
              <a:solidFill>
                <a:schemeClr val="tx1"/>
              </a:solidFill>
            </a:endParaRPr>
          </a:p>
        </p:txBody>
      </p:sp>
      <p:sp>
        <p:nvSpPr>
          <p:cNvPr id="24" name="角丸四角形 23"/>
          <p:cNvSpPr/>
          <p:nvPr/>
        </p:nvSpPr>
        <p:spPr>
          <a:xfrm>
            <a:off x="7332600" y="314032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６．</a:t>
            </a:r>
            <a:r>
              <a:rPr lang="ja-JP" altLang="en-US" sz="1050" dirty="0">
                <a:solidFill>
                  <a:schemeClr val="tx1"/>
                </a:solidFill>
              </a:rPr>
              <a:t>共生首都圏の形成と都市農村対流</a:t>
            </a:r>
            <a:endParaRPr lang="en-US" altLang="ja-JP" sz="1050" dirty="0" smtClean="0">
              <a:solidFill>
                <a:schemeClr val="tx1"/>
              </a:solidFill>
            </a:endParaRPr>
          </a:p>
        </p:txBody>
      </p:sp>
      <p:sp>
        <p:nvSpPr>
          <p:cNvPr id="25" name="角丸四角形 24"/>
          <p:cNvSpPr/>
          <p:nvPr/>
        </p:nvSpPr>
        <p:spPr>
          <a:xfrm>
            <a:off x="7357538" y="398960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４．災害</a:t>
            </a:r>
            <a:r>
              <a:rPr lang="ja-JP" altLang="en-US" sz="1050" dirty="0">
                <a:solidFill>
                  <a:schemeClr val="tx1"/>
                </a:solidFill>
              </a:rPr>
              <a:t>に強い安全・安心圏域</a:t>
            </a:r>
            <a:endParaRPr lang="en-US" altLang="ja-JP" sz="1050" dirty="0" smtClean="0">
              <a:solidFill>
                <a:schemeClr val="tx1"/>
              </a:solidFill>
            </a:endParaRPr>
          </a:p>
        </p:txBody>
      </p:sp>
      <p:sp>
        <p:nvSpPr>
          <p:cNvPr id="26" name="角丸四角形 25"/>
          <p:cNvSpPr/>
          <p:nvPr/>
        </p:nvSpPr>
        <p:spPr>
          <a:xfrm>
            <a:off x="7357538" y="438862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５．</a:t>
            </a:r>
            <a:r>
              <a:rPr lang="ja-JP" altLang="en-US" sz="1050" dirty="0">
                <a:solidFill>
                  <a:schemeClr val="tx1"/>
                </a:solidFill>
              </a:rPr>
              <a:t>持続可能な世界的環境先進圏域</a:t>
            </a:r>
            <a:endParaRPr lang="en-US" altLang="ja-JP" sz="1050" dirty="0" smtClean="0">
              <a:solidFill>
                <a:schemeClr val="tx1"/>
              </a:solidFill>
            </a:endParaRPr>
          </a:p>
        </p:txBody>
      </p:sp>
      <p:sp>
        <p:nvSpPr>
          <p:cNvPr id="27" name="角丸四角形 26"/>
          <p:cNvSpPr/>
          <p:nvPr/>
        </p:nvSpPr>
        <p:spPr>
          <a:xfrm>
            <a:off x="7361762" y="5508335"/>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a:t>
            </a:r>
            <a:r>
              <a:rPr lang="ja-JP" altLang="en-US" sz="1050" dirty="0">
                <a:solidFill>
                  <a:schemeClr val="tx1"/>
                </a:solidFill>
              </a:rPr>
              <a:t>安全・安⼼で環境と共⽣した地域づくり</a:t>
            </a:r>
            <a:endParaRPr kumimoji="1" lang="ja-JP" altLang="en-US" sz="1050" dirty="0">
              <a:solidFill>
                <a:schemeClr val="tx1"/>
              </a:solidFill>
            </a:endParaRPr>
          </a:p>
        </p:txBody>
      </p:sp>
      <p:sp>
        <p:nvSpPr>
          <p:cNvPr id="28" name="角丸四角形 27"/>
          <p:cNvSpPr/>
          <p:nvPr/>
        </p:nvSpPr>
        <p:spPr>
          <a:xfrm>
            <a:off x="7361762" y="590734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５．⼈材育成と共助社会の形成</a:t>
            </a:r>
            <a:endParaRPr kumimoji="1" lang="ja-JP" altLang="en-US" sz="1050" dirty="0">
              <a:solidFill>
                <a:schemeClr val="tx1"/>
              </a:solidFill>
            </a:endParaRPr>
          </a:p>
        </p:txBody>
      </p:sp>
      <p:sp>
        <p:nvSpPr>
          <p:cNvPr id="29" name="二等辺三角形 28"/>
          <p:cNvSpPr/>
          <p:nvPr/>
        </p:nvSpPr>
        <p:spPr>
          <a:xfrm rot="5400000">
            <a:off x="5050744" y="2812057"/>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5400000">
            <a:off x="5050744" y="4349913"/>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5400000">
            <a:off x="5050744" y="5879456"/>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の圏域と比較して、大阪圏は生活環境や学術基盤、文化ストックに強み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を有しています。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現在議論されている広域地方計画で示された戦略の方向性でも、経済活動とこれらをバランスよくとりあげている点が特徴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と言えます。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正方形/長方形 34"/>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大阪の強み・特徴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76770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大阪府は少なくとも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年以上にわたり、東京圏（東京都、埼玉県、千葉県、神奈川県）への人口流出が続いてきました。特に近年、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圏への人口流出が増加傾向にあります。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国の「まち・ひと・しごと創生総合戦略」（平成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では、「地方と東京圏の経済格差拡大等が、若い世代の地方からの流出と東京圏への一極集中を招いており、過密で出生率が極めて低い東京圏への流出が、日本全体としての少子化・人口減少につながっている」として、「東京一極集中」の是正を掲げ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065845"/>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8950" y="2072977"/>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4190769" y="2759755"/>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sp>
        <p:nvSpPr>
          <p:cNvPr id="10" name="正方形/長方形 9"/>
          <p:cNvSpPr/>
          <p:nvPr/>
        </p:nvSpPr>
        <p:spPr>
          <a:xfrm>
            <a:off x="2253855" y="2072425"/>
            <a:ext cx="492443" cy="276999"/>
          </a:xfrm>
          <a:prstGeom prst="rect">
            <a:avLst/>
          </a:prstGeom>
        </p:spPr>
        <p:txBody>
          <a:bodyPr wrap="none">
            <a:spAutoFit/>
          </a:bodyPr>
          <a:lstStyle/>
          <a:p>
            <a:r>
              <a:rPr lang="ja-JP" altLang="en-US" sz="1200" dirty="0" smtClean="0"/>
              <a:t>男性</a:t>
            </a:r>
            <a:endParaRPr lang="ja-JP" altLang="en-US" sz="1200" dirty="0"/>
          </a:p>
        </p:txBody>
      </p:sp>
      <p:sp>
        <p:nvSpPr>
          <p:cNvPr id="11" name="正方形/長方形 10"/>
          <p:cNvSpPr/>
          <p:nvPr/>
        </p:nvSpPr>
        <p:spPr>
          <a:xfrm>
            <a:off x="6681285" y="2072977"/>
            <a:ext cx="492443" cy="276999"/>
          </a:xfrm>
          <a:prstGeom prst="rect">
            <a:avLst/>
          </a:prstGeom>
        </p:spPr>
        <p:txBody>
          <a:bodyPr wrap="none">
            <a:spAutoFit/>
          </a:bodyPr>
          <a:lstStyle/>
          <a:p>
            <a:r>
              <a:rPr lang="ja-JP" altLang="en-US" sz="1200" dirty="0"/>
              <a:t>女</a:t>
            </a:r>
            <a:r>
              <a:rPr lang="ja-JP" altLang="en-US" sz="1200" dirty="0" smtClean="0"/>
              <a:t>性</a:t>
            </a:r>
            <a:endParaRPr lang="ja-JP" altLang="en-US" sz="1200" dirty="0"/>
          </a:p>
        </p:txBody>
      </p:sp>
      <p:sp>
        <p:nvSpPr>
          <p:cNvPr id="13" name="円/楕円 12"/>
          <p:cNvSpPr/>
          <p:nvPr/>
        </p:nvSpPr>
        <p:spPr bwMode="auto">
          <a:xfrm rot="1800000">
            <a:off x="5787171" y="2410149"/>
            <a:ext cx="216024" cy="407735"/>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4" name="円/楕円 13"/>
          <p:cNvSpPr/>
          <p:nvPr/>
        </p:nvSpPr>
        <p:spPr bwMode="auto">
          <a:xfrm rot="19800000">
            <a:off x="1743151" y="2280969"/>
            <a:ext cx="142328" cy="83357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5" name="円/楕円 14"/>
          <p:cNvSpPr/>
          <p:nvPr/>
        </p:nvSpPr>
        <p:spPr bwMode="auto">
          <a:xfrm rot="19800000">
            <a:off x="594707" y="2981716"/>
            <a:ext cx="170513" cy="3103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6" name="円/楕円 15"/>
          <p:cNvSpPr/>
          <p:nvPr/>
        </p:nvSpPr>
        <p:spPr bwMode="auto">
          <a:xfrm rot="900000">
            <a:off x="1113453" y="2517641"/>
            <a:ext cx="178419" cy="86759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7" name="円/楕円 16"/>
          <p:cNvSpPr/>
          <p:nvPr/>
        </p:nvSpPr>
        <p:spPr bwMode="auto">
          <a:xfrm>
            <a:off x="1192414" y="2243829"/>
            <a:ext cx="380754" cy="2111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8" name="四角形吹き出し 17"/>
          <p:cNvSpPr/>
          <p:nvPr/>
        </p:nvSpPr>
        <p:spPr bwMode="auto">
          <a:xfrm>
            <a:off x="551845" y="2534898"/>
            <a:ext cx="403906" cy="325713"/>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親の転出</a:t>
            </a:r>
            <a:endParaRPr lang="ja-JP" altLang="en-US" sz="1050" dirty="0">
              <a:solidFill>
                <a:srgbClr val="000000"/>
              </a:solidFill>
              <a:latin typeface="+mn-ea"/>
              <a:cs typeface="Times New Roman" pitchFamily="18" charset="0"/>
            </a:endParaRPr>
          </a:p>
        </p:txBody>
      </p:sp>
      <p:sp>
        <p:nvSpPr>
          <p:cNvPr id="19" name="四角形吹き出し 18"/>
          <p:cNvSpPr/>
          <p:nvPr/>
        </p:nvSpPr>
        <p:spPr bwMode="auto">
          <a:xfrm>
            <a:off x="642688" y="2267996"/>
            <a:ext cx="403906" cy="162857"/>
          </a:xfrm>
          <a:prstGeom prst="wedgeRectCallout">
            <a:avLst>
              <a:gd name="adj1" fmla="val 81451"/>
              <a:gd name="adj2" fmla="val 1577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進学</a:t>
            </a:r>
            <a:endParaRPr lang="ja-JP" altLang="en-US" sz="1050" dirty="0">
              <a:solidFill>
                <a:srgbClr val="000000"/>
              </a:solidFill>
              <a:latin typeface="+mn-ea"/>
              <a:cs typeface="Times New Roman" pitchFamily="18" charset="0"/>
            </a:endParaRPr>
          </a:p>
        </p:txBody>
      </p:sp>
      <p:sp>
        <p:nvSpPr>
          <p:cNvPr id="21" name="四角形吹き出し 20"/>
          <p:cNvSpPr/>
          <p:nvPr/>
        </p:nvSpPr>
        <p:spPr bwMode="auto">
          <a:xfrm>
            <a:off x="2134412" y="2382469"/>
            <a:ext cx="1030046" cy="531341"/>
          </a:xfrm>
          <a:prstGeom prst="wedgeRectCallout">
            <a:avLst>
              <a:gd name="adj1" fmla="val -66936"/>
              <a:gd name="adj2" fmla="val 1661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chemeClr val="tx1"/>
                </a:solidFill>
                <a:latin typeface="+mn-ea"/>
                <a:cs typeface="Times New Roman" pitchFamily="18" charset="0"/>
              </a:rPr>
              <a:t>結婚後、子どもが学齢期に入るまでに転出</a:t>
            </a:r>
            <a:endParaRPr lang="ja-JP" altLang="en-US" sz="1050" dirty="0">
              <a:solidFill>
                <a:schemeClr val="tx1"/>
              </a:solidFill>
              <a:latin typeface="+mn-ea"/>
              <a:cs typeface="Times New Roman" pitchFamily="18" charset="0"/>
            </a:endParaRPr>
          </a:p>
        </p:txBody>
      </p:sp>
      <p:sp>
        <p:nvSpPr>
          <p:cNvPr id="22" name="四角形吹き出し 21"/>
          <p:cNvSpPr/>
          <p:nvPr/>
        </p:nvSpPr>
        <p:spPr bwMode="auto">
          <a:xfrm>
            <a:off x="3164458" y="2946008"/>
            <a:ext cx="576064" cy="303517"/>
          </a:xfrm>
          <a:prstGeom prst="wedgeRectCallout">
            <a:avLst>
              <a:gd name="adj1" fmla="val -38104"/>
              <a:gd name="adj2" fmla="val 70398"/>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地元に帰る</a:t>
            </a:r>
            <a:endParaRPr lang="ja-JP" altLang="en-US" sz="1050" dirty="0">
              <a:solidFill>
                <a:srgbClr val="000000"/>
              </a:solidFill>
              <a:latin typeface="+mn-ea"/>
              <a:cs typeface="Times New Roman" pitchFamily="18" charset="0"/>
            </a:endParaRPr>
          </a:p>
        </p:txBody>
      </p:sp>
      <p:sp>
        <p:nvSpPr>
          <p:cNvPr id="23" name="円/楕円 22"/>
          <p:cNvSpPr/>
          <p:nvPr/>
        </p:nvSpPr>
        <p:spPr bwMode="auto">
          <a:xfrm rot="17100000">
            <a:off x="2978288" y="2947160"/>
            <a:ext cx="168735" cy="80854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4" name="四角形吹き出し 23"/>
          <p:cNvSpPr/>
          <p:nvPr/>
        </p:nvSpPr>
        <p:spPr bwMode="auto">
          <a:xfrm>
            <a:off x="4931349" y="2119378"/>
            <a:ext cx="744628" cy="382872"/>
          </a:xfrm>
          <a:prstGeom prst="wedgeRectCallout">
            <a:avLst>
              <a:gd name="adj1" fmla="val 66090"/>
              <a:gd name="adj2" fmla="val 462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地元就職が少ない？</a:t>
            </a:r>
            <a:endParaRPr lang="ja-JP" altLang="en-US" sz="1050" dirty="0">
              <a:solidFill>
                <a:srgbClr val="000000"/>
              </a:solidFill>
              <a:latin typeface="+mn-ea"/>
              <a:cs typeface="Times New Roman" pitchFamily="18" charset="0"/>
            </a:endParaRPr>
          </a:p>
        </p:txBody>
      </p:sp>
      <p:cxnSp>
        <p:nvCxnSpPr>
          <p:cNvPr id="25" name="直線コネクタ 24"/>
          <p:cNvCxnSpPr>
            <a:stCxn id="15" idx="6"/>
            <a:endCxn id="14" idx="2"/>
          </p:cNvCxnSpPr>
          <p:nvPr/>
        </p:nvCxnSpPr>
        <p:spPr bwMode="auto">
          <a:xfrm flipV="1">
            <a:off x="753798" y="2733337"/>
            <a:ext cx="998887" cy="360947"/>
          </a:xfrm>
          <a:prstGeom prst="line">
            <a:avLst/>
          </a:prstGeom>
          <a:noFill/>
          <a:ln w="9525" cap="flat" cmpd="sng" algn="ctr">
            <a:solidFill>
              <a:srgbClr val="FF0000"/>
            </a:solidFill>
            <a:prstDash val="solid"/>
            <a:round/>
            <a:headEnd type="arrow" w="med" len="med"/>
            <a:tailEnd type="arrow" w="med" len="med"/>
          </a:ln>
          <a:effectLst/>
        </p:spPr>
      </p:cxnSp>
      <p:sp>
        <p:nvSpPr>
          <p:cNvPr id="26" name="四角形吹き出し 25"/>
          <p:cNvSpPr/>
          <p:nvPr/>
        </p:nvSpPr>
        <p:spPr bwMode="auto">
          <a:xfrm>
            <a:off x="6220673" y="2445640"/>
            <a:ext cx="997801" cy="382872"/>
          </a:xfrm>
          <a:prstGeom prst="wedgeRectCallout">
            <a:avLst>
              <a:gd name="adj1" fmla="val -69437"/>
              <a:gd name="adj2" fmla="val -7309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男性</a:t>
            </a:r>
            <a:r>
              <a:rPr lang="ja-JP" altLang="en-US" sz="1050" dirty="0" smtClean="0">
                <a:solidFill>
                  <a:srgbClr val="000000"/>
                </a:solidFill>
                <a:latin typeface="+mn-ea"/>
                <a:cs typeface="Times New Roman" pitchFamily="18" charset="0"/>
              </a:rPr>
              <a:t>に比べて絶対数が少ない</a:t>
            </a:r>
            <a:endParaRPr lang="ja-JP" altLang="en-US" sz="1050" dirty="0">
              <a:solidFill>
                <a:srgbClr val="000000"/>
              </a:solidFill>
              <a:latin typeface="+mn-ea"/>
              <a:cs typeface="Times New Roman" pitchFamily="18" charset="0"/>
            </a:endParaRPr>
          </a:p>
        </p:txBody>
      </p:sp>
      <p:pic>
        <p:nvPicPr>
          <p:cNvPr id="3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02886" y="2772118"/>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8604548" y="2766957"/>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pic>
        <p:nvPicPr>
          <p:cNvPr id="3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516665" y="2779320"/>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線コネクタ 3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2444" y="4144889"/>
            <a:ext cx="6409668" cy="26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四角形吹き出し 47"/>
          <p:cNvSpPr/>
          <p:nvPr/>
        </p:nvSpPr>
        <p:spPr bwMode="auto">
          <a:xfrm>
            <a:off x="6228184"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49" name="四角形吹き出し 48"/>
          <p:cNvSpPr/>
          <p:nvPr/>
        </p:nvSpPr>
        <p:spPr bwMode="auto">
          <a:xfrm>
            <a:off x="4873793"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50" name="四角形吹き出し 49"/>
          <p:cNvSpPr/>
          <p:nvPr/>
        </p:nvSpPr>
        <p:spPr bwMode="auto">
          <a:xfrm>
            <a:off x="3361625"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52" name="角丸四角形 51"/>
          <p:cNvSpPr/>
          <p:nvPr/>
        </p:nvSpPr>
        <p:spPr>
          <a:xfrm>
            <a:off x="1152068" y="4828216"/>
            <a:ext cx="6660292" cy="4442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吹き出し 52"/>
          <p:cNvSpPr/>
          <p:nvPr/>
        </p:nvSpPr>
        <p:spPr bwMode="auto">
          <a:xfrm>
            <a:off x="7984280" y="4400528"/>
            <a:ext cx="1052216" cy="612648"/>
          </a:xfrm>
          <a:prstGeom prst="wedgeRectCallout">
            <a:avLst>
              <a:gd name="adj1" fmla="val -68167"/>
              <a:gd name="adj2" fmla="val 4135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600" b="1" dirty="0" smtClean="0">
                <a:solidFill>
                  <a:srgbClr val="FF0000"/>
                </a:solidFill>
                <a:latin typeface="+mn-ea"/>
                <a:cs typeface="Times New Roman" pitchFamily="18" charset="0"/>
              </a:rPr>
              <a:t>すべての年代で流出</a:t>
            </a:r>
            <a:endParaRPr lang="ja-JP" altLang="en-US" sz="1600" b="1" dirty="0">
              <a:solidFill>
                <a:srgbClr val="FF0000"/>
              </a:solidFill>
              <a:latin typeface="+mn-ea"/>
              <a:cs typeface="Times New Roman" pitchFamily="18" charset="0"/>
            </a:endParaRPr>
          </a:p>
        </p:txBody>
      </p:sp>
      <p:sp>
        <p:nvSpPr>
          <p:cNvPr id="5" name="正方形/長方形 4"/>
          <p:cNvSpPr/>
          <p:nvPr/>
        </p:nvSpPr>
        <p:spPr>
          <a:xfrm>
            <a:off x="4550809"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flipH="1">
            <a:off x="179510" y="3789040"/>
            <a:ext cx="885698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8912531"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15647"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flipH="1">
            <a:off x="179510" y="2034808"/>
            <a:ext cx="885698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吹き出し 19"/>
          <p:cNvSpPr/>
          <p:nvPr/>
        </p:nvSpPr>
        <p:spPr bwMode="auto">
          <a:xfrm>
            <a:off x="859091" y="1989384"/>
            <a:ext cx="403906" cy="162857"/>
          </a:xfrm>
          <a:prstGeom prst="wedgeRectCallout">
            <a:avLst>
              <a:gd name="adj1" fmla="val 60227"/>
              <a:gd name="adj2" fmla="val 8174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就職</a:t>
            </a:r>
            <a:endParaRPr lang="ja-JP" altLang="en-US" sz="1050" dirty="0">
              <a:solidFill>
                <a:srgbClr val="000000"/>
              </a:solidFill>
              <a:latin typeface="+mn-ea"/>
              <a:cs typeface="Times New Roman" pitchFamily="18" charset="0"/>
            </a:endParaRPr>
          </a:p>
        </p:txBody>
      </p:sp>
      <p:sp>
        <p:nvSpPr>
          <p:cNvPr id="45" name="正方形/長方形 44"/>
          <p:cNvSpPr/>
          <p:nvPr/>
        </p:nvSpPr>
        <p:spPr>
          <a:xfrm>
            <a:off x="5834265" y="6597932"/>
            <a:ext cx="2271776" cy="200055"/>
          </a:xfrm>
          <a:prstGeom prst="rect">
            <a:avLst/>
          </a:prstGeom>
        </p:spPr>
        <p:txBody>
          <a:bodyPr wrap="none">
            <a:spAutoFit/>
          </a:bodyPr>
          <a:lstStyle/>
          <a:p>
            <a:r>
              <a:rPr lang="ja-JP" altLang="en-US" sz="700" dirty="0"/>
              <a:t>出典</a:t>
            </a:r>
            <a:r>
              <a:rPr lang="ja-JP" altLang="en-US" sz="700" dirty="0" smtClean="0"/>
              <a:t>：総務省「</a:t>
            </a:r>
            <a:r>
              <a:rPr lang="ja-JP" altLang="en-US" sz="700" dirty="0"/>
              <a:t>平成</a:t>
            </a:r>
            <a:r>
              <a:rPr lang="en-US" altLang="ja-JP" sz="700" dirty="0"/>
              <a:t>26</a:t>
            </a:r>
            <a:r>
              <a:rPr lang="ja-JP" altLang="en-US" sz="700" dirty="0"/>
              <a:t>年</a:t>
            </a:r>
            <a:r>
              <a:rPr lang="ja-JP" altLang="en-US" sz="700" dirty="0" smtClean="0"/>
              <a:t>住民基本台帳人口移動報告」</a:t>
            </a:r>
            <a:endParaRPr lang="ja-JP" altLang="en-US" sz="700" dirty="0"/>
          </a:p>
        </p:txBody>
      </p:sp>
      <p:sp>
        <p:nvSpPr>
          <p:cNvPr id="3" name="正方形/長方形 2"/>
          <p:cNvSpPr/>
          <p:nvPr/>
        </p:nvSpPr>
        <p:spPr>
          <a:xfrm>
            <a:off x="352198" y="1963090"/>
            <a:ext cx="492443" cy="215444"/>
          </a:xfrm>
          <a:prstGeom prst="rect">
            <a:avLst/>
          </a:prstGeom>
        </p:spPr>
        <p:txBody>
          <a:bodyPr wrap="non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p>
        </p:txBody>
      </p:sp>
      <p:sp>
        <p:nvSpPr>
          <p:cNvPr id="37" name="正方形/長方形 36"/>
          <p:cNvSpPr/>
          <p:nvPr/>
        </p:nvSpPr>
        <p:spPr>
          <a:xfrm>
            <a:off x="4727629" y="1916832"/>
            <a:ext cx="492443" cy="215444"/>
          </a:xfrm>
          <a:prstGeom prst="rect">
            <a:avLst/>
          </a:prstGeom>
        </p:spPr>
        <p:txBody>
          <a:bodyPr wrap="non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p>
        </p:txBody>
      </p:sp>
      <p:sp>
        <p:nvSpPr>
          <p:cNvPr id="46" name="正方形/長方形 45"/>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691235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0728" y="4052698"/>
            <a:ext cx="3863999" cy="262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1951" y="4041374"/>
            <a:ext cx="2941934" cy="26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直線矢印コネクタ 17"/>
          <p:cNvCxnSpPr/>
          <p:nvPr/>
        </p:nvCxnSpPr>
        <p:spPr bwMode="auto">
          <a:xfrm flipH="1">
            <a:off x="4283773" y="2143093"/>
            <a:ext cx="3168352" cy="0"/>
          </a:xfrm>
          <a:prstGeom prst="straightConnector1">
            <a:avLst/>
          </a:prstGeom>
          <a:noFill/>
          <a:ln w="76200" cap="flat" cmpd="sng" algn="ctr">
            <a:solidFill>
              <a:schemeClr val="bg1">
                <a:lumMod val="75000"/>
              </a:schemeClr>
            </a:solidFill>
            <a:prstDash val="solid"/>
            <a:round/>
            <a:headEnd type="none" w="med" len="med"/>
            <a:tailEnd type="arrow" w="med" len="med"/>
          </a:ln>
          <a:effectLst/>
        </p:spPr>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総合戦略の実施により、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「住みやすさ」と「働きやすさ」と「チャレンジのしやすさ」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をより高いレベルで両立させ、特に以下のターゲット層について流入が促進（流出が抑制）されると考えられます。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bwMode="auto">
          <a:xfrm>
            <a:off x="2905307" y="1451388"/>
            <a:ext cx="1267620" cy="1017736"/>
          </a:xfrm>
          <a:prstGeom prst="ellips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28650">
              <a:lnSpc>
                <a:spcPct val="130000"/>
              </a:lnSpc>
              <a:spcBef>
                <a:spcPct val="50000"/>
              </a:spcBef>
            </a:pPr>
            <a:r>
              <a:rPr lang="ja-JP" altLang="en-US" b="1" dirty="0" smtClean="0">
                <a:solidFill>
                  <a:srgbClr val="000000"/>
                </a:solidFill>
                <a:latin typeface="+mn-ea"/>
                <a:cs typeface="Times New Roman" pitchFamily="18" charset="0"/>
              </a:rPr>
              <a:t>大阪</a:t>
            </a:r>
            <a:endParaRPr lang="en-US" altLang="ja-JP" b="1" dirty="0" smtClean="0">
              <a:solidFill>
                <a:srgbClr val="000000"/>
              </a:solidFill>
              <a:latin typeface="+mn-ea"/>
              <a:cs typeface="Times New Roman" pitchFamily="18" charset="0"/>
            </a:endParaRPr>
          </a:p>
        </p:txBody>
      </p:sp>
      <p:sp>
        <p:nvSpPr>
          <p:cNvPr id="11" name="円/楕円 10"/>
          <p:cNvSpPr/>
          <p:nvPr/>
        </p:nvSpPr>
        <p:spPr bwMode="auto">
          <a:xfrm>
            <a:off x="7624860" y="1340768"/>
            <a:ext cx="1267620" cy="1128356"/>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r>
              <a:rPr kumimoji="1" lang="ja-JP" altLang="en-US" b="1" i="0" u="none" strike="noStrike" cap="none" normalizeH="0" baseline="0" dirty="0" smtClean="0">
                <a:ln>
                  <a:noFill/>
                </a:ln>
                <a:solidFill>
                  <a:srgbClr val="000000"/>
                </a:solidFill>
                <a:effectLst/>
                <a:latin typeface="+mn-ea"/>
                <a:cs typeface="Times New Roman" pitchFamily="18" charset="0"/>
              </a:rPr>
              <a:t>東京圏</a:t>
            </a:r>
          </a:p>
        </p:txBody>
      </p:sp>
      <p:sp>
        <p:nvSpPr>
          <p:cNvPr id="13" name="四角形吹き出し 12"/>
          <p:cNvSpPr/>
          <p:nvPr/>
        </p:nvSpPr>
        <p:spPr bwMode="auto">
          <a:xfrm>
            <a:off x="5412968" y="2987605"/>
            <a:ext cx="3403060" cy="626701"/>
          </a:xfrm>
          <a:prstGeom prst="wedgeRectCallout">
            <a:avLst>
              <a:gd name="adj1" fmla="val -38859"/>
              <a:gd name="adj2" fmla="val -222427"/>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marL="0" marR="0" indent="0" defTabSz="628650" rtl="0" eaLnBrk="1" fontAlgn="base" latinLnBrk="0" hangingPunct="1">
              <a:spcBef>
                <a:spcPts val="0"/>
              </a:spcBef>
              <a:spcAft>
                <a:spcPct val="0"/>
              </a:spcAft>
              <a:buClr>
                <a:schemeClr val="hlink"/>
              </a:buClr>
              <a:buSzTx/>
              <a:buFont typeface="Wingdings" pitchFamily="2" charset="2"/>
              <a:buNone/>
              <a:tabLst/>
            </a:pPr>
            <a:r>
              <a:rPr kumimoji="1" lang="en-US" altLang="ja-JP" sz="1200" b="1" i="0" u="sng" strike="noStrike" cap="none" normalizeH="0" baseline="0" dirty="0" smtClean="0">
                <a:ln>
                  <a:noFill/>
                </a:ln>
                <a:solidFill>
                  <a:srgbClr val="000000"/>
                </a:solidFill>
                <a:effectLst/>
                <a:latin typeface="+mn-ea"/>
                <a:cs typeface="Times New Roman" pitchFamily="18" charset="0"/>
              </a:rPr>
              <a:t>20</a:t>
            </a:r>
            <a:r>
              <a:rPr lang="ja-JP" altLang="en-US" sz="1200" b="1" u="sng" dirty="0" smtClean="0">
                <a:solidFill>
                  <a:srgbClr val="000000"/>
                </a:solidFill>
                <a:latin typeface="+mn-ea"/>
                <a:cs typeface="Times New Roman" pitchFamily="18" charset="0"/>
              </a:rPr>
              <a:t>代（大学生）</a:t>
            </a:r>
            <a:endParaRPr kumimoji="1" lang="en-US" altLang="ja-JP" sz="1200" b="1" i="0" u="sng" strike="noStrike" cap="none" normalizeH="0" baseline="0" dirty="0" smtClean="0">
              <a:ln>
                <a:noFill/>
              </a:ln>
              <a:solidFill>
                <a:srgbClr val="000000"/>
              </a:solidFill>
              <a:effectLst/>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・関西勤務の希望者</a:t>
            </a:r>
            <a:endParaRPr lang="en-US" altLang="ja-JP" sz="1200" dirty="0" smtClean="0">
              <a:solidFill>
                <a:srgbClr val="000000"/>
              </a:solidFill>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・勤務地にこだわらない層　等</a:t>
            </a:r>
            <a:endParaRPr kumimoji="1" lang="en-US" altLang="ja-JP" sz="1200" b="0" i="0" u="none" strike="noStrike" cap="none" normalizeH="0" baseline="0" dirty="0" smtClean="0">
              <a:ln>
                <a:noFill/>
              </a:ln>
              <a:solidFill>
                <a:srgbClr val="000000"/>
              </a:solidFill>
              <a:effectLst/>
              <a:latin typeface="+mn-ea"/>
              <a:cs typeface="Times New Roman" pitchFamily="18" charset="0"/>
            </a:endParaRPr>
          </a:p>
        </p:txBody>
      </p:sp>
      <p:sp>
        <p:nvSpPr>
          <p:cNvPr id="15" name="四角形吹き出し 14"/>
          <p:cNvSpPr/>
          <p:nvPr/>
        </p:nvSpPr>
        <p:spPr bwMode="auto">
          <a:xfrm>
            <a:off x="1642476" y="2987605"/>
            <a:ext cx="3456384" cy="626701"/>
          </a:xfrm>
          <a:prstGeom prst="wedgeRectCallout">
            <a:avLst>
              <a:gd name="adj1" fmla="val 54107"/>
              <a:gd name="adj2" fmla="val -160080"/>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20</a:t>
            </a:r>
            <a:r>
              <a:rPr lang="ja-JP" altLang="en-US" sz="1200" b="1" u="sng" dirty="0">
                <a:solidFill>
                  <a:srgbClr val="000000"/>
                </a:solidFill>
                <a:latin typeface="+mn-ea"/>
                <a:cs typeface="Times New Roman" pitchFamily="18" charset="0"/>
              </a:rPr>
              <a:t>～</a:t>
            </a:r>
            <a:r>
              <a:rPr lang="en-US" altLang="ja-JP" sz="1200" b="1" u="sng" dirty="0">
                <a:solidFill>
                  <a:srgbClr val="000000"/>
                </a:solidFill>
                <a:latin typeface="+mn-ea"/>
                <a:cs typeface="Times New Roman" pitchFamily="18" charset="0"/>
              </a:rPr>
              <a:t>30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a:t>
            </a:r>
            <a:r>
              <a:rPr lang="en-US" altLang="ja-JP" sz="1200" dirty="0">
                <a:solidFill>
                  <a:srgbClr val="000000"/>
                </a:solidFill>
                <a:latin typeface="+mn-ea"/>
                <a:cs typeface="Times New Roman" pitchFamily="18" charset="0"/>
              </a:rPr>
              <a:t>UIJ</a:t>
            </a:r>
            <a:r>
              <a:rPr lang="ja-JP" altLang="en-US" sz="1200" dirty="0">
                <a:solidFill>
                  <a:srgbClr val="000000"/>
                </a:solidFill>
                <a:latin typeface="+mn-ea"/>
                <a:cs typeface="Times New Roman" pitchFamily="18" charset="0"/>
              </a:rPr>
              <a:t>ターン</a:t>
            </a:r>
            <a:endParaRPr lang="en-US" altLang="ja-JP" sz="1200"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・子育て　　</a:t>
            </a:r>
            <a:r>
              <a:rPr lang="ja-JP" altLang="en-US" sz="1200" dirty="0" smtClean="0">
                <a:solidFill>
                  <a:srgbClr val="000000"/>
                </a:solidFill>
                <a:latin typeface="+mn-ea"/>
                <a:cs typeface="Times New Roman" pitchFamily="18" charset="0"/>
              </a:rPr>
              <a:t>等</a:t>
            </a:r>
            <a:endParaRPr lang="en-US" altLang="ja-JP" sz="1200" dirty="0">
              <a:solidFill>
                <a:srgbClr val="000000"/>
              </a:solidFill>
              <a:latin typeface="+mn-ea"/>
              <a:cs typeface="Times New Roman" pitchFamily="18" charset="0"/>
            </a:endParaRPr>
          </a:p>
        </p:txBody>
      </p:sp>
      <p:cxnSp>
        <p:nvCxnSpPr>
          <p:cNvPr id="17" name="直線矢印コネクタ 16"/>
          <p:cNvCxnSpPr/>
          <p:nvPr/>
        </p:nvCxnSpPr>
        <p:spPr bwMode="auto">
          <a:xfrm>
            <a:off x="4355781" y="1783053"/>
            <a:ext cx="3096344" cy="0"/>
          </a:xfrm>
          <a:prstGeom prst="straightConnector1">
            <a:avLst/>
          </a:prstGeom>
          <a:noFill/>
          <a:ln w="76200" cap="flat" cmpd="sng" algn="ctr">
            <a:solidFill>
              <a:schemeClr val="bg1">
                <a:lumMod val="75000"/>
              </a:schemeClr>
            </a:solidFill>
            <a:prstDash val="sysDash"/>
            <a:round/>
            <a:headEnd type="none" w="med" len="med"/>
            <a:tailEnd type="arrow" w="med" len="med"/>
          </a:ln>
          <a:effectLst/>
        </p:spPr>
      </p:cxnSp>
      <p:sp>
        <p:nvSpPr>
          <p:cNvPr id="35" name="上矢印 34"/>
          <p:cNvSpPr/>
          <p:nvPr/>
        </p:nvSpPr>
        <p:spPr bwMode="auto">
          <a:xfrm>
            <a:off x="4067749" y="2463477"/>
            <a:ext cx="484632" cy="476731"/>
          </a:xfrm>
          <a:prstGeom prst="up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50" name="上矢印 49"/>
          <p:cNvSpPr/>
          <p:nvPr/>
        </p:nvSpPr>
        <p:spPr bwMode="auto">
          <a:xfrm rot="10800000">
            <a:off x="5691051" y="2448212"/>
            <a:ext cx="484632" cy="476731"/>
          </a:xfrm>
          <a:prstGeom prst="upArrow">
            <a:avLst/>
          </a:prstGeom>
          <a:ln>
            <a:prstDash val="soli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cxnSp>
        <p:nvCxnSpPr>
          <p:cNvPr id="38" name="直線コネクタ 37"/>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5758870" y="2532689"/>
            <a:ext cx="1077993" cy="307777"/>
          </a:xfrm>
          <a:prstGeom prst="rect">
            <a:avLst/>
          </a:prstGeom>
          <a:noFill/>
        </p:spPr>
        <p:txBody>
          <a:bodyPr wrap="square" rtlCol="0">
            <a:spAutoFit/>
          </a:bodyPr>
          <a:lstStyle/>
          <a:p>
            <a:pPr algn="ctr"/>
            <a:r>
              <a:rPr kumimoji="1" lang="ja-JP" altLang="en-US" sz="1400" b="1" dirty="0" smtClean="0"/>
              <a:t>流出抑制</a:t>
            </a:r>
            <a:endParaRPr kumimoji="1" lang="ja-JP" altLang="en-US" sz="1400" b="1" dirty="0"/>
          </a:p>
        </p:txBody>
      </p:sp>
      <p:sp>
        <p:nvSpPr>
          <p:cNvPr id="32" name="テキスト ボックス 31"/>
          <p:cNvSpPr txBox="1"/>
          <p:nvPr/>
        </p:nvSpPr>
        <p:spPr>
          <a:xfrm>
            <a:off x="4178857" y="2547953"/>
            <a:ext cx="1077993" cy="307777"/>
          </a:xfrm>
          <a:prstGeom prst="rect">
            <a:avLst/>
          </a:prstGeom>
          <a:noFill/>
        </p:spPr>
        <p:txBody>
          <a:bodyPr wrap="square" rtlCol="0">
            <a:spAutoFit/>
          </a:bodyPr>
          <a:lstStyle/>
          <a:p>
            <a:pPr algn="ctr"/>
            <a:r>
              <a:rPr kumimoji="1" lang="ja-JP" altLang="en-US" sz="1400" b="1" dirty="0" smtClean="0"/>
              <a:t>流入促進</a:t>
            </a:r>
            <a:endParaRPr kumimoji="1" lang="ja-JP" altLang="en-US" sz="1400" b="1" dirty="0"/>
          </a:p>
        </p:txBody>
      </p:sp>
      <p:sp>
        <p:nvSpPr>
          <p:cNvPr id="30" name="正方形/長方形 29"/>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311240" y="3687192"/>
            <a:ext cx="1468672" cy="188664"/>
          </a:xfrm>
          <a:prstGeom prst="rect">
            <a:avLst/>
          </a:prstGeom>
          <a:ln w="3175">
            <a:solidFill>
              <a:schemeClr val="tx1"/>
            </a:solidFill>
          </a:ln>
        </p:spPr>
        <p:txBody>
          <a:bodyPr wrap="none" anchor="ctr" anchorCtr="0">
            <a:noAutofit/>
          </a:bodyPr>
          <a:lstStyle/>
          <a:p>
            <a:pPr algn="ctr"/>
            <a:r>
              <a:rPr lang="ja-JP" altLang="en-US" sz="900" dirty="0"/>
              <a:t>大阪・関西への</a:t>
            </a:r>
            <a:r>
              <a:rPr lang="en-US" altLang="ja-JP" sz="900" dirty="0"/>
              <a:t>U</a:t>
            </a:r>
            <a:r>
              <a:rPr lang="ja-JP" altLang="en-US" sz="900" dirty="0"/>
              <a:t>ターン</a:t>
            </a:r>
            <a:r>
              <a:rPr lang="ja-JP" altLang="en-US" sz="900" dirty="0" smtClean="0"/>
              <a:t>意向</a:t>
            </a:r>
            <a:endParaRPr lang="ja-JP" altLang="en-US" sz="900" dirty="0"/>
          </a:p>
        </p:txBody>
      </p:sp>
      <p:sp>
        <p:nvSpPr>
          <p:cNvPr id="40" name="正方形/長方形 39"/>
          <p:cNvSpPr/>
          <p:nvPr/>
        </p:nvSpPr>
        <p:spPr bwMode="auto">
          <a:xfrm>
            <a:off x="1975686" y="4450066"/>
            <a:ext cx="1371248"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6" name="正方形/長方形 25"/>
          <p:cNvSpPr/>
          <p:nvPr/>
        </p:nvSpPr>
        <p:spPr>
          <a:xfrm>
            <a:off x="2945032" y="2967975"/>
            <a:ext cx="2168960" cy="646331"/>
          </a:xfrm>
          <a:prstGeom prst="rect">
            <a:avLst/>
          </a:prstGeom>
        </p:spPr>
        <p:txBody>
          <a:bodyPr wrap="square">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50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・シニアプロフェッショナル</a:t>
            </a:r>
            <a:endParaRPr lang="en-US" altLang="ja-JP" sz="1200" dirty="0">
              <a:solidFill>
                <a:srgbClr val="000000"/>
              </a:solidFill>
              <a:latin typeface="+mn-ea"/>
              <a:cs typeface="Times New Roman" pitchFamily="18" charset="0"/>
            </a:endParaRPr>
          </a:p>
          <a:p>
            <a:pPr defTabSz="628650">
              <a:spcBef>
                <a:spcPts val="0"/>
              </a:spcBef>
            </a:pPr>
            <a:r>
              <a:rPr lang="ja-JP" altLang="en-US" sz="1200" dirty="0">
                <a:solidFill>
                  <a:srgbClr val="000000"/>
                </a:solidFill>
                <a:latin typeface="+mn-ea"/>
                <a:cs typeface="Times New Roman" pitchFamily="18" charset="0"/>
              </a:rPr>
              <a:t>・第二の人生に向けた準備　等</a:t>
            </a:r>
          </a:p>
        </p:txBody>
      </p:sp>
      <p:sp>
        <p:nvSpPr>
          <p:cNvPr id="46" name="正方形/長方形 45"/>
          <p:cNvSpPr/>
          <p:nvPr/>
        </p:nvSpPr>
        <p:spPr bwMode="auto">
          <a:xfrm>
            <a:off x="1975686" y="4986678"/>
            <a:ext cx="1227232" cy="18002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7" name="正方形/長方形 46"/>
          <p:cNvSpPr/>
          <p:nvPr/>
        </p:nvSpPr>
        <p:spPr bwMode="auto">
          <a:xfrm>
            <a:off x="1975686" y="5342990"/>
            <a:ext cx="1515264"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9" name="正方形/長方形 48"/>
          <p:cNvSpPr/>
          <p:nvPr/>
        </p:nvSpPr>
        <p:spPr>
          <a:xfrm>
            <a:off x="5940152" y="3687192"/>
            <a:ext cx="1202573" cy="188664"/>
          </a:xfrm>
          <a:prstGeom prst="rect">
            <a:avLst/>
          </a:prstGeom>
          <a:ln w="3175">
            <a:solidFill>
              <a:schemeClr val="tx1"/>
            </a:solidFill>
          </a:ln>
        </p:spPr>
        <p:txBody>
          <a:bodyPr wrap="none" anchor="ctr" anchorCtr="0">
            <a:noAutofit/>
          </a:bodyPr>
          <a:lstStyle/>
          <a:p>
            <a:pPr algn="ctr"/>
            <a:r>
              <a:rPr lang="ja-JP" altLang="en-US" sz="900" dirty="0" smtClean="0"/>
              <a:t>就職内定者の勤務地</a:t>
            </a:r>
            <a:endParaRPr lang="ja-JP" altLang="en-US" sz="900" dirty="0"/>
          </a:p>
        </p:txBody>
      </p:sp>
      <p:sp>
        <p:nvSpPr>
          <p:cNvPr id="3" name="正方形/長方形 2"/>
          <p:cNvSpPr/>
          <p:nvPr/>
        </p:nvSpPr>
        <p:spPr>
          <a:xfrm>
            <a:off x="1691680" y="3845659"/>
            <a:ext cx="2736968" cy="246221"/>
          </a:xfrm>
          <a:prstGeom prst="rect">
            <a:avLst/>
          </a:prstGeom>
        </p:spPr>
        <p:txBody>
          <a:bodyPr wrap="none">
            <a:spAutoFit/>
          </a:bodyPr>
          <a:lstStyle/>
          <a:p>
            <a:pPr marL="179388" lvl="0" indent="-179388">
              <a:buFont typeface="Wingdings" panose="05000000000000000000" pitchFamily="2" charset="2"/>
              <a:buChar char="l"/>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代男性の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ターン意向が高い。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716016" y="3845659"/>
            <a:ext cx="3661900" cy="246221"/>
          </a:xfrm>
          <a:prstGeom prst="rect">
            <a:avLst/>
          </a:prstGeom>
        </p:spPr>
        <p:txBody>
          <a:bodyPr wrap="none">
            <a:spAutoFit/>
          </a:bodyPr>
          <a:lstStyle/>
          <a:p>
            <a:pPr marL="179388" lvl="0" indent="-179388">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関西勤務を希望しながら首都圏に就職する層が一定程度存在。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3"/>
          <p:cNvSpPr txBox="1">
            <a:spLocks noChangeArrowheads="1"/>
          </p:cNvSpPr>
          <p:nvPr/>
        </p:nvSpPr>
        <p:spPr bwMode="auto">
          <a:xfrm>
            <a:off x="1219095" y="6732789"/>
            <a:ext cx="5884862"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p>
          <a:p>
            <a:pPr lvl="1" algn="just" fontAlgn="base">
              <a:lnSpc>
                <a:spcPct val="80000"/>
              </a:lnSpc>
              <a:spcBef>
                <a:spcPct val="0"/>
              </a:spcBef>
              <a:spcAft>
                <a:spcPct val="0"/>
              </a:spcAft>
            </a:pPr>
            <a:r>
              <a:rPr kumimoji="1" lang="ja-JP" altLang="en-US"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Text Box 3"/>
          <p:cNvSpPr txBox="1">
            <a:spLocks noChangeArrowheads="1"/>
          </p:cNvSpPr>
          <p:nvPr/>
        </p:nvSpPr>
        <p:spPr bwMode="auto">
          <a:xfrm>
            <a:off x="4644008" y="6742814"/>
            <a:ext cx="5884862"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出典：大阪府政策企画部「大学生に関する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3943" y="1404983"/>
            <a:ext cx="2956446" cy="128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3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Tree>
    <p:extLst>
      <p:ext uri="{BB962C8B-B14F-4D97-AF65-F5344CB8AC3E}">
        <p14:creationId xmlns:p14="http://schemas.microsoft.com/office/powerpoint/2010/main" val="261618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
        <p:nvSpPr>
          <p:cNvPr id="5" name="正方形/長方形 4"/>
          <p:cNvSpPr/>
          <p:nvPr/>
        </p:nvSpPr>
        <p:spPr>
          <a:xfrm>
            <a:off x="107504" y="620688"/>
            <a:ext cx="8856984" cy="6555641"/>
          </a:xfrm>
          <a:prstGeom prst="rect">
            <a:avLst/>
          </a:prstGeom>
        </p:spPr>
        <p:txBody>
          <a:bodyPr wrap="square">
            <a:spAutoFit/>
          </a:bodyPr>
          <a:lstStyle/>
          <a:p>
            <a:pPr marL="180000" indent="-457200">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総合戦略の基本姿勢</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人口減少・超高齢社会のもとで、大阪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の「成長の実現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安全・安心の確保」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を同時に図るためには、日本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の成長を牽引する東西二極の一極としての社会経済構造の構築をめざすとともに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、少子・高齢化等が及ぼす影響や将来の課題を明らかにし、的確に対応する必要があります。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すなわち、人口減少・超高齢社会の到来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を、「変革のチャンス」と捉えて改革に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積極戦略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）とともに、これらがもたらす「将来の備え」を着実に実行（調整戦略）することが重要です。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これらの積極戦略と調整戦略にバランスよく取り組むことで、「持続的な発展」を実現します。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また、今後、人口構造が大きく変化して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、これらを実現するためには、行政の守備範囲、コスト負担の問題に向き合わなければなりません。広域自治体である府は、基礎自治体と分担・連携を図りながら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・安心の確保をはじめ、社会が持続するために不可欠な施策・サービス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をしっかり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担いつつ、府民や企業など民間との幅広い連携により、総合力で目標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の実現に向けた取組みを進めていく必要があります。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そのため、民間を施策展開における重要なパートナーとして、政策実現に向けた戦略的なタイアップなど幅広い分野で連携をめざします。大阪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は歴史的に民主導で発展を遂げ、それが幅広い産業の集積となって経済的な厚みを形成しています。こうした強みを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最大限に活かして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いくため、特区による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規制改革の推進や産業の創出・振興、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さらには都市インフラの充実など、幅広い施策をパッケージで展開することにより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、大阪のブランド力を高めるとともに、経済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の活性化、雇用の拡大など大阪全体の成長、ひいては日本経済の再生へとつなげていきます。</a:t>
            </a: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なお、計画の策定にあたっては、目標（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）を設定します。毎年度、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計画期間</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年度まで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の５年間とします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章）</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75088" y="2420888"/>
            <a:ext cx="6840760" cy="648072"/>
          </a:xfrm>
          <a:prstGeom prst="rect">
            <a:avLst/>
          </a:prstGeom>
          <a:noFill/>
          <a:ln w="28575" cmpd="dbl">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変革のチャンスと捉えて改革に取り組み、持続的な発展を実現（積極戦略）</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人口減少・超高齢社会がもたらす将来の備えを着実に推進（調整戦略）</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4098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角丸四角形 314"/>
          <p:cNvSpPr/>
          <p:nvPr/>
        </p:nvSpPr>
        <p:spPr>
          <a:xfrm>
            <a:off x="179512" y="2882692"/>
            <a:ext cx="8712968" cy="19864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ja-JP" sz="12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の人口流出超過傾向に歯止めをかけるため、大阪の強みである「住みやすさ」と「働きやすさ」と「研究開発・新しいことへのチャレンジのしやすさ」のバランスをさらに高めます。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仕事が原因で東京に流出する人口を減らすと同時に、住みやすさを求めて東京から流入する人口を増やし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東京から大阪への人口対流をより大きな流れにしていくことをめざします。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979712"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居住環境が良い</a:t>
            </a:r>
            <a:endParaRPr lang="en-US" altLang="ja-JP" sz="1100" dirty="0" smtClean="0"/>
          </a:p>
        </p:txBody>
      </p:sp>
      <p:sp>
        <p:nvSpPr>
          <p:cNvPr id="24" name="角丸四角形 23"/>
          <p:cNvSpPr/>
          <p:nvPr/>
        </p:nvSpPr>
        <p:spPr>
          <a:xfrm>
            <a:off x="7228710"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研究・学術基盤がある</a:t>
            </a:r>
            <a:endParaRPr lang="en-US" altLang="ja-JP" sz="1100" dirty="0" smtClean="0"/>
          </a:p>
        </p:txBody>
      </p:sp>
      <p:sp>
        <p:nvSpPr>
          <p:cNvPr id="71" name="角丸四角形 70"/>
          <p:cNvSpPr/>
          <p:nvPr/>
        </p:nvSpPr>
        <p:spPr>
          <a:xfrm>
            <a:off x="3729378" y="1989452"/>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多様な産業が集積</a:t>
            </a:r>
            <a:endParaRPr lang="en-US" altLang="ja-JP" sz="1100" dirty="0" smtClean="0"/>
          </a:p>
        </p:txBody>
      </p:sp>
      <p:sp>
        <p:nvSpPr>
          <p:cNvPr id="160" name="角丸四角形 159"/>
          <p:cNvSpPr/>
          <p:nvPr/>
        </p:nvSpPr>
        <p:spPr>
          <a:xfrm>
            <a:off x="5479044" y="1989451"/>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イノベーションの芽生え</a:t>
            </a:r>
            <a:endParaRPr lang="en-US" altLang="ja-JP" sz="1100" dirty="0" smtClean="0"/>
          </a:p>
        </p:txBody>
      </p:sp>
      <p:cxnSp>
        <p:nvCxnSpPr>
          <p:cNvPr id="2111" name="直線矢印コネクタ 2110"/>
          <p:cNvCxnSpPr>
            <a:stCxn id="45" idx="2"/>
            <a:endCxn id="360" idx="0"/>
          </p:cNvCxnSpPr>
          <p:nvPr/>
        </p:nvCxnSpPr>
        <p:spPr>
          <a:xfrm flipH="1">
            <a:off x="2720848" y="2709534"/>
            <a:ext cx="90749"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7" name="直線矢印コネクタ 256"/>
          <p:cNvCxnSpPr>
            <a:stCxn id="50" idx="2"/>
            <a:endCxn id="360" idx="0"/>
          </p:cNvCxnSpPr>
          <p:nvPr/>
        </p:nvCxnSpPr>
        <p:spPr>
          <a:xfrm flipH="1">
            <a:off x="2720848" y="2709534"/>
            <a:ext cx="1840415"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9" name="直線矢印コネクタ 258"/>
          <p:cNvCxnSpPr>
            <a:stCxn id="51" idx="2"/>
            <a:endCxn id="362" idx="0"/>
          </p:cNvCxnSpPr>
          <p:nvPr/>
        </p:nvCxnSpPr>
        <p:spPr>
          <a:xfrm flipH="1">
            <a:off x="5342527" y="2709534"/>
            <a:ext cx="968402"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3" name="直線矢印コネクタ 262"/>
          <p:cNvCxnSpPr>
            <a:stCxn id="50" idx="2"/>
            <a:endCxn id="362" idx="0"/>
          </p:cNvCxnSpPr>
          <p:nvPr/>
        </p:nvCxnSpPr>
        <p:spPr>
          <a:xfrm>
            <a:off x="4561263" y="2709534"/>
            <a:ext cx="781264"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6" name="直線矢印コネクタ 265"/>
          <p:cNvCxnSpPr>
            <a:stCxn id="52" idx="2"/>
            <a:endCxn id="34" idx="0"/>
          </p:cNvCxnSpPr>
          <p:nvPr/>
        </p:nvCxnSpPr>
        <p:spPr>
          <a:xfrm flipH="1">
            <a:off x="7855546" y="2709534"/>
            <a:ext cx="205048"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3" name="乗算記号 232"/>
          <p:cNvSpPr/>
          <p:nvPr/>
        </p:nvSpPr>
        <p:spPr>
          <a:xfrm>
            <a:off x="3691705" y="3645025"/>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a:xfrm>
            <a:off x="338336" y="2200832"/>
            <a:ext cx="1319592" cy="369332"/>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大阪の現状</a:t>
            </a:r>
            <a:endParaRPr lang="ja-JP" altLang="en-US" b="1" dirty="0"/>
          </a:p>
        </p:txBody>
      </p:sp>
      <p:sp>
        <p:nvSpPr>
          <p:cNvPr id="308" name="正方形/長方形 307"/>
          <p:cNvSpPr/>
          <p:nvPr/>
        </p:nvSpPr>
        <p:spPr>
          <a:xfrm>
            <a:off x="258989" y="3378256"/>
            <a:ext cx="1478290" cy="923330"/>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大阪の強み・</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さらに強化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すべきポイント</a:t>
            </a:r>
            <a:endParaRPr lang="ja-JP" altLang="en-US" b="1" dirty="0"/>
          </a:p>
        </p:txBody>
      </p:sp>
      <p:sp>
        <p:nvSpPr>
          <p:cNvPr id="309" name="正方形/長方形 308"/>
          <p:cNvSpPr/>
          <p:nvPr/>
        </p:nvSpPr>
        <p:spPr>
          <a:xfrm>
            <a:off x="338333" y="5590981"/>
            <a:ext cx="1319592" cy="646331"/>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総合戦略の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基本目標</a:t>
            </a:r>
            <a:endParaRPr lang="ja-JP" altLang="en-US" b="1" dirty="0"/>
          </a:p>
        </p:txBody>
      </p:sp>
      <p:sp>
        <p:nvSpPr>
          <p:cNvPr id="326" name="二等辺三角形 325"/>
          <p:cNvSpPr/>
          <p:nvPr/>
        </p:nvSpPr>
        <p:spPr>
          <a:xfrm rot="10800000">
            <a:off x="4499992" y="5013787"/>
            <a:ext cx="1872208" cy="21754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円/楕円 359"/>
          <p:cNvSpPr/>
          <p:nvPr/>
        </p:nvSpPr>
        <p:spPr>
          <a:xfrm>
            <a:off x="1979712" y="3666954"/>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smtClean="0"/>
              <a:t>住みやすい</a:t>
            </a:r>
            <a:endParaRPr lang="ja-JP" altLang="en-US" sz="1400" b="1" dirty="0"/>
          </a:p>
        </p:txBody>
      </p:sp>
      <p:sp>
        <p:nvSpPr>
          <p:cNvPr id="362" name="円/楕円 361"/>
          <p:cNvSpPr/>
          <p:nvPr/>
        </p:nvSpPr>
        <p:spPr>
          <a:xfrm>
            <a:off x="4601391" y="3666954"/>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a:t>働き</a:t>
            </a:r>
            <a:r>
              <a:rPr lang="ja-JP" altLang="en-US" sz="1400" b="1" dirty="0" smtClean="0"/>
              <a:t>やすい</a:t>
            </a:r>
            <a:endParaRPr lang="ja-JP" altLang="en-US" sz="1400" b="1" dirty="0"/>
          </a:p>
        </p:txBody>
      </p:sp>
      <p:cxnSp>
        <p:nvCxnSpPr>
          <p:cNvPr id="30" name="直線コネクタ 2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2" name="正方形/長方形 31"/>
          <p:cNvSpPr/>
          <p:nvPr/>
        </p:nvSpPr>
        <p:spPr>
          <a:xfrm>
            <a:off x="320703" y="478332"/>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新しい価値を提示し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、世界で存在感を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発揮し続ける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乗算記号 32"/>
          <p:cNvSpPr/>
          <p:nvPr/>
        </p:nvSpPr>
        <p:spPr>
          <a:xfrm>
            <a:off x="6412316" y="3573016"/>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114410" y="3532144"/>
            <a:ext cx="1482271" cy="589943"/>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200" b="1" dirty="0" smtClean="0"/>
              <a:t>研究開発・新しい</a:t>
            </a:r>
            <a:r>
              <a:rPr lang="ja-JP" altLang="en-US" sz="1200" b="1" dirty="0"/>
              <a:t>こと</a:t>
            </a:r>
            <a:r>
              <a:rPr lang="ja-JP" altLang="en-US" sz="1200" b="1" dirty="0" smtClean="0"/>
              <a:t>に</a:t>
            </a:r>
            <a:endParaRPr lang="en-US" altLang="ja-JP" sz="1200" b="1" dirty="0" smtClean="0"/>
          </a:p>
          <a:p>
            <a:pPr algn="ctr"/>
            <a:r>
              <a:rPr lang="ja-JP" altLang="en-US" sz="1200" b="1" dirty="0" smtClean="0"/>
              <a:t>チャレンジ</a:t>
            </a:r>
            <a:r>
              <a:rPr lang="ja-JP" altLang="en-US" sz="1200" b="1" dirty="0"/>
              <a:t>しやすい</a:t>
            </a:r>
          </a:p>
        </p:txBody>
      </p:sp>
      <p:sp>
        <p:nvSpPr>
          <p:cNvPr id="45" name="角丸四角形 44"/>
          <p:cNvSpPr/>
          <p:nvPr/>
        </p:nvSpPr>
        <p:spPr>
          <a:xfrm>
            <a:off x="1979712"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住宅水準</a:t>
            </a:r>
          </a:p>
          <a:p>
            <a:pPr marL="171450" indent="-171450">
              <a:buFont typeface="Wingdings" panose="05000000000000000000" pitchFamily="2" charset="2"/>
              <a:buChar char="l"/>
            </a:pPr>
            <a:r>
              <a:rPr lang="ja-JP" altLang="en-US" sz="800" dirty="0"/>
              <a:t>生活の</a:t>
            </a:r>
            <a:r>
              <a:rPr lang="ja-JP" altLang="en-US" sz="800" dirty="0" smtClean="0"/>
              <a:t>しやすさ</a:t>
            </a:r>
            <a:endParaRPr lang="ja-JP" altLang="en-US" sz="800" dirty="0"/>
          </a:p>
        </p:txBody>
      </p:sp>
      <p:sp>
        <p:nvSpPr>
          <p:cNvPr id="50" name="角丸四角形 49"/>
          <p:cNvSpPr/>
          <p:nvPr/>
        </p:nvSpPr>
        <p:spPr>
          <a:xfrm>
            <a:off x="3729378"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産業構造のバランスの良さ</a:t>
            </a:r>
          </a:p>
          <a:p>
            <a:pPr marL="171450" indent="-171450">
              <a:buFont typeface="Wingdings" panose="05000000000000000000" pitchFamily="2" charset="2"/>
              <a:buChar char="l"/>
            </a:pPr>
            <a:r>
              <a:rPr lang="ja-JP" altLang="en-US" sz="800" dirty="0"/>
              <a:t>消費市場の規模・厚み</a:t>
            </a:r>
          </a:p>
          <a:p>
            <a:pPr marL="171450" indent="-171450">
              <a:buFont typeface="Wingdings" panose="05000000000000000000" pitchFamily="2" charset="2"/>
              <a:buChar char="l"/>
            </a:pPr>
            <a:r>
              <a:rPr lang="ja-JP" altLang="en-US" sz="800" dirty="0"/>
              <a:t>生活産業の</a:t>
            </a:r>
            <a:r>
              <a:rPr lang="ja-JP" altLang="en-US" sz="800" dirty="0" smtClean="0"/>
              <a:t>集積</a:t>
            </a:r>
            <a:endParaRPr lang="ja-JP" altLang="en-US" sz="800" dirty="0"/>
          </a:p>
        </p:txBody>
      </p:sp>
      <p:sp>
        <p:nvSpPr>
          <p:cNvPr id="51" name="角丸四角形 50"/>
          <p:cNvSpPr/>
          <p:nvPr/>
        </p:nvSpPr>
        <p:spPr>
          <a:xfrm>
            <a:off x="5479044"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u="sng" dirty="0" smtClean="0">
                <a:solidFill>
                  <a:schemeClr val="tx1"/>
                </a:solidFill>
              </a:rPr>
              <a:t>関西</a:t>
            </a:r>
            <a:r>
              <a:rPr lang="ja-JP" altLang="en-US" sz="800" dirty="0" smtClean="0">
                <a:solidFill>
                  <a:schemeClr val="tx1"/>
                </a:solidFill>
              </a:rPr>
              <a:t>イノベーション</a:t>
            </a:r>
            <a:r>
              <a:rPr lang="ja-JP" altLang="en-US" sz="800" dirty="0">
                <a:solidFill>
                  <a:schemeClr val="tx1"/>
                </a:solidFill>
              </a:rPr>
              <a:t>国際戦略総合特区</a:t>
            </a:r>
            <a:endParaRPr lang="en-US" altLang="ja-JP" sz="800" dirty="0">
              <a:solidFill>
                <a:schemeClr val="tx1"/>
              </a:solidFill>
            </a:endParaRPr>
          </a:p>
          <a:p>
            <a:pPr marL="171450" indent="-171450">
              <a:buFont typeface="Wingdings" panose="05000000000000000000" pitchFamily="2" charset="2"/>
              <a:buChar char="u"/>
            </a:pPr>
            <a:r>
              <a:rPr lang="ja-JP" altLang="en-US" sz="800" dirty="0">
                <a:solidFill>
                  <a:schemeClr val="tx1"/>
                </a:solidFill>
              </a:rPr>
              <a:t>スタートアップ環境の改善</a:t>
            </a:r>
            <a:endParaRPr lang="en-US" altLang="ja-JP" sz="800" dirty="0">
              <a:solidFill>
                <a:schemeClr val="tx1"/>
              </a:solidFill>
            </a:endParaRPr>
          </a:p>
        </p:txBody>
      </p:sp>
      <p:sp>
        <p:nvSpPr>
          <p:cNvPr id="52" name="角丸四角形 51"/>
          <p:cNvSpPr/>
          <p:nvPr/>
        </p:nvSpPr>
        <p:spPr>
          <a:xfrm>
            <a:off x="7228709"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dirty="0"/>
              <a:t>大学や企業の研究開発拠点</a:t>
            </a:r>
            <a:endParaRPr lang="en-US" altLang="ja-JP" sz="800" dirty="0"/>
          </a:p>
          <a:p>
            <a:pPr marL="171450" indent="-171450">
              <a:buFont typeface="Wingdings" panose="05000000000000000000" pitchFamily="2" charset="2"/>
              <a:buChar char="u"/>
            </a:pPr>
            <a:r>
              <a:rPr lang="ja-JP" altLang="en-US" sz="800" dirty="0"/>
              <a:t>先進的な産業・技術（ライフサイエンス、ロボット等）</a:t>
            </a:r>
            <a:endParaRPr lang="en-US" altLang="ja-JP" sz="800" dirty="0"/>
          </a:p>
        </p:txBody>
      </p:sp>
      <p:cxnSp>
        <p:nvCxnSpPr>
          <p:cNvPr id="74" name="直線矢印コネクタ 73"/>
          <p:cNvCxnSpPr>
            <a:stCxn id="51" idx="2"/>
            <a:endCxn id="34" idx="0"/>
          </p:cNvCxnSpPr>
          <p:nvPr/>
        </p:nvCxnSpPr>
        <p:spPr>
          <a:xfrm>
            <a:off x="6310929" y="2709534"/>
            <a:ext cx="1544617"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5" name="正方形/長方形 234"/>
          <p:cNvSpPr/>
          <p:nvPr/>
        </p:nvSpPr>
        <p:spPr>
          <a:xfrm>
            <a:off x="7142814" y="4178736"/>
            <a:ext cx="1479892"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
        <p:nvSpPr>
          <p:cNvPr id="80" name="正方形/長方形 79"/>
          <p:cNvSpPr/>
          <p:nvPr/>
        </p:nvSpPr>
        <p:spPr>
          <a:xfrm>
            <a:off x="1888761" y="3140968"/>
            <a:ext cx="2880320" cy="307777"/>
          </a:xfrm>
          <a:prstGeom prst="rect">
            <a:avLst/>
          </a:prstGeom>
          <a:solidFill>
            <a:schemeClr val="accent1">
              <a:lumMod val="20000"/>
              <a:lumOff val="80000"/>
            </a:schemeClr>
          </a:solidFill>
        </p:spPr>
        <p:txBody>
          <a:bodyPr wrap="square">
            <a:spAutoFit/>
          </a:bodyPr>
          <a:lstStyle/>
          <a:p>
            <a:pPr algn="ctr"/>
            <a:r>
              <a:rPr lang="ja-JP" altLang="en-US" sz="1400" b="1" dirty="0" smtClean="0"/>
              <a:t>新しい都市型ライフスタイルの実現</a:t>
            </a:r>
            <a:endParaRPr lang="en-US" altLang="ja-JP" sz="1400" b="1" dirty="0"/>
          </a:p>
        </p:txBody>
      </p:sp>
      <p:sp>
        <p:nvSpPr>
          <p:cNvPr id="306" name="角丸四角形 305"/>
          <p:cNvSpPr/>
          <p:nvPr/>
        </p:nvSpPr>
        <p:spPr>
          <a:xfrm>
            <a:off x="1835697" y="5370395"/>
            <a:ext cx="6912767" cy="108294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1200" dirty="0" smtClean="0"/>
          </a:p>
        </p:txBody>
      </p:sp>
      <p:sp>
        <p:nvSpPr>
          <p:cNvPr id="276" name="角丸四角形 275"/>
          <p:cNvSpPr/>
          <p:nvPr/>
        </p:nvSpPr>
        <p:spPr>
          <a:xfrm>
            <a:off x="198450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①若い世代の就職・結婚・出産・子育ての希望を実現する</a:t>
            </a:r>
            <a:endParaRPr lang="en-US" altLang="ja-JP" sz="1200" dirty="0" smtClean="0"/>
          </a:p>
        </p:txBody>
      </p:sp>
      <p:sp>
        <p:nvSpPr>
          <p:cNvPr id="277" name="角丸四角形 276"/>
          <p:cNvSpPr/>
          <p:nvPr/>
        </p:nvSpPr>
        <p:spPr>
          <a:xfrm>
            <a:off x="426026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②次代の「大阪」を担う人を</a:t>
            </a:r>
            <a:r>
              <a:rPr lang="ja-JP" altLang="en-US" sz="1200" dirty="0"/>
              <a:t>つくる</a:t>
            </a:r>
            <a:endParaRPr lang="en-US" altLang="ja-JP" sz="1200" dirty="0" smtClean="0"/>
          </a:p>
        </p:txBody>
      </p:sp>
      <p:sp>
        <p:nvSpPr>
          <p:cNvPr id="278" name="角丸四角形 277"/>
          <p:cNvSpPr/>
          <p:nvPr/>
        </p:nvSpPr>
        <p:spPr>
          <a:xfrm>
            <a:off x="654471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③誰もが健康でいきいきと活躍できる「まち」をつくる</a:t>
            </a:r>
            <a:endParaRPr lang="en-US" altLang="ja-JP" sz="1200" dirty="0" smtClean="0"/>
          </a:p>
        </p:txBody>
      </p:sp>
      <p:sp>
        <p:nvSpPr>
          <p:cNvPr id="279" name="角丸四角形 278"/>
          <p:cNvSpPr/>
          <p:nvPr/>
        </p:nvSpPr>
        <p:spPr>
          <a:xfrm>
            <a:off x="1979714"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④安全・安心な地域をつくる</a:t>
            </a:r>
            <a:endParaRPr lang="en-US" altLang="ja-JP" sz="1200" dirty="0" smtClean="0"/>
          </a:p>
        </p:txBody>
      </p:sp>
      <p:sp>
        <p:nvSpPr>
          <p:cNvPr id="280" name="角丸四角形 279"/>
          <p:cNvSpPr/>
          <p:nvPr/>
        </p:nvSpPr>
        <p:spPr>
          <a:xfrm>
            <a:off x="4260264"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⑤都市としての経済機能を強化する</a:t>
            </a:r>
            <a:endParaRPr lang="en-US" altLang="ja-JP" sz="1200" dirty="0" smtClean="0"/>
          </a:p>
        </p:txBody>
      </p:sp>
      <p:sp>
        <p:nvSpPr>
          <p:cNvPr id="281" name="角丸四角形 280"/>
          <p:cNvSpPr/>
          <p:nvPr/>
        </p:nvSpPr>
        <p:spPr>
          <a:xfrm>
            <a:off x="6544713"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⑥定住魅力・都市魅力を強化する</a:t>
            </a:r>
            <a:endParaRPr lang="en-US" altLang="ja-JP" sz="1200" dirty="0" smtClean="0"/>
          </a:p>
        </p:txBody>
      </p:sp>
      <p:sp>
        <p:nvSpPr>
          <p:cNvPr id="3" name="左中かっこ 2"/>
          <p:cNvSpPr/>
          <p:nvPr/>
        </p:nvSpPr>
        <p:spPr>
          <a:xfrm rot="16200000">
            <a:off x="2611220" y="3589582"/>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左中かっこ 40"/>
          <p:cNvSpPr/>
          <p:nvPr/>
        </p:nvSpPr>
        <p:spPr>
          <a:xfrm rot="16200000">
            <a:off x="5232899" y="3589583"/>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a:stCxn id="3" idx="1"/>
            <a:endCxn id="41" idx="1"/>
          </p:cNvCxnSpPr>
          <p:nvPr/>
        </p:nvCxnSpPr>
        <p:spPr>
          <a:xfrm>
            <a:off x="2720848" y="4440345"/>
            <a:ext cx="2621679"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a:xfrm>
            <a:off x="3942802" y="4440346"/>
            <a:ext cx="177769" cy="1532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737279" y="2996953"/>
            <a:ext cx="4634921" cy="172819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8510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11472" y="4725410"/>
            <a:ext cx="7604944" cy="1799934"/>
          </a:xfrm>
          <a:prstGeom prst="roundRect">
            <a:avLst>
              <a:gd name="adj" fmla="val 99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「住みやすさ」と「働きやすさ」と「研究開発・新しいことへのチャレンジのしやすさ」のバランスをさらに高めることで、東京圏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への企業流出にも歯止めをかけ、産業競争力の強化・新産業の創出を加速します。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技術・研究開発機能を起点に、産業の新陳代謝を持続させることで、産業構造や差別化要因を変化させながら常に国際競争力のある都市であり続けます。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320702" y="478332"/>
            <a:ext cx="8643785"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新しい価値を提示し、世界で存在感を発揮し続ける都市</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1203617" y="5110209"/>
            <a:ext cx="2869874"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基盤産業</a:t>
            </a:r>
            <a:endParaRPr kumimoji="1" lang="ja-JP" altLang="en-US" b="1" dirty="0"/>
          </a:p>
        </p:txBody>
      </p:sp>
      <p:sp>
        <p:nvSpPr>
          <p:cNvPr id="46" name="角丸四角形 45"/>
          <p:cNvSpPr/>
          <p:nvPr/>
        </p:nvSpPr>
        <p:spPr>
          <a:xfrm>
            <a:off x="3069192" y="2276873"/>
            <a:ext cx="2869874" cy="1368152"/>
          </a:xfrm>
          <a:prstGeom prst="roundRect">
            <a:avLst>
              <a:gd name="adj" fmla="val 9511"/>
            </a:avLst>
          </a:prstGeom>
          <a:ln w="12700">
            <a:prstDash val="dash"/>
          </a:ln>
        </p:spPr>
        <p:style>
          <a:lnRef idx="1">
            <a:schemeClr val="accent5"/>
          </a:lnRef>
          <a:fillRef idx="2">
            <a:schemeClr val="accent5"/>
          </a:fillRef>
          <a:effectRef idx="1">
            <a:schemeClr val="accent5"/>
          </a:effectRef>
          <a:fontRef idx="minor">
            <a:schemeClr val="dk1"/>
          </a:fontRef>
        </p:style>
        <p:txBody>
          <a:bodyPr rtlCol="0" anchor="t"/>
          <a:lstStyle/>
          <a:p>
            <a:pPr algn="ctr"/>
            <a:r>
              <a:rPr lang="ja-JP" altLang="en-US" b="1" dirty="0" smtClean="0">
                <a:solidFill>
                  <a:schemeClr val="tx1"/>
                </a:solidFill>
              </a:rPr>
              <a:t>次</a:t>
            </a:r>
            <a:r>
              <a:rPr lang="ja-JP" altLang="en-US" b="1" dirty="0">
                <a:solidFill>
                  <a:schemeClr val="tx1"/>
                </a:solidFill>
              </a:rPr>
              <a:t>世代</a:t>
            </a:r>
            <a:r>
              <a:rPr kumimoji="1" lang="ja-JP" altLang="en-US" b="1" dirty="0" smtClean="0">
                <a:solidFill>
                  <a:schemeClr val="tx1"/>
                </a:solidFill>
              </a:rPr>
              <a:t>産業</a:t>
            </a:r>
            <a:endParaRPr kumimoji="1" lang="ja-JP" altLang="en-US" b="1" dirty="0">
              <a:solidFill>
                <a:schemeClr val="tx1"/>
              </a:solidFill>
            </a:endParaRPr>
          </a:p>
        </p:txBody>
      </p:sp>
      <p:sp>
        <p:nvSpPr>
          <p:cNvPr id="47" name="角丸四角形 46"/>
          <p:cNvSpPr/>
          <p:nvPr/>
        </p:nvSpPr>
        <p:spPr>
          <a:xfrm>
            <a:off x="4617092" y="5106040"/>
            <a:ext cx="3079156"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成長産業</a:t>
            </a:r>
            <a:endParaRPr kumimoji="1" lang="ja-JP" altLang="en-US" b="1" dirty="0"/>
          </a:p>
        </p:txBody>
      </p:sp>
      <p:sp>
        <p:nvSpPr>
          <p:cNvPr id="62" name="左矢印 61"/>
          <p:cNvSpPr/>
          <p:nvPr/>
        </p:nvSpPr>
        <p:spPr>
          <a:xfrm rot="5400000">
            <a:off x="3420146" y="4022781"/>
            <a:ext cx="920626"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4" name="左矢印 63"/>
          <p:cNvSpPr/>
          <p:nvPr/>
        </p:nvSpPr>
        <p:spPr>
          <a:xfrm rot="16200000">
            <a:off x="4623431" y="4022779"/>
            <a:ext cx="920618"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6" name="円/楕円 75"/>
          <p:cNvSpPr/>
          <p:nvPr/>
        </p:nvSpPr>
        <p:spPr>
          <a:xfrm>
            <a:off x="5303218" y="1965450"/>
            <a:ext cx="1271696" cy="62284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研究開発テーマが</a:t>
            </a:r>
            <a:endParaRPr kumimoji="1" lang="en-US" altLang="ja-JP" sz="1100" dirty="0" smtClean="0"/>
          </a:p>
          <a:p>
            <a:pPr algn="ctr"/>
            <a:r>
              <a:rPr kumimoji="1" lang="ja-JP" altLang="en-US" sz="1100" dirty="0" smtClean="0"/>
              <a:t>継続的に生まれ続ける</a:t>
            </a:r>
            <a:endParaRPr kumimoji="1" lang="ja-JP" altLang="en-US" sz="1100" dirty="0"/>
          </a:p>
        </p:txBody>
      </p:sp>
      <p:sp>
        <p:nvSpPr>
          <p:cNvPr id="77" name="円/楕円 76"/>
          <p:cNvSpPr/>
          <p:nvPr/>
        </p:nvSpPr>
        <p:spPr>
          <a:xfrm>
            <a:off x="6688136" y="4869160"/>
            <a:ext cx="1420982" cy="64656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地域の継続的な</a:t>
            </a:r>
            <a:endParaRPr kumimoji="1" lang="en-US" altLang="ja-JP" sz="1100" dirty="0" smtClean="0"/>
          </a:p>
          <a:p>
            <a:pPr algn="ctr"/>
            <a:r>
              <a:rPr kumimoji="1" lang="ja-JP" altLang="en-US" sz="1100" dirty="0" smtClean="0"/>
              <a:t>成長の源泉</a:t>
            </a:r>
            <a:endParaRPr kumimoji="1" lang="ja-JP" altLang="en-US" sz="1100" dirty="0"/>
          </a:p>
        </p:txBody>
      </p:sp>
      <p:sp>
        <p:nvSpPr>
          <p:cNvPr id="78" name="円/楕円 77"/>
          <p:cNvSpPr/>
          <p:nvPr/>
        </p:nvSpPr>
        <p:spPr>
          <a:xfrm>
            <a:off x="3214776" y="4869160"/>
            <a:ext cx="1288672" cy="645698"/>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安定した経済活動の</a:t>
            </a:r>
            <a:endParaRPr kumimoji="1" lang="en-US" altLang="ja-JP" sz="1100" dirty="0" smtClean="0"/>
          </a:p>
          <a:p>
            <a:pPr algn="ctr"/>
            <a:r>
              <a:rPr kumimoji="1" lang="ja-JP" altLang="en-US" sz="1100" dirty="0" smtClean="0"/>
              <a:t>ストック</a:t>
            </a:r>
            <a:endParaRPr kumimoji="1" lang="ja-JP" altLang="en-US" sz="1100" dirty="0"/>
          </a:p>
        </p:txBody>
      </p:sp>
      <p:sp>
        <p:nvSpPr>
          <p:cNvPr id="11" name="正方形/長方形 10"/>
          <p:cNvSpPr/>
          <p:nvPr/>
        </p:nvSpPr>
        <p:spPr>
          <a:xfrm>
            <a:off x="3469523" y="2713222"/>
            <a:ext cx="2069212" cy="830997"/>
          </a:xfrm>
          <a:prstGeom prst="rect">
            <a:avLst/>
          </a:prstGeom>
        </p:spPr>
        <p:txBody>
          <a:bodyPr wrap="square">
            <a:spAutoFit/>
          </a:bodyPr>
          <a:lstStyle/>
          <a:p>
            <a:pPr marL="285750" indent="-285750">
              <a:buFont typeface="Wingdings" panose="05000000000000000000" pitchFamily="2" charset="2"/>
              <a:buChar char="l"/>
            </a:pPr>
            <a:r>
              <a:rPr lang="en-US" altLang="ja-JP" sz="1600" b="1" dirty="0" err="1" smtClean="0"/>
              <a:t>IoT</a:t>
            </a:r>
            <a:endParaRPr lang="en-US" altLang="ja-JP" sz="1600" b="1" dirty="0" smtClean="0"/>
          </a:p>
          <a:p>
            <a:pPr marL="285750" indent="-285750">
              <a:buFont typeface="Wingdings" panose="05000000000000000000" pitchFamily="2" charset="2"/>
              <a:buChar char="l"/>
            </a:pPr>
            <a:r>
              <a:rPr lang="ja-JP" altLang="en-US" sz="1600" b="1" dirty="0" smtClean="0"/>
              <a:t>インダストリー</a:t>
            </a:r>
            <a:r>
              <a:rPr lang="en-US" altLang="ja-JP" sz="1600" b="1" dirty="0" smtClean="0"/>
              <a:t>4.0</a:t>
            </a:r>
            <a:endParaRPr lang="en-US" altLang="ja-JP" sz="1600" b="1" dirty="0"/>
          </a:p>
          <a:p>
            <a:pPr marL="285750" indent="-285750">
              <a:buFont typeface="Wingdings" panose="05000000000000000000" pitchFamily="2" charset="2"/>
              <a:buChar char="l"/>
            </a:pPr>
            <a:r>
              <a:rPr lang="en-US" altLang="ja-JP" sz="1600" b="1" dirty="0"/>
              <a:t>2.5</a:t>
            </a:r>
            <a:r>
              <a:rPr lang="ja-JP" altLang="en-US" sz="1600" b="1" dirty="0"/>
              <a:t>次産業化</a:t>
            </a:r>
          </a:p>
        </p:txBody>
      </p:sp>
      <p:sp>
        <p:nvSpPr>
          <p:cNvPr id="79" name="正方形/長方形 78"/>
          <p:cNvSpPr/>
          <p:nvPr/>
        </p:nvSpPr>
        <p:spPr>
          <a:xfrm>
            <a:off x="4706889" y="5517498"/>
            <a:ext cx="2989359"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ライフサイエンス・新エネルギー</a:t>
            </a:r>
            <a:endParaRPr lang="en-US" altLang="ja-JP" sz="1600" b="1" dirty="0"/>
          </a:p>
          <a:p>
            <a:pPr marL="285750" indent="-285750">
              <a:buFont typeface="Wingdings" panose="05000000000000000000" pitchFamily="2" charset="2"/>
              <a:buChar char="l"/>
            </a:pPr>
            <a:r>
              <a:rPr lang="ja-JP" altLang="en-US" sz="1600" b="1" dirty="0"/>
              <a:t>観光・インバウンド</a:t>
            </a:r>
          </a:p>
        </p:txBody>
      </p:sp>
      <p:sp>
        <p:nvSpPr>
          <p:cNvPr id="80" name="正方形/長方形 79"/>
          <p:cNvSpPr/>
          <p:nvPr/>
        </p:nvSpPr>
        <p:spPr>
          <a:xfrm>
            <a:off x="1296896" y="5517498"/>
            <a:ext cx="2664296"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ものづくり、医薬</a:t>
            </a:r>
            <a:endParaRPr lang="en-US" altLang="ja-JP" sz="1600" b="1" dirty="0" smtClean="0"/>
          </a:p>
          <a:p>
            <a:pPr marL="285750" indent="-285750">
              <a:buFont typeface="Wingdings" panose="05000000000000000000" pitchFamily="2" charset="2"/>
              <a:buChar char="l"/>
            </a:pPr>
            <a:r>
              <a:rPr lang="ja-JP" altLang="en-US" sz="1600" b="1" dirty="0" smtClean="0"/>
              <a:t>すそ野</a:t>
            </a:r>
            <a:r>
              <a:rPr lang="ja-JP" altLang="en-US" sz="1600" b="1" dirty="0"/>
              <a:t>の広い生活産業</a:t>
            </a:r>
          </a:p>
        </p:txBody>
      </p:sp>
      <p:sp>
        <p:nvSpPr>
          <p:cNvPr id="27" name="正方形/長方形 26"/>
          <p:cNvSpPr/>
          <p:nvPr/>
        </p:nvSpPr>
        <p:spPr>
          <a:xfrm>
            <a:off x="4562340" y="4095819"/>
            <a:ext cx="1099140" cy="338554"/>
          </a:xfrm>
          <a:prstGeom prst="rect">
            <a:avLst/>
          </a:prstGeom>
        </p:spPr>
        <p:txBody>
          <a:bodyPr wrap="square">
            <a:spAutoFit/>
          </a:bodyPr>
          <a:lstStyle/>
          <a:p>
            <a:pPr algn="ctr"/>
            <a:r>
              <a:rPr lang="ja-JP" altLang="en-US" sz="1600" b="1" dirty="0" smtClean="0"/>
              <a:t>けん引する</a:t>
            </a:r>
            <a:endParaRPr lang="ja-JP" altLang="en-US" sz="1600" b="1" dirty="0"/>
          </a:p>
        </p:txBody>
      </p:sp>
      <p:sp>
        <p:nvSpPr>
          <p:cNvPr id="28" name="正方形/長方形 27"/>
          <p:cNvSpPr/>
          <p:nvPr/>
        </p:nvSpPr>
        <p:spPr>
          <a:xfrm>
            <a:off x="3330888" y="4095819"/>
            <a:ext cx="1099140" cy="338554"/>
          </a:xfrm>
          <a:prstGeom prst="rect">
            <a:avLst/>
          </a:prstGeom>
        </p:spPr>
        <p:txBody>
          <a:bodyPr wrap="square">
            <a:spAutoFit/>
          </a:bodyPr>
          <a:lstStyle/>
          <a:p>
            <a:pPr algn="ctr"/>
            <a:r>
              <a:rPr lang="ja-JP" altLang="en-US" sz="1600" b="1" dirty="0" smtClean="0"/>
              <a:t>支える</a:t>
            </a:r>
            <a:endParaRPr lang="ja-JP" altLang="en-US" sz="1600" b="1" dirty="0"/>
          </a:p>
        </p:txBody>
      </p:sp>
      <p:sp>
        <p:nvSpPr>
          <p:cNvPr id="21" name="正方形/長方形 20"/>
          <p:cNvSpPr/>
          <p:nvPr/>
        </p:nvSpPr>
        <p:spPr>
          <a:xfrm>
            <a:off x="1413008" y="2083378"/>
            <a:ext cx="1479892"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Tree>
    <p:extLst>
      <p:ext uri="{BB962C8B-B14F-4D97-AF65-F5344CB8AC3E}">
        <p14:creationId xmlns:p14="http://schemas.microsoft.com/office/powerpoint/2010/main" val="1985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正方形/長方形 77"/>
          <p:cNvSpPr/>
          <p:nvPr/>
        </p:nvSpPr>
        <p:spPr>
          <a:xfrm>
            <a:off x="395536" y="1985050"/>
            <a:ext cx="8386107" cy="4788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solidFill>
                  <a:schemeClr val="tx1"/>
                </a:solidFill>
              </a:rPr>
              <a:t>仕事も</a:t>
            </a:r>
            <a:r>
              <a:rPr lang="ja-JP" altLang="en-US" sz="1400" b="1" dirty="0">
                <a:solidFill>
                  <a:schemeClr val="tx1"/>
                </a:solidFill>
              </a:rPr>
              <a:t>遊び</a:t>
            </a:r>
            <a:r>
              <a:rPr kumimoji="1" lang="ja-JP" altLang="en-US" sz="1400" b="1" dirty="0" smtClean="0">
                <a:solidFill>
                  <a:schemeClr val="tx1"/>
                </a:solidFill>
              </a:rPr>
              <a:t>も子育ても！自分らしく暮らすなら大阪！</a:t>
            </a:r>
            <a:endParaRPr kumimoji="1" lang="en-US" altLang="ja-JP" sz="1400" b="1" dirty="0" smtClean="0">
              <a:solidFill>
                <a:schemeClr val="tx1"/>
              </a:solidFill>
            </a:endParaRPr>
          </a:p>
          <a:p>
            <a:r>
              <a:rPr lang="en-US" altLang="ja-JP" sz="1200" dirty="0" smtClean="0">
                <a:solidFill>
                  <a:schemeClr val="tx1"/>
                </a:solidFill>
              </a:rPr>
              <a:t>【30</a:t>
            </a:r>
            <a:r>
              <a:rPr lang="ja-JP" altLang="en-US" sz="1200" dirty="0" smtClean="0">
                <a:solidFill>
                  <a:schemeClr val="tx1"/>
                </a:solidFill>
              </a:rPr>
              <a:t>代、共働き、子育て世帯の方々に</a:t>
            </a:r>
            <a:r>
              <a:rPr lang="en-US" altLang="ja-JP" sz="1200" dirty="0" smtClean="0">
                <a:solidFill>
                  <a:schemeClr val="tx1"/>
                </a:solidFill>
              </a:rPr>
              <a:t>】</a:t>
            </a:r>
          </a:p>
          <a:p>
            <a:pPr>
              <a:lnSpc>
                <a:spcPts val="1100"/>
              </a:lnSpc>
            </a:pPr>
            <a:endParaRPr lang="en-US" altLang="ja-JP" sz="1200" dirty="0" smtClean="0">
              <a:solidFill>
                <a:schemeClr val="tx1"/>
              </a:solidFill>
            </a:endParaRPr>
          </a:p>
          <a:p>
            <a:pPr fontAlgn="auto">
              <a:spcBef>
                <a:spcPts val="0"/>
              </a:spcBef>
              <a:spcAft>
                <a:spcPts val="0"/>
              </a:spcAft>
              <a:defRPr/>
            </a:pPr>
            <a:r>
              <a:rPr lang="ja-JP" altLang="en-US" sz="1200" dirty="0" smtClean="0">
                <a:solidFill>
                  <a:schemeClr val="tx1"/>
                </a:solidFill>
              </a:rPr>
              <a:t>　</a:t>
            </a:r>
            <a:r>
              <a:rPr lang="ja-JP" altLang="en-US" sz="1200" dirty="0">
                <a:solidFill>
                  <a:schemeClr val="tx1"/>
                </a:solidFill>
              </a:rPr>
              <a:t>大阪では、都心で便利・快適な「職住近接」の暮らしを実現することも、郊外で子育てをしながら都心に通勤することも可能です</a:t>
            </a:r>
            <a:r>
              <a:rPr lang="ja-JP" altLang="en-US" sz="1200" dirty="0" smtClean="0">
                <a:solidFill>
                  <a:schemeClr val="tx1"/>
                </a:solidFill>
              </a:rPr>
              <a:t>。ハイクラス</a:t>
            </a:r>
            <a:r>
              <a:rPr lang="ja-JP" altLang="en-US" sz="1200" dirty="0">
                <a:solidFill>
                  <a:schemeClr val="tx1"/>
                </a:solidFill>
              </a:rPr>
              <a:t>な住宅からお手頃な中古・リノベーション物件まで、多様な住環境がそろっており、自分らしい住まいを実現することができます</a:t>
            </a:r>
            <a:r>
              <a:rPr lang="ja-JP" altLang="en-US" sz="1200" dirty="0" smtClean="0">
                <a:solidFill>
                  <a:schemeClr val="tx1"/>
                </a:solidFill>
              </a:rPr>
              <a:t>。</a:t>
            </a:r>
            <a:r>
              <a:rPr lang="ja-JP" altLang="en-US" sz="1200" dirty="0">
                <a:solidFill>
                  <a:schemeClr val="tx1"/>
                </a:solidFill>
              </a:rPr>
              <a:t>また、近隣に商業施設や、日帰りで楽しめる豊富な観光資源があり、充実した余暇を過ごせます</a:t>
            </a:r>
            <a:r>
              <a:rPr lang="ja-JP" altLang="en-US" sz="1200" dirty="0" smtClean="0">
                <a:solidFill>
                  <a:schemeClr val="tx1"/>
                </a:solidFill>
              </a:rPr>
              <a:t>。このように、大阪</a:t>
            </a:r>
            <a:r>
              <a:rPr lang="ja-JP" altLang="en-US" sz="1200" dirty="0">
                <a:solidFill>
                  <a:schemeClr val="tx1"/>
                </a:solidFill>
              </a:rPr>
              <a:t>の充実</a:t>
            </a:r>
            <a:r>
              <a:rPr lang="ja-JP" altLang="en-US" sz="1200" dirty="0" smtClean="0">
                <a:solidFill>
                  <a:schemeClr val="tx1"/>
                </a:solidFill>
              </a:rPr>
              <a:t>した住・働・遊資源</a:t>
            </a:r>
            <a:r>
              <a:rPr lang="ja-JP" altLang="en-US" sz="1200" dirty="0">
                <a:solidFill>
                  <a:schemeClr val="tx1"/>
                </a:solidFill>
              </a:rPr>
              <a:t>が、「ワークライフバランス（家族と仕事の両立）」</a:t>
            </a:r>
            <a:r>
              <a:rPr lang="ja-JP" altLang="en-US" sz="1200" dirty="0" smtClean="0">
                <a:solidFill>
                  <a:schemeClr val="tx1"/>
                </a:solidFill>
              </a:rPr>
              <a:t>を可能にし、自分らしい暮らしを実現できる</a:t>
            </a:r>
            <a:r>
              <a:rPr lang="ja-JP" altLang="en-US" sz="1200" dirty="0">
                <a:solidFill>
                  <a:schemeClr val="tx1"/>
                </a:solidFill>
              </a:rPr>
              <a:t>環境が整っています。</a:t>
            </a:r>
            <a:endParaRPr lang="en-US" altLang="ja-JP" sz="1200" dirty="0">
              <a:solidFill>
                <a:schemeClr val="tx1"/>
              </a:solidFill>
            </a:endParaRPr>
          </a:p>
        </p:txBody>
      </p:sp>
      <p:sp>
        <p:nvSpPr>
          <p:cNvPr id="167" name="角丸四角形 166"/>
          <p:cNvSpPr/>
          <p:nvPr/>
        </p:nvSpPr>
        <p:spPr>
          <a:xfrm>
            <a:off x="488420" y="3566278"/>
            <a:ext cx="2232248" cy="2959066"/>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6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631" y="3834547"/>
            <a:ext cx="1833570" cy="108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28" y="5156958"/>
            <a:ext cx="1848455" cy="108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まで提示した大阪の強みや特徴を踏まえ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、「生活」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各分野で想定される「都市型ライフスタイル」の一例を紹介します。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大阪は、「住みやすさ」と「働きやすさ」と「研究開発・新しいことへのチャレンジのしやすさ」をより高いレベルで両立させることで、長期的に東京とは異なる新しい都市像を実現します。</a:t>
            </a: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大阪では、性別・年代を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問わず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、質の高い、自分らしい暮らしを実現することができます。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64378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ライフスタイルを実現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“自分らしく暮らすなら大阪！”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0" name="正方形/長方形 169"/>
          <p:cNvSpPr/>
          <p:nvPr/>
        </p:nvSpPr>
        <p:spPr>
          <a:xfrm>
            <a:off x="488419" y="6165304"/>
            <a:ext cx="1878361" cy="276999"/>
          </a:xfrm>
          <a:prstGeom prst="rect">
            <a:avLst/>
          </a:prstGeom>
        </p:spPr>
        <p:txBody>
          <a:bodyPr wrap="square">
            <a:spAutoFit/>
          </a:bodyPr>
          <a:lstStyle/>
          <a:p>
            <a:pPr marL="85725" indent="-85725"/>
            <a:r>
              <a:rPr lang="ja-JP" altLang="en-US" sz="600" dirty="0"/>
              <a:t>出典：大阪の住まい活性化フォーラム</a:t>
            </a:r>
            <a:r>
              <a:rPr lang="ja-JP" altLang="en-US" sz="600" dirty="0" smtClean="0"/>
              <a:t>「大阪の住まい力アップ　リフォーム</a:t>
            </a:r>
            <a:r>
              <a:rPr lang="ja-JP" altLang="en-US" sz="600" dirty="0"/>
              <a:t>・</a:t>
            </a:r>
            <a:r>
              <a:rPr lang="ja-JP" altLang="en-US" sz="600" dirty="0" smtClean="0"/>
              <a:t>リノベーションコンクール」入賞作品</a:t>
            </a:r>
            <a:endParaRPr lang="en-US" altLang="ja-JP" sz="600" dirty="0" smtClean="0"/>
          </a:p>
        </p:txBody>
      </p:sp>
      <p:sp>
        <p:nvSpPr>
          <p:cNvPr id="2072" name="正方形/長方形 2071"/>
          <p:cNvSpPr/>
          <p:nvPr/>
        </p:nvSpPr>
        <p:spPr>
          <a:xfrm>
            <a:off x="560428" y="3638285"/>
            <a:ext cx="2211372" cy="215444"/>
          </a:xfrm>
          <a:prstGeom prst="rect">
            <a:avLst/>
          </a:prstGeom>
        </p:spPr>
        <p:txBody>
          <a:bodyPr wrap="square">
            <a:spAutoFit/>
          </a:bodyPr>
          <a:lstStyle/>
          <a:p>
            <a:r>
              <a:rPr lang="zh-TW" altLang="en-US" sz="800" dirty="0"/>
              <a:t>須栄広四軒</a:t>
            </a:r>
            <a:r>
              <a:rPr lang="zh-TW" altLang="en-US" sz="800" dirty="0" smtClean="0"/>
              <a:t>長屋</a:t>
            </a:r>
            <a:endParaRPr lang="ja-JP" altLang="en-US" sz="800" dirty="0"/>
          </a:p>
        </p:txBody>
      </p:sp>
      <p:sp>
        <p:nvSpPr>
          <p:cNvPr id="172" name="正方形/長方形 171"/>
          <p:cNvSpPr/>
          <p:nvPr/>
        </p:nvSpPr>
        <p:spPr>
          <a:xfrm>
            <a:off x="560428" y="4941748"/>
            <a:ext cx="2211372" cy="215444"/>
          </a:xfrm>
          <a:prstGeom prst="rect">
            <a:avLst/>
          </a:prstGeom>
        </p:spPr>
        <p:txBody>
          <a:bodyPr wrap="square">
            <a:spAutoFit/>
          </a:bodyPr>
          <a:lstStyle/>
          <a:p>
            <a:r>
              <a:rPr lang="ja-JP" altLang="en-US" sz="800" dirty="0" smtClean="0"/>
              <a:t>女性</a:t>
            </a:r>
            <a:r>
              <a:rPr lang="ja-JP" altLang="en-US" sz="800" dirty="0"/>
              <a:t>が主役の空間作り</a:t>
            </a:r>
            <a:r>
              <a:rPr lang="ja-JP" altLang="en-US" sz="800" dirty="0" smtClean="0"/>
              <a:t>リフォーム</a:t>
            </a:r>
            <a:endParaRPr lang="ja-JP" altLang="en-US" sz="800" dirty="0"/>
          </a:p>
        </p:txBody>
      </p:sp>
      <p:sp>
        <p:nvSpPr>
          <p:cNvPr id="141" name="角丸四角形 140"/>
          <p:cNvSpPr/>
          <p:nvPr/>
        </p:nvSpPr>
        <p:spPr>
          <a:xfrm>
            <a:off x="6247811" y="5330793"/>
            <a:ext cx="2448272" cy="1281663"/>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42" name="図 1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052" y="6094854"/>
            <a:ext cx="1279400" cy="579988"/>
          </a:xfrm>
          <a:prstGeom prst="rect">
            <a:avLst/>
          </a:prstGeom>
          <a:effectLst>
            <a:softEdge rad="63500"/>
          </a:effectLst>
        </p:spPr>
      </p:pic>
      <p:sp>
        <p:nvSpPr>
          <p:cNvPr id="143" name="角丸四角形 142"/>
          <p:cNvSpPr/>
          <p:nvPr/>
        </p:nvSpPr>
        <p:spPr>
          <a:xfrm>
            <a:off x="6379378" y="5251180"/>
            <a:ext cx="2138147" cy="378383"/>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dirty="0" smtClean="0">
                <a:solidFill>
                  <a:prstClr val="black"/>
                </a:solidFill>
                <a:effectLst>
                  <a:outerShdw blurRad="38100" dist="38100" dir="2700000" algn="tl">
                    <a:srgbClr val="000000">
                      <a:alpha val="43137"/>
                    </a:srgbClr>
                  </a:outerShdw>
                </a:effectLst>
              </a:rPr>
              <a:t>総合的な就業支援施設</a:t>
            </a:r>
            <a:endParaRPr lang="ja-JP" altLang="en-US" sz="1050" b="1" dirty="0">
              <a:solidFill>
                <a:prstClr val="black"/>
              </a:solidFill>
              <a:effectLst>
                <a:outerShdw blurRad="38100" dist="38100" dir="2700000" algn="tl">
                  <a:srgbClr val="000000">
                    <a:alpha val="43137"/>
                  </a:srgbClr>
                </a:outerShdw>
              </a:effectLst>
            </a:endParaRPr>
          </a:p>
        </p:txBody>
      </p:sp>
      <p:pic>
        <p:nvPicPr>
          <p:cNvPr id="144" name="図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43729" y="5528623"/>
            <a:ext cx="2037131" cy="13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角丸四角形 144"/>
          <p:cNvSpPr/>
          <p:nvPr/>
        </p:nvSpPr>
        <p:spPr>
          <a:xfrm>
            <a:off x="6109434" y="5567082"/>
            <a:ext cx="2725027" cy="620159"/>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b="1" dirty="0" smtClean="0">
                <a:solidFill>
                  <a:prstClr val="black"/>
                </a:solidFill>
                <a:effectLst>
                  <a:outerShdw blurRad="38100" dist="38100" dir="2700000" algn="tl">
                    <a:srgbClr val="000000">
                      <a:alpha val="43137"/>
                    </a:srgbClr>
                  </a:outerShdw>
                </a:effectLst>
              </a:rPr>
              <a:t>大阪で働きたい人のための情報発信拠点</a:t>
            </a:r>
            <a:r>
              <a:rPr lang="en-US" altLang="ja-JP" sz="900" b="1" dirty="0" smtClean="0">
                <a:solidFill>
                  <a:prstClr val="black"/>
                </a:solidFill>
                <a:effectLst>
                  <a:outerShdw blurRad="38100" dist="38100" dir="2700000" algn="tl">
                    <a:srgbClr val="000000">
                      <a:alpha val="43137"/>
                    </a:srgbClr>
                  </a:outerShdw>
                </a:effectLst>
              </a:rPr>
              <a:t/>
            </a:r>
            <a:br>
              <a:rPr lang="en-US" altLang="ja-JP" sz="900" b="1" dirty="0" smtClean="0">
                <a:solidFill>
                  <a:prstClr val="black"/>
                </a:solidFill>
                <a:effectLst>
                  <a:outerShdw blurRad="38100" dist="38100" dir="2700000" algn="tl">
                    <a:srgbClr val="000000">
                      <a:alpha val="43137"/>
                    </a:srgbClr>
                  </a:outerShdw>
                </a:effectLst>
              </a:rPr>
            </a:br>
            <a:r>
              <a:rPr lang="ja-JP" altLang="en-US" sz="1050" b="1" dirty="0" smtClean="0">
                <a:solidFill>
                  <a:prstClr val="black"/>
                </a:solidFill>
                <a:effectLst>
                  <a:outerShdw blurRad="38100" dist="38100" dir="2700000" algn="tl">
                    <a:srgbClr val="000000">
                      <a:alpha val="43137"/>
                    </a:srgbClr>
                  </a:outerShdw>
                </a:effectLst>
              </a:rPr>
              <a:t>おおさか地域しごと支援センター</a:t>
            </a:r>
            <a:endParaRPr lang="en-US" altLang="ja-JP" sz="1050" b="1" dirty="0" smtClean="0">
              <a:solidFill>
                <a:prstClr val="black"/>
              </a:solidFill>
              <a:effectLst>
                <a:outerShdw blurRad="38100" dist="38100" dir="2700000" algn="tl">
                  <a:srgbClr val="000000">
                    <a:alpha val="43137"/>
                  </a:srgbClr>
                </a:outerShdw>
              </a:effectLst>
            </a:endParaRPr>
          </a:p>
          <a:p>
            <a:pPr algn="ctr"/>
            <a:r>
              <a:rPr lang="ja-JP" altLang="en-US" sz="800" b="1" dirty="0" smtClean="0">
                <a:solidFill>
                  <a:prstClr val="black"/>
                </a:solidFill>
                <a:effectLst>
                  <a:outerShdw blurRad="38100" dist="38100" dir="2700000" algn="tl">
                    <a:srgbClr val="000000">
                      <a:alpha val="43137"/>
                    </a:srgbClr>
                  </a:outerShdw>
                </a:effectLst>
              </a:rPr>
              <a:t>（</a:t>
            </a:r>
            <a:r>
              <a:rPr lang="en-US" altLang="ja-JP" sz="800" b="1" dirty="0" smtClean="0">
                <a:solidFill>
                  <a:prstClr val="black"/>
                </a:solidFill>
                <a:effectLst>
                  <a:outerShdw blurRad="38100" dist="38100" dir="2700000" algn="tl">
                    <a:srgbClr val="000000">
                      <a:alpha val="43137"/>
                    </a:srgbClr>
                  </a:outerShdw>
                </a:effectLst>
              </a:rPr>
              <a:t>OSAKA</a:t>
            </a:r>
            <a:r>
              <a:rPr lang="ja-JP" altLang="en-US" sz="800" b="1" dirty="0" smtClean="0">
                <a:solidFill>
                  <a:prstClr val="black"/>
                </a:solidFill>
                <a:effectLst>
                  <a:outerShdw blurRad="38100" dist="38100" dir="2700000" algn="tl">
                    <a:srgbClr val="000000">
                      <a:alpha val="43137"/>
                    </a:srgbClr>
                  </a:outerShdw>
                </a:effectLst>
              </a:rPr>
              <a:t>しごとフィールド内）</a:t>
            </a:r>
            <a:endParaRPr lang="ja-JP" altLang="en-US" sz="800" b="1" dirty="0">
              <a:solidFill>
                <a:prstClr val="black"/>
              </a:solidFill>
              <a:effectLst>
                <a:outerShdw blurRad="38100" dist="38100" dir="2700000" algn="tl">
                  <a:srgbClr val="000000">
                    <a:alpha val="43137"/>
                  </a:srgbClr>
                </a:outerShdw>
              </a:effectLst>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
        <p:nvSpPr>
          <p:cNvPr id="41" name="角丸四角形 40"/>
          <p:cNvSpPr/>
          <p:nvPr/>
        </p:nvSpPr>
        <p:spPr>
          <a:xfrm>
            <a:off x="5622008" y="3424089"/>
            <a:ext cx="2910432" cy="1589087"/>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sz="1800">
              <a:solidFill>
                <a:prstClr val="black"/>
              </a:solidFill>
            </a:endParaRPr>
          </a:p>
        </p:txBody>
      </p:sp>
      <p:pic>
        <p:nvPicPr>
          <p:cNvPr id="42" name="Picture 5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73442" y="3457230"/>
            <a:ext cx="2427288"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正方形/長方形 2071"/>
          <p:cNvSpPr>
            <a:spLocks noChangeArrowheads="1"/>
          </p:cNvSpPr>
          <p:nvPr/>
        </p:nvSpPr>
        <p:spPr bwMode="auto">
          <a:xfrm>
            <a:off x="5622007" y="3395536"/>
            <a:ext cx="1879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latin typeface="Meiryo UI" pitchFamily="50" charset="-128"/>
                <a:ea typeface="Meiryo UI" pitchFamily="50" charset="-128"/>
                <a:cs typeface="Meiryo UI" pitchFamily="50" charset="-128"/>
              </a:rPr>
              <a:t>大阪駅から各都市・観光地へのアクセス</a:t>
            </a:r>
          </a:p>
        </p:txBody>
      </p:sp>
      <p:sp>
        <p:nvSpPr>
          <p:cNvPr id="44" name="角丸四角形 43"/>
          <p:cNvSpPr/>
          <p:nvPr/>
        </p:nvSpPr>
        <p:spPr>
          <a:xfrm>
            <a:off x="3028529" y="5656282"/>
            <a:ext cx="2763838" cy="1044575"/>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sz="1800">
              <a:solidFill>
                <a:prstClr val="black"/>
              </a:solidFill>
            </a:endParaRPr>
          </a:p>
        </p:txBody>
      </p:sp>
      <p:sp>
        <p:nvSpPr>
          <p:cNvPr id="45" name="正方形/長方形 2071"/>
          <p:cNvSpPr>
            <a:spLocks noChangeArrowheads="1"/>
          </p:cNvSpPr>
          <p:nvPr/>
        </p:nvSpPr>
        <p:spPr bwMode="auto">
          <a:xfrm>
            <a:off x="2974554" y="5623054"/>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latin typeface="Meiryo UI" pitchFamily="50" charset="-128"/>
                <a:ea typeface="Meiryo UI" pitchFamily="50" charset="-128"/>
                <a:cs typeface="Meiryo UI" pitchFamily="50" charset="-128"/>
              </a:rPr>
              <a:t>職住近接で快適な通勤環境</a:t>
            </a:r>
          </a:p>
        </p:txBody>
      </p:sp>
      <p:sp>
        <p:nvSpPr>
          <p:cNvPr id="47" name="正方形/長方形 2071"/>
          <p:cNvSpPr>
            <a:spLocks noChangeArrowheads="1"/>
          </p:cNvSpPr>
          <p:nvPr/>
        </p:nvSpPr>
        <p:spPr bwMode="auto">
          <a:xfrm>
            <a:off x="2995192" y="6093296"/>
            <a:ext cx="2395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solidFill>
                  <a:srgbClr val="000000"/>
                </a:solidFill>
                <a:latin typeface="Meiryo UI" pitchFamily="50" charset="-128"/>
                <a:ea typeface="Meiryo UI" pitchFamily="50" charset="-128"/>
                <a:cs typeface="Meiryo UI" pitchFamily="50" charset="-128"/>
              </a:rPr>
              <a:t>混雑路線</a:t>
            </a:r>
            <a:r>
              <a:rPr lang="ja-JP" altLang="en-US" sz="800" dirty="0" smtClean="0">
                <a:solidFill>
                  <a:srgbClr val="000000"/>
                </a:solidFill>
                <a:latin typeface="Meiryo UI" pitchFamily="50" charset="-128"/>
                <a:ea typeface="Meiryo UI" pitchFamily="50" charset="-128"/>
                <a:cs typeface="Meiryo UI" pitchFamily="50" charset="-128"/>
              </a:rPr>
              <a:t>トップ</a:t>
            </a:r>
            <a:r>
              <a:rPr lang="ja-JP" altLang="en-US" sz="800" dirty="0">
                <a:solidFill>
                  <a:srgbClr val="000000"/>
                </a:solidFill>
                <a:latin typeface="Meiryo UI" pitchFamily="50" charset="-128"/>
                <a:ea typeface="Meiryo UI" pitchFamily="50" charset="-128"/>
                <a:cs typeface="Meiryo UI" pitchFamily="50" charset="-128"/>
              </a:rPr>
              <a:t>３</a:t>
            </a:r>
            <a:r>
              <a:rPr lang="ja-JP" altLang="en-US" sz="800" dirty="0" smtClean="0">
                <a:solidFill>
                  <a:srgbClr val="000000"/>
                </a:solidFill>
                <a:latin typeface="Meiryo UI" pitchFamily="50" charset="-128"/>
                <a:ea typeface="Meiryo UI" pitchFamily="50" charset="-128"/>
                <a:cs typeface="Meiryo UI" pitchFamily="50" charset="-128"/>
              </a:rPr>
              <a:t>比較</a:t>
            </a:r>
            <a:endParaRPr lang="ja-JP" altLang="en-US" sz="800" dirty="0">
              <a:solidFill>
                <a:srgbClr val="000000"/>
              </a:solidFill>
              <a:latin typeface="Meiryo UI" pitchFamily="50" charset="-128"/>
              <a:ea typeface="Meiryo UI" pitchFamily="50" charset="-128"/>
              <a:cs typeface="Meiryo UI" pitchFamily="50" charset="-128"/>
            </a:endParaRPr>
          </a:p>
        </p:txBody>
      </p:sp>
      <p:graphicFrame>
        <p:nvGraphicFramePr>
          <p:cNvPr id="48" name="表 47"/>
          <p:cNvGraphicFramePr>
            <a:graphicFrameLocks noGrp="1"/>
          </p:cNvGraphicFramePr>
          <p:nvPr>
            <p:extLst>
              <p:ext uri="{D42A27DB-BD31-4B8C-83A1-F6EECF244321}">
                <p14:modId xmlns:p14="http://schemas.microsoft.com/office/powerpoint/2010/main" val="2167596546"/>
              </p:ext>
            </p:extLst>
          </p:nvPr>
        </p:nvGraphicFramePr>
        <p:xfrm>
          <a:off x="3815929" y="5911979"/>
          <a:ext cx="754063" cy="213360"/>
        </p:xfrm>
        <a:graphic>
          <a:graphicData uri="http://schemas.openxmlformats.org/drawingml/2006/table">
            <a:tbl>
              <a:tblPr firstRow="1" bandRow="1">
                <a:tableStyleId>{5940675A-B579-460E-94D1-54222C63F5DA}</a:tableStyleId>
              </a:tblPr>
              <a:tblGrid>
                <a:gridCol w="268762"/>
                <a:gridCol w="485301"/>
              </a:tblGrid>
              <a:tr h="106363">
                <a:tc>
                  <a:txBody>
                    <a:bodyPr/>
                    <a:lstStyle/>
                    <a:p>
                      <a:pPr algn="ctr"/>
                      <a:r>
                        <a:rPr kumimoji="1" lang="ja-JP" altLang="en-US" sz="700" dirty="0" smtClean="0"/>
                        <a:t>東京</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700" dirty="0" smtClean="0"/>
                        <a:t>45.2</a:t>
                      </a:r>
                      <a:r>
                        <a:rPr kumimoji="1" lang="ja-JP" altLang="en-US" sz="700" dirty="0" smtClean="0"/>
                        <a:t>分</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106363">
                <a:tc>
                  <a:txBody>
                    <a:bodyPr/>
                    <a:lstStyle/>
                    <a:p>
                      <a:pPr algn="ctr"/>
                      <a:r>
                        <a:rPr kumimoji="1" lang="ja-JP" altLang="en-US" sz="700" dirty="0" smtClean="0"/>
                        <a:t>大阪</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700" dirty="0" smtClean="0"/>
                        <a:t>35.0</a:t>
                      </a:r>
                      <a:r>
                        <a:rPr kumimoji="1" lang="ja-JP" altLang="en-US" sz="700" dirty="0" smtClean="0"/>
                        <a:t>分</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
        <p:nvSpPr>
          <p:cNvPr id="49" name="正方形/長方形 2071"/>
          <p:cNvSpPr>
            <a:spLocks noChangeArrowheads="1"/>
          </p:cNvSpPr>
          <p:nvPr/>
        </p:nvSpPr>
        <p:spPr bwMode="auto">
          <a:xfrm>
            <a:off x="3071392" y="5854829"/>
            <a:ext cx="2395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a:solidFill>
                  <a:srgbClr val="000000"/>
                </a:solidFill>
                <a:latin typeface="Meiryo UI" pitchFamily="50" charset="-128"/>
                <a:ea typeface="Meiryo UI" pitchFamily="50" charset="-128"/>
                <a:cs typeface="Meiryo UI" pitchFamily="50" charset="-128"/>
              </a:rPr>
              <a:t>平均通勤時間</a:t>
            </a:r>
          </a:p>
        </p:txBody>
      </p:sp>
      <p:pic>
        <p:nvPicPr>
          <p:cNvPr id="5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98974" y="6262712"/>
            <a:ext cx="2578471" cy="35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66781" y="3356992"/>
            <a:ext cx="4005419" cy="224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75"/>
          <p:cNvSpPr>
            <a:spLocks/>
          </p:cNvSpPr>
          <p:nvPr/>
        </p:nvSpPr>
        <p:spPr bwMode="auto">
          <a:xfrm>
            <a:off x="4651039" y="5964669"/>
            <a:ext cx="1145097" cy="262943"/>
          </a:xfrm>
          <a:prstGeom prst="rect">
            <a:avLst/>
          </a:prstGeom>
          <a:noFill/>
          <a:ln>
            <a:noFill/>
          </a:ln>
          <a:extLst/>
        </p:spPr>
        <p:txBody>
          <a:bodyPr wrap="square" lIns="0" tIns="72000" rIns="0" bIns="36000" anchor="ctr">
            <a:spAutoFit/>
          </a:bodyPr>
          <a:lstStyle/>
          <a:p>
            <a:pPr marL="85725" indent="-85725" defTabSz="590550"/>
            <a:r>
              <a:rPr kumimoji="0" lang="ja-JP" altLang="en-US" sz="500" dirty="0" smtClean="0">
                <a:sym typeface="ヒラギノ角ゴ Pro W6" charset="0"/>
              </a:rPr>
              <a:t>出典：総務省「平成</a:t>
            </a:r>
            <a:r>
              <a:rPr kumimoji="0" lang="en-US" altLang="ja-JP" sz="500" dirty="0" smtClean="0">
                <a:sym typeface="ヒラギノ角ゴ Pro W6" charset="0"/>
              </a:rPr>
              <a:t>25</a:t>
            </a:r>
            <a:r>
              <a:rPr kumimoji="0" lang="ja-JP" altLang="en-US" sz="500" dirty="0" smtClean="0">
                <a:sym typeface="ヒラギノ角ゴ Pro W6" charset="0"/>
              </a:rPr>
              <a:t>年住宅</a:t>
            </a:r>
            <a:r>
              <a:rPr kumimoji="0" lang="ja-JP" altLang="en-US" sz="500" dirty="0">
                <a:sym typeface="ヒラギノ角ゴ Pro W6" charset="0"/>
              </a:rPr>
              <a:t>・土地統計</a:t>
            </a:r>
            <a:r>
              <a:rPr kumimoji="0" lang="ja-JP" altLang="en-US" sz="500" dirty="0" smtClean="0">
                <a:sym typeface="ヒラギノ角ゴ Pro W6" charset="0"/>
              </a:rPr>
              <a:t>調査」より大阪府政策企画部作成</a:t>
            </a:r>
            <a:endParaRPr kumimoji="0" lang="ja-JP" altLang="en-US" sz="500" dirty="0">
              <a:sym typeface="ヒラギノ角ゴ Pro W6" charset="0"/>
            </a:endParaRPr>
          </a:p>
        </p:txBody>
      </p:sp>
      <p:sp>
        <p:nvSpPr>
          <p:cNvPr id="35" name="正方形/長方形 34"/>
          <p:cNvSpPr/>
          <p:nvPr/>
        </p:nvSpPr>
        <p:spPr>
          <a:xfrm>
            <a:off x="3059832" y="6568577"/>
            <a:ext cx="2707508" cy="169277"/>
          </a:xfrm>
          <a:prstGeom prst="rect">
            <a:avLst/>
          </a:prstGeom>
        </p:spPr>
        <p:txBody>
          <a:bodyPr wrap="square">
            <a:spAutoFit/>
          </a:bodyPr>
          <a:lstStyle/>
          <a:p>
            <a:r>
              <a:rPr lang="ja-JP" altLang="en-US" sz="500" dirty="0" smtClean="0"/>
              <a:t>出典：国土交通省「</a:t>
            </a:r>
            <a:r>
              <a:rPr lang="ja-JP" altLang="en-US" sz="500" dirty="0"/>
              <a:t>鉄道関係情報・混雑率データ</a:t>
            </a:r>
            <a:r>
              <a:rPr lang="ja-JP" altLang="en-US" sz="500" dirty="0" smtClean="0"/>
              <a:t>」（平成</a:t>
            </a:r>
            <a:r>
              <a:rPr lang="en-US" altLang="ja-JP" sz="500" dirty="0"/>
              <a:t>26</a:t>
            </a:r>
            <a:r>
              <a:rPr lang="ja-JP" altLang="en-US" sz="500" dirty="0" smtClean="0"/>
              <a:t>年度）</a:t>
            </a:r>
            <a:endParaRPr lang="ja-JP" altLang="en-US" sz="500" dirty="0"/>
          </a:p>
        </p:txBody>
      </p:sp>
    </p:spTree>
    <p:extLst>
      <p:ext uri="{BB962C8B-B14F-4D97-AF65-F5344CB8AC3E}">
        <p14:creationId xmlns:p14="http://schemas.microsoft.com/office/powerpoint/2010/main" val="355709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ライフスタイル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“起業するなら大阪！”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うめきた」エリアを中心に起業しやすい環境が急速に整いつつあります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。ナレッジキャピタルにおいて「人と人とのつながり」をベースに新しい事業・市場の創出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促す環境づくりが進むなど、大阪にしかない独自の環境も生まれています。また、大阪・関西圏は今後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イノベーションが期待される環境・エネルギー、健康・医療、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観光などの分野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次ぐ第二の市場規模を有しています。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698665" y="1772816"/>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t>「ものづくり」で起業するなら大阪！</a:t>
            </a:r>
            <a:endParaRPr kumimoji="1" lang="en-US" altLang="ja-JP" sz="1400" b="1" dirty="0" smtClean="0"/>
          </a:p>
          <a:p>
            <a:r>
              <a:rPr lang="en-US" altLang="ja-JP" sz="1200" dirty="0" smtClean="0">
                <a:solidFill>
                  <a:schemeClr val="tx1"/>
                </a:solidFill>
              </a:rPr>
              <a:t>【</a:t>
            </a:r>
            <a:r>
              <a:rPr lang="ja-JP" altLang="en-US" sz="1200" dirty="0" smtClean="0">
                <a:solidFill>
                  <a:schemeClr val="tx1"/>
                </a:solidFill>
              </a:rPr>
              <a:t>技術・ものづくり起点の新事業を構想する起業家の方々に</a:t>
            </a:r>
            <a:r>
              <a:rPr lang="en-US" altLang="ja-JP" sz="1200" dirty="0" smtClean="0">
                <a:solidFill>
                  <a:schemeClr val="tx1"/>
                </a:solidFill>
              </a:rPr>
              <a:t>】</a:t>
            </a:r>
          </a:p>
          <a:p>
            <a:endParaRPr lang="en-US" altLang="ja-JP" sz="1200" dirty="0" smtClean="0"/>
          </a:p>
          <a:p>
            <a:r>
              <a:rPr lang="ja-JP" altLang="en-US" sz="1200" dirty="0" smtClean="0"/>
              <a:t>　大阪では、中小企業を含む技術・ものづくり企業</a:t>
            </a:r>
            <a:r>
              <a:rPr lang="ja-JP" altLang="en-US" sz="1200" dirty="0"/>
              <a:t>や</a:t>
            </a:r>
            <a:r>
              <a:rPr lang="ja-JP" altLang="en-US" sz="1200" dirty="0" smtClean="0"/>
              <a:t>研究開発機能の集積が強みのひとつとなっています。</a:t>
            </a:r>
            <a:endParaRPr lang="en-US" altLang="ja-JP" sz="1200" dirty="0"/>
          </a:p>
          <a:p>
            <a:r>
              <a:rPr lang="ja-JP" altLang="en-US" sz="1200" dirty="0" smtClean="0"/>
              <a:t>　また、技術・ものづくり企業の支援に強みを有するインキュベーション施設も多く、技術・ものづくり分野での起業に適しています。</a:t>
            </a:r>
            <a:endParaRPr lang="en-US" altLang="ja-JP" sz="1200" dirty="0" smtClean="0"/>
          </a:p>
          <a:p>
            <a:endParaRPr lang="en-US" altLang="ja-JP" sz="1200" dirty="0" smtClean="0"/>
          </a:p>
        </p:txBody>
      </p:sp>
      <p:graphicFrame>
        <p:nvGraphicFramePr>
          <p:cNvPr id="5" name="表 4"/>
          <p:cNvGraphicFramePr>
            <a:graphicFrameLocks noGrp="1"/>
          </p:cNvGraphicFramePr>
          <p:nvPr>
            <p:extLst>
              <p:ext uri="{D42A27DB-BD31-4B8C-83A1-F6EECF244321}">
                <p14:modId xmlns:p14="http://schemas.microsoft.com/office/powerpoint/2010/main" val="3926703583"/>
              </p:ext>
            </p:extLst>
          </p:nvPr>
        </p:nvGraphicFramePr>
        <p:xfrm>
          <a:off x="4911401" y="3553161"/>
          <a:ext cx="3765055" cy="2510400"/>
        </p:xfrm>
        <a:graphic>
          <a:graphicData uri="http://schemas.openxmlformats.org/drawingml/2006/table">
            <a:tbl>
              <a:tblPr firstRow="1" bandRow="1">
                <a:tableStyleId>{5C22544A-7EE6-4342-B048-85BDC9FD1C3A}</a:tableStyleId>
              </a:tblPr>
              <a:tblGrid>
                <a:gridCol w="3765055"/>
              </a:tblGrid>
              <a:tr h="0">
                <a:tc>
                  <a:txBody>
                    <a:bodyPr/>
                    <a:lstStyle/>
                    <a:p>
                      <a:pPr marL="171450" indent="-171450">
                        <a:buFont typeface="Wingdings" panose="05000000000000000000" pitchFamily="2" charset="2"/>
                        <a:buChar char="l"/>
                      </a:pPr>
                      <a:r>
                        <a:rPr kumimoji="1" lang="ja-JP" altLang="en-US" sz="800" b="0" dirty="0" smtClean="0">
                          <a:solidFill>
                            <a:schemeClr val="tx1"/>
                          </a:solidFill>
                        </a:rPr>
                        <a:t>テクノシーズ泉尾（大阪市）★</a:t>
                      </a:r>
                    </a:p>
                    <a:p>
                      <a:pPr marL="171450" indent="-171450">
                        <a:buFont typeface="Wingdings" panose="05000000000000000000" pitchFamily="2" charset="2"/>
                        <a:buChar char="l"/>
                      </a:pPr>
                      <a:r>
                        <a:rPr kumimoji="1" lang="ja-JP" altLang="en-US" sz="800" b="0" dirty="0" smtClean="0">
                          <a:solidFill>
                            <a:schemeClr val="tx1"/>
                          </a:solidFill>
                        </a:rPr>
                        <a:t>大阪市立大学　杉本インキュベータ（大阪市）★</a:t>
                      </a:r>
                    </a:p>
                    <a:p>
                      <a:pPr marL="171450" indent="-171450">
                        <a:buFont typeface="Wingdings" panose="05000000000000000000" pitchFamily="2" charset="2"/>
                        <a:buChar char="l"/>
                      </a:pPr>
                      <a:r>
                        <a:rPr kumimoji="1" lang="ja-JP" altLang="en-US" sz="800" b="0" dirty="0" smtClean="0">
                          <a:solidFill>
                            <a:schemeClr val="tx1"/>
                          </a:solidFill>
                        </a:rPr>
                        <a:t>大阪デザイン振興プラザ（大阪市）</a:t>
                      </a:r>
                    </a:p>
                    <a:p>
                      <a:pPr marL="171450" indent="-171450">
                        <a:buFont typeface="Wingdings" panose="05000000000000000000" pitchFamily="2" charset="2"/>
                        <a:buChar char="l"/>
                      </a:pPr>
                      <a:r>
                        <a:rPr kumimoji="1" lang="ja-JP" altLang="en-US" sz="800" b="0" dirty="0" smtClean="0">
                          <a:solidFill>
                            <a:schemeClr val="tx1"/>
                          </a:solidFill>
                        </a:rPr>
                        <a:t>ソフト産業プラザ　イメディオ（大阪市）</a:t>
                      </a:r>
                    </a:p>
                    <a:p>
                      <a:pPr marL="171450" indent="-171450">
                        <a:buFont typeface="Wingdings" panose="05000000000000000000" pitchFamily="2" charset="2"/>
                        <a:buChar char="l"/>
                      </a:pPr>
                      <a:r>
                        <a:rPr kumimoji="1" lang="ja-JP" altLang="en-US" sz="800" b="0" dirty="0" smtClean="0">
                          <a:solidFill>
                            <a:schemeClr val="tx1"/>
                          </a:solidFill>
                        </a:rPr>
                        <a:t>産創館　起業支援スペース「立志庵」（大阪市）</a:t>
                      </a:r>
                    </a:p>
                    <a:p>
                      <a:pPr marL="171450" indent="-171450">
                        <a:buFont typeface="Wingdings" panose="05000000000000000000" pitchFamily="2" charset="2"/>
                        <a:buChar char="l"/>
                      </a:pPr>
                      <a:r>
                        <a:rPr kumimoji="1" lang="ja-JP" altLang="en-US" sz="800" b="0" dirty="0" smtClean="0">
                          <a:solidFill>
                            <a:schemeClr val="tx1"/>
                          </a:solidFill>
                        </a:rPr>
                        <a:t>テクノフロンティア堺（堺市）★</a:t>
                      </a:r>
                    </a:p>
                    <a:p>
                      <a:pPr marL="171450" indent="-171450">
                        <a:buFont typeface="Wingdings" panose="05000000000000000000" pitchFamily="2" charset="2"/>
                        <a:buChar char="l"/>
                      </a:pPr>
                      <a:r>
                        <a:rPr kumimoji="1" lang="ja-JP" altLang="en-US" sz="800" b="0" dirty="0" smtClean="0">
                          <a:solidFill>
                            <a:schemeClr val="tx1"/>
                          </a:solidFill>
                        </a:rPr>
                        <a:t>さかい新事業創造センター　</a:t>
                      </a:r>
                      <a:r>
                        <a:rPr kumimoji="1" lang="en-US" altLang="ja-JP" sz="800" b="0" dirty="0" smtClean="0">
                          <a:solidFill>
                            <a:schemeClr val="tx1"/>
                          </a:solidFill>
                        </a:rPr>
                        <a:t>S-Cube</a:t>
                      </a:r>
                      <a:r>
                        <a:rPr kumimoji="1" lang="ja-JP" altLang="en-US" sz="800" b="0" dirty="0" smtClean="0">
                          <a:solidFill>
                            <a:schemeClr val="tx1"/>
                          </a:solidFill>
                        </a:rPr>
                        <a:t>（堺市）★</a:t>
                      </a:r>
                    </a:p>
                    <a:p>
                      <a:pPr marL="171450" indent="-171450">
                        <a:buFont typeface="Wingdings" panose="05000000000000000000" pitchFamily="2" charset="2"/>
                        <a:buChar char="l"/>
                      </a:pPr>
                      <a:r>
                        <a:rPr kumimoji="1" lang="ja-JP" altLang="en-US" sz="800" b="0" dirty="0" smtClean="0">
                          <a:solidFill>
                            <a:schemeClr val="tx1"/>
                          </a:solidFill>
                        </a:rPr>
                        <a:t>とよなか起業・チャレンジセンター（豊中市）</a:t>
                      </a:r>
                    </a:p>
                    <a:p>
                      <a:pPr marL="171450" indent="-171450">
                        <a:buFont typeface="Wingdings" panose="05000000000000000000" pitchFamily="2" charset="2"/>
                        <a:buChar char="l"/>
                      </a:pPr>
                      <a:r>
                        <a:rPr kumimoji="1" lang="ja-JP" altLang="en-US" sz="800" b="0" dirty="0" smtClean="0">
                          <a:solidFill>
                            <a:schemeClr val="tx1"/>
                          </a:solidFill>
                        </a:rPr>
                        <a:t>いけだピアまるセンター（池田市）</a:t>
                      </a:r>
                    </a:p>
                    <a:p>
                      <a:pPr marL="171450" indent="-171450">
                        <a:buFont typeface="Wingdings" panose="05000000000000000000" pitchFamily="2" charset="2"/>
                        <a:buChar char="l"/>
                      </a:pPr>
                      <a:r>
                        <a:rPr kumimoji="1" lang="ja-JP" altLang="en-US" sz="800" b="0" dirty="0" smtClean="0">
                          <a:solidFill>
                            <a:schemeClr val="tx1"/>
                          </a:solidFill>
                        </a:rPr>
                        <a:t>産業技術総合研究所　関西産学官連携研究棟（池田市）★</a:t>
                      </a:r>
                    </a:p>
                    <a:p>
                      <a:pPr marL="171450" indent="-171450">
                        <a:buFont typeface="Wingdings" panose="05000000000000000000" pitchFamily="2" charset="2"/>
                        <a:buChar char="l"/>
                      </a:pPr>
                      <a:r>
                        <a:rPr kumimoji="1" lang="ja-JP" altLang="en-US" sz="800" b="0" dirty="0" smtClean="0">
                          <a:solidFill>
                            <a:schemeClr val="tx1"/>
                          </a:solidFill>
                        </a:rPr>
                        <a:t>枚方市立地域活性化支援センター（枚方市）</a:t>
                      </a:r>
                    </a:p>
                    <a:p>
                      <a:pPr marL="171450" indent="-171450">
                        <a:buFont typeface="Wingdings" panose="05000000000000000000" pitchFamily="2" charset="2"/>
                        <a:buChar char="l"/>
                      </a:pPr>
                      <a:r>
                        <a:rPr kumimoji="1" lang="ja-JP" altLang="en-US" sz="800" b="0" dirty="0" smtClean="0">
                          <a:solidFill>
                            <a:schemeClr val="tx1"/>
                          </a:solidFill>
                        </a:rPr>
                        <a:t>彩都バイオインキュベータ（茨木市）★</a:t>
                      </a:r>
                    </a:p>
                    <a:p>
                      <a:pPr marL="171450" indent="-171450">
                        <a:buFont typeface="Wingdings" panose="05000000000000000000" pitchFamily="2" charset="2"/>
                        <a:buChar char="l"/>
                      </a:pPr>
                      <a:r>
                        <a:rPr kumimoji="1" lang="ja-JP" altLang="en-US" sz="800" b="0" dirty="0" smtClean="0">
                          <a:solidFill>
                            <a:schemeClr val="tx1"/>
                          </a:solidFill>
                        </a:rPr>
                        <a:t>彩都バイオイノベーションセンター（茨木市）★</a:t>
                      </a:r>
                    </a:p>
                    <a:p>
                      <a:pPr marL="171450" indent="-171450">
                        <a:buFont typeface="Wingdings" panose="05000000000000000000" pitchFamily="2" charset="2"/>
                        <a:buChar char="l"/>
                      </a:pPr>
                      <a:r>
                        <a:rPr kumimoji="1" lang="ja-JP" altLang="en-US" sz="800" b="0" dirty="0" smtClean="0">
                          <a:solidFill>
                            <a:schemeClr val="tx1"/>
                          </a:solidFill>
                        </a:rPr>
                        <a:t>彩都バイオヒルズセンター（茨木市）★</a:t>
                      </a:r>
                    </a:p>
                    <a:p>
                      <a:pPr marL="171450" indent="-171450">
                        <a:buFont typeface="Wingdings" panose="05000000000000000000" pitchFamily="2" charset="2"/>
                        <a:buChar char="l"/>
                      </a:pPr>
                      <a:r>
                        <a:rPr kumimoji="1" lang="ja-JP" altLang="en-US" sz="800" b="0" dirty="0" smtClean="0">
                          <a:solidFill>
                            <a:schemeClr val="tx1"/>
                          </a:solidFill>
                        </a:rPr>
                        <a:t>大阪大学　産業科学研究所　企業リサーチパーク（茨木市）★</a:t>
                      </a:r>
                    </a:p>
                    <a:p>
                      <a:pPr marL="171450" indent="-171450">
                        <a:buFont typeface="Wingdings" panose="05000000000000000000" pitchFamily="2" charset="2"/>
                        <a:buChar char="l"/>
                      </a:pPr>
                      <a:r>
                        <a:rPr kumimoji="1" lang="ja-JP" altLang="en-US" sz="800" b="0" dirty="0" smtClean="0">
                          <a:solidFill>
                            <a:schemeClr val="tx1"/>
                          </a:solidFill>
                        </a:rPr>
                        <a:t>八尾市立中小企業サポートセンター </a:t>
                      </a:r>
                      <a:r>
                        <a:rPr kumimoji="1" lang="en-US" altLang="ja-JP" sz="800" b="0" dirty="0" smtClean="0">
                          <a:solidFill>
                            <a:schemeClr val="tx1"/>
                          </a:solidFill>
                        </a:rPr>
                        <a:t>(</a:t>
                      </a:r>
                      <a:r>
                        <a:rPr kumimoji="1" lang="ja-JP" altLang="en-US" sz="800" b="0" dirty="0" smtClean="0">
                          <a:solidFill>
                            <a:schemeClr val="tx1"/>
                          </a:solidFill>
                        </a:rPr>
                        <a:t>八尾市</a:t>
                      </a:r>
                      <a:r>
                        <a:rPr kumimoji="1" lang="en-US" altLang="ja-JP" sz="800" b="0" dirty="0" smtClean="0">
                          <a:solidFill>
                            <a:schemeClr val="tx1"/>
                          </a:solidFill>
                        </a:rPr>
                        <a:t>)</a:t>
                      </a:r>
                    </a:p>
                    <a:p>
                      <a:pPr marL="171450" indent="-171450">
                        <a:buFont typeface="Wingdings" panose="05000000000000000000" pitchFamily="2" charset="2"/>
                        <a:buChar char="l"/>
                      </a:pPr>
                      <a:r>
                        <a:rPr kumimoji="1" lang="ja-JP" altLang="en-US" sz="800" b="0" dirty="0" smtClean="0">
                          <a:solidFill>
                            <a:schemeClr val="tx1"/>
                          </a:solidFill>
                        </a:rPr>
                        <a:t>開放研究室（産技研インキュベータ）（和泉市）★</a:t>
                      </a:r>
                    </a:p>
                    <a:p>
                      <a:pPr marL="171450" indent="-171450">
                        <a:buFont typeface="Wingdings" panose="05000000000000000000" pitchFamily="2" charset="2"/>
                        <a:buChar char="l"/>
                      </a:pPr>
                      <a:r>
                        <a:rPr kumimoji="1" lang="ja-JP" altLang="en-US" sz="800" b="0" dirty="0" smtClean="0">
                          <a:solidFill>
                            <a:schemeClr val="tx1"/>
                          </a:solidFill>
                        </a:rPr>
                        <a:t>クリエイション・コア東大阪（東大阪市）★</a:t>
                      </a:r>
                    </a:p>
                    <a:p>
                      <a:pPr marL="171450" indent="-171450">
                        <a:buFont typeface="Wingdings" panose="05000000000000000000" pitchFamily="2" charset="2"/>
                        <a:buChar char="l"/>
                      </a:pPr>
                      <a:r>
                        <a:rPr kumimoji="1" lang="ja-JP" altLang="en-US" sz="800" b="0" dirty="0" smtClean="0">
                          <a:solidFill>
                            <a:schemeClr val="tx1"/>
                          </a:solidFill>
                        </a:rPr>
                        <a:t>東大阪市立産業技術支援センター（東大阪市）★</a:t>
                      </a:r>
                    </a:p>
                    <a:p>
                      <a:pPr marL="171450" indent="-171450">
                        <a:buFont typeface="Wingdings" panose="05000000000000000000" pitchFamily="2" charset="2"/>
                        <a:buChar char="l"/>
                      </a:pPr>
                      <a:r>
                        <a:rPr kumimoji="1" lang="ja-JP" altLang="en-US" sz="800" b="0" dirty="0" smtClean="0">
                          <a:solidFill>
                            <a:schemeClr val="tx1"/>
                          </a:solidFill>
                        </a:rPr>
                        <a:t>大阪商業大学　大商大アントレ・ラボ（東大阪市）</a:t>
                      </a:r>
                      <a:endParaRPr kumimoji="1" lang="en-US" altLang="ja-JP" sz="800" b="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
        <p:nvSpPr>
          <p:cNvPr id="6" name="正方形/長方形 5"/>
          <p:cNvSpPr/>
          <p:nvPr/>
        </p:nvSpPr>
        <p:spPr>
          <a:xfrm>
            <a:off x="5873762" y="3284985"/>
            <a:ext cx="1781257" cy="246221"/>
          </a:xfrm>
          <a:prstGeom prst="rect">
            <a:avLst/>
          </a:prstGeom>
        </p:spPr>
        <p:txBody>
          <a:bodyPr wrap="none">
            <a:spAutoFit/>
          </a:bodyPr>
          <a:lstStyle/>
          <a:p>
            <a:pPr algn="ctr"/>
            <a:r>
              <a:rPr lang="ja-JP" altLang="en-US" sz="1000" dirty="0"/>
              <a:t>大阪府のインキュベーション施設</a:t>
            </a:r>
          </a:p>
        </p:txBody>
      </p:sp>
      <p:sp>
        <p:nvSpPr>
          <p:cNvPr id="8" name="正方形/長方形 7"/>
          <p:cNvSpPr/>
          <p:nvPr/>
        </p:nvSpPr>
        <p:spPr>
          <a:xfrm>
            <a:off x="4782800" y="6093877"/>
            <a:ext cx="3816424" cy="215444"/>
          </a:xfrm>
          <a:prstGeom prst="rect">
            <a:avLst/>
          </a:prstGeom>
        </p:spPr>
        <p:txBody>
          <a:bodyPr wrap="square">
            <a:spAutoFit/>
          </a:bodyPr>
          <a:lstStyle/>
          <a:p>
            <a:r>
              <a:rPr lang="ja-JP" altLang="en-US" sz="800" dirty="0"/>
              <a:t>（</a:t>
            </a:r>
            <a:r>
              <a:rPr lang="en-US" altLang="ja-JP" sz="800" dirty="0"/>
              <a:t>※</a:t>
            </a:r>
            <a:r>
              <a:rPr lang="ja-JP" altLang="en-US" sz="800" dirty="0"/>
              <a:t>★印は特に「研究」「技術」「ものづくり」の支援に強みがあるインキュベーション施設）</a:t>
            </a:r>
          </a:p>
        </p:txBody>
      </p:sp>
      <p:sp>
        <p:nvSpPr>
          <p:cNvPr id="22" name="正方形/長方形 21"/>
          <p:cNvSpPr/>
          <p:nvPr/>
        </p:nvSpPr>
        <p:spPr>
          <a:xfrm>
            <a:off x="395535" y="1772816"/>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t>「ナレッジイノベーション」を実現するなら大阪！</a:t>
            </a:r>
            <a:endParaRPr kumimoji="1" lang="en-US" altLang="ja-JP" sz="1400" b="1" dirty="0" smtClean="0"/>
          </a:p>
          <a:p>
            <a:r>
              <a:rPr lang="en-US" altLang="ja-JP" sz="1200" dirty="0" smtClean="0">
                <a:solidFill>
                  <a:schemeClr val="tx1"/>
                </a:solidFill>
              </a:rPr>
              <a:t>【</a:t>
            </a:r>
            <a:r>
              <a:rPr lang="ja-JP" altLang="en-US" sz="1200" dirty="0" smtClean="0">
                <a:solidFill>
                  <a:schemeClr val="tx1"/>
                </a:solidFill>
              </a:rPr>
              <a:t>革新的な新事業を構想する起業家の方々に</a:t>
            </a:r>
            <a:r>
              <a:rPr lang="en-US" altLang="ja-JP" sz="1200" dirty="0" smtClean="0">
                <a:solidFill>
                  <a:schemeClr val="tx1"/>
                </a:solidFill>
              </a:rPr>
              <a:t>】</a:t>
            </a:r>
          </a:p>
          <a:p>
            <a:endParaRPr lang="en-US" altLang="ja-JP" sz="1200" dirty="0" smtClean="0"/>
          </a:p>
          <a:p>
            <a:r>
              <a:rPr lang="ja-JP" altLang="en-US" sz="1200" dirty="0" smtClean="0"/>
              <a:t>　大阪の中心部に</a:t>
            </a:r>
            <a:r>
              <a:rPr lang="en-US" altLang="ja-JP" sz="1200" dirty="0" smtClean="0"/>
              <a:t>2013</a:t>
            </a:r>
            <a:r>
              <a:rPr lang="ja-JP" altLang="en-US" sz="1200" dirty="0" smtClean="0"/>
              <a:t>年に開業した「ナレッジキャピタル」は、企業人、研究者、クリエイター、そして一般生活者といったさまざまな人々が持つ「知」を互いに融合させ、新しい価値を生み出す世界に類例のないユニークな施設です。</a:t>
            </a:r>
            <a:endParaRPr lang="en-US" altLang="ja-JP" sz="1200" dirty="0" smtClean="0"/>
          </a:p>
          <a:p>
            <a:r>
              <a:rPr lang="ja-JP" altLang="en-US" sz="1200" dirty="0" smtClean="0"/>
              <a:t>　大阪には、社会を変革するイノベーションを創出するための基盤があります。</a:t>
            </a:r>
            <a:endParaRPr lang="en-US" altLang="ja-JP" sz="1200" dirty="0" smtClean="0"/>
          </a:p>
          <a:p>
            <a:endParaRPr lang="en-US" altLang="ja-JP" sz="1200" dirty="0" smtClean="0"/>
          </a:p>
        </p:txBody>
      </p:sp>
      <p:sp>
        <p:nvSpPr>
          <p:cNvPr id="9" name="正方形/長方形 8"/>
          <p:cNvSpPr/>
          <p:nvPr/>
        </p:nvSpPr>
        <p:spPr>
          <a:xfrm>
            <a:off x="2776153" y="3554088"/>
            <a:ext cx="1449436" cy="369332"/>
          </a:xfrm>
          <a:prstGeom prst="rect">
            <a:avLst/>
          </a:prstGeom>
        </p:spPr>
        <p:txBody>
          <a:bodyPr wrap="none">
            <a:spAutoFit/>
          </a:bodyPr>
          <a:lstStyle/>
          <a:p>
            <a:pPr algn="ctr"/>
            <a:r>
              <a:rPr lang="ja-JP" altLang="en-US" sz="900" dirty="0" smtClean="0"/>
              <a:t>ナレッジキャピタルで生まれた</a:t>
            </a:r>
            <a:endParaRPr lang="en-US" altLang="ja-JP" sz="900" dirty="0" smtClean="0"/>
          </a:p>
          <a:p>
            <a:pPr algn="ctr"/>
            <a:r>
              <a:rPr lang="ja-JP" altLang="en-US" sz="900" dirty="0" smtClean="0"/>
              <a:t>「知的交流」事例</a:t>
            </a:r>
            <a:endParaRPr lang="ja-JP" altLang="en-US" sz="900" dirty="0"/>
          </a:p>
        </p:txBody>
      </p:sp>
      <p:pic>
        <p:nvPicPr>
          <p:cNvPr id="2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3832" y="3920566"/>
            <a:ext cx="1917429" cy="188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975797" y="3554088"/>
            <a:ext cx="1053495" cy="369332"/>
          </a:xfrm>
          <a:prstGeom prst="rect">
            <a:avLst/>
          </a:prstGeom>
        </p:spPr>
        <p:txBody>
          <a:bodyPr wrap="none">
            <a:spAutoFit/>
          </a:bodyPr>
          <a:lstStyle/>
          <a:p>
            <a:pPr algn="ctr"/>
            <a:r>
              <a:rPr lang="ja-JP" altLang="en-US" sz="900" dirty="0" smtClean="0"/>
              <a:t>ナレッジキャピタルの</a:t>
            </a:r>
            <a:endParaRPr lang="en-US" altLang="ja-JP" sz="900" dirty="0" smtClean="0"/>
          </a:p>
          <a:p>
            <a:pPr algn="ctr"/>
            <a:r>
              <a:rPr lang="ja-JP" altLang="en-US" sz="900" dirty="0"/>
              <a:t>コンセプト</a:t>
            </a:r>
          </a:p>
        </p:txBody>
      </p:sp>
      <p:sp>
        <p:nvSpPr>
          <p:cNvPr id="31" name="正方形/長方形 30"/>
          <p:cNvSpPr/>
          <p:nvPr/>
        </p:nvSpPr>
        <p:spPr>
          <a:xfrm>
            <a:off x="531638" y="6094051"/>
            <a:ext cx="1773242" cy="200055"/>
          </a:xfrm>
          <a:prstGeom prst="rect">
            <a:avLst/>
          </a:prstGeom>
        </p:spPr>
        <p:txBody>
          <a:bodyPr wrap="none">
            <a:spAutoFit/>
          </a:bodyPr>
          <a:lstStyle/>
          <a:p>
            <a:r>
              <a:rPr lang="ja-JP" altLang="en-US" sz="700" dirty="0" smtClean="0"/>
              <a:t>出典：ナレッジキャピタル「報道用基礎資料</a:t>
            </a:r>
            <a:r>
              <a:rPr lang="ja-JP" altLang="en-US" sz="700" dirty="0"/>
              <a:t>」</a:t>
            </a:r>
          </a:p>
        </p:txBody>
      </p:sp>
      <p:graphicFrame>
        <p:nvGraphicFramePr>
          <p:cNvPr id="20" name="表 19"/>
          <p:cNvGraphicFramePr>
            <a:graphicFrameLocks noGrp="1"/>
          </p:cNvGraphicFramePr>
          <p:nvPr>
            <p:extLst>
              <p:ext uri="{D42A27DB-BD31-4B8C-83A1-F6EECF244321}">
                <p14:modId xmlns:p14="http://schemas.microsoft.com/office/powerpoint/2010/main" val="3783241380"/>
              </p:ext>
            </p:extLst>
          </p:nvPr>
        </p:nvGraphicFramePr>
        <p:xfrm>
          <a:off x="2555776" y="3923420"/>
          <a:ext cx="1835303" cy="2457909"/>
        </p:xfrm>
        <a:graphic>
          <a:graphicData uri="http://schemas.openxmlformats.org/drawingml/2006/table">
            <a:tbl>
              <a:tblPr firstRow="1" bandRow="1">
                <a:tableStyleId>{5C22544A-7EE6-4342-B048-85BDC9FD1C3A}</a:tableStyleId>
              </a:tblPr>
              <a:tblGrid>
                <a:gridCol w="432048"/>
                <a:gridCol w="288032"/>
                <a:gridCol w="432048"/>
                <a:gridCol w="683175"/>
              </a:tblGrid>
              <a:tr h="95709">
                <a:tc>
                  <a:txBody>
                    <a:bodyPr/>
                    <a:lstStyle/>
                    <a:p>
                      <a:pPr marL="0" indent="0" algn="ctr">
                        <a:buFont typeface="Arial" panose="020B0604020202020204" pitchFamily="34" charset="0"/>
                        <a:buNone/>
                      </a:pPr>
                      <a:r>
                        <a:rPr kumimoji="1" lang="ja-JP" altLang="en-US" sz="500" b="0" dirty="0" smtClean="0">
                          <a:solidFill>
                            <a:schemeClr val="bg1"/>
                          </a:solidFill>
                        </a:rPr>
                        <a:t>参画者</a:t>
                      </a:r>
                      <a:endParaRPr kumimoji="1" lang="ja-JP" altLang="en-US" sz="500" b="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Arial" panose="020B0604020202020204" pitchFamily="34" charset="0"/>
                        <a:buNone/>
                      </a:pPr>
                      <a:r>
                        <a:rPr kumimoji="1" lang="ja-JP" altLang="en-US" sz="500" b="0" dirty="0" smtClean="0">
                          <a:solidFill>
                            <a:schemeClr val="bg1"/>
                          </a:solidFill>
                        </a:rPr>
                        <a:t>参画分類</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タイトル</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概要</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221855">
                <a:tc>
                  <a:txBody>
                    <a:bodyPr/>
                    <a:lstStyle/>
                    <a:p>
                      <a:pPr algn="ctr"/>
                      <a:r>
                        <a:rPr kumimoji="1" lang="ja-JP" altLang="en-US" sz="500" b="0" dirty="0" smtClean="0">
                          <a:solidFill>
                            <a:schemeClr val="tx1"/>
                          </a:solidFill>
                        </a:rPr>
                        <a:t>グリーンロードモータース</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三木楽器</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ウエストユニティス</a:t>
                      </a:r>
                      <a:endParaRPr kumimoji="1" lang="ja-JP" altLang="en-US" sz="500" b="0"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indent="0" algn="ctr">
                        <a:buFont typeface="Wingdings" panose="05000000000000000000" pitchFamily="2" charset="2"/>
                        <a:buNone/>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l">
                        <a:buFont typeface="Wingdings" panose="05000000000000000000" pitchFamily="2" charset="2"/>
                        <a:buNone/>
                      </a:pPr>
                      <a:r>
                        <a:rPr kumimoji="1" lang="ja-JP" altLang="en-US" sz="500" b="0" dirty="0" smtClean="0">
                          <a:solidFill>
                            <a:schemeClr val="tx1"/>
                          </a:solidFill>
                        </a:rPr>
                        <a:t>ＥＶプラットフォームの開発</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500" b="0" dirty="0" smtClean="0">
                          <a:solidFill>
                            <a:schemeClr val="tx1"/>
                          </a:solidFill>
                        </a:rPr>
                        <a:t>電気自動車らしい走行サウンド製作と先進的ＥＶプラットフォームの開発</a:t>
                      </a:r>
                      <a:endParaRPr kumimoji="1" lang="en-US" altLang="ja-JP" sz="500" b="0" dirty="0" smtClean="0">
                        <a:solidFill>
                          <a:schemeClr val="tx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関西大学</a:t>
                      </a:r>
                      <a:r>
                        <a:rPr kumimoji="1" lang="en-US" altLang="ja-JP" sz="500" b="0" dirty="0" smtClean="0"/>
                        <a:t/>
                      </a:r>
                      <a:br>
                        <a:rPr kumimoji="1" lang="en-US" altLang="ja-JP" sz="500" b="0" dirty="0" smtClean="0"/>
                      </a:br>
                      <a:r>
                        <a:rPr kumimoji="1" lang="ja-JP" altLang="en-US" sz="500" b="0" dirty="0" smtClean="0"/>
                        <a:t>微生物工学研究室</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ナレッジオフィス</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アスリートのための「お餅」</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大学の研究と伝統和菓子技術の統合により、「お餅」をベースとした新しい機能性和菓子を商品化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en-US" altLang="ja-JP" sz="500" b="0" dirty="0" smtClean="0"/>
                        <a:t>XNT</a:t>
                      </a:r>
                      <a:r>
                        <a:rPr kumimoji="1" lang="ja-JP" altLang="en-US" sz="500" b="0" dirty="0" smtClean="0"/>
                        <a:t>　</a:t>
                      </a:r>
                      <a:r>
                        <a:rPr kumimoji="1" lang="en-US" altLang="ja-JP" sz="500" b="0" dirty="0" smtClean="0"/>
                        <a:t>Limited</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t>Carbon</a:t>
                      </a:r>
                      <a:r>
                        <a:rPr kumimoji="1" lang="ja-JP" altLang="en-US" sz="500" b="0" dirty="0" smtClean="0"/>
                        <a:t>　</a:t>
                      </a:r>
                      <a:r>
                        <a:rPr kumimoji="1" lang="en-US" altLang="ja-JP" sz="500" b="0" dirty="0" smtClean="0"/>
                        <a:t>Rider</a:t>
                      </a:r>
                      <a:r>
                        <a:rPr kumimoji="1" lang="ja-JP" altLang="en-US" sz="500" b="0" dirty="0" smtClean="0"/>
                        <a:t>（カーボンライダー）</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遊びながら環境について学ぶことができる</a:t>
                      </a:r>
                      <a:r>
                        <a:rPr kumimoji="1" lang="en-US" altLang="ja-JP" sz="500" b="0" dirty="0" smtClean="0"/>
                        <a:t>3D</a:t>
                      </a:r>
                      <a:r>
                        <a:rPr kumimoji="1" lang="ja-JP" altLang="en-US" sz="500" b="0" dirty="0" smtClean="0"/>
                        <a:t>体験型の環境教育ゲーム</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グローバルダイナミクス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「アサーボウル大福」商品化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機能性素材セラミドを起用した健康に良い美容大福の開発</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アレックス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クラウドファンディングで浪曲ＮＹ公演実現</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「夢」や「目標」を持つチャレンジャーを「クラウドファンディング」によりサポート</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メルセデス・ベンツ日本</a:t>
                      </a:r>
                      <a:r>
                        <a:rPr kumimoji="1" lang="en-US" altLang="ja-JP" sz="500" b="0" dirty="0" smtClean="0"/>
                        <a:t/>
                      </a:r>
                      <a:br>
                        <a:rPr kumimoji="1" lang="en-US" altLang="ja-JP" sz="500" b="0" dirty="0" smtClean="0"/>
                      </a:br>
                      <a:r>
                        <a:rPr kumimoji="1" lang="ja-JP" altLang="en-US" sz="500" b="0" dirty="0" smtClean="0"/>
                        <a:t>ダイキン工業</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フューチャーライフショールーム</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コラボカー「</a:t>
                      </a:r>
                      <a:r>
                        <a:rPr kumimoji="1" lang="en-US" altLang="ja-JP" sz="500" b="0" dirty="0" err="1" smtClean="0"/>
                        <a:t>Smarpy</a:t>
                      </a:r>
                      <a:r>
                        <a:rPr kumimoji="1" lang="ja-JP" altLang="en-US" sz="500" b="0" dirty="0" smtClean="0"/>
                        <a:t>」開発</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ベンツのスマート電気自動車にダイキン工業のキャラクターを掛け合わせたコラボカー開発</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dirty="0" smtClean="0"/>
                        <a:t>梅花女子大学</a:t>
                      </a:r>
                      <a:r>
                        <a:rPr kumimoji="1" lang="en-US" altLang="ja-JP" sz="500" b="0" dirty="0" smtClean="0"/>
                        <a:t/>
                      </a:r>
                      <a:br>
                        <a:rPr kumimoji="1" lang="en-US" altLang="ja-JP" sz="500" b="0" dirty="0" smtClean="0"/>
                      </a:br>
                      <a:r>
                        <a:rPr kumimoji="1" lang="ja-JP" altLang="en-US" sz="500" b="0" dirty="0" smtClean="0"/>
                        <a:t>凸版印刷</a:t>
                      </a:r>
                    </a:p>
                    <a:p>
                      <a:pPr algn="ct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イギリス古文書「しかけ絵本」デジタルアーカイブ</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梅花女子大学が所有する貴重本「しかけ絵本」を凸版印刷の技術でデジタルアーカイブ化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情報通信研究機構（</a:t>
                      </a:r>
                      <a:r>
                        <a:rPr kumimoji="1" lang="en-US" altLang="ja-JP" sz="500" b="0" dirty="0" smtClean="0"/>
                        <a:t>NICT)</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文化財の３Ｄ映像化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奈良・海龍王寺の十一面観音菩薩立像を３Ｄ映像化し、世界最大の裸眼視聴が可能なディスプレイで公開</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spTree>
    <p:extLst>
      <p:ext uri="{BB962C8B-B14F-4D97-AF65-F5344CB8AC3E}">
        <p14:creationId xmlns:p14="http://schemas.microsoft.com/office/powerpoint/2010/main" val="3648523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75989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ライフスタイル</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“地域で活躍するなら大阪！”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民」の力を中心に発展を遂げてきた歴史があります。また、地域を愛する気持ちも強く、人と人とのつながりも広く、深い地域です。現在でも、住民主体の地域に根差した活動がさまざまな場所で行われています。あわせて、住み慣れた地域で生涯にわたっていきいきと活躍できる環境づくりも進んで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95535" y="1628800"/>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lvl="0"/>
            <a:r>
              <a:rPr lang="ja-JP" altLang="en-US" sz="1400" b="1" dirty="0">
                <a:solidFill>
                  <a:schemeClr val="tx1"/>
                </a:solidFill>
              </a:rPr>
              <a:t>地域に根差して活躍するなら大阪！</a:t>
            </a:r>
            <a:endParaRPr lang="en-US" altLang="ja-JP" sz="1200" b="1" dirty="0">
              <a:solidFill>
                <a:schemeClr val="tx1"/>
              </a:solidFill>
            </a:endParaRPr>
          </a:p>
          <a:p>
            <a:pPr lvl="0"/>
            <a:r>
              <a:rPr lang="en-US" altLang="ja-JP" sz="1200" dirty="0" smtClean="0">
                <a:solidFill>
                  <a:schemeClr val="tx1"/>
                </a:solidFill>
              </a:rPr>
              <a:t>【</a:t>
            </a:r>
            <a:r>
              <a:rPr lang="ja-JP" altLang="en-US" sz="1200" dirty="0" smtClean="0">
                <a:solidFill>
                  <a:schemeClr val="tx1"/>
                </a:solidFill>
              </a:rPr>
              <a:t>社会</a:t>
            </a:r>
            <a:r>
              <a:rPr lang="ja-JP" altLang="en-US" sz="1200" dirty="0">
                <a:solidFill>
                  <a:schemeClr val="tx1"/>
                </a:solidFill>
              </a:rPr>
              <a:t>課題を解決</a:t>
            </a:r>
            <a:r>
              <a:rPr lang="ja-JP" altLang="en-US" sz="1200" dirty="0" smtClean="0">
                <a:solidFill>
                  <a:schemeClr val="tx1"/>
                </a:solidFill>
              </a:rPr>
              <a:t>したい、</a:t>
            </a:r>
            <a:r>
              <a:rPr lang="ja-JP" altLang="en-US" sz="1200" dirty="0">
                <a:solidFill>
                  <a:schemeClr val="tx1"/>
                </a:solidFill>
              </a:rPr>
              <a:t>自分らしく</a:t>
            </a:r>
            <a:r>
              <a:rPr lang="ja-JP" altLang="en-US" sz="1200" dirty="0" smtClean="0">
                <a:solidFill>
                  <a:schemeClr val="tx1"/>
                </a:solidFill>
              </a:rPr>
              <a:t>働きたい方々に</a:t>
            </a:r>
            <a:r>
              <a:rPr lang="en-US" altLang="ja-JP" sz="1200" dirty="0" smtClean="0">
                <a:solidFill>
                  <a:schemeClr val="tx1"/>
                </a:solidFill>
              </a:rPr>
              <a:t>】</a:t>
            </a:r>
            <a:endParaRPr lang="en-US" altLang="ja-JP" sz="1200" dirty="0">
              <a:solidFill>
                <a:schemeClr val="tx1"/>
              </a:solidFill>
            </a:endParaRPr>
          </a:p>
          <a:p>
            <a:pPr lvl="0"/>
            <a:endParaRPr lang="en-US" altLang="ja-JP" sz="1200" dirty="0">
              <a:solidFill>
                <a:schemeClr val="tx1"/>
              </a:solidFill>
            </a:endParaRPr>
          </a:p>
          <a:p>
            <a:pPr lvl="0"/>
            <a:r>
              <a:rPr lang="ja-JP" altLang="en-US" sz="1200" dirty="0">
                <a:solidFill>
                  <a:schemeClr val="tx1"/>
                </a:solidFill>
              </a:rPr>
              <a:t>　</a:t>
            </a:r>
            <a:r>
              <a:rPr lang="ja-JP" altLang="en-US" sz="1200" dirty="0" smtClean="0">
                <a:solidFill>
                  <a:schemeClr val="tx1"/>
                </a:solidFill>
              </a:rPr>
              <a:t>大阪では、これまでから「</a:t>
            </a:r>
            <a:r>
              <a:rPr lang="ja-JP" altLang="en-US" sz="1200" dirty="0">
                <a:solidFill>
                  <a:schemeClr val="tx1"/>
                </a:solidFill>
              </a:rPr>
              <a:t>大阪を変える</a:t>
            </a:r>
            <a:r>
              <a:rPr lang="en-US" altLang="ja-JP" sz="1200" dirty="0">
                <a:solidFill>
                  <a:schemeClr val="tx1"/>
                </a:solidFill>
              </a:rPr>
              <a:t>100</a:t>
            </a:r>
            <a:r>
              <a:rPr lang="ja-JP" altLang="en-US" sz="1200" dirty="0">
                <a:solidFill>
                  <a:schemeClr val="tx1"/>
                </a:solidFill>
              </a:rPr>
              <a:t>人会議」など、社会課題の解決を目指すソーシャルベンチャーの一大集積地となっています。プレイヤーとしてのソーシャルベンチャーだけでなく、それを受け入れる社会風土、支援団体などがそろっています。</a:t>
            </a:r>
            <a:endParaRPr lang="en-US" altLang="ja-JP" sz="1200" dirty="0">
              <a:solidFill>
                <a:schemeClr val="tx1"/>
              </a:solidFill>
            </a:endParaRPr>
          </a:p>
          <a:p>
            <a:pPr lvl="0"/>
            <a:r>
              <a:rPr lang="ja-JP" altLang="en-US" sz="1200" dirty="0">
                <a:solidFill>
                  <a:schemeClr val="tx1"/>
                </a:solidFill>
              </a:rPr>
              <a:t>　大阪では、地域とつながりを持ちながら、地域に貢献したり、組織や形に捉われずに活躍することができます。</a:t>
            </a:r>
            <a:endParaRPr lang="en-US" altLang="ja-JP" sz="1200" dirty="0">
              <a:solidFill>
                <a:schemeClr val="tx1"/>
              </a:solidFill>
            </a:endParaRPr>
          </a:p>
          <a:p>
            <a:endParaRPr kumimoji="1" lang="ja-JP" altLang="en-US" sz="1200" dirty="0">
              <a:solidFill>
                <a:schemeClr val="tx1"/>
              </a:solidFill>
            </a:endParaRPr>
          </a:p>
        </p:txBody>
      </p:sp>
      <p:sp>
        <p:nvSpPr>
          <p:cNvPr id="18" name="正方形/長方形 17"/>
          <p:cNvSpPr/>
          <p:nvPr/>
        </p:nvSpPr>
        <p:spPr>
          <a:xfrm>
            <a:off x="552984" y="3429000"/>
            <a:ext cx="3833350" cy="2880320"/>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r>
              <a:rPr kumimoji="1" lang="ja-JP" altLang="en-US" sz="1200" b="1" u="sng" dirty="0" smtClean="0"/>
              <a:t>大阪を変える</a:t>
            </a:r>
            <a:r>
              <a:rPr kumimoji="1" lang="en-US" altLang="ja-JP" sz="1200" b="1" u="sng" dirty="0" smtClean="0"/>
              <a:t>100</a:t>
            </a:r>
            <a:r>
              <a:rPr kumimoji="1" lang="ja-JP" altLang="en-US" sz="1200" b="1" u="sng" dirty="0" smtClean="0"/>
              <a:t>人会議</a:t>
            </a:r>
            <a:endParaRPr lang="en-US" altLang="ja-JP" sz="1200" b="1" u="sng" dirty="0"/>
          </a:p>
          <a:p>
            <a:r>
              <a:rPr lang="ja-JP" altLang="en-US" sz="1200" dirty="0"/>
              <a:t>大阪におけるさまざまな社会課題解決に向かう社会的事業者自らが組織し、行政や企業・地縁組織などと有機的な協働を深めるためのプラットホームを目指し、より良き市民社会形成に寄与していこうとする</a:t>
            </a:r>
            <a:r>
              <a:rPr lang="ja-JP" altLang="en-US" sz="1200" dirty="0" smtClean="0"/>
              <a:t>団体</a:t>
            </a:r>
            <a:endParaRPr kumimoji="1" lang="ja-JP" altLang="en-US" sz="1200" dirty="0" smtClean="0"/>
          </a:p>
        </p:txBody>
      </p:sp>
      <p:pic>
        <p:nvPicPr>
          <p:cNvPr id="5122" name="Picture 2" descr="C:\Users\2030205\Desktop\no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104"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2030205\Desktop\no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1470"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88710" y="6049888"/>
            <a:ext cx="1901483" cy="200055"/>
          </a:xfrm>
          <a:prstGeom prst="rect">
            <a:avLst/>
          </a:prstGeom>
        </p:spPr>
        <p:txBody>
          <a:bodyPr wrap="none">
            <a:spAutoFit/>
          </a:bodyPr>
          <a:lstStyle/>
          <a:p>
            <a:r>
              <a:rPr lang="ja-JP" altLang="en-US" sz="700" dirty="0"/>
              <a:t>出典</a:t>
            </a:r>
            <a:r>
              <a:rPr lang="ja-JP" altLang="en-US" sz="700" dirty="0" smtClean="0"/>
              <a:t>：「大阪を変える</a:t>
            </a:r>
            <a:r>
              <a:rPr lang="en-US" altLang="ja-JP" sz="700" dirty="0" smtClean="0"/>
              <a:t>100</a:t>
            </a:r>
            <a:r>
              <a:rPr lang="ja-JP" altLang="en-US" sz="700" dirty="0" smtClean="0"/>
              <a:t>人会議」ホームページ</a:t>
            </a:r>
            <a:endParaRPr lang="en-US" altLang="ja-JP" sz="700" dirty="0" smtClean="0"/>
          </a:p>
        </p:txBody>
      </p:sp>
      <p:sp>
        <p:nvSpPr>
          <p:cNvPr id="19" name="正方形/長方形 18"/>
          <p:cNvSpPr/>
          <p:nvPr/>
        </p:nvSpPr>
        <p:spPr>
          <a:xfrm>
            <a:off x="4688113" y="1628801"/>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solidFill>
                  <a:schemeClr val="tx1"/>
                </a:solidFill>
              </a:rPr>
              <a:t>アクティブなシニアライフを送るなら大阪！</a:t>
            </a:r>
            <a:endParaRPr kumimoji="1" lang="en-US" altLang="ja-JP" sz="14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住み慣れたまちで生涯活躍したい中高年の方々に</a:t>
            </a:r>
            <a:r>
              <a:rPr lang="en-US" altLang="ja-JP" sz="1200" dirty="0" smtClean="0">
                <a:solidFill>
                  <a:schemeClr val="tx1"/>
                </a:solidFill>
              </a:rPr>
              <a:t>】</a:t>
            </a:r>
          </a:p>
          <a:p>
            <a:endParaRPr lang="en-US" altLang="ja-JP" sz="1200" dirty="0" smtClean="0">
              <a:solidFill>
                <a:schemeClr val="tx1"/>
              </a:solidFill>
            </a:endParaRPr>
          </a:p>
          <a:p>
            <a:r>
              <a:rPr lang="ja-JP" altLang="en-US" sz="1200" dirty="0" smtClean="0">
                <a:solidFill>
                  <a:schemeClr val="tx1"/>
                </a:solidFill>
              </a:rPr>
              <a:t>　大阪では、都心部</a:t>
            </a:r>
            <a:r>
              <a:rPr lang="ja-JP" altLang="en-US" sz="1200" dirty="0">
                <a:solidFill>
                  <a:schemeClr val="tx1"/>
                </a:solidFill>
              </a:rPr>
              <a:t>・</a:t>
            </a:r>
            <a:r>
              <a:rPr lang="ja-JP" altLang="en-US" sz="1200" dirty="0" smtClean="0">
                <a:solidFill>
                  <a:schemeClr val="tx1"/>
                </a:solidFill>
              </a:rPr>
              <a:t>郊外部の先行モデル地域で「スマートエイジング・シティ」の取組みが進められており、アクティブ</a:t>
            </a:r>
            <a:r>
              <a:rPr lang="ja-JP" altLang="en-US" sz="1200" dirty="0">
                <a:solidFill>
                  <a:schemeClr val="tx1"/>
                </a:solidFill>
              </a:rPr>
              <a:t>なシニアライフ</a:t>
            </a:r>
            <a:r>
              <a:rPr lang="ja-JP" altLang="en-US" sz="1200" dirty="0" smtClean="0">
                <a:solidFill>
                  <a:schemeClr val="tx1"/>
                </a:solidFill>
              </a:rPr>
              <a:t>から将来的</a:t>
            </a:r>
            <a:r>
              <a:rPr lang="ja-JP" altLang="en-US" sz="1200" dirty="0">
                <a:solidFill>
                  <a:schemeClr val="tx1"/>
                </a:solidFill>
              </a:rPr>
              <a:t>に万一介護が必要になったときのサポートまで、シームレスに移行することが可能です</a:t>
            </a:r>
            <a:r>
              <a:rPr lang="ja-JP" altLang="en-US" sz="1200" dirty="0" smtClean="0">
                <a:solidFill>
                  <a:schemeClr val="tx1"/>
                </a:solidFill>
              </a:rPr>
              <a:t>。シニア</a:t>
            </a:r>
            <a:r>
              <a:rPr lang="ja-JP" altLang="en-US" sz="1200" dirty="0">
                <a:solidFill>
                  <a:schemeClr val="tx1"/>
                </a:solidFill>
              </a:rPr>
              <a:t>が</a:t>
            </a:r>
            <a:r>
              <a:rPr lang="ja-JP" altLang="en-US" sz="1200" dirty="0" smtClean="0">
                <a:solidFill>
                  <a:schemeClr val="tx1"/>
                </a:solidFill>
              </a:rPr>
              <a:t>暮らしやすいまちづくりは、子育て世代や若者など多様な世代が暮らしやすいまちづくりにもつながります。</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快適</a:t>
            </a:r>
            <a:r>
              <a:rPr lang="ja-JP" altLang="en-US" sz="1200" dirty="0">
                <a:solidFill>
                  <a:schemeClr val="tx1"/>
                </a:solidFill>
              </a:rPr>
              <a:t>な都市型ライフスタイル</a:t>
            </a:r>
            <a:r>
              <a:rPr lang="ja-JP" altLang="en-US" sz="1200" dirty="0" smtClean="0">
                <a:solidFill>
                  <a:schemeClr val="tx1"/>
                </a:solidFill>
              </a:rPr>
              <a:t>を維持しながら、これ</a:t>
            </a:r>
            <a:r>
              <a:rPr lang="ja-JP" altLang="en-US" sz="1200" dirty="0">
                <a:solidFill>
                  <a:schemeClr val="tx1"/>
                </a:solidFill>
              </a:rPr>
              <a:t>までの経験を</a:t>
            </a:r>
            <a:r>
              <a:rPr lang="ja-JP" altLang="en-US" sz="1200" dirty="0" smtClean="0">
                <a:solidFill>
                  <a:schemeClr val="tx1"/>
                </a:solidFill>
              </a:rPr>
              <a:t>活かしてプロフェッショナル人材と</a:t>
            </a:r>
            <a:r>
              <a:rPr lang="ja-JP" altLang="en-US" sz="1200" dirty="0">
                <a:solidFill>
                  <a:schemeClr val="tx1"/>
                </a:solidFill>
              </a:rPr>
              <a:t>して</a:t>
            </a:r>
            <a:r>
              <a:rPr lang="ja-JP" altLang="en-US" sz="1200" dirty="0" smtClean="0">
                <a:solidFill>
                  <a:schemeClr val="tx1"/>
                </a:solidFill>
              </a:rPr>
              <a:t>活躍することができます。</a:t>
            </a:r>
            <a:endParaRPr lang="en-US" altLang="ja-JP" sz="1200" dirty="0" smtClean="0">
              <a:solidFill>
                <a:schemeClr val="tx1"/>
              </a:solidFill>
            </a:endParaRPr>
          </a:p>
          <a:p>
            <a:r>
              <a:rPr lang="ja-JP" altLang="en-US" sz="1200" dirty="0">
                <a:solidFill>
                  <a:schemeClr val="tx1"/>
                </a:solidFill>
              </a:rPr>
              <a:t>　</a:t>
            </a:r>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1230341296"/>
              </p:ext>
            </p:extLst>
          </p:nvPr>
        </p:nvGraphicFramePr>
        <p:xfrm>
          <a:off x="4723446" y="4206200"/>
          <a:ext cx="4068451" cy="2103120"/>
        </p:xfrm>
        <a:graphic>
          <a:graphicData uri="http://schemas.openxmlformats.org/drawingml/2006/table">
            <a:tbl>
              <a:tblPr firstRow="1" bandRow="1">
                <a:tableStyleId>{5C22544A-7EE6-4342-B048-85BDC9FD1C3A}</a:tableStyleId>
              </a:tblPr>
              <a:tblGrid>
                <a:gridCol w="1036015"/>
                <a:gridCol w="3032436"/>
              </a:tblGrid>
              <a:tr h="180638">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東淀川区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ja-JP" altLang="en-US" sz="1000" b="0" dirty="0" smtClean="0">
                          <a:solidFill>
                            <a:schemeClr val="tx1"/>
                          </a:solidFill>
                        </a:rPr>
                        <a:t>地域包括ケアシステムの実現をめざし、医療と介護のまちづくりのための株式会社を中心に経済合理性を確保し、持続可能な社会システムを目指す</a:t>
                      </a:r>
                      <a:endParaRPr kumimoji="1" lang="en-US" altLang="ja-JP" sz="1000" b="0" dirty="0" smtClean="0">
                        <a:solidFill>
                          <a:schemeClr val="tx1"/>
                        </a:solidFill>
                      </a:endParaRPr>
                    </a:p>
                    <a:p>
                      <a:pPr marL="171450" indent="-171450">
                        <a:buFont typeface="Wingdings" panose="05000000000000000000" pitchFamily="2" charset="2"/>
                        <a:buChar char="l"/>
                      </a:pPr>
                      <a:r>
                        <a:rPr kumimoji="1" lang="ja-JP" altLang="en-US" sz="1000" b="0" dirty="0" smtClean="0">
                          <a:solidFill>
                            <a:schemeClr val="tx1"/>
                          </a:solidFill>
                        </a:rPr>
                        <a:t>住民参加で生涯にわたって活躍できる社会モデルを構築</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0">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城東区・東成区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en-US" altLang="ja-JP" sz="1000" b="0" dirty="0" smtClean="0">
                          <a:solidFill>
                            <a:schemeClr val="tx1"/>
                          </a:solidFill>
                        </a:rPr>
                        <a:t>UR</a:t>
                      </a:r>
                      <a:r>
                        <a:rPr kumimoji="1" lang="ja-JP" altLang="en-US" sz="1000" b="0" dirty="0" smtClean="0">
                          <a:solidFill>
                            <a:schemeClr val="tx1"/>
                          </a:solidFill>
                        </a:rPr>
                        <a:t>の集合住宅を活用</a:t>
                      </a:r>
                      <a:endParaRPr kumimoji="1" lang="en-US" altLang="ja-JP" sz="1000" b="0" dirty="0" smtClean="0">
                        <a:solidFill>
                          <a:schemeClr val="tx1"/>
                        </a:solidFill>
                      </a:endParaRPr>
                    </a:p>
                    <a:p>
                      <a:pPr marL="171450" indent="-171450">
                        <a:buFont typeface="Wingdings" panose="05000000000000000000" pitchFamily="2" charset="2"/>
                        <a:buChar char="l"/>
                      </a:pPr>
                      <a:r>
                        <a:rPr kumimoji="1" lang="ja-JP" altLang="en-US" sz="1000" b="0" dirty="0" smtClean="0">
                          <a:solidFill>
                            <a:schemeClr val="tx1"/>
                          </a:solidFill>
                        </a:rPr>
                        <a:t>早期介入・支援のためのネットワークを構築し、健康で安心して暮らせる環境づくり</a:t>
                      </a:r>
                      <a:endParaRPr kumimoji="1" lang="ja-JP" altLang="en-US" sz="1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35473">
                <a:tc>
                  <a:txBody>
                    <a:bodyPr/>
                    <a:lstStyle/>
                    <a:p>
                      <a:pPr algn="ctr"/>
                      <a:r>
                        <a:rPr kumimoji="1" lang="ja-JP" altLang="en-US" sz="1000" b="0" dirty="0" smtClean="0">
                          <a:solidFill>
                            <a:schemeClr val="tx1"/>
                          </a:solidFill>
                        </a:rPr>
                        <a:t>河内長野市</a:t>
                      </a:r>
                      <a:endParaRPr kumimoji="1" lang="en-US" altLang="ja-JP" sz="1000" b="0" dirty="0" smtClean="0">
                        <a:solidFill>
                          <a:schemeClr val="tx1"/>
                        </a:solidFill>
                      </a:endParaRPr>
                    </a:p>
                    <a:p>
                      <a:pPr algn="ctr"/>
                      <a:r>
                        <a:rPr kumimoji="1" lang="ja-JP" altLang="en-US" sz="1000" b="0" dirty="0" smtClean="0">
                          <a:solidFill>
                            <a:schemeClr val="tx1"/>
                          </a:solidFill>
                        </a:rPr>
                        <a:t>南花台</a:t>
                      </a:r>
                      <a:endParaRPr kumimoji="1" lang="en-US" altLang="ja-JP" sz="1000" b="0" dirty="0" smtClean="0">
                        <a:solidFill>
                          <a:schemeClr val="tx1"/>
                        </a:solidFill>
                      </a:endParaRPr>
                    </a:p>
                    <a:p>
                      <a:pPr algn="ctr"/>
                      <a:r>
                        <a:rPr kumimoji="1" lang="ja-JP" altLang="en-US" sz="1000" b="0" dirty="0" smtClean="0">
                          <a:solidFill>
                            <a:schemeClr val="tx1"/>
                          </a:solidFill>
                        </a:rPr>
                        <a:t>（郊外部）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ニュータウン地区において団地再生のまちづくりを展開</a:t>
                      </a:r>
                      <a:endParaRPr kumimoji="1" lang="en-US" altLang="ja-JP" sz="1000" b="0" dirty="0" smtClean="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企業や病院と連携した健康仲間づくりを実施</a:t>
                      </a:r>
                      <a:endParaRPr kumimoji="1" lang="en-US" altLang="ja-JP" sz="1000" b="0" dirty="0" smtClean="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生涯にわたって安心して暮らし続けられるまちづくりを目指す</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24" name="正方形/長方形 23"/>
          <p:cNvSpPr/>
          <p:nvPr/>
        </p:nvSpPr>
        <p:spPr>
          <a:xfrm>
            <a:off x="5254072" y="3791312"/>
            <a:ext cx="2999539" cy="400110"/>
          </a:xfrm>
          <a:prstGeom prst="rect">
            <a:avLst/>
          </a:prstGeom>
        </p:spPr>
        <p:txBody>
          <a:bodyPr wrap="none">
            <a:spAutoFit/>
          </a:bodyPr>
          <a:lstStyle/>
          <a:p>
            <a:pPr algn="ctr"/>
            <a:r>
              <a:rPr lang="ja-JP" altLang="en-US" sz="1000" dirty="0" smtClean="0"/>
              <a:t>スマートエイジング・シティ先行モデル地域における取組み</a:t>
            </a:r>
            <a:endParaRPr lang="en-US" altLang="ja-JP" sz="1000" dirty="0" smtClean="0"/>
          </a:p>
          <a:p>
            <a:pPr algn="ctr"/>
            <a:r>
              <a:rPr lang="ja-JP" altLang="en-US" sz="1000" dirty="0" smtClean="0"/>
              <a:t>（</a:t>
            </a:r>
            <a:r>
              <a:rPr lang="en-US" altLang="ja-JP" sz="1000" dirty="0" smtClean="0"/>
              <a:t>※</a:t>
            </a:r>
            <a:r>
              <a:rPr lang="ja-JP" altLang="en-US" sz="1000" dirty="0" smtClean="0"/>
              <a:t>具体的事業が開始されている主な地域例）</a:t>
            </a:r>
            <a:endParaRPr lang="ja-JP" altLang="en-US" sz="10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2233746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98"/>
          <p:cNvSpPr>
            <a:spLocks noChangeArrowheads="1"/>
          </p:cNvSpPr>
          <p:nvPr/>
        </p:nvSpPr>
        <p:spPr bwMode="auto">
          <a:xfrm>
            <a:off x="2389251" y="4734024"/>
            <a:ext cx="1746097" cy="110461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ja-JP" altLang="en-US">
              <a:solidFill>
                <a:prstClr val="black"/>
              </a:solidFill>
            </a:endParaRPr>
          </a:p>
        </p:txBody>
      </p:sp>
      <p:grpSp>
        <p:nvGrpSpPr>
          <p:cNvPr id="28" name="Group 5"/>
          <p:cNvGrpSpPr>
            <a:grpSpLocks noChangeAspect="1"/>
          </p:cNvGrpSpPr>
          <p:nvPr/>
        </p:nvGrpSpPr>
        <p:grpSpPr bwMode="auto">
          <a:xfrm>
            <a:off x="575468" y="3503535"/>
            <a:ext cx="8245005" cy="2900362"/>
            <a:chOff x="310" y="689"/>
            <a:chExt cx="5348" cy="3285"/>
          </a:xfrm>
        </p:grpSpPr>
        <p:sp>
          <p:nvSpPr>
            <p:cNvPr id="29" name="Freeform 6"/>
            <p:cNvSpPr>
              <a:spLocks noChangeAspect="1"/>
            </p:cNvSpPr>
            <p:nvPr/>
          </p:nvSpPr>
          <p:spPr bwMode="gray">
            <a:xfrm>
              <a:off x="310" y="1321"/>
              <a:ext cx="5121" cy="2653"/>
            </a:xfrm>
            <a:custGeom>
              <a:avLst/>
              <a:gdLst>
                <a:gd name="T0" fmla="*/ 2690 w 2690"/>
                <a:gd name="T1" fmla="*/ 96 h 1393"/>
                <a:gd name="T2" fmla="*/ 2352 w 2690"/>
                <a:gd name="T3" fmla="*/ 0 h 1393"/>
                <a:gd name="T4" fmla="*/ 0 w 2690"/>
                <a:gd name="T5" fmla="*/ 1351 h 1393"/>
                <a:gd name="T6" fmla="*/ 0 w 2690"/>
                <a:gd name="T7" fmla="*/ 1393 h 1393"/>
                <a:gd name="T8" fmla="*/ 2690 w 2690"/>
                <a:gd name="T9" fmla="*/ 96 h 1393"/>
              </a:gdLst>
              <a:ahLst/>
              <a:cxnLst>
                <a:cxn ang="0">
                  <a:pos x="T0" y="T1"/>
                </a:cxn>
                <a:cxn ang="0">
                  <a:pos x="T2" y="T3"/>
                </a:cxn>
                <a:cxn ang="0">
                  <a:pos x="T4" y="T5"/>
                </a:cxn>
                <a:cxn ang="0">
                  <a:pos x="T6" y="T7"/>
                </a:cxn>
                <a:cxn ang="0">
                  <a:pos x="T8" y="T9"/>
                </a:cxn>
              </a:cxnLst>
              <a:rect l="0" t="0" r="r" b="b"/>
              <a:pathLst>
                <a:path w="2690" h="1393">
                  <a:moveTo>
                    <a:pt x="2690" y="96"/>
                  </a:moveTo>
                  <a:cubicBezTo>
                    <a:pt x="2352" y="0"/>
                    <a:pt x="2352" y="0"/>
                    <a:pt x="2352" y="0"/>
                  </a:cubicBezTo>
                  <a:cubicBezTo>
                    <a:pt x="2161" y="748"/>
                    <a:pt x="1194" y="1291"/>
                    <a:pt x="0" y="1351"/>
                  </a:cubicBezTo>
                  <a:cubicBezTo>
                    <a:pt x="0" y="1393"/>
                    <a:pt x="0" y="1393"/>
                    <a:pt x="0" y="1393"/>
                  </a:cubicBezTo>
                  <a:cubicBezTo>
                    <a:pt x="1314" y="1391"/>
                    <a:pt x="2413" y="838"/>
                    <a:pt x="2690" y="96"/>
                  </a:cubicBez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 name="Freeform 7"/>
            <p:cNvSpPr>
              <a:spLocks noChangeAspect="1"/>
            </p:cNvSpPr>
            <p:nvPr/>
          </p:nvSpPr>
          <p:spPr bwMode="gray">
            <a:xfrm>
              <a:off x="4556" y="689"/>
              <a:ext cx="1102" cy="880"/>
            </a:xfrm>
            <a:custGeom>
              <a:avLst/>
              <a:gdLst>
                <a:gd name="T0" fmla="*/ 1102 w 1102"/>
                <a:gd name="T1" fmla="*/ 880 h 880"/>
                <a:gd name="T2" fmla="*/ 759 w 1102"/>
                <a:gd name="T3" fmla="*/ 0 h 880"/>
                <a:gd name="T4" fmla="*/ 0 w 1102"/>
                <a:gd name="T5" fmla="*/ 566 h 880"/>
                <a:gd name="T6" fmla="*/ 1102 w 1102"/>
                <a:gd name="T7" fmla="*/ 880 h 880"/>
              </a:gdLst>
              <a:ahLst/>
              <a:cxnLst>
                <a:cxn ang="0">
                  <a:pos x="T0" y="T1"/>
                </a:cxn>
                <a:cxn ang="0">
                  <a:pos x="T2" y="T3"/>
                </a:cxn>
                <a:cxn ang="0">
                  <a:pos x="T4" y="T5"/>
                </a:cxn>
                <a:cxn ang="0">
                  <a:pos x="T6" y="T7"/>
                </a:cxn>
              </a:cxnLst>
              <a:rect l="0" t="0" r="r" b="b"/>
              <a:pathLst>
                <a:path w="1102" h="880">
                  <a:moveTo>
                    <a:pt x="1102" y="880"/>
                  </a:moveTo>
                  <a:lnTo>
                    <a:pt x="759" y="0"/>
                  </a:lnTo>
                  <a:lnTo>
                    <a:pt x="0" y="566"/>
                  </a:lnTo>
                  <a:lnTo>
                    <a:pt x="1102" y="880"/>
                  </a:ln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2" name="object 33"/>
          <p:cNvSpPr>
            <a:spLocks noChangeArrowheads="1"/>
          </p:cNvSpPr>
          <p:nvPr/>
        </p:nvSpPr>
        <p:spPr bwMode="auto">
          <a:xfrm>
            <a:off x="6779800" y="5228463"/>
            <a:ext cx="1819896" cy="11046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ja-JP" altLang="en-US">
              <a:solidFill>
                <a:prstClr val="black"/>
              </a:solidFill>
            </a:endParaRPr>
          </a:p>
        </p:txBody>
      </p:sp>
      <p:pic>
        <p:nvPicPr>
          <p:cNvPr id="23" name="Picture 2" descr="D:\ShimizuYo\Desktop\DSCN8198.JPG"/>
          <p:cNvPicPr>
            <a:picLocks noChangeAspect="1" noChangeArrowheads="1"/>
          </p:cNvPicPr>
          <p:nvPr/>
        </p:nvPicPr>
        <p:blipFill>
          <a:blip r:embed="rId4" cstate="print"/>
          <a:srcRect/>
          <a:stretch>
            <a:fillRect/>
          </a:stretch>
        </p:blipFill>
        <p:spPr bwMode="auto">
          <a:xfrm>
            <a:off x="4598768" y="3573017"/>
            <a:ext cx="997977" cy="1104613"/>
          </a:xfrm>
          <a:prstGeom prst="rect">
            <a:avLst/>
          </a:prstGeom>
          <a:noFill/>
          <a:ln w="9525">
            <a:noFill/>
            <a:miter lim="800000"/>
            <a:headEnd/>
            <a:tailEnd/>
          </a:ln>
        </p:spPr>
      </p:pic>
      <p:pic>
        <p:nvPicPr>
          <p:cNvPr id="24" name="Picture 4" descr="D:\nakatanit\Desktop\国循　医療機器トレーニング圧縮１.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1013" y="4935386"/>
            <a:ext cx="1656919" cy="11046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cstate="print"/>
          <a:srcRect/>
          <a:stretch>
            <a:fillRect/>
          </a:stretch>
        </p:blipFill>
        <p:spPr bwMode="auto">
          <a:xfrm>
            <a:off x="1416984" y="3722082"/>
            <a:ext cx="1655870" cy="1104614"/>
          </a:xfrm>
          <a:prstGeom prst="rect">
            <a:avLst/>
          </a:prstGeom>
          <a:noFill/>
          <a:ln w="9525">
            <a:noFill/>
            <a:miter lim="800000"/>
            <a:headEnd/>
            <a:tailEnd/>
          </a:ln>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大阪には、さまざまな分野・フェーズの研究開発拠点と、研究者が研究しやすく暮らしやすい環境があります。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ライフスタイルを実現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開発なら大阪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95535" y="1268760"/>
            <a:ext cx="3637517"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t>「</a:t>
            </a:r>
            <a:r>
              <a:rPr lang="ja-JP" altLang="en-US" sz="1400" b="1" dirty="0"/>
              <a:t>企業の</a:t>
            </a:r>
            <a:r>
              <a:rPr lang="ja-JP" altLang="en-US" sz="1400" b="1" dirty="0" smtClean="0"/>
              <a:t>研究開発」なら</a:t>
            </a:r>
            <a:r>
              <a:rPr lang="ja-JP" altLang="en-US" sz="1400" b="1" dirty="0"/>
              <a:t>大阪！</a:t>
            </a:r>
            <a:endParaRPr lang="en-US" altLang="ja-JP" sz="1200" b="1" dirty="0"/>
          </a:p>
          <a:p>
            <a:r>
              <a:rPr lang="en-US" altLang="ja-JP" sz="1200" dirty="0" smtClean="0">
                <a:solidFill>
                  <a:schemeClr val="tx1"/>
                </a:solidFill>
              </a:rPr>
              <a:t>【</a:t>
            </a:r>
            <a:r>
              <a:rPr lang="ja-JP" altLang="en-US" sz="1200" dirty="0" smtClean="0">
                <a:solidFill>
                  <a:schemeClr val="tx1"/>
                </a:solidFill>
              </a:rPr>
              <a:t>研究者（企業）の方々に</a:t>
            </a:r>
            <a:r>
              <a:rPr lang="en-US" altLang="ja-JP" sz="1200" dirty="0" smtClean="0">
                <a:solidFill>
                  <a:schemeClr val="tx1"/>
                </a:solidFill>
              </a:rPr>
              <a:t>】</a:t>
            </a:r>
          </a:p>
          <a:p>
            <a:endParaRPr lang="en-US" altLang="ja-JP" sz="1200" dirty="0" smtClean="0"/>
          </a:p>
          <a:p>
            <a:r>
              <a:rPr lang="ja-JP" altLang="en-US" sz="1200" dirty="0" smtClean="0"/>
              <a:t>　大阪には、企業</a:t>
            </a:r>
            <a:r>
              <a:rPr lang="ja-JP" altLang="en-US" sz="1200" dirty="0"/>
              <a:t>の研究</a:t>
            </a:r>
            <a:r>
              <a:rPr lang="ja-JP" altLang="en-US" sz="1200" dirty="0" smtClean="0"/>
              <a:t>機関の設置が東京圏に次いで多く、研究者の居住環境や生活面を含めた「研究のしやすさ」にも強みがあります。</a:t>
            </a:r>
            <a:endParaRPr lang="en-US" altLang="ja-JP" sz="1200" dirty="0" smtClean="0"/>
          </a:p>
          <a:p>
            <a:r>
              <a:rPr lang="ja-JP" altLang="en-US" sz="1200" dirty="0" smtClean="0"/>
              <a:t>　また、研究拠点が製造拠点と一体になっているケースが多く、応用研究や商品開発も強みになっています。</a:t>
            </a:r>
            <a:endParaRPr lang="en-US" altLang="ja-JP" sz="1200" dirty="0" smtClean="0"/>
          </a:p>
        </p:txBody>
      </p:sp>
      <p:sp>
        <p:nvSpPr>
          <p:cNvPr id="10" name="正方形/長方形 9"/>
          <p:cNvSpPr/>
          <p:nvPr/>
        </p:nvSpPr>
        <p:spPr>
          <a:xfrm>
            <a:off x="4247965" y="1268760"/>
            <a:ext cx="4572508"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t>「基礎研究」「実用化に向けた先端領域の研究」なら</a:t>
            </a:r>
            <a:r>
              <a:rPr lang="ja-JP" altLang="en-US" sz="1400" b="1" dirty="0"/>
              <a:t>大阪！</a:t>
            </a:r>
            <a:endParaRPr lang="en-US" altLang="ja-JP" sz="1200" b="1" dirty="0"/>
          </a:p>
          <a:p>
            <a:r>
              <a:rPr lang="en-US" altLang="ja-JP" sz="1200" dirty="0" smtClean="0">
                <a:solidFill>
                  <a:schemeClr val="tx1"/>
                </a:solidFill>
              </a:rPr>
              <a:t>【</a:t>
            </a:r>
            <a:r>
              <a:rPr lang="ja-JP" altLang="en-US" sz="1200" dirty="0" smtClean="0">
                <a:solidFill>
                  <a:schemeClr val="tx1"/>
                </a:solidFill>
              </a:rPr>
              <a:t>研究者（大学・研究機関）の方々に</a:t>
            </a:r>
            <a:r>
              <a:rPr lang="en-US" altLang="ja-JP" sz="1200" dirty="0" smtClean="0">
                <a:solidFill>
                  <a:schemeClr val="tx1"/>
                </a:solidFill>
              </a:rPr>
              <a:t>】</a:t>
            </a:r>
          </a:p>
          <a:p>
            <a:endParaRPr lang="en-US" altLang="ja-JP" sz="1200" dirty="0" smtClean="0"/>
          </a:p>
          <a:p>
            <a:r>
              <a:rPr lang="ja-JP" altLang="en-US" sz="1200" dirty="0" smtClean="0"/>
              <a:t>　大阪・関西圏は人口あたりの「大学数」、大学あたりの「科研費</a:t>
            </a:r>
            <a:r>
              <a:rPr lang="ja-JP" altLang="en-US" sz="1200" dirty="0"/>
              <a:t>助成事業</a:t>
            </a:r>
            <a:r>
              <a:rPr lang="ja-JP" altLang="en-US" sz="1200" dirty="0" smtClean="0"/>
              <a:t>シェア」ともに首都圏</a:t>
            </a:r>
            <a:r>
              <a:rPr lang="ja-JP" altLang="en-US" sz="1200" dirty="0"/>
              <a:t>を上回っており、厚みのある学術基盤を保持しています</a:t>
            </a:r>
            <a:r>
              <a:rPr lang="ja-JP" altLang="en-US" sz="1200" dirty="0" smtClean="0"/>
              <a:t>。</a:t>
            </a:r>
            <a:endParaRPr lang="en-US" altLang="ja-JP" sz="1200" dirty="0" smtClean="0"/>
          </a:p>
          <a:p>
            <a:r>
              <a:rPr lang="ja-JP" altLang="en-US" sz="1200" dirty="0"/>
              <a:t>　</a:t>
            </a:r>
            <a:r>
              <a:rPr lang="ja-JP" altLang="en-US" sz="1200" dirty="0" smtClean="0"/>
              <a:t>また、ライフサイエンス分野に代表されるように、基礎研究や先端領域の研究においても研究機関の集積が進んで</a:t>
            </a:r>
            <a:r>
              <a:rPr lang="ja-JP" altLang="en-US" sz="1200" dirty="0"/>
              <a:t>おり</a:t>
            </a:r>
            <a:r>
              <a:rPr lang="ja-JP" altLang="en-US" sz="1200" dirty="0" smtClean="0"/>
              <a:t>、将来的な新産業の創出につながる独自性の</a:t>
            </a:r>
            <a:r>
              <a:rPr lang="ja-JP" altLang="en-US" sz="1200" dirty="0"/>
              <a:t>高い</a:t>
            </a:r>
            <a:r>
              <a:rPr lang="ja-JP" altLang="en-US" sz="1200" dirty="0" smtClean="0"/>
              <a:t>研究がすすめられています。</a:t>
            </a:r>
            <a:endParaRPr lang="ja-JP" altLang="en-US" sz="1200" dirty="0"/>
          </a:p>
          <a:p>
            <a:endParaRPr kumimoji="1" lang="ja-JP" altLang="en-US" sz="1200" dirty="0"/>
          </a:p>
        </p:txBody>
      </p:sp>
      <p:sp>
        <p:nvSpPr>
          <p:cNvPr id="13" name="円/楕円 12"/>
          <p:cNvSpPr/>
          <p:nvPr/>
        </p:nvSpPr>
        <p:spPr>
          <a:xfrm>
            <a:off x="5508104" y="448593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200" dirty="0"/>
              <a:t>医薬基盤・</a:t>
            </a:r>
          </a:p>
          <a:p>
            <a:pPr algn="ctr"/>
            <a:r>
              <a:rPr lang="ja-JP" altLang="en-US" sz="1200" dirty="0"/>
              <a:t>健康・栄養研究所</a:t>
            </a:r>
          </a:p>
        </p:txBody>
      </p:sp>
      <p:sp>
        <p:nvSpPr>
          <p:cNvPr id="17" name="円/楕円 16"/>
          <p:cNvSpPr/>
          <p:nvPr/>
        </p:nvSpPr>
        <p:spPr>
          <a:xfrm>
            <a:off x="6070696" y="5226996"/>
            <a:ext cx="1271696" cy="6283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200" dirty="0"/>
              <a:t>理化学</a:t>
            </a:r>
            <a:r>
              <a:rPr lang="ja-JP" altLang="en-US" sz="1200" dirty="0" smtClean="0"/>
              <a:t>研究所</a:t>
            </a:r>
            <a:endParaRPr lang="en-US" altLang="ja-JP" sz="1200" dirty="0" smtClean="0"/>
          </a:p>
          <a:p>
            <a:pPr algn="ctr"/>
            <a:r>
              <a:rPr lang="ja-JP" altLang="en-US" sz="1200" dirty="0"/>
              <a:t>生命</a:t>
            </a:r>
            <a:r>
              <a:rPr lang="ja-JP" altLang="en-US" sz="1200" dirty="0" smtClean="0"/>
              <a:t>システム</a:t>
            </a:r>
            <a:endParaRPr lang="en-US" altLang="ja-JP" sz="1200" dirty="0" smtClean="0"/>
          </a:p>
          <a:p>
            <a:pPr algn="ctr"/>
            <a:r>
              <a:rPr kumimoji="1" lang="ja-JP" altLang="en-US" sz="1200" dirty="0"/>
              <a:t>研究センター</a:t>
            </a:r>
          </a:p>
        </p:txBody>
      </p:sp>
      <p:sp>
        <p:nvSpPr>
          <p:cNvPr id="18" name="円/楕円 17"/>
          <p:cNvSpPr/>
          <p:nvPr/>
        </p:nvSpPr>
        <p:spPr>
          <a:xfrm>
            <a:off x="7473964" y="464216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脳情報通信</a:t>
            </a:r>
            <a:endParaRPr kumimoji="1" lang="en-US" altLang="ja-JP" sz="1200" dirty="0" smtClean="0"/>
          </a:p>
          <a:p>
            <a:pPr algn="ctr"/>
            <a:r>
              <a:rPr lang="ja-JP" altLang="en-US" sz="1200" dirty="0" smtClean="0"/>
              <a:t>融合</a:t>
            </a:r>
            <a:r>
              <a:rPr lang="ja-JP" altLang="en-US" sz="1200" dirty="0"/>
              <a:t>研究センター</a:t>
            </a:r>
            <a:endParaRPr kumimoji="1" lang="ja-JP" altLang="en-US" sz="1200" dirty="0"/>
          </a:p>
        </p:txBody>
      </p:sp>
      <p:sp>
        <p:nvSpPr>
          <p:cNvPr id="21" name="円/楕円 20"/>
          <p:cNvSpPr/>
          <p:nvPr/>
        </p:nvSpPr>
        <p:spPr>
          <a:xfrm>
            <a:off x="516884" y="6039999"/>
            <a:ext cx="7454113"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大学・医療機関</a:t>
            </a:r>
            <a:endParaRPr kumimoji="1" lang="ja-JP" altLang="en-US" sz="1200" dirty="0"/>
          </a:p>
        </p:txBody>
      </p:sp>
      <p:sp>
        <p:nvSpPr>
          <p:cNvPr id="5" name="正方形/長方形 4"/>
          <p:cNvSpPr/>
          <p:nvPr/>
        </p:nvSpPr>
        <p:spPr>
          <a:xfrm>
            <a:off x="483202" y="3212976"/>
            <a:ext cx="2319866" cy="307777"/>
          </a:xfrm>
          <a:prstGeom prst="rect">
            <a:avLst/>
          </a:prstGeom>
        </p:spPr>
        <p:txBody>
          <a:bodyPr wrap="none">
            <a:spAutoFit/>
          </a:bodyPr>
          <a:lstStyle/>
          <a:p>
            <a:pPr algn="ctr"/>
            <a:r>
              <a:rPr lang="ja-JP" altLang="en-US" sz="1400" dirty="0" smtClean="0"/>
              <a:t>（例．ライフサイエンス分野）</a:t>
            </a:r>
            <a:endParaRPr lang="ja-JP" altLang="en-US" sz="1400" dirty="0"/>
          </a:p>
        </p:txBody>
      </p:sp>
      <p:sp>
        <p:nvSpPr>
          <p:cNvPr id="25" name="正方形/長方形 24"/>
          <p:cNvSpPr/>
          <p:nvPr/>
        </p:nvSpPr>
        <p:spPr>
          <a:xfrm>
            <a:off x="4863080" y="5855334"/>
            <a:ext cx="1428596" cy="184666"/>
          </a:xfrm>
          <a:prstGeom prst="rect">
            <a:avLst/>
          </a:prstGeom>
        </p:spPr>
        <p:txBody>
          <a:bodyPr wrap="none">
            <a:spAutoFit/>
          </a:bodyPr>
          <a:lstStyle/>
          <a:p>
            <a:pPr algn="r"/>
            <a:r>
              <a:rPr lang="ja-JP" altLang="en-US" sz="600" dirty="0" smtClean="0">
                <a:solidFill>
                  <a:schemeClr val="bg1"/>
                </a:solidFill>
              </a:rPr>
              <a:t>　　　　国立</a:t>
            </a:r>
            <a:r>
              <a:rPr lang="ja-JP" altLang="en-US" sz="600" dirty="0">
                <a:solidFill>
                  <a:schemeClr val="bg1"/>
                </a:solidFill>
              </a:rPr>
              <a:t>循環器病研究センター提供</a:t>
            </a:r>
          </a:p>
        </p:txBody>
      </p:sp>
      <p:sp>
        <p:nvSpPr>
          <p:cNvPr id="6" name="角丸四角形 5"/>
          <p:cNvSpPr/>
          <p:nvPr/>
        </p:nvSpPr>
        <p:spPr>
          <a:xfrm>
            <a:off x="566360" y="4677629"/>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基盤産業</a:t>
            </a:r>
            <a:endParaRPr kumimoji="1" lang="ja-JP" altLang="en-US" dirty="0"/>
          </a:p>
        </p:txBody>
      </p:sp>
      <p:sp>
        <p:nvSpPr>
          <p:cNvPr id="31" name="角丸四角形 30"/>
          <p:cNvSpPr/>
          <p:nvPr/>
        </p:nvSpPr>
        <p:spPr>
          <a:xfrm>
            <a:off x="2880289" y="4061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成長産業</a:t>
            </a:r>
            <a:endParaRPr kumimoji="1" lang="ja-JP" altLang="en-US" dirty="0"/>
          </a:p>
        </p:txBody>
      </p:sp>
      <p:sp>
        <p:nvSpPr>
          <p:cNvPr id="32" name="角丸四角形 31"/>
          <p:cNvSpPr/>
          <p:nvPr/>
        </p:nvSpPr>
        <p:spPr>
          <a:xfrm>
            <a:off x="5220072" y="3503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次世代産業</a:t>
            </a:r>
            <a:endParaRPr kumimoji="1" lang="ja-JP" altLang="en-US" dirty="0"/>
          </a:p>
        </p:txBody>
      </p:sp>
      <p:sp>
        <p:nvSpPr>
          <p:cNvPr id="19" name="円/楕円 18"/>
          <p:cNvSpPr/>
          <p:nvPr/>
        </p:nvSpPr>
        <p:spPr>
          <a:xfrm>
            <a:off x="756057" y="5495789"/>
            <a:ext cx="2316797" cy="67032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メーカーの</a:t>
            </a:r>
            <a:endParaRPr kumimoji="1" lang="en-US" altLang="ja-JP" sz="1200" dirty="0" smtClean="0"/>
          </a:p>
          <a:p>
            <a:pPr algn="ctr"/>
            <a:r>
              <a:rPr lang="ja-JP" altLang="en-US" sz="1200" dirty="0"/>
              <a:t>研究</a:t>
            </a:r>
            <a:r>
              <a:rPr lang="ja-JP" altLang="en-US" sz="1200" dirty="0" smtClean="0"/>
              <a:t>開発</a:t>
            </a:r>
            <a:r>
              <a:rPr lang="ja-JP" altLang="en-US" sz="1200" dirty="0"/>
              <a:t>拠点</a:t>
            </a:r>
            <a:endParaRPr kumimoji="1" lang="ja-JP" altLang="en-US" sz="1200" dirty="0"/>
          </a:p>
        </p:txBody>
      </p:sp>
      <p:sp>
        <p:nvSpPr>
          <p:cNvPr id="7" name="正方形/長方形 6"/>
          <p:cNvSpPr/>
          <p:nvPr/>
        </p:nvSpPr>
        <p:spPr>
          <a:xfrm>
            <a:off x="7064507" y="3573016"/>
            <a:ext cx="1960794" cy="523220"/>
          </a:xfrm>
          <a:prstGeom prst="rect">
            <a:avLst/>
          </a:prstGeom>
        </p:spPr>
        <p:txBody>
          <a:bodyPr wrap="none">
            <a:spAutoFit/>
          </a:bodyPr>
          <a:lstStyle/>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大阪・日本をけん引する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新成長産業の創出</a:t>
            </a:r>
            <a:endParaRPr lang="ja-JP" altLang="en-US" sz="1400" b="1" dirty="0"/>
          </a:p>
        </p:txBody>
      </p:sp>
      <p:sp>
        <p:nvSpPr>
          <p:cNvPr id="33" name="円/楕円 32"/>
          <p:cNvSpPr/>
          <p:nvPr/>
        </p:nvSpPr>
        <p:spPr>
          <a:xfrm>
            <a:off x="4067944" y="5076675"/>
            <a:ext cx="1271696" cy="581393"/>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en-US" altLang="zh-TW" sz="1200" dirty="0"/>
              <a:t>AMED</a:t>
            </a:r>
            <a:r>
              <a:rPr lang="zh-TW" altLang="en-US" sz="1200" dirty="0"/>
              <a:t>　</a:t>
            </a:r>
          </a:p>
          <a:p>
            <a:pPr algn="ctr"/>
            <a:r>
              <a:rPr lang="zh-TW" altLang="en-US" sz="1200" dirty="0"/>
              <a:t>創薬支援戦略部　</a:t>
            </a:r>
          </a:p>
          <a:p>
            <a:pPr algn="ctr"/>
            <a:r>
              <a:rPr lang="zh-TW" altLang="en-US" sz="1200" dirty="0"/>
              <a:t>西日本統括部</a:t>
            </a:r>
          </a:p>
        </p:txBody>
      </p:sp>
      <p:sp>
        <p:nvSpPr>
          <p:cNvPr id="34" name="円/楕円 33"/>
          <p:cNvSpPr/>
          <p:nvPr/>
        </p:nvSpPr>
        <p:spPr>
          <a:xfrm>
            <a:off x="6660232" y="4111512"/>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en-US" altLang="ja-JP" sz="1200" dirty="0" smtClean="0"/>
              <a:t>PMDA</a:t>
            </a:r>
            <a:r>
              <a:rPr kumimoji="1" lang="ja-JP" altLang="en-US" sz="1200" dirty="0" smtClean="0">
                <a:solidFill>
                  <a:schemeClr val="tx1"/>
                </a:solidFill>
              </a:rPr>
              <a:t>関西支部</a:t>
            </a:r>
            <a:endParaRPr kumimoji="1" lang="ja-JP" altLang="en-US" sz="1200" dirty="0">
              <a:solidFill>
                <a:schemeClr val="tx1"/>
              </a:solidFill>
            </a:endParaRPr>
          </a:p>
        </p:txBody>
      </p:sp>
    </p:spTree>
    <p:extLst>
      <p:ext uri="{BB962C8B-B14F-4D97-AF65-F5344CB8AC3E}">
        <p14:creationId xmlns:p14="http://schemas.microsoft.com/office/powerpoint/2010/main" val="1600078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80140" y="1555864"/>
            <a:ext cx="8568951" cy="524154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「エンターテイメントを楽しむ」なら大阪！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関連事業者、大阪訪問者（国内・海外とも）の方々に</a:t>
            </a:r>
            <a:r>
              <a:rPr lang="en-US" altLang="ja-JP" sz="1200" dirty="0" smtClean="0">
                <a:solidFill>
                  <a:schemeClr val="tx1"/>
                </a:solidFill>
              </a:rPr>
              <a:t>】</a:t>
            </a:r>
          </a:p>
          <a:p>
            <a:endParaRPr lang="en-US" altLang="ja-JP" sz="1200" dirty="0" smtClean="0">
              <a:solidFill>
                <a:schemeClr val="tx1"/>
              </a:solidFill>
            </a:endParaRPr>
          </a:p>
          <a:p>
            <a:r>
              <a:rPr lang="ja-JP" altLang="en-US" sz="1200" dirty="0" smtClean="0">
                <a:solidFill>
                  <a:schemeClr val="tx1"/>
                </a:solidFill>
              </a:rPr>
              <a:t>　水の回廊を中心に水辺のシンボル空間やみどりを活かしたにぎわいづくり、護岸や橋梁のライト</a:t>
            </a:r>
            <a:endParaRPr lang="en-US" altLang="ja-JP" sz="1200" dirty="0" smtClean="0">
              <a:solidFill>
                <a:schemeClr val="tx1"/>
              </a:solidFill>
            </a:endParaRPr>
          </a:p>
          <a:p>
            <a:r>
              <a:rPr lang="ja-JP" altLang="en-US" sz="1200" dirty="0" smtClean="0">
                <a:solidFill>
                  <a:schemeClr val="tx1"/>
                </a:solidFill>
              </a:rPr>
              <a:t>アップなどの恒常的な光景観の創出を推進しています。</a:t>
            </a:r>
            <a:endParaRPr lang="en-US" altLang="ja-JP" sz="1200" dirty="0" smtClean="0">
              <a:solidFill>
                <a:schemeClr val="tx1"/>
              </a:solidFill>
            </a:endParaRPr>
          </a:p>
          <a:p>
            <a:r>
              <a:rPr lang="ja-JP" altLang="en-US" sz="1200" dirty="0" smtClean="0">
                <a:solidFill>
                  <a:schemeClr val="tx1"/>
                </a:solidFill>
              </a:rPr>
              <a:t>　また、大阪のメインストリートである「御堂筋」を活用したにぎわいづくりなど「大阪ならでは」の</a:t>
            </a:r>
            <a:endParaRPr lang="en-US" altLang="ja-JP" sz="1200" dirty="0" smtClean="0">
              <a:solidFill>
                <a:schemeClr val="tx1"/>
              </a:solidFill>
            </a:endParaRPr>
          </a:p>
          <a:p>
            <a:r>
              <a:rPr lang="ja-JP" altLang="en-US" sz="1200" dirty="0" smtClean="0">
                <a:solidFill>
                  <a:schemeClr val="tx1"/>
                </a:solidFill>
              </a:rPr>
              <a:t>都市魅力を創造し、大阪の魅力を国内外に広くアピールしています。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251520" y="817200"/>
            <a:ext cx="8659110" cy="73866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国際エンターテイメント都市“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”として、国内・海外の交流人口拡大に向けた一例を紹介します。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は、水運に支えられて経済と文化の中心的都市として発展し、明治の頃には“水の都”と呼ばれていました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現在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、世界でも稀な地形である、川が都心部をロの字にめぐる「水の回廊」を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中心にまちが進化し続けています。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観光魅力を発信　“エンターテイメントなら大阪！”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122123" y="2033552"/>
            <a:ext cx="1976823" cy="230832"/>
          </a:xfrm>
          <a:prstGeom prst="rect">
            <a:avLst/>
          </a:prstGeom>
        </p:spPr>
        <p:txBody>
          <a:bodyPr wrap="none">
            <a:spAutoFit/>
          </a:bodyPr>
          <a:lstStyle/>
          <a:p>
            <a:pPr algn="ctr"/>
            <a:r>
              <a:rPr lang="ja-JP" altLang="en-US" sz="900" dirty="0"/>
              <a:t>水辺</a:t>
            </a:r>
            <a:r>
              <a:rPr lang="ja-JP" altLang="en-US" sz="900" dirty="0" smtClean="0"/>
              <a:t>の賑わい創出（水都大阪フェス）</a:t>
            </a:r>
            <a:endParaRPr lang="en-US" altLang="ja-JP" sz="900" dirty="0"/>
          </a:p>
        </p:txBody>
      </p:sp>
      <p:sp>
        <p:nvSpPr>
          <p:cNvPr id="25" name="正方形/長方形 24"/>
          <p:cNvSpPr/>
          <p:nvPr/>
        </p:nvSpPr>
        <p:spPr>
          <a:xfrm>
            <a:off x="6124112" y="3191588"/>
            <a:ext cx="2632452" cy="230832"/>
          </a:xfrm>
          <a:prstGeom prst="rect">
            <a:avLst/>
          </a:prstGeom>
        </p:spPr>
        <p:txBody>
          <a:bodyPr wrap="none">
            <a:spAutoFit/>
          </a:bodyPr>
          <a:lstStyle/>
          <a:p>
            <a:pPr algn="ctr"/>
            <a:r>
              <a:rPr lang="ja-JP" altLang="en-US" sz="900" dirty="0" smtClean="0"/>
              <a:t>魅力的な光景観の創出（橋梁・護岸のライトアップ）</a:t>
            </a:r>
            <a:endParaRPr lang="en-US" altLang="ja-JP" sz="900" dirty="0"/>
          </a:p>
        </p:txBody>
      </p:sp>
      <p:sp>
        <p:nvSpPr>
          <p:cNvPr id="26" name="正方形/長方形 25"/>
          <p:cNvSpPr/>
          <p:nvPr/>
        </p:nvSpPr>
        <p:spPr>
          <a:xfrm>
            <a:off x="6172047" y="5442889"/>
            <a:ext cx="1205779" cy="230832"/>
          </a:xfrm>
          <a:prstGeom prst="rect">
            <a:avLst/>
          </a:prstGeom>
        </p:spPr>
        <p:txBody>
          <a:bodyPr wrap="none">
            <a:spAutoFit/>
          </a:bodyPr>
          <a:lstStyle/>
          <a:p>
            <a:pPr algn="ctr"/>
            <a:r>
              <a:rPr lang="ja-JP" altLang="en-US" sz="900" dirty="0" smtClean="0"/>
              <a:t>御堂筋イルミネーション</a:t>
            </a:r>
            <a:endParaRPr lang="en-US" altLang="ja-JP" sz="900" dirty="0"/>
          </a:p>
        </p:txBody>
      </p:sp>
      <p:pic>
        <p:nvPicPr>
          <p:cNvPr id="6154"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3753" y="2242537"/>
            <a:ext cx="2527377" cy="90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0962" y="5643720"/>
            <a:ext cx="1540526" cy="104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3754" y="4579384"/>
            <a:ext cx="2527377" cy="78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 name="正方形/長方形 193"/>
          <p:cNvSpPr/>
          <p:nvPr/>
        </p:nvSpPr>
        <p:spPr>
          <a:xfrm>
            <a:off x="5699546" y="4348552"/>
            <a:ext cx="3381054" cy="230832"/>
          </a:xfrm>
          <a:prstGeom prst="rect">
            <a:avLst/>
          </a:prstGeom>
        </p:spPr>
        <p:txBody>
          <a:bodyPr wrap="none">
            <a:spAutoFit/>
          </a:bodyPr>
          <a:lstStyle/>
          <a:p>
            <a:pPr algn="ctr"/>
            <a:r>
              <a:rPr lang="ja-JP" altLang="en-US" sz="900" dirty="0" smtClean="0"/>
              <a:t>中之島にぎわいの森づくり（有名アーティストとのコラボレーション企画）</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75</a:t>
            </a:fld>
            <a:endParaRPr lang="ja-JP" altLang="en-US" dirty="0">
              <a:solidFill>
                <a:prstClr val="black"/>
              </a:solidFill>
            </a:endParaRPr>
          </a:p>
        </p:txBody>
      </p:sp>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754" y="3402421"/>
            <a:ext cx="2508144" cy="87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043" y="3074454"/>
            <a:ext cx="5541744" cy="359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98690" y="3099511"/>
            <a:ext cx="971741" cy="230832"/>
          </a:xfrm>
          <a:prstGeom prst="rect">
            <a:avLst/>
          </a:prstGeom>
        </p:spPr>
        <p:txBody>
          <a:bodyPr wrap="none">
            <a:spAutoFit/>
          </a:bodyPr>
          <a:lstStyle/>
          <a:p>
            <a:pPr algn="ctr"/>
            <a:r>
              <a:rPr lang="ja-JP" altLang="en-US" sz="900" dirty="0" smtClean="0"/>
              <a:t>水辺の</a:t>
            </a:r>
            <a:r>
              <a:rPr lang="ja-JP" altLang="en-US" sz="900" dirty="0"/>
              <a:t>魅力向上</a:t>
            </a:r>
            <a:endParaRPr lang="en-US" altLang="ja-JP" sz="900" dirty="0"/>
          </a:p>
        </p:txBody>
      </p:sp>
      <p:pic>
        <p:nvPicPr>
          <p:cNvPr id="20" name="Picture 2" descr="D:\TsushimaH\Desktop\パートナーズ（実績系）\素材\20121021_1427fes201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7442" y="2264385"/>
            <a:ext cx="1280160" cy="85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28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95537" y="1555864"/>
            <a:ext cx="8568951" cy="51475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「歴史・文化を体感する」なら大阪！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関連事業者、大阪訪問者（国内・海外とも）の方々に</a:t>
            </a:r>
            <a:r>
              <a:rPr lang="en-US" altLang="ja-JP" sz="1200" dirty="0" smtClean="0">
                <a:solidFill>
                  <a:schemeClr val="tx1"/>
                </a:solidFill>
              </a:rPr>
              <a:t>】</a:t>
            </a:r>
          </a:p>
          <a:p>
            <a:endParaRPr lang="en-US" altLang="ja-JP" sz="1200" dirty="0" smtClean="0">
              <a:solidFill>
                <a:schemeClr val="tx1"/>
              </a:solidFill>
            </a:endParaRPr>
          </a:p>
          <a:p>
            <a:r>
              <a:rPr lang="ja-JP" altLang="en-US" sz="1200" dirty="0" smtClean="0">
                <a:solidFill>
                  <a:schemeClr val="tx1"/>
                </a:solidFill>
              </a:rPr>
              <a:t>　古より歴史の表舞台に登場してきた大阪には、世界最大級の</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前方後円墳をはじめとする古墳群が、現在も市街地の中に数多く</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保存されている百舌鳥</a:t>
            </a:r>
            <a:r>
              <a:rPr lang="ja-JP" altLang="en-US" sz="1200" dirty="0">
                <a:solidFill>
                  <a:schemeClr val="tx1"/>
                </a:solidFill>
              </a:rPr>
              <a:t>・古市</a:t>
            </a:r>
            <a:r>
              <a:rPr lang="ja-JP" altLang="en-US" sz="1200" dirty="0" smtClean="0">
                <a:solidFill>
                  <a:schemeClr val="tx1"/>
                </a:solidFill>
              </a:rPr>
              <a:t>古墳群や、飛鳥時代から奈良時代に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かけて都が置かれた難波宮跡、長い泰平の時代のきっかけとなった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大坂の陣の舞台である大阪</a:t>
            </a:r>
            <a:r>
              <a:rPr lang="ja-JP" altLang="ja-JP" sz="1200" dirty="0" smtClean="0">
                <a:solidFill>
                  <a:schemeClr val="tx1"/>
                </a:solidFill>
              </a:rPr>
              <a:t>城など、はるか</a:t>
            </a:r>
            <a:r>
              <a:rPr lang="ja-JP" altLang="ja-JP" sz="1200" dirty="0">
                <a:solidFill>
                  <a:schemeClr val="tx1"/>
                </a:solidFill>
              </a:rPr>
              <a:t>昔</a:t>
            </a:r>
            <a:r>
              <a:rPr lang="ja-JP" altLang="ja-JP" sz="1200" dirty="0" smtClean="0">
                <a:solidFill>
                  <a:schemeClr val="tx1"/>
                </a:solidFill>
              </a:rPr>
              <a:t>の遺跡から</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中世</a:t>
            </a:r>
            <a:r>
              <a:rPr lang="ja-JP" altLang="ja-JP" sz="1200" dirty="0">
                <a:solidFill>
                  <a:schemeClr val="tx1"/>
                </a:solidFill>
              </a:rPr>
              <a:t>・近世の町並み</a:t>
            </a:r>
            <a:r>
              <a:rPr lang="ja-JP" altLang="ja-JP" sz="1200" dirty="0" smtClean="0">
                <a:solidFill>
                  <a:schemeClr val="tx1"/>
                </a:solidFill>
              </a:rPr>
              <a:t>や建造物</a:t>
            </a:r>
            <a:r>
              <a:rPr lang="ja-JP" altLang="en-US" sz="1200" dirty="0" smtClean="0">
                <a:solidFill>
                  <a:schemeClr val="tx1"/>
                </a:solidFill>
              </a:rPr>
              <a:t>に至るまで、</a:t>
            </a:r>
            <a:r>
              <a:rPr lang="ja-JP" altLang="ja-JP" sz="1200" dirty="0" smtClean="0">
                <a:solidFill>
                  <a:schemeClr val="tx1"/>
                </a:solidFill>
              </a:rPr>
              <a:t>歴史</a:t>
            </a:r>
            <a:r>
              <a:rPr lang="ja-JP" altLang="en-US" sz="1200" dirty="0" smtClean="0">
                <a:solidFill>
                  <a:schemeClr val="tx1"/>
                </a:solidFill>
              </a:rPr>
              <a:t>を体感できる</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スポットが</a:t>
            </a:r>
            <a:r>
              <a:rPr lang="ja-JP" altLang="en-US" sz="1200" dirty="0" smtClean="0">
                <a:solidFill>
                  <a:schemeClr val="tx1"/>
                </a:solidFill>
              </a:rPr>
              <a:t>数多く</a:t>
            </a:r>
            <a:r>
              <a:rPr lang="ja-JP" altLang="ja-JP" sz="1200" dirty="0" smtClean="0">
                <a:solidFill>
                  <a:schemeClr val="tx1"/>
                </a:solidFill>
              </a:rPr>
              <a:t>存在</a:t>
            </a:r>
            <a:r>
              <a:rPr lang="ja-JP" altLang="ja-JP" sz="1200" dirty="0">
                <a:solidFill>
                  <a:schemeClr val="tx1"/>
                </a:solidFill>
              </a:rPr>
              <a:t>しています。</a:t>
            </a:r>
          </a:p>
          <a:p>
            <a:r>
              <a:rPr lang="ja-JP" altLang="en-US" sz="1200" dirty="0" smtClean="0">
                <a:solidFill>
                  <a:schemeClr val="tx1"/>
                </a:solidFill>
              </a:rPr>
              <a:t>　</a:t>
            </a:r>
            <a:r>
              <a:rPr lang="ja-JP" altLang="en-US" sz="1200" dirty="0">
                <a:solidFill>
                  <a:schemeClr val="tx1"/>
                </a:solidFill>
              </a:rPr>
              <a:t>また</a:t>
            </a:r>
            <a:r>
              <a:rPr lang="ja-JP" altLang="ja-JP" sz="1200" dirty="0" smtClean="0">
                <a:solidFill>
                  <a:schemeClr val="tx1"/>
                </a:solidFill>
              </a:rPr>
              <a:t>、</a:t>
            </a:r>
            <a:r>
              <a:rPr lang="ja-JP" altLang="en-US" sz="1200" dirty="0" smtClean="0">
                <a:solidFill>
                  <a:schemeClr val="tx1"/>
                </a:solidFill>
              </a:rPr>
              <a:t>日本が世界に誇るユネスコ無形文化遺産である</a:t>
            </a:r>
            <a:endParaRPr lang="en-US" altLang="ja-JP" sz="1200" dirty="0" smtClean="0">
              <a:solidFill>
                <a:schemeClr val="tx1"/>
              </a:solidFill>
            </a:endParaRPr>
          </a:p>
          <a:p>
            <a:r>
              <a:rPr lang="ja-JP" altLang="en-US" sz="1200" dirty="0" smtClean="0">
                <a:solidFill>
                  <a:schemeClr val="tx1"/>
                </a:solidFill>
              </a:rPr>
              <a:t>人形浄瑠璃</a:t>
            </a:r>
            <a:r>
              <a:rPr lang="ja-JP" altLang="ja-JP" sz="1200" dirty="0" smtClean="0">
                <a:solidFill>
                  <a:schemeClr val="tx1"/>
                </a:solidFill>
              </a:rPr>
              <a:t>文楽</a:t>
            </a:r>
            <a:r>
              <a:rPr lang="ja-JP" altLang="en-US" sz="1200" dirty="0">
                <a:solidFill>
                  <a:schemeClr val="tx1"/>
                </a:solidFill>
              </a:rPr>
              <a:t>や、</a:t>
            </a:r>
            <a:r>
              <a:rPr lang="ja-JP" altLang="ja-JP" sz="1200" dirty="0" smtClean="0">
                <a:solidFill>
                  <a:schemeClr val="tx1"/>
                </a:solidFill>
              </a:rPr>
              <a:t>歌舞伎</a:t>
            </a:r>
            <a:r>
              <a:rPr lang="ja-JP" altLang="ja-JP" sz="1200" dirty="0">
                <a:solidFill>
                  <a:schemeClr val="tx1"/>
                </a:solidFill>
              </a:rPr>
              <a:t>、上方落語などの伝統</a:t>
            </a:r>
            <a:r>
              <a:rPr lang="ja-JP" altLang="ja-JP" sz="1200" dirty="0" smtClean="0">
                <a:solidFill>
                  <a:schemeClr val="tx1"/>
                </a:solidFill>
              </a:rPr>
              <a:t>芸能</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江戸時代には「天下の台所」と呼ばれ、だし文化など</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優れた食文化が花開いた大阪で</a:t>
            </a:r>
            <a:endParaRPr lang="en-US" altLang="ja-JP" sz="1200" dirty="0" smtClean="0">
              <a:solidFill>
                <a:schemeClr val="tx1"/>
              </a:solidFill>
            </a:endParaRPr>
          </a:p>
          <a:p>
            <a:r>
              <a:rPr lang="ja-JP" altLang="en-US" sz="1200" dirty="0" smtClean="0">
                <a:solidFill>
                  <a:schemeClr val="tx1"/>
                </a:solidFill>
              </a:rPr>
              <a:t>生まれ育まれてきた</a:t>
            </a:r>
            <a:r>
              <a:rPr lang="ja-JP" altLang="ja-JP" sz="1200" dirty="0" smtClean="0">
                <a:solidFill>
                  <a:schemeClr val="tx1"/>
                </a:solidFill>
              </a:rPr>
              <a:t>割烹など</a:t>
            </a:r>
            <a:r>
              <a:rPr lang="ja-JP" altLang="en-US" sz="1200" dirty="0" smtClean="0">
                <a:solidFill>
                  <a:schemeClr val="tx1"/>
                </a:solidFill>
              </a:rPr>
              <a:t>、</a:t>
            </a:r>
            <a:r>
              <a:rPr lang="ja-JP" altLang="ja-JP" sz="1200" dirty="0" smtClean="0">
                <a:solidFill>
                  <a:schemeClr val="tx1"/>
                </a:solidFill>
              </a:rPr>
              <a:t>様々</a:t>
            </a:r>
            <a:r>
              <a:rPr lang="ja-JP" altLang="ja-JP" sz="1200" dirty="0">
                <a:solidFill>
                  <a:schemeClr val="tx1"/>
                </a:solidFill>
              </a:rPr>
              <a:t>な文化</a:t>
            </a:r>
            <a:r>
              <a:rPr lang="ja-JP" altLang="ja-JP" sz="1200" dirty="0" smtClean="0">
                <a:solidFill>
                  <a:schemeClr val="tx1"/>
                </a:solidFill>
              </a:rPr>
              <a:t>、</a:t>
            </a:r>
            <a:endParaRPr lang="en-US" altLang="ja-JP" sz="1200" dirty="0" smtClean="0">
              <a:solidFill>
                <a:schemeClr val="tx1"/>
              </a:solidFill>
            </a:endParaRPr>
          </a:p>
          <a:p>
            <a:r>
              <a:rPr lang="ja-JP" altLang="ja-JP" sz="1200" dirty="0" smtClean="0">
                <a:solidFill>
                  <a:schemeClr val="tx1"/>
                </a:solidFill>
              </a:rPr>
              <a:t>伝統を体験</a:t>
            </a:r>
            <a:r>
              <a:rPr lang="ja-JP" altLang="ja-JP" sz="1200" dirty="0">
                <a:solidFill>
                  <a:schemeClr val="tx1"/>
                </a:solidFill>
              </a:rPr>
              <a:t>することができます。</a:t>
            </a:r>
            <a:r>
              <a:rPr lang="ja-JP" altLang="en-US" sz="1200" dirty="0" smtClean="0">
                <a:solidFill>
                  <a:schemeClr val="tx1"/>
                </a:solidFill>
              </a:rPr>
              <a:t>　</a:t>
            </a:r>
            <a:endParaRPr lang="en-US" altLang="ja-JP" sz="1200" dirty="0" smtClean="0">
              <a:solidFill>
                <a:schemeClr val="tx1"/>
              </a:solidFill>
            </a:endParaRPr>
          </a:p>
          <a:p>
            <a:r>
              <a:rPr lang="ja-JP" altLang="en-US" sz="1200" dirty="0">
                <a:solidFill>
                  <a:schemeClr val="tx1"/>
                </a:solidFill>
              </a:rPr>
              <a:t>　さらに</a:t>
            </a:r>
            <a:r>
              <a:rPr lang="ja-JP" altLang="en-US" sz="1200" dirty="0" smtClean="0">
                <a:solidFill>
                  <a:schemeClr val="tx1"/>
                </a:solidFill>
              </a:rPr>
              <a:t>、国内有数の旧所・名跡が数多く</a:t>
            </a:r>
            <a:endParaRPr lang="en-US" altLang="ja-JP" sz="1200" dirty="0" smtClean="0">
              <a:solidFill>
                <a:schemeClr val="tx1"/>
              </a:solidFill>
            </a:endParaRPr>
          </a:p>
          <a:p>
            <a:r>
              <a:rPr lang="ja-JP" altLang="en-US" sz="1200" dirty="0" smtClean="0">
                <a:solidFill>
                  <a:schemeClr val="tx1"/>
                </a:solidFill>
              </a:rPr>
              <a:t>存在する京都・奈良・神戸などにも</a:t>
            </a:r>
            <a:endParaRPr lang="en-US" altLang="ja-JP" sz="1200" dirty="0" smtClean="0">
              <a:solidFill>
                <a:schemeClr val="tx1"/>
              </a:solidFill>
            </a:endParaRPr>
          </a:p>
          <a:p>
            <a:r>
              <a:rPr lang="ja-JP" altLang="en-US" sz="1200" dirty="0">
                <a:solidFill>
                  <a:schemeClr val="tx1"/>
                </a:solidFill>
              </a:rPr>
              <a:t>１</a:t>
            </a:r>
            <a:r>
              <a:rPr lang="ja-JP" altLang="en-US" sz="1200" dirty="0" smtClean="0">
                <a:solidFill>
                  <a:schemeClr val="tx1"/>
                </a:solidFill>
              </a:rPr>
              <a:t>時間あれば訪れることが可能です。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95537" y="817200"/>
            <a:ext cx="8430527" cy="738664"/>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は、わが国最古の都が置かれた土地であり、また、古代から海上交通の要衝として、長く経済・文化の中心地であったため、多くの歴史的・文化的遺産が残されています。また、「上方文化」として知られるすぐれた伝統芸能や、社寺や地域の祭なども数多く受け継が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観光魅力を発信　“歴史・文化を堪能するなら大阪！”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259807" y="1787072"/>
            <a:ext cx="816249" cy="369332"/>
          </a:xfrm>
          <a:prstGeom prst="rect">
            <a:avLst/>
          </a:prstGeom>
        </p:spPr>
        <p:txBody>
          <a:bodyPr wrap="none">
            <a:spAutoFit/>
          </a:bodyPr>
          <a:lstStyle/>
          <a:p>
            <a:pPr algn="ctr"/>
            <a:r>
              <a:rPr lang="ja-JP" altLang="en-US" sz="900" dirty="0" smtClean="0"/>
              <a:t>浄</a:t>
            </a:r>
            <a:r>
              <a:rPr lang="ja-JP" altLang="en-US" sz="900" dirty="0" err="1" smtClean="0"/>
              <a:t>るり</a:t>
            </a:r>
            <a:r>
              <a:rPr lang="ja-JP" altLang="en-US" sz="900" dirty="0" smtClean="0"/>
              <a:t>シアター</a:t>
            </a:r>
            <a:r>
              <a:rPr lang="en-US" altLang="ja-JP" sz="900" dirty="0" smtClean="0"/>
              <a:t/>
            </a:r>
            <a:br>
              <a:rPr lang="en-US" altLang="ja-JP" sz="900" dirty="0" smtClean="0"/>
            </a:br>
            <a:r>
              <a:rPr lang="ja-JP" altLang="en-US" sz="900" dirty="0" smtClean="0"/>
              <a:t>（能勢町）</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76</a:t>
            </a:fld>
            <a:endParaRPr lang="ja-JP" altLang="en-US"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032" y="3006955"/>
            <a:ext cx="1844762" cy="24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9240" y="5436910"/>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2320" y="216422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677" y="5530143"/>
            <a:ext cx="1320000" cy="84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6152" idx="2"/>
          </p:cNvCxnSpPr>
          <p:nvPr/>
        </p:nvCxnSpPr>
        <p:spPr>
          <a:xfrm>
            <a:off x="5590391" y="2698767"/>
            <a:ext cx="259218" cy="58232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7" name="直線コネクタ 36"/>
          <p:cNvCxnSpPr>
            <a:stCxn id="6153" idx="2"/>
          </p:cNvCxnSpPr>
          <p:nvPr/>
        </p:nvCxnSpPr>
        <p:spPr>
          <a:xfrm flipH="1">
            <a:off x="6277669" y="2851647"/>
            <a:ext cx="536858" cy="903307"/>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直線コネクタ 38"/>
          <p:cNvCxnSpPr>
            <a:stCxn id="6149" idx="1"/>
          </p:cNvCxnSpPr>
          <p:nvPr/>
        </p:nvCxnSpPr>
        <p:spPr>
          <a:xfrm flipH="1">
            <a:off x="6373557" y="2629995"/>
            <a:ext cx="1078763" cy="127537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3" name="直線コネクタ 42"/>
          <p:cNvCxnSpPr>
            <a:stCxn id="6147" idx="1"/>
          </p:cNvCxnSpPr>
          <p:nvPr/>
        </p:nvCxnSpPr>
        <p:spPr>
          <a:xfrm flipH="1">
            <a:off x="6133558" y="4155242"/>
            <a:ext cx="1413330" cy="5538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9" name="直線コネクタ 48"/>
          <p:cNvCxnSpPr/>
          <p:nvPr/>
        </p:nvCxnSpPr>
        <p:spPr>
          <a:xfrm flipH="1" flipV="1">
            <a:off x="6133558" y="4357282"/>
            <a:ext cx="454688" cy="61544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3" name="直線コネクタ 52"/>
          <p:cNvCxnSpPr/>
          <p:nvPr/>
        </p:nvCxnSpPr>
        <p:spPr>
          <a:xfrm>
            <a:off x="5514321" y="3928711"/>
            <a:ext cx="426276" cy="507037"/>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615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61322" y="4253795"/>
            <a:ext cx="12858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6" name="直線コネクタ 65"/>
          <p:cNvCxnSpPr/>
          <p:nvPr/>
        </p:nvCxnSpPr>
        <p:spPr>
          <a:xfrm flipV="1">
            <a:off x="4539098" y="4530944"/>
            <a:ext cx="1594457" cy="13873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4" name="直線コネクタ 73"/>
          <p:cNvCxnSpPr>
            <a:stCxn id="6148" idx="0"/>
          </p:cNvCxnSpPr>
          <p:nvPr/>
        </p:nvCxnSpPr>
        <p:spPr>
          <a:xfrm flipV="1">
            <a:off x="4393677" y="4785085"/>
            <a:ext cx="1388736" cy="7450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1" name="直線コネクタ 80"/>
          <p:cNvCxnSpPr/>
          <p:nvPr/>
        </p:nvCxnSpPr>
        <p:spPr>
          <a:xfrm flipV="1">
            <a:off x="5985025" y="4785085"/>
            <a:ext cx="148530" cy="66018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4" name="直線コネクタ 83"/>
          <p:cNvCxnSpPr/>
          <p:nvPr/>
        </p:nvCxnSpPr>
        <p:spPr>
          <a:xfrm flipH="1" flipV="1">
            <a:off x="6300197" y="4843538"/>
            <a:ext cx="720075" cy="1354775"/>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614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6888" y="3689469"/>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正方形/長方形 95"/>
          <p:cNvSpPr/>
          <p:nvPr/>
        </p:nvSpPr>
        <p:spPr>
          <a:xfrm>
            <a:off x="6142092" y="1722995"/>
            <a:ext cx="1454244" cy="230832"/>
          </a:xfrm>
          <a:prstGeom prst="rect">
            <a:avLst/>
          </a:prstGeom>
        </p:spPr>
        <p:txBody>
          <a:bodyPr wrap="none">
            <a:spAutoFit/>
          </a:bodyPr>
          <a:lstStyle/>
          <a:p>
            <a:pPr algn="ctr"/>
            <a:r>
              <a:rPr lang="ja-JP" altLang="en-US" sz="900" dirty="0" smtClean="0"/>
              <a:t>万博記念公園（吹田市）</a:t>
            </a:r>
            <a:endParaRPr lang="en-US" altLang="ja-JP" sz="900" dirty="0"/>
          </a:p>
        </p:txBody>
      </p:sp>
      <p:sp>
        <p:nvSpPr>
          <p:cNvPr id="98" name="正方形/長方形 97"/>
          <p:cNvSpPr/>
          <p:nvPr/>
        </p:nvSpPr>
        <p:spPr>
          <a:xfrm>
            <a:off x="5168782" y="6387213"/>
            <a:ext cx="1569660" cy="230832"/>
          </a:xfrm>
          <a:prstGeom prst="rect">
            <a:avLst/>
          </a:prstGeom>
        </p:spPr>
        <p:txBody>
          <a:bodyPr wrap="none">
            <a:spAutoFit/>
          </a:bodyPr>
          <a:lstStyle/>
          <a:p>
            <a:pPr algn="ctr"/>
            <a:r>
              <a:rPr lang="ja-JP" altLang="en-US" sz="900" dirty="0" smtClean="0"/>
              <a:t>富田林寺内町（富田林市）</a:t>
            </a:r>
            <a:endParaRPr lang="en-US" altLang="ja-JP" sz="900" dirty="0"/>
          </a:p>
        </p:txBody>
      </p:sp>
      <p:sp>
        <p:nvSpPr>
          <p:cNvPr id="99" name="正方形/長方形 98"/>
          <p:cNvSpPr/>
          <p:nvPr/>
        </p:nvSpPr>
        <p:spPr>
          <a:xfrm>
            <a:off x="7352435" y="1986552"/>
            <a:ext cx="1107997" cy="230832"/>
          </a:xfrm>
          <a:prstGeom prst="rect">
            <a:avLst/>
          </a:prstGeom>
        </p:spPr>
        <p:txBody>
          <a:bodyPr wrap="none">
            <a:spAutoFit/>
          </a:bodyPr>
          <a:lstStyle/>
          <a:p>
            <a:pPr algn="ctr"/>
            <a:r>
              <a:rPr lang="ja-JP" altLang="en-US" sz="900" dirty="0"/>
              <a:t>枚方</a:t>
            </a:r>
            <a:r>
              <a:rPr lang="ja-JP" altLang="en-US" sz="900" dirty="0" smtClean="0"/>
              <a:t>宿（枚方市）</a:t>
            </a:r>
            <a:endParaRPr lang="en-US" altLang="ja-JP" sz="900" dirty="0"/>
          </a:p>
        </p:txBody>
      </p:sp>
      <p:sp>
        <p:nvSpPr>
          <p:cNvPr id="100" name="正方形/長方形 99"/>
          <p:cNvSpPr/>
          <p:nvPr/>
        </p:nvSpPr>
        <p:spPr>
          <a:xfrm>
            <a:off x="7718067" y="4592722"/>
            <a:ext cx="1107997" cy="230832"/>
          </a:xfrm>
          <a:prstGeom prst="rect">
            <a:avLst/>
          </a:prstGeom>
        </p:spPr>
        <p:txBody>
          <a:bodyPr wrap="none">
            <a:spAutoFit/>
          </a:bodyPr>
          <a:lstStyle/>
          <a:p>
            <a:pPr algn="ctr"/>
            <a:r>
              <a:rPr lang="ja-JP" altLang="en-US" sz="900" dirty="0" smtClean="0"/>
              <a:t>大阪城（大阪市）</a:t>
            </a:r>
            <a:endParaRPr lang="en-US" altLang="ja-JP" sz="900" dirty="0"/>
          </a:p>
        </p:txBody>
      </p:sp>
      <p:sp>
        <p:nvSpPr>
          <p:cNvPr id="101" name="正方形/長方形 100"/>
          <p:cNvSpPr/>
          <p:nvPr/>
        </p:nvSpPr>
        <p:spPr>
          <a:xfrm>
            <a:off x="6707578" y="6483884"/>
            <a:ext cx="1664238" cy="230832"/>
          </a:xfrm>
          <a:prstGeom prst="rect">
            <a:avLst/>
          </a:prstGeom>
        </p:spPr>
        <p:txBody>
          <a:bodyPr wrap="none">
            <a:spAutoFit/>
          </a:bodyPr>
          <a:lstStyle/>
          <a:p>
            <a:pPr algn="ctr"/>
            <a:r>
              <a:rPr lang="ja-JP" altLang="en-US" sz="900" dirty="0" smtClean="0"/>
              <a:t>下赤阪の棚田（千早赤阪村）</a:t>
            </a:r>
            <a:endParaRPr lang="en-US" altLang="ja-JP" sz="900" dirty="0"/>
          </a:p>
        </p:txBody>
      </p:sp>
      <p:sp>
        <p:nvSpPr>
          <p:cNvPr id="104" name="正方形/長方形 103"/>
          <p:cNvSpPr/>
          <p:nvPr/>
        </p:nvSpPr>
        <p:spPr>
          <a:xfrm>
            <a:off x="2823648" y="5075933"/>
            <a:ext cx="1723549" cy="369332"/>
          </a:xfrm>
          <a:prstGeom prst="rect">
            <a:avLst/>
          </a:prstGeom>
        </p:spPr>
        <p:txBody>
          <a:bodyPr wrap="none">
            <a:spAutoFit/>
          </a:bodyPr>
          <a:lstStyle/>
          <a:p>
            <a:pPr algn="ctr"/>
            <a:r>
              <a:rPr lang="ja-JP" altLang="en-US" sz="900" dirty="0" smtClean="0"/>
              <a:t>百舌鳥・古市古墳群</a:t>
            </a:r>
            <a:r>
              <a:rPr lang="en-US" altLang="ja-JP" sz="900" dirty="0" smtClean="0"/>
              <a:t/>
            </a:r>
            <a:br>
              <a:rPr lang="en-US" altLang="ja-JP" sz="900" dirty="0" smtClean="0"/>
            </a:br>
            <a:r>
              <a:rPr lang="ja-JP" altLang="en-US" sz="900" dirty="0" smtClean="0"/>
              <a:t>（堺市、羽曳野市、藤井寺市）</a:t>
            </a:r>
            <a:endParaRPr lang="en-US" altLang="ja-JP" sz="900" dirty="0"/>
          </a:p>
        </p:txBody>
      </p:sp>
      <p:sp>
        <p:nvSpPr>
          <p:cNvPr id="105" name="正方形/長方形 104"/>
          <p:cNvSpPr/>
          <p:nvPr/>
        </p:nvSpPr>
        <p:spPr>
          <a:xfrm>
            <a:off x="3633801" y="6377028"/>
            <a:ext cx="1454244" cy="230832"/>
          </a:xfrm>
          <a:prstGeom prst="rect">
            <a:avLst/>
          </a:prstGeom>
        </p:spPr>
        <p:txBody>
          <a:bodyPr wrap="none">
            <a:spAutoFit/>
          </a:bodyPr>
          <a:lstStyle/>
          <a:p>
            <a:pPr algn="ctr"/>
            <a:r>
              <a:rPr lang="ja-JP" altLang="en-US" sz="900" dirty="0" smtClean="0"/>
              <a:t>池上曽根遺跡（和泉市）</a:t>
            </a:r>
            <a:endParaRPr lang="en-US" altLang="ja-JP" sz="900" dirty="0"/>
          </a:p>
        </p:txBody>
      </p:sp>
      <p:sp>
        <p:nvSpPr>
          <p:cNvPr id="106" name="正方形/長方形 105"/>
          <p:cNvSpPr/>
          <p:nvPr/>
        </p:nvSpPr>
        <p:spPr>
          <a:xfrm>
            <a:off x="4226035" y="3281096"/>
            <a:ext cx="1356462" cy="230832"/>
          </a:xfrm>
          <a:prstGeom prst="rect">
            <a:avLst/>
          </a:prstGeom>
        </p:spPr>
        <p:txBody>
          <a:bodyPr wrap="none">
            <a:spAutoFit/>
          </a:bodyPr>
          <a:lstStyle/>
          <a:p>
            <a:pPr algn="ctr"/>
            <a:r>
              <a:rPr lang="ja-JP" altLang="en-US" sz="900" dirty="0" smtClean="0"/>
              <a:t>さかい利晶の杜（堺市）</a:t>
            </a:r>
            <a:endParaRPr lang="en-US" altLang="ja-JP" sz="900" dirty="0"/>
          </a:p>
        </p:txBody>
      </p:sp>
      <p:sp>
        <p:nvSpPr>
          <p:cNvPr id="108" name="正方形/長方形 107"/>
          <p:cNvSpPr/>
          <p:nvPr/>
        </p:nvSpPr>
        <p:spPr>
          <a:xfrm>
            <a:off x="7699844" y="4861577"/>
            <a:ext cx="877163" cy="369332"/>
          </a:xfrm>
          <a:prstGeom prst="rect">
            <a:avLst/>
          </a:prstGeom>
        </p:spPr>
        <p:txBody>
          <a:bodyPr wrap="none">
            <a:spAutoFit/>
          </a:bodyPr>
          <a:lstStyle/>
          <a:p>
            <a:pPr algn="ctr"/>
            <a:r>
              <a:rPr lang="ja-JP" altLang="en-US" sz="900" dirty="0"/>
              <a:t>久</a:t>
            </a:r>
            <a:r>
              <a:rPr lang="ja-JP" altLang="en-US" sz="900" dirty="0" smtClean="0"/>
              <a:t>宝寺寺内町</a:t>
            </a:r>
            <a:endParaRPr lang="en-US" altLang="ja-JP" sz="900" dirty="0" smtClean="0"/>
          </a:p>
          <a:p>
            <a:pPr algn="ctr"/>
            <a:r>
              <a:rPr lang="ja-JP" altLang="en-US" sz="900" dirty="0" smtClean="0"/>
              <a:t>（八尾市）</a:t>
            </a:r>
            <a:endParaRPr lang="en-US" altLang="ja-JP" sz="900" dirty="0"/>
          </a:p>
        </p:txBody>
      </p:sp>
      <p:pic>
        <p:nvPicPr>
          <p:cNvPr id="616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13459" y="5714505"/>
            <a:ext cx="1143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127" y="5445265"/>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48742" y="192010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24606" y="176722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588246" y="4530944"/>
            <a:ext cx="1143283" cy="83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E:\LIB\ミュージアムG\平成２７年度\大阪割烹体験\写真\東迎\DSC04819.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43608" y="5301208"/>
            <a:ext cx="1360487" cy="90328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IshiiMo\Desktop\5(小).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35073" y="5770272"/>
            <a:ext cx="1177150" cy="781224"/>
          </a:xfrm>
          <a:prstGeom prst="rect">
            <a:avLst/>
          </a:prstGeom>
          <a:noFill/>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1672065" y="6236660"/>
            <a:ext cx="415499" cy="230832"/>
          </a:xfrm>
          <a:prstGeom prst="rect">
            <a:avLst/>
          </a:prstGeom>
        </p:spPr>
        <p:txBody>
          <a:bodyPr wrap="none">
            <a:spAutoFit/>
          </a:bodyPr>
          <a:lstStyle/>
          <a:p>
            <a:pPr algn="ctr"/>
            <a:r>
              <a:rPr lang="ja-JP" altLang="en-US" sz="900" dirty="0"/>
              <a:t>割烹</a:t>
            </a:r>
            <a:endParaRPr lang="en-US" altLang="ja-JP" sz="900" dirty="0"/>
          </a:p>
        </p:txBody>
      </p:sp>
      <p:cxnSp>
        <p:nvCxnSpPr>
          <p:cNvPr id="44" name="直線コネクタ 43"/>
          <p:cNvCxnSpPr>
            <a:stCxn id="45" idx="1"/>
          </p:cNvCxnSpPr>
          <p:nvPr/>
        </p:nvCxnSpPr>
        <p:spPr>
          <a:xfrm flipH="1">
            <a:off x="6020817" y="3628857"/>
            <a:ext cx="786310" cy="553027"/>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45" name="Picture 1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07127" y="3163084"/>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正方形/長方形 46"/>
          <p:cNvSpPr/>
          <p:nvPr/>
        </p:nvSpPr>
        <p:spPr>
          <a:xfrm>
            <a:off x="7815260" y="3165680"/>
            <a:ext cx="761747" cy="369332"/>
          </a:xfrm>
          <a:prstGeom prst="rect">
            <a:avLst/>
          </a:prstGeom>
        </p:spPr>
        <p:txBody>
          <a:bodyPr wrap="none">
            <a:spAutoFit/>
          </a:bodyPr>
          <a:lstStyle/>
          <a:p>
            <a:pPr algn="ctr"/>
            <a:r>
              <a:rPr lang="ja-JP" altLang="en-US" sz="900" dirty="0"/>
              <a:t>天神</a:t>
            </a:r>
            <a:r>
              <a:rPr lang="ja-JP" altLang="en-US" sz="900" dirty="0" smtClean="0"/>
              <a:t>祭</a:t>
            </a:r>
            <a:endParaRPr lang="en-US" altLang="ja-JP" sz="900" dirty="0" smtClean="0"/>
          </a:p>
          <a:p>
            <a:pPr algn="ctr"/>
            <a:r>
              <a:rPr lang="ja-JP" altLang="en-US" sz="900" dirty="0" smtClean="0"/>
              <a:t>（大阪市）</a:t>
            </a:r>
            <a:endParaRPr lang="en-US" altLang="ja-JP" sz="900" dirty="0"/>
          </a:p>
        </p:txBody>
      </p:sp>
      <p:pic>
        <p:nvPicPr>
          <p:cNvPr id="5" name="Picture 2" descr="C:\Users\nakatanim\AppData\Local\Microsoft\Windows\Temporary Internet Files\Content.Outlook\J95NV1S6\さかい利晶の杜外観 (2).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93677" y="3501008"/>
            <a:ext cx="1267968" cy="84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9761" y="1772959"/>
            <a:ext cx="5328591" cy="48804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「インバウンド」なら</a:t>
            </a:r>
            <a:r>
              <a:rPr lang="ja-JP" altLang="en-US" sz="1400" b="1" dirty="0">
                <a:solidFill>
                  <a:schemeClr val="tx1"/>
                </a:solidFill>
              </a:rPr>
              <a:t>大阪！</a:t>
            </a:r>
            <a:endParaRPr lang="en-US" altLang="ja-JP" sz="1200" b="1" dirty="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関連事業者、外国人旅行者（特にアジア地域）の方々に</a:t>
            </a:r>
            <a:r>
              <a:rPr lang="en-US" altLang="ja-JP" sz="1200" dirty="0" smtClean="0">
                <a:solidFill>
                  <a:schemeClr val="tx1"/>
                </a:solidFill>
              </a:rPr>
              <a:t>】</a:t>
            </a:r>
          </a:p>
          <a:p>
            <a:endParaRPr lang="en-US" altLang="ja-JP" sz="1200" dirty="0" smtClean="0">
              <a:solidFill>
                <a:schemeClr val="tx1"/>
              </a:solidFill>
            </a:endParaRPr>
          </a:p>
          <a:p>
            <a:r>
              <a:rPr lang="ja-JP" altLang="en-US" sz="1200" dirty="0" smtClean="0">
                <a:solidFill>
                  <a:schemeClr val="tx1"/>
                </a:solidFill>
              </a:rPr>
              <a:t>　大阪・関西には国内有数の観光資源の集積と交通インフラがあり、アジア地域を中心としたビジネス・観光目的の旅行者等の増加を背景にインバウンド需要は急激に拡大して</a:t>
            </a:r>
            <a:r>
              <a:rPr lang="ja-JP" altLang="en-US" sz="1200" dirty="0">
                <a:solidFill>
                  <a:schemeClr val="tx1"/>
                </a:solidFill>
              </a:rPr>
              <a:t>おり</a:t>
            </a:r>
            <a:r>
              <a:rPr lang="ja-JP" altLang="en-US" sz="1200" dirty="0" smtClean="0">
                <a:solidFill>
                  <a:schemeClr val="tx1"/>
                </a:solidFill>
              </a:rPr>
              <a:t>、さまざまなビジネスチャンスが期待できます。</a:t>
            </a:r>
            <a:endParaRPr lang="en-US" altLang="ja-JP" sz="1200" dirty="0" smtClean="0">
              <a:solidFill>
                <a:schemeClr val="tx1"/>
              </a:solidFill>
            </a:endParaRPr>
          </a:p>
          <a:p>
            <a:endParaRPr kumimoji="1" lang="ja-JP" altLang="en-US" sz="1200" dirty="0">
              <a:solidFill>
                <a:schemeClr val="tx1"/>
              </a:solidFill>
            </a:endParaRPr>
          </a:p>
        </p:txBody>
      </p:sp>
      <p:graphicFrame>
        <p:nvGraphicFramePr>
          <p:cNvPr id="29" name="グラフ 28"/>
          <p:cNvGraphicFramePr>
            <a:graphicFrameLocks/>
          </p:cNvGraphicFramePr>
          <p:nvPr>
            <p:extLst>
              <p:ext uri="{D42A27DB-BD31-4B8C-83A1-F6EECF244321}">
                <p14:modId xmlns:p14="http://schemas.microsoft.com/office/powerpoint/2010/main" val="1924462708"/>
              </p:ext>
            </p:extLst>
          </p:nvPr>
        </p:nvGraphicFramePr>
        <p:xfrm>
          <a:off x="2875558" y="4867247"/>
          <a:ext cx="2742546" cy="1772824"/>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5762368" y="1772816"/>
            <a:ext cx="3202120" cy="489654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b="1" dirty="0" smtClean="0">
                <a:solidFill>
                  <a:schemeClr val="tx1"/>
                </a:solidFill>
              </a:rPr>
              <a:t>「留学」なら大阪！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留学生、教育機関関係者の方々に</a:t>
            </a:r>
            <a:r>
              <a:rPr lang="en-US" altLang="ja-JP" sz="1200" dirty="0" smtClean="0">
                <a:solidFill>
                  <a:schemeClr val="tx1"/>
                </a:solidFill>
              </a:rPr>
              <a:t>】</a:t>
            </a:r>
          </a:p>
          <a:p>
            <a:r>
              <a:rPr lang="ja-JP" altLang="en-US" sz="1200" dirty="0" smtClean="0">
                <a:solidFill>
                  <a:schemeClr val="tx1"/>
                </a:solidFill>
              </a:rPr>
              <a:t>　　</a:t>
            </a:r>
            <a:endParaRPr lang="en-US" altLang="ja-JP" sz="1200" dirty="0" smtClean="0">
              <a:solidFill>
                <a:schemeClr val="tx1"/>
              </a:solidFill>
            </a:endParaRPr>
          </a:p>
          <a:p>
            <a:r>
              <a:rPr lang="ja-JP" altLang="en-US" sz="1200" dirty="0" smtClean="0">
                <a:solidFill>
                  <a:schemeClr val="tx1"/>
                </a:solidFill>
              </a:rPr>
              <a:t>　大阪には、高度な学術研究や幅広い分野で専門的な知識・資格取得に取り組むことができ、留学生サポートも充実した教育機関が</a:t>
            </a:r>
            <a:r>
              <a:rPr lang="ja-JP" altLang="en-US" sz="1200" dirty="0">
                <a:solidFill>
                  <a:schemeClr val="tx1"/>
                </a:solidFill>
              </a:rPr>
              <a:t>集積</a:t>
            </a:r>
            <a:r>
              <a:rPr lang="ja-JP" altLang="en-US" sz="1200" dirty="0" smtClean="0">
                <a:solidFill>
                  <a:schemeClr val="tx1"/>
                </a:solidFill>
              </a:rPr>
              <a:t>して</a:t>
            </a:r>
            <a:r>
              <a:rPr lang="ja-JP" altLang="en-US" sz="1200" dirty="0">
                <a:solidFill>
                  <a:schemeClr val="tx1"/>
                </a:solidFill>
              </a:rPr>
              <a:t>います。</a:t>
            </a:r>
            <a:endParaRPr lang="en-US" altLang="ja-JP" sz="1200" dirty="0">
              <a:solidFill>
                <a:schemeClr val="tx1"/>
              </a:solidFill>
            </a:endParaRPr>
          </a:p>
          <a:p>
            <a:r>
              <a:rPr lang="ja-JP" altLang="en-US" sz="1200" dirty="0">
                <a:solidFill>
                  <a:schemeClr val="tx1"/>
                </a:solidFill>
              </a:rPr>
              <a:t>　また、東京と比べて家賃や物価が安いことや人々の開放的な気質もあり</a:t>
            </a:r>
            <a:r>
              <a:rPr lang="ja-JP" altLang="en-US" sz="1200" dirty="0" smtClean="0">
                <a:solidFill>
                  <a:schemeClr val="tx1"/>
                </a:solidFill>
              </a:rPr>
              <a:t>、留学生が学び</a:t>
            </a:r>
            <a:r>
              <a:rPr lang="ja-JP" altLang="en-US" sz="1200" dirty="0">
                <a:solidFill>
                  <a:schemeClr val="tx1"/>
                </a:solidFill>
              </a:rPr>
              <a:t>・暮らしやすい</a:t>
            </a:r>
            <a:r>
              <a:rPr lang="ja-JP" altLang="en-US" sz="1200" dirty="0" smtClean="0">
                <a:solidFill>
                  <a:schemeClr val="tx1"/>
                </a:solidFill>
              </a:rPr>
              <a:t>環境にあります</a:t>
            </a:r>
            <a:r>
              <a:rPr lang="ja-JP" altLang="en-US" sz="1200" dirty="0">
                <a:solidFill>
                  <a:schemeClr val="tx1"/>
                </a:solidFill>
              </a:rPr>
              <a:t>。</a:t>
            </a:r>
            <a:endParaRPr lang="en-US" altLang="ja-JP" sz="1200" dirty="0">
              <a:solidFill>
                <a:schemeClr val="tx1"/>
              </a:solidFill>
            </a:endParaRPr>
          </a:p>
          <a:p>
            <a:r>
              <a:rPr lang="ja-JP" altLang="en-US" sz="1200" dirty="0" smtClean="0">
                <a:solidFill>
                  <a:schemeClr val="tx1"/>
                </a:solidFill>
              </a:rPr>
              <a:t>　府内の教育機関と連携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して、東南アジアを中心に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留学プロモーションを実施</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するなど、積極的に留学生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の呼び込みを図っています。</a:t>
            </a:r>
          </a:p>
          <a:p>
            <a:endParaRPr lang="en-US" altLang="ja-JP" sz="1200" dirty="0" smtClean="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近年アジアを中心に訪日客が急激に増加しており、インバウンド市場は今後ますます成長が期待されます。特に大阪は、関空での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路線の増加もあり訪日客の増加が著しく、人口減少が見込まれる中、アジアの成長を取り込むことの重要性がよりいっそう増しています。また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、大阪への留学生も年々増加しています。</a:t>
            </a:r>
            <a:r>
              <a:rPr lang="ja-JP" altLang="ja-JP" sz="1400" dirty="0"/>
              <a:t>大阪では、より身近にアジア・世界とのつながりを感じることができます。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魅力を発信</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“アジア・世界とつながるなら大阪！”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35"/>
          <a:stretch/>
        </p:blipFill>
        <p:spPr bwMode="auto">
          <a:xfrm>
            <a:off x="505786" y="3002003"/>
            <a:ext cx="2736304" cy="156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四角形吹き出し 16"/>
          <p:cNvSpPr/>
          <p:nvPr/>
        </p:nvSpPr>
        <p:spPr>
          <a:xfrm>
            <a:off x="3402239" y="3146018"/>
            <a:ext cx="2037013" cy="1075069"/>
          </a:xfrm>
          <a:prstGeom prst="wedgeRectCallout">
            <a:avLst>
              <a:gd name="adj1" fmla="val -63073"/>
              <a:gd name="adj2" fmla="val -505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000" b="1" u="sng" dirty="0"/>
              <a:t>関西空港</a:t>
            </a:r>
            <a:r>
              <a:rPr kumimoji="1" lang="ja-JP" altLang="en-US" sz="1000" b="1" u="sng" dirty="0" smtClean="0"/>
              <a:t>の強み</a:t>
            </a:r>
            <a:endParaRPr kumimoji="1" lang="en-US" altLang="ja-JP" sz="1000" b="1" u="sng" dirty="0" smtClean="0"/>
          </a:p>
          <a:p>
            <a:pPr marL="171450" indent="-171450">
              <a:buFont typeface="Arial" panose="020B0604020202020204" pitchFamily="34" charset="0"/>
              <a:buChar char="•"/>
            </a:pPr>
            <a:r>
              <a:rPr lang="en-US" altLang="ja-JP" sz="1000" dirty="0" smtClean="0"/>
              <a:t>4,000m</a:t>
            </a:r>
            <a:r>
              <a:rPr lang="ja-JP" altLang="en-US" sz="1000" dirty="0" smtClean="0"/>
              <a:t>級複数滑走路</a:t>
            </a:r>
            <a:endParaRPr lang="en-US" altLang="ja-JP" sz="1000" dirty="0" smtClean="0"/>
          </a:p>
          <a:p>
            <a:pPr marL="171450" indent="-171450">
              <a:buFont typeface="Arial" panose="020B0604020202020204" pitchFamily="34" charset="0"/>
              <a:buChar char="•"/>
            </a:pPr>
            <a:r>
              <a:rPr kumimoji="1" lang="en-US" altLang="ja-JP" sz="1000" dirty="0"/>
              <a:t>24</a:t>
            </a:r>
            <a:r>
              <a:rPr kumimoji="1" lang="ja-JP" altLang="en-US" sz="1000" dirty="0" smtClean="0"/>
              <a:t>時間空港・環境制約が少ない</a:t>
            </a:r>
            <a:endParaRPr kumimoji="1" lang="en-US" altLang="ja-JP" sz="1000" dirty="0" smtClean="0"/>
          </a:p>
          <a:p>
            <a:pPr marL="171450" indent="-171450">
              <a:buFont typeface="Arial" panose="020B0604020202020204" pitchFamily="34" charset="0"/>
              <a:buChar char="•"/>
            </a:pPr>
            <a:r>
              <a:rPr lang="ja-JP" altLang="en-US" sz="1000" dirty="0" smtClean="0"/>
              <a:t>アジア</a:t>
            </a:r>
            <a:r>
              <a:rPr lang="ja-JP" altLang="en-US" sz="1000" dirty="0"/>
              <a:t>に</a:t>
            </a:r>
            <a:r>
              <a:rPr lang="ja-JP" altLang="en-US" sz="1000" dirty="0" smtClean="0"/>
              <a:t>近い</a:t>
            </a:r>
            <a:endParaRPr lang="en-US" altLang="ja-JP" sz="1000" dirty="0" smtClean="0"/>
          </a:p>
          <a:p>
            <a:pPr marL="171450" indent="-171450">
              <a:buFont typeface="Arial" panose="020B0604020202020204" pitchFamily="34" charset="0"/>
              <a:buChar char="•"/>
            </a:pPr>
            <a:r>
              <a:rPr kumimoji="1" lang="ja-JP" altLang="en-US" sz="1000" dirty="0" smtClean="0"/>
              <a:t>大きな後背圏需要</a:t>
            </a:r>
            <a:endParaRPr kumimoji="1" lang="en-US" altLang="ja-JP" sz="1000" dirty="0" smtClean="0"/>
          </a:p>
        </p:txBody>
      </p:sp>
      <p:sp>
        <p:nvSpPr>
          <p:cNvPr id="5" name="正方形/長方形 4"/>
          <p:cNvSpPr/>
          <p:nvPr/>
        </p:nvSpPr>
        <p:spPr>
          <a:xfrm>
            <a:off x="771255" y="4739131"/>
            <a:ext cx="1721946" cy="230832"/>
          </a:xfrm>
          <a:prstGeom prst="rect">
            <a:avLst/>
          </a:prstGeom>
        </p:spPr>
        <p:txBody>
          <a:bodyPr wrap="none">
            <a:spAutoFit/>
          </a:bodyPr>
          <a:lstStyle/>
          <a:p>
            <a:pPr algn="ctr"/>
            <a:r>
              <a:rPr lang="ja-JP" altLang="en-US" sz="900" dirty="0"/>
              <a:t>訪日客数・関空利用者数の推移</a:t>
            </a:r>
            <a:endParaRPr lang="en-US" altLang="ja-JP" sz="900" dirty="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194260" y="4710272"/>
            <a:ext cx="2518878" cy="188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964849" y="4479432"/>
            <a:ext cx="974947" cy="230832"/>
          </a:xfrm>
          <a:prstGeom prst="rect">
            <a:avLst/>
          </a:prstGeom>
        </p:spPr>
        <p:txBody>
          <a:bodyPr wrap="none">
            <a:spAutoFit/>
          </a:bodyPr>
          <a:lstStyle/>
          <a:p>
            <a:pPr algn="ctr"/>
            <a:r>
              <a:rPr lang="ja-JP" altLang="en-US" sz="900" dirty="0" smtClean="0"/>
              <a:t>留学フェアの様子</a:t>
            </a:r>
            <a:endParaRPr lang="en-US" altLang="ja-JP" sz="900" dirty="0"/>
          </a:p>
        </p:txBody>
      </p:sp>
      <p:sp>
        <p:nvSpPr>
          <p:cNvPr id="6" name="正方形/長方形 5"/>
          <p:cNvSpPr/>
          <p:nvPr/>
        </p:nvSpPr>
        <p:spPr>
          <a:xfrm>
            <a:off x="289762" y="6361583"/>
            <a:ext cx="2339102" cy="307777"/>
          </a:xfrm>
          <a:prstGeom prst="rect">
            <a:avLst/>
          </a:prstGeom>
        </p:spPr>
        <p:txBody>
          <a:bodyPr wrap="none">
            <a:spAutoFit/>
          </a:bodyPr>
          <a:lstStyle/>
          <a:p>
            <a:r>
              <a:rPr lang="ja-JP" altLang="en-US" sz="700" dirty="0"/>
              <a:t>出典：新関西国際空港株式会社「運営概況（速報値）</a:t>
            </a:r>
            <a:r>
              <a:rPr lang="ja-JP" altLang="en-US" sz="700" dirty="0" smtClean="0"/>
              <a:t>」</a:t>
            </a:r>
            <a:r>
              <a:rPr lang="en-US" altLang="ja-JP" sz="700" dirty="0" smtClean="0"/>
              <a:t/>
            </a:r>
            <a:br>
              <a:rPr lang="en-US" altLang="ja-JP" sz="700" dirty="0" smtClean="0"/>
            </a:br>
            <a:r>
              <a:rPr lang="ja-JP" altLang="en-US" sz="700" dirty="0" smtClean="0"/>
              <a:t>　　　　（平成</a:t>
            </a:r>
            <a:r>
              <a:rPr lang="en-US" altLang="ja-JP" sz="700" dirty="0" smtClean="0"/>
              <a:t>27</a:t>
            </a:r>
            <a:r>
              <a:rPr lang="ja-JP" altLang="en-US" sz="700" dirty="0" smtClean="0"/>
              <a:t>年度）より大阪府政策企画部作成</a:t>
            </a:r>
            <a:endParaRPr lang="ja-JP" altLang="en-US" sz="700" dirty="0"/>
          </a:p>
        </p:txBody>
      </p:sp>
      <p:sp>
        <p:nvSpPr>
          <p:cNvPr id="20" name="正方形/長方形 19"/>
          <p:cNvSpPr/>
          <p:nvPr/>
        </p:nvSpPr>
        <p:spPr>
          <a:xfrm>
            <a:off x="401424" y="4525089"/>
            <a:ext cx="3084499" cy="200055"/>
          </a:xfrm>
          <a:prstGeom prst="rect">
            <a:avLst/>
          </a:prstGeom>
        </p:spPr>
        <p:txBody>
          <a:bodyPr wrap="none">
            <a:spAutoFit/>
          </a:bodyPr>
          <a:lstStyle/>
          <a:p>
            <a:r>
              <a:rPr lang="ja-JP" altLang="en-US" sz="700" dirty="0"/>
              <a:t>出典：新関西国際空港株式</a:t>
            </a:r>
            <a:r>
              <a:rPr lang="ja-JP" altLang="en-US" sz="700" dirty="0" smtClean="0"/>
              <a:t>会社「空</a:t>
            </a:r>
            <a:r>
              <a:rPr lang="ja-JP" altLang="en-US" sz="700" dirty="0"/>
              <a:t>を変える。日本が変わる</a:t>
            </a:r>
            <a:r>
              <a:rPr lang="ja-JP" altLang="en-US" sz="700" dirty="0" smtClean="0"/>
              <a:t>。」（平成</a:t>
            </a:r>
            <a:r>
              <a:rPr lang="en-US" altLang="ja-JP" sz="700" dirty="0" smtClean="0"/>
              <a:t>24</a:t>
            </a:r>
            <a:r>
              <a:rPr lang="ja-JP" altLang="en-US" sz="700" dirty="0" smtClean="0"/>
              <a:t>年）</a:t>
            </a:r>
            <a:endParaRPr lang="ja-JP" altLang="en-US" sz="700" dirty="0"/>
          </a:p>
        </p:txBody>
      </p:sp>
      <p:sp>
        <p:nvSpPr>
          <p:cNvPr id="3" name="正方形/長方形 2"/>
          <p:cNvSpPr/>
          <p:nvPr/>
        </p:nvSpPr>
        <p:spPr>
          <a:xfrm>
            <a:off x="3402238" y="5240439"/>
            <a:ext cx="1261201" cy="1850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2843808" y="6469305"/>
            <a:ext cx="2451312" cy="200055"/>
          </a:xfrm>
          <a:prstGeom prst="rect">
            <a:avLst/>
          </a:prstGeom>
        </p:spPr>
        <p:txBody>
          <a:bodyPr wrap="none">
            <a:spAutoFit/>
          </a:bodyPr>
          <a:lstStyle/>
          <a:p>
            <a:r>
              <a:rPr lang="ja-JP" altLang="en-US" sz="700" dirty="0"/>
              <a:t>出典</a:t>
            </a:r>
            <a:r>
              <a:rPr lang="ja-JP" altLang="en-US" sz="700" dirty="0" smtClean="0"/>
              <a:t>：観光庁「</a:t>
            </a:r>
            <a:r>
              <a:rPr lang="zh-TW" altLang="en-US" sz="700" dirty="0" smtClean="0"/>
              <a:t>訪日</a:t>
            </a:r>
            <a:r>
              <a:rPr lang="zh-TW" altLang="en-US" sz="700" dirty="0"/>
              <a:t>外国人消費動向</a:t>
            </a:r>
            <a:r>
              <a:rPr lang="zh-TW" altLang="en-US" sz="700" dirty="0" smtClean="0"/>
              <a:t>調査</a:t>
            </a:r>
            <a:r>
              <a:rPr lang="ja-JP" altLang="en-US" sz="700" dirty="0" smtClean="0"/>
              <a:t>」（平成</a:t>
            </a:r>
            <a:r>
              <a:rPr lang="en-US" altLang="ja-JP" sz="700" dirty="0" smtClean="0"/>
              <a:t>26</a:t>
            </a:r>
            <a:r>
              <a:rPr lang="ja-JP" altLang="en-US" sz="700" dirty="0" smtClean="0"/>
              <a:t>年）</a:t>
            </a:r>
            <a:endParaRPr lang="ja-JP" altLang="en-US" sz="700" dirty="0"/>
          </a:p>
        </p:txBody>
      </p:sp>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6336" y="3564000"/>
            <a:ext cx="1263595" cy="91444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77</a:t>
            </a:fld>
            <a:endParaRPr lang="ja-JP" altLang="en-US" dirty="0">
              <a:solidFill>
                <a:prstClr val="black"/>
              </a:solidFill>
            </a:endParaRPr>
          </a:p>
        </p:txBody>
      </p:sp>
      <p:sp>
        <p:nvSpPr>
          <p:cNvPr id="22" name="正方形/長方形 21"/>
          <p:cNvSpPr/>
          <p:nvPr/>
        </p:nvSpPr>
        <p:spPr>
          <a:xfrm>
            <a:off x="7518044" y="3342184"/>
            <a:ext cx="1401337" cy="230832"/>
          </a:xfrm>
          <a:prstGeom prst="rect">
            <a:avLst/>
          </a:prstGeom>
        </p:spPr>
        <p:txBody>
          <a:bodyPr wrap="square">
            <a:spAutoFit/>
          </a:bodyPr>
          <a:lstStyle/>
          <a:p>
            <a:pPr algn="ctr"/>
            <a:r>
              <a:rPr lang="ja-JP" altLang="en-US" sz="900" dirty="0"/>
              <a:t>大阪の</a:t>
            </a:r>
            <a:r>
              <a:rPr lang="ja-JP" altLang="en-US" sz="900" dirty="0" smtClean="0"/>
              <a:t>外国人留学生数</a:t>
            </a:r>
            <a:endParaRPr lang="en-US" altLang="ja-JP" sz="900" dirty="0"/>
          </a:p>
        </p:txBody>
      </p:sp>
      <p:sp>
        <p:nvSpPr>
          <p:cNvPr id="30" name="正方形/長方形 29"/>
          <p:cNvSpPr/>
          <p:nvPr/>
        </p:nvSpPr>
        <p:spPr>
          <a:xfrm>
            <a:off x="3745610" y="4725144"/>
            <a:ext cx="1202573" cy="230832"/>
          </a:xfrm>
          <a:prstGeom prst="rect">
            <a:avLst/>
          </a:prstGeom>
        </p:spPr>
        <p:txBody>
          <a:bodyPr wrap="none">
            <a:spAutoFit/>
          </a:bodyPr>
          <a:lstStyle/>
          <a:p>
            <a:pPr algn="ctr"/>
            <a:r>
              <a:rPr lang="ja-JP" altLang="en-US" sz="900" dirty="0" smtClean="0"/>
              <a:t>都道府県別の訪問率</a:t>
            </a:r>
            <a:endParaRPr lang="en-US" altLang="ja-JP" sz="900" dirty="0"/>
          </a:p>
        </p:txBody>
      </p:sp>
      <p:sp>
        <p:nvSpPr>
          <p:cNvPr id="31" name="Rectangle 75"/>
          <p:cNvSpPr>
            <a:spLocks/>
          </p:cNvSpPr>
          <p:nvPr/>
        </p:nvSpPr>
        <p:spPr bwMode="auto">
          <a:xfrm>
            <a:off x="395536" y="4897093"/>
            <a:ext cx="192360" cy="185999"/>
          </a:xfrm>
          <a:prstGeom prst="rect">
            <a:avLst/>
          </a:prstGeom>
          <a:noFill/>
          <a:ln>
            <a:noFill/>
          </a:ln>
          <a:extLst/>
        </p:spPr>
        <p:txBody>
          <a:bodyPr wrap="none" lIns="0" tIns="72000" rIns="0" bIns="36000" anchor="ctr">
            <a:spAutoFit/>
          </a:bodyPr>
          <a:lstStyle/>
          <a:p>
            <a:pPr algn="ctr" defTabSz="590550"/>
            <a:r>
              <a:rPr kumimoji="0" lang="ja-JP" altLang="en-US" sz="500" dirty="0" smtClean="0">
                <a:sym typeface="ヒラギノ角ゴ Pro W6" charset="0"/>
              </a:rPr>
              <a:t>（人）</a:t>
            </a:r>
            <a:endParaRPr kumimoji="0" lang="ja-JP" altLang="en-US" sz="500" dirty="0">
              <a:sym typeface="ヒラギノ角ゴ Pro W6" charset="0"/>
            </a:endParaRPr>
          </a:p>
        </p:txBody>
      </p:sp>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8285" y="5006620"/>
            <a:ext cx="2675771" cy="13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75"/>
          <p:cNvSpPr>
            <a:spLocks/>
          </p:cNvSpPr>
          <p:nvPr/>
        </p:nvSpPr>
        <p:spPr bwMode="auto">
          <a:xfrm>
            <a:off x="5364088" y="4781011"/>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34" name="Rectangle 75"/>
          <p:cNvSpPr>
            <a:spLocks/>
          </p:cNvSpPr>
          <p:nvPr/>
        </p:nvSpPr>
        <p:spPr bwMode="auto">
          <a:xfrm>
            <a:off x="2651448" y="6093296"/>
            <a:ext cx="192360" cy="185999"/>
          </a:xfrm>
          <a:prstGeom prst="rect">
            <a:avLst/>
          </a:prstGeom>
          <a:noFill/>
          <a:ln>
            <a:noFill/>
          </a:ln>
          <a:extLst/>
        </p:spPr>
        <p:txBody>
          <a:bodyPr wrap="none" lIns="0" tIns="72000" rIns="0" bIns="36000" anchor="ctr">
            <a:spAutoFit/>
          </a:bodyPr>
          <a:lstStyle/>
          <a:p>
            <a:pPr algn="ctr" defTabSz="590550"/>
            <a:r>
              <a:rPr kumimoji="0" lang="ja-JP" altLang="en-US" sz="500" dirty="0" smtClean="0">
                <a:sym typeface="ヒラギノ角ゴ Pro W6" charset="0"/>
              </a:rPr>
              <a:t>（年）</a:t>
            </a:r>
            <a:endParaRPr kumimoji="0" lang="ja-JP" altLang="en-US" sz="500" dirty="0">
              <a:sym typeface="ヒラギノ角ゴ Pro W6" charset="0"/>
            </a:endParaRPr>
          </a:p>
        </p:txBody>
      </p:sp>
    </p:spTree>
    <p:extLst>
      <p:ext uri="{BB962C8B-B14F-4D97-AF65-F5344CB8AC3E}">
        <p14:creationId xmlns:p14="http://schemas.microsoft.com/office/powerpoint/2010/main" val="883196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1384995"/>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経済産業機能の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集積、交通利便性の高さなど、都市魅力はもちろんのこと、歴史ある街並みや豊かな緑など、個性あふれる魅力的な地域資源を有しています。一方、人口減少・超高齢社会が展開するなかで、インナーエリアにみられる都市機能の低下や、住環境の悪化、中山間地域における過疎化の問題など、それぞれ特有の地域課題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抱えています。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こうした課題に的確に対応し、府域全体として活力ある地域創出をめざした取組みを進めていくことが求められています。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999129386"/>
              </p:ext>
            </p:extLst>
          </p:nvPr>
        </p:nvGraphicFramePr>
        <p:xfrm>
          <a:off x="506372" y="2348488"/>
          <a:ext cx="8242092" cy="3880440"/>
        </p:xfrm>
        <a:graphic>
          <a:graphicData uri="http://schemas.openxmlformats.org/drawingml/2006/table">
            <a:tbl>
              <a:tblPr firstRow="1" bandRow="1">
                <a:tableStyleId>{5C22544A-7EE6-4342-B048-85BDC9FD1C3A}</a:tableStyleId>
              </a:tblPr>
              <a:tblGrid>
                <a:gridCol w="657537"/>
                <a:gridCol w="1819646"/>
                <a:gridCol w="1819646"/>
                <a:gridCol w="1819646"/>
                <a:gridCol w="2125617"/>
              </a:tblGrid>
              <a:tr h="144425">
                <a:tc>
                  <a:txBody>
                    <a:bodyPr/>
                    <a:lstStyle/>
                    <a:p>
                      <a:r>
                        <a:rPr kumimoji="1" lang="ja-JP" altLang="en-US" sz="1100" dirty="0" smtClean="0">
                          <a:solidFill>
                            <a:schemeClr val="tx1"/>
                          </a:solidFill>
                        </a:rPr>
                        <a:t>類型</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エリアの概要</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強み</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課題</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目指すべき方向性</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358698">
                <a:tc>
                  <a:txBody>
                    <a:bodyPr/>
                    <a:lstStyle/>
                    <a:p>
                      <a:r>
                        <a:rPr kumimoji="1" lang="ja-JP" altLang="en-US" sz="1000" dirty="0" smtClean="0">
                          <a:solidFill>
                            <a:schemeClr val="tx1"/>
                          </a:solidFill>
                        </a:rPr>
                        <a:t>都心部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都市の中心部であり、オフィス、商業が多く立地。また、住宅も一定程度存在。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dirty="0" smtClean="0">
                          <a:solidFill>
                            <a:schemeClr val="tx1"/>
                          </a:solidFill>
                        </a:rPr>
                        <a:t>便利・アクセスが良い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ビジネス機会が多い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情報発信しやすい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多様性が受容される</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文化・娯楽・観光資源が多い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職住近接が可能</a:t>
                      </a:r>
                      <a:endParaRPr kumimoji="1" lang="en-US" altLang="ja-JP" sz="100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生活コストが高い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医療、介護、育児などの生活サービスが不足</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混雑している</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危険個所が多い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b="1" u="sng" dirty="0" smtClean="0">
                          <a:solidFill>
                            <a:schemeClr val="tx1"/>
                          </a:solidFill>
                        </a:rPr>
                        <a:t>ビジネス</a:t>
                      </a:r>
                      <a:r>
                        <a:rPr kumimoji="1" lang="ja-JP" altLang="en-US" sz="1000" b="1" u="none" dirty="0" smtClean="0">
                          <a:solidFill>
                            <a:schemeClr val="tx1"/>
                          </a:solidFill>
                        </a:rPr>
                        <a:t>エリアとしての発展。</a:t>
                      </a:r>
                      <a:r>
                        <a:rPr kumimoji="1" lang="en-US" altLang="ja-JP" sz="1000" b="1" u="none" dirty="0" smtClean="0">
                          <a:solidFill>
                            <a:schemeClr val="tx1"/>
                          </a:solidFill>
                        </a:rPr>
                        <a:t>BID</a:t>
                      </a:r>
                      <a:r>
                        <a:rPr kumimoji="1" lang="ja-JP" altLang="en-US" sz="1000" b="1" u="none" dirty="0" smtClean="0">
                          <a:solidFill>
                            <a:schemeClr val="tx1"/>
                          </a:solidFill>
                        </a:rPr>
                        <a:t>など新しい仕組みを取り入れ、国際的な都市を目指す。</a:t>
                      </a:r>
                      <a:endParaRPr kumimoji="1" lang="en-US" altLang="ja-JP" sz="1000" b="1" u="none"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文化・観光</a:t>
                      </a:r>
                      <a:r>
                        <a:rPr kumimoji="1" lang="ja-JP" altLang="en-US" sz="1000" b="1" u="none" dirty="0" smtClean="0">
                          <a:solidFill>
                            <a:schemeClr val="tx1"/>
                          </a:solidFill>
                        </a:rPr>
                        <a:t>エリアとして、利便性の向上、コンテンツの充実を図る。</a:t>
                      </a:r>
                      <a:endParaRPr kumimoji="1" lang="en-US" altLang="ja-JP" sz="1000" b="1" u="none"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生活環境</a:t>
                      </a:r>
                      <a:r>
                        <a:rPr kumimoji="1" lang="ja-JP" altLang="en-US" sz="1000" b="1" u="none" dirty="0" smtClean="0">
                          <a:solidFill>
                            <a:schemeClr val="tx1"/>
                          </a:solidFill>
                        </a:rPr>
                        <a:t>の改善。</a:t>
                      </a:r>
                      <a:endParaRPr kumimoji="1" lang="en-US" altLang="ja-JP" sz="1000" b="1" u="none"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46853">
                <a:tc>
                  <a:txBody>
                    <a:bodyPr/>
                    <a:lstStyle/>
                    <a:p>
                      <a:r>
                        <a:rPr kumimoji="1" lang="ja-JP" altLang="en-US" sz="1000" dirty="0" smtClean="0">
                          <a:solidFill>
                            <a:schemeClr val="tx1"/>
                          </a:solidFill>
                        </a:rPr>
                        <a:t>周辺部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スプロール現象で自然発生的に発展してきたエリア。オフィス、商業、住宅、工場（小規模）などが混在。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都心までのアクセスが良い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駅周辺にスーパー・商店街などの生活関連の商業施設が充実している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火災・災害リスクが大きい</a:t>
                      </a:r>
                      <a:r>
                        <a:rPr kumimoji="1" lang="ja-JP" altLang="en-US" sz="1000" u="none" kern="1200" dirty="0" smtClean="0">
                          <a:solidFill>
                            <a:schemeClr val="tx1"/>
                          </a:solidFill>
                          <a:latin typeface="+mn-lt"/>
                          <a:ea typeface="+mn-ea"/>
                          <a:cs typeface="+mn-cs"/>
                        </a:rPr>
                        <a:t>密集市街地が大規模に存在</a:t>
                      </a:r>
                      <a:endParaRPr kumimoji="1" lang="en-US" altLang="ja-JP" sz="1000" u="none"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閑散とした駅前商店街</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none" kern="1200" dirty="0" smtClean="0">
                          <a:solidFill>
                            <a:schemeClr val="tx1"/>
                          </a:solidFill>
                          <a:latin typeface="+mn-lt"/>
                          <a:ea typeface="+mn-ea"/>
                          <a:cs typeface="+mn-cs"/>
                        </a:rPr>
                        <a:t>災害に強く、</a:t>
                      </a:r>
                      <a:r>
                        <a:rPr kumimoji="1" lang="ja-JP" altLang="en-US" sz="1000" b="1" u="sng" kern="1200" dirty="0" smtClean="0">
                          <a:solidFill>
                            <a:schemeClr val="tx1"/>
                          </a:solidFill>
                          <a:latin typeface="+mn-lt"/>
                          <a:ea typeface="+mn-ea"/>
                          <a:cs typeface="+mn-cs"/>
                        </a:rPr>
                        <a:t>安全・安心</a:t>
                      </a:r>
                      <a:r>
                        <a:rPr kumimoji="1" lang="ja-JP" altLang="en-US" sz="1000" b="1" u="none" kern="1200" dirty="0" smtClean="0">
                          <a:solidFill>
                            <a:schemeClr val="tx1"/>
                          </a:solidFill>
                          <a:latin typeface="+mn-lt"/>
                          <a:ea typeface="+mn-ea"/>
                          <a:cs typeface="+mn-cs"/>
                        </a:rPr>
                        <a:t>なまちづくり。</a:t>
                      </a:r>
                      <a:endParaRPr kumimoji="1" lang="en-US" altLang="ja-JP" sz="1000" b="1" u="none"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駅周辺のにぎわい</a:t>
                      </a:r>
                      <a:r>
                        <a:rPr kumimoji="1" lang="ja-JP" altLang="en-US" sz="1000" b="1" u="none" kern="1200" dirty="0" smtClean="0">
                          <a:solidFill>
                            <a:schemeClr val="tx1"/>
                          </a:solidFill>
                          <a:latin typeface="+mn-lt"/>
                          <a:ea typeface="+mn-ea"/>
                          <a:cs typeface="+mn-cs"/>
                        </a:rPr>
                        <a:t>を生み出し、仕事・くらし両方を活性化し、特色あるまちづくりを進める。</a:t>
                      </a:r>
                      <a:endParaRPr kumimoji="1" lang="en-US" altLang="ja-JP" sz="1000" b="1" u="none"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58698">
                <a:tc>
                  <a:txBody>
                    <a:bodyPr/>
                    <a:lstStyle/>
                    <a:p>
                      <a:r>
                        <a:rPr kumimoji="1" lang="ja-JP" altLang="en-US" sz="1000" dirty="0" smtClean="0">
                          <a:solidFill>
                            <a:schemeClr val="tx1"/>
                          </a:solidFill>
                        </a:rPr>
                        <a:t>郊外部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都心部のベッドタウンとして計画されたエリア。住宅や工場が立地。</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均質性が高く、安全・安心</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子どもが遊べる場所が多く、子育てしやすい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家庭菜園ができる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団地・住宅地の老朽化</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空き家の増加</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コミュニティの希薄化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b="1" u="none" kern="1200" dirty="0" smtClean="0">
                          <a:solidFill>
                            <a:schemeClr val="tx1"/>
                          </a:solidFill>
                          <a:latin typeface="+mn-lt"/>
                          <a:ea typeface="+mn-ea"/>
                          <a:cs typeface="+mn-cs"/>
                        </a:rPr>
                        <a:t>団地の再生、空き家対策など、ベッドタウン固有の問題を解決して、新たな世代を呼びこみ、</a:t>
                      </a:r>
                      <a:r>
                        <a:rPr kumimoji="1" lang="ja-JP" altLang="en-US" sz="1000" b="1" u="sng" kern="1200" dirty="0" smtClean="0">
                          <a:solidFill>
                            <a:schemeClr val="tx1"/>
                          </a:solidFill>
                          <a:latin typeface="+mn-lt"/>
                          <a:ea typeface="+mn-ea"/>
                          <a:cs typeface="+mn-cs"/>
                        </a:rPr>
                        <a:t>高齢者・子供がいきいき暮らせるまち</a:t>
                      </a:r>
                      <a:r>
                        <a:rPr kumimoji="1" lang="ja-JP" altLang="en-US" sz="1000" b="1" u="none" kern="1200" dirty="0" smtClean="0">
                          <a:solidFill>
                            <a:schemeClr val="tx1"/>
                          </a:solidFill>
                          <a:latin typeface="+mn-lt"/>
                          <a:ea typeface="+mn-ea"/>
                          <a:cs typeface="+mn-cs"/>
                        </a:rPr>
                        <a:t>、</a:t>
                      </a:r>
                      <a:r>
                        <a:rPr kumimoji="1" lang="ja-JP" altLang="en-US" sz="1000" b="1" u="sng" kern="1200" dirty="0" smtClean="0">
                          <a:solidFill>
                            <a:schemeClr val="tx1"/>
                          </a:solidFill>
                          <a:latin typeface="+mn-lt"/>
                          <a:ea typeface="+mn-ea"/>
                          <a:cs typeface="+mn-cs"/>
                        </a:rPr>
                        <a:t>持続可能なまち</a:t>
                      </a:r>
                      <a:r>
                        <a:rPr kumimoji="1" lang="ja-JP" altLang="en-US" sz="1000" b="1" u="none" kern="1200" dirty="0" smtClean="0">
                          <a:solidFill>
                            <a:schemeClr val="tx1"/>
                          </a:solidFill>
                          <a:latin typeface="+mn-lt"/>
                          <a:ea typeface="+mn-ea"/>
                          <a:cs typeface="+mn-cs"/>
                        </a:rPr>
                        <a:t>を目指す。</a:t>
                      </a:r>
                      <a:endParaRPr kumimoji="1" lang="en-US" altLang="ja-JP" sz="1000" b="1" u="none"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414118">
                <a:tc>
                  <a:txBody>
                    <a:bodyPr/>
                    <a:lstStyle/>
                    <a:p>
                      <a:r>
                        <a:rPr kumimoji="1" lang="ja-JP" altLang="en-US" sz="1000" dirty="0" smtClean="0">
                          <a:solidFill>
                            <a:schemeClr val="tx1"/>
                          </a:solidFill>
                        </a:rPr>
                        <a:t>山間部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農地・緑地が中心。</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緑が多い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農業、健康づくり、スローライフが可能</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都心までのアクセスが悪い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過疎化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基幹病院等まで遠く、医療などの各種サービスが行き届きにくい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車が不可欠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就学・就職先が少ない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自然資源を活用</a:t>
                      </a:r>
                      <a:r>
                        <a:rPr kumimoji="1" lang="ja-JP" altLang="en-US" sz="1000" b="1" u="none" kern="1200" dirty="0" smtClean="0">
                          <a:solidFill>
                            <a:schemeClr val="tx1"/>
                          </a:solidFill>
                          <a:latin typeface="+mn-lt"/>
                          <a:ea typeface="+mn-ea"/>
                          <a:cs typeface="+mn-cs"/>
                        </a:rPr>
                        <a:t>し、</a:t>
                      </a:r>
                      <a:r>
                        <a:rPr kumimoji="1" lang="en-US" altLang="ja-JP" sz="1000" b="1" u="none" kern="1200" dirty="0" smtClean="0">
                          <a:solidFill>
                            <a:schemeClr val="tx1"/>
                          </a:solidFill>
                          <a:latin typeface="+mn-lt"/>
                          <a:ea typeface="+mn-ea"/>
                          <a:cs typeface="+mn-cs"/>
                        </a:rPr>
                        <a:t>6</a:t>
                      </a:r>
                      <a:r>
                        <a:rPr kumimoji="1" lang="ja-JP" altLang="en-US" sz="1000" b="1" u="none" kern="1200" dirty="0" smtClean="0">
                          <a:solidFill>
                            <a:schemeClr val="tx1"/>
                          </a:solidFill>
                          <a:latin typeface="+mn-lt"/>
                          <a:ea typeface="+mn-ea"/>
                          <a:cs typeface="+mn-cs"/>
                        </a:rPr>
                        <a:t>次産業、地域ブランド、観光資源として発展させる。</a:t>
                      </a:r>
                      <a:endParaRPr kumimoji="1" lang="en-US" altLang="ja-JP" sz="1000" b="1" u="none"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安全・安心なスローライフ</a:t>
                      </a:r>
                      <a:r>
                        <a:rPr kumimoji="1" lang="ja-JP" altLang="en-US" sz="1000" b="1" u="none" kern="1200" dirty="0" smtClean="0">
                          <a:solidFill>
                            <a:schemeClr val="tx1"/>
                          </a:solidFill>
                          <a:latin typeface="+mn-lt"/>
                          <a:ea typeface="+mn-ea"/>
                          <a:cs typeface="+mn-cs"/>
                        </a:rPr>
                        <a:t>を送れるよう医療、みまもり、交流</a:t>
                      </a:r>
                      <a:r>
                        <a:rPr kumimoji="1" lang="ja-JP" altLang="en-US" sz="1000" b="1" kern="1200" dirty="0" smtClean="0">
                          <a:solidFill>
                            <a:schemeClr val="tx1"/>
                          </a:solidFill>
                          <a:latin typeface="+mn-lt"/>
                          <a:ea typeface="+mn-ea"/>
                          <a:cs typeface="+mn-cs"/>
                        </a:rPr>
                        <a:t>などを含め、各種インフラを整備する。</a:t>
                      </a:r>
                      <a:endParaRPr kumimoji="1" lang="en-US" altLang="ja-JP" sz="1000" b="1"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地域資源などの強み</a:t>
                      </a:r>
                      <a:r>
                        <a:rPr kumimoji="1" lang="ja-JP" altLang="en-US" sz="1000" b="1" u="none" kern="1200" dirty="0" smtClean="0">
                          <a:solidFill>
                            <a:schemeClr val="tx1"/>
                          </a:solidFill>
                          <a:latin typeface="+mn-lt"/>
                          <a:ea typeface="+mn-ea"/>
                          <a:cs typeface="+mn-cs"/>
                        </a:rPr>
                        <a:t>を活かしたまちづくりを進める。</a:t>
                      </a:r>
                      <a:endParaRPr kumimoji="1" lang="ja-JP" altLang="en-US" sz="1000" b="1" u="none" kern="1200" dirty="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cxnSp>
        <p:nvCxnSpPr>
          <p:cNvPr id="7" name="直線コネクタ 6"/>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20702" y="478332"/>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020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6275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u="sng" dirty="0">
                <a:solidFill>
                  <a:sysClr val="windowText" lastClr="000000"/>
                </a:solidFill>
              </a:rPr>
              <a:t>ビジネス</a:t>
            </a:r>
            <a:r>
              <a:rPr lang="ja-JP" altLang="en-US" sz="1400" dirty="0">
                <a:solidFill>
                  <a:sysClr val="windowText" lastClr="000000"/>
                </a:solidFill>
              </a:rPr>
              <a:t>エリアとしての発展。</a:t>
            </a:r>
            <a:r>
              <a:rPr lang="en-US" altLang="ja-JP" sz="1400" dirty="0">
                <a:solidFill>
                  <a:sysClr val="windowText" lastClr="000000"/>
                </a:solidFill>
              </a:rPr>
              <a:t>BID</a:t>
            </a:r>
            <a:r>
              <a:rPr lang="ja-JP" altLang="en-US" sz="1400" dirty="0">
                <a:solidFill>
                  <a:sysClr val="windowText" lastClr="000000"/>
                </a:solidFill>
              </a:rPr>
              <a:t>など新しい仕組みを取り入れ、国際的な都市を目指す。</a:t>
            </a:r>
            <a:endParaRPr lang="en-US" altLang="ja-JP" sz="1400" dirty="0">
              <a:solidFill>
                <a:sysClr val="windowText" lastClr="000000"/>
              </a:solidFill>
            </a:endParaRPr>
          </a:p>
          <a:p>
            <a:pPr marL="628650" lvl="1" indent="-171450">
              <a:buFont typeface="Arial" panose="020B0604020202020204" pitchFamily="34" charset="0"/>
              <a:buChar char="•"/>
            </a:pPr>
            <a:r>
              <a:rPr lang="ja-JP" altLang="en-US" sz="1400" u="sng" dirty="0">
                <a:solidFill>
                  <a:sysClr val="windowText" lastClr="000000"/>
                </a:solidFill>
              </a:rPr>
              <a:t>文化・観光</a:t>
            </a:r>
            <a:r>
              <a:rPr lang="ja-JP" altLang="en-US" sz="1400" dirty="0">
                <a:solidFill>
                  <a:sysClr val="windowText" lastClr="000000"/>
                </a:solidFill>
              </a:rPr>
              <a:t>エリアとして、利便性の向上、コンテンツの充実を図る。</a:t>
            </a:r>
            <a:endParaRPr lang="en-US" altLang="ja-JP" sz="1400" dirty="0">
              <a:solidFill>
                <a:sysClr val="windowText" lastClr="000000"/>
              </a:solidFill>
            </a:endParaRPr>
          </a:p>
          <a:p>
            <a:pPr marL="628650" lvl="1" indent="-171450">
              <a:buFont typeface="Arial" panose="020B0604020202020204" pitchFamily="34" charset="0"/>
              <a:buChar char="•"/>
            </a:pPr>
            <a:r>
              <a:rPr lang="ja-JP" altLang="en-US" sz="1400" u="sng" dirty="0">
                <a:solidFill>
                  <a:sysClr val="windowText" lastClr="000000"/>
                </a:solidFill>
              </a:rPr>
              <a:t>生活環境</a:t>
            </a:r>
            <a:r>
              <a:rPr lang="ja-JP" altLang="en-US" sz="1400" dirty="0">
                <a:solidFill>
                  <a:sysClr val="windowText" lastClr="000000"/>
                </a:solidFill>
              </a:rPr>
              <a:t>の改善</a:t>
            </a:r>
            <a:r>
              <a:rPr lang="ja-JP" altLang="en-US" sz="1400" dirty="0" smtClean="0">
                <a:solidFill>
                  <a:sysClr val="windowText" lastClr="000000"/>
                </a:solidFill>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20921"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ビジネスエリアとしての発展</a:t>
            </a:r>
            <a:r>
              <a:rPr lang="en-US" altLang="ja-JP" sz="1400" dirty="0" smtClean="0">
                <a:solidFill>
                  <a:schemeClr val="tx1"/>
                </a:solidFill>
              </a:rPr>
              <a:t>】</a:t>
            </a:r>
            <a:r>
              <a:rPr lang="ja-JP" altLang="en-US" sz="1400" dirty="0">
                <a:solidFill>
                  <a:schemeClr val="tx1"/>
                </a:solidFill>
              </a:rPr>
              <a:t>大阪版</a:t>
            </a:r>
            <a:r>
              <a:rPr lang="en-US" altLang="ja-JP" sz="1400" dirty="0">
                <a:solidFill>
                  <a:schemeClr val="tx1"/>
                </a:solidFill>
              </a:rPr>
              <a:t>BID</a:t>
            </a:r>
            <a:r>
              <a:rPr lang="ja-JP" altLang="en-US" sz="1400" dirty="0">
                <a:solidFill>
                  <a:schemeClr val="tx1"/>
                </a:solidFill>
              </a:rPr>
              <a:t>制度</a:t>
            </a:r>
            <a:endParaRPr lang="en-US" altLang="ja-JP" sz="1400" dirty="0" smtClean="0">
              <a:solidFill>
                <a:schemeClr val="tx1"/>
              </a:solidFill>
            </a:endParaRPr>
          </a:p>
          <a:p>
            <a:r>
              <a:rPr lang="ja-JP" altLang="en-US" sz="1400" dirty="0" smtClean="0">
                <a:solidFill>
                  <a:schemeClr val="tx1"/>
                </a:solidFill>
              </a:rPr>
              <a:t>グランフロント大阪</a:t>
            </a:r>
            <a:r>
              <a:rPr lang="en-US" altLang="ja-JP" sz="1400" dirty="0" smtClean="0">
                <a:solidFill>
                  <a:schemeClr val="tx1"/>
                </a:solidFill>
              </a:rPr>
              <a:t>TMO</a:t>
            </a:r>
            <a:r>
              <a:rPr lang="ja-JP" altLang="en-US" sz="1200" dirty="0">
                <a:solidFill>
                  <a:schemeClr val="tx1"/>
                </a:solidFill>
              </a:rPr>
              <a:t>（</a:t>
            </a:r>
            <a:r>
              <a:rPr lang="ja-JP" altLang="en-US" sz="1200" dirty="0" smtClean="0">
                <a:solidFill>
                  <a:schemeClr val="tx1"/>
                </a:solidFill>
              </a:rPr>
              <a:t>大阪市北区</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itchFamily="34" charset="0"/>
              <a:buChar char="•"/>
            </a:pPr>
            <a:r>
              <a:rPr lang="ja-JP" altLang="en-US" sz="900" dirty="0">
                <a:solidFill>
                  <a:schemeClr val="tx1"/>
                </a:solidFill>
              </a:rPr>
              <a:t>米国の再開発手法として普及している</a:t>
            </a:r>
            <a:r>
              <a:rPr lang="en-US" altLang="ja-JP" sz="900" dirty="0">
                <a:solidFill>
                  <a:schemeClr val="tx1"/>
                </a:solidFill>
              </a:rPr>
              <a:t>BID</a:t>
            </a:r>
            <a:r>
              <a:rPr lang="ja-JP" altLang="en-US" sz="900" dirty="0">
                <a:solidFill>
                  <a:schemeClr val="tx1"/>
                </a:solidFill>
              </a:rPr>
              <a:t>（</a:t>
            </a:r>
            <a:r>
              <a:rPr lang="en-US" altLang="ja-JP" sz="900" dirty="0" smtClean="0">
                <a:solidFill>
                  <a:schemeClr val="tx1"/>
                </a:solidFill>
              </a:rPr>
              <a:t>Business</a:t>
            </a:r>
            <a:r>
              <a:rPr lang="ja-JP" altLang="en-US" sz="900" dirty="0">
                <a:solidFill>
                  <a:schemeClr val="tx1"/>
                </a:solidFill>
              </a:rPr>
              <a:t> </a:t>
            </a:r>
            <a:r>
              <a:rPr lang="en-US" altLang="ja-JP" sz="900" dirty="0" smtClean="0">
                <a:solidFill>
                  <a:schemeClr val="tx1"/>
                </a:solidFill>
              </a:rPr>
              <a:t>Improvement</a:t>
            </a:r>
            <a:r>
              <a:rPr lang="ja-JP" altLang="en-US" sz="900" dirty="0" smtClean="0">
                <a:solidFill>
                  <a:schemeClr val="tx1"/>
                </a:solidFill>
              </a:rPr>
              <a:t> </a:t>
            </a:r>
            <a:r>
              <a:rPr lang="en-US" altLang="ja-JP" sz="900" dirty="0" smtClean="0">
                <a:solidFill>
                  <a:schemeClr val="tx1"/>
                </a:solidFill>
              </a:rPr>
              <a:t>District</a:t>
            </a:r>
            <a:r>
              <a:rPr lang="ja-JP" altLang="en-US" sz="900" dirty="0">
                <a:solidFill>
                  <a:schemeClr val="tx1"/>
                </a:solidFill>
              </a:rPr>
              <a:t>：ビジネス活性化地区）制度を、国内で初めて大阪市が導入。</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対象</a:t>
            </a:r>
            <a:r>
              <a:rPr lang="ja-JP" altLang="en-US" sz="900" dirty="0">
                <a:solidFill>
                  <a:schemeClr val="tx1"/>
                </a:solidFill>
              </a:rPr>
              <a:t>エリアはうめきた先行開発区域。主体は、都市再生特別措置法「都市再生整備推進法人」に指定された一般社団法人で、そのエリアの地権者</a:t>
            </a:r>
            <a:r>
              <a:rPr lang="en-US" altLang="ja-JP" sz="900" dirty="0">
                <a:solidFill>
                  <a:schemeClr val="tx1"/>
                </a:solidFill>
              </a:rPr>
              <a:t>12</a:t>
            </a:r>
            <a:r>
              <a:rPr lang="ja-JP" altLang="en-US" sz="900" dirty="0">
                <a:solidFill>
                  <a:schemeClr val="tx1"/>
                </a:solidFill>
              </a:rPr>
              <a:t>社で構成したエリアマネジメント団体「グランフロント大阪</a:t>
            </a:r>
            <a:r>
              <a:rPr lang="en-US" altLang="ja-JP" sz="900" dirty="0">
                <a:solidFill>
                  <a:schemeClr val="tx1"/>
                </a:solidFill>
              </a:rPr>
              <a:t>TMO</a:t>
            </a:r>
            <a:r>
              <a:rPr lang="ja-JP" altLang="en-US" sz="900" dirty="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地方</a:t>
            </a:r>
            <a:r>
              <a:rPr lang="ja-JP" altLang="en-US" sz="900" dirty="0">
                <a:solidFill>
                  <a:schemeClr val="tx1"/>
                </a:solidFill>
              </a:rPr>
              <a:t>自治法の分担金制度を活用し、大阪市が徴収した分担金を活動財源として団体に交付することにより、安定的に徴収する財源で、民間団体による道路等の公共空間での継続的で自由度の高い活動や質の高い維持管理が可能となった。</a:t>
            </a:r>
            <a:r>
              <a:rPr lang="en-US" altLang="ja-JP" sz="900" dirty="0">
                <a:solidFill>
                  <a:schemeClr val="tx1"/>
                </a:solidFill>
              </a:rPr>
              <a:t>2015</a:t>
            </a:r>
            <a:r>
              <a:rPr lang="ja-JP" altLang="en-US" sz="900" dirty="0">
                <a:solidFill>
                  <a:schemeClr val="tx1"/>
                </a:solidFill>
              </a:rPr>
              <a:t>年度、大阪市が徴収する分担金の額は約</a:t>
            </a:r>
            <a:r>
              <a:rPr lang="en-US" altLang="ja-JP" sz="900" dirty="0">
                <a:solidFill>
                  <a:schemeClr val="tx1"/>
                </a:solidFill>
              </a:rPr>
              <a:t>2,800</a:t>
            </a:r>
            <a:r>
              <a:rPr lang="ja-JP" altLang="en-US" sz="900" dirty="0">
                <a:solidFill>
                  <a:schemeClr val="tx1"/>
                </a:solidFill>
              </a:rPr>
              <a:t>万</a:t>
            </a:r>
            <a:r>
              <a:rPr lang="ja-JP" altLang="en-US" sz="900" dirty="0" smtClean="0">
                <a:solidFill>
                  <a:schemeClr val="tx1"/>
                </a:solidFill>
              </a:rPr>
              <a:t>円。</a:t>
            </a:r>
            <a:endParaRPr lang="ja-JP" altLang="en-US" sz="900" dirty="0">
              <a:solidFill>
                <a:schemeClr val="tx1"/>
              </a:solidFill>
            </a:endParaRPr>
          </a:p>
          <a:p>
            <a:pPr marL="171450" indent="-171450">
              <a:buFont typeface="Arial" pitchFamily="34" charset="0"/>
              <a:buChar char="•"/>
            </a:pPr>
            <a:r>
              <a:rPr lang="ja-JP" altLang="en-US" sz="900" dirty="0" smtClean="0">
                <a:solidFill>
                  <a:schemeClr val="tx1"/>
                </a:solidFill>
              </a:rPr>
              <a:t>制度</a:t>
            </a:r>
            <a:r>
              <a:rPr lang="ja-JP" altLang="en-US" sz="900" dirty="0">
                <a:solidFill>
                  <a:schemeClr val="tx1"/>
                </a:solidFill>
              </a:rPr>
              <a:t>の実施にあたっては、現行法制度（特措法、地方自治法、一般社団・財団法人法等）を活用。法律改正を伴わない組み立てが、早期の制度構築につながった</a:t>
            </a:r>
            <a:r>
              <a:rPr lang="ja-JP" altLang="en-US" sz="900" dirty="0" smtClean="0">
                <a:solidFill>
                  <a:schemeClr val="tx1"/>
                </a:solidFill>
              </a:rPr>
              <a:t>。</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特措法</a:t>
            </a:r>
            <a:r>
              <a:rPr lang="ja-JP" altLang="en-US" sz="900" dirty="0">
                <a:solidFill>
                  <a:schemeClr val="tx1"/>
                </a:solidFill>
              </a:rPr>
              <a:t>に定める「都市利便増進協定」により分担金の徴収エリアを定め、ベンチ・街灯・噴水・広告塔・案内板・防犯カメラ等の高質な公共施設整備、歩道の清掃や放置自転車</a:t>
            </a:r>
            <a:r>
              <a:rPr lang="ja-JP" altLang="en-US" sz="900" dirty="0" smtClean="0">
                <a:solidFill>
                  <a:schemeClr val="tx1"/>
                </a:solidFill>
              </a:rPr>
              <a:t>対策</a:t>
            </a:r>
            <a:r>
              <a:rPr lang="ja-JP" altLang="en-US" sz="900" dirty="0">
                <a:solidFill>
                  <a:schemeClr val="tx1"/>
                </a:solidFill>
              </a:rPr>
              <a:t>などの管理</a:t>
            </a:r>
            <a:r>
              <a:rPr lang="ja-JP" altLang="en-US" sz="900" dirty="0" smtClean="0">
                <a:solidFill>
                  <a:schemeClr val="tx1"/>
                </a:solidFill>
              </a:rPr>
              <a:t>費用を</a:t>
            </a:r>
            <a:r>
              <a:rPr lang="ja-JP" altLang="en-US" sz="900" dirty="0">
                <a:solidFill>
                  <a:schemeClr val="tx1"/>
                </a:solidFill>
              </a:rPr>
              <a:t>対象とした。</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同エリア</a:t>
            </a:r>
            <a:r>
              <a:rPr lang="ja-JP" altLang="en-US" sz="900" dirty="0">
                <a:solidFill>
                  <a:schemeClr val="tx1"/>
                </a:solidFill>
              </a:rPr>
              <a:t>でのイベント等にぎわい創出</a:t>
            </a:r>
            <a:r>
              <a:rPr lang="ja-JP" altLang="en-US" sz="900" dirty="0" smtClean="0">
                <a:solidFill>
                  <a:schemeClr val="tx1"/>
                </a:solidFill>
              </a:rPr>
              <a:t>活動など</a:t>
            </a:r>
            <a:r>
              <a:rPr lang="ja-JP" altLang="en-US" sz="900" dirty="0">
                <a:solidFill>
                  <a:schemeClr val="tx1"/>
                </a:solidFill>
              </a:rPr>
              <a:t>収益事業（プロモーション等）は</a:t>
            </a:r>
            <a:r>
              <a:rPr lang="ja-JP" altLang="en-US" sz="900" dirty="0" smtClean="0">
                <a:solidFill>
                  <a:schemeClr val="tx1"/>
                </a:solidFill>
              </a:rPr>
              <a:t>、団体</a:t>
            </a:r>
            <a:r>
              <a:rPr lang="ja-JP" altLang="en-US" sz="900" dirty="0">
                <a:solidFill>
                  <a:schemeClr val="tx1"/>
                </a:solidFill>
              </a:rPr>
              <a:t>の自主財源で行う。</a:t>
            </a:r>
            <a:endParaRPr lang="en-US" altLang="ja-JP" sz="900" dirty="0">
              <a:solidFill>
                <a:schemeClr val="tx1"/>
              </a:solidFill>
            </a:endParaRPr>
          </a:p>
          <a:p>
            <a:endParaRPr lang="en-US" altLang="ja-JP" sz="900" dirty="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5" name="正方形/長方形 24"/>
          <p:cNvSpPr/>
          <p:nvPr/>
        </p:nvSpPr>
        <p:spPr>
          <a:xfrm>
            <a:off x="467543" y="6027675"/>
            <a:ext cx="3888433" cy="307777"/>
          </a:xfrm>
          <a:prstGeom prst="rect">
            <a:avLst/>
          </a:prstGeom>
        </p:spPr>
        <p:txBody>
          <a:bodyPr wrap="square">
            <a:spAutoFit/>
          </a:bodyPr>
          <a:lstStyle/>
          <a:p>
            <a:r>
              <a:rPr lang="ja-JP" altLang="en-US" sz="700" dirty="0" smtClean="0"/>
              <a:t>出典</a:t>
            </a:r>
            <a:r>
              <a:rPr lang="ja-JP" altLang="en-US" sz="700" dirty="0"/>
              <a:t>：</a:t>
            </a:r>
            <a:r>
              <a:rPr lang="ja-JP" altLang="en-US" sz="700" dirty="0" smtClean="0"/>
              <a:t>大阪市「大阪市</a:t>
            </a:r>
            <a:r>
              <a:rPr lang="ja-JP" altLang="en-US" sz="700" dirty="0"/>
              <a:t>エリアマネジメント活動促進制度活用ガイドライン</a:t>
            </a:r>
            <a:r>
              <a:rPr lang="ja-JP" altLang="en-US" sz="700" dirty="0" smtClean="0"/>
              <a:t>」（平成</a:t>
            </a:r>
            <a:r>
              <a:rPr lang="en-US" altLang="ja-JP" sz="700" dirty="0" smtClean="0"/>
              <a:t>27</a:t>
            </a:r>
            <a:r>
              <a:rPr lang="ja-JP" altLang="en-US" sz="700" dirty="0" smtClean="0"/>
              <a:t>年）</a:t>
            </a:r>
            <a:endParaRPr lang="en-US" altLang="ja-JP" sz="700" dirty="0" smtClean="0"/>
          </a:p>
          <a:p>
            <a:r>
              <a:rPr lang="ja-JP" altLang="en-US" sz="700" dirty="0" smtClean="0"/>
              <a:t>関西</a:t>
            </a:r>
            <a:r>
              <a:rPr lang="ja-JP" altLang="en-US" sz="700" dirty="0"/>
              <a:t>経済</a:t>
            </a:r>
            <a:r>
              <a:rPr lang="ja-JP" altLang="en-US" sz="700" dirty="0" smtClean="0"/>
              <a:t>連合会</a:t>
            </a:r>
            <a:r>
              <a:rPr lang="ja-JP" altLang="en-US" sz="700" dirty="0"/>
              <a:t>「経済人・関経連</a:t>
            </a:r>
            <a:r>
              <a:rPr lang="en-US" altLang="ja-JP" sz="700" dirty="0"/>
              <a:t>NOW</a:t>
            </a:r>
            <a:r>
              <a:rPr lang="ja-JP" altLang="en-US" sz="700" dirty="0" smtClean="0"/>
              <a:t>」</a:t>
            </a:r>
            <a:r>
              <a:rPr lang="en-US" altLang="ja-JP" sz="700" dirty="0" smtClean="0"/>
              <a:t>2014</a:t>
            </a:r>
            <a:r>
              <a:rPr lang="ja-JP" altLang="en-US" sz="700" dirty="0" smtClean="0"/>
              <a:t>年７月号、</a:t>
            </a:r>
            <a:r>
              <a:rPr lang="en-US" altLang="ja-JP" sz="700" dirty="0" smtClean="0"/>
              <a:t>2015</a:t>
            </a:r>
            <a:r>
              <a:rPr lang="ja-JP" altLang="en-US" sz="700" dirty="0" smtClean="0"/>
              <a:t>年７月号</a:t>
            </a:r>
            <a:endParaRPr lang="en-US" altLang="ja-JP" sz="700" dirty="0"/>
          </a:p>
        </p:txBody>
      </p:sp>
      <p:pic>
        <p:nvPicPr>
          <p:cNvPr id="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7704" y="4693813"/>
            <a:ext cx="2114960" cy="13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709482"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観光エリアとしての充実</a:t>
            </a:r>
            <a:r>
              <a:rPr lang="en-US" altLang="ja-JP" sz="1400" dirty="0" smtClean="0">
                <a:solidFill>
                  <a:schemeClr val="tx1"/>
                </a:solidFill>
              </a:rPr>
              <a:t>】</a:t>
            </a:r>
            <a:r>
              <a:rPr lang="ja-JP" altLang="en-US" sz="1400" dirty="0" smtClean="0">
                <a:solidFill>
                  <a:schemeClr val="tx1"/>
                </a:solidFill>
              </a:rPr>
              <a:t>北浜テラス</a:t>
            </a:r>
            <a:r>
              <a:rPr lang="ja-JP" altLang="en-US" sz="1200" dirty="0" smtClean="0">
                <a:solidFill>
                  <a:schemeClr val="tx1"/>
                </a:solidFill>
              </a:rPr>
              <a:t>（大阪市中央区）</a:t>
            </a:r>
            <a:endParaRPr lang="en-US" altLang="ja-JP" sz="1200" dirty="0" smtClean="0">
              <a:solidFill>
                <a:schemeClr val="tx1"/>
              </a:solidFill>
            </a:endParaRPr>
          </a:p>
          <a:p>
            <a:pPr marL="228600" indent="-228600">
              <a:buFont typeface="+mj-ea"/>
              <a:buAutoNum type="circleNumDbPlain"/>
            </a:pPr>
            <a:endParaRPr lang="en-US" altLang="ja-JP" sz="900" dirty="0" smtClean="0">
              <a:solidFill>
                <a:schemeClr val="tx1"/>
              </a:solidFill>
            </a:endParaRPr>
          </a:p>
          <a:p>
            <a:pPr marL="171450" indent="-171450">
              <a:buFont typeface="Arial" pitchFamily="34" charset="0"/>
              <a:buChar char="•"/>
            </a:pPr>
            <a:r>
              <a:rPr lang="en-US" altLang="ja-JP" sz="900" dirty="0" smtClean="0">
                <a:solidFill>
                  <a:schemeClr val="tx1"/>
                </a:solidFill>
              </a:rPr>
              <a:t>2009</a:t>
            </a:r>
            <a:r>
              <a:rPr lang="ja-JP" altLang="en-US" sz="900" dirty="0">
                <a:solidFill>
                  <a:schemeClr val="tx1"/>
                </a:solidFill>
              </a:rPr>
              <a:t>年に地元ビルやテナントのオーナーたちで作った任意団体が全国で初めて河川敷の包括的占有の許可を受け</a:t>
            </a:r>
            <a:r>
              <a:rPr lang="ja-JP" altLang="en-US" sz="900" dirty="0" smtClean="0">
                <a:solidFill>
                  <a:schemeClr val="tx1"/>
                </a:solidFill>
              </a:rPr>
              <a:t>、川床</a:t>
            </a:r>
            <a:r>
              <a:rPr lang="ja-JP" altLang="en-US" sz="900" dirty="0">
                <a:solidFill>
                  <a:schemeClr val="tx1"/>
                </a:solidFill>
              </a:rPr>
              <a:t>の常設化を</a:t>
            </a:r>
            <a:r>
              <a:rPr lang="ja-JP" altLang="en-US" sz="900" dirty="0" smtClean="0">
                <a:solidFill>
                  <a:schemeClr val="tx1"/>
                </a:solidFill>
              </a:rPr>
              <a:t>実現。</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北浜</a:t>
            </a:r>
            <a:r>
              <a:rPr lang="ja-JP" altLang="en-US" sz="900" dirty="0">
                <a:solidFill>
                  <a:schemeClr val="tx1"/>
                </a:solidFill>
              </a:rPr>
              <a:t>の土佐堀川に面する飲食店舗などが地先の水辺空間に</a:t>
            </a:r>
            <a:r>
              <a:rPr lang="ja-JP" altLang="en-US" sz="900" dirty="0" smtClean="0">
                <a:solidFill>
                  <a:schemeClr val="tx1"/>
                </a:solidFill>
              </a:rPr>
              <a:t>川床を出店。当初３店舗だったが、</a:t>
            </a: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月現在、川床</a:t>
            </a:r>
            <a:r>
              <a:rPr lang="ja-JP" altLang="en-US" sz="900" dirty="0">
                <a:solidFill>
                  <a:schemeClr val="tx1"/>
                </a:solidFill>
              </a:rPr>
              <a:t>数</a:t>
            </a:r>
            <a:r>
              <a:rPr lang="en-US" altLang="ja-JP" sz="900" dirty="0">
                <a:solidFill>
                  <a:schemeClr val="tx1"/>
                </a:solidFill>
              </a:rPr>
              <a:t>12</a:t>
            </a:r>
            <a:r>
              <a:rPr lang="ja-JP" altLang="en-US" sz="900" dirty="0">
                <a:solidFill>
                  <a:schemeClr val="tx1"/>
                </a:solidFill>
              </a:rPr>
              <a:t>のうち</a:t>
            </a:r>
            <a:r>
              <a:rPr lang="en-US" altLang="ja-JP" sz="900" dirty="0" smtClean="0">
                <a:solidFill>
                  <a:schemeClr val="tx1"/>
                </a:solidFill>
              </a:rPr>
              <a:t>11</a:t>
            </a:r>
            <a:r>
              <a:rPr lang="ja-JP" altLang="en-US" sz="900" dirty="0" smtClean="0">
                <a:solidFill>
                  <a:schemeClr val="tx1"/>
                </a:solidFill>
              </a:rPr>
              <a:t>店舗が</a:t>
            </a:r>
            <a:r>
              <a:rPr lang="ja-JP" altLang="en-US" sz="900" dirty="0">
                <a:solidFill>
                  <a:schemeClr val="tx1"/>
                </a:solidFill>
              </a:rPr>
              <a:t>営業</a:t>
            </a:r>
            <a:r>
              <a:rPr lang="ja-JP" altLang="en-US" sz="900" dirty="0" smtClean="0">
                <a:solidFill>
                  <a:schemeClr val="tx1"/>
                </a:solidFill>
              </a:rPr>
              <a:t>している。</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川床</a:t>
            </a:r>
            <a:r>
              <a:rPr lang="ja-JP" altLang="en-US" sz="900" dirty="0">
                <a:solidFill>
                  <a:schemeClr val="tx1"/>
                </a:solidFill>
              </a:rPr>
              <a:t>のデザインや運営するためのルール作り、将来ビジョン推進のための社会実験やイベントを継続的に取り組み</a:t>
            </a:r>
            <a:r>
              <a:rPr lang="ja-JP" altLang="en-US" sz="900" dirty="0" smtClean="0">
                <a:solidFill>
                  <a:schemeClr val="tx1"/>
                </a:solidFill>
              </a:rPr>
              <a:t>、大阪</a:t>
            </a:r>
            <a:r>
              <a:rPr lang="ja-JP" altLang="en-US" sz="900" dirty="0">
                <a:solidFill>
                  <a:schemeClr val="tx1"/>
                </a:solidFill>
              </a:rPr>
              <a:t>らしいまちづくりと</a:t>
            </a:r>
            <a:r>
              <a:rPr lang="ja-JP" altLang="en-US" sz="900" dirty="0" smtClean="0">
                <a:solidFill>
                  <a:schemeClr val="tx1"/>
                </a:solidFill>
              </a:rPr>
              <a:t>景観づくりを進めて</a:t>
            </a:r>
            <a:r>
              <a:rPr lang="ja-JP" altLang="en-US" sz="900" dirty="0">
                <a:solidFill>
                  <a:schemeClr val="tx1"/>
                </a:solidFill>
              </a:rPr>
              <a:t>いる</a:t>
            </a:r>
            <a:r>
              <a:rPr lang="ja-JP" altLang="en-US" sz="900" dirty="0" smtClean="0">
                <a:solidFill>
                  <a:schemeClr val="tx1"/>
                </a:solidFill>
              </a:rPr>
              <a:t>。</a:t>
            </a:r>
            <a:endParaRPr lang="en-US" altLang="ja-JP" sz="900" dirty="0">
              <a:solidFill>
                <a:schemeClr val="tx1"/>
              </a:solidFill>
            </a:endParaRPr>
          </a:p>
        </p:txBody>
      </p:sp>
      <p:sp>
        <p:nvSpPr>
          <p:cNvPr id="19" name="正方形/長方形 18"/>
          <p:cNvSpPr/>
          <p:nvPr/>
        </p:nvSpPr>
        <p:spPr>
          <a:xfrm>
            <a:off x="4860032" y="6237312"/>
            <a:ext cx="1172116" cy="200055"/>
          </a:xfrm>
          <a:prstGeom prst="rect">
            <a:avLst/>
          </a:prstGeom>
        </p:spPr>
        <p:txBody>
          <a:bodyPr wrap="none">
            <a:spAutoFit/>
          </a:bodyPr>
          <a:lstStyle/>
          <a:p>
            <a:r>
              <a:rPr lang="ja-JP" altLang="en-US" sz="700" dirty="0" smtClean="0"/>
              <a:t>出典：大阪府府民文化部</a:t>
            </a:r>
            <a:endParaRPr lang="en-US" altLang="ja-JP" sz="700" dirty="0"/>
          </a:p>
        </p:txBody>
      </p:sp>
      <p:pic>
        <p:nvPicPr>
          <p:cNvPr id="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4842099"/>
            <a:ext cx="2199112" cy="146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図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7440" y="3274425"/>
            <a:ext cx="2044203" cy="1355554"/>
          </a:xfrm>
          <a:prstGeom prst="rect">
            <a:avLst/>
          </a:prstGeom>
        </p:spPr>
      </p:pic>
      <p:pic>
        <p:nvPicPr>
          <p:cNvPr id="2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0032" y="3501008"/>
            <a:ext cx="2199112" cy="146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図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3317" y="5045396"/>
            <a:ext cx="1435540" cy="107665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79</a:t>
            </a:fld>
            <a:endParaRPr lang="ja-JP" altLang="en-US" dirty="0">
              <a:solidFill>
                <a:prstClr val="black"/>
              </a:solidFill>
            </a:endParaRPr>
          </a:p>
        </p:txBody>
      </p:sp>
    </p:spTree>
    <p:extLst>
      <p:ext uri="{BB962C8B-B14F-4D97-AF65-F5344CB8AC3E}">
        <p14:creationId xmlns:p14="http://schemas.microsoft.com/office/powerpoint/2010/main" val="3725421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26943"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smtClean="0">
                <a:solidFill>
                  <a:schemeClr val="tx1"/>
                </a:solidFill>
              </a:rPr>
              <a:t>上新庄・淡路地区を中心とする地域</a:t>
            </a:r>
            <a:r>
              <a:rPr lang="ja-JP" altLang="en-US" sz="1200" dirty="0" smtClean="0">
                <a:solidFill>
                  <a:schemeClr val="tx1"/>
                </a:solidFill>
              </a:rPr>
              <a:t>（大阪市東淀川区）</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itchFamily="34" charset="0"/>
              <a:buChar char="•"/>
            </a:pPr>
            <a:r>
              <a:rPr lang="ja-JP" altLang="en-US" sz="900" dirty="0" smtClean="0">
                <a:solidFill>
                  <a:schemeClr val="tx1"/>
                </a:solidFill>
              </a:rPr>
              <a:t>上新庄・淡路地区は、都心の交通至便地である。大阪市</a:t>
            </a:r>
            <a:r>
              <a:rPr lang="ja-JP" altLang="en-US" sz="900" dirty="0">
                <a:solidFill>
                  <a:schemeClr val="tx1"/>
                </a:solidFill>
              </a:rPr>
              <a:t>平均を上回る急速な高齢化が進むことが予想され、高齢者のみ世帯の急増に伴う孤立対策や生活支援、健康寿命延伸のための取組みが急務である。</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同地域において、淀川キリスト教病院、</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地域経済活性化支援機構、府が</a:t>
            </a:r>
            <a:r>
              <a:rPr lang="ja-JP" altLang="en-US" sz="900" dirty="0">
                <a:solidFill>
                  <a:schemeClr val="tx1"/>
                </a:solidFill>
              </a:rPr>
              <a:t>連携</a:t>
            </a:r>
            <a:r>
              <a:rPr lang="ja-JP" altLang="en-US" sz="900" dirty="0" smtClean="0">
                <a:solidFill>
                  <a:schemeClr val="tx1"/>
                </a:solidFill>
              </a:rPr>
              <a:t>し、地域包括ケアのまちづくりを中心とするスマートエイジング・シティの具体化に取り組む。</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2015</a:t>
            </a:r>
            <a:r>
              <a:rPr lang="ja-JP" altLang="en-US" sz="900" dirty="0" smtClean="0">
                <a:solidFill>
                  <a:schemeClr val="tx1"/>
                </a:solidFill>
              </a:rPr>
              <a:t>年４月</a:t>
            </a:r>
            <a:r>
              <a:rPr lang="ja-JP" altLang="en-US" sz="900" dirty="0">
                <a:solidFill>
                  <a:schemeClr val="tx1"/>
                </a:solidFill>
              </a:rPr>
              <a:t>２</a:t>
            </a:r>
            <a:r>
              <a:rPr lang="ja-JP" altLang="en-US" sz="900" dirty="0" smtClean="0">
                <a:solidFill>
                  <a:schemeClr val="tx1"/>
                </a:solidFill>
              </a:rPr>
              <a:t>日付、</a:t>
            </a:r>
            <a:r>
              <a:rPr lang="ja-JP" altLang="en-US" sz="900" dirty="0">
                <a:solidFill>
                  <a:schemeClr val="tx1"/>
                </a:solidFill>
              </a:rPr>
              <a:t>３</a:t>
            </a:r>
            <a:r>
              <a:rPr lang="ja-JP" altLang="en-US" sz="900" dirty="0" smtClean="0">
                <a:solidFill>
                  <a:schemeClr val="tx1"/>
                </a:solidFill>
              </a:rPr>
              <a:t>者協定を締結）</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府と連携協定を締結している淀川</a:t>
            </a:r>
            <a:r>
              <a:rPr lang="ja-JP" altLang="en-US" sz="900" dirty="0">
                <a:solidFill>
                  <a:schemeClr val="tx1"/>
                </a:solidFill>
              </a:rPr>
              <a:t>キリスト教病院</a:t>
            </a:r>
            <a:r>
              <a:rPr lang="ja-JP" altLang="en-US" sz="900" dirty="0" smtClean="0">
                <a:solidFill>
                  <a:schemeClr val="tx1"/>
                </a:solidFill>
              </a:rPr>
              <a:t>と</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地域経済活性化支援機構が</a:t>
            </a:r>
            <a:r>
              <a:rPr lang="ja-JP" altLang="en-US" sz="900" dirty="0">
                <a:solidFill>
                  <a:schemeClr val="tx1"/>
                </a:solidFill>
              </a:rPr>
              <a:t>共同出資・役員派遣を行う「</a:t>
            </a:r>
            <a:r>
              <a:rPr lang="ja-JP" altLang="en-US" sz="900" dirty="0" err="1">
                <a:solidFill>
                  <a:schemeClr val="tx1"/>
                </a:solidFill>
              </a:rPr>
              <a:t>よ</a:t>
            </a:r>
            <a:r>
              <a:rPr lang="ja-JP" altLang="en-US" sz="900" dirty="0">
                <a:solidFill>
                  <a:schemeClr val="tx1"/>
                </a:solidFill>
              </a:rPr>
              <a:t>どきり医療と介護のまちづくり株式支社」を</a:t>
            </a:r>
            <a:r>
              <a:rPr lang="ja-JP" altLang="en-US" sz="900" dirty="0" smtClean="0">
                <a:solidFill>
                  <a:schemeClr val="tx1"/>
                </a:solidFill>
              </a:rPr>
              <a:t>設立し、経済合理性を確保した持続可能なシステムの構築をめざした事業を実施。</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－訪問看護を中心に各種在宅療養支援サービスを提供する「まちケアステーション」</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－高齢者</a:t>
            </a:r>
            <a:r>
              <a:rPr lang="ja-JP" altLang="en-US" sz="900" dirty="0">
                <a:solidFill>
                  <a:schemeClr val="tx1"/>
                </a:solidFill>
              </a:rPr>
              <a:t>のため</a:t>
            </a:r>
            <a:r>
              <a:rPr lang="ja-JP" altLang="en-US" sz="900" dirty="0" smtClean="0">
                <a:solidFill>
                  <a:schemeClr val="tx1"/>
                </a:solidFill>
              </a:rPr>
              <a:t>の住まいを整備、供給する「よどきり・かんご庵」他</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－交流、共同、病気予防と介護予防、生きがい、人作りを進める「まちカフェ」</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－高齢</a:t>
            </a:r>
            <a:r>
              <a:rPr lang="ja-JP" altLang="en-US" sz="900" dirty="0">
                <a:solidFill>
                  <a:schemeClr val="tx1"/>
                </a:solidFill>
              </a:rPr>
              <a:t>者</a:t>
            </a:r>
            <a:r>
              <a:rPr lang="ja-JP" altLang="en-US" sz="900" dirty="0" smtClean="0">
                <a:solidFill>
                  <a:schemeClr val="tx1"/>
                </a:solidFill>
              </a:rPr>
              <a:t>や医療弱者の生活を見守り、医療・看護・介護につなぐ「まちの保健室」</a:t>
            </a:r>
            <a:r>
              <a:rPr lang="en-US" altLang="ja-JP" sz="900" dirty="0" smtClean="0">
                <a:solidFill>
                  <a:schemeClr val="tx1"/>
                </a:solidFill>
              </a:rPr>
              <a:t/>
            </a:r>
            <a:br>
              <a:rPr lang="en-US" altLang="ja-JP" sz="900" dirty="0" smtClean="0">
                <a:solidFill>
                  <a:schemeClr val="tx1"/>
                </a:solidFill>
              </a:rPr>
            </a:br>
            <a:endParaRPr lang="en-US" altLang="ja-JP" sz="900" dirty="0" smtClean="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3" name="正方形/長方形 22"/>
          <p:cNvSpPr/>
          <p:nvPr/>
        </p:nvSpPr>
        <p:spPr>
          <a:xfrm>
            <a:off x="683567" y="6237312"/>
            <a:ext cx="3888433" cy="200055"/>
          </a:xfrm>
          <a:prstGeom prst="rect">
            <a:avLst/>
          </a:prstGeom>
        </p:spPr>
        <p:txBody>
          <a:bodyPr wrap="square">
            <a:spAutoFit/>
          </a:bodyPr>
          <a:lstStyle/>
          <a:p>
            <a:r>
              <a:rPr lang="ja-JP" altLang="en-US" sz="700" dirty="0" smtClean="0"/>
              <a:t>出典</a:t>
            </a:r>
            <a:r>
              <a:rPr lang="ja-JP" altLang="en-US" sz="700" dirty="0"/>
              <a:t>：</a:t>
            </a:r>
            <a:r>
              <a:rPr lang="ja-JP" altLang="en-US" sz="700" dirty="0" err="1"/>
              <a:t>よ</a:t>
            </a:r>
            <a:r>
              <a:rPr lang="ja-JP" altLang="en-US" sz="700" dirty="0"/>
              <a:t>どきり医療と介護のまちづくり株式</a:t>
            </a:r>
            <a:r>
              <a:rPr lang="ja-JP" altLang="en-US" sz="700" dirty="0" smtClean="0"/>
              <a:t>会社資料より大阪府政策企画部作成</a:t>
            </a:r>
            <a:endParaRPr lang="en-US" altLang="ja-JP" sz="700" dirty="0"/>
          </a:p>
        </p:txBody>
      </p:sp>
      <p:pic>
        <p:nvPicPr>
          <p:cNvPr id="2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4314304"/>
            <a:ext cx="3610690" cy="15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4077072"/>
            <a:ext cx="1582677" cy="2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角丸四角形 19"/>
          <p:cNvSpPr/>
          <p:nvPr/>
        </p:nvSpPr>
        <p:spPr>
          <a:xfrm>
            <a:off x="4709483"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smtClean="0">
                <a:solidFill>
                  <a:schemeClr val="tx1"/>
                </a:solidFill>
              </a:rPr>
              <a:t>スマートエイジング・シティ</a:t>
            </a:r>
            <a:r>
              <a:rPr lang="en-US" altLang="ja-JP" sz="1050" dirty="0">
                <a:solidFill>
                  <a:schemeClr val="tx1"/>
                </a:solidFill>
              </a:rPr>
              <a:t>(</a:t>
            </a:r>
            <a:r>
              <a:rPr lang="ja-JP" altLang="en-US" sz="1050" dirty="0" smtClean="0">
                <a:solidFill>
                  <a:schemeClr val="tx1"/>
                </a:solidFill>
              </a:rPr>
              <a:t>先行モデル地域</a:t>
            </a:r>
            <a:r>
              <a:rPr lang="en-US" altLang="ja-JP" sz="1050" dirty="0" smtClean="0">
                <a:solidFill>
                  <a:schemeClr val="tx1"/>
                </a:solidFill>
              </a:rPr>
              <a:t>)</a:t>
            </a:r>
            <a:br>
              <a:rPr lang="en-US" altLang="ja-JP" sz="1050" dirty="0" smtClean="0">
                <a:solidFill>
                  <a:schemeClr val="tx1"/>
                </a:solidFill>
              </a:rPr>
            </a:br>
            <a:r>
              <a:rPr lang="ja-JP" altLang="en-US" sz="1400" dirty="0">
                <a:solidFill>
                  <a:schemeClr val="tx1"/>
                </a:solidFill>
              </a:rPr>
              <a:t>大阪城</a:t>
            </a:r>
            <a:r>
              <a:rPr lang="ja-JP" altLang="en-US" sz="1400" dirty="0" smtClean="0">
                <a:solidFill>
                  <a:schemeClr val="tx1"/>
                </a:solidFill>
              </a:rPr>
              <a:t>東側森之宮地区</a:t>
            </a:r>
            <a:r>
              <a:rPr lang="ja-JP" altLang="en-US" sz="1200" dirty="0" smtClean="0">
                <a:solidFill>
                  <a:schemeClr val="tx1"/>
                </a:solidFill>
              </a:rPr>
              <a:t>（大阪市城東区・東成区）</a:t>
            </a:r>
            <a:endParaRPr lang="en-US" altLang="ja-JP" sz="1200" dirty="0" smtClean="0">
              <a:solidFill>
                <a:schemeClr val="tx1"/>
              </a:solidFill>
            </a:endParaRPr>
          </a:p>
          <a:p>
            <a:pPr marL="228600" indent="-228600">
              <a:buFont typeface="+mj-ea"/>
              <a:buAutoNum type="circleNumDbPlain"/>
            </a:pP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森之宮地域</a:t>
            </a:r>
            <a:r>
              <a:rPr lang="ja-JP" altLang="en-US" sz="900" dirty="0">
                <a:solidFill>
                  <a:schemeClr val="tx1"/>
                </a:solidFill>
              </a:rPr>
              <a:t>は、都心の交通至便地にありながら</a:t>
            </a:r>
            <a:r>
              <a:rPr lang="ja-JP" altLang="en-US" sz="900" dirty="0" smtClean="0">
                <a:solidFill>
                  <a:schemeClr val="tx1"/>
                </a:solidFill>
              </a:rPr>
              <a:t>、緑豊か</a:t>
            </a:r>
            <a:r>
              <a:rPr lang="ja-JP" altLang="en-US" sz="900" dirty="0">
                <a:solidFill>
                  <a:schemeClr val="tx1"/>
                </a:solidFill>
              </a:rPr>
              <a:t>な大阪城公園に隣接する。高度成長期に開発された</a:t>
            </a:r>
            <a:r>
              <a:rPr lang="en-US" altLang="ja-JP" sz="900" dirty="0">
                <a:solidFill>
                  <a:schemeClr val="tx1"/>
                </a:solidFill>
              </a:rPr>
              <a:t>UR</a:t>
            </a:r>
            <a:r>
              <a:rPr lang="ja-JP" altLang="en-US" sz="900" dirty="0">
                <a:solidFill>
                  <a:schemeClr val="tx1"/>
                </a:solidFill>
              </a:rPr>
              <a:t>の集合住宅団地を中心に、人口減少・超高齢化の進展が著しく、集合住宅特有の社会的関係性の希薄化による高齢者単独世帯の孤立化など、様々な課題を有している</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同地域において、社会医療法人大道会森之宮病院、独立行政法人都市再生機構西日本支社（</a:t>
            </a:r>
            <a:r>
              <a:rPr lang="en-US" altLang="ja-JP" sz="900" dirty="0" smtClean="0">
                <a:solidFill>
                  <a:schemeClr val="tx1"/>
                </a:solidFill>
              </a:rPr>
              <a:t>UR</a:t>
            </a:r>
            <a:r>
              <a:rPr lang="ja-JP" altLang="en-US" sz="900" dirty="0" smtClean="0">
                <a:solidFill>
                  <a:schemeClr val="tx1"/>
                </a:solidFill>
              </a:rPr>
              <a:t>都市機構</a:t>
            </a:r>
            <a:r>
              <a:rPr lang="en-US" altLang="ja-JP" sz="900" dirty="0" smtClean="0">
                <a:solidFill>
                  <a:schemeClr val="tx1"/>
                </a:solidFill>
              </a:rPr>
              <a:t>)</a:t>
            </a:r>
            <a:r>
              <a:rPr lang="ja-JP" altLang="en-US" sz="900" dirty="0" err="1" smtClean="0">
                <a:solidFill>
                  <a:schemeClr val="tx1"/>
                </a:solidFill>
              </a:rPr>
              <a:t>、</a:t>
            </a:r>
            <a:r>
              <a:rPr lang="ja-JP" altLang="en-US" sz="900" dirty="0" smtClean="0">
                <a:solidFill>
                  <a:schemeClr val="tx1"/>
                </a:solidFill>
              </a:rPr>
              <a:t>城東区役所が連携し、スマートエイジング・シティの具体化に取組む。（</a:t>
            </a: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a:t>
            </a:r>
            <a:r>
              <a:rPr lang="en-US" altLang="ja-JP" sz="900" dirty="0" smtClean="0">
                <a:solidFill>
                  <a:schemeClr val="tx1"/>
                </a:solidFill>
              </a:rPr>
              <a:t>10</a:t>
            </a:r>
            <a:r>
              <a:rPr lang="ja-JP" altLang="en-US" sz="900" dirty="0" smtClean="0">
                <a:solidFill>
                  <a:schemeClr val="tx1"/>
                </a:solidFill>
              </a:rPr>
              <a:t>日付、</a:t>
            </a:r>
            <a:r>
              <a:rPr lang="ja-JP" altLang="en-US" sz="900" dirty="0">
                <a:solidFill>
                  <a:schemeClr val="tx1"/>
                </a:solidFill>
              </a:rPr>
              <a:t>３</a:t>
            </a:r>
            <a:r>
              <a:rPr lang="ja-JP" altLang="en-US" sz="900" dirty="0" smtClean="0">
                <a:solidFill>
                  <a:schemeClr val="tx1"/>
                </a:solidFill>
              </a:rPr>
              <a:t>者協定を締結）</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協定を</a:t>
            </a:r>
            <a:r>
              <a:rPr lang="ja-JP" altLang="en-US" sz="900" dirty="0">
                <a:solidFill>
                  <a:schemeClr val="tx1"/>
                </a:solidFill>
              </a:rPr>
              <a:t>締結</a:t>
            </a:r>
            <a:r>
              <a:rPr lang="ja-JP" altLang="en-US" sz="900" dirty="0" smtClean="0">
                <a:solidFill>
                  <a:schemeClr val="tx1"/>
                </a:solidFill>
              </a:rPr>
              <a:t>した３者のほか地域の関係機関等と連携、具体的取組みを検討。</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－住民</a:t>
            </a:r>
            <a:r>
              <a:rPr lang="ja-JP" altLang="en-US" sz="900" dirty="0">
                <a:solidFill>
                  <a:schemeClr val="tx1"/>
                </a:solidFill>
              </a:rPr>
              <a:t>の</a:t>
            </a:r>
            <a:r>
              <a:rPr lang="ja-JP" altLang="en-US" sz="900" dirty="0" smtClean="0">
                <a:solidFill>
                  <a:schemeClr val="tx1"/>
                </a:solidFill>
              </a:rPr>
              <a:t>見守り、課題や不安のある方への早期介入・支援のためのネットワークづくり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－在宅療養モデル実現と地域包括ケアシステムの拡充、地域リハビリテーションの推進</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－生活支援分野及び健康寿命延伸のためのヘルスケア分野におけるサービスの充実</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また、中央大通を</a:t>
            </a:r>
            <a:r>
              <a:rPr lang="ja-JP" altLang="en-US" sz="900" dirty="0">
                <a:solidFill>
                  <a:schemeClr val="tx1"/>
                </a:solidFill>
              </a:rPr>
              <a:t>挟んだ東成区側は、高齢者の割合が</a:t>
            </a:r>
            <a:r>
              <a:rPr lang="ja-JP" altLang="en-US" sz="900" dirty="0" smtClean="0">
                <a:solidFill>
                  <a:schemeClr val="tx1"/>
                </a:solidFill>
              </a:rPr>
              <a:t>高く商工住が混在、密集している地域である。地域居住を支える連携・交流拠点である今里新道筋商店街の「新道パトリ」を</a:t>
            </a:r>
            <a:r>
              <a:rPr lang="ja-JP" altLang="en-US" sz="900" dirty="0">
                <a:solidFill>
                  <a:schemeClr val="tx1"/>
                </a:solidFill>
              </a:rPr>
              <a:t>活用</a:t>
            </a:r>
            <a:r>
              <a:rPr lang="ja-JP" altLang="en-US" sz="900" dirty="0" smtClean="0">
                <a:solidFill>
                  <a:schemeClr val="tx1"/>
                </a:solidFill>
              </a:rPr>
              <a:t>し、憩い・集いの場、看護・介護の相談・支援、地域情報の提供、暮らし・見守りの支援、気軽に楽しめる事業などを実施。</a:t>
            </a: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21" name="正方形/長方形 20"/>
          <p:cNvSpPr/>
          <p:nvPr/>
        </p:nvSpPr>
        <p:spPr>
          <a:xfrm>
            <a:off x="5187083" y="6259619"/>
            <a:ext cx="2193229" cy="200055"/>
          </a:xfrm>
          <a:prstGeom prst="rect">
            <a:avLst/>
          </a:prstGeom>
        </p:spPr>
        <p:txBody>
          <a:bodyPr wrap="none">
            <a:spAutoFit/>
          </a:bodyPr>
          <a:lstStyle/>
          <a:p>
            <a:r>
              <a:rPr lang="ja-JP" altLang="en-US" sz="700" dirty="0" smtClean="0"/>
              <a:t>出典</a:t>
            </a:r>
            <a:r>
              <a:rPr lang="ja-JP" altLang="en-US" sz="700" dirty="0"/>
              <a:t>：大阪市</a:t>
            </a:r>
            <a:r>
              <a:rPr lang="ja-JP" altLang="en-US" sz="700" dirty="0" smtClean="0"/>
              <a:t>城東区資料より大阪府政策企画部作成</a:t>
            </a:r>
            <a:endParaRPr lang="en-US" altLang="ja-JP" sz="700" dirty="0"/>
          </a:p>
        </p:txBody>
      </p:sp>
      <p:pic>
        <p:nvPicPr>
          <p:cNvPr id="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4088" y="4365104"/>
            <a:ext cx="2983260" cy="15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80</a:t>
            </a:fld>
            <a:endParaRPr lang="ja-JP" altLang="en-US" dirty="0">
              <a:solidFill>
                <a:prstClr val="black"/>
              </a:solidFill>
            </a:endParaRPr>
          </a:p>
        </p:txBody>
      </p:sp>
    </p:spTree>
    <p:extLst>
      <p:ext uri="{BB962C8B-B14F-4D97-AF65-F5344CB8AC3E}">
        <p14:creationId xmlns:p14="http://schemas.microsoft.com/office/powerpoint/2010/main" val="3978468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320921" y="1340768"/>
            <a:ext cx="4255005" cy="514857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創造性を活かしたまちづくり</a:t>
            </a:r>
            <a:r>
              <a:rPr lang="en-US" altLang="ja-JP" sz="1400" dirty="0" smtClean="0">
                <a:solidFill>
                  <a:schemeClr val="tx1"/>
                </a:solidFill>
              </a:rPr>
              <a:t/>
            </a:r>
            <a:br>
              <a:rPr lang="en-US" altLang="ja-JP" sz="1400" dirty="0" smtClean="0">
                <a:solidFill>
                  <a:schemeClr val="tx1"/>
                </a:solidFill>
              </a:rPr>
            </a:br>
            <a:r>
              <a:rPr lang="ja-JP" altLang="en-US" sz="1200" dirty="0">
                <a:solidFill>
                  <a:schemeClr val="tx1"/>
                </a:solidFill>
              </a:rPr>
              <a:t>　</a:t>
            </a:r>
            <a:r>
              <a:rPr lang="ja-JP" altLang="en-US" sz="1200" dirty="0" smtClean="0">
                <a:solidFill>
                  <a:schemeClr val="tx1"/>
                </a:solidFill>
              </a:rPr>
              <a:t>　　　　　　　　　　　　　　　　　　　　　　　</a:t>
            </a:r>
            <a:r>
              <a:rPr lang="ja-JP" altLang="en-US" sz="1400" dirty="0" smtClean="0">
                <a:solidFill>
                  <a:schemeClr val="tx1"/>
                </a:solidFill>
              </a:rPr>
              <a:t>　</a:t>
            </a:r>
            <a:r>
              <a:rPr lang="ja-JP" altLang="en-US" sz="1200" dirty="0" smtClean="0">
                <a:solidFill>
                  <a:schemeClr val="tx1"/>
                </a:solidFill>
              </a:rPr>
              <a:t>（大阪市西区</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itchFamily="34" charset="0"/>
              <a:buChar char="•"/>
            </a:pPr>
            <a:r>
              <a:rPr lang="ja-JP" altLang="en-US" sz="900" dirty="0">
                <a:solidFill>
                  <a:schemeClr val="tx1"/>
                </a:solidFill>
              </a:rPr>
              <a:t>府立江之子島文化芸術創造センターが西区から受託した「文化・芸術の創造性を活かしたまちづくり事業」において、デザイナーや建築家等、多様なクリエイターと協働して区の行政課題を解決するプログラムを企画・運営</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a:solidFill>
                  <a:schemeClr val="tx1"/>
                </a:solidFill>
              </a:rPr>
              <a:t>子どもたちの防災意識を高めるという課題に対し、建築家やランドスケープデザイナー、映画館支配人などの職能を活かしたワークショップを小学校にて実施</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smtClean="0">
                <a:solidFill>
                  <a:schemeClr val="tx1"/>
                </a:solidFill>
              </a:rPr>
              <a:t>そこで</a:t>
            </a:r>
            <a:r>
              <a:rPr lang="ja-JP" altLang="en-US" sz="900" dirty="0">
                <a:solidFill>
                  <a:schemeClr val="tx1"/>
                </a:solidFill>
              </a:rPr>
              <a:t>得られた結果をもとに、南海トラフ巨大地震が起こった時にやってくるとされる津波の高さを動物の高さで表す「</a:t>
            </a:r>
            <a:r>
              <a:rPr lang="ja-JP" altLang="en-US" sz="900" dirty="0" smtClean="0">
                <a:solidFill>
                  <a:schemeClr val="tx1"/>
                </a:solidFill>
              </a:rPr>
              <a:t>浸水どうぶつもの</a:t>
            </a:r>
            <a:r>
              <a:rPr lang="ja-JP" altLang="en-US" sz="900" dirty="0">
                <a:solidFill>
                  <a:schemeClr val="tx1"/>
                </a:solidFill>
              </a:rPr>
              <a:t>さし」としてデザイン（</a:t>
            </a:r>
            <a:r>
              <a:rPr lang="en-US" altLang="ja-JP" sz="900" dirty="0">
                <a:solidFill>
                  <a:schemeClr val="tx1"/>
                </a:solidFill>
              </a:rPr>
              <a:t>2014</a:t>
            </a:r>
            <a:r>
              <a:rPr lang="ja-JP" altLang="en-US" sz="900" dirty="0">
                <a:solidFill>
                  <a:schemeClr val="tx1"/>
                </a:solidFill>
              </a:rPr>
              <a:t>年度にグッドデザイン賞を受賞</a:t>
            </a:r>
            <a:r>
              <a:rPr lang="ja-JP" altLang="en-US" sz="900" dirty="0" smtClean="0">
                <a:solidFill>
                  <a:schemeClr val="tx1"/>
                </a:solidFill>
              </a:rPr>
              <a:t>）</a:t>
            </a:r>
            <a:endParaRPr lang="en-US" altLang="ja-JP" sz="900" dirty="0">
              <a:solidFill>
                <a:schemeClr val="tx1"/>
              </a:solidFill>
            </a:endParaRPr>
          </a:p>
          <a:p>
            <a:pPr marL="171450" indent="-171450">
              <a:buFont typeface="Arial" pitchFamily="34" charset="0"/>
              <a:buChar char="•"/>
            </a:pPr>
            <a:r>
              <a:rPr lang="ja-JP" altLang="en-US" sz="900" dirty="0">
                <a:solidFill>
                  <a:schemeClr val="tx1"/>
                </a:solidFill>
              </a:rPr>
              <a:t>子どもが身近に理解し易い防災サインとして府内の他の小学校にも展開されている。多様な技能を持つ市民してのクリエイター、学校、それをつなぎプログラム化する専門施設が連携・協働することで、従来にない課題解決を図ることができた</a:t>
            </a:r>
            <a:r>
              <a:rPr lang="ja-JP" altLang="en-US" sz="900" dirty="0" smtClean="0">
                <a:solidFill>
                  <a:schemeClr val="tx1"/>
                </a:solidFill>
              </a:rPr>
              <a:t>事例。</a:t>
            </a:r>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4" name="正方形/長方形 23"/>
          <p:cNvSpPr/>
          <p:nvPr/>
        </p:nvSpPr>
        <p:spPr>
          <a:xfrm>
            <a:off x="467543" y="6235754"/>
            <a:ext cx="3888433" cy="200055"/>
          </a:xfrm>
          <a:prstGeom prst="rect">
            <a:avLst/>
          </a:prstGeom>
        </p:spPr>
        <p:txBody>
          <a:bodyPr wrap="square">
            <a:spAutoFit/>
          </a:bodyPr>
          <a:lstStyle/>
          <a:p>
            <a:r>
              <a:rPr lang="ja-JP" altLang="en-US" sz="700" dirty="0" smtClean="0"/>
              <a:t>出典：大阪府府民文化部</a:t>
            </a:r>
            <a:endParaRPr lang="en-US" altLang="ja-JP" sz="700" dirty="0"/>
          </a:p>
        </p:txBody>
      </p:sp>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0388" y="3717032"/>
            <a:ext cx="1764016" cy="123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9952" y="3743895"/>
            <a:ext cx="1764016" cy="116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388" y="5028968"/>
            <a:ext cx="1764016" cy="9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952" y="5017013"/>
            <a:ext cx="1764016" cy="99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4679586" y="1340768"/>
            <a:ext cx="4255005" cy="5148571"/>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住宅リフォーム</a:t>
            </a:r>
            <a:r>
              <a:rPr lang="en-US" altLang="ja-JP" sz="1400" dirty="0" smtClean="0">
                <a:solidFill>
                  <a:schemeClr val="tx1"/>
                </a:solidFill>
              </a:rPr>
              <a:t>】</a:t>
            </a:r>
            <a:r>
              <a:rPr lang="ja-JP" altLang="en-US" sz="1400" dirty="0" smtClean="0">
                <a:solidFill>
                  <a:schemeClr val="tx1"/>
                </a:solidFill>
              </a:rPr>
              <a:t>「大阪の住まい力アップ　リフォーム・リノベーションコンクール」（大阪の住まい活性化フォーラム）</a:t>
            </a:r>
            <a:endParaRPr lang="en-US" altLang="ja-JP" sz="1400" dirty="0" smtClean="0">
              <a:solidFill>
                <a:schemeClr val="tx1"/>
              </a:solidFill>
            </a:endParaRPr>
          </a:p>
          <a:p>
            <a:pPr marL="171450" indent="-171450">
              <a:buFont typeface="Arial" panose="020B0604020202020204" pitchFamily="34" charset="0"/>
              <a:buChar char="•"/>
            </a:pP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中古</a:t>
            </a:r>
            <a:r>
              <a:rPr lang="ja-JP" altLang="en-US" sz="900" dirty="0">
                <a:solidFill>
                  <a:schemeClr val="tx1"/>
                </a:solidFill>
              </a:rPr>
              <a:t>住宅の魅力化や市場の環境整備など、中古住宅流通・リフォーム市場の活性化を図り、府民の住生活の向上と、大阪の地域力や安全性の向上につながる取組みを進めていくため</a:t>
            </a:r>
            <a:r>
              <a:rPr lang="ja-JP" altLang="en-US" sz="900" dirty="0" smtClean="0">
                <a:solidFill>
                  <a:schemeClr val="tx1"/>
                </a:solidFill>
              </a:rPr>
              <a:t>、</a:t>
            </a:r>
            <a:r>
              <a:rPr lang="en-US" altLang="ja-JP" sz="900" dirty="0" smtClean="0">
                <a:solidFill>
                  <a:schemeClr val="tx1"/>
                </a:solidFill>
              </a:rPr>
              <a:t>2012</a:t>
            </a:r>
            <a:r>
              <a:rPr lang="ja-JP" altLang="en-US" sz="900" dirty="0" smtClean="0">
                <a:solidFill>
                  <a:schemeClr val="tx1"/>
                </a:solidFill>
              </a:rPr>
              <a:t>年</a:t>
            </a:r>
            <a:r>
              <a:rPr lang="en-US" altLang="ja-JP" sz="900" dirty="0" smtClean="0">
                <a:solidFill>
                  <a:schemeClr val="tx1"/>
                </a:solidFill>
              </a:rPr>
              <a:t>12</a:t>
            </a:r>
            <a:r>
              <a:rPr lang="ja-JP" altLang="en-US" sz="900" dirty="0" smtClean="0">
                <a:solidFill>
                  <a:schemeClr val="tx1"/>
                </a:solidFill>
              </a:rPr>
              <a:t>月に、中古</a:t>
            </a:r>
            <a:r>
              <a:rPr lang="ja-JP" altLang="en-US" sz="900" dirty="0">
                <a:solidFill>
                  <a:schemeClr val="tx1"/>
                </a:solidFill>
              </a:rPr>
              <a:t>住宅流通やリフォーム・リノベーションに関わる民間団体・事業者、公的団体により、 </a:t>
            </a:r>
            <a:r>
              <a:rPr lang="ja-JP" altLang="en-US" sz="900" dirty="0" smtClean="0">
                <a:solidFill>
                  <a:schemeClr val="tx1"/>
                </a:solidFill>
              </a:rPr>
              <a:t>「</a:t>
            </a:r>
            <a:r>
              <a:rPr lang="ja-JP" altLang="en-US" sz="900" dirty="0">
                <a:solidFill>
                  <a:schemeClr val="tx1"/>
                </a:solidFill>
              </a:rPr>
              <a:t>大阪の住まい活性化フォーラム</a:t>
            </a:r>
            <a:r>
              <a:rPr lang="ja-JP" altLang="en-US" sz="900" dirty="0" smtClean="0">
                <a:solidFill>
                  <a:schemeClr val="tx1"/>
                </a:solidFill>
              </a:rPr>
              <a:t>」が設立。</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大阪</a:t>
            </a:r>
            <a:r>
              <a:rPr lang="ja-JP" altLang="en-US" sz="900" dirty="0">
                <a:solidFill>
                  <a:schemeClr val="tx1"/>
                </a:solidFill>
              </a:rPr>
              <a:t>府内でのリフォーム・リノベーションの事例を募り、優秀な事例を選定し、府民へホームページ等で情報発信することにより、中古住宅をリフォーム・リノベーションして、住みたい街に住むことの魅力を</a:t>
            </a:r>
            <a:r>
              <a:rPr lang="ja-JP" altLang="en-US" sz="900" dirty="0" smtClean="0">
                <a:solidFill>
                  <a:schemeClr val="tx1"/>
                </a:solidFill>
              </a:rPr>
              <a:t>広げていく</a:t>
            </a:r>
            <a:r>
              <a:rPr lang="ja-JP" altLang="en-US" sz="900" dirty="0">
                <a:solidFill>
                  <a:schemeClr val="tx1"/>
                </a:solidFill>
              </a:rPr>
              <a:t>ことを目的と</a:t>
            </a:r>
            <a:r>
              <a:rPr lang="ja-JP" altLang="en-US" sz="900" dirty="0" smtClean="0">
                <a:solidFill>
                  <a:schemeClr val="tx1"/>
                </a:solidFill>
              </a:rPr>
              <a:t>して、「大阪の住まい力アップ　リフォーム・リノベーションコンクール」を実施。</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5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050" dirty="0">
              <a:solidFill>
                <a:schemeClr val="tx1"/>
              </a:solidFill>
            </a:endParaRPr>
          </a:p>
        </p:txBody>
      </p:sp>
      <p:sp>
        <p:nvSpPr>
          <p:cNvPr id="19" name="正方形/長方形 18"/>
          <p:cNvSpPr/>
          <p:nvPr/>
        </p:nvSpPr>
        <p:spPr>
          <a:xfrm>
            <a:off x="4806019" y="5749806"/>
            <a:ext cx="4014453" cy="415498"/>
          </a:xfrm>
          <a:prstGeom prst="rect">
            <a:avLst/>
          </a:prstGeom>
        </p:spPr>
        <p:txBody>
          <a:bodyPr wrap="square">
            <a:spAutoFit/>
          </a:bodyPr>
          <a:lstStyle/>
          <a:p>
            <a:r>
              <a:rPr lang="ja-JP" altLang="en-US" sz="700" dirty="0" smtClean="0"/>
              <a:t>出典：大阪</a:t>
            </a:r>
            <a:r>
              <a:rPr lang="ja-JP" altLang="en-US" sz="700" dirty="0"/>
              <a:t>の住まい活性化フォーラム「大阪の住まい力アップ　リフォーム・リノベーションコンクール」入賞作品</a:t>
            </a:r>
            <a:endParaRPr lang="en-US" altLang="ja-JP" sz="700" dirty="0"/>
          </a:p>
          <a:p>
            <a:pPr marL="180975"/>
            <a:r>
              <a:rPr lang="ja-JP" altLang="en-US" sz="700" dirty="0" smtClean="0"/>
              <a:t>左上 </a:t>
            </a:r>
            <a:r>
              <a:rPr lang="ja-JP" altLang="en-US" sz="700" dirty="0"/>
              <a:t>：松屋町の長屋ビル改修</a:t>
            </a:r>
            <a:r>
              <a:rPr lang="ja-JP" altLang="en-US" sz="700" dirty="0" smtClean="0"/>
              <a:t>プロジェクト～</a:t>
            </a:r>
            <a:r>
              <a:rPr lang="ja-JP" altLang="en-US" sz="700" dirty="0"/>
              <a:t>積層する町屋</a:t>
            </a:r>
            <a:r>
              <a:rPr lang="ja-JP" altLang="en-US" sz="700" dirty="0" smtClean="0"/>
              <a:t>～（</a:t>
            </a:r>
            <a:r>
              <a:rPr lang="ja-JP" altLang="en-US" sz="700" dirty="0"/>
              <a:t>第３回大阪府知事賞）</a:t>
            </a:r>
            <a:endParaRPr lang="en-US" altLang="ja-JP" sz="700" dirty="0"/>
          </a:p>
          <a:p>
            <a:pPr marL="180975"/>
            <a:r>
              <a:rPr lang="ja-JP" altLang="en-US" sz="700" dirty="0" smtClean="0"/>
              <a:t>右上：</a:t>
            </a:r>
            <a:r>
              <a:rPr lang="zh-TW" altLang="en-US" sz="700" dirty="0"/>
              <a:t>須栄広四軒</a:t>
            </a:r>
            <a:r>
              <a:rPr lang="zh-TW" altLang="en-US" sz="700" dirty="0" smtClean="0"/>
              <a:t>長屋</a:t>
            </a:r>
            <a:r>
              <a:rPr lang="ja-JP" altLang="en-US" sz="700" dirty="0" smtClean="0"/>
              <a:t>（</a:t>
            </a:r>
            <a:r>
              <a:rPr lang="ja-JP" altLang="en-US" sz="700" dirty="0"/>
              <a:t>第１回町屋・長屋部門　最優秀賞</a:t>
            </a:r>
            <a:r>
              <a:rPr lang="ja-JP" altLang="en-US" sz="700" dirty="0" smtClean="0"/>
              <a:t>）</a:t>
            </a:r>
            <a:endParaRPr lang="en-US" altLang="ja-JP" sz="700" dirty="0"/>
          </a:p>
        </p:txBody>
      </p:sp>
      <p:pic>
        <p:nvPicPr>
          <p:cNvPr id="2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17589" y="3750968"/>
            <a:ext cx="1679763" cy="135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4987" y="3645024"/>
            <a:ext cx="2203698" cy="14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81</a:t>
            </a:fld>
            <a:endParaRPr lang="ja-JP" altLang="en-US" dirty="0">
              <a:solidFill>
                <a:prstClr val="black"/>
              </a:solidFill>
            </a:endParaRPr>
          </a:p>
        </p:txBody>
      </p:sp>
    </p:spTree>
    <p:extLst>
      <p:ext uri="{BB962C8B-B14F-4D97-AF65-F5344CB8AC3E}">
        <p14:creationId xmlns:p14="http://schemas.microsoft.com/office/powerpoint/2010/main" val="3795317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②周辺部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dirty="0"/>
              <a:t>災害に強く</a:t>
            </a:r>
            <a:r>
              <a:rPr lang="ja-JP" altLang="en-US" sz="1400" dirty="0" smtClean="0"/>
              <a:t>、</a:t>
            </a:r>
            <a:r>
              <a:rPr lang="ja-JP" altLang="en-US" sz="1400" u="sng" dirty="0" smtClean="0"/>
              <a:t>安全・安心</a:t>
            </a:r>
            <a:r>
              <a:rPr lang="ja-JP" altLang="en-US" sz="1400" dirty="0" smtClean="0"/>
              <a:t>な</a:t>
            </a:r>
            <a:r>
              <a:rPr lang="ja-JP" altLang="en-US" sz="1400" dirty="0"/>
              <a:t>まちづくり。</a:t>
            </a:r>
          </a:p>
          <a:p>
            <a:pPr marL="628650" lvl="1" indent="-171450">
              <a:buFont typeface="Arial" panose="020B0604020202020204" pitchFamily="34" charset="0"/>
              <a:buChar char="•"/>
            </a:pPr>
            <a:r>
              <a:rPr lang="ja-JP" altLang="en-US" sz="1400" u="sng" dirty="0"/>
              <a:t>駅周辺のにぎわい</a:t>
            </a:r>
            <a:r>
              <a:rPr lang="ja-JP" altLang="en-US" sz="1400" dirty="0"/>
              <a:t>を生み出し、仕事・くらし両方を活性化し、特色あるまちづくりを進める。</a:t>
            </a:r>
          </a:p>
        </p:txBody>
      </p:sp>
      <p:cxnSp>
        <p:nvCxnSpPr>
          <p:cNvPr id="14" name="直線コネクタ 13"/>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正方形/長方形 1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320703" y="1697906"/>
            <a:ext cx="4255005" cy="48274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仕事・くらしの活性化</a:t>
            </a:r>
            <a:r>
              <a:rPr lang="en-US" altLang="ja-JP" sz="1400" dirty="0" smtClean="0">
                <a:solidFill>
                  <a:schemeClr val="tx1"/>
                </a:solidFill>
              </a:rPr>
              <a:t>】</a:t>
            </a:r>
            <a:r>
              <a:rPr lang="ja-JP" altLang="en-US" sz="1400" dirty="0" smtClean="0">
                <a:solidFill>
                  <a:schemeClr val="tx1"/>
                </a:solidFill>
              </a:rPr>
              <a:t>健</a:t>
            </a:r>
            <a:r>
              <a:rPr lang="ja-JP" altLang="en-US" sz="1400" dirty="0">
                <a:solidFill>
                  <a:schemeClr val="tx1"/>
                </a:solidFill>
              </a:rPr>
              <a:t>幸の</a:t>
            </a:r>
            <a:r>
              <a:rPr lang="ja-JP" altLang="en-US" sz="1400" dirty="0" smtClean="0">
                <a:solidFill>
                  <a:schemeClr val="tx1"/>
                </a:solidFill>
              </a:rPr>
              <a:t>まちづくり</a:t>
            </a:r>
            <a:r>
              <a:rPr lang="ja-JP" altLang="en-US" sz="1200" dirty="0">
                <a:solidFill>
                  <a:schemeClr val="tx1"/>
                </a:solidFill>
              </a:rPr>
              <a:t>（</a:t>
            </a:r>
            <a:r>
              <a:rPr lang="ja-JP" altLang="en-US" sz="1200" dirty="0" smtClean="0">
                <a:solidFill>
                  <a:schemeClr val="tx1"/>
                </a:solidFill>
              </a:rPr>
              <a:t>高石市</a:t>
            </a:r>
            <a:r>
              <a:rPr lang="ja-JP" altLang="en-US" sz="1200" dirty="0">
                <a:solidFill>
                  <a:schemeClr val="tx1"/>
                </a:solidFill>
              </a:rPr>
              <a:t>）</a:t>
            </a:r>
            <a:endParaRPr lang="en-US" altLang="ja-JP" sz="1200" dirty="0" smtClean="0">
              <a:solidFill>
                <a:schemeClr val="tx1"/>
              </a:solidFill>
            </a:endParaRPr>
          </a:p>
          <a:p>
            <a:pPr marL="228600" indent="-228600">
              <a:buFont typeface="+mj-ea"/>
              <a:buAutoNum type="circleNumDbPlain"/>
            </a:pPr>
            <a:endParaRPr lang="en-US" altLang="ja-JP" sz="900" dirty="0" smtClean="0">
              <a:solidFill>
                <a:schemeClr val="tx1"/>
              </a:solidFill>
            </a:endParaRPr>
          </a:p>
          <a:p>
            <a:pPr marL="171450" indent="-171450">
              <a:buFont typeface="Arial" pitchFamily="34" charset="0"/>
              <a:buChar char="•"/>
            </a:pPr>
            <a:r>
              <a:rPr lang="en-US" altLang="ja-JP" sz="900" dirty="0" smtClean="0">
                <a:solidFill>
                  <a:schemeClr val="tx1"/>
                </a:solidFill>
              </a:rPr>
              <a:t>2011</a:t>
            </a:r>
            <a:r>
              <a:rPr lang="ja-JP" altLang="en-US" sz="900" dirty="0" smtClean="0">
                <a:solidFill>
                  <a:schemeClr val="tx1"/>
                </a:solidFill>
              </a:rPr>
              <a:t>年度より</a:t>
            </a:r>
            <a:r>
              <a:rPr lang="ja-JP" altLang="en-US" sz="900" dirty="0">
                <a:solidFill>
                  <a:schemeClr val="tx1"/>
                </a:solidFill>
              </a:rPr>
              <a:t>、高齢になっても健康で元気に暮らせる「健幸のまちづくり」をめざし、ウォーキングロード</a:t>
            </a:r>
            <a:r>
              <a:rPr lang="ja-JP" altLang="en-US" sz="900" dirty="0" smtClean="0">
                <a:solidFill>
                  <a:schemeClr val="tx1"/>
                </a:solidFill>
              </a:rPr>
              <a:t>の整備や</a:t>
            </a:r>
            <a:r>
              <a:rPr lang="ja-JP" altLang="en-US" sz="900" dirty="0">
                <a:solidFill>
                  <a:schemeClr val="tx1"/>
                </a:solidFill>
              </a:rPr>
              <a:t>健幸づくり教室などの取組みを通じて「歩きたくなるまちづくり」を</a:t>
            </a:r>
            <a:r>
              <a:rPr lang="ja-JP" altLang="en-US" sz="900" dirty="0" smtClean="0">
                <a:solidFill>
                  <a:schemeClr val="tx1"/>
                </a:solidFill>
              </a:rPr>
              <a:t>推進。</a:t>
            </a:r>
            <a:endParaRPr lang="en-US" altLang="ja-JP" sz="900" dirty="0" smtClean="0">
              <a:solidFill>
                <a:schemeClr val="tx1"/>
              </a:solidFill>
            </a:endParaRPr>
          </a:p>
          <a:p>
            <a:pPr marL="171450" indent="-171450">
              <a:buFont typeface="Arial" pitchFamily="34" charset="0"/>
              <a:buChar char="•"/>
            </a:pPr>
            <a:r>
              <a:rPr lang="ja-JP" altLang="en-US" sz="900" dirty="0" smtClean="0">
                <a:solidFill>
                  <a:schemeClr val="tx1"/>
                </a:solidFill>
              </a:rPr>
              <a:t>また、</a:t>
            </a:r>
            <a:r>
              <a:rPr lang="en-US" altLang="ja-JP" sz="900" dirty="0" smtClean="0">
                <a:solidFill>
                  <a:schemeClr val="tx1"/>
                </a:solidFill>
              </a:rPr>
              <a:t>2014</a:t>
            </a:r>
            <a:r>
              <a:rPr lang="ja-JP" altLang="en-US" sz="900" dirty="0" smtClean="0">
                <a:solidFill>
                  <a:schemeClr val="tx1"/>
                </a:solidFill>
              </a:rPr>
              <a:t>年度より</a:t>
            </a:r>
            <a:r>
              <a:rPr lang="ja-JP" altLang="en-US" sz="900" dirty="0">
                <a:solidFill>
                  <a:schemeClr val="tx1"/>
                </a:solidFill>
              </a:rPr>
              <a:t>地域商品券などに交換できる「健幸ポイント」を導入しており、市民</a:t>
            </a:r>
            <a:r>
              <a:rPr lang="ja-JP" altLang="en-US" sz="900" dirty="0" smtClean="0">
                <a:solidFill>
                  <a:schemeClr val="tx1"/>
                </a:solidFill>
              </a:rPr>
              <a:t>の参加</a:t>
            </a:r>
            <a:r>
              <a:rPr lang="ja-JP" altLang="en-US" sz="900" dirty="0">
                <a:solidFill>
                  <a:schemeClr val="tx1"/>
                </a:solidFill>
              </a:rPr>
              <a:t>を促している</a:t>
            </a:r>
            <a:r>
              <a:rPr lang="ja-JP" altLang="en-US" sz="900" dirty="0" smtClean="0">
                <a:solidFill>
                  <a:schemeClr val="tx1"/>
                </a:solidFill>
              </a:rPr>
              <a:t>。</a:t>
            </a:r>
            <a:endParaRPr lang="ja-JP" altLang="en-US" sz="900" dirty="0">
              <a:solidFill>
                <a:schemeClr val="tx1"/>
              </a:solidFill>
            </a:endParaRPr>
          </a:p>
          <a:p>
            <a:pPr marL="171450" indent="-171450">
              <a:buFont typeface="Arial" pitchFamily="34" charset="0"/>
              <a:buChar char="•"/>
            </a:pP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月に実施した「</a:t>
            </a:r>
            <a:r>
              <a:rPr lang="ja-JP" altLang="en-US" sz="900" dirty="0">
                <a:solidFill>
                  <a:schemeClr val="tx1"/>
                </a:solidFill>
              </a:rPr>
              <a:t>健幸フェスティバル＆高石マルシェ</a:t>
            </a:r>
            <a:r>
              <a:rPr lang="ja-JP" altLang="en-US" sz="900" dirty="0" smtClean="0">
                <a:solidFill>
                  <a:schemeClr val="tx1"/>
                </a:solidFill>
              </a:rPr>
              <a:t>」ではウォーキングや</a:t>
            </a:r>
            <a:r>
              <a:rPr lang="ja-JP" altLang="en-US" sz="900" dirty="0">
                <a:solidFill>
                  <a:schemeClr val="tx1"/>
                </a:solidFill>
              </a:rPr>
              <a:t>健康診断</a:t>
            </a:r>
            <a:r>
              <a:rPr lang="ja-JP" altLang="en-US" sz="900" dirty="0" smtClean="0">
                <a:solidFill>
                  <a:schemeClr val="tx1"/>
                </a:solidFill>
              </a:rPr>
              <a:t>など「健幸」関連</a:t>
            </a:r>
            <a:r>
              <a:rPr lang="ja-JP" altLang="en-US" sz="900" dirty="0">
                <a:solidFill>
                  <a:schemeClr val="tx1"/>
                </a:solidFill>
              </a:rPr>
              <a:t>の内容に加えて、地元の特産品などの</a:t>
            </a:r>
            <a:r>
              <a:rPr lang="ja-JP" altLang="en-US" sz="900" dirty="0" smtClean="0">
                <a:solidFill>
                  <a:schemeClr val="tx1"/>
                </a:solidFill>
              </a:rPr>
              <a:t>販売展示</a:t>
            </a:r>
            <a:r>
              <a:rPr lang="ja-JP" altLang="en-US" sz="900" dirty="0">
                <a:solidFill>
                  <a:schemeClr val="tx1"/>
                </a:solidFill>
              </a:rPr>
              <a:t>を</a:t>
            </a:r>
            <a:r>
              <a:rPr lang="ja-JP" altLang="en-US" sz="900" dirty="0" smtClean="0">
                <a:solidFill>
                  <a:schemeClr val="tx1"/>
                </a:solidFill>
              </a:rPr>
              <a:t>行い、今</a:t>
            </a:r>
            <a:r>
              <a:rPr lang="ja-JP" altLang="en-US" sz="900" dirty="0">
                <a:solidFill>
                  <a:schemeClr val="tx1"/>
                </a:solidFill>
              </a:rPr>
              <a:t>まで健康に無関心であった層に対して、市の健幸施策への</a:t>
            </a:r>
            <a:r>
              <a:rPr lang="ja-JP" altLang="en-US" sz="900" dirty="0" smtClean="0">
                <a:solidFill>
                  <a:schemeClr val="tx1"/>
                </a:solidFill>
              </a:rPr>
              <a:t>参画など意識啓発を</a:t>
            </a:r>
            <a:r>
              <a:rPr lang="ja-JP" altLang="en-US" sz="900" dirty="0">
                <a:solidFill>
                  <a:schemeClr val="tx1"/>
                </a:solidFill>
              </a:rPr>
              <a:t>促すと同時に</a:t>
            </a:r>
            <a:r>
              <a:rPr lang="ja-JP" altLang="en-US" sz="900" dirty="0" smtClean="0">
                <a:solidFill>
                  <a:schemeClr val="tx1"/>
                </a:solidFill>
              </a:rPr>
              <a:t>、市内企業</a:t>
            </a:r>
            <a:r>
              <a:rPr lang="ja-JP" altLang="en-US" sz="900" dirty="0">
                <a:solidFill>
                  <a:schemeClr val="tx1"/>
                </a:solidFill>
              </a:rPr>
              <a:t>の活性化や産業振興などの</a:t>
            </a:r>
            <a:r>
              <a:rPr lang="ja-JP" altLang="en-US" sz="900" dirty="0" smtClean="0">
                <a:solidFill>
                  <a:schemeClr val="tx1"/>
                </a:solidFill>
              </a:rPr>
              <a:t>効果も見込む。</a:t>
            </a:r>
            <a:endParaRPr lang="en-US" altLang="ja-JP" sz="900" dirty="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18" name="正方形/長方形 17"/>
          <p:cNvSpPr/>
          <p:nvPr/>
        </p:nvSpPr>
        <p:spPr>
          <a:xfrm>
            <a:off x="471253" y="6259619"/>
            <a:ext cx="723275" cy="200055"/>
          </a:xfrm>
          <a:prstGeom prst="rect">
            <a:avLst/>
          </a:prstGeom>
        </p:spPr>
        <p:txBody>
          <a:bodyPr wrap="none">
            <a:spAutoFit/>
          </a:bodyPr>
          <a:lstStyle/>
          <a:p>
            <a:r>
              <a:rPr lang="ja-JP" altLang="en-US" sz="700" dirty="0" smtClean="0"/>
              <a:t>出典：高石市</a:t>
            </a:r>
            <a:endParaRPr lang="en-US" altLang="ja-JP" sz="700" dirty="0"/>
          </a:p>
        </p:txBody>
      </p:sp>
      <p:pic>
        <p:nvPicPr>
          <p:cNvPr id="22" name="Picture 10" descr="\\172.19.126.23\kikaku\10計画グループ（23.7.12～）\06地方創生\H27【地方創生】関係\12 案\戦略\第４章\各市町村入手資料\高石市\健幸フェスティバル＆マルシェ\容量小\s_DSC_919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768"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172.19.126.23\kikaku\10計画グループ（23.7.12～）\06地方創生\H27【地方創生】関係\12 案\戦略\第４章\各市町村入手資料\高石市\健幸フェスティバル＆マルシェ\容量小\s_DSC_92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38224"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172.19.126.23\kikaku\10計画グループ（23.7.12～）\06地方創生\H27【地方創生】関係\12 案\戦略\第４章\各市町村入手資料\高石市\健幸フェスティバル＆マルシェ\容量小\s_DSC_928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768" y="5004032"/>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高石市\健幸フェスティバル＆マルシェ\容量小\s_DSC_93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6540" y="4987734"/>
            <a:ext cx="1767840" cy="1168432"/>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4713409" y="1697906"/>
            <a:ext cx="4179071" cy="487364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特色</a:t>
            </a:r>
            <a:r>
              <a:rPr lang="ja-JP" altLang="en-US" sz="1400" dirty="0" smtClean="0">
                <a:solidFill>
                  <a:schemeClr val="tx1"/>
                </a:solidFill>
              </a:rPr>
              <a:t>あるまちづくり</a:t>
            </a:r>
            <a:r>
              <a:rPr lang="en-US" altLang="ja-JP" sz="1400" dirty="0" smtClean="0">
                <a:solidFill>
                  <a:schemeClr val="tx1"/>
                </a:solidFill>
              </a:rPr>
              <a:t>】</a:t>
            </a:r>
            <a:r>
              <a:rPr lang="ja-JP" altLang="en-US" sz="1400" dirty="0" smtClean="0">
                <a:solidFill>
                  <a:schemeClr val="tx1"/>
                </a:solidFill>
              </a:rPr>
              <a:t>水素</a:t>
            </a:r>
            <a:r>
              <a:rPr lang="ja-JP" altLang="en-US" sz="1400" dirty="0">
                <a:solidFill>
                  <a:schemeClr val="tx1"/>
                </a:solidFill>
              </a:rPr>
              <a:t>エネルギー</a:t>
            </a:r>
            <a:r>
              <a:rPr lang="ja-JP" altLang="en-US" sz="1400" dirty="0" smtClean="0">
                <a:solidFill>
                  <a:schemeClr val="tx1"/>
                </a:solidFill>
              </a:rPr>
              <a:t>社会の構築</a:t>
            </a:r>
            <a:r>
              <a:rPr lang="ja-JP" altLang="en-US" sz="1200" dirty="0">
                <a:solidFill>
                  <a:schemeClr val="tx1"/>
                </a:solidFill>
              </a:rPr>
              <a:t>（</a:t>
            </a:r>
            <a:r>
              <a:rPr lang="ja-JP" altLang="en-US" sz="1200" dirty="0" smtClean="0">
                <a:solidFill>
                  <a:schemeClr val="tx1"/>
                </a:solidFill>
              </a:rPr>
              <a:t>堺市</a:t>
            </a:r>
            <a:r>
              <a:rPr lang="ja-JP" altLang="en-US" sz="1200" dirty="0">
                <a:solidFill>
                  <a:schemeClr val="tx1"/>
                </a:solidFill>
              </a:rPr>
              <a:t>）</a:t>
            </a:r>
            <a:endParaRPr lang="en-US" altLang="ja-JP" sz="1200" dirty="0" smtClean="0">
              <a:solidFill>
                <a:schemeClr val="tx1"/>
              </a:solidFill>
            </a:endParaRPr>
          </a:p>
          <a:p>
            <a:pPr marL="171450" indent="-171450">
              <a:buFont typeface="Arial" panose="020B0604020202020204" pitchFamily="34" charset="0"/>
              <a:buChar char="•"/>
            </a:pPr>
            <a:endParaRPr lang="en-US" altLang="ja-JP" sz="1200" dirty="0">
              <a:solidFill>
                <a:schemeClr val="tx1"/>
              </a:solidFill>
            </a:endParaRPr>
          </a:p>
          <a:p>
            <a:pPr marL="171450" indent="-171450">
              <a:buFont typeface="Arial" panose="020B0604020202020204" pitchFamily="34" charset="0"/>
              <a:buChar char="•"/>
            </a:pPr>
            <a:r>
              <a:rPr lang="ja-JP" altLang="en-US" sz="900" spc="-20" dirty="0" smtClean="0">
                <a:solidFill>
                  <a:schemeClr val="tx1"/>
                </a:solidFill>
              </a:rPr>
              <a:t>堺</a:t>
            </a:r>
            <a:r>
              <a:rPr lang="ja-JP" altLang="en-US" sz="900" spc="-20" dirty="0">
                <a:solidFill>
                  <a:schemeClr val="tx1"/>
                </a:solidFill>
              </a:rPr>
              <a:t>泉北港</a:t>
            </a:r>
            <a:r>
              <a:rPr lang="ja-JP" altLang="en-US" sz="900" spc="-20" dirty="0" smtClean="0">
                <a:solidFill>
                  <a:schemeClr val="tx1"/>
                </a:solidFill>
              </a:rPr>
              <a:t>は石油</a:t>
            </a:r>
            <a:r>
              <a:rPr lang="ja-JP" altLang="en-US" sz="900" spc="-20" dirty="0">
                <a:solidFill>
                  <a:schemeClr val="tx1"/>
                </a:solidFill>
              </a:rPr>
              <a:t>、</a:t>
            </a:r>
            <a:r>
              <a:rPr lang="en-US" altLang="ja-JP" sz="900" spc="-20" dirty="0" smtClean="0">
                <a:solidFill>
                  <a:schemeClr val="tx1"/>
                </a:solidFill>
              </a:rPr>
              <a:t>LNG</a:t>
            </a:r>
            <a:r>
              <a:rPr lang="ja-JP" altLang="en-US" sz="900" spc="-20" dirty="0" smtClean="0">
                <a:solidFill>
                  <a:schemeClr val="tx1"/>
                </a:solidFill>
              </a:rPr>
              <a:t>など関西のエネルギーの</a:t>
            </a:r>
            <a:r>
              <a:rPr lang="en-US" altLang="ja-JP" sz="900" spc="-20" dirty="0" smtClean="0">
                <a:solidFill>
                  <a:schemeClr val="tx1"/>
                </a:solidFill>
              </a:rPr>
              <a:t>65</a:t>
            </a:r>
            <a:r>
              <a:rPr lang="ja-JP" altLang="en-US" sz="900" spc="-20" dirty="0" smtClean="0">
                <a:solidFill>
                  <a:schemeClr val="tx1"/>
                </a:solidFill>
              </a:rPr>
              <a:t>％</a:t>
            </a:r>
            <a:r>
              <a:rPr lang="ja-JP" altLang="en-US" sz="900" spc="-20" dirty="0">
                <a:solidFill>
                  <a:schemeClr val="tx1"/>
                </a:solidFill>
              </a:rPr>
              <a:t>を取り扱う</a:t>
            </a:r>
            <a:r>
              <a:rPr lang="ja-JP" altLang="en-US" sz="900" spc="-20" dirty="0" smtClean="0">
                <a:solidFill>
                  <a:schemeClr val="tx1"/>
                </a:solidFill>
              </a:rPr>
              <a:t>一大拠点であり</a:t>
            </a:r>
            <a:r>
              <a:rPr lang="ja-JP" altLang="en-US" sz="900" spc="-20" dirty="0">
                <a:solidFill>
                  <a:schemeClr val="tx1"/>
                </a:solidFill>
              </a:rPr>
              <a:t>、日本最大級の液体水素プラントを</a:t>
            </a:r>
            <a:r>
              <a:rPr lang="ja-JP" altLang="en-US" sz="900" spc="-20" dirty="0" smtClean="0">
                <a:solidFill>
                  <a:schemeClr val="tx1"/>
                </a:solidFill>
              </a:rPr>
              <a:t>はじめ石油化学など水素を取り扱う事業所が多く集積していることから、堺市は将来的にも日本有数</a:t>
            </a:r>
            <a:r>
              <a:rPr lang="ja-JP" altLang="en-US" sz="900" spc="-20" dirty="0">
                <a:solidFill>
                  <a:schemeClr val="tx1"/>
                </a:solidFill>
              </a:rPr>
              <a:t>の</a:t>
            </a:r>
            <a:r>
              <a:rPr lang="ja-JP" altLang="en-US" sz="900" spc="-20" dirty="0" smtClean="0">
                <a:solidFill>
                  <a:schemeClr val="tx1"/>
                </a:solidFill>
              </a:rPr>
              <a:t>水素エネルギーの供給拠点となりうる。</a:t>
            </a:r>
            <a:endParaRPr lang="en-US" altLang="ja-JP" sz="900" spc="-2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環境</a:t>
            </a:r>
            <a:r>
              <a:rPr lang="ja-JP" altLang="en-US" sz="900" dirty="0" smtClean="0">
                <a:solidFill>
                  <a:schemeClr val="tx1"/>
                </a:solidFill>
              </a:rPr>
              <a:t>モデル都市でもある堺市において、この恵まれた環境を活かし、産学公連携のもと、将来の水素ビジネスモデルを構築し、水素ステーションや住宅など様々な分野での民間主導の水素関連投資の促進を通じ、新たな産業やしごと・雇用の創出を図る</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産学</a:t>
            </a:r>
            <a:r>
              <a:rPr lang="ja-JP" altLang="en-US" sz="900" dirty="0" smtClean="0">
                <a:solidFill>
                  <a:schemeClr val="tx1"/>
                </a:solidFill>
              </a:rPr>
              <a:t>公の推進体制として「堺市水素エネルギー社会推進協議会」を設立（</a:t>
            </a:r>
            <a:r>
              <a:rPr lang="en-US" altLang="ja-JP" sz="900" dirty="0" smtClean="0">
                <a:solidFill>
                  <a:schemeClr val="tx1"/>
                </a:solidFill>
              </a:rPr>
              <a:t>2015</a:t>
            </a:r>
            <a:r>
              <a:rPr lang="ja-JP" altLang="en-US" sz="900" dirty="0" smtClean="0">
                <a:solidFill>
                  <a:schemeClr val="tx1"/>
                </a:solidFill>
              </a:rPr>
              <a:t>年６月）（</a:t>
            </a:r>
            <a:r>
              <a:rPr lang="ja-JP" altLang="en-US" sz="900" dirty="0">
                <a:solidFill>
                  <a:schemeClr val="tx1"/>
                </a:solidFill>
              </a:rPr>
              <a:t>５</a:t>
            </a:r>
            <a:r>
              <a:rPr lang="ja-JP" altLang="en-US" sz="900" dirty="0" smtClean="0">
                <a:solidFill>
                  <a:schemeClr val="tx1"/>
                </a:solidFill>
              </a:rPr>
              <a:t>団体、民間企業</a:t>
            </a:r>
            <a:r>
              <a:rPr lang="en-US" altLang="ja-JP" sz="900" dirty="0" smtClean="0">
                <a:solidFill>
                  <a:schemeClr val="tx1"/>
                </a:solidFill>
              </a:rPr>
              <a:t>20</a:t>
            </a:r>
            <a:r>
              <a:rPr lang="ja-JP" altLang="en-US" sz="900" dirty="0" smtClean="0">
                <a:solidFill>
                  <a:schemeClr val="tx1"/>
                </a:solidFill>
              </a:rPr>
              <a:t>社から構成）し、現在検討を進めているロードマップの中で、</a:t>
            </a:r>
            <a:r>
              <a:rPr lang="en-US" altLang="ja-JP" sz="900" dirty="0" smtClean="0">
                <a:solidFill>
                  <a:schemeClr val="tx1"/>
                </a:solidFill>
              </a:rPr>
              <a:t>2020</a:t>
            </a:r>
            <a:r>
              <a:rPr lang="ja-JP" altLang="en-US" sz="900" dirty="0" smtClean="0">
                <a:solidFill>
                  <a:schemeClr val="tx1"/>
                </a:solidFill>
              </a:rPr>
              <a:t>年までの短期的な取組みとして水素実証実験が提案される予定。</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将来の水素社会構築の前段階として、水素ステーションのみならず、建物を加えた実証実験を行い、都市活動に</a:t>
            </a:r>
            <a:r>
              <a:rPr lang="ja-JP" altLang="en-US" sz="900" dirty="0">
                <a:solidFill>
                  <a:schemeClr val="tx1"/>
                </a:solidFill>
              </a:rPr>
              <a:t>身近</a:t>
            </a:r>
            <a:r>
              <a:rPr lang="ja-JP" altLang="en-US" sz="900" dirty="0" smtClean="0">
                <a:solidFill>
                  <a:schemeClr val="tx1"/>
                </a:solidFill>
              </a:rPr>
              <a:t>なケースでの水素利活用の可能性やビジネスモデルを示していく。（</a:t>
            </a:r>
            <a:r>
              <a:rPr lang="en-US" altLang="ja-JP" sz="900" dirty="0" smtClean="0">
                <a:solidFill>
                  <a:schemeClr val="tx1"/>
                </a:solidFill>
              </a:rPr>
              <a:t>2015</a:t>
            </a:r>
            <a:r>
              <a:rPr lang="ja-JP" altLang="en-US" sz="900" dirty="0" smtClean="0">
                <a:solidFill>
                  <a:schemeClr val="tx1"/>
                </a:solidFill>
              </a:rPr>
              <a:t>年度：水素ステーション等の実証実験の基本計画作成）</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0" name="テキスト ボックス 19"/>
          <p:cNvSpPr txBox="1"/>
          <p:nvPr/>
        </p:nvSpPr>
        <p:spPr>
          <a:xfrm>
            <a:off x="4914768" y="3886681"/>
            <a:ext cx="2769217" cy="230832"/>
          </a:xfrm>
          <a:prstGeom prst="rect">
            <a:avLst/>
          </a:prstGeom>
          <a:noFill/>
        </p:spPr>
        <p:txBody>
          <a:bodyPr wrap="square" rtlCol="0">
            <a:spAutoFit/>
          </a:bodyPr>
          <a:lstStyle/>
          <a:p>
            <a:r>
              <a:rPr lang="ja-JP" altLang="en-US" sz="900" dirty="0">
                <a:latin typeface="+mj-ea"/>
                <a:ea typeface="+mj-ea"/>
              </a:rPr>
              <a:t>＜</a:t>
            </a:r>
            <a:r>
              <a:rPr lang="ja-JP" altLang="en-US" sz="900" dirty="0" smtClean="0">
                <a:latin typeface="+mj-ea"/>
                <a:ea typeface="+mj-ea"/>
              </a:rPr>
              <a:t>水素エネルギー社会の将来像（長期構想）＞</a:t>
            </a:r>
            <a:endParaRPr lang="ja-JP" altLang="ja-JP" sz="900" dirty="0">
              <a:latin typeface="+mj-ea"/>
              <a:ea typeface="+mj-ea"/>
            </a:endParaRPr>
          </a:p>
        </p:txBody>
      </p:sp>
      <p:sp>
        <p:nvSpPr>
          <p:cNvPr id="25" name="正方形/長方形 24"/>
          <p:cNvSpPr/>
          <p:nvPr/>
        </p:nvSpPr>
        <p:spPr>
          <a:xfrm>
            <a:off x="5004048" y="5735100"/>
            <a:ext cx="3977712" cy="200055"/>
          </a:xfrm>
          <a:prstGeom prst="rect">
            <a:avLst/>
          </a:prstGeom>
        </p:spPr>
        <p:txBody>
          <a:bodyPr wrap="square">
            <a:spAutoFit/>
          </a:bodyPr>
          <a:lstStyle/>
          <a:p>
            <a:r>
              <a:rPr lang="ja-JP" altLang="en-US" sz="700" dirty="0" smtClean="0"/>
              <a:t>出典：堺市「堺市水素エネルギー社会構築ロードマップ中間</a:t>
            </a:r>
            <a:r>
              <a:rPr lang="ja-JP" altLang="en-US" sz="700" dirty="0"/>
              <a:t>報告（アウトライン</a:t>
            </a:r>
            <a:r>
              <a:rPr lang="ja-JP" altLang="en-US" sz="700" dirty="0" smtClean="0"/>
              <a:t>）」</a:t>
            </a:r>
            <a:endParaRPr lang="en-US" altLang="ja-JP" sz="700" dirty="0"/>
          </a:p>
        </p:txBody>
      </p:sp>
      <p:grpSp>
        <p:nvGrpSpPr>
          <p:cNvPr id="26" name="グループ化 25"/>
          <p:cNvGrpSpPr/>
          <p:nvPr/>
        </p:nvGrpSpPr>
        <p:grpSpPr>
          <a:xfrm>
            <a:off x="5027511" y="6019463"/>
            <a:ext cx="3648697" cy="400110"/>
            <a:chOff x="5077325" y="6053721"/>
            <a:chExt cx="3648697" cy="400110"/>
          </a:xfrm>
        </p:grpSpPr>
        <p:sp>
          <p:nvSpPr>
            <p:cNvPr id="27" name="テキスト ボックス 26"/>
            <p:cNvSpPr txBox="1"/>
            <p:nvPr/>
          </p:nvSpPr>
          <p:spPr>
            <a:xfrm>
              <a:off x="5077325" y="6071309"/>
              <a:ext cx="1582907" cy="374461"/>
            </a:xfrm>
            <a:prstGeom prst="rect">
              <a:avLst/>
            </a:prstGeom>
            <a:noFill/>
            <a:ln>
              <a:solidFill>
                <a:schemeClr val="tx1"/>
              </a:solidFill>
            </a:ln>
          </p:spPr>
          <p:txBody>
            <a:bodyPr wrap="square" rtlCol="0">
              <a:spAutoFit/>
            </a:bodyPr>
            <a:lstStyle/>
            <a:p>
              <a:pPr algn="ctr">
                <a:lnSpc>
                  <a:spcPts val="1100"/>
                </a:lnSpc>
              </a:pPr>
              <a:r>
                <a:rPr lang="ja-JP" altLang="en-US" sz="1000" dirty="0" smtClean="0">
                  <a:latin typeface="+mj-ea"/>
                  <a:ea typeface="+mj-ea"/>
                </a:rPr>
                <a:t>堺のポテンシャルを活かした水素</a:t>
              </a:r>
              <a:r>
                <a:rPr lang="ja-JP" altLang="en-US" sz="1000" dirty="0">
                  <a:latin typeface="+mj-ea"/>
                  <a:ea typeface="+mj-ea"/>
                </a:rPr>
                <a:t>エネルギー</a:t>
              </a:r>
              <a:r>
                <a:rPr lang="ja-JP" altLang="en-US" sz="1000" dirty="0" smtClean="0">
                  <a:latin typeface="+mj-ea"/>
                  <a:ea typeface="+mj-ea"/>
                </a:rPr>
                <a:t>市場の拡大</a:t>
              </a:r>
              <a:endParaRPr lang="ja-JP" altLang="ja-JP" sz="1000" dirty="0">
                <a:latin typeface="+mj-ea"/>
                <a:ea typeface="+mj-ea"/>
              </a:endParaRPr>
            </a:p>
          </p:txBody>
        </p:sp>
        <p:sp>
          <p:nvSpPr>
            <p:cNvPr id="28" name="テキスト ボックス 27"/>
            <p:cNvSpPr txBox="1"/>
            <p:nvPr/>
          </p:nvSpPr>
          <p:spPr>
            <a:xfrm>
              <a:off x="6908293" y="6071925"/>
              <a:ext cx="721384" cy="374461"/>
            </a:xfrm>
            <a:prstGeom prst="rect">
              <a:avLst/>
            </a:prstGeom>
            <a:noFill/>
            <a:ln>
              <a:solidFill>
                <a:schemeClr val="tx1"/>
              </a:solidFill>
            </a:ln>
          </p:spPr>
          <p:txBody>
            <a:bodyPr wrap="square" rtlCol="0">
              <a:spAutoFit/>
            </a:bodyPr>
            <a:lstStyle/>
            <a:p>
              <a:pPr algn="ctr">
                <a:lnSpc>
                  <a:spcPts val="1100"/>
                </a:lnSpc>
              </a:pPr>
              <a:r>
                <a:rPr lang="ja-JP" altLang="en-US" sz="1000" dirty="0">
                  <a:latin typeface="+mj-ea"/>
                  <a:ea typeface="+mj-ea"/>
                </a:rPr>
                <a:t>投資</a:t>
              </a:r>
              <a:r>
                <a:rPr lang="ja-JP" altLang="en-US" sz="1000" dirty="0" smtClean="0">
                  <a:latin typeface="+mj-ea"/>
                  <a:ea typeface="+mj-ea"/>
                </a:rPr>
                <a:t>促進</a:t>
              </a:r>
              <a:endParaRPr lang="en-US" altLang="ja-JP" sz="1000" dirty="0" smtClean="0">
                <a:latin typeface="+mj-ea"/>
                <a:ea typeface="+mj-ea"/>
              </a:endParaRPr>
            </a:p>
            <a:p>
              <a:pPr algn="ctr">
                <a:lnSpc>
                  <a:spcPts val="1100"/>
                </a:lnSpc>
              </a:pPr>
              <a:r>
                <a:rPr lang="ja-JP" altLang="en-US" sz="1000" dirty="0" smtClean="0">
                  <a:latin typeface="+mj-ea"/>
                  <a:ea typeface="+mj-ea"/>
                </a:rPr>
                <a:t>しごと創出</a:t>
              </a:r>
              <a:endParaRPr lang="ja-JP" altLang="ja-JP" sz="1000" dirty="0">
                <a:latin typeface="+mj-ea"/>
                <a:ea typeface="+mj-ea"/>
              </a:endParaRPr>
            </a:p>
          </p:txBody>
        </p:sp>
        <p:sp>
          <p:nvSpPr>
            <p:cNvPr id="31" name="テキスト ボックス 30"/>
            <p:cNvSpPr txBox="1"/>
            <p:nvPr/>
          </p:nvSpPr>
          <p:spPr>
            <a:xfrm>
              <a:off x="7871714" y="6053721"/>
              <a:ext cx="854308" cy="400110"/>
            </a:xfrm>
            <a:prstGeom prst="rect">
              <a:avLst/>
            </a:prstGeom>
            <a:noFill/>
            <a:ln>
              <a:solidFill>
                <a:schemeClr val="tx1"/>
              </a:solidFill>
            </a:ln>
          </p:spPr>
          <p:txBody>
            <a:bodyPr wrap="square" rtlCol="0">
              <a:spAutoFit/>
            </a:bodyPr>
            <a:lstStyle/>
            <a:p>
              <a:pPr algn="ctr"/>
              <a:r>
                <a:rPr lang="ja-JP" altLang="en-US" sz="1000" dirty="0" smtClean="0">
                  <a:latin typeface="+mj-ea"/>
                  <a:ea typeface="+mj-ea"/>
                </a:rPr>
                <a:t>雇用・人口・</a:t>
              </a:r>
              <a:endParaRPr lang="en-US" altLang="ja-JP" sz="1000" dirty="0" smtClean="0">
                <a:latin typeface="+mj-ea"/>
                <a:ea typeface="+mj-ea"/>
              </a:endParaRPr>
            </a:p>
            <a:p>
              <a:pPr algn="ctr"/>
              <a:r>
                <a:rPr lang="ja-JP" altLang="en-US" sz="1000" dirty="0" smtClean="0">
                  <a:latin typeface="+mj-ea"/>
                  <a:ea typeface="+mj-ea"/>
                </a:rPr>
                <a:t>税収増</a:t>
              </a:r>
              <a:endParaRPr lang="en-US" altLang="ja-JP" sz="1000" dirty="0" smtClean="0">
                <a:latin typeface="+mj-ea"/>
                <a:ea typeface="+mj-ea"/>
              </a:endParaRPr>
            </a:p>
          </p:txBody>
        </p:sp>
        <p:sp>
          <p:nvSpPr>
            <p:cNvPr id="32" name="右矢印 31"/>
            <p:cNvSpPr/>
            <p:nvPr/>
          </p:nvSpPr>
          <p:spPr>
            <a:xfrm>
              <a:off x="6706981" y="6164039"/>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右矢印 32"/>
            <p:cNvSpPr/>
            <p:nvPr/>
          </p:nvSpPr>
          <p:spPr>
            <a:xfrm>
              <a:off x="7670534" y="6164655"/>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7"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10359" y="4117513"/>
            <a:ext cx="3526624" cy="16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82</a:t>
            </a:fld>
            <a:endParaRPr lang="ja-JP" altLang="en-US" dirty="0">
              <a:solidFill>
                <a:prstClr val="black"/>
              </a:solidFill>
            </a:endParaRPr>
          </a:p>
        </p:txBody>
      </p:sp>
    </p:spTree>
    <p:extLst>
      <p:ext uri="{BB962C8B-B14F-4D97-AF65-F5344CB8AC3E}">
        <p14:creationId xmlns:p14="http://schemas.microsoft.com/office/powerpoint/2010/main" val="2612444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②周辺部</a:t>
            </a:r>
            <a:endParaRPr lang="ja-JP" altLang="en-US" sz="1400" dirty="0">
              <a:solidFill>
                <a:sysClr val="windowText" lastClr="000000"/>
              </a:solidFill>
            </a:endParaRPr>
          </a:p>
        </p:txBody>
      </p:sp>
      <p:cxnSp>
        <p:nvCxnSpPr>
          <p:cNvPr id="16" name="直線コネクタ 1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644008" y="1268760"/>
            <a:ext cx="4329234"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安全・安心なまちづくり</a:t>
            </a:r>
            <a:r>
              <a:rPr lang="en-US" altLang="ja-JP" sz="1400" dirty="0" smtClean="0">
                <a:solidFill>
                  <a:schemeClr val="tx1"/>
                </a:solidFill>
              </a:rPr>
              <a:t>】</a:t>
            </a:r>
          </a:p>
          <a:p>
            <a:r>
              <a:rPr lang="ja-JP" altLang="en-US" sz="1200" dirty="0" smtClean="0">
                <a:solidFill>
                  <a:schemeClr val="tx1"/>
                </a:solidFill>
              </a:rPr>
              <a:t>住宅市街地総合整備事業</a:t>
            </a:r>
            <a:r>
              <a:rPr lang="ja-JP" altLang="en-US" sz="1200" dirty="0">
                <a:solidFill>
                  <a:schemeClr val="tx1"/>
                </a:solidFill>
              </a:rPr>
              <a:t>（</a:t>
            </a:r>
            <a:r>
              <a:rPr lang="ja-JP" altLang="en-US" sz="1200" dirty="0" smtClean="0">
                <a:solidFill>
                  <a:schemeClr val="tx1"/>
                </a:solidFill>
              </a:rPr>
              <a:t>大阪府寝屋川市</a:t>
            </a:r>
            <a:r>
              <a:rPr lang="ja-JP" altLang="en-US" sz="1200" dirty="0">
                <a:solidFill>
                  <a:schemeClr val="tx1"/>
                </a:solidFill>
              </a:rPr>
              <a:t>）</a:t>
            </a:r>
            <a:endParaRPr lang="en-US" altLang="ja-JP" sz="1200" dirty="0" smtClean="0">
              <a:solidFill>
                <a:schemeClr val="tx1"/>
              </a:solidFill>
            </a:endParaRPr>
          </a:p>
          <a:p>
            <a:pPr marL="171450" indent="-171450">
              <a:buFont typeface="Arial" panose="020B0604020202020204" pitchFamily="34" charset="0"/>
              <a:buChar char="•"/>
            </a:pP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木造住宅が密集する地震に弱い市街地の改善のため、市では、従来から木造賃貸住宅の建替促進や生活道路・公園の整備などを実施。</a:t>
            </a:r>
            <a:endParaRPr lang="en-US" altLang="ja-JP" sz="900" dirty="0">
              <a:solidFill>
                <a:schemeClr val="tx1"/>
              </a:solidFill>
            </a:endParaRPr>
          </a:p>
          <a:p>
            <a:r>
              <a:rPr lang="ja-JP" altLang="en-US" sz="900" dirty="0" smtClean="0">
                <a:solidFill>
                  <a:schemeClr val="tx1"/>
                </a:solidFill>
              </a:rPr>
              <a:t>　　</a:t>
            </a:r>
            <a:r>
              <a:rPr lang="en-US" altLang="ja-JP" sz="900" dirty="0" smtClean="0">
                <a:solidFill>
                  <a:schemeClr val="tx1"/>
                </a:solidFill>
              </a:rPr>
              <a:t>(</a:t>
            </a:r>
            <a:r>
              <a:rPr lang="ja-JP" altLang="en-US" sz="900" dirty="0" smtClean="0">
                <a:solidFill>
                  <a:schemeClr val="tx1"/>
                </a:solidFill>
              </a:rPr>
              <a:t>萱島</a:t>
            </a:r>
            <a:r>
              <a:rPr lang="ja-JP" altLang="en-US" sz="900" dirty="0">
                <a:solidFill>
                  <a:schemeClr val="tx1"/>
                </a:solidFill>
              </a:rPr>
              <a:t>東地区、池田・大利地区、</a:t>
            </a:r>
            <a:r>
              <a:rPr lang="ja-JP" altLang="en-US" sz="900" dirty="0" smtClean="0">
                <a:solidFill>
                  <a:schemeClr val="tx1"/>
                </a:solidFill>
              </a:rPr>
              <a:t>香里地区が対象</a:t>
            </a:r>
            <a:r>
              <a:rPr lang="en-US" altLang="ja-JP"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対象地区が「地震時等に著しく危険な密集市街地」に位置付けられたことを受け、</a:t>
            </a:r>
            <a:r>
              <a:rPr lang="en-US" altLang="ja-JP" sz="900" dirty="0" smtClean="0">
                <a:solidFill>
                  <a:schemeClr val="tx1"/>
                </a:solidFill>
              </a:rPr>
              <a:t>2020</a:t>
            </a:r>
            <a:r>
              <a:rPr lang="ja-JP" altLang="en-US" sz="900" dirty="0" smtClean="0">
                <a:solidFill>
                  <a:schemeClr val="tx1"/>
                </a:solidFill>
              </a:rPr>
              <a:t>年度までの密集市街地解消に向け、下記の取組みなどにより対策を強化。</a:t>
            </a:r>
            <a:endParaRPr lang="en-US" altLang="ja-JP" sz="900" dirty="0">
              <a:solidFill>
                <a:schemeClr val="tx1"/>
              </a:solidFill>
            </a:endParaRPr>
          </a:p>
          <a:p>
            <a:pPr>
              <a:lnSpc>
                <a:spcPts val="600"/>
              </a:lnSpc>
            </a:pPr>
            <a:r>
              <a:rPr lang="ja-JP" altLang="en-US" sz="900" dirty="0">
                <a:solidFill>
                  <a:schemeClr val="tx1"/>
                </a:solidFill>
              </a:rPr>
              <a:t>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①老朽木造集合住宅除却補助制度の導入：延焼拡大の要因となる老朽木造集合</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住宅を徹底的に減らすため、除却に特化した活用しやすい補助制度を導入。</a:t>
            </a:r>
            <a:endParaRPr lang="en-US" altLang="ja-JP" sz="900" dirty="0" smtClean="0">
              <a:solidFill>
                <a:schemeClr val="tx1"/>
              </a:solidFill>
            </a:endParaRPr>
          </a:p>
          <a:p>
            <a:pPr>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②まちの不燃化を促進する防火規制の強化：小規模な建築物も不燃化を義務付ける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「防災街区整備地区計画」の導入を進める。　　</a:t>
            </a:r>
            <a:endParaRPr lang="en-US" altLang="ja-JP" sz="900" dirty="0" smtClean="0">
              <a:solidFill>
                <a:schemeClr val="tx1"/>
              </a:solidFill>
            </a:endParaRPr>
          </a:p>
          <a:p>
            <a:pPr>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r>
              <a:rPr lang="ja-JP" altLang="en-US" sz="900" dirty="0">
                <a:solidFill>
                  <a:schemeClr val="tx1"/>
                </a:solidFill>
              </a:rPr>
              <a:t>　</a:t>
            </a:r>
            <a:r>
              <a:rPr lang="ja-JP" altLang="en-US" sz="900" dirty="0" smtClean="0">
                <a:solidFill>
                  <a:schemeClr val="tx1"/>
                </a:solidFill>
              </a:rPr>
              <a:t>　③広幅員道路の整備：延焼を抑止する幅の広い都市計画道路（池田・大利地区の</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対馬</a:t>
            </a:r>
            <a:r>
              <a:rPr lang="ja-JP" altLang="en-US" sz="900" dirty="0">
                <a:solidFill>
                  <a:schemeClr val="tx1"/>
                </a:solidFill>
              </a:rPr>
              <a:t>江</a:t>
            </a:r>
            <a:r>
              <a:rPr lang="ja-JP" altLang="en-US" sz="900" dirty="0" smtClean="0">
                <a:solidFill>
                  <a:schemeClr val="tx1"/>
                </a:solidFill>
              </a:rPr>
              <a:t>大利</a:t>
            </a:r>
            <a:r>
              <a:rPr lang="ja-JP" altLang="en-US" sz="900" dirty="0">
                <a:solidFill>
                  <a:schemeClr val="tx1"/>
                </a:solidFill>
              </a:rPr>
              <a:t>線</a:t>
            </a:r>
            <a:r>
              <a:rPr lang="ja-JP" altLang="en-US" sz="900" dirty="0" smtClean="0">
                <a:solidFill>
                  <a:schemeClr val="tx1"/>
                </a:solidFill>
              </a:rPr>
              <a:t>）を、密集市街地対策の観点から、大阪府と連携して整備をスピード</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アップ。あわせて沿道のまちづくりを誘導していく。　　　 </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9" name="正方形/長方形 18"/>
          <p:cNvSpPr/>
          <p:nvPr/>
        </p:nvSpPr>
        <p:spPr>
          <a:xfrm>
            <a:off x="4816327" y="6309900"/>
            <a:ext cx="3819249" cy="200055"/>
          </a:xfrm>
          <a:prstGeom prst="rect">
            <a:avLst/>
          </a:prstGeom>
        </p:spPr>
        <p:txBody>
          <a:bodyPr wrap="square">
            <a:spAutoFit/>
          </a:bodyPr>
          <a:lstStyle/>
          <a:p>
            <a:r>
              <a:rPr lang="ja-JP" altLang="en-US" sz="700" dirty="0" smtClean="0"/>
              <a:t>出典：寝屋川市</a:t>
            </a:r>
            <a:endParaRPr lang="en-US" altLang="ja-JP" sz="700" dirty="0" smtClean="0"/>
          </a:p>
        </p:txBody>
      </p:sp>
      <p:pic>
        <p:nvPicPr>
          <p:cNvPr id="2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711" r="7393" b="6583"/>
          <a:stretch/>
        </p:blipFill>
        <p:spPr bwMode="auto">
          <a:xfrm>
            <a:off x="7269509" y="3954213"/>
            <a:ext cx="1366068" cy="95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62993" y="4057650"/>
            <a:ext cx="1969010" cy="228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1273" y="5175373"/>
            <a:ext cx="1382540" cy="10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7484491" y="4917889"/>
            <a:ext cx="936104"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公園整備例</a:t>
            </a:r>
            <a:endParaRPr kumimoji="1" lang="ja-JP" altLang="en-US" sz="900" dirty="0"/>
          </a:p>
        </p:txBody>
      </p:sp>
      <p:sp>
        <p:nvSpPr>
          <p:cNvPr id="24" name="正方形/長方形 23"/>
          <p:cNvSpPr/>
          <p:nvPr/>
        </p:nvSpPr>
        <p:spPr>
          <a:xfrm>
            <a:off x="7321077" y="6229354"/>
            <a:ext cx="1262931"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木造集合住宅の建替例</a:t>
            </a:r>
            <a:endParaRPr kumimoji="1" lang="ja-JP" altLang="en-US" sz="900" dirty="0"/>
          </a:p>
        </p:txBody>
      </p:sp>
      <p:sp>
        <p:nvSpPr>
          <p:cNvPr id="25" name="正方形/長方形 24"/>
          <p:cNvSpPr/>
          <p:nvPr/>
        </p:nvSpPr>
        <p:spPr>
          <a:xfrm>
            <a:off x="4875393" y="3922854"/>
            <a:ext cx="858127" cy="134795"/>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800" dirty="0" smtClean="0"/>
              <a:t>対象地区の位置</a:t>
            </a:r>
            <a:endParaRPr kumimoji="1" lang="ja-JP" altLang="en-US" sz="800" dirty="0"/>
          </a:p>
        </p:txBody>
      </p:sp>
      <p:sp>
        <p:nvSpPr>
          <p:cNvPr id="26" name="角丸四角形 25"/>
          <p:cNvSpPr/>
          <p:nvPr/>
        </p:nvSpPr>
        <p:spPr>
          <a:xfrm>
            <a:off x="251520"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安全・安心な</a:t>
            </a:r>
            <a:r>
              <a:rPr lang="ja-JP" altLang="en-US" sz="1400" dirty="0">
                <a:solidFill>
                  <a:schemeClr val="tx1"/>
                </a:solidFill>
              </a:rPr>
              <a:t>まちづくり</a:t>
            </a:r>
            <a:r>
              <a:rPr lang="en-US" altLang="ja-JP" sz="1400" dirty="0" smtClean="0">
                <a:solidFill>
                  <a:schemeClr val="tx1"/>
                </a:solidFill>
              </a:rPr>
              <a:t>】</a:t>
            </a:r>
            <a:r>
              <a:rPr lang="ja-JP" altLang="en-US" sz="1400" dirty="0" smtClean="0">
                <a:solidFill>
                  <a:schemeClr val="tx1"/>
                </a:solidFill>
              </a:rPr>
              <a:t>単身高齢者生活支援</a:t>
            </a:r>
            <a:endParaRPr lang="en-US" altLang="ja-JP" sz="1400" dirty="0" smtClean="0">
              <a:solidFill>
                <a:schemeClr val="tx1"/>
              </a:solidFill>
            </a:endParaRPr>
          </a:p>
          <a:p>
            <a:r>
              <a:rPr lang="ja-JP" altLang="en-US" sz="1200" dirty="0" smtClean="0">
                <a:solidFill>
                  <a:schemeClr val="tx1"/>
                </a:solidFill>
              </a:rPr>
              <a:t>安心生活創造事業</a:t>
            </a:r>
            <a:r>
              <a:rPr lang="ja-JP" altLang="en-US" sz="1200" dirty="0">
                <a:solidFill>
                  <a:schemeClr val="tx1"/>
                </a:solidFill>
              </a:rPr>
              <a:t>（</a:t>
            </a:r>
            <a:r>
              <a:rPr lang="ja-JP" altLang="en-US" sz="1200" dirty="0" smtClean="0">
                <a:solidFill>
                  <a:schemeClr val="tx1"/>
                </a:solidFill>
              </a:rPr>
              <a:t>豊中市</a:t>
            </a:r>
            <a:r>
              <a:rPr lang="ja-JP" altLang="en-US" sz="1200" dirty="0">
                <a:solidFill>
                  <a:schemeClr val="tx1"/>
                </a:solidFill>
              </a:rPr>
              <a:t>）</a:t>
            </a:r>
            <a:endParaRPr lang="en-US" altLang="ja-JP" sz="1200" dirty="0" smtClean="0">
              <a:solidFill>
                <a:schemeClr val="tx1"/>
              </a:solidFill>
            </a:endParaRPr>
          </a:p>
          <a:p>
            <a:endParaRPr lang="en-US" altLang="ja-JP" sz="12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ひとり</a:t>
            </a:r>
            <a:r>
              <a:rPr lang="ja-JP" altLang="en-US" sz="900" dirty="0">
                <a:solidFill>
                  <a:schemeClr val="tx1"/>
                </a:solidFill>
              </a:rPr>
              <a:t>暮らしの生活に不安のある高齢者等の自宅に「安心協力員」が定期的に訪問し、安否確認を行う。緊急時の支援や買い物・宅配など、安心して暮らす手助けをする応援事業者などを紹介</a:t>
            </a:r>
            <a:r>
              <a:rPr lang="ja-JP" altLang="en-US" sz="900" dirty="0" smtClean="0">
                <a:solidFill>
                  <a:schemeClr val="tx1"/>
                </a:solidFill>
              </a:rPr>
              <a:t>。</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主なサービス内容は、</a:t>
            </a:r>
            <a:endParaRPr lang="en-US" altLang="ja-JP" sz="900" dirty="0" smtClean="0">
              <a:solidFill>
                <a:schemeClr val="tx1"/>
              </a:solidFill>
            </a:endParaRPr>
          </a:p>
          <a:p>
            <a:pPr marL="228600" indent="-228600">
              <a:buFont typeface="+mj-ea"/>
              <a:buAutoNum type="circleNumDbPlain"/>
            </a:pPr>
            <a:r>
              <a:rPr lang="ja-JP" altLang="en-US" sz="900" dirty="0">
                <a:solidFill>
                  <a:schemeClr val="tx1"/>
                </a:solidFill>
              </a:rPr>
              <a:t>基本サービス（登録料：年間</a:t>
            </a:r>
            <a:r>
              <a:rPr lang="en-US" altLang="ja-JP" sz="900" dirty="0">
                <a:solidFill>
                  <a:schemeClr val="tx1"/>
                </a:solidFill>
              </a:rPr>
              <a:t>2,000</a:t>
            </a:r>
            <a:r>
              <a:rPr lang="ja-JP" altLang="en-US" sz="900" dirty="0">
                <a:solidFill>
                  <a:schemeClr val="tx1"/>
                </a:solidFill>
              </a:rPr>
              <a:t>円）：</a:t>
            </a:r>
            <a:r>
              <a:rPr lang="ja-JP" altLang="en-US" sz="900" dirty="0" smtClean="0">
                <a:solidFill>
                  <a:schemeClr val="tx1"/>
                </a:solidFill>
              </a:rPr>
              <a:t>月</a:t>
            </a:r>
            <a:r>
              <a:rPr lang="ja-JP" altLang="en-US" sz="900" dirty="0">
                <a:solidFill>
                  <a:schemeClr val="tx1"/>
                </a:solidFill>
              </a:rPr>
              <a:t>１</a:t>
            </a:r>
            <a:r>
              <a:rPr lang="ja-JP" altLang="en-US" sz="900" dirty="0" smtClean="0">
                <a:solidFill>
                  <a:schemeClr val="tx1"/>
                </a:solidFill>
              </a:rPr>
              <a:t>回</a:t>
            </a:r>
            <a:r>
              <a:rPr lang="ja-JP" altLang="en-US" sz="900" dirty="0">
                <a:solidFill>
                  <a:schemeClr val="tx1"/>
                </a:solidFill>
              </a:rPr>
              <a:t>の定期訪問による安否</a:t>
            </a:r>
            <a:r>
              <a:rPr lang="ja-JP" altLang="en-US" sz="900" dirty="0" smtClean="0">
                <a:solidFill>
                  <a:schemeClr val="tx1"/>
                </a:solidFill>
              </a:rPr>
              <a:t>確認</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a:solidFill>
                  <a:schemeClr val="tx1"/>
                </a:solidFill>
              </a:rPr>
              <a:t>1</a:t>
            </a:r>
            <a:r>
              <a:rPr lang="ja-JP" altLang="en-US" sz="900" dirty="0">
                <a:solidFill>
                  <a:schemeClr val="tx1"/>
                </a:solidFill>
              </a:rPr>
              <a:t>回</a:t>
            </a:r>
            <a:r>
              <a:rPr lang="en-US" altLang="ja-JP" sz="900" dirty="0">
                <a:solidFill>
                  <a:schemeClr val="tx1"/>
                </a:solidFill>
              </a:rPr>
              <a:t>800</a:t>
            </a:r>
            <a:r>
              <a:rPr lang="ja-JP" altLang="en-US" sz="900" dirty="0">
                <a:solidFill>
                  <a:schemeClr val="tx1"/>
                </a:solidFill>
              </a:rPr>
              <a:t>円）</a:t>
            </a:r>
            <a:endParaRPr lang="en-US" altLang="ja-JP" sz="900" dirty="0">
              <a:solidFill>
                <a:schemeClr val="tx1"/>
              </a:solidFill>
            </a:endParaRPr>
          </a:p>
          <a:p>
            <a:pPr marL="228600" indent="-228600">
              <a:buFont typeface="+mj-ea"/>
              <a:buAutoNum type="circleNumDbPlain"/>
            </a:pPr>
            <a:r>
              <a:rPr lang="ja-JP" altLang="en-US" sz="900" dirty="0">
                <a:solidFill>
                  <a:schemeClr val="tx1"/>
                </a:solidFill>
              </a:rPr>
              <a:t>有料サービス：急病時の買物支援、入院時の手続き・連絡の支援、緊急通報システム利用時の鍵預かりなど。</a:t>
            </a:r>
            <a:r>
              <a:rPr lang="en-US" altLang="ja-JP" sz="900" dirty="0">
                <a:solidFill>
                  <a:schemeClr val="tx1"/>
                </a:solidFill>
              </a:rPr>
              <a:t>(</a:t>
            </a:r>
            <a:r>
              <a:rPr lang="ja-JP" altLang="en-US" sz="900" dirty="0">
                <a:solidFill>
                  <a:schemeClr val="tx1"/>
                </a:solidFill>
              </a:rPr>
              <a:t>祝・休日を除く月～金曜日</a:t>
            </a:r>
            <a:r>
              <a:rPr lang="ja-JP" altLang="en-US" sz="900" dirty="0" smtClean="0">
                <a:solidFill>
                  <a:schemeClr val="tx1"/>
                </a:solidFill>
              </a:rPr>
              <a:t>の</a:t>
            </a:r>
            <a:r>
              <a:rPr lang="ja-JP" altLang="en-US" sz="900" dirty="0">
                <a:solidFill>
                  <a:schemeClr val="tx1"/>
                </a:solidFill>
              </a:rPr>
              <a:t>８</a:t>
            </a:r>
            <a:r>
              <a:rPr lang="en-US" altLang="ja-JP" sz="900" dirty="0" smtClean="0">
                <a:solidFill>
                  <a:schemeClr val="tx1"/>
                </a:solidFill>
              </a:rPr>
              <a:t>-20</a:t>
            </a:r>
            <a:r>
              <a:rPr lang="ja-JP" altLang="en-US" sz="900" dirty="0">
                <a:solidFill>
                  <a:schemeClr val="tx1"/>
                </a:solidFill>
              </a:rPr>
              <a:t>時　１</a:t>
            </a:r>
            <a:r>
              <a:rPr lang="ja-JP" altLang="en-US" sz="900" dirty="0" smtClean="0">
                <a:solidFill>
                  <a:schemeClr val="tx1"/>
                </a:solidFill>
              </a:rPr>
              <a:t>時間</a:t>
            </a:r>
            <a:r>
              <a:rPr lang="en-US" altLang="ja-JP" sz="900" dirty="0">
                <a:solidFill>
                  <a:schemeClr val="tx1"/>
                </a:solidFill>
              </a:rPr>
              <a:t>800</a:t>
            </a:r>
            <a:r>
              <a:rPr lang="ja-JP" altLang="en-US" sz="900" dirty="0">
                <a:solidFill>
                  <a:schemeClr val="tx1"/>
                </a:solidFill>
              </a:rPr>
              <a:t>円、それ以外は</a:t>
            </a:r>
            <a:r>
              <a:rPr lang="ja-JP" altLang="en-US" sz="900" dirty="0" smtClean="0">
                <a:solidFill>
                  <a:schemeClr val="tx1"/>
                </a:solidFill>
              </a:rPr>
              <a:t>、</a:t>
            </a:r>
            <a:r>
              <a:rPr lang="ja-JP" altLang="en-US" sz="900" dirty="0">
                <a:solidFill>
                  <a:schemeClr val="tx1"/>
                </a:solidFill>
              </a:rPr>
              <a:t>１</a:t>
            </a:r>
            <a:r>
              <a:rPr lang="ja-JP" altLang="en-US" sz="900" dirty="0" smtClean="0">
                <a:solidFill>
                  <a:schemeClr val="tx1"/>
                </a:solidFill>
              </a:rPr>
              <a:t>時間</a:t>
            </a:r>
            <a:r>
              <a:rPr lang="en-US" altLang="ja-JP" sz="900" dirty="0">
                <a:solidFill>
                  <a:schemeClr val="tx1"/>
                </a:solidFill>
              </a:rPr>
              <a:t>900</a:t>
            </a:r>
            <a:r>
              <a:rPr lang="ja-JP" altLang="en-US" sz="900" dirty="0">
                <a:solidFill>
                  <a:schemeClr val="tx1"/>
                </a:solidFill>
              </a:rPr>
              <a:t>円</a:t>
            </a:r>
            <a:r>
              <a:rPr lang="en-US" altLang="ja-JP" sz="900" dirty="0">
                <a:solidFill>
                  <a:schemeClr val="tx1"/>
                </a:solidFill>
              </a:rPr>
              <a:t>)</a:t>
            </a:r>
          </a:p>
          <a:p>
            <a:pPr marL="228600" indent="-228600">
              <a:buFont typeface="+mj-ea"/>
              <a:buAutoNum type="circleNumDbPlain"/>
            </a:pPr>
            <a:r>
              <a:rPr lang="ja-JP" altLang="en-US" sz="900" dirty="0">
                <a:solidFill>
                  <a:schemeClr val="tx1"/>
                </a:solidFill>
              </a:rPr>
              <a:t>ひとり暮らし応援事業者のネットワーク化と紹介：新聞配達や宅配事業、郵便配達、電器小売業店などのひとり暮らし高齢者などを支える事業所との提携やネットワークを形成　など。</a:t>
            </a:r>
            <a:endParaRPr lang="en-US" altLang="ja-JP" sz="900" dirty="0">
              <a:solidFill>
                <a:schemeClr val="tx1"/>
              </a:solidFill>
            </a:endParaRPr>
          </a:p>
          <a:p>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これらの取組みにより、地域</a:t>
            </a:r>
            <a:r>
              <a:rPr lang="ja-JP" altLang="en-US" sz="900" dirty="0">
                <a:solidFill>
                  <a:schemeClr val="tx1"/>
                </a:solidFill>
              </a:rPr>
              <a:t>との繋がりを拒否して</a:t>
            </a:r>
            <a:r>
              <a:rPr lang="ja-JP" altLang="en-US" sz="900" dirty="0" smtClean="0">
                <a:solidFill>
                  <a:schemeClr val="tx1"/>
                </a:solidFill>
              </a:rPr>
              <a:t>いた高齢者を</a:t>
            </a:r>
            <a:r>
              <a:rPr lang="ja-JP" altLang="en-US" sz="900" dirty="0">
                <a:solidFill>
                  <a:schemeClr val="tx1"/>
                </a:solidFill>
              </a:rPr>
              <a:t>把握し、地域福祉活動とリンクすることに</a:t>
            </a:r>
            <a:r>
              <a:rPr lang="ja-JP" altLang="en-US" sz="900" dirty="0" smtClean="0">
                <a:solidFill>
                  <a:schemeClr val="tx1"/>
                </a:solidFill>
              </a:rPr>
              <a:t>より</a:t>
            </a:r>
            <a:r>
              <a:rPr lang="ja-JP" altLang="en-US" sz="900" dirty="0">
                <a:solidFill>
                  <a:schemeClr val="tx1"/>
                </a:solidFill>
              </a:rPr>
              <a:t>新たな繋がりを</a:t>
            </a:r>
            <a:r>
              <a:rPr lang="ja-JP" altLang="en-US" sz="900" dirty="0" smtClean="0">
                <a:solidFill>
                  <a:schemeClr val="tx1"/>
                </a:solidFill>
              </a:rPr>
              <a:t>構築</a:t>
            </a:r>
            <a:r>
              <a:rPr lang="ja-JP" altLang="en-US" sz="900" dirty="0">
                <a:solidFill>
                  <a:schemeClr val="tx1"/>
                </a:solidFill>
              </a:rPr>
              <a:t>でき</a:t>
            </a:r>
            <a:r>
              <a:rPr lang="ja-JP" altLang="en-US" sz="900" dirty="0" smtClean="0">
                <a:solidFill>
                  <a:schemeClr val="tx1"/>
                </a:solidFill>
              </a:rPr>
              <a:t>た、希望者宅</a:t>
            </a:r>
            <a:r>
              <a:rPr lang="ja-JP" altLang="en-US" sz="900" dirty="0">
                <a:solidFill>
                  <a:schemeClr val="tx1"/>
                </a:solidFill>
              </a:rPr>
              <a:t>へ民生委員によるフォロー訪問や安心キット</a:t>
            </a:r>
            <a:r>
              <a:rPr lang="ja-JP" altLang="en-US" sz="900" dirty="0" smtClean="0">
                <a:solidFill>
                  <a:schemeClr val="tx1"/>
                </a:solidFill>
              </a:rPr>
              <a:t>を配布</a:t>
            </a:r>
            <a:r>
              <a:rPr lang="ja-JP" altLang="en-US" sz="900" dirty="0">
                <a:solidFill>
                  <a:schemeClr val="tx1"/>
                </a:solidFill>
              </a:rPr>
              <a:t>したことによりひとり暮らし高齢者の登録者の拡大が</a:t>
            </a:r>
            <a:r>
              <a:rPr lang="ja-JP" altLang="en-US" sz="900" dirty="0" smtClean="0">
                <a:solidFill>
                  <a:schemeClr val="tx1"/>
                </a:solidFill>
              </a:rPr>
              <a:t>図れた、 </a:t>
            </a:r>
            <a:r>
              <a:rPr lang="ja-JP" altLang="en-US" sz="900" dirty="0">
                <a:solidFill>
                  <a:schemeClr val="tx1"/>
                </a:solidFill>
              </a:rPr>
              <a:t>地縁型のつながりを希望</a:t>
            </a:r>
            <a:r>
              <a:rPr lang="ja-JP" altLang="en-US" sz="900" dirty="0" smtClean="0">
                <a:solidFill>
                  <a:schemeClr val="tx1"/>
                </a:solidFill>
              </a:rPr>
              <a:t>しない高齢者へ</a:t>
            </a:r>
            <a:r>
              <a:rPr lang="ja-JP" altLang="en-US" sz="900" dirty="0">
                <a:solidFill>
                  <a:schemeClr val="tx1"/>
                </a:solidFill>
              </a:rPr>
              <a:t>新たなサービスの開発が</a:t>
            </a:r>
            <a:r>
              <a:rPr lang="ja-JP" altLang="en-US" sz="900" dirty="0" smtClean="0">
                <a:solidFill>
                  <a:schemeClr val="tx1"/>
                </a:solidFill>
              </a:rPr>
              <a:t>進んだ、などの成果が報告されている。</a:t>
            </a:r>
            <a:endParaRPr lang="en-US" altLang="ja-JP" sz="900" dirty="0" smtClean="0">
              <a:solidFill>
                <a:schemeClr val="tx1"/>
              </a:solidFill>
            </a:endParaRPr>
          </a:p>
          <a:p>
            <a:pPr marL="171450" indent="-171450">
              <a:buFont typeface="Arial" panose="020B0604020202020204" pitchFamily="34" charset="0"/>
              <a:buChar char="•"/>
            </a:pPr>
            <a:r>
              <a:rPr lang="en-US" altLang="ja-JP" sz="900" dirty="0" smtClean="0">
                <a:solidFill>
                  <a:schemeClr val="tx1"/>
                </a:solidFill>
              </a:rPr>
              <a:t>2014</a:t>
            </a:r>
            <a:r>
              <a:rPr lang="ja-JP" altLang="en-US" sz="900" dirty="0" smtClean="0">
                <a:solidFill>
                  <a:schemeClr val="tx1"/>
                </a:solidFill>
              </a:rPr>
              <a:t>年度から新たに社会的孤立者に対して、孤立防止に向けた居場所づくりの取組みも行っている。</a:t>
            </a:r>
            <a:endParaRPr lang="en-US" altLang="ja-JP" sz="900" dirty="0">
              <a:solidFill>
                <a:schemeClr val="tx1"/>
              </a:solidFill>
            </a:endParaRPr>
          </a:p>
          <a:p>
            <a:endParaRPr lang="en-US" altLang="ja-JP" sz="1200" dirty="0" smtClean="0">
              <a:solidFill>
                <a:schemeClr val="tx1"/>
              </a:solidFill>
            </a:endParaRPr>
          </a:p>
          <a:p>
            <a:endParaRPr lang="en-US" altLang="ja-JP" sz="9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200" dirty="0" smtClean="0">
              <a:solidFill>
                <a:schemeClr val="tx1"/>
              </a:solidFill>
            </a:endParaRPr>
          </a:p>
        </p:txBody>
      </p:sp>
      <p:pic>
        <p:nvPicPr>
          <p:cNvPr id="27" name="Picture 2" descr="安心生活創造事業イメージイラスト"/>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27784" y="4997568"/>
            <a:ext cx="1450941" cy="102372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467540" y="5999572"/>
            <a:ext cx="3819249" cy="307777"/>
          </a:xfrm>
          <a:prstGeom prst="rect">
            <a:avLst/>
          </a:prstGeom>
        </p:spPr>
        <p:txBody>
          <a:bodyPr wrap="square">
            <a:spAutoFit/>
          </a:bodyPr>
          <a:lstStyle/>
          <a:p>
            <a:r>
              <a:rPr lang="ja-JP" altLang="en-US" sz="700" dirty="0" smtClean="0"/>
              <a:t>出典</a:t>
            </a:r>
            <a:r>
              <a:rPr lang="ja-JP" altLang="en-US" sz="700" dirty="0"/>
              <a:t>：</a:t>
            </a:r>
            <a:r>
              <a:rPr lang="zh-TW" altLang="en-US" sz="700" dirty="0" smtClean="0"/>
              <a:t>豊中市</a:t>
            </a:r>
            <a:r>
              <a:rPr lang="zh-TW" altLang="en-US" sz="700" dirty="0"/>
              <a:t>社会福祉協</a:t>
            </a:r>
            <a:r>
              <a:rPr lang="zh-TW" altLang="en-US" sz="700" dirty="0" smtClean="0"/>
              <a:t>議会</a:t>
            </a:r>
            <a:endParaRPr lang="en-US" altLang="ja-JP" sz="700" dirty="0" smtClean="0"/>
          </a:p>
          <a:p>
            <a:r>
              <a:rPr lang="ja-JP" altLang="en-US" sz="700" dirty="0" smtClean="0"/>
              <a:t>厚生労働省・</a:t>
            </a:r>
            <a:r>
              <a:rPr lang="zh-TW" altLang="en-US" sz="700" dirty="0" smtClean="0"/>
              <a:t>安心</a:t>
            </a:r>
            <a:r>
              <a:rPr lang="zh-TW" altLang="en-US" sz="700" dirty="0"/>
              <a:t>生活創造事業推進</a:t>
            </a:r>
            <a:r>
              <a:rPr lang="zh-TW" altLang="en-US" sz="700" dirty="0" smtClean="0"/>
              <a:t>検討会</a:t>
            </a:r>
            <a:r>
              <a:rPr lang="ja-JP" altLang="en-US" sz="700" dirty="0" smtClean="0"/>
              <a:t>「</a:t>
            </a:r>
            <a:r>
              <a:rPr lang="zh-TW" altLang="en-US" sz="700" dirty="0"/>
              <a:t>安心生活創造事業成果</a:t>
            </a:r>
            <a:r>
              <a:rPr lang="zh-TW" altLang="en-US" sz="700" dirty="0" smtClean="0"/>
              <a:t>報告書</a:t>
            </a:r>
            <a:r>
              <a:rPr lang="ja-JP" altLang="en-US" sz="700" dirty="0" smtClean="0"/>
              <a:t>」（平成</a:t>
            </a:r>
            <a:r>
              <a:rPr lang="en-US" altLang="ja-JP" sz="700" dirty="0" smtClean="0"/>
              <a:t>24</a:t>
            </a:r>
            <a:r>
              <a:rPr lang="ja-JP" altLang="en-US" sz="700" dirty="0" smtClean="0"/>
              <a:t>年）</a:t>
            </a:r>
            <a:endParaRPr lang="en-US" altLang="ja-JP" sz="7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83</a:t>
            </a:fld>
            <a:endParaRPr lang="ja-JP" altLang="en-US" dirty="0">
              <a:solidFill>
                <a:prstClr val="black"/>
              </a:solidFill>
            </a:endParaRPr>
          </a:p>
        </p:txBody>
      </p:sp>
    </p:spTree>
    <p:extLst>
      <p:ext uri="{BB962C8B-B14F-4D97-AF65-F5344CB8AC3E}">
        <p14:creationId xmlns:p14="http://schemas.microsoft.com/office/powerpoint/2010/main" val="528740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defRPr/>
            </a:pPr>
            <a:r>
              <a:rPr lang="ja-JP" altLang="en-US" sz="1400" dirty="0">
                <a:solidFill>
                  <a:sysClr val="windowText" lastClr="000000"/>
                </a:solidFill>
              </a:rPr>
              <a:t>団地の再生、空き家対策など、ベッドタウン固有の問題を解決して、新たな世代を呼びこみ</a:t>
            </a:r>
            <a:r>
              <a:rPr lang="ja-JP" altLang="en-US" sz="1400" dirty="0" smtClean="0">
                <a:solidFill>
                  <a:sysClr val="windowText" lastClr="000000"/>
                </a:solidFill>
              </a:rPr>
              <a:t>、</a:t>
            </a:r>
            <a:r>
              <a:rPr lang="ja-JP" altLang="en-US" sz="1400" u="sng" dirty="0">
                <a:solidFill>
                  <a:sysClr val="windowText" lastClr="000000"/>
                </a:solidFill>
              </a:rPr>
              <a:t>高齢者・子供がいきいき暮らせる</a:t>
            </a:r>
            <a:r>
              <a:rPr lang="ja-JP" altLang="en-US" sz="1400" u="sng" dirty="0" smtClean="0">
                <a:solidFill>
                  <a:sysClr val="windowText" lastClr="000000"/>
                </a:solidFill>
              </a:rPr>
              <a:t>まち</a:t>
            </a:r>
            <a:r>
              <a:rPr lang="ja-JP" altLang="en-US" sz="1400" dirty="0" smtClean="0">
                <a:solidFill>
                  <a:sysClr val="windowText" lastClr="000000"/>
                </a:solidFill>
              </a:rPr>
              <a:t>、</a:t>
            </a:r>
            <a:r>
              <a:rPr lang="ja-JP" altLang="en-US" sz="1400" u="sng" dirty="0" smtClean="0">
                <a:solidFill>
                  <a:sysClr val="windowText" lastClr="000000"/>
                </a:solidFill>
              </a:rPr>
              <a:t>持続</a:t>
            </a:r>
            <a:r>
              <a:rPr lang="ja-JP" altLang="en-US" sz="1400" u="sng" dirty="0">
                <a:solidFill>
                  <a:sysClr val="windowText" lastClr="000000"/>
                </a:solidFill>
              </a:rPr>
              <a:t>可能なまち</a:t>
            </a:r>
            <a:r>
              <a:rPr lang="ja-JP" altLang="en-US" sz="1400" dirty="0">
                <a:solidFill>
                  <a:sysClr val="windowText" lastClr="000000"/>
                </a:solidFill>
              </a:rPr>
              <a:t>を目指す</a:t>
            </a:r>
            <a:r>
              <a:rPr lang="ja-JP" altLang="en-US" sz="1400" dirty="0" smtClean="0">
                <a:solidFill>
                  <a:sysClr val="windowText" lastClr="000000"/>
                </a:solidFill>
              </a:rPr>
              <a:t>。</a:t>
            </a:r>
            <a:endParaRPr lang="ja-JP" altLang="en-US" sz="1400" dirty="0">
              <a:solidFill>
                <a:sysClr val="windowText" lastClr="000000"/>
              </a:solidFill>
            </a:endParaRPr>
          </a:p>
        </p:txBody>
      </p:sp>
      <p:cxnSp>
        <p:nvCxnSpPr>
          <p:cNvPr id="22" name="直線コネクタ 2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4644008" y="1628800"/>
            <a:ext cx="4255005" cy="48756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市民主導の地域おこし</a:t>
            </a:r>
            <a:r>
              <a:rPr lang="ja-JP" altLang="en-US" sz="1200" dirty="0" smtClean="0">
                <a:solidFill>
                  <a:schemeClr val="tx1"/>
                </a:solidFill>
              </a:rPr>
              <a:t>（交野市</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有志だけで活動している市民協働をいかに多世代に継続的に広げていけるか、市への滞留人口増加につなげていくにはどうすればいいか、が課題</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活発</a:t>
            </a:r>
            <a:r>
              <a:rPr lang="ja-JP" altLang="en-US" sz="900" dirty="0">
                <a:solidFill>
                  <a:schemeClr val="tx1"/>
                </a:solidFill>
              </a:rPr>
              <a:t>に活動している市民団体のメンバーに着目し、彼らをコアメンバーに、陶芸やイラスト、編集等、個々のスキルや技能を活かし、企画から実施まで手作りで進められるイベントを提案</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の成功ではなく、チームビルディングに主眼を置いてグループごとにワークショップを重ね、楽しみながら計画を進めた結果、子どもから大学生、高齢者まで</a:t>
            </a:r>
            <a:r>
              <a:rPr lang="en-US" altLang="ja-JP" sz="900" dirty="0">
                <a:solidFill>
                  <a:schemeClr val="tx1"/>
                </a:solidFill>
              </a:rPr>
              <a:t>400</a:t>
            </a:r>
            <a:r>
              <a:rPr lang="ja-JP" altLang="en-US" sz="900" dirty="0">
                <a:solidFill>
                  <a:schemeClr val="tx1"/>
                </a:solidFill>
              </a:rPr>
              <a:t>人近い多世代のサポーターが集まった。また、市民が活動拠点としての使用を希望していた大学所有の植物園に対しても、プラットフォームの一員として参画を呼びかけ、地域貢献へのきっかけ作りとした</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当日は市の特産品を使ったピザを、手作りピザ釜で焼くなど、市民が市民をおもてなしするプログラムを多数展開し、</a:t>
            </a:r>
            <a:r>
              <a:rPr lang="en-US" altLang="ja-JP" sz="900" dirty="0" smtClean="0">
                <a:solidFill>
                  <a:schemeClr val="tx1"/>
                </a:solidFill>
              </a:rPr>
              <a:t>3,000</a:t>
            </a:r>
            <a:r>
              <a:rPr lang="ja-JP" altLang="en-US" sz="900" dirty="0">
                <a:solidFill>
                  <a:schemeClr val="tx1"/>
                </a:solidFill>
              </a:rPr>
              <a:t>人を超える人が来場。現在も、多世代による自発的な市民活動が継続している。</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15"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0889" y="3935501"/>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6747" y="3935501"/>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50889" y="5038400"/>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6747" y="5038400"/>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4790696" y="6266109"/>
            <a:ext cx="3780573" cy="200055"/>
          </a:xfrm>
          <a:prstGeom prst="rect">
            <a:avLst/>
          </a:prstGeom>
        </p:spPr>
        <p:txBody>
          <a:bodyPr wrap="square">
            <a:spAutoFit/>
          </a:bodyPr>
          <a:lstStyle/>
          <a:p>
            <a:r>
              <a:rPr lang="ja-JP" altLang="en-US" sz="700" dirty="0" smtClean="0"/>
              <a:t>出典：大阪府府民文化部</a:t>
            </a:r>
            <a:endParaRPr lang="en-US" altLang="ja-JP" sz="700" dirty="0"/>
          </a:p>
        </p:txBody>
      </p:sp>
      <p:sp>
        <p:nvSpPr>
          <p:cNvPr id="29" name="角丸四角形 28"/>
          <p:cNvSpPr/>
          <p:nvPr/>
        </p:nvSpPr>
        <p:spPr>
          <a:xfrm>
            <a:off x="323528" y="1628800"/>
            <a:ext cx="4179071" cy="486054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a:solidFill>
                  <a:schemeClr val="tx1"/>
                </a:solidFill>
              </a:rPr>
              <a:t>南花台</a:t>
            </a:r>
            <a:r>
              <a:rPr lang="ja-JP" altLang="en-US" sz="1400" dirty="0" smtClean="0">
                <a:solidFill>
                  <a:schemeClr val="tx1"/>
                </a:solidFill>
              </a:rPr>
              <a:t>を中心とした開発団地</a:t>
            </a:r>
            <a:r>
              <a:rPr lang="ja-JP" altLang="en-US" sz="1200" dirty="0" smtClean="0">
                <a:solidFill>
                  <a:schemeClr val="tx1"/>
                </a:solidFill>
              </a:rPr>
              <a:t>（河内長野市）</a:t>
            </a:r>
            <a:endParaRPr lang="en-US" altLang="ja-JP" sz="1200" dirty="0">
              <a:solidFill>
                <a:schemeClr val="tx1"/>
              </a:solidFill>
            </a:endParaRPr>
          </a:p>
          <a:p>
            <a:endParaRPr lang="en-US" altLang="ja-JP" sz="12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南花台地区は、大阪市内中心部から電車で約</a:t>
            </a:r>
            <a:r>
              <a:rPr lang="en-US" altLang="ja-JP" sz="900" dirty="0" smtClean="0">
                <a:solidFill>
                  <a:schemeClr val="tx1"/>
                </a:solidFill>
              </a:rPr>
              <a:t>30</a:t>
            </a:r>
            <a:r>
              <a:rPr lang="ja-JP" altLang="en-US" sz="900" dirty="0" smtClean="0">
                <a:solidFill>
                  <a:schemeClr val="tx1"/>
                </a:solidFill>
              </a:rPr>
              <a:t>分、バス</a:t>
            </a:r>
            <a:r>
              <a:rPr lang="ja-JP" altLang="en-US" sz="900" dirty="0">
                <a:solidFill>
                  <a:schemeClr val="tx1"/>
                </a:solidFill>
              </a:rPr>
              <a:t>で</a:t>
            </a:r>
            <a:r>
              <a:rPr lang="en-US" altLang="ja-JP" sz="900" dirty="0" smtClean="0">
                <a:solidFill>
                  <a:schemeClr val="tx1"/>
                </a:solidFill>
              </a:rPr>
              <a:t>10</a:t>
            </a:r>
            <a:r>
              <a:rPr lang="ja-JP" altLang="en-US" sz="900" dirty="0" smtClean="0">
                <a:solidFill>
                  <a:schemeClr val="tx1"/>
                </a:solidFill>
              </a:rPr>
              <a:t>分の郊外住宅地で</a:t>
            </a:r>
            <a:r>
              <a:rPr lang="ja-JP" altLang="en-US" sz="900" dirty="0">
                <a:solidFill>
                  <a:schemeClr val="tx1"/>
                </a:solidFill>
              </a:rPr>
              <a:t>ある。昭和</a:t>
            </a:r>
            <a:r>
              <a:rPr lang="en-US" altLang="ja-JP" sz="900" dirty="0">
                <a:solidFill>
                  <a:schemeClr val="tx1"/>
                </a:solidFill>
              </a:rPr>
              <a:t>50</a:t>
            </a:r>
            <a:r>
              <a:rPr lang="ja-JP" altLang="en-US" sz="900" dirty="0">
                <a:solidFill>
                  <a:schemeClr val="tx1"/>
                </a:solidFill>
              </a:rPr>
              <a:t>年代に住宅機能に特化して整備された開発団地であり</a:t>
            </a:r>
            <a:r>
              <a:rPr lang="ja-JP" altLang="en-US" sz="900" dirty="0" smtClean="0">
                <a:solidFill>
                  <a:schemeClr val="tx1"/>
                </a:solidFill>
              </a:rPr>
              <a:t>、今後</a:t>
            </a:r>
            <a:r>
              <a:rPr lang="ja-JP" altLang="en-US" sz="900" dirty="0">
                <a:solidFill>
                  <a:schemeClr val="tx1"/>
                </a:solidFill>
              </a:rPr>
              <a:t>、急激に高齢化が進むことが予想されている。また、南部開発団地への玄関口である南花台は、住居だけでなく、店舗などの機能を維持しており、周辺エリアの生活を支える拠点地区として、さらに生活機能を充実させ、人が集まる地域づくりをめざしている</a:t>
            </a:r>
            <a:r>
              <a:rPr lang="ja-JP" altLang="en-US" sz="900" dirty="0" smtClean="0">
                <a:solidFill>
                  <a:schemeClr val="tx1"/>
                </a:solidFill>
              </a:rPr>
              <a:t>。</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南花台を中心と</a:t>
            </a:r>
            <a:r>
              <a:rPr lang="ja-JP" altLang="en-US" sz="900" dirty="0">
                <a:solidFill>
                  <a:schemeClr val="tx1"/>
                </a:solidFill>
              </a:rPr>
              <a:t>した</a:t>
            </a:r>
            <a:r>
              <a:rPr lang="ja-JP" altLang="en-US" sz="900" dirty="0" smtClean="0">
                <a:solidFill>
                  <a:schemeClr val="tx1"/>
                </a:solidFill>
              </a:rPr>
              <a:t>開発団地（大矢船、南ヶ丘、南青葉台、北青葉台）をモデルに、開発団地の再生を目的とするスマートエイジング・シティの具体化に取り組む。（</a:t>
            </a:r>
            <a:r>
              <a:rPr lang="en-US" altLang="ja-JP" sz="900" dirty="0" smtClean="0">
                <a:solidFill>
                  <a:schemeClr val="tx1"/>
                </a:solidFill>
              </a:rPr>
              <a:t>2014</a:t>
            </a:r>
            <a:r>
              <a:rPr lang="ja-JP" altLang="en-US" sz="900" dirty="0" smtClean="0">
                <a:solidFill>
                  <a:schemeClr val="tx1"/>
                </a:solidFill>
              </a:rPr>
              <a:t>年９月</a:t>
            </a:r>
            <a:r>
              <a:rPr lang="en-US" altLang="ja-JP" sz="900" dirty="0" smtClean="0">
                <a:solidFill>
                  <a:schemeClr val="tx1"/>
                </a:solidFill>
              </a:rPr>
              <a:t>12</a:t>
            </a:r>
            <a:r>
              <a:rPr lang="ja-JP" altLang="en-US" sz="900" dirty="0" smtClean="0">
                <a:solidFill>
                  <a:schemeClr val="tx1"/>
                </a:solidFill>
              </a:rPr>
              <a:t>日付、河内長野市と府は協定</a:t>
            </a:r>
            <a:r>
              <a:rPr lang="ja-JP" altLang="en-US" sz="900" dirty="0">
                <a:solidFill>
                  <a:schemeClr val="tx1"/>
                </a:solidFill>
              </a:rPr>
              <a:t>を締結）</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「健康</a:t>
            </a:r>
            <a:r>
              <a:rPr lang="ja-JP" altLang="en-US" sz="900" dirty="0">
                <a:solidFill>
                  <a:schemeClr val="tx1"/>
                </a:solidFill>
              </a:rPr>
              <a:t>寿命</a:t>
            </a:r>
            <a:r>
              <a:rPr lang="ja-JP" altLang="en-US" sz="900" dirty="0" smtClean="0">
                <a:solidFill>
                  <a:schemeClr val="tx1"/>
                </a:solidFill>
              </a:rPr>
              <a:t>の延伸」と「元気な住民の活躍の場づくり」を事業検討の柱に、関西大学の総合コーディネートのもと、民間事業者等も参画し、公・民・学の連携による住民主体のまちづくりを実施。</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タニタ・島田病院と協働した健康プログラムを試験実施する健康仲間づくり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－地域課題解決型ソーシャルビジネスモデル構築などをめざす高齢者</a:t>
            </a:r>
            <a:r>
              <a:rPr lang="ja-JP" altLang="en-US" sz="900" dirty="0">
                <a:solidFill>
                  <a:schemeClr val="tx1"/>
                </a:solidFill>
              </a:rPr>
              <a:t>の生きがいづく</a:t>
            </a:r>
            <a:r>
              <a:rPr lang="ja-JP" altLang="en-US" sz="900" dirty="0" smtClean="0">
                <a:solidFill>
                  <a:schemeClr val="tx1"/>
                </a:solidFill>
              </a:rPr>
              <a:t>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－スーパーの空き店舗を活用した地域の交流・情報発信拠点「コノミヤテラス」の整備</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－まちの情報発信ポータルサイトの開設</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－地域の魅力を活かした南花台でしかできない子育て・子育ち</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環境づくり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－空き家・空き地の活用などを検討するストック活用</a:t>
            </a:r>
            <a:endParaRPr lang="en-US" altLang="ja-JP" sz="900" dirty="0" smtClean="0">
              <a:solidFill>
                <a:schemeClr val="tx1"/>
              </a:solidFill>
            </a:endParaRPr>
          </a:p>
          <a:p>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30" name="正方形/長方形 29"/>
          <p:cNvSpPr/>
          <p:nvPr/>
        </p:nvSpPr>
        <p:spPr>
          <a:xfrm>
            <a:off x="480718" y="6258508"/>
            <a:ext cx="3780573" cy="200055"/>
          </a:xfrm>
          <a:prstGeom prst="rect">
            <a:avLst/>
          </a:prstGeom>
        </p:spPr>
        <p:txBody>
          <a:bodyPr wrap="square">
            <a:spAutoFit/>
          </a:bodyPr>
          <a:lstStyle/>
          <a:p>
            <a:r>
              <a:rPr lang="ja-JP" altLang="en-US" sz="700" dirty="0" smtClean="0"/>
              <a:t>出典</a:t>
            </a:r>
            <a:r>
              <a:rPr lang="ja-JP" altLang="en-US" sz="700" dirty="0"/>
              <a:t>：</a:t>
            </a:r>
            <a:r>
              <a:rPr lang="ja-JP" altLang="en-US" sz="700" dirty="0" smtClean="0"/>
              <a:t>河内長野市資料</a:t>
            </a:r>
            <a:r>
              <a:rPr lang="ja-JP" altLang="en-US" sz="700" dirty="0"/>
              <a:t>より大阪府</a:t>
            </a:r>
            <a:r>
              <a:rPr lang="ja-JP" altLang="en-US" sz="700" dirty="0" smtClean="0"/>
              <a:t>政策企画部作成</a:t>
            </a:r>
            <a:endParaRPr lang="en-US" altLang="ja-JP" sz="700" dirty="0"/>
          </a:p>
        </p:txBody>
      </p:sp>
      <p:pic>
        <p:nvPicPr>
          <p:cNvPr id="3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63888" y="4365104"/>
            <a:ext cx="792088" cy="65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7704" y="5268654"/>
            <a:ext cx="1255920" cy="91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43958" y="5095866"/>
            <a:ext cx="1132657" cy="114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4894" y="5095420"/>
            <a:ext cx="1209331" cy="110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84</a:t>
            </a:fld>
            <a:endParaRPr lang="ja-JP" altLang="en-US" dirty="0">
              <a:solidFill>
                <a:prstClr val="black"/>
              </a:solidFill>
            </a:endParaRPr>
          </a:p>
        </p:txBody>
      </p:sp>
    </p:spTree>
    <p:extLst>
      <p:ext uri="{BB962C8B-B14F-4D97-AF65-F5344CB8AC3E}">
        <p14:creationId xmlns:p14="http://schemas.microsoft.com/office/powerpoint/2010/main" val="396993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ja-JP" altLang="en-US" sz="1400" dirty="0">
              <a:solidFill>
                <a:sysClr val="windowText" lastClr="000000"/>
              </a:solidFill>
            </a:endParaRPr>
          </a:p>
        </p:txBody>
      </p:sp>
      <p:cxnSp>
        <p:nvCxnSpPr>
          <p:cNvPr id="22" name="直線コネクタ 21"/>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709483" y="1268760"/>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奥河内</a:t>
            </a:r>
            <a:r>
              <a:rPr lang="en-US" altLang="ja-JP" sz="1400" dirty="0" smtClean="0">
                <a:solidFill>
                  <a:schemeClr val="tx1"/>
                </a:solidFill>
              </a:rPr>
              <a:t>100</a:t>
            </a:r>
            <a:r>
              <a:rPr lang="ja-JP" altLang="en-US" sz="1400" dirty="0" smtClean="0">
                <a:solidFill>
                  <a:schemeClr val="tx1"/>
                </a:solidFill>
              </a:rPr>
              <a:t>人会議</a:t>
            </a:r>
            <a:r>
              <a:rPr lang="ja-JP" altLang="en-US" sz="1200" dirty="0" smtClean="0">
                <a:solidFill>
                  <a:schemeClr val="tx1"/>
                </a:solidFill>
              </a:rPr>
              <a:t>（河内長野市</a:t>
            </a:r>
            <a:r>
              <a:rPr lang="ja-JP" altLang="en-US" sz="1200" dirty="0">
                <a:solidFill>
                  <a:schemeClr val="tx1"/>
                </a:solidFill>
              </a:rPr>
              <a:t>）</a:t>
            </a:r>
            <a:endParaRPr lang="en-US" altLang="ja-JP" sz="1050" dirty="0" smtClean="0">
              <a:solidFill>
                <a:schemeClr val="tx1"/>
              </a:solidFill>
            </a:endParaRPr>
          </a:p>
          <a:p>
            <a:pPr marL="171450" indent="-171450">
              <a:buFont typeface="Arial" panose="020B0604020202020204" pitchFamily="34" charset="0"/>
              <a:buChar char="•"/>
            </a:pP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河内長野駅前</a:t>
            </a:r>
            <a:r>
              <a:rPr lang="ja-JP" altLang="en-US" sz="900" dirty="0">
                <a:solidFill>
                  <a:schemeClr val="tx1"/>
                </a:solidFill>
              </a:rPr>
              <a:t>の活性化、市に誇りと愛着を持つ市民の増加という課題に対し、河内長野ならではの地域資源・人材の活用手法を新しくつなぎ、発信する方法を提案</a:t>
            </a:r>
            <a:r>
              <a:rPr lang="ja-JP" altLang="en-US" sz="900" dirty="0" smtClean="0">
                <a:solidFill>
                  <a:schemeClr val="tx1"/>
                </a:solidFill>
              </a:rPr>
              <a:t>。</a:t>
            </a:r>
            <a:endParaRPr lang="en-US" altLang="ja-JP" sz="90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河内材</a:t>
            </a:r>
            <a:r>
              <a:rPr lang="ja-JP" altLang="en-US" sz="900" dirty="0">
                <a:solidFill>
                  <a:schemeClr val="tx1"/>
                </a:solidFill>
              </a:rPr>
              <a:t>でオリジナル楽器を制作しコンサートを実施するまでの過程をアーティストと市民が協働して行うリーディング事業を契機に、市民が河内長野を遊びつくすアイデアを持ち寄る「</a:t>
            </a:r>
            <a:r>
              <a:rPr lang="en-US" altLang="ja-JP" sz="900" dirty="0">
                <a:solidFill>
                  <a:schemeClr val="tx1"/>
                </a:solidFill>
              </a:rPr>
              <a:t>100</a:t>
            </a:r>
            <a:r>
              <a:rPr lang="ja-JP" altLang="en-US" sz="900" dirty="0">
                <a:solidFill>
                  <a:schemeClr val="tx1"/>
                </a:solidFill>
              </a:rPr>
              <a:t>人会議」を駅前の商店街内スペースで実施。</a:t>
            </a:r>
            <a:r>
              <a:rPr lang="en-US" altLang="ja-JP" sz="900" dirty="0">
                <a:solidFill>
                  <a:schemeClr val="tx1"/>
                </a:solidFill>
              </a:rPr>
              <a:t>100</a:t>
            </a:r>
            <a:r>
              <a:rPr lang="ja-JP" altLang="en-US" sz="900" dirty="0">
                <a:solidFill>
                  <a:schemeClr val="tx1"/>
                </a:solidFill>
              </a:rPr>
              <a:t>名近くの老若男女が参加し、多様なアイデアが発表された。いくつかのアイデアはグループに分かれて実現に向けた</a:t>
            </a:r>
            <a:r>
              <a:rPr lang="ja-JP" altLang="en-US" sz="900" dirty="0" smtClean="0">
                <a:solidFill>
                  <a:schemeClr val="tx1"/>
                </a:solidFill>
              </a:rPr>
              <a:t>取組み</a:t>
            </a:r>
            <a:r>
              <a:rPr lang="ja-JP" altLang="en-US" sz="900" dirty="0">
                <a:solidFill>
                  <a:schemeClr val="tx1"/>
                </a:solidFill>
              </a:rPr>
              <a:t>が続けられており、今秋の河内長野世界民族音楽で発表された。</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36061" y="4830380"/>
            <a:ext cx="1908837" cy="126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1635" y="3284984"/>
            <a:ext cx="1908837" cy="126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8149" y="3121069"/>
            <a:ext cx="1908836" cy="159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4860032" y="6257211"/>
            <a:ext cx="3780573" cy="200055"/>
          </a:xfrm>
          <a:prstGeom prst="rect">
            <a:avLst/>
          </a:prstGeom>
        </p:spPr>
        <p:txBody>
          <a:bodyPr wrap="square">
            <a:spAutoFit/>
          </a:bodyPr>
          <a:lstStyle/>
          <a:p>
            <a:r>
              <a:rPr lang="ja-JP" altLang="en-US" sz="700" dirty="0" smtClean="0"/>
              <a:t>出典：大阪府府民文化部</a:t>
            </a:r>
            <a:endParaRPr lang="en-US" altLang="ja-JP" sz="700" dirty="0"/>
          </a:p>
        </p:txBody>
      </p:sp>
      <p:sp>
        <p:nvSpPr>
          <p:cNvPr id="16" name="角丸四角形 15"/>
          <p:cNvSpPr/>
          <p:nvPr/>
        </p:nvSpPr>
        <p:spPr>
          <a:xfrm>
            <a:off x="320921" y="1268760"/>
            <a:ext cx="4179071"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文化財を活かしたまちづくり</a:t>
            </a:r>
            <a:r>
              <a:rPr lang="ja-JP" altLang="en-US" sz="1200" dirty="0" smtClean="0">
                <a:solidFill>
                  <a:schemeClr val="tx1"/>
                </a:solidFill>
              </a:rPr>
              <a:t>（泉南市）</a:t>
            </a:r>
            <a:endParaRPr lang="en-US" altLang="ja-JP" sz="1200" dirty="0">
              <a:solidFill>
                <a:schemeClr val="tx1"/>
              </a:solidFill>
            </a:endParaRPr>
          </a:p>
          <a:p>
            <a:pPr marL="171450" indent="-171450">
              <a:buFont typeface="Arial" panose="020B0604020202020204" pitchFamily="34" charset="0"/>
              <a:buChar char="•"/>
            </a:pPr>
            <a:endParaRPr lang="en-US" altLang="ja-JP" sz="120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市立埋蔵文化財センターの活性化という課題（センター来館者の増加、文化財への意識醸成）に対して、市民が自分の住んでいる街を誇りに思える仕掛けと、センターを拠点化する手法、仕組みづくりを提案</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防災</a:t>
            </a:r>
            <a:r>
              <a:rPr lang="ja-JP" altLang="en-US" sz="900" dirty="0">
                <a:solidFill>
                  <a:schemeClr val="tx1"/>
                </a:solidFill>
              </a:rPr>
              <a:t>に熱心な市民性を活かすこと、また大大阪時代の建造物に多く使用されたレンガの産地としての誇りを改めて思い起こし、共有することを軸に、レンガを市民から集め、市民の手で防災かまどをセンター敷地内に設置</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かまど</a:t>
            </a:r>
            <a:r>
              <a:rPr lang="ja-JP" altLang="en-US" sz="900" dirty="0">
                <a:solidFill>
                  <a:schemeClr val="tx1"/>
                </a:solidFill>
              </a:rPr>
              <a:t>を中心とした市民祭りを市民自らが企画・運営することによって、センターに集う市民ネットワークを構築。現在も市民のアイデア出しによるイベントや祭り、大学・市民と協働した地域活性化事業などが継続して実施されている。</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443949" y="6273896"/>
            <a:ext cx="3780573" cy="200055"/>
          </a:xfrm>
          <a:prstGeom prst="rect">
            <a:avLst/>
          </a:prstGeom>
        </p:spPr>
        <p:txBody>
          <a:bodyPr wrap="square">
            <a:spAutoFit/>
          </a:bodyPr>
          <a:lstStyle/>
          <a:p>
            <a:r>
              <a:rPr lang="ja-JP" altLang="en-US" sz="700" dirty="0" smtClean="0"/>
              <a:t>出典：大阪府府民文化部</a:t>
            </a:r>
            <a:endParaRPr lang="en-US" altLang="ja-JP" sz="700" dirty="0"/>
          </a:p>
        </p:txBody>
      </p:sp>
      <p:pic>
        <p:nvPicPr>
          <p:cNvPr id="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87624" y="335294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71801" y="333709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87624"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71801"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87624"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71801"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localhost\LIB\地方版まちひとしごと創生総合戦略\2015.12.3時点\追加画像（奥河内100人会議）.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95859" y="4653136"/>
            <a:ext cx="1902784" cy="14270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85</a:t>
            </a:fld>
            <a:endParaRPr lang="ja-JP" altLang="en-US" dirty="0">
              <a:solidFill>
                <a:prstClr val="black"/>
              </a:solidFill>
            </a:endParaRPr>
          </a:p>
        </p:txBody>
      </p:sp>
    </p:spTree>
    <p:extLst>
      <p:ext uri="{BB962C8B-B14F-4D97-AF65-F5344CB8AC3E}">
        <p14:creationId xmlns:p14="http://schemas.microsoft.com/office/powerpoint/2010/main" val="4036788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u="sng" dirty="0"/>
              <a:t>自然資源を活用</a:t>
            </a:r>
            <a:r>
              <a:rPr lang="ja-JP" altLang="en-US" sz="1400" dirty="0"/>
              <a:t>し</a:t>
            </a:r>
            <a:r>
              <a:rPr lang="ja-JP" altLang="en-US" sz="1400" dirty="0" smtClean="0"/>
              <a:t>、</a:t>
            </a:r>
            <a:r>
              <a:rPr lang="ja-JP" altLang="en-US" sz="1400" dirty="0"/>
              <a:t>６</a:t>
            </a:r>
            <a:r>
              <a:rPr lang="ja-JP" altLang="en-US" sz="1400" dirty="0" smtClean="0"/>
              <a:t>次</a:t>
            </a:r>
            <a:r>
              <a:rPr lang="ja-JP" altLang="en-US" sz="1400" dirty="0"/>
              <a:t>産業、地域ブランド、観光資源として発展させる。</a:t>
            </a:r>
            <a:endParaRPr lang="en-US" altLang="ja-JP" sz="1400" dirty="0"/>
          </a:p>
          <a:p>
            <a:pPr marL="628650" lvl="1" indent="-171450">
              <a:buFont typeface="Arial" panose="020B0604020202020204" pitchFamily="34" charset="0"/>
              <a:buChar char="•"/>
            </a:pPr>
            <a:r>
              <a:rPr lang="ja-JP" altLang="en-US" sz="1400" u="sng" dirty="0" smtClean="0"/>
              <a:t>安全・安心な</a:t>
            </a:r>
            <a:r>
              <a:rPr lang="ja-JP" altLang="en-US" sz="1400" u="sng" dirty="0"/>
              <a:t>スローライフ</a:t>
            </a:r>
            <a:r>
              <a:rPr lang="ja-JP" altLang="en-US" sz="1400" dirty="0"/>
              <a:t>を送れるよう医療、みまもり、交流などを含め、各種インフラを整備する</a:t>
            </a:r>
            <a:r>
              <a:rPr lang="ja-JP" altLang="en-US" sz="1400" dirty="0" smtClean="0"/>
              <a:t>。</a:t>
            </a:r>
            <a:endParaRPr lang="en-US" altLang="ja-JP" sz="1400" dirty="0" smtClean="0"/>
          </a:p>
          <a:p>
            <a:pPr marL="628650" lvl="1" indent="-171450">
              <a:buFont typeface="Arial" panose="020B0604020202020204" pitchFamily="34" charset="0"/>
              <a:buChar char="•"/>
            </a:pPr>
            <a:r>
              <a:rPr lang="ja-JP" altLang="en-US" sz="1400" u="sng" dirty="0"/>
              <a:t>地域資源などの強み</a:t>
            </a:r>
            <a:r>
              <a:rPr lang="ja-JP" altLang="en-US" sz="1400" dirty="0"/>
              <a:t>を活かしたまちづくりを</a:t>
            </a:r>
            <a:r>
              <a:rPr lang="ja-JP" altLang="en-US" sz="1400" dirty="0" smtClean="0"/>
              <a:t>進める。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179512" y="1771306"/>
            <a:ext cx="4399021"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地域資源</a:t>
            </a:r>
            <a:r>
              <a:rPr lang="ja-JP" altLang="en-US" sz="1400" dirty="0" smtClean="0">
                <a:solidFill>
                  <a:schemeClr val="tx1"/>
                </a:solidFill>
              </a:rPr>
              <a:t>の活性化</a:t>
            </a:r>
            <a:r>
              <a:rPr lang="en-US" altLang="ja-JP" sz="1400" dirty="0" smtClean="0">
                <a:solidFill>
                  <a:schemeClr val="tx1"/>
                </a:solidFill>
              </a:rPr>
              <a:t>】</a:t>
            </a:r>
            <a:r>
              <a:rPr lang="ja-JP" altLang="en-US" sz="1400" dirty="0" smtClean="0">
                <a:solidFill>
                  <a:schemeClr val="tx1"/>
                </a:solidFill>
              </a:rPr>
              <a:t>遊休農地の戦略的活用</a:t>
            </a:r>
            <a:r>
              <a:rPr lang="ja-JP" altLang="en-US" sz="1200" dirty="0" smtClean="0">
                <a:solidFill>
                  <a:schemeClr val="tx1"/>
                </a:solidFill>
              </a:rPr>
              <a:t>（箕面市）</a:t>
            </a:r>
            <a:endParaRPr lang="en-US" altLang="ja-JP" sz="12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市では、農業者</a:t>
            </a:r>
            <a:r>
              <a:rPr lang="ja-JP" altLang="en-US" sz="900" dirty="0">
                <a:solidFill>
                  <a:schemeClr val="tx1"/>
                </a:solidFill>
              </a:rPr>
              <a:t>の高齢化、後継者不足による農家戸数の減少及び農地面積の縮小が喫緊の</a:t>
            </a:r>
            <a:r>
              <a:rPr lang="ja-JP" altLang="en-US" sz="900" dirty="0" smtClean="0">
                <a:solidFill>
                  <a:schemeClr val="tx1"/>
                </a:solidFill>
              </a:rPr>
              <a:t>課題となっており、</a:t>
            </a:r>
            <a:r>
              <a:rPr lang="en-US" altLang="ja-JP" sz="900" dirty="0" smtClean="0">
                <a:solidFill>
                  <a:schemeClr val="tx1"/>
                </a:solidFill>
              </a:rPr>
              <a:t>2013</a:t>
            </a:r>
            <a:r>
              <a:rPr lang="ja-JP" altLang="en-US" sz="900" dirty="0" smtClean="0">
                <a:solidFill>
                  <a:schemeClr val="tx1"/>
                </a:solidFill>
              </a:rPr>
              <a:t>年度に「</a:t>
            </a:r>
            <a:r>
              <a:rPr lang="ja-JP" altLang="en-US" sz="900" dirty="0">
                <a:solidFill>
                  <a:schemeClr val="tx1"/>
                </a:solidFill>
              </a:rPr>
              <a:t>箕面市農業公社」を立ち上げ</a:t>
            </a:r>
            <a:r>
              <a:rPr lang="ja-JP" altLang="en-US" sz="900" dirty="0" smtClean="0">
                <a:solidFill>
                  <a:schemeClr val="tx1"/>
                </a:solidFill>
              </a:rPr>
              <a:t>、</a:t>
            </a:r>
            <a:r>
              <a:rPr lang="en-US" altLang="ja-JP" sz="900" dirty="0" smtClean="0">
                <a:solidFill>
                  <a:schemeClr val="tx1"/>
                </a:solidFill>
              </a:rPr>
              <a:t>2014</a:t>
            </a:r>
            <a:r>
              <a:rPr lang="ja-JP" altLang="en-US" sz="900" dirty="0" smtClean="0">
                <a:solidFill>
                  <a:schemeClr val="tx1"/>
                </a:solidFill>
              </a:rPr>
              <a:t>年</a:t>
            </a:r>
            <a:r>
              <a:rPr lang="ja-JP" altLang="en-US" sz="900" dirty="0">
                <a:solidFill>
                  <a:schemeClr val="tx1"/>
                </a:solidFill>
              </a:rPr>
              <a:t>２</a:t>
            </a:r>
            <a:r>
              <a:rPr lang="ja-JP" altLang="en-US" sz="900" dirty="0" smtClean="0">
                <a:solidFill>
                  <a:schemeClr val="tx1"/>
                </a:solidFill>
              </a:rPr>
              <a:t>月</a:t>
            </a:r>
            <a:r>
              <a:rPr lang="ja-JP" altLang="en-US" sz="900" dirty="0">
                <a:solidFill>
                  <a:schemeClr val="tx1"/>
                </a:solidFill>
              </a:rPr>
              <a:t>一般社団</a:t>
            </a:r>
            <a:r>
              <a:rPr lang="ja-JP" altLang="en-US" sz="900" dirty="0" smtClean="0">
                <a:solidFill>
                  <a:schemeClr val="tx1"/>
                </a:solidFill>
              </a:rPr>
              <a:t>法人化。</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耕作</a:t>
            </a:r>
            <a:r>
              <a:rPr lang="ja-JP" altLang="en-US" sz="900" dirty="0">
                <a:solidFill>
                  <a:schemeClr val="tx1"/>
                </a:solidFill>
              </a:rPr>
              <a:t>できない遊休農地を所有者から市</a:t>
            </a:r>
            <a:r>
              <a:rPr lang="ja-JP" altLang="en-US" sz="900" dirty="0" smtClean="0">
                <a:solidFill>
                  <a:schemeClr val="tx1"/>
                </a:solidFill>
              </a:rPr>
              <a:t>が</a:t>
            </a:r>
            <a:r>
              <a:rPr lang="ja-JP" altLang="en-US" sz="900" dirty="0">
                <a:solidFill>
                  <a:schemeClr val="tx1"/>
                </a:solidFill>
              </a:rPr>
              <a:t>あずかり</a:t>
            </a:r>
            <a:r>
              <a:rPr lang="ja-JP" altLang="en-US" sz="900" dirty="0" smtClean="0">
                <a:solidFill>
                  <a:schemeClr val="tx1"/>
                </a:solidFill>
              </a:rPr>
              <a:t>、「箕面市農業公社」が農地</a:t>
            </a:r>
            <a:r>
              <a:rPr lang="ja-JP" altLang="en-US" sz="900" dirty="0">
                <a:solidFill>
                  <a:schemeClr val="tx1"/>
                </a:solidFill>
              </a:rPr>
              <a:t>耕作</a:t>
            </a:r>
            <a:r>
              <a:rPr lang="ja-JP" altLang="en-US" sz="900" dirty="0" smtClean="0">
                <a:solidFill>
                  <a:schemeClr val="tx1"/>
                </a:solidFill>
              </a:rPr>
              <a:t>（</a:t>
            </a:r>
            <a:r>
              <a:rPr lang="ja-JP" altLang="en-US" sz="900" dirty="0">
                <a:solidFill>
                  <a:schemeClr val="tx1"/>
                </a:solidFill>
              </a:rPr>
              <a:t>借地料なし</a:t>
            </a:r>
            <a:r>
              <a:rPr lang="ja-JP" altLang="en-US" sz="900" dirty="0" smtClean="0">
                <a:solidFill>
                  <a:schemeClr val="tx1"/>
                </a:solidFill>
              </a:rPr>
              <a:t>）</a:t>
            </a:r>
            <a:r>
              <a:rPr lang="ja-JP" altLang="en-US" sz="900" dirty="0">
                <a:solidFill>
                  <a:schemeClr val="tx1"/>
                </a:solidFill>
              </a:rPr>
              <a:t>及び遊休農地整地</a:t>
            </a:r>
            <a:r>
              <a:rPr lang="ja-JP" altLang="en-US" sz="900" dirty="0" smtClean="0">
                <a:solidFill>
                  <a:schemeClr val="tx1"/>
                </a:solidFill>
              </a:rPr>
              <a:t>（上乗せ</a:t>
            </a:r>
            <a:r>
              <a:rPr lang="ja-JP" altLang="en-US" sz="900" dirty="0">
                <a:solidFill>
                  <a:schemeClr val="tx1"/>
                </a:solidFill>
              </a:rPr>
              <a:t>交付</a:t>
            </a:r>
            <a:r>
              <a:rPr lang="ja-JP" altLang="en-US" sz="900" dirty="0" smtClean="0">
                <a:solidFill>
                  <a:schemeClr val="tx1"/>
                </a:solidFill>
              </a:rPr>
              <a:t>金で実施）行い、学校給食等に活用。（売上収入等で公社作業員の人件費等に充当。）</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遊休</a:t>
            </a:r>
            <a:r>
              <a:rPr lang="ja-JP" altLang="en-US" sz="900" dirty="0">
                <a:solidFill>
                  <a:schemeClr val="tx1"/>
                </a:solidFill>
              </a:rPr>
              <a:t>農地の再生・保全と中学校給食で</a:t>
            </a:r>
            <a:r>
              <a:rPr lang="ja-JP" altLang="en-US" sz="900" dirty="0" smtClean="0">
                <a:solidFill>
                  <a:schemeClr val="tx1"/>
                </a:solidFill>
              </a:rPr>
              <a:t>の箕面産</a:t>
            </a:r>
            <a:r>
              <a:rPr lang="ja-JP" altLang="en-US" sz="900" dirty="0">
                <a:solidFill>
                  <a:schemeClr val="tx1"/>
                </a:solidFill>
              </a:rPr>
              <a:t>作物の利用拡大を図りながら</a:t>
            </a:r>
            <a:r>
              <a:rPr lang="ja-JP" altLang="en-US" sz="900" dirty="0" smtClean="0">
                <a:solidFill>
                  <a:schemeClr val="tx1"/>
                </a:solidFill>
              </a:rPr>
              <a:t>、</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将来的</a:t>
            </a:r>
            <a:r>
              <a:rPr lang="ja-JP" altLang="en-US" sz="900" dirty="0">
                <a:solidFill>
                  <a:schemeClr val="tx1"/>
                </a:solidFill>
              </a:rPr>
              <a:t>には、独立採算制のもと、</a:t>
            </a:r>
            <a:r>
              <a:rPr lang="ja-JP" altLang="en-US" sz="900" dirty="0" smtClean="0">
                <a:solidFill>
                  <a:schemeClr val="tx1"/>
                </a:solidFill>
              </a:rPr>
              <a:t>経営的</a:t>
            </a:r>
            <a:r>
              <a:rPr lang="ja-JP" altLang="en-US" sz="900" dirty="0">
                <a:solidFill>
                  <a:schemeClr val="tx1"/>
                </a:solidFill>
              </a:rPr>
              <a:t>に自立し、事業を推進していくことを目指す。</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cxnSp>
        <p:nvCxnSpPr>
          <p:cNvPr id="21" name="直線コネクタ 20"/>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716016" y="1771306"/>
            <a:ext cx="4255005"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地域資源の活性化</a:t>
            </a:r>
            <a:r>
              <a:rPr lang="en-US" altLang="ja-JP" sz="1400" dirty="0" smtClean="0">
                <a:solidFill>
                  <a:schemeClr val="tx1"/>
                </a:solidFill>
              </a:rPr>
              <a:t>】</a:t>
            </a:r>
            <a:r>
              <a:rPr lang="ja-JP" altLang="en-US" sz="1400" dirty="0" smtClean="0">
                <a:solidFill>
                  <a:schemeClr val="tx1"/>
                </a:solidFill>
              </a:rPr>
              <a:t>まち</a:t>
            </a:r>
            <a:r>
              <a:rPr lang="ja-JP" altLang="en-US" sz="1400" dirty="0">
                <a:solidFill>
                  <a:schemeClr val="tx1"/>
                </a:solidFill>
              </a:rPr>
              <a:t>・海・里山</a:t>
            </a:r>
            <a:r>
              <a:rPr lang="ja-JP" altLang="en-US" sz="1400" dirty="0" smtClean="0">
                <a:solidFill>
                  <a:schemeClr val="tx1"/>
                </a:solidFill>
              </a:rPr>
              <a:t>活性化</a:t>
            </a:r>
            <a:r>
              <a:rPr lang="ja-JP" altLang="en-US" sz="1200" dirty="0" smtClean="0">
                <a:solidFill>
                  <a:schemeClr val="tx1"/>
                </a:solidFill>
              </a:rPr>
              <a:t>（泉南市）</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農地が多数存在</a:t>
            </a:r>
            <a:r>
              <a:rPr lang="ja-JP" altLang="en-US" sz="900" dirty="0" smtClean="0">
                <a:solidFill>
                  <a:schemeClr val="tx1"/>
                </a:solidFill>
              </a:rPr>
              <a:t>する里山</a:t>
            </a:r>
            <a:r>
              <a:rPr lang="ja-JP" altLang="en-US" sz="900" dirty="0">
                <a:solidFill>
                  <a:schemeClr val="tx1"/>
                </a:solidFill>
              </a:rPr>
              <a:t>では、農作業の重労働性を低減することに</a:t>
            </a:r>
            <a:r>
              <a:rPr lang="ja-JP" altLang="en-US" sz="900" dirty="0" smtClean="0">
                <a:solidFill>
                  <a:schemeClr val="tx1"/>
                </a:solidFill>
              </a:rPr>
              <a:t>より、</a:t>
            </a:r>
            <a:r>
              <a:rPr lang="ja-JP" altLang="en-US" sz="900" dirty="0">
                <a:solidFill>
                  <a:schemeClr val="tx1"/>
                </a:solidFill>
              </a:rPr>
              <a:t>耕作放棄地の未然防止や担い手への農地集積と</a:t>
            </a:r>
            <a:r>
              <a:rPr lang="ja-JP" altLang="en-US" sz="900" dirty="0" smtClean="0">
                <a:solidFill>
                  <a:schemeClr val="tx1"/>
                </a:solidFill>
              </a:rPr>
              <a:t>いう「</a:t>
            </a:r>
            <a:r>
              <a:rPr lang="ja-JP" altLang="en-US" sz="900" dirty="0">
                <a:solidFill>
                  <a:schemeClr val="tx1"/>
                </a:solidFill>
              </a:rPr>
              <a:t>秩序ある農的土地利用」が</a:t>
            </a:r>
            <a:r>
              <a:rPr lang="ja-JP" altLang="en-US" sz="900" dirty="0" smtClean="0">
                <a:solidFill>
                  <a:schemeClr val="tx1"/>
                </a:solidFill>
              </a:rPr>
              <a:t>図られ、</a:t>
            </a:r>
            <a:r>
              <a:rPr lang="ja-JP" altLang="en-US" sz="900" dirty="0">
                <a:solidFill>
                  <a:schemeClr val="tx1"/>
                </a:solidFill>
              </a:rPr>
              <a:t>「持続性ある泉南農産物の供給」につながる。そのため、近年、省力化・効率化に寄与する栽培方法として期待されている「砂栽培」の普及啓発を行い、農業の労働生産性の向上を図る。</a:t>
            </a:r>
          </a:p>
          <a:p>
            <a:pPr marL="171450" indent="-171450">
              <a:buFont typeface="Arial" panose="020B0604020202020204" pitchFamily="34" charset="0"/>
              <a:buChar char="•"/>
            </a:pPr>
            <a:r>
              <a:rPr lang="ja-JP" altLang="en-US" sz="900" dirty="0">
                <a:solidFill>
                  <a:schemeClr val="tx1"/>
                </a:solidFill>
              </a:rPr>
              <a:t>具体的には、市が主体となり、メーカー（東レ建設</a:t>
            </a:r>
            <a:r>
              <a:rPr lang="en-US" altLang="ja-JP" sz="900" dirty="0">
                <a:solidFill>
                  <a:schemeClr val="tx1"/>
                </a:solidFill>
              </a:rPr>
              <a:t>(</a:t>
            </a:r>
            <a:r>
              <a:rPr lang="ja-JP" altLang="en-US" sz="900" dirty="0">
                <a:solidFill>
                  <a:schemeClr val="tx1"/>
                </a:solidFill>
              </a:rPr>
              <a:t>株</a:t>
            </a:r>
            <a:r>
              <a:rPr lang="en-US" altLang="ja-JP" sz="900" dirty="0">
                <a:solidFill>
                  <a:schemeClr val="tx1"/>
                </a:solidFill>
              </a:rPr>
              <a:t>)</a:t>
            </a:r>
            <a:r>
              <a:rPr lang="ja-JP" altLang="en-US" sz="900" dirty="0">
                <a:solidFill>
                  <a:schemeClr val="tx1"/>
                </a:solidFill>
              </a:rPr>
              <a:t>）と連携して砂栽培プラントを市内に設置し、見学・体験できる機会を提供。</a:t>
            </a:r>
          </a:p>
          <a:p>
            <a:pPr marL="171450" indent="-171450">
              <a:buFont typeface="Arial" panose="020B0604020202020204" pitchFamily="34" charset="0"/>
              <a:buChar char="•"/>
            </a:pPr>
            <a:r>
              <a:rPr lang="ja-JP" altLang="en-US" sz="900" dirty="0">
                <a:solidFill>
                  <a:schemeClr val="tx1"/>
                </a:solidFill>
              </a:rPr>
              <a:t>作業の省力化により、高齢化による</a:t>
            </a:r>
            <a:r>
              <a:rPr lang="ja-JP" altLang="en-US" sz="900" dirty="0" smtClean="0">
                <a:solidFill>
                  <a:schemeClr val="tx1"/>
                </a:solidFill>
              </a:rPr>
              <a:t>離農の</a:t>
            </a:r>
            <a:r>
              <a:rPr lang="ja-JP" altLang="en-US" sz="900" dirty="0">
                <a:solidFill>
                  <a:schemeClr val="tx1"/>
                </a:solidFill>
              </a:rPr>
              <a:t>抑制だけでなく、</a:t>
            </a:r>
            <a:r>
              <a:rPr lang="ja-JP" altLang="en-US" sz="900" dirty="0" err="1">
                <a:solidFill>
                  <a:schemeClr val="tx1"/>
                </a:solidFill>
              </a:rPr>
              <a:t>障がい</a:t>
            </a:r>
            <a:r>
              <a:rPr lang="ja-JP" altLang="en-US" sz="900" dirty="0">
                <a:solidFill>
                  <a:schemeClr val="tx1"/>
                </a:solidFill>
              </a:rPr>
              <a:t>者による作業従事も容易となることから、企業の障がい者雇用による農業参入を促す効果も見込む。</a:t>
            </a:r>
          </a:p>
          <a:p>
            <a:pPr marL="171450" indent="-171450">
              <a:buFont typeface="Arial" panose="020B0604020202020204" pitchFamily="34" charset="0"/>
              <a:buChar char="•"/>
            </a:pPr>
            <a:r>
              <a:rPr lang="ja-JP" altLang="en-US" sz="900" dirty="0">
                <a:solidFill>
                  <a:schemeClr val="tx1"/>
                </a:solidFill>
              </a:rPr>
              <a:t>また、沿岸部では、激減する「泉南アナゴ」の保全・再生・活用を図り、水産業を活性化するため、近畿大学水産研究所に</a:t>
            </a:r>
            <a:r>
              <a:rPr lang="ja-JP" altLang="en-US" sz="900" dirty="0" smtClean="0">
                <a:solidFill>
                  <a:schemeClr val="tx1"/>
                </a:solidFill>
              </a:rPr>
              <a:t>よる養殖</a:t>
            </a:r>
            <a:r>
              <a:rPr lang="ja-JP" altLang="en-US" sz="900" dirty="0">
                <a:solidFill>
                  <a:schemeClr val="tx1"/>
                </a:solidFill>
              </a:rPr>
              <a:t>技術の指導のもと、市と漁業協同組合が連携し、アナゴの養殖を実施</a:t>
            </a:r>
            <a:r>
              <a:rPr lang="ja-JP" altLang="en-US" sz="900" dirty="0" smtClean="0">
                <a:solidFill>
                  <a:schemeClr val="tx1"/>
                </a:solidFill>
              </a:rPr>
              <a:t>。</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養殖</a:t>
            </a:r>
            <a:r>
              <a:rPr lang="ja-JP" altLang="en-US" sz="900" dirty="0">
                <a:solidFill>
                  <a:schemeClr val="tx1"/>
                </a:solidFill>
              </a:rPr>
              <a:t>アナゴを観光資源として活用し、海から市街地（まち）へ繋がる雇用創出・地域活性化を図る。</a:t>
            </a:r>
          </a:p>
          <a:p>
            <a:pPr marL="171450" indent="-171450">
              <a:buFont typeface="Arial" panose="020B0604020202020204" pitchFamily="34" charset="0"/>
              <a:buChar char="•"/>
            </a:pPr>
            <a:r>
              <a:rPr lang="ja-JP" altLang="en-US" sz="900" dirty="0">
                <a:solidFill>
                  <a:schemeClr val="tx1"/>
                </a:solidFill>
              </a:rPr>
              <a:t>これらの取組みと</a:t>
            </a:r>
            <a:r>
              <a:rPr lang="ja-JP" altLang="en-US" sz="900" dirty="0" smtClean="0">
                <a:solidFill>
                  <a:schemeClr val="tx1"/>
                </a:solidFill>
              </a:rPr>
              <a:t>併せ、</a:t>
            </a:r>
            <a:r>
              <a:rPr lang="ja-JP" altLang="en-US" sz="900" dirty="0">
                <a:solidFill>
                  <a:schemeClr val="tx1"/>
                </a:solidFill>
              </a:rPr>
              <a:t>大阪調理製菓専門学校と連携して、市を代表する農水産品を</a:t>
            </a:r>
            <a:r>
              <a:rPr lang="ja-JP" altLang="en-US" sz="900" dirty="0" smtClean="0">
                <a:solidFill>
                  <a:schemeClr val="tx1"/>
                </a:solidFill>
              </a:rPr>
              <a:t>用いたご当地グルメを開発</a:t>
            </a:r>
            <a:r>
              <a:rPr lang="ja-JP" altLang="en-US" sz="900" dirty="0">
                <a:solidFill>
                  <a:schemeClr val="tx1"/>
                </a:solidFill>
              </a:rPr>
              <a:t>し、地域活性化の推進に活用する。</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4" name="正方形/長方形 23"/>
          <p:cNvSpPr/>
          <p:nvPr/>
        </p:nvSpPr>
        <p:spPr>
          <a:xfrm>
            <a:off x="4887239" y="6246043"/>
            <a:ext cx="3780573" cy="200055"/>
          </a:xfrm>
          <a:prstGeom prst="rect">
            <a:avLst/>
          </a:prstGeom>
        </p:spPr>
        <p:txBody>
          <a:bodyPr wrap="square">
            <a:spAutoFit/>
          </a:bodyPr>
          <a:lstStyle/>
          <a:p>
            <a:r>
              <a:rPr lang="ja-JP" altLang="en-US" sz="700" dirty="0" smtClean="0"/>
              <a:t>出典：泉南市　</a:t>
            </a:r>
            <a:endParaRPr lang="ja-JP" altLang="en-US" sz="700" b="1" dirty="0"/>
          </a:p>
        </p:txBody>
      </p:sp>
      <p:pic>
        <p:nvPicPr>
          <p:cNvPr id="5122" name="Picture 2" descr="\\172.19.126.23\kikaku\10計画グループ（23.7.12～）\06地方創生\H27【地方創生】関係\12 案\戦略\第４章\各市町村入手資料\箕面市\イメージ図.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9547" y="4342873"/>
            <a:ext cx="3448437" cy="2110463"/>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567492" y="6309320"/>
            <a:ext cx="3780573" cy="200055"/>
          </a:xfrm>
          <a:prstGeom prst="rect">
            <a:avLst/>
          </a:prstGeom>
        </p:spPr>
        <p:txBody>
          <a:bodyPr wrap="square">
            <a:spAutoFit/>
          </a:bodyPr>
          <a:lstStyle/>
          <a:p>
            <a:r>
              <a:rPr lang="ja-JP" altLang="en-US" sz="700" dirty="0" smtClean="0"/>
              <a:t>出典：箕面市</a:t>
            </a:r>
            <a:endParaRPr lang="en-US" altLang="ja-JP" sz="700" dirty="0"/>
          </a:p>
        </p:txBody>
      </p:sp>
      <p:pic>
        <p:nvPicPr>
          <p:cNvPr id="23" name="図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876" y="4638786"/>
            <a:ext cx="1739438" cy="920219"/>
          </a:xfrm>
          <a:prstGeom prst="rect">
            <a:avLst/>
          </a:prstGeom>
          <a:ln w="6350">
            <a:solidFill>
              <a:schemeClr val="tx1">
                <a:lumMod val="50000"/>
                <a:lumOff val="50000"/>
              </a:schemeClr>
            </a:solidFill>
          </a:ln>
        </p:spPr>
      </p:pic>
      <p:pic>
        <p:nvPicPr>
          <p:cNvPr id="25" name="Picture 2" descr="T:\購買部\砂栽培農業\HP\トレファーム撮影0624(縮小版）\_DSC041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2064" y="4528170"/>
            <a:ext cx="1562100" cy="103489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28" name="図 27" descr="C:\Users\C99942\Desktop\トレファーム\トレファーム画像（茂広組様）\トレファーム画像（茂広組様）\メロン.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775" y="5617907"/>
            <a:ext cx="1113905" cy="835429"/>
          </a:xfrm>
          <a:prstGeom prst="rect">
            <a:avLst/>
          </a:prstGeom>
          <a:noFill/>
          <a:ln>
            <a:noFill/>
          </a:ln>
        </p:spPr>
      </p:pic>
      <p:pic>
        <p:nvPicPr>
          <p:cNvPr id="29" name="図 2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76176" y="5613336"/>
            <a:ext cx="1028272" cy="840000"/>
          </a:xfrm>
          <a:prstGeom prst="rect">
            <a:avLst/>
          </a:prstGeom>
          <a:noFill/>
          <a:ln>
            <a:noFill/>
          </a:ln>
        </p:spPr>
      </p:pic>
      <p:pic>
        <p:nvPicPr>
          <p:cNvPr id="6146" name="Picture 2" descr="Z:\10計画グループ（23.7.12～）\06地方創生\H27【地方創生】関係\12 案\戦略\第４章\各市町村入手資料\箕面市\キャプチャ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7704" y="3401534"/>
            <a:ext cx="1156334" cy="8611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箕面市\キャプチャ2.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6918" y="3401534"/>
            <a:ext cx="1112169" cy="8583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10計画グループ（23.7.12～）\06地方創生\H27【地方創生】関係\12 案\戦略\第４章\各市町村入手資料\箕面市\キャプチャ3.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241" y="5722094"/>
            <a:ext cx="891407" cy="57844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86</a:t>
            </a:fld>
            <a:endParaRPr lang="ja-JP" altLang="en-US" dirty="0">
              <a:solidFill>
                <a:prstClr val="black"/>
              </a:solidFill>
            </a:endParaRPr>
          </a:p>
        </p:txBody>
      </p:sp>
    </p:spTree>
    <p:extLst>
      <p:ext uri="{BB962C8B-B14F-4D97-AF65-F5344CB8AC3E}">
        <p14:creationId xmlns:p14="http://schemas.microsoft.com/office/powerpoint/2010/main" val="1207247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323528" y="1236114"/>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a:solidFill>
                  <a:schemeClr val="tx1"/>
                </a:solidFill>
              </a:rPr>
              <a:t>次世代へつなげ、夢の</a:t>
            </a:r>
            <a:r>
              <a:rPr lang="ja-JP" altLang="en-US" sz="1400" dirty="0" smtClean="0">
                <a:solidFill>
                  <a:schemeClr val="tx1"/>
                </a:solidFill>
              </a:rPr>
              <a:t>懸け橋</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プロジェクト</a:t>
            </a:r>
            <a:r>
              <a:rPr lang="ja-JP" altLang="en-US" sz="1200" dirty="0">
                <a:solidFill>
                  <a:schemeClr val="tx1"/>
                </a:solidFill>
              </a:rPr>
              <a:t>（</a:t>
            </a:r>
            <a:r>
              <a:rPr lang="ja-JP" altLang="en-US" sz="1200" dirty="0" smtClean="0">
                <a:solidFill>
                  <a:schemeClr val="tx1"/>
                </a:solidFill>
              </a:rPr>
              <a:t>阪南市</a:t>
            </a:r>
            <a:r>
              <a:rPr lang="ja-JP" altLang="en-US" sz="1200" dirty="0">
                <a:solidFill>
                  <a:schemeClr val="tx1"/>
                </a:solidFill>
              </a:rPr>
              <a:t>）</a:t>
            </a:r>
            <a:endParaRPr lang="en-US" altLang="ja-JP" sz="12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smtClean="0">
                <a:solidFill>
                  <a:schemeClr val="tx1"/>
                </a:solidFill>
              </a:rPr>
              <a:t>地産地消</a:t>
            </a:r>
            <a:r>
              <a:rPr lang="ja-JP" altLang="en-US" sz="900" dirty="0">
                <a:solidFill>
                  <a:schemeClr val="tx1"/>
                </a:solidFill>
              </a:rPr>
              <a:t>による綿産業の復興</a:t>
            </a:r>
            <a:r>
              <a:rPr lang="ja-JP" altLang="en-US" sz="900" dirty="0" smtClean="0">
                <a:solidFill>
                  <a:schemeClr val="tx1"/>
                </a:solidFill>
              </a:rPr>
              <a:t>に向け、台湾</a:t>
            </a:r>
            <a:r>
              <a:rPr lang="ja-JP" altLang="en-US" sz="900" dirty="0">
                <a:solidFill>
                  <a:schemeClr val="tx1"/>
                </a:solidFill>
              </a:rPr>
              <a:t>からの技術支援を含むニーズに対して、受入れ</a:t>
            </a:r>
            <a:r>
              <a:rPr lang="ja-JP" altLang="en-US" sz="900" dirty="0" smtClean="0">
                <a:solidFill>
                  <a:schemeClr val="tx1"/>
                </a:solidFill>
              </a:rPr>
              <a:t>環境を整備。</a:t>
            </a:r>
            <a:r>
              <a:rPr lang="ja-JP" altLang="en-US" sz="900" dirty="0">
                <a:solidFill>
                  <a:schemeClr val="tx1"/>
                </a:solidFill>
              </a:rPr>
              <a:t>また</a:t>
            </a:r>
            <a:r>
              <a:rPr lang="ja-JP" altLang="en-US" sz="900" dirty="0" smtClean="0">
                <a:solidFill>
                  <a:schemeClr val="tx1"/>
                </a:solidFill>
              </a:rPr>
              <a:t>、台湾は綿花</a:t>
            </a:r>
            <a:r>
              <a:rPr lang="ja-JP" altLang="en-US" sz="900" dirty="0">
                <a:solidFill>
                  <a:schemeClr val="tx1"/>
                </a:solidFill>
              </a:rPr>
              <a:t>だけではなく</a:t>
            </a:r>
            <a:r>
              <a:rPr lang="ja-JP" altLang="en-US" sz="900" dirty="0" smtClean="0">
                <a:solidFill>
                  <a:schemeClr val="tx1"/>
                </a:solidFill>
              </a:rPr>
              <a:t>、市</a:t>
            </a:r>
            <a:r>
              <a:rPr lang="ja-JP" altLang="en-US" sz="900" dirty="0">
                <a:solidFill>
                  <a:schemeClr val="tx1"/>
                </a:solidFill>
              </a:rPr>
              <a:t>の地場産業に</a:t>
            </a:r>
            <a:r>
              <a:rPr lang="ja-JP" altLang="en-US" sz="900" dirty="0" smtClean="0">
                <a:solidFill>
                  <a:schemeClr val="tx1"/>
                </a:solidFill>
              </a:rPr>
              <a:t>も関心が高いため、ビジネスマッチング含むサポート支援を検討。</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具体的</a:t>
            </a:r>
            <a:r>
              <a:rPr lang="ja-JP" altLang="en-US" sz="900" dirty="0">
                <a:solidFill>
                  <a:schemeClr val="tx1"/>
                </a:solidFill>
              </a:rPr>
              <a:t>には、国際交流や文化芸術等に関する産官学金で構成する「日台交流プラットフォーム」を構築し、台湾のニーズに応じた連携・支援をサポートする体制を地域一体で整備するとともに、プロモーション活動・ファムトリップ等による誘客や相互交流及びビジネスマッチング支援等を企業・関係者と協働で</a:t>
            </a:r>
            <a:r>
              <a:rPr lang="ja-JP" altLang="en-US" sz="900" dirty="0" smtClean="0">
                <a:solidFill>
                  <a:schemeClr val="tx1"/>
                </a:solidFill>
              </a:rPr>
              <a:t>実施。</a:t>
            </a:r>
            <a:endParaRPr lang="ja-JP" altLang="en-US"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また</a:t>
            </a:r>
            <a:r>
              <a:rPr lang="ja-JP" altLang="en-US" sz="900" dirty="0">
                <a:solidFill>
                  <a:schemeClr val="tx1"/>
                </a:solidFill>
              </a:rPr>
              <a:t>、受入環境を整備するために、多言語対応の案内標識の整備や</a:t>
            </a:r>
            <a:r>
              <a:rPr lang="ja-JP" altLang="en-US" sz="900" dirty="0" smtClean="0">
                <a:solidFill>
                  <a:schemeClr val="tx1"/>
                </a:solidFill>
              </a:rPr>
              <a:t>通訳</a:t>
            </a:r>
            <a:r>
              <a:rPr lang="ja-JP" altLang="en-US" sz="900" dirty="0">
                <a:solidFill>
                  <a:schemeClr val="tx1"/>
                </a:solidFill>
              </a:rPr>
              <a:t>、</a:t>
            </a:r>
            <a:r>
              <a:rPr lang="ja-JP" altLang="en-US" sz="900" dirty="0" smtClean="0">
                <a:solidFill>
                  <a:schemeClr val="tx1"/>
                </a:solidFill>
              </a:rPr>
              <a:t>「</a:t>
            </a:r>
            <a:r>
              <a:rPr lang="ja-JP" altLang="en-US" sz="900" dirty="0">
                <a:solidFill>
                  <a:schemeClr val="tx1"/>
                </a:solidFill>
              </a:rPr>
              <a:t>海外インバウンド対応コンシェルジュ」（中国語スキルや台湾文化等に知見を有する者を登用）を設置</a:t>
            </a:r>
            <a:r>
              <a:rPr lang="ja-JP" altLang="en-US" sz="900" dirty="0" smtClean="0">
                <a:solidFill>
                  <a:schemeClr val="tx1"/>
                </a:solidFill>
              </a:rPr>
              <a:t>し、</a:t>
            </a:r>
            <a:r>
              <a:rPr lang="ja-JP" altLang="en-US" sz="900" dirty="0">
                <a:solidFill>
                  <a:schemeClr val="tx1"/>
                </a:solidFill>
              </a:rPr>
              <a:t>情報発信や現地案内などのワンストップ対応を</a:t>
            </a:r>
            <a:r>
              <a:rPr lang="ja-JP" altLang="en-US" sz="900" dirty="0" smtClean="0">
                <a:solidFill>
                  <a:schemeClr val="tx1"/>
                </a:solidFill>
              </a:rPr>
              <a:t>実現。</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6" name="正方形/長方形 15"/>
          <p:cNvSpPr/>
          <p:nvPr/>
        </p:nvSpPr>
        <p:spPr>
          <a:xfrm>
            <a:off x="527978" y="6258982"/>
            <a:ext cx="3780573" cy="200055"/>
          </a:xfrm>
          <a:prstGeom prst="rect">
            <a:avLst/>
          </a:prstGeom>
        </p:spPr>
        <p:txBody>
          <a:bodyPr wrap="square">
            <a:spAutoFit/>
          </a:bodyPr>
          <a:lstStyle/>
          <a:p>
            <a:r>
              <a:rPr lang="ja-JP" altLang="en-US" sz="700" dirty="0" smtClean="0"/>
              <a:t>出典：阪南市</a:t>
            </a:r>
            <a:endParaRPr lang="en-US" altLang="ja-JP" sz="700" dirty="0"/>
          </a:p>
        </p:txBody>
      </p:sp>
      <p:sp>
        <p:nvSpPr>
          <p:cNvPr id="15" name="角丸四角形 14"/>
          <p:cNvSpPr/>
          <p:nvPr/>
        </p:nvSpPr>
        <p:spPr>
          <a:xfrm>
            <a:off x="4709483"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smtClean="0">
                <a:solidFill>
                  <a:schemeClr val="tx1"/>
                </a:solidFill>
              </a:rPr>
              <a:t>スポーツツーリズム</a:t>
            </a:r>
            <a:r>
              <a:rPr lang="ja-JP" altLang="en-US" sz="1200" dirty="0" smtClean="0">
                <a:solidFill>
                  <a:schemeClr val="tx1"/>
                </a:solidFill>
              </a:rPr>
              <a:t>（岬町）</a:t>
            </a:r>
            <a:endParaRPr lang="en-US" altLang="ja-JP" sz="1200" dirty="0" smtClean="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r>
              <a:rPr lang="ja-JP" altLang="en-US" sz="900" dirty="0">
                <a:solidFill>
                  <a:schemeClr val="tx1"/>
                </a:solidFill>
              </a:rPr>
              <a:t>国土交通省の</a:t>
            </a:r>
            <a:r>
              <a:rPr lang="en-US" altLang="ja-JP" sz="900" dirty="0">
                <a:solidFill>
                  <a:schemeClr val="tx1"/>
                </a:solidFill>
              </a:rPr>
              <a:t>『</a:t>
            </a:r>
            <a:r>
              <a:rPr lang="ja-JP" altLang="en-US" sz="900" dirty="0">
                <a:solidFill>
                  <a:schemeClr val="tx1"/>
                </a:solidFill>
              </a:rPr>
              <a:t>みなとオアシス</a:t>
            </a:r>
            <a:r>
              <a:rPr lang="en-US" altLang="ja-JP" sz="900" dirty="0">
                <a:solidFill>
                  <a:schemeClr val="tx1"/>
                </a:solidFill>
              </a:rPr>
              <a:t>』</a:t>
            </a:r>
            <a:r>
              <a:rPr lang="ja-JP" altLang="en-US" sz="900" dirty="0" err="1">
                <a:solidFill>
                  <a:schemeClr val="tx1"/>
                </a:solidFill>
              </a:rPr>
              <a:t>にも登</a:t>
            </a:r>
            <a:r>
              <a:rPr lang="ja-JP" altLang="en-US" sz="900" dirty="0">
                <a:solidFill>
                  <a:schemeClr val="tx1"/>
                </a:solidFill>
              </a:rPr>
              <a:t>録されている、町内に数多くある海を楽しむ観光資源を活用したまちづくりを推進するため、町内各所に分散する観光資源をサイクリングやウォーキングで周遊することを目的とした環境整備を行い、イベントも積極的に</a:t>
            </a:r>
            <a:r>
              <a:rPr lang="ja-JP" altLang="en-US" sz="900" dirty="0" smtClean="0">
                <a:solidFill>
                  <a:schemeClr val="tx1"/>
                </a:solidFill>
              </a:rPr>
              <a:t>開催。</a:t>
            </a:r>
            <a:endParaRPr lang="ja-JP" altLang="en-US" sz="900" dirty="0">
              <a:solidFill>
                <a:schemeClr val="tx1"/>
              </a:solidFill>
            </a:endParaRPr>
          </a:p>
          <a:p>
            <a:pPr marL="171450" indent="-171450">
              <a:buFont typeface="Arial" panose="020B0604020202020204" pitchFamily="34" charset="0"/>
              <a:buChar char="•"/>
            </a:pPr>
            <a:r>
              <a:rPr lang="ja-JP" altLang="en-US" sz="900" dirty="0">
                <a:solidFill>
                  <a:schemeClr val="tx1"/>
                </a:solidFill>
              </a:rPr>
              <a:t>また、都心や関西国際空港からのアクセスの良さを活かし、スポーツ関係団体や旅行事業者と連携して、アマチュアスポーツ合宿などの誘致に向けた各種取組みを行う</a:t>
            </a:r>
            <a:r>
              <a:rPr lang="ja-JP" altLang="en-US" sz="900" dirty="0" smtClean="0">
                <a:solidFill>
                  <a:schemeClr val="tx1"/>
                </a:solidFill>
              </a:rPr>
              <a:t>。</a:t>
            </a:r>
            <a:endParaRPr lang="ja-JP" altLang="en-US" sz="900" dirty="0">
              <a:solidFill>
                <a:schemeClr val="tx1"/>
              </a:solidFill>
            </a:endParaRPr>
          </a:p>
          <a:p>
            <a:pPr marL="171450" indent="-171450">
              <a:buFont typeface="Arial" panose="020B0604020202020204" pitchFamily="34" charset="0"/>
              <a:buChar char="•"/>
            </a:pPr>
            <a:r>
              <a:rPr lang="ja-JP" altLang="en-US" sz="900" dirty="0">
                <a:solidFill>
                  <a:schemeClr val="tx1"/>
                </a:solidFill>
              </a:rPr>
              <a:t>これらの取組みにより、既存施設の効果的な活用、スポーツ振興や人材育成、定住人口の減少を補う交流人口の拡大、地元雇用の拡大など</a:t>
            </a:r>
            <a:r>
              <a:rPr lang="ja-JP" altLang="en-US" sz="900" dirty="0" smtClean="0">
                <a:solidFill>
                  <a:schemeClr val="tx1"/>
                </a:solidFill>
              </a:rPr>
              <a:t>をめざす。</a:t>
            </a:r>
            <a:endParaRPr lang="en-US" altLang="ja-JP" sz="90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4853346" y="6269724"/>
            <a:ext cx="3780573" cy="200055"/>
          </a:xfrm>
          <a:prstGeom prst="rect">
            <a:avLst/>
          </a:prstGeom>
        </p:spPr>
        <p:txBody>
          <a:bodyPr wrap="square">
            <a:spAutoFit/>
          </a:bodyPr>
          <a:lstStyle/>
          <a:p>
            <a:r>
              <a:rPr lang="ja-JP" altLang="en-US" sz="700" dirty="0" smtClean="0"/>
              <a:t>出典：岬町</a:t>
            </a:r>
            <a:endParaRPr lang="ja-JP" altLang="en-US" sz="700" b="1" dirty="0"/>
          </a:p>
        </p:txBody>
      </p:sp>
      <p:pic>
        <p:nvPicPr>
          <p:cNvPr id="7171" name="Picture 3" descr="Z:\10計画グループ（23.7.12～）\06地方創生\H27【地方創生】関係\12 案\戦略\第４章\各市町村入手資料\岬町\【岬町】写真②.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2340" y="2806227"/>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10計画グループ（23.7.12～）\06地方創生\H27【地方創生】関係\12 案\戦略\第４章\各市町村入手資料\岬町\【岬町】写真③.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3346" y="3068960"/>
            <a:ext cx="20320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Z:\10計画グループ（23.7.12～）\06地方創生\H27【地方創生】関係\12 案\戦略\第４章\各市町村入手資料\岬町\【岬町】写真④.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24432" y="5172018"/>
            <a:ext cx="24384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Z:\10計画グループ（23.7.12～）\06地方創生\H27【地方創生】関係\12 案\戦略\第４章\各市町村入手資料\岬町\【岬町】写真①.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62340" y="4244776"/>
            <a:ext cx="1828800" cy="1220153"/>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544" y="5661248"/>
            <a:ext cx="882812" cy="602258"/>
          </a:xfrm>
          <a:prstGeom prst="rect">
            <a:avLst/>
          </a:prstGeom>
          <a:ln>
            <a:noFill/>
          </a:ln>
        </p:spPr>
      </p:pic>
      <p:pic>
        <p:nvPicPr>
          <p:cNvPr id="21" name="Picture 2" descr="Z:\10計画グループ（23.7.12～）\06地方創生\H27【地方創生】関係\12 案\戦略\第４章\各市町村入手資料\阪南市\キャプチャ.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1384" y="3320042"/>
            <a:ext cx="409978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収穫祭の様子">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08422" y="5716102"/>
            <a:ext cx="942608" cy="665226"/>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7783" y="5672088"/>
            <a:ext cx="633283" cy="738180"/>
          </a:xfrm>
          <a:prstGeom prst="rect">
            <a:avLst/>
          </a:prstGeom>
        </p:spPr>
      </p:pic>
      <p:pic>
        <p:nvPicPr>
          <p:cNvPr id="24" name="図 23" descr="C:\Users\H24-036MBE\Desktop\写真【inoue】\特産品（和紙の布②）.JPG"/>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43798" y="5672088"/>
            <a:ext cx="932817" cy="705358"/>
          </a:xfrm>
          <a:prstGeom prst="rect">
            <a:avLst/>
          </a:prstGeom>
          <a:noFill/>
          <a:ln>
            <a:noFill/>
          </a:ln>
        </p:spPr>
      </p:pic>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87</a:t>
            </a:fld>
            <a:endParaRPr lang="ja-JP" altLang="en-US" dirty="0">
              <a:solidFill>
                <a:prstClr val="black"/>
              </a:solidFill>
            </a:endParaRPr>
          </a:p>
        </p:txBody>
      </p:sp>
    </p:spTree>
    <p:extLst>
      <p:ext uri="{BB962C8B-B14F-4D97-AF65-F5344CB8AC3E}">
        <p14:creationId xmlns:p14="http://schemas.microsoft.com/office/powerpoint/2010/main" val="2546175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地域類型ごとの課題を解決するととも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、各地域が持つ資源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や価値を強化することで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、府外からの流入促進だけでなく、府内での人口対流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生み出します。ライフステージ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ごと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に重視する価値や考え方が変化するのに応じて、柔軟に住み替えることができる、新しい「都市型」ライフスタイルを提案します。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499436743"/>
              </p:ext>
            </p:extLst>
          </p:nvPr>
        </p:nvGraphicFramePr>
        <p:xfrm>
          <a:off x="630976" y="1883550"/>
          <a:ext cx="7973472" cy="4569786"/>
        </p:xfrm>
        <a:graphic>
          <a:graphicData uri="http://schemas.openxmlformats.org/drawingml/2006/table">
            <a:tbl>
              <a:tblPr firstRow="1" bandRow="1">
                <a:tableStyleId>{5C22544A-7EE6-4342-B048-85BDC9FD1C3A}</a:tableStyleId>
              </a:tblPr>
              <a:tblGrid>
                <a:gridCol w="818274"/>
                <a:gridCol w="1192533"/>
                <a:gridCol w="1192533"/>
                <a:gridCol w="1192533"/>
                <a:gridCol w="1192533"/>
                <a:gridCol w="2385066"/>
              </a:tblGrid>
              <a:tr h="297249">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高校まで</a:t>
                      </a: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大学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就職～結婚</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子育て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シニア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36233">
                <a:tc>
                  <a:txBody>
                    <a:bodyPr/>
                    <a:lstStyle/>
                    <a:p>
                      <a:pPr algn="ctr"/>
                      <a:r>
                        <a:rPr kumimoji="1" lang="ja-JP" altLang="en-US" sz="1200" b="0" dirty="0" smtClean="0"/>
                        <a:t>都心部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648072">
                <a:tc>
                  <a:txBody>
                    <a:bodyPr/>
                    <a:lstStyle/>
                    <a:p>
                      <a:pPr algn="ctr"/>
                      <a:r>
                        <a:rPr kumimoji="1" lang="ja-JP" altLang="en-US" sz="1200" b="0" dirty="0" smtClean="0"/>
                        <a:t>周辺部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ja-JP" altLang="en-US"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152128">
                <a:tc>
                  <a:txBody>
                    <a:bodyPr/>
                    <a:lstStyle/>
                    <a:p>
                      <a:pPr algn="ctr"/>
                      <a:r>
                        <a:rPr kumimoji="1" lang="ja-JP" altLang="en-US" sz="1200" b="0" dirty="0" smtClean="0"/>
                        <a:t>郊外部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936104">
                <a:tc>
                  <a:txBody>
                    <a:bodyPr/>
                    <a:lstStyle/>
                    <a:p>
                      <a:pPr algn="ctr"/>
                      <a:r>
                        <a:rPr kumimoji="1" lang="ja-JP" altLang="en-US" sz="1200" b="0" dirty="0" smtClean="0"/>
                        <a:t>山間部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9" name="正方形/長方形 8"/>
          <p:cNvSpPr/>
          <p:nvPr/>
        </p:nvSpPr>
        <p:spPr>
          <a:xfrm>
            <a:off x="2725994" y="1556792"/>
            <a:ext cx="3650358" cy="307777"/>
          </a:xfrm>
          <a:prstGeom prst="rect">
            <a:avLst/>
          </a:prstGeom>
        </p:spPr>
        <p:txBody>
          <a:bodyPr wrap="none">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各ライフステージにおける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地域の価値（イメージ）</a:t>
            </a:r>
            <a:endParaRPr lang="ja-JP" altLang="en-US" sz="1400" dirty="0"/>
          </a:p>
        </p:txBody>
      </p:sp>
      <p:sp>
        <p:nvSpPr>
          <p:cNvPr id="5" name="角丸四角形 4"/>
          <p:cNvSpPr/>
          <p:nvPr/>
        </p:nvSpPr>
        <p:spPr>
          <a:xfrm>
            <a:off x="1547664" y="2236821"/>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文化・クリエイティビティ</a:t>
            </a:r>
            <a:endParaRPr kumimoji="1" lang="ja-JP" altLang="en-US" sz="1200" dirty="0"/>
          </a:p>
        </p:txBody>
      </p:sp>
      <p:sp>
        <p:nvSpPr>
          <p:cNvPr id="10" name="角丸四角形 9"/>
          <p:cNvSpPr/>
          <p:nvPr/>
        </p:nvSpPr>
        <p:spPr>
          <a:xfrm>
            <a:off x="1547664" y="2558728"/>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交流・刺激</a:t>
            </a:r>
            <a:endParaRPr kumimoji="1" lang="ja-JP" altLang="en-US" sz="1200" dirty="0"/>
          </a:p>
        </p:txBody>
      </p:sp>
      <p:sp>
        <p:nvSpPr>
          <p:cNvPr id="13" name="角丸四角形 12"/>
          <p:cNvSpPr/>
          <p:nvPr/>
        </p:nvSpPr>
        <p:spPr>
          <a:xfrm>
            <a:off x="3923928" y="2852936"/>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職住近接</a:t>
            </a:r>
            <a:endParaRPr kumimoji="1" lang="ja-JP" altLang="en-US" sz="1200" dirty="0"/>
          </a:p>
        </p:txBody>
      </p:sp>
      <p:sp>
        <p:nvSpPr>
          <p:cNvPr id="14" name="角丸四角形 13"/>
          <p:cNvSpPr/>
          <p:nvPr/>
        </p:nvSpPr>
        <p:spPr>
          <a:xfrm>
            <a:off x="3923928" y="313479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消費（飲食・ショッピング）</a:t>
            </a:r>
            <a:endParaRPr kumimoji="1" lang="ja-JP" altLang="en-US" sz="1200" dirty="0"/>
          </a:p>
        </p:txBody>
      </p:sp>
      <p:sp>
        <p:nvSpPr>
          <p:cNvPr id="15" name="角丸四角形 14"/>
          <p:cNvSpPr/>
          <p:nvPr/>
        </p:nvSpPr>
        <p:spPr>
          <a:xfrm>
            <a:off x="5087350" y="3422824"/>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医療施設</a:t>
            </a:r>
            <a:endParaRPr kumimoji="1" lang="ja-JP" altLang="en-US" sz="1200" dirty="0"/>
          </a:p>
        </p:txBody>
      </p:sp>
      <p:sp>
        <p:nvSpPr>
          <p:cNvPr id="16" name="角丸四角形 15"/>
          <p:cNvSpPr/>
          <p:nvPr/>
        </p:nvSpPr>
        <p:spPr>
          <a:xfrm>
            <a:off x="1547664" y="378286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dirty="0" smtClean="0"/>
              <a:t>地縁・地元意識</a:t>
            </a:r>
            <a:endParaRPr kumimoji="1" lang="ja-JP" altLang="en-US" sz="1200" dirty="0"/>
          </a:p>
        </p:txBody>
      </p:sp>
      <p:sp>
        <p:nvSpPr>
          <p:cNvPr id="17" name="角丸四角形 16"/>
          <p:cNvSpPr/>
          <p:nvPr/>
        </p:nvSpPr>
        <p:spPr>
          <a:xfrm>
            <a:off x="3923928" y="407707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生活利便（日常の買い物等）</a:t>
            </a:r>
            <a:endParaRPr kumimoji="1" lang="ja-JP" altLang="en-US" sz="1200" dirty="0"/>
          </a:p>
        </p:txBody>
      </p:sp>
      <p:sp>
        <p:nvSpPr>
          <p:cNvPr id="18" name="角丸四角形 17"/>
          <p:cNvSpPr/>
          <p:nvPr/>
        </p:nvSpPr>
        <p:spPr>
          <a:xfrm>
            <a:off x="7488744" y="3782864"/>
            <a:ext cx="943188" cy="166236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スマートエイジングシティ</a:t>
            </a:r>
            <a:endParaRPr kumimoji="1" lang="ja-JP" altLang="en-US" sz="1200" dirty="0"/>
          </a:p>
        </p:txBody>
      </p:sp>
      <p:sp>
        <p:nvSpPr>
          <p:cNvPr id="19" name="角丸四角形 18"/>
          <p:cNvSpPr/>
          <p:nvPr/>
        </p:nvSpPr>
        <p:spPr>
          <a:xfrm>
            <a:off x="1547664" y="4437112"/>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均質性</a:t>
            </a:r>
            <a:endParaRPr kumimoji="1" lang="ja-JP" altLang="en-US" sz="1200" dirty="0"/>
          </a:p>
        </p:txBody>
      </p:sp>
      <p:sp>
        <p:nvSpPr>
          <p:cNvPr id="20" name="角丸四角形 19"/>
          <p:cNvSpPr/>
          <p:nvPr/>
        </p:nvSpPr>
        <p:spPr>
          <a:xfrm>
            <a:off x="1547664" y="472514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安全・安心</a:t>
            </a:r>
            <a:endParaRPr kumimoji="1" lang="ja-JP" altLang="en-US" sz="1200" dirty="0"/>
          </a:p>
        </p:txBody>
      </p:sp>
      <p:sp>
        <p:nvSpPr>
          <p:cNvPr id="21" name="角丸四角形 20"/>
          <p:cNvSpPr/>
          <p:nvPr/>
        </p:nvSpPr>
        <p:spPr>
          <a:xfrm>
            <a:off x="1547664"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2" name="角丸四角形 21"/>
          <p:cNvSpPr/>
          <p:nvPr/>
        </p:nvSpPr>
        <p:spPr>
          <a:xfrm>
            <a:off x="5112060"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3" name="角丸四角形 22"/>
          <p:cNvSpPr/>
          <p:nvPr/>
        </p:nvSpPr>
        <p:spPr>
          <a:xfrm>
            <a:off x="1547664" y="5589240"/>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自然環境</a:t>
            </a:r>
            <a:endParaRPr kumimoji="1" lang="ja-JP" altLang="en-US" sz="1200" dirty="0"/>
          </a:p>
        </p:txBody>
      </p:sp>
      <p:sp>
        <p:nvSpPr>
          <p:cNvPr id="24" name="角丸四角形 23"/>
          <p:cNvSpPr/>
          <p:nvPr/>
        </p:nvSpPr>
        <p:spPr>
          <a:xfrm>
            <a:off x="5112060" y="5877272"/>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健康づくり</a:t>
            </a:r>
            <a:endParaRPr kumimoji="1" lang="ja-JP" altLang="en-US" sz="1200" dirty="0"/>
          </a:p>
        </p:txBody>
      </p:sp>
      <p:sp>
        <p:nvSpPr>
          <p:cNvPr id="25" name="角丸四角形 24"/>
          <p:cNvSpPr/>
          <p:nvPr/>
        </p:nvSpPr>
        <p:spPr>
          <a:xfrm>
            <a:off x="5112060" y="6165304"/>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農業</a:t>
            </a:r>
            <a:endParaRPr kumimoji="1" lang="ja-JP" altLang="en-US" sz="1200" dirty="0"/>
          </a:p>
        </p:txBody>
      </p:sp>
      <p:cxnSp>
        <p:nvCxnSpPr>
          <p:cNvPr id="26" name="直線コネクタ 2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7" name="正方形/長方形 26"/>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409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p>
        </p:txBody>
      </p:sp>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5" name="正方形/長方形 4"/>
          <p:cNvSpPr/>
          <p:nvPr/>
        </p:nvSpPr>
        <p:spPr>
          <a:xfrm>
            <a:off x="107504" y="706413"/>
            <a:ext cx="8856984" cy="6001643"/>
          </a:xfrm>
          <a:prstGeom prst="rect">
            <a:avLst/>
          </a:prstGeom>
        </p:spPr>
        <p:txBody>
          <a:bodyPr wrap="square">
            <a:spAutoFit/>
          </a:bodyPr>
          <a:lstStyle/>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基本姿勢で掲げた「積極戦略」（例：出産・子育て環境の充実、産業の創出・振興等）と「調整戦略」（例：高齢者等がいきいきと暮らせるまちづくり、都市基盤の再構築等）の両面から取組みを進めるため、本総合戦略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方向性のもと、①～⑥の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戦略の柱と位置付けます。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t>子育て</a:t>
            </a:r>
            <a:r>
              <a:rPr lang="ja-JP" altLang="ja-JP" sz="1600" dirty="0"/>
              <a:t>世代</a:t>
            </a:r>
            <a:r>
              <a:rPr lang="ja-JP" altLang="ja-JP" sz="1600" dirty="0" smtClean="0"/>
              <a:t>が仕事</a:t>
            </a:r>
            <a:r>
              <a:rPr lang="ja-JP" altLang="ja-JP" sz="1600" dirty="0"/>
              <a:t>と子育てを両立し、安心して子どもを産み育てるには、若い世代の経済的な自立と保育環境の量的・質的充実などの環境整備が重要</a:t>
            </a:r>
            <a:r>
              <a:rPr lang="ja-JP" altLang="ja-JP" sz="1600" dirty="0" smtClean="0"/>
              <a:t>で</a:t>
            </a:r>
            <a:r>
              <a:rPr lang="ja-JP" altLang="en-US" sz="1600" dirty="0" smtClean="0"/>
              <a:t>す</a:t>
            </a:r>
            <a:r>
              <a:rPr lang="ja-JP" altLang="ja-JP" sz="1600" dirty="0" smtClean="0"/>
              <a:t>。</a:t>
            </a:r>
            <a:endParaRPr lang="ja-JP" altLang="ja-JP" sz="1600" dirty="0"/>
          </a:p>
          <a:p>
            <a:pPr marL="288000" indent="-457200"/>
            <a:r>
              <a:rPr lang="ja-JP" altLang="en-US" sz="1600" dirty="0" smtClean="0"/>
              <a:t>　　　また、次代の「大阪」を担う、子どもたちへの支援（学習面、生活面）を充実します。</a:t>
            </a:r>
            <a:endParaRPr lang="en-US" altLang="ja-JP" sz="1600" dirty="0" smtClean="0"/>
          </a:p>
          <a:p>
            <a:pPr marL="288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r>
              <a:rPr lang="ja-JP" altLang="en-US" sz="1600" dirty="0"/>
              <a:t>　</a:t>
            </a:r>
            <a:r>
              <a:rPr lang="ja-JP" altLang="en-US" sz="1600" dirty="0" smtClean="0"/>
              <a:t>　　</a:t>
            </a:r>
            <a:r>
              <a:rPr lang="ja-JP" altLang="ja-JP" sz="1600" dirty="0" smtClean="0"/>
              <a:t>今後、高齢化</a:t>
            </a:r>
            <a:r>
              <a:rPr lang="ja-JP" altLang="ja-JP" sz="1600" dirty="0"/>
              <a:t>が進展する中</a:t>
            </a:r>
            <a:r>
              <a:rPr lang="ja-JP" altLang="ja-JP" sz="1600" dirty="0" smtClean="0"/>
              <a:t>で</a:t>
            </a:r>
            <a:r>
              <a:rPr lang="ja-JP" altLang="en-US" sz="1600" dirty="0" smtClean="0"/>
              <a:t>は</a:t>
            </a:r>
            <a:r>
              <a:rPr lang="ja-JP" altLang="ja-JP" sz="1600" dirty="0" smtClean="0"/>
              <a:t>、</a:t>
            </a:r>
            <a:r>
              <a:rPr lang="ja-JP" altLang="en-US" sz="1600" dirty="0" smtClean="0"/>
              <a:t>日常的な健康づくりや</a:t>
            </a:r>
            <a:r>
              <a:rPr lang="ja-JP" altLang="en-US" sz="1600" dirty="0"/>
              <a:t>健（検</a:t>
            </a:r>
            <a:r>
              <a:rPr lang="ja-JP" altLang="en-US" sz="1600" dirty="0" smtClean="0"/>
              <a:t>）診の受診など「予防」の機運を高め、府民の健康寿命を延伸するとともに、</a:t>
            </a:r>
            <a:r>
              <a:rPr lang="ja-JP" altLang="ja-JP" sz="1600" dirty="0" smtClean="0"/>
              <a:t>高齢者</a:t>
            </a:r>
            <a:r>
              <a:rPr lang="ja-JP" altLang="en-US" sz="1600" dirty="0" smtClean="0"/>
              <a:t>等</a:t>
            </a:r>
            <a:r>
              <a:rPr lang="ja-JP" altLang="ja-JP" sz="1600" dirty="0" smtClean="0"/>
              <a:t>が</a:t>
            </a:r>
            <a:r>
              <a:rPr lang="ja-JP" altLang="ja-JP" sz="1600" dirty="0"/>
              <a:t>安心して</a:t>
            </a:r>
            <a:r>
              <a:rPr lang="ja-JP" altLang="ja-JP" sz="1600" dirty="0" smtClean="0"/>
              <a:t>生活</a:t>
            </a:r>
            <a:r>
              <a:rPr lang="ja-JP" altLang="en-US" sz="1600" dirty="0" smtClean="0"/>
              <a:t>できるよう</a:t>
            </a:r>
            <a:r>
              <a:rPr lang="ja-JP" altLang="ja-JP" sz="1600" dirty="0"/>
              <a:t>、医療・介護体制の確保はもとより、</a:t>
            </a:r>
            <a:r>
              <a:rPr lang="ja-JP" altLang="en-US" sz="1600" dirty="0"/>
              <a:t>地域コミュニティの減少や弱体化に伴う</a:t>
            </a:r>
            <a:r>
              <a:rPr lang="ja-JP" altLang="ja-JP" sz="1600" dirty="0"/>
              <a:t>防犯力・防災力</a:t>
            </a:r>
            <a:r>
              <a:rPr lang="ja-JP" altLang="en-US" sz="1600" dirty="0"/>
              <a:t>等</a:t>
            </a:r>
            <a:r>
              <a:rPr lang="ja-JP" altLang="en-US" sz="1600" dirty="0" smtClean="0"/>
              <a:t>の低下</a:t>
            </a:r>
            <a:r>
              <a:rPr lang="ja-JP" altLang="en-US" sz="1600" dirty="0"/>
              <a:t>を防ぐための</a:t>
            </a:r>
            <a:r>
              <a:rPr lang="ja-JP" altLang="ja-JP" sz="1600" dirty="0"/>
              <a:t>地域力の再生やソーシャルキャピタルの向上が必要</a:t>
            </a:r>
            <a:r>
              <a:rPr lang="ja-JP" altLang="en-US" sz="1600" dirty="0"/>
              <a:t>です</a:t>
            </a:r>
            <a:r>
              <a:rPr lang="ja-JP" altLang="en-US" sz="1600" dirty="0" smtClean="0"/>
              <a:t>。</a:t>
            </a:r>
            <a:endParaRPr lang="en-US" altLang="ja-JP" sz="1600" dirty="0" smtClean="0"/>
          </a:p>
          <a:p>
            <a:pPr marL="288000" indent="-457200"/>
            <a:r>
              <a:rPr lang="ja-JP" altLang="en-US" sz="1600" dirty="0"/>
              <a:t>　</a:t>
            </a:r>
            <a:r>
              <a:rPr lang="ja-JP" altLang="en-US" sz="1600" dirty="0" smtClean="0"/>
              <a:t>　　また、人口減少社会に応じた、最適な都市基盤の再構築や長寿命化を進めるとともに、災害対策や治安・交通安全対策など安全・安心なまちづくりをさらに推進します。</a:t>
            </a:r>
            <a:endParaRPr lang="ja-JP" altLang="ja-JP" sz="1600" dirty="0"/>
          </a:p>
          <a:p>
            <a:pPr marL="180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59873" y="3068960"/>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rPr>
              <a:t>①　若い世代の就職・結婚・出産・子育ての希望を実現する</a:t>
            </a:r>
            <a:endParaRPr lang="en-US" altLang="ja-JP" sz="1600" dirty="0" smtClean="0">
              <a:solidFill>
                <a:schemeClr val="tx1"/>
              </a:solidFill>
            </a:endParaRPr>
          </a:p>
          <a:p>
            <a:r>
              <a:rPr lang="ja-JP" altLang="en-US" sz="1600" dirty="0" smtClean="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467544" y="5733256"/>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a:t>
            </a:r>
            <a:r>
              <a:rPr lang="ja-JP" altLang="en-US" sz="1600" dirty="0" smtClean="0">
                <a:solidFill>
                  <a:schemeClr val="tx1"/>
                </a:solidFill>
              </a:rPr>
              <a:t>と活躍できる「まち」をつくる</a:t>
            </a:r>
            <a:endParaRPr lang="ja-JP" altLang="en-US" sz="1600" dirty="0">
              <a:solidFill>
                <a:schemeClr val="tx1"/>
              </a:solidFill>
            </a:endParaRPr>
          </a:p>
          <a:p>
            <a:r>
              <a:rPr lang="ja-JP" altLang="en-US" sz="1600" dirty="0" smtClean="0">
                <a:solidFill>
                  <a:schemeClr val="tx1"/>
                </a:solidFill>
              </a:rPr>
              <a:t>④　安全・安心な地域をつくる</a:t>
            </a:r>
            <a:endParaRPr kumimoji="1" lang="ja-JP" altLang="en-US" sz="1600" dirty="0">
              <a:solidFill>
                <a:schemeClr val="tx1"/>
              </a:solidFill>
            </a:endParaRPr>
          </a:p>
        </p:txBody>
      </p:sp>
    </p:spTree>
    <p:extLst>
      <p:ext uri="{BB962C8B-B14F-4D97-AF65-F5344CB8AC3E}">
        <p14:creationId xmlns:p14="http://schemas.microsoft.com/office/powerpoint/2010/main" val="2431771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4713191"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D</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山間部で育ち、家業を継いだが、両親が要介護になったため医療施設の充実した都心部に両親ともども移住して転職。子どもたちが独立し、両親を看取った後、郊外に</a:t>
            </a:r>
            <a:r>
              <a:rPr lang="ja-JP" altLang="en-US" sz="1050" dirty="0">
                <a:solidFill>
                  <a:schemeClr val="tx1"/>
                </a:solidFill>
              </a:rPr>
              <a:t>転居</a:t>
            </a:r>
            <a:r>
              <a:rPr lang="ja-JP" altLang="en-US" sz="1050" dirty="0" smtClean="0">
                <a:solidFill>
                  <a:schemeClr val="tx1"/>
                </a:solidFill>
              </a:rPr>
              <a:t>。</a:t>
            </a:r>
            <a:endParaRPr kumimoji="1" lang="ja-JP" altLang="en-US" sz="1050" dirty="0">
              <a:solidFill>
                <a:schemeClr val="tx1"/>
              </a:solidFill>
            </a:endParaRPr>
          </a:p>
        </p:txBody>
      </p:sp>
      <p:pic>
        <p:nvPicPr>
          <p:cNvPr id="7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7486" y="4691195"/>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正方形/長方形 51"/>
          <p:cNvSpPr/>
          <p:nvPr/>
        </p:nvSpPr>
        <p:spPr>
          <a:xfrm>
            <a:off x="4713191"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B</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周辺部で育ち、地元で進学・就職。社会人になってからも実家暮らしだったが、結婚して都心部にマンション購入。子どもが独立した後は、マンションを売却して地元に戻る。</a:t>
            </a:r>
            <a:endParaRPr kumimoji="1" lang="ja-JP" altLang="en-US" sz="1050" dirty="0">
              <a:solidFill>
                <a:schemeClr val="tx1"/>
              </a:solidFill>
            </a:endParaRPr>
          </a:p>
        </p:txBody>
      </p:sp>
      <p:pic>
        <p:nvPicPr>
          <p:cNvPr id="6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7751" y="1984746"/>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正方形/長方形 53"/>
          <p:cNvSpPr/>
          <p:nvPr/>
        </p:nvSpPr>
        <p:spPr>
          <a:xfrm>
            <a:off x="461893"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C</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郊外部で育ち、大学進学を機に都心部に下宿。結婚して実家近くに新居を構え、両親の協力を得ながら共働きで子育て。リタイア後は夫婦で山間部に移住して農業を楽しみながら暮らしている。</a:t>
            </a:r>
            <a:endParaRPr kumimoji="1" lang="ja-JP" altLang="en-US" sz="1050" dirty="0">
              <a:solidFill>
                <a:schemeClr val="tx1"/>
              </a:solidFill>
            </a:endParaRPr>
          </a:p>
        </p:txBody>
      </p:sp>
      <p:pic>
        <p:nvPicPr>
          <p:cNvPr id="6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8558" y="4691196"/>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正方形/長方形 54"/>
          <p:cNvSpPr/>
          <p:nvPr/>
        </p:nvSpPr>
        <p:spPr>
          <a:xfrm>
            <a:off x="461894"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b="1" dirty="0" smtClean="0">
                <a:solidFill>
                  <a:schemeClr val="tx1"/>
                </a:solidFill>
              </a:rPr>
              <a:t>A</a:t>
            </a:r>
            <a:r>
              <a:rPr kumimoji="1" lang="ja-JP" altLang="en-US" sz="1200" b="1" dirty="0" err="1" smtClean="0">
                <a:solidFill>
                  <a:schemeClr val="tx1"/>
                </a:solidFill>
              </a:rPr>
              <a:t>さん</a:t>
            </a:r>
            <a:endParaRPr kumimoji="1" lang="en-US" altLang="ja-JP" sz="1200" b="1" dirty="0" smtClean="0">
              <a:solidFill>
                <a:schemeClr val="tx1"/>
              </a:solidFill>
            </a:endParaRPr>
          </a:p>
          <a:p>
            <a:r>
              <a:rPr lang="ja-JP" altLang="en-US" sz="1050" dirty="0">
                <a:solidFill>
                  <a:schemeClr val="tx1"/>
                </a:solidFill>
              </a:rPr>
              <a:t>　</a:t>
            </a:r>
            <a:r>
              <a:rPr lang="ja-JP" altLang="en-US" sz="1050" dirty="0" smtClean="0">
                <a:solidFill>
                  <a:schemeClr val="tx1"/>
                </a:solidFill>
              </a:rPr>
              <a:t>都心部で育ち、アクティブな大学時代・独身時代を過ごしたが、自然にあこがれ、山間部に移住して子育て。医療施設の充実した都心部に戻って老後を送っている。</a:t>
            </a:r>
            <a:endParaRPr kumimoji="1" lang="ja-JP" altLang="en-US" sz="1050" dirty="0">
              <a:solidFill>
                <a:schemeClr val="tx1"/>
              </a:solidFill>
            </a:endParaRPr>
          </a:p>
        </p:txBody>
      </p:sp>
      <p:pic>
        <p:nvPicPr>
          <p:cNvPr id="6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1330" y="1984744"/>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～新しい「都市型ライフスタイル」の提唱</a:t>
            </a:r>
          </a:p>
        </p:txBody>
      </p:sp>
      <p:sp>
        <p:nvSpPr>
          <p:cNvPr id="2" name="正方形/長方形 1"/>
          <p:cNvSpPr/>
          <p:nvPr/>
        </p:nvSpPr>
        <p:spPr>
          <a:xfrm>
            <a:off x="320703" y="817200"/>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想定される対流パターン例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453034" y="2104101"/>
            <a:ext cx="1210252" cy="5025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663286" y="3212976"/>
            <a:ext cx="781554" cy="32609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455374" y="2104100"/>
            <a:ext cx="404362"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rot="20700000">
            <a:off x="2542128" y="2532757"/>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1" name="下矢印 40"/>
          <p:cNvSpPr/>
          <p:nvPr/>
        </p:nvSpPr>
        <p:spPr>
          <a:xfrm rot="11700000">
            <a:off x="3334217" y="2520309"/>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5" name="正方形/長方形 64"/>
          <p:cNvSpPr/>
          <p:nvPr/>
        </p:nvSpPr>
        <p:spPr>
          <a:xfrm>
            <a:off x="145936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1851840" y="4819964"/>
            <a:ext cx="807102" cy="4812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265894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072737" y="5905082"/>
            <a:ext cx="774228" cy="3404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下矢印 73"/>
          <p:cNvSpPr/>
          <p:nvPr/>
        </p:nvSpPr>
        <p:spPr>
          <a:xfrm rot="19800000">
            <a:off x="2537783" y="5213950"/>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6" name="下矢印 75"/>
          <p:cNvSpPr/>
          <p:nvPr/>
        </p:nvSpPr>
        <p:spPr>
          <a:xfrm rot="12600000">
            <a:off x="1750088" y="5120252"/>
            <a:ext cx="242316" cy="59208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5" name="下矢印 44"/>
          <p:cNvSpPr/>
          <p:nvPr/>
        </p:nvSpPr>
        <p:spPr>
          <a:xfrm rot="19800000">
            <a:off x="2949983" y="5723229"/>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3" name="正方形/長方形 62"/>
          <p:cNvSpPr/>
          <p:nvPr/>
        </p:nvSpPr>
        <p:spPr>
          <a:xfrm>
            <a:off x="5621773" y="2605179"/>
            <a:ext cx="1225151"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846925" y="2110120"/>
            <a:ext cx="792088" cy="49505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639013" y="2605179"/>
            <a:ext cx="377145"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下矢印 72"/>
          <p:cNvSpPr/>
          <p:nvPr/>
        </p:nvSpPr>
        <p:spPr>
          <a:xfrm rot="13500000">
            <a:off x="6749287" y="2437344"/>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51" name="下矢印 50"/>
          <p:cNvSpPr/>
          <p:nvPr/>
        </p:nvSpPr>
        <p:spPr>
          <a:xfrm rot="18900000">
            <a:off x="7528747" y="2437344"/>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3" name="正方形/長方形 82"/>
          <p:cNvSpPr/>
          <p:nvPr/>
        </p:nvSpPr>
        <p:spPr>
          <a:xfrm>
            <a:off x="5615783" y="5925577"/>
            <a:ext cx="1224136" cy="3183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7631561"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6839918" y="4798633"/>
            <a:ext cx="791643"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下矢印 87"/>
          <p:cNvSpPr/>
          <p:nvPr/>
        </p:nvSpPr>
        <p:spPr>
          <a:xfrm rot="11700000">
            <a:off x="6749287" y="5198134"/>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9" name="下矢印 88"/>
          <p:cNvSpPr/>
          <p:nvPr/>
        </p:nvSpPr>
        <p:spPr>
          <a:xfrm rot="19800000">
            <a:off x="7510403" y="5223084"/>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cxnSp>
        <p:nvCxnSpPr>
          <p:cNvPr id="36" name="直線コネクタ 35"/>
          <p:cNvCxnSpPr/>
          <p:nvPr/>
        </p:nvCxnSpPr>
        <p:spPr>
          <a:xfrm>
            <a:off x="179512"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2"/>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96364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90</a:t>
            </a:fld>
            <a:endParaRPr lang="ja-JP" altLang="en-US" dirty="0">
              <a:solidFill>
                <a:prstClr val="black"/>
              </a:solidFill>
            </a:endParaRPr>
          </a:p>
        </p:txBody>
      </p:sp>
    </p:spTree>
    <p:extLst>
      <p:ext uri="{BB962C8B-B14F-4D97-AF65-F5344CB8AC3E}">
        <p14:creationId xmlns:p14="http://schemas.microsoft.com/office/powerpoint/2010/main" val="3916178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91</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参考資料</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685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92</a:t>
            </a:fld>
            <a:endParaRPr lang="ja-JP" altLang="en-US" dirty="0">
              <a:solidFill>
                <a:prstClr val="black"/>
              </a:solidFill>
            </a:endParaRPr>
          </a:p>
        </p:txBody>
      </p:sp>
      <p:sp>
        <p:nvSpPr>
          <p:cNvPr id="9" name="正方形/長方形 8"/>
          <p:cNvSpPr/>
          <p:nvPr/>
        </p:nvSpPr>
        <p:spPr>
          <a:xfrm>
            <a:off x="323528" y="620688"/>
            <a:ext cx="8640960" cy="3970318"/>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（１）大阪府人口減少社会対策推進会議</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総合戦略の策定にむけ、府庁内の推進体制を確保するため、大阪府人口減少社会対策推進会議を平成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月に設置しています。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この会議を通じて、戦略の進捗状況や地方創生に関する情報等の共有を図ります。また、今後到来する人口減少社会の克服に向け、府民の生活、経済、都市構造など様々な分野での課題に対して、必要な施策を検討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構成メンバー</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庁内各部局長等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（危機管理監、政策企画部長、総務部長、財務部長、府民文化部長、福祉部長、健康医療部長、</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商工労働部長、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部長、都市整備部長、住宅まちづくり部長、教育長）</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事務局：政策企画部企画室計画課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162050" algn="l"/>
                <a:tab pos="1885950" algn="r"/>
                <a:tab pos="197167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４月１日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162050" algn="l"/>
                <a:tab pos="197167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162050" algn="l"/>
                <a:tab pos="197167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素案の審議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162050" algn="l"/>
                <a:tab pos="197167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案の審議</a:t>
            </a:r>
            <a:endParaRPr lang="ja-JP" altLang="en-US" sz="1400" dirty="0"/>
          </a:p>
        </p:txBody>
      </p:sp>
    </p:spTree>
    <p:extLst>
      <p:ext uri="{BB962C8B-B14F-4D97-AF65-F5344CB8AC3E}">
        <p14:creationId xmlns:p14="http://schemas.microsoft.com/office/powerpoint/2010/main" val="2034525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5262979"/>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（２）大阪府まち・ひと・しごと創生推進審議会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戦略の策定に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むけて、府条例に基づき、産官学金労言の有識者等からなる審議会（附属機関）を設置しています。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この審議会において、毎年度、具体的目標や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（重要事業評価指標）の到達状況等を確認、検証することで、大阪の地方創生を強力に推進します。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委員名簿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399117151"/>
              </p:ext>
            </p:extLst>
          </p:nvPr>
        </p:nvGraphicFramePr>
        <p:xfrm>
          <a:off x="683568" y="2259150"/>
          <a:ext cx="7920879" cy="3810000"/>
        </p:xfrm>
        <a:graphic>
          <a:graphicData uri="http://schemas.openxmlformats.org/drawingml/2006/table">
            <a:tbl>
              <a:tblPr firstRow="1" firstCol="1" bandRow="1">
                <a:tableStyleId>{5C22544A-7EE6-4342-B048-85BDC9FD1C3A}</a:tableStyleId>
              </a:tblPr>
              <a:tblGrid>
                <a:gridCol w="880842"/>
                <a:gridCol w="1423413"/>
                <a:gridCol w="5616624"/>
              </a:tblGrid>
              <a:tr h="64235">
                <a:tc>
                  <a:txBody>
                    <a:bodyPr/>
                    <a:lstStyle/>
                    <a:p>
                      <a:pPr algn="ctr">
                        <a:lnSpc>
                          <a:spcPct val="150000"/>
                        </a:lnSpc>
                        <a:spcAft>
                          <a:spcPts val="0"/>
                        </a:spcAft>
                      </a:pPr>
                      <a:r>
                        <a:rPr lang="ja-JP" sz="1200" kern="100" dirty="0">
                          <a:effectLst/>
                        </a:rPr>
                        <a:t>分　野</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氏　名</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職　名</a:t>
                      </a:r>
                      <a:endParaRPr lang="ja-JP" sz="1200" kern="100" dirty="0">
                        <a:effectLst/>
                        <a:latin typeface="Century"/>
                        <a:ea typeface="ＭＳ 明朝"/>
                        <a:cs typeface="Times New Roman"/>
                      </a:endParaRPr>
                    </a:p>
                  </a:txBody>
                  <a:tcPr marL="39029" marR="39029" marT="0" marB="0" anchor="ctr"/>
                </a:tc>
              </a:tr>
              <a:tr h="197496">
                <a:tc rowSpan="3">
                  <a:txBody>
                    <a:bodyPr/>
                    <a:lstStyle/>
                    <a:p>
                      <a:pPr algn="just">
                        <a:lnSpc>
                          <a:spcPct val="150000"/>
                        </a:lnSpc>
                        <a:spcAft>
                          <a:spcPts val="0"/>
                        </a:spcAft>
                      </a:pPr>
                      <a:r>
                        <a:rPr lang="ja-JP" sz="1200" kern="100" dirty="0">
                          <a:effectLst/>
                        </a:rPr>
                        <a:t>経済団体</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大野　敬</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西日本電信電話株式会社秘書室担当部長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錢高　丈善</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株式会社錢高組常務役員</a:t>
                      </a:r>
                      <a:endParaRPr lang="ja-JP" sz="1200" kern="10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西村　信一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株式会社サクラクレパス常務取締役</a:t>
                      </a:r>
                      <a:endParaRPr lang="ja-JP" sz="1200" kern="100" dirty="0">
                        <a:effectLst/>
                        <a:latin typeface="Century"/>
                        <a:ea typeface="ＭＳ 明朝"/>
                        <a:cs typeface="Times New Roman"/>
                      </a:endParaRPr>
                    </a:p>
                  </a:txBody>
                  <a:tcPr marL="39029" marR="39029" marT="0" marB="0" anchor="ctr"/>
                </a:tc>
              </a:tr>
              <a:tr h="197496">
                <a:tc rowSpan="2">
                  <a:txBody>
                    <a:bodyPr/>
                    <a:lstStyle/>
                    <a:p>
                      <a:pPr algn="just">
                        <a:lnSpc>
                          <a:spcPct val="150000"/>
                        </a:lnSpc>
                        <a:spcAft>
                          <a:spcPts val="0"/>
                        </a:spcAft>
                      </a:pPr>
                      <a:r>
                        <a:rPr lang="ja-JP" sz="1200" kern="100">
                          <a:effectLst/>
                        </a:rPr>
                        <a:t>行政機関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辻　宏康</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和泉市長</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田代　堯</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岬町長</a:t>
                      </a:r>
                      <a:endParaRPr lang="ja-JP" sz="1200" kern="100" dirty="0">
                        <a:effectLst/>
                        <a:latin typeface="Century"/>
                        <a:ea typeface="ＭＳ 明朝"/>
                        <a:cs typeface="Times New Roman"/>
                      </a:endParaRPr>
                    </a:p>
                  </a:txBody>
                  <a:tcPr marL="39029" marR="39029" marT="0" marB="0" anchor="ctr"/>
                </a:tc>
              </a:tr>
              <a:tr h="197496">
                <a:tc rowSpan="7">
                  <a:txBody>
                    <a:bodyPr/>
                    <a:lstStyle/>
                    <a:p>
                      <a:pPr algn="just">
                        <a:lnSpc>
                          <a:spcPct val="150000"/>
                        </a:lnSpc>
                        <a:spcAft>
                          <a:spcPts val="0"/>
                        </a:spcAft>
                      </a:pPr>
                      <a:r>
                        <a:rPr lang="en-US" sz="1200" kern="100" dirty="0">
                          <a:effectLst/>
                        </a:rPr>
                        <a:t> </a:t>
                      </a:r>
                      <a:endParaRPr lang="ja-JP" sz="1200" kern="100" dirty="0">
                        <a:effectLst/>
                      </a:endParaRPr>
                    </a:p>
                    <a:p>
                      <a:pPr algn="just">
                        <a:lnSpc>
                          <a:spcPct val="150000"/>
                        </a:lnSpc>
                        <a:spcAft>
                          <a:spcPts val="0"/>
                        </a:spcAft>
                      </a:pPr>
                      <a:r>
                        <a:rPr lang="ja-JP" sz="1200" kern="100" dirty="0">
                          <a:effectLst/>
                        </a:rPr>
                        <a:t>有識者</a:t>
                      </a:r>
                    </a:p>
                    <a:p>
                      <a:pPr algn="just">
                        <a:lnSpc>
                          <a:spcPct val="150000"/>
                        </a:lnSpc>
                        <a:spcAft>
                          <a:spcPts val="0"/>
                        </a:spcAft>
                      </a:pPr>
                      <a:r>
                        <a:rPr lang="en-US" sz="1200" kern="100" dirty="0">
                          <a:effectLst/>
                        </a:rPr>
                        <a:t> </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大石 佳能子</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株式会社メディヴァ代表取締役</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岡 絵理子</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関西大学環境都市工学部准教授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小林 伸生</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関西学院大学経済学部教授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小原　美紀</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大阪大学大学院国際公共政策研究科准教授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新川 </a:t>
                      </a:r>
                      <a:r>
                        <a:rPr lang="ja-JP" sz="1200" kern="100" dirty="0" smtClean="0">
                          <a:effectLst/>
                        </a:rPr>
                        <a:t>達郎</a:t>
                      </a:r>
                      <a:r>
                        <a:rPr lang="en-US" altLang="ja-JP" sz="1200" kern="100" dirty="0" smtClean="0">
                          <a:effectLst/>
                        </a:rPr>
                        <a:t>【</a:t>
                      </a:r>
                      <a:r>
                        <a:rPr lang="ja-JP" altLang="en-US" sz="1200" kern="100" dirty="0" smtClean="0">
                          <a:solidFill>
                            <a:schemeClr val="tx1"/>
                          </a:solidFill>
                          <a:effectLst/>
                        </a:rPr>
                        <a:t>会長</a:t>
                      </a:r>
                      <a:r>
                        <a:rPr lang="en-US" altLang="ja-JP" sz="1200" kern="100" dirty="0" smtClean="0">
                          <a:effectLst/>
                        </a:rPr>
                        <a:t>】</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同志社大学大学院総合政策科学研究科</a:t>
                      </a:r>
                      <a:r>
                        <a:rPr lang="ja-JP" sz="1200" kern="100" dirty="0" smtClean="0">
                          <a:effectLst/>
                        </a:rPr>
                        <a:t>教授</a:t>
                      </a:r>
                      <a:r>
                        <a:rPr lang="ja-JP" altLang="en-US" sz="1200" kern="100" dirty="0" smtClean="0">
                          <a:effectLst/>
                        </a:rPr>
                        <a:t>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久 隆浩</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近畿大学総合社会学部教授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a:effectLst/>
                        </a:rPr>
                        <a:t>山野 則子</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大阪府立大学地域保健学域教育福祉学類教授</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金融機関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藤原　明</a:t>
                      </a:r>
                      <a:endParaRPr lang="ja-JP" sz="1200" kern="100">
                        <a:effectLst/>
                        <a:latin typeface="Century"/>
                        <a:ea typeface="ＭＳ 明朝"/>
                        <a:cs typeface="Times New Roman"/>
                      </a:endParaRPr>
                    </a:p>
                  </a:txBody>
                  <a:tcPr marL="39029" marR="39029" marT="0" marB="0" anchor="ctr"/>
                </a:tc>
                <a:tc>
                  <a:txBody>
                    <a:bodyPr/>
                    <a:lstStyle/>
                    <a:p>
                      <a:pPr algn="just">
                        <a:spcAft>
                          <a:spcPts val="0"/>
                        </a:spcAft>
                      </a:pPr>
                      <a:r>
                        <a:rPr lang="ja-JP" sz="1200" kern="100" dirty="0">
                          <a:effectLst/>
                        </a:rPr>
                        <a:t>りそな銀行 営業サポート統括部 地域オフィサー兼りそな総合研究所 リーナルビジネス部長</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労働団体</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井尻　雅之</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日本労働組合総連合会大阪府連合会副事務局長</a:t>
                      </a:r>
                      <a:endParaRPr lang="ja-JP" sz="1200" kern="100" dirty="0">
                        <a:effectLst/>
                        <a:latin typeface="Century"/>
                        <a:ea typeface="ＭＳ 明朝"/>
                        <a:cs typeface="Times New Roman"/>
                      </a:endParaRPr>
                    </a:p>
                  </a:txBody>
                  <a:tcPr marL="39029" marR="39029" marT="0" marB="0" anchor="ctr"/>
                </a:tc>
              </a:tr>
              <a:tr h="144108">
                <a:tc>
                  <a:txBody>
                    <a:bodyPr/>
                    <a:lstStyle/>
                    <a:p>
                      <a:pPr algn="just">
                        <a:lnSpc>
                          <a:spcPct val="150000"/>
                        </a:lnSpc>
                        <a:spcAft>
                          <a:spcPts val="0"/>
                        </a:spcAft>
                      </a:pPr>
                      <a:r>
                        <a:rPr lang="ja-JP" sz="1200" kern="100">
                          <a:effectLst/>
                        </a:rPr>
                        <a:t>報道機関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黒田　隆明</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日経</a:t>
                      </a:r>
                      <a:r>
                        <a:rPr lang="en-US" sz="1200" kern="100" dirty="0">
                          <a:effectLst/>
                        </a:rPr>
                        <a:t>BP</a:t>
                      </a:r>
                      <a:r>
                        <a:rPr lang="ja-JP" sz="1200" kern="100" dirty="0">
                          <a:effectLst/>
                        </a:rPr>
                        <a:t>社「新・公民連携最前線」編集長</a:t>
                      </a:r>
                      <a:endParaRPr lang="ja-JP" sz="1200" kern="100" dirty="0">
                        <a:effectLst/>
                        <a:latin typeface="Century"/>
                        <a:ea typeface="ＭＳ 明朝"/>
                        <a:cs typeface="Times New Roman"/>
                      </a:endParaRPr>
                    </a:p>
                  </a:txBody>
                  <a:tcPr marL="39029" marR="39029" marT="0" marB="0" anchor="ctr"/>
                </a:tc>
              </a:tr>
            </a:tbl>
          </a:graphicData>
        </a:graphic>
      </p:graphicFrame>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93</a:t>
            </a:fld>
            <a:endParaRPr lang="ja-JP" altLang="en-US" dirty="0">
              <a:solidFill>
                <a:prstClr val="black"/>
              </a:solidFill>
            </a:endParaRPr>
          </a:p>
        </p:txBody>
      </p:sp>
    </p:spTree>
    <p:extLst>
      <p:ext uri="{BB962C8B-B14F-4D97-AF65-F5344CB8AC3E}">
        <p14:creationId xmlns:p14="http://schemas.microsoft.com/office/powerpoint/2010/main" val="101686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94</a:t>
            </a:fld>
            <a:endParaRPr lang="ja-JP" altLang="en-US" dirty="0">
              <a:solidFill>
                <a:prstClr val="black"/>
              </a:solidFill>
            </a:endParaRPr>
          </a:p>
        </p:txBody>
      </p:sp>
      <p:sp>
        <p:nvSpPr>
          <p:cNvPr id="9" name="正方形/長方形 8"/>
          <p:cNvSpPr/>
          <p:nvPr/>
        </p:nvSpPr>
        <p:spPr>
          <a:xfrm>
            <a:off x="323528" y="620688"/>
            <a:ext cx="8640960" cy="4832092"/>
          </a:xfrm>
          <a:prstGeom prst="rect">
            <a:avLst/>
          </a:prstGeom>
        </p:spPr>
        <p:txBody>
          <a:bodyPr wrap="square">
            <a:spAutoFit/>
          </a:bodyPr>
          <a:lstStyle/>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074738" algn="l"/>
                <a:tab pos="1882775" algn="r"/>
                <a:tab pos="2422525"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第１回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骨子案の審議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074738" algn="l"/>
                <a:tab pos="1882775" algn="r"/>
                <a:tab pos="2422525"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素案の審議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076325" algn="l"/>
                <a:tab pos="2422525" algn="r"/>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案の審議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（３）大阪府庁内モニター制度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総合</a:t>
            </a:r>
            <a:r>
              <a:rPr lang="ja-JP" altLang="ja-JP" sz="1400" dirty="0"/>
              <a:t>戦略の策定にあたり</a:t>
            </a:r>
            <a:r>
              <a:rPr lang="ja-JP" altLang="ja-JP" sz="1400" dirty="0" smtClean="0"/>
              <a:t>、</a:t>
            </a:r>
            <a:r>
              <a:rPr lang="ja-JP" altLang="en-US" sz="1400" dirty="0" smtClean="0"/>
              <a:t>府</a:t>
            </a:r>
            <a:r>
              <a:rPr lang="ja-JP" altLang="ja-JP" sz="1400" dirty="0" smtClean="0"/>
              <a:t>庁内</a:t>
            </a:r>
            <a:r>
              <a:rPr lang="ja-JP" altLang="ja-JP" sz="1400" dirty="0"/>
              <a:t>の</a:t>
            </a:r>
            <a:r>
              <a:rPr lang="ja-JP" altLang="ja-JP" sz="1400" dirty="0" smtClean="0"/>
              <a:t>若手</a:t>
            </a:r>
            <a:r>
              <a:rPr lang="ja-JP" altLang="en-US" sz="1400" dirty="0" smtClean="0"/>
              <a:t>職員</a:t>
            </a:r>
            <a:r>
              <a:rPr lang="ja-JP" altLang="ja-JP" sz="1400" dirty="0" smtClean="0"/>
              <a:t>や</a:t>
            </a:r>
            <a:r>
              <a:rPr lang="ja-JP" altLang="ja-JP" sz="1400" dirty="0"/>
              <a:t>子育て世代</a:t>
            </a:r>
            <a:r>
              <a:rPr lang="ja-JP" altLang="ja-JP" sz="1400" dirty="0" smtClean="0"/>
              <a:t>の</a:t>
            </a:r>
            <a:r>
              <a:rPr lang="ja-JP" altLang="en-US" sz="1400" dirty="0" smtClean="0"/>
              <a:t>職員から</a:t>
            </a:r>
            <a:r>
              <a:rPr lang="ja-JP" altLang="ja-JP" sz="1400" dirty="0" smtClean="0"/>
              <a:t>幅広い</a:t>
            </a:r>
            <a:r>
              <a:rPr lang="ja-JP" altLang="ja-JP" sz="1400" dirty="0"/>
              <a:t>意見</a:t>
            </a:r>
            <a:r>
              <a:rPr lang="ja-JP" altLang="ja-JP" sz="1400" dirty="0" smtClean="0"/>
              <a:t>を反映</a:t>
            </a:r>
            <a:r>
              <a:rPr lang="ja-JP" altLang="ja-JP" sz="1400" dirty="0"/>
              <a:t>するため</a:t>
            </a:r>
            <a:r>
              <a:rPr lang="ja-JP" altLang="ja-JP" sz="1400" dirty="0" smtClean="0"/>
              <a:t>、モニター</a:t>
            </a:r>
            <a:r>
              <a:rPr lang="ja-JP" altLang="ja-JP" sz="1400" dirty="0"/>
              <a:t>を設置</a:t>
            </a:r>
            <a:r>
              <a:rPr lang="ja-JP" altLang="ja-JP" sz="1400" dirty="0" smtClean="0"/>
              <a:t>し</a:t>
            </a:r>
            <a:r>
              <a:rPr lang="ja-JP" altLang="en-US" sz="1400" dirty="0" smtClean="0"/>
              <a:t>、</a:t>
            </a:r>
            <a:r>
              <a:rPr lang="ja-JP" altLang="ja-JP" sz="1400" dirty="0" smtClean="0"/>
              <a:t>意見</a:t>
            </a:r>
            <a:r>
              <a:rPr lang="ja-JP" altLang="ja-JP" sz="1400" dirty="0"/>
              <a:t>を</a:t>
            </a:r>
            <a:r>
              <a:rPr lang="ja-JP" altLang="ja-JP" sz="1400" dirty="0" smtClean="0"/>
              <a:t>求めま</a:t>
            </a:r>
            <a:r>
              <a:rPr lang="ja-JP" altLang="en-US" sz="1400" dirty="0" smtClean="0"/>
              <a:t>した</a:t>
            </a:r>
            <a:r>
              <a:rPr lang="ja-JP" altLang="ja-JP" sz="1400" dirty="0" smtClean="0"/>
              <a:t>。</a:t>
            </a:r>
            <a:endParaRPr lang="en-US" altLang="ja-JP" sz="1400" dirty="0" smtClean="0"/>
          </a:p>
          <a:p>
            <a:pPr marL="180000" indent="-457200"/>
            <a:endParaRPr lang="en-US" altLang="ja-JP" sz="1400" dirty="0"/>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メンバー</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若手職員（入庁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年目以内）</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子育て中職員（</a:t>
            </a:r>
            <a:r>
              <a:rPr lang="ja-JP" altLang="ja-JP" sz="1400" dirty="0"/>
              <a:t>小学校入学前（未就学児）の子どもがいる</a:t>
            </a:r>
            <a:r>
              <a:rPr lang="ja-JP" altLang="ja-JP" sz="1400" dirty="0" smtClean="0"/>
              <a:t>職員</a:t>
            </a:r>
            <a:r>
              <a:rPr lang="ja-JP" altLang="en-US" sz="1400" dirty="0" smtClean="0"/>
              <a:t>）</a:t>
            </a:r>
            <a:r>
              <a:rPr lang="en-US" altLang="ja-JP" sz="1400" dirty="0" smtClean="0"/>
              <a:t>	</a:t>
            </a:r>
            <a:r>
              <a:rPr lang="ja-JP" altLang="en-US" sz="1400" dirty="0" smtClean="0"/>
              <a:t>　</a:t>
            </a:r>
            <a:r>
              <a:rPr lang="en-US" altLang="ja-JP" sz="1400" dirty="0" smtClean="0"/>
              <a:t>23</a:t>
            </a:r>
            <a:r>
              <a:rPr lang="ja-JP" altLang="en-US" sz="1400" dirty="0" smtClean="0"/>
              <a:t>名　　　　　</a:t>
            </a:r>
            <a:r>
              <a:rPr lang="ja-JP" altLang="en-US" sz="1400" u="sng" dirty="0" smtClean="0"/>
              <a:t>計</a:t>
            </a:r>
            <a:r>
              <a:rPr lang="en-US" altLang="ja-JP" sz="1400" u="sng" dirty="0" smtClean="0"/>
              <a:t>45</a:t>
            </a:r>
            <a:r>
              <a:rPr lang="ja-JP" altLang="en-US" sz="1400" u="sng" dirty="0" smtClean="0"/>
              <a:t>名</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骨子案に対する意見（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31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素案に対する意見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３件</a:t>
            </a:r>
            <a:endParaRPr lang="ja-JP" altLang="en-US" sz="1400" dirty="0" smtClean="0"/>
          </a:p>
          <a:p>
            <a:pPr marL="180000" indent="-457200"/>
            <a:r>
              <a:rPr lang="en-US" altLang="ja-JP" sz="1400" dirty="0" smtClean="0"/>
              <a:t>					</a:t>
            </a:r>
            <a:r>
              <a:rPr lang="ja-JP" altLang="en-US" sz="1400" dirty="0" smtClean="0"/>
              <a:t>総合戦略に関する意見</a:t>
            </a:r>
            <a:r>
              <a:rPr lang="en-US" altLang="ja-JP" sz="1400" dirty="0"/>
              <a:t>	</a:t>
            </a:r>
            <a:r>
              <a:rPr lang="ja-JP" altLang="en-US" sz="1400" dirty="0"/>
              <a:t> </a:t>
            </a:r>
            <a:r>
              <a:rPr lang="ja-JP" altLang="en-US" sz="1400" dirty="0" smtClean="0"/>
              <a:t>６件　　　　</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34326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95</a:t>
            </a:fld>
            <a:endParaRPr lang="ja-JP" altLang="en-US" dirty="0">
              <a:solidFill>
                <a:prstClr val="black"/>
              </a:solidFill>
            </a:endParaRPr>
          </a:p>
        </p:txBody>
      </p:sp>
      <p:sp>
        <p:nvSpPr>
          <p:cNvPr id="9" name="正方形/長方形 8"/>
          <p:cNvSpPr/>
          <p:nvPr/>
        </p:nvSpPr>
        <p:spPr>
          <a:xfrm>
            <a:off x="323528" y="620688"/>
            <a:ext cx="8640960" cy="5478423"/>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（４）府内市町村との意見交換会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府内市町村が地方人口ビジョン及び地方版総合戦略を策定するにあたり、府の総合戦略等を参考にしていただくため、意見交換会を実施しました。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庁内全市町村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974850"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骨子案について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885950"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８月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素案について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885950" algn="r"/>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年１月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案について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金融機関との連携を図るため、戦略等についての説明会を実施しました。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府内金融機関等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tabLst>
                <a:tab pos="18796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年７月８日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骨子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素案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ja-JP" altLang="en-US" sz="1400" dirty="0"/>
          </a:p>
        </p:txBody>
      </p:sp>
    </p:spTree>
    <p:extLst>
      <p:ext uri="{BB962C8B-B14F-4D97-AF65-F5344CB8AC3E}">
        <p14:creationId xmlns:p14="http://schemas.microsoft.com/office/powerpoint/2010/main" val="42837191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アンケート等の調査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大阪府から東京都及び東京圏への流出を抑える又は、東京都及び東京圏から大阪府へ</a:t>
            </a:r>
            <a:r>
              <a:rPr lang="ja-JP" altLang="en-US" sz="1400" dirty="0" smtClean="0"/>
              <a:t>の</a:t>
            </a:r>
            <a:r>
              <a:rPr lang="ja-JP" altLang="en-US" sz="1400" dirty="0"/>
              <a:t>流入</a:t>
            </a:r>
            <a:r>
              <a:rPr lang="ja-JP" altLang="en-US" sz="1400" dirty="0" smtClean="0"/>
              <a:t>を</a:t>
            </a:r>
            <a:r>
              <a:rPr lang="ja-JP" altLang="en-US" sz="1400" dirty="0"/>
              <a:t>増やす</a:t>
            </a:r>
            <a:r>
              <a:rPr lang="ja-JP" altLang="en-US" sz="1400" dirty="0" smtClean="0"/>
              <a:t>ために必要と考えられる「大阪らしさ」やその魅力等を探るため、以下</a:t>
            </a:r>
            <a:r>
              <a:rPr lang="ja-JP" altLang="en-US" sz="1400" dirty="0"/>
              <a:t>の調査を</a:t>
            </a:r>
            <a:r>
              <a:rPr lang="ja-JP" altLang="en-US" sz="1400" dirty="0" smtClean="0"/>
              <a:t>行いました。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642757243"/>
              </p:ext>
            </p:extLst>
          </p:nvPr>
        </p:nvGraphicFramePr>
        <p:xfrm>
          <a:off x="743740" y="1412776"/>
          <a:ext cx="8012823" cy="4638240"/>
        </p:xfrm>
        <a:graphic>
          <a:graphicData uri="http://schemas.openxmlformats.org/drawingml/2006/table">
            <a:tbl>
              <a:tblPr firstRow="1" bandRow="1">
                <a:tableStyleId>{5C22544A-7EE6-4342-B048-85BDC9FD1C3A}</a:tableStyleId>
              </a:tblPr>
              <a:tblGrid>
                <a:gridCol w="1394026"/>
                <a:gridCol w="1378916"/>
                <a:gridCol w="2351462"/>
                <a:gridCol w="2088232"/>
                <a:gridCol w="800187"/>
              </a:tblGrid>
              <a:tr h="370840">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bg1"/>
                          </a:solidFill>
                        </a:rPr>
                        <a:t>調査手法</a:t>
                      </a:r>
                    </a:p>
                  </a:txBody>
                  <a:tcPr marL="36000" marR="36000" marT="36000" marB="36000" anchor="ctr"/>
                </a:tc>
                <a:tc>
                  <a:txBody>
                    <a:bodyPr/>
                    <a:lstStyle/>
                    <a:p>
                      <a:pPr algn="ctr"/>
                      <a:r>
                        <a:rPr kumimoji="1" lang="ja-JP" altLang="en-US" sz="1200" b="0" dirty="0" smtClean="0">
                          <a:solidFill>
                            <a:schemeClr val="bg1"/>
                          </a:solidFill>
                        </a:rPr>
                        <a:t>テーマ</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調査対象</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調査時期</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回収</a:t>
                      </a:r>
                      <a:endParaRPr kumimoji="1" lang="en-US" altLang="ja-JP" sz="1200" b="0" dirty="0" smtClean="0">
                        <a:solidFill>
                          <a:schemeClr val="bg1"/>
                        </a:solidFill>
                      </a:endParaRPr>
                    </a:p>
                    <a:p>
                      <a:pPr algn="ctr"/>
                      <a:r>
                        <a:rPr kumimoji="1" lang="ja-JP" altLang="en-US" sz="1200" b="0" dirty="0" smtClean="0">
                          <a:solidFill>
                            <a:schemeClr val="bg1"/>
                          </a:solidFill>
                        </a:rPr>
                        <a:t>サンプル数</a:t>
                      </a:r>
                      <a:endParaRPr kumimoji="1" lang="ja-JP" altLang="en-US" sz="1200" b="0" dirty="0">
                        <a:solidFill>
                          <a:schemeClr val="bg1"/>
                        </a:solidFill>
                      </a:endParaRPr>
                    </a:p>
                  </a:txBody>
                  <a:tcPr marL="36000" marR="36000" marT="36000" marB="36000" anchor="ctr"/>
                </a:tc>
              </a:tr>
              <a:tr h="525136">
                <a:tc rowSpan="2">
                  <a:txBody>
                    <a:bodyPr/>
                    <a:lstStyle/>
                    <a:p>
                      <a:pPr marL="0" marR="0" indent="0" algn="l" defTabSz="914070" rtl="0" eaLnBrk="1" fontAlgn="auto" latinLnBrk="0" hangingPunct="1">
                        <a:lnSpc>
                          <a:spcPct val="100000"/>
                        </a:lnSpc>
                        <a:spcBef>
                          <a:spcPts val="0"/>
                        </a:spcBef>
                        <a:spcAft>
                          <a:spcPts val="0"/>
                        </a:spcAft>
                        <a:buClrTx/>
                        <a:buSzTx/>
                        <a:buFontTx/>
                        <a:buNone/>
                        <a:tabLst/>
                        <a:defRPr/>
                      </a:pPr>
                      <a:r>
                        <a:rPr kumimoji="1" lang="en-US" altLang="ja-JP" sz="1200" dirty="0" smtClean="0"/>
                        <a:t>WEB</a:t>
                      </a:r>
                      <a:r>
                        <a:rPr kumimoji="1" lang="ja-JP" altLang="en-US" sz="1200" dirty="0" smtClean="0"/>
                        <a:t>アンケート調査</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東京圏在住者の</a:t>
                      </a:r>
                      <a:r>
                        <a:rPr kumimoji="1" lang="en-US" altLang="ja-JP" sz="1200" dirty="0" smtClean="0">
                          <a:solidFill>
                            <a:schemeClr val="tx1"/>
                          </a:solidFill>
                        </a:rPr>
                        <a:t>U</a:t>
                      </a:r>
                      <a:r>
                        <a:rPr kumimoji="1" lang="ja-JP" altLang="en-US" sz="1200" dirty="0" smtClean="0">
                          <a:solidFill>
                            <a:schemeClr val="tx1"/>
                          </a:solidFill>
                        </a:rPr>
                        <a:t>ターン意向調査</a:t>
                      </a:r>
                      <a:endParaRPr kumimoji="1" lang="en-US" altLang="ja-JP" sz="1200" dirty="0" smtClean="0">
                        <a:solidFill>
                          <a:schemeClr val="tx1"/>
                        </a:solidFill>
                      </a:endParaRPr>
                    </a:p>
                  </a:txBody>
                  <a:tcPr marL="36000" marR="36000" marT="36000" marB="36000"/>
                </a:tc>
                <a:tc>
                  <a:txBody>
                    <a:bodyPr/>
                    <a:lstStyle/>
                    <a:p>
                      <a:r>
                        <a:rPr kumimoji="1" lang="ja-JP" altLang="en-US" sz="1200" b="0" dirty="0" smtClean="0"/>
                        <a:t>大阪府出身の東京圏</a:t>
                      </a:r>
                      <a:r>
                        <a:rPr kumimoji="1" lang="en-US" altLang="ja-JP" sz="1200" b="0" dirty="0" smtClean="0"/>
                        <a:t/>
                      </a:r>
                      <a:br>
                        <a:rPr kumimoji="1" lang="en-US" altLang="ja-JP" sz="1200" b="0" dirty="0" smtClean="0"/>
                      </a:br>
                      <a:r>
                        <a:rPr kumimoji="1" lang="ja-JP" altLang="en-US" sz="1200" b="0" dirty="0" smtClean="0"/>
                        <a:t>（１都</a:t>
                      </a:r>
                      <a:r>
                        <a:rPr kumimoji="1" lang="en-US" altLang="ja-JP" sz="1200" b="0" dirty="0" smtClean="0"/>
                        <a:t>3</a:t>
                      </a:r>
                      <a:r>
                        <a:rPr kumimoji="1" lang="ja-JP" altLang="en-US" sz="1200" b="0" dirty="0" smtClean="0"/>
                        <a:t>県）在住生活者</a:t>
                      </a:r>
                      <a:endParaRPr kumimoji="1" lang="en-US" altLang="ja-JP" sz="1200" b="0" dirty="0" smtClean="0"/>
                    </a:p>
                    <a:p>
                      <a:r>
                        <a:rPr kumimoji="1" lang="ja-JP" altLang="en-US" sz="1200" b="0" dirty="0" smtClean="0"/>
                        <a:t>　　</a:t>
                      </a:r>
                      <a:r>
                        <a:rPr kumimoji="1" lang="en-US" altLang="ja-JP" sz="1200" b="0" dirty="0" smtClean="0"/>
                        <a:t>20</a:t>
                      </a:r>
                      <a:r>
                        <a:rPr kumimoji="1" lang="ja-JP" altLang="en-US" sz="1200" b="0" dirty="0" smtClean="0"/>
                        <a:t>代以下</a:t>
                      </a:r>
                      <a:endParaRPr kumimoji="1" lang="en-US" altLang="ja-JP" sz="1200" b="0" dirty="0" smtClean="0"/>
                    </a:p>
                    <a:p>
                      <a:r>
                        <a:rPr kumimoji="1" lang="ja-JP" altLang="en-US" sz="1200" b="0" dirty="0" smtClean="0"/>
                        <a:t>　　</a:t>
                      </a:r>
                      <a:r>
                        <a:rPr kumimoji="1" lang="en-US" altLang="ja-JP" sz="1200" b="0" dirty="0" smtClean="0"/>
                        <a:t>30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40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50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60</a:t>
                      </a:r>
                      <a:r>
                        <a:rPr kumimoji="1" lang="ja-JP" altLang="en-US" sz="1200" b="0" dirty="0" smtClean="0"/>
                        <a:t>代以上の男女</a:t>
                      </a:r>
                      <a:endParaRPr kumimoji="1" lang="en-US" altLang="ja-JP" sz="1200" b="0" dirty="0" smtClean="0"/>
                    </a:p>
                  </a:txBody>
                  <a:tcPr marL="36000" marR="36000" marT="36000" marB="36000"/>
                </a:tc>
                <a:tc rowSpan="2">
                  <a:txBody>
                    <a:bodyPr/>
                    <a:lstStyle/>
                    <a:p>
                      <a:pPr algn="ctr"/>
                      <a:r>
                        <a:rPr kumimoji="1" lang="en-US" altLang="ja-JP" sz="1200" dirty="0" smtClean="0"/>
                        <a:t>2015</a:t>
                      </a:r>
                      <a:r>
                        <a:rPr kumimoji="1" lang="ja-JP" altLang="en-US" sz="1200" dirty="0" smtClean="0"/>
                        <a:t>年</a:t>
                      </a:r>
                      <a:r>
                        <a:rPr kumimoji="1" lang="en-US" altLang="ja-JP" sz="1200" dirty="0" smtClean="0"/>
                        <a:t>9</a:t>
                      </a:r>
                      <a:r>
                        <a:rPr kumimoji="1" lang="ja-JP" altLang="en-US" sz="1200" dirty="0" smtClean="0"/>
                        <a:t>月</a:t>
                      </a:r>
                      <a:r>
                        <a:rPr kumimoji="1" lang="en-US" altLang="ja-JP" sz="1200" dirty="0" smtClean="0"/>
                        <a:t>25</a:t>
                      </a:r>
                      <a:r>
                        <a:rPr kumimoji="1" lang="ja-JP" altLang="en-US" sz="1200" dirty="0" smtClean="0"/>
                        <a:t>～</a:t>
                      </a:r>
                      <a:r>
                        <a:rPr kumimoji="1" lang="en-US" altLang="ja-JP" sz="1200" dirty="0" smtClean="0"/>
                        <a:t>28</a:t>
                      </a:r>
                      <a:r>
                        <a:rPr kumimoji="1" lang="ja-JP" altLang="en-US" sz="1200" dirty="0" smtClean="0"/>
                        <a:t>日</a:t>
                      </a:r>
                      <a:endParaRPr kumimoji="1" lang="ja-JP" altLang="en-US" sz="1200" dirty="0"/>
                    </a:p>
                  </a:txBody>
                  <a:tcPr marL="36000" marR="36000" marT="36000" marB="36000" anchor="ctr"/>
                </a:tc>
                <a:tc>
                  <a:txBody>
                    <a:bodyPr/>
                    <a:lstStyle/>
                    <a:p>
                      <a:pPr marL="0" indent="0" algn="ctr">
                        <a:buFont typeface="Wingdings" panose="05000000000000000000" pitchFamily="2" charset="2"/>
                        <a:buNone/>
                      </a:pPr>
                      <a:r>
                        <a:rPr kumimoji="1" lang="en-US" altLang="ja-JP" sz="1200" dirty="0" smtClean="0"/>
                        <a:t>511</a:t>
                      </a:r>
                    </a:p>
                  </a:txBody>
                  <a:tcPr marL="36000" marR="36000" marT="36000" marB="36000" anchor="ctr"/>
                </a:tc>
              </a:tr>
              <a:tr h="283464">
                <a:tc vMerge="1">
                  <a:txBody>
                    <a:bodyPr/>
                    <a:lstStyle/>
                    <a:p>
                      <a:endParaRPr kumimoji="1" lang="ja-JP" altLang="en-US"/>
                    </a:p>
                  </a:txBody>
                  <a:tcPr/>
                </a:tc>
                <a:tc>
                  <a:txBody>
                    <a:bodyPr/>
                    <a:lstStyle/>
                    <a:p>
                      <a:r>
                        <a:rPr kumimoji="1" lang="ja-JP" altLang="en-US" sz="1200" dirty="0" smtClean="0">
                          <a:solidFill>
                            <a:schemeClr val="tx1"/>
                          </a:solidFill>
                        </a:rPr>
                        <a:t>関西在住の大学生の希望就職・生活地意向調査</a:t>
                      </a:r>
                      <a:endParaRPr kumimoji="1" lang="ja-JP" altLang="en-US" sz="1200" dirty="0">
                        <a:solidFill>
                          <a:schemeClr val="tx1"/>
                        </a:solidFill>
                      </a:endParaRPr>
                    </a:p>
                  </a:txBody>
                  <a:tcPr marL="36000" marR="36000" marT="36000" marB="36000"/>
                </a:tc>
                <a:tc>
                  <a:txBody>
                    <a:bodyPr/>
                    <a:lstStyle/>
                    <a:p>
                      <a:r>
                        <a:rPr kumimoji="1" lang="ja-JP" altLang="en-US" sz="1200" b="0" dirty="0" smtClean="0"/>
                        <a:t>大阪府・関西在住の</a:t>
                      </a:r>
                      <a:r>
                        <a:rPr kumimoji="1" lang="en-US" altLang="ja-JP" sz="1200" b="0" dirty="0" smtClean="0"/>
                        <a:t/>
                      </a:r>
                      <a:br>
                        <a:rPr kumimoji="1" lang="en-US" altLang="ja-JP" sz="1200" b="0" dirty="0" smtClean="0"/>
                      </a:br>
                      <a:r>
                        <a:rPr kumimoji="1" lang="ja-JP" altLang="en-US" sz="1200" b="0" dirty="0" smtClean="0"/>
                        <a:t>大学生</a:t>
                      </a:r>
                      <a:endParaRPr kumimoji="1" lang="en-US" altLang="ja-JP" sz="1200" b="0" dirty="0" smtClean="0"/>
                    </a:p>
                    <a:p>
                      <a:r>
                        <a:rPr kumimoji="1" lang="ja-JP" altLang="en-US" sz="1200" b="0" dirty="0" smtClean="0"/>
                        <a:t>　　大阪府、京都府、</a:t>
                      </a:r>
                      <a:r>
                        <a:rPr kumimoji="1" lang="en-US" altLang="ja-JP" sz="1200" b="0" dirty="0" smtClean="0"/>
                        <a:t/>
                      </a:r>
                      <a:br>
                        <a:rPr kumimoji="1" lang="en-US" altLang="ja-JP" sz="1200" b="0" dirty="0" smtClean="0"/>
                      </a:br>
                      <a:r>
                        <a:rPr kumimoji="1" lang="ja-JP" altLang="en-US" sz="1200" b="0" dirty="0" smtClean="0"/>
                        <a:t>　　奈良県、兵庫県</a:t>
                      </a:r>
                      <a:r>
                        <a:rPr kumimoji="1" lang="en-US" altLang="ja-JP" sz="1200" b="0" dirty="0" smtClean="0"/>
                        <a:t/>
                      </a:r>
                      <a:br>
                        <a:rPr kumimoji="1" lang="en-US" altLang="ja-JP" sz="1200" b="0" dirty="0" smtClean="0"/>
                      </a:br>
                      <a:r>
                        <a:rPr kumimoji="1" lang="ja-JP" altLang="en-US" sz="1200" b="0" dirty="0" smtClean="0"/>
                        <a:t>　　在住の男女学生</a:t>
                      </a:r>
                      <a:endParaRPr kumimoji="1" lang="en-US" altLang="ja-JP" sz="1200" b="0" dirty="0" smtClean="0"/>
                    </a:p>
                  </a:txBody>
                  <a:tcPr marL="36000" marR="36000" marT="36000" marB="36000"/>
                </a:tc>
                <a:tc vMerge="1">
                  <a:txBody>
                    <a:bodyPr/>
                    <a:lstStyle/>
                    <a:p>
                      <a:endParaRPr kumimoji="1" lang="ja-JP" altLang="en-US"/>
                    </a:p>
                  </a:txBody>
                  <a:tcPr/>
                </a:tc>
                <a:tc>
                  <a:txBody>
                    <a:bodyPr/>
                    <a:lstStyle/>
                    <a:p>
                      <a:pPr marL="0" indent="0" algn="ctr">
                        <a:buFont typeface="Wingdings" panose="05000000000000000000" pitchFamily="2" charset="2"/>
                        <a:buNone/>
                      </a:pPr>
                      <a:r>
                        <a:rPr kumimoji="1" lang="en-US" altLang="ja-JP" sz="1200" dirty="0" smtClean="0"/>
                        <a:t>523</a:t>
                      </a:r>
                      <a:endParaRPr kumimoji="1" lang="ja-JP" altLang="en-US" sz="1200" dirty="0"/>
                    </a:p>
                  </a:txBody>
                  <a:tcPr marL="36000" marR="36000" marT="36000" marB="36000" anchor="ctr"/>
                </a:tc>
              </a:tr>
              <a:tr h="283464">
                <a:tc>
                  <a:txBody>
                    <a:bodyPr/>
                    <a:lstStyle/>
                    <a:p>
                      <a:r>
                        <a:rPr kumimoji="1" lang="ja-JP" altLang="en-US" sz="1200" dirty="0" smtClean="0"/>
                        <a:t>ヒアリング調査</a:t>
                      </a:r>
                      <a:endParaRPr kumimoji="1" lang="ja-JP" altLang="en-US" sz="1200" dirty="0"/>
                    </a:p>
                  </a:txBody>
                  <a:tcPr marL="36000" marR="36000" marT="36000" marB="36000"/>
                </a:tc>
                <a:tc>
                  <a:txBody>
                    <a:bodyPr/>
                    <a:lstStyle/>
                    <a:p>
                      <a:r>
                        <a:rPr kumimoji="1" lang="ja-JP" altLang="en-US" sz="1200" dirty="0" smtClean="0"/>
                        <a:t>在阪企業からみた大阪の長所・短所</a:t>
                      </a:r>
                      <a:endParaRPr kumimoji="1" lang="ja-JP" altLang="en-US" sz="1200" dirty="0"/>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大阪本社維持企業等</a:t>
                      </a:r>
                    </a:p>
                    <a:p>
                      <a:r>
                        <a:rPr lang="ja-JP" altLang="en-US" sz="1200" u="none" dirty="0" smtClean="0">
                          <a:solidFill>
                            <a:schemeClr val="tx1"/>
                          </a:solidFill>
                        </a:rPr>
                        <a:t>（５社）</a:t>
                      </a:r>
                      <a:endParaRPr lang="ja-JP" altLang="en-US" sz="1200" u="none" dirty="0">
                        <a:solidFill>
                          <a:schemeClr val="tx1"/>
                        </a:solidFill>
                      </a:endParaRPr>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2015</a:t>
                      </a:r>
                      <a:r>
                        <a:rPr kumimoji="1" lang="ja-JP" altLang="en-US" sz="1200" dirty="0" smtClean="0">
                          <a:solidFill>
                            <a:schemeClr val="tx1"/>
                          </a:solidFill>
                        </a:rPr>
                        <a:t>年</a:t>
                      </a:r>
                      <a:r>
                        <a:rPr kumimoji="1" lang="en-US" altLang="ja-JP" sz="1200" u="none" dirty="0" smtClean="0">
                          <a:solidFill>
                            <a:schemeClr val="tx1"/>
                          </a:solidFill>
                        </a:rPr>
                        <a:t>9</a:t>
                      </a:r>
                      <a:r>
                        <a:rPr kumimoji="1" lang="ja-JP" altLang="en-US" sz="1200" u="none" dirty="0" smtClean="0">
                          <a:solidFill>
                            <a:schemeClr val="tx1"/>
                          </a:solidFill>
                        </a:rPr>
                        <a:t>月</a:t>
                      </a:r>
                      <a:r>
                        <a:rPr kumimoji="1" lang="en-US" altLang="ja-JP" sz="1200" u="none" dirty="0" smtClean="0">
                          <a:solidFill>
                            <a:schemeClr val="tx1"/>
                          </a:solidFill>
                        </a:rPr>
                        <a:t>25</a:t>
                      </a:r>
                      <a:r>
                        <a:rPr kumimoji="1" lang="ja-JP" altLang="en-US" sz="1200" u="none" dirty="0" smtClean="0">
                          <a:solidFill>
                            <a:schemeClr val="tx1"/>
                          </a:solidFill>
                        </a:rPr>
                        <a:t>日～</a:t>
                      </a:r>
                      <a:r>
                        <a:rPr kumimoji="1" lang="en-US" altLang="ja-JP" sz="1200" u="none" dirty="0" smtClean="0">
                          <a:solidFill>
                            <a:schemeClr val="tx1"/>
                          </a:solidFill>
                        </a:rPr>
                        <a:t>11</a:t>
                      </a:r>
                      <a:r>
                        <a:rPr kumimoji="1" lang="ja-JP" altLang="en-US" sz="1200" u="none" dirty="0" smtClean="0">
                          <a:solidFill>
                            <a:schemeClr val="tx1"/>
                          </a:solidFill>
                        </a:rPr>
                        <a:t>月</a:t>
                      </a:r>
                      <a:r>
                        <a:rPr kumimoji="1" lang="en-US" altLang="ja-JP" sz="1200" u="none" dirty="0" smtClean="0">
                          <a:solidFill>
                            <a:schemeClr val="tx1"/>
                          </a:solidFill>
                        </a:rPr>
                        <a:t>20</a:t>
                      </a:r>
                      <a:r>
                        <a:rPr kumimoji="1" lang="ja-JP" altLang="en-US" sz="1200" u="none" dirty="0" smtClean="0">
                          <a:solidFill>
                            <a:schemeClr val="tx1"/>
                          </a:solidFill>
                        </a:rPr>
                        <a:t>日</a:t>
                      </a:r>
                      <a:endParaRPr lang="ja-JP" altLang="en-US" sz="1200" u="none" dirty="0">
                        <a:solidFill>
                          <a:schemeClr val="tx1"/>
                        </a:solidFill>
                      </a:endParaRPr>
                    </a:p>
                  </a:txBody>
                  <a:tcPr marL="36000" marR="36000" marT="36000" marB="36000" anchor="ctr"/>
                </a:tc>
                <a:tc>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r h="283464">
                <a:tc rowSpan="2">
                  <a:txBody>
                    <a:bodyPr/>
                    <a:lstStyle/>
                    <a:p>
                      <a:r>
                        <a:rPr kumimoji="1" lang="ja-JP" altLang="en-US" sz="1200" dirty="0" smtClean="0"/>
                        <a:t>グループインタビュー</a:t>
                      </a:r>
                      <a:endParaRPr kumimoji="1" lang="ja-JP" altLang="en-US" sz="1200" dirty="0"/>
                    </a:p>
                  </a:txBody>
                  <a:tcPr marL="36000" marR="36000" marT="36000" marB="36000"/>
                </a:tc>
                <a:tc rowSpan="2">
                  <a:txBody>
                    <a:bodyPr/>
                    <a:lstStyle/>
                    <a:p>
                      <a:r>
                        <a:rPr kumimoji="1" lang="en-US" altLang="ja-JP" sz="1200" dirty="0" smtClean="0"/>
                        <a:t>UIJ</a:t>
                      </a:r>
                      <a:r>
                        <a:rPr kumimoji="1" lang="ja-JP" altLang="en-US" sz="1200" dirty="0" smtClean="0"/>
                        <a:t>ターン経験者からみた大阪の住みやすさ</a:t>
                      </a:r>
                      <a:endParaRPr kumimoji="1" lang="ja-JP" altLang="en-US" sz="1200" dirty="0"/>
                    </a:p>
                  </a:txBody>
                  <a:tcPr marL="36000" marR="36000" marT="36000" marB="36000"/>
                </a:tc>
                <a:tc>
                  <a:txBody>
                    <a:bodyPr/>
                    <a:lstStyle/>
                    <a:p>
                      <a:r>
                        <a:rPr lang="en-US" altLang="ja-JP" sz="1200" dirty="0" smtClean="0"/>
                        <a:t>U</a:t>
                      </a:r>
                      <a:r>
                        <a:rPr lang="ja-JP" altLang="en-US" sz="1200" dirty="0" smtClean="0"/>
                        <a:t>ターン経験者</a:t>
                      </a:r>
                      <a:endParaRPr lang="en-US" altLang="ja-JP" sz="1200" dirty="0" smtClean="0"/>
                    </a:p>
                    <a:p>
                      <a:r>
                        <a:rPr lang="ja-JP" altLang="en-US" sz="1200" dirty="0" smtClean="0"/>
                        <a:t>　大阪出身（</a:t>
                      </a:r>
                      <a:r>
                        <a:rPr lang="en-US" altLang="ja-JP" sz="1200" dirty="0" smtClean="0"/>
                        <a:t>※</a:t>
                      </a:r>
                      <a:r>
                        <a:rPr lang="ja-JP" altLang="en-US" sz="1200" dirty="0" smtClean="0"/>
                        <a:t>）で、東京圏の居住経験がある</a:t>
                      </a:r>
                      <a:r>
                        <a:rPr lang="en-US" altLang="ja-JP" sz="1200" dirty="0" smtClean="0"/>
                        <a:t>20</a:t>
                      </a:r>
                      <a:r>
                        <a:rPr lang="ja-JP" altLang="en-US" sz="1200" dirty="0" smtClean="0"/>
                        <a:t>代～</a:t>
                      </a:r>
                      <a:r>
                        <a:rPr lang="en-US" altLang="ja-JP" sz="1200" dirty="0" smtClean="0"/>
                        <a:t>50</a:t>
                      </a:r>
                      <a:r>
                        <a:rPr lang="ja-JP" altLang="en-US" sz="1200" dirty="0" smtClean="0"/>
                        <a:t>代（５名）</a:t>
                      </a:r>
                      <a:endParaRPr lang="en-US" altLang="ja-JP" sz="1200" dirty="0" smtClean="0"/>
                    </a:p>
                    <a:p>
                      <a:r>
                        <a:rPr lang="ja-JP" altLang="en-US" sz="1200" dirty="0" smtClean="0"/>
                        <a:t>　</a:t>
                      </a:r>
                      <a:r>
                        <a:rPr lang="en-US" altLang="ja-JP" sz="900" dirty="0" smtClean="0"/>
                        <a:t>※</a:t>
                      </a:r>
                      <a:r>
                        <a:rPr lang="ja-JP" altLang="en-US" sz="900" dirty="0" smtClean="0"/>
                        <a:t>過去に居住していた者を含む</a:t>
                      </a:r>
                      <a:endParaRPr lang="ja-JP" altLang="en-US" sz="900" dirty="0"/>
                    </a:p>
                  </a:txBody>
                  <a:tcPr marL="36000" marR="36000" marT="36000" marB="36000"/>
                </a:tc>
                <a:tc rowSpan="2">
                  <a:txBody>
                    <a:bodyPr/>
                    <a:lstStyle/>
                    <a:p>
                      <a:pPr algn="ctr"/>
                      <a:r>
                        <a:rPr lang="en-US" altLang="ja-JP" sz="1200" dirty="0" smtClean="0"/>
                        <a:t>2015</a:t>
                      </a:r>
                      <a:r>
                        <a:rPr lang="ja-JP" altLang="en-US" sz="1200" dirty="0" smtClean="0"/>
                        <a:t>年</a:t>
                      </a:r>
                      <a:r>
                        <a:rPr lang="en-US" altLang="ja-JP" sz="1200" dirty="0" smtClean="0"/>
                        <a:t>12</a:t>
                      </a:r>
                      <a:r>
                        <a:rPr lang="ja-JP" altLang="en-US" sz="1200" dirty="0" smtClean="0"/>
                        <a:t>月</a:t>
                      </a:r>
                      <a:r>
                        <a:rPr lang="en-US" altLang="ja-JP" sz="1200" dirty="0" smtClean="0"/>
                        <a:t>22</a:t>
                      </a:r>
                      <a:r>
                        <a:rPr lang="ja-JP" altLang="en-US" sz="1200" dirty="0" smtClean="0"/>
                        <a:t>日</a:t>
                      </a:r>
                      <a:endParaRPr lang="ja-JP" altLang="en-US" sz="1200" dirty="0"/>
                    </a:p>
                  </a:txBody>
                  <a:tcPr marL="36000" marR="36000" marT="36000" marB="36000" anchor="ctr"/>
                </a:tc>
                <a:tc rowSpan="2">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r h="283464">
                <a:tc vMerge="1">
                  <a:txBody>
                    <a:bodyPr/>
                    <a:lstStyle/>
                    <a:p>
                      <a:endParaRPr kumimoji="1" lang="ja-JP" altLang="en-US" sz="1200" dirty="0"/>
                    </a:p>
                  </a:txBody>
                  <a:tcPr marL="36000" marR="36000" marT="36000" marB="36000"/>
                </a:tc>
                <a:tc vMerge="1">
                  <a:txBody>
                    <a:bodyPr/>
                    <a:lstStyle/>
                    <a:p>
                      <a:endParaRPr kumimoji="1" lang="ja-JP" altLang="en-US" sz="1200" dirty="0"/>
                    </a:p>
                  </a:txBody>
                  <a:tcPr marL="36000" marR="36000" marT="36000" marB="36000"/>
                </a:tc>
                <a:tc>
                  <a:txBody>
                    <a:bodyPr/>
                    <a:lstStyle/>
                    <a:p>
                      <a:r>
                        <a:rPr lang="en-US" altLang="ja-JP" sz="1200" dirty="0" smtClean="0"/>
                        <a:t>IJ</a:t>
                      </a:r>
                      <a:r>
                        <a:rPr lang="ja-JP" altLang="en-US" sz="1200" dirty="0" smtClean="0"/>
                        <a:t>ターン経験者</a:t>
                      </a:r>
                      <a:endParaRPr lang="en-US" altLang="ja-JP" sz="1200" dirty="0" smtClean="0"/>
                    </a:p>
                    <a:p>
                      <a:r>
                        <a:rPr lang="ja-JP" altLang="en-US" sz="1200" dirty="0" smtClean="0"/>
                        <a:t>　東京圏に居住経験がある</a:t>
                      </a:r>
                      <a:r>
                        <a:rPr lang="en-US" altLang="ja-JP" sz="1200" dirty="0" smtClean="0"/>
                        <a:t>20</a:t>
                      </a:r>
                      <a:r>
                        <a:rPr lang="ja-JP" altLang="en-US" sz="1200" dirty="0" smtClean="0"/>
                        <a:t>代～</a:t>
                      </a:r>
                      <a:r>
                        <a:rPr lang="en-US" altLang="ja-JP" sz="1200" dirty="0" smtClean="0"/>
                        <a:t>50</a:t>
                      </a:r>
                      <a:r>
                        <a:rPr lang="ja-JP" altLang="en-US" sz="1200" dirty="0" smtClean="0"/>
                        <a:t>代（６名）</a:t>
                      </a:r>
                      <a:endParaRPr lang="ja-JP" altLang="en-US" sz="1200" dirty="0"/>
                    </a:p>
                  </a:txBody>
                  <a:tcPr marL="36000" marR="36000" marT="36000" marB="36000"/>
                </a:tc>
                <a:tc vMerge="1">
                  <a:txBody>
                    <a:bodyPr/>
                    <a:lstStyle/>
                    <a:p>
                      <a:endParaRPr lang="ja-JP" altLang="en-US" sz="1200" dirty="0"/>
                    </a:p>
                  </a:txBody>
                  <a:tcPr marL="36000" marR="36000" marT="36000" marB="36000" anchor="ctr"/>
                </a:tc>
                <a:tc vMerge="1">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bl>
          </a:graphicData>
        </a:graphic>
      </p:graphicFrame>
      <p:sp>
        <p:nvSpPr>
          <p:cNvPr id="4" name="大かっこ 3"/>
          <p:cNvSpPr/>
          <p:nvPr/>
        </p:nvSpPr>
        <p:spPr>
          <a:xfrm>
            <a:off x="3635896" y="2276872"/>
            <a:ext cx="1440160" cy="864096"/>
          </a:xfrm>
          <a:prstGeom prst="bracketPair">
            <a:avLst>
              <a:gd name="adj" fmla="val 979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大かっこ 10"/>
          <p:cNvSpPr/>
          <p:nvPr/>
        </p:nvSpPr>
        <p:spPr>
          <a:xfrm>
            <a:off x="3635896" y="3609399"/>
            <a:ext cx="1440160" cy="576064"/>
          </a:xfrm>
          <a:prstGeom prst="bracketPair">
            <a:avLst>
              <a:gd name="adj" fmla="val 979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96</a:t>
            </a:fld>
            <a:endParaRPr lang="ja-JP" altLang="en-US" dirty="0">
              <a:solidFill>
                <a:prstClr val="black"/>
              </a:solidFill>
            </a:endParaRPr>
          </a:p>
        </p:txBody>
      </p:sp>
    </p:spTree>
    <p:extLst>
      <p:ext uri="{BB962C8B-B14F-4D97-AF65-F5344CB8AC3E}">
        <p14:creationId xmlns:p14="http://schemas.microsoft.com/office/powerpoint/2010/main" val="617568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97</a:t>
            </a:fld>
            <a:endParaRPr lang="ja-JP" altLang="en-US" dirty="0">
              <a:solidFill>
                <a:prstClr val="black"/>
              </a:solidFill>
            </a:endParaRPr>
          </a:p>
        </p:txBody>
      </p:sp>
      <p:sp>
        <p:nvSpPr>
          <p:cNvPr id="4" name="テキスト ボックス 3"/>
          <p:cNvSpPr txBox="1"/>
          <p:nvPr/>
        </p:nvSpPr>
        <p:spPr>
          <a:xfrm>
            <a:off x="735772" y="1453331"/>
            <a:ext cx="8020792" cy="523220"/>
          </a:xfrm>
          <a:prstGeom prst="rect">
            <a:avLst/>
          </a:prstGeom>
          <a:noFill/>
        </p:spPr>
        <p:txBody>
          <a:bodyPr wrap="square" rtlCol="0">
            <a:spAutoFit/>
          </a:bodyPr>
          <a:lstStyle/>
          <a:p>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具体的な施策と重要事業評価指標（</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940152" y="2455798"/>
            <a:ext cx="2016224" cy="369332"/>
          </a:xfrm>
          <a:prstGeom prst="rect">
            <a:avLst/>
          </a:prstGeom>
          <a:noFill/>
        </p:spPr>
        <p:txBody>
          <a:bodyPr wrap="square" rtlCol="0">
            <a:spAutoFit/>
          </a:bodyPr>
          <a:lstStyle/>
          <a:p>
            <a:pPr algn="ctr"/>
            <a:r>
              <a:rPr kumimoji="1" lang="ja-JP" altLang="en-US" dirty="0" smtClean="0"/>
              <a:t>平成</a:t>
            </a:r>
            <a:r>
              <a:rPr lang="en-US" altLang="ja-JP" dirty="0"/>
              <a:t>28</a:t>
            </a:r>
            <a:r>
              <a:rPr kumimoji="1" lang="ja-JP" altLang="en-US" dirty="0" smtClean="0"/>
              <a:t>年度版</a:t>
            </a:r>
            <a:endParaRPr kumimoji="1" lang="ja-JP" altLang="en-US" dirty="0"/>
          </a:p>
        </p:txBody>
      </p:sp>
      <p:sp>
        <p:nvSpPr>
          <p:cNvPr id="6" name="テキスト ボックス 5"/>
          <p:cNvSpPr txBox="1"/>
          <p:nvPr/>
        </p:nvSpPr>
        <p:spPr>
          <a:xfrm>
            <a:off x="3347864" y="3090446"/>
            <a:ext cx="5016896" cy="338554"/>
          </a:xfrm>
          <a:prstGeom prst="rect">
            <a:avLst/>
          </a:prstGeom>
          <a:noFill/>
        </p:spPr>
        <p:txBody>
          <a:bodyPr wrap="square" rtlCol="0">
            <a:spAutoFit/>
          </a:bodyPr>
          <a:lstStyle/>
          <a:p>
            <a:pPr algn="r"/>
            <a:r>
              <a:rPr kumimoji="1" lang="en-US" altLang="ja-JP" sz="1600" dirty="0" smtClean="0"/>
              <a:t>※</a:t>
            </a:r>
            <a:r>
              <a:rPr kumimoji="1" lang="ja-JP" altLang="en-US" sz="1600" dirty="0" smtClean="0"/>
              <a:t>　括弧書きは予算額（単位：千円）</a:t>
            </a:r>
            <a:endParaRPr kumimoji="1" lang="ja-JP" altLang="en-US" sz="1600" dirty="0"/>
          </a:p>
        </p:txBody>
      </p:sp>
    </p:spTree>
    <p:extLst>
      <p:ext uri="{BB962C8B-B14F-4D97-AF65-F5344CB8AC3E}">
        <p14:creationId xmlns:p14="http://schemas.microsoft.com/office/powerpoint/2010/main" val="3369841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06290" y="3284984"/>
            <a:ext cx="8758198" cy="2304256"/>
          </a:xfrm>
          <a:prstGeom prst="rect">
            <a:avLst/>
          </a:prstGeom>
          <a:solidFill>
            <a:schemeClr val="accent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cxnSp>
        <p:nvCxnSpPr>
          <p:cNvPr id="2" name="直線コネクタ 1"/>
          <p:cNvCxnSpPr/>
          <p:nvPr/>
        </p:nvCxnSpPr>
        <p:spPr>
          <a:xfrm>
            <a:off x="179512"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7504" y="706413"/>
            <a:ext cx="8856984" cy="338554"/>
          </a:xfrm>
          <a:prstGeom prst="rect">
            <a:avLst/>
          </a:prstGeom>
        </p:spPr>
        <p:txBody>
          <a:bodyPr wrap="square">
            <a:spAutoFit/>
          </a:bodyPr>
          <a:lstStyle/>
          <a:p>
            <a:r>
              <a:rPr lang="ja-JP" altLang="en-US" sz="1600" b="1" dirty="0" smtClean="0"/>
              <a:t>　基本目標①：</a:t>
            </a:r>
            <a:r>
              <a:rPr lang="ja-JP" altLang="ja-JP" sz="1600" b="1" dirty="0" smtClean="0"/>
              <a:t>若い</a:t>
            </a:r>
            <a:r>
              <a:rPr lang="ja-JP" altLang="ja-JP" sz="1600" b="1" dirty="0"/>
              <a:t>世代</a:t>
            </a:r>
            <a:r>
              <a:rPr lang="ja-JP" altLang="ja-JP" sz="1600" b="1" dirty="0" smtClean="0"/>
              <a:t>の</a:t>
            </a:r>
            <a:r>
              <a:rPr lang="ja-JP" altLang="en-US" sz="1600" b="1" dirty="0" smtClean="0"/>
              <a:t>結婚・</a:t>
            </a:r>
            <a:r>
              <a:rPr lang="ja-JP" altLang="ja-JP" sz="1600" b="1" dirty="0" smtClean="0"/>
              <a:t>就職</a:t>
            </a:r>
            <a:r>
              <a:rPr lang="ja-JP" altLang="ja-JP" sz="1600" b="1" dirty="0"/>
              <a:t>・出産・子育ての希望を実現</a:t>
            </a:r>
            <a:r>
              <a:rPr lang="ja-JP" altLang="ja-JP" sz="1600" b="1" dirty="0" smtClean="0"/>
              <a:t>する</a:t>
            </a:r>
            <a:endParaRPr lang="ja-JP" altLang="ja-JP" sz="1600" dirty="0"/>
          </a:p>
        </p:txBody>
      </p:sp>
      <p:sp>
        <p:nvSpPr>
          <p:cNvPr id="4" name="正方形/長方形 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別添</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な施策と重要事業評価指標（</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KPI</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正方形/長方形 4"/>
          <p:cNvSpPr/>
          <p:nvPr/>
        </p:nvSpPr>
        <p:spPr>
          <a:xfrm>
            <a:off x="179512" y="1177007"/>
            <a:ext cx="8460940" cy="307777"/>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若者の安定就職支援、職場定着</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87524" y="1484784"/>
            <a:ext cx="8460940" cy="1123384"/>
          </a:xfrm>
          <a:prstGeom prst="rect">
            <a:avLst/>
          </a:prstGeom>
        </p:spPr>
        <p:txBody>
          <a:bodyPr wrap="square">
            <a:spAutoFit/>
          </a:bodyPr>
          <a:lstStyle/>
          <a:p>
            <a:pPr marL="180000" indent="-457200"/>
            <a:r>
              <a:rPr lang="ja-JP" altLang="en-US" sz="1400" b="1" dirty="0" smtClean="0"/>
              <a:t>○</a:t>
            </a:r>
            <a:r>
              <a:rPr lang="ja-JP" altLang="en-US" sz="1400" b="1" dirty="0"/>
              <a:t>　</a:t>
            </a:r>
            <a:r>
              <a:rPr lang="ja-JP" altLang="ja-JP" sz="1400" b="1" dirty="0"/>
              <a:t>若者安定就職応援</a:t>
            </a:r>
            <a:r>
              <a:rPr lang="ja-JP" altLang="ja-JP" sz="1400" b="1" dirty="0" smtClean="0"/>
              <a:t>事業</a:t>
            </a:r>
            <a:r>
              <a:rPr lang="en-US" altLang="ja-JP" sz="1400" dirty="0"/>
              <a:t>	</a:t>
            </a:r>
            <a:r>
              <a:rPr lang="en-US" altLang="ja-JP" sz="1400" dirty="0" smtClean="0"/>
              <a:t>		</a:t>
            </a:r>
            <a:r>
              <a:rPr lang="ja-JP" altLang="en-US" sz="1400" dirty="0" smtClean="0"/>
              <a:t>（</a:t>
            </a:r>
            <a:r>
              <a:rPr lang="en-US" altLang="ja-JP" sz="1400" dirty="0" smtClean="0"/>
              <a:t>35,319</a:t>
            </a:r>
            <a:r>
              <a:rPr lang="ja-JP" altLang="en-US" sz="1400" dirty="0" smtClean="0"/>
              <a:t>）</a:t>
            </a:r>
            <a:r>
              <a:rPr lang="en-US" altLang="ja-JP" sz="1400" dirty="0" smtClean="0"/>
              <a:t>	【</a:t>
            </a:r>
            <a:r>
              <a:rPr lang="ja-JP" altLang="en-US" sz="1400" dirty="0" smtClean="0"/>
              <a:t>地方創生推進交付金</a:t>
            </a:r>
            <a:r>
              <a:rPr lang="en-US" altLang="ja-JP" sz="1400" dirty="0" smtClean="0"/>
              <a:t>】</a:t>
            </a:r>
            <a:endParaRPr lang="ja-JP" altLang="ja-JP" sz="1400" dirty="0"/>
          </a:p>
          <a:p>
            <a:pPr marL="180000" indent="-457200"/>
            <a:r>
              <a:rPr lang="ja-JP" altLang="en-US" sz="1400" dirty="0"/>
              <a:t>　　</a:t>
            </a:r>
            <a:r>
              <a:rPr lang="ja-JP" altLang="ja-JP" sz="1400" dirty="0"/>
              <a:t>地域の金融機関等と連携</a:t>
            </a:r>
            <a:r>
              <a:rPr lang="ja-JP" altLang="ja-JP" sz="1400" dirty="0" smtClean="0"/>
              <a:t>し</a:t>
            </a:r>
            <a:r>
              <a:rPr lang="ja-JP" altLang="en-US" sz="1400" dirty="0"/>
              <a:t>て、人材・人手不足状況にある中小企業と大学生等若者とのマッチングを促進。また、</a:t>
            </a:r>
            <a:r>
              <a:rPr lang="ja-JP" altLang="ja-JP" sz="1400" dirty="0"/>
              <a:t>ものづくり企業での高校生のインターンシップ、若手社員</a:t>
            </a:r>
            <a:r>
              <a:rPr lang="ja-JP" altLang="en-US" sz="1400" dirty="0"/>
              <a:t>や内定者</a:t>
            </a:r>
            <a:r>
              <a:rPr lang="ja-JP" altLang="ja-JP" sz="1400" dirty="0"/>
              <a:t>の</a:t>
            </a:r>
            <a:r>
              <a:rPr lang="ja-JP" altLang="en-US" sz="1400" dirty="0"/>
              <a:t>早期離職抑制のための取組み等を実施</a:t>
            </a:r>
            <a:r>
              <a:rPr lang="ja-JP" altLang="en-US" sz="1400" dirty="0" smtClean="0"/>
              <a:t>。</a:t>
            </a:r>
            <a:endParaRPr lang="en-US" altLang="ja-JP" sz="1400" dirty="0" smtClean="0"/>
          </a:p>
          <a:p>
            <a:pPr marL="180000" indent="-457200"/>
            <a:r>
              <a:rPr lang="ja-JP" altLang="en-US" sz="1100" dirty="0"/>
              <a:t>　</a:t>
            </a:r>
            <a:r>
              <a:rPr lang="en-US" altLang="ja-JP" sz="1100" dirty="0" smtClean="0"/>
              <a:t>※</a:t>
            </a:r>
            <a:r>
              <a:rPr lang="ja-JP" altLang="en-US" sz="1100" dirty="0" smtClean="0"/>
              <a:t>　地方</a:t>
            </a:r>
            <a:r>
              <a:rPr lang="ja-JP" altLang="en-US" sz="1100" dirty="0"/>
              <a:t>創生先行型交付金継続事業</a:t>
            </a:r>
            <a:endParaRPr lang="en-US" altLang="ja-JP" sz="1100" dirty="0"/>
          </a:p>
          <a:p>
            <a:pPr marL="180000" indent="-457200"/>
            <a:endParaRPr lang="en-US" altLang="ja-JP" sz="1400" dirty="0" smtClean="0"/>
          </a:p>
        </p:txBody>
      </p:sp>
      <p:sp>
        <p:nvSpPr>
          <p:cNvPr id="8" name="正方形/長方形 7"/>
          <p:cNvSpPr/>
          <p:nvPr/>
        </p:nvSpPr>
        <p:spPr>
          <a:xfrm>
            <a:off x="305526" y="3501008"/>
            <a:ext cx="8460940" cy="1169551"/>
          </a:xfrm>
          <a:prstGeom prst="rect">
            <a:avLst/>
          </a:prstGeom>
        </p:spPr>
        <p:txBody>
          <a:bodyPr wrap="square">
            <a:spAutoFit/>
          </a:bodyPr>
          <a:lstStyle/>
          <a:p>
            <a:pPr marL="180000" indent="-457200"/>
            <a:r>
              <a:rPr lang="ja-JP" altLang="en-US" sz="1400" dirty="0"/>
              <a:t>＊</a:t>
            </a:r>
            <a:r>
              <a:rPr lang="en-US" altLang="ja-JP" sz="1400" dirty="0"/>
              <a:t>Topic</a:t>
            </a:r>
            <a:r>
              <a:rPr lang="ja-JP" altLang="en-US" sz="1400" dirty="0"/>
              <a:t>①「</a:t>
            </a:r>
            <a:r>
              <a:rPr lang="en-US" altLang="ja-JP" sz="1400" dirty="0"/>
              <a:t>OSAKA</a:t>
            </a:r>
            <a:r>
              <a:rPr lang="ja-JP" altLang="en-US" sz="1400" dirty="0"/>
              <a:t>しごとフィールド」</a:t>
            </a:r>
            <a:endParaRPr lang="en-US" altLang="ja-JP" sz="1400" dirty="0"/>
          </a:p>
          <a:p>
            <a:pPr marL="180000" indent="-457200"/>
            <a:r>
              <a:rPr lang="ja-JP" altLang="en-US" sz="1400" b="1" dirty="0" smtClean="0"/>
              <a:t>○</a:t>
            </a:r>
            <a:r>
              <a:rPr lang="ja-JP" altLang="en-US" sz="1400" b="1" dirty="0"/>
              <a:t>　</a:t>
            </a:r>
            <a:r>
              <a:rPr lang="en-US" altLang="ja-JP" sz="1400" b="1" dirty="0" smtClean="0"/>
              <a:t>OSAKA</a:t>
            </a:r>
            <a:r>
              <a:rPr lang="ja-JP" altLang="en-US" sz="1400" b="1" dirty="0" smtClean="0"/>
              <a:t>しごとフィールド運営事業</a:t>
            </a:r>
            <a:r>
              <a:rPr lang="en-US" altLang="ja-JP" sz="1400" b="1" dirty="0" smtClean="0"/>
              <a:t>		</a:t>
            </a:r>
            <a:r>
              <a:rPr lang="ja-JP" altLang="en-US" sz="1400" dirty="0" smtClean="0"/>
              <a:t>（</a:t>
            </a:r>
            <a:r>
              <a:rPr lang="en-US" altLang="ja-JP" sz="1400" dirty="0" smtClean="0"/>
              <a:t>186,290</a:t>
            </a:r>
            <a:r>
              <a:rPr lang="ja-JP" altLang="en-US" sz="1400" dirty="0" smtClean="0"/>
              <a:t>）</a:t>
            </a:r>
            <a:endParaRPr lang="en-US" altLang="ja-JP" sz="1400" dirty="0" smtClean="0"/>
          </a:p>
          <a:p>
            <a:pPr marL="180000" indent="-457200"/>
            <a:r>
              <a:rPr lang="ja-JP" altLang="en-US" sz="1400" dirty="0" smtClean="0"/>
              <a:t>　　広域的な視点から産業施策と一体となった求人開拓や雇用機会の創出、高度人材の育成・マッチング等に取り組むとともに、</a:t>
            </a:r>
            <a:r>
              <a:rPr lang="ja-JP" altLang="en-US" sz="1400" dirty="0"/>
              <a:t>就職困難者や正社員をめざす若者に対する就業支援など、幅広く支援する「</a:t>
            </a:r>
            <a:r>
              <a:rPr lang="en-US" altLang="ja-JP" sz="1400" dirty="0"/>
              <a:t>OSAKA</a:t>
            </a:r>
            <a:r>
              <a:rPr lang="ja-JP" altLang="en-US" sz="1400" dirty="0"/>
              <a:t>しごとフィールド」を運営。</a:t>
            </a:r>
            <a:endParaRPr lang="en-US" altLang="ja-JP" sz="1400" dirty="0"/>
          </a:p>
        </p:txBody>
      </p:sp>
      <p:sp>
        <p:nvSpPr>
          <p:cNvPr id="9" name="正方形/長方形 8"/>
          <p:cNvSpPr/>
          <p:nvPr/>
        </p:nvSpPr>
        <p:spPr>
          <a:xfrm>
            <a:off x="697091" y="2422254"/>
            <a:ext cx="7992888" cy="54155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：安定就職者数　</a:t>
            </a:r>
            <a:r>
              <a:rPr lang="en-US" altLang="ja-JP" sz="1200" dirty="0" smtClean="0">
                <a:solidFill>
                  <a:schemeClr val="tx1"/>
                </a:solidFill>
              </a:rPr>
              <a:t>700</a:t>
            </a:r>
            <a:r>
              <a:rPr lang="ja-JP" altLang="en-US" sz="1200" dirty="0" smtClean="0">
                <a:solidFill>
                  <a:schemeClr val="tx1"/>
                </a:solidFill>
              </a:rPr>
              <a:t>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インターンシップ</a:t>
            </a:r>
            <a:r>
              <a:rPr lang="ja-JP" altLang="en-US" sz="1200" dirty="0">
                <a:solidFill>
                  <a:schemeClr val="tx1"/>
                </a:solidFill>
              </a:rPr>
              <a:t>等協力</a:t>
            </a:r>
            <a:r>
              <a:rPr lang="ja-JP" altLang="en-US" sz="1200" dirty="0" smtClean="0">
                <a:solidFill>
                  <a:schemeClr val="tx1"/>
                </a:solidFill>
              </a:rPr>
              <a:t>企業　</a:t>
            </a:r>
            <a:r>
              <a:rPr lang="en-US" altLang="ja-JP" sz="1200" dirty="0" smtClean="0">
                <a:solidFill>
                  <a:schemeClr val="tx1"/>
                </a:solidFill>
              </a:rPr>
              <a:t>100</a:t>
            </a:r>
            <a:r>
              <a:rPr lang="ja-JP" altLang="en-US" sz="1200" dirty="0" smtClean="0">
                <a:solidFill>
                  <a:schemeClr val="tx1"/>
                </a:solidFill>
              </a:rPr>
              <a:t>社</a:t>
            </a:r>
            <a:r>
              <a:rPr lang="en-US" altLang="ja-JP" sz="1200" dirty="0" smtClean="0">
                <a:solidFill>
                  <a:schemeClr val="tx1"/>
                </a:solidFill>
              </a:rPr>
              <a:t>【H29.3】</a:t>
            </a:r>
            <a:r>
              <a:rPr lang="ja-JP" altLang="en-US" sz="1200" dirty="0">
                <a:solidFill>
                  <a:schemeClr val="tx1"/>
                </a:solidFill>
              </a:rPr>
              <a:t>　</a:t>
            </a:r>
            <a:r>
              <a:rPr lang="ja-JP" altLang="en-US" sz="1200" dirty="0" smtClean="0">
                <a:solidFill>
                  <a:schemeClr val="tx1"/>
                </a:solidFill>
              </a:rPr>
              <a:t>　　　　　　　　　　　　　　　　　</a:t>
            </a:r>
            <a:endParaRPr kumimoji="1" lang="ja-JP" altLang="en-US" sz="1200" dirty="0">
              <a:solidFill>
                <a:schemeClr val="tx1"/>
              </a:solidFill>
            </a:endParaRPr>
          </a:p>
        </p:txBody>
      </p:sp>
      <p:sp>
        <p:nvSpPr>
          <p:cNvPr id="11" name="正方形/長方形 10"/>
          <p:cNvSpPr/>
          <p:nvPr/>
        </p:nvSpPr>
        <p:spPr>
          <a:xfrm>
            <a:off x="683568" y="4653136"/>
            <a:ext cx="7992888"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marL="396000" indent="-457200"/>
            <a:r>
              <a:rPr kumimoji="1" lang="en-US" altLang="ja-JP" sz="1200" dirty="0" smtClean="0">
                <a:solidFill>
                  <a:schemeClr val="tx1"/>
                </a:solidFill>
              </a:rPr>
              <a:t>KPI</a:t>
            </a:r>
            <a:r>
              <a:rPr lang="ja-JP" altLang="en-US" sz="1200" dirty="0" smtClean="0">
                <a:solidFill>
                  <a:schemeClr val="tx1"/>
                </a:solidFill>
              </a:rPr>
              <a:t>：就職者数</a:t>
            </a:r>
            <a:r>
              <a:rPr lang="en-US" altLang="ja-JP" sz="1200" dirty="0">
                <a:solidFill>
                  <a:schemeClr val="tx1"/>
                </a:solidFill>
              </a:rPr>
              <a:t>	</a:t>
            </a:r>
            <a:r>
              <a:rPr lang="en-US" altLang="ja-JP" sz="1200" dirty="0" smtClean="0">
                <a:solidFill>
                  <a:schemeClr val="tx1"/>
                </a:solidFill>
              </a:rPr>
              <a:t>8,000</a:t>
            </a:r>
            <a:r>
              <a:rPr lang="ja-JP" altLang="en-US" sz="1200" dirty="0" smtClean="0">
                <a:solidFill>
                  <a:schemeClr val="tx1"/>
                </a:solidFill>
              </a:rPr>
              <a:t>人</a:t>
            </a:r>
            <a:r>
              <a:rPr lang="ja-JP" altLang="en-US" sz="1200" dirty="0">
                <a:solidFill>
                  <a:schemeClr val="tx1"/>
                </a:solidFill>
              </a:rPr>
              <a:t>予定</a:t>
            </a:r>
            <a:r>
              <a:rPr lang="en-US" altLang="ja-JP" sz="1200" dirty="0">
                <a:solidFill>
                  <a:schemeClr val="tx1"/>
                </a:solidFill>
              </a:rPr>
              <a:t>【H29.3</a:t>
            </a:r>
            <a:r>
              <a:rPr lang="en-US" altLang="ja-JP" sz="1200" dirty="0" smtClean="0">
                <a:solidFill>
                  <a:schemeClr val="tx1"/>
                </a:solidFill>
              </a:rPr>
              <a:t>】</a:t>
            </a:r>
            <a:r>
              <a:rPr lang="ja-JP" altLang="en-US" sz="1200" dirty="0">
                <a:solidFill>
                  <a:schemeClr val="tx1"/>
                </a:solidFill>
              </a:rPr>
              <a:t>（</a:t>
            </a:r>
            <a:r>
              <a:rPr lang="ja-JP" altLang="en-US" sz="1200" dirty="0" smtClean="0">
                <a:solidFill>
                  <a:schemeClr val="tx1"/>
                </a:solidFill>
              </a:rPr>
              <a:t>参考：</a:t>
            </a:r>
            <a:r>
              <a:rPr lang="en-US" altLang="ja-JP" sz="1200" dirty="0" smtClean="0">
                <a:solidFill>
                  <a:schemeClr val="tx1"/>
                </a:solidFill>
              </a:rPr>
              <a:t>H26</a:t>
            </a:r>
            <a:r>
              <a:rPr lang="ja-JP" altLang="en-US" sz="1200" dirty="0">
                <a:solidFill>
                  <a:schemeClr val="tx1"/>
                </a:solidFill>
              </a:rPr>
              <a:t>実績　</a:t>
            </a:r>
            <a:r>
              <a:rPr lang="en-US" altLang="ja-JP" sz="1200" dirty="0">
                <a:solidFill>
                  <a:schemeClr val="tx1"/>
                </a:solidFill>
              </a:rPr>
              <a:t>8,080</a:t>
            </a:r>
            <a:r>
              <a:rPr lang="ja-JP" altLang="en-US" sz="1200" dirty="0">
                <a:solidFill>
                  <a:schemeClr val="tx1"/>
                </a:solidFill>
              </a:rPr>
              <a:t>人）</a:t>
            </a:r>
            <a:endParaRPr lang="en-US" altLang="ja-JP" sz="1200" dirty="0">
              <a:solidFill>
                <a:schemeClr val="tx1"/>
              </a:solidFill>
            </a:endParaRPr>
          </a:p>
          <a:p>
            <a:pPr marL="396000" indent="-457200"/>
            <a:r>
              <a:rPr lang="ja-JP" altLang="en-US" sz="1200" dirty="0">
                <a:solidFill>
                  <a:schemeClr val="tx1"/>
                </a:solidFill>
              </a:rPr>
              <a:t>　　　　登録企業数</a:t>
            </a:r>
            <a:r>
              <a:rPr lang="en-US" altLang="ja-JP" sz="1200" dirty="0">
                <a:solidFill>
                  <a:schemeClr val="tx1"/>
                </a:solidFill>
              </a:rPr>
              <a:t>	</a:t>
            </a:r>
            <a:r>
              <a:rPr lang="en-US" altLang="ja-JP" sz="1200" dirty="0" smtClean="0">
                <a:solidFill>
                  <a:schemeClr val="tx1"/>
                </a:solidFill>
              </a:rPr>
              <a:t>5,000</a:t>
            </a:r>
            <a:r>
              <a:rPr lang="ja-JP" altLang="en-US" sz="1200" dirty="0">
                <a:solidFill>
                  <a:schemeClr val="tx1"/>
                </a:solidFill>
              </a:rPr>
              <a:t>社予定</a:t>
            </a:r>
            <a:r>
              <a:rPr lang="en-US" altLang="ja-JP" sz="1200" dirty="0">
                <a:solidFill>
                  <a:schemeClr val="tx1"/>
                </a:solidFill>
              </a:rPr>
              <a:t>【H29.3】</a:t>
            </a:r>
            <a:r>
              <a:rPr lang="ja-JP" altLang="en-US" sz="1200" dirty="0">
                <a:solidFill>
                  <a:schemeClr val="tx1"/>
                </a:solidFill>
              </a:rPr>
              <a:t> </a:t>
            </a:r>
            <a:r>
              <a:rPr lang="ja-JP" altLang="en-US" sz="1200" dirty="0" smtClean="0">
                <a:solidFill>
                  <a:schemeClr val="tx1"/>
                </a:solidFill>
              </a:rPr>
              <a:t>（参考：</a:t>
            </a:r>
            <a:r>
              <a:rPr lang="en-US" altLang="ja-JP" sz="1200" dirty="0" smtClean="0">
                <a:solidFill>
                  <a:schemeClr val="tx1"/>
                </a:solidFill>
              </a:rPr>
              <a:t>H26</a:t>
            </a:r>
            <a:r>
              <a:rPr lang="ja-JP" altLang="en-US" sz="1200" dirty="0">
                <a:solidFill>
                  <a:schemeClr val="tx1"/>
                </a:solidFill>
              </a:rPr>
              <a:t>実績　</a:t>
            </a:r>
            <a:r>
              <a:rPr lang="en-US" altLang="ja-JP" sz="1200" dirty="0">
                <a:solidFill>
                  <a:schemeClr val="tx1"/>
                </a:solidFill>
              </a:rPr>
              <a:t>4,606</a:t>
            </a:r>
            <a:r>
              <a:rPr lang="ja-JP" altLang="en-US" sz="1200" dirty="0">
                <a:solidFill>
                  <a:schemeClr val="tx1"/>
                </a:solidFill>
              </a:rPr>
              <a:t>社）</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98</a:t>
            </a:fld>
            <a:endParaRPr lang="ja-JP" altLang="en-US" dirty="0">
              <a:solidFill>
                <a:prstClr val="black"/>
              </a:solidFill>
            </a:endParaRPr>
          </a:p>
        </p:txBody>
      </p:sp>
    </p:spTree>
    <p:extLst>
      <p:ext uri="{BB962C8B-B14F-4D97-AF65-F5344CB8AC3E}">
        <p14:creationId xmlns:p14="http://schemas.microsoft.com/office/powerpoint/2010/main" val="971104183"/>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161A64608EB81469ACBA039A67CBB87" ma:contentTypeVersion="1" ma:contentTypeDescription="新しいドキュメントを作成します。" ma:contentTypeScope="" ma:versionID="5f8fa733ee867f54d38597dfbd2766a6">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C840F61-6774-49CC-8118-0F4049A8AC5C}"/>
</file>

<file path=customXml/itemProps2.xml><?xml version="1.0" encoding="utf-8"?>
<ds:datastoreItem xmlns:ds="http://schemas.openxmlformats.org/officeDocument/2006/customXml" ds:itemID="{EDB6EE87-A32C-4050-A359-5A69261E5CFE}"/>
</file>

<file path=customXml/itemProps3.xml><?xml version="1.0" encoding="utf-8"?>
<ds:datastoreItem xmlns:ds="http://schemas.openxmlformats.org/officeDocument/2006/customXml" ds:itemID="{A3C1B3E7-AB5C-41A2-8C2E-FEADFA6DF141}"/>
</file>

<file path=docProps/app.xml><?xml version="1.0" encoding="utf-8"?>
<Properties xmlns="http://schemas.openxmlformats.org/officeDocument/2006/extended-properties" xmlns:vt="http://schemas.openxmlformats.org/officeDocument/2006/docPropsVTypes">
  <TotalTime>9350</TotalTime>
  <Words>10870</Words>
  <Application>Microsoft Office PowerPoint</Application>
  <PresentationFormat>画面に合わせる (4:3)</PresentationFormat>
  <Paragraphs>3234</Paragraphs>
  <Slides>112</Slides>
  <Notes>17</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112</vt:i4>
      </vt:variant>
    </vt:vector>
  </HeadingPairs>
  <TitlesOfParts>
    <vt:vector size="114" baseType="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Tomohiro Kobayashi</cp:lastModifiedBy>
  <cp:revision>829</cp:revision>
  <cp:lastPrinted>2016-02-17T07:47:41Z</cp:lastPrinted>
  <dcterms:created xsi:type="dcterms:W3CDTF">2015-04-22T03:25:50Z</dcterms:created>
  <dcterms:modified xsi:type="dcterms:W3CDTF">2016-02-18T03:26:11Z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0x0101009161A64608EB81469ACBA039A67CBB87</vt:lpwstr>
  </property>
</Properties>
</file>