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5.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801600" cy="9601200" type="A3"/>
  <p:notesSz cx="6807200" cy="9939338"/>
  <p:defaultTextStyle>
    <a:defPPr>
      <a:defRPr lang="ja-JP"/>
    </a:defPPr>
    <a:lvl1pPr marL="0" algn="l" defTabSz="1280006" rtl="0" eaLnBrk="1" latinLnBrk="0" hangingPunct="1">
      <a:defRPr kumimoji="1" sz="2500" kern="1200">
        <a:solidFill>
          <a:schemeClr val="tx1"/>
        </a:solidFill>
        <a:latin typeface="+mn-lt"/>
        <a:ea typeface="+mn-ea"/>
        <a:cs typeface="+mn-cs"/>
      </a:defRPr>
    </a:lvl1pPr>
    <a:lvl2pPr marL="640003" algn="l" defTabSz="1280006" rtl="0" eaLnBrk="1" latinLnBrk="0" hangingPunct="1">
      <a:defRPr kumimoji="1" sz="2500" kern="1200">
        <a:solidFill>
          <a:schemeClr val="tx1"/>
        </a:solidFill>
        <a:latin typeface="+mn-lt"/>
        <a:ea typeface="+mn-ea"/>
        <a:cs typeface="+mn-cs"/>
      </a:defRPr>
    </a:lvl2pPr>
    <a:lvl3pPr marL="1280006" algn="l" defTabSz="1280006" rtl="0" eaLnBrk="1" latinLnBrk="0" hangingPunct="1">
      <a:defRPr kumimoji="1" sz="2500" kern="1200">
        <a:solidFill>
          <a:schemeClr val="tx1"/>
        </a:solidFill>
        <a:latin typeface="+mn-lt"/>
        <a:ea typeface="+mn-ea"/>
        <a:cs typeface="+mn-cs"/>
      </a:defRPr>
    </a:lvl3pPr>
    <a:lvl4pPr marL="1920009" algn="l" defTabSz="1280006" rtl="0" eaLnBrk="1" latinLnBrk="0" hangingPunct="1">
      <a:defRPr kumimoji="1" sz="2500" kern="1200">
        <a:solidFill>
          <a:schemeClr val="tx1"/>
        </a:solidFill>
        <a:latin typeface="+mn-lt"/>
        <a:ea typeface="+mn-ea"/>
        <a:cs typeface="+mn-cs"/>
      </a:defRPr>
    </a:lvl4pPr>
    <a:lvl5pPr marL="2560013" algn="l" defTabSz="1280006" rtl="0" eaLnBrk="1" latinLnBrk="0" hangingPunct="1">
      <a:defRPr kumimoji="1" sz="2500" kern="1200">
        <a:solidFill>
          <a:schemeClr val="tx1"/>
        </a:solidFill>
        <a:latin typeface="+mn-lt"/>
        <a:ea typeface="+mn-ea"/>
        <a:cs typeface="+mn-cs"/>
      </a:defRPr>
    </a:lvl5pPr>
    <a:lvl6pPr marL="3200016" algn="l" defTabSz="1280006" rtl="0" eaLnBrk="1" latinLnBrk="0" hangingPunct="1">
      <a:defRPr kumimoji="1" sz="2500" kern="1200">
        <a:solidFill>
          <a:schemeClr val="tx1"/>
        </a:solidFill>
        <a:latin typeface="+mn-lt"/>
        <a:ea typeface="+mn-ea"/>
        <a:cs typeface="+mn-cs"/>
      </a:defRPr>
    </a:lvl6pPr>
    <a:lvl7pPr marL="3840019" algn="l" defTabSz="1280006" rtl="0" eaLnBrk="1" latinLnBrk="0" hangingPunct="1">
      <a:defRPr kumimoji="1" sz="2500" kern="1200">
        <a:solidFill>
          <a:schemeClr val="tx1"/>
        </a:solidFill>
        <a:latin typeface="+mn-lt"/>
        <a:ea typeface="+mn-ea"/>
        <a:cs typeface="+mn-cs"/>
      </a:defRPr>
    </a:lvl7pPr>
    <a:lvl8pPr marL="4480022" algn="l" defTabSz="1280006" rtl="0" eaLnBrk="1" latinLnBrk="0" hangingPunct="1">
      <a:defRPr kumimoji="1" sz="2500" kern="1200">
        <a:solidFill>
          <a:schemeClr val="tx1"/>
        </a:solidFill>
        <a:latin typeface="+mn-lt"/>
        <a:ea typeface="+mn-ea"/>
        <a:cs typeface="+mn-cs"/>
      </a:defRPr>
    </a:lvl8pPr>
    <a:lvl9pPr marL="5120025" algn="l" defTabSz="1280006" rtl="0" eaLnBrk="1" latinLnBrk="0" hangingPunct="1">
      <a:defRPr kumimoji="1" sz="2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2353" autoAdjust="0"/>
    <p:restoredTop sz="92580" autoAdjust="0"/>
  </p:normalViewPr>
  <p:slideViewPr>
    <p:cSldViewPr>
      <p:cViewPr>
        <p:scale>
          <a:sx n="66" d="100"/>
          <a:sy n="66" d="100"/>
        </p:scale>
        <p:origin x="-1302" y="810"/>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7"/>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03" indent="0" algn="ctr">
              <a:buNone/>
              <a:defRPr>
                <a:solidFill>
                  <a:schemeClr val="tx1">
                    <a:tint val="75000"/>
                  </a:schemeClr>
                </a:solidFill>
              </a:defRPr>
            </a:lvl2pPr>
            <a:lvl3pPr marL="1280006" indent="0" algn="ctr">
              <a:buNone/>
              <a:defRPr>
                <a:solidFill>
                  <a:schemeClr val="tx1">
                    <a:tint val="75000"/>
                  </a:schemeClr>
                </a:solidFill>
              </a:defRPr>
            </a:lvl3pPr>
            <a:lvl4pPr marL="1920009" indent="0" algn="ctr">
              <a:buNone/>
              <a:defRPr>
                <a:solidFill>
                  <a:schemeClr val="tx1">
                    <a:tint val="75000"/>
                  </a:schemeClr>
                </a:solidFill>
              </a:defRPr>
            </a:lvl4pPr>
            <a:lvl5pPr marL="2560013" indent="0" algn="ctr">
              <a:buNone/>
              <a:defRPr>
                <a:solidFill>
                  <a:schemeClr val="tx1">
                    <a:tint val="75000"/>
                  </a:schemeClr>
                </a:solidFill>
              </a:defRPr>
            </a:lvl5pPr>
            <a:lvl6pPr marL="3200016" indent="0" algn="ctr">
              <a:buNone/>
              <a:defRPr>
                <a:solidFill>
                  <a:schemeClr val="tx1">
                    <a:tint val="75000"/>
                  </a:schemeClr>
                </a:solidFill>
              </a:defRPr>
            </a:lvl6pPr>
            <a:lvl7pPr marL="3840019" indent="0" algn="ctr">
              <a:buNone/>
              <a:defRPr>
                <a:solidFill>
                  <a:schemeClr val="tx1">
                    <a:tint val="75000"/>
                  </a:schemeClr>
                </a:solidFill>
              </a:defRPr>
            </a:lvl7pPr>
            <a:lvl8pPr marL="4480022" indent="0" algn="ctr">
              <a:buNone/>
              <a:defRPr>
                <a:solidFill>
                  <a:schemeClr val="tx1">
                    <a:tint val="75000"/>
                  </a:schemeClr>
                </a:solidFill>
              </a:defRPr>
            </a:lvl8pPr>
            <a:lvl9pPr marL="5120025"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FCA3EE8-7AF6-4309-B407-0049DB8A5500}" type="datetimeFigureOut">
              <a:rPr kumimoji="1" lang="ja-JP" altLang="en-US" smtClean="0"/>
              <a:t>2016/2/5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1F46BF6-6F5E-4DFA-AD06-5D0FF2DAC4D8}" type="slidenum">
              <a:rPr kumimoji="1" lang="ja-JP" altLang="en-US" smtClean="0"/>
              <a:t>‹#›</a:t>
            </a:fld>
            <a:endParaRPr kumimoji="1" lang="ja-JP" altLang="en-US"/>
          </a:p>
        </p:txBody>
      </p:sp>
    </p:spTree>
    <p:extLst>
      <p:ext uri="{BB962C8B-B14F-4D97-AF65-F5344CB8AC3E}">
        <p14:creationId xmlns:p14="http://schemas.microsoft.com/office/powerpoint/2010/main" val="4283152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FCA3EE8-7AF6-4309-B407-0049DB8A5500}" type="datetimeFigureOut">
              <a:rPr kumimoji="1" lang="ja-JP" altLang="en-US" smtClean="0"/>
              <a:t>2016/2/5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1F46BF6-6F5E-4DFA-AD06-5D0FF2DAC4D8}" type="slidenum">
              <a:rPr kumimoji="1" lang="ja-JP" altLang="en-US" smtClean="0"/>
              <a:t>‹#›</a:t>
            </a:fld>
            <a:endParaRPr kumimoji="1" lang="ja-JP" altLang="en-US"/>
          </a:p>
        </p:txBody>
      </p:sp>
    </p:spTree>
    <p:extLst>
      <p:ext uri="{BB962C8B-B14F-4D97-AF65-F5344CB8AC3E}">
        <p14:creationId xmlns:p14="http://schemas.microsoft.com/office/powerpoint/2010/main" val="2237353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5"/>
            <a:ext cx="2880360" cy="819213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40080" y="384495"/>
            <a:ext cx="8427720" cy="819213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FCA3EE8-7AF6-4309-B407-0049DB8A5500}" type="datetimeFigureOut">
              <a:rPr kumimoji="1" lang="ja-JP" altLang="en-US" smtClean="0"/>
              <a:t>2016/2/5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1F46BF6-6F5E-4DFA-AD06-5D0FF2DAC4D8}" type="slidenum">
              <a:rPr kumimoji="1" lang="ja-JP" altLang="en-US" smtClean="0"/>
              <a:t>‹#›</a:t>
            </a:fld>
            <a:endParaRPr kumimoji="1" lang="ja-JP" altLang="en-US"/>
          </a:p>
        </p:txBody>
      </p:sp>
    </p:spTree>
    <p:extLst>
      <p:ext uri="{BB962C8B-B14F-4D97-AF65-F5344CB8AC3E}">
        <p14:creationId xmlns:p14="http://schemas.microsoft.com/office/powerpoint/2010/main" val="1689468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FCA3EE8-7AF6-4309-B407-0049DB8A5500}" type="datetimeFigureOut">
              <a:rPr kumimoji="1" lang="ja-JP" altLang="en-US" smtClean="0"/>
              <a:t>2016/2/5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1F46BF6-6F5E-4DFA-AD06-5D0FF2DAC4D8}" type="slidenum">
              <a:rPr kumimoji="1" lang="ja-JP" altLang="en-US" smtClean="0"/>
              <a:t>‹#›</a:t>
            </a:fld>
            <a:endParaRPr kumimoji="1" lang="ja-JP" altLang="en-US"/>
          </a:p>
        </p:txBody>
      </p:sp>
    </p:spTree>
    <p:extLst>
      <p:ext uri="{BB962C8B-B14F-4D97-AF65-F5344CB8AC3E}">
        <p14:creationId xmlns:p14="http://schemas.microsoft.com/office/powerpoint/2010/main" val="1126810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2"/>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400"/>
            <a:ext cx="10881360" cy="2100262"/>
          </a:xfrm>
        </p:spPr>
        <p:txBody>
          <a:bodyPr anchor="b"/>
          <a:lstStyle>
            <a:lvl1pPr marL="0" indent="0">
              <a:buNone/>
              <a:defRPr sz="2800">
                <a:solidFill>
                  <a:schemeClr val="tx1">
                    <a:tint val="75000"/>
                  </a:schemeClr>
                </a:solidFill>
              </a:defRPr>
            </a:lvl1pPr>
            <a:lvl2pPr marL="640003" indent="0">
              <a:buNone/>
              <a:defRPr sz="2500">
                <a:solidFill>
                  <a:schemeClr val="tx1">
                    <a:tint val="75000"/>
                  </a:schemeClr>
                </a:solidFill>
              </a:defRPr>
            </a:lvl2pPr>
            <a:lvl3pPr marL="1280006" indent="0">
              <a:buNone/>
              <a:defRPr sz="2200">
                <a:solidFill>
                  <a:schemeClr val="tx1">
                    <a:tint val="75000"/>
                  </a:schemeClr>
                </a:solidFill>
              </a:defRPr>
            </a:lvl3pPr>
            <a:lvl4pPr marL="1920009" indent="0">
              <a:buNone/>
              <a:defRPr sz="2000">
                <a:solidFill>
                  <a:schemeClr val="tx1">
                    <a:tint val="75000"/>
                  </a:schemeClr>
                </a:solidFill>
              </a:defRPr>
            </a:lvl4pPr>
            <a:lvl5pPr marL="2560013" indent="0">
              <a:buNone/>
              <a:defRPr sz="2000">
                <a:solidFill>
                  <a:schemeClr val="tx1">
                    <a:tint val="75000"/>
                  </a:schemeClr>
                </a:solidFill>
              </a:defRPr>
            </a:lvl5pPr>
            <a:lvl6pPr marL="3200016" indent="0">
              <a:buNone/>
              <a:defRPr sz="2000">
                <a:solidFill>
                  <a:schemeClr val="tx1">
                    <a:tint val="75000"/>
                  </a:schemeClr>
                </a:solidFill>
              </a:defRPr>
            </a:lvl6pPr>
            <a:lvl7pPr marL="3840019" indent="0">
              <a:buNone/>
              <a:defRPr sz="2000">
                <a:solidFill>
                  <a:schemeClr val="tx1">
                    <a:tint val="75000"/>
                  </a:schemeClr>
                </a:solidFill>
              </a:defRPr>
            </a:lvl7pPr>
            <a:lvl8pPr marL="4480022" indent="0">
              <a:buNone/>
              <a:defRPr sz="2000">
                <a:solidFill>
                  <a:schemeClr val="tx1">
                    <a:tint val="75000"/>
                  </a:schemeClr>
                </a:solidFill>
              </a:defRPr>
            </a:lvl8pPr>
            <a:lvl9pPr marL="5120025"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FCA3EE8-7AF6-4309-B407-0049DB8A5500}" type="datetimeFigureOut">
              <a:rPr kumimoji="1" lang="ja-JP" altLang="en-US" smtClean="0"/>
              <a:t>2016/2/5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1F46BF6-6F5E-4DFA-AD06-5D0FF2DAC4D8}" type="slidenum">
              <a:rPr kumimoji="1" lang="ja-JP" altLang="en-US" smtClean="0"/>
              <a:t>‹#›</a:t>
            </a:fld>
            <a:endParaRPr kumimoji="1" lang="ja-JP" altLang="en-US"/>
          </a:p>
        </p:txBody>
      </p:sp>
    </p:spTree>
    <p:extLst>
      <p:ext uri="{BB962C8B-B14F-4D97-AF65-F5344CB8AC3E}">
        <p14:creationId xmlns:p14="http://schemas.microsoft.com/office/powerpoint/2010/main" val="486293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40080" y="2240282"/>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507480" y="2240282"/>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FCA3EE8-7AF6-4309-B407-0049DB8A5500}" type="datetimeFigureOut">
              <a:rPr kumimoji="1" lang="ja-JP" altLang="en-US" smtClean="0"/>
              <a:t>2016/2/5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1F46BF6-6F5E-4DFA-AD06-5D0FF2DAC4D8}" type="slidenum">
              <a:rPr kumimoji="1" lang="ja-JP" altLang="en-US" smtClean="0"/>
              <a:t>‹#›</a:t>
            </a:fld>
            <a:endParaRPr kumimoji="1" lang="ja-JP" altLang="en-US"/>
          </a:p>
        </p:txBody>
      </p:sp>
    </p:spTree>
    <p:extLst>
      <p:ext uri="{BB962C8B-B14F-4D97-AF65-F5344CB8AC3E}">
        <p14:creationId xmlns:p14="http://schemas.microsoft.com/office/powerpoint/2010/main" val="4158586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03" indent="0">
              <a:buNone/>
              <a:defRPr sz="2800" b="1"/>
            </a:lvl2pPr>
            <a:lvl3pPr marL="1280006" indent="0">
              <a:buNone/>
              <a:defRPr sz="2500" b="1"/>
            </a:lvl3pPr>
            <a:lvl4pPr marL="1920009" indent="0">
              <a:buNone/>
              <a:defRPr sz="2200" b="1"/>
            </a:lvl4pPr>
            <a:lvl5pPr marL="2560013" indent="0">
              <a:buNone/>
              <a:defRPr sz="2200" b="1"/>
            </a:lvl5pPr>
            <a:lvl6pPr marL="3200016" indent="0">
              <a:buNone/>
              <a:defRPr sz="2200" b="1"/>
            </a:lvl6pPr>
            <a:lvl7pPr marL="3840019" indent="0">
              <a:buNone/>
              <a:defRPr sz="2200" b="1"/>
            </a:lvl7pPr>
            <a:lvl8pPr marL="4480022" indent="0">
              <a:buNone/>
              <a:defRPr sz="2200" b="1"/>
            </a:lvl8pPr>
            <a:lvl9pPr marL="5120025"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7" y="2149158"/>
            <a:ext cx="5658485" cy="895667"/>
          </a:xfrm>
        </p:spPr>
        <p:txBody>
          <a:bodyPr anchor="b"/>
          <a:lstStyle>
            <a:lvl1pPr marL="0" indent="0">
              <a:buNone/>
              <a:defRPr sz="3400" b="1"/>
            </a:lvl1pPr>
            <a:lvl2pPr marL="640003" indent="0">
              <a:buNone/>
              <a:defRPr sz="2800" b="1"/>
            </a:lvl2pPr>
            <a:lvl3pPr marL="1280006" indent="0">
              <a:buNone/>
              <a:defRPr sz="2500" b="1"/>
            </a:lvl3pPr>
            <a:lvl4pPr marL="1920009" indent="0">
              <a:buNone/>
              <a:defRPr sz="2200" b="1"/>
            </a:lvl4pPr>
            <a:lvl5pPr marL="2560013" indent="0">
              <a:buNone/>
              <a:defRPr sz="2200" b="1"/>
            </a:lvl5pPr>
            <a:lvl6pPr marL="3200016" indent="0">
              <a:buNone/>
              <a:defRPr sz="2200" b="1"/>
            </a:lvl6pPr>
            <a:lvl7pPr marL="3840019" indent="0">
              <a:buNone/>
              <a:defRPr sz="2200" b="1"/>
            </a:lvl7pPr>
            <a:lvl8pPr marL="4480022" indent="0">
              <a:buNone/>
              <a:defRPr sz="2200" b="1"/>
            </a:lvl8pPr>
            <a:lvl9pPr marL="5120025"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7"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FCA3EE8-7AF6-4309-B407-0049DB8A5500}" type="datetimeFigureOut">
              <a:rPr kumimoji="1" lang="ja-JP" altLang="en-US" smtClean="0"/>
              <a:t>2016/2/5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1F46BF6-6F5E-4DFA-AD06-5D0FF2DAC4D8}" type="slidenum">
              <a:rPr kumimoji="1" lang="ja-JP" altLang="en-US" smtClean="0"/>
              <a:t>‹#›</a:t>
            </a:fld>
            <a:endParaRPr kumimoji="1" lang="ja-JP" altLang="en-US"/>
          </a:p>
        </p:txBody>
      </p:sp>
    </p:spTree>
    <p:extLst>
      <p:ext uri="{BB962C8B-B14F-4D97-AF65-F5344CB8AC3E}">
        <p14:creationId xmlns:p14="http://schemas.microsoft.com/office/powerpoint/2010/main" val="692165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FCA3EE8-7AF6-4309-B407-0049DB8A5500}" type="datetimeFigureOut">
              <a:rPr kumimoji="1" lang="ja-JP" altLang="en-US" smtClean="0"/>
              <a:t>2016/2/5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1F46BF6-6F5E-4DFA-AD06-5D0FF2DAC4D8}" type="slidenum">
              <a:rPr kumimoji="1" lang="ja-JP" altLang="en-US" smtClean="0"/>
              <a:t>‹#›</a:t>
            </a:fld>
            <a:endParaRPr kumimoji="1" lang="ja-JP" altLang="en-US"/>
          </a:p>
        </p:txBody>
      </p:sp>
    </p:spTree>
    <p:extLst>
      <p:ext uri="{BB962C8B-B14F-4D97-AF65-F5344CB8AC3E}">
        <p14:creationId xmlns:p14="http://schemas.microsoft.com/office/powerpoint/2010/main" val="23530208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FCA3EE8-7AF6-4309-B407-0049DB8A5500}" type="datetimeFigureOut">
              <a:rPr kumimoji="1" lang="ja-JP" altLang="en-US" smtClean="0"/>
              <a:t>2016/2/5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1F46BF6-6F5E-4DFA-AD06-5D0FF2DAC4D8}" type="slidenum">
              <a:rPr kumimoji="1" lang="ja-JP" altLang="en-US" smtClean="0"/>
              <a:t>‹#›</a:t>
            </a:fld>
            <a:endParaRPr kumimoji="1" lang="ja-JP" altLang="en-US"/>
          </a:p>
        </p:txBody>
      </p:sp>
    </p:spTree>
    <p:extLst>
      <p:ext uri="{BB962C8B-B14F-4D97-AF65-F5344CB8AC3E}">
        <p14:creationId xmlns:p14="http://schemas.microsoft.com/office/powerpoint/2010/main" val="4229726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2"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2"/>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2" y="2009142"/>
            <a:ext cx="4211638" cy="6567488"/>
          </a:xfrm>
        </p:spPr>
        <p:txBody>
          <a:bodyPr/>
          <a:lstStyle>
            <a:lvl1pPr marL="0" indent="0">
              <a:buNone/>
              <a:defRPr sz="2000"/>
            </a:lvl1pPr>
            <a:lvl2pPr marL="640003" indent="0">
              <a:buNone/>
              <a:defRPr sz="1700"/>
            </a:lvl2pPr>
            <a:lvl3pPr marL="1280006" indent="0">
              <a:buNone/>
              <a:defRPr sz="1400"/>
            </a:lvl3pPr>
            <a:lvl4pPr marL="1920009" indent="0">
              <a:buNone/>
              <a:defRPr sz="1300"/>
            </a:lvl4pPr>
            <a:lvl5pPr marL="2560013" indent="0">
              <a:buNone/>
              <a:defRPr sz="1300"/>
            </a:lvl5pPr>
            <a:lvl6pPr marL="3200016" indent="0">
              <a:buNone/>
              <a:defRPr sz="1300"/>
            </a:lvl6pPr>
            <a:lvl7pPr marL="3840019" indent="0">
              <a:buNone/>
              <a:defRPr sz="1300"/>
            </a:lvl7pPr>
            <a:lvl8pPr marL="4480022" indent="0">
              <a:buNone/>
              <a:defRPr sz="1300"/>
            </a:lvl8pPr>
            <a:lvl9pPr marL="5120025"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FCA3EE8-7AF6-4309-B407-0049DB8A5500}" type="datetimeFigureOut">
              <a:rPr kumimoji="1" lang="ja-JP" altLang="en-US" smtClean="0"/>
              <a:t>2016/2/5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1F46BF6-6F5E-4DFA-AD06-5D0FF2DAC4D8}" type="slidenum">
              <a:rPr kumimoji="1" lang="ja-JP" altLang="en-US" smtClean="0"/>
              <a:t>‹#›</a:t>
            </a:fld>
            <a:endParaRPr kumimoji="1" lang="ja-JP" altLang="en-US"/>
          </a:p>
        </p:txBody>
      </p:sp>
    </p:spTree>
    <p:extLst>
      <p:ext uri="{BB962C8B-B14F-4D97-AF65-F5344CB8AC3E}">
        <p14:creationId xmlns:p14="http://schemas.microsoft.com/office/powerpoint/2010/main" val="392992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03" indent="0">
              <a:buNone/>
              <a:defRPr sz="3900"/>
            </a:lvl2pPr>
            <a:lvl3pPr marL="1280006" indent="0">
              <a:buNone/>
              <a:defRPr sz="3400"/>
            </a:lvl3pPr>
            <a:lvl4pPr marL="1920009" indent="0">
              <a:buNone/>
              <a:defRPr sz="2800"/>
            </a:lvl4pPr>
            <a:lvl5pPr marL="2560013" indent="0">
              <a:buNone/>
              <a:defRPr sz="2800"/>
            </a:lvl5pPr>
            <a:lvl6pPr marL="3200016" indent="0">
              <a:buNone/>
              <a:defRPr sz="2800"/>
            </a:lvl6pPr>
            <a:lvl7pPr marL="3840019" indent="0">
              <a:buNone/>
              <a:defRPr sz="2800"/>
            </a:lvl7pPr>
            <a:lvl8pPr marL="4480022" indent="0">
              <a:buNone/>
              <a:defRPr sz="2800"/>
            </a:lvl8pPr>
            <a:lvl9pPr marL="5120025"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03" indent="0">
              <a:buNone/>
              <a:defRPr sz="1700"/>
            </a:lvl2pPr>
            <a:lvl3pPr marL="1280006" indent="0">
              <a:buNone/>
              <a:defRPr sz="1400"/>
            </a:lvl3pPr>
            <a:lvl4pPr marL="1920009" indent="0">
              <a:buNone/>
              <a:defRPr sz="1300"/>
            </a:lvl4pPr>
            <a:lvl5pPr marL="2560013" indent="0">
              <a:buNone/>
              <a:defRPr sz="1300"/>
            </a:lvl5pPr>
            <a:lvl6pPr marL="3200016" indent="0">
              <a:buNone/>
              <a:defRPr sz="1300"/>
            </a:lvl6pPr>
            <a:lvl7pPr marL="3840019" indent="0">
              <a:buNone/>
              <a:defRPr sz="1300"/>
            </a:lvl7pPr>
            <a:lvl8pPr marL="4480022" indent="0">
              <a:buNone/>
              <a:defRPr sz="1300"/>
            </a:lvl8pPr>
            <a:lvl9pPr marL="5120025"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FCA3EE8-7AF6-4309-B407-0049DB8A5500}" type="datetimeFigureOut">
              <a:rPr kumimoji="1" lang="ja-JP" altLang="en-US" smtClean="0"/>
              <a:t>2016/2/5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1F46BF6-6F5E-4DFA-AD06-5D0FF2DAC4D8}" type="slidenum">
              <a:rPr kumimoji="1" lang="ja-JP" altLang="en-US" smtClean="0"/>
              <a:t>‹#›</a:t>
            </a:fld>
            <a:endParaRPr kumimoji="1" lang="ja-JP" altLang="en-US"/>
          </a:p>
        </p:txBody>
      </p:sp>
    </p:spTree>
    <p:extLst>
      <p:ext uri="{BB962C8B-B14F-4D97-AF65-F5344CB8AC3E}">
        <p14:creationId xmlns:p14="http://schemas.microsoft.com/office/powerpoint/2010/main" val="453035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01" tIns="64001" rIns="128001" bIns="64001"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2"/>
            <a:ext cx="11521440" cy="6336348"/>
          </a:xfrm>
          <a:prstGeom prst="rect">
            <a:avLst/>
          </a:prstGeom>
        </p:spPr>
        <p:txBody>
          <a:bodyPr vert="horz" lIns="128001" tIns="64001" rIns="128001" bIns="64001"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2"/>
            <a:ext cx="2987040" cy="511175"/>
          </a:xfrm>
          <a:prstGeom prst="rect">
            <a:avLst/>
          </a:prstGeom>
        </p:spPr>
        <p:txBody>
          <a:bodyPr vert="horz" lIns="128001" tIns="64001" rIns="128001" bIns="64001" rtlCol="0" anchor="ctr"/>
          <a:lstStyle>
            <a:lvl1pPr algn="l">
              <a:defRPr sz="1700">
                <a:solidFill>
                  <a:schemeClr val="tx1">
                    <a:tint val="75000"/>
                  </a:schemeClr>
                </a:solidFill>
              </a:defRPr>
            </a:lvl1pPr>
          </a:lstStyle>
          <a:p>
            <a:fld id="{8FCA3EE8-7AF6-4309-B407-0049DB8A5500}" type="datetimeFigureOut">
              <a:rPr kumimoji="1" lang="ja-JP" altLang="en-US" smtClean="0"/>
              <a:t>2016/2/5</a:t>
            </a:fld>
            <a:endParaRPr kumimoji="1" lang="ja-JP" altLang="en-US"/>
          </a:p>
        </p:txBody>
      </p:sp>
      <p:sp>
        <p:nvSpPr>
          <p:cNvPr id="5" name="フッター プレースホルダー 4"/>
          <p:cNvSpPr>
            <a:spLocks noGrp="1"/>
          </p:cNvSpPr>
          <p:nvPr>
            <p:ph type="ftr" sz="quarter" idx="3"/>
          </p:nvPr>
        </p:nvSpPr>
        <p:spPr>
          <a:xfrm>
            <a:off x="4373880" y="8898892"/>
            <a:ext cx="4053840" cy="511175"/>
          </a:xfrm>
          <a:prstGeom prst="rect">
            <a:avLst/>
          </a:prstGeom>
        </p:spPr>
        <p:txBody>
          <a:bodyPr vert="horz" lIns="128001" tIns="64001" rIns="128001" bIns="64001"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2"/>
            <a:ext cx="2987040" cy="511175"/>
          </a:xfrm>
          <a:prstGeom prst="rect">
            <a:avLst/>
          </a:prstGeom>
        </p:spPr>
        <p:txBody>
          <a:bodyPr vert="horz" lIns="128001" tIns="64001" rIns="128001" bIns="64001" rtlCol="0" anchor="ctr"/>
          <a:lstStyle>
            <a:lvl1pPr algn="r">
              <a:defRPr sz="1700">
                <a:solidFill>
                  <a:schemeClr val="tx1">
                    <a:tint val="75000"/>
                  </a:schemeClr>
                </a:solidFill>
              </a:defRPr>
            </a:lvl1pPr>
          </a:lstStyle>
          <a:p>
            <a:fld id="{91F46BF6-6F5E-4DFA-AD06-5D0FF2DAC4D8}" type="slidenum">
              <a:rPr kumimoji="1" lang="ja-JP" altLang="en-US" smtClean="0"/>
              <a:t>‹#›</a:t>
            </a:fld>
            <a:endParaRPr kumimoji="1" lang="ja-JP" altLang="en-US"/>
          </a:p>
        </p:txBody>
      </p:sp>
    </p:spTree>
    <p:extLst>
      <p:ext uri="{BB962C8B-B14F-4D97-AF65-F5344CB8AC3E}">
        <p14:creationId xmlns:p14="http://schemas.microsoft.com/office/powerpoint/2010/main" val="27898744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006" rtl="0" eaLnBrk="1" latinLnBrk="0" hangingPunct="1">
        <a:spcBef>
          <a:spcPct val="0"/>
        </a:spcBef>
        <a:buNone/>
        <a:defRPr kumimoji="1" sz="6200" kern="1200">
          <a:solidFill>
            <a:schemeClr val="tx1"/>
          </a:solidFill>
          <a:latin typeface="+mj-lt"/>
          <a:ea typeface="+mj-ea"/>
          <a:cs typeface="+mj-cs"/>
        </a:defRPr>
      </a:lvl1pPr>
    </p:titleStyle>
    <p:bodyStyle>
      <a:lvl1pPr marL="480003" indent="-480003" algn="l" defTabSz="1280006"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005" indent="-400002" algn="l" defTabSz="1280006"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008" indent="-320002" algn="l" defTabSz="1280006"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011" indent="-320002" algn="l" defTabSz="1280006"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014" indent="-320002" algn="l" defTabSz="1280006"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017" indent="-320002" algn="l" defTabSz="1280006"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020" indent="-320002" algn="l" defTabSz="1280006"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025" indent="-320002" algn="l" defTabSz="1280006"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028" indent="-320002" algn="l" defTabSz="1280006"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006" rtl="0" eaLnBrk="1" latinLnBrk="0" hangingPunct="1">
        <a:defRPr kumimoji="1" sz="2500" kern="1200">
          <a:solidFill>
            <a:schemeClr val="tx1"/>
          </a:solidFill>
          <a:latin typeface="+mn-lt"/>
          <a:ea typeface="+mn-ea"/>
          <a:cs typeface="+mn-cs"/>
        </a:defRPr>
      </a:lvl1pPr>
      <a:lvl2pPr marL="640003" algn="l" defTabSz="1280006" rtl="0" eaLnBrk="1" latinLnBrk="0" hangingPunct="1">
        <a:defRPr kumimoji="1" sz="2500" kern="1200">
          <a:solidFill>
            <a:schemeClr val="tx1"/>
          </a:solidFill>
          <a:latin typeface="+mn-lt"/>
          <a:ea typeface="+mn-ea"/>
          <a:cs typeface="+mn-cs"/>
        </a:defRPr>
      </a:lvl2pPr>
      <a:lvl3pPr marL="1280006" algn="l" defTabSz="1280006" rtl="0" eaLnBrk="1" latinLnBrk="0" hangingPunct="1">
        <a:defRPr kumimoji="1" sz="2500" kern="1200">
          <a:solidFill>
            <a:schemeClr val="tx1"/>
          </a:solidFill>
          <a:latin typeface="+mn-lt"/>
          <a:ea typeface="+mn-ea"/>
          <a:cs typeface="+mn-cs"/>
        </a:defRPr>
      </a:lvl3pPr>
      <a:lvl4pPr marL="1920009" algn="l" defTabSz="1280006" rtl="0" eaLnBrk="1" latinLnBrk="0" hangingPunct="1">
        <a:defRPr kumimoji="1" sz="2500" kern="1200">
          <a:solidFill>
            <a:schemeClr val="tx1"/>
          </a:solidFill>
          <a:latin typeface="+mn-lt"/>
          <a:ea typeface="+mn-ea"/>
          <a:cs typeface="+mn-cs"/>
        </a:defRPr>
      </a:lvl4pPr>
      <a:lvl5pPr marL="2560013" algn="l" defTabSz="1280006" rtl="0" eaLnBrk="1" latinLnBrk="0" hangingPunct="1">
        <a:defRPr kumimoji="1" sz="2500" kern="1200">
          <a:solidFill>
            <a:schemeClr val="tx1"/>
          </a:solidFill>
          <a:latin typeface="+mn-lt"/>
          <a:ea typeface="+mn-ea"/>
          <a:cs typeface="+mn-cs"/>
        </a:defRPr>
      </a:lvl5pPr>
      <a:lvl6pPr marL="3200016" algn="l" defTabSz="1280006" rtl="0" eaLnBrk="1" latinLnBrk="0" hangingPunct="1">
        <a:defRPr kumimoji="1" sz="2500" kern="1200">
          <a:solidFill>
            <a:schemeClr val="tx1"/>
          </a:solidFill>
          <a:latin typeface="+mn-lt"/>
          <a:ea typeface="+mn-ea"/>
          <a:cs typeface="+mn-cs"/>
        </a:defRPr>
      </a:lvl6pPr>
      <a:lvl7pPr marL="3840019" algn="l" defTabSz="1280006" rtl="0" eaLnBrk="1" latinLnBrk="0" hangingPunct="1">
        <a:defRPr kumimoji="1" sz="2500" kern="1200">
          <a:solidFill>
            <a:schemeClr val="tx1"/>
          </a:solidFill>
          <a:latin typeface="+mn-lt"/>
          <a:ea typeface="+mn-ea"/>
          <a:cs typeface="+mn-cs"/>
        </a:defRPr>
      </a:lvl7pPr>
      <a:lvl8pPr marL="4480022" algn="l" defTabSz="1280006" rtl="0" eaLnBrk="1" latinLnBrk="0" hangingPunct="1">
        <a:defRPr kumimoji="1" sz="2500" kern="1200">
          <a:solidFill>
            <a:schemeClr val="tx1"/>
          </a:solidFill>
          <a:latin typeface="+mn-lt"/>
          <a:ea typeface="+mn-ea"/>
          <a:cs typeface="+mn-cs"/>
        </a:defRPr>
      </a:lvl8pPr>
      <a:lvl9pPr marL="5120025" algn="l" defTabSz="1280006"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image" Target="../media/image2.png"/><Relationship Id="rId7" Type="http://schemas.openxmlformats.org/officeDocument/2006/relationships/image" Target="../media/image5.emf"/><Relationship Id="rId12" Type="http://schemas.openxmlformats.org/officeDocument/2006/relationships/image" Target="../media/image10.emf"/><Relationship Id="rId2"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image" Target="../media/image4.emf"/><Relationship Id="rId11" Type="http://schemas.openxmlformats.org/officeDocument/2006/relationships/image" Target="../media/image9.png"/><Relationship Id="rId5" Type="http://schemas.openxmlformats.org/officeDocument/2006/relationships/image" Target="../media/image3.emf"/><Relationship Id="rId10" Type="http://schemas.openxmlformats.org/officeDocument/2006/relationships/image" Target="../media/image8.jpeg"/><Relationship Id="rId4" Type="http://schemas.microsoft.com/office/2007/relationships/hdphoto" Target="../media/hdphoto1.wdp"/><Relationship Id="rId9"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p:cNvSpPr txBox="1"/>
          <p:nvPr/>
        </p:nvSpPr>
        <p:spPr>
          <a:xfrm>
            <a:off x="0" y="0"/>
            <a:ext cx="12801600" cy="364907"/>
          </a:xfrm>
          <a:prstGeom prst="rect">
            <a:avLst/>
          </a:prstGeom>
          <a:gradFill flip="none" rotWithShape="1">
            <a:gsLst>
              <a:gs pos="0">
                <a:schemeClr val="tx2"/>
              </a:gs>
              <a:gs pos="100000">
                <a:schemeClr val="bg1"/>
              </a:gs>
            </a:gsLst>
            <a:path path="circle">
              <a:fillToRect l="50000" t="50000" r="50000" b="50000"/>
            </a:path>
            <a:tileRect/>
          </a:gradFill>
        </p:spPr>
        <p:txBody>
          <a:bodyPr wrap="square" lIns="128016" tIns="64008" rIns="128016" bIns="64008" rtlCol="0" anchor="ctr" anchorCtr="0">
            <a:noAutofit/>
          </a:bodyPr>
          <a:lstStyle/>
          <a:p>
            <a:pPr algn="ct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大阪府人口ビジョン（案）</a:t>
            </a:r>
            <a:r>
              <a:rPr lang="en-US" altLang="ja-JP"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の概要</a:t>
            </a:r>
          </a:p>
        </p:txBody>
      </p:sp>
      <p:sp>
        <p:nvSpPr>
          <p:cNvPr id="12" name="正方形/長方形 11"/>
          <p:cNvSpPr/>
          <p:nvPr/>
        </p:nvSpPr>
        <p:spPr>
          <a:xfrm>
            <a:off x="35073" y="2353629"/>
            <a:ext cx="9219417" cy="4880609"/>
          </a:xfrm>
          <a:prstGeom prst="rect">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128016" tIns="0" rIns="128016" bIns="64008" numCol="1" spcCol="0" rtlCol="0" fromWordArt="0" anchor="t" anchorCtr="0" forceAA="0" compatLnSpc="1">
            <a:prstTxWarp prst="textNoShape">
              <a:avLst/>
            </a:prstTxWarp>
            <a:noAutofit/>
          </a:bodyPr>
          <a:lstStyle/>
          <a:p>
            <a:pPr>
              <a:lnSpc>
                <a:spcPts val="2240"/>
              </a:lnSpc>
            </a:pPr>
            <a:r>
              <a:rPr lang="ja-JP" altLang="en-US" sz="1500" b="1" kern="100" dirty="0">
                <a:latin typeface="Meiryo UI" panose="020B0604030504040204" pitchFamily="50" charset="-128"/>
                <a:ea typeface="Meiryo UI" panose="020B0604030504040204" pitchFamily="50" charset="-128"/>
                <a:cs typeface="Meiryo UI" panose="020B0604030504040204" pitchFamily="50" charset="-128"/>
              </a:rPr>
              <a:t>■大阪府の人口の潮流</a:t>
            </a:r>
            <a:endParaRPr lang="ja-JP" altLang="en-US" sz="15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2520"/>
              </a:lnSpc>
            </a:pPr>
            <a:r>
              <a:rPr lang="ja-JP" altLang="en-US" sz="1500" kern="100" dirty="0">
                <a:latin typeface="Meiryo UI" panose="020B0604030504040204" pitchFamily="50" charset="-128"/>
                <a:ea typeface="Meiryo UI" panose="020B0604030504040204" pitchFamily="50" charset="-128"/>
                <a:cs typeface="Meiryo UI" panose="020B0604030504040204" pitchFamily="50" charset="-128"/>
              </a:rPr>
              <a:t>　　　　　　　　　　</a:t>
            </a:r>
          </a:p>
          <a:p>
            <a:pPr indent="9521190">
              <a:lnSpc>
                <a:spcPts val="2520"/>
              </a:lnSpc>
            </a:pPr>
            <a:r>
              <a:rPr lang="en-US" sz="1500" kern="100" dirty="0">
                <a:latin typeface="Meiryo UI" panose="020B0604030504040204" pitchFamily="50" charset="-128"/>
                <a:ea typeface="Meiryo UI" panose="020B0604030504040204" pitchFamily="50" charset="-128"/>
                <a:cs typeface="Meiryo UI" panose="020B0604030504040204" pitchFamily="50" charset="-128"/>
              </a:rPr>
              <a:t> </a:t>
            </a:r>
            <a:endParaRPr lang="ja-JP" altLang="en-US" sz="1500" kern="100" dirty="0">
              <a:latin typeface="Meiryo UI" panose="020B0604030504040204" pitchFamily="50" charset="-128"/>
              <a:ea typeface="Meiryo UI" panose="020B0604030504040204" pitchFamily="50" charset="-128"/>
              <a:cs typeface="Meiryo UI" panose="020B0604030504040204" pitchFamily="50" charset="-128"/>
            </a:endParaRPr>
          </a:p>
          <a:p>
            <a:r>
              <a:rPr lang="en-US" sz="1500" kern="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kern="100" dirty="0">
                <a:latin typeface="Meiryo UI" panose="020B0604030504040204" pitchFamily="50" charset="-128"/>
                <a:ea typeface="Meiryo UI" panose="020B0604030504040204" pitchFamily="50" charset="-128"/>
                <a:cs typeface="Meiryo UI" panose="020B0604030504040204" pitchFamily="50" charset="-128"/>
              </a:rPr>
              <a:t>ｃ</a:t>
            </a:r>
          </a:p>
        </p:txBody>
      </p:sp>
      <p:sp>
        <p:nvSpPr>
          <p:cNvPr id="13" name="正方形/長方形 12"/>
          <p:cNvSpPr/>
          <p:nvPr/>
        </p:nvSpPr>
        <p:spPr>
          <a:xfrm>
            <a:off x="35075" y="7314249"/>
            <a:ext cx="9219416" cy="2256947"/>
          </a:xfrm>
          <a:prstGeom prst="rect">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128016" tIns="0" rIns="128016" bIns="64008" numCol="1" spcCol="0" rtlCol="0" fromWordArt="0" anchor="t" anchorCtr="0" forceAA="0" compatLnSpc="1">
            <a:prstTxWarp prst="textNoShape">
              <a:avLst/>
            </a:prstTxWarp>
            <a:noAutofit/>
          </a:bodyPr>
          <a:lstStyle/>
          <a:p>
            <a:pPr algn="just">
              <a:lnSpc>
                <a:spcPts val="2520"/>
              </a:lnSpc>
            </a:pPr>
            <a:r>
              <a:rPr lang="ja-JP" altLang="en-US" sz="1500" b="1" kern="100" dirty="0">
                <a:latin typeface="Meiryo UI" panose="020B0604030504040204" pitchFamily="50" charset="-128"/>
                <a:ea typeface="Meiryo UI" panose="020B0604030504040204" pitchFamily="50" charset="-128"/>
                <a:cs typeface="Meiryo UI" panose="020B0604030504040204" pitchFamily="50" charset="-128"/>
              </a:rPr>
              <a:t>■人口減少・超高齢社会の影響</a:t>
            </a:r>
            <a:endParaRPr lang="ja-JP" altLang="en-US" sz="1500" kern="100" dirty="0">
              <a:latin typeface="Meiryo UI" panose="020B0604030504040204" pitchFamily="50" charset="-128"/>
              <a:ea typeface="Meiryo UI" panose="020B0604030504040204" pitchFamily="50" charset="-128"/>
              <a:cs typeface="Meiryo UI" panose="020B0604030504040204" pitchFamily="50" charset="-128"/>
            </a:endParaRPr>
          </a:p>
          <a:p>
            <a:pPr marL="186690" algn="just">
              <a:lnSpc>
                <a:spcPts val="2520"/>
              </a:lnSpc>
            </a:pPr>
            <a:r>
              <a:rPr lang="en-US" sz="1500" kern="100" dirty="0">
                <a:latin typeface="Meiryo UI" panose="020B0604030504040204" pitchFamily="50" charset="-128"/>
                <a:ea typeface="Meiryo UI" panose="020B0604030504040204" pitchFamily="50" charset="-128"/>
                <a:cs typeface="Meiryo UI" panose="020B0604030504040204" pitchFamily="50" charset="-128"/>
              </a:rPr>
              <a:t> </a:t>
            </a:r>
            <a:endParaRPr lang="ja-JP" altLang="en-US" sz="15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ja-JP" altLang="en-US" sz="11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p:nvPr/>
        </p:nvSpPr>
        <p:spPr>
          <a:xfrm>
            <a:off x="9457284" y="426720"/>
            <a:ext cx="3290974" cy="3365768"/>
          </a:xfrm>
          <a:prstGeom prst="rect">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100800" tIns="100800" rIns="100800" bIns="64008" numCol="1" spcCol="0" rtlCol="0" fromWordArt="0" anchor="t" anchorCtr="0" forceAA="0" compatLnSpc="1">
            <a:prstTxWarp prst="textNoShape">
              <a:avLst/>
            </a:prstTxWarp>
            <a:noAutofit/>
          </a:bodyPr>
          <a:lstStyle/>
          <a:p>
            <a:pPr algn="just">
              <a:lnSpc>
                <a:spcPts val="1680"/>
              </a:lnSpc>
            </a:pPr>
            <a:r>
              <a:rPr lang="ja-JP" altLang="en-US" sz="1500" b="1" kern="100" dirty="0">
                <a:latin typeface="Meiryo UI" panose="020B0604030504040204" pitchFamily="50" charset="-128"/>
                <a:ea typeface="Meiryo UI" panose="020B0604030504040204" pitchFamily="50" charset="-128"/>
                <a:cs typeface="Meiryo UI" panose="020B0604030504040204" pitchFamily="50" charset="-128"/>
              </a:rPr>
              <a:t>■人口の将来見通し（ｼﾐｭﾚｰｼｮﾝ）</a:t>
            </a:r>
            <a:endParaRPr lang="ja-JP" altLang="en-US" sz="1500" kern="100" dirty="0">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出生率を改善し、東京圏への一極集中を解消することにより、人口減少傾向</a:t>
            </a: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が抑制できれば</a:t>
            </a: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kern="100" dirty="0">
                <a:latin typeface="Meiryo UI" panose="020B0604030504040204" pitchFamily="50" charset="-128"/>
                <a:ea typeface="Meiryo UI" panose="020B0604030504040204" pitchFamily="50" charset="-128"/>
                <a:cs typeface="Meiryo UI" panose="020B0604030504040204" pitchFamily="50" charset="-128"/>
              </a:rPr>
              <a:t>823</a:t>
            </a: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万人～</a:t>
            </a:r>
            <a:r>
              <a:rPr lang="en-US" altLang="ja-JP" sz="1100" kern="100" dirty="0">
                <a:latin typeface="Meiryo UI" panose="020B0604030504040204" pitchFamily="50" charset="-128"/>
                <a:ea typeface="Meiryo UI" panose="020B0604030504040204" pitchFamily="50" charset="-128"/>
                <a:cs typeface="Meiryo UI" panose="020B0604030504040204" pitchFamily="50" charset="-128"/>
              </a:rPr>
              <a:t>837</a:t>
            </a:r>
            <a:r>
              <a:rPr lang="ja-JP" altLang="en-US" sz="1100" kern="100" dirty="0">
                <a:latin typeface="Meiryo UI" panose="020B0604030504040204" pitchFamily="50" charset="-128"/>
                <a:ea typeface="Meiryo UI" panose="020B0604030504040204" pitchFamily="50" charset="-128"/>
                <a:cs typeface="Meiryo UI" panose="020B0604030504040204" pitchFamily="50" charset="-128"/>
              </a:rPr>
              <a:t>万人の間になると推計</a:t>
            </a:r>
          </a:p>
          <a:p>
            <a:pPr>
              <a:lnSpc>
                <a:spcPts val="1400"/>
              </a:lnSpc>
            </a:pPr>
            <a:endParaRPr lang="ja-JP" altLang="en-US" sz="13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角丸四角形 2"/>
          <p:cNvSpPr/>
          <p:nvPr/>
        </p:nvSpPr>
        <p:spPr>
          <a:xfrm>
            <a:off x="77185" y="7599911"/>
            <a:ext cx="2996846" cy="1938815"/>
          </a:xfrm>
          <a:prstGeom prst="roundRect">
            <a:avLst>
              <a:gd name="adj" fmla="val 6020"/>
            </a:avLst>
          </a:prstGeom>
          <a:no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64008" rtlCol="0" anchor="t" anchorCtr="0"/>
          <a:lstStyle/>
          <a:p>
            <a:pPr algn="ctr"/>
            <a:r>
              <a:rPr lang="ja-JP" altLang="en-US" sz="1400" u="sng"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府民生活</a:t>
            </a:r>
            <a:endParaRPr lang="en-US" altLang="ja-JP" sz="1400" u="sng"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420"/>
              </a:lnSpc>
            </a:pPr>
            <a:endParaRPr lang="en-US" altLang="ja-JP" sz="13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◇高齢化の急速な進展</a:t>
            </a:r>
          </a:p>
          <a:p>
            <a:pPr>
              <a:lnSpc>
                <a:spcPts val="1400"/>
              </a:lnSpc>
            </a:pP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➡医療･介護需要の増大、　</a:t>
            </a:r>
          </a:p>
          <a:p>
            <a:pPr>
              <a:lnSpc>
                <a:spcPts val="1400"/>
              </a:lnSpc>
            </a:pP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➡社会保障経費の増大、医療・福祉人材の不足 </a:t>
            </a:r>
            <a:endParaRPr lang="ja-JP" altLang="en-US" sz="1100" u="sng"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◇高齢者単独世帯の増加</a:t>
            </a:r>
          </a:p>
          <a:p>
            <a:pPr>
              <a:lnSpc>
                <a:spcPts val="1400"/>
              </a:lnSpc>
            </a:pP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➡高齢者の社会的孤立、コミュニティの弱体化</a:t>
            </a:r>
          </a:p>
          <a:p>
            <a:pPr>
              <a:lnSpc>
                <a:spcPts val="1400"/>
              </a:lnSpc>
            </a:pP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➡地域の防犯力・防災力の低下</a:t>
            </a:r>
          </a:p>
          <a:p>
            <a:pPr>
              <a:lnSpc>
                <a:spcPts val="1400"/>
              </a:lnSpc>
            </a:pPr>
            <a:r>
              <a:rPr lang="ja-JP" altLang="en-US" sz="1100" kern="100">
                <a:solidFill>
                  <a:schemeClr val="tx1"/>
                </a:solidFill>
                <a:latin typeface="Meiryo UI" panose="020B0604030504040204" pitchFamily="50" charset="-128"/>
                <a:ea typeface="Meiryo UI" panose="020B0604030504040204" pitchFamily="50" charset="-128"/>
                <a:cs typeface="Meiryo UI" panose="020B0604030504040204" pitchFamily="50" charset="-128"/>
              </a:rPr>
              <a:t>◇回復しない出生数</a:t>
            </a:r>
            <a:endPar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➡出産年齢を迎える女性の減少</a:t>
            </a:r>
          </a:p>
          <a:p>
            <a:pPr>
              <a:lnSpc>
                <a:spcPts val="1400"/>
              </a:lnSpc>
            </a:pPr>
            <a:r>
              <a:rPr lang="ja-JP" altLang="en-US" sz="11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➡きめ細かな教育の推進など教育環境の変化</a:t>
            </a:r>
          </a:p>
          <a:p>
            <a:endParaRPr lang="en-US" altLang="ja-JP" sz="1500" u="sng"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角丸四角形 47"/>
          <p:cNvSpPr/>
          <p:nvPr/>
        </p:nvSpPr>
        <p:spPr>
          <a:xfrm>
            <a:off x="3116818" y="7599911"/>
            <a:ext cx="3172931" cy="1938815"/>
          </a:xfrm>
          <a:prstGeom prst="roundRect">
            <a:avLst>
              <a:gd name="adj" fmla="val 6322"/>
            </a:avLst>
          </a:prstGeom>
          <a:no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ja-JP" altLang="en-US" sz="1400" u="sng"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経済・雇用</a:t>
            </a:r>
            <a:endParaRPr lang="en-US" altLang="ja-JP" sz="1400" u="sng"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420"/>
              </a:lnSpc>
            </a:pPr>
            <a:endParaRPr lang="en-US" altLang="ja-JP" sz="1300" u="sng"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◇生産年齢人口の減少</a:t>
            </a:r>
          </a:p>
          <a:p>
            <a:pPr>
              <a:lnSpc>
                <a:spcPts val="14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➡労働力の絶対数の不足、高齢者等の雇用拡大</a:t>
            </a:r>
          </a:p>
          <a:p>
            <a:pPr>
              <a:lnSpc>
                <a:spcPts val="14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➡中小企業の人材確保が困難</a:t>
            </a:r>
          </a:p>
          <a:p>
            <a:pPr>
              <a:lnSpc>
                <a:spcPts val="14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◇東京一極集中による人材の流出</a:t>
            </a:r>
          </a:p>
          <a:p>
            <a:pPr>
              <a:lnSpc>
                <a:spcPts val="14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➡中枢を担う人材（プロフェッショナル人材）の流出</a:t>
            </a:r>
          </a:p>
          <a:p>
            <a:pPr>
              <a:lnSpc>
                <a:spcPts val="14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➡厳しい若年層の雇用環境（収入）</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◇市場構造・雇用環境の変化</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➡医療・福祉分野の市場拡大</a:t>
            </a:r>
            <a: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➡新たな産業創出の契機に</a:t>
            </a:r>
          </a:p>
          <a:p>
            <a:pPr algn="ctr"/>
            <a:endPar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角丸四角形 48"/>
          <p:cNvSpPr/>
          <p:nvPr/>
        </p:nvSpPr>
        <p:spPr>
          <a:xfrm>
            <a:off x="6330713" y="7599911"/>
            <a:ext cx="2907829" cy="1938815"/>
          </a:xfrm>
          <a:prstGeom prst="roundRect">
            <a:avLst>
              <a:gd name="adj" fmla="val 6322"/>
            </a:avLst>
          </a:prstGeom>
          <a:no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ja-JP" altLang="en-US" sz="1400" u="sng"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都市・まちづくり</a:t>
            </a:r>
            <a:endParaRPr lang="en-US" altLang="ja-JP" sz="1400" u="sng"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gn="ctr">
              <a:lnSpc>
                <a:spcPts val="420"/>
              </a:lnSpc>
            </a:pPr>
            <a:endParaRPr lang="en-US" altLang="ja-JP" sz="1500" u="sng"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◇都市構造（人口）の変化</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➡都市インフラ需要、公共交通需要の変化</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➡低ｴﾈﾙｷﾞｰ社会の先導、都市インフラの集約化</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➡高齢者に対応したまちづくり</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◇空地・空家の増加</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➡住環境等の悪化の可能性、住宅ストックの　</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有効活用</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◇農地・森林の荒廃</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◇都市のにぎわいの低下</a:t>
            </a:r>
            <a:endParaRPr lang="en-US" altLang="ja-JP"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400"/>
              </a:lnSpc>
            </a:pPr>
            <a:endParaRPr lang="ja-JP" altLang="en-US" sz="1100" u="sng"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pic>
        <p:nvPicPr>
          <p:cNvPr id="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33851" y="1373022"/>
            <a:ext cx="3167647" cy="2318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3" name="四角形吹き出し 52"/>
          <p:cNvSpPr/>
          <p:nvPr/>
        </p:nvSpPr>
        <p:spPr>
          <a:xfrm>
            <a:off x="11534705" y="1527972"/>
            <a:ext cx="678945" cy="201621"/>
          </a:xfrm>
          <a:prstGeom prst="wedgeRectCallout">
            <a:avLst>
              <a:gd name="adj1" fmla="val -70328"/>
              <a:gd name="adj2" fmla="val 78366"/>
            </a:avLst>
          </a:prstGeom>
          <a:ln w="9525">
            <a:prstDash val="sysDash"/>
          </a:ln>
        </p:spPr>
        <p:style>
          <a:lnRef idx="2">
            <a:schemeClr val="accent1"/>
          </a:lnRef>
          <a:fillRef idx="1">
            <a:schemeClr val="lt1"/>
          </a:fillRef>
          <a:effectRef idx="0">
            <a:schemeClr val="accent1"/>
          </a:effectRef>
          <a:fontRef idx="minor">
            <a:schemeClr val="dk1"/>
          </a:fontRef>
        </p:style>
        <p:txBody>
          <a:bodyPr lIns="0" tIns="0" rIns="0" bIns="0" rtlCol="0" anchor="ctr"/>
          <a:lstStyle/>
          <a:p>
            <a:pPr algn="ct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87</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万人</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増</a:t>
            </a:r>
          </a:p>
        </p:txBody>
      </p:sp>
      <p:sp>
        <p:nvSpPr>
          <p:cNvPr id="54" name="四角形吹き出し 53"/>
          <p:cNvSpPr/>
          <p:nvPr/>
        </p:nvSpPr>
        <p:spPr>
          <a:xfrm>
            <a:off x="11608481" y="2325684"/>
            <a:ext cx="740180" cy="177736"/>
          </a:xfrm>
          <a:prstGeom prst="wedgeRectCallout">
            <a:avLst>
              <a:gd name="adj1" fmla="val -83196"/>
              <a:gd name="adj2" fmla="val -132384"/>
            </a:avLst>
          </a:prstGeom>
          <a:ln w="9525">
            <a:prstDash val="sysDash"/>
          </a:ln>
        </p:spPr>
        <p:style>
          <a:lnRef idx="2">
            <a:schemeClr val="accent1"/>
          </a:lnRef>
          <a:fillRef idx="1">
            <a:schemeClr val="lt1"/>
          </a:fillRef>
          <a:effectRef idx="0">
            <a:schemeClr val="accent1"/>
          </a:effectRef>
          <a:fontRef idx="minor">
            <a:schemeClr val="dk1"/>
          </a:fontRef>
        </p:style>
        <p:txBody>
          <a:bodyPr lIns="0" tIns="0" rIns="0" bIns="0" rtlCol="0" anchor="ctr"/>
          <a:lstStyle/>
          <a:p>
            <a:pPr algn="ct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73</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万人</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増</a:t>
            </a:r>
          </a:p>
        </p:txBody>
      </p:sp>
      <p:sp>
        <p:nvSpPr>
          <p:cNvPr id="58" name="正方形/長方形 57"/>
          <p:cNvSpPr/>
          <p:nvPr/>
        </p:nvSpPr>
        <p:spPr>
          <a:xfrm>
            <a:off x="9457284" y="6514390"/>
            <a:ext cx="3290974" cy="3056806"/>
          </a:xfrm>
          <a:prstGeom prst="rect">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50400" tIns="100800" rIns="50400" bIns="50400" numCol="1" spcCol="0" rtlCol="0" fromWordArt="0" anchor="t" anchorCtr="0" forceAA="0" compatLnSpc="1">
            <a:prstTxWarp prst="textNoShape">
              <a:avLst/>
            </a:prstTxWarp>
            <a:noAutofit/>
          </a:bodyPr>
          <a:lstStyle/>
          <a:p>
            <a:pPr algn="just">
              <a:lnSpc>
                <a:spcPts val="1680"/>
              </a:lnSpc>
            </a:pPr>
            <a:r>
              <a:rPr lang="ja-JP" altLang="en-US" sz="1500" b="1" kern="100" dirty="0">
                <a:latin typeface="Meiryo UI" panose="020B0604030504040204" pitchFamily="50" charset="-128"/>
                <a:ea typeface="Meiryo UI" panose="020B0604030504040204" pitchFamily="50" charset="-128"/>
                <a:cs typeface="Meiryo UI" panose="020B0604030504040204" pitchFamily="50" charset="-128"/>
              </a:rPr>
              <a:t>■取組みの方向性</a:t>
            </a:r>
            <a:endParaRPr lang="en-US" altLang="ja-JP" sz="1500" b="1"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420"/>
              </a:lnSpc>
            </a:pPr>
            <a:endParaRPr lang="en-US" altLang="ja-JP" sz="13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400"/>
              </a:lnSpc>
              <a:tabLst>
                <a:tab pos="2635885" algn="l"/>
              </a:tabLst>
            </a:pPr>
            <a:endParaRPr lang="ja-JP" altLang="en-US" sz="1300" kern="100" dirty="0">
              <a:latin typeface="Meiryo UI" panose="020B0604030504040204" pitchFamily="50" charset="-128"/>
              <a:ea typeface="Meiryo UI" panose="020B0604030504040204" pitchFamily="50" charset="-128"/>
              <a:cs typeface="Meiryo UI" panose="020B0604030504040204" pitchFamily="50" charset="-128"/>
            </a:endParaRPr>
          </a:p>
          <a:p>
            <a:r>
              <a:rPr lang="en-US" sz="1300" kern="100" dirty="0">
                <a:latin typeface="Meiryo UI" panose="020B0604030504040204" pitchFamily="50" charset="-128"/>
                <a:ea typeface="Meiryo UI" panose="020B0604030504040204" pitchFamily="50" charset="-128"/>
                <a:cs typeface="Meiryo UI" panose="020B0604030504040204" pitchFamily="50" charset="-128"/>
              </a:rPr>
              <a:t> </a:t>
            </a:r>
            <a:endParaRPr lang="ja-JP" altLang="en-US" sz="1300" kern="1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6" name="グループ化 5"/>
          <p:cNvGrpSpPr/>
          <p:nvPr/>
        </p:nvGrpSpPr>
        <p:grpSpPr>
          <a:xfrm>
            <a:off x="9596706" y="6917636"/>
            <a:ext cx="3054388" cy="2526600"/>
            <a:chOff x="6809894" y="5018878"/>
            <a:chExt cx="2181706" cy="1804714"/>
          </a:xfrm>
        </p:grpSpPr>
        <p:sp>
          <p:nvSpPr>
            <p:cNvPr id="55" name="円/楕円 54"/>
            <p:cNvSpPr>
              <a:spLocks noChangeAspect="1"/>
            </p:cNvSpPr>
            <p:nvPr/>
          </p:nvSpPr>
          <p:spPr>
            <a:xfrm>
              <a:off x="6809894" y="5018878"/>
              <a:ext cx="1204268" cy="1102804"/>
            </a:xfrm>
            <a:prstGeom prst="ellips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Ⅰ</a:t>
              </a:r>
              <a:r>
                <a:rPr lang="ja-JP" altLang="en-US" sz="1300" spc="-112"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若者が活躍でき、</a:t>
              </a: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子育て安心の都市「大阪」の実現　　　　</a:t>
              </a:r>
            </a:p>
          </p:txBody>
        </p:sp>
        <p:sp>
          <p:nvSpPr>
            <p:cNvPr id="56" name="円/楕円 55"/>
            <p:cNvSpPr>
              <a:spLocks noChangeAspect="1"/>
            </p:cNvSpPr>
            <p:nvPr/>
          </p:nvSpPr>
          <p:spPr>
            <a:xfrm>
              <a:off x="7380312" y="5738957"/>
              <a:ext cx="1157090" cy="1084635"/>
            </a:xfrm>
            <a:prstGeom prst="ellipse">
              <a:avLst/>
            </a:prstGeom>
            <a:solidFill>
              <a:srgbClr val="FFC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Ⅲ</a:t>
              </a: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東西二極の一極としての社会経済構造の構築</a:t>
              </a:r>
            </a:p>
          </p:txBody>
        </p:sp>
        <p:sp>
          <p:nvSpPr>
            <p:cNvPr id="57" name="円/楕円 56"/>
            <p:cNvSpPr>
              <a:spLocks noChangeAspect="1"/>
            </p:cNvSpPr>
            <p:nvPr/>
          </p:nvSpPr>
          <p:spPr>
            <a:xfrm>
              <a:off x="7879406" y="5018878"/>
              <a:ext cx="1112194" cy="1102804"/>
            </a:xfrm>
            <a:prstGeom prst="ellipse">
              <a:avLst/>
            </a:prstGeom>
            <a:solidFill>
              <a:srgbClr val="04D3FC">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ja-JP"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3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人口減少・超高齢社会でも持続可能な地域づくり</a:t>
              </a:r>
            </a:p>
          </p:txBody>
        </p:sp>
      </p:grpSp>
      <p:sp>
        <p:nvSpPr>
          <p:cNvPr id="62" name="正方形/長方形 61"/>
          <p:cNvSpPr/>
          <p:nvPr/>
        </p:nvSpPr>
        <p:spPr>
          <a:xfrm>
            <a:off x="9395573" y="6866955"/>
            <a:ext cx="3192668" cy="2531553"/>
          </a:xfrm>
          <a:prstGeom prst="rect">
            <a:avLst/>
          </a:prstGeom>
          <a:noFill/>
          <a:ln w="6350">
            <a:noFill/>
            <a:prstDash val="solid"/>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pic>
        <p:nvPicPr>
          <p:cNvPr id="52" name="Picture 8" descr="D:\TanakaAs\Documents\My Pictures\図2.png"/>
          <p:cNvPicPr>
            <a:picLocks noChangeAspect="1" noChangeArrowheads="1"/>
          </p:cNvPicPr>
          <p:nvPr/>
        </p:nvPicPr>
        <p:blipFill rotWithShape="1">
          <a:blip r:embed="rId3">
            <a:extLst>
              <a:ext uri="{BEBA8EAE-BF5A-486C-A8C5-ECC9F3942E4B}">
                <a14:imgProps xmlns:a14="http://schemas.microsoft.com/office/drawing/2010/main">
                  <a14:imgLayer r:embed="rId4">
                    <a14:imgEffect>
                      <a14:sharpenSoften amount="55000"/>
                    </a14:imgEffect>
                  </a14:imgLayer>
                </a14:imgProps>
              </a:ext>
              <a:ext uri="{28A0092B-C50C-407E-A947-70E740481C1C}">
                <a14:useLocalDpi xmlns:a14="http://schemas.microsoft.com/office/drawing/2010/main" val="0"/>
              </a:ext>
            </a:extLst>
          </a:blip>
          <a:srcRect l="43789" t="16560" r="-9608" b="22605"/>
          <a:stretch/>
        </p:blipFill>
        <p:spPr bwMode="auto">
          <a:xfrm>
            <a:off x="11391257" y="1903703"/>
            <a:ext cx="1461460" cy="477429"/>
          </a:xfrm>
          <a:prstGeom prst="rect">
            <a:avLst/>
          </a:prstGeom>
          <a:noFill/>
          <a:extLst>
            <a:ext uri="{909E8E84-426E-40DD-AFC4-6F175D3DCCD1}">
              <a14:hiddenFill xmlns:a14="http://schemas.microsoft.com/office/drawing/2010/main">
                <a:solidFill>
                  <a:srgbClr val="FFFFFF"/>
                </a:solidFill>
              </a14:hiddenFill>
            </a:ext>
          </a:extLst>
        </p:spPr>
      </p:pic>
      <p:sp>
        <p:nvSpPr>
          <p:cNvPr id="69" name="テキスト ボックス 68"/>
          <p:cNvSpPr txBox="1"/>
          <p:nvPr/>
        </p:nvSpPr>
        <p:spPr>
          <a:xfrm>
            <a:off x="7005667" y="2675889"/>
            <a:ext cx="2168524" cy="924503"/>
          </a:xfrm>
          <a:prstGeom prst="rect">
            <a:avLst/>
          </a:prstGeom>
          <a:noFill/>
        </p:spPr>
        <p:txBody>
          <a:bodyPr wrap="square" lIns="0" tIns="0" rIns="0" bIns="0" rtlCol="0">
            <a:noAutofit/>
          </a:bodyPr>
          <a:lstStyle/>
          <a:p>
            <a:r>
              <a:rPr lang="ja-JP" altLang="en-US" sz="1300" dirty="0">
                <a:latin typeface="Meiryo UI" panose="020B0604030504040204" pitchFamily="50" charset="-128"/>
                <a:ea typeface="Meiryo UI" panose="020B0604030504040204" pitchFamily="50" charset="-128"/>
                <a:cs typeface="Meiryo UI" panose="020B0604030504040204" pitchFamily="50" charset="-128"/>
              </a:rPr>
              <a:t>○出生数･出生率</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・出生数は今後も減少</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・人口維持に必要な水準</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[2.07]</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を下回る出生率</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正方形/長方形 35"/>
          <p:cNvSpPr/>
          <p:nvPr/>
        </p:nvSpPr>
        <p:spPr>
          <a:xfrm>
            <a:off x="9457284" y="3874828"/>
            <a:ext cx="3290974" cy="2525722"/>
          </a:xfrm>
          <a:prstGeom prst="rect">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50400" tIns="100800" rIns="50400" bIns="50400" numCol="1" spcCol="0" rtlCol="0" fromWordArt="0" anchor="t" anchorCtr="0" forceAA="0" compatLnSpc="1">
            <a:prstTxWarp prst="textNoShape">
              <a:avLst/>
            </a:prstTxWarp>
            <a:noAutofit/>
          </a:bodyPr>
          <a:lstStyle/>
          <a:p>
            <a:pPr algn="just">
              <a:lnSpc>
                <a:spcPts val="1680"/>
              </a:lnSpc>
            </a:pPr>
            <a:r>
              <a:rPr lang="ja-JP" altLang="en-US" sz="1500" b="1" kern="100" dirty="0">
                <a:latin typeface="Meiryo UI" panose="020B0604030504040204" pitchFamily="50" charset="-128"/>
                <a:ea typeface="Meiryo UI" panose="020B0604030504040204" pitchFamily="50" charset="-128"/>
                <a:cs typeface="Meiryo UI" panose="020B0604030504040204" pitchFamily="50" charset="-128"/>
              </a:rPr>
              <a:t>■基本的な視点</a:t>
            </a:r>
            <a:endParaRPr lang="en-US" altLang="ja-JP" sz="1500" b="1"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420"/>
              </a:lnSpc>
            </a:pPr>
            <a:endParaRPr lang="en-US" altLang="ja-JP" sz="1300" kern="100" dirty="0">
              <a:latin typeface="Meiryo UI" panose="020B0604030504040204" pitchFamily="50" charset="-128"/>
              <a:ea typeface="Meiryo UI" panose="020B0604030504040204" pitchFamily="50" charset="-128"/>
              <a:cs typeface="Meiryo UI" panose="020B0604030504040204" pitchFamily="50" charset="-128"/>
            </a:endParaRPr>
          </a:p>
          <a:p>
            <a:pPr algn="just">
              <a:lnSpc>
                <a:spcPts val="1400"/>
              </a:lnSpc>
              <a:tabLst>
                <a:tab pos="2635885" algn="l"/>
              </a:tabLst>
            </a:pPr>
            <a:endParaRPr lang="ja-JP" altLang="en-US" sz="1300" kern="100" dirty="0">
              <a:latin typeface="Meiryo UI" panose="020B0604030504040204" pitchFamily="50" charset="-128"/>
              <a:ea typeface="Meiryo UI" panose="020B0604030504040204" pitchFamily="50" charset="-128"/>
              <a:cs typeface="Meiryo UI" panose="020B0604030504040204" pitchFamily="50" charset="-128"/>
            </a:endParaRPr>
          </a:p>
          <a:p>
            <a:r>
              <a:rPr lang="en-US" sz="1300" kern="100" dirty="0">
                <a:latin typeface="Meiryo UI" panose="020B0604030504040204" pitchFamily="50" charset="-128"/>
                <a:ea typeface="Meiryo UI" panose="020B0604030504040204" pitchFamily="50" charset="-128"/>
                <a:cs typeface="Meiryo UI" panose="020B0604030504040204" pitchFamily="50" charset="-128"/>
              </a:rPr>
              <a:t> </a:t>
            </a:r>
            <a:endParaRPr lang="ja-JP" altLang="en-US" sz="13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テキスト ボックス 59"/>
          <p:cNvSpPr txBox="1"/>
          <p:nvPr/>
        </p:nvSpPr>
        <p:spPr>
          <a:xfrm>
            <a:off x="9425135" y="4195733"/>
            <a:ext cx="3323123" cy="2117035"/>
          </a:xfrm>
          <a:prstGeom prst="rect">
            <a:avLst/>
          </a:prstGeom>
          <a:noFill/>
          <a:ln w="6350">
            <a:noFill/>
            <a:prstDash val="solid"/>
          </a:ln>
        </p:spPr>
        <p:txBody>
          <a:bodyPr wrap="square" lIns="100800" tIns="64008" rIns="100800" bIns="64008" rtlCol="0" anchor="ctr" anchorCtr="0">
            <a:noAutofit/>
          </a:bodyPr>
          <a:lstStyle/>
          <a:p>
            <a:pPr algn="just">
              <a:tabLst>
                <a:tab pos="2635885" algn="l"/>
              </a:tabLst>
            </a:pPr>
            <a:r>
              <a:rPr lang="ja-JP" altLang="en-US" sz="13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300" kern="100" dirty="0">
                <a:latin typeface="Meiryo UI" panose="020B0604030504040204" pitchFamily="50" charset="-128"/>
                <a:ea typeface="Meiryo UI" panose="020B0604030504040204" pitchFamily="50" charset="-128"/>
                <a:cs typeface="Meiryo UI" panose="020B0604030504040204" pitchFamily="50" charset="-128"/>
              </a:rPr>
              <a:t>人口減少傾向を抑制し、将来予想される</a:t>
            </a:r>
            <a:endParaRPr lang="en-US" altLang="ja-JP" sz="1300" kern="100" dirty="0">
              <a:latin typeface="Meiryo UI" panose="020B0604030504040204" pitchFamily="50" charset="-128"/>
              <a:ea typeface="Meiryo UI" panose="020B0604030504040204" pitchFamily="50" charset="-128"/>
              <a:cs typeface="Meiryo UI" panose="020B0604030504040204" pitchFamily="50" charset="-128"/>
            </a:endParaRPr>
          </a:p>
          <a:p>
            <a:pPr algn="just">
              <a:tabLst>
                <a:tab pos="2635885" algn="l"/>
              </a:tabLst>
            </a:pPr>
            <a:r>
              <a:rPr lang="ja-JP" altLang="en-US" sz="1300" kern="100" dirty="0">
                <a:latin typeface="Meiryo UI" panose="020B0604030504040204" pitchFamily="50" charset="-128"/>
                <a:ea typeface="Meiryo UI" panose="020B0604030504040204" pitchFamily="50" charset="-128"/>
                <a:cs typeface="Meiryo UI" panose="020B0604030504040204" pitchFamily="50" charset="-128"/>
              </a:rPr>
              <a:t>　人口構造を変えていく</a:t>
            </a:r>
          </a:p>
          <a:p>
            <a:pPr algn="just"/>
            <a:endParaRPr lang="en-US" altLang="ja-JP" sz="1300" kern="100" dirty="0">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300" kern="100" dirty="0">
                <a:latin typeface="Meiryo UI" panose="020B0604030504040204" pitchFamily="50" charset="-128"/>
                <a:ea typeface="Meiryo UI" panose="020B0604030504040204" pitchFamily="50" charset="-128"/>
                <a:cs typeface="Meiryo UI" panose="020B0604030504040204" pitchFamily="50" charset="-128"/>
              </a:rPr>
              <a:t>●すべての人が活躍できる持続可能な社会シス</a:t>
            </a:r>
            <a:endParaRPr lang="en-US" altLang="ja-JP" sz="1300" kern="100" dirty="0">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300" kern="100" dirty="0">
                <a:latin typeface="Meiryo UI" panose="020B0604030504040204" pitchFamily="50" charset="-128"/>
                <a:ea typeface="Meiryo UI" panose="020B0604030504040204" pitchFamily="50" charset="-128"/>
                <a:cs typeface="Meiryo UI" panose="020B0604030504040204" pitchFamily="50" charset="-128"/>
              </a:rPr>
              <a:t>　テムを再構築</a:t>
            </a:r>
          </a:p>
          <a:p>
            <a:pPr algn="just"/>
            <a:endParaRPr lang="en-US" altLang="ja-JP" sz="1300" kern="100" dirty="0">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300" kern="100" dirty="0">
                <a:latin typeface="Meiryo UI" panose="020B0604030504040204" pitchFamily="50" charset="-128"/>
                <a:ea typeface="Meiryo UI" panose="020B0604030504040204" pitchFamily="50" charset="-128"/>
                <a:cs typeface="Meiryo UI" panose="020B0604030504040204" pitchFamily="50" charset="-128"/>
              </a:rPr>
              <a:t>●都市としての経済機能や魅力を高め、活気</a:t>
            </a:r>
            <a:endParaRPr lang="en-US" altLang="ja-JP" sz="1300" kern="100" dirty="0">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300" kern="100" dirty="0">
                <a:latin typeface="Meiryo UI" panose="020B0604030504040204" pitchFamily="50" charset="-128"/>
                <a:ea typeface="Meiryo UI" panose="020B0604030504040204" pitchFamily="50" charset="-128"/>
                <a:cs typeface="Meiryo UI" panose="020B0604030504040204" pitchFamily="50" charset="-128"/>
              </a:rPr>
              <a:t>　あふれる「大阪」を実現</a:t>
            </a:r>
          </a:p>
        </p:txBody>
      </p:sp>
      <p:sp>
        <p:nvSpPr>
          <p:cNvPr id="32" name="正方形/長方形 31"/>
          <p:cNvSpPr/>
          <p:nvPr/>
        </p:nvSpPr>
        <p:spPr>
          <a:xfrm>
            <a:off x="35072" y="426721"/>
            <a:ext cx="9219419" cy="1865543"/>
          </a:xfrm>
          <a:prstGeom prst="rect">
            <a:avLst/>
          </a:prstGeom>
          <a:ln w="635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128016" tIns="0" rIns="128016" bIns="64008" numCol="1" spcCol="0" rtlCol="0" fromWordArt="0" anchor="t" anchorCtr="0" forceAA="0" compatLnSpc="1">
            <a:prstTxWarp prst="textNoShape">
              <a:avLst/>
            </a:prstTxWarp>
            <a:noAutofit/>
          </a:bodyPr>
          <a:lstStyle/>
          <a:p>
            <a:pPr>
              <a:lnSpc>
                <a:spcPts val="2240"/>
              </a:lnSpc>
            </a:pPr>
            <a:r>
              <a:rPr lang="ja-JP" altLang="en-US" sz="1500" b="1" kern="100" dirty="0">
                <a:latin typeface="Meiryo UI" panose="020B0604030504040204" pitchFamily="50" charset="-128"/>
                <a:ea typeface="Meiryo UI" panose="020B0604030504040204" pitchFamily="50" charset="-128"/>
                <a:cs typeface="Meiryo UI" panose="020B0604030504040204" pitchFamily="50" charset="-128"/>
              </a:rPr>
              <a:t>■はじめに</a:t>
            </a:r>
            <a:endParaRPr lang="ja-JP" altLang="en-US" sz="1500" kern="100" dirty="0">
              <a:latin typeface="Meiryo UI" panose="020B0604030504040204" pitchFamily="50" charset="-128"/>
              <a:ea typeface="Meiryo UI" panose="020B0604030504040204" pitchFamily="50" charset="-128"/>
              <a:cs typeface="Meiryo UI" panose="020B0604030504040204" pitchFamily="50" charset="-128"/>
            </a:endParaRPr>
          </a:p>
          <a:p>
            <a:pPr indent="9521190">
              <a:lnSpc>
                <a:spcPts val="2520"/>
              </a:lnSpc>
            </a:pPr>
            <a:r>
              <a:rPr lang="en-US" sz="1500" kern="100" dirty="0">
                <a:latin typeface="Meiryo UI" panose="020B0604030504040204" pitchFamily="50" charset="-128"/>
                <a:ea typeface="Meiryo UI" panose="020B0604030504040204" pitchFamily="50" charset="-128"/>
                <a:cs typeface="Meiryo UI" panose="020B0604030504040204" pitchFamily="50" charset="-128"/>
              </a:rPr>
              <a:t> </a:t>
            </a:r>
            <a:endParaRPr lang="ja-JP" altLang="en-US" sz="1500" kern="100" dirty="0">
              <a:latin typeface="Meiryo UI" panose="020B0604030504040204" pitchFamily="50" charset="-128"/>
              <a:ea typeface="Meiryo UI" panose="020B0604030504040204" pitchFamily="50" charset="-128"/>
              <a:cs typeface="Meiryo UI" panose="020B0604030504040204" pitchFamily="50" charset="-128"/>
            </a:endParaRPr>
          </a:p>
          <a:p>
            <a:r>
              <a:rPr lang="en-US" sz="1500" kern="100" dirty="0">
                <a:latin typeface="Meiryo UI" panose="020B0604030504040204" pitchFamily="50" charset="-128"/>
                <a:ea typeface="Meiryo UI" panose="020B0604030504040204" pitchFamily="50" charset="-128"/>
                <a:cs typeface="Meiryo UI" panose="020B0604030504040204" pitchFamily="50" charset="-128"/>
              </a:rPr>
              <a:t> </a:t>
            </a:r>
            <a:endParaRPr lang="ja-JP" altLang="en-US" sz="15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角丸四角形 33"/>
          <p:cNvSpPr/>
          <p:nvPr/>
        </p:nvSpPr>
        <p:spPr>
          <a:xfrm>
            <a:off x="4687010" y="868963"/>
            <a:ext cx="1713790" cy="1285973"/>
          </a:xfrm>
          <a:prstGeom prst="roundRect">
            <a:avLst>
              <a:gd name="adj" fmla="val 0"/>
            </a:avLst>
          </a:prstGeom>
          <a:no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50400" tIns="64001" rIns="50400" bIns="64001" numCol="1" spcCol="0" rtlCol="0" fromWordArt="0" anchor="t" anchorCtr="0" forceAA="0" compatLnSpc="1">
            <a:prstTxWarp prst="textNoShape">
              <a:avLst/>
            </a:prstTxWarp>
            <a:noAutofit/>
          </a:bodyPr>
          <a:lstStyle/>
          <a:p>
            <a:pPr algn="ctr">
              <a:lnSpc>
                <a:spcPts val="1400"/>
              </a:lnSpc>
            </a:pPr>
            <a:r>
              <a:rPr lang="ja-JP" altLang="en-US" sz="1100"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今後の基本的視点</a:t>
            </a: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①「東京一極集中」の是正</a:t>
            </a:r>
            <a:endParaRPr lang="ja-JP" altLang="en-US" sz="1100" kern="100" dirty="0">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②若い世代の就労・結婚・　</a:t>
            </a: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子育ての希望の実現</a:t>
            </a:r>
            <a:endParaRPr lang="ja-JP" altLang="en-US" sz="1100" kern="100" dirty="0">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③地域の特性に即した</a:t>
            </a: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地域課題の解決</a:t>
            </a:r>
            <a:r>
              <a:rPr 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1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角丸四角形 34"/>
          <p:cNvSpPr/>
          <p:nvPr/>
        </p:nvSpPr>
        <p:spPr>
          <a:xfrm>
            <a:off x="150504" y="868963"/>
            <a:ext cx="4472794" cy="1296642"/>
          </a:xfrm>
          <a:prstGeom prst="roundRect">
            <a:avLst>
              <a:gd name="adj" fmla="val 0"/>
            </a:avLst>
          </a:prstGeom>
          <a:no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50400" tIns="64001" rIns="50400" bIns="64001" numCol="1" spcCol="0" rtlCol="0" fromWordArt="0" anchor="t" anchorCtr="0" forceAA="0" compatLnSpc="1">
            <a:prstTxWarp prst="textNoShape">
              <a:avLst/>
            </a:prstTxWarp>
            <a:noAutofit/>
          </a:bodyPr>
          <a:lstStyle/>
          <a:p>
            <a:pPr algn="ctr"/>
            <a:r>
              <a:rPr lang="ja-JP" altLang="en-US" sz="1100" u="sng"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目指すべき将来の方向　</a:t>
            </a:r>
            <a:endParaRPr lang="ja-JP" altLang="en-US" sz="1100" kern="100" dirty="0">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「活力ある日本社会」の維持のために</a:t>
            </a:r>
            <a:endParaRPr lang="ja-JP" altLang="en-US" sz="1100" kern="100" dirty="0">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◇人口減少に歯止めをかけ、</a:t>
            </a:r>
            <a:r>
              <a:rPr 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2060</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年に</a:t>
            </a:r>
            <a:r>
              <a:rPr 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億人程度の人口を確保</a:t>
            </a:r>
            <a:endParaRPr lang="ja-JP" altLang="en-US" sz="1100" kern="100" dirty="0">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◇若い世代の希望が実現すると、出生率は</a:t>
            </a:r>
            <a:r>
              <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1.8</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程度に向上</a:t>
            </a:r>
            <a:endParaRPr lang="ja-JP" altLang="en-US" sz="1100" kern="100" dirty="0">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2020</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年に</a:t>
            </a:r>
            <a:r>
              <a:rPr 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1.6</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程度、</a:t>
            </a:r>
            <a:r>
              <a:rPr 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2030</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年に</a:t>
            </a:r>
            <a:r>
              <a:rPr 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1.8</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程度、</a:t>
            </a:r>
            <a:r>
              <a:rPr 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2040</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年に</a:t>
            </a:r>
            <a:r>
              <a:rPr 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2.07</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が達成されると想定</a:t>
            </a:r>
            <a:endParaRPr lang="ja-JP" altLang="en-US" sz="1000" kern="100" dirty="0">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◇「人口の安定化」と「生産性の向上」が実現するならば、</a:t>
            </a:r>
            <a:r>
              <a:rPr 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2050</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年代の</a:t>
            </a:r>
            <a:endPar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実質</a:t>
            </a:r>
            <a:r>
              <a:rPr 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GDP</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成長率は、</a:t>
            </a:r>
            <a:r>
              <a:rPr 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1.5</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％程度の維持が可能</a:t>
            </a:r>
            <a:endParaRPr lang="ja-JP" altLang="en-US" sz="1100" kern="100" dirty="0">
              <a:latin typeface="Meiryo UI" panose="020B0604030504040204" pitchFamily="50" charset="-128"/>
              <a:ea typeface="Meiryo UI" panose="020B0604030504040204" pitchFamily="50" charset="-128"/>
              <a:cs typeface="Meiryo UI" panose="020B0604030504040204" pitchFamily="50" charset="-128"/>
            </a:endParaRPr>
          </a:p>
          <a:p>
            <a:pPr algn="just"/>
            <a:r>
              <a:rPr lang="en-US" sz="11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1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93346" y="720090"/>
            <a:ext cx="6403467" cy="1520190"/>
          </a:xfrm>
          <a:prstGeom prst="rect">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1864296" y="577850"/>
            <a:ext cx="3250204" cy="24892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3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国の長期人口ビジョン</a:t>
            </a:r>
            <a:r>
              <a:rPr lang="ja-JP" altLang="en-US" sz="1300" b="1"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(H26.12.27</a:t>
            </a:r>
            <a:r>
              <a:rPr lang="ja-JP" altLang="en-US"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策定</a:t>
            </a:r>
            <a:r>
              <a:rPr lang="en-US" altLang="ja-JP" sz="1000" kern="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000" kern="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角丸四角形 37"/>
          <p:cNvSpPr/>
          <p:nvPr/>
        </p:nvSpPr>
        <p:spPr>
          <a:xfrm>
            <a:off x="6703236" y="720091"/>
            <a:ext cx="2470957" cy="1483306"/>
          </a:xfrm>
          <a:prstGeom prst="roundRect">
            <a:avLst>
              <a:gd name="adj" fmla="val 0"/>
            </a:avLst>
          </a:prstGeom>
          <a:noFill/>
          <a:ln w="6350">
            <a:no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nSpc>
                <a:spcPts val="1400"/>
              </a:lnSpc>
            </a:pPr>
            <a:r>
              <a:rPr lang="ja-JP" altLang="en-US" sz="13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◆府においても人口の将来展望を</a:t>
            </a:r>
            <a:endParaRPr lang="en-US" altLang="ja-JP" sz="13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3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見通し、それを踏まえて取組み　</a:t>
            </a:r>
            <a:endParaRPr lang="en-US" altLang="ja-JP" sz="13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3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を進めていくことが必要</a:t>
            </a:r>
            <a:endParaRPr lang="en-US" altLang="ja-JP" sz="13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sz="1300"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3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3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2015</a:t>
            </a:r>
            <a:r>
              <a:rPr lang="ja-JP" altLang="en-US" sz="13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3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H27</a:t>
            </a:r>
            <a:r>
              <a:rPr lang="ja-JP" altLang="en-US" sz="13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）年から</a:t>
            </a:r>
            <a:r>
              <a:rPr lang="en-US" altLang="ja-JP" sz="13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2040</a:t>
            </a:r>
          </a:p>
          <a:p>
            <a:pPr>
              <a:lnSpc>
                <a:spcPts val="1400"/>
              </a:lnSpc>
            </a:pPr>
            <a:r>
              <a:rPr lang="ja-JP" altLang="en-US" sz="13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H52</a:t>
            </a:r>
            <a:r>
              <a:rPr lang="ja-JP" altLang="en-US" sz="13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）年を見通し、ビジョン</a:t>
            </a:r>
            <a:endParaRPr lang="en-US" altLang="ja-JP" sz="13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r>
              <a:rPr lang="ja-JP" altLang="en-US" sz="1300" b="1" kern="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を策定</a:t>
            </a:r>
          </a:p>
        </p:txBody>
      </p:sp>
      <p:sp>
        <p:nvSpPr>
          <p:cNvPr id="5" name="二等辺三角形 4"/>
          <p:cNvSpPr/>
          <p:nvPr/>
        </p:nvSpPr>
        <p:spPr>
          <a:xfrm rot="16200000" flipV="1">
            <a:off x="6068427" y="1402960"/>
            <a:ext cx="1038761" cy="172392"/>
          </a:xfrm>
          <a:prstGeom prs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pic>
        <p:nvPicPr>
          <p:cNvPr id="50" name="Picture 10"/>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t="6596"/>
          <a:stretch/>
        </p:blipFill>
        <p:spPr bwMode="auto">
          <a:xfrm>
            <a:off x="93346" y="3191510"/>
            <a:ext cx="2084705" cy="15755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1" name="テキスト ボックス 60"/>
          <p:cNvSpPr txBox="1"/>
          <p:nvPr/>
        </p:nvSpPr>
        <p:spPr>
          <a:xfrm>
            <a:off x="106103" y="2675889"/>
            <a:ext cx="1664884" cy="713545"/>
          </a:xfrm>
          <a:prstGeom prst="rect">
            <a:avLst/>
          </a:prstGeom>
          <a:noFill/>
        </p:spPr>
        <p:txBody>
          <a:bodyPr wrap="square" lIns="0" tIns="0" rIns="0" bIns="0" rtlCol="0">
            <a:noAutofit/>
          </a:bodyPr>
          <a:lstStyle/>
          <a:p>
            <a:r>
              <a:rPr lang="ja-JP" altLang="en-US" sz="1300" dirty="0">
                <a:latin typeface="Meiryo UI" panose="020B0604030504040204" pitchFamily="50" charset="-128"/>
                <a:ea typeface="Meiryo UI" panose="020B0604030504040204" pitchFamily="50" charset="-128"/>
                <a:cs typeface="Meiryo UI" panose="020B0604030504040204" pitchFamily="50" charset="-128"/>
              </a:rPr>
              <a:t>○人口総数の推移</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spc="-14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spc="-140" dirty="0">
                <a:latin typeface="Meiryo UI" panose="020B0604030504040204" pitchFamily="50" charset="-128"/>
                <a:ea typeface="Meiryo UI" panose="020B0604030504040204" pitchFamily="50" charset="-128"/>
                <a:cs typeface="Meiryo UI" panose="020B0604030504040204" pitchFamily="50" charset="-128"/>
              </a:rPr>
              <a:t>2040</a:t>
            </a:r>
            <a:r>
              <a:rPr lang="ja-JP" altLang="en-US" sz="1100" spc="-140" dirty="0">
                <a:latin typeface="Meiryo UI" panose="020B0604030504040204" pitchFamily="50" charset="-128"/>
                <a:ea typeface="Meiryo UI" panose="020B0604030504040204" pitchFamily="50" charset="-128"/>
                <a:cs typeface="Meiryo UI" panose="020B0604030504040204" pitchFamily="50" charset="-128"/>
              </a:rPr>
              <a:t>年には</a:t>
            </a:r>
            <a:r>
              <a:rPr lang="en-US" altLang="ja-JP" sz="1100" spc="-140" dirty="0">
                <a:latin typeface="Meiryo UI" panose="020B0604030504040204" pitchFamily="50" charset="-128"/>
                <a:ea typeface="Meiryo UI" panose="020B0604030504040204" pitchFamily="50" charset="-128"/>
                <a:cs typeface="Meiryo UI" panose="020B0604030504040204" pitchFamily="50" charset="-128"/>
              </a:rPr>
              <a:t>750</a:t>
            </a:r>
            <a:r>
              <a:rPr lang="ja-JP" altLang="en-US" sz="1100" spc="-140" dirty="0">
                <a:latin typeface="Meiryo UI" panose="020B0604030504040204" pitchFamily="50" charset="-128"/>
                <a:ea typeface="Meiryo UI" panose="020B0604030504040204" pitchFamily="50" charset="-128"/>
                <a:cs typeface="Meiryo UI" panose="020B0604030504040204" pitchFamily="50" charset="-128"/>
              </a:rPr>
              <a:t>万人</a:t>
            </a:r>
            <a:endParaRPr lang="en-US" altLang="ja-JP" sz="1100" spc="-14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spc="-140" dirty="0">
                <a:latin typeface="Meiryo UI" panose="020B0604030504040204" pitchFamily="50" charset="-128"/>
                <a:ea typeface="Meiryo UI" panose="020B0604030504040204" pitchFamily="50" charset="-128"/>
                <a:cs typeface="Meiryo UI" panose="020B0604030504040204" pitchFamily="50" charset="-128"/>
              </a:rPr>
              <a:t>・今後</a:t>
            </a:r>
            <a:r>
              <a:rPr lang="en-US" altLang="ja-JP" sz="1100" spc="-14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100" spc="-140" dirty="0">
                <a:latin typeface="Meiryo UI" panose="020B0604030504040204" pitchFamily="50" charset="-128"/>
                <a:ea typeface="Meiryo UI" panose="020B0604030504040204" pitchFamily="50" charset="-128"/>
                <a:cs typeface="Meiryo UI" panose="020B0604030504040204" pitchFamily="50" charset="-128"/>
              </a:rPr>
              <a:t>年間で</a:t>
            </a:r>
            <a:r>
              <a:rPr lang="en-US" altLang="ja-JP" sz="1100" spc="-140" dirty="0">
                <a:latin typeface="Meiryo UI" panose="020B0604030504040204" pitchFamily="50" charset="-128"/>
                <a:ea typeface="Meiryo UI" panose="020B0604030504040204" pitchFamily="50" charset="-128"/>
                <a:cs typeface="Meiryo UI" panose="020B0604030504040204" pitchFamily="50" charset="-128"/>
              </a:rPr>
              <a:t>137</a:t>
            </a:r>
            <a:r>
              <a:rPr lang="ja-JP" altLang="en-US" sz="1100" spc="-140" dirty="0">
                <a:latin typeface="Meiryo UI" panose="020B0604030504040204" pitchFamily="50" charset="-128"/>
                <a:ea typeface="Meiryo UI" panose="020B0604030504040204" pitchFamily="50" charset="-128"/>
                <a:cs typeface="Meiryo UI" panose="020B0604030504040204" pitchFamily="50" charset="-128"/>
              </a:rPr>
              <a:t>万人減</a:t>
            </a:r>
          </a:p>
        </p:txBody>
      </p:sp>
      <p:sp>
        <p:nvSpPr>
          <p:cNvPr id="63" name="テキスト ボックス 62"/>
          <p:cNvSpPr txBox="1"/>
          <p:nvPr/>
        </p:nvSpPr>
        <p:spPr>
          <a:xfrm>
            <a:off x="2464282" y="2675889"/>
            <a:ext cx="2323539" cy="713548"/>
          </a:xfrm>
          <a:prstGeom prst="rect">
            <a:avLst/>
          </a:prstGeom>
          <a:noFill/>
        </p:spPr>
        <p:txBody>
          <a:bodyPr wrap="square" lIns="0" tIns="0" rIns="0" bIns="0" rtlCol="0">
            <a:noAutofit/>
          </a:bodyPr>
          <a:lstStyle/>
          <a:p>
            <a:r>
              <a:rPr lang="ja-JP" altLang="en-US" sz="1300" dirty="0">
                <a:latin typeface="Meiryo UI" panose="020B0604030504040204" pitchFamily="50" charset="-128"/>
                <a:ea typeface="Meiryo UI" panose="020B0604030504040204" pitchFamily="50" charset="-128"/>
                <a:cs typeface="Meiryo UI" panose="020B0604030504040204" pitchFamily="50" charset="-128"/>
              </a:rPr>
              <a:t>○人口構成</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2040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年には高齢者が全体の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35.9</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p>
        </p:txBody>
      </p:sp>
      <p:sp>
        <p:nvSpPr>
          <p:cNvPr id="70" name="テキスト ボックス 69"/>
          <p:cNvSpPr txBox="1"/>
          <p:nvPr/>
        </p:nvSpPr>
        <p:spPr>
          <a:xfrm>
            <a:off x="106103" y="4850702"/>
            <a:ext cx="2249472" cy="629142"/>
          </a:xfrm>
          <a:prstGeom prst="rect">
            <a:avLst/>
          </a:prstGeom>
          <a:noFill/>
        </p:spPr>
        <p:txBody>
          <a:bodyPr wrap="square" lIns="0" tIns="0" rIns="0" bIns="0" rtlCol="0">
            <a:noAutofit/>
          </a:bodyPr>
          <a:lstStyle/>
          <a:p>
            <a:r>
              <a:rPr lang="ja-JP" altLang="en-US" sz="1300" dirty="0">
                <a:latin typeface="Meiryo UI" panose="020B0604030504040204" pitchFamily="50" charset="-128"/>
                <a:ea typeface="Meiryo UI" panose="020B0604030504040204" pitchFamily="50" charset="-128"/>
                <a:cs typeface="Meiryo UI" panose="020B0604030504040204" pitchFamily="50" charset="-128"/>
              </a:rPr>
              <a:t>○人口の社会増減</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spc="-84" dirty="0">
                <a:latin typeface="Meiryo UI" panose="020B0604030504040204" pitchFamily="50" charset="-128"/>
                <a:ea typeface="Meiryo UI" panose="020B0604030504040204" pitchFamily="50" charset="-128"/>
                <a:cs typeface="Meiryo UI" panose="020B0604030504040204" pitchFamily="50" charset="-128"/>
              </a:rPr>
              <a:t>・圏域別での転出超過は東京圏のみ</a:t>
            </a:r>
            <a:endParaRPr lang="en-US" altLang="ja-JP" sz="1100" spc="-84"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spc="-84" dirty="0">
                <a:latin typeface="Meiryo UI" panose="020B0604030504040204" pitchFamily="50" charset="-128"/>
                <a:ea typeface="Meiryo UI" panose="020B0604030504040204" pitchFamily="50" charset="-128"/>
                <a:cs typeface="Meiryo UI" panose="020B0604030504040204" pitchFamily="50" charset="-128"/>
              </a:rPr>
              <a:t>　（特に</a:t>
            </a:r>
            <a:r>
              <a:rPr lang="en-US" altLang="ja-JP" sz="1100" spc="-84"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spc="-84" dirty="0">
                <a:latin typeface="Meiryo UI" panose="020B0604030504040204" pitchFamily="50" charset="-128"/>
                <a:ea typeface="Meiryo UI" panose="020B0604030504040204" pitchFamily="50" charset="-128"/>
                <a:cs typeface="Meiryo UI" panose="020B0604030504040204" pitchFamily="50" charset="-128"/>
              </a:rPr>
              <a:t>進学･就職時から</a:t>
            </a:r>
            <a:r>
              <a:rPr lang="en-US" altLang="ja-JP" sz="1100" spc="-84"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100" spc="-84" dirty="0">
                <a:latin typeface="Meiryo UI" panose="020B0604030504040204" pitchFamily="50" charset="-128"/>
                <a:ea typeface="Meiryo UI" panose="020B0604030504040204" pitchFamily="50" charset="-128"/>
                <a:cs typeface="Meiryo UI" panose="020B0604030504040204" pitchFamily="50" charset="-128"/>
              </a:rPr>
              <a:t>代）</a:t>
            </a:r>
          </a:p>
        </p:txBody>
      </p:sp>
      <p:sp>
        <p:nvSpPr>
          <p:cNvPr id="71" name="テキスト ボックス 70"/>
          <p:cNvSpPr txBox="1"/>
          <p:nvPr/>
        </p:nvSpPr>
        <p:spPr>
          <a:xfrm>
            <a:off x="5045910" y="4850701"/>
            <a:ext cx="1893431" cy="629142"/>
          </a:xfrm>
          <a:prstGeom prst="rect">
            <a:avLst/>
          </a:prstGeom>
          <a:noFill/>
        </p:spPr>
        <p:txBody>
          <a:bodyPr wrap="square" lIns="0" tIns="0" rIns="0" bIns="0" rtlCol="0">
            <a:noAutofit/>
          </a:bodyPr>
          <a:lstStyle/>
          <a:p>
            <a:r>
              <a:rPr lang="ja-JP" altLang="en-US" sz="1300" dirty="0">
                <a:latin typeface="Meiryo UI" panose="020B0604030504040204" pitchFamily="50" charset="-128"/>
                <a:ea typeface="Meiryo UI" panose="020B0604030504040204" pitchFamily="50" charset="-128"/>
                <a:cs typeface="Meiryo UI" panose="020B0604030504040204" pitchFamily="50" charset="-128"/>
              </a:rPr>
              <a:t>○地域別人口</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spc="-140" dirty="0">
                <a:latin typeface="Meiryo UI" panose="020B0604030504040204" pitchFamily="50" charset="-128"/>
                <a:ea typeface="Meiryo UI" panose="020B0604030504040204" pitchFamily="50" charset="-128"/>
                <a:cs typeface="Meiryo UI" panose="020B0604030504040204" pitchFamily="50" charset="-128"/>
              </a:rPr>
              <a:t>東部大阪地域、南河内地域で</a:t>
            </a:r>
            <a:endParaRPr lang="en-US" altLang="ja-JP" sz="1100" spc="-14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spc="-140" dirty="0">
                <a:latin typeface="Meiryo UI" panose="020B0604030504040204" pitchFamily="50" charset="-128"/>
                <a:ea typeface="Meiryo UI" panose="020B0604030504040204" pitchFamily="50" charset="-128"/>
                <a:cs typeface="Meiryo UI" panose="020B0604030504040204" pitchFamily="50" charset="-128"/>
              </a:rPr>
              <a:t>　人口減少率が高い</a:t>
            </a:r>
          </a:p>
        </p:txBody>
      </p:sp>
      <p:sp>
        <p:nvSpPr>
          <p:cNvPr id="72" name="テキスト ボックス 71"/>
          <p:cNvSpPr txBox="1"/>
          <p:nvPr/>
        </p:nvSpPr>
        <p:spPr>
          <a:xfrm>
            <a:off x="7106479" y="4850700"/>
            <a:ext cx="2198358" cy="597932"/>
          </a:xfrm>
          <a:prstGeom prst="rect">
            <a:avLst/>
          </a:prstGeom>
          <a:noFill/>
        </p:spPr>
        <p:txBody>
          <a:bodyPr wrap="square" lIns="0" tIns="0" rIns="0" bIns="0" rtlCol="0">
            <a:noAutofit/>
          </a:bodyPr>
          <a:lstStyle/>
          <a:p>
            <a:r>
              <a:rPr lang="ja-JP" altLang="en-US" sz="1300" dirty="0">
                <a:latin typeface="Meiryo UI" panose="020B0604030504040204" pitchFamily="50" charset="-128"/>
                <a:ea typeface="Meiryo UI" panose="020B0604030504040204" pitchFamily="50" charset="-128"/>
                <a:cs typeface="Meiryo UI" panose="020B0604030504040204" pitchFamily="50" charset="-128"/>
              </a:rPr>
              <a:t>○昼間･交流人口</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spc="-140" dirty="0">
                <a:latin typeface="Meiryo UI" panose="020B0604030504040204" pitchFamily="50" charset="-128"/>
                <a:ea typeface="Meiryo UI" panose="020B0604030504040204" pitchFamily="50" charset="-128"/>
                <a:cs typeface="Meiryo UI" panose="020B0604030504040204" pitchFamily="50" charset="-128"/>
              </a:rPr>
              <a:t>昼夜間人口比率は緩やかな低下傾向</a:t>
            </a:r>
            <a:endParaRPr lang="en-US" altLang="ja-JP" sz="1100" spc="-14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spc="-140" dirty="0">
                <a:latin typeface="Meiryo UI" panose="020B0604030504040204" pitchFamily="50" charset="-128"/>
                <a:ea typeface="Meiryo UI" panose="020B0604030504040204" pitchFamily="50" charset="-128"/>
                <a:cs typeface="Meiryo UI" panose="020B0604030504040204" pitchFamily="50" charset="-128"/>
              </a:rPr>
              <a:t>・外国人訪問者数は引き続き高い伸び</a:t>
            </a:r>
            <a:endParaRPr lang="en-US" altLang="ja-JP" sz="1100" spc="-14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 name="直線コネクタ 6"/>
          <p:cNvCxnSpPr/>
          <p:nvPr/>
        </p:nvCxnSpPr>
        <p:spPr>
          <a:xfrm>
            <a:off x="9364330" y="1877075"/>
            <a:ext cx="0" cy="5888708"/>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026"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464282" y="3163865"/>
            <a:ext cx="2222728" cy="16367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989442" y="3187622"/>
            <a:ext cx="1949900" cy="158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005668" y="3401336"/>
            <a:ext cx="2175481" cy="1399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989442" y="5448633"/>
            <a:ext cx="1949900" cy="1732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2" name="Picture 8"/>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02823" y="5422349"/>
            <a:ext cx="2358180" cy="1767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45" name="グループ化 44"/>
          <p:cNvGrpSpPr/>
          <p:nvPr/>
        </p:nvGrpSpPr>
        <p:grpSpPr>
          <a:xfrm>
            <a:off x="2573594" y="5479843"/>
            <a:ext cx="2315039" cy="1639415"/>
            <a:chOff x="3916364" y="3636676"/>
            <a:chExt cx="4756157" cy="2509330"/>
          </a:xfrm>
        </p:grpSpPr>
        <p:pic>
          <p:nvPicPr>
            <p:cNvPr id="46" name="Picture 3"/>
            <p:cNvPicPr>
              <a:picLocks noChangeAspect="1" noChangeArrowheads="1"/>
            </p:cNvPicPr>
            <p:nvPr/>
          </p:nvPicPr>
          <p:blipFill rotWithShape="1">
            <a:blip r:embed="rId11" cstate="print">
              <a:extLst>
                <a:ext uri="{28A0092B-C50C-407E-A947-70E740481C1C}">
                  <a14:useLocalDpi xmlns:a14="http://schemas.microsoft.com/office/drawing/2010/main" val="0"/>
                </a:ext>
              </a:extLst>
            </a:blip>
            <a:srcRect l="1578" t="1089" r="6996" b="1721"/>
            <a:stretch/>
          </p:blipFill>
          <p:spPr bwMode="auto">
            <a:xfrm>
              <a:off x="3916364" y="3636676"/>
              <a:ext cx="4756157" cy="250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7" name="円/楕円 46"/>
            <p:cNvSpPr/>
            <p:nvPr/>
          </p:nvSpPr>
          <p:spPr>
            <a:xfrm rot="3638374">
              <a:off x="5249222" y="4653883"/>
              <a:ext cx="1135393" cy="323715"/>
            </a:xfrm>
            <a:prstGeom prst="ellipse">
              <a:avLst/>
            </a:prstGeom>
            <a:noFill/>
            <a:ln w="6350">
              <a:solidFill>
                <a:srgbClr val="FF0000"/>
              </a:solidFill>
            </a:ln>
          </p:spPr>
          <p:style>
            <a:lnRef idx="2">
              <a:schemeClr val="accent5"/>
            </a:lnRef>
            <a:fillRef idx="1">
              <a:schemeClr val="lt1"/>
            </a:fillRef>
            <a:effectRef idx="0">
              <a:schemeClr val="accent5"/>
            </a:effectRef>
            <a:fontRef idx="minor">
              <a:schemeClr val="dk1"/>
            </a:fontRef>
          </p:style>
          <p:txBody>
            <a:bodyPr lIns="36000" tIns="36000" rIns="36000" bIns="36000"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円/楕円 63"/>
            <p:cNvSpPr/>
            <p:nvPr/>
          </p:nvSpPr>
          <p:spPr>
            <a:xfrm rot="3060000">
              <a:off x="4060552" y="5165838"/>
              <a:ext cx="498057" cy="242443"/>
            </a:xfrm>
            <a:prstGeom prst="ellipse">
              <a:avLst/>
            </a:prstGeom>
            <a:noFill/>
            <a:ln w="6350">
              <a:solidFill>
                <a:srgbClr val="FF0000"/>
              </a:solidFill>
              <a:prstDash val="solid"/>
            </a:ln>
          </p:spPr>
          <p:style>
            <a:lnRef idx="2">
              <a:schemeClr val="accent5"/>
            </a:lnRef>
            <a:fillRef idx="1">
              <a:schemeClr val="lt1"/>
            </a:fillRef>
            <a:effectRef idx="0">
              <a:schemeClr val="accent5"/>
            </a:effectRef>
            <a:fontRef idx="minor">
              <a:schemeClr val="dk1"/>
            </a:fontRef>
          </p:style>
          <p:txBody>
            <a:bodyPr lIns="36000" tIns="36000" rIns="36000" bIns="36000"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円/楕円 64"/>
            <p:cNvSpPr/>
            <p:nvPr/>
          </p:nvSpPr>
          <p:spPr>
            <a:xfrm rot="1200000" flipH="1" flipV="1">
              <a:off x="6810021" y="5502715"/>
              <a:ext cx="408916" cy="175344"/>
            </a:xfrm>
            <a:prstGeom prst="ellipse">
              <a:avLst/>
            </a:prstGeom>
            <a:noFill/>
            <a:ln w="6350">
              <a:solidFill>
                <a:srgbClr val="FF0000"/>
              </a:solidFill>
            </a:ln>
          </p:spPr>
          <p:style>
            <a:lnRef idx="2">
              <a:schemeClr val="accent5"/>
            </a:lnRef>
            <a:fillRef idx="1">
              <a:schemeClr val="lt1"/>
            </a:fillRef>
            <a:effectRef idx="0">
              <a:schemeClr val="accent5"/>
            </a:effectRef>
            <a:fontRef idx="minor">
              <a:schemeClr val="dk1"/>
            </a:fontRef>
          </p:style>
          <p:txBody>
            <a:bodyPr lIns="36000" tIns="36000" rIns="36000" bIns="36000"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右中かっこ 66"/>
            <p:cNvSpPr/>
            <p:nvPr/>
          </p:nvSpPr>
          <p:spPr>
            <a:xfrm rot="720000" flipH="1">
              <a:off x="4747608" y="4158638"/>
              <a:ext cx="164269" cy="1316845"/>
            </a:xfrm>
            <a:prstGeom prst="rightBrace">
              <a:avLst>
                <a:gd name="adj1" fmla="val 8333"/>
                <a:gd name="adj2" fmla="val 32502"/>
              </a:avLst>
            </a:prstGeom>
          </p:spPr>
          <p:style>
            <a:lnRef idx="1">
              <a:schemeClr val="accent1"/>
            </a:lnRef>
            <a:fillRef idx="0">
              <a:schemeClr val="accent1"/>
            </a:fillRef>
            <a:effectRef idx="0">
              <a:schemeClr val="accent1"/>
            </a:effectRef>
            <a:fontRef idx="minor">
              <a:schemeClr val="tx1"/>
            </a:fontRef>
          </p:style>
          <p:txBody>
            <a:bodyPr lIns="36000" tIns="36000" rIns="36000" bIns="36000"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8" name="直線矢印コネクタ 67"/>
            <p:cNvCxnSpPr/>
            <p:nvPr/>
          </p:nvCxnSpPr>
          <p:spPr>
            <a:xfrm>
              <a:off x="4434080" y="4043969"/>
              <a:ext cx="443624" cy="572014"/>
            </a:xfrm>
            <a:prstGeom prst="straightConnector1">
              <a:avLst/>
            </a:prstGeom>
            <a:ln>
              <a:tailEnd type="arrow" w="sm" len="sm"/>
            </a:ln>
          </p:spPr>
          <p:style>
            <a:lnRef idx="1">
              <a:schemeClr val="accent1"/>
            </a:lnRef>
            <a:fillRef idx="0">
              <a:schemeClr val="accent1"/>
            </a:fillRef>
            <a:effectRef idx="0">
              <a:schemeClr val="accent1"/>
            </a:effectRef>
            <a:fontRef idx="minor">
              <a:schemeClr val="tx1"/>
            </a:fontRef>
          </p:style>
        </p:cxnSp>
        <p:cxnSp>
          <p:nvCxnSpPr>
            <p:cNvPr id="74" name="直線矢印コネクタ 73"/>
            <p:cNvCxnSpPr>
              <a:endCxn id="47" idx="0"/>
            </p:cNvCxnSpPr>
            <p:nvPr/>
          </p:nvCxnSpPr>
          <p:spPr>
            <a:xfrm flipH="1">
              <a:off x="5957988" y="4267228"/>
              <a:ext cx="743212" cy="488957"/>
            </a:xfrm>
            <a:prstGeom prst="straightConnector1">
              <a:avLst/>
            </a:prstGeom>
            <a:ln>
              <a:solidFill>
                <a:srgbClr val="FF0000"/>
              </a:solidFill>
              <a:tailEnd type="arrow" w="sm" len="sm"/>
            </a:ln>
          </p:spPr>
          <p:style>
            <a:lnRef idx="1">
              <a:schemeClr val="accent1"/>
            </a:lnRef>
            <a:fillRef idx="0">
              <a:schemeClr val="accent1"/>
            </a:fillRef>
            <a:effectRef idx="0">
              <a:schemeClr val="accent1"/>
            </a:effectRef>
            <a:fontRef idx="minor">
              <a:schemeClr val="tx1"/>
            </a:fontRef>
          </p:style>
        </p:cxnSp>
        <p:cxnSp>
          <p:nvCxnSpPr>
            <p:cNvPr id="75" name="直線矢印コネクタ 74"/>
            <p:cNvCxnSpPr>
              <a:endCxn id="64" idx="0"/>
            </p:cNvCxnSpPr>
            <p:nvPr/>
          </p:nvCxnSpPr>
          <p:spPr>
            <a:xfrm flipH="1">
              <a:off x="4403788" y="4267228"/>
              <a:ext cx="2297412" cy="962582"/>
            </a:xfrm>
            <a:prstGeom prst="straightConnector1">
              <a:avLst/>
            </a:prstGeom>
            <a:ln>
              <a:solidFill>
                <a:srgbClr val="FF0000"/>
              </a:solidFill>
              <a:tailEnd type="arrow" w="sm" len="sm"/>
            </a:ln>
          </p:spPr>
          <p:style>
            <a:lnRef idx="1">
              <a:schemeClr val="accent1"/>
            </a:lnRef>
            <a:fillRef idx="0">
              <a:schemeClr val="accent1"/>
            </a:fillRef>
            <a:effectRef idx="0">
              <a:schemeClr val="accent1"/>
            </a:effectRef>
            <a:fontRef idx="minor">
              <a:schemeClr val="tx1"/>
            </a:fontRef>
          </p:style>
        </p:cxnSp>
        <p:sp>
          <p:nvSpPr>
            <p:cNvPr id="76" name="正方形/長方形 75"/>
            <p:cNvSpPr/>
            <p:nvPr/>
          </p:nvSpPr>
          <p:spPr>
            <a:xfrm>
              <a:off x="5956890" y="3918428"/>
              <a:ext cx="2321364" cy="348800"/>
            </a:xfrm>
            <a:prstGeom prst="rect">
              <a:avLst/>
            </a:prstGeom>
            <a:noFill/>
            <a:ln w="6350">
              <a:solidFill>
                <a:srgbClr val="FF0000"/>
              </a:solidFill>
            </a:ln>
          </p:spPr>
          <p:style>
            <a:lnRef idx="2">
              <a:schemeClr val="accent1"/>
            </a:lnRef>
            <a:fillRef idx="1">
              <a:schemeClr val="lt1"/>
            </a:fillRef>
            <a:effectRef idx="0">
              <a:schemeClr val="accent1"/>
            </a:effectRef>
            <a:fontRef idx="minor">
              <a:schemeClr val="dk1"/>
            </a:fontRef>
          </p:style>
          <p:txBody>
            <a:bodyPr lIns="36000" tIns="36000" rIns="36000" bIns="36000" rtlCol="0" anchor="ctr"/>
            <a:lstStyle/>
            <a:p>
              <a:r>
                <a:rPr lang="ja-JP" altLang="en-US" sz="700" dirty="0">
                  <a:latin typeface="Meiryo UI" panose="020B0604030504040204" pitchFamily="50" charset="-128"/>
                  <a:ea typeface="Meiryo UI" panose="020B0604030504040204" pitchFamily="50" charset="-128"/>
                  <a:cs typeface="Meiryo UI" panose="020B0604030504040204" pitchFamily="50" charset="-128"/>
                </a:rPr>
                <a:t>結婚後、子どもが学齢期に入るまでの間に家族で転出</a:t>
              </a:r>
            </a:p>
          </p:txBody>
        </p:sp>
        <p:sp>
          <p:nvSpPr>
            <p:cNvPr id="77" name="正方形/長方形 76"/>
            <p:cNvSpPr/>
            <p:nvPr/>
          </p:nvSpPr>
          <p:spPr>
            <a:xfrm>
              <a:off x="6898332" y="5019441"/>
              <a:ext cx="1774189" cy="220508"/>
            </a:xfrm>
            <a:prstGeom prst="rect">
              <a:avLst/>
            </a:prstGeom>
            <a:noFill/>
            <a:ln w="6350">
              <a:solidFill>
                <a:srgbClr val="FF0000"/>
              </a:solidFill>
            </a:ln>
          </p:spPr>
          <p:style>
            <a:lnRef idx="2">
              <a:schemeClr val="accent1"/>
            </a:lnRef>
            <a:fillRef idx="1">
              <a:schemeClr val="lt1"/>
            </a:fillRef>
            <a:effectRef idx="0">
              <a:schemeClr val="accent1"/>
            </a:effectRef>
            <a:fontRef idx="minor">
              <a:schemeClr val="dk1"/>
            </a:fontRef>
          </p:style>
          <p:txBody>
            <a:bodyPr lIns="36000" tIns="36000" rIns="36000" bIns="36000" rtlCol="0" anchor="ctr"/>
            <a:lstStyle/>
            <a:p>
              <a:pPr algn="ctr"/>
              <a:r>
                <a:rPr lang="ja-JP" altLang="en-US" sz="700" dirty="0">
                  <a:latin typeface="Meiryo UI" panose="020B0604030504040204" pitchFamily="50" charset="-128"/>
                  <a:ea typeface="Meiryo UI" panose="020B0604030504040204" pitchFamily="50" charset="-128"/>
                  <a:cs typeface="Meiryo UI" panose="020B0604030504040204" pitchFamily="50" charset="-128"/>
                </a:rPr>
                <a:t>退職後地元に帰る</a:t>
              </a:r>
            </a:p>
          </p:txBody>
        </p:sp>
        <p:cxnSp>
          <p:nvCxnSpPr>
            <p:cNvPr id="78" name="直線矢印コネクタ 77"/>
            <p:cNvCxnSpPr>
              <a:stCxn id="77" idx="2"/>
            </p:cNvCxnSpPr>
            <p:nvPr/>
          </p:nvCxnSpPr>
          <p:spPr>
            <a:xfrm flipH="1">
              <a:off x="7095464" y="5239949"/>
              <a:ext cx="689962" cy="297892"/>
            </a:xfrm>
            <a:prstGeom prst="straightConnector1">
              <a:avLst/>
            </a:prstGeom>
            <a:ln>
              <a:solidFill>
                <a:srgbClr val="FF0000"/>
              </a:solidFill>
              <a:tailEnd type="arrow" w="sm" len="sm"/>
            </a:ln>
          </p:spPr>
          <p:style>
            <a:lnRef idx="1">
              <a:schemeClr val="accent1"/>
            </a:lnRef>
            <a:fillRef idx="0">
              <a:schemeClr val="accent1"/>
            </a:fillRef>
            <a:effectRef idx="0">
              <a:schemeClr val="accent1"/>
            </a:effectRef>
            <a:fontRef idx="minor">
              <a:schemeClr val="tx1"/>
            </a:fontRef>
          </p:style>
        </p:cxnSp>
      </p:grpSp>
      <p:sp>
        <p:nvSpPr>
          <p:cNvPr id="79" name="正方形/長方形 78"/>
          <p:cNvSpPr/>
          <p:nvPr/>
        </p:nvSpPr>
        <p:spPr>
          <a:xfrm>
            <a:off x="2711139" y="5637354"/>
            <a:ext cx="430052" cy="130381"/>
          </a:xfrm>
          <a:prstGeom prst="rect">
            <a:avLst/>
          </a:prstGeom>
          <a:solidFill>
            <a:schemeClr val="bg1"/>
          </a:solidFill>
          <a:ln w="6350"/>
        </p:spPr>
        <p:style>
          <a:lnRef idx="2">
            <a:schemeClr val="accent1"/>
          </a:lnRef>
          <a:fillRef idx="1">
            <a:schemeClr val="lt1"/>
          </a:fillRef>
          <a:effectRef idx="0">
            <a:schemeClr val="accent1"/>
          </a:effectRef>
          <a:fontRef idx="minor">
            <a:schemeClr val="dk1"/>
          </a:fontRef>
        </p:style>
        <p:txBody>
          <a:bodyPr lIns="0" tIns="0" rIns="0" bIns="0" rtlCol="0" anchor="ctr"/>
          <a:lstStyle/>
          <a:p>
            <a:pPr algn="ctr"/>
            <a:r>
              <a:rPr lang="ja-JP" altLang="en-US" sz="700" dirty="0">
                <a:latin typeface="Meiryo UI" panose="020B0604030504040204" pitchFamily="50" charset="-128"/>
                <a:ea typeface="Meiryo UI" panose="020B0604030504040204" pitchFamily="50" charset="-128"/>
                <a:cs typeface="Meiryo UI" panose="020B0604030504040204" pitchFamily="50" charset="-128"/>
              </a:rPr>
              <a:t>進学・就職</a:t>
            </a:r>
          </a:p>
        </p:txBody>
      </p:sp>
      <p:sp>
        <p:nvSpPr>
          <p:cNvPr id="43" name="テキスト ボックス 42"/>
          <p:cNvSpPr txBox="1"/>
          <p:nvPr/>
        </p:nvSpPr>
        <p:spPr>
          <a:xfrm>
            <a:off x="4989442" y="2675889"/>
            <a:ext cx="1949900" cy="686536"/>
          </a:xfrm>
          <a:prstGeom prst="rect">
            <a:avLst/>
          </a:prstGeom>
          <a:noFill/>
        </p:spPr>
        <p:txBody>
          <a:bodyPr wrap="square" lIns="0" tIns="0" rIns="0" bIns="0" rtlCol="0">
            <a:noAutofit/>
          </a:bodyPr>
          <a:lstStyle/>
          <a:p>
            <a:r>
              <a:rPr lang="ja-JP" altLang="en-US" sz="1300" dirty="0">
                <a:latin typeface="Meiryo UI" panose="020B0604030504040204" pitchFamily="50" charset="-128"/>
                <a:ea typeface="Meiryo UI" panose="020B0604030504040204" pitchFamily="50" charset="-128"/>
                <a:cs typeface="Meiryo UI" panose="020B0604030504040204" pitchFamily="50" charset="-128"/>
              </a:rPr>
              <a:t>○世帯数･世帯構成</a:t>
            </a:r>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・高齢世帯数（特に単独）が</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増加する見込み</a:t>
            </a:r>
            <a:endParaRPr lang="en-US" altLang="ja-JP" sz="1100" spc="-14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テキスト ボックス 65"/>
          <p:cNvSpPr txBox="1"/>
          <p:nvPr/>
        </p:nvSpPr>
        <p:spPr>
          <a:xfrm>
            <a:off x="2355574" y="4933950"/>
            <a:ext cx="2633868" cy="557567"/>
          </a:xfrm>
          <a:prstGeom prst="rect">
            <a:avLst/>
          </a:prstGeom>
          <a:noFill/>
        </p:spPr>
        <p:txBody>
          <a:bodyPr wrap="square" lIns="0" tIns="0" rIns="0" bIns="0" rtlCol="0">
            <a:noAutofit/>
          </a:bodyPr>
          <a:lstStyle/>
          <a:p>
            <a:r>
              <a:rPr lang="ja-JP" altLang="en-US" sz="1100" spc="-84" dirty="0">
                <a:latin typeface="Meiryo UI" panose="020B0604030504040204" pitchFamily="50" charset="-128"/>
                <a:ea typeface="Meiryo UI" panose="020B0604030504040204" pitchFamily="50" charset="-128"/>
                <a:cs typeface="Meiryo UI" panose="020B0604030504040204" pitchFamily="50" charset="-128"/>
              </a:rPr>
              <a:t>・年齢階層別では、進学･就職時に転入超過</a:t>
            </a:r>
            <a:endParaRPr lang="en-US" altLang="ja-JP" sz="1100" spc="-84"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spc="-84" dirty="0">
                <a:latin typeface="Meiryo UI" panose="020B0604030504040204" pitchFamily="50" charset="-128"/>
                <a:ea typeface="Meiryo UI" panose="020B0604030504040204" pitchFamily="50" charset="-128"/>
                <a:cs typeface="Meiryo UI" panose="020B0604030504040204" pitchFamily="50" charset="-128"/>
              </a:rPr>
              <a:t>　（特に女性）。男女とも学齢期前と</a:t>
            </a:r>
            <a:r>
              <a:rPr lang="en-US" altLang="ja-JP" sz="1100" spc="-84"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100" spc="-84" dirty="0">
                <a:latin typeface="Meiryo UI" panose="020B0604030504040204" pitchFamily="50" charset="-128"/>
                <a:ea typeface="Meiryo UI" panose="020B0604030504040204" pitchFamily="50" charset="-128"/>
                <a:cs typeface="Meiryo UI" panose="020B0604030504040204" pitchFamily="50" charset="-128"/>
              </a:rPr>
              <a:t>代、</a:t>
            </a:r>
            <a:endParaRPr lang="en-US" altLang="ja-JP" sz="1100" spc="-84"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spc="-84"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spc="-84" dirty="0">
                <a:latin typeface="Meiryo UI" panose="020B0604030504040204" pitchFamily="50" charset="-128"/>
                <a:ea typeface="Meiryo UI" panose="020B0604030504040204" pitchFamily="50" charset="-128"/>
                <a:cs typeface="Meiryo UI" panose="020B0604030504040204" pitchFamily="50" charset="-128"/>
              </a:rPr>
              <a:t>60</a:t>
            </a:r>
            <a:r>
              <a:rPr lang="ja-JP" altLang="en-US" sz="1100" spc="-84" dirty="0">
                <a:latin typeface="Meiryo UI" panose="020B0604030504040204" pitchFamily="50" charset="-128"/>
                <a:ea typeface="Meiryo UI" panose="020B0604030504040204" pitchFamily="50" charset="-128"/>
                <a:cs typeface="Meiryo UI" panose="020B0604030504040204" pitchFamily="50" charset="-128"/>
              </a:rPr>
              <a:t>代で転出超過。</a:t>
            </a:r>
            <a:endParaRPr lang="en-US" altLang="ja-JP" sz="1100" spc="-84"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p:cNvSpPr txBox="1"/>
          <p:nvPr/>
        </p:nvSpPr>
        <p:spPr>
          <a:xfrm>
            <a:off x="4090517" y="5473119"/>
            <a:ext cx="881322" cy="133970"/>
          </a:xfrm>
          <a:prstGeom prst="rect">
            <a:avLst/>
          </a:prstGeom>
          <a:noFill/>
        </p:spPr>
        <p:txBody>
          <a:bodyPr wrap="square" lIns="128016" tIns="64008" rIns="128016" bIns="64008" rtlCol="0" anchor="ctr" anchorCtr="0">
            <a:noAutofit/>
          </a:bodyPr>
          <a:lstStyle/>
          <a:p>
            <a:pPr algn="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r>
              <a:rPr lang="ja-JP" altLang="en-US" sz="700" dirty="0">
                <a:latin typeface="Meiryo UI" panose="020B0604030504040204" pitchFamily="50" charset="-128"/>
                <a:ea typeface="Meiryo UI" panose="020B0604030504040204" pitchFamily="50" charset="-128"/>
                <a:cs typeface="Meiryo UI" panose="020B0604030504040204" pitchFamily="50" charset="-128"/>
              </a:rPr>
              <a:t>大阪府：女性</a:t>
            </a:r>
            <a:r>
              <a:rPr lang="en-US" altLang="ja-JP" sz="700"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7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11" name="Picture 4"/>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7005667" y="5422349"/>
            <a:ext cx="2232874" cy="18206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104277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9161A64608EB81469ACBA039A67CBB87" ma:contentTypeVersion="1" ma:contentTypeDescription="新しいドキュメントを作成します。" ma:contentTypeScope="" ma:versionID="5f8fa733ee867f54d38597dfbd2766a6">
  <xsd:schema xmlns:xsd="http://www.w3.org/2001/XMLSchema" xmlns:xs="http://www.w3.org/2001/XMLSchema" xmlns:p="http://schemas.microsoft.com/office/2006/metadata/properties" xmlns:ns1="http://schemas.microsoft.com/sharepoint/v3" targetNamespace="http://schemas.microsoft.com/office/2006/metadata/properties" ma:root="true" ma:fieldsID="b80dedcaabf93eecb3f8d093b26cd29b"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3020D09C-A7CB-4C03-A284-90F6E262044C}"/>
</file>

<file path=customXml/itemProps2.xml><?xml version="1.0" encoding="utf-8"?>
<ds:datastoreItem xmlns:ds="http://schemas.openxmlformats.org/officeDocument/2006/customXml" ds:itemID="{EC13CEE3-C3C6-48D4-81B8-C6234B0DDC26}"/>
</file>

<file path=customXml/itemProps3.xml><?xml version="1.0" encoding="utf-8"?>
<ds:datastoreItem xmlns:ds="http://schemas.openxmlformats.org/officeDocument/2006/customXml" ds:itemID="{22CCDA79-A9C9-42A7-85EC-74C6EE5C86DE}"/>
</file>

<file path=docProps/app.xml><?xml version="1.0" encoding="utf-8"?>
<Properties xmlns="http://schemas.openxmlformats.org/officeDocument/2006/extended-properties" xmlns:vt="http://schemas.openxmlformats.org/officeDocument/2006/docPropsVTypes">
  <TotalTime>1144</TotalTime>
  <Words>321</Words>
  <Application>Microsoft Office PowerPoint</Application>
  <PresentationFormat>A3 297x420 mm</PresentationFormat>
  <Paragraphs>116</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HOSTNAME</cp:lastModifiedBy>
  <cp:revision>113</cp:revision>
  <cp:lastPrinted>2016-01-28T06:44:27Z</cp:lastPrinted>
  <dcterms:created xsi:type="dcterms:W3CDTF">2015-08-17T04:59:07Z</dcterms:created>
  <dcterms:modified xsi:type="dcterms:W3CDTF">2016-02-05T04:44:42Z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0x0101009161A64608EB81469ACBA039A67CBB87</vt:lpwstr>
  </property>
</Properties>
</file>