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55.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19.xml" ContentType="application/vnd.openxmlformats-officedocument.presentationml.slide+xml"/>
  <Override PartName="/ppt/slides/slide59.xml" ContentType="application/vnd.openxmlformats-officedocument.presentationml.slide+xml"/>
  <Override PartName="/ppt/slides/slide66.xml" ContentType="application/vnd.openxmlformats-officedocument.presentationml.slide+xml"/>
  <Override PartName="/ppt/slides/slide20.xml" ContentType="application/vnd.openxmlformats-officedocument.presentationml.slide+xml"/>
  <Override PartName="/ppt/slides/slide67.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21.xml" ContentType="application/vnd.openxmlformats-officedocument.presentationml.slide+xml"/>
  <Override PartName="/ppt/slides/slide68.xml" ContentType="application/vnd.openxmlformats-officedocument.presentationml.slide+xml"/>
  <Override PartName="/ppt/slides/slide58.xml" ContentType="application/vnd.openxmlformats-officedocument.presentationml.slide+xml"/>
  <Override PartName="/ppt/slides/slide18.xml" ContentType="application/vnd.openxmlformats-officedocument.presentationml.slide+xml"/>
  <Override PartName="/ppt/slides/slide5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5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74.xml" ContentType="application/vnd.openxmlformats-officedocument.presentationml.slide+xml"/>
  <Override PartName="/ppt/slides/slide23.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78.xml" ContentType="application/vnd.openxmlformats-officedocument.presentationml.slide+xml"/>
  <Override PartName="/ppt/slides/slide26.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25.xml" ContentType="application/vnd.openxmlformats-officedocument.presentationml.slide+xml"/>
  <Override PartName="/ppt/slides/slide75.xml" ContentType="application/vnd.openxmlformats-officedocument.presentationml.slide+xml"/>
  <Override PartName="/ppt/slides/slide24.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chart31.xml" ContentType="application/vnd.openxmlformats-officedocument.drawingml.chart+xml"/>
  <Override PartName="/ppt/charts/chart37.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theme/themeOverride4.xml" ContentType="application/vnd.openxmlformats-officedocument.themeOverride+xml"/>
  <Override PartName="/ppt/charts/chart25.xml" ContentType="application/vnd.openxmlformats-officedocument.drawingml.chart+xml"/>
  <Override PartName="/ppt/charts/chart26.xml" ContentType="application/vnd.openxmlformats-officedocument.drawingml.chart+xml"/>
  <Override PartName="/ppt/theme/themeOverride1.xml" ContentType="application/vnd.openxmlformats-officedocument.themeOverride+xml"/>
  <Override PartName="/ppt/charts/chart27.xml" ContentType="application/vnd.openxmlformats-officedocument.drawingml.chart+xml"/>
  <Override PartName="/ppt/theme/themeOverride2.xml" ContentType="application/vnd.openxmlformats-officedocument.themeOverride+xml"/>
  <Override PartName="/ppt/charts/chart24.xml" ContentType="application/vnd.openxmlformats-officedocument.drawingml.chart+xml"/>
  <Override PartName="/ppt/charts/chart3.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8.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theme/themeOverride3.xml" ContentType="application/vnd.openxmlformats-officedocument.themeOverride+xml"/>
  <Override PartName="/ppt/charts/chart32.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19.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8.xml" ContentType="application/vnd.openxmlformats-officedocument.drawingml.chart+xml"/>
  <Override PartName="/ppt/charts/chart17.xml" ContentType="application/vnd.openxmlformats-officedocument.drawingml.chart+xml"/>
  <Override PartName="/ppt/charts/chart16.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80"/>
  </p:notesMasterIdLst>
  <p:sldIdLst>
    <p:sldId id="256" r:id="rId2"/>
    <p:sldId id="257" r:id="rId3"/>
    <p:sldId id="593" r:id="rId4"/>
    <p:sldId id="258" r:id="rId5"/>
    <p:sldId id="346" r:id="rId6"/>
    <p:sldId id="347" r:id="rId7"/>
    <p:sldId id="591" r:id="rId8"/>
    <p:sldId id="478" r:id="rId9"/>
    <p:sldId id="479" r:id="rId10"/>
    <p:sldId id="480" r:id="rId11"/>
    <p:sldId id="481" r:id="rId12"/>
    <p:sldId id="482" r:id="rId13"/>
    <p:sldId id="483" r:id="rId14"/>
    <p:sldId id="484" r:id="rId15"/>
    <p:sldId id="485" r:id="rId16"/>
    <p:sldId id="486" r:id="rId17"/>
    <p:sldId id="487" r:id="rId18"/>
    <p:sldId id="488" r:id="rId19"/>
    <p:sldId id="489" r:id="rId20"/>
    <p:sldId id="490" r:id="rId21"/>
    <p:sldId id="545" r:id="rId22"/>
    <p:sldId id="491" r:id="rId23"/>
    <p:sldId id="492" r:id="rId24"/>
    <p:sldId id="493" r:id="rId25"/>
    <p:sldId id="494" r:id="rId26"/>
    <p:sldId id="495" r:id="rId27"/>
    <p:sldId id="514" r:id="rId28"/>
    <p:sldId id="497" r:id="rId29"/>
    <p:sldId id="498" r:id="rId30"/>
    <p:sldId id="499" r:id="rId31"/>
    <p:sldId id="500" r:id="rId32"/>
    <p:sldId id="548" r:id="rId33"/>
    <p:sldId id="501" r:id="rId34"/>
    <p:sldId id="502" r:id="rId35"/>
    <p:sldId id="504" r:id="rId36"/>
    <p:sldId id="503" r:id="rId37"/>
    <p:sldId id="507" r:id="rId38"/>
    <p:sldId id="508" r:id="rId39"/>
    <p:sldId id="546" r:id="rId40"/>
    <p:sldId id="556" r:id="rId41"/>
    <p:sldId id="510" r:id="rId42"/>
    <p:sldId id="511" r:id="rId43"/>
    <p:sldId id="512" r:id="rId44"/>
    <p:sldId id="557" r:id="rId45"/>
    <p:sldId id="558" r:id="rId46"/>
    <p:sldId id="559" r:id="rId47"/>
    <p:sldId id="560" r:id="rId48"/>
    <p:sldId id="561" r:id="rId49"/>
    <p:sldId id="562" r:id="rId50"/>
    <p:sldId id="563" r:id="rId51"/>
    <p:sldId id="564" r:id="rId52"/>
    <p:sldId id="565" r:id="rId53"/>
    <p:sldId id="566" r:id="rId54"/>
    <p:sldId id="567" r:id="rId55"/>
    <p:sldId id="568" r:id="rId56"/>
    <p:sldId id="569" r:id="rId57"/>
    <p:sldId id="570" r:id="rId58"/>
    <p:sldId id="571" r:id="rId59"/>
    <p:sldId id="572" r:id="rId60"/>
    <p:sldId id="573" r:id="rId61"/>
    <p:sldId id="574" r:id="rId62"/>
    <p:sldId id="575" r:id="rId63"/>
    <p:sldId id="576" r:id="rId64"/>
    <p:sldId id="577" r:id="rId65"/>
    <p:sldId id="578" r:id="rId66"/>
    <p:sldId id="579" r:id="rId67"/>
    <p:sldId id="580" r:id="rId68"/>
    <p:sldId id="581" r:id="rId69"/>
    <p:sldId id="582" r:id="rId70"/>
    <p:sldId id="583" r:id="rId71"/>
    <p:sldId id="592" r:id="rId72"/>
    <p:sldId id="584" r:id="rId73"/>
    <p:sldId id="585" r:id="rId74"/>
    <p:sldId id="586" r:id="rId75"/>
    <p:sldId id="587" r:id="rId76"/>
    <p:sldId id="588" r:id="rId77"/>
    <p:sldId id="589" r:id="rId78"/>
    <p:sldId id="590" r:id="rId7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DDDDD"/>
    <a:srgbClr val="FF33CC"/>
    <a:srgbClr val="9933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7647" autoAdjust="0"/>
  </p:normalViewPr>
  <p:slideViewPr>
    <p:cSldViewPr>
      <p:cViewPr>
        <p:scale>
          <a:sx n="75" d="100"/>
          <a:sy n="75" d="100"/>
        </p:scale>
        <p:origin x="-1098" y="-42"/>
      </p:cViewPr>
      <p:guideLst>
        <p:guide orient="horz" pos="2160"/>
        <p:guide pos="2880"/>
      </p:guideLst>
    </p:cSldViewPr>
  </p:slideViewPr>
  <p:outlineViewPr>
    <p:cViewPr>
      <p:scale>
        <a:sx n="33" d="100"/>
        <a:sy n="33" d="100"/>
      </p:scale>
      <p:origin x="0" y="882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15.xml.rels><?xml version="1.0" encoding="UTF-8" standalone="yes"?>
<Relationships xmlns="http://schemas.openxmlformats.org/package/2006/relationships"><Relationship Id="rId1" Type="http://schemas.openxmlformats.org/officeDocument/2006/relationships/oleObject" Target="file:///C:\Users\TanakaAs\AppData\Local\Microsoft\Windows\Temporary%20Internet%20Files\Content.Outlook\P8D2AR7H\&#23601;&#26989;&#29575;.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12.bin"/></Relationships>
</file>

<file path=ppt/charts/_rels/chart17.xml.rels><?xml version="1.0" encoding="UTF-8" standalone="yes"?>
<Relationships xmlns="http://schemas.openxmlformats.org/package/2006/relationships"><Relationship Id="rId1" Type="http://schemas.openxmlformats.org/officeDocument/2006/relationships/oleObject" Target="../embeddings/oleObject13.bin"/></Relationships>
</file>

<file path=ppt/charts/_rels/chart18.xml.rels><?xml version="1.0" encoding="UTF-8" standalone="yes"?>
<Relationships xmlns="http://schemas.openxmlformats.org/package/2006/relationships"><Relationship Id="rId1" Type="http://schemas.openxmlformats.org/officeDocument/2006/relationships/oleObject" Target="../embeddings/oleObject14.bin"/></Relationships>
</file>

<file path=ppt/charts/_rels/chart19.xml.rels><?xml version="1.0" encoding="UTF-8" standalone="yes"?>
<Relationships xmlns="http://schemas.openxmlformats.org/package/2006/relationships"><Relationship Id="rId1" Type="http://schemas.openxmlformats.org/officeDocument/2006/relationships/oleObject" Target="../embeddings/oleObject15.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0.xml.rels><?xml version="1.0" encoding="UTF-8" standalone="yes"?>
<Relationships xmlns="http://schemas.openxmlformats.org/package/2006/relationships"><Relationship Id="rId1" Type="http://schemas.openxmlformats.org/officeDocument/2006/relationships/oleObject" Target="../embeddings/oleObject16.bin"/></Relationships>
</file>

<file path=ppt/charts/_rels/chart21.xml.rels><?xml version="1.0" encoding="UTF-8" standalone="yes"?>
<Relationships xmlns="http://schemas.openxmlformats.org/package/2006/relationships"><Relationship Id="rId1" Type="http://schemas.openxmlformats.org/officeDocument/2006/relationships/oleObject" Target="../embeddings/oleObject17.bin"/></Relationships>
</file>

<file path=ppt/charts/_rels/chart22.xml.rels><?xml version="1.0" encoding="UTF-8" standalone="yes"?>
<Relationships xmlns="http://schemas.openxmlformats.org/package/2006/relationships"><Relationship Id="rId1" Type="http://schemas.openxmlformats.org/officeDocument/2006/relationships/oleObject" Target="../embeddings/oleObject18.bin"/></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12487;&#12540;&#12479;&#26681;&#25312;%20&#20154;&#21475;&#12499;&#12472;&#12519;&#12531;&#65288;&#32032;&#26696;&#65289;&#31532;&#65299;&#31456;&#65288;&#65298;&#65289;&#32076;&#28168;&#12539;&#38599;&#29992;.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58)_&#26412;&#31038;&#25968;&#12398;&#25512;&#31227;.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59)_&#25152;&#24471;&#38542;&#23652;&#21029;&#19990;&#24111;&#21106;&#21512;&#65288;&#39640;&#40802;&#32773;&#38500;&#12367;&#65289;.xlsx" TargetMode="External"/></Relationships>
</file>

<file path=ppt/charts/_rels/chart26.xml.rels><?xml version="1.0" encoding="UTF-8" standalone="yes"?>
<Relationships xmlns="http://schemas.openxmlformats.org/package/2006/relationships"><Relationship Id="rId2" Type="http://schemas.openxmlformats.org/officeDocument/2006/relationships/oleObject" Target="../embeddings/oleObject19.bin"/><Relationship Id="rId1" Type="http://schemas.openxmlformats.org/officeDocument/2006/relationships/themeOverride" Target="../theme/themeOverride1.xml"/></Relationships>
</file>

<file path=ppt/charts/_rels/chart27.xml.rels><?xml version="1.0" encoding="UTF-8" standalone="yes"?>
<Relationships xmlns="http://schemas.openxmlformats.org/package/2006/relationships"><Relationship Id="rId2" Type="http://schemas.openxmlformats.org/officeDocument/2006/relationships/oleObject" Target="../embeddings/oleObject20.bin"/><Relationship Id="rId1" Type="http://schemas.openxmlformats.org/officeDocument/2006/relationships/themeOverride" Target="../theme/themeOverride2.xml"/></Relationships>
</file>

<file path=ppt/charts/_rels/chart28.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1)_&#38599;&#29992;&#24418;&#24907;&#21029;&#37197;&#20598;&#32773;&#12398;&#12356;&#12427;&#21106;&#21512;.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2)_&#26032;&#35373;&#20303;&#23429;&#25144;&#25968;&#12398;&#25512;&#3122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0.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2)_&#21307;&#30274;&#20171;&#35703;&#38656;&#35201;&#20104;&#28204;&#25351;&#25968;.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4)_&#27700;&#20351;&#29992;&#12398;&#25512;&#31227;.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3)_&#19968;&#33324;&#24259;&#26820;&#29289;&#25490;&#20986;&#37327;&#12398;&#25512;&#31227;.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5)_&#37444;&#36947;&#12539;&#12496;&#12473;&#21033;&#29992;&#32773;&#25968;&#12398;&#25512;&#31227;.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6)_&#39365;&#12398;&#27573;&#24046;&#35299;&#28040;&#12408;&#12398;&#23550;&#24540;&#29366;&#27841;.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6)_&#32207;&#20303;&#23429;&#25968;&#12289;&#31354;&#23478;&#25968;&#12289;&#31354;&#23478;&#29575;&#12398;&#25512;&#31227;.xlsx" TargetMode="External"/></Relationships>
</file>

<file path=ppt/charts/_rels/chart36.xml.rels><?xml version="1.0" encoding="UTF-8" standalone="yes"?>
<Relationships xmlns="http://schemas.openxmlformats.org/package/2006/relationships"><Relationship Id="rId2" Type="http://schemas.openxmlformats.org/officeDocument/2006/relationships/oleObject" Target="../embeddings/oleObject21.bin"/><Relationship Id="rId1" Type="http://schemas.openxmlformats.org/officeDocument/2006/relationships/themeOverride" Target="../theme/themeOverride3.xml"/></Relationships>
</file>

<file path=ppt/charts/_rels/chart37.xml.rels><?xml version="1.0" encoding="UTF-8" standalone="yes"?>
<Relationships xmlns="http://schemas.openxmlformats.org/package/2006/relationships"><Relationship Id="rId2" Type="http://schemas.openxmlformats.org/officeDocument/2006/relationships/oleObject" Target="../embeddings/oleObject22.bin"/><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8020331216609"/>
          <c:y val="9.6661457928112829E-2"/>
          <c:w val="0.74208366009706839"/>
          <c:h val="0.61597389584580176"/>
        </c:manualLayout>
      </c:layout>
      <c:barChart>
        <c:barDir val="col"/>
        <c:grouping val="stacked"/>
        <c:varyColors val="0"/>
        <c:ser>
          <c:idx val="0"/>
          <c:order val="0"/>
          <c:tx>
            <c:strRef>
              <c:f>Sheet1!$B$2</c:f>
              <c:strCache>
                <c:ptCount val="1"/>
                <c:pt idx="0">
                  <c:v>ホテル（施設数）</c:v>
                </c:pt>
              </c:strCache>
            </c:strRef>
          </c:tx>
          <c:spPr>
            <a:pattFill prst="dkUpDiag">
              <a:fgClr>
                <a:schemeClr val="accent2">
                  <a:lumMod val="75000"/>
                </a:schemeClr>
              </a:fgClr>
              <a:bgClr>
                <a:schemeClr val="bg1"/>
              </a:bgClr>
            </a:pattFill>
            <a:ln>
              <a:solidFill>
                <a:schemeClr val="accent2">
                  <a:shade val="95000"/>
                  <a:satMod val="105000"/>
                </a:schemeClr>
              </a:solidFill>
            </a:ln>
          </c:spPr>
          <c:invertIfNegative val="0"/>
          <c:cat>
            <c:strRef>
              <c:f>Sheet1!$A$3:$A$9</c:f>
              <c:strCache>
                <c:ptCount val="7"/>
                <c:pt idx="0">
                  <c:v>北海道</c:v>
                </c:pt>
                <c:pt idx="1">
                  <c:v>東京</c:v>
                </c:pt>
                <c:pt idx="2">
                  <c:v>神奈川</c:v>
                </c:pt>
                <c:pt idx="3">
                  <c:v>京都</c:v>
                </c:pt>
                <c:pt idx="4">
                  <c:v>大阪</c:v>
                </c:pt>
                <c:pt idx="5">
                  <c:v>兵庫</c:v>
                </c:pt>
                <c:pt idx="6">
                  <c:v>福岡</c:v>
                </c:pt>
              </c:strCache>
            </c:strRef>
          </c:cat>
          <c:val>
            <c:numRef>
              <c:f>Sheet1!$B$3:$B$9</c:f>
              <c:numCache>
                <c:formatCode>#,##0_);[Red]\(#,##0\)</c:formatCode>
                <c:ptCount val="7"/>
                <c:pt idx="0">
                  <c:v>689</c:v>
                </c:pt>
                <c:pt idx="1">
                  <c:v>675</c:v>
                </c:pt>
                <c:pt idx="2">
                  <c:v>331</c:v>
                </c:pt>
                <c:pt idx="3">
                  <c:v>216</c:v>
                </c:pt>
                <c:pt idx="4">
                  <c:v>371</c:v>
                </c:pt>
                <c:pt idx="5">
                  <c:v>421</c:v>
                </c:pt>
                <c:pt idx="6">
                  <c:v>393</c:v>
                </c:pt>
              </c:numCache>
            </c:numRef>
          </c:val>
        </c:ser>
        <c:ser>
          <c:idx val="2"/>
          <c:order val="2"/>
          <c:tx>
            <c:strRef>
              <c:f>Sheet1!$D$2</c:f>
              <c:strCache>
                <c:ptCount val="1"/>
                <c:pt idx="0">
                  <c:v>旅館（施設数）</c:v>
                </c:pt>
              </c:strCache>
            </c:strRef>
          </c:tx>
          <c:spPr>
            <a:solidFill>
              <a:schemeClr val="accent3">
                <a:lumMod val="40000"/>
                <a:lumOff val="60000"/>
              </a:schemeClr>
            </a:solidFill>
            <a:ln>
              <a:noFill/>
            </a:ln>
          </c:spPr>
          <c:invertIfNegative val="0"/>
          <c:cat>
            <c:strRef>
              <c:f>Sheet1!$A$3:$A$9</c:f>
              <c:strCache>
                <c:ptCount val="7"/>
                <c:pt idx="0">
                  <c:v>北海道</c:v>
                </c:pt>
                <c:pt idx="1">
                  <c:v>東京</c:v>
                </c:pt>
                <c:pt idx="2">
                  <c:v>神奈川</c:v>
                </c:pt>
                <c:pt idx="3">
                  <c:v>京都</c:v>
                </c:pt>
                <c:pt idx="4">
                  <c:v>大阪</c:v>
                </c:pt>
                <c:pt idx="5">
                  <c:v>兵庫</c:v>
                </c:pt>
                <c:pt idx="6">
                  <c:v>福岡</c:v>
                </c:pt>
              </c:strCache>
            </c:strRef>
          </c:cat>
          <c:val>
            <c:numRef>
              <c:f>Sheet1!$D$3:$D$9</c:f>
              <c:numCache>
                <c:formatCode>#,##0_);[Red]\(#,##0\)</c:formatCode>
                <c:ptCount val="7"/>
                <c:pt idx="0">
                  <c:v>2391</c:v>
                </c:pt>
                <c:pt idx="1">
                  <c:v>1194</c:v>
                </c:pt>
                <c:pt idx="2">
                  <c:v>1085</c:v>
                </c:pt>
                <c:pt idx="3">
                  <c:v>693</c:v>
                </c:pt>
                <c:pt idx="4">
                  <c:v>759</c:v>
                </c:pt>
                <c:pt idx="5">
                  <c:v>1189</c:v>
                </c:pt>
                <c:pt idx="6">
                  <c:v>621</c:v>
                </c:pt>
              </c:numCache>
            </c:numRef>
          </c:val>
        </c:ser>
        <c:dLbls>
          <c:showLegendKey val="0"/>
          <c:showVal val="0"/>
          <c:showCatName val="0"/>
          <c:showSerName val="0"/>
          <c:showPercent val="0"/>
          <c:showBubbleSize val="0"/>
        </c:dLbls>
        <c:gapWidth val="150"/>
        <c:overlap val="100"/>
        <c:axId val="180358528"/>
        <c:axId val="180360704"/>
      </c:barChart>
      <c:lineChart>
        <c:grouping val="standard"/>
        <c:varyColors val="0"/>
        <c:ser>
          <c:idx val="1"/>
          <c:order val="1"/>
          <c:tx>
            <c:strRef>
              <c:f>Sheet1!$C$2</c:f>
              <c:strCache>
                <c:ptCount val="1"/>
                <c:pt idx="0">
                  <c:v>ホテル（客室数）</c:v>
                </c:pt>
              </c:strCache>
            </c:strRef>
          </c:tx>
          <c:spPr>
            <a:ln>
              <a:solidFill>
                <a:srgbClr val="00B050"/>
              </a:solidFill>
              <a:prstDash val="sysDash"/>
            </a:ln>
          </c:spPr>
          <c:marker>
            <c:symbol val="square"/>
            <c:size val="7"/>
            <c:spPr>
              <a:solidFill>
                <a:srgbClr val="00B050"/>
              </a:solidFill>
              <a:ln>
                <a:noFill/>
              </a:ln>
            </c:spPr>
          </c:marker>
          <c:cat>
            <c:strRef>
              <c:f>Sheet1!$A$3:$A$9</c:f>
              <c:strCache>
                <c:ptCount val="7"/>
                <c:pt idx="0">
                  <c:v>北海道</c:v>
                </c:pt>
                <c:pt idx="1">
                  <c:v>東京</c:v>
                </c:pt>
                <c:pt idx="2">
                  <c:v>神奈川</c:v>
                </c:pt>
                <c:pt idx="3">
                  <c:v>京都</c:v>
                </c:pt>
                <c:pt idx="4">
                  <c:v>大阪</c:v>
                </c:pt>
                <c:pt idx="5">
                  <c:v>兵庫</c:v>
                </c:pt>
                <c:pt idx="6">
                  <c:v>福岡</c:v>
                </c:pt>
              </c:strCache>
            </c:strRef>
          </c:cat>
          <c:val>
            <c:numRef>
              <c:f>Sheet1!$C$3:$C$9</c:f>
              <c:numCache>
                <c:formatCode>#,##0_);[Red]\(#,##0\)</c:formatCode>
                <c:ptCount val="7"/>
                <c:pt idx="0">
                  <c:v>63674</c:v>
                </c:pt>
                <c:pt idx="1">
                  <c:v>98644</c:v>
                </c:pt>
                <c:pt idx="2">
                  <c:v>30462</c:v>
                </c:pt>
                <c:pt idx="3">
                  <c:v>23650</c:v>
                </c:pt>
                <c:pt idx="4">
                  <c:v>57147</c:v>
                </c:pt>
                <c:pt idx="5">
                  <c:v>27771</c:v>
                </c:pt>
                <c:pt idx="6">
                  <c:v>39475</c:v>
                </c:pt>
              </c:numCache>
            </c:numRef>
          </c:val>
          <c:smooth val="0"/>
        </c:ser>
        <c:ser>
          <c:idx val="3"/>
          <c:order val="3"/>
          <c:tx>
            <c:strRef>
              <c:f>Sheet1!$E$2</c:f>
              <c:strCache>
                <c:ptCount val="1"/>
                <c:pt idx="0">
                  <c:v>旅館（客室数）</c:v>
                </c:pt>
              </c:strCache>
            </c:strRef>
          </c:tx>
          <c:spPr>
            <a:ln>
              <a:solidFill>
                <a:srgbClr val="7030A0"/>
              </a:solidFill>
              <a:prstDash val="sysDash"/>
            </a:ln>
          </c:spPr>
          <c:marker>
            <c:symbol val="circle"/>
            <c:size val="9"/>
            <c:spPr>
              <a:solidFill>
                <a:srgbClr val="7030A0"/>
              </a:solidFill>
              <a:ln>
                <a:noFill/>
              </a:ln>
            </c:spPr>
          </c:marker>
          <c:cat>
            <c:strRef>
              <c:f>Sheet1!$A$3:$A$9</c:f>
              <c:strCache>
                <c:ptCount val="7"/>
                <c:pt idx="0">
                  <c:v>北海道</c:v>
                </c:pt>
                <c:pt idx="1">
                  <c:v>東京</c:v>
                </c:pt>
                <c:pt idx="2">
                  <c:v>神奈川</c:v>
                </c:pt>
                <c:pt idx="3">
                  <c:v>京都</c:v>
                </c:pt>
                <c:pt idx="4">
                  <c:v>大阪</c:v>
                </c:pt>
                <c:pt idx="5">
                  <c:v>兵庫</c:v>
                </c:pt>
                <c:pt idx="6">
                  <c:v>福岡</c:v>
                </c:pt>
              </c:strCache>
            </c:strRef>
          </c:cat>
          <c:val>
            <c:numRef>
              <c:f>Sheet1!$E$3:$E$9</c:f>
              <c:numCache>
                <c:formatCode>#,##0_);[Red]\(#,##0\)</c:formatCode>
                <c:ptCount val="7"/>
                <c:pt idx="0">
                  <c:v>45691</c:v>
                </c:pt>
                <c:pt idx="1">
                  <c:v>45204</c:v>
                </c:pt>
                <c:pt idx="2">
                  <c:v>18290</c:v>
                </c:pt>
                <c:pt idx="3">
                  <c:v>9946</c:v>
                </c:pt>
                <c:pt idx="4">
                  <c:v>18981</c:v>
                </c:pt>
                <c:pt idx="5">
                  <c:v>15938</c:v>
                </c:pt>
                <c:pt idx="6">
                  <c:v>10395</c:v>
                </c:pt>
              </c:numCache>
            </c:numRef>
          </c:val>
          <c:smooth val="0"/>
        </c:ser>
        <c:dLbls>
          <c:showLegendKey val="0"/>
          <c:showVal val="0"/>
          <c:showCatName val="0"/>
          <c:showSerName val="0"/>
          <c:showPercent val="0"/>
          <c:showBubbleSize val="0"/>
        </c:dLbls>
        <c:marker val="1"/>
        <c:smooth val="0"/>
        <c:axId val="180377088"/>
        <c:axId val="180362624"/>
      </c:lineChart>
      <c:catAx>
        <c:axId val="180358528"/>
        <c:scaling>
          <c:orientation val="minMax"/>
        </c:scaling>
        <c:delete val="0"/>
        <c:axPos val="b"/>
        <c:majorTickMark val="in"/>
        <c:minorTickMark val="none"/>
        <c:tickLblPos val="nextTo"/>
        <c:crossAx val="180360704"/>
        <c:crosses val="autoZero"/>
        <c:auto val="1"/>
        <c:lblAlgn val="ctr"/>
        <c:lblOffset val="100"/>
        <c:noMultiLvlLbl val="0"/>
      </c:catAx>
      <c:valAx>
        <c:axId val="180360704"/>
        <c:scaling>
          <c:orientation val="minMax"/>
          <c:min val="0"/>
        </c:scaling>
        <c:delete val="0"/>
        <c:axPos val="l"/>
        <c:majorGridlines/>
        <c:title>
          <c:tx>
            <c:rich>
              <a:bodyPr rot="0" vert="horz"/>
              <a:lstStyle/>
              <a:p>
                <a:pPr>
                  <a:defRPr sz="1050"/>
                </a:pPr>
                <a:r>
                  <a:rPr lang="ja-JP" altLang="en-US" sz="1050" dirty="0" smtClean="0"/>
                  <a:t>（施設）</a:t>
                </a:r>
                <a:endParaRPr lang="ja-JP" altLang="en-US" sz="1050" dirty="0"/>
              </a:p>
            </c:rich>
          </c:tx>
          <c:layout>
            <c:manualLayout>
              <c:xMode val="edge"/>
              <c:yMode val="edge"/>
              <c:x val="3.7947497763602948E-2"/>
              <c:y val="0"/>
            </c:manualLayout>
          </c:layout>
          <c:overlay val="0"/>
        </c:title>
        <c:numFmt formatCode="#,##0_);[Red]\(#,##0\)" sourceLinked="1"/>
        <c:majorTickMark val="in"/>
        <c:minorTickMark val="none"/>
        <c:tickLblPos val="nextTo"/>
        <c:txPr>
          <a:bodyPr/>
          <a:lstStyle/>
          <a:p>
            <a:pPr>
              <a:defRPr sz="1000"/>
            </a:pPr>
            <a:endParaRPr lang="ja-JP"/>
          </a:p>
        </c:txPr>
        <c:crossAx val="180358528"/>
        <c:crosses val="autoZero"/>
        <c:crossBetween val="between"/>
        <c:majorUnit val="500"/>
      </c:valAx>
      <c:valAx>
        <c:axId val="180362624"/>
        <c:scaling>
          <c:orientation val="minMax"/>
        </c:scaling>
        <c:delete val="0"/>
        <c:axPos val="r"/>
        <c:title>
          <c:tx>
            <c:rich>
              <a:bodyPr rot="0" vert="horz"/>
              <a:lstStyle/>
              <a:p>
                <a:pPr>
                  <a:defRPr sz="1050"/>
                </a:pPr>
                <a:r>
                  <a:rPr lang="ja-JP" altLang="en-US" sz="1050" dirty="0" smtClean="0"/>
                  <a:t>（客室数）</a:t>
                </a:r>
                <a:endParaRPr lang="ja-JP" altLang="en-US" sz="1050" dirty="0"/>
              </a:p>
            </c:rich>
          </c:tx>
          <c:layout>
            <c:manualLayout>
              <c:xMode val="edge"/>
              <c:yMode val="edge"/>
              <c:x val="0.80630709937693468"/>
              <c:y val="0"/>
            </c:manualLayout>
          </c:layout>
          <c:overlay val="0"/>
        </c:title>
        <c:numFmt formatCode="#,##0_);[Red]\(#,##0\)" sourceLinked="1"/>
        <c:majorTickMark val="out"/>
        <c:minorTickMark val="none"/>
        <c:tickLblPos val="nextTo"/>
        <c:txPr>
          <a:bodyPr/>
          <a:lstStyle/>
          <a:p>
            <a:pPr>
              <a:defRPr sz="1000"/>
            </a:pPr>
            <a:endParaRPr lang="ja-JP"/>
          </a:p>
        </c:txPr>
        <c:crossAx val="180377088"/>
        <c:crosses val="max"/>
        <c:crossBetween val="between"/>
        <c:majorUnit val="50000"/>
      </c:valAx>
      <c:catAx>
        <c:axId val="180377088"/>
        <c:scaling>
          <c:orientation val="minMax"/>
        </c:scaling>
        <c:delete val="1"/>
        <c:axPos val="b"/>
        <c:majorTickMark val="out"/>
        <c:minorTickMark val="none"/>
        <c:tickLblPos val="nextTo"/>
        <c:crossAx val="180362624"/>
        <c:crosses val="autoZero"/>
        <c:auto val="1"/>
        <c:lblAlgn val="ctr"/>
        <c:lblOffset val="100"/>
        <c:noMultiLvlLbl val="0"/>
      </c:catAx>
    </c:plotArea>
    <c:legend>
      <c:legendPos val="b"/>
      <c:legendEntry>
        <c:idx val="1"/>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Entry>
      <c:layout>
        <c:manualLayout>
          <c:xMode val="edge"/>
          <c:yMode val="edge"/>
          <c:x val="8.1271082581661824E-2"/>
          <c:y val="0.83167218040498858"/>
          <c:w val="0.84702286203707"/>
          <c:h val="0.11961919209265406"/>
        </c:manualLayout>
      </c:layout>
      <c:overlay val="0"/>
      <c:spPr>
        <a:ln>
          <a:solidFill>
            <a:schemeClr val="bg1">
              <a:lumMod val="75000"/>
            </a:schemeClr>
          </a:solidFill>
        </a:ln>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2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39640097823938"/>
          <c:y val="0.11042631848811138"/>
          <c:w val="0.57526728681542949"/>
          <c:h val="0.83864771344747135"/>
        </c:manualLayout>
      </c:layout>
      <c:barChart>
        <c:barDir val="bar"/>
        <c:grouping val="clustered"/>
        <c:varyColors val="0"/>
        <c:ser>
          <c:idx val="0"/>
          <c:order val="0"/>
          <c:tx>
            <c:strRef>
              <c:f>'[(P.47)_単身高齢者日常生活の不安.xlsx]P.47'!$B$8</c:f>
              <c:strCache>
                <c:ptCount val="1"/>
                <c:pt idx="0">
                  <c:v>総数(N=1,480人)</c:v>
                </c:pt>
              </c:strCache>
            </c:strRef>
          </c:tx>
          <c:spPr>
            <a:solidFill>
              <a:schemeClr val="accent5"/>
            </a:solidFill>
            <a:ln>
              <a:solidFill>
                <a:schemeClr val="tx1"/>
              </a:solidFill>
            </a:ln>
          </c:spPr>
          <c:invertIfNegative val="0"/>
          <c:dLbls>
            <c:txPr>
              <a:bodyPr/>
              <a:lstStyle/>
              <a:p>
                <a:pPr>
                  <a:defRPr sz="900"/>
                </a:pPr>
                <a:endParaRPr lang="ja-JP"/>
              </a:p>
            </c:txPr>
            <c:showLegendKey val="0"/>
            <c:showVal val="1"/>
            <c:showCatName val="0"/>
            <c:showSerName val="0"/>
            <c:showPercent val="0"/>
            <c:showBubbleSize val="0"/>
            <c:showLeaderLines val="0"/>
          </c:dLbls>
          <c:cat>
            <c:strRef>
              <c:f>'[(P.47)_単身高齢者日常生活の不安.xlsx]P.47'!$C$7:$S$7</c:f>
              <c:strCache>
                <c:ptCount val="17"/>
                <c:pt idx="0">
                  <c:v>健康や病気のこと</c:v>
                </c:pt>
                <c:pt idx="1">
                  <c:v>寝たきり等で介護が必要になる</c:v>
                </c:pt>
                <c:pt idx="2">
                  <c:v>自然災害（地震・洪水など）</c:v>
                </c:pt>
                <c:pt idx="3">
                  <c:v>生活のための収入のこと</c:v>
                </c:pt>
                <c:pt idx="4">
                  <c:v>頼れる人がいなくなること</c:v>
                </c:pt>
                <c:pt idx="5">
                  <c:v>社会の仕組みが大きく変わること</c:v>
                </c:pt>
                <c:pt idx="6">
                  <c:v>だまされたり犯罪に巻き込まれる</c:v>
                </c:pt>
                <c:pt idx="7">
                  <c:v>財産や、お墓の管理・相続のこと</c:v>
                </c:pt>
                <c:pt idx="8">
                  <c:v>住まいに関すること</c:v>
                </c:pt>
                <c:pt idx="9">
                  <c:v>子や孫などの将来</c:v>
                </c:pt>
                <c:pt idx="10">
                  <c:v>新しい商品等の活用方がわからない</c:v>
                </c:pt>
                <c:pt idx="11">
                  <c:v>人（近隣など）のつきあいのこと</c:v>
                </c:pt>
                <c:pt idx="12">
                  <c:v>インターネット等の情報収集が困難</c:v>
                </c:pt>
                <c:pt idx="13">
                  <c:v>言葉、生活様式などが大きく変わる</c:v>
                </c:pt>
                <c:pt idx="14">
                  <c:v>その他</c:v>
                </c:pt>
                <c:pt idx="15">
                  <c:v>不安に感じることはない</c:v>
                </c:pt>
                <c:pt idx="16">
                  <c:v>わからない</c:v>
                </c:pt>
              </c:strCache>
            </c:strRef>
          </c:cat>
          <c:val>
            <c:numRef>
              <c:f>'[(P.47)_単身高齢者日常生活の不安.xlsx]P.47'!$C$8:$S$8</c:f>
              <c:numCache>
                <c:formatCode>General</c:formatCode>
                <c:ptCount val="17"/>
                <c:pt idx="0">
                  <c:v>58.9</c:v>
                </c:pt>
                <c:pt idx="1">
                  <c:v>42.6</c:v>
                </c:pt>
                <c:pt idx="2">
                  <c:v>29.1</c:v>
                </c:pt>
                <c:pt idx="3">
                  <c:v>18.2</c:v>
                </c:pt>
                <c:pt idx="4">
                  <c:v>13.6</c:v>
                </c:pt>
                <c:pt idx="5">
                  <c:v>12.6</c:v>
                </c:pt>
                <c:pt idx="6">
                  <c:v>10.3</c:v>
                </c:pt>
                <c:pt idx="7">
                  <c:v>8</c:v>
                </c:pt>
                <c:pt idx="8">
                  <c:v>7.6</c:v>
                </c:pt>
                <c:pt idx="9">
                  <c:v>6.6</c:v>
                </c:pt>
                <c:pt idx="10">
                  <c:v>6.1</c:v>
                </c:pt>
                <c:pt idx="11">
                  <c:v>4.9000000000000004</c:v>
                </c:pt>
                <c:pt idx="12">
                  <c:v>4.7</c:v>
                </c:pt>
                <c:pt idx="13">
                  <c:v>4.5</c:v>
                </c:pt>
                <c:pt idx="14">
                  <c:v>0.3</c:v>
                </c:pt>
                <c:pt idx="15">
                  <c:v>19.8</c:v>
                </c:pt>
                <c:pt idx="16">
                  <c:v>0.1</c:v>
                </c:pt>
              </c:numCache>
            </c:numRef>
          </c:val>
        </c:ser>
        <c:dLbls>
          <c:showLegendKey val="0"/>
          <c:showVal val="0"/>
          <c:showCatName val="0"/>
          <c:showSerName val="0"/>
          <c:showPercent val="0"/>
          <c:showBubbleSize val="0"/>
        </c:dLbls>
        <c:gapWidth val="68"/>
        <c:axId val="127100032"/>
        <c:axId val="127101568"/>
      </c:barChart>
      <c:catAx>
        <c:axId val="127100032"/>
        <c:scaling>
          <c:orientation val="maxMin"/>
        </c:scaling>
        <c:delete val="0"/>
        <c:axPos val="l"/>
        <c:majorTickMark val="out"/>
        <c:minorTickMark val="none"/>
        <c:tickLblPos val="nextTo"/>
        <c:txPr>
          <a:bodyPr/>
          <a:lstStyle/>
          <a:p>
            <a:pPr>
              <a:defRPr sz="75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7101568"/>
        <c:crosses val="autoZero"/>
        <c:auto val="1"/>
        <c:lblAlgn val="ctr"/>
        <c:lblOffset val="100"/>
        <c:noMultiLvlLbl val="0"/>
      </c:catAx>
      <c:valAx>
        <c:axId val="127101568"/>
        <c:scaling>
          <c:orientation val="minMax"/>
        </c:scaling>
        <c:delete val="0"/>
        <c:axPos val="t"/>
        <c:majorGridlines/>
        <c:numFmt formatCode="General" sourceLinked="1"/>
        <c:majorTickMark val="out"/>
        <c:minorTickMark val="none"/>
        <c:tickLblPos val="nextTo"/>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7100032"/>
        <c:crosses val="autoZero"/>
        <c:crossBetween val="between"/>
      </c:valAx>
    </c:plotArea>
    <c:legend>
      <c:legendPos val="t"/>
      <c:layout>
        <c:manualLayout>
          <c:xMode val="edge"/>
          <c:yMode val="edge"/>
          <c:x val="0.62355762874704312"/>
          <c:y val="0.65404496648978616"/>
          <c:w val="0.30092832833289768"/>
          <c:h val="0.12224856720701698"/>
        </c:manualLayout>
      </c:layout>
      <c:overlay val="0"/>
      <c:spPr>
        <a:solidFill>
          <a:schemeClr val="bg1"/>
        </a:solidFill>
        <a:ln>
          <a:solidFill>
            <a:schemeClr val="accent1"/>
          </a:solidFill>
        </a:ln>
      </c:spPr>
      <c:txPr>
        <a:bodyPr/>
        <a:lstStyle/>
        <a:p>
          <a:pPr>
            <a:defRPr sz="1100"/>
          </a:pPr>
          <a:endParaRPr lang="ja-JP"/>
        </a:p>
      </c:txPr>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93285214348207"/>
          <c:y val="3.2646544181977238E-2"/>
          <c:w val="0.85413132062539199"/>
          <c:h val="0.91642752989209686"/>
        </c:manualLayout>
      </c:layout>
      <c:barChart>
        <c:barDir val="bar"/>
        <c:grouping val="percentStacked"/>
        <c:varyColors val="0"/>
        <c:ser>
          <c:idx val="0"/>
          <c:order val="0"/>
          <c:tx>
            <c:strRef>
              <c:f>[コミュニティ.xls]Sheet1!$B$1</c:f>
              <c:strCache>
                <c:ptCount val="1"/>
                <c:pt idx="0">
                  <c:v>親しくつき合っている</c:v>
                </c:pt>
              </c:strCache>
            </c:strRef>
          </c:tx>
          <c:spPr>
            <a:solidFill>
              <a:schemeClr val="accent2"/>
            </a:solidFill>
            <a:ln>
              <a:solidFill>
                <a:schemeClr val="tx1"/>
              </a:solidFill>
            </a:ln>
          </c:spPr>
          <c:invertIfNegative val="0"/>
          <c:dLbls>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[コミュニティ.xls]Sheet1!$B$2:$B$4</c:f>
              <c:numCache>
                <c:formatCode>0.0%</c:formatCode>
                <c:ptCount val="3"/>
                <c:pt idx="0">
                  <c:v>0.52800000000000002</c:v>
                </c:pt>
                <c:pt idx="1">
                  <c:v>0.49</c:v>
                </c:pt>
                <c:pt idx="2">
                  <c:v>0.42299999999999999</c:v>
                </c:pt>
              </c:numCache>
            </c:numRef>
          </c:val>
        </c:ser>
        <c:ser>
          <c:idx val="1"/>
          <c:order val="1"/>
          <c:tx>
            <c:strRef>
              <c:f>[コミュニティ.xls]Sheet1!$C$1</c:f>
              <c:strCache>
                <c:ptCount val="1"/>
                <c:pt idx="0">
                  <c:v>つき合いはしているが、あまり親しくない</c:v>
                </c:pt>
              </c:strCache>
            </c:strRef>
          </c:tx>
          <c:spPr>
            <a:solidFill>
              <a:schemeClr val="accent6"/>
            </a:solidFill>
            <a:ln>
              <a:solidFill>
                <a:schemeClr val="tx1"/>
              </a:solidFill>
            </a:ln>
          </c:spPr>
          <c:invertIfNegative val="0"/>
          <c:dLbls>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[コミュニティ.xls]Sheet1!$C$2:$C$4</c:f>
              <c:numCache>
                <c:formatCode>0.0%</c:formatCode>
                <c:ptCount val="3"/>
                <c:pt idx="0">
                  <c:v>0.32800000000000001</c:v>
                </c:pt>
                <c:pt idx="1">
                  <c:v>0.32400000000000001</c:v>
                </c:pt>
                <c:pt idx="2">
                  <c:v>0.35299999999999998</c:v>
                </c:pt>
              </c:numCache>
            </c:numRef>
          </c:val>
        </c:ser>
        <c:ser>
          <c:idx val="2"/>
          <c:order val="2"/>
          <c:tx>
            <c:strRef>
              <c:f>[コミュニティ.xls]Sheet1!$D$1</c:f>
              <c:strCache>
                <c:ptCount val="1"/>
                <c:pt idx="0">
                  <c:v>あまりつき合っていない</c:v>
                </c:pt>
              </c:strCache>
            </c:strRef>
          </c:tx>
          <c:spPr>
            <a:ln>
              <a:solidFill>
                <a:schemeClr val="tx1"/>
              </a:solidFill>
            </a:ln>
          </c:spPr>
          <c:invertIfNegative val="0"/>
          <c:dLbls>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[コミュニティ.xls]Sheet1!$D$2:$D$4</c:f>
              <c:numCache>
                <c:formatCode>0.0%</c:formatCode>
                <c:ptCount val="3"/>
                <c:pt idx="0">
                  <c:v>0.11799999999999999</c:v>
                </c:pt>
                <c:pt idx="1">
                  <c:v>0.14399999999999999</c:v>
                </c:pt>
                <c:pt idx="2">
                  <c:v>0.16700000000000001</c:v>
                </c:pt>
              </c:numCache>
            </c:numRef>
          </c:val>
        </c:ser>
        <c:ser>
          <c:idx val="3"/>
          <c:order val="3"/>
          <c:tx>
            <c:strRef>
              <c:f>[コミュニティ.xls]Sheet1!$E$1</c:f>
              <c:strCache>
                <c:ptCount val="1"/>
                <c:pt idx="0">
                  <c:v>つき合いはしていない</c:v>
                </c:pt>
              </c:strCache>
            </c:strRef>
          </c:tx>
          <c:spPr>
            <a:ln>
              <a:solidFill>
                <a:schemeClr val="tx1"/>
              </a:solidFill>
            </a:ln>
          </c:spPr>
          <c:invertIfNegative val="0"/>
          <c:dLbls>
            <c:dLbl>
              <c:idx val="0"/>
              <c:layout>
                <c:manualLayout>
                  <c:x val="-1.0690171096161669E-16"/>
                  <c:y val="-0.10778123418385611"/>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[コミュニティ.xls]Sheet1!$E$2:$E$4</c:f>
              <c:numCache>
                <c:formatCode>0.0%</c:formatCode>
                <c:ptCount val="3"/>
                <c:pt idx="0">
                  <c:v>1.7999999999999999E-2</c:v>
                </c:pt>
                <c:pt idx="1">
                  <c:v>0.14399999999999999</c:v>
                </c:pt>
                <c:pt idx="2">
                  <c:v>0.16700000000000001</c:v>
                </c:pt>
              </c:numCache>
            </c:numRef>
          </c:val>
        </c:ser>
        <c:ser>
          <c:idx val="4"/>
          <c:order val="4"/>
          <c:tx>
            <c:strRef>
              <c:f>[コミュニティ.xls]Sheet1!$F$1</c:f>
              <c:strCache>
                <c:ptCount val="1"/>
                <c:pt idx="0">
                  <c:v>わからない</c:v>
                </c:pt>
              </c:strCache>
            </c:strRef>
          </c:tx>
          <c:spPr>
            <a:ln>
              <a:solidFill>
                <a:schemeClr val="tx1"/>
              </a:solidFill>
            </a:ln>
          </c:spPr>
          <c:invertIfNegative val="0"/>
          <c:cat>
            <c:strRef>
              <c:f>[コミュニティ.xls]Sheet1!$A$2:$A$4</c:f>
              <c:strCache>
                <c:ptCount val="3"/>
                <c:pt idx="0">
                  <c:v>1975年</c:v>
                </c:pt>
                <c:pt idx="1">
                  <c:v>1986年</c:v>
                </c:pt>
                <c:pt idx="2">
                  <c:v>1997年</c:v>
                </c:pt>
              </c:strCache>
            </c:strRef>
          </c:cat>
          <c:val>
            <c:numRef>
              <c:f>[コミュニティ.xls]Sheet1!$F$2:$F$4</c:f>
              <c:numCache>
                <c:formatCode>0.0%</c:formatCode>
                <c:ptCount val="3"/>
                <c:pt idx="0">
                  <c:v>8.0000000000000002E-3</c:v>
                </c:pt>
                <c:pt idx="1">
                  <c:v>4.0000000000000001E-3</c:v>
                </c:pt>
                <c:pt idx="2">
                  <c:v>4.0000000000000001E-3</c:v>
                </c:pt>
              </c:numCache>
            </c:numRef>
          </c:val>
        </c:ser>
        <c:dLbls>
          <c:showLegendKey val="0"/>
          <c:showVal val="0"/>
          <c:showCatName val="0"/>
          <c:showSerName val="0"/>
          <c:showPercent val="0"/>
          <c:showBubbleSize val="0"/>
        </c:dLbls>
        <c:gapWidth val="150"/>
        <c:overlap val="100"/>
        <c:serLines>
          <c:spPr>
            <a:ln w="3175">
              <a:prstDash val="sysDot"/>
            </a:ln>
          </c:spPr>
        </c:serLines>
        <c:axId val="127214720"/>
        <c:axId val="127216256"/>
      </c:barChart>
      <c:catAx>
        <c:axId val="127214720"/>
        <c:scaling>
          <c:orientation val="maxMin"/>
        </c:scaling>
        <c:delete val="0"/>
        <c:axPos val="l"/>
        <c:majorTickMark val="in"/>
        <c:minorTickMark val="none"/>
        <c:tickLblPos val="nextTo"/>
        <c:crossAx val="127216256"/>
        <c:crosses val="autoZero"/>
        <c:auto val="1"/>
        <c:lblAlgn val="ctr"/>
        <c:lblOffset val="100"/>
        <c:noMultiLvlLbl val="0"/>
      </c:catAx>
      <c:valAx>
        <c:axId val="127216256"/>
        <c:scaling>
          <c:orientation val="minMax"/>
        </c:scaling>
        <c:delete val="1"/>
        <c:axPos val="t"/>
        <c:majorGridlines/>
        <c:numFmt formatCode="0%" sourceLinked="1"/>
        <c:majorTickMark val="out"/>
        <c:minorTickMark val="none"/>
        <c:tickLblPos val="nextTo"/>
        <c:crossAx val="127214720"/>
        <c:crosses val="autoZero"/>
        <c:crossBetween val="between"/>
      </c:valAx>
    </c:plotArea>
    <c:plotVisOnly val="1"/>
    <c:dispBlanksAs val="gap"/>
    <c:showDLblsOverMax val="0"/>
  </c:chart>
  <c:txPr>
    <a:bodyPr/>
    <a:lstStyle/>
    <a:p>
      <a:pPr>
        <a:defRPr sz="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93285214348207"/>
          <c:y val="5.0925925925925923E-2"/>
          <c:w val="0.86483580258477089"/>
          <c:h val="0.92129629629629628"/>
        </c:manualLayout>
      </c:layout>
      <c:barChart>
        <c:barDir val="bar"/>
        <c:grouping val="percentStacked"/>
        <c:varyColors val="0"/>
        <c:ser>
          <c:idx val="0"/>
          <c:order val="0"/>
          <c:tx>
            <c:strRef>
              <c:f>[コミュニティ.xls]Sheet1!$B$7</c:f>
              <c:strCache>
                <c:ptCount val="1"/>
                <c:pt idx="0">
                  <c:v>よく行き来している</c:v>
                </c:pt>
              </c:strCache>
            </c:strRef>
          </c:tx>
          <c:spPr>
            <a:solidFill>
              <a:schemeClr val="accent2"/>
            </a:solidFill>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[コミュニティ.xls]Sheet1!$B$8:$B$9</c:f>
              <c:numCache>
                <c:formatCode>0.0%</c:formatCode>
                <c:ptCount val="2"/>
                <c:pt idx="0">
                  <c:v>0.13900000000000001</c:v>
                </c:pt>
                <c:pt idx="1">
                  <c:v>0.107</c:v>
                </c:pt>
              </c:numCache>
            </c:numRef>
          </c:val>
        </c:ser>
        <c:ser>
          <c:idx val="1"/>
          <c:order val="1"/>
          <c:tx>
            <c:strRef>
              <c:f>[コミュニティ.xls]Sheet1!$C$7</c:f>
              <c:strCache>
                <c:ptCount val="1"/>
                <c:pt idx="0">
                  <c:v>ある程度行き来している</c:v>
                </c:pt>
              </c:strCache>
            </c:strRef>
          </c:tx>
          <c:spPr>
            <a:solidFill>
              <a:schemeClr val="accent6"/>
            </a:solidFill>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[コミュニティ.xls]Sheet1!$C$8:$C$9</c:f>
              <c:numCache>
                <c:formatCode>0.0%</c:formatCode>
                <c:ptCount val="2"/>
                <c:pt idx="0">
                  <c:v>0.40699999999999997</c:v>
                </c:pt>
                <c:pt idx="1">
                  <c:v>0.309</c:v>
                </c:pt>
              </c:numCache>
            </c:numRef>
          </c:val>
        </c:ser>
        <c:ser>
          <c:idx val="2"/>
          <c:order val="2"/>
          <c:tx>
            <c:strRef>
              <c:f>[コミュニティ.xls]Sheet1!$D$7</c:f>
              <c:strCache>
                <c:ptCount val="1"/>
                <c:pt idx="0">
                  <c:v>あまり行き来していない</c:v>
                </c:pt>
              </c:strCache>
            </c:strRef>
          </c:tx>
          <c:spPr>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[コミュニティ.xls]Sheet1!$D$8:$D$9</c:f>
              <c:numCache>
                <c:formatCode>0.0%</c:formatCode>
                <c:ptCount val="2"/>
                <c:pt idx="0">
                  <c:v>0.23100000000000001</c:v>
                </c:pt>
                <c:pt idx="1">
                  <c:v>0.19400000000000001</c:v>
                </c:pt>
              </c:numCache>
            </c:numRef>
          </c:val>
        </c:ser>
        <c:ser>
          <c:idx val="3"/>
          <c:order val="3"/>
          <c:tx>
            <c:strRef>
              <c:f>[コミュニティ.xls]Sheet1!$E$7</c:f>
              <c:strCache>
                <c:ptCount val="1"/>
                <c:pt idx="0">
                  <c:v>ほとんど行き来していない</c:v>
                </c:pt>
              </c:strCache>
            </c:strRef>
          </c:tx>
          <c:spPr>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[コミュニティ.xls]Sheet1!$E$8:$E$9</c:f>
              <c:numCache>
                <c:formatCode>0.0%</c:formatCode>
                <c:ptCount val="2"/>
                <c:pt idx="0">
                  <c:v>0.184</c:v>
                </c:pt>
                <c:pt idx="1">
                  <c:v>0.309</c:v>
                </c:pt>
              </c:numCache>
            </c:numRef>
          </c:val>
        </c:ser>
        <c:ser>
          <c:idx val="4"/>
          <c:order val="4"/>
          <c:tx>
            <c:strRef>
              <c:f>[コミュニティ.xls]Sheet1!$F$7</c:f>
              <c:strCache>
                <c:ptCount val="1"/>
                <c:pt idx="0">
                  <c:v>あてはまる人がいない</c:v>
                </c:pt>
              </c:strCache>
            </c:strRef>
          </c:tx>
          <c:spPr>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[コミュニティ.xls]Sheet1!$F$8:$F$9</c:f>
              <c:numCache>
                <c:formatCode>0.0%</c:formatCode>
                <c:ptCount val="2"/>
                <c:pt idx="0">
                  <c:v>3.9E-2</c:v>
                </c:pt>
                <c:pt idx="1">
                  <c:v>7.4999999999999997E-2</c:v>
                </c:pt>
              </c:numCache>
            </c:numRef>
          </c:val>
        </c:ser>
        <c:ser>
          <c:idx val="5"/>
          <c:order val="5"/>
          <c:tx>
            <c:strRef>
              <c:f>[コミュニティ.xls]Sheet1!$G$7</c:f>
              <c:strCache>
                <c:ptCount val="1"/>
                <c:pt idx="0">
                  <c:v>無回答</c:v>
                </c:pt>
              </c:strCache>
            </c:strRef>
          </c:tx>
          <c:spPr>
            <a:ln>
              <a:solidFill>
                <a:schemeClr val="tx1"/>
              </a:solidFill>
            </a:ln>
          </c:spPr>
          <c:invertIfNegative val="0"/>
          <c:cat>
            <c:strRef>
              <c:f>[コミュニティ.xls]Sheet1!$A$8:$A$9</c:f>
              <c:strCache>
                <c:ptCount val="2"/>
                <c:pt idx="0">
                  <c:v>2000年</c:v>
                </c:pt>
                <c:pt idx="1">
                  <c:v>2007年</c:v>
                </c:pt>
              </c:strCache>
            </c:strRef>
          </c:cat>
          <c:val>
            <c:numRef>
              <c:f>[コミュニティ.xls]Sheet1!$G$8:$G$9</c:f>
              <c:numCache>
                <c:formatCode>0.0%</c:formatCode>
                <c:ptCount val="2"/>
                <c:pt idx="0">
                  <c:v>0</c:v>
                </c:pt>
                <c:pt idx="1">
                  <c:v>6.0000000000000001E-3</c:v>
                </c:pt>
              </c:numCache>
            </c:numRef>
          </c:val>
        </c:ser>
        <c:dLbls>
          <c:showLegendKey val="0"/>
          <c:showVal val="0"/>
          <c:showCatName val="0"/>
          <c:showSerName val="0"/>
          <c:showPercent val="0"/>
          <c:showBubbleSize val="0"/>
        </c:dLbls>
        <c:gapWidth val="150"/>
        <c:overlap val="100"/>
        <c:serLines>
          <c:spPr>
            <a:ln w="3175">
              <a:prstDash val="sysDot"/>
            </a:ln>
          </c:spPr>
        </c:serLines>
        <c:axId val="127275392"/>
        <c:axId val="127276928"/>
      </c:barChart>
      <c:catAx>
        <c:axId val="127275392"/>
        <c:scaling>
          <c:orientation val="maxMin"/>
        </c:scaling>
        <c:delete val="0"/>
        <c:axPos val="l"/>
        <c:majorTickMark val="in"/>
        <c:minorTickMark val="none"/>
        <c:tickLblPos val="nextTo"/>
        <c:txPr>
          <a:bodyPr/>
          <a:lstStyle/>
          <a:p>
            <a:pPr>
              <a:defRPr sz="800"/>
            </a:pPr>
            <a:endParaRPr lang="ja-JP"/>
          </a:p>
        </c:txPr>
        <c:crossAx val="127276928"/>
        <c:crosses val="autoZero"/>
        <c:auto val="1"/>
        <c:lblAlgn val="ctr"/>
        <c:lblOffset val="100"/>
        <c:noMultiLvlLbl val="0"/>
      </c:catAx>
      <c:valAx>
        <c:axId val="127276928"/>
        <c:scaling>
          <c:orientation val="minMax"/>
        </c:scaling>
        <c:delete val="1"/>
        <c:axPos val="t"/>
        <c:majorGridlines/>
        <c:numFmt formatCode="0%" sourceLinked="1"/>
        <c:majorTickMark val="out"/>
        <c:minorTickMark val="none"/>
        <c:tickLblPos val="nextTo"/>
        <c:crossAx val="127275392"/>
        <c:crosses val="autoZero"/>
        <c:crossBetween val="between"/>
      </c:valAx>
    </c:plotArea>
    <c:plotVisOnly val="1"/>
    <c:dispBlanksAs val="gap"/>
    <c:showDLblsOverMax val="0"/>
  </c:chart>
  <c:txPr>
    <a:bodyPr/>
    <a:lstStyle/>
    <a:p>
      <a:pPr>
        <a:defRPr sz="8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877515310586164E-2"/>
          <c:y val="0.18599231025347154"/>
          <c:w val="0.79665157480314963"/>
          <c:h val="0.55400715497326314"/>
        </c:manualLayout>
      </c:layout>
      <c:barChart>
        <c:barDir val="col"/>
        <c:grouping val="clustered"/>
        <c:varyColors val="0"/>
        <c:ser>
          <c:idx val="1"/>
          <c:order val="0"/>
          <c:tx>
            <c:strRef>
              <c:f>'[(P.49)_高齢者の刑法犯被害認知件数.xlsx]図Ⅱ－49'!$A$3:$B$3</c:f>
              <c:strCache>
                <c:ptCount val="1"/>
                <c:pt idx="0">
                  <c:v>刑法犯認知件数</c:v>
                </c:pt>
              </c:strCache>
            </c:strRef>
          </c:tx>
          <c:spPr>
            <a:solidFill>
              <a:schemeClr val="accent6">
                <a:lumMod val="40000"/>
                <a:lumOff val="60000"/>
              </a:schemeClr>
            </a:solidFill>
            <a:ln>
              <a:solidFill>
                <a:schemeClr val="tx1"/>
              </a:solidFill>
            </a:ln>
          </c:spPr>
          <c:invertIfNegative val="0"/>
          <c:cat>
            <c:numRef>
              <c:f>'[(P.49)_高齢者の刑法犯被害認知件数.xlsx]図Ⅱ－49'!$O$2:$V$2</c:f>
              <c:numCache>
                <c:formatCode>General</c:formatCode>
                <c:ptCount val="8"/>
                <c:pt idx="0">
                  <c:v>2005</c:v>
                </c:pt>
                <c:pt idx="1">
                  <c:v>2006</c:v>
                </c:pt>
                <c:pt idx="2">
                  <c:v>2007</c:v>
                </c:pt>
                <c:pt idx="3">
                  <c:v>2008</c:v>
                </c:pt>
                <c:pt idx="4">
                  <c:v>2009</c:v>
                </c:pt>
                <c:pt idx="5">
                  <c:v>2010</c:v>
                </c:pt>
                <c:pt idx="6">
                  <c:v>2011</c:v>
                </c:pt>
                <c:pt idx="7">
                  <c:v>2012</c:v>
                </c:pt>
              </c:numCache>
            </c:numRef>
          </c:cat>
          <c:val>
            <c:numRef>
              <c:f>'[(P.49)_高齢者の刑法犯被害認知件数.xlsx]図Ⅱ－49'!$O$3:$V$3</c:f>
              <c:numCache>
                <c:formatCode>#,##0_ </c:formatCode>
                <c:ptCount val="8"/>
                <c:pt idx="0">
                  <c:v>2269293</c:v>
                </c:pt>
                <c:pt idx="1">
                  <c:v>2050850</c:v>
                </c:pt>
                <c:pt idx="2">
                  <c:v>1908836</c:v>
                </c:pt>
                <c:pt idx="3">
                  <c:v>1818023</c:v>
                </c:pt>
                <c:pt idx="4">
                  <c:v>1703044</c:v>
                </c:pt>
                <c:pt idx="5">
                  <c:v>1585856</c:v>
                </c:pt>
                <c:pt idx="6">
                  <c:v>1480760</c:v>
                </c:pt>
                <c:pt idx="7">
                  <c:v>1382121</c:v>
                </c:pt>
              </c:numCache>
            </c:numRef>
          </c:val>
        </c:ser>
        <c:ser>
          <c:idx val="2"/>
          <c:order val="1"/>
          <c:tx>
            <c:strRef>
              <c:f>'[(P.49)_高齢者の刑法犯被害認知件数.xlsx]図Ⅱ－49'!$B$4</c:f>
              <c:strCache>
                <c:ptCount val="1"/>
                <c:pt idx="0">
                  <c:v>うち）高齢者の被害件数</c:v>
                </c:pt>
              </c:strCache>
            </c:strRef>
          </c:tx>
          <c:spPr>
            <a:ln>
              <a:solidFill>
                <a:schemeClr val="tx1"/>
              </a:solidFill>
            </a:ln>
          </c:spPr>
          <c:invertIfNegative val="0"/>
          <c:cat>
            <c:numRef>
              <c:f>'[(P.49)_高齢者の刑法犯被害認知件数.xlsx]図Ⅱ－49'!$O$2:$V$2</c:f>
              <c:numCache>
                <c:formatCode>General</c:formatCode>
                <c:ptCount val="8"/>
                <c:pt idx="0">
                  <c:v>2005</c:v>
                </c:pt>
                <c:pt idx="1">
                  <c:v>2006</c:v>
                </c:pt>
                <c:pt idx="2">
                  <c:v>2007</c:v>
                </c:pt>
                <c:pt idx="3">
                  <c:v>2008</c:v>
                </c:pt>
                <c:pt idx="4">
                  <c:v>2009</c:v>
                </c:pt>
                <c:pt idx="5">
                  <c:v>2010</c:v>
                </c:pt>
                <c:pt idx="6">
                  <c:v>2011</c:v>
                </c:pt>
                <c:pt idx="7">
                  <c:v>2012</c:v>
                </c:pt>
              </c:numCache>
            </c:numRef>
          </c:cat>
          <c:val>
            <c:numRef>
              <c:f>'[(P.49)_高齢者の刑法犯被害認知件数.xlsx]図Ⅱ－49'!$O$4:$V$4</c:f>
              <c:numCache>
                <c:formatCode>#,##0_ </c:formatCode>
                <c:ptCount val="8"/>
                <c:pt idx="0">
                  <c:v>178881</c:v>
                </c:pt>
                <c:pt idx="1">
                  <c:v>163325</c:v>
                </c:pt>
                <c:pt idx="2">
                  <c:v>156271</c:v>
                </c:pt>
                <c:pt idx="3">
                  <c:v>155316</c:v>
                </c:pt>
                <c:pt idx="4">
                  <c:v>143963</c:v>
                </c:pt>
                <c:pt idx="5">
                  <c:v>137882</c:v>
                </c:pt>
                <c:pt idx="6">
                  <c:v>135773</c:v>
                </c:pt>
                <c:pt idx="7">
                  <c:v>131871</c:v>
                </c:pt>
              </c:numCache>
            </c:numRef>
          </c:val>
        </c:ser>
        <c:dLbls>
          <c:showLegendKey val="0"/>
          <c:showVal val="0"/>
          <c:showCatName val="0"/>
          <c:showSerName val="0"/>
          <c:showPercent val="0"/>
          <c:showBubbleSize val="0"/>
        </c:dLbls>
        <c:gapWidth val="80"/>
        <c:axId val="127527168"/>
        <c:axId val="127410176"/>
      </c:barChart>
      <c:lineChart>
        <c:grouping val="standard"/>
        <c:varyColors val="0"/>
        <c:ser>
          <c:idx val="0"/>
          <c:order val="2"/>
          <c:tx>
            <c:strRef>
              <c:f>'[(P.49)_高齢者の刑法犯被害認知件数.xlsx]図Ⅱ－49'!$B$5</c:f>
              <c:strCache>
                <c:ptCount val="1"/>
                <c:pt idx="0">
                  <c:v>高齢者の被害割合</c:v>
                </c:pt>
              </c:strCache>
            </c:strRef>
          </c:tx>
          <c:dLbls>
            <c:dLbl>
              <c:idx val="0"/>
              <c:layout>
                <c:manualLayout>
                  <c:x val="-6.7817977971427329E-2"/>
                  <c:y val="-6.3124856004972613E-2"/>
                </c:manualLayout>
              </c:layout>
              <c:dLblPos val="r"/>
              <c:showLegendKey val="0"/>
              <c:showVal val="1"/>
              <c:showCatName val="0"/>
              <c:showSerName val="0"/>
              <c:showPercent val="0"/>
              <c:showBubbleSize val="0"/>
            </c:dLbl>
            <c:dLbl>
              <c:idx val="1"/>
              <c:layout>
                <c:manualLayout>
                  <c:x val="-5.6177924179714185E-2"/>
                  <c:y val="3.4562469392471928E-2"/>
                </c:manualLayout>
              </c:layout>
              <c:dLblPos val="r"/>
              <c:showLegendKey val="0"/>
              <c:showVal val="1"/>
              <c:showCatName val="0"/>
              <c:showSerName val="0"/>
              <c:showPercent val="0"/>
              <c:showBubbleSize val="0"/>
            </c:dLbl>
            <c:dLbl>
              <c:idx val="2"/>
              <c:layout>
                <c:manualLayout>
                  <c:x val="-5.9087937627642473E-2"/>
                  <c:y val="3.9214630517459062E-2"/>
                </c:manualLayout>
              </c:layout>
              <c:dLblPos val="r"/>
              <c:showLegendKey val="0"/>
              <c:showVal val="1"/>
              <c:showCatName val="0"/>
              <c:showSerName val="0"/>
              <c:showPercent val="0"/>
              <c:showBubbleSize val="0"/>
            </c:dLbl>
            <c:dLbl>
              <c:idx val="3"/>
              <c:layout>
                <c:manualLayout>
                  <c:x val="-6.1997951075570761E-2"/>
                  <c:y val="5.3170015043245207E-2"/>
                </c:manualLayout>
              </c:layout>
              <c:dLblPos val="r"/>
              <c:showLegendKey val="0"/>
              <c:showVal val="1"/>
              <c:showCatName val="0"/>
              <c:showSerName val="0"/>
              <c:showPercent val="0"/>
              <c:showBubbleSize val="0"/>
            </c:dLbl>
            <c:dLbl>
              <c:idx val="4"/>
              <c:layout>
                <c:manualLayout>
                  <c:x val="-6.4907964523499048E-2"/>
                  <c:y val="4.8518220201316492E-2"/>
                </c:manualLayout>
              </c:layout>
              <c:dLblPos val="r"/>
              <c:showLegendKey val="0"/>
              <c:showVal val="1"/>
              <c:showCatName val="0"/>
              <c:showSerName val="0"/>
              <c:showPercent val="0"/>
              <c:showBubbleSize val="0"/>
            </c:dLbl>
            <c:dLbl>
              <c:idx val="5"/>
              <c:layout>
                <c:manualLayout>
                  <c:x val="-5.9087937627642473E-2"/>
                  <c:y val="5.7821809885173922E-2"/>
                </c:manualLayout>
              </c:layout>
              <c:dLblPos val="r"/>
              <c:showLegendKey val="0"/>
              <c:showVal val="1"/>
              <c:showCatName val="0"/>
              <c:showSerName val="0"/>
              <c:showPercent val="0"/>
              <c:showBubbleSize val="0"/>
            </c:dLbl>
            <c:dLbl>
              <c:idx val="7"/>
              <c:layout>
                <c:manualLayout>
                  <c:x val="-5.9087937627642473E-2"/>
                  <c:y val="3.4562835675530347E-2"/>
                </c:manualLayout>
              </c:layout>
              <c:dLblPos val="r"/>
              <c:showLegendKey val="0"/>
              <c:showVal val="1"/>
              <c:showCatName val="0"/>
              <c:showSerName val="0"/>
              <c:showPercent val="0"/>
              <c:showBubbleSize val="0"/>
            </c:dLbl>
            <c:txPr>
              <a:bodyPr/>
              <a:lstStyle/>
              <a:p>
                <a:pPr>
                  <a:defRPr sz="900"/>
                </a:pPr>
                <a:endParaRPr lang="ja-JP"/>
              </a:p>
            </c:txPr>
            <c:dLblPos val="b"/>
            <c:showLegendKey val="0"/>
            <c:showVal val="1"/>
            <c:showCatName val="0"/>
            <c:showSerName val="0"/>
            <c:showPercent val="0"/>
            <c:showBubbleSize val="0"/>
            <c:showLeaderLines val="0"/>
          </c:dLbls>
          <c:val>
            <c:numRef>
              <c:f>'[(P.49)_高齢者の刑法犯被害認知件数.xlsx]図Ⅱ－49'!$O$5:$V$5</c:f>
              <c:numCache>
                <c:formatCode>0.0%</c:formatCode>
                <c:ptCount val="8"/>
                <c:pt idx="0">
                  <c:v>7.8826753530725213E-2</c:v>
                </c:pt>
                <c:pt idx="1">
                  <c:v>7.9637711192920013E-2</c:v>
                </c:pt>
                <c:pt idx="2">
                  <c:v>8.1867169311559504E-2</c:v>
                </c:pt>
                <c:pt idx="3">
                  <c:v>8.5431262420772452E-2</c:v>
                </c:pt>
                <c:pt idx="4">
                  <c:v>8.4532754291727047E-2</c:v>
                </c:pt>
                <c:pt idx="5">
                  <c:v>8.6944842406876791E-2</c:v>
                </c:pt>
                <c:pt idx="6">
                  <c:v>9.1691428725789462E-2</c:v>
                </c:pt>
                <c:pt idx="7">
                  <c:v>9.5412051477403212E-2</c:v>
                </c:pt>
              </c:numCache>
            </c:numRef>
          </c:val>
          <c:smooth val="0"/>
        </c:ser>
        <c:dLbls>
          <c:showLegendKey val="0"/>
          <c:showVal val="0"/>
          <c:showCatName val="0"/>
          <c:showSerName val="0"/>
          <c:showPercent val="0"/>
          <c:showBubbleSize val="0"/>
        </c:dLbls>
        <c:marker val="1"/>
        <c:smooth val="0"/>
        <c:axId val="127413632"/>
        <c:axId val="127412096"/>
      </c:lineChart>
      <c:catAx>
        <c:axId val="127527168"/>
        <c:scaling>
          <c:orientation val="minMax"/>
        </c:scaling>
        <c:delete val="0"/>
        <c:axPos val="b"/>
        <c:numFmt formatCode="General" sourceLinked="1"/>
        <c:majorTickMark val="in"/>
        <c:minorTickMark val="none"/>
        <c:tickLblPos val="nextTo"/>
        <c:crossAx val="127410176"/>
        <c:crosses val="autoZero"/>
        <c:auto val="1"/>
        <c:lblAlgn val="ctr"/>
        <c:lblOffset val="100"/>
        <c:noMultiLvlLbl val="0"/>
      </c:catAx>
      <c:valAx>
        <c:axId val="127410176"/>
        <c:scaling>
          <c:orientation val="minMax"/>
          <c:max val="3000000"/>
        </c:scaling>
        <c:delete val="0"/>
        <c:axPos val="l"/>
        <c:majorGridlines/>
        <c:numFmt formatCode="#,##0_ " sourceLinked="1"/>
        <c:majorTickMark val="in"/>
        <c:minorTickMark val="none"/>
        <c:tickLblPos val="nextTo"/>
        <c:txPr>
          <a:bodyPr/>
          <a:lstStyle/>
          <a:p>
            <a:pPr>
              <a:defRPr sz="1100"/>
            </a:pPr>
            <a:endParaRPr lang="ja-JP"/>
          </a:p>
        </c:txPr>
        <c:crossAx val="127527168"/>
        <c:crosses val="autoZero"/>
        <c:crossBetween val="between"/>
        <c:dispUnits>
          <c:builtInUnit val="tenThousands"/>
        </c:dispUnits>
      </c:valAx>
      <c:valAx>
        <c:axId val="127412096"/>
        <c:scaling>
          <c:orientation val="minMax"/>
          <c:max val="0.1"/>
        </c:scaling>
        <c:delete val="0"/>
        <c:axPos val="r"/>
        <c:numFmt formatCode="0%" sourceLinked="0"/>
        <c:majorTickMark val="out"/>
        <c:minorTickMark val="none"/>
        <c:tickLblPos val="nextTo"/>
        <c:crossAx val="127413632"/>
        <c:crosses val="max"/>
        <c:crossBetween val="between"/>
        <c:majorUnit val="2.0000000000000004E-2"/>
      </c:valAx>
      <c:catAx>
        <c:axId val="127413632"/>
        <c:scaling>
          <c:orientation val="minMax"/>
        </c:scaling>
        <c:delete val="1"/>
        <c:axPos val="b"/>
        <c:majorTickMark val="out"/>
        <c:minorTickMark val="none"/>
        <c:tickLblPos val="nextTo"/>
        <c:crossAx val="127412096"/>
        <c:crosses val="autoZero"/>
        <c:auto val="1"/>
        <c:lblAlgn val="ctr"/>
        <c:lblOffset val="100"/>
        <c:noMultiLvlLbl val="0"/>
      </c:catAx>
    </c:plotArea>
    <c:legend>
      <c:legendPos val="r"/>
      <c:layout>
        <c:manualLayout>
          <c:xMode val="edge"/>
          <c:yMode val="edge"/>
          <c:x val="0.1449092751752252"/>
          <c:y val="4.4485810011175297E-2"/>
          <c:w val="0.72070034629160029"/>
          <c:h val="0.12335314558396325"/>
        </c:manualLayout>
      </c:layout>
      <c:overlay val="0"/>
      <c:spPr>
        <a:ln>
          <a:solidFill>
            <a:schemeClr val="bg1">
              <a:lumMod val="85000"/>
            </a:schemeClr>
          </a:solidFill>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80095424987496"/>
          <c:y val="0.11577479270893878"/>
          <c:w val="0.76996790950017313"/>
          <c:h val="0.7217933320103016"/>
        </c:manualLayout>
      </c:layout>
      <c:lineChart>
        <c:grouping val="standard"/>
        <c:varyColors val="0"/>
        <c:ser>
          <c:idx val="0"/>
          <c:order val="0"/>
          <c:tx>
            <c:strRef>
              <c:f>'[(P.49)_消防団員数.xlsx]10年間消防団概要'!$A$53</c:f>
              <c:strCache>
                <c:ptCount val="1"/>
                <c:pt idx="0">
                  <c:v>消防団員数</c:v>
                </c:pt>
              </c:strCache>
            </c:strRef>
          </c:tx>
          <c:dLbls>
            <c:dLbl>
              <c:idx val="1"/>
              <c:layout>
                <c:manualLayout>
                  <c:x val="-0.10794176228557902"/>
                  <c:y val="-5.7298564952108257E-2"/>
                </c:manualLayout>
              </c:layout>
              <c:dLblPos val="r"/>
              <c:showLegendKey val="0"/>
              <c:showVal val="1"/>
              <c:showCatName val="0"/>
              <c:showSerName val="0"/>
              <c:showPercent val="0"/>
              <c:showBubbleSize val="0"/>
            </c:dLbl>
            <c:dLbl>
              <c:idx val="2"/>
              <c:layout>
                <c:manualLayout>
                  <c:x val="-9.8700837552789689E-2"/>
                  <c:y val="-5.7298564952108257E-2"/>
                </c:manualLayout>
              </c:layout>
              <c:dLblPos val="r"/>
              <c:showLegendKey val="0"/>
              <c:showVal val="1"/>
              <c:showCatName val="0"/>
              <c:showSerName val="0"/>
              <c:showPercent val="0"/>
              <c:showBubbleSize val="0"/>
            </c:dLbl>
            <c:txPr>
              <a:bodyPr/>
              <a:lstStyle/>
              <a:p>
                <a:pPr>
                  <a:defRPr sz="700" b="0"/>
                </a:pPr>
                <a:endParaRPr lang="ja-JP"/>
              </a:p>
            </c:txPr>
            <c:dLblPos val="t"/>
            <c:showLegendKey val="0"/>
            <c:showVal val="1"/>
            <c:showCatName val="0"/>
            <c:showSerName val="0"/>
            <c:showPercent val="0"/>
            <c:showBubbleSize val="0"/>
            <c:showLeaderLines val="0"/>
          </c:dLbls>
          <c:cat>
            <c:numRef>
              <c:f>'[(P.49)_消防団員数.xlsx]10年間消防団概要'!$F$52:$L$52</c:f>
              <c:numCache>
                <c:formatCode>0_);[Red]\(0\)</c:formatCode>
                <c:ptCount val="7"/>
                <c:pt idx="0">
                  <c:v>2009</c:v>
                </c:pt>
                <c:pt idx="1">
                  <c:v>2010</c:v>
                </c:pt>
                <c:pt idx="2">
                  <c:v>2011</c:v>
                </c:pt>
                <c:pt idx="3">
                  <c:v>2012</c:v>
                </c:pt>
                <c:pt idx="4">
                  <c:v>2013</c:v>
                </c:pt>
                <c:pt idx="5">
                  <c:v>2014</c:v>
                </c:pt>
                <c:pt idx="6">
                  <c:v>2015</c:v>
                </c:pt>
              </c:numCache>
            </c:numRef>
          </c:cat>
          <c:val>
            <c:numRef>
              <c:f>'[(P.49)_消防団員数.xlsx]10年間消防団概要'!$F$53:$L$53</c:f>
              <c:numCache>
                <c:formatCode>#,##0_);[Red]\(#,##0\)</c:formatCode>
                <c:ptCount val="7"/>
                <c:pt idx="0">
                  <c:v>10462</c:v>
                </c:pt>
                <c:pt idx="1">
                  <c:v>10544</c:v>
                </c:pt>
                <c:pt idx="2">
                  <c:v>10539</c:v>
                </c:pt>
                <c:pt idx="3">
                  <c:v>10521</c:v>
                </c:pt>
                <c:pt idx="4">
                  <c:v>10508</c:v>
                </c:pt>
                <c:pt idx="5">
                  <c:v>10482</c:v>
                </c:pt>
                <c:pt idx="6">
                  <c:v>10476</c:v>
                </c:pt>
              </c:numCache>
            </c:numRef>
          </c:val>
          <c:smooth val="0"/>
        </c:ser>
        <c:dLbls>
          <c:showLegendKey val="0"/>
          <c:showVal val="0"/>
          <c:showCatName val="0"/>
          <c:showSerName val="0"/>
          <c:showPercent val="0"/>
          <c:showBubbleSize val="0"/>
        </c:dLbls>
        <c:marker val="1"/>
        <c:smooth val="0"/>
        <c:axId val="127874944"/>
        <c:axId val="127876480"/>
      </c:lineChart>
      <c:lineChart>
        <c:grouping val="standard"/>
        <c:varyColors val="0"/>
        <c:ser>
          <c:idx val="1"/>
          <c:order val="1"/>
          <c:tx>
            <c:strRef>
              <c:f>'[(P.49)_消防団員数.xlsx]10年間消防団概要'!$A$54</c:f>
              <c:strCache>
                <c:ptCount val="1"/>
                <c:pt idx="0">
                  <c:v>女性消防団員数</c:v>
                </c:pt>
              </c:strCache>
            </c:strRef>
          </c:tx>
          <c:spPr>
            <a:ln>
              <a:solidFill>
                <a:srgbClr val="C00000"/>
              </a:solidFill>
            </a:ln>
          </c:spPr>
          <c:marker>
            <c:symbol val="square"/>
            <c:size val="5"/>
            <c:spPr>
              <a:solidFill>
                <a:srgbClr val="C00000"/>
              </a:solidFill>
              <a:ln>
                <a:solidFill>
                  <a:srgbClr val="C00000"/>
                </a:solidFill>
              </a:ln>
            </c:spPr>
          </c:marker>
          <c:dLbls>
            <c:txPr>
              <a:bodyPr/>
              <a:lstStyle/>
              <a:p>
                <a:pPr>
                  <a:defRPr sz="800" b="0"/>
                </a:pPr>
                <a:endParaRPr lang="ja-JP"/>
              </a:p>
            </c:txPr>
            <c:dLblPos val="t"/>
            <c:showLegendKey val="0"/>
            <c:showVal val="1"/>
            <c:showCatName val="0"/>
            <c:showSerName val="0"/>
            <c:showPercent val="0"/>
            <c:showBubbleSize val="0"/>
            <c:showLeaderLines val="0"/>
          </c:dLbls>
          <c:cat>
            <c:numRef>
              <c:f>'[(P.49)_消防団員数.xlsx]10年間消防団概要'!$F$52:$L$52</c:f>
              <c:numCache>
                <c:formatCode>0_);[Red]\(0\)</c:formatCode>
                <c:ptCount val="7"/>
                <c:pt idx="0">
                  <c:v>2009</c:v>
                </c:pt>
                <c:pt idx="1">
                  <c:v>2010</c:v>
                </c:pt>
                <c:pt idx="2">
                  <c:v>2011</c:v>
                </c:pt>
                <c:pt idx="3">
                  <c:v>2012</c:v>
                </c:pt>
                <c:pt idx="4">
                  <c:v>2013</c:v>
                </c:pt>
                <c:pt idx="5">
                  <c:v>2014</c:v>
                </c:pt>
                <c:pt idx="6">
                  <c:v>2015</c:v>
                </c:pt>
              </c:numCache>
            </c:numRef>
          </c:cat>
          <c:val>
            <c:numRef>
              <c:f>'[(P.49)_消防団員数.xlsx]10年間消防団概要'!$F$54:$L$54</c:f>
              <c:numCache>
                <c:formatCode>#,##0_);[Red]\(#,##0\)</c:formatCode>
                <c:ptCount val="7"/>
                <c:pt idx="0">
                  <c:v>178</c:v>
                </c:pt>
                <c:pt idx="1">
                  <c:v>183</c:v>
                </c:pt>
                <c:pt idx="2">
                  <c:v>181</c:v>
                </c:pt>
                <c:pt idx="3">
                  <c:v>179</c:v>
                </c:pt>
                <c:pt idx="4">
                  <c:v>183</c:v>
                </c:pt>
                <c:pt idx="5">
                  <c:v>195</c:v>
                </c:pt>
                <c:pt idx="6">
                  <c:v>222</c:v>
                </c:pt>
              </c:numCache>
            </c:numRef>
          </c:val>
          <c:smooth val="0"/>
        </c:ser>
        <c:dLbls>
          <c:showLegendKey val="0"/>
          <c:showVal val="0"/>
          <c:showCatName val="0"/>
          <c:showSerName val="0"/>
          <c:showPercent val="0"/>
          <c:showBubbleSize val="0"/>
        </c:dLbls>
        <c:marker val="1"/>
        <c:smooth val="0"/>
        <c:axId val="127884672"/>
        <c:axId val="127882752"/>
      </c:lineChart>
      <c:catAx>
        <c:axId val="127874944"/>
        <c:scaling>
          <c:orientation val="minMax"/>
        </c:scaling>
        <c:delete val="0"/>
        <c:axPos val="b"/>
        <c:numFmt formatCode="0_);[Red]\(0\)" sourceLinked="1"/>
        <c:majorTickMark val="in"/>
        <c:minorTickMark val="none"/>
        <c:tickLblPos val="nextTo"/>
        <c:txPr>
          <a:bodyPr/>
          <a:lstStyle/>
          <a:p>
            <a:pPr>
              <a:defRPr sz="800"/>
            </a:pPr>
            <a:endParaRPr lang="ja-JP"/>
          </a:p>
        </c:txPr>
        <c:crossAx val="127876480"/>
        <c:crosses val="autoZero"/>
        <c:auto val="1"/>
        <c:lblAlgn val="ctr"/>
        <c:lblOffset val="100"/>
        <c:noMultiLvlLbl val="0"/>
      </c:catAx>
      <c:valAx>
        <c:axId val="127876480"/>
        <c:scaling>
          <c:orientation val="minMax"/>
          <c:max val="10700"/>
          <c:min val="10000"/>
        </c:scaling>
        <c:delete val="0"/>
        <c:axPos val="l"/>
        <c:majorGridlines/>
        <c:title>
          <c:tx>
            <c:rich>
              <a:bodyPr rot="0" vert="horz"/>
              <a:lstStyle/>
              <a:p>
                <a:pPr>
                  <a:defRPr sz="600" b="0"/>
                </a:pPr>
                <a:r>
                  <a:rPr lang="en-US" altLang="ja-JP" sz="600" b="0"/>
                  <a:t>(</a:t>
                </a:r>
                <a:r>
                  <a:rPr lang="ja-JP" altLang="en-US" sz="600" b="0"/>
                  <a:t>人</a:t>
                </a:r>
                <a:r>
                  <a:rPr lang="en-US" altLang="ja-JP" sz="600" b="0"/>
                  <a:t>)</a:t>
                </a:r>
              </a:p>
            </c:rich>
          </c:tx>
          <c:layout>
            <c:manualLayout>
              <c:xMode val="edge"/>
              <c:yMode val="edge"/>
              <c:x val="6.5585596751467135E-2"/>
              <c:y val="2.3557421495194096E-2"/>
            </c:manualLayout>
          </c:layout>
          <c:overlay val="0"/>
        </c:title>
        <c:numFmt formatCode="#,##0_);[Red]\(#,##0\)" sourceLinked="1"/>
        <c:majorTickMark val="in"/>
        <c:minorTickMark val="none"/>
        <c:tickLblPos val="nextTo"/>
        <c:txPr>
          <a:bodyPr/>
          <a:lstStyle/>
          <a:p>
            <a:pPr>
              <a:defRPr sz="700"/>
            </a:pPr>
            <a:endParaRPr lang="ja-JP"/>
          </a:p>
        </c:txPr>
        <c:crossAx val="127874944"/>
        <c:crosses val="autoZero"/>
        <c:crossBetween val="between"/>
      </c:valAx>
      <c:valAx>
        <c:axId val="127882752"/>
        <c:scaling>
          <c:orientation val="minMax"/>
          <c:max val="300"/>
          <c:min val="150"/>
        </c:scaling>
        <c:delete val="0"/>
        <c:axPos val="r"/>
        <c:title>
          <c:tx>
            <c:rich>
              <a:bodyPr rot="0" vert="horz"/>
              <a:lstStyle/>
              <a:p>
                <a:pPr>
                  <a:defRPr sz="600" b="0"/>
                </a:pPr>
                <a:r>
                  <a:rPr lang="en-US" altLang="ja-JP" sz="600" b="0"/>
                  <a:t>(</a:t>
                </a:r>
                <a:r>
                  <a:rPr lang="ja-JP" altLang="en-US" sz="600" b="0"/>
                  <a:t>人</a:t>
                </a:r>
                <a:r>
                  <a:rPr lang="en-US" altLang="ja-JP" sz="600" b="0"/>
                  <a:t>)</a:t>
                </a:r>
                <a:endParaRPr lang="ja-JP" altLang="en-US" sz="600" b="0"/>
              </a:p>
            </c:rich>
          </c:tx>
          <c:layout>
            <c:manualLayout>
              <c:xMode val="edge"/>
              <c:yMode val="edge"/>
              <c:x val="0.88939628304282581"/>
              <c:y val="3.682836173595485E-2"/>
            </c:manualLayout>
          </c:layout>
          <c:overlay val="0"/>
        </c:title>
        <c:numFmt formatCode="#,##0_);[Red]\(#,##0\)" sourceLinked="1"/>
        <c:majorTickMark val="out"/>
        <c:minorTickMark val="none"/>
        <c:tickLblPos val="nextTo"/>
        <c:txPr>
          <a:bodyPr/>
          <a:lstStyle/>
          <a:p>
            <a:pPr>
              <a:defRPr sz="700"/>
            </a:pPr>
            <a:endParaRPr lang="ja-JP"/>
          </a:p>
        </c:txPr>
        <c:crossAx val="127884672"/>
        <c:crosses val="max"/>
        <c:crossBetween val="between"/>
        <c:majorUnit val="50"/>
      </c:valAx>
      <c:catAx>
        <c:axId val="127884672"/>
        <c:scaling>
          <c:orientation val="minMax"/>
        </c:scaling>
        <c:delete val="1"/>
        <c:axPos val="b"/>
        <c:numFmt formatCode="0_);[Red]\(0\)" sourceLinked="1"/>
        <c:majorTickMark val="out"/>
        <c:minorTickMark val="none"/>
        <c:tickLblPos val="nextTo"/>
        <c:crossAx val="127882752"/>
        <c:crosses val="autoZero"/>
        <c:auto val="1"/>
        <c:lblAlgn val="ctr"/>
        <c:lblOffset val="100"/>
        <c:noMultiLvlLbl val="0"/>
      </c:catAx>
    </c:plotArea>
    <c:legend>
      <c:legendPos val="r"/>
      <c:layout>
        <c:manualLayout>
          <c:xMode val="edge"/>
          <c:yMode val="edge"/>
          <c:x val="0.15345692408326603"/>
          <c:y val="2.9436258621917656E-2"/>
          <c:w val="0.7102777328869907"/>
          <c:h val="6.9387034678509998E-2"/>
        </c:manualLayout>
      </c:layout>
      <c:overlay val="0"/>
      <c:spPr>
        <a:ln>
          <a:solidFill>
            <a:schemeClr val="bg1">
              <a:lumMod val="85000"/>
            </a:schemeClr>
          </a:solidFill>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57505076016441"/>
          <c:y val="7.4614771443733796E-2"/>
          <c:w val="0.84226538899618675"/>
          <c:h val="0.78376023168892062"/>
        </c:manualLayout>
      </c:layout>
      <c:lineChart>
        <c:grouping val="standard"/>
        <c:varyColors val="0"/>
        <c:ser>
          <c:idx val="0"/>
          <c:order val="0"/>
          <c:tx>
            <c:strRef>
              <c:f>[就業率.xls]まとめ!$J$7</c:f>
              <c:strCache>
                <c:ptCount val="1"/>
                <c:pt idx="0">
                  <c:v>全国</c:v>
                </c:pt>
              </c:strCache>
            </c:strRef>
          </c:tx>
          <c:spPr>
            <a:ln>
              <a:solidFill>
                <a:schemeClr val="tx2"/>
              </a:solidFill>
              <a:prstDash val="sysDot"/>
            </a:ln>
          </c:spPr>
          <c:marker>
            <c:spPr>
              <a:ln>
                <a:noFill/>
              </a:ln>
            </c:spPr>
          </c:marker>
          <c:dLbls>
            <c:txPr>
              <a:bodyPr/>
              <a:lstStyle/>
              <a:p>
                <a:pPr>
                  <a:defRPr sz="900"/>
                </a:pPr>
                <a:endParaRPr lang="ja-JP"/>
              </a:p>
            </c:txPr>
            <c:dLblPos val="t"/>
            <c:showLegendKey val="0"/>
            <c:showVal val="1"/>
            <c:showCatName val="0"/>
            <c:showSerName val="0"/>
            <c:showPercent val="0"/>
            <c:showBubbleSize val="0"/>
            <c:showLeaderLines val="0"/>
          </c:dLbls>
          <c:cat>
            <c:numRef>
              <c:f>[就業率.xls]まとめ!$H$15:$H$21</c:f>
              <c:numCache>
                <c:formatCode>General</c:formatCode>
                <c:ptCount val="7"/>
                <c:pt idx="0">
                  <c:v>2008</c:v>
                </c:pt>
                <c:pt idx="1">
                  <c:v>2009</c:v>
                </c:pt>
                <c:pt idx="2">
                  <c:v>2010</c:v>
                </c:pt>
                <c:pt idx="3">
                  <c:v>2011</c:v>
                </c:pt>
                <c:pt idx="4">
                  <c:v>2012</c:v>
                </c:pt>
                <c:pt idx="5">
                  <c:v>2013</c:v>
                </c:pt>
                <c:pt idx="6">
                  <c:v>2014</c:v>
                </c:pt>
              </c:numCache>
            </c:numRef>
          </c:cat>
          <c:val>
            <c:numRef>
              <c:f>[就業率.xls]まとめ!$J$15:$J$21</c:f>
              <c:numCache>
                <c:formatCode>0.0%</c:formatCode>
                <c:ptCount val="7"/>
                <c:pt idx="0">
                  <c:v>0.19699999999999998</c:v>
                </c:pt>
                <c:pt idx="1">
                  <c:v>0.19600000000000001</c:v>
                </c:pt>
                <c:pt idx="2">
                  <c:v>0.19399999999999998</c:v>
                </c:pt>
                <c:pt idx="3">
                  <c:v>0.192</c:v>
                </c:pt>
                <c:pt idx="4">
                  <c:v>0.19500000000000001</c:v>
                </c:pt>
                <c:pt idx="5">
                  <c:v>0.20100000000000001</c:v>
                </c:pt>
                <c:pt idx="6">
                  <c:v>0.20800000000000002</c:v>
                </c:pt>
              </c:numCache>
            </c:numRef>
          </c:val>
          <c:smooth val="0"/>
        </c:ser>
        <c:ser>
          <c:idx val="1"/>
          <c:order val="1"/>
          <c:tx>
            <c:strRef>
              <c:f>[就業率.xls]まとめ!$I$7</c:f>
              <c:strCache>
                <c:ptCount val="1"/>
                <c:pt idx="0">
                  <c:v>大阪</c:v>
                </c:pt>
              </c:strCache>
            </c:strRef>
          </c:tx>
          <c:marker>
            <c:spPr>
              <a:ln>
                <a:noFill/>
              </a:ln>
            </c:spPr>
          </c:marker>
          <c:dLbls>
            <c:txPr>
              <a:bodyPr/>
              <a:lstStyle/>
              <a:p>
                <a:pPr>
                  <a:defRPr sz="900"/>
                </a:pPr>
                <a:endParaRPr lang="ja-JP"/>
              </a:p>
            </c:txPr>
            <c:dLblPos val="t"/>
            <c:showLegendKey val="0"/>
            <c:showVal val="1"/>
            <c:showCatName val="0"/>
            <c:showSerName val="0"/>
            <c:showPercent val="0"/>
            <c:showBubbleSize val="0"/>
            <c:showLeaderLines val="0"/>
          </c:dLbls>
          <c:cat>
            <c:numRef>
              <c:f>[就業率.xls]まとめ!$H$15:$H$21</c:f>
              <c:numCache>
                <c:formatCode>General</c:formatCode>
                <c:ptCount val="7"/>
                <c:pt idx="0">
                  <c:v>2008</c:v>
                </c:pt>
                <c:pt idx="1">
                  <c:v>2009</c:v>
                </c:pt>
                <c:pt idx="2">
                  <c:v>2010</c:v>
                </c:pt>
                <c:pt idx="3">
                  <c:v>2011</c:v>
                </c:pt>
                <c:pt idx="4">
                  <c:v>2012</c:v>
                </c:pt>
                <c:pt idx="5">
                  <c:v>2013</c:v>
                </c:pt>
                <c:pt idx="6">
                  <c:v>2014</c:v>
                </c:pt>
              </c:numCache>
            </c:numRef>
          </c:cat>
          <c:val>
            <c:numRef>
              <c:f>[就業率.xls]まとめ!$I$15:$I$21</c:f>
              <c:numCache>
                <c:formatCode>0.0%</c:formatCode>
                <c:ptCount val="7"/>
                <c:pt idx="0">
                  <c:v>0.15616585891222401</c:v>
                </c:pt>
                <c:pt idx="1">
                  <c:v>0.15896103896103897</c:v>
                </c:pt>
                <c:pt idx="2">
                  <c:v>0.17038539553752535</c:v>
                </c:pt>
                <c:pt idx="3">
                  <c:v>0.17600000000000002</c:v>
                </c:pt>
                <c:pt idx="4">
                  <c:v>0.17499999999999999</c:v>
                </c:pt>
                <c:pt idx="5">
                  <c:v>0.17800000000000002</c:v>
                </c:pt>
                <c:pt idx="6">
                  <c:v>0.18</c:v>
                </c:pt>
              </c:numCache>
            </c:numRef>
          </c:val>
          <c:smooth val="0"/>
        </c:ser>
        <c:dLbls>
          <c:showLegendKey val="0"/>
          <c:showVal val="0"/>
          <c:showCatName val="0"/>
          <c:showSerName val="0"/>
          <c:showPercent val="0"/>
          <c:showBubbleSize val="0"/>
        </c:dLbls>
        <c:marker val="1"/>
        <c:smooth val="0"/>
        <c:axId val="51301376"/>
        <c:axId val="52901376"/>
      </c:lineChart>
      <c:catAx>
        <c:axId val="51301376"/>
        <c:scaling>
          <c:orientation val="minMax"/>
        </c:scaling>
        <c:delete val="0"/>
        <c:axPos val="b"/>
        <c:numFmt formatCode="General" sourceLinked="1"/>
        <c:majorTickMark val="in"/>
        <c:minorTickMark val="none"/>
        <c:tickLblPos val="nextTo"/>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2901376"/>
        <c:crosses val="autoZero"/>
        <c:auto val="1"/>
        <c:lblAlgn val="ctr"/>
        <c:lblOffset val="100"/>
        <c:noMultiLvlLbl val="0"/>
      </c:catAx>
      <c:valAx>
        <c:axId val="52901376"/>
        <c:scaling>
          <c:orientation val="minMax"/>
          <c:max val="0.22000000000000003"/>
          <c:min val="0.15000000000000002"/>
        </c:scaling>
        <c:delete val="0"/>
        <c:axPos val="l"/>
        <c:majorGridlines/>
        <c:numFmt formatCode="0%" sourceLinked="0"/>
        <c:majorTickMark val="in"/>
        <c:minorTickMark val="none"/>
        <c:tickLblPos val="nextTo"/>
        <c:txPr>
          <a:bodyPr/>
          <a:lstStyle/>
          <a:p>
            <a:pPr>
              <a:defRPr sz="900"/>
            </a:pPr>
            <a:endParaRPr lang="ja-JP"/>
          </a:p>
        </c:txPr>
        <c:crossAx val="51301376"/>
        <c:crosses val="autoZero"/>
        <c:crossBetween val="between"/>
        <c:majorUnit val="1.0000000000000002E-2"/>
      </c:valAx>
    </c:plotArea>
    <c:legend>
      <c:legendPos val="r"/>
      <c:layout>
        <c:manualLayout>
          <c:xMode val="edge"/>
          <c:yMode val="edge"/>
          <c:x val="0.65806317394739111"/>
          <c:y val="0.64299189248872202"/>
          <c:w val="0.18991592325866566"/>
          <c:h val="0.17197214931466898"/>
        </c:manualLayout>
      </c:layout>
      <c:overlay val="0"/>
      <c:spPr>
        <a:solidFill>
          <a:schemeClr val="bg1"/>
        </a:solidFill>
        <a:ln>
          <a:solidFill>
            <a:schemeClr val="bg1">
              <a:lumMod val="75000"/>
            </a:schemeClr>
          </a:solidFill>
        </a:ln>
      </c:spPr>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31335142797853E-2"/>
          <c:y val="9.0583634509326494E-2"/>
          <c:w val="0.84507027162137238"/>
          <c:h val="0.77753027441395406"/>
        </c:manualLayout>
      </c:layout>
      <c:barChart>
        <c:barDir val="col"/>
        <c:grouping val="clustered"/>
        <c:varyColors val="0"/>
        <c:ser>
          <c:idx val="1"/>
          <c:order val="2"/>
          <c:tx>
            <c:strRef>
              <c:f>'[(P.14)_合計特殊出生率の推移と将来推計.xlsx]P.14'!$D$4</c:f>
              <c:strCache>
                <c:ptCount val="1"/>
                <c:pt idx="0">
                  <c:v>出生数
（大阪）</c:v>
                </c:pt>
              </c:strCache>
            </c:strRef>
          </c:tx>
          <c:spPr>
            <a:pattFill prst="dotGrid">
              <a:fgClr>
                <a:schemeClr val="accent5">
                  <a:lumMod val="75000"/>
                </a:schemeClr>
              </a:fgClr>
              <a:bgClr>
                <a:schemeClr val="accent5">
                  <a:lumMod val="40000"/>
                  <a:lumOff val="60000"/>
                </a:schemeClr>
              </a:bgClr>
            </a:pattFill>
            <a:ln w="6350">
              <a:solidFill>
                <a:schemeClr val="accent5">
                  <a:lumMod val="75000"/>
                </a:schemeClr>
              </a:solidFill>
            </a:ln>
          </c:spPr>
          <c:invertIfNegative val="0"/>
          <c:dPt>
            <c:idx val="11"/>
            <c:invertIfNegative val="0"/>
            <c:bubble3D val="0"/>
            <c:spPr>
              <a:pattFill prst="dotGrid">
                <a:fgClr>
                  <a:schemeClr val="accent5">
                    <a:lumMod val="60000"/>
                    <a:lumOff val="40000"/>
                  </a:schemeClr>
                </a:fgClr>
                <a:bgClr>
                  <a:schemeClr val="accent5">
                    <a:lumMod val="20000"/>
                    <a:lumOff val="80000"/>
                  </a:schemeClr>
                </a:bgClr>
              </a:pattFill>
              <a:ln w="6350">
                <a:solidFill>
                  <a:schemeClr val="accent5">
                    <a:lumMod val="75000"/>
                  </a:schemeClr>
                </a:solidFill>
                <a:prstDash val="sysDash"/>
              </a:ln>
            </c:spPr>
          </c:dPt>
          <c:dPt>
            <c:idx val="12"/>
            <c:invertIfNegative val="0"/>
            <c:bubble3D val="0"/>
            <c:spPr>
              <a:pattFill prst="dotGrid">
                <a:fgClr>
                  <a:schemeClr val="accent5">
                    <a:lumMod val="60000"/>
                    <a:lumOff val="40000"/>
                  </a:schemeClr>
                </a:fgClr>
                <a:bgClr>
                  <a:schemeClr val="accent5">
                    <a:lumMod val="20000"/>
                    <a:lumOff val="80000"/>
                  </a:schemeClr>
                </a:bgClr>
              </a:pattFill>
              <a:ln w="6350">
                <a:solidFill>
                  <a:schemeClr val="accent5">
                    <a:lumMod val="75000"/>
                  </a:schemeClr>
                </a:solidFill>
                <a:prstDash val="sysDash"/>
              </a:ln>
            </c:spPr>
          </c:dPt>
          <c:dPt>
            <c:idx val="13"/>
            <c:invertIfNegative val="0"/>
            <c:bubble3D val="0"/>
            <c:spPr>
              <a:pattFill prst="dotGrid">
                <a:fgClr>
                  <a:schemeClr val="accent5">
                    <a:lumMod val="60000"/>
                    <a:lumOff val="40000"/>
                  </a:schemeClr>
                </a:fgClr>
                <a:bgClr>
                  <a:schemeClr val="accent5">
                    <a:lumMod val="20000"/>
                    <a:lumOff val="80000"/>
                  </a:schemeClr>
                </a:bgClr>
              </a:pattFill>
              <a:ln w="6350">
                <a:solidFill>
                  <a:schemeClr val="accent5">
                    <a:lumMod val="75000"/>
                  </a:schemeClr>
                </a:solidFill>
                <a:prstDash val="sysDash"/>
              </a:ln>
            </c:spPr>
          </c:dPt>
          <c:dPt>
            <c:idx val="14"/>
            <c:invertIfNegative val="0"/>
            <c:bubble3D val="0"/>
            <c:spPr>
              <a:pattFill prst="dotGrid">
                <a:fgClr>
                  <a:schemeClr val="accent5">
                    <a:lumMod val="60000"/>
                    <a:lumOff val="40000"/>
                  </a:schemeClr>
                </a:fgClr>
                <a:bgClr>
                  <a:schemeClr val="accent5">
                    <a:lumMod val="20000"/>
                    <a:lumOff val="80000"/>
                  </a:schemeClr>
                </a:bgClr>
              </a:pattFill>
              <a:ln w="6350">
                <a:solidFill>
                  <a:schemeClr val="accent5">
                    <a:lumMod val="75000"/>
                  </a:schemeClr>
                </a:solidFill>
                <a:prstDash val="sysDash"/>
              </a:ln>
            </c:spPr>
          </c:dPt>
          <c:dPt>
            <c:idx val="15"/>
            <c:invertIfNegative val="0"/>
            <c:bubble3D val="0"/>
            <c:spPr>
              <a:pattFill prst="dotGrid">
                <a:fgClr>
                  <a:schemeClr val="accent5">
                    <a:lumMod val="60000"/>
                    <a:lumOff val="40000"/>
                  </a:schemeClr>
                </a:fgClr>
                <a:bgClr>
                  <a:schemeClr val="accent5">
                    <a:lumMod val="20000"/>
                    <a:lumOff val="80000"/>
                  </a:schemeClr>
                </a:bgClr>
              </a:pattFill>
              <a:ln w="6350">
                <a:solidFill>
                  <a:schemeClr val="accent5">
                    <a:lumMod val="75000"/>
                  </a:schemeClr>
                </a:solidFill>
                <a:prstDash val="sysDash"/>
              </a:ln>
            </c:spPr>
          </c:dPt>
          <c:dPt>
            <c:idx val="16"/>
            <c:invertIfNegative val="0"/>
            <c:bubble3D val="0"/>
            <c:spPr>
              <a:pattFill prst="dotGrid">
                <a:fgClr>
                  <a:schemeClr val="accent5">
                    <a:lumMod val="60000"/>
                    <a:lumOff val="40000"/>
                  </a:schemeClr>
                </a:fgClr>
                <a:bgClr>
                  <a:schemeClr val="accent5">
                    <a:lumMod val="20000"/>
                    <a:lumOff val="80000"/>
                  </a:schemeClr>
                </a:bgClr>
              </a:pattFill>
              <a:ln w="6350">
                <a:solidFill>
                  <a:schemeClr val="accent5">
                    <a:lumMod val="75000"/>
                  </a:schemeClr>
                </a:solidFill>
                <a:prstDash val="sysDash"/>
              </a:ln>
            </c:spPr>
          </c:dPt>
          <c:dLbls>
            <c:numFmt formatCode="#,##0;&quot; &quot;#,##0" sourceLinked="0"/>
            <c:txPr>
              <a:bodyPr/>
              <a:lstStyle/>
              <a:p>
                <a:pPr>
                  <a:defRPr sz="700"/>
                </a:pPr>
                <a:endParaRPr lang="ja-JP"/>
              </a:p>
            </c:txPr>
            <c:dLblPos val="inEnd"/>
            <c:showLegendKey val="0"/>
            <c:showVal val="1"/>
            <c:showCatName val="0"/>
            <c:showSerName val="0"/>
            <c:showPercent val="0"/>
            <c:showBubbleSize val="0"/>
            <c:showLeaderLines val="0"/>
          </c:dLbls>
          <c:cat>
            <c:numRef>
              <c:f>'[(P.14)_合計特殊出生率の推移と将来推計.xlsx]P.14'!$C$5:$C$21</c:f>
              <c:numCache>
                <c:formatCode>General</c:formatCode>
                <c:ptCount val="17"/>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numCache>
            </c:numRef>
          </c:cat>
          <c:val>
            <c:numRef>
              <c:f>'[(P.14)_合計特殊出生率の推移と将来推計.xlsx]P.14'!$D$5:$D$21</c:f>
              <c:numCache>
                <c:formatCode>#,##0_ </c:formatCode>
                <c:ptCount val="17"/>
                <c:pt idx="0">
                  <c:v>95012</c:v>
                </c:pt>
                <c:pt idx="1">
                  <c:v>147249</c:v>
                </c:pt>
                <c:pt idx="2">
                  <c:v>169880</c:v>
                </c:pt>
                <c:pt idx="3">
                  <c:v>150653</c:v>
                </c:pt>
                <c:pt idx="4">
                  <c:v>111956</c:v>
                </c:pt>
                <c:pt idx="5">
                  <c:v>100328</c:v>
                </c:pt>
                <c:pt idx="6">
                  <c:v>86840</c:v>
                </c:pt>
                <c:pt idx="7">
                  <c:v>86076</c:v>
                </c:pt>
                <c:pt idx="8">
                  <c:v>88163</c:v>
                </c:pt>
                <c:pt idx="9">
                  <c:v>76111</c:v>
                </c:pt>
                <c:pt idx="10">
                  <c:v>75080</c:v>
                </c:pt>
                <c:pt idx="11">
                  <c:v>69805.221453508682</c:v>
                </c:pt>
                <c:pt idx="12">
                  <c:v>60539.555646991146</c:v>
                </c:pt>
                <c:pt idx="13">
                  <c:v>54140.474734830415</c:v>
                </c:pt>
                <c:pt idx="14">
                  <c:v>51313.266856589216</c:v>
                </c:pt>
                <c:pt idx="15">
                  <c:v>48740.144026125192</c:v>
                </c:pt>
                <c:pt idx="16">
                  <c:v>45491.694448068665</c:v>
                </c:pt>
              </c:numCache>
            </c:numRef>
          </c:val>
        </c:ser>
        <c:dLbls>
          <c:showLegendKey val="0"/>
          <c:showVal val="0"/>
          <c:showCatName val="0"/>
          <c:showSerName val="0"/>
          <c:showPercent val="0"/>
          <c:showBubbleSize val="0"/>
        </c:dLbls>
        <c:gapWidth val="80"/>
        <c:axId val="127607552"/>
        <c:axId val="127609088"/>
      </c:barChart>
      <c:lineChart>
        <c:grouping val="standard"/>
        <c:varyColors val="0"/>
        <c:ser>
          <c:idx val="0"/>
          <c:order val="0"/>
          <c:tx>
            <c:strRef>
              <c:f>'[(P.14)_合計特殊出生率の推移と将来推計.xlsx]P.14'!$F$4</c:f>
              <c:strCache>
                <c:ptCount val="1"/>
                <c:pt idx="0">
                  <c:v>合計特殊出生率
（大阪）</c:v>
                </c:pt>
              </c:strCache>
            </c:strRef>
          </c:tx>
          <c:spPr>
            <a:ln w="38100">
              <a:solidFill>
                <a:srgbClr val="FF0000"/>
              </a:solidFill>
            </a:ln>
          </c:spPr>
          <c:marker>
            <c:spPr>
              <a:solidFill>
                <a:srgbClr val="FF0000"/>
              </a:solidFill>
              <a:ln>
                <a:solidFill>
                  <a:srgbClr val="FF0000"/>
                </a:solidFill>
              </a:ln>
            </c:spPr>
          </c:marker>
          <c:dPt>
            <c:idx val="11"/>
            <c:bubble3D val="0"/>
            <c:spPr>
              <a:ln w="38100">
                <a:solidFill>
                  <a:srgbClr val="FF0000"/>
                </a:solidFill>
                <a:prstDash val="sysDot"/>
              </a:ln>
            </c:spPr>
          </c:dPt>
          <c:dPt>
            <c:idx val="12"/>
            <c:bubble3D val="0"/>
            <c:spPr>
              <a:ln w="38100">
                <a:solidFill>
                  <a:srgbClr val="FF0000"/>
                </a:solidFill>
                <a:prstDash val="sysDot"/>
              </a:ln>
            </c:spPr>
          </c:dPt>
          <c:dPt>
            <c:idx val="13"/>
            <c:bubble3D val="0"/>
            <c:spPr>
              <a:ln w="38100">
                <a:solidFill>
                  <a:srgbClr val="FF0000"/>
                </a:solidFill>
                <a:prstDash val="sysDot"/>
              </a:ln>
            </c:spPr>
          </c:dPt>
          <c:dPt>
            <c:idx val="14"/>
            <c:bubble3D val="0"/>
            <c:spPr>
              <a:ln w="38100">
                <a:solidFill>
                  <a:srgbClr val="FF0000"/>
                </a:solidFill>
                <a:prstDash val="sysDot"/>
              </a:ln>
            </c:spPr>
          </c:dPt>
          <c:dPt>
            <c:idx val="15"/>
            <c:bubble3D val="0"/>
            <c:spPr>
              <a:ln w="38100">
                <a:solidFill>
                  <a:srgbClr val="FF0000"/>
                </a:solidFill>
                <a:prstDash val="sysDot"/>
              </a:ln>
            </c:spPr>
          </c:dPt>
          <c:dPt>
            <c:idx val="16"/>
            <c:bubble3D val="0"/>
            <c:spPr>
              <a:ln w="38100">
                <a:solidFill>
                  <a:srgbClr val="FF0000"/>
                </a:solidFill>
                <a:prstDash val="sysDot"/>
              </a:ln>
            </c:spPr>
          </c:dPt>
          <c:dLbls>
            <c:dLbl>
              <c:idx val="1"/>
              <c:layout>
                <c:manualLayout>
                  <c:x val="-2.5959958227681424E-2"/>
                  <c:y val="-4.1423642222672794E-2"/>
                </c:manualLayout>
              </c:layout>
              <c:dLblPos val="r"/>
              <c:showLegendKey val="0"/>
              <c:showVal val="1"/>
              <c:showCatName val="0"/>
              <c:showSerName val="0"/>
              <c:showPercent val="0"/>
              <c:showBubbleSize val="0"/>
            </c:dLbl>
            <c:dLbl>
              <c:idx val="2"/>
              <c:layout>
                <c:manualLayout>
                  <c:x val="-2.5959958227681424E-2"/>
                  <c:y val="-4.1423642222672773E-2"/>
                </c:manualLayout>
              </c:layout>
              <c:dLblPos val="r"/>
              <c:showLegendKey val="0"/>
              <c:showVal val="1"/>
              <c:showCatName val="0"/>
              <c:showSerName val="0"/>
              <c:showPercent val="0"/>
              <c:showBubbleSize val="0"/>
            </c:dLbl>
            <c:numFmt formatCode="#,##0.00_);[Red]\(#,##0.00\)" sourceLinked="0"/>
            <c:spPr>
              <a:ln>
                <a:solidFill>
                  <a:srgbClr val="FF0000"/>
                </a:solidFill>
              </a:ln>
            </c:spPr>
            <c:txPr>
              <a:bodyPr/>
              <a:lstStyle/>
              <a:p>
                <a:pPr>
                  <a:defRPr sz="600"/>
                </a:pPr>
                <a:endParaRPr lang="ja-JP"/>
              </a:p>
            </c:txPr>
            <c:dLblPos val="b"/>
            <c:showLegendKey val="0"/>
            <c:showVal val="1"/>
            <c:showCatName val="0"/>
            <c:showSerName val="0"/>
            <c:showPercent val="0"/>
            <c:showBubbleSize val="0"/>
            <c:showLeaderLines val="0"/>
          </c:dLbls>
          <c:cat>
            <c:numRef>
              <c:f>'[(P.14)_合計特殊出生率の推移と将来推計.xlsx]P.14'!$C$5:$C$21</c:f>
              <c:numCache>
                <c:formatCode>General</c:formatCode>
                <c:ptCount val="17"/>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numCache>
            </c:numRef>
          </c:cat>
          <c:val>
            <c:numRef>
              <c:f>'[(P.14)_合計特殊出生率の推移と将来推計.xlsx]P.14'!$F$5:$F$21</c:f>
              <c:numCache>
                <c:formatCode>0.00_);[Red]\(0.00\)</c:formatCode>
                <c:ptCount val="17"/>
                <c:pt idx="0">
                  <c:v>1.81</c:v>
                </c:pt>
                <c:pt idx="1">
                  <c:v>2.2000000000000002</c:v>
                </c:pt>
                <c:pt idx="2">
                  <c:v>2.17</c:v>
                </c:pt>
                <c:pt idx="3">
                  <c:v>1.9</c:v>
                </c:pt>
                <c:pt idx="4">
                  <c:v>1.67</c:v>
                </c:pt>
                <c:pt idx="5">
                  <c:v>1.69</c:v>
                </c:pt>
                <c:pt idx="6">
                  <c:v>1.46</c:v>
                </c:pt>
                <c:pt idx="7">
                  <c:v>1.33</c:v>
                </c:pt>
                <c:pt idx="8">
                  <c:v>1.31</c:v>
                </c:pt>
                <c:pt idx="9">
                  <c:v>1.21</c:v>
                </c:pt>
                <c:pt idx="10">
                  <c:v>1.33</c:v>
                </c:pt>
                <c:pt idx="11">
                  <c:v>1.31</c:v>
                </c:pt>
                <c:pt idx="12">
                  <c:v>1.29</c:v>
                </c:pt>
                <c:pt idx="13">
                  <c:v>1.26</c:v>
                </c:pt>
                <c:pt idx="14">
                  <c:v>1.26</c:v>
                </c:pt>
                <c:pt idx="15">
                  <c:v>1.27</c:v>
                </c:pt>
                <c:pt idx="16">
                  <c:v>1.27</c:v>
                </c:pt>
              </c:numCache>
            </c:numRef>
          </c:val>
          <c:smooth val="0"/>
        </c:ser>
        <c:ser>
          <c:idx val="2"/>
          <c:order val="1"/>
          <c:tx>
            <c:strRef>
              <c:f>'[(P.14)_合計特殊出生率の推移と将来推計.xlsx]P.14'!$E$4</c:f>
              <c:strCache>
                <c:ptCount val="1"/>
                <c:pt idx="0">
                  <c:v>合計特殊出生率
（全国）</c:v>
                </c:pt>
              </c:strCache>
            </c:strRef>
          </c:tx>
          <c:dPt>
            <c:idx val="11"/>
            <c:bubble3D val="0"/>
            <c:spPr>
              <a:ln>
                <a:prstDash val="sysDash"/>
              </a:ln>
            </c:spPr>
          </c:dPt>
          <c:dPt>
            <c:idx val="12"/>
            <c:bubble3D val="0"/>
            <c:spPr>
              <a:ln>
                <a:prstDash val="sysDash"/>
              </a:ln>
            </c:spPr>
          </c:dPt>
          <c:dPt>
            <c:idx val="13"/>
            <c:bubble3D val="0"/>
            <c:spPr>
              <a:ln>
                <a:prstDash val="sysDash"/>
              </a:ln>
            </c:spPr>
          </c:dPt>
          <c:dPt>
            <c:idx val="14"/>
            <c:bubble3D val="0"/>
            <c:spPr>
              <a:ln>
                <a:prstDash val="sysDash"/>
              </a:ln>
            </c:spPr>
          </c:dPt>
          <c:dPt>
            <c:idx val="15"/>
            <c:bubble3D val="0"/>
            <c:spPr>
              <a:ln>
                <a:prstDash val="sysDash"/>
              </a:ln>
            </c:spPr>
          </c:dPt>
          <c:dPt>
            <c:idx val="16"/>
            <c:bubble3D val="0"/>
            <c:spPr>
              <a:ln>
                <a:prstDash val="sysDash"/>
              </a:ln>
            </c:spPr>
          </c:dPt>
          <c:dLbls>
            <c:dLbl>
              <c:idx val="1"/>
              <c:dLblPos val="b"/>
              <c:showLegendKey val="0"/>
              <c:showVal val="1"/>
              <c:showCatName val="0"/>
              <c:showSerName val="0"/>
              <c:showPercent val="0"/>
              <c:showBubbleSize val="0"/>
            </c:dLbl>
            <c:dLbl>
              <c:idx val="2"/>
              <c:dLblPos val="b"/>
              <c:showLegendKey val="0"/>
              <c:showVal val="1"/>
              <c:showCatName val="0"/>
              <c:showSerName val="0"/>
              <c:showPercent val="0"/>
              <c:showBubbleSize val="0"/>
            </c:dLbl>
            <c:txPr>
              <a:bodyPr/>
              <a:lstStyle/>
              <a:p>
                <a:pPr>
                  <a:defRPr sz="600"/>
                </a:pPr>
                <a:endParaRPr lang="ja-JP"/>
              </a:p>
            </c:txPr>
            <c:dLblPos val="t"/>
            <c:showLegendKey val="0"/>
            <c:showVal val="1"/>
            <c:showCatName val="0"/>
            <c:showSerName val="0"/>
            <c:showPercent val="0"/>
            <c:showBubbleSize val="0"/>
            <c:showLeaderLines val="0"/>
          </c:dLbls>
          <c:cat>
            <c:numRef>
              <c:f>'[(P.14)_合計特殊出生率の推移と将来推計.xlsx]P.14'!$C$5:$C$21</c:f>
              <c:numCache>
                <c:formatCode>General</c:formatCode>
                <c:ptCount val="17"/>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numCache>
            </c:numRef>
          </c:cat>
          <c:val>
            <c:numRef>
              <c:f>'[(P.14)_合計特殊出生率の推移と将来推計.xlsx]P.14'!$E$5:$E$21</c:f>
              <c:numCache>
                <c:formatCode>0.00_);[Red]\(0.00\)</c:formatCode>
                <c:ptCount val="17"/>
                <c:pt idx="0">
                  <c:v>2</c:v>
                </c:pt>
                <c:pt idx="1">
                  <c:v>2.14</c:v>
                </c:pt>
                <c:pt idx="2">
                  <c:v>2.13</c:v>
                </c:pt>
                <c:pt idx="3">
                  <c:v>1.91</c:v>
                </c:pt>
                <c:pt idx="4">
                  <c:v>1.75</c:v>
                </c:pt>
                <c:pt idx="5">
                  <c:v>1.76</c:v>
                </c:pt>
                <c:pt idx="6">
                  <c:v>1.54</c:v>
                </c:pt>
                <c:pt idx="7">
                  <c:v>1.42</c:v>
                </c:pt>
                <c:pt idx="8">
                  <c:v>1.36</c:v>
                </c:pt>
                <c:pt idx="9">
                  <c:v>1.26</c:v>
                </c:pt>
                <c:pt idx="10">
                  <c:v>1.39</c:v>
                </c:pt>
                <c:pt idx="11">
                  <c:v>1.38</c:v>
                </c:pt>
                <c:pt idx="12">
                  <c:v>1.36</c:v>
                </c:pt>
                <c:pt idx="13">
                  <c:v>1.34</c:v>
                </c:pt>
                <c:pt idx="14">
                  <c:v>1.33</c:v>
                </c:pt>
                <c:pt idx="15">
                  <c:v>1.34</c:v>
                </c:pt>
                <c:pt idx="16">
                  <c:v>1.34</c:v>
                </c:pt>
              </c:numCache>
            </c:numRef>
          </c:val>
          <c:smooth val="0"/>
        </c:ser>
        <c:dLbls>
          <c:showLegendKey val="0"/>
          <c:showVal val="0"/>
          <c:showCatName val="0"/>
          <c:showSerName val="0"/>
          <c:showPercent val="0"/>
          <c:showBubbleSize val="0"/>
        </c:dLbls>
        <c:marker val="1"/>
        <c:smooth val="0"/>
        <c:axId val="127620992"/>
        <c:axId val="127619456"/>
      </c:lineChart>
      <c:catAx>
        <c:axId val="127607552"/>
        <c:scaling>
          <c:orientation val="minMax"/>
        </c:scaling>
        <c:delete val="0"/>
        <c:axPos val="b"/>
        <c:numFmt formatCode="General" sourceLinked="1"/>
        <c:majorTickMark val="in"/>
        <c:minorTickMark val="none"/>
        <c:tickLblPos val="low"/>
        <c:txPr>
          <a:bodyPr/>
          <a:lstStyle/>
          <a:p>
            <a:pPr>
              <a:defRPr sz="600"/>
            </a:pPr>
            <a:endParaRPr lang="ja-JP"/>
          </a:p>
        </c:txPr>
        <c:crossAx val="127609088"/>
        <c:crosses val="autoZero"/>
        <c:auto val="1"/>
        <c:lblAlgn val="ctr"/>
        <c:lblOffset val="100"/>
        <c:noMultiLvlLbl val="0"/>
      </c:catAx>
      <c:valAx>
        <c:axId val="127609088"/>
        <c:scaling>
          <c:orientation val="minMax"/>
          <c:max val="250000"/>
        </c:scaling>
        <c:delete val="0"/>
        <c:axPos val="l"/>
        <c:majorGridlines/>
        <c:numFmt formatCode="#,##0;&quot; &quot;#,##0" sourceLinked="0"/>
        <c:majorTickMark val="in"/>
        <c:minorTickMark val="none"/>
        <c:tickLblPos val="nextTo"/>
        <c:txPr>
          <a:bodyPr/>
          <a:lstStyle/>
          <a:p>
            <a:pPr>
              <a:defRPr sz="700"/>
            </a:pPr>
            <a:endParaRPr lang="ja-JP"/>
          </a:p>
        </c:txPr>
        <c:crossAx val="127607552"/>
        <c:crosses val="autoZero"/>
        <c:crossBetween val="between"/>
        <c:majorUnit val="50000"/>
        <c:dispUnits>
          <c:builtInUnit val="thousands"/>
        </c:dispUnits>
      </c:valAx>
      <c:valAx>
        <c:axId val="127619456"/>
        <c:scaling>
          <c:orientation val="minMax"/>
        </c:scaling>
        <c:delete val="0"/>
        <c:axPos val="r"/>
        <c:numFmt formatCode="#,##0.0_);[Red]\(#,##0.0\)" sourceLinked="0"/>
        <c:majorTickMark val="out"/>
        <c:minorTickMark val="none"/>
        <c:tickLblPos val="nextTo"/>
        <c:crossAx val="127620992"/>
        <c:crosses val="max"/>
        <c:crossBetween val="between"/>
      </c:valAx>
      <c:catAx>
        <c:axId val="127620992"/>
        <c:scaling>
          <c:orientation val="minMax"/>
        </c:scaling>
        <c:delete val="1"/>
        <c:axPos val="b"/>
        <c:numFmt formatCode="General" sourceLinked="1"/>
        <c:majorTickMark val="out"/>
        <c:minorTickMark val="none"/>
        <c:tickLblPos val="nextTo"/>
        <c:crossAx val="127619456"/>
        <c:crosses val="autoZero"/>
        <c:auto val="1"/>
        <c:lblAlgn val="ctr"/>
        <c:lblOffset val="100"/>
        <c:noMultiLvlLbl val="0"/>
      </c:catAx>
    </c:plotArea>
    <c:legend>
      <c:legendPos val="r"/>
      <c:layout>
        <c:manualLayout>
          <c:xMode val="edge"/>
          <c:yMode val="edge"/>
          <c:x val="0.69806878024327257"/>
          <c:y val="8.3666894154617741E-2"/>
          <c:w val="0.20069302206197751"/>
          <c:h val="0.23408748234323171"/>
        </c:manualLayout>
      </c:layout>
      <c:overlay val="1"/>
      <c:spPr>
        <a:solidFill>
          <a:schemeClr val="bg1"/>
        </a:solidFill>
        <a:ln>
          <a:solidFill>
            <a:schemeClr val="bg1">
              <a:lumMod val="75000"/>
            </a:schemeClr>
          </a:solidFill>
        </a:ln>
      </c:spPr>
      <c:txPr>
        <a:bodyPr/>
        <a:lstStyle/>
        <a:p>
          <a:pPr>
            <a:defRPr sz="500"/>
          </a:pPr>
          <a:endParaRPr lang="ja-JP"/>
        </a:p>
      </c:txPr>
    </c:legend>
    <c:plotVisOnly val="1"/>
    <c:dispBlanksAs val="gap"/>
    <c:showDLblsOverMax val="0"/>
  </c:chart>
  <c:spPr>
    <a:ln>
      <a:noFill/>
    </a:ln>
  </c:spPr>
  <c:txPr>
    <a:bodyPr/>
    <a:lstStyle/>
    <a:p>
      <a:pPr>
        <a:defRPr sz="800"/>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76215196022573E-2"/>
          <c:y val="9.9847545902131407E-2"/>
          <c:w val="0.90883287594769813"/>
          <c:h val="0.78382943386140991"/>
        </c:manualLayout>
      </c:layout>
      <c:lineChart>
        <c:grouping val="standard"/>
        <c:varyColors val="0"/>
        <c:ser>
          <c:idx val="1"/>
          <c:order val="0"/>
          <c:tx>
            <c:strRef>
              <c:f>'[(P.16)_生涯未婚率の年次推移.xlsx]P.16'!$C$70</c:f>
              <c:strCache>
                <c:ptCount val="1"/>
                <c:pt idx="0">
                  <c:v>男 (大阪)</c:v>
                </c:pt>
              </c:strCache>
            </c:strRef>
          </c:tx>
          <c:spPr>
            <a:ln>
              <a:solidFill>
                <a:srgbClr val="00B0F0"/>
              </a:solidFill>
            </a:ln>
          </c:spPr>
          <c:marker>
            <c:symbol val="square"/>
            <c:size val="7"/>
            <c:spPr>
              <a:solidFill>
                <a:srgbClr val="00B0F0"/>
              </a:solidFill>
              <a:ln>
                <a:solidFill>
                  <a:srgbClr val="00B0F0"/>
                </a:solidFill>
              </a:ln>
            </c:spPr>
          </c:marker>
          <c:dLbls>
            <c:dLbl>
              <c:idx val="14"/>
              <c:layout>
                <c:manualLayout>
                  <c:x val="-7.5771621350116045E-2"/>
                  <c:y val="-4.9591251808149973E-2"/>
                </c:manualLayout>
              </c:layout>
              <c:showLegendKey val="0"/>
              <c:showVal val="1"/>
              <c:showCatName val="0"/>
              <c:showSerName val="0"/>
              <c:showPercent val="0"/>
              <c:showBubbleSize val="0"/>
            </c:dLbl>
            <c:dLbl>
              <c:idx val="16"/>
              <c:layout>
                <c:manualLayout>
                  <c:x val="-8.9031655086386358E-2"/>
                  <c:y val="-2.2040556359177715E-2"/>
                </c:manualLayout>
              </c:layout>
              <c:showLegendKey val="0"/>
              <c:showVal val="1"/>
              <c:showCatName val="0"/>
              <c:showSerName val="0"/>
              <c:showPercent val="0"/>
              <c:showBubbleSize val="0"/>
            </c:dLbl>
            <c:dLbl>
              <c:idx val="17"/>
              <c:layout>
                <c:manualLayout>
                  <c:x val="-8.5243074018880552E-2"/>
                  <c:y val="-3.8570973628561094E-2"/>
                </c:manualLayout>
              </c:layout>
              <c:showLegendKey val="0"/>
              <c:showVal val="1"/>
              <c:showCatName val="0"/>
              <c:showSerName val="0"/>
              <c:showPercent val="0"/>
              <c:showBubbleSize val="0"/>
            </c:dLbl>
            <c:dLbl>
              <c:idx val="18"/>
              <c:layout>
                <c:manualLayout>
                  <c:x val="-3.5991520141305126E-2"/>
                  <c:y val="-4.683618226325275E-2"/>
                </c:manualLayout>
              </c:layout>
              <c:showLegendKey val="0"/>
              <c:showVal val="1"/>
              <c:showCatName val="0"/>
              <c:showSerName val="0"/>
              <c:showPercent val="0"/>
              <c:showBubbleSize val="0"/>
            </c:dLbl>
            <c:spPr>
              <a:solidFill>
                <a:schemeClr val="bg1"/>
              </a:solidFill>
              <a:ln>
                <a:solidFill>
                  <a:srgbClr val="00B0F0"/>
                </a:solidFill>
              </a:ln>
            </c:spPr>
            <c:showLegendKey val="0"/>
            <c:showVal val="0"/>
            <c:showCatName val="0"/>
            <c:showSerName val="0"/>
            <c:showPercent val="0"/>
            <c:showBubbleSize val="0"/>
          </c:dLbls>
          <c:cat>
            <c:strRef>
              <c:f>'[(P.16)_生涯未婚率の年次推移.xlsx]P.16'!$D$68:$V$68</c:f>
              <c:strCache>
                <c:ptCount val="19"/>
                <c:pt idx="0">
                  <c:v>1920 </c:v>
                </c:pt>
                <c:pt idx="2">
                  <c:v>1930 </c:v>
                </c:pt>
                <c:pt idx="4">
                  <c:v>1940 </c:v>
                </c:pt>
                <c:pt idx="6">
                  <c:v>1950 </c:v>
                </c:pt>
                <c:pt idx="8">
                  <c:v>1960 </c:v>
                </c:pt>
                <c:pt idx="10">
                  <c:v>1970 </c:v>
                </c:pt>
                <c:pt idx="12">
                  <c:v>1980 </c:v>
                </c:pt>
                <c:pt idx="14">
                  <c:v>1990 </c:v>
                </c:pt>
                <c:pt idx="16">
                  <c:v>2000</c:v>
                </c:pt>
                <c:pt idx="17">
                  <c:v>2005</c:v>
                </c:pt>
                <c:pt idx="18">
                  <c:v>2010</c:v>
                </c:pt>
              </c:strCache>
            </c:strRef>
          </c:cat>
          <c:val>
            <c:numRef>
              <c:f>'[(P.16)_生涯未婚率の年次推移.xlsx]P.16'!$D$70:$V$70</c:f>
              <c:numCache>
                <c:formatCode>General</c:formatCode>
                <c:ptCount val="19"/>
                <c:pt idx="0" formatCode="0.00\ ">
                  <c:v>2.68</c:v>
                </c:pt>
                <c:pt idx="2" formatCode="0.00\ ">
                  <c:v>2.2200000000000002</c:v>
                </c:pt>
                <c:pt idx="4" formatCode="0.00\ ">
                  <c:v>2.2999999999999998</c:v>
                </c:pt>
                <c:pt idx="6" formatCode="0.00\ ">
                  <c:v>1.63</c:v>
                </c:pt>
                <c:pt idx="8" formatCode="0.00\ ">
                  <c:v>1.42</c:v>
                </c:pt>
                <c:pt idx="10" formatCode="0.00\ ">
                  <c:v>2.15</c:v>
                </c:pt>
                <c:pt idx="12" formatCode="0.00\ ">
                  <c:v>3.44</c:v>
                </c:pt>
                <c:pt idx="14" formatCode="0.00\ ">
                  <c:v>6.43</c:v>
                </c:pt>
                <c:pt idx="16" formatCode="0.00\ ">
                  <c:v>13.77</c:v>
                </c:pt>
                <c:pt idx="17" formatCode="0.00\ ">
                  <c:v>16.48</c:v>
                </c:pt>
                <c:pt idx="18" formatCode="0.00\ ">
                  <c:v>20.350000000000001</c:v>
                </c:pt>
              </c:numCache>
            </c:numRef>
          </c:val>
          <c:smooth val="0"/>
        </c:ser>
        <c:ser>
          <c:idx val="0"/>
          <c:order val="1"/>
          <c:tx>
            <c:strRef>
              <c:f>'[(P.16)_生涯未婚率の年次推移.xlsx]P.16'!$C$69</c:f>
              <c:strCache>
                <c:ptCount val="1"/>
                <c:pt idx="0">
                  <c:v>男 (全国)</c:v>
                </c:pt>
              </c:strCache>
            </c:strRef>
          </c:tx>
          <c:spPr>
            <a:ln>
              <a:solidFill>
                <a:srgbClr val="00B0F0"/>
              </a:solidFill>
              <a:prstDash val="sysDot"/>
            </a:ln>
          </c:spPr>
          <c:marker>
            <c:symbol val="square"/>
            <c:size val="5"/>
            <c:spPr>
              <a:solidFill>
                <a:srgbClr val="00B0F0"/>
              </a:solidFill>
              <a:ln>
                <a:solidFill>
                  <a:srgbClr val="00B0F0"/>
                </a:solidFill>
              </a:ln>
            </c:spPr>
          </c:marker>
          <c:dLbls>
            <c:dLbl>
              <c:idx val="18"/>
              <c:layout>
                <c:manualLayout>
                  <c:x val="-9.8228683463607233E-3"/>
                  <c:y val="4.6230981881999721E-2"/>
                </c:manualLayout>
              </c:layout>
              <c:showLegendKey val="0"/>
              <c:showVal val="1"/>
              <c:showCatName val="0"/>
              <c:showSerName val="0"/>
              <c:showPercent val="0"/>
              <c:showBubbleSize val="0"/>
            </c:dLbl>
            <c:showLegendKey val="0"/>
            <c:showVal val="0"/>
            <c:showCatName val="0"/>
            <c:showSerName val="0"/>
            <c:showPercent val="0"/>
            <c:showBubbleSize val="0"/>
          </c:dLbls>
          <c:cat>
            <c:strRef>
              <c:f>'[(P.16)_生涯未婚率の年次推移.xlsx]P.16'!$D$68:$V$68</c:f>
              <c:strCache>
                <c:ptCount val="19"/>
                <c:pt idx="0">
                  <c:v>1920 </c:v>
                </c:pt>
                <c:pt idx="2">
                  <c:v>1930 </c:v>
                </c:pt>
                <c:pt idx="4">
                  <c:v>1940 </c:v>
                </c:pt>
                <c:pt idx="6">
                  <c:v>1950 </c:v>
                </c:pt>
                <c:pt idx="8">
                  <c:v>1960 </c:v>
                </c:pt>
                <c:pt idx="10">
                  <c:v>1970 </c:v>
                </c:pt>
                <c:pt idx="12">
                  <c:v>1980 </c:v>
                </c:pt>
                <c:pt idx="14">
                  <c:v>1990 </c:v>
                </c:pt>
                <c:pt idx="16">
                  <c:v>2000</c:v>
                </c:pt>
                <c:pt idx="17">
                  <c:v>2005</c:v>
                </c:pt>
                <c:pt idx="18">
                  <c:v>2010</c:v>
                </c:pt>
              </c:strCache>
            </c:strRef>
          </c:cat>
          <c:val>
            <c:numRef>
              <c:f>'[(P.16)_生涯未婚率の年次推移.xlsx]P.16'!$D$69:$V$69</c:f>
              <c:numCache>
                <c:formatCode>General</c:formatCode>
                <c:ptCount val="19"/>
                <c:pt idx="0" formatCode="0.00\ ">
                  <c:v>2.17</c:v>
                </c:pt>
                <c:pt idx="2" formatCode="0.00\ ">
                  <c:v>1.68</c:v>
                </c:pt>
                <c:pt idx="4" formatCode="0.00\ ">
                  <c:v>1.74</c:v>
                </c:pt>
                <c:pt idx="6" formatCode="0.00\ ">
                  <c:v>1.46</c:v>
                </c:pt>
                <c:pt idx="8" formatCode="0.00\ ">
                  <c:v>1.26</c:v>
                </c:pt>
                <c:pt idx="10" formatCode="0.00\ ">
                  <c:v>1.7</c:v>
                </c:pt>
                <c:pt idx="12" formatCode="0.00\ ">
                  <c:v>2.6</c:v>
                </c:pt>
                <c:pt idx="14" formatCode="0.00\ ">
                  <c:v>5.57</c:v>
                </c:pt>
                <c:pt idx="16" formatCode="0.00\ ">
                  <c:v>12.57</c:v>
                </c:pt>
                <c:pt idx="17" formatCode="0.00\ ">
                  <c:v>15.96</c:v>
                </c:pt>
                <c:pt idx="18" formatCode="0.00\ ">
                  <c:v>20.14</c:v>
                </c:pt>
              </c:numCache>
            </c:numRef>
          </c:val>
          <c:smooth val="0"/>
        </c:ser>
        <c:ser>
          <c:idx val="3"/>
          <c:order val="2"/>
          <c:tx>
            <c:strRef>
              <c:f>'[(P.16)_生涯未婚率の年次推移.xlsx]P.16'!$C$72</c:f>
              <c:strCache>
                <c:ptCount val="1"/>
                <c:pt idx="0">
                  <c:v>女 (大阪)</c:v>
                </c:pt>
              </c:strCache>
            </c:strRef>
          </c:tx>
          <c:spPr>
            <a:ln>
              <a:solidFill>
                <a:srgbClr val="FF0000"/>
              </a:solidFill>
            </a:ln>
          </c:spPr>
          <c:marker>
            <c:symbol val="circle"/>
            <c:size val="7"/>
            <c:spPr>
              <a:solidFill>
                <a:srgbClr val="FF0000"/>
              </a:solidFill>
              <a:ln>
                <a:solidFill>
                  <a:srgbClr val="FF0000"/>
                </a:solidFill>
              </a:ln>
            </c:spPr>
          </c:marker>
          <c:dLbls>
            <c:dLbl>
              <c:idx val="14"/>
              <c:layout>
                <c:manualLayout>
                  <c:x val="-1.7048614803776112E-2"/>
                  <c:y val="-4.0729326151312528E-2"/>
                </c:manualLayout>
              </c:layout>
              <c:showLegendKey val="0"/>
              <c:showVal val="1"/>
              <c:showCatName val="0"/>
              <c:showSerName val="0"/>
              <c:showPercent val="0"/>
              <c:showBubbleSize val="0"/>
            </c:dLbl>
            <c:dLbl>
              <c:idx val="16"/>
              <c:layout>
                <c:manualLayout>
                  <c:x val="-5.2653773546319574E-2"/>
                  <c:y val="-4.6930579322809515E-2"/>
                </c:manualLayout>
              </c:layout>
              <c:showLegendKey val="0"/>
              <c:showVal val="1"/>
              <c:showCatName val="0"/>
              <c:showSerName val="0"/>
              <c:showPercent val="0"/>
              <c:showBubbleSize val="0"/>
            </c:dLbl>
            <c:dLbl>
              <c:idx val="17"/>
              <c:layout>
                <c:manualLayout>
                  <c:x val="-6.1096470056095815E-2"/>
                  <c:y val="-8.8803940984573185E-2"/>
                </c:manualLayout>
              </c:layout>
              <c:showLegendKey val="0"/>
              <c:showVal val="1"/>
              <c:showCatName val="0"/>
              <c:showSerName val="0"/>
              <c:showPercent val="0"/>
              <c:showBubbleSize val="0"/>
            </c:dLbl>
            <c:dLbl>
              <c:idx val="18"/>
              <c:layout>
                <c:manualLayout>
                  <c:x val="-3.362161715258468E-2"/>
                  <c:y val="-5.290991302787338E-2"/>
                </c:manualLayout>
              </c:layout>
              <c:showLegendKey val="0"/>
              <c:showVal val="1"/>
              <c:showCatName val="0"/>
              <c:showSerName val="0"/>
              <c:showPercent val="0"/>
              <c:showBubbleSize val="0"/>
            </c:dLbl>
            <c:spPr>
              <a:solidFill>
                <a:schemeClr val="accent5">
                  <a:lumMod val="20000"/>
                  <a:lumOff val="80000"/>
                </a:schemeClr>
              </a:solidFill>
              <a:ln>
                <a:solidFill>
                  <a:srgbClr val="FF0000"/>
                </a:solidFill>
              </a:ln>
            </c:spPr>
            <c:showLegendKey val="0"/>
            <c:showVal val="0"/>
            <c:showCatName val="0"/>
            <c:showSerName val="0"/>
            <c:showPercent val="0"/>
            <c:showBubbleSize val="0"/>
          </c:dLbls>
          <c:cat>
            <c:strRef>
              <c:f>'[(P.16)_生涯未婚率の年次推移.xlsx]P.16'!$D$68:$V$68</c:f>
              <c:strCache>
                <c:ptCount val="19"/>
                <c:pt idx="0">
                  <c:v>1920 </c:v>
                </c:pt>
                <c:pt idx="2">
                  <c:v>1930 </c:v>
                </c:pt>
                <c:pt idx="4">
                  <c:v>1940 </c:v>
                </c:pt>
                <c:pt idx="6">
                  <c:v>1950 </c:v>
                </c:pt>
                <c:pt idx="8">
                  <c:v>1960 </c:v>
                </c:pt>
                <c:pt idx="10">
                  <c:v>1970 </c:v>
                </c:pt>
                <c:pt idx="12">
                  <c:v>1980 </c:v>
                </c:pt>
                <c:pt idx="14">
                  <c:v>1990 </c:v>
                </c:pt>
                <c:pt idx="16">
                  <c:v>2000</c:v>
                </c:pt>
                <c:pt idx="17">
                  <c:v>2005</c:v>
                </c:pt>
                <c:pt idx="18">
                  <c:v>2010</c:v>
                </c:pt>
              </c:strCache>
            </c:strRef>
          </c:cat>
          <c:val>
            <c:numRef>
              <c:f>'[(P.16)_生涯未婚率の年次推移.xlsx]P.16'!$D$72:$V$72</c:f>
              <c:numCache>
                <c:formatCode>General</c:formatCode>
                <c:ptCount val="19"/>
                <c:pt idx="0" formatCode="0.00\ ">
                  <c:v>2.2999999999999998</c:v>
                </c:pt>
                <c:pt idx="2" formatCode="0.00\ ">
                  <c:v>1.64</c:v>
                </c:pt>
                <c:pt idx="4" formatCode="0.00\ ">
                  <c:v>1.6</c:v>
                </c:pt>
                <c:pt idx="6" formatCode="0.00\ ">
                  <c:v>1.48</c:v>
                </c:pt>
                <c:pt idx="8" formatCode="0.00\ ">
                  <c:v>2.15</c:v>
                </c:pt>
                <c:pt idx="10" formatCode="0.00\ ">
                  <c:v>4.1399999999999997</c:v>
                </c:pt>
                <c:pt idx="12" formatCode="0.00\ ">
                  <c:v>5.87</c:v>
                </c:pt>
                <c:pt idx="14" formatCode="0.00\ ">
                  <c:v>5.07</c:v>
                </c:pt>
                <c:pt idx="16" formatCode="0.00\ ">
                  <c:v>7.18</c:v>
                </c:pt>
                <c:pt idx="17" formatCode="0.00\ ">
                  <c:v>9.07</c:v>
                </c:pt>
                <c:pt idx="18" formatCode="0.00\ ">
                  <c:v>13.18</c:v>
                </c:pt>
              </c:numCache>
            </c:numRef>
          </c:val>
          <c:smooth val="0"/>
        </c:ser>
        <c:ser>
          <c:idx val="2"/>
          <c:order val="3"/>
          <c:tx>
            <c:strRef>
              <c:f>'[(P.16)_生涯未婚率の年次推移.xlsx]P.16'!$C$71</c:f>
              <c:strCache>
                <c:ptCount val="1"/>
                <c:pt idx="0">
                  <c:v>女 (全国)</c:v>
                </c:pt>
              </c:strCache>
            </c:strRef>
          </c:tx>
          <c:spPr>
            <a:ln>
              <a:solidFill>
                <a:srgbClr val="FF0000"/>
              </a:solidFill>
              <a:prstDash val="sysDot"/>
            </a:ln>
          </c:spPr>
          <c:marker>
            <c:symbol val="circle"/>
            <c:size val="5"/>
            <c:spPr>
              <a:solidFill>
                <a:srgbClr val="FF0000"/>
              </a:solidFill>
              <a:ln>
                <a:solidFill>
                  <a:srgbClr val="FF0000"/>
                </a:solidFill>
              </a:ln>
            </c:spPr>
          </c:marker>
          <c:dLbls>
            <c:dLbl>
              <c:idx val="18"/>
              <c:layout>
                <c:manualLayout>
                  <c:x val="-1.180631963833597E-2"/>
                  <c:y val="4.5913617831004304E-2"/>
                </c:manualLayout>
              </c:layout>
              <c:showLegendKey val="0"/>
              <c:showVal val="1"/>
              <c:showCatName val="0"/>
              <c:showSerName val="0"/>
              <c:showPercent val="0"/>
              <c:showBubbleSize val="0"/>
            </c:dLbl>
            <c:showLegendKey val="0"/>
            <c:showVal val="0"/>
            <c:showCatName val="0"/>
            <c:showSerName val="0"/>
            <c:showPercent val="0"/>
            <c:showBubbleSize val="0"/>
          </c:dLbls>
          <c:cat>
            <c:strRef>
              <c:f>'[(P.16)_生涯未婚率の年次推移.xlsx]P.16'!$D$68:$V$68</c:f>
              <c:strCache>
                <c:ptCount val="19"/>
                <c:pt idx="0">
                  <c:v>1920 </c:v>
                </c:pt>
                <c:pt idx="2">
                  <c:v>1930 </c:v>
                </c:pt>
                <c:pt idx="4">
                  <c:v>1940 </c:v>
                </c:pt>
                <c:pt idx="6">
                  <c:v>1950 </c:v>
                </c:pt>
                <c:pt idx="8">
                  <c:v>1960 </c:v>
                </c:pt>
                <c:pt idx="10">
                  <c:v>1970 </c:v>
                </c:pt>
                <c:pt idx="12">
                  <c:v>1980 </c:v>
                </c:pt>
                <c:pt idx="14">
                  <c:v>1990 </c:v>
                </c:pt>
                <c:pt idx="16">
                  <c:v>2000</c:v>
                </c:pt>
                <c:pt idx="17">
                  <c:v>2005</c:v>
                </c:pt>
                <c:pt idx="18">
                  <c:v>2010</c:v>
                </c:pt>
              </c:strCache>
            </c:strRef>
          </c:cat>
          <c:val>
            <c:numRef>
              <c:f>'[(P.16)_生涯未婚率の年次推移.xlsx]P.16'!$D$71:$V$71</c:f>
              <c:numCache>
                <c:formatCode>General</c:formatCode>
                <c:ptCount val="19"/>
                <c:pt idx="0" formatCode="0.00\ ">
                  <c:v>1.8</c:v>
                </c:pt>
                <c:pt idx="2" formatCode="0.00\ ">
                  <c:v>1.48</c:v>
                </c:pt>
                <c:pt idx="4" formatCode="0.00\ ">
                  <c:v>1.47</c:v>
                </c:pt>
                <c:pt idx="6" formatCode="0.00\ ">
                  <c:v>1.35</c:v>
                </c:pt>
                <c:pt idx="8" formatCode="0.00\ ">
                  <c:v>1.87</c:v>
                </c:pt>
                <c:pt idx="10" formatCode="0.00\ ">
                  <c:v>3.33</c:v>
                </c:pt>
                <c:pt idx="12" formatCode="0.00\ ">
                  <c:v>4.45</c:v>
                </c:pt>
                <c:pt idx="14" formatCode="0.00\ ">
                  <c:v>4.33</c:v>
                </c:pt>
                <c:pt idx="16" formatCode="0.00\ ">
                  <c:v>5.82</c:v>
                </c:pt>
                <c:pt idx="17" formatCode="0.00\ ">
                  <c:v>7.25</c:v>
                </c:pt>
                <c:pt idx="18" formatCode="0.00\ ">
                  <c:v>10.61</c:v>
                </c:pt>
              </c:numCache>
            </c:numRef>
          </c:val>
          <c:smooth val="0"/>
        </c:ser>
        <c:dLbls>
          <c:showLegendKey val="0"/>
          <c:showVal val="0"/>
          <c:showCatName val="0"/>
          <c:showSerName val="0"/>
          <c:showPercent val="0"/>
          <c:showBubbleSize val="0"/>
        </c:dLbls>
        <c:marker val="1"/>
        <c:smooth val="0"/>
        <c:axId val="127661952"/>
        <c:axId val="127663488"/>
      </c:lineChart>
      <c:catAx>
        <c:axId val="127661952"/>
        <c:scaling>
          <c:orientation val="minMax"/>
        </c:scaling>
        <c:delete val="0"/>
        <c:axPos val="b"/>
        <c:numFmt formatCode="0_);[Red]\(0\)" sourceLinked="1"/>
        <c:majorTickMark val="in"/>
        <c:minorTickMark val="none"/>
        <c:tickLblPos val="nextTo"/>
        <c:txPr>
          <a:bodyPr/>
          <a:lstStyle/>
          <a:p>
            <a:pPr>
              <a:defRPr sz="600"/>
            </a:pPr>
            <a:endParaRPr lang="ja-JP"/>
          </a:p>
        </c:txPr>
        <c:crossAx val="127663488"/>
        <c:crosses val="autoZero"/>
        <c:auto val="1"/>
        <c:lblAlgn val="ctr"/>
        <c:lblOffset val="100"/>
        <c:noMultiLvlLbl val="0"/>
      </c:catAx>
      <c:valAx>
        <c:axId val="127663488"/>
        <c:scaling>
          <c:orientation val="minMax"/>
        </c:scaling>
        <c:delete val="0"/>
        <c:axPos val="l"/>
        <c:majorGridlines/>
        <c:title>
          <c:tx>
            <c:rich>
              <a:bodyPr rot="0" vert="horz"/>
              <a:lstStyle/>
              <a:p>
                <a:pPr>
                  <a:defRPr b="0"/>
                </a:pPr>
                <a:r>
                  <a:rPr lang="ja-JP" b="0"/>
                  <a:t>（％）</a:t>
                </a:r>
              </a:p>
            </c:rich>
          </c:tx>
          <c:layout>
            <c:manualLayout>
              <c:xMode val="edge"/>
              <c:yMode val="edge"/>
              <c:x val="1.4887367559163605E-2"/>
              <c:y val="2.1764817789336484E-2"/>
            </c:manualLayout>
          </c:layout>
          <c:overlay val="0"/>
        </c:title>
        <c:numFmt formatCode="0_ " sourceLinked="0"/>
        <c:majorTickMark val="in"/>
        <c:minorTickMark val="none"/>
        <c:tickLblPos val="nextTo"/>
        <c:txPr>
          <a:bodyPr/>
          <a:lstStyle/>
          <a:p>
            <a:pPr>
              <a:defRPr sz="700"/>
            </a:pPr>
            <a:endParaRPr lang="ja-JP"/>
          </a:p>
        </c:txPr>
        <c:crossAx val="127661952"/>
        <c:crosses val="autoZero"/>
        <c:crossBetween val="between"/>
      </c:valAx>
    </c:plotArea>
    <c:legend>
      <c:legendPos val="r"/>
      <c:layout>
        <c:manualLayout>
          <c:xMode val="edge"/>
          <c:yMode val="edge"/>
          <c:x val="0.11860763749073436"/>
          <c:y val="0.18712579299437457"/>
          <c:w val="0.20087293827740102"/>
          <c:h val="0.3467791521392059"/>
        </c:manualLayout>
      </c:layout>
      <c:overlay val="0"/>
      <c:spPr>
        <a:solidFill>
          <a:schemeClr val="bg1"/>
        </a:solidFill>
        <a:ln>
          <a:solidFill>
            <a:schemeClr val="bg1">
              <a:lumMod val="75000"/>
            </a:schemeClr>
          </a:solidFill>
        </a:ln>
      </c:spPr>
    </c:legend>
    <c:plotVisOnly val="1"/>
    <c:dispBlanksAs val="span"/>
    <c:showDLblsOverMax val="0"/>
  </c:chart>
  <c:spPr>
    <a:ln>
      <a:noFill/>
    </a:ln>
  </c:spPr>
  <c:txPr>
    <a:bodyPr/>
    <a:lstStyle/>
    <a:p>
      <a:pPr>
        <a:defRPr sz="800"/>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14129483814524"/>
          <c:y val="0.17640055409740449"/>
          <c:w val="0.80367804024496936"/>
          <c:h val="0.61781167979002627"/>
        </c:manualLayout>
      </c:layout>
      <c:barChart>
        <c:barDir val="col"/>
        <c:grouping val="stacked"/>
        <c:varyColors val="0"/>
        <c:ser>
          <c:idx val="2"/>
          <c:order val="1"/>
          <c:tx>
            <c:strRef>
              <c:f>'[(P.53)_理想の子ども数.xlsx]理想の子ども数'!$D$1</c:f>
              <c:strCache>
                <c:ptCount val="1"/>
                <c:pt idx="0">
                  <c:v>現存子ども数</c:v>
                </c:pt>
              </c:strCache>
            </c:strRef>
          </c:tx>
          <c:spPr>
            <a:pattFill prst="wdUpDiag">
              <a:fgClr>
                <a:srgbClr val="FFFFFF"/>
              </a:fgClr>
              <a:bgClr>
                <a:schemeClr val="accent3">
                  <a:lumMod val="60000"/>
                  <a:lumOff val="40000"/>
                </a:schemeClr>
              </a:bgClr>
            </a:pattFill>
            <a:ln>
              <a:solidFill>
                <a:srgbClr val="000000"/>
              </a:solidFill>
            </a:ln>
          </c:spPr>
          <c:invertIfNegative val="0"/>
          <c:dLbls>
            <c:txPr>
              <a:bodyPr/>
              <a:lstStyle/>
              <a:p>
                <a:pPr>
                  <a:defRPr sz="800" b="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numRef>
              <c:f>'[(P.53)_理想の子ども数.xlsx]理想の子ども数'!$A$2:$A$9</c:f>
              <c:numCache>
                <c:formatCode>General</c:formatCode>
                <c:ptCount val="8"/>
                <c:pt idx="0">
                  <c:v>1977</c:v>
                </c:pt>
                <c:pt idx="1">
                  <c:v>1982</c:v>
                </c:pt>
                <c:pt idx="2">
                  <c:v>1987</c:v>
                </c:pt>
                <c:pt idx="3">
                  <c:v>1992</c:v>
                </c:pt>
                <c:pt idx="4">
                  <c:v>1997</c:v>
                </c:pt>
                <c:pt idx="5">
                  <c:v>2002</c:v>
                </c:pt>
                <c:pt idx="6">
                  <c:v>2005</c:v>
                </c:pt>
                <c:pt idx="7">
                  <c:v>2010</c:v>
                </c:pt>
              </c:numCache>
            </c:numRef>
          </c:cat>
          <c:val>
            <c:numRef>
              <c:f>'[(P.53)_理想の子ども数.xlsx]理想の子ども数'!$D$2:$D$9</c:f>
              <c:numCache>
                <c:formatCode>0.00_);[Red]\(0.00\)</c:formatCode>
                <c:ptCount val="8"/>
                <c:pt idx="0">
                  <c:v>1.85</c:v>
                </c:pt>
                <c:pt idx="1">
                  <c:v>1.88</c:v>
                </c:pt>
                <c:pt idx="2">
                  <c:v>1.93</c:v>
                </c:pt>
                <c:pt idx="3">
                  <c:v>1.86</c:v>
                </c:pt>
                <c:pt idx="4">
                  <c:v>1.84</c:v>
                </c:pt>
                <c:pt idx="5">
                  <c:v>1.78</c:v>
                </c:pt>
                <c:pt idx="6">
                  <c:v>1.77</c:v>
                </c:pt>
                <c:pt idx="7">
                  <c:v>1.71</c:v>
                </c:pt>
              </c:numCache>
            </c:numRef>
          </c:val>
        </c:ser>
        <c:ser>
          <c:idx val="1"/>
          <c:order val="2"/>
          <c:tx>
            <c:strRef>
              <c:f>'[(P.53)_理想の子ども数.xlsx]理想の子ども数'!$C$1</c:f>
              <c:strCache>
                <c:ptCount val="1"/>
                <c:pt idx="0">
                  <c:v>追加予定子ども数</c:v>
                </c:pt>
              </c:strCache>
            </c:strRef>
          </c:tx>
          <c:spPr>
            <a:solidFill>
              <a:schemeClr val="accent5">
                <a:lumMod val="60000"/>
                <a:lumOff val="40000"/>
              </a:schemeClr>
            </a:solidFill>
            <a:ln>
              <a:solidFill>
                <a:srgbClr val="000000"/>
              </a:solidFill>
            </a:ln>
          </c:spPr>
          <c:invertIfNegative val="0"/>
          <c:dLbls>
            <c:spPr>
              <a:noFill/>
            </c:spPr>
            <c:txPr>
              <a:bodyPr/>
              <a:lstStyle/>
              <a:p>
                <a:pPr>
                  <a:defRPr sz="800" b="0"/>
                </a:pPr>
                <a:endParaRPr lang="ja-JP"/>
              </a:p>
            </c:txPr>
            <c:showLegendKey val="0"/>
            <c:showVal val="1"/>
            <c:showCatName val="0"/>
            <c:showSerName val="0"/>
            <c:showPercent val="0"/>
            <c:showBubbleSize val="0"/>
            <c:showLeaderLines val="0"/>
          </c:dLbls>
          <c:cat>
            <c:numRef>
              <c:f>'[(P.53)_理想の子ども数.xlsx]理想の子ども数'!$A$2:$A$9</c:f>
              <c:numCache>
                <c:formatCode>General</c:formatCode>
                <c:ptCount val="8"/>
                <c:pt idx="0">
                  <c:v>1977</c:v>
                </c:pt>
                <c:pt idx="1">
                  <c:v>1982</c:v>
                </c:pt>
                <c:pt idx="2">
                  <c:v>1987</c:v>
                </c:pt>
                <c:pt idx="3">
                  <c:v>1992</c:v>
                </c:pt>
                <c:pt idx="4">
                  <c:v>1997</c:v>
                </c:pt>
                <c:pt idx="5">
                  <c:v>2002</c:v>
                </c:pt>
                <c:pt idx="6">
                  <c:v>2005</c:v>
                </c:pt>
                <c:pt idx="7">
                  <c:v>2010</c:v>
                </c:pt>
              </c:numCache>
            </c:numRef>
          </c:cat>
          <c:val>
            <c:numRef>
              <c:f>'[(P.53)_理想の子ども数.xlsx]理想の子ども数'!$C$2:$C$9</c:f>
              <c:numCache>
                <c:formatCode>0.00_);[Red]\(0.00\)</c:formatCode>
                <c:ptCount val="8"/>
                <c:pt idx="0">
                  <c:v>0.32</c:v>
                </c:pt>
                <c:pt idx="1">
                  <c:v>0.32</c:v>
                </c:pt>
                <c:pt idx="2">
                  <c:v>0.3</c:v>
                </c:pt>
                <c:pt idx="3">
                  <c:v>0.32</c:v>
                </c:pt>
                <c:pt idx="4">
                  <c:v>0.32</c:v>
                </c:pt>
                <c:pt idx="5">
                  <c:v>0.35</c:v>
                </c:pt>
                <c:pt idx="6">
                  <c:v>0.34</c:v>
                </c:pt>
                <c:pt idx="7">
                  <c:v>0.36</c:v>
                </c:pt>
              </c:numCache>
            </c:numRef>
          </c:val>
        </c:ser>
        <c:dLbls>
          <c:showLegendKey val="0"/>
          <c:showVal val="0"/>
          <c:showCatName val="0"/>
          <c:showSerName val="0"/>
          <c:showPercent val="0"/>
          <c:showBubbleSize val="0"/>
        </c:dLbls>
        <c:gapWidth val="150"/>
        <c:overlap val="100"/>
        <c:axId val="127931520"/>
        <c:axId val="127933056"/>
      </c:barChart>
      <c:lineChart>
        <c:grouping val="standard"/>
        <c:varyColors val="0"/>
        <c:ser>
          <c:idx val="0"/>
          <c:order val="0"/>
          <c:tx>
            <c:strRef>
              <c:f>'[(P.53)_理想の子ども数.xlsx]理想の子ども数'!$B$1</c:f>
              <c:strCache>
                <c:ptCount val="1"/>
                <c:pt idx="0">
                  <c:v>理想子ども数</c:v>
                </c:pt>
              </c:strCache>
            </c:strRef>
          </c:tx>
          <c:spPr>
            <a:ln>
              <a:solidFill>
                <a:srgbClr val="002060"/>
              </a:solidFill>
            </a:ln>
          </c:spPr>
          <c:marker>
            <c:spPr>
              <a:solidFill>
                <a:srgbClr val="002060"/>
              </a:solidFill>
              <a:ln>
                <a:solidFill>
                  <a:srgbClr val="002060"/>
                </a:solidFill>
              </a:ln>
            </c:spPr>
          </c:marker>
          <c:dLbls>
            <c:dLbl>
              <c:idx val="0"/>
              <c:layout>
                <c:manualLayout>
                  <c:x val="-5.9416666666666666E-2"/>
                  <c:y val="-6.1365558471857679E-2"/>
                </c:manualLayout>
              </c:layout>
              <c:dLblPos val="r"/>
              <c:showLegendKey val="0"/>
              <c:showVal val="1"/>
              <c:showCatName val="0"/>
              <c:showSerName val="0"/>
              <c:showPercent val="0"/>
              <c:showBubbleSize val="0"/>
            </c:dLbl>
            <c:dLbl>
              <c:idx val="1"/>
              <c:layout>
                <c:manualLayout>
                  <c:x val="-5.9416666666666666E-2"/>
                  <c:y val="-7.0624817731116937E-2"/>
                </c:manualLayout>
              </c:layout>
              <c:dLblPos val="r"/>
              <c:showLegendKey val="0"/>
              <c:showVal val="1"/>
              <c:showCatName val="0"/>
              <c:showSerName val="0"/>
              <c:showPercent val="0"/>
              <c:showBubbleSize val="0"/>
            </c:dLbl>
            <c:txPr>
              <a:bodyPr/>
              <a:lstStyle/>
              <a:p>
                <a:pPr>
                  <a:defRPr sz="800" b="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dLbls>
          <c:cat>
            <c:numRef>
              <c:f>'[(P.53)_理想の子ども数.xlsx]理想の子ども数'!$A$2:$A$9</c:f>
              <c:numCache>
                <c:formatCode>General</c:formatCode>
                <c:ptCount val="8"/>
                <c:pt idx="0">
                  <c:v>1977</c:v>
                </c:pt>
                <c:pt idx="1">
                  <c:v>1982</c:v>
                </c:pt>
                <c:pt idx="2">
                  <c:v>1987</c:v>
                </c:pt>
                <c:pt idx="3">
                  <c:v>1992</c:v>
                </c:pt>
                <c:pt idx="4">
                  <c:v>1997</c:v>
                </c:pt>
                <c:pt idx="5">
                  <c:v>2002</c:v>
                </c:pt>
                <c:pt idx="6">
                  <c:v>2005</c:v>
                </c:pt>
                <c:pt idx="7">
                  <c:v>2010</c:v>
                </c:pt>
              </c:numCache>
            </c:numRef>
          </c:cat>
          <c:val>
            <c:numRef>
              <c:f>'[(P.53)_理想の子ども数.xlsx]理想の子ども数'!$B$2:$B$9</c:f>
              <c:numCache>
                <c:formatCode>0.00_);[Red]\(0.00\)</c:formatCode>
                <c:ptCount val="8"/>
                <c:pt idx="0">
                  <c:v>2.61</c:v>
                </c:pt>
                <c:pt idx="1">
                  <c:v>2.62</c:v>
                </c:pt>
                <c:pt idx="2">
                  <c:v>2.67</c:v>
                </c:pt>
                <c:pt idx="3">
                  <c:v>2.64</c:v>
                </c:pt>
                <c:pt idx="4">
                  <c:v>2.5299999999999998</c:v>
                </c:pt>
                <c:pt idx="5">
                  <c:v>2.56</c:v>
                </c:pt>
                <c:pt idx="6">
                  <c:v>2.48</c:v>
                </c:pt>
                <c:pt idx="7">
                  <c:v>2.42</c:v>
                </c:pt>
              </c:numCache>
            </c:numRef>
          </c:val>
          <c:smooth val="0"/>
        </c:ser>
        <c:dLbls>
          <c:showLegendKey val="0"/>
          <c:showVal val="0"/>
          <c:showCatName val="0"/>
          <c:showSerName val="0"/>
          <c:showPercent val="0"/>
          <c:showBubbleSize val="0"/>
        </c:dLbls>
        <c:marker val="1"/>
        <c:smooth val="0"/>
        <c:axId val="127931520"/>
        <c:axId val="127933056"/>
      </c:lineChart>
      <c:catAx>
        <c:axId val="127931520"/>
        <c:scaling>
          <c:orientation val="minMax"/>
        </c:scaling>
        <c:delete val="0"/>
        <c:axPos val="b"/>
        <c:numFmt formatCode="General" sourceLinked="1"/>
        <c:majorTickMark val="in"/>
        <c:minorTickMark val="none"/>
        <c:tickLblPos val="nextTo"/>
        <c:txPr>
          <a:bodyPr/>
          <a:lstStyle/>
          <a:p>
            <a:pPr>
              <a:defRPr sz="900"/>
            </a:pPr>
            <a:endParaRPr lang="ja-JP"/>
          </a:p>
        </c:txPr>
        <c:crossAx val="127933056"/>
        <c:crosses val="autoZero"/>
        <c:auto val="1"/>
        <c:lblAlgn val="ctr"/>
        <c:lblOffset val="100"/>
        <c:noMultiLvlLbl val="0"/>
      </c:catAx>
      <c:valAx>
        <c:axId val="127933056"/>
        <c:scaling>
          <c:orientation val="minMax"/>
          <c:max val="3"/>
        </c:scaling>
        <c:delete val="0"/>
        <c:axPos val="l"/>
        <c:majorGridlines/>
        <c:title>
          <c:tx>
            <c:rich>
              <a:bodyPr rot="0" vert="horz"/>
              <a:lstStyle/>
              <a:p>
                <a:pPr>
                  <a:defRPr sz="800" b="0">
                    <a:latin typeface="Meiryo UI" panose="020B0604030504040204" pitchFamily="50" charset="-128"/>
                    <a:ea typeface="Meiryo UI" panose="020B0604030504040204" pitchFamily="50" charset="-128"/>
                    <a:cs typeface="Meiryo UI" panose="020B0604030504040204" pitchFamily="50" charset="-128"/>
                  </a:defRPr>
                </a:pPr>
                <a:r>
                  <a:rPr lang="en-US" altLang="ja-JP" sz="8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b="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800" b="0" dirty="0">
                    <a:latin typeface="Meiryo UI" panose="020B0604030504040204" pitchFamily="50" charset="-128"/>
                    <a:ea typeface="Meiryo UI" panose="020B0604030504040204" pitchFamily="50" charset="-128"/>
                    <a:cs typeface="Meiryo UI" panose="020B0604030504040204" pitchFamily="50" charset="-128"/>
                  </a:rPr>
                  <a:t>)</a:t>
                </a:r>
              </a:p>
            </c:rich>
          </c:tx>
          <c:layout>
            <c:manualLayout>
              <c:xMode val="edge"/>
              <c:yMode val="edge"/>
              <c:x val="5.5165017965665614E-2"/>
              <c:y val="6.8639545056867896E-2"/>
            </c:manualLayout>
          </c:layout>
          <c:overlay val="0"/>
        </c:title>
        <c:numFmt formatCode="#,##0.0_);[Red]\(#,##0.0\)" sourceLinked="0"/>
        <c:majorTickMark val="in"/>
        <c:minorTickMark val="none"/>
        <c:tickLblPos val="nextTo"/>
        <c:txPr>
          <a:bodyPr/>
          <a:lstStyle/>
          <a:p>
            <a:pPr>
              <a:defRPr sz="1050"/>
            </a:pPr>
            <a:endParaRPr lang="ja-JP"/>
          </a:p>
        </c:txPr>
        <c:crossAx val="127931520"/>
        <c:crosses val="autoZero"/>
        <c:crossBetween val="between"/>
        <c:majorUnit val="1"/>
      </c:valAx>
    </c:plotArea>
    <c:legend>
      <c:legendPos val="r"/>
      <c:layout>
        <c:manualLayout>
          <c:xMode val="edge"/>
          <c:yMode val="edge"/>
          <c:x val="0.1447082239720035"/>
          <c:y val="4.6946631671041093E-2"/>
          <c:w val="0.82751399825021876"/>
          <c:h val="7.7402668416447939E-2"/>
        </c:manualLayout>
      </c:layout>
      <c:overlay val="0"/>
      <c:spPr>
        <a:ln>
          <a:solidFill>
            <a:schemeClr val="bg1">
              <a:lumMod val="75000"/>
            </a:schemeClr>
          </a:solid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42594227872344"/>
          <c:y val="6.3322279189112846E-2"/>
          <c:w val="0.86802361427606756"/>
          <c:h val="0.6251454617898401"/>
        </c:manualLayout>
      </c:layout>
      <c:lineChart>
        <c:grouping val="standard"/>
        <c:varyColors val="0"/>
        <c:ser>
          <c:idx val="0"/>
          <c:order val="0"/>
          <c:tx>
            <c:strRef>
              <c:f>'[(P.55)_労働力人口の推移.xlsx]①労働力人口'!$B$8</c:f>
              <c:strCache>
                <c:ptCount val="1"/>
                <c:pt idx="0">
                  <c:v>総数</c:v>
                </c:pt>
              </c:strCache>
            </c:strRef>
          </c:tx>
          <c:spPr>
            <a:ln>
              <a:solidFill>
                <a:schemeClr val="accent4">
                  <a:lumMod val="75000"/>
                </a:schemeClr>
              </a:solidFill>
            </a:ln>
          </c:spPr>
          <c:marker>
            <c:spPr>
              <a:solidFill>
                <a:schemeClr val="accent4">
                  <a:lumMod val="75000"/>
                </a:schemeClr>
              </a:solidFill>
              <a:ln>
                <a:noFill/>
              </a:ln>
            </c:spPr>
          </c:marker>
          <c:dLbls>
            <c:dLbl>
              <c:idx val="4"/>
              <c:layout>
                <c:manualLayout>
                  <c:x val="-6.2589277787178252E-2"/>
                  <c:y val="-4.8261714132406028E-2"/>
                </c:manualLayout>
              </c:layout>
              <c:dLblPos val="r"/>
              <c:showLegendKey val="0"/>
              <c:showVal val="1"/>
              <c:showCatName val="0"/>
              <c:showSerName val="0"/>
              <c:showPercent val="0"/>
              <c:showBubbleSize val="0"/>
            </c:dLbl>
            <c:dLbl>
              <c:idx val="5"/>
              <c:layout>
                <c:manualLayout>
                  <c:x val="-5.3069553805774279E-2"/>
                  <c:y val="-3.3241106400161521E-2"/>
                </c:manualLayout>
              </c:layout>
              <c:dLblPos val="r"/>
              <c:showLegendKey val="0"/>
              <c:showVal val="1"/>
              <c:showCatName val="0"/>
              <c:showSerName val="0"/>
              <c:showPercent val="0"/>
              <c:showBubbleSize val="0"/>
            </c:dLbl>
            <c:dLbl>
              <c:idx val="6"/>
              <c:layout>
                <c:manualLayout>
                  <c:x val="-5.6851100860206942E-2"/>
                  <c:y val="-4.3555531839361325E-2"/>
                </c:manualLayout>
              </c:layout>
              <c:dLblPos val="r"/>
              <c:showLegendKey val="0"/>
              <c:showVal val="1"/>
              <c:showCatName val="0"/>
              <c:showSerName val="0"/>
              <c:showPercent val="0"/>
              <c:showBubbleSize val="0"/>
            </c:dLbl>
            <c:dLbl>
              <c:idx val="7"/>
              <c:layout>
                <c:manualLayout>
                  <c:x val="-5.9720189323692489E-2"/>
                  <c:y val="-5.7674078718495447E-2"/>
                </c:manualLayout>
              </c:layout>
              <c:dLblPos val="r"/>
              <c:showLegendKey val="0"/>
              <c:showVal val="1"/>
              <c:showCatName val="0"/>
              <c:showSerName val="0"/>
              <c:showPercent val="0"/>
              <c:showBubbleSize val="0"/>
            </c:dLbl>
            <c:dLbl>
              <c:idx val="8"/>
              <c:layout>
                <c:manualLayout>
                  <c:x val="-4.4448505848760977E-2"/>
                  <c:y val="-6.238026101154015E-2"/>
                </c:manualLayout>
              </c:layout>
              <c:dLblPos val="r"/>
              <c:showLegendKey val="0"/>
              <c:showVal val="1"/>
              <c:showCatName val="0"/>
              <c:showSerName val="0"/>
              <c:showPercent val="0"/>
              <c:showBubbleSize val="0"/>
            </c:dLbl>
            <c:txPr>
              <a:bodyPr/>
              <a:lstStyle/>
              <a:p>
                <a:pPr>
                  <a:defRPr sz="800"/>
                </a:pPr>
                <a:endParaRPr lang="ja-JP"/>
              </a:p>
            </c:txPr>
            <c:dLblPos val="t"/>
            <c:showLegendKey val="0"/>
            <c:showVal val="1"/>
            <c:showCatName val="0"/>
            <c:showSerName val="0"/>
            <c:showPercent val="0"/>
            <c:showBubbleSize val="0"/>
            <c:showLeaderLines val="0"/>
          </c:dLbls>
          <c:cat>
            <c:numRef>
              <c:f>'[(P.55)_労働力人口の推移.xlsx]①労働力人口'!$F$7:$K$7</c:f>
              <c:numCache>
                <c:formatCode>General</c:formatCode>
                <c:ptCount val="6"/>
                <c:pt idx="0">
                  <c:v>1985</c:v>
                </c:pt>
                <c:pt idx="1">
                  <c:v>1990</c:v>
                </c:pt>
                <c:pt idx="2">
                  <c:v>1995</c:v>
                </c:pt>
                <c:pt idx="3">
                  <c:v>2000</c:v>
                </c:pt>
                <c:pt idx="4">
                  <c:v>2005</c:v>
                </c:pt>
                <c:pt idx="5">
                  <c:v>2010</c:v>
                </c:pt>
              </c:numCache>
            </c:numRef>
          </c:cat>
          <c:val>
            <c:numRef>
              <c:f>'[(P.55)_労働力人口の推移.xlsx]①労働力人口'!$F$8:$K$8</c:f>
              <c:numCache>
                <c:formatCode>#,##0;"▲ "#,##0</c:formatCode>
                <c:ptCount val="6"/>
                <c:pt idx="0">
                  <c:v>419.76940000000002</c:v>
                </c:pt>
                <c:pt idx="1">
                  <c:v>442.40730000000002</c:v>
                </c:pt>
                <c:pt idx="2">
                  <c:v>465.8723</c:v>
                </c:pt>
                <c:pt idx="3">
                  <c:v>444.54379999999998</c:v>
                </c:pt>
                <c:pt idx="4">
                  <c:v>432.67110000000002</c:v>
                </c:pt>
                <c:pt idx="5">
                  <c:v>414.56180000000001</c:v>
                </c:pt>
              </c:numCache>
            </c:numRef>
          </c:val>
          <c:smooth val="0"/>
        </c:ser>
        <c:ser>
          <c:idx val="1"/>
          <c:order val="1"/>
          <c:tx>
            <c:strRef>
              <c:f>'[(P.55)_労働力人口の推移.xlsx]①労働力人口'!$B$9</c:f>
              <c:strCache>
                <c:ptCount val="1"/>
                <c:pt idx="0">
                  <c:v>男性</c:v>
                </c:pt>
              </c:strCache>
            </c:strRef>
          </c:tx>
          <c:spPr>
            <a:ln>
              <a:solidFill>
                <a:srgbClr val="00B0F0"/>
              </a:solidFill>
            </a:ln>
          </c:spPr>
          <c:marker>
            <c:symbol val="square"/>
            <c:size val="7"/>
            <c:spPr>
              <a:solidFill>
                <a:srgbClr val="00B0F0"/>
              </a:solidFill>
              <a:ln>
                <a:noFill/>
              </a:ln>
            </c:spPr>
          </c:marker>
          <c:dLbls>
            <c:txPr>
              <a:bodyPr/>
              <a:lstStyle/>
              <a:p>
                <a:pPr>
                  <a:defRPr sz="800"/>
                </a:pPr>
                <a:endParaRPr lang="ja-JP"/>
              </a:p>
            </c:txPr>
            <c:dLblPos val="t"/>
            <c:showLegendKey val="0"/>
            <c:showVal val="1"/>
            <c:showCatName val="0"/>
            <c:showSerName val="0"/>
            <c:showPercent val="0"/>
            <c:showBubbleSize val="0"/>
            <c:showLeaderLines val="0"/>
          </c:dLbls>
          <c:cat>
            <c:numRef>
              <c:f>'[(P.55)_労働力人口の推移.xlsx]①労働力人口'!$F$7:$K$7</c:f>
              <c:numCache>
                <c:formatCode>General</c:formatCode>
                <c:ptCount val="6"/>
                <c:pt idx="0">
                  <c:v>1985</c:v>
                </c:pt>
                <c:pt idx="1">
                  <c:v>1990</c:v>
                </c:pt>
                <c:pt idx="2">
                  <c:v>1995</c:v>
                </c:pt>
                <c:pt idx="3">
                  <c:v>2000</c:v>
                </c:pt>
                <c:pt idx="4">
                  <c:v>2005</c:v>
                </c:pt>
                <c:pt idx="5">
                  <c:v>2010</c:v>
                </c:pt>
              </c:numCache>
            </c:numRef>
          </c:cat>
          <c:val>
            <c:numRef>
              <c:f>'[(P.55)_労働力人口の推移.xlsx]①労働力人口'!$F$9:$K$9</c:f>
              <c:numCache>
                <c:formatCode>#,##0;"▲ "#,##0</c:formatCode>
                <c:ptCount val="6"/>
                <c:pt idx="0">
                  <c:v>268.5659</c:v>
                </c:pt>
                <c:pt idx="1">
                  <c:v>277.66899999999998</c:v>
                </c:pt>
                <c:pt idx="2">
                  <c:v>289.34780000000001</c:v>
                </c:pt>
                <c:pt idx="3">
                  <c:v>270.83969999999999</c:v>
                </c:pt>
                <c:pt idx="4">
                  <c:v>256.8279</c:v>
                </c:pt>
                <c:pt idx="5">
                  <c:v>240.07919999999999</c:v>
                </c:pt>
              </c:numCache>
            </c:numRef>
          </c:val>
          <c:smooth val="0"/>
        </c:ser>
        <c:ser>
          <c:idx val="2"/>
          <c:order val="2"/>
          <c:tx>
            <c:strRef>
              <c:f>'[(P.55)_労働力人口の推移.xlsx]①労働力人口'!$B$10</c:f>
              <c:strCache>
                <c:ptCount val="1"/>
                <c:pt idx="0">
                  <c:v>女性</c:v>
                </c:pt>
              </c:strCache>
            </c:strRef>
          </c:tx>
          <c:spPr>
            <a:ln>
              <a:solidFill>
                <a:srgbClr val="FF5050"/>
              </a:solidFill>
            </a:ln>
          </c:spPr>
          <c:marker>
            <c:spPr>
              <a:solidFill>
                <a:srgbClr val="FF5050"/>
              </a:solidFill>
              <a:ln>
                <a:noFill/>
              </a:ln>
            </c:spPr>
          </c:marker>
          <c:dLbls>
            <c:txPr>
              <a:bodyPr/>
              <a:lstStyle/>
              <a:p>
                <a:pPr>
                  <a:defRPr sz="800"/>
                </a:pPr>
                <a:endParaRPr lang="ja-JP"/>
              </a:p>
            </c:txPr>
            <c:dLblPos val="ctr"/>
            <c:showLegendKey val="0"/>
            <c:showVal val="1"/>
            <c:showCatName val="0"/>
            <c:showSerName val="0"/>
            <c:showPercent val="0"/>
            <c:showBubbleSize val="0"/>
            <c:showLeaderLines val="0"/>
          </c:dLbls>
          <c:cat>
            <c:numRef>
              <c:f>'[(P.55)_労働力人口の推移.xlsx]①労働力人口'!$F$7:$K$7</c:f>
              <c:numCache>
                <c:formatCode>General</c:formatCode>
                <c:ptCount val="6"/>
                <c:pt idx="0">
                  <c:v>1985</c:v>
                </c:pt>
                <c:pt idx="1">
                  <c:v>1990</c:v>
                </c:pt>
                <c:pt idx="2">
                  <c:v>1995</c:v>
                </c:pt>
                <c:pt idx="3">
                  <c:v>2000</c:v>
                </c:pt>
                <c:pt idx="4">
                  <c:v>2005</c:v>
                </c:pt>
                <c:pt idx="5">
                  <c:v>2010</c:v>
                </c:pt>
              </c:numCache>
            </c:numRef>
          </c:cat>
          <c:val>
            <c:numRef>
              <c:f>'[(P.55)_労働力人口の推移.xlsx]①労働力人口'!$F$10:$K$10</c:f>
              <c:numCache>
                <c:formatCode>#,##0;"▲ "#,##0</c:formatCode>
                <c:ptCount val="6"/>
                <c:pt idx="0">
                  <c:v>151.20349999999999</c:v>
                </c:pt>
                <c:pt idx="1">
                  <c:v>164.73830000000001</c:v>
                </c:pt>
                <c:pt idx="2">
                  <c:v>176.52449999999999</c:v>
                </c:pt>
                <c:pt idx="3">
                  <c:v>173.70410000000001</c:v>
                </c:pt>
                <c:pt idx="4">
                  <c:v>175.8432</c:v>
                </c:pt>
                <c:pt idx="5">
                  <c:v>174.48259999999999</c:v>
                </c:pt>
              </c:numCache>
            </c:numRef>
          </c:val>
          <c:smooth val="0"/>
        </c:ser>
        <c:dLbls>
          <c:dLblPos val="t"/>
          <c:showLegendKey val="0"/>
          <c:showVal val="1"/>
          <c:showCatName val="0"/>
          <c:showSerName val="0"/>
          <c:showPercent val="0"/>
          <c:showBubbleSize val="0"/>
        </c:dLbls>
        <c:marker val="1"/>
        <c:smooth val="0"/>
        <c:axId val="126811520"/>
        <c:axId val="126833792"/>
      </c:lineChart>
      <c:catAx>
        <c:axId val="126811520"/>
        <c:scaling>
          <c:orientation val="minMax"/>
        </c:scaling>
        <c:delete val="0"/>
        <c:axPos val="b"/>
        <c:numFmt formatCode="General" sourceLinked="1"/>
        <c:majorTickMark val="none"/>
        <c:minorTickMark val="none"/>
        <c:tickLblPos val="nextTo"/>
        <c:spPr>
          <a:ln>
            <a:noFill/>
          </a:ln>
        </c:spPr>
        <c:crossAx val="126833792"/>
        <c:crosses val="autoZero"/>
        <c:auto val="1"/>
        <c:lblAlgn val="ctr"/>
        <c:lblOffset val="100"/>
        <c:noMultiLvlLbl val="0"/>
      </c:catAx>
      <c:valAx>
        <c:axId val="126833792"/>
        <c:scaling>
          <c:orientation val="minMax"/>
          <c:max val="600"/>
        </c:scaling>
        <c:delete val="0"/>
        <c:axPos val="l"/>
        <c:majorGridlines/>
        <c:numFmt formatCode="#,##0;&quot;▲ &quot;#,##0" sourceLinked="1"/>
        <c:majorTickMark val="in"/>
        <c:minorTickMark val="none"/>
        <c:tickLblPos val="nextTo"/>
        <c:spPr>
          <a:ln>
            <a:noFill/>
          </a:ln>
        </c:spPr>
        <c:crossAx val="126811520"/>
        <c:crosses val="autoZero"/>
        <c:crossBetween val="between"/>
        <c:majorUnit val="200"/>
      </c:valAx>
      <c:spPr>
        <a:ln w="9525">
          <a:solidFill>
            <a:schemeClr val="tx1"/>
          </a:solidFill>
        </a:ln>
      </c:spPr>
    </c:plotArea>
    <c:legend>
      <c:legendPos val="b"/>
      <c:layout>
        <c:manualLayout>
          <c:xMode val="edge"/>
          <c:yMode val="edge"/>
          <c:x val="0.42198435802639217"/>
          <c:y val="0.56163692122241937"/>
          <c:w val="0.52029549463281111"/>
          <c:h val="9.2461641797404737E-2"/>
        </c:manualLayout>
      </c:layout>
      <c:overlay val="0"/>
      <c:spPr>
        <a:ln>
          <a:solidFill>
            <a:schemeClr val="tx1"/>
          </a:solidFill>
        </a:ln>
      </c:sp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99147997944574"/>
          <c:y val="7.9486979437995237E-2"/>
          <c:w val="0.81612396622558636"/>
          <c:h val="0.64177640788823309"/>
        </c:manualLayout>
      </c:layout>
      <c:barChart>
        <c:barDir val="col"/>
        <c:grouping val="stacked"/>
        <c:varyColors val="0"/>
        <c:ser>
          <c:idx val="0"/>
          <c:order val="0"/>
          <c:tx>
            <c:strRef>
              <c:f>Sheet1!$B$1</c:f>
              <c:strCache>
                <c:ptCount val="1"/>
                <c:pt idx="0">
                  <c:v>全体</c:v>
                </c:pt>
              </c:strCache>
            </c:strRef>
          </c:tx>
          <c:spPr>
            <a:solidFill>
              <a:schemeClr val="accent6">
                <a:lumMod val="40000"/>
                <a:lumOff val="60000"/>
              </a:schemeClr>
            </a:solidFill>
            <a:ln>
              <a:noFill/>
            </a:ln>
          </c:spPr>
          <c:invertIfNegative val="0"/>
          <c:dLbls>
            <c:dLbl>
              <c:idx val="1"/>
              <c:spPr/>
              <c:txPr>
                <a:bodyPr/>
                <a:lstStyle/>
                <a:p>
                  <a:pPr>
                    <a:defRPr sz="1200"/>
                  </a:pPr>
                  <a:endParaRPr lang="ja-JP"/>
                </a:p>
              </c:txPr>
              <c:showLegendKey val="0"/>
              <c:showVal val="1"/>
              <c:showCatName val="0"/>
              <c:showSerName val="0"/>
              <c:showPercent val="0"/>
              <c:showBubbleSize val="0"/>
            </c:dLbl>
            <c:dLbl>
              <c:idx val="4"/>
              <c:layout>
                <c:manualLayout>
                  <c:x val="0"/>
                  <c:y val="-5.3304877729622002E-2"/>
                </c:manualLayout>
              </c:layout>
              <c:spPr/>
              <c:txPr>
                <a:bodyPr/>
                <a:lstStyle/>
                <a:p>
                  <a:pPr>
                    <a:defRPr sz="1200"/>
                  </a:pPr>
                  <a:endParaRPr lang="ja-JP"/>
                </a:p>
              </c:txPr>
              <c:showLegendKey val="0"/>
              <c:showVal val="1"/>
              <c:showCatName val="0"/>
              <c:showSerName val="0"/>
              <c:showPercent val="0"/>
              <c:showBubbleSize val="0"/>
            </c:dLbl>
            <c:showLegendKey val="0"/>
            <c:showVal val="0"/>
            <c:showCatName val="0"/>
            <c:showSerName val="0"/>
            <c:showPercent val="0"/>
            <c:showBubbleSize val="0"/>
          </c:dLbls>
          <c:cat>
            <c:strRef>
              <c:f>Sheet1!$A$2:$A$8</c:f>
              <c:strCache>
                <c:ptCount val="7"/>
                <c:pt idx="0">
                  <c:v>北海道</c:v>
                </c:pt>
                <c:pt idx="1">
                  <c:v>東京</c:v>
                </c:pt>
                <c:pt idx="2">
                  <c:v>神奈川</c:v>
                </c:pt>
                <c:pt idx="3">
                  <c:v>京都</c:v>
                </c:pt>
                <c:pt idx="4">
                  <c:v>大阪</c:v>
                </c:pt>
                <c:pt idx="5">
                  <c:v>兵庫</c:v>
                </c:pt>
                <c:pt idx="6">
                  <c:v>福岡</c:v>
                </c:pt>
              </c:strCache>
            </c:strRef>
          </c:cat>
          <c:val>
            <c:numRef>
              <c:f>Sheet1!$B$2:$B$8</c:f>
              <c:numCache>
                <c:formatCode>#,##0.0\ ;\-#.##0.0\ ;0.0\ ;@\ </c:formatCode>
                <c:ptCount val="7"/>
                <c:pt idx="0">
                  <c:v>57.8</c:v>
                </c:pt>
                <c:pt idx="1">
                  <c:v>78.8</c:v>
                </c:pt>
                <c:pt idx="2">
                  <c:v>67.2</c:v>
                </c:pt>
                <c:pt idx="3">
                  <c:v>67.7</c:v>
                </c:pt>
                <c:pt idx="4">
                  <c:v>81</c:v>
                </c:pt>
                <c:pt idx="5">
                  <c:v>54.9</c:v>
                </c:pt>
                <c:pt idx="6">
                  <c:v>66.7</c:v>
                </c:pt>
              </c:numCache>
            </c:numRef>
          </c:val>
        </c:ser>
        <c:dLbls>
          <c:showLegendKey val="0"/>
          <c:showVal val="0"/>
          <c:showCatName val="0"/>
          <c:showSerName val="0"/>
          <c:showPercent val="0"/>
          <c:showBubbleSize val="0"/>
        </c:dLbls>
        <c:gapWidth val="150"/>
        <c:overlap val="100"/>
        <c:axId val="179833856"/>
        <c:axId val="179844224"/>
      </c:barChart>
      <c:lineChart>
        <c:grouping val="standard"/>
        <c:varyColors val="0"/>
        <c:ser>
          <c:idx val="1"/>
          <c:order val="1"/>
          <c:tx>
            <c:strRef>
              <c:f>Sheet1!$C$1</c:f>
              <c:strCache>
                <c:ptCount val="1"/>
                <c:pt idx="0">
                  <c:v>旅館</c:v>
                </c:pt>
              </c:strCache>
            </c:strRef>
          </c:tx>
          <c:marker>
            <c:spPr>
              <a:ln>
                <a:noFill/>
              </a:ln>
            </c:spPr>
          </c:marker>
          <c:cat>
            <c:strRef>
              <c:f>Sheet1!$A$2:$A$8</c:f>
              <c:strCache>
                <c:ptCount val="7"/>
                <c:pt idx="0">
                  <c:v>北海道</c:v>
                </c:pt>
                <c:pt idx="1">
                  <c:v>東京</c:v>
                </c:pt>
                <c:pt idx="2">
                  <c:v>神奈川</c:v>
                </c:pt>
                <c:pt idx="3">
                  <c:v>京都</c:v>
                </c:pt>
                <c:pt idx="4">
                  <c:v>大阪</c:v>
                </c:pt>
                <c:pt idx="5">
                  <c:v>兵庫</c:v>
                </c:pt>
                <c:pt idx="6">
                  <c:v>福岡</c:v>
                </c:pt>
              </c:strCache>
            </c:strRef>
          </c:cat>
          <c:val>
            <c:numRef>
              <c:f>Sheet1!$C$2:$C$8</c:f>
              <c:numCache>
                <c:formatCode>#,##0.0\ ;\-#.##0.0\ ;0.0\ ;@\ </c:formatCode>
                <c:ptCount val="7"/>
                <c:pt idx="0">
                  <c:v>47</c:v>
                </c:pt>
                <c:pt idx="1">
                  <c:v>41.8</c:v>
                </c:pt>
                <c:pt idx="2">
                  <c:v>48</c:v>
                </c:pt>
                <c:pt idx="3">
                  <c:v>43.8</c:v>
                </c:pt>
                <c:pt idx="4">
                  <c:v>43.1</c:v>
                </c:pt>
                <c:pt idx="5">
                  <c:v>32.5</c:v>
                </c:pt>
                <c:pt idx="6">
                  <c:v>24.7</c:v>
                </c:pt>
              </c:numCache>
            </c:numRef>
          </c:val>
          <c:smooth val="0"/>
        </c:ser>
        <c:ser>
          <c:idx val="2"/>
          <c:order val="2"/>
          <c:tx>
            <c:strRef>
              <c:f>Sheet1!$D$1</c:f>
              <c:strCache>
                <c:ptCount val="1"/>
                <c:pt idx="0">
                  <c:v>リゾートホテル</c:v>
                </c:pt>
              </c:strCache>
            </c:strRef>
          </c:tx>
          <c:marker>
            <c:spPr>
              <a:ln>
                <a:noFill/>
              </a:ln>
            </c:spPr>
          </c:marker>
          <c:cat>
            <c:strRef>
              <c:f>Sheet1!$A$2:$A$8</c:f>
              <c:strCache>
                <c:ptCount val="7"/>
                <c:pt idx="0">
                  <c:v>北海道</c:v>
                </c:pt>
                <c:pt idx="1">
                  <c:v>東京</c:v>
                </c:pt>
                <c:pt idx="2">
                  <c:v>神奈川</c:v>
                </c:pt>
                <c:pt idx="3">
                  <c:v>京都</c:v>
                </c:pt>
                <c:pt idx="4">
                  <c:v>大阪</c:v>
                </c:pt>
                <c:pt idx="5">
                  <c:v>兵庫</c:v>
                </c:pt>
                <c:pt idx="6">
                  <c:v>福岡</c:v>
                </c:pt>
              </c:strCache>
            </c:strRef>
          </c:cat>
          <c:val>
            <c:numRef>
              <c:f>Sheet1!$D$2:$D$8</c:f>
              <c:numCache>
                <c:formatCode>#,##0.0\ ;\-#.##0.0\ ;0.0\ ;@\ </c:formatCode>
                <c:ptCount val="7"/>
                <c:pt idx="0">
                  <c:v>46.4</c:v>
                </c:pt>
                <c:pt idx="1">
                  <c:v>72.900000000000006</c:v>
                </c:pt>
                <c:pt idx="2">
                  <c:v>64.7</c:v>
                </c:pt>
                <c:pt idx="3">
                  <c:v>55.6</c:v>
                </c:pt>
                <c:pt idx="4">
                  <c:v>85.8</c:v>
                </c:pt>
                <c:pt idx="5">
                  <c:v>54.1</c:v>
                </c:pt>
                <c:pt idx="6">
                  <c:v>60.7</c:v>
                </c:pt>
              </c:numCache>
            </c:numRef>
          </c:val>
          <c:smooth val="0"/>
        </c:ser>
        <c:ser>
          <c:idx val="3"/>
          <c:order val="3"/>
          <c:tx>
            <c:strRef>
              <c:f>Sheet1!$E$1</c:f>
              <c:strCache>
                <c:ptCount val="1"/>
                <c:pt idx="0">
                  <c:v>ビジネスホテル</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Sheet1!$E$2:$E$8</c:f>
              <c:numCache>
                <c:formatCode>#,##0.0\ ;\-#.##0.0\ ;0.0\ ;@\ </c:formatCode>
                <c:ptCount val="7"/>
                <c:pt idx="0">
                  <c:v>66.400000000000006</c:v>
                </c:pt>
                <c:pt idx="1">
                  <c:v>84.2</c:v>
                </c:pt>
                <c:pt idx="2">
                  <c:v>79.900000000000006</c:v>
                </c:pt>
                <c:pt idx="3">
                  <c:v>81.2</c:v>
                </c:pt>
                <c:pt idx="4">
                  <c:v>83.2</c:v>
                </c:pt>
                <c:pt idx="5">
                  <c:v>75.2</c:v>
                </c:pt>
                <c:pt idx="6">
                  <c:v>73.3</c:v>
                </c:pt>
              </c:numCache>
            </c:numRef>
          </c:val>
          <c:smooth val="0"/>
        </c:ser>
        <c:ser>
          <c:idx val="4"/>
          <c:order val="4"/>
          <c:tx>
            <c:strRef>
              <c:f>Sheet1!$F$1</c:f>
              <c:strCache>
                <c:ptCount val="1"/>
                <c:pt idx="0">
                  <c:v>シティホテル</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Sheet1!$F$2:$F$8</c:f>
              <c:numCache>
                <c:formatCode>#,##0.0\ ;\-#.##0.0\ ;0.0\ ;@\ </c:formatCode>
                <c:ptCount val="7"/>
                <c:pt idx="0">
                  <c:v>72.599999999999994</c:v>
                </c:pt>
                <c:pt idx="1">
                  <c:v>83.2</c:v>
                </c:pt>
                <c:pt idx="2">
                  <c:v>81.7</c:v>
                </c:pt>
                <c:pt idx="3">
                  <c:v>82.3</c:v>
                </c:pt>
                <c:pt idx="4">
                  <c:v>85.5</c:v>
                </c:pt>
                <c:pt idx="5">
                  <c:v>74.3</c:v>
                </c:pt>
                <c:pt idx="6">
                  <c:v>78.599999999999994</c:v>
                </c:pt>
              </c:numCache>
            </c:numRef>
          </c:val>
          <c:smooth val="0"/>
        </c:ser>
        <c:ser>
          <c:idx val="5"/>
          <c:order val="5"/>
          <c:tx>
            <c:strRef>
              <c:f>Sheet1!$G$1</c:f>
              <c:strCache>
                <c:ptCount val="1"/>
                <c:pt idx="0">
                  <c:v>会社・団体の宿泊所</c:v>
                </c:pt>
              </c:strCache>
            </c:strRef>
          </c:tx>
          <c:marker>
            <c:spPr>
              <a:ln>
                <a:noFill/>
              </a:ln>
            </c:spPr>
          </c:marker>
          <c:cat>
            <c:strRef>
              <c:f>Sheet1!$A$2:$A$8</c:f>
              <c:strCache>
                <c:ptCount val="7"/>
                <c:pt idx="0">
                  <c:v>北海道</c:v>
                </c:pt>
                <c:pt idx="1">
                  <c:v>東京</c:v>
                </c:pt>
                <c:pt idx="2">
                  <c:v>神奈川</c:v>
                </c:pt>
                <c:pt idx="3">
                  <c:v>京都</c:v>
                </c:pt>
                <c:pt idx="4">
                  <c:v>大阪</c:v>
                </c:pt>
                <c:pt idx="5">
                  <c:v>兵庫</c:v>
                </c:pt>
                <c:pt idx="6">
                  <c:v>福岡</c:v>
                </c:pt>
              </c:strCache>
            </c:strRef>
          </c:cat>
          <c:val>
            <c:numRef>
              <c:f>Sheet1!$G$2:$G$8</c:f>
              <c:numCache>
                <c:formatCode>#,##0.0\ ;\-#.##0.0\ ;0.0\ ;@\ </c:formatCode>
                <c:ptCount val="7"/>
                <c:pt idx="0">
                  <c:v>37.700000000000003</c:v>
                </c:pt>
                <c:pt idx="1">
                  <c:v>63.6</c:v>
                </c:pt>
                <c:pt idx="2">
                  <c:v>35</c:v>
                </c:pt>
                <c:pt idx="3">
                  <c:v>32.700000000000003</c:v>
                </c:pt>
                <c:pt idx="4">
                  <c:v>27</c:v>
                </c:pt>
                <c:pt idx="5">
                  <c:v>37.700000000000003</c:v>
                </c:pt>
                <c:pt idx="6">
                  <c:v>31.7</c:v>
                </c:pt>
              </c:numCache>
            </c:numRef>
          </c:val>
          <c:smooth val="0"/>
        </c:ser>
        <c:dLbls>
          <c:showLegendKey val="0"/>
          <c:showVal val="0"/>
          <c:showCatName val="0"/>
          <c:showSerName val="0"/>
          <c:showPercent val="0"/>
          <c:showBubbleSize val="0"/>
        </c:dLbls>
        <c:marker val="1"/>
        <c:smooth val="0"/>
        <c:axId val="179833856"/>
        <c:axId val="179844224"/>
      </c:lineChart>
      <c:catAx>
        <c:axId val="179833856"/>
        <c:scaling>
          <c:orientation val="minMax"/>
        </c:scaling>
        <c:delete val="0"/>
        <c:axPos val="b"/>
        <c:numFmt formatCode="General" sourceLinked="1"/>
        <c:majorTickMark val="in"/>
        <c:minorTickMark val="none"/>
        <c:tickLblPos val="nextTo"/>
        <c:txPr>
          <a:bodyPr/>
          <a:lstStyle/>
          <a:p>
            <a:pPr>
              <a:defRPr sz="1200"/>
            </a:pPr>
            <a:endParaRPr lang="ja-JP"/>
          </a:p>
        </c:txPr>
        <c:crossAx val="179844224"/>
        <c:crosses val="autoZero"/>
        <c:auto val="1"/>
        <c:lblAlgn val="ctr"/>
        <c:lblOffset val="100"/>
        <c:noMultiLvlLbl val="0"/>
      </c:catAx>
      <c:valAx>
        <c:axId val="179844224"/>
        <c:scaling>
          <c:orientation val="minMax"/>
          <c:max val="100"/>
          <c:min val="20"/>
        </c:scaling>
        <c:delete val="0"/>
        <c:axPos val="l"/>
        <c:majorGridlines/>
        <c:title>
          <c:tx>
            <c:rich>
              <a:bodyPr rot="0" vert="horz"/>
              <a:lstStyle/>
              <a:p>
                <a:pPr>
                  <a:defRPr sz="1050"/>
                </a:pPr>
                <a:r>
                  <a:rPr lang="ja-JP" altLang="en-US" sz="1050" dirty="0" smtClean="0"/>
                  <a:t>（％）</a:t>
                </a:r>
                <a:endParaRPr lang="ja-JP" altLang="en-US" sz="1050" dirty="0"/>
              </a:p>
            </c:rich>
          </c:tx>
          <c:layout>
            <c:manualLayout>
              <c:xMode val="edge"/>
              <c:yMode val="edge"/>
              <c:x val="6.2211384487419828E-2"/>
              <c:y val="0"/>
            </c:manualLayout>
          </c:layout>
          <c:overlay val="0"/>
        </c:title>
        <c:numFmt formatCode="#,##0.0\ ;\-#.##0.0\ ;0.0\ ;@\ " sourceLinked="1"/>
        <c:majorTickMark val="in"/>
        <c:minorTickMark val="none"/>
        <c:tickLblPos val="nextTo"/>
        <c:txPr>
          <a:bodyPr/>
          <a:lstStyle/>
          <a:p>
            <a:pPr>
              <a:defRPr sz="1050"/>
            </a:pPr>
            <a:endParaRPr lang="ja-JP"/>
          </a:p>
        </c:txPr>
        <c:crossAx val="179833856"/>
        <c:crosses val="autoZero"/>
        <c:crossBetween val="between"/>
        <c:majorUnit val="20"/>
      </c:valAx>
    </c:plotArea>
    <c:legend>
      <c:legendPos val="b"/>
      <c:layout>
        <c:manualLayout>
          <c:xMode val="edge"/>
          <c:yMode val="edge"/>
          <c:x val="0.10140798568844246"/>
          <c:y val="0.84966345586459824"/>
          <c:w val="0.87731169199894898"/>
          <c:h val="0.14179270303381045"/>
        </c:manualLayout>
      </c:layout>
      <c:overlay val="0"/>
      <c:spPr>
        <a:ln>
          <a:solidFill>
            <a:schemeClr val="bg1">
              <a:lumMod val="75000"/>
            </a:schemeClr>
          </a:solidFill>
        </a:ln>
      </c:spPr>
      <c:txPr>
        <a:bodyPr/>
        <a:lstStyle/>
        <a:p>
          <a:pPr>
            <a:lnSpc>
              <a:spcPts val="1000"/>
            </a:lnSpc>
            <a:defRPr sz="1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801618072694024E-2"/>
          <c:y val="3.5419191145048497E-2"/>
          <c:w val="0.87164294179924762"/>
          <c:h val="0.64957641467047134"/>
        </c:manualLayout>
      </c:layout>
      <c:lineChart>
        <c:grouping val="standard"/>
        <c:varyColors val="0"/>
        <c:ser>
          <c:idx val="0"/>
          <c:order val="0"/>
          <c:tx>
            <c:strRef>
              <c:f>'[(P.55)_高齢者労働力人口の推移.xlsx]①''高齢者の労働力人口'!$B$8</c:f>
              <c:strCache>
                <c:ptCount val="1"/>
                <c:pt idx="0">
                  <c:v>総数</c:v>
                </c:pt>
              </c:strCache>
            </c:strRef>
          </c:tx>
          <c:dLbls>
            <c:txPr>
              <a:bodyPr/>
              <a:lstStyle/>
              <a:p>
                <a:pPr>
                  <a:defRPr sz="800"/>
                </a:pPr>
                <a:endParaRPr lang="ja-JP"/>
              </a:p>
            </c:txPr>
            <c:dLblPos val="t"/>
            <c:showLegendKey val="0"/>
            <c:showVal val="1"/>
            <c:showCatName val="0"/>
            <c:showSerName val="0"/>
            <c:showPercent val="0"/>
            <c:showBubbleSize val="0"/>
            <c:showLeaderLines val="0"/>
          </c:dLbls>
          <c:cat>
            <c:numRef>
              <c:f>'[(P.55)_高齢者労働力人口の推移.xlsx]①''高齢者の労働力人口'!$C$7:$H$7</c:f>
              <c:numCache>
                <c:formatCode>General</c:formatCode>
                <c:ptCount val="6"/>
                <c:pt idx="0">
                  <c:v>1985</c:v>
                </c:pt>
                <c:pt idx="1">
                  <c:v>1990</c:v>
                </c:pt>
                <c:pt idx="2">
                  <c:v>1995</c:v>
                </c:pt>
                <c:pt idx="3">
                  <c:v>2000</c:v>
                </c:pt>
                <c:pt idx="4">
                  <c:v>2005</c:v>
                </c:pt>
                <c:pt idx="5">
                  <c:v>2010</c:v>
                </c:pt>
              </c:numCache>
            </c:numRef>
          </c:cat>
          <c:val>
            <c:numRef>
              <c:f>'[(P.55)_高齢者労働力人口の推移.xlsx]①''高齢者の労働力人口'!$C$8:$H$8</c:f>
              <c:numCache>
                <c:formatCode>#,##0;"▲ "#,##0</c:formatCode>
                <c:ptCount val="6"/>
                <c:pt idx="0">
                  <c:v>16.427900000000001</c:v>
                </c:pt>
                <c:pt idx="1">
                  <c:v>18.268899999999999</c:v>
                </c:pt>
                <c:pt idx="2">
                  <c:v>24.381599999999999</c:v>
                </c:pt>
                <c:pt idx="3">
                  <c:v>26.5015</c:v>
                </c:pt>
                <c:pt idx="4">
                  <c:v>31.566800000000001</c:v>
                </c:pt>
                <c:pt idx="5">
                  <c:v>39.689500000000002</c:v>
                </c:pt>
              </c:numCache>
            </c:numRef>
          </c:val>
          <c:smooth val="0"/>
        </c:ser>
        <c:ser>
          <c:idx val="1"/>
          <c:order val="1"/>
          <c:tx>
            <c:strRef>
              <c:f>'[(P.55)_高齢者労働力人口の推移.xlsx]①''高齢者の労働力人口'!$B$9</c:f>
              <c:strCache>
                <c:ptCount val="1"/>
                <c:pt idx="0">
                  <c:v>65-69歳</c:v>
                </c:pt>
              </c:strCache>
            </c:strRef>
          </c:tx>
          <c:dLbls>
            <c:dLbl>
              <c:idx val="0"/>
              <c:layout>
                <c:manualLayout>
                  <c:x val="-3.7242681997044252E-2"/>
                  <c:y val="-6.4730443902668258E-2"/>
                </c:manualLayout>
              </c:layout>
              <c:dLblPos val="r"/>
              <c:showLegendKey val="0"/>
              <c:showVal val="1"/>
              <c:showCatName val="0"/>
              <c:showSerName val="0"/>
              <c:showPercent val="0"/>
              <c:showBubbleSize val="0"/>
            </c:dLbl>
            <c:dLbl>
              <c:idx val="1"/>
              <c:layout>
                <c:manualLayout>
                  <c:x val="-3.8633608432189458E-2"/>
                  <c:y val="-5.9152618525495276E-2"/>
                </c:manualLayout>
              </c:layout>
              <c:dLblPos val="r"/>
              <c:showLegendKey val="0"/>
              <c:showVal val="1"/>
              <c:showCatName val="0"/>
              <c:showSerName val="0"/>
              <c:showPercent val="0"/>
              <c:showBubbleSize val="0"/>
            </c:dLbl>
            <c:dLbl>
              <c:idx val="2"/>
              <c:layout>
                <c:manualLayout>
                  <c:x val="-4.1501730810228815E-2"/>
                  <c:y val="-5.9152618525495276E-2"/>
                </c:manualLayout>
              </c:layout>
              <c:dLblPos val="r"/>
              <c:showLegendKey val="0"/>
              <c:showVal val="1"/>
              <c:showCatName val="0"/>
              <c:showSerName val="0"/>
              <c:showPercent val="0"/>
              <c:showBubbleSize val="0"/>
            </c:dLbl>
            <c:dLbl>
              <c:idx val="3"/>
              <c:layout>
                <c:manualLayout>
                  <c:x val="-4.1501730810228767E-2"/>
                  <c:y val="-4.7996967771149292E-2"/>
                </c:manualLayout>
              </c:layout>
              <c:dLblPos val="r"/>
              <c:showLegendKey val="0"/>
              <c:showVal val="1"/>
              <c:showCatName val="0"/>
              <c:showSerName val="0"/>
              <c:showPercent val="0"/>
              <c:showBubbleSize val="0"/>
            </c:dLbl>
            <c:dLbl>
              <c:idx val="4"/>
              <c:layout>
                <c:manualLayout>
                  <c:x val="-3.8633608432189458E-2"/>
                  <c:y val="-6.4730443902668258E-2"/>
                </c:manualLayout>
              </c:layout>
              <c:dLblPos val="r"/>
              <c:showLegendKey val="0"/>
              <c:showVal val="1"/>
              <c:showCatName val="0"/>
              <c:showSerName val="0"/>
              <c:showPercent val="0"/>
              <c:showBubbleSize val="0"/>
            </c:dLbl>
            <c:dLbl>
              <c:idx val="5"/>
              <c:layout>
                <c:manualLayout>
                  <c:x val="-3.8633608432189458E-2"/>
                  <c:y val="-5.9152618525495276E-2"/>
                </c:manualLayout>
              </c:layout>
              <c:dLblPos val="r"/>
              <c:showLegendKey val="0"/>
              <c:showVal val="1"/>
              <c:showCatName val="0"/>
              <c:showSerName val="0"/>
              <c:showPercent val="0"/>
              <c:showBubbleSize val="0"/>
            </c:dLbl>
            <c:txPr>
              <a:bodyPr/>
              <a:lstStyle/>
              <a:p>
                <a:pPr>
                  <a:defRPr sz="800"/>
                </a:pPr>
                <a:endParaRPr lang="ja-JP"/>
              </a:p>
            </c:txPr>
            <c:dLblPos val="t"/>
            <c:showLegendKey val="0"/>
            <c:showVal val="1"/>
            <c:showCatName val="0"/>
            <c:showSerName val="0"/>
            <c:showPercent val="0"/>
            <c:showBubbleSize val="0"/>
            <c:showLeaderLines val="0"/>
          </c:dLbls>
          <c:cat>
            <c:numRef>
              <c:f>'[(P.55)_高齢者労働力人口の推移.xlsx]①''高齢者の労働力人口'!$C$7:$H$7</c:f>
              <c:numCache>
                <c:formatCode>General</c:formatCode>
                <c:ptCount val="6"/>
                <c:pt idx="0">
                  <c:v>1985</c:v>
                </c:pt>
                <c:pt idx="1">
                  <c:v>1990</c:v>
                </c:pt>
                <c:pt idx="2">
                  <c:v>1995</c:v>
                </c:pt>
                <c:pt idx="3">
                  <c:v>2000</c:v>
                </c:pt>
                <c:pt idx="4">
                  <c:v>2005</c:v>
                </c:pt>
                <c:pt idx="5">
                  <c:v>2010</c:v>
                </c:pt>
              </c:numCache>
            </c:numRef>
          </c:cat>
          <c:val>
            <c:numRef>
              <c:f>'[(P.55)_高齢者労働力人口の推移.xlsx]①''高齢者の労働力人口'!$C$9:$H$9</c:f>
              <c:numCache>
                <c:formatCode>#,##0;"▲ "#,##0</c:formatCode>
                <c:ptCount val="6"/>
                <c:pt idx="0">
                  <c:v>8.7090999999999994</c:v>
                </c:pt>
                <c:pt idx="1">
                  <c:v>10.1654</c:v>
                </c:pt>
                <c:pt idx="2">
                  <c:v>14.223800000000001</c:v>
                </c:pt>
                <c:pt idx="3">
                  <c:v>15.2241</c:v>
                </c:pt>
                <c:pt idx="4">
                  <c:v>17.773900000000001</c:v>
                </c:pt>
                <c:pt idx="5">
                  <c:v>22.108799999999999</c:v>
                </c:pt>
              </c:numCache>
            </c:numRef>
          </c:val>
          <c:smooth val="0"/>
        </c:ser>
        <c:ser>
          <c:idx val="2"/>
          <c:order val="2"/>
          <c:tx>
            <c:strRef>
              <c:f>'[(P.55)_高齢者労働力人口の推移.xlsx]①''高齢者の労働力人口'!$B$10</c:f>
              <c:strCache>
                <c:ptCount val="1"/>
                <c:pt idx="0">
                  <c:v>70-74歳</c:v>
                </c:pt>
              </c:strCache>
            </c:strRef>
          </c:tx>
          <c:dLbls>
            <c:txPr>
              <a:bodyPr/>
              <a:lstStyle/>
              <a:p>
                <a:pPr>
                  <a:defRPr sz="800"/>
                </a:pPr>
                <a:endParaRPr lang="ja-JP"/>
              </a:p>
            </c:txPr>
            <c:dLblPos val="ctr"/>
            <c:showLegendKey val="0"/>
            <c:showVal val="1"/>
            <c:showCatName val="0"/>
            <c:showSerName val="0"/>
            <c:showPercent val="0"/>
            <c:showBubbleSize val="0"/>
            <c:showLeaderLines val="0"/>
          </c:dLbls>
          <c:cat>
            <c:numRef>
              <c:f>'[(P.55)_高齢者労働力人口の推移.xlsx]①''高齢者の労働力人口'!$C$7:$H$7</c:f>
              <c:numCache>
                <c:formatCode>General</c:formatCode>
                <c:ptCount val="6"/>
                <c:pt idx="0">
                  <c:v>1985</c:v>
                </c:pt>
                <c:pt idx="1">
                  <c:v>1990</c:v>
                </c:pt>
                <c:pt idx="2">
                  <c:v>1995</c:v>
                </c:pt>
                <c:pt idx="3">
                  <c:v>2000</c:v>
                </c:pt>
                <c:pt idx="4">
                  <c:v>2005</c:v>
                </c:pt>
                <c:pt idx="5">
                  <c:v>2010</c:v>
                </c:pt>
              </c:numCache>
            </c:numRef>
          </c:cat>
          <c:val>
            <c:numRef>
              <c:f>'[(P.55)_高齢者労働力人口の推移.xlsx]①''高齢者の労働力人口'!$C$10:$H$10</c:f>
              <c:numCache>
                <c:formatCode>#,##0;"▲ "#,##0</c:formatCode>
                <c:ptCount val="6"/>
                <c:pt idx="0">
                  <c:v>4.8085000000000004</c:v>
                </c:pt>
                <c:pt idx="1">
                  <c:v>4.6478999999999999</c:v>
                </c:pt>
                <c:pt idx="2">
                  <c:v>6.0975000000000001</c:v>
                </c:pt>
                <c:pt idx="3">
                  <c:v>6.7854999999999999</c:v>
                </c:pt>
                <c:pt idx="4">
                  <c:v>8.2420000000000009</c:v>
                </c:pt>
                <c:pt idx="5">
                  <c:v>10.251099999999999</c:v>
                </c:pt>
              </c:numCache>
            </c:numRef>
          </c:val>
          <c:smooth val="0"/>
        </c:ser>
        <c:ser>
          <c:idx val="3"/>
          <c:order val="3"/>
          <c:tx>
            <c:strRef>
              <c:f>'[(P.55)_高齢者労働力人口の推移.xlsx]①''高齢者の労働力人口'!$B$11</c:f>
              <c:strCache>
                <c:ptCount val="1"/>
                <c:pt idx="0">
                  <c:v>75-79歳</c:v>
                </c:pt>
              </c:strCache>
            </c:strRef>
          </c:tx>
          <c:cat>
            <c:numRef>
              <c:f>'[(P.55)_高齢者労働力人口の推移.xlsx]①''高齢者の労働力人口'!$C$7:$H$7</c:f>
              <c:numCache>
                <c:formatCode>General</c:formatCode>
                <c:ptCount val="6"/>
                <c:pt idx="0">
                  <c:v>1985</c:v>
                </c:pt>
                <c:pt idx="1">
                  <c:v>1990</c:v>
                </c:pt>
                <c:pt idx="2">
                  <c:v>1995</c:v>
                </c:pt>
                <c:pt idx="3">
                  <c:v>2000</c:v>
                </c:pt>
                <c:pt idx="4">
                  <c:v>2005</c:v>
                </c:pt>
                <c:pt idx="5">
                  <c:v>2010</c:v>
                </c:pt>
              </c:numCache>
            </c:numRef>
          </c:cat>
          <c:val>
            <c:numRef>
              <c:f>'[(P.55)_高齢者労働力人口の推移.xlsx]①''高齢者の労働力人口'!$C$11:$H$11</c:f>
              <c:numCache>
                <c:formatCode>#,##0;"▲ "#,##0</c:formatCode>
                <c:ptCount val="6"/>
                <c:pt idx="0">
                  <c:v>2.0619000000000001</c:v>
                </c:pt>
                <c:pt idx="1">
                  <c:v>2.3504</c:v>
                </c:pt>
                <c:pt idx="2">
                  <c:v>2.5629</c:v>
                </c:pt>
                <c:pt idx="3">
                  <c:v>2.8815</c:v>
                </c:pt>
                <c:pt idx="4">
                  <c:v>3.6101999999999999</c:v>
                </c:pt>
                <c:pt idx="5">
                  <c:v>4.5586000000000002</c:v>
                </c:pt>
              </c:numCache>
            </c:numRef>
          </c:val>
          <c:smooth val="0"/>
        </c:ser>
        <c:ser>
          <c:idx val="4"/>
          <c:order val="4"/>
          <c:tx>
            <c:strRef>
              <c:f>'[(P.55)_高齢者労働力人口の推移.xlsx]①''高齢者の労働力人口'!$B$12</c:f>
              <c:strCache>
                <c:ptCount val="1"/>
                <c:pt idx="0">
                  <c:v>80-84歳</c:v>
                </c:pt>
              </c:strCache>
            </c:strRef>
          </c:tx>
          <c:cat>
            <c:numRef>
              <c:f>'[(P.55)_高齢者労働力人口の推移.xlsx]①''高齢者の労働力人口'!$C$7:$H$7</c:f>
              <c:numCache>
                <c:formatCode>General</c:formatCode>
                <c:ptCount val="6"/>
                <c:pt idx="0">
                  <c:v>1985</c:v>
                </c:pt>
                <c:pt idx="1">
                  <c:v>1990</c:v>
                </c:pt>
                <c:pt idx="2">
                  <c:v>1995</c:v>
                </c:pt>
                <c:pt idx="3">
                  <c:v>2000</c:v>
                </c:pt>
                <c:pt idx="4">
                  <c:v>2005</c:v>
                </c:pt>
                <c:pt idx="5">
                  <c:v>2010</c:v>
                </c:pt>
              </c:numCache>
            </c:numRef>
          </c:cat>
          <c:val>
            <c:numRef>
              <c:f>'[(P.55)_高齢者労働力人口の推移.xlsx]①''高齢者の労働力人口'!$C$12:$H$12</c:f>
              <c:numCache>
                <c:formatCode>#,##0;"▲ "#,##0</c:formatCode>
                <c:ptCount val="6"/>
                <c:pt idx="0">
                  <c:v>0.66639999999999999</c:v>
                </c:pt>
                <c:pt idx="1">
                  <c:v>0.8448</c:v>
                </c:pt>
                <c:pt idx="2">
                  <c:v>1.1146</c:v>
                </c:pt>
                <c:pt idx="3">
                  <c:v>1.1004</c:v>
                </c:pt>
                <c:pt idx="4">
                  <c:v>1.3859999999999999</c:v>
                </c:pt>
                <c:pt idx="5">
                  <c:v>1.9478</c:v>
                </c:pt>
              </c:numCache>
            </c:numRef>
          </c:val>
          <c:smooth val="0"/>
        </c:ser>
        <c:ser>
          <c:idx val="5"/>
          <c:order val="5"/>
          <c:tx>
            <c:strRef>
              <c:f>'[(P.55)_高齢者労働力人口の推移.xlsx]①''高齢者の労働力人口'!$B$13</c:f>
              <c:strCache>
                <c:ptCount val="1"/>
                <c:pt idx="0">
                  <c:v>85歳以上</c:v>
                </c:pt>
              </c:strCache>
            </c:strRef>
          </c:tx>
          <c:cat>
            <c:numRef>
              <c:f>'[(P.55)_高齢者労働力人口の推移.xlsx]①''高齢者の労働力人口'!$C$7:$H$7</c:f>
              <c:numCache>
                <c:formatCode>General</c:formatCode>
                <c:ptCount val="6"/>
                <c:pt idx="0">
                  <c:v>1985</c:v>
                </c:pt>
                <c:pt idx="1">
                  <c:v>1990</c:v>
                </c:pt>
                <c:pt idx="2">
                  <c:v>1995</c:v>
                </c:pt>
                <c:pt idx="3">
                  <c:v>2000</c:v>
                </c:pt>
                <c:pt idx="4">
                  <c:v>2005</c:v>
                </c:pt>
                <c:pt idx="5">
                  <c:v>2010</c:v>
                </c:pt>
              </c:numCache>
            </c:numRef>
          </c:cat>
          <c:val>
            <c:numRef>
              <c:f>'[(P.55)_高齢者労働力人口の推移.xlsx]①''高齢者の労働力人口'!$C$13:$H$13</c:f>
              <c:numCache>
                <c:formatCode>#,##0;"▲ "#,##0</c:formatCode>
                <c:ptCount val="6"/>
                <c:pt idx="0">
                  <c:v>0.182</c:v>
                </c:pt>
                <c:pt idx="1">
                  <c:v>0.26040000000000002</c:v>
                </c:pt>
                <c:pt idx="2">
                  <c:v>0.38279999999999997</c:v>
                </c:pt>
                <c:pt idx="3">
                  <c:v>0.51</c:v>
                </c:pt>
                <c:pt idx="4">
                  <c:v>0.55469999999999997</c:v>
                </c:pt>
                <c:pt idx="5">
                  <c:v>0.82320000000000004</c:v>
                </c:pt>
              </c:numCache>
            </c:numRef>
          </c:val>
          <c:smooth val="0"/>
        </c:ser>
        <c:dLbls>
          <c:showLegendKey val="0"/>
          <c:showVal val="0"/>
          <c:showCatName val="0"/>
          <c:showSerName val="0"/>
          <c:showPercent val="0"/>
          <c:showBubbleSize val="0"/>
        </c:dLbls>
        <c:marker val="1"/>
        <c:smooth val="0"/>
        <c:axId val="126883712"/>
        <c:axId val="126885248"/>
      </c:lineChart>
      <c:catAx>
        <c:axId val="126883712"/>
        <c:scaling>
          <c:orientation val="minMax"/>
        </c:scaling>
        <c:delete val="0"/>
        <c:axPos val="b"/>
        <c:numFmt formatCode="General" sourceLinked="1"/>
        <c:majorTickMark val="none"/>
        <c:minorTickMark val="none"/>
        <c:tickLblPos val="nextTo"/>
        <c:spPr>
          <a:ln>
            <a:noFill/>
          </a:ln>
        </c:spPr>
        <c:crossAx val="126885248"/>
        <c:crosses val="autoZero"/>
        <c:auto val="1"/>
        <c:lblAlgn val="ctr"/>
        <c:lblOffset val="100"/>
        <c:noMultiLvlLbl val="0"/>
      </c:catAx>
      <c:valAx>
        <c:axId val="126885248"/>
        <c:scaling>
          <c:orientation val="minMax"/>
          <c:max val="60"/>
        </c:scaling>
        <c:delete val="0"/>
        <c:axPos val="l"/>
        <c:majorGridlines/>
        <c:numFmt formatCode="#,##0;&quot;▲ &quot;#,##0" sourceLinked="1"/>
        <c:majorTickMark val="none"/>
        <c:minorTickMark val="none"/>
        <c:tickLblPos val="nextTo"/>
        <c:spPr>
          <a:ln>
            <a:noFill/>
          </a:ln>
        </c:spPr>
        <c:crossAx val="126883712"/>
        <c:crosses val="autoZero"/>
        <c:crossBetween val="between"/>
        <c:majorUnit val="20"/>
      </c:valAx>
      <c:spPr>
        <a:ln>
          <a:solidFill>
            <a:schemeClr val="tx1"/>
          </a:solidFill>
        </a:ln>
      </c:spPr>
    </c:plotArea>
    <c:legend>
      <c:legendPos val="b"/>
      <c:layout>
        <c:manualLayout>
          <c:xMode val="edge"/>
          <c:yMode val="edge"/>
          <c:x val="0.14763264727243819"/>
          <c:y val="7.7040481908468086E-2"/>
          <c:w val="0.43574186356590261"/>
          <c:h val="0.2078376791327404"/>
        </c:manualLayout>
      </c:layout>
      <c:overlay val="0"/>
      <c:spPr>
        <a:solidFill>
          <a:schemeClr val="bg1"/>
        </a:solidFill>
        <a:ln w="6350">
          <a:solidFill>
            <a:schemeClr val="tx1"/>
          </a:solidFill>
        </a:ln>
      </c:spPr>
      <c:txPr>
        <a:bodyPr/>
        <a:lstStyle/>
        <a:p>
          <a:pPr>
            <a:defRPr sz="800"/>
          </a:pPr>
          <a:endParaRPr lang="ja-JP"/>
        </a:p>
      </c:txPr>
    </c:legend>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'[(P.56)_就業者数の推移.xlsx]Sheet1'!$B$11</c:f>
              <c:strCache>
                <c:ptCount val="1"/>
                <c:pt idx="0">
                  <c:v>適切に進むケース</c:v>
                </c:pt>
              </c:strCache>
            </c:strRef>
          </c:tx>
          <c:spPr>
            <a:ln>
              <a:prstDash val="sysDash"/>
            </a:ln>
          </c:spPr>
          <c:marker>
            <c:symbol val="x"/>
            <c:size val="7"/>
          </c:marker>
          <c:dLbls>
            <c:txPr>
              <a:bodyPr/>
              <a:lstStyle/>
              <a:p>
                <a:pPr>
                  <a:defRPr sz="900"/>
                </a:pPr>
                <a:endParaRPr lang="ja-JP"/>
              </a:p>
            </c:txPr>
            <c:showLegendKey val="0"/>
            <c:showVal val="1"/>
            <c:showCatName val="0"/>
            <c:showSerName val="0"/>
            <c:showPercent val="0"/>
            <c:showBubbleSize val="0"/>
            <c:showLeaderLines val="0"/>
          </c:dLbls>
          <c:cat>
            <c:numRef>
              <c:f>'[(P.56)_就業者数の推移.xlsx]Sheet1'!$C$10:$E$10</c:f>
              <c:numCache>
                <c:formatCode>General</c:formatCode>
                <c:ptCount val="3"/>
                <c:pt idx="0">
                  <c:v>2014</c:v>
                </c:pt>
                <c:pt idx="1">
                  <c:v>2020</c:v>
                </c:pt>
                <c:pt idx="2">
                  <c:v>2030</c:v>
                </c:pt>
              </c:numCache>
            </c:numRef>
          </c:cat>
          <c:val>
            <c:numRef>
              <c:f>'[(P.56)_就業者数の推移.xlsx]Sheet1'!$C$11:$E$11</c:f>
              <c:numCache>
                <c:formatCode>General</c:formatCode>
                <c:ptCount val="3"/>
                <c:pt idx="0">
                  <c:v>422.8</c:v>
                </c:pt>
                <c:pt idx="1">
                  <c:v>429.1</c:v>
                </c:pt>
                <c:pt idx="2">
                  <c:v>418</c:v>
                </c:pt>
              </c:numCache>
            </c:numRef>
          </c:val>
          <c:smooth val="0"/>
        </c:ser>
        <c:ser>
          <c:idx val="1"/>
          <c:order val="1"/>
          <c:tx>
            <c:strRef>
              <c:f>'[(P.56)_就業者数の推移.xlsx]Sheet1'!$B$12</c:f>
              <c:strCache>
                <c:ptCount val="1"/>
                <c:pt idx="0">
                  <c:v>進まないケース</c:v>
                </c:pt>
              </c:strCache>
            </c:strRef>
          </c:tx>
          <c:marker>
            <c:symbol val="circle"/>
            <c:size val="7"/>
          </c:marker>
          <c:dLbls>
            <c:txPr>
              <a:bodyPr/>
              <a:lstStyle/>
              <a:p>
                <a:pPr>
                  <a:defRPr sz="900"/>
                </a:pPr>
                <a:endParaRPr lang="ja-JP"/>
              </a:p>
            </c:txPr>
            <c:showLegendKey val="0"/>
            <c:showVal val="1"/>
            <c:showCatName val="0"/>
            <c:showSerName val="0"/>
            <c:showPercent val="0"/>
            <c:showBubbleSize val="0"/>
            <c:showLeaderLines val="0"/>
          </c:dLbls>
          <c:cat>
            <c:numRef>
              <c:f>'[(P.56)_就業者数の推移.xlsx]Sheet1'!$C$10:$E$10</c:f>
              <c:numCache>
                <c:formatCode>General</c:formatCode>
                <c:ptCount val="3"/>
                <c:pt idx="0">
                  <c:v>2014</c:v>
                </c:pt>
                <c:pt idx="1">
                  <c:v>2020</c:v>
                </c:pt>
                <c:pt idx="2">
                  <c:v>2030</c:v>
                </c:pt>
              </c:numCache>
            </c:numRef>
          </c:cat>
          <c:val>
            <c:numRef>
              <c:f>'[(P.56)_就業者数の推移.xlsx]Sheet1'!$C$12:$E$12</c:f>
              <c:numCache>
                <c:formatCode>General</c:formatCode>
                <c:ptCount val="3"/>
                <c:pt idx="0">
                  <c:v>422.8</c:v>
                </c:pt>
                <c:pt idx="1">
                  <c:v>404.8</c:v>
                </c:pt>
                <c:pt idx="2">
                  <c:v>373.9</c:v>
                </c:pt>
              </c:numCache>
            </c:numRef>
          </c:val>
          <c:smooth val="0"/>
        </c:ser>
        <c:dLbls>
          <c:showLegendKey val="0"/>
          <c:showVal val="0"/>
          <c:showCatName val="0"/>
          <c:showSerName val="0"/>
          <c:showPercent val="0"/>
          <c:showBubbleSize val="0"/>
        </c:dLbls>
        <c:marker val="1"/>
        <c:smooth val="0"/>
        <c:axId val="128041728"/>
        <c:axId val="128043264"/>
      </c:lineChart>
      <c:lineChart>
        <c:grouping val="standard"/>
        <c:varyColors val="0"/>
        <c:ser>
          <c:idx val="2"/>
          <c:order val="2"/>
          <c:tx>
            <c:strRef>
              <c:f>'[(P.56)_就業者数の推移.xlsx]Sheet1'!$B$13</c:f>
              <c:strCache>
                <c:ptCount val="1"/>
                <c:pt idx="0">
                  <c:v>適切に進むケース</c:v>
                </c:pt>
              </c:strCache>
            </c:strRef>
          </c:tx>
          <c:spPr>
            <a:ln>
              <a:prstDash val="sysDash"/>
            </a:ln>
          </c:spPr>
          <c:marker>
            <c:symbol val="square"/>
            <c:size val="7"/>
          </c:marker>
          <c:dLbls>
            <c:numFmt formatCode="#,##0_);[Red]\(#,##0\)" sourceLinked="0"/>
            <c:txPr>
              <a:bodyPr/>
              <a:lstStyle/>
              <a:p>
                <a:pPr>
                  <a:defRPr sz="900"/>
                </a:pPr>
                <a:endParaRPr lang="ja-JP"/>
              </a:p>
            </c:txPr>
            <c:showLegendKey val="0"/>
            <c:showVal val="1"/>
            <c:showCatName val="0"/>
            <c:showSerName val="0"/>
            <c:showPercent val="0"/>
            <c:showBubbleSize val="0"/>
            <c:showLeaderLines val="0"/>
          </c:dLbls>
          <c:cat>
            <c:numRef>
              <c:f>'[(P.56)_就業者数の推移.xlsx]Sheet1'!$C$10:$E$10</c:f>
              <c:numCache>
                <c:formatCode>General</c:formatCode>
                <c:ptCount val="3"/>
                <c:pt idx="0">
                  <c:v>2014</c:v>
                </c:pt>
                <c:pt idx="1">
                  <c:v>2020</c:v>
                </c:pt>
                <c:pt idx="2">
                  <c:v>2030</c:v>
                </c:pt>
              </c:numCache>
            </c:numRef>
          </c:cat>
          <c:val>
            <c:numRef>
              <c:f>'[(P.56)_就業者数の推移.xlsx]Sheet1'!$C$13:$E$13</c:f>
              <c:numCache>
                <c:formatCode>General</c:formatCode>
                <c:ptCount val="3"/>
                <c:pt idx="0">
                  <c:v>6351</c:v>
                </c:pt>
                <c:pt idx="1">
                  <c:v>6381</c:v>
                </c:pt>
                <c:pt idx="2">
                  <c:v>6169</c:v>
                </c:pt>
              </c:numCache>
            </c:numRef>
          </c:val>
          <c:smooth val="0"/>
        </c:ser>
        <c:ser>
          <c:idx val="3"/>
          <c:order val="3"/>
          <c:tx>
            <c:strRef>
              <c:f>'[(P.56)_就業者数の推移.xlsx]Sheet1'!$B$14</c:f>
              <c:strCache>
                <c:ptCount val="1"/>
                <c:pt idx="0">
                  <c:v>進まないケース</c:v>
                </c:pt>
              </c:strCache>
            </c:strRef>
          </c:tx>
          <c:marker>
            <c:symbol val="diamond"/>
            <c:size val="7"/>
          </c:marker>
          <c:dLbls>
            <c:numFmt formatCode="#,##0_);[Red]\(#,##0\)" sourceLinked="0"/>
            <c:txPr>
              <a:bodyPr/>
              <a:lstStyle/>
              <a:p>
                <a:pPr>
                  <a:defRPr sz="900"/>
                </a:pPr>
                <a:endParaRPr lang="ja-JP"/>
              </a:p>
            </c:txPr>
            <c:showLegendKey val="0"/>
            <c:showVal val="1"/>
            <c:showCatName val="0"/>
            <c:showSerName val="0"/>
            <c:showPercent val="0"/>
            <c:showBubbleSize val="0"/>
            <c:showLeaderLines val="0"/>
          </c:dLbls>
          <c:cat>
            <c:numRef>
              <c:f>'[(P.56)_就業者数の推移.xlsx]Sheet1'!$C$10:$E$10</c:f>
              <c:numCache>
                <c:formatCode>General</c:formatCode>
                <c:ptCount val="3"/>
                <c:pt idx="0">
                  <c:v>2014</c:v>
                </c:pt>
                <c:pt idx="1">
                  <c:v>2020</c:v>
                </c:pt>
                <c:pt idx="2">
                  <c:v>2030</c:v>
                </c:pt>
              </c:numCache>
            </c:numRef>
          </c:cat>
          <c:val>
            <c:numRef>
              <c:f>'[(P.56)_就業者数の推移.xlsx]Sheet1'!$C$14:$E$14</c:f>
              <c:numCache>
                <c:formatCode>General</c:formatCode>
                <c:ptCount val="3"/>
                <c:pt idx="0">
                  <c:v>6351</c:v>
                </c:pt>
                <c:pt idx="1">
                  <c:v>6046</c:v>
                </c:pt>
                <c:pt idx="2">
                  <c:v>5561</c:v>
                </c:pt>
              </c:numCache>
            </c:numRef>
          </c:val>
          <c:smooth val="0"/>
        </c:ser>
        <c:dLbls>
          <c:showLegendKey val="0"/>
          <c:showVal val="0"/>
          <c:showCatName val="0"/>
          <c:showSerName val="0"/>
          <c:showPercent val="0"/>
          <c:showBubbleSize val="0"/>
        </c:dLbls>
        <c:marker val="1"/>
        <c:smooth val="0"/>
        <c:axId val="128046592"/>
        <c:axId val="128045056"/>
      </c:lineChart>
      <c:catAx>
        <c:axId val="128041728"/>
        <c:scaling>
          <c:orientation val="minMax"/>
        </c:scaling>
        <c:delete val="0"/>
        <c:axPos val="b"/>
        <c:numFmt formatCode="General" sourceLinked="1"/>
        <c:majorTickMark val="in"/>
        <c:minorTickMark val="none"/>
        <c:tickLblPos val="nextTo"/>
        <c:crossAx val="128043264"/>
        <c:crosses val="autoZero"/>
        <c:auto val="1"/>
        <c:lblAlgn val="ctr"/>
        <c:lblOffset val="100"/>
        <c:noMultiLvlLbl val="0"/>
      </c:catAx>
      <c:valAx>
        <c:axId val="128043264"/>
        <c:scaling>
          <c:orientation val="minMax"/>
          <c:max val="550"/>
          <c:min val="350"/>
        </c:scaling>
        <c:delete val="0"/>
        <c:axPos val="l"/>
        <c:majorGridlines/>
        <c:numFmt formatCode="General" sourceLinked="1"/>
        <c:majorTickMark val="in"/>
        <c:minorTickMark val="none"/>
        <c:tickLblPos val="nextTo"/>
        <c:txPr>
          <a:bodyPr/>
          <a:lstStyle/>
          <a:p>
            <a:pPr>
              <a:defRPr sz="900"/>
            </a:pPr>
            <a:endParaRPr lang="ja-JP"/>
          </a:p>
        </c:txPr>
        <c:crossAx val="128041728"/>
        <c:crosses val="autoZero"/>
        <c:crossBetween val="between"/>
        <c:majorUnit val="50"/>
      </c:valAx>
      <c:valAx>
        <c:axId val="128045056"/>
        <c:scaling>
          <c:orientation val="minMax"/>
          <c:max val="7000"/>
          <c:min val="4000"/>
        </c:scaling>
        <c:delete val="0"/>
        <c:axPos val="r"/>
        <c:numFmt formatCode="#,##0_);[Red]\(#,##0\)" sourceLinked="0"/>
        <c:majorTickMark val="out"/>
        <c:minorTickMark val="none"/>
        <c:tickLblPos val="nextTo"/>
        <c:txPr>
          <a:bodyPr/>
          <a:lstStyle/>
          <a:p>
            <a:pPr>
              <a:defRPr sz="900"/>
            </a:pPr>
            <a:endParaRPr lang="ja-JP"/>
          </a:p>
        </c:txPr>
        <c:crossAx val="128046592"/>
        <c:crosses val="max"/>
        <c:crossBetween val="between"/>
        <c:majorUnit val="1500"/>
      </c:valAx>
      <c:catAx>
        <c:axId val="128046592"/>
        <c:scaling>
          <c:orientation val="minMax"/>
        </c:scaling>
        <c:delete val="1"/>
        <c:axPos val="b"/>
        <c:numFmt formatCode="General" sourceLinked="1"/>
        <c:majorTickMark val="out"/>
        <c:minorTickMark val="none"/>
        <c:tickLblPos val="nextTo"/>
        <c:crossAx val="128045056"/>
        <c:crosses val="autoZero"/>
        <c:auto val="1"/>
        <c:lblAlgn val="ctr"/>
        <c:lblOffset val="100"/>
        <c:noMultiLvlLbl val="0"/>
      </c:catAx>
    </c:plotArea>
    <c:plotVisOnly val="1"/>
    <c:dispBlanksAs val="gap"/>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'[(P.56)_就業者数の推移.xlsx]Sheet1'!$B$3</c:f>
              <c:strCache>
                <c:ptCount val="1"/>
                <c:pt idx="0">
                  <c:v>適切に進むケース</c:v>
                </c:pt>
              </c:strCache>
            </c:strRef>
          </c:tx>
          <c:spPr>
            <a:ln>
              <a:prstDash val="sysDash"/>
            </a:ln>
          </c:spPr>
          <c:marker>
            <c:symbol val="x"/>
            <c:size val="7"/>
          </c:marker>
          <c:dLbls>
            <c:txPr>
              <a:bodyPr/>
              <a:lstStyle/>
              <a:p>
                <a:pPr>
                  <a:defRPr sz="900"/>
                </a:pPr>
                <a:endParaRPr lang="ja-JP"/>
              </a:p>
            </c:txPr>
            <c:showLegendKey val="0"/>
            <c:showVal val="1"/>
            <c:showCatName val="0"/>
            <c:showSerName val="0"/>
            <c:showPercent val="0"/>
            <c:showBubbleSize val="0"/>
            <c:showLeaderLines val="0"/>
          </c:dLbls>
          <c:cat>
            <c:numRef>
              <c:f>'[(P.56)_就業者数の推移.xlsx]Sheet1'!$C$2:$E$2</c:f>
              <c:numCache>
                <c:formatCode>General</c:formatCode>
                <c:ptCount val="3"/>
                <c:pt idx="0">
                  <c:v>2014</c:v>
                </c:pt>
                <c:pt idx="1">
                  <c:v>2020</c:v>
                </c:pt>
                <c:pt idx="2">
                  <c:v>2030</c:v>
                </c:pt>
              </c:numCache>
            </c:numRef>
          </c:cat>
          <c:val>
            <c:numRef>
              <c:f>'[(P.56)_就業者数の推移.xlsx]Sheet1'!$C$3:$E$3</c:f>
              <c:numCache>
                <c:formatCode>General</c:formatCode>
                <c:ptCount val="3"/>
                <c:pt idx="0">
                  <c:v>443.7</c:v>
                </c:pt>
                <c:pt idx="1">
                  <c:v>446.7</c:v>
                </c:pt>
                <c:pt idx="2">
                  <c:v>434.9</c:v>
                </c:pt>
              </c:numCache>
            </c:numRef>
          </c:val>
          <c:smooth val="0"/>
        </c:ser>
        <c:ser>
          <c:idx val="1"/>
          <c:order val="1"/>
          <c:tx>
            <c:strRef>
              <c:f>'[(P.56)_就業者数の推移.xlsx]Sheet1'!$B$4</c:f>
              <c:strCache>
                <c:ptCount val="1"/>
                <c:pt idx="0">
                  <c:v>進まないケース</c:v>
                </c:pt>
              </c:strCache>
            </c:strRef>
          </c:tx>
          <c:marker>
            <c:symbol val="circle"/>
            <c:size val="7"/>
          </c:marker>
          <c:dLbls>
            <c:txPr>
              <a:bodyPr/>
              <a:lstStyle/>
              <a:p>
                <a:pPr>
                  <a:defRPr sz="900"/>
                </a:pPr>
                <a:endParaRPr lang="ja-JP"/>
              </a:p>
            </c:txPr>
            <c:showLegendKey val="0"/>
            <c:showVal val="1"/>
            <c:showCatName val="0"/>
            <c:showSerName val="0"/>
            <c:showPercent val="0"/>
            <c:showBubbleSize val="0"/>
            <c:showLeaderLines val="0"/>
          </c:dLbls>
          <c:cat>
            <c:numRef>
              <c:f>'[(P.56)_就業者数の推移.xlsx]Sheet1'!$C$2:$E$2</c:f>
              <c:numCache>
                <c:formatCode>General</c:formatCode>
                <c:ptCount val="3"/>
                <c:pt idx="0">
                  <c:v>2014</c:v>
                </c:pt>
                <c:pt idx="1">
                  <c:v>2020</c:v>
                </c:pt>
                <c:pt idx="2">
                  <c:v>2030</c:v>
                </c:pt>
              </c:numCache>
            </c:numRef>
          </c:cat>
          <c:val>
            <c:numRef>
              <c:f>'[(P.56)_就業者数の推移.xlsx]Sheet1'!$C$4:$E$4</c:f>
              <c:numCache>
                <c:formatCode>General</c:formatCode>
                <c:ptCount val="3"/>
                <c:pt idx="0">
                  <c:v>443.7</c:v>
                </c:pt>
                <c:pt idx="1">
                  <c:v>427.1</c:v>
                </c:pt>
                <c:pt idx="2">
                  <c:v>394.2</c:v>
                </c:pt>
              </c:numCache>
            </c:numRef>
          </c:val>
          <c:smooth val="0"/>
        </c:ser>
        <c:dLbls>
          <c:showLegendKey val="0"/>
          <c:showVal val="0"/>
          <c:showCatName val="0"/>
          <c:showSerName val="0"/>
          <c:showPercent val="0"/>
          <c:showBubbleSize val="0"/>
        </c:dLbls>
        <c:marker val="1"/>
        <c:smooth val="0"/>
        <c:axId val="126977920"/>
        <c:axId val="126979456"/>
      </c:lineChart>
      <c:lineChart>
        <c:grouping val="standard"/>
        <c:varyColors val="0"/>
        <c:ser>
          <c:idx val="2"/>
          <c:order val="2"/>
          <c:tx>
            <c:strRef>
              <c:f>'[(P.56)_就業者数の推移.xlsx]Sheet1'!$B$5</c:f>
              <c:strCache>
                <c:ptCount val="1"/>
                <c:pt idx="0">
                  <c:v>適切に進むケース</c:v>
                </c:pt>
              </c:strCache>
            </c:strRef>
          </c:tx>
          <c:spPr>
            <a:ln>
              <a:prstDash val="sysDash"/>
            </a:ln>
          </c:spPr>
          <c:marker>
            <c:symbol val="square"/>
            <c:size val="7"/>
          </c:marker>
          <c:dLbls>
            <c:numFmt formatCode="#,##0_);[Red]\(#,##0\)" sourceLinked="0"/>
            <c:txPr>
              <a:bodyPr/>
              <a:lstStyle/>
              <a:p>
                <a:pPr>
                  <a:defRPr sz="900"/>
                </a:pPr>
                <a:endParaRPr lang="ja-JP"/>
              </a:p>
            </c:txPr>
            <c:showLegendKey val="0"/>
            <c:showVal val="1"/>
            <c:showCatName val="0"/>
            <c:showSerName val="0"/>
            <c:showPercent val="0"/>
            <c:showBubbleSize val="0"/>
            <c:showLeaderLines val="0"/>
          </c:dLbls>
          <c:cat>
            <c:numRef>
              <c:f>'[(P.56)_就業者数の推移.xlsx]Sheet1'!$C$2:$E$2</c:f>
              <c:numCache>
                <c:formatCode>General</c:formatCode>
                <c:ptCount val="3"/>
                <c:pt idx="0">
                  <c:v>2014</c:v>
                </c:pt>
                <c:pt idx="1">
                  <c:v>2020</c:v>
                </c:pt>
                <c:pt idx="2">
                  <c:v>2030</c:v>
                </c:pt>
              </c:numCache>
            </c:numRef>
          </c:cat>
          <c:val>
            <c:numRef>
              <c:f>'[(P.56)_就業者数の推移.xlsx]Sheet1'!$C$5:$E$5</c:f>
              <c:numCache>
                <c:formatCode>General</c:formatCode>
                <c:ptCount val="3"/>
                <c:pt idx="0">
                  <c:v>6587</c:v>
                </c:pt>
                <c:pt idx="1">
                  <c:v>6589</c:v>
                </c:pt>
                <c:pt idx="2">
                  <c:v>6362</c:v>
                </c:pt>
              </c:numCache>
            </c:numRef>
          </c:val>
          <c:smooth val="0"/>
        </c:ser>
        <c:ser>
          <c:idx val="3"/>
          <c:order val="3"/>
          <c:tx>
            <c:strRef>
              <c:f>'[(P.56)_就業者数の推移.xlsx]Sheet1'!$B$6</c:f>
              <c:strCache>
                <c:ptCount val="1"/>
                <c:pt idx="0">
                  <c:v>進まないケース</c:v>
                </c:pt>
              </c:strCache>
            </c:strRef>
          </c:tx>
          <c:marker>
            <c:symbol val="diamond"/>
            <c:size val="7"/>
          </c:marker>
          <c:dLbls>
            <c:numFmt formatCode="#,##0_);[Red]\(#,##0\)" sourceLinked="0"/>
            <c:txPr>
              <a:bodyPr/>
              <a:lstStyle/>
              <a:p>
                <a:pPr>
                  <a:defRPr sz="900"/>
                </a:pPr>
                <a:endParaRPr lang="ja-JP"/>
              </a:p>
            </c:txPr>
            <c:showLegendKey val="0"/>
            <c:showVal val="1"/>
            <c:showCatName val="0"/>
            <c:showSerName val="0"/>
            <c:showPercent val="0"/>
            <c:showBubbleSize val="0"/>
            <c:showLeaderLines val="0"/>
          </c:dLbls>
          <c:cat>
            <c:numRef>
              <c:f>'[(P.56)_就業者数の推移.xlsx]Sheet1'!$C$2:$E$2</c:f>
              <c:numCache>
                <c:formatCode>General</c:formatCode>
                <c:ptCount val="3"/>
                <c:pt idx="0">
                  <c:v>2014</c:v>
                </c:pt>
                <c:pt idx="1">
                  <c:v>2020</c:v>
                </c:pt>
                <c:pt idx="2">
                  <c:v>2030</c:v>
                </c:pt>
              </c:numCache>
            </c:numRef>
          </c:cat>
          <c:val>
            <c:numRef>
              <c:f>'[(P.56)_就業者数の推移.xlsx]Sheet1'!$C$6:$E$6</c:f>
              <c:numCache>
                <c:formatCode>General</c:formatCode>
                <c:ptCount val="3"/>
                <c:pt idx="0">
                  <c:v>6587</c:v>
                </c:pt>
                <c:pt idx="1">
                  <c:v>6314</c:v>
                </c:pt>
                <c:pt idx="2">
                  <c:v>5800</c:v>
                </c:pt>
              </c:numCache>
            </c:numRef>
          </c:val>
          <c:smooth val="0"/>
        </c:ser>
        <c:dLbls>
          <c:showLegendKey val="0"/>
          <c:showVal val="0"/>
          <c:showCatName val="0"/>
          <c:showSerName val="0"/>
          <c:showPercent val="0"/>
          <c:showBubbleSize val="0"/>
        </c:dLbls>
        <c:marker val="1"/>
        <c:smooth val="0"/>
        <c:axId val="126995072"/>
        <c:axId val="126993536"/>
      </c:lineChart>
      <c:catAx>
        <c:axId val="126977920"/>
        <c:scaling>
          <c:orientation val="minMax"/>
        </c:scaling>
        <c:delete val="0"/>
        <c:axPos val="b"/>
        <c:numFmt formatCode="General" sourceLinked="1"/>
        <c:majorTickMark val="in"/>
        <c:minorTickMark val="none"/>
        <c:tickLblPos val="nextTo"/>
        <c:crossAx val="126979456"/>
        <c:crosses val="autoZero"/>
        <c:auto val="1"/>
        <c:lblAlgn val="ctr"/>
        <c:lblOffset val="100"/>
        <c:noMultiLvlLbl val="0"/>
      </c:catAx>
      <c:valAx>
        <c:axId val="126979456"/>
        <c:scaling>
          <c:orientation val="minMax"/>
          <c:max val="550"/>
          <c:min val="350"/>
        </c:scaling>
        <c:delete val="0"/>
        <c:axPos val="l"/>
        <c:majorGridlines/>
        <c:numFmt formatCode="General" sourceLinked="1"/>
        <c:majorTickMark val="in"/>
        <c:minorTickMark val="none"/>
        <c:tickLblPos val="nextTo"/>
        <c:txPr>
          <a:bodyPr/>
          <a:lstStyle/>
          <a:p>
            <a:pPr>
              <a:defRPr sz="900"/>
            </a:pPr>
            <a:endParaRPr lang="ja-JP"/>
          </a:p>
        </c:txPr>
        <c:crossAx val="126977920"/>
        <c:crosses val="autoZero"/>
        <c:crossBetween val="between"/>
        <c:majorUnit val="50"/>
      </c:valAx>
      <c:valAx>
        <c:axId val="126993536"/>
        <c:scaling>
          <c:orientation val="minMax"/>
          <c:max val="7000"/>
          <c:min val="4000"/>
        </c:scaling>
        <c:delete val="0"/>
        <c:axPos val="r"/>
        <c:numFmt formatCode="#,##0_);[Red]\(#,##0\)" sourceLinked="0"/>
        <c:majorTickMark val="out"/>
        <c:minorTickMark val="none"/>
        <c:tickLblPos val="nextTo"/>
        <c:txPr>
          <a:bodyPr/>
          <a:lstStyle/>
          <a:p>
            <a:pPr>
              <a:defRPr sz="900"/>
            </a:pPr>
            <a:endParaRPr lang="ja-JP"/>
          </a:p>
        </c:txPr>
        <c:crossAx val="126995072"/>
        <c:crosses val="max"/>
        <c:crossBetween val="between"/>
        <c:majorUnit val="1500"/>
      </c:valAx>
      <c:catAx>
        <c:axId val="126995072"/>
        <c:scaling>
          <c:orientation val="minMax"/>
        </c:scaling>
        <c:delete val="1"/>
        <c:axPos val="b"/>
        <c:numFmt formatCode="General" sourceLinked="1"/>
        <c:majorTickMark val="out"/>
        <c:minorTickMark val="none"/>
        <c:tickLblPos val="nextTo"/>
        <c:crossAx val="126993536"/>
        <c:crosses val="autoZero"/>
        <c:auto val="1"/>
        <c:lblAlgn val="ctr"/>
        <c:lblOffset val="100"/>
        <c:noMultiLvlLbl val="0"/>
      </c:catAx>
    </c:plotArea>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62790109449356"/>
          <c:y val="0.14909812420250396"/>
          <c:w val="0.82182275274707406"/>
          <c:h val="0.71275132879839587"/>
        </c:manualLayout>
      </c:layout>
      <c:barChart>
        <c:barDir val="col"/>
        <c:grouping val="clustered"/>
        <c:varyColors val="0"/>
        <c:ser>
          <c:idx val="0"/>
          <c:order val="0"/>
          <c:tx>
            <c:strRef>
              <c:f>②中小企業の人材確保!$C$25</c:f>
              <c:strCache>
                <c:ptCount val="1"/>
                <c:pt idx="0">
                  <c:v>後継者不在率</c:v>
                </c:pt>
              </c:strCache>
            </c:strRef>
          </c:tx>
          <c:spPr>
            <a:solidFill>
              <a:srgbClr val="FF9966"/>
            </a:solidFill>
          </c:spPr>
          <c:invertIfNegative val="0"/>
          <c:dPt>
            <c:idx val="1"/>
            <c:invertIfNegative val="0"/>
            <c:bubble3D val="0"/>
            <c:spPr>
              <a:solidFill>
                <a:srgbClr val="FF0000"/>
              </a:solidFill>
            </c:spPr>
          </c:dPt>
          <c:dLbls>
            <c:dLblPos val="ctr"/>
            <c:showLegendKey val="0"/>
            <c:showVal val="1"/>
            <c:showCatName val="0"/>
            <c:showSerName val="0"/>
            <c:showPercent val="0"/>
            <c:showBubbleSize val="0"/>
            <c:showLeaderLines val="0"/>
          </c:dLbls>
          <c:cat>
            <c:strRef>
              <c:f>②中小企業の人材確保!$B$26:$B$30</c:f>
              <c:strCache>
                <c:ptCount val="5"/>
                <c:pt idx="0">
                  <c:v>京都府</c:v>
                </c:pt>
                <c:pt idx="1">
                  <c:v>大阪府</c:v>
                </c:pt>
                <c:pt idx="2">
                  <c:v>兵庫県</c:v>
                </c:pt>
                <c:pt idx="3">
                  <c:v>奈良県</c:v>
                </c:pt>
                <c:pt idx="4">
                  <c:v>和歌山県</c:v>
                </c:pt>
              </c:strCache>
            </c:strRef>
          </c:cat>
          <c:val>
            <c:numRef>
              <c:f>②中小企業の人材確保!$C$26:$C$30</c:f>
              <c:numCache>
                <c:formatCode>0%</c:formatCode>
                <c:ptCount val="5"/>
                <c:pt idx="0">
                  <c:v>0.70899999999999996</c:v>
                </c:pt>
                <c:pt idx="1">
                  <c:v>0.72499999999999998</c:v>
                </c:pt>
                <c:pt idx="2">
                  <c:v>0.64400000000000002</c:v>
                </c:pt>
                <c:pt idx="3">
                  <c:v>0.60299999999999998</c:v>
                </c:pt>
                <c:pt idx="4">
                  <c:v>0.375</c:v>
                </c:pt>
              </c:numCache>
            </c:numRef>
          </c:val>
        </c:ser>
        <c:dLbls>
          <c:showLegendKey val="0"/>
          <c:showVal val="0"/>
          <c:showCatName val="0"/>
          <c:showSerName val="0"/>
          <c:showPercent val="0"/>
          <c:showBubbleSize val="0"/>
        </c:dLbls>
        <c:gapWidth val="150"/>
        <c:axId val="37030528"/>
        <c:axId val="37032320"/>
      </c:barChart>
      <c:catAx>
        <c:axId val="37030528"/>
        <c:scaling>
          <c:orientation val="minMax"/>
        </c:scaling>
        <c:delete val="0"/>
        <c:axPos val="b"/>
        <c:majorTickMark val="out"/>
        <c:minorTickMark val="none"/>
        <c:tickLblPos val="nextTo"/>
        <c:spPr>
          <a:ln>
            <a:noFill/>
          </a:ln>
        </c:spPr>
        <c:crossAx val="37032320"/>
        <c:crosses val="autoZero"/>
        <c:auto val="1"/>
        <c:lblAlgn val="ctr"/>
        <c:lblOffset val="100"/>
        <c:noMultiLvlLbl val="0"/>
      </c:catAx>
      <c:valAx>
        <c:axId val="37032320"/>
        <c:scaling>
          <c:orientation val="minMax"/>
          <c:min val="0.2"/>
        </c:scaling>
        <c:delete val="0"/>
        <c:axPos val="l"/>
        <c:majorGridlines/>
        <c:numFmt formatCode="0%" sourceLinked="1"/>
        <c:majorTickMark val="out"/>
        <c:minorTickMark val="none"/>
        <c:tickLblPos val="nextTo"/>
        <c:spPr>
          <a:ln>
            <a:noFill/>
          </a:ln>
        </c:spPr>
        <c:crossAx val="37030528"/>
        <c:crosses val="autoZero"/>
        <c:crossBetween val="between"/>
        <c:majorUnit val="0.1"/>
      </c:valAx>
      <c:spPr>
        <a:ln>
          <a:solidFill>
            <a:schemeClr val="tx1"/>
          </a:solidFill>
        </a:ln>
      </c:spPr>
    </c:plotArea>
    <c:plotVisOnly val="1"/>
    <c:dispBlanksAs val="gap"/>
    <c:showDLblsOverMax val="0"/>
  </c:chart>
  <c:spPr>
    <a:ln>
      <a:noFill/>
    </a:ln>
  </c:sp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73906386701662"/>
          <c:y val="0.18037392525382689"/>
          <c:w val="0.77502449693788278"/>
          <c:h val="0.68492702841496877"/>
        </c:manualLayout>
      </c:layout>
      <c:barChart>
        <c:barDir val="bar"/>
        <c:grouping val="stacked"/>
        <c:varyColors val="0"/>
        <c:ser>
          <c:idx val="0"/>
          <c:order val="0"/>
          <c:tx>
            <c:strRef>
              <c:f>'[(P.58)_本社数の推移.xlsx]大阪本社企業'!$B$2</c:f>
              <c:strCache>
                <c:ptCount val="1"/>
                <c:pt idx="0">
                  <c:v>単独本社企業</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'[(P.58)_本社数の推移.xlsx]大阪本社企業'!$A$3:$A$8</c:f>
              <c:strCache>
                <c:ptCount val="6"/>
                <c:pt idx="0">
                  <c:v>2009
(H21)</c:v>
                </c:pt>
                <c:pt idx="1">
                  <c:v>2004
(H16)</c:v>
                </c:pt>
                <c:pt idx="2">
                  <c:v>1999
(H11)</c:v>
                </c:pt>
                <c:pt idx="3">
                  <c:v>1994
(H6)</c:v>
                </c:pt>
                <c:pt idx="4">
                  <c:v>1989
(H元)</c:v>
                </c:pt>
                <c:pt idx="5">
                  <c:v>1984
(S59)</c:v>
                </c:pt>
              </c:strCache>
            </c:strRef>
          </c:cat>
          <c:val>
            <c:numRef>
              <c:f>'[(P.58)_本社数の推移.xlsx]大阪本社企業'!$B$3:$B$8</c:f>
              <c:numCache>
                <c:formatCode>General</c:formatCode>
                <c:ptCount val="6"/>
                <c:pt idx="0">
                  <c:v>72</c:v>
                </c:pt>
                <c:pt idx="1">
                  <c:v>75</c:v>
                </c:pt>
                <c:pt idx="2">
                  <c:v>92</c:v>
                </c:pt>
                <c:pt idx="3">
                  <c:v>92</c:v>
                </c:pt>
                <c:pt idx="4">
                  <c:v>89</c:v>
                </c:pt>
                <c:pt idx="5">
                  <c:v>48</c:v>
                </c:pt>
              </c:numCache>
            </c:numRef>
          </c:val>
        </c:ser>
        <c:ser>
          <c:idx val="1"/>
          <c:order val="1"/>
          <c:tx>
            <c:strRef>
              <c:f>'[(P.58)_本社数の推移.xlsx]大阪本社企業'!$C$2</c:f>
              <c:strCache>
                <c:ptCount val="1"/>
                <c:pt idx="0">
                  <c:v>複数本社企業[主]</c:v>
                </c:pt>
              </c:strCache>
            </c:strRef>
          </c:tx>
          <c:invertIfNegative val="0"/>
          <c:dLbls>
            <c:txPr>
              <a:bodyPr/>
              <a:lstStyle/>
              <a:p>
                <a:pPr>
                  <a:defRPr sz="1200"/>
                </a:pPr>
                <a:endParaRPr lang="ja-JP"/>
              </a:p>
            </c:txPr>
            <c:showLegendKey val="0"/>
            <c:showVal val="1"/>
            <c:showCatName val="0"/>
            <c:showSerName val="0"/>
            <c:showPercent val="0"/>
            <c:showBubbleSize val="0"/>
            <c:showLeaderLines val="0"/>
          </c:dLbls>
          <c:cat>
            <c:strRef>
              <c:f>'[(P.58)_本社数の推移.xlsx]大阪本社企業'!$A$3:$A$8</c:f>
              <c:strCache>
                <c:ptCount val="6"/>
                <c:pt idx="0">
                  <c:v>2009
(H21)</c:v>
                </c:pt>
                <c:pt idx="1">
                  <c:v>2004
(H16)</c:v>
                </c:pt>
                <c:pt idx="2">
                  <c:v>1999
(H11)</c:v>
                </c:pt>
                <c:pt idx="3">
                  <c:v>1994
(H6)</c:v>
                </c:pt>
                <c:pt idx="4">
                  <c:v>1989
(H元)</c:v>
                </c:pt>
                <c:pt idx="5">
                  <c:v>1984
(S59)</c:v>
                </c:pt>
              </c:strCache>
            </c:strRef>
          </c:cat>
          <c:val>
            <c:numRef>
              <c:f>'[(P.58)_本社数の推移.xlsx]大阪本社企業'!$C$3:$C$8</c:f>
              <c:numCache>
                <c:formatCode>General</c:formatCode>
                <c:ptCount val="6"/>
                <c:pt idx="0">
                  <c:v>38</c:v>
                </c:pt>
                <c:pt idx="1">
                  <c:v>47</c:v>
                </c:pt>
                <c:pt idx="2">
                  <c:v>53</c:v>
                </c:pt>
                <c:pt idx="3">
                  <c:v>50</c:v>
                </c:pt>
                <c:pt idx="4">
                  <c:v>42</c:v>
                </c:pt>
                <c:pt idx="5">
                  <c:v>23</c:v>
                </c:pt>
              </c:numCache>
            </c:numRef>
          </c:val>
        </c:ser>
        <c:ser>
          <c:idx val="2"/>
          <c:order val="2"/>
          <c:tx>
            <c:strRef>
              <c:f>'[(P.58)_本社数の推移.xlsx]大阪本社企業'!$D$2</c:f>
              <c:strCache>
                <c:ptCount val="1"/>
                <c:pt idx="0">
                  <c:v>複数本社企業[従]</c:v>
                </c:pt>
              </c:strCache>
            </c:strRef>
          </c:tx>
          <c:invertIfNegative val="0"/>
          <c:dLbls>
            <c:txPr>
              <a:bodyPr/>
              <a:lstStyle/>
              <a:p>
                <a:pPr>
                  <a:defRPr sz="1200"/>
                </a:pPr>
                <a:endParaRPr lang="ja-JP"/>
              </a:p>
            </c:txPr>
            <c:showLegendKey val="0"/>
            <c:showVal val="1"/>
            <c:showCatName val="0"/>
            <c:showSerName val="0"/>
            <c:showPercent val="0"/>
            <c:showBubbleSize val="0"/>
            <c:showLeaderLines val="0"/>
          </c:dLbls>
          <c:cat>
            <c:strRef>
              <c:f>'[(P.58)_本社数の推移.xlsx]大阪本社企業'!$A$3:$A$8</c:f>
              <c:strCache>
                <c:ptCount val="6"/>
                <c:pt idx="0">
                  <c:v>2009
(H21)</c:v>
                </c:pt>
                <c:pt idx="1">
                  <c:v>2004
(H16)</c:v>
                </c:pt>
                <c:pt idx="2">
                  <c:v>1999
(H11)</c:v>
                </c:pt>
                <c:pt idx="3">
                  <c:v>1994
(H6)</c:v>
                </c:pt>
                <c:pt idx="4">
                  <c:v>1989
(H元)</c:v>
                </c:pt>
                <c:pt idx="5">
                  <c:v>1984
(S59)</c:v>
                </c:pt>
              </c:strCache>
            </c:strRef>
          </c:cat>
          <c:val>
            <c:numRef>
              <c:f>'[(P.58)_本社数の推移.xlsx]大阪本社企業'!$D$3:$D$8</c:f>
              <c:numCache>
                <c:formatCode>General</c:formatCode>
                <c:ptCount val="6"/>
                <c:pt idx="0">
                  <c:v>11</c:v>
                </c:pt>
                <c:pt idx="1">
                  <c:v>17</c:v>
                </c:pt>
                <c:pt idx="2">
                  <c:v>13</c:v>
                </c:pt>
                <c:pt idx="3">
                  <c:v>13</c:v>
                </c:pt>
                <c:pt idx="4">
                  <c:v>12</c:v>
                </c:pt>
                <c:pt idx="5">
                  <c:v>8</c:v>
                </c:pt>
              </c:numCache>
            </c:numRef>
          </c:val>
        </c:ser>
        <c:ser>
          <c:idx val="3"/>
          <c:order val="3"/>
          <c:tx>
            <c:strRef>
              <c:f>'[(P.58)_本社数の推移.xlsx]大阪本社企業'!$E$2</c:f>
              <c:strCache>
                <c:ptCount val="1"/>
                <c:pt idx="0">
                  <c:v>元大阪本社企業</c:v>
                </c:pt>
              </c:strCache>
            </c:strRef>
          </c:tx>
          <c:invertIfNegative val="0"/>
          <c:dLbls>
            <c:txPr>
              <a:bodyPr/>
              <a:lstStyle/>
              <a:p>
                <a:pPr>
                  <a:defRPr sz="1000"/>
                </a:pPr>
                <a:endParaRPr lang="ja-JP"/>
              </a:p>
            </c:txPr>
            <c:showLegendKey val="0"/>
            <c:showVal val="1"/>
            <c:showCatName val="0"/>
            <c:showSerName val="0"/>
            <c:showPercent val="0"/>
            <c:showBubbleSize val="0"/>
            <c:showLeaderLines val="0"/>
          </c:dLbls>
          <c:cat>
            <c:strRef>
              <c:f>'[(P.58)_本社数の推移.xlsx]大阪本社企業'!$A$3:$A$8</c:f>
              <c:strCache>
                <c:ptCount val="6"/>
                <c:pt idx="0">
                  <c:v>2009
(H21)</c:v>
                </c:pt>
                <c:pt idx="1">
                  <c:v>2004
(H16)</c:v>
                </c:pt>
                <c:pt idx="2">
                  <c:v>1999
(H11)</c:v>
                </c:pt>
                <c:pt idx="3">
                  <c:v>1994
(H6)</c:v>
                </c:pt>
                <c:pt idx="4">
                  <c:v>1989
(H元)</c:v>
                </c:pt>
                <c:pt idx="5">
                  <c:v>1984
(S59)</c:v>
                </c:pt>
              </c:strCache>
            </c:strRef>
          </c:cat>
          <c:val>
            <c:numRef>
              <c:f>'[(P.58)_本社数の推移.xlsx]大阪本社企業'!$E$3:$E$8</c:f>
              <c:numCache>
                <c:formatCode>General</c:formatCode>
                <c:ptCount val="6"/>
                <c:pt idx="0">
                  <c:v>33</c:v>
                </c:pt>
                <c:pt idx="1">
                  <c:v>18</c:v>
                </c:pt>
                <c:pt idx="2">
                  <c:v>7</c:v>
                </c:pt>
                <c:pt idx="3">
                  <c:v>2</c:v>
                </c:pt>
                <c:pt idx="4">
                  <c:v>2</c:v>
                </c:pt>
              </c:numCache>
            </c:numRef>
          </c:val>
        </c:ser>
        <c:dLbls>
          <c:showLegendKey val="0"/>
          <c:showVal val="0"/>
          <c:showCatName val="0"/>
          <c:showSerName val="0"/>
          <c:showPercent val="0"/>
          <c:showBubbleSize val="0"/>
        </c:dLbls>
        <c:gapWidth val="150"/>
        <c:overlap val="100"/>
        <c:axId val="37083392"/>
        <c:axId val="37101952"/>
      </c:barChart>
      <c:catAx>
        <c:axId val="37083392"/>
        <c:scaling>
          <c:orientation val="minMax"/>
        </c:scaling>
        <c:delete val="0"/>
        <c:axPos val="l"/>
        <c:title>
          <c:tx>
            <c:rich>
              <a:bodyPr rot="0" vert="horz"/>
              <a:lstStyle/>
              <a:p>
                <a:pPr>
                  <a:defRPr sz="800" b="1">
                    <a:latin typeface="Meiryo UI" panose="020B0604030504040204" pitchFamily="50" charset="-128"/>
                    <a:ea typeface="Meiryo UI" panose="020B0604030504040204" pitchFamily="50" charset="-128"/>
                    <a:cs typeface="Meiryo UI" panose="020B0604030504040204" pitchFamily="50" charset="-128"/>
                  </a:defRPr>
                </a:pPr>
                <a:r>
                  <a:rPr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12107174103237095"/>
              <c:y val="0.11831989167979376"/>
            </c:manualLayout>
          </c:layout>
          <c:overlay val="0"/>
        </c:title>
        <c:numFmt formatCode="General" sourceLinked="1"/>
        <c:majorTickMark val="in"/>
        <c:minorTickMark val="none"/>
        <c:tickLblPos val="nextTo"/>
        <c:txPr>
          <a:bodyPr/>
          <a:lstStyle/>
          <a:p>
            <a:pPr>
              <a:defRPr sz="7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37101952"/>
        <c:crosses val="autoZero"/>
        <c:auto val="1"/>
        <c:lblAlgn val="ctr"/>
        <c:lblOffset val="100"/>
        <c:noMultiLvlLbl val="0"/>
      </c:catAx>
      <c:valAx>
        <c:axId val="37101952"/>
        <c:scaling>
          <c:orientation val="minMax"/>
          <c:max val="200"/>
        </c:scaling>
        <c:delete val="0"/>
        <c:axPos val="b"/>
        <c:majorGridlines/>
        <c:title>
          <c:tx>
            <c:rich>
              <a:bodyPr/>
              <a:lstStyle/>
              <a:p>
                <a:pPr>
                  <a:defRPr b="1"/>
                </a:pPr>
                <a:r>
                  <a:rPr lang="en-US" altLang="ja-JP" b="1"/>
                  <a:t>(</a:t>
                </a:r>
                <a:r>
                  <a:rPr lang="ja-JP" altLang="en-US" b="1"/>
                  <a:t>社</a:t>
                </a:r>
                <a:r>
                  <a:rPr lang="en-US" altLang="ja-JP" b="1"/>
                  <a:t>)</a:t>
                </a:r>
                <a:endParaRPr lang="ja-JP" altLang="en-US" b="1"/>
              </a:p>
            </c:rich>
          </c:tx>
          <c:layout>
            <c:manualLayout>
              <c:xMode val="edge"/>
              <c:yMode val="edge"/>
              <c:x val="0.91636215015066225"/>
              <c:y val="0.89471596069060344"/>
            </c:manualLayout>
          </c:layout>
          <c:overlay val="0"/>
        </c:title>
        <c:numFmt formatCode="General" sourceLinked="1"/>
        <c:majorTickMark val="in"/>
        <c:minorTickMark val="none"/>
        <c:tickLblPos val="nextTo"/>
        <c:txPr>
          <a:bodyPr/>
          <a:lstStyle/>
          <a:p>
            <a:pPr>
              <a:defRPr sz="900"/>
            </a:pPr>
            <a:endParaRPr lang="ja-JP"/>
          </a:p>
        </c:txPr>
        <c:crossAx val="37083392"/>
        <c:crosses val="autoZero"/>
        <c:crossBetween val="between"/>
        <c:majorUnit val="50"/>
      </c:valAx>
      <c:spPr>
        <a:ln w="9525" cmpd="sng">
          <a:solidFill>
            <a:schemeClr val="bg1">
              <a:lumMod val="50000"/>
            </a:schemeClr>
          </a:solidFill>
        </a:ln>
      </c:spPr>
    </c:plotArea>
    <c:legend>
      <c:legendPos val="r"/>
      <c:layout>
        <c:manualLayout>
          <c:xMode val="edge"/>
          <c:yMode val="edge"/>
          <c:x val="3.772922134733158E-2"/>
          <c:y val="4.5356082178873271E-3"/>
          <c:w val="0.90270042467938016"/>
          <c:h val="0.10833016240239875"/>
        </c:manualLayout>
      </c:layout>
      <c:overlay val="0"/>
      <c:spPr>
        <a:solidFill>
          <a:schemeClr val="bg1"/>
        </a:solidFill>
        <a:ln w="6350" cmpd="sng">
          <a:solidFill>
            <a:schemeClr val="bg1">
              <a:lumMod val="75000"/>
            </a:schemeClr>
          </a:solidFill>
          <a:prstDash val="solid"/>
        </a:ln>
      </c:spPr>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0599205381757"/>
          <c:y val="9.1014181810379971E-2"/>
          <c:w val="0.69760624936612425"/>
          <c:h val="0.8653890879443884"/>
        </c:manualLayout>
      </c:layout>
      <c:barChart>
        <c:barDir val="bar"/>
        <c:grouping val="percentStacked"/>
        <c:varyColors val="0"/>
        <c:ser>
          <c:idx val="0"/>
          <c:order val="0"/>
          <c:tx>
            <c:strRef>
              <c:f>'[(P.59)_所得階層別世帯割合（高齢者除く）.xlsx]P.59'!$E$13</c:f>
              <c:strCache>
                <c:ptCount val="1"/>
                <c:pt idx="0">
                  <c:v>1000万円以上</c:v>
                </c:pt>
              </c:strCache>
            </c:strRef>
          </c:tx>
          <c:spPr>
            <a:solidFill>
              <a:srgbClr val="FFC000"/>
            </a:solidFill>
          </c:spPr>
          <c:invertIfNegative val="0"/>
          <c:cat>
            <c:multiLvlStrRef>
              <c:f>'[(P.59)_所得階層別世帯割合（高齢者除く）.xlsx]P.59'!$C$14:$D$22</c:f>
              <c:multiLvlStrCache>
                <c:ptCount val="9"/>
                <c:lvl>
                  <c:pt idx="0">
                    <c:v>全国</c:v>
                  </c:pt>
                  <c:pt idx="1">
                    <c:v>大阪府</c:v>
                  </c:pt>
                  <c:pt idx="2">
                    <c:v>東京都</c:v>
                  </c:pt>
                  <c:pt idx="3">
                    <c:v>愛知県</c:v>
                  </c:pt>
                  <c:pt idx="5">
                    <c:v>全国</c:v>
                  </c:pt>
                  <c:pt idx="6">
                    <c:v>大阪府</c:v>
                  </c:pt>
                  <c:pt idx="7">
                    <c:v>東京都</c:v>
                  </c:pt>
                  <c:pt idx="8">
                    <c:v>愛知県</c:v>
                  </c:pt>
                </c:lvl>
                <c:lvl>
                  <c:pt idx="0">
                    <c:v>1992
(H4)</c:v>
                  </c:pt>
                  <c:pt idx="5">
                    <c:v>2012
(H24)</c:v>
                  </c:pt>
                </c:lvl>
              </c:multiLvlStrCache>
            </c:multiLvlStrRef>
          </c:cat>
          <c:val>
            <c:numRef>
              <c:f>'[(P.59)_所得階層別世帯割合（高齢者除く）.xlsx]P.59'!$E$14:$E$22</c:f>
              <c:numCache>
                <c:formatCode>0.0</c:formatCode>
                <c:ptCount val="9"/>
                <c:pt idx="0">
                  <c:v>12.9</c:v>
                </c:pt>
                <c:pt idx="1">
                  <c:v>12.7</c:v>
                </c:pt>
                <c:pt idx="2">
                  <c:v>17.5</c:v>
                </c:pt>
                <c:pt idx="3">
                  <c:v>15.1</c:v>
                </c:pt>
                <c:pt idx="5">
                  <c:v>11.3</c:v>
                </c:pt>
                <c:pt idx="6">
                  <c:v>9.4</c:v>
                </c:pt>
                <c:pt idx="7">
                  <c:v>15.3</c:v>
                </c:pt>
                <c:pt idx="8">
                  <c:v>12.8</c:v>
                </c:pt>
              </c:numCache>
            </c:numRef>
          </c:val>
        </c:ser>
        <c:ser>
          <c:idx val="1"/>
          <c:order val="1"/>
          <c:tx>
            <c:strRef>
              <c:f>'[(P.59)_所得階層別世帯割合（高齢者除く）.xlsx]P.59'!$F$13</c:f>
              <c:strCache>
                <c:ptCount val="1"/>
                <c:pt idx="0">
                  <c:v>500～999万円</c:v>
                </c:pt>
              </c:strCache>
            </c:strRef>
          </c:tx>
          <c:spPr>
            <a:solidFill>
              <a:srgbClr val="92D050"/>
            </a:solidFill>
          </c:spPr>
          <c:invertIfNegative val="0"/>
          <c:cat>
            <c:multiLvlStrRef>
              <c:f>'[(P.59)_所得階層別世帯割合（高齢者除く）.xlsx]P.59'!$C$14:$D$22</c:f>
              <c:multiLvlStrCache>
                <c:ptCount val="9"/>
                <c:lvl>
                  <c:pt idx="0">
                    <c:v>全国</c:v>
                  </c:pt>
                  <c:pt idx="1">
                    <c:v>大阪府</c:v>
                  </c:pt>
                  <c:pt idx="2">
                    <c:v>東京都</c:v>
                  </c:pt>
                  <c:pt idx="3">
                    <c:v>愛知県</c:v>
                  </c:pt>
                  <c:pt idx="5">
                    <c:v>全国</c:v>
                  </c:pt>
                  <c:pt idx="6">
                    <c:v>大阪府</c:v>
                  </c:pt>
                  <c:pt idx="7">
                    <c:v>東京都</c:v>
                  </c:pt>
                  <c:pt idx="8">
                    <c:v>愛知県</c:v>
                  </c:pt>
                </c:lvl>
                <c:lvl>
                  <c:pt idx="0">
                    <c:v>1992
(H4)</c:v>
                  </c:pt>
                  <c:pt idx="5">
                    <c:v>2012
(H24)</c:v>
                  </c:pt>
                </c:lvl>
              </c:multiLvlStrCache>
            </c:multiLvlStrRef>
          </c:cat>
          <c:val>
            <c:numRef>
              <c:f>'[(P.59)_所得階層別世帯割合（高齢者除く）.xlsx]P.59'!$F$14:$F$22</c:f>
              <c:numCache>
                <c:formatCode>0.0</c:formatCode>
                <c:ptCount val="9"/>
                <c:pt idx="0">
                  <c:v>41</c:v>
                </c:pt>
                <c:pt idx="1">
                  <c:v>41.6</c:v>
                </c:pt>
                <c:pt idx="2">
                  <c:v>38.5</c:v>
                </c:pt>
                <c:pt idx="3">
                  <c:v>42</c:v>
                </c:pt>
                <c:pt idx="5">
                  <c:v>36.200000000000003</c:v>
                </c:pt>
                <c:pt idx="6">
                  <c:v>32.799999999999997</c:v>
                </c:pt>
                <c:pt idx="7">
                  <c:v>34.4</c:v>
                </c:pt>
                <c:pt idx="8">
                  <c:v>39.1</c:v>
                </c:pt>
              </c:numCache>
            </c:numRef>
          </c:val>
        </c:ser>
        <c:ser>
          <c:idx val="2"/>
          <c:order val="2"/>
          <c:tx>
            <c:strRef>
              <c:f>'[(P.59)_所得階層別世帯割合（高齢者除く）.xlsx]P.59'!$G$13</c:f>
              <c:strCache>
                <c:ptCount val="1"/>
                <c:pt idx="0">
                  <c:v>300～499万円</c:v>
                </c:pt>
              </c:strCache>
            </c:strRef>
          </c:tx>
          <c:spPr>
            <a:solidFill>
              <a:srgbClr val="0070C0"/>
            </a:solidFill>
          </c:spPr>
          <c:invertIfNegative val="0"/>
          <c:dLbls>
            <c:txPr>
              <a:bodyPr/>
              <a:lstStyle/>
              <a:p>
                <a:pPr>
                  <a:defRPr>
                    <a:solidFill>
                      <a:schemeClr val="bg1"/>
                    </a:solidFill>
                  </a:defRPr>
                </a:pPr>
                <a:endParaRPr lang="ja-JP"/>
              </a:p>
            </c:txPr>
            <c:dLblPos val="ctr"/>
            <c:showLegendKey val="0"/>
            <c:showVal val="1"/>
            <c:showCatName val="0"/>
            <c:showSerName val="0"/>
            <c:showPercent val="0"/>
            <c:showBubbleSize val="0"/>
            <c:showLeaderLines val="0"/>
          </c:dLbls>
          <c:cat>
            <c:multiLvlStrRef>
              <c:f>'[(P.59)_所得階層別世帯割合（高齢者除く）.xlsx]P.59'!$C$14:$D$22</c:f>
              <c:multiLvlStrCache>
                <c:ptCount val="9"/>
                <c:lvl>
                  <c:pt idx="0">
                    <c:v>全国</c:v>
                  </c:pt>
                  <c:pt idx="1">
                    <c:v>大阪府</c:v>
                  </c:pt>
                  <c:pt idx="2">
                    <c:v>東京都</c:v>
                  </c:pt>
                  <c:pt idx="3">
                    <c:v>愛知県</c:v>
                  </c:pt>
                  <c:pt idx="5">
                    <c:v>全国</c:v>
                  </c:pt>
                  <c:pt idx="6">
                    <c:v>大阪府</c:v>
                  </c:pt>
                  <c:pt idx="7">
                    <c:v>東京都</c:v>
                  </c:pt>
                  <c:pt idx="8">
                    <c:v>愛知県</c:v>
                  </c:pt>
                </c:lvl>
                <c:lvl>
                  <c:pt idx="0">
                    <c:v>1992
(H4)</c:v>
                  </c:pt>
                  <c:pt idx="5">
                    <c:v>2012
(H24)</c:v>
                  </c:pt>
                </c:lvl>
              </c:multiLvlStrCache>
            </c:multiLvlStrRef>
          </c:cat>
          <c:val>
            <c:numRef>
              <c:f>'[(P.59)_所得階層別世帯割合（高齢者除く）.xlsx]P.59'!$G$14:$G$22</c:f>
              <c:numCache>
                <c:formatCode>0.0</c:formatCode>
                <c:ptCount val="9"/>
                <c:pt idx="0">
                  <c:v>25.2</c:v>
                </c:pt>
                <c:pt idx="1">
                  <c:v>26.1</c:v>
                </c:pt>
                <c:pt idx="2">
                  <c:v>22.5</c:v>
                </c:pt>
                <c:pt idx="3">
                  <c:v>25.2</c:v>
                </c:pt>
                <c:pt idx="5">
                  <c:v>24.6</c:v>
                </c:pt>
                <c:pt idx="6">
                  <c:v>26</c:v>
                </c:pt>
                <c:pt idx="7">
                  <c:v>23.6</c:v>
                </c:pt>
                <c:pt idx="8">
                  <c:v>24.3</c:v>
                </c:pt>
              </c:numCache>
            </c:numRef>
          </c:val>
        </c:ser>
        <c:ser>
          <c:idx val="3"/>
          <c:order val="3"/>
          <c:tx>
            <c:strRef>
              <c:f>'[(P.59)_所得階層別世帯割合（高齢者除く）.xlsx]P.59'!$H$13</c:f>
              <c:strCache>
                <c:ptCount val="1"/>
                <c:pt idx="0">
                  <c:v>～299万円</c:v>
                </c:pt>
              </c:strCache>
            </c:strRef>
          </c:tx>
          <c:spPr>
            <a:solidFill>
              <a:srgbClr val="002060"/>
            </a:solidFill>
          </c:spPr>
          <c:invertIfNegative val="0"/>
          <c:dLbls>
            <c:txPr>
              <a:bodyPr/>
              <a:lstStyle/>
              <a:p>
                <a:pPr>
                  <a:defRPr>
                    <a:solidFill>
                      <a:schemeClr val="bg1"/>
                    </a:solidFill>
                  </a:defRPr>
                </a:pPr>
                <a:endParaRPr lang="ja-JP"/>
              </a:p>
            </c:txPr>
            <c:dLblPos val="ctr"/>
            <c:showLegendKey val="0"/>
            <c:showVal val="1"/>
            <c:showCatName val="0"/>
            <c:showSerName val="0"/>
            <c:showPercent val="0"/>
            <c:showBubbleSize val="0"/>
            <c:showLeaderLines val="0"/>
          </c:dLbls>
          <c:cat>
            <c:multiLvlStrRef>
              <c:f>'[(P.59)_所得階層別世帯割合（高齢者除く）.xlsx]P.59'!$C$14:$D$22</c:f>
              <c:multiLvlStrCache>
                <c:ptCount val="9"/>
                <c:lvl>
                  <c:pt idx="0">
                    <c:v>全国</c:v>
                  </c:pt>
                  <c:pt idx="1">
                    <c:v>大阪府</c:v>
                  </c:pt>
                  <c:pt idx="2">
                    <c:v>東京都</c:v>
                  </c:pt>
                  <c:pt idx="3">
                    <c:v>愛知県</c:v>
                  </c:pt>
                  <c:pt idx="5">
                    <c:v>全国</c:v>
                  </c:pt>
                  <c:pt idx="6">
                    <c:v>大阪府</c:v>
                  </c:pt>
                  <c:pt idx="7">
                    <c:v>東京都</c:v>
                  </c:pt>
                  <c:pt idx="8">
                    <c:v>愛知県</c:v>
                  </c:pt>
                </c:lvl>
                <c:lvl>
                  <c:pt idx="0">
                    <c:v>1992
(H4)</c:v>
                  </c:pt>
                  <c:pt idx="5">
                    <c:v>2012
(H24)</c:v>
                  </c:pt>
                </c:lvl>
              </c:multiLvlStrCache>
            </c:multiLvlStrRef>
          </c:cat>
          <c:val>
            <c:numRef>
              <c:f>'[(P.59)_所得階層別世帯割合（高齢者除く）.xlsx]P.59'!$H$14:$H$22</c:f>
              <c:numCache>
                <c:formatCode>0.0</c:formatCode>
                <c:ptCount val="9"/>
                <c:pt idx="0">
                  <c:v>21</c:v>
                </c:pt>
                <c:pt idx="1">
                  <c:v>19.5</c:v>
                </c:pt>
                <c:pt idx="2">
                  <c:v>21.4</c:v>
                </c:pt>
                <c:pt idx="3">
                  <c:v>17.7</c:v>
                </c:pt>
                <c:pt idx="5">
                  <c:v>27.9</c:v>
                </c:pt>
                <c:pt idx="6">
                  <c:v>31.8</c:v>
                </c:pt>
                <c:pt idx="7">
                  <c:v>26.7</c:v>
                </c:pt>
                <c:pt idx="8">
                  <c:v>23.8</c:v>
                </c:pt>
              </c:numCache>
            </c:numRef>
          </c:val>
        </c:ser>
        <c:dLbls>
          <c:dLblPos val="ctr"/>
          <c:showLegendKey val="0"/>
          <c:showVal val="1"/>
          <c:showCatName val="0"/>
          <c:showSerName val="0"/>
          <c:showPercent val="0"/>
          <c:showBubbleSize val="0"/>
        </c:dLbls>
        <c:gapWidth val="150"/>
        <c:overlap val="100"/>
        <c:axId val="25582592"/>
        <c:axId val="25604480"/>
      </c:barChart>
      <c:catAx>
        <c:axId val="25582592"/>
        <c:scaling>
          <c:orientation val="maxMin"/>
        </c:scaling>
        <c:delete val="0"/>
        <c:axPos val="l"/>
        <c:majorTickMark val="out"/>
        <c:minorTickMark val="none"/>
        <c:tickLblPos val="nextTo"/>
        <c:crossAx val="25604480"/>
        <c:crosses val="autoZero"/>
        <c:auto val="1"/>
        <c:lblAlgn val="ctr"/>
        <c:lblOffset val="100"/>
        <c:noMultiLvlLbl val="0"/>
      </c:catAx>
      <c:valAx>
        <c:axId val="25604480"/>
        <c:scaling>
          <c:orientation val="minMax"/>
        </c:scaling>
        <c:delete val="0"/>
        <c:axPos val="t"/>
        <c:majorGridlines/>
        <c:title>
          <c:tx>
            <c:rich>
              <a:bodyPr/>
              <a:lstStyle/>
              <a:p>
                <a:pPr>
                  <a:defRPr/>
                </a:pPr>
                <a:r>
                  <a:rPr lang="ja-JP" altLang="en-US" dirty="0" smtClean="0"/>
                  <a:t>（年）</a:t>
                </a:r>
                <a:endParaRPr lang="ja-JP" altLang="en-US" dirty="0"/>
              </a:p>
            </c:rich>
          </c:tx>
          <c:layout>
            <c:manualLayout>
              <c:xMode val="edge"/>
              <c:yMode val="edge"/>
              <c:x val="1.404621455307928E-2"/>
              <c:y val="2.1874874854616051E-2"/>
            </c:manualLayout>
          </c:layout>
          <c:overlay val="0"/>
        </c:title>
        <c:numFmt formatCode="0%" sourceLinked="0"/>
        <c:majorTickMark val="in"/>
        <c:minorTickMark val="none"/>
        <c:tickLblPos val="nextTo"/>
        <c:crossAx val="25582592"/>
        <c:crossesAt val="1"/>
        <c:crossBetween val="between"/>
      </c:valAx>
    </c:plotArea>
    <c:plotVisOnly val="1"/>
    <c:dispBlanksAs val="gap"/>
    <c:showDLblsOverMax val="0"/>
  </c:chart>
  <c:spPr>
    <a:ln>
      <a:no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2596266604217442"/>
          <c:y val="0.11597987751531058"/>
          <c:w val="0.48572596350241581"/>
          <c:h val="0.83309419655876349"/>
        </c:manualLayout>
      </c:layout>
      <c:barChart>
        <c:barDir val="bar"/>
        <c:grouping val="clustered"/>
        <c:varyColors val="0"/>
        <c:ser>
          <c:idx val="0"/>
          <c:order val="0"/>
          <c:spPr>
            <a:ln w="19050">
              <a:solidFill>
                <a:schemeClr val="tx1"/>
              </a:solidFill>
            </a:ln>
          </c:spPr>
          <c:invertIfNegative val="0"/>
          <c:dLbls>
            <c:txPr>
              <a:bodyPr/>
              <a:lstStyle/>
              <a:p>
                <a:pPr>
                  <a:defRPr sz="900"/>
                </a:pPr>
                <a:endParaRPr lang="ja-JP"/>
              </a:p>
            </c:txPr>
            <c:showLegendKey val="0"/>
            <c:showVal val="1"/>
            <c:showCatName val="0"/>
            <c:showSerName val="0"/>
            <c:showPercent val="0"/>
            <c:showBubbleSize val="0"/>
            <c:showLeaderLines val="0"/>
          </c:dLbls>
          <c:cat>
            <c:strRef>
              <c:f>'[(P.60)_不安、必要なこと.xlsx]応援事業'!$A$11:$A$15</c:f>
              <c:strCache>
                <c:ptCount val="5"/>
                <c:pt idx="0">
                  <c:v>自分のゆっくりできる時間がない</c:v>
                </c:pt>
                <c:pt idx="1">
                  <c:v>仕事と家事・育児の両立が体力・時間的にも難しい</c:v>
                </c:pt>
                <c:pt idx="2">
                  <c:v>保育サービスにお金がかかる</c:v>
                </c:pt>
                <c:pt idx="3">
                  <c:v>子どもの病気など、遅刻・早退・休暇などがとりにくい</c:v>
                </c:pt>
                <c:pt idx="4">
                  <c:v>子育てに十分な時間をかけることができない</c:v>
                </c:pt>
              </c:strCache>
            </c:strRef>
          </c:cat>
          <c:val>
            <c:numRef>
              <c:f>'[(P.60)_不安、必要なこと.xlsx]応援事業'!$B$11:$B$15</c:f>
              <c:numCache>
                <c:formatCode>0.0%</c:formatCode>
                <c:ptCount val="5"/>
                <c:pt idx="0">
                  <c:v>0.30399999999999999</c:v>
                </c:pt>
                <c:pt idx="1">
                  <c:v>0.26500000000000001</c:v>
                </c:pt>
                <c:pt idx="2">
                  <c:v>0.23799999999999999</c:v>
                </c:pt>
                <c:pt idx="3">
                  <c:v>0.22</c:v>
                </c:pt>
                <c:pt idx="4">
                  <c:v>0.17299999999999999</c:v>
                </c:pt>
              </c:numCache>
            </c:numRef>
          </c:val>
        </c:ser>
        <c:dLbls>
          <c:showLegendKey val="0"/>
          <c:showVal val="0"/>
          <c:showCatName val="0"/>
          <c:showSerName val="0"/>
          <c:showPercent val="0"/>
          <c:showBubbleSize val="0"/>
        </c:dLbls>
        <c:gapWidth val="150"/>
        <c:axId val="128148224"/>
        <c:axId val="128149760"/>
      </c:barChart>
      <c:catAx>
        <c:axId val="128148224"/>
        <c:scaling>
          <c:orientation val="maxMin"/>
        </c:scaling>
        <c:delete val="0"/>
        <c:axPos val="l"/>
        <c:majorTickMark val="in"/>
        <c:minorTickMark val="none"/>
        <c:tickLblPos val="nextTo"/>
        <c:txPr>
          <a:bodyPr anchor="ctr" anchorCtr="0"/>
          <a:lstStyle/>
          <a:p>
            <a:pPr>
              <a:defRPr sz="700"/>
            </a:pPr>
            <a:endParaRPr lang="ja-JP"/>
          </a:p>
        </c:txPr>
        <c:crossAx val="128149760"/>
        <c:crosses val="autoZero"/>
        <c:auto val="1"/>
        <c:lblAlgn val="ctr"/>
        <c:lblOffset val="100"/>
        <c:noMultiLvlLbl val="0"/>
      </c:catAx>
      <c:valAx>
        <c:axId val="128149760"/>
        <c:scaling>
          <c:orientation val="minMax"/>
        </c:scaling>
        <c:delete val="0"/>
        <c:axPos val="t"/>
        <c:majorGridlines/>
        <c:numFmt formatCode="0%" sourceLinked="0"/>
        <c:majorTickMark val="in"/>
        <c:minorTickMark val="none"/>
        <c:tickLblPos val="nextTo"/>
        <c:txPr>
          <a:bodyPr/>
          <a:lstStyle/>
          <a:p>
            <a:pPr>
              <a:defRPr sz="900"/>
            </a:pPr>
            <a:endParaRPr lang="ja-JP"/>
          </a:p>
        </c:txPr>
        <c:crossAx val="128148224"/>
        <c:crosses val="autoZero"/>
        <c:crossBetween val="between"/>
        <c:majorUnit val="0.1"/>
      </c:valAx>
      <c:spPr>
        <a:ln>
          <a:solidFill>
            <a:schemeClr val="bg1">
              <a:lumMod val="50000"/>
            </a:schemeClr>
          </a:solidFill>
        </a:ln>
      </c:spPr>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123862642169731"/>
          <c:y val="0.11597987751531058"/>
          <c:w val="0.57808092738407701"/>
          <c:h val="0.83309419655876349"/>
        </c:manualLayout>
      </c:layout>
      <c:barChart>
        <c:barDir val="bar"/>
        <c:grouping val="clustered"/>
        <c:varyColors val="0"/>
        <c:ser>
          <c:idx val="0"/>
          <c:order val="0"/>
          <c:spPr>
            <a:ln w="19050">
              <a:solidFill>
                <a:schemeClr val="tx1"/>
              </a:solidFill>
            </a:ln>
          </c:spPr>
          <c:invertIfNegative val="0"/>
          <c:dLbls>
            <c:dLbl>
              <c:idx val="0"/>
              <c:layout>
                <c:manualLayout>
                  <c:x val="-1.1442977710935521E-2"/>
                  <c:y val="7.9607313046205672E-7"/>
                </c:manualLayout>
              </c:layout>
              <c:showLegendKey val="0"/>
              <c:showVal val="1"/>
              <c:showCatName val="0"/>
              <c:showSerName val="0"/>
              <c:showPercent val="0"/>
              <c:showBubbleSize val="0"/>
            </c:dLbl>
            <c:dLbl>
              <c:idx val="1"/>
              <c:layout>
                <c:manualLayout>
                  <c:x val="-1.1423077044157388E-2"/>
                  <c:y val="5.0554624149992912E-3"/>
                </c:manualLayout>
              </c:layout>
              <c:showLegendKey val="0"/>
              <c:showVal val="1"/>
              <c:showCatName val="0"/>
              <c:showSerName val="0"/>
              <c:showPercent val="0"/>
              <c:showBubbleSize val="0"/>
            </c:dLbl>
            <c:dLbl>
              <c:idx val="2"/>
              <c:layout>
                <c:manualLayout>
                  <c:x val="-8.5673077831180406E-3"/>
                  <c:y val="3.9803656523102836E-7"/>
                </c:manualLayout>
              </c:layout>
              <c:showLegendKey val="0"/>
              <c:showVal val="1"/>
              <c:showCatName val="0"/>
              <c:showSerName val="0"/>
              <c:showPercent val="0"/>
              <c:showBubbleSize val="0"/>
            </c:dLbl>
            <c:dLbl>
              <c:idx val="3"/>
              <c:layout>
                <c:manualLayout>
                  <c:x val="-1.1423301907878731E-2"/>
                  <c:y val="3.9803656523102836E-7"/>
                </c:manualLayout>
              </c:layout>
              <c:showLegendKey val="0"/>
              <c:showVal val="1"/>
              <c:showCatName val="0"/>
              <c:showSerName val="0"/>
              <c:showPercent val="0"/>
              <c:showBubbleSize val="0"/>
            </c:dLbl>
            <c:dLbl>
              <c:idx val="4"/>
              <c:layout>
                <c:manualLayout>
                  <c:x val="-8.5673077831181464E-3"/>
                  <c:y val="1.0110128756868121E-2"/>
                </c:manualLayout>
              </c:layout>
              <c:showLegendKey val="0"/>
              <c:showVal val="1"/>
              <c:showCatName val="0"/>
              <c:showSerName val="0"/>
              <c:showPercent val="0"/>
              <c:showBubbleSize val="0"/>
            </c:dLbl>
            <c:txPr>
              <a:bodyPr/>
              <a:lstStyle/>
              <a:p>
                <a:pPr>
                  <a:defRPr sz="900"/>
                </a:pPr>
                <a:endParaRPr lang="ja-JP"/>
              </a:p>
            </c:txPr>
            <c:showLegendKey val="0"/>
            <c:showVal val="1"/>
            <c:showCatName val="0"/>
            <c:showSerName val="0"/>
            <c:showPercent val="0"/>
            <c:showBubbleSize val="0"/>
            <c:showLeaderLines val="0"/>
          </c:dLbls>
          <c:cat>
            <c:strRef>
              <c:f>'[(P.60)_不安、必要なこと.xlsx]応援事業'!$A$17:$A$21</c:f>
              <c:strCache>
                <c:ptCount val="5"/>
                <c:pt idx="0">
                  <c:v>安定した雇用環境の整備</c:v>
                </c:pt>
                <c:pt idx="1">
                  <c:v>育児休暇の取得の理解と延長</c:v>
                </c:pt>
                <c:pt idx="2">
                  <c:v>妊娠時の病院や体調不調での遅刻・早退の職場の理解</c:v>
                </c:pt>
                <c:pt idx="3">
                  <c:v>出産休暇の取得の理解と延長</c:v>
                </c:pt>
                <c:pt idx="4">
                  <c:v>子育てに掛かる費用の補助の充実</c:v>
                </c:pt>
              </c:strCache>
            </c:strRef>
          </c:cat>
          <c:val>
            <c:numRef>
              <c:f>'[(P.60)_不安、必要なこと.xlsx]応援事業'!$B$17:$B$21</c:f>
              <c:numCache>
                <c:formatCode>0.0%</c:formatCode>
                <c:ptCount val="5"/>
                <c:pt idx="0">
                  <c:v>0.35099999999999998</c:v>
                </c:pt>
                <c:pt idx="1">
                  <c:v>0.34</c:v>
                </c:pt>
                <c:pt idx="2">
                  <c:v>0.33900000000000002</c:v>
                </c:pt>
                <c:pt idx="3">
                  <c:v>0.311</c:v>
                </c:pt>
                <c:pt idx="4">
                  <c:v>0.29599999999999999</c:v>
                </c:pt>
              </c:numCache>
            </c:numRef>
          </c:val>
        </c:ser>
        <c:dLbls>
          <c:showLegendKey val="0"/>
          <c:showVal val="0"/>
          <c:showCatName val="0"/>
          <c:showSerName val="0"/>
          <c:showPercent val="0"/>
          <c:showBubbleSize val="0"/>
        </c:dLbls>
        <c:gapWidth val="150"/>
        <c:axId val="128186240"/>
        <c:axId val="128187776"/>
      </c:barChart>
      <c:catAx>
        <c:axId val="128186240"/>
        <c:scaling>
          <c:orientation val="maxMin"/>
        </c:scaling>
        <c:delete val="0"/>
        <c:axPos val="l"/>
        <c:majorTickMark val="in"/>
        <c:minorTickMark val="none"/>
        <c:tickLblPos val="nextTo"/>
        <c:txPr>
          <a:bodyPr/>
          <a:lstStyle/>
          <a:p>
            <a:pPr>
              <a:defRPr sz="700"/>
            </a:pPr>
            <a:endParaRPr lang="ja-JP"/>
          </a:p>
        </c:txPr>
        <c:crossAx val="128187776"/>
        <c:crosses val="autoZero"/>
        <c:auto val="1"/>
        <c:lblAlgn val="ctr"/>
        <c:lblOffset val="100"/>
        <c:noMultiLvlLbl val="0"/>
      </c:catAx>
      <c:valAx>
        <c:axId val="128187776"/>
        <c:scaling>
          <c:orientation val="minMax"/>
          <c:min val="0"/>
        </c:scaling>
        <c:delete val="0"/>
        <c:axPos val="t"/>
        <c:majorGridlines/>
        <c:numFmt formatCode="0%" sourceLinked="0"/>
        <c:majorTickMark val="in"/>
        <c:minorTickMark val="none"/>
        <c:tickLblPos val="nextTo"/>
        <c:txPr>
          <a:bodyPr/>
          <a:lstStyle/>
          <a:p>
            <a:pPr>
              <a:defRPr sz="900"/>
            </a:pPr>
            <a:endParaRPr lang="ja-JP"/>
          </a:p>
        </c:txPr>
        <c:crossAx val="128186240"/>
        <c:crosses val="autoZero"/>
        <c:crossBetween val="between"/>
        <c:majorUnit val="0.1"/>
      </c:valAx>
      <c:spPr>
        <a:ln>
          <a:solidFill>
            <a:schemeClr val="bg1">
              <a:lumMod val="50000"/>
            </a:schemeClr>
          </a:solidFill>
        </a:ln>
      </c:spPr>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65162440459837"/>
          <c:y val="0.16398442130217594"/>
          <c:w val="0.61823065759970397"/>
          <c:h val="0.79658905540033298"/>
        </c:manualLayout>
      </c:layout>
      <c:barChart>
        <c:barDir val="bar"/>
        <c:grouping val="clustered"/>
        <c:varyColors val="0"/>
        <c:ser>
          <c:idx val="0"/>
          <c:order val="0"/>
          <c:tx>
            <c:strRef>
              <c:f>'[(P.61)_雇用形態別配偶者のいる割合.xlsx]雇用形態別配偶者のいる割合'!$A$27</c:f>
              <c:strCache>
                <c:ptCount val="1"/>
                <c:pt idx="0">
                  <c:v>正規の職員・従業員</c:v>
                </c:pt>
              </c:strCache>
            </c:strRef>
          </c:tx>
          <c:spPr>
            <a:solidFill>
              <a:srgbClr val="92D050"/>
            </a:solidFill>
            <a:ln>
              <a:noFill/>
            </a:ln>
          </c:spPr>
          <c:invertIfNegative val="0"/>
          <c:dLbls>
            <c:txPr>
              <a:bodyPr/>
              <a:lstStyle/>
              <a:p>
                <a:pPr>
                  <a:defRPr sz="1050"/>
                </a:pPr>
                <a:endParaRPr lang="ja-JP"/>
              </a:p>
            </c:txPr>
            <c:dLblPos val="outEnd"/>
            <c:showLegendKey val="0"/>
            <c:showVal val="1"/>
            <c:showCatName val="0"/>
            <c:showSerName val="0"/>
            <c:showPercent val="0"/>
            <c:showBubbleSize val="0"/>
            <c:showLeaderLines val="0"/>
          </c:dLbls>
          <c:cat>
            <c:strRef>
              <c:f>'[(P.61)_雇用形態別配偶者のいる割合.xlsx]雇用形態別配偶者のいる割合'!$B$26:$E$26</c:f>
              <c:strCache>
                <c:ptCount val="4"/>
                <c:pt idx="0">
                  <c:v>20～24歳</c:v>
                </c:pt>
                <c:pt idx="1">
                  <c:v>25～29歳</c:v>
                </c:pt>
                <c:pt idx="2">
                  <c:v>30～34歳</c:v>
                </c:pt>
                <c:pt idx="3">
                  <c:v>35～39歳</c:v>
                </c:pt>
              </c:strCache>
            </c:strRef>
          </c:cat>
          <c:val>
            <c:numRef>
              <c:f>'[(P.61)_雇用形態別配偶者のいる割合.xlsx]雇用形態別配偶者のいる割合'!$B$27:$E$27</c:f>
              <c:numCache>
                <c:formatCode>0.0</c:formatCode>
                <c:ptCount val="4"/>
                <c:pt idx="0">
                  <c:v>6.4</c:v>
                </c:pt>
                <c:pt idx="1">
                  <c:v>31.2</c:v>
                </c:pt>
                <c:pt idx="2">
                  <c:v>60.6</c:v>
                </c:pt>
                <c:pt idx="3">
                  <c:v>69.8</c:v>
                </c:pt>
              </c:numCache>
            </c:numRef>
          </c:val>
        </c:ser>
        <c:ser>
          <c:idx val="1"/>
          <c:order val="1"/>
          <c:tx>
            <c:strRef>
              <c:f>'[(P.61)_雇用形態別配偶者のいる割合.xlsx]雇用形態別配偶者のいる割合'!$A$28</c:f>
              <c:strCache>
                <c:ptCount val="1"/>
                <c:pt idx="0">
                  <c:v>非正規の職員・従業員</c:v>
                </c:pt>
              </c:strCache>
            </c:strRef>
          </c:tx>
          <c:spPr>
            <a:solidFill>
              <a:schemeClr val="accent2"/>
            </a:solidFill>
          </c:spPr>
          <c:invertIfNegative val="0"/>
          <c:dLbls>
            <c:txPr>
              <a:bodyPr/>
              <a:lstStyle/>
              <a:p>
                <a:pPr>
                  <a:defRPr sz="1050"/>
                </a:pPr>
                <a:endParaRPr lang="ja-JP"/>
              </a:p>
            </c:txPr>
            <c:dLblPos val="outEnd"/>
            <c:showLegendKey val="0"/>
            <c:showVal val="1"/>
            <c:showCatName val="0"/>
            <c:showSerName val="0"/>
            <c:showPercent val="0"/>
            <c:showBubbleSize val="0"/>
            <c:showLeaderLines val="0"/>
          </c:dLbls>
          <c:cat>
            <c:strRef>
              <c:f>'[(P.61)_雇用形態別配偶者のいる割合.xlsx]雇用形態別配偶者のいる割合'!$B$26:$E$26</c:f>
              <c:strCache>
                <c:ptCount val="4"/>
                <c:pt idx="0">
                  <c:v>20～24歳</c:v>
                </c:pt>
                <c:pt idx="1">
                  <c:v>25～29歳</c:v>
                </c:pt>
                <c:pt idx="2">
                  <c:v>30～34歳</c:v>
                </c:pt>
                <c:pt idx="3">
                  <c:v>35～39歳</c:v>
                </c:pt>
              </c:strCache>
            </c:strRef>
          </c:cat>
          <c:val>
            <c:numRef>
              <c:f>'[(P.61)_雇用形態別配偶者のいる割合.xlsx]雇用形態別配偶者のいる割合'!$B$28:$E$28</c:f>
              <c:numCache>
                <c:formatCode>0.0</c:formatCode>
                <c:ptCount val="4"/>
                <c:pt idx="0">
                  <c:v>4</c:v>
                </c:pt>
                <c:pt idx="1">
                  <c:v>15</c:v>
                </c:pt>
                <c:pt idx="2">
                  <c:v>19.100000000000001</c:v>
                </c:pt>
                <c:pt idx="3">
                  <c:v>29.3</c:v>
                </c:pt>
              </c:numCache>
            </c:numRef>
          </c:val>
        </c:ser>
        <c:dLbls>
          <c:showLegendKey val="0"/>
          <c:showVal val="0"/>
          <c:showCatName val="0"/>
          <c:showSerName val="0"/>
          <c:showPercent val="0"/>
          <c:showBubbleSize val="0"/>
        </c:dLbls>
        <c:gapWidth val="150"/>
        <c:axId val="25959808"/>
        <c:axId val="25994368"/>
      </c:barChart>
      <c:catAx>
        <c:axId val="25959808"/>
        <c:scaling>
          <c:orientation val="maxMin"/>
        </c:scaling>
        <c:delete val="0"/>
        <c:axPos val="l"/>
        <c:majorTickMark val="in"/>
        <c:minorTickMark val="none"/>
        <c:tickLblPos val="nextTo"/>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5994368"/>
        <c:crosses val="autoZero"/>
        <c:auto val="1"/>
        <c:lblAlgn val="ctr"/>
        <c:lblOffset val="100"/>
        <c:noMultiLvlLbl val="0"/>
      </c:catAx>
      <c:valAx>
        <c:axId val="25994368"/>
        <c:scaling>
          <c:orientation val="minMax"/>
        </c:scaling>
        <c:delete val="0"/>
        <c:axPos val="t"/>
        <c:majorGridlines/>
        <c:title>
          <c:tx>
            <c:rich>
              <a:bodyPr/>
              <a:lstStyle/>
              <a:p>
                <a:pPr>
                  <a:defRPr sz="900" b="1">
                    <a:latin typeface="Meiryo UI" panose="020B0604030504040204" pitchFamily="50" charset="-128"/>
                    <a:ea typeface="Meiryo UI" panose="020B0604030504040204" pitchFamily="50" charset="-128"/>
                    <a:cs typeface="Meiryo UI" panose="020B0604030504040204" pitchFamily="50" charset="-128"/>
                  </a:defRPr>
                </a:pPr>
                <a:r>
                  <a:rPr lang="ja-JP" altLang="en-US" sz="900" b="1">
                    <a:latin typeface="Meiryo UI" panose="020B0604030504040204" pitchFamily="50" charset="-128"/>
                    <a:ea typeface="Meiryo UI" panose="020B0604030504040204" pitchFamily="50" charset="-128"/>
                    <a:cs typeface="Meiryo UI" panose="020B0604030504040204" pitchFamily="50" charset="-128"/>
                  </a:rPr>
                  <a:t>（％）</a:t>
                </a:r>
              </a:p>
            </c:rich>
          </c:tx>
          <c:layout>
            <c:manualLayout>
              <c:xMode val="edge"/>
              <c:yMode val="edge"/>
              <c:x val="0.772719743433671"/>
              <c:y val="3.5842178154520281E-2"/>
            </c:manualLayout>
          </c:layout>
          <c:overlay val="0"/>
        </c:title>
        <c:numFmt formatCode="General" sourceLinked="0"/>
        <c:majorTickMark val="in"/>
        <c:minorTickMark val="none"/>
        <c:tickLblPos val="nextTo"/>
        <c:txPr>
          <a:bodyPr/>
          <a:lstStyle/>
          <a:p>
            <a:pPr>
              <a:defRPr sz="1000"/>
            </a:pPr>
            <a:endParaRPr lang="ja-JP"/>
          </a:p>
        </c:txPr>
        <c:crossAx val="25959808"/>
        <c:crosses val="autoZero"/>
        <c:crossBetween val="between"/>
        <c:majorUnit val="20"/>
      </c:valAx>
      <c:spPr>
        <a:ln>
          <a:solidFill>
            <a:schemeClr val="tx2"/>
          </a:solidFill>
        </a:ln>
      </c:spPr>
    </c:plotArea>
    <c:legend>
      <c:legendPos val="r"/>
      <c:layout>
        <c:manualLayout>
          <c:xMode val="edge"/>
          <c:yMode val="edge"/>
          <c:x val="0.78598889852154075"/>
          <c:y val="0.23132969290368965"/>
          <c:w val="0.19166119834637113"/>
          <c:h val="0.50167582390580001"/>
        </c:manualLayout>
      </c:layout>
      <c:overlay val="0"/>
      <c:spPr>
        <a:ln>
          <a:solidFill>
            <a:schemeClr val="bg1">
              <a:lumMod val="75000"/>
            </a:schemeClr>
          </a:solidFill>
        </a:ln>
      </c:spPr>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29384936869739E-2"/>
          <c:y val="0.1253232735472215"/>
          <c:w val="0.76689534094649769"/>
          <c:h val="0.67673012621953055"/>
        </c:manualLayout>
      </c:layout>
      <c:barChart>
        <c:barDir val="col"/>
        <c:grouping val="clustered"/>
        <c:varyColors val="0"/>
        <c:ser>
          <c:idx val="0"/>
          <c:order val="0"/>
          <c:tx>
            <c:strRef>
              <c:f>'[(P.62)_新設住宅戸数の推移.xlsx]①国内市場の縮小'!$D$31</c:f>
              <c:strCache>
                <c:ptCount val="1"/>
                <c:pt idx="0">
                  <c:v>新設住宅戸数</c:v>
                </c:pt>
              </c:strCache>
            </c:strRef>
          </c:tx>
          <c:invertIfNegative val="0"/>
          <c:dLbls>
            <c:txPr>
              <a:bodyPr/>
              <a:lstStyle/>
              <a:p>
                <a:pPr>
                  <a:defRPr sz="700"/>
                </a:pPr>
                <a:endParaRPr lang="ja-JP"/>
              </a:p>
            </c:txPr>
            <c:showLegendKey val="0"/>
            <c:showVal val="1"/>
            <c:showCatName val="0"/>
            <c:showSerName val="0"/>
            <c:showPercent val="0"/>
            <c:showBubbleSize val="0"/>
            <c:showLeaderLines val="0"/>
          </c:dLbls>
          <c:cat>
            <c:strRef>
              <c:f>'[(P.62)_新設住宅戸数の推移.xlsx]①国内市場の縮小'!$E$30:$O$30</c:f>
              <c:strCache>
                <c:ptCount val="11"/>
                <c:pt idx="0">
                  <c:v>2004
(H16)</c:v>
                </c:pt>
                <c:pt idx="1">
                  <c:v>2005
(H17)</c:v>
                </c:pt>
                <c:pt idx="2">
                  <c:v>2006
(H18)</c:v>
                </c:pt>
                <c:pt idx="3">
                  <c:v>2007
(H19)</c:v>
                </c:pt>
                <c:pt idx="4">
                  <c:v>2008
(H20)</c:v>
                </c:pt>
                <c:pt idx="5">
                  <c:v>2009
(H21)</c:v>
                </c:pt>
                <c:pt idx="6">
                  <c:v>2010
(H22)</c:v>
                </c:pt>
                <c:pt idx="7">
                  <c:v>2011
(H23)</c:v>
                </c:pt>
                <c:pt idx="8">
                  <c:v>2012
(H24)</c:v>
                </c:pt>
                <c:pt idx="9">
                  <c:v>2013
(H25)</c:v>
                </c:pt>
                <c:pt idx="10">
                  <c:v>2014
(H26)</c:v>
                </c:pt>
              </c:strCache>
            </c:strRef>
          </c:cat>
          <c:val>
            <c:numRef>
              <c:f>'[(P.62)_新設住宅戸数の推移.xlsx]①国内市場の縮小'!$E$31:$O$31</c:f>
              <c:numCache>
                <c:formatCode>#,##0;"▲ "#,##0</c:formatCode>
                <c:ptCount val="11"/>
                <c:pt idx="0">
                  <c:v>85977</c:v>
                </c:pt>
                <c:pt idx="1">
                  <c:v>92271</c:v>
                </c:pt>
                <c:pt idx="2">
                  <c:v>95671</c:v>
                </c:pt>
                <c:pt idx="3">
                  <c:v>78285</c:v>
                </c:pt>
                <c:pt idx="4">
                  <c:v>76328</c:v>
                </c:pt>
                <c:pt idx="5">
                  <c:v>54444</c:v>
                </c:pt>
                <c:pt idx="6">
                  <c:v>54619</c:v>
                </c:pt>
                <c:pt idx="7">
                  <c:v>58427</c:v>
                </c:pt>
                <c:pt idx="8">
                  <c:v>61617</c:v>
                </c:pt>
                <c:pt idx="9">
                  <c:v>69335</c:v>
                </c:pt>
                <c:pt idx="10">
                  <c:v>64528</c:v>
                </c:pt>
              </c:numCache>
            </c:numRef>
          </c:val>
        </c:ser>
        <c:dLbls>
          <c:showLegendKey val="0"/>
          <c:showVal val="0"/>
          <c:showCatName val="0"/>
          <c:showSerName val="0"/>
          <c:showPercent val="0"/>
          <c:showBubbleSize val="0"/>
        </c:dLbls>
        <c:gapWidth val="50"/>
        <c:axId val="97891840"/>
        <c:axId val="97885568"/>
      </c:barChart>
      <c:lineChart>
        <c:grouping val="standard"/>
        <c:varyColors val="0"/>
        <c:ser>
          <c:idx val="1"/>
          <c:order val="1"/>
          <c:tx>
            <c:strRef>
              <c:f>'[(P.62)_新設住宅戸数の推移.xlsx]①国内市場の縮小'!$D$32</c:f>
              <c:strCache>
                <c:ptCount val="1"/>
                <c:pt idx="0">
                  <c:v>世帯数</c:v>
                </c:pt>
              </c:strCache>
            </c:strRef>
          </c:tx>
          <c:spPr>
            <a:ln>
              <a:solidFill>
                <a:schemeClr val="tx1"/>
              </a:solidFill>
            </a:ln>
          </c:spPr>
          <c:marker>
            <c:symbol val="plus"/>
            <c:size val="5"/>
            <c:spPr>
              <a:solidFill>
                <a:schemeClr val="tx1"/>
              </a:solidFill>
              <a:ln>
                <a:solidFill>
                  <a:schemeClr val="tx1"/>
                </a:solidFill>
              </a:ln>
            </c:spPr>
          </c:marker>
          <c:dLbls>
            <c:dLbl>
              <c:idx val="0"/>
              <c:layout>
                <c:manualLayout>
                  <c:x val="-4.5158401903311884E-2"/>
                  <c:y val="3.3792469667433538E-2"/>
                </c:manualLayout>
              </c:layout>
              <c:showLegendKey val="0"/>
              <c:showVal val="1"/>
              <c:showCatName val="0"/>
              <c:showSerName val="0"/>
              <c:showPercent val="0"/>
              <c:showBubbleSize val="0"/>
            </c:dLbl>
            <c:dLbl>
              <c:idx val="1"/>
              <c:layout>
                <c:manualLayout>
                  <c:x val="-3.6947783375436999E-2"/>
                  <c:y val="3.8016195772814745E-2"/>
                </c:manualLayout>
              </c:layout>
              <c:showLegendKey val="0"/>
              <c:showVal val="1"/>
              <c:showCatName val="0"/>
              <c:showSerName val="0"/>
              <c:showPercent val="0"/>
              <c:showBubbleSize val="0"/>
            </c:dLbl>
            <c:dLbl>
              <c:idx val="2"/>
              <c:layout>
                <c:manualLayout>
                  <c:x val="-4.1053092639374442E-2"/>
                  <c:y val="4.2240587084291847E-2"/>
                </c:manualLayout>
              </c:layout>
              <c:showLegendKey val="0"/>
              <c:showVal val="1"/>
              <c:showCatName val="0"/>
              <c:showSerName val="0"/>
              <c:showPercent val="0"/>
              <c:showBubbleSize val="0"/>
            </c:dLbl>
            <c:dLbl>
              <c:idx val="3"/>
              <c:layout>
                <c:manualLayout>
                  <c:x val="-4.5158401903311884E-2"/>
                  <c:y val="4.6464645792721117E-2"/>
                </c:manualLayout>
              </c:layout>
              <c:showLegendKey val="0"/>
              <c:showVal val="1"/>
              <c:showCatName val="0"/>
              <c:showSerName val="0"/>
              <c:showPercent val="0"/>
              <c:showBubbleSize val="0"/>
            </c:dLbl>
            <c:dLbl>
              <c:idx val="4"/>
              <c:layout>
                <c:manualLayout>
                  <c:x val="-4.1053092639374442E-2"/>
                  <c:y val="4.646464579272104E-2"/>
                </c:manualLayout>
              </c:layout>
              <c:showLegendKey val="0"/>
              <c:showVal val="1"/>
              <c:showCatName val="0"/>
              <c:showSerName val="0"/>
              <c:showPercent val="0"/>
              <c:showBubbleSize val="0"/>
            </c:dLbl>
            <c:dLbl>
              <c:idx val="5"/>
              <c:layout>
                <c:manualLayout>
                  <c:x val="-4.3105747271343163E-2"/>
                  <c:y val="3.8016528375862731E-2"/>
                </c:manualLayout>
              </c:layout>
              <c:showLegendKey val="0"/>
              <c:showVal val="1"/>
              <c:showCatName val="0"/>
              <c:showSerName val="0"/>
              <c:showPercent val="0"/>
              <c:showBubbleSize val="0"/>
            </c:dLbl>
            <c:dLbl>
              <c:idx val="6"/>
              <c:layout>
                <c:manualLayout>
                  <c:x val="-3.900043800740572E-2"/>
                  <c:y val="4.6464645792721117E-2"/>
                </c:manualLayout>
              </c:layout>
              <c:showLegendKey val="0"/>
              <c:showVal val="1"/>
              <c:showCatName val="0"/>
              <c:showSerName val="0"/>
              <c:showPercent val="0"/>
              <c:showBubbleSize val="0"/>
            </c:dLbl>
            <c:dLbl>
              <c:idx val="7"/>
              <c:layout>
                <c:manualLayout>
                  <c:x val="-3.4895128743468201E-2"/>
                  <c:y val="3.8016528375862731E-2"/>
                </c:manualLayout>
              </c:layout>
              <c:showLegendKey val="0"/>
              <c:showVal val="1"/>
              <c:showCatName val="0"/>
              <c:showSerName val="0"/>
              <c:showPercent val="0"/>
              <c:showBubbleSize val="0"/>
            </c:dLbl>
            <c:dLbl>
              <c:idx val="8"/>
              <c:layout>
                <c:manualLayout>
                  <c:x val="-4.1053092639374442E-2"/>
                  <c:y val="2.9568410959004345E-2"/>
                </c:manualLayout>
              </c:layout>
              <c:showLegendKey val="0"/>
              <c:showVal val="1"/>
              <c:showCatName val="0"/>
              <c:showSerName val="0"/>
              <c:showPercent val="0"/>
              <c:showBubbleSize val="0"/>
            </c:dLbl>
            <c:dLbl>
              <c:idx val="9"/>
              <c:layout>
                <c:manualLayout>
                  <c:x val="-4.1053092639374442E-2"/>
                  <c:y val="3.3792469667433538E-2"/>
                </c:manualLayout>
              </c:layout>
              <c:showLegendKey val="0"/>
              <c:showVal val="1"/>
              <c:showCatName val="0"/>
              <c:showSerName val="0"/>
              <c:showPercent val="0"/>
              <c:showBubbleSize val="0"/>
            </c:dLbl>
            <c:dLbl>
              <c:idx val="10"/>
              <c:layout>
                <c:manualLayout>
                  <c:x val="-4.1053092639374442E-2"/>
                  <c:y val="3.8016528375862731E-2"/>
                </c:manualLayout>
              </c:layout>
              <c:showLegendKey val="0"/>
              <c:showVal val="1"/>
              <c:showCatName val="0"/>
              <c:showSerName val="0"/>
              <c:showPercent val="0"/>
              <c:showBubbleSize val="0"/>
            </c:dLbl>
            <c:txPr>
              <a:bodyPr/>
              <a:lstStyle/>
              <a:p>
                <a:pPr>
                  <a:defRPr sz="700"/>
                </a:pPr>
                <a:endParaRPr lang="ja-JP"/>
              </a:p>
            </c:txPr>
            <c:showLegendKey val="0"/>
            <c:showVal val="1"/>
            <c:showCatName val="0"/>
            <c:showSerName val="0"/>
            <c:showPercent val="0"/>
            <c:showBubbleSize val="0"/>
            <c:showLeaderLines val="0"/>
          </c:dLbls>
          <c:cat>
            <c:strRef>
              <c:f>'[(P.62)_新設住宅戸数の推移.xlsx]①国内市場の縮小'!$E$30:$O$30</c:f>
              <c:strCache>
                <c:ptCount val="11"/>
                <c:pt idx="0">
                  <c:v>2004
(H16)</c:v>
                </c:pt>
                <c:pt idx="1">
                  <c:v>2005
(H17)</c:v>
                </c:pt>
                <c:pt idx="2">
                  <c:v>2006
(H18)</c:v>
                </c:pt>
                <c:pt idx="3">
                  <c:v>2007
(H19)</c:v>
                </c:pt>
                <c:pt idx="4">
                  <c:v>2008
(H20)</c:v>
                </c:pt>
                <c:pt idx="5">
                  <c:v>2009
(H21)</c:v>
                </c:pt>
                <c:pt idx="6">
                  <c:v>2010
(H22)</c:v>
                </c:pt>
                <c:pt idx="7">
                  <c:v>2011
(H23)</c:v>
                </c:pt>
                <c:pt idx="8">
                  <c:v>2012
(H24)</c:v>
                </c:pt>
                <c:pt idx="9">
                  <c:v>2013
(H25)</c:v>
                </c:pt>
                <c:pt idx="10">
                  <c:v>2014
(H26)</c:v>
                </c:pt>
              </c:strCache>
            </c:strRef>
          </c:cat>
          <c:val>
            <c:numRef>
              <c:f>'[(P.62)_新設住宅戸数の推移.xlsx]①国内市場の縮小'!$E$32:$O$32</c:f>
              <c:numCache>
                <c:formatCode>#,##0;"▲ "#,##0</c:formatCode>
                <c:ptCount val="11"/>
                <c:pt idx="0">
                  <c:v>3624.2930000000001</c:v>
                </c:pt>
                <c:pt idx="1">
                  <c:v>3654.2930000000001</c:v>
                </c:pt>
                <c:pt idx="2">
                  <c:v>3696.348</c:v>
                </c:pt>
                <c:pt idx="3">
                  <c:v>3731.7890000000002</c:v>
                </c:pt>
                <c:pt idx="4">
                  <c:v>3770.279</c:v>
                </c:pt>
                <c:pt idx="5">
                  <c:v>3805.1439999999998</c:v>
                </c:pt>
                <c:pt idx="6">
                  <c:v>3832.386</c:v>
                </c:pt>
                <c:pt idx="7">
                  <c:v>3863.971</c:v>
                </c:pt>
                <c:pt idx="8">
                  <c:v>3882.6860000000001</c:v>
                </c:pt>
                <c:pt idx="9">
                  <c:v>3911.62</c:v>
                </c:pt>
                <c:pt idx="10">
                  <c:v>3940.4459999999999</c:v>
                </c:pt>
              </c:numCache>
            </c:numRef>
          </c:val>
          <c:smooth val="0"/>
        </c:ser>
        <c:dLbls>
          <c:showLegendKey val="0"/>
          <c:showVal val="0"/>
          <c:showCatName val="0"/>
          <c:showSerName val="0"/>
          <c:showPercent val="0"/>
          <c:showBubbleSize val="0"/>
        </c:dLbls>
        <c:marker val="1"/>
        <c:smooth val="0"/>
        <c:axId val="97869184"/>
        <c:axId val="97883648"/>
      </c:lineChart>
      <c:catAx>
        <c:axId val="97869184"/>
        <c:scaling>
          <c:orientation val="minMax"/>
        </c:scaling>
        <c:delete val="0"/>
        <c:axPos val="b"/>
        <c:title>
          <c:tx>
            <c:rich>
              <a:bodyPr/>
              <a:lstStyle/>
              <a:p>
                <a:pPr>
                  <a:defRPr sz="800" b="0">
                    <a:latin typeface="Meiryo UI" panose="020B0604030504040204" pitchFamily="50" charset="-128"/>
                    <a:ea typeface="Meiryo UI" panose="020B0604030504040204" pitchFamily="50" charset="-128"/>
                    <a:cs typeface="Meiryo UI" panose="020B0604030504040204" pitchFamily="50" charset="-128"/>
                  </a:defRPr>
                </a:pPr>
                <a:r>
                  <a:rPr lang="ja-JP" altLang="en-US" sz="800" b="0">
                    <a:latin typeface="Meiryo UI" panose="020B0604030504040204" pitchFamily="50" charset="-128"/>
                    <a:ea typeface="Meiryo UI" panose="020B0604030504040204" pitchFamily="50" charset="-128"/>
                    <a:cs typeface="Meiryo UI" panose="020B0604030504040204" pitchFamily="50" charset="-128"/>
                  </a:rPr>
                  <a:t>（年）</a:t>
                </a:r>
              </a:p>
            </c:rich>
          </c:tx>
          <c:layout>
            <c:manualLayout>
              <c:xMode val="edge"/>
              <c:yMode val="edge"/>
              <c:x val="0.84786729466774413"/>
              <c:y val="0.89623450111372127"/>
            </c:manualLayout>
          </c:layout>
          <c:overlay val="0"/>
        </c:title>
        <c:numFmt formatCode="General" sourceLinked="1"/>
        <c:majorTickMark val="out"/>
        <c:minorTickMark val="none"/>
        <c:tickLblPos val="nextTo"/>
        <c:spPr>
          <a:noFill/>
          <a:ln>
            <a:noFill/>
          </a:ln>
        </c:spPr>
        <c:txPr>
          <a:bodyPr/>
          <a:lstStyle/>
          <a:p>
            <a:pPr>
              <a:defRPr sz="800"/>
            </a:pPr>
            <a:endParaRPr lang="ja-JP"/>
          </a:p>
        </c:txPr>
        <c:crossAx val="97883648"/>
        <c:crosses val="autoZero"/>
        <c:auto val="1"/>
        <c:lblAlgn val="ctr"/>
        <c:lblOffset val="100"/>
        <c:noMultiLvlLbl val="0"/>
      </c:catAx>
      <c:valAx>
        <c:axId val="97883648"/>
        <c:scaling>
          <c:orientation val="minMax"/>
          <c:max val="5000"/>
          <c:min val="3000"/>
        </c:scaling>
        <c:delete val="0"/>
        <c:axPos val="l"/>
        <c:majorGridlines/>
        <c:title>
          <c:tx>
            <c:rich>
              <a:bodyPr rot="0" vert="horz"/>
              <a:lstStyle/>
              <a:p>
                <a:pPr>
                  <a:defRPr sz="900" b="0">
                    <a:latin typeface="Meiryo UI" panose="020B0604030504040204" pitchFamily="50" charset="-128"/>
                    <a:ea typeface="Meiryo UI" panose="020B0604030504040204" pitchFamily="50" charset="-128"/>
                    <a:cs typeface="Meiryo UI" panose="020B0604030504040204" pitchFamily="50" charset="-128"/>
                  </a:defRPr>
                </a:pPr>
                <a:r>
                  <a:rPr lang="ja-JP" altLang="en-US" sz="900" b="0">
                    <a:latin typeface="Meiryo UI" panose="020B0604030504040204" pitchFamily="50" charset="-128"/>
                    <a:ea typeface="Meiryo UI" panose="020B0604030504040204" pitchFamily="50" charset="-128"/>
                    <a:cs typeface="Meiryo UI" panose="020B0604030504040204" pitchFamily="50" charset="-128"/>
                  </a:rPr>
                  <a:t>（千世帯）</a:t>
                </a:r>
                <a:endParaRPr lang="en-US" altLang="ja-JP" sz="900" b="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6.1579638959061659E-3"/>
              <c:y val="1.8291921429099394E-2"/>
            </c:manualLayout>
          </c:layout>
          <c:overlay val="0"/>
        </c:title>
        <c:numFmt formatCode="#,##0;&quot;▲ &quot;#,##0" sourceLinked="1"/>
        <c:majorTickMark val="out"/>
        <c:minorTickMark val="none"/>
        <c:tickLblPos val="nextTo"/>
        <c:spPr>
          <a:noFill/>
          <a:ln>
            <a:noFill/>
          </a:ln>
        </c:spPr>
        <c:txPr>
          <a:bodyPr/>
          <a:lstStyle/>
          <a:p>
            <a:pPr>
              <a:defRPr sz="900"/>
            </a:pPr>
            <a:endParaRPr lang="ja-JP"/>
          </a:p>
        </c:txPr>
        <c:crossAx val="97869184"/>
        <c:crosses val="autoZero"/>
        <c:crossBetween val="between"/>
        <c:majorUnit val="500"/>
      </c:valAx>
      <c:valAx>
        <c:axId val="97885568"/>
        <c:scaling>
          <c:orientation val="minMax"/>
          <c:max val="120000"/>
        </c:scaling>
        <c:delete val="0"/>
        <c:axPos val="r"/>
        <c:title>
          <c:tx>
            <c:rich>
              <a:bodyPr rot="0" vert="horz"/>
              <a:lstStyle/>
              <a:p>
                <a:pPr>
                  <a:defRPr sz="900" b="0">
                    <a:latin typeface="Meiryo UI" panose="020B0604030504040204" pitchFamily="50" charset="-128"/>
                    <a:ea typeface="Meiryo UI" panose="020B0604030504040204" pitchFamily="50" charset="-128"/>
                    <a:cs typeface="Meiryo UI" panose="020B0604030504040204" pitchFamily="50" charset="-128"/>
                  </a:defRPr>
                </a:pPr>
                <a:r>
                  <a:rPr lang="ja-JP" altLang="en-US" sz="900" b="0">
                    <a:latin typeface="Meiryo UI" panose="020B0604030504040204" pitchFamily="50" charset="-128"/>
                    <a:ea typeface="Meiryo UI" panose="020B0604030504040204" pitchFamily="50" charset="-128"/>
                    <a:cs typeface="Meiryo UI" panose="020B0604030504040204" pitchFamily="50" charset="-128"/>
                  </a:rPr>
                  <a:t>（戸）</a:t>
                </a:r>
              </a:p>
            </c:rich>
          </c:tx>
          <c:layout>
            <c:manualLayout>
              <c:xMode val="edge"/>
              <c:yMode val="edge"/>
              <c:x val="0.86954700983173083"/>
              <c:y val="2.2915966536477341E-2"/>
            </c:manualLayout>
          </c:layout>
          <c:overlay val="0"/>
        </c:title>
        <c:numFmt formatCode="#,##0;&quot;▲ &quot;#,##0" sourceLinked="1"/>
        <c:majorTickMark val="out"/>
        <c:minorTickMark val="none"/>
        <c:tickLblPos val="nextTo"/>
        <c:spPr>
          <a:noFill/>
          <a:ln>
            <a:noFill/>
          </a:ln>
        </c:spPr>
        <c:txPr>
          <a:bodyPr/>
          <a:lstStyle/>
          <a:p>
            <a:pPr>
              <a:defRPr sz="800"/>
            </a:pPr>
            <a:endParaRPr lang="ja-JP"/>
          </a:p>
        </c:txPr>
        <c:crossAx val="97891840"/>
        <c:crosses val="max"/>
        <c:crossBetween val="between"/>
        <c:majorUnit val="30000"/>
      </c:valAx>
      <c:catAx>
        <c:axId val="97891840"/>
        <c:scaling>
          <c:orientation val="minMax"/>
        </c:scaling>
        <c:delete val="1"/>
        <c:axPos val="b"/>
        <c:numFmt formatCode="General" sourceLinked="1"/>
        <c:majorTickMark val="out"/>
        <c:minorTickMark val="none"/>
        <c:tickLblPos val="nextTo"/>
        <c:crossAx val="97885568"/>
        <c:crosses val="autoZero"/>
        <c:auto val="1"/>
        <c:lblAlgn val="ctr"/>
        <c:lblOffset val="100"/>
        <c:noMultiLvlLbl val="0"/>
      </c:catAx>
      <c:spPr>
        <a:ln w="12700">
          <a:solidFill>
            <a:schemeClr val="bg1">
              <a:lumMod val="50000"/>
            </a:schemeClr>
          </a:solidFill>
        </a:ln>
      </c:spPr>
    </c:plotArea>
    <c:legend>
      <c:legendPos val="r"/>
      <c:layout>
        <c:manualLayout>
          <c:xMode val="edge"/>
          <c:yMode val="edge"/>
          <c:x val="0.5820432264744837"/>
          <c:y val="0.15702354913969088"/>
          <c:w val="0.24088957847512238"/>
          <c:h val="0.16743438320209975"/>
        </c:manualLayout>
      </c:layout>
      <c:overlay val="0"/>
      <c:spPr>
        <a:solidFill>
          <a:schemeClr val="bg1"/>
        </a:solidFill>
        <a:ln>
          <a:solidFill>
            <a:schemeClr val="tx1"/>
          </a:solidFill>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738293650793637E-2"/>
          <c:y val="0.14868585034249801"/>
          <c:w val="0.88354345238095233"/>
          <c:h val="0.68196426194718573"/>
        </c:manualLayout>
      </c:layout>
      <c:barChart>
        <c:barDir val="col"/>
        <c:grouping val="stacked"/>
        <c:varyColors val="0"/>
        <c:ser>
          <c:idx val="3"/>
          <c:order val="0"/>
          <c:tx>
            <c:strRef>
              <c:f>'[(P.43)_年齢階級別推計患者数の推移.xlsx]1-2-8'!$F$16</c:f>
              <c:strCache>
                <c:ptCount val="1"/>
                <c:pt idx="0">
                  <c:v>65歳以上</c:v>
                </c:pt>
              </c:strCache>
            </c:strRef>
          </c:tx>
          <c:spPr>
            <a:solidFill>
              <a:schemeClr val="accent6"/>
            </a:solidFill>
            <a:ln>
              <a:solidFill>
                <a:schemeClr val="tx1"/>
              </a:solidFill>
            </a:ln>
          </c:spPr>
          <c:invertIfNegative val="0"/>
          <c:dLbls>
            <c:dLbl>
              <c:idx val="0"/>
              <c:layout>
                <c:manualLayout>
                  <c:x val="0"/>
                  <c:y val="0"/>
                </c:manualLayout>
              </c:layout>
              <c:dLblPos val="ctr"/>
              <c:showLegendKey val="0"/>
              <c:showVal val="1"/>
              <c:showCatName val="0"/>
              <c:showSerName val="0"/>
              <c:showPercent val="0"/>
              <c:showBubbleSize val="0"/>
            </c:dLbl>
            <c:numFmt formatCode="#,##0.0_);[Red]\(#,##0.0\)" sourceLinked="0"/>
            <c:spPr>
              <a:solidFill>
                <a:schemeClr val="bg1"/>
              </a:solidFill>
            </c:spPr>
            <c:txPr>
              <a:bodyPr/>
              <a:lstStyle/>
              <a:p>
                <a:pPr>
                  <a:defRPr sz="800" b="0" spc="-100" baseline="0"/>
                </a:pPr>
                <a:endParaRPr lang="ja-JP"/>
              </a:p>
            </c:txPr>
            <c:dLblPos val="ctr"/>
            <c:showLegendKey val="0"/>
            <c:showVal val="1"/>
            <c:showCatName val="0"/>
            <c:showSerName val="0"/>
            <c:showPercent val="0"/>
            <c:showBubbleSize val="0"/>
            <c:showLeaderLines val="0"/>
          </c:dLbls>
          <c:cat>
            <c:strRef>
              <c:f>'[(P.43)_年齢階級別推計患者数の推移.xlsx]1-2-8'!$A$17:$B$23</c:f>
              <c:strCache>
                <c:ptCount val="7"/>
                <c:pt idx="0">
                  <c:v>1996</c:v>
                </c:pt>
                <c:pt idx="1">
                  <c:v>1999</c:v>
                </c:pt>
                <c:pt idx="2">
                  <c:v>2002</c:v>
                </c:pt>
                <c:pt idx="3">
                  <c:v>2005</c:v>
                </c:pt>
                <c:pt idx="4">
                  <c:v>2008</c:v>
                </c:pt>
                <c:pt idx="5">
                  <c:v>2011</c:v>
                </c:pt>
                <c:pt idx="6">
                  <c:v>2014</c:v>
                </c:pt>
              </c:strCache>
            </c:strRef>
          </c:cat>
          <c:val>
            <c:numRef>
              <c:f>'[(P.43)_年齢階級別推計患者数の推移.xlsx]1-2-8'!$F$17:$F$23</c:f>
              <c:numCache>
                <c:formatCode>General</c:formatCode>
                <c:ptCount val="7"/>
                <c:pt idx="0">
                  <c:v>50.8</c:v>
                </c:pt>
                <c:pt idx="1">
                  <c:v>52.5</c:v>
                </c:pt>
                <c:pt idx="2">
                  <c:v>54.3</c:v>
                </c:pt>
                <c:pt idx="3">
                  <c:v>59.9</c:v>
                </c:pt>
                <c:pt idx="4">
                  <c:v>61.8</c:v>
                </c:pt>
                <c:pt idx="5">
                  <c:v>62.1</c:v>
                </c:pt>
                <c:pt idx="6">
                  <c:v>66</c:v>
                </c:pt>
              </c:numCache>
            </c:numRef>
          </c:val>
        </c:ser>
        <c:ser>
          <c:idx val="2"/>
          <c:order val="1"/>
          <c:tx>
            <c:strRef>
              <c:f>'[(P.43)_年齢階級別推計患者数の推移.xlsx]1-2-8'!$E$16</c:f>
              <c:strCache>
                <c:ptCount val="1"/>
                <c:pt idx="0">
                  <c:v>35～64歳</c:v>
                </c:pt>
              </c:strCache>
            </c:strRef>
          </c:tx>
          <c:spPr>
            <a:pattFill prst="pct20">
              <a:fgClr>
                <a:schemeClr val="tx1"/>
              </a:fgClr>
              <a:bgClr>
                <a:schemeClr val="bg1"/>
              </a:bgClr>
            </a:pattFill>
            <a:ln>
              <a:solidFill>
                <a:schemeClr val="tx1"/>
              </a:solidFill>
            </a:ln>
          </c:spPr>
          <c:invertIfNegative val="0"/>
          <c:dLbls>
            <c:spPr>
              <a:noFill/>
            </c:spPr>
            <c:txPr>
              <a:bodyPr/>
              <a:lstStyle/>
              <a:p>
                <a:pPr>
                  <a:defRPr sz="800" b="0" spc="-100" baseline="0"/>
                </a:pPr>
                <a:endParaRPr lang="ja-JP"/>
              </a:p>
            </c:txPr>
            <c:dLblPos val="ctr"/>
            <c:showLegendKey val="0"/>
            <c:showVal val="1"/>
            <c:showCatName val="0"/>
            <c:showSerName val="0"/>
            <c:showPercent val="0"/>
            <c:showBubbleSize val="0"/>
            <c:showLeaderLines val="0"/>
          </c:dLbls>
          <c:cat>
            <c:strRef>
              <c:f>'[(P.43)_年齢階級別推計患者数の推移.xlsx]1-2-8'!$A$17:$B$23</c:f>
              <c:strCache>
                <c:ptCount val="7"/>
                <c:pt idx="0">
                  <c:v>1996</c:v>
                </c:pt>
                <c:pt idx="1">
                  <c:v>1999</c:v>
                </c:pt>
                <c:pt idx="2">
                  <c:v>2002</c:v>
                </c:pt>
                <c:pt idx="3">
                  <c:v>2005</c:v>
                </c:pt>
                <c:pt idx="4">
                  <c:v>2008</c:v>
                </c:pt>
                <c:pt idx="5">
                  <c:v>2011</c:v>
                </c:pt>
                <c:pt idx="6">
                  <c:v>2014</c:v>
                </c:pt>
              </c:strCache>
            </c:strRef>
          </c:cat>
          <c:val>
            <c:numRef>
              <c:f>'[(P.43)_年齢階級別推計患者数の推移.xlsx]1-2-8'!$E$17:$E$23</c:f>
              <c:numCache>
                <c:formatCode>General</c:formatCode>
                <c:ptCount val="7"/>
                <c:pt idx="0">
                  <c:v>36.400000000000006</c:v>
                </c:pt>
                <c:pt idx="1">
                  <c:v>36.1</c:v>
                </c:pt>
                <c:pt idx="2">
                  <c:v>30.3</c:v>
                </c:pt>
                <c:pt idx="3">
                  <c:v>29.099999999999998</c:v>
                </c:pt>
                <c:pt idx="4">
                  <c:v>24.700000000000003</c:v>
                </c:pt>
                <c:pt idx="5">
                  <c:v>23.5</c:v>
                </c:pt>
                <c:pt idx="6">
                  <c:v>19.600000000000001</c:v>
                </c:pt>
              </c:numCache>
            </c:numRef>
          </c:val>
        </c:ser>
        <c:ser>
          <c:idx val="1"/>
          <c:order val="2"/>
          <c:tx>
            <c:strRef>
              <c:f>'[(P.43)_年齢階級別推計患者数の推移.xlsx]1-2-8'!$D$16</c:f>
              <c:strCache>
                <c:ptCount val="1"/>
                <c:pt idx="0">
                  <c:v>15～34歳</c:v>
                </c:pt>
              </c:strCache>
            </c:strRef>
          </c:tx>
          <c:spPr>
            <a:solidFill>
              <a:schemeClr val="bg1">
                <a:lumMod val="85000"/>
              </a:schemeClr>
            </a:solidFill>
            <a:ln>
              <a:solidFill>
                <a:schemeClr val="tx1"/>
              </a:solidFill>
            </a:ln>
          </c:spPr>
          <c:invertIfNegative val="0"/>
          <c:dLbls>
            <c:spPr>
              <a:noFill/>
            </c:spPr>
            <c:txPr>
              <a:bodyPr/>
              <a:lstStyle/>
              <a:p>
                <a:pPr>
                  <a:defRPr sz="800" b="0" spc="-100" baseline="0"/>
                </a:pPr>
                <a:endParaRPr lang="ja-JP"/>
              </a:p>
            </c:txPr>
            <c:dLblPos val="ctr"/>
            <c:showLegendKey val="0"/>
            <c:showVal val="1"/>
            <c:showCatName val="0"/>
            <c:showSerName val="0"/>
            <c:showPercent val="0"/>
            <c:showBubbleSize val="0"/>
            <c:showLeaderLines val="0"/>
          </c:dLbls>
          <c:cat>
            <c:strRef>
              <c:f>'[(P.43)_年齢階級別推計患者数の推移.xlsx]1-2-8'!$A$17:$B$23</c:f>
              <c:strCache>
                <c:ptCount val="7"/>
                <c:pt idx="0">
                  <c:v>1996</c:v>
                </c:pt>
                <c:pt idx="1">
                  <c:v>1999</c:v>
                </c:pt>
                <c:pt idx="2">
                  <c:v>2002</c:v>
                </c:pt>
                <c:pt idx="3">
                  <c:v>2005</c:v>
                </c:pt>
                <c:pt idx="4">
                  <c:v>2008</c:v>
                </c:pt>
                <c:pt idx="5">
                  <c:v>2011</c:v>
                </c:pt>
                <c:pt idx="6">
                  <c:v>2014</c:v>
                </c:pt>
              </c:strCache>
            </c:strRef>
          </c:cat>
          <c:val>
            <c:numRef>
              <c:f>'[(P.43)_年齢階級別推計患者数の推移.xlsx]1-2-8'!$D$17:$D$23</c:f>
              <c:numCache>
                <c:formatCode>General</c:formatCode>
                <c:ptCount val="7"/>
                <c:pt idx="0">
                  <c:v>8.5</c:v>
                </c:pt>
                <c:pt idx="1">
                  <c:v>7.7</c:v>
                </c:pt>
                <c:pt idx="2">
                  <c:v>6.2</c:v>
                </c:pt>
                <c:pt idx="3">
                  <c:v>5.6999999999999993</c:v>
                </c:pt>
                <c:pt idx="4">
                  <c:v>4.0999999999999996</c:v>
                </c:pt>
                <c:pt idx="5">
                  <c:v>3.7</c:v>
                </c:pt>
                <c:pt idx="6">
                  <c:v>3.3</c:v>
                </c:pt>
              </c:numCache>
            </c:numRef>
          </c:val>
        </c:ser>
        <c:ser>
          <c:idx val="0"/>
          <c:order val="3"/>
          <c:tx>
            <c:strRef>
              <c:f>'[(P.43)_年齢階級別推計患者数の推移.xlsx]1-2-8'!$C$16</c:f>
              <c:strCache>
                <c:ptCount val="1"/>
                <c:pt idx="0">
                  <c:v>0～14歳</c:v>
                </c:pt>
              </c:strCache>
            </c:strRef>
          </c:tx>
          <c:spPr>
            <a:pattFill prst="pct70">
              <a:fgClr>
                <a:schemeClr val="tx1"/>
              </a:fgClr>
              <a:bgClr>
                <a:schemeClr val="bg1"/>
              </a:bgClr>
            </a:pattFill>
            <a:ln>
              <a:solidFill>
                <a:schemeClr val="tx1"/>
              </a:solidFill>
            </a:ln>
          </c:spPr>
          <c:invertIfNegative val="0"/>
          <c:dLbls>
            <c:spPr>
              <a:noFill/>
            </c:spPr>
            <c:txPr>
              <a:bodyPr/>
              <a:lstStyle/>
              <a:p>
                <a:pPr>
                  <a:defRPr sz="800"/>
                </a:pPr>
                <a:endParaRPr lang="ja-JP"/>
              </a:p>
            </c:txPr>
            <c:dLblPos val="inBase"/>
            <c:showLegendKey val="0"/>
            <c:showVal val="1"/>
            <c:showCatName val="0"/>
            <c:showSerName val="0"/>
            <c:showPercent val="0"/>
            <c:showBubbleSize val="0"/>
            <c:showLeaderLines val="0"/>
          </c:dLbls>
          <c:cat>
            <c:strRef>
              <c:f>'[(P.43)_年齢階級別推計患者数の推移.xlsx]1-2-8'!$A$17:$B$23</c:f>
              <c:strCache>
                <c:ptCount val="7"/>
                <c:pt idx="0">
                  <c:v>1996</c:v>
                </c:pt>
                <c:pt idx="1">
                  <c:v>1999</c:v>
                </c:pt>
                <c:pt idx="2">
                  <c:v>2002</c:v>
                </c:pt>
                <c:pt idx="3">
                  <c:v>2005</c:v>
                </c:pt>
                <c:pt idx="4">
                  <c:v>2008</c:v>
                </c:pt>
                <c:pt idx="5">
                  <c:v>2011</c:v>
                </c:pt>
                <c:pt idx="6">
                  <c:v>2014</c:v>
                </c:pt>
              </c:strCache>
            </c:strRef>
          </c:cat>
          <c:val>
            <c:numRef>
              <c:f>'[(P.43)_年齢階級別推計患者数の推移.xlsx]1-2-8'!$C$17:$C$23</c:f>
              <c:numCache>
                <c:formatCode>General</c:formatCode>
                <c:ptCount val="7"/>
                <c:pt idx="0">
                  <c:v>3.5</c:v>
                </c:pt>
                <c:pt idx="1">
                  <c:v>3.5999999999999996</c:v>
                </c:pt>
                <c:pt idx="2">
                  <c:v>2.5</c:v>
                </c:pt>
                <c:pt idx="3">
                  <c:v>2.7</c:v>
                </c:pt>
                <c:pt idx="4">
                  <c:v>2.2000000000000002</c:v>
                </c:pt>
                <c:pt idx="5">
                  <c:v>2.2999999999999998</c:v>
                </c:pt>
                <c:pt idx="6">
                  <c:v>2.2999999999999998</c:v>
                </c:pt>
              </c:numCache>
            </c:numRef>
          </c:val>
        </c:ser>
        <c:dLbls>
          <c:showLegendKey val="0"/>
          <c:showVal val="0"/>
          <c:showCatName val="0"/>
          <c:showSerName val="0"/>
          <c:showPercent val="0"/>
          <c:showBubbleSize val="0"/>
        </c:dLbls>
        <c:gapWidth val="90"/>
        <c:overlap val="100"/>
        <c:axId val="180578560"/>
        <c:axId val="180584448"/>
      </c:barChart>
      <c:catAx>
        <c:axId val="180578560"/>
        <c:scaling>
          <c:orientation val="minMax"/>
        </c:scaling>
        <c:delete val="0"/>
        <c:axPos val="b"/>
        <c:majorTickMark val="in"/>
        <c:minorTickMark val="none"/>
        <c:tickLblPos val="nextTo"/>
        <c:txPr>
          <a:bodyPr/>
          <a:lstStyle/>
          <a:p>
            <a:pPr>
              <a:defRPr sz="900"/>
            </a:pPr>
            <a:endParaRPr lang="ja-JP"/>
          </a:p>
        </c:txPr>
        <c:crossAx val="180584448"/>
        <c:crosses val="autoZero"/>
        <c:auto val="1"/>
        <c:lblAlgn val="ctr"/>
        <c:lblOffset val="5"/>
        <c:noMultiLvlLbl val="0"/>
      </c:catAx>
      <c:valAx>
        <c:axId val="180584448"/>
        <c:scaling>
          <c:orientation val="minMax"/>
          <c:max val="100"/>
        </c:scaling>
        <c:delete val="0"/>
        <c:axPos val="l"/>
        <c:majorGridlines/>
        <c:numFmt formatCode="General" sourceLinked="1"/>
        <c:majorTickMark val="in"/>
        <c:minorTickMark val="none"/>
        <c:tickLblPos val="nextTo"/>
        <c:txPr>
          <a:bodyPr/>
          <a:lstStyle/>
          <a:p>
            <a:pPr>
              <a:defRPr sz="900"/>
            </a:pPr>
            <a:endParaRPr lang="ja-JP"/>
          </a:p>
        </c:txPr>
        <c:crossAx val="180578560"/>
        <c:crosses val="autoZero"/>
        <c:crossBetween val="between"/>
        <c:majorUnit val="20"/>
      </c:valAx>
    </c:plotArea>
    <c:legend>
      <c:legendPos val="b"/>
      <c:layout>
        <c:manualLayout>
          <c:xMode val="edge"/>
          <c:yMode val="edge"/>
          <c:x val="0.31639241936447704"/>
          <c:y val="1.5872590006665376E-2"/>
          <c:w val="0.65899675254343637"/>
          <c:h val="8.3835598854639967E-2"/>
        </c:manualLayout>
      </c:layout>
      <c:overlay val="0"/>
      <c:spPr>
        <a:ln>
          <a:solidFill>
            <a:schemeClr val="bg1">
              <a:lumMod val="75000"/>
            </a:schemeClr>
          </a:solidFill>
        </a:ln>
      </c:spPr>
      <c:txPr>
        <a:bodyPr/>
        <a:lstStyle/>
        <a:p>
          <a:pPr>
            <a:defRPr sz="800"/>
          </a:pPr>
          <a:endParaRPr lang="ja-JP"/>
        </a:p>
      </c:txPr>
    </c:legend>
    <c:plotVisOnly val="1"/>
    <c:dispBlanksAs val="gap"/>
    <c:showDLblsOverMax val="0"/>
  </c:chart>
  <c:spPr>
    <a:ln>
      <a:no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068221434152796E-2"/>
          <c:y val="5.4236293379994166E-2"/>
          <c:w val="0.81525065297260246"/>
          <c:h val="0.75098688215878784"/>
        </c:manualLayout>
      </c:layout>
      <c:lineChart>
        <c:grouping val="standard"/>
        <c:varyColors val="0"/>
        <c:ser>
          <c:idx val="2"/>
          <c:order val="0"/>
          <c:tx>
            <c:strRef>
              <c:f>'[(P.62)_医療介護需要予測指数.xlsx]②市場構造の変化'!$B$31</c:f>
              <c:strCache>
                <c:ptCount val="1"/>
                <c:pt idx="0">
                  <c:v>介護：大阪</c:v>
                </c:pt>
              </c:strCache>
            </c:strRef>
          </c:tx>
          <c:spPr>
            <a:ln>
              <a:solidFill>
                <a:srgbClr val="FB11DA"/>
              </a:solidFill>
            </a:ln>
          </c:spPr>
          <c:marker>
            <c:symbol val="triangle"/>
            <c:size val="7"/>
            <c:spPr>
              <a:solidFill>
                <a:srgbClr val="FB11DA"/>
              </a:solidFill>
              <a:ln>
                <a:solidFill>
                  <a:srgbClr val="FB11DA"/>
                </a:solidFill>
              </a:ln>
            </c:spPr>
          </c:marker>
          <c:dLbls>
            <c:dLbl>
              <c:idx val="0"/>
              <c:delete val="1"/>
            </c:dLbl>
            <c:dLbl>
              <c:idx val="1"/>
              <c:layout>
                <c:manualLayout>
                  <c:x val="-5.0890785598365088E-2"/>
                  <c:y val="-3.9215686274509803E-2"/>
                </c:manualLayout>
              </c:layout>
              <c:showLegendKey val="0"/>
              <c:showVal val="1"/>
              <c:showCatName val="0"/>
              <c:showSerName val="0"/>
              <c:showPercent val="0"/>
              <c:showBubbleSize val="0"/>
            </c:dLbl>
            <c:dLbl>
              <c:idx val="2"/>
              <c:layout>
                <c:manualLayout>
                  <c:x val="-4.5801526717557203E-2"/>
                  <c:y val="-3.9215686274509803E-2"/>
                </c:manualLayout>
              </c:layout>
              <c:showLegendKey val="0"/>
              <c:showVal val="1"/>
              <c:showCatName val="0"/>
              <c:showSerName val="0"/>
              <c:showPercent val="0"/>
              <c:showBubbleSize val="0"/>
            </c:dLbl>
            <c:dLbl>
              <c:idx val="3"/>
              <c:layout>
                <c:manualLayout>
                  <c:x val="-4.0712468193384227E-2"/>
                  <c:y val="-4.3572984749455319E-2"/>
                </c:manualLayout>
              </c:layout>
              <c:showLegendKey val="0"/>
              <c:showVal val="1"/>
              <c:showCatName val="0"/>
              <c:showSerName val="0"/>
              <c:showPercent val="0"/>
              <c:showBubbleSize val="0"/>
            </c:dLbl>
            <c:dLbl>
              <c:idx val="4"/>
              <c:layout>
                <c:manualLayout>
                  <c:x val="-4.0712468193384227E-2"/>
                  <c:y val="-3.9215686274509803E-2"/>
                </c:manualLayout>
              </c:layout>
              <c:showLegendKey val="0"/>
              <c:showVal val="1"/>
              <c:showCatName val="0"/>
              <c:showSerName val="0"/>
              <c:showPercent val="0"/>
              <c:showBubbleSize val="0"/>
            </c:dLbl>
            <c:dLbl>
              <c:idx val="5"/>
              <c:layout>
                <c:manualLayout>
                  <c:x val="-4.3256997455470736E-2"/>
                  <c:y val="-4.3573327843823444E-2"/>
                </c:manualLayout>
              </c:layout>
              <c:showLegendKey val="0"/>
              <c:showVal val="1"/>
              <c:showCatName val="0"/>
              <c:showSerName val="0"/>
              <c:showPercent val="0"/>
              <c:showBubbleSize val="0"/>
            </c:dLbl>
            <c:dLbl>
              <c:idx val="6"/>
              <c:layout>
                <c:manualLayout>
                  <c:x val="-4.8346055979643768E-2"/>
                  <c:y val="-3.4858387799564274E-2"/>
                </c:manualLayout>
              </c:layout>
              <c:showLegendKey val="0"/>
              <c:showVal val="1"/>
              <c:showCatName val="0"/>
              <c:showSerName val="0"/>
              <c:showPercent val="0"/>
              <c:showBubbleSize val="0"/>
            </c:dLbl>
            <c:txPr>
              <a:bodyPr/>
              <a:lstStyle/>
              <a:p>
                <a:pPr>
                  <a:defRPr sz="1100"/>
                </a:pPr>
                <a:endParaRPr lang="ja-JP"/>
              </a:p>
            </c:txPr>
            <c:showLegendKey val="0"/>
            <c:showVal val="1"/>
            <c:showCatName val="0"/>
            <c:showSerName val="0"/>
            <c:showPercent val="0"/>
            <c:showBubbleSize val="0"/>
            <c:showLeaderLines val="0"/>
          </c:dLbls>
          <c:cat>
            <c:strRef>
              <c:f>'[(P.62)_医療介護需要予測指数.xlsx]②市場構造の変化'!$C$28:$I$28</c:f>
              <c:strCache>
                <c:ptCount val="7"/>
                <c:pt idx="0">
                  <c:v>2010
(H22)</c:v>
                </c:pt>
                <c:pt idx="1">
                  <c:v>2015
(H27)</c:v>
                </c:pt>
                <c:pt idx="2">
                  <c:v>2020
(H32)</c:v>
                </c:pt>
                <c:pt idx="3">
                  <c:v>2025
(H37)</c:v>
                </c:pt>
                <c:pt idx="4">
                  <c:v>2030
(H42)</c:v>
                </c:pt>
                <c:pt idx="5">
                  <c:v>2035
(H47)</c:v>
                </c:pt>
                <c:pt idx="6">
                  <c:v>2040
(H52)</c:v>
                </c:pt>
              </c:strCache>
            </c:strRef>
          </c:cat>
          <c:val>
            <c:numRef>
              <c:f>'[(P.62)_医療介護需要予測指数.xlsx]②市場構造の変化'!$C$31:$I$31</c:f>
              <c:numCache>
                <c:formatCode>#,##0;"▲ "#,##0</c:formatCode>
                <c:ptCount val="7"/>
                <c:pt idx="0">
                  <c:v>100</c:v>
                </c:pt>
                <c:pt idx="1">
                  <c:v>124</c:v>
                </c:pt>
                <c:pt idx="2">
                  <c:v>146</c:v>
                </c:pt>
                <c:pt idx="3">
                  <c:v>166</c:v>
                </c:pt>
                <c:pt idx="4">
                  <c:v>168</c:v>
                </c:pt>
                <c:pt idx="5">
                  <c:v>162</c:v>
                </c:pt>
                <c:pt idx="6">
                  <c:v>163</c:v>
                </c:pt>
              </c:numCache>
            </c:numRef>
          </c:val>
          <c:smooth val="0"/>
        </c:ser>
        <c:ser>
          <c:idx val="3"/>
          <c:order val="1"/>
          <c:tx>
            <c:strRef>
              <c:f>'[(P.62)_医療介護需要予測指数.xlsx]②市場構造の変化'!$B$32</c:f>
              <c:strCache>
                <c:ptCount val="1"/>
                <c:pt idx="0">
                  <c:v>介護：全国</c:v>
                </c:pt>
              </c:strCache>
            </c:strRef>
          </c:tx>
          <c:spPr>
            <a:ln>
              <a:solidFill>
                <a:srgbClr val="14F860"/>
              </a:solidFill>
            </a:ln>
          </c:spPr>
          <c:marker>
            <c:symbol val="star"/>
            <c:size val="7"/>
            <c:spPr>
              <a:noFill/>
              <a:ln>
                <a:solidFill>
                  <a:srgbClr val="14F860"/>
                </a:solidFill>
              </a:ln>
            </c:spPr>
          </c:marker>
          <c:dLbls>
            <c:dLbl>
              <c:idx val="6"/>
              <c:layout>
                <c:manualLayout>
                  <c:x val="-4.5801526717557252E-2"/>
                  <c:y val="4.357298474945534E-2"/>
                </c:manualLayout>
              </c:layout>
              <c:showLegendKey val="0"/>
              <c:showVal val="1"/>
              <c:showCatName val="0"/>
              <c:showSerName val="0"/>
              <c:showPercent val="0"/>
              <c:showBubbleSize val="0"/>
            </c:dLbl>
            <c:txPr>
              <a:bodyPr/>
              <a:lstStyle/>
              <a:p>
                <a:pPr>
                  <a:defRPr sz="1100"/>
                </a:pPr>
                <a:endParaRPr lang="ja-JP"/>
              </a:p>
            </c:txPr>
            <c:showLegendKey val="0"/>
            <c:showVal val="0"/>
            <c:showCatName val="0"/>
            <c:showSerName val="0"/>
            <c:showPercent val="0"/>
            <c:showBubbleSize val="0"/>
          </c:dLbls>
          <c:cat>
            <c:strRef>
              <c:f>'[(P.62)_医療介護需要予測指数.xlsx]②市場構造の変化'!$C$28:$I$28</c:f>
              <c:strCache>
                <c:ptCount val="7"/>
                <c:pt idx="0">
                  <c:v>2010
(H22)</c:v>
                </c:pt>
                <c:pt idx="1">
                  <c:v>2015
(H27)</c:v>
                </c:pt>
                <c:pt idx="2">
                  <c:v>2020
(H32)</c:v>
                </c:pt>
                <c:pt idx="3">
                  <c:v>2025
(H37)</c:v>
                </c:pt>
                <c:pt idx="4">
                  <c:v>2030
(H42)</c:v>
                </c:pt>
                <c:pt idx="5">
                  <c:v>2035
(H47)</c:v>
                </c:pt>
                <c:pt idx="6">
                  <c:v>2040
(H52)</c:v>
                </c:pt>
              </c:strCache>
            </c:strRef>
          </c:cat>
          <c:val>
            <c:numRef>
              <c:f>'[(P.62)_医療介護需要予測指数.xlsx]②市場構造の変化'!$C$32:$I$32</c:f>
              <c:numCache>
                <c:formatCode>#,##0;"▲ "#,##0</c:formatCode>
                <c:ptCount val="7"/>
                <c:pt idx="0">
                  <c:v>100</c:v>
                </c:pt>
                <c:pt idx="1">
                  <c:v>115</c:v>
                </c:pt>
                <c:pt idx="2">
                  <c:v>129</c:v>
                </c:pt>
                <c:pt idx="3">
                  <c:v>146</c:v>
                </c:pt>
                <c:pt idx="4">
                  <c:v>151</c:v>
                </c:pt>
                <c:pt idx="5">
                  <c:v>150</c:v>
                </c:pt>
                <c:pt idx="6">
                  <c:v>149</c:v>
                </c:pt>
              </c:numCache>
            </c:numRef>
          </c:val>
          <c:smooth val="0"/>
        </c:ser>
        <c:ser>
          <c:idx val="0"/>
          <c:order val="2"/>
          <c:tx>
            <c:strRef>
              <c:f>'[(P.62)_医療介護需要予測指数.xlsx]②市場構造の変化'!$B$29</c:f>
              <c:strCache>
                <c:ptCount val="1"/>
                <c:pt idx="0">
                  <c:v>医療：大阪</c:v>
                </c:pt>
              </c:strCache>
            </c:strRef>
          </c:tx>
          <c:spPr>
            <a:ln>
              <a:solidFill>
                <a:schemeClr val="accent6">
                  <a:lumMod val="75000"/>
                </a:schemeClr>
              </a:solidFill>
            </a:ln>
          </c:spPr>
          <c:marker>
            <c:symbol val="diamond"/>
            <c:size val="7"/>
            <c:spPr>
              <a:solidFill>
                <a:schemeClr val="accent6">
                  <a:lumMod val="75000"/>
                </a:schemeClr>
              </a:solidFill>
              <a:ln>
                <a:noFill/>
              </a:ln>
            </c:spPr>
          </c:marker>
          <c:dLbls>
            <c:dLbl>
              <c:idx val="0"/>
              <c:delete val="1"/>
            </c:dLbl>
            <c:dLbl>
              <c:idx val="1"/>
              <c:layout>
                <c:manualLayout>
                  <c:x val="-3.5623409669211216E-2"/>
                  <c:y val="-2.6143790849673203E-2"/>
                </c:manualLayout>
              </c:layout>
              <c:showLegendKey val="0"/>
              <c:showVal val="1"/>
              <c:showCatName val="0"/>
              <c:showSerName val="0"/>
              <c:showPercent val="0"/>
              <c:showBubbleSize val="0"/>
            </c:dLbl>
            <c:dLbl>
              <c:idx val="2"/>
              <c:layout>
                <c:manualLayout>
                  <c:x val="-3.5623409669211147E-2"/>
                  <c:y val="-2.6144133944041307E-2"/>
                </c:manualLayout>
              </c:layout>
              <c:showLegendKey val="0"/>
              <c:showVal val="1"/>
              <c:showCatName val="0"/>
              <c:showSerName val="0"/>
              <c:showPercent val="0"/>
              <c:showBubbleSize val="0"/>
            </c:dLbl>
            <c:dLbl>
              <c:idx val="3"/>
              <c:layout>
                <c:manualLayout>
                  <c:x val="-3.8167938931297711E-2"/>
                  <c:y val="-3.4858387799564274E-2"/>
                </c:manualLayout>
              </c:layout>
              <c:showLegendKey val="0"/>
              <c:showVal val="1"/>
              <c:showCatName val="0"/>
              <c:showSerName val="0"/>
              <c:showPercent val="0"/>
              <c:showBubbleSize val="0"/>
            </c:dLbl>
            <c:dLbl>
              <c:idx val="4"/>
              <c:layout>
                <c:manualLayout>
                  <c:x val="-4.0712468193384227E-2"/>
                  <c:y val="-2.6144133944041307E-2"/>
                </c:manualLayout>
              </c:layout>
              <c:showLegendKey val="0"/>
              <c:showVal val="1"/>
              <c:showCatName val="0"/>
              <c:showSerName val="0"/>
              <c:showPercent val="0"/>
              <c:showBubbleSize val="0"/>
            </c:dLbl>
            <c:dLbl>
              <c:idx val="5"/>
              <c:layout>
                <c:manualLayout>
                  <c:x val="-4.3256997455470736E-2"/>
                  <c:y val="-2.6143790849673203E-2"/>
                </c:manualLayout>
              </c:layout>
              <c:showLegendKey val="0"/>
              <c:showVal val="1"/>
              <c:showCatName val="0"/>
              <c:showSerName val="0"/>
              <c:showPercent val="0"/>
              <c:showBubbleSize val="0"/>
            </c:dLbl>
            <c:dLbl>
              <c:idx val="6"/>
              <c:layout>
                <c:manualLayout>
                  <c:x val="-5.0890585241730277E-2"/>
                  <c:y val="-3.4858387799564274E-2"/>
                </c:manualLayout>
              </c:layout>
              <c:showLegendKey val="0"/>
              <c:showVal val="1"/>
              <c:showCatName val="0"/>
              <c:showSerName val="0"/>
              <c:showPercent val="0"/>
              <c:showBubbleSize val="0"/>
            </c:dLbl>
            <c:txPr>
              <a:bodyPr/>
              <a:lstStyle/>
              <a:p>
                <a:pPr>
                  <a:defRPr sz="1100"/>
                </a:pPr>
                <a:endParaRPr lang="ja-JP"/>
              </a:p>
            </c:txPr>
            <c:showLegendKey val="0"/>
            <c:showVal val="1"/>
            <c:showCatName val="0"/>
            <c:showSerName val="0"/>
            <c:showPercent val="0"/>
            <c:showBubbleSize val="0"/>
            <c:showLeaderLines val="0"/>
          </c:dLbls>
          <c:cat>
            <c:strRef>
              <c:f>'[(P.62)_医療介護需要予測指数.xlsx]②市場構造の変化'!$C$28:$I$28</c:f>
              <c:strCache>
                <c:ptCount val="7"/>
                <c:pt idx="0">
                  <c:v>2010
(H22)</c:v>
                </c:pt>
                <c:pt idx="1">
                  <c:v>2015
(H27)</c:v>
                </c:pt>
                <c:pt idx="2">
                  <c:v>2020
(H32)</c:v>
                </c:pt>
                <c:pt idx="3">
                  <c:v>2025
(H37)</c:v>
                </c:pt>
                <c:pt idx="4">
                  <c:v>2030
(H42)</c:v>
                </c:pt>
                <c:pt idx="5">
                  <c:v>2035
(H47)</c:v>
                </c:pt>
                <c:pt idx="6">
                  <c:v>2040
(H52)</c:v>
                </c:pt>
              </c:strCache>
            </c:strRef>
          </c:cat>
          <c:val>
            <c:numRef>
              <c:f>'[(P.62)_医療介護需要予測指数.xlsx]②市場構造の変化'!$C$29:$I$29</c:f>
              <c:numCache>
                <c:formatCode>#,##0;"▲ "#,##0</c:formatCode>
                <c:ptCount val="7"/>
                <c:pt idx="0">
                  <c:v>100</c:v>
                </c:pt>
                <c:pt idx="1">
                  <c:v>109</c:v>
                </c:pt>
                <c:pt idx="2">
                  <c:v>114</c:v>
                </c:pt>
                <c:pt idx="3">
                  <c:v>115</c:v>
                </c:pt>
                <c:pt idx="4">
                  <c:v>114</c:v>
                </c:pt>
                <c:pt idx="5">
                  <c:v>112</c:v>
                </c:pt>
                <c:pt idx="6">
                  <c:v>112</c:v>
                </c:pt>
              </c:numCache>
            </c:numRef>
          </c:val>
          <c:smooth val="0"/>
        </c:ser>
        <c:ser>
          <c:idx val="1"/>
          <c:order val="3"/>
          <c:tx>
            <c:strRef>
              <c:f>'[(P.62)_医療介護需要予測指数.xlsx]②市場構造の変化'!$B$30</c:f>
              <c:strCache>
                <c:ptCount val="1"/>
                <c:pt idx="0">
                  <c:v>医療：全国</c:v>
                </c:pt>
              </c:strCache>
            </c:strRef>
          </c:tx>
          <c:spPr>
            <a:ln>
              <a:solidFill>
                <a:srgbClr val="0070C0"/>
              </a:solidFill>
            </a:ln>
          </c:spPr>
          <c:marker>
            <c:symbol val="circle"/>
            <c:size val="7"/>
            <c:spPr>
              <a:solidFill>
                <a:srgbClr val="0070C0"/>
              </a:solidFill>
              <a:ln>
                <a:noFill/>
              </a:ln>
            </c:spPr>
          </c:marker>
          <c:dLbls>
            <c:dLbl>
              <c:idx val="6"/>
              <c:layout>
                <c:manualLayout>
                  <c:x val="-5.3435114503816793E-2"/>
                  <c:y val="4.357298474945534E-2"/>
                </c:manualLayout>
              </c:layout>
              <c:showLegendKey val="0"/>
              <c:showVal val="1"/>
              <c:showCatName val="0"/>
              <c:showSerName val="0"/>
              <c:showPercent val="0"/>
              <c:showBubbleSize val="0"/>
            </c:dLbl>
            <c:txPr>
              <a:bodyPr/>
              <a:lstStyle/>
              <a:p>
                <a:pPr>
                  <a:defRPr sz="1100"/>
                </a:pPr>
                <a:endParaRPr lang="ja-JP"/>
              </a:p>
            </c:txPr>
            <c:showLegendKey val="0"/>
            <c:showVal val="0"/>
            <c:showCatName val="0"/>
            <c:showSerName val="0"/>
            <c:showPercent val="0"/>
            <c:showBubbleSize val="0"/>
          </c:dLbls>
          <c:cat>
            <c:strRef>
              <c:f>'[(P.62)_医療介護需要予測指数.xlsx]②市場構造の変化'!$C$28:$I$28</c:f>
              <c:strCache>
                <c:ptCount val="7"/>
                <c:pt idx="0">
                  <c:v>2010
(H22)</c:v>
                </c:pt>
                <c:pt idx="1">
                  <c:v>2015
(H27)</c:v>
                </c:pt>
                <c:pt idx="2">
                  <c:v>2020
(H32)</c:v>
                </c:pt>
                <c:pt idx="3">
                  <c:v>2025
(H37)</c:v>
                </c:pt>
                <c:pt idx="4">
                  <c:v>2030
(H42)</c:v>
                </c:pt>
                <c:pt idx="5">
                  <c:v>2035
(H47)</c:v>
                </c:pt>
                <c:pt idx="6">
                  <c:v>2040
(H52)</c:v>
                </c:pt>
              </c:strCache>
            </c:strRef>
          </c:cat>
          <c:val>
            <c:numRef>
              <c:f>'[(P.62)_医療介護需要予測指数.xlsx]②市場構造の変化'!$C$30:$I$30</c:f>
              <c:numCache>
                <c:formatCode>#,##0;"▲ "#,##0</c:formatCode>
                <c:ptCount val="7"/>
                <c:pt idx="0">
                  <c:v>100</c:v>
                </c:pt>
                <c:pt idx="1">
                  <c:v>107</c:v>
                </c:pt>
                <c:pt idx="2">
                  <c:v>111</c:v>
                </c:pt>
                <c:pt idx="3">
                  <c:v>112</c:v>
                </c:pt>
                <c:pt idx="4">
                  <c:v>112</c:v>
                </c:pt>
                <c:pt idx="5">
                  <c:v>110</c:v>
                </c:pt>
                <c:pt idx="6">
                  <c:v>109</c:v>
                </c:pt>
              </c:numCache>
            </c:numRef>
          </c:val>
          <c:smooth val="0"/>
        </c:ser>
        <c:dLbls>
          <c:showLegendKey val="0"/>
          <c:showVal val="0"/>
          <c:showCatName val="0"/>
          <c:showSerName val="0"/>
          <c:showPercent val="0"/>
          <c:showBubbleSize val="0"/>
        </c:dLbls>
        <c:marker val="1"/>
        <c:smooth val="0"/>
        <c:axId val="97961472"/>
        <c:axId val="97963392"/>
      </c:lineChart>
      <c:catAx>
        <c:axId val="97961472"/>
        <c:scaling>
          <c:orientation val="minMax"/>
        </c:scaling>
        <c:delete val="0"/>
        <c:axPos val="b"/>
        <c:title>
          <c:tx>
            <c:rich>
              <a:bodyPr/>
              <a:lstStyle/>
              <a:p>
                <a:pPr>
                  <a:defRPr sz="800" b="1">
                    <a:latin typeface="Meiryo UI" panose="020B0604030504040204" pitchFamily="50" charset="-128"/>
                    <a:ea typeface="Meiryo UI" panose="020B0604030504040204" pitchFamily="50" charset="-128"/>
                    <a:cs typeface="Meiryo UI" panose="020B0604030504040204" pitchFamily="50" charset="-128"/>
                  </a:defRPr>
                </a:pPr>
                <a:r>
                  <a:rPr lang="en-US" altLang="ja-JP" sz="800" b="1">
                    <a:latin typeface="Meiryo UI" panose="020B0604030504040204" pitchFamily="50" charset="-128"/>
                    <a:ea typeface="Meiryo UI" panose="020B0604030504040204" pitchFamily="50" charset="-128"/>
                    <a:cs typeface="Meiryo UI" panose="020B0604030504040204" pitchFamily="50" charset="-128"/>
                  </a:rPr>
                  <a:t>(</a:t>
                </a:r>
                <a:r>
                  <a:rPr lang="ja-JP" altLang="en-US" sz="800" b="1">
                    <a:latin typeface="Meiryo UI" panose="020B0604030504040204" pitchFamily="50" charset="-128"/>
                    <a:ea typeface="Meiryo UI" panose="020B0604030504040204" pitchFamily="50" charset="-128"/>
                    <a:cs typeface="Meiryo UI" panose="020B0604030504040204" pitchFamily="50" charset="-128"/>
                  </a:rPr>
                  <a:t>年</a:t>
                </a:r>
                <a:r>
                  <a:rPr lang="en-US" altLang="ja-JP" sz="800" b="1">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92562232478960815"/>
              <c:y val="0.84146587437248055"/>
            </c:manualLayout>
          </c:layout>
          <c:overlay val="0"/>
        </c:title>
        <c:numFmt formatCode="General" sourceLinked="1"/>
        <c:majorTickMark val="out"/>
        <c:minorTickMark val="none"/>
        <c:tickLblPos val="nextTo"/>
        <c:spPr>
          <a:noFill/>
          <a:ln>
            <a:noFill/>
          </a:ln>
        </c:spPr>
        <c:txPr>
          <a:bodyPr/>
          <a:lstStyle/>
          <a:p>
            <a:pPr>
              <a:defRPr sz="800"/>
            </a:pPr>
            <a:endParaRPr lang="ja-JP"/>
          </a:p>
        </c:txPr>
        <c:crossAx val="97963392"/>
        <c:crosses val="autoZero"/>
        <c:auto val="1"/>
        <c:lblAlgn val="ctr"/>
        <c:lblOffset val="100"/>
        <c:noMultiLvlLbl val="0"/>
      </c:catAx>
      <c:valAx>
        <c:axId val="97963392"/>
        <c:scaling>
          <c:orientation val="minMax"/>
          <c:min val="100"/>
        </c:scaling>
        <c:delete val="0"/>
        <c:axPos val="l"/>
        <c:majorGridlines/>
        <c:numFmt formatCode="#,##0;&quot;▲ &quot;#,##0" sourceLinked="1"/>
        <c:majorTickMark val="out"/>
        <c:minorTickMark val="none"/>
        <c:tickLblPos val="nextTo"/>
        <c:spPr>
          <a:noFill/>
          <a:ln>
            <a:noFill/>
          </a:ln>
        </c:spPr>
        <c:txPr>
          <a:bodyPr/>
          <a:lstStyle/>
          <a:p>
            <a:pPr>
              <a:defRPr sz="1000"/>
            </a:pPr>
            <a:endParaRPr lang="ja-JP"/>
          </a:p>
        </c:txPr>
        <c:crossAx val="97961472"/>
        <c:crosses val="autoZero"/>
        <c:crossBetween val="midCat"/>
      </c:valAx>
      <c:spPr>
        <a:ln w="12700">
          <a:solidFill>
            <a:schemeClr val="tx1"/>
          </a:solidFill>
        </a:ln>
      </c:spPr>
    </c:plotArea>
    <c:legend>
      <c:legendPos val="r"/>
      <c:layout>
        <c:manualLayout>
          <c:xMode val="edge"/>
          <c:yMode val="edge"/>
          <c:x val="0.10000007976793911"/>
          <c:y val="7.3387016616796003E-2"/>
          <c:w val="0.22690515467023706"/>
          <c:h val="0.32560950714494019"/>
        </c:manualLayout>
      </c:layout>
      <c:overlay val="0"/>
      <c:spPr>
        <a:solidFill>
          <a:schemeClr val="bg1"/>
        </a:solidFill>
        <a:ln w="6350">
          <a:solidFill>
            <a:schemeClr val="bg1">
              <a:lumMod val="75000"/>
            </a:schemeClr>
          </a:solidFill>
          <a:prstDash val="solid"/>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26223817054657"/>
          <c:y val="0.10885172110038151"/>
          <c:w val="0.81163077521679805"/>
          <c:h val="0.72954521562110464"/>
        </c:manualLayout>
      </c:layout>
      <c:barChart>
        <c:barDir val="col"/>
        <c:grouping val="clustered"/>
        <c:varyColors val="0"/>
        <c:ser>
          <c:idx val="0"/>
          <c:order val="0"/>
          <c:tx>
            <c:strRef>
              <c:f>'[(P.64)_水使用の推移.xlsx]水使用量'!$B$1</c:f>
              <c:strCache>
                <c:ptCount val="1"/>
                <c:pt idx="0">
                  <c:v>年間総給水量</c:v>
                </c:pt>
              </c:strCache>
            </c:strRef>
          </c:tx>
          <c:spPr>
            <a:solidFill>
              <a:schemeClr val="bg2">
                <a:lumMod val="90000"/>
              </a:schemeClr>
            </a:solidFill>
          </c:spPr>
          <c:invertIfNegative val="0"/>
          <c:dLbls>
            <c:dLbl>
              <c:idx val="2"/>
              <c:layout>
                <c:manualLayout>
                  <c:x val="1.37176826409684E-2"/>
                  <c:y val="0.22523113635763384"/>
                </c:manualLayout>
              </c:layout>
              <c:dLblPos val="outEnd"/>
              <c:showLegendKey val="0"/>
              <c:showVal val="1"/>
              <c:showCatName val="0"/>
              <c:showSerName val="0"/>
              <c:showPercent val="0"/>
              <c:showBubbleSize val="0"/>
            </c:dLbl>
            <c:dLbl>
              <c:idx val="18"/>
              <c:layout>
                <c:manualLayout>
                  <c:x val="1.1352445008659226E-16"/>
                  <c:y val="0.32258883077861611"/>
                </c:manualLayout>
              </c:layout>
              <c:dLblPos val="outEnd"/>
              <c:showLegendKey val="0"/>
              <c:showVal val="1"/>
              <c:showCatName val="0"/>
              <c:showSerName val="0"/>
              <c:showPercent val="0"/>
              <c:showBubbleSize val="0"/>
            </c:dLbl>
            <c:dLblPos val="ctr"/>
            <c:showLegendKey val="0"/>
            <c:showVal val="0"/>
            <c:showCatName val="0"/>
            <c:showSerName val="0"/>
            <c:showPercent val="0"/>
            <c:showBubbleSize val="0"/>
          </c:dLbls>
          <c:cat>
            <c:numRef>
              <c:f>'[(P.64)_水使用の推移.xlsx]水使用量'!$A$2:$A$20</c:f>
              <c:numCache>
                <c:formatCode>General</c:formatCode>
                <c:ptCount val="19"/>
                <c:pt idx="0">
                  <c:v>1970</c:v>
                </c:pt>
                <c:pt idx="1">
                  <c:v>1980</c:v>
                </c:pt>
                <c:pt idx="2">
                  <c:v>1990</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'[(P.64)_水使用の推移.xlsx]水使用量'!$B$2:$B$20</c:f>
              <c:numCache>
                <c:formatCode>#,##0</c:formatCode>
                <c:ptCount val="19"/>
                <c:pt idx="0">
                  <c:v>1208038</c:v>
                </c:pt>
                <c:pt idx="1">
                  <c:v>1249619</c:v>
                </c:pt>
                <c:pt idx="2">
                  <c:v>1403702</c:v>
                </c:pt>
                <c:pt idx="3">
                  <c:v>1378545</c:v>
                </c:pt>
                <c:pt idx="4">
                  <c:v>1362623</c:v>
                </c:pt>
                <c:pt idx="5">
                  <c:v>1342235</c:v>
                </c:pt>
                <c:pt idx="6">
                  <c:v>1322865</c:v>
                </c:pt>
                <c:pt idx="7">
                  <c:v>1300718</c:v>
                </c:pt>
                <c:pt idx="8">
                  <c:v>1281392</c:v>
                </c:pt>
                <c:pt idx="9">
                  <c:v>1259778</c:v>
                </c:pt>
                <c:pt idx="10">
                  <c:v>1253000</c:v>
                </c:pt>
                <c:pt idx="11">
                  <c:v>1249433</c:v>
                </c:pt>
                <c:pt idx="12">
                  <c:v>1232855</c:v>
                </c:pt>
                <c:pt idx="13">
                  <c:v>1221637</c:v>
                </c:pt>
                <c:pt idx="14">
                  <c:v>1191282</c:v>
                </c:pt>
                <c:pt idx="15">
                  <c:v>1170361</c:v>
                </c:pt>
                <c:pt idx="16">
                  <c:v>1170513</c:v>
                </c:pt>
                <c:pt idx="17">
                  <c:v>1158667</c:v>
                </c:pt>
                <c:pt idx="18">
                  <c:v>1145843</c:v>
                </c:pt>
              </c:numCache>
            </c:numRef>
          </c:val>
        </c:ser>
        <c:dLbls>
          <c:showLegendKey val="0"/>
          <c:showVal val="0"/>
          <c:showCatName val="0"/>
          <c:showSerName val="0"/>
          <c:showPercent val="0"/>
          <c:showBubbleSize val="0"/>
        </c:dLbls>
        <c:gapWidth val="65"/>
        <c:axId val="25693568"/>
        <c:axId val="25703936"/>
      </c:barChart>
      <c:lineChart>
        <c:grouping val="standard"/>
        <c:varyColors val="0"/>
        <c:ser>
          <c:idx val="1"/>
          <c:order val="1"/>
          <c:tx>
            <c:strRef>
              <c:f>'[(P.64)_水使用の推移.xlsx]水使用量'!$C$1</c:f>
              <c:strCache>
                <c:ptCount val="1"/>
                <c:pt idx="0">
                  <c:v>1人･1日平均</c:v>
                </c:pt>
              </c:strCache>
            </c:strRef>
          </c:tx>
          <c:marker>
            <c:symbol val="square"/>
            <c:size val="5"/>
          </c:marker>
          <c:dLbls>
            <c:dLbl>
              <c:idx val="2"/>
              <c:layout>
                <c:manualLayout>
                  <c:x val="-5.5158161214220187E-2"/>
                  <c:y val="-5.7514669837385034E-2"/>
                </c:manualLayout>
              </c:layout>
              <c:dLblPos val="r"/>
              <c:showLegendKey val="0"/>
              <c:showVal val="1"/>
              <c:showCatName val="0"/>
              <c:showSerName val="0"/>
              <c:showPercent val="0"/>
              <c:showBubbleSize val="0"/>
            </c:dLbl>
            <c:dLbl>
              <c:idx val="18"/>
              <c:layout>
                <c:manualLayout>
                  <c:x val="-6.4446632612188762E-2"/>
                  <c:y val="-7.7245348660773705E-2"/>
                </c:manualLayout>
              </c:layout>
              <c:dLblPos val="r"/>
              <c:showLegendKey val="0"/>
              <c:showVal val="1"/>
              <c:showCatName val="0"/>
              <c:showSerName val="0"/>
              <c:showPercent val="0"/>
              <c:showBubbleSize val="0"/>
            </c:dLbl>
            <c:dLblPos val="b"/>
            <c:showLegendKey val="0"/>
            <c:showVal val="0"/>
            <c:showCatName val="0"/>
            <c:showSerName val="0"/>
            <c:showPercent val="0"/>
            <c:showBubbleSize val="0"/>
          </c:dLbls>
          <c:cat>
            <c:numRef>
              <c:f>'[(P.64)_水使用の推移.xlsx]水使用量'!$A$2:$A$20</c:f>
              <c:numCache>
                <c:formatCode>General</c:formatCode>
                <c:ptCount val="19"/>
                <c:pt idx="0">
                  <c:v>1970</c:v>
                </c:pt>
                <c:pt idx="1">
                  <c:v>1980</c:v>
                </c:pt>
                <c:pt idx="2">
                  <c:v>1990</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'[(P.64)_水使用の推移.xlsx]水使用量'!$C$2:$C$20</c:f>
              <c:numCache>
                <c:formatCode>General</c:formatCode>
                <c:ptCount val="19"/>
                <c:pt idx="0">
                  <c:v>430</c:v>
                </c:pt>
                <c:pt idx="1">
                  <c:v>412</c:v>
                </c:pt>
                <c:pt idx="2">
                  <c:v>437</c:v>
                </c:pt>
                <c:pt idx="3">
                  <c:v>434</c:v>
                </c:pt>
                <c:pt idx="4">
                  <c:v>429</c:v>
                </c:pt>
                <c:pt idx="5">
                  <c:v>421</c:v>
                </c:pt>
                <c:pt idx="6">
                  <c:v>417</c:v>
                </c:pt>
                <c:pt idx="7">
                  <c:v>409</c:v>
                </c:pt>
                <c:pt idx="8">
                  <c:v>403</c:v>
                </c:pt>
                <c:pt idx="9">
                  <c:v>394</c:v>
                </c:pt>
                <c:pt idx="10">
                  <c:v>393</c:v>
                </c:pt>
                <c:pt idx="11">
                  <c:v>393</c:v>
                </c:pt>
                <c:pt idx="12">
                  <c:v>387</c:v>
                </c:pt>
                <c:pt idx="13">
                  <c:v>381</c:v>
                </c:pt>
                <c:pt idx="14">
                  <c:v>372</c:v>
                </c:pt>
                <c:pt idx="15">
                  <c:v>366</c:v>
                </c:pt>
                <c:pt idx="16">
                  <c:v>365</c:v>
                </c:pt>
                <c:pt idx="17">
                  <c:v>360</c:v>
                </c:pt>
                <c:pt idx="18">
                  <c:v>357</c:v>
                </c:pt>
              </c:numCache>
            </c:numRef>
          </c:val>
          <c:smooth val="0"/>
        </c:ser>
        <c:dLbls>
          <c:showLegendKey val="0"/>
          <c:showVal val="0"/>
          <c:showCatName val="0"/>
          <c:showSerName val="0"/>
          <c:showPercent val="0"/>
          <c:showBubbleSize val="0"/>
        </c:dLbls>
        <c:marker val="1"/>
        <c:smooth val="0"/>
        <c:axId val="25724416"/>
        <c:axId val="25705856"/>
      </c:lineChart>
      <c:catAx>
        <c:axId val="25693568"/>
        <c:scaling>
          <c:orientation val="minMax"/>
        </c:scaling>
        <c:delete val="0"/>
        <c:axPos val="b"/>
        <c:title>
          <c:tx>
            <c:rich>
              <a:bodyPr/>
              <a:lstStyle/>
              <a:p>
                <a:pPr>
                  <a:defRPr sz="600">
                    <a:latin typeface="Meiryo UI" panose="020B0604030504040204" pitchFamily="50" charset="-128"/>
                    <a:ea typeface="Meiryo UI" panose="020B0604030504040204" pitchFamily="50" charset="-128"/>
                    <a:cs typeface="Meiryo UI" panose="020B0604030504040204" pitchFamily="50" charset="-128"/>
                  </a:defRPr>
                </a:pPr>
                <a:r>
                  <a:rPr lang="ja-JP" altLang="en-US" sz="600" b="0">
                    <a:latin typeface="Meiryo UI" panose="020B0604030504040204" pitchFamily="50" charset="-128"/>
                    <a:ea typeface="Meiryo UI" panose="020B0604030504040204" pitchFamily="50" charset="-128"/>
                    <a:cs typeface="Meiryo UI" panose="020B0604030504040204" pitchFamily="50" charset="-128"/>
                  </a:rPr>
                  <a:t>（年）</a:t>
                </a:r>
              </a:p>
            </c:rich>
          </c:tx>
          <c:layout>
            <c:manualLayout>
              <c:xMode val="edge"/>
              <c:yMode val="edge"/>
              <c:x val="0.90110337003427554"/>
              <c:y val="0.85949975788963284"/>
            </c:manualLayout>
          </c:layout>
          <c:overlay val="0"/>
        </c:title>
        <c:numFmt formatCode="General" sourceLinked="1"/>
        <c:majorTickMark val="in"/>
        <c:minorTickMark val="none"/>
        <c:tickLblPos val="nextTo"/>
        <c:txPr>
          <a:bodyPr rot="-2460000" vert="horz"/>
          <a:lstStyle/>
          <a:p>
            <a:pPr>
              <a:defRPr sz="600"/>
            </a:pPr>
            <a:endParaRPr lang="ja-JP"/>
          </a:p>
        </c:txPr>
        <c:crossAx val="25703936"/>
        <c:crosses val="autoZero"/>
        <c:auto val="1"/>
        <c:lblAlgn val="ctr"/>
        <c:lblOffset val="100"/>
        <c:noMultiLvlLbl val="0"/>
      </c:catAx>
      <c:valAx>
        <c:axId val="25703936"/>
        <c:scaling>
          <c:orientation val="minMax"/>
          <c:max val="1600000"/>
          <c:min val="600000.00000000012"/>
        </c:scaling>
        <c:delete val="0"/>
        <c:axPos val="l"/>
        <c:majorGridlines/>
        <c:title>
          <c:tx>
            <c:rich>
              <a:bodyPr rot="0" vert="horz"/>
              <a:lstStyle/>
              <a:p>
                <a:pPr>
                  <a:defRPr sz="700" b="0">
                    <a:latin typeface="Meiryo UI" panose="020B0604030504040204" pitchFamily="50" charset="-128"/>
                    <a:ea typeface="Meiryo UI" panose="020B0604030504040204" pitchFamily="50" charset="-128"/>
                    <a:cs typeface="Meiryo UI" panose="020B0604030504040204" pitchFamily="50" charset="-128"/>
                  </a:defRPr>
                </a:pPr>
                <a:r>
                  <a:rPr lang="ja-JP" altLang="en-US" sz="700" b="0">
                    <a:latin typeface="Meiryo UI" panose="020B0604030504040204" pitchFamily="50" charset="-128"/>
                    <a:ea typeface="Meiryo UI" panose="020B0604030504040204" pitchFamily="50" charset="-128"/>
                    <a:cs typeface="Meiryo UI" panose="020B0604030504040204" pitchFamily="50" charset="-128"/>
                  </a:rPr>
                  <a:t>（千㎥）</a:t>
                </a:r>
              </a:p>
            </c:rich>
          </c:tx>
          <c:layout>
            <c:manualLayout>
              <c:xMode val="edge"/>
              <c:yMode val="edge"/>
              <c:x val="7.3087592723201852E-2"/>
              <c:y val="1.0523028705807292E-3"/>
            </c:manualLayout>
          </c:layout>
          <c:overlay val="0"/>
        </c:title>
        <c:numFmt formatCode="#,##0" sourceLinked="1"/>
        <c:majorTickMark val="in"/>
        <c:minorTickMark val="none"/>
        <c:tickLblPos val="nextTo"/>
        <c:txPr>
          <a:bodyPr/>
          <a:lstStyle/>
          <a:p>
            <a:pPr>
              <a:defRPr sz="500"/>
            </a:pPr>
            <a:endParaRPr lang="ja-JP"/>
          </a:p>
        </c:txPr>
        <c:crossAx val="25693568"/>
        <c:crosses val="autoZero"/>
        <c:crossBetween val="between"/>
      </c:valAx>
      <c:valAx>
        <c:axId val="25705856"/>
        <c:scaling>
          <c:orientation val="minMax"/>
          <c:max val="450"/>
          <c:min val="300"/>
        </c:scaling>
        <c:delete val="0"/>
        <c:axPos val="r"/>
        <c:title>
          <c:tx>
            <c:rich>
              <a:bodyPr rot="0" vert="horz"/>
              <a:lstStyle/>
              <a:p>
                <a:pPr>
                  <a:defRPr sz="700">
                    <a:latin typeface="Meiryo UI" panose="020B0604030504040204" pitchFamily="50" charset="-128"/>
                    <a:ea typeface="Meiryo UI" panose="020B0604030504040204" pitchFamily="50" charset="-128"/>
                    <a:cs typeface="Meiryo UI" panose="020B0604030504040204" pitchFamily="50" charset="-128"/>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（Ｌ）</a:t>
                </a:r>
              </a:p>
            </c:rich>
          </c:tx>
          <c:layout>
            <c:manualLayout>
              <c:xMode val="edge"/>
              <c:yMode val="edge"/>
              <c:x val="0.91822635894814619"/>
              <c:y val="3.1948920433721513E-3"/>
            </c:manualLayout>
          </c:layout>
          <c:overlay val="0"/>
        </c:title>
        <c:numFmt formatCode="General" sourceLinked="1"/>
        <c:majorTickMark val="in"/>
        <c:minorTickMark val="none"/>
        <c:tickLblPos val="nextTo"/>
        <c:txPr>
          <a:bodyPr/>
          <a:lstStyle/>
          <a:p>
            <a:pPr>
              <a:defRPr sz="800"/>
            </a:pPr>
            <a:endParaRPr lang="ja-JP"/>
          </a:p>
        </c:txPr>
        <c:crossAx val="25724416"/>
        <c:crosses val="max"/>
        <c:crossBetween val="between"/>
        <c:majorUnit val="50"/>
      </c:valAx>
      <c:catAx>
        <c:axId val="25724416"/>
        <c:scaling>
          <c:orientation val="minMax"/>
        </c:scaling>
        <c:delete val="1"/>
        <c:axPos val="b"/>
        <c:numFmt formatCode="General" sourceLinked="1"/>
        <c:majorTickMark val="out"/>
        <c:minorTickMark val="none"/>
        <c:tickLblPos val="nextTo"/>
        <c:crossAx val="25705856"/>
        <c:crosses val="autoZero"/>
        <c:auto val="1"/>
        <c:lblAlgn val="ctr"/>
        <c:lblOffset val="100"/>
        <c:noMultiLvlLbl val="0"/>
      </c:catAx>
    </c:plotArea>
    <c:legend>
      <c:legendPos val="r"/>
      <c:layout>
        <c:manualLayout>
          <c:xMode val="edge"/>
          <c:yMode val="edge"/>
          <c:x val="0.63049900057510511"/>
          <c:y val="9.1176334361486464E-2"/>
          <c:w val="0.25312035347875195"/>
          <c:h val="0.12576771653543306"/>
        </c:manualLayout>
      </c:layout>
      <c:overlay val="0"/>
      <c:spPr>
        <a:solidFill>
          <a:schemeClr val="bg1"/>
        </a:solidFill>
        <a:ln w="6350">
          <a:solidFill>
            <a:schemeClr val="bg1">
              <a:lumMod val="75000"/>
            </a:schemeClr>
          </a:solidFill>
          <a:prstDash val="solid"/>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63548175121249"/>
          <c:y val="3.80311691574962E-2"/>
          <c:w val="0.72473448848606103"/>
          <c:h val="0.67589344430190057"/>
        </c:manualLayout>
      </c:layout>
      <c:barChart>
        <c:barDir val="col"/>
        <c:grouping val="stacked"/>
        <c:varyColors val="0"/>
        <c:ser>
          <c:idx val="0"/>
          <c:order val="0"/>
          <c:tx>
            <c:strRef>
              <c:f>'[(P.63)_一般廃棄物排出量の推移.xlsx]別紙1'!$A$6</c:f>
              <c:strCache>
                <c:ptCount val="1"/>
                <c:pt idx="0">
                  <c:v>再資源化量（府内）</c:v>
                </c:pt>
              </c:strCache>
            </c:strRef>
          </c:tx>
          <c:spPr>
            <a:pattFill prst="ltDnDiag">
              <a:fgClr>
                <a:schemeClr val="bg1">
                  <a:lumMod val="65000"/>
                </a:schemeClr>
              </a:fgClr>
              <a:bgClr>
                <a:schemeClr val="bg1"/>
              </a:bgClr>
            </a:pattFill>
            <a:ln>
              <a:solidFill>
                <a:schemeClr val="tx1">
                  <a:lumMod val="50000"/>
                  <a:lumOff val="50000"/>
                </a:schemeClr>
              </a:solidFill>
            </a:ln>
          </c:spPr>
          <c:invertIfNegative val="0"/>
          <c:dLbls>
            <c:txPr>
              <a:bodyPr/>
              <a:lstStyle/>
              <a:p>
                <a:pPr>
                  <a:defRPr sz="1100"/>
                </a:pPr>
                <a:endParaRPr lang="ja-JP"/>
              </a:p>
            </c:txPr>
            <c:dLblPos val="ctr"/>
            <c:showLegendKey val="0"/>
            <c:showVal val="1"/>
            <c:showCatName val="0"/>
            <c:showSerName val="0"/>
            <c:showPercent val="0"/>
            <c:showBubbleSize val="0"/>
            <c:showLeaderLines val="0"/>
          </c:dLbls>
          <c:cat>
            <c:strRef>
              <c:f>'[(P.63)_一般廃棄物排出量の推移.xlsx]別紙1'!$B$3:$G$3</c:f>
              <c:strCache>
                <c:ptCount val="6"/>
                <c:pt idx="0">
                  <c:v>2007
(H19)</c:v>
                </c:pt>
                <c:pt idx="1">
                  <c:v>2008
(H20)</c:v>
                </c:pt>
                <c:pt idx="2">
                  <c:v>2009
(H21)</c:v>
                </c:pt>
                <c:pt idx="3">
                  <c:v>2010
(H22)</c:v>
                </c:pt>
                <c:pt idx="4">
                  <c:v>2011
(H23)</c:v>
                </c:pt>
                <c:pt idx="5">
                  <c:v>2012
(H24)</c:v>
                </c:pt>
              </c:strCache>
            </c:strRef>
          </c:cat>
          <c:val>
            <c:numRef>
              <c:f>'[(P.63)_一般廃棄物排出量の推移.xlsx]別紙1'!$B$6:$G$6</c:f>
              <c:numCache>
                <c:formatCode>#,##0_);[Red]\(#,##0\)</c:formatCode>
                <c:ptCount val="6"/>
                <c:pt idx="0">
                  <c:v>443302</c:v>
                </c:pt>
                <c:pt idx="1">
                  <c:v>437567</c:v>
                </c:pt>
                <c:pt idx="2">
                  <c:v>418227</c:v>
                </c:pt>
                <c:pt idx="3">
                  <c:v>421184</c:v>
                </c:pt>
                <c:pt idx="4">
                  <c:v>419942</c:v>
                </c:pt>
                <c:pt idx="5">
                  <c:v>416921</c:v>
                </c:pt>
              </c:numCache>
            </c:numRef>
          </c:val>
        </c:ser>
        <c:ser>
          <c:idx val="2"/>
          <c:order val="1"/>
          <c:tx>
            <c:strRef>
              <c:f>'[(P.63)_一般廃棄物排出量の推移.xlsx]別紙1'!$A$7</c:f>
              <c:strCache>
                <c:ptCount val="1"/>
                <c:pt idx="0">
                  <c:v>減量化量（府内）</c:v>
                </c:pt>
              </c:strCache>
            </c:strRef>
          </c:tx>
          <c:spPr>
            <a:solidFill>
              <a:schemeClr val="accent1">
                <a:lumMod val="40000"/>
                <a:lumOff val="60000"/>
              </a:schemeClr>
            </a:solidFill>
            <a:ln>
              <a:solidFill>
                <a:schemeClr val="tx1">
                  <a:lumMod val="50000"/>
                  <a:lumOff val="50000"/>
                </a:schemeClr>
              </a:solidFill>
            </a:ln>
          </c:spPr>
          <c:invertIfNegative val="0"/>
          <c:dLbls>
            <c:txPr>
              <a:bodyPr/>
              <a:lstStyle/>
              <a:p>
                <a:pPr>
                  <a:defRPr sz="1050"/>
                </a:pPr>
                <a:endParaRPr lang="ja-JP"/>
              </a:p>
            </c:txPr>
            <c:dLblPos val="ctr"/>
            <c:showLegendKey val="0"/>
            <c:showVal val="1"/>
            <c:showCatName val="0"/>
            <c:showSerName val="0"/>
            <c:showPercent val="0"/>
            <c:showBubbleSize val="0"/>
            <c:showLeaderLines val="0"/>
          </c:dLbls>
          <c:cat>
            <c:strRef>
              <c:f>'[(P.63)_一般廃棄物排出量の推移.xlsx]別紙1'!$B$3:$G$3</c:f>
              <c:strCache>
                <c:ptCount val="6"/>
                <c:pt idx="0">
                  <c:v>2007
(H19)</c:v>
                </c:pt>
                <c:pt idx="1">
                  <c:v>2008
(H20)</c:v>
                </c:pt>
                <c:pt idx="2">
                  <c:v>2009
(H21)</c:v>
                </c:pt>
                <c:pt idx="3">
                  <c:v>2010
(H22)</c:v>
                </c:pt>
                <c:pt idx="4">
                  <c:v>2011
(H23)</c:v>
                </c:pt>
                <c:pt idx="5">
                  <c:v>2012
(H24)</c:v>
                </c:pt>
              </c:strCache>
            </c:strRef>
          </c:cat>
          <c:val>
            <c:numRef>
              <c:f>'[(P.63)_一般廃棄物排出量の推移.xlsx]別紙1'!$B$7:$G$7</c:f>
              <c:numCache>
                <c:formatCode>#,##0_);[Red]\(#,##0\)</c:formatCode>
                <c:ptCount val="6"/>
                <c:pt idx="0">
                  <c:v>3000961</c:v>
                </c:pt>
                <c:pt idx="1">
                  <c:v>2778731</c:v>
                </c:pt>
                <c:pt idx="2">
                  <c:v>2603364</c:v>
                </c:pt>
                <c:pt idx="3">
                  <c:v>2536884</c:v>
                </c:pt>
                <c:pt idx="4">
                  <c:v>2546297</c:v>
                </c:pt>
                <c:pt idx="5">
                  <c:v>2521707</c:v>
                </c:pt>
              </c:numCache>
            </c:numRef>
          </c:val>
        </c:ser>
        <c:ser>
          <c:idx val="1"/>
          <c:order val="2"/>
          <c:tx>
            <c:strRef>
              <c:f>'[(P.63)_一般廃棄物排出量の推移.xlsx]別紙1'!$A$8</c:f>
              <c:strCache>
                <c:ptCount val="1"/>
                <c:pt idx="0">
                  <c:v>最終処分量（府内）</c:v>
                </c:pt>
              </c:strCache>
            </c:strRef>
          </c:tx>
          <c:spPr>
            <a:pattFill prst="pct50">
              <a:fgClr>
                <a:schemeClr val="bg1">
                  <a:lumMod val="75000"/>
                </a:schemeClr>
              </a:fgClr>
              <a:bgClr>
                <a:schemeClr val="bg1"/>
              </a:bgClr>
            </a:pattFill>
            <a:ln>
              <a:solidFill>
                <a:schemeClr val="tx1">
                  <a:lumMod val="50000"/>
                  <a:lumOff val="50000"/>
                </a:schemeClr>
              </a:solidFill>
            </a:ln>
          </c:spPr>
          <c:invertIfNegative val="0"/>
          <c:dLbls>
            <c:txPr>
              <a:bodyPr/>
              <a:lstStyle/>
              <a:p>
                <a:pPr>
                  <a:defRPr sz="1050"/>
                </a:pPr>
                <a:endParaRPr lang="ja-JP"/>
              </a:p>
            </c:txPr>
            <c:dLblPos val="ctr"/>
            <c:showLegendKey val="0"/>
            <c:showVal val="1"/>
            <c:showCatName val="0"/>
            <c:showSerName val="0"/>
            <c:showPercent val="0"/>
            <c:showBubbleSize val="0"/>
            <c:showLeaderLines val="0"/>
          </c:dLbls>
          <c:cat>
            <c:strRef>
              <c:f>'[(P.63)_一般廃棄物排出量の推移.xlsx]別紙1'!$B$3:$G$3</c:f>
              <c:strCache>
                <c:ptCount val="6"/>
                <c:pt idx="0">
                  <c:v>2007
(H19)</c:v>
                </c:pt>
                <c:pt idx="1">
                  <c:v>2008
(H20)</c:v>
                </c:pt>
                <c:pt idx="2">
                  <c:v>2009
(H21)</c:v>
                </c:pt>
                <c:pt idx="3">
                  <c:v>2010
(H22)</c:v>
                </c:pt>
                <c:pt idx="4">
                  <c:v>2011
(H23)</c:v>
                </c:pt>
                <c:pt idx="5">
                  <c:v>2012
(H24)</c:v>
                </c:pt>
              </c:strCache>
            </c:strRef>
          </c:cat>
          <c:val>
            <c:numRef>
              <c:f>'[(P.63)_一般廃棄物排出量の推移.xlsx]別紙1'!$B$8:$G$8</c:f>
              <c:numCache>
                <c:formatCode>#,##0_);[Red]\(#,##0\)</c:formatCode>
                <c:ptCount val="6"/>
                <c:pt idx="0">
                  <c:v>630676</c:v>
                </c:pt>
                <c:pt idx="1">
                  <c:v>588635</c:v>
                </c:pt>
                <c:pt idx="2">
                  <c:v>519134</c:v>
                </c:pt>
                <c:pt idx="3">
                  <c:v>498249</c:v>
                </c:pt>
                <c:pt idx="4">
                  <c:v>488448</c:v>
                </c:pt>
                <c:pt idx="5">
                  <c:v>467656</c:v>
                </c:pt>
              </c:numCache>
            </c:numRef>
          </c:val>
        </c:ser>
        <c:dLbls>
          <c:showLegendKey val="0"/>
          <c:showVal val="0"/>
          <c:showCatName val="0"/>
          <c:showSerName val="0"/>
          <c:showPercent val="0"/>
          <c:showBubbleSize val="0"/>
        </c:dLbls>
        <c:gapWidth val="150"/>
        <c:overlap val="100"/>
        <c:serLines/>
        <c:axId val="25784704"/>
        <c:axId val="25786624"/>
      </c:barChart>
      <c:lineChart>
        <c:grouping val="standard"/>
        <c:varyColors val="0"/>
        <c:ser>
          <c:idx val="3"/>
          <c:order val="3"/>
          <c:tx>
            <c:strRef>
              <c:f>'[(P.63)_一般廃棄物排出量の推移.xlsx]別紙1'!$A$4</c:f>
              <c:strCache>
                <c:ptCount val="1"/>
                <c:pt idx="0">
                  <c:v>1人１日当たりの排出量（府内）</c:v>
                </c:pt>
              </c:strCache>
            </c:strRef>
          </c:tx>
          <c:spPr>
            <a:ln>
              <a:solidFill>
                <a:schemeClr val="tx1">
                  <a:lumMod val="50000"/>
                  <a:lumOff val="50000"/>
                </a:schemeClr>
              </a:solidFill>
            </a:ln>
          </c:spPr>
          <c:marker>
            <c:symbol val="square"/>
            <c:size val="10"/>
            <c:spPr>
              <a:solidFill>
                <a:schemeClr val="bg1">
                  <a:lumMod val="65000"/>
                </a:schemeClr>
              </a:solidFill>
            </c:spPr>
          </c:marker>
          <c:dLbls>
            <c:txPr>
              <a:bodyPr/>
              <a:lstStyle/>
              <a:p>
                <a:pPr>
                  <a:defRPr sz="1000"/>
                </a:pPr>
                <a:endParaRPr lang="ja-JP"/>
              </a:p>
            </c:txPr>
            <c:dLblPos val="t"/>
            <c:showLegendKey val="0"/>
            <c:showVal val="1"/>
            <c:showCatName val="0"/>
            <c:showSerName val="0"/>
            <c:showPercent val="0"/>
            <c:showBubbleSize val="0"/>
            <c:showLeaderLines val="0"/>
          </c:dLbls>
          <c:val>
            <c:numRef>
              <c:f>'[(P.63)_一般廃棄物排出量の推移.xlsx]別紙1'!$B$4:$G$4</c:f>
              <c:numCache>
                <c:formatCode>#,##0_);[Red]\(#,##0\)</c:formatCode>
                <c:ptCount val="6"/>
                <c:pt idx="0">
                  <c:v>1252.21289</c:v>
                </c:pt>
                <c:pt idx="1">
                  <c:v>1173.6171921925513</c:v>
                </c:pt>
                <c:pt idx="2">
                  <c:v>1090.4314246363799</c:v>
                </c:pt>
                <c:pt idx="3">
                  <c:v>1064.4000547900182</c:v>
                </c:pt>
                <c:pt idx="4">
                  <c:v>1059.8774919135985</c:v>
                </c:pt>
                <c:pt idx="5">
                  <c:v>1052.6487578409728</c:v>
                </c:pt>
              </c:numCache>
            </c:numRef>
          </c:val>
          <c:smooth val="0"/>
        </c:ser>
        <c:ser>
          <c:idx val="4"/>
          <c:order val="4"/>
          <c:tx>
            <c:strRef>
              <c:f>'[(P.63)_一般廃棄物排出量の推移.xlsx]別紙1'!$A$5</c:f>
              <c:strCache>
                <c:ptCount val="1"/>
                <c:pt idx="0">
                  <c:v>1人1日当たりの排出量（全国）</c:v>
                </c:pt>
              </c:strCache>
            </c:strRef>
          </c:tx>
          <c:spPr>
            <a:ln>
              <a:solidFill>
                <a:srgbClr val="002060"/>
              </a:solidFill>
            </a:ln>
          </c:spPr>
          <c:marker>
            <c:symbol val="triangle"/>
            <c:size val="12"/>
            <c:spPr>
              <a:solidFill>
                <a:srgbClr val="002060"/>
              </a:solidFill>
              <a:ln>
                <a:solidFill>
                  <a:srgbClr val="002060"/>
                </a:solidFill>
              </a:ln>
            </c:spPr>
          </c:marker>
          <c:dLbls>
            <c:dLbl>
              <c:idx val="0"/>
              <c:layout>
                <c:manualLayout>
                  <c:x val="-6.9098508813050713E-2"/>
                  <c:y val="5.2452322214072943E-2"/>
                </c:manualLayout>
              </c:layout>
              <c:dLblPos val="r"/>
              <c:showLegendKey val="0"/>
              <c:showVal val="1"/>
              <c:showCatName val="0"/>
              <c:showSerName val="0"/>
              <c:showPercent val="0"/>
              <c:showBubbleSize val="0"/>
            </c:dLbl>
            <c:dLbl>
              <c:idx val="1"/>
              <c:layout>
                <c:manualLayout>
                  <c:x val="-7.7432828337736376E-2"/>
                  <c:y val="5.245232221407297E-2"/>
                </c:manualLayout>
              </c:layout>
              <c:dLblPos val="r"/>
              <c:showLegendKey val="0"/>
              <c:showVal val="1"/>
              <c:showCatName val="0"/>
              <c:showSerName val="0"/>
              <c:showPercent val="0"/>
              <c:showBubbleSize val="0"/>
            </c:dLbl>
            <c:dLbl>
              <c:idx val="2"/>
              <c:layout>
                <c:manualLayout>
                  <c:x val="-4.9394733716303652E-2"/>
                  <c:y val="6.3895351246929785E-2"/>
                </c:manualLayout>
              </c:layout>
              <c:dLblPos val="r"/>
              <c:showLegendKey val="0"/>
              <c:showVal val="1"/>
              <c:showCatName val="0"/>
              <c:showSerName val="0"/>
              <c:showPercent val="0"/>
              <c:showBubbleSize val="0"/>
            </c:dLbl>
            <c:dLbl>
              <c:idx val="3"/>
              <c:layout>
                <c:manualLayout>
                  <c:x val="-6.6063372765675032E-2"/>
                  <c:y val="8.6781409312643373E-2"/>
                </c:manualLayout>
              </c:layout>
              <c:dLblPos val="r"/>
              <c:showLegendKey val="0"/>
              <c:showVal val="1"/>
              <c:showCatName val="0"/>
              <c:showSerName val="0"/>
              <c:showPercent val="0"/>
              <c:showBubbleSize val="0"/>
            </c:dLbl>
            <c:dLbl>
              <c:idx val="4"/>
              <c:layout>
                <c:manualLayout>
                  <c:x val="-6.0507159749217922E-2"/>
                  <c:y val="8.6781409312643373E-2"/>
                </c:manualLayout>
              </c:layout>
              <c:dLblPos val="r"/>
              <c:showLegendKey val="0"/>
              <c:showVal val="1"/>
              <c:showCatName val="0"/>
              <c:showSerName val="0"/>
              <c:showPercent val="0"/>
              <c:showBubbleSize val="0"/>
            </c:dLbl>
            <c:dLbl>
              <c:idx val="5"/>
              <c:layout>
                <c:manualLayout>
                  <c:x val="-5.4950946732760915E-2"/>
                  <c:y val="8.6781409312643373E-2"/>
                </c:manualLayout>
              </c:layout>
              <c:dLblPos val="r"/>
              <c:showLegendKey val="0"/>
              <c:showVal val="1"/>
              <c:showCatName val="0"/>
              <c:showSerName val="0"/>
              <c:showPercent val="0"/>
              <c:showBubbleSize val="0"/>
            </c:dLbl>
            <c:txPr>
              <a:bodyPr/>
              <a:lstStyle/>
              <a:p>
                <a:pPr>
                  <a:defRPr sz="900"/>
                </a:pPr>
                <a:endParaRPr lang="ja-JP"/>
              </a:p>
            </c:txPr>
            <c:dLblPos val="b"/>
            <c:showLegendKey val="0"/>
            <c:showVal val="1"/>
            <c:showCatName val="0"/>
            <c:showSerName val="0"/>
            <c:showPercent val="0"/>
            <c:showBubbleSize val="0"/>
            <c:showLeaderLines val="0"/>
          </c:dLbls>
          <c:val>
            <c:numRef>
              <c:f>'[(P.63)_一般廃棄物排出量の推移.xlsx]別紙1'!$B$5:$G$5</c:f>
              <c:numCache>
                <c:formatCode>#,##0_);[Red]\(#,##0\)</c:formatCode>
                <c:ptCount val="6"/>
                <c:pt idx="0">
                  <c:v>1071.1516640699999</c:v>
                </c:pt>
                <c:pt idx="1">
                  <c:v>1015.7044605819581</c:v>
                </c:pt>
                <c:pt idx="2">
                  <c:v>977.52587811505396</c:v>
                </c:pt>
                <c:pt idx="3">
                  <c:v>959.64406548796228</c:v>
                </c:pt>
                <c:pt idx="4">
                  <c:v>960.48324850247184</c:v>
                </c:pt>
                <c:pt idx="5">
                  <c:v>963.29181022663352</c:v>
                </c:pt>
              </c:numCache>
            </c:numRef>
          </c:val>
          <c:smooth val="0"/>
        </c:ser>
        <c:dLbls>
          <c:showLegendKey val="0"/>
          <c:showVal val="0"/>
          <c:showCatName val="0"/>
          <c:showSerName val="0"/>
          <c:showPercent val="0"/>
          <c:showBubbleSize val="0"/>
        </c:dLbls>
        <c:marker val="1"/>
        <c:smooth val="0"/>
        <c:axId val="25805568"/>
        <c:axId val="25807104"/>
      </c:lineChart>
      <c:catAx>
        <c:axId val="25784704"/>
        <c:scaling>
          <c:orientation val="minMax"/>
        </c:scaling>
        <c:delete val="0"/>
        <c:axPos val="b"/>
        <c:title>
          <c:tx>
            <c:rich>
              <a:bodyPr/>
              <a:lstStyle/>
              <a:p>
                <a:pPr>
                  <a:defRPr sz="600" b="0"/>
                </a:pPr>
                <a:r>
                  <a:rPr lang="ja-JP" altLang="en-US" sz="600" b="0"/>
                  <a:t>（年度）</a:t>
                </a:r>
              </a:p>
            </c:rich>
          </c:tx>
          <c:layout>
            <c:manualLayout>
              <c:xMode val="edge"/>
              <c:yMode val="edge"/>
              <c:x val="0.83787057917395724"/>
              <c:y val="0.76670037408768965"/>
            </c:manualLayout>
          </c:layout>
          <c:overlay val="0"/>
        </c:title>
        <c:numFmt formatCode="General" sourceLinked="1"/>
        <c:majorTickMark val="in"/>
        <c:minorTickMark val="none"/>
        <c:tickLblPos val="nextTo"/>
        <c:txPr>
          <a:bodyPr/>
          <a:lstStyle/>
          <a:p>
            <a:pPr>
              <a:defRPr sz="700" b="0"/>
            </a:pPr>
            <a:endParaRPr lang="ja-JP"/>
          </a:p>
        </c:txPr>
        <c:crossAx val="25786624"/>
        <c:crosses val="autoZero"/>
        <c:auto val="1"/>
        <c:lblAlgn val="ctr"/>
        <c:lblOffset val="100"/>
        <c:noMultiLvlLbl val="0"/>
      </c:catAx>
      <c:valAx>
        <c:axId val="25786624"/>
        <c:scaling>
          <c:orientation val="minMax"/>
          <c:max val="6000000"/>
        </c:scaling>
        <c:delete val="0"/>
        <c:axPos val="l"/>
        <c:title>
          <c:tx>
            <c:rich>
              <a:bodyPr rot="0" vert="wordArtVertRtl"/>
              <a:lstStyle/>
              <a:p>
                <a:pPr>
                  <a:defRPr sz="800">
                    <a:latin typeface="Meiryo UI" panose="020B0604030504040204" pitchFamily="50" charset="-128"/>
                    <a:ea typeface="Meiryo UI" panose="020B0604030504040204" pitchFamily="50" charset="-128"/>
                    <a:cs typeface="Meiryo UI" panose="020B0604030504040204" pitchFamily="50" charset="-128"/>
                  </a:defRPr>
                </a:pPr>
                <a:r>
                  <a:rPr lang="ja-JP" altLang="en-US" sz="800" b="0">
                    <a:latin typeface="Meiryo UI" panose="020B0604030504040204" pitchFamily="50" charset="-128"/>
                    <a:ea typeface="Meiryo UI" panose="020B0604030504040204" pitchFamily="50" charset="-128"/>
                    <a:cs typeface="Meiryo UI" panose="020B0604030504040204" pitchFamily="50" charset="-128"/>
                  </a:rPr>
                  <a:t>ごみ排出量</a:t>
                </a:r>
                <a:r>
                  <a:rPr lang="en-US" altLang="ja-JP" sz="800" b="0">
                    <a:latin typeface="Meiryo UI" panose="020B0604030504040204" pitchFamily="50" charset="-128"/>
                    <a:ea typeface="Meiryo UI" panose="020B0604030504040204" pitchFamily="50" charset="-128"/>
                    <a:cs typeface="Meiryo UI" panose="020B0604030504040204" pitchFamily="50" charset="-128"/>
                  </a:rPr>
                  <a:t>(</a:t>
                </a:r>
                <a:r>
                  <a:rPr lang="ja-JP" altLang="en-US" sz="800" b="0">
                    <a:latin typeface="Meiryo UI" panose="020B0604030504040204" pitchFamily="50" charset="-128"/>
                    <a:ea typeface="Meiryo UI" panose="020B0604030504040204" pitchFamily="50" charset="-128"/>
                    <a:cs typeface="Meiryo UI" panose="020B0604030504040204" pitchFamily="50" charset="-128"/>
                  </a:rPr>
                  <a:t>万トン</a:t>
                </a:r>
                <a:r>
                  <a:rPr lang="en-US" altLang="ja-JP" sz="800" b="0">
                    <a:latin typeface="Meiryo UI" panose="020B0604030504040204" pitchFamily="50" charset="-128"/>
                    <a:ea typeface="Meiryo UI" panose="020B0604030504040204" pitchFamily="50" charset="-128"/>
                    <a:cs typeface="Meiryo UI" panose="020B0604030504040204" pitchFamily="50" charset="-128"/>
                  </a:rPr>
                  <a:t>)</a:t>
                </a:r>
                <a:endParaRPr lang="ja-JP" altLang="en-US" sz="800" b="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1.8189160178402563E-2"/>
              <c:y val="6.4006627946579978E-2"/>
            </c:manualLayout>
          </c:layout>
          <c:overlay val="0"/>
        </c:title>
        <c:numFmt formatCode="#,##0_);[Red]\(#,##0\)" sourceLinked="1"/>
        <c:majorTickMark val="in"/>
        <c:minorTickMark val="none"/>
        <c:tickLblPos val="nextTo"/>
        <c:txPr>
          <a:bodyPr/>
          <a:lstStyle/>
          <a:p>
            <a:pPr>
              <a:defRPr sz="800" b="0"/>
            </a:pPr>
            <a:endParaRPr lang="ja-JP"/>
          </a:p>
        </c:txPr>
        <c:crossAx val="25784704"/>
        <c:crosses val="autoZero"/>
        <c:crossBetween val="between"/>
        <c:dispUnits>
          <c:builtInUnit val="tenThousands"/>
        </c:dispUnits>
      </c:valAx>
      <c:catAx>
        <c:axId val="25805568"/>
        <c:scaling>
          <c:orientation val="minMax"/>
        </c:scaling>
        <c:delete val="1"/>
        <c:axPos val="b"/>
        <c:majorTickMark val="out"/>
        <c:minorTickMark val="none"/>
        <c:tickLblPos val="nextTo"/>
        <c:crossAx val="25807104"/>
        <c:crosses val="autoZero"/>
        <c:auto val="1"/>
        <c:lblAlgn val="ctr"/>
        <c:lblOffset val="100"/>
        <c:noMultiLvlLbl val="0"/>
      </c:catAx>
      <c:valAx>
        <c:axId val="25807104"/>
        <c:scaling>
          <c:orientation val="minMax"/>
          <c:max val="1300"/>
          <c:min val="0"/>
        </c:scaling>
        <c:delete val="0"/>
        <c:axPos val="r"/>
        <c:title>
          <c:tx>
            <c:rich>
              <a:bodyPr rot="0" vert="wordArtVertRtl"/>
              <a:lstStyle/>
              <a:p>
                <a:pPr>
                  <a:defRPr sz="600">
                    <a:latin typeface="Meiryo UI" panose="020B0604030504040204" pitchFamily="50" charset="-128"/>
                    <a:ea typeface="Meiryo UI" panose="020B0604030504040204" pitchFamily="50" charset="-128"/>
                    <a:cs typeface="Meiryo UI" panose="020B0604030504040204" pitchFamily="50" charset="-128"/>
                  </a:defRPr>
                </a:pPr>
                <a:r>
                  <a:rPr lang="en-US" altLang="ja-JP" sz="600" b="0">
                    <a:latin typeface="Meiryo UI" panose="020B0604030504040204" pitchFamily="50" charset="-128"/>
                    <a:ea typeface="Meiryo UI" panose="020B0604030504040204" pitchFamily="50" charset="-128"/>
                    <a:cs typeface="Meiryo UI" panose="020B0604030504040204" pitchFamily="50" charset="-128"/>
                  </a:rPr>
                  <a:t>1</a:t>
                </a:r>
                <a:r>
                  <a:rPr lang="ja-JP" altLang="en-US" sz="600" b="0">
                    <a:latin typeface="Meiryo UI" panose="020B0604030504040204" pitchFamily="50" charset="-128"/>
                    <a:ea typeface="Meiryo UI" panose="020B0604030504040204" pitchFamily="50" charset="-128"/>
                    <a:cs typeface="Meiryo UI" panose="020B0604030504040204" pitchFamily="50" charset="-128"/>
                  </a:rPr>
                  <a:t>人</a:t>
                </a:r>
                <a:r>
                  <a:rPr lang="en-US" altLang="ja-JP" sz="600" b="0">
                    <a:latin typeface="Meiryo UI" panose="020B0604030504040204" pitchFamily="50" charset="-128"/>
                    <a:ea typeface="Meiryo UI" panose="020B0604030504040204" pitchFamily="50" charset="-128"/>
                    <a:cs typeface="Meiryo UI" panose="020B0604030504040204" pitchFamily="50" charset="-128"/>
                  </a:rPr>
                  <a:t>1</a:t>
                </a:r>
                <a:r>
                  <a:rPr lang="ja-JP" altLang="en-US" sz="600" b="0">
                    <a:latin typeface="Meiryo UI" panose="020B0604030504040204" pitchFamily="50" charset="-128"/>
                    <a:ea typeface="Meiryo UI" panose="020B0604030504040204" pitchFamily="50" charset="-128"/>
                    <a:cs typeface="Meiryo UI" panose="020B0604030504040204" pitchFamily="50" charset="-128"/>
                  </a:rPr>
                  <a:t>日当たりのごみ排出量</a:t>
                </a:r>
                <a:r>
                  <a:rPr lang="en-US" altLang="ja-JP" sz="600" b="0">
                    <a:latin typeface="Meiryo UI" panose="020B0604030504040204" pitchFamily="50" charset="-128"/>
                    <a:ea typeface="Meiryo UI" panose="020B0604030504040204" pitchFamily="50" charset="-128"/>
                    <a:cs typeface="Meiryo UI" panose="020B0604030504040204" pitchFamily="50" charset="-128"/>
                  </a:rPr>
                  <a:t>(g)</a:t>
                </a:r>
                <a:endParaRPr lang="ja-JP" altLang="en-US" sz="600" b="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96244130390877547"/>
              <c:y val="6.7063580419447918E-2"/>
            </c:manualLayout>
          </c:layout>
          <c:overlay val="0"/>
        </c:title>
        <c:numFmt formatCode="#,##0_);[Red]\(#,##0\)" sourceLinked="1"/>
        <c:majorTickMark val="in"/>
        <c:minorTickMark val="none"/>
        <c:tickLblPos val="nextTo"/>
        <c:txPr>
          <a:bodyPr/>
          <a:lstStyle/>
          <a:p>
            <a:pPr>
              <a:defRPr sz="800" b="0"/>
            </a:pPr>
            <a:endParaRPr lang="ja-JP"/>
          </a:p>
        </c:txPr>
        <c:crossAx val="25805568"/>
        <c:crosses val="max"/>
        <c:crossBetween val="between"/>
        <c:majorUnit val="500"/>
      </c:valAx>
      <c:spPr>
        <a:ln>
          <a:solidFill>
            <a:schemeClr val="bg1">
              <a:lumMod val="65000"/>
            </a:schemeClr>
          </a:solidFill>
        </a:ln>
      </c:spPr>
    </c:plotArea>
    <c:legend>
      <c:legendPos val="t"/>
      <c:layout>
        <c:manualLayout>
          <c:xMode val="edge"/>
          <c:yMode val="edge"/>
          <c:x val="2.7781065082285545E-3"/>
          <c:y val="0.86430772216173102"/>
          <c:w val="0.91623505756039825"/>
          <c:h val="9.1876182628334302E-2"/>
        </c:manualLayout>
      </c:layout>
      <c:overlay val="0"/>
      <c:spPr>
        <a:ln>
          <a:solidFill>
            <a:schemeClr val="bg1">
              <a:lumMod val="75000"/>
            </a:schemeClr>
          </a:solidFill>
        </a:ln>
      </c:spPr>
      <c:txPr>
        <a:bodyPr/>
        <a:lstStyle/>
        <a:p>
          <a:pPr>
            <a:defRPr sz="6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58696659301103"/>
          <c:y val="0.15194008106938833"/>
          <c:w val="0.68111723695199933"/>
          <c:h val="0.7087825737363399"/>
        </c:manualLayout>
      </c:layout>
      <c:barChart>
        <c:barDir val="col"/>
        <c:grouping val="clustered"/>
        <c:varyColors val="0"/>
        <c:ser>
          <c:idx val="0"/>
          <c:order val="0"/>
          <c:tx>
            <c:strRef>
              <c:f>'[(P.65)_鉄道・バス利用者数の推移.xlsx]鉄道･バス利用者数'!$B$2</c:f>
              <c:strCache>
                <c:ptCount val="1"/>
                <c:pt idx="0">
                  <c:v>鉄道</c:v>
                </c:pt>
              </c:strCache>
            </c:strRef>
          </c:tx>
          <c:invertIfNegative val="0"/>
          <c:cat>
            <c:strRef>
              <c:f>'[(P.65)_鉄道・バス利用者数の推移.xlsx]鉄道･バス利用者数'!$A$3:$A$9</c:f>
              <c:strCache>
                <c:ptCount val="7"/>
                <c:pt idx="0">
                  <c:v>1975
(S50)</c:v>
                </c:pt>
                <c:pt idx="1">
                  <c:v>1985
(S60)</c:v>
                </c:pt>
                <c:pt idx="2">
                  <c:v>2006
(H18)</c:v>
                </c:pt>
                <c:pt idx="3">
                  <c:v>2007
(H19)</c:v>
                </c:pt>
                <c:pt idx="4">
                  <c:v>2008
(H20)</c:v>
                </c:pt>
                <c:pt idx="5">
                  <c:v>2009
(H21)</c:v>
                </c:pt>
                <c:pt idx="6">
                  <c:v>2010
(H22)</c:v>
                </c:pt>
              </c:strCache>
            </c:strRef>
          </c:cat>
          <c:val>
            <c:numRef>
              <c:f>'[(P.65)_鉄道・バス利用者数の推移.xlsx]鉄道･バス利用者数'!$B$3:$B$9</c:f>
              <c:numCache>
                <c:formatCode>#,##0_ </c:formatCode>
                <c:ptCount val="7"/>
                <c:pt idx="0">
                  <c:v>2787728</c:v>
                </c:pt>
                <c:pt idx="1">
                  <c:v>2977367</c:v>
                </c:pt>
                <c:pt idx="2">
                  <c:v>2862382</c:v>
                </c:pt>
                <c:pt idx="3">
                  <c:v>2870459</c:v>
                </c:pt>
                <c:pt idx="4">
                  <c:v>2849369</c:v>
                </c:pt>
                <c:pt idx="5">
                  <c:v>2784218</c:v>
                </c:pt>
                <c:pt idx="6">
                  <c:v>2757211</c:v>
                </c:pt>
              </c:numCache>
            </c:numRef>
          </c:val>
        </c:ser>
        <c:ser>
          <c:idx val="2"/>
          <c:order val="2"/>
          <c:tx>
            <c:strRef>
              <c:f>'[(P.65)_鉄道・バス利用者数の推移.xlsx]鉄道･バス利用者数'!$D$2</c:f>
              <c:strCache>
                <c:ptCount val="1"/>
                <c:pt idx="0">
                  <c:v>バス</c:v>
                </c:pt>
              </c:strCache>
            </c:strRef>
          </c:tx>
          <c:spPr>
            <a:solidFill>
              <a:schemeClr val="accent4">
                <a:lumMod val="40000"/>
                <a:lumOff val="60000"/>
              </a:schemeClr>
            </a:solidFill>
          </c:spPr>
          <c:invertIfNegative val="0"/>
          <c:cat>
            <c:strRef>
              <c:f>'[(P.65)_鉄道・バス利用者数の推移.xlsx]鉄道･バス利用者数'!$A$3:$A$9</c:f>
              <c:strCache>
                <c:ptCount val="7"/>
                <c:pt idx="0">
                  <c:v>1975
(S50)</c:v>
                </c:pt>
                <c:pt idx="1">
                  <c:v>1985
(S60)</c:v>
                </c:pt>
                <c:pt idx="2">
                  <c:v>2006
(H18)</c:v>
                </c:pt>
                <c:pt idx="3">
                  <c:v>2007
(H19)</c:v>
                </c:pt>
                <c:pt idx="4">
                  <c:v>2008
(H20)</c:v>
                </c:pt>
                <c:pt idx="5">
                  <c:v>2009
(H21)</c:v>
                </c:pt>
                <c:pt idx="6">
                  <c:v>2010
(H22)</c:v>
                </c:pt>
              </c:strCache>
            </c:strRef>
          </c:cat>
          <c:val>
            <c:numRef>
              <c:f>'[(P.65)_鉄道・バス利用者数の推移.xlsx]鉄道･バス利用者数'!$D$3:$D$9</c:f>
              <c:numCache>
                <c:formatCode>#,##0_ </c:formatCode>
                <c:ptCount val="7"/>
                <c:pt idx="0">
                  <c:v>602132</c:v>
                </c:pt>
                <c:pt idx="1">
                  <c:v>446795</c:v>
                </c:pt>
                <c:pt idx="2">
                  <c:v>334982</c:v>
                </c:pt>
                <c:pt idx="3">
                  <c:v>328131</c:v>
                </c:pt>
                <c:pt idx="4">
                  <c:v>325376</c:v>
                </c:pt>
                <c:pt idx="5">
                  <c:v>288244</c:v>
                </c:pt>
                <c:pt idx="6">
                  <c:v>286810</c:v>
                </c:pt>
              </c:numCache>
            </c:numRef>
          </c:val>
        </c:ser>
        <c:dLbls>
          <c:showLegendKey val="0"/>
          <c:showVal val="0"/>
          <c:showCatName val="0"/>
          <c:showSerName val="0"/>
          <c:showPercent val="0"/>
          <c:showBubbleSize val="0"/>
        </c:dLbls>
        <c:gapWidth val="150"/>
        <c:axId val="102105088"/>
        <c:axId val="102107008"/>
      </c:barChart>
      <c:lineChart>
        <c:grouping val="standard"/>
        <c:varyColors val="0"/>
        <c:ser>
          <c:idx val="1"/>
          <c:order val="1"/>
          <c:tx>
            <c:strRef>
              <c:f>'[(P.65)_鉄道・バス利用者数の推移.xlsx]鉄道･バス利用者数'!$C$2</c:f>
              <c:strCache>
                <c:ptCount val="1"/>
                <c:pt idx="0">
                  <c:v>推移（鉄道）</c:v>
                </c:pt>
              </c:strCache>
            </c:strRef>
          </c:tx>
          <c:spPr>
            <a:ln w="25400">
              <a:solidFill>
                <a:schemeClr val="bg2">
                  <a:lumMod val="25000"/>
                </a:schemeClr>
              </a:solidFill>
            </a:ln>
          </c:spPr>
          <c:marker>
            <c:symbol val="square"/>
            <c:size val="5"/>
            <c:spPr>
              <a:solidFill>
                <a:schemeClr val="bg2">
                  <a:lumMod val="25000"/>
                </a:schemeClr>
              </a:solidFill>
              <a:ln>
                <a:solidFill>
                  <a:schemeClr val="bg2">
                    <a:lumMod val="25000"/>
                  </a:schemeClr>
                </a:solidFill>
              </a:ln>
            </c:spPr>
          </c:marker>
          <c:dLbls>
            <c:dLbl>
              <c:idx val="0"/>
              <c:delete val="1"/>
            </c:dLbl>
            <c:dLbl>
              <c:idx val="1"/>
              <c:layout>
                <c:manualLayout>
                  <c:x val="-4.9348661141282155E-2"/>
                  <c:y val="-6.5988935192937151E-2"/>
                </c:manualLayout>
              </c:layout>
              <c:showLegendKey val="0"/>
              <c:showVal val="1"/>
              <c:showCatName val="0"/>
              <c:showSerName val="0"/>
              <c:showPercent val="0"/>
              <c:showBubbleSize val="0"/>
            </c:dLbl>
            <c:dLbl>
              <c:idx val="2"/>
              <c:layout>
                <c:manualLayout>
                  <c:x val="-4.1647565523993867E-2"/>
                  <c:y val="-6.1813071227676784E-2"/>
                </c:manualLayout>
              </c:layout>
              <c:showLegendKey val="0"/>
              <c:showVal val="1"/>
              <c:showCatName val="0"/>
              <c:showSerName val="0"/>
              <c:showPercent val="0"/>
              <c:showBubbleSize val="0"/>
            </c:dLbl>
            <c:dLbl>
              <c:idx val="3"/>
              <c:layout>
                <c:manualLayout>
                  <c:x val="-4.6925342628009993E-2"/>
                  <c:y val="-6.215943079735798E-2"/>
                </c:manualLayout>
              </c:layout>
              <c:showLegendKey val="0"/>
              <c:showVal val="1"/>
              <c:showCatName val="0"/>
              <c:showSerName val="0"/>
              <c:showPercent val="0"/>
              <c:showBubbleSize val="0"/>
            </c:dLbl>
            <c:dLbl>
              <c:idx val="4"/>
              <c:layout>
                <c:manualLayout>
                  <c:x val="-4.5118313892614788E-2"/>
                  <c:y val="-6.5642150642188909E-2"/>
                </c:manualLayout>
              </c:layout>
              <c:showLegendKey val="0"/>
              <c:showVal val="1"/>
              <c:showCatName val="0"/>
              <c:showSerName val="0"/>
              <c:showPercent val="0"/>
              <c:showBubbleSize val="0"/>
            </c:dLbl>
            <c:dLbl>
              <c:idx val="5"/>
              <c:layout>
                <c:manualLayout>
                  <c:x val="-5.2059406372868856E-2"/>
                  <c:y val="-6.9124870487019777E-2"/>
                </c:manualLayout>
              </c:layout>
              <c:showLegendKey val="0"/>
              <c:showVal val="1"/>
              <c:showCatName val="0"/>
              <c:showSerName val="0"/>
              <c:showPercent val="0"/>
              <c:showBubbleSize val="0"/>
            </c:dLbl>
            <c:dLbl>
              <c:idx val="6"/>
              <c:layout>
                <c:manualLayout>
                  <c:x val="-2.8668692802689442E-2"/>
                  <c:y val="-6.9124870487019804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'[(P.65)_鉄道・バス利用者数の推移.xlsx]鉄道･バス利用者数'!$A$3:$A$9</c:f>
              <c:strCache>
                <c:ptCount val="7"/>
                <c:pt idx="0">
                  <c:v>1975
(S50)</c:v>
                </c:pt>
                <c:pt idx="1">
                  <c:v>1985
(S60)</c:v>
                </c:pt>
                <c:pt idx="2">
                  <c:v>2006
(H18)</c:v>
                </c:pt>
                <c:pt idx="3">
                  <c:v>2007
(H19)</c:v>
                </c:pt>
                <c:pt idx="4">
                  <c:v>2008
(H20)</c:v>
                </c:pt>
                <c:pt idx="5">
                  <c:v>2009
(H21)</c:v>
                </c:pt>
                <c:pt idx="6">
                  <c:v>2010
(H22)</c:v>
                </c:pt>
              </c:strCache>
            </c:strRef>
          </c:cat>
          <c:val>
            <c:numRef>
              <c:f>'[(P.65)_鉄道・バス利用者数の推移.xlsx]鉄道･バス利用者数'!$C$3:$C$9</c:f>
              <c:numCache>
                <c:formatCode>0_);[Red]\(0\)</c:formatCode>
                <c:ptCount val="7"/>
                <c:pt idx="0">
                  <c:v>100</c:v>
                </c:pt>
                <c:pt idx="1">
                  <c:v>106.80263641216072</c:v>
                </c:pt>
                <c:pt idx="2">
                  <c:v>102.67795136397812</c:v>
                </c:pt>
                <c:pt idx="3">
                  <c:v>102.96768551307731</c:v>
                </c:pt>
                <c:pt idx="4">
                  <c:v>102.21115546423466</c:v>
                </c:pt>
                <c:pt idx="5">
                  <c:v>99.874091016053214</c:v>
                </c:pt>
                <c:pt idx="6">
                  <c:v>98.905309269770939</c:v>
                </c:pt>
              </c:numCache>
            </c:numRef>
          </c:val>
          <c:smooth val="0"/>
        </c:ser>
        <c:ser>
          <c:idx val="3"/>
          <c:order val="3"/>
          <c:tx>
            <c:strRef>
              <c:f>'[(P.65)_鉄道・バス利用者数の推移.xlsx]鉄道･バス利用者数'!$E$2</c:f>
              <c:strCache>
                <c:ptCount val="1"/>
                <c:pt idx="0">
                  <c:v>推移（バス）</c:v>
                </c:pt>
              </c:strCache>
            </c:strRef>
          </c:tx>
          <c:spPr>
            <a:ln w="25400"/>
          </c:spPr>
          <c:marker>
            <c:symbol val="x"/>
            <c:size val="5"/>
            <c:spPr>
              <a:solidFill>
                <a:schemeClr val="accent4">
                  <a:lumMod val="60000"/>
                  <a:lumOff val="40000"/>
                </a:schemeClr>
              </a:solidFill>
              <a:ln>
                <a:solidFill>
                  <a:srgbClr val="92D050"/>
                </a:solidFill>
              </a:ln>
            </c:spPr>
          </c:marker>
          <c:dLbls>
            <c:dLbl>
              <c:idx val="0"/>
              <c:delete val="1"/>
            </c:dLbl>
            <c:dLbl>
              <c:idx val="1"/>
              <c:layout>
                <c:manualLayout>
                  <c:x val="-1.9304079680669321E-2"/>
                  <c:y val="-5.8330351382845896E-2"/>
                </c:manualLayout>
              </c:layout>
              <c:showLegendKey val="0"/>
              <c:showVal val="1"/>
              <c:showCatName val="0"/>
              <c:showSerName val="0"/>
              <c:showPercent val="0"/>
              <c:showBubbleSize val="0"/>
            </c:dLbl>
            <c:dLbl>
              <c:idx val="2"/>
              <c:layout>
                <c:manualLayout>
                  <c:x val="-3.727350491616923E-2"/>
                  <c:y val="-9.6111168247454581E-2"/>
                </c:manualLayout>
              </c:layout>
              <c:showLegendKey val="0"/>
              <c:showVal val="1"/>
              <c:showCatName val="0"/>
              <c:showSerName val="0"/>
              <c:showPercent val="0"/>
              <c:showBubbleSize val="0"/>
            </c:dLbl>
            <c:dLbl>
              <c:idx val="3"/>
              <c:layout>
                <c:manualLayout>
                  <c:x val="-3.8177019283866832E-2"/>
                  <c:y val="-6.3727610934932843E-2"/>
                </c:manualLayout>
              </c:layout>
              <c:showLegendKey val="0"/>
              <c:showVal val="1"/>
              <c:showCatName val="0"/>
              <c:showSerName val="0"/>
              <c:showPercent val="0"/>
              <c:showBubbleSize val="0"/>
            </c:dLbl>
            <c:dLbl>
              <c:idx val="4"/>
              <c:layout>
                <c:manualLayout>
                  <c:x val="-3.1235724675118873E-2"/>
                  <c:y val="-7.1039410194275843E-2"/>
                </c:manualLayout>
              </c:layout>
              <c:showLegendKey val="0"/>
              <c:showVal val="1"/>
              <c:showCatName val="0"/>
              <c:showSerName val="0"/>
              <c:showPercent val="0"/>
              <c:showBubbleSize val="0"/>
            </c:dLbl>
            <c:dLbl>
              <c:idx val="5"/>
              <c:layout>
                <c:manualLayout>
                  <c:x val="-3.6369788419977733E-2"/>
                  <c:y val="-9.106069324611589E-2"/>
                </c:manualLayout>
              </c:layout>
              <c:showLegendKey val="0"/>
              <c:showVal val="1"/>
              <c:showCatName val="0"/>
              <c:showSerName val="0"/>
              <c:showPercent val="0"/>
              <c:showBubbleSize val="0"/>
            </c:dLbl>
            <c:dLbl>
              <c:idx val="6"/>
              <c:layout>
                <c:manualLayout>
                  <c:x val="-3.8936820292407165E-2"/>
                  <c:y val="-9.2628448402623659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'[(P.65)_鉄道・バス利用者数の推移.xlsx]鉄道･バス利用者数'!$A$3:$A$9</c:f>
              <c:strCache>
                <c:ptCount val="7"/>
                <c:pt idx="0">
                  <c:v>1975
(S50)</c:v>
                </c:pt>
                <c:pt idx="1">
                  <c:v>1985
(S60)</c:v>
                </c:pt>
                <c:pt idx="2">
                  <c:v>2006
(H18)</c:v>
                </c:pt>
                <c:pt idx="3">
                  <c:v>2007
(H19)</c:v>
                </c:pt>
                <c:pt idx="4">
                  <c:v>2008
(H20)</c:v>
                </c:pt>
                <c:pt idx="5">
                  <c:v>2009
(H21)</c:v>
                </c:pt>
                <c:pt idx="6">
                  <c:v>2010
(H22)</c:v>
                </c:pt>
              </c:strCache>
            </c:strRef>
          </c:cat>
          <c:val>
            <c:numRef>
              <c:f>'[(P.65)_鉄道・バス利用者数の推移.xlsx]鉄道･バス利用者数'!$E$3:$E$9</c:f>
              <c:numCache>
                <c:formatCode>#,##0_ </c:formatCode>
                <c:ptCount val="7"/>
                <c:pt idx="0">
                  <c:v>100</c:v>
                </c:pt>
                <c:pt idx="1">
                  <c:v>74.202168295323943</c:v>
                </c:pt>
                <c:pt idx="2">
                  <c:v>55.632651976642997</c:v>
                </c:pt>
                <c:pt idx="3">
                  <c:v>54.494861591810427</c:v>
                </c:pt>
                <c:pt idx="4">
                  <c:v>54.037320720373607</c:v>
                </c:pt>
                <c:pt idx="5">
                  <c:v>47.870566586728494</c:v>
                </c:pt>
                <c:pt idx="6">
                  <c:v>47.63241282642344</c:v>
                </c:pt>
              </c:numCache>
            </c:numRef>
          </c:val>
          <c:smooth val="0"/>
        </c:ser>
        <c:dLbls>
          <c:showLegendKey val="0"/>
          <c:showVal val="0"/>
          <c:showCatName val="0"/>
          <c:showSerName val="0"/>
          <c:showPercent val="0"/>
          <c:showBubbleSize val="0"/>
        </c:dLbls>
        <c:marker val="1"/>
        <c:smooth val="0"/>
        <c:axId val="102135296"/>
        <c:axId val="102133760"/>
      </c:lineChart>
      <c:catAx>
        <c:axId val="102105088"/>
        <c:scaling>
          <c:orientation val="minMax"/>
        </c:scaling>
        <c:delete val="0"/>
        <c:axPos val="b"/>
        <c:title>
          <c:tx>
            <c:rich>
              <a:bodyPr/>
              <a:lstStyle/>
              <a:p>
                <a:pPr>
                  <a:defRPr b="0"/>
                </a:pPr>
                <a:r>
                  <a:rPr lang="en-US" altLang="ja-JP" sz="700" b="0"/>
                  <a:t>(</a:t>
                </a:r>
                <a:r>
                  <a:rPr lang="ja-JP" altLang="en-US" sz="700" b="0"/>
                  <a:t>年</a:t>
                </a:r>
                <a:r>
                  <a:rPr lang="en-US" altLang="ja-JP" sz="700" b="0"/>
                  <a:t>)</a:t>
                </a:r>
                <a:endParaRPr lang="ja-JP" altLang="en-US" sz="700" b="0"/>
              </a:p>
            </c:rich>
          </c:tx>
          <c:layout>
            <c:manualLayout>
              <c:xMode val="edge"/>
              <c:yMode val="edge"/>
              <c:x val="0.83246499154696674"/>
              <c:y val="0.85989550102684575"/>
            </c:manualLayout>
          </c:layout>
          <c:overlay val="0"/>
        </c:title>
        <c:numFmt formatCode="General" sourceLinked="1"/>
        <c:majorTickMark val="in"/>
        <c:minorTickMark val="none"/>
        <c:tickLblPos val="nextTo"/>
        <c:txPr>
          <a:bodyPr/>
          <a:lstStyle/>
          <a:p>
            <a:pPr>
              <a:defRPr sz="650"/>
            </a:pPr>
            <a:endParaRPr lang="ja-JP"/>
          </a:p>
        </c:txPr>
        <c:crossAx val="102107008"/>
        <c:crosses val="autoZero"/>
        <c:auto val="1"/>
        <c:lblAlgn val="ctr"/>
        <c:lblOffset val="100"/>
        <c:noMultiLvlLbl val="0"/>
      </c:catAx>
      <c:valAx>
        <c:axId val="102107008"/>
        <c:scaling>
          <c:orientation val="minMax"/>
          <c:max val="4000000"/>
        </c:scaling>
        <c:delete val="0"/>
        <c:axPos val="l"/>
        <c:majorGridlines/>
        <c:title>
          <c:tx>
            <c:rich>
              <a:bodyPr rot="0" vert="horz"/>
              <a:lstStyle/>
              <a:p>
                <a:pPr>
                  <a:defRPr sz="800" b="0"/>
                </a:pPr>
                <a:r>
                  <a:rPr lang="en-US" altLang="ja-JP" sz="800" b="0"/>
                  <a:t>(</a:t>
                </a:r>
                <a:r>
                  <a:rPr lang="ja-JP" altLang="en-US" sz="800" b="0"/>
                  <a:t>千人</a:t>
                </a:r>
                <a:r>
                  <a:rPr lang="en-US" altLang="ja-JP" sz="800" b="0"/>
                  <a:t>)</a:t>
                </a:r>
              </a:p>
            </c:rich>
          </c:tx>
          <c:layout>
            <c:manualLayout>
              <c:xMode val="edge"/>
              <c:yMode val="edge"/>
              <c:x val="4.3366870493039909E-2"/>
              <c:y val="3.6483349666772351E-2"/>
            </c:manualLayout>
          </c:layout>
          <c:overlay val="0"/>
        </c:title>
        <c:numFmt formatCode="#,##0_ " sourceLinked="0"/>
        <c:majorTickMark val="in"/>
        <c:minorTickMark val="none"/>
        <c:tickLblPos val="nextTo"/>
        <c:txPr>
          <a:bodyPr/>
          <a:lstStyle/>
          <a:p>
            <a:pPr>
              <a:defRPr sz="700"/>
            </a:pPr>
            <a:endParaRPr lang="ja-JP"/>
          </a:p>
        </c:txPr>
        <c:crossAx val="102105088"/>
        <c:crosses val="autoZero"/>
        <c:crossBetween val="between"/>
        <c:majorUnit val="1000000"/>
      </c:valAx>
      <c:valAx>
        <c:axId val="102133760"/>
        <c:scaling>
          <c:orientation val="minMax"/>
          <c:max val="120"/>
          <c:min val="40"/>
        </c:scaling>
        <c:delete val="0"/>
        <c:axPos val="r"/>
        <c:numFmt formatCode="0_);[Red]\(0\)" sourceLinked="1"/>
        <c:majorTickMark val="out"/>
        <c:minorTickMark val="none"/>
        <c:tickLblPos val="nextTo"/>
        <c:txPr>
          <a:bodyPr/>
          <a:lstStyle/>
          <a:p>
            <a:pPr>
              <a:defRPr sz="900"/>
            </a:pPr>
            <a:endParaRPr lang="ja-JP"/>
          </a:p>
        </c:txPr>
        <c:crossAx val="102135296"/>
        <c:crosses val="max"/>
        <c:crossBetween val="between"/>
        <c:majorUnit val="10"/>
      </c:valAx>
      <c:catAx>
        <c:axId val="102135296"/>
        <c:scaling>
          <c:orientation val="minMax"/>
        </c:scaling>
        <c:delete val="1"/>
        <c:axPos val="b"/>
        <c:numFmt formatCode="General" sourceLinked="1"/>
        <c:majorTickMark val="out"/>
        <c:minorTickMark val="none"/>
        <c:tickLblPos val="nextTo"/>
        <c:crossAx val="102133760"/>
        <c:crosses val="autoZero"/>
        <c:auto val="1"/>
        <c:lblAlgn val="ctr"/>
        <c:lblOffset val="100"/>
        <c:noMultiLvlLbl val="0"/>
      </c:catAx>
    </c:plotArea>
    <c:legend>
      <c:legendPos val="r"/>
      <c:layout>
        <c:manualLayout>
          <c:xMode val="edge"/>
          <c:yMode val="edge"/>
          <c:x val="0.15612222952579846"/>
          <c:y val="3.4216500654895815E-2"/>
          <c:w val="0.68253759387857904"/>
          <c:h val="7.0916590665885834E-2"/>
        </c:manualLayout>
      </c:layout>
      <c:overlay val="0"/>
      <c:spPr>
        <a:solidFill>
          <a:schemeClr val="bg1"/>
        </a:solidFill>
        <a:ln w="6350">
          <a:solidFill>
            <a:schemeClr val="bg1">
              <a:lumMod val="75000"/>
            </a:schemeClr>
          </a:solidFill>
          <a:prstDash val="solid"/>
        </a:ln>
      </c:spPr>
      <c:txPr>
        <a:bodyPr/>
        <a:lstStyle/>
        <a:p>
          <a:pPr>
            <a:defRPr sz="900">
              <a:latin typeface="+mn-ea"/>
              <a:ea typeface="+mn-ea"/>
            </a:defRPr>
          </a:pPr>
          <a:endParaRPr lang="ja-JP"/>
        </a:p>
      </c:txPr>
    </c:legend>
    <c:plotVisOnly val="1"/>
    <c:dispBlanksAs val="gap"/>
    <c:showDLblsOverMax val="0"/>
  </c:chart>
  <c:spPr>
    <a:ln>
      <a:noFill/>
    </a:ln>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668493882328425E-2"/>
          <c:y val="8.6798452521042402E-2"/>
          <c:w val="0.80901410445081656"/>
          <c:h val="0.65277625409183404"/>
        </c:manualLayout>
      </c:layout>
      <c:barChart>
        <c:barDir val="col"/>
        <c:grouping val="clustered"/>
        <c:varyColors val="0"/>
        <c:ser>
          <c:idx val="0"/>
          <c:order val="0"/>
          <c:tx>
            <c:strRef>
              <c:f>'[(P.66)_駅の段差解消への対応状況.xlsx]駅段差解消'!$B$1</c:f>
              <c:strCache>
                <c:ptCount val="1"/>
                <c:pt idx="0">
                  <c:v>1日当たりの平均利用者数が3千人以上の駅数</c:v>
                </c:pt>
              </c:strCache>
            </c:strRef>
          </c:tx>
          <c:spPr>
            <a:solidFill>
              <a:schemeClr val="accent1">
                <a:lumMod val="40000"/>
                <a:lumOff val="60000"/>
              </a:schemeClr>
            </a:solidFill>
          </c:spPr>
          <c:invertIfNegative val="0"/>
          <c:dLbls>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ctr"/>
            <c:showLegendKey val="0"/>
            <c:showVal val="1"/>
            <c:showCatName val="0"/>
            <c:showSerName val="0"/>
            <c:showPercent val="0"/>
            <c:showBubbleSize val="0"/>
            <c:showLeaderLines val="0"/>
          </c:dLbls>
          <c:cat>
            <c:strRef>
              <c:f>'[(P.66)_駅の段差解消への対応状況.xlsx]駅段差解消'!$A$2:$A$10</c:f>
              <c:strCache>
                <c:ptCount val="9"/>
                <c:pt idx="0">
                  <c:v>大阪府</c:v>
                </c:pt>
                <c:pt idx="1">
                  <c:v>京都府</c:v>
                </c:pt>
                <c:pt idx="2">
                  <c:v>兵庫県</c:v>
                </c:pt>
                <c:pt idx="3">
                  <c:v>東京都</c:v>
                </c:pt>
                <c:pt idx="4">
                  <c:v>神奈川県</c:v>
                </c:pt>
                <c:pt idx="5">
                  <c:v>千葉県</c:v>
                </c:pt>
                <c:pt idx="6">
                  <c:v>埼玉県</c:v>
                </c:pt>
                <c:pt idx="7">
                  <c:v>愛知県</c:v>
                </c:pt>
                <c:pt idx="8">
                  <c:v>福岡県</c:v>
                </c:pt>
              </c:strCache>
            </c:strRef>
          </c:cat>
          <c:val>
            <c:numRef>
              <c:f>'[(P.66)_駅の段差解消への対応状況.xlsx]駅段差解消'!$B$2:$B$10</c:f>
              <c:numCache>
                <c:formatCode>General</c:formatCode>
                <c:ptCount val="9"/>
                <c:pt idx="0">
                  <c:v>429</c:v>
                </c:pt>
                <c:pt idx="1">
                  <c:v>135</c:v>
                </c:pt>
                <c:pt idx="2">
                  <c:v>215</c:v>
                </c:pt>
                <c:pt idx="3">
                  <c:v>708</c:v>
                </c:pt>
                <c:pt idx="4">
                  <c:v>328</c:v>
                </c:pt>
                <c:pt idx="5">
                  <c:v>216</c:v>
                </c:pt>
                <c:pt idx="6">
                  <c:v>174</c:v>
                </c:pt>
                <c:pt idx="7">
                  <c:v>291</c:v>
                </c:pt>
                <c:pt idx="8">
                  <c:v>144</c:v>
                </c:pt>
              </c:numCache>
            </c:numRef>
          </c:val>
        </c:ser>
        <c:dLbls>
          <c:showLegendKey val="0"/>
          <c:showVal val="0"/>
          <c:showCatName val="0"/>
          <c:showSerName val="0"/>
          <c:showPercent val="0"/>
          <c:showBubbleSize val="0"/>
        </c:dLbls>
        <c:gapWidth val="150"/>
        <c:axId val="103309312"/>
        <c:axId val="103310848"/>
      </c:barChart>
      <c:lineChart>
        <c:grouping val="standard"/>
        <c:varyColors val="0"/>
        <c:ser>
          <c:idx val="1"/>
          <c:order val="1"/>
          <c:tx>
            <c:strRef>
              <c:f>'[(P.66)_駅の段差解消への対応状況.xlsx]駅段差解消'!$F$1</c:f>
              <c:strCache>
                <c:ptCount val="1"/>
                <c:pt idx="0">
                  <c:v>公共交通移動等円滑化基準第4条に適合している設備により段差が解消されている駅の割合</c:v>
                </c:pt>
              </c:strCache>
            </c:strRef>
          </c:tx>
          <c:marker>
            <c:spPr>
              <a:ln w="6350" cap="sq">
                <a:miter lim="800000"/>
              </a:ln>
            </c:spPr>
          </c:marker>
          <c:dLbls>
            <c:dLbl>
              <c:idx val="0"/>
              <c:layout>
                <c:manualLayout>
                  <c:x val="-5.6518946692357096E-2"/>
                  <c:y val="-5.6179775280898875E-2"/>
                </c:manualLayout>
              </c:layout>
              <c:showLegendKey val="0"/>
              <c:showVal val="1"/>
              <c:showCatName val="0"/>
              <c:showSerName val="0"/>
              <c:showPercent val="0"/>
              <c:showBubbleSize val="0"/>
            </c:dLbl>
            <c:dLbl>
              <c:idx val="1"/>
              <c:layout>
                <c:manualLayout>
                  <c:x val="-5.1730687777549744E-2"/>
                  <c:y val="-6.5435346195936953E-2"/>
                </c:manualLayout>
              </c:layout>
              <c:showLegendKey val="0"/>
              <c:showVal val="1"/>
              <c:showCatName val="0"/>
              <c:showSerName val="0"/>
              <c:showPercent val="0"/>
              <c:showBubbleSize val="0"/>
            </c:dLbl>
            <c:dLbl>
              <c:idx val="2"/>
              <c:layout>
                <c:manualLayout>
                  <c:x val="-5.9087989723827922E-2"/>
                  <c:y val="-3.7453183520599252E-2"/>
                </c:manualLayout>
              </c:layout>
              <c:showLegendKey val="0"/>
              <c:showVal val="1"/>
              <c:showCatName val="0"/>
              <c:showSerName val="0"/>
              <c:showPercent val="0"/>
              <c:showBubbleSize val="0"/>
            </c:dLbl>
            <c:dLbl>
              <c:idx val="3"/>
              <c:layout>
                <c:manualLayout>
                  <c:x val="-6.1657032755298651E-2"/>
                  <c:y val="-5.6179775280898875E-2"/>
                </c:manualLayout>
              </c:layout>
              <c:showLegendKey val="0"/>
              <c:showVal val="1"/>
              <c:showCatName val="0"/>
              <c:showSerName val="0"/>
              <c:showPercent val="0"/>
              <c:showBubbleSize val="0"/>
            </c:dLbl>
            <c:dLbl>
              <c:idx val="4"/>
              <c:layout>
                <c:manualLayout>
                  <c:x val="-4.6242774566473986E-2"/>
                  <c:y val="-5.6179775280898875E-2"/>
                </c:manualLayout>
              </c:layout>
              <c:showLegendKey val="0"/>
              <c:showVal val="1"/>
              <c:showCatName val="0"/>
              <c:showSerName val="0"/>
              <c:showPercent val="0"/>
              <c:showBubbleSize val="0"/>
            </c:dLbl>
            <c:dLbl>
              <c:idx val="5"/>
              <c:layout>
                <c:manualLayout>
                  <c:x val="-5.3949903660886318E-2"/>
                  <c:y val="-4.8689138576779027E-2"/>
                </c:manualLayout>
              </c:layout>
              <c:showLegendKey val="0"/>
              <c:showVal val="1"/>
              <c:showCatName val="0"/>
              <c:showSerName val="0"/>
              <c:showPercent val="0"/>
              <c:showBubbleSize val="0"/>
            </c:dLbl>
            <c:dLbl>
              <c:idx val="6"/>
              <c:layout>
                <c:manualLayout>
                  <c:x val="-5.6518946692357096E-2"/>
                  <c:y val="-5.6179775280898875E-2"/>
                </c:manualLayout>
              </c:layout>
              <c:showLegendKey val="0"/>
              <c:showVal val="1"/>
              <c:showCatName val="0"/>
              <c:showSerName val="0"/>
              <c:showPercent val="0"/>
              <c:showBubbleSize val="0"/>
            </c:dLbl>
            <c:dLbl>
              <c:idx val="7"/>
              <c:layout>
                <c:manualLayout>
                  <c:x val="-5.1380860629415541E-2"/>
                  <c:y val="-4.8689138576779027E-2"/>
                </c:manualLayout>
              </c:layout>
              <c:showLegendKey val="0"/>
              <c:showVal val="1"/>
              <c:showCatName val="0"/>
              <c:showSerName val="0"/>
              <c:showPercent val="0"/>
              <c:showBubbleSize val="0"/>
            </c:dLbl>
            <c:dLbl>
              <c:idx val="8"/>
              <c:layout>
                <c:manualLayout>
                  <c:x val="-5.9087989723827783E-2"/>
                  <c:y val="-5.2434456928838954E-2"/>
                </c:manualLayout>
              </c:layout>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'[(P.66)_駅の段差解消への対応状況.xlsx]駅段差解消'!$A$2:$A$10</c:f>
              <c:strCache>
                <c:ptCount val="9"/>
                <c:pt idx="0">
                  <c:v>大阪府</c:v>
                </c:pt>
                <c:pt idx="1">
                  <c:v>京都府</c:v>
                </c:pt>
                <c:pt idx="2">
                  <c:v>兵庫県</c:v>
                </c:pt>
                <c:pt idx="3">
                  <c:v>東京都</c:v>
                </c:pt>
                <c:pt idx="4">
                  <c:v>神奈川県</c:v>
                </c:pt>
                <c:pt idx="5">
                  <c:v>千葉県</c:v>
                </c:pt>
                <c:pt idx="6">
                  <c:v>埼玉県</c:v>
                </c:pt>
                <c:pt idx="7">
                  <c:v>愛知県</c:v>
                </c:pt>
                <c:pt idx="8">
                  <c:v>福岡県</c:v>
                </c:pt>
              </c:strCache>
            </c:strRef>
          </c:cat>
          <c:val>
            <c:numRef>
              <c:f>'[(P.66)_駅の段差解消への対応状況.xlsx]駅段差解消'!$F$2:$F$10</c:f>
              <c:numCache>
                <c:formatCode>0.0%</c:formatCode>
                <c:ptCount val="9"/>
                <c:pt idx="0">
                  <c:v>0.89976689976689972</c:v>
                </c:pt>
                <c:pt idx="1">
                  <c:v>0.8</c:v>
                </c:pt>
                <c:pt idx="2">
                  <c:v>0.83720930232558144</c:v>
                </c:pt>
                <c:pt idx="3">
                  <c:v>0.85593220338983056</c:v>
                </c:pt>
                <c:pt idx="4">
                  <c:v>0.92987804878048785</c:v>
                </c:pt>
                <c:pt idx="5">
                  <c:v>0.8657407407407407</c:v>
                </c:pt>
                <c:pt idx="6">
                  <c:v>0.89655172413793105</c:v>
                </c:pt>
                <c:pt idx="7">
                  <c:v>0.82817869415807566</c:v>
                </c:pt>
                <c:pt idx="8">
                  <c:v>0.89583333333333337</c:v>
                </c:pt>
              </c:numCache>
            </c:numRef>
          </c:val>
          <c:smooth val="0"/>
        </c:ser>
        <c:dLbls>
          <c:showLegendKey val="0"/>
          <c:showVal val="0"/>
          <c:showCatName val="0"/>
          <c:showSerName val="0"/>
          <c:showPercent val="0"/>
          <c:showBubbleSize val="0"/>
        </c:dLbls>
        <c:marker val="1"/>
        <c:smooth val="0"/>
        <c:axId val="103326848"/>
        <c:axId val="103312768"/>
      </c:lineChart>
      <c:catAx>
        <c:axId val="103309312"/>
        <c:scaling>
          <c:orientation val="minMax"/>
        </c:scaling>
        <c:delete val="0"/>
        <c:axPos val="b"/>
        <c:majorTickMark val="in"/>
        <c:minorTickMark val="none"/>
        <c:tickLblPos val="nextTo"/>
        <c:txPr>
          <a:bodyPr/>
          <a:lstStyle/>
          <a:p>
            <a:pPr>
              <a:defRPr sz="75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3310848"/>
        <c:crosses val="autoZero"/>
        <c:auto val="1"/>
        <c:lblAlgn val="ctr"/>
        <c:lblOffset val="100"/>
        <c:noMultiLvlLbl val="0"/>
      </c:catAx>
      <c:valAx>
        <c:axId val="103310848"/>
        <c:scaling>
          <c:orientation val="minMax"/>
        </c:scaling>
        <c:delete val="0"/>
        <c:axPos val="l"/>
        <c:majorGridlines/>
        <c:title>
          <c:tx>
            <c:rich>
              <a:bodyPr rot="0" vert="horz"/>
              <a:lstStyle/>
              <a:p>
                <a:pPr>
                  <a:defRPr sz="800">
                    <a:latin typeface="Meiryo UI" panose="020B0604030504040204" pitchFamily="50" charset="-128"/>
                    <a:ea typeface="Meiryo UI" panose="020B0604030504040204" pitchFamily="50" charset="-128"/>
                    <a:cs typeface="Meiryo UI" panose="020B0604030504040204" pitchFamily="50" charset="-128"/>
                  </a:defRPr>
                </a:pPr>
                <a:r>
                  <a:rPr lang="en-US" altLang="ja-JP" sz="800" b="0">
                    <a:latin typeface="Meiryo UI" panose="020B0604030504040204" pitchFamily="50" charset="-128"/>
                    <a:ea typeface="Meiryo UI" panose="020B0604030504040204" pitchFamily="50" charset="-128"/>
                    <a:cs typeface="Meiryo UI" panose="020B0604030504040204" pitchFamily="50" charset="-128"/>
                  </a:rPr>
                  <a:t>(</a:t>
                </a:r>
                <a:r>
                  <a:rPr lang="ja-JP" altLang="en-US" sz="800" b="0">
                    <a:latin typeface="Meiryo UI" panose="020B0604030504040204" pitchFamily="50" charset="-128"/>
                    <a:ea typeface="Meiryo UI" panose="020B0604030504040204" pitchFamily="50" charset="-128"/>
                    <a:cs typeface="Meiryo UI" panose="020B0604030504040204" pitchFamily="50" charset="-128"/>
                  </a:rPr>
                  <a:t>駅数</a:t>
                </a:r>
                <a:r>
                  <a:rPr lang="en-US" altLang="ja-JP" sz="800" b="0">
                    <a:latin typeface="Meiryo UI" panose="020B0604030504040204" pitchFamily="50" charset="-128"/>
                    <a:ea typeface="Meiryo UI" panose="020B0604030504040204" pitchFamily="50" charset="-128"/>
                    <a:cs typeface="Meiryo UI" panose="020B0604030504040204" pitchFamily="50" charset="-128"/>
                  </a:rPr>
                  <a:t>)</a:t>
                </a:r>
                <a:endParaRPr lang="ja-JP" altLang="en-US" sz="800" b="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4.8219280587840682E-2"/>
              <c:y val="2.904311409950413E-5"/>
            </c:manualLayout>
          </c:layout>
          <c:overlay val="0"/>
        </c:title>
        <c:numFmt formatCode="General" sourceLinked="1"/>
        <c:majorTickMark val="in"/>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3309312"/>
        <c:crosses val="autoZero"/>
        <c:crossBetween val="between"/>
      </c:valAx>
      <c:valAx>
        <c:axId val="103312768"/>
        <c:scaling>
          <c:orientation val="minMax"/>
        </c:scaling>
        <c:delete val="0"/>
        <c:axPos val="r"/>
        <c:numFmt formatCode="0%" sourceLinked="0"/>
        <c:majorTickMark val="in"/>
        <c:minorTickMark val="none"/>
        <c:tickLblPos val="nextTo"/>
        <c:txPr>
          <a:bodyPr/>
          <a:lstStyle/>
          <a:p>
            <a:pPr>
              <a:defRPr sz="900"/>
            </a:pPr>
            <a:endParaRPr lang="ja-JP"/>
          </a:p>
        </c:txPr>
        <c:crossAx val="103326848"/>
        <c:crosses val="max"/>
        <c:crossBetween val="between"/>
      </c:valAx>
      <c:catAx>
        <c:axId val="103326848"/>
        <c:scaling>
          <c:orientation val="minMax"/>
        </c:scaling>
        <c:delete val="1"/>
        <c:axPos val="b"/>
        <c:majorTickMark val="out"/>
        <c:minorTickMark val="none"/>
        <c:tickLblPos val="nextTo"/>
        <c:crossAx val="103312768"/>
        <c:crosses val="autoZero"/>
        <c:auto val="1"/>
        <c:lblAlgn val="ctr"/>
        <c:lblOffset val="100"/>
        <c:noMultiLvlLbl val="0"/>
      </c:catAx>
    </c:plotArea>
    <c:legend>
      <c:legendPos val="r"/>
      <c:layout>
        <c:manualLayout>
          <c:xMode val="edge"/>
          <c:yMode val="edge"/>
          <c:x val="2.5401913520422988E-3"/>
          <c:y val="0.84667333313702342"/>
          <c:w val="0.98229404122542341"/>
          <c:h val="0.11255300952549473"/>
        </c:manualLayout>
      </c:layout>
      <c:overlay val="0"/>
      <c:spPr>
        <a:solidFill>
          <a:schemeClr val="bg1"/>
        </a:solidFill>
        <a:ln w="6350">
          <a:solidFill>
            <a:schemeClr val="bg1">
              <a:lumMod val="75000"/>
            </a:schemeClr>
          </a:solidFill>
          <a:prstDash val="solid"/>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587114841645966E-2"/>
          <c:y val="7.0810701478637911E-2"/>
          <c:w val="0.80763975818213085"/>
          <c:h val="0.69388529073417804"/>
        </c:manualLayout>
      </c:layout>
      <c:barChart>
        <c:barDir val="col"/>
        <c:grouping val="clustered"/>
        <c:varyColors val="0"/>
        <c:ser>
          <c:idx val="0"/>
          <c:order val="0"/>
          <c:tx>
            <c:strRef>
              <c:f>空き家!$B$4</c:f>
              <c:strCache>
                <c:ptCount val="1"/>
                <c:pt idx="0">
                  <c:v>総住宅数</c:v>
                </c:pt>
              </c:strCache>
            </c:strRef>
          </c:tx>
          <c:invertIfNegative val="0"/>
          <c:dLbls>
            <c:dLblPos val="ctr"/>
            <c:showLegendKey val="0"/>
            <c:showVal val="1"/>
            <c:showCatName val="0"/>
            <c:showSerName val="0"/>
            <c:showPercent val="0"/>
            <c:showBubbleSize val="0"/>
            <c:showLeaderLines val="0"/>
          </c:dLbls>
          <c:cat>
            <c:strRef>
              <c:f>空き家!$A$5:$A$14</c:f>
              <c:strCache>
                <c:ptCount val="10"/>
                <c:pt idx="0">
                  <c:v>1968
(S43)</c:v>
                </c:pt>
                <c:pt idx="1">
                  <c:v>1973
(S48)</c:v>
                </c:pt>
                <c:pt idx="2">
                  <c:v>1978
(S53)</c:v>
                </c:pt>
                <c:pt idx="3">
                  <c:v>1983
(S58)</c:v>
                </c:pt>
                <c:pt idx="4">
                  <c:v>1988
(S63)</c:v>
                </c:pt>
                <c:pt idx="5">
                  <c:v>1993
(H5)</c:v>
                </c:pt>
                <c:pt idx="6">
                  <c:v>1998
(H10)</c:v>
                </c:pt>
                <c:pt idx="7">
                  <c:v>2003
(H15)</c:v>
                </c:pt>
                <c:pt idx="8">
                  <c:v>2008
(H20)</c:v>
                </c:pt>
                <c:pt idx="9">
                  <c:v>2013
(H25)</c:v>
                </c:pt>
              </c:strCache>
            </c:strRef>
          </c:cat>
          <c:val>
            <c:numRef>
              <c:f>空き家!$B$5:$B$14</c:f>
              <c:numCache>
                <c:formatCode>General</c:formatCode>
                <c:ptCount val="10"/>
                <c:pt idx="0">
                  <c:v>197</c:v>
                </c:pt>
                <c:pt idx="1">
                  <c:v>254</c:v>
                </c:pt>
                <c:pt idx="2">
                  <c:v>285</c:v>
                </c:pt>
                <c:pt idx="3">
                  <c:v>305</c:v>
                </c:pt>
                <c:pt idx="4">
                  <c:v>330</c:v>
                </c:pt>
                <c:pt idx="5">
                  <c:v>350</c:v>
                </c:pt>
                <c:pt idx="6">
                  <c:v>385</c:v>
                </c:pt>
                <c:pt idx="7">
                  <c:v>413</c:v>
                </c:pt>
                <c:pt idx="8">
                  <c:v>435</c:v>
                </c:pt>
                <c:pt idx="9">
                  <c:v>459</c:v>
                </c:pt>
              </c:numCache>
            </c:numRef>
          </c:val>
        </c:ser>
        <c:ser>
          <c:idx val="1"/>
          <c:order val="1"/>
          <c:tx>
            <c:strRef>
              <c:f>空き家!$C$4</c:f>
              <c:strCache>
                <c:ptCount val="1"/>
                <c:pt idx="0">
                  <c:v>空家数</c:v>
                </c:pt>
              </c:strCache>
            </c:strRef>
          </c:tx>
          <c:spPr>
            <a:solidFill>
              <a:schemeClr val="accent4">
                <a:lumMod val="60000"/>
                <a:lumOff val="40000"/>
              </a:schemeClr>
            </a:solidFill>
          </c:spPr>
          <c:invertIfNegative val="0"/>
          <c:dLbls>
            <c:showLegendKey val="0"/>
            <c:showVal val="1"/>
            <c:showCatName val="0"/>
            <c:showSerName val="0"/>
            <c:showPercent val="0"/>
            <c:showBubbleSize val="0"/>
            <c:showLeaderLines val="0"/>
          </c:dLbls>
          <c:cat>
            <c:strRef>
              <c:f>空き家!$A$5:$A$14</c:f>
              <c:strCache>
                <c:ptCount val="10"/>
                <c:pt idx="0">
                  <c:v>1968
(S43)</c:v>
                </c:pt>
                <c:pt idx="1">
                  <c:v>1973
(S48)</c:v>
                </c:pt>
                <c:pt idx="2">
                  <c:v>1978
(S53)</c:v>
                </c:pt>
                <c:pt idx="3">
                  <c:v>1983
(S58)</c:v>
                </c:pt>
                <c:pt idx="4">
                  <c:v>1988
(S63)</c:v>
                </c:pt>
                <c:pt idx="5">
                  <c:v>1993
(H5)</c:v>
                </c:pt>
                <c:pt idx="6">
                  <c:v>1998
(H10)</c:v>
                </c:pt>
                <c:pt idx="7">
                  <c:v>2003
(H15)</c:v>
                </c:pt>
                <c:pt idx="8">
                  <c:v>2008
(H20)</c:v>
                </c:pt>
                <c:pt idx="9">
                  <c:v>2013
(H25)</c:v>
                </c:pt>
              </c:strCache>
            </c:strRef>
          </c:cat>
          <c:val>
            <c:numRef>
              <c:f>空き家!$C$5:$C$14</c:f>
              <c:numCache>
                <c:formatCode>General</c:formatCode>
                <c:ptCount val="10"/>
                <c:pt idx="0">
                  <c:v>10</c:v>
                </c:pt>
                <c:pt idx="1">
                  <c:v>17</c:v>
                </c:pt>
                <c:pt idx="2">
                  <c:v>28</c:v>
                </c:pt>
                <c:pt idx="3">
                  <c:v>33</c:v>
                </c:pt>
                <c:pt idx="4">
                  <c:v>36</c:v>
                </c:pt>
                <c:pt idx="5">
                  <c:v>37</c:v>
                </c:pt>
                <c:pt idx="6">
                  <c:v>50</c:v>
                </c:pt>
                <c:pt idx="7">
                  <c:v>60</c:v>
                </c:pt>
                <c:pt idx="8">
                  <c:v>63</c:v>
                </c:pt>
                <c:pt idx="9">
                  <c:v>68</c:v>
                </c:pt>
              </c:numCache>
            </c:numRef>
          </c:val>
        </c:ser>
        <c:dLbls>
          <c:showLegendKey val="0"/>
          <c:showVal val="0"/>
          <c:showCatName val="0"/>
          <c:showSerName val="0"/>
          <c:showPercent val="0"/>
          <c:showBubbleSize val="0"/>
        </c:dLbls>
        <c:gapWidth val="150"/>
        <c:axId val="102187776"/>
        <c:axId val="102189696"/>
      </c:barChart>
      <c:lineChart>
        <c:grouping val="standard"/>
        <c:varyColors val="0"/>
        <c:ser>
          <c:idx val="2"/>
          <c:order val="2"/>
          <c:tx>
            <c:strRef>
              <c:f>空き家!$D$4</c:f>
              <c:strCache>
                <c:ptCount val="1"/>
                <c:pt idx="0">
                  <c:v>空家率</c:v>
                </c:pt>
              </c:strCache>
            </c:strRef>
          </c:tx>
          <c:spPr>
            <a:ln w="19050">
              <a:solidFill>
                <a:schemeClr val="tx1"/>
              </a:solidFill>
            </a:ln>
            <a:effectLst/>
          </c:spPr>
          <c:marker>
            <c:spPr>
              <a:solidFill>
                <a:schemeClr val="tx1"/>
              </a:solidFill>
              <a:effectLst/>
            </c:spPr>
          </c:marker>
          <c:dLbls>
            <c:dLblPos val="t"/>
            <c:showLegendKey val="0"/>
            <c:showVal val="1"/>
            <c:showCatName val="0"/>
            <c:showSerName val="0"/>
            <c:showPercent val="0"/>
            <c:showBubbleSize val="0"/>
            <c:showLeaderLines val="0"/>
          </c:dLbls>
          <c:cat>
            <c:strRef>
              <c:f>空き家!$A$5:$A$14</c:f>
              <c:strCache>
                <c:ptCount val="10"/>
                <c:pt idx="0">
                  <c:v>1968
(S43)</c:v>
                </c:pt>
                <c:pt idx="1">
                  <c:v>1973
(S48)</c:v>
                </c:pt>
                <c:pt idx="2">
                  <c:v>1978
(S53)</c:v>
                </c:pt>
                <c:pt idx="3">
                  <c:v>1983
(S58)</c:v>
                </c:pt>
                <c:pt idx="4">
                  <c:v>1988
(S63)</c:v>
                </c:pt>
                <c:pt idx="5">
                  <c:v>1993
(H5)</c:v>
                </c:pt>
                <c:pt idx="6">
                  <c:v>1998
(H10)</c:v>
                </c:pt>
                <c:pt idx="7">
                  <c:v>2003
(H15)</c:v>
                </c:pt>
                <c:pt idx="8">
                  <c:v>2008
(H20)</c:v>
                </c:pt>
                <c:pt idx="9">
                  <c:v>2013
(H25)</c:v>
                </c:pt>
              </c:strCache>
            </c:strRef>
          </c:cat>
          <c:val>
            <c:numRef>
              <c:f>空き家!$D$5:$D$14</c:f>
              <c:numCache>
                <c:formatCode>0.0%</c:formatCode>
                <c:ptCount val="10"/>
                <c:pt idx="0">
                  <c:v>5.0761421319796954E-2</c:v>
                </c:pt>
                <c:pt idx="1">
                  <c:v>6.6929133858267723E-2</c:v>
                </c:pt>
                <c:pt idx="2">
                  <c:v>9.8245614035087719E-2</c:v>
                </c:pt>
                <c:pt idx="3">
                  <c:v>0.10819672131147541</c:v>
                </c:pt>
                <c:pt idx="4">
                  <c:v>0.10909090909090909</c:v>
                </c:pt>
                <c:pt idx="5">
                  <c:v>0.10571428571428572</c:v>
                </c:pt>
                <c:pt idx="6">
                  <c:v>0.12987012987012986</c:v>
                </c:pt>
                <c:pt idx="7">
                  <c:v>0.14527845036319612</c:v>
                </c:pt>
                <c:pt idx="8">
                  <c:v>0.14482758620689656</c:v>
                </c:pt>
                <c:pt idx="9">
                  <c:v>0.14814814814814814</c:v>
                </c:pt>
              </c:numCache>
            </c:numRef>
          </c:val>
          <c:smooth val="0"/>
        </c:ser>
        <c:dLbls>
          <c:showLegendKey val="0"/>
          <c:showVal val="0"/>
          <c:showCatName val="0"/>
          <c:showSerName val="0"/>
          <c:showPercent val="0"/>
          <c:showBubbleSize val="0"/>
        </c:dLbls>
        <c:marker val="1"/>
        <c:smooth val="0"/>
        <c:axId val="102197504"/>
        <c:axId val="102195968"/>
      </c:lineChart>
      <c:catAx>
        <c:axId val="102187776"/>
        <c:scaling>
          <c:orientation val="minMax"/>
        </c:scaling>
        <c:delete val="0"/>
        <c:axPos val="b"/>
        <c:title>
          <c:tx>
            <c:rich>
              <a:bodyPr/>
              <a:lstStyle/>
              <a:p>
                <a:pPr>
                  <a:defRPr/>
                </a:pPr>
                <a:r>
                  <a:rPr lang="en-US"/>
                  <a:t>(</a:t>
                </a:r>
                <a:r>
                  <a:rPr lang="ja-JP"/>
                  <a:t>年</a:t>
                </a:r>
                <a:r>
                  <a:rPr lang="en-US"/>
                  <a:t>)</a:t>
                </a:r>
                <a:endParaRPr lang="ja-JP"/>
              </a:p>
            </c:rich>
          </c:tx>
          <c:layout>
            <c:manualLayout>
              <c:xMode val="edge"/>
              <c:yMode val="edge"/>
              <c:x val="0.90786518515401016"/>
              <c:y val="0.77426476132322564"/>
            </c:manualLayout>
          </c:layout>
          <c:overlay val="0"/>
        </c:title>
        <c:numFmt formatCode="General" sourceLinked="1"/>
        <c:majorTickMark val="in"/>
        <c:minorTickMark val="none"/>
        <c:tickLblPos val="nextTo"/>
        <c:txPr>
          <a:bodyPr/>
          <a:lstStyle/>
          <a:p>
            <a:pPr>
              <a:defRPr sz="700"/>
            </a:pPr>
            <a:endParaRPr lang="ja-JP"/>
          </a:p>
        </c:txPr>
        <c:crossAx val="102189696"/>
        <c:crosses val="autoZero"/>
        <c:auto val="1"/>
        <c:lblAlgn val="ctr"/>
        <c:lblOffset val="100"/>
        <c:noMultiLvlLbl val="0"/>
      </c:catAx>
      <c:valAx>
        <c:axId val="102189696"/>
        <c:scaling>
          <c:orientation val="minMax"/>
        </c:scaling>
        <c:delete val="0"/>
        <c:axPos val="l"/>
        <c:majorGridlines/>
        <c:title>
          <c:tx>
            <c:rich>
              <a:bodyPr rot="0" vert="horz"/>
              <a:lstStyle/>
              <a:p>
                <a:pPr>
                  <a:defRPr/>
                </a:pPr>
                <a:r>
                  <a:rPr lang="ja-JP"/>
                  <a:t>（万戸）</a:t>
                </a:r>
              </a:p>
            </c:rich>
          </c:tx>
          <c:layout>
            <c:manualLayout>
              <c:xMode val="edge"/>
              <c:yMode val="edge"/>
              <c:x val="6.2502873243969068E-2"/>
              <c:y val="0"/>
            </c:manualLayout>
          </c:layout>
          <c:overlay val="0"/>
        </c:title>
        <c:numFmt formatCode="General" sourceLinked="1"/>
        <c:majorTickMark val="in"/>
        <c:minorTickMark val="none"/>
        <c:tickLblPos val="nextTo"/>
        <c:crossAx val="102187776"/>
        <c:crosses val="autoZero"/>
        <c:crossBetween val="between"/>
        <c:majorUnit val="100"/>
      </c:valAx>
      <c:valAx>
        <c:axId val="102195968"/>
        <c:scaling>
          <c:orientation val="minMax"/>
          <c:max val="0.15000000000000002"/>
        </c:scaling>
        <c:delete val="0"/>
        <c:axPos val="r"/>
        <c:majorGridlines/>
        <c:numFmt formatCode="0%" sourceLinked="0"/>
        <c:majorTickMark val="in"/>
        <c:minorTickMark val="none"/>
        <c:tickLblPos val="nextTo"/>
        <c:crossAx val="102197504"/>
        <c:crosses val="max"/>
        <c:crossBetween val="between"/>
        <c:majorUnit val="5.000000000000001E-2"/>
      </c:valAx>
      <c:catAx>
        <c:axId val="102197504"/>
        <c:scaling>
          <c:orientation val="minMax"/>
        </c:scaling>
        <c:delete val="1"/>
        <c:axPos val="b"/>
        <c:numFmt formatCode="General" sourceLinked="1"/>
        <c:majorTickMark val="out"/>
        <c:minorTickMark val="none"/>
        <c:tickLblPos val="nextTo"/>
        <c:crossAx val="102195968"/>
        <c:crosses val="autoZero"/>
        <c:auto val="1"/>
        <c:lblAlgn val="ctr"/>
        <c:lblOffset val="100"/>
        <c:noMultiLvlLbl val="0"/>
      </c:catAx>
    </c:plotArea>
    <c:legend>
      <c:legendPos val="r"/>
      <c:layout>
        <c:manualLayout>
          <c:xMode val="edge"/>
          <c:yMode val="edge"/>
          <c:x val="0.19307098061901168"/>
          <c:y val="0.90774293865064282"/>
          <c:w val="0.63611111111111107"/>
          <c:h val="8.7594105719959209E-2"/>
        </c:manualLayout>
      </c:layout>
      <c:overlay val="1"/>
      <c:spPr>
        <a:solidFill>
          <a:schemeClr val="bg1"/>
        </a:solidFill>
        <a:ln w="6350">
          <a:solidFill>
            <a:schemeClr val="bg1">
              <a:lumMod val="75000"/>
            </a:schemeClr>
          </a:solidFill>
          <a:prstDash val="solid"/>
        </a:ln>
      </c:spPr>
      <c:txPr>
        <a:bodyPr/>
        <a:lstStyle/>
        <a:p>
          <a:pPr>
            <a:defRPr sz="700"/>
          </a:pPr>
          <a:endParaRPr lang="ja-JP"/>
        </a:p>
      </c:txPr>
    </c:legend>
    <c:plotVisOnly val="1"/>
    <c:dispBlanksAs val="gap"/>
    <c:showDLblsOverMax val="0"/>
  </c:chart>
  <c:spPr>
    <a:ln>
      <a:noFill/>
    </a:ln>
  </c:spPr>
  <c:txPr>
    <a:bodyPr/>
    <a:lstStyle/>
    <a:p>
      <a:pPr>
        <a:defRPr sz="800"/>
      </a:pPr>
      <a:endParaRPr lang="ja-JP"/>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20303572504411"/>
          <c:y val="0.21785860986062561"/>
          <c:w val="0.69956772318158067"/>
          <c:h val="0.6251252733485243"/>
        </c:manualLayout>
      </c:layout>
      <c:barChart>
        <c:barDir val="bar"/>
        <c:grouping val="stacked"/>
        <c:varyColors val="0"/>
        <c:ser>
          <c:idx val="0"/>
          <c:order val="0"/>
          <c:tx>
            <c:strRef>
              <c:f>'[(P.67)_農業就業者・林業就業者数の減少と高齢化.xlsx]⑥担い手減少'!$C$6</c:f>
              <c:strCache>
                <c:ptCount val="1"/>
                <c:pt idx="0">
                  <c:v>15～29歳</c:v>
                </c:pt>
              </c:strCache>
            </c:strRef>
          </c:tx>
          <c:spPr>
            <a:solidFill>
              <a:srgbClr val="00B0F0"/>
            </a:solidFill>
            <a:ln>
              <a:solidFill>
                <a:schemeClr val="tx1"/>
              </a:solidFill>
            </a:ln>
          </c:spPr>
          <c:invertIfNegative val="0"/>
          <c:cat>
            <c:strRef>
              <c:f>'[(P.67)_農業就業者・林業就業者数の減少と高齢化.xlsx]⑥担い手減少'!$B$7:$B$14</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'[(P.67)_農業就業者・林業就業者数の減少と高齢化.xlsx]⑥担い手減少'!$C$7:$C$14</c:f>
              <c:numCache>
                <c:formatCode>#,##0;"▲ "#,##0</c:formatCode>
                <c:ptCount val="8"/>
                <c:pt idx="0">
                  <c:v>3183</c:v>
                </c:pt>
                <c:pt idx="1">
                  <c:v>2234</c:v>
                </c:pt>
                <c:pt idx="2">
                  <c:v>1644</c:v>
                </c:pt>
                <c:pt idx="3">
                  <c:v>1538</c:v>
                </c:pt>
                <c:pt idx="4">
                  <c:v>1319</c:v>
                </c:pt>
                <c:pt idx="5">
                  <c:v>1355</c:v>
                </c:pt>
                <c:pt idx="6">
                  <c:v>965</c:v>
                </c:pt>
                <c:pt idx="7">
                  <c:v>865</c:v>
                </c:pt>
              </c:numCache>
            </c:numRef>
          </c:val>
        </c:ser>
        <c:ser>
          <c:idx val="1"/>
          <c:order val="1"/>
          <c:tx>
            <c:strRef>
              <c:f>'[(P.67)_農業就業者・林業就業者数の減少と高齢化.xlsx]⑥担い手減少'!$D$6</c:f>
              <c:strCache>
                <c:ptCount val="1"/>
                <c:pt idx="0">
                  <c:v>30～59歳</c:v>
                </c:pt>
              </c:strCache>
            </c:strRef>
          </c:tx>
          <c:spPr>
            <a:solidFill>
              <a:srgbClr val="0070C0"/>
            </a:solidFill>
            <a:ln>
              <a:solidFill>
                <a:schemeClr val="tx1"/>
              </a:solidFill>
            </a:ln>
          </c:spPr>
          <c:invertIfNegative val="0"/>
          <c:cat>
            <c:strRef>
              <c:f>'[(P.67)_農業就業者・林業就業者数の減少と高齢化.xlsx]⑥担い手減少'!$B$7:$B$14</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'[(P.67)_農業就業者・林業就業者数の減少と高齢化.xlsx]⑥担い手減少'!$D$7:$D$14</c:f>
              <c:numCache>
                <c:formatCode>#,##0;"▲ "#,##0</c:formatCode>
                <c:ptCount val="8"/>
                <c:pt idx="0">
                  <c:v>27327</c:v>
                </c:pt>
                <c:pt idx="1">
                  <c:v>22593</c:v>
                </c:pt>
                <c:pt idx="2">
                  <c:v>18412</c:v>
                </c:pt>
                <c:pt idx="3">
                  <c:v>12999</c:v>
                </c:pt>
                <c:pt idx="4">
                  <c:v>9297</c:v>
                </c:pt>
                <c:pt idx="5">
                  <c:v>7471</c:v>
                </c:pt>
                <c:pt idx="6">
                  <c:v>7159</c:v>
                </c:pt>
                <c:pt idx="7">
                  <c:v>6177</c:v>
                </c:pt>
              </c:numCache>
            </c:numRef>
          </c:val>
        </c:ser>
        <c:ser>
          <c:idx val="2"/>
          <c:order val="2"/>
          <c:tx>
            <c:strRef>
              <c:f>'[(P.67)_農業就業者・林業就業者数の減少と高齢化.xlsx]⑥担い手減少'!$E$6</c:f>
              <c:strCache>
                <c:ptCount val="1"/>
                <c:pt idx="0">
                  <c:v>60～64歳</c:v>
                </c:pt>
              </c:strCache>
            </c:strRef>
          </c:tx>
          <c:spPr>
            <a:solidFill>
              <a:srgbClr val="00B050"/>
            </a:solidFill>
            <a:ln>
              <a:solidFill>
                <a:schemeClr val="tx1"/>
              </a:solidFill>
            </a:ln>
          </c:spPr>
          <c:invertIfNegative val="0"/>
          <c:cat>
            <c:strRef>
              <c:f>'[(P.67)_農業就業者・林業就業者数の減少と高齢化.xlsx]⑥担い手減少'!$B$7:$B$14</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'[(P.67)_農業就業者・林業就業者数の減少と高齢化.xlsx]⑥担い手減少'!$E$7:$E$14</c:f>
              <c:numCache>
                <c:formatCode>#,##0;"▲ "#,##0</c:formatCode>
                <c:ptCount val="8"/>
                <c:pt idx="0">
                  <c:v>5597</c:v>
                </c:pt>
                <c:pt idx="1">
                  <c:v>4964</c:v>
                </c:pt>
                <c:pt idx="2">
                  <c:v>5343</c:v>
                </c:pt>
                <c:pt idx="3">
                  <c:v>4975</c:v>
                </c:pt>
                <c:pt idx="4">
                  <c:v>4495</c:v>
                </c:pt>
                <c:pt idx="5">
                  <c:v>2966</c:v>
                </c:pt>
                <c:pt idx="6">
                  <c:v>2884</c:v>
                </c:pt>
                <c:pt idx="7">
                  <c:v>2741</c:v>
                </c:pt>
              </c:numCache>
            </c:numRef>
          </c:val>
        </c:ser>
        <c:ser>
          <c:idx val="3"/>
          <c:order val="3"/>
          <c:tx>
            <c:strRef>
              <c:f>'[(P.67)_農業就業者・林業就業者数の減少と高齢化.xlsx]⑥担い手減少'!$F$6</c:f>
              <c:strCache>
                <c:ptCount val="1"/>
                <c:pt idx="0">
                  <c:v>65歳以上</c:v>
                </c:pt>
              </c:strCache>
            </c:strRef>
          </c:tx>
          <c:spPr>
            <a:solidFill>
              <a:srgbClr val="92D050"/>
            </a:solidFill>
            <a:ln>
              <a:solidFill>
                <a:schemeClr val="tx1"/>
              </a:solidFill>
            </a:ln>
          </c:spPr>
          <c:invertIfNegative val="0"/>
          <c:cat>
            <c:strRef>
              <c:f>'[(P.67)_農業就業者・林業就業者数の減少と高齢化.xlsx]⑥担い手減少'!$B$7:$B$14</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'[(P.67)_農業就業者・林業就業者数の減少と高齢化.xlsx]⑥担い手減少'!$F$7:$F$14</c:f>
              <c:numCache>
                <c:formatCode>#,##0;"▲ "#,##0</c:formatCode>
                <c:ptCount val="8"/>
                <c:pt idx="0">
                  <c:v>8711</c:v>
                </c:pt>
                <c:pt idx="1">
                  <c:v>8712</c:v>
                </c:pt>
                <c:pt idx="2">
                  <c:v>9206</c:v>
                </c:pt>
                <c:pt idx="3">
                  <c:v>8108</c:v>
                </c:pt>
                <c:pt idx="4">
                  <c:v>10871</c:v>
                </c:pt>
                <c:pt idx="5">
                  <c:v>8967</c:v>
                </c:pt>
                <c:pt idx="6">
                  <c:v>10375</c:v>
                </c:pt>
                <c:pt idx="7">
                  <c:v>8177</c:v>
                </c:pt>
              </c:numCache>
            </c:numRef>
          </c:val>
        </c:ser>
        <c:dLbls>
          <c:showLegendKey val="0"/>
          <c:showVal val="0"/>
          <c:showCatName val="0"/>
          <c:showSerName val="0"/>
          <c:showPercent val="0"/>
          <c:showBubbleSize val="0"/>
        </c:dLbls>
        <c:gapWidth val="100"/>
        <c:overlap val="100"/>
        <c:axId val="128692608"/>
        <c:axId val="128694528"/>
      </c:barChart>
      <c:catAx>
        <c:axId val="128692608"/>
        <c:scaling>
          <c:orientation val="maxMin"/>
        </c:scaling>
        <c:delete val="0"/>
        <c:axPos val="l"/>
        <c:title>
          <c:tx>
            <c:rich>
              <a:bodyPr rot="0" vert="horz"/>
              <a:lstStyle/>
              <a:p>
                <a:pPr>
                  <a:defRPr sz="700" b="1">
                    <a:latin typeface="Meiryo UI" panose="020B0604030504040204" pitchFamily="50" charset="-128"/>
                    <a:ea typeface="Meiryo UI" panose="020B0604030504040204" pitchFamily="50" charset="-128"/>
                    <a:cs typeface="Meiryo UI" panose="020B0604030504040204" pitchFamily="50" charset="-128"/>
                  </a:defRPr>
                </a:pP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（年）</a:t>
                </a:r>
                <a:endParaRPr lang="ja-JP" altLang="en-US" sz="700" b="1"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15496239527306133"/>
              <c:y val="0.12402346568597356"/>
            </c:manualLayout>
          </c:layout>
          <c:overlay val="0"/>
        </c:title>
        <c:numFmt formatCode="General" sourceLinked="1"/>
        <c:majorTickMark val="out"/>
        <c:minorTickMark val="none"/>
        <c:tickLblPos val="nextTo"/>
        <c:spPr>
          <a:ln>
            <a:noFill/>
          </a:ln>
        </c:spPr>
        <c:crossAx val="128694528"/>
        <c:crosses val="autoZero"/>
        <c:auto val="1"/>
        <c:lblAlgn val="ctr"/>
        <c:lblOffset val="100"/>
        <c:noMultiLvlLbl val="0"/>
      </c:catAx>
      <c:valAx>
        <c:axId val="128694528"/>
        <c:scaling>
          <c:orientation val="minMax"/>
        </c:scaling>
        <c:delete val="0"/>
        <c:axPos val="t"/>
        <c:majorGridlines/>
        <c:title>
          <c:tx>
            <c:rich>
              <a:bodyPr/>
              <a:lstStyle/>
              <a:p>
                <a:pPr>
                  <a:defRPr b="1">
                    <a:latin typeface="Meiryo UI" panose="020B0604030504040204" pitchFamily="50" charset="-128"/>
                    <a:ea typeface="Meiryo UI" panose="020B0604030504040204" pitchFamily="50" charset="-128"/>
                    <a:cs typeface="Meiryo UI" panose="020B0604030504040204" pitchFamily="50" charset="-128"/>
                  </a:defRPr>
                </a:pPr>
                <a:r>
                  <a:rPr lang="ja-JP" altLang="en-US" sz="600" b="1">
                    <a:latin typeface="Meiryo UI" panose="020B0604030504040204" pitchFamily="50" charset="-128"/>
                    <a:ea typeface="Meiryo UI" panose="020B0604030504040204" pitchFamily="50" charset="-128"/>
                    <a:cs typeface="Meiryo UI" panose="020B0604030504040204" pitchFamily="50" charset="-128"/>
                  </a:rPr>
                  <a:t>（</a:t>
                </a:r>
                <a:r>
                  <a:rPr lang="ja-JP" altLang="en-US" sz="700" b="1">
                    <a:latin typeface="Meiryo UI" panose="020B0604030504040204" pitchFamily="50" charset="-128"/>
                    <a:ea typeface="Meiryo UI" panose="020B0604030504040204" pitchFamily="50" charset="-128"/>
                    <a:cs typeface="Meiryo UI" panose="020B0604030504040204" pitchFamily="50" charset="-128"/>
                  </a:rPr>
                  <a:t>人）</a:t>
                </a:r>
                <a:endParaRPr lang="ja-JP" altLang="en-US" sz="1050" b="1">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92403364329539384"/>
              <c:y val="3.6713019740332524E-2"/>
            </c:manualLayout>
          </c:layout>
          <c:overlay val="0"/>
        </c:title>
        <c:numFmt formatCode="#,##0;&quot;▲ &quot;#,##0" sourceLinked="1"/>
        <c:majorTickMark val="none"/>
        <c:minorTickMark val="none"/>
        <c:tickLblPos val="nextTo"/>
        <c:spPr>
          <a:ln>
            <a:noFill/>
          </a:ln>
        </c:spPr>
        <c:crossAx val="128692608"/>
        <c:crosses val="autoZero"/>
        <c:crossBetween val="between"/>
      </c:valAx>
      <c:spPr>
        <a:ln w="12700">
          <a:solidFill>
            <a:schemeClr val="bg1">
              <a:lumMod val="50000"/>
            </a:schemeClr>
          </a:solidFill>
        </a:ln>
      </c:spPr>
    </c:plotArea>
    <c:legend>
      <c:legendPos val="b"/>
      <c:layout>
        <c:manualLayout>
          <c:xMode val="edge"/>
          <c:yMode val="edge"/>
          <c:x val="0.73141947940112628"/>
          <c:y val="0.46961126495664601"/>
          <c:w val="0.17651825159588014"/>
          <c:h val="0.34225864836683212"/>
        </c:manualLayout>
      </c:layout>
      <c:overlay val="0"/>
      <c:spPr>
        <a:solidFill>
          <a:schemeClr val="bg1">
            <a:lumMod val="95000"/>
          </a:schemeClr>
        </a:solidFill>
        <a:ln>
          <a:solidFill>
            <a:schemeClr val="tx1"/>
          </a:solidFill>
        </a:ln>
      </c:spPr>
    </c:legend>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00110347953613"/>
          <c:y val="0.21306019085503586"/>
          <c:w val="0.74726027924743355"/>
          <c:h val="0.56606086452764603"/>
        </c:manualLayout>
      </c:layout>
      <c:barChart>
        <c:barDir val="bar"/>
        <c:grouping val="stacked"/>
        <c:varyColors val="0"/>
        <c:ser>
          <c:idx val="0"/>
          <c:order val="0"/>
          <c:tx>
            <c:strRef>
              <c:f>'[(P.67)_農業就業者・林業就業者数の減少と高齢化.xlsx]⑥担い手減少'!$C$17</c:f>
              <c:strCache>
                <c:ptCount val="1"/>
                <c:pt idx="0">
                  <c:v>15～29歳</c:v>
                </c:pt>
              </c:strCache>
            </c:strRef>
          </c:tx>
          <c:spPr>
            <a:solidFill>
              <a:srgbClr val="00B0F0"/>
            </a:solidFill>
            <a:ln>
              <a:solidFill>
                <a:schemeClr val="tx1"/>
              </a:solidFill>
            </a:ln>
          </c:spPr>
          <c:invertIfNegative val="0"/>
          <c:cat>
            <c:strRef>
              <c:f>'[(P.67)_農業就業者・林業就業者数の減少と高齢化.xlsx]⑥担い手減少'!$B$18:$B$25</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'[(P.67)_農業就業者・林業就業者数の減少と高齢化.xlsx]⑥担い手減少'!$C$18:$C$25</c:f>
              <c:numCache>
                <c:formatCode>#,##0;"▲ "#,##0</c:formatCode>
                <c:ptCount val="8"/>
                <c:pt idx="0">
                  <c:v>117</c:v>
                </c:pt>
                <c:pt idx="1">
                  <c:v>53</c:v>
                </c:pt>
                <c:pt idx="2">
                  <c:v>32</c:v>
                </c:pt>
                <c:pt idx="3">
                  <c:v>25</c:v>
                </c:pt>
                <c:pt idx="4">
                  <c:v>39</c:v>
                </c:pt>
                <c:pt idx="5">
                  <c:v>47</c:v>
                </c:pt>
                <c:pt idx="6">
                  <c:v>24</c:v>
                </c:pt>
                <c:pt idx="7">
                  <c:v>36</c:v>
                </c:pt>
              </c:numCache>
            </c:numRef>
          </c:val>
        </c:ser>
        <c:ser>
          <c:idx val="1"/>
          <c:order val="1"/>
          <c:tx>
            <c:strRef>
              <c:f>'[(P.67)_農業就業者・林業就業者数の減少と高齢化.xlsx]⑥担い手減少'!$D$17</c:f>
              <c:strCache>
                <c:ptCount val="1"/>
                <c:pt idx="0">
                  <c:v>30～59歳</c:v>
                </c:pt>
              </c:strCache>
            </c:strRef>
          </c:tx>
          <c:spPr>
            <a:solidFill>
              <a:srgbClr val="0070C0"/>
            </a:solidFill>
            <a:ln>
              <a:solidFill>
                <a:schemeClr val="tx1"/>
              </a:solidFill>
            </a:ln>
          </c:spPr>
          <c:invertIfNegative val="0"/>
          <c:cat>
            <c:strRef>
              <c:f>'[(P.67)_農業就業者・林業就業者数の減少と高齢化.xlsx]⑥担い手減少'!$B$18:$B$25</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'[(P.67)_農業就業者・林業就業者数の減少と高齢化.xlsx]⑥担い手減少'!$D$18:$D$25</c:f>
              <c:numCache>
                <c:formatCode>#,##0;"▲ "#,##0</c:formatCode>
                <c:ptCount val="8"/>
                <c:pt idx="0">
                  <c:v>664</c:v>
                </c:pt>
                <c:pt idx="1">
                  <c:v>574</c:v>
                </c:pt>
                <c:pt idx="2">
                  <c:v>454</c:v>
                </c:pt>
                <c:pt idx="3">
                  <c:v>417</c:v>
                </c:pt>
                <c:pt idx="4">
                  <c:v>311</c:v>
                </c:pt>
                <c:pt idx="5">
                  <c:v>243</c:v>
                </c:pt>
                <c:pt idx="6">
                  <c:v>117</c:v>
                </c:pt>
                <c:pt idx="7">
                  <c:v>238</c:v>
                </c:pt>
              </c:numCache>
            </c:numRef>
          </c:val>
        </c:ser>
        <c:ser>
          <c:idx val="2"/>
          <c:order val="2"/>
          <c:tx>
            <c:strRef>
              <c:f>'[(P.67)_農業就業者・林業就業者数の減少と高齢化.xlsx]⑥担い手減少'!$E$17</c:f>
              <c:strCache>
                <c:ptCount val="1"/>
                <c:pt idx="0">
                  <c:v>60～64歳</c:v>
                </c:pt>
              </c:strCache>
            </c:strRef>
          </c:tx>
          <c:spPr>
            <a:solidFill>
              <a:srgbClr val="00B050"/>
            </a:solidFill>
            <a:ln>
              <a:solidFill>
                <a:schemeClr val="tx1"/>
              </a:solidFill>
            </a:ln>
          </c:spPr>
          <c:invertIfNegative val="0"/>
          <c:cat>
            <c:strRef>
              <c:f>'[(P.67)_農業就業者・林業就業者数の減少と高齢化.xlsx]⑥担い手減少'!$B$18:$B$25</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'[(P.67)_農業就業者・林業就業者数の減少と高齢化.xlsx]⑥担い手減少'!$E$18:$E$25</c:f>
              <c:numCache>
                <c:formatCode>#,##0;"▲ "#,##0</c:formatCode>
                <c:ptCount val="8"/>
                <c:pt idx="0">
                  <c:v>61</c:v>
                </c:pt>
                <c:pt idx="1">
                  <c:v>48</c:v>
                </c:pt>
                <c:pt idx="2">
                  <c:v>60</c:v>
                </c:pt>
                <c:pt idx="3">
                  <c:v>69</c:v>
                </c:pt>
                <c:pt idx="4">
                  <c:v>69</c:v>
                </c:pt>
                <c:pt idx="5">
                  <c:v>52</c:v>
                </c:pt>
                <c:pt idx="6">
                  <c:v>20</c:v>
                </c:pt>
                <c:pt idx="7">
                  <c:v>48</c:v>
                </c:pt>
              </c:numCache>
            </c:numRef>
          </c:val>
        </c:ser>
        <c:ser>
          <c:idx val="3"/>
          <c:order val="3"/>
          <c:tx>
            <c:strRef>
              <c:f>'[(P.67)_農業就業者・林業就業者数の減少と高齢化.xlsx]⑥担い手減少'!$F$17</c:f>
              <c:strCache>
                <c:ptCount val="1"/>
                <c:pt idx="0">
                  <c:v>65歳以上</c:v>
                </c:pt>
              </c:strCache>
            </c:strRef>
          </c:tx>
          <c:spPr>
            <a:solidFill>
              <a:srgbClr val="92D050"/>
            </a:solidFill>
            <a:ln>
              <a:solidFill>
                <a:schemeClr val="tx1"/>
              </a:solidFill>
            </a:ln>
          </c:spPr>
          <c:invertIfNegative val="0"/>
          <c:cat>
            <c:strRef>
              <c:f>'[(P.67)_農業就業者・林業就業者数の減少と高齢化.xlsx]⑥担い手減少'!$B$18:$B$25</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'[(P.67)_農業就業者・林業就業者数の減少と高齢化.xlsx]⑥担い手減少'!$F$18:$F$25</c:f>
              <c:numCache>
                <c:formatCode>#,##0;"▲ "#,##0</c:formatCode>
                <c:ptCount val="8"/>
                <c:pt idx="0">
                  <c:v>63</c:v>
                </c:pt>
                <c:pt idx="1">
                  <c:v>56</c:v>
                </c:pt>
                <c:pt idx="2">
                  <c:v>64</c:v>
                </c:pt>
                <c:pt idx="3">
                  <c:v>64</c:v>
                </c:pt>
                <c:pt idx="4">
                  <c:v>85</c:v>
                </c:pt>
                <c:pt idx="5">
                  <c:v>69</c:v>
                </c:pt>
                <c:pt idx="6">
                  <c:v>48</c:v>
                </c:pt>
                <c:pt idx="7">
                  <c:v>43</c:v>
                </c:pt>
              </c:numCache>
            </c:numRef>
          </c:val>
        </c:ser>
        <c:dLbls>
          <c:showLegendKey val="0"/>
          <c:showVal val="0"/>
          <c:showCatName val="0"/>
          <c:showSerName val="0"/>
          <c:showPercent val="0"/>
          <c:showBubbleSize val="0"/>
        </c:dLbls>
        <c:gapWidth val="100"/>
        <c:overlap val="100"/>
        <c:axId val="128545536"/>
        <c:axId val="128547456"/>
      </c:barChart>
      <c:catAx>
        <c:axId val="128545536"/>
        <c:scaling>
          <c:orientation val="maxMin"/>
        </c:scaling>
        <c:delete val="0"/>
        <c:axPos val="l"/>
        <c:title>
          <c:tx>
            <c:rich>
              <a:bodyPr rot="0" vert="horz"/>
              <a:lstStyle/>
              <a:p>
                <a:pPr>
                  <a:defRPr sz="700" b="1">
                    <a:latin typeface="Meiryo UI" panose="020B0604030504040204" pitchFamily="50" charset="-128"/>
                    <a:ea typeface="Meiryo UI" panose="020B0604030504040204" pitchFamily="50" charset="-128"/>
                    <a:cs typeface="Meiryo UI" panose="020B0604030504040204" pitchFamily="50" charset="-128"/>
                  </a:defRPr>
                </a:pPr>
                <a:r>
                  <a:rPr lang="ja-JP" altLang="en-US" sz="700" b="1">
                    <a:latin typeface="Meiryo UI" panose="020B0604030504040204" pitchFamily="50" charset="-128"/>
                    <a:ea typeface="Meiryo UI" panose="020B0604030504040204" pitchFamily="50" charset="-128"/>
                    <a:cs typeface="Meiryo UI" panose="020B0604030504040204" pitchFamily="50" charset="-128"/>
                  </a:rPr>
                  <a:t>（年）</a:t>
                </a:r>
              </a:p>
            </c:rich>
          </c:tx>
          <c:layout>
            <c:manualLayout>
              <c:xMode val="edge"/>
              <c:yMode val="edge"/>
              <c:x val="0.10171672388596349"/>
              <c:y val="0.14932415701231072"/>
            </c:manualLayout>
          </c:layout>
          <c:overlay val="0"/>
        </c:title>
        <c:numFmt formatCode="General" sourceLinked="1"/>
        <c:majorTickMark val="none"/>
        <c:minorTickMark val="none"/>
        <c:tickLblPos val="nextTo"/>
        <c:spPr>
          <a:ln>
            <a:noFill/>
          </a:ln>
        </c:spPr>
        <c:crossAx val="128547456"/>
        <c:crosses val="autoZero"/>
        <c:auto val="1"/>
        <c:lblAlgn val="ctr"/>
        <c:lblOffset val="100"/>
        <c:noMultiLvlLbl val="0"/>
      </c:catAx>
      <c:valAx>
        <c:axId val="128547456"/>
        <c:scaling>
          <c:orientation val="minMax"/>
        </c:scaling>
        <c:delete val="0"/>
        <c:axPos val="t"/>
        <c:majorGridlines/>
        <c:title>
          <c:tx>
            <c:rich>
              <a:bodyPr/>
              <a:lstStyle/>
              <a:p>
                <a:pPr>
                  <a:defRPr sz="700" b="1"/>
                </a:pPr>
                <a:r>
                  <a:rPr lang="ja-JP" altLang="en-US" sz="700" b="1"/>
                  <a:t>（人）</a:t>
                </a:r>
              </a:p>
            </c:rich>
          </c:tx>
          <c:layout>
            <c:manualLayout>
              <c:xMode val="edge"/>
              <c:yMode val="edge"/>
              <c:x val="0.9367582345774631"/>
              <c:y val="6.107027224173027E-2"/>
            </c:manualLayout>
          </c:layout>
          <c:overlay val="0"/>
        </c:title>
        <c:numFmt formatCode="#,##0;&quot;▲ &quot;#,##0" sourceLinked="1"/>
        <c:majorTickMark val="out"/>
        <c:minorTickMark val="none"/>
        <c:tickLblPos val="nextTo"/>
        <c:spPr>
          <a:ln>
            <a:noFill/>
          </a:ln>
        </c:spPr>
        <c:crossAx val="128545536"/>
        <c:crosses val="autoZero"/>
        <c:crossBetween val="between"/>
      </c:valAx>
      <c:spPr>
        <a:ln w="12700">
          <a:solidFill>
            <a:schemeClr val="bg1">
              <a:lumMod val="50000"/>
            </a:schemeClr>
          </a:solidFill>
        </a:ln>
      </c:spPr>
    </c:plotArea>
    <c:legend>
      <c:legendPos val="b"/>
      <c:layout>
        <c:manualLayout>
          <c:xMode val="edge"/>
          <c:yMode val="edge"/>
          <c:x val="0.71518128465053699"/>
          <c:y val="0.47462653427277318"/>
          <c:w val="0.18914940422340271"/>
          <c:h val="0.28805448775642789"/>
        </c:manualLayout>
      </c:layout>
      <c:overlay val="0"/>
      <c:spPr>
        <a:solidFill>
          <a:schemeClr val="bg1">
            <a:lumMod val="95000"/>
          </a:schemeClr>
        </a:solidFill>
        <a:ln>
          <a:solidFill>
            <a:schemeClr val="tx1"/>
          </a:solidFill>
        </a:ln>
      </c:sp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6405678163469"/>
          <c:y val="4.821941231287457E-2"/>
          <c:w val="0.8320473673185218"/>
          <c:h val="0.63396513546555866"/>
        </c:manualLayout>
      </c:layout>
      <c:lineChart>
        <c:grouping val="standard"/>
        <c:varyColors val="0"/>
        <c:ser>
          <c:idx val="0"/>
          <c:order val="0"/>
          <c:tx>
            <c:strRef>
              <c:f>'[(P.44)_医療・福祉分野の充足率の推移.xlsx]P.44 '!$A$3</c:f>
              <c:strCache>
                <c:ptCount val="1"/>
                <c:pt idx="0">
                  <c:v>医療・福祉</c:v>
                </c:pt>
              </c:strCache>
            </c:strRef>
          </c:tx>
          <c:spPr>
            <a:ln w="34925"/>
          </c:spPr>
          <c:dLbls>
            <c:spPr>
              <a:ln>
                <a:noFill/>
              </a:ln>
            </c:spPr>
            <c:txPr>
              <a:bodyPr/>
              <a:lstStyle/>
              <a:p>
                <a:pPr>
                  <a:defRPr sz="900"/>
                </a:pPr>
                <a:endParaRPr lang="ja-JP"/>
              </a:p>
            </c:txPr>
            <c:dLblPos val="b"/>
            <c:showLegendKey val="0"/>
            <c:showVal val="1"/>
            <c:showCatName val="0"/>
            <c:showSerName val="0"/>
            <c:showPercent val="0"/>
            <c:showBubbleSize val="0"/>
            <c:showLeaderLines val="0"/>
          </c:dLbls>
          <c:cat>
            <c:numRef>
              <c:f>'[(P.44)_医療・福祉分野の充足率の推移.xlsx]P.44 '!$F$2:$J$2</c:f>
              <c:numCache>
                <c:formatCode>General</c:formatCode>
                <c:ptCount val="5"/>
                <c:pt idx="0">
                  <c:v>2010</c:v>
                </c:pt>
                <c:pt idx="1">
                  <c:v>2011</c:v>
                </c:pt>
                <c:pt idx="2">
                  <c:v>2012</c:v>
                </c:pt>
                <c:pt idx="3">
                  <c:v>2013</c:v>
                </c:pt>
                <c:pt idx="4">
                  <c:v>2014</c:v>
                </c:pt>
              </c:numCache>
            </c:numRef>
          </c:cat>
          <c:val>
            <c:numRef>
              <c:f>'[(P.44)_医療・福祉分野の充足率の推移.xlsx]P.44 '!$F$5:$J$5</c:f>
              <c:numCache>
                <c:formatCode>0.0%</c:formatCode>
                <c:ptCount val="5"/>
                <c:pt idx="0">
                  <c:v>0.2485685015458354</c:v>
                </c:pt>
                <c:pt idx="1">
                  <c:v>0.23363574285435568</c:v>
                </c:pt>
                <c:pt idx="2">
                  <c:v>0.21577572672679016</c:v>
                </c:pt>
                <c:pt idx="3">
                  <c:v>0.2042902117729877</c:v>
                </c:pt>
                <c:pt idx="4">
                  <c:v>0.17778189417137963</c:v>
                </c:pt>
              </c:numCache>
            </c:numRef>
          </c:val>
          <c:smooth val="0"/>
        </c:ser>
        <c:ser>
          <c:idx val="4"/>
          <c:order val="1"/>
          <c:tx>
            <c:strRef>
              <c:f>'[(P.44)_医療・福祉分野の充足率の推移.xlsx]P.44 '!$A$15</c:f>
              <c:strCache>
                <c:ptCount val="1"/>
                <c:pt idx="0">
                  <c:v>全産業</c:v>
                </c:pt>
              </c:strCache>
            </c:strRef>
          </c:tx>
          <c:spPr>
            <a:ln w="34925">
              <a:solidFill>
                <a:schemeClr val="accent5"/>
              </a:solidFill>
            </a:ln>
          </c:spPr>
          <c:marker>
            <c:symbol val="star"/>
            <c:size val="6"/>
            <c:spPr>
              <a:ln>
                <a:solidFill>
                  <a:schemeClr val="tx1"/>
                </a:solidFill>
              </a:ln>
            </c:spPr>
          </c:marker>
          <c:dLbls>
            <c:spPr>
              <a:ln>
                <a:noFill/>
              </a:ln>
            </c:spPr>
            <c:txPr>
              <a:bodyPr/>
              <a:lstStyle/>
              <a:p>
                <a:pPr>
                  <a:defRPr sz="900"/>
                </a:pPr>
                <a:endParaRPr lang="ja-JP"/>
              </a:p>
            </c:txPr>
            <c:dLblPos val="t"/>
            <c:showLegendKey val="0"/>
            <c:showVal val="1"/>
            <c:showCatName val="0"/>
            <c:showSerName val="0"/>
            <c:showPercent val="0"/>
            <c:showBubbleSize val="0"/>
            <c:showLeaderLines val="0"/>
          </c:dLbls>
          <c:cat>
            <c:numRef>
              <c:f>'[(P.44)_医療・福祉分野の充足率の推移.xlsx]P.44 '!$F$2:$J$2</c:f>
              <c:numCache>
                <c:formatCode>General</c:formatCode>
                <c:ptCount val="5"/>
                <c:pt idx="0">
                  <c:v>2010</c:v>
                </c:pt>
                <c:pt idx="1">
                  <c:v>2011</c:v>
                </c:pt>
                <c:pt idx="2">
                  <c:v>2012</c:v>
                </c:pt>
                <c:pt idx="3">
                  <c:v>2013</c:v>
                </c:pt>
                <c:pt idx="4">
                  <c:v>2014</c:v>
                </c:pt>
              </c:numCache>
            </c:numRef>
          </c:cat>
          <c:val>
            <c:numRef>
              <c:f>'[(P.44)_医療・福祉分野の充足率の推移.xlsx]P.44 '!$F$17:$J$17</c:f>
              <c:numCache>
                <c:formatCode>0.0%</c:formatCode>
                <c:ptCount val="5"/>
                <c:pt idx="0">
                  <c:v>0.28782068955509765</c:v>
                </c:pt>
                <c:pt idx="1">
                  <c:v>0.27018224543418057</c:v>
                </c:pt>
                <c:pt idx="2">
                  <c:v>0.23786359013385802</c:v>
                </c:pt>
                <c:pt idx="3">
                  <c:v>0.21146462680949069</c:v>
                </c:pt>
                <c:pt idx="4">
                  <c:v>0.19503754904267429</c:v>
                </c:pt>
              </c:numCache>
            </c:numRef>
          </c:val>
          <c:smooth val="0"/>
        </c:ser>
        <c:dLbls>
          <c:showLegendKey val="0"/>
          <c:showVal val="0"/>
          <c:showCatName val="0"/>
          <c:showSerName val="0"/>
          <c:showPercent val="0"/>
          <c:showBubbleSize val="0"/>
        </c:dLbls>
        <c:marker val="1"/>
        <c:smooth val="0"/>
        <c:axId val="180858880"/>
        <c:axId val="180860416"/>
      </c:lineChart>
      <c:catAx>
        <c:axId val="180858880"/>
        <c:scaling>
          <c:orientation val="minMax"/>
        </c:scaling>
        <c:delete val="0"/>
        <c:axPos val="b"/>
        <c:numFmt formatCode="General" sourceLinked="1"/>
        <c:majorTickMark val="in"/>
        <c:minorTickMark val="none"/>
        <c:tickLblPos val="nextTo"/>
        <c:crossAx val="180860416"/>
        <c:crosses val="autoZero"/>
        <c:auto val="1"/>
        <c:lblAlgn val="ctr"/>
        <c:lblOffset val="100"/>
        <c:noMultiLvlLbl val="0"/>
      </c:catAx>
      <c:valAx>
        <c:axId val="180860416"/>
        <c:scaling>
          <c:orientation val="minMax"/>
          <c:max val="0.30000000000000004"/>
          <c:min val="0.15000000000000002"/>
        </c:scaling>
        <c:delete val="0"/>
        <c:axPos val="l"/>
        <c:majorGridlines/>
        <c:numFmt formatCode="0%" sourceLinked="0"/>
        <c:majorTickMark val="none"/>
        <c:minorTickMark val="none"/>
        <c:tickLblPos val="nextTo"/>
        <c:spPr>
          <a:ln w="9525">
            <a:solidFill>
              <a:schemeClr val="bg1">
                <a:lumMod val="75000"/>
              </a:schemeClr>
            </a:solidFill>
          </a:ln>
        </c:spPr>
        <c:crossAx val="180858880"/>
        <c:crosses val="autoZero"/>
        <c:crossBetween val="between"/>
      </c:valAx>
    </c:plotArea>
    <c:legend>
      <c:legendPos val="b"/>
      <c:layout>
        <c:manualLayout>
          <c:xMode val="edge"/>
          <c:yMode val="edge"/>
          <c:x val="0.68936503333200649"/>
          <c:y val="8.8946847158457451E-2"/>
          <c:w val="0.23510295296746786"/>
          <c:h val="0.1655244185815575"/>
        </c:manualLayout>
      </c:layout>
      <c:overlay val="0"/>
      <c:spPr>
        <a:solidFill>
          <a:schemeClr val="bg1"/>
        </a:solidFill>
        <a:ln>
          <a:solidFill>
            <a:schemeClr val="bg1">
              <a:lumMod val="75000"/>
            </a:schemeClr>
          </a:solidFill>
          <a:prstDash val="solid"/>
        </a:ln>
      </c:spPr>
      <c:txPr>
        <a:bodyPr/>
        <a:lstStyle/>
        <a:p>
          <a:pPr>
            <a:defRPr sz="900"/>
          </a:pPr>
          <a:endParaRPr lang="ja-JP"/>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52644386826457"/>
          <c:y val="0.19564461864592775"/>
          <c:w val="0.78320023524723004"/>
          <c:h val="0.68604331110198791"/>
        </c:manualLayout>
      </c:layout>
      <c:barChart>
        <c:barDir val="col"/>
        <c:grouping val="clustered"/>
        <c:varyColors val="0"/>
        <c:ser>
          <c:idx val="1"/>
          <c:order val="1"/>
          <c:tx>
            <c:strRef>
              <c:f>Sheet7!$E$2</c:f>
              <c:strCache>
                <c:ptCount val="1"/>
                <c:pt idx="0">
                  <c:v>高齢者医療費</c:v>
                </c:pt>
              </c:strCache>
            </c:strRef>
          </c:tx>
          <c:spPr>
            <a:pattFill prst="dkHorz">
              <a:fgClr>
                <a:schemeClr val="accent2">
                  <a:lumMod val="60000"/>
                  <a:lumOff val="40000"/>
                </a:schemeClr>
              </a:fgClr>
              <a:bgClr>
                <a:schemeClr val="bg1"/>
              </a:bgClr>
            </a:pattFill>
            <a:ln w="6350">
              <a:solidFill>
                <a:schemeClr val="tx1"/>
              </a:solidFill>
            </a:ln>
          </c:spPr>
          <c:invertIfNegative val="0"/>
          <c:dLbls>
            <c:dLblPos val="ctr"/>
            <c:showLegendKey val="0"/>
            <c:showVal val="1"/>
            <c:showCatName val="0"/>
            <c:showSerName val="0"/>
            <c:showPercent val="0"/>
            <c:showBubbleSize val="0"/>
            <c:showLeaderLines val="0"/>
          </c:dLbls>
          <c:cat>
            <c:numRef>
              <c:f>Sheet7!$B$3:$B$8</c:f>
              <c:numCache>
                <c:formatCode>General</c:formatCode>
                <c:ptCount val="6"/>
                <c:pt idx="0">
                  <c:v>2008</c:v>
                </c:pt>
                <c:pt idx="1">
                  <c:v>2009</c:v>
                </c:pt>
                <c:pt idx="2">
                  <c:v>2010</c:v>
                </c:pt>
                <c:pt idx="3">
                  <c:v>2011</c:v>
                </c:pt>
                <c:pt idx="4">
                  <c:v>2012</c:v>
                </c:pt>
                <c:pt idx="5">
                  <c:v>2013</c:v>
                </c:pt>
              </c:numCache>
            </c:numRef>
          </c:cat>
          <c:val>
            <c:numRef>
              <c:f>Sheet7!$E$3:$E$8</c:f>
              <c:numCache>
                <c:formatCode>#,##0;\-#,##0;"－"</c:formatCode>
                <c:ptCount val="6"/>
                <c:pt idx="0">
                  <c:v>671851418.51900005</c:v>
                </c:pt>
                <c:pt idx="1">
                  <c:v>789993883.28100002</c:v>
                </c:pt>
                <c:pt idx="2">
                  <c:v>848666711.55599999</c:v>
                </c:pt>
                <c:pt idx="3">
                  <c:v>900365815.48800004</c:v>
                </c:pt>
                <c:pt idx="4">
                  <c:v>936674296.90999997</c:v>
                </c:pt>
                <c:pt idx="5">
                  <c:v>978360861.34099996</c:v>
                </c:pt>
              </c:numCache>
            </c:numRef>
          </c:val>
        </c:ser>
        <c:dLbls>
          <c:showLegendKey val="0"/>
          <c:showVal val="0"/>
          <c:showCatName val="0"/>
          <c:showSerName val="0"/>
          <c:showPercent val="0"/>
          <c:showBubbleSize val="0"/>
        </c:dLbls>
        <c:gapWidth val="150"/>
        <c:axId val="180801536"/>
        <c:axId val="180803072"/>
      </c:barChart>
      <c:lineChart>
        <c:grouping val="standard"/>
        <c:varyColors val="0"/>
        <c:ser>
          <c:idx val="0"/>
          <c:order val="0"/>
          <c:tx>
            <c:strRef>
              <c:f>Sheet7!$D$2</c:f>
              <c:strCache>
                <c:ptCount val="1"/>
                <c:pt idx="0">
                  <c:v>１人当たり医療費</c:v>
                </c:pt>
              </c:strCache>
            </c:strRef>
          </c:tx>
          <c:spPr>
            <a:ln w="38100">
              <a:solidFill>
                <a:schemeClr val="accent1"/>
              </a:solidFill>
            </a:ln>
          </c:spPr>
          <c:marker>
            <c:spPr>
              <a:solidFill>
                <a:schemeClr val="accent1"/>
              </a:solidFill>
              <a:ln>
                <a:noFill/>
              </a:ln>
            </c:spPr>
          </c:marker>
          <c:dLbls>
            <c:numFmt formatCode="#,##0.0_);[Red]\(#,##0.0\)" sourceLinked="0"/>
            <c:txPr>
              <a:bodyPr/>
              <a:lstStyle/>
              <a:p>
                <a:pPr>
                  <a:defRPr sz="700"/>
                </a:pPr>
                <a:endParaRPr lang="ja-JP"/>
              </a:p>
            </c:txPr>
            <c:dLblPos val="t"/>
            <c:showLegendKey val="0"/>
            <c:showVal val="1"/>
            <c:showCatName val="0"/>
            <c:showSerName val="0"/>
            <c:showPercent val="0"/>
            <c:showBubbleSize val="0"/>
            <c:showLeaderLines val="0"/>
          </c:dLbls>
          <c:cat>
            <c:numRef>
              <c:f>Sheet7!$B$3:$B$8</c:f>
              <c:numCache>
                <c:formatCode>General</c:formatCode>
                <c:ptCount val="6"/>
                <c:pt idx="0">
                  <c:v>2008</c:v>
                </c:pt>
                <c:pt idx="1">
                  <c:v>2009</c:v>
                </c:pt>
                <c:pt idx="2">
                  <c:v>2010</c:v>
                </c:pt>
                <c:pt idx="3">
                  <c:v>2011</c:v>
                </c:pt>
                <c:pt idx="4">
                  <c:v>2012</c:v>
                </c:pt>
                <c:pt idx="5">
                  <c:v>2013</c:v>
                </c:pt>
              </c:numCache>
            </c:numRef>
          </c:cat>
          <c:val>
            <c:numRef>
              <c:f>Sheet7!$D$3:$D$8</c:f>
              <c:numCache>
                <c:formatCode>#,##0;\-#,##0;"－"</c:formatCode>
                <c:ptCount val="6"/>
                <c:pt idx="0">
                  <c:v>914907.82836497296</c:v>
                </c:pt>
                <c:pt idx="1">
                  <c:v>1031414.60798727</c:v>
                </c:pt>
                <c:pt idx="2">
                  <c:v>1058790.3652028099</c:v>
                </c:pt>
                <c:pt idx="3">
                  <c:v>1072873.71685854</c:v>
                </c:pt>
                <c:pt idx="4">
                  <c:v>1068386.19326644</c:v>
                </c:pt>
                <c:pt idx="5">
                  <c:v>1075405.0550394</c:v>
                </c:pt>
              </c:numCache>
            </c:numRef>
          </c:val>
          <c:smooth val="0"/>
        </c:ser>
        <c:dLbls>
          <c:showLegendKey val="0"/>
          <c:showVal val="0"/>
          <c:showCatName val="0"/>
          <c:showSerName val="0"/>
          <c:showPercent val="0"/>
          <c:showBubbleSize val="0"/>
        </c:dLbls>
        <c:marker val="1"/>
        <c:smooth val="0"/>
        <c:axId val="180812032"/>
        <c:axId val="180809728"/>
      </c:lineChart>
      <c:catAx>
        <c:axId val="180801536"/>
        <c:scaling>
          <c:orientation val="minMax"/>
        </c:scaling>
        <c:delete val="0"/>
        <c:axPos val="b"/>
        <c:numFmt formatCode="General" sourceLinked="1"/>
        <c:majorTickMark val="out"/>
        <c:minorTickMark val="none"/>
        <c:tickLblPos val="nextTo"/>
        <c:crossAx val="180803072"/>
        <c:crosses val="autoZero"/>
        <c:auto val="1"/>
        <c:lblAlgn val="ctr"/>
        <c:lblOffset val="100"/>
        <c:noMultiLvlLbl val="0"/>
      </c:catAx>
      <c:valAx>
        <c:axId val="180803072"/>
        <c:scaling>
          <c:orientation val="minMax"/>
          <c:min val="500000000"/>
        </c:scaling>
        <c:delete val="0"/>
        <c:axPos val="l"/>
        <c:majorGridlines/>
        <c:title>
          <c:tx>
            <c:rich>
              <a:bodyPr rot="0" vert="horz"/>
              <a:lstStyle/>
              <a:p>
                <a:pPr>
                  <a:defRPr b="0">
                    <a:solidFill>
                      <a:schemeClr val="tx1"/>
                    </a:solidFill>
                  </a:defRPr>
                </a:pPr>
                <a:r>
                  <a:rPr lang="ja-JP" b="0" dirty="0" smtClean="0">
                    <a:solidFill>
                      <a:schemeClr val="tx1"/>
                    </a:solidFill>
                  </a:rPr>
                  <a:t>（</a:t>
                </a:r>
                <a:r>
                  <a:rPr lang="ja-JP" altLang="en-US" b="0" dirty="0" smtClean="0">
                    <a:solidFill>
                      <a:schemeClr val="tx1"/>
                    </a:solidFill>
                  </a:rPr>
                  <a:t>億</a:t>
                </a:r>
                <a:r>
                  <a:rPr lang="ja-JP" b="0" dirty="0" smtClean="0">
                    <a:solidFill>
                      <a:schemeClr val="tx1"/>
                    </a:solidFill>
                  </a:rPr>
                  <a:t>円</a:t>
                </a:r>
                <a:r>
                  <a:rPr lang="ja-JP" b="0" dirty="0">
                    <a:solidFill>
                      <a:schemeClr val="tx1"/>
                    </a:solidFill>
                  </a:rPr>
                  <a:t>）</a:t>
                </a:r>
              </a:p>
            </c:rich>
          </c:tx>
          <c:layout>
            <c:manualLayout>
              <c:xMode val="edge"/>
              <c:yMode val="edge"/>
              <c:x val="5.4565464948339075E-2"/>
              <c:y val="5.9906375309521781E-2"/>
            </c:manualLayout>
          </c:layout>
          <c:overlay val="0"/>
        </c:title>
        <c:numFmt formatCode="#,##0;\-#,##0;&quot;－&quot;" sourceLinked="1"/>
        <c:majorTickMark val="out"/>
        <c:minorTickMark val="none"/>
        <c:tickLblPos val="nextTo"/>
        <c:crossAx val="180801536"/>
        <c:crosses val="autoZero"/>
        <c:crossBetween val="between"/>
        <c:dispUnits>
          <c:builtInUnit val="hundredThousands"/>
        </c:dispUnits>
      </c:valAx>
      <c:valAx>
        <c:axId val="180809728"/>
        <c:scaling>
          <c:orientation val="minMax"/>
        </c:scaling>
        <c:delete val="0"/>
        <c:axPos val="r"/>
        <c:title>
          <c:tx>
            <c:rich>
              <a:bodyPr rot="0" vert="horz"/>
              <a:lstStyle/>
              <a:p>
                <a:pPr>
                  <a:defRPr b="0"/>
                </a:pPr>
                <a:r>
                  <a:rPr lang="en-US" b="0"/>
                  <a:t>(</a:t>
                </a:r>
                <a:r>
                  <a:rPr lang="ja-JP" b="0"/>
                  <a:t>万円</a:t>
                </a:r>
                <a:r>
                  <a:rPr lang="en-US" b="0"/>
                  <a:t>)</a:t>
                </a:r>
                <a:endParaRPr lang="ja-JP" b="0"/>
              </a:p>
            </c:rich>
          </c:tx>
          <c:layout>
            <c:manualLayout>
              <c:xMode val="edge"/>
              <c:yMode val="edge"/>
              <c:x val="0.89458925860089622"/>
              <c:y val="5.0728263760324924E-2"/>
            </c:manualLayout>
          </c:layout>
          <c:overlay val="0"/>
        </c:title>
        <c:numFmt formatCode="#,##0;\-#,##0;&quot;－&quot;" sourceLinked="1"/>
        <c:majorTickMark val="out"/>
        <c:minorTickMark val="none"/>
        <c:tickLblPos val="nextTo"/>
        <c:txPr>
          <a:bodyPr/>
          <a:lstStyle/>
          <a:p>
            <a:pPr>
              <a:defRPr sz="700"/>
            </a:pPr>
            <a:endParaRPr lang="ja-JP"/>
          </a:p>
        </c:txPr>
        <c:crossAx val="180812032"/>
        <c:crosses val="max"/>
        <c:crossBetween val="between"/>
        <c:dispUnits>
          <c:builtInUnit val="tenThousands"/>
        </c:dispUnits>
      </c:valAx>
      <c:catAx>
        <c:axId val="180812032"/>
        <c:scaling>
          <c:orientation val="minMax"/>
        </c:scaling>
        <c:delete val="1"/>
        <c:axPos val="b"/>
        <c:numFmt formatCode="General" sourceLinked="1"/>
        <c:majorTickMark val="out"/>
        <c:minorTickMark val="none"/>
        <c:tickLblPos val="nextTo"/>
        <c:crossAx val="180809728"/>
        <c:crosses val="autoZero"/>
        <c:auto val="1"/>
        <c:lblAlgn val="ctr"/>
        <c:lblOffset val="100"/>
        <c:noMultiLvlLbl val="0"/>
      </c:catAx>
    </c:plotArea>
    <c:legend>
      <c:legendPos val="r"/>
      <c:layout>
        <c:manualLayout>
          <c:xMode val="edge"/>
          <c:yMode val="edge"/>
          <c:x val="0.19172429915194605"/>
          <c:y val="3.8168715513657692E-2"/>
          <c:w val="0.62283496278191308"/>
          <c:h val="8.4320525508081987E-2"/>
        </c:manualLayout>
      </c:layout>
      <c:overlay val="0"/>
      <c:spPr>
        <a:noFill/>
        <a:ln w="3175">
          <a:solidFill>
            <a:schemeClr val="tx1"/>
          </a:solidFill>
        </a:ln>
      </c:spPr>
    </c:legend>
    <c:plotVisOnly val="1"/>
    <c:dispBlanksAs val="gap"/>
    <c:showDLblsOverMax val="0"/>
  </c:chart>
  <c:txPr>
    <a:bodyPr/>
    <a:lstStyle/>
    <a:p>
      <a:pPr>
        <a:defRPr sz="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64007834161728E-2"/>
          <c:y val="9.3067220764071146E-2"/>
          <c:w val="0.88258481789559384"/>
          <c:h val="0.753568824730242"/>
        </c:manualLayout>
      </c:layout>
      <c:barChart>
        <c:barDir val="col"/>
        <c:grouping val="stacked"/>
        <c:varyColors val="0"/>
        <c:ser>
          <c:idx val="0"/>
          <c:order val="0"/>
          <c:tx>
            <c:strRef>
              <c:f>'[(P.45)_社会保障関係経費.xlsx]Sheet1'!$C$2</c:f>
              <c:strCache>
                <c:ptCount val="1"/>
                <c:pt idx="0">
                  <c:v>社会福祉費</c:v>
                </c:pt>
              </c:strCache>
            </c:strRef>
          </c:tx>
          <c:spPr>
            <a:pattFill prst="wdUpDiag">
              <a:fgClr>
                <a:srgbClr val="0070C0"/>
              </a:fgClr>
              <a:bgClr>
                <a:schemeClr val="bg1"/>
              </a:bgClr>
            </a:pattFill>
            <a:ln w="3175">
              <a:solidFill>
                <a:schemeClr val="tx1"/>
              </a:solidFill>
            </a:ln>
          </c:spPr>
          <c:invertIfNegative val="0"/>
          <c:cat>
            <c:numRef>
              <c:f>'[(P.45)_社会保障関係経費.xlsx]Sheet1'!$B$3:$B$16</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'[(P.45)_社会保障関係経費.xlsx]Sheet1'!$C$3:$C$16</c:f>
              <c:numCache>
                <c:formatCode>#,##0_);[Red]\(#,##0\)</c:formatCode>
                <c:ptCount val="14"/>
                <c:pt idx="0">
                  <c:v>46637435</c:v>
                </c:pt>
                <c:pt idx="1">
                  <c:v>36500583</c:v>
                </c:pt>
                <c:pt idx="2">
                  <c:v>38082161</c:v>
                </c:pt>
                <c:pt idx="3">
                  <c:v>39148504</c:v>
                </c:pt>
                <c:pt idx="4">
                  <c:v>85804098</c:v>
                </c:pt>
                <c:pt idx="5">
                  <c:v>102884137</c:v>
                </c:pt>
                <c:pt idx="6">
                  <c:v>122712668</c:v>
                </c:pt>
                <c:pt idx="7">
                  <c:v>119295227</c:v>
                </c:pt>
                <c:pt idx="8">
                  <c:v>147021342</c:v>
                </c:pt>
                <c:pt idx="9">
                  <c:v>131285532</c:v>
                </c:pt>
                <c:pt idx="10">
                  <c:v>135806798</c:v>
                </c:pt>
                <c:pt idx="11">
                  <c:v>151288423</c:v>
                </c:pt>
                <c:pt idx="12">
                  <c:v>160026502</c:v>
                </c:pt>
                <c:pt idx="13">
                  <c:v>167348000</c:v>
                </c:pt>
              </c:numCache>
            </c:numRef>
          </c:val>
        </c:ser>
        <c:ser>
          <c:idx val="1"/>
          <c:order val="1"/>
          <c:tx>
            <c:strRef>
              <c:f>'[(P.45)_社会保障関係経費.xlsx]Sheet1'!$D$2</c:f>
              <c:strCache>
                <c:ptCount val="1"/>
                <c:pt idx="0">
                  <c:v>老人福祉費</c:v>
                </c:pt>
              </c:strCache>
            </c:strRef>
          </c:tx>
          <c:spPr>
            <a:pattFill prst="dashHorz">
              <a:fgClr>
                <a:schemeClr val="bg1"/>
              </a:fgClr>
              <a:bgClr>
                <a:srgbClr val="FF6600"/>
              </a:bgClr>
            </a:pattFill>
            <a:ln w="3175">
              <a:solidFill>
                <a:schemeClr val="tx1"/>
              </a:solidFill>
            </a:ln>
          </c:spPr>
          <c:invertIfNegative val="0"/>
          <c:cat>
            <c:numRef>
              <c:f>'[(P.45)_社会保障関係経費.xlsx]Sheet1'!$B$3:$B$16</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'[(P.45)_社会保障関係経費.xlsx]Sheet1'!$D$3:$D$16</c:f>
              <c:numCache>
                <c:formatCode>#,##0_);[Red]\(#,##0\)</c:formatCode>
                <c:ptCount val="14"/>
                <c:pt idx="0">
                  <c:v>92011669</c:v>
                </c:pt>
                <c:pt idx="1">
                  <c:v>95725936</c:v>
                </c:pt>
                <c:pt idx="2">
                  <c:v>100077696</c:v>
                </c:pt>
                <c:pt idx="3">
                  <c:v>107927675</c:v>
                </c:pt>
                <c:pt idx="4">
                  <c:v>113121487</c:v>
                </c:pt>
                <c:pt idx="5">
                  <c:v>122818004</c:v>
                </c:pt>
                <c:pt idx="6">
                  <c:v>126085713</c:v>
                </c:pt>
                <c:pt idx="7">
                  <c:v>139416396</c:v>
                </c:pt>
                <c:pt idx="8">
                  <c:v>149281013</c:v>
                </c:pt>
                <c:pt idx="9">
                  <c:v>172610957</c:v>
                </c:pt>
                <c:pt idx="10">
                  <c:v>180466099</c:v>
                </c:pt>
                <c:pt idx="11">
                  <c:v>185411826</c:v>
                </c:pt>
                <c:pt idx="12">
                  <c:v>185543978</c:v>
                </c:pt>
                <c:pt idx="13">
                  <c:v>191592000</c:v>
                </c:pt>
              </c:numCache>
            </c:numRef>
          </c:val>
        </c:ser>
        <c:ser>
          <c:idx val="2"/>
          <c:order val="2"/>
          <c:tx>
            <c:strRef>
              <c:f>'[(P.45)_社会保障関係経費.xlsx]Sheet1'!$E$2</c:f>
              <c:strCache>
                <c:ptCount val="1"/>
                <c:pt idx="0">
                  <c:v>児童福祉費</c:v>
                </c:pt>
              </c:strCache>
            </c:strRef>
          </c:tx>
          <c:spPr>
            <a:pattFill prst="wdDnDiag">
              <a:fgClr>
                <a:schemeClr val="accent3">
                  <a:lumMod val="50000"/>
                </a:schemeClr>
              </a:fgClr>
              <a:bgClr>
                <a:schemeClr val="accent5">
                  <a:lumMod val="20000"/>
                  <a:lumOff val="80000"/>
                </a:schemeClr>
              </a:bgClr>
            </a:pattFill>
            <a:ln w="3175">
              <a:solidFill>
                <a:schemeClr val="tx1"/>
              </a:solidFill>
            </a:ln>
          </c:spPr>
          <c:invertIfNegative val="0"/>
          <c:cat>
            <c:numRef>
              <c:f>'[(P.45)_社会保障関係経費.xlsx]Sheet1'!$B$3:$B$16</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'[(P.45)_社会保障関係経費.xlsx]Sheet1'!$E$3:$E$16</c:f>
              <c:numCache>
                <c:formatCode>#,##0_);[Red]\(#,##0\)</c:formatCode>
                <c:ptCount val="14"/>
                <c:pt idx="0">
                  <c:v>72971506</c:v>
                </c:pt>
                <c:pt idx="1">
                  <c:v>65817501</c:v>
                </c:pt>
                <c:pt idx="2">
                  <c:v>39739856</c:v>
                </c:pt>
                <c:pt idx="3">
                  <c:v>38965801</c:v>
                </c:pt>
                <c:pt idx="4">
                  <c:v>36964238</c:v>
                </c:pt>
                <c:pt idx="5">
                  <c:v>44429382</c:v>
                </c:pt>
                <c:pt idx="6">
                  <c:v>47547754</c:v>
                </c:pt>
                <c:pt idx="7">
                  <c:v>48620536</c:v>
                </c:pt>
                <c:pt idx="8">
                  <c:v>49603394</c:v>
                </c:pt>
                <c:pt idx="9">
                  <c:v>58355590</c:v>
                </c:pt>
                <c:pt idx="10">
                  <c:v>57959662</c:v>
                </c:pt>
                <c:pt idx="11">
                  <c:v>58575627</c:v>
                </c:pt>
                <c:pt idx="12">
                  <c:v>62583132</c:v>
                </c:pt>
                <c:pt idx="13">
                  <c:v>61592000</c:v>
                </c:pt>
              </c:numCache>
            </c:numRef>
          </c:val>
        </c:ser>
        <c:ser>
          <c:idx val="3"/>
          <c:order val="3"/>
          <c:tx>
            <c:strRef>
              <c:f>'[(P.45)_社会保障関係経費.xlsx]Sheet1'!$F$2</c:f>
              <c:strCache>
                <c:ptCount val="1"/>
                <c:pt idx="0">
                  <c:v>生活保護費</c:v>
                </c:pt>
              </c:strCache>
            </c:strRef>
          </c:tx>
          <c:spPr>
            <a:pattFill prst="narHorz">
              <a:fgClr>
                <a:srgbClr val="FF0000"/>
              </a:fgClr>
              <a:bgClr>
                <a:schemeClr val="bg1"/>
              </a:bgClr>
            </a:pattFill>
            <a:ln w="3175">
              <a:solidFill>
                <a:schemeClr val="tx1"/>
              </a:solidFill>
            </a:ln>
          </c:spPr>
          <c:invertIfNegative val="0"/>
          <c:cat>
            <c:numRef>
              <c:f>'[(P.45)_社会保障関係経費.xlsx]Sheet1'!$B$3:$B$16</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'[(P.45)_社会保障関係経費.xlsx]Sheet1'!$F$3:$F$16</c:f>
              <c:numCache>
                <c:formatCode>#,##0_);[Red]\(#,##0\)</c:formatCode>
                <c:ptCount val="14"/>
                <c:pt idx="0">
                  <c:v>5250483</c:v>
                </c:pt>
                <c:pt idx="1">
                  <c:v>5415415</c:v>
                </c:pt>
                <c:pt idx="2">
                  <c:v>5515573</c:v>
                </c:pt>
                <c:pt idx="3">
                  <c:v>5738179</c:v>
                </c:pt>
                <c:pt idx="4">
                  <c:v>5467740</c:v>
                </c:pt>
                <c:pt idx="5">
                  <c:v>5562703</c:v>
                </c:pt>
                <c:pt idx="6">
                  <c:v>5482459</c:v>
                </c:pt>
                <c:pt idx="7">
                  <c:v>5438822</c:v>
                </c:pt>
                <c:pt idx="8">
                  <c:v>5674268</c:v>
                </c:pt>
                <c:pt idx="9">
                  <c:v>6064114</c:v>
                </c:pt>
                <c:pt idx="10">
                  <c:v>6376940</c:v>
                </c:pt>
                <c:pt idx="11">
                  <c:v>6068340</c:v>
                </c:pt>
                <c:pt idx="12">
                  <c:v>6260436</c:v>
                </c:pt>
                <c:pt idx="13">
                  <c:v>6040000</c:v>
                </c:pt>
              </c:numCache>
            </c:numRef>
          </c:val>
        </c:ser>
        <c:dLbls>
          <c:showLegendKey val="0"/>
          <c:showVal val="0"/>
          <c:showCatName val="0"/>
          <c:showSerName val="0"/>
          <c:showPercent val="0"/>
          <c:showBubbleSize val="0"/>
        </c:dLbls>
        <c:gapWidth val="150"/>
        <c:overlap val="100"/>
        <c:axId val="181059968"/>
        <c:axId val="181061504"/>
      </c:barChart>
      <c:catAx>
        <c:axId val="181059968"/>
        <c:scaling>
          <c:orientation val="minMax"/>
        </c:scaling>
        <c:delete val="0"/>
        <c:axPos val="b"/>
        <c:numFmt formatCode="General" sourceLinked="1"/>
        <c:majorTickMark val="out"/>
        <c:minorTickMark val="none"/>
        <c:tickLblPos val="nextTo"/>
        <c:txPr>
          <a:bodyPr/>
          <a:lstStyle/>
          <a:p>
            <a:pPr>
              <a:defRPr sz="800"/>
            </a:pPr>
            <a:endParaRPr lang="ja-JP"/>
          </a:p>
        </c:txPr>
        <c:crossAx val="181061504"/>
        <c:crosses val="autoZero"/>
        <c:auto val="1"/>
        <c:lblAlgn val="ctr"/>
        <c:lblOffset val="100"/>
        <c:noMultiLvlLbl val="0"/>
      </c:catAx>
      <c:valAx>
        <c:axId val="181061504"/>
        <c:scaling>
          <c:orientation val="minMax"/>
        </c:scaling>
        <c:delete val="0"/>
        <c:axPos val="l"/>
        <c:majorGridlines/>
        <c:numFmt formatCode="#,##0_);[Red]\(#,##0\)" sourceLinked="1"/>
        <c:majorTickMark val="out"/>
        <c:minorTickMark val="none"/>
        <c:tickLblPos val="nextTo"/>
        <c:txPr>
          <a:bodyPr/>
          <a:lstStyle/>
          <a:p>
            <a:pPr>
              <a:defRPr sz="900"/>
            </a:pPr>
            <a:endParaRPr lang="ja-JP"/>
          </a:p>
        </c:txPr>
        <c:crossAx val="181059968"/>
        <c:crosses val="autoZero"/>
        <c:crossBetween val="between"/>
        <c:dispUnits>
          <c:builtInUnit val="hundredThousands"/>
        </c:dispUnits>
      </c:valAx>
      <c:spPr>
        <a:ln w="12700">
          <a:solidFill>
            <a:schemeClr val="tx1"/>
          </a:solidFill>
        </a:ln>
      </c:spPr>
    </c:plotArea>
    <c:legend>
      <c:legendPos val="r"/>
      <c:layout>
        <c:manualLayout>
          <c:xMode val="edge"/>
          <c:yMode val="edge"/>
          <c:x val="0.14054736313961602"/>
          <c:y val="0.12423228346456693"/>
          <c:w val="0.34110882863791753"/>
          <c:h val="0.13116506270049574"/>
        </c:manualLayout>
      </c:layout>
      <c:overlay val="0"/>
      <c:spPr>
        <a:solidFill>
          <a:schemeClr val="bg1"/>
        </a:solidFill>
        <a:ln>
          <a:solidFill>
            <a:schemeClr val="bg1">
              <a:lumMod val="75000"/>
            </a:schemeClr>
          </a:solidFill>
          <a:prstDash val="sysDash"/>
        </a:ln>
      </c:spPr>
      <c:txPr>
        <a:bodyPr/>
        <a:lstStyle/>
        <a:p>
          <a:pPr>
            <a:defRPr sz="800"/>
          </a:pPr>
          <a:endParaRPr lang="ja-JP"/>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0428452207519"/>
          <c:y val="5.1400554097404488E-2"/>
          <c:w val="0.78784077629163851"/>
          <c:h val="0.81333734324876061"/>
        </c:manualLayout>
      </c:layout>
      <c:barChart>
        <c:barDir val="col"/>
        <c:grouping val="clustered"/>
        <c:varyColors val="0"/>
        <c:ser>
          <c:idx val="0"/>
          <c:order val="0"/>
          <c:tx>
            <c:strRef>
              <c:f>'[(P.46)_生保･世帯類型（府）.xls]【推移】H9～H25'!$D$2</c:f>
              <c:strCache>
                <c:ptCount val="1"/>
                <c:pt idx="0">
                  <c:v>世帯数</c:v>
                </c:pt>
              </c:strCache>
            </c:strRef>
          </c:tx>
          <c:spPr>
            <a:solidFill>
              <a:schemeClr val="accent6">
                <a:lumMod val="20000"/>
                <a:lumOff val="80000"/>
              </a:schemeClr>
            </a:solidFill>
            <a:ln>
              <a:solidFill>
                <a:schemeClr val="tx1"/>
              </a:solidFill>
            </a:ln>
          </c:spPr>
          <c:invertIfNegative val="0"/>
          <c:dLbls>
            <c:showLegendKey val="0"/>
            <c:showVal val="1"/>
            <c:showCatName val="0"/>
            <c:showSerName val="0"/>
            <c:showPercent val="0"/>
            <c:showBubbleSize val="0"/>
            <c:showLeaderLines val="0"/>
          </c:dLbls>
          <c:cat>
            <c:numRef>
              <c:f>'[(P.46)_生保･世帯類型（府）.xls]【推移】H9～H25'!$C$10:$C$19</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'[(P.46)_生保･世帯類型（府）.xls]【推移】H9～H25'!$D$10:$D$19</c:f>
              <c:numCache>
                <c:formatCode>#,##0_);[Red]\(#,##0\)</c:formatCode>
                <c:ptCount val="10"/>
                <c:pt idx="0">
                  <c:v>820969</c:v>
                </c:pt>
                <c:pt idx="1">
                  <c:v>792918</c:v>
                </c:pt>
                <c:pt idx="2">
                  <c:v>845357</c:v>
                </c:pt>
                <c:pt idx="3">
                  <c:v>898125</c:v>
                </c:pt>
                <c:pt idx="4">
                  <c:v>946181</c:v>
                </c:pt>
                <c:pt idx="5">
                  <c:v>1015216</c:v>
                </c:pt>
                <c:pt idx="6">
                  <c:v>1078559</c:v>
                </c:pt>
                <c:pt idx="7">
                  <c:v>1130149</c:v>
                </c:pt>
                <c:pt idx="8">
                  <c:v>1197754</c:v>
                </c:pt>
                <c:pt idx="9">
                  <c:v>1267702</c:v>
                </c:pt>
              </c:numCache>
            </c:numRef>
          </c:val>
        </c:ser>
        <c:dLbls>
          <c:showLegendKey val="0"/>
          <c:showVal val="0"/>
          <c:showCatName val="0"/>
          <c:showSerName val="0"/>
          <c:showPercent val="0"/>
          <c:showBubbleSize val="0"/>
        </c:dLbls>
        <c:gapWidth val="150"/>
        <c:axId val="180990336"/>
        <c:axId val="180991872"/>
      </c:barChart>
      <c:lineChart>
        <c:grouping val="standard"/>
        <c:varyColors val="0"/>
        <c:ser>
          <c:idx val="1"/>
          <c:order val="1"/>
          <c:tx>
            <c:strRef>
              <c:f>'[(P.46)_生保･世帯類型（府）.xls]【推移】H9～H25'!$E$2</c:f>
              <c:strCache>
                <c:ptCount val="1"/>
                <c:pt idx="0">
                  <c:v>被保護世帯数に占める割合</c:v>
                </c:pt>
              </c:strCache>
            </c:strRef>
          </c:tx>
          <c:spPr>
            <a:ln w="19050">
              <a:solidFill>
                <a:schemeClr val="tx2"/>
              </a:solidFill>
            </a:ln>
          </c:spPr>
          <c:marker>
            <c:symbol val="diamond"/>
            <c:size val="3"/>
            <c:spPr>
              <a:solidFill>
                <a:schemeClr val="tx2"/>
              </a:solidFill>
              <a:ln>
                <a:solidFill>
                  <a:schemeClr val="tx2"/>
                </a:solidFill>
              </a:ln>
            </c:spPr>
          </c:marker>
          <c:dLbls>
            <c:txPr>
              <a:bodyPr/>
              <a:lstStyle/>
              <a:p>
                <a:pPr>
                  <a:defRPr sz="800"/>
                </a:pPr>
                <a:endParaRPr lang="ja-JP"/>
              </a:p>
            </c:txPr>
            <c:dLblPos val="b"/>
            <c:showLegendKey val="0"/>
            <c:showVal val="1"/>
            <c:showCatName val="0"/>
            <c:showSerName val="0"/>
            <c:showPercent val="0"/>
            <c:showBubbleSize val="0"/>
            <c:showLeaderLines val="0"/>
          </c:dLbls>
          <c:cat>
            <c:strRef>
              <c:f>'[(P.46)_生保･世帯類型（府）.xls]【推移】H9～H25'!$B$3:$B$19</c:f>
              <c:strCache>
                <c:ptCount val="17"/>
                <c:pt idx="0">
                  <c:v>H9</c:v>
                </c:pt>
                <c:pt idx="1">
                  <c:v>H10</c:v>
                </c:pt>
                <c:pt idx="2">
                  <c:v>H11</c:v>
                </c:pt>
                <c:pt idx="3">
                  <c:v>H12</c:v>
                </c:pt>
                <c:pt idx="4">
                  <c:v>H13</c:v>
                </c:pt>
                <c:pt idx="5">
                  <c:v>H14</c:v>
                </c:pt>
                <c:pt idx="6">
                  <c:v>H15</c:v>
                </c:pt>
                <c:pt idx="7">
                  <c:v>H16</c:v>
                </c:pt>
                <c:pt idx="8">
                  <c:v>H17</c:v>
                </c:pt>
                <c:pt idx="9">
                  <c:v>H18</c:v>
                </c:pt>
                <c:pt idx="10">
                  <c:v>H19</c:v>
                </c:pt>
                <c:pt idx="11">
                  <c:v>H20</c:v>
                </c:pt>
                <c:pt idx="12">
                  <c:v>H21</c:v>
                </c:pt>
                <c:pt idx="13">
                  <c:v>H22</c:v>
                </c:pt>
                <c:pt idx="14">
                  <c:v>H23</c:v>
                </c:pt>
                <c:pt idx="15">
                  <c:v>H24</c:v>
                </c:pt>
                <c:pt idx="16">
                  <c:v>H25</c:v>
                </c:pt>
              </c:strCache>
            </c:strRef>
          </c:cat>
          <c:val>
            <c:numRef>
              <c:f>'[(P.46)_生保･世帯類型（府）.xls]【推移】H9～H25'!$E$10:$E$19</c:f>
              <c:numCache>
                <c:formatCode>0.0%</c:formatCode>
                <c:ptCount val="10"/>
                <c:pt idx="0">
                  <c:v>0.48492826216648849</c:v>
                </c:pt>
                <c:pt idx="1">
                  <c:v>0.4441323931465469</c:v>
                </c:pt>
                <c:pt idx="2">
                  <c:v>0.4550461609515653</c:v>
                </c:pt>
                <c:pt idx="3">
                  <c:v>0.46827878835910419</c:v>
                </c:pt>
                <c:pt idx="4">
                  <c:v>0.47509063155886283</c:v>
                </c:pt>
                <c:pt idx="5">
                  <c:v>0.45596290554099378</c:v>
                </c:pt>
                <c:pt idx="6">
                  <c:v>0.44012810148876358</c:v>
                </c:pt>
                <c:pt idx="7">
                  <c:v>0.43979580599078572</c:v>
                </c:pt>
                <c:pt idx="8">
                  <c:v>0.45457992249300627</c:v>
                </c:pt>
                <c:pt idx="9">
                  <c:v>0.47655049709359915</c:v>
                </c:pt>
              </c:numCache>
            </c:numRef>
          </c:val>
          <c:smooth val="0"/>
        </c:ser>
        <c:dLbls>
          <c:showLegendKey val="0"/>
          <c:showVal val="0"/>
          <c:showCatName val="0"/>
          <c:showSerName val="0"/>
          <c:showPercent val="0"/>
          <c:showBubbleSize val="0"/>
        </c:dLbls>
        <c:marker val="1"/>
        <c:smooth val="0"/>
        <c:axId val="181002240"/>
        <c:axId val="181003776"/>
      </c:lineChart>
      <c:catAx>
        <c:axId val="180990336"/>
        <c:scaling>
          <c:orientation val="minMax"/>
        </c:scaling>
        <c:delete val="0"/>
        <c:axPos val="b"/>
        <c:numFmt formatCode="General" sourceLinked="1"/>
        <c:majorTickMark val="out"/>
        <c:minorTickMark val="none"/>
        <c:tickLblPos val="nextTo"/>
        <c:txPr>
          <a:bodyPr/>
          <a:lstStyle/>
          <a:p>
            <a:pPr>
              <a:defRPr sz="900"/>
            </a:pPr>
            <a:endParaRPr lang="ja-JP"/>
          </a:p>
        </c:txPr>
        <c:crossAx val="180991872"/>
        <c:crosses val="autoZero"/>
        <c:auto val="1"/>
        <c:lblAlgn val="ctr"/>
        <c:lblOffset val="100"/>
        <c:noMultiLvlLbl val="0"/>
      </c:catAx>
      <c:valAx>
        <c:axId val="180991872"/>
        <c:scaling>
          <c:orientation val="minMax"/>
          <c:max val="1500000"/>
          <c:min val="0.5"/>
        </c:scaling>
        <c:delete val="0"/>
        <c:axPos val="l"/>
        <c:majorGridlines/>
        <c:numFmt formatCode="#,##0_);[Red]\(#,##0\)" sourceLinked="1"/>
        <c:majorTickMark val="out"/>
        <c:minorTickMark val="none"/>
        <c:tickLblPos val="nextTo"/>
        <c:txPr>
          <a:bodyPr/>
          <a:lstStyle/>
          <a:p>
            <a:pPr>
              <a:defRPr sz="900"/>
            </a:pPr>
            <a:endParaRPr lang="ja-JP"/>
          </a:p>
        </c:txPr>
        <c:crossAx val="180990336"/>
        <c:crosses val="autoZero"/>
        <c:crossBetween val="between"/>
        <c:majorUnit val="200000"/>
        <c:dispUnits>
          <c:builtInUnit val="tenThousands"/>
        </c:dispUnits>
      </c:valAx>
      <c:catAx>
        <c:axId val="181002240"/>
        <c:scaling>
          <c:orientation val="minMax"/>
        </c:scaling>
        <c:delete val="1"/>
        <c:axPos val="b"/>
        <c:majorTickMark val="out"/>
        <c:minorTickMark val="none"/>
        <c:tickLblPos val="nextTo"/>
        <c:crossAx val="181003776"/>
        <c:crosses val="autoZero"/>
        <c:auto val="1"/>
        <c:lblAlgn val="ctr"/>
        <c:lblOffset val="100"/>
        <c:noMultiLvlLbl val="0"/>
      </c:catAx>
      <c:valAx>
        <c:axId val="181003776"/>
        <c:scaling>
          <c:orientation val="minMax"/>
          <c:max val="1"/>
          <c:min val="0"/>
        </c:scaling>
        <c:delete val="0"/>
        <c:axPos val="r"/>
        <c:numFmt formatCode="0%" sourceLinked="0"/>
        <c:majorTickMark val="out"/>
        <c:minorTickMark val="none"/>
        <c:tickLblPos val="nextTo"/>
        <c:txPr>
          <a:bodyPr/>
          <a:lstStyle/>
          <a:p>
            <a:pPr>
              <a:defRPr sz="900"/>
            </a:pPr>
            <a:endParaRPr lang="ja-JP"/>
          </a:p>
        </c:txPr>
        <c:crossAx val="181002240"/>
        <c:crosses val="max"/>
        <c:crossBetween val="between"/>
        <c:majorUnit val="0.25"/>
      </c:valAx>
    </c:plotArea>
    <c:legend>
      <c:legendPos val="r"/>
      <c:layout>
        <c:manualLayout>
          <c:xMode val="edge"/>
          <c:yMode val="edge"/>
          <c:x val="0.1805555707193727"/>
          <c:y val="4.0660983890467274E-2"/>
          <c:w val="0.41111111111111109"/>
          <c:h val="0.14911854183650292"/>
        </c:manualLayout>
      </c:layout>
      <c:overlay val="1"/>
      <c:spPr>
        <a:solidFill>
          <a:schemeClr val="bg1"/>
        </a:solidFill>
        <a:ln>
          <a:solidFill>
            <a:schemeClr val="tx1"/>
          </a:solidFill>
        </a:ln>
      </c:spPr>
      <c:txPr>
        <a:bodyPr/>
        <a:lstStyle/>
        <a:p>
          <a:pPr>
            <a:defRPr sz="900"/>
          </a:pPr>
          <a:endParaRPr lang="ja-JP"/>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030496156023451E-2"/>
          <c:y val="5.1400554097404488E-2"/>
          <c:w val="0.87760723872829194"/>
          <c:h val="0.77839977344410027"/>
        </c:manualLayout>
      </c:layout>
      <c:lineChart>
        <c:grouping val="standard"/>
        <c:varyColors val="0"/>
        <c:ser>
          <c:idx val="0"/>
          <c:order val="0"/>
          <c:tx>
            <c:strRef>
              <c:f>[高齢世帯割合.xlsx]Sheet1!$G$2</c:f>
              <c:strCache>
                <c:ptCount val="1"/>
                <c:pt idx="0">
                  <c:v>高齢世帯</c:v>
                </c:pt>
              </c:strCache>
            </c:strRef>
          </c:tx>
          <c:marker>
            <c:symbol val="diamond"/>
            <c:size val="5"/>
            <c:spPr>
              <a:ln>
                <a:noFill/>
              </a:ln>
            </c:spPr>
          </c:marker>
          <c:dLbls>
            <c:txPr>
              <a:bodyPr/>
              <a:lstStyle/>
              <a:p>
                <a:pPr>
                  <a:defRPr sz="700"/>
                </a:pPr>
                <a:endParaRPr lang="ja-JP"/>
              </a:p>
            </c:txPr>
            <c:dLblPos val="t"/>
            <c:showLegendKey val="0"/>
            <c:showVal val="1"/>
            <c:showCatName val="0"/>
            <c:showSerName val="0"/>
            <c:showPercent val="0"/>
            <c:showBubbleSize val="0"/>
            <c:showLeaderLines val="0"/>
          </c:dLbls>
          <c:cat>
            <c:numRef>
              <c:f>[高齢世帯割合.xlsx]Sheet1!$A$3:$A$14</c:f>
              <c:numCache>
                <c:formatCode>General</c:formatCode>
                <c:ptCount val="12"/>
                <c:pt idx="0">
                  <c:v>1980</c:v>
                </c:pt>
                <c:pt idx="1">
                  <c:v>1985</c:v>
                </c:pt>
                <c:pt idx="2">
                  <c:v>1990</c:v>
                </c:pt>
                <c:pt idx="3">
                  <c:v>1995</c:v>
                </c:pt>
                <c:pt idx="4">
                  <c:v>2000</c:v>
                </c:pt>
                <c:pt idx="5">
                  <c:v>2005</c:v>
                </c:pt>
                <c:pt idx="6">
                  <c:v>2010</c:v>
                </c:pt>
                <c:pt idx="7">
                  <c:v>2015</c:v>
                </c:pt>
                <c:pt idx="8">
                  <c:v>2020</c:v>
                </c:pt>
                <c:pt idx="9">
                  <c:v>2025</c:v>
                </c:pt>
                <c:pt idx="10">
                  <c:v>2030</c:v>
                </c:pt>
                <c:pt idx="11">
                  <c:v>2035</c:v>
                </c:pt>
              </c:numCache>
            </c:numRef>
          </c:cat>
          <c:val>
            <c:numRef>
              <c:f>[高齢世帯割合.xlsx]Sheet1!$G$3:$G$14</c:f>
              <c:numCache>
                <c:formatCode>0.0%</c:formatCode>
                <c:ptCount val="12"/>
                <c:pt idx="0">
                  <c:v>0.10097689699448441</c:v>
                </c:pt>
                <c:pt idx="1">
                  <c:v>0.11573792587253817</c:v>
                </c:pt>
                <c:pt idx="2">
                  <c:v>0.13718738876142489</c:v>
                </c:pt>
                <c:pt idx="3">
                  <c:v>0.17079302604546176</c:v>
                </c:pt>
                <c:pt idx="4">
                  <c:v>0.21596311261881881</c:v>
                </c:pt>
                <c:pt idx="5">
                  <c:v>0.2680445820509314</c:v>
                </c:pt>
                <c:pt idx="6">
                  <c:v>0.31326376130471356</c:v>
                </c:pt>
                <c:pt idx="7">
                  <c:v>0.3590659566946115</c:v>
                </c:pt>
                <c:pt idx="8">
                  <c:v>0.37175860986903481</c:v>
                </c:pt>
                <c:pt idx="9">
                  <c:v>0.36856110447757967</c:v>
                </c:pt>
                <c:pt idx="10">
                  <c:v>0.37505623831767404</c:v>
                </c:pt>
                <c:pt idx="11">
                  <c:v>0.39661250486533106</c:v>
                </c:pt>
              </c:numCache>
            </c:numRef>
          </c:val>
          <c:smooth val="0"/>
        </c:ser>
        <c:ser>
          <c:idx val="1"/>
          <c:order val="1"/>
          <c:tx>
            <c:strRef>
              <c:f>[高齢世帯割合.xlsx]Sheet1!$H$2</c:f>
              <c:strCache>
                <c:ptCount val="1"/>
                <c:pt idx="0">
                  <c:v>高齢単独世帯</c:v>
                </c:pt>
              </c:strCache>
            </c:strRef>
          </c:tx>
          <c:marker>
            <c:symbol val="square"/>
            <c:size val="5"/>
            <c:spPr>
              <a:ln>
                <a:noFill/>
              </a:ln>
            </c:spPr>
          </c:marker>
          <c:dLbls>
            <c:txPr>
              <a:bodyPr/>
              <a:lstStyle/>
              <a:p>
                <a:pPr>
                  <a:defRPr sz="700"/>
                </a:pPr>
                <a:endParaRPr lang="ja-JP"/>
              </a:p>
            </c:txPr>
            <c:dLblPos val="t"/>
            <c:showLegendKey val="0"/>
            <c:showVal val="1"/>
            <c:showCatName val="0"/>
            <c:showSerName val="0"/>
            <c:showPercent val="0"/>
            <c:showBubbleSize val="0"/>
            <c:showLeaderLines val="0"/>
          </c:dLbls>
          <c:cat>
            <c:numRef>
              <c:f>[高齢世帯割合.xlsx]Sheet1!$A$3:$A$14</c:f>
              <c:numCache>
                <c:formatCode>General</c:formatCode>
                <c:ptCount val="12"/>
                <c:pt idx="0">
                  <c:v>1980</c:v>
                </c:pt>
                <c:pt idx="1">
                  <c:v>1985</c:v>
                </c:pt>
                <c:pt idx="2">
                  <c:v>1990</c:v>
                </c:pt>
                <c:pt idx="3">
                  <c:v>1995</c:v>
                </c:pt>
                <c:pt idx="4">
                  <c:v>2000</c:v>
                </c:pt>
                <c:pt idx="5">
                  <c:v>2005</c:v>
                </c:pt>
                <c:pt idx="6">
                  <c:v>2010</c:v>
                </c:pt>
                <c:pt idx="7">
                  <c:v>2015</c:v>
                </c:pt>
                <c:pt idx="8">
                  <c:v>2020</c:v>
                </c:pt>
                <c:pt idx="9">
                  <c:v>2025</c:v>
                </c:pt>
                <c:pt idx="10">
                  <c:v>2030</c:v>
                </c:pt>
                <c:pt idx="11">
                  <c:v>2035</c:v>
                </c:pt>
              </c:numCache>
            </c:numRef>
          </c:cat>
          <c:val>
            <c:numRef>
              <c:f>[高齢世帯割合.xlsx]Sheet1!$H$3:$H$14</c:f>
              <c:numCache>
                <c:formatCode>0.0%</c:formatCode>
                <c:ptCount val="12"/>
                <c:pt idx="0">
                  <c:v>2.4752052682335036E-2</c:v>
                </c:pt>
                <c:pt idx="1">
                  <c:v>3.389568908378246E-2</c:v>
                </c:pt>
                <c:pt idx="2">
                  <c:v>4.380225540014962E-2</c:v>
                </c:pt>
                <c:pt idx="3">
                  <c:v>5.5925626154867437E-2</c:v>
                </c:pt>
                <c:pt idx="4">
                  <c:v>7.3840467286473463E-2</c:v>
                </c:pt>
                <c:pt idx="5">
                  <c:v>9.4945319617121743E-2</c:v>
                </c:pt>
                <c:pt idx="6">
                  <c:v>0.11656069914500584</c:v>
                </c:pt>
                <c:pt idx="7">
                  <c:v>0.13799000755459215</c:v>
                </c:pt>
                <c:pt idx="8">
                  <c:v>0.14941089496208268</c:v>
                </c:pt>
                <c:pt idx="9">
                  <c:v>0.15373413654800838</c:v>
                </c:pt>
                <c:pt idx="10">
                  <c:v>0.16083861280020209</c:v>
                </c:pt>
                <c:pt idx="11">
                  <c:v>0.17388280392437322</c:v>
                </c:pt>
              </c:numCache>
            </c:numRef>
          </c:val>
          <c:smooth val="0"/>
        </c:ser>
        <c:dLbls>
          <c:showLegendKey val="0"/>
          <c:showVal val="0"/>
          <c:showCatName val="0"/>
          <c:showSerName val="0"/>
          <c:showPercent val="0"/>
          <c:showBubbleSize val="0"/>
        </c:dLbls>
        <c:marker val="1"/>
        <c:smooth val="0"/>
        <c:axId val="127056512"/>
        <c:axId val="127062400"/>
      </c:lineChart>
      <c:catAx>
        <c:axId val="127056512"/>
        <c:scaling>
          <c:orientation val="minMax"/>
        </c:scaling>
        <c:delete val="0"/>
        <c:axPos val="b"/>
        <c:numFmt formatCode="General" sourceLinked="1"/>
        <c:majorTickMark val="out"/>
        <c:minorTickMark val="none"/>
        <c:tickLblPos val="nextTo"/>
        <c:txPr>
          <a:bodyPr/>
          <a:lstStyle/>
          <a:p>
            <a:pPr>
              <a:defRPr sz="800"/>
            </a:pPr>
            <a:endParaRPr lang="ja-JP"/>
          </a:p>
        </c:txPr>
        <c:crossAx val="127062400"/>
        <c:crosses val="autoZero"/>
        <c:auto val="1"/>
        <c:lblAlgn val="ctr"/>
        <c:lblOffset val="100"/>
        <c:noMultiLvlLbl val="0"/>
      </c:catAx>
      <c:valAx>
        <c:axId val="127062400"/>
        <c:scaling>
          <c:orientation val="minMax"/>
        </c:scaling>
        <c:delete val="0"/>
        <c:axPos val="l"/>
        <c:majorGridlines/>
        <c:numFmt formatCode="0%" sourceLinked="0"/>
        <c:majorTickMark val="out"/>
        <c:minorTickMark val="none"/>
        <c:tickLblPos val="nextTo"/>
        <c:txPr>
          <a:bodyPr/>
          <a:lstStyle/>
          <a:p>
            <a:pPr>
              <a:defRPr sz="800"/>
            </a:pPr>
            <a:endParaRPr lang="ja-JP"/>
          </a:p>
        </c:txPr>
        <c:crossAx val="127056512"/>
        <c:crosses val="autoZero"/>
        <c:crossBetween val="between"/>
      </c:valAx>
    </c:plotArea>
    <c:legend>
      <c:legendPos val="r"/>
      <c:layout>
        <c:manualLayout>
          <c:xMode val="edge"/>
          <c:yMode val="edge"/>
          <c:x val="0.135383986778912"/>
          <c:y val="0.10480631120351708"/>
          <c:w val="0.31456145797191432"/>
          <c:h val="0.19262988636183281"/>
        </c:manualLayout>
      </c:layout>
      <c:overlay val="0"/>
      <c:spPr>
        <a:solidFill>
          <a:schemeClr val="bg1"/>
        </a:solidFill>
        <a:ln w="12700">
          <a:solidFill>
            <a:schemeClr val="tx1"/>
          </a:solidFill>
          <a:prstDash val="sysDash"/>
        </a:ln>
      </c:sp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8259695126627"/>
          <c:y val="0.1162153689122193"/>
          <c:w val="0.77721364449052877"/>
          <c:h val="0.61650118294602241"/>
        </c:manualLayout>
      </c:layout>
      <c:barChart>
        <c:barDir val="col"/>
        <c:grouping val="stacked"/>
        <c:varyColors val="0"/>
        <c:ser>
          <c:idx val="0"/>
          <c:order val="0"/>
          <c:tx>
            <c:strRef>
              <c:f>'[(P.47)_認知症高齢者の推移.xlsx]シート7②'!$K$16</c:f>
              <c:strCache>
                <c:ptCount val="1"/>
                <c:pt idx="0">
                  <c:v>認知症高齢者数</c:v>
                </c:pt>
              </c:strCache>
            </c:strRef>
          </c:tx>
          <c:spPr>
            <a:solidFill>
              <a:schemeClr val="tx2">
                <a:lumMod val="40000"/>
                <a:lumOff val="60000"/>
              </a:schemeClr>
            </a:solidFill>
            <a:ln>
              <a:solidFill>
                <a:schemeClr val="tx2">
                  <a:lumMod val="75000"/>
                </a:schemeClr>
              </a:solidFill>
            </a:ln>
          </c:spPr>
          <c:invertIfNegative val="0"/>
          <c:dLbls>
            <c:txPr>
              <a:bodyPr/>
              <a:lstStyle/>
              <a:p>
                <a:pPr>
                  <a:defRPr sz="1100" b="0">
                    <a:solidFill>
                      <a:sysClr val="windowText" lastClr="000000"/>
                    </a:solidFill>
                  </a:defRPr>
                </a:pPr>
                <a:endParaRPr lang="ja-JP"/>
              </a:p>
            </c:txPr>
            <c:dLblPos val="ctr"/>
            <c:showLegendKey val="0"/>
            <c:showVal val="1"/>
            <c:showCatName val="0"/>
            <c:showSerName val="0"/>
            <c:showPercent val="0"/>
            <c:showBubbleSize val="0"/>
            <c:showLeaderLines val="0"/>
          </c:dLbls>
          <c:cat>
            <c:numRef>
              <c:f>'[(P.47)_認知症高齢者の推移.xlsx]シート7②'!$L$15:$AF$15</c:f>
              <c:numCache>
                <c:formatCode>General</c:formatCode>
                <c:ptCount val="21"/>
                <c:pt idx="1">
                  <c:v>2012</c:v>
                </c:pt>
                <c:pt idx="4">
                  <c:v>2015</c:v>
                </c:pt>
                <c:pt idx="9">
                  <c:v>2020</c:v>
                </c:pt>
                <c:pt idx="14">
                  <c:v>2025</c:v>
                </c:pt>
                <c:pt idx="19">
                  <c:v>2030</c:v>
                </c:pt>
              </c:numCache>
            </c:numRef>
          </c:cat>
          <c:val>
            <c:numRef>
              <c:f>'[(P.47)_認知症高齢者の推移.xlsx]シート7②'!$L$16:$AF$16</c:f>
              <c:numCache>
                <c:formatCode>General</c:formatCode>
                <c:ptCount val="21"/>
                <c:pt idx="1">
                  <c:v>315</c:v>
                </c:pt>
                <c:pt idx="4">
                  <c:v>368</c:v>
                </c:pt>
                <c:pt idx="9">
                  <c:v>424</c:v>
                </c:pt>
                <c:pt idx="14">
                  <c:v>467</c:v>
                </c:pt>
                <c:pt idx="19">
                  <c:v>515</c:v>
                </c:pt>
              </c:numCache>
            </c:numRef>
          </c:val>
        </c:ser>
        <c:dLbls>
          <c:showLegendKey val="0"/>
          <c:showVal val="0"/>
          <c:showCatName val="0"/>
          <c:showSerName val="0"/>
          <c:showPercent val="0"/>
          <c:showBubbleSize val="0"/>
        </c:dLbls>
        <c:gapWidth val="0"/>
        <c:overlap val="100"/>
        <c:axId val="127383424"/>
        <c:axId val="127384960"/>
      </c:barChart>
      <c:lineChart>
        <c:grouping val="standard"/>
        <c:varyColors val="0"/>
        <c:ser>
          <c:idx val="1"/>
          <c:order val="1"/>
          <c:tx>
            <c:strRef>
              <c:f>'[(P.47)_認知症高齢者の推移.xlsx]シート7②'!$K$17</c:f>
              <c:strCache>
                <c:ptCount val="1"/>
                <c:pt idx="0">
                  <c:v>有病率</c:v>
                </c:pt>
              </c:strCache>
            </c:strRef>
          </c:tx>
          <c:spPr>
            <a:ln>
              <a:solidFill>
                <a:srgbClr val="FF0000"/>
              </a:solidFill>
              <a:prstDash val="sysDash"/>
            </a:ln>
          </c:spPr>
          <c:marker>
            <c:symbol val="circle"/>
            <c:size val="8"/>
            <c:spPr>
              <a:solidFill>
                <a:srgbClr val="FF0000"/>
              </a:solidFill>
              <a:ln w="22225">
                <a:solidFill>
                  <a:srgbClr val="FF0000"/>
                </a:solidFill>
              </a:ln>
            </c:spPr>
          </c:marker>
          <c:dLbls>
            <c:txPr>
              <a:bodyPr/>
              <a:lstStyle/>
              <a:p>
                <a:pPr>
                  <a:defRPr sz="1000" b="0"/>
                </a:pPr>
                <a:endParaRPr lang="ja-JP"/>
              </a:p>
            </c:txPr>
            <c:dLblPos val="t"/>
            <c:showLegendKey val="0"/>
            <c:showVal val="1"/>
            <c:showCatName val="0"/>
            <c:showSerName val="0"/>
            <c:showPercent val="0"/>
            <c:showBubbleSize val="0"/>
            <c:showLeaderLines val="0"/>
          </c:dLbls>
          <c:cat>
            <c:numRef>
              <c:f>'[(P.47)_認知症高齢者の推移.xlsx]シート7②'!$L$15:$AF$15</c:f>
              <c:numCache>
                <c:formatCode>General</c:formatCode>
                <c:ptCount val="21"/>
                <c:pt idx="1">
                  <c:v>2012</c:v>
                </c:pt>
                <c:pt idx="4">
                  <c:v>2015</c:v>
                </c:pt>
                <c:pt idx="9">
                  <c:v>2020</c:v>
                </c:pt>
                <c:pt idx="14">
                  <c:v>2025</c:v>
                </c:pt>
                <c:pt idx="19">
                  <c:v>2030</c:v>
                </c:pt>
              </c:numCache>
            </c:numRef>
          </c:cat>
          <c:val>
            <c:numRef>
              <c:f>'[(P.47)_認知症高齢者の推移.xlsx]シート7②'!$L$17:$AF$17</c:f>
              <c:numCache>
                <c:formatCode>0.0%</c:formatCode>
                <c:ptCount val="21"/>
                <c:pt idx="1">
                  <c:v>0.15</c:v>
                </c:pt>
                <c:pt idx="4">
                  <c:v>0.157</c:v>
                </c:pt>
                <c:pt idx="9">
                  <c:v>0.17199999999999999</c:v>
                </c:pt>
                <c:pt idx="14">
                  <c:v>0.19</c:v>
                </c:pt>
                <c:pt idx="19">
                  <c:v>0.20800000000000002</c:v>
                </c:pt>
              </c:numCache>
            </c:numRef>
          </c:val>
          <c:smooth val="0"/>
        </c:ser>
        <c:dLbls>
          <c:showLegendKey val="0"/>
          <c:showVal val="0"/>
          <c:showCatName val="0"/>
          <c:showSerName val="0"/>
          <c:showPercent val="0"/>
          <c:showBubbleSize val="0"/>
        </c:dLbls>
        <c:marker val="1"/>
        <c:smooth val="0"/>
        <c:axId val="127396480"/>
        <c:axId val="127394944"/>
      </c:lineChart>
      <c:catAx>
        <c:axId val="127383424"/>
        <c:scaling>
          <c:orientation val="minMax"/>
        </c:scaling>
        <c:delete val="0"/>
        <c:axPos val="b"/>
        <c:numFmt formatCode="General" sourceLinked="1"/>
        <c:majorTickMark val="in"/>
        <c:minorTickMark val="none"/>
        <c:tickLblPos val="nextTo"/>
        <c:txPr>
          <a:bodyPr/>
          <a:lstStyle/>
          <a:p>
            <a:pPr>
              <a:defRPr sz="1000"/>
            </a:pPr>
            <a:endParaRPr lang="ja-JP"/>
          </a:p>
        </c:txPr>
        <c:crossAx val="127384960"/>
        <c:crosses val="autoZero"/>
        <c:auto val="1"/>
        <c:lblAlgn val="ctr"/>
        <c:lblOffset val="100"/>
        <c:noMultiLvlLbl val="0"/>
      </c:catAx>
      <c:valAx>
        <c:axId val="127384960"/>
        <c:scaling>
          <c:orientation val="minMax"/>
        </c:scaling>
        <c:delete val="0"/>
        <c:axPos val="l"/>
        <c:majorGridlines/>
        <c:numFmt formatCode="General" sourceLinked="1"/>
        <c:majorTickMark val="in"/>
        <c:minorTickMark val="none"/>
        <c:tickLblPos val="nextTo"/>
        <c:txPr>
          <a:bodyPr/>
          <a:lstStyle/>
          <a:p>
            <a:pPr>
              <a:defRPr sz="1000"/>
            </a:pPr>
            <a:endParaRPr lang="ja-JP"/>
          </a:p>
        </c:txPr>
        <c:crossAx val="127383424"/>
        <c:crosses val="autoZero"/>
        <c:crossBetween val="between"/>
      </c:valAx>
      <c:valAx>
        <c:axId val="127394944"/>
        <c:scaling>
          <c:orientation val="minMax"/>
        </c:scaling>
        <c:delete val="0"/>
        <c:axPos val="r"/>
        <c:numFmt formatCode="0%" sourceLinked="0"/>
        <c:majorTickMark val="out"/>
        <c:minorTickMark val="none"/>
        <c:tickLblPos val="nextTo"/>
        <c:txPr>
          <a:bodyPr/>
          <a:lstStyle/>
          <a:p>
            <a:pPr>
              <a:defRPr sz="900"/>
            </a:pPr>
            <a:endParaRPr lang="ja-JP"/>
          </a:p>
        </c:txPr>
        <c:crossAx val="127396480"/>
        <c:crosses val="max"/>
        <c:crossBetween val="between"/>
      </c:valAx>
      <c:catAx>
        <c:axId val="127396480"/>
        <c:scaling>
          <c:orientation val="minMax"/>
        </c:scaling>
        <c:delete val="1"/>
        <c:axPos val="b"/>
        <c:numFmt formatCode="General" sourceLinked="1"/>
        <c:majorTickMark val="out"/>
        <c:minorTickMark val="none"/>
        <c:tickLblPos val="nextTo"/>
        <c:crossAx val="127394944"/>
        <c:crosses val="autoZero"/>
        <c:auto val="1"/>
        <c:lblAlgn val="ctr"/>
        <c:lblOffset val="100"/>
        <c:noMultiLvlLbl val="0"/>
      </c:catAx>
    </c:plotArea>
    <c:legend>
      <c:legendPos val="r"/>
      <c:layout>
        <c:manualLayout>
          <c:xMode val="edge"/>
          <c:yMode val="edge"/>
          <c:x val="0.14413994161276356"/>
          <c:y val="2.5042961132243056E-2"/>
          <c:w val="0.3234892509325708"/>
          <c:h val="0.15632018542612144"/>
        </c:manualLayout>
      </c:layout>
      <c:overlay val="0"/>
      <c:spPr>
        <a:solidFill>
          <a:schemeClr val="bg1"/>
        </a:solidFill>
        <a:ln>
          <a:solidFill>
            <a:schemeClr val="bg1">
              <a:lumMod val="75000"/>
            </a:schemeClr>
          </a:solid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span"/>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1.emf"/></Relationships>
</file>

<file path=ppt/drawings/drawing1.xml><?xml version="1.0" encoding="utf-8"?>
<c:userShapes xmlns:c="http://schemas.openxmlformats.org/drawingml/2006/chart">
  <cdr:relSizeAnchor xmlns:cdr="http://schemas.openxmlformats.org/drawingml/2006/chartDrawing">
    <cdr:from>
      <cdr:x>0.06699</cdr:x>
      <cdr:y>0.33497</cdr:y>
    </cdr:from>
    <cdr:to>
      <cdr:x>0.98991</cdr:x>
      <cdr:y>0.33497</cdr:y>
    </cdr:to>
    <cdr:cxnSp macro="">
      <cdr:nvCxnSpPr>
        <cdr:cNvPr id="3" name="直線コネクタ 2"/>
        <cdr:cNvCxnSpPr/>
      </cdr:nvCxnSpPr>
      <cdr:spPr>
        <a:xfrm xmlns:a="http://schemas.openxmlformats.org/drawingml/2006/main">
          <a:off x="296621" y="828536"/>
          <a:ext cx="4086675" cy="0"/>
        </a:xfrm>
        <a:prstGeom xmlns:a="http://schemas.openxmlformats.org/drawingml/2006/main" prst="line">
          <a:avLst/>
        </a:prstGeom>
        <a:ln xmlns:a="http://schemas.openxmlformats.org/drawingml/2006/main" w="19050">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a:defRPr sz="1200"/>
            </a:lvl1pPr>
          </a:lstStyle>
          <a:p>
            <a:fld id="{DB8D1BA5-33D1-40F8-8AF2-AA41B3D567A7}" type="datetimeFigureOut">
              <a:rPr kumimoji="1" lang="ja-JP" altLang="en-US" smtClean="0"/>
              <a:t>2016/2/18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a:defRPr sz="1200"/>
            </a:lvl1pPr>
          </a:lstStyle>
          <a:p>
            <a:fld id="{F0965E41-6C22-4337-A917-207D71B10F3B}" type="slidenum">
              <a:rPr kumimoji="1" lang="ja-JP" altLang="en-US" smtClean="0"/>
              <a:t>‹#›</a:t>
            </a:fld>
            <a:endParaRPr kumimoji="1" lang="ja-JP" altLang="en-US"/>
          </a:p>
        </p:txBody>
      </p:sp>
    </p:spTree>
    <p:extLst>
      <p:ext uri="{BB962C8B-B14F-4D97-AF65-F5344CB8AC3E}">
        <p14:creationId xmlns:p14="http://schemas.microsoft.com/office/powerpoint/2010/main" val="4304133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0</a:t>
            </a:fld>
            <a:endParaRPr kumimoji="1" lang="ja-JP" altLang="en-US"/>
          </a:p>
        </p:txBody>
      </p:sp>
    </p:spTree>
    <p:extLst>
      <p:ext uri="{BB962C8B-B14F-4D97-AF65-F5344CB8AC3E}">
        <p14:creationId xmlns:p14="http://schemas.microsoft.com/office/powerpoint/2010/main" val="3558027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117733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lang="ja-JP" altLang="en-US" smtClean="0">
                <a:solidFill>
                  <a:prstClr val="black"/>
                </a:solidFill>
              </a:rPr>
              <a:pPr/>
              <a:t>63</a:t>
            </a:fld>
            <a:endParaRPr lang="ja-JP" altLang="en-US">
              <a:solidFill>
                <a:prstClr val="black"/>
              </a:solidFill>
            </a:endParaRPr>
          </a:p>
        </p:txBody>
      </p:sp>
    </p:spTree>
    <p:extLst>
      <p:ext uri="{BB962C8B-B14F-4D97-AF65-F5344CB8AC3E}">
        <p14:creationId xmlns:p14="http://schemas.microsoft.com/office/powerpoint/2010/main" val="1341324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99E14D-B5B8-4757-A36F-EE1E0F74A179}" type="slidenum">
              <a:rPr lang="ja-JP" altLang="en-US" smtClean="0">
                <a:solidFill>
                  <a:prstClr val="black"/>
                </a:solidFill>
              </a:rPr>
              <a:pPr/>
              <a:t>65</a:t>
            </a:fld>
            <a:endParaRPr lang="ja-JP" altLang="en-US">
              <a:solidFill>
                <a:prstClr val="black"/>
              </a:solidFill>
            </a:endParaRPr>
          </a:p>
        </p:txBody>
      </p:sp>
    </p:spTree>
    <p:extLst>
      <p:ext uri="{BB962C8B-B14F-4D97-AF65-F5344CB8AC3E}">
        <p14:creationId xmlns:p14="http://schemas.microsoft.com/office/powerpoint/2010/main" val="1460844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lang="ja-JP" altLang="en-US" smtClean="0">
                <a:solidFill>
                  <a:prstClr val="black"/>
                </a:solidFill>
              </a:rPr>
              <a:pPr/>
              <a:t>71</a:t>
            </a:fld>
            <a:endParaRPr lang="ja-JP" altLang="en-US">
              <a:solidFill>
                <a:prstClr val="black"/>
              </a:solidFill>
            </a:endParaRPr>
          </a:p>
        </p:txBody>
      </p:sp>
    </p:spTree>
    <p:extLst>
      <p:ext uri="{BB962C8B-B14F-4D97-AF65-F5344CB8AC3E}">
        <p14:creationId xmlns:p14="http://schemas.microsoft.com/office/powerpoint/2010/main" val="165386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lang="ja-JP" altLang="en-US" smtClean="0">
                <a:solidFill>
                  <a:prstClr val="black"/>
                </a:solidFill>
              </a:rPr>
              <a:pPr/>
              <a:t>75</a:t>
            </a:fld>
            <a:endParaRPr lang="ja-JP" altLang="en-US">
              <a:solidFill>
                <a:prstClr val="black"/>
              </a:solidFill>
            </a:endParaRPr>
          </a:p>
        </p:txBody>
      </p:sp>
    </p:spTree>
    <p:extLst>
      <p:ext uri="{BB962C8B-B14F-4D97-AF65-F5344CB8AC3E}">
        <p14:creationId xmlns:p14="http://schemas.microsoft.com/office/powerpoint/2010/main" val="350354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9</a:t>
            </a:fld>
            <a:endParaRPr kumimoji="1" lang="ja-JP" altLang="en-US"/>
          </a:p>
        </p:txBody>
      </p:sp>
    </p:spTree>
    <p:extLst>
      <p:ext uri="{BB962C8B-B14F-4D97-AF65-F5344CB8AC3E}">
        <p14:creationId xmlns:p14="http://schemas.microsoft.com/office/powerpoint/2010/main" val="160332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20</a:t>
            </a:fld>
            <a:endParaRPr kumimoji="1" lang="ja-JP" altLang="en-US"/>
          </a:p>
        </p:txBody>
      </p:sp>
    </p:spTree>
    <p:extLst>
      <p:ext uri="{BB962C8B-B14F-4D97-AF65-F5344CB8AC3E}">
        <p14:creationId xmlns:p14="http://schemas.microsoft.com/office/powerpoint/2010/main" val="83808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38</a:t>
            </a:fld>
            <a:endParaRPr kumimoji="1" lang="ja-JP" altLang="en-US"/>
          </a:p>
        </p:txBody>
      </p:sp>
    </p:spTree>
    <p:extLst>
      <p:ext uri="{BB962C8B-B14F-4D97-AF65-F5344CB8AC3E}">
        <p14:creationId xmlns:p14="http://schemas.microsoft.com/office/powerpoint/2010/main" val="410061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1DD8021-A06C-482D-9401-30E63697B5CB}" type="slidenum">
              <a:rPr kumimoji="1" lang="ja-JP" altLang="en-US" smtClean="0"/>
              <a:t>46</a:t>
            </a:fld>
            <a:endParaRPr kumimoji="1" lang="ja-JP" altLang="en-US"/>
          </a:p>
        </p:txBody>
      </p:sp>
    </p:spTree>
    <p:extLst>
      <p:ext uri="{BB962C8B-B14F-4D97-AF65-F5344CB8AC3E}">
        <p14:creationId xmlns:p14="http://schemas.microsoft.com/office/powerpoint/2010/main" val="42693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49</a:t>
            </a:fld>
            <a:endParaRPr kumimoji="1" lang="ja-JP" altLang="en-US"/>
          </a:p>
        </p:txBody>
      </p:sp>
    </p:spTree>
    <p:extLst>
      <p:ext uri="{BB962C8B-B14F-4D97-AF65-F5344CB8AC3E}">
        <p14:creationId xmlns:p14="http://schemas.microsoft.com/office/powerpoint/2010/main" val="3426854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50</a:t>
            </a:fld>
            <a:endParaRPr kumimoji="1" lang="ja-JP" altLang="en-US"/>
          </a:p>
        </p:txBody>
      </p:sp>
    </p:spTree>
    <p:extLst>
      <p:ext uri="{BB962C8B-B14F-4D97-AF65-F5344CB8AC3E}">
        <p14:creationId xmlns:p14="http://schemas.microsoft.com/office/powerpoint/2010/main" val="3426854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56</a:t>
            </a:fld>
            <a:endParaRPr kumimoji="1" lang="ja-JP" altLang="en-US"/>
          </a:p>
        </p:txBody>
      </p:sp>
    </p:spTree>
    <p:extLst>
      <p:ext uri="{BB962C8B-B14F-4D97-AF65-F5344CB8AC3E}">
        <p14:creationId xmlns:p14="http://schemas.microsoft.com/office/powerpoint/2010/main" val="117733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57</a:t>
            </a:fld>
            <a:endParaRPr kumimoji="1" lang="ja-JP" altLang="en-US"/>
          </a:p>
        </p:txBody>
      </p:sp>
    </p:spTree>
    <p:extLst>
      <p:ext uri="{BB962C8B-B14F-4D97-AF65-F5344CB8AC3E}">
        <p14:creationId xmlns:p14="http://schemas.microsoft.com/office/powerpoint/2010/main" val="117733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5413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5008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44662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2016/2/18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5549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494B8EB-C3A8-4739-AC15-0DB8D7D02E21}" type="datetimeFigureOut">
              <a:rPr kumimoji="1" lang="ja-JP" altLang="en-US" smtClean="0"/>
              <a:t>2016/2/18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494B8EB-C3A8-4739-AC15-0DB8D7D02E21}" type="datetimeFigureOut">
              <a:rPr kumimoji="1" lang="ja-JP" altLang="en-US" smtClean="0"/>
              <a:t>2016/2/18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94B8EB-C3A8-4739-AC15-0DB8D7D02E21}" type="datetimeFigureOut">
              <a:rPr kumimoji="1" lang="ja-JP" altLang="en-US" smtClean="0"/>
              <a:t>2016/2/18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2016/2/18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2016/2/18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4B8EB-C3A8-4739-AC15-0DB8D7D02E21}" type="datetimeFigureOut">
              <a:rPr kumimoji="1" lang="ja-JP" altLang="en-US" smtClean="0"/>
              <a:t>2016/2/18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emf"/></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1.emf"/></Relationships>
</file>

<file path=ppt/slides/_rels/slide3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4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chart" Target="../charts/chart18.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56.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75.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5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5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65.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7.xml"/><Relationship Id="rId6" Type="http://schemas.openxmlformats.org/officeDocument/2006/relationships/image" Target="../media/image85.emf"/><Relationship Id="rId5" Type="http://schemas.openxmlformats.org/officeDocument/2006/relationships/image" Target="../media/image84.png"/><Relationship Id="rId4" Type="http://schemas.openxmlformats.org/officeDocument/2006/relationships/image" Target="../media/image83.emf"/></Relationships>
</file>

<file path=ppt/slides/_rels/slide6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6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87.emf"/><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2535287"/>
            <a:ext cx="7848871" cy="1046440"/>
          </a:xfrm>
          <a:prstGeom prst="rect">
            <a:avLst/>
          </a:prstGeom>
        </p:spPr>
        <p:txBody>
          <a:bodyPr wrap="square">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大阪府人口ビジョン（</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案</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人口減少・超高齢社会における持続的な発展をめざして ～</a:t>
            </a:r>
          </a:p>
        </p:txBody>
      </p:sp>
      <p:cxnSp>
        <p:nvCxnSpPr>
          <p:cNvPr id="5" name="直線コネクタ 4"/>
          <p:cNvCxnSpPr>
            <a:stCxn id="4" idx="1"/>
            <a:endCxn id="4" idx="3"/>
          </p:cNvCxnSpPr>
          <p:nvPr/>
        </p:nvCxnSpPr>
        <p:spPr>
          <a:xfrm>
            <a:off x="683568" y="3058507"/>
            <a:ext cx="7848871"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3302335" y="5085184"/>
            <a:ext cx="2520280" cy="938719"/>
          </a:xfrm>
          <a:prstGeom prst="rect">
            <a:avLst/>
          </a:prstGeom>
        </p:spPr>
        <p:txBody>
          <a:bodyPr wrap="square">
            <a:spAutoFit/>
          </a:bodyPr>
          <a:lstStyle/>
          <a:p>
            <a:pPr algn="dist">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８年</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cxnSp>
        <p:nvCxnSpPr>
          <p:cNvPr id="7" name="直線コネクタ 6"/>
          <p:cNvCxnSpPr/>
          <p:nvPr/>
        </p:nvCxnSpPr>
        <p:spPr>
          <a:xfrm>
            <a:off x="683568" y="3140968"/>
            <a:ext cx="7848871"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0407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1698275"/>
            <a:ext cx="3212871" cy="245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の推移②</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Text Box 3"/>
          <p:cNvSpPr txBox="1">
            <a:spLocks noChangeArrowheads="1"/>
          </p:cNvSpPr>
          <p:nvPr/>
        </p:nvSpPr>
        <p:spPr bwMode="auto">
          <a:xfrm>
            <a:off x="539552" y="6597352"/>
            <a:ext cx="7632848"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723900" lvl="1" indent="-266700" algn="just" fontAlgn="base">
              <a:lnSpc>
                <a:spcPct val="80000"/>
              </a:lnSpc>
              <a:spcBef>
                <a:spcPct val="0"/>
              </a:spcBef>
              <a:spcAft>
                <a:spcPct val="0"/>
              </a:spcAft>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出典：地域経済分析システム（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）より大阪府政策企画部作成。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年については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、大阪府「大阪府の将来</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推計人口</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の点検</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について」（平成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年３月）に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おける大阪府の人口</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推計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ケース２）を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基に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、大阪府政策企画部推計。</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07504" y="836712"/>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大阪府の人口構成は、高度成長期の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1980(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55</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年は、都市に多くみられる「星型」を示していましたが、少子・高齢化の進展に伴い、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年には、いわゆる「団塊ジュニア世代」が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歳を超え、逆三角形の「つぼ型」に遷移すると予想されます。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0000" y="4133535"/>
            <a:ext cx="3212871" cy="245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47964" y="2266806"/>
            <a:ext cx="4540694" cy="343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409219" y="1628800"/>
            <a:ext cx="1728192" cy="276999"/>
          </a:xfrm>
          <a:prstGeom prst="rect">
            <a:avLst/>
          </a:prstGeom>
          <a:noFill/>
        </p:spPr>
        <p:txBody>
          <a:bodyPr wrap="square" rtlCol="0">
            <a:spAutoFit/>
          </a:bodyPr>
          <a:lstStyle/>
          <a:p>
            <a:r>
              <a:rPr kumimoji="1" lang="en-US" altLang="ja-JP" sz="1200" dirty="0" smtClean="0"/>
              <a:t>【</a:t>
            </a:r>
            <a:r>
              <a:rPr lang="en-US" altLang="ja-JP" sz="1200" dirty="0"/>
              <a:t>1980</a:t>
            </a:r>
            <a:r>
              <a:rPr lang="ja-JP" altLang="en-US" sz="1200" dirty="0"/>
              <a:t>年</a:t>
            </a:r>
            <a:r>
              <a:rPr kumimoji="1" lang="en-US" altLang="ja-JP" sz="1200" dirty="0" smtClean="0"/>
              <a:t>】</a:t>
            </a:r>
            <a:endParaRPr kumimoji="1" lang="ja-JP" altLang="en-US" sz="1200" dirty="0"/>
          </a:p>
        </p:txBody>
      </p:sp>
      <p:sp>
        <p:nvSpPr>
          <p:cNvPr id="17" name="テキスト ボックス 16"/>
          <p:cNvSpPr txBox="1"/>
          <p:nvPr/>
        </p:nvSpPr>
        <p:spPr>
          <a:xfrm>
            <a:off x="442220" y="4120904"/>
            <a:ext cx="1728192" cy="276999"/>
          </a:xfrm>
          <a:prstGeom prst="rect">
            <a:avLst/>
          </a:prstGeom>
          <a:noFill/>
        </p:spPr>
        <p:txBody>
          <a:bodyPr wrap="square" rtlCol="0">
            <a:spAutoFit/>
          </a:bodyPr>
          <a:lstStyle/>
          <a:p>
            <a:r>
              <a:rPr kumimoji="1" lang="en-US" altLang="ja-JP" sz="1200" dirty="0" smtClean="0"/>
              <a:t>【</a:t>
            </a:r>
            <a:r>
              <a:rPr lang="en-US" altLang="ja-JP" sz="1200" dirty="0"/>
              <a:t>2015</a:t>
            </a:r>
            <a:r>
              <a:rPr lang="ja-JP" altLang="en-US" sz="1200" dirty="0" smtClean="0"/>
              <a:t>年</a:t>
            </a:r>
            <a:r>
              <a:rPr kumimoji="1" lang="en-US" altLang="ja-JP" sz="1200" dirty="0" smtClean="0"/>
              <a:t>】</a:t>
            </a:r>
            <a:endParaRPr kumimoji="1" lang="ja-JP" altLang="en-US" sz="1200" dirty="0"/>
          </a:p>
        </p:txBody>
      </p:sp>
      <p:sp>
        <p:nvSpPr>
          <p:cNvPr id="18" name="テキスト ボックス 17"/>
          <p:cNvSpPr txBox="1"/>
          <p:nvPr/>
        </p:nvSpPr>
        <p:spPr>
          <a:xfrm>
            <a:off x="4247964" y="2266806"/>
            <a:ext cx="1728192" cy="276999"/>
          </a:xfrm>
          <a:prstGeom prst="rect">
            <a:avLst/>
          </a:prstGeom>
          <a:noFill/>
        </p:spPr>
        <p:txBody>
          <a:bodyPr wrap="square" rtlCol="0">
            <a:spAutoFit/>
          </a:bodyPr>
          <a:lstStyle/>
          <a:p>
            <a:r>
              <a:rPr kumimoji="1" lang="en-US" altLang="ja-JP" sz="1200" dirty="0" smtClean="0"/>
              <a:t>【</a:t>
            </a:r>
            <a:r>
              <a:rPr lang="en-US" altLang="ja-JP" sz="1200" dirty="0"/>
              <a:t>2040</a:t>
            </a:r>
            <a:r>
              <a:rPr lang="ja-JP" altLang="en-US" sz="1200" dirty="0" smtClean="0"/>
              <a:t>年</a:t>
            </a:r>
            <a:r>
              <a:rPr kumimoji="1" lang="en-US" altLang="ja-JP" sz="1200" dirty="0" smtClean="0"/>
              <a:t>】</a:t>
            </a:r>
            <a:endParaRPr kumimoji="1" lang="ja-JP" altLang="en-US" sz="1200" dirty="0"/>
          </a:p>
        </p:txBody>
      </p:sp>
      <p:sp>
        <p:nvSpPr>
          <p:cNvPr id="19" name="テキスト ボックス 18"/>
          <p:cNvSpPr txBox="1"/>
          <p:nvPr/>
        </p:nvSpPr>
        <p:spPr>
          <a:xfrm>
            <a:off x="3542185" y="1899300"/>
            <a:ext cx="282190"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
        <p:nvSpPr>
          <p:cNvPr id="20" name="テキスト ボックス 19"/>
          <p:cNvSpPr txBox="1"/>
          <p:nvPr/>
        </p:nvSpPr>
        <p:spPr>
          <a:xfrm>
            <a:off x="8566098" y="2631281"/>
            <a:ext cx="282190"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
        <p:nvSpPr>
          <p:cNvPr id="23" name="テキスト ボックス 22"/>
          <p:cNvSpPr txBox="1"/>
          <p:nvPr/>
        </p:nvSpPr>
        <p:spPr>
          <a:xfrm>
            <a:off x="3542185" y="4359473"/>
            <a:ext cx="282190"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Tree>
    <p:extLst>
      <p:ext uri="{BB962C8B-B14F-4D97-AF65-F5344CB8AC3E}">
        <p14:creationId xmlns:p14="http://schemas.microsoft.com/office/powerpoint/2010/main" val="1643777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変化①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dirty="0">
              <a:solidFill>
                <a:prstClr val="black"/>
              </a:solidFill>
            </a:endParaRPr>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Text Box 4"/>
          <p:cNvSpPr txBox="1">
            <a:spLocks noChangeArrowheads="1"/>
          </p:cNvSpPr>
          <p:nvPr/>
        </p:nvSpPr>
        <p:spPr bwMode="auto">
          <a:xfrm>
            <a:off x="1263017" y="6321544"/>
            <a:ext cx="6549343"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36000" tIns="8890" rIns="36000" bIns="8890" numCol="1" anchor="t" anchorCtr="0" compatLnSpc="1">
            <a:prstTxWarp prst="textNoShape">
              <a:avLst/>
            </a:prstTxWarp>
          </a:bodyPr>
          <a:lstStyle/>
          <a:p>
            <a:pPr marL="266700" lvl="1" indent="-266700" algn="just" fontAlgn="base">
              <a:lnSpc>
                <a:spcPct val="80000"/>
              </a:lnSpc>
              <a:spcBef>
                <a:spcPct val="0"/>
              </a:spcBef>
              <a:spcAft>
                <a:spcPct val="0"/>
              </a:spcAf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以降は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、大阪府「大阪府の将来推計人口の点検について」（平成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年３月）における大阪府の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人口推計（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ケース２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基に、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大阪府政策企画部推計。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11"/>
          <p:cNvSpPr>
            <a:spLocks noChangeArrowheads="1"/>
          </p:cNvSpPr>
          <p:nvPr/>
        </p:nvSpPr>
        <p:spPr bwMode="auto">
          <a:xfrm>
            <a:off x="6096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正方形/長方形 33"/>
          <p:cNvSpPr/>
          <p:nvPr/>
        </p:nvSpPr>
        <p:spPr>
          <a:xfrm>
            <a:off x="107504" y="874643"/>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年代半ば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以降に大阪府に大量に流入してきた「団塊世代」と、その子どもたちである「団塊ジュニア世代」の人口が多く、これらの２つの世代が順に高齢化していく一方、「団塊ジュニア世代」が出産年齢を迎えた時期に、出生率が低下したこともあいまって、“人口の波”が訪れず、今後全体として緩やかに減少していくこと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予測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されます。　　</a:t>
            </a:r>
            <a:endParaRPr lang="ja-JP" altLang="ja-JP" sz="1600" dirty="0"/>
          </a:p>
        </p:txBody>
      </p:sp>
      <p:grpSp>
        <p:nvGrpSpPr>
          <p:cNvPr id="19" name="グループ化 18"/>
          <p:cNvGrpSpPr/>
          <p:nvPr/>
        </p:nvGrpSpPr>
        <p:grpSpPr>
          <a:xfrm>
            <a:off x="2034992" y="2230481"/>
            <a:ext cx="4854001" cy="3844825"/>
            <a:chOff x="2045573" y="1988840"/>
            <a:chExt cx="4854001" cy="3844825"/>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5573" y="1988840"/>
              <a:ext cx="4774376" cy="15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8202" y="4293096"/>
              <a:ext cx="4731747" cy="15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四角形吹き出し 4"/>
            <p:cNvSpPr/>
            <p:nvPr/>
          </p:nvSpPr>
          <p:spPr>
            <a:xfrm>
              <a:off x="3851920" y="2204864"/>
              <a:ext cx="684076"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団塊ジュニア</a:t>
              </a:r>
              <a:endParaRPr kumimoji="1" lang="ja-JP" altLang="en-US" sz="800" dirty="0"/>
            </a:p>
          </p:txBody>
        </p:sp>
        <p:sp>
          <p:nvSpPr>
            <p:cNvPr id="41" name="四角形吹き出し 40"/>
            <p:cNvSpPr/>
            <p:nvPr/>
          </p:nvSpPr>
          <p:spPr>
            <a:xfrm>
              <a:off x="5079460" y="2222029"/>
              <a:ext cx="428644"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a:t>
              </a:r>
              <a:endParaRPr kumimoji="1" lang="ja-JP" altLang="en-US" sz="800" dirty="0"/>
            </a:p>
          </p:txBody>
        </p:sp>
        <p:cxnSp>
          <p:nvCxnSpPr>
            <p:cNvPr id="11" name="直線コネクタ 10"/>
            <p:cNvCxnSpPr>
              <a:endCxn id="42" idx="4"/>
            </p:cNvCxnSpPr>
            <p:nvPr/>
          </p:nvCxnSpPr>
          <p:spPr>
            <a:xfrm>
              <a:off x="4193958" y="2564904"/>
              <a:ext cx="1359426" cy="229923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332222" y="2551013"/>
              <a:ext cx="1359426" cy="229923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44" name="四角形吹き出し 43"/>
            <p:cNvSpPr/>
            <p:nvPr/>
          </p:nvSpPr>
          <p:spPr>
            <a:xfrm>
              <a:off x="6470930" y="4779987"/>
              <a:ext cx="428644"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a:t>
              </a:r>
              <a:endParaRPr kumimoji="1" lang="ja-JP" altLang="en-US" sz="800" dirty="0"/>
            </a:p>
          </p:txBody>
        </p:sp>
        <p:sp>
          <p:nvSpPr>
            <p:cNvPr id="42" name="四角形吹き出し 41"/>
            <p:cNvSpPr/>
            <p:nvPr/>
          </p:nvSpPr>
          <p:spPr>
            <a:xfrm>
              <a:off x="5215464" y="4563963"/>
              <a:ext cx="684076"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団塊ジュニア</a:t>
              </a:r>
              <a:endParaRPr kumimoji="1" lang="ja-JP" altLang="en-US" sz="800" dirty="0"/>
            </a:p>
          </p:txBody>
        </p:sp>
        <p:sp>
          <p:nvSpPr>
            <p:cNvPr id="12" name="円/楕円 11"/>
            <p:cNvSpPr/>
            <p:nvPr/>
          </p:nvSpPr>
          <p:spPr>
            <a:xfrm>
              <a:off x="3206822" y="4869160"/>
              <a:ext cx="1666849" cy="310173"/>
            </a:xfrm>
            <a:prstGeom prst="ellipse">
              <a:avLst/>
            </a:prstGeom>
            <a:solidFill>
              <a:schemeClr val="lt1">
                <a:alpha val="0"/>
              </a:schemeClr>
            </a:solidFill>
            <a:ln w="57150">
              <a:solidFill>
                <a:srgbClr val="FFC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角丸四角形吹き出し 17"/>
            <p:cNvSpPr/>
            <p:nvPr/>
          </p:nvSpPr>
          <p:spPr>
            <a:xfrm>
              <a:off x="3300744" y="4437111"/>
              <a:ext cx="1368152" cy="342875"/>
            </a:xfrm>
            <a:prstGeom prst="wedgeRoundRectCallout">
              <a:avLst>
                <a:gd name="adj1" fmla="val -18532"/>
                <a:gd name="adj2" fmla="val 104170"/>
                <a:gd name="adj3" fmla="val 16667"/>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000" dirty="0" smtClean="0"/>
                <a:t>団塊ジュニア以降、</a:t>
              </a:r>
              <a:endParaRPr kumimoji="1" lang="en-US" altLang="ja-JP" sz="1000" dirty="0" smtClean="0"/>
            </a:p>
            <a:p>
              <a:pPr algn="ctr"/>
              <a:r>
                <a:rPr kumimoji="1" lang="ja-JP" altLang="en-US" sz="1000" dirty="0" smtClean="0"/>
                <a:t>人口の山ができず</a:t>
              </a:r>
              <a:endParaRPr kumimoji="1" lang="ja-JP" altLang="en-US" sz="1000" dirty="0"/>
            </a:p>
          </p:txBody>
        </p:sp>
      </p:grpSp>
      <p:sp>
        <p:nvSpPr>
          <p:cNvPr id="6" name="テキスト ボックス 5"/>
          <p:cNvSpPr txBox="1"/>
          <p:nvPr/>
        </p:nvSpPr>
        <p:spPr>
          <a:xfrm>
            <a:off x="755576" y="2230481"/>
            <a:ext cx="1296144" cy="253916"/>
          </a:xfrm>
          <a:prstGeom prst="rect">
            <a:avLst/>
          </a:prstGeom>
          <a:noFill/>
        </p:spPr>
        <p:txBody>
          <a:bodyPr wrap="square" rtlCol="0">
            <a:spAutoFit/>
          </a:bodyPr>
          <a:lstStyle/>
          <a:p>
            <a:r>
              <a:rPr kumimoji="1" lang="en-US" altLang="ja-JP" sz="1050" b="1" dirty="0" smtClean="0">
                <a:latin typeface="+mn-ea"/>
              </a:rPr>
              <a:t>2010(</a:t>
            </a:r>
            <a:r>
              <a:rPr kumimoji="1" lang="ja-JP" altLang="en-US" sz="1050" b="1" dirty="0" smtClean="0">
                <a:latin typeface="+mn-ea"/>
              </a:rPr>
              <a:t>平成</a:t>
            </a:r>
            <a:r>
              <a:rPr kumimoji="1" lang="en-US" altLang="ja-JP" sz="1050" b="1" dirty="0" smtClean="0">
                <a:latin typeface="+mn-ea"/>
              </a:rPr>
              <a:t>22)</a:t>
            </a:r>
            <a:r>
              <a:rPr kumimoji="1" lang="ja-JP" altLang="en-US" sz="1050" b="1" dirty="0" smtClean="0">
                <a:latin typeface="+mn-ea"/>
              </a:rPr>
              <a:t>年</a:t>
            </a:r>
            <a:endParaRPr kumimoji="1" lang="ja-JP" altLang="en-US" sz="1050" b="1" dirty="0">
              <a:latin typeface="+mn-ea"/>
            </a:endParaRPr>
          </a:p>
        </p:txBody>
      </p:sp>
      <p:sp>
        <p:nvSpPr>
          <p:cNvPr id="37" name="テキスト ボックス 36"/>
          <p:cNvSpPr txBox="1"/>
          <p:nvPr/>
        </p:nvSpPr>
        <p:spPr>
          <a:xfrm>
            <a:off x="827584" y="4559466"/>
            <a:ext cx="1296144" cy="253916"/>
          </a:xfrm>
          <a:prstGeom prst="rect">
            <a:avLst/>
          </a:prstGeom>
          <a:noFill/>
        </p:spPr>
        <p:txBody>
          <a:bodyPr wrap="square" rtlCol="0">
            <a:spAutoFit/>
          </a:bodyPr>
          <a:lstStyle/>
          <a:p>
            <a:r>
              <a:rPr kumimoji="1" lang="en-US" altLang="ja-JP" sz="1050" b="1" dirty="0" smtClean="0">
                <a:latin typeface="+mn-ea"/>
              </a:rPr>
              <a:t>2040(</a:t>
            </a:r>
            <a:r>
              <a:rPr kumimoji="1" lang="ja-JP" altLang="en-US" sz="1050" b="1" dirty="0" smtClean="0">
                <a:latin typeface="+mn-ea"/>
              </a:rPr>
              <a:t>平成</a:t>
            </a:r>
            <a:r>
              <a:rPr kumimoji="1" lang="en-US" altLang="ja-JP" sz="1050" b="1" dirty="0" smtClean="0">
                <a:latin typeface="+mn-ea"/>
              </a:rPr>
              <a:t>52)</a:t>
            </a:r>
            <a:r>
              <a:rPr kumimoji="1" lang="ja-JP" altLang="en-US" sz="1050" b="1" dirty="0" smtClean="0">
                <a:latin typeface="+mn-ea"/>
              </a:rPr>
              <a:t>年</a:t>
            </a:r>
            <a:endParaRPr kumimoji="1" lang="ja-JP" altLang="en-US" sz="1050" b="1" dirty="0">
              <a:latin typeface="+mn-ea"/>
            </a:endParaRPr>
          </a:p>
        </p:txBody>
      </p:sp>
      <p:sp>
        <p:nvSpPr>
          <p:cNvPr id="7" name="下矢印 6"/>
          <p:cNvSpPr/>
          <p:nvPr/>
        </p:nvSpPr>
        <p:spPr>
          <a:xfrm>
            <a:off x="1187624" y="2806545"/>
            <a:ext cx="360040" cy="1463706"/>
          </a:xfrm>
          <a:prstGeom prst="downArrow">
            <a:avLst>
              <a:gd name="adj1" fmla="val 50000"/>
              <a:gd name="adj2" fmla="val 529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883535" y="3265565"/>
            <a:ext cx="1022852" cy="3737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b="1" dirty="0" smtClean="0"/>
              <a:t>30</a:t>
            </a:r>
            <a:r>
              <a:rPr kumimoji="1" lang="ja-JP" altLang="en-US" sz="1600" b="1" dirty="0" smtClean="0"/>
              <a:t>年後</a:t>
            </a:r>
            <a:endParaRPr kumimoji="1" lang="ja-JP" altLang="en-US" sz="1600" b="1" dirty="0"/>
          </a:p>
        </p:txBody>
      </p:sp>
    </p:spTree>
    <p:extLst>
      <p:ext uri="{BB962C8B-B14F-4D97-AF65-F5344CB8AC3E}">
        <p14:creationId xmlns:p14="http://schemas.microsoft.com/office/powerpoint/2010/main" val="1307473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■人口構成の変化②</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Text Box 3"/>
          <p:cNvSpPr txBox="1">
            <a:spLocks noChangeArrowheads="1"/>
          </p:cNvSpPr>
          <p:nvPr/>
        </p:nvSpPr>
        <p:spPr bwMode="auto">
          <a:xfrm>
            <a:off x="1114065" y="5921111"/>
            <a:ext cx="6626287"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266700" lvl="1" indent="-266700"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以降は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、大阪府「大阪府の将来推計人口の点検について」（平成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年３月）における大阪府の人口推計（ケース２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に、大阪府政策</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企画部推計。</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07504" y="911622"/>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高齢者人口は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年々増加し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万人になると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見込まれます。一方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、生産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人口は大きく減少し、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万人となり、年少人口も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万人にまで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減少すると予測されます。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756902" y="2134218"/>
            <a:ext cx="7595518" cy="3887068"/>
            <a:chOff x="858248" y="3082379"/>
            <a:chExt cx="7458168" cy="3685042"/>
          </a:xfrm>
        </p:grpSpPr>
        <p:pic>
          <p:nvPicPr>
            <p:cNvPr id="307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8248" y="3082379"/>
              <a:ext cx="7352109" cy="368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グループ化 17"/>
            <p:cNvGrpSpPr/>
            <p:nvPr/>
          </p:nvGrpSpPr>
          <p:grpSpPr>
            <a:xfrm>
              <a:off x="4116971" y="3082379"/>
              <a:ext cx="2643187" cy="372766"/>
              <a:chOff x="3318707" y="3967565"/>
              <a:chExt cx="2643187" cy="372766"/>
            </a:xfrm>
          </p:grpSpPr>
          <p:sp>
            <p:nvSpPr>
              <p:cNvPr id="19" name="直線コネクタ 2"/>
              <p:cNvSpPr>
                <a:spLocks noChangeShapeType="1"/>
              </p:cNvSpPr>
              <p:nvPr/>
            </p:nvSpPr>
            <p:spPr bwMode="auto">
              <a:xfrm>
                <a:off x="4550608" y="4059343"/>
                <a:ext cx="0" cy="2809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直線コネクタ 4"/>
              <p:cNvSpPr>
                <a:spLocks noChangeShapeType="1"/>
              </p:cNvSpPr>
              <p:nvPr/>
            </p:nvSpPr>
            <p:spPr bwMode="auto">
              <a:xfrm>
                <a:off x="3860044" y="4051405"/>
                <a:ext cx="1358900"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9"/>
              <p:cNvSpPr txBox="1">
                <a:spLocks noChangeArrowheads="1"/>
              </p:cNvSpPr>
              <p:nvPr/>
            </p:nvSpPr>
            <p:spPr bwMode="auto">
              <a:xfrm>
                <a:off x="3318707" y="3967565"/>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HG丸ｺﾞｼｯｸM-PRO" pitchFamily="50" charset="-128"/>
                    <a:ea typeface="HG丸ｺﾞｼｯｸM-PRO" pitchFamily="50" charset="-128"/>
                    <a:cs typeface="Times New Roman" pitchFamily="18" charset="0"/>
                  </a:rPr>
                  <a:t>これまで</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テキスト ボックス 10"/>
              <p:cNvSpPr txBox="1">
                <a:spLocks noChangeArrowheads="1"/>
              </p:cNvSpPr>
              <p:nvPr/>
            </p:nvSpPr>
            <p:spPr bwMode="auto">
              <a:xfrm>
                <a:off x="5172907" y="3967565"/>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Times New Roman" pitchFamily="18" charset="0"/>
                  </a:rPr>
                  <a:t>これから</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7" name="テキスト ボックス 16"/>
            <p:cNvSpPr txBox="1"/>
            <p:nvPr/>
          </p:nvSpPr>
          <p:spPr>
            <a:xfrm>
              <a:off x="1495500" y="6084768"/>
              <a:ext cx="6820916" cy="213003"/>
            </a:xfrm>
            <a:prstGeom prst="rect">
              <a:avLst/>
            </a:prstGeom>
            <a:noFill/>
          </p:spPr>
          <p:txBody>
            <a:bodyPr wrap="square" tIns="36000" rtlCol="0">
              <a:noAutofit/>
            </a:bodyPr>
            <a:lstStyle/>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(S40)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(S45)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(S50)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(S55)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      (H2)      (H7)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(H12)     (H17)     (H22)    (H27)     (H32)     (H37)     (H42)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(H47)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(H52)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テキスト ボックス 6"/>
          <p:cNvSpPr txBox="1"/>
          <p:nvPr/>
        </p:nvSpPr>
        <p:spPr>
          <a:xfrm>
            <a:off x="756902" y="6309320"/>
            <a:ext cx="7919554" cy="461665"/>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年少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歳、生産</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年齢人口：生産活動の中心となる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歳、高齢者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3992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110" y="1732474"/>
            <a:ext cx="7550298" cy="347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フローチャート : 代替処理 7"/>
          <p:cNvSpPr/>
          <p:nvPr/>
        </p:nvSpPr>
        <p:spPr>
          <a:xfrm>
            <a:off x="1012381" y="5417712"/>
            <a:ext cx="6840760" cy="1158330"/>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 name="正方形/長方形 1"/>
          <p:cNvSpPr/>
          <p:nvPr/>
        </p:nvSpPr>
        <p:spPr>
          <a:xfrm>
            <a:off x="179512" y="146838"/>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変化③</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52400"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9"/>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6"/>
          <p:cNvSpPr>
            <a:spLocks noChangeArrowheads="1"/>
          </p:cNvSpPr>
          <p:nvPr/>
        </p:nvSpPr>
        <p:spPr bwMode="auto">
          <a:xfrm>
            <a:off x="4572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正方形/長方形 33"/>
          <p:cNvSpPr/>
          <p:nvPr/>
        </p:nvSpPr>
        <p:spPr>
          <a:xfrm>
            <a:off x="107504" y="908720"/>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高齢者</a:t>
            </a:r>
            <a:r>
              <a:rPr lang="ja-JP" altLang="en-US" sz="1600" dirty="0"/>
              <a:t>人口の割合は年々増加し、</a:t>
            </a:r>
            <a:r>
              <a:rPr lang="en-US" altLang="ja-JP" sz="1600" dirty="0" smtClean="0"/>
              <a:t>2040(</a:t>
            </a:r>
            <a:r>
              <a:rPr lang="ja-JP" altLang="en-US" sz="1600" dirty="0" smtClean="0"/>
              <a:t>平成</a:t>
            </a:r>
            <a:r>
              <a:rPr lang="en-US" altLang="ja-JP" sz="1600" dirty="0" smtClean="0"/>
              <a:t>52</a:t>
            </a:r>
            <a:r>
              <a:rPr lang="en-US" altLang="ja-JP" sz="1600" dirty="0"/>
              <a:t>)</a:t>
            </a:r>
            <a:r>
              <a:rPr lang="ja-JP" altLang="en-US" sz="1600" dirty="0"/>
              <a:t>年には、全体の</a:t>
            </a:r>
            <a:r>
              <a:rPr lang="en-US" altLang="ja-JP" sz="1600" dirty="0" smtClean="0"/>
              <a:t>35.9</a:t>
            </a:r>
            <a:r>
              <a:rPr lang="ja-JP" altLang="en-US" sz="1600" dirty="0" smtClean="0"/>
              <a:t>％</a:t>
            </a:r>
            <a:r>
              <a:rPr lang="ja-JP" altLang="en-US" sz="1600" dirty="0"/>
              <a:t>を占めると見込まれます。一方、生産年齢</a:t>
            </a:r>
            <a:r>
              <a:rPr lang="ja-JP" altLang="en-US" sz="1600" dirty="0" smtClean="0"/>
              <a:t>人口の</a:t>
            </a:r>
            <a:r>
              <a:rPr lang="ja-JP" altLang="en-US" sz="1600" dirty="0"/>
              <a:t>割合</a:t>
            </a:r>
            <a:r>
              <a:rPr lang="ja-JP" altLang="en-US" sz="1600" dirty="0" smtClean="0"/>
              <a:t>は減少</a:t>
            </a:r>
            <a:r>
              <a:rPr lang="ja-JP" altLang="en-US" sz="1600" dirty="0"/>
              <a:t>を続け、</a:t>
            </a:r>
            <a:r>
              <a:rPr lang="en-US" altLang="ja-JP" sz="1600" dirty="0" smtClean="0"/>
              <a:t>2040(</a:t>
            </a:r>
            <a:r>
              <a:rPr lang="ja-JP" altLang="en-US" sz="1600" dirty="0" smtClean="0"/>
              <a:t>平成</a:t>
            </a:r>
            <a:r>
              <a:rPr lang="en-US" altLang="ja-JP" sz="1600" dirty="0" smtClean="0"/>
              <a:t>52</a:t>
            </a:r>
            <a:r>
              <a:rPr lang="en-US" altLang="ja-JP" sz="1600" dirty="0"/>
              <a:t>)</a:t>
            </a:r>
            <a:r>
              <a:rPr lang="ja-JP" altLang="en-US" sz="1600" dirty="0"/>
              <a:t>年には</a:t>
            </a:r>
            <a:r>
              <a:rPr lang="ja-JP" altLang="en-US" sz="1600" dirty="0" smtClean="0"/>
              <a:t>、</a:t>
            </a:r>
            <a:r>
              <a:rPr lang="en-US" altLang="ja-JP" sz="1600" dirty="0" smtClean="0"/>
              <a:t>2010(</a:t>
            </a:r>
            <a:r>
              <a:rPr lang="ja-JP" altLang="en-US" sz="1600" dirty="0" smtClean="0"/>
              <a:t>平成</a:t>
            </a:r>
            <a:r>
              <a:rPr lang="en-US" altLang="ja-JP" sz="1600" dirty="0" smtClean="0"/>
              <a:t>22)</a:t>
            </a:r>
            <a:r>
              <a:rPr lang="ja-JP" altLang="en-US" sz="1600" dirty="0" smtClean="0"/>
              <a:t>年の</a:t>
            </a:r>
            <a:r>
              <a:rPr lang="en-US" altLang="ja-JP" sz="1600" dirty="0"/>
              <a:t>64.4</a:t>
            </a:r>
            <a:r>
              <a:rPr lang="ja-JP" altLang="en-US" sz="1600" dirty="0"/>
              <a:t>％から</a:t>
            </a:r>
            <a:r>
              <a:rPr lang="en-US" altLang="ja-JP" sz="1600" dirty="0" smtClean="0"/>
              <a:t>54.5</a:t>
            </a:r>
            <a:r>
              <a:rPr lang="ja-JP" altLang="en-US" sz="1600" dirty="0" smtClean="0"/>
              <a:t>％</a:t>
            </a:r>
            <a:r>
              <a:rPr lang="ja-JP" altLang="en-US" sz="1600" dirty="0"/>
              <a:t>まで減少し、年少人口の割合は、全体</a:t>
            </a:r>
            <a:r>
              <a:rPr lang="ja-JP" altLang="en-US" sz="1600" dirty="0" smtClean="0"/>
              <a:t>の１割</a:t>
            </a:r>
            <a:r>
              <a:rPr lang="ja-JP" altLang="en-US" sz="1600" dirty="0"/>
              <a:t>未満の</a:t>
            </a:r>
            <a:r>
              <a:rPr lang="en-US" altLang="ja-JP" sz="1600" dirty="0" smtClean="0"/>
              <a:t>9.6</a:t>
            </a:r>
            <a:r>
              <a:rPr lang="ja-JP" altLang="en-US" sz="1600" dirty="0" smtClean="0"/>
              <a:t>％</a:t>
            </a:r>
            <a:r>
              <a:rPr lang="ja-JP" altLang="en-US" sz="1600" dirty="0"/>
              <a:t>にまで減少すると予測されます</a:t>
            </a:r>
            <a:r>
              <a:rPr lang="ja-JP" altLang="en-US" sz="1600" dirty="0" smtClean="0"/>
              <a:t>。</a:t>
            </a:r>
            <a:endParaRPr lang="ja-JP" altLang="ja-JP" sz="1600" dirty="0"/>
          </a:p>
        </p:txBody>
      </p:sp>
      <p:sp>
        <p:nvSpPr>
          <p:cNvPr id="43" name="右矢印 42"/>
          <p:cNvSpPr/>
          <p:nvPr/>
        </p:nvSpPr>
        <p:spPr>
          <a:xfrm>
            <a:off x="5940152" y="5996877"/>
            <a:ext cx="396000" cy="252000"/>
          </a:xfrm>
          <a:prstGeom prst="rightArrow">
            <a:avLst>
              <a:gd name="adj1" fmla="val 50000"/>
              <a:gd name="adj2" fmla="val 78062"/>
            </a:avLst>
          </a:prstGeom>
          <a:solidFill>
            <a:schemeClr val="accent6">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角丸四角形吹き出し 44"/>
          <p:cNvSpPr/>
          <p:nvPr/>
        </p:nvSpPr>
        <p:spPr>
          <a:xfrm>
            <a:off x="1124893" y="5540395"/>
            <a:ext cx="3303091" cy="973908"/>
          </a:xfrm>
          <a:prstGeom prst="wedgeRoundRectCallout">
            <a:avLst>
              <a:gd name="adj1" fmla="val 54012"/>
              <a:gd name="adj2" fmla="val 3147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t>高齢者１人を支える現役世代</a:t>
            </a:r>
            <a:r>
              <a:rPr kumimoji="1" lang="ja-JP" altLang="en-US" sz="1200" dirty="0" smtClean="0"/>
              <a:t>は、</a:t>
            </a:r>
            <a:endParaRPr kumimoji="1" lang="en-US" altLang="ja-JP" sz="1200" dirty="0" smtClean="0"/>
          </a:p>
          <a:p>
            <a:r>
              <a:rPr lang="en-US" altLang="ja-JP" sz="1200" dirty="0" smtClean="0"/>
              <a:t>2010(H22)</a:t>
            </a:r>
            <a:r>
              <a:rPr lang="ja-JP" altLang="en-US" sz="1200" dirty="0" smtClean="0"/>
              <a:t>年では、</a:t>
            </a:r>
            <a:r>
              <a:rPr lang="en-US" altLang="ja-JP" sz="1200" b="1" dirty="0" smtClean="0"/>
              <a:t>2.88</a:t>
            </a:r>
            <a:r>
              <a:rPr lang="ja-JP" altLang="en-US" sz="1200" dirty="0" smtClean="0"/>
              <a:t>人ですが、</a:t>
            </a:r>
            <a:endParaRPr lang="en-US" altLang="ja-JP" sz="1200" dirty="0" smtClean="0"/>
          </a:p>
          <a:p>
            <a:r>
              <a:rPr kumimoji="1" lang="en-US" altLang="ja-JP" sz="1200" dirty="0" smtClean="0"/>
              <a:t>2040(H52)</a:t>
            </a:r>
            <a:r>
              <a:rPr kumimoji="1" lang="ja-JP" altLang="en-US" sz="1200" dirty="0" smtClean="0"/>
              <a:t>年では、</a:t>
            </a:r>
            <a:r>
              <a:rPr kumimoji="1" lang="en-US" altLang="ja-JP" sz="1200" b="1" dirty="0" smtClean="0"/>
              <a:t>1.52</a:t>
            </a:r>
            <a:r>
              <a:rPr kumimoji="1" lang="ja-JP" altLang="en-US" sz="1200" dirty="0" smtClean="0"/>
              <a:t>人になってしまいます</a:t>
            </a:r>
            <a:r>
              <a:rPr lang="ja-JP" altLang="en-US" sz="1200" dirty="0"/>
              <a:t>。</a:t>
            </a:r>
            <a:endParaRPr kumimoji="1" lang="en-US" altLang="ja-JP" sz="1200" dirty="0" smtClean="0"/>
          </a:p>
        </p:txBody>
      </p:sp>
      <p:sp>
        <p:nvSpPr>
          <p:cNvPr id="7" name="テキスト ボックス 6"/>
          <p:cNvSpPr txBox="1"/>
          <p:nvPr/>
        </p:nvSpPr>
        <p:spPr>
          <a:xfrm>
            <a:off x="4757717" y="5506191"/>
            <a:ext cx="1038419" cy="230832"/>
          </a:xfrm>
          <a:prstGeom prst="rect">
            <a:avLst/>
          </a:prstGeom>
          <a:noFill/>
        </p:spPr>
        <p:txBody>
          <a:bodyPr wrap="square" rtlCol="0">
            <a:spAutoFit/>
          </a:bodyPr>
          <a:lstStyle/>
          <a:p>
            <a:pPr algn="ctr"/>
            <a:r>
              <a:rPr kumimoji="1" lang="en-US" altLang="ja-JP" sz="900" b="1" dirty="0" smtClean="0">
                <a:solidFill>
                  <a:schemeClr val="bg1"/>
                </a:solidFill>
              </a:rPr>
              <a:t>2010(H22)</a:t>
            </a:r>
            <a:r>
              <a:rPr kumimoji="1" lang="ja-JP" altLang="en-US" sz="900" b="1" dirty="0" smtClean="0">
                <a:solidFill>
                  <a:schemeClr val="bg1"/>
                </a:solidFill>
              </a:rPr>
              <a:t>年</a:t>
            </a:r>
            <a:endParaRPr kumimoji="1" lang="ja-JP" altLang="en-US" sz="900" b="1" dirty="0">
              <a:solidFill>
                <a:schemeClr val="bg1"/>
              </a:solidFill>
            </a:endParaRPr>
          </a:p>
        </p:txBody>
      </p:sp>
      <p:sp>
        <p:nvSpPr>
          <p:cNvPr id="46" name="テキスト ボックス 45"/>
          <p:cNvSpPr txBox="1"/>
          <p:nvPr/>
        </p:nvSpPr>
        <p:spPr>
          <a:xfrm>
            <a:off x="6336152" y="5506191"/>
            <a:ext cx="993991" cy="230832"/>
          </a:xfrm>
          <a:prstGeom prst="rect">
            <a:avLst/>
          </a:prstGeom>
          <a:noFill/>
        </p:spPr>
        <p:txBody>
          <a:bodyPr wrap="square" rtlCol="0">
            <a:spAutoFit/>
          </a:bodyPr>
          <a:lstStyle/>
          <a:p>
            <a:pPr algn="ctr"/>
            <a:r>
              <a:rPr kumimoji="1" lang="en-US" altLang="ja-JP" sz="900" b="1" dirty="0" smtClean="0">
                <a:solidFill>
                  <a:schemeClr val="bg1"/>
                </a:solidFill>
              </a:rPr>
              <a:t>20</a:t>
            </a:r>
            <a:r>
              <a:rPr lang="en-US" altLang="ja-JP" sz="900" b="1" dirty="0" smtClean="0">
                <a:solidFill>
                  <a:schemeClr val="bg1"/>
                </a:solidFill>
              </a:rPr>
              <a:t>4</a:t>
            </a:r>
            <a:r>
              <a:rPr kumimoji="1" lang="en-US" altLang="ja-JP" sz="900" b="1" dirty="0" smtClean="0">
                <a:solidFill>
                  <a:schemeClr val="bg1"/>
                </a:solidFill>
              </a:rPr>
              <a:t>0(H52)</a:t>
            </a:r>
            <a:r>
              <a:rPr kumimoji="1" lang="ja-JP" altLang="en-US" sz="900" b="1" dirty="0" smtClean="0">
                <a:solidFill>
                  <a:schemeClr val="bg1"/>
                </a:solidFill>
              </a:rPr>
              <a:t>年</a:t>
            </a:r>
            <a:endParaRPr kumimoji="1" lang="ja-JP" altLang="en-US" sz="900" b="1" dirty="0">
              <a:solidFill>
                <a:schemeClr val="bg1"/>
              </a:solidFill>
            </a:endParaRPr>
          </a:p>
        </p:txBody>
      </p:sp>
      <p:pic>
        <p:nvPicPr>
          <p:cNvPr id="3076" name="Picture 4" descr="D:\TanakaAs\Documents\My Pictures\無題.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0785" y="5754733"/>
            <a:ext cx="975351" cy="73848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TanakaAs\Documents\My Pictures\無題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44208" y="5754733"/>
            <a:ext cx="765831" cy="738480"/>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3"/>
          <p:cNvSpPr txBox="1">
            <a:spLocks noChangeArrowheads="1"/>
          </p:cNvSpPr>
          <p:nvPr/>
        </p:nvSpPr>
        <p:spPr bwMode="auto">
          <a:xfrm>
            <a:off x="1039418" y="5182907"/>
            <a:ext cx="7060974"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266700" lvl="1" indent="-266700"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」（年齢不詳は除く）。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以降は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、大阪府「大阪府の将来推計人口の点検について」（平成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年３月）における大阪府の人口推計（ケース２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大阪府政策企画部推計。</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1145096" y="4675306"/>
            <a:ext cx="6820916" cy="213003"/>
          </a:xfrm>
          <a:prstGeom prst="rect">
            <a:avLst/>
          </a:prstGeom>
          <a:noFill/>
        </p:spPr>
        <p:txBody>
          <a:bodyPr wrap="square" tIns="36000" rtlCol="0">
            <a:noAutofit/>
          </a:bodyPr>
          <a:lstStyle/>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(S40)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(S45)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(S50)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(S55)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       (H2)       (H7)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(H12)      (H17)      (H22)     (H27)      (H32)     (H37)      (H42)      (H47)     (H52)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59667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8895" y="2307452"/>
            <a:ext cx="7129489" cy="423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■世帯数と世帯構成の変化</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a:t>
            </a:fld>
            <a:endParaRPr lang="ja-JP" altLang="en-US" dirty="0">
              <a:solidFill>
                <a:prstClr val="black"/>
              </a:solidFill>
            </a:endParaRPr>
          </a:p>
        </p:txBody>
      </p:sp>
      <p:sp>
        <p:nvSpPr>
          <p:cNvPr id="5" name="正方形/長方形 4"/>
          <p:cNvSpPr/>
          <p:nvPr/>
        </p:nvSpPr>
        <p:spPr>
          <a:xfrm>
            <a:off x="132498" y="851228"/>
            <a:ext cx="8784976" cy="584775"/>
          </a:xfrm>
          <a:prstGeom prst="rect">
            <a:avLst/>
          </a:prstGeom>
        </p:spPr>
        <p:txBody>
          <a:bodyPr wrap="square">
            <a:spAutoFit/>
          </a:bodyPr>
          <a:lstStyle/>
          <a:p>
            <a:pPr marL="180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ja-JP" altLang="en-US" sz="1600" dirty="0"/>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6"/>
          <p:cNvSpPr>
            <a:spLocks noChangeArrowheads="1"/>
          </p:cNvSpPr>
          <p:nvPr/>
        </p:nvSpPr>
        <p:spPr bwMode="auto">
          <a:xfrm>
            <a:off x="4572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9"/>
          <p:cNvSpPr>
            <a:spLocks noChangeArrowheads="1"/>
          </p:cNvSpPr>
          <p:nvPr/>
        </p:nvSpPr>
        <p:spPr bwMode="auto">
          <a:xfrm>
            <a:off x="16352" y="56456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667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7"/>
          <p:cNvSpPr>
            <a:spLocks noChangeArrowheads="1"/>
          </p:cNvSpPr>
          <p:nvPr/>
        </p:nvSpPr>
        <p:spPr bwMode="auto">
          <a:xfrm>
            <a:off x="76200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11"/>
          <p:cNvSpPr>
            <a:spLocks noChangeArrowheads="1"/>
          </p:cNvSpPr>
          <p:nvPr/>
        </p:nvSpPr>
        <p:spPr bwMode="auto">
          <a:xfrm>
            <a:off x="76200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911622"/>
            <a:ext cx="8856984" cy="1077218"/>
          </a:xfrm>
          <a:prstGeom prst="rect">
            <a:avLst/>
          </a:prstGeom>
        </p:spPr>
        <p:txBody>
          <a:bodyPr wrap="square">
            <a:spAutoFit/>
          </a:bodyPr>
          <a:lstStyle/>
          <a:p>
            <a:pPr marL="180000" indent="-457200"/>
            <a:r>
              <a:rPr lang="ja-JP" altLang="en-US" sz="1600" dirty="0" smtClean="0"/>
              <a:t>○　高齢世帯数を</a:t>
            </a:r>
            <a:r>
              <a:rPr lang="ja-JP" altLang="en-US" sz="1600" dirty="0"/>
              <a:t>みると、</a:t>
            </a:r>
            <a:r>
              <a:rPr lang="en-US" altLang="ja-JP" sz="1600" dirty="0" smtClean="0"/>
              <a:t>2010(</a:t>
            </a:r>
            <a:r>
              <a:rPr lang="ja-JP" altLang="en-US" sz="1600" dirty="0" smtClean="0"/>
              <a:t>平成</a:t>
            </a:r>
            <a:r>
              <a:rPr lang="en-US" altLang="ja-JP" sz="1600" dirty="0" smtClean="0"/>
              <a:t>22</a:t>
            </a:r>
            <a:r>
              <a:rPr lang="en-US" altLang="ja-JP" sz="1600" dirty="0"/>
              <a:t>)</a:t>
            </a:r>
            <a:r>
              <a:rPr lang="ja-JP" altLang="en-US" sz="1600" dirty="0"/>
              <a:t>年で</a:t>
            </a:r>
            <a:r>
              <a:rPr lang="ja-JP" altLang="en-US" sz="1600" dirty="0" smtClean="0"/>
              <a:t>は</a:t>
            </a:r>
            <a:r>
              <a:rPr lang="en-US" altLang="ja-JP" sz="1600" dirty="0" smtClean="0"/>
              <a:t>120</a:t>
            </a:r>
            <a:r>
              <a:rPr lang="ja-JP" altLang="en-US" sz="1600" dirty="0" smtClean="0"/>
              <a:t>万世帯で</a:t>
            </a:r>
            <a:r>
              <a:rPr lang="ja-JP" altLang="en-US" sz="1600" dirty="0"/>
              <a:t>あるのに対し、</a:t>
            </a:r>
            <a:r>
              <a:rPr lang="en-US" altLang="ja-JP" sz="1600" dirty="0" smtClean="0"/>
              <a:t>2035(</a:t>
            </a:r>
            <a:r>
              <a:rPr lang="ja-JP" altLang="en-US" sz="1600" dirty="0" smtClean="0"/>
              <a:t>平成</a:t>
            </a:r>
            <a:r>
              <a:rPr lang="en-US" altLang="ja-JP" sz="1600" dirty="0" smtClean="0"/>
              <a:t>47)</a:t>
            </a:r>
            <a:r>
              <a:rPr lang="ja-JP" altLang="en-US" sz="1600" dirty="0"/>
              <a:t>年で</a:t>
            </a:r>
            <a:r>
              <a:rPr lang="ja-JP" altLang="en-US" sz="1600" dirty="0" smtClean="0"/>
              <a:t>は</a:t>
            </a:r>
            <a:r>
              <a:rPr lang="en-US" altLang="ja-JP" sz="1600" dirty="0" smtClean="0"/>
              <a:t>148</a:t>
            </a:r>
            <a:r>
              <a:rPr lang="ja-JP" altLang="en-US" sz="1600" dirty="0" smtClean="0"/>
              <a:t>万世帯と、</a:t>
            </a:r>
            <a:r>
              <a:rPr lang="en-US" altLang="ja-JP" sz="1600" dirty="0"/>
              <a:t>25</a:t>
            </a:r>
            <a:r>
              <a:rPr lang="ja-JP" altLang="en-US" sz="1600" dirty="0" smtClean="0"/>
              <a:t>年間で</a:t>
            </a:r>
            <a:r>
              <a:rPr lang="en-US" altLang="ja-JP" sz="1600" dirty="0" smtClean="0"/>
              <a:t>28</a:t>
            </a:r>
            <a:r>
              <a:rPr lang="ja-JP" altLang="en-US" sz="1600" dirty="0" smtClean="0"/>
              <a:t>万世帯増加すると見込まれます。</a:t>
            </a:r>
            <a:endParaRPr lang="en-US" altLang="ja-JP" sz="1600" dirty="0" smtClean="0"/>
          </a:p>
          <a:p>
            <a:pPr marL="180000" indent="-457200"/>
            <a:r>
              <a:rPr lang="ja-JP" altLang="en-US" sz="1600" dirty="0" smtClean="0"/>
              <a:t>○　また、高齢単独世帯数も</a:t>
            </a:r>
            <a:r>
              <a:rPr lang="en-US" altLang="ja-JP" sz="1600" dirty="0" smtClean="0"/>
              <a:t>2010(</a:t>
            </a:r>
            <a:r>
              <a:rPr lang="ja-JP" altLang="en-US" sz="1600" dirty="0" smtClean="0"/>
              <a:t>平成</a:t>
            </a:r>
            <a:r>
              <a:rPr lang="en-US" altLang="ja-JP" sz="1600" dirty="0" smtClean="0"/>
              <a:t>22)</a:t>
            </a:r>
            <a:r>
              <a:rPr lang="ja-JP" altLang="en-US" sz="1600" dirty="0" smtClean="0"/>
              <a:t>年の</a:t>
            </a:r>
            <a:r>
              <a:rPr lang="en-US" altLang="ja-JP" sz="1600" dirty="0" smtClean="0"/>
              <a:t>45</a:t>
            </a:r>
            <a:r>
              <a:rPr lang="ja-JP" altLang="en-US" sz="1600" dirty="0" smtClean="0"/>
              <a:t>万世帯から</a:t>
            </a:r>
            <a:r>
              <a:rPr lang="en-US" altLang="ja-JP" sz="1600" dirty="0" smtClean="0"/>
              <a:t>2035(</a:t>
            </a:r>
            <a:r>
              <a:rPr lang="ja-JP" altLang="en-US" sz="1600" dirty="0" smtClean="0"/>
              <a:t>平成</a:t>
            </a:r>
            <a:r>
              <a:rPr lang="en-US" altLang="ja-JP" sz="1600" dirty="0" smtClean="0"/>
              <a:t>47)</a:t>
            </a:r>
            <a:r>
              <a:rPr lang="ja-JP" altLang="en-US" sz="1600" dirty="0" smtClean="0"/>
              <a:t>年には</a:t>
            </a:r>
            <a:r>
              <a:rPr lang="en-US" altLang="ja-JP" sz="1600" dirty="0"/>
              <a:t>65</a:t>
            </a:r>
            <a:r>
              <a:rPr lang="ja-JP" altLang="en-US" sz="1600" dirty="0" smtClean="0"/>
              <a:t>万世帯と</a:t>
            </a:r>
            <a:r>
              <a:rPr lang="en-US" altLang="ja-JP" sz="1600" dirty="0"/>
              <a:t>20</a:t>
            </a:r>
            <a:r>
              <a:rPr lang="ja-JP" altLang="en-US" sz="1600" dirty="0" smtClean="0"/>
              <a:t>万世帯増加すると</a:t>
            </a:r>
            <a:r>
              <a:rPr lang="ja-JP" altLang="en-US" sz="1600" dirty="0"/>
              <a:t>予測</a:t>
            </a:r>
            <a:r>
              <a:rPr lang="ja-JP" altLang="en-US" sz="1600" dirty="0" smtClean="0"/>
              <a:t>されます。</a:t>
            </a:r>
            <a:endParaRPr lang="ja-JP" altLang="en-US" sz="1600" dirty="0"/>
          </a:p>
        </p:txBody>
      </p:sp>
      <p:sp>
        <p:nvSpPr>
          <p:cNvPr id="25" name="Text Box 4"/>
          <p:cNvSpPr txBox="1">
            <a:spLocks noChangeArrowheads="1"/>
          </p:cNvSpPr>
          <p:nvPr/>
        </p:nvSpPr>
        <p:spPr bwMode="auto">
          <a:xfrm>
            <a:off x="1626443" y="6639545"/>
            <a:ext cx="6257925" cy="17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年以降は、大阪府住宅まちづくり部推計。</a:t>
            </a:r>
          </a:p>
        </p:txBody>
      </p:sp>
      <p:sp>
        <p:nvSpPr>
          <p:cNvPr id="31" name="テキスト ボックス 30"/>
          <p:cNvSpPr txBox="1"/>
          <p:nvPr/>
        </p:nvSpPr>
        <p:spPr>
          <a:xfrm>
            <a:off x="1530498" y="6021288"/>
            <a:ext cx="7850634" cy="213003"/>
          </a:xfrm>
          <a:prstGeom prst="rect">
            <a:avLst/>
          </a:prstGeom>
          <a:noFill/>
        </p:spPr>
        <p:txBody>
          <a:bodyPr wrap="square" tIns="36000" rtlCol="0">
            <a:no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(S55)</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(S60)        (H2)        (H7)</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(H12)      (H17)       (H22)      (H27)       (H32)      (H37)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(H42)      (H47)    </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4448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0604" y="2489123"/>
            <a:ext cx="7251924" cy="367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n-ea"/>
                <a:cs typeface="Meiryo UI" panose="020B0604030504040204" pitchFamily="50" charset="-128"/>
              </a:rPr>
              <a:t>■出生数・死亡数の推移</a:t>
            </a:r>
            <a:r>
              <a:rPr lang="ja-JP" altLang="en-US" dirty="0" smtClean="0">
                <a:latin typeface="+mn-ea"/>
                <a:cs typeface="ＭＳ Ｐゴシック" pitchFamily="50" charset="-128"/>
              </a:rPr>
              <a:t>と</a:t>
            </a:r>
            <a:r>
              <a:rPr lang="ja-JP" altLang="en-US" dirty="0">
                <a:latin typeface="+mn-ea"/>
                <a:cs typeface="ＭＳ Ｐゴシック" pitchFamily="50" charset="-128"/>
              </a:rPr>
              <a:t>将来推計</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13" name="AutoShape 7"/>
          <p:cNvCxnSpPr>
            <a:cxnSpLocks noChangeShapeType="1"/>
          </p:cNvCxnSpPr>
          <p:nvPr/>
        </p:nvCxnSpPr>
        <p:spPr bwMode="auto">
          <a:xfrm flipV="1">
            <a:off x="2687150" y="4734443"/>
            <a:ext cx="1189867" cy="164121"/>
          </a:xfrm>
          <a:prstGeom prst="straightConnector1">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4" name="AutoShape 8"/>
          <p:cNvCxnSpPr>
            <a:cxnSpLocks noChangeShapeType="1"/>
          </p:cNvCxnSpPr>
          <p:nvPr/>
        </p:nvCxnSpPr>
        <p:spPr bwMode="auto">
          <a:xfrm>
            <a:off x="2915873" y="3671221"/>
            <a:ext cx="1033103" cy="606532"/>
          </a:xfrm>
          <a:prstGeom prst="straightConnector1">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cxnSp>
      <p:pic>
        <p:nvPicPr>
          <p:cNvPr id="20"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7904" y="2636912"/>
            <a:ext cx="3566852" cy="46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4"/>
          <p:cNvSpPr/>
          <p:nvPr/>
        </p:nvSpPr>
        <p:spPr>
          <a:xfrm>
            <a:off x="107504" y="941819"/>
            <a:ext cx="8856984" cy="1569660"/>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t>大阪府</a:t>
            </a:r>
            <a:r>
              <a:rPr lang="ja-JP" altLang="ja-JP" sz="1600" dirty="0"/>
              <a:t>の死亡数は増加傾向が続き、</a:t>
            </a:r>
            <a:r>
              <a:rPr lang="en-US" altLang="ja-JP" sz="1600" dirty="0" smtClean="0"/>
              <a:t>2010(</a:t>
            </a:r>
            <a:r>
              <a:rPr lang="ja-JP" altLang="en-US" sz="1600" dirty="0" smtClean="0"/>
              <a:t>平成</a:t>
            </a:r>
            <a:r>
              <a:rPr lang="en-US" altLang="ja-JP" sz="1600" dirty="0" smtClean="0"/>
              <a:t>22</a:t>
            </a:r>
            <a:r>
              <a:rPr lang="en-US" altLang="ja-JP" sz="1600" dirty="0"/>
              <a:t>)</a:t>
            </a:r>
            <a:r>
              <a:rPr lang="ja-JP" altLang="ja-JP" sz="1600" dirty="0"/>
              <a:t>年には</a:t>
            </a:r>
            <a:r>
              <a:rPr lang="en-US" altLang="ja-JP" sz="1600" dirty="0" smtClean="0"/>
              <a:t>1970(</a:t>
            </a:r>
            <a:r>
              <a:rPr lang="ja-JP" altLang="en-US" sz="1600" dirty="0" smtClean="0"/>
              <a:t>昭和</a:t>
            </a:r>
            <a:r>
              <a:rPr lang="en-US" altLang="ja-JP" sz="1600" dirty="0" smtClean="0"/>
              <a:t>45</a:t>
            </a:r>
            <a:r>
              <a:rPr lang="en-US" altLang="ja-JP" sz="1600" dirty="0"/>
              <a:t>)</a:t>
            </a:r>
            <a:r>
              <a:rPr lang="ja-JP" altLang="ja-JP" sz="1600" dirty="0"/>
              <a:t>年の</a:t>
            </a:r>
            <a:r>
              <a:rPr lang="ja-JP" altLang="ja-JP" sz="1600" dirty="0" smtClean="0"/>
              <a:t>約</a:t>
            </a:r>
            <a:r>
              <a:rPr lang="ja-JP" altLang="en-US" sz="1600" dirty="0"/>
              <a:t>２</a:t>
            </a:r>
            <a:r>
              <a:rPr lang="ja-JP" altLang="ja-JP" sz="1600" dirty="0" smtClean="0"/>
              <a:t>倍</a:t>
            </a:r>
            <a:r>
              <a:rPr lang="ja-JP" altLang="ja-JP" sz="1600" dirty="0"/>
              <a:t>まで増加しました。一方、大阪府の出生数は、</a:t>
            </a:r>
            <a:r>
              <a:rPr lang="en-US" altLang="ja-JP" sz="1600" dirty="0" smtClean="0"/>
              <a:t>1970(</a:t>
            </a:r>
            <a:r>
              <a:rPr lang="ja-JP" altLang="en-US" sz="1600" dirty="0" smtClean="0"/>
              <a:t>昭和</a:t>
            </a:r>
            <a:r>
              <a:rPr lang="en-US" altLang="ja-JP" sz="1600" dirty="0" smtClean="0"/>
              <a:t>45</a:t>
            </a:r>
            <a:r>
              <a:rPr lang="en-US" altLang="ja-JP" sz="1600" dirty="0"/>
              <a:t>)</a:t>
            </a:r>
            <a:r>
              <a:rPr lang="ja-JP" altLang="ja-JP" sz="1600" dirty="0"/>
              <a:t>年に戦後のピークを迎えて以降減少が続き、</a:t>
            </a:r>
            <a:r>
              <a:rPr lang="en-US" altLang="ja-JP" sz="1600" dirty="0"/>
              <a:t>2010</a:t>
            </a:r>
            <a:r>
              <a:rPr lang="ja-JP" altLang="ja-JP" sz="1600" dirty="0"/>
              <a:t>年</a:t>
            </a:r>
            <a:r>
              <a:rPr lang="en-US" altLang="ja-JP" sz="1600" dirty="0" smtClean="0"/>
              <a:t>(</a:t>
            </a:r>
            <a:r>
              <a:rPr lang="ja-JP" altLang="en-US" sz="1600" dirty="0" smtClean="0"/>
              <a:t>平成</a:t>
            </a:r>
            <a:r>
              <a:rPr lang="en-US" altLang="ja-JP" sz="1600" dirty="0" smtClean="0"/>
              <a:t>22</a:t>
            </a:r>
            <a:r>
              <a:rPr lang="en-US" altLang="ja-JP" sz="1600" dirty="0"/>
              <a:t>)</a:t>
            </a:r>
            <a:r>
              <a:rPr lang="ja-JP" altLang="ja-JP" sz="1600" dirty="0"/>
              <a:t>年に</a:t>
            </a:r>
            <a:r>
              <a:rPr lang="ja-JP" altLang="ja-JP" sz="1600" dirty="0" smtClean="0"/>
              <a:t>は</a:t>
            </a:r>
            <a:r>
              <a:rPr lang="en-US" altLang="ja-JP" sz="1600" dirty="0" smtClean="0"/>
              <a:t>1970(</a:t>
            </a:r>
            <a:r>
              <a:rPr lang="ja-JP" altLang="en-US" sz="1600" dirty="0" smtClean="0"/>
              <a:t>昭和</a:t>
            </a:r>
            <a:r>
              <a:rPr lang="en-US" altLang="ja-JP" sz="1600" dirty="0" smtClean="0"/>
              <a:t>45)</a:t>
            </a:r>
            <a:r>
              <a:rPr lang="ja-JP" altLang="en-US" sz="1600" dirty="0" smtClean="0"/>
              <a:t>年の約２分の１にまで減少しました。併せて、それ以降</a:t>
            </a:r>
            <a:r>
              <a:rPr lang="ja-JP" altLang="ja-JP" sz="1600" dirty="0" smtClean="0"/>
              <a:t>死亡数</a:t>
            </a:r>
            <a:r>
              <a:rPr lang="ja-JP" altLang="ja-JP" sz="1600" dirty="0"/>
              <a:t>が出生数を上回り、「自然減少」に転じました</a:t>
            </a:r>
            <a:r>
              <a:rPr lang="ja-JP" altLang="ja-JP" sz="1600" dirty="0" smtClean="0"/>
              <a:t>。</a:t>
            </a:r>
            <a:endParaRPr lang="en-US" altLang="ja-JP" sz="1600" dirty="0" smtClean="0"/>
          </a:p>
          <a:p>
            <a:pPr marL="180000" indent="-457200"/>
            <a:r>
              <a:rPr lang="ja-JP" altLang="en-US" sz="1600" dirty="0" smtClean="0"/>
              <a:t>○　</a:t>
            </a:r>
            <a:r>
              <a:rPr lang="en-US" altLang="ja-JP" sz="1600" dirty="0" smtClean="0"/>
              <a:t>2040(</a:t>
            </a:r>
            <a:r>
              <a:rPr lang="ja-JP" altLang="en-US" sz="1600" dirty="0" smtClean="0"/>
              <a:t>平成</a:t>
            </a:r>
            <a:r>
              <a:rPr lang="en-US" altLang="ja-JP" sz="1600" dirty="0" smtClean="0"/>
              <a:t>52)</a:t>
            </a:r>
            <a:r>
              <a:rPr lang="ja-JP" altLang="en-US" sz="1600" dirty="0" smtClean="0"/>
              <a:t>年には、それぞれ約３倍、約３分の１になるなど、深刻な人口減少社会の到来が見込まれます。</a:t>
            </a:r>
            <a:endParaRPr lang="en-US" altLang="ja-JP" sz="1600" dirty="0"/>
          </a:p>
        </p:txBody>
      </p:sp>
      <p:sp>
        <p:nvSpPr>
          <p:cNvPr id="27" name="Text Box 3"/>
          <p:cNvSpPr txBox="1">
            <a:spLocks noChangeArrowheads="1"/>
          </p:cNvSpPr>
          <p:nvPr/>
        </p:nvSpPr>
        <p:spPr bwMode="auto">
          <a:xfrm>
            <a:off x="1472554" y="6119011"/>
            <a:ext cx="7203902"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266700" lvl="1" indent="-266700"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以降は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、大阪府「大阪府の将来推計人口の点検について」（平成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年３月）における大阪府の人口推計（ケース２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266700" lvl="1" indent="-266700"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大阪府政策企画部推計。</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1580" y="3103349"/>
            <a:ext cx="8001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248" y="4298489"/>
            <a:ext cx="17811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87185" y="4859107"/>
            <a:ext cx="18002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11760" y="2814067"/>
            <a:ext cx="1419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7984" y="3679784"/>
            <a:ext cx="15144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82891" y="2924944"/>
            <a:ext cx="15335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1691680" y="5853466"/>
            <a:ext cx="6820916" cy="213003"/>
          </a:xfrm>
          <a:prstGeom prst="rect">
            <a:avLst/>
          </a:prstGeom>
          <a:noFill/>
        </p:spPr>
        <p:txBody>
          <a:bodyPr wrap="square" tIns="36000" rtlCol="0">
            <a:noAutofit/>
          </a:bodyPr>
          <a:lstStyle/>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(S40)    (S45)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(S50)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(S55)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     (H2)      (H7)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(H12)    (H17)     (H22)    (H27)     (H32)    (H37)    (H42)     (H47)    (H52)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052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5650" y="2060848"/>
            <a:ext cx="8168798" cy="421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solidFill>
                  <a:prstClr val="black"/>
                </a:solidFill>
                <a:latin typeface="+mn-ea"/>
                <a:cs typeface="Meiryo UI" panose="020B0604030504040204" pitchFamily="50" charset="-128"/>
              </a:rPr>
              <a:t>■</a:t>
            </a:r>
            <a:r>
              <a:rPr lang="ja-JP" altLang="en-US" dirty="0" smtClean="0">
                <a:latin typeface="+mn-ea"/>
                <a:cs typeface="ＭＳ Ｐゴシック" pitchFamily="50" charset="-128"/>
              </a:rPr>
              <a:t>出生率の</a:t>
            </a:r>
            <a:r>
              <a:rPr lang="ja-JP" altLang="en-US" dirty="0">
                <a:latin typeface="+mn-ea"/>
                <a:cs typeface="ＭＳ Ｐゴシック" pitchFamily="50" charset="-128"/>
              </a:rPr>
              <a:t>推移と将来推計</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正方形/長方形 9"/>
          <p:cNvSpPr/>
          <p:nvPr/>
        </p:nvSpPr>
        <p:spPr>
          <a:xfrm>
            <a:off x="107504" y="941819"/>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出生率</a:t>
            </a:r>
            <a:r>
              <a:rPr lang="ja-JP" altLang="ja-JP" sz="1600" dirty="0" smtClean="0"/>
              <a:t>を</a:t>
            </a:r>
            <a:r>
              <a:rPr lang="ja-JP" altLang="ja-JP" sz="1600" dirty="0"/>
              <a:t>みると、団塊ジュニア</a:t>
            </a:r>
            <a:r>
              <a:rPr lang="ja-JP" altLang="ja-JP" sz="1600" dirty="0" smtClean="0"/>
              <a:t>世代の</a:t>
            </a:r>
            <a:r>
              <a:rPr lang="ja-JP" altLang="ja-JP" sz="1600" dirty="0"/>
              <a:t>誕生以降低い値で推移してきましたが、近年わずかながら改善の傾向にあります。しかし、今後も人口を維持するのに必要とされる</a:t>
            </a:r>
            <a:r>
              <a:rPr lang="ja-JP" altLang="ja-JP" sz="1600" dirty="0" smtClean="0"/>
              <a:t>水準</a:t>
            </a:r>
            <a:r>
              <a:rPr lang="ja-JP" altLang="en-US" sz="1600" dirty="0" smtClean="0"/>
              <a:t>（</a:t>
            </a:r>
            <a:r>
              <a:rPr lang="ja-JP" altLang="ja-JP" sz="1600" dirty="0" smtClean="0"/>
              <a:t>人口</a:t>
            </a:r>
            <a:r>
              <a:rPr lang="ja-JP" altLang="ja-JP" sz="1600" dirty="0"/>
              <a:t>置換</a:t>
            </a:r>
            <a:r>
              <a:rPr lang="ja-JP" altLang="ja-JP" sz="1600" dirty="0" smtClean="0"/>
              <a:t>水準</a:t>
            </a:r>
            <a:r>
              <a:rPr lang="ja-JP" altLang="en-US" sz="1600" dirty="0" smtClean="0"/>
              <a:t>＝</a:t>
            </a:r>
            <a:r>
              <a:rPr lang="en-US" altLang="ja-JP" sz="1600" dirty="0" smtClean="0"/>
              <a:t>2.07</a:t>
            </a:r>
            <a:r>
              <a:rPr lang="ja-JP" altLang="en-US" sz="1600" dirty="0" smtClean="0"/>
              <a:t>）</a:t>
            </a:r>
            <a:r>
              <a:rPr lang="ja-JP" altLang="ja-JP" sz="1600" dirty="0" smtClean="0"/>
              <a:t>を</a:t>
            </a:r>
            <a:r>
              <a:rPr lang="ja-JP" altLang="ja-JP" sz="1600" dirty="0"/>
              <a:t>下回って推移するとみられ、出産年齢を迎える女性そのものの数が減少すること</a:t>
            </a:r>
            <a:r>
              <a:rPr lang="ja-JP" altLang="ja-JP" sz="1600" dirty="0" smtClean="0"/>
              <a:t>も</a:t>
            </a:r>
            <a:r>
              <a:rPr lang="ja-JP" altLang="en-US" sz="1600" dirty="0" smtClean="0"/>
              <a:t>あい</a:t>
            </a:r>
            <a:r>
              <a:rPr lang="ja-JP" altLang="ja-JP" sz="1600" dirty="0" smtClean="0"/>
              <a:t>まって</a:t>
            </a:r>
            <a:r>
              <a:rPr lang="ja-JP" altLang="ja-JP" sz="1600" dirty="0"/>
              <a:t>、出生数の減少は続くと見込まれます。</a:t>
            </a:r>
            <a:endParaRPr lang="en-US" altLang="ja-JP" sz="1600" dirty="0"/>
          </a:p>
        </p:txBody>
      </p:sp>
      <p:sp>
        <p:nvSpPr>
          <p:cNvPr id="11" name="Text Box 3"/>
          <p:cNvSpPr txBox="1">
            <a:spLocks noChangeArrowheads="1"/>
          </p:cNvSpPr>
          <p:nvPr/>
        </p:nvSpPr>
        <p:spPr bwMode="auto">
          <a:xfrm>
            <a:off x="761702" y="6278358"/>
            <a:ext cx="7410698" cy="535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266700" lvl="0" indent="-266700"/>
            <a:r>
              <a:rPr lang="zh-TW"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年までは</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厚生</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労働省「人口動態統計</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総務省「国勢調査」</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年以降の合計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特殊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出生率については、</a:t>
            </a:r>
            <a:r>
              <a:rPr lang="ja-JP" altLang="ja-JP" sz="700" dirty="0" smtClean="0">
                <a:latin typeface="Meiryo UI" panose="020B0604030504040204" pitchFamily="50" charset="-128"/>
                <a:ea typeface="Meiryo UI" panose="020B0604030504040204" pitchFamily="50" charset="-128"/>
                <a:cs typeface="Meiryo UI" panose="020B0604030504040204" pitchFamily="50" charset="-128"/>
              </a:rPr>
              <a:t>国立</a:t>
            </a:r>
            <a:r>
              <a:rPr lang="ja-JP" altLang="ja-JP" sz="700" dirty="0">
                <a:latin typeface="Meiryo UI" panose="020B0604030504040204" pitchFamily="50" charset="-128"/>
                <a:ea typeface="Meiryo UI" panose="020B0604030504040204" pitchFamily="50" charset="-128"/>
                <a:cs typeface="Meiryo UI" panose="020B0604030504040204" pitchFamily="50" charset="-128"/>
              </a:rPr>
              <a:t>社会保障・人口問題</a:t>
            </a:r>
            <a:r>
              <a:rPr lang="ja-JP" altLang="ja-JP" sz="700" dirty="0" smtClean="0">
                <a:latin typeface="Meiryo UI" panose="020B0604030504040204" pitchFamily="50" charset="-128"/>
                <a:ea typeface="Meiryo UI" panose="020B0604030504040204" pitchFamily="50" charset="-128"/>
                <a:cs typeface="Meiryo UI" panose="020B0604030504040204" pitchFamily="50" charset="-128"/>
              </a:rPr>
              <a:t>研究所</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「日本の地域別将来推計人口」</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年３月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出生数推計に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は、「大阪府</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の将来推計人口の点検について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年３月）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における大阪府の人口</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推計（ケース２）を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基に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、大阪府政策企画部推計。</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115616" y="5393382"/>
            <a:ext cx="7488832" cy="213003"/>
          </a:xfrm>
          <a:prstGeom prst="rect">
            <a:avLst/>
          </a:prstGeom>
          <a:noFill/>
        </p:spPr>
        <p:txBody>
          <a:bodyPr wrap="square" tIns="36000" rtlCol="0">
            <a:noAutofit/>
          </a:bodyPr>
          <a:lstStyle/>
          <a:p>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S35)     (S40)     (S45)     (S50)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(S55)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       (H2)       (H7)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(H12)    (H17)     (H22)     (H27)     (H32)     (H37)     (H42)     (H47)     (H52)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1678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228" y="4293096"/>
            <a:ext cx="7876557" cy="245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■有配偶率の全国比較</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941819"/>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出生率が低い水準で推移している理由について、以下のような要因が考えられます。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まず、男女別の有配偶率（</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歳）を全国と比較すると、大阪府は男性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％とほぼ平均の水準となっている一方で、女性は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47.1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％と平均を大きく下回っています。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a:t>
            </a:fld>
            <a:endParaRPr lang="ja-JP" altLang="en-US" dirty="0">
              <a:solidFill>
                <a:prstClr val="black"/>
              </a:solidFill>
            </a:endParaRPr>
          </a:p>
        </p:txBody>
      </p:sp>
      <p:grpSp>
        <p:nvGrpSpPr>
          <p:cNvPr id="5" name="グループ化 4"/>
          <p:cNvGrpSpPr/>
          <p:nvPr/>
        </p:nvGrpSpPr>
        <p:grpSpPr>
          <a:xfrm>
            <a:off x="611560" y="1811075"/>
            <a:ext cx="7884487" cy="2554029"/>
            <a:chOff x="719961" y="1916832"/>
            <a:chExt cx="7740471" cy="2410013"/>
          </a:xfrm>
        </p:grpSpPr>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961" y="1916832"/>
              <a:ext cx="7740471" cy="24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コネクタ 5"/>
            <p:cNvCxnSpPr/>
            <p:nvPr/>
          </p:nvCxnSpPr>
          <p:spPr>
            <a:xfrm>
              <a:off x="1043608" y="3140968"/>
              <a:ext cx="7128412" cy="0"/>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grpSp>
      <p:sp>
        <p:nvSpPr>
          <p:cNvPr id="8" name="テキスト ボックス 7"/>
          <p:cNvSpPr txBox="1"/>
          <p:nvPr/>
        </p:nvSpPr>
        <p:spPr>
          <a:xfrm>
            <a:off x="6732240" y="2575937"/>
            <a:ext cx="1440160" cy="276999"/>
          </a:xfrm>
          <a:prstGeom prst="rect">
            <a:avLst/>
          </a:prstGeom>
          <a:noFill/>
        </p:spPr>
        <p:txBody>
          <a:bodyPr wrap="square" rtlCol="0">
            <a:spAutoFit/>
          </a:bodyPr>
          <a:lstStyle/>
          <a:p>
            <a:r>
              <a:rPr kumimoji="1" lang="ja-JP" altLang="en-US" sz="1200" dirty="0" smtClean="0"/>
              <a:t>全国平均：</a:t>
            </a:r>
            <a:r>
              <a:rPr kumimoji="1" lang="en-US" altLang="ja-JP" sz="1200" dirty="0" smtClean="0"/>
              <a:t>42.8</a:t>
            </a:r>
            <a:endParaRPr kumimoji="1" lang="ja-JP" altLang="en-US" sz="1200" dirty="0"/>
          </a:p>
        </p:txBody>
      </p:sp>
      <p:cxnSp>
        <p:nvCxnSpPr>
          <p:cNvPr id="14" name="直線矢印コネクタ 13"/>
          <p:cNvCxnSpPr/>
          <p:nvPr/>
        </p:nvCxnSpPr>
        <p:spPr>
          <a:xfrm flipH="1">
            <a:off x="6948264" y="2862253"/>
            <a:ext cx="72008" cy="27871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6804248" y="4677896"/>
            <a:ext cx="1440160" cy="276999"/>
          </a:xfrm>
          <a:prstGeom prst="rect">
            <a:avLst/>
          </a:prstGeom>
          <a:noFill/>
        </p:spPr>
        <p:txBody>
          <a:bodyPr wrap="square" rtlCol="0">
            <a:spAutoFit/>
          </a:bodyPr>
          <a:lstStyle/>
          <a:p>
            <a:r>
              <a:rPr kumimoji="1" lang="ja-JP" altLang="en-US" sz="1200" dirty="0" smtClean="0"/>
              <a:t>全国平均：</a:t>
            </a:r>
            <a:r>
              <a:rPr kumimoji="1" lang="en-US" altLang="ja-JP" sz="1200" dirty="0" smtClean="0"/>
              <a:t>50.1</a:t>
            </a:r>
            <a:endParaRPr kumimoji="1" lang="ja-JP" altLang="en-US" sz="1200" dirty="0"/>
          </a:p>
        </p:txBody>
      </p:sp>
      <p:cxnSp>
        <p:nvCxnSpPr>
          <p:cNvPr id="23" name="直線矢印コネクタ 22"/>
          <p:cNvCxnSpPr/>
          <p:nvPr/>
        </p:nvCxnSpPr>
        <p:spPr>
          <a:xfrm flipH="1">
            <a:off x="6911466" y="4930135"/>
            <a:ext cx="36798" cy="22705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941229" y="5157192"/>
            <a:ext cx="7272808" cy="0"/>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sp>
        <p:nvSpPr>
          <p:cNvPr id="11" name="Text Box 3"/>
          <p:cNvSpPr txBox="1">
            <a:spLocks noChangeArrowheads="1"/>
          </p:cNvSpPr>
          <p:nvPr/>
        </p:nvSpPr>
        <p:spPr bwMode="auto">
          <a:xfrm>
            <a:off x="683568" y="670924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出典：総務省「平成</a:t>
            </a:r>
            <a:r>
              <a:rPr kumimoji="1" lang="en-US"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年国勢調査」　　　</a:t>
            </a:r>
            <a:endPar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95631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■生涯</a:t>
            </a:r>
            <a:r>
              <a:rPr lang="ja-JP" altLang="en-US" dirty="0" smtClean="0">
                <a:latin typeface="+mn-ea"/>
                <a:cs typeface="Meiryo UI" panose="020B0604030504040204" pitchFamily="50" charset="-128"/>
              </a:rPr>
              <a:t>未婚率の年次推移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972017"/>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生涯未婚率は、男性・女性ともに全国平均を上回る高さで推移しています。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また、特に近年、全国・大阪府ともに高くなる傾向にあります</a:t>
            </a:r>
            <a:r>
              <a:rPr lang="ja-JP" altLang="en-US" sz="1600" dirty="0" smtClean="0"/>
              <a:t>。</a:t>
            </a:r>
            <a:endParaRPr lang="en-US" altLang="ja-JP" sz="1600" dirty="0"/>
          </a:p>
        </p:txBody>
      </p:sp>
      <p:sp>
        <p:nvSpPr>
          <p:cNvPr id="11" name="Text Box 3"/>
          <p:cNvSpPr txBox="1">
            <a:spLocks noChangeArrowheads="1"/>
          </p:cNvSpPr>
          <p:nvPr/>
        </p:nvSpPr>
        <p:spPr bwMode="auto">
          <a:xfrm>
            <a:off x="755576" y="615317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出典：国立社会保障・人口問題研究所「人口統計資料集」（</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611560" y="1628801"/>
            <a:ext cx="8105775" cy="4398182"/>
            <a:chOff x="611560" y="1628800"/>
            <a:chExt cx="8354690" cy="4524375"/>
          </a:xfrm>
        </p:grpSpPr>
        <p:pic>
          <p:nvPicPr>
            <p:cNvPr id="1638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1628800"/>
              <a:ext cx="81057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1115616" y="5813979"/>
              <a:ext cx="7850634" cy="213003"/>
            </a:xfrm>
            <a:prstGeom prst="rect">
              <a:avLst/>
            </a:prstGeom>
            <a:noFill/>
          </p:spPr>
          <p:txBody>
            <a:bodyPr wrap="square" tIns="36000" rtlCol="0">
              <a:no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(T9)</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(S5)             (S15)             (S25)</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(S35)            (S45)             (S55)             (H2)              (H12)  (H17)  (H22)   </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509723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9993" y="1628800"/>
            <a:ext cx="752223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■平均初婚年齢の推移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18</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972017"/>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平均初婚年齢は年々高くなっており、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年には男性は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歳、女性は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歳まで上昇しています。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Text Box 3"/>
          <p:cNvSpPr txBox="1">
            <a:spLocks noChangeArrowheads="1"/>
          </p:cNvSpPr>
          <p:nvPr/>
        </p:nvSpPr>
        <p:spPr bwMode="auto">
          <a:xfrm>
            <a:off x="829916" y="604192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出典：厚生労働省「人口動態統計」　　　　</a:t>
            </a:r>
            <a:endPar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257870" y="5674171"/>
            <a:ext cx="7850634" cy="213003"/>
          </a:xfrm>
          <a:prstGeom prst="rect">
            <a:avLst/>
          </a:prstGeom>
          <a:noFill/>
        </p:spPr>
        <p:txBody>
          <a:bodyPr wrap="square" tIns="36000" rtlCol="0">
            <a:noAutofit/>
          </a:bodyPr>
          <a:lstStyle/>
          <a:p>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  (H7)</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(H8)</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(H9) </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(H10)  (H11) </a:t>
            </a:r>
            <a:r>
              <a:rPr lang="ja-JP" altLang="en-US" sz="77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(H12) (H13)  (H14) (H15)  (H16) (H17)</a:t>
            </a:r>
            <a:r>
              <a:rPr lang="ja-JP" altLang="en-US" sz="77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(H18)  (H19)  (H20)</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(H21)  </a:t>
            </a:r>
            <a:r>
              <a:rPr lang="en-US" altLang="ja-JP" sz="770" dirty="0">
                <a:latin typeface="Meiryo UI" panose="020B0604030504040204" pitchFamily="50" charset="-128"/>
                <a:ea typeface="Meiryo UI" panose="020B0604030504040204" pitchFamily="50" charset="-128"/>
                <a:cs typeface="Meiryo UI" panose="020B0604030504040204" pitchFamily="50" charset="-128"/>
              </a:rPr>
              <a:t>(</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H22) </a:t>
            </a:r>
            <a:r>
              <a:rPr lang="en-US" altLang="ja-JP" sz="770" dirty="0">
                <a:latin typeface="Meiryo UI" panose="020B0604030504040204" pitchFamily="50" charset="-128"/>
                <a:ea typeface="Meiryo UI" panose="020B0604030504040204" pitchFamily="50" charset="-128"/>
                <a:cs typeface="Meiryo UI" panose="020B0604030504040204" pitchFamily="50" charset="-128"/>
              </a:rPr>
              <a:t>(</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H23)  (H24) </a:t>
            </a:r>
            <a:r>
              <a:rPr lang="en-US" altLang="ja-JP" sz="770" dirty="0">
                <a:latin typeface="Meiryo UI" panose="020B0604030504040204" pitchFamily="50" charset="-128"/>
                <a:ea typeface="Meiryo UI" panose="020B0604030504040204" pitchFamily="50" charset="-128"/>
                <a:cs typeface="Meiryo UI" panose="020B0604030504040204" pitchFamily="50" charset="-128"/>
              </a:rPr>
              <a:t>(</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H25) (H26)    </a:t>
            </a:r>
            <a:endParaRPr kumimoji="1" lang="ja-JP" altLang="en-US" sz="77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451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1224000" y="743811"/>
            <a:ext cx="7543969" cy="131703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3</a:t>
            </a:r>
          </a:p>
          <a:p>
            <a:pPr algn="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7</a:t>
            </a:r>
          </a:p>
        </p:txBody>
      </p:sp>
      <p:sp>
        <p:nvSpPr>
          <p:cNvPr id="5" name="テキスト ボックス 4"/>
          <p:cNvSpPr txBox="1"/>
          <p:nvPr/>
        </p:nvSpPr>
        <p:spPr>
          <a:xfrm>
            <a:off x="1224000" y="1376393"/>
            <a:ext cx="7543969" cy="148576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8</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14</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21</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33</a:t>
            </a: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36</a:t>
            </a: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224000" y="2780928"/>
            <a:ext cx="7543969" cy="71085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44</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56</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65</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txBox="1">
            <a:spLocks noChangeArrowheads="1"/>
          </p:cNvSpPr>
          <p:nvPr/>
        </p:nvSpPr>
        <p:spPr>
          <a:xfrm>
            <a:off x="447179" y="764704"/>
            <a:ext cx="7653213" cy="3580467"/>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はじめに</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(1</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総人口</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自然増減</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社会増減</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地域別人口の推移</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・交流人口</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．人口減少・超高齢社会の影響</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経済・雇用</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都市・まちづくり</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４．人口の将来見通し・基本的な視点・取組みの方向性</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　考</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大阪府の将来人口の推計方法について</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216370" y="2564904"/>
            <a:ext cx="7543969" cy="360040"/>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43</a:t>
            </a:r>
          </a:p>
        </p:txBody>
      </p:sp>
      <p:sp>
        <p:nvSpPr>
          <p:cNvPr id="11" name="テキスト ボックス 10"/>
          <p:cNvSpPr txBox="1"/>
          <p:nvPr/>
        </p:nvSpPr>
        <p:spPr>
          <a:xfrm>
            <a:off x="1368000" y="3573016"/>
            <a:ext cx="7395345" cy="576064"/>
          </a:xfrm>
          <a:prstGeom prst="rect">
            <a:avLst/>
          </a:prstGeom>
          <a:noFill/>
        </p:spPr>
        <p:txBody>
          <a:bodyPr wrap="square" lIns="0" tIns="7200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71</a:t>
            </a: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368000" y="3983856"/>
            <a:ext cx="7395345" cy="576064"/>
          </a:xfrm>
          <a:prstGeom prst="rect">
            <a:avLst/>
          </a:prstGeom>
          <a:noFill/>
        </p:spPr>
        <p:txBody>
          <a:bodyPr wrap="square" lIns="0" tIns="7200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76</a:t>
            </a:r>
          </a:p>
        </p:txBody>
      </p:sp>
    </p:spTree>
    <p:extLst>
      <p:ext uri="{BB962C8B-B14F-4D97-AF65-F5344CB8AC3E}">
        <p14:creationId xmlns:p14="http://schemas.microsoft.com/office/powerpoint/2010/main" val="3677447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■出生時の母親の平均年齢の推移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19</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972017"/>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出生時の母親の平均年齢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についても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、特に第１子出生時の年齢は上昇を続けており、いわゆる晩産化の傾向が進行しています。</a:t>
            </a:r>
            <a:endParaRPr lang="en-US" altLang="ja-JP" sz="1600" dirty="0"/>
          </a:p>
        </p:txBody>
      </p:sp>
      <p:sp>
        <p:nvSpPr>
          <p:cNvPr id="11" name="Text Box 3"/>
          <p:cNvSpPr txBox="1">
            <a:spLocks noChangeArrowheads="1"/>
          </p:cNvSpPr>
          <p:nvPr/>
        </p:nvSpPr>
        <p:spPr bwMode="auto">
          <a:xfrm>
            <a:off x="1115616" y="5773141"/>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出典：厚生労働省「人口動態統計」　　　　</a:t>
            </a:r>
            <a:endPar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8580" y="1729440"/>
            <a:ext cx="7641852" cy="400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1329878" y="5373216"/>
            <a:ext cx="7850634" cy="213003"/>
          </a:xfrm>
          <a:prstGeom prst="rect">
            <a:avLst/>
          </a:prstGeom>
          <a:noFill/>
        </p:spPr>
        <p:txBody>
          <a:bodyPr wrap="square" tIns="36000" rtlCol="0">
            <a:noAutofit/>
          </a:bodyPr>
          <a:lstStyle/>
          <a:p>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  (H7)</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(H8)</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(H9) </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(H10)  (H11) </a:t>
            </a:r>
            <a:r>
              <a:rPr lang="ja-JP" altLang="en-US" sz="77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(H12) (H13)  (H14) (H15)  (H16) (H17)</a:t>
            </a:r>
            <a:r>
              <a:rPr lang="ja-JP" altLang="en-US" sz="77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(H18)  (H19)  (H20)</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(H21)  </a:t>
            </a:r>
            <a:r>
              <a:rPr lang="en-US" altLang="ja-JP" sz="770" dirty="0">
                <a:latin typeface="Meiryo UI" panose="020B0604030504040204" pitchFamily="50" charset="-128"/>
                <a:ea typeface="Meiryo UI" panose="020B0604030504040204" pitchFamily="50" charset="-128"/>
                <a:cs typeface="Meiryo UI" panose="020B0604030504040204" pitchFamily="50" charset="-128"/>
              </a:rPr>
              <a:t>(</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H22) </a:t>
            </a:r>
            <a:r>
              <a:rPr lang="en-US" altLang="ja-JP" sz="770" dirty="0">
                <a:latin typeface="Meiryo UI" panose="020B0604030504040204" pitchFamily="50" charset="-128"/>
                <a:ea typeface="Meiryo UI" panose="020B0604030504040204" pitchFamily="50" charset="-128"/>
                <a:cs typeface="Meiryo UI" panose="020B0604030504040204" pitchFamily="50" charset="-128"/>
              </a:rPr>
              <a:t>(</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H23)  (H24) </a:t>
            </a:r>
            <a:r>
              <a:rPr lang="en-US" altLang="ja-JP" sz="770" dirty="0">
                <a:latin typeface="Meiryo UI" panose="020B0604030504040204" pitchFamily="50" charset="-128"/>
                <a:ea typeface="Meiryo UI" panose="020B0604030504040204" pitchFamily="50" charset="-128"/>
                <a:cs typeface="Meiryo UI" panose="020B0604030504040204" pitchFamily="50" charset="-128"/>
              </a:rPr>
              <a:t>(</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H25) (H26)    </a:t>
            </a:r>
            <a:endParaRPr kumimoji="1" lang="ja-JP" altLang="en-US" sz="77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832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■大阪府の出生率が低い水準でとどまっている原因分析</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953433"/>
            <a:ext cx="8856984" cy="132343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出生率が低い要因としては、ライフスタイルの変化等に加え、経済的な要因や、都市部特有の核家族化の進展なども考えられます。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「男性の育児総平均時間」、「就業率」、「三世帯同居率」、「子ども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人あたりの保育所数」がいずれも全国平均を下回っており、これらが複合的に重なることにより、出生率が低い水準でとどまっている可能性があります。</a:t>
            </a:r>
            <a:endParaRPr lang="en-US" altLang="ja-JP" sz="1600" dirty="0"/>
          </a:p>
        </p:txBody>
      </p:sp>
      <p:sp>
        <p:nvSpPr>
          <p:cNvPr id="11" name="Text Box 3"/>
          <p:cNvSpPr txBox="1">
            <a:spLocks noChangeArrowheads="1"/>
          </p:cNvSpPr>
          <p:nvPr/>
        </p:nvSpPr>
        <p:spPr bwMode="auto">
          <a:xfrm>
            <a:off x="0" y="6205189"/>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出典：総務省「平成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年国勢調査」、厚生労働省「平成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年社会福祉施設等調査」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Text Box 3"/>
          <p:cNvSpPr txBox="1">
            <a:spLocks noChangeArrowheads="1"/>
          </p:cNvSpPr>
          <p:nvPr/>
        </p:nvSpPr>
        <p:spPr bwMode="auto">
          <a:xfrm>
            <a:off x="4332272" y="6054778"/>
            <a:ext cx="1872208"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en-US" altLang="ja-JP" sz="700" b="0" i="0" u="none" strike="noStrike" cap="none" normalizeH="0" baseline="0" dirty="0" smtClean="0">
                <a:ln>
                  <a:noFill/>
                </a:ln>
                <a:solidFill>
                  <a:schemeClr val="tx1"/>
                </a:solidFill>
                <a:effectLst/>
                <a:latin typeface="+mn-ea"/>
                <a:cs typeface="ＭＳ Ｐゴシック" pitchFamily="50" charset="-128"/>
              </a:rPr>
              <a:t>※</a:t>
            </a:r>
            <a:r>
              <a:rPr kumimoji="1" lang="ja-JP" altLang="en-US" sz="700" b="0" i="0" u="none" strike="noStrike" cap="none" normalizeH="0" baseline="0" dirty="0" smtClean="0">
                <a:ln>
                  <a:noFill/>
                </a:ln>
                <a:solidFill>
                  <a:schemeClr val="tx1"/>
                </a:solidFill>
                <a:effectLst/>
                <a:latin typeface="+mn-ea"/>
                <a:cs typeface="ＭＳ Ｐゴシック" pitchFamily="50" charset="-128"/>
              </a:rPr>
              <a:t>　子ども</a:t>
            </a:r>
            <a:r>
              <a:rPr kumimoji="1" lang="en-US" altLang="ja-JP" sz="700" b="0" i="0" u="none" strike="noStrike" cap="none" normalizeH="0" baseline="0" dirty="0" smtClean="0">
                <a:ln>
                  <a:noFill/>
                </a:ln>
                <a:solidFill>
                  <a:schemeClr val="tx1"/>
                </a:solidFill>
                <a:effectLst/>
                <a:latin typeface="+mn-ea"/>
                <a:cs typeface="ＭＳ Ｐゴシック" pitchFamily="50" charset="-128"/>
              </a:rPr>
              <a:t>=</a:t>
            </a:r>
            <a:r>
              <a:rPr lang="en-US" altLang="ja-JP" sz="700" dirty="0" smtClean="0">
                <a:latin typeface="+mn-ea"/>
                <a:cs typeface="ＭＳ Ｐゴシック" pitchFamily="50" charset="-128"/>
              </a:rPr>
              <a:t>0</a:t>
            </a:r>
            <a:r>
              <a:rPr lang="ja-JP" altLang="en-US" sz="700" dirty="0" smtClean="0">
                <a:latin typeface="+mn-ea"/>
                <a:cs typeface="ＭＳ Ｐゴシック" pitchFamily="50" charset="-128"/>
              </a:rPr>
              <a:t>～</a:t>
            </a:r>
            <a:r>
              <a:rPr lang="en-US" altLang="ja-JP" sz="700" dirty="0" smtClean="0">
                <a:latin typeface="+mn-ea"/>
                <a:cs typeface="ＭＳ Ｐゴシック" pitchFamily="50" charset="-128"/>
              </a:rPr>
              <a:t>5</a:t>
            </a:r>
            <a:r>
              <a:rPr lang="ja-JP" altLang="en-US" sz="700" dirty="0" smtClean="0">
                <a:latin typeface="+mn-ea"/>
                <a:cs typeface="ＭＳ Ｐゴシック" pitchFamily="50" charset="-128"/>
              </a:rPr>
              <a:t>歳人口</a:t>
            </a:r>
            <a:r>
              <a:rPr kumimoji="1" lang="ja-JP" altLang="en-US" sz="700" b="0" i="0" u="none" strike="noStrike" cap="none" normalizeH="0" baseline="0" dirty="0" smtClean="0">
                <a:ln>
                  <a:noFill/>
                </a:ln>
                <a:solidFill>
                  <a:schemeClr val="tx1"/>
                </a:solidFill>
                <a:effectLst/>
                <a:latin typeface="+mn-ea"/>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mn-ea"/>
              <a:cs typeface="ＭＳ Ｐゴシック" pitchFamily="50" charset="-128"/>
            </a:endParaRPr>
          </a:p>
        </p:txBody>
      </p:sp>
      <p:grpSp>
        <p:nvGrpSpPr>
          <p:cNvPr id="6" name="グループ化 5"/>
          <p:cNvGrpSpPr/>
          <p:nvPr/>
        </p:nvGrpSpPr>
        <p:grpSpPr>
          <a:xfrm>
            <a:off x="187048" y="2616374"/>
            <a:ext cx="4304962" cy="1532529"/>
            <a:chOff x="179512" y="2495815"/>
            <a:chExt cx="4304962" cy="1532529"/>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4542"/>
            <a:stretch/>
          </p:blipFill>
          <p:spPr bwMode="auto">
            <a:xfrm>
              <a:off x="179512" y="2495815"/>
              <a:ext cx="4304962" cy="153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199" t="16283" b="1"/>
            <a:stretch/>
          </p:blipFill>
          <p:spPr bwMode="auto">
            <a:xfrm>
              <a:off x="332194" y="3082400"/>
              <a:ext cx="41511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グループ化 7"/>
          <p:cNvGrpSpPr/>
          <p:nvPr/>
        </p:nvGrpSpPr>
        <p:grpSpPr>
          <a:xfrm>
            <a:off x="4536504" y="2616374"/>
            <a:ext cx="4515771" cy="1555781"/>
            <a:chOff x="4572000" y="2495815"/>
            <a:chExt cx="4515771" cy="1555781"/>
          </a:xfrm>
        </p:grpSpPr>
        <p:pic>
          <p:nvPicPr>
            <p:cNvPr id="1027"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3309"/>
            <a:stretch/>
          </p:blipFill>
          <p:spPr bwMode="auto">
            <a:xfrm>
              <a:off x="4572000" y="2495815"/>
              <a:ext cx="4508956" cy="155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327"/>
            <a:stretch/>
          </p:blipFill>
          <p:spPr bwMode="auto">
            <a:xfrm>
              <a:off x="4821599" y="3082400"/>
              <a:ext cx="4266172" cy="5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グループ化 14"/>
          <p:cNvGrpSpPr/>
          <p:nvPr/>
        </p:nvGrpSpPr>
        <p:grpSpPr>
          <a:xfrm>
            <a:off x="119579" y="4395731"/>
            <a:ext cx="4400247" cy="1606982"/>
            <a:chOff x="184329" y="4293096"/>
            <a:chExt cx="4400247" cy="1606982"/>
          </a:xfrm>
        </p:grpSpPr>
        <p:pic>
          <p:nvPicPr>
            <p:cNvPr id="14"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3511"/>
            <a:stretch/>
          </p:blipFill>
          <p:spPr bwMode="auto">
            <a:xfrm>
              <a:off x="184329" y="4293096"/>
              <a:ext cx="4400247" cy="160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199" t="16283" b="1"/>
            <a:stretch/>
          </p:blipFill>
          <p:spPr bwMode="auto">
            <a:xfrm>
              <a:off x="357553" y="5204591"/>
              <a:ext cx="4214447" cy="4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グループ化 15"/>
          <p:cNvGrpSpPr/>
          <p:nvPr/>
        </p:nvGrpSpPr>
        <p:grpSpPr>
          <a:xfrm>
            <a:off x="4573918" y="4413655"/>
            <a:ext cx="4534586" cy="1589058"/>
            <a:chOff x="4660089" y="4293096"/>
            <a:chExt cx="4534586" cy="1650950"/>
          </a:xfrm>
        </p:grpSpPr>
        <p:pic>
          <p:nvPicPr>
            <p:cNvPr id="1029" name="Picture 5"/>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3683"/>
            <a:stretch/>
          </p:blipFill>
          <p:spPr bwMode="auto">
            <a:xfrm>
              <a:off x="4660089" y="4293096"/>
              <a:ext cx="4534586" cy="16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832" t="15456" r="1192" b="-7237"/>
            <a:stretch/>
          </p:blipFill>
          <p:spPr bwMode="auto">
            <a:xfrm>
              <a:off x="4872273" y="5185601"/>
              <a:ext cx="4259001" cy="4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テキスト ボックス 23"/>
          <p:cNvSpPr txBox="1"/>
          <p:nvPr/>
        </p:nvSpPr>
        <p:spPr>
          <a:xfrm>
            <a:off x="3851920" y="2816527"/>
            <a:ext cx="480352" cy="180425"/>
          </a:xfrm>
          <a:prstGeom prst="rect">
            <a:avLst/>
          </a:prstGeom>
          <a:solidFill>
            <a:schemeClr val="bg1"/>
          </a:solidFill>
        </p:spPr>
        <p:txBody>
          <a:bodyPr wrap="square" lIns="36000" tIns="36000" rIns="36000" bIns="36000" rtlCol="0">
            <a:spAutoFit/>
          </a:bodyPr>
          <a:lstStyle/>
          <a:p>
            <a:pPr algn="ctr"/>
            <a:r>
              <a:rPr kumimoji="1" lang="ja-JP" altLang="en-US" sz="700" dirty="0" smtClean="0"/>
              <a:t>全国平均</a:t>
            </a:r>
            <a:endParaRPr kumimoji="1" lang="ja-JP" altLang="en-US" sz="700" dirty="0"/>
          </a:p>
        </p:txBody>
      </p:sp>
      <p:cxnSp>
        <p:nvCxnSpPr>
          <p:cNvPr id="26" name="直線矢印コネクタ 25"/>
          <p:cNvCxnSpPr/>
          <p:nvPr/>
        </p:nvCxnSpPr>
        <p:spPr>
          <a:xfrm>
            <a:off x="4067944" y="2955415"/>
            <a:ext cx="0" cy="13406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3875624" y="4904759"/>
            <a:ext cx="480352" cy="180425"/>
          </a:xfrm>
          <a:prstGeom prst="rect">
            <a:avLst/>
          </a:prstGeom>
          <a:solidFill>
            <a:schemeClr val="bg1"/>
          </a:solidFill>
        </p:spPr>
        <p:txBody>
          <a:bodyPr wrap="square" lIns="36000" tIns="36000" rIns="36000" bIns="36000" rtlCol="0">
            <a:spAutoFit/>
          </a:bodyPr>
          <a:lstStyle/>
          <a:p>
            <a:pPr algn="ctr"/>
            <a:r>
              <a:rPr kumimoji="1" lang="ja-JP" altLang="en-US" sz="700" dirty="0" smtClean="0"/>
              <a:t>全国平均</a:t>
            </a:r>
            <a:endParaRPr kumimoji="1" lang="ja-JP" altLang="en-US" sz="700" dirty="0"/>
          </a:p>
        </p:txBody>
      </p:sp>
      <p:cxnSp>
        <p:nvCxnSpPr>
          <p:cNvPr id="29" name="直線矢印コネクタ 28"/>
          <p:cNvCxnSpPr/>
          <p:nvPr/>
        </p:nvCxnSpPr>
        <p:spPr>
          <a:xfrm>
            <a:off x="4115800" y="5049680"/>
            <a:ext cx="0" cy="13406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8477662" y="2811399"/>
            <a:ext cx="480352" cy="180425"/>
          </a:xfrm>
          <a:prstGeom prst="rect">
            <a:avLst/>
          </a:prstGeom>
          <a:solidFill>
            <a:schemeClr val="bg1"/>
          </a:solidFill>
        </p:spPr>
        <p:txBody>
          <a:bodyPr wrap="square" lIns="36000" tIns="36000" rIns="36000" bIns="36000" rtlCol="0">
            <a:spAutoFit/>
          </a:bodyPr>
          <a:lstStyle/>
          <a:p>
            <a:pPr algn="ctr"/>
            <a:r>
              <a:rPr kumimoji="1" lang="ja-JP" altLang="en-US" sz="700" dirty="0" smtClean="0"/>
              <a:t>全国平均</a:t>
            </a:r>
            <a:endParaRPr kumimoji="1" lang="ja-JP" altLang="en-US" sz="700" dirty="0"/>
          </a:p>
        </p:txBody>
      </p:sp>
      <p:sp>
        <p:nvSpPr>
          <p:cNvPr id="32" name="テキスト ボックス 31"/>
          <p:cNvSpPr txBox="1"/>
          <p:nvPr/>
        </p:nvSpPr>
        <p:spPr>
          <a:xfrm>
            <a:off x="8484136" y="4879930"/>
            <a:ext cx="480352" cy="180425"/>
          </a:xfrm>
          <a:prstGeom prst="rect">
            <a:avLst/>
          </a:prstGeom>
          <a:solidFill>
            <a:schemeClr val="bg1"/>
          </a:solidFill>
        </p:spPr>
        <p:txBody>
          <a:bodyPr wrap="square" lIns="36000" tIns="36000" rIns="36000" bIns="36000" rtlCol="0">
            <a:spAutoFit/>
          </a:bodyPr>
          <a:lstStyle/>
          <a:p>
            <a:pPr algn="ctr"/>
            <a:r>
              <a:rPr kumimoji="1" lang="ja-JP" altLang="en-US" sz="700" dirty="0" smtClean="0"/>
              <a:t>全国平均</a:t>
            </a:r>
            <a:endParaRPr kumimoji="1" lang="ja-JP" altLang="en-US" sz="700" dirty="0"/>
          </a:p>
        </p:txBody>
      </p:sp>
      <p:cxnSp>
        <p:nvCxnSpPr>
          <p:cNvPr id="33" name="直線矢印コネクタ 32"/>
          <p:cNvCxnSpPr/>
          <p:nvPr/>
        </p:nvCxnSpPr>
        <p:spPr>
          <a:xfrm>
            <a:off x="8717838" y="2975986"/>
            <a:ext cx="0" cy="13406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4" name="直線矢印コネクタ 33"/>
          <p:cNvCxnSpPr/>
          <p:nvPr/>
        </p:nvCxnSpPr>
        <p:spPr>
          <a:xfrm>
            <a:off x="8724312" y="5023124"/>
            <a:ext cx="0" cy="13406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0927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■自然増減・社会増減の推移（散布図）</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正方形/長方形 16"/>
          <p:cNvSpPr/>
          <p:nvPr/>
        </p:nvSpPr>
        <p:spPr>
          <a:xfrm>
            <a:off x="107504" y="984210"/>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横軸に自然増減、縦軸に社会増減を示した散布図を大阪府と東京圏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について比較すると、形はほぼ同じものの、明らかに東京圏では「社会減」がほとんど生じておらず、人口が一貫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増え続けていることが分かります。</a:t>
            </a:r>
            <a:endParaRPr lang="en-US" altLang="ja-JP" sz="1600" dirty="0"/>
          </a:p>
        </p:txBody>
      </p:sp>
      <p:grpSp>
        <p:nvGrpSpPr>
          <p:cNvPr id="8" name="グループ化 7"/>
          <p:cNvGrpSpPr/>
          <p:nvPr/>
        </p:nvGrpSpPr>
        <p:grpSpPr>
          <a:xfrm>
            <a:off x="294281" y="2511821"/>
            <a:ext cx="8679688" cy="3797499"/>
            <a:chOff x="294281" y="1916832"/>
            <a:chExt cx="8679688" cy="3797499"/>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2258" y="1916832"/>
              <a:ext cx="4301711" cy="340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294281" y="1916832"/>
              <a:ext cx="7834711" cy="3797499"/>
              <a:chOff x="294281" y="1916832"/>
              <a:chExt cx="7834711" cy="3797499"/>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281" y="1916832"/>
                <a:ext cx="4301711" cy="340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3"/>
              <p:cNvSpPr txBox="1">
                <a:spLocks noChangeArrowheads="1"/>
              </p:cNvSpPr>
              <p:nvPr/>
            </p:nvSpPr>
            <p:spPr bwMode="auto">
              <a:xfrm>
                <a:off x="348642" y="5610200"/>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経済分析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）」より大阪府政策企画部作成</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843808" y="2460210"/>
                <a:ext cx="576064" cy="215444"/>
              </a:xfrm>
              <a:prstGeom prst="rect">
                <a:avLst/>
              </a:prstGeom>
              <a:noFill/>
            </p:spPr>
            <p:txBody>
              <a:bodyPr wrap="square" rtlCol="0">
                <a:spAutoFit/>
              </a:bodyPr>
              <a:lstStyle/>
              <a:p>
                <a:r>
                  <a:rPr kumimoji="1" lang="en-US" altLang="ja-JP" sz="800" dirty="0" smtClean="0"/>
                  <a:t>1960</a:t>
                </a:r>
                <a:endParaRPr kumimoji="1" lang="ja-JP" altLang="en-US" sz="800" dirty="0"/>
              </a:p>
            </p:txBody>
          </p:sp>
          <p:sp>
            <p:nvSpPr>
              <p:cNvPr id="14" name="テキスト ボックス 13"/>
              <p:cNvSpPr txBox="1"/>
              <p:nvPr/>
            </p:nvSpPr>
            <p:spPr>
              <a:xfrm>
                <a:off x="7308304" y="2352488"/>
                <a:ext cx="576064" cy="215444"/>
              </a:xfrm>
              <a:prstGeom prst="rect">
                <a:avLst/>
              </a:prstGeom>
              <a:noFill/>
            </p:spPr>
            <p:txBody>
              <a:bodyPr wrap="square" rtlCol="0">
                <a:spAutoFit/>
              </a:bodyPr>
              <a:lstStyle/>
              <a:p>
                <a:r>
                  <a:rPr kumimoji="1" lang="en-US" altLang="ja-JP" sz="800" dirty="0" smtClean="0"/>
                  <a:t>1960</a:t>
                </a:r>
                <a:endParaRPr kumimoji="1" lang="ja-JP" altLang="en-US" sz="800" dirty="0"/>
              </a:p>
            </p:txBody>
          </p:sp>
          <p:sp>
            <p:nvSpPr>
              <p:cNvPr id="15" name="テキスト ボックス 14"/>
              <p:cNvSpPr txBox="1"/>
              <p:nvPr/>
            </p:nvSpPr>
            <p:spPr>
              <a:xfrm>
                <a:off x="2157104" y="3402014"/>
                <a:ext cx="576064" cy="215444"/>
              </a:xfrm>
              <a:prstGeom prst="rect">
                <a:avLst/>
              </a:prstGeom>
              <a:noFill/>
            </p:spPr>
            <p:txBody>
              <a:bodyPr wrap="square" rtlCol="0">
                <a:spAutoFit/>
              </a:bodyPr>
              <a:lstStyle/>
              <a:p>
                <a:r>
                  <a:rPr lang="en-US" altLang="ja-JP" sz="800" dirty="0"/>
                  <a:t>2013</a:t>
                </a:r>
                <a:endParaRPr kumimoji="1" lang="ja-JP" altLang="en-US" sz="800" dirty="0"/>
              </a:p>
            </p:txBody>
          </p:sp>
          <p:sp>
            <p:nvSpPr>
              <p:cNvPr id="16" name="テキスト ボックス 15"/>
              <p:cNvSpPr txBox="1"/>
              <p:nvPr/>
            </p:nvSpPr>
            <p:spPr>
              <a:xfrm>
                <a:off x="6444208" y="3207916"/>
                <a:ext cx="576064" cy="215444"/>
              </a:xfrm>
              <a:prstGeom prst="rect">
                <a:avLst/>
              </a:prstGeom>
              <a:noFill/>
            </p:spPr>
            <p:txBody>
              <a:bodyPr wrap="square" rtlCol="0">
                <a:spAutoFit/>
              </a:bodyPr>
              <a:lstStyle/>
              <a:p>
                <a:r>
                  <a:rPr lang="en-US" altLang="ja-JP" sz="800" dirty="0"/>
                  <a:t>2013</a:t>
                </a:r>
                <a:endParaRPr kumimoji="1" lang="ja-JP" altLang="en-US" sz="800" dirty="0"/>
              </a:p>
            </p:txBody>
          </p:sp>
          <p:sp>
            <p:nvSpPr>
              <p:cNvPr id="19" name="テキスト ボックス 18"/>
              <p:cNvSpPr txBox="1"/>
              <p:nvPr/>
            </p:nvSpPr>
            <p:spPr>
              <a:xfrm>
                <a:off x="3491880" y="4004065"/>
                <a:ext cx="576064" cy="215444"/>
              </a:xfrm>
              <a:prstGeom prst="rect">
                <a:avLst/>
              </a:prstGeom>
              <a:noFill/>
            </p:spPr>
            <p:txBody>
              <a:bodyPr wrap="square" rtlCol="0">
                <a:spAutoFit/>
              </a:bodyPr>
              <a:lstStyle/>
              <a:p>
                <a:r>
                  <a:rPr kumimoji="1" lang="en-US" altLang="ja-JP" sz="800" dirty="0" smtClean="0"/>
                  <a:t>1977</a:t>
                </a:r>
                <a:endParaRPr kumimoji="1" lang="ja-JP" altLang="en-US" sz="800" dirty="0"/>
              </a:p>
            </p:txBody>
          </p:sp>
          <p:sp>
            <p:nvSpPr>
              <p:cNvPr id="20" name="テキスト ボックス 19"/>
              <p:cNvSpPr txBox="1"/>
              <p:nvPr/>
            </p:nvSpPr>
            <p:spPr>
              <a:xfrm>
                <a:off x="2666590" y="3294292"/>
                <a:ext cx="576064" cy="215444"/>
              </a:xfrm>
              <a:prstGeom prst="rect">
                <a:avLst/>
              </a:prstGeom>
              <a:noFill/>
            </p:spPr>
            <p:txBody>
              <a:bodyPr wrap="square" rtlCol="0">
                <a:spAutoFit/>
              </a:bodyPr>
              <a:lstStyle/>
              <a:p>
                <a:r>
                  <a:rPr kumimoji="1" lang="en-US" altLang="ja-JP" sz="800" dirty="0" smtClean="0"/>
                  <a:t>1995</a:t>
                </a:r>
                <a:endParaRPr kumimoji="1" lang="ja-JP" altLang="en-US" sz="800" dirty="0"/>
              </a:p>
            </p:txBody>
          </p:sp>
          <p:sp>
            <p:nvSpPr>
              <p:cNvPr id="23" name="テキスト ボックス 22"/>
              <p:cNvSpPr txBox="1"/>
              <p:nvPr/>
            </p:nvSpPr>
            <p:spPr>
              <a:xfrm>
                <a:off x="3131840" y="2925524"/>
                <a:ext cx="576064" cy="215444"/>
              </a:xfrm>
              <a:prstGeom prst="rect">
                <a:avLst/>
              </a:prstGeom>
              <a:noFill/>
            </p:spPr>
            <p:txBody>
              <a:bodyPr wrap="square" rtlCol="0">
                <a:spAutoFit/>
              </a:bodyPr>
              <a:lstStyle/>
              <a:p>
                <a:r>
                  <a:rPr kumimoji="1" lang="en-US" altLang="ja-JP" sz="800" dirty="0" smtClean="0"/>
                  <a:t>1966</a:t>
                </a:r>
                <a:endParaRPr kumimoji="1" lang="ja-JP" altLang="en-US" sz="800" dirty="0"/>
              </a:p>
            </p:txBody>
          </p:sp>
          <p:sp>
            <p:nvSpPr>
              <p:cNvPr id="24" name="テキスト ボックス 23"/>
              <p:cNvSpPr txBox="1"/>
              <p:nvPr/>
            </p:nvSpPr>
            <p:spPr>
              <a:xfrm>
                <a:off x="7552928" y="2675654"/>
                <a:ext cx="576064" cy="215444"/>
              </a:xfrm>
              <a:prstGeom prst="rect">
                <a:avLst/>
              </a:prstGeom>
              <a:noFill/>
            </p:spPr>
            <p:txBody>
              <a:bodyPr wrap="square" rtlCol="0">
                <a:spAutoFit/>
              </a:bodyPr>
              <a:lstStyle/>
              <a:p>
                <a:r>
                  <a:rPr kumimoji="1" lang="en-US" altLang="ja-JP" sz="800" dirty="0" smtClean="0"/>
                  <a:t>1966</a:t>
                </a:r>
                <a:endParaRPr kumimoji="1" lang="ja-JP" altLang="en-US" sz="800" dirty="0"/>
              </a:p>
            </p:txBody>
          </p:sp>
          <p:sp>
            <p:nvSpPr>
              <p:cNvPr id="25" name="テキスト ボックス 24"/>
              <p:cNvSpPr txBox="1"/>
              <p:nvPr/>
            </p:nvSpPr>
            <p:spPr>
              <a:xfrm>
                <a:off x="7380312" y="2909521"/>
                <a:ext cx="576064" cy="215444"/>
              </a:xfrm>
              <a:prstGeom prst="rect">
                <a:avLst/>
              </a:prstGeom>
              <a:noFill/>
            </p:spPr>
            <p:txBody>
              <a:bodyPr wrap="square" rtlCol="0">
                <a:spAutoFit/>
              </a:bodyPr>
              <a:lstStyle/>
              <a:p>
                <a:r>
                  <a:rPr kumimoji="1" lang="en-US" altLang="ja-JP" sz="800" dirty="0" smtClean="0"/>
                  <a:t>1987</a:t>
                </a:r>
                <a:endParaRPr kumimoji="1" lang="ja-JP" altLang="en-US" sz="800" dirty="0"/>
              </a:p>
            </p:txBody>
          </p:sp>
          <p:sp>
            <p:nvSpPr>
              <p:cNvPr id="26" name="テキスト ボックス 25"/>
              <p:cNvSpPr txBox="1"/>
              <p:nvPr/>
            </p:nvSpPr>
            <p:spPr>
              <a:xfrm>
                <a:off x="7311804" y="3789040"/>
                <a:ext cx="576064" cy="215444"/>
              </a:xfrm>
              <a:prstGeom prst="rect">
                <a:avLst/>
              </a:prstGeom>
              <a:noFill/>
            </p:spPr>
            <p:txBody>
              <a:bodyPr wrap="square" rtlCol="0">
                <a:spAutoFit/>
              </a:bodyPr>
              <a:lstStyle/>
              <a:p>
                <a:r>
                  <a:rPr kumimoji="1" lang="en-US" altLang="ja-JP" sz="800" dirty="0" smtClean="0"/>
                  <a:t>1994</a:t>
                </a:r>
                <a:endParaRPr kumimoji="1" lang="ja-JP" altLang="en-US" sz="800" dirty="0"/>
              </a:p>
            </p:txBody>
          </p:sp>
          <p:sp>
            <p:nvSpPr>
              <p:cNvPr id="27" name="テキスト ボックス 26"/>
              <p:cNvSpPr txBox="1"/>
              <p:nvPr/>
            </p:nvSpPr>
            <p:spPr>
              <a:xfrm>
                <a:off x="6901519" y="2928859"/>
                <a:ext cx="576064" cy="215444"/>
              </a:xfrm>
              <a:prstGeom prst="rect">
                <a:avLst/>
              </a:prstGeom>
              <a:noFill/>
            </p:spPr>
            <p:txBody>
              <a:bodyPr wrap="square" rtlCol="0">
                <a:spAutoFit/>
              </a:bodyPr>
              <a:lstStyle/>
              <a:p>
                <a:r>
                  <a:rPr lang="en-US" altLang="ja-JP" sz="800" dirty="0"/>
                  <a:t>2006</a:t>
                </a:r>
                <a:endParaRPr kumimoji="1" lang="ja-JP" altLang="en-US" sz="800" dirty="0"/>
              </a:p>
            </p:txBody>
          </p:sp>
          <p:sp>
            <p:nvSpPr>
              <p:cNvPr id="28" name="テキスト ボックス 27"/>
              <p:cNvSpPr txBox="1"/>
              <p:nvPr/>
            </p:nvSpPr>
            <p:spPr>
              <a:xfrm>
                <a:off x="4139952" y="3501588"/>
                <a:ext cx="576064" cy="215444"/>
              </a:xfrm>
              <a:prstGeom prst="rect">
                <a:avLst/>
              </a:prstGeom>
              <a:noFill/>
            </p:spPr>
            <p:txBody>
              <a:bodyPr wrap="square" rtlCol="0">
                <a:spAutoFit/>
              </a:bodyPr>
              <a:lstStyle/>
              <a:p>
                <a:r>
                  <a:rPr kumimoji="1" lang="en-US" altLang="ja-JP" sz="800" dirty="0" smtClean="0"/>
                  <a:t>1972</a:t>
                </a:r>
                <a:endParaRPr kumimoji="1" lang="ja-JP" altLang="en-US" sz="800" dirty="0"/>
              </a:p>
            </p:txBody>
          </p:sp>
          <p:sp>
            <p:nvSpPr>
              <p:cNvPr id="6" name="テキスト ボックス 5"/>
              <p:cNvSpPr txBox="1"/>
              <p:nvPr/>
            </p:nvSpPr>
            <p:spPr>
              <a:xfrm>
                <a:off x="2690998" y="5137660"/>
                <a:ext cx="393242" cy="180425"/>
              </a:xfrm>
              <a:prstGeom prst="rect">
                <a:avLst/>
              </a:prstGeom>
              <a:noFill/>
            </p:spPr>
            <p:txBody>
              <a:bodyPr wrap="square" lIns="36000" tIns="36000" rIns="36000" bIns="36000" rtlCol="0">
                <a:spAutoFit/>
              </a:bodyPr>
              <a:lstStyle/>
              <a:p>
                <a:r>
                  <a:rPr kumimoji="1" lang="ja-JP" altLang="en-US" sz="700" dirty="0" smtClean="0"/>
                  <a:t>（人）</a:t>
                </a:r>
                <a:endParaRPr kumimoji="1" lang="ja-JP" altLang="en-US" sz="700" dirty="0"/>
              </a:p>
            </p:txBody>
          </p:sp>
          <p:sp>
            <p:nvSpPr>
              <p:cNvPr id="29" name="テキスト ボックス 28"/>
              <p:cNvSpPr txBox="1"/>
              <p:nvPr/>
            </p:nvSpPr>
            <p:spPr>
              <a:xfrm>
                <a:off x="707648" y="3516065"/>
                <a:ext cx="393242" cy="180425"/>
              </a:xfrm>
              <a:prstGeom prst="rect">
                <a:avLst/>
              </a:prstGeom>
              <a:noFill/>
            </p:spPr>
            <p:txBody>
              <a:bodyPr wrap="square" lIns="36000" tIns="36000" rIns="36000" bIns="36000" rtlCol="0">
                <a:spAutoFit/>
              </a:bodyPr>
              <a:lstStyle/>
              <a:p>
                <a:r>
                  <a:rPr kumimoji="1" lang="ja-JP" altLang="en-US" sz="700" dirty="0" smtClean="0"/>
                  <a:t>（人）</a:t>
                </a:r>
                <a:endParaRPr kumimoji="1" lang="ja-JP" altLang="en-US" sz="700" dirty="0"/>
              </a:p>
            </p:txBody>
          </p:sp>
          <p:sp>
            <p:nvSpPr>
              <p:cNvPr id="30" name="テキスト ボックス 29"/>
              <p:cNvSpPr txBox="1"/>
              <p:nvPr/>
            </p:nvSpPr>
            <p:spPr>
              <a:xfrm>
                <a:off x="7059406" y="5137660"/>
                <a:ext cx="393242" cy="180425"/>
              </a:xfrm>
              <a:prstGeom prst="rect">
                <a:avLst/>
              </a:prstGeom>
              <a:noFill/>
            </p:spPr>
            <p:txBody>
              <a:bodyPr wrap="square" lIns="36000" tIns="36000" rIns="36000" bIns="36000" rtlCol="0">
                <a:spAutoFit/>
              </a:bodyPr>
              <a:lstStyle/>
              <a:p>
                <a:r>
                  <a:rPr kumimoji="1" lang="ja-JP" altLang="en-US" sz="700" dirty="0" smtClean="0"/>
                  <a:t>（人）</a:t>
                </a:r>
                <a:endParaRPr kumimoji="1" lang="ja-JP" altLang="en-US" sz="700" dirty="0"/>
              </a:p>
            </p:txBody>
          </p:sp>
          <p:sp>
            <p:nvSpPr>
              <p:cNvPr id="31" name="テキスト ボックス 30"/>
              <p:cNvSpPr txBox="1"/>
              <p:nvPr/>
            </p:nvSpPr>
            <p:spPr>
              <a:xfrm>
                <a:off x="5076056" y="3516065"/>
                <a:ext cx="393242" cy="180425"/>
              </a:xfrm>
              <a:prstGeom prst="rect">
                <a:avLst/>
              </a:prstGeom>
              <a:noFill/>
            </p:spPr>
            <p:txBody>
              <a:bodyPr wrap="square" lIns="36000" tIns="36000" rIns="36000" bIns="36000" rtlCol="0">
                <a:spAutoFit/>
              </a:bodyPr>
              <a:lstStyle/>
              <a:p>
                <a:r>
                  <a:rPr kumimoji="1" lang="ja-JP" altLang="en-US" sz="700" dirty="0" smtClean="0"/>
                  <a:t>（人）</a:t>
                </a:r>
                <a:endParaRPr kumimoji="1" lang="ja-JP" altLang="en-US" sz="700" dirty="0"/>
              </a:p>
            </p:txBody>
          </p:sp>
        </p:grpSp>
      </p:grpSp>
      <p:sp>
        <p:nvSpPr>
          <p:cNvPr id="9" name="テキスト ボックス 8"/>
          <p:cNvSpPr txBox="1"/>
          <p:nvPr/>
        </p:nvSpPr>
        <p:spPr>
          <a:xfrm>
            <a:off x="467544" y="1815207"/>
            <a:ext cx="7133312" cy="461665"/>
          </a:xfrm>
          <a:prstGeom prst="rect">
            <a:avLst/>
          </a:prstGeom>
          <a:noFill/>
        </p:spPr>
        <p:txBody>
          <a:bodyPr wrap="square" rtlCol="0">
            <a:spAutoFit/>
          </a:bodyPr>
          <a:lstStyle/>
          <a:p>
            <a:r>
              <a:rPr lang="en-US" altLang="ja-JP" sz="1200" dirty="0" smtClean="0">
                <a:latin typeface="+mn-ea"/>
              </a:rPr>
              <a:t>※</a:t>
            </a:r>
            <a:r>
              <a:rPr lang="ja-JP" altLang="en-US" sz="1200" dirty="0" smtClean="0">
                <a:latin typeface="+mn-ea"/>
              </a:rPr>
              <a:t>東京圏</a:t>
            </a:r>
            <a:r>
              <a:rPr lang="ja-JP" altLang="en-US" sz="1200" dirty="0">
                <a:latin typeface="+mn-ea"/>
              </a:rPr>
              <a:t>＝東京都、埼玉県、千葉県、神奈川県の一都三県</a:t>
            </a:r>
            <a:endParaRPr lang="en-US" altLang="ja-JP" sz="1200" dirty="0">
              <a:latin typeface="+mn-ea"/>
            </a:endParaRPr>
          </a:p>
          <a:p>
            <a:endParaRPr kumimoji="1" lang="ja-JP" altLang="en-US" sz="1200" dirty="0">
              <a:latin typeface="+mn-ea"/>
            </a:endParaRPr>
          </a:p>
        </p:txBody>
      </p:sp>
    </p:spTree>
    <p:extLst>
      <p:ext uri="{BB962C8B-B14F-4D97-AF65-F5344CB8AC3E}">
        <p14:creationId xmlns:p14="http://schemas.microsoft.com/office/powerpoint/2010/main" val="3890474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■大阪府への転入・転出状況（都道府県別）</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22</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Text Box 3"/>
          <p:cNvSpPr txBox="1">
            <a:spLocks noChangeArrowheads="1"/>
          </p:cNvSpPr>
          <p:nvPr/>
        </p:nvSpPr>
        <p:spPr bwMode="auto">
          <a:xfrm>
            <a:off x="326574" y="5413101"/>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経済分析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年）より大阪府政策企画部作成</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79512" y="187444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転入超過内訳</a:t>
            </a:r>
            <a:r>
              <a:rPr kumimoji="1" lang="en-US" altLang="ja-JP" sz="1200" dirty="0" smtClean="0"/>
              <a:t>】</a:t>
            </a:r>
            <a:endParaRPr kumimoji="1" lang="ja-JP" altLang="en-US" sz="1200" dirty="0"/>
          </a:p>
        </p:txBody>
      </p:sp>
      <p:sp>
        <p:nvSpPr>
          <p:cNvPr id="18" name="テキスト ボックス 17"/>
          <p:cNvSpPr txBox="1"/>
          <p:nvPr/>
        </p:nvSpPr>
        <p:spPr>
          <a:xfrm>
            <a:off x="4644008" y="1864568"/>
            <a:ext cx="1728192" cy="276999"/>
          </a:xfrm>
          <a:prstGeom prst="rect">
            <a:avLst/>
          </a:prstGeom>
          <a:noFill/>
        </p:spPr>
        <p:txBody>
          <a:bodyPr wrap="square" rtlCol="0">
            <a:spAutoFit/>
          </a:bodyPr>
          <a:lstStyle/>
          <a:p>
            <a:r>
              <a:rPr kumimoji="1" lang="en-US" altLang="ja-JP" sz="1200" dirty="0" smtClean="0"/>
              <a:t>【</a:t>
            </a:r>
            <a:r>
              <a:rPr lang="ja-JP" altLang="en-US" sz="1200" dirty="0" smtClean="0"/>
              <a:t>転出超過内訳</a:t>
            </a:r>
            <a:r>
              <a:rPr kumimoji="1" lang="en-US" altLang="ja-JP" sz="1200" dirty="0" smtClean="0"/>
              <a:t>】</a:t>
            </a:r>
            <a:endParaRPr kumimoji="1" lang="ja-JP" altLang="en-US" sz="1200" dirty="0"/>
          </a:p>
        </p:txBody>
      </p:sp>
      <p:sp>
        <p:nvSpPr>
          <p:cNvPr id="12" name="正方形/長方形 11"/>
          <p:cNvSpPr/>
          <p:nvPr/>
        </p:nvSpPr>
        <p:spPr>
          <a:xfrm>
            <a:off x="107504" y="972017"/>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年では、</a:t>
            </a:r>
            <a:r>
              <a:rPr lang="ja-JP" altLang="en-US" sz="1600" dirty="0" smtClean="0"/>
              <a:t>大阪府へは近畿・中国地方を中心に幅広い地方から人口が転入しています。</a:t>
            </a:r>
            <a:endParaRPr lang="en-US" altLang="ja-JP" sz="1600" dirty="0" smtClean="0"/>
          </a:p>
          <a:p>
            <a:pPr marL="180000" indent="-457200"/>
            <a:r>
              <a:rPr lang="ja-JP" altLang="en-US" sz="1600" dirty="0" smtClean="0"/>
              <a:t>○　一方、転出の内訳では、東京圏への転出が約</a:t>
            </a:r>
            <a:r>
              <a:rPr lang="en-US" altLang="ja-JP" sz="1600" dirty="0" smtClean="0"/>
              <a:t>93</a:t>
            </a:r>
            <a:r>
              <a:rPr lang="ja-JP" altLang="en-US" sz="1600" dirty="0" smtClean="0"/>
              <a:t>％と大半を占めています。</a:t>
            </a:r>
            <a:endParaRPr lang="ja-JP" altLang="en-US" sz="1600"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8352" y="2148544"/>
            <a:ext cx="4355360" cy="302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632" y="2132856"/>
            <a:ext cx="4355360" cy="302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2699792" y="4760743"/>
            <a:ext cx="720080" cy="180425"/>
          </a:xfrm>
          <a:prstGeom prst="rect">
            <a:avLst/>
          </a:prstGeom>
          <a:noFill/>
        </p:spPr>
        <p:txBody>
          <a:bodyPr wrap="square" lIns="36000" tIns="36000" rIns="36000" bIns="36000" rtlCol="0">
            <a:spAutoFit/>
          </a:bodyPr>
          <a:lstStyle/>
          <a:p>
            <a:r>
              <a:rPr kumimoji="1" lang="ja-JP" altLang="en-US" sz="700" dirty="0" smtClean="0"/>
              <a:t>（単位：人）</a:t>
            </a:r>
            <a:endParaRPr kumimoji="1" lang="ja-JP" altLang="en-US" sz="700" dirty="0"/>
          </a:p>
        </p:txBody>
      </p:sp>
      <p:sp>
        <p:nvSpPr>
          <p:cNvPr id="15" name="テキスト ボックス 14"/>
          <p:cNvSpPr txBox="1"/>
          <p:nvPr/>
        </p:nvSpPr>
        <p:spPr>
          <a:xfrm>
            <a:off x="7164288" y="4760743"/>
            <a:ext cx="720080" cy="180425"/>
          </a:xfrm>
          <a:prstGeom prst="rect">
            <a:avLst/>
          </a:prstGeom>
          <a:noFill/>
        </p:spPr>
        <p:txBody>
          <a:bodyPr wrap="square" lIns="36000" tIns="36000" rIns="36000" bIns="36000" rtlCol="0">
            <a:spAutoFit/>
          </a:bodyPr>
          <a:lstStyle/>
          <a:p>
            <a:r>
              <a:rPr kumimoji="1" lang="ja-JP" altLang="en-US" sz="700" dirty="0" smtClean="0"/>
              <a:t>（単位：人）</a:t>
            </a:r>
            <a:endParaRPr kumimoji="1" lang="ja-JP" altLang="en-US" sz="700" dirty="0"/>
          </a:p>
        </p:txBody>
      </p:sp>
    </p:spTree>
    <p:extLst>
      <p:ext uri="{BB962C8B-B14F-4D97-AF65-F5344CB8AC3E}">
        <p14:creationId xmlns:p14="http://schemas.microsoft.com/office/powerpoint/2010/main" val="3619024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871" y="2708702"/>
            <a:ext cx="4126129" cy="25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2708702"/>
            <a:ext cx="4126130" cy="25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ＭＳ Ｐゴシック" pitchFamily="50" charset="-128"/>
              </a:rPr>
              <a:t>大阪府・東京圏の年次別転入者数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23</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48642" y="5470939"/>
            <a:ext cx="5884862"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経済分析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」より大阪府政策企画部作成</a:t>
            </a:r>
            <a:endParaRPr lang="ja-JP" altLang="ja-JP" sz="700" dirty="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48642" y="2364326"/>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a:t>
            </a:r>
            <a:r>
              <a:rPr kumimoji="1" lang="en-US" altLang="ja-JP" sz="1200" dirty="0" smtClean="0"/>
              <a:t>】</a:t>
            </a:r>
            <a:endParaRPr kumimoji="1" lang="ja-JP" altLang="en-US" sz="1200" dirty="0"/>
          </a:p>
        </p:txBody>
      </p:sp>
      <p:sp>
        <p:nvSpPr>
          <p:cNvPr id="13" name="テキスト ボックス 12"/>
          <p:cNvSpPr txBox="1"/>
          <p:nvPr/>
        </p:nvSpPr>
        <p:spPr>
          <a:xfrm>
            <a:off x="4644008" y="2354454"/>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東京圏</a:t>
            </a:r>
            <a:r>
              <a:rPr kumimoji="1" lang="en-US" altLang="ja-JP" sz="1200" dirty="0" smtClean="0"/>
              <a:t>】</a:t>
            </a:r>
            <a:endParaRPr kumimoji="1" lang="ja-JP" altLang="en-US" sz="1200" dirty="0"/>
          </a:p>
        </p:txBody>
      </p:sp>
      <p:sp>
        <p:nvSpPr>
          <p:cNvPr id="12" name="正方形/長方形 11"/>
          <p:cNvSpPr/>
          <p:nvPr/>
        </p:nvSpPr>
        <p:spPr>
          <a:xfrm>
            <a:off x="107504" y="983630"/>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大阪府の社会増減を年次別にみると、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2011</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年の東日本大震災以降、一貫して東京圏への転出が増えている一方で、他地域からの転入も増えています。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東京圏については、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年に九州・沖縄地区へ約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人の転出超過となった以外は、すべて転入超過となって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、特に東北、中部、関西からの転入が顕著です。</a:t>
            </a:r>
            <a:endParaRPr lang="en-US" altLang="ja-JP" sz="1600" dirty="0"/>
          </a:p>
        </p:txBody>
      </p:sp>
      <p:cxnSp>
        <p:nvCxnSpPr>
          <p:cNvPr id="7" name="直線コネクタ 6"/>
          <p:cNvCxnSpPr/>
          <p:nvPr/>
        </p:nvCxnSpPr>
        <p:spPr>
          <a:xfrm>
            <a:off x="1042021" y="3690044"/>
            <a:ext cx="27363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364088" y="4497214"/>
            <a:ext cx="27363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907212" y="2706270"/>
            <a:ext cx="393242" cy="195814"/>
          </a:xfrm>
          <a:prstGeom prst="rect">
            <a:avLst/>
          </a:prstGeom>
          <a:noFill/>
        </p:spPr>
        <p:txBody>
          <a:bodyPr wrap="square" lIns="36000" tIns="36000" rIns="36000" bIns="36000" rtlCol="0">
            <a:spAutoFit/>
          </a:bodyPr>
          <a:lstStyle/>
          <a:p>
            <a:r>
              <a:rPr kumimoji="1" lang="ja-JP" altLang="en-US" sz="800" dirty="0" smtClean="0"/>
              <a:t>（人）</a:t>
            </a:r>
            <a:endParaRPr kumimoji="1" lang="ja-JP" altLang="en-US" sz="800" dirty="0"/>
          </a:p>
        </p:txBody>
      </p:sp>
      <p:sp>
        <p:nvSpPr>
          <p:cNvPr id="17" name="テキスト ボックス 16"/>
          <p:cNvSpPr txBox="1"/>
          <p:nvPr/>
        </p:nvSpPr>
        <p:spPr>
          <a:xfrm>
            <a:off x="5204832" y="2680671"/>
            <a:ext cx="393242" cy="195814"/>
          </a:xfrm>
          <a:prstGeom prst="rect">
            <a:avLst/>
          </a:prstGeom>
          <a:noFill/>
        </p:spPr>
        <p:txBody>
          <a:bodyPr wrap="square" lIns="36000" tIns="36000" rIns="36000" bIns="36000" rtlCol="0">
            <a:spAutoFit/>
          </a:bodyPr>
          <a:lstStyle/>
          <a:p>
            <a:r>
              <a:rPr kumimoji="1" lang="ja-JP" altLang="en-US" sz="800" dirty="0" smtClean="0"/>
              <a:t>（人）</a:t>
            </a:r>
            <a:endParaRPr kumimoji="1" lang="ja-JP" altLang="en-US" sz="800" dirty="0"/>
          </a:p>
        </p:txBody>
      </p:sp>
    </p:spTree>
    <p:extLst>
      <p:ext uri="{BB962C8B-B14F-4D97-AF65-F5344CB8AC3E}">
        <p14:creationId xmlns:p14="http://schemas.microsoft.com/office/powerpoint/2010/main" val="3146631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9512" y="115779"/>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a:t>
            </a:r>
            <a:r>
              <a:rPr lang="ja-JP" altLang="en-US" dirty="0" smtClean="0">
                <a:solidFill>
                  <a:prstClr val="black"/>
                </a:solidFill>
                <a:latin typeface="+mn-ea"/>
                <a:cs typeface="ＭＳ Ｐゴシック" pitchFamily="50" charset="-128"/>
              </a:rPr>
              <a:t>の東京圏に対する転出入の状況の推移</a:t>
            </a:r>
            <a:endParaRPr lang="ja-JP" altLang="en-US" dirty="0">
              <a:solidFill>
                <a:prstClr val="black"/>
              </a:solidFill>
              <a:latin typeface="+mn-ea"/>
              <a:cs typeface="Meiryo UI" panose="020B0604030504040204" pitchFamily="50" charset="-128"/>
            </a:endParaRPr>
          </a:p>
        </p:txBody>
      </p:sp>
      <p:cxnSp>
        <p:nvCxnSpPr>
          <p:cNvPr id="13" name="直線コネクタ 12"/>
          <p:cNvCxnSpPr/>
          <p:nvPr/>
        </p:nvCxnSpPr>
        <p:spPr>
          <a:xfrm>
            <a:off x="195864"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07504" y="890717"/>
            <a:ext cx="9036496" cy="954107"/>
          </a:xfrm>
          <a:prstGeom prst="rect">
            <a:avLst/>
          </a:prstGeom>
        </p:spPr>
        <p:txBody>
          <a:bodyPr wrap="square">
            <a:spAutoFit/>
          </a:bodyPr>
          <a:lstStyle/>
          <a:p>
            <a:pPr marL="180000" indent="-457200"/>
            <a:r>
              <a:rPr lang="ja-JP" altLang="en-US" sz="1600" dirty="0" smtClean="0"/>
              <a:t>○　圏域</a:t>
            </a:r>
            <a:r>
              <a:rPr lang="ja-JP" altLang="en-US" sz="1600" dirty="0"/>
              <a:t>別にみると、</a:t>
            </a:r>
            <a:r>
              <a:rPr lang="ja-JP" altLang="en-US" sz="1600" dirty="0" smtClean="0"/>
              <a:t>東京圏へ</a:t>
            </a:r>
            <a:r>
              <a:rPr lang="ja-JP" altLang="en-US" sz="1600" dirty="0"/>
              <a:t>の</a:t>
            </a:r>
            <a:r>
              <a:rPr lang="ja-JP" altLang="en-US" sz="1600" dirty="0" smtClean="0"/>
              <a:t>人口転出が</a:t>
            </a:r>
            <a:r>
              <a:rPr lang="ja-JP" altLang="en-US" sz="1600" dirty="0"/>
              <a:t>顕著です。</a:t>
            </a:r>
            <a:r>
              <a:rPr lang="en-US" altLang="ja-JP" sz="1600" dirty="0" smtClean="0"/>
              <a:t>2014(</a:t>
            </a:r>
            <a:r>
              <a:rPr lang="ja-JP" altLang="en-US" sz="1600" dirty="0" smtClean="0"/>
              <a:t>平成</a:t>
            </a:r>
            <a:r>
              <a:rPr lang="en-US" altLang="ja-JP" sz="1600" dirty="0" smtClean="0"/>
              <a:t>26)</a:t>
            </a:r>
            <a:r>
              <a:rPr lang="ja-JP" altLang="en-US" sz="1600" dirty="0"/>
              <a:t>年には、大阪府から</a:t>
            </a:r>
            <a:r>
              <a:rPr lang="ja-JP" altLang="en-US" sz="1600" dirty="0" smtClean="0"/>
              <a:t>は</a:t>
            </a:r>
            <a:r>
              <a:rPr lang="en-US" altLang="ja-JP" sz="1600" dirty="0" smtClean="0"/>
              <a:t>41,034</a:t>
            </a:r>
            <a:r>
              <a:rPr lang="ja-JP" altLang="en-US" sz="1600" dirty="0" smtClean="0"/>
              <a:t>人</a:t>
            </a:r>
            <a:r>
              <a:rPr lang="ja-JP" altLang="en-US" sz="1600" dirty="0"/>
              <a:t>が東京圏へ転出した一方、東京圏からの転入</a:t>
            </a:r>
            <a:r>
              <a:rPr lang="ja-JP" altLang="en-US" sz="1600" dirty="0" smtClean="0"/>
              <a:t>は</a:t>
            </a:r>
            <a:r>
              <a:rPr lang="en-US" altLang="ja-JP" sz="1600" dirty="0" smtClean="0"/>
              <a:t>30,129</a:t>
            </a:r>
            <a:r>
              <a:rPr lang="ja-JP" altLang="en-US" sz="1600" dirty="0" smtClean="0"/>
              <a:t>人</a:t>
            </a:r>
            <a:r>
              <a:rPr lang="ja-JP" altLang="en-US" sz="1600" dirty="0"/>
              <a:t>と</a:t>
            </a:r>
            <a:r>
              <a:rPr lang="ja-JP" altLang="en-US" sz="1600" dirty="0" smtClean="0"/>
              <a:t>約</a:t>
            </a:r>
            <a:r>
              <a:rPr lang="en-US" altLang="ja-JP" sz="1600" dirty="0" smtClean="0"/>
              <a:t>11,000</a:t>
            </a:r>
            <a:r>
              <a:rPr lang="ja-JP" altLang="en-US" sz="1600" dirty="0"/>
              <a:t>人の転出超過でした</a:t>
            </a:r>
            <a:r>
              <a:rPr lang="ja-JP" altLang="en-US" sz="1600" dirty="0" smtClean="0"/>
              <a:t>。</a:t>
            </a:r>
            <a:endParaRPr lang="en-US" altLang="ja-JP" sz="1600" dirty="0" smtClean="0"/>
          </a:p>
          <a:p>
            <a:pPr marL="180000" indent="-457200"/>
            <a:r>
              <a:rPr lang="ja-JP" altLang="en-US" sz="1200" dirty="0"/>
              <a:t>　</a:t>
            </a:r>
            <a:endParaRPr lang="en-US" altLang="ja-JP" sz="1200" dirty="0" smtClean="0"/>
          </a:p>
          <a:p>
            <a:pPr marL="180000" indent="-457200"/>
            <a:r>
              <a:rPr lang="ja-JP" altLang="en-US" sz="1200" dirty="0"/>
              <a:t>　</a:t>
            </a:r>
            <a:r>
              <a:rPr lang="ja-JP" altLang="en-US" sz="1200" dirty="0" smtClean="0"/>
              <a:t>　　　　　　　　　　　　　　　　　　　　　　　　　　　　　　　　　　　　　　　　　　　　　</a:t>
            </a:r>
            <a:endParaRPr lang="ja-JP" altLang="en-US" sz="1200" dirty="0"/>
          </a:p>
        </p:txBody>
      </p:sp>
      <p:sp>
        <p:nvSpPr>
          <p:cNvPr id="8" name="正方形/長方形 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24</a:t>
            </a:fld>
            <a:endParaRPr lang="ja-JP" altLang="en-US" dirty="0">
              <a:solidFill>
                <a:prstClr val="black"/>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488" y="1884366"/>
            <a:ext cx="7855969" cy="44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8"/>
          <p:cNvSpPr txBox="1">
            <a:spLocks noChangeArrowheads="1"/>
          </p:cNvSpPr>
          <p:nvPr/>
        </p:nvSpPr>
        <p:spPr bwMode="auto">
          <a:xfrm>
            <a:off x="971600" y="6142157"/>
            <a:ext cx="4230434"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出典：総務省「住民基本台帳人口移動報告」</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外国人を含まず。</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911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2473714"/>
            <a:ext cx="7632848" cy="419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大阪府の転</a:t>
            </a:r>
            <a:r>
              <a:rPr lang="ja-JP" altLang="en-US" dirty="0" smtClean="0">
                <a:solidFill>
                  <a:prstClr val="black"/>
                </a:solidFill>
                <a:latin typeface="+mn-ea"/>
                <a:cs typeface="ＭＳ Ｐゴシック" pitchFamily="50" charset="-128"/>
              </a:rPr>
              <a:t>出入の状況</a:t>
            </a:r>
            <a:r>
              <a:rPr lang="ja-JP" altLang="en-US" dirty="0">
                <a:solidFill>
                  <a:prstClr val="black"/>
                </a:solidFill>
                <a:latin typeface="+mn-ea"/>
                <a:cs typeface="ＭＳ Ｐゴシック" pitchFamily="50" charset="-128"/>
              </a:rPr>
              <a:t>の推移</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正方形/長方形 8"/>
          <p:cNvSpPr/>
          <p:nvPr/>
        </p:nvSpPr>
        <p:spPr>
          <a:xfrm>
            <a:off x="107504" y="923236"/>
            <a:ext cx="8856984" cy="1569660"/>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大阪府</a:t>
            </a:r>
            <a:r>
              <a:rPr lang="ja-JP" altLang="en-US" sz="1600" dirty="0"/>
              <a:t>と他の都道府県との転出入の状況をみると、</a:t>
            </a:r>
            <a:r>
              <a:rPr lang="en-US" altLang="ja-JP" sz="1600" dirty="0" smtClean="0"/>
              <a:t>1976(</a:t>
            </a:r>
            <a:r>
              <a:rPr lang="ja-JP" altLang="en-US" sz="1600" dirty="0" smtClean="0"/>
              <a:t>昭和</a:t>
            </a:r>
            <a:r>
              <a:rPr lang="en-US" altLang="ja-JP" sz="1600" dirty="0" smtClean="0"/>
              <a:t>51</a:t>
            </a:r>
            <a:r>
              <a:rPr lang="en-US" altLang="ja-JP" sz="1600" dirty="0"/>
              <a:t>)</a:t>
            </a:r>
            <a:r>
              <a:rPr lang="ja-JP" altLang="en-US" sz="1600" dirty="0"/>
              <a:t>年以降、</a:t>
            </a:r>
            <a:r>
              <a:rPr lang="en-US" altLang="ja-JP" sz="1600" dirty="0" smtClean="0"/>
              <a:t>1995(</a:t>
            </a:r>
            <a:r>
              <a:rPr lang="ja-JP" altLang="en-US" sz="1600" dirty="0" smtClean="0"/>
              <a:t>平成７</a:t>
            </a:r>
            <a:r>
              <a:rPr lang="en-US" altLang="ja-JP" sz="1600" dirty="0" smtClean="0"/>
              <a:t>)</a:t>
            </a:r>
            <a:r>
              <a:rPr lang="ja-JP" altLang="en-US" sz="1600" dirty="0"/>
              <a:t>年を除き、一貫して転出</a:t>
            </a:r>
            <a:r>
              <a:rPr lang="ja-JP" altLang="en-US" sz="1600" dirty="0" smtClean="0"/>
              <a:t>超過（「社会減」）の傾向</a:t>
            </a:r>
            <a:r>
              <a:rPr lang="ja-JP" altLang="en-US" sz="1600" dirty="0"/>
              <a:t>が続いていました</a:t>
            </a:r>
            <a:r>
              <a:rPr lang="ja-JP" altLang="en-US" sz="1600" dirty="0" smtClean="0"/>
              <a:t>。東日本</a:t>
            </a:r>
            <a:r>
              <a:rPr lang="ja-JP" altLang="en-US" sz="1600" dirty="0"/>
              <a:t>大震災の影響も</a:t>
            </a:r>
            <a:r>
              <a:rPr lang="ja-JP" altLang="en-US" sz="1600" dirty="0" smtClean="0"/>
              <a:t>あり</a:t>
            </a:r>
            <a:r>
              <a:rPr lang="ja-JP" altLang="en-US" sz="1600" dirty="0"/>
              <a:t>、</a:t>
            </a:r>
            <a:r>
              <a:rPr lang="en-US" altLang="ja-JP" sz="1600" dirty="0" smtClean="0"/>
              <a:t>2011(</a:t>
            </a:r>
            <a:r>
              <a:rPr lang="ja-JP" altLang="en-US" sz="1600" dirty="0" smtClean="0"/>
              <a:t>平成</a:t>
            </a:r>
            <a:r>
              <a:rPr lang="en-US" altLang="ja-JP" sz="1600" dirty="0" smtClean="0"/>
              <a:t>23</a:t>
            </a:r>
            <a:r>
              <a:rPr lang="en-US" altLang="ja-JP" sz="1600" dirty="0"/>
              <a:t>)</a:t>
            </a:r>
            <a:r>
              <a:rPr lang="ja-JP" altLang="en-US" sz="1600" dirty="0" smtClean="0"/>
              <a:t>年には転出者数</a:t>
            </a:r>
            <a:r>
              <a:rPr lang="ja-JP" altLang="en-US" sz="1600" dirty="0"/>
              <a:t>は</a:t>
            </a:r>
            <a:r>
              <a:rPr lang="en-US" altLang="ja-JP" sz="1600" dirty="0"/>
              <a:t>151,156</a:t>
            </a:r>
            <a:r>
              <a:rPr lang="ja-JP" altLang="en-US" sz="1600" dirty="0"/>
              <a:t>人、転入者数は</a:t>
            </a:r>
            <a:r>
              <a:rPr lang="en-US" altLang="ja-JP" sz="1600" dirty="0"/>
              <a:t>156,059</a:t>
            </a:r>
            <a:r>
              <a:rPr lang="ja-JP" altLang="en-US" sz="1600" dirty="0"/>
              <a:t>人と、転入者が転出者を上回る「社会増」となりました</a:t>
            </a:r>
            <a:r>
              <a:rPr lang="ja-JP" altLang="en-US" sz="1600" dirty="0" smtClean="0"/>
              <a:t>。</a:t>
            </a:r>
            <a:endParaRPr lang="en-US" altLang="ja-JP" sz="1600" dirty="0" smtClean="0"/>
          </a:p>
          <a:p>
            <a:pPr marL="180000" indent="-457200"/>
            <a:r>
              <a:rPr lang="ja-JP" altLang="en-US" sz="1600" dirty="0" smtClean="0"/>
              <a:t>○　その後、</a:t>
            </a:r>
            <a:r>
              <a:rPr lang="en-US" altLang="ja-JP" sz="1600" dirty="0" smtClean="0"/>
              <a:t>2013(</a:t>
            </a:r>
            <a:r>
              <a:rPr lang="ja-JP" altLang="en-US" sz="1600" dirty="0" smtClean="0"/>
              <a:t>平成</a:t>
            </a:r>
            <a:r>
              <a:rPr lang="en-US" altLang="ja-JP" sz="1600" dirty="0" smtClean="0"/>
              <a:t>25)</a:t>
            </a:r>
            <a:r>
              <a:rPr lang="ja-JP" altLang="en-US" sz="1600" dirty="0" smtClean="0"/>
              <a:t>年までの３年間は「社会増」の状況が続いていましたが、</a:t>
            </a:r>
            <a:r>
              <a:rPr lang="en-US" altLang="ja-JP" sz="1600" dirty="0" smtClean="0"/>
              <a:t>2014(</a:t>
            </a:r>
            <a:r>
              <a:rPr lang="ja-JP" altLang="en-US" sz="1600" dirty="0" smtClean="0"/>
              <a:t>平成</a:t>
            </a:r>
            <a:r>
              <a:rPr lang="en-US" altLang="ja-JP" sz="1600" dirty="0" smtClean="0"/>
              <a:t>26)</a:t>
            </a:r>
            <a:r>
              <a:rPr lang="ja-JP" altLang="en-US" sz="1600" dirty="0" smtClean="0"/>
              <a:t>年は再び「社会減」に転じました。</a:t>
            </a:r>
            <a:endParaRPr lang="en-US" altLang="ja-JP" sz="1600" dirty="0"/>
          </a:p>
        </p:txBody>
      </p:sp>
      <p:sp>
        <p:nvSpPr>
          <p:cNvPr id="11" name="Text Box 3"/>
          <p:cNvSpPr txBox="1">
            <a:spLocks noChangeArrowheads="1"/>
          </p:cNvSpPr>
          <p:nvPr/>
        </p:nvSpPr>
        <p:spPr bwMode="auto">
          <a:xfrm>
            <a:off x="611560" y="6597352"/>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出典：総務省「住民基本台帳人口移動報告</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25</a:t>
            </a:fld>
            <a:endParaRPr lang="ja-JP" altLang="en-US" dirty="0">
              <a:solidFill>
                <a:prstClr val="black"/>
              </a:solidFill>
            </a:endParaRPr>
          </a:p>
        </p:txBody>
      </p:sp>
      <p:sp>
        <p:nvSpPr>
          <p:cNvPr id="12" name="テキスト ボックス 11"/>
          <p:cNvSpPr txBox="1"/>
          <p:nvPr/>
        </p:nvSpPr>
        <p:spPr>
          <a:xfrm>
            <a:off x="1115616" y="6076107"/>
            <a:ext cx="7640948" cy="218504"/>
          </a:xfrm>
          <a:prstGeom prst="rect">
            <a:avLst/>
          </a:prstGeom>
          <a:noFill/>
        </p:spPr>
        <p:txBody>
          <a:bodyPr wrap="square" tIns="36000" rtlCol="0">
            <a:noAutofit/>
          </a:bodyPr>
          <a:lstStyle/>
          <a:p>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(S41)   (S43)  (S45)  (S47)  (S49)</a:t>
            </a:r>
            <a:r>
              <a:rPr lang="ja-JP" altLang="en-US" sz="62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(S51)  </a:t>
            </a:r>
            <a:r>
              <a:rPr lang="en-US" altLang="ja-JP" sz="620" dirty="0">
                <a:latin typeface="Meiryo UI" panose="020B0604030504040204" pitchFamily="50" charset="-128"/>
                <a:ea typeface="Meiryo UI" panose="020B0604030504040204" pitchFamily="50" charset="-128"/>
                <a:cs typeface="Meiryo UI" panose="020B0604030504040204" pitchFamily="50" charset="-128"/>
              </a:rPr>
              <a:t>(S53)</a:t>
            </a:r>
            <a:r>
              <a:rPr lang="ja-JP" altLang="en-US" sz="62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20" dirty="0">
                <a:latin typeface="Meiryo UI" panose="020B0604030504040204" pitchFamily="50" charset="-128"/>
                <a:ea typeface="Meiryo UI" panose="020B0604030504040204" pitchFamily="50" charset="-128"/>
                <a:cs typeface="Meiryo UI" panose="020B0604030504040204" pitchFamily="50" charset="-128"/>
              </a:rPr>
              <a:t>S55</a:t>
            </a:r>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62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20" dirty="0">
                <a:latin typeface="Meiryo UI" panose="020B0604030504040204" pitchFamily="50" charset="-128"/>
                <a:ea typeface="Meiryo UI" panose="020B0604030504040204" pitchFamily="50" charset="-128"/>
                <a:cs typeface="Meiryo UI" panose="020B0604030504040204" pitchFamily="50" charset="-128"/>
              </a:rPr>
              <a:t>S57) </a:t>
            </a:r>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20" dirty="0">
                <a:latin typeface="Meiryo UI" panose="020B0604030504040204" pitchFamily="50" charset="-128"/>
                <a:ea typeface="Meiryo UI" panose="020B0604030504040204" pitchFamily="50" charset="-128"/>
                <a:cs typeface="Meiryo UI" panose="020B0604030504040204" pitchFamily="50" charset="-128"/>
              </a:rPr>
              <a:t>S59)  (S61) </a:t>
            </a:r>
            <a:r>
              <a:rPr lang="ja-JP" altLang="en-US" sz="620" dirty="0">
                <a:latin typeface="Meiryo UI" panose="020B0604030504040204" pitchFamily="50" charset="-128"/>
                <a:ea typeface="Meiryo UI" panose="020B0604030504040204" pitchFamily="50" charset="-128"/>
                <a:cs typeface="Meiryo UI" panose="020B0604030504040204" pitchFamily="50" charset="-128"/>
              </a:rPr>
              <a:t> </a:t>
            </a:r>
            <a:r>
              <a:rPr lang="ja-JP" altLang="en-US" sz="62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20" dirty="0">
                <a:latin typeface="Meiryo UI" panose="020B0604030504040204" pitchFamily="50" charset="-128"/>
                <a:ea typeface="Meiryo UI" panose="020B0604030504040204" pitchFamily="50" charset="-128"/>
                <a:cs typeface="Meiryo UI" panose="020B0604030504040204" pitchFamily="50" charset="-128"/>
              </a:rPr>
              <a:t>S63</a:t>
            </a:r>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   (H2)   (H4)   (H6)    (H8)   (H10)  (H12) (H14)  (H16) (H18)  (H20)  (H22)  (H24)  (H26)    </a:t>
            </a:r>
            <a:endParaRPr kumimoji="1" lang="ja-JP" altLang="en-US" sz="62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0021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4033386"/>
            <a:ext cx="7344816" cy="258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2729" y="1171831"/>
            <a:ext cx="7385695" cy="263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solidFill>
                  <a:prstClr val="black"/>
                </a:solidFill>
                <a:latin typeface="+mn-ea"/>
                <a:cs typeface="Meiryo UI" panose="020B0604030504040204" pitchFamily="50" charset="-128"/>
              </a:rPr>
              <a:t>■</a:t>
            </a:r>
            <a:r>
              <a:rPr lang="en-US" altLang="ja-JP"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Meiryo UI" panose="020B0604030504040204" pitchFamily="50" charset="-128"/>
              </a:rPr>
              <a:t>参考</a:t>
            </a:r>
            <a:r>
              <a:rPr lang="en-US" altLang="ja-JP"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Meiryo UI" panose="020B0604030504040204" pitchFamily="50" charset="-128"/>
              </a:rPr>
              <a:t>対東京圏への</a:t>
            </a:r>
            <a:r>
              <a:rPr lang="ja-JP" altLang="en-US" dirty="0" smtClean="0">
                <a:solidFill>
                  <a:prstClr val="black"/>
                </a:solidFill>
                <a:latin typeface="+mn-ea"/>
                <a:cs typeface="ＭＳ Ｐゴシック" pitchFamily="50" charset="-128"/>
              </a:rPr>
              <a:t>転</a:t>
            </a:r>
            <a:r>
              <a:rPr lang="ja-JP" altLang="en-US" dirty="0" smtClean="0">
                <a:solidFill>
                  <a:prstClr val="black"/>
                </a:solidFill>
                <a:latin typeface="+mn-ea"/>
                <a:cs typeface="ＭＳ Ｐゴシック" pitchFamily="50" charset="-128"/>
              </a:rPr>
              <a:t>出入の状況</a:t>
            </a:r>
            <a:r>
              <a:rPr lang="ja-JP" altLang="en-US" dirty="0">
                <a:solidFill>
                  <a:prstClr val="black"/>
                </a:solidFill>
                <a:latin typeface="+mn-ea"/>
                <a:cs typeface="ＭＳ Ｐゴシック" pitchFamily="50" charset="-128"/>
              </a:rPr>
              <a:t>の</a:t>
            </a:r>
            <a:r>
              <a:rPr lang="ja-JP" altLang="en-US" dirty="0" smtClean="0">
                <a:solidFill>
                  <a:prstClr val="black"/>
                </a:solidFill>
                <a:latin typeface="+mn-ea"/>
                <a:cs typeface="ＭＳ Ｐゴシック" pitchFamily="50" charset="-128"/>
              </a:rPr>
              <a:t>推移</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正方形/長方形 8"/>
          <p:cNvSpPr/>
          <p:nvPr/>
        </p:nvSpPr>
        <p:spPr>
          <a:xfrm>
            <a:off x="107504" y="858198"/>
            <a:ext cx="8856984" cy="338554"/>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大阪府－対東京圏の転出入状況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1954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26</a:t>
            </a:fld>
            <a:endParaRPr lang="ja-JP" altLang="en-US" dirty="0">
              <a:solidFill>
                <a:prstClr val="black"/>
              </a:solidFill>
            </a:endParaRPr>
          </a:p>
        </p:txBody>
      </p:sp>
      <p:sp>
        <p:nvSpPr>
          <p:cNvPr id="12" name="正方形/長方形 11"/>
          <p:cNvSpPr/>
          <p:nvPr/>
        </p:nvSpPr>
        <p:spPr>
          <a:xfrm>
            <a:off x="107504" y="3810526"/>
            <a:ext cx="8856984" cy="338554"/>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圏－対東京圏の転出入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1954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　　　</a:t>
            </a:r>
            <a:endParaRPr lang="en-US" altLang="ja-JP" sz="1000" dirty="0">
              <a:solidFill>
                <a:srgbClr val="FF0000"/>
              </a:solidFill>
            </a:endParaRPr>
          </a:p>
        </p:txBody>
      </p:sp>
      <p:sp>
        <p:nvSpPr>
          <p:cNvPr id="11" name="Text Box 3"/>
          <p:cNvSpPr txBox="1">
            <a:spLocks noChangeArrowheads="1"/>
          </p:cNvSpPr>
          <p:nvPr/>
        </p:nvSpPr>
        <p:spPr bwMode="auto">
          <a:xfrm>
            <a:off x="539552" y="6669360"/>
            <a:ext cx="2880320"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出典：総務省「住民基本台帳人口移動報告</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860032" y="3933056"/>
            <a:ext cx="5544616" cy="407804"/>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＝滋賀県・京都府・大阪府・奈良県・和歌山県・兵庫県</a:t>
            </a:r>
            <a:endParaRPr lang="en-US" altLang="ja-JP" sz="1050" dirty="0"/>
          </a:p>
          <a:p>
            <a:endParaRPr kumimoji="1" lang="ja-JP" altLang="en-US" sz="1000" dirty="0"/>
          </a:p>
        </p:txBody>
      </p:sp>
    </p:spTree>
    <p:extLst>
      <p:ext uri="{BB962C8B-B14F-4D97-AF65-F5344CB8AC3E}">
        <p14:creationId xmlns:p14="http://schemas.microsoft.com/office/powerpoint/2010/main" val="3814885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ＭＳ Ｐゴシック" pitchFamily="50" charset="-128"/>
              </a:rPr>
              <a:t>大阪府の年齢階層別転出入超過数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48642" y="5485109"/>
            <a:ext cx="5884862"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経済分析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」より大阪府政策企画部作成</a:t>
            </a:r>
            <a:endParaRPr lang="ja-JP" altLang="ja-JP" sz="700" dirty="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8642" y="2564904"/>
            <a:ext cx="4130398" cy="259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564904"/>
            <a:ext cx="4130398" cy="259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348642" y="2143889"/>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男性</a:t>
            </a:r>
            <a:r>
              <a:rPr kumimoji="1" lang="en-US" altLang="ja-JP" sz="1200" dirty="0" smtClean="0"/>
              <a:t>】</a:t>
            </a:r>
            <a:endParaRPr kumimoji="1" lang="ja-JP" altLang="en-US" sz="1200" dirty="0"/>
          </a:p>
        </p:txBody>
      </p:sp>
      <p:sp>
        <p:nvSpPr>
          <p:cNvPr id="13" name="テキスト ボックス 12"/>
          <p:cNvSpPr txBox="1"/>
          <p:nvPr/>
        </p:nvSpPr>
        <p:spPr>
          <a:xfrm>
            <a:off x="4543796" y="2132856"/>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女性</a:t>
            </a:r>
            <a:r>
              <a:rPr kumimoji="1" lang="en-US" altLang="ja-JP" sz="1200" dirty="0" smtClean="0"/>
              <a:t>】</a:t>
            </a:r>
            <a:endParaRPr kumimoji="1" lang="ja-JP" altLang="en-US" sz="1200" dirty="0"/>
          </a:p>
        </p:txBody>
      </p:sp>
      <p:sp>
        <p:nvSpPr>
          <p:cNvPr id="14" name="正方形/長方形 13"/>
          <p:cNvSpPr/>
          <p:nvPr/>
        </p:nvSpPr>
        <p:spPr>
          <a:xfrm>
            <a:off x="107504" y="941819"/>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年代</a:t>
            </a:r>
            <a:r>
              <a:rPr lang="ja-JP" altLang="en-US" sz="1600" dirty="0"/>
              <a:t>別にみると</a:t>
            </a:r>
            <a:r>
              <a:rPr lang="ja-JP" altLang="en-US" sz="1600" dirty="0" smtClean="0"/>
              <a:t>、男性・女性とも、</a:t>
            </a:r>
            <a:r>
              <a:rPr lang="en-US" altLang="ja-JP" sz="1600" dirty="0" smtClean="0"/>
              <a:t>15</a:t>
            </a:r>
            <a:r>
              <a:rPr lang="ja-JP" altLang="en-US" sz="1600" dirty="0"/>
              <a:t>～</a:t>
            </a:r>
            <a:r>
              <a:rPr lang="en-US" altLang="ja-JP" sz="1600" dirty="0"/>
              <a:t>24</a:t>
            </a:r>
            <a:r>
              <a:rPr lang="ja-JP" altLang="en-US" sz="1600" dirty="0"/>
              <a:t>歳は</a:t>
            </a:r>
            <a:r>
              <a:rPr lang="ja-JP" altLang="en-US" sz="1600" dirty="0" smtClean="0"/>
              <a:t>転入超過であるのに</a:t>
            </a:r>
            <a:r>
              <a:rPr lang="ja-JP" altLang="en-US" sz="1600" dirty="0"/>
              <a:t>対し、他の年代</a:t>
            </a:r>
            <a:r>
              <a:rPr lang="ja-JP" altLang="en-US" sz="1600" dirty="0" smtClean="0"/>
              <a:t>はおおむね</a:t>
            </a:r>
            <a:r>
              <a:rPr lang="ja-JP" altLang="en-US" sz="1600" dirty="0"/>
              <a:t>転出超過の傾向で、特に</a:t>
            </a:r>
            <a:r>
              <a:rPr lang="en-US" altLang="ja-JP" sz="1600" dirty="0"/>
              <a:t>30</a:t>
            </a:r>
            <a:r>
              <a:rPr lang="ja-JP" altLang="en-US" sz="1600" dirty="0"/>
              <a:t>～</a:t>
            </a:r>
            <a:r>
              <a:rPr lang="en-US" altLang="ja-JP" sz="1600" dirty="0"/>
              <a:t>39</a:t>
            </a:r>
            <a:r>
              <a:rPr lang="ja-JP" altLang="en-US" sz="1600" dirty="0" smtClean="0"/>
              <a:t>歳</a:t>
            </a:r>
            <a:r>
              <a:rPr lang="ja-JP" altLang="en-US" sz="1600" dirty="0"/>
              <a:t>の</a:t>
            </a:r>
            <a:r>
              <a:rPr lang="ja-JP" altLang="en-US" sz="1600" dirty="0" smtClean="0"/>
              <a:t>転出超過数</a:t>
            </a:r>
            <a:r>
              <a:rPr lang="ja-JP" altLang="en-US" sz="1600" dirty="0"/>
              <a:t>が</a:t>
            </a:r>
            <a:r>
              <a:rPr lang="ja-JP" altLang="en-US" sz="1600" dirty="0" smtClean="0"/>
              <a:t>多くなるなど、</a:t>
            </a:r>
            <a:r>
              <a:rPr lang="ja-JP" altLang="en-US" sz="1600" dirty="0"/>
              <a:t>中堅世代の</a:t>
            </a:r>
            <a:r>
              <a:rPr lang="ja-JP" altLang="en-US" sz="1600" dirty="0" smtClean="0"/>
              <a:t>人口転出が顕著になっています。</a:t>
            </a:r>
            <a:endParaRPr lang="en-US" altLang="ja-JP" sz="1600" dirty="0" smtClean="0"/>
          </a:p>
          <a:p>
            <a:pPr marL="180000" indent="-457200"/>
            <a:r>
              <a:rPr lang="ja-JP" altLang="en-US" sz="1600" dirty="0" smtClean="0"/>
              <a:t>○　</a:t>
            </a:r>
            <a:r>
              <a:rPr lang="ja-JP" altLang="en-US" sz="1600" dirty="0"/>
              <a:t>また</a:t>
            </a:r>
            <a:r>
              <a:rPr lang="ja-JP" altLang="en-US" sz="1600" dirty="0" smtClean="0"/>
              <a:t>、</a:t>
            </a:r>
            <a:r>
              <a:rPr lang="en-US" altLang="ja-JP" sz="1600" dirty="0" smtClean="0"/>
              <a:t>15</a:t>
            </a:r>
            <a:r>
              <a:rPr lang="ja-JP" altLang="en-US" sz="1600" dirty="0" smtClean="0"/>
              <a:t>～</a:t>
            </a:r>
            <a:r>
              <a:rPr lang="en-US" altLang="ja-JP" sz="1600" dirty="0" smtClean="0"/>
              <a:t>24</a:t>
            </a:r>
            <a:r>
              <a:rPr lang="ja-JP" altLang="en-US" sz="1600" dirty="0" smtClean="0"/>
              <a:t>歳では、女性は男性の２倍程度転入しています。</a:t>
            </a:r>
            <a:endParaRPr lang="ja-JP" altLang="en-US" sz="1600" dirty="0"/>
          </a:p>
        </p:txBody>
      </p:sp>
      <p:sp>
        <p:nvSpPr>
          <p:cNvPr id="7" name="正方形/長方形 6"/>
          <p:cNvSpPr/>
          <p:nvPr/>
        </p:nvSpPr>
        <p:spPr>
          <a:xfrm>
            <a:off x="1168781" y="2420888"/>
            <a:ext cx="328141" cy="2952328"/>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p:cNvSpPr/>
          <p:nvPr/>
        </p:nvSpPr>
        <p:spPr>
          <a:xfrm>
            <a:off x="1706160" y="2420888"/>
            <a:ext cx="328141" cy="2952328"/>
          </a:xfrm>
          <a:prstGeom prst="rect">
            <a:avLst/>
          </a:prstGeom>
          <a:noFill/>
          <a:ln w="95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正方形/長方形 15"/>
          <p:cNvSpPr/>
          <p:nvPr/>
        </p:nvSpPr>
        <p:spPr>
          <a:xfrm>
            <a:off x="5385354" y="2420888"/>
            <a:ext cx="328141" cy="2952328"/>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p:cNvSpPr/>
          <p:nvPr/>
        </p:nvSpPr>
        <p:spPr>
          <a:xfrm>
            <a:off x="5912100" y="2420888"/>
            <a:ext cx="328141" cy="2952328"/>
          </a:xfrm>
          <a:prstGeom prst="rect">
            <a:avLst/>
          </a:prstGeom>
          <a:noFill/>
          <a:ln w="95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形吹き出し 7"/>
          <p:cNvSpPr/>
          <p:nvPr/>
        </p:nvSpPr>
        <p:spPr>
          <a:xfrm>
            <a:off x="1766809" y="2420888"/>
            <a:ext cx="1294064" cy="648000"/>
          </a:xfrm>
          <a:prstGeom prst="wedgeEllipseCallout">
            <a:avLst>
              <a:gd name="adj1" fmla="val -46304"/>
              <a:gd name="adj2" fmla="val 52655"/>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w="95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800" dirty="0" smtClean="0">
                <a:solidFill>
                  <a:srgbClr val="002060"/>
                </a:solidFill>
              </a:rPr>
              <a:t>転出超過数</a:t>
            </a:r>
            <a:endParaRPr kumimoji="1" lang="en-US" altLang="ja-JP" sz="800" dirty="0" smtClean="0">
              <a:solidFill>
                <a:srgbClr val="002060"/>
              </a:solidFill>
            </a:endParaRPr>
          </a:p>
          <a:p>
            <a:pPr algn="ctr"/>
            <a:r>
              <a:rPr lang="en-US" altLang="ja-JP" sz="1200" b="1" dirty="0" smtClean="0">
                <a:solidFill>
                  <a:srgbClr val="002060"/>
                </a:solidFill>
              </a:rPr>
              <a:t>1,294</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a:solidFill>
                  <a:srgbClr val="002060"/>
                </a:solidFill>
              </a:rPr>
              <a:t>30</a:t>
            </a:r>
            <a:r>
              <a:rPr lang="ja-JP" altLang="en-US" sz="800" dirty="0" smtClean="0">
                <a:solidFill>
                  <a:srgbClr val="002060"/>
                </a:solidFill>
              </a:rPr>
              <a:t>～</a:t>
            </a:r>
            <a:r>
              <a:rPr lang="en-US" altLang="ja-JP" sz="800" dirty="0" smtClean="0">
                <a:solidFill>
                  <a:srgbClr val="002060"/>
                </a:solidFill>
              </a:rPr>
              <a:t>39</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
        <p:nvSpPr>
          <p:cNvPr id="20" name="円形吹き出し 19"/>
          <p:cNvSpPr/>
          <p:nvPr/>
        </p:nvSpPr>
        <p:spPr>
          <a:xfrm>
            <a:off x="283150" y="2636912"/>
            <a:ext cx="1294064" cy="648000"/>
          </a:xfrm>
          <a:prstGeom prst="wedgeEllipseCallout">
            <a:avLst>
              <a:gd name="adj1" fmla="val 32574"/>
              <a:gd name="adj2" fmla="val 6085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002060"/>
                </a:solidFill>
              </a:rPr>
              <a:t>転入超過数</a:t>
            </a:r>
            <a:endParaRPr kumimoji="1" lang="en-US" altLang="ja-JP" sz="800" dirty="0" smtClean="0">
              <a:solidFill>
                <a:srgbClr val="002060"/>
              </a:solidFill>
            </a:endParaRPr>
          </a:p>
          <a:p>
            <a:pPr algn="ctr"/>
            <a:r>
              <a:rPr lang="en-US" altLang="ja-JP" sz="1200" b="1" dirty="0" smtClean="0">
                <a:solidFill>
                  <a:srgbClr val="002060"/>
                </a:solidFill>
              </a:rPr>
              <a:t>3,853</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smtClean="0">
                <a:solidFill>
                  <a:srgbClr val="002060"/>
                </a:solidFill>
              </a:rPr>
              <a:t>15</a:t>
            </a:r>
            <a:r>
              <a:rPr lang="ja-JP" altLang="en-US" sz="800" dirty="0" smtClean="0">
                <a:solidFill>
                  <a:srgbClr val="002060"/>
                </a:solidFill>
              </a:rPr>
              <a:t>～</a:t>
            </a:r>
            <a:r>
              <a:rPr lang="en-US" altLang="ja-JP" sz="800" dirty="0" smtClean="0">
                <a:solidFill>
                  <a:srgbClr val="002060"/>
                </a:solidFill>
              </a:rPr>
              <a:t>24</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
        <p:nvSpPr>
          <p:cNvPr id="23" name="円形吹き出し 22"/>
          <p:cNvSpPr/>
          <p:nvPr/>
        </p:nvSpPr>
        <p:spPr>
          <a:xfrm>
            <a:off x="5990167" y="2240904"/>
            <a:ext cx="1294064" cy="648000"/>
          </a:xfrm>
          <a:prstGeom prst="wedgeEllipseCallout">
            <a:avLst>
              <a:gd name="adj1" fmla="val -46304"/>
              <a:gd name="adj2" fmla="val 52655"/>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w="95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800" dirty="0" smtClean="0">
                <a:solidFill>
                  <a:srgbClr val="002060"/>
                </a:solidFill>
              </a:rPr>
              <a:t>転出超過数</a:t>
            </a:r>
            <a:endParaRPr kumimoji="1" lang="en-US" altLang="ja-JP" sz="800" dirty="0" smtClean="0">
              <a:solidFill>
                <a:srgbClr val="002060"/>
              </a:solidFill>
            </a:endParaRPr>
          </a:p>
          <a:p>
            <a:pPr algn="ctr"/>
            <a:r>
              <a:rPr lang="en-US" altLang="ja-JP" sz="1200" b="1" dirty="0" smtClean="0">
                <a:solidFill>
                  <a:srgbClr val="002060"/>
                </a:solidFill>
              </a:rPr>
              <a:t>1,281</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a:solidFill>
                  <a:srgbClr val="002060"/>
                </a:solidFill>
              </a:rPr>
              <a:t>30</a:t>
            </a:r>
            <a:r>
              <a:rPr lang="ja-JP" altLang="en-US" sz="800" dirty="0" smtClean="0">
                <a:solidFill>
                  <a:srgbClr val="002060"/>
                </a:solidFill>
              </a:rPr>
              <a:t>～</a:t>
            </a:r>
            <a:r>
              <a:rPr lang="en-US" altLang="ja-JP" sz="800" dirty="0" smtClean="0">
                <a:solidFill>
                  <a:srgbClr val="002060"/>
                </a:solidFill>
              </a:rPr>
              <a:t>39</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
        <p:nvSpPr>
          <p:cNvPr id="24" name="円形吹き出し 23"/>
          <p:cNvSpPr/>
          <p:nvPr/>
        </p:nvSpPr>
        <p:spPr>
          <a:xfrm>
            <a:off x="4211960" y="2420888"/>
            <a:ext cx="1294064" cy="648000"/>
          </a:xfrm>
          <a:prstGeom prst="wedgeEllipseCallout">
            <a:avLst>
              <a:gd name="adj1" fmla="val 48185"/>
              <a:gd name="adj2" fmla="val 5265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002060"/>
                </a:solidFill>
              </a:rPr>
              <a:t>転入超過数</a:t>
            </a:r>
            <a:endParaRPr kumimoji="1" lang="en-US" altLang="ja-JP" sz="800" dirty="0" smtClean="0">
              <a:solidFill>
                <a:srgbClr val="002060"/>
              </a:solidFill>
            </a:endParaRPr>
          </a:p>
          <a:p>
            <a:pPr algn="ctr"/>
            <a:r>
              <a:rPr lang="en-US" altLang="ja-JP" sz="1200" b="1" dirty="0" smtClean="0">
                <a:solidFill>
                  <a:srgbClr val="002060"/>
                </a:solidFill>
              </a:rPr>
              <a:t>6,202</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smtClean="0">
                <a:solidFill>
                  <a:srgbClr val="002060"/>
                </a:solidFill>
              </a:rPr>
              <a:t>15</a:t>
            </a:r>
            <a:r>
              <a:rPr lang="ja-JP" altLang="en-US" sz="800" dirty="0" smtClean="0">
                <a:solidFill>
                  <a:srgbClr val="002060"/>
                </a:solidFill>
              </a:rPr>
              <a:t>～</a:t>
            </a:r>
            <a:r>
              <a:rPr lang="en-US" altLang="ja-JP" sz="800" dirty="0" smtClean="0">
                <a:solidFill>
                  <a:srgbClr val="002060"/>
                </a:solidFill>
              </a:rPr>
              <a:t>24</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
        <p:nvSpPr>
          <p:cNvPr id="25" name="テキスト ボックス 24"/>
          <p:cNvSpPr txBox="1"/>
          <p:nvPr/>
        </p:nvSpPr>
        <p:spPr>
          <a:xfrm>
            <a:off x="467544" y="2492896"/>
            <a:ext cx="393242"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Tree>
    <p:extLst>
      <p:ext uri="{BB962C8B-B14F-4D97-AF65-F5344CB8AC3E}">
        <p14:creationId xmlns:p14="http://schemas.microsoft.com/office/powerpoint/2010/main" val="366293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56358" y="4114008"/>
            <a:ext cx="4094062" cy="257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5931" y="4114008"/>
            <a:ext cx="4094061" cy="257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0074" y="1113711"/>
            <a:ext cx="4160346" cy="26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5931" y="1123583"/>
            <a:ext cx="4149717" cy="260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en-US" altLang="ja-JP"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Meiryo UI" panose="020B0604030504040204" pitchFamily="50" charset="-128"/>
              </a:rPr>
              <a:t>参考</a:t>
            </a:r>
            <a:r>
              <a:rPr lang="en-US" altLang="ja-JP"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Meiryo UI" panose="020B0604030504040204" pitchFamily="50" charset="-128"/>
              </a:rPr>
              <a:t>関西圏・東京圏</a:t>
            </a:r>
            <a:r>
              <a:rPr lang="ja-JP" altLang="en-US" dirty="0" smtClean="0">
                <a:solidFill>
                  <a:prstClr val="black"/>
                </a:solidFill>
                <a:latin typeface="+mn-ea"/>
                <a:cs typeface="ＭＳ Ｐゴシック" pitchFamily="50" charset="-128"/>
              </a:rPr>
              <a:t>の年齢階層別転出入超過数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195864" y="6749430"/>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経済分析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」より大阪府政策企画部作成</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48642" y="846584"/>
            <a:ext cx="1728192" cy="276999"/>
          </a:xfrm>
          <a:prstGeom prst="rect">
            <a:avLst/>
          </a:prstGeom>
          <a:noFill/>
        </p:spPr>
        <p:txBody>
          <a:bodyPr wrap="square" rtlCol="0">
            <a:spAutoFit/>
          </a:bodyPr>
          <a:lstStyle/>
          <a:p>
            <a:r>
              <a:rPr kumimoji="1" lang="en-US" altLang="ja-JP" sz="1200" dirty="0" smtClean="0"/>
              <a:t>【</a:t>
            </a:r>
            <a:r>
              <a:rPr lang="ja-JP" altLang="en-US" sz="1200" dirty="0"/>
              <a:t>関西</a:t>
            </a:r>
            <a:r>
              <a:rPr kumimoji="1" lang="ja-JP" altLang="en-US" sz="1200" dirty="0" smtClean="0"/>
              <a:t>圏：男性</a:t>
            </a:r>
            <a:r>
              <a:rPr kumimoji="1" lang="en-US" altLang="ja-JP" sz="1200" dirty="0" smtClean="0"/>
              <a:t>】</a:t>
            </a:r>
            <a:endParaRPr kumimoji="1" lang="ja-JP" altLang="en-US" sz="1200" dirty="0"/>
          </a:p>
        </p:txBody>
      </p:sp>
      <p:sp>
        <p:nvSpPr>
          <p:cNvPr id="23" name="テキスト ボックス 22"/>
          <p:cNvSpPr txBox="1"/>
          <p:nvPr/>
        </p:nvSpPr>
        <p:spPr>
          <a:xfrm>
            <a:off x="4543796" y="836712"/>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関西圏：女性</a:t>
            </a:r>
            <a:r>
              <a:rPr kumimoji="1" lang="en-US" altLang="ja-JP" sz="1200" dirty="0" smtClean="0"/>
              <a:t>】</a:t>
            </a:r>
            <a:endParaRPr kumimoji="1" lang="ja-JP" altLang="en-US" sz="1200" dirty="0"/>
          </a:p>
        </p:txBody>
      </p:sp>
      <p:sp>
        <p:nvSpPr>
          <p:cNvPr id="5" name="円/楕円 4"/>
          <p:cNvSpPr/>
          <p:nvPr/>
        </p:nvSpPr>
        <p:spPr>
          <a:xfrm>
            <a:off x="1331640" y="2780928"/>
            <a:ext cx="504056" cy="8784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円/楕円 13"/>
          <p:cNvSpPr/>
          <p:nvPr/>
        </p:nvSpPr>
        <p:spPr>
          <a:xfrm>
            <a:off x="5637382" y="1340768"/>
            <a:ext cx="252028" cy="491409"/>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251520" y="3867248"/>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東京圏：男性</a:t>
            </a:r>
            <a:r>
              <a:rPr kumimoji="1" lang="en-US" altLang="ja-JP" sz="1200" dirty="0" smtClean="0"/>
              <a:t>】</a:t>
            </a:r>
            <a:endParaRPr kumimoji="1" lang="ja-JP" altLang="en-US" sz="1200" dirty="0"/>
          </a:p>
        </p:txBody>
      </p:sp>
      <p:sp>
        <p:nvSpPr>
          <p:cNvPr id="18" name="テキスト ボックス 17"/>
          <p:cNvSpPr txBox="1"/>
          <p:nvPr/>
        </p:nvSpPr>
        <p:spPr>
          <a:xfrm>
            <a:off x="4499992" y="3857376"/>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東京圏：女性</a:t>
            </a:r>
            <a:r>
              <a:rPr kumimoji="1" lang="en-US" altLang="ja-JP" sz="1200" dirty="0" smtClean="0"/>
              <a:t>】</a:t>
            </a:r>
            <a:endParaRPr kumimoji="1" lang="ja-JP" altLang="en-US" sz="1200" dirty="0"/>
          </a:p>
        </p:txBody>
      </p:sp>
      <p:sp>
        <p:nvSpPr>
          <p:cNvPr id="24" name="円/楕円 23"/>
          <p:cNvSpPr/>
          <p:nvPr/>
        </p:nvSpPr>
        <p:spPr>
          <a:xfrm>
            <a:off x="1433362" y="5760547"/>
            <a:ext cx="432048" cy="47676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 name="円/楕円 24"/>
          <p:cNvSpPr/>
          <p:nvPr/>
        </p:nvSpPr>
        <p:spPr>
          <a:xfrm>
            <a:off x="5796136" y="5733256"/>
            <a:ext cx="504056" cy="579913"/>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28</a:t>
            </a:fld>
            <a:endParaRPr lang="ja-JP" altLang="en-US" dirty="0">
              <a:solidFill>
                <a:prstClr val="black"/>
              </a:solidFill>
            </a:endParaRPr>
          </a:p>
        </p:txBody>
      </p:sp>
      <p:sp>
        <p:nvSpPr>
          <p:cNvPr id="26" name="テキスト ボックス 25"/>
          <p:cNvSpPr txBox="1"/>
          <p:nvPr/>
        </p:nvSpPr>
        <p:spPr>
          <a:xfrm>
            <a:off x="539552" y="1119113"/>
            <a:ext cx="393242"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
        <p:nvSpPr>
          <p:cNvPr id="27" name="テキスト ボックス 26"/>
          <p:cNvSpPr txBox="1"/>
          <p:nvPr/>
        </p:nvSpPr>
        <p:spPr>
          <a:xfrm>
            <a:off x="4826830" y="1119113"/>
            <a:ext cx="393242"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
        <p:nvSpPr>
          <p:cNvPr id="28" name="テキスト ボックス 27"/>
          <p:cNvSpPr txBox="1"/>
          <p:nvPr/>
        </p:nvSpPr>
        <p:spPr>
          <a:xfrm>
            <a:off x="557511" y="4113216"/>
            <a:ext cx="393242"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
        <p:nvSpPr>
          <p:cNvPr id="29" name="テキスト ボックス 28"/>
          <p:cNvSpPr txBox="1"/>
          <p:nvPr/>
        </p:nvSpPr>
        <p:spPr>
          <a:xfrm>
            <a:off x="4917472" y="4115943"/>
            <a:ext cx="393242"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Tree>
    <p:extLst>
      <p:ext uri="{BB962C8B-B14F-4D97-AF65-F5344CB8AC3E}">
        <p14:creationId xmlns:p14="http://schemas.microsoft.com/office/powerpoint/2010/main" val="3292215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243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a:t>
            </a:r>
            <a:r>
              <a:rPr lang="ja-JP" altLang="en-US" dirty="0" smtClean="0">
                <a:solidFill>
                  <a:prstClr val="black"/>
                </a:solidFill>
                <a:latin typeface="+mn-ea"/>
                <a:cs typeface="ＭＳ Ｐゴシック" pitchFamily="50" charset="-128"/>
              </a:rPr>
              <a:t>年齢階層別転出入分析①</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367658" y="634920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経済分析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より大阪府政策企画部作成</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07504" y="890711"/>
            <a:ext cx="2642435" cy="477053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年齢階層別の転出入状況をみると、進学・就職を機に大阪府に転入しています。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ただし、大学生新卒者が就職</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年目頃となる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歳代において、異動・転職などにより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家族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離れていることがうかがえます。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p>
          <a:p>
            <a:pPr marL="180000" indent="-457200"/>
            <a:r>
              <a:rPr lang="ja-JP" altLang="en-US" sz="1600" dirty="0" smtClean="0"/>
              <a:t>○　また、女性は男性に比べて地元で就職する傾向が強いことがうかがえます。</a:t>
            </a:r>
            <a:endParaRPr lang="en-US" altLang="ja-JP" sz="1600" dirty="0" smtClean="0"/>
          </a:p>
          <a:p>
            <a:pPr marL="180000" indent="-457200"/>
            <a:endParaRPr lang="en-US" altLang="ja-JP" sz="1600" dirty="0" smtClean="0"/>
          </a:p>
          <a:p>
            <a:pPr marL="180000" indent="-457200"/>
            <a:r>
              <a:rPr lang="ja-JP" altLang="en-US" sz="1600" dirty="0" smtClean="0"/>
              <a:t>○　</a:t>
            </a:r>
            <a:r>
              <a:rPr lang="en-US" altLang="ja-JP" sz="1600" dirty="0" smtClean="0"/>
              <a:t>60</a:t>
            </a:r>
            <a:r>
              <a:rPr lang="ja-JP" altLang="en-US" sz="1600" dirty="0" smtClean="0"/>
              <a:t>歳以上では転出超過となっていますが、これは定年を契機にふるさとに戻る等の理由により、大阪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smtClean="0"/>
              <a:t>から転出しているものと推察されます。</a:t>
            </a:r>
            <a:endParaRPr lang="ja-JP" altLang="en-US" sz="16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30060" y="908720"/>
            <a:ext cx="5206436" cy="258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4328" y="3608562"/>
            <a:ext cx="5202168" cy="258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3131840" y="90872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男性</a:t>
            </a:r>
            <a:r>
              <a:rPr kumimoji="1" lang="en-US" altLang="ja-JP" sz="1200" dirty="0" smtClean="0"/>
              <a:t>】</a:t>
            </a:r>
            <a:endParaRPr kumimoji="1" lang="ja-JP" altLang="en-US" sz="1200" dirty="0"/>
          </a:p>
        </p:txBody>
      </p:sp>
      <p:sp>
        <p:nvSpPr>
          <p:cNvPr id="18" name="テキスト ボックス 17"/>
          <p:cNvSpPr txBox="1"/>
          <p:nvPr/>
        </p:nvSpPr>
        <p:spPr>
          <a:xfrm>
            <a:off x="3131840" y="3608562"/>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女性</a:t>
            </a:r>
            <a:r>
              <a:rPr kumimoji="1" lang="en-US" altLang="ja-JP" sz="1200" dirty="0" smtClean="0"/>
              <a:t>】</a:t>
            </a:r>
            <a:endParaRPr kumimoji="1" lang="ja-JP" altLang="en-US" sz="1200" dirty="0"/>
          </a:p>
        </p:txBody>
      </p:sp>
      <p:sp>
        <p:nvSpPr>
          <p:cNvPr id="6" name="円/楕円 5"/>
          <p:cNvSpPr/>
          <p:nvPr/>
        </p:nvSpPr>
        <p:spPr>
          <a:xfrm rot="3060000">
            <a:off x="5172095" y="1830203"/>
            <a:ext cx="1284268" cy="360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4" name="円/楕円 23"/>
          <p:cNvSpPr/>
          <p:nvPr/>
        </p:nvSpPr>
        <p:spPr>
          <a:xfrm rot="3060000">
            <a:off x="5265054" y="4629035"/>
            <a:ext cx="1135392" cy="360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5" name="円/楕円 24"/>
          <p:cNvSpPr/>
          <p:nvPr/>
        </p:nvSpPr>
        <p:spPr>
          <a:xfrm rot="18540000" flipH="1">
            <a:off x="4995455" y="4441355"/>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6" name="円/楕円 25"/>
          <p:cNvSpPr/>
          <p:nvPr/>
        </p:nvSpPr>
        <p:spPr>
          <a:xfrm rot="18540000" flipH="1">
            <a:off x="4930130" y="1446991"/>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7" name="円/楕円 26"/>
          <p:cNvSpPr/>
          <p:nvPr/>
        </p:nvSpPr>
        <p:spPr>
          <a:xfrm rot="3060000">
            <a:off x="4031077" y="2424986"/>
            <a:ext cx="498057" cy="242444"/>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8" name="円/楕円 27"/>
          <p:cNvSpPr/>
          <p:nvPr/>
        </p:nvSpPr>
        <p:spPr>
          <a:xfrm rot="3060000">
            <a:off x="4031077" y="5120145"/>
            <a:ext cx="498057" cy="242444"/>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9" name="円/楕円 28"/>
          <p:cNvSpPr/>
          <p:nvPr/>
        </p:nvSpPr>
        <p:spPr>
          <a:xfrm rot="1200000" flipH="1" flipV="1">
            <a:off x="6850664" y="2677167"/>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30" name="円/楕円 29"/>
          <p:cNvSpPr/>
          <p:nvPr/>
        </p:nvSpPr>
        <p:spPr>
          <a:xfrm rot="1200000" flipH="1" flipV="1">
            <a:off x="6809251" y="5426040"/>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7" name="右中かっこ 6"/>
          <p:cNvSpPr/>
          <p:nvPr/>
        </p:nvSpPr>
        <p:spPr>
          <a:xfrm rot="720000" flipH="1">
            <a:off x="4729204" y="1227885"/>
            <a:ext cx="129319" cy="1567557"/>
          </a:xfrm>
          <a:prstGeom prst="rightBrace">
            <a:avLst>
              <a:gd name="adj1" fmla="val 8333"/>
              <a:gd name="adj2" fmla="val 190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中かっこ 31"/>
          <p:cNvSpPr/>
          <p:nvPr/>
        </p:nvSpPr>
        <p:spPr>
          <a:xfrm rot="720000" flipH="1">
            <a:off x="4694384" y="4104656"/>
            <a:ext cx="185966" cy="1363546"/>
          </a:xfrm>
          <a:prstGeom prst="rightBrace">
            <a:avLst>
              <a:gd name="adj1" fmla="val 8333"/>
              <a:gd name="adj2" fmla="val 382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正方形/長方形 32"/>
          <p:cNvSpPr/>
          <p:nvPr/>
        </p:nvSpPr>
        <p:spPr>
          <a:xfrm>
            <a:off x="2786075" y="1399750"/>
            <a:ext cx="823105" cy="29352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smtClean="0"/>
              <a:t>進学・就職</a:t>
            </a:r>
            <a:endParaRPr kumimoji="1" lang="ja-JP" altLang="en-US" sz="1000" dirty="0"/>
          </a:p>
        </p:txBody>
      </p:sp>
      <p:cxnSp>
        <p:nvCxnSpPr>
          <p:cNvPr id="9" name="直線矢印コネクタ 8"/>
          <p:cNvCxnSpPr>
            <a:stCxn id="33" idx="3"/>
          </p:cNvCxnSpPr>
          <p:nvPr/>
        </p:nvCxnSpPr>
        <p:spPr>
          <a:xfrm flipV="1">
            <a:off x="3609180" y="1523387"/>
            <a:ext cx="1222366" cy="23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61" idx="3"/>
            <a:endCxn id="32" idx="1"/>
          </p:cNvCxnSpPr>
          <p:nvPr/>
        </p:nvCxnSpPr>
        <p:spPr>
          <a:xfrm>
            <a:off x="3573045" y="4401346"/>
            <a:ext cx="1156620" cy="209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5832750" y="1065664"/>
            <a:ext cx="1584598" cy="37721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結婚後、子どもが学齢期に入るまでの間に家族で転出</a:t>
            </a:r>
            <a:endParaRPr kumimoji="1" lang="ja-JP" altLang="en-US" sz="1000" dirty="0"/>
          </a:p>
        </p:txBody>
      </p:sp>
      <p:cxnSp>
        <p:nvCxnSpPr>
          <p:cNvPr id="15" name="直線矢印コネクタ 14"/>
          <p:cNvCxnSpPr>
            <a:stCxn id="36" idx="2"/>
            <a:endCxn id="6" idx="0"/>
          </p:cNvCxnSpPr>
          <p:nvPr/>
        </p:nvCxnSpPr>
        <p:spPr>
          <a:xfrm flipH="1">
            <a:off x="5954131" y="1442883"/>
            <a:ext cx="670918" cy="454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65" idx="2"/>
            <a:endCxn id="24" idx="0"/>
          </p:cNvCxnSpPr>
          <p:nvPr/>
        </p:nvCxnSpPr>
        <p:spPr>
          <a:xfrm flipH="1">
            <a:off x="5972652" y="4081067"/>
            <a:ext cx="669775" cy="6146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endCxn id="27" idx="0"/>
          </p:cNvCxnSpPr>
          <p:nvPr/>
        </p:nvCxnSpPr>
        <p:spPr>
          <a:xfrm flipH="1">
            <a:off x="4374313" y="1442883"/>
            <a:ext cx="2250736" cy="10270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65" idx="2"/>
          </p:cNvCxnSpPr>
          <p:nvPr/>
        </p:nvCxnSpPr>
        <p:spPr>
          <a:xfrm flipH="1">
            <a:off x="4374315" y="4081067"/>
            <a:ext cx="2268112" cy="10659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749940" y="4254582"/>
            <a:ext cx="823105" cy="29352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smtClean="0"/>
              <a:t>進学・就職</a:t>
            </a:r>
            <a:endParaRPr kumimoji="1" lang="ja-JP" altLang="en-US" sz="1000" dirty="0"/>
          </a:p>
        </p:txBody>
      </p:sp>
      <p:sp>
        <p:nvSpPr>
          <p:cNvPr id="65" name="正方形/長方形 64"/>
          <p:cNvSpPr/>
          <p:nvPr/>
        </p:nvSpPr>
        <p:spPr>
          <a:xfrm>
            <a:off x="5850128" y="3703848"/>
            <a:ext cx="1584598" cy="37721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結婚後、子どもが学齢期に入るまでの間に家族で転出</a:t>
            </a:r>
            <a:endParaRPr kumimoji="1" lang="ja-JP" altLang="en-US" sz="1000" dirty="0"/>
          </a:p>
        </p:txBody>
      </p:sp>
      <p:sp>
        <p:nvSpPr>
          <p:cNvPr id="72" name="正方形/長方形 71"/>
          <p:cNvSpPr/>
          <p:nvPr/>
        </p:nvSpPr>
        <p:spPr>
          <a:xfrm>
            <a:off x="6888565" y="2208736"/>
            <a:ext cx="1278839" cy="23661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退職後地元に帰る</a:t>
            </a:r>
            <a:endParaRPr kumimoji="1" lang="ja-JP" altLang="en-US" sz="1000" dirty="0"/>
          </a:p>
        </p:txBody>
      </p:sp>
      <p:sp>
        <p:nvSpPr>
          <p:cNvPr id="74" name="正方形/長方形 73"/>
          <p:cNvSpPr/>
          <p:nvPr/>
        </p:nvSpPr>
        <p:spPr>
          <a:xfrm>
            <a:off x="6957564" y="4614032"/>
            <a:ext cx="1278839" cy="23661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退職後地元に帰る</a:t>
            </a:r>
            <a:endParaRPr kumimoji="1" lang="ja-JP" altLang="en-US" sz="1000" dirty="0"/>
          </a:p>
        </p:txBody>
      </p:sp>
      <p:cxnSp>
        <p:nvCxnSpPr>
          <p:cNvPr id="75" name="直線矢印コネクタ 74"/>
          <p:cNvCxnSpPr>
            <a:stCxn id="72" idx="2"/>
            <a:endCxn id="29" idx="3"/>
          </p:cNvCxnSpPr>
          <p:nvPr/>
        </p:nvCxnSpPr>
        <p:spPr>
          <a:xfrm flipH="1">
            <a:off x="7218691" y="2445353"/>
            <a:ext cx="309294" cy="3197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a:endCxn id="30" idx="4"/>
          </p:cNvCxnSpPr>
          <p:nvPr/>
        </p:nvCxnSpPr>
        <p:spPr>
          <a:xfrm flipH="1">
            <a:off x="7052902" y="4850650"/>
            <a:ext cx="544081" cy="5823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2749939" y="2244945"/>
            <a:ext cx="1001303" cy="724426"/>
          </a:xfrm>
          <a:prstGeom prst="rect">
            <a:avLst/>
          </a:prstGeom>
          <a:noFill/>
          <a:ln w="38100" cmpd="dbl">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000" dirty="0" smtClean="0"/>
              <a:t>女性は男性に比べて地元での就職傾向が強い</a:t>
            </a:r>
            <a:endParaRPr kumimoji="1" lang="ja-JP" altLang="en-US" sz="1000" dirty="0"/>
          </a:p>
        </p:txBody>
      </p:sp>
      <p:cxnSp>
        <p:nvCxnSpPr>
          <p:cNvPr id="89" name="直線矢印コネクタ 88"/>
          <p:cNvCxnSpPr>
            <a:stCxn id="88" idx="3"/>
            <a:endCxn id="26" idx="7"/>
          </p:cNvCxnSpPr>
          <p:nvPr/>
        </p:nvCxnSpPr>
        <p:spPr>
          <a:xfrm flipV="1">
            <a:off x="3751242" y="1622945"/>
            <a:ext cx="1229392" cy="9842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a:stCxn id="88" idx="3"/>
            <a:endCxn id="25" idx="0"/>
          </p:cNvCxnSpPr>
          <p:nvPr/>
        </p:nvCxnSpPr>
        <p:spPr>
          <a:xfrm>
            <a:off x="3751242" y="2607158"/>
            <a:ext cx="1359616" cy="18766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29</a:t>
            </a:fld>
            <a:endParaRPr lang="ja-JP" altLang="en-US" dirty="0">
              <a:solidFill>
                <a:prstClr val="black"/>
              </a:solidFill>
            </a:endParaRPr>
          </a:p>
        </p:txBody>
      </p:sp>
      <p:sp>
        <p:nvSpPr>
          <p:cNvPr id="41" name="テキスト ボックス 40"/>
          <p:cNvSpPr txBox="1"/>
          <p:nvPr/>
        </p:nvSpPr>
        <p:spPr>
          <a:xfrm>
            <a:off x="4085518" y="858198"/>
            <a:ext cx="393242" cy="180425"/>
          </a:xfrm>
          <a:prstGeom prst="rect">
            <a:avLst/>
          </a:prstGeom>
          <a:noFill/>
        </p:spPr>
        <p:txBody>
          <a:bodyPr wrap="square" lIns="36000" tIns="36000" rIns="36000" bIns="36000" rtlCol="0">
            <a:spAutoFit/>
          </a:bodyPr>
          <a:lstStyle/>
          <a:p>
            <a:r>
              <a:rPr kumimoji="1" lang="ja-JP" altLang="en-US" sz="700" dirty="0" smtClean="0"/>
              <a:t>（人）</a:t>
            </a:r>
            <a:endParaRPr kumimoji="1" lang="ja-JP" altLang="en-US" sz="700" dirty="0"/>
          </a:p>
        </p:txBody>
      </p:sp>
      <p:sp>
        <p:nvSpPr>
          <p:cNvPr id="42" name="テキスト ボックス 41"/>
          <p:cNvSpPr txBox="1"/>
          <p:nvPr/>
        </p:nvSpPr>
        <p:spPr>
          <a:xfrm>
            <a:off x="4051343" y="3566636"/>
            <a:ext cx="393242" cy="180425"/>
          </a:xfrm>
          <a:prstGeom prst="rect">
            <a:avLst/>
          </a:prstGeom>
          <a:noFill/>
        </p:spPr>
        <p:txBody>
          <a:bodyPr wrap="square" lIns="36000" tIns="36000" rIns="36000" bIns="36000" rtlCol="0">
            <a:spAutoFit/>
          </a:bodyPr>
          <a:lstStyle/>
          <a:p>
            <a:r>
              <a:rPr kumimoji="1" lang="ja-JP" altLang="en-US" sz="700" dirty="0" smtClean="0"/>
              <a:t>（人）</a:t>
            </a:r>
            <a:endParaRPr kumimoji="1" lang="ja-JP" altLang="en-US" sz="700" dirty="0"/>
          </a:p>
        </p:txBody>
      </p:sp>
    </p:spTree>
    <p:extLst>
      <p:ext uri="{BB962C8B-B14F-4D97-AF65-F5344CB8AC3E}">
        <p14:creationId xmlns:p14="http://schemas.microsoft.com/office/powerpoint/2010/main" val="4267551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大阪府の年齢階層別転</a:t>
            </a:r>
            <a:r>
              <a:rPr lang="ja-JP" altLang="en-US" dirty="0" smtClean="0">
                <a:solidFill>
                  <a:prstClr val="black"/>
                </a:solidFill>
                <a:latin typeface="+mn-ea"/>
                <a:cs typeface="ＭＳ Ｐゴシック" pitchFamily="50" charset="-128"/>
              </a:rPr>
              <a:t>出入分析②</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転出入の状況を年齢階層別・地域別にみると、就職時、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歳代の中堅世代が東京圏に転出していることが分かります。また、退職後の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歳以上はすべての地域に対して転出超過となっています。　</a:t>
            </a:r>
            <a:endParaRPr lang="ja-JP" altLang="en-US" sz="1600" dirty="0"/>
          </a:p>
        </p:txBody>
      </p:sp>
      <p:pic>
        <p:nvPicPr>
          <p:cNvPr id="20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484784"/>
            <a:ext cx="7034801" cy="432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3"/>
          <p:cNvSpPr txBox="1">
            <a:spLocks noChangeArrowheads="1"/>
          </p:cNvSpPr>
          <p:nvPr/>
        </p:nvSpPr>
        <p:spPr bwMode="auto">
          <a:xfrm>
            <a:off x="5734942" y="6463645"/>
            <a:ext cx="2365450"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266700" lvl="1" indent="-266700" algn="just" fontAlgn="base">
              <a:lnSpc>
                <a:spcPct val="80000"/>
              </a:lnSpc>
              <a:spcBef>
                <a:spcPct val="0"/>
              </a:spcBef>
              <a:spcAft>
                <a:spcPct val="0"/>
              </a:spcAft>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出典：総務省「平成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年住民基本台帳人口移動報告」</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266700" lvl="1" indent="-266700"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外国人を含む（平成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年７月～）</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左中かっこ 7"/>
          <p:cNvSpPr/>
          <p:nvPr/>
        </p:nvSpPr>
        <p:spPr>
          <a:xfrm rot="16200000">
            <a:off x="4196160" y="4776400"/>
            <a:ext cx="160765" cy="2175090"/>
          </a:xfrm>
          <a:prstGeom prst="leftBrace">
            <a:avLst>
              <a:gd name="adj1" fmla="val 8333"/>
              <a:gd name="adj2" fmla="val 6417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4276543" y="5944327"/>
            <a:ext cx="2016224" cy="261610"/>
          </a:xfrm>
          <a:prstGeom prst="rect">
            <a:avLst/>
          </a:prstGeom>
          <a:noFill/>
        </p:spPr>
        <p:txBody>
          <a:bodyPr wrap="square" rtlCol="0">
            <a:spAutoFit/>
          </a:bodyPr>
          <a:lstStyle/>
          <a:p>
            <a:r>
              <a:rPr kumimoji="1" lang="en-US" altLang="ja-JP" sz="1100" dirty="0" smtClean="0"/>
              <a:t>5</a:t>
            </a:r>
            <a:r>
              <a:rPr kumimoji="1" lang="ja-JP" altLang="en-US" sz="1100" dirty="0" smtClean="0"/>
              <a:t>歳刻み</a:t>
            </a:r>
            <a:endParaRPr kumimoji="1" lang="ja-JP" altLang="en-US" sz="1100" dirty="0"/>
          </a:p>
        </p:txBody>
      </p:sp>
      <p:sp>
        <p:nvSpPr>
          <p:cNvPr id="10" name="正方形/長方形 9"/>
          <p:cNvSpPr/>
          <p:nvPr/>
        </p:nvSpPr>
        <p:spPr>
          <a:xfrm>
            <a:off x="2503374" y="6462918"/>
            <a:ext cx="3107158" cy="2784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dirty="0" smtClean="0">
                <a:solidFill>
                  <a:schemeClr val="tx1"/>
                </a:solidFill>
              </a:rPr>
              <a:t>大学・専門学校入学時に東京圏へ転出する割合が高い</a:t>
            </a:r>
            <a:endParaRPr kumimoji="1" lang="ja-JP" altLang="en-US" sz="1000" dirty="0">
              <a:solidFill>
                <a:schemeClr val="tx1"/>
              </a:solidFill>
            </a:endParaRPr>
          </a:p>
        </p:txBody>
      </p:sp>
      <p:cxnSp>
        <p:nvCxnSpPr>
          <p:cNvPr id="13" name="直線矢印コネクタ 12"/>
          <p:cNvCxnSpPr>
            <a:stCxn id="10" idx="0"/>
            <a:endCxn id="2049" idx="2"/>
          </p:cNvCxnSpPr>
          <p:nvPr/>
        </p:nvCxnSpPr>
        <p:spPr>
          <a:xfrm flipV="1">
            <a:off x="4056953" y="5806388"/>
            <a:ext cx="0" cy="65653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5" name="正方形/長方形 24"/>
          <p:cNvSpPr/>
          <p:nvPr/>
        </p:nvSpPr>
        <p:spPr>
          <a:xfrm>
            <a:off x="5148064" y="5961536"/>
            <a:ext cx="2671721" cy="4335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000" dirty="0" smtClean="0">
                <a:solidFill>
                  <a:schemeClr val="tx1"/>
                </a:solidFill>
              </a:rPr>
              <a:t>就職時に東京圏との人口対流が生じているが、</a:t>
            </a:r>
            <a:r>
              <a:rPr lang="ja-JP" altLang="en-US" sz="1000" dirty="0">
                <a:solidFill>
                  <a:schemeClr val="tx1"/>
                </a:solidFill>
              </a:rPr>
              <a:t>転出</a:t>
            </a:r>
            <a:r>
              <a:rPr kumimoji="1" lang="ja-JP" altLang="en-US" sz="1000" dirty="0" smtClean="0">
                <a:solidFill>
                  <a:schemeClr val="tx1"/>
                </a:solidFill>
              </a:rPr>
              <a:t>が上回っている</a:t>
            </a:r>
            <a:endParaRPr kumimoji="1" lang="ja-JP" altLang="en-US" sz="1000" dirty="0">
              <a:solidFill>
                <a:schemeClr val="tx1"/>
              </a:solidFill>
            </a:endParaRPr>
          </a:p>
        </p:txBody>
      </p:sp>
      <p:cxnSp>
        <p:nvCxnSpPr>
          <p:cNvPr id="26" name="直線矢印コネクタ 25"/>
          <p:cNvCxnSpPr>
            <a:stCxn id="25" idx="1"/>
          </p:cNvCxnSpPr>
          <p:nvPr/>
        </p:nvCxnSpPr>
        <p:spPr>
          <a:xfrm flipH="1" flipV="1">
            <a:off x="4788024" y="5783562"/>
            <a:ext cx="360040" cy="394773"/>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9" name="正方形/長方形 28"/>
          <p:cNvSpPr/>
          <p:nvPr/>
        </p:nvSpPr>
        <p:spPr>
          <a:xfrm>
            <a:off x="7744739" y="3861048"/>
            <a:ext cx="1236101" cy="1008112"/>
          </a:xfrm>
          <a:prstGeom prst="rect">
            <a:avLst/>
          </a:prstGeom>
          <a:ln>
            <a:solidFill>
              <a:srgbClr val="9933FF"/>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1000" dirty="0" smtClean="0">
                <a:solidFill>
                  <a:schemeClr val="tx1"/>
                </a:solidFill>
              </a:rPr>
              <a:t>30</a:t>
            </a:r>
            <a:r>
              <a:rPr kumimoji="1" lang="ja-JP" altLang="en-US" sz="1000" dirty="0" smtClean="0">
                <a:solidFill>
                  <a:schemeClr val="tx1"/>
                </a:solidFill>
              </a:rPr>
              <a:t>歳～</a:t>
            </a:r>
            <a:r>
              <a:rPr kumimoji="1" lang="en-US" altLang="ja-JP" sz="1000" dirty="0" smtClean="0">
                <a:solidFill>
                  <a:schemeClr val="tx1"/>
                </a:solidFill>
              </a:rPr>
              <a:t>39</a:t>
            </a:r>
            <a:r>
              <a:rPr kumimoji="1" lang="ja-JP" altLang="en-US" sz="1000" dirty="0" smtClean="0">
                <a:solidFill>
                  <a:schemeClr val="tx1"/>
                </a:solidFill>
              </a:rPr>
              <a:t>歳では、近畿内・東京圏との対流が多い。近畿内では、均衡しているのに対し、東京圏へは転出超過</a:t>
            </a:r>
            <a:endParaRPr kumimoji="1" lang="ja-JP" altLang="en-US" sz="1000" dirty="0">
              <a:solidFill>
                <a:schemeClr val="tx1"/>
              </a:solidFill>
            </a:endParaRPr>
          </a:p>
        </p:txBody>
      </p:sp>
      <p:cxnSp>
        <p:nvCxnSpPr>
          <p:cNvPr id="30" name="直線矢印コネクタ 29"/>
          <p:cNvCxnSpPr>
            <a:stCxn id="29" idx="1"/>
          </p:cNvCxnSpPr>
          <p:nvPr/>
        </p:nvCxnSpPr>
        <p:spPr>
          <a:xfrm flipH="1" flipV="1">
            <a:off x="5940152" y="3645586"/>
            <a:ext cx="1804587" cy="719518"/>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3" name="直線矢印コネクタ 32"/>
          <p:cNvCxnSpPr>
            <a:stCxn id="29" idx="1"/>
          </p:cNvCxnSpPr>
          <p:nvPr/>
        </p:nvCxnSpPr>
        <p:spPr>
          <a:xfrm flipH="1">
            <a:off x="5922167" y="4365104"/>
            <a:ext cx="1822572" cy="1012105"/>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6" name="正方形/長方形 35"/>
          <p:cNvSpPr/>
          <p:nvPr/>
        </p:nvSpPr>
        <p:spPr>
          <a:xfrm>
            <a:off x="572553" y="6090394"/>
            <a:ext cx="1872208" cy="37325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000" dirty="0" smtClean="0"/>
              <a:t>近畿圏・東京圏との対流が多い。ただし、東京圏にはマイナス傾向</a:t>
            </a:r>
            <a:endParaRPr kumimoji="1" lang="ja-JP" altLang="en-US" sz="1000" dirty="0"/>
          </a:p>
        </p:txBody>
      </p:sp>
      <p:cxnSp>
        <p:nvCxnSpPr>
          <p:cNvPr id="37" name="直線矢印コネクタ 36"/>
          <p:cNvCxnSpPr>
            <a:stCxn id="36" idx="0"/>
          </p:cNvCxnSpPr>
          <p:nvPr/>
        </p:nvCxnSpPr>
        <p:spPr>
          <a:xfrm flipV="1">
            <a:off x="1508657" y="5517232"/>
            <a:ext cx="615071" cy="573162"/>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0" name="直線矢印コネクタ 39"/>
          <p:cNvCxnSpPr>
            <a:stCxn id="36" idx="0"/>
          </p:cNvCxnSpPr>
          <p:nvPr/>
        </p:nvCxnSpPr>
        <p:spPr>
          <a:xfrm flipV="1">
            <a:off x="1508657" y="3717032"/>
            <a:ext cx="615071" cy="2373362"/>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3" name="正方形/長方形 42"/>
          <p:cNvSpPr/>
          <p:nvPr/>
        </p:nvSpPr>
        <p:spPr>
          <a:xfrm>
            <a:off x="7698365" y="2132856"/>
            <a:ext cx="1236101"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000" dirty="0" smtClean="0">
                <a:solidFill>
                  <a:schemeClr val="tx1"/>
                </a:solidFill>
              </a:rPr>
              <a:t>60</a:t>
            </a:r>
            <a:r>
              <a:rPr kumimoji="1" lang="ja-JP" altLang="en-US" sz="1000" dirty="0" smtClean="0">
                <a:solidFill>
                  <a:schemeClr val="tx1"/>
                </a:solidFill>
              </a:rPr>
              <a:t>歳以上はすべての地域に転出超過</a:t>
            </a:r>
            <a:endParaRPr kumimoji="1" lang="en-US" altLang="ja-JP" sz="1000" dirty="0" smtClean="0">
              <a:solidFill>
                <a:schemeClr val="tx1"/>
              </a:solidFill>
            </a:endParaRPr>
          </a:p>
        </p:txBody>
      </p:sp>
      <p:sp>
        <p:nvSpPr>
          <p:cNvPr id="27" name="テキスト ボックス 26"/>
          <p:cNvSpPr txBox="1"/>
          <p:nvPr/>
        </p:nvSpPr>
        <p:spPr>
          <a:xfrm>
            <a:off x="7668344" y="1467458"/>
            <a:ext cx="1282475" cy="503590"/>
          </a:xfrm>
          <a:prstGeom prst="rect">
            <a:avLst/>
          </a:prstGeom>
          <a:noFill/>
        </p:spPr>
        <p:txBody>
          <a:bodyPr wrap="square" lIns="36000" tIns="36000" rIns="36000" bIns="36000" rtlCol="0">
            <a:spAutoFit/>
          </a:bodyPr>
          <a:lstStyle/>
          <a:p>
            <a:r>
              <a:rPr lang="ja-JP" altLang="en-US" sz="700" dirty="0" smtClean="0"/>
              <a:t> </a:t>
            </a:r>
            <a:r>
              <a:rPr lang="en-US" altLang="ja-JP" sz="700" dirty="0" smtClean="0"/>
              <a:t>※</a:t>
            </a:r>
            <a:r>
              <a:rPr lang="ja-JP" altLang="en-US" sz="700" dirty="0" smtClean="0"/>
              <a:t> </a:t>
            </a:r>
            <a:r>
              <a:rPr kumimoji="1" lang="ja-JP" altLang="en-US" sz="700" dirty="0" smtClean="0"/>
              <a:t>単位：</a:t>
            </a:r>
            <a:endParaRPr kumimoji="1" lang="en-US" altLang="ja-JP" sz="700" dirty="0" smtClean="0"/>
          </a:p>
          <a:p>
            <a:r>
              <a:rPr lang="ja-JP" altLang="en-US" sz="700" dirty="0"/>
              <a:t>　</a:t>
            </a:r>
            <a:r>
              <a:rPr lang="ja-JP" altLang="en-US" sz="700" dirty="0" smtClean="0"/>
              <a:t>　　転入・転出計＝人</a:t>
            </a:r>
            <a:endParaRPr lang="en-US" altLang="ja-JP" sz="700" dirty="0" smtClean="0"/>
          </a:p>
          <a:p>
            <a:r>
              <a:rPr kumimoji="1" lang="ja-JP" altLang="en-US" sz="700" dirty="0"/>
              <a:t>　</a:t>
            </a:r>
            <a:r>
              <a:rPr kumimoji="1" lang="ja-JP" altLang="en-US" sz="700" dirty="0" smtClean="0"/>
              <a:t>　　差分＝人</a:t>
            </a:r>
            <a:endParaRPr kumimoji="1" lang="en-US" altLang="ja-JP" sz="700" dirty="0" smtClean="0"/>
          </a:p>
          <a:p>
            <a:r>
              <a:rPr lang="ja-JP" altLang="en-US" sz="700" dirty="0"/>
              <a:t>　</a:t>
            </a:r>
            <a:r>
              <a:rPr lang="ja-JP" altLang="en-US" sz="700" dirty="0" smtClean="0"/>
              <a:t>　　増減率＝％　</a:t>
            </a:r>
            <a:endParaRPr kumimoji="1" lang="ja-JP" altLang="en-US" sz="700" dirty="0"/>
          </a:p>
        </p:txBody>
      </p:sp>
    </p:spTree>
    <p:extLst>
      <p:ext uri="{BB962C8B-B14F-4D97-AF65-F5344CB8AC3E}">
        <p14:creationId xmlns:p14="http://schemas.microsoft.com/office/powerpoint/2010/main" val="186719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4151"/>
          <a:stretch/>
        </p:blipFill>
        <p:spPr bwMode="auto">
          <a:xfrm>
            <a:off x="4375770" y="1274276"/>
            <a:ext cx="4740831" cy="265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3927"/>
          <a:stretch/>
        </p:blipFill>
        <p:spPr bwMode="auto">
          <a:xfrm>
            <a:off x="4383173" y="3933056"/>
            <a:ext cx="4797339" cy="269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大阪府の年齢階層別転</a:t>
            </a:r>
            <a:r>
              <a:rPr lang="ja-JP" altLang="en-US" dirty="0" smtClean="0">
                <a:solidFill>
                  <a:prstClr val="black"/>
                </a:solidFill>
                <a:latin typeface="+mn-ea"/>
                <a:cs typeface="ＭＳ Ｐゴシック" pitchFamily="50" charset="-128"/>
              </a:rPr>
              <a:t>出入分析③（対東京圏）</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86068"/>
            <a:ext cx="3600400" cy="304698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東京圏への転出原因を年代別にみると、男性は特に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歳代前半の就職を機に東京圏へ転出していることがうかがえます。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代前半～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代と年齢が上がるにつれて、転勤の割合が高くなっています。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一方、女性は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代後半以降、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代にかけて、家族の就職・転職・転勤や結婚が大半を占めており、家族での東京圏への転出状況がうかがえます。</a:t>
            </a:r>
            <a:endParaRPr lang="ja-JP" altLang="en-US" sz="1600" dirty="0"/>
          </a:p>
        </p:txBody>
      </p:sp>
      <p:sp>
        <p:nvSpPr>
          <p:cNvPr id="13" name="テキスト ボックス 12"/>
          <p:cNvSpPr txBox="1"/>
          <p:nvPr/>
        </p:nvSpPr>
        <p:spPr>
          <a:xfrm>
            <a:off x="4499992" y="1196752"/>
            <a:ext cx="648072" cy="276999"/>
          </a:xfrm>
          <a:prstGeom prst="rect">
            <a:avLst/>
          </a:prstGeom>
          <a:noFill/>
        </p:spPr>
        <p:txBody>
          <a:bodyPr wrap="square" rtlCol="0">
            <a:spAutoFit/>
          </a:bodyPr>
          <a:lstStyle/>
          <a:p>
            <a:r>
              <a:rPr kumimoji="1" lang="en-US" altLang="ja-JP" sz="1200" dirty="0" smtClean="0"/>
              <a:t>【</a:t>
            </a:r>
            <a:r>
              <a:rPr kumimoji="1" lang="ja-JP" altLang="en-US" sz="1200" dirty="0" smtClean="0"/>
              <a:t>男性</a:t>
            </a:r>
            <a:r>
              <a:rPr kumimoji="1" lang="en-US" altLang="ja-JP" sz="1200" dirty="0" smtClean="0"/>
              <a:t>】</a:t>
            </a:r>
            <a:endParaRPr kumimoji="1" lang="ja-JP" altLang="en-US" sz="1200" dirty="0"/>
          </a:p>
        </p:txBody>
      </p:sp>
      <p:sp>
        <p:nvSpPr>
          <p:cNvPr id="14" name="テキスト ボックス 13"/>
          <p:cNvSpPr txBox="1"/>
          <p:nvPr/>
        </p:nvSpPr>
        <p:spPr>
          <a:xfrm>
            <a:off x="4496911" y="3872081"/>
            <a:ext cx="723161" cy="276999"/>
          </a:xfrm>
          <a:prstGeom prst="rect">
            <a:avLst/>
          </a:prstGeom>
          <a:noFill/>
        </p:spPr>
        <p:txBody>
          <a:bodyPr wrap="square" rtlCol="0">
            <a:spAutoFit/>
          </a:bodyPr>
          <a:lstStyle/>
          <a:p>
            <a:r>
              <a:rPr kumimoji="1" lang="en-US" altLang="ja-JP" sz="1200" dirty="0" smtClean="0"/>
              <a:t>【</a:t>
            </a:r>
            <a:r>
              <a:rPr kumimoji="1" lang="ja-JP" altLang="en-US" sz="1200" dirty="0" smtClean="0"/>
              <a:t>女性</a:t>
            </a:r>
            <a:r>
              <a:rPr kumimoji="1" lang="en-US" altLang="ja-JP" sz="1200" dirty="0" smtClean="0"/>
              <a:t>】</a:t>
            </a:r>
            <a:endParaRPr kumimoji="1" lang="ja-JP" altLang="en-US" sz="1200" dirty="0"/>
          </a:p>
        </p:txBody>
      </p:sp>
      <p:sp>
        <p:nvSpPr>
          <p:cNvPr id="15" name="Text Box 3"/>
          <p:cNvSpPr txBox="1">
            <a:spLocks noChangeArrowheads="1"/>
          </p:cNvSpPr>
          <p:nvPr/>
        </p:nvSpPr>
        <p:spPr bwMode="auto">
          <a:xfrm>
            <a:off x="4375770" y="6565229"/>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出典：大阪府政策企画部「</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U</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ターンに関する</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WEB</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アンケート」（平成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684069" y="935281"/>
            <a:ext cx="3268264" cy="276999"/>
          </a:xfrm>
          <a:prstGeom prst="rect">
            <a:avLst/>
          </a:prstGeom>
          <a:noFill/>
        </p:spPr>
        <p:txBody>
          <a:bodyPr wrap="square" rtlCol="0">
            <a:spAutoFit/>
          </a:bodyPr>
          <a:lstStyle/>
          <a:p>
            <a:r>
              <a:rPr kumimoji="1" lang="ja-JP" altLang="en-US" sz="1200" dirty="0" smtClean="0"/>
              <a:t>大阪から東京圏へ移住した理由</a:t>
            </a:r>
            <a:endParaRPr kumimoji="1" lang="ja-JP" altLang="en-US" sz="1200" dirty="0"/>
          </a:p>
        </p:txBody>
      </p:sp>
    </p:spTree>
    <p:extLst>
      <p:ext uri="{BB962C8B-B14F-4D97-AF65-F5344CB8AC3E}">
        <p14:creationId xmlns:p14="http://schemas.microsoft.com/office/powerpoint/2010/main" val="570349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大阪府の年齢階級別純移動数の時系列分析</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32</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48642" y="5555784"/>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経済分析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）」より大阪府政策企画部作成</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77999" y="2348881"/>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男性</a:t>
            </a:r>
            <a:r>
              <a:rPr kumimoji="1" lang="en-US" altLang="ja-JP" sz="1200" dirty="0" smtClean="0"/>
              <a:t>】</a:t>
            </a:r>
            <a:endParaRPr kumimoji="1" lang="ja-JP" altLang="en-US" sz="1200" dirty="0"/>
          </a:p>
        </p:txBody>
      </p:sp>
      <p:sp>
        <p:nvSpPr>
          <p:cNvPr id="13" name="テキスト ボックス 12"/>
          <p:cNvSpPr txBox="1"/>
          <p:nvPr/>
        </p:nvSpPr>
        <p:spPr>
          <a:xfrm>
            <a:off x="4631387" y="234888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女性</a:t>
            </a:r>
            <a:r>
              <a:rPr kumimoji="1" lang="en-US" altLang="ja-JP" sz="1200" dirty="0" smtClean="0"/>
              <a:t>】</a:t>
            </a:r>
            <a:endParaRPr kumimoji="1" lang="ja-JP" altLang="en-US" sz="1200"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999" y="2647207"/>
            <a:ext cx="4362981" cy="26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7298" y="2630836"/>
            <a:ext cx="4359018" cy="26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107504" y="881425"/>
            <a:ext cx="8856984" cy="132343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大阪府の純移動数を時系列でみると、男性・女性とも、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歳代の人口転出が近年は改善傾向にあることが分かります。特に、女性については転出と転入が均衡に近づいています。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歳代の世帯での府外への転勤が減少していることや、単身赴任が増えている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加え、初婚・出産年齢が遅くなっていることにより、その年代の転出が減っていることなど、複合的な要素があいまっているものと考えられます。</a:t>
            </a:r>
            <a:endParaRPr lang="ja-JP" altLang="en-US" sz="1600" dirty="0"/>
          </a:p>
        </p:txBody>
      </p:sp>
      <p:sp>
        <p:nvSpPr>
          <p:cNvPr id="16" name="円/楕円 15"/>
          <p:cNvSpPr/>
          <p:nvPr/>
        </p:nvSpPr>
        <p:spPr>
          <a:xfrm>
            <a:off x="5774870" y="3645024"/>
            <a:ext cx="792088" cy="32772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ストライプ矢印 5"/>
          <p:cNvSpPr/>
          <p:nvPr/>
        </p:nvSpPr>
        <p:spPr>
          <a:xfrm rot="16200000">
            <a:off x="1185747" y="4003180"/>
            <a:ext cx="723850" cy="1152129"/>
          </a:xfrm>
          <a:prstGeom prst="stripedRightArrow">
            <a:avLst>
              <a:gd name="adj1" fmla="val 56994"/>
              <a:gd name="adj2" fmla="val 44768"/>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トライプ矢印 16"/>
          <p:cNvSpPr/>
          <p:nvPr/>
        </p:nvSpPr>
        <p:spPr>
          <a:xfrm rot="16200000">
            <a:off x="5742467" y="3554680"/>
            <a:ext cx="827426" cy="1152129"/>
          </a:xfrm>
          <a:prstGeom prst="stripedRightArrow">
            <a:avLst>
              <a:gd name="adj1" fmla="val 53687"/>
              <a:gd name="adj2" fmla="val 41647"/>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34342" y="2616702"/>
            <a:ext cx="393242" cy="165036"/>
          </a:xfrm>
          <a:prstGeom prst="rect">
            <a:avLst/>
          </a:prstGeom>
          <a:noFill/>
        </p:spPr>
        <p:txBody>
          <a:bodyPr wrap="square" lIns="36000" tIns="36000" rIns="36000" bIns="36000" rtlCol="0">
            <a:spAutoFit/>
          </a:bodyPr>
          <a:lstStyle/>
          <a:p>
            <a:r>
              <a:rPr kumimoji="1" lang="ja-JP" altLang="en-US" sz="600" dirty="0" smtClean="0"/>
              <a:t>（人）</a:t>
            </a:r>
            <a:endParaRPr kumimoji="1" lang="ja-JP" altLang="en-US" sz="600" dirty="0"/>
          </a:p>
        </p:txBody>
      </p:sp>
      <p:sp>
        <p:nvSpPr>
          <p:cNvPr id="20" name="テキスト ボックス 19"/>
          <p:cNvSpPr txBox="1"/>
          <p:nvPr/>
        </p:nvSpPr>
        <p:spPr>
          <a:xfrm>
            <a:off x="4898838" y="2616702"/>
            <a:ext cx="393242" cy="165036"/>
          </a:xfrm>
          <a:prstGeom prst="rect">
            <a:avLst/>
          </a:prstGeom>
          <a:noFill/>
        </p:spPr>
        <p:txBody>
          <a:bodyPr wrap="square" lIns="36000" tIns="36000" rIns="36000" bIns="36000" rtlCol="0">
            <a:spAutoFit/>
          </a:bodyPr>
          <a:lstStyle/>
          <a:p>
            <a:r>
              <a:rPr kumimoji="1" lang="ja-JP" altLang="en-US" sz="600" dirty="0" smtClean="0"/>
              <a:t>（人）</a:t>
            </a:r>
            <a:endParaRPr kumimoji="1" lang="ja-JP" altLang="en-US" sz="600" dirty="0"/>
          </a:p>
        </p:txBody>
      </p:sp>
    </p:spTree>
    <p:extLst>
      <p:ext uri="{BB962C8B-B14F-4D97-AF65-F5344CB8AC3E}">
        <p14:creationId xmlns:p14="http://schemas.microsoft.com/office/powerpoint/2010/main" val="104703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4088" y="1772816"/>
            <a:ext cx="3605276" cy="360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1809" y="1268760"/>
            <a:ext cx="4393581" cy="466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正方形/長方形 29"/>
          <p:cNvSpPr/>
          <p:nvPr/>
        </p:nvSpPr>
        <p:spPr>
          <a:xfrm>
            <a:off x="107504" y="118373"/>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n-ea"/>
                <a:cs typeface="Meiryo UI" panose="020B0604030504040204" pitchFamily="50" charset="-128"/>
              </a:rPr>
              <a:t>地域別人口の推移</a:t>
            </a:r>
            <a:endParaRPr lang="ja-JP" altLang="en-US" dirty="0">
              <a:solidFill>
                <a:prstClr val="black"/>
              </a:solidFill>
              <a:latin typeface="+mn-ea"/>
              <a:cs typeface="Meiryo UI" panose="020B0604030504040204" pitchFamily="50" charset="-128"/>
            </a:endParaRPr>
          </a:p>
        </p:txBody>
      </p:sp>
      <p:cxnSp>
        <p:nvCxnSpPr>
          <p:cNvPr id="31" name="直線コネクタ 30"/>
          <p:cNvCxnSpPr/>
          <p:nvPr/>
        </p:nvCxnSpPr>
        <p:spPr>
          <a:xfrm>
            <a:off x="184388"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8" name="Text Box 15"/>
          <p:cNvSpPr txBox="1">
            <a:spLocks noChangeArrowheads="1"/>
          </p:cNvSpPr>
          <p:nvPr/>
        </p:nvSpPr>
        <p:spPr bwMode="auto">
          <a:xfrm>
            <a:off x="1043608" y="6021288"/>
            <a:ext cx="691276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effectLst/>
                <a:latin typeface="+mn-ea"/>
                <a:cs typeface="Century" pitchFamily="18" charset="0"/>
              </a:rPr>
              <a:t>出典：</a:t>
            </a:r>
            <a:r>
              <a:rPr kumimoji="1" lang="en-US" altLang="ja-JP" sz="700" b="0" i="0" u="none" strike="noStrike" cap="none" normalizeH="0" baseline="0" dirty="0" smtClean="0">
                <a:ln>
                  <a:noFill/>
                </a:ln>
                <a:effectLst/>
                <a:latin typeface="+mn-ea"/>
                <a:cs typeface="Century" pitchFamily="18" charset="0"/>
              </a:rPr>
              <a:t>2010</a:t>
            </a:r>
            <a:r>
              <a:rPr kumimoji="1" lang="ja-JP" altLang="en-US" sz="700" b="0" i="0" u="none" strike="noStrike" cap="none" normalizeH="0" baseline="0" dirty="0" smtClean="0">
                <a:ln>
                  <a:noFill/>
                </a:ln>
                <a:effectLst/>
                <a:latin typeface="+mn-ea"/>
                <a:cs typeface="Century" pitchFamily="18" charset="0"/>
              </a:rPr>
              <a:t>年までは総務省「国勢調査」（年齢不詳を含む）。</a:t>
            </a:r>
            <a:r>
              <a:rPr kumimoji="1" lang="en-US" altLang="ja-JP" sz="700" b="0" i="0" u="none" strike="noStrike" cap="none" normalizeH="0" baseline="0" dirty="0" smtClean="0">
                <a:ln>
                  <a:noFill/>
                </a:ln>
                <a:effectLst/>
                <a:latin typeface="+mn-ea"/>
                <a:cs typeface="Century" pitchFamily="18" charset="0"/>
              </a:rPr>
              <a:t>2015</a:t>
            </a:r>
            <a:r>
              <a:rPr kumimoji="1" lang="ja-JP" altLang="en-US" sz="700" b="0" i="0" u="none" strike="noStrike" cap="none" normalizeH="0" baseline="0" dirty="0" smtClean="0">
                <a:ln>
                  <a:noFill/>
                </a:ln>
                <a:effectLst/>
                <a:latin typeface="+mn-ea"/>
                <a:cs typeface="Century" pitchFamily="18" charset="0"/>
              </a:rPr>
              <a:t>年以降は、「大阪府の将来推計人口の点検について」（平成</a:t>
            </a:r>
            <a:r>
              <a:rPr kumimoji="1" lang="en-US" altLang="ja-JP" sz="700" b="0" i="0" u="none" strike="noStrike" cap="none" normalizeH="0" baseline="0" dirty="0" smtClean="0">
                <a:ln>
                  <a:noFill/>
                </a:ln>
                <a:effectLst/>
                <a:latin typeface="+mn-ea"/>
                <a:cs typeface="Century" pitchFamily="18" charset="0"/>
              </a:rPr>
              <a:t>26</a:t>
            </a:r>
            <a:r>
              <a:rPr kumimoji="1" lang="ja-JP" altLang="en-US" sz="700" b="0" i="0" u="none" strike="noStrike" cap="none" normalizeH="0" baseline="0" dirty="0" smtClean="0">
                <a:ln>
                  <a:noFill/>
                </a:ln>
                <a:effectLst/>
                <a:latin typeface="+mn-ea"/>
                <a:cs typeface="Century" pitchFamily="18" charset="0"/>
              </a:rPr>
              <a:t>年</a:t>
            </a:r>
            <a:r>
              <a:rPr lang="ja-JP" altLang="en-US" sz="700" dirty="0">
                <a:latin typeface="+mn-ea"/>
                <a:cs typeface="Century" pitchFamily="18" charset="0"/>
              </a:rPr>
              <a:t>３</a:t>
            </a:r>
            <a:r>
              <a:rPr kumimoji="1" lang="ja-JP" altLang="en-US" sz="700" b="0" i="0" u="none" strike="noStrike" cap="none" normalizeH="0" baseline="0" dirty="0" smtClean="0">
                <a:ln>
                  <a:noFill/>
                </a:ln>
                <a:effectLst/>
                <a:latin typeface="+mn-ea"/>
                <a:cs typeface="Century" pitchFamily="18" charset="0"/>
              </a:rPr>
              <a:t>月）における</a:t>
            </a:r>
            <a:endParaRPr kumimoji="1" lang="en-US" altLang="ja-JP" sz="700" b="0" i="0" u="none" strike="noStrike" cap="none" normalizeH="0" baseline="0" dirty="0" smtClean="0">
              <a:ln>
                <a:noFill/>
              </a:ln>
              <a:effectLst/>
              <a:latin typeface="+mn-ea"/>
              <a:cs typeface="Century"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700" dirty="0">
                <a:latin typeface="+mn-ea"/>
                <a:cs typeface="Century" pitchFamily="18" charset="0"/>
              </a:rPr>
              <a:t>　</a:t>
            </a:r>
            <a:r>
              <a:rPr lang="ja-JP" altLang="en-US" sz="700" dirty="0" smtClean="0">
                <a:latin typeface="+mn-ea"/>
                <a:cs typeface="Century" pitchFamily="18" charset="0"/>
              </a:rPr>
              <a:t>　　</a:t>
            </a:r>
            <a:r>
              <a:rPr kumimoji="1" lang="ja-JP" altLang="en-US" sz="700" b="0" i="0" u="none" strike="noStrike" cap="none" normalizeH="0" baseline="0" dirty="0" smtClean="0">
                <a:ln>
                  <a:noFill/>
                </a:ln>
                <a:effectLst/>
                <a:latin typeface="+mn-ea"/>
                <a:cs typeface="Century" pitchFamily="18" charset="0"/>
              </a:rPr>
              <a:t>大阪府の人口推計（ケース２）を基に、大阪府政策企画</a:t>
            </a:r>
            <a:r>
              <a:rPr lang="ja-JP" altLang="en-US" sz="700" dirty="0" smtClean="0">
                <a:latin typeface="+mn-ea"/>
                <a:cs typeface="Century" pitchFamily="18" charset="0"/>
              </a:rPr>
              <a:t>部推計。</a:t>
            </a:r>
            <a:endParaRPr kumimoji="1" lang="ja-JP" altLang="en-US" sz="700" b="0" i="0" u="none" strike="noStrike" cap="none" normalizeH="0" baseline="0" dirty="0" smtClean="0">
              <a:ln>
                <a:noFill/>
              </a:ln>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＜参考＞大阪市地域：大阪市　　北大阪地域：吹田市、高槻市、茨木市、摂津市、島本町、豊中市、池田市、箕面市、豊能町、能勢町</a:t>
            </a:r>
            <a:endParaRPr kumimoji="1" lang="ja-JP" altLang="en-US" sz="700" b="0" i="0" u="none" strike="noStrike" cap="none" normalizeH="0" baseline="0" dirty="0" smtClean="0">
              <a:ln>
                <a:noFill/>
              </a:ln>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　　　　　　東部大阪地域：守口市、枚方市、寝屋川市、大東市、門真市、四條畷市、交野市、八尾市、柏原市、東大阪市</a:t>
            </a:r>
            <a:endParaRPr kumimoji="1" lang="ja-JP" altLang="en-US" sz="700" b="0" i="0" u="none" strike="noStrike" cap="none" normalizeH="0" baseline="0" dirty="0" smtClean="0">
              <a:ln>
                <a:noFill/>
              </a:ln>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　　　　　　南河内地域：富田林市、河内長野市、松原市、羽曳野市、藤井寺市、大阪狭山市、太子町、河南町、千早赤阪村</a:t>
            </a:r>
            <a:endParaRPr kumimoji="1" lang="ja-JP" altLang="en-US" sz="700" b="0" i="0" u="none" strike="noStrike" cap="none" normalizeH="0" baseline="0" dirty="0" smtClean="0">
              <a:ln>
                <a:noFill/>
              </a:ln>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　　　　　　泉州地域：堺市、泉大津市、和泉市、高石市、忠岡町、岸和田市、貝塚市、泉佐野市、泉南市、阪南市、熊取町、田尻町、岬町</a:t>
            </a:r>
            <a:endParaRPr kumimoji="1" lang="en-US" altLang="ja-JP" sz="700" b="0" i="0" u="none" strike="noStrike" cap="none" normalizeH="0" baseline="0" dirty="0" smtClean="0">
              <a:ln>
                <a:noFill/>
              </a:ln>
              <a:effectLst/>
              <a:latin typeface="+mn-ea"/>
              <a:cs typeface="Century"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mn-ea"/>
                <a:cs typeface="ＭＳ Ｐゴシック" pitchFamily="50" charset="-128"/>
              </a:rPr>
              <a:t>　</a:t>
            </a:r>
            <a:r>
              <a:rPr lang="ja-JP" altLang="en-US" sz="700" dirty="0" smtClean="0">
                <a:latin typeface="+mn-ea"/>
                <a:cs typeface="ＭＳ Ｐゴシック" pitchFamily="50" charset="-128"/>
              </a:rPr>
              <a:t>　　　　　</a:t>
            </a:r>
            <a:r>
              <a:rPr lang="en-US" altLang="ja-JP" sz="700" dirty="0" smtClean="0">
                <a:latin typeface="+mn-ea"/>
                <a:cs typeface="ＭＳ Ｐゴシック" pitchFamily="50" charset="-128"/>
              </a:rPr>
              <a:t>※</a:t>
            </a:r>
            <a:r>
              <a:rPr lang="ja-JP" altLang="en-US" sz="700" dirty="0" smtClean="0">
                <a:latin typeface="+mn-ea"/>
                <a:cs typeface="ＭＳ Ｐゴシック" pitchFamily="50" charset="-128"/>
              </a:rPr>
              <a:t>　松原市は</a:t>
            </a:r>
            <a:r>
              <a:rPr lang="en-US" altLang="ja-JP" sz="700" dirty="0" smtClean="0">
                <a:latin typeface="+mn-ea"/>
                <a:cs typeface="ＭＳ Ｐゴシック" pitchFamily="50" charset="-128"/>
              </a:rPr>
              <a:t>1988</a:t>
            </a:r>
            <a:r>
              <a:rPr lang="ja-JP" altLang="en-US" sz="700" dirty="0" smtClean="0">
                <a:latin typeface="+mn-ea"/>
                <a:cs typeface="ＭＳ Ｐゴシック" pitchFamily="50" charset="-128"/>
              </a:rPr>
              <a:t>年に東大阪地域から南河内地域へ、旧美原町域は</a:t>
            </a:r>
            <a:r>
              <a:rPr lang="en-US" altLang="ja-JP" sz="700" dirty="0" smtClean="0">
                <a:latin typeface="+mn-ea"/>
                <a:cs typeface="ＭＳ Ｐゴシック" pitchFamily="50" charset="-128"/>
              </a:rPr>
              <a:t>2005</a:t>
            </a:r>
            <a:r>
              <a:rPr lang="ja-JP" altLang="en-US" sz="700" dirty="0" smtClean="0">
                <a:latin typeface="+mn-ea"/>
                <a:cs typeface="ＭＳ Ｐゴシック" pitchFamily="50" charset="-128"/>
              </a:rPr>
              <a:t>年に南河内地域から泉州地域へ編入されています。</a:t>
            </a:r>
            <a:endParaRPr kumimoji="1" lang="ja-JP" altLang="en-US" sz="700" b="0" i="0" u="none" strike="noStrike" cap="none" normalizeH="0" baseline="0" dirty="0" smtClean="0">
              <a:ln>
                <a:noFill/>
              </a:ln>
              <a:effectLst/>
              <a:latin typeface="+mn-ea"/>
              <a:cs typeface="ＭＳ Ｐゴシック" pitchFamily="50" charset="-128"/>
            </a:endParaRPr>
          </a:p>
        </p:txBody>
      </p:sp>
      <p:sp>
        <p:nvSpPr>
          <p:cNvPr id="11" name="正方形/長方形 10"/>
          <p:cNvSpPr/>
          <p:nvPr/>
        </p:nvSpPr>
        <p:spPr>
          <a:xfrm>
            <a:off x="107504" y="828001"/>
            <a:ext cx="8856984" cy="584775"/>
          </a:xfrm>
          <a:prstGeom prst="rect">
            <a:avLst/>
          </a:prstGeom>
        </p:spPr>
        <p:txBody>
          <a:bodyPr wrap="square">
            <a:spAutoFit/>
          </a:bodyPr>
          <a:lstStyle/>
          <a:p>
            <a:pPr marL="180000" indent="-457200"/>
            <a:r>
              <a:rPr lang="ja-JP" altLang="en-US" sz="1600" dirty="0" smtClean="0"/>
              <a:t>○　地域別の人口推移では、</a:t>
            </a:r>
            <a:r>
              <a:rPr lang="ja-JP" altLang="ja-JP" sz="1600" dirty="0" smtClean="0"/>
              <a:t>最も</a:t>
            </a:r>
            <a:r>
              <a:rPr lang="ja-JP" altLang="ja-JP" sz="1600" dirty="0"/>
              <a:t>減少率が高いのは南河内地域で、</a:t>
            </a:r>
            <a:r>
              <a:rPr lang="en-US" altLang="ja-JP" sz="1600" dirty="0"/>
              <a:t>30</a:t>
            </a:r>
            <a:r>
              <a:rPr lang="ja-JP" altLang="ja-JP" sz="1600" dirty="0"/>
              <a:t>年後</a:t>
            </a:r>
            <a:r>
              <a:rPr lang="ja-JP" altLang="ja-JP" sz="1600" dirty="0" smtClean="0"/>
              <a:t>は</a:t>
            </a:r>
            <a:r>
              <a:rPr lang="en-US" altLang="ja-JP" sz="1600" dirty="0" smtClean="0"/>
              <a:t>25</a:t>
            </a:r>
            <a:r>
              <a:rPr lang="ja-JP" altLang="en-US" sz="1600" dirty="0" smtClean="0"/>
              <a:t>％程度</a:t>
            </a:r>
            <a:r>
              <a:rPr lang="ja-JP" altLang="ja-JP" sz="1600" dirty="0" smtClean="0"/>
              <a:t>の</a:t>
            </a:r>
            <a:r>
              <a:rPr lang="ja-JP" altLang="ja-JP" sz="1600" dirty="0"/>
              <a:t>減少が予測され、生産年齢</a:t>
            </a:r>
            <a:r>
              <a:rPr lang="ja-JP" altLang="ja-JP" sz="1600" dirty="0" smtClean="0"/>
              <a:t>人口は</a:t>
            </a:r>
            <a:r>
              <a:rPr lang="ja-JP" altLang="ja-JP" sz="1600" dirty="0"/>
              <a:t>、約半数になると</a:t>
            </a:r>
            <a:r>
              <a:rPr lang="ja-JP" altLang="ja-JP" sz="1600" dirty="0" smtClean="0"/>
              <a:t>見込まれます</a:t>
            </a:r>
            <a:r>
              <a:rPr lang="ja-JP" altLang="en-US" sz="1600" dirty="0"/>
              <a:t>。</a:t>
            </a:r>
            <a:endParaRPr lang="ja-JP" altLang="ja-JP" sz="1600" dirty="0"/>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33</a:t>
            </a:fld>
            <a:endParaRPr lang="ja-JP" altLang="en-US" dirty="0">
              <a:solidFill>
                <a:prstClr val="black"/>
              </a:solidFill>
            </a:endParaRPr>
          </a:p>
        </p:txBody>
      </p:sp>
      <p:sp>
        <p:nvSpPr>
          <p:cNvPr id="3" name="テキスト ボックス 2"/>
          <p:cNvSpPr txBox="1"/>
          <p:nvPr/>
        </p:nvSpPr>
        <p:spPr>
          <a:xfrm>
            <a:off x="5220072" y="1485945"/>
            <a:ext cx="3112549" cy="430887"/>
          </a:xfrm>
          <a:prstGeom prst="rect">
            <a:avLst/>
          </a:prstGeom>
          <a:solidFill>
            <a:schemeClr val="bg1"/>
          </a:solidFill>
        </p:spPr>
        <p:txBody>
          <a:bodyPr wrap="square" rtlCol="0">
            <a:spAutoFit/>
          </a:bodyPr>
          <a:lstStyle/>
          <a:p>
            <a:pPr>
              <a:defRPr sz="1800" b="1" i="0" u="none" strike="noStrike" kern="1200" baseline="0">
                <a:solidFill>
                  <a:sysClr val="windowText" lastClr="000000"/>
                </a:solidFill>
                <a:latin typeface="+mn-lt"/>
                <a:ea typeface="+mn-ea"/>
                <a:cs typeface="+mn-cs"/>
              </a:defRPr>
            </a:pPr>
            <a:r>
              <a:rPr lang="ja-JP" altLang="en-US" sz="1100" dirty="0" smtClean="0"/>
              <a:t>　　◎　</a:t>
            </a:r>
            <a:r>
              <a:rPr lang="ja-JP" altLang="ja-JP" sz="1100" dirty="0" smtClean="0"/>
              <a:t>地域別人口の</a:t>
            </a:r>
            <a:r>
              <a:rPr lang="ja-JP" altLang="en-US" sz="1100" dirty="0" smtClean="0"/>
              <a:t>減少率</a:t>
            </a:r>
            <a:r>
              <a:rPr lang="ja-JP" altLang="ja-JP" sz="1100" dirty="0"/>
              <a:t>の将来</a:t>
            </a:r>
            <a:r>
              <a:rPr lang="ja-JP" altLang="ja-JP" sz="1100" dirty="0" smtClean="0"/>
              <a:t>推計</a:t>
            </a:r>
            <a:endParaRPr lang="en-US" altLang="ja-JP" sz="1100" dirty="0" smtClean="0"/>
          </a:p>
          <a:p>
            <a:pPr algn="ctr">
              <a:defRPr sz="1800" b="1" i="0" u="none" strike="noStrike" kern="1200" baseline="0">
                <a:solidFill>
                  <a:sysClr val="windowText" lastClr="000000"/>
                </a:solidFill>
                <a:latin typeface="+mn-lt"/>
                <a:ea typeface="+mn-ea"/>
                <a:cs typeface="+mn-cs"/>
              </a:defRPr>
            </a:pPr>
            <a:r>
              <a:rPr lang="ja-JP" altLang="en-US" sz="1100" dirty="0" smtClean="0"/>
              <a:t>　</a:t>
            </a:r>
            <a:r>
              <a:rPr lang="ja-JP" altLang="ja-JP" sz="1100" dirty="0" smtClean="0"/>
              <a:t>（</a:t>
            </a:r>
            <a:r>
              <a:rPr lang="en-US" altLang="ja-JP" sz="1100" dirty="0"/>
              <a:t>2010</a:t>
            </a:r>
            <a:r>
              <a:rPr lang="ja-JP" altLang="ja-JP" sz="1100" dirty="0"/>
              <a:t>（</a:t>
            </a:r>
            <a:r>
              <a:rPr lang="en-US" altLang="ja-JP" sz="1100" dirty="0"/>
              <a:t>H22</a:t>
            </a:r>
            <a:r>
              <a:rPr lang="ja-JP" altLang="ja-JP" sz="1100" dirty="0"/>
              <a:t>）年を</a:t>
            </a:r>
            <a:r>
              <a:rPr lang="en-US" altLang="ja-JP" sz="1100" dirty="0"/>
              <a:t>1.0</a:t>
            </a:r>
            <a:r>
              <a:rPr lang="ja-JP" altLang="ja-JP" sz="1100" dirty="0"/>
              <a:t>とした場合）</a:t>
            </a:r>
          </a:p>
        </p:txBody>
      </p:sp>
      <p:sp>
        <p:nvSpPr>
          <p:cNvPr id="4" name="四角形吹き出し 3"/>
          <p:cNvSpPr/>
          <p:nvPr/>
        </p:nvSpPr>
        <p:spPr>
          <a:xfrm>
            <a:off x="257273" y="1875492"/>
            <a:ext cx="864000" cy="214605"/>
          </a:xfrm>
          <a:prstGeom prst="wedgeRectCallout">
            <a:avLst>
              <a:gd name="adj1" fmla="val 69019"/>
              <a:gd name="adj2" fmla="val 26993"/>
            </a:avLst>
          </a:prstGeom>
          <a:solidFill>
            <a:srgbClr val="FFFFFF"/>
          </a:solidFill>
          <a:ln w="38100" cmpd="dbl">
            <a:solidFill>
              <a:srgbClr val="FF99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大阪市</a:t>
            </a: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地域</a:t>
            </a:r>
            <a:endParaRPr kumimoji="0" lang="ja-JP" altLang="en-US" sz="1100" dirty="0">
              <a:solidFill>
                <a:prstClr val="black"/>
              </a:solidFill>
              <a:latin typeface="Arial" pitchFamily="34" charset="0"/>
              <a:cs typeface="ＭＳ Ｐゴシック" pitchFamily="50" charset="-128"/>
            </a:endParaRPr>
          </a:p>
        </p:txBody>
      </p:sp>
      <p:sp>
        <p:nvSpPr>
          <p:cNvPr id="18" name="四角形吹き出し 17"/>
          <p:cNvSpPr/>
          <p:nvPr/>
        </p:nvSpPr>
        <p:spPr>
          <a:xfrm>
            <a:off x="113273" y="3622624"/>
            <a:ext cx="1008000" cy="214605"/>
          </a:xfrm>
          <a:prstGeom prst="wedgeRectCallout">
            <a:avLst>
              <a:gd name="adj1" fmla="val 74059"/>
              <a:gd name="adj2" fmla="val 62500"/>
            </a:avLst>
          </a:prstGeom>
          <a:solidFill>
            <a:srgbClr val="FFFFFF"/>
          </a:solidFill>
          <a:ln w="38100" cmpd="dbl">
            <a:solidFill>
              <a:srgbClr val="00B0F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東部大阪地域</a:t>
            </a:r>
            <a:endParaRPr kumimoji="0" lang="ja-JP" altLang="en-US" sz="1100" dirty="0">
              <a:solidFill>
                <a:prstClr val="black"/>
              </a:solidFill>
              <a:latin typeface="Arial" pitchFamily="34" charset="0"/>
              <a:cs typeface="ＭＳ Ｐゴシック" pitchFamily="50" charset="-128"/>
            </a:endParaRPr>
          </a:p>
        </p:txBody>
      </p:sp>
      <p:sp>
        <p:nvSpPr>
          <p:cNvPr id="19" name="四角形吹き出し 18"/>
          <p:cNvSpPr/>
          <p:nvPr/>
        </p:nvSpPr>
        <p:spPr>
          <a:xfrm>
            <a:off x="406975" y="4127480"/>
            <a:ext cx="714298" cy="214605"/>
          </a:xfrm>
          <a:prstGeom prst="wedgeRectCallout">
            <a:avLst>
              <a:gd name="adj1" fmla="val 57941"/>
              <a:gd name="adj2" fmla="val 84693"/>
            </a:avLst>
          </a:prstGeom>
          <a:solidFill>
            <a:srgbClr val="FFFFFF"/>
          </a:solidFill>
          <a:ln w="38100" cmpd="dbl">
            <a:solidFill>
              <a:srgbClr val="00B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泉州地域</a:t>
            </a:r>
            <a:endParaRPr kumimoji="0" lang="ja-JP" altLang="en-US" sz="1100" dirty="0">
              <a:solidFill>
                <a:prstClr val="black"/>
              </a:solidFill>
              <a:latin typeface="Arial" pitchFamily="34" charset="0"/>
              <a:cs typeface="ＭＳ Ｐゴシック" pitchFamily="50" charset="-128"/>
            </a:endParaRPr>
          </a:p>
        </p:txBody>
      </p:sp>
      <p:sp>
        <p:nvSpPr>
          <p:cNvPr id="20" name="四角形吹き出し 19"/>
          <p:cNvSpPr/>
          <p:nvPr/>
        </p:nvSpPr>
        <p:spPr>
          <a:xfrm>
            <a:off x="257273" y="4610312"/>
            <a:ext cx="864000" cy="214605"/>
          </a:xfrm>
          <a:prstGeom prst="wedgeRectCallout">
            <a:avLst>
              <a:gd name="adj1" fmla="val 67916"/>
              <a:gd name="adj2" fmla="val -30706"/>
            </a:avLst>
          </a:prstGeom>
          <a:solidFill>
            <a:srgbClr val="FFFFFF"/>
          </a:solidFill>
          <a:ln w="38100" cmpd="dbl">
            <a:solidFill>
              <a:srgbClr val="CCCC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北大阪地域</a:t>
            </a:r>
            <a:endParaRPr kumimoji="0" lang="ja-JP" altLang="en-US" sz="1100" dirty="0">
              <a:solidFill>
                <a:prstClr val="black"/>
              </a:solidFill>
              <a:latin typeface="Arial" pitchFamily="34" charset="0"/>
              <a:cs typeface="ＭＳ Ｐゴシック" pitchFamily="50" charset="-128"/>
            </a:endParaRPr>
          </a:p>
        </p:txBody>
      </p:sp>
      <p:sp>
        <p:nvSpPr>
          <p:cNvPr id="21" name="四角形吹き出し 20"/>
          <p:cNvSpPr/>
          <p:nvPr/>
        </p:nvSpPr>
        <p:spPr>
          <a:xfrm>
            <a:off x="265911" y="5301208"/>
            <a:ext cx="855362" cy="214605"/>
          </a:xfrm>
          <a:prstGeom prst="wedgeRectCallout">
            <a:avLst>
              <a:gd name="adj1" fmla="val 66836"/>
              <a:gd name="adj2" fmla="val -66213"/>
            </a:avLst>
          </a:prstGeom>
          <a:solidFill>
            <a:srgbClr val="FFFFFF"/>
          </a:solidFill>
          <a:ln w="3810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南河内</a:t>
            </a: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地域</a:t>
            </a:r>
            <a:endParaRPr kumimoji="0" lang="ja-JP" altLang="en-US" sz="1100" dirty="0">
              <a:solidFill>
                <a:prstClr val="black"/>
              </a:solidFill>
              <a:latin typeface="Arial" pitchFamily="34" charset="0"/>
              <a:cs typeface="ＭＳ Ｐゴシック" pitchFamily="50" charset="-128"/>
            </a:endParaRPr>
          </a:p>
        </p:txBody>
      </p:sp>
      <p:sp>
        <p:nvSpPr>
          <p:cNvPr id="22" name="テキスト ボックス 21"/>
          <p:cNvSpPr txBox="1"/>
          <p:nvPr/>
        </p:nvSpPr>
        <p:spPr>
          <a:xfrm>
            <a:off x="5652120" y="5002602"/>
            <a:ext cx="2780408" cy="213003"/>
          </a:xfrm>
          <a:prstGeom prst="rect">
            <a:avLst/>
          </a:prstGeom>
          <a:noFill/>
        </p:spPr>
        <p:txBody>
          <a:bodyPr wrap="square"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(H32) (H37) (H42) (H47) (H52)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259632" y="5589240"/>
            <a:ext cx="4680520" cy="169488"/>
          </a:xfrm>
          <a:prstGeom prst="rect">
            <a:avLst/>
          </a:prstGeom>
          <a:noFill/>
        </p:spPr>
        <p:txBody>
          <a:bodyPr wrap="square" tIns="36000" rtlCol="0">
            <a:noAutofit/>
          </a:bodyPr>
          <a:lstStyle/>
          <a:p>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  (S40)  (S45)  (S50) </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 (S55)</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(S60)    (H2)    (H7)</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(H12)  (H17)   (H22)  (H27)  (H32)   (H37)  (H42)  (H47)   (H52)</a:t>
            </a:r>
            <a:endParaRPr kumimoji="1" lang="ja-JP" altLang="en-US" sz="5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867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9"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129" y="3548189"/>
            <a:ext cx="2787713" cy="196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8"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5856" y="4485938"/>
            <a:ext cx="2735310" cy="2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9178" y="3636337"/>
            <a:ext cx="2735310" cy="193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36931" y="1268760"/>
            <a:ext cx="2730234" cy="193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519" y="950564"/>
            <a:ext cx="2805323" cy="197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2"/>
          <p:cNvGrpSpPr>
            <a:grpSpLocks/>
          </p:cNvGrpSpPr>
          <p:nvPr/>
        </p:nvGrpSpPr>
        <p:grpSpPr bwMode="auto">
          <a:xfrm>
            <a:off x="3546187" y="1609355"/>
            <a:ext cx="1553531" cy="2395709"/>
            <a:chOff x="8824" y="8248"/>
            <a:chExt cx="1467" cy="2141"/>
          </a:xfrm>
        </p:grpSpPr>
        <p:sp>
          <p:nvSpPr>
            <p:cNvPr id="27" name="Freeform 3"/>
            <p:cNvSpPr>
              <a:spLocks noChangeAspect="1"/>
            </p:cNvSpPr>
            <p:nvPr/>
          </p:nvSpPr>
          <p:spPr bwMode="auto">
            <a:xfrm>
              <a:off x="9328" y="8248"/>
              <a:ext cx="816" cy="872"/>
            </a:xfrm>
            <a:custGeom>
              <a:avLst/>
              <a:gdLst>
                <a:gd name="T0" fmla="*/ 53 w 3755"/>
                <a:gd name="T1" fmla="*/ 80 h 4064"/>
                <a:gd name="T2" fmla="*/ 212 w 3755"/>
                <a:gd name="T3" fmla="*/ 0 h 4064"/>
                <a:gd name="T4" fmla="*/ 477 w 3755"/>
                <a:gd name="T5" fmla="*/ 80 h 4064"/>
                <a:gd name="T6" fmla="*/ 513 w 3755"/>
                <a:gd name="T7" fmla="*/ 424 h 4064"/>
                <a:gd name="T8" fmla="*/ 716 w 3755"/>
                <a:gd name="T9" fmla="*/ 512 h 4064"/>
                <a:gd name="T10" fmla="*/ 884 w 3755"/>
                <a:gd name="T11" fmla="*/ 539 h 4064"/>
                <a:gd name="T12" fmla="*/ 1096 w 3755"/>
                <a:gd name="T13" fmla="*/ 539 h 4064"/>
                <a:gd name="T14" fmla="*/ 1564 w 3755"/>
                <a:gd name="T15" fmla="*/ 707 h 4064"/>
                <a:gd name="T16" fmla="*/ 1626 w 3755"/>
                <a:gd name="T17" fmla="*/ 866 h 4064"/>
                <a:gd name="T18" fmla="*/ 1644 w 3755"/>
                <a:gd name="T19" fmla="*/ 1140 h 4064"/>
                <a:gd name="T20" fmla="*/ 1785 w 3755"/>
                <a:gd name="T21" fmla="*/ 1387 h 4064"/>
                <a:gd name="T22" fmla="*/ 1926 w 3755"/>
                <a:gd name="T23" fmla="*/ 1431 h 4064"/>
                <a:gd name="T24" fmla="*/ 2174 w 3755"/>
                <a:gd name="T25" fmla="*/ 1652 h 4064"/>
                <a:gd name="T26" fmla="*/ 2377 w 3755"/>
                <a:gd name="T27" fmla="*/ 1687 h 4064"/>
                <a:gd name="T28" fmla="*/ 2615 w 3755"/>
                <a:gd name="T29" fmla="*/ 1467 h 4064"/>
                <a:gd name="T30" fmla="*/ 2509 w 3755"/>
                <a:gd name="T31" fmla="*/ 1369 h 4064"/>
                <a:gd name="T32" fmla="*/ 2430 w 3755"/>
                <a:gd name="T33" fmla="*/ 1334 h 4064"/>
                <a:gd name="T34" fmla="*/ 2571 w 3755"/>
                <a:gd name="T35" fmla="*/ 1113 h 4064"/>
                <a:gd name="T36" fmla="*/ 2615 w 3755"/>
                <a:gd name="T37" fmla="*/ 910 h 4064"/>
                <a:gd name="T38" fmla="*/ 3013 w 3755"/>
                <a:gd name="T39" fmla="*/ 1087 h 4064"/>
                <a:gd name="T40" fmla="*/ 2978 w 3755"/>
                <a:gd name="T41" fmla="*/ 1360 h 4064"/>
                <a:gd name="T42" fmla="*/ 3022 w 3755"/>
                <a:gd name="T43" fmla="*/ 1511 h 4064"/>
                <a:gd name="T44" fmla="*/ 3287 w 3755"/>
                <a:gd name="T45" fmla="*/ 1475 h 4064"/>
                <a:gd name="T46" fmla="*/ 3357 w 3755"/>
                <a:gd name="T47" fmla="*/ 1749 h 4064"/>
                <a:gd name="T48" fmla="*/ 3614 w 3755"/>
                <a:gd name="T49" fmla="*/ 1811 h 4064"/>
                <a:gd name="T50" fmla="*/ 3755 w 3755"/>
                <a:gd name="T51" fmla="*/ 2076 h 4064"/>
                <a:gd name="T52" fmla="*/ 3552 w 3755"/>
                <a:gd name="T53" fmla="*/ 2438 h 4064"/>
                <a:gd name="T54" fmla="*/ 3384 w 3755"/>
                <a:gd name="T55" fmla="*/ 2703 h 4064"/>
                <a:gd name="T56" fmla="*/ 3022 w 3755"/>
                <a:gd name="T57" fmla="*/ 3172 h 4064"/>
                <a:gd name="T58" fmla="*/ 2880 w 3755"/>
                <a:gd name="T59" fmla="*/ 3419 h 4064"/>
                <a:gd name="T60" fmla="*/ 2562 w 3755"/>
                <a:gd name="T61" fmla="*/ 3719 h 4064"/>
                <a:gd name="T62" fmla="*/ 2368 w 3755"/>
                <a:gd name="T63" fmla="*/ 3560 h 4064"/>
                <a:gd name="T64" fmla="*/ 2006 w 3755"/>
                <a:gd name="T65" fmla="*/ 3825 h 4064"/>
                <a:gd name="T66" fmla="*/ 1701 w 3755"/>
                <a:gd name="T67" fmla="*/ 3825 h 4064"/>
                <a:gd name="T68" fmla="*/ 1449 w 3755"/>
                <a:gd name="T69" fmla="*/ 4064 h 4064"/>
                <a:gd name="T70" fmla="*/ 1308 w 3755"/>
                <a:gd name="T71" fmla="*/ 3737 h 4064"/>
                <a:gd name="T72" fmla="*/ 1140 w 3755"/>
                <a:gd name="T73" fmla="*/ 3260 h 4064"/>
                <a:gd name="T74" fmla="*/ 1043 w 3755"/>
                <a:gd name="T75" fmla="*/ 2747 h 4064"/>
                <a:gd name="T76" fmla="*/ 1140 w 3755"/>
                <a:gd name="T77" fmla="*/ 2403 h 4064"/>
                <a:gd name="T78" fmla="*/ 1228 w 3755"/>
                <a:gd name="T79" fmla="*/ 1979 h 4064"/>
                <a:gd name="T80" fmla="*/ 1025 w 3755"/>
                <a:gd name="T81" fmla="*/ 1829 h 4064"/>
                <a:gd name="T82" fmla="*/ 1016 w 3755"/>
                <a:gd name="T83" fmla="*/ 1705 h 4064"/>
                <a:gd name="T84" fmla="*/ 1299 w 3755"/>
                <a:gd name="T85" fmla="*/ 1670 h 4064"/>
                <a:gd name="T86" fmla="*/ 1361 w 3755"/>
                <a:gd name="T87" fmla="*/ 1537 h 4064"/>
                <a:gd name="T88" fmla="*/ 937 w 3755"/>
                <a:gd name="T89" fmla="*/ 1484 h 4064"/>
                <a:gd name="T90" fmla="*/ 734 w 3755"/>
                <a:gd name="T91" fmla="*/ 1360 h 4064"/>
                <a:gd name="T92" fmla="*/ 495 w 3755"/>
                <a:gd name="T93" fmla="*/ 1219 h 4064"/>
                <a:gd name="T94" fmla="*/ 274 w 3755"/>
                <a:gd name="T95" fmla="*/ 1184 h 4064"/>
                <a:gd name="T96" fmla="*/ 239 w 3755"/>
                <a:gd name="T97" fmla="*/ 928 h 4064"/>
                <a:gd name="T98" fmla="*/ 239 w 3755"/>
                <a:gd name="T99" fmla="*/ 618 h 4064"/>
                <a:gd name="T100" fmla="*/ 292 w 3755"/>
                <a:gd name="T101" fmla="*/ 362 h 4064"/>
                <a:gd name="T102" fmla="*/ 0 w 3755"/>
                <a:gd name="T103" fmla="*/ 194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55" h="4064">
                  <a:moveTo>
                    <a:pt x="0" y="194"/>
                  </a:moveTo>
                  <a:lnTo>
                    <a:pt x="53" y="141"/>
                  </a:lnTo>
                  <a:lnTo>
                    <a:pt x="53" y="80"/>
                  </a:lnTo>
                  <a:lnTo>
                    <a:pt x="133" y="80"/>
                  </a:lnTo>
                  <a:lnTo>
                    <a:pt x="186" y="62"/>
                  </a:lnTo>
                  <a:lnTo>
                    <a:pt x="212" y="0"/>
                  </a:lnTo>
                  <a:lnTo>
                    <a:pt x="274" y="0"/>
                  </a:lnTo>
                  <a:lnTo>
                    <a:pt x="389" y="71"/>
                  </a:lnTo>
                  <a:lnTo>
                    <a:pt x="477" y="80"/>
                  </a:lnTo>
                  <a:lnTo>
                    <a:pt x="548" y="186"/>
                  </a:lnTo>
                  <a:lnTo>
                    <a:pt x="557" y="292"/>
                  </a:lnTo>
                  <a:lnTo>
                    <a:pt x="513" y="424"/>
                  </a:lnTo>
                  <a:lnTo>
                    <a:pt x="566" y="504"/>
                  </a:lnTo>
                  <a:lnTo>
                    <a:pt x="628" y="504"/>
                  </a:lnTo>
                  <a:lnTo>
                    <a:pt x="716" y="512"/>
                  </a:lnTo>
                  <a:lnTo>
                    <a:pt x="769" y="565"/>
                  </a:lnTo>
                  <a:lnTo>
                    <a:pt x="822" y="521"/>
                  </a:lnTo>
                  <a:lnTo>
                    <a:pt x="884" y="539"/>
                  </a:lnTo>
                  <a:lnTo>
                    <a:pt x="954" y="610"/>
                  </a:lnTo>
                  <a:lnTo>
                    <a:pt x="1016" y="610"/>
                  </a:lnTo>
                  <a:lnTo>
                    <a:pt x="1096" y="539"/>
                  </a:lnTo>
                  <a:lnTo>
                    <a:pt x="1211" y="548"/>
                  </a:lnTo>
                  <a:lnTo>
                    <a:pt x="1502" y="733"/>
                  </a:lnTo>
                  <a:lnTo>
                    <a:pt x="1564" y="707"/>
                  </a:lnTo>
                  <a:lnTo>
                    <a:pt x="1701" y="769"/>
                  </a:lnTo>
                  <a:lnTo>
                    <a:pt x="1701" y="839"/>
                  </a:lnTo>
                  <a:lnTo>
                    <a:pt x="1626" y="866"/>
                  </a:lnTo>
                  <a:lnTo>
                    <a:pt x="1652" y="1051"/>
                  </a:lnTo>
                  <a:lnTo>
                    <a:pt x="1591" y="1104"/>
                  </a:lnTo>
                  <a:lnTo>
                    <a:pt x="1644" y="1140"/>
                  </a:lnTo>
                  <a:lnTo>
                    <a:pt x="1644" y="1193"/>
                  </a:lnTo>
                  <a:lnTo>
                    <a:pt x="1582" y="1272"/>
                  </a:lnTo>
                  <a:lnTo>
                    <a:pt x="1785" y="1387"/>
                  </a:lnTo>
                  <a:lnTo>
                    <a:pt x="1856" y="1325"/>
                  </a:lnTo>
                  <a:lnTo>
                    <a:pt x="1900" y="1360"/>
                  </a:lnTo>
                  <a:lnTo>
                    <a:pt x="1926" y="1431"/>
                  </a:lnTo>
                  <a:lnTo>
                    <a:pt x="2085" y="1555"/>
                  </a:lnTo>
                  <a:lnTo>
                    <a:pt x="2182" y="1564"/>
                  </a:lnTo>
                  <a:lnTo>
                    <a:pt x="2174" y="1652"/>
                  </a:lnTo>
                  <a:lnTo>
                    <a:pt x="2253" y="1705"/>
                  </a:lnTo>
                  <a:lnTo>
                    <a:pt x="2333" y="1661"/>
                  </a:lnTo>
                  <a:lnTo>
                    <a:pt x="2377" y="1687"/>
                  </a:lnTo>
                  <a:lnTo>
                    <a:pt x="2615" y="1652"/>
                  </a:lnTo>
                  <a:lnTo>
                    <a:pt x="2624" y="1528"/>
                  </a:lnTo>
                  <a:lnTo>
                    <a:pt x="2615" y="1467"/>
                  </a:lnTo>
                  <a:lnTo>
                    <a:pt x="2571" y="1396"/>
                  </a:lnTo>
                  <a:lnTo>
                    <a:pt x="2518" y="1458"/>
                  </a:lnTo>
                  <a:lnTo>
                    <a:pt x="2509" y="1369"/>
                  </a:lnTo>
                  <a:lnTo>
                    <a:pt x="2421" y="1458"/>
                  </a:lnTo>
                  <a:lnTo>
                    <a:pt x="2386" y="1414"/>
                  </a:lnTo>
                  <a:lnTo>
                    <a:pt x="2430" y="1334"/>
                  </a:lnTo>
                  <a:lnTo>
                    <a:pt x="2465" y="1175"/>
                  </a:lnTo>
                  <a:lnTo>
                    <a:pt x="2536" y="1175"/>
                  </a:lnTo>
                  <a:lnTo>
                    <a:pt x="2571" y="1113"/>
                  </a:lnTo>
                  <a:lnTo>
                    <a:pt x="2527" y="1051"/>
                  </a:lnTo>
                  <a:lnTo>
                    <a:pt x="2589" y="972"/>
                  </a:lnTo>
                  <a:lnTo>
                    <a:pt x="2615" y="910"/>
                  </a:lnTo>
                  <a:lnTo>
                    <a:pt x="2721" y="972"/>
                  </a:lnTo>
                  <a:lnTo>
                    <a:pt x="2951" y="945"/>
                  </a:lnTo>
                  <a:lnTo>
                    <a:pt x="3013" y="1087"/>
                  </a:lnTo>
                  <a:lnTo>
                    <a:pt x="3039" y="1140"/>
                  </a:lnTo>
                  <a:lnTo>
                    <a:pt x="3004" y="1219"/>
                  </a:lnTo>
                  <a:lnTo>
                    <a:pt x="2978" y="1360"/>
                  </a:lnTo>
                  <a:lnTo>
                    <a:pt x="2916" y="1431"/>
                  </a:lnTo>
                  <a:lnTo>
                    <a:pt x="2845" y="1520"/>
                  </a:lnTo>
                  <a:lnTo>
                    <a:pt x="3022" y="1511"/>
                  </a:lnTo>
                  <a:lnTo>
                    <a:pt x="3057" y="1458"/>
                  </a:lnTo>
                  <a:lnTo>
                    <a:pt x="3163" y="1422"/>
                  </a:lnTo>
                  <a:lnTo>
                    <a:pt x="3287" y="1475"/>
                  </a:lnTo>
                  <a:lnTo>
                    <a:pt x="3437" y="1652"/>
                  </a:lnTo>
                  <a:lnTo>
                    <a:pt x="3357" y="1696"/>
                  </a:lnTo>
                  <a:lnTo>
                    <a:pt x="3357" y="1749"/>
                  </a:lnTo>
                  <a:lnTo>
                    <a:pt x="3410" y="1740"/>
                  </a:lnTo>
                  <a:lnTo>
                    <a:pt x="3499" y="1802"/>
                  </a:lnTo>
                  <a:lnTo>
                    <a:pt x="3614" y="1811"/>
                  </a:lnTo>
                  <a:lnTo>
                    <a:pt x="3667" y="1917"/>
                  </a:lnTo>
                  <a:lnTo>
                    <a:pt x="3755" y="2005"/>
                  </a:lnTo>
                  <a:lnTo>
                    <a:pt x="3755" y="2076"/>
                  </a:lnTo>
                  <a:lnTo>
                    <a:pt x="3737" y="2129"/>
                  </a:lnTo>
                  <a:lnTo>
                    <a:pt x="3640" y="2279"/>
                  </a:lnTo>
                  <a:lnTo>
                    <a:pt x="3552" y="2438"/>
                  </a:lnTo>
                  <a:lnTo>
                    <a:pt x="3437" y="2527"/>
                  </a:lnTo>
                  <a:lnTo>
                    <a:pt x="3384" y="2641"/>
                  </a:lnTo>
                  <a:lnTo>
                    <a:pt x="3384" y="2703"/>
                  </a:lnTo>
                  <a:lnTo>
                    <a:pt x="3296" y="2924"/>
                  </a:lnTo>
                  <a:lnTo>
                    <a:pt x="3137" y="3030"/>
                  </a:lnTo>
                  <a:lnTo>
                    <a:pt x="3022" y="3172"/>
                  </a:lnTo>
                  <a:lnTo>
                    <a:pt x="2986" y="3331"/>
                  </a:lnTo>
                  <a:lnTo>
                    <a:pt x="2889" y="3366"/>
                  </a:lnTo>
                  <a:lnTo>
                    <a:pt x="2880" y="3419"/>
                  </a:lnTo>
                  <a:lnTo>
                    <a:pt x="2880" y="3472"/>
                  </a:lnTo>
                  <a:lnTo>
                    <a:pt x="2704" y="3619"/>
                  </a:lnTo>
                  <a:lnTo>
                    <a:pt x="2562" y="3719"/>
                  </a:lnTo>
                  <a:lnTo>
                    <a:pt x="2447" y="3746"/>
                  </a:lnTo>
                  <a:lnTo>
                    <a:pt x="2368" y="3666"/>
                  </a:lnTo>
                  <a:lnTo>
                    <a:pt x="2368" y="3560"/>
                  </a:lnTo>
                  <a:lnTo>
                    <a:pt x="2209" y="3684"/>
                  </a:lnTo>
                  <a:lnTo>
                    <a:pt x="2156" y="3799"/>
                  </a:lnTo>
                  <a:lnTo>
                    <a:pt x="2006" y="3825"/>
                  </a:lnTo>
                  <a:lnTo>
                    <a:pt x="1900" y="3905"/>
                  </a:lnTo>
                  <a:lnTo>
                    <a:pt x="1785" y="3825"/>
                  </a:lnTo>
                  <a:lnTo>
                    <a:pt x="1701" y="3825"/>
                  </a:lnTo>
                  <a:lnTo>
                    <a:pt x="1701" y="3958"/>
                  </a:lnTo>
                  <a:lnTo>
                    <a:pt x="1599" y="3958"/>
                  </a:lnTo>
                  <a:lnTo>
                    <a:pt x="1449" y="4064"/>
                  </a:lnTo>
                  <a:lnTo>
                    <a:pt x="1396" y="4011"/>
                  </a:lnTo>
                  <a:lnTo>
                    <a:pt x="1387" y="3702"/>
                  </a:lnTo>
                  <a:lnTo>
                    <a:pt x="1308" y="3737"/>
                  </a:lnTo>
                  <a:lnTo>
                    <a:pt x="1255" y="3569"/>
                  </a:lnTo>
                  <a:lnTo>
                    <a:pt x="1211" y="3304"/>
                  </a:lnTo>
                  <a:lnTo>
                    <a:pt x="1140" y="3260"/>
                  </a:lnTo>
                  <a:lnTo>
                    <a:pt x="1025" y="3189"/>
                  </a:lnTo>
                  <a:lnTo>
                    <a:pt x="946" y="2898"/>
                  </a:lnTo>
                  <a:lnTo>
                    <a:pt x="1043" y="2747"/>
                  </a:lnTo>
                  <a:lnTo>
                    <a:pt x="1052" y="2659"/>
                  </a:lnTo>
                  <a:lnTo>
                    <a:pt x="999" y="2535"/>
                  </a:lnTo>
                  <a:lnTo>
                    <a:pt x="1140" y="2403"/>
                  </a:lnTo>
                  <a:lnTo>
                    <a:pt x="1166" y="2244"/>
                  </a:lnTo>
                  <a:lnTo>
                    <a:pt x="1202" y="2111"/>
                  </a:lnTo>
                  <a:lnTo>
                    <a:pt x="1228" y="1979"/>
                  </a:lnTo>
                  <a:lnTo>
                    <a:pt x="1202" y="1899"/>
                  </a:lnTo>
                  <a:lnTo>
                    <a:pt x="1113" y="1988"/>
                  </a:lnTo>
                  <a:lnTo>
                    <a:pt x="1025" y="1829"/>
                  </a:lnTo>
                  <a:lnTo>
                    <a:pt x="963" y="1829"/>
                  </a:lnTo>
                  <a:lnTo>
                    <a:pt x="999" y="1767"/>
                  </a:lnTo>
                  <a:lnTo>
                    <a:pt x="1016" y="1705"/>
                  </a:lnTo>
                  <a:lnTo>
                    <a:pt x="1078" y="1705"/>
                  </a:lnTo>
                  <a:lnTo>
                    <a:pt x="1175" y="1634"/>
                  </a:lnTo>
                  <a:lnTo>
                    <a:pt x="1299" y="1670"/>
                  </a:lnTo>
                  <a:lnTo>
                    <a:pt x="1440" y="1643"/>
                  </a:lnTo>
                  <a:lnTo>
                    <a:pt x="1449" y="1555"/>
                  </a:lnTo>
                  <a:lnTo>
                    <a:pt x="1361" y="1537"/>
                  </a:lnTo>
                  <a:lnTo>
                    <a:pt x="1166" y="1414"/>
                  </a:lnTo>
                  <a:lnTo>
                    <a:pt x="1034" y="1484"/>
                  </a:lnTo>
                  <a:lnTo>
                    <a:pt x="937" y="1484"/>
                  </a:lnTo>
                  <a:lnTo>
                    <a:pt x="937" y="1396"/>
                  </a:lnTo>
                  <a:lnTo>
                    <a:pt x="866" y="1414"/>
                  </a:lnTo>
                  <a:lnTo>
                    <a:pt x="734" y="1360"/>
                  </a:lnTo>
                  <a:lnTo>
                    <a:pt x="681" y="1378"/>
                  </a:lnTo>
                  <a:lnTo>
                    <a:pt x="566" y="1228"/>
                  </a:lnTo>
                  <a:lnTo>
                    <a:pt x="495" y="1219"/>
                  </a:lnTo>
                  <a:lnTo>
                    <a:pt x="451" y="1254"/>
                  </a:lnTo>
                  <a:lnTo>
                    <a:pt x="345" y="1184"/>
                  </a:lnTo>
                  <a:lnTo>
                    <a:pt x="274" y="1184"/>
                  </a:lnTo>
                  <a:lnTo>
                    <a:pt x="212" y="1104"/>
                  </a:lnTo>
                  <a:lnTo>
                    <a:pt x="177" y="1025"/>
                  </a:lnTo>
                  <a:lnTo>
                    <a:pt x="239" y="928"/>
                  </a:lnTo>
                  <a:lnTo>
                    <a:pt x="327" y="883"/>
                  </a:lnTo>
                  <a:lnTo>
                    <a:pt x="265" y="707"/>
                  </a:lnTo>
                  <a:lnTo>
                    <a:pt x="239" y="618"/>
                  </a:lnTo>
                  <a:lnTo>
                    <a:pt x="274" y="565"/>
                  </a:lnTo>
                  <a:lnTo>
                    <a:pt x="257" y="477"/>
                  </a:lnTo>
                  <a:lnTo>
                    <a:pt x="292" y="362"/>
                  </a:lnTo>
                  <a:lnTo>
                    <a:pt x="230" y="309"/>
                  </a:lnTo>
                  <a:lnTo>
                    <a:pt x="80" y="309"/>
                  </a:lnTo>
                  <a:lnTo>
                    <a:pt x="0" y="194"/>
                  </a:lnTo>
                  <a:close/>
                </a:path>
              </a:pathLst>
            </a:custGeom>
            <a:gradFill rotWithShape="0">
              <a:gsLst>
                <a:gs pos="0">
                  <a:srgbClr val="FFFFFF"/>
                </a:gs>
                <a:gs pos="100000">
                  <a:srgbClr val="FFFF99"/>
                </a:gs>
              </a:gsLst>
              <a:lin ang="5400000" scaled="1"/>
            </a:gradFill>
            <a:ln w="12700" cmpd="sng">
              <a:solidFill>
                <a:srgbClr val="CCCC00"/>
              </a:solidFill>
              <a:prstDash val="solid"/>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3" name="Freeform 4"/>
            <p:cNvSpPr>
              <a:spLocks noChangeAspect="1"/>
            </p:cNvSpPr>
            <p:nvPr/>
          </p:nvSpPr>
          <p:spPr bwMode="auto">
            <a:xfrm>
              <a:off x="9505" y="9020"/>
              <a:ext cx="450" cy="494"/>
            </a:xfrm>
            <a:custGeom>
              <a:avLst/>
              <a:gdLst>
                <a:gd name="T0" fmla="*/ 795 w 2067"/>
                <a:gd name="T1" fmla="*/ 362 h 2305"/>
                <a:gd name="T2" fmla="*/ 954 w 2067"/>
                <a:gd name="T3" fmla="*/ 229 h 2305"/>
                <a:gd name="T4" fmla="*/ 1325 w 2067"/>
                <a:gd name="T5" fmla="*/ 229 h 2305"/>
                <a:gd name="T6" fmla="*/ 1537 w 2067"/>
                <a:gd name="T7" fmla="*/ 88 h 2305"/>
                <a:gd name="T8" fmla="*/ 1652 w 2067"/>
                <a:gd name="T9" fmla="*/ 353 h 2305"/>
                <a:gd name="T10" fmla="*/ 1599 w 2067"/>
                <a:gd name="T11" fmla="*/ 538 h 2305"/>
                <a:gd name="T12" fmla="*/ 1740 w 2067"/>
                <a:gd name="T13" fmla="*/ 724 h 2305"/>
                <a:gd name="T14" fmla="*/ 1891 w 2067"/>
                <a:gd name="T15" fmla="*/ 583 h 2305"/>
                <a:gd name="T16" fmla="*/ 2067 w 2067"/>
                <a:gd name="T17" fmla="*/ 653 h 2305"/>
                <a:gd name="T18" fmla="*/ 2023 w 2067"/>
                <a:gd name="T19" fmla="*/ 839 h 2305"/>
                <a:gd name="T20" fmla="*/ 1899 w 2067"/>
                <a:gd name="T21" fmla="*/ 927 h 2305"/>
                <a:gd name="T22" fmla="*/ 1687 w 2067"/>
                <a:gd name="T23" fmla="*/ 1166 h 2305"/>
                <a:gd name="T24" fmla="*/ 1643 w 2067"/>
                <a:gd name="T25" fmla="*/ 1413 h 2305"/>
                <a:gd name="T26" fmla="*/ 1749 w 2067"/>
                <a:gd name="T27" fmla="*/ 1607 h 2305"/>
                <a:gd name="T28" fmla="*/ 1846 w 2067"/>
                <a:gd name="T29" fmla="*/ 1802 h 2305"/>
                <a:gd name="T30" fmla="*/ 1687 w 2067"/>
                <a:gd name="T31" fmla="*/ 1855 h 2305"/>
                <a:gd name="T32" fmla="*/ 1970 w 2067"/>
                <a:gd name="T33" fmla="*/ 2014 h 2305"/>
                <a:gd name="T34" fmla="*/ 1891 w 2067"/>
                <a:gd name="T35" fmla="*/ 2208 h 2305"/>
                <a:gd name="T36" fmla="*/ 1528 w 2067"/>
                <a:gd name="T37" fmla="*/ 2182 h 2305"/>
                <a:gd name="T38" fmla="*/ 1361 w 2067"/>
                <a:gd name="T39" fmla="*/ 2182 h 2305"/>
                <a:gd name="T40" fmla="*/ 998 w 2067"/>
                <a:gd name="T41" fmla="*/ 2173 h 2305"/>
                <a:gd name="T42" fmla="*/ 35 w 2067"/>
                <a:gd name="T43" fmla="*/ 1846 h 2305"/>
                <a:gd name="T44" fmla="*/ 124 w 2067"/>
                <a:gd name="T45" fmla="*/ 1934 h 2305"/>
                <a:gd name="T46" fmla="*/ 300 w 2067"/>
                <a:gd name="T47" fmla="*/ 1908 h 2305"/>
                <a:gd name="T48" fmla="*/ 133 w 2067"/>
                <a:gd name="T49" fmla="*/ 1819 h 2305"/>
                <a:gd name="T50" fmla="*/ 9 w 2067"/>
                <a:gd name="T51" fmla="*/ 1643 h 2305"/>
                <a:gd name="T52" fmla="*/ 451 w 2067"/>
                <a:gd name="T53" fmla="*/ 1811 h 2305"/>
                <a:gd name="T54" fmla="*/ 654 w 2067"/>
                <a:gd name="T55" fmla="*/ 1855 h 2305"/>
                <a:gd name="T56" fmla="*/ 733 w 2067"/>
                <a:gd name="T57" fmla="*/ 1766 h 2305"/>
                <a:gd name="T58" fmla="*/ 539 w 2067"/>
                <a:gd name="T59" fmla="*/ 1660 h 2305"/>
                <a:gd name="T60" fmla="*/ 654 w 2067"/>
                <a:gd name="T61" fmla="*/ 1660 h 2305"/>
                <a:gd name="T62" fmla="*/ 318 w 2067"/>
                <a:gd name="T63" fmla="*/ 1501 h 2305"/>
                <a:gd name="T64" fmla="*/ 415 w 2067"/>
                <a:gd name="T65" fmla="*/ 1378 h 2305"/>
                <a:gd name="T66" fmla="*/ 565 w 2067"/>
                <a:gd name="T67" fmla="*/ 1175 h 2305"/>
                <a:gd name="T68" fmla="*/ 186 w 2067"/>
                <a:gd name="T69" fmla="*/ 1484 h 2305"/>
                <a:gd name="T70" fmla="*/ 265 w 2067"/>
                <a:gd name="T71" fmla="*/ 1369 h 2305"/>
                <a:gd name="T72" fmla="*/ 318 w 2067"/>
                <a:gd name="T73" fmla="*/ 1210 h 2305"/>
                <a:gd name="T74" fmla="*/ 97 w 2067"/>
                <a:gd name="T75" fmla="*/ 1157 h 2305"/>
                <a:gd name="T76" fmla="*/ 88 w 2067"/>
                <a:gd name="T77" fmla="*/ 1007 h 2305"/>
                <a:gd name="T78" fmla="*/ 265 w 2067"/>
                <a:gd name="T79" fmla="*/ 786 h 2305"/>
                <a:gd name="T80" fmla="*/ 459 w 2067"/>
                <a:gd name="T81" fmla="*/ 609 h 2305"/>
                <a:gd name="T82" fmla="*/ 504 w 2067"/>
                <a:gd name="T83" fmla="*/ 415 h 2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7" h="2305">
                  <a:moveTo>
                    <a:pt x="574" y="468"/>
                  </a:moveTo>
                  <a:lnTo>
                    <a:pt x="636" y="468"/>
                  </a:lnTo>
                  <a:lnTo>
                    <a:pt x="795" y="362"/>
                  </a:lnTo>
                  <a:lnTo>
                    <a:pt x="892" y="379"/>
                  </a:lnTo>
                  <a:lnTo>
                    <a:pt x="892" y="229"/>
                  </a:lnTo>
                  <a:lnTo>
                    <a:pt x="954" y="229"/>
                  </a:lnTo>
                  <a:lnTo>
                    <a:pt x="1087" y="335"/>
                  </a:lnTo>
                  <a:lnTo>
                    <a:pt x="1202" y="229"/>
                  </a:lnTo>
                  <a:lnTo>
                    <a:pt x="1325" y="229"/>
                  </a:lnTo>
                  <a:lnTo>
                    <a:pt x="1414" y="97"/>
                  </a:lnTo>
                  <a:lnTo>
                    <a:pt x="1537" y="0"/>
                  </a:lnTo>
                  <a:lnTo>
                    <a:pt x="1537" y="88"/>
                  </a:lnTo>
                  <a:lnTo>
                    <a:pt x="1608" y="159"/>
                  </a:lnTo>
                  <a:lnTo>
                    <a:pt x="1617" y="256"/>
                  </a:lnTo>
                  <a:lnTo>
                    <a:pt x="1652" y="353"/>
                  </a:lnTo>
                  <a:lnTo>
                    <a:pt x="1599" y="415"/>
                  </a:lnTo>
                  <a:lnTo>
                    <a:pt x="1581" y="468"/>
                  </a:lnTo>
                  <a:lnTo>
                    <a:pt x="1599" y="538"/>
                  </a:lnTo>
                  <a:lnTo>
                    <a:pt x="1652" y="547"/>
                  </a:lnTo>
                  <a:lnTo>
                    <a:pt x="1696" y="583"/>
                  </a:lnTo>
                  <a:lnTo>
                    <a:pt x="1740" y="724"/>
                  </a:lnTo>
                  <a:lnTo>
                    <a:pt x="1811" y="715"/>
                  </a:lnTo>
                  <a:lnTo>
                    <a:pt x="1829" y="627"/>
                  </a:lnTo>
                  <a:lnTo>
                    <a:pt x="1891" y="583"/>
                  </a:lnTo>
                  <a:lnTo>
                    <a:pt x="1935" y="609"/>
                  </a:lnTo>
                  <a:lnTo>
                    <a:pt x="1908" y="698"/>
                  </a:lnTo>
                  <a:lnTo>
                    <a:pt x="2067" y="653"/>
                  </a:lnTo>
                  <a:lnTo>
                    <a:pt x="2067" y="715"/>
                  </a:lnTo>
                  <a:lnTo>
                    <a:pt x="2023" y="742"/>
                  </a:lnTo>
                  <a:lnTo>
                    <a:pt x="2023" y="839"/>
                  </a:lnTo>
                  <a:lnTo>
                    <a:pt x="1952" y="848"/>
                  </a:lnTo>
                  <a:lnTo>
                    <a:pt x="1899" y="874"/>
                  </a:lnTo>
                  <a:lnTo>
                    <a:pt x="1899" y="927"/>
                  </a:lnTo>
                  <a:lnTo>
                    <a:pt x="1864" y="1007"/>
                  </a:lnTo>
                  <a:lnTo>
                    <a:pt x="1705" y="998"/>
                  </a:lnTo>
                  <a:lnTo>
                    <a:pt x="1687" y="1166"/>
                  </a:lnTo>
                  <a:lnTo>
                    <a:pt x="1626" y="1272"/>
                  </a:lnTo>
                  <a:lnTo>
                    <a:pt x="1687" y="1351"/>
                  </a:lnTo>
                  <a:lnTo>
                    <a:pt x="1643" y="1413"/>
                  </a:lnTo>
                  <a:lnTo>
                    <a:pt x="1670" y="1493"/>
                  </a:lnTo>
                  <a:lnTo>
                    <a:pt x="1679" y="1572"/>
                  </a:lnTo>
                  <a:lnTo>
                    <a:pt x="1749" y="1607"/>
                  </a:lnTo>
                  <a:lnTo>
                    <a:pt x="1767" y="1669"/>
                  </a:lnTo>
                  <a:lnTo>
                    <a:pt x="1829" y="1687"/>
                  </a:lnTo>
                  <a:lnTo>
                    <a:pt x="1846" y="1802"/>
                  </a:lnTo>
                  <a:lnTo>
                    <a:pt x="1802" y="1855"/>
                  </a:lnTo>
                  <a:lnTo>
                    <a:pt x="1749" y="1828"/>
                  </a:lnTo>
                  <a:lnTo>
                    <a:pt x="1687" y="1855"/>
                  </a:lnTo>
                  <a:lnTo>
                    <a:pt x="1785" y="1952"/>
                  </a:lnTo>
                  <a:lnTo>
                    <a:pt x="1899" y="1943"/>
                  </a:lnTo>
                  <a:lnTo>
                    <a:pt x="1970" y="2014"/>
                  </a:lnTo>
                  <a:lnTo>
                    <a:pt x="1961" y="2067"/>
                  </a:lnTo>
                  <a:lnTo>
                    <a:pt x="1891" y="2111"/>
                  </a:lnTo>
                  <a:lnTo>
                    <a:pt x="1891" y="2208"/>
                  </a:lnTo>
                  <a:lnTo>
                    <a:pt x="1811" y="2191"/>
                  </a:lnTo>
                  <a:lnTo>
                    <a:pt x="1740" y="2191"/>
                  </a:lnTo>
                  <a:lnTo>
                    <a:pt x="1528" y="2182"/>
                  </a:lnTo>
                  <a:lnTo>
                    <a:pt x="1484" y="2138"/>
                  </a:lnTo>
                  <a:lnTo>
                    <a:pt x="1422" y="2146"/>
                  </a:lnTo>
                  <a:lnTo>
                    <a:pt x="1361" y="2182"/>
                  </a:lnTo>
                  <a:lnTo>
                    <a:pt x="1290" y="2191"/>
                  </a:lnTo>
                  <a:lnTo>
                    <a:pt x="1104" y="2305"/>
                  </a:lnTo>
                  <a:lnTo>
                    <a:pt x="998" y="2173"/>
                  </a:lnTo>
                  <a:lnTo>
                    <a:pt x="477" y="1996"/>
                  </a:lnTo>
                  <a:lnTo>
                    <a:pt x="53" y="1996"/>
                  </a:lnTo>
                  <a:lnTo>
                    <a:pt x="35" y="1846"/>
                  </a:lnTo>
                  <a:lnTo>
                    <a:pt x="53" y="1925"/>
                  </a:lnTo>
                  <a:lnTo>
                    <a:pt x="97" y="1872"/>
                  </a:lnTo>
                  <a:lnTo>
                    <a:pt x="124" y="1934"/>
                  </a:lnTo>
                  <a:lnTo>
                    <a:pt x="159" y="1881"/>
                  </a:lnTo>
                  <a:lnTo>
                    <a:pt x="194" y="1925"/>
                  </a:lnTo>
                  <a:lnTo>
                    <a:pt x="300" y="1908"/>
                  </a:lnTo>
                  <a:lnTo>
                    <a:pt x="300" y="1837"/>
                  </a:lnTo>
                  <a:lnTo>
                    <a:pt x="221" y="1855"/>
                  </a:lnTo>
                  <a:lnTo>
                    <a:pt x="133" y="1819"/>
                  </a:lnTo>
                  <a:lnTo>
                    <a:pt x="97" y="1766"/>
                  </a:lnTo>
                  <a:lnTo>
                    <a:pt x="0" y="1740"/>
                  </a:lnTo>
                  <a:lnTo>
                    <a:pt x="9" y="1643"/>
                  </a:lnTo>
                  <a:lnTo>
                    <a:pt x="398" y="1599"/>
                  </a:lnTo>
                  <a:lnTo>
                    <a:pt x="451" y="1749"/>
                  </a:lnTo>
                  <a:lnTo>
                    <a:pt x="451" y="1811"/>
                  </a:lnTo>
                  <a:lnTo>
                    <a:pt x="451" y="1890"/>
                  </a:lnTo>
                  <a:lnTo>
                    <a:pt x="521" y="1837"/>
                  </a:lnTo>
                  <a:lnTo>
                    <a:pt x="654" y="1855"/>
                  </a:lnTo>
                  <a:lnTo>
                    <a:pt x="795" y="1758"/>
                  </a:lnTo>
                  <a:lnTo>
                    <a:pt x="822" y="1705"/>
                  </a:lnTo>
                  <a:lnTo>
                    <a:pt x="733" y="1766"/>
                  </a:lnTo>
                  <a:lnTo>
                    <a:pt x="610" y="1784"/>
                  </a:lnTo>
                  <a:lnTo>
                    <a:pt x="530" y="1775"/>
                  </a:lnTo>
                  <a:lnTo>
                    <a:pt x="539" y="1660"/>
                  </a:lnTo>
                  <a:lnTo>
                    <a:pt x="521" y="1572"/>
                  </a:lnTo>
                  <a:lnTo>
                    <a:pt x="601" y="1563"/>
                  </a:lnTo>
                  <a:lnTo>
                    <a:pt x="654" y="1660"/>
                  </a:lnTo>
                  <a:lnTo>
                    <a:pt x="610" y="1510"/>
                  </a:lnTo>
                  <a:lnTo>
                    <a:pt x="451" y="1563"/>
                  </a:lnTo>
                  <a:lnTo>
                    <a:pt x="318" y="1501"/>
                  </a:lnTo>
                  <a:lnTo>
                    <a:pt x="300" y="1413"/>
                  </a:lnTo>
                  <a:lnTo>
                    <a:pt x="389" y="1440"/>
                  </a:lnTo>
                  <a:lnTo>
                    <a:pt x="415" y="1378"/>
                  </a:lnTo>
                  <a:lnTo>
                    <a:pt x="495" y="1281"/>
                  </a:lnTo>
                  <a:lnTo>
                    <a:pt x="548" y="1263"/>
                  </a:lnTo>
                  <a:lnTo>
                    <a:pt x="565" y="1175"/>
                  </a:lnTo>
                  <a:lnTo>
                    <a:pt x="495" y="1192"/>
                  </a:lnTo>
                  <a:lnTo>
                    <a:pt x="389" y="1342"/>
                  </a:lnTo>
                  <a:lnTo>
                    <a:pt x="186" y="1484"/>
                  </a:lnTo>
                  <a:lnTo>
                    <a:pt x="124" y="1457"/>
                  </a:lnTo>
                  <a:lnTo>
                    <a:pt x="150" y="1387"/>
                  </a:lnTo>
                  <a:lnTo>
                    <a:pt x="265" y="1369"/>
                  </a:lnTo>
                  <a:lnTo>
                    <a:pt x="159" y="1325"/>
                  </a:lnTo>
                  <a:lnTo>
                    <a:pt x="168" y="1245"/>
                  </a:lnTo>
                  <a:lnTo>
                    <a:pt x="318" y="1210"/>
                  </a:lnTo>
                  <a:lnTo>
                    <a:pt x="300" y="1139"/>
                  </a:lnTo>
                  <a:lnTo>
                    <a:pt x="97" y="1210"/>
                  </a:lnTo>
                  <a:lnTo>
                    <a:pt x="97" y="1157"/>
                  </a:lnTo>
                  <a:lnTo>
                    <a:pt x="168" y="1069"/>
                  </a:lnTo>
                  <a:lnTo>
                    <a:pt x="150" y="971"/>
                  </a:lnTo>
                  <a:lnTo>
                    <a:pt x="88" y="1007"/>
                  </a:lnTo>
                  <a:lnTo>
                    <a:pt x="27" y="945"/>
                  </a:lnTo>
                  <a:lnTo>
                    <a:pt x="106" y="804"/>
                  </a:lnTo>
                  <a:lnTo>
                    <a:pt x="265" y="786"/>
                  </a:lnTo>
                  <a:lnTo>
                    <a:pt x="318" y="706"/>
                  </a:lnTo>
                  <a:lnTo>
                    <a:pt x="433" y="662"/>
                  </a:lnTo>
                  <a:lnTo>
                    <a:pt x="459" y="609"/>
                  </a:lnTo>
                  <a:lnTo>
                    <a:pt x="459" y="538"/>
                  </a:lnTo>
                  <a:lnTo>
                    <a:pt x="459" y="468"/>
                  </a:lnTo>
                  <a:lnTo>
                    <a:pt x="504" y="415"/>
                  </a:lnTo>
                  <a:lnTo>
                    <a:pt x="565" y="415"/>
                  </a:lnTo>
                  <a:lnTo>
                    <a:pt x="574" y="468"/>
                  </a:lnTo>
                  <a:close/>
                </a:path>
              </a:pathLst>
            </a:custGeom>
            <a:gradFill rotWithShape="0">
              <a:gsLst>
                <a:gs pos="0">
                  <a:srgbClr val="FF9900"/>
                </a:gs>
                <a:gs pos="100000">
                  <a:srgbClr val="FFC000"/>
                </a:gs>
              </a:gsLst>
              <a:lin ang="5400000" scaled="1"/>
            </a:gradFill>
            <a:ln w="12700" cmpd="sng">
              <a:solidFill>
                <a:srgbClr val="FF9900"/>
              </a:solidFill>
              <a:prstDash val="solid"/>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4" name="Freeform 5"/>
            <p:cNvSpPr>
              <a:spLocks noChangeAspect="1"/>
            </p:cNvSpPr>
            <p:nvPr/>
          </p:nvSpPr>
          <p:spPr bwMode="auto">
            <a:xfrm>
              <a:off x="8824" y="9449"/>
              <a:ext cx="1117" cy="940"/>
            </a:xfrm>
            <a:custGeom>
              <a:avLst/>
              <a:gdLst>
                <a:gd name="T0" fmla="*/ 62 w 5132"/>
                <a:gd name="T1" fmla="*/ 4223 h 4382"/>
                <a:gd name="T2" fmla="*/ 17 w 5132"/>
                <a:gd name="T3" fmla="*/ 3949 h 4382"/>
                <a:gd name="T4" fmla="*/ 106 w 5132"/>
                <a:gd name="T5" fmla="*/ 3772 h 4382"/>
                <a:gd name="T6" fmla="*/ 415 w 5132"/>
                <a:gd name="T7" fmla="*/ 3781 h 4382"/>
                <a:gd name="T8" fmla="*/ 857 w 5132"/>
                <a:gd name="T9" fmla="*/ 3543 h 4382"/>
                <a:gd name="T10" fmla="*/ 1175 w 5132"/>
                <a:gd name="T11" fmla="*/ 3472 h 4382"/>
                <a:gd name="T12" fmla="*/ 1599 w 5132"/>
                <a:gd name="T13" fmla="*/ 3039 h 4382"/>
                <a:gd name="T14" fmla="*/ 1842 w 5132"/>
                <a:gd name="T15" fmla="*/ 2315 h 4382"/>
                <a:gd name="T16" fmla="*/ 1678 w 5132"/>
                <a:gd name="T17" fmla="*/ 1979 h 4382"/>
                <a:gd name="T18" fmla="*/ 2270 w 5132"/>
                <a:gd name="T19" fmla="*/ 2509 h 4382"/>
                <a:gd name="T20" fmla="*/ 2420 w 5132"/>
                <a:gd name="T21" fmla="*/ 2244 h 4382"/>
                <a:gd name="T22" fmla="*/ 2624 w 5132"/>
                <a:gd name="T23" fmla="*/ 1864 h 4382"/>
                <a:gd name="T24" fmla="*/ 2791 w 5132"/>
                <a:gd name="T25" fmla="*/ 1855 h 4382"/>
                <a:gd name="T26" fmla="*/ 3056 w 5132"/>
                <a:gd name="T27" fmla="*/ 1025 h 4382"/>
                <a:gd name="T28" fmla="*/ 3277 w 5132"/>
                <a:gd name="T29" fmla="*/ 1228 h 4382"/>
                <a:gd name="T30" fmla="*/ 3366 w 5132"/>
                <a:gd name="T31" fmla="*/ 1157 h 4382"/>
                <a:gd name="T32" fmla="*/ 3207 w 5132"/>
                <a:gd name="T33" fmla="*/ 742 h 4382"/>
                <a:gd name="T34" fmla="*/ 3366 w 5132"/>
                <a:gd name="T35" fmla="*/ 910 h 4382"/>
                <a:gd name="T36" fmla="*/ 3242 w 5132"/>
                <a:gd name="T37" fmla="*/ 610 h 4382"/>
                <a:gd name="T38" fmla="*/ 3357 w 5132"/>
                <a:gd name="T39" fmla="*/ 477 h 4382"/>
                <a:gd name="T40" fmla="*/ 3498 w 5132"/>
                <a:gd name="T41" fmla="*/ 300 h 4382"/>
                <a:gd name="T42" fmla="*/ 3684 w 5132"/>
                <a:gd name="T43" fmla="*/ 530 h 4382"/>
                <a:gd name="T44" fmla="*/ 3392 w 5132"/>
                <a:gd name="T45" fmla="*/ 177 h 4382"/>
                <a:gd name="T46" fmla="*/ 4134 w 5132"/>
                <a:gd name="T47" fmla="*/ 194 h 4382"/>
                <a:gd name="T48" fmla="*/ 4435 w 5132"/>
                <a:gd name="T49" fmla="*/ 300 h 4382"/>
                <a:gd name="T50" fmla="*/ 4523 w 5132"/>
                <a:gd name="T51" fmla="*/ 477 h 4382"/>
                <a:gd name="T52" fmla="*/ 4691 w 5132"/>
                <a:gd name="T53" fmla="*/ 574 h 4382"/>
                <a:gd name="T54" fmla="*/ 4894 w 5132"/>
                <a:gd name="T55" fmla="*/ 618 h 4382"/>
                <a:gd name="T56" fmla="*/ 5097 w 5132"/>
                <a:gd name="T57" fmla="*/ 1113 h 4382"/>
                <a:gd name="T58" fmla="*/ 4894 w 5132"/>
                <a:gd name="T59" fmla="*/ 1210 h 4382"/>
                <a:gd name="T60" fmla="*/ 4744 w 5132"/>
                <a:gd name="T61" fmla="*/ 1157 h 4382"/>
                <a:gd name="T62" fmla="*/ 4611 w 5132"/>
                <a:gd name="T63" fmla="*/ 1396 h 4382"/>
                <a:gd name="T64" fmla="*/ 4682 w 5132"/>
                <a:gd name="T65" fmla="*/ 1899 h 4382"/>
                <a:gd name="T66" fmla="*/ 4541 w 5132"/>
                <a:gd name="T67" fmla="*/ 2535 h 4382"/>
                <a:gd name="T68" fmla="*/ 4284 w 5132"/>
                <a:gd name="T69" fmla="*/ 2942 h 4382"/>
                <a:gd name="T70" fmla="*/ 4117 w 5132"/>
                <a:gd name="T71" fmla="*/ 3233 h 4382"/>
                <a:gd name="T72" fmla="*/ 3745 w 5132"/>
                <a:gd name="T73" fmla="*/ 3366 h 4382"/>
                <a:gd name="T74" fmla="*/ 3286 w 5132"/>
                <a:gd name="T75" fmla="*/ 3472 h 4382"/>
                <a:gd name="T76" fmla="*/ 2765 w 5132"/>
                <a:gd name="T77" fmla="*/ 3613 h 4382"/>
                <a:gd name="T78" fmla="*/ 2571 w 5132"/>
                <a:gd name="T79" fmla="*/ 3534 h 4382"/>
                <a:gd name="T80" fmla="*/ 2465 w 5132"/>
                <a:gd name="T81" fmla="*/ 3799 h 4382"/>
                <a:gd name="T82" fmla="*/ 2164 w 5132"/>
                <a:gd name="T83" fmla="*/ 4002 h 4382"/>
                <a:gd name="T84" fmla="*/ 1996 w 5132"/>
                <a:gd name="T85" fmla="*/ 3834 h 4382"/>
                <a:gd name="T86" fmla="*/ 1652 w 5132"/>
                <a:gd name="T87" fmla="*/ 3825 h 4382"/>
                <a:gd name="T88" fmla="*/ 1192 w 5132"/>
                <a:gd name="T89" fmla="*/ 3958 h 4382"/>
                <a:gd name="T90" fmla="*/ 910 w 5132"/>
                <a:gd name="T91" fmla="*/ 4302 h 4382"/>
                <a:gd name="T92" fmla="*/ 486 w 5132"/>
                <a:gd name="T93" fmla="*/ 4258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2" h="4382">
                  <a:moveTo>
                    <a:pt x="141" y="4382"/>
                  </a:moveTo>
                  <a:lnTo>
                    <a:pt x="115" y="4232"/>
                  </a:lnTo>
                  <a:lnTo>
                    <a:pt x="62" y="4223"/>
                  </a:lnTo>
                  <a:lnTo>
                    <a:pt x="9" y="4108"/>
                  </a:lnTo>
                  <a:lnTo>
                    <a:pt x="115" y="3931"/>
                  </a:lnTo>
                  <a:lnTo>
                    <a:pt x="17" y="3949"/>
                  </a:lnTo>
                  <a:lnTo>
                    <a:pt x="0" y="3834"/>
                  </a:lnTo>
                  <a:lnTo>
                    <a:pt x="62" y="3816"/>
                  </a:lnTo>
                  <a:lnTo>
                    <a:pt x="106" y="3772"/>
                  </a:lnTo>
                  <a:lnTo>
                    <a:pt x="221" y="3737"/>
                  </a:lnTo>
                  <a:lnTo>
                    <a:pt x="362" y="3728"/>
                  </a:lnTo>
                  <a:lnTo>
                    <a:pt x="415" y="3781"/>
                  </a:lnTo>
                  <a:lnTo>
                    <a:pt x="486" y="3772"/>
                  </a:lnTo>
                  <a:lnTo>
                    <a:pt x="698" y="3578"/>
                  </a:lnTo>
                  <a:lnTo>
                    <a:pt x="857" y="3543"/>
                  </a:lnTo>
                  <a:lnTo>
                    <a:pt x="883" y="3596"/>
                  </a:lnTo>
                  <a:lnTo>
                    <a:pt x="980" y="3569"/>
                  </a:lnTo>
                  <a:lnTo>
                    <a:pt x="1175" y="3472"/>
                  </a:lnTo>
                  <a:lnTo>
                    <a:pt x="1263" y="3463"/>
                  </a:lnTo>
                  <a:lnTo>
                    <a:pt x="1396" y="3278"/>
                  </a:lnTo>
                  <a:lnTo>
                    <a:pt x="1599" y="3039"/>
                  </a:lnTo>
                  <a:lnTo>
                    <a:pt x="1749" y="2871"/>
                  </a:lnTo>
                  <a:lnTo>
                    <a:pt x="2005" y="2580"/>
                  </a:lnTo>
                  <a:lnTo>
                    <a:pt x="1842" y="2315"/>
                  </a:lnTo>
                  <a:lnTo>
                    <a:pt x="1387" y="2588"/>
                  </a:lnTo>
                  <a:lnTo>
                    <a:pt x="1201" y="2315"/>
                  </a:lnTo>
                  <a:lnTo>
                    <a:pt x="1678" y="1979"/>
                  </a:lnTo>
                  <a:lnTo>
                    <a:pt x="2040" y="2518"/>
                  </a:lnTo>
                  <a:lnTo>
                    <a:pt x="2208" y="2456"/>
                  </a:lnTo>
                  <a:lnTo>
                    <a:pt x="2270" y="2509"/>
                  </a:lnTo>
                  <a:lnTo>
                    <a:pt x="2314" y="2474"/>
                  </a:lnTo>
                  <a:lnTo>
                    <a:pt x="2270" y="2376"/>
                  </a:lnTo>
                  <a:lnTo>
                    <a:pt x="2420" y="2244"/>
                  </a:lnTo>
                  <a:lnTo>
                    <a:pt x="2456" y="2306"/>
                  </a:lnTo>
                  <a:lnTo>
                    <a:pt x="2756" y="1961"/>
                  </a:lnTo>
                  <a:lnTo>
                    <a:pt x="2624" y="1864"/>
                  </a:lnTo>
                  <a:lnTo>
                    <a:pt x="2615" y="1767"/>
                  </a:lnTo>
                  <a:lnTo>
                    <a:pt x="2721" y="1732"/>
                  </a:lnTo>
                  <a:lnTo>
                    <a:pt x="2791" y="1855"/>
                  </a:lnTo>
                  <a:lnTo>
                    <a:pt x="2836" y="1793"/>
                  </a:lnTo>
                  <a:lnTo>
                    <a:pt x="2800" y="1714"/>
                  </a:lnTo>
                  <a:lnTo>
                    <a:pt x="3056" y="1025"/>
                  </a:lnTo>
                  <a:lnTo>
                    <a:pt x="3127" y="1113"/>
                  </a:lnTo>
                  <a:lnTo>
                    <a:pt x="3215" y="1281"/>
                  </a:lnTo>
                  <a:lnTo>
                    <a:pt x="3277" y="1228"/>
                  </a:lnTo>
                  <a:lnTo>
                    <a:pt x="3233" y="1166"/>
                  </a:lnTo>
                  <a:lnTo>
                    <a:pt x="3268" y="1095"/>
                  </a:lnTo>
                  <a:lnTo>
                    <a:pt x="3366" y="1157"/>
                  </a:lnTo>
                  <a:lnTo>
                    <a:pt x="3419" y="1069"/>
                  </a:lnTo>
                  <a:lnTo>
                    <a:pt x="3127" y="945"/>
                  </a:lnTo>
                  <a:lnTo>
                    <a:pt x="3207" y="742"/>
                  </a:lnTo>
                  <a:lnTo>
                    <a:pt x="3330" y="813"/>
                  </a:lnTo>
                  <a:lnTo>
                    <a:pt x="3304" y="866"/>
                  </a:lnTo>
                  <a:lnTo>
                    <a:pt x="3366" y="910"/>
                  </a:lnTo>
                  <a:lnTo>
                    <a:pt x="3472" y="742"/>
                  </a:lnTo>
                  <a:lnTo>
                    <a:pt x="3498" y="618"/>
                  </a:lnTo>
                  <a:lnTo>
                    <a:pt x="3242" y="610"/>
                  </a:lnTo>
                  <a:lnTo>
                    <a:pt x="3171" y="150"/>
                  </a:lnTo>
                  <a:lnTo>
                    <a:pt x="3295" y="186"/>
                  </a:lnTo>
                  <a:lnTo>
                    <a:pt x="3357" y="477"/>
                  </a:lnTo>
                  <a:lnTo>
                    <a:pt x="3454" y="468"/>
                  </a:lnTo>
                  <a:lnTo>
                    <a:pt x="3419" y="247"/>
                  </a:lnTo>
                  <a:lnTo>
                    <a:pt x="3498" y="300"/>
                  </a:lnTo>
                  <a:lnTo>
                    <a:pt x="3604" y="300"/>
                  </a:lnTo>
                  <a:lnTo>
                    <a:pt x="3613" y="512"/>
                  </a:lnTo>
                  <a:lnTo>
                    <a:pt x="3684" y="530"/>
                  </a:lnTo>
                  <a:lnTo>
                    <a:pt x="3666" y="230"/>
                  </a:lnTo>
                  <a:lnTo>
                    <a:pt x="3489" y="203"/>
                  </a:lnTo>
                  <a:lnTo>
                    <a:pt x="3392" y="177"/>
                  </a:lnTo>
                  <a:lnTo>
                    <a:pt x="3392" y="62"/>
                  </a:lnTo>
                  <a:lnTo>
                    <a:pt x="3595" y="0"/>
                  </a:lnTo>
                  <a:lnTo>
                    <a:pt x="4134" y="194"/>
                  </a:lnTo>
                  <a:lnTo>
                    <a:pt x="4231" y="300"/>
                  </a:lnTo>
                  <a:lnTo>
                    <a:pt x="4390" y="203"/>
                  </a:lnTo>
                  <a:lnTo>
                    <a:pt x="4435" y="300"/>
                  </a:lnTo>
                  <a:lnTo>
                    <a:pt x="4390" y="424"/>
                  </a:lnTo>
                  <a:lnTo>
                    <a:pt x="4505" y="406"/>
                  </a:lnTo>
                  <a:lnTo>
                    <a:pt x="4523" y="477"/>
                  </a:lnTo>
                  <a:lnTo>
                    <a:pt x="4585" y="512"/>
                  </a:lnTo>
                  <a:lnTo>
                    <a:pt x="4585" y="583"/>
                  </a:lnTo>
                  <a:lnTo>
                    <a:pt x="4691" y="574"/>
                  </a:lnTo>
                  <a:lnTo>
                    <a:pt x="4691" y="707"/>
                  </a:lnTo>
                  <a:lnTo>
                    <a:pt x="4832" y="636"/>
                  </a:lnTo>
                  <a:lnTo>
                    <a:pt x="4894" y="618"/>
                  </a:lnTo>
                  <a:lnTo>
                    <a:pt x="4912" y="769"/>
                  </a:lnTo>
                  <a:lnTo>
                    <a:pt x="5132" y="1016"/>
                  </a:lnTo>
                  <a:lnTo>
                    <a:pt x="5097" y="1113"/>
                  </a:lnTo>
                  <a:lnTo>
                    <a:pt x="5053" y="1193"/>
                  </a:lnTo>
                  <a:lnTo>
                    <a:pt x="5035" y="1254"/>
                  </a:lnTo>
                  <a:lnTo>
                    <a:pt x="4894" y="1210"/>
                  </a:lnTo>
                  <a:lnTo>
                    <a:pt x="4814" y="1051"/>
                  </a:lnTo>
                  <a:lnTo>
                    <a:pt x="4761" y="1025"/>
                  </a:lnTo>
                  <a:lnTo>
                    <a:pt x="4744" y="1157"/>
                  </a:lnTo>
                  <a:lnTo>
                    <a:pt x="4567" y="1219"/>
                  </a:lnTo>
                  <a:lnTo>
                    <a:pt x="4532" y="1325"/>
                  </a:lnTo>
                  <a:lnTo>
                    <a:pt x="4611" y="1396"/>
                  </a:lnTo>
                  <a:lnTo>
                    <a:pt x="4611" y="1466"/>
                  </a:lnTo>
                  <a:lnTo>
                    <a:pt x="4620" y="1855"/>
                  </a:lnTo>
                  <a:lnTo>
                    <a:pt x="4682" y="1899"/>
                  </a:lnTo>
                  <a:lnTo>
                    <a:pt x="4390" y="2297"/>
                  </a:lnTo>
                  <a:lnTo>
                    <a:pt x="4496" y="2323"/>
                  </a:lnTo>
                  <a:lnTo>
                    <a:pt x="4541" y="2535"/>
                  </a:lnTo>
                  <a:lnTo>
                    <a:pt x="4452" y="2703"/>
                  </a:lnTo>
                  <a:lnTo>
                    <a:pt x="4443" y="2853"/>
                  </a:lnTo>
                  <a:lnTo>
                    <a:pt x="4284" y="2942"/>
                  </a:lnTo>
                  <a:lnTo>
                    <a:pt x="4258" y="3004"/>
                  </a:lnTo>
                  <a:lnTo>
                    <a:pt x="4178" y="3021"/>
                  </a:lnTo>
                  <a:lnTo>
                    <a:pt x="4117" y="3233"/>
                  </a:lnTo>
                  <a:lnTo>
                    <a:pt x="4028" y="3286"/>
                  </a:lnTo>
                  <a:lnTo>
                    <a:pt x="3887" y="3392"/>
                  </a:lnTo>
                  <a:lnTo>
                    <a:pt x="3745" y="3366"/>
                  </a:lnTo>
                  <a:lnTo>
                    <a:pt x="3551" y="3357"/>
                  </a:lnTo>
                  <a:lnTo>
                    <a:pt x="3463" y="3507"/>
                  </a:lnTo>
                  <a:lnTo>
                    <a:pt x="3286" y="3472"/>
                  </a:lnTo>
                  <a:lnTo>
                    <a:pt x="3260" y="3534"/>
                  </a:lnTo>
                  <a:lnTo>
                    <a:pt x="3180" y="3604"/>
                  </a:lnTo>
                  <a:lnTo>
                    <a:pt x="2765" y="3613"/>
                  </a:lnTo>
                  <a:lnTo>
                    <a:pt x="2703" y="3569"/>
                  </a:lnTo>
                  <a:lnTo>
                    <a:pt x="2641" y="3613"/>
                  </a:lnTo>
                  <a:lnTo>
                    <a:pt x="2571" y="3534"/>
                  </a:lnTo>
                  <a:lnTo>
                    <a:pt x="2553" y="3622"/>
                  </a:lnTo>
                  <a:lnTo>
                    <a:pt x="2473" y="3737"/>
                  </a:lnTo>
                  <a:lnTo>
                    <a:pt x="2465" y="3799"/>
                  </a:lnTo>
                  <a:lnTo>
                    <a:pt x="2208" y="3843"/>
                  </a:lnTo>
                  <a:lnTo>
                    <a:pt x="2173" y="3922"/>
                  </a:lnTo>
                  <a:lnTo>
                    <a:pt x="2164" y="4002"/>
                  </a:lnTo>
                  <a:lnTo>
                    <a:pt x="2085" y="4037"/>
                  </a:lnTo>
                  <a:lnTo>
                    <a:pt x="1996" y="3940"/>
                  </a:lnTo>
                  <a:lnTo>
                    <a:pt x="1996" y="3834"/>
                  </a:lnTo>
                  <a:lnTo>
                    <a:pt x="1961" y="3790"/>
                  </a:lnTo>
                  <a:lnTo>
                    <a:pt x="1842" y="3869"/>
                  </a:lnTo>
                  <a:lnTo>
                    <a:pt x="1652" y="3825"/>
                  </a:lnTo>
                  <a:lnTo>
                    <a:pt x="1581" y="3852"/>
                  </a:lnTo>
                  <a:lnTo>
                    <a:pt x="1378" y="4011"/>
                  </a:lnTo>
                  <a:lnTo>
                    <a:pt x="1192" y="3958"/>
                  </a:lnTo>
                  <a:lnTo>
                    <a:pt x="1139" y="4055"/>
                  </a:lnTo>
                  <a:lnTo>
                    <a:pt x="1175" y="4134"/>
                  </a:lnTo>
                  <a:lnTo>
                    <a:pt x="910" y="4302"/>
                  </a:lnTo>
                  <a:lnTo>
                    <a:pt x="600" y="4373"/>
                  </a:lnTo>
                  <a:lnTo>
                    <a:pt x="618" y="4258"/>
                  </a:lnTo>
                  <a:lnTo>
                    <a:pt x="486" y="4258"/>
                  </a:lnTo>
                  <a:lnTo>
                    <a:pt x="441" y="4373"/>
                  </a:lnTo>
                  <a:lnTo>
                    <a:pt x="141" y="4382"/>
                  </a:lnTo>
                  <a:close/>
                </a:path>
              </a:pathLst>
            </a:custGeom>
            <a:gradFill rotWithShape="0">
              <a:gsLst>
                <a:gs pos="0">
                  <a:srgbClr val="FFFFFF"/>
                </a:gs>
                <a:gs pos="100000">
                  <a:srgbClr val="CCFF99"/>
                </a:gs>
              </a:gsLst>
              <a:lin ang="5400000" scaled="1"/>
            </a:gradFill>
            <a:ln w="12700" cmpd="sng">
              <a:solidFill>
                <a:srgbClr val="92D050"/>
              </a:solidFill>
              <a:prstDash val="solid"/>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5" name="Freeform 6"/>
            <p:cNvSpPr>
              <a:spLocks noChangeAspect="1"/>
            </p:cNvSpPr>
            <p:nvPr/>
          </p:nvSpPr>
          <p:spPr bwMode="auto">
            <a:xfrm>
              <a:off x="9724" y="9483"/>
              <a:ext cx="444" cy="718"/>
            </a:xfrm>
            <a:custGeom>
              <a:avLst/>
              <a:gdLst>
                <a:gd name="T0" fmla="*/ 62 w 2041"/>
                <a:gd name="T1" fmla="*/ 2871 h 3348"/>
                <a:gd name="T2" fmla="*/ 168 w 2041"/>
                <a:gd name="T3" fmla="*/ 2783 h 3348"/>
                <a:gd name="T4" fmla="*/ 336 w 2041"/>
                <a:gd name="T5" fmla="*/ 2535 h 3348"/>
                <a:gd name="T6" fmla="*/ 371 w 2041"/>
                <a:gd name="T7" fmla="*/ 2164 h 3348"/>
                <a:gd name="T8" fmla="*/ 557 w 2041"/>
                <a:gd name="T9" fmla="*/ 1740 h 3348"/>
                <a:gd name="T10" fmla="*/ 486 w 2041"/>
                <a:gd name="T11" fmla="*/ 1228 h 3348"/>
                <a:gd name="T12" fmla="*/ 468 w 2041"/>
                <a:gd name="T13" fmla="*/ 1051 h 3348"/>
                <a:gd name="T14" fmla="*/ 645 w 2041"/>
                <a:gd name="T15" fmla="*/ 866 h 3348"/>
                <a:gd name="T16" fmla="*/ 742 w 2041"/>
                <a:gd name="T17" fmla="*/ 1060 h 3348"/>
                <a:gd name="T18" fmla="*/ 998 w 2041"/>
                <a:gd name="T19" fmla="*/ 892 h 3348"/>
                <a:gd name="T20" fmla="*/ 786 w 2041"/>
                <a:gd name="T21" fmla="*/ 601 h 3348"/>
                <a:gd name="T22" fmla="*/ 566 w 2041"/>
                <a:gd name="T23" fmla="*/ 521 h 3348"/>
                <a:gd name="T24" fmla="*/ 460 w 2041"/>
                <a:gd name="T25" fmla="*/ 406 h 3348"/>
                <a:gd name="T26" fmla="*/ 415 w 2041"/>
                <a:gd name="T27" fmla="*/ 292 h 3348"/>
                <a:gd name="T28" fmla="*/ 283 w 2041"/>
                <a:gd name="T29" fmla="*/ 247 h 3348"/>
                <a:gd name="T30" fmla="*/ 283 w 2041"/>
                <a:gd name="T31" fmla="*/ 53 h 3348"/>
                <a:gd name="T32" fmla="*/ 415 w 2041"/>
                <a:gd name="T33" fmla="*/ 0 h 3348"/>
                <a:gd name="T34" fmla="*/ 530 w 2041"/>
                <a:gd name="T35" fmla="*/ 53 h 3348"/>
                <a:gd name="T36" fmla="*/ 945 w 2041"/>
                <a:gd name="T37" fmla="*/ 62 h 3348"/>
                <a:gd name="T38" fmla="*/ 1122 w 2041"/>
                <a:gd name="T39" fmla="*/ 144 h 3348"/>
                <a:gd name="T40" fmla="*/ 1387 w 2041"/>
                <a:gd name="T41" fmla="*/ 212 h 3348"/>
                <a:gd name="T42" fmla="*/ 1317 w 2041"/>
                <a:gd name="T43" fmla="*/ 495 h 3348"/>
                <a:gd name="T44" fmla="*/ 1484 w 2041"/>
                <a:gd name="T45" fmla="*/ 451 h 3348"/>
                <a:gd name="T46" fmla="*/ 1635 w 2041"/>
                <a:gd name="T47" fmla="*/ 583 h 3348"/>
                <a:gd name="T48" fmla="*/ 1794 w 2041"/>
                <a:gd name="T49" fmla="*/ 839 h 3348"/>
                <a:gd name="T50" fmla="*/ 1935 w 2041"/>
                <a:gd name="T51" fmla="*/ 839 h 3348"/>
                <a:gd name="T52" fmla="*/ 2023 w 2041"/>
                <a:gd name="T53" fmla="*/ 1405 h 3348"/>
                <a:gd name="T54" fmla="*/ 2041 w 2041"/>
                <a:gd name="T55" fmla="*/ 1855 h 3348"/>
                <a:gd name="T56" fmla="*/ 1855 w 2041"/>
                <a:gd name="T57" fmla="*/ 2156 h 3348"/>
                <a:gd name="T58" fmla="*/ 1979 w 2041"/>
                <a:gd name="T59" fmla="*/ 2270 h 3348"/>
                <a:gd name="T60" fmla="*/ 1794 w 2041"/>
                <a:gd name="T61" fmla="*/ 2562 h 3348"/>
                <a:gd name="T62" fmla="*/ 1493 w 2041"/>
                <a:gd name="T63" fmla="*/ 2721 h 3348"/>
                <a:gd name="T64" fmla="*/ 1281 w 2041"/>
                <a:gd name="T65" fmla="*/ 2703 h 3348"/>
                <a:gd name="T66" fmla="*/ 1113 w 2041"/>
                <a:gd name="T67" fmla="*/ 2739 h 3348"/>
                <a:gd name="T68" fmla="*/ 998 w 2041"/>
                <a:gd name="T69" fmla="*/ 2827 h 3348"/>
                <a:gd name="T70" fmla="*/ 875 w 2041"/>
                <a:gd name="T71" fmla="*/ 2889 h 3348"/>
                <a:gd name="T72" fmla="*/ 760 w 2041"/>
                <a:gd name="T73" fmla="*/ 2933 h 3348"/>
                <a:gd name="T74" fmla="*/ 521 w 2041"/>
                <a:gd name="T75" fmla="*/ 3074 h 3348"/>
                <a:gd name="T76" fmla="*/ 398 w 2041"/>
                <a:gd name="T77" fmla="*/ 3172 h 3348"/>
                <a:gd name="T78" fmla="*/ 195 w 2041"/>
                <a:gd name="T79" fmla="*/ 3348 h 3348"/>
                <a:gd name="T80" fmla="*/ 150 w 2041"/>
                <a:gd name="T81" fmla="*/ 3189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1" h="3348">
                  <a:moveTo>
                    <a:pt x="0" y="3074"/>
                  </a:moveTo>
                  <a:lnTo>
                    <a:pt x="62" y="2871"/>
                  </a:lnTo>
                  <a:lnTo>
                    <a:pt x="133" y="2836"/>
                  </a:lnTo>
                  <a:lnTo>
                    <a:pt x="168" y="2783"/>
                  </a:lnTo>
                  <a:lnTo>
                    <a:pt x="336" y="2694"/>
                  </a:lnTo>
                  <a:lnTo>
                    <a:pt x="336" y="2535"/>
                  </a:lnTo>
                  <a:lnTo>
                    <a:pt x="424" y="2385"/>
                  </a:lnTo>
                  <a:lnTo>
                    <a:pt x="371" y="2164"/>
                  </a:lnTo>
                  <a:lnTo>
                    <a:pt x="274" y="2120"/>
                  </a:lnTo>
                  <a:lnTo>
                    <a:pt x="557" y="1740"/>
                  </a:lnTo>
                  <a:lnTo>
                    <a:pt x="486" y="1634"/>
                  </a:lnTo>
                  <a:lnTo>
                    <a:pt x="486" y="1228"/>
                  </a:lnTo>
                  <a:lnTo>
                    <a:pt x="415" y="1175"/>
                  </a:lnTo>
                  <a:lnTo>
                    <a:pt x="468" y="1051"/>
                  </a:lnTo>
                  <a:lnTo>
                    <a:pt x="619" y="1016"/>
                  </a:lnTo>
                  <a:lnTo>
                    <a:pt x="645" y="866"/>
                  </a:lnTo>
                  <a:lnTo>
                    <a:pt x="707" y="928"/>
                  </a:lnTo>
                  <a:lnTo>
                    <a:pt x="742" y="1060"/>
                  </a:lnTo>
                  <a:lnTo>
                    <a:pt x="901" y="1113"/>
                  </a:lnTo>
                  <a:lnTo>
                    <a:pt x="998" y="892"/>
                  </a:lnTo>
                  <a:lnTo>
                    <a:pt x="998" y="822"/>
                  </a:lnTo>
                  <a:lnTo>
                    <a:pt x="786" y="601"/>
                  </a:lnTo>
                  <a:lnTo>
                    <a:pt x="760" y="451"/>
                  </a:lnTo>
                  <a:lnTo>
                    <a:pt x="566" y="521"/>
                  </a:lnTo>
                  <a:lnTo>
                    <a:pt x="557" y="406"/>
                  </a:lnTo>
                  <a:lnTo>
                    <a:pt x="460" y="406"/>
                  </a:lnTo>
                  <a:lnTo>
                    <a:pt x="460" y="345"/>
                  </a:lnTo>
                  <a:lnTo>
                    <a:pt x="415" y="292"/>
                  </a:lnTo>
                  <a:lnTo>
                    <a:pt x="354" y="239"/>
                  </a:lnTo>
                  <a:lnTo>
                    <a:pt x="283" y="247"/>
                  </a:lnTo>
                  <a:lnTo>
                    <a:pt x="309" y="144"/>
                  </a:lnTo>
                  <a:lnTo>
                    <a:pt x="283" y="53"/>
                  </a:lnTo>
                  <a:lnTo>
                    <a:pt x="362" y="35"/>
                  </a:lnTo>
                  <a:lnTo>
                    <a:pt x="415" y="0"/>
                  </a:lnTo>
                  <a:lnTo>
                    <a:pt x="468" y="0"/>
                  </a:lnTo>
                  <a:lnTo>
                    <a:pt x="530" y="53"/>
                  </a:lnTo>
                  <a:lnTo>
                    <a:pt x="884" y="71"/>
                  </a:lnTo>
                  <a:lnTo>
                    <a:pt x="945" y="62"/>
                  </a:lnTo>
                  <a:lnTo>
                    <a:pt x="998" y="144"/>
                  </a:lnTo>
                  <a:lnTo>
                    <a:pt x="1122" y="144"/>
                  </a:lnTo>
                  <a:lnTo>
                    <a:pt x="1219" y="71"/>
                  </a:lnTo>
                  <a:lnTo>
                    <a:pt x="1387" y="212"/>
                  </a:lnTo>
                  <a:lnTo>
                    <a:pt x="1308" y="380"/>
                  </a:lnTo>
                  <a:lnTo>
                    <a:pt x="1317" y="495"/>
                  </a:lnTo>
                  <a:lnTo>
                    <a:pt x="1370" y="548"/>
                  </a:lnTo>
                  <a:lnTo>
                    <a:pt x="1484" y="451"/>
                  </a:lnTo>
                  <a:lnTo>
                    <a:pt x="1484" y="548"/>
                  </a:lnTo>
                  <a:lnTo>
                    <a:pt x="1635" y="583"/>
                  </a:lnTo>
                  <a:lnTo>
                    <a:pt x="1701" y="689"/>
                  </a:lnTo>
                  <a:lnTo>
                    <a:pt x="1794" y="839"/>
                  </a:lnTo>
                  <a:lnTo>
                    <a:pt x="1864" y="804"/>
                  </a:lnTo>
                  <a:lnTo>
                    <a:pt x="1935" y="839"/>
                  </a:lnTo>
                  <a:lnTo>
                    <a:pt x="1935" y="1175"/>
                  </a:lnTo>
                  <a:lnTo>
                    <a:pt x="2023" y="1405"/>
                  </a:lnTo>
                  <a:lnTo>
                    <a:pt x="1988" y="1670"/>
                  </a:lnTo>
                  <a:lnTo>
                    <a:pt x="2041" y="1855"/>
                  </a:lnTo>
                  <a:lnTo>
                    <a:pt x="1935" y="2094"/>
                  </a:lnTo>
                  <a:lnTo>
                    <a:pt x="1855" y="2156"/>
                  </a:lnTo>
                  <a:lnTo>
                    <a:pt x="1873" y="2315"/>
                  </a:lnTo>
                  <a:lnTo>
                    <a:pt x="1979" y="2270"/>
                  </a:lnTo>
                  <a:lnTo>
                    <a:pt x="1935" y="2500"/>
                  </a:lnTo>
                  <a:lnTo>
                    <a:pt x="1794" y="2562"/>
                  </a:lnTo>
                  <a:lnTo>
                    <a:pt x="1701" y="2703"/>
                  </a:lnTo>
                  <a:lnTo>
                    <a:pt x="1493" y="2721"/>
                  </a:lnTo>
                  <a:lnTo>
                    <a:pt x="1325" y="2668"/>
                  </a:lnTo>
                  <a:lnTo>
                    <a:pt x="1281" y="2703"/>
                  </a:lnTo>
                  <a:lnTo>
                    <a:pt x="1272" y="2800"/>
                  </a:lnTo>
                  <a:lnTo>
                    <a:pt x="1113" y="2739"/>
                  </a:lnTo>
                  <a:lnTo>
                    <a:pt x="1060" y="2862"/>
                  </a:lnTo>
                  <a:lnTo>
                    <a:pt x="998" y="2827"/>
                  </a:lnTo>
                  <a:lnTo>
                    <a:pt x="919" y="2827"/>
                  </a:lnTo>
                  <a:lnTo>
                    <a:pt x="875" y="2889"/>
                  </a:lnTo>
                  <a:lnTo>
                    <a:pt x="804" y="2871"/>
                  </a:lnTo>
                  <a:lnTo>
                    <a:pt x="760" y="2933"/>
                  </a:lnTo>
                  <a:lnTo>
                    <a:pt x="689" y="3057"/>
                  </a:lnTo>
                  <a:lnTo>
                    <a:pt x="521" y="3074"/>
                  </a:lnTo>
                  <a:lnTo>
                    <a:pt x="477" y="3163"/>
                  </a:lnTo>
                  <a:lnTo>
                    <a:pt x="398" y="3172"/>
                  </a:lnTo>
                  <a:lnTo>
                    <a:pt x="362" y="3225"/>
                  </a:lnTo>
                  <a:lnTo>
                    <a:pt x="195" y="3348"/>
                  </a:lnTo>
                  <a:lnTo>
                    <a:pt x="124" y="3269"/>
                  </a:lnTo>
                  <a:lnTo>
                    <a:pt x="150" y="3189"/>
                  </a:lnTo>
                  <a:lnTo>
                    <a:pt x="0" y="3074"/>
                  </a:lnTo>
                  <a:close/>
                </a:path>
              </a:pathLst>
            </a:custGeom>
            <a:gradFill rotWithShape="1">
              <a:gsLst>
                <a:gs pos="0">
                  <a:srgbClr val="FFFFFF"/>
                </a:gs>
                <a:gs pos="100000">
                  <a:srgbClr val="FF99FF"/>
                </a:gs>
              </a:gsLst>
              <a:lin ang="5400000" scaled="1"/>
            </a:gradFill>
            <a:ln w="9525">
              <a:solidFill>
                <a:srgbClr val="FF99FF"/>
              </a:solidFill>
              <a:round/>
              <a:headEnd/>
              <a:tailEnd/>
            </a:ln>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6" name="Freeform 7"/>
            <p:cNvSpPr>
              <a:spLocks noChangeAspect="1"/>
            </p:cNvSpPr>
            <p:nvPr/>
          </p:nvSpPr>
          <p:spPr bwMode="auto">
            <a:xfrm>
              <a:off x="9852" y="8704"/>
              <a:ext cx="439" cy="912"/>
            </a:xfrm>
            <a:custGeom>
              <a:avLst/>
              <a:gdLst>
                <a:gd name="T0" fmla="*/ 150 w 2014"/>
                <a:gd name="T1" fmla="*/ 1608 h 4249"/>
                <a:gd name="T2" fmla="*/ 468 w 2014"/>
                <a:gd name="T3" fmla="*/ 1237 h 4249"/>
                <a:gd name="T4" fmla="*/ 636 w 2014"/>
                <a:gd name="T5" fmla="*/ 1016 h 4249"/>
                <a:gd name="T6" fmla="*/ 892 w 2014"/>
                <a:gd name="T7" fmla="*/ 804 h 4249"/>
                <a:gd name="T8" fmla="*/ 981 w 2014"/>
                <a:gd name="T9" fmla="*/ 495 h 4249"/>
                <a:gd name="T10" fmla="*/ 1166 w 2014"/>
                <a:gd name="T11" fmla="*/ 309 h 4249"/>
                <a:gd name="T12" fmla="*/ 1343 w 2014"/>
                <a:gd name="T13" fmla="*/ 106 h 4249"/>
                <a:gd name="T14" fmla="*/ 1449 w 2014"/>
                <a:gd name="T15" fmla="*/ 336 h 4249"/>
                <a:gd name="T16" fmla="*/ 1626 w 2014"/>
                <a:gd name="T17" fmla="*/ 442 h 4249"/>
                <a:gd name="T18" fmla="*/ 1736 w 2014"/>
                <a:gd name="T19" fmla="*/ 663 h 4249"/>
                <a:gd name="T20" fmla="*/ 2014 w 2014"/>
                <a:gd name="T21" fmla="*/ 1007 h 4249"/>
                <a:gd name="T22" fmla="*/ 1670 w 2014"/>
                <a:gd name="T23" fmla="*/ 1237 h 4249"/>
                <a:gd name="T24" fmla="*/ 1626 w 2014"/>
                <a:gd name="T25" fmla="*/ 1528 h 4249"/>
                <a:gd name="T26" fmla="*/ 1590 w 2014"/>
                <a:gd name="T27" fmla="*/ 1670 h 4249"/>
                <a:gd name="T28" fmla="*/ 1449 w 2014"/>
                <a:gd name="T29" fmla="*/ 1758 h 4249"/>
                <a:gd name="T30" fmla="*/ 1555 w 2014"/>
                <a:gd name="T31" fmla="*/ 1988 h 4249"/>
                <a:gd name="T32" fmla="*/ 1263 w 2014"/>
                <a:gd name="T33" fmla="*/ 2271 h 4249"/>
                <a:gd name="T34" fmla="*/ 1343 w 2014"/>
                <a:gd name="T35" fmla="*/ 2544 h 4249"/>
                <a:gd name="T36" fmla="*/ 1255 w 2014"/>
                <a:gd name="T37" fmla="*/ 2792 h 4249"/>
                <a:gd name="T38" fmla="*/ 1149 w 2014"/>
                <a:gd name="T39" fmla="*/ 3163 h 4249"/>
                <a:gd name="T40" fmla="*/ 1043 w 2014"/>
                <a:gd name="T41" fmla="*/ 3472 h 4249"/>
                <a:gd name="T42" fmla="*/ 1228 w 2014"/>
                <a:gd name="T43" fmla="*/ 3472 h 4249"/>
                <a:gd name="T44" fmla="*/ 1343 w 2014"/>
                <a:gd name="T45" fmla="*/ 3711 h 4249"/>
                <a:gd name="T46" fmla="*/ 1263 w 2014"/>
                <a:gd name="T47" fmla="*/ 3843 h 4249"/>
                <a:gd name="T48" fmla="*/ 1113 w 2014"/>
                <a:gd name="T49" fmla="*/ 4037 h 4249"/>
                <a:gd name="T50" fmla="*/ 998 w 2014"/>
                <a:gd name="T51" fmla="*/ 4196 h 4249"/>
                <a:gd name="T52" fmla="*/ 901 w 2014"/>
                <a:gd name="T53" fmla="*/ 4073 h 4249"/>
                <a:gd name="T54" fmla="*/ 733 w 2014"/>
                <a:gd name="T55" fmla="*/ 4099 h 4249"/>
                <a:gd name="T56" fmla="*/ 795 w 2014"/>
                <a:gd name="T57" fmla="*/ 3852 h 4249"/>
                <a:gd name="T58" fmla="*/ 530 w 2014"/>
                <a:gd name="T59" fmla="*/ 3775 h 4249"/>
                <a:gd name="T60" fmla="*/ 345 w 2014"/>
                <a:gd name="T61" fmla="*/ 3684 h 4249"/>
                <a:gd name="T62" fmla="*/ 318 w 2014"/>
                <a:gd name="T63" fmla="*/ 3587 h 4249"/>
                <a:gd name="T64" fmla="*/ 362 w 2014"/>
                <a:gd name="T65" fmla="*/ 3472 h 4249"/>
                <a:gd name="T66" fmla="*/ 168 w 2014"/>
                <a:gd name="T67" fmla="*/ 3410 h 4249"/>
                <a:gd name="T68" fmla="*/ 168 w 2014"/>
                <a:gd name="T69" fmla="*/ 3322 h 4249"/>
                <a:gd name="T70" fmla="*/ 265 w 2014"/>
                <a:gd name="T71" fmla="*/ 3278 h 4249"/>
                <a:gd name="T72" fmla="*/ 168 w 2014"/>
                <a:gd name="T73" fmla="*/ 3127 h 4249"/>
                <a:gd name="T74" fmla="*/ 71 w 2014"/>
                <a:gd name="T75" fmla="*/ 2995 h 4249"/>
                <a:gd name="T76" fmla="*/ 88 w 2014"/>
                <a:gd name="T77" fmla="*/ 2801 h 4249"/>
                <a:gd name="T78" fmla="*/ 106 w 2014"/>
                <a:gd name="T79" fmla="*/ 2624 h 4249"/>
                <a:gd name="T80" fmla="*/ 292 w 2014"/>
                <a:gd name="T81" fmla="*/ 2500 h 4249"/>
                <a:gd name="T82" fmla="*/ 406 w 2014"/>
                <a:gd name="T83" fmla="*/ 2324 h 4249"/>
                <a:gd name="T84" fmla="*/ 468 w 2014"/>
                <a:gd name="T85" fmla="*/ 2094 h 4249"/>
                <a:gd name="T86" fmla="*/ 336 w 2014"/>
                <a:gd name="T87" fmla="*/ 2085 h 4249"/>
                <a:gd name="T88" fmla="*/ 221 w 2014"/>
                <a:gd name="T89" fmla="*/ 2103 h 4249"/>
                <a:gd name="T90" fmla="*/ 141 w 2014"/>
                <a:gd name="T91" fmla="*/ 2173 h 4249"/>
                <a:gd name="T92" fmla="*/ 9 w 2014"/>
                <a:gd name="T93" fmla="*/ 2005 h 4249"/>
                <a:gd name="T94" fmla="*/ 62 w 2014"/>
                <a:gd name="T95" fmla="*/ 1838 h 4249"/>
                <a:gd name="T96" fmla="*/ 35 w 2014"/>
                <a:gd name="T97" fmla="*/ 1626 h 4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14" h="4249">
                  <a:moveTo>
                    <a:pt x="35" y="1626"/>
                  </a:moveTo>
                  <a:lnTo>
                    <a:pt x="150" y="1608"/>
                  </a:lnTo>
                  <a:lnTo>
                    <a:pt x="468" y="1361"/>
                  </a:lnTo>
                  <a:lnTo>
                    <a:pt x="468" y="1237"/>
                  </a:lnTo>
                  <a:lnTo>
                    <a:pt x="592" y="1219"/>
                  </a:lnTo>
                  <a:lnTo>
                    <a:pt x="636" y="1016"/>
                  </a:lnTo>
                  <a:lnTo>
                    <a:pt x="751" y="919"/>
                  </a:lnTo>
                  <a:lnTo>
                    <a:pt x="892" y="804"/>
                  </a:lnTo>
                  <a:lnTo>
                    <a:pt x="981" y="548"/>
                  </a:lnTo>
                  <a:lnTo>
                    <a:pt x="981" y="495"/>
                  </a:lnTo>
                  <a:lnTo>
                    <a:pt x="1043" y="406"/>
                  </a:lnTo>
                  <a:lnTo>
                    <a:pt x="1166" y="309"/>
                  </a:lnTo>
                  <a:lnTo>
                    <a:pt x="1343" y="0"/>
                  </a:lnTo>
                  <a:lnTo>
                    <a:pt x="1343" y="106"/>
                  </a:lnTo>
                  <a:lnTo>
                    <a:pt x="1449" y="106"/>
                  </a:lnTo>
                  <a:lnTo>
                    <a:pt x="1449" y="336"/>
                  </a:lnTo>
                  <a:lnTo>
                    <a:pt x="1590" y="380"/>
                  </a:lnTo>
                  <a:lnTo>
                    <a:pt x="1626" y="442"/>
                  </a:lnTo>
                  <a:lnTo>
                    <a:pt x="1736" y="601"/>
                  </a:lnTo>
                  <a:lnTo>
                    <a:pt x="1736" y="663"/>
                  </a:lnTo>
                  <a:lnTo>
                    <a:pt x="1917" y="822"/>
                  </a:lnTo>
                  <a:lnTo>
                    <a:pt x="2014" y="1007"/>
                  </a:lnTo>
                  <a:lnTo>
                    <a:pt x="1736" y="1343"/>
                  </a:lnTo>
                  <a:lnTo>
                    <a:pt x="1670" y="1237"/>
                  </a:lnTo>
                  <a:lnTo>
                    <a:pt x="1626" y="1361"/>
                  </a:lnTo>
                  <a:lnTo>
                    <a:pt x="1626" y="1528"/>
                  </a:lnTo>
                  <a:lnTo>
                    <a:pt x="1643" y="1599"/>
                  </a:lnTo>
                  <a:lnTo>
                    <a:pt x="1590" y="1670"/>
                  </a:lnTo>
                  <a:lnTo>
                    <a:pt x="1528" y="1670"/>
                  </a:lnTo>
                  <a:lnTo>
                    <a:pt x="1449" y="1758"/>
                  </a:lnTo>
                  <a:lnTo>
                    <a:pt x="1537" y="1811"/>
                  </a:lnTo>
                  <a:lnTo>
                    <a:pt x="1555" y="1988"/>
                  </a:lnTo>
                  <a:lnTo>
                    <a:pt x="1449" y="2138"/>
                  </a:lnTo>
                  <a:lnTo>
                    <a:pt x="1263" y="2271"/>
                  </a:lnTo>
                  <a:lnTo>
                    <a:pt x="1237" y="2430"/>
                  </a:lnTo>
                  <a:lnTo>
                    <a:pt x="1343" y="2544"/>
                  </a:lnTo>
                  <a:lnTo>
                    <a:pt x="1255" y="2650"/>
                  </a:lnTo>
                  <a:lnTo>
                    <a:pt x="1255" y="2792"/>
                  </a:lnTo>
                  <a:lnTo>
                    <a:pt x="1202" y="2862"/>
                  </a:lnTo>
                  <a:lnTo>
                    <a:pt x="1149" y="3163"/>
                  </a:lnTo>
                  <a:lnTo>
                    <a:pt x="1113" y="3366"/>
                  </a:lnTo>
                  <a:lnTo>
                    <a:pt x="1043" y="3472"/>
                  </a:lnTo>
                  <a:lnTo>
                    <a:pt x="1087" y="3525"/>
                  </a:lnTo>
                  <a:lnTo>
                    <a:pt x="1228" y="3472"/>
                  </a:lnTo>
                  <a:lnTo>
                    <a:pt x="1343" y="3560"/>
                  </a:lnTo>
                  <a:lnTo>
                    <a:pt x="1343" y="3711"/>
                  </a:lnTo>
                  <a:lnTo>
                    <a:pt x="1343" y="3775"/>
                  </a:lnTo>
                  <a:lnTo>
                    <a:pt x="1263" y="3843"/>
                  </a:lnTo>
                  <a:lnTo>
                    <a:pt x="1246" y="3949"/>
                  </a:lnTo>
                  <a:lnTo>
                    <a:pt x="1113" y="4037"/>
                  </a:lnTo>
                  <a:lnTo>
                    <a:pt x="1069" y="4249"/>
                  </a:lnTo>
                  <a:lnTo>
                    <a:pt x="998" y="4196"/>
                  </a:lnTo>
                  <a:lnTo>
                    <a:pt x="901" y="4170"/>
                  </a:lnTo>
                  <a:lnTo>
                    <a:pt x="901" y="4073"/>
                  </a:lnTo>
                  <a:lnTo>
                    <a:pt x="778" y="4152"/>
                  </a:lnTo>
                  <a:lnTo>
                    <a:pt x="733" y="4099"/>
                  </a:lnTo>
                  <a:lnTo>
                    <a:pt x="733" y="3993"/>
                  </a:lnTo>
                  <a:lnTo>
                    <a:pt x="795" y="3852"/>
                  </a:lnTo>
                  <a:lnTo>
                    <a:pt x="610" y="3693"/>
                  </a:lnTo>
                  <a:lnTo>
                    <a:pt x="530" y="3775"/>
                  </a:lnTo>
                  <a:lnTo>
                    <a:pt x="406" y="3775"/>
                  </a:lnTo>
                  <a:lnTo>
                    <a:pt x="345" y="3684"/>
                  </a:lnTo>
                  <a:lnTo>
                    <a:pt x="292" y="3693"/>
                  </a:lnTo>
                  <a:lnTo>
                    <a:pt x="318" y="3587"/>
                  </a:lnTo>
                  <a:lnTo>
                    <a:pt x="406" y="3525"/>
                  </a:lnTo>
                  <a:lnTo>
                    <a:pt x="362" y="3472"/>
                  </a:lnTo>
                  <a:lnTo>
                    <a:pt x="300" y="3392"/>
                  </a:lnTo>
                  <a:lnTo>
                    <a:pt x="168" y="3410"/>
                  </a:lnTo>
                  <a:lnTo>
                    <a:pt x="106" y="3322"/>
                  </a:lnTo>
                  <a:lnTo>
                    <a:pt x="168" y="3322"/>
                  </a:lnTo>
                  <a:lnTo>
                    <a:pt x="230" y="3348"/>
                  </a:lnTo>
                  <a:lnTo>
                    <a:pt x="265" y="3278"/>
                  </a:lnTo>
                  <a:lnTo>
                    <a:pt x="239" y="3154"/>
                  </a:lnTo>
                  <a:lnTo>
                    <a:pt x="168" y="3127"/>
                  </a:lnTo>
                  <a:lnTo>
                    <a:pt x="141" y="3057"/>
                  </a:lnTo>
                  <a:lnTo>
                    <a:pt x="71" y="2995"/>
                  </a:lnTo>
                  <a:lnTo>
                    <a:pt x="53" y="2862"/>
                  </a:lnTo>
                  <a:lnTo>
                    <a:pt x="88" y="2801"/>
                  </a:lnTo>
                  <a:lnTo>
                    <a:pt x="44" y="2748"/>
                  </a:lnTo>
                  <a:lnTo>
                    <a:pt x="106" y="2624"/>
                  </a:lnTo>
                  <a:lnTo>
                    <a:pt x="115" y="2474"/>
                  </a:lnTo>
                  <a:lnTo>
                    <a:pt x="292" y="2500"/>
                  </a:lnTo>
                  <a:lnTo>
                    <a:pt x="318" y="2341"/>
                  </a:lnTo>
                  <a:lnTo>
                    <a:pt x="406" y="2324"/>
                  </a:lnTo>
                  <a:lnTo>
                    <a:pt x="468" y="2200"/>
                  </a:lnTo>
                  <a:lnTo>
                    <a:pt x="468" y="2094"/>
                  </a:lnTo>
                  <a:lnTo>
                    <a:pt x="318" y="2156"/>
                  </a:lnTo>
                  <a:lnTo>
                    <a:pt x="336" y="2085"/>
                  </a:lnTo>
                  <a:lnTo>
                    <a:pt x="292" y="2032"/>
                  </a:lnTo>
                  <a:lnTo>
                    <a:pt x="221" y="2103"/>
                  </a:lnTo>
                  <a:lnTo>
                    <a:pt x="203" y="2182"/>
                  </a:lnTo>
                  <a:lnTo>
                    <a:pt x="141" y="2173"/>
                  </a:lnTo>
                  <a:lnTo>
                    <a:pt x="88" y="2023"/>
                  </a:lnTo>
                  <a:lnTo>
                    <a:pt x="9" y="2005"/>
                  </a:lnTo>
                  <a:lnTo>
                    <a:pt x="0" y="1891"/>
                  </a:lnTo>
                  <a:lnTo>
                    <a:pt x="62" y="1838"/>
                  </a:lnTo>
                  <a:lnTo>
                    <a:pt x="44" y="1776"/>
                  </a:lnTo>
                  <a:lnTo>
                    <a:pt x="35" y="1626"/>
                  </a:lnTo>
                  <a:close/>
                </a:path>
              </a:pathLst>
            </a:custGeom>
            <a:gradFill rotWithShape="0">
              <a:gsLst>
                <a:gs pos="0">
                  <a:srgbClr val="FFFFFF"/>
                </a:gs>
                <a:gs pos="100000">
                  <a:srgbClr val="00B0F0"/>
                </a:gs>
              </a:gsLst>
              <a:lin ang="5400000" scaled="1"/>
            </a:gradFill>
            <a:ln w="12700" cmpd="sng">
              <a:solidFill>
                <a:srgbClr val="00B0F0"/>
              </a:solidFill>
              <a:prstDash val="solid"/>
              <a:round/>
              <a:headEnd/>
              <a:tailEnd/>
            </a:ln>
            <a:effectLst>
              <a:outerShdw dist="28398" dir="3806097" algn="ctr" rotWithShape="0">
                <a:srgbClr val="205867">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grpSp>
      <p:sp>
        <p:nvSpPr>
          <p:cNvPr id="26" name="正方形/長方形 25"/>
          <p:cNvSpPr/>
          <p:nvPr/>
        </p:nvSpPr>
        <p:spPr>
          <a:xfrm>
            <a:off x="69178" y="19375"/>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n-ea"/>
                <a:cs typeface="Meiryo UI" panose="020B0604030504040204" pitchFamily="50" charset="-128"/>
              </a:rPr>
              <a:t>地域別人口の推移</a:t>
            </a:r>
            <a:endParaRPr lang="ja-JP" altLang="en-US" dirty="0">
              <a:solidFill>
                <a:prstClr val="black"/>
              </a:solidFill>
              <a:latin typeface="+mn-ea"/>
              <a:cs typeface="Meiryo UI" panose="020B0604030504040204" pitchFamily="50" charset="-128"/>
            </a:endParaRPr>
          </a:p>
        </p:txBody>
      </p:sp>
      <p:cxnSp>
        <p:nvCxnSpPr>
          <p:cNvPr id="28" name="直線コネクタ 27"/>
          <p:cNvCxnSpPr/>
          <p:nvPr/>
        </p:nvCxnSpPr>
        <p:spPr>
          <a:xfrm>
            <a:off x="184388" y="65066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AutoShape 9"/>
          <p:cNvSpPr>
            <a:spLocks noChangeArrowheads="1"/>
          </p:cNvSpPr>
          <p:nvPr/>
        </p:nvSpPr>
        <p:spPr bwMode="auto">
          <a:xfrm>
            <a:off x="2699792" y="785227"/>
            <a:ext cx="1892282" cy="627549"/>
          </a:xfrm>
          <a:prstGeom prst="wedgeEllipseCallout">
            <a:avLst>
              <a:gd name="adj1" fmla="val -51535"/>
              <a:gd name="adj2" fmla="val 27714"/>
            </a:avLst>
          </a:prstGeom>
          <a:solidFill>
            <a:srgbClr val="FFFFFF"/>
          </a:solidFill>
          <a:ln w="15875">
            <a:solidFill>
              <a:srgbClr val="FF9900"/>
            </a:solidFill>
            <a:prstDash val="sysDot"/>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平成</a:t>
            </a: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12.7</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2.9</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ja-JP" altLang="ja-JP" sz="1800" b="0"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10" name="AutoShape 10"/>
          <p:cNvSpPr>
            <a:spLocks noChangeArrowheads="1"/>
          </p:cNvSpPr>
          <p:nvPr/>
        </p:nvSpPr>
        <p:spPr bwMode="auto">
          <a:xfrm>
            <a:off x="7215667" y="492084"/>
            <a:ext cx="1852696" cy="632660"/>
          </a:xfrm>
          <a:prstGeom prst="wedgeEllipseCallout">
            <a:avLst>
              <a:gd name="adj1" fmla="val 20612"/>
              <a:gd name="adj2" fmla="val 72961"/>
            </a:avLst>
          </a:prstGeom>
          <a:solidFill>
            <a:srgbClr val="FFFFFF"/>
          </a:solidFill>
          <a:ln w="15875">
            <a:solidFill>
              <a:srgbClr val="CCCC00"/>
            </a:solidFill>
            <a:prstDash val="sysDot"/>
            <a:miter lim="800000"/>
            <a:headEnd/>
            <a:tailEnd/>
          </a:ln>
        </p:spPr>
        <p:txBody>
          <a:bodyPr vert="horz" wrap="square" lIns="3600" tIns="1800" rIns="3600" bIns="18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平成</a:t>
            </a: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ko-KR" sz="1000" b="1" i="0" u="none" strike="noStrike" cap="none" normalizeH="0" baseline="0" dirty="0" smtClean="0">
                <a:ln>
                  <a:noFill/>
                </a:ln>
                <a:solidFill>
                  <a:schemeClr val="tx1"/>
                </a:solidFill>
                <a:effectLst/>
                <a:latin typeface="HG丸ｺﾞｼｯｸM-PRO" pitchFamily="50" charset="-128"/>
                <a:ea typeface="Malgun Gothic" pitchFamily="34" charset="-127"/>
                <a:cs typeface="ＭＳ Ｐゴシック" pitchFamily="50" charset="-128"/>
              </a:rPr>
              <a:t>1</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3</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.9</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3</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ja-JP" altLang="en-US"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５</a:t>
            </a:r>
            <a:r>
              <a:rPr kumimoji="1" lang="ja-JP" altLang="en-US"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11" name="AutoShape 11"/>
          <p:cNvSpPr>
            <a:spLocks noChangeArrowheads="1"/>
          </p:cNvSpPr>
          <p:nvPr/>
        </p:nvSpPr>
        <p:spPr bwMode="auto">
          <a:xfrm>
            <a:off x="6478489" y="5714827"/>
            <a:ext cx="1766634" cy="637772"/>
          </a:xfrm>
          <a:prstGeom prst="wedgeEllipseCallout">
            <a:avLst>
              <a:gd name="adj1" fmla="val 80006"/>
              <a:gd name="adj2" fmla="val -84730"/>
            </a:avLst>
          </a:prstGeom>
          <a:solidFill>
            <a:srgbClr val="FFFFFF"/>
          </a:solidFill>
          <a:ln w="15875">
            <a:solidFill>
              <a:srgbClr val="00B0F0"/>
            </a:solidFill>
            <a:prstDash val="sysDot"/>
            <a:miter lim="800000"/>
            <a:headEnd/>
            <a:tailEnd/>
          </a:ln>
        </p:spPr>
        <p:txBody>
          <a:bodyPr vert="horz" wrap="square" lIns="3600" tIns="3600" rIns="3600" bIns="36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平成</a:t>
            </a: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5</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.6</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lvl="0" algn="ctr" fontAlgn="base">
              <a:spcBef>
                <a:spcPct val="0"/>
              </a:spcBef>
              <a:spcAft>
                <a:spcPct val="0"/>
              </a:spcAf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ko-KR" sz="1000" b="1" i="0" u="none" strike="noStrike" cap="none" normalizeH="0" baseline="0" dirty="0" smtClean="0">
                <a:ln>
                  <a:noFill/>
                </a:ln>
                <a:solidFill>
                  <a:schemeClr val="tx1"/>
                </a:solidFill>
                <a:effectLst/>
                <a:latin typeface="HG丸ｺﾞｼｯｸM-PRO" pitchFamily="50" charset="-128"/>
                <a:ea typeface="Malgun Gothic" pitchFamily="34" charset="-127"/>
                <a:cs typeface="ＭＳ Ｐゴシック" pitchFamily="50" charset="-128"/>
              </a:rPr>
              <a:t>4</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.2</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12" name="AutoShape 12"/>
          <p:cNvSpPr>
            <a:spLocks noChangeArrowheads="1"/>
          </p:cNvSpPr>
          <p:nvPr/>
        </p:nvSpPr>
        <p:spPr bwMode="auto">
          <a:xfrm>
            <a:off x="1636367" y="6193949"/>
            <a:ext cx="1855513" cy="579456"/>
          </a:xfrm>
          <a:prstGeom prst="wedgeEllipseCallout">
            <a:avLst>
              <a:gd name="adj1" fmla="val 43423"/>
              <a:gd name="adj2" fmla="val -79319"/>
            </a:avLst>
          </a:prstGeom>
          <a:solidFill>
            <a:srgbClr val="FFFFFF"/>
          </a:solidFill>
          <a:ln w="15875">
            <a:solidFill>
              <a:srgbClr val="FF00FF"/>
            </a:solidFill>
            <a:prstDash val="sysDot"/>
            <a:miter lim="800000"/>
            <a:headEnd/>
            <a:tailEnd/>
          </a:ln>
        </p:spPr>
        <p:txBody>
          <a:bodyPr vert="horz" wrap="square" lIns="3600" tIns="3600" rIns="3600" bIns="3600" numCol="1" anchor="t"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平成</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年より</a:t>
            </a: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15.7</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4.4</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p>
        </p:txBody>
      </p:sp>
      <p:sp>
        <p:nvSpPr>
          <p:cNvPr id="13" name="AutoShape 13"/>
          <p:cNvSpPr>
            <a:spLocks noChangeArrowheads="1"/>
          </p:cNvSpPr>
          <p:nvPr/>
        </p:nvSpPr>
        <p:spPr bwMode="auto">
          <a:xfrm>
            <a:off x="77435" y="5614907"/>
            <a:ext cx="2017068" cy="594493"/>
          </a:xfrm>
          <a:prstGeom prst="wedgeEllipseCallout">
            <a:avLst>
              <a:gd name="adj1" fmla="val -33987"/>
              <a:gd name="adj2" fmla="val -72678"/>
            </a:avLst>
          </a:prstGeom>
          <a:solidFill>
            <a:srgbClr val="FFFFFF"/>
          </a:solidFill>
          <a:ln w="15875">
            <a:solidFill>
              <a:srgbClr val="92D050"/>
            </a:solidFill>
            <a:prstDash val="sysDot"/>
            <a:miter lim="800000"/>
            <a:headEnd/>
            <a:tailEnd/>
          </a:ln>
        </p:spPr>
        <p:txBody>
          <a:bodyPr vert="horz" wrap="square" lIns="3600" tIns="3600" rIns="3600" bIns="36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平成</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年より</a:t>
            </a: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12.2</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3.8</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29" name="正方形/長方形 2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34</a:t>
            </a:fld>
            <a:endParaRPr lang="ja-JP" altLang="en-US" dirty="0">
              <a:solidFill>
                <a:prstClr val="black"/>
              </a:solidFill>
            </a:endParaRPr>
          </a:p>
        </p:txBody>
      </p:sp>
      <p:sp>
        <p:nvSpPr>
          <p:cNvPr id="30" name="Text Box 30"/>
          <p:cNvSpPr txBox="1">
            <a:spLocks noChangeArrowheads="1"/>
          </p:cNvSpPr>
          <p:nvPr/>
        </p:nvSpPr>
        <p:spPr bwMode="auto">
          <a:xfrm>
            <a:off x="2278899" y="2924944"/>
            <a:ext cx="1047723" cy="260772"/>
          </a:xfrm>
          <a:prstGeom prst="rect">
            <a:avLst/>
          </a:prstGeom>
          <a:solidFill>
            <a:srgbClr val="FFFFFF"/>
          </a:solidFill>
          <a:ln w="38100" cmpd="dbl">
            <a:solidFill>
              <a:srgbClr val="FF990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大阪市地域</a:t>
            </a:r>
            <a:endParaRPr kumimoji="0" lang="ja-JP" altLang="en-US" sz="1400" dirty="0" smtClean="0">
              <a:solidFill>
                <a:prstClr val="black"/>
              </a:solidFill>
              <a:latin typeface="Arial" pitchFamily="34" charset="0"/>
              <a:cs typeface="ＭＳ Ｐゴシック" pitchFamily="50" charset="-128"/>
            </a:endParaRPr>
          </a:p>
        </p:txBody>
      </p:sp>
      <p:sp>
        <p:nvSpPr>
          <p:cNvPr id="31" name="Text Box 26"/>
          <p:cNvSpPr txBox="1">
            <a:spLocks noChangeArrowheads="1"/>
          </p:cNvSpPr>
          <p:nvPr/>
        </p:nvSpPr>
        <p:spPr bwMode="auto">
          <a:xfrm>
            <a:off x="2171046" y="3403148"/>
            <a:ext cx="868186" cy="260772"/>
          </a:xfrm>
          <a:prstGeom prst="rect">
            <a:avLst/>
          </a:prstGeom>
          <a:solidFill>
            <a:srgbClr val="FFFFFF"/>
          </a:solidFill>
          <a:ln w="38100" cmpd="dbl">
            <a:solidFill>
              <a:srgbClr val="92D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泉州地域</a:t>
            </a:r>
            <a:endParaRPr kumimoji="0" lang="ja-JP" altLang="en-US" sz="1400" dirty="0" smtClean="0">
              <a:solidFill>
                <a:prstClr val="black"/>
              </a:solidFill>
              <a:latin typeface="Arial" pitchFamily="34" charset="0"/>
              <a:cs typeface="ＭＳ Ｐゴシック" pitchFamily="50" charset="-128"/>
            </a:endParaRPr>
          </a:p>
        </p:txBody>
      </p:sp>
      <p:sp>
        <p:nvSpPr>
          <p:cNvPr id="32" name="Text Box 27"/>
          <p:cNvSpPr txBox="1">
            <a:spLocks noChangeArrowheads="1"/>
          </p:cNvSpPr>
          <p:nvPr/>
        </p:nvSpPr>
        <p:spPr bwMode="auto">
          <a:xfrm>
            <a:off x="4926364" y="4267748"/>
            <a:ext cx="1047724" cy="260772"/>
          </a:xfrm>
          <a:prstGeom prst="rect">
            <a:avLst/>
          </a:prstGeom>
          <a:solidFill>
            <a:srgbClr val="FFFFFF"/>
          </a:solidFill>
          <a:ln w="3810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南河内地域</a:t>
            </a:r>
            <a:endParaRPr kumimoji="0" lang="ja-JP" altLang="en-US" sz="1400" dirty="0" smtClean="0">
              <a:solidFill>
                <a:prstClr val="black"/>
              </a:solidFill>
              <a:latin typeface="Arial" pitchFamily="34" charset="0"/>
              <a:cs typeface="ＭＳ Ｐゴシック" pitchFamily="50" charset="-128"/>
            </a:endParaRPr>
          </a:p>
        </p:txBody>
      </p:sp>
      <p:sp>
        <p:nvSpPr>
          <p:cNvPr id="37" name="Text Box 28"/>
          <p:cNvSpPr txBox="1">
            <a:spLocks noChangeArrowheads="1"/>
          </p:cNvSpPr>
          <p:nvPr/>
        </p:nvSpPr>
        <p:spPr bwMode="auto">
          <a:xfrm>
            <a:off x="6222173" y="3429000"/>
            <a:ext cx="1227259" cy="260772"/>
          </a:xfrm>
          <a:prstGeom prst="rect">
            <a:avLst/>
          </a:prstGeom>
          <a:solidFill>
            <a:srgbClr val="FFFFFF"/>
          </a:solidFill>
          <a:ln w="38100" cmpd="dbl">
            <a:solidFill>
              <a:srgbClr val="00B0F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東部大阪地域</a:t>
            </a:r>
            <a:endParaRPr kumimoji="0" lang="ja-JP" altLang="en-US" sz="1400" dirty="0" smtClean="0">
              <a:solidFill>
                <a:prstClr val="black"/>
              </a:solidFill>
              <a:latin typeface="Arial" pitchFamily="34" charset="0"/>
              <a:cs typeface="ＭＳ Ｐゴシック" pitchFamily="50" charset="-128"/>
            </a:endParaRPr>
          </a:p>
        </p:txBody>
      </p:sp>
      <p:sp>
        <p:nvSpPr>
          <p:cNvPr id="38" name="Text Box 29"/>
          <p:cNvSpPr txBox="1">
            <a:spLocks noChangeArrowheads="1"/>
          </p:cNvSpPr>
          <p:nvPr/>
        </p:nvSpPr>
        <p:spPr bwMode="auto">
          <a:xfrm>
            <a:off x="6222173" y="1062574"/>
            <a:ext cx="1068859" cy="260772"/>
          </a:xfrm>
          <a:prstGeom prst="rect">
            <a:avLst/>
          </a:prstGeom>
          <a:solidFill>
            <a:srgbClr val="FFFFFF"/>
          </a:solidFill>
          <a:ln w="38100" cmpd="dbl">
            <a:solidFill>
              <a:srgbClr val="CCCC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北大阪地域</a:t>
            </a:r>
            <a:endParaRPr kumimoji="0" lang="ja-JP" altLang="en-US" sz="1400" dirty="0" smtClean="0">
              <a:solidFill>
                <a:prstClr val="black"/>
              </a:solidFill>
              <a:latin typeface="Arial" pitchFamily="34" charset="0"/>
              <a:cs typeface="ＭＳ Ｐゴシック" pitchFamily="50" charset="-128"/>
            </a:endParaRPr>
          </a:p>
        </p:txBody>
      </p:sp>
      <p:cxnSp>
        <p:nvCxnSpPr>
          <p:cNvPr id="4" name="直線矢印コネクタ 3"/>
          <p:cNvCxnSpPr>
            <a:stCxn id="36" idx="16"/>
            <a:endCxn id="37" idx="1"/>
          </p:cNvCxnSpPr>
          <p:nvPr/>
        </p:nvCxnSpPr>
        <p:spPr>
          <a:xfrm>
            <a:off x="4926364" y="2665038"/>
            <a:ext cx="1295809" cy="8943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4743899" y="2143023"/>
            <a:ext cx="1412277" cy="0"/>
          </a:xfrm>
          <a:prstGeom prst="straightConnector1">
            <a:avLst/>
          </a:prstGeom>
          <a:ln w="571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3326622" y="2749583"/>
            <a:ext cx="1070994"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4789043" y="3539231"/>
            <a:ext cx="0" cy="945316"/>
          </a:xfrm>
          <a:prstGeom prst="straightConnector1">
            <a:avLst/>
          </a:prstGeom>
          <a:ln w="5715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endCxn id="31" idx="3"/>
          </p:cNvCxnSpPr>
          <p:nvPr/>
        </p:nvCxnSpPr>
        <p:spPr>
          <a:xfrm flipH="1" flipV="1">
            <a:off x="3039232" y="3533534"/>
            <a:ext cx="1228124" cy="5697"/>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14604" y="2585093"/>
            <a:ext cx="2373220" cy="213003"/>
          </a:xfrm>
          <a:prstGeom prst="rect">
            <a:avLst/>
          </a:prstGeom>
          <a:noFill/>
        </p:spPr>
        <p:txBody>
          <a:bodyPr wrap="square" rtlCol="0">
            <a:noAutofit/>
          </a:bodyPr>
          <a:lstStyle/>
          <a:p>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S40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H22)         (H37)          (H52)</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6591268" y="2852936"/>
            <a:ext cx="2373220" cy="213003"/>
          </a:xfrm>
          <a:prstGeom prst="rect">
            <a:avLst/>
          </a:prstGeom>
          <a:noFill/>
        </p:spPr>
        <p:txBody>
          <a:bodyPr wrap="square" rtlCol="0">
            <a:noAutofit/>
          </a:bodyPr>
          <a:lstStyle/>
          <a:p>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S40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H22)         (H37)          (H52)</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615199" y="5157192"/>
            <a:ext cx="2373220" cy="213003"/>
          </a:xfrm>
          <a:prstGeom prst="rect">
            <a:avLst/>
          </a:prstGeom>
          <a:noFill/>
        </p:spPr>
        <p:txBody>
          <a:bodyPr wrap="square" rtlCol="0">
            <a:noAutofit/>
          </a:bodyPr>
          <a:lstStyle/>
          <a:p>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S40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H22)         (H37)          (H52)</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3602433" y="6139595"/>
            <a:ext cx="2373220" cy="213003"/>
          </a:xfrm>
          <a:prstGeom prst="rect">
            <a:avLst/>
          </a:prstGeom>
          <a:noFill/>
        </p:spPr>
        <p:txBody>
          <a:bodyPr wrap="square" rtlCol="0">
            <a:noAutofit/>
          </a:bodyPr>
          <a:lstStyle/>
          <a:p>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S40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H22)         (H37)        (H52)</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6584099" y="5229200"/>
            <a:ext cx="2373220" cy="213003"/>
          </a:xfrm>
          <a:prstGeom prst="rect">
            <a:avLst/>
          </a:prstGeom>
          <a:noFill/>
        </p:spPr>
        <p:txBody>
          <a:bodyPr wrap="square" rtlCol="0">
            <a:noAutofit/>
          </a:bodyPr>
          <a:lstStyle/>
          <a:p>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S40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H22)         (H37)         (H52)</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560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95864"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35</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9"/>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6"/>
          <p:cNvSpPr>
            <a:spLocks noChangeArrowheads="1"/>
          </p:cNvSpPr>
          <p:nvPr/>
        </p:nvSpPr>
        <p:spPr bwMode="auto">
          <a:xfrm>
            <a:off x="4572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Text Box 4"/>
          <p:cNvSpPr txBox="1">
            <a:spLocks noChangeArrowheads="1"/>
          </p:cNvSpPr>
          <p:nvPr/>
        </p:nvSpPr>
        <p:spPr bwMode="auto">
          <a:xfrm>
            <a:off x="775337" y="6240400"/>
            <a:ext cx="7469071" cy="49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年は総務省「平成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年国勢調査」（年齢不詳を除く）。</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年の全国の高齢化率については</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、国立社会保障・人口問題研究所「日本の将来推計人口」</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大阪府</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については、「大阪府の将来推計人口の点検について」（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年３月）における大阪府の人口推計（ケース</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）を基に、大阪府政策企画部推計。</a:t>
            </a:r>
            <a:endPar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全国、大阪府の出生率については、厚生労働省「平成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年人口動態統計」。地域別の出生率については、「平成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年人口動態保健所・市区町村別統計」を基に、大阪府</a:t>
            </a:r>
            <a:endPar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政策企画部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推計</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11"/>
          <p:cNvSpPr>
            <a:spLocks noChangeArrowheads="1"/>
          </p:cNvSpPr>
          <p:nvPr/>
        </p:nvSpPr>
        <p:spPr bwMode="auto">
          <a:xfrm>
            <a:off x="6096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正方形/長方形 33"/>
          <p:cNvSpPr/>
          <p:nvPr/>
        </p:nvSpPr>
        <p:spPr>
          <a:xfrm>
            <a:off x="107504" y="952331"/>
            <a:ext cx="8856984" cy="132343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大阪府の高齢者人口は、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万人ほど増加し、高齢化率は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35.9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％まで上昇すると見込まれます。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また、高齢化率の上昇を地域別にみると、泉州地域では、他地域に比べ高齢化の進行がやや緩やかであるのに対し、東部大阪地域や南河内地域では高齢化の進行が速く、地域差があることが分かります。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出生率については、大阪市地域と南河内地域が低い水準でとどまっています。</a:t>
            </a:r>
            <a:endParaRPr lang="ja-JP" altLang="ja-JP" sz="1600" dirty="0"/>
          </a:p>
        </p:txBody>
      </p:sp>
      <p:sp>
        <p:nvSpPr>
          <p:cNvPr id="9" name="テキスト ボックス 8"/>
          <p:cNvSpPr txBox="1"/>
          <p:nvPr/>
        </p:nvSpPr>
        <p:spPr>
          <a:xfrm>
            <a:off x="971600" y="2412108"/>
            <a:ext cx="4824536" cy="307777"/>
          </a:xfrm>
          <a:prstGeom prst="rect">
            <a:avLst/>
          </a:prstGeom>
          <a:noFill/>
        </p:spPr>
        <p:txBody>
          <a:bodyPr wrap="square" rtlCol="0">
            <a:spAutoFit/>
          </a:bodyPr>
          <a:lstStyle/>
          <a:p>
            <a:r>
              <a:rPr lang="ja-JP" altLang="en-US" sz="1400" dirty="0" smtClean="0"/>
              <a:t>高齢化率（</a:t>
            </a:r>
            <a:r>
              <a:rPr kumimoji="1" lang="en-US" altLang="ja-JP" sz="1400" dirty="0" smtClean="0"/>
              <a:t>2010(</a:t>
            </a:r>
            <a:r>
              <a:rPr kumimoji="1" lang="ja-JP" altLang="en-US" sz="1400" dirty="0" smtClean="0"/>
              <a:t>平成</a:t>
            </a:r>
            <a:r>
              <a:rPr kumimoji="1" lang="en-US" altLang="ja-JP" sz="1400" dirty="0" smtClean="0"/>
              <a:t>22)</a:t>
            </a:r>
            <a:r>
              <a:rPr kumimoji="1" lang="ja-JP" altLang="en-US" sz="1400" dirty="0" smtClean="0"/>
              <a:t>年・</a:t>
            </a:r>
            <a:r>
              <a:rPr kumimoji="1" lang="en-US" altLang="ja-JP" sz="1400" dirty="0" smtClean="0"/>
              <a:t>2040(</a:t>
            </a:r>
            <a:r>
              <a:rPr kumimoji="1" lang="ja-JP" altLang="en-US" sz="1400" dirty="0" smtClean="0"/>
              <a:t>平成</a:t>
            </a:r>
            <a:r>
              <a:rPr kumimoji="1" lang="en-US" altLang="ja-JP" sz="1400" dirty="0" smtClean="0"/>
              <a:t>52)</a:t>
            </a:r>
            <a:r>
              <a:rPr kumimoji="1" lang="ja-JP" altLang="en-US" sz="1400" dirty="0" smtClean="0"/>
              <a:t>年）</a:t>
            </a:r>
            <a:endParaRPr kumimoji="1" lang="en-US" altLang="ja-JP" sz="1400" dirty="0" smtClean="0"/>
          </a:p>
        </p:txBody>
      </p:sp>
      <p:sp>
        <p:nvSpPr>
          <p:cNvPr id="24" name="正方形/長方形 23"/>
          <p:cNvSpPr/>
          <p:nvPr/>
        </p:nvSpPr>
        <p:spPr>
          <a:xfrm>
            <a:off x="69178" y="14627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n-ea"/>
                <a:cs typeface="Meiryo UI" panose="020B0604030504040204" pitchFamily="50" charset="-128"/>
              </a:rPr>
              <a:t>地域別人口の推移　　■地域別高齢化率・出生率</a:t>
            </a:r>
            <a:endParaRPr lang="ja-JP" altLang="en-US" dirty="0">
              <a:solidFill>
                <a:prstClr val="black"/>
              </a:solidFill>
              <a:latin typeface="+mn-ea"/>
              <a:cs typeface="Meiryo UI" panose="020B0604030504040204" pitchFamily="50" charset="-128"/>
            </a:endParaRPr>
          </a:p>
        </p:txBody>
      </p:sp>
      <p:sp>
        <p:nvSpPr>
          <p:cNvPr id="23" name="テキスト ボックス 22"/>
          <p:cNvSpPr txBox="1"/>
          <p:nvPr/>
        </p:nvSpPr>
        <p:spPr>
          <a:xfrm>
            <a:off x="5448250" y="2401143"/>
            <a:ext cx="3300214" cy="307777"/>
          </a:xfrm>
          <a:prstGeom prst="rect">
            <a:avLst/>
          </a:prstGeom>
          <a:noFill/>
        </p:spPr>
        <p:txBody>
          <a:bodyPr wrap="square" rtlCol="0">
            <a:spAutoFit/>
          </a:bodyPr>
          <a:lstStyle/>
          <a:p>
            <a:r>
              <a:rPr lang="ja-JP" altLang="en-US" sz="1400" dirty="0" smtClean="0"/>
              <a:t>出生率（</a:t>
            </a:r>
            <a:r>
              <a:rPr kumimoji="1" lang="en-US" altLang="ja-JP" sz="1400" dirty="0" smtClean="0"/>
              <a:t>2010(</a:t>
            </a:r>
            <a:r>
              <a:rPr kumimoji="1" lang="ja-JP" altLang="en-US" sz="1400" dirty="0" smtClean="0"/>
              <a:t>平成</a:t>
            </a:r>
            <a:r>
              <a:rPr kumimoji="1" lang="en-US" altLang="ja-JP" sz="1400" dirty="0" smtClean="0"/>
              <a:t>22)</a:t>
            </a:r>
            <a:r>
              <a:rPr kumimoji="1" lang="ja-JP" altLang="en-US" sz="1400" dirty="0" smtClean="0"/>
              <a:t>年）</a:t>
            </a:r>
            <a:endParaRPr kumimoji="1" lang="en-US" altLang="ja-JP" sz="1400" dirty="0" smtClean="0"/>
          </a:p>
        </p:txBody>
      </p:sp>
      <p:graphicFrame>
        <p:nvGraphicFramePr>
          <p:cNvPr id="2" name="表 1"/>
          <p:cNvGraphicFramePr>
            <a:graphicFrameLocks noGrp="1"/>
          </p:cNvGraphicFramePr>
          <p:nvPr>
            <p:extLst>
              <p:ext uri="{D42A27DB-BD31-4B8C-83A1-F6EECF244321}">
                <p14:modId xmlns:p14="http://schemas.microsoft.com/office/powerpoint/2010/main" val="1466312131"/>
              </p:ext>
            </p:extLst>
          </p:nvPr>
        </p:nvGraphicFramePr>
        <p:xfrm>
          <a:off x="5520444" y="2780928"/>
          <a:ext cx="2435932" cy="3347595"/>
        </p:xfrm>
        <a:graphic>
          <a:graphicData uri="http://schemas.openxmlformats.org/drawingml/2006/table">
            <a:tbl>
              <a:tblPr firstRow="1" bandRow="1">
                <a:tableStyleId>{5940675A-B579-460E-94D1-54222C63F5DA}</a:tableStyleId>
              </a:tblPr>
              <a:tblGrid>
                <a:gridCol w="1177003"/>
                <a:gridCol w="1258929"/>
              </a:tblGrid>
              <a:tr h="291739">
                <a:tc>
                  <a:txBody>
                    <a:bodyPr/>
                    <a:lstStyle/>
                    <a:p>
                      <a:endParaRPr kumimoji="1" lang="ja-JP" altLang="en-US" dirty="0"/>
                    </a:p>
                  </a:txBody>
                  <a:tcP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en-US" altLang="ja-JP" sz="1100" dirty="0" smtClean="0"/>
                        <a:t>2010(</a:t>
                      </a:r>
                      <a:r>
                        <a:rPr kumimoji="1" lang="ja-JP" altLang="en-US" sz="1100" dirty="0" smtClean="0"/>
                        <a:t>平成</a:t>
                      </a:r>
                      <a:r>
                        <a:rPr kumimoji="1" lang="en-US" altLang="ja-JP" sz="1100" dirty="0" smtClean="0"/>
                        <a:t>22)</a:t>
                      </a:r>
                      <a:r>
                        <a:rPr kumimoji="1" lang="ja-JP" altLang="en-US" sz="1100" dirty="0" smtClean="0"/>
                        <a:t>年</a:t>
                      </a:r>
                      <a:endParaRPr kumimoji="1" lang="ja-JP" altLang="en-US" sz="11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80492">
                <a:tc>
                  <a:txBody>
                    <a:bodyPr/>
                    <a:lstStyle/>
                    <a:p>
                      <a:r>
                        <a:rPr kumimoji="1" lang="ja-JP" altLang="en-US" sz="1100" dirty="0" smtClean="0"/>
                        <a:t>全国</a:t>
                      </a:r>
                      <a:endParaRPr kumimoji="1" lang="ja-JP" altLang="en-US" sz="1100" dirty="0"/>
                    </a:p>
                  </a:txBody>
                  <a:tcPr anchor="ctr"/>
                </a:tc>
                <a:tc>
                  <a:txBody>
                    <a:bodyPr/>
                    <a:lstStyle/>
                    <a:p>
                      <a:pPr algn="r"/>
                      <a:r>
                        <a:rPr kumimoji="1" lang="en-US" altLang="ja-JP" sz="1200" dirty="0" smtClean="0"/>
                        <a:t>1.39</a:t>
                      </a:r>
                      <a:endParaRPr kumimoji="1" lang="ja-JP" altLang="en-US" sz="1200" dirty="0"/>
                    </a:p>
                  </a:txBody>
                  <a:tcPr anchor="ctr">
                    <a:lnT w="19050" cap="flat" cmpd="sng" algn="ctr">
                      <a:solidFill>
                        <a:schemeClr val="tx1"/>
                      </a:solidFill>
                      <a:prstDash val="solid"/>
                      <a:round/>
                      <a:headEnd type="none" w="med" len="med"/>
                      <a:tailEnd type="none" w="med" len="med"/>
                    </a:lnT>
                  </a:tcPr>
                </a:tc>
              </a:tr>
              <a:tr h="332193">
                <a:tc>
                  <a:txBody>
                    <a:bodyPr/>
                    <a:lstStyle/>
                    <a:p>
                      <a:r>
                        <a:rPr kumimoji="1" lang="ja-JP" altLang="en-US" sz="1100" dirty="0" smtClean="0"/>
                        <a:t>大阪府</a:t>
                      </a:r>
                      <a:endParaRPr kumimoji="1" lang="ja-JP" altLang="en-US" sz="1100" dirty="0"/>
                    </a:p>
                  </a:txBody>
                  <a:tcPr anchor="ctr"/>
                </a:tc>
                <a:tc>
                  <a:txBody>
                    <a:bodyPr/>
                    <a:lstStyle/>
                    <a:p>
                      <a:pPr algn="r"/>
                      <a:r>
                        <a:rPr kumimoji="1" lang="en-US" altLang="ja-JP" sz="1200" dirty="0" smtClean="0"/>
                        <a:t>1.33</a:t>
                      </a:r>
                      <a:endParaRPr kumimoji="1" lang="ja-JP" altLang="en-US" sz="1200" dirty="0"/>
                    </a:p>
                  </a:txBody>
                  <a:tcPr anchor="ctr"/>
                </a:tc>
              </a:tr>
              <a:tr h="366690">
                <a:tc>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endParaRPr kumimoji="1" lang="ja-JP" altLang="en-US"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380492">
                <a:tc>
                  <a:txBody>
                    <a:bodyPr/>
                    <a:lstStyle/>
                    <a:p>
                      <a:r>
                        <a:rPr kumimoji="1" lang="ja-JP" altLang="en-US" sz="1100" dirty="0" smtClean="0"/>
                        <a:t>大阪市地域</a:t>
                      </a:r>
                      <a:endParaRPr kumimoji="1" lang="ja-JP" altLang="en-US" sz="1100" dirty="0"/>
                    </a:p>
                  </a:txBody>
                  <a:tcPr anchor="ctr"/>
                </a:tc>
                <a:tc>
                  <a:txBody>
                    <a:bodyPr/>
                    <a:lstStyle/>
                    <a:p>
                      <a:pPr algn="r"/>
                      <a:r>
                        <a:rPr kumimoji="1" lang="en-US" altLang="ja-JP" sz="1200" dirty="0" smtClean="0"/>
                        <a:t>1.25</a:t>
                      </a:r>
                      <a:endParaRPr kumimoji="1" lang="ja-JP" altLang="en-US" sz="1200" dirty="0"/>
                    </a:p>
                  </a:txBody>
                  <a:tcPr anchor="ctr"/>
                </a:tc>
              </a:tr>
              <a:tr h="380492">
                <a:tc>
                  <a:txBody>
                    <a:bodyPr/>
                    <a:lstStyle/>
                    <a:p>
                      <a:r>
                        <a:rPr kumimoji="1" lang="ja-JP" altLang="en-US" sz="1100" dirty="0" smtClean="0"/>
                        <a:t>北大阪地域</a:t>
                      </a:r>
                      <a:endParaRPr kumimoji="1" lang="ja-JP" altLang="en-US" sz="1100" dirty="0"/>
                    </a:p>
                  </a:txBody>
                  <a:tcPr anchor="ctr"/>
                </a:tc>
                <a:tc>
                  <a:txBody>
                    <a:bodyPr/>
                    <a:lstStyle/>
                    <a:p>
                      <a:pPr algn="r"/>
                      <a:r>
                        <a:rPr kumimoji="1" lang="en-US" altLang="ja-JP" sz="1200" dirty="0" smtClean="0"/>
                        <a:t>1.33</a:t>
                      </a:r>
                      <a:endParaRPr kumimoji="1" lang="ja-JP" altLang="en-US" sz="1200" dirty="0"/>
                    </a:p>
                  </a:txBody>
                  <a:tcPr anchor="ctr"/>
                </a:tc>
              </a:tr>
              <a:tr h="380492">
                <a:tc>
                  <a:txBody>
                    <a:bodyPr/>
                    <a:lstStyle/>
                    <a:p>
                      <a:r>
                        <a:rPr kumimoji="1" lang="ja-JP" altLang="en-US" sz="1100" dirty="0" smtClean="0"/>
                        <a:t>東部大阪地域</a:t>
                      </a:r>
                      <a:endParaRPr kumimoji="1" lang="ja-JP" altLang="en-US" sz="1100" dirty="0"/>
                    </a:p>
                  </a:txBody>
                  <a:tcPr anchor="ctr"/>
                </a:tc>
                <a:tc>
                  <a:txBody>
                    <a:bodyPr/>
                    <a:lstStyle/>
                    <a:p>
                      <a:pPr algn="r"/>
                      <a:r>
                        <a:rPr kumimoji="1" lang="en-US" altLang="ja-JP" sz="1200" dirty="0" smtClean="0"/>
                        <a:t>1.36</a:t>
                      </a:r>
                      <a:endParaRPr kumimoji="1" lang="ja-JP" altLang="en-US" sz="1200" dirty="0"/>
                    </a:p>
                  </a:txBody>
                  <a:tcPr anchor="ctr"/>
                </a:tc>
              </a:tr>
              <a:tr h="380492">
                <a:tc>
                  <a:txBody>
                    <a:bodyPr/>
                    <a:lstStyle/>
                    <a:p>
                      <a:r>
                        <a:rPr kumimoji="1" lang="ja-JP" altLang="en-US" sz="1100" dirty="0" smtClean="0"/>
                        <a:t>南河内地域</a:t>
                      </a:r>
                      <a:endParaRPr kumimoji="1" lang="ja-JP" altLang="en-US" sz="1100" dirty="0"/>
                    </a:p>
                  </a:txBody>
                  <a:tcPr anchor="ctr"/>
                </a:tc>
                <a:tc>
                  <a:txBody>
                    <a:bodyPr/>
                    <a:lstStyle/>
                    <a:p>
                      <a:pPr algn="r"/>
                      <a:r>
                        <a:rPr kumimoji="1" lang="en-US" altLang="ja-JP" sz="1200" dirty="0" smtClean="0"/>
                        <a:t>1.25</a:t>
                      </a:r>
                      <a:endParaRPr kumimoji="1" lang="ja-JP" altLang="en-US" sz="1200" dirty="0"/>
                    </a:p>
                  </a:txBody>
                  <a:tcPr anchor="ctr"/>
                </a:tc>
              </a:tr>
              <a:tr h="380492">
                <a:tc>
                  <a:txBody>
                    <a:bodyPr/>
                    <a:lstStyle/>
                    <a:p>
                      <a:r>
                        <a:rPr kumimoji="1" lang="ja-JP" altLang="en-US" sz="1100" dirty="0" smtClean="0"/>
                        <a:t>泉州地域</a:t>
                      </a:r>
                      <a:endParaRPr kumimoji="1" lang="ja-JP" altLang="en-US" sz="1100" dirty="0"/>
                    </a:p>
                  </a:txBody>
                  <a:tcPr anchor="ctr"/>
                </a:tc>
                <a:tc>
                  <a:txBody>
                    <a:bodyPr/>
                    <a:lstStyle/>
                    <a:p>
                      <a:pPr algn="r"/>
                      <a:r>
                        <a:rPr kumimoji="1" lang="en-US" altLang="ja-JP" sz="1200" dirty="0" smtClean="0"/>
                        <a:t>1.44</a:t>
                      </a:r>
                      <a:endParaRPr kumimoji="1" lang="ja-JP" altLang="en-US" sz="1200" dirty="0"/>
                    </a:p>
                  </a:txBody>
                  <a:tcPr anchor="ctr"/>
                </a:tc>
              </a:tr>
            </a:tbl>
          </a:graphicData>
        </a:graphic>
      </p:graphicFrame>
      <p:sp>
        <p:nvSpPr>
          <p:cNvPr id="25" name="テキスト ボックス 24"/>
          <p:cNvSpPr txBox="1"/>
          <p:nvPr/>
        </p:nvSpPr>
        <p:spPr>
          <a:xfrm>
            <a:off x="5148064" y="3933056"/>
            <a:ext cx="3660254" cy="276999"/>
          </a:xfrm>
          <a:prstGeom prst="rect">
            <a:avLst/>
          </a:prstGeom>
          <a:noFill/>
        </p:spPr>
        <p:txBody>
          <a:bodyPr wrap="square" rtlCol="0">
            <a:spAutoFit/>
          </a:bodyPr>
          <a:lstStyle/>
          <a:p>
            <a:r>
              <a:rPr lang="ja-JP" altLang="en-US" sz="1200" dirty="0" smtClean="0"/>
              <a:t>　　　　　　　　　　</a:t>
            </a:r>
            <a:r>
              <a:rPr lang="ja-JP" altLang="en-US" sz="1100" dirty="0" smtClean="0"/>
              <a:t>（</a:t>
            </a:r>
            <a:r>
              <a:rPr kumimoji="1" lang="en-US" altLang="ja-JP" sz="1100" dirty="0" smtClean="0"/>
              <a:t>2008(</a:t>
            </a:r>
            <a:r>
              <a:rPr kumimoji="1" lang="ja-JP" altLang="en-US" sz="1100" dirty="0" smtClean="0"/>
              <a:t>平成</a:t>
            </a:r>
            <a:r>
              <a:rPr kumimoji="1" lang="en-US" altLang="ja-JP" sz="1100" dirty="0" smtClean="0"/>
              <a:t>20)</a:t>
            </a:r>
            <a:r>
              <a:rPr kumimoji="1" lang="ja-JP" altLang="en-US" sz="1100" dirty="0" smtClean="0"/>
              <a:t>～</a:t>
            </a:r>
            <a:r>
              <a:rPr kumimoji="1" lang="en-US" altLang="ja-JP" sz="1100" dirty="0" smtClean="0"/>
              <a:t>2012(</a:t>
            </a:r>
            <a:r>
              <a:rPr kumimoji="1" lang="ja-JP" altLang="en-US" sz="1100" dirty="0" smtClean="0"/>
              <a:t>平成</a:t>
            </a:r>
            <a:r>
              <a:rPr kumimoji="1" lang="en-US" altLang="ja-JP" sz="1100" dirty="0" smtClean="0"/>
              <a:t>24)</a:t>
            </a:r>
            <a:r>
              <a:rPr kumimoji="1" lang="ja-JP" altLang="en-US" sz="1100" dirty="0" smtClean="0"/>
              <a:t>年）</a:t>
            </a:r>
            <a:endParaRPr kumimoji="1" lang="en-US" altLang="ja-JP" sz="1200" dirty="0" smtClean="0"/>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460387274"/>
              </p:ext>
            </p:extLst>
          </p:nvPr>
        </p:nvGraphicFramePr>
        <p:xfrm>
          <a:off x="914400" y="2751114"/>
          <a:ext cx="3962400" cy="3385567"/>
        </p:xfrm>
        <a:graphic>
          <a:graphicData uri="http://schemas.openxmlformats.org/presentationml/2006/ole">
            <mc:AlternateContent xmlns:mc="http://schemas.openxmlformats.org/markup-compatibility/2006">
              <mc:Choice xmlns:v="urn:schemas-microsoft-com:vml" Requires="v">
                <p:oleObj spid="_x0000_s10414" name="ワークシート" r:id="rId3" imgW="3962462" imgH="3457579" progId="Excel.Sheet.12">
                  <p:embed/>
                </p:oleObj>
              </mc:Choice>
              <mc:Fallback>
                <p:oleObj name="ワークシート" r:id="rId3" imgW="3962462" imgH="3457579" progId="Excel.Sheet.12">
                  <p:embed/>
                  <p:pic>
                    <p:nvPicPr>
                      <p:cNvPr id="0" name=""/>
                      <p:cNvPicPr/>
                      <p:nvPr/>
                    </p:nvPicPr>
                    <p:blipFill>
                      <a:blip r:embed="rId4"/>
                      <a:stretch>
                        <a:fillRect/>
                      </a:stretch>
                    </p:blipFill>
                    <p:spPr>
                      <a:xfrm>
                        <a:off x="914400" y="2751114"/>
                        <a:ext cx="3962400" cy="3385567"/>
                      </a:xfrm>
                      <a:prstGeom prst="rect">
                        <a:avLst/>
                      </a:prstGeom>
                    </p:spPr>
                  </p:pic>
                </p:oleObj>
              </mc:Fallback>
            </mc:AlternateContent>
          </a:graphicData>
        </a:graphic>
      </p:graphicFrame>
    </p:spTree>
    <p:extLst>
      <p:ext uri="{BB962C8B-B14F-4D97-AF65-F5344CB8AC3E}">
        <p14:creationId xmlns:p14="http://schemas.microsoft.com/office/powerpoint/2010/main" val="4062760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■昼間人口（人口の推移）</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36</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Text Box 15"/>
          <p:cNvSpPr txBox="1">
            <a:spLocks noChangeArrowheads="1"/>
          </p:cNvSpPr>
          <p:nvPr/>
        </p:nvSpPr>
        <p:spPr bwMode="auto">
          <a:xfrm>
            <a:off x="2186434" y="6283145"/>
            <a:ext cx="238405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総務省「国勢調査」</a:t>
            </a:r>
          </a:p>
        </p:txBody>
      </p:sp>
      <p:sp>
        <p:nvSpPr>
          <p:cNvPr id="17" name="正方形/長方形 16"/>
          <p:cNvSpPr/>
          <p:nvPr/>
        </p:nvSpPr>
        <p:spPr>
          <a:xfrm>
            <a:off x="107504" y="972017"/>
            <a:ext cx="8973096" cy="830997"/>
          </a:xfrm>
          <a:prstGeom prst="rect">
            <a:avLst/>
          </a:prstGeom>
        </p:spPr>
        <p:txBody>
          <a:bodyPr wrap="square">
            <a:spAutoFit/>
          </a:bodyPr>
          <a:lstStyle/>
          <a:p>
            <a:pPr marL="180000" indent="-457200"/>
            <a:r>
              <a:rPr lang="ja-JP" altLang="en-US" sz="1600" dirty="0"/>
              <a:t>○　</a:t>
            </a:r>
            <a:r>
              <a:rPr lang="ja-JP" altLang="en-US" sz="1600" dirty="0" smtClean="0"/>
              <a:t>大阪府の昼間</a:t>
            </a:r>
            <a:r>
              <a:rPr lang="ja-JP" altLang="en-US" sz="1600" dirty="0"/>
              <a:t>人口については</a:t>
            </a:r>
            <a:r>
              <a:rPr lang="ja-JP" altLang="en-US" sz="1600" dirty="0" smtClean="0"/>
              <a:t>、</a:t>
            </a:r>
            <a:r>
              <a:rPr lang="en-US" altLang="ja-JP" sz="1600" dirty="0" smtClean="0"/>
              <a:t>1995(</a:t>
            </a:r>
            <a:r>
              <a:rPr lang="ja-JP" altLang="en-US" sz="1600" dirty="0" smtClean="0"/>
              <a:t>平成７</a:t>
            </a:r>
            <a:r>
              <a:rPr lang="en-US" altLang="ja-JP" sz="1600" dirty="0" smtClean="0"/>
              <a:t>)</a:t>
            </a:r>
            <a:r>
              <a:rPr lang="ja-JP" altLang="en-US" sz="1600" dirty="0"/>
              <a:t>年が</a:t>
            </a:r>
            <a:r>
              <a:rPr lang="ja-JP" altLang="en-US" sz="1600" dirty="0" smtClean="0"/>
              <a:t>ピークとなっていますが、昼夜間人口比率では、</a:t>
            </a:r>
            <a:r>
              <a:rPr lang="en-US" altLang="ja-JP" sz="1600" dirty="0" smtClean="0"/>
              <a:t>1980(</a:t>
            </a:r>
            <a:r>
              <a:rPr lang="ja-JP" altLang="en-US" sz="1600" dirty="0" smtClean="0"/>
              <a:t>昭和</a:t>
            </a:r>
            <a:r>
              <a:rPr lang="en-US" altLang="ja-JP" sz="1600" dirty="0" smtClean="0"/>
              <a:t>55)</a:t>
            </a:r>
            <a:r>
              <a:rPr lang="ja-JP" altLang="en-US" sz="1600" dirty="0" smtClean="0"/>
              <a:t>年以降おおむね横ばいの傾向を示しています。</a:t>
            </a:r>
            <a:endParaRPr lang="en-US" altLang="ja-JP" sz="1600" dirty="0" smtClean="0"/>
          </a:p>
          <a:p>
            <a:pPr marL="180000" indent="-457200"/>
            <a:r>
              <a:rPr lang="ja-JP" altLang="en-US" sz="1600" dirty="0" smtClean="0"/>
              <a:t>○　近年、夜間</a:t>
            </a:r>
            <a:r>
              <a:rPr lang="ja-JP" altLang="en-US" sz="1600" dirty="0"/>
              <a:t>人口が若干の増加傾向であったため、昼夜間人口</a:t>
            </a:r>
            <a:r>
              <a:rPr lang="ja-JP" altLang="en-US" sz="1600" dirty="0" smtClean="0"/>
              <a:t>比率は緩やか</a:t>
            </a:r>
            <a:r>
              <a:rPr lang="ja-JP" altLang="en-US" sz="1600" dirty="0"/>
              <a:t>な低下傾向となって</a:t>
            </a:r>
            <a:r>
              <a:rPr lang="ja-JP" altLang="en-US" sz="1600" dirty="0" smtClean="0"/>
              <a:t>います。　</a:t>
            </a:r>
            <a:endParaRPr lang="ja-JP" altLang="en-US" sz="16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1949574"/>
            <a:ext cx="6771669" cy="428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1907704" y="5661248"/>
            <a:ext cx="6048672" cy="432048"/>
          </a:xfrm>
          <a:prstGeom prst="rect">
            <a:avLst/>
          </a:prstGeom>
          <a:noFill/>
        </p:spPr>
        <p:txBody>
          <a:bodyPr wrap="square" rtlCol="0">
            <a:no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S55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H2)              (H7)            (H12)            (H17)           (H22</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8863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n-ea"/>
                <a:cs typeface="Meiryo UI" panose="020B0604030504040204" pitchFamily="50" charset="-128"/>
              </a:rPr>
              <a:t>■昼間人口（昼夜間人口比率）</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Text Box 15"/>
          <p:cNvSpPr txBox="1">
            <a:spLocks noChangeArrowheads="1"/>
          </p:cNvSpPr>
          <p:nvPr/>
        </p:nvSpPr>
        <p:spPr bwMode="auto">
          <a:xfrm>
            <a:off x="1691680" y="6093296"/>
            <a:ext cx="238405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総務省「平成</a:t>
            </a:r>
            <a:r>
              <a:rPr kumimoji="1" lang="en-US"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年国勢調査」</a:t>
            </a:r>
          </a:p>
        </p:txBody>
      </p:sp>
      <p:sp>
        <p:nvSpPr>
          <p:cNvPr id="17" name="正方形/長方形 16"/>
          <p:cNvSpPr/>
          <p:nvPr/>
        </p:nvSpPr>
        <p:spPr>
          <a:xfrm>
            <a:off x="107504" y="972017"/>
            <a:ext cx="8856984" cy="584775"/>
          </a:xfrm>
          <a:prstGeom prst="rect">
            <a:avLst/>
          </a:prstGeom>
        </p:spPr>
        <p:txBody>
          <a:bodyPr wrap="square">
            <a:spAutoFit/>
          </a:bodyPr>
          <a:lstStyle/>
          <a:p>
            <a:pPr marL="180000" indent="-457200"/>
            <a:r>
              <a:rPr lang="ja-JP" altLang="en-US" sz="1600" dirty="0" smtClean="0"/>
              <a:t>○　大阪府の</a:t>
            </a:r>
            <a:r>
              <a:rPr lang="en-US" altLang="ja-JP" sz="1600" dirty="0" smtClean="0"/>
              <a:t>2010(</a:t>
            </a:r>
            <a:r>
              <a:rPr lang="ja-JP" altLang="en-US" sz="1600" dirty="0" smtClean="0"/>
              <a:t>平成</a:t>
            </a:r>
            <a:r>
              <a:rPr lang="en-US" altLang="ja-JP" sz="1600" dirty="0" smtClean="0"/>
              <a:t>22)</a:t>
            </a:r>
            <a:r>
              <a:rPr lang="ja-JP" altLang="en-US" sz="1600" dirty="0" smtClean="0"/>
              <a:t>年の昼夜間人口比率を見ると、東京都の</a:t>
            </a:r>
            <a:r>
              <a:rPr lang="en-US" altLang="ja-JP" sz="1600" dirty="0" smtClean="0"/>
              <a:t>118.4</a:t>
            </a:r>
            <a:r>
              <a:rPr lang="ja-JP" altLang="en-US" sz="1600" dirty="0" err="1" smtClean="0"/>
              <a:t>には</a:t>
            </a:r>
            <a:r>
              <a:rPr lang="ja-JP" altLang="en-US" sz="1600" dirty="0" smtClean="0"/>
              <a:t>及ばないものの、近畿圏では京都府とともに</a:t>
            </a:r>
            <a:r>
              <a:rPr lang="en-US" altLang="ja-JP" sz="1600" dirty="0" smtClean="0"/>
              <a:t>100</a:t>
            </a:r>
            <a:r>
              <a:rPr lang="ja-JP" altLang="en-US" sz="1600" dirty="0" smtClean="0"/>
              <a:t>％を超えており、周辺府県から流入していることがうかがえます。</a:t>
            </a:r>
            <a:endParaRPr lang="ja-JP" altLang="en-US" sz="16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6934" y="1742214"/>
            <a:ext cx="7573498" cy="442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386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005" y="3140969"/>
            <a:ext cx="3750939" cy="264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■交流人口＜海外＞（外国人訪問者数）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38</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Text Box 15"/>
          <p:cNvSpPr txBox="1">
            <a:spLocks noChangeArrowheads="1"/>
          </p:cNvSpPr>
          <p:nvPr/>
        </p:nvSpPr>
        <p:spPr bwMode="auto">
          <a:xfrm>
            <a:off x="704695" y="6021288"/>
            <a:ext cx="4196389"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kumimoji="1" lang="ja-JP" altLang="ja-JP" sz="700" b="0" i="0" u="none" strike="noStrike" cap="none" normalizeH="0" baseline="0" dirty="0" smtClean="0">
                <a:ln>
                  <a:noFill/>
                </a:ln>
                <a:effectLst/>
                <a:latin typeface="+mn-ea"/>
                <a:cs typeface="Century" pitchFamily="18" charset="0"/>
              </a:rPr>
              <a:t>出典：</a:t>
            </a:r>
            <a:r>
              <a:rPr kumimoji="1" lang="ja-JP" altLang="en-US" sz="700" b="0" i="0" u="none" strike="noStrike" cap="none" normalizeH="0" baseline="0" dirty="0" smtClean="0">
                <a:ln>
                  <a:noFill/>
                </a:ln>
                <a:effectLst/>
                <a:latin typeface="+mn-ea"/>
                <a:cs typeface="Century" pitchFamily="18" charset="0"/>
              </a:rPr>
              <a:t>「</a:t>
            </a:r>
            <a:r>
              <a:rPr lang="ja-JP" altLang="en-US" sz="700" dirty="0" smtClean="0">
                <a:latin typeface="+mn-ea"/>
                <a:cs typeface="ＭＳ Ｐゴシック" pitchFamily="50" charset="-128"/>
              </a:rPr>
              <a:t>地域</a:t>
            </a:r>
            <a:r>
              <a:rPr lang="ja-JP" altLang="en-US" sz="700" dirty="0">
                <a:latin typeface="+mn-ea"/>
                <a:cs typeface="ＭＳ Ｐゴシック" pitchFamily="50" charset="-128"/>
              </a:rPr>
              <a:t>経済分析システム（</a:t>
            </a:r>
            <a:r>
              <a:rPr lang="en-US" altLang="ja-JP" sz="700" dirty="0">
                <a:latin typeface="+mn-ea"/>
                <a:cs typeface="ＭＳ Ｐゴシック" pitchFamily="50" charset="-128"/>
              </a:rPr>
              <a:t>RESAS</a:t>
            </a:r>
            <a:r>
              <a:rPr lang="ja-JP" altLang="en-US" sz="700" dirty="0" smtClean="0">
                <a:latin typeface="+mn-ea"/>
                <a:cs typeface="ＭＳ Ｐゴシック" pitchFamily="50" charset="-128"/>
              </a:rPr>
              <a:t>）」より大阪府政策企画部作成</a:t>
            </a:r>
            <a:endParaRPr lang="ja-JP" altLang="ja-JP" sz="700" dirty="0">
              <a:latin typeface="+mn-ea"/>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　</a:t>
            </a:r>
            <a:endParaRPr kumimoji="1" lang="ja-JP" altLang="en-US" sz="700" b="0" i="0" u="none" strike="noStrike" cap="none" normalizeH="0" baseline="0" dirty="0" smtClean="0">
              <a:ln>
                <a:noFill/>
              </a:ln>
              <a:effectLst/>
              <a:latin typeface="+mn-ea"/>
              <a:cs typeface="ＭＳ Ｐゴシック" pitchFamily="50" charset="-128"/>
            </a:endParaRPr>
          </a:p>
        </p:txBody>
      </p:sp>
      <p:sp>
        <p:nvSpPr>
          <p:cNvPr id="19" name="正方形/長方形 18"/>
          <p:cNvSpPr/>
          <p:nvPr/>
        </p:nvSpPr>
        <p:spPr>
          <a:xfrm>
            <a:off x="107504" y="908720"/>
            <a:ext cx="8873336" cy="1569660"/>
          </a:xfrm>
          <a:prstGeom prst="rect">
            <a:avLst/>
          </a:prstGeom>
        </p:spPr>
        <p:txBody>
          <a:bodyPr wrap="square">
            <a:spAutoFit/>
          </a:bodyPr>
          <a:lstStyle/>
          <a:p>
            <a:pPr marL="180000" indent="-457200"/>
            <a:r>
              <a:rPr lang="ja-JP" altLang="en-US" sz="1600" dirty="0"/>
              <a:t>○　</a:t>
            </a:r>
            <a:r>
              <a:rPr lang="ja-JP" altLang="en-US" sz="1600" dirty="0" smtClean="0"/>
              <a:t>大阪府への外国人</a:t>
            </a:r>
            <a:r>
              <a:rPr lang="ja-JP" altLang="en-US" sz="1600" dirty="0"/>
              <a:t>訪問者数は、</a:t>
            </a:r>
            <a:r>
              <a:rPr lang="en-US" altLang="ja-JP" sz="1600" dirty="0"/>
              <a:t>2011(</a:t>
            </a:r>
            <a:r>
              <a:rPr lang="ja-JP" altLang="en-US" sz="1600" dirty="0"/>
              <a:t>平成</a:t>
            </a:r>
            <a:r>
              <a:rPr lang="en-US" altLang="ja-JP" sz="1600" dirty="0"/>
              <a:t>23)</a:t>
            </a:r>
            <a:r>
              <a:rPr lang="ja-JP" altLang="en-US" sz="1600" dirty="0"/>
              <a:t>年は、東日本大震災の影響等により、全国・大阪府ともに大幅に落ち込みましたが、</a:t>
            </a:r>
            <a:r>
              <a:rPr lang="en-US" altLang="ja-JP" sz="1600" dirty="0"/>
              <a:t>2014(</a:t>
            </a:r>
            <a:r>
              <a:rPr lang="ja-JP" altLang="en-US" sz="1600" dirty="0"/>
              <a:t>平成</a:t>
            </a:r>
            <a:r>
              <a:rPr lang="en-US" altLang="ja-JP" sz="1600" dirty="0"/>
              <a:t>26)</a:t>
            </a:r>
            <a:r>
              <a:rPr lang="ja-JP" altLang="en-US" sz="1600" dirty="0"/>
              <a:t>年に</a:t>
            </a:r>
            <a:r>
              <a:rPr lang="ja-JP" altLang="en-US" sz="1600" dirty="0" smtClean="0"/>
              <a:t>は、過去最高（東京都に次いで全国第２位）を記録し、</a:t>
            </a:r>
            <a:r>
              <a:rPr lang="ja-JP" altLang="en-US" sz="1600" dirty="0"/>
              <a:t>前年度からの伸び率が</a:t>
            </a:r>
            <a:r>
              <a:rPr lang="en-US" altLang="ja-JP" sz="1600" dirty="0"/>
              <a:t>64.2</a:t>
            </a:r>
            <a:r>
              <a:rPr lang="ja-JP" altLang="en-US" sz="1600" dirty="0"/>
              <a:t>％（前年度：</a:t>
            </a:r>
            <a:r>
              <a:rPr lang="en-US" altLang="ja-JP" sz="1600" dirty="0"/>
              <a:t>38.5</a:t>
            </a:r>
            <a:r>
              <a:rPr lang="ja-JP" altLang="en-US" sz="1600" dirty="0"/>
              <a:t>％）</a:t>
            </a:r>
            <a:r>
              <a:rPr lang="ja-JP" altLang="en-US" sz="1600" dirty="0" smtClean="0"/>
              <a:t>となるなど、近年</a:t>
            </a:r>
            <a:r>
              <a:rPr lang="ja-JP" altLang="en-US" sz="1600" dirty="0"/>
              <a:t>大幅な増加傾向となっています</a:t>
            </a:r>
            <a:r>
              <a:rPr lang="ja-JP" altLang="en-US" sz="1600" dirty="0" smtClean="0"/>
              <a:t>。</a:t>
            </a:r>
            <a:endParaRPr lang="en-US" altLang="ja-JP" sz="1600" dirty="0" smtClean="0"/>
          </a:p>
          <a:p>
            <a:pPr marL="180000" indent="-457200"/>
            <a:r>
              <a:rPr lang="ja-JP" altLang="en-US" sz="1600" dirty="0" smtClean="0"/>
              <a:t>○　また、大阪府は、アジアからの旅行者が約</a:t>
            </a:r>
            <a:r>
              <a:rPr lang="ja-JP" altLang="en-US" sz="1600" dirty="0"/>
              <a:t>８</a:t>
            </a:r>
            <a:r>
              <a:rPr lang="ja-JP" altLang="en-US" sz="1600" dirty="0" smtClean="0"/>
              <a:t>割を占めており、韓国・中国・台湾からバランスよく観光客が訪れている一方で、欧米やオーストラリアからの観光客は、東京都や京都府と比べて少ない傾向にあります。</a:t>
            </a:r>
            <a:endParaRPr lang="ja-JP" altLang="en-US" sz="1600" dirty="0"/>
          </a:p>
        </p:txBody>
      </p:sp>
      <p:sp>
        <p:nvSpPr>
          <p:cNvPr id="32" name="テキスト ボックス 31"/>
          <p:cNvSpPr txBox="1"/>
          <p:nvPr/>
        </p:nvSpPr>
        <p:spPr>
          <a:xfrm>
            <a:off x="368008" y="2716869"/>
            <a:ext cx="4708048" cy="307777"/>
          </a:xfrm>
          <a:prstGeom prst="rect">
            <a:avLst/>
          </a:prstGeom>
          <a:noFill/>
        </p:spPr>
        <p:txBody>
          <a:bodyPr wrap="square" rtlCol="0">
            <a:spAutoFit/>
          </a:bodyPr>
          <a:lstStyle/>
          <a:p>
            <a:r>
              <a:rPr lang="ja-JP" altLang="en-US" sz="1400" b="1" dirty="0" smtClean="0"/>
              <a:t>外国人訪問者数の推移（</a:t>
            </a:r>
            <a:r>
              <a:rPr lang="ja-JP" altLang="en-US" sz="1400" b="1" dirty="0"/>
              <a:t>観光・レジャー目的）</a:t>
            </a:r>
          </a:p>
        </p:txBody>
      </p:sp>
      <p:sp>
        <p:nvSpPr>
          <p:cNvPr id="33" name="テキスト ボックス 32"/>
          <p:cNvSpPr txBox="1"/>
          <p:nvPr/>
        </p:nvSpPr>
        <p:spPr>
          <a:xfrm>
            <a:off x="4630613" y="2708920"/>
            <a:ext cx="4708048" cy="307777"/>
          </a:xfrm>
          <a:prstGeom prst="rect">
            <a:avLst/>
          </a:prstGeom>
          <a:noFill/>
        </p:spPr>
        <p:txBody>
          <a:bodyPr wrap="square" rtlCol="0">
            <a:spAutoFit/>
          </a:bodyPr>
          <a:lstStyle/>
          <a:p>
            <a:r>
              <a:rPr lang="ja-JP" altLang="en-US" sz="1400" b="1" dirty="0"/>
              <a:t>国別</a:t>
            </a:r>
            <a:r>
              <a:rPr lang="ja-JP" altLang="en-US" sz="1400" b="1" dirty="0" smtClean="0"/>
              <a:t>訪問者数の割合（</a:t>
            </a:r>
            <a:r>
              <a:rPr lang="ja-JP" altLang="en-US" sz="1400" b="1" dirty="0"/>
              <a:t>観光・レジャー</a:t>
            </a:r>
            <a:r>
              <a:rPr lang="ja-JP" altLang="en-US" sz="1400" b="1" dirty="0" smtClean="0"/>
              <a:t>目的　</a:t>
            </a:r>
            <a:r>
              <a:rPr lang="en-US" altLang="ja-JP" sz="1400" b="1" dirty="0" smtClean="0"/>
              <a:t>2014</a:t>
            </a:r>
            <a:r>
              <a:rPr lang="ja-JP" altLang="en-US" sz="1400" b="1" dirty="0" smtClean="0"/>
              <a:t>年）</a:t>
            </a:r>
            <a:endParaRPr lang="ja-JP" altLang="en-US" sz="1400" b="1" dirty="0"/>
          </a:p>
        </p:txBody>
      </p:sp>
      <p:sp>
        <p:nvSpPr>
          <p:cNvPr id="26" name="Text Box 15"/>
          <p:cNvSpPr txBox="1">
            <a:spLocks noChangeArrowheads="1"/>
          </p:cNvSpPr>
          <p:nvPr/>
        </p:nvSpPr>
        <p:spPr bwMode="auto">
          <a:xfrm>
            <a:off x="4499992" y="6021288"/>
            <a:ext cx="4196389"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kumimoji="1" lang="ja-JP" altLang="ja-JP" sz="700" b="0" i="0" u="none" strike="noStrike" cap="none" normalizeH="0" baseline="0" dirty="0" smtClean="0">
                <a:ln>
                  <a:noFill/>
                </a:ln>
                <a:effectLst/>
                <a:latin typeface="+mn-ea"/>
                <a:cs typeface="Century" pitchFamily="18" charset="0"/>
              </a:rPr>
              <a:t>出典：</a:t>
            </a:r>
            <a:r>
              <a:rPr kumimoji="1" lang="ja-JP" altLang="en-US" sz="700" b="0" i="0" u="none" strike="noStrike" cap="none" normalizeH="0" baseline="0" dirty="0" smtClean="0">
                <a:ln>
                  <a:noFill/>
                </a:ln>
                <a:effectLst/>
                <a:latin typeface="+mn-ea"/>
                <a:cs typeface="Century" pitchFamily="18" charset="0"/>
              </a:rPr>
              <a:t>「</a:t>
            </a:r>
            <a:r>
              <a:rPr lang="ja-JP" altLang="en-US" sz="700" dirty="0" smtClean="0">
                <a:latin typeface="+mn-ea"/>
                <a:cs typeface="ＭＳ Ｐゴシック" pitchFamily="50" charset="-128"/>
              </a:rPr>
              <a:t>地域</a:t>
            </a:r>
            <a:r>
              <a:rPr lang="ja-JP" altLang="en-US" sz="700" dirty="0">
                <a:latin typeface="+mn-ea"/>
                <a:cs typeface="ＭＳ Ｐゴシック" pitchFamily="50" charset="-128"/>
              </a:rPr>
              <a:t>経済分析システム（</a:t>
            </a:r>
            <a:r>
              <a:rPr lang="en-US" altLang="ja-JP" sz="700" dirty="0">
                <a:latin typeface="+mn-ea"/>
                <a:cs typeface="ＭＳ Ｐゴシック" pitchFamily="50" charset="-128"/>
              </a:rPr>
              <a:t>RESAS</a:t>
            </a:r>
            <a:r>
              <a:rPr lang="ja-JP" altLang="en-US" sz="700" dirty="0" smtClean="0">
                <a:latin typeface="+mn-ea"/>
                <a:cs typeface="ＭＳ Ｐゴシック" pitchFamily="50" charset="-128"/>
              </a:rPr>
              <a:t>）」より大阪府政策企画部作成</a:t>
            </a:r>
            <a:endParaRPr lang="ja-JP" altLang="ja-JP" sz="700" dirty="0">
              <a:latin typeface="+mn-ea"/>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　</a:t>
            </a:r>
            <a:endParaRPr kumimoji="1" lang="ja-JP" altLang="en-US" sz="700" b="0" i="0" u="none" strike="noStrike" cap="none" normalizeH="0" baseline="0" dirty="0" smtClean="0">
              <a:ln>
                <a:noFill/>
              </a:ln>
              <a:effectLst/>
              <a:latin typeface="+mn-ea"/>
              <a:cs typeface="ＭＳ Ｐゴシック" pitchFamily="50" charset="-128"/>
            </a:endParaRPr>
          </a:p>
        </p:txBody>
      </p:sp>
      <p:pic>
        <p:nvPicPr>
          <p:cNvPr id="2560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6944" y="3042529"/>
            <a:ext cx="4931353" cy="270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8"/>
          <p:cNvSpPr txBox="1"/>
          <p:nvPr/>
        </p:nvSpPr>
        <p:spPr>
          <a:xfrm>
            <a:off x="755576" y="5589240"/>
            <a:ext cx="2936882" cy="215444"/>
          </a:xfrm>
          <a:prstGeom prst="rect">
            <a:avLst/>
          </a:prstGeom>
          <a:noFill/>
        </p:spPr>
        <p:txBody>
          <a:bodyPr wrap="square" rtlCol="0">
            <a:spAutoFit/>
          </a:bodyPr>
          <a:lstStyle/>
          <a:p>
            <a:r>
              <a:rPr lang="ja-JP" altLang="en-US" sz="780" dirty="0" smtClean="0"/>
              <a:t>（</a:t>
            </a:r>
            <a:r>
              <a:rPr lang="en-US" altLang="ja-JP" sz="780" dirty="0" smtClean="0"/>
              <a:t>H23</a:t>
            </a:r>
            <a:r>
              <a:rPr lang="ja-JP" altLang="en-US" sz="780" dirty="0" smtClean="0"/>
              <a:t>）       （</a:t>
            </a:r>
            <a:r>
              <a:rPr lang="en-US" altLang="ja-JP" sz="780" dirty="0" smtClean="0"/>
              <a:t>H24</a:t>
            </a:r>
            <a:r>
              <a:rPr lang="ja-JP" altLang="en-US" sz="780" dirty="0" smtClean="0"/>
              <a:t>）        </a:t>
            </a:r>
            <a:r>
              <a:rPr lang="ja-JP" altLang="en-US" sz="780" dirty="0"/>
              <a:t>（</a:t>
            </a:r>
            <a:r>
              <a:rPr lang="en-US" altLang="ja-JP" sz="780" dirty="0" smtClean="0"/>
              <a:t>H25</a:t>
            </a:r>
            <a:r>
              <a:rPr lang="ja-JP" altLang="en-US" sz="780" dirty="0" smtClean="0"/>
              <a:t>）        （</a:t>
            </a:r>
            <a:r>
              <a:rPr lang="en-US" altLang="ja-JP" sz="780" dirty="0" smtClean="0"/>
              <a:t>H26)</a:t>
            </a:r>
            <a:endParaRPr kumimoji="1" lang="ja-JP" altLang="en-US" sz="780" dirty="0"/>
          </a:p>
        </p:txBody>
      </p:sp>
      <p:sp>
        <p:nvSpPr>
          <p:cNvPr id="5" name="テキスト ボックス 4"/>
          <p:cNvSpPr txBox="1"/>
          <p:nvPr/>
        </p:nvSpPr>
        <p:spPr>
          <a:xfrm>
            <a:off x="7092280" y="5682734"/>
            <a:ext cx="2680648" cy="338554"/>
          </a:xfrm>
          <a:prstGeom prst="rect">
            <a:avLst/>
          </a:prstGeom>
          <a:noFill/>
        </p:spPr>
        <p:txBody>
          <a:bodyPr wrap="square" rtlCol="0">
            <a:spAutoFit/>
          </a:bodyPr>
          <a:lstStyle/>
          <a:p>
            <a:r>
              <a:rPr lang="en-US" altLang="ja-JP" sz="800" dirty="0" smtClean="0"/>
              <a:t>※</a:t>
            </a:r>
            <a:r>
              <a:rPr lang="ja-JP" altLang="en-US" sz="800" dirty="0" smtClean="0"/>
              <a:t>　ヨーロッパ</a:t>
            </a:r>
            <a:r>
              <a:rPr lang="ja-JP" altLang="en-US" sz="800" dirty="0"/>
              <a:t>＝イギリス・フランス・ドイツ・ロシア</a:t>
            </a:r>
          </a:p>
          <a:p>
            <a:endParaRPr kumimoji="1" lang="ja-JP" altLang="en-US" sz="800" dirty="0"/>
          </a:p>
        </p:txBody>
      </p:sp>
    </p:spTree>
    <p:extLst>
      <p:ext uri="{BB962C8B-B14F-4D97-AF65-F5344CB8AC3E}">
        <p14:creationId xmlns:p14="http://schemas.microsoft.com/office/powerpoint/2010/main" val="3727039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DC1ED475-B756-4DB0-82C9-DA126AFB416F}" type="slidenum">
              <a:rPr lang="ja-JP" altLang="en-US" smtClean="0">
                <a:solidFill>
                  <a:prstClr val="black"/>
                </a:solidFill>
              </a:rPr>
              <a:t>3</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zh-TW"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はじめに</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7143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8024" y="2805161"/>
            <a:ext cx="4292576" cy="259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■交流人口＜海外＞（外国人消費額）</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39</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正方形/長方形 18"/>
          <p:cNvSpPr/>
          <p:nvPr/>
        </p:nvSpPr>
        <p:spPr>
          <a:xfrm>
            <a:off x="107504" y="908720"/>
            <a:ext cx="8900580" cy="830997"/>
          </a:xfrm>
          <a:prstGeom prst="rect">
            <a:avLst/>
          </a:prstGeom>
        </p:spPr>
        <p:txBody>
          <a:bodyPr wrap="square">
            <a:spAutoFit/>
          </a:bodyPr>
          <a:lstStyle/>
          <a:p>
            <a:pPr marL="180000" indent="-457200"/>
            <a:r>
              <a:rPr lang="ja-JP" altLang="en-US" sz="1600" dirty="0" smtClean="0"/>
              <a:t>○　大阪府における外国人の部門別消費額では、全国に比べて、小売の占める割合が高くなっています。</a:t>
            </a:r>
            <a:endParaRPr lang="en-US" altLang="ja-JP" sz="1600" dirty="0" smtClean="0"/>
          </a:p>
          <a:p>
            <a:pPr marL="180000" indent="-457200"/>
            <a:r>
              <a:rPr lang="ja-JP" altLang="en-US" sz="1600" dirty="0" smtClean="0"/>
              <a:t>○　また、国籍別の消費額を見ると、中国と台湾の比率が高く、中国については、２年前の同時期と比べ</a:t>
            </a:r>
            <a:r>
              <a:rPr lang="en-US" altLang="ja-JP" sz="1600" dirty="0" smtClean="0"/>
              <a:t>(※)</a:t>
            </a:r>
            <a:r>
              <a:rPr lang="ja-JP" altLang="en-US" sz="1600" dirty="0" smtClean="0"/>
              <a:t>約９倍の水準になっています。</a:t>
            </a:r>
            <a:endParaRPr lang="ja-JP" altLang="en-US" sz="1200" dirty="0"/>
          </a:p>
        </p:txBody>
      </p:sp>
      <p:sp>
        <p:nvSpPr>
          <p:cNvPr id="32" name="テキスト ボックス 31"/>
          <p:cNvSpPr txBox="1"/>
          <p:nvPr/>
        </p:nvSpPr>
        <p:spPr>
          <a:xfrm>
            <a:off x="872064" y="2492896"/>
            <a:ext cx="3195880" cy="307777"/>
          </a:xfrm>
          <a:prstGeom prst="rect">
            <a:avLst/>
          </a:prstGeom>
          <a:noFill/>
        </p:spPr>
        <p:txBody>
          <a:bodyPr wrap="square" rtlCol="0">
            <a:spAutoFit/>
          </a:bodyPr>
          <a:lstStyle/>
          <a:p>
            <a:r>
              <a:rPr lang="zh-TW" altLang="en-US" sz="1400" b="1" dirty="0"/>
              <a:t>外国人部門別消費</a:t>
            </a:r>
            <a:r>
              <a:rPr lang="zh-TW" altLang="en-US" sz="1400" b="1" dirty="0" smtClean="0"/>
              <a:t>額</a:t>
            </a:r>
            <a:r>
              <a:rPr lang="ja-JP" altLang="en-US" sz="1400" b="1" dirty="0" smtClean="0"/>
              <a:t>（</a:t>
            </a:r>
            <a:r>
              <a:rPr lang="en-US" altLang="ja-JP" sz="1400" b="1" dirty="0" smtClean="0"/>
              <a:t>2015</a:t>
            </a:r>
            <a:r>
              <a:rPr lang="ja-JP" altLang="en-US" sz="1400" b="1" dirty="0" smtClean="0"/>
              <a:t>年</a:t>
            </a:r>
            <a:r>
              <a:rPr lang="en-US" altLang="ja-JP" sz="1400" b="1" dirty="0" smtClean="0"/>
              <a:t>4</a:t>
            </a:r>
            <a:r>
              <a:rPr lang="ja-JP" altLang="en-US" sz="1400" b="1" dirty="0" smtClean="0"/>
              <a:t>月）</a:t>
            </a:r>
            <a:endParaRPr lang="ja-JP" altLang="en-US" sz="1400" b="1" dirty="0"/>
          </a:p>
        </p:txBody>
      </p:sp>
      <p:sp>
        <p:nvSpPr>
          <p:cNvPr id="33" name="テキスト ボックス 32"/>
          <p:cNvSpPr txBox="1"/>
          <p:nvPr/>
        </p:nvSpPr>
        <p:spPr>
          <a:xfrm>
            <a:off x="4788024" y="2497386"/>
            <a:ext cx="4355976" cy="307777"/>
          </a:xfrm>
          <a:prstGeom prst="rect">
            <a:avLst/>
          </a:prstGeom>
          <a:noFill/>
        </p:spPr>
        <p:txBody>
          <a:bodyPr wrap="square" rtlCol="0">
            <a:spAutoFit/>
          </a:bodyPr>
          <a:lstStyle/>
          <a:p>
            <a:r>
              <a:rPr lang="zh-TW" altLang="en-US" sz="1400" b="1" dirty="0"/>
              <a:t>外国人国籍別消費</a:t>
            </a:r>
            <a:r>
              <a:rPr lang="zh-TW" altLang="en-US" sz="1400" b="1" dirty="0" smtClean="0"/>
              <a:t>額</a:t>
            </a:r>
            <a:r>
              <a:rPr lang="ja-JP" altLang="en-US" sz="1400" b="1" dirty="0" smtClean="0"/>
              <a:t>（</a:t>
            </a:r>
            <a:r>
              <a:rPr lang="en-US" altLang="ja-JP" sz="1400" b="1" dirty="0" smtClean="0"/>
              <a:t>2013</a:t>
            </a:r>
            <a:r>
              <a:rPr lang="ja-JP" altLang="en-US" sz="1400" b="1" dirty="0" smtClean="0"/>
              <a:t>年</a:t>
            </a:r>
            <a:r>
              <a:rPr lang="en-US" altLang="ja-JP" sz="1400" b="1" dirty="0" smtClean="0"/>
              <a:t>4</a:t>
            </a:r>
            <a:r>
              <a:rPr lang="ja-JP" altLang="en-US" sz="1400" b="1" dirty="0" smtClean="0"/>
              <a:t>月～</a:t>
            </a:r>
            <a:r>
              <a:rPr lang="en-US" altLang="ja-JP" sz="1400" b="1" dirty="0" smtClean="0"/>
              <a:t>2015</a:t>
            </a:r>
            <a:r>
              <a:rPr lang="ja-JP" altLang="en-US" sz="1400" b="1" dirty="0" smtClean="0"/>
              <a:t>年</a:t>
            </a:r>
            <a:r>
              <a:rPr lang="en-US" altLang="ja-JP" sz="1400" b="1" dirty="0" smtClean="0"/>
              <a:t>7</a:t>
            </a:r>
            <a:r>
              <a:rPr lang="ja-JP" altLang="en-US" sz="1400" b="1" dirty="0" smtClean="0"/>
              <a:t>月）</a:t>
            </a:r>
            <a:endParaRPr lang="ja-JP" altLang="en-US" sz="1400" b="1" dirty="0"/>
          </a:p>
        </p:txBody>
      </p:sp>
      <p:sp>
        <p:nvSpPr>
          <p:cNvPr id="27" name="Text Box 15"/>
          <p:cNvSpPr txBox="1">
            <a:spLocks noChangeArrowheads="1"/>
          </p:cNvSpPr>
          <p:nvPr/>
        </p:nvSpPr>
        <p:spPr bwMode="auto">
          <a:xfrm>
            <a:off x="680411" y="5517232"/>
            <a:ext cx="4196389"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kumimoji="1" lang="ja-JP" altLang="ja-JP" sz="700" b="0" i="0" u="none" strike="noStrike" cap="none" normalizeH="0" baseline="0" dirty="0" smtClean="0">
                <a:ln>
                  <a:noFill/>
                </a:ln>
                <a:effectLst/>
                <a:latin typeface="+mn-ea"/>
                <a:cs typeface="Century" pitchFamily="18" charset="0"/>
              </a:rPr>
              <a:t>出典：</a:t>
            </a:r>
            <a:r>
              <a:rPr kumimoji="1" lang="ja-JP" altLang="en-US" sz="700" b="0" i="0" u="none" strike="noStrike" cap="none" normalizeH="0" baseline="0" dirty="0" smtClean="0">
                <a:ln>
                  <a:noFill/>
                </a:ln>
                <a:effectLst/>
                <a:latin typeface="+mn-ea"/>
                <a:cs typeface="Century" pitchFamily="18" charset="0"/>
              </a:rPr>
              <a:t>「</a:t>
            </a:r>
            <a:r>
              <a:rPr lang="ja-JP" altLang="en-US" sz="700" dirty="0" smtClean="0">
                <a:latin typeface="+mn-ea"/>
                <a:cs typeface="ＭＳ Ｐゴシック" pitchFamily="50" charset="-128"/>
              </a:rPr>
              <a:t>地域</a:t>
            </a:r>
            <a:r>
              <a:rPr lang="ja-JP" altLang="en-US" sz="700" dirty="0">
                <a:latin typeface="+mn-ea"/>
                <a:cs typeface="ＭＳ Ｐゴシック" pitchFamily="50" charset="-128"/>
              </a:rPr>
              <a:t>経済分析システム（</a:t>
            </a:r>
            <a:r>
              <a:rPr lang="en-US" altLang="ja-JP" sz="700" dirty="0">
                <a:latin typeface="+mn-ea"/>
                <a:cs typeface="ＭＳ Ｐゴシック" pitchFamily="50" charset="-128"/>
              </a:rPr>
              <a:t>RESAS</a:t>
            </a:r>
            <a:r>
              <a:rPr lang="ja-JP" altLang="en-US" sz="700" dirty="0" smtClean="0">
                <a:latin typeface="+mn-ea"/>
                <a:cs typeface="ＭＳ Ｐゴシック" pitchFamily="50" charset="-128"/>
              </a:rPr>
              <a:t>）」より大阪府政策企画部作成</a:t>
            </a:r>
            <a:endParaRPr lang="ja-JP" altLang="ja-JP" sz="700" dirty="0">
              <a:latin typeface="+mn-ea"/>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　</a:t>
            </a:r>
            <a:endParaRPr kumimoji="1" lang="ja-JP" altLang="en-US" sz="700" b="0" i="0" u="none" strike="noStrike" cap="none" normalizeH="0" baseline="0" dirty="0" smtClean="0">
              <a:ln>
                <a:noFill/>
              </a:ln>
              <a:effectLst/>
              <a:latin typeface="+mn-ea"/>
              <a:cs typeface="ＭＳ Ｐゴシック" pitchFamily="50" charset="-128"/>
            </a:endParaRPr>
          </a:p>
        </p:txBody>
      </p:sp>
      <p:sp>
        <p:nvSpPr>
          <p:cNvPr id="28" name="Text Box 15"/>
          <p:cNvSpPr txBox="1">
            <a:spLocks noChangeArrowheads="1"/>
          </p:cNvSpPr>
          <p:nvPr/>
        </p:nvSpPr>
        <p:spPr bwMode="auto">
          <a:xfrm>
            <a:off x="4499992" y="5517232"/>
            <a:ext cx="4196389"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kumimoji="1" lang="ja-JP" altLang="ja-JP" sz="700" b="0" i="0" u="none" strike="noStrike" cap="none" normalizeH="0" baseline="0" dirty="0" smtClean="0">
                <a:ln>
                  <a:noFill/>
                </a:ln>
                <a:effectLst/>
                <a:latin typeface="+mn-ea"/>
                <a:cs typeface="Century" pitchFamily="18" charset="0"/>
              </a:rPr>
              <a:t>出典：</a:t>
            </a:r>
            <a:r>
              <a:rPr kumimoji="1" lang="ja-JP" altLang="en-US" sz="700" b="0" i="0" u="none" strike="noStrike" cap="none" normalizeH="0" baseline="0" dirty="0" smtClean="0">
                <a:ln>
                  <a:noFill/>
                </a:ln>
                <a:effectLst/>
                <a:latin typeface="+mn-ea"/>
                <a:cs typeface="Century" pitchFamily="18" charset="0"/>
              </a:rPr>
              <a:t>「</a:t>
            </a:r>
            <a:r>
              <a:rPr lang="ja-JP" altLang="en-US" sz="700" dirty="0" smtClean="0">
                <a:latin typeface="+mn-ea"/>
                <a:cs typeface="ＭＳ Ｐゴシック" pitchFamily="50" charset="-128"/>
              </a:rPr>
              <a:t>地域</a:t>
            </a:r>
            <a:r>
              <a:rPr lang="ja-JP" altLang="en-US" sz="700" dirty="0">
                <a:latin typeface="+mn-ea"/>
                <a:cs typeface="ＭＳ Ｐゴシック" pitchFamily="50" charset="-128"/>
              </a:rPr>
              <a:t>経済分析システム（</a:t>
            </a:r>
            <a:r>
              <a:rPr lang="en-US" altLang="ja-JP" sz="700" dirty="0">
                <a:latin typeface="+mn-ea"/>
                <a:cs typeface="ＭＳ Ｐゴシック" pitchFamily="50" charset="-128"/>
              </a:rPr>
              <a:t>RESAS</a:t>
            </a:r>
            <a:r>
              <a:rPr lang="ja-JP" altLang="en-US" sz="700" dirty="0" smtClean="0">
                <a:latin typeface="+mn-ea"/>
                <a:cs typeface="ＭＳ Ｐゴシック" pitchFamily="50" charset="-128"/>
              </a:rPr>
              <a:t>）」より大阪府政策企画部作成</a:t>
            </a:r>
            <a:endParaRPr lang="ja-JP" altLang="ja-JP" sz="700" dirty="0">
              <a:latin typeface="+mn-ea"/>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　</a:t>
            </a:r>
            <a:endParaRPr kumimoji="1" lang="ja-JP" altLang="en-US" sz="700" b="0" i="0" u="none" strike="noStrike" cap="none" normalizeH="0" baseline="0" dirty="0" smtClean="0">
              <a:ln>
                <a:noFill/>
              </a:ln>
              <a:effectLst/>
              <a:latin typeface="+mn-ea"/>
              <a:cs typeface="ＭＳ Ｐゴシック" pitchFamily="50" charset="-128"/>
            </a:endParaRPr>
          </a:p>
        </p:txBody>
      </p:sp>
      <p:pic>
        <p:nvPicPr>
          <p:cNvPr id="266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40" y="3214368"/>
            <a:ext cx="4699248" cy="194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611560" y="1700808"/>
            <a:ext cx="4243536" cy="276999"/>
          </a:xfrm>
          <a:prstGeom prst="rect">
            <a:avLst/>
          </a:prstGeom>
          <a:noFill/>
        </p:spPr>
        <p:txBody>
          <a:bodyPr wrap="square" rtlCol="0">
            <a:spAutoFit/>
          </a:bodyPr>
          <a:lstStyle/>
          <a:p>
            <a:r>
              <a:rPr lang="en-US" altLang="ja-JP" sz="1200" dirty="0" smtClean="0"/>
              <a:t>※</a:t>
            </a:r>
            <a:r>
              <a:rPr lang="ja-JP" altLang="en-US" sz="1200" dirty="0" smtClean="0"/>
              <a:t>　</a:t>
            </a:r>
            <a:r>
              <a:rPr lang="en-US" altLang="ja-JP" sz="1200" dirty="0" smtClean="0"/>
              <a:t>2013</a:t>
            </a:r>
            <a:r>
              <a:rPr lang="ja-JP" altLang="en-US" sz="1200" dirty="0" smtClean="0"/>
              <a:t>年７月期</a:t>
            </a:r>
            <a:r>
              <a:rPr lang="ja-JP" altLang="en-US" sz="1200" dirty="0"/>
              <a:t>と</a:t>
            </a:r>
            <a:r>
              <a:rPr lang="en-US" altLang="ja-JP" sz="1200" dirty="0"/>
              <a:t>2015</a:t>
            </a:r>
            <a:r>
              <a:rPr lang="ja-JP" altLang="en-US" sz="1200" dirty="0" smtClean="0"/>
              <a:t>年７月期</a:t>
            </a:r>
            <a:r>
              <a:rPr lang="ja-JP" altLang="en-US" sz="1200" dirty="0"/>
              <a:t>の比較</a:t>
            </a:r>
            <a:endParaRPr kumimoji="1" lang="ja-JP" altLang="en-US" sz="1200" dirty="0"/>
          </a:p>
        </p:txBody>
      </p:sp>
    </p:spTree>
    <p:extLst>
      <p:ext uri="{BB962C8B-B14F-4D97-AF65-F5344CB8AC3E}">
        <p14:creationId xmlns:p14="http://schemas.microsoft.com/office/powerpoint/2010/main" val="40931343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2620302"/>
            <a:ext cx="4320480" cy="3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027" y="2300840"/>
            <a:ext cx="412432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49694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■交流人口＜海外＞（外国人延べ宿泊者数、国際会議）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19056" y="908720"/>
            <a:ext cx="8917440" cy="1077218"/>
          </a:xfrm>
          <a:prstGeom prst="rect">
            <a:avLst/>
          </a:prstGeom>
        </p:spPr>
        <p:txBody>
          <a:bodyPr wrap="square">
            <a:spAutoFit/>
          </a:bodyPr>
          <a:lstStyle/>
          <a:p>
            <a:pPr marL="180000" indent="-457200"/>
            <a:r>
              <a:rPr lang="ja-JP" altLang="en-US" sz="1600" dirty="0" smtClean="0"/>
              <a:t>○　外国人延べ宿泊者数についても、</a:t>
            </a:r>
            <a:r>
              <a:rPr lang="en-US" altLang="ja-JP" sz="1600" dirty="0" smtClean="0"/>
              <a:t>2014(</a:t>
            </a:r>
            <a:r>
              <a:rPr lang="ja-JP" altLang="en-US" sz="1600" dirty="0" smtClean="0"/>
              <a:t>平成</a:t>
            </a:r>
            <a:r>
              <a:rPr lang="en-US" altLang="ja-JP" sz="1600" dirty="0" smtClean="0"/>
              <a:t>26</a:t>
            </a:r>
            <a:r>
              <a:rPr lang="en-US" altLang="ja-JP" sz="1600" dirty="0"/>
              <a:t>)</a:t>
            </a:r>
            <a:r>
              <a:rPr lang="ja-JP" altLang="en-US" sz="1600" dirty="0" smtClean="0"/>
              <a:t>年の対前年度伸び率</a:t>
            </a:r>
            <a:r>
              <a:rPr lang="ja-JP" altLang="en-US" sz="1600" dirty="0"/>
              <a:t>が</a:t>
            </a:r>
            <a:r>
              <a:rPr lang="en-US" altLang="ja-JP" sz="1600" dirty="0"/>
              <a:t>43.7</a:t>
            </a:r>
            <a:r>
              <a:rPr lang="ja-JP" altLang="en-US" sz="1600" dirty="0"/>
              <a:t>％</a:t>
            </a:r>
            <a:r>
              <a:rPr lang="ja-JP" altLang="en-US" sz="1600" dirty="0" smtClean="0"/>
              <a:t>と東京都</a:t>
            </a:r>
            <a:r>
              <a:rPr lang="en-US" altLang="ja-JP" sz="1600" dirty="0" smtClean="0"/>
              <a:t>(33.6</a:t>
            </a:r>
            <a:r>
              <a:rPr lang="ja-JP" altLang="en-US" sz="1600" dirty="0" smtClean="0"/>
              <a:t>％</a:t>
            </a:r>
            <a:r>
              <a:rPr lang="en-US" altLang="ja-JP" sz="1600" dirty="0" smtClean="0"/>
              <a:t>)</a:t>
            </a:r>
            <a:r>
              <a:rPr lang="ja-JP" altLang="en-US" sz="1600" dirty="0" smtClean="0"/>
              <a:t>を上回る高い伸び率となっています。</a:t>
            </a:r>
            <a:endParaRPr lang="en-US" altLang="ja-JP" sz="1600" dirty="0"/>
          </a:p>
          <a:p>
            <a:pPr marL="180000" indent="-457200"/>
            <a:r>
              <a:rPr lang="ja-JP" altLang="en-US" sz="1600" dirty="0" smtClean="0"/>
              <a:t>○　また、</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国際会議の開催件数は</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、近年うめきた地区の開業などにより、大阪府内での開催が飛躍的に伸びています。</a:t>
            </a:r>
            <a:endParaRPr lang="ja-JP" altLang="en-US" sz="1600" dirty="0"/>
          </a:p>
        </p:txBody>
      </p:sp>
      <p:sp>
        <p:nvSpPr>
          <p:cNvPr id="19" name="正方形/長方形 18"/>
          <p:cNvSpPr/>
          <p:nvPr/>
        </p:nvSpPr>
        <p:spPr>
          <a:xfrm>
            <a:off x="5724128" y="2492896"/>
            <a:ext cx="3116483" cy="307777"/>
          </a:xfrm>
          <a:prstGeom prst="rect">
            <a:avLst/>
          </a:prstGeom>
        </p:spPr>
        <p:txBody>
          <a:bodyPr wrap="square">
            <a:spAutoFit/>
          </a:bodyPr>
          <a:lstStyle/>
          <a:p>
            <a:pPr marL="177800" indent="-1778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会議の開催</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矢印コネクタ 23"/>
          <p:cNvCxnSpPr/>
          <p:nvPr/>
        </p:nvCxnSpPr>
        <p:spPr>
          <a:xfrm flipH="1">
            <a:off x="5394807" y="3180498"/>
            <a:ext cx="161304" cy="875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223867" y="2965054"/>
            <a:ext cx="1274708"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全国（棒グラフ・右目盛）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Text Box 15"/>
          <p:cNvSpPr txBox="1">
            <a:spLocks noChangeArrowheads="1"/>
          </p:cNvSpPr>
          <p:nvPr/>
        </p:nvSpPr>
        <p:spPr bwMode="auto">
          <a:xfrm>
            <a:off x="5220072" y="5910734"/>
            <a:ext cx="288032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日本政府観光局（</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JNTO)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「国際会議統計」</a:t>
            </a:r>
            <a:endPar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5"/>
          <p:cNvSpPr txBox="1">
            <a:spLocks noChangeArrowheads="1"/>
          </p:cNvSpPr>
          <p:nvPr/>
        </p:nvSpPr>
        <p:spPr bwMode="auto">
          <a:xfrm>
            <a:off x="896435" y="5910734"/>
            <a:ext cx="302749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観光庁「宿泊旅行統計調査」　より大阪府政策企画部作成</a:t>
            </a:r>
          </a:p>
        </p:txBody>
      </p:sp>
      <p:sp>
        <p:nvSpPr>
          <p:cNvPr id="26" name="テキスト ボックス 25"/>
          <p:cNvSpPr txBox="1"/>
          <p:nvPr/>
        </p:nvSpPr>
        <p:spPr>
          <a:xfrm>
            <a:off x="1059053" y="5589240"/>
            <a:ext cx="3637505" cy="212366"/>
          </a:xfrm>
          <a:prstGeom prst="rect">
            <a:avLst/>
          </a:prstGeom>
          <a:noFill/>
        </p:spPr>
        <p:txBody>
          <a:bodyPr wrap="square" rtlCol="0">
            <a:spAutoFit/>
          </a:bodyPr>
          <a:lstStyle/>
          <a:p>
            <a:r>
              <a:rPr lang="ja-JP" altLang="en-US" sz="780" dirty="0"/>
              <a:t>（</a:t>
            </a:r>
            <a:r>
              <a:rPr lang="en-US" altLang="ja-JP" sz="780" dirty="0" smtClean="0"/>
              <a:t>H22</a:t>
            </a:r>
            <a:r>
              <a:rPr lang="ja-JP" altLang="en-US" sz="780" dirty="0" smtClean="0"/>
              <a:t>）     </a:t>
            </a:r>
            <a:r>
              <a:rPr lang="ja-JP" altLang="en-US" sz="780" dirty="0"/>
              <a:t>（</a:t>
            </a:r>
            <a:r>
              <a:rPr lang="en-US" altLang="ja-JP" sz="780" dirty="0" smtClean="0"/>
              <a:t>H23</a:t>
            </a:r>
            <a:r>
              <a:rPr lang="ja-JP" altLang="en-US" sz="780" dirty="0" smtClean="0"/>
              <a:t>）     （</a:t>
            </a:r>
            <a:r>
              <a:rPr lang="en-US" altLang="ja-JP" sz="780" dirty="0" smtClean="0"/>
              <a:t>H24</a:t>
            </a:r>
            <a:r>
              <a:rPr lang="ja-JP" altLang="en-US" sz="780" dirty="0" smtClean="0"/>
              <a:t>）     </a:t>
            </a:r>
            <a:r>
              <a:rPr lang="ja-JP" altLang="en-US" sz="780" dirty="0"/>
              <a:t>（</a:t>
            </a:r>
            <a:r>
              <a:rPr lang="en-US" altLang="ja-JP" sz="780" dirty="0" smtClean="0"/>
              <a:t>H25</a:t>
            </a:r>
            <a:r>
              <a:rPr lang="ja-JP" altLang="en-US" sz="780" dirty="0" smtClean="0"/>
              <a:t>）      （</a:t>
            </a:r>
            <a:r>
              <a:rPr lang="en-US" altLang="ja-JP" sz="780" dirty="0" smtClean="0"/>
              <a:t>H26)</a:t>
            </a:r>
            <a:endParaRPr kumimoji="1" lang="ja-JP" altLang="en-US" sz="780" dirty="0"/>
          </a:p>
        </p:txBody>
      </p:sp>
      <p:sp>
        <p:nvSpPr>
          <p:cNvPr id="28" name="テキスト ボックス 27"/>
          <p:cNvSpPr txBox="1"/>
          <p:nvPr/>
        </p:nvSpPr>
        <p:spPr>
          <a:xfrm>
            <a:off x="5023680" y="5592656"/>
            <a:ext cx="3637505" cy="212366"/>
          </a:xfrm>
          <a:prstGeom prst="rect">
            <a:avLst/>
          </a:prstGeom>
          <a:noFill/>
        </p:spPr>
        <p:txBody>
          <a:bodyPr wrap="square" rtlCol="0">
            <a:spAutoFit/>
          </a:bodyPr>
          <a:lstStyle/>
          <a:p>
            <a:r>
              <a:rPr kumimoji="1" lang="en-US" altLang="ja-JP" sz="780" dirty="0" smtClean="0"/>
              <a:t>(</a:t>
            </a:r>
            <a:r>
              <a:rPr kumimoji="1" lang="ja-JP" altLang="en-US" sz="780" dirty="0" smtClean="0"/>
              <a:t>Ｈ</a:t>
            </a:r>
            <a:r>
              <a:rPr kumimoji="1" lang="en-US" altLang="ja-JP" sz="780" dirty="0" smtClean="0"/>
              <a:t>19)</a:t>
            </a:r>
            <a:r>
              <a:rPr kumimoji="1" lang="ja-JP" altLang="en-US" sz="780" dirty="0" smtClean="0"/>
              <a:t>　</a:t>
            </a:r>
            <a:r>
              <a:rPr kumimoji="1" lang="en-US" altLang="ja-JP" sz="780" dirty="0" smtClean="0"/>
              <a:t>(</a:t>
            </a:r>
            <a:r>
              <a:rPr kumimoji="1" lang="ja-JP" altLang="en-US" sz="780" dirty="0" smtClean="0"/>
              <a:t>Ｈ</a:t>
            </a:r>
            <a:r>
              <a:rPr kumimoji="1" lang="en-US" altLang="ja-JP" sz="780" dirty="0" smtClean="0"/>
              <a:t>20)</a:t>
            </a:r>
            <a:r>
              <a:rPr kumimoji="1" lang="ja-JP" altLang="en-US" sz="780" dirty="0" smtClean="0"/>
              <a:t>　</a:t>
            </a:r>
            <a:r>
              <a:rPr kumimoji="1" lang="en-US" altLang="ja-JP" sz="780" dirty="0" smtClean="0"/>
              <a:t>(</a:t>
            </a:r>
            <a:r>
              <a:rPr kumimoji="1" lang="ja-JP" altLang="en-US" sz="780" dirty="0" smtClean="0"/>
              <a:t>Ｈ</a:t>
            </a:r>
            <a:r>
              <a:rPr kumimoji="1" lang="en-US" altLang="ja-JP" sz="780" dirty="0" smtClean="0"/>
              <a:t>21)</a:t>
            </a:r>
            <a:r>
              <a:rPr kumimoji="1" lang="ja-JP" altLang="en-US" sz="780" dirty="0" smtClean="0"/>
              <a:t>　</a:t>
            </a:r>
            <a:r>
              <a:rPr kumimoji="1" lang="en-US" altLang="ja-JP" sz="780" dirty="0" smtClean="0"/>
              <a:t>(</a:t>
            </a:r>
            <a:r>
              <a:rPr kumimoji="1" lang="ja-JP" altLang="en-US" sz="780" dirty="0" smtClean="0"/>
              <a:t>Ｈ</a:t>
            </a:r>
            <a:r>
              <a:rPr kumimoji="1" lang="en-US" altLang="ja-JP" sz="780" dirty="0" smtClean="0"/>
              <a:t>22)</a:t>
            </a:r>
            <a:r>
              <a:rPr lang="ja-JP" altLang="en-US" sz="780" dirty="0"/>
              <a:t> </a:t>
            </a:r>
            <a:r>
              <a:rPr lang="ja-JP" altLang="en-US" sz="780" dirty="0" smtClean="0"/>
              <a:t> </a:t>
            </a:r>
            <a:r>
              <a:rPr kumimoji="1" lang="en-US" altLang="ja-JP" sz="780" dirty="0" smtClean="0"/>
              <a:t>(H23)  (</a:t>
            </a:r>
            <a:r>
              <a:rPr kumimoji="1" lang="ja-JP" altLang="en-US" sz="780" dirty="0" smtClean="0"/>
              <a:t>Ｈ</a:t>
            </a:r>
            <a:r>
              <a:rPr kumimoji="1" lang="en-US" altLang="ja-JP" sz="780" dirty="0" smtClean="0"/>
              <a:t>24)</a:t>
            </a:r>
            <a:r>
              <a:rPr kumimoji="1" lang="ja-JP" altLang="en-US" sz="780" dirty="0" smtClean="0"/>
              <a:t>（Ｈ</a:t>
            </a:r>
            <a:r>
              <a:rPr kumimoji="1" lang="en-US" altLang="ja-JP" sz="780" dirty="0" smtClean="0"/>
              <a:t>25</a:t>
            </a:r>
            <a:r>
              <a:rPr kumimoji="1" lang="ja-JP" altLang="en-US" sz="780" dirty="0" smtClean="0"/>
              <a:t>）</a:t>
            </a:r>
            <a:endParaRPr kumimoji="1" lang="ja-JP" altLang="en-US" sz="780" dirty="0"/>
          </a:p>
        </p:txBody>
      </p:sp>
    </p:spTree>
    <p:extLst>
      <p:ext uri="{BB962C8B-B14F-4D97-AF65-F5344CB8AC3E}">
        <p14:creationId xmlns:p14="http://schemas.microsoft.com/office/powerpoint/2010/main" val="17452471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2203673"/>
            <a:ext cx="40195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33875" y="2564904"/>
            <a:ext cx="4790851" cy="297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■交流人口＜国内＞（延べ宿泊者数、滞在人口）</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Text Box 15"/>
          <p:cNvSpPr txBox="1">
            <a:spLocks noChangeArrowheads="1"/>
          </p:cNvSpPr>
          <p:nvPr/>
        </p:nvSpPr>
        <p:spPr bwMode="auto">
          <a:xfrm>
            <a:off x="680411" y="5877272"/>
            <a:ext cx="7135106"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観光庁「宿泊旅行統計調査」より大阪府政策企画部作成　</a:t>
            </a:r>
          </a:p>
        </p:txBody>
      </p:sp>
      <p:sp>
        <p:nvSpPr>
          <p:cNvPr id="19" name="正方形/長方形 18"/>
          <p:cNvSpPr/>
          <p:nvPr/>
        </p:nvSpPr>
        <p:spPr>
          <a:xfrm>
            <a:off x="107504" y="908720"/>
            <a:ext cx="8856984" cy="1077218"/>
          </a:xfrm>
          <a:prstGeom prst="rect">
            <a:avLst/>
          </a:prstGeom>
        </p:spPr>
        <p:txBody>
          <a:bodyPr wrap="square">
            <a:spAutoFit/>
          </a:bodyPr>
          <a:lstStyle/>
          <a:p>
            <a:pPr marL="180000" indent="-457200"/>
            <a:r>
              <a:rPr lang="ja-JP" altLang="en-US" sz="1600" dirty="0" smtClean="0"/>
              <a:t>○　日本人延べ宿泊者数については、緩やかな増加傾向にあり、</a:t>
            </a:r>
            <a:r>
              <a:rPr lang="en-US" altLang="ja-JP" sz="1600" dirty="0" smtClean="0"/>
              <a:t>2014(</a:t>
            </a:r>
            <a:r>
              <a:rPr lang="ja-JP" altLang="en-US" sz="1600" dirty="0" smtClean="0"/>
              <a:t>平成</a:t>
            </a:r>
            <a:r>
              <a:rPr lang="en-US" altLang="ja-JP" sz="1600" dirty="0" smtClean="0"/>
              <a:t>26)</a:t>
            </a:r>
            <a:r>
              <a:rPr lang="ja-JP" altLang="en-US" sz="1600" dirty="0" smtClean="0"/>
              <a:t>年は前年の減少から一転して</a:t>
            </a:r>
            <a:r>
              <a:rPr lang="en-US" altLang="ja-JP" sz="1600" dirty="0" smtClean="0"/>
              <a:t>13.3</a:t>
            </a:r>
            <a:r>
              <a:rPr lang="ja-JP" altLang="en-US" sz="1600" dirty="0" smtClean="0"/>
              <a:t>％増加しています。</a:t>
            </a:r>
            <a:endParaRPr lang="en-US" altLang="ja-JP" sz="1600" dirty="0" smtClean="0"/>
          </a:p>
          <a:p>
            <a:pPr marL="180000" indent="-457200"/>
            <a:r>
              <a:rPr lang="ja-JP" altLang="en-US" sz="1600" dirty="0" smtClean="0"/>
              <a:t>○　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smtClean="0"/>
              <a:t>を訪れる国内滞在者の内訳をみると、関西以外では、中国地方、中部地方、東京圏の順となっています。</a:t>
            </a:r>
            <a:endParaRPr lang="en-US" altLang="ja-JP" sz="1600" dirty="0" smtClean="0"/>
          </a:p>
        </p:txBody>
      </p:sp>
      <p:sp>
        <p:nvSpPr>
          <p:cNvPr id="23" name="正方形/長方形 22"/>
          <p:cNvSpPr/>
          <p:nvPr/>
        </p:nvSpPr>
        <p:spPr>
          <a:xfrm>
            <a:off x="5201927" y="2401143"/>
            <a:ext cx="3248460" cy="307777"/>
          </a:xfrm>
          <a:prstGeom prst="rect">
            <a:avLst/>
          </a:prstGeom>
        </p:spPr>
        <p:txBody>
          <a:bodyPr wrap="square">
            <a:spAutoFit/>
          </a:bodyPr>
          <a:lstStyle/>
          <a:p>
            <a:pPr marL="177800" indent="-1778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大阪府内の滞在人口内訳（休日）</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Text Box 3"/>
          <p:cNvSpPr txBox="1">
            <a:spLocks noChangeArrowheads="1"/>
          </p:cNvSpPr>
          <p:nvPr/>
        </p:nvSpPr>
        <p:spPr bwMode="auto">
          <a:xfrm>
            <a:off x="4519786" y="5661248"/>
            <a:ext cx="5884862" cy="31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経済分析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年）より大阪府政策企画部作成</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1" algn="just" fontAlgn="base">
              <a:spcBef>
                <a:spcPct val="0"/>
              </a:spcBef>
              <a:spcAft>
                <a:spcPct val="0"/>
              </a:spcAft>
            </a:pP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滞在人口とは、市区町村単位で滞留時間</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が２時間</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の人口を表している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府内各市区町村のデータを加算して作成しているため、重複している場合がある。</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899592" y="5517232"/>
            <a:ext cx="3637505" cy="212366"/>
          </a:xfrm>
          <a:prstGeom prst="rect">
            <a:avLst/>
          </a:prstGeom>
          <a:noFill/>
        </p:spPr>
        <p:txBody>
          <a:bodyPr wrap="square" rtlCol="0">
            <a:spAutoFit/>
          </a:bodyPr>
          <a:lstStyle/>
          <a:p>
            <a:r>
              <a:rPr lang="ja-JP" altLang="en-US" sz="780" dirty="0"/>
              <a:t>（</a:t>
            </a:r>
            <a:r>
              <a:rPr lang="en-US" altLang="ja-JP" sz="780" dirty="0" smtClean="0"/>
              <a:t>H22</a:t>
            </a:r>
            <a:r>
              <a:rPr lang="ja-JP" altLang="en-US" sz="780" dirty="0" smtClean="0"/>
              <a:t>）     </a:t>
            </a:r>
            <a:r>
              <a:rPr lang="ja-JP" altLang="en-US" sz="780" dirty="0"/>
              <a:t>（</a:t>
            </a:r>
            <a:r>
              <a:rPr lang="en-US" altLang="ja-JP" sz="780" dirty="0" smtClean="0"/>
              <a:t>H23</a:t>
            </a:r>
            <a:r>
              <a:rPr lang="ja-JP" altLang="en-US" sz="780" dirty="0" smtClean="0"/>
              <a:t>）    （</a:t>
            </a:r>
            <a:r>
              <a:rPr lang="en-US" altLang="ja-JP" sz="780" dirty="0" smtClean="0"/>
              <a:t>H24</a:t>
            </a:r>
            <a:r>
              <a:rPr lang="ja-JP" altLang="en-US" sz="780" dirty="0" smtClean="0"/>
              <a:t>）     </a:t>
            </a:r>
            <a:r>
              <a:rPr lang="ja-JP" altLang="en-US" sz="780" dirty="0"/>
              <a:t>（</a:t>
            </a:r>
            <a:r>
              <a:rPr lang="en-US" altLang="ja-JP" sz="780" dirty="0" smtClean="0"/>
              <a:t>H25</a:t>
            </a:r>
            <a:r>
              <a:rPr lang="ja-JP" altLang="en-US" sz="780" dirty="0" smtClean="0"/>
              <a:t>）    （</a:t>
            </a:r>
            <a:r>
              <a:rPr lang="en-US" altLang="ja-JP" sz="780" dirty="0" smtClean="0"/>
              <a:t>H26)</a:t>
            </a:r>
            <a:endParaRPr kumimoji="1" lang="ja-JP" altLang="en-US" sz="780" dirty="0"/>
          </a:p>
        </p:txBody>
      </p:sp>
    </p:spTree>
    <p:extLst>
      <p:ext uri="{BB962C8B-B14F-4D97-AF65-F5344CB8AC3E}">
        <p14:creationId xmlns:p14="http://schemas.microsoft.com/office/powerpoint/2010/main" val="34152435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■交流人口（宿泊施設）</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42</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908720"/>
            <a:ext cx="8856984" cy="584775"/>
          </a:xfrm>
          <a:prstGeom prst="rect">
            <a:avLst/>
          </a:prstGeom>
        </p:spPr>
        <p:txBody>
          <a:bodyPr wrap="square">
            <a:spAutoFit/>
          </a:bodyPr>
          <a:lstStyle/>
          <a:p>
            <a:pPr marL="180000" indent="-457200"/>
            <a:r>
              <a:rPr lang="ja-JP" altLang="en-US" sz="1600" dirty="0" smtClean="0"/>
              <a:t>○　大阪府に届出のあるホテル・旅館数は</a:t>
            </a:r>
            <a:r>
              <a:rPr lang="en-US" altLang="ja-JP" sz="1600" dirty="0" smtClean="0"/>
              <a:t>1,130</a:t>
            </a:r>
            <a:r>
              <a:rPr lang="ja-JP" altLang="en-US" sz="1600" dirty="0" smtClean="0"/>
              <a:t>件、客室数は</a:t>
            </a:r>
            <a:r>
              <a:rPr lang="en-US" altLang="ja-JP" sz="1600" dirty="0" smtClean="0"/>
              <a:t>76,128</a:t>
            </a:r>
            <a:r>
              <a:rPr lang="ja-JP" altLang="en-US" sz="1600" dirty="0" smtClean="0"/>
              <a:t>室（全国第</a:t>
            </a:r>
            <a:r>
              <a:rPr lang="en-US" altLang="ja-JP" sz="1600" dirty="0" smtClean="0"/>
              <a:t>3</a:t>
            </a:r>
            <a:r>
              <a:rPr lang="ja-JP" altLang="en-US" sz="1600" dirty="0" smtClean="0"/>
              <a:t>位）となっています。</a:t>
            </a:r>
            <a:endParaRPr lang="en-US" altLang="ja-JP" sz="1600" dirty="0" smtClean="0"/>
          </a:p>
          <a:p>
            <a:pPr marL="180000" indent="-457200"/>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　 また、客室稼働率は</a:t>
            </a:r>
            <a:r>
              <a:rPr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81.0</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％（全国第１位）と</a:t>
            </a:r>
            <a:r>
              <a:rPr lang="ja-JP" altLang="en-US" sz="1600" dirty="0" smtClean="0"/>
              <a:t>高水準となっています。</a:t>
            </a:r>
            <a:endParaRPr lang="ja-JP" altLang="en-US" sz="1600" dirty="0"/>
          </a:p>
        </p:txBody>
      </p:sp>
      <p:sp>
        <p:nvSpPr>
          <p:cNvPr id="17" name="Text Box 15"/>
          <p:cNvSpPr txBox="1">
            <a:spLocks noChangeArrowheads="1"/>
          </p:cNvSpPr>
          <p:nvPr/>
        </p:nvSpPr>
        <p:spPr bwMode="auto">
          <a:xfrm>
            <a:off x="683568" y="5949280"/>
            <a:ext cx="2800346"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厚生労働</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年度</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衛生</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行政報告例</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zh-TW" altLang="en-US" sz="7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グラフ 19"/>
          <p:cNvGraphicFramePr>
            <a:graphicFrameLocks noChangeAspect="1"/>
          </p:cNvGraphicFramePr>
          <p:nvPr>
            <p:extLst>
              <p:ext uri="{D42A27DB-BD31-4B8C-83A1-F6EECF244321}">
                <p14:modId xmlns:p14="http://schemas.microsoft.com/office/powerpoint/2010/main" val="1742799724"/>
              </p:ext>
            </p:extLst>
          </p:nvPr>
        </p:nvGraphicFramePr>
        <p:xfrm>
          <a:off x="192596" y="2348880"/>
          <a:ext cx="4531804" cy="3650276"/>
        </p:xfrm>
        <a:graphic>
          <a:graphicData uri="http://schemas.openxmlformats.org/drawingml/2006/chart">
            <c:chart xmlns:c="http://schemas.openxmlformats.org/drawingml/2006/chart" xmlns:r="http://schemas.openxmlformats.org/officeDocument/2006/relationships" r:id="rId2"/>
          </a:graphicData>
        </a:graphic>
      </p:graphicFrame>
      <p:sp>
        <p:nvSpPr>
          <p:cNvPr id="24" name="テキスト ボックス 23"/>
          <p:cNvSpPr txBox="1"/>
          <p:nvPr/>
        </p:nvSpPr>
        <p:spPr>
          <a:xfrm>
            <a:off x="60013" y="1844824"/>
            <a:ext cx="4511987" cy="307777"/>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ホテル</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旅館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営業の施設数・客室数</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589096" y="1844823"/>
            <a:ext cx="4708048" cy="307777"/>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都道府県別、タイプ別客室稼働率（平成</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グラフ 29"/>
          <p:cNvGraphicFramePr>
            <a:graphicFrameLocks noChangeAspect="1"/>
          </p:cNvGraphicFramePr>
          <p:nvPr>
            <p:extLst>
              <p:ext uri="{D42A27DB-BD31-4B8C-83A1-F6EECF244321}">
                <p14:modId xmlns:p14="http://schemas.microsoft.com/office/powerpoint/2010/main" val="4118446295"/>
              </p:ext>
            </p:extLst>
          </p:nvPr>
        </p:nvGraphicFramePr>
        <p:xfrm>
          <a:off x="4724400" y="2290531"/>
          <a:ext cx="4082854" cy="4050286"/>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Box 15"/>
          <p:cNvSpPr txBox="1">
            <a:spLocks noChangeArrowheads="1"/>
          </p:cNvSpPr>
          <p:nvPr/>
        </p:nvSpPr>
        <p:spPr bwMode="auto">
          <a:xfrm>
            <a:off x="5524454" y="6419740"/>
            <a:ext cx="2431922" cy="30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観光庁「宿泊旅行統計</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zh-TW" sz="7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従業員数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人未満の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施設については抽出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調査</a:t>
            </a:r>
            <a:endParaRPr lang="zh-TW"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41355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．人口減少・超高齢社会の影響</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43</a:t>
            </a:fld>
            <a:endParaRPr lang="ja-JP" altLang="en-US" dirty="0">
              <a:solidFill>
                <a:prstClr val="black"/>
              </a:solidFill>
            </a:endParaRPr>
          </a:p>
        </p:txBody>
      </p:sp>
    </p:spTree>
    <p:extLst>
      <p:ext uri="{BB962C8B-B14F-4D97-AF65-F5344CB8AC3E}">
        <p14:creationId xmlns:p14="http://schemas.microsoft.com/office/powerpoint/2010/main" val="2653136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進展（医療･介護需要の増大）</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79512" y="2132856"/>
            <a:ext cx="4248472" cy="1569660"/>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現在、大阪府の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歳以上の入院患者数は年々増えており、高齢化の進展に伴い、今後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増加することが見込まれます。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高齢化の進展により通院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困難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な人が増えると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、入院だけでなく在宅医療の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ニーズ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が一層高まる可能性もあります。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07504" y="1844824"/>
            <a:ext cx="4392488" cy="338554"/>
          </a:xfrm>
          <a:prstGeom prst="rect">
            <a:avLst/>
          </a:prstGeom>
          <a:noFill/>
        </p:spPr>
        <p:txBody>
          <a:bodyPr wrap="square" rtlCol="0">
            <a:spAutoFit/>
          </a:bodyPr>
          <a:lstStyle/>
          <a:p>
            <a:r>
              <a:rPr kumimoji="1" lang="ja-JP" altLang="en-US" sz="1600" dirty="0" smtClean="0"/>
              <a:t>①　医療ニーズの増大</a:t>
            </a:r>
            <a:endParaRPr kumimoji="1" lang="ja-JP" altLang="en-US" sz="1600" dirty="0"/>
          </a:p>
        </p:txBody>
      </p:sp>
      <p:sp>
        <p:nvSpPr>
          <p:cNvPr id="11" name="テキスト ボックス 10"/>
          <p:cNvSpPr txBox="1"/>
          <p:nvPr/>
        </p:nvSpPr>
        <p:spPr>
          <a:xfrm>
            <a:off x="89756" y="947995"/>
            <a:ext cx="8964488" cy="830997"/>
          </a:xfrm>
          <a:prstGeom prst="rect">
            <a:avLst/>
          </a:prstGeom>
          <a:noFill/>
        </p:spPr>
        <p:txBody>
          <a:bodyPr wrap="square" rtlCol="0">
            <a:spAutoFit/>
          </a:bodyPr>
          <a:lstStyle/>
          <a:p>
            <a:r>
              <a:rPr lang="ja-JP" altLang="en-US" sz="1600" dirty="0" smtClean="0"/>
              <a:t>　人口減少や少子高齢化の進展による人口構造の変化は、将来の府民の生活や地域経済などに、様々な影響を及ぼすことが懸念されます。現在</a:t>
            </a:r>
            <a:r>
              <a:rPr lang="ja-JP" altLang="en-US" sz="1600" dirty="0"/>
              <a:t>でも、</a:t>
            </a:r>
            <a:r>
              <a:rPr lang="ja-JP" altLang="en-US" sz="1600" dirty="0" smtClean="0"/>
              <a:t>社会</a:t>
            </a:r>
            <a:r>
              <a:rPr lang="ja-JP" altLang="en-US" sz="1600" dirty="0"/>
              <a:t>保障費の増加、地域社会の結びつきの希薄化</a:t>
            </a:r>
            <a:r>
              <a:rPr lang="ja-JP" altLang="en-US" sz="1600" dirty="0" smtClean="0"/>
              <a:t>などが生じており、今後、これらがさらに進むもの</a:t>
            </a:r>
            <a:r>
              <a:rPr lang="ja-JP" altLang="en-US" sz="1600" dirty="0"/>
              <a:t>と考えられます</a:t>
            </a:r>
            <a:r>
              <a:rPr lang="ja-JP" altLang="en-US" sz="1600" dirty="0" smtClean="0"/>
              <a:t>。</a:t>
            </a:r>
            <a:endParaRPr lang="ja-JP" altLang="en-US" sz="1600" dirty="0"/>
          </a:p>
        </p:txBody>
      </p:sp>
      <p:sp>
        <p:nvSpPr>
          <p:cNvPr id="12" name="テキスト ボックス 11"/>
          <p:cNvSpPr txBox="1"/>
          <p:nvPr/>
        </p:nvSpPr>
        <p:spPr>
          <a:xfrm>
            <a:off x="5044992" y="1629459"/>
            <a:ext cx="4104456"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年齢</a:t>
            </a:r>
            <a:r>
              <a:rPr lang="ja-JP" altLang="en-US" sz="1200" b="1" dirty="0"/>
              <a:t>階級</a:t>
            </a:r>
            <a:r>
              <a:rPr lang="ja-JP" altLang="en-US" sz="1200" b="1" dirty="0" smtClean="0"/>
              <a:t>別推計患者数の推移（入院）</a:t>
            </a:r>
            <a:r>
              <a:rPr lang="en-US" altLang="ja-JP" sz="1200" b="1" dirty="0" smtClean="0"/>
              <a:t>【</a:t>
            </a:r>
            <a:r>
              <a:rPr lang="ja-JP" altLang="en-US" sz="1200" b="1" dirty="0"/>
              <a:t>大阪府</a:t>
            </a:r>
            <a:r>
              <a:rPr lang="en-US" altLang="ja-JP" sz="1200" b="1" dirty="0" smtClean="0"/>
              <a:t>】</a:t>
            </a:r>
            <a:endParaRPr kumimoji="1" lang="en-US" altLang="ja-JP" sz="1200" b="1" dirty="0"/>
          </a:p>
        </p:txBody>
      </p:sp>
      <p:sp>
        <p:nvSpPr>
          <p:cNvPr id="16" name="正方形/長方形 15"/>
          <p:cNvSpPr/>
          <p:nvPr/>
        </p:nvSpPr>
        <p:spPr>
          <a:xfrm>
            <a:off x="179511" y="4077072"/>
            <a:ext cx="4320481" cy="2308324"/>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福祉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・介護需要の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大阪府の要支援・要介護認定者は、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万人に増加すると予想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されています。介護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需要の増大に伴い、介護保険給付も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増加することが見込まれます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また、高齢者の増加に伴い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、住み慣れた地域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で安心して暮らすために必要な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サービスの需要が今後ますます高まることが想定されます。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112568" y="6613321"/>
            <a:ext cx="2411760" cy="200055"/>
          </a:xfrm>
          <a:prstGeom prst="rect">
            <a:avLst/>
          </a:prstGeom>
          <a:noFill/>
          <a:ln>
            <a:noFill/>
            <a:prstDash val="dash"/>
          </a:ln>
        </p:spPr>
        <p:txBody>
          <a:bodyPr wrap="square" rtlCol="0">
            <a:spAutoFit/>
          </a:bodyPr>
          <a:lstStyle/>
          <a:p>
            <a:r>
              <a:rPr lang="ja-JP" altLang="en-US" sz="700" dirty="0" smtClean="0"/>
              <a:t>出典：大阪府</a:t>
            </a:r>
            <a:r>
              <a:rPr lang="zh-TW" altLang="en-US" sz="700" dirty="0" smtClean="0"/>
              <a:t>「</a:t>
            </a:r>
            <a:r>
              <a:rPr lang="zh-TW" altLang="en-US" sz="700" dirty="0"/>
              <a:t>大阪府高齢者</a:t>
            </a:r>
            <a:r>
              <a:rPr lang="zh-TW" altLang="en-US" sz="700" dirty="0" smtClean="0"/>
              <a:t>計画</a:t>
            </a:r>
            <a:r>
              <a:rPr lang="en-US" altLang="ja-JP" sz="700" dirty="0" smtClean="0"/>
              <a:t>2015</a:t>
            </a:r>
            <a:r>
              <a:rPr lang="zh-TW" altLang="en-US" sz="700" dirty="0" smtClean="0"/>
              <a:t>」</a:t>
            </a:r>
            <a:endParaRPr kumimoji="1" lang="en-US" altLang="ja-JP" sz="700" dirty="0"/>
          </a:p>
        </p:txBody>
      </p:sp>
      <p:graphicFrame>
        <p:nvGraphicFramePr>
          <p:cNvPr id="20" name="表 19"/>
          <p:cNvGraphicFramePr>
            <a:graphicFrameLocks noGrp="1"/>
          </p:cNvGraphicFramePr>
          <p:nvPr>
            <p:extLst>
              <p:ext uri="{D42A27DB-BD31-4B8C-83A1-F6EECF244321}">
                <p14:modId xmlns:p14="http://schemas.microsoft.com/office/powerpoint/2010/main" val="2727693940"/>
              </p:ext>
            </p:extLst>
          </p:nvPr>
        </p:nvGraphicFramePr>
        <p:xfrm>
          <a:off x="5150295" y="4437114"/>
          <a:ext cx="3886201" cy="2170030"/>
        </p:xfrm>
        <a:graphic>
          <a:graphicData uri="http://schemas.openxmlformats.org/drawingml/2006/table">
            <a:tbl>
              <a:tblPr/>
              <a:tblGrid>
                <a:gridCol w="485751"/>
                <a:gridCol w="980740"/>
                <a:gridCol w="806570"/>
                <a:gridCol w="806570"/>
                <a:gridCol w="806570"/>
              </a:tblGrid>
              <a:tr h="203126">
                <a:tc gridSpan="5">
                  <a:txBody>
                    <a:bodyPr/>
                    <a:lstStyle/>
                    <a:p>
                      <a:pPr algn="r" fontAlgn="ctr"/>
                      <a:r>
                        <a:rPr lang="ja-JP" altLang="en-US" sz="1000" b="1" i="0" u="none" strike="noStrike" dirty="0">
                          <a:solidFill>
                            <a:srgbClr val="000000"/>
                          </a:solidFill>
                          <a:effectLst/>
                          <a:latin typeface="HG丸ｺﾞｼｯｸM-PRO"/>
                        </a:rPr>
                        <a:t>　　　</a:t>
                      </a:r>
                      <a:r>
                        <a:rPr lang="ja-JP" altLang="en-US" sz="1000" b="1" i="0" u="none" strike="noStrike" dirty="0">
                          <a:solidFill>
                            <a:srgbClr val="000000"/>
                          </a:solidFill>
                          <a:effectLst/>
                          <a:latin typeface="ＭＳ ゴシック"/>
                        </a:rPr>
                        <a:t>　　　</a:t>
                      </a:r>
                      <a:r>
                        <a:rPr lang="ja-JP" altLang="en-US" sz="1000" b="0" i="0" u="none" strike="noStrike" dirty="0" smtClean="0">
                          <a:solidFill>
                            <a:srgbClr val="000000"/>
                          </a:solidFill>
                          <a:effectLst/>
                          <a:latin typeface="ＭＳ ゴシック"/>
                        </a:rPr>
                        <a:t>（人</a:t>
                      </a:r>
                      <a:r>
                        <a:rPr lang="ja-JP" altLang="en-US" sz="1000" b="0" i="0" u="none" strike="noStrike" dirty="0">
                          <a:solidFill>
                            <a:srgbClr val="000000"/>
                          </a:solidFill>
                          <a:effectLst/>
                          <a:latin typeface="ＭＳ ゴシック"/>
                        </a:rPr>
                        <a:t>）</a:t>
                      </a:r>
                      <a:r>
                        <a:rPr lang="ja-JP" altLang="en-US" sz="1000" b="1" i="0" u="none" strike="noStrike" dirty="0">
                          <a:solidFill>
                            <a:srgbClr val="000000"/>
                          </a:solidFill>
                          <a:effectLst/>
                          <a:latin typeface="ＭＳ ゴシック"/>
                        </a:rPr>
                        <a:t>　　　　　　　　　　　　　　　　　　　　　　　　　　</a:t>
                      </a:r>
                      <a:endParaRPr lang="ja-JP" altLang="en-US" sz="1000" b="1" i="0" u="none" strike="noStrike" dirty="0">
                        <a:solidFill>
                          <a:srgbClr val="000000"/>
                        </a:solidFill>
                        <a:effectLst/>
                        <a:latin typeface="HG丸ｺﾞｼｯｸM-PRO"/>
                      </a:endParaRP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87037">
                <a:tc gridSpan="2">
                  <a:txBody>
                    <a:bodyPr/>
                    <a:lstStyle/>
                    <a:p>
                      <a:pPr algn="ctr" fontAlgn="ctr"/>
                      <a:r>
                        <a:rPr lang="ja-JP" altLang="en-US" sz="1100" b="0" i="0" u="none" strike="noStrike">
                          <a:solidFill>
                            <a:srgbClr val="000000"/>
                          </a:solidFill>
                          <a:effectLst/>
                          <a:latin typeface="ＭＳ ゴシック"/>
                        </a:rPr>
                        <a:t>要介護度</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j-lt"/>
                        </a:rPr>
                        <a:t>平成</a:t>
                      </a:r>
                      <a:r>
                        <a:rPr lang="en-US" altLang="ja-JP" sz="1100" b="0" i="0" u="none" strike="noStrike" dirty="0">
                          <a:solidFill>
                            <a:srgbClr val="000000"/>
                          </a:solidFill>
                          <a:effectLst/>
                          <a:latin typeface="+mj-lt"/>
                        </a:rPr>
                        <a:t>27</a:t>
                      </a:r>
                      <a:r>
                        <a:rPr lang="ja-JP" altLang="en-US" sz="1100" b="0" i="0" u="none" strike="noStrike" dirty="0">
                          <a:solidFill>
                            <a:srgbClr val="000000"/>
                          </a:solidFill>
                          <a:effectLst/>
                          <a:latin typeface="+mj-lt"/>
                        </a:rPr>
                        <a:t>年度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mj-lt"/>
                        </a:rPr>
                        <a:t>平成</a:t>
                      </a:r>
                      <a:r>
                        <a:rPr lang="en-US" altLang="ja-JP" sz="1100" b="0" i="0" u="none" strike="noStrike">
                          <a:solidFill>
                            <a:srgbClr val="000000"/>
                          </a:solidFill>
                          <a:effectLst/>
                          <a:latin typeface="+mj-lt"/>
                        </a:rPr>
                        <a:t>28</a:t>
                      </a:r>
                      <a:r>
                        <a:rPr lang="ja-JP" altLang="en-US" sz="1100" b="0" i="0" u="none" strike="noStrike">
                          <a:solidFill>
                            <a:srgbClr val="000000"/>
                          </a:solidFill>
                          <a:effectLst/>
                          <a:latin typeface="+mj-lt"/>
                        </a:rPr>
                        <a:t>年度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mj-lt"/>
                        </a:rPr>
                        <a:t>平成</a:t>
                      </a:r>
                      <a:r>
                        <a:rPr lang="en-US" altLang="ja-JP" sz="1100" b="0" i="0" u="none" strike="noStrike">
                          <a:solidFill>
                            <a:srgbClr val="000000"/>
                          </a:solidFill>
                          <a:effectLst/>
                          <a:latin typeface="+mj-lt"/>
                        </a:rPr>
                        <a:t>29</a:t>
                      </a:r>
                      <a:r>
                        <a:rPr lang="ja-JP" altLang="en-US" sz="1100" b="0" i="0" u="none" strike="noStrike">
                          <a:solidFill>
                            <a:srgbClr val="000000"/>
                          </a:solidFill>
                          <a:effectLst/>
                          <a:latin typeface="+mj-lt"/>
                        </a:rPr>
                        <a:t>年度</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7037">
                <a:tc gridSpan="2">
                  <a:txBody>
                    <a:bodyPr/>
                    <a:lstStyle/>
                    <a:p>
                      <a:pPr algn="ctr" fontAlgn="ctr"/>
                      <a:r>
                        <a:rPr lang="ja-JP" altLang="en-US" sz="1100" b="0" i="0" u="none" strike="noStrike">
                          <a:solidFill>
                            <a:srgbClr val="000000"/>
                          </a:solidFill>
                          <a:effectLst/>
                          <a:latin typeface="ＭＳ ゴシック"/>
                        </a:rPr>
                        <a:t>合計</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sz="1100" b="0" i="0" u="none" strike="noStrike" dirty="0">
                          <a:solidFill>
                            <a:srgbClr val="000000"/>
                          </a:solidFill>
                          <a:effectLst/>
                          <a:latin typeface="+mj-lt"/>
                        </a:rPr>
                        <a:t>488,445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515,387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543,749</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3126">
                <a:tc rowSpan="7">
                  <a:txBody>
                    <a:bodyPr/>
                    <a:lstStyle/>
                    <a:p>
                      <a:pPr algn="ctr" fontAlgn="ctr"/>
                      <a:r>
                        <a:rPr lang="en-US" sz="1100" b="0" i="0" u="none" strike="noStrike">
                          <a:solidFill>
                            <a:srgbClr val="000000"/>
                          </a:solidFill>
                          <a:effectLst/>
                          <a:latin typeface="ＭＳ ゴシック"/>
                        </a:rPr>
                        <a:t>　</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ＭＳ ゴシック"/>
                        </a:rPr>
                        <a:t>要支援１</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98,007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107,203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116,714</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26">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要支援２</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76,727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81,554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86,609</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26">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要介護１</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76,090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80,182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84,550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26">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要介護２</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85,280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89,145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93,216</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26">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要介護３</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57,162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59,284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61,604</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26">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要介護４</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51,462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53,222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55,135</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26">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ＭＳ ゴシック"/>
                        </a:rPr>
                        <a:t>要介護５</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43,717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44,797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45,921</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0948">
                <a:tc gridSpan="5">
                  <a:txBody>
                    <a:bodyPr/>
                    <a:lstStyle/>
                    <a:p>
                      <a:pPr algn="l" fontAlgn="ctr"/>
                      <a:r>
                        <a:rPr lang="en-US" altLang="ja-JP" sz="900" b="0" i="0" u="none" strike="noStrike" dirty="0">
                          <a:solidFill>
                            <a:srgbClr val="000000"/>
                          </a:solidFill>
                          <a:effectLst/>
                          <a:latin typeface="ＭＳ 明朝"/>
                        </a:rPr>
                        <a:t>※</a:t>
                      </a:r>
                      <a:r>
                        <a:rPr lang="ja-JP" altLang="en-US" sz="800" b="0" i="0" u="none" strike="noStrike" dirty="0">
                          <a:solidFill>
                            <a:srgbClr val="000000"/>
                          </a:solidFill>
                          <a:effectLst/>
                          <a:latin typeface="ＭＳ 明朝"/>
                        </a:rPr>
                        <a:t>要支援・要介護認定者数には</a:t>
                      </a:r>
                      <a:r>
                        <a:rPr lang="ja-JP" altLang="en-US" sz="800" b="0" i="0" u="none" strike="noStrike" dirty="0" smtClean="0">
                          <a:solidFill>
                            <a:srgbClr val="000000"/>
                          </a:solidFill>
                          <a:effectLst/>
                          <a:latin typeface="ＭＳ 明朝"/>
                        </a:rPr>
                        <a:t>第２号</a:t>
                      </a:r>
                      <a:r>
                        <a:rPr lang="ja-JP" altLang="en-US" sz="800" b="0" i="0" u="none" strike="noStrike" dirty="0">
                          <a:solidFill>
                            <a:srgbClr val="000000"/>
                          </a:solidFill>
                          <a:effectLst/>
                          <a:latin typeface="ＭＳ 明朝"/>
                        </a:rPr>
                        <a:t>被</a:t>
                      </a:r>
                      <a:r>
                        <a:rPr lang="ja-JP" altLang="en-US" sz="800" b="0" i="0" u="none" strike="noStrike" dirty="0" smtClean="0">
                          <a:solidFill>
                            <a:srgbClr val="000000"/>
                          </a:solidFill>
                          <a:effectLst/>
                          <a:latin typeface="+mn-ea"/>
                          <a:ea typeface="+mn-ea"/>
                        </a:rPr>
                        <a:t>保険者</a:t>
                      </a:r>
                      <a:r>
                        <a:rPr lang="en-US" altLang="ja-JP" sz="800" b="0" i="0" u="none" strike="noStrike" dirty="0" smtClean="0">
                          <a:solidFill>
                            <a:srgbClr val="000000"/>
                          </a:solidFill>
                          <a:effectLst/>
                          <a:latin typeface="+mn-ea"/>
                          <a:ea typeface="+mn-ea"/>
                        </a:rPr>
                        <a:t>(40</a:t>
                      </a:r>
                      <a:r>
                        <a:rPr lang="ja-JP" altLang="en-US" sz="800" b="0" i="0" u="none" strike="noStrike" dirty="0" smtClean="0">
                          <a:solidFill>
                            <a:srgbClr val="000000"/>
                          </a:solidFill>
                          <a:effectLst/>
                          <a:latin typeface="+mn-ea"/>
                          <a:ea typeface="+mn-ea"/>
                        </a:rPr>
                        <a:t>～</a:t>
                      </a:r>
                      <a:r>
                        <a:rPr lang="en-US" altLang="ja-JP" sz="800" b="0" i="0" u="none" strike="noStrike" dirty="0" smtClean="0">
                          <a:solidFill>
                            <a:srgbClr val="000000"/>
                          </a:solidFill>
                          <a:effectLst/>
                          <a:latin typeface="+mn-ea"/>
                          <a:ea typeface="+mn-ea"/>
                        </a:rPr>
                        <a:t>64</a:t>
                      </a:r>
                      <a:r>
                        <a:rPr lang="ja-JP" altLang="en-US" sz="800" b="0" i="0" u="none" strike="noStrike" dirty="0" smtClean="0">
                          <a:solidFill>
                            <a:srgbClr val="000000"/>
                          </a:solidFill>
                          <a:effectLst/>
                          <a:latin typeface="ＭＳ 明朝"/>
                        </a:rPr>
                        <a:t>歳）の</a:t>
                      </a:r>
                      <a:r>
                        <a:rPr lang="ja-JP" altLang="en-US" sz="800" b="0" i="0" u="none" strike="noStrike" dirty="0">
                          <a:solidFill>
                            <a:srgbClr val="000000"/>
                          </a:solidFill>
                          <a:effectLst/>
                          <a:latin typeface="ＭＳ 明朝"/>
                        </a:rPr>
                        <a:t>者を含む</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21" name="テキスト ボックス 20"/>
          <p:cNvSpPr txBox="1"/>
          <p:nvPr/>
        </p:nvSpPr>
        <p:spPr>
          <a:xfrm>
            <a:off x="5031344" y="4115400"/>
            <a:ext cx="4113448" cy="324000"/>
          </a:xfrm>
          <a:prstGeom prst="rect">
            <a:avLst/>
          </a:prstGeom>
          <a:solidFill>
            <a:schemeClr val="bg1">
              <a:lumMod val="85000"/>
            </a:schemeClr>
          </a:solidFill>
          <a:ln>
            <a:noFill/>
            <a:prstDash val="dash"/>
          </a:ln>
        </p:spPr>
        <p:txBody>
          <a:bodyPr wrap="square" rtlCol="0" anchor="ctr" anchorCtr="0">
            <a:noAutofit/>
          </a:bodyPr>
          <a:lstStyle/>
          <a:p>
            <a:pPr algn="ct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要介護度</a:t>
            </a:r>
            <a:r>
              <a:rPr lang="zh-TW" altLang="en-US" sz="1200" b="1" dirty="0">
                <a:latin typeface="Meiryo UI" panose="020B0604030504040204" pitchFamily="50" charset="-128"/>
                <a:ea typeface="Meiryo UI" panose="020B0604030504040204" pitchFamily="50" charset="-128"/>
                <a:cs typeface="Meiryo UI" panose="020B0604030504040204" pitchFamily="50" charset="-128"/>
              </a:rPr>
              <a:t>別</a:t>
            </a: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認定者</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見込み</a:t>
            </a: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数</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184576" y="3877017"/>
            <a:ext cx="2411760" cy="200055"/>
          </a:xfrm>
          <a:prstGeom prst="rect">
            <a:avLst/>
          </a:prstGeom>
          <a:noFill/>
          <a:ln>
            <a:noFill/>
            <a:prstDash val="dash"/>
          </a:ln>
        </p:spPr>
        <p:txBody>
          <a:bodyPr wrap="square" rtlCol="0">
            <a:spAutoFit/>
          </a:bodyPr>
          <a:lstStyle/>
          <a:p>
            <a:r>
              <a:rPr lang="ja-JP" altLang="en-US" sz="700" dirty="0" smtClean="0"/>
              <a:t>出典：厚生労働省</a:t>
            </a:r>
            <a:r>
              <a:rPr lang="zh-TW" altLang="en-US" sz="700" dirty="0" smtClean="0"/>
              <a:t>「</a:t>
            </a:r>
            <a:r>
              <a:rPr lang="ja-JP" altLang="en-US" sz="700" dirty="0" smtClean="0"/>
              <a:t>患者調査</a:t>
            </a:r>
            <a:r>
              <a:rPr lang="zh-TW" altLang="en-US" sz="700" dirty="0" smtClean="0"/>
              <a:t>」</a:t>
            </a:r>
            <a:endParaRPr kumimoji="1" lang="en-US" altLang="ja-JP" sz="700" dirty="0"/>
          </a:p>
        </p:txBody>
      </p:sp>
      <p:graphicFrame>
        <p:nvGraphicFramePr>
          <p:cNvPr id="22" name="グラフ 21"/>
          <p:cNvGraphicFramePr>
            <a:graphicFrameLocks/>
          </p:cNvGraphicFramePr>
          <p:nvPr>
            <p:extLst>
              <p:ext uri="{D42A27DB-BD31-4B8C-83A1-F6EECF244321}">
                <p14:modId xmlns:p14="http://schemas.microsoft.com/office/powerpoint/2010/main" val="3225793961"/>
              </p:ext>
            </p:extLst>
          </p:nvPr>
        </p:nvGraphicFramePr>
        <p:xfrm>
          <a:off x="4860032" y="1988180"/>
          <a:ext cx="4283968" cy="1900887"/>
        </p:xfrm>
        <a:graphic>
          <a:graphicData uri="http://schemas.openxmlformats.org/drawingml/2006/chart">
            <c:chart xmlns:c="http://schemas.openxmlformats.org/drawingml/2006/chart" xmlns:r="http://schemas.openxmlformats.org/officeDocument/2006/relationships" r:id="rId2"/>
          </a:graphicData>
        </a:graphic>
      </p:graphicFrame>
      <p:sp>
        <p:nvSpPr>
          <p:cNvPr id="23" name="テキスト ボックス 22"/>
          <p:cNvSpPr txBox="1"/>
          <p:nvPr/>
        </p:nvSpPr>
        <p:spPr>
          <a:xfrm>
            <a:off x="4932040" y="2060848"/>
            <a:ext cx="504056" cy="195814"/>
          </a:xfrm>
          <a:prstGeom prst="rect">
            <a:avLst/>
          </a:prstGeom>
          <a:noFill/>
        </p:spPr>
        <p:txBody>
          <a:bodyPr wrap="square" lIns="36000" tIns="36000" rIns="36000" bIns="36000" rtlCol="0">
            <a:spAutoFit/>
          </a:bodyPr>
          <a:lstStyle/>
          <a:p>
            <a:r>
              <a:rPr kumimoji="1" lang="ja-JP" altLang="en-US" sz="800" dirty="0" smtClean="0"/>
              <a:t>（</a:t>
            </a:r>
            <a:r>
              <a:rPr lang="ja-JP" altLang="en-US" sz="800" dirty="0"/>
              <a:t>千人</a:t>
            </a:r>
            <a:r>
              <a:rPr kumimoji="1" lang="ja-JP" altLang="en-US" sz="800" dirty="0" smtClean="0"/>
              <a:t>）</a:t>
            </a:r>
            <a:endParaRPr kumimoji="1" lang="ja-JP" altLang="en-US" sz="800" dirty="0"/>
          </a:p>
        </p:txBody>
      </p:sp>
      <p:sp>
        <p:nvSpPr>
          <p:cNvPr id="24" name="テキスト ボックス 23"/>
          <p:cNvSpPr txBox="1"/>
          <p:nvPr/>
        </p:nvSpPr>
        <p:spPr>
          <a:xfrm>
            <a:off x="5184576" y="3717032"/>
            <a:ext cx="3851920" cy="159985"/>
          </a:xfrm>
          <a:prstGeom prst="rect">
            <a:avLst/>
          </a:prstGeom>
          <a:noFill/>
        </p:spPr>
        <p:txBody>
          <a:bodyPr wrap="square" tIns="36000" rtlCol="0">
            <a:noAutofit/>
          </a:bodyPr>
          <a:lstStyle/>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(H8)           (H11)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H14)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H17)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(H20)         (H23)          (H26)</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8820472" y="3573016"/>
            <a:ext cx="504056" cy="195814"/>
          </a:xfrm>
          <a:prstGeom prst="rect">
            <a:avLst/>
          </a:prstGeom>
          <a:noFill/>
        </p:spPr>
        <p:txBody>
          <a:bodyPr wrap="square" lIns="36000" tIns="36000" rIns="36000" bIns="36000" rtlCol="0">
            <a:spAutoFit/>
          </a:bodyPr>
          <a:lstStyle/>
          <a:p>
            <a:r>
              <a:rPr kumimoji="1" lang="ja-JP" altLang="en-US" sz="800" dirty="0" smtClean="0"/>
              <a:t>（年）</a:t>
            </a:r>
            <a:endParaRPr kumimoji="1" lang="ja-JP" altLang="en-US" sz="800" dirty="0"/>
          </a:p>
        </p:txBody>
      </p:sp>
      <p:sp>
        <p:nvSpPr>
          <p:cNvPr id="18" name="正方形/長方形 1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44</a:t>
            </a:fld>
            <a:endParaRPr lang="ja-JP" altLang="en-US" dirty="0">
              <a:solidFill>
                <a:prstClr val="black"/>
              </a:solidFill>
            </a:endParaRPr>
          </a:p>
        </p:txBody>
      </p:sp>
    </p:spTree>
    <p:extLst>
      <p:ext uri="{BB962C8B-B14F-4D97-AF65-F5344CB8AC3E}">
        <p14:creationId xmlns:p14="http://schemas.microsoft.com/office/powerpoint/2010/main" val="1348146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進展（医療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･介護需要の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増大）</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179512" y="980728"/>
            <a:ext cx="4068452" cy="2308324"/>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福祉人材</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不足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高齢化の進展により、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・福祉人材の需要は年々高まっています。</a:t>
            </a: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福祉分野の充足率（求人数に対して充足された求人の割合）は、近年全産業との乖離が小さくなっていますが、将来、高齢化の急速な進展に伴い、医療･福祉の需要が大きく増加した場合、人材の確保が困難になるおそれが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891096" y="980728"/>
            <a:ext cx="4266220"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・福祉分野</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充足率</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364088" y="3789040"/>
            <a:ext cx="2411760" cy="200055"/>
          </a:xfrm>
          <a:prstGeom prst="rect">
            <a:avLst/>
          </a:prstGeom>
          <a:noFill/>
          <a:ln>
            <a:noFill/>
            <a:prstDash val="dash"/>
          </a:ln>
        </p:spPr>
        <p:txBody>
          <a:bodyPr wrap="square" rtlCol="0">
            <a:spAutoFit/>
          </a:bodyPr>
          <a:lstStyle/>
          <a:p>
            <a:r>
              <a:rPr lang="ja-JP" altLang="en-US" sz="700" dirty="0" smtClean="0"/>
              <a:t>出典：大阪労働局「統計年報」</a:t>
            </a:r>
            <a:endParaRPr kumimoji="1" lang="en-US" altLang="ja-JP" sz="700" dirty="0"/>
          </a:p>
        </p:txBody>
      </p:sp>
      <p:sp>
        <p:nvSpPr>
          <p:cNvPr id="14" name="テキスト ボックス 13"/>
          <p:cNvSpPr txBox="1"/>
          <p:nvPr/>
        </p:nvSpPr>
        <p:spPr>
          <a:xfrm>
            <a:off x="5491682" y="1305886"/>
            <a:ext cx="3413114" cy="338554"/>
          </a:xfrm>
          <a:prstGeom prst="rect">
            <a:avLst/>
          </a:prstGeom>
          <a:noFill/>
        </p:spPr>
        <p:txBody>
          <a:bodyPr wrap="none" rtlCol="0">
            <a:spAutoFit/>
          </a:bodyPr>
          <a:lstStyle/>
          <a:p>
            <a:r>
              <a:rPr lang="en-US" altLang="ja-JP" sz="800" dirty="0" smtClean="0">
                <a:latin typeface="+mn-ea"/>
              </a:rPr>
              <a:t>※</a:t>
            </a:r>
            <a:r>
              <a:rPr lang="ja-JP" altLang="en-US" sz="800" dirty="0" smtClean="0">
                <a:latin typeface="+mn-ea"/>
              </a:rPr>
              <a:t>　</a:t>
            </a:r>
            <a:r>
              <a:rPr kumimoji="1" lang="ja-JP" altLang="en-US" sz="800" dirty="0" smtClean="0">
                <a:latin typeface="+mn-ea"/>
                <a:cs typeface="Meiryo UI" panose="020B0604030504040204" pitchFamily="50" charset="-128"/>
              </a:rPr>
              <a:t>充足率＝</a:t>
            </a:r>
            <a:r>
              <a:rPr lang="ja-JP" altLang="en-US" sz="800" dirty="0" smtClean="0">
                <a:latin typeface="+mn-ea"/>
              </a:rPr>
              <a:t>求人数に対する充足された求人の割合。</a:t>
            </a:r>
            <a:endParaRPr lang="en-US" altLang="ja-JP" sz="800" dirty="0" smtClean="0">
              <a:latin typeface="+mn-ea"/>
            </a:endParaRPr>
          </a:p>
          <a:p>
            <a:r>
              <a:rPr lang="ja-JP" altLang="en-US" sz="800" dirty="0">
                <a:latin typeface="+mn-ea"/>
              </a:rPr>
              <a:t>　</a:t>
            </a:r>
            <a:r>
              <a:rPr lang="ja-JP" altLang="en-US" sz="800" dirty="0" smtClean="0">
                <a:latin typeface="+mn-ea"/>
              </a:rPr>
              <a:t>　　　　　　　　都道府県別では「充足数」を「新規求人数」で除して算出。</a:t>
            </a:r>
            <a:r>
              <a:rPr kumimoji="1" lang="ja-JP" altLang="en-US" sz="800" dirty="0" smtClean="0">
                <a:latin typeface="+mn-ea"/>
              </a:rPr>
              <a:t>　　</a:t>
            </a:r>
            <a:endParaRPr kumimoji="1" lang="ja-JP" altLang="en-US" sz="800" dirty="0">
              <a:latin typeface="+mn-ea"/>
            </a:endParaRPr>
          </a:p>
        </p:txBody>
      </p:sp>
      <p:sp>
        <p:nvSpPr>
          <p:cNvPr id="11" name="テキスト ボックス 10"/>
          <p:cNvSpPr txBox="1"/>
          <p:nvPr/>
        </p:nvSpPr>
        <p:spPr>
          <a:xfrm>
            <a:off x="8568952" y="3429580"/>
            <a:ext cx="611560" cy="215444"/>
          </a:xfrm>
          <a:prstGeom prst="rect">
            <a:avLst/>
          </a:prstGeom>
          <a:noFill/>
        </p:spPr>
        <p:txBody>
          <a:bodyPr wrap="square" rtlCol="0">
            <a:spAutoFit/>
          </a:bodyPr>
          <a:lstStyle/>
          <a:p>
            <a:pPr algn="ctr"/>
            <a:r>
              <a:rPr kumimoji="1" lang="ja-JP" altLang="en-US" sz="800" dirty="0" smtClean="0"/>
              <a:t>（</a:t>
            </a:r>
            <a:r>
              <a:rPr lang="ja-JP" altLang="en-US" sz="800" dirty="0" smtClean="0"/>
              <a:t>年度）</a:t>
            </a:r>
            <a:endParaRPr kumimoji="1" lang="ja-JP" altLang="en-US" sz="800" dirty="0"/>
          </a:p>
        </p:txBody>
      </p:sp>
      <p:graphicFrame>
        <p:nvGraphicFramePr>
          <p:cNvPr id="16" name="グラフ 15"/>
          <p:cNvGraphicFramePr>
            <a:graphicFrameLocks/>
          </p:cNvGraphicFramePr>
          <p:nvPr>
            <p:extLst>
              <p:ext uri="{D42A27DB-BD31-4B8C-83A1-F6EECF244321}">
                <p14:modId xmlns:p14="http://schemas.microsoft.com/office/powerpoint/2010/main" val="2679071688"/>
              </p:ext>
            </p:extLst>
          </p:nvPr>
        </p:nvGraphicFramePr>
        <p:xfrm>
          <a:off x="4814057" y="1644440"/>
          <a:ext cx="4220568" cy="2517550"/>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6"/>
          <p:cNvSpPr txBox="1"/>
          <p:nvPr/>
        </p:nvSpPr>
        <p:spPr>
          <a:xfrm>
            <a:off x="5004048" y="3573016"/>
            <a:ext cx="4068452" cy="213003"/>
          </a:xfrm>
          <a:prstGeom prst="rect">
            <a:avLst/>
          </a:prstGeom>
          <a:noFill/>
        </p:spPr>
        <p:txBody>
          <a:bodyPr wrap="square" rtlCol="0">
            <a:noAutofit/>
          </a:bodyPr>
          <a:lstStyle/>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(H23)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H24)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H25)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(H26) </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45</a:t>
            </a:fld>
            <a:endParaRPr lang="ja-JP" altLang="en-US" dirty="0">
              <a:solidFill>
                <a:prstClr val="black"/>
              </a:solidFill>
            </a:endParaRPr>
          </a:p>
        </p:txBody>
      </p:sp>
    </p:spTree>
    <p:extLst>
      <p:ext uri="{BB962C8B-B14F-4D97-AF65-F5344CB8AC3E}">
        <p14:creationId xmlns:p14="http://schemas.microsoft.com/office/powerpoint/2010/main" val="2985343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96032" y="980728"/>
            <a:ext cx="4303960" cy="3046988"/>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社会保障経費の増大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社会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保障経費の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は現在でも深刻ですが、医療・介護のニーズの高まりを受け、今後、さらに増加し続けることが見込まれます。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や社会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保障費が増加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一方で、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生産年齢人口は減少し、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には、高齢者１人を現役世代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人で支えていたのが、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人で支えることとなり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、現役世代の負担感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今後ますます高まること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が想定されます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こうした負担を社会全体でいかに支えるかを考えていく必要があります。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788024" y="980728"/>
            <a:ext cx="4355976"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社会</a:t>
            </a:r>
            <a:r>
              <a:rPr lang="ja-JP" altLang="en-US" sz="1200" b="1" dirty="0"/>
              <a:t>保障関係経費の推移</a:t>
            </a:r>
            <a:r>
              <a:rPr lang="en-US" altLang="ja-JP" sz="1200" b="1" dirty="0" smtClean="0"/>
              <a:t>【</a:t>
            </a:r>
            <a:r>
              <a:rPr lang="ja-JP" altLang="en-US" sz="1200" b="1" dirty="0"/>
              <a:t>大阪府</a:t>
            </a:r>
            <a:r>
              <a:rPr lang="en-US" altLang="ja-JP" sz="1200" b="1" dirty="0" smtClean="0"/>
              <a:t>】</a:t>
            </a:r>
            <a:endParaRPr kumimoji="1" lang="en-US" altLang="ja-JP" sz="1200" b="1" dirty="0"/>
          </a:p>
        </p:txBody>
      </p:sp>
      <p:sp>
        <p:nvSpPr>
          <p:cNvPr id="11" name="テキスト ボックス 10"/>
          <p:cNvSpPr txBox="1"/>
          <p:nvPr/>
        </p:nvSpPr>
        <p:spPr>
          <a:xfrm>
            <a:off x="6300192" y="4309065"/>
            <a:ext cx="2376264" cy="200055"/>
          </a:xfrm>
          <a:prstGeom prst="rect">
            <a:avLst/>
          </a:prstGeom>
          <a:noFill/>
          <a:ln>
            <a:noFill/>
            <a:prstDash val="dash"/>
          </a:ln>
        </p:spPr>
        <p:txBody>
          <a:bodyPr wrap="square" rtlCol="0">
            <a:spAutoFit/>
          </a:bodyPr>
          <a:lstStyle/>
          <a:p>
            <a:r>
              <a:rPr lang="ja-JP" altLang="en-US" sz="700" dirty="0" smtClean="0"/>
              <a:t>出典：大阪府「平成</a:t>
            </a:r>
            <a:r>
              <a:rPr lang="en-US" altLang="ja-JP" sz="700" dirty="0" smtClean="0"/>
              <a:t>26</a:t>
            </a:r>
            <a:r>
              <a:rPr lang="ja-JP" altLang="en-US" sz="700" dirty="0" smtClean="0"/>
              <a:t>年</a:t>
            </a:r>
            <a:r>
              <a:rPr lang="en-US" altLang="ja-JP" sz="700" dirty="0" smtClean="0"/>
              <a:t>9</a:t>
            </a:r>
            <a:r>
              <a:rPr lang="ja-JP" altLang="en-US" sz="700" dirty="0" smtClean="0"/>
              <a:t>月財政ノート</a:t>
            </a:r>
            <a:r>
              <a:rPr lang="ja-JP" altLang="en-US" sz="700" dirty="0"/>
              <a:t>」</a:t>
            </a:r>
            <a:endParaRPr kumimoji="1" lang="en-US" altLang="ja-JP" sz="700" dirty="0"/>
          </a:p>
        </p:txBody>
      </p:sp>
      <p:sp>
        <p:nvSpPr>
          <p:cNvPr id="14" name="正方形/長方形 13"/>
          <p:cNvSpPr/>
          <p:nvPr/>
        </p:nvSpPr>
        <p:spPr>
          <a:xfrm>
            <a:off x="179512" y="116632"/>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進展（医療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･介護需要の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増大）</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828968" y="4149080"/>
            <a:ext cx="4320480"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高齢者の医療費の推移</a:t>
            </a:r>
            <a:r>
              <a:rPr lang="en-US" altLang="ja-JP" sz="1200" b="1" dirty="0" smtClean="0">
                <a:latin typeface="+mj-lt"/>
              </a:rPr>
              <a:t>【</a:t>
            </a:r>
            <a:r>
              <a:rPr lang="ja-JP" altLang="en-US" sz="1200" b="1" dirty="0" smtClean="0">
                <a:latin typeface="+mj-lt"/>
              </a:rPr>
              <a:t>大阪府</a:t>
            </a:r>
            <a:r>
              <a:rPr lang="en-US" altLang="ja-JP" sz="1200" b="1" dirty="0" smtClean="0">
                <a:latin typeface="+mj-lt"/>
              </a:rPr>
              <a:t>】</a:t>
            </a:r>
            <a:endParaRPr kumimoji="1" lang="en-US" altLang="ja-JP" sz="1200" b="1" dirty="0">
              <a:latin typeface="+mj-lt"/>
            </a:endParaRPr>
          </a:p>
        </p:txBody>
      </p:sp>
      <p:sp>
        <p:nvSpPr>
          <p:cNvPr id="13" name="テキスト ボックス 12"/>
          <p:cNvSpPr txBox="1"/>
          <p:nvPr/>
        </p:nvSpPr>
        <p:spPr>
          <a:xfrm>
            <a:off x="5292080" y="6525344"/>
            <a:ext cx="3024336" cy="200055"/>
          </a:xfrm>
          <a:prstGeom prst="rect">
            <a:avLst/>
          </a:prstGeom>
          <a:noFill/>
          <a:ln>
            <a:noFill/>
            <a:prstDash val="dash"/>
          </a:ln>
        </p:spPr>
        <p:txBody>
          <a:bodyPr wrap="square" rtlCol="0">
            <a:spAutoFit/>
          </a:bodyPr>
          <a:lstStyle/>
          <a:p>
            <a:r>
              <a:rPr lang="ja-JP" altLang="en-US" sz="700" dirty="0" smtClean="0"/>
              <a:t>出典：厚生労働省「後期高齢者医療事業状況報告」</a:t>
            </a:r>
            <a:endParaRPr kumimoji="1" lang="en-US" altLang="ja-JP" sz="700" dirty="0"/>
          </a:p>
        </p:txBody>
      </p:sp>
      <p:graphicFrame>
        <p:nvGraphicFramePr>
          <p:cNvPr id="15" name="グラフ 14"/>
          <p:cNvGraphicFramePr>
            <a:graphicFrameLocks/>
          </p:cNvGraphicFramePr>
          <p:nvPr>
            <p:extLst>
              <p:ext uri="{D42A27DB-BD31-4B8C-83A1-F6EECF244321}">
                <p14:modId xmlns:p14="http://schemas.microsoft.com/office/powerpoint/2010/main" val="181761344"/>
              </p:ext>
            </p:extLst>
          </p:nvPr>
        </p:nvGraphicFramePr>
        <p:xfrm>
          <a:off x="4572000" y="4518118"/>
          <a:ext cx="4536504" cy="1832371"/>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5220072" y="3933056"/>
            <a:ext cx="3384376" cy="200055"/>
          </a:xfrm>
          <a:prstGeom prst="rect">
            <a:avLst/>
          </a:prstGeom>
          <a:noFill/>
          <a:ln>
            <a:noFill/>
            <a:prstDash val="dash"/>
          </a:ln>
        </p:spPr>
        <p:txBody>
          <a:bodyPr wrap="square" rtlCol="0">
            <a:spAutoFit/>
          </a:bodyPr>
          <a:lstStyle/>
          <a:p>
            <a:r>
              <a:rPr lang="ja-JP" altLang="en-US" sz="700" dirty="0" smtClean="0"/>
              <a:t>出典：大阪府「財政ノート」</a:t>
            </a:r>
            <a:endParaRPr kumimoji="1" lang="en-US" altLang="ja-JP" sz="700" dirty="0"/>
          </a:p>
        </p:txBody>
      </p:sp>
      <p:graphicFrame>
        <p:nvGraphicFramePr>
          <p:cNvPr id="19" name="グラフ 18"/>
          <p:cNvGraphicFramePr>
            <a:graphicFrameLocks/>
          </p:cNvGraphicFramePr>
          <p:nvPr>
            <p:extLst>
              <p:ext uri="{D42A27DB-BD31-4B8C-83A1-F6EECF244321}">
                <p14:modId xmlns:p14="http://schemas.microsoft.com/office/powerpoint/2010/main" val="3361653861"/>
              </p:ext>
            </p:extLst>
          </p:nvPr>
        </p:nvGraphicFramePr>
        <p:xfrm>
          <a:off x="4644009" y="1281694"/>
          <a:ext cx="446449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0" name="テキスト ボックス 19"/>
          <p:cNvSpPr txBox="1"/>
          <p:nvPr/>
        </p:nvSpPr>
        <p:spPr>
          <a:xfrm>
            <a:off x="5033963" y="3717032"/>
            <a:ext cx="4182553" cy="221387"/>
          </a:xfrm>
          <a:prstGeom prst="rect">
            <a:avLst/>
          </a:prstGeom>
          <a:noFill/>
        </p:spPr>
        <p:txBody>
          <a:bodyPr wrap="square" tIns="72000" rtlCol="0">
            <a:noAutofit/>
          </a:bodyPr>
          <a:lstStyle/>
          <a:p>
            <a:r>
              <a:rPr lang="ja-JP" altLang="en-US" sz="700" spc="-2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spc="-20" dirty="0" smtClean="0">
                <a:latin typeface="Meiryo UI" panose="020B0604030504040204" pitchFamily="50" charset="-128"/>
                <a:ea typeface="Meiryo UI" panose="020B0604030504040204" pitchFamily="50" charset="-128"/>
                <a:cs typeface="Meiryo UI" panose="020B0604030504040204" pitchFamily="50" charset="-128"/>
              </a:rPr>
              <a:t>(H13)  (H14)</a:t>
            </a:r>
            <a:r>
              <a:rPr lang="ja-JP" altLang="en-US" sz="700" spc="-2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spc="-20" dirty="0" smtClean="0">
                <a:latin typeface="Meiryo UI" panose="020B0604030504040204" pitchFamily="50" charset="-128"/>
                <a:ea typeface="Meiryo UI" panose="020B0604030504040204" pitchFamily="50" charset="-128"/>
                <a:cs typeface="Meiryo UI" panose="020B0604030504040204" pitchFamily="50" charset="-128"/>
              </a:rPr>
              <a:t>(H15)</a:t>
            </a:r>
            <a:r>
              <a:rPr lang="ja-JP" altLang="en-US" sz="700" spc="-2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spc="-20" dirty="0" smtClean="0">
                <a:latin typeface="Meiryo UI" panose="020B0604030504040204" pitchFamily="50" charset="-128"/>
                <a:ea typeface="Meiryo UI" panose="020B0604030504040204" pitchFamily="50" charset="-128"/>
                <a:cs typeface="Meiryo UI" panose="020B0604030504040204" pitchFamily="50" charset="-128"/>
              </a:rPr>
              <a:t>(H16)  (H17) (H18) (H19) (H20)  (H21)</a:t>
            </a:r>
            <a:r>
              <a:rPr lang="ja-JP" altLang="en-US" sz="700" spc="-2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spc="-2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spc="-2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spc="-20" dirty="0" smtClean="0">
                <a:latin typeface="Meiryo UI" panose="020B0604030504040204" pitchFamily="50" charset="-128"/>
                <a:ea typeface="Meiryo UI" panose="020B0604030504040204" pitchFamily="50" charset="-128"/>
                <a:cs typeface="Meiryo UI" panose="020B0604030504040204" pitchFamily="50" charset="-128"/>
              </a:rPr>
              <a:t>) (H23)  (H24) (H25) (H26)</a:t>
            </a:r>
            <a:endParaRPr kumimoji="1" lang="ja-JP" altLang="en-US" sz="700" spc="-2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8748464" y="3861048"/>
            <a:ext cx="504056" cy="195814"/>
          </a:xfrm>
          <a:prstGeom prst="rect">
            <a:avLst/>
          </a:prstGeom>
          <a:noFill/>
        </p:spPr>
        <p:txBody>
          <a:bodyPr wrap="square" lIns="36000" tIns="36000" rIns="36000" bIns="36000" rtlCol="0">
            <a:spAutoFit/>
          </a:bodyPr>
          <a:lstStyle/>
          <a:p>
            <a:r>
              <a:rPr kumimoji="1" lang="ja-JP" altLang="en-US" sz="800" dirty="0" smtClean="0"/>
              <a:t>（年度）</a:t>
            </a:r>
            <a:endParaRPr kumimoji="1" lang="ja-JP" altLang="en-US" sz="800" dirty="0"/>
          </a:p>
        </p:txBody>
      </p:sp>
      <p:sp>
        <p:nvSpPr>
          <p:cNvPr id="22" name="テキスト ボックス 21"/>
          <p:cNvSpPr txBox="1"/>
          <p:nvPr/>
        </p:nvSpPr>
        <p:spPr>
          <a:xfrm>
            <a:off x="4846687" y="1289551"/>
            <a:ext cx="648072" cy="195814"/>
          </a:xfrm>
          <a:prstGeom prst="rect">
            <a:avLst/>
          </a:prstGeom>
          <a:noFill/>
          <a:ln>
            <a:noFill/>
          </a:ln>
        </p:spPr>
        <p:txBody>
          <a:bodyPr wrap="square" lIns="36000" tIns="36000" rIns="36000" bIns="36000" rtlCol="0">
            <a:spAutoFit/>
          </a:bodyPr>
          <a:lstStyle/>
          <a:p>
            <a:r>
              <a:rPr kumimoji="1" lang="ja-JP" altLang="en-US" sz="800" dirty="0" smtClean="0"/>
              <a:t>（</a:t>
            </a:r>
            <a:r>
              <a:rPr lang="ja-JP" altLang="en-US" sz="800" dirty="0" smtClean="0"/>
              <a:t>億</a:t>
            </a:r>
            <a:r>
              <a:rPr lang="ja-JP" altLang="en-US" sz="800" dirty="0"/>
              <a:t>円</a:t>
            </a:r>
            <a:r>
              <a:rPr kumimoji="1" lang="ja-JP" altLang="en-US" sz="800" dirty="0" smtClean="0"/>
              <a:t>）</a:t>
            </a:r>
            <a:endParaRPr kumimoji="1" lang="ja-JP" altLang="en-US" sz="800" dirty="0"/>
          </a:p>
        </p:txBody>
      </p:sp>
      <p:sp>
        <p:nvSpPr>
          <p:cNvPr id="23" name="テキスト ボックス 22"/>
          <p:cNvSpPr txBox="1"/>
          <p:nvPr/>
        </p:nvSpPr>
        <p:spPr>
          <a:xfrm>
            <a:off x="5220071" y="6350489"/>
            <a:ext cx="3691543" cy="133911"/>
          </a:xfrm>
          <a:prstGeom prst="rect">
            <a:avLst/>
          </a:prstGeom>
          <a:noFill/>
        </p:spPr>
        <p:txBody>
          <a:bodyPr wrap="square" tIns="0"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H20</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(H23)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H24)           (H25)</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8576544" y="6252582"/>
            <a:ext cx="504056" cy="195814"/>
          </a:xfrm>
          <a:prstGeom prst="rect">
            <a:avLst/>
          </a:prstGeom>
          <a:noFill/>
        </p:spPr>
        <p:txBody>
          <a:bodyPr wrap="square" lIns="36000" tIns="36000" rIns="36000" bIns="36000" rtlCol="0">
            <a:spAutoFit/>
          </a:bodyPr>
          <a:lstStyle/>
          <a:p>
            <a:r>
              <a:rPr kumimoji="1" lang="ja-JP" altLang="en-US" sz="800" dirty="0" smtClean="0"/>
              <a:t>（年度）</a:t>
            </a:r>
            <a:endParaRPr kumimoji="1" lang="ja-JP" altLang="en-US" sz="800" dirty="0"/>
          </a:p>
        </p:txBody>
      </p:sp>
      <p:sp>
        <p:nvSpPr>
          <p:cNvPr id="18" name="正方形/長方形 1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46</a:t>
            </a:fld>
            <a:endParaRPr lang="ja-JP" altLang="en-US" dirty="0">
              <a:solidFill>
                <a:prstClr val="black"/>
              </a:solidFill>
            </a:endParaRPr>
          </a:p>
        </p:txBody>
      </p:sp>
    </p:spTree>
    <p:extLst>
      <p:ext uri="{BB962C8B-B14F-4D97-AF65-F5344CB8AC3E}">
        <p14:creationId xmlns:p14="http://schemas.microsoft.com/office/powerpoint/2010/main" val="41990860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p:cNvGraphicFramePr>
          <p:nvPr>
            <p:extLst>
              <p:ext uri="{D42A27DB-BD31-4B8C-83A1-F6EECF244321}">
                <p14:modId xmlns:p14="http://schemas.microsoft.com/office/powerpoint/2010/main" val="3299569415"/>
              </p:ext>
            </p:extLst>
          </p:nvPr>
        </p:nvGraphicFramePr>
        <p:xfrm>
          <a:off x="4661756" y="4084340"/>
          <a:ext cx="4489859" cy="234662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4"/>
          <p:cNvSpPr txBox="1">
            <a:spLocks noChangeArrowheads="1"/>
          </p:cNvSpPr>
          <p:nvPr/>
        </p:nvSpPr>
        <p:spPr bwMode="auto">
          <a:xfrm>
            <a:off x="4980272" y="6525344"/>
            <a:ext cx="427224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eaLnBrk="0" fontAlgn="base" hangingPunct="0">
              <a:spcBef>
                <a:spcPct val="0"/>
              </a:spcBef>
              <a:spcAft>
                <a:spcPct val="0"/>
              </a:spcAft>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年まで</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は厚生労働省「福祉行政報告例」</a:t>
            </a:r>
          </a:p>
          <a:p>
            <a:pPr lvl="0" eaLnBrk="0" fontAlgn="base" hangingPunct="0">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年及び</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厚生労働省「被保護者調査</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世帯数</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は月次報告の</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累計</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9512" y="146838"/>
            <a:ext cx="8964488"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■高齢化の急速な進展（高齢者単独世帯の増加）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323528" y="980728"/>
            <a:ext cx="4032448" cy="452431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　高齢単独世帯の増加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主が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歳以上である高齢世帯は年々増加し、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年には一般世帯数の約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、５世帯に２世帯程度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に達するものと推計されています。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その中でも、高齢者の単独世帯が増加を続け、</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年には一般世帯数の約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％、５～６世帯に１世帯程度が高齢単独世帯になると見込まれています。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　生活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受給者の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大阪府は、全国に比べ、生活保護率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特に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あり、世帯類型別の被保護世帯の内訳では、高齢者世帯の割合が高くなっています。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このため、高齢化の進展により、生活保護受給者がさらに増加する可能性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763120" y="951289"/>
            <a:ext cx="4380880"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spc="-80" dirty="0" smtClean="0"/>
              <a:t>一般世帯数に占める高齢世帯及び高齢単独世帯の割合</a:t>
            </a:r>
            <a:r>
              <a:rPr lang="en-US" altLang="ja-JP" sz="1200" b="1" spc="-80" dirty="0" smtClean="0"/>
              <a:t>【</a:t>
            </a:r>
            <a:r>
              <a:rPr lang="ja-JP" altLang="en-US" sz="1200" b="1" spc="-80" dirty="0" smtClean="0"/>
              <a:t>大阪府</a:t>
            </a:r>
            <a:r>
              <a:rPr lang="en-US" altLang="ja-JP" sz="1200" b="1" spc="-80" dirty="0" smtClean="0"/>
              <a:t>】</a:t>
            </a:r>
            <a:endParaRPr kumimoji="1" lang="en-US" altLang="ja-JP" sz="1200" b="1" spc="-80" dirty="0"/>
          </a:p>
        </p:txBody>
      </p:sp>
      <p:sp>
        <p:nvSpPr>
          <p:cNvPr id="24" name="テキスト ボックス 23"/>
          <p:cNvSpPr txBox="1"/>
          <p:nvPr/>
        </p:nvSpPr>
        <p:spPr>
          <a:xfrm>
            <a:off x="4812105" y="3687593"/>
            <a:ext cx="4339510"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被保護世帯数（高齢者世帯）の推移</a:t>
            </a:r>
            <a:r>
              <a:rPr lang="en-US" altLang="ja-JP" sz="1200" b="1" dirty="0" smtClean="0"/>
              <a:t>【</a:t>
            </a:r>
            <a:r>
              <a:rPr lang="ja-JP" altLang="en-US" sz="1200" b="1" dirty="0"/>
              <a:t>大阪府</a:t>
            </a:r>
            <a:r>
              <a:rPr lang="en-US" altLang="ja-JP" sz="1200" b="1" dirty="0" smtClean="0"/>
              <a:t>】</a:t>
            </a:r>
            <a:endParaRPr kumimoji="1" lang="en-US" altLang="ja-JP" sz="1200" b="1" dirty="0"/>
          </a:p>
        </p:txBody>
      </p:sp>
      <p:graphicFrame>
        <p:nvGraphicFramePr>
          <p:cNvPr id="12" name="グラフ 11"/>
          <p:cNvGraphicFramePr>
            <a:graphicFrameLocks/>
          </p:cNvGraphicFramePr>
          <p:nvPr>
            <p:extLst>
              <p:ext uri="{D42A27DB-BD31-4B8C-83A1-F6EECF244321}">
                <p14:modId xmlns:p14="http://schemas.microsoft.com/office/powerpoint/2010/main" val="2014231722"/>
              </p:ext>
            </p:extLst>
          </p:nvPr>
        </p:nvGraphicFramePr>
        <p:xfrm>
          <a:off x="4763120" y="1371832"/>
          <a:ext cx="4380880"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4"/>
          <p:cNvSpPr txBox="1">
            <a:spLocks noChangeArrowheads="1"/>
          </p:cNvSpPr>
          <p:nvPr/>
        </p:nvSpPr>
        <p:spPr bwMode="auto">
          <a:xfrm>
            <a:off x="5076056" y="3460064"/>
            <a:ext cx="4392488" cy="17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年以降は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大阪府住宅まちづくり部推計。</a:t>
            </a:r>
          </a:p>
        </p:txBody>
      </p:sp>
      <p:sp>
        <p:nvSpPr>
          <p:cNvPr id="15" name="テキスト ボックス 14"/>
          <p:cNvSpPr txBox="1"/>
          <p:nvPr/>
        </p:nvSpPr>
        <p:spPr>
          <a:xfrm>
            <a:off x="4716016" y="4025274"/>
            <a:ext cx="648072" cy="195814"/>
          </a:xfrm>
          <a:prstGeom prst="rect">
            <a:avLst/>
          </a:prstGeom>
          <a:noFill/>
        </p:spPr>
        <p:txBody>
          <a:bodyPr wrap="square" lIns="36000" tIns="36000" rIns="36000" bIns="36000" rtlCol="0">
            <a:spAutoFit/>
          </a:bodyPr>
          <a:lstStyle/>
          <a:p>
            <a:r>
              <a:rPr kumimoji="1" lang="ja-JP" altLang="en-US" sz="800" dirty="0" smtClean="0"/>
              <a:t>（万世帯）</a:t>
            </a:r>
            <a:endParaRPr kumimoji="1" lang="ja-JP" altLang="en-US" sz="800" dirty="0"/>
          </a:p>
        </p:txBody>
      </p:sp>
      <p:sp>
        <p:nvSpPr>
          <p:cNvPr id="21" name="テキスト ボックス 20"/>
          <p:cNvSpPr txBox="1"/>
          <p:nvPr/>
        </p:nvSpPr>
        <p:spPr>
          <a:xfrm>
            <a:off x="8604448" y="6165304"/>
            <a:ext cx="504056" cy="195814"/>
          </a:xfrm>
          <a:prstGeom prst="rect">
            <a:avLst/>
          </a:prstGeom>
          <a:noFill/>
        </p:spPr>
        <p:txBody>
          <a:bodyPr wrap="square" lIns="36000" tIns="36000" rIns="36000" bIns="36000" rtlCol="0">
            <a:spAutoFit/>
          </a:bodyPr>
          <a:lstStyle/>
          <a:p>
            <a:r>
              <a:rPr kumimoji="1" lang="ja-JP" altLang="en-US" sz="800" dirty="0" smtClean="0"/>
              <a:t>（年度）</a:t>
            </a:r>
            <a:endParaRPr kumimoji="1" lang="ja-JP" altLang="en-US" sz="800" dirty="0"/>
          </a:p>
        </p:txBody>
      </p:sp>
      <p:sp>
        <p:nvSpPr>
          <p:cNvPr id="26" name="テキスト ボックス 25"/>
          <p:cNvSpPr txBox="1"/>
          <p:nvPr/>
        </p:nvSpPr>
        <p:spPr>
          <a:xfrm>
            <a:off x="4814759" y="3204265"/>
            <a:ext cx="4336856" cy="255799"/>
          </a:xfrm>
          <a:prstGeom prst="rect">
            <a:avLst/>
          </a:prstGeom>
          <a:noFill/>
        </p:spPr>
        <p:txBody>
          <a:bodyPr wrap="square"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(S55)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   (H2)    (H7)   (H12)  (H17)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(H27)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H32)  (H37)  (H42)  (H47)</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8820472" y="3120234"/>
            <a:ext cx="404144" cy="195814"/>
          </a:xfrm>
          <a:prstGeom prst="rect">
            <a:avLst/>
          </a:prstGeom>
          <a:noFill/>
        </p:spPr>
        <p:txBody>
          <a:bodyPr wrap="square" lIns="36000" tIns="36000" rIns="36000" bIns="36000" rtlCol="0">
            <a:spAutoFit/>
          </a:bodyPr>
          <a:lstStyle/>
          <a:p>
            <a:r>
              <a:rPr kumimoji="1" lang="ja-JP" altLang="en-US" sz="800" dirty="0" smtClean="0"/>
              <a:t>（年）</a:t>
            </a:r>
            <a:endParaRPr kumimoji="1" lang="ja-JP" altLang="en-US" sz="800" dirty="0"/>
          </a:p>
        </p:txBody>
      </p:sp>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47</a:t>
            </a:fld>
            <a:endParaRPr lang="ja-JP" altLang="en-US" dirty="0">
              <a:solidFill>
                <a:prstClr val="black"/>
              </a:solidFill>
            </a:endParaRPr>
          </a:p>
        </p:txBody>
      </p:sp>
    </p:spTree>
    <p:extLst>
      <p:ext uri="{BB962C8B-B14F-4D97-AF65-F5344CB8AC3E}">
        <p14:creationId xmlns:p14="http://schemas.microsoft.com/office/powerpoint/2010/main" val="20524937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1702055475"/>
              </p:ext>
            </p:extLst>
          </p:nvPr>
        </p:nvGraphicFramePr>
        <p:xfrm>
          <a:off x="4644007" y="4334486"/>
          <a:ext cx="4473923" cy="2434177"/>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21"/>
          <p:cNvSpPr txBox="1"/>
          <p:nvPr/>
        </p:nvSpPr>
        <p:spPr>
          <a:xfrm>
            <a:off x="4764258" y="966633"/>
            <a:ext cx="4379741"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単身</a:t>
            </a:r>
            <a:r>
              <a:rPr lang="ja-JP" altLang="en-US" sz="1200" b="1" dirty="0">
                <a:latin typeface="+mj-lt"/>
              </a:rPr>
              <a:t>高齢者　日常生活の不安</a:t>
            </a:r>
            <a:r>
              <a:rPr lang="en-US" altLang="ja-JP" sz="1200" b="1" dirty="0">
                <a:latin typeface="+mj-lt"/>
              </a:rPr>
              <a:t>【</a:t>
            </a:r>
            <a:r>
              <a:rPr lang="ja-JP" altLang="en-US" sz="1200" b="1" dirty="0">
                <a:latin typeface="+mj-lt"/>
              </a:rPr>
              <a:t>全国</a:t>
            </a:r>
            <a:r>
              <a:rPr lang="en-US" altLang="ja-JP" sz="1200" b="1" dirty="0">
                <a:latin typeface="+mj-lt"/>
              </a:rPr>
              <a:t>】</a:t>
            </a:r>
          </a:p>
        </p:txBody>
      </p:sp>
      <p:graphicFrame>
        <p:nvGraphicFramePr>
          <p:cNvPr id="25" name="グラフ 24"/>
          <p:cNvGraphicFramePr>
            <a:graphicFrameLocks/>
          </p:cNvGraphicFramePr>
          <p:nvPr>
            <p:extLst>
              <p:ext uri="{D42A27DB-BD31-4B8C-83A1-F6EECF244321}">
                <p14:modId xmlns:p14="http://schemas.microsoft.com/office/powerpoint/2010/main" val="832492136"/>
              </p:ext>
            </p:extLst>
          </p:nvPr>
        </p:nvGraphicFramePr>
        <p:xfrm>
          <a:off x="4499992" y="1268228"/>
          <a:ext cx="4644262" cy="2636808"/>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■高齢化の急速な進展（高齢者</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単独世帯の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正方形/長方形 18"/>
          <p:cNvSpPr/>
          <p:nvPr/>
        </p:nvSpPr>
        <p:spPr>
          <a:xfrm>
            <a:off x="244539" y="980728"/>
            <a:ext cx="4039429" cy="3785652"/>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　高齢者の社会的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孤立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単身の高齢者が日常から不安を感じていることとして、「健康や病気のこと」「寝たきりや身体が不自由になり介護が必要な状態になること」「自然災害（地震・洪水など）」が上位を占めており、身の回りに相談相手や助けてもらえる人がいないといった「社会的孤立」が不安の一因となっていることがうかがえ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また、認知症などの脳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の疾患等により日常生活に支障をきたす高齢者の増加が予想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されています。大阪府においては、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年で認知症高齢者は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歳以上人口比で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％）に達すると見込まれており、社会全体でこれらの対策を検討していくことが求められます。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764260" y="4005064"/>
            <a:ext cx="4379740"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大阪府</a:t>
            </a:r>
            <a:r>
              <a:rPr lang="ja-JP" altLang="en-US" sz="1200" b="1" dirty="0">
                <a:latin typeface="+mj-lt"/>
              </a:rPr>
              <a:t>の認知症高齢者の推移</a:t>
            </a:r>
            <a:r>
              <a:rPr lang="en-US" altLang="ja-JP" sz="1200" b="1" dirty="0" smtClean="0">
                <a:latin typeface="+mj-lt"/>
              </a:rPr>
              <a:t>【</a:t>
            </a:r>
            <a:r>
              <a:rPr lang="ja-JP" altLang="en-US" sz="1200" b="1" dirty="0" smtClean="0">
                <a:latin typeface="+mj-lt"/>
              </a:rPr>
              <a:t>大阪府</a:t>
            </a:r>
            <a:r>
              <a:rPr lang="en-US" altLang="ja-JP" sz="1200" b="1" dirty="0" smtClean="0">
                <a:latin typeface="+mj-lt"/>
              </a:rPr>
              <a:t>】</a:t>
            </a:r>
            <a:endParaRPr kumimoji="1" lang="en-US" altLang="ja-JP" sz="1200" b="1" dirty="0">
              <a:latin typeface="+mj-lt"/>
            </a:endParaRPr>
          </a:p>
        </p:txBody>
      </p:sp>
      <p:sp>
        <p:nvSpPr>
          <p:cNvPr id="20" name="テキスト ボックス 19"/>
          <p:cNvSpPr txBox="1"/>
          <p:nvPr/>
        </p:nvSpPr>
        <p:spPr>
          <a:xfrm>
            <a:off x="5184576" y="6568609"/>
            <a:ext cx="2411760" cy="200055"/>
          </a:xfrm>
          <a:prstGeom prst="rect">
            <a:avLst/>
          </a:prstGeom>
          <a:noFill/>
          <a:ln>
            <a:noFill/>
            <a:prstDash val="dash"/>
          </a:ln>
        </p:spPr>
        <p:txBody>
          <a:bodyPr wrap="square" rtlCol="0">
            <a:sp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出典：大阪府</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大阪府高齢者</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076056" y="3805009"/>
            <a:ext cx="4067944" cy="200055"/>
          </a:xfrm>
          <a:prstGeom prst="rect">
            <a:avLst/>
          </a:prstGeom>
          <a:noFill/>
          <a:ln>
            <a:noFill/>
            <a:prstDash val="dash"/>
          </a:ln>
        </p:spPr>
        <p:txBody>
          <a:bodyPr wrap="square" rtlCol="0">
            <a:sp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出典：内閣府「平成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年度 一人暮らし高齢者に関する意識調査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499992" y="4356106"/>
            <a:ext cx="1008113" cy="215444"/>
          </a:xfrm>
          <a:prstGeom prst="rect">
            <a:avLst/>
          </a:prstGeom>
          <a:noFill/>
        </p:spPr>
        <p:txBody>
          <a:bodyPr wrap="square" rtlCol="0">
            <a:spAutoFit/>
          </a:bodyPr>
          <a:lstStyle/>
          <a:p>
            <a:pPr algn="ctr"/>
            <a:r>
              <a:rPr kumimoji="1" lang="ja-JP" altLang="en-US" sz="800" dirty="0" smtClean="0"/>
              <a:t>（</a:t>
            </a:r>
            <a:r>
              <a:rPr lang="ja-JP" altLang="en-US" sz="800" dirty="0"/>
              <a:t>千人</a:t>
            </a:r>
            <a:r>
              <a:rPr kumimoji="1" lang="ja-JP" altLang="en-US" sz="800" dirty="0" smtClean="0"/>
              <a:t>）</a:t>
            </a:r>
            <a:endParaRPr kumimoji="1" lang="ja-JP" altLang="en-US" sz="800" dirty="0"/>
          </a:p>
        </p:txBody>
      </p:sp>
      <p:sp>
        <p:nvSpPr>
          <p:cNvPr id="21" name="テキスト ボックス 20"/>
          <p:cNvSpPr txBox="1"/>
          <p:nvPr/>
        </p:nvSpPr>
        <p:spPr>
          <a:xfrm>
            <a:off x="8460432" y="6192600"/>
            <a:ext cx="504056" cy="215444"/>
          </a:xfrm>
          <a:prstGeom prst="rect">
            <a:avLst/>
          </a:prstGeom>
          <a:noFill/>
        </p:spPr>
        <p:txBody>
          <a:bodyPr wrap="square" rtlCol="0">
            <a:spAutoFit/>
          </a:bodyPr>
          <a:lstStyle/>
          <a:p>
            <a:pPr algn="ctr"/>
            <a:r>
              <a:rPr kumimoji="1" lang="ja-JP" altLang="en-US" sz="800" dirty="0" smtClean="0"/>
              <a:t>（</a:t>
            </a:r>
            <a:r>
              <a:rPr lang="ja-JP" altLang="en-US" sz="800" dirty="0"/>
              <a:t>年</a:t>
            </a:r>
            <a:r>
              <a:rPr kumimoji="1" lang="ja-JP" altLang="en-US" sz="800" dirty="0" smtClean="0"/>
              <a:t>）</a:t>
            </a:r>
            <a:endParaRPr kumimoji="1" lang="ja-JP" altLang="en-US" sz="800" dirty="0"/>
          </a:p>
        </p:txBody>
      </p:sp>
      <p:sp>
        <p:nvSpPr>
          <p:cNvPr id="24" name="テキスト ボックス 23"/>
          <p:cNvSpPr txBox="1"/>
          <p:nvPr/>
        </p:nvSpPr>
        <p:spPr>
          <a:xfrm>
            <a:off x="4824028" y="6290275"/>
            <a:ext cx="4068452" cy="221387"/>
          </a:xfrm>
          <a:prstGeom prst="rect">
            <a:avLst/>
          </a:prstGeom>
          <a:noFill/>
        </p:spPr>
        <p:txBody>
          <a:bodyPr wrap="square" rtlCol="0">
            <a:noAutofit/>
          </a:bodyPr>
          <a:lstStyle/>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H24)         (H27)                  (H32)                   (H37)                   (H42)  </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8748464" y="1268760"/>
            <a:ext cx="505341" cy="215444"/>
          </a:xfrm>
          <a:prstGeom prst="rect">
            <a:avLst/>
          </a:prstGeom>
          <a:noFill/>
        </p:spPr>
        <p:txBody>
          <a:bodyPr wrap="square" rtlCol="0">
            <a:spAutoFit/>
          </a:bodyPr>
          <a:lstStyle/>
          <a:p>
            <a:pPr algn="ctr"/>
            <a:r>
              <a:rPr kumimoji="1" lang="ja-JP" altLang="en-US" sz="800" dirty="0" smtClean="0"/>
              <a:t>（</a:t>
            </a:r>
            <a:r>
              <a:rPr lang="ja-JP" altLang="en-US" sz="800" dirty="0"/>
              <a:t>％</a:t>
            </a:r>
            <a:r>
              <a:rPr kumimoji="1" lang="ja-JP" altLang="en-US" sz="800" dirty="0" smtClean="0"/>
              <a:t>）</a:t>
            </a:r>
            <a:endParaRPr kumimoji="1" lang="ja-JP" altLang="en-US" sz="800" dirty="0"/>
          </a:p>
        </p:txBody>
      </p:sp>
      <p:sp>
        <p:nvSpPr>
          <p:cNvPr id="16" name="正方形/長方形 1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48</a:t>
            </a:fld>
            <a:endParaRPr lang="ja-JP" altLang="en-US" dirty="0">
              <a:solidFill>
                <a:prstClr val="black"/>
              </a:solidFill>
            </a:endParaRPr>
          </a:p>
        </p:txBody>
      </p:sp>
    </p:spTree>
    <p:extLst>
      <p:ext uri="{BB962C8B-B14F-4D97-AF65-F5344CB8AC3E}">
        <p14:creationId xmlns:p14="http://schemas.microsoft.com/office/powerpoint/2010/main" val="243680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１．はじめに</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a:t>
            </a:fld>
            <a:endParaRPr lang="ja-JP" altLang="en-US" dirty="0">
              <a:solidFill>
                <a:prstClr val="black"/>
              </a:solidFill>
            </a:endParaRPr>
          </a:p>
        </p:txBody>
      </p:sp>
      <p:sp>
        <p:nvSpPr>
          <p:cNvPr id="6" name="正方形/長方形 5"/>
          <p:cNvSpPr/>
          <p:nvPr/>
        </p:nvSpPr>
        <p:spPr>
          <a:xfrm>
            <a:off x="107504" y="706413"/>
            <a:ext cx="8856984" cy="5170646"/>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日本は今、「人口減少時代」に突入しています。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国の「まち・ひと・しごと創生長期ビジョン」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では、人口減少は「静かなる危機」と呼ばれており、日々の生活においては実感しづらいものの、このままでは、我が国の人口は急速に減少し、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結果、将来的には経済規模の縮小や生活水準の低下を招き、究極的には国としての持続性すら危うくなると警告しています。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大阪府においても、「大阪府人口減少社会白書」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年３月策定。平成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年６月一部改訂。）では、府の総人口は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887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万人をピークに減少し、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年後の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万人程度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）となると予想しています。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また、東京一極集中の影響は、大阪府にも大きく及んでおり、東京圏への転出超過（</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年の５年間で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37,902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人）の状況が続いています。経済機能等の流出ともあいまって大阪の活力低下を招いているとの指摘もあります。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国の長期ビジョンでは、今後めざすべき将来の方向を「将来にわたって「活力ある日本社会」を維持する」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位置づけ、その実現には人口減少に歯止めをかけることが必須であるとしています。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若い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世代の就労・結婚・子育ての希望が実現すると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、合計特殊出生率（以下「出生率」という。）が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程度の水準まで向上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OECD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諸国の半数近くの国で実現している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水準）ことが見込まれます。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年に出生率が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程度まで向上し、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年に今後も人口を維持するために必要とされる水準（人口置換水準＝</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2.07</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年時点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が達成されれば、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年においても総人口１億人程度を確保できるとしています。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また、「人口の安定化」と「生産性の向上」が実現するならば、</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年代の実質</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GDP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程度の維持が可能としています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3655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■高齢化の急速な進展（高齢者単独世帯の増加）</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251520" y="1048668"/>
            <a:ext cx="4248472" cy="2308324"/>
          </a:xfrm>
          <a:prstGeom prst="rect">
            <a:avLst/>
          </a:prstGeom>
        </p:spPr>
        <p:txBody>
          <a:bodyPr wrap="square">
            <a:spAutoFit/>
          </a:bodyPr>
          <a:lstStyle/>
          <a:p>
            <a:pPr marL="180000" indent="-457200"/>
            <a:r>
              <a:rPr lang="ja-JP" altLang="en-US" sz="1600" spc="-20" dirty="0" smtClean="0">
                <a:latin typeface="Meiryo UI" panose="020B0604030504040204" pitchFamily="50" charset="-128"/>
                <a:ea typeface="Meiryo UI" panose="020B0604030504040204" pitchFamily="50" charset="-128"/>
                <a:cs typeface="Meiryo UI" panose="020B0604030504040204" pitchFamily="50" charset="-128"/>
              </a:rPr>
              <a:t>①　地域の関わりの希薄化、コミュニティの弱体化</a:t>
            </a:r>
            <a:endParaRPr lang="en-US" altLang="ja-JP" sz="1600" spc="-2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高度成長期以降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、核家族世帯の増加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、ライフスタイル・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居住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形態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の変化などにより、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自治会・子ども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地域コミュニティは減少・弱体化して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今後、高齢化が急速に進展し、人口減少が進む中で、地域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の結びつきが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さらに希薄化した場合、地域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の治安力、福祉力、教育力の低下に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つながる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おそれがあります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932040" y="976465"/>
            <a:ext cx="4211960" cy="324000"/>
          </a:xfrm>
          <a:prstGeom prst="rect">
            <a:avLst/>
          </a:prstGeom>
          <a:solidFill>
            <a:schemeClr val="bg1">
              <a:lumMod val="85000"/>
            </a:schemeClr>
          </a:solidFill>
        </p:spPr>
        <p:txBody>
          <a:bodyPr wrap="square" rtlCol="0" anchor="ctr" anchorCtr="0">
            <a:no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近所付き合いの程度の推移</a:t>
            </a:r>
            <a:r>
              <a:rPr lang="en-US" altLang="ja-JP" sz="1200" b="1" dirty="0" smtClean="0"/>
              <a:t>【</a:t>
            </a:r>
            <a:r>
              <a:rPr lang="ja-JP" altLang="en-US" sz="1200" b="1" dirty="0"/>
              <a:t>全国</a:t>
            </a:r>
            <a:r>
              <a:rPr lang="en-US" altLang="ja-JP" sz="1200" b="1" dirty="0" smtClean="0"/>
              <a:t>】</a:t>
            </a:r>
            <a:endParaRPr lang="en-US" altLang="ja-JP" sz="1200" b="1" dirty="0"/>
          </a:p>
        </p:txBody>
      </p:sp>
      <p:sp>
        <p:nvSpPr>
          <p:cNvPr id="13" name="テキスト ボックス 12"/>
          <p:cNvSpPr txBox="1"/>
          <p:nvPr/>
        </p:nvSpPr>
        <p:spPr>
          <a:xfrm>
            <a:off x="5436096" y="4014921"/>
            <a:ext cx="2843808" cy="200055"/>
          </a:xfrm>
          <a:prstGeom prst="rect">
            <a:avLst/>
          </a:prstGeom>
          <a:noFill/>
          <a:ln w="3175">
            <a:noFill/>
            <a:prstDash val="dash"/>
          </a:ln>
        </p:spPr>
        <p:txBody>
          <a:bodyPr wrap="square" rtlCol="0">
            <a:sp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出典：内閣府「平成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年版 国民生活白書」</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2702288153"/>
              </p:ext>
            </p:extLst>
          </p:nvPr>
        </p:nvGraphicFramePr>
        <p:xfrm>
          <a:off x="4788024" y="1566647"/>
          <a:ext cx="4355976" cy="12961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ext uri="{D42A27DB-BD31-4B8C-83A1-F6EECF244321}">
                <p14:modId xmlns:p14="http://schemas.microsoft.com/office/powerpoint/2010/main" val="1016204073"/>
              </p:ext>
            </p:extLst>
          </p:nvPr>
        </p:nvGraphicFramePr>
        <p:xfrm>
          <a:off x="4788024" y="3006809"/>
          <a:ext cx="4320480" cy="864096"/>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p:cNvSpPr/>
          <p:nvPr/>
        </p:nvSpPr>
        <p:spPr>
          <a:xfrm>
            <a:off x="5652120" y="1473736"/>
            <a:ext cx="1080120" cy="164921"/>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親しくつき合っている</a:t>
            </a:r>
            <a:endParaRPr kumimoji="1" lang="ja-JP" altLang="en-US" sz="800" dirty="0">
              <a:solidFill>
                <a:schemeClr val="tx1"/>
              </a:solidFill>
            </a:endParaRPr>
          </a:p>
        </p:txBody>
      </p:sp>
      <p:sp>
        <p:nvSpPr>
          <p:cNvPr id="12" name="正方形/長方形 11"/>
          <p:cNvSpPr/>
          <p:nvPr/>
        </p:nvSpPr>
        <p:spPr>
          <a:xfrm>
            <a:off x="7452320" y="1466150"/>
            <a:ext cx="936104" cy="228546"/>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つき合い</a:t>
            </a:r>
            <a:r>
              <a:rPr lang="ja-JP" altLang="en-US" sz="800" dirty="0">
                <a:solidFill>
                  <a:schemeClr val="tx1"/>
                </a:solidFill>
              </a:rPr>
              <a:t>はしている</a:t>
            </a:r>
            <a:r>
              <a:rPr lang="ja-JP" altLang="en-US" sz="800" dirty="0" smtClean="0">
                <a:solidFill>
                  <a:schemeClr val="tx1"/>
                </a:solidFill>
              </a:rPr>
              <a:t>が、</a:t>
            </a:r>
            <a:endParaRPr lang="en-US" altLang="ja-JP" sz="800" dirty="0" smtClean="0">
              <a:solidFill>
                <a:schemeClr val="tx1"/>
              </a:solidFill>
            </a:endParaRPr>
          </a:p>
          <a:p>
            <a:pPr algn="ctr"/>
            <a:r>
              <a:rPr kumimoji="1" lang="ja-JP" altLang="en-US" sz="800" dirty="0" smtClean="0">
                <a:solidFill>
                  <a:schemeClr val="tx1"/>
                </a:solidFill>
              </a:rPr>
              <a:t>あまり親しくない</a:t>
            </a:r>
            <a:endParaRPr kumimoji="1" lang="ja-JP" altLang="en-US" sz="800" dirty="0">
              <a:solidFill>
                <a:schemeClr val="tx1"/>
              </a:solidFill>
            </a:endParaRPr>
          </a:p>
        </p:txBody>
      </p:sp>
      <p:sp>
        <p:nvSpPr>
          <p:cNvPr id="17" name="正方形/長方形 16"/>
          <p:cNvSpPr/>
          <p:nvPr/>
        </p:nvSpPr>
        <p:spPr>
          <a:xfrm>
            <a:off x="8460432" y="1470263"/>
            <a:ext cx="539552" cy="224433"/>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あまりつき</a:t>
            </a:r>
            <a:endParaRPr lang="en-US" altLang="ja-JP" sz="800" dirty="0" smtClean="0">
              <a:solidFill>
                <a:schemeClr val="tx1"/>
              </a:solidFill>
            </a:endParaRPr>
          </a:p>
          <a:p>
            <a:pPr algn="ctr"/>
            <a:r>
              <a:rPr lang="ja-JP" altLang="en-US" sz="800" dirty="0" smtClean="0">
                <a:solidFill>
                  <a:schemeClr val="tx1"/>
                </a:solidFill>
              </a:rPr>
              <a:t>合っていない</a:t>
            </a:r>
            <a:endParaRPr kumimoji="1" lang="ja-JP" altLang="en-US" sz="800" dirty="0">
              <a:solidFill>
                <a:schemeClr val="tx1"/>
              </a:solidFill>
            </a:endParaRPr>
          </a:p>
        </p:txBody>
      </p:sp>
      <p:sp>
        <p:nvSpPr>
          <p:cNvPr id="6" name="線吹き出し 1 (枠付き) 5"/>
          <p:cNvSpPr/>
          <p:nvPr/>
        </p:nvSpPr>
        <p:spPr>
          <a:xfrm>
            <a:off x="8207896" y="2718777"/>
            <a:ext cx="792088" cy="121816"/>
          </a:xfrm>
          <a:prstGeom prst="borderCallout1">
            <a:avLst>
              <a:gd name="adj1" fmla="val 563"/>
              <a:gd name="adj2" fmla="val 51230"/>
              <a:gd name="adj3" fmla="val -44578"/>
              <a:gd name="adj4" fmla="val 61100"/>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spc="-100" dirty="0">
                <a:solidFill>
                  <a:schemeClr val="tx1"/>
                </a:solidFill>
              </a:rPr>
              <a:t>つき合いはして</a:t>
            </a:r>
            <a:r>
              <a:rPr lang="ja-JP" altLang="en-US" sz="800" spc="-100" dirty="0" smtClean="0">
                <a:solidFill>
                  <a:schemeClr val="tx1"/>
                </a:solidFill>
              </a:rPr>
              <a:t>いない</a:t>
            </a:r>
            <a:endParaRPr lang="ja-JP" altLang="en-US" sz="800" spc="-100" dirty="0">
              <a:solidFill>
                <a:schemeClr val="tx1"/>
              </a:solidFill>
            </a:endParaRPr>
          </a:p>
        </p:txBody>
      </p:sp>
      <p:sp>
        <p:nvSpPr>
          <p:cNvPr id="18" name="正方形/長方形 17"/>
          <p:cNvSpPr/>
          <p:nvPr/>
        </p:nvSpPr>
        <p:spPr>
          <a:xfrm>
            <a:off x="8244407" y="2934801"/>
            <a:ext cx="694085" cy="216024"/>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ほとんど行き来</a:t>
            </a:r>
            <a:endParaRPr lang="en-US" altLang="ja-JP" sz="800" dirty="0" smtClean="0">
              <a:solidFill>
                <a:schemeClr val="tx1"/>
              </a:solidFill>
            </a:endParaRPr>
          </a:p>
          <a:p>
            <a:pPr algn="ctr"/>
            <a:r>
              <a:rPr lang="ja-JP" altLang="en-US" sz="800" dirty="0" smtClean="0">
                <a:solidFill>
                  <a:schemeClr val="tx1"/>
                </a:solidFill>
              </a:rPr>
              <a:t>していない</a:t>
            </a:r>
            <a:endParaRPr lang="en-US" altLang="ja-JP" sz="800" dirty="0" smtClean="0">
              <a:solidFill>
                <a:schemeClr val="tx1"/>
              </a:solidFill>
            </a:endParaRPr>
          </a:p>
        </p:txBody>
      </p:sp>
      <p:sp>
        <p:nvSpPr>
          <p:cNvPr id="19" name="正方形/長方形 18"/>
          <p:cNvSpPr/>
          <p:nvPr/>
        </p:nvSpPr>
        <p:spPr>
          <a:xfrm>
            <a:off x="7478315" y="2934801"/>
            <a:ext cx="694085" cy="216024"/>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chemeClr val="tx1"/>
                </a:solidFill>
              </a:rPr>
              <a:t>あまり</a:t>
            </a:r>
            <a:r>
              <a:rPr lang="ja-JP" altLang="en-US" sz="800" dirty="0" smtClean="0">
                <a:solidFill>
                  <a:schemeClr val="tx1"/>
                </a:solidFill>
              </a:rPr>
              <a:t>行き来</a:t>
            </a:r>
            <a:endParaRPr lang="en-US" altLang="ja-JP" sz="800" dirty="0" smtClean="0">
              <a:solidFill>
                <a:schemeClr val="tx1"/>
              </a:solidFill>
            </a:endParaRPr>
          </a:p>
          <a:p>
            <a:pPr algn="ctr"/>
            <a:r>
              <a:rPr lang="ja-JP" altLang="en-US" sz="800" dirty="0" smtClean="0">
                <a:solidFill>
                  <a:schemeClr val="tx1"/>
                </a:solidFill>
              </a:rPr>
              <a:t>していない</a:t>
            </a:r>
            <a:endParaRPr lang="en-US" altLang="ja-JP" sz="800" dirty="0" smtClean="0">
              <a:solidFill>
                <a:schemeClr val="tx1"/>
              </a:solidFill>
            </a:endParaRPr>
          </a:p>
        </p:txBody>
      </p:sp>
      <p:sp>
        <p:nvSpPr>
          <p:cNvPr id="20" name="正方形/長方形 19"/>
          <p:cNvSpPr/>
          <p:nvPr/>
        </p:nvSpPr>
        <p:spPr>
          <a:xfrm>
            <a:off x="5364088" y="3006809"/>
            <a:ext cx="720080" cy="144016"/>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chemeClr val="tx1"/>
                </a:solidFill>
              </a:rPr>
              <a:t>よく</a:t>
            </a:r>
            <a:r>
              <a:rPr lang="ja-JP" altLang="en-US" sz="800" dirty="0" smtClean="0">
                <a:solidFill>
                  <a:schemeClr val="tx1"/>
                </a:solidFill>
              </a:rPr>
              <a:t>行き来している</a:t>
            </a:r>
            <a:endParaRPr lang="en-US" altLang="ja-JP" sz="800" dirty="0" smtClean="0">
              <a:solidFill>
                <a:schemeClr val="tx1"/>
              </a:solidFill>
            </a:endParaRPr>
          </a:p>
        </p:txBody>
      </p:sp>
      <p:sp>
        <p:nvSpPr>
          <p:cNvPr id="21" name="正方形/長方形 20"/>
          <p:cNvSpPr/>
          <p:nvPr/>
        </p:nvSpPr>
        <p:spPr>
          <a:xfrm>
            <a:off x="6300192" y="2934801"/>
            <a:ext cx="694085" cy="216024"/>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ある程度</a:t>
            </a:r>
            <a:endParaRPr lang="en-US" altLang="ja-JP" sz="800" dirty="0" smtClean="0">
              <a:solidFill>
                <a:schemeClr val="tx1"/>
              </a:solidFill>
            </a:endParaRPr>
          </a:p>
          <a:p>
            <a:pPr algn="ctr"/>
            <a:r>
              <a:rPr lang="ja-JP" altLang="en-US" sz="800" dirty="0" smtClean="0">
                <a:solidFill>
                  <a:schemeClr val="tx1"/>
                </a:solidFill>
              </a:rPr>
              <a:t>行き来している</a:t>
            </a:r>
            <a:endParaRPr lang="en-US" altLang="ja-JP" sz="800" dirty="0" smtClean="0">
              <a:solidFill>
                <a:schemeClr val="tx1"/>
              </a:solidFill>
            </a:endParaRPr>
          </a:p>
        </p:txBody>
      </p:sp>
      <p:sp>
        <p:nvSpPr>
          <p:cNvPr id="22" name="線吹き出し 1 (枠付き) 21"/>
          <p:cNvSpPr/>
          <p:nvPr/>
        </p:nvSpPr>
        <p:spPr>
          <a:xfrm>
            <a:off x="8244408" y="3798897"/>
            <a:ext cx="792088" cy="118021"/>
          </a:xfrm>
          <a:prstGeom prst="borderCallout1">
            <a:avLst>
              <a:gd name="adj1" fmla="val 564"/>
              <a:gd name="adj2" fmla="val 67764"/>
              <a:gd name="adj3" fmla="val -64420"/>
              <a:gd name="adj4" fmla="val 80040"/>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spc="-100" dirty="0" smtClean="0">
                <a:solidFill>
                  <a:schemeClr val="tx1"/>
                </a:solidFill>
              </a:rPr>
              <a:t>あてはまる人がいない</a:t>
            </a:r>
            <a:endParaRPr lang="ja-JP" altLang="en-US" sz="800" spc="-100" dirty="0">
              <a:solidFill>
                <a:schemeClr val="tx1"/>
              </a:solidFill>
            </a:endParaRPr>
          </a:p>
        </p:txBody>
      </p:sp>
      <p:sp>
        <p:nvSpPr>
          <p:cNvPr id="25" name="テキスト ボックス 24"/>
          <p:cNvSpPr txBox="1"/>
          <p:nvPr/>
        </p:nvSpPr>
        <p:spPr>
          <a:xfrm>
            <a:off x="4800997" y="3225146"/>
            <a:ext cx="504056" cy="691772"/>
          </a:xfrm>
          <a:prstGeom prst="rect">
            <a:avLst/>
          </a:prstGeom>
          <a:noFill/>
        </p:spPr>
        <p:txBody>
          <a:bodyPr wrap="square" tIns="72000" rtlCol="0">
            <a:noAutofit/>
          </a:bodyPr>
          <a:lstStyle/>
          <a:p>
            <a:pPr>
              <a:lnSpc>
                <a:spcPts val="800"/>
              </a:lnSpc>
            </a:pPr>
            <a:r>
              <a:rPr kumimoji="1" lang="en-US" altLang="ja-JP" sz="800" dirty="0" smtClean="0">
                <a:latin typeface="+mn-ea"/>
              </a:rPr>
              <a:t>(H12)</a:t>
            </a:r>
          </a:p>
          <a:p>
            <a:pPr>
              <a:lnSpc>
                <a:spcPts val="800"/>
              </a:lnSpc>
            </a:pPr>
            <a:endParaRPr kumimoji="1" lang="en-US" altLang="ja-JP" sz="800" dirty="0" smtClean="0">
              <a:latin typeface="+mn-ea"/>
            </a:endParaRPr>
          </a:p>
          <a:p>
            <a:pPr>
              <a:lnSpc>
                <a:spcPts val="800"/>
              </a:lnSpc>
            </a:pPr>
            <a:endParaRPr kumimoji="1" lang="en-US" altLang="ja-JP" sz="800" dirty="0" smtClean="0">
              <a:latin typeface="+mn-ea"/>
            </a:endParaRPr>
          </a:p>
          <a:p>
            <a:pPr>
              <a:lnSpc>
                <a:spcPts val="800"/>
              </a:lnSpc>
            </a:pPr>
            <a:endParaRPr lang="en-US" altLang="ja-JP" sz="800" dirty="0" smtClean="0">
              <a:latin typeface="+mn-ea"/>
            </a:endParaRPr>
          </a:p>
          <a:p>
            <a:pPr>
              <a:lnSpc>
                <a:spcPts val="800"/>
              </a:lnSpc>
            </a:pPr>
            <a:r>
              <a:rPr kumimoji="1" lang="en-US" altLang="ja-JP" sz="800" dirty="0" smtClean="0">
                <a:latin typeface="+mn-ea"/>
              </a:rPr>
              <a:t>(H19)</a:t>
            </a:r>
          </a:p>
          <a:p>
            <a:pPr>
              <a:lnSpc>
                <a:spcPts val="800"/>
              </a:lnSpc>
            </a:pPr>
            <a:endParaRPr lang="en-US" altLang="ja-JP" sz="800" dirty="0" smtClean="0">
              <a:latin typeface="+mn-ea"/>
            </a:endParaRPr>
          </a:p>
        </p:txBody>
      </p:sp>
      <p:sp>
        <p:nvSpPr>
          <p:cNvPr id="7" name="テキスト ボックス 6"/>
          <p:cNvSpPr txBox="1"/>
          <p:nvPr/>
        </p:nvSpPr>
        <p:spPr>
          <a:xfrm>
            <a:off x="4800997" y="1800955"/>
            <a:ext cx="504056" cy="1045869"/>
          </a:xfrm>
          <a:prstGeom prst="rect">
            <a:avLst/>
          </a:prstGeom>
          <a:noFill/>
        </p:spPr>
        <p:txBody>
          <a:bodyPr wrap="square" tIns="72000" rtlCol="0">
            <a:noAutofit/>
          </a:bodyPr>
          <a:lstStyle/>
          <a:p>
            <a:pPr>
              <a:lnSpc>
                <a:spcPts val="800"/>
              </a:lnSpc>
            </a:pPr>
            <a:r>
              <a:rPr kumimoji="1" lang="en-US" altLang="ja-JP" sz="800" dirty="0" smtClean="0">
                <a:latin typeface="+mn-ea"/>
              </a:rPr>
              <a:t>(S</a:t>
            </a:r>
            <a:r>
              <a:rPr lang="en-US" altLang="ja-JP" sz="800" dirty="0">
                <a:latin typeface="+mn-ea"/>
              </a:rPr>
              <a:t>50</a:t>
            </a:r>
            <a:r>
              <a:rPr kumimoji="1" lang="en-US" altLang="ja-JP" sz="800" dirty="0" smtClean="0">
                <a:latin typeface="+mn-ea"/>
              </a:rPr>
              <a:t>)</a:t>
            </a:r>
          </a:p>
          <a:p>
            <a:pPr>
              <a:lnSpc>
                <a:spcPts val="800"/>
              </a:lnSpc>
            </a:pPr>
            <a:endParaRPr kumimoji="1" lang="en-US" altLang="ja-JP" sz="800" dirty="0" smtClean="0">
              <a:latin typeface="+mn-ea"/>
            </a:endParaRPr>
          </a:p>
          <a:p>
            <a:pPr>
              <a:lnSpc>
                <a:spcPts val="800"/>
              </a:lnSpc>
            </a:pPr>
            <a:endParaRPr kumimoji="1" lang="en-US" altLang="ja-JP" sz="800" dirty="0" smtClean="0">
              <a:latin typeface="+mn-ea"/>
            </a:endParaRPr>
          </a:p>
          <a:p>
            <a:pPr>
              <a:lnSpc>
                <a:spcPts val="800"/>
              </a:lnSpc>
            </a:pPr>
            <a:endParaRPr lang="en-US" altLang="ja-JP" sz="800" dirty="0" smtClean="0">
              <a:latin typeface="+mn-ea"/>
            </a:endParaRPr>
          </a:p>
          <a:p>
            <a:pPr>
              <a:lnSpc>
                <a:spcPts val="800"/>
              </a:lnSpc>
            </a:pPr>
            <a:r>
              <a:rPr kumimoji="1" lang="en-US" altLang="ja-JP" sz="800" dirty="0" smtClean="0">
                <a:latin typeface="+mn-ea"/>
              </a:rPr>
              <a:t>(S61)</a:t>
            </a:r>
          </a:p>
          <a:p>
            <a:pPr>
              <a:lnSpc>
                <a:spcPts val="700"/>
              </a:lnSpc>
            </a:pPr>
            <a:endParaRPr lang="en-US" altLang="ja-JP" sz="800" dirty="0" smtClean="0">
              <a:latin typeface="+mn-ea"/>
            </a:endParaRPr>
          </a:p>
          <a:p>
            <a:pPr>
              <a:lnSpc>
                <a:spcPts val="700"/>
              </a:lnSpc>
            </a:pPr>
            <a:endParaRPr lang="en-US" altLang="ja-JP" sz="800" dirty="0" smtClean="0">
              <a:latin typeface="+mn-ea"/>
            </a:endParaRPr>
          </a:p>
          <a:p>
            <a:pPr>
              <a:lnSpc>
                <a:spcPts val="800"/>
              </a:lnSpc>
            </a:pPr>
            <a:endParaRPr lang="en-US" altLang="ja-JP" sz="800" dirty="0">
              <a:latin typeface="+mn-ea"/>
            </a:endParaRPr>
          </a:p>
          <a:p>
            <a:pPr>
              <a:lnSpc>
                <a:spcPts val="800"/>
              </a:lnSpc>
            </a:pPr>
            <a:r>
              <a:rPr lang="en-US" altLang="ja-JP" sz="800" dirty="0" smtClean="0">
                <a:latin typeface="+mn-ea"/>
              </a:rPr>
              <a:t> (H9)</a:t>
            </a:r>
            <a:endParaRPr kumimoji="1" lang="ja-JP" altLang="en-US" sz="800" dirty="0">
              <a:latin typeface="+mn-ea"/>
            </a:endParaRPr>
          </a:p>
        </p:txBody>
      </p:sp>
      <p:sp>
        <p:nvSpPr>
          <p:cNvPr id="24" name="正方形/長方形 2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49</a:t>
            </a:fld>
            <a:endParaRPr lang="ja-JP" altLang="en-US" dirty="0">
              <a:solidFill>
                <a:prstClr val="black"/>
              </a:solidFill>
            </a:endParaRPr>
          </a:p>
        </p:txBody>
      </p:sp>
    </p:spTree>
    <p:extLst>
      <p:ext uri="{BB962C8B-B14F-4D97-AF65-F5344CB8AC3E}">
        <p14:creationId xmlns:p14="http://schemas.microsoft.com/office/powerpoint/2010/main" val="35848967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グラフ 30"/>
          <p:cNvGraphicFramePr>
            <a:graphicFrameLocks/>
          </p:cNvGraphicFramePr>
          <p:nvPr>
            <p:extLst>
              <p:ext uri="{D42A27DB-BD31-4B8C-83A1-F6EECF244321}">
                <p14:modId xmlns:p14="http://schemas.microsoft.com/office/powerpoint/2010/main" val="1501173145"/>
              </p:ext>
            </p:extLst>
          </p:nvPr>
        </p:nvGraphicFramePr>
        <p:xfrm>
          <a:off x="4779758" y="4077072"/>
          <a:ext cx="4364241" cy="2730129"/>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■高齢化の急速な進展（高齢者単独世帯の増加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251519" y="1052736"/>
            <a:ext cx="4392489" cy="3785652"/>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　地域の防犯力・防災力</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の低下</a:t>
            </a:r>
            <a:endParaRPr lang="ja-JP" altLang="en-US" sz="1600" dirty="0"/>
          </a:p>
          <a:p>
            <a:pPr marL="180000" indent="-457200"/>
            <a:r>
              <a:rPr lang="ja-JP" altLang="en-US" sz="1600" dirty="0"/>
              <a:t>　　</a:t>
            </a:r>
            <a:r>
              <a:rPr lang="ja-JP" altLang="en-US" sz="1600" dirty="0" smtClean="0"/>
              <a:t>少子高齢化により、</a:t>
            </a:r>
            <a:r>
              <a:rPr lang="ja-JP" altLang="en-US" sz="1600" dirty="0"/>
              <a:t>地域コミュニティの機能低下や住民組織の担い手不足が懸念されます。自主防災組織、消防団など地域における防災活動の担い手の確保が困難と</a:t>
            </a:r>
            <a:r>
              <a:rPr lang="ja-JP" altLang="en-US" sz="1600" dirty="0" smtClean="0"/>
              <a:t>なるなど、</a:t>
            </a:r>
            <a:r>
              <a:rPr lang="ja-JP" altLang="en-US" sz="1600" dirty="0"/>
              <a:t>地域防災力の低下が見込まれます。</a:t>
            </a:r>
            <a:endParaRPr lang="en-US" altLang="ja-JP" sz="1600" dirty="0"/>
          </a:p>
          <a:p>
            <a:pPr marL="180000" indent="-457200"/>
            <a:r>
              <a:rPr lang="ja-JP" altLang="en-US" sz="1600" dirty="0"/>
              <a:t>　　</a:t>
            </a:r>
            <a:r>
              <a:rPr lang="en-US" altLang="ja-JP" sz="1600" dirty="0" smtClean="0"/>
              <a:t>2011(</a:t>
            </a:r>
            <a:r>
              <a:rPr lang="ja-JP" altLang="en-US" sz="1600" dirty="0" smtClean="0"/>
              <a:t>平成</a:t>
            </a:r>
            <a:r>
              <a:rPr lang="en-US" altLang="ja-JP" sz="1600" dirty="0" smtClean="0"/>
              <a:t>23)</a:t>
            </a:r>
            <a:r>
              <a:rPr lang="ja-JP" altLang="en-US" sz="1600" dirty="0" smtClean="0"/>
              <a:t>年</a:t>
            </a:r>
            <a:r>
              <a:rPr lang="ja-JP" altLang="en-US" sz="1600" dirty="0"/>
              <a:t>の東日本大震災では、被災地全体の死者数のうち</a:t>
            </a:r>
            <a:r>
              <a:rPr lang="en-US" altLang="ja-JP" sz="1600" dirty="0"/>
              <a:t>65</a:t>
            </a:r>
            <a:r>
              <a:rPr lang="ja-JP" altLang="en-US" sz="1600" dirty="0"/>
              <a:t>歳以上の高齢者の死者数が</a:t>
            </a:r>
            <a:r>
              <a:rPr lang="ja-JP" altLang="en-US" sz="1600" dirty="0" smtClean="0"/>
              <a:t>約６割</a:t>
            </a:r>
            <a:r>
              <a:rPr lang="ja-JP" altLang="en-US" sz="1600" dirty="0"/>
              <a:t>に</a:t>
            </a:r>
            <a:r>
              <a:rPr lang="ja-JP" altLang="en-US" sz="1600" dirty="0" smtClean="0"/>
              <a:t>のぼりました。</a:t>
            </a:r>
            <a:r>
              <a:rPr lang="ja-JP" altLang="en-US" sz="1600" dirty="0"/>
              <a:t>災害発生直後では、高齢者等の適切かつ迅速な避難行動が望まれます。</a:t>
            </a:r>
            <a:endParaRPr lang="en-US" altLang="ja-JP" sz="1600" dirty="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、高齢者単独世帯が増加する中で、地域のつながりやコミュニティが希薄な都市部では、特に</a:t>
            </a:r>
            <a:r>
              <a:rPr lang="ja-JP" altLang="en-US" sz="1600" dirty="0" smtClean="0"/>
              <a:t>犯罪</a:t>
            </a:r>
            <a:r>
              <a:rPr lang="ja-JP" altLang="en-US" sz="1600" dirty="0"/>
              <a:t>被害を受ける</a:t>
            </a:r>
            <a:r>
              <a:rPr lang="ja-JP" altLang="en-US" sz="1600" dirty="0" smtClean="0"/>
              <a:t>高齢者等が増加するおそれがあります。</a:t>
            </a:r>
            <a:endParaRPr lang="en-US" altLang="ja-JP" sz="1600" dirty="0"/>
          </a:p>
        </p:txBody>
      </p:sp>
      <p:sp>
        <p:nvSpPr>
          <p:cNvPr id="15" name="テキスト ボックス 14"/>
          <p:cNvSpPr txBox="1"/>
          <p:nvPr/>
        </p:nvSpPr>
        <p:spPr>
          <a:xfrm>
            <a:off x="4843163" y="3789040"/>
            <a:ext cx="4300837"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高齢者の刑法犯被害認知件数</a:t>
            </a:r>
            <a:r>
              <a:rPr lang="en-US" altLang="ja-JP" sz="1200" b="1" dirty="0" smtClean="0">
                <a:latin typeface="+mj-lt"/>
              </a:rPr>
              <a:t>【</a:t>
            </a:r>
            <a:r>
              <a:rPr lang="ja-JP" altLang="en-US" sz="1200" b="1" dirty="0" smtClean="0">
                <a:latin typeface="+mj-lt"/>
              </a:rPr>
              <a:t>全国</a:t>
            </a:r>
            <a:r>
              <a:rPr lang="en-US" altLang="ja-JP" sz="1200" b="1" dirty="0" smtClean="0">
                <a:latin typeface="+mj-lt"/>
              </a:rPr>
              <a:t>】</a:t>
            </a:r>
          </a:p>
        </p:txBody>
      </p:sp>
      <p:sp>
        <p:nvSpPr>
          <p:cNvPr id="24" name="テキスト ボックス 23"/>
          <p:cNvSpPr txBox="1"/>
          <p:nvPr/>
        </p:nvSpPr>
        <p:spPr>
          <a:xfrm>
            <a:off x="8023398" y="1484784"/>
            <a:ext cx="1082613" cy="400110"/>
          </a:xfrm>
          <a:prstGeom prst="rect">
            <a:avLst/>
          </a:prstGeom>
          <a:noFill/>
          <a:ln>
            <a:solidFill>
              <a:schemeClr val="tx1">
                <a:lumMod val="50000"/>
                <a:lumOff val="50000"/>
              </a:schemeClr>
            </a:solidFill>
            <a:prstDash val="dash"/>
          </a:ln>
        </p:spPr>
        <p:txBody>
          <a:bodyPr wrap="square" rtlCol="0">
            <a:spAutoFit/>
          </a:bodyPr>
          <a:lstStyle/>
          <a:p>
            <a:r>
              <a:rPr lang="ja-JP" altLang="en-US" sz="1000" dirty="0" smtClean="0"/>
              <a:t>消防団員の</a:t>
            </a:r>
            <a:endParaRPr lang="en-US" altLang="ja-JP" sz="1000" dirty="0" smtClean="0"/>
          </a:p>
          <a:p>
            <a:r>
              <a:rPr lang="ja-JP" altLang="en-US" sz="1000" dirty="0" smtClean="0"/>
              <a:t>平均年齢の推移</a:t>
            </a:r>
            <a:endParaRPr lang="en-US" altLang="ja-JP" sz="1000" dirty="0" smtClean="0"/>
          </a:p>
        </p:txBody>
      </p:sp>
      <p:sp>
        <p:nvSpPr>
          <p:cNvPr id="21" name="テキスト ボックス 20"/>
          <p:cNvSpPr txBox="1"/>
          <p:nvPr/>
        </p:nvSpPr>
        <p:spPr>
          <a:xfrm>
            <a:off x="5427751" y="6541313"/>
            <a:ext cx="2672641" cy="200055"/>
          </a:xfrm>
          <a:prstGeom prst="rect">
            <a:avLst/>
          </a:prstGeom>
          <a:noFill/>
          <a:ln>
            <a:noFill/>
            <a:prstDash val="dash"/>
          </a:ln>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：警察庁「</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年版警察白書</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779759" y="971852"/>
            <a:ext cx="4364241"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spc="-160" dirty="0" smtClean="0">
                <a:latin typeface="+mj-lt"/>
              </a:rPr>
              <a:t>消防団員数及び女性消防団員数の推移</a:t>
            </a:r>
            <a:r>
              <a:rPr lang="en-US" altLang="ja-JP" sz="1200" b="1" spc="-160" dirty="0" smtClean="0">
                <a:latin typeface="+mj-lt"/>
              </a:rPr>
              <a:t>【</a:t>
            </a:r>
            <a:r>
              <a:rPr lang="ja-JP" altLang="en-US" sz="1200" b="1" spc="-160" dirty="0" smtClean="0">
                <a:latin typeface="+mj-lt"/>
              </a:rPr>
              <a:t>大阪府</a:t>
            </a:r>
            <a:r>
              <a:rPr lang="en-US" altLang="ja-JP" sz="1200" b="1" spc="-160" dirty="0" smtClean="0">
                <a:latin typeface="+mj-lt"/>
              </a:rPr>
              <a:t>】</a:t>
            </a:r>
            <a:r>
              <a:rPr lang="ja-JP" altLang="en-US" sz="1200" b="1" spc="-160" dirty="0" err="1" smtClean="0">
                <a:latin typeface="+mj-lt"/>
              </a:rPr>
              <a:t>、</a:t>
            </a:r>
            <a:r>
              <a:rPr lang="ja-JP" altLang="en-US" sz="1200" b="1" spc="-160" dirty="0" smtClean="0">
                <a:latin typeface="+mj-lt"/>
              </a:rPr>
              <a:t>平均年齢の推移</a:t>
            </a:r>
            <a:r>
              <a:rPr lang="en-US" altLang="ja-JP" sz="1200" b="1" spc="-160" dirty="0" smtClean="0">
                <a:latin typeface="+mj-lt"/>
              </a:rPr>
              <a:t>【</a:t>
            </a:r>
            <a:r>
              <a:rPr lang="ja-JP" altLang="en-US" sz="1200" b="1" spc="-160" dirty="0" smtClean="0">
                <a:latin typeface="+mj-lt"/>
              </a:rPr>
              <a:t>全国</a:t>
            </a:r>
            <a:r>
              <a:rPr lang="en-US" altLang="ja-JP" sz="1200" b="1" spc="-160" dirty="0" smtClean="0">
                <a:latin typeface="+mj-lt"/>
              </a:rPr>
              <a:t>】</a:t>
            </a:r>
          </a:p>
        </p:txBody>
      </p:sp>
      <p:sp>
        <p:nvSpPr>
          <p:cNvPr id="18" name="テキスト ボックス 17"/>
          <p:cNvSpPr txBox="1"/>
          <p:nvPr/>
        </p:nvSpPr>
        <p:spPr>
          <a:xfrm>
            <a:off x="5427750" y="3573016"/>
            <a:ext cx="2888665"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：大阪府「</a:t>
            </a:r>
            <a:r>
              <a:rPr kumimoji="1" lang="ja-JP" altLang="en-US" sz="700" dirty="0" smtClean="0"/>
              <a:t>消防の概況」・消防庁「</a:t>
            </a:r>
            <a:r>
              <a:rPr lang="ja-JP" altLang="en-US" sz="700" dirty="0" smtClean="0"/>
              <a:t>消防団データ集</a:t>
            </a:r>
            <a:r>
              <a:rPr lang="ja-JP" altLang="en-US" sz="700" dirty="0"/>
              <a:t>」</a:t>
            </a:r>
            <a:endParaRPr lang="en-US" altLang="ja-JP" sz="700" dirty="0"/>
          </a:p>
        </p:txBody>
      </p:sp>
      <p:sp>
        <p:nvSpPr>
          <p:cNvPr id="23" name="テキスト ボックス 22"/>
          <p:cNvSpPr txBox="1"/>
          <p:nvPr/>
        </p:nvSpPr>
        <p:spPr>
          <a:xfrm>
            <a:off x="4572000" y="4293096"/>
            <a:ext cx="1008113" cy="215444"/>
          </a:xfrm>
          <a:prstGeom prst="rect">
            <a:avLst/>
          </a:prstGeom>
          <a:noFill/>
        </p:spPr>
        <p:txBody>
          <a:bodyPr wrap="square" rtlCol="0">
            <a:spAutoFit/>
          </a:bodyPr>
          <a:lstStyle/>
          <a:p>
            <a:pPr algn="ctr"/>
            <a:r>
              <a:rPr kumimoji="1" lang="ja-JP" altLang="en-US" sz="800" dirty="0" smtClean="0"/>
              <a:t>（万件）</a:t>
            </a:r>
            <a:endParaRPr kumimoji="1" lang="ja-JP" altLang="en-US" sz="800" dirty="0"/>
          </a:p>
        </p:txBody>
      </p:sp>
      <p:sp>
        <p:nvSpPr>
          <p:cNvPr id="25" name="テキスト ボックス 24"/>
          <p:cNvSpPr txBox="1"/>
          <p:nvPr/>
        </p:nvSpPr>
        <p:spPr>
          <a:xfrm>
            <a:off x="4843163" y="6296529"/>
            <a:ext cx="4068452" cy="221387"/>
          </a:xfrm>
          <a:prstGeom prst="rect">
            <a:avLst/>
          </a:prstGeom>
          <a:noFill/>
        </p:spPr>
        <p:txBody>
          <a:bodyPr wrap="square"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(H17)       (H18)      (H19)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H20</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(H23)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H24)  </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8568444" y="6182779"/>
            <a:ext cx="504056" cy="215444"/>
          </a:xfrm>
          <a:prstGeom prst="rect">
            <a:avLst/>
          </a:prstGeom>
          <a:noFill/>
        </p:spPr>
        <p:txBody>
          <a:bodyPr wrap="square" rtlCol="0">
            <a:spAutoFit/>
          </a:bodyPr>
          <a:lstStyle/>
          <a:p>
            <a:pPr algn="ctr"/>
            <a:r>
              <a:rPr kumimoji="1" lang="ja-JP" altLang="en-US" sz="800" dirty="0" smtClean="0"/>
              <a:t>（</a:t>
            </a:r>
            <a:r>
              <a:rPr lang="ja-JP" altLang="en-US" sz="800" dirty="0" smtClean="0"/>
              <a:t>年）</a:t>
            </a:r>
            <a:endParaRPr kumimoji="1" lang="ja-JP" altLang="en-US" sz="800" dirty="0"/>
          </a:p>
        </p:txBody>
      </p:sp>
      <p:sp>
        <p:nvSpPr>
          <p:cNvPr id="27" name="右矢印 26"/>
          <p:cNvSpPr/>
          <p:nvPr/>
        </p:nvSpPr>
        <p:spPr>
          <a:xfrm rot="5400000">
            <a:off x="8350151" y="2312652"/>
            <a:ext cx="288032" cy="792537"/>
          </a:xfrm>
          <a:prstGeom prst="rightArrow">
            <a:avLst>
              <a:gd name="adj1" fmla="val 52028"/>
              <a:gd name="adj2" fmla="val 57396"/>
            </a:avLst>
          </a:prstGeom>
        </p:spPr>
        <p:style>
          <a:lnRef idx="1">
            <a:schemeClr val="accent2"/>
          </a:lnRef>
          <a:fillRef idx="2">
            <a:schemeClr val="accent2"/>
          </a:fillRef>
          <a:effectRef idx="1">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4" name="正方形/長方形 3"/>
          <p:cNvSpPr/>
          <p:nvPr/>
        </p:nvSpPr>
        <p:spPr>
          <a:xfrm>
            <a:off x="8169907" y="2213241"/>
            <a:ext cx="720080" cy="27965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rPr>
              <a:t>33.3</a:t>
            </a:r>
            <a:r>
              <a:rPr kumimoji="1" lang="ja-JP" altLang="en-US" sz="1200" b="1" dirty="0" smtClean="0">
                <a:solidFill>
                  <a:schemeClr val="tx1"/>
                </a:solidFill>
              </a:rPr>
              <a:t>歳</a:t>
            </a:r>
            <a:endParaRPr kumimoji="1" lang="ja-JP" altLang="en-US" sz="1200" b="1" dirty="0">
              <a:solidFill>
                <a:schemeClr val="tx1"/>
              </a:solidFill>
            </a:endParaRPr>
          </a:p>
        </p:txBody>
      </p:sp>
      <p:sp>
        <p:nvSpPr>
          <p:cNvPr id="28" name="正方形/長方形 27"/>
          <p:cNvSpPr/>
          <p:nvPr/>
        </p:nvSpPr>
        <p:spPr>
          <a:xfrm>
            <a:off x="8169908" y="3138312"/>
            <a:ext cx="720080" cy="27965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tx1"/>
                </a:solidFill>
              </a:rPr>
              <a:t>40.2</a:t>
            </a:r>
            <a:r>
              <a:rPr kumimoji="1" lang="ja-JP" altLang="en-US" sz="1200" b="1" dirty="0" smtClean="0">
                <a:solidFill>
                  <a:schemeClr val="tx1"/>
                </a:solidFill>
              </a:rPr>
              <a:t>歳</a:t>
            </a:r>
            <a:endParaRPr kumimoji="1" lang="ja-JP" altLang="en-US" sz="1200" b="1" dirty="0">
              <a:solidFill>
                <a:schemeClr val="tx1"/>
              </a:solidFill>
            </a:endParaRPr>
          </a:p>
        </p:txBody>
      </p:sp>
      <p:sp>
        <p:nvSpPr>
          <p:cNvPr id="29" name="テキスト ボックス 28"/>
          <p:cNvSpPr txBox="1"/>
          <p:nvPr/>
        </p:nvSpPr>
        <p:spPr>
          <a:xfrm>
            <a:off x="8023398" y="1916832"/>
            <a:ext cx="1082613" cy="276999"/>
          </a:xfrm>
          <a:prstGeom prst="rect">
            <a:avLst/>
          </a:prstGeom>
          <a:noFill/>
        </p:spPr>
        <p:txBody>
          <a:bodyPr wrap="square" lIns="36000" rIns="36000" rtlCol="0">
            <a:spAutoFit/>
          </a:bodyPr>
          <a:lstStyle/>
          <a:p>
            <a:pPr algn="ctr"/>
            <a:r>
              <a:rPr lang="en-US" altLang="ja-JP" sz="1200" dirty="0" smtClean="0">
                <a:latin typeface="+mn-ea"/>
              </a:rPr>
              <a:t>1975(</a:t>
            </a:r>
            <a:r>
              <a:rPr lang="en-US" altLang="ja-JP" sz="1200" dirty="0">
                <a:latin typeface="+mn-ea"/>
              </a:rPr>
              <a:t>S</a:t>
            </a:r>
            <a:r>
              <a:rPr lang="en-US" altLang="ja-JP" sz="1200" dirty="0" smtClean="0">
                <a:latin typeface="+mn-ea"/>
              </a:rPr>
              <a:t>50)</a:t>
            </a:r>
            <a:r>
              <a:rPr lang="ja-JP" altLang="en-US" sz="1200" dirty="0">
                <a:latin typeface="+mn-ea"/>
              </a:rPr>
              <a:t>年</a:t>
            </a:r>
            <a:endParaRPr kumimoji="1" lang="ja-JP" altLang="en-US" sz="1200" dirty="0">
              <a:latin typeface="+mn-ea"/>
            </a:endParaRPr>
          </a:p>
        </p:txBody>
      </p:sp>
      <p:sp>
        <p:nvSpPr>
          <p:cNvPr id="30" name="テキスト ボックス 29"/>
          <p:cNvSpPr txBox="1"/>
          <p:nvPr/>
        </p:nvSpPr>
        <p:spPr>
          <a:xfrm>
            <a:off x="8025891" y="2852936"/>
            <a:ext cx="1082613" cy="276999"/>
          </a:xfrm>
          <a:prstGeom prst="rect">
            <a:avLst/>
          </a:prstGeom>
          <a:noFill/>
        </p:spPr>
        <p:txBody>
          <a:bodyPr wrap="square" lIns="36000" rIns="36000" rtlCol="0">
            <a:spAutoFit/>
          </a:bodyPr>
          <a:lstStyle/>
          <a:p>
            <a:pPr algn="ctr"/>
            <a:r>
              <a:rPr lang="en-US" altLang="ja-JP" sz="1200" dirty="0" smtClean="0">
                <a:latin typeface="+mn-ea"/>
              </a:rPr>
              <a:t>2015(H27)</a:t>
            </a:r>
            <a:r>
              <a:rPr lang="ja-JP" altLang="en-US" sz="1200" dirty="0">
                <a:latin typeface="+mn-ea"/>
              </a:rPr>
              <a:t>年</a:t>
            </a:r>
            <a:endParaRPr kumimoji="1" lang="ja-JP" altLang="en-US" sz="1200" dirty="0">
              <a:latin typeface="+mn-ea"/>
            </a:endParaRPr>
          </a:p>
        </p:txBody>
      </p:sp>
      <p:graphicFrame>
        <p:nvGraphicFramePr>
          <p:cNvPr id="33" name="グラフ 32"/>
          <p:cNvGraphicFramePr>
            <a:graphicFrameLocks/>
          </p:cNvGraphicFramePr>
          <p:nvPr>
            <p:extLst>
              <p:ext uri="{D42A27DB-BD31-4B8C-83A1-F6EECF244321}">
                <p14:modId xmlns:p14="http://schemas.microsoft.com/office/powerpoint/2010/main" val="2638898038"/>
              </p:ext>
            </p:extLst>
          </p:nvPr>
        </p:nvGraphicFramePr>
        <p:xfrm>
          <a:off x="4779759" y="1340768"/>
          <a:ext cx="3176617" cy="2232247"/>
        </p:xfrm>
        <a:graphic>
          <a:graphicData uri="http://schemas.openxmlformats.org/drawingml/2006/chart">
            <c:chart xmlns:c="http://schemas.openxmlformats.org/drawingml/2006/chart" xmlns:r="http://schemas.openxmlformats.org/officeDocument/2006/relationships" r:id="rId4"/>
          </a:graphicData>
        </a:graphic>
      </p:graphicFrame>
      <p:sp>
        <p:nvSpPr>
          <p:cNvPr id="34" name="テキスト ボックス 33"/>
          <p:cNvSpPr txBox="1"/>
          <p:nvPr/>
        </p:nvSpPr>
        <p:spPr>
          <a:xfrm>
            <a:off x="4858765" y="3356992"/>
            <a:ext cx="2953595" cy="221387"/>
          </a:xfrm>
          <a:prstGeom prst="rect">
            <a:avLst/>
          </a:prstGeom>
          <a:noFill/>
        </p:spPr>
        <p:txBody>
          <a:bodyPr wrap="square"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(H23)   (H24)   (H25)   (H26)    (H27)</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7524328" y="3216710"/>
            <a:ext cx="504056" cy="215444"/>
          </a:xfrm>
          <a:prstGeom prst="rect">
            <a:avLst/>
          </a:prstGeom>
          <a:noFill/>
        </p:spPr>
        <p:txBody>
          <a:bodyPr wrap="square" rtlCol="0">
            <a:spAutoFit/>
          </a:bodyPr>
          <a:lstStyle/>
          <a:p>
            <a:pPr algn="ctr"/>
            <a:r>
              <a:rPr kumimoji="1" lang="ja-JP" altLang="en-US" sz="800" dirty="0" smtClean="0"/>
              <a:t>（</a:t>
            </a:r>
            <a:r>
              <a:rPr lang="ja-JP" altLang="en-US" sz="800" dirty="0" smtClean="0"/>
              <a:t>年）</a:t>
            </a:r>
            <a:endParaRPr kumimoji="1" lang="ja-JP" altLang="en-US" sz="800" dirty="0"/>
          </a:p>
        </p:txBody>
      </p:sp>
      <p:sp>
        <p:nvSpPr>
          <p:cNvPr id="32" name="正方形/長方形 3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50</a:t>
            </a:fld>
            <a:endParaRPr lang="ja-JP" altLang="en-US" dirty="0">
              <a:solidFill>
                <a:prstClr val="black"/>
              </a:solidFill>
            </a:endParaRPr>
          </a:p>
        </p:txBody>
      </p:sp>
    </p:spTree>
    <p:extLst>
      <p:ext uri="{BB962C8B-B14F-4D97-AF65-F5344CB8AC3E}">
        <p14:creationId xmlns:p14="http://schemas.microsoft.com/office/powerpoint/2010/main" val="34008297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5129808" y="6545089"/>
            <a:ext cx="3186608" cy="200055"/>
          </a:xfrm>
          <a:prstGeom prst="rect">
            <a:avLst/>
          </a:prstGeom>
          <a:noFill/>
          <a:ln>
            <a:noFill/>
            <a:prstDash val="dash"/>
          </a:ln>
        </p:spPr>
        <p:txBody>
          <a:bodyPr wrap="square" rtlCol="0">
            <a:spAutoFit/>
          </a:bodyPr>
          <a:lstStyle>
            <a:defPPr>
              <a:defRPr lang="ja-JP"/>
            </a:defPPr>
            <a:lvl1pPr>
              <a:defRPr sz="1000"/>
            </a:lvl1pPr>
          </a:lstStyle>
          <a:p>
            <a:r>
              <a:rPr lang="ja-JP" altLang="en-US" sz="700" dirty="0"/>
              <a:t>出典：厚生労働省「平成</a:t>
            </a:r>
            <a:r>
              <a:rPr lang="en-US" altLang="ja-JP" sz="700" dirty="0"/>
              <a:t>26</a:t>
            </a:r>
            <a:r>
              <a:rPr lang="ja-JP" altLang="en-US" sz="700" dirty="0"/>
              <a:t>年厚生労働白書」</a:t>
            </a:r>
          </a:p>
        </p:txBody>
      </p:sp>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進展（高齢者の社会参加）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237569" y="980728"/>
            <a:ext cx="4010395" cy="3046988"/>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短い平均寿命・健康寿命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高齢者の増加や長寿化に伴い、健康な生活を長く続けるための予防や健康づくり、また、それを支える医療・健康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サービスの需要の高まりが見込まれます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近年、高齢者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の健康に対する意識は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高まって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いますが、大阪府の平均寿命、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健康寿命は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に全国平均を下回り低い状況です。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高齢者が、いきいきとしたセカンドステージ（第二の人生）を過ごし、健康で日常生活を送るためには、私たち一人ひとりが日ごろから健康づくりに取り組むことが重要です。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546495383"/>
              </p:ext>
            </p:extLst>
          </p:nvPr>
        </p:nvGraphicFramePr>
        <p:xfrm>
          <a:off x="5167952" y="4639687"/>
          <a:ext cx="1800199" cy="1826284"/>
        </p:xfrm>
        <a:graphic>
          <a:graphicData uri="http://schemas.openxmlformats.org/drawingml/2006/table">
            <a:tbl>
              <a:tblPr firstRow="1" bandRow="1">
                <a:tableStyleId>{BC89EF96-8CEA-46FF-86C4-4CE0E7609802}</a:tableStyleId>
              </a:tblPr>
              <a:tblGrid>
                <a:gridCol w="434531"/>
                <a:gridCol w="620758"/>
                <a:gridCol w="744910"/>
              </a:tblGrid>
              <a:tr h="28295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愛知</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71.74</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8295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静岡</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71.68</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8295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千葉</a:t>
                      </a:r>
                      <a:endParaRPr kumimoji="1" lang="ja-JP" altLang="en-US" sz="1400" b="0" dirty="0"/>
                    </a:p>
                  </a:txBody>
                  <a:tcPr marT="36000" marB="36000"/>
                </a:tc>
                <a:tc>
                  <a:txBody>
                    <a:bodyPr/>
                    <a:lstStyle/>
                    <a:p>
                      <a:pPr algn="ctr"/>
                      <a:r>
                        <a:rPr kumimoji="1" lang="en-US" altLang="ja-JP" sz="1400" b="0" dirty="0" smtClean="0"/>
                        <a:t>71.62</a:t>
                      </a:r>
                      <a:endParaRPr kumimoji="1" lang="ja-JP" altLang="en-US" sz="1400" b="0" dirty="0"/>
                    </a:p>
                  </a:txBody>
                  <a:tcPr marT="36000" marB="36000"/>
                </a:tc>
              </a:tr>
              <a:tr h="320681">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82954">
                <a:tc>
                  <a:txBody>
                    <a:bodyPr/>
                    <a:lstStyle/>
                    <a:p>
                      <a:pPr algn="ctr"/>
                      <a:r>
                        <a:rPr kumimoji="1" lang="en-US" altLang="ja-JP" sz="1400" b="0" dirty="0" smtClean="0"/>
                        <a:t>44</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69.39</a:t>
                      </a:r>
                      <a:endParaRPr kumimoji="1" lang="ja-JP" altLang="en-US" sz="1400" b="0" dirty="0"/>
                    </a:p>
                  </a:txBody>
                  <a:tcPr marT="36000" marB="36000"/>
                </a:tc>
              </a:tr>
              <a:tr h="358844">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a:p>
                  </a:txBody>
                  <a:tcPr/>
                </a:tc>
                <a:tc hMerge="1">
                  <a:txBody>
                    <a:bodyPr/>
                    <a:lstStyle/>
                    <a:p>
                      <a:pPr algn="ctr"/>
                      <a:endParaRPr kumimoji="1" lang="ja-JP" altLang="en-US" sz="1600" b="0" dirty="0"/>
                    </a:p>
                  </a:txBody>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831453422"/>
              </p:ext>
            </p:extLst>
          </p:nvPr>
        </p:nvGraphicFramePr>
        <p:xfrm>
          <a:off x="7147504" y="4627899"/>
          <a:ext cx="1816984" cy="1845182"/>
        </p:xfrm>
        <a:graphic>
          <a:graphicData uri="http://schemas.openxmlformats.org/drawingml/2006/table">
            <a:tbl>
              <a:tblPr firstRow="1" bandRow="1">
                <a:tableStyleId>{BC89EF96-8CEA-46FF-86C4-4CE0E7609802}</a:tableStyleId>
              </a:tblPr>
              <a:tblGrid>
                <a:gridCol w="438583"/>
                <a:gridCol w="626546"/>
                <a:gridCol w="751855"/>
              </a:tblGrid>
              <a:tr h="29444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静岡</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75.32</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9444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群馬</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75.27</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9444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愛知</a:t>
                      </a:r>
                      <a:endParaRPr kumimoji="1" lang="ja-JP" altLang="en-US" sz="1400" b="0" dirty="0"/>
                    </a:p>
                  </a:txBody>
                  <a:tcPr marT="36000" marB="36000"/>
                </a:tc>
                <a:tc>
                  <a:txBody>
                    <a:bodyPr/>
                    <a:lstStyle/>
                    <a:p>
                      <a:pPr algn="ctr"/>
                      <a:r>
                        <a:rPr kumimoji="1" lang="en-US" altLang="ja-JP" sz="1400" b="0" dirty="0" smtClean="0"/>
                        <a:t>74.93</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b"/>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94444">
                <a:tc>
                  <a:txBody>
                    <a:bodyPr/>
                    <a:lstStyle/>
                    <a:p>
                      <a:pPr algn="ctr"/>
                      <a:r>
                        <a:rPr kumimoji="1" lang="en-US" altLang="ja-JP" sz="1400" b="0" dirty="0" smtClean="0"/>
                        <a:t>45</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72.55</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bl>
          </a:graphicData>
        </a:graphic>
      </p:graphicFrame>
      <p:sp>
        <p:nvSpPr>
          <p:cNvPr id="5" name="テキスト ボックス 4"/>
          <p:cNvSpPr txBox="1"/>
          <p:nvPr/>
        </p:nvSpPr>
        <p:spPr>
          <a:xfrm>
            <a:off x="4811042" y="3789040"/>
            <a:ext cx="4332958" cy="324000"/>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latin typeface="+mj-lt"/>
              </a:rPr>
              <a:t>都道府県別　日常生活に制限のない期間（健康寿命）の平均</a:t>
            </a:r>
            <a:endParaRPr kumimoji="1" lang="en-US" altLang="ja-JP" sz="1200" b="1" dirty="0" smtClean="0">
              <a:latin typeface="+mj-lt"/>
            </a:endParaRPr>
          </a:p>
        </p:txBody>
      </p:sp>
      <p:sp>
        <p:nvSpPr>
          <p:cNvPr id="11" name="テキスト ボックス 10"/>
          <p:cNvSpPr txBox="1"/>
          <p:nvPr/>
        </p:nvSpPr>
        <p:spPr>
          <a:xfrm>
            <a:off x="5076056" y="4365104"/>
            <a:ext cx="4032448" cy="307777"/>
          </a:xfrm>
          <a:prstGeom prst="rect">
            <a:avLst/>
          </a:prstGeom>
          <a:noFill/>
        </p:spPr>
        <p:txBody>
          <a:bodyPr wrap="square" rtlCol="0">
            <a:spAutoFit/>
          </a:bodyPr>
          <a:lstStyle/>
          <a:p>
            <a:pPr algn="ctr"/>
            <a:r>
              <a:rPr lang="ja-JP" altLang="en-US" sz="1400" dirty="0" smtClean="0"/>
              <a:t>（男性）　　　　　　　　　　　（女性）</a:t>
            </a:r>
            <a:endParaRPr kumimoji="1" lang="ja-JP" altLang="en-US" sz="1400" dirty="0"/>
          </a:p>
        </p:txBody>
      </p:sp>
      <p:sp>
        <p:nvSpPr>
          <p:cNvPr id="13" name="テキスト ボックス 12"/>
          <p:cNvSpPr txBox="1"/>
          <p:nvPr/>
        </p:nvSpPr>
        <p:spPr>
          <a:xfrm>
            <a:off x="4811042" y="927298"/>
            <a:ext cx="4332958"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都道府県別</a:t>
            </a:r>
            <a:r>
              <a:rPr lang="ja-JP" altLang="en-US" sz="1200" b="1" dirty="0">
                <a:latin typeface="+mj-lt"/>
              </a:rPr>
              <a:t>　</a:t>
            </a:r>
            <a:r>
              <a:rPr lang="ja-JP" altLang="en-US" sz="1200" b="1" dirty="0" smtClean="0">
                <a:latin typeface="+mj-lt"/>
              </a:rPr>
              <a:t>平均寿命</a:t>
            </a:r>
            <a:endParaRPr kumimoji="1" lang="en-US" altLang="ja-JP" sz="1200" b="1" dirty="0">
              <a:latin typeface="+mj-lt"/>
            </a:endParaRPr>
          </a:p>
        </p:txBody>
      </p:sp>
      <p:sp>
        <p:nvSpPr>
          <p:cNvPr id="15" name="テキスト ボックス 14"/>
          <p:cNvSpPr txBox="1"/>
          <p:nvPr/>
        </p:nvSpPr>
        <p:spPr>
          <a:xfrm>
            <a:off x="5076056" y="3573016"/>
            <a:ext cx="3186608" cy="200055"/>
          </a:xfrm>
          <a:prstGeom prst="rect">
            <a:avLst/>
          </a:prstGeom>
          <a:noFill/>
          <a:ln>
            <a:noFill/>
            <a:prstDash val="dash"/>
          </a:ln>
        </p:spPr>
        <p:txBody>
          <a:bodyPr wrap="square" rtlCol="0">
            <a:spAutoFit/>
          </a:bodyPr>
          <a:lstStyle>
            <a:defPPr>
              <a:defRPr lang="ja-JP"/>
            </a:defPPr>
            <a:lvl1pPr>
              <a:defRPr sz="1000"/>
            </a:lvl1pPr>
          </a:lstStyle>
          <a:p>
            <a:r>
              <a:rPr lang="ja-JP" altLang="en-US" sz="700" dirty="0"/>
              <a:t>出典：厚生労働省「</a:t>
            </a:r>
            <a:r>
              <a:rPr lang="ja-JP" altLang="en-US" sz="700" dirty="0" smtClean="0"/>
              <a:t>平成</a:t>
            </a:r>
            <a:r>
              <a:rPr lang="en-US" altLang="ja-JP" sz="700" dirty="0"/>
              <a:t>22</a:t>
            </a:r>
            <a:r>
              <a:rPr lang="ja-JP" altLang="en-US" sz="700" dirty="0"/>
              <a:t>年都道府県別生命表の</a:t>
            </a:r>
            <a:r>
              <a:rPr lang="ja-JP" altLang="en-US" sz="700" dirty="0" smtClean="0"/>
              <a:t>概況」</a:t>
            </a:r>
            <a:endParaRPr lang="ja-JP" altLang="en-US" sz="700" dirty="0"/>
          </a:p>
        </p:txBody>
      </p:sp>
      <p:graphicFrame>
        <p:nvGraphicFramePr>
          <p:cNvPr id="16" name="表 15"/>
          <p:cNvGraphicFramePr>
            <a:graphicFrameLocks noGrp="1"/>
          </p:cNvGraphicFramePr>
          <p:nvPr>
            <p:extLst>
              <p:ext uri="{D42A27DB-BD31-4B8C-83A1-F6EECF244321}">
                <p14:modId xmlns:p14="http://schemas.microsoft.com/office/powerpoint/2010/main" val="2566509209"/>
              </p:ext>
            </p:extLst>
          </p:nvPr>
        </p:nvGraphicFramePr>
        <p:xfrm>
          <a:off x="5144934" y="1739622"/>
          <a:ext cx="1800199" cy="1833394"/>
        </p:xfrm>
        <a:graphic>
          <a:graphicData uri="http://schemas.openxmlformats.org/drawingml/2006/table">
            <a:tbl>
              <a:tblPr firstRow="1" bandRow="1">
                <a:tableStyleId>{BC89EF96-8CEA-46FF-86C4-4CE0E7609802}</a:tableStyleId>
              </a:tblPr>
              <a:tblGrid>
                <a:gridCol w="434531"/>
                <a:gridCol w="620758"/>
                <a:gridCol w="744910"/>
              </a:tblGrid>
              <a:tr h="28295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長野</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80.88</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8295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滋賀</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80.58</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8295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福井</a:t>
                      </a:r>
                      <a:endParaRPr kumimoji="1" lang="ja-JP" altLang="en-US" sz="1400" b="0" dirty="0"/>
                    </a:p>
                  </a:txBody>
                  <a:tcPr marT="36000" marB="36000"/>
                </a:tc>
                <a:tc>
                  <a:txBody>
                    <a:bodyPr/>
                    <a:lstStyle/>
                    <a:p>
                      <a:pPr algn="ctr"/>
                      <a:r>
                        <a:rPr kumimoji="1" lang="en-US" altLang="ja-JP" sz="1400" b="0" dirty="0" smtClean="0"/>
                        <a:t>80.47</a:t>
                      </a:r>
                      <a:endParaRPr kumimoji="1" lang="ja-JP" altLang="en-US" sz="1400" b="0" dirty="0"/>
                    </a:p>
                  </a:txBody>
                  <a:tcPr marT="36000" marB="36000"/>
                </a:tc>
              </a:tr>
              <a:tr h="320681">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82954">
                <a:tc>
                  <a:txBody>
                    <a:bodyPr/>
                    <a:lstStyle/>
                    <a:p>
                      <a:pPr algn="ctr"/>
                      <a:r>
                        <a:rPr kumimoji="1" lang="en-US" altLang="ja-JP" sz="1400" b="0" dirty="0" smtClean="0"/>
                        <a:t>41</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78.99</a:t>
                      </a:r>
                      <a:endParaRPr kumimoji="1" lang="ja-JP" altLang="en-US" sz="1400" b="0" dirty="0"/>
                    </a:p>
                  </a:txBody>
                  <a:tcPr marT="36000" marB="36000"/>
                </a:tc>
              </a:tr>
              <a:tr h="365954">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a:p>
                  </a:txBody>
                  <a:tcPr/>
                </a:tc>
                <a:tc hMerge="1">
                  <a:txBody>
                    <a:bodyPr/>
                    <a:lstStyle/>
                    <a:p>
                      <a:pPr algn="ctr"/>
                      <a:endParaRPr kumimoji="1" lang="ja-JP" altLang="en-US" sz="1600" b="0" dirty="0"/>
                    </a:p>
                  </a:txBody>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082509429"/>
              </p:ext>
            </p:extLst>
          </p:nvPr>
        </p:nvGraphicFramePr>
        <p:xfrm>
          <a:off x="7124486" y="1727834"/>
          <a:ext cx="1816984" cy="1845182"/>
        </p:xfrm>
        <a:graphic>
          <a:graphicData uri="http://schemas.openxmlformats.org/drawingml/2006/table">
            <a:tbl>
              <a:tblPr firstRow="1" bandRow="1">
                <a:tableStyleId>{BC89EF96-8CEA-46FF-86C4-4CE0E7609802}</a:tableStyleId>
              </a:tblPr>
              <a:tblGrid>
                <a:gridCol w="438583"/>
                <a:gridCol w="626546"/>
                <a:gridCol w="751855"/>
              </a:tblGrid>
              <a:tr h="29444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長野</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87.18</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9444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島根</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87.07</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9444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沖縄</a:t>
                      </a:r>
                      <a:endParaRPr kumimoji="1" lang="ja-JP" altLang="en-US" sz="1400" b="0" dirty="0"/>
                    </a:p>
                  </a:txBody>
                  <a:tcPr marT="36000" marB="36000"/>
                </a:tc>
                <a:tc>
                  <a:txBody>
                    <a:bodyPr/>
                    <a:lstStyle/>
                    <a:p>
                      <a:pPr algn="ctr"/>
                      <a:r>
                        <a:rPr kumimoji="1" lang="en-US" altLang="ja-JP" sz="1400" b="0" dirty="0" smtClean="0"/>
                        <a:t>87.02</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b"/>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94444">
                <a:tc>
                  <a:txBody>
                    <a:bodyPr/>
                    <a:lstStyle/>
                    <a:p>
                      <a:pPr algn="ctr"/>
                      <a:r>
                        <a:rPr kumimoji="1" lang="en-US" altLang="ja-JP" sz="1400" b="0" dirty="0" smtClean="0"/>
                        <a:t>40</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85.93</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bl>
          </a:graphicData>
        </a:graphic>
      </p:graphicFrame>
      <p:sp>
        <p:nvSpPr>
          <p:cNvPr id="19" name="テキスト ボックス 18"/>
          <p:cNvSpPr txBox="1"/>
          <p:nvPr/>
        </p:nvSpPr>
        <p:spPr>
          <a:xfrm>
            <a:off x="5053038" y="1457929"/>
            <a:ext cx="4032448" cy="307777"/>
          </a:xfrm>
          <a:prstGeom prst="rect">
            <a:avLst/>
          </a:prstGeom>
          <a:noFill/>
        </p:spPr>
        <p:txBody>
          <a:bodyPr wrap="square" rtlCol="0">
            <a:spAutoFit/>
          </a:bodyPr>
          <a:lstStyle/>
          <a:p>
            <a:pPr algn="ctr"/>
            <a:r>
              <a:rPr lang="ja-JP" altLang="en-US" sz="1400" dirty="0" smtClean="0"/>
              <a:t>（男性）　　　　　　　　　　　（女性）</a:t>
            </a:r>
            <a:endParaRPr kumimoji="1" lang="ja-JP" altLang="en-US" sz="1400" dirty="0"/>
          </a:p>
        </p:txBody>
      </p:sp>
      <p:sp>
        <p:nvSpPr>
          <p:cNvPr id="6" name="テキスト ボックス 5"/>
          <p:cNvSpPr txBox="1"/>
          <p:nvPr/>
        </p:nvSpPr>
        <p:spPr>
          <a:xfrm>
            <a:off x="5292080" y="1223174"/>
            <a:ext cx="3089597" cy="261610"/>
          </a:xfrm>
          <a:prstGeom prst="rect">
            <a:avLst/>
          </a:prstGeom>
          <a:noFill/>
        </p:spPr>
        <p:txBody>
          <a:bodyPr wrap="square" rtlCol="0">
            <a:spAutoFit/>
          </a:bodyPr>
          <a:lstStyle/>
          <a:p>
            <a:r>
              <a:rPr kumimoji="1" lang="ja-JP" altLang="en-US" sz="1100" dirty="0" smtClean="0"/>
              <a:t>全国平均：（男性）</a:t>
            </a:r>
            <a:r>
              <a:rPr kumimoji="1" lang="en-US" altLang="ja-JP" sz="1100" dirty="0" smtClean="0"/>
              <a:t>79.59</a:t>
            </a:r>
            <a:r>
              <a:rPr kumimoji="1" lang="ja-JP" altLang="en-US" sz="1100" dirty="0" smtClean="0"/>
              <a:t>歳（女性）</a:t>
            </a:r>
            <a:r>
              <a:rPr kumimoji="1" lang="en-US" altLang="ja-JP" sz="1100" dirty="0" smtClean="0"/>
              <a:t>86.35</a:t>
            </a:r>
            <a:r>
              <a:rPr kumimoji="1" lang="ja-JP" altLang="en-US" sz="1100" dirty="0" smtClean="0"/>
              <a:t>歳</a:t>
            </a:r>
            <a:endParaRPr kumimoji="1" lang="ja-JP" altLang="en-US" sz="1100" dirty="0"/>
          </a:p>
        </p:txBody>
      </p:sp>
      <p:sp>
        <p:nvSpPr>
          <p:cNvPr id="18" name="テキスト ボックス 17"/>
          <p:cNvSpPr txBox="1"/>
          <p:nvPr/>
        </p:nvSpPr>
        <p:spPr>
          <a:xfrm>
            <a:off x="5436096" y="4123239"/>
            <a:ext cx="3391123" cy="261610"/>
          </a:xfrm>
          <a:prstGeom prst="rect">
            <a:avLst/>
          </a:prstGeom>
          <a:noFill/>
        </p:spPr>
        <p:txBody>
          <a:bodyPr wrap="square" rtlCol="0">
            <a:spAutoFit/>
          </a:bodyPr>
          <a:lstStyle/>
          <a:p>
            <a:r>
              <a:rPr kumimoji="1" lang="ja-JP" altLang="en-US" sz="1100" dirty="0" smtClean="0"/>
              <a:t>全国平均：（男性）</a:t>
            </a:r>
            <a:r>
              <a:rPr lang="en-US" altLang="ja-JP" sz="1100" dirty="0" smtClean="0"/>
              <a:t>70.42</a:t>
            </a:r>
            <a:r>
              <a:rPr lang="ja-JP" altLang="en-US" sz="1100" dirty="0" smtClean="0"/>
              <a:t>歳</a:t>
            </a:r>
            <a:r>
              <a:rPr kumimoji="1" lang="ja-JP" altLang="en-US" sz="1100" dirty="0" smtClean="0"/>
              <a:t>（女性）</a:t>
            </a:r>
            <a:r>
              <a:rPr lang="en-US" altLang="ja-JP" sz="1100" dirty="0" smtClean="0"/>
              <a:t>73.62</a:t>
            </a:r>
            <a:r>
              <a:rPr lang="ja-JP" altLang="en-US" sz="1100" dirty="0" smtClean="0"/>
              <a:t>歳</a:t>
            </a:r>
            <a:endParaRPr kumimoji="1" lang="ja-JP" altLang="en-US" sz="1100" dirty="0"/>
          </a:p>
        </p:txBody>
      </p:sp>
      <p:sp>
        <p:nvSpPr>
          <p:cNvPr id="7" name="テキスト ボックス 6"/>
          <p:cNvSpPr txBox="1"/>
          <p:nvPr/>
        </p:nvSpPr>
        <p:spPr>
          <a:xfrm>
            <a:off x="6602623" y="4401849"/>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
        <p:nvSpPr>
          <p:cNvPr id="21" name="テキスト ボックス 20"/>
          <p:cNvSpPr txBox="1"/>
          <p:nvPr/>
        </p:nvSpPr>
        <p:spPr>
          <a:xfrm>
            <a:off x="8604448" y="4394394"/>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
        <p:nvSpPr>
          <p:cNvPr id="22" name="テキスト ボックス 21"/>
          <p:cNvSpPr txBox="1"/>
          <p:nvPr/>
        </p:nvSpPr>
        <p:spPr>
          <a:xfrm>
            <a:off x="6588224" y="1502129"/>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
        <p:nvSpPr>
          <p:cNvPr id="23" name="テキスト ボックス 22"/>
          <p:cNvSpPr txBox="1"/>
          <p:nvPr/>
        </p:nvSpPr>
        <p:spPr>
          <a:xfrm>
            <a:off x="8590049" y="1494674"/>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
        <p:nvSpPr>
          <p:cNvPr id="25" name="正方形/長方形 2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51</a:t>
            </a:fld>
            <a:endParaRPr lang="ja-JP" altLang="en-US" dirty="0">
              <a:solidFill>
                <a:prstClr val="black"/>
              </a:solidFill>
            </a:endParaRPr>
          </a:p>
        </p:txBody>
      </p:sp>
    </p:spTree>
    <p:extLst>
      <p:ext uri="{BB962C8B-B14F-4D97-AF65-F5344CB8AC3E}">
        <p14:creationId xmlns:p14="http://schemas.microsoft.com/office/powerpoint/2010/main" val="1810685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高齢者の社会参加）</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331912" y="1018471"/>
            <a:ext cx="4168080" cy="2800767"/>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高齢者の社会参加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高齢化の進展により、豊富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知識や経験を活かして、社会で活躍する高齢者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増加しており、高齢者に対する社会の意識も変わってきています。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高齢者</a:t>
            </a:r>
            <a:r>
              <a:rPr lang="ja-JP" altLang="en-US" sz="1600" dirty="0"/>
              <a:t>を労働力や地域の担い手などの人的</a:t>
            </a:r>
            <a:r>
              <a:rPr lang="ja-JP" altLang="en-US" sz="1600" dirty="0" smtClean="0"/>
              <a:t>資源と位置づけ</a:t>
            </a:r>
            <a:r>
              <a:rPr lang="ja-JP" altLang="en-US" sz="1600" dirty="0"/>
              <a:t>、高齢者</a:t>
            </a:r>
            <a:r>
              <a:rPr lang="ja-JP" altLang="en-US" sz="1600" dirty="0" smtClean="0"/>
              <a:t>が社会</a:t>
            </a:r>
            <a:r>
              <a:rPr lang="ja-JP" altLang="en-US" sz="1600" dirty="0"/>
              <a:t>でいきいきと</a:t>
            </a:r>
            <a:r>
              <a:rPr lang="ja-JP" altLang="en-US" sz="1600" dirty="0" smtClean="0"/>
              <a:t>活躍できること</a:t>
            </a:r>
            <a:r>
              <a:rPr lang="ja-JP" altLang="en-US" sz="1600" dirty="0"/>
              <a:t>が</a:t>
            </a:r>
            <a:r>
              <a:rPr lang="ja-JP" altLang="en-US" sz="1600" dirty="0" smtClean="0"/>
              <a:t>求められます</a:t>
            </a:r>
            <a:r>
              <a:rPr lang="ja-JP" altLang="en-US" sz="1600" dirty="0"/>
              <a:t>。</a:t>
            </a:r>
            <a:endParaRPr lang="en-US" altLang="ja-JP" sz="1600" dirty="0"/>
          </a:p>
          <a:p>
            <a:pPr marL="180000" indent="-457200"/>
            <a:r>
              <a:rPr lang="ja-JP" altLang="en-US" sz="1600" dirty="0"/>
              <a:t>　</a:t>
            </a:r>
            <a:r>
              <a:rPr lang="ja-JP" altLang="en-US" sz="1600" dirty="0" smtClean="0"/>
              <a:t>　元気</a:t>
            </a:r>
            <a:r>
              <a:rPr lang="ja-JP" altLang="en-US" sz="1600" dirty="0"/>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高齢者が、豊富な知識と経験を地域に還元することで、</a:t>
            </a:r>
            <a:r>
              <a:rPr lang="ja-JP" altLang="en-US" sz="1600" dirty="0"/>
              <a:t>持続可能で魅力ある</a:t>
            </a:r>
            <a:r>
              <a:rPr lang="ja-JP" altLang="en-US" sz="1600" dirty="0" smtClean="0"/>
              <a:t>まちづくりが</a:t>
            </a:r>
            <a:r>
              <a:rPr lang="ja-JP" altLang="en-US" sz="1600" dirty="0"/>
              <a:t>期待されます</a:t>
            </a:r>
            <a:r>
              <a:rPr lang="ja-JP" altLang="en-US" sz="1600" dirty="0" smtClean="0"/>
              <a:t>。</a:t>
            </a:r>
            <a:endParaRPr lang="en-US" altLang="ja-JP" sz="1600" dirty="0"/>
          </a:p>
        </p:txBody>
      </p:sp>
      <p:sp>
        <p:nvSpPr>
          <p:cNvPr id="15" name="テキスト ボックス 14"/>
          <p:cNvSpPr txBox="1"/>
          <p:nvPr/>
        </p:nvSpPr>
        <p:spPr>
          <a:xfrm>
            <a:off x="4788023" y="980728"/>
            <a:ext cx="4355977" cy="324000"/>
          </a:xfrm>
          <a:prstGeom prst="rect">
            <a:avLst/>
          </a:prstGeom>
          <a:solidFill>
            <a:schemeClr val="bg1">
              <a:lumMod val="85000"/>
            </a:schemeClr>
          </a:solidFill>
          <a:ln>
            <a:noFill/>
            <a:prstDash val="dash"/>
          </a:ln>
        </p:spPr>
        <p:txBody>
          <a:bodyPr wrap="square" rtlCol="0" anchor="ctr" anchorCtr="0">
            <a:noAutofit/>
          </a:bodyPr>
          <a:lstStyle/>
          <a:p>
            <a:pPr algn="ctr"/>
            <a:r>
              <a:rPr lang="en-US" altLang="ja-JP" sz="1200" b="1" dirty="0" smtClean="0"/>
              <a:t>65</a:t>
            </a:r>
            <a:r>
              <a:rPr lang="ja-JP" altLang="en-US" sz="1200" b="1" dirty="0" smtClean="0"/>
              <a:t>歳以上人口の就業率</a:t>
            </a:r>
            <a:r>
              <a:rPr lang="en-US" altLang="ja-JP" sz="1200" b="1" dirty="0" smtClean="0"/>
              <a:t>【</a:t>
            </a:r>
            <a:r>
              <a:rPr lang="ja-JP" altLang="en-US" sz="1200" b="1" dirty="0" smtClean="0"/>
              <a:t>大阪府</a:t>
            </a:r>
            <a:r>
              <a:rPr lang="en-US" altLang="ja-JP" sz="1200" b="1" dirty="0" smtClean="0"/>
              <a:t>】</a:t>
            </a:r>
            <a:endParaRPr kumimoji="1" lang="en-US" altLang="ja-JP" sz="1200" b="1" dirty="0"/>
          </a:p>
        </p:txBody>
      </p:sp>
      <p:sp>
        <p:nvSpPr>
          <p:cNvPr id="19" name="テキスト ボックス 18"/>
          <p:cNvSpPr txBox="1"/>
          <p:nvPr/>
        </p:nvSpPr>
        <p:spPr>
          <a:xfrm>
            <a:off x="5220072" y="3805009"/>
            <a:ext cx="3384376" cy="200055"/>
          </a:xfrm>
          <a:prstGeom prst="rect">
            <a:avLst/>
          </a:prstGeom>
          <a:noFill/>
          <a:ln>
            <a:noFill/>
            <a:prstDash val="dash"/>
          </a:ln>
        </p:spPr>
        <p:txBody>
          <a:bodyPr wrap="square" rtlCol="0">
            <a:spAutoFit/>
          </a:bodyPr>
          <a:lstStyle/>
          <a:p>
            <a:r>
              <a:rPr kumimoji="1" lang="ja-JP" altLang="en-US" sz="700" dirty="0" smtClean="0">
                <a:latin typeface="+mn-ea"/>
              </a:rPr>
              <a:t>出典</a:t>
            </a:r>
            <a:r>
              <a:rPr lang="en-US" altLang="ja-JP" sz="700" dirty="0" smtClean="0">
                <a:latin typeface="+mn-ea"/>
              </a:rPr>
              <a:t>:</a:t>
            </a:r>
            <a:r>
              <a:rPr lang="ja-JP" altLang="en-US" sz="700" dirty="0">
                <a:latin typeface="+mn-ea"/>
              </a:rPr>
              <a:t>総務省「労働力調査</a:t>
            </a:r>
            <a:r>
              <a:rPr lang="ja-JP" altLang="en-US" sz="700" dirty="0" smtClean="0">
                <a:latin typeface="+mn-ea"/>
              </a:rPr>
              <a:t>」、大阪府「</a:t>
            </a:r>
            <a:r>
              <a:rPr lang="zh-TW" altLang="en-US" sz="700" dirty="0">
                <a:latin typeface="+mn-ea"/>
              </a:rPr>
              <a:t>労働力調査地方集計</a:t>
            </a:r>
            <a:r>
              <a:rPr lang="zh-TW" altLang="en-US" sz="700" dirty="0" smtClean="0">
                <a:latin typeface="+mn-ea"/>
              </a:rPr>
              <a:t>結果</a:t>
            </a:r>
            <a:r>
              <a:rPr lang="en-US" altLang="ja-JP" sz="700" dirty="0" smtClean="0">
                <a:latin typeface="+mn-ea"/>
              </a:rPr>
              <a:t>(</a:t>
            </a:r>
            <a:r>
              <a:rPr lang="ja-JP" altLang="en-US" sz="700" dirty="0" smtClean="0">
                <a:latin typeface="+mn-ea"/>
              </a:rPr>
              <a:t>年平均</a:t>
            </a:r>
            <a:r>
              <a:rPr lang="en-US" altLang="ja-JP" sz="700" dirty="0" smtClean="0">
                <a:latin typeface="+mn-ea"/>
              </a:rPr>
              <a:t>)</a:t>
            </a:r>
            <a:r>
              <a:rPr lang="ja-JP" altLang="en-US" sz="700" dirty="0" smtClean="0">
                <a:latin typeface="+mn-ea"/>
              </a:rPr>
              <a:t>」</a:t>
            </a:r>
            <a:endParaRPr lang="zh-TW" altLang="en-US" sz="700" dirty="0">
              <a:latin typeface="+mn-ea"/>
            </a:endParaRPr>
          </a:p>
        </p:txBody>
      </p:sp>
      <p:graphicFrame>
        <p:nvGraphicFramePr>
          <p:cNvPr id="22" name="グラフ 21"/>
          <p:cNvGraphicFramePr>
            <a:graphicFrameLocks/>
          </p:cNvGraphicFramePr>
          <p:nvPr>
            <p:extLst>
              <p:ext uri="{D42A27DB-BD31-4B8C-83A1-F6EECF244321}">
                <p14:modId xmlns:p14="http://schemas.microsoft.com/office/powerpoint/2010/main" val="3880882211"/>
              </p:ext>
            </p:extLst>
          </p:nvPr>
        </p:nvGraphicFramePr>
        <p:xfrm>
          <a:off x="4716016" y="1329735"/>
          <a:ext cx="4364584" cy="2376212"/>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8820472" y="3429580"/>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12" name="テキスト ボックス 11"/>
          <p:cNvSpPr txBox="1"/>
          <p:nvPr/>
        </p:nvSpPr>
        <p:spPr>
          <a:xfrm>
            <a:off x="5004048" y="3573016"/>
            <a:ext cx="4068452" cy="213003"/>
          </a:xfrm>
          <a:prstGeom prst="rect">
            <a:avLst/>
          </a:prstGeom>
          <a:noFill/>
        </p:spPr>
        <p:txBody>
          <a:bodyPr wrap="square"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H20</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(H23)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H24)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H25)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(H26)  </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52</a:t>
            </a:fld>
            <a:endParaRPr lang="ja-JP" altLang="en-US" dirty="0">
              <a:solidFill>
                <a:prstClr val="black"/>
              </a:solidFill>
            </a:endParaRPr>
          </a:p>
        </p:txBody>
      </p:sp>
    </p:spTree>
    <p:extLst>
      <p:ext uri="{BB962C8B-B14F-4D97-AF65-F5344CB8AC3E}">
        <p14:creationId xmlns:p14="http://schemas.microsoft.com/office/powerpoint/2010/main" val="34308941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■出生数の減少</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テキスト ボックス 11"/>
          <p:cNvSpPr txBox="1"/>
          <p:nvPr/>
        </p:nvSpPr>
        <p:spPr>
          <a:xfrm>
            <a:off x="251520" y="1018471"/>
            <a:ext cx="4320480" cy="3046988"/>
          </a:xfrm>
          <a:prstGeom prst="rect">
            <a:avLst/>
          </a:prstGeom>
          <a:noFill/>
        </p:spPr>
        <p:txBody>
          <a:bodyPr wrap="square" rtlCol="0">
            <a:spAutoFit/>
          </a:bodyPr>
          <a:lstStyle/>
          <a:p>
            <a:pPr marL="180000" indent="-457200"/>
            <a:r>
              <a:rPr lang="ja-JP" altLang="en-US" sz="1600" dirty="0" smtClean="0"/>
              <a:t>①　出生数</a:t>
            </a:r>
            <a:r>
              <a:rPr lang="ja-JP" altLang="en-US" sz="1600" dirty="0"/>
              <a:t>の減少</a:t>
            </a:r>
            <a:endParaRPr lang="en-US" altLang="ja-JP" sz="1600" dirty="0"/>
          </a:p>
          <a:p>
            <a:pPr marL="179388" indent="-457200"/>
            <a:r>
              <a:rPr lang="ja-JP" altLang="en-US" sz="1600" dirty="0"/>
              <a:t>　</a:t>
            </a:r>
            <a:r>
              <a:rPr lang="ja-JP" altLang="en-US" sz="1600" dirty="0" smtClean="0"/>
              <a:t>　</a:t>
            </a:r>
            <a:r>
              <a:rPr lang="en-US" altLang="ja-JP" sz="1600" dirty="0" smtClean="0"/>
              <a:t>2010(H22</a:t>
            </a:r>
            <a:r>
              <a:rPr lang="en-US" altLang="ja-JP" sz="1600" dirty="0"/>
              <a:t>)</a:t>
            </a:r>
            <a:r>
              <a:rPr lang="ja-JP" altLang="en-US" sz="1600" dirty="0" smtClean="0"/>
              <a:t>年の大阪府の出生率は</a:t>
            </a:r>
            <a:r>
              <a:rPr lang="en-US" altLang="ja-JP" sz="1600" dirty="0" smtClean="0"/>
              <a:t>1.33</a:t>
            </a:r>
            <a:r>
              <a:rPr lang="ja-JP" altLang="en-US" sz="1600" dirty="0"/>
              <a:t>と</a:t>
            </a:r>
            <a:r>
              <a:rPr lang="ja-JP" altLang="en-US" sz="1600" dirty="0" smtClean="0"/>
              <a:t>、人口を維持するのに必要とされる水準（人口置換水準＝</a:t>
            </a:r>
            <a:r>
              <a:rPr lang="en-US" altLang="ja-JP" sz="1600" dirty="0" smtClean="0"/>
              <a:t>2.07</a:t>
            </a:r>
            <a:r>
              <a:rPr lang="ja-JP" altLang="en-US" sz="1600" dirty="0" smtClean="0"/>
              <a:t>）を大きく下回っています。</a:t>
            </a:r>
            <a:endParaRPr lang="en-US" altLang="ja-JP" sz="1600" dirty="0"/>
          </a:p>
          <a:p>
            <a:pPr marL="179388" indent="-457200"/>
            <a:r>
              <a:rPr lang="ja-JP" altLang="en-US" sz="1600" dirty="0" smtClean="0"/>
              <a:t>　　出生率は、近年微増傾向にありますが、出生数は一貫して減少を続けています。これは、出産年齢を迎える女性そのものの数が減少しているためであり、出生数の減少が将来にわたり人口減少社会に影響を及ぼします。</a:t>
            </a:r>
            <a:endParaRPr lang="en-US" altLang="ja-JP" sz="1600" dirty="0" smtClean="0"/>
          </a:p>
          <a:p>
            <a:pPr marL="180000" indent="-457200"/>
            <a:r>
              <a:rPr lang="ja-JP" altLang="en-US" sz="1600" dirty="0"/>
              <a:t>　</a:t>
            </a:r>
            <a:r>
              <a:rPr lang="ja-JP" altLang="en-US" sz="1600" dirty="0" smtClean="0"/>
              <a:t>　生涯未婚率の上昇、晩婚化の進行、子育て環境の変化などにより、今後、さらに少子化に拍車がかかる悪循環が懸念されます。</a:t>
            </a:r>
            <a:endParaRPr lang="ja-JP" altLang="en-US" sz="1600" dirty="0"/>
          </a:p>
        </p:txBody>
      </p:sp>
      <p:sp>
        <p:nvSpPr>
          <p:cNvPr id="4" name="テキスト ボックス 3"/>
          <p:cNvSpPr txBox="1"/>
          <p:nvPr/>
        </p:nvSpPr>
        <p:spPr>
          <a:xfrm>
            <a:off x="4716016" y="976952"/>
            <a:ext cx="4427984" cy="324000"/>
          </a:xfrm>
          <a:prstGeom prst="rect">
            <a:avLst/>
          </a:prstGeom>
          <a:solidFill>
            <a:schemeClr val="bg1">
              <a:lumMod val="85000"/>
            </a:schemeClr>
          </a:solidFill>
        </p:spPr>
        <p:txBody>
          <a:bodyPr wrap="square" rtlCol="0">
            <a:spAutoFit/>
          </a:bodyPr>
          <a:lstStyle/>
          <a:p>
            <a:pPr algn="ctr"/>
            <a:r>
              <a:rPr lang="ja-JP" altLang="en-US" sz="1200" b="1" dirty="0" smtClean="0"/>
              <a:t>＜再掲＞出生数、出生率の推移</a:t>
            </a:r>
            <a:endParaRPr lang="en-US" altLang="ja-JP" sz="1200" b="1" dirty="0"/>
          </a:p>
        </p:txBody>
      </p:sp>
      <p:sp>
        <p:nvSpPr>
          <p:cNvPr id="13" name="テキスト ボックス 12"/>
          <p:cNvSpPr txBox="1"/>
          <p:nvPr/>
        </p:nvSpPr>
        <p:spPr>
          <a:xfrm>
            <a:off x="5423009" y="6541313"/>
            <a:ext cx="1237223"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総務省「国勢調査</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716016" y="3872080"/>
            <a:ext cx="4427984" cy="324000"/>
          </a:xfrm>
          <a:prstGeom prst="rect">
            <a:avLst/>
          </a:prstGeom>
          <a:solidFill>
            <a:schemeClr val="bg1">
              <a:lumMod val="85000"/>
            </a:schemeClr>
          </a:solidFill>
        </p:spPr>
        <p:txBody>
          <a:bodyPr wrap="square" rtlCol="0">
            <a:spAutoFit/>
          </a:bodyPr>
          <a:lstStyle/>
          <a:p>
            <a:pPr algn="ctr"/>
            <a:r>
              <a:rPr lang="ja-JP" altLang="en-US" sz="1200" b="1" spc="-100" dirty="0" smtClean="0"/>
              <a:t>＜再掲＞生涯未婚率の推移</a:t>
            </a:r>
            <a:endParaRPr lang="en-US" altLang="ja-JP" sz="1200" b="1" spc="-100" dirty="0"/>
          </a:p>
        </p:txBody>
      </p:sp>
      <p:sp>
        <p:nvSpPr>
          <p:cNvPr id="21" name="テキスト ボックス 20"/>
          <p:cNvSpPr txBox="1"/>
          <p:nvPr/>
        </p:nvSpPr>
        <p:spPr>
          <a:xfrm>
            <a:off x="5364088" y="3660993"/>
            <a:ext cx="2736304"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：厚生労働省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「人口動態統計」、総務省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「国勢調査</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9833055"/>
              </p:ext>
            </p:extLst>
          </p:nvPr>
        </p:nvGraphicFramePr>
        <p:xfrm>
          <a:off x="4499992" y="1196752"/>
          <a:ext cx="4644008"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グラフ 21"/>
          <p:cNvGraphicFramePr>
            <a:graphicFrameLocks/>
          </p:cNvGraphicFramePr>
          <p:nvPr>
            <p:extLst>
              <p:ext uri="{D42A27DB-BD31-4B8C-83A1-F6EECF244321}">
                <p14:modId xmlns:p14="http://schemas.microsoft.com/office/powerpoint/2010/main" val="3449674094"/>
              </p:ext>
            </p:extLst>
          </p:nvPr>
        </p:nvGraphicFramePr>
        <p:xfrm>
          <a:off x="4572000" y="4010581"/>
          <a:ext cx="4571999" cy="2496432"/>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p:cNvSpPr txBox="1"/>
          <p:nvPr/>
        </p:nvSpPr>
        <p:spPr>
          <a:xfrm>
            <a:off x="8748464" y="3441689"/>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24" name="テキスト ボックス 23"/>
          <p:cNvSpPr txBox="1"/>
          <p:nvPr/>
        </p:nvSpPr>
        <p:spPr>
          <a:xfrm>
            <a:off x="4572000" y="1196752"/>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千</a:t>
            </a:r>
            <a:r>
              <a:rPr lang="ja-JP" altLang="en-US" sz="800" dirty="0" smtClean="0">
                <a:latin typeface="+mn-ea"/>
              </a:rPr>
              <a:t>人</a:t>
            </a:r>
            <a:r>
              <a:rPr kumimoji="1" lang="en-US" altLang="ja-JP" sz="800" dirty="0" smtClean="0">
                <a:latin typeface="+mn-ea"/>
              </a:rPr>
              <a:t>)</a:t>
            </a:r>
            <a:endParaRPr kumimoji="1" lang="ja-JP" altLang="en-US" sz="800" dirty="0">
              <a:latin typeface="+mn-ea"/>
            </a:endParaRPr>
          </a:p>
        </p:txBody>
      </p:sp>
      <p:sp>
        <p:nvSpPr>
          <p:cNvPr id="25" name="テキスト ボックス 24"/>
          <p:cNvSpPr txBox="1"/>
          <p:nvPr/>
        </p:nvSpPr>
        <p:spPr>
          <a:xfrm>
            <a:off x="8604448" y="1196752"/>
            <a:ext cx="632068" cy="215444"/>
          </a:xfrm>
          <a:prstGeom prst="rect">
            <a:avLst/>
          </a:prstGeom>
          <a:noFill/>
        </p:spPr>
        <p:txBody>
          <a:bodyPr wrap="square" rtlCol="0">
            <a:spAutoFit/>
          </a:bodyPr>
          <a:lstStyle/>
          <a:p>
            <a:r>
              <a:rPr kumimoji="1" lang="en-US" altLang="ja-JP" sz="800" dirty="0" smtClean="0">
                <a:latin typeface="+mn-ea"/>
              </a:rPr>
              <a:t>(</a:t>
            </a:r>
            <a:r>
              <a:rPr lang="ja-JP" altLang="en-US" sz="800" dirty="0" smtClean="0">
                <a:latin typeface="+mn-ea"/>
              </a:rPr>
              <a:t>出生率</a:t>
            </a:r>
            <a:r>
              <a:rPr kumimoji="1" lang="en-US" altLang="ja-JP" sz="800" dirty="0" smtClean="0">
                <a:latin typeface="+mn-ea"/>
              </a:rPr>
              <a:t>)</a:t>
            </a:r>
            <a:endParaRPr kumimoji="1" lang="ja-JP" altLang="en-US" sz="800" dirty="0">
              <a:latin typeface="+mn-ea"/>
            </a:endParaRPr>
          </a:p>
        </p:txBody>
      </p:sp>
      <p:sp>
        <p:nvSpPr>
          <p:cNvPr id="26" name="テキスト ボックス 25"/>
          <p:cNvSpPr txBox="1"/>
          <p:nvPr/>
        </p:nvSpPr>
        <p:spPr>
          <a:xfrm>
            <a:off x="8820472" y="6093296"/>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28" name="テキスト ボックス 27"/>
          <p:cNvSpPr txBox="1"/>
          <p:nvPr/>
        </p:nvSpPr>
        <p:spPr>
          <a:xfrm>
            <a:off x="4824028" y="3504029"/>
            <a:ext cx="4212468" cy="357019"/>
          </a:xfrm>
          <a:prstGeom prst="rect">
            <a:avLst/>
          </a:prstGeom>
          <a:noFill/>
        </p:spPr>
        <p:txBody>
          <a:bodyPr wrap="square" tIns="36000" rtlCol="0">
            <a:noAutofit/>
          </a:bodyPr>
          <a:lstStyle/>
          <a:p>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(S35) (S40) (S45) (S50) (S55)(S60)  (H2)  (H7)</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(H12) (H17)(H22) (H27) (H32)(H37)(H42) (H47)(H52)  </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727262" y="6309320"/>
            <a:ext cx="4416738" cy="213003"/>
          </a:xfrm>
          <a:prstGeom prst="rect">
            <a:avLst/>
          </a:prstGeom>
          <a:noFill/>
        </p:spPr>
        <p:txBody>
          <a:bodyPr wrap="square" tIns="36000" rtlCol="0">
            <a:noAutofit/>
          </a:bodyPr>
          <a:lstStyle/>
          <a:p>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 (T9)           (S5)          (S15)         (S25)         (S35)         (S45)         (S55)          (H2)        </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(H12)(H17)(H22) </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53</a:t>
            </a:fld>
            <a:endParaRPr lang="ja-JP" altLang="en-US" dirty="0">
              <a:solidFill>
                <a:prstClr val="black"/>
              </a:solidFill>
            </a:endParaRPr>
          </a:p>
        </p:txBody>
      </p:sp>
    </p:spTree>
    <p:extLst>
      <p:ext uri="{BB962C8B-B14F-4D97-AF65-F5344CB8AC3E}">
        <p14:creationId xmlns:p14="http://schemas.microsoft.com/office/powerpoint/2010/main" val="38533277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840985080"/>
              </p:ext>
            </p:extLst>
          </p:nvPr>
        </p:nvGraphicFramePr>
        <p:xfrm>
          <a:off x="4572000" y="1219024"/>
          <a:ext cx="45086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■出生数の減少</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179512" y="1048668"/>
            <a:ext cx="4320480" cy="3046988"/>
          </a:xfrm>
          <a:prstGeom prst="rect">
            <a:avLst/>
          </a:prstGeom>
        </p:spPr>
        <p:txBody>
          <a:bodyPr wrap="square">
            <a:spAutoFit/>
          </a:bodyPr>
          <a:lstStyle/>
          <a:p>
            <a:pPr marL="180975" indent="-95250"/>
            <a:r>
              <a:rPr lang="ja-JP" altLang="en-US" sz="1600" dirty="0" smtClean="0"/>
              <a:t>②　子育て</a:t>
            </a:r>
            <a:r>
              <a:rPr lang="ja-JP" altLang="en-US" sz="1600" dirty="0"/>
              <a:t>負担感の</a:t>
            </a:r>
            <a:r>
              <a:rPr lang="ja-JP" altLang="en-US" sz="1600" dirty="0" smtClean="0"/>
              <a:t>増加</a:t>
            </a:r>
            <a:endParaRPr lang="en-US" altLang="ja-JP" sz="1600" dirty="0"/>
          </a:p>
          <a:p>
            <a:pPr marL="180975" indent="-95250"/>
            <a:r>
              <a:rPr lang="ja-JP" altLang="en-US" sz="1600" dirty="0"/>
              <a:t>　</a:t>
            </a:r>
            <a:r>
              <a:rPr lang="ja-JP" altLang="en-US" sz="1600" dirty="0" smtClean="0"/>
              <a:t>夫婦を対象とした「</a:t>
            </a:r>
            <a:r>
              <a:rPr lang="ja-JP" altLang="en-US" sz="1600" dirty="0"/>
              <a:t>第</a:t>
            </a:r>
            <a:r>
              <a:rPr lang="en-US" altLang="ja-JP" sz="1600" dirty="0" smtClean="0"/>
              <a:t>14</a:t>
            </a:r>
            <a:r>
              <a:rPr lang="ja-JP" altLang="en-US" sz="1600" dirty="0" smtClean="0"/>
              <a:t>回</a:t>
            </a:r>
            <a:r>
              <a:rPr lang="ja-JP" altLang="en-US" sz="1600" dirty="0"/>
              <a:t>出生動向基本</a:t>
            </a:r>
            <a:r>
              <a:rPr lang="ja-JP" altLang="en-US" sz="1600" dirty="0" smtClean="0"/>
              <a:t>調査</a:t>
            </a:r>
            <a:r>
              <a:rPr lang="en-US" altLang="ja-JP" sz="1600" dirty="0" smtClean="0"/>
              <a:t>(2010</a:t>
            </a:r>
            <a:r>
              <a:rPr lang="en-US" altLang="ja-JP" sz="1600" dirty="0"/>
              <a:t>(</a:t>
            </a:r>
            <a:r>
              <a:rPr lang="ja-JP" altLang="en-US" sz="1600" dirty="0" smtClean="0"/>
              <a:t>平成</a:t>
            </a:r>
            <a:r>
              <a:rPr lang="en-US" altLang="ja-JP" sz="1600" dirty="0" smtClean="0"/>
              <a:t>22</a:t>
            </a:r>
            <a:r>
              <a:rPr lang="en-US" altLang="ja-JP" sz="1600" dirty="0"/>
              <a:t>)</a:t>
            </a:r>
            <a:r>
              <a:rPr lang="ja-JP" altLang="en-US" sz="1600" dirty="0" smtClean="0"/>
              <a:t>年</a:t>
            </a:r>
            <a:r>
              <a:rPr lang="en-US" altLang="ja-JP" sz="1600" dirty="0"/>
              <a:t>)</a:t>
            </a:r>
            <a:r>
              <a:rPr lang="ja-JP" altLang="en-US" sz="1600" dirty="0" smtClean="0"/>
              <a:t>」（全国）に</a:t>
            </a:r>
            <a:r>
              <a:rPr lang="ja-JP" altLang="en-US" sz="1600" dirty="0"/>
              <a:t>よると</a:t>
            </a:r>
            <a:r>
              <a:rPr lang="ja-JP" altLang="en-US" sz="1600" dirty="0" smtClean="0"/>
              <a:t>、理想</a:t>
            </a:r>
            <a:r>
              <a:rPr lang="ja-JP" altLang="en-US" sz="1600" dirty="0"/>
              <a:t>の子ども</a:t>
            </a:r>
            <a:r>
              <a:rPr lang="ja-JP" altLang="en-US" sz="1600" dirty="0" smtClean="0"/>
              <a:t>数は</a:t>
            </a:r>
            <a:r>
              <a:rPr lang="en-US" altLang="ja-JP" sz="1600" dirty="0" smtClean="0"/>
              <a:t>2.42</a:t>
            </a:r>
            <a:r>
              <a:rPr lang="ja-JP" altLang="en-US" sz="1600" dirty="0" smtClean="0"/>
              <a:t>人ですが、</a:t>
            </a:r>
            <a:r>
              <a:rPr lang="ja-JP" altLang="en-US" sz="1600" dirty="0"/>
              <a:t>予定子ども数は</a:t>
            </a:r>
            <a:r>
              <a:rPr lang="en-US" altLang="ja-JP" sz="1600" dirty="0" smtClean="0"/>
              <a:t>2.07</a:t>
            </a:r>
            <a:r>
              <a:rPr lang="ja-JP" altLang="en-US" sz="1600" dirty="0" smtClean="0"/>
              <a:t>人</a:t>
            </a:r>
            <a:r>
              <a:rPr lang="ja-JP" altLang="en-US" sz="1600" dirty="0"/>
              <a:t>となって</a:t>
            </a:r>
            <a:r>
              <a:rPr lang="ja-JP" altLang="en-US" sz="1600" dirty="0" smtClean="0"/>
              <a:t>おり大きく乖離しています。</a:t>
            </a:r>
            <a:endParaRPr lang="en-US" altLang="ja-JP" sz="1600" dirty="0"/>
          </a:p>
          <a:p>
            <a:pPr marL="180975" indent="-95250"/>
            <a:r>
              <a:rPr lang="ja-JP" altLang="en-US" sz="1600" dirty="0" smtClean="0"/>
              <a:t>　大阪府が</a:t>
            </a:r>
            <a:r>
              <a:rPr lang="en-US" altLang="ja-JP" sz="1600" dirty="0" smtClean="0"/>
              <a:t>2014</a:t>
            </a:r>
            <a:r>
              <a:rPr lang="en-US" altLang="ja-JP" sz="1600" dirty="0"/>
              <a:t>(</a:t>
            </a:r>
            <a:r>
              <a:rPr lang="ja-JP" altLang="en-US" sz="1600" dirty="0" smtClean="0"/>
              <a:t>平成</a:t>
            </a:r>
            <a:r>
              <a:rPr lang="en-US" altLang="ja-JP" sz="1600" dirty="0" smtClean="0"/>
              <a:t>26</a:t>
            </a:r>
            <a:r>
              <a:rPr lang="en-US" altLang="ja-JP" sz="1600" dirty="0"/>
              <a:t>)</a:t>
            </a:r>
            <a:r>
              <a:rPr lang="ja-JP" altLang="en-US" sz="1600" dirty="0" smtClean="0"/>
              <a:t>年に実施した調査によると、子どもを欲しくない（持てない）理由として、「経済的な理由」を掲げる人が多く、その原因として、「子育て（生活費）や</a:t>
            </a:r>
            <a:r>
              <a:rPr lang="ja-JP" altLang="en-US" sz="1600" dirty="0"/>
              <a:t>教育</a:t>
            </a:r>
            <a:r>
              <a:rPr lang="ja-JP" altLang="en-US" sz="1600" dirty="0" smtClean="0"/>
              <a:t>に費用がかかる</a:t>
            </a:r>
            <a:r>
              <a:rPr lang="ja-JP" altLang="en-US" sz="1600" dirty="0"/>
              <a:t>から</a:t>
            </a:r>
            <a:r>
              <a:rPr lang="ja-JP" altLang="en-US" sz="1600" dirty="0" smtClean="0"/>
              <a:t>」という理由が多くなっています。</a:t>
            </a:r>
            <a:endParaRPr lang="en-US" altLang="ja-JP" sz="1600" dirty="0" smtClean="0"/>
          </a:p>
          <a:p>
            <a:pPr marL="180975" indent="-95250"/>
            <a:r>
              <a:rPr lang="ja-JP" altLang="en-US" sz="1600" dirty="0"/>
              <a:t>　</a:t>
            </a:r>
            <a:r>
              <a:rPr lang="ja-JP" altLang="en-US" sz="1600" dirty="0" smtClean="0"/>
              <a:t>また、「雇用が安定していないため」という回答も多く寄せられています。</a:t>
            </a:r>
            <a:endParaRPr lang="en-US" altLang="ja-JP" sz="1600" dirty="0" smtClean="0"/>
          </a:p>
        </p:txBody>
      </p:sp>
      <p:sp>
        <p:nvSpPr>
          <p:cNvPr id="15" name="テキスト ボックス 14"/>
          <p:cNvSpPr txBox="1"/>
          <p:nvPr/>
        </p:nvSpPr>
        <p:spPr>
          <a:xfrm>
            <a:off x="4788024" y="940663"/>
            <a:ext cx="4360377" cy="324000"/>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t>理想</a:t>
            </a:r>
            <a:r>
              <a:rPr lang="ja-JP" altLang="en-US" sz="1200" b="1" dirty="0"/>
              <a:t>の子ども</a:t>
            </a:r>
            <a:r>
              <a:rPr lang="ja-JP" altLang="en-US" sz="1200" b="1" dirty="0" smtClean="0"/>
              <a:t>数</a:t>
            </a:r>
            <a:r>
              <a:rPr lang="en-US" altLang="ja-JP" sz="1200" b="1" dirty="0"/>
              <a:t>【</a:t>
            </a:r>
            <a:r>
              <a:rPr lang="ja-JP" altLang="en-US" sz="1200" b="1" dirty="0"/>
              <a:t>全国</a:t>
            </a:r>
            <a:r>
              <a:rPr lang="en-US" altLang="ja-JP" sz="1200" b="1" dirty="0" smtClean="0"/>
              <a:t>】</a:t>
            </a:r>
            <a:endParaRPr lang="en-US" altLang="ja-JP" sz="1200" b="1" dirty="0"/>
          </a:p>
        </p:txBody>
      </p:sp>
      <p:sp>
        <p:nvSpPr>
          <p:cNvPr id="16" name="テキスト ボックス 15"/>
          <p:cNvSpPr txBox="1"/>
          <p:nvPr/>
        </p:nvSpPr>
        <p:spPr>
          <a:xfrm>
            <a:off x="4788024" y="4102332"/>
            <a:ext cx="4355976" cy="324000"/>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t>子どもが</a:t>
            </a:r>
            <a:r>
              <a:rPr lang="ja-JP" altLang="en-US" sz="1200" b="1" dirty="0"/>
              <a:t>欲し</a:t>
            </a:r>
            <a:r>
              <a:rPr lang="ja-JP" altLang="en-US" sz="1200" b="1" dirty="0" smtClean="0"/>
              <a:t>くない（持てない）理由（既婚者）</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17" name="テキスト ボックス 16"/>
          <p:cNvSpPr txBox="1"/>
          <p:nvPr/>
        </p:nvSpPr>
        <p:spPr>
          <a:xfrm>
            <a:off x="5076056" y="3805999"/>
            <a:ext cx="4104456"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a:t>
            </a:r>
            <a:r>
              <a:rPr lang="ja-JP" altLang="en-US" sz="700" dirty="0"/>
              <a:t>国立社会保障・人口問題</a:t>
            </a:r>
            <a:r>
              <a:rPr lang="ja-JP" altLang="en-US" sz="700" dirty="0" smtClean="0"/>
              <a:t>研究所「第</a:t>
            </a:r>
            <a:r>
              <a:rPr lang="en-US" altLang="ja-JP" sz="700" dirty="0" smtClean="0"/>
              <a:t>14</a:t>
            </a:r>
            <a:r>
              <a:rPr lang="ja-JP" altLang="en-US" sz="700" dirty="0" smtClean="0"/>
              <a:t>回</a:t>
            </a:r>
            <a:r>
              <a:rPr lang="ja-JP" altLang="en-US" sz="700" dirty="0"/>
              <a:t>出生動向基本</a:t>
            </a:r>
            <a:r>
              <a:rPr lang="ja-JP" altLang="en-US" sz="700" dirty="0" smtClean="0"/>
              <a:t>調査」（平成</a:t>
            </a:r>
            <a:r>
              <a:rPr lang="en-US" altLang="ja-JP" sz="700" dirty="0" smtClean="0"/>
              <a:t>22</a:t>
            </a:r>
            <a:r>
              <a:rPr lang="ja-JP" altLang="en-US" sz="700" dirty="0" smtClean="0"/>
              <a:t>年）</a:t>
            </a:r>
            <a:endParaRPr kumimoji="1" lang="en-US" altLang="ja-JP" sz="700" dirty="0"/>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4278" y="2186940"/>
            <a:ext cx="268202" cy="1280830"/>
          </a:xfrm>
          <a:prstGeom prst="rect">
            <a:avLst/>
          </a:prstGeom>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8224" y="4424151"/>
            <a:ext cx="2405775" cy="219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95936" y="4446590"/>
            <a:ext cx="2775140" cy="219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4932040" y="6597352"/>
            <a:ext cx="4248472"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：大阪府「婚活・子育て応援事業報告書」（平成</a:t>
            </a:r>
            <a:r>
              <a:rPr lang="en-US" altLang="ja-JP" sz="700" dirty="0" smtClean="0"/>
              <a:t>27</a:t>
            </a:r>
            <a:r>
              <a:rPr lang="ja-JP" altLang="en-US" sz="700" dirty="0"/>
              <a:t>年</a:t>
            </a:r>
            <a:r>
              <a:rPr lang="ja-JP" altLang="en-US" sz="700" dirty="0" smtClean="0"/>
              <a:t>）より政策企画部作成</a:t>
            </a:r>
            <a:endParaRPr kumimoji="1" lang="en-US" altLang="ja-JP" sz="700" dirty="0"/>
          </a:p>
        </p:txBody>
      </p:sp>
      <p:sp>
        <p:nvSpPr>
          <p:cNvPr id="21" name="テキスト ボックス 20"/>
          <p:cNvSpPr txBox="1"/>
          <p:nvPr/>
        </p:nvSpPr>
        <p:spPr>
          <a:xfrm>
            <a:off x="5004048" y="3573016"/>
            <a:ext cx="3816424" cy="213003"/>
          </a:xfrm>
          <a:prstGeom prst="rect">
            <a:avLst/>
          </a:prstGeom>
          <a:noFill/>
        </p:spPr>
        <p:txBody>
          <a:bodyPr wrap="square"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S52)       (S57)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(S62)        (H4)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H9)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H14)       (H17)      (H22)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848376" y="2348880"/>
            <a:ext cx="23222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solidFill>
                  <a:schemeClr val="tx1"/>
                </a:solidFill>
              </a:rPr>
              <a:t>予定子ども数</a:t>
            </a:r>
            <a:endParaRPr kumimoji="1" lang="ja-JP" altLang="en-US" sz="900" dirty="0">
              <a:solidFill>
                <a:schemeClr val="tx1"/>
              </a:solidFill>
            </a:endParaRPr>
          </a:p>
        </p:txBody>
      </p:sp>
      <p:sp>
        <p:nvSpPr>
          <p:cNvPr id="6" name="テキスト ボックス 5"/>
          <p:cNvSpPr txBox="1"/>
          <p:nvPr/>
        </p:nvSpPr>
        <p:spPr>
          <a:xfrm>
            <a:off x="8712460" y="3407207"/>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18" name="正方形/長方形 1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54</a:t>
            </a:fld>
            <a:endParaRPr lang="ja-JP" altLang="en-US" dirty="0">
              <a:solidFill>
                <a:prstClr val="black"/>
              </a:solidFill>
            </a:endParaRPr>
          </a:p>
        </p:txBody>
      </p:sp>
    </p:spTree>
    <p:extLst>
      <p:ext uri="{BB962C8B-B14F-4D97-AF65-F5344CB8AC3E}">
        <p14:creationId xmlns:p14="http://schemas.microsoft.com/office/powerpoint/2010/main" val="19385679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(1)</a:t>
            </a:r>
            <a:r>
              <a:rPr lang="ja-JP" altLang="en-US" dirty="0">
                <a:solidFill>
                  <a:prstClr val="black"/>
                </a:solidFill>
                <a:cs typeface="Meiryo UI" panose="020B0604030504040204" pitchFamily="50" charset="-128"/>
              </a:rPr>
              <a:t>　府民生活　</a:t>
            </a:r>
            <a:r>
              <a:rPr lang="ja-JP" altLang="en-US" dirty="0" smtClean="0">
                <a:solidFill>
                  <a:prstClr val="black"/>
                </a:solidFill>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出生数の減少</a:t>
            </a:r>
            <a:endParaRPr lang="ja-JP" altLang="en-US" dirty="0">
              <a:solidFill>
                <a:prstClr val="black"/>
              </a:solidFill>
              <a:cs typeface="Meiryo UI" panose="020B0604030504040204" pitchFamily="50" charset="-128"/>
            </a:endParaRPr>
          </a:p>
        </p:txBody>
      </p:sp>
      <p:sp>
        <p:nvSpPr>
          <p:cNvPr id="5" name="正方形/長方形 4"/>
          <p:cNvSpPr/>
          <p:nvPr/>
        </p:nvSpPr>
        <p:spPr>
          <a:xfrm>
            <a:off x="269478" y="1048668"/>
            <a:ext cx="3978485" cy="2554545"/>
          </a:xfrm>
          <a:prstGeom prst="rect">
            <a:avLst/>
          </a:prstGeom>
        </p:spPr>
        <p:txBody>
          <a:bodyPr wrap="square">
            <a:spAutoFit/>
          </a:bodyPr>
          <a:lstStyle/>
          <a:p>
            <a:pPr marL="180000" indent="-457200"/>
            <a:r>
              <a:rPr lang="ja-JP" altLang="en-US" sz="1600" dirty="0" smtClean="0"/>
              <a:t>③　教育</a:t>
            </a:r>
            <a:r>
              <a:rPr lang="ja-JP" altLang="en-US" sz="1600" dirty="0"/>
              <a:t>環境の変化</a:t>
            </a:r>
          </a:p>
          <a:p>
            <a:pPr marL="180000" indent="-457200"/>
            <a:r>
              <a:rPr lang="ja-JP" altLang="en-US" sz="1600" dirty="0"/>
              <a:t>　　子どもの人数が大きく減少する地域の学校では小規模化が進み、子どもたちの集団活動等、</a:t>
            </a:r>
            <a:r>
              <a:rPr lang="ja-JP" altLang="en-US" sz="1600" dirty="0" smtClean="0"/>
              <a:t>学習面や生活面で</a:t>
            </a:r>
            <a:r>
              <a:rPr lang="ja-JP" altLang="en-US" sz="1600" dirty="0"/>
              <a:t>支障が生じるなど、学校間、</a:t>
            </a:r>
            <a:r>
              <a:rPr lang="ja-JP" altLang="en-US" sz="1600" dirty="0" smtClean="0"/>
              <a:t>地域間で格差</a:t>
            </a:r>
            <a:r>
              <a:rPr lang="ja-JP" altLang="en-US" sz="1600" dirty="0"/>
              <a:t>が生じるおそれがあります</a:t>
            </a:r>
            <a:r>
              <a:rPr lang="ja-JP" altLang="en-US" sz="1600" dirty="0" smtClean="0"/>
              <a:t>。</a:t>
            </a:r>
            <a:endParaRPr lang="en-US" altLang="ja-JP" sz="1600" dirty="0" smtClean="0"/>
          </a:p>
          <a:p>
            <a:pPr marL="180000" indent="-457200"/>
            <a:r>
              <a:rPr lang="ja-JP" altLang="en-US" sz="1600" dirty="0" smtClean="0"/>
              <a:t>　　</a:t>
            </a:r>
            <a:r>
              <a:rPr lang="ja-JP" altLang="en-US" sz="1600" dirty="0"/>
              <a:t>一方で、子どもの減少を踏まえ、個性に応じ、その力を最大限に伸ばす教育や学校の特色を生かしたきめ細かな教育などを推進することが</a:t>
            </a:r>
            <a:r>
              <a:rPr lang="ja-JP" altLang="en-US" sz="1600" dirty="0" smtClean="0"/>
              <a:t>求められます</a:t>
            </a:r>
            <a:r>
              <a:rPr lang="ja-JP" altLang="en-US" sz="1600" dirty="0"/>
              <a:t>。</a:t>
            </a:r>
          </a:p>
        </p:txBody>
      </p:sp>
      <p:cxnSp>
        <p:nvCxnSpPr>
          <p:cNvPr id="12" name="直線コネクタ 11"/>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図 16" descr="zu0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1" y="980728"/>
            <a:ext cx="4379911" cy="2736304"/>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220072" y="3588985"/>
            <a:ext cx="3960440" cy="200055"/>
          </a:xfrm>
          <a:prstGeom prst="rect">
            <a:avLst/>
          </a:prstGeom>
          <a:noFill/>
          <a:ln>
            <a:noFill/>
            <a:prstDash val="dash"/>
          </a:ln>
        </p:spPr>
        <p:txBody>
          <a:bodyPr wrap="square" rtlCol="0">
            <a:sp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出典：大阪府「平成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大阪の学校統計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800601" y="908719"/>
            <a:ext cx="4343399"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solidFill>
                  <a:prstClr val="black"/>
                </a:solidFill>
              </a:rPr>
              <a:t>児童</a:t>
            </a:r>
            <a:r>
              <a:rPr lang="ja-JP" altLang="en-US" sz="1200" b="1" dirty="0">
                <a:solidFill>
                  <a:prstClr val="black"/>
                </a:solidFill>
              </a:rPr>
              <a:t>・生徒数の</a:t>
            </a:r>
            <a:r>
              <a:rPr lang="ja-JP" altLang="en-US" sz="1200" b="1" dirty="0" smtClean="0">
                <a:solidFill>
                  <a:prstClr val="black"/>
                </a:solidFill>
              </a:rPr>
              <a:t>推移</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19" name="テキスト ボックス 18"/>
          <p:cNvSpPr txBox="1"/>
          <p:nvPr/>
        </p:nvSpPr>
        <p:spPr>
          <a:xfrm>
            <a:off x="4938674" y="1122853"/>
            <a:ext cx="577762" cy="200055"/>
          </a:xfrm>
          <a:prstGeom prst="rect">
            <a:avLst/>
          </a:prstGeom>
          <a:noFill/>
          <a:ln>
            <a:noFill/>
            <a:prstDash val="dash"/>
          </a:ln>
        </p:spPr>
        <p:txBody>
          <a:bodyPr wrap="square" rtlCol="0">
            <a:spAutoFit/>
          </a:bodyPr>
          <a:lstStyle/>
          <a:p>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千人）</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descr="zu0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882138"/>
            <a:ext cx="4379911" cy="2715214"/>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5220072" y="6525344"/>
            <a:ext cx="3122459" cy="200055"/>
          </a:xfrm>
          <a:prstGeom prst="rect">
            <a:avLst/>
          </a:prstGeom>
          <a:noFill/>
          <a:ln>
            <a:noFill/>
            <a:prstDash val="dash"/>
          </a:ln>
        </p:spPr>
        <p:txBody>
          <a:bodyPr wrap="square" rtlCol="0">
            <a:sp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出典：大阪府「平成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大阪の学校統計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800601" y="3861047"/>
            <a:ext cx="4343399"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solidFill>
                  <a:prstClr val="black"/>
                </a:solidFill>
              </a:rPr>
              <a:t>学校数</a:t>
            </a:r>
            <a:r>
              <a:rPr lang="ja-JP" altLang="en-US" sz="1200" b="1" dirty="0">
                <a:solidFill>
                  <a:prstClr val="black"/>
                </a:solidFill>
              </a:rPr>
              <a:t>の</a:t>
            </a:r>
            <a:r>
              <a:rPr lang="ja-JP" altLang="en-US" sz="1200" b="1" dirty="0" smtClean="0">
                <a:solidFill>
                  <a:prstClr val="black"/>
                </a:solidFill>
              </a:rPr>
              <a:t>推移</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21" name="テキスト ボックス 20"/>
          <p:cNvSpPr txBox="1"/>
          <p:nvPr/>
        </p:nvSpPr>
        <p:spPr>
          <a:xfrm>
            <a:off x="5004048" y="4005064"/>
            <a:ext cx="577762" cy="200055"/>
          </a:xfrm>
          <a:prstGeom prst="rect">
            <a:avLst/>
          </a:prstGeom>
          <a:noFill/>
          <a:ln>
            <a:noFill/>
            <a:prstDash val="dash"/>
          </a:ln>
        </p:spPr>
        <p:txBody>
          <a:bodyPr wrap="square" rtlCol="0">
            <a:spAutoFit/>
          </a:bodyPr>
          <a:lstStyle/>
          <a:p>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55</a:t>
            </a:fld>
            <a:endParaRPr lang="ja-JP" altLang="en-US" dirty="0">
              <a:solidFill>
                <a:prstClr val="black"/>
              </a:solidFill>
            </a:endParaRPr>
          </a:p>
        </p:txBody>
      </p:sp>
    </p:spTree>
    <p:extLst>
      <p:ext uri="{BB962C8B-B14F-4D97-AF65-F5344CB8AC3E}">
        <p14:creationId xmlns:p14="http://schemas.microsoft.com/office/powerpoint/2010/main" val="42370268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グラフ 25"/>
          <p:cNvGraphicFramePr>
            <a:graphicFrameLocks/>
          </p:cNvGraphicFramePr>
          <p:nvPr>
            <p:extLst>
              <p:ext uri="{D42A27DB-BD31-4B8C-83A1-F6EECF244321}">
                <p14:modId xmlns:p14="http://schemas.microsoft.com/office/powerpoint/2010/main" val="919599240"/>
              </p:ext>
            </p:extLst>
          </p:nvPr>
        </p:nvGraphicFramePr>
        <p:xfrm>
          <a:off x="4716016" y="2025119"/>
          <a:ext cx="4427830" cy="22763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p:cNvGraphicFramePr>
            <a:graphicFrameLocks/>
          </p:cNvGraphicFramePr>
          <p:nvPr>
            <p:extLst>
              <p:ext uri="{D42A27DB-BD31-4B8C-83A1-F6EECF244321}">
                <p14:modId xmlns:p14="http://schemas.microsoft.com/office/powerpoint/2010/main" val="1527829923"/>
              </p:ext>
            </p:extLst>
          </p:nvPr>
        </p:nvGraphicFramePr>
        <p:xfrm>
          <a:off x="4716016" y="4581127"/>
          <a:ext cx="4427984" cy="2276873"/>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　</a:t>
            </a:r>
            <a:r>
              <a:rPr lang="en-US" altLang="ja-JP" dirty="0" smtClean="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経済・雇用　■</a:t>
            </a:r>
            <a:r>
              <a:rPr lang="ja-JP" altLang="ja-JP" dirty="0" smtClean="0"/>
              <a:t>生産</a:t>
            </a:r>
            <a:r>
              <a:rPr lang="ja-JP" altLang="ja-JP" dirty="0"/>
              <a:t>年齢人口の</a:t>
            </a:r>
            <a:r>
              <a:rPr lang="ja-JP" altLang="ja-JP" dirty="0" smtClean="0"/>
              <a:t>減少</a:t>
            </a:r>
            <a:endParaRPr lang="ja-JP" altLang="en-US" dirty="0" smtClean="0">
              <a:solidFill>
                <a:prstClr val="black"/>
              </a:solidFill>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61689" y="2086977"/>
            <a:ext cx="4474815" cy="2554545"/>
          </a:xfrm>
          <a:prstGeom prst="rect">
            <a:avLst/>
          </a:prstGeom>
        </p:spPr>
        <p:txBody>
          <a:bodyPr wrap="square">
            <a:spAutoFit/>
          </a:bodyPr>
          <a:lstStyle/>
          <a:p>
            <a:pPr marL="180000" indent="-457200"/>
            <a:r>
              <a:rPr lang="ja-JP" altLang="en-US" sz="1600" dirty="0" smtClean="0"/>
              <a:t>①　</a:t>
            </a:r>
            <a:r>
              <a:rPr lang="ja-JP" altLang="ja-JP" sz="1600" dirty="0" smtClean="0"/>
              <a:t>労働力の絶対数の不足</a:t>
            </a:r>
            <a:endParaRPr lang="en-US" altLang="ja-JP" sz="1600" dirty="0" smtClean="0"/>
          </a:p>
          <a:p>
            <a:pPr marL="180000" indent="-457200"/>
            <a:r>
              <a:rPr lang="ja-JP" altLang="en-US" sz="1600" dirty="0" smtClean="0"/>
              <a:t>　　</a:t>
            </a:r>
            <a:r>
              <a:rPr lang="ja-JP" altLang="ja-JP" sz="1600" dirty="0" smtClean="0"/>
              <a:t>大阪府</a:t>
            </a:r>
            <a:r>
              <a:rPr lang="ja-JP" altLang="ja-JP" sz="1600" dirty="0"/>
              <a:t>の労働力</a:t>
            </a:r>
            <a:r>
              <a:rPr lang="ja-JP" altLang="ja-JP" sz="1600" dirty="0" smtClean="0"/>
              <a:t>人口は</a:t>
            </a:r>
            <a:r>
              <a:rPr lang="ja-JP" altLang="ja-JP" sz="1600" dirty="0"/>
              <a:t>、</a:t>
            </a:r>
            <a:r>
              <a:rPr lang="en-US" altLang="ja-JP" sz="1600" dirty="0" smtClean="0"/>
              <a:t>1995(</a:t>
            </a:r>
            <a:r>
              <a:rPr lang="ja-JP" altLang="en-US" sz="1600" dirty="0" smtClean="0"/>
              <a:t>平成７</a:t>
            </a:r>
            <a:r>
              <a:rPr lang="en-US" altLang="ja-JP" sz="1600" dirty="0" smtClean="0"/>
              <a:t>)</a:t>
            </a:r>
            <a:r>
              <a:rPr lang="ja-JP" altLang="ja-JP" sz="1600" dirty="0"/>
              <a:t>年の</a:t>
            </a:r>
            <a:r>
              <a:rPr lang="en-US" altLang="ja-JP" sz="1600" dirty="0"/>
              <a:t>466</a:t>
            </a:r>
            <a:r>
              <a:rPr lang="ja-JP" altLang="ja-JP" sz="1600" dirty="0"/>
              <a:t>万人をピークに減少しており、今後</a:t>
            </a:r>
            <a:r>
              <a:rPr lang="ja-JP" altLang="ja-JP" sz="1600" dirty="0" smtClean="0"/>
              <a:t>も</a:t>
            </a:r>
            <a:r>
              <a:rPr lang="ja-JP" altLang="en-US" sz="1600" dirty="0" smtClean="0"/>
              <a:t>少子化の進展に伴い、さらに</a:t>
            </a:r>
            <a:r>
              <a:rPr lang="ja-JP" altLang="ja-JP" sz="1600" dirty="0" smtClean="0"/>
              <a:t>減少する</a:t>
            </a:r>
            <a:r>
              <a:rPr lang="ja-JP" altLang="en-US" sz="1600" dirty="0" smtClean="0"/>
              <a:t>ことが</a:t>
            </a:r>
            <a:r>
              <a:rPr lang="ja-JP" altLang="ja-JP" sz="1600" dirty="0" smtClean="0"/>
              <a:t>予想され</a:t>
            </a:r>
            <a:r>
              <a:rPr lang="ja-JP" altLang="en-US" sz="1600" dirty="0" smtClean="0"/>
              <a:t>ます。</a:t>
            </a:r>
            <a:endParaRPr lang="en-US" altLang="ja-JP" sz="1600" dirty="0" smtClean="0"/>
          </a:p>
          <a:p>
            <a:pPr marL="180000" indent="-457200"/>
            <a:r>
              <a:rPr lang="ja-JP" altLang="en-US" sz="1600" dirty="0"/>
              <a:t>　</a:t>
            </a:r>
            <a:r>
              <a:rPr lang="ja-JP" altLang="en-US" sz="1600" dirty="0" smtClean="0"/>
              <a:t>　労働力人口の減少を補う</a:t>
            </a:r>
            <a:r>
              <a:rPr lang="ja-JP" altLang="en-US" sz="1600" dirty="0"/>
              <a:t>ため、女性や高齢者等の潜在的な</a:t>
            </a:r>
            <a:r>
              <a:rPr lang="ja-JP" altLang="en-US" sz="1600" dirty="0" smtClean="0"/>
              <a:t>労働力を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に活用するかが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可能な社会を構築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する鍵</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なると考えられます。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就労意欲のある女性や高齢者等の雇用拡大、多様な雇用環境の創出などの好機となることが期待されます。</a:t>
            </a:r>
            <a:endParaRPr lang="ja-JP" altLang="en-US" sz="1600" dirty="0"/>
          </a:p>
        </p:txBody>
      </p:sp>
      <p:sp>
        <p:nvSpPr>
          <p:cNvPr id="11" name="テキスト ボックス 10"/>
          <p:cNvSpPr txBox="1"/>
          <p:nvPr/>
        </p:nvSpPr>
        <p:spPr>
          <a:xfrm>
            <a:off x="61689" y="908720"/>
            <a:ext cx="8974807" cy="1077218"/>
          </a:xfrm>
          <a:prstGeom prst="rect">
            <a:avLst/>
          </a:prstGeom>
          <a:noFill/>
        </p:spPr>
        <p:txBody>
          <a:bodyPr wrap="square" rtlCol="0">
            <a:spAutoFit/>
          </a:bodyPr>
          <a:lstStyle/>
          <a:p>
            <a:r>
              <a:rPr lang="ja-JP" altLang="en-US" sz="1600" dirty="0" smtClean="0"/>
              <a:t>　人口減少や少子高齢化の進展による人口構成の変化により、生産年齢人口が減少し、労働力の不足、国内市場の縮小などの影響が懸念</a:t>
            </a:r>
            <a:r>
              <a:rPr lang="ja-JP" altLang="en-US" sz="1600" dirty="0"/>
              <a:t>されます。雇用、賃金などの面で</a:t>
            </a:r>
            <a:r>
              <a:rPr lang="ja-JP" altLang="en-US" sz="1600" dirty="0" smtClean="0"/>
              <a:t>東京</a:t>
            </a:r>
            <a:r>
              <a:rPr lang="ja-JP" altLang="en-US" sz="1600" dirty="0"/>
              <a:t>との格差が広がる中</a:t>
            </a:r>
            <a:r>
              <a:rPr lang="ja-JP" altLang="en-US" sz="1600" dirty="0" smtClean="0"/>
              <a:t>、このまま東京</a:t>
            </a:r>
            <a:r>
              <a:rPr lang="ja-JP" altLang="en-US" sz="1600" dirty="0"/>
              <a:t>一極集中</a:t>
            </a:r>
            <a:r>
              <a:rPr lang="ja-JP" altLang="en-US" sz="1600" dirty="0" smtClean="0"/>
              <a:t>がさらに進めば、</a:t>
            </a:r>
            <a:r>
              <a:rPr lang="ja-JP" altLang="en-US" sz="1600" dirty="0"/>
              <a:t>働き盛りの世代</a:t>
            </a:r>
            <a:r>
              <a:rPr lang="ja-JP" altLang="en-US" sz="1600" dirty="0" smtClean="0"/>
              <a:t>が東京圏に流出することで、大阪府内の</a:t>
            </a:r>
            <a:r>
              <a:rPr lang="ja-JP" altLang="en-US" sz="1600" dirty="0"/>
              <a:t>活力がますます</a:t>
            </a:r>
            <a:r>
              <a:rPr lang="ja-JP" altLang="en-US" sz="1600" dirty="0" smtClean="0"/>
              <a:t>低下する</a:t>
            </a:r>
            <a:r>
              <a:rPr lang="ja-JP" altLang="en-US" sz="1600" dirty="0"/>
              <a:t>おそれ</a:t>
            </a:r>
            <a:r>
              <a:rPr lang="ja-JP" altLang="en-US" sz="1600" dirty="0" smtClean="0"/>
              <a:t>があります。</a:t>
            </a:r>
            <a:endParaRPr lang="ja-JP" altLang="en-US" sz="1600" dirty="0"/>
          </a:p>
        </p:txBody>
      </p:sp>
      <p:sp>
        <p:nvSpPr>
          <p:cNvPr id="18" name="テキスト ボックス 17"/>
          <p:cNvSpPr txBox="1"/>
          <p:nvPr/>
        </p:nvSpPr>
        <p:spPr>
          <a:xfrm>
            <a:off x="4536504" y="3950472"/>
            <a:ext cx="1691680" cy="200055"/>
          </a:xfrm>
          <a:prstGeom prst="rect">
            <a:avLst/>
          </a:prstGeom>
          <a:noFill/>
        </p:spPr>
        <p:txBody>
          <a:bodyPr wrap="square" rtlCol="0">
            <a:spAutoFit/>
          </a:bodyPr>
          <a:lstStyle/>
          <a:p>
            <a:pPr algn="r"/>
            <a:r>
              <a:rPr kumimoji="1" lang="ja-JP" altLang="en-US" sz="700" dirty="0" smtClean="0"/>
              <a:t>出典：総務省「国勢調査」</a:t>
            </a:r>
            <a:endParaRPr kumimoji="1" lang="ja-JP" altLang="en-US" sz="700" dirty="0"/>
          </a:p>
        </p:txBody>
      </p:sp>
      <p:sp>
        <p:nvSpPr>
          <p:cNvPr id="24" name="テキスト ボックス 23"/>
          <p:cNvSpPr txBox="1"/>
          <p:nvPr/>
        </p:nvSpPr>
        <p:spPr>
          <a:xfrm>
            <a:off x="4536504" y="6455657"/>
            <a:ext cx="1691680" cy="200055"/>
          </a:xfrm>
          <a:prstGeom prst="rect">
            <a:avLst/>
          </a:prstGeom>
          <a:noFill/>
        </p:spPr>
        <p:txBody>
          <a:bodyPr wrap="square" rtlCol="0">
            <a:spAutoFit/>
          </a:bodyPr>
          <a:lstStyle/>
          <a:p>
            <a:pPr algn="r"/>
            <a:r>
              <a:rPr kumimoji="1" lang="ja-JP" altLang="en-US" sz="700" dirty="0" smtClean="0"/>
              <a:t>出典：総務省「国勢調査」</a:t>
            </a:r>
            <a:endParaRPr kumimoji="1" lang="ja-JP" altLang="en-US" sz="700" dirty="0"/>
          </a:p>
        </p:txBody>
      </p:sp>
      <p:sp>
        <p:nvSpPr>
          <p:cNvPr id="4" name="テキスト ボックス 3"/>
          <p:cNvSpPr txBox="1"/>
          <p:nvPr/>
        </p:nvSpPr>
        <p:spPr>
          <a:xfrm>
            <a:off x="4716016" y="1749288"/>
            <a:ext cx="4427830" cy="324000"/>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t>労働力人口の推移</a:t>
            </a:r>
            <a:r>
              <a:rPr lang="en-US" altLang="ja-JP" sz="1200" b="1" dirty="0" smtClean="0"/>
              <a:t>【</a:t>
            </a:r>
            <a:r>
              <a:rPr lang="ja-JP" altLang="en-US" sz="1200" b="1" dirty="0"/>
              <a:t>大阪府</a:t>
            </a:r>
            <a:r>
              <a:rPr lang="en-US" altLang="ja-JP" sz="1200" b="1" dirty="0" smtClean="0"/>
              <a:t>】</a:t>
            </a:r>
            <a:endParaRPr lang="en-US" altLang="ja-JP" sz="1200" b="1" dirty="0"/>
          </a:p>
        </p:txBody>
      </p:sp>
      <p:sp>
        <p:nvSpPr>
          <p:cNvPr id="23" name="テキスト ボックス 22"/>
          <p:cNvSpPr txBox="1"/>
          <p:nvPr/>
        </p:nvSpPr>
        <p:spPr>
          <a:xfrm>
            <a:off x="4716016" y="4156616"/>
            <a:ext cx="4427984" cy="324000"/>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t>高齢者の労働力人口の推移</a:t>
            </a:r>
            <a:r>
              <a:rPr kumimoji="1" lang="en-US" altLang="ja-JP" sz="1200" b="1" dirty="0" smtClean="0"/>
              <a:t>【</a:t>
            </a:r>
            <a:r>
              <a:rPr kumimoji="1" lang="ja-JP" altLang="en-US" sz="1200" b="1" dirty="0" smtClean="0"/>
              <a:t>大阪府</a:t>
            </a:r>
            <a:r>
              <a:rPr kumimoji="1" lang="en-US" altLang="ja-JP" sz="1200" b="1" dirty="0" smtClean="0"/>
              <a:t>】</a:t>
            </a:r>
            <a:endParaRPr kumimoji="1" lang="ja-JP" altLang="en-US" sz="1200" b="1" dirty="0"/>
          </a:p>
        </p:txBody>
      </p:sp>
      <p:sp>
        <p:nvSpPr>
          <p:cNvPr id="22" name="テキスト ボックス 21"/>
          <p:cNvSpPr txBox="1"/>
          <p:nvPr/>
        </p:nvSpPr>
        <p:spPr>
          <a:xfrm>
            <a:off x="4652093" y="2009132"/>
            <a:ext cx="1008113" cy="215444"/>
          </a:xfrm>
          <a:prstGeom prst="rect">
            <a:avLst/>
          </a:prstGeom>
          <a:noFill/>
        </p:spPr>
        <p:txBody>
          <a:bodyPr wrap="square" rtlCol="0">
            <a:spAutoFit/>
          </a:bodyPr>
          <a:lstStyle/>
          <a:p>
            <a:pPr algn="ctr"/>
            <a:r>
              <a:rPr kumimoji="1" lang="ja-JP" altLang="en-US" sz="800" dirty="0" smtClean="0"/>
              <a:t>（万人）</a:t>
            </a:r>
            <a:endParaRPr kumimoji="1" lang="ja-JP" altLang="en-US" sz="800" dirty="0"/>
          </a:p>
        </p:txBody>
      </p:sp>
      <p:sp>
        <p:nvSpPr>
          <p:cNvPr id="19" name="テキスト ボックス 18"/>
          <p:cNvSpPr txBox="1"/>
          <p:nvPr/>
        </p:nvSpPr>
        <p:spPr>
          <a:xfrm>
            <a:off x="4640188" y="4412246"/>
            <a:ext cx="1008113" cy="215444"/>
          </a:xfrm>
          <a:prstGeom prst="rect">
            <a:avLst/>
          </a:prstGeom>
          <a:noFill/>
        </p:spPr>
        <p:txBody>
          <a:bodyPr wrap="square" rtlCol="0">
            <a:spAutoFit/>
          </a:bodyPr>
          <a:lstStyle/>
          <a:p>
            <a:pPr algn="ctr"/>
            <a:r>
              <a:rPr kumimoji="1" lang="ja-JP" altLang="en-US" sz="800" dirty="0" smtClean="0"/>
              <a:t>（万人）</a:t>
            </a:r>
            <a:endParaRPr kumimoji="1" lang="ja-JP" altLang="en-US" sz="800" dirty="0"/>
          </a:p>
        </p:txBody>
      </p:sp>
      <p:sp>
        <p:nvSpPr>
          <p:cNvPr id="27" name="テキスト ボックス 26"/>
          <p:cNvSpPr txBox="1"/>
          <p:nvPr/>
        </p:nvSpPr>
        <p:spPr>
          <a:xfrm>
            <a:off x="5220072" y="3793508"/>
            <a:ext cx="3816424" cy="213003"/>
          </a:xfrm>
          <a:prstGeom prst="rect">
            <a:avLst/>
          </a:prstGeom>
          <a:noFill/>
        </p:spPr>
        <p:txBody>
          <a:bodyPr wrap="square"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H12)             (H17)             (H22)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5220072" y="6298753"/>
            <a:ext cx="3816424" cy="226591"/>
          </a:xfrm>
          <a:prstGeom prst="rect">
            <a:avLst/>
          </a:prstGeom>
          <a:noFill/>
        </p:spPr>
        <p:txBody>
          <a:bodyPr wrap="square" tIns="72000" rtlCol="0">
            <a:sp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H12)             (H17)             (H22)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8820472" y="3591012"/>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30" name="テキスト ボックス 29"/>
          <p:cNvSpPr txBox="1"/>
          <p:nvPr/>
        </p:nvSpPr>
        <p:spPr>
          <a:xfrm>
            <a:off x="8820472" y="6183300"/>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7" name="テキスト ボックス 6"/>
          <p:cNvSpPr txBox="1"/>
          <p:nvPr/>
        </p:nvSpPr>
        <p:spPr>
          <a:xfrm>
            <a:off x="251520" y="4687789"/>
            <a:ext cx="4284984" cy="830997"/>
          </a:xfrm>
          <a:prstGeom prst="rect">
            <a:avLst/>
          </a:prstGeom>
          <a:noFill/>
        </p:spPr>
        <p:txBody>
          <a:bodyPr wrap="square" rtlCol="0">
            <a:spAutoFit/>
          </a:bodyPr>
          <a:lstStyle/>
          <a:p>
            <a:pPr marL="1162050" indent="-1162050"/>
            <a:r>
              <a:rPr lang="en-US" altLang="ja-JP" sz="1200" dirty="0" smtClean="0"/>
              <a:t>※</a:t>
            </a:r>
            <a:r>
              <a:rPr lang="ja-JP" altLang="en-US" sz="1200" dirty="0" smtClean="0"/>
              <a:t>　労働力人口：</a:t>
            </a:r>
            <a:r>
              <a:rPr lang="en-US" altLang="ja-JP" sz="1200" dirty="0"/>
              <a:t>15</a:t>
            </a:r>
            <a:r>
              <a:rPr lang="ja-JP" altLang="en-US" sz="1200" dirty="0"/>
              <a:t>歳以上の人口のうち就業者（休業者を含む</a:t>
            </a:r>
            <a:r>
              <a:rPr lang="ja-JP" altLang="en-US" sz="1200" dirty="0" smtClean="0"/>
              <a:t>）と</a:t>
            </a:r>
            <a:r>
              <a:rPr lang="ja-JP" altLang="en-US" sz="1200" dirty="0"/>
              <a:t>完全失業者（働く意思を持ちながら仕事に</a:t>
            </a:r>
            <a:r>
              <a:rPr lang="ja-JP" altLang="en-US" sz="1200" dirty="0" smtClean="0"/>
              <a:t>就いていない</a:t>
            </a:r>
            <a:r>
              <a:rPr lang="ja-JP" altLang="en-US" sz="1200" dirty="0"/>
              <a:t>もの）の合計を指す</a:t>
            </a:r>
            <a:endParaRPr lang="en-US" altLang="ja-JP" sz="1200" dirty="0"/>
          </a:p>
          <a:p>
            <a:endParaRPr kumimoji="1" lang="ja-JP" altLang="en-US" sz="1200" dirty="0"/>
          </a:p>
        </p:txBody>
      </p:sp>
      <p:sp>
        <p:nvSpPr>
          <p:cNvPr id="25" name="正方形/長方形 2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56</a:t>
            </a:fld>
            <a:endParaRPr lang="ja-JP" altLang="en-US" dirty="0">
              <a:solidFill>
                <a:prstClr val="black"/>
              </a:solidFill>
            </a:endParaRPr>
          </a:p>
        </p:txBody>
      </p:sp>
    </p:spTree>
    <p:extLst>
      <p:ext uri="{BB962C8B-B14F-4D97-AF65-F5344CB8AC3E}">
        <p14:creationId xmlns:p14="http://schemas.microsoft.com/office/powerpoint/2010/main" val="8080609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グラフ 39"/>
          <p:cNvGraphicFramePr>
            <a:graphicFrameLocks/>
          </p:cNvGraphicFramePr>
          <p:nvPr>
            <p:extLst>
              <p:ext uri="{D42A27DB-BD31-4B8C-83A1-F6EECF244321}">
                <p14:modId xmlns:p14="http://schemas.microsoft.com/office/powerpoint/2010/main" val="2781798578"/>
              </p:ext>
            </p:extLst>
          </p:nvPr>
        </p:nvGraphicFramePr>
        <p:xfrm>
          <a:off x="4716016" y="4237057"/>
          <a:ext cx="4441936" cy="22522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グラフ 40"/>
          <p:cNvGraphicFramePr>
            <a:graphicFrameLocks/>
          </p:cNvGraphicFramePr>
          <p:nvPr>
            <p:extLst>
              <p:ext uri="{D42A27DB-BD31-4B8C-83A1-F6EECF244321}">
                <p14:modId xmlns:p14="http://schemas.microsoft.com/office/powerpoint/2010/main" val="3990844136"/>
              </p:ext>
            </p:extLst>
          </p:nvPr>
        </p:nvGraphicFramePr>
        <p:xfrm>
          <a:off x="4716016" y="1317982"/>
          <a:ext cx="4427984" cy="2255034"/>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　</a:t>
            </a:r>
            <a:r>
              <a:rPr lang="en-US" altLang="ja-JP" dirty="0" smtClean="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経済・雇用　■</a:t>
            </a:r>
            <a:r>
              <a:rPr lang="ja-JP" altLang="ja-JP" dirty="0" smtClean="0"/>
              <a:t>生産</a:t>
            </a:r>
            <a:r>
              <a:rPr lang="ja-JP" altLang="ja-JP" dirty="0"/>
              <a:t>年齢人口の</a:t>
            </a:r>
            <a:r>
              <a:rPr lang="ja-JP" altLang="ja-JP" dirty="0" smtClean="0"/>
              <a:t>減少</a:t>
            </a:r>
            <a:endParaRPr lang="ja-JP" altLang="en-US" dirty="0" smtClean="0">
              <a:solidFill>
                <a:prstClr val="black"/>
              </a:solidFill>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90104" y="1094502"/>
            <a:ext cx="4381896" cy="1815882"/>
          </a:xfrm>
          <a:prstGeom prst="rect">
            <a:avLst/>
          </a:prstGeom>
        </p:spPr>
        <p:txBody>
          <a:bodyPr wrap="square">
            <a:spAutoFit/>
          </a:bodyPr>
          <a:lstStyle/>
          <a:p>
            <a:pPr marL="180000" indent="-457200"/>
            <a:r>
              <a:rPr lang="ja-JP" altLang="en-US" sz="1600" dirty="0" smtClean="0"/>
              <a:t>②</a:t>
            </a:r>
            <a:r>
              <a:rPr lang="ja-JP" altLang="en-US" sz="1600" dirty="0"/>
              <a:t>　</a:t>
            </a:r>
            <a:r>
              <a:rPr lang="ja-JP" altLang="en-US" sz="1600" dirty="0" smtClean="0"/>
              <a:t>労働力人口の減少</a:t>
            </a:r>
            <a:endParaRPr lang="en-US" altLang="ja-JP" sz="1600" dirty="0" smtClean="0"/>
          </a:p>
          <a:p>
            <a:pPr marL="180000" indent="-457200"/>
            <a:r>
              <a:rPr lang="ja-JP" altLang="en-US" sz="1600" dirty="0"/>
              <a:t>　</a:t>
            </a:r>
            <a:r>
              <a:rPr lang="ja-JP" altLang="en-US" sz="1600" dirty="0" smtClean="0"/>
              <a:t>　厚生労働省の労働力等の推計によると、今後、経済成長と労働参加のいずれもが適切に進まないと、</a:t>
            </a:r>
            <a:r>
              <a:rPr lang="en-US" altLang="ja-JP" sz="1600" dirty="0" smtClean="0"/>
              <a:t>2030(</a:t>
            </a:r>
            <a:r>
              <a:rPr lang="ja-JP" altLang="en-US" sz="1600" dirty="0" smtClean="0"/>
              <a:t>平成</a:t>
            </a:r>
            <a:r>
              <a:rPr lang="en-US" altLang="ja-JP" sz="1600" dirty="0" smtClean="0"/>
              <a:t>42</a:t>
            </a:r>
            <a:r>
              <a:rPr lang="ja-JP" altLang="en-US" sz="1600" dirty="0" smtClean="0"/>
              <a:t>年）には、大阪府の労働力人口は</a:t>
            </a:r>
            <a:r>
              <a:rPr lang="en-US" altLang="ja-JP" sz="1600" dirty="0" smtClean="0"/>
              <a:t>49.5</a:t>
            </a:r>
            <a:r>
              <a:rPr lang="ja-JP" altLang="en-US" sz="1600" dirty="0" smtClean="0"/>
              <a:t>万人減の</a:t>
            </a:r>
            <a:r>
              <a:rPr lang="en-US" altLang="ja-JP" sz="1600" dirty="0" smtClean="0"/>
              <a:t>394.2</a:t>
            </a:r>
            <a:r>
              <a:rPr lang="ja-JP" altLang="en-US" sz="1600" dirty="0" smtClean="0"/>
              <a:t>万人</a:t>
            </a:r>
            <a:r>
              <a:rPr lang="en-US" altLang="ja-JP" sz="1600" dirty="0" smtClean="0"/>
              <a:t>(</a:t>
            </a:r>
            <a:r>
              <a:rPr lang="ja-JP" altLang="en-US" sz="1600" dirty="0" smtClean="0"/>
              <a:t>▲</a:t>
            </a:r>
            <a:r>
              <a:rPr lang="en-US" altLang="ja-JP" sz="1600" dirty="0" smtClean="0"/>
              <a:t>11.2</a:t>
            </a:r>
            <a:r>
              <a:rPr lang="ja-JP" altLang="en-US" sz="1600" dirty="0" smtClean="0"/>
              <a:t>％</a:t>
            </a:r>
            <a:r>
              <a:rPr lang="en-US" altLang="ja-JP" sz="1600" dirty="0" smtClean="0"/>
              <a:t>)</a:t>
            </a:r>
            <a:r>
              <a:rPr lang="ja-JP" altLang="en-US" sz="1600" dirty="0" err="1" smtClean="0"/>
              <a:t>、</a:t>
            </a:r>
            <a:r>
              <a:rPr lang="ja-JP" altLang="en-US" sz="1600" dirty="0" smtClean="0"/>
              <a:t>就業者数は</a:t>
            </a:r>
            <a:r>
              <a:rPr lang="en-US" altLang="ja-JP" sz="1600" dirty="0" smtClean="0"/>
              <a:t>48.9</a:t>
            </a:r>
            <a:r>
              <a:rPr lang="ja-JP" altLang="en-US" sz="1600" dirty="0" smtClean="0"/>
              <a:t>万人減の</a:t>
            </a:r>
            <a:r>
              <a:rPr lang="en-US" altLang="ja-JP" sz="1600" dirty="0" smtClean="0"/>
              <a:t>373.9</a:t>
            </a:r>
            <a:r>
              <a:rPr lang="ja-JP" altLang="en-US" sz="1600" dirty="0" smtClean="0"/>
              <a:t>万人</a:t>
            </a:r>
            <a:r>
              <a:rPr lang="en-US" altLang="ja-JP" sz="1600" dirty="0" smtClean="0"/>
              <a:t>(</a:t>
            </a:r>
            <a:r>
              <a:rPr lang="ja-JP" altLang="en-US" sz="1600" dirty="0" smtClean="0"/>
              <a:t>▲</a:t>
            </a:r>
            <a:r>
              <a:rPr lang="en-US" altLang="ja-JP" sz="1600" dirty="0" smtClean="0"/>
              <a:t>11.6</a:t>
            </a:r>
            <a:r>
              <a:rPr lang="ja-JP" altLang="en-US" sz="1600" dirty="0" smtClean="0"/>
              <a:t>％</a:t>
            </a:r>
            <a:r>
              <a:rPr lang="en-US" altLang="ja-JP" sz="1600" dirty="0" smtClean="0"/>
              <a:t>)</a:t>
            </a:r>
            <a:r>
              <a:rPr lang="ja-JP" altLang="en-US" sz="1600" dirty="0" smtClean="0"/>
              <a:t>となると想定されています。</a:t>
            </a:r>
            <a:endParaRPr lang="en-US" altLang="ja-JP" sz="1600" dirty="0" smtClean="0"/>
          </a:p>
        </p:txBody>
      </p:sp>
      <p:sp>
        <p:nvSpPr>
          <p:cNvPr id="4" name="テキスト ボックス 3"/>
          <p:cNvSpPr txBox="1"/>
          <p:nvPr/>
        </p:nvSpPr>
        <p:spPr>
          <a:xfrm>
            <a:off x="5076056" y="6548243"/>
            <a:ext cx="2656259" cy="200055"/>
          </a:xfrm>
          <a:prstGeom prst="rect">
            <a:avLst/>
          </a:prstGeom>
          <a:noFill/>
        </p:spPr>
        <p:txBody>
          <a:bodyPr wrap="square" rtlCol="0">
            <a:spAutoFit/>
          </a:bodyPr>
          <a:lstStyle/>
          <a:p>
            <a:r>
              <a:rPr lang="zh-TW" altLang="en-US" sz="700" dirty="0" smtClean="0"/>
              <a:t>出典：</a:t>
            </a:r>
            <a:r>
              <a:rPr lang="ja-JP" altLang="en-US" sz="700" dirty="0" smtClean="0"/>
              <a:t>厚生労働省「平成</a:t>
            </a:r>
            <a:r>
              <a:rPr lang="en-US" altLang="ja-JP" sz="700" dirty="0" smtClean="0"/>
              <a:t>27</a:t>
            </a:r>
            <a:r>
              <a:rPr lang="ja-JP" altLang="en-US" sz="700" dirty="0" smtClean="0"/>
              <a:t>年度雇用政策研究会報告書」</a:t>
            </a:r>
            <a:endParaRPr lang="ja-JP" altLang="en-US" sz="700" dirty="0"/>
          </a:p>
        </p:txBody>
      </p:sp>
      <p:sp>
        <p:nvSpPr>
          <p:cNvPr id="11" name="テキスト ボックス 10"/>
          <p:cNvSpPr txBox="1"/>
          <p:nvPr/>
        </p:nvSpPr>
        <p:spPr>
          <a:xfrm>
            <a:off x="4788024" y="922368"/>
            <a:ext cx="4355976" cy="32400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smtClean="0">
                <a:latin typeface="+mn-ea"/>
              </a:rPr>
              <a:t>労働力人口の推移</a:t>
            </a:r>
            <a:r>
              <a:rPr lang="en-US" altLang="ja-JP" sz="1200" b="1" dirty="0" smtClean="0">
                <a:latin typeface="+mn-ea"/>
              </a:rPr>
              <a:t>【</a:t>
            </a:r>
            <a:r>
              <a:rPr lang="ja-JP" altLang="en-US" sz="1200" b="1" dirty="0">
                <a:latin typeface="+mn-ea"/>
              </a:rPr>
              <a:t>大阪府</a:t>
            </a:r>
            <a:r>
              <a:rPr lang="en-US" altLang="ja-JP" sz="1200" b="1" dirty="0" smtClean="0">
                <a:latin typeface="+mn-ea"/>
              </a:rPr>
              <a:t>】</a:t>
            </a:r>
            <a:endParaRPr lang="en-US" altLang="ja-JP" sz="1200" b="1" dirty="0">
              <a:latin typeface="+mn-ea"/>
            </a:endParaRPr>
          </a:p>
        </p:txBody>
      </p:sp>
      <p:sp>
        <p:nvSpPr>
          <p:cNvPr id="15" name="テキスト ボックス 14"/>
          <p:cNvSpPr txBox="1"/>
          <p:nvPr/>
        </p:nvSpPr>
        <p:spPr>
          <a:xfrm>
            <a:off x="4788024" y="3861048"/>
            <a:ext cx="4355976" cy="32400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smtClean="0"/>
              <a:t>就業者数の推移</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7" name="テキスト ボックス 6"/>
          <p:cNvSpPr txBox="1"/>
          <p:nvPr/>
        </p:nvSpPr>
        <p:spPr>
          <a:xfrm>
            <a:off x="5436096" y="1902024"/>
            <a:ext cx="1008112" cy="230832"/>
          </a:xfrm>
          <a:prstGeom prst="rect">
            <a:avLst/>
          </a:prstGeom>
          <a:noFill/>
        </p:spPr>
        <p:txBody>
          <a:bodyPr wrap="square" rtlCol="0">
            <a:spAutoFit/>
          </a:bodyPr>
          <a:lstStyle/>
          <a:p>
            <a:r>
              <a:rPr kumimoji="1" lang="ja-JP" altLang="en-US" sz="900" dirty="0" smtClean="0"/>
              <a:t>全国：右目盛り</a:t>
            </a:r>
            <a:endParaRPr kumimoji="1" lang="ja-JP" altLang="en-US" sz="900" dirty="0"/>
          </a:p>
        </p:txBody>
      </p:sp>
      <p:sp>
        <p:nvSpPr>
          <p:cNvPr id="25" name="テキスト ボックス 24"/>
          <p:cNvSpPr txBox="1"/>
          <p:nvPr/>
        </p:nvSpPr>
        <p:spPr>
          <a:xfrm>
            <a:off x="5364088" y="4926360"/>
            <a:ext cx="1008112" cy="230832"/>
          </a:xfrm>
          <a:prstGeom prst="rect">
            <a:avLst/>
          </a:prstGeom>
          <a:noFill/>
        </p:spPr>
        <p:txBody>
          <a:bodyPr wrap="square" rtlCol="0">
            <a:spAutoFit/>
          </a:bodyPr>
          <a:lstStyle/>
          <a:p>
            <a:r>
              <a:rPr kumimoji="1" lang="ja-JP" altLang="en-US" sz="900" dirty="0" smtClean="0"/>
              <a:t>全国：右目盛り</a:t>
            </a:r>
            <a:endParaRPr kumimoji="1" lang="ja-JP" altLang="en-US" sz="900" dirty="0"/>
          </a:p>
        </p:txBody>
      </p:sp>
      <p:sp>
        <p:nvSpPr>
          <p:cNvPr id="26" name="テキスト ボックス 25"/>
          <p:cNvSpPr txBox="1"/>
          <p:nvPr/>
        </p:nvSpPr>
        <p:spPr>
          <a:xfrm>
            <a:off x="5436096" y="2643921"/>
            <a:ext cx="1080120" cy="230832"/>
          </a:xfrm>
          <a:prstGeom prst="rect">
            <a:avLst/>
          </a:prstGeom>
          <a:noFill/>
        </p:spPr>
        <p:txBody>
          <a:bodyPr wrap="square" rtlCol="0">
            <a:spAutoFit/>
          </a:bodyPr>
          <a:lstStyle/>
          <a:p>
            <a:r>
              <a:rPr lang="ja-JP" altLang="en-US" sz="900" dirty="0"/>
              <a:t>大阪府</a:t>
            </a:r>
            <a:r>
              <a:rPr kumimoji="1" lang="ja-JP" altLang="en-US" sz="900" dirty="0" smtClean="0"/>
              <a:t>：左目盛り</a:t>
            </a:r>
            <a:endParaRPr kumimoji="1" lang="ja-JP" altLang="en-US" sz="900" dirty="0"/>
          </a:p>
        </p:txBody>
      </p:sp>
      <p:sp>
        <p:nvSpPr>
          <p:cNvPr id="27" name="テキスト ボックス 26"/>
          <p:cNvSpPr txBox="1"/>
          <p:nvPr/>
        </p:nvSpPr>
        <p:spPr>
          <a:xfrm>
            <a:off x="5364088" y="5805264"/>
            <a:ext cx="1567408" cy="230832"/>
          </a:xfrm>
          <a:prstGeom prst="rect">
            <a:avLst/>
          </a:prstGeom>
          <a:noFill/>
        </p:spPr>
        <p:txBody>
          <a:bodyPr wrap="square" rtlCol="0">
            <a:spAutoFit/>
          </a:bodyPr>
          <a:lstStyle/>
          <a:p>
            <a:r>
              <a:rPr lang="ja-JP" altLang="en-US" sz="900" dirty="0"/>
              <a:t>大阪府</a:t>
            </a:r>
            <a:r>
              <a:rPr kumimoji="1" lang="ja-JP" altLang="en-US" sz="900" dirty="0" smtClean="0"/>
              <a:t>：左目盛り</a:t>
            </a:r>
            <a:endParaRPr kumimoji="1" lang="ja-JP" altLang="en-US" sz="900" dirty="0"/>
          </a:p>
        </p:txBody>
      </p:sp>
      <p:sp>
        <p:nvSpPr>
          <p:cNvPr id="28" name="テキスト ボックス 27"/>
          <p:cNvSpPr txBox="1"/>
          <p:nvPr/>
        </p:nvSpPr>
        <p:spPr>
          <a:xfrm>
            <a:off x="5292080" y="1412776"/>
            <a:ext cx="3096344" cy="200055"/>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700" dirty="0" smtClean="0"/>
              <a:t>経済成長と労働参加が</a:t>
            </a:r>
            <a:r>
              <a:rPr lang="ja-JP" altLang="en-US" sz="700" dirty="0" smtClean="0"/>
              <a:t>いずれ</a:t>
            </a:r>
            <a:r>
              <a:rPr lang="ja-JP" altLang="en-US" sz="700" dirty="0"/>
              <a:t>も</a:t>
            </a:r>
            <a:r>
              <a:rPr kumimoji="1" lang="ja-JP" altLang="en-US" sz="700" dirty="0" smtClean="0"/>
              <a:t>適切に進むケース：破線　進まないケース：</a:t>
            </a:r>
            <a:r>
              <a:rPr lang="ja-JP" altLang="en-US" sz="700" dirty="0"/>
              <a:t>実線</a:t>
            </a:r>
            <a:endParaRPr kumimoji="1" lang="ja-JP" altLang="en-US" sz="700" dirty="0"/>
          </a:p>
        </p:txBody>
      </p:sp>
      <p:sp>
        <p:nvSpPr>
          <p:cNvPr id="30" name="テキスト ボックス 29"/>
          <p:cNvSpPr txBox="1"/>
          <p:nvPr/>
        </p:nvSpPr>
        <p:spPr>
          <a:xfrm>
            <a:off x="5364088" y="4309065"/>
            <a:ext cx="3096344" cy="200055"/>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700" dirty="0" smtClean="0"/>
              <a:t>経済成長と労働参加が</a:t>
            </a:r>
            <a:r>
              <a:rPr lang="ja-JP" altLang="en-US" sz="700" dirty="0" smtClean="0"/>
              <a:t>いずれ</a:t>
            </a:r>
            <a:r>
              <a:rPr lang="ja-JP" altLang="en-US" sz="700" dirty="0"/>
              <a:t>も</a:t>
            </a:r>
            <a:r>
              <a:rPr kumimoji="1" lang="ja-JP" altLang="en-US" sz="700" dirty="0" smtClean="0"/>
              <a:t>適切に進むケース：</a:t>
            </a:r>
            <a:r>
              <a:rPr lang="ja-JP" altLang="en-US" sz="700" dirty="0"/>
              <a:t>破線</a:t>
            </a:r>
            <a:r>
              <a:rPr kumimoji="1" lang="ja-JP" altLang="en-US" sz="700" dirty="0" smtClean="0"/>
              <a:t>　進まないケース：</a:t>
            </a:r>
            <a:r>
              <a:rPr lang="ja-JP" altLang="en-US" sz="700" dirty="0"/>
              <a:t>実線</a:t>
            </a:r>
            <a:endParaRPr kumimoji="1" lang="ja-JP" altLang="en-US" sz="700" dirty="0"/>
          </a:p>
        </p:txBody>
      </p:sp>
      <p:sp>
        <p:nvSpPr>
          <p:cNvPr id="31" name="テキスト ボックス 30"/>
          <p:cNvSpPr txBox="1"/>
          <p:nvPr/>
        </p:nvSpPr>
        <p:spPr>
          <a:xfrm>
            <a:off x="8748464" y="1196752"/>
            <a:ext cx="540060" cy="200055"/>
          </a:xfrm>
          <a:prstGeom prst="rect">
            <a:avLst/>
          </a:prstGeom>
          <a:noFill/>
        </p:spPr>
        <p:txBody>
          <a:bodyPr wrap="square" rtlCol="0">
            <a:spAutoFit/>
          </a:bodyPr>
          <a:lstStyle/>
          <a:p>
            <a:r>
              <a:rPr lang="en-US" altLang="ja-JP" sz="700" dirty="0"/>
              <a:t>(</a:t>
            </a:r>
            <a:r>
              <a:rPr kumimoji="1" lang="ja-JP" altLang="en-US" sz="700" dirty="0" smtClean="0"/>
              <a:t>万人</a:t>
            </a:r>
            <a:r>
              <a:rPr kumimoji="1" lang="en-US" altLang="ja-JP" sz="700" dirty="0" smtClean="0"/>
              <a:t>)</a:t>
            </a:r>
            <a:endParaRPr kumimoji="1" lang="ja-JP" altLang="en-US" sz="700" dirty="0"/>
          </a:p>
        </p:txBody>
      </p:sp>
      <p:sp>
        <p:nvSpPr>
          <p:cNvPr id="32" name="テキスト ボックス 31"/>
          <p:cNvSpPr txBox="1"/>
          <p:nvPr/>
        </p:nvSpPr>
        <p:spPr>
          <a:xfrm>
            <a:off x="4860032" y="4149080"/>
            <a:ext cx="540060" cy="200055"/>
          </a:xfrm>
          <a:prstGeom prst="rect">
            <a:avLst/>
          </a:prstGeom>
          <a:noFill/>
        </p:spPr>
        <p:txBody>
          <a:bodyPr wrap="square" rtlCol="0">
            <a:spAutoFit/>
          </a:bodyPr>
          <a:lstStyle/>
          <a:p>
            <a:r>
              <a:rPr kumimoji="1" lang="en-US" altLang="ja-JP" sz="700" dirty="0" smtClean="0"/>
              <a:t>(</a:t>
            </a:r>
            <a:r>
              <a:rPr kumimoji="1" lang="ja-JP" altLang="en-US" sz="700" dirty="0" smtClean="0"/>
              <a:t>万人</a:t>
            </a:r>
            <a:r>
              <a:rPr kumimoji="1" lang="en-US" altLang="ja-JP" sz="700" dirty="0" smtClean="0"/>
              <a:t>)</a:t>
            </a:r>
            <a:endParaRPr kumimoji="1" lang="ja-JP" altLang="en-US" sz="700" dirty="0"/>
          </a:p>
        </p:txBody>
      </p:sp>
      <p:sp>
        <p:nvSpPr>
          <p:cNvPr id="33" name="テキスト ボックス 32"/>
          <p:cNvSpPr txBox="1"/>
          <p:nvPr/>
        </p:nvSpPr>
        <p:spPr>
          <a:xfrm>
            <a:off x="8748464" y="4149080"/>
            <a:ext cx="540060" cy="200055"/>
          </a:xfrm>
          <a:prstGeom prst="rect">
            <a:avLst/>
          </a:prstGeom>
          <a:noFill/>
        </p:spPr>
        <p:txBody>
          <a:bodyPr wrap="square" rtlCol="0">
            <a:spAutoFit/>
          </a:bodyPr>
          <a:lstStyle/>
          <a:p>
            <a:r>
              <a:rPr kumimoji="1" lang="en-US" altLang="ja-JP" sz="700" dirty="0" smtClean="0"/>
              <a:t>(</a:t>
            </a:r>
            <a:r>
              <a:rPr kumimoji="1" lang="ja-JP" altLang="en-US" sz="700" dirty="0" smtClean="0"/>
              <a:t>万人</a:t>
            </a:r>
            <a:r>
              <a:rPr kumimoji="1" lang="en-US" altLang="ja-JP" sz="700" dirty="0" smtClean="0"/>
              <a:t>)</a:t>
            </a:r>
            <a:endParaRPr kumimoji="1" lang="ja-JP" altLang="en-US" sz="700" dirty="0"/>
          </a:p>
        </p:txBody>
      </p:sp>
      <p:sp>
        <p:nvSpPr>
          <p:cNvPr id="6" name="テキスト ボックス 5"/>
          <p:cNvSpPr txBox="1"/>
          <p:nvPr/>
        </p:nvSpPr>
        <p:spPr>
          <a:xfrm>
            <a:off x="4860032" y="1212721"/>
            <a:ext cx="540060" cy="200055"/>
          </a:xfrm>
          <a:prstGeom prst="rect">
            <a:avLst/>
          </a:prstGeom>
          <a:noFill/>
        </p:spPr>
        <p:txBody>
          <a:bodyPr wrap="square" rtlCol="0">
            <a:spAutoFit/>
          </a:bodyPr>
          <a:lstStyle/>
          <a:p>
            <a:r>
              <a:rPr kumimoji="1" lang="en-US" altLang="ja-JP" sz="700" dirty="0" smtClean="0"/>
              <a:t>(</a:t>
            </a:r>
            <a:r>
              <a:rPr kumimoji="1" lang="ja-JP" altLang="en-US" sz="700" dirty="0" smtClean="0"/>
              <a:t>万人</a:t>
            </a:r>
            <a:r>
              <a:rPr kumimoji="1" lang="en-US" altLang="ja-JP" sz="700" dirty="0" smtClean="0"/>
              <a:t>)</a:t>
            </a:r>
            <a:endParaRPr kumimoji="1" lang="ja-JP" altLang="en-US" sz="700" dirty="0"/>
          </a:p>
        </p:txBody>
      </p:sp>
      <p:sp>
        <p:nvSpPr>
          <p:cNvPr id="24" name="テキスト ボックス 23"/>
          <p:cNvSpPr txBox="1"/>
          <p:nvPr/>
        </p:nvSpPr>
        <p:spPr>
          <a:xfrm>
            <a:off x="5436097" y="6381328"/>
            <a:ext cx="2936881" cy="200055"/>
          </a:xfrm>
          <a:prstGeom prst="rect">
            <a:avLst/>
          </a:prstGeom>
          <a:noFill/>
        </p:spPr>
        <p:txBody>
          <a:bodyPr wrap="square" rtlCol="0">
            <a:spAutoFit/>
          </a:bodyPr>
          <a:lstStyle/>
          <a:p>
            <a:r>
              <a:rPr lang="ja-JP" altLang="en-US" sz="700" dirty="0" smtClean="0"/>
              <a:t> （</a:t>
            </a:r>
            <a:r>
              <a:rPr lang="en-US" altLang="ja-JP" sz="700" dirty="0" smtClean="0"/>
              <a:t>H26</a:t>
            </a:r>
            <a:r>
              <a:rPr lang="ja-JP" altLang="en-US" sz="700" dirty="0" smtClean="0"/>
              <a:t>）　　　　 　　　　　　 　　（</a:t>
            </a:r>
            <a:r>
              <a:rPr lang="en-US" altLang="ja-JP" sz="700" dirty="0" smtClean="0"/>
              <a:t>H32</a:t>
            </a:r>
            <a:r>
              <a:rPr lang="ja-JP" altLang="en-US" sz="700" dirty="0" smtClean="0"/>
              <a:t>）　　　   　　　 　　　　　 （</a:t>
            </a:r>
            <a:r>
              <a:rPr lang="en-US" altLang="ja-JP" sz="700" dirty="0" smtClean="0"/>
              <a:t>H42)</a:t>
            </a:r>
            <a:endParaRPr kumimoji="1" lang="ja-JP" altLang="en-US" sz="700" dirty="0"/>
          </a:p>
        </p:txBody>
      </p:sp>
      <p:sp>
        <p:nvSpPr>
          <p:cNvPr id="35" name="テキスト ボックス 34"/>
          <p:cNvSpPr txBox="1"/>
          <p:nvPr/>
        </p:nvSpPr>
        <p:spPr>
          <a:xfrm>
            <a:off x="5436097" y="3444969"/>
            <a:ext cx="2936882" cy="200055"/>
          </a:xfrm>
          <a:prstGeom prst="rect">
            <a:avLst/>
          </a:prstGeom>
          <a:noFill/>
        </p:spPr>
        <p:txBody>
          <a:bodyPr wrap="square" rtlCol="0">
            <a:spAutoFit/>
          </a:bodyPr>
          <a:lstStyle/>
          <a:p>
            <a:r>
              <a:rPr lang="ja-JP" altLang="en-US" sz="700" dirty="0" smtClean="0"/>
              <a:t>（</a:t>
            </a:r>
            <a:r>
              <a:rPr lang="en-US" altLang="ja-JP" sz="700" dirty="0" smtClean="0"/>
              <a:t>H26</a:t>
            </a:r>
            <a:r>
              <a:rPr lang="ja-JP" altLang="en-US" sz="700" dirty="0" smtClean="0"/>
              <a:t>）　　　　　　　　    　 　　（</a:t>
            </a:r>
            <a:r>
              <a:rPr lang="en-US" altLang="ja-JP" sz="700" dirty="0" smtClean="0"/>
              <a:t>H32</a:t>
            </a:r>
            <a:r>
              <a:rPr lang="ja-JP" altLang="en-US" sz="700" dirty="0" smtClean="0"/>
              <a:t>）　　　　　   　  　　　　  （</a:t>
            </a:r>
            <a:r>
              <a:rPr lang="en-US" altLang="ja-JP" sz="700" dirty="0" smtClean="0"/>
              <a:t>H42)</a:t>
            </a:r>
            <a:endParaRPr kumimoji="1" lang="ja-JP" altLang="en-US" sz="700" dirty="0"/>
          </a:p>
        </p:txBody>
      </p:sp>
      <p:sp>
        <p:nvSpPr>
          <p:cNvPr id="36" name="テキスト ボックス 35"/>
          <p:cNvSpPr txBox="1"/>
          <p:nvPr/>
        </p:nvSpPr>
        <p:spPr>
          <a:xfrm>
            <a:off x="8388424" y="3284984"/>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37" name="テキスト ボックス 36"/>
          <p:cNvSpPr txBox="1"/>
          <p:nvPr/>
        </p:nvSpPr>
        <p:spPr>
          <a:xfrm>
            <a:off x="8388424" y="6165304"/>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29" name="テキスト ボックス 28"/>
          <p:cNvSpPr txBox="1"/>
          <p:nvPr/>
        </p:nvSpPr>
        <p:spPr>
          <a:xfrm>
            <a:off x="5076056" y="3604398"/>
            <a:ext cx="2808659" cy="200055"/>
          </a:xfrm>
          <a:prstGeom prst="rect">
            <a:avLst/>
          </a:prstGeom>
          <a:noFill/>
        </p:spPr>
        <p:txBody>
          <a:bodyPr wrap="square" rtlCol="0">
            <a:spAutoFit/>
          </a:bodyPr>
          <a:lstStyle/>
          <a:p>
            <a:r>
              <a:rPr lang="zh-TW" altLang="en-US" sz="700" dirty="0" smtClean="0"/>
              <a:t>出典：</a:t>
            </a:r>
            <a:r>
              <a:rPr lang="ja-JP" altLang="en-US" sz="700" dirty="0" smtClean="0"/>
              <a:t>厚生労働省「平成</a:t>
            </a:r>
            <a:r>
              <a:rPr lang="en-US" altLang="ja-JP" sz="700" dirty="0" smtClean="0"/>
              <a:t>27</a:t>
            </a:r>
            <a:r>
              <a:rPr lang="ja-JP" altLang="en-US" sz="700" dirty="0" smtClean="0"/>
              <a:t>年度雇用政策研究会報告書」</a:t>
            </a:r>
            <a:endParaRPr lang="ja-JP" altLang="en-US" sz="700" dirty="0"/>
          </a:p>
        </p:txBody>
      </p:sp>
      <p:sp>
        <p:nvSpPr>
          <p:cNvPr id="34" name="正方形/長方形 3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57</a:t>
            </a:fld>
            <a:endParaRPr lang="ja-JP" altLang="en-US" dirty="0">
              <a:solidFill>
                <a:prstClr val="black"/>
              </a:solidFill>
            </a:endParaRPr>
          </a:p>
        </p:txBody>
      </p:sp>
    </p:spTree>
    <p:extLst>
      <p:ext uri="{BB962C8B-B14F-4D97-AF65-F5344CB8AC3E}">
        <p14:creationId xmlns:p14="http://schemas.microsoft.com/office/powerpoint/2010/main" val="12300865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922489374"/>
              </p:ext>
            </p:extLst>
          </p:nvPr>
        </p:nvGraphicFramePr>
        <p:xfrm>
          <a:off x="4716016" y="4051858"/>
          <a:ext cx="4427984" cy="2473486"/>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経済・雇用　■</a:t>
            </a:r>
            <a:r>
              <a:rPr lang="ja-JP" altLang="ja-JP" dirty="0">
                <a:solidFill>
                  <a:prstClr val="black"/>
                </a:solidFill>
              </a:rPr>
              <a:t>生産年齢人口の減少</a:t>
            </a:r>
            <a:endParaRPr lang="ja-JP" altLang="en-US" dirty="0">
              <a:solidFill>
                <a:prstClr val="black"/>
              </a:solidFill>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90104" y="1094502"/>
            <a:ext cx="4248472" cy="1569660"/>
          </a:xfrm>
          <a:prstGeom prst="rect">
            <a:avLst/>
          </a:prstGeom>
        </p:spPr>
        <p:txBody>
          <a:bodyPr wrap="square">
            <a:spAutoFit/>
          </a:bodyPr>
          <a:lstStyle/>
          <a:p>
            <a:pPr marL="180000" indent="-457200"/>
            <a:r>
              <a:rPr lang="ja-JP" altLang="en-US" sz="1600" dirty="0">
                <a:solidFill>
                  <a:prstClr val="black"/>
                </a:solidFill>
              </a:rPr>
              <a:t>③　困難な中小企業の人材確保</a:t>
            </a:r>
            <a:endParaRPr lang="en-US" altLang="ja-JP" sz="1600" dirty="0">
              <a:solidFill>
                <a:prstClr val="black"/>
              </a:solidFill>
            </a:endParaRPr>
          </a:p>
          <a:p>
            <a:pPr marL="180000" indent="-457200"/>
            <a:r>
              <a:rPr lang="ja-JP" altLang="en-US" sz="1600" dirty="0">
                <a:solidFill>
                  <a:prstClr val="black"/>
                </a:solidFill>
              </a:rPr>
              <a:t>　　製造業では、技術者の高齢化により技能承継の問題が深刻化しています。</a:t>
            </a:r>
            <a:endParaRPr lang="en-US" altLang="ja-JP" sz="1600" dirty="0">
              <a:solidFill>
                <a:prstClr val="black"/>
              </a:solidFill>
            </a:endParaRPr>
          </a:p>
          <a:p>
            <a:pPr marL="180000" indent="-457200"/>
            <a:r>
              <a:rPr lang="ja-JP" altLang="en-US" sz="1600" dirty="0">
                <a:solidFill>
                  <a:prstClr val="black"/>
                </a:solidFill>
              </a:rPr>
              <a:t>　　少子化がさらに進むと、特に中小企業では、質の高い人材の確保が困難になり、後継者・技術者不足がより顕著となる可能性があります。</a:t>
            </a:r>
            <a:endParaRPr lang="en-US" altLang="ja-JP" sz="1600" dirty="0">
              <a:solidFill>
                <a:prstClr val="black"/>
              </a:solidFill>
            </a:endParaRPr>
          </a:p>
        </p:txBody>
      </p:sp>
      <p:sp>
        <p:nvSpPr>
          <p:cNvPr id="4" name="テキスト ボックス 3"/>
          <p:cNvSpPr txBox="1"/>
          <p:nvPr/>
        </p:nvSpPr>
        <p:spPr>
          <a:xfrm>
            <a:off x="4413750" y="3660993"/>
            <a:ext cx="4550737" cy="200055"/>
          </a:xfrm>
          <a:prstGeom prst="rect">
            <a:avLst/>
          </a:prstGeom>
          <a:noFill/>
        </p:spPr>
        <p:txBody>
          <a:bodyPr wrap="square" rtlCol="0">
            <a:spAutoFit/>
          </a:bodyPr>
          <a:lstStyle/>
          <a:p>
            <a:r>
              <a:rPr lang="ja-JP" altLang="en-US" sz="700" dirty="0">
                <a:solidFill>
                  <a:prstClr val="black"/>
                </a:solidFill>
              </a:rPr>
              <a:t>　　　　　　　　　　　　　</a:t>
            </a:r>
            <a:r>
              <a:rPr lang="zh-TW" altLang="en-US" sz="700" dirty="0">
                <a:solidFill>
                  <a:prstClr val="black"/>
                </a:solidFill>
              </a:rPr>
              <a:t>出典：大阪労働局「統計年報</a:t>
            </a:r>
            <a:r>
              <a:rPr lang="zh-TW" altLang="en-US" sz="700" dirty="0" smtClean="0">
                <a:solidFill>
                  <a:prstClr val="black"/>
                </a:solidFill>
              </a:rPr>
              <a:t>」</a:t>
            </a:r>
            <a:endParaRPr lang="ja-JP" altLang="en-US" sz="700" dirty="0">
              <a:solidFill>
                <a:prstClr val="black"/>
              </a:solidFill>
            </a:endParaRPr>
          </a:p>
        </p:txBody>
      </p:sp>
      <p:sp>
        <p:nvSpPr>
          <p:cNvPr id="13" name="テキスト ボックス 12"/>
          <p:cNvSpPr txBox="1"/>
          <p:nvPr/>
        </p:nvSpPr>
        <p:spPr>
          <a:xfrm>
            <a:off x="7596336" y="4571206"/>
            <a:ext cx="1403648" cy="230832"/>
          </a:xfrm>
          <a:prstGeom prst="rect">
            <a:avLst/>
          </a:prstGeom>
          <a:noFill/>
        </p:spPr>
        <p:txBody>
          <a:bodyPr wrap="square" rtlCol="0">
            <a:spAutoFit/>
          </a:bodyPr>
          <a:lstStyle/>
          <a:p>
            <a:pPr algn="ctr"/>
            <a:r>
              <a:rPr lang="ja-JP" altLang="en-US" sz="900" dirty="0">
                <a:solidFill>
                  <a:prstClr val="black"/>
                </a:solidFill>
              </a:rPr>
              <a:t>全国平均：</a:t>
            </a:r>
            <a:r>
              <a:rPr lang="en-US" altLang="ja-JP" sz="900" dirty="0">
                <a:solidFill>
                  <a:prstClr val="black"/>
                </a:solidFill>
              </a:rPr>
              <a:t>65.4</a:t>
            </a:r>
            <a:r>
              <a:rPr lang="ja-JP" altLang="en-US" sz="900" dirty="0">
                <a:solidFill>
                  <a:prstClr val="black"/>
                </a:solidFill>
              </a:rPr>
              <a:t>％</a:t>
            </a:r>
          </a:p>
        </p:txBody>
      </p:sp>
      <p:cxnSp>
        <p:nvCxnSpPr>
          <p:cNvPr id="14" name="直線矢印コネクタ 13"/>
          <p:cNvCxnSpPr/>
          <p:nvPr/>
        </p:nvCxnSpPr>
        <p:spPr>
          <a:xfrm flipH="1">
            <a:off x="7604484" y="4739952"/>
            <a:ext cx="216024" cy="144016"/>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16016" y="6525344"/>
            <a:ext cx="4139952" cy="200055"/>
          </a:xfrm>
          <a:prstGeom prst="rect">
            <a:avLst/>
          </a:prstGeom>
          <a:noFill/>
        </p:spPr>
        <p:txBody>
          <a:bodyPr wrap="square" rtlCol="0">
            <a:spAutoFit/>
          </a:bodyPr>
          <a:lstStyle/>
          <a:p>
            <a:pPr algn="ctr"/>
            <a:r>
              <a:rPr lang="ja-JP" altLang="en-US" sz="700" dirty="0">
                <a:solidFill>
                  <a:prstClr val="black"/>
                </a:solidFill>
              </a:rPr>
              <a:t>出典：帝国データバンク「後継者問題に関する近畿企業の実態調査</a:t>
            </a:r>
            <a:r>
              <a:rPr lang="ja-JP" altLang="en-US" sz="700" dirty="0" smtClean="0">
                <a:solidFill>
                  <a:prstClr val="black"/>
                </a:solidFill>
              </a:rPr>
              <a:t>」（</a:t>
            </a:r>
            <a:r>
              <a:rPr lang="en-US" altLang="ja-JP" sz="700" dirty="0" smtClean="0">
                <a:solidFill>
                  <a:prstClr val="black"/>
                </a:solidFill>
              </a:rPr>
              <a:t>2014</a:t>
            </a:r>
            <a:r>
              <a:rPr lang="ja-JP" altLang="en-US" sz="700" dirty="0" smtClean="0">
                <a:solidFill>
                  <a:prstClr val="black"/>
                </a:solidFill>
              </a:rPr>
              <a:t>年）</a:t>
            </a:r>
            <a:endParaRPr lang="en-US" altLang="ja-JP" sz="700" dirty="0" smtClean="0">
              <a:solidFill>
                <a:prstClr val="black"/>
              </a:solidFill>
            </a:endParaRPr>
          </a:p>
        </p:txBody>
      </p:sp>
      <p:sp>
        <p:nvSpPr>
          <p:cNvPr id="11" name="テキスト ボックス 10"/>
          <p:cNvSpPr txBox="1"/>
          <p:nvPr/>
        </p:nvSpPr>
        <p:spPr>
          <a:xfrm>
            <a:off x="4788024" y="931506"/>
            <a:ext cx="4355976" cy="32400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a:solidFill>
                  <a:prstClr val="black"/>
                </a:solidFill>
              </a:rPr>
              <a:t>事業所（</a:t>
            </a:r>
            <a:r>
              <a:rPr lang="en-US" altLang="ja-JP" sz="1200" b="1" dirty="0" smtClean="0">
                <a:solidFill>
                  <a:prstClr val="black"/>
                </a:solidFill>
              </a:rPr>
              <a:t>1,000</a:t>
            </a:r>
            <a:r>
              <a:rPr lang="ja-JP" altLang="en-US" sz="1200" b="1" dirty="0">
                <a:solidFill>
                  <a:prstClr val="black"/>
                </a:solidFill>
              </a:rPr>
              <a:t>人未満）の充足率の推移</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15" name="テキスト ボックス 14"/>
          <p:cNvSpPr txBox="1"/>
          <p:nvPr/>
        </p:nvSpPr>
        <p:spPr>
          <a:xfrm>
            <a:off x="4788024" y="3861048"/>
            <a:ext cx="4355976" cy="32400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a:solidFill>
                  <a:prstClr val="black"/>
                </a:solidFill>
              </a:rPr>
              <a:t>企業の後継者不在率</a:t>
            </a:r>
            <a:endParaRPr lang="en-US" altLang="ja-JP" sz="1200" b="1" dirty="0">
              <a:solidFill>
                <a:prstClr val="black"/>
              </a:solidFill>
            </a:endParaRPr>
          </a:p>
        </p:txBody>
      </p:sp>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58</a:t>
            </a:fld>
            <a:endParaRPr lang="ja-JP" altLang="en-US" dirty="0">
              <a:solidFill>
                <a:prstClr val="black"/>
              </a:solidFill>
            </a:endParaRPr>
          </a:p>
        </p:txBody>
      </p:sp>
      <p:pic>
        <p:nvPicPr>
          <p:cNvPr id="1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056" y="1443418"/>
            <a:ext cx="3816424" cy="227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4629775" y="1340768"/>
            <a:ext cx="4550737" cy="200055"/>
          </a:xfrm>
          <a:prstGeom prst="rect">
            <a:avLst/>
          </a:prstGeom>
          <a:noFill/>
        </p:spPr>
        <p:txBody>
          <a:bodyPr wrap="square" rtlCol="0">
            <a:spAutoFit/>
          </a:bodyPr>
          <a:lstStyle/>
          <a:p>
            <a:r>
              <a:rPr lang="ja-JP" altLang="en-US" sz="700" dirty="0">
                <a:solidFill>
                  <a:prstClr val="black"/>
                </a:solidFill>
              </a:rPr>
              <a:t>　　　　　　　　　　　　　</a:t>
            </a:r>
            <a:r>
              <a:rPr lang="en-US" altLang="ja-JP" sz="700" dirty="0" smtClean="0">
                <a:solidFill>
                  <a:prstClr val="black"/>
                </a:solidFill>
              </a:rPr>
              <a:t>※</a:t>
            </a:r>
            <a:r>
              <a:rPr lang="ja-JP" altLang="en-US" sz="700" dirty="0" smtClean="0">
                <a:solidFill>
                  <a:prstClr val="black"/>
                </a:solidFill>
              </a:rPr>
              <a:t>　充足率＝新規</a:t>
            </a:r>
            <a:r>
              <a:rPr lang="ja-JP" altLang="en-US" sz="700" dirty="0">
                <a:solidFill>
                  <a:prstClr val="black"/>
                </a:solidFill>
              </a:rPr>
              <a:t>求人数（新規学卒を除きパートタイムを含む）に対する充足数の割合</a:t>
            </a:r>
          </a:p>
        </p:txBody>
      </p:sp>
    </p:spTree>
    <p:extLst>
      <p:ext uri="{BB962C8B-B14F-4D97-AF65-F5344CB8AC3E}">
        <p14:creationId xmlns:p14="http://schemas.microsoft.com/office/powerpoint/2010/main" val="201690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a:t>
            </a:fld>
            <a:endParaRPr lang="ja-JP" altLang="en-US" dirty="0">
              <a:solidFill>
                <a:prstClr val="black"/>
              </a:solidFill>
            </a:endParaRPr>
          </a:p>
        </p:txBody>
      </p:sp>
      <p:sp>
        <p:nvSpPr>
          <p:cNvPr id="5" name="正方形/長方形 4"/>
          <p:cNvSpPr/>
          <p:nvPr/>
        </p:nvSpPr>
        <p:spPr>
          <a:xfrm>
            <a:off x="107504" y="706413"/>
            <a:ext cx="8856984" cy="3185487"/>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の長期ビジョンでは、今後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の基本的視点として、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　「東京一極集中」の是正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　若い世代の就労・結婚・子育ての希望の実現</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③　地域の特性に即した地域課題の解決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を掲げ、取組みを進めることで、将来的に人口構造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そのものを変える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とともに、今後数十年間は人口減少が避けられないことから、人口減少社会に対応した効率的かつ効果的な社会システムを再構築することが重要としています。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大阪府においても、国の長期ビジョンや人口減少社会白書をベースに、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一定の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条件の下で人口の将来展望を見通し、それを踏まえて着実に取組みを進めていくことが求められています。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このビジョンでは、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年を見通しています。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１．はじめに</a:t>
            </a:r>
          </a:p>
        </p:txBody>
      </p:sp>
    </p:spTree>
    <p:extLst>
      <p:ext uri="{BB962C8B-B14F-4D97-AF65-F5344CB8AC3E}">
        <p14:creationId xmlns:p14="http://schemas.microsoft.com/office/powerpoint/2010/main" val="15163181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経済・雇用　■東京一極集中による人材の流出</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16024" y="1052736"/>
            <a:ext cx="4031940" cy="2062103"/>
          </a:xfrm>
          <a:prstGeom prst="rect">
            <a:avLst/>
          </a:prstGeom>
        </p:spPr>
        <p:txBody>
          <a:bodyPr wrap="square">
            <a:spAutoFit/>
          </a:bodyPr>
          <a:lstStyle/>
          <a:p>
            <a:pPr marL="180000" indent="-457200"/>
            <a:r>
              <a:rPr lang="ja-JP" altLang="en-US" sz="1600" dirty="0">
                <a:cs typeface="Meiryo UI" panose="020B0604030504040204" pitchFamily="50" charset="-128"/>
              </a:rPr>
              <a:t>①　企業の中枢を担う高度専門人材の流出</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大阪府内から東京圏へ企業自体が移転するほか、大阪府内に残りながら本社機能を移転する動きが続いています。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このため、大阪の「稼ぐ」力を牽引するために必要な高度専門人材（プロフェッショナル人材）が、大阪府内から東京圏へ流出する</a:t>
            </a:r>
            <a:r>
              <a:rPr lang="ja-JP" altLang="en-US" sz="1600" dirty="0" smtClean="0">
                <a:cs typeface="Meiryo UI" panose="020B0604030504040204" pitchFamily="50" charset="-128"/>
              </a:rPr>
              <a:t>可能性が高まって</a:t>
            </a:r>
            <a:r>
              <a:rPr lang="ja-JP" altLang="en-US" sz="1600" dirty="0">
                <a:cs typeface="Meiryo UI" panose="020B0604030504040204" pitchFamily="50" charset="-128"/>
              </a:rPr>
              <a:t>います。</a:t>
            </a:r>
            <a:endParaRPr lang="en-US" altLang="ja-JP" sz="1600" dirty="0">
              <a:cs typeface="Meiryo UI" panose="020B0604030504040204" pitchFamily="50" charset="-128"/>
            </a:endParaRPr>
          </a:p>
        </p:txBody>
      </p:sp>
      <p:sp>
        <p:nvSpPr>
          <p:cNvPr id="20" name="テキスト ボックス 19"/>
          <p:cNvSpPr txBox="1"/>
          <p:nvPr/>
        </p:nvSpPr>
        <p:spPr>
          <a:xfrm>
            <a:off x="4572000" y="1052736"/>
            <a:ext cx="4572000"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rPr>
              <a:t>府内における資本金</a:t>
            </a:r>
            <a:r>
              <a:rPr lang="en-US" altLang="ja-JP" sz="1200" b="1" dirty="0">
                <a:solidFill>
                  <a:prstClr val="black"/>
                </a:solidFill>
              </a:rPr>
              <a:t>100</a:t>
            </a:r>
            <a:r>
              <a:rPr lang="ja-JP" altLang="en-US" sz="1200" b="1" dirty="0">
                <a:solidFill>
                  <a:prstClr val="black"/>
                </a:solidFill>
              </a:rPr>
              <a:t>億円以上の企業の本社数の推移</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4" name="正方形/長方形 3"/>
          <p:cNvSpPr/>
          <p:nvPr/>
        </p:nvSpPr>
        <p:spPr>
          <a:xfrm>
            <a:off x="323528" y="4365104"/>
            <a:ext cx="8640960" cy="2412000"/>
          </a:xfrm>
          <a:prstGeom prst="rect">
            <a:avLst/>
          </a:prstGeom>
          <a:ln w="19050">
            <a:prstDash val="sysDot"/>
          </a:ln>
        </p:spPr>
        <p:style>
          <a:lnRef idx="2">
            <a:schemeClr val="dk1"/>
          </a:lnRef>
          <a:fillRef idx="1">
            <a:schemeClr val="lt1"/>
          </a:fillRef>
          <a:effectRef idx="0">
            <a:schemeClr val="dk1"/>
          </a:effectRef>
          <a:fontRef idx="minor">
            <a:schemeClr val="dk1"/>
          </a:fontRef>
        </p:style>
        <p:txBody>
          <a:bodyPr rtlCol="0" anchor="t"/>
          <a:lstStyle/>
          <a:p>
            <a:r>
              <a:rPr lang="en-US" altLang="ja-JP" sz="1400" dirty="0">
                <a:solidFill>
                  <a:prstClr val="black"/>
                </a:solidFill>
              </a:rPr>
              <a:t>【</a:t>
            </a:r>
            <a:r>
              <a:rPr lang="ja-JP" altLang="en-US" sz="1400" dirty="0">
                <a:solidFill>
                  <a:prstClr val="black"/>
                </a:solidFill>
              </a:rPr>
              <a:t>参考</a:t>
            </a:r>
            <a:r>
              <a:rPr lang="en-US" altLang="ja-JP" sz="1400" dirty="0">
                <a:solidFill>
                  <a:prstClr val="black"/>
                </a:solidFill>
              </a:rPr>
              <a:t>】</a:t>
            </a:r>
            <a:r>
              <a:rPr lang="ja-JP" altLang="en-US" sz="1400" dirty="0">
                <a:solidFill>
                  <a:prstClr val="black"/>
                </a:solidFill>
              </a:rPr>
              <a:t>大阪府からの転出企業</a:t>
            </a:r>
            <a:endParaRPr lang="en-US" altLang="ja-JP" sz="1400" dirty="0">
              <a:solidFill>
                <a:prstClr val="black"/>
              </a:solidFill>
            </a:endParaRPr>
          </a:p>
          <a:p>
            <a:r>
              <a:rPr lang="ja-JP" altLang="en-US" sz="1400" dirty="0">
                <a:solidFill>
                  <a:prstClr val="black"/>
                </a:solidFill>
              </a:rPr>
              <a:t>　府内企業を対象とした「大阪府国土利用計画等の</a:t>
            </a:r>
            <a:r>
              <a:rPr lang="en-US" altLang="ja-JP" sz="1400" dirty="0">
                <a:solidFill>
                  <a:prstClr val="black"/>
                </a:solidFill>
              </a:rPr>
              <a:t/>
            </a:r>
            <a:br>
              <a:rPr lang="en-US" altLang="ja-JP" sz="1400" dirty="0">
                <a:solidFill>
                  <a:prstClr val="black"/>
                </a:solidFill>
              </a:rPr>
            </a:br>
            <a:r>
              <a:rPr lang="ja-JP" altLang="en-US" sz="1400" dirty="0">
                <a:solidFill>
                  <a:prstClr val="black"/>
                </a:solidFill>
              </a:rPr>
              <a:t>策定のためのアンケート調査（</a:t>
            </a:r>
            <a:r>
              <a:rPr lang="en-US" altLang="ja-JP" sz="1400" dirty="0">
                <a:solidFill>
                  <a:prstClr val="black"/>
                </a:solidFill>
              </a:rPr>
              <a:t>※</a:t>
            </a:r>
            <a:r>
              <a:rPr lang="ja-JP" altLang="en-US" sz="1400" dirty="0">
                <a:solidFill>
                  <a:prstClr val="black"/>
                </a:solidFill>
              </a:rPr>
              <a:t>）」によると、</a:t>
            </a:r>
            <a:r>
              <a:rPr lang="en-US" altLang="ja-JP" sz="1400" dirty="0">
                <a:solidFill>
                  <a:prstClr val="black"/>
                </a:solidFill>
              </a:rPr>
              <a:t/>
            </a:r>
            <a:br>
              <a:rPr lang="en-US" altLang="ja-JP" sz="1400" dirty="0">
                <a:solidFill>
                  <a:prstClr val="black"/>
                </a:solidFill>
              </a:rPr>
            </a:br>
            <a:r>
              <a:rPr lang="ja-JP" altLang="en-US" sz="1400" dirty="0">
                <a:solidFill>
                  <a:prstClr val="black"/>
                </a:solidFill>
              </a:rPr>
              <a:t>大阪府内に立地している企業（製造業）のうち、</a:t>
            </a:r>
            <a:r>
              <a:rPr lang="en-US" altLang="ja-JP" sz="1400" dirty="0">
                <a:solidFill>
                  <a:prstClr val="black"/>
                </a:solidFill>
              </a:rPr>
              <a:t/>
            </a:r>
            <a:br>
              <a:rPr lang="en-US" altLang="ja-JP" sz="1400" dirty="0">
                <a:solidFill>
                  <a:prstClr val="black"/>
                </a:solidFill>
              </a:rPr>
            </a:br>
            <a:r>
              <a:rPr lang="en-US" altLang="ja-JP" sz="1400" dirty="0" smtClean="0">
                <a:solidFill>
                  <a:prstClr val="black"/>
                </a:solidFill>
              </a:rPr>
              <a:t>1.1</a:t>
            </a:r>
            <a:r>
              <a:rPr lang="ja-JP" altLang="en-US" sz="1400" dirty="0" smtClean="0">
                <a:solidFill>
                  <a:prstClr val="black"/>
                </a:solidFill>
              </a:rPr>
              <a:t>％の企業</a:t>
            </a:r>
            <a:r>
              <a:rPr lang="ja-JP" altLang="en-US" sz="1400" dirty="0">
                <a:solidFill>
                  <a:prstClr val="black"/>
                </a:solidFill>
              </a:rPr>
              <a:t>が府外への移転を予定又は検討しています。</a:t>
            </a:r>
            <a:endParaRPr lang="en-US" altLang="ja-JP" sz="1400" dirty="0">
              <a:solidFill>
                <a:prstClr val="black"/>
              </a:solidFill>
            </a:endParaRPr>
          </a:p>
          <a:p>
            <a:r>
              <a:rPr lang="ja-JP" altLang="en-US" sz="1400" dirty="0">
                <a:solidFill>
                  <a:prstClr val="black"/>
                </a:solidFill>
              </a:rPr>
              <a:t>　その主な理由として、工場等の規模拡張にあたり、</a:t>
            </a:r>
            <a:r>
              <a:rPr lang="en-US" altLang="ja-JP" sz="1400" dirty="0">
                <a:solidFill>
                  <a:prstClr val="black"/>
                </a:solidFill>
              </a:rPr>
              <a:t/>
            </a:r>
            <a:br>
              <a:rPr lang="en-US" altLang="ja-JP" sz="1400" dirty="0">
                <a:solidFill>
                  <a:prstClr val="black"/>
                </a:solidFill>
              </a:rPr>
            </a:br>
            <a:r>
              <a:rPr lang="ja-JP" altLang="en-US" sz="1400" dirty="0">
                <a:solidFill>
                  <a:prstClr val="black"/>
                </a:solidFill>
              </a:rPr>
              <a:t>府内に適当な土地の確保が難しいことがあげられます。</a:t>
            </a:r>
            <a:endParaRPr lang="en-US" altLang="ja-JP" sz="1400" dirty="0">
              <a:solidFill>
                <a:prstClr val="black"/>
              </a:solidFill>
            </a:endParaRPr>
          </a:p>
          <a:p>
            <a:r>
              <a:rPr lang="ja-JP" altLang="en-US" sz="1400" dirty="0">
                <a:solidFill>
                  <a:prstClr val="black"/>
                </a:solidFill>
              </a:rPr>
              <a:t>　</a:t>
            </a:r>
            <a:r>
              <a:rPr lang="ja-JP" altLang="en-US" sz="1400" dirty="0" smtClean="0">
                <a:solidFill>
                  <a:prstClr val="black"/>
                </a:solidFill>
              </a:rPr>
              <a:t>企業</a:t>
            </a:r>
            <a:r>
              <a:rPr lang="ja-JP" altLang="en-US" sz="1400" dirty="0">
                <a:solidFill>
                  <a:prstClr val="black"/>
                </a:solidFill>
              </a:rPr>
              <a:t>が府外に転出した場合、従業員等</a:t>
            </a:r>
            <a:r>
              <a:rPr lang="ja-JP" altLang="en-US" sz="1400" dirty="0" smtClean="0">
                <a:solidFill>
                  <a:prstClr val="black"/>
                </a:solidFill>
              </a:rPr>
              <a:t>について</a:t>
            </a:r>
            <a:r>
              <a:rPr lang="ja-JP" altLang="en-US" sz="1400" dirty="0">
                <a:solidFill>
                  <a:prstClr val="black"/>
                </a:solidFill>
              </a:rPr>
              <a:t>も</a:t>
            </a:r>
            <a:r>
              <a:rPr lang="ja-JP" altLang="en-US" sz="1400" dirty="0" smtClean="0">
                <a:solidFill>
                  <a:prstClr val="black"/>
                </a:solidFill>
              </a:rPr>
              <a:t>、</a:t>
            </a:r>
            <a:endParaRPr lang="en-US" altLang="ja-JP" sz="1400" dirty="0" smtClean="0">
              <a:solidFill>
                <a:prstClr val="black"/>
              </a:solidFill>
            </a:endParaRPr>
          </a:p>
          <a:p>
            <a:r>
              <a:rPr lang="ja-JP" altLang="en-US" sz="1400" dirty="0" smtClean="0">
                <a:solidFill>
                  <a:prstClr val="black"/>
                </a:solidFill>
              </a:rPr>
              <a:t>あわせて</a:t>
            </a:r>
            <a:r>
              <a:rPr lang="ja-JP" altLang="en-US" sz="1400" dirty="0">
                <a:solidFill>
                  <a:prstClr val="black"/>
                </a:solidFill>
              </a:rPr>
              <a:t>府外に転出する可能性があります。</a:t>
            </a:r>
            <a:endParaRPr lang="en-US" altLang="ja-JP" sz="1400" dirty="0">
              <a:solidFill>
                <a:prstClr val="black"/>
              </a:solidFill>
            </a:endParaRPr>
          </a:p>
          <a:p>
            <a:r>
              <a:rPr lang="ja-JP" altLang="en-US" sz="1400" dirty="0">
                <a:solidFill>
                  <a:prstClr val="black"/>
                </a:solidFill>
              </a:rPr>
              <a:t>　</a:t>
            </a:r>
            <a:r>
              <a:rPr lang="en-US" altLang="ja-JP" sz="900" dirty="0">
                <a:solidFill>
                  <a:prstClr val="black"/>
                </a:solidFill>
              </a:rPr>
              <a:t>※</a:t>
            </a:r>
            <a:r>
              <a:rPr lang="ja-JP" altLang="en-US" sz="900" dirty="0">
                <a:solidFill>
                  <a:prstClr val="black"/>
                </a:solidFill>
              </a:rPr>
              <a:t>　府内</a:t>
            </a:r>
            <a:r>
              <a:rPr lang="ja-JP" altLang="en-US" sz="900" dirty="0" smtClean="0">
                <a:solidFill>
                  <a:prstClr val="black"/>
                </a:solidFill>
              </a:rPr>
              <a:t>企業</a:t>
            </a:r>
            <a:r>
              <a:rPr lang="en-US" altLang="ja-JP" sz="900" dirty="0" smtClean="0">
                <a:solidFill>
                  <a:prstClr val="black"/>
                </a:solidFill>
              </a:rPr>
              <a:t>2,000</a:t>
            </a:r>
            <a:r>
              <a:rPr lang="ja-JP" altLang="en-US" sz="900" dirty="0" smtClean="0">
                <a:solidFill>
                  <a:prstClr val="black"/>
                </a:solidFill>
              </a:rPr>
              <a:t>社を対象</a:t>
            </a:r>
            <a:r>
              <a:rPr lang="ja-JP" altLang="en-US" sz="900" dirty="0">
                <a:solidFill>
                  <a:prstClr val="black"/>
                </a:solidFill>
              </a:rPr>
              <a:t>に郵送で調査。有効回答</a:t>
            </a:r>
            <a:r>
              <a:rPr lang="ja-JP" altLang="en-US" sz="900" dirty="0" smtClean="0">
                <a:solidFill>
                  <a:prstClr val="black"/>
                </a:solidFill>
              </a:rPr>
              <a:t>数</a:t>
            </a:r>
            <a:r>
              <a:rPr lang="en-US" altLang="ja-JP" sz="900" dirty="0" smtClean="0">
                <a:solidFill>
                  <a:prstClr val="black"/>
                </a:solidFill>
              </a:rPr>
              <a:t>531</a:t>
            </a:r>
            <a:r>
              <a:rPr lang="ja-JP" altLang="en-US" sz="900" dirty="0" err="1" smtClean="0">
                <a:solidFill>
                  <a:prstClr val="black"/>
                </a:solidFill>
              </a:rPr>
              <a:t>。</a:t>
            </a:r>
            <a:endParaRPr lang="en-US" altLang="ja-JP" sz="900" dirty="0">
              <a:solidFill>
                <a:prstClr val="black"/>
              </a:solidFill>
            </a:endParaRPr>
          </a:p>
        </p:txBody>
      </p:sp>
      <p:sp>
        <p:nvSpPr>
          <p:cNvPr id="11" name="テキスト ボックス 10"/>
          <p:cNvSpPr txBox="1"/>
          <p:nvPr/>
        </p:nvSpPr>
        <p:spPr>
          <a:xfrm>
            <a:off x="4581525" y="4448146"/>
            <a:ext cx="4310955"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rPr>
              <a:t>府内立地企業の移転意向（製造業）</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pic>
        <p:nvPicPr>
          <p:cNvPr id="1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29772" y="4795073"/>
            <a:ext cx="3324428" cy="187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コネクタ 5"/>
          <p:cNvCxnSpPr/>
          <p:nvPr/>
        </p:nvCxnSpPr>
        <p:spPr>
          <a:xfrm>
            <a:off x="7213056" y="5534567"/>
            <a:ext cx="216024" cy="0"/>
          </a:xfrm>
          <a:prstGeom prst="line">
            <a:avLst/>
          </a:prstGeom>
        </p:spPr>
        <p:style>
          <a:lnRef idx="1">
            <a:schemeClr val="dk1"/>
          </a:lnRef>
          <a:fillRef idx="0">
            <a:schemeClr val="dk1"/>
          </a:fillRef>
          <a:effectRef idx="0">
            <a:schemeClr val="dk1"/>
          </a:effectRef>
          <a:fontRef idx="minor">
            <a:schemeClr val="tx1"/>
          </a:fontRef>
        </p:style>
      </p:cxnSp>
      <p:sp>
        <p:nvSpPr>
          <p:cNvPr id="13" name="円/楕円 12"/>
          <p:cNvSpPr/>
          <p:nvPr/>
        </p:nvSpPr>
        <p:spPr>
          <a:xfrm>
            <a:off x="6894576" y="5396456"/>
            <a:ext cx="306288" cy="270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p:cNvSpPr txBox="1"/>
          <p:nvPr/>
        </p:nvSpPr>
        <p:spPr>
          <a:xfrm>
            <a:off x="4847604" y="6589367"/>
            <a:ext cx="3252788" cy="200055"/>
          </a:xfrm>
          <a:prstGeom prst="rect">
            <a:avLst/>
          </a:prstGeom>
          <a:noFill/>
        </p:spPr>
        <p:txBody>
          <a:bodyPr wrap="square" rtlCol="0">
            <a:spAutoFit/>
          </a:bodyPr>
          <a:lstStyle/>
          <a:p>
            <a:pPr algn="ctr"/>
            <a:r>
              <a:rPr lang="ja-JP" altLang="en-US" sz="700" dirty="0">
                <a:solidFill>
                  <a:prstClr val="black"/>
                </a:solidFill>
              </a:rPr>
              <a:t>出典</a:t>
            </a:r>
            <a:r>
              <a:rPr lang="ja-JP" altLang="en-US" sz="700" dirty="0" smtClean="0">
                <a:solidFill>
                  <a:prstClr val="black"/>
                </a:solidFill>
              </a:rPr>
              <a:t>：大阪府「国土</a:t>
            </a:r>
            <a:r>
              <a:rPr lang="ja-JP" altLang="en-US" sz="700" dirty="0">
                <a:solidFill>
                  <a:prstClr val="black"/>
                </a:solidFill>
              </a:rPr>
              <a:t>利用計画等の策定のためのアンケート</a:t>
            </a:r>
            <a:r>
              <a:rPr lang="ja-JP" altLang="en-US" sz="700" dirty="0" smtClean="0">
                <a:solidFill>
                  <a:prstClr val="black"/>
                </a:solidFill>
              </a:rPr>
              <a:t>調査」（平成</a:t>
            </a:r>
            <a:r>
              <a:rPr lang="en-US" altLang="ja-JP" sz="700" dirty="0" smtClean="0">
                <a:solidFill>
                  <a:prstClr val="black"/>
                </a:solidFill>
              </a:rPr>
              <a:t>27</a:t>
            </a:r>
            <a:r>
              <a:rPr lang="ja-JP" altLang="en-US" sz="700" dirty="0" smtClean="0">
                <a:solidFill>
                  <a:prstClr val="black"/>
                </a:solidFill>
              </a:rPr>
              <a:t>年）</a:t>
            </a:r>
            <a:endParaRPr lang="ja-JP" altLang="en-US" sz="700" dirty="0">
              <a:solidFill>
                <a:prstClr val="black"/>
              </a:solidFill>
            </a:endParaRP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59</a:t>
            </a:fld>
            <a:endParaRPr lang="ja-JP" altLang="en-US" dirty="0">
              <a:solidFill>
                <a:prstClr val="black"/>
              </a:solidFill>
            </a:endParaRPr>
          </a:p>
        </p:txBody>
      </p:sp>
      <p:sp>
        <p:nvSpPr>
          <p:cNvPr id="7" name="テキスト ボックス 6"/>
          <p:cNvSpPr txBox="1"/>
          <p:nvPr/>
        </p:nvSpPr>
        <p:spPr>
          <a:xfrm>
            <a:off x="4235512" y="4111574"/>
            <a:ext cx="2892748" cy="200055"/>
          </a:xfrm>
          <a:prstGeom prst="rect">
            <a:avLst/>
          </a:prstGeom>
          <a:noFill/>
        </p:spPr>
        <p:txBody>
          <a:bodyPr wrap="square" rtlCol="0">
            <a:spAutoFit/>
          </a:bodyPr>
          <a:lstStyle/>
          <a:p>
            <a:pPr algn="ctr"/>
            <a:r>
              <a:rPr lang="ja-JP" altLang="en-US" sz="700" dirty="0">
                <a:solidFill>
                  <a:prstClr val="black"/>
                </a:solidFill>
              </a:rPr>
              <a:t>出典：東洋経済新聞社「会社四季報」</a:t>
            </a:r>
          </a:p>
        </p:txBody>
      </p:sp>
      <p:graphicFrame>
        <p:nvGraphicFramePr>
          <p:cNvPr id="15" name="グラフ 14"/>
          <p:cNvGraphicFramePr>
            <a:graphicFrameLocks/>
          </p:cNvGraphicFramePr>
          <p:nvPr>
            <p:extLst>
              <p:ext uri="{D42A27DB-BD31-4B8C-83A1-F6EECF244321}">
                <p14:modId xmlns:p14="http://schemas.microsoft.com/office/powerpoint/2010/main" val="2611785482"/>
              </p:ext>
            </p:extLst>
          </p:nvPr>
        </p:nvGraphicFramePr>
        <p:xfrm>
          <a:off x="4572000" y="1482240"/>
          <a:ext cx="4572000" cy="2829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1964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経済・雇用　■東京一極集中による人材の流出</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16024" y="1102092"/>
            <a:ext cx="4031940" cy="3046988"/>
          </a:xfrm>
          <a:prstGeom prst="rect">
            <a:avLst/>
          </a:prstGeom>
        </p:spPr>
        <p:txBody>
          <a:bodyPr wrap="square">
            <a:spAutoFit/>
          </a:bodyPr>
          <a:lstStyle/>
          <a:p>
            <a:pPr marL="180000" indent="-457200"/>
            <a:r>
              <a:rPr lang="ja-JP" altLang="en-US" sz="1600" dirty="0">
                <a:solidFill>
                  <a:prstClr val="black"/>
                </a:solidFill>
                <a:cs typeface="Meiryo UI" panose="020B0604030504040204" pitchFamily="50" charset="-128"/>
              </a:rPr>
              <a:t>②　厳しい若年層の雇用環境（収入）</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所得階層別世帯数の割合を全国や東京都と比較すると、大阪府は低所得（～</a:t>
            </a:r>
            <a:r>
              <a:rPr lang="en-US" altLang="ja-JP" sz="1600" dirty="0">
                <a:solidFill>
                  <a:prstClr val="black"/>
                </a:solidFill>
                <a:cs typeface="Meiryo UI" panose="020B0604030504040204" pitchFamily="50" charset="-128"/>
              </a:rPr>
              <a:t>299</a:t>
            </a:r>
            <a:r>
              <a:rPr lang="ja-JP" altLang="en-US" sz="1600" dirty="0">
                <a:solidFill>
                  <a:prstClr val="black"/>
                </a:solidFill>
                <a:cs typeface="Meiryo UI" panose="020B0604030504040204" pitchFamily="50" charset="-128"/>
              </a:rPr>
              <a:t>万円）の割合が高い状況にあります。</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大阪府民一人当たりの所得は、東京都区部の７割程度ですが、若年層（</a:t>
            </a:r>
            <a:r>
              <a:rPr lang="en-US" altLang="ja-JP" sz="1600" dirty="0">
                <a:solidFill>
                  <a:prstClr val="black"/>
                </a:solidFill>
                <a:cs typeface="Meiryo UI" panose="020B0604030504040204" pitchFamily="50" charset="-128"/>
              </a:rPr>
              <a:t>39</a:t>
            </a:r>
            <a:r>
              <a:rPr lang="ja-JP" altLang="en-US" sz="1600" dirty="0">
                <a:solidFill>
                  <a:prstClr val="black"/>
                </a:solidFill>
                <a:cs typeface="Meiryo UI" panose="020B0604030504040204" pitchFamily="50" charset="-128"/>
              </a:rPr>
              <a:t>歳以下）の収入格差はさらに大きくなっています。</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府内の新規学卒者が就職に伴い府外に転出する場合、東京圏への転出が大半を占めており、今後、さらに東京一極集中が進展した場合、若年層の転出が加速する可能性があります。</a:t>
            </a:r>
            <a:endParaRPr lang="en-US" altLang="ja-JP" sz="1600" dirty="0">
              <a:solidFill>
                <a:prstClr val="black"/>
              </a:solidFill>
              <a:cs typeface="Meiryo UI" panose="020B0604030504040204" pitchFamily="50" charset="-128"/>
            </a:endParaRPr>
          </a:p>
        </p:txBody>
      </p:sp>
      <p:sp>
        <p:nvSpPr>
          <p:cNvPr id="15" name="テキスト ボックス 14"/>
          <p:cNvSpPr txBox="1"/>
          <p:nvPr/>
        </p:nvSpPr>
        <p:spPr>
          <a:xfrm>
            <a:off x="4752527" y="966495"/>
            <a:ext cx="4387537"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cs typeface="Meiryo UI" panose="020B0604030504040204" pitchFamily="50" charset="-128"/>
              </a:rPr>
              <a:t>所得階層別世帯数割合の推移（高齢者除く）</a:t>
            </a:r>
            <a:endParaRPr lang="ja-JP" altLang="en-US" sz="1200" b="1" dirty="0">
              <a:solidFill>
                <a:prstClr val="black"/>
              </a:solidFill>
            </a:endParaRPr>
          </a:p>
        </p:txBody>
      </p:sp>
      <p:sp>
        <p:nvSpPr>
          <p:cNvPr id="11" name="上矢印吹き出し 10"/>
          <p:cNvSpPr/>
          <p:nvPr/>
        </p:nvSpPr>
        <p:spPr>
          <a:xfrm>
            <a:off x="5442484" y="3684722"/>
            <a:ext cx="814648" cy="187761"/>
          </a:xfrm>
          <a:prstGeom prst="upArrowCallout">
            <a:avLst>
              <a:gd name="adj1" fmla="val 130511"/>
              <a:gd name="adj2" fmla="val 112135"/>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prstClr val="black"/>
                </a:solidFill>
              </a:rPr>
              <a:t>1000</a:t>
            </a:r>
            <a:r>
              <a:rPr lang="ja-JP" altLang="en-US" sz="900" dirty="0">
                <a:solidFill>
                  <a:prstClr val="black"/>
                </a:solidFill>
              </a:rPr>
              <a:t>万円以上</a:t>
            </a:r>
          </a:p>
        </p:txBody>
      </p:sp>
      <p:sp>
        <p:nvSpPr>
          <p:cNvPr id="12" name="上矢印吹き出し 11"/>
          <p:cNvSpPr/>
          <p:nvPr/>
        </p:nvSpPr>
        <p:spPr>
          <a:xfrm>
            <a:off x="6321589" y="3684475"/>
            <a:ext cx="822126" cy="183619"/>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prstClr val="black"/>
                </a:solidFill>
              </a:rPr>
              <a:t>500</a:t>
            </a:r>
            <a:r>
              <a:rPr lang="ja-JP" altLang="en-US" sz="900" dirty="0" smtClean="0">
                <a:solidFill>
                  <a:prstClr val="black"/>
                </a:solidFill>
              </a:rPr>
              <a:t>～</a:t>
            </a:r>
            <a:r>
              <a:rPr lang="en-US" altLang="ja-JP" sz="900" dirty="0" smtClean="0">
                <a:solidFill>
                  <a:prstClr val="black"/>
                </a:solidFill>
              </a:rPr>
              <a:t>999</a:t>
            </a:r>
            <a:r>
              <a:rPr lang="ja-JP" altLang="en-US" sz="900" dirty="0" smtClean="0">
                <a:solidFill>
                  <a:prstClr val="black"/>
                </a:solidFill>
              </a:rPr>
              <a:t>万円</a:t>
            </a:r>
            <a:endParaRPr lang="ja-JP" altLang="en-US" sz="900" dirty="0">
              <a:solidFill>
                <a:prstClr val="black"/>
              </a:solidFill>
            </a:endParaRPr>
          </a:p>
        </p:txBody>
      </p:sp>
      <p:sp>
        <p:nvSpPr>
          <p:cNvPr id="13" name="上矢印吹き出し 12"/>
          <p:cNvSpPr/>
          <p:nvPr/>
        </p:nvSpPr>
        <p:spPr>
          <a:xfrm>
            <a:off x="7217664" y="3677841"/>
            <a:ext cx="792088" cy="183619"/>
          </a:xfrm>
          <a:prstGeom prst="upArrowCallout">
            <a:avLst>
              <a:gd name="adj1" fmla="val 130511"/>
              <a:gd name="adj2" fmla="val 118209"/>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prstClr val="black"/>
                </a:solidFill>
              </a:rPr>
              <a:t>300</a:t>
            </a:r>
            <a:r>
              <a:rPr lang="ja-JP" altLang="en-US" sz="900" dirty="0" smtClean="0">
                <a:solidFill>
                  <a:prstClr val="black"/>
                </a:solidFill>
              </a:rPr>
              <a:t>～</a:t>
            </a:r>
            <a:r>
              <a:rPr lang="en-US" altLang="ja-JP" sz="900" dirty="0" smtClean="0">
                <a:solidFill>
                  <a:prstClr val="black"/>
                </a:solidFill>
              </a:rPr>
              <a:t>499</a:t>
            </a:r>
            <a:r>
              <a:rPr lang="ja-JP" altLang="en-US" sz="900" dirty="0" smtClean="0">
                <a:solidFill>
                  <a:prstClr val="black"/>
                </a:solidFill>
              </a:rPr>
              <a:t>万円</a:t>
            </a:r>
            <a:endParaRPr lang="ja-JP" altLang="en-US" sz="900" dirty="0">
              <a:solidFill>
                <a:prstClr val="black"/>
              </a:solidFill>
            </a:endParaRPr>
          </a:p>
        </p:txBody>
      </p:sp>
      <p:sp>
        <p:nvSpPr>
          <p:cNvPr id="22" name="テキスト ボックス 21"/>
          <p:cNvSpPr txBox="1"/>
          <p:nvPr/>
        </p:nvSpPr>
        <p:spPr>
          <a:xfrm>
            <a:off x="4824536" y="3909185"/>
            <a:ext cx="4256064" cy="200055"/>
          </a:xfrm>
          <a:prstGeom prst="rect">
            <a:avLst/>
          </a:prstGeom>
          <a:noFill/>
        </p:spPr>
        <p:txBody>
          <a:bodyPr wrap="square" rtlCol="0">
            <a:spAutoFit/>
          </a:bodyPr>
          <a:lstStyle/>
          <a:p>
            <a:r>
              <a:rPr lang="ja-JP" altLang="en-US" sz="700" dirty="0">
                <a:solidFill>
                  <a:prstClr val="black"/>
                </a:solidFill>
              </a:rPr>
              <a:t>出典：</a:t>
            </a:r>
            <a:r>
              <a:rPr lang="zh-TW" altLang="en-US" sz="700" dirty="0">
                <a:solidFill>
                  <a:prstClr val="black"/>
                </a:solidFill>
              </a:rPr>
              <a:t>総務省「就業構造基本調査」</a:t>
            </a:r>
            <a:r>
              <a:rPr lang="ja-JP" altLang="en-US" sz="700" dirty="0">
                <a:solidFill>
                  <a:prstClr val="black"/>
                </a:solidFill>
              </a:rPr>
              <a:t>　</a:t>
            </a:r>
            <a:r>
              <a:rPr lang="en-US" altLang="ja-JP" sz="700" dirty="0">
                <a:solidFill>
                  <a:prstClr val="black"/>
                </a:solidFill>
              </a:rPr>
              <a:t>※</a:t>
            </a:r>
            <a:r>
              <a:rPr lang="ja-JP" altLang="en-US" sz="700" dirty="0">
                <a:solidFill>
                  <a:prstClr val="black"/>
                </a:solidFill>
              </a:rPr>
              <a:t>　</a:t>
            </a:r>
            <a:r>
              <a:rPr lang="ja-JP" altLang="en-US" sz="700" dirty="0" smtClean="0">
                <a:solidFill>
                  <a:prstClr val="black"/>
                </a:solidFill>
              </a:rPr>
              <a:t>平成４年</a:t>
            </a:r>
            <a:r>
              <a:rPr lang="ja-JP" altLang="en-US" sz="700" dirty="0">
                <a:solidFill>
                  <a:prstClr val="black"/>
                </a:solidFill>
              </a:rPr>
              <a:t>は</a:t>
            </a:r>
            <a:r>
              <a:rPr lang="en-US" altLang="ja-JP" sz="700" dirty="0">
                <a:solidFill>
                  <a:prstClr val="black"/>
                </a:solidFill>
              </a:rPr>
              <a:t>55</a:t>
            </a:r>
            <a:r>
              <a:rPr lang="ja-JP" altLang="en-US" sz="700" dirty="0">
                <a:solidFill>
                  <a:prstClr val="black"/>
                </a:solidFill>
              </a:rPr>
              <a:t>歳未満、平成</a:t>
            </a:r>
            <a:r>
              <a:rPr lang="en-US" altLang="ja-JP" sz="700" dirty="0">
                <a:solidFill>
                  <a:prstClr val="black"/>
                </a:solidFill>
              </a:rPr>
              <a:t>24</a:t>
            </a:r>
            <a:r>
              <a:rPr lang="ja-JP" altLang="en-US" sz="700" dirty="0">
                <a:solidFill>
                  <a:prstClr val="black"/>
                </a:solidFill>
              </a:rPr>
              <a:t>年は</a:t>
            </a:r>
            <a:r>
              <a:rPr lang="en-US" altLang="ja-JP" sz="700" dirty="0">
                <a:solidFill>
                  <a:prstClr val="black"/>
                </a:solidFill>
              </a:rPr>
              <a:t>60</a:t>
            </a:r>
            <a:r>
              <a:rPr lang="ja-JP" altLang="en-US" sz="700" dirty="0">
                <a:solidFill>
                  <a:prstClr val="black"/>
                </a:solidFill>
              </a:rPr>
              <a:t>歳未満</a:t>
            </a:r>
            <a:r>
              <a:rPr lang="ja-JP" altLang="en-US" sz="700" dirty="0" smtClean="0">
                <a:solidFill>
                  <a:prstClr val="black"/>
                </a:solidFill>
              </a:rPr>
              <a:t>の割合</a:t>
            </a:r>
            <a:endParaRPr lang="ja-JP" altLang="en-US" sz="700" dirty="0">
              <a:solidFill>
                <a:prstClr val="black"/>
              </a:solidFill>
            </a:endParaRPr>
          </a:p>
        </p:txBody>
      </p:sp>
      <p:sp>
        <p:nvSpPr>
          <p:cNvPr id="23" name="テキスト ボックス 22"/>
          <p:cNvSpPr txBox="1"/>
          <p:nvPr/>
        </p:nvSpPr>
        <p:spPr>
          <a:xfrm>
            <a:off x="4752526" y="4203672"/>
            <a:ext cx="4387537" cy="324000"/>
          </a:xfrm>
          <a:prstGeom prst="rect">
            <a:avLst/>
          </a:prstGeom>
          <a:solidFill>
            <a:schemeClr val="bg1">
              <a:lumMod val="85000"/>
            </a:schemeClr>
          </a:solidFill>
        </p:spPr>
        <p:txBody>
          <a:bodyPr wrap="square" rtlCol="0" anchor="ctr" anchorCtr="0">
            <a:noAutofit/>
          </a:bodyPr>
          <a:lstStyle/>
          <a:p>
            <a:pPr algn="ctr"/>
            <a:r>
              <a:rPr lang="en-US" altLang="ja-JP" sz="1200" b="1" dirty="0">
                <a:solidFill>
                  <a:prstClr val="black"/>
                </a:solidFill>
                <a:cs typeface="Meiryo UI" panose="020B0604030504040204" pitchFamily="50" charset="-128"/>
              </a:rPr>
              <a:t>39</a:t>
            </a:r>
            <a:r>
              <a:rPr lang="ja-JP" altLang="en-US" sz="1200" b="1" dirty="0">
                <a:solidFill>
                  <a:prstClr val="black"/>
                </a:solidFill>
                <a:cs typeface="Meiryo UI" panose="020B0604030504040204" pitchFamily="50" charset="-128"/>
              </a:rPr>
              <a:t>歳以下の単身世帯の世帯所得構成比</a:t>
            </a:r>
            <a:endParaRPr lang="ja-JP" altLang="en-US" sz="1200" b="1" dirty="0">
              <a:solidFill>
                <a:prstClr val="black"/>
              </a:solidFill>
            </a:endParaRPr>
          </a:p>
        </p:txBody>
      </p:sp>
      <p:sp>
        <p:nvSpPr>
          <p:cNvPr id="26" name="テキスト ボックス 25"/>
          <p:cNvSpPr txBox="1"/>
          <p:nvPr/>
        </p:nvSpPr>
        <p:spPr>
          <a:xfrm>
            <a:off x="4801058" y="6413260"/>
            <a:ext cx="2263807" cy="200055"/>
          </a:xfrm>
          <a:prstGeom prst="rect">
            <a:avLst/>
          </a:prstGeom>
          <a:noFill/>
        </p:spPr>
        <p:txBody>
          <a:bodyPr wrap="square" rtlCol="0">
            <a:spAutoFit/>
          </a:bodyPr>
          <a:lstStyle/>
          <a:p>
            <a:pPr algn="ctr"/>
            <a:r>
              <a:rPr lang="ja-JP" altLang="en-US" sz="700" dirty="0">
                <a:solidFill>
                  <a:prstClr val="black"/>
                </a:solidFill>
              </a:rPr>
              <a:t>出典：</a:t>
            </a:r>
            <a:r>
              <a:rPr lang="zh-TW" altLang="en-US" sz="700" dirty="0">
                <a:solidFill>
                  <a:prstClr val="black"/>
                </a:solidFill>
              </a:rPr>
              <a:t>総務省「</a:t>
            </a:r>
            <a:r>
              <a:rPr lang="ja-JP" altLang="en-US" sz="700" dirty="0">
                <a:solidFill>
                  <a:prstClr val="black"/>
                </a:solidFill>
              </a:rPr>
              <a:t>平成</a:t>
            </a:r>
            <a:r>
              <a:rPr lang="en-US" altLang="ja-JP" sz="700" dirty="0">
                <a:solidFill>
                  <a:prstClr val="black"/>
                </a:solidFill>
              </a:rPr>
              <a:t>24</a:t>
            </a:r>
            <a:r>
              <a:rPr lang="ja-JP" altLang="en-US" sz="700" dirty="0">
                <a:solidFill>
                  <a:prstClr val="black"/>
                </a:solidFill>
              </a:rPr>
              <a:t>年</a:t>
            </a:r>
            <a:r>
              <a:rPr lang="zh-TW" altLang="en-US" sz="700" dirty="0">
                <a:solidFill>
                  <a:prstClr val="black"/>
                </a:solidFill>
              </a:rPr>
              <a:t>就業構造基本調査</a:t>
            </a:r>
            <a:r>
              <a:rPr lang="zh-TW" altLang="en-US" sz="700" dirty="0" smtClean="0">
                <a:solidFill>
                  <a:prstClr val="black"/>
                </a:solidFill>
              </a:rPr>
              <a:t>」</a:t>
            </a:r>
            <a:endParaRPr lang="en-US" altLang="zh-TW" sz="700" dirty="0">
              <a:solidFill>
                <a:prstClr val="black"/>
              </a:solidFill>
            </a:endParaRPr>
          </a:p>
        </p:txBody>
      </p:sp>
      <p:sp>
        <p:nvSpPr>
          <p:cNvPr id="16" name="正方形/長方形 1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60</a:t>
            </a:fld>
            <a:endParaRPr lang="ja-JP" altLang="en-US" dirty="0">
              <a:solidFill>
                <a:prstClr val="black"/>
              </a:solidFill>
            </a:endParaRPr>
          </a:p>
        </p:txBody>
      </p:sp>
      <p:sp>
        <p:nvSpPr>
          <p:cNvPr id="20" name="上矢印吹き出し 19"/>
          <p:cNvSpPr/>
          <p:nvPr/>
        </p:nvSpPr>
        <p:spPr>
          <a:xfrm>
            <a:off x="8067852" y="3679649"/>
            <a:ext cx="824628"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dirty="0">
                <a:solidFill>
                  <a:prstClr val="black"/>
                </a:solidFill>
              </a:rPr>
              <a:t>～</a:t>
            </a:r>
            <a:r>
              <a:rPr lang="en-US" altLang="ja-JP" sz="900" dirty="0" smtClean="0">
                <a:solidFill>
                  <a:prstClr val="black"/>
                </a:solidFill>
              </a:rPr>
              <a:t>299</a:t>
            </a:r>
            <a:r>
              <a:rPr lang="ja-JP" altLang="en-US" sz="900" dirty="0" smtClean="0">
                <a:solidFill>
                  <a:prstClr val="black"/>
                </a:solidFill>
              </a:rPr>
              <a:t>万円</a:t>
            </a:r>
            <a:endParaRPr lang="ja-JP" altLang="en-US" sz="900" dirty="0">
              <a:solidFill>
                <a:prstClr val="black"/>
              </a:solidFill>
            </a:endParaRP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4470" y="4582659"/>
            <a:ext cx="3868010" cy="186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グラフ 16"/>
          <p:cNvGraphicFramePr>
            <a:graphicFrameLocks/>
          </p:cNvGraphicFramePr>
          <p:nvPr>
            <p:extLst>
              <p:ext uri="{D42A27DB-BD31-4B8C-83A1-F6EECF244321}">
                <p14:modId xmlns:p14="http://schemas.microsoft.com/office/powerpoint/2010/main" val="889385119"/>
              </p:ext>
            </p:extLst>
          </p:nvPr>
        </p:nvGraphicFramePr>
        <p:xfrm>
          <a:off x="4801058" y="1355542"/>
          <a:ext cx="4239790" cy="2322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42414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179512" y="1048668"/>
            <a:ext cx="4320480" cy="3785652"/>
          </a:xfrm>
          <a:prstGeom prst="rect">
            <a:avLst/>
          </a:prstGeom>
        </p:spPr>
        <p:txBody>
          <a:bodyPr wrap="square">
            <a:spAutoFit/>
          </a:bodyPr>
          <a:lstStyle/>
          <a:p>
            <a:pPr marL="180975" indent="-95250"/>
            <a:r>
              <a:rPr lang="ja-JP" altLang="en-US" sz="1600" dirty="0"/>
              <a:t>①　職場環境の充実</a:t>
            </a:r>
          </a:p>
          <a:p>
            <a:pPr marL="180975" indent="-95250"/>
            <a:r>
              <a:rPr lang="ja-JP" altLang="en-US" sz="1600" dirty="0"/>
              <a:t>　仕事と子育ての両立を実現するためには、職場での理解や、子どもを安心して産み育てることができる職場環境づくりが重要です。</a:t>
            </a:r>
            <a:endParaRPr lang="en-US" altLang="ja-JP" sz="1600" dirty="0"/>
          </a:p>
          <a:p>
            <a:pPr marL="180975" indent="-95250"/>
            <a:r>
              <a:rPr lang="ja-JP" altLang="en-US" sz="1600" dirty="0"/>
              <a:t>　大阪府が</a:t>
            </a:r>
            <a:r>
              <a:rPr lang="en-US" altLang="ja-JP" sz="1600" dirty="0" smtClean="0"/>
              <a:t>2014(</a:t>
            </a:r>
            <a:r>
              <a:rPr lang="ja-JP" altLang="en-US" sz="1600" dirty="0" smtClean="0"/>
              <a:t>平成</a:t>
            </a:r>
            <a:r>
              <a:rPr lang="en-US" altLang="ja-JP" sz="1600" dirty="0" smtClean="0"/>
              <a:t>26)</a:t>
            </a:r>
            <a:r>
              <a:rPr lang="ja-JP" altLang="en-US" sz="1600" dirty="0" smtClean="0"/>
              <a:t>年</a:t>
            </a:r>
            <a:r>
              <a:rPr lang="ja-JP" altLang="en-US" sz="1600" dirty="0"/>
              <a:t>に実施した調査では、仕事と子育てを両立するにあたって、不安に感じることとして、「自分のゆっくりできる時間がない」、「仕事と家事の両立が体力・時間的にも難しい」とともに、「子どもの病気など、遅刻・早退・休暇などがとりにくい」が上位となっています。</a:t>
            </a:r>
            <a:endParaRPr lang="en-US" altLang="ja-JP" sz="1600" dirty="0"/>
          </a:p>
          <a:p>
            <a:pPr marL="180975" indent="-95250"/>
            <a:r>
              <a:rPr lang="ja-JP" altLang="en-US" sz="1600" dirty="0"/>
              <a:t>　また、妊娠・出産時に職場で必要なこととして、「安定した雇用環境の整備」が求められています。</a:t>
            </a:r>
            <a:endParaRPr lang="en-US" altLang="ja-JP" sz="1600" dirty="0"/>
          </a:p>
          <a:p>
            <a:pPr marL="180975" indent="-95250"/>
            <a:r>
              <a:rPr lang="ja-JP" altLang="en-US" sz="1600" dirty="0"/>
              <a:t>　雇用主である企業側においても、さらなる出産・子育てに対する理解や環境整備が求められます。</a:t>
            </a:r>
            <a:endParaRPr lang="en-US" altLang="ja-JP" sz="1600" dirty="0"/>
          </a:p>
        </p:txBody>
      </p:sp>
      <p:sp>
        <p:nvSpPr>
          <p:cNvPr id="16" name="テキスト ボックス 15"/>
          <p:cNvSpPr txBox="1"/>
          <p:nvPr/>
        </p:nvSpPr>
        <p:spPr>
          <a:xfrm>
            <a:off x="4829912" y="3861047"/>
            <a:ext cx="4308972" cy="324000"/>
          </a:xfrm>
          <a:prstGeom prst="rect">
            <a:avLst/>
          </a:prstGeom>
          <a:solidFill>
            <a:schemeClr val="bg1">
              <a:lumMod val="85000"/>
            </a:schemeClr>
          </a:solidFill>
          <a:ln>
            <a:noFill/>
            <a:prstDash val="dash"/>
          </a:ln>
        </p:spPr>
        <p:txBody>
          <a:bodyPr wrap="square" rtlCol="0">
            <a:spAutoFit/>
          </a:bodyPr>
          <a:lstStyle/>
          <a:p>
            <a:pPr algn="ctr"/>
            <a:r>
              <a:rPr lang="ja-JP" altLang="en-US" sz="1200" b="1" dirty="0">
                <a:solidFill>
                  <a:prstClr val="black"/>
                </a:solidFill>
              </a:rPr>
              <a:t>妊娠・出産時に職場で必要なこと</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12" name="テキスト ボックス 11"/>
          <p:cNvSpPr txBox="1"/>
          <p:nvPr/>
        </p:nvSpPr>
        <p:spPr>
          <a:xfrm>
            <a:off x="4797283" y="6597352"/>
            <a:ext cx="4104456" cy="200055"/>
          </a:xfrm>
          <a:prstGeom prst="rect">
            <a:avLst/>
          </a:prstGeom>
          <a:noFill/>
          <a:ln>
            <a:noFill/>
            <a:prstDash val="dash"/>
          </a:ln>
        </p:spPr>
        <p:txBody>
          <a:bodyPr wrap="square" rtlCol="0">
            <a:spAutoFit/>
          </a:bodyPr>
          <a:lstStyle/>
          <a:p>
            <a:r>
              <a:rPr lang="ja-JP" altLang="en-US" sz="700" dirty="0">
                <a:solidFill>
                  <a:prstClr val="black"/>
                </a:solidFill>
              </a:rPr>
              <a:t>出典：</a:t>
            </a:r>
            <a:r>
              <a:rPr lang="ja-JP" altLang="en-US" sz="700" dirty="0" smtClean="0">
                <a:solidFill>
                  <a:prstClr val="black"/>
                </a:solidFill>
              </a:rPr>
              <a:t>大阪府「</a:t>
            </a:r>
            <a:r>
              <a:rPr lang="ja-JP" altLang="en-US" sz="700" dirty="0">
                <a:solidFill>
                  <a:prstClr val="black"/>
                </a:solidFill>
              </a:rPr>
              <a:t>婚活・子育て応援事業報告書」</a:t>
            </a:r>
            <a:r>
              <a:rPr lang="ja-JP" altLang="en-US" sz="700" dirty="0" smtClean="0">
                <a:solidFill>
                  <a:prstClr val="black"/>
                </a:solidFill>
              </a:rPr>
              <a:t>（平成</a:t>
            </a:r>
            <a:r>
              <a:rPr lang="en-US" altLang="ja-JP" sz="700" dirty="0" smtClean="0">
                <a:solidFill>
                  <a:prstClr val="black"/>
                </a:solidFill>
              </a:rPr>
              <a:t>27</a:t>
            </a:r>
            <a:r>
              <a:rPr lang="ja-JP" altLang="en-US" sz="700" dirty="0" smtClean="0">
                <a:solidFill>
                  <a:prstClr val="black"/>
                </a:solidFill>
              </a:rPr>
              <a:t>年）より大阪府政策企画部作成</a:t>
            </a:r>
            <a:endParaRPr lang="en-US" altLang="ja-JP" sz="700" dirty="0" smtClean="0">
              <a:solidFill>
                <a:prstClr val="black"/>
              </a:solidFill>
            </a:endParaRPr>
          </a:p>
        </p:txBody>
      </p:sp>
      <p:sp>
        <p:nvSpPr>
          <p:cNvPr id="20" name="テキスト ボックス 19"/>
          <p:cNvSpPr txBox="1"/>
          <p:nvPr/>
        </p:nvSpPr>
        <p:spPr>
          <a:xfrm>
            <a:off x="4791181" y="3646477"/>
            <a:ext cx="4104456" cy="200055"/>
          </a:xfrm>
          <a:prstGeom prst="rect">
            <a:avLst/>
          </a:prstGeom>
          <a:noFill/>
          <a:ln>
            <a:noFill/>
            <a:prstDash val="dash"/>
          </a:ln>
        </p:spPr>
        <p:txBody>
          <a:bodyPr wrap="square" rtlCol="0">
            <a:spAutoFit/>
          </a:bodyPr>
          <a:lstStyle/>
          <a:p>
            <a:r>
              <a:rPr lang="ja-JP" altLang="en-US" sz="700" dirty="0">
                <a:solidFill>
                  <a:prstClr val="black"/>
                </a:solidFill>
              </a:rPr>
              <a:t>出典：</a:t>
            </a:r>
            <a:r>
              <a:rPr lang="ja-JP" altLang="en-US" sz="700" dirty="0" smtClean="0">
                <a:solidFill>
                  <a:prstClr val="black"/>
                </a:solidFill>
              </a:rPr>
              <a:t>大阪府「</a:t>
            </a:r>
            <a:r>
              <a:rPr lang="ja-JP" altLang="en-US" sz="700" dirty="0">
                <a:solidFill>
                  <a:prstClr val="black"/>
                </a:solidFill>
              </a:rPr>
              <a:t>婚活・子育て応援事業報告書」</a:t>
            </a:r>
            <a:r>
              <a:rPr lang="ja-JP" altLang="en-US" sz="700" dirty="0" smtClean="0">
                <a:solidFill>
                  <a:prstClr val="black"/>
                </a:solidFill>
              </a:rPr>
              <a:t>（平成</a:t>
            </a:r>
            <a:r>
              <a:rPr lang="en-US" altLang="ja-JP" sz="700" dirty="0" smtClean="0">
                <a:solidFill>
                  <a:prstClr val="black"/>
                </a:solidFill>
              </a:rPr>
              <a:t>27</a:t>
            </a:r>
            <a:r>
              <a:rPr lang="ja-JP" altLang="en-US" sz="700" dirty="0" smtClean="0">
                <a:solidFill>
                  <a:prstClr val="black"/>
                </a:solidFill>
              </a:rPr>
              <a:t>年）より大阪府政策企画部作成</a:t>
            </a:r>
            <a:endParaRPr lang="en-US" altLang="ja-JP" sz="700" dirty="0">
              <a:solidFill>
                <a:prstClr val="black"/>
              </a:solidFill>
            </a:endParaRPr>
          </a:p>
        </p:txBody>
      </p:sp>
      <p:sp>
        <p:nvSpPr>
          <p:cNvPr id="17" name="正方形/長方形 16"/>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経済・雇用　■雇用環境</a:t>
            </a:r>
          </a:p>
        </p:txBody>
      </p: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61</a:t>
            </a:fld>
            <a:endParaRPr lang="ja-JP" altLang="en-US" dirty="0">
              <a:solidFill>
                <a:prstClr val="black"/>
              </a:solidFill>
            </a:endParaRPr>
          </a:p>
        </p:txBody>
      </p:sp>
      <p:sp>
        <p:nvSpPr>
          <p:cNvPr id="15" name="テキスト ボックス 14"/>
          <p:cNvSpPr txBox="1"/>
          <p:nvPr/>
        </p:nvSpPr>
        <p:spPr>
          <a:xfrm>
            <a:off x="4778507" y="940663"/>
            <a:ext cx="4360377" cy="324000"/>
          </a:xfrm>
          <a:prstGeom prst="rect">
            <a:avLst/>
          </a:prstGeom>
          <a:solidFill>
            <a:schemeClr val="bg1">
              <a:lumMod val="85000"/>
            </a:schemeClr>
          </a:solidFill>
          <a:ln>
            <a:noFill/>
            <a:prstDash val="dash"/>
          </a:ln>
        </p:spPr>
        <p:txBody>
          <a:bodyPr wrap="square" rtlCol="0">
            <a:spAutoFit/>
          </a:bodyPr>
          <a:lstStyle/>
          <a:p>
            <a:pPr algn="ctr"/>
            <a:r>
              <a:rPr lang="ja-JP" altLang="en-US" sz="1200" b="1" dirty="0">
                <a:solidFill>
                  <a:prstClr val="black"/>
                </a:solidFill>
              </a:rPr>
              <a:t>仕事と子育ての両立での不安</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graphicFrame>
        <p:nvGraphicFramePr>
          <p:cNvPr id="19" name="グラフ 18"/>
          <p:cNvGraphicFramePr>
            <a:graphicFrameLocks/>
          </p:cNvGraphicFramePr>
          <p:nvPr>
            <p:extLst>
              <p:ext uri="{D42A27DB-BD31-4B8C-83A1-F6EECF244321}">
                <p14:modId xmlns:p14="http://schemas.microsoft.com/office/powerpoint/2010/main" val="2247719429"/>
              </p:ext>
            </p:extLst>
          </p:nvPr>
        </p:nvGraphicFramePr>
        <p:xfrm>
          <a:off x="4838701" y="1174997"/>
          <a:ext cx="4543424" cy="25810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p:cNvGraphicFramePr>
            <a:graphicFrameLocks/>
          </p:cNvGraphicFramePr>
          <p:nvPr>
            <p:extLst>
              <p:ext uri="{D42A27DB-BD31-4B8C-83A1-F6EECF244321}">
                <p14:modId xmlns:p14="http://schemas.microsoft.com/office/powerpoint/2010/main" val="3963463404"/>
              </p:ext>
            </p:extLst>
          </p:nvPr>
        </p:nvGraphicFramePr>
        <p:xfrm>
          <a:off x="4702306" y="4118372"/>
          <a:ext cx="4478205" cy="25123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98173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179512" y="1048668"/>
            <a:ext cx="4320480" cy="3293209"/>
          </a:xfrm>
          <a:prstGeom prst="rect">
            <a:avLst/>
          </a:prstGeom>
        </p:spPr>
        <p:txBody>
          <a:bodyPr wrap="square">
            <a:spAutoFit/>
          </a:bodyPr>
          <a:lstStyle/>
          <a:p>
            <a:pPr marL="180975" indent="-95250"/>
            <a:r>
              <a:rPr lang="ja-JP" altLang="en-US" sz="1600" dirty="0"/>
              <a:t>②　非正規職員・従業員の増加</a:t>
            </a:r>
          </a:p>
          <a:p>
            <a:pPr marL="180975" indent="-95250"/>
            <a:r>
              <a:rPr lang="ja-JP" altLang="en-US" sz="1600" dirty="0"/>
              <a:t>　大阪府は全国と比べて非正規の職員・従業員の割合が全国よりも高くなっています。</a:t>
            </a:r>
            <a:endParaRPr lang="en-US" altLang="ja-JP" sz="1600" dirty="0"/>
          </a:p>
          <a:p>
            <a:pPr marL="180975" indent="-95250"/>
            <a:r>
              <a:rPr lang="ja-JP" altLang="en-US" sz="1600" dirty="0"/>
              <a:t>　</a:t>
            </a:r>
            <a:r>
              <a:rPr lang="ja-JP" altLang="en-US" sz="1600" dirty="0" smtClean="0"/>
              <a:t>（</a:t>
            </a:r>
            <a:r>
              <a:rPr lang="ja-JP" altLang="en-US" sz="1600" dirty="0"/>
              <a:t>平成</a:t>
            </a:r>
            <a:r>
              <a:rPr lang="en-US" altLang="ja-JP" sz="1600" dirty="0" smtClean="0"/>
              <a:t>26</a:t>
            </a:r>
            <a:r>
              <a:rPr lang="ja-JP" altLang="en-US" sz="1600" dirty="0" smtClean="0"/>
              <a:t>年</a:t>
            </a:r>
            <a:r>
              <a:rPr lang="ja-JP" altLang="en-US" sz="1600" dirty="0"/>
              <a:t>　府：</a:t>
            </a:r>
            <a:r>
              <a:rPr lang="en-US" altLang="ja-JP" sz="1600" dirty="0"/>
              <a:t>40.2</a:t>
            </a:r>
            <a:r>
              <a:rPr lang="ja-JP" altLang="en-US" sz="1600" dirty="0"/>
              <a:t>％　全国：</a:t>
            </a:r>
            <a:r>
              <a:rPr lang="en-US" altLang="ja-JP" sz="1600" dirty="0"/>
              <a:t>37.4</a:t>
            </a:r>
            <a:r>
              <a:rPr lang="ja-JP" altLang="en-US" sz="1600" dirty="0"/>
              <a:t>％）</a:t>
            </a:r>
            <a:endParaRPr lang="en-US" altLang="ja-JP" sz="1600" dirty="0"/>
          </a:p>
          <a:p>
            <a:pPr marL="180975" indent="-95250"/>
            <a:r>
              <a:rPr lang="ja-JP" altLang="en-US" sz="1600" dirty="0"/>
              <a:t>　また、近年正規職員等の人数が減少する一方で、非正規職員等の人数は男女とも増加傾向にあります。</a:t>
            </a:r>
            <a:endParaRPr lang="en-US" altLang="ja-JP" sz="1600" dirty="0"/>
          </a:p>
          <a:p>
            <a:pPr marL="180975" indent="-95250"/>
            <a:r>
              <a:rPr lang="ja-JP" altLang="en-US" sz="1600" dirty="0"/>
              <a:t>　また、雇用形態別で配偶者のいる割合（男性）を比較すると、</a:t>
            </a:r>
            <a:r>
              <a:rPr lang="en-US" altLang="ja-JP" sz="1600" dirty="0"/>
              <a:t>30</a:t>
            </a:r>
            <a:r>
              <a:rPr lang="ja-JP" altLang="en-US" sz="1600" dirty="0"/>
              <a:t>～</a:t>
            </a:r>
            <a:r>
              <a:rPr lang="en-US" altLang="ja-JP" sz="1600" dirty="0"/>
              <a:t>34</a:t>
            </a:r>
            <a:r>
              <a:rPr lang="ja-JP" altLang="en-US" sz="1600" dirty="0"/>
              <a:t>歳では約</a:t>
            </a:r>
            <a:r>
              <a:rPr lang="en-US" altLang="ja-JP" sz="1600" dirty="0"/>
              <a:t>3.2</a:t>
            </a:r>
            <a:r>
              <a:rPr lang="ja-JP" altLang="en-US" sz="1600" dirty="0"/>
              <a:t>倍の差があります。</a:t>
            </a:r>
            <a:endParaRPr lang="en-US" altLang="ja-JP" sz="1600" dirty="0"/>
          </a:p>
          <a:p>
            <a:pPr marL="180975" indent="-95250"/>
            <a:r>
              <a:rPr lang="ja-JP" altLang="en-US" sz="1600" dirty="0"/>
              <a:t>　正規職員としての雇用を希望する人が、その願いを実現し、いきいきと活躍できる社会環境づくりが求められます。</a:t>
            </a:r>
            <a:endParaRPr lang="en-US" altLang="ja-JP" sz="1600" dirty="0"/>
          </a:p>
        </p:txBody>
      </p:sp>
      <p:sp>
        <p:nvSpPr>
          <p:cNvPr id="15" name="テキスト ボックス 14"/>
          <p:cNvSpPr txBox="1"/>
          <p:nvPr/>
        </p:nvSpPr>
        <p:spPr>
          <a:xfrm>
            <a:off x="4778507" y="940663"/>
            <a:ext cx="4360377" cy="324000"/>
          </a:xfrm>
          <a:prstGeom prst="rect">
            <a:avLst/>
          </a:prstGeom>
          <a:solidFill>
            <a:schemeClr val="bg1">
              <a:lumMod val="85000"/>
            </a:schemeClr>
          </a:solidFill>
          <a:ln>
            <a:noFill/>
            <a:prstDash val="dash"/>
          </a:ln>
        </p:spPr>
        <p:txBody>
          <a:bodyPr wrap="square" rtlCol="0">
            <a:spAutoFit/>
          </a:bodyPr>
          <a:lstStyle/>
          <a:p>
            <a:pPr algn="ctr"/>
            <a:r>
              <a:rPr lang="ja-JP" altLang="en-US" sz="1200" b="1" dirty="0">
                <a:solidFill>
                  <a:prstClr val="black"/>
                </a:solidFill>
              </a:rPr>
              <a:t>雇用形態別就業状況</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16" name="テキスト ボックス 15"/>
          <p:cNvSpPr txBox="1"/>
          <p:nvPr/>
        </p:nvSpPr>
        <p:spPr>
          <a:xfrm>
            <a:off x="4829912" y="3861047"/>
            <a:ext cx="4308972" cy="324000"/>
          </a:xfrm>
          <a:prstGeom prst="rect">
            <a:avLst/>
          </a:prstGeom>
          <a:solidFill>
            <a:schemeClr val="bg1">
              <a:lumMod val="85000"/>
            </a:schemeClr>
          </a:solidFill>
          <a:ln>
            <a:noFill/>
            <a:prstDash val="dash"/>
          </a:ln>
        </p:spPr>
        <p:txBody>
          <a:bodyPr wrap="square" rtlCol="0">
            <a:spAutoFit/>
          </a:bodyPr>
          <a:lstStyle/>
          <a:p>
            <a:pPr algn="ctr"/>
            <a:r>
              <a:rPr lang="ja-JP" altLang="en-US" sz="1200" b="1" dirty="0">
                <a:solidFill>
                  <a:prstClr val="black"/>
                </a:solidFill>
              </a:rPr>
              <a:t>雇用形態別配偶者のいる割合（男性）</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20" name="テキスト ボックス 19"/>
          <p:cNvSpPr txBox="1"/>
          <p:nvPr/>
        </p:nvSpPr>
        <p:spPr>
          <a:xfrm>
            <a:off x="4669323" y="3401477"/>
            <a:ext cx="4104456" cy="200055"/>
          </a:xfrm>
          <a:prstGeom prst="rect">
            <a:avLst/>
          </a:prstGeom>
          <a:noFill/>
          <a:ln>
            <a:noFill/>
            <a:prstDash val="dash"/>
          </a:ln>
        </p:spPr>
        <p:txBody>
          <a:bodyPr wrap="square" rtlCol="0">
            <a:spAutoFit/>
          </a:bodyPr>
          <a:lstStyle/>
          <a:p>
            <a:r>
              <a:rPr lang="ja-JP" altLang="en-US" sz="700" dirty="0">
                <a:solidFill>
                  <a:prstClr val="black"/>
                </a:solidFill>
              </a:rPr>
              <a:t>出典</a:t>
            </a:r>
            <a:r>
              <a:rPr lang="ja-JP" altLang="en-US" sz="700" dirty="0" smtClean="0">
                <a:solidFill>
                  <a:prstClr val="black"/>
                </a:solidFill>
              </a:rPr>
              <a:t>：大阪府「</a:t>
            </a:r>
            <a:r>
              <a:rPr lang="ja-JP" altLang="en-US" sz="700" dirty="0">
                <a:solidFill>
                  <a:prstClr val="black"/>
                </a:solidFill>
              </a:rPr>
              <a:t>労働力調査地方</a:t>
            </a:r>
            <a:r>
              <a:rPr lang="ja-JP" altLang="en-US" sz="700" dirty="0" smtClean="0">
                <a:solidFill>
                  <a:prstClr val="black"/>
                </a:solidFill>
              </a:rPr>
              <a:t>集計結果　大阪の就業状況」（平成</a:t>
            </a:r>
            <a:r>
              <a:rPr lang="en-US" altLang="ja-JP" sz="700" dirty="0" smtClean="0">
                <a:solidFill>
                  <a:prstClr val="black"/>
                </a:solidFill>
              </a:rPr>
              <a:t>26</a:t>
            </a:r>
            <a:r>
              <a:rPr lang="ja-JP" altLang="en-US" sz="700" dirty="0" smtClean="0">
                <a:solidFill>
                  <a:prstClr val="black"/>
                </a:solidFill>
              </a:rPr>
              <a:t>年）</a:t>
            </a:r>
            <a:endParaRPr lang="en-US" altLang="ja-JP" sz="700" dirty="0">
              <a:solidFill>
                <a:prstClr val="black"/>
              </a:solidFill>
            </a:endParaRPr>
          </a:p>
        </p:txBody>
      </p:sp>
      <p:sp>
        <p:nvSpPr>
          <p:cNvPr id="17" name="正方形/長方形 16"/>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経済・雇用　■雇用環境</a:t>
            </a:r>
          </a:p>
        </p:txBody>
      </p: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62</a:t>
            </a:fld>
            <a:endParaRPr lang="ja-JP" altLang="en-US" dirty="0">
              <a:solidFill>
                <a:prstClr val="black"/>
              </a:solidFill>
            </a:endParaRPr>
          </a:p>
        </p:txBody>
      </p:sp>
      <p:sp>
        <p:nvSpPr>
          <p:cNvPr id="18" name="テキスト ボックス 17"/>
          <p:cNvSpPr txBox="1"/>
          <p:nvPr/>
        </p:nvSpPr>
        <p:spPr>
          <a:xfrm>
            <a:off x="4728672" y="6459080"/>
            <a:ext cx="4104456" cy="200055"/>
          </a:xfrm>
          <a:prstGeom prst="rect">
            <a:avLst/>
          </a:prstGeom>
          <a:noFill/>
          <a:ln>
            <a:noFill/>
            <a:prstDash val="dash"/>
          </a:ln>
        </p:spPr>
        <p:txBody>
          <a:bodyPr wrap="square" rtlCol="0">
            <a:spAutoFit/>
          </a:bodyPr>
          <a:lstStyle/>
          <a:p>
            <a:r>
              <a:rPr lang="ja-JP" altLang="en-US" sz="700" dirty="0">
                <a:solidFill>
                  <a:prstClr val="black"/>
                </a:solidFill>
              </a:rPr>
              <a:t>出典：総務省「平成</a:t>
            </a:r>
            <a:r>
              <a:rPr lang="en-US" altLang="ja-JP" sz="700" dirty="0">
                <a:solidFill>
                  <a:prstClr val="black"/>
                </a:solidFill>
              </a:rPr>
              <a:t>24</a:t>
            </a:r>
            <a:r>
              <a:rPr lang="ja-JP" altLang="en-US" sz="700" dirty="0" smtClean="0">
                <a:solidFill>
                  <a:prstClr val="black"/>
                </a:solidFill>
              </a:rPr>
              <a:t>年就業</a:t>
            </a:r>
            <a:r>
              <a:rPr lang="ja-JP" altLang="en-US" sz="700" dirty="0">
                <a:solidFill>
                  <a:prstClr val="black"/>
                </a:solidFill>
              </a:rPr>
              <a:t>構造基本調査」</a:t>
            </a:r>
            <a:endParaRPr lang="en-US" altLang="ja-JP" sz="700" dirty="0">
              <a:solidFill>
                <a:prstClr val="black"/>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522003757"/>
              </p:ext>
            </p:extLst>
          </p:nvPr>
        </p:nvGraphicFramePr>
        <p:xfrm>
          <a:off x="4786522" y="3140968"/>
          <a:ext cx="4826038" cy="200025"/>
        </p:xfrm>
        <a:graphic>
          <a:graphicData uri="http://schemas.openxmlformats.org/drawingml/2006/table">
            <a:tbl>
              <a:tblPr/>
              <a:tblGrid>
                <a:gridCol w="4826038"/>
              </a:tblGrid>
              <a:tr h="200025">
                <a:tc>
                  <a:txBody>
                    <a:bodyPr/>
                    <a:lstStyle/>
                    <a:p>
                      <a:pPr algn="l" fontAlgn="b"/>
                      <a:r>
                        <a:rPr lang="ja-JP" altLang="en-US" sz="1100" b="0" i="0" u="none" strike="noStrike" dirty="0">
                          <a:effectLst/>
                          <a:latin typeface="Meiryo UI"/>
                        </a:rPr>
                        <a:t>　</a:t>
                      </a:r>
                      <a:r>
                        <a:rPr lang="en-US" altLang="ja-JP" sz="1100" b="0" i="0" u="none" strike="noStrike" dirty="0" smtClean="0">
                          <a:effectLst/>
                          <a:latin typeface="Meiryo UI"/>
                        </a:rPr>
                        <a:t>※</a:t>
                      </a:r>
                      <a:r>
                        <a:rPr lang="ja-JP" altLang="en-US" sz="1100" b="0" i="0" u="none" strike="noStrike" dirty="0" smtClean="0">
                          <a:effectLst/>
                          <a:latin typeface="Meiryo UI"/>
                        </a:rPr>
                        <a:t>　</a:t>
                      </a:r>
                      <a:r>
                        <a:rPr lang="ja-JP" altLang="en-US" sz="900" b="0" i="0" u="none" strike="noStrike" dirty="0" smtClean="0">
                          <a:effectLst/>
                          <a:latin typeface="Meiryo UI"/>
                        </a:rPr>
                        <a:t>割合</a:t>
                      </a:r>
                      <a:r>
                        <a:rPr lang="ja-JP" altLang="en-US" sz="900" b="0" i="0" u="none" strike="noStrike" dirty="0">
                          <a:effectLst/>
                          <a:latin typeface="Meiryo UI"/>
                        </a:rPr>
                        <a:t>＝「正規の職員・従業員」「非正規の職員・従業員」の合計に占める割合</a:t>
                      </a:r>
                    </a:p>
                  </a:txBody>
                  <a:tcPr marL="9525" marR="9525" marT="9525" marB="0" anchor="b">
                    <a:lnL>
                      <a:noFill/>
                    </a:lnL>
                    <a:lnR>
                      <a:noFill/>
                    </a:lnR>
                    <a:lnT>
                      <a:noFill/>
                    </a:lnT>
                    <a:lnB>
                      <a:noFill/>
                    </a:lnB>
                  </a:tcPr>
                </a:tc>
              </a:tr>
            </a:tbl>
          </a:graphicData>
        </a:graphic>
      </p:graphicFrame>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03526" y="1234059"/>
            <a:ext cx="4343376" cy="183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グラフ 18"/>
          <p:cNvGraphicFramePr>
            <a:graphicFrameLocks/>
          </p:cNvGraphicFramePr>
          <p:nvPr>
            <p:extLst>
              <p:ext uri="{D42A27DB-BD31-4B8C-83A1-F6EECF244321}">
                <p14:modId xmlns:p14="http://schemas.microsoft.com/office/powerpoint/2010/main" val="3875096052"/>
              </p:ext>
            </p:extLst>
          </p:nvPr>
        </p:nvGraphicFramePr>
        <p:xfrm>
          <a:off x="4523524" y="4163174"/>
          <a:ext cx="4545881" cy="21365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35706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経済・雇用　■国内市場の変化</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179512" y="1124744"/>
            <a:ext cx="4068452" cy="4031873"/>
          </a:xfrm>
          <a:prstGeom prst="rect">
            <a:avLst/>
          </a:prstGeom>
        </p:spPr>
        <p:txBody>
          <a:bodyPr wrap="square">
            <a:spAutoFit/>
          </a:bodyPr>
          <a:lstStyle/>
          <a:p>
            <a:pPr marL="180000" indent="-457200"/>
            <a:r>
              <a:rPr lang="ja-JP" altLang="en-US" sz="1600" dirty="0">
                <a:cs typeface="Meiryo UI" panose="020B0604030504040204" pitchFamily="50" charset="-128"/>
              </a:rPr>
              <a:t>①　市場構造の変化　</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国内需要は景気動向などの影響を大きく受けますが、少子</a:t>
            </a:r>
            <a:r>
              <a:rPr lang="ja-JP" altLang="en-US" sz="1600" dirty="0" smtClean="0">
                <a:cs typeface="Meiryo UI" panose="020B0604030504040204" pitchFamily="50" charset="-128"/>
              </a:rPr>
              <a:t>高齢化の進展は、</a:t>
            </a:r>
            <a:r>
              <a:rPr lang="ja-JP" altLang="en-US" sz="1600" dirty="0">
                <a:cs typeface="Meiryo UI" panose="020B0604030504040204" pitchFamily="50" charset="-128"/>
              </a:rPr>
              <a:t>個人消費や住宅投資</a:t>
            </a:r>
            <a:r>
              <a:rPr lang="ja-JP" altLang="en-US" sz="1600" dirty="0" smtClean="0">
                <a:cs typeface="Meiryo UI" panose="020B0604030504040204" pitchFamily="50" charset="-128"/>
              </a:rPr>
              <a:t>など需要が低下する一因</a:t>
            </a:r>
            <a:r>
              <a:rPr lang="ja-JP" altLang="en-US" sz="1600" dirty="0">
                <a:cs typeface="Meiryo UI" panose="020B0604030504040204" pitchFamily="50" charset="-128"/>
              </a:rPr>
              <a:t>となる可能性があります。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世帯数は単身世帯の増加等の影響により増えている一方で、新築住宅建設は近年減少傾向にあります。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また、人口構造の変化により、国内市場の構造が大きく変化する可能性があります。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例えば、人口が減少する子ども・現役世代向けの市場は縮小のおそれがありますが、医療・介護・福祉等の市場は拡大が見込まれます。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また、医療・介護分野での技術革新は、新たな産業を創出する契機になる可能性を秘めています。</a:t>
            </a:r>
            <a:endParaRPr lang="en-US" altLang="ja-JP" sz="1600" dirty="0">
              <a:cs typeface="Meiryo UI" panose="020B0604030504040204" pitchFamily="50" charset="-128"/>
            </a:endParaRPr>
          </a:p>
        </p:txBody>
      </p:sp>
      <p:sp>
        <p:nvSpPr>
          <p:cNvPr id="15" name="テキスト ボックス 14"/>
          <p:cNvSpPr txBox="1"/>
          <p:nvPr/>
        </p:nvSpPr>
        <p:spPr>
          <a:xfrm>
            <a:off x="3584680" y="6444822"/>
            <a:ext cx="4283968" cy="203448"/>
          </a:xfrm>
          <a:prstGeom prst="rect">
            <a:avLst/>
          </a:prstGeom>
          <a:noFill/>
        </p:spPr>
        <p:txBody>
          <a:bodyPr wrap="square" rtlCol="0">
            <a:spAutoFit/>
          </a:bodyPr>
          <a:lstStyle/>
          <a:p>
            <a:pPr algn="ctr"/>
            <a:r>
              <a:rPr lang="ja-JP" altLang="en-US" sz="700" dirty="0">
                <a:solidFill>
                  <a:prstClr val="black"/>
                </a:solidFill>
              </a:rPr>
              <a:t>出典：日本医師会「地域医療情報システム」</a:t>
            </a:r>
          </a:p>
        </p:txBody>
      </p:sp>
      <p:sp>
        <p:nvSpPr>
          <p:cNvPr id="18" name="テキスト ボックス 17"/>
          <p:cNvSpPr txBox="1"/>
          <p:nvPr/>
        </p:nvSpPr>
        <p:spPr>
          <a:xfrm>
            <a:off x="4427984" y="3576330"/>
            <a:ext cx="3431908" cy="200055"/>
          </a:xfrm>
          <a:prstGeom prst="rect">
            <a:avLst/>
          </a:prstGeom>
          <a:noFill/>
        </p:spPr>
        <p:txBody>
          <a:bodyPr wrap="square" rtlCol="0">
            <a:spAutoFit/>
          </a:bodyPr>
          <a:lstStyle/>
          <a:p>
            <a:pPr algn="ctr"/>
            <a:r>
              <a:rPr lang="ja-JP" altLang="en-US" sz="700" dirty="0">
                <a:solidFill>
                  <a:prstClr val="black"/>
                </a:solidFill>
              </a:rPr>
              <a:t>出典：国土交通省「住宅着工統計」、大阪府「大阪府の推計人口」</a:t>
            </a:r>
          </a:p>
        </p:txBody>
      </p:sp>
      <p:sp>
        <p:nvSpPr>
          <p:cNvPr id="12" name="テキスト ボックス 11"/>
          <p:cNvSpPr txBox="1"/>
          <p:nvPr/>
        </p:nvSpPr>
        <p:spPr>
          <a:xfrm>
            <a:off x="4830080" y="990608"/>
            <a:ext cx="4313920" cy="322196"/>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a:solidFill>
                  <a:prstClr val="black"/>
                </a:solidFill>
              </a:rPr>
              <a:t>新設住宅戸数の推移</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13" name="テキスト ボックス 12"/>
          <p:cNvSpPr txBox="1"/>
          <p:nvPr/>
        </p:nvSpPr>
        <p:spPr>
          <a:xfrm>
            <a:off x="4830080" y="3960352"/>
            <a:ext cx="4313920" cy="322196"/>
          </a:xfrm>
          <a:prstGeom prst="rect">
            <a:avLst/>
          </a:prstGeom>
          <a:solidFill>
            <a:schemeClr val="bg1">
              <a:lumMod val="85000"/>
            </a:schemeClr>
          </a:solidFill>
          <a:ln>
            <a:noFill/>
            <a:prstDash val="dash"/>
          </a:ln>
        </p:spPr>
        <p:txBody>
          <a:bodyPr wrap="square" rtlCol="0" anchor="ctr" anchorCtr="0">
            <a:noAutofit/>
          </a:bodyPr>
          <a:lstStyle/>
          <a:p>
            <a:pPr algn="ctr"/>
            <a:r>
              <a:rPr lang="zh-TW" altLang="en-US" sz="1200" b="1" dirty="0">
                <a:solidFill>
                  <a:prstClr val="black"/>
                </a:solidFill>
              </a:rPr>
              <a:t>医療介護需要予測指数（</a:t>
            </a:r>
            <a:r>
              <a:rPr lang="en-US" altLang="zh-TW" sz="1200" b="1" dirty="0">
                <a:solidFill>
                  <a:prstClr val="black"/>
                </a:solidFill>
              </a:rPr>
              <a:t>2010</a:t>
            </a:r>
            <a:r>
              <a:rPr lang="zh-TW" altLang="en-US" sz="1200" b="1" dirty="0">
                <a:solidFill>
                  <a:prstClr val="black"/>
                </a:solidFill>
              </a:rPr>
              <a:t>年</a:t>
            </a:r>
            <a:r>
              <a:rPr lang="en-US" altLang="zh-TW" sz="1200" b="1" dirty="0">
                <a:solidFill>
                  <a:prstClr val="black"/>
                </a:solidFill>
              </a:rPr>
              <a:t>=100</a:t>
            </a:r>
            <a:r>
              <a:rPr lang="zh-TW" altLang="en-US" sz="1200" b="1" dirty="0">
                <a:solidFill>
                  <a:prstClr val="black"/>
                </a:solidFill>
              </a:rPr>
              <a:t>）</a:t>
            </a:r>
            <a:endParaRPr lang="en-US" altLang="ja-JP" sz="1200" b="1" dirty="0">
              <a:solidFill>
                <a:prstClr val="black"/>
              </a:solidFill>
            </a:endParaRPr>
          </a:p>
        </p:txBody>
      </p: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63</a:t>
            </a:fld>
            <a:endParaRPr lang="ja-JP" altLang="en-US" dirty="0">
              <a:solidFill>
                <a:prstClr val="black"/>
              </a:solidFill>
            </a:endParaRPr>
          </a:p>
        </p:txBody>
      </p:sp>
      <p:graphicFrame>
        <p:nvGraphicFramePr>
          <p:cNvPr id="16" name="グラフ 15"/>
          <p:cNvGraphicFramePr>
            <a:graphicFrameLocks/>
          </p:cNvGraphicFramePr>
          <p:nvPr>
            <p:extLst>
              <p:ext uri="{D42A27DB-BD31-4B8C-83A1-F6EECF244321}">
                <p14:modId xmlns:p14="http://schemas.microsoft.com/office/powerpoint/2010/main" val="3714456360"/>
              </p:ext>
            </p:extLst>
          </p:nvPr>
        </p:nvGraphicFramePr>
        <p:xfrm>
          <a:off x="4830080" y="1287952"/>
          <a:ext cx="4359458" cy="23884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a:graphicFrameLocks/>
          </p:cNvGraphicFramePr>
          <p:nvPr>
            <p:extLst>
              <p:ext uri="{D42A27DB-BD31-4B8C-83A1-F6EECF244321}">
                <p14:modId xmlns:p14="http://schemas.microsoft.com/office/powerpoint/2010/main" val="2127982807"/>
              </p:ext>
            </p:extLst>
          </p:nvPr>
        </p:nvGraphicFramePr>
        <p:xfrm>
          <a:off x="4832336" y="4293096"/>
          <a:ext cx="4248264" cy="21517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95038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2524" y="2600578"/>
            <a:ext cx="2093972"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81543" y="2600578"/>
            <a:ext cx="2093972"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8264" y="1268904"/>
            <a:ext cx="2093974"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経済・雇用　■府税収入</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179512" y="1060281"/>
            <a:ext cx="4392488" cy="3046988"/>
          </a:xfrm>
          <a:prstGeom prst="rect">
            <a:avLst/>
          </a:prstGeom>
        </p:spPr>
        <p:txBody>
          <a:bodyPr wrap="square">
            <a:spAutoFit/>
          </a:bodyPr>
          <a:lstStyle/>
          <a:p>
            <a:pPr marL="180000" indent="-457200"/>
            <a:r>
              <a:rPr lang="ja-JP" altLang="en-US" sz="1600" dirty="0"/>
              <a:t>①　</a:t>
            </a:r>
            <a:r>
              <a:rPr lang="ja-JP" altLang="ja-JP" sz="1600" dirty="0"/>
              <a:t>府税収入</a:t>
            </a:r>
            <a:endParaRPr lang="en-US" altLang="ja-JP" sz="1600" dirty="0"/>
          </a:p>
          <a:p>
            <a:pPr marL="180000" indent="-457200"/>
            <a:r>
              <a:rPr lang="ja-JP" altLang="en-US" sz="1600" dirty="0"/>
              <a:t>　　人口と個人府民税（均等割、所得割）や地方消費税との明らかな相関関係は見られません。</a:t>
            </a:r>
            <a:endParaRPr lang="en-US" altLang="ja-JP" sz="1600" dirty="0"/>
          </a:p>
          <a:p>
            <a:pPr marL="180000" indent="-457200"/>
            <a:r>
              <a:rPr lang="ja-JP" altLang="en-US" sz="1600" dirty="0"/>
              <a:t>　　これは、非課税世帯や、</a:t>
            </a:r>
            <a:r>
              <a:rPr lang="ja-JP" altLang="ja-JP" sz="1600" dirty="0"/>
              <a:t>所得に比例した</a:t>
            </a:r>
            <a:r>
              <a:rPr lang="ja-JP" altLang="en-US" sz="1600" dirty="0"/>
              <a:t>課税制度、</a:t>
            </a:r>
            <a:r>
              <a:rPr lang="ja-JP" altLang="ja-JP" sz="1600" dirty="0"/>
              <a:t>景気の変動等によ</a:t>
            </a:r>
            <a:r>
              <a:rPr lang="ja-JP" altLang="en-US" sz="1600" dirty="0"/>
              <a:t>る</a:t>
            </a:r>
            <a:r>
              <a:rPr lang="ja-JP" altLang="ja-JP" sz="1600" dirty="0"/>
              <a:t>消費動向の影響（変化）</a:t>
            </a:r>
            <a:r>
              <a:rPr lang="ja-JP" altLang="en-US" sz="1600" dirty="0"/>
              <a:t>などが考えられます。（</a:t>
            </a:r>
            <a:r>
              <a:rPr lang="ja-JP" altLang="en-US" sz="1600" dirty="0" smtClean="0"/>
              <a:t>所得割については</a:t>
            </a:r>
            <a:r>
              <a:rPr lang="ja-JP" altLang="en-US" sz="1600" dirty="0"/>
              <a:t>「府内総生産」との連動がみられます）</a:t>
            </a:r>
            <a:endParaRPr lang="en-US" altLang="ja-JP" sz="1600" dirty="0"/>
          </a:p>
          <a:p>
            <a:pPr marL="180000" indent="-457200"/>
            <a:r>
              <a:rPr lang="ja-JP" altLang="en-US" sz="1600" dirty="0"/>
              <a:t>　　ただし、今後</a:t>
            </a:r>
            <a:r>
              <a:rPr lang="ja-JP" altLang="en-US" sz="1600" dirty="0" smtClean="0"/>
              <a:t>、少子高齢化</a:t>
            </a:r>
            <a:r>
              <a:rPr lang="ja-JP" altLang="en-US" sz="1600" dirty="0"/>
              <a:t>の進展により、都市のにぎわいや活力が低下し、個人所得の減少や消費の冷え込み等が生じた場合、これらが府税収入の減少につながり、その結果、必要な行政サービスの提供が難しくなる可能性があります。</a:t>
            </a:r>
            <a:endParaRPr lang="en-US" altLang="ja-JP" sz="1600" dirty="0"/>
          </a:p>
        </p:txBody>
      </p:sp>
      <p:sp>
        <p:nvSpPr>
          <p:cNvPr id="9" name="テキスト ボックス 8"/>
          <p:cNvSpPr txBox="1"/>
          <p:nvPr/>
        </p:nvSpPr>
        <p:spPr>
          <a:xfrm>
            <a:off x="4788024" y="4006632"/>
            <a:ext cx="4355976" cy="32400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smtClean="0">
                <a:solidFill>
                  <a:prstClr val="black"/>
                </a:solidFill>
              </a:rPr>
              <a:t>平成</a:t>
            </a:r>
            <a:r>
              <a:rPr lang="en-US" altLang="ja-JP" sz="1200" b="1" dirty="0" smtClean="0">
                <a:solidFill>
                  <a:prstClr val="black"/>
                </a:solidFill>
              </a:rPr>
              <a:t>27</a:t>
            </a:r>
            <a:r>
              <a:rPr lang="ja-JP" altLang="en-US" sz="1200" b="1" dirty="0" smtClean="0">
                <a:solidFill>
                  <a:prstClr val="black"/>
                </a:solidFill>
              </a:rPr>
              <a:t>年度</a:t>
            </a:r>
            <a:r>
              <a:rPr lang="ja-JP" altLang="en-US" sz="1200" b="1" dirty="0">
                <a:solidFill>
                  <a:prstClr val="black"/>
                </a:solidFill>
              </a:rPr>
              <a:t>大阪府当初予算（府税の内訳）</a:t>
            </a:r>
            <a:endParaRPr lang="en-US" altLang="ja-JP" sz="1200" b="1" dirty="0">
              <a:solidFill>
                <a:prstClr val="black"/>
              </a:solidFill>
            </a:endParaRPr>
          </a:p>
        </p:txBody>
      </p:sp>
      <p:sp>
        <p:nvSpPr>
          <p:cNvPr id="10" name="正方形/長方形 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64</a:t>
            </a:fld>
            <a:endParaRPr lang="ja-JP" altLang="en-US" dirty="0">
              <a:solidFill>
                <a:prstClr val="black"/>
              </a:solidFill>
            </a:endParaRPr>
          </a:p>
        </p:txBody>
      </p:sp>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37491" y="3979336"/>
            <a:ext cx="3300965" cy="276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4716016" y="6494381"/>
            <a:ext cx="1296144" cy="307777"/>
          </a:xfrm>
          <a:prstGeom prst="rect">
            <a:avLst/>
          </a:prstGeom>
          <a:noFill/>
        </p:spPr>
        <p:txBody>
          <a:bodyPr wrap="square" rtlCol="0">
            <a:spAutoFit/>
          </a:bodyPr>
          <a:lstStyle/>
          <a:p>
            <a:r>
              <a:rPr lang="ja-JP" altLang="en-US" sz="700" dirty="0">
                <a:solidFill>
                  <a:prstClr val="black"/>
                </a:solidFill>
              </a:rPr>
              <a:t>出典：大阪府「平成</a:t>
            </a:r>
            <a:r>
              <a:rPr lang="en-US" altLang="ja-JP" sz="700" dirty="0">
                <a:solidFill>
                  <a:prstClr val="black"/>
                </a:solidFill>
              </a:rPr>
              <a:t>27</a:t>
            </a:r>
            <a:r>
              <a:rPr lang="ja-JP" altLang="en-US" sz="700" dirty="0">
                <a:solidFill>
                  <a:prstClr val="black"/>
                </a:solidFill>
              </a:rPr>
              <a:t>年度</a:t>
            </a:r>
            <a:endParaRPr lang="en-US" altLang="ja-JP" sz="700" dirty="0">
              <a:solidFill>
                <a:prstClr val="black"/>
              </a:solidFill>
            </a:endParaRPr>
          </a:p>
          <a:p>
            <a:r>
              <a:rPr lang="ja-JP" altLang="en-US" sz="700" dirty="0">
                <a:solidFill>
                  <a:prstClr val="black"/>
                </a:solidFill>
              </a:rPr>
              <a:t>　　　　 当初予算案の概要」</a:t>
            </a:r>
          </a:p>
        </p:txBody>
      </p:sp>
      <p:sp>
        <p:nvSpPr>
          <p:cNvPr id="13" name="テキスト ボックス 12"/>
          <p:cNvSpPr txBox="1"/>
          <p:nvPr/>
        </p:nvSpPr>
        <p:spPr>
          <a:xfrm>
            <a:off x="4644008" y="3828849"/>
            <a:ext cx="4824536" cy="200055"/>
          </a:xfrm>
          <a:prstGeom prst="rect">
            <a:avLst/>
          </a:prstGeom>
          <a:noFill/>
        </p:spPr>
        <p:txBody>
          <a:bodyPr wrap="square" rtlCol="0">
            <a:spAutoFit/>
          </a:bodyPr>
          <a:lstStyle/>
          <a:p>
            <a:r>
              <a:rPr lang="ja-JP" altLang="en-US" sz="680" dirty="0">
                <a:solidFill>
                  <a:prstClr val="black"/>
                </a:solidFill>
              </a:rPr>
              <a:t>出典：総務省「人口推計」、</a:t>
            </a:r>
            <a:r>
              <a:rPr lang="zh-TW" altLang="en-US" sz="680" dirty="0">
                <a:solidFill>
                  <a:prstClr val="black"/>
                </a:solidFill>
              </a:rPr>
              <a:t>内閣府「国民経済計算</a:t>
            </a:r>
            <a:r>
              <a:rPr lang="ja-JP" altLang="en-US" sz="680" dirty="0">
                <a:solidFill>
                  <a:prstClr val="black"/>
                </a:solidFill>
              </a:rPr>
              <a:t>」、大阪府「決算統計資料」「大阪府民経済計算」</a:t>
            </a:r>
            <a:r>
              <a:rPr lang="ja-JP" altLang="en-US" sz="680" dirty="0" smtClean="0">
                <a:solidFill>
                  <a:prstClr val="black"/>
                </a:solidFill>
              </a:rPr>
              <a:t>より大阪府財務部作成</a:t>
            </a:r>
            <a:endParaRPr lang="ja-JP" altLang="en-US" sz="680" dirty="0">
              <a:solidFill>
                <a:prstClr val="black"/>
              </a:solidFill>
            </a:endParaRPr>
          </a:p>
        </p:txBody>
      </p:sp>
      <p:pic>
        <p:nvPicPr>
          <p:cNvPr id="1229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96024" y="1268760"/>
            <a:ext cx="2093974"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4788024" y="980728"/>
            <a:ext cx="4355976" cy="32400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a:solidFill>
                  <a:prstClr val="black"/>
                </a:solidFill>
              </a:rPr>
              <a:t>府内人口と個人府民税等との相関関係</a:t>
            </a:r>
            <a:endParaRPr lang="en-US" altLang="ja-JP" sz="1200" b="1" dirty="0">
              <a:solidFill>
                <a:prstClr val="black"/>
              </a:solidFill>
            </a:endParaRPr>
          </a:p>
        </p:txBody>
      </p:sp>
    </p:spTree>
    <p:extLst>
      <p:ext uri="{BB962C8B-B14F-4D97-AF65-F5344CB8AC3E}">
        <p14:creationId xmlns:p14="http://schemas.microsoft.com/office/powerpoint/2010/main" val="4378522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都市・まちづくり　　■都市構造の変化</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179512" y="1973158"/>
            <a:ext cx="4068452" cy="3539430"/>
          </a:xfrm>
          <a:prstGeom prst="rect">
            <a:avLst/>
          </a:prstGeom>
        </p:spPr>
        <p:txBody>
          <a:bodyPr wrap="square">
            <a:spAutoFit/>
          </a:bodyPr>
          <a:lstStyle/>
          <a:p>
            <a:pPr marL="180000" indent="-457200"/>
            <a:r>
              <a:rPr lang="ja-JP" altLang="en-US" sz="1600" dirty="0">
                <a:solidFill>
                  <a:prstClr val="black"/>
                </a:solidFill>
                <a:cs typeface="Meiryo UI" panose="020B0604030504040204" pitchFamily="50" charset="-128"/>
              </a:rPr>
              <a:t>①　都市インフラの需要の変化</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人口減少は、人々の日常生活を支えるエネルギーや上下水道の利用量、ごみの発生量などに大きく影響します。</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人口減少によるエネルギー消費量の低減を契機に、新エネルギー関連企業が集積する強みを活かして、新たな社会づくりを先導することが期待されます。　</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また、人口減少を踏まえ、都市インフラの集約化、維持管理などを計画的に進めていくとともに、人口急増期の市街地拡大の際に整備された道路、河川、橋梁などの都市インフラについても維持管理、施設更新を着実に進めていく必要があります。</a:t>
            </a:r>
          </a:p>
        </p:txBody>
      </p:sp>
      <p:sp>
        <p:nvSpPr>
          <p:cNvPr id="11" name="テキスト ボックス 10"/>
          <p:cNvSpPr txBox="1"/>
          <p:nvPr/>
        </p:nvSpPr>
        <p:spPr>
          <a:xfrm>
            <a:off x="61689" y="908720"/>
            <a:ext cx="8974807" cy="830997"/>
          </a:xfrm>
          <a:prstGeom prst="rect">
            <a:avLst/>
          </a:prstGeom>
          <a:noFill/>
        </p:spPr>
        <p:txBody>
          <a:bodyPr wrap="square" rtlCol="0">
            <a:spAutoFit/>
          </a:bodyPr>
          <a:lstStyle/>
          <a:p>
            <a:r>
              <a:rPr lang="ja-JP" altLang="en-US" sz="1600" dirty="0"/>
              <a:t>　人口</a:t>
            </a:r>
            <a:r>
              <a:rPr lang="ja-JP" altLang="en-US" sz="1600" dirty="0" smtClean="0"/>
              <a:t>減少</a:t>
            </a:r>
            <a:r>
              <a:rPr lang="ja-JP" altLang="en-US" sz="1600" dirty="0"/>
              <a:t>や</a:t>
            </a:r>
            <a:r>
              <a:rPr lang="ja-JP" altLang="en-US" sz="1600" dirty="0" smtClean="0"/>
              <a:t>少子</a:t>
            </a:r>
            <a:r>
              <a:rPr lang="ja-JP" altLang="en-US" sz="1600" dirty="0"/>
              <a:t>高齢化の進展による人口構造の変化は、インフラ整備や空家・空地の問題など、まちづくりに様々な影響を及ぼすことが懸念されます。現在でも、公共バス路線の縮小や空家の増加といったさまざまな影響が生じていますが、今後、これらがさらに進展するおそれがあります。</a:t>
            </a:r>
          </a:p>
        </p:txBody>
      </p:sp>
      <p:sp>
        <p:nvSpPr>
          <p:cNvPr id="12" name="テキスト ボックス 11"/>
          <p:cNvSpPr txBox="1"/>
          <p:nvPr/>
        </p:nvSpPr>
        <p:spPr>
          <a:xfrm>
            <a:off x="4752528" y="1739693"/>
            <a:ext cx="4391472"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a:solidFill>
                  <a:prstClr val="black"/>
                </a:solidFill>
              </a:rPr>
              <a:t>水使用の推移（上水給水量）</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13" name="テキスト ボックス 12"/>
          <p:cNvSpPr txBox="1"/>
          <p:nvPr/>
        </p:nvSpPr>
        <p:spPr>
          <a:xfrm>
            <a:off x="4752528" y="3891825"/>
            <a:ext cx="2331475" cy="200055"/>
          </a:xfrm>
          <a:prstGeom prst="rect">
            <a:avLst/>
          </a:prstGeom>
          <a:noFill/>
          <a:ln>
            <a:noFill/>
            <a:prstDash val="dash"/>
          </a:ln>
        </p:spPr>
        <p:txBody>
          <a:bodyPr wrap="square" rtlCol="0">
            <a:spAutoFit/>
          </a:bodyPr>
          <a:lstStyle/>
          <a:p>
            <a:pPr algn="r"/>
            <a:r>
              <a:rPr lang="ja-JP" altLang="en-US" sz="700" dirty="0">
                <a:solidFill>
                  <a:prstClr val="black"/>
                </a:solidFill>
              </a:rPr>
              <a:t>出典：大阪府</a:t>
            </a:r>
            <a:r>
              <a:rPr lang="ja-JP" altLang="en-US" sz="700" dirty="0" smtClean="0">
                <a:solidFill>
                  <a:prstClr val="black"/>
                </a:solidFill>
              </a:rPr>
              <a:t>「</a:t>
            </a:r>
            <a:r>
              <a:rPr lang="zh-TW" altLang="en-US" sz="700" dirty="0" smtClean="0">
                <a:solidFill>
                  <a:prstClr val="black"/>
                </a:solidFill>
              </a:rPr>
              <a:t>大阪府</a:t>
            </a:r>
            <a:r>
              <a:rPr lang="zh-TW" altLang="en-US" sz="700" dirty="0">
                <a:solidFill>
                  <a:prstClr val="black"/>
                </a:solidFill>
              </a:rPr>
              <a:t>環境白書</a:t>
            </a:r>
            <a:r>
              <a:rPr lang="ja-JP" altLang="en-US" sz="700" dirty="0" smtClean="0">
                <a:solidFill>
                  <a:prstClr val="black"/>
                </a:solidFill>
              </a:rPr>
              <a:t>」（平成</a:t>
            </a:r>
            <a:r>
              <a:rPr lang="en-US" altLang="ja-JP" sz="700" dirty="0" smtClean="0">
                <a:solidFill>
                  <a:prstClr val="black"/>
                </a:solidFill>
              </a:rPr>
              <a:t>26</a:t>
            </a:r>
            <a:r>
              <a:rPr lang="ja-JP" altLang="en-US" sz="700" dirty="0" smtClean="0">
                <a:solidFill>
                  <a:prstClr val="black"/>
                </a:solidFill>
              </a:rPr>
              <a:t>年）</a:t>
            </a:r>
            <a:endParaRPr lang="en-US" altLang="ja-JP" sz="700" dirty="0">
              <a:solidFill>
                <a:prstClr val="black"/>
              </a:solidFill>
            </a:endParaRPr>
          </a:p>
        </p:txBody>
      </p:sp>
      <p:sp>
        <p:nvSpPr>
          <p:cNvPr id="14" name="テキスト ボックス 13"/>
          <p:cNvSpPr txBox="1"/>
          <p:nvPr/>
        </p:nvSpPr>
        <p:spPr>
          <a:xfrm>
            <a:off x="4752528" y="4119176"/>
            <a:ext cx="4391472"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a:solidFill>
                  <a:prstClr val="black"/>
                </a:solidFill>
              </a:rPr>
              <a:t>一般廃棄物排出量の推移</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16" name="テキスト ボックス 15"/>
          <p:cNvSpPr txBox="1"/>
          <p:nvPr/>
        </p:nvSpPr>
        <p:spPr>
          <a:xfrm>
            <a:off x="4028512" y="6661575"/>
            <a:ext cx="2808312" cy="200055"/>
          </a:xfrm>
          <a:prstGeom prst="rect">
            <a:avLst/>
          </a:prstGeom>
          <a:noFill/>
          <a:ln>
            <a:noFill/>
            <a:prstDash val="dash"/>
          </a:ln>
        </p:spPr>
        <p:txBody>
          <a:bodyPr wrap="square" rtlCol="0">
            <a:spAutoFit/>
          </a:bodyPr>
          <a:lstStyle/>
          <a:p>
            <a:pPr algn="r"/>
            <a:r>
              <a:rPr lang="ja-JP" altLang="en-US" sz="700" dirty="0">
                <a:solidFill>
                  <a:prstClr val="black"/>
                </a:solidFill>
              </a:rPr>
              <a:t>出典：大阪府</a:t>
            </a:r>
            <a:r>
              <a:rPr lang="ja-JP" altLang="en-US" sz="700" dirty="0" smtClean="0">
                <a:solidFill>
                  <a:prstClr val="black"/>
                </a:solidFill>
              </a:rPr>
              <a:t>「</a:t>
            </a:r>
            <a:r>
              <a:rPr lang="zh-TW" altLang="en-US" sz="700" dirty="0" smtClean="0">
                <a:solidFill>
                  <a:prstClr val="black"/>
                </a:solidFill>
              </a:rPr>
              <a:t>大阪府</a:t>
            </a:r>
            <a:r>
              <a:rPr lang="zh-TW" altLang="en-US" sz="700" dirty="0">
                <a:solidFill>
                  <a:prstClr val="black"/>
                </a:solidFill>
              </a:rPr>
              <a:t>環境白書</a:t>
            </a:r>
            <a:r>
              <a:rPr lang="ja-JP" altLang="en-US" sz="700" dirty="0" smtClean="0">
                <a:solidFill>
                  <a:prstClr val="black"/>
                </a:solidFill>
              </a:rPr>
              <a:t>」（平成</a:t>
            </a:r>
            <a:r>
              <a:rPr lang="en-US" altLang="ja-JP" sz="700" dirty="0" smtClean="0">
                <a:solidFill>
                  <a:prstClr val="black"/>
                </a:solidFill>
              </a:rPr>
              <a:t>26</a:t>
            </a:r>
            <a:r>
              <a:rPr lang="ja-JP" altLang="en-US" sz="700" dirty="0" smtClean="0">
                <a:solidFill>
                  <a:prstClr val="black"/>
                </a:solidFill>
              </a:rPr>
              <a:t>年）</a:t>
            </a:r>
            <a:endParaRPr lang="en-US" altLang="ja-JP" sz="700" dirty="0">
              <a:solidFill>
                <a:prstClr val="black"/>
              </a:solidFill>
            </a:endParaRPr>
          </a:p>
        </p:txBody>
      </p:sp>
      <p:graphicFrame>
        <p:nvGraphicFramePr>
          <p:cNvPr id="15" name="グラフ 14"/>
          <p:cNvGraphicFramePr>
            <a:graphicFrameLocks/>
          </p:cNvGraphicFramePr>
          <p:nvPr>
            <p:extLst>
              <p:ext uri="{D42A27DB-BD31-4B8C-83A1-F6EECF244321}">
                <p14:modId xmlns:p14="http://schemas.microsoft.com/office/powerpoint/2010/main" val="163549035"/>
              </p:ext>
            </p:extLst>
          </p:nvPr>
        </p:nvGraphicFramePr>
        <p:xfrm>
          <a:off x="4860032" y="2060848"/>
          <a:ext cx="4101859" cy="19310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a:graphicFrameLocks/>
          </p:cNvGraphicFramePr>
          <p:nvPr>
            <p:extLst>
              <p:ext uri="{D42A27DB-BD31-4B8C-83A1-F6EECF244321}">
                <p14:modId xmlns:p14="http://schemas.microsoft.com/office/powerpoint/2010/main" val="2776438306"/>
              </p:ext>
            </p:extLst>
          </p:nvPr>
        </p:nvGraphicFramePr>
        <p:xfrm>
          <a:off x="4553988" y="4460017"/>
          <a:ext cx="4571459" cy="2318975"/>
        </p:xfrm>
        <a:graphic>
          <a:graphicData uri="http://schemas.openxmlformats.org/drawingml/2006/chart">
            <c:chart xmlns:c="http://schemas.openxmlformats.org/drawingml/2006/chart" xmlns:r="http://schemas.openxmlformats.org/officeDocument/2006/relationships" r:id="rId4"/>
          </a:graphicData>
        </a:graphic>
      </p:graphicFrame>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65</a:t>
            </a:fld>
            <a:endParaRPr lang="ja-JP" altLang="en-US" dirty="0">
              <a:solidFill>
                <a:prstClr val="black"/>
              </a:solidFill>
            </a:endParaRPr>
          </a:p>
        </p:txBody>
      </p:sp>
    </p:spTree>
    <p:extLst>
      <p:ext uri="{BB962C8B-B14F-4D97-AF65-F5344CB8AC3E}">
        <p14:creationId xmlns:p14="http://schemas.microsoft.com/office/powerpoint/2010/main" val="39967543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都市・まちづくり　　■都市構造の変化</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195153" y="1124744"/>
            <a:ext cx="4052811" cy="3046988"/>
          </a:xfrm>
          <a:prstGeom prst="rect">
            <a:avLst/>
          </a:prstGeom>
        </p:spPr>
        <p:txBody>
          <a:bodyPr wrap="square">
            <a:spAutoFit/>
          </a:bodyPr>
          <a:lstStyle/>
          <a:p>
            <a:pPr marL="180000" indent="-457200"/>
            <a:r>
              <a:rPr lang="ja-JP" altLang="en-US" sz="1600" dirty="0">
                <a:cs typeface="Meiryo UI" panose="020B0604030504040204" pitchFamily="50" charset="-128"/>
              </a:rPr>
              <a:t>②　公共交通の需要の変化</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大阪府の鉄道・バス利用者数は、逓減する傾向にあります。地域住民の高齢化及び生産年齢人口の減少は、公共交通の便の縮小や路線の廃止などにつながることがあります。住み慣れた場所での生活を望む高齢者が、買い物など日常的な移動に不自由を強いられる</a:t>
            </a:r>
            <a:r>
              <a:rPr lang="ja-JP" altLang="en-US" sz="1600" dirty="0" smtClean="0">
                <a:cs typeface="Meiryo UI" panose="020B0604030504040204" pitchFamily="50" charset="-128"/>
              </a:rPr>
              <a:t>ケースも増えて</a:t>
            </a:r>
            <a:r>
              <a:rPr lang="ja-JP" altLang="en-US" sz="1600" dirty="0">
                <a:cs typeface="Meiryo UI" panose="020B0604030504040204" pitchFamily="50" charset="-128"/>
              </a:rPr>
              <a:t>います。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一方で、大阪府を含む関西圏では、東京圏と比較して通勤時間が短い傾向にあります。交通網の発達により、短い時間で郊外から都心への通勤や通学が可能となっています。</a:t>
            </a:r>
          </a:p>
        </p:txBody>
      </p:sp>
      <p:sp>
        <p:nvSpPr>
          <p:cNvPr id="14" name="テキスト ボックス 13"/>
          <p:cNvSpPr txBox="1"/>
          <p:nvPr/>
        </p:nvSpPr>
        <p:spPr>
          <a:xfrm>
            <a:off x="4000127" y="3690480"/>
            <a:ext cx="4139952" cy="200055"/>
          </a:xfrm>
          <a:prstGeom prst="rect">
            <a:avLst/>
          </a:prstGeom>
          <a:noFill/>
        </p:spPr>
        <p:txBody>
          <a:bodyPr wrap="square" rtlCol="0">
            <a:spAutoFit/>
          </a:bodyPr>
          <a:lstStyle/>
          <a:p>
            <a:pPr algn="ctr"/>
            <a:r>
              <a:rPr lang="ja-JP" altLang="en-US" sz="700" dirty="0">
                <a:solidFill>
                  <a:prstClr val="black"/>
                </a:solidFill>
              </a:rPr>
              <a:t>出典：</a:t>
            </a:r>
            <a:r>
              <a:rPr lang="zh-TW" altLang="en-US" sz="700" dirty="0">
                <a:solidFill>
                  <a:prstClr val="black"/>
                </a:solidFill>
              </a:rPr>
              <a:t>一般財団法人運輸政策研究機構</a:t>
            </a:r>
            <a:r>
              <a:rPr lang="ja-JP" altLang="en-US" sz="700" dirty="0">
                <a:solidFill>
                  <a:prstClr val="black"/>
                </a:solidFill>
              </a:rPr>
              <a:t>「地域交通年報」</a:t>
            </a:r>
          </a:p>
        </p:txBody>
      </p:sp>
      <p:sp>
        <p:nvSpPr>
          <p:cNvPr id="18" name="テキスト ボックス 17"/>
          <p:cNvSpPr txBox="1"/>
          <p:nvPr/>
        </p:nvSpPr>
        <p:spPr>
          <a:xfrm>
            <a:off x="4780158" y="991761"/>
            <a:ext cx="4363842"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cs typeface="Meiryo UI" panose="020B0604030504040204" pitchFamily="50" charset="-128"/>
              </a:rPr>
              <a:t>鉄道・バス利用者数の推移</a:t>
            </a:r>
            <a:r>
              <a:rPr lang="en-US" altLang="ja-JP" sz="1200" b="1" dirty="0">
                <a:solidFill>
                  <a:prstClr val="black"/>
                </a:solidFill>
                <a:cs typeface="Meiryo UI" panose="020B0604030504040204" pitchFamily="50" charset="-128"/>
              </a:rPr>
              <a:t>【</a:t>
            </a:r>
            <a:r>
              <a:rPr lang="ja-JP" altLang="en-US" sz="1200" b="1" dirty="0">
                <a:solidFill>
                  <a:prstClr val="black"/>
                </a:solidFill>
                <a:cs typeface="Meiryo UI" panose="020B0604030504040204" pitchFamily="50" charset="-128"/>
              </a:rPr>
              <a:t>大阪府</a:t>
            </a:r>
            <a:r>
              <a:rPr lang="en-US" altLang="ja-JP" sz="1200" b="1" dirty="0">
                <a:solidFill>
                  <a:prstClr val="black"/>
                </a:solidFill>
                <a:cs typeface="Meiryo UI" panose="020B0604030504040204" pitchFamily="50" charset="-128"/>
              </a:rPr>
              <a:t>】</a:t>
            </a:r>
            <a:endParaRPr lang="ja-JP" altLang="en-US" sz="1200" b="1" dirty="0">
              <a:solidFill>
                <a:prstClr val="black"/>
              </a:solidFill>
              <a:cs typeface="Meiryo UI" panose="020B0604030504040204" pitchFamily="50" charset="-128"/>
            </a:endParaRPr>
          </a:p>
        </p:txBody>
      </p:sp>
      <p:pic>
        <p:nvPicPr>
          <p:cNvPr id="1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040" y="4248472"/>
            <a:ext cx="4184330" cy="239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4780158" y="3902799"/>
            <a:ext cx="4363842"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cs typeface="Meiryo UI" panose="020B0604030504040204" pitchFamily="50" charset="-128"/>
              </a:rPr>
              <a:t>家計を主に支える者の通勤時間</a:t>
            </a:r>
          </a:p>
        </p:txBody>
      </p:sp>
      <p:sp>
        <p:nvSpPr>
          <p:cNvPr id="16" name="テキスト ボックス 15"/>
          <p:cNvSpPr txBox="1"/>
          <p:nvPr/>
        </p:nvSpPr>
        <p:spPr>
          <a:xfrm>
            <a:off x="4000127" y="6657945"/>
            <a:ext cx="3236169" cy="200055"/>
          </a:xfrm>
          <a:prstGeom prst="rect">
            <a:avLst/>
          </a:prstGeom>
          <a:noFill/>
        </p:spPr>
        <p:txBody>
          <a:bodyPr wrap="square" rtlCol="0">
            <a:spAutoFit/>
          </a:bodyPr>
          <a:lstStyle/>
          <a:p>
            <a:pPr algn="r"/>
            <a:r>
              <a:rPr lang="ja-JP" altLang="en-US" sz="700" dirty="0">
                <a:solidFill>
                  <a:prstClr val="black"/>
                </a:solidFill>
              </a:rPr>
              <a:t>出典：総務省「平成</a:t>
            </a:r>
            <a:r>
              <a:rPr lang="en-US" altLang="ja-JP" sz="700" dirty="0">
                <a:solidFill>
                  <a:prstClr val="black"/>
                </a:solidFill>
              </a:rPr>
              <a:t>25</a:t>
            </a:r>
            <a:r>
              <a:rPr lang="ja-JP" altLang="en-US" sz="700" dirty="0">
                <a:solidFill>
                  <a:prstClr val="black"/>
                </a:solidFill>
              </a:rPr>
              <a:t>年住宅・土地統計調査」</a:t>
            </a:r>
          </a:p>
        </p:txBody>
      </p:sp>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66</a:t>
            </a:fld>
            <a:endParaRPr lang="ja-JP" altLang="en-US" dirty="0">
              <a:solidFill>
                <a:prstClr val="black"/>
              </a:solidFill>
            </a:endParaRPr>
          </a:p>
        </p:txBody>
      </p:sp>
      <p:graphicFrame>
        <p:nvGraphicFramePr>
          <p:cNvPr id="17" name="グラフ 16"/>
          <p:cNvGraphicFramePr>
            <a:graphicFrameLocks/>
          </p:cNvGraphicFramePr>
          <p:nvPr>
            <p:extLst>
              <p:ext uri="{D42A27DB-BD31-4B8C-83A1-F6EECF244321}">
                <p14:modId xmlns:p14="http://schemas.microsoft.com/office/powerpoint/2010/main" val="2015236983"/>
              </p:ext>
            </p:extLst>
          </p:nvPr>
        </p:nvGraphicFramePr>
        <p:xfrm>
          <a:off x="4550531" y="1337434"/>
          <a:ext cx="4947348" cy="2353046"/>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2"/>
          <p:cNvSpPr txBox="1"/>
          <p:nvPr/>
        </p:nvSpPr>
        <p:spPr>
          <a:xfrm>
            <a:off x="5076056" y="1758636"/>
            <a:ext cx="720080" cy="230204"/>
          </a:xfrm>
          <a:prstGeom prst="rect">
            <a:avLst/>
          </a:prstGeom>
          <a:solidFill>
            <a:schemeClr val="bg1"/>
          </a:solidFill>
          <a:ln w="9525" cmpd="sng">
            <a:solidFill>
              <a:sysClr val="window" lastClr="FFFFFF">
                <a:shade val="50000"/>
              </a:sysClr>
            </a:solidFill>
          </a:ln>
          <a:effectLst/>
        </p:spPr>
        <p:txBody>
          <a:bodyPr wrap="square"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800" kern="0" dirty="0">
                <a:solidFill>
                  <a:sysClr val="windowText" lastClr="000000"/>
                </a:solidFill>
                <a:latin typeface="+mn-ea"/>
              </a:rPr>
              <a:t>1975</a:t>
            </a:r>
            <a:r>
              <a:rPr lang="ja-JP" altLang="en-US" sz="800" kern="0" dirty="0">
                <a:solidFill>
                  <a:sysClr val="windowText" lastClr="000000"/>
                </a:solidFill>
                <a:latin typeface="+mn-ea"/>
              </a:rPr>
              <a:t>年＝</a:t>
            </a:r>
            <a:r>
              <a:rPr lang="en-US" altLang="ja-JP" sz="800" kern="0" dirty="0">
                <a:solidFill>
                  <a:sysClr val="windowText" lastClr="000000"/>
                </a:solidFill>
                <a:latin typeface="+mn-ea"/>
              </a:rPr>
              <a:t>100</a:t>
            </a:r>
          </a:p>
          <a:p>
            <a:pPr algn="ctr">
              <a:defRPr/>
            </a:pPr>
            <a:endParaRPr lang="ja-JP" altLang="en-US" sz="800" kern="0" dirty="0">
              <a:solidFill>
                <a:sysClr val="windowText" lastClr="000000"/>
              </a:solidFill>
              <a:latin typeface="+mn-ea"/>
            </a:endParaRPr>
          </a:p>
        </p:txBody>
      </p:sp>
    </p:spTree>
    <p:extLst>
      <p:ext uri="{BB962C8B-B14F-4D97-AF65-F5344CB8AC3E}">
        <p14:creationId xmlns:p14="http://schemas.microsoft.com/office/powerpoint/2010/main" val="1771916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都市・まちづくり　　■都市構造の変化</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210557" y="1124744"/>
            <a:ext cx="4052811" cy="1815882"/>
          </a:xfrm>
          <a:prstGeom prst="rect">
            <a:avLst/>
          </a:prstGeom>
        </p:spPr>
        <p:txBody>
          <a:bodyPr wrap="square">
            <a:spAutoFit/>
          </a:bodyPr>
          <a:lstStyle/>
          <a:p>
            <a:pPr marL="180000" indent="-457200"/>
            <a:r>
              <a:rPr lang="ja-JP" altLang="en-US" sz="1600" dirty="0">
                <a:solidFill>
                  <a:prstClr val="black"/>
                </a:solidFill>
                <a:cs typeface="Meiryo UI" panose="020B0604030504040204" pitchFamily="50" charset="-128"/>
              </a:rPr>
              <a:t>③　高齢者に対応したまちづくり</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福祉のまちづくり条例施行以降、これまで道路や駅の段差、階段などのバリアフリー化はかなり進みましたが、案内が不十分など高齢者には利用が困難なものも数多くあります。</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今後、高齢化の急速な進展に伴い、より一層高齢者に配慮したまちづくりが求められます。</a:t>
            </a:r>
            <a:endParaRPr lang="en-US" altLang="ja-JP" sz="1600" dirty="0">
              <a:solidFill>
                <a:prstClr val="black"/>
              </a:solidFill>
              <a:cs typeface="Meiryo UI" panose="020B0604030504040204" pitchFamily="50" charset="-128"/>
            </a:endParaRPr>
          </a:p>
        </p:txBody>
      </p:sp>
      <p:sp>
        <p:nvSpPr>
          <p:cNvPr id="15" name="テキスト ボックス 14"/>
          <p:cNvSpPr txBox="1"/>
          <p:nvPr/>
        </p:nvSpPr>
        <p:spPr>
          <a:xfrm>
            <a:off x="4499992" y="3733001"/>
            <a:ext cx="3059833" cy="200055"/>
          </a:xfrm>
          <a:prstGeom prst="rect">
            <a:avLst/>
          </a:prstGeom>
          <a:noFill/>
        </p:spPr>
        <p:txBody>
          <a:bodyPr wrap="square" rtlCol="0">
            <a:spAutoFit/>
          </a:bodyPr>
          <a:lstStyle/>
          <a:p>
            <a:r>
              <a:rPr lang="ja-JP" altLang="en-US" sz="700" dirty="0">
                <a:solidFill>
                  <a:prstClr val="black"/>
                </a:solidFill>
              </a:rPr>
              <a:t>　　　　　　　出典：国土交通省ホームページ</a:t>
            </a:r>
          </a:p>
        </p:txBody>
      </p:sp>
      <p:sp>
        <p:nvSpPr>
          <p:cNvPr id="16" name="テキスト ボックス 15"/>
          <p:cNvSpPr txBox="1"/>
          <p:nvPr/>
        </p:nvSpPr>
        <p:spPr>
          <a:xfrm>
            <a:off x="4788024" y="967081"/>
            <a:ext cx="4355976"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cs typeface="Meiryo UI" panose="020B0604030504040204" pitchFamily="50" charset="-128"/>
              </a:rPr>
              <a:t>駅の段差解消への対応状況</a:t>
            </a:r>
          </a:p>
        </p:txBody>
      </p:sp>
      <p:sp>
        <p:nvSpPr>
          <p:cNvPr id="12" name="正方形/長方形 11"/>
          <p:cNvSpPr/>
          <p:nvPr/>
        </p:nvSpPr>
        <p:spPr>
          <a:xfrm>
            <a:off x="179512" y="3937467"/>
            <a:ext cx="4068452" cy="2800767"/>
          </a:xfrm>
          <a:prstGeom prst="rect">
            <a:avLst/>
          </a:prstGeom>
        </p:spPr>
        <p:txBody>
          <a:bodyPr wrap="square">
            <a:spAutoFit/>
          </a:bodyPr>
          <a:lstStyle/>
          <a:p>
            <a:pPr marL="180000" indent="-457200"/>
            <a:r>
              <a:rPr lang="ja-JP" altLang="en-US" sz="1600" dirty="0">
                <a:cs typeface="Meiryo UI" panose="020B0604030504040204" pitchFamily="50" charset="-128"/>
              </a:rPr>
              <a:t>④　空家・空地の増加</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大阪府内では空家数が年々増加しており、平成</a:t>
            </a:r>
            <a:r>
              <a:rPr lang="en-US" altLang="ja-JP" sz="1600" dirty="0">
                <a:cs typeface="Meiryo UI" panose="020B0604030504040204" pitchFamily="50" charset="-128"/>
              </a:rPr>
              <a:t>25</a:t>
            </a:r>
            <a:r>
              <a:rPr lang="ja-JP" altLang="en-US" sz="1600" dirty="0">
                <a:cs typeface="Meiryo UI" panose="020B0604030504040204" pitchFamily="50" charset="-128"/>
              </a:rPr>
              <a:t>年住宅・土地統計調査においては、</a:t>
            </a:r>
            <a:r>
              <a:rPr lang="en-US" altLang="ja-JP" sz="1600" dirty="0" smtClean="0">
                <a:cs typeface="Meiryo UI" panose="020B0604030504040204" pitchFamily="50" charset="-128"/>
              </a:rPr>
              <a:t>2013(</a:t>
            </a:r>
            <a:r>
              <a:rPr lang="ja-JP" altLang="en-US" sz="1600" dirty="0" smtClean="0">
                <a:cs typeface="Meiryo UI" panose="020B0604030504040204" pitchFamily="50" charset="-128"/>
              </a:rPr>
              <a:t>平成</a:t>
            </a:r>
            <a:r>
              <a:rPr lang="en-US" altLang="ja-JP" sz="1600" dirty="0" smtClean="0">
                <a:cs typeface="Meiryo UI" panose="020B0604030504040204" pitchFamily="50" charset="-128"/>
              </a:rPr>
              <a:t>25)</a:t>
            </a:r>
            <a:r>
              <a:rPr lang="ja-JP" altLang="en-US" sz="1600" dirty="0" smtClean="0">
                <a:cs typeface="Meiryo UI" panose="020B0604030504040204" pitchFamily="50" charset="-128"/>
              </a:rPr>
              <a:t>年</a:t>
            </a:r>
            <a:r>
              <a:rPr lang="ja-JP" altLang="en-US" sz="1600" dirty="0">
                <a:cs typeface="Meiryo UI" panose="020B0604030504040204" pitchFamily="50" charset="-128"/>
              </a:rPr>
              <a:t>には、空家数が約</a:t>
            </a:r>
            <a:r>
              <a:rPr lang="en-US" altLang="ja-JP" sz="1600" dirty="0">
                <a:cs typeface="Meiryo UI" panose="020B0604030504040204" pitchFamily="50" charset="-128"/>
              </a:rPr>
              <a:t>68</a:t>
            </a:r>
            <a:r>
              <a:rPr lang="ja-JP" altLang="en-US" sz="1600" dirty="0">
                <a:cs typeface="Meiryo UI" panose="020B0604030504040204" pitchFamily="50" charset="-128"/>
              </a:rPr>
              <a:t>万戸、空家率</a:t>
            </a:r>
            <a:r>
              <a:rPr lang="en-US" altLang="ja-JP" sz="1600" dirty="0">
                <a:cs typeface="Meiryo UI" panose="020B0604030504040204" pitchFamily="50" charset="-128"/>
              </a:rPr>
              <a:t>14.8</a:t>
            </a:r>
            <a:r>
              <a:rPr lang="ja-JP" altLang="en-US" sz="1600" dirty="0">
                <a:cs typeface="Meiryo UI" panose="020B0604030504040204" pitchFamily="50" charset="-128"/>
              </a:rPr>
              <a:t>％となっています。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人口・世帯数の減少が進み、さらに空家・空地が増加すると、住環境等が悪化</a:t>
            </a:r>
            <a:r>
              <a:rPr lang="ja-JP" altLang="en-US" sz="1600" dirty="0" smtClean="0">
                <a:cs typeface="Meiryo UI" panose="020B0604030504040204" pitchFamily="50" charset="-128"/>
              </a:rPr>
              <a:t>するおそれ</a:t>
            </a:r>
            <a:r>
              <a:rPr lang="ja-JP" altLang="en-US" sz="1600" dirty="0">
                <a:cs typeface="Meiryo UI" panose="020B0604030504040204" pitchFamily="50" charset="-128"/>
              </a:rPr>
              <a:t>があります。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一方で、空家・空地を地域の貴重な資産として有効活用することにより、定住魅力・都市魅力の高まりが期待されます。</a:t>
            </a:r>
            <a:endParaRPr lang="en-US" altLang="ja-JP" sz="1600" dirty="0">
              <a:cs typeface="Meiryo UI" panose="020B0604030504040204" pitchFamily="50" charset="-128"/>
            </a:endParaRPr>
          </a:p>
        </p:txBody>
      </p:sp>
      <p:sp>
        <p:nvSpPr>
          <p:cNvPr id="14" name="テキスト ボックス 13"/>
          <p:cNvSpPr txBox="1"/>
          <p:nvPr/>
        </p:nvSpPr>
        <p:spPr>
          <a:xfrm>
            <a:off x="4788024" y="3954596"/>
            <a:ext cx="4351247"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cs typeface="Meiryo UI" panose="020B0604030504040204" pitchFamily="50" charset="-128"/>
              </a:rPr>
              <a:t>総住宅数、空家数、空家率の推移</a:t>
            </a:r>
            <a:r>
              <a:rPr lang="en-US" altLang="ja-JP" sz="1200" b="1" dirty="0">
                <a:solidFill>
                  <a:prstClr val="black"/>
                </a:solidFill>
                <a:cs typeface="Meiryo UI" panose="020B0604030504040204" pitchFamily="50" charset="-128"/>
              </a:rPr>
              <a:t>【</a:t>
            </a:r>
            <a:r>
              <a:rPr lang="ja-JP" altLang="en-US" sz="1200" b="1" dirty="0">
                <a:solidFill>
                  <a:prstClr val="black"/>
                </a:solidFill>
                <a:cs typeface="Meiryo UI" panose="020B0604030504040204" pitchFamily="50" charset="-128"/>
              </a:rPr>
              <a:t>大阪府</a:t>
            </a:r>
            <a:r>
              <a:rPr lang="en-US" altLang="ja-JP" sz="1200" b="1" dirty="0">
                <a:solidFill>
                  <a:prstClr val="black"/>
                </a:solidFill>
                <a:cs typeface="Meiryo UI" panose="020B0604030504040204" pitchFamily="50" charset="-128"/>
              </a:rPr>
              <a:t>】</a:t>
            </a:r>
            <a:endParaRPr lang="ja-JP" altLang="en-US" sz="1200" b="1" dirty="0">
              <a:solidFill>
                <a:prstClr val="black"/>
              </a:solidFill>
              <a:cs typeface="Meiryo UI" panose="020B0604030504040204" pitchFamily="50" charset="-128"/>
            </a:endParaRPr>
          </a:p>
        </p:txBody>
      </p:sp>
      <p:sp>
        <p:nvSpPr>
          <p:cNvPr id="18" name="テキスト ボックス 17"/>
          <p:cNvSpPr txBox="1"/>
          <p:nvPr/>
        </p:nvSpPr>
        <p:spPr>
          <a:xfrm>
            <a:off x="5004048" y="6648270"/>
            <a:ext cx="2483769" cy="200055"/>
          </a:xfrm>
          <a:prstGeom prst="rect">
            <a:avLst/>
          </a:prstGeom>
          <a:noFill/>
        </p:spPr>
        <p:txBody>
          <a:bodyPr wrap="square" rtlCol="0">
            <a:spAutoFit/>
          </a:bodyPr>
          <a:lstStyle/>
          <a:p>
            <a:r>
              <a:rPr lang="ja-JP" altLang="en-US" sz="700" dirty="0">
                <a:solidFill>
                  <a:prstClr val="black"/>
                </a:solidFill>
              </a:rPr>
              <a:t>出典：総務省</a:t>
            </a:r>
            <a:r>
              <a:rPr lang="ja-JP" altLang="en-US" sz="700" dirty="0" smtClean="0">
                <a:solidFill>
                  <a:prstClr val="black"/>
                </a:solidFill>
              </a:rPr>
              <a:t>「住宅</a:t>
            </a:r>
            <a:r>
              <a:rPr lang="ja-JP" altLang="en-US" sz="700" dirty="0">
                <a:solidFill>
                  <a:prstClr val="black"/>
                </a:solidFill>
              </a:rPr>
              <a:t>・土地統計調査」</a:t>
            </a:r>
          </a:p>
        </p:txBody>
      </p:sp>
      <p:sp>
        <p:nvSpPr>
          <p:cNvPr id="20" name="正方形/長方形 1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67</a:t>
            </a:fld>
            <a:endParaRPr lang="ja-JP" altLang="en-US" dirty="0">
              <a:solidFill>
                <a:prstClr val="black"/>
              </a:solidFill>
            </a:endParaRPr>
          </a:p>
        </p:txBody>
      </p:sp>
      <p:graphicFrame>
        <p:nvGraphicFramePr>
          <p:cNvPr id="17" name="グラフ 16"/>
          <p:cNvGraphicFramePr>
            <a:graphicFrameLocks/>
          </p:cNvGraphicFramePr>
          <p:nvPr>
            <p:extLst>
              <p:ext uri="{D42A27DB-BD31-4B8C-83A1-F6EECF244321}">
                <p14:modId xmlns:p14="http://schemas.microsoft.com/office/powerpoint/2010/main" val="311215865"/>
              </p:ext>
            </p:extLst>
          </p:nvPr>
        </p:nvGraphicFramePr>
        <p:xfrm>
          <a:off x="4788024" y="1250505"/>
          <a:ext cx="4351247" cy="25825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p:cNvGraphicFramePr>
            <a:graphicFrameLocks/>
          </p:cNvGraphicFramePr>
          <p:nvPr>
            <p:extLst>
              <p:ext uri="{D42A27DB-BD31-4B8C-83A1-F6EECF244321}">
                <p14:modId xmlns:p14="http://schemas.microsoft.com/office/powerpoint/2010/main" val="3591693828"/>
              </p:ext>
            </p:extLst>
          </p:nvPr>
        </p:nvGraphicFramePr>
        <p:xfrm>
          <a:off x="4875415" y="4275140"/>
          <a:ext cx="4176464" cy="2373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92693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056" y="5295298"/>
            <a:ext cx="3523863" cy="134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都市・まちづくり　■都市構造の変化</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179512" y="1159584"/>
            <a:ext cx="4068452" cy="1569660"/>
          </a:xfrm>
          <a:prstGeom prst="rect">
            <a:avLst/>
          </a:prstGeom>
        </p:spPr>
        <p:txBody>
          <a:bodyPr wrap="square">
            <a:spAutoFit/>
          </a:bodyPr>
          <a:lstStyle/>
          <a:p>
            <a:r>
              <a:rPr lang="ja-JP" altLang="en-US" sz="1600" dirty="0">
                <a:solidFill>
                  <a:prstClr val="black"/>
                </a:solidFill>
                <a:cs typeface="Meiryo UI" panose="020B0604030504040204" pitchFamily="50" charset="-128"/>
              </a:rPr>
              <a:t>⑤　担い手減少による農地・森林の荒廃</a:t>
            </a:r>
            <a:endParaRPr lang="en-US" altLang="ja-JP" sz="1600" dirty="0">
              <a:solidFill>
                <a:prstClr val="black"/>
              </a:solidFill>
              <a:cs typeface="Meiryo UI" panose="020B0604030504040204" pitchFamily="50" charset="-128"/>
            </a:endParaRPr>
          </a:p>
          <a:p>
            <a:pPr marL="174625" indent="-174625"/>
            <a:r>
              <a:rPr lang="ja-JP" altLang="en-US" sz="1600" dirty="0">
                <a:solidFill>
                  <a:prstClr val="black"/>
                </a:solidFill>
                <a:cs typeface="Meiryo UI" panose="020B0604030504040204" pitchFamily="50" charset="-128"/>
              </a:rPr>
              <a:t>　　府内の農業、林業の就業者数は減少傾向にあり、高齢化も進んでいます。</a:t>
            </a:r>
            <a:endParaRPr lang="en-US" altLang="ja-JP" sz="1600" dirty="0">
              <a:solidFill>
                <a:prstClr val="black"/>
              </a:solidFill>
              <a:cs typeface="Meiryo UI" panose="020B0604030504040204" pitchFamily="50" charset="-128"/>
            </a:endParaRPr>
          </a:p>
          <a:p>
            <a:pPr marL="174625" indent="-174625"/>
            <a:r>
              <a:rPr lang="ja-JP" altLang="en-US" sz="1600" dirty="0">
                <a:solidFill>
                  <a:prstClr val="black"/>
                </a:solidFill>
                <a:cs typeface="Meiryo UI" panose="020B0604030504040204" pitchFamily="50" charset="-128"/>
              </a:rPr>
              <a:t>　　これに伴い、放置森林、耕作放棄地の拡大が続いていますが、今後、少子高齢化により、これらがさらに進展する可能性があります。</a:t>
            </a:r>
            <a:endParaRPr lang="en-US" altLang="ja-JP" sz="1600" dirty="0">
              <a:solidFill>
                <a:prstClr val="black"/>
              </a:solidFill>
              <a:cs typeface="Meiryo UI" panose="020B0604030504040204" pitchFamily="50" charset="-128"/>
            </a:endParaRPr>
          </a:p>
        </p:txBody>
      </p:sp>
      <p:sp>
        <p:nvSpPr>
          <p:cNvPr id="17" name="テキスト ボックス 16"/>
          <p:cNvSpPr txBox="1"/>
          <p:nvPr/>
        </p:nvSpPr>
        <p:spPr>
          <a:xfrm>
            <a:off x="4482244" y="2773536"/>
            <a:ext cx="2177988" cy="200055"/>
          </a:xfrm>
          <a:prstGeom prst="rect">
            <a:avLst/>
          </a:prstGeom>
          <a:noFill/>
        </p:spPr>
        <p:txBody>
          <a:bodyPr wrap="square" rtlCol="0">
            <a:spAutoFit/>
          </a:bodyPr>
          <a:lstStyle/>
          <a:p>
            <a:pPr algn="ctr"/>
            <a:r>
              <a:rPr lang="ja-JP" altLang="en-US" sz="700" dirty="0">
                <a:solidFill>
                  <a:prstClr val="black"/>
                </a:solidFill>
              </a:rPr>
              <a:t>出典：総務省「国勢調査」</a:t>
            </a:r>
          </a:p>
        </p:txBody>
      </p:sp>
      <p:sp>
        <p:nvSpPr>
          <p:cNvPr id="18" name="テキスト ボックス 17"/>
          <p:cNvSpPr txBox="1"/>
          <p:nvPr/>
        </p:nvSpPr>
        <p:spPr>
          <a:xfrm>
            <a:off x="4533900" y="4893297"/>
            <a:ext cx="2177988" cy="200055"/>
          </a:xfrm>
          <a:prstGeom prst="rect">
            <a:avLst/>
          </a:prstGeom>
          <a:noFill/>
        </p:spPr>
        <p:txBody>
          <a:bodyPr wrap="square" rtlCol="0">
            <a:spAutoFit/>
          </a:bodyPr>
          <a:lstStyle/>
          <a:p>
            <a:pPr algn="ctr"/>
            <a:r>
              <a:rPr lang="ja-JP" altLang="en-US" sz="700" dirty="0">
                <a:solidFill>
                  <a:prstClr val="black"/>
                </a:solidFill>
              </a:rPr>
              <a:t>出典：総務省「国勢調査」</a:t>
            </a:r>
          </a:p>
        </p:txBody>
      </p:sp>
      <p:sp>
        <p:nvSpPr>
          <p:cNvPr id="21" name="テキスト ボックス 20"/>
          <p:cNvSpPr txBox="1"/>
          <p:nvPr/>
        </p:nvSpPr>
        <p:spPr>
          <a:xfrm>
            <a:off x="5043661" y="6546546"/>
            <a:ext cx="2483768" cy="203448"/>
          </a:xfrm>
          <a:prstGeom prst="rect">
            <a:avLst/>
          </a:prstGeom>
          <a:noFill/>
        </p:spPr>
        <p:txBody>
          <a:bodyPr wrap="square" rtlCol="0">
            <a:spAutoFit/>
          </a:bodyPr>
          <a:lstStyle/>
          <a:p>
            <a:r>
              <a:rPr lang="ja-JP" altLang="en-US" sz="700" dirty="0">
                <a:solidFill>
                  <a:prstClr val="black"/>
                </a:solidFill>
              </a:rPr>
              <a:t>出典：農林水産省「農林業センサス」</a:t>
            </a:r>
          </a:p>
        </p:txBody>
      </p:sp>
      <p:sp>
        <p:nvSpPr>
          <p:cNvPr id="22" name="テキスト ボックス 21"/>
          <p:cNvSpPr txBox="1"/>
          <p:nvPr/>
        </p:nvSpPr>
        <p:spPr>
          <a:xfrm>
            <a:off x="4788024" y="926472"/>
            <a:ext cx="4355976" cy="324000"/>
          </a:xfrm>
          <a:prstGeom prst="rect">
            <a:avLst/>
          </a:prstGeom>
          <a:solidFill>
            <a:schemeClr val="bg1">
              <a:lumMod val="85000"/>
            </a:schemeClr>
          </a:solidFill>
        </p:spPr>
        <p:txBody>
          <a:bodyPr wrap="square" rtlCol="0">
            <a:spAutoFit/>
          </a:bodyPr>
          <a:lstStyle/>
          <a:p>
            <a:pPr algn="ctr"/>
            <a:r>
              <a:rPr lang="ja-JP" altLang="en-US" sz="1200" b="1" dirty="0">
                <a:solidFill>
                  <a:prstClr val="black"/>
                </a:solidFill>
                <a:cs typeface="Meiryo UI" panose="020B0604030504040204" pitchFamily="50" charset="-128"/>
              </a:rPr>
              <a:t>農業就業者数の減少と高齢化</a:t>
            </a:r>
            <a:r>
              <a:rPr lang="en-US" altLang="ja-JP" sz="1200" b="1" dirty="0">
                <a:solidFill>
                  <a:prstClr val="black"/>
                </a:solidFill>
                <a:cs typeface="Meiryo UI" panose="020B0604030504040204" pitchFamily="50" charset="-128"/>
              </a:rPr>
              <a:t>【</a:t>
            </a:r>
            <a:r>
              <a:rPr lang="ja-JP" altLang="en-US" sz="1200" b="1" dirty="0">
                <a:solidFill>
                  <a:prstClr val="black"/>
                </a:solidFill>
                <a:cs typeface="Meiryo UI" panose="020B0604030504040204" pitchFamily="50" charset="-128"/>
              </a:rPr>
              <a:t>大阪府</a:t>
            </a:r>
            <a:r>
              <a:rPr lang="en-US" altLang="ja-JP" sz="1200" b="1" dirty="0">
                <a:solidFill>
                  <a:prstClr val="black"/>
                </a:solidFill>
                <a:cs typeface="Meiryo UI" panose="020B0604030504040204" pitchFamily="50" charset="-128"/>
              </a:rPr>
              <a:t>】</a:t>
            </a:r>
            <a:endParaRPr lang="ja-JP" altLang="en-US" sz="1200" b="1" dirty="0">
              <a:solidFill>
                <a:prstClr val="black"/>
              </a:solidFill>
              <a:cs typeface="Meiryo UI" panose="020B0604030504040204" pitchFamily="50" charset="-128"/>
            </a:endParaRPr>
          </a:p>
        </p:txBody>
      </p:sp>
      <p:sp>
        <p:nvSpPr>
          <p:cNvPr id="23" name="テキスト ボックス 22"/>
          <p:cNvSpPr txBox="1"/>
          <p:nvPr/>
        </p:nvSpPr>
        <p:spPr>
          <a:xfrm>
            <a:off x="4850482" y="2973887"/>
            <a:ext cx="4292030" cy="324000"/>
          </a:xfrm>
          <a:prstGeom prst="rect">
            <a:avLst/>
          </a:prstGeom>
          <a:solidFill>
            <a:schemeClr val="bg1">
              <a:lumMod val="85000"/>
            </a:schemeClr>
          </a:solidFill>
        </p:spPr>
        <p:txBody>
          <a:bodyPr wrap="square" rtlCol="0">
            <a:spAutoFit/>
          </a:bodyPr>
          <a:lstStyle/>
          <a:p>
            <a:pPr algn="ctr"/>
            <a:r>
              <a:rPr lang="ja-JP" altLang="en-US" sz="1200" b="1" dirty="0">
                <a:solidFill>
                  <a:prstClr val="black"/>
                </a:solidFill>
                <a:cs typeface="Meiryo UI" panose="020B0604030504040204" pitchFamily="50" charset="-128"/>
              </a:rPr>
              <a:t>林業就業者数の減少と高齢化</a:t>
            </a:r>
            <a:r>
              <a:rPr lang="en-US" altLang="ja-JP" sz="1200" b="1" dirty="0">
                <a:solidFill>
                  <a:prstClr val="black"/>
                </a:solidFill>
                <a:cs typeface="Meiryo UI" panose="020B0604030504040204" pitchFamily="50" charset="-128"/>
              </a:rPr>
              <a:t>【</a:t>
            </a:r>
            <a:r>
              <a:rPr lang="ja-JP" altLang="en-US" sz="1200" b="1" dirty="0">
                <a:solidFill>
                  <a:prstClr val="black"/>
                </a:solidFill>
                <a:cs typeface="Meiryo UI" panose="020B0604030504040204" pitchFamily="50" charset="-128"/>
              </a:rPr>
              <a:t>大阪府</a:t>
            </a:r>
            <a:r>
              <a:rPr lang="en-US" altLang="ja-JP" sz="1200" b="1" dirty="0">
                <a:solidFill>
                  <a:prstClr val="black"/>
                </a:solidFill>
                <a:cs typeface="Meiryo UI" panose="020B0604030504040204" pitchFamily="50" charset="-128"/>
              </a:rPr>
              <a:t>】</a:t>
            </a:r>
            <a:endParaRPr lang="ja-JP" altLang="en-US" sz="1200" b="1" dirty="0">
              <a:solidFill>
                <a:prstClr val="black"/>
              </a:solidFill>
              <a:cs typeface="Meiryo UI" panose="020B0604030504040204" pitchFamily="50" charset="-128"/>
            </a:endParaRPr>
          </a:p>
        </p:txBody>
      </p:sp>
      <p:sp>
        <p:nvSpPr>
          <p:cNvPr id="24" name="テキスト ボックス 23"/>
          <p:cNvSpPr txBox="1"/>
          <p:nvPr/>
        </p:nvSpPr>
        <p:spPr>
          <a:xfrm>
            <a:off x="4860032" y="5093351"/>
            <a:ext cx="4292030" cy="324000"/>
          </a:xfrm>
          <a:prstGeom prst="rect">
            <a:avLst/>
          </a:prstGeom>
          <a:solidFill>
            <a:schemeClr val="bg1">
              <a:lumMod val="85000"/>
            </a:schemeClr>
          </a:solidFill>
        </p:spPr>
        <p:txBody>
          <a:bodyPr wrap="square" rtlCol="0">
            <a:spAutoFit/>
          </a:bodyPr>
          <a:lstStyle/>
          <a:p>
            <a:pPr algn="ctr"/>
            <a:r>
              <a:rPr lang="ja-JP" altLang="en-US" sz="1200" b="1" dirty="0">
                <a:solidFill>
                  <a:prstClr val="black"/>
                </a:solidFill>
                <a:cs typeface="Meiryo UI" panose="020B0604030504040204" pitchFamily="50" charset="-128"/>
              </a:rPr>
              <a:t>耕作放棄地の推移</a:t>
            </a:r>
            <a:r>
              <a:rPr lang="en-US" altLang="ja-JP" sz="1200" b="1" dirty="0">
                <a:solidFill>
                  <a:prstClr val="black"/>
                </a:solidFill>
                <a:cs typeface="Meiryo UI" panose="020B0604030504040204" pitchFamily="50" charset="-128"/>
              </a:rPr>
              <a:t>【</a:t>
            </a:r>
            <a:r>
              <a:rPr lang="ja-JP" altLang="en-US" sz="1200" b="1" dirty="0">
                <a:solidFill>
                  <a:prstClr val="black"/>
                </a:solidFill>
                <a:cs typeface="Meiryo UI" panose="020B0604030504040204" pitchFamily="50" charset="-128"/>
              </a:rPr>
              <a:t>大阪府</a:t>
            </a:r>
            <a:r>
              <a:rPr lang="en-US" altLang="ja-JP" sz="1200" b="1" dirty="0">
                <a:solidFill>
                  <a:prstClr val="black"/>
                </a:solidFill>
                <a:cs typeface="Meiryo UI" panose="020B0604030504040204" pitchFamily="50" charset="-128"/>
              </a:rPr>
              <a:t>】</a:t>
            </a:r>
            <a:endParaRPr lang="ja-JP" altLang="en-US" sz="1200" b="1" dirty="0">
              <a:solidFill>
                <a:prstClr val="black"/>
              </a:solidFill>
              <a:cs typeface="Meiryo UI" panose="020B0604030504040204" pitchFamily="50" charset="-128"/>
            </a:endParaRPr>
          </a:p>
        </p:txBody>
      </p:sp>
      <p:sp>
        <p:nvSpPr>
          <p:cNvPr id="26" name="正方形/長方形 2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68</a:t>
            </a:fld>
            <a:endParaRPr lang="ja-JP" altLang="en-US" dirty="0">
              <a:solidFill>
                <a:prstClr val="black"/>
              </a:solidFill>
            </a:endParaRPr>
          </a:p>
        </p:txBody>
      </p:sp>
      <p:graphicFrame>
        <p:nvGraphicFramePr>
          <p:cNvPr id="15" name="グラフ 14"/>
          <p:cNvGraphicFramePr>
            <a:graphicFrameLocks/>
          </p:cNvGraphicFramePr>
          <p:nvPr>
            <p:extLst>
              <p:ext uri="{D42A27DB-BD31-4B8C-83A1-F6EECF244321}">
                <p14:modId xmlns:p14="http://schemas.microsoft.com/office/powerpoint/2010/main" val="3512841350"/>
              </p:ext>
            </p:extLst>
          </p:nvPr>
        </p:nvGraphicFramePr>
        <p:xfrm>
          <a:off x="4723521" y="1097581"/>
          <a:ext cx="4346661" cy="19055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extLst>
              <p:ext uri="{D42A27DB-BD31-4B8C-83A1-F6EECF244321}">
                <p14:modId xmlns:p14="http://schemas.microsoft.com/office/powerpoint/2010/main" val="20765426"/>
              </p:ext>
            </p:extLst>
          </p:nvPr>
        </p:nvGraphicFramePr>
        <p:xfrm>
          <a:off x="5004048" y="3112387"/>
          <a:ext cx="4138464" cy="21888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8814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a:t>
            </a:fld>
            <a:endParaRPr lang="ja-JP" altLang="en-US" dirty="0">
              <a:solidFill>
                <a:prstClr val="black"/>
              </a:solidFill>
            </a:endParaRPr>
          </a:p>
        </p:txBody>
      </p:sp>
    </p:spTree>
    <p:extLst>
      <p:ext uri="{BB962C8B-B14F-4D97-AF65-F5344CB8AC3E}">
        <p14:creationId xmlns:p14="http://schemas.microsoft.com/office/powerpoint/2010/main" val="10094615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1442" y="1160487"/>
            <a:ext cx="3745122" cy="271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9057" y="4215140"/>
            <a:ext cx="4259447" cy="270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都市・まちづくり　■都市としてのプレゼンスの相対的低下</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179512" y="1098610"/>
            <a:ext cx="4068452" cy="2554545"/>
          </a:xfrm>
          <a:prstGeom prst="rect">
            <a:avLst/>
          </a:prstGeom>
        </p:spPr>
        <p:txBody>
          <a:bodyPr wrap="square">
            <a:spAutoFit/>
          </a:bodyPr>
          <a:lstStyle/>
          <a:p>
            <a:pPr marL="180000" indent="-457200"/>
            <a:r>
              <a:rPr lang="ja-JP" altLang="en-US" sz="1600" dirty="0">
                <a:solidFill>
                  <a:prstClr val="black"/>
                </a:solidFill>
                <a:cs typeface="Meiryo UI" panose="020B0604030504040204" pitchFamily="50" charset="-128"/>
              </a:rPr>
              <a:t>①　都市のにぎわいの低下</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今後、少子高齢化の進展に伴い、生産年齢人口が減少すると、大阪府内のにぎわいや活力が低下し、都市としての地位が低下するおそれがあります。</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大阪の豊かな文化や歴史、地域資源などを活用・発信し、都市としての魅力を高めて人口流出を食い止めるとともに、昼間人口や交流人口を増加させ、にぎわいや活力を維持、拡大することが求められます。</a:t>
            </a:r>
          </a:p>
        </p:txBody>
      </p:sp>
      <p:sp>
        <p:nvSpPr>
          <p:cNvPr id="15" name="テキスト ボックス 14"/>
          <p:cNvSpPr txBox="1"/>
          <p:nvPr/>
        </p:nvSpPr>
        <p:spPr>
          <a:xfrm>
            <a:off x="4798641" y="960110"/>
            <a:ext cx="4345359"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rPr>
              <a:t>世界の都市ランキング　「総合」の順位</a:t>
            </a:r>
          </a:p>
        </p:txBody>
      </p:sp>
      <p:sp>
        <p:nvSpPr>
          <p:cNvPr id="17" name="テキスト ボックス 16"/>
          <p:cNvSpPr txBox="1"/>
          <p:nvPr/>
        </p:nvSpPr>
        <p:spPr>
          <a:xfrm>
            <a:off x="5004048" y="3717032"/>
            <a:ext cx="3960440" cy="200055"/>
          </a:xfrm>
          <a:prstGeom prst="rect">
            <a:avLst/>
          </a:prstGeom>
          <a:noFill/>
        </p:spPr>
        <p:txBody>
          <a:bodyPr wrap="square" rtlCol="0">
            <a:spAutoFit/>
          </a:bodyPr>
          <a:lstStyle/>
          <a:p>
            <a:r>
              <a:rPr lang="ja-JP" altLang="en-US" sz="700" dirty="0">
                <a:solidFill>
                  <a:prstClr val="black"/>
                </a:solidFill>
              </a:rPr>
              <a:t>出典</a:t>
            </a:r>
            <a:r>
              <a:rPr lang="ja-JP" altLang="en-US" sz="700" dirty="0" smtClean="0">
                <a:solidFill>
                  <a:prstClr val="black"/>
                </a:solidFill>
              </a:rPr>
              <a:t>：森</a:t>
            </a:r>
            <a:r>
              <a:rPr lang="ja-JP" altLang="en-US" sz="700" dirty="0">
                <a:solidFill>
                  <a:prstClr val="black"/>
                </a:solidFill>
              </a:rPr>
              <a:t>記念</a:t>
            </a:r>
            <a:r>
              <a:rPr lang="ja-JP" altLang="en-US" sz="700" dirty="0" smtClean="0">
                <a:solidFill>
                  <a:prstClr val="black"/>
                </a:solidFill>
              </a:rPr>
              <a:t>財団「世界</a:t>
            </a:r>
            <a:r>
              <a:rPr lang="ja-JP" altLang="en-US" sz="700" dirty="0">
                <a:solidFill>
                  <a:prstClr val="black"/>
                </a:solidFill>
              </a:rPr>
              <a:t>の都市総合力</a:t>
            </a:r>
            <a:r>
              <a:rPr lang="ja-JP" altLang="en-US" sz="700" dirty="0" smtClean="0">
                <a:solidFill>
                  <a:prstClr val="black"/>
                </a:solidFill>
              </a:rPr>
              <a:t>ランキング」</a:t>
            </a:r>
            <a:endParaRPr lang="en-US" altLang="ja-JP" sz="700" dirty="0">
              <a:solidFill>
                <a:prstClr val="black"/>
              </a:solidFill>
            </a:endParaRPr>
          </a:p>
        </p:txBody>
      </p:sp>
      <p:sp>
        <p:nvSpPr>
          <p:cNvPr id="22" name="テキスト ボックス 21"/>
          <p:cNvSpPr txBox="1"/>
          <p:nvPr/>
        </p:nvSpPr>
        <p:spPr>
          <a:xfrm>
            <a:off x="4798641" y="4005064"/>
            <a:ext cx="4345360"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a:solidFill>
                  <a:prstClr val="black"/>
                </a:solidFill>
              </a:rPr>
              <a:t>各都市別の昼夜間人口比率の推移</a:t>
            </a:r>
            <a:endParaRPr lang="en-US" altLang="ja-JP" sz="1200" b="1" dirty="0">
              <a:solidFill>
                <a:prstClr val="black"/>
              </a:solidFill>
            </a:endParaRPr>
          </a:p>
        </p:txBody>
      </p:sp>
      <p:sp>
        <p:nvSpPr>
          <p:cNvPr id="20" name="テキスト ボックス 19"/>
          <p:cNvSpPr txBox="1"/>
          <p:nvPr/>
        </p:nvSpPr>
        <p:spPr>
          <a:xfrm>
            <a:off x="4957065" y="6585177"/>
            <a:ext cx="2054627" cy="200055"/>
          </a:xfrm>
          <a:prstGeom prst="rect">
            <a:avLst/>
          </a:prstGeom>
          <a:noFill/>
          <a:ln>
            <a:noFill/>
            <a:prstDash val="dash"/>
          </a:ln>
        </p:spPr>
        <p:txBody>
          <a:bodyPr wrap="square" rtlCol="0">
            <a:spAutoFit/>
          </a:bodyPr>
          <a:lstStyle/>
          <a:p>
            <a:r>
              <a:rPr lang="ja-JP" altLang="en-US" sz="700" dirty="0">
                <a:solidFill>
                  <a:prstClr val="black"/>
                </a:solidFill>
              </a:rPr>
              <a:t>出典：総務省「国勢調査」</a:t>
            </a:r>
            <a:endParaRPr lang="en-US" altLang="ja-JP" sz="700" dirty="0">
              <a:solidFill>
                <a:prstClr val="black"/>
              </a:solidFill>
            </a:endParaRPr>
          </a:p>
        </p:txBody>
      </p:sp>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69</a:t>
            </a:fld>
            <a:endParaRPr lang="ja-JP" altLang="en-US" dirty="0">
              <a:solidFill>
                <a:prstClr val="black"/>
              </a:solidFill>
            </a:endParaRPr>
          </a:p>
        </p:txBody>
      </p:sp>
      <p:sp>
        <p:nvSpPr>
          <p:cNvPr id="4" name="テキスト ボックス 3"/>
          <p:cNvSpPr txBox="1"/>
          <p:nvPr/>
        </p:nvSpPr>
        <p:spPr>
          <a:xfrm>
            <a:off x="179511" y="3773973"/>
            <a:ext cx="4619129" cy="1015663"/>
          </a:xfrm>
          <a:prstGeom prst="rect">
            <a:avLst/>
          </a:prstGeom>
          <a:noFill/>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昼間</a:t>
            </a:r>
            <a:r>
              <a:rPr lang="ja-JP" altLang="en-US" sz="1200" dirty="0">
                <a:solidFill>
                  <a:prstClr val="black"/>
                </a:solidFill>
              </a:rPr>
              <a:t>人口：就業者または通学者が従業・通学している従業地・</a:t>
            </a:r>
            <a:r>
              <a:rPr lang="en-US" altLang="ja-JP" sz="1200" dirty="0">
                <a:solidFill>
                  <a:prstClr val="black"/>
                </a:solidFill>
              </a:rPr>
              <a:t/>
            </a:r>
            <a:br>
              <a:rPr lang="en-US" altLang="ja-JP" sz="1200" dirty="0">
                <a:solidFill>
                  <a:prstClr val="black"/>
                </a:solidFill>
              </a:rPr>
            </a:br>
            <a:r>
              <a:rPr lang="ja-JP" altLang="en-US" sz="1200" dirty="0">
                <a:solidFill>
                  <a:prstClr val="black"/>
                </a:solidFill>
              </a:rPr>
              <a:t>　　　　　　　　 通学地による人口で、国勢調査の従業地・通学地集計</a:t>
            </a:r>
            <a:r>
              <a:rPr lang="en-US" altLang="ja-JP" sz="1200" dirty="0">
                <a:solidFill>
                  <a:prstClr val="black"/>
                </a:solidFill>
              </a:rPr>
              <a:t/>
            </a:r>
            <a:br>
              <a:rPr lang="en-US" altLang="ja-JP" sz="1200" dirty="0">
                <a:solidFill>
                  <a:prstClr val="black"/>
                </a:solidFill>
              </a:rPr>
            </a:br>
            <a:r>
              <a:rPr lang="ja-JP" altLang="en-US" sz="1200" dirty="0">
                <a:solidFill>
                  <a:prstClr val="black"/>
                </a:solidFill>
              </a:rPr>
              <a:t>　　　　　　　　 の結果を用いて算出される人口です。</a:t>
            </a:r>
          </a:p>
          <a:p>
            <a:r>
              <a:rPr lang="ja-JP" altLang="en-US" sz="1200" dirty="0" smtClean="0">
                <a:solidFill>
                  <a:prstClr val="black"/>
                </a:solidFill>
              </a:rPr>
              <a:t>　 交流</a:t>
            </a:r>
            <a:r>
              <a:rPr lang="ja-JP" altLang="en-US" sz="1200" dirty="0">
                <a:solidFill>
                  <a:prstClr val="black"/>
                </a:solidFill>
              </a:rPr>
              <a:t>人口：通勤・通学のほか、観光、買い物、レジャーなど何らかの</a:t>
            </a:r>
            <a:r>
              <a:rPr lang="en-US" altLang="ja-JP" sz="1200" dirty="0">
                <a:solidFill>
                  <a:prstClr val="black"/>
                </a:solidFill>
              </a:rPr>
              <a:t/>
            </a:r>
            <a:br>
              <a:rPr lang="en-US" altLang="ja-JP" sz="1200" dirty="0">
                <a:solidFill>
                  <a:prstClr val="black"/>
                </a:solidFill>
              </a:rPr>
            </a:br>
            <a:r>
              <a:rPr lang="ja-JP" altLang="en-US" sz="1200" dirty="0">
                <a:solidFill>
                  <a:prstClr val="black"/>
                </a:solidFill>
              </a:rPr>
              <a:t>　　　　　　　　 目的で域外から訪れる人口です。</a:t>
            </a:r>
            <a:endParaRPr kumimoji="1" lang="ja-JP" altLang="en-US" sz="1200" dirty="0"/>
          </a:p>
        </p:txBody>
      </p:sp>
    </p:spTree>
    <p:extLst>
      <p:ext uri="{BB962C8B-B14F-4D97-AF65-F5344CB8AC3E}">
        <p14:creationId xmlns:p14="http://schemas.microsoft.com/office/powerpoint/2010/main" val="9325152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70</a:t>
            </a:fld>
            <a:endParaRPr lang="ja-JP" altLang="en-US" dirty="0">
              <a:solidFill>
                <a:prstClr val="black"/>
              </a:solidFill>
            </a:endParaRPr>
          </a:p>
        </p:txBody>
      </p:sp>
    </p:spTree>
    <p:extLst>
      <p:ext uri="{BB962C8B-B14F-4D97-AF65-F5344CB8AC3E}">
        <p14:creationId xmlns:p14="http://schemas.microsoft.com/office/powerpoint/2010/main" val="36537934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71</a:t>
            </a:fld>
            <a:endParaRPr lang="ja-JP" altLang="en-US" dirty="0">
              <a:solidFill>
                <a:prstClr val="black"/>
              </a:solidFill>
            </a:endParaRPr>
          </a:p>
        </p:txBody>
      </p:sp>
      <p:sp>
        <p:nvSpPr>
          <p:cNvPr id="4" name="テキスト ボックス 3"/>
          <p:cNvSpPr txBox="1"/>
          <p:nvPr/>
        </p:nvSpPr>
        <p:spPr>
          <a:xfrm>
            <a:off x="735772" y="1322765"/>
            <a:ext cx="9092812" cy="954107"/>
          </a:xfrm>
          <a:prstGeom prst="rect">
            <a:avLst/>
          </a:prstGeom>
          <a:noFill/>
        </p:spPr>
        <p:txBody>
          <a:bodyPr wrap="square" rtlCol="0">
            <a:spAutoFit/>
          </a:bodyPr>
          <a:lstStyle/>
          <a:p>
            <a:r>
              <a:rPr lang="ja-JP" altLang="en-US" sz="2800" dirty="0">
                <a:solidFill>
                  <a:prstClr val="black"/>
                </a:solidFill>
                <a:cs typeface="Meiryo UI" panose="020B0604030504040204" pitchFamily="50" charset="-128"/>
              </a:rPr>
              <a:t>４．人口の将来見通し・基本的な視点・</a:t>
            </a:r>
            <a:r>
              <a:rPr lang="en-US" altLang="ja-JP" sz="2800" dirty="0">
                <a:solidFill>
                  <a:prstClr val="black"/>
                </a:solidFill>
                <a:cs typeface="Meiryo UI" panose="020B0604030504040204" pitchFamily="50" charset="-128"/>
              </a:rPr>
              <a:t/>
            </a:r>
            <a:br>
              <a:rPr lang="en-US" altLang="ja-JP" sz="2800" dirty="0">
                <a:solidFill>
                  <a:prstClr val="black"/>
                </a:solidFill>
                <a:cs typeface="Meiryo UI" panose="020B0604030504040204" pitchFamily="50" charset="-128"/>
              </a:rPr>
            </a:br>
            <a:r>
              <a:rPr lang="ja-JP" altLang="en-US" sz="2800" dirty="0">
                <a:solidFill>
                  <a:prstClr val="black"/>
                </a:solidFill>
                <a:cs typeface="Meiryo UI" panose="020B0604030504040204" pitchFamily="50" charset="-128"/>
              </a:rPr>
              <a:t>　　　取組みの方向性</a:t>
            </a:r>
          </a:p>
        </p:txBody>
      </p:sp>
    </p:spTree>
    <p:extLst>
      <p:ext uri="{BB962C8B-B14F-4D97-AF65-F5344CB8AC3E}">
        <p14:creationId xmlns:p14="http://schemas.microsoft.com/office/powerpoint/2010/main" val="18234535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5856" y="4443436"/>
            <a:ext cx="4324530" cy="236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7600" y="1959699"/>
            <a:ext cx="3510314" cy="227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5694" y="1988840"/>
            <a:ext cx="3420242" cy="22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07504" y="706413"/>
            <a:ext cx="9036496" cy="584775"/>
          </a:xfrm>
          <a:prstGeom prst="rect">
            <a:avLst/>
          </a:prstGeom>
        </p:spPr>
        <p:txBody>
          <a:bodyPr wrap="square">
            <a:spAutoFit/>
          </a:bodyPr>
          <a:lstStyle/>
          <a:p>
            <a:r>
              <a:rPr lang="ja-JP" altLang="en-US" sz="1600" b="1" dirty="0">
                <a:solidFill>
                  <a:prstClr val="black"/>
                </a:solidFill>
              </a:rPr>
              <a:t>■　人口の将来見通し（シミュレーション）</a:t>
            </a:r>
            <a:r>
              <a:rPr lang="en-US" altLang="ja-JP" sz="1600" b="1" dirty="0">
                <a:solidFill>
                  <a:prstClr val="black"/>
                </a:solidFill>
              </a:rPr>
              <a:t>【</a:t>
            </a:r>
            <a:r>
              <a:rPr lang="ja-JP" altLang="en-US" sz="1600" b="1" dirty="0">
                <a:solidFill>
                  <a:prstClr val="black"/>
                </a:solidFill>
              </a:rPr>
              <a:t>定住人口</a:t>
            </a:r>
            <a:r>
              <a:rPr lang="en-US" altLang="ja-JP" sz="1600" b="1" dirty="0">
                <a:solidFill>
                  <a:prstClr val="black"/>
                </a:solidFill>
              </a:rPr>
              <a:t>】</a:t>
            </a:r>
            <a:endParaRPr lang="ja-JP" altLang="ja-JP" sz="1600" dirty="0">
              <a:solidFill>
                <a:prstClr val="black"/>
              </a:solidFill>
            </a:endParaRPr>
          </a:p>
          <a:p>
            <a:pPr marL="180000" indent="-457200"/>
            <a:r>
              <a:rPr lang="ja-JP" altLang="en-US" sz="1600" dirty="0">
                <a:solidFill>
                  <a:prstClr val="black"/>
                </a:solidFill>
                <a:cs typeface="Meiryo UI" panose="020B0604030504040204" pitchFamily="50" charset="-128"/>
              </a:rPr>
              <a:t>○　出生率を改善し、東京圏への一極集中を解消することにより、人口減少傾向を抑制できます。</a:t>
            </a:r>
            <a:endParaRPr lang="en-US" altLang="ja-JP" sz="1600" dirty="0">
              <a:solidFill>
                <a:prstClr val="black"/>
              </a:solidFill>
              <a:cs typeface="Meiryo UI" panose="020B0604030504040204" pitchFamily="50" charset="-128"/>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４．人口の将来見通し・基本的な視点・取組みの方向性</a:t>
            </a:r>
          </a:p>
        </p:txBody>
      </p:sp>
      <p:sp>
        <p:nvSpPr>
          <p:cNvPr id="7" name="正方形/長方形 6"/>
          <p:cNvSpPr/>
          <p:nvPr/>
        </p:nvSpPr>
        <p:spPr>
          <a:xfrm>
            <a:off x="323528" y="1371446"/>
            <a:ext cx="4536504" cy="23761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1050" b="1" u="sng" kern="100" dirty="0">
                <a:solidFill>
                  <a:prstClr val="black">
                    <a:lumMod val="95000"/>
                    <a:lumOff val="5000"/>
                  </a:prstClr>
                </a:solidFill>
                <a:cs typeface="Times New Roman"/>
              </a:rPr>
              <a:t>●若い世代の就労・出産・子育ての希望が実現したら</a:t>
            </a:r>
            <a:endParaRPr lang="ja-JP" altLang="en-US" sz="1050" kern="100" dirty="0">
              <a:solidFill>
                <a:prstClr val="black">
                  <a:lumMod val="95000"/>
                  <a:lumOff val="5000"/>
                </a:prstClr>
              </a:solidFill>
              <a:cs typeface="Times New Roman"/>
            </a:endParaRPr>
          </a:p>
          <a:p>
            <a:pPr marL="127000" indent="-127000" algn="just">
              <a:lnSpc>
                <a:spcPts val="1100"/>
              </a:lnSpc>
            </a:pPr>
            <a:r>
              <a:rPr lang="ja-JP" altLang="en-US" sz="1000" b="1" kern="100" dirty="0">
                <a:solidFill>
                  <a:prstClr val="black"/>
                </a:solidFill>
                <a:cs typeface="Times New Roman"/>
              </a:rPr>
              <a:t>☞</a:t>
            </a:r>
            <a:r>
              <a:rPr lang="ja-JP" altLang="en-US" sz="900" kern="100" dirty="0">
                <a:solidFill>
                  <a:prstClr val="black"/>
                </a:solidFill>
                <a:cs typeface="Times New Roman"/>
              </a:rPr>
              <a:t>出生率が、</a:t>
            </a:r>
            <a:r>
              <a:rPr lang="en-US" sz="900" kern="100" dirty="0">
                <a:solidFill>
                  <a:srgbClr val="000000"/>
                </a:solidFill>
                <a:cs typeface="Times New Roman"/>
              </a:rPr>
              <a:t>2020</a:t>
            </a:r>
            <a:r>
              <a:rPr lang="ja-JP" altLang="en-US" sz="900" kern="100" dirty="0">
                <a:solidFill>
                  <a:srgbClr val="000000"/>
                </a:solidFill>
                <a:cs typeface="Times New Roman"/>
              </a:rPr>
              <a:t>年に</a:t>
            </a:r>
            <a:r>
              <a:rPr lang="en-US" sz="900" kern="100" dirty="0">
                <a:solidFill>
                  <a:srgbClr val="000000"/>
                </a:solidFill>
                <a:cs typeface="Times New Roman"/>
              </a:rPr>
              <a:t>1.6</a:t>
            </a:r>
            <a:r>
              <a:rPr lang="ja-JP" altLang="en-US" sz="900" kern="100" dirty="0">
                <a:solidFill>
                  <a:srgbClr val="000000"/>
                </a:solidFill>
                <a:cs typeface="Times New Roman"/>
              </a:rPr>
              <a:t>程度、</a:t>
            </a:r>
            <a:r>
              <a:rPr lang="en-US" sz="900" kern="100" dirty="0">
                <a:solidFill>
                  <a:srgbClr val="000000"/>
                </a:solidFill>
                <a:cs typeface="Times New Roman"/>
              </a:rPr>
              <a:t>2030</a:t>
            </a:r>
            <a:r>
              <a:rPr lang="ja-JP" altLang="en-US" sz="900" kern="100" dirty="0">
                <a:solidFill>
                  <a:srgbClr val="000000"/>
                </a:solidFill>
                <a:cs typeface="Times New Roman"/>
              </a:rPr>
              <a:t>年に</a:t>
            </a:r>
            <a:r>
              <a:rPr lang="en-US" sz="900" kern="100" dirty="0">
                <a:solidFill>
                  <a:srgbClr val="000000"/>
                </a:solidFill>
                <a:cs typeface="Times New Roman"/>
              </a:rPr>
              <a:t>1.8</a:t>
            </a:r>
            <a:r>
              <a:rPr lang="ja-JP" altLang="en-US" sz="900" kern="100" dirty="0">
                <a:solidFill>
                  <a:srgbClr val="000000"/>
                </a:solidFill>
                <a:cs typeface="Times New Roman"/>
              </a:rPr>
              <a:t>程度、</a:t>
            </a:r>
            <a:r>
              <a:rPr lang="en-US" sz="900" kern="100" dirty="0">
                <a:solidFill>
                  <a:srgbClr val="000000"/>
                </a:solidFill>
                <a:cs typeface="Times New Roman"/>
              </a:rPr>
              <a:t>2040</a:t>
            </a:r>
            <a:r>
              <a:rPr lang="ja-JP" altLang="en-US" sz="900" kern="100" dirty="0">
                <a:solidFill>
                  <a:srgbClr val="000000"/>
                </a:solidFill>
                <a:cs typeface="Times New Roman"/>
              </a:rPr>
              <a:t>年に</a:t>
            </a:r>
            <a:r>
              <a:rPr lang="en-US" sz="900" kern="100" dirty="0">
                <a:solidFill>
                  <a:srgbClr val="000000"/>
                </a:solidFill>
                <a:cs typeface="Times New Roman"/>
              </a:rPr>
              <a:t>2.07</a:t>
            </a:r>
            <a:r>
              <a:rPr lang="ja-JP" altLang="en-US" sz="900" kern="100" dirty="0">
                <a:solidFill>
                  <a:srgbClr val="000000"/>
                </a:solidFill>
                <a:cs typeface="Times New Roman"/>
              </a:rPr>
              <a:t>と想定</a:t>
            </a:r>
            <a:r>
              <a:rPr lang="en-US" altLang="ja-JP" sz="900" kern="100" dirty="0">
                <a:solidFill>
                  <a:srgbClr val="000000"/>
                </a:solidFill>
                <a:cs typeface="Times New Roman"/>
              </a:rPr>
              <a:t/>
            </a:r>
            <a:br>
              <a:rPr lang="en-US" altLang="ja-JP" sz="900" kern="100" dirty="0">
                <a:solidFill>
                  <a:srgbClr val="000000"/>
                </a:solidFill>
                <a:cs typeface="Times New Roman"/>
              </a:rPr>
            </a:br>
            <a:r>
              <a:rPr lang="en-US" altLang="ja-JP" sz="850" kern="100" dirty="0">
                <a:solidFill>
                  <a:srgbClr val="000000"/>
                </a:solidFill>
                <a:cs typeface="Times New Roman"/>
              </a:rPr>
              <a:t>※</a:t>
            </a:r>
            <a:r>
              <a:rPr lang="ja-JP" altLang="en-US" sz="850" kern="100" dirty="0">
                <a:solidFill>
                  <a:srgbClr val="000000"/>
                </a:solidFill>
                <a:cs typeface="Times New Roman"/>
              </a:rPr>
              <a:t>　府と全国平均との出生率の差（</a:t>
            </a:r>
            <a:r>
              <a:rPr lang="en-US" altLang="ja-JP" sz="850" kern="100" dirty="0">
                <a:solidFill>
                  <a:srgbClr val="000000"/>
                </a:solidFill>
                <a:cs typeface="Times New Roman"/>
              </a:rPr>
              <a:t>2005</a:t>
            </a:r>
            <a:r>
              <a:rPr lang="ja-JP" altLang="en-US" sz="850" kern="100" dirty="0">
                <a:solidFill>
                  <a:srgbClr val="000000"/>
                </a:solidFill>
                <a:cs typeface="Times New Roman"/>
              </a:rPr>
              <a:t>～</a:t>
            </a:r>
            <a:r>
              <a:rPr lang="en-US" altLang="ja-JP" sz="850" kern="100" dirty="0">
                <a:solidFill>
                  <a:srgbClr val="000000"/>
                </a:solidFill>
                <a:cs typeface="Times New Roman"/>
              </a:rPr>
              <a:t>2014</a:t>
            </a:r>
            <a:r>
              <a:rPr lang="ja-JP" altLang="en-US" sz="850" kern="100" dirty="0">
                <a:solidFill>
                  <a:srgbClr val="000000"/>
                </a:solidFill>
                <a:cs typeface="Times New Roman"/>
              </a:rPr>
              <a:t>年の平均）を加味すると、</a:t>
            </a:r>
            <a:r>
              <a:rPr lang="en-US" altLang="ja-JP" sz="850" kern="100" dirty="0">
                <a:solidFill>
                  <a:srgbClr val="000000"/>
                </a:solidFill>
                <a:cs typeface="Times New Roman"/>
              </a:rPr>
              <a:t>2040</a:t>
            </a:r>
            <a:r>
              <a:rPr lang="ja-JP" altLang="en-US" sz="850" kern="100" dirty="0">
                <a:solidFill>
                  <a:srgbClr val="000000"/>
                </a:solidFill>
                <a:cs typeface="Times New Roman"/>
              </a:rPr>
              <a:t>年に</a:t>
            </a:r>
            <a:r>
              <a:rPr lang="en-US" altLang="ja-JP" sz="850" kern="100" dirty="0">
                <a:solidFill>
                  <a:srgbClr val="000000"/>
                </a:solidFill>
                <a:cs typeface="Times New Roman"/>
              </a:rPr>
              <a:t/>
            </a:r>
            <a:br>
              <a:rPr lang="en-US" altLang="ja-JP" sz="850" kern="100" dirty="0">
                <a:solidFill>
                  <a:srgbClr val="000000"/>
                </a:solidFill>
                <a:cs typeface="Times New Roman"/>
              </a:rPr>
            </a:br>
            <a:r>
              <a:rPr lang="ja-JP" altLang="en-US" sz="850" kern="100" dirty="0">
                <a:solidFill>
                  <a:srgbClr val="000000"/>
                </a:solidFill>
                <a:cs typeface="Times New Roman"/>
              </a:rPr>
              <a:t>　</a:t>
            </a:r>
            <a:r>
              <a:rPr lang="en-US" altLang="ja-JP" sz="850" kern="100" dirty="0">
                <a:solidFill>
                  <a:srgbClr val="000000"/>
                </a:solidFill>
                <a:cs typeface="Times New Roman"/>
              </a:rPr>
              <a:t>794</a:t>
            </a:r>
            <a:r>
              <a:rPr lang="ja-JP" altLang="en-US" sz="850" kern="100" dirty="0">
                <a:solidFill>
                  <a:srgbClr val="000000"/>
                </a:solidFill>
                <a:cs typeface="Times New Roman"/>
              </a:rPr>
              <a:t>万人になると推計されます。</a:t>
            </a:r>
            <a:endParaRPr lang="ja-JP" altLang="en-US" sz="850" kern="100" dirty="0">
              <a:solidFill>
                <a:prstClr val="black"/>
              </a:solidFill>
              <a:cs typeface="Times New Roman"/>
            </a:endParaRPr>
          </a:p>
          <a:p>
            <a:pPr algn="just">
              <a:lnSpc>
                <a:spcPts val="1600"/>
              </a:lnSpc>
            </a:pPr>
            <a:r>
              <a:rPr lang="en-US" sz="1000" b="1" kern="100" dirty="0">
                <a:solidFill>
                  <a:prstClr val="black"/>
                </a:solidFill>
                <a:cs typeface="Times New Roman"/>
              </a:rPr>
              <a:t> </a:t>
            </a:r>
            <a:endParaRPr lang="ja-JP" altLang="en-US" sz="1050" kern="100" dirty="0">
              <a:solidFill>
                <a:prstClr val="black"/>
              </a:solidFill>
              <a:cs typeface="Times New Roman"/>
            </a:endParaRPr>
          </a:p>
          <a:p>
            <a:pPr algn="ctr"/>
            <a:r>
              <a:rPr lang="en-US" sz="1050" kern="100" dirty="0">
                <a:solidFill>
                  <a:prstClr val="black"/>
                </a:solidFill>
                <a:cs typeface="Times New Roman"/>
              </a:rPr>
              <a:t> </a:t>
            </a:r>
            <a:endParaRPr lang="ja-JP" altLang="en-US" sz="1050" kern="100" dirty="0">
              <a:solidFill>
                <a:prstClr val="black"/>
              </a:solidFill>
              <a:cs typeface="Times New Roman"/>
            </a:endParaRPr>
          </a:p>
        </p:txBody>
      </p:sp>
      <p:sp>
        <p:nvSpPr>
          <p:cNvPr id="9" name="正方形/長方形 8"/>
          <p:cNvSpPr/>
          <p:nvPr/>
        </p:nvSpPr>
        <p:spPr>
          <a:xfrm>
            <a:off x="5076056" y="1371446"/>
            <a:ext cx="3680508" cy="237617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1050" b="1" u="sng" kern="100" dirty="0">
                <a:solidFill>
                  <a:prstClr val="black">
                    <a:lumMod val="95000"/>
                    <a:lumOff val="5000"/>
                  </a:prstClr>
                </a:solidFill>
                <a:cs typeface="Times New Roman"/>
              </a:rPr>
              <a:t>●東京圏への一極集中を是正したら</a:t>
            </a:r>
            <a:endParaRPr lang="ja-JP" altLang="en-US" sz="1050" kern="100" dirty="0">
              <a:solidFill>
                <a:prstClr val="black">
                  <a:lumMod val="95000"/>
                  <a:lumOff val="5000"/>
                </a:prstClr>
              </a:solidFill>
              <a:cs typeface="Times New Roman"/>
            </a:endParaRPr>
          </a:p>
          <a:p>
            <a:pPr algn="just">
              <a:lnSpc>
                <a:spcPts val="1600"/>
              </a:lnSpc>
            </a:pPr>
            <a:r>
              <a:rPr lang="ja-JP" altLang="en-US" sz="900" b="1" kern="100" dirty="0">
                <a:solidFill>
                  <a:prstClr val="black"/>
                </a:solidFill>
                <a:cs typeface="Times New Roman"/>
              </a:rPr>
              <a:t>☞</a:t>
            </a:r>
            <a:r>
              <a:rPr lang="ja-JP" altLang="en-US" sz="900" kern="100" dirty="0">
                <a:solidFill>
                  <a:srgbClr val="000000"/>
                </a:solidFill>
                <a:cs typeface="Times New Roman"/>
              </a:rPr>
              <a:t>東京圏への転出超過数がゼロになる</a:t>
            </a:r>
            <a:r>
              <a:rPr lang="ja-JP" altLang="en-US" sz="1000" kern="100" dirty="0">
                <a:solidFill>
                  <a:srgbClr val="000000"/>
                </a:solidFill>
                <a:cs typeface="Times New Roman"/>
              </a:rPr>
              <a:t>　</a:t>
            </a:r>
            <a:endParaRPr lang="ja-JP" altLang="en-US" sz="850" kern="100" dirty="0">
              <a:solidFill>
                <a:prstClr val="black"/>
              </a:solidFill>
              <a:cs typeface="Times New Roman"/>
            </a:endParaRPr>
          </a:p>
          <a:p>
            <a:pPr algn="just">
              <a:lnSpc>
                <a:spcPts val="1600"/>
              </a:lnSpc>
            </a:pPr>
            <a:r>
              <a:rPr lang="en-US" sz="1000" b="1" kern="100" dirty="0">
                <a:solidFill>
                  <a:prstClr val="black"/>
                </a:solidFill>
                <a:cs typeface="Times New Roman"/>
              </a:rPr>
              <a:t> </a:t>
            </a:r>
            <a:endParaRPr lang="ja-JP" altLang="en-US" sz="1050" kern="100" dirty="0">
              <a:solidFill>
                <a:prstClr val="black"/>
              </a:solidFill>
              <a:cs typeface="Times New Roman"/>
            </a:endParaRPr>
          </a:p>
        </p:txBody>
      </p:sp>
      <p:sp>
        <p:nvSpPr>
          <p:cNvPr id="11" name="正方形/長方形 10"/>
          <p:cNvSpPr/>
          <p:nvPr/>
        </p:nvSpPr>
        <p:spPr>
          <a:xfrm>
            <a:off x="899592" y="4490222"/>
            <a:ext cx="2304256" cy="1999118"/>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1050" b="1" u="sng" kern="100" dirty="0">
                <a:solidFill>
                  <a:prstClr val="black">
                    <a:lumMod val="95000"/>
                    <a:lumOff val="5000"/>
                  </a:prstClr>
                </a:solidFill>
                <a:cs typeface="Times New Roman"/>
              </a:rPr>
              <a:t>●人口減少</a:t>
            </a:r>
            <a:r>
              <a:rPr lang="ja-JP" altLang="en-US" sz="1050" b="1" u="sng" kern="100" dirty="0">
                <a:solidFill>
                  <a:prstClr val="black"/>
                </a:solidFill>
                <a:cs typeface="Times New Roman"/>
              </a:rPr>
              <a:t>傾向が抑制できれば</a:t>
            </a:r>
            <a:endParaRPr lang="ja-JP" altLang="en-US" sz="1050" u="sng" kern="100" dirty="0">
              <a:solidFill>
                <a:prstClr val="black"/>
              </a:solidFill>
              <a:cs typeface="Times New Roman"/>
            </a:endParaRPr>
          </a:p>
          <a:p>
            <a:pPr algn="just">
              <a:lnSpc>
                <a:spcPts val="1600"/>
              </a:lnSpc>
            </a:pPr>
            <a:r>
              <a:rPr lang="ja-JP" altLang="en-US" sz="1000" b="1" kern="100" dirty="0">
                <a:solidFill>
                  <a:prstClr val="black"/>
                </a:solidFill>
                <a:cs typeface="Times New Roman"/>
              </a:rPr>
              <a:t>☞</a:t>
            </a:r>
            <a:r>
              <a:rPr lang="ja-JP" altLang="en-US" sz="1000" kern="100" dirty="0">
                <a:solidFill>
                  <a:prstClr val="black"/>
                </a:solidFill>
                <a:cs typeface="Times New Roman"/>
              </a:rPr>
              <a:t>社会増減・自然増減ともに</a:t>
            </a:r>
            <a:endParaRPr lang="en-US" altLang="ja-JP" sz="1000" kern="100" dirty="0">
              <a:solidFill>
                <a:prstClr val="black"/>
              </a:solidFill>
              <a:cs typeface="Times New Roman"/>
            </a:endParaRPr>
          </a:p>
          <a:p>
            <a:pPr algn="just">
              <a:lnSpc>
                <a:spcPts val="1600"/>
              </a:lnSpc>
            </a:pPr>
            <a:r>
              <a:rPr lang="ja-JP" altLang="en-US" sz="1000" kern="100" dirty="0">
                <a:solidFill>
                  <a:prstClr val="black"/>
                </a:solidFill>
                <a:cs typeface="Times New Roman"/>
              </a:rPr>
              <a:t>　上記２つの条件を満たした場合</a:t>
            </a:r>
            <a:endParaRPr lang="en-US" altLang="ja-JP" sz="1000" kern="100" dirty="0">
              <a:solidFill>
                <a:prstClr val="black"/>
              </a:solidFill>
              <a:cs typeface="Times New Roman"/>
            </a:endParaRPr>
          </a:p>
          <a:p>
            <a:pPr algn="just">
              <a:lnSpc>
                <a:spcPts val="1600"/>
              </a:lnSpc>
            </a:pPr>
            <a:endParaRPr lang="en-US" altLang="ja-JP" sz="1050" kern="100" dirty="0">
              <a:solidFill>
                <a:prstClr val="black"/>
              </a:solidFill>
              <a:cs typeface="Times New Roman"/>
            </a:endParaRPr>
          </a:p>
          <a:p>
            <a:pPr algn="just">
              <a:lnSpc>
                <a:spcPts val="1600"/>
              </a:lnSpc>
            </a:pPr>
            <a:r>
              <a:rPr lang="ja-JP" altLang="ja-JP" sz="1050" b="1" kern="100" dirty="0">
                <a:solidFill>
                  <a:prstClr val="black"/>
                </a:solidFill>
                <a:cs typeface="Times New Roman"/>
              </a:rPr>
              <a:t>☞</a:t>
            </a:r>
            <a:r>
              <a:rPr lang="en-US" altLang="ja-JP" sz="1050" b="1" kern="100" dirty="0">
                <a:solidFill>
                  <a:prstClr val="black"/>
                </a:solidFill>
                <a:cs typeface="Times New Roman"/>
              </a:rPr>
              <a:t>823</a:t>
            </a:r>
            <a:r>
              <a:rPr lang="ja-JP" altLang="en-US" sz="1050" b="1" kern="100" dirty="0">
                <a:solidFill>
                  <a:prstClr val="black"/>
                </a:solidFill>
                <a:cs typeface="Times New Roman"/>
              </a:rPr>
              <a:t>万人～</a:t>
            </a:r>
            <a:r>
              <a:rPr lang="en-US" altLang="ja-JP" sz="1050" b="1" kern="100" dirty="0">
                <a:solidFill>
                  <a:prstClr val="black"/>
                </a:solidFill>
                <a:cs typeface="Times New Roman"/>
              </a:rPr>
              <a:t>837</a:t>
            </a:r>
            <a:r>
              <a:rPr lang="ja-JP" altLang="en-US" sz="1050" b="1" kern="100" dirty="0">
                <a:solidFill>
                  <a:prstClr val="black"/>
                </a:solidFill>
                <a:cs typeface="Times New Roman"/>
              </a:rPr>
              <a:t>万人の間になると</a:t>
            </a:r>
            <a:r>
              <a:rPr lang="en-US" altLang="ja-JP" sz="1050" b="1" kern="100" dirty="0">
                <a:solidFill>
                  <a:prstClr val="black"/>
                </a:solidFill>
                <a:cs typeface="Times New Roman"/>
              </a:rPr>
              <a:t/>
            </a:r>
            <a:br>
              <a:rPr lang="en-US" altLang="ja-JP" sz="1050" b="1" kern="100" dirty="0">
                <a:solidFill>
                  <a:prstClr val="black"/>
                </a:solidFill>
                <a:cs typeface="Times New Roman"/>
              </a:rPr>
            </a:br>
            <a:r>
              <a:rPr lang="ja-JP" altLang="en-US" sz="1050" b="1" kern="100" dirty="0">
                <a:solidFill>
                  <a:prstClr val="black"/>
                </a:solidFill>
                <a:cs typeface="Times New Roman"/>
              </a:rPr>
              <a:t>　推計されます。</a:t>
            </a:r>
            <a:endParaRPr lang="en-US" altLang="ja-JP" sz="1050" b="1" kern="100" dirty="0">
              <a:solidFill>
                <a:prstClr val="black"/>
              </a:solidFill>
              <a:cs typeface="Times New Roman"/>
            </a:endParaRPr>
          </a:p>
          <a:p>
            <a:pPr algn="just">
              <a:lnSpc>
                <a:spcPts val="1600"/>
              </a:lnSpc>
            </a:pPr>
            <a:endParaRPr lang="en-US" altLang="ja-JP" sz="1050" b="1" kern="100" dirty="0">
              <a:solidFill>
                <a:prstClr val="black"/>
              </a:solidFill>
              <a:cs typeface="Times New Roman"/>
            </a:endParaRPr>
          </a:p>
          <a:p>
            <a:pPr algn="just">
              <a:lnSpc>
                <a:spcPts val="1600"/>
              </a:lnSpc>
            </a:pPr>
            <a:r>
              <a:rPr lang="ja-JP" altLang="en-US" sz="1050" kern="100" dirty="0">
                <a:solidFill>
                  <a:prstClr val="black"/>
                </a:solidFill>
                <a:cs typeface="Times New Roman"/>
              </a:rPr>
              <a:t>　</a:t>
            </a:r>
            <a:r>
              <a:rPr lang="en-US" altLang="ja-JP" sz="1050" kern="100" dirty="0">
                <a:solidFill>
                  <a:prstClr val="black"/>
                </a:solidFill>
                <a:cs typeface="Times New Roman"/>
              </a:rPr>
              <a:t>※</a:t>
            </a:r>
            <a:r>
              <a:rPr lang="ja-JP" altLang="en-US" sz="1050" kern="100" dirty="0">
                <a:solidFill>
                  <a:prstClr val="black"/>
                </a:solidFill>
                <a:cs typeface="Times New Roman"/>
              </a:rPr>
              <a:t>　社会増により、出生数も変化する</a:t>
            </a:r>
            <a:r>
              <a:rPr lang="en-US" altLang="ja-JP" sz="1050" kern="100" dirty="0">
                <a:solidFill>
                  <a:prstClr val="black"/>
                </a:solidFill>
                <a:cs typeface="Times New Roman"/>
              </a:rPr>
              <a:t/>
            </a:r>
            <a:br>
              <a:rPr lang="en-US" altLang="ja-JP" sz="1050" kern="100" dirty="0">
                <a:solidFill>
                  <a:prstClr val="black"/>
                </a:solidFill>
                <a:cs typeface="Times New Roman"/>
              </a:rPr>
            </a:br>
            <a:r>
              <a:rPr lang="ja-JP" altLang="en-US" sz="1050" kern="100" dirty="0">
                <a:solidFill>
                  <a:prstClr val="black"/>
                </a:solidFill>
                <a:cs typeface="Times New Roman"/>
              </a:rPr>
              <a:t>　　ため、</a:t>
            </a:r>
            <a:r>
              <a:rPr lang="en-US" altLang="ja-JP" sz="1050" kern="100" dirty="0">
                <a:solidFill>
                  <a:prstClr val="black"/>
                </a:solidFill>
                <a:cs typeface="Times New Roman"/>
              </a:rPr>
              <a:t>58</a:t>
            </a:r>
            <a:r>
              <a:rPr lang="ja-JP" altLang="en-US" sz="1050" kern="100" dirty="0">
                <a:solidFill>
                  <a:prstClr val="black"/>
                </a:solidFill>
                <a:cs typeface="Times New Roman"/>
              </a:rPr>
              <a:t>万人</a:t>
            </a:r>
            <a:r>
              <a:rPr lang="en-US" altLang="ja-JP" sz="1050" kern="100" dirty="0">
                <a:solidFill>
                  <a:prstClr val="black"/>
                </a:solidFill>
                <a:cs typeface="Times New Roman"/>
              </a:rPr>
              <a:t>+27</a:t>
            </a:r>
            <a:r>
              <a:rPr lang="ja-JP" altLang="en-US" sz="1050" kern="100" dirty="0">
                <a:solidFill>
                  <a:prstClr val="black"/>
                </a:solidFill>
                <a:cs typeface="Times New Roman"/>
              </a:rPr>
              <a:t>万人と</a:t>
            </a:r>
            <a:r>
              <a:rPr lang="en-US" altLang="ja-JP" sz="1050" kern="100" dirty="0">
                <a:solidFill>
                  <a:prstClr val="black"/>
                </a:solidFill>
                <a:cs typeface="Times New Roman"/>
              </a:rPr>
              <a:t>87</a:t>
            </a:r>
            <a:r>
              <a:rPr lang="ja-JP" altLang="en-US" sz="1050" kern="100" dirty="0">
                <a:solidFill>
                  <a:prstClr val="black"/>
                </a:solidFill>
                <a:cs typeface="Times New Roman"/>
              </a:rPr>
              <a:t>万人は</a:t>
            </a:r>
            <a:r>
              <a:rPr lang="en-US" altLang="ja-JP" sz="1050" kern="100" dirty="0">
                <a:solidFill>
                  <a:prstClr val="black"/>
                </a:solidFill>
                <a:cs typeface="Times New Roman"/>
              </a:rPr>
              <a:t/>
            </a:r>
            <a:br>
              <a:rPr lang="en-US" altLang="ja-JP" sz="1050" kern="100" dirty="0">
                <a:solidFill>
                  <a:prstClr val="black"/>
                </a:solidFill>
                <a:cs typeface="Times New Roman"/>
              </a:rPr>
            </a:br>
            <a:r>
              <a:rPr lang="ja-JP" altLang="en-US" sz="1050" kern="100" dirty="0">
                <a:solidFill>
                  <a:prstClr val="black"/>
                </a:solidFill>
                <a:cs typeface="Times New Roman"/>
              </a:rPr>
              <a:t>　　一致しません。</a:t>
            </a: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72</a:t>
            </a:fld>
            <a:endParaRPr lang="ja-JP" altLang="en-US" dirty="0">
              <a:solidFill>
                <a:prstClr val="black"/>
              </a:solidFill>
            </a:endParaRPr>
          </a:p>
        </p:txBody>
      </p:sp>
      <p:sp>
        <p:nvSpPr>
          <p:cNvPr id="34" name="四角形吹き出し 33"/>
          <p:cNvSpPr/>
          <p:nvPr/>
        </p:nvSpPr>
        <p:spPr>
          <a:xfrm>
            <a:off x="3419871" y="2340056"/>
            <a:ext cx="720081" cy="216024"/>
          </a:xfrm>
          <a:prstGeom prst="wedgeRectCallout">
            <a:avLst>
              <a:gd name="adj1" fmla="val 3124"/>
              <a:gd name="adj2" fmla="val 148805"/>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900" b="1" dirty="0">
                <a:solidFill>
                  <a:prstClr val="black"/>
                </a:solidFill>
              </a:rPr>
              <a:t>58</a:t>
            </a:r>
            <a:r>
              <a:rPr lang="ja-JP" altLang="en-US" sz="900" b="1" dirty="0">
                <a:solidFill>
                  <a:prstClr val="black"/>
                </a:solidFill>
              </a:rPr>
              <a:t>万人</a:t>
            </a:r>
            <a:r>
              <a:rPr lang="ja-JP" altLang="en-US" sz="900" dirty="0">
                <a:solidFill>
                  <a:prstClr val="black"/>
                </a:solidFill>
              </a:rPr>
              <a:t>増</a:t>
            </a:r>
          </a:p>
        </p:txBody>
      </p:sp>
      <p:sp>
        <p:nvSpPr>
          <p:cNvPr id="35" name="四角形吹き出し 34"/>
          <p:cNvSpPr/>
          <p:nvPr/>
        </p:nvSpPr>
        <p:spPr>
          <a:xfrm>
            <a:off x="7668343" y="2549728"/>
            <a:ext cx="720081" cy="216024"/>
          </a:xfrm>
          <a:prstGeom prst="wedgeRectCallout">
            <a:avLst>
              <a:gd name="adj1" fmla="val 8855"/>
              <a:gd name="adj2" fmla="val 163502"/>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900" b="1" dirty="0">
                <a:solidFill>
                  <a:prstClr val="black"/>
                </a:solidFill>
              </a:rPr>
              <a:t>27</a:t>
            </a:r>
            <a:r>
              <a:rPr lang="ja-JP" altLang="en-US" sz="900" b="1" dirty="0">
                <a:solidFill>
                  <a:prstClr val="black"/>
                </a:solidFill>
              </a:rPr>
              <a:t>万人</a:t>
            </a:r>
            <a:r>
              <a:rPr lang="ja-JP" altLang="en-US" sz="900" dirty="0">
                <a:solidFill>
                  <a:prstClr val="black"/>
                </a:solidFill>
              </a:rPr>
              <a:t>増</a:t>
            </a:r>
          </a:p>
        </p:txBody>
      </p:sp>
      <p:pic>
        <p:nvPicPr>
          <p:cNvPr id="1032" name="Picture 8" descr="D:\TanakaAs\Documents\My Pictures\図2.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7093"/>
          <a:stretch/>
        </p:blipFill>
        <p:spPr bwMode="auto">
          <a:xfrm>
            <a:off x="5796136" y="4924260"/>
            <a:ext cx="2376264" cy="808996"/>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吹き出し 9"/>
          <p:cNvSpPr/>
          <p:nvPr/>
        </p:nvSpPr>
        <p:spPr>
          <a:xfrm>
            <a:off x="5873452" y="4682547"/>
            <a:ext cx="745232" cy="216024"/>
          </a:xfrm>
          <a:prstGeom prst="wedgeRectCallout">
            <a:avLst>
              <a:gd name="adj1" fmla="val -47929"/>
              <a:gd name="adj2" fmla="val 100303"/>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000" b="1" dirty="0">
                <a:solidFill>
                  <a:prstClr val="black"/>
                </a:solidFill>
              </a:rPr>
              <a:t>87</a:t>
            </a:r>
            <a:r>
              <a:rPr lang="ja-JP" altLang="en-US" sz="1000" b="1" dirty="0">
                <a:solidFill>
                  <a:prstClr val="black"/>
                </a:solidFill>
              </a:rPr>
              <a:t>万人</a:t>
            </a:r>
            <a:r>
              <a:rPr lang="ja-JP" altLang="en-US" sz="1000" dirty="0">
                <a:solidFill>
                  <a:prstClr val="black"/>
                </a:solidFill>
              </a:rPr>
              <a:t>増</a:t>
            </a:r>
          </a:p>
        </p:txBody>
      </p:sp>
      <p:cxnSp>
        <p:nvCxnSpPr>
          <p:cNvPr id="14" name="直線矢印コネクタ 13"/>
          <p:cNvCxnSpPr/>
          <p:nvPr/>
        </p:nvCxnSpPr>
        <p:spPr>
          <a:xfrm flipV="1">
            <a:off x="3744000" y="3212976"/>
            <a:ext cx="0" cy="216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右中かっこ 12"/>
          <p:cNvSpPr/>
          <p:nvPr/>
        </p:nvSpPr>
        <p:spPr>
          <a:xfrm>
            <a:off x="3662185" y="3018712"/>
            <a:ext cx="45719" cy="10694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2" name="四角形吹き出し 21"/>
          <p:cNvSpPr/>
          <p:nvPr/>
        </p:nvSpPr>
        <p:spPr>
          <a:xfrm>
            <a:off x="6984268" y="5716988"/>
            <a:ext cx="745232" cy="216024"/>
          </a:xfrm>
          <a:prstGeom prst="wedgeRectCallout">
            <a:avLst>
              <a:gd name="adj1" fmla="val -201818"/>
              <a:gd name="adj2" fmla="val -236232"/>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000" b="1" dirty="0">
                <a:solidFill>
                  <a:prstClr val="black"/>
                </a:solidFill>
              </a:rPr>
              <a:t>73</a:t>
            </a:r>
            <a:r>
              <a:rPr lang="ja-JP" altLang="en-US" sz="1000" b="1" dirty="0">
                <a:solidFill>
                  <a:prstClr val="black"/>
                </a:solidFill>
              </a:rPr>
              <a:t>万人</a:t>
            </a:r>
            <a:r>
              <a:rPr lang="ja-JP" altLang="en-US" sz="1000" dirty="0">
                <a:solidFill>
                  <a:prstClr val="black"/>
                </a:solidFill>
              </a:rPr>
              <a:t>増</a:t>
            </a:r>
          </a:p>
        </p:txBody>
      </p:sp>
      <p:sp>
        <p:nvSpPr>
          <p:cNvPr id="6" name="大かっこ 5"/>
          <p:cNvSpPr/>
          <p:nvPr/>
        </p:nvSpPr>
        <p:spPr>
          <a:xfrm>
            <a:off x="922470" y="5892634"/>
            <a:ext cx="2281378" cy="596706"/>
          </a:xfrm>
          <a:prstGeom prst="bracketPair">
            <a:avLst>
              <a:gd name="adj" fmla="val 1028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cxnSp>
        <p:nvCxnSpPr>
          <p:cNvPr id="23" name="直線矢印コネクタ 22"/>
          <p:cNvCxnSpPr/>
          <p:nvPr/>
        </p:nvCxnSpPr>
        <p:spPr>
          <a:xfrm flipV="1">
            <a:off x="8055767" y="3256419"/>
            <a:ext cx="0" cy="216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下矢印 1"/>
          <p:cNvSpPr/>
          <p:nvPr/>
        </p:nvSpPr>
        <p:spPr>
          <a:xfrm>
            <a:off x="3419872" y="4077072"/>
            <a:ext cx="2448272" cy="432048"/>
          </a:xfrm>
          <a:prstGeom prst="downArrow">
            <a:avLst/>
          </a:prstGeom>
          <a:gradFill flip="none" rotWithShape="1">
            <a:gsLst>
              <a:gs pos="0">
                <a:srgbClr val="03D4A8">
                  <a:lumMod val="19000"/>
                  <a:lumOff val="81000"/>
                  <a:alpha val="85000"/>
                </a:srgbClr>
              </a:gs>
              <a:gs pos="25000">
                <a:srgbClr val="21D6E0"/>
              </a:gs>
              <a:gs pos="75000">
                <a:srgbClr val="0087E6"/>
              </a:gs>
              <a:gs pos="100000">
                <a:srgbClr val="005CBF"/>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テキスト ボックス 27"/>
          <p:cNvSpPr txBox="1"/>
          <p:nvPr/>
        </p:nvSpPr>
        <p:spPr>
          <a:xfrm>
            <a:off x="840016" y="4005064"/>
            <a:ext cx="4020016" cy="212366"/>
          </a:xfrm>
          <a:prstGeom prst="rect">
            <a:avLst/>
          </a:prstGeom>
          <a:noFill/>
        </p:spPr>
        <p:txBody>
          <a:bodyPr wrap="square" rtlCol="0">
            <a:spAutoFit/>
          </a:bodyPr>
          <a:lstStyle/>
          <a:p>
            <a:r>
              <a:rPr lang="ja-JP" altLang="en-US" sz="750" dirty="0" smtClean="0"/>
              <a:t>（</a:t>
            </a:r>
            <a:r>
              <a:rPr lang="en-US" altLang="ja-JP" sz="750" dirty="0" smtClean="0"/>
              <a:t>H27</a:t>
            </a:r>
            <a:r>
              <a:rPr lang="ja-JP" altLang="en-US" sz="750" dirty="0" smtClean="0"/>
              <a:t>）   　（</a:t>
            </a:r>
            <a:r>
              <a:rPr lang="en-US" altLang="ja-JP" sz="750" dirty="0" smtClean="0"/>
              <a:t>H32</a:t>
            </a:r>
            <a:r>
              <a:rPr lang="ja-JP" altLang="en-US" sz="750" dirty="0" smtClean="0"/>
              <a:t>）    （</a:t>
            </a:r>
            <a:r>
              <a:rPr lang="en-US" altLang="ja-JP" sz="750" dirty="0" smtClean="0"/>
              <a:t>H37</a:t>
            </a:r>
            <a:r>
              <a:rPr lang="ja-JP" altLang="en-US" sz="750" dirty="0" smtClean="0"/>
              <a:t>）   （</a:t>
            </a:r>
            <a:r>
              <a:rPr lang="en-US" altLang="ja-JP" sz="750" dirty="0" smtClean="0"/>
              <a:t>H42</a:t>
            </a:r>
            <a:r>
              <a:rPr lang="ja-JP" altLang="en-US" sz="750" dirty="0" smtClean="0"/>
              <a:t>）    （</a:t>
            </a:r>
            <a:r>
              <a:rPr lang="en-US" altLang="ja-JP" sz="750" dirty="0" smtClean="0"/>
              <a:t>H47)</a:t>
            </a:r>
            <a:r>
              <a:rPr lang="ja-JP" altLang="en-US" sz="750" dirty="0" smtClean="0"/>
              <a:t>　　（</a:t>
            </a:r>
            <a:r>
              <a:rPr lang="en-US" altLang="ja-JP" sz="750" dirty="0" smtClean="0"/>
              <a:t>H52)</a:t>
            </a:r>
            <a:endParaRPr lang="ja-JP" altLang="en-US" sz="750" dirty="0"/>
          </a:p>
        </p:txBody>
      </p:sp>
      <p:sp>
        <p:nvSpPr>
          <p:cNvPr id="29" name="テキスト ボックス 28"/>
          <p:cNvSpPr txBox="1"/>
          <p:nvPr/>
        </p:nvSpPr>
        <p:spPr>
          <a:xfrm>
            <a:off x="5160496" y="3970889"/>
            <a:ext cx="4020016" cy="212366"/>
          </a:xfrm>
          <a:prstGeom prst="rect">
            <a:avLst/>
          </a:prstGeom>
          <a:noFill/>
        </p:spPr>
        <p:txBody>
          <a:bodyPr wrap="square" rtlCol="0">
            <a:spAutoFit/>
          </a:bodyPr>
          <a:lstStyle/>
          <a:p>
            <a:r>
              <a:rPr lang="ja-JP" altLang="en-US" sz="750" dirty="0" smtClean="0"/>
              <a:t>（</a:t>
            </a:r>
            <a:r>
              <a:rPr lang="en-US" altLang="ja-JP" sz="750" dirty="0" smtClean="0"/>
              <a:t>H27</a:t>
            </a:r>
            <a:r>
              <a:rPr lang="ja-JP" altLang="en-US" sz="750" dirty="0" smtClean="0"/>
              <a:t>）   　（</a:t>
            </a:r>
            <a:r>
              <a:rPr lang="en-US" altLang="ja-JP" sz="750" dirty="0" smtClean="0"/>
              <a:t>H32</a:t>
            </a:r>
            <a:r>
              <a:rPr lang="ja-JP" altLang="en-US" sz="750" dirty="0" smtClean="0"/>
              <a:t>）    （</a:t>
            </a:r>
            <a:r>
              <a:rPr lang="en-US" altLang="ja-JP" sz="750" dirty="0" smtClean="0"/>
              <a:t>H37</a:t>
            </a:r>
            <a:r>
              <a:rPr lang="ja-JP" altLang="en-US" sz="750" dirty="0" smtClean="0"/>
              <a:t>）   （</a:t>
            </a:r>
            <a:r>
              <a:rPr lang="en-US" altLang="ja-JP" sz="750" dirty="0" smtClean="0"/>
              <a:t>H42</a:t>
            </a:r>
            <a:r>
              <a:rPr lang="ja-JP" altLang="en-US" sz="750" dirty="0" smtClean="0"/>
              <a:t>）    （</a:t>
            </a:r>
            <a:r>
              <a:rPr lang="en-US" altLang="ja-JP" sz="750" dirty="0" smtClean="0"/>
              <a:t>H47)</a:t>
            </a:r>
            <a:r>
              <a:rPr lang="ja-JP" altLang="en-US" sz="750" dirty="0" smtClean="0"/>
              <a:t>　　（</a:t>
            </a:r>
            <a:r>
              <a:rPr lang="en-US" altLang="ja-JP" sz="750" dirty="0" smtClean="0"/>
              <a:t>H52)</a:t>
            </a:r>
            <a:endParaRPr lang="ja-JP" altLang="en-US" sz="750" dirty="0"/>
          </a:p>
        </p:txBody>
      </p:sp>
      <p:sp>
        <p:nvSpPr>
          <p:cNvPr id="30" name="テキスト ボックス 29"/>
          <p:cNvSpPr txBox="1"/>
          <p:nvPr/>
        </p:nvSpPr>
        <p:spPr>
          <a:xfrm>
            <a:off x="3491880" y="6601010"/>
            <a:ext cx="4020016" cy="669414"/>
          </a:xfrm>
          <a:prstGeom prst="rect">
            <a:avLst/>
          </a:prstGeom>
          <a:noFill/>
        </p:spPr>
        <p:txBody>
          <a:bodyPr wrap="square" rtlCol="0">
            <a:spAutoFit/>
          </a:bodyPr>
          <a:lstStyle/>
          <a:p>
            <a:r>
              <a:rPr lang="ja-JP" altLang="en-US" sz="750" dirty="0" smtClean="0"/>
              <a:t>（</a:t>
            </a:r>
            <a:r>
              <a:rPr lang="en-US" altLang="ja-JP" sz="750" dirty="0" smtClean="0"/>
              <a:t>H27</a:t>
            </a:r>
            <a:r>
              <a:rPr lang="ja-JP" altLang="en-US" sz="750" dirty="0" smtClean="0"/>
              <a:t>）（</a:t>
            </a:r>
            <a:r>
              <a:rPr lang="en-US" altLang="ja-JP" sz="750" dirty="0" smtClean="0"/>
              <a:t>H32</a:t>
            </a:r>
            <a:r>
              <a:rPr lang="ja-JP" altLang="en-US" sz="750" dirty="0" smtClean="0"/>
              <a:t>） （</a:t>
            </a:r>
            <a:r>
              <a:rPr lang="en-US" altLang="ja-JP" sz="750" dirty="0" smtClean="0"/>
              <a:t>H37</a:t>
            </a:r>
            <a:r>
              <a:rPr lang="ja-JP" altLang="en-US" sz="750" dirty="0" smtClean="0"/>
              <a:t>）（</a:t>
            </a:r>
            <a:r>
              <a:rPr lang="en-US" altLang="ja-JP" sz="750" dirty="0" smtClean="0"/>
              <a:t>H42</a:t>
            </a:r>
            <a:r>
              <a:rPr lang="ja-JP" altLang="en-US" sz="750" dirty="0" smtClean="0"/>
              <a:t>）（</a:t>
            </a:r>
            <a:r>
              <a:rPr lang="en-US" altLang="ja-JP" sz="750" dirty="0" smtClean="0"/>
              <a:t>H47)</a:t>
            </a:r>
            <a:r>
              <a:rPr lang="ja-JP" altLang="en-US" sz="750" dirty="0" smtClean="0"/>
              <a:t>　（</a:t>
            </a:r>
            <a:r>
              <a:rPr lang="en-US" altLang="ja-JP" sz="750" dirty="0" smtClean="0"/>
              <a:t>H52)</a:t>
            </a:r>
            <a:r>
              <a:rPr lang="ja-JP" altLang="en-US" sz="750" dirty="0"/>
              <a:t> </a:t>
            </a:r>
            <a:r>
              <a:rPr lang="ja-JP" altLang="en-US" sz="750" dirty="0" smtClean="0"/>
              <a:t> （</a:t>
            </a:r>
            <a:r>
              <a:rPr lang="en-US" altLang="ja-JP" sz="750" dirty="0" smtClean="0"/>
              <a:t>H57)</a:t>
            </a:r>
            <a:r>
              <a:rPr lang="ja-JP" altLang="en-US" sz="750" dirty="0" smtClean="0"/>
              <a:t>  （</a:t>
            </a:r>
            <a:r>
              <a:rPr lang="en-US" altLang="ja-JP" sz="750" dirty="0" smtClean="0"/>
              <a:t>H62)</a:t>
            </a:r>
            <a:r>
              <a:rPr lang="ja-JP" altLang="en-US" sz="750" dirty="0"/>
              <a:t> </a:t>
            </a:r>
            <a:r>
              <a:rPr lang="ja-JP" altLang="en-US" sz="750" dirty="0" smtClean="0"/>
              <a:t> （</a:t>
            </a:r>
            <a:r>
              <a:rPr lang="en-US" altLang="ja-JP" sz="750" dirty="0" smtClean="0"/>
              <a:t>H67)</a:t>
            </a:r>
            <a:r>
              <a:rPr lang="ja-JP" altLang="en-US" sz="750" dirty="0" smtClean="0"/>
              <a:t> </a:t>
            </a:r>
            <a:r>
              <a:rPr lang="ja-JP" altLang="en-US" sz="750" dirty="0"/>
              <a:t>（</a:t>
            </a:r>
            <a:r>
              <a:rPr lang="en-US" altLang="ja-JP" sz="750" dirty="0" smtClean="0"/>
              <a:t>H72</a:t>
            </a:r>
            <a:r>
              <a:rPr lang="en-US" altLang="ja-JP" sz="750" dirty="0"/>
              <a:t>)</a:t>
            </a:r>
            <a:endParaRPr lang="ja-JP" altLang="en-US" sz="750" dirty="0"/>
          </a:p>
          <a:p>
            <a:endParaRPr lang="ja-JP" altLang="en-US" sz="750" dirty="0"/>
          </a:p>
          <a:p>
            <a:endParaRPr lang="ja-JP" altLang="en-US" sz="750" dirty="0"/>
          </a:p>
          <a:p>
            <a:endParaRPr lang="ja-JP" altLang="en-US" sz="750" dirty="0"/>
          </a:p>
          <a:p>
            <a:endParaRPr lang="ja-JP" altLang="en-US" sz="750" dirty="0"/>
          </a:p>
        </p:txBody>
      </p:sp>
    </p:spTree>
    <p:extLst>
      <p:ext uri="{BB962C8B-B14F-4D97-AF65-F5344CB8AC3E}">
        <p14:creationId xmlns:p14="http://schemas.microsoft.com/office/powerpoint/2010/main" val="21970590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73</a:t>
            </a:fld>
            <a:endParaRPr lang="ja-JP" altLang="en-US" dirty="0">
              <a:solidFill>
                <a:prstClr val="black"/>
              </a:solidFill>
            </a:endParaRPr>
          </a:p>
        </p:txBody>
      </p:sp>
      <p:sp>
        <p:nvSpPr>
          <p:cNvPr id="5" name="正方形/長方形 4"/>
          <p:cNvSpPr/>
          <p:nvPr/>
        </p:nvSpPr>
        <p:spPr>
          <a:xfrm>
            <a:off x="107504" y="697914"/>
            <a:ext cx="8973096" cy="4770537"/>
          </a:xfrm>
          <a:prstGeom prst="rect">
            <a:avLst/>
          </a:prstGeom>
        </p:spPr>
        <p:txBody>
          <a:bodyPr wrap="square">
            <a:spAutoFit/>
          </a:bodyPr>
          <a:lstStyle/>
          <a:p>
            <a:r>
              <a:rPr lang="ja-JP" altLang="en-US" sz="1600" b="1" dirty="0"/>
              <a:t>■　基本的な視点</a:t>
            </a:r>
            <a:endParaRPr lang="ja-JP" altLang="ja-JP" sz="1600" dirty="0"/>
          </a:p>
          <a:p>
            <a:pPr marL="180000" indent="-457200"/>
            <a:r>
              <a:rPr lang="ja-JP" altLang="en-US" sz="1600" dirty="0">
                <a:cs typeface="Meiryo UI" panose="020B0604030504040204" pitchFamily="50" charset="-128"/>
              </a:rPr>
              <a:t>○　我が国の人口構造は、数の面でも構成の面でも将来にわたって大きく変化することが予測されます。特に、大阪府は都市部</a:t>
            </a:r>
            <a:r>
              <a:rPr lang="ja-JP" altLang="en-US" sz="1600" dirty="0" smtClean="0">
                <a:cs typeface="Meiryo UI" panose="020B0604030504040204" pitchFamily="50" charset="-128"/>
              </a:rPr>
              <a:t>では最も</a:t>
            </a:r>
            <a:r>
              <a:rPr lang="ja-JP" altLang="en-US" sz="1600" dirty="0">
                <a:cs typeface="Meiryo UI" panose="020B0604030504040204" pitchFamily="50" charset="-128"/>
              </a:rPr>
              <a:t>早く人口減少を迎えるとともに、高齢者人口が</a:t>
            </a:r>
            <a:r>
              <a:rPr lang="en-US" altLang="ja-JP" sz="1600" dirty="0" smtClean="0">
                <a:cs typeface="Meiryo UI" panose="020B0604030504040204" pitchFamily="50" charset="-128"/>
              </a:rPr>
              <a:t>2010(</a:t>
            </a:r>
            <a:r>
              <a:rPr lang="ja-JP" altLang="en-US" sz="1600" dirty="0" smtClean="0">
                <a:cs typeface="Meiryo UI" panose="020B0604030504040204" pitchFamily="50" charset="-128"/>
              </a:rPr>
              <a:t>平成</a:t>
            </a:r>
            <a:r>
              <a:rPr lang="en-US" altLang="ja-JP" sz="1600" dirty="0" smtClean="0">
                <a:cs typeface="Meiryo UI" panose="020B0604030504040204" pitchFamily="50" charset="-128"/>
              </a:rPr>
              <a:t>22</a:t>
            </a:r>
            <a:r>
              <a:rPr lang="en-US" altLang="ja-JP" sz="1600" dirty="0">
                <a:cs typeface="Meiryo UI" panose="020B0604030504040204" pitchFamily="50" charset="-128"/>
              </a:rPr>
              <a:t>)</a:t>
            </a:r>
            <a:r>
              <a:rPr lang="ja-JP" altLang="en-US" sz="1600" dirty="0">
                <a:cs typeface="Meiryo UI" panose="020B0604030504040204" pitchFamily="50" charset="-128"/>
              </a:rPr>
              <a:t>年からの</a:t>
            </a:r>
            <a:r>
              <a:rPr lang="en-US" altLang="ja-JP" sz="1600" dirty="0">
                <a:cs typeface="Meiryo UI" panose="020B0604030504040204" pitchFamily="50" charset="-128"/>
              </a:rPr>
              <a:t>30</a:t>
            </a:r>
            <a:r>
              <a:rPr lang="ja-JP" altLang="en-US" sz="1600" dirty="0">
                <a:cs typeface="Meiryo UI" panose="020B0604030504040204" pitchFamily="50" charset="-128"/>
              </a:rPr>
              <a:t>年間で</a:t>
            </a:r>
            <a:r>
              <a:rPr lang="ja-JP" altLang="en-US" sz="1600" dirty="0" smtClean="0">
                <a:cs typeface="Meiryo UI" panose="020B0604030504040204" pitchFamily="50" charset="-128"/>
              </a:rPr>
              <a:t>、約</a:t>
            </a:r>
            <a:r>
              <a:rPr lang="en-US" altLang="ja-JP" sz="1600" dirty="0">
                <a:cs typeface="Meiryo UI" panose="020B0604030504040204" pitchFamily="50" charset="-128"/>
              </a:rPr>
              <a:t>40</a:t>
            </a:r>
            <a:r>
              <a:rPr lang="ja-JP" altLang="en-US" sz="1600" dirty="0" smtClean="0">
                <a:cs typeface="Meiryo UI" panose="020B0604030504040204" pitchFamily="50" charset="-128"/>
              </a:rPr>
              <a:t>％増</a:t>
            </a:r>
            <a:r>
              <a:rPr lang="ja-JP" altLang="en-US" sz="1600" dirty="0">
                <a:cs typeface="Meiryo UI" panose="020B0604030504040204" pitchFamily="50" charset="-128"/>
              </a:rPr>
              <a:t>（</a:t>
            </a:r>
            <a:r>
              <a:rPr lang="en-US" altLang="ja-JP" sz="1600" dirty="0">
                <a:cs typeface="Meiryo UI" panose="020B0604030504040204" pitchFamily="50" charset="-128"/>
              </a:rPr>
              <a:t>196</a:t>
            </a:r>
            <a:r>
              <a:rPr lang="ja-JP" altLang="en-US" sz="1600" dirty="0">
                <a:cs typeface="Meiryo UI" panose="020B0604030504040204" pitchFamily="50" charset="-128"/>
              </a:rPr>
              <a:t>万人⇒</a:t>
            </a:r>
            <a:r>
              <a:rPr lang="en-US" altLang="ja-JP" sz="1600" dirty="0">
                <a:cs typeface="Meiryo UI" panose="020B0604030504040204" pitchFamily="50" charset="-128"/>
              </a:rPr>
              <a:t>269</a:t>
            </a:r>
            <a:r>
              <a:rPr lang="ja-JP" altLang="en-US" sz="1600" dirty="0">
                <a:cs typeface="Meiryo UI" panose="020B0604030504040204" pitchFamily="50" charset="-128"/>
              </a:rPr>
              <a:t>万人）と全国を大きく上回るスピードで高齢化が進む見込みです。</a:t>
            </a:r>
          </a:p>
          <a:p>
            <a:pPr marL="180000" indent="-457200"/>
            <a:r>
              <a:rPr lang="ja-JP" altLang="en-US" sz="1600" dirty="0">
                <a:cs typeface="Meiryo UI" panose="020B0604030504040204" pitchFamily="50" charset="-128"/>
              </a:rPr>
              <a:t>○　人口減少・超高齢</a:t>
            </a:r>
            <a:r>
              <a:rPr lang="ja-JP" altLang="en-US" sz="1600" dirty="0" smtClean="0">
                <a:cs typeface="Meiryo UI" panose="020B0604030504040204" pitchFamily="50" charset="-128"/>
              </a:rPr>
              <a:t>社会では、</a:t>
            </a:r>
            <a:r>
              <a:rPr lang="ja-JP" altLang="en-US" sz="1600" dirty="0">
                <a:cs typeface="Meiryo UI" panose="020B0604030504040204" pitchFamily="50" charset="-128"/>
              </a:rPr>
              <a:t>高齢化による生活不安の増大、生産年齢人口の減少による経済成長ヘの悪影響、人口減少・世帯数の減少による空家・空地の増加など、様々な「負の影響」が指摘されています。これらの変化に対して、何も対策を講じず、人口増加期の制度や仕組みを改めなければ、行政サービスの低下や社会保障の需要増大に伴う負担の増加など、厳しい未来が到来するおそれがあります。</a:t>
            </a:r>
          </a:p>
          <a:p>
            <a:pPr marL="180000" indent="-457200"/>
            <a:r>
              <a:rPr lang="ja-JP" altLang="en-US" sz="1600" dirty="0">
                <a:cs typeface="Meiryo UI" panose="020B0604030504040204" pitchFamily="50" charset="-128"/>
              </a:rPr>
              <a:t>○　しかし、景気や災害などと異なり、人口の変化は長期にわたって一定の傾向を予測でき、また、対策を講じることが可能です。人口減少・超高齢社会の到来を「変革のチャンス」と捉え、これまでの考え方やライフスタイルを改めるなど、私たち一人ひとりが改革に取り組むことが求められま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具体的には、将来に向けて出生率の向上をめざし、人口構造を変えていく取組みと、直面する「人口減少・超高齢社会」においても、持続可能な社会システムを構築する取組みをバランスよく行うことが必要で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また、大阪府を中心とした関西都市圏はわが国第二の経済圏であり、東京経済圏とともに、日本の成長をけん引する役割が期待されています。また、</a:t>
            </a:r>
            <a:r>
              <a:rPr lang="en-US" altLang="ja-JP" sz="1600" dirty="0" smtClean="0">
                <a:cs typeface="Meiryo UI" panose="020B0604030504040204" pitchFamily="50" charset="-128"/>
              </a:rPr>
              <a:t>2011(</a:t>
            </a:r>
            <a:r>
              <a:rPr lang="ja-JP" altLang="en-US" sz="1600" dirty="0" smtClean="0">
                <a:cs typeface="Meiryo UI" panose="020B0604030504040204" pitchFamily="50" charset="-128"/>
              </a:rPr>
              <a:t>平成</a:t>
            </a:r>
            <a:r>
              <a:rPr lang="en-US" altLang="ja-JP" sz="1600" dirty="0" smtClean="0">
                <a:cs typeface="Meiryo UI" panose="020B0604030504040204" pitchFamily="50" charset="-128"/>
              </a:rPr>
              <a:t>23)</a:t>
            </a:r>
            <a:r>
              <a:rPr lang="ja-JP" altLang="en-US" sz="1600" dirty="0" smtClean="0">
                <a:cs typeface="Meiryo UI" panose="020B0604030504040204" pitchFamily="50" charset="-128"/>
              </a:rPr>
              <a:t>年</a:t>
            </a:r>
            <a:r>
              <a:rPr lang="ja-JP" altLang="en-US" sz="1600" dirty="0">
                <a:cs typeface="Meiryo UI" panose="020B0604030504040204" pitchFamily="50" charset="-128"/>
              </a:rPr>
              <a:t>の東日本大震災では、首都圏を含む広範な範囲が被災することにより、大阪・関西がその代替拠点としての機能を発揮する必要性が改めて明らかになりました。</a:t>
            </a:r>
            <a:r>
              <a:rPr lang="en-US" altLang="ja-JP" sz="1600" dirty="0">
                <a:cs typeface="Meiryo UI" panose="020B0604030504040204" pitchFamily="50" charset="-128"/>
              </a:rPr>
              <a:t/>
            </a:r>
            <a:br>
              <a:rPr lang="en-US" altLang="ja-JP" sz="1600" dirty="0">
                <a:cs typeface="Meiryo UI" panose="020B0604030504040204" pitchFamily="50" charset="-128"/>
              </a:rPr>
            </a:br>
            <a:r>
              <a:rPr lang="ja-JP" altLang="en-US" sz="1600" dirty="0">
                <a:cs typeface="Meiryo UI" panose="020B0604030504040204" pitchFamily="50" charset="-128"/>
              </a:rPr>
              <a:t>　このような「大阪」が有する都市としての強みを活かし、経済機能・都市魅力等をさらに強化することにより、昼間・交流人口の増加を図るなど、東西二極の一極としての社会経済構造を構築することも重要です。</a:t>
            </a:r>
          </a:p>
        </p:txBody>
      </p:sp>
      <p:sp>
        <p:nvSpPr>
          <p:cNvPr id="6" name="正方形/長方形 5"/>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４．人口の将来見通し・基本的な視点・取組みの方向性</a:t>
            </a:r>
          </a:p>
        </p:txBody>
      </p:sp>
    </p:spTree>
    <p:extLst>
      <p:ext uri="{BB962C8B-B14F-4D97-AF65-F5344CB8AC3E}">
        <p14:creationId xmlns:p14="http://schemas.microsoft.com/office/powerpoint/2010/main" val="32072099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74</a:t>
            </a:fld>
            <a:endParaRPr lang="ja-JP" altLang="en-US" dirty="0">
              <a:solidFill>
                <a:prstClr val="black"/>
              </a:solidFill>
            </a:endParaRPr>
          </a:p>
        </p:txBody>
      </p:sp>
      <p:sp>
        <p:nvSpPr>
          <p:cNvPr id="5" name="正方形/長方形 4"/>
          <p:cNvSpPr/>
          <p:nvPr/>
        </p:nvSpPr>
        <p:spPr>
          <a:xfrm>
            <a:off x="107504" y="697914"/>
            <a:ext cx="8973096" cy="1815882"/>
          </a:xfrm>
          <a:prstGeom prst="rect">
            <a:avLst/>
          </a:prstGeom>
        </p:spPr>
        <p:txBody>
          <a:bodyPr wrap="square">
            <a:spAutoFit/>
          </a:bodyPr>
          <a:lstStyle/>
          <a:p>
            <a:pPr marL="180000" indent="-457200"/>
            <a:r>
              <a:rPr lang="en-US" altLang="ja-JP" sz="1600" dirty="0">
                <a:solidFill>
                  <a:prstClr val="black"/>
                </a:solidFill>
                <a:cs typeface="Meiryo UI" panose="020B0604030504040204" pitchFamily="50" charset="-128"/>
              </a:rPr>
              <a:t>【</a:t>
            </a:r>
            <a:r>
              <a:rPr lang="ja-JP" altLang="en-US" sz="1600" dirty="0">
                <a:solidFill>
                  <a:prstClr val="black"/>
                </a:solidFill>
                <a:cs typeface="Meiryo UI" panose="020B0604030504040204" pitchFamily="50" charset="-128"/>
              </a:rPr>
              <a:t>人口減少・超高齢社会に向けた基本的な視点</a:t>
            </a:r>
            <a:r>
              <a:rPr lang="en-US" altLang="ja-JP" sz="1600" dirty="0">
                <a:solidFill>
                  <a:prstClr val="black"/>
                </a:solidFill>
                <a:cs typeface="Meiryo UI" panose="020B0604030504040204" pitchFamily="50" charset="-128"/>
              </a:rPr>
              <a:t>】</a:t>
            </a:r>
          </a:p>
          <a:p>
            <a:pPr marL="180000" indent="-457200"/>
            <a:r>
              <a:rPr lang="ja-JP" altLang="en-US" sz="1600" dirty="0">
                <a:solidFill>
                  <a:prstClr val="black"/>
                </a:solidFill>
                <a:cs typeface="Meiryo UI" panose="020B0604030504040204" pitchFamily="50" charset="-128"/>
              </a:rPr>
              <a:t>○　今後本格的に到来が予想される「人口減少・超高齢社会」においても、持続的発展を実現するために、次の基本的な視点のもとに取組みを進めていきます。</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en-US" altLang="ja-JP" sz="1600" dirty="0">
                <a:solidFill>
                  <a:prstClr val="black"/>
                </a:solidFill>
                <a:cs typeface="Meiryo UI" panose="020B0604030504040204" pitchFamily="50" charset="-128"/>
              </a:rPr>
              <a:t>●</a:t>
            </a:r>
            <a:r>
              <a:rPr lang="ja-JP" altLang="en-US" sz="1600" dirty="0">
                <a:solidFill>
                  <a:prstClr val="black"/>
                </a:solidFill>
                <a:cs typeface="Meiryo UI" panose="020B0604030504040204" pitchFamily="50" charset="-128"/>
              </a:rPr>
              <a:t>　出生率を向上させることにより人口減少傾向を抑制し、将来予想される人口構成を変えていく。</a:t>
            </a:r>
            <a:endParaRPr lang="en-US" altLang="ja-JP" sz="1600" dirty="0">
              <a:solidFill>
                <a:prstClr val="black"/>
              </a:solidFill>
              <a:cs typeface="Meiryo UI" panose="020B0604030504040204" pitchFamily="50" charset="-128"/>
            </a:endParaRPr>
          </a:p>
          <a:p>
            <a:pPr marL="288000" indent="-457200"/>
            <a:r>
              <a:rPr lang="ja-JP" altLang="en-US" sz="1600" dirty="0">
                <a:solidFill>
                  <a:prstClr val="black"/>
                </a:solidFill>
                <a:cs typeface="Meiryo UI" panose="020B0604030504040204" pitchFamily="50" charset="-128"/>
              </a:rPr>
              <a:t>　●　今後の人口減少・超高齢社会に的確に対応するため、若者・女性・高齢者・</a:t>
            </a:r>
            <a:r>
              <a:rPr lang="ja-JP" altLang="en-US" sz="1600" dirty="0" err="1">
                <a:solidFill>
                  <a:prstClr val="black"/>
                </a:solidFill>
                <a:cs typeface="Meiryo UI" panose="020B0604030504040204" pitchFamily="50" charset="-128"/>
              </a:rPr>
              <a:t>障がい</a:t>
            </a:r>
            <a:r>
              <a:rPr lang="ja-JP" altLang="en-US" sz="1600" dirty="0">
                <a:solidFill>
                  <a:prstClr val="black"/>
                </a:solidFill>
                <a:cs typeface="Meiryo UI" panose="020B0604030504040204" pitchFamily="50" charset="-128"/>
              </a:rPr>
              <a:t>者などすべての人が活躍できる持続可能な社会システムを再構築する。</a:t>
            </a:r>
            <a:endParaRPr lang="en-US" altLang="ja-JP" sz="1600" dirty="0">
              <a:solidFill>
                <a:prstClr val="black"/>
              </a:solidFill>
              <a:cs typeface="Meiryo UI" panose="020B0604030504040204" pitchFamily="50" charset="-128"/>
            </a:endParaRPr>
          </a:p>
          <a:p>
            <a:pPr marL="288000" indent="-457200"/>
            <a:r>
              <a:rPr lang="ja-JP" altLang="en-US" sz="1600" dirty="0">
                <a:solidFill>
                  <a:prstClr val="black"/>
                </a:solidFill>
                <a:cs typeface="Meiryo UI" panose="020B0604030504040204" pitchFamily="50" charset="-128"/>
              </a:rPr>
              <a:t>　●　都市としての経済機能や魅力を高め、活気あふれる「大阪」を実現する。</a:t>
            </a:r>
            <a:endParaRPr lang="en-US" altLang="ja-JP" sz="1600" dirty="0">
              <a:solidFill>
                <a:prstClr val="black"/>
              </a:solidFill>
              <a:cs typeface="Meiryo UI" panose="020B0604030504040204" pitchFamily="50" charset="-128"/>
            </a:endParaRPr>
          </a:p>
        </p:txBody>
      </p:sp>
      <p:sp>
        <p:nvSpPr>
          <p:cNvPr id="6" name="正方形/長方形 5"/>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４．人口の将来見通し・基本的な視点・取組みの方向性</a:t>
            </a:r>
          </a:p>
        </p:txBody>
      </p:sp>
    </p:spTree>
    <p:extLst>
      <p:ext uri="{BB962C8B-B14F-4D97-AF65-F5344CB8AC3E}">
        <p14:creationId xmlns:p14="http://schemas.microsoft.com/office/powerpoint/2010/main" val="10294969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75</a:t>
            </a:fld>
            <a:endParaRPr lang="ja-JP" altLang="en-US" dirty="0">
              <a:solidFill>
                <a:prstClr val="black"/>
              </a:solidFill>
            </a:endParaRPr>
          </a:p>
        </p:txBody>
      </p:sp>
      <p:sp>
        <p:nvSpPr>
          <p:cNvPr id="5" name="正方形/長方形 4"/>
          <p:cNvSpPr/>
          <p:nvPr/>
        </p:nvSpPr>
        <p:spPr>
          <a:xfrm>
            <a:off x="107504" y="706413"/>
            <a:ext cx="8856984" cy="6001643"/>
          </a:xfrm>
          <a:prstGeom prst="rect">
            <a:avLst/>
          </a:prstGeom>
        </p:spPr>
        <p:txBody>
          <a:bodyPr wrap="square">
            <a:spAutoFit/>
          </a:bodyPr>
          <a:lstStyle/>
          <a:p>
            <a:r>
              <a:rPr lang="ja-JP" altLang="en-US" sz="1600" b="1" dirty="0">
                <a:solidFill>
                  <a:prstClr val="black"/>
                </a:solidFill>
              </a:rPr>
              <a:t>■　取組みの方向性</a:t>
            </a:r>
            <a:endParaRPr lang="ja-JP" altLang="ja-JP" sz="1600" dirty="0">
              <a:solidFill>
                <a:prstClr val="black"/>
              </a:solidFill>
            </a:endParaRPr>
          </a:p>
          <a:p>
            <a:pPr marL="180000" indent="-457200"/>
            <a:r>
              <a:rPr lang="ja-JP" altLang="en-US" sz="1600" dirty="0">
                <a:solidFill>
                  <a:prstClr val="black"/>
                </a:solidFill>
                <a:cs typeface="Meiryo UI" panose="020B0604030504040204" pitchFamily="50" charset="-128"/>
              </a:rPr>
              <a:t>○　基本的な視点を踏まえ、以下の</a:t>
            </a:r>
            <a:r>
              <a:rPr lang="en-US" altLang="ja-JP" sz="1600" dirty="0">
                <a:solidFill>
                  <a:prstClr val="black"/>
                </a:solidFill>
                <a:cs typeface="Meiryo UI" panose="020B0604030504040204" pitchFamily="50" charset="-128"/>
              </a:rPr>
              <a:t>3</a:t>
            </a:r>
            <a:r>
              <a:rPr lang="ja-JP" altLang="en-US" sz="1600" dirty="0" err="1">
                <a:solidFill>
                  <a:prstClr val="black"/>
                </a:solidFill>
                <a:cs typeface="Meiryo UI" panose="020B0604030504040204" pitchFamily="50" charset="-128"/>
              </a:rPr>
              <a:t>つの</a:t>
            </a:r>
            <a:r>
              <a:rPr lang="ja-JP" altLang="en-US" sz="1600" dirty="0">
                <a:solidFill>
                  <a:prstClr val="black"/>
                </a:solidFill>
                <a:cs typeface="Meiryo UI" panose="020B0604030504040204" pitchFamily="50" charset="-128"/>
              </a:rPr>
              <a:t>柱で取組みを進めます。</a:t>
            </a:r>
            <a:endParaRPr lang="en-US" altLang="ja-JP" sz="1600" dirty="0">
              <a:solidFill>
                <a:prstClr val="black"/>
              </a:solidFill>
              <a:cs typeface="Meiryo UI" panose="020B0604030504040204" pitchFamily="50" charset="-128"/>
            </a:endParaRPr>
          </a:p>
          <a:p>
            <a:pPr marL="180000" indent="-457200"/>
            <a:endParaRPr lang="en-US" altLang="ja-JP" sz="1600" dirty="0">
              <a:solidFill>
                <a:prstClr val="black"/>
              </a:solidFill>
              <a:cs typeface="Meiryo UI" panose="020B0604030504040204" pitchFamily="50" charset="-128"/>
            </a:endParaRPr>
          </a:p>
          <a:p>
            <a:pPr marL="180000" indent="-457200"/>
            <a:endParaRPr lang="en-US" altLang="ja-JP" sz="1600" dirty="0">
              <a:solidFill>
                <a:prstClr val="black"/>
              </a:solidFill>
              <a:cs typeface="Meiryo UI" panose="020B0604030504040204" pitchFamily="50" charset="-128"/>
            </a:endParaRPr>
          </a:p>
          <a:p>
            <a:pPr marL="180000" indent="-457200"/>
            <a:endParaRPr lang="en-US" altLang="ja-JP" sz="1600" dirty="0">
              <a:solidFill>
                <a:prstClr val="black"/>
              </a:solidFill>
              <a:cs typeface="Meiryo UI" panose="020B0604030504040204" pitchFamily="50" charset="-128"/>
            </a:endParaRPr>
          </a:p>
          <a:p>
            <a:pPr marL="180000" indent="-457200"/>
            <a:endParaRPr lang="en-US" altLang="ja-JP" sz="1600" dirty="0">
              <a:solidFill>
                <a:prstClr val="black"/>
              </a:solidFill>
              <a:cs typeface="Meiryo UI" panose="020B0604030504040204" pitchFamily="50" charset="-128"/>
            </a:endParaRPr>
          </a:p>
          <a:p>
            <a:pPr marL="180000" indent="-457200"/>
            <a:endParaRPr lang="en-US" altLang="ja-JP" sz="1600"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具体的な方向性の内容については、大阪府まち・ひと・しごと創生総合戦略において、記載します。</a:t>
            </a:r>
            <a:endParaRPr lang="en-US" altLang="ja-JP" sz="1600" dirty="0">
              <a:solidFill>
                <a:prstClr val="black"/>
              </a:solidFill>
              <a:cs typeface="Meiryo UI" panose="020B0604030504040204" pitchFamily="50" charset="-128"/>
            </a:endParaRPr>
          </a:p>
        </p:txBody>
      </p:sp>
      <p:sp>
        <p:nvSpPr>
          <p:cNvPr id="8" name="円/楕円 7"/>
          <p:cNvSpPr>
            <a:spLocks noChangeAspect="1"/>
          </p:cNvSpPr>
          <p:nvPr/>
        </p:nvSpPr>
        <p:spPr>
          <a:xfrm>
            <a:off x="1710691" y="1556791"/>
            <a:ext cx="3437373" cy="2578031"/>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prstClr val="white"/>
                </a:solidFill>
              </a:rPr>
              <a:t>Ⅰ</a:t>
            </a:r>
            <a:r>
              <a:rPr lang="ja-JP" altLang="en-US" sz="2000" dirty="0">
                <a:solidFill>
                  <a:prstClr val="white"/>
                </a:solidFill>
              </a:rPr>
              <a:t>　若者が活躍でき、　</a:t>
            </a:r>
            <a:r>
              <a:rPr lang="en-US" altLang="ja-JP" sz="2000" dirty="0">
                <a:solidFill>
                  <a:prstClr val="white"/>
                </a:solidFill>
              </a:rPr>
              <a:t/>
            </a:r>
            <a:br>
              <a:rPr lang="en-US" altLang="ja-JP" sz="2000" dirty="0">
                <a:solidFill>
                  <a:prstClr val="white"/>
                </a:solidFill>
              </a:rPr>
            </a:br>
            <a:r>
              <a:rPr lang="ja-JP" altLang="en-US" sz="2000" dirty="0">
                <a:solidFill>
                  <a:prstClr val="white"/>
                </a:solidFill>
              </a:rPr>
              <a:t>子育て安心の都市</a:t>
            </a:r>
            <a:r>
              <a:rPr lang="en-US" altLang="ja-JP" sz="2000" dirty="0">
                <a:solidFill>
                  <a:prstClr val="white"/>
                </a:solidFill>
              </a:rPr>
              <a:t/>
            </a:r>
            <a:br>
              <a:rPr lang="en-US" altLang="ja-JP" sz="2000" dirty="0">
                <a:solidFill>
                  <a:prstClr val="white"/>
                </a:solidFill>
              </a:rPr>
            </a:br>
            <a:r>
              <a:rPr lang="ja-JP" altLang="en-US" sz="2000" dirty="0">
                <a:solidFill>
                  <a:prstClr val="white"/>
                </a:solidFill>
              </a:rPr>
              <a:t>「大阪」の実現</a:t>
            </a:r>
          </a:p>
        </p:txBody>
      </p:sp>
      <p:sp>
        <p:nvSpPr>
          <p:cNvPr id="10" name="円/楕円 9"/>
          <p:cNvSpPr>
            <a:spLocks noChangeAspect="1"/>
          </p:cNvSpPr>
          <p:nvPr/>
        </p:nvSpPr>
        <p:spPr>
          <a:xfrm>
            <a:off x="3203848" y="3284983"/>
            <a:ext cx="3246407" cy="2578031"/>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a:solidFill>
                <a:prstClr val="white"/>
              </a:solidFill>
            </a:endParaRPr>
          </a:p>
          <a:p>
            <a:r>
              <a:rPr lang="en-US" altLang="ja-JP" sz="2000" dirty="0">
                <a:solidFill>
                  <a:prstClr val="white"/>
                </a:solidFill>
              </a:rPr>
              <a:t>Ⅲ</a:t>
            </a:r>
            <a:r>
              <a:rPr lang="ja-JP" altLang="en-US" sz="2000" dirty="0">
                <a:solidFill>
                  <a:prstClr val="white"/>
                </a:solidFill>
              </a:rPr>
              <a:t>　東西二極の</a:t>
            </a:r>
            <a:endParaRPr lang="en-US" altLang="ja-JP" sz="2000" dirty="0">
              <a:solidFill>
                <a:prstClr val="white"/>
              </a:solidFill>
            </a:endParaRPr>
          </a:p>
          <a:p>
            <a:r>
              <a:rPr lang="ja-JP" altLang="en-US" sz="2000" dirty="0">
                <a:solidFill>
                  <a:prstClr val="white"/>
                </a:solidFill>
              </a:rPr>
              <a:t>一極としての社会</a:t>
            </a:r>
            <a:r>
              <a:rPr lang="en-US" altLang="ja-JP" sz="2000" dirty="0">
                <a:solidFill>
                  <a:prstClr val="white"/>
                </a:solidFill>
              </a:rPr>
              <a:t/>
            </a:r>
            <a:br>
              <a:rPr lang="en-US" altLang="ja-JP" sz="2000" dirty="0">
                <a:solidFill>
                  <a:prstClr val="white"/>
                </a:solidFill>
              </a:rPr>
            </a:br>
            <a:r>
              <a:rPr lang="ja-JP" altLang="en-US" sz="2000" dirty="0">
                <a:solidFill>
                  <a:prstClr val="white"/>
                </a:solidFill>
              </a:rPr>
              <a:t>経済構造の構築</a:t>
            </a:r>
          </a:p>
        </p:txBody>
      </p:sp>
      <p:sp>
        <p:nvSpPr>
          <p:cNvPr id="11" name="円/楕円 10"/>
          <p:cNvSpPr>
            <a:spLocks noChangeAspect="1"/>
          </p:cNvSpPr>
          <p:nvPr/>
        </p:nvSpPr>
        <p:spPr>
          <a:xfrm>
            <a:off x="4499992" y="1556791"/>
            <a:ext cx="3341889" cy="2578031"/>
          </a:xfrm>
          <a:prstGeom prst="ellipse">
            <a:avLst/>
          </a:prstGeom>
          <a:solidFill>
            <a:srgbClr val="04D3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prstClr val="white"/>
                </a:solidFill>
              </a:rPr>
              <a:t>Ⅱ</a:t>
            </a:r>
            <a:r>
              <a:rPr lang="ja-JP" altLang="en-US" sz="2000" dirty="0">
                <a:solidFill>
                  <a:prstClr val="white"/>
                </a:solidFill>
              </a:rPr>
              <a:t>　人口減少・</a:t>
            </a:r>
            <a:r>
              <a:rPr lang="en-US" altLang="ja-JP" sz="2000" dirty="0">
                <a:solidFill>
                  <a:prstClr val="white"/>
                </a:solidFill>
              </a:rPr>
              <a:t/>
            </a:r>
            <a:br>
              <a:rPr lang="en-US" altLang="ja-JP" sz="2000" dirty="0">
                <a:solidFill>
                  <a:prstClr val="white"/>
                </a:solidFill>
              </a:rPr>
            </a:br>
            <a:r>
              <a:rPr lang="ja-JP" altLang="en-US" sz="2000" dirty="0">
                <a:solidFill>
                  <a:prstClr val="white"/>
                </a:solidFill>
              </a:rPr>
              <a:t>超高齢社会でも持続可能な地域づくり</a:t>
            </a:r>
          </a:p>
        </p:txBody>
      </p:sp>
      <p:sp>
        <p:nvSpPr>
          <p:cNvPr id="9" name="正方形/長方形 8"/>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４．人口の将来見通し・基本的な視点・取組みの方向性</a:t>
            </a:r>
          </a:p>
        </p:txBody>
      </p:sp>
    </p:spTree>
    <p:extLst>
      <p:ext uri="{BB962C8B-B14F-4D97-AF65-F5344CB8AC3E}">
        <p14:creationId xmlns:p14="http://schemas.microsoft.com/office/powerpoint/2010/main" val="4163332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76</a:t>
            </a:fld>
            <a:endParaRPr lang="ja-JP" altLang="en-US" dirty="0">
              <a:solidFill>
                <a:prstClr val="black"/>
              </a:solidFill>
            </a:endParaRPr>
          </a:p>
        </p:txBody>
      </p:sp>
      <p:sp>
        <p:nvSpPr>
          <p:cNvPr id="5" name="正方形/長方形 4"/>
          <p:cNvSpPr/>
          <p:nvPr/>
        </p:nvSpPr>
        <p:spPr>
          <a:xfrm>
            <a:off x="107504" y="620688"/>
            <a:ext cx="8973096" cy="6309420"/>
          </a:xfrm>
          <a:prstGeom prst="rect">
            <a:avLst/>
          </a:prstGeom>
        </p:spPr>
        <p:txBody>
          <a:bodyPr wrap="square">
            <a:spAutoFit/>
          </a:bodyPr>
          <a:lstStyle/>
          <a:p>
            <a:r>
              <a:rPr lang="en-US" altLang="ja-JP" sz="2000" dirty="0">
                <a:cs typeface="Meiryo UI" panose="020B0604030504040204" pitchFamily="50" charset="-128"/>
              </a:rPr>
              <a:t>【</a:t>
            </a:r>
            <a:r>
              <a:rPr lang="ja-JP" altLang="en-US" sz="2000" dirty="0">
                <a:cs typeface="Meiryo UI" panose="020B0604030504040204" pitchFamily="50" charset="-128"/>
              </a:rPr>
              <a:t>参　考</a:t>
            </a:r>
            <a:r>
              <a:rPr lang="en-US" altLang="ja-JP" sz="2000" dirty="0">
                <a:cs typeface="Meiryo UI" panose="020B0604030504040204" pitchFamily="50" charset="-128"/>
              </a:rPr>
              <a:t>】</a:t>
            </a:r>
            <a:r>
              <a:rPr lang="ja-JP" altLang="en-US" sz="2000" b="1" dirty="0">
                <a:cs typeface="Meiryo UI" panose="020B0604030504040204" pitchFamily="50" charset="-128"/>
              </a:rPr>
              <a:t>大阪府の将来人口の推計方法について</a:t>
            </a:r>
            <a:endParaRPr lang="en-US" altLang="ja-JP" sz="2000" b="1" dirty="0">
              <a:cs typeface="Meiryo UI" panose="020B0604030504040204" pitchFamily="50" charset="-128"/>
            </a:endParaRPr>
          </a:p>
          <a:p>
            <a:endParaRPr lang="en-US" altLang="ja-JP" sz="1600" b="1" dirty="0">
              <a:cs typeface="Meiryo UI" panose="020B0604030504040204" pitchFamily="50" charset="-128"/>
            </a:endParaRPr>
          </a:p>
          <a:p>
            <a:pPr marL="180000" indent="-457200"/>
            <a:r>
              <a:rPr lang="ja-JP" altLang="en-US" sz="1600" dirty="0">
                <a:cs typeface="Meiryo UI" panose="020B0604030504040204" pitchFamily="50" charset="-128"/>
              </a:rPr>
              <a:t>○　この人口ビジョンで使用している将来推計人口は、「大阪府の将来推計人口の点検について」（</a:t>
            </a:r>
            <a:r>
              <a:rPr lang="ja-JP" altLang="en-US" sz="1600" dirty="0" smtClean="0">
                <a:cs typeface="Meiryo UI" panose="020B0604030504040204" pitchFamily="50" charset="-128"/>
              </a:rPr>
              <a:t>平成</a:t>
            </a:r>
            <a:r>
              <a:rPr lang="en-US" altLang="ja-JP" sz="1600" dirty="0" smtClean="0">
                <a:cs typeface="Meiryo UI" panose="020B0604030504040204" pitchFamily="50" charset="-128"/>
              </a:rPr>
              <a:t>26</a:t>
            </a:r>
            <a:r>
              <a:rPr lang="ja-JP" altLang="en-US" sz="1600" dirty="0" smtClean="0">
                <a:cs typeface="Meiryo UI" panose="020B0604030504040204" pitchFamily="50" charset="-128"/>
              </a:rPr>
              <a:t>年３月）の３つのパターン</a:t>
            </a:r>
            <a:r>
              <a:rPr lang="ja-JP" altLang="en-US" sz="1600" dirty="0">
                <a:cs typeface="Meiryo UI" panose="020B0604030504040204" pitchFamily="50" charset="-128"/>
              </a:rPr>
              <a:t>のうち、</a:t>
            </a:r>
            <a:r>
              <a:rPr lang="ja-JP" altLang="en-US" sz="1600" dirty="0" smtClean="0">
                <a:cs typeface="Meiryo UI" panose="020B0604030504040204" pitchFamily="50" charset="-128"/>
              </a:rPr>
              <a:t>ケース２を採用</a:t>
            </a:r>
            <a:r>
              <a:rPr lang="ja-JP" altLang="en-US" sz="1600" dirty="0">
                <a:cs typeface="Meiryo UI" panose="020B0604030504040204" pitchFamily="50" charset="-128"/>
              </a:rPr>
              <a:t>し、</a:t>
            </a:r>
            <a:r>
              <a:rPr lang="en-US" altLang="ja-JP" sz="1600" dirty="0" smtClean="0">
                <a:cs typeface="Meiryo UI" panose="020B0604030504040204" pitchFamily="50" charset="-128"/>
              </a:rPr>
              <a:t>2015(</a:t>
            </a:r>
            <a:r>
              <a:rPr lang="ja-JP" altLang="en-US" sz="1600" dirty="0" smtClean="0">
                <a:cs typeface="Meiryo UI" panose="020B0604030504040204" pitchFamily="50" charset="-128"/>
              </a:rPr>
              <a:t>平成</a:t>
            </a:r>
            <a:r>
              <a:rPr lang="en-US" altLang="ja-JP" sz="1600" dirty="0" smtClean="0">
                <a:cs typeface="Meiryo UI" panose="020B0604030504040204" pitchFamily="50" charset="-128"/>
              </a:rPr>
              <a:t>27)</a:t>
            </a:r>
            <a:r>
              <a:rPr lang="ja-JP" altLang="en-US" sz="1600" dirty="0" smtClean="0">
                <a:cs typeface="Meiryo UI" panose="020B0604030504040204" pitchFamily="50" charset="-128"/>
              </a:rPr>
              <a:t>年</a:t>
            </a:r>
            <a:r>
              <a:rPr lang="ja-JP" altLang="en-US" sz="1600" dirty="0">
                <a:cs typeface="Meiryo UI" panose="020B0604030504040204" pitchFamily="50" charset="-128"/>
              </a:rPr>
              <a:t>（</a:t>
            </a:r>
            <a:r>
              <a:rPr lang="en-US" altLang="ja-JP" sz="1600" dirty="0">
                <a:cs typeface="Meiryo UI" panose="020B0604030504040204" pitchFamily="50" charset="-128"/>
              </a:rPr>
              <a:t>※</a:t>
            </a:r>
            <a:r>
              <a:rPr lang="ja-JP" altLang="en-US" sz="1600" dirty="0">
                <a:cs typeface="Meiryo UI" panose="020B0604030504040204" pitchFamily="50" charset="-128"/>
              </a:rPr>
              <a:t>）からの人口推計を行っています。</a:t>
            </a:r>
            <a:endParaRPr lang="en-US" altLang="ja-JP" sz="1600" dirty="0">
              <a:cs typeface="Meiryo UI" panose="020B0604030504040204" pitchFamily="50" charset="-128"/>
            </a:endParaRPr>
          </a:p>
          <a:p>
            <a:pPr>
              <a:tabLst>
                <a:tab pos="354013" algn="l"/>
              </a:tabLst>
            </a:pPr>
            <a:r>
              <a:rPr lang="ja-JP" altLang="en-US" sz="1200" dirty="0">
                <a:cs typeface="Meiryo UI" panose="020B0604030504040204" pitchFamily="50" charset="-128"/>
              </a:rPr>
              <a:t>　　</a:t>
            </a:r>
            <a:r>
              <a:rPr lang="en-US" altLang="ja-JP" sz="1200" dirty="0">
                <a:cs typeface="Meiryo UI" panose="020B0604030504040204" pitchFamily="50" charset="-128"/>
              </a:rPr>
              <a:t>※</a:t>
            </a:r>
            <a:r>
              <a:rPr lang="ja-JP" altLang="en-US" sz="1200" dirty="0">
                <a:cs typeface="Meiryo UI" panose="020B0604030504040204" pitchFamily="50" charset="-128"/>
              </a:rPr>
              <a:t>　基準人口としている</a:t>
            </a:r>
            <a:r>
              <a:rPr lang="en-US" altLang="ja-JP" sz="1200" dirty="0" smtClean="0">
                <a:cs typeface="Meiryo UI" panose="020B0604030504040204" pitchFamily="50" charset="-128"/>
              </a:rPr>
              <a:t>2015(</a:t>
            </a:r>
            <a:r>
              <a:rPr lang="ja-JP" altLang="en-US" sz="1200" dirty="0" smtClean="0">
                <a:cs typeface="Meiryo UI" panose="020B0604030504040204" pitchFamily="50" charset="-128"/>
              </a:rPr>
              <a:t>平成</a:t>
            </a:r>
            <a:r>
              <a:rPr lang="en-US" altLang="ja-JP" sz="1200" dirty="0" smtClean="0">
                <a:cs typeface="Meiryo UI" panose="020B0604030504040204" pitchFamily="50" charset="-128"/>
              </a:rPr>
              <a:t>27)</a:t>
            </a:r>
            <a:r>
              <a:rPr lang="ja-JP" altLang="en-US" sz="1200" dirty="0" smtClean="0">
                <a:cs typeface="Meiryo UI" panose="020B0604030504040204" pitchFamily="50" charset="-128"/>
              </a:rPr>
              <a:t>年</a:t>
            </a:r>
            <a:r>
              <a:rPr lang="ja-JP" altLang="en-US" sz="1200" dirty="0">
                <a:cs typeface="Meiryo UI" panose="020B0604030504040204" pitchFamily="50" charset="-128"/>
              </a:rPr>
              <a:t>の値は、上記の府独自推計における推計値であり、実績値と異なる可能性があります。</a:t>
            </a:r>
            <a:endParaRPr lang="en-US" altLang="ja-JP" sz="1200" dirty="0">
              <a:cs typeface="Meiryo UI" panose="020B0604030504040204" pitchFamily="50" charset="-128"/>
            </a:endParaRPr>
          </a:p>
          <a:p>
            <a:endParaRPr lang="en-US" altLang="ja-JP" sz="1600" dirty="0">
              <a:cs typeface="Meiryo UI" panose="020B0604030504040204" pitchFamily="50" charset="-128"/>
            </a:endParaRPr>
          </a:p>
          <a:p>
            <a:endParaRPr lang="en-US" altLang="ja-JP" sz="1600" dirty="0">
              <a:cs typeface="Meiryo UI" panose="020B0604030504040204" pitchFamily="50" charset="-128"/>
            </a:endParaRPr>
          </a:p>
          <a:p>
            <a:endParaRPr lang="en-US" altLang="ja-JP" sz="1600" dirty="0">
              <a:cs typeface="Meiryo UI" panose="020B0604030504040204" pitchFamily="50" charset="-128"/>
            </a:endParaRPr>
          </a:p>
          <a:p>
            <a:endParaRPr lang="en-US" altLang="ja-JP" sz="1600" dirty="0">
              <a:cs typeface="Meiryo UI" panose="020B0604030504040204" pitchFamily="50" charset="-128"/>
            </a:endParaRPr>
          </a:p>
          <a:p>
            <a:endParaRPr lang="en-US" altLang="ja-JP" sz="1600" dirty="0">
              <a:cs typeface="Meiryo UI" panose="020B0604030504040204" pitchFamily="50" charset="-128"/>
            </a:endParaRPr>
          </a:p>
          <a:p>
            <a:endParaRPr lang="en-US" altLang="ja-JP" sz="1600" dirty="0">
              <a:cs typeface="Meiryo UI" panose="020B0604030504040204" pitchFamily="50" charset="-128"/>
            </a:endParaRPr>
          </a:p>
          <a:p>
            <a:endParaRPr lang="en-US" altLang="ja-JP" sz="1600" dirty="0">
              <a:cs typeface="Meiryo UI" panose="020B0604030504040204" pitchFamily="50" charset="-128"/>
            </a:endParaRPr>
          </a:p>
          <a:p>
            <a:endParaRPr lang="en-US" altLang="ja-JP" sz="1600" dirty="0">
              <a:cs typeface="Meiryo UI" panose="020B0604030504040204" pitchFamily="50" charset="-128"/>
            </a:endParaRPr>
          </a:p>
          <a:p>
            <a:endParaRPr lang="en-US" altLang="ja-JP" sz="1600" dirty="0">
              <a:cs typeface="Meiryo UI" panose="020B0604030504040204" pitchFamily="50" charset="-128"/>
            </a:endParaRPr>
          </a:p>
          <a:p>
            <a:endParaRPr lang="en-US" altLang="ja-JP" sz="1600" dirty="0">
              <a:cs typeface="Meiryo UI" panose="020B0604030504040204" pitchFamily="50" charset="-128"/>
            </a:endParaRPr>
          </a:p>
          <a:p>
            <a:endParaRPr lang="en-US" altLang="ja-JP" sz="1600" dirty="0">
              <a:cs typeface="Meiryo UI" panose="020B0604030504040204" pitchFamily="50" charset="-128"/>
            </a:endParaRPr>
          </a:p>
          <a:p>
            <a:endParaRPr lang="en-US" altLang="ja-JP" sz="1600" dirty="0">
              <a:cs typeface="Meiryo UI" panose="020B0604030504040204" pitchFamily="50" charset="-128"/>
            </a:endParaRPr>
          </a:p>
          <a:p>
            <a:endParaRPr lang="en-US" altLang="ja-JP" sz="1600" dirty="0">
              <a:cs typeface="Meiryo UI" panose="020B0604030504040204" pitchFamily="50" charset="-128"/>
            </a:endParaRPr>
          </a:p>
          <a:p>
            <a:r>
              <a:rPr lang="ja-JP" altLang="en-US" sz="1600" dirty="0">
                <a:cs typeface="Meiryo UI" panose="020B0604030504040204" pitchFamily="50" charset="-128"/>
              </a:rPr>
              <a:t>　</a:t>
            </a:r>
            <a:endParaRPr lang="en-US" altLang="ja-JP" sz="1600" dirty="0">
              <a:cs typeface="Meiryo UI" panose="020B0604030504040204" pitchFamily="50" charset="-128"/>
            </a:endParaRPr>
          </a:p>
          <a:p>
            <a:endParaRPr lang="en-US" altLang="ja-JP" sz="1600" dirty="0">
              <a:cs typeface="Meiryo UI" panose="020B0604030504040204" pitchFamily="50" charset="-128"/>
            </a:endParaRPr>
          </a:p>
          <a:p>
            <a:r>
              <a:rPr lang="ja-JP" altLang="en-US" sz="1000" dirty="0">
                <a:cs typeface="Meiryo UI" panose="020B0604030504040204" pitchFamily="50" charset="-128"/>
              </a:rPr>
              <a:t>　　　 ・ </a:t>
            </a:r>
            <a:r>
              <a:rPr lang="en-US" altLang="ja-JP" sz="1000" dirty="0" smtClean="0">
                <a:cs typeface="Meiryo UI" panose="020B0604030504040204" pitchFamily="50" charset="-128"/>
              </a:rPr>
              <a:t>2007(</a:t>
            </a:r>
            <a:r>
              <a:rPr lang="ja-JP" altLang="en-US" sz="1000" dirty="0" smtClean="0">
                <a:cs typeface="Meiryo UI" panose="020B0604030504040204" pitchFamily="50" charset="-128"/>
              </a:rPr>
              <a:t>平成</a:t>
            </a:r>
            <a:r>
              <a:rPr lang="en-US" altLang="ja-JP" sz="1000" dirty="0" smtClean="0">
                <a:cs typeface="Meiryo UI" panose="020B0604030504040204" pitchFamily="50" charset="-128"/>
              </a:rPr>
              <a:t>19</a:t>
            </a:r>
            <a:r>
              <a:rPr lang="en-US" altLang="ja-JP" sz="1000" dirty="0">
                <a:cs typeface="Meiryo UI" panose="020B0604030504040204" pitchFamily="50" charset="-128"/>
              </a:rPr>
              <a:t>)</a:t>
            </a:r>
            <a:r>
              <a:rPr lang="ja-JP" altLang="en-US" sz="1000" dirty="0">
                <a:cs typeface="Meiryo UI" panose="020B0604030504040204" pitchFamily="50" charset="-128"/>
              </a:rPr>
              <a:t>年</a:t>
            </a:r>
            <a:r>
              <a:rPr lang="en-US" altLang="ja-JP" sz="1000" dirty="0">
                <a:cs typeface="Meiryo UI" panose="020B0604030504040204" pitchFamily="50" charset="-128"/>
              </a:rPr>
              <a:t>-</a:t>
            </a:r>
            <a:r>
              <a:rPr lang="en-US" altLang="ja-JP" sz="1000" dirty="0" smtClean="0">
                <a:cs typeface="Meiryo UI" panose="020B0604030504040204" pitchFamily="50" charset="-128"/>
              </a:rPr>
              <a:t>2012(</a:t>
            </a:r>
            <a:r>
              <a:rPr lang="ja-JP" altLang="en-US" sz="1000" dirty="0" smtClean="0">
                <a:cs typeface="Meiryo UI" panose="020B0604030504040204" pitchFamily="50" charset="-128"/>
              </a:rPr>
              <a:t>平成</a:t>
            </a:r>
            <a:r>
              <a:rPr lang="en-US" altLang="ja-JP" sz="1000" dirty="0" smtClean="0">
                <a:cs typeface="Meiryo UI" panose="020B0604030504040204" pitchFamily="50" charset="-128"/>
              </a:rPr>
              <a:t>24</a:t>
            </a:r>
            <a:r>
              <a:rPr lang="en-US" altLang="ja-JP" sz="1000" dirty="0">
                <a:cs typeface="Meiryo UI" panose="020B0604030504040204" pitchFamily="50" charset="-128"/>
              </a:rPr>
              <a:t>)</a:t>
            </a:r>
            <a:r>
              <a:rPr lang="ja-JP" altLang="en-US" sz="1000" dirty="0">
                <a:cs typeface="Meiryo UI" panose="020B0604030504040204" pitchFamily="50" charset="-128"/>
              </a:rPr>
              <a:t>年の府の社会増減数を反映し、基準となる移動率を算定。</a:t>
            </a:r>
            <a:endParaRPr lang="en-US" altLang="ja-JP" sz="1000" dirty="0">
              <a:cs typeface="Meiryo UI" panose="020B0604030504040204" pitchFamily="50" charset="-128"/>
            </a:endParaRPr>
          </a:p>
          <a:p>
            <a:r>
              <a:rPr lang="ja-JP" altLang="en-US" sz="1000" dirty="0">
                <a:cs typeface="Meiryo UI" panose="020B0604030504040204" pitchFamily="50" charset="-128"/>
              </a:rPr>
              <a:t>　　　　　ケース１（転入超過大）：</a:t>
            </a:r>
            <a:r>
              <a:rPr lang="en-US" altLang="ja-JP" sz="1000" dirty="0" smtClean="0">
                <a:cs typeface="Meiryo UI" panose="020B0604030504040204" pitchFamily="50" charset="-128"/>
              </a:rPr>
              <a:t>2007(</a:t>
            </a:r>
            <a:r>
              <a:rPr lang="ja-JP" altLang="en-US" sz="1000" dirty="0" smtClean="0">
                <a:cs typeface="Meiryo UI" panose="020B0604030504040204" pitchFamily="50" charset="-128"/>
              </a:rPr>
              <a:t>平成</a:t>
            </a:r>
            <a:r>
              <a:rPr lang="en-US" altLang="ja-JP" sz="1000" dirty="0" smtClean="0">
                <a:cs typeface="Meiryo UI" panose="020B0604030504040204" pitchFamily="50" charset="-128"/>
              </a:rPr>
              <a:t>19</a:t>
            </a:r>
            <a:r>
              <a:rPr lang="en-US" altLang="ja-JP" sz="1000" dirty="0">
                <a:cs typeface="Meiryo UI" panose="020B0604030504040204" pitchFamily="50" charset="-128"/>
              </a:rPr>
              <a:t>)</a:t>
            </a:r>
            <a:r>
              <a:rPr lang="ja-JP" altLang="en-US" sz="1000" dirty="0">
                <a:cs typeface="Meiryo UI" panose="020B0604030504040204" pitchFamily="50" charset="-128"/>
              </a:rPr>
              <a:t>年</a:t>
            </a:r>
            <a:r>
              <a:rPr lang="en-US" altLang="ja-JP" sz="1000" dirty="0">
                <a:cs typeface="Meiryo UI" panose="020B0604030504040204" pitchFamily="50" charset="-128"/>
              </a:rPr>
              <a:t>-</a:t>
            </a:r>
            <a:r>
              <a:rPr lang="en-US" altLang="ja-JP" sz="1000" dirty="0" smtClean="0">
                <a:cs typeface="Meiryo UI" panose="020B0604030504040204" pitchFamily="50" charset="-128"/>
              </a:rPr>
              <a:t>2012(</a:t>
            </a:r>
            <a:r>
              <a:rPr lang="ja-JP" altLang="en-US" sz="1000" dirty="0" smtClean="0">
                <a:cs typeface="Meiryo UI" panose="020B0604030504040204" pitchFamily="50" charset="-128"/>
              </a:rPr>
              <a:t>平成</a:t>
            </a:r>
            <a:r>
              <a:rPr lang="en-US" altLang="ja-JP" sz="1000" dirty="0" smtClean="0">
                <a:cs typeface="Meiryo UI" panose="020B0604030504040204" pitchFamily="50" charset="-128"/>
              </a:rPr>
              <a:t>24</a:t>
            </a:r>
            <a:r>
              <a:rPr lang="en-US" altLang="ja-JP" sz="1000" dirty="0">
                <a:cs typeface="Meiryo UI" panose="020B0604030504040204" pitchFamily="50" charset="-128"/>
              </a:rPr>
              <a:t>)</a:t>
            </a:r>
            <a:r>
              <a:rPr lang="ja-JP" altLang="en-US" sz="1000" dirty="0">
                <a:cs typeface="Meiryo UI" panose="020B0604030504040204" pitchFamily="50" charset="-128"/>
              </a:rPr>
              <a:t>年の動向が今後も継続するものとして、基準となる移動率をそのまま設定。</a:t>
            </a:r>
            <a:endParaRPr lang="en-US" altLang="ja-JP" sz="1000" dirty="0">
              <a:cs typeface="Meiryo UI" panose="020B0604030504040204" pitchFamily="50" charset="-128"/>
            </a:endParaRPr>
          </a:p>
          <a:p>
            <a:r>
              <a:rPr lang="ja-JP" altLang="en-US" sz="1000" dirty="0">
                <a:cs typeface="Meiryo UI" panose="020B0604030504040204" pitchFamily="50" charset="-128"/>
              </a:rPr>
              <a:t>　　　　</a:t>
            </a:r>
            <a:r>
              <a:rPr lang="ja-JP" altLang="en-US" sz="1000" b="1" dirty="0">
                <a:cs typeface="Meiryo UI" panose="020B0604030504040204" pitchFamily="50" charset="-128"/>
              </a:rPr>
              <a:t>　ケース２（転入超過中）：国推計で言われている全国的な縮小傾向に合わせ、府の直</a:t>
            </a:r>
            <a:r>
              <a:rPr lang="ja-JP" altLang="en-US" sz="1000" b="1" dirty="0" smtClean="0">
                <a:cs typeface="Meiryo UI" panose="020B0604030504040204" pitchFamily="50" charset="-128"/>
              </a:rPr>
              <a:t>近５</a:t>
            </a:r>
            <a:r>
              <a:rPr lang="ja-JP" altLang="en-US" sz="1000" b="1" u="sng" dirty="0" smtClean="0">
                <a:cs typeface="Meiryo UI" panose="020B0604030504040204" pitchFamily="50" charset="-128"/>
              </a:rPr>
              <a:t>年間</a:t>
            </a:r>
            <a:r>
              <a:rPr lang="ja-JP" altLang="en-US" sz="1000" b="1" u="sng" dirty="0">
                <a:cs typeface="Meiryo UI" panose="020B0604030504040204" pitchFamily="50" charset="-128"/>
              </a:rPr>
              <a:t>の動向を反映</a:t>
            </a:r>
            <a:r>
              <a:rPr lang="ja-JP" altLang="en-US" sz="1000" b="1" dirty="0">
                <a:cs typeface="Meiryo UI" panose="020B0604030504040204" pitchFamily="50" charset="-128"/>
              </a:rPr>
              <a:t>した移動率を設定。</a:t>
            </a:r>
            <a:endParaRPr lang="en-US" altLang="ja-JP" sz="1000" b="1" dirty="0">
              <a:cs typeface="Meiryo UI" panose="020B0604030504040204" pitchFamily="50" charset="-128"/>
            </a:endParaRPr>
          </a:p>
          <a:p>
            <a:r>
              <a:rPr lang="ja-JP" altLang="en-US" sz="1000" dirty="0">
                <a:cs typeface="Meiryo UI" panose="020B0604030504040204" pitchFamily="50" charset="-128"/>
              </a:rPr>
              <a:t>　　　　　ケース３（転入超過小）：国推計で言われている全国的な縮小傾向に合わせ、府の直近</a:t>
            </a:r>
            <a:r>
              <a:rPr lang="en-US" altLang="ja-JP" sz="1000" u="sng" dirty="0">
                <a:cs typeface="Meiryo UI" panose="020B0604030504040204" pitchFamily="50" charset="-128"/>
              </a:rPr>
              <a:t>10</a:t>
            </a:r>
            <a:r>
              <a:rPr lang="ja-JP" altLang="en-US" sz="1000" u="sng" dirty="0">
                <a:cs typeface="Meiryo UI" panose="020B0604030504040204" pitchFamily="50" charset="-128"/>
              </a:rPr>
              <a:t>年間の動向を反映</a:t>
            </a:r>
            <a:r>
              <a:rPr lang="ja-JP" altLang="en-US" sz="1000" dirty="0">
                <a:cs typeface="Meiryo UI" panose="020B0604030504040204" pitchFamily="50" charset="-128"/>
              </a:rPr>
              <a:t>した移動率を設定。</a:t>
            </a:r>
            <a:endParaRPr lang="en-US" altLang="ja-JP" sz="1000" dirty="0">
              <a:cs typeface="Meiryo UI" panose="020B0604030504040204" pitchFamily="50" charset="-128"/>
            </a:endParaRPr>
          </a:p>
          <a:p>
            <a:endParaRPr lang="en-US" altLang="ja-JP" sz="1600" dirty="0">
              <a:cs typeface="Meiryo UI" panose="020B0604030504040204" pitchFamily="50" charset="-128"/>
            </a:endParaRPr>
          </a:p>
          <a:p>
            <a:r>
              <a:rPr lang="ja-JP" altLang="en-US" sz="1600" dirty="0">
                <a:cs typeface="Meiryo UI" panose="020B0604030504040204" pitchFamily="50" charset="-128"/>
              </a:rPr>
              <a:t>　</a:t>
            </a:r>
            <a:endParaRPr lang="en-US" altLang="ja-JP" sz="1600" dirty="0">
              <a:cs typeface="Meiryo UI" panose="020B0604030504040204" pitchFamily="50" charset="-128"/>
            </a:endParaRPr>
          </a:p>
        </p:txBody>
      </p:sp>
      <p:sp>
        <p:nvSpPr>
          <p:cNvPr id="6" name="正方形/長方形 5"/>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４．人口の将来見通し・基本的な視点・取組みの方向性</a:t>
            </a:r>
          </a:p>
        </p:txBody>
      </p:sp>
      <p:pic>
        <p:nvPicPr>
          <p:cNvPr id="1031"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7" y="2276872"/>
            <a:ext cx="4320480" cy="28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056" y="3750606"/>
            <a:ext cx="3888432" cy="101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043608" y="5024127"/>
            <a:ext cx="4382370" cy="276999"/>
          </a:xfrm>
          <a:prstGeom prst="rect">
            <a:avLst/>
          </a:prstGeom>
          <a:noFill/>
        </p:spPr>
        <p:txBody>
          <a:bodyPr wrap="square" rtlCol="0">
            <a:spAutoFit/>
          </a:bodyPr>
          <a:lstStyle/>
          <a:p>
            <a:r>
              <a:rPr lang="en-US" altLang="ja-JP" sz="1200" dirty="0" smtClean="0">
                <a:solidFill>
                  <a:prstClr val="black"/>
                </a:solidFill>
              </a:rPr>
              <a:t>(H22)  (H27)  (H32)  (H37)  (H42)  (H47)  (H52) </a:t>
            </a:r>
            <a:r>
              <a:rPr lang="en-US" altLang="ja-JP" sz="900" dirty="0" smtClean="0">
                <a:solidFill>
                  <a:prstClr val="black"/>
                </a:solidFill>
              </a:rPr>
              <a:t>(</a:t>
            </a:r>
            <a:r>
              <a:rPr lang="ja-JP" altLang="en-US" sz="900" dirty="0" smtClean="0">
                <a:solidFill>
                  <a:prstClr val="black"/>
                </a:solidFill>
              </a:rPr>
              <a:t>年</a:t>
            </a:r>
            <a:r>
              <a:rPr lang="en-US" altLang="ja-JP" sz="900" dirty="0" smtClean="0">
                <a:solidFill>
                  <a:prstClr val="black"/>
                </a:solidFill>
              </a:rPr>
              <a:t>)</a:t>
            </a:r>
            <a:endParaRPr lang="en-US" altLang="ja-JP" sz="1200" dirty="0" smtClean="0">
              <a:solidFill>
                <a:prstClr val="black"/>
              </a:solidFill>
            </a:endParaRPr>
          </a:p>
        </p:txBody>
      </p:sp>
      <p:sp>
        <p:nvSpPr>
          <p:cNvPr id="7" name="テキスト ボックス 6"/>
          <p:cNvSpPr txBox="1"/>
          <p:nvPr/>
        </p:nvSpPr>
        <p:spPr>
          <a:xfrm>
            <a:off x="5571527" y="3750606"/>
            <a:ext cx="459894" cy="338554"/>
          </a:xfrm>
          <a:prstGeom prst="rect">
            <a:avLst/>
          </a:prstGeom>
          <a:noFill/>
        </p:spPr>
        <p:txBody>
          <a:bodyPr wrap="square" rtlCol="0">
            <a:spAutoFit/>
          </a:bodyPr>
          <a:lstStyle/>
          <a:p>
            <a:r>
              <a:rPr lang="en-US" altLang="ja-JP" sz="800" dirty="0" smtClean="0">
                <a:solidFill>
                  <a:prstClr val="black"/>
                </a:solidFill>
              </a:rPr>
              <a:t>(</a:t>
            </a:r>
            <a:r>
              <a:rPr lang="ja-JP" altLang="en-US" sz="800" dirty="0" smtClean="0">
                <a:solidFill>
                  <a:prstClr val="black"/>
                </a:solidFill>
              </a:rPr>
              <a:t>年</a:t>
            </a:r>
            <a:r>
              <a:rPr lang="en-US" altLang="ja-JP" sz="800" dirty="0" smtClean="0">
                <a:solidFill>
                  <a:prstClr val="black"/>
                </a:solidFill>
              </a:rPr>
              <a:t>)</a:t>
            </a:r>
          </a:p>
          <a:p>
            <a:endParaRPr lang="ja-JP" altLang="en-US" sz="800" dirty="0">
              <a:solidFill>
                <a:prstClr val="black"/>
              </a:solidFill>
            </a:endParaRPr>
          </a:p>
        </p:txBody>
      </p:sp>
    </p:spTree>
    <p:extLst>
      <p:ext uri="{BB962C8B-B14F-4D97-AF65-F5344CB8AC3E}">
        <p14:creationId xmlns:p14="http://schemas.microsoft.com/office/powerpoint/2010/main" val="14546735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77</a:t>
            </a:fld>
            <a:endParaRPr lang="ja-JP" altLang="en-US" dirty="0">
              <a:solidFill>
                <a:prstClr val="black"/>
              </a:solidFill>
            </a:endParaRPr>
          </a:p>
        </p:txBody>
      </p:sp>
      <p:cxnSp>
        <p:nvCxnSpPr>
          <p:cNvPr id="6" name="直線コネクタ 5"/>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４．人口の将来見通し・基本的な視点・取組みの方向性</a:t>
            </a:r>
          </a:p>
        </p:txBody>
      </p:sp>
      <p:sp>
        <p:nvSpPr>
          <p:cNvPr id="2" name="正方形/長方形 1"/>
          <p:cNvSpPr/>
          <p:nvPr/>
        </p:nvSpPr>
        <p:spPr>
          <a:xfrm>
            <a:off x="179512" y="620688"/>
            <a:ext cx="8901088" cy="5232202"/>
          </a:xfrm>
          <a:prstGeom prst="rect">
            <a:avLst/>
          </a:prstGeom>
        </p:spPr>
        <p:txBody>
          <a:bodyPr wrap="square">
            <a:spAutoFit/>
          </a:bodyPr>
          <a:lstStyle/>
          <a:p>
            <a:r>
              <a:rPr lang="ja-JP" altLang="en-US" sz="1600" dirty="0">
                <a:cs typeface="Meiryo UI" panose="020B0604030504040204" pitchFamily="50" charset="-128"/>
              </a:rPr>
              <a:t>○　また、人口の将来見通し（シミュレーション）</a:t>
            </a:r>
            <a:r>
              <a:rPr lang="en-US" altLang="ja-JP" sz="1600" dirty="0">
                <a:cs typeface="Meiryo UI" panose="020B0604030504040204" pitchFamily="50" charset="-128"/>
              </a:rPr>
              <a:t>【</a:t>
            </a:r>
            <a:r>
              <a:rPr lang="en-US" altLang="ja-JP" sz="1600" dirty="0" smtClean="0">
                <a:cs typeface="Meiryo UI" panose="020B0604030504040204" pitchFamily="50" charset="-128"/>
              </a:rPr>
              <a:t>P.72】</a:t>
            </a:r>
            <a:r>
              <a:rPr lang="ja-JP" altLang="en-US" sz="1600" dirty="0">
                <a:cs typeface="Meiryo UI" panose="020B0604030504040204" pitchFamily="50" charset="-128"/>
              </a:rPr>
              <a:t>については、以下の条件でシュミレーションしています。</a:t>
            </a:r>
            <a:endParaRPr lang="en-US" altLang="ja-JP" sz="1600" dirty="0">
              <a:cs typeface="Meiryo UI" panose="020B0604030504040204" pitchFamily="50" charset="-128"/>
            </a:endParaRPr>
          </a:p>
          <a:p>
            <a:pPr>
              <a:tabLst>
                <a:tab pos="354013" algn="l"/>
              </a:tabLst>
            </a:pPr>
            <a:endParaRPr lang="en-US" altLang="ja-JP" sz="1400" dirty="0">
              <a:cs typeface="Meiryo UI" panose="020B0604030504040204" pitchFamily="50" charset="-128"/>
            </a:endParaRPr>
          </a:p>
          <a:p>
            <a:pPr>
              <a:tabLst>
                <a:tab pos="354013" algn="l"/>
              </a:tabLst>
            </a:pPr>
            <a:r>
              <a:rPr lang="ja-JP" altLang="en-US" sz="1400" dirty="0">
                <a:cs typeface="Meiryo UI" panose="020B0604030504040204" pitchFamily="50" charset="-128"/>
              </a:rPr>
              <a:t>　●若い世代の終了・出産・子育ての希望が実現したら</a:t>
            </a:r>
            <a:endParaRPr lang="en-US" altLang="ja-JP" sz="1400" dirty="0">
              <a:cs typeface="Meiryo UI" panose="020B0604030504040204" pitchFamily="50" charset="-128"/>
            </a:endParaRPr>
          </a:p>
          <a:p>
            <a:r>
              <a:rPr lang="ja-JP" altLang="en-US" sz="1400" dirty="0">
                <a:cs typeface="Meiryo UI" panose="020B0604030504040204" pitchFamily="50" charset="-128"/>
              </a:rPr>
              <a:t>　　　</a:t>
            </a:r>
            <a:r>
              <a:rPr lang="en-US" altLang="ja-JP" sz="1400" dirty="0">
                <a:cs typeface="Meiryo UI" panose="020B0604030504040204" pitchFamily="50" charset="-128"/>
              </a:rPr>
              <a:t>【</a:t>
            </a:r>
            <a:r>
              <a:rPr lang="ja-JP" altLang="en-US" sz="1400" dirty="0">
                <a:cs typeface="Meiryo UI" panose="020B0604030504040204" pitchFamily="50" charset="-128"/>
              </a:rPr>
              <a:t>出生の仮定</a:t>
            </a:r>
            <a:r>
              <a:rPr lang="en-US" altLang="ja-JP" sz="1400" dirty="0">
                <a:cs typeface="Meiryo UI" panose="020B0604030504040204" pitchFamily="50" charset="-128"/>
              </a:rPr>
              <a:t>】</a:t>
            </a:r>
          </a:p>
          <a:p>
            <a:r>
              <a:rPr lang="ja-JP" altLang="en-US" sz="1400" dirty="0">
                <a:cs typeface="Meiryo UI" panose="020B0604030504040204" pitchFamily="50" charset="-128"/>
              </a:rPr>
              <a:t>　　　　</a:t>
            </a:r>
            <a:r>
              <a:rPr lang="ja-JP" altLang="en-US" sz="1400" dirty="0" smtClean="0">
                <a:cs typeface="Meiryo UI" panose="020B0604030504040204" pitchFamily="50" charset="-128"/>
              </a:rPr>
              <a:t>２パターンの出生率</a:t>
            </a:r>
            <a:r>
              <a:rPr lang="ja-JP" altLang="en-US" sz="1400" dirty="0">
                <a:cs typeface="Meiryo UI" panose="020B0604030504040204" pitchFamily="50" charset="-128"/>
              </a:rPr>
              <a:t>の仮定値を設定し、推計しています。</a:t>
            </a:r>
            <a:endParaRPr lang="en-US" altLang="ja-JP" sz="1400" dirty="0">
              <a:cs typeface="Meiryo UI" panose="020B0604030504040204" pitchFamily="50" charset="-128"/>
            </a:endParaRPr>
          </a:p>
          <a:p>
            <a:r>
              <a:rPr lang="ja-JP" altLang="en-US" sz="1400" dirty="0">
                <a:cs typeface="Meiryo UI" panose="020B0604030504040204" pitchFamily="50" charset="-128"/>
              </a:rPr>
              <a:t>　　　　　①　国に準拠　⇒　</a:t>
            </a:r>
            <a:r>
              <a:rPr lang="en-US" altLang="ja-JP" sz="1400" dirty="0" smtClean="0">
                <a:cs typeface="Meiryo UI" panose="020B0604030504040204" pitchFamily="50" charset="-128"/>
              </a:rPr>
              <a:t>2020</a:t>
            </a:r>
            <a:r>
              <a:rPr lang="ja-JP" altLang="en-US" sz="1400" dirty="0" smtClean="0">
                <a:cs typeface="Meiryo UI" panose="020B0604030504040204" pitchFamily="50" charset="-128"/>
              </a:rPr>
              <a:t>年：</a:t>
            </a:r>
            <a:r>
              <a:rPr lang="en-US" altLang="ja-JP" sz="1400" dirty="0">
                <a:cs typeface="Meiryo UI" panose="020B0604030504040204" pitchFamily="50" charset="-128"/>
              </a:rPr>
              <a:t>1.6</a:t>
            </a:r>
            <a:r>
              <a:rPr lang="ja-JP" altLang="en-US" sz="1400" dirty="0" err="1">
                <a:cs typeface="Meiryo UI" panose="020B0604030504040204" pitchFamily="50" charset="-128"/>
              </a:rPr>
              <a:t>、</a:t>
            </a:r>
            <a:r>
              <a:rPr lang="en-US" altLang="ja-JP" sz="1400" dirty="0">
                <a:cs typeface="Meiryo UI" panose="020B0604030504040204" pitchFamily="50" charset="-128"/>
              </a:rPr>
              <a:t>2030</a:t>
            </a:r>
            <a:r>
              <a:rPr lang="ja-JP" altLang="en-US" sz="1400" dirty="0">
                <a:cs typeface="Meiryo UI" panose="020B0604030504040204" pitchFamily="50" charset="-128"/>
              </a:rPr>
              <a:t>年：</a:t>
            </a:r>
            <a:r>
              <a:rPr lang="en-US" altLang="ja-JP" sz="1400" dirty="0">
                <a:cs typeface="Meiryo UI" panose="020B0604030504040204" pitchFamily="50" charset="-128"/>
              </a:rPr>
              <a:t>1.8</a:t>
            </a:r>
            <a:r>
              <a:rPr lang="ja-JP" altLang="en-US" sz="1400" dirty="0" err="1">
                <a:cs typeface="Meiryo UI" panose="020B0604030504040204" pitchFamily="50" charset="-128"/>
              </a:rPr>
              <a:t>、</a:t>
            </a:r>
            <a:r>
              <a:rPr lang="en-US" altLang="ja-JP" sz="1400" dirty="0">
                <a:cs typeface="Meiryo UI" panose="020B0604030504040204" pitchFamily="50" charset="-128"/>
              </a:rPr>
              <a:t>2040</a:t>
            </a:r>
            <a:r>
              <a:rPr lang="ja-JP" altLang="en-US" sz="1400" dirty="0">
                <a:cs typeface="Meiryo UI" panose="020B0604030504040204" pitchFamily="50" charset="-128"/>
              </a:rPr>
              <a:t>年：</a:t>
            </a:r>
            <a:r>
              <a:rPr lang="en-US" altLang="ja-JP" sz="1400" dirty="0">
                <a:cs typeface="Meiryo UI" panose="020B0604030504040204" pitchFamily="50" charset="-128"/>
              </a:rPr>
              <a:t>2.07</a:t>
            </a:r>
          </a:p>
          <a:p>
            <a:r>
              <a:rPr lang="ja-JP" altLang="en-US" sz="1400" dirty="0">
                <a:cs typeface="Meiryo UI" panose="020B0604030504040204" pitchFamily="50" charset="-128"/>
              </a:rPr>
              <a:t>　　　　　②　府出生率と全国平均出生率の実績値では、おおよそ</a:t>
            </a:r>
            <a:r>
              <a:rPr lang="en-US" altLang="ja-JP" sz="1400" dirty="0">
                <a:cs typeface="Meiryo UI" panose="020B0604030504040204" pitchFamily="50" charset="-128"/>
              </a:rPr>
              <a:t>0.1</a:t>
            </a:r>
            <a:r>
              <a:rPr lang="ja-JP" altLang="en-US" sz="1400" dirty="0">
                <a:cs typeface="Meiryo UI" panose="020B0604030504040204" pitchFamily="50" charset="-128"/>
              </a:rPr>
              <a:t>ポイントほどの差があることを加味し、府独自の出生率</a:t>
            </a:r>
            <a:r>
              <a:rPr lang="en-US" altLang="ja-JP" sz="1400" dirty="0">
                <a:cs typeface="Meiryo UI" panose="020B0604030504040204" pitchFamily="50" charset="-128"/>
              </a:rPr>
              <a:t/>
            </a:r>
            <a:br>
              <a:rPr lang="en-US" altLang="ja-JP" sz="1400" dirty="0">
                <a:cs typeface="Meiryo UI" panose="020B0604030504040204" pitchFamily="50" charset="-128"/>
              </a:rPr>
            </a:br>
            <a:r>
              <a:rPr lang="ja-JP" altLang="en-US" sz="1400" dirty="0">
                <a:cs typeface="Meiryo UI" panose="020B0604030504040204" pitchFamily="50" charset="-128"/>
              </a:rPr>
              <a:t>　　　　　　　の仮定値を設定　⇒　</a:t>
            </a:r>
            <a:r>
              <a:rPr lang="en-US" altLang="ja-JP" sz="1400" dirty="0">
                <a:cs typeface="Meiryo UI" panose="020B0604030504040204" pitchFamily="50" charset="-128"/>
              </a:rPr>
              <a:t>2020</a:t>
            </a:r>
            <a:r>
              <a:rPr lang="ja-JP" altLang="en-US" sz="1400" dirty="0">
                <a:cs typeface="Meiryo UI" panose="020B0604030504040204" pitchFamily="50" charset="-128"/>
              </a:rPr>
              <a:t>年：</a:t>
            </a:r>
            <a:r>
              <a:rPr lang="en-US" altLang="ja-JP" sz="1400" dirty="0">
                <a:cs typeface="Meiryo UI" panose="020B0604030504040204" pitchFamily="50" charset="-128"/>
              </a:rPr>
              <a:t>1.49</a:t>
            </a:r>
            <a:r>
              <a:rPr lang="ja-JP" altLang="en-US" sz="1400" dirty="0" err="1">
                <a:cs typeface="Meiryo UI" panose="020B0604030504040204" pitchFamily="50" charset="-128"/>
              </a:rPr>
              <a:t>、</a:t>
            </a:r>
            <a:r>
              <a:rPr lang="en-US" altLang="ja-JP" sz="1400" dirty="0">
                <a:cs typeface="Meiryo UI" panose="020B0604030504040204" pitchFamily="50" charset="-128"/>
              </a:rPr>
              <a:t>2030</a:t>
            </a:r>
            <a:r>
              <a:rPr lang="ja-JP" altLang="en-US" sz="1400" dirty="0">
                <a:cs typeface="Meiryo UI" panose="020B0604030504040204" pitchFamily="50" charset="-128"/>
              </a:rPr>
              <a:t>年：</a:t>
            </a:r>
            <a:r>
              <a:rPr lang="en-US" altLang="ja-JP" sz="1400" dirty="0">
                <a:cs typeface="Meiryo UI" panose="020B0604030504040204" pitchFamily="50" charset="-128"/>
              </a:rPr>
              <a:t>1.68</a:t>
            </a:r>
            <a:r>
              <a:rPr lang="ja-JP" altLang="en-US" sz="1400" dirty="0" err="1">
                <a:cs typeface="Meiryo UI" panose="020B0604030504040204" pitchFamily="50" charset="-128"/>
              </a:rPr>
              <a:t>、</a:t>
            </a:r>
            <a:r>
              <a:rPr lang="en-US" altLang="ja-JP" sz="1400" dirty="0">
                <a:cs typeface="Meiryo UI" panose="020B0604030504040204" pitchFamily="50" charset="-128"/>
              </a:rPr>
              <a:t>2040</a:t>
            </a:r>
            <a:r>
              <a:rPr lang="ja-JP" altLang="en-US" sz="1400" dirty="0">
                <a:cs typeface="Meiryo UI" panose="020B0604030504040204" pitchFamily="50" charset="-128"/>
              </a:rPr>
              <a:t>年：</a:t>
            </a:r>
            <a:r>
              <a:rPr lang="en-US" altLang="ja-JP" sz="1400" dirty="0">
                <a:cs typeface="Meiryo UI" panose="020B0604030504040204" pitchFamily="50" charset="-128"/>
              </a:rPr>
              <a:t>1.93</a:t>
            </a:r>
          </a:p>
          <a:p>
            <a:endParaRPr lang="en-US" altLang="ja-JP" sz="1400" dirty="0">
              <a:cs typeface="Meiryo UI" panose="020B0604030504040204" pitchFamily="50" charset="-128"/>
            </a:endParaRPr>
          </a:p>
          <a:p>
            <a:r>
              <a:rPr lang="ja-JP" altLang="en-US" sz="1200" dirty="0">
                <a:cs typeface="Meiryo UI" panose="020B0604030504040204" pitchFamily="50" charset="-128"/>
              </a:rPr>
              <a:t>　　　　　＜参考＞</a:t>
            </a:r>
            <a:r>
              <a:rPr lang="en-US" altLang="ja-JP" sz="1200" dirty="0">
                <a:cs typeface="Meiryo UI" panose="020B0604030504040204" pitchFamily="50" charset="-128"/>
              </a:rPr>
              <a:t>2014</a:t>
            </a:r>
            <a:r>
              <a:rPr lang="ja-JP" altLang="en-US" sz="1200" dirty="0">
                <a:cs typeface="Meiryo UI" panose="020B0604030504040204" pitchFamily="50" charset="-128"/>
              </a:rPr>
              <a:t>年の府出生率：</a:t>
            </a:r>
            <a:r>
              <a:rPr lang="en-US" altLang="ja-JP" sz="1200" dirty="0">
                <a:cs typeface="Meiryo UI" panose="020B0604030504040204" pitchFamily="50" charset="-128"/>
              </a:rPr>
              <a:t>1.31</a:t>
            </a:r>
            <a:r>
              <a:rPr lang="ja-JP" altLang="en-US" sz="1200" dirty="0" err="1">
                <a:cs typeface="Meiryo UI" panose="020B0604030504040204" pitchFamily="50" charset="-128"/>
              </a:rPr>
              <a:t>、</a:t>
            </a:r>
            <a:r>
              <a:rPr lang="ja-JP" altLang="en-US" sz="1200" dirty="0">
                <a:cs typeface="Meiryo UI" panose="020B0604030504040204" pitchFamily="50" charset="-128"/>
              </a:rPr>
              <a:t>全国：</a:t>
            </a:r>
            <a:r>
              <a:rPr lang="en-US" altLang="ja-JP" sz="1200" dirty="0">
                <a:cs typeface="Meiryo UI" panose="020B0604030504040204" pitchFamily="50" charset="-128"/>
              </a:rPr>
              <a:t>1.42</a:t>
            </a:r>
            <a:r>
              <a:rPr lang="ja-JP" altLang="en-US" sz="1200" dirty="0">
                <a:cs typeface="Meiryo UI" panose="020B0604030504040204" pitchFamily="50" charset="-128"/>
              </a:rPr>
              <a:t>（差：</a:t>
            </a:r>
            <a:r>
              <a:rPr lang="en-US" altLang="ja-JP" sz="1200" dirty="0">
                <a:cs typeface="Meiryo UI" panose="020B0604030504040204" pitchFamily="50" charset="-128"/>
              </a:rPr>
              <a:t>0.11</a:t>
            </a:r>
            <a:r>
              <a:rPr lang="ja-JP" altLang="en-US" sz="1200" dirty="0">
                <a:cs typeface="Meiryo UI" panose="020B0604030504040204" pitchFamily="50" charset="-128"/>
              </a:rPr>
              <a:t>）、</a:t>
            </a:r>
            <a:r>
              <a:rPr lang="en-US" altLang="ja-JP" sz="1200" dirty="0">
                <a:cs typeface="Meiryo UI" panose="020B0604030504040204" pitchFamily="50" charset="-128"/>
              </a:rPr>
              <a:t>2005</a:t>
            </a:r>
            <a:r>
              <a:rPr lang="ja-JP" altLang="en-US" sz="1200" dirty="0">
                <a:cs typeface="Meiryo UI" panose="020B0604030504040204" pitchFamily="50" charset="-128"/>
              </a:rPr>
              <a:t>年～</a:t>
            </a:r>
            <a:r>
              <a:rPr lang="en-US" altLang="ja-JP" sz="1200" dirty="0">
                <a:cs typeface="Meiryo UI" panose="020B0604030504040204" pitchFamily="50" charset="-128"/>
              </a:rPr>
              <a:t>2014</a:t>
            </a:r>
            <a:r>
              <a:rPr lang="ja-JP" altLang="en-US" sz="1200" dirty="0">
                <a:cs typeface="Meiryo UI" panose="020B0604030504040204" pitchFamily="50" charset="-128"/>
              </a:rPr>
              <a:t>年における出生率の差の平均：</a:t>
            </a:r>
            <a:r>
              <a:rPr lang="en-US" altLang="ja-JP" sz="1200" dirty="0">
                <a:cs typeface="Meiryo UI" panose="020B0604030504040204" pitchFamily="50" charset="-128"/>
              </a:rPr>
              <a:t>0.933</a:t>
            </a:r>
            <a:r>
              <a:rPr lang="ja-JP" altLang="en-US" sz="1200" dirty="0">
                <a:cs typeface="Meiryo UI" panose="020B0604030504040204" pitchFamily="50" charset="-128"/>
              </a:rPr>
              <a:t>　　</a:t>
            </a:r>
            <a:endParaRPr lang="en-US" altLang="ja-JP" sz="1200" dirty="0">
              <a:cs typeface="Meiryo UI" panose="020B0604030504040204" pitchFamily="50" charset="-128"/>
            </a:endParaRPr>
          </a:p>
          <a:p>
            <a:pPr>
              <a:tabLst>
                <a:tab pos="354013" algn="l"/>
              </a:tabLst>
            </a:pPr>
            <a:endParaRPr lang="en-US" altLang="ja-JP" sz="1400" dirty="0">
              <a:cs typeface="Meiryo UI" panose="020B0604030504040204" pitchFamily="50" charset="-128"/>
            </a:endParaRPr>
          </a:p>
          <a:p>
            <a:pPr>
              <a:tabLst>
                <a:tab pos="354013" algn="l"/>
              </a:tabLst>
            </a:pPr>
            <a:r>
              <a:rPr lang="ja-JP" altLang="en-US" sz="1400" dirty="0">
                <a:cs typeface="Meiryo UI" panose="020B0604030504040204" pitchFamily="50" charset="-128"/>
              </a:rPr>
              <a:t>　●東京圏への一極集中を是正したら</a:t>
            </a:r>
            <a:endParaRPr lang="en-US" altLang="ja-JP" sz="1400" dirty="0">
              <a:cs typeface="Meiryo UI" panose="020B0604030504040204" pitchFamily="50" charset="-128"/>
            </a:endParaRPr>
          </a:p>
          <a:p>
            <a:pPr>
              <a:tabLst>
                <a:tab pos="354013" algn="l"/>
              </a:tabLst>
            </a:pPr>
            <a:r>
              <a:rPr lang="ja-JP" altLang="en-US" sz="1400" dirty="0">
                <a:cs typeface="Meiryo UI" panose="020B0604030504040204" pitchFamily="50" charset="-128"/>
              </a:rPr>
              <a:t>　　　</a:t>
            </a:r>
            <a:r>
              <a:rPr lang="en-US" altLang="ja-JP" sz="1400" dirty="0">
                <a:cs typeface="Meiryo UI" panose="020B0604030504040204" pitchFamily="50" charset="-128"/>
              </a:rPr>
              <a:t>【</a:t>
            </a:r>
            <a:r>
              <a:rPr lang="ja-JP" altLang="en-US" sz="1400" dirty="0">
                <a:cs typeface="Meiryo UI" panose="020B0604030504040204" pitchFamily="50" charset="-128"/>
              </a:rPr>
              <a:t>社会移動の仮定</a:t>
            </a:r>
            <a:r>
              <a:rPr lang="en-US" altLang="ja-JP" sz="1400" dirty="0">
                <a:cs typeface="Meiryo UI" panose="020B0604030504040204" pitchFamily="50" charset="-128"/>
              </a:rPr>
              <a:t>】</a:t>
            </a:r>
          </a:p>
          <a:p>
            <a:r>
              <a:rPr lang="ja-JP" altLang="en-US" sz="1400" dirty="0">
                <a:cs typeface="Meiryo UI" panose="020B0604030504040204" pitchFamily="50" charset="-128"/>
              </a:rPr>
              <a:t>　　　　大阪府から東京圏へ転出する人口は毎年４万人程度ですが、東京圏から大阪府への転入は３万人程度にとどまって</a:t>
            </a:r>
            <a:r>
              <a:rPr lang="en-US" altLang="ja-JP" sz="1400" dirty="0">
                <a:cs typeface="Meiryo UI" panose="020B0604030504040204" pitchFamily="50" charset="-128"/>
              </a:rPr>
              <a:t/>
            </a:r>
            <a:br>
              <a:rPr lang="en-US" altLang="ja-JP" sz="1400" dirty="0">
                <a:cs typeface="Meiryo UI" panose="020B0604030504040204" pitchFamily="50" charset="-128"/>
              </a:rPr>
            </a:br>
            <a:r>
              <a:rPr lang="ja-JP" altLang="en-US" sz="1400" dirty="0">
                <a:cs typeface="Meiryo UI" panose="020B0604030504040204" pitchFamily="50" charset="-128"/>
              </a:rPr>
              <a:t>　　　　おり、約１万人が転出超過となっています。</a:t>
            </a:r>
            <a:endParaRPr lang="en-US" altLang="ja-JP" sz="1400" dirty="0">
              <a:cs typeface="Meiryo UI" panose="020B0604030504040204" pitchFamily="50" charset="-128"/>
            </a:endParaRPr>
          </a:p>
          <a:p>
            <a:r>
              <a:rPr lang="ja-JP" altLang="en-US" sz="1400" dirty="0">
                <a:cs typeface="Meiryo UI" panose="020B0604030504040204" pitchFamily="50" charset="-128"/>
              </a:rPr>
              <a:t>　　　　このため、東京圏への転出超過が０となることを想定した純移動率を仮定値とし、推計しています。　　　　</a:t>
            </a:r>
            <a:endParaRPr lang="en-US" altLang="ja-JP" sz="1400" dirty="0">
              <a:cs typeface="Meiryo UI" panose="020B0604030504040204" pitchFamily="50" charset="-128"/>
            </a:endParaRPr>
          </a:p>
          <a:p>
            <a:endParaRPr lang="en-US" altLang="ja-JP" sz="1400" dirty="0">
              <a:cs typeface="Meiryo UI" panose="020B0604030504040204" pitchFamily="50" charset="-128"/>
            </a:endParaRPr>
          </a:p>
          <a:p>
            <a:r>
              <a:rPr lang="ja-JP" altLang="en-US" sz="1200" dirty="0">
                <a:cs typeface="Meiryo UI" panose="020B0604030504040204" pitchFamily="50" charset="-128"/>
              </a:rPr>
              <a:t>　　　　　＜参考＞</a:t>
            </a:r>
            <a:r>
              <a:rPr lang="en-US" altLang="ja-JP" sz="1200" dirty="0">
                <a:cs typeface="Meiryo UI" panose="020B0604030504040204" pitchFamily="50" charset="-128"/>
              </a:rPr>
              <a:t>2014</a:t>
            </a:r>
            <a:r>
              <a:rPr lang="ja-JP" altLang="en-US" sz="1200" dirty="0">
                <a:cs typeface="Meiryo UI" panose="020B0604030504040204" pitchFamily="50" charset="-128"/>
              </a:rPr>
              <a:t>年に大阪府から東京圏へ転出した数：</a:t>
            </a:r>
            <a:r>
              <a:rPr lang="en-US" altLang="ja-JP" sz="1200" dirty="0">
                <a:cs typeface="Meiryo UI" panose="020B0604030504040204" pitchFamily="50" charset="-128"/>
              </a:rPr>
              <a:t>10,905</a:t>
            </a:r>
            <a:r>
              <a:rPr lang="ja-JP" altLang="en-US" sz="1200" dirty="0">
                <a:cs typeface="Meiryo UI" panose="020B0604030504040204" pitchFamily="50" charset="-128"/>
              </a:rPr>
              <a:t>人、</a:t>
            </a:r>
            <a:r>
              <a:rPr lang="en-US" altLang="ja-JP" sz="1200" dirty="0">
                <a:cs typeface="Meiryo UI" panose="020B0604030504040204" pitchFamily="50" charset="-128"/>
              </a:rPr>
              <a:t>2010</a:t>
            </a:r>
            <a:r>
              <a:rPr lang="ja-JP" altLang="en-US" sz="1200" dirty="0">
                <a:cs typeface="Meiryo UI" panose="020B0604030504040204" pitchFamily="50" charset="-128"/>
              </a:rPr>
              <a:t>年～</a:t>
            </a:r>
            <a:r>
              <a:rPr lang="en-US" altLang="ja-JP" sz="1200" dirty="0">
                <a:cs typeface="Meiryo UI" panose="020B0604030504040204" pitchFamily="50" charset="-128"/>
              </a:rPr>
              <a:t>2014</a:t>
            </a:r>
            <a:r>
              <a:rPr lang="ja-JP" altLang="en-US" sz="1200" dirty="0">
                <a:cs typeface="Meiryo UI" panose="020B0604030504040204" pitchFamily="50" charset="-128"/>
              </a:rPr>
              <a:t>年の５年間の合計：</a:t>
            </a:r>
            <a:r>
              <a:rPr lang="en-US" altLang="ja-JP" sz="1200" dirty="0">
                <a:cs typeface="Meiryo UI" panose="020B0604030504040204" pitchFamily="50" charset="-128"/>
              </a:rPr>
              <a:t>37,902</a:t>
            </a:r>
            <a:r>
              <a:rPr lang="ja-JP" altLang="en-US" sz="1200" dirty="0">
                <a:cs typeface="Meiryo UI" panose="020B0604030504040204" pitchFamily="50" charset="-128"/>
              </a:rPr>
              <a:t>人</a:t>
            </a:r>
            <a:endParaRPr lang="en-US" altLang="ja-JP" sz="1200" dirty="0">
              <a:cs typeface="Meiryo UI" panose="020B0604030504040204" pitchFamily="50" charset="-128"/>
            </a:endParaRPr>
          </a:p>
          <a:p>
            <a:endParaRPr lang="en-US" altLang="ja-JP" sz="1200" dirty="0">
              <a:cs typeface="Meiryo UI" panose="020B0604030504040204" pitchFamily="50" charset="-128"/>
            </a:endParaRPr>
          </a:p>
          <a:p>
            <a:r>
              <a:rPr lang="ja-JP" altLang="en-US" sz="1400" dirty="0">
                <a:cs typeface="Meiryo UI" panose="020B0604030504040204" pitchFamily="50" charset="-128"/>
              </a:rPr>
              <a:t>　●人口減少傾向が抑制できれば</a:t>
            </a:r>
          </a:p>
          <a:p>
            <a:r>
              <a:rPr lang="ja-JP" altLang="en-US" sz="1400" dirty="0">
                <a:cs typeface="Meiryo UI" panose="020B0604030504040204" pitchFamily="50" charset="-128"/>
              </a:rPr>
              <a:t>　　　　上記</a:t>
            </a:r>
            <a:r>
              <a:rPr lang="en-US" altLang="ja-JP" sz="1400" dirty="0">
                <a:cs typeface="Meiryo UI" panose="020B0604030504040204" pitchFamily="50" charset="-128"/>
              </a:rPr>
              <a:t>2</a:t>
            </a:r>
            <a:r>
              <a:rPr lang="ja-JP" altLang="en-US" sz="1400" dirty="0" err="1">
                <a:cs typeface="Meiryo UI" panose="020B0604030504040204" pitchFamily="50" charset="-128"/>
              </a:rPr>
              <a:t>つの</a:t>
            </a:r>
            <a:r>
              <a:rPr lang="ja-JP" altLang="en-US" sz="1400" dirty="0">
                <a:cs typeface="Meiryo UI" panose="020B0604030504040204" pitchFamily="50" charset="-128"/>
              </a:rPr>
              <a:t>ケースをどちらも満たした場合のシミュレーションを行っています。</a:t>
            </a:r>
          </a:p>
          <a:p>
            <a:r>
              <a:rPr lang="ja-JP" altLang="en-US" sz="1400" dirty="0">
                <a:cs typeface="Meiryo UI" panose="020B0604030504040204" pitchFamily="50" charset="-128"/>
              </a:rPr>
              <a:t>　</a:t>
            </a:r>
          </a:p>
          <a:p>
            <a:endParaRPr lang="en-US" altLang="ja-JP" sz="1400" dirty="0">
              <a:cs typeface="Meiryo UI" panose="020B0604030504040204" pitchFamily="50" charset="-128"/>
            </a:endParaRPr>
          </a:p>
          <a:p>
            <a:r>
              <a:rPr lang="ja-JP" altLang="en-US" sz="1400" dirty="0">
                <a:cs typeface="Meiryo UI" panose="020B0604030504040204" pitchFamily="50" charset="-128"/>
              </a:rPr>
              <a:t>　</a:t>
            </a:r>
            <a:r>
              <a:rPr lang="en-US" altLang="ja-JP" sz="1400" dirty="0">
                <a:cs typeface="Meiryo UI" panose="020B0604030504040204" pitchFamily="50" charset="-128"/>
              </a:rPr>
              <a:t>※</a:t>
            </a:r>
            <a:r>
              <a:rPr lang="ja-JP" altLang="en-US" sz="1400" dirty="0">
                <a:cs typeface="Meiryo UI" panose="020B0604030504040204" pitchFamily="50" charset="-128"/>
              </a:rPr>
              <a:t>　</a:t>
            </a:r>
            <a:r>
              <a:rPr lang="en-US" altLang="ja-JP" sz="1400" dirty="0">
                <a:cs typeface="Meiryo UI" panose="020B0604030504040204" pitchFamily="50" charset="-128"/>
              </a:rPr>
              <a:t>2040</a:t>
            </a:r>
            <a:r>
              <a:rPr lang="ja-JP" altLang="en-US" sz="1400" dirty="0">
                <a:cs typeface="Meiryo UI" panose="020B0604030504040204" pitchFamily="50" charset="-128"/>
              </a:rPr>
              <a:t>年以降についてはシミュレーションは行っておらず、長期的に人口が維持されていくことを想定したイメージ図です。</a:t>
            </a:r>
            <a:r>
              <a:rPr lang="ja-JP" altLang="en-US" sz="1600" dirty="0">
                <a:cs typeface="Meiryo UI" panose="020B0604030504040204" pitchFamily="50" charset="-128"/>
              </a:rPr>
              <a:t>　　</a:t>
            </a:r>
            <a:endParaRPr lang="en-US" altLang="ja-JP" sz="1600" dirty="0">
              <a:cs typeface="Meiryo UI" panose="020B0604030504040204" pitchFamily="50" charset="-128"/>
            </a:endParaRPr>
          </a:p>
        </p:txBody>
      </p:sp>
    </p:spTree>
    <p:extLst>
      <p:ext uri="{BB962C8B-B14F-4D97-AF65-F5344CB8AC3E}">
        <p14:creationId xmlns:p14="http://schemas.microsoft.com/office/powerpoint/2010/main" val="2845235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00001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の推移①</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836712"/>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t>大阪府</a:t>
            </a:r>
            <a:r>
              <a:rPr lang="ja-JP" altLang="ja-JP" sz="1600" dirty="0"/>
              <a:t>の人口は</a:t>
            </a:r>
            <a:r>
              <a:rPr lang="en-US" altLang="ja-JP" sz="1600" dirty="0" smtClean="0"/>
              <a:t>2010(</a:t>
            </a:r>
            <a:r>
              <a:rPr lang="ja-JP" altLang="en-US" sz="1600" dirty="0" smtClean="0"/>
              <a:t>平成</a:t>
            </a:r>
            <a:r>
              <a:rPr lang="en-US" altLang="ja-JP" sz="1600" dirty="0" smtClean="0"/>
              <a:t>22)</a:t>
            </a:r>
            <a:r>
              <a:rPr lang="ja-JP" altLang="ja-JP" sz="1600" dirty="0" smtClean="0"/>
              <a:t>年</a:t>
            </a:r>
            <a:r>
              <a:rPr lang="en-US" altLang="ja-JP" sz="1600" dirty="0"/>
              <a:t>10</a:t>
            </a:r>
            <a:r>
              <a:rPr lang="ja-JP" altLang="ja-JP" sz="1600" dirty="0"/>
              <a:t>月の国勢調査では</a:t>
            </a:r>
            <a:r>
              <a:rPr lang="en-US" altLang="ja-JP" sz="1600" dirty="0"/>
              <a:t>887</a:t>
            </a:r>
            <a:r>
              <a:rPr lang="ja-JP" altLang="ja-JP" sz="1600" dirty="0"/>
              <a:t>万人と、</a:t>
            </a:r>
            <a:r>
              <a:rPr lang="en-US" altLang="ja-JP" sz="1600" dirty="0" smtClean="0"/>
              <a:t>2005(</a:t>
            </a:r>
            <a:r>
              <a:rPr lang="ja-JP" altLang="en-US" sz="1600" dirty="0" smtClean="0"/>
              <a:t>平成</a:t>
            </a:r>
            <a:r>
              <a:rPr lang="en-US" altLang="ja-JP" sz="1600" dirty="0" smtClean="0"/>
              <a:t>17</a:t>
            </a:r>
            <a:r>
              <a:rPr lang="en-US" altLang="ja-JP" sz="1600" dirty="0"/>
              <a:t>)</a:t>
            </a:r>
            <a:r>
              <a:rPr lang="ja-JP" altLang="ja-JP" sz="1600" dirty="0"/>
              <a:t>年の同調査から約５万人増加しました。しかし、今後は減少期に突入し</a:t>
            </a:r>
            <a:r>
              <a:rPr lang="ja-JP" altLang="ja-JP" sz="1600" dirty="0" smtClean="0"/>
              <a:t>、</a:t>
            </a:r>
            <a:r>
              <a:rPr lang="en-US" altLang="ja-JP" sz="1600" dirty="0" smtClean="0"/>
              <a:t>2040(</a:t>
            </a:r>
            <a:r>
              <a:rPr lang="ja-JP" altLang="en-US" sz="1600" dirty="0" smtClean="0"/>
              <a:t>平成</a:t>
            </a:r>
            <a:r>
              <a:rPr lang="en-US" altLang="ja-JP" sz="1600" dirty="0" smtClean="0"/>
              <a:t>52</a:t>
            </a:r>
            <a:r>
              <a:rPr lang="en-US" altLang="ja-JP" sz="1600" dirty="0"/>
              <a:t>)</a:t>
            </a:r>
            <a:r>
              <a:rPr lang="ja-JP" altLang="ja-JP" sz="1600" dirty="0"/>
              <a:t>年には</a:t>
            </a:r>
            <a:r>
              <a:rPr lang="en-US" altLang="ja-JP" sz="1600" dirty="0" smtClean="0"/>
              <a:t>750</a:t>
            </a:r>
            <a:r>
              <a:rPr lang="ja-JP" altLang="ja-JP" sz="1600" dirty="0" smtClean="0"/>
              <a:t>万人</a:t>
            </a:r>
            <a:r>
              <a:rPr lang="ja-JP" altLang="ja-JP" sz="1600" dirty="0"/>
              <a:t>となり</a:t>
            </a:r>
            <a:r>
              <a:rPr lang="ja-JP" altLang="ja-JP" sz="1600" dirty="0" smtClean="0"/>
              <a:t>、</a:t>
            </a:r>
            <a:r>
              <a:rPr lang="en-US" altLang="ja-JP" sz="1600" dirty="0" smtClean="0"/>
              <a:t>2010(</a:t>
            </a:r>
            <a:r>
              <a:rPr lang="ja-JP" altLang="en-US" sz="1600" dirty="0" smtClean="0"/>
              <a:t>平成</a:t>
            </a:r>
            <a:r>
              <a:rPr lang="en-US" altLang="ja-JP" sz="1600" dirty="0" smtClean="0"/>
              <a:t>22)</a:t>
            </a:r>
            <a:r>
              <a:rPr lang="ja-JP" altLang="en-US" sz="1600" dirty="0" smtClean="0"/>
              <a:t>年からの</a:t>
            </a:r>
            <a:r>
              <a:rPr lang="en-US" altLang="ja-JP" sz="1600" dirty="0" smtClean="0"/>
              <a:t>30</a:t>
            </a:r>
            <a:r>
              <a:rPr lang="ja-JP" altLang="ja-JP" sz="1600" dirty="0"/>
              <a:t>年間で</a:t>
            </a:r>
            <a:r>
              <a:rPr lang="en-US" altLang="ja-JP" sz="1600" dirty="0" smtClean="0"/>
              <a:t>137</a:t>
            </a:r>
            <a:r>
              <a:rPr lang="ja-JP" altLang="ja-JP" sz="1600" dirty="0" smtClean="0"/>
              <a:t>万人</a:t>
            </a:r>
            <a:r>
              <a:rPr lang="ja-JP" altLang="ja-JP" sz="1600" dirty="0"/>
              <a:t>の急激な</a:t>
            </a:r>
            <a:r>
              <a:rPr lang="ja-JP" altLang="ja-JP" sz="1600" dirty="0" smtClean="0"/>
              <a:t>減少</a:t>
            </a:r>
            <a:r>
              <a:rPr lang="ja-JP" altLang="en-US" sz="1600" dirty="0" smtClean="0"/>
              <a:t>が</a:t>
            </a:r>
            <a:r>
              <a:rPr lang="ja-JP" altLang="ja-JP" sz="1600" dirty="0" smtClean="0"/>
              <a:t>見込</a:t>
            </a:r>
            <a:r>
              <a:rPr lang="ja-JP" altLang="en-US" sz="1600" dirty="0" smtClean="0"/>
              <a:t>まれて</a:t>
            </a:r>
            <a:r>
              <a:rPr lang="ja-JP" altLang="ja-JP" sz="1600" dirty="0" smtClean="0"/>
              <a:t>います。</a:t>
            </a:r>
            <a:endParaRPr lang="en-US" altLang="ja-JP" sz="1600" dirty="0" smtClean="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この傾向が続くと、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万人程度まで減少する可能性があります。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940396"/>
            <a:ext cx="799147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
          <p:cNvSpPr txBox="1">
            <a:spLocks noChangeArrowheads="1"/>
          </p:cNvSpPr>
          <p:nvPr/>
        </p:nvSpPr>
        <p:spPr bwMode="auto">
          <a:xfrm>
            <a:off x="1043608" y="6165304"/>
            <a:ext cx="7516736"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R="0" lvl="1" indent="-45720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年以降は、大阪府「大阪府の将来推計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口の点検について」（平成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年３月）における大阪府の人口推計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ケース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を基に、</a:t>
            </a:r>
            <a:endPar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R="0" lvl="1" indent="-457200" algn="just" defTabSz="914400" rtl="0" eaLnBrk="1" fontAlgn="base" latinLnBrk="0" hangingPunct="1">
              <a:lnSpc>
                <a:spcPct val="80000"/>
              </a:lnSpc>
              <a:spcBef>
                <a:spcPct val="0"/>
              </a:spcBef>
              <a:spcAft>
                <a:spcPct val="0"/>
              </a:spcAft>
              <a:buClrTx/>
              <a:buSzTx/>
              <a:buFontTx/>
              <a:buNone/>
              <a:tabLs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大阪府政策企画部推計。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259632" y="5805264"/>
            <a:ext cx="7372720" cy="213003"/>
          </a:xfrm>
          <a:prstGeom prst="rect">
            <a:avLst/>
          </a:prstGeom>
          <a:noFill/>
        </p:spPr>
        <p:txBody>
          <a:bodyPr wrap="square" tIns="36000" rtlCol="0">
            <a:noAutofit/>
          </a:bodyPr>
          <a:lstStyle/>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(S40)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(S45)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(S50)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(S55)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    (H2)     (H7)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(H12)  (H17)   (H22)    (H27)  (H32)   (H37)  (H42)    (H47)  (H52)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H57)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H62)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H67)  (H72) </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73450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161A64608EB81469ACBA039A67CBB87" ma:contentTypeVersion="1" ma:contentTypeDescription="新しいドキュメントを作成します。" ma:contentTypeScope="" ma:versionID="5f8fa733ee867f54d38597dfbd2766a6">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BC716E6-7247-4D3A-A330-9EF551F0DA61}"/>
</file>

<file path=customXml/itemProps2.xml><?xml version="1.0" encoding="utf-8"?>
<ds:datastoreItem xmlns:ds="http://schemas.openxmlformats.org/officeDocument/2006/customXml" ds:itemID="{5828AE78-1290-4A1F-9F02-58F314E82D63}"/>
</file>

<file path=customXml/itemProps3.xml><?xml version="1.0" encoding="utf-8"?>
<ds:datastoreItem xmlns:ds="http://schemas.openxmlformats.org/officeDocument/2006/customXml" ds:itemID="{E6B4AB14-F8C5-42E9-A95E-F90A20F5E138}"/>
</file>

<file path=docProps/app.xml><?xml version="1.0" encoding="utf-8"?>
<Properties xmlns="http://schemas.openxmlformats.org/officeDocument/2006/extended-properties" xmlns:vt="http://schemas.openxmlformats.org/officeDocument/2006/docPropsVTypes">
  <TotalTime>8209</TotalTime>
  <Words>3961</Words>
  <Application>Microsoft Office PowerPoint</Application>
  <PresentationFormat>画面に合わせる (4:3)</PresentationFormat>
  <Paragraphs>1204</Paragraphs>
  <Slides>78</Slides>
  <Notes>14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78</vt:i4>
      </vt:variant>
    </vt:vector>
  </HeadingPairs>
  <TitlesOfParts>
    <vt:vector size="80" baseType="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Tomohiro Kobayashi</cp:lastModifiedBy>
  <cp:revision>844</cp:revision>
  <cp:lastPrinted>2016-02-18T04:07:13Z</cp:lastPrinted>
  <dcterms:created xsi:type="dcterms:W3CDTF">2015-04-22T03:25:50Z</dcterms:created>
  <dcterms:modified xsi:type="dcterms:W3CDTF">2016-02-18T04:08:32Z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0x0101009161A64608EB81469ACBA039A67CBB87</vt:lpwstr>
  </property>
</Properties>
</file>