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200900" cy="9721850"/>
  <p:notesSz cx="6807200" cy="9939338"/>
  <p:defaultTextStyle>
    <a:defPPr>
      <a:defRPr lang="ja-JP"/>
    </a:defPPr>
    <a:lvl1pPr marL="0" algn="l" defTabSz="864017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32008" algn="l" defTabSz="864017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864017" algn="l" defTabSz="864017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296025" algn="l" defTabSz="864017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728033" algn="l" defTabSz="864017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160041" algn="l" defTabSz="864017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592050" algn="l" defTabSz="864017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3024058" algn="l" defTabSz="864017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456066" algn="l" defTabSz="864017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0388" autoAdjust="0"/>
  </p:normalViewPr>
  <p:slideViewPr>
    <p:cSldViewPr>
      <p:cViewPr>
        <p:scale>
          <a:sx n="100" d="100"/>
          <a:sy n="100" d="100"/>
        </p:scale>
        <p:origin x="-1092" y="-72"/>
      </p:cViewPr>
      <p:guideLst>
        <p:guide orient="horz" pos="3063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90176-F99C-4501-982A-45C4686E111B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1DC6-DBC4-4CB6-A828-EC292BF08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514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4F6F-BD0C-4AB9-9AF2-74A1D5C5F546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24063" y="746125"/>
            <a:ext cx="27590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A9E9E-90CA-4694-B956-A8400A16D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777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24063" y="746125"/>
            <a:ext cx="27590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9E9E-90CA-4694-B956-A8400A16D3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42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73" y="3020078"/>
            <a:ext cx="6120765" cy="208389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43" y="5509052"/>
            <a:ext cx="5040629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2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6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8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6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92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24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6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D288-24EC-4FE2-B0C5-AE7D168E8065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610-6145-4076-86EC-C65C4C93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70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D288-24EC-4FE2-B0C5-AE7D168E8065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610-6145-4076-86EC-C65C4C93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09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34371" y="366822"/>
            <a:ext cx="1530191" cy="783824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0048" y="366822"/>
            <a:ext cx="4474311" cy="783824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D288-24EC-4FE2-B0C5-AE7D168E8065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610-6145-4076-86EC-C65C4C93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51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D288-24EC-4FE2-B0C5-AE7D168E8065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610-6145-4076-86EC-C65C4C93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05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8" y="6247204"/>
            <a:ext cx="6120765" cy="1930868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8" y="4120536"/>
            <a:ext cx="6120765" cy="2126655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200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6401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960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280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600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920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2405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560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D288-24EC-4FE2-B0C5-AE7D168E8065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610-6145-4076-86EC-C65C4C93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17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0045" y="2142419"/>
            <a:ext cx="3001625" cy="606265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61684" y="2142419"/>
            <a:ext cx="3002875" cy="606265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D288-24EC-4FE2-B0C5-AE7D168E8065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610-6145-4076-86EC-C65C4C93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968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8" y="389339"/>
            <a:ext cx="6480811" cy="162030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51" y="2176171"/>
            <a:ext cx="3181648" cy="90692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008" indent="0">
              <a:buNone/>
              <a:defRPr sz="1900" b="1"/>
            </a:lvl2pPr>
            <a:lvl3pPr marL="864017" indent="0">
              <a:buNone/>
              <a:defRPr sz="1700" b="1"/>
            </a:lvl3pPr>
            <a:lvl4pPr marL="1296025" indent="0">
              <a:buNone/>
              <a:defRPr sz="1500" b="1"/>
            </a:lvl4pPr>
            <a:lvl5pPr marL="1728033" indent="0">
              <a:buNone/>
              <a:defRPr sz="1500" b="1"/>
            </a:lvl5pPr>
            <a:lvl6pPr marL="2160041" indent="0">
              <a:buNone/>
              <a:defRPr sz="1500" b="1"/>
            </a:lvl6pPr>
            <a:lvl7pPr marL="2592050" indent="0">
              <a:buNone/>
              <a:defRPr sz="1500" b="1"/>
            </a:lvl7pPr>
            <a:lvl8pPr marL="3024058" indent="0">
              <a:buNone/>
              <a:defRPr sz="1500" b="1"/>
            </a:lvl8pPr>
            <a:lvl9pPr marL="3456066" indent="0">
              <a:buNone/>
              <a:defRPr sz="1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51" y="3083092"/>
            <a:ext cx="3181648" cy="560131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4" y="2176171"/>
            <a:ext cx="3182897" cy="90692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008" indent="0">
              <a:buNone/>
              <a:defRPr sz="1900" b="1"/>
            </a:lvl2pPr>
            <a:lvl3pPr marL="864017" indent="0">
              <a:buNone/>
              <a:defRPr sz="1700" b="1"/>
            </a:lvl3pPr>
            <a:lvl4pPr marL="1296025" indent="0">
              <a:buNone/>
              <a:defRPr sz="1500" b="1"/>
            </a:lvl4pPr>
            <a:lvl5pPr marL="1728033" indent="0">
              <a:buNone/>
              <a:defRPr sz="1500" b="1"/>
            </a:lvl5pPr>
            <a:lvl6pPr marL="2160041" indent="0">
              <a:buNone/>
              <a:defRPr sz="1500" b="1"/>
            </a:lvl6pPr>
            <a:lvl7pPr marL="2592050" indent="0">
              <a:buNone/>
              <a:defRPr sz="1500" b="1"/>
            </a:lvl7pPr>
            <a:lvl8pPr marL="3024058" indent="0">
              <a:buNone/>
              <a:defRPr sz="1500" b="1"/>
            </a:lvl8pPr>
            <a:lvl9pPr marL="3456066" indent="0">
              <a:buNone/>
              <a:defRPr sz="1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4" y="3083092"/>
            <a:ext cx="3182897" cy="560131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D288-24EC-4FE2-B0C5-AE7D168E8065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610-6145-4076-86EC-C65C4C93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17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D288-24EC-4FE2-B0C5-AE7D168E8065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610-6145-4076-86EC-C65C4C93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62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D288-24EC-4FE2-B0C5-AE7D168E8065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610-6145-4076-86EC-C65C4C93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213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9" y="387078"/>
            <a:ext cx="2369047" cy="164731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4" y="387082"/>
            <a:ext cx="4025503" cy="829733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9" y="2034387"/>
            <a:ext cx="2369047" cy="6650016"/>
          </a:xfrm>
        </p:spPr>
        <p:txBody>
          <a:bodyPr/>
          <a:lstStyle>
            <a:lvl1pPr marL="0" indent="0">
              <a:buNone/>
              <a:defRPr sz="1300"/>
            </a:lvl1pPr>
            <a:lvl2pPr marL="432008" indent="0">
              <a:buNone/>
              <a:defRPr sz="1100"/>
            </a:lvl2pPr>
            <a:lvl3pPr marL="864017" indent="0">
              <a:buNone/>
              <a:defRPr sz="900"/>
            </a:lvl3pPr>
            <a:lvl4pPr marL="1296025" indent="0">
              <a:buNone/>
              <a:defRPr sz="900"/>
            </a:lvl4pPr>
            <a:lvl5pPr marL="1728033" indent="0">
              <a:buNone/>
              <a:defRPr sz="900"/>
            </a:lvl5pPr>
            <a:lvl6pPr marL="2160041" indent="0">
              <a:buNone/>
              <a:defRPr sz="900"/>
            </a:lvl6pPr>
            <a:lvl7pPr marL="2592050" indent="0">
              <a:buNone/>
              <a:defRPr sz="900"/>
            </a:lvl7pPr>
            <a:lvl8pPr marL="3024058" indent="0">
              <a:buNone/>
              <a:defRPr sz="900"/>
            </a:lvl8pPr>
            <a:lvl9pPr marL="3456066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D288-24EC-4FE2-B0C5-AE7D168E8065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610-6145-4076-86EC-C65C4C93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25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34" y="6805306"/>
            <a:ext cx="4320540" cy="80340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34" y="868674"/>
            <a:ext cx="4320540" cy="5833110"/>
          </a:xfrm>
        </p:spPr>
        <p:txBody>
          <a:bodyPr/>
          <a:lstStyle>
            <a:lvl1pPr marL="0" indent="0">
              <a:buNone/>
              <a:defRPr sz="3000"/>
            </a:lvl1pPr>
            <a:lvl2pPr marL="432008" indent="0">
              <a:buNone/>
              <a:defRPr sz="2600"/>
            </a:lvl2pPr>
            <a:lvl3pPr marL="864017" indent="0">
              <a:buNone/>
              <a:defRPr sz="2300"/>
            </a:lvl3pPr>
            <a:lvl4pPr marL="1296025" indent="0">
              <a:buNone/>
              <a:defRPr sz="1900"/>
            </a:lvl4pPr>
            <a:lvl5pPr marL="1728033" indent="0">
              <a:buNone/>
              <a:defRPr sz="1900"/>
            </a:lvl5pPr>
            <a:lvl6pPr marL="2160041" indent="0">
              <a:buNone/>
              <a:defRPr sz="1900"/>
            </a:lvl6pPr>
            <a:lvl7pPr marL="2592050" indent="0">
              <a:buNone/>
              <a:defRPr sz="1900"/>
            </a:lvl7pPr>
            <a:lvl8pPr marL="3024058" indent="0">
              <a:buNone/>
              <a:defRPr sz="1900"/>
            </a:lvl8pPr>
            <a:lvl9pPr marL="3456066" indent="0">
              <a:buNone/>
              <a:defRPr sz="19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34" y="7608708"/>
            <a:ext cx="4320540" cy="1140965"/>
          </a:xfrm>
        </p:spPr>
        <p:txBody>
          <a:bodyPr/>
          <a:lstStyle>
            <a:lvl1pPr marL="0" indent="0">
              <a:buNone/>
              <a:defRPr sz="1300"/>
            </a:lvl1pPr>
            <a:lvl2pPr marL="432008" indent="0">
              <a:buNone/>
              <a:defRPr sz="1100"/>
            </a:lvl2pPr>
            <a:lvl3pPr marL="864017" indent="0">
              <a:buNone/>
              <a:defRPr sz="900"/>
            </a:lvl3pPr>
            <a:lvl4pPr marL="1296025" indent="0">
              <a:buNone/>
              <a:defRPr sz="900"/>
            </a:lvl4pPr>
            <a:lvl5pPr marL="1728033" indent="0">
              <a:buNone/>
              <a:defRPr sz="900"/>
            </a:lvl5pPr>
            <a:lvl6pPr marL="2160041" indent="0">
              <a:buNone/>
              <a:defRPr sz="900"/>
            </a:lvl6pPr>
            <a:lvl7pPr marL="2592050" indent="0">
              <a:buNone/>
              <a:defRPr sz="900"/>
            </a:lvl7pPr>
            <a:lvl8pPr marL="3024058" indent="0">
              <a:buNone/>
              <a:defRPr sz="900"/>
            </a:lvl8pPr>
            <a:lvl9pPr marL="3456066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D288-24EC-4FE2-B0C5-AE7D168E8065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610-6145-4076-86EC-C65C4C93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66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8" y="389339"/>
            <a:ext cx="6480811" cy="1620308"/>
          </a:xfrm>
          <a:prstGeom prst="rect">
            <a:avLst/>
          </a:prstGeom>
        </p:spPr>
        <p:txBody>
          <a:bodyPr vert="horz" lIns="86402" tIns="43201" rIns="86402" bIns="4320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8" y="2268443"/>
            <a:ext cx="6480811" cy="6415971"/>
          </a:xfrm>
          <a:prstGeom prst="rect">
            <a:avLst/>
          </a:prstGeom>
        </p:spPr>
        <p:txBody>
          <a:bodyPr vert="horz" lIns="86402" tIns="43201" rIns="86402" bIns="4320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7" y="9010724"/>
            <a:ext cx="1680210" cy="517598"/>
          </a:xfrm>
          <a:prstGeom prst="rect">
            <a:avLst/>
          </a:prstGeom>
        </p:spPr>
        <p:txBody>
          <a:bodyPr vert="horz" lIns="86402" tIns="43201" rIns="86402" bIns="43201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2D288-24EC-4FE2-B0C5-AE7D168E8065}" type="datetimeFigureOut">
              <a:rPr kumimoji="1" lang="ja-JP" altLang="en-US" smtClean="0"/>
              <a:t>2016/1/27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11" y="9010724"/>
            <a:ext cx="2280286" cy="517598"/>
          </a:xfrm>
          <a:prstGeom prst="rect">
            <a:avLst/>
          </a:prstGeom>
        </p:spPr>
        <p:txBody>
          <a:bodyPr vert="horz" lIns="86402" tIns="43201" rIns="86402" bIns="43201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50" y="9010724"/>
            <a:ext cx="1680210" cy="517598"/>
          </a:xfrm>
          <a:prstGeom prst="rect">
            <a:avLst/>
          </a:prstGeom>
        </p:spPr>
        <p:txBody>
          <a:bodyPr vert="horz" lIns="86402" tIns="43201" rIns="86402" bIns="43201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7C610-6145-4076-86EC-C65C4C937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73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64017" rtl="0" eaLnBrk="1" latinLnBrk="0" hangingPunct="1">
        <a:spcBef>
          <a:spcPct val="0"/>
        </a:spcBef>
        <a:buNone/>
        <a:defRPr kumimoji="1"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4006" indent="-324006" algn="l" defTabSz="86401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02013" indent="-270005" algn="l" defTabSz="86401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640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36271" y="97284"/>
            <a:ext cx="6986987" cy="299145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成長特区税制（特区税制の後継制度）について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H28012</a:t>
            </a:r>
            <a:r>
              <a:rPr lang="ja-JP" altLang="en-US" sz="11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　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105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21284" y="4166973"/>
            <a:ext cx="6918506" cy="134944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0" cmpd="tri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主な改正点</a:t>
            </a:r>
            <a:r>
              <a:rPr kumimoji="1"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30987" y="8862169"/>
            <a:ext cx="6899172" cy="77723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効果</a:t>
            </a:r>
            <a:r>
              <a:rPr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「大阪の成長戦略」に位置づけられている新エネルギー、ライフサイエンス分野の産業集積を更に強力に推進。</a:t>
            </a:r>
            <a:endParaRPr lang="en-US" altLang="ja-JP" sz="9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9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投資額：約２５７億円　</a:t>
            </a:r>
            <a:r>
              <a:rPr lang="ja-JP" altLang="en-US" sz="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6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ja-JP" altLang="en-US" sz="6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実施期間：</a:t>
            </a:r>
            <a:r>
              <a:rPr lang="en-US" altLang="ja-JP" sz="6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H28</a:t>
            </a:r>
            <a:r>
              <a:rPr lang="ja-JP" altLang="en-US" sz="6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6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32</a:t>
            </a:r>
            <a:r>
              <a:rPr lang="ja-JP" altLang="en-US" sz="6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年に認定した事業計画に</a:t>
            </a:r>
            <a:r>
              <a:rPr lang="ja-JP" altLang="en-US" sz="6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伴う土地建物や設備に投資した金額）</a:t>
            </a:r>
            <a:endParaRPr lang="en-US" altLang="ja-JP" sz="6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9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●減税見込み額：約６．６億円</a:t>
            </a:r>
            <a:endParaRPr lang="en-US" altLang="ja-JP" sz="7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9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sz="9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新たな雇用見込み人数：約２７０人</a:t>
            </a:r>
            <a:endParaRPr lang="en-US" altLang="ja-JP" sz="9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21284" y="1591988"/>
            <a:ext cx="6918506" cy="2357375"/>
            <a:chOff x="121284" y="1592608"/>
            <a:chExt cx="6918506" cy="2303832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121284" y="1592608"/>
              <a:ext cx="6918506" cy="2303832"/>
              <a:chOff x="140696" y="1509724"/>
              <a:chExt cx="9260420" cy="1262588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153683" y="1509724"/>
                <a:ext cx="9247433" cy="436349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 anchorCtr="0"/>
              <a:lstStyle/>
              <a:p>
                <a:r>
                  <a:rPr kumimoji="1" lang="en-US" altLang="ja-JP" sz="11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【</a:t>
                </a:r>
                <a:r>
                  <a:rPr kumimoji="1" lang="ja-JP" altLang="en-US" sz="11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特区</a:t>
                </a:r>
                <a:r>
                  <a:rPr lang="ja-JP" altLang="en-US" sz="11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税制</a:t>
                </a:r>
                <a:r>
                  <a:rPr kumimoji="1" lang="en-US" altLang="ja-JP" sz="11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】</a:t>
                </a:r>
                <a:r>
                  <a:rPr kumimoji="1" lang="ja-JP" altLang="en-US" sz="11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（全国初、最大で地方税ゼロ）</a:t>
                </a:r>
                <a:r>
                  <a:rPr lang="en-US" altLang="ja-JP" sz="10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〔</a:t>
                </a:r>
                <a:r>
                  <a:rPr lang="ja-JP" altLang="en-US" sz="10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対象税目：不動産取得税、法人二税</a:t>
                </a:r>
                <a:r>
                  <a:rPr lang="en-US" altLang="ja-JP" sz="10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〕</a:t>
                </a:r>
              </a:p>
              <a:p>
                <a:r>
                  <a:rPr kumimoji="1"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・対象区域：国が指定した区域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の中で、府が</a:t>
                </a:r>
                <a:r>
                  <a:rPr kumimoji="1"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規則で定める区域</a:t>
                </a:r>
                <a:endParaRPr kumimoji="1" lang="en-US" altLang="ja-JP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・対象事業：特区事業</a:t>
                </a:r>
                <a:r>
                  <a:rPr lang="en-US" altLang="ja-JP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 【 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新エネルギー・ライフサイエンス・</a:t>
                </a:r>
                <a:r>
                  <a:rPr lang="en-US" altLang="ja-JP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支援する事業</a:t>
                </a:r>
                <a:r>
                  <a:rPr lang="en-US" altLang="ja-JP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〔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国際貨物（船舶・航空）、</a:t>
                </a:r>
                <a:r>
                  <a:rPr lang="en-US" altLang="ja-JP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MICE〕】</a:t>
                </a:r>
              </a:p>
              <a:p>
                <a:r>
                  <a:rPr lang="ja-JP" altLang="en-US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・認定期間：平成２８年３月３１日まで</a:t>
                </a:r>
                <a:endParaRPr lang="en-US" altLang="ja-JP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・実績：投資見込額</a:t>
                </a:r>
                <a:r>
                  <a:rPr lang="ja-JP" altLang="en-US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約</a:t>
                </a:r>
                <a:r>
                  <a:rPr lang="en-US" altLang="ja-JP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328</a:t>
                </a:r>
                <a:r>
                  <a:rPr lang="ja-JP" altLang="en-US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億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円（</a:t>
                </a:r>
                <a:r>
                  <a:rPr lang="en-US" altLang="ja-JP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H24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年</a:t>
                </a:r>
                <a:r>
                  <a:rPr lang="en-US" altLang="ja-JP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12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月～</a:t>
                </a:r>
                <a:r>
                  <a:rPr lang="en-US" altLang="ja-JP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H27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年</a:t>
                </a:r>
                <a:r>
                  <a:rPr lang="en-US" altLang="ja-JP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12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月に</a:t>
                </a:r>
                <a:r>
                  <a:rPr lang="ja-JP" altLang="en-US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認定した事業計画に伴うもの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）</a:t>
                </a:r>
                <a:endParaRPr lang="en-US" altLang="ja-JP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7" name="角丸四角形 6"/>
              <p:cNvSpPr/>
              <p:nvPr/>
            </p:nvSpPr>
            <p:spPr>
              <a:xfrm>
                <a:off x="140696" y="2010835"/>
                <a:ext cx="9260419" cy="761477"/>
              </a:xfrm>
              <a:prstGeom prst="roundRect">
                <a:avLst>
                  <a:gd name="adj" fmla="val 1110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kumimoji="1" lang="en-US" altLang="ja-JP" sz="11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【</a:t>
                </a:r>
                <a:r>
                  <a:rPr kumimoji="1" lang="ja-JP" altLang="en-US" sz="11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改正</a:t>
                </a:r>
                <a:r>
                  <a:rPr lang="ja-JP" altLang="en-US" sz="11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理由</a:t>
                </a:r>
                <a:r>
                  <a:rPr kumimoji="1" lang="en-US" altLang="ja-JP" sz="11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】</a:t>
                </a:r>
              </a:p>
              <a:p>
                <a:r>
                  <a:rPr lang="ja-JP" altLang="en-US" sz="9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特区税制の事業認定期間が、平成</a:t>
                </a:r>
                <a:r>
                  <a:rPr lang="en-US" altLang="ja-JP" sz="9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27</a:t>
                </a:r>
                <a:r>
                  <a:rPr lang="ja-JP" altLang="en-US" sz="9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年度末で期限切れ。引き続き成長産業の集積を進めるため、期間の延長が必要。</a:t>
                </a:r>
                <a:endParaRPr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9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総合特区法の範囲を超える新たな課題に対応するため、これまでの制度を引き継ぎ新たな制度を創設することが必要。</a:t>
                </a:r>
                <a:endParaRPr kumimoji="1"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ja-JP" altLang="en-US" sz="9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➤　府内で</a:t>
                </a:r>
                <a:r>
                  <a:rPr lang="ja-JP" altLang="en-US" sz="9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新たに成長産業の集積を図るべき区域が、総合特区に指定されていない場合に、府優遇税制の適用を可能にする</a:t>
                </a:r>
                <a:endParaRPr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9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➤　総合特区法の対象外となっている水素関連や</a:t>
                </a:r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健康関連等の</a:t>
                </a:r>
                <a:r>
                  <a:rPr lang="ja-JP" altLang="en-US" sz="9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事業は、成長</a:t>
                </a:r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が期待</a:t>
                </a:r>
                <a:r>
                  <a:rPr lang="ja-JP" altLang="en-US" sz="9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され、大阪の成長に不可欠な事業である</a:t>
                </a:r>
                <a:endParaRPr lang="en-US" altLang="ja-JP" sz="9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</a:t>
                </a:r>
                <a:r>
                  <a:rPr lang="ja-JP" altLang="en-US" sz="9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ため、府優遇税制の適用を可能にする</a:t>
                </a:r>
                <a:r>
                  <a:rPr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</a:t>
                </a:r>
                <a:r>
                  <a:rPr lang="ja-JP" altLang="en-US" sz="9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endParaRPr lang="en-US" altLang="ja-JP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lang="en-US" altLang="ja-JP" sz="11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en-US" altLang="ja-JP" sz="11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 </a:t>
                </a:r>
              </a:p>
              <a:p>
                <a:r>
                  <a:rPr lang="en-US" altLang="ja-JP" sz="11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r>
                  <a:rPr lang="en-US" altLang="ja-JP" sz="11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      </a:t>
                </a:r>
              </a:p>
              <a:p>
                <a:endParaRPr kumimoji="1"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lang="en-US" altLang="ja-JP" sz="11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1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1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1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1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sp>
          <p:nvSpPr>
            <p:cNvPr id="30" name="正方形/長方形 29"/>
            <p:cNvSpPr/>
            <p:nvPr/>
          </p:nvSpPr>
          <p:spPr>
            <a:xfrm>
              <a:off x="333638" y="3543705"/>
              <a:ext cx="6315556" cy="311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9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（具体例）</a:t>
              </a:r>
              <a:endPara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9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・健都は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、総合特区に指定されておらず、平成</a:t>
              </a:r>
              <a:r>
                <a:rPr lang="en-US" altLang="ja-JP" sz="9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30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年度末</a:t>
              </a:r>
              <a:r>
                <a:rPr lang="ja-JP" altLang="en-US" sz="9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の整備を目途に、健康・医療関連の企業集積をめざしている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。</a:t>
              </a:r>
              <a:endPara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239537"/>
              </p:ext>
            </p:extLst>
          </p:nvPr>
        </p:nvGraphicFramePr>
        <p:xfrm>
          <a:off x="239073" y="4413237"/>
          <a:ext cx="6692630" cy="10046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932"/>
                <a:gridCol w="5860698"/>
              </a:tblGrid>
              <a:tr h="273174">
                <a:tc>
                  <a:txBody>
                    <a:bodyPr/>
                    <a:lstStyle/>
                    <a:p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①期間延長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・「大阪の成長戦略」にある「３</a:t>
                      </a:r>
                      <a:r>
                        <a:rPr kumimoji="1" lang="en-US" altLang="ja-JP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（１）先端技術産業のさらなる強化」をめざした制度であるため、事業計画　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認定期間を「大阪の成長戦略」の目標年次に合わせて、５年間延長する。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273174">
                <a:tc>
                  <a:txBody>
                    <a:bodyPr/>
                    <a:lstStyle/>
                    <a:p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②区域追加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・現行特区税制対象区域に加えて、府が定めた要件に合致する区域を新たに追加できるようにする。</a:t>
                      </a:r>
                      <a:endParaRPr kumimoji="1" lang="en-US" altLang="ja-JP" sz="9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276615">
                <a:tc>
                  <a:txBody>
                    <a:bodyPr/>
                    <a:lstStyle/>
                    <a:p>
                      <a:r>
                        <a:rPr kumimoji="1" lang="ja-JP" altLang="en-US" sz="9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③事業追加</a:t>
                      </a:r>
                      <a:endParaRPr kumimoji="1" lang="ja-JP" altLang="en-US" sz="9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・新エネルギー分野の中に、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今後活用が拡大していく「水素関連」の事業を明記。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・ライフサイエンス分野の中に、超高齢化社会の進展に伴い市場が拡大している「健康関連」の事業を明記。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下矢印 31"/>
          <p:cNvSpPr/>
          <p:nvPr/>
        </p:nvSpPr>
        <p:spPr>
          <a:xfrm>
            <a:off x="2291361" y="3936326"/>
            <a:ext cx="2400110" cy="23064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136271" y="445195"/>
            <a:ext cx="7002518" cy="114679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成長産業分野の立地促進</a:t>
            </a:r>
            <a:r>
              <a:rPr kumimoji="1" lang="en-US" altLang="ja-JP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en-US" altLang="ja-JP" sz="11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46716" y="677218"/>
            <a:ext cx="6893074" cy="761231"/>
          </a:xfrm>
          <a:prstGeom prst="roundRect">
            <a:avLst>
              <a:gd name="adj" fmla="val 6910"/>
            </a:avLst>
          </a:prstGeom>
          <a:solidFill>
            <a:srgbClr val="FFFF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〔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大阪の成長戦略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〕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（１）先端技術産業のさらなる強化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大阪・関西が強みを有する医薬品・医療機器などのライフサイエンス分野、蓄電池等を中心とした環境・新エネルギー分野において世界有数の拠点をめざす。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このため「国際戦略総合特区」や「国家戦略特区」による大胆な規制緩和や、地方税ゼロなどの税制優遇などのインセンティブを活かし、企業集積や研究開発の促進、新たなビジネスの創出など、イノベーション（技術革新）を生み出す環境整備を図る。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下矢印 34"/>
          <p:cNvSpPr/>
          <p:nvPr/>
        </p:nvSpPr>
        <p:spPr>
          <a:xfrm>
            <a:off x="2160290" y="1438449"/>
            <a:ext cx="2400110" cy="18081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2" name="グループ化 41"/>
          <p:cNvGrpSpPr/>
          <p:nvPr/>
        </p:nvGrpSpPr>
        <p:grpSpPr>
          <a:xfrm>
            <a:off x="121284" y="5653014"/>
            <a:ext cx="6904856" cy="3096344"/>
            <a:chOff x="125303" y="5653014"/>
            <a:chExt cx="6904856" cy="3096344"/>
          </a:xfrm>
        </p:grpSpPr>
        <p:grpSp>
          <p:nvGrpSpPr>
            <p:cNvPr id="43" name="グループ化 42"/>
            <p:cNvGrpSpPr/>
            <p:nvPr/>
          </p:nvGrpSpPr>
          <p:grpSpPr>
            <a:xfrm>
              <a:off x="125303" y="5653014"/>
              <a:ext cx="6904856" cy="3096344"/>
              <a:chOff x="125303" y="5797029"/>
              <a:chExt cx="6904856" cy="2952328"/>
            </a:xfrm>
          </p:grpSpPr>
          <p:sp>
            <p:nvSpPr>
              <p:cNvPr id="70" name="正方形/長方形 69"/>
              <p:cNvSpPr/>
              <p:nvPr/>
            </p:nvSpPr>
            <p:spPr>
              <a:xfrm>
                <a:off x="125303" y="5797029"/>
                <a:ext cx="6904856" cy="2952328"/>
              </a:xfrm>
              <a:prstGeom prst="rect">
                <a:avLst/>
              </a:prstGeom>
              <a:ln w="444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>
                  <a:lnSpc>
                    <a:spcPts val="1200"/>
                  </a:lnSpc>
                </a:pPr>
                <a:r>
                  <a:rPr lang="en-US" altLang="ja-JP" sz="11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【</a:t>
                </a:r>
                <a:r>
                  <a:rPr kumimoji="1" lang="ja-JP" altLang="en-US" sz="11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成長産業特別集積区域</a:t>
                </a:r>
                <a:r>
                  <a:rPr kumimoji="1" lang="en-US" altLang="ja-JP" sz="11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】</a:t>
                </a:r>
              </a:p>
              <a:p>
                <a:pPr>
                  <a:lnSpc>
                    <a:spcPts val="1200"/>
                  </a:lnSpc>
                </a:pPr>
                <a:endParaRPr kumimoji="1" lang="en-US" altLang="ja-JP" sz="10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r>
                  <a:rPr lang="en-US" altLang="ja-JP" sz="10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《</a:t>
                </a:r>
                <a:r>
                  <a:rPr lang="ja-JP" altLang="en-US" sz="10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現行</a:t>
                </a:r>
                <a:r>
                  <a:rPr kumimoji="1" lang="ja-JP" altLang="en-US" sz="10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特区税制対象区域</a:t>
                </a:r>
                <a:r>
                  <a:rPr lang="en-US" altLang="ja-JP" sz="10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》</a:t>
                </a:r>
                <a:r>
                  <a:rPr kumimoji="1" lang="ja-JP" altLang="en-US" sz="10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</a:t>
                </a:r>
                <a:endParaRPr kumimoji="1" lang="en-US" altLang="ja-JP" sz="10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引き続き対象区域とする</a:t>
                </a:r>
                <a:endParaRPr lang="en-US" altLang="ja-JP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endParaRPr lang="en-US" altLang="ja-JP" sz="10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endParaRPr lang="en-US" altLang="ja-JP" sz="10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endParaRPr lang="en-US" altLang="ja-JP" sz="10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endParaRPr lang="en-US" altLang="ja-JP" sz="10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r>
                  <a:rPr lang="en-US" altLang="ja-JP" sz="10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《</a:t>
                </a:r>
                <a:r>
                  <a:rPr lang="ja-JP" altLang="en-US" sz="10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新たに大阪府が指定</a:t>
                </a:r>
                <a:r>
                  <a:rPr lang="ja-JP" altLang="en-US" sz="10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する</a:t>
                </a:r>
                <a:r>
                  <a:rPr lang="ja-JP" altLang="en-US" sz="10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区域</a:t>
                </a:r>
                <a:r>
                  <a:rPr lang="en-US" altLang="ja-JP" sz="1000" b="1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》</a:t>
                </a:r>
              </a:p>
              <a:p>
                <a:pPr>
                  <a:lnSpc>
                    <a:spcPts val="1200"/>
                  </a:lnSpc>
                </a:pP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条例・規則で定める下記の４要件をもって区域を指定</a:t>
                </a:r>
                <a:endParaRPr lang="en-US" altLang="ja-JP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endParaRPr lang="en-US" altLang="ja-JP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①大阪府が成長産業の</a:t>
                </a:r>
                <a:r>
                  <a:rPr lang="ja-JP" altLang="en-US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集積を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図る区域であること</a:t>
                </a:r>
                <a:endParaRPr lang="en-US" altLang="ja-JP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②当該区域に集積の中心となる研究開発等を行う施設が</a:t>
                </a:r>
                <a:endParaRPr lang="en-US" altLang="ja-JP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r>
                  <a:rPr lang="ja-JP" altLang="en-US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あること</a:t>
                </a:r>
                <a:endParaRPr lang="en-US" altLang="ja-JP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r>
                  <a:rPr lang="ja-JP" altLang="en-US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③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地元市町村が、府と同程度の優遇</a:t>
                </a:r>
                <a:r>
                  <a:rPr lang="ja-JP" altLang="en-US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制度を講じる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など、</a:t>
                </a:r>
                <a:endParaRPr lang="en-US" altLang="ja-JP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r>
                  <a:rPr lang="ja-JP" altLang="en-US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取組を促進している区域</a:t>
                </a:r>
                <a:endParaRPr lang="en-US" altLang="ja-JP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200"/>
                  </a:lnSpc>
                </a:pPr>
                <a:r>
                  <a:rPr lang="ja-JP" altLang="en-US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④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概ね</a:t>
                </a:r>
                <a:r>
                  <a:rPr lang="ja-JP" altLang="en-US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１</a:t>
                </a:r>
                <a:r>
                  <a:rPr lang="en-US" altLang="ja-JP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ha</a:t>
                </a:r>
                <a:r>
                  <a:rPr lang="ja-JP" altLang="en-US" sz="9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以上の一体の</a:t>
                </a:r>
                <a:r>
                  <a:rPr lang="ja-JP" altLang="en-US" sz="9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区域</a:t>
                </a:r>
                <a:endParaRPr lang="en-US" altLang="ja-JP" sz="9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grpSp>
            <p:nvGrpSpPr>
              <p:cNvPr id="71" name="グループ化 70"/>
              <p:cNvGrpSpPr/>
              <p:nvPr/>
            </p:nvGrpSpPr>
            <p:grpSpPr>
              <a:xfrm>
                <a:off x="3981341" y="7286979"/>
                <a:ext cx="1790253" cy="1188186"/>
                <a:chOff x="5709533" y="7484362"/>
                <a:chExt cx="1790253" cy="1188186"/>
              </a:xfrm>
            </p:grpSpPr>
            <p:sp>
              <p:nvSpPr>
                <p:cNvPr id="72" name="正方形/長方形 71"/>
                <p:cNvSpPr/>
                <p:nvPr/>
              </p:nvSpPr>
              <p:spPr>
                <a:xfrm>
                  <a:off x="5709533" y="7936692"/>
                  <a:ext cx="1790253" cy="405755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pPr algn="ctr"/>
                  <a:r>
                    <a:rPr kumimoji="1" lang="ja-JP" altLang="en-US" sz="700" b="1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ライフサイエンス分野</a:t>
                  </a:r>
                  <a:endParaRPr kumimoji="1" lang="en-US" altLang="ja-JP" sz="7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r>
                    <a:rPr lang="ja-JP" altLang="en-US" sz="500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（医薬品・医療機器）（再生医療等）</a:t>
                  </a:r>
                  <a:endParaRPr lang="en-US" altLang="ja-JP" sz="500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r>
                    <a:rPr kumimoji="1" lang="ja-JP" altLang="en-US" sz="500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（医療・介護ロボット）（治験・臨床研究）</a:t>
                  </a:r>
                  <a:endParaRPr kumimoji="1" lang="en-US" altLang="ja-JP" sz="500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r>
                    <a:rPr lang="ja-JP" altLang="en-US" sz="500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（医療情報システム）（医療施設・設備）</a:t>
                  </a:r>
                  <a:endParaRPr kumimoji="1" lang="ja-JP" altLang="en-US" sz="5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sp>
              <p:nvSpPr>
                <p:cNvPr id="73" name="正方形/長方形 72"/>
                <p:cNvSpPr/>
                <p:nvPr/>
              </p:nvSpPr>
              <p:spPr>
                <a:xfrm>
                  <a:off x="5709533" y="8483260"/>
                  <a:ext cx="1790253" cy="18928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 anchorCtr="0"/>
                <a:lstStyle/>
                <a:p>
                  <a:pPr algn="ctr"/>
                  <a:r>
                    <a:rPr kumimoji="1" lang="ja-JP" altLang="en-US" sz="600" b="1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それらを支援する事業</a:t>
                  </a:r>
                  <a:endParaRPr kumimoji="1" lang="en-US" altLang="ja-JP" sz="6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pPr algn="ctr"/>
                  <a:r>
                    <a:rPr kumimoji="1" lang="en-US" altLang="ja-JP" sz="400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【</a:t>
                  </a:r>
                  <a:r>
                    <a:rPr kumimoji="1" lang="ja-JP" altLang="en-US" sz="400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国際貨物（船舶・航空）、</a:t>
                  </a:r>
                  <a:r>
                    <a:rPr kumimoji="1" lang="en-US" altLang="ja-JP" sz="400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MICE】</a:t>
                  </a:r>
                  <a:endParaRPr kumimoji="1" lang="ja-JP" altLang="en-US" sz="4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sp>
              <p:nvSpPr>
                <p:cNvPr id="74" name="正方形/長方形 73"/>
                <p:cNvSpPr/>
                <p:nvPr/>
              </p:nvSpPr>
              <p:spPr>
                <a:xfrm>
                  <a:off x="5709533" y="7484362"/>
                  <a:ext cx="1790253" cy="405755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pPr algn="ctr"/>
                  <a:r>
                    <a:rPr kumimoji="1" lang="ja-JP" altLang="en-US" sz="700" b="1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新エネルギー分野</a:t>
                  </a:r>
                  <a:endParaRPr kumimoji="1" lang="en-US" altLang="ja-JP" sz="7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r>
                    <a:rPr lang="ja-JP" altLang="en-US" sz="500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（環境配慮型自動車関連）（太陽光・風力等）</a:t>
                  </a:r>
                  <a:endParaRPr lang="en-US" altLang="ja-JP" sz="500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r>
                    <a:rPr kumimoji="1" lang="ja-JP" altLang="en-US" sz="500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（スマートコミュニティ）</a:t>
                  </a:r>
                  <a:endParaRPr kumimoji="1" lang="en-US" altLang="ja-JP" sz="500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  <a:p>
                  <a:r>
                    <a:rPr lang="ja-JP" altLang="en-US" sz="500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（リチウムイオン電池等）（省エネ機器）</a:t>
                  </a:r>
                  <a:endParaRPr kumimoji="1" lang="ja-JP" altLang="en-US" sz="5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</p:grpSp>
        </p:grpSp>
        <p:grpSp>
          <p:nvGrpSpPr>
            <p:cNvPr id="44" name="グループ化 43"/>
            <p:cNvGrpSpPr/>
            <p:nvPr/>
          </p:nvGrpSpPr>
          <p:grpSpPr>
            <a:xfrm>
              <a:off x="3529658" y="7026360"/>
              <a:ext cx="3035829" cy="1470226"/>
              <a:chOff x="3580572" y="7048500"/>
              <a:chExt cx="3035829" cy="1470226"/>
            </a:xfrm>
          </p:grpSpPr>
          <p:sp>
            <p:nvSpPr>
              <p:cNvPr id="60" name="正方形/長方形 59"/>
              <p:cNvSpPr/>
              <p:nvPr/>
            </p:nvSpPr>
            <p:spPr>
              <a:xfrm>
                <a:off x="6051979" y="7309197"/>
                <a:ext cx="456242" cy="3688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r>
                  <a:rPr kumimoji="1" lang="ja-JP" altLang="en-US" sz="500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水素関連</a:t>
                </a:r>
                <a:endParaRPr kumimoji="1" lang="en-US" altLang="ja-JP" sz="5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algn="ctr"/>
                <a:r>
                  <a:rPr lang="ja-JP" altLang="en-US" sz="500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を含める</a:t>
                </a:r>
                <a:endParaRPr kumimoji="1" lang="ja-JP" altLang="en-US" sz="5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61" name="正方形/長方形 60"/>
              <p:cNvSpPr/>
              <p:nvPr/>
            </p:nvSpPr>
            <p:spPr>
              <a:xfrm>
                <a:off x="6045579" y="7748727"/>
                <a:ext cx="456242" cy="3688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0"/>
              <a:lstStyle/>
              <a:p>
                <a:pPr algn="ctr"/>
                <a:r>
                  <a:rPr kumimoji="1" lang="ja-JP" altLang="en-US" sz="500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健康関連</a:t>
                </a:r>
                <a:endParaRPr kumimoji="1" lang="en-US" altLang="ja-JP" sz="5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algn="ctr"/>
                <a:r>
                  <a:rPr lang="ja-JP" altLang="en-US" sz="500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を含める</a:t>
                </a:r>
                <a:endParaRPr kumimoji="1" lang="ja-JP" altLang="en-US" sz="5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62" name="左矢印 61"/>
              <p:cNvSpPr/>
              <p:nvPr/>
            </p:nvSpPr>
            <p:spPr>
              <a:xfrm>
                <a:off x="5820344" y="7390153"/>
                <a:ext cx="223818" cy="180020"/>
              </a:xfrm>
              <a:prstGeom prst="leftArrow">
                <a:avLst>
                  <a:gd name="adj1" fmla="val 50000"/>
                  <a:gd name="adj2" fmla="val 31481"/>
                </a:avLst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63" name="グループ化 62"/>
              <p:cNvGrpSpPr/>
              <p:nvPr/>
            </p:nvGrpSpPr>
            <p:grpSpPr>
              <a:xfrm>
                <a:off x="3580572" y="7048500"/>
                <a:ext cx="3035829" cy="1470226"/>
                <a:chOff x="3922420" y="7003965"/>
                <a:chExt cx="3035829" cy="1470226"/>
              </a:xfrm>
            </p:grpSpPr>
            <p:grpSp>
              <p:nvGrpSpPr>
                <p:cNvPr id="64" name="グループ化 63"/>
                <p:cNvGrpSpPr/>
                <p:nvPr/>
              </p:nvGrpSpPr>
              <p:grpSpPr>
                <a:xfrm>
                  <a:off x="4106506" y="7164954"/>
                  <a:ext cx="2142760" cy="1309237"/>
                  <a:chOff x="4112103" y="7164954"/>
                  <a:chExt cx="2640879" cy="1309237"/>
                </a:xfrm>
              </p:grpSpPr>
              <p:sp>
                <p:nvSpPr>
                  <p:cNvPr id="68" name="正方形/長方形 67"/>
                  <p:cNvSpPr/>
                  <p:nvPr/>
                </p:nvSpPr>
                <p:spPr>
                  <a:xfrm>
                    <a:off x="4219903" y="7164954"/>
                    <a:ext cx="2533079" cy="1309237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9" name="正方形/長方形 68"/>
                  <p:cNvSpPr/>
                  <p:nvPr/>
                </p:nvSpPr>
                <p:spPr>
                  <a:xfrm>
                    <a:off x="4112103" y="7397514"/>
                    <a:ext cx="161720" cy="720081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  <a:prstDash val="sysDot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r>
                      <a:rPr kumimoji="1" lang="ja-JP" altLang="en-US" sz="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特区事業</a:t>
                    </a:r>
                    <a:endParaRPr kumimoji="1" lang="ja-JP" altLang="en-US" sz="600" dirty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p:grpSp>
            <p:grpSp>
              <p:nvGrpSpPr>
                <p:cNvPr id="65" name="グループ化 64"/>
                <p:cNvGrpSpPr/>
                <p:nvPr/>
              </p:nvGrpSpPr>
              <p:grpSpPr>
                <a:xfrm>
                  <a:off x="3922420" y="7003965"/>
                  <a:ext cx="3035829" cy="1179200"/>
                  <a:chOff x="3922420" y="7003965"/>
                  <a:chExt cx="3035829" cy="1179200"/>
                </a:xfrm>
              </p:grpSpPr>
              <p:sp>
                <p:nvSpPr>
                  <p:cNvPr id="66" name="正方形/長方形 65"/>
                  <p:cNvSpPr/>
                  <p:nvPr/>
                </p:nvSpPr>
                <p:spPr>
                  <a:xfrm>
                    <a:off x="3922420" y="7078823"/>
                    <a:ext cx="3035829" cy="1104342"/>
                  </a:xfrm>
                  <a:prstGeom prst="rect">
                    <a:avLst/>
                  </a:prstGeom>
                  <a:noFill/>
                  <a:ln w="6350">
                    <a:solidFill>
                      <a:schemeClr val="tx1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7" name="正方形/長方形 66"/>
                  <p:cNvSpPr/>
                  <p:nvPr/>
                </p:nvSpPr>
                <p:spPr>
                  <a:xfrm>
                    <a:off x="4906370" y="7003965"/>
                    <a:ext cx="1008112" cy="111616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rtlCol="0" anchor="ctr"/>
                  <a:lstStyle/>
                  <a:p>
                    <a:pPr algn="ctr"/>
                    <a:r>
                      <a:rPr lang="ja-JP" altLang="en-US" sz="7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成長産業</a:t>
                    </a:r>
                    <a:endParaRPr kumimoji="1" lang="ja-JP" altLang="en-US" sz="700" dirty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p:grpSp>
          </p:grpSp>
        </p:grpSp>
        <p:grpSp>
          <p:nvGrpSpPr>
            <p:cNvPr id="45" name="グループ化 44"/>
            <p:cNvGrpSpPr/>
            <p:nvPr/>
          </p:nvGrpSpPr>
          <p:grpSpPr>
            <a:xfrm>
              <a:off x="3024386" y="5772211"/>
              <a:ext cx="3888432" cy="2891421"/>
              <a:chOff x="3024386" y="5772211"/>
              <a:chExt cx="3888432" cy="2891421"/>
            </a:xfrm>
          </p:grpSpPr>
          <p:grpSp>
            <p:nvGrpSpPr>
              <p:cNvPr id="46" name="グループ化 45"/>
              <p:cNvGrpSpPr/>
              <p:nvPr/>
            </p:nvGrpSpPr>
            <p:grpSpPr>
              <a:xfrm>
                <a:off x="3024386" y="5850551"/>
                <a:ext cx="3888432" cy="2813081"/>
                <a:chOff x="3024386" y="5936276"/>
                <a:chExt cx="3888432" cy="2813081"/>
              </a:xfrm>
            </p:grpSpPr>
            <p:sp>
              <p:nvSpPr>
                <p:cNvPr id="48" name="角丸四角形 47"/>
                <p:cNvSpPr/>
                <p:nvPr/>
              </p:nvSpPr>
              <p:spPr>
                <a:xfrm>
                  <a:off x="3360345" y="7070080"/>
                  <a:ext cx="3293873" cy="1612601"/>
                </a:xfrm>
                <a:prstGeom prst="roundRect">
                  <a:avLst>
                    <a:gd name="adj" fmla="val 4122"/>
                  </a:avLst>
                </a:prstGeom>
                <a:noFill/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49" name="グループ化 48"/>
                <p:cNvGrpSpPr/>
                <p:nvPr/>
              </p:nvGrpSpPr>
              <p:grpSpPr>
                <a:xfrm>
                  <a:off x="3024386" y="5936276"/>
                  <a:ext cx="3744416" cy="951495"/>
                  <a:chOff x="3024386" y="5936276"/>
                  <a:chExt cx="3744416" cy="951495"/>
                </a:xfrm>
              </p:grpSpPr>
              <p:sp>
                <p:nvSpPr>
                  <p:cNvPr id="52" name="角丸四角形 51"/>
                  <p:cNvSpPr/>
                  <p:nvPr/>
                </p:nvSpPr>
                <p:spPr>
                  <a:xfrm>
                    <a:off x="3266527" y="6114130"/>
                    <a:ext cx="3502275" cy="773641"/>
                  </a:xfrm>
                  <a:prstGeom prst="roundRect">
                    <a:avLst>
                      <a:gd name="adj" fmla="val 4122"/>
                    </a:avLst>
                  </a:prstGeom>
                  <a:noFill/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grpSp>
                <p:nvGrpSpPr>
                  <p:cNvPr id="53" name="グループ化 52"/>
                  <p:cNvGrpSpPr/>
                  <p:nvPr/>
                </p:nvGrpSpPr>
                <p:grpSpPr>
                  <a:xfrm>
                    <a:off x="3360345" y="6173642"/>
                    <a:ext cx="1968297" cy="654618"/>
                    <a:chOff x="1790164" y="6549840"/>
                    <a:chExt cx="1850315" cy="654618"/>
                  </a:xfrm>
                </p:grpSpPr>
                <p:sp>
                  <p:nvSpPr>
                    <p:cNvPr id="58" name="正方形/長方形 57"/>
                    <p:cNvSpPr/>
                    <p:nvPr/>
                  </p:nvSpPr>
                  <p:spPr>
                    <a:xfrm>
                      <a:off x="1790164" y="6549840"/>
                      <a:ext cx="1850315" cy="6546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algn="ctr"/>
                      <a:r>
                        <a:rPr kumimoji="1" lang="ja-JP" altLang="en-US" sz="7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現行特区税制対象区域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p:txBody>
                </p:sp>
                <p:sp>
                  <p:nvSpPr>
                    <p:cNvPr id="59" name="正方形/長方形 58"/>
                    <p:cNvSpPr/>
                    <p:nvPr/>
                  </p:nvSpPr>
                  <p:spPr>
                    <a:xfrm>
                      <a:off x="1944268" y="6762034"/>
                      <a:ext cx="1538637" cy="38682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区域</a:t>
                      </a:r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  <a:p>
                      <a:r>
                        <a:rPr lang="ja-JP" altLang="en-US" sz="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・北大阪　</a:t>
                      </a:r>
                      <a:r>
                        <a:rPr kumimoji="1" lang="ja-JP" altLang="en-US" sz="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・大阪駅周辺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・夢洲　咲洲（阪神港含む）</a:t>
                      </a:r>
                      <a:r>
                        <a:rPr kumimoji="1" lang="ja-JP" altLang="en-US" sz="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・関空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p:txBody>
                </p:sp>
              </p:grpSp>
              <p:grpSp>
                <p:nvGrpSpPr>
                  <p:cNvPr id="54" name="グループ化 53"/>
                  <p:cNvGrpSpPr/>
                  <p:nvPr/>
                </p:nvGrpSpPr>
                <p:grpSpPr>
                  <a:xfrm>
                    <a:off x="5688679" y="6181179"/>
                    <a:ext cx="965539" cy="654618"/>
                    <a:chOff x="5843845" y="6549840"/>
                    <a:chExt cx="989171" cy="654618"/>
                  </a:xfrm>
                </p:grpSpPr>
                <p:sp>
                  <p:nvSpPr>
                    <p:cNvPr id="56" name="正方形/長方形 55"/>
                    <p:cNvSpPr/>
                    <p:nvPr/>
                  </p:nvSpPr>
                  <p:spPr>
                    <a:xfrm>
                      <a:off x="5843845" y="6549840"/>
                      <a:ext cx="989171" cy="6546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pPr algn="ctr"/>
                      <a:r>
                        <a:rPr kumimoji="1" lang="ja-JP" altLang="en-US" sz="7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新たに府が</a:t>
                      </a:r>
                      <a:endParaRPr kumimoji="1" lang="en-US" altLang="ja-JP" sz="700" b="1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7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指定する区域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p:txBody>
                </p:sp>
                <p:sp>
                  <p:nvSpPr>
                    <p:cNvPr id="57" name="正方形/長方形 56"/>
                    <p:cNvSpPr/>
                    <p:nvPr/>
                  </p:nvSpPr>
                  <p:spPr>
                    <a:xfrm>
                      <a:off x="5956514" y="6836709"/>
                      <a:ext cx="758971" cy="31214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prstDash val="dashDot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追加区域</a:t>
                      </a:r>
                      <a:r>
                        <a:rPr kumimoji="1" lang="en-US" altLang="ja-JP" sz="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  <a:p>
                      <a:r>
                        <a:rPr lang="ja-JP" altLang="en-US" sz="6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・健都　など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p:txBody>
                </p:sp>
              </p:grpSp>
              <p:sp>
                <p:nvSpPr>
                  <p:cNvPr id="55" name="正方形/長方形 54"/>
                  <p:cNvSpPr/>
                  <p:nvPr/>
                </p:nvSpPr>
                <p:spPr>
                  <a:xfrm>
                    <a:off x="3024386" y="5936276"/>
                    <a:ext cx="1008112" cy="201743"/>
                  </a:xfrm>
                  <a:prstGeom prst="rect">
                    <a:avLst/>
                  </a:prstGeom>
                  <a:noFill/>
                  <a:ln w="6350">
                    <a:noFill/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rtlCol="0" anchor="ctr"/>
                  <a:lstStyle/>
                  <a:p>
                    <a:pPr algn="ctr"/>
                    <a:r>
                      <a:rPr kumimoji="1" lang="en-US" altLang="ja-JP" sz="700" b="1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【</a:t>
                    </a:r>
                    <a:r>
                      <a:rPr kumimoji="1" lang="ja-JP" altLang="en-US" sz="700" b="1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対象区域</a:t>
                    </a:r>
                    <a:r>
                      <a:rPr kumimoji="1" lang="en-US" altLang="ja-JP" sz="700" b="1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】</a:t>
                    </a:r>
                    <a:endParaRPr kumimoji="1" lang="ja-JP" altLang="en-US" sz="700" b="1" dirty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endParaRPr>
                  </a:p>
                </p:txBody>
              </p:sp>
            </p:grpSp>
            <p:sp>
              <p:nvSpPr>
                <p:cNvPr id="50" name="正方形/長方形 49"/>
                <p:cNvSpPr/>
                <p:nvPr/>
              </p:nvSpPr>
              <p:spPr>
                <a:xfrm>
                  <a:off x="3104913" y="6868338"/>
                  <a:ext cx="1008112" cy="201743"/>
                </a:xfrm>
                <a:prstGeom prst="rect">
                  <a:avLst/>
                </a:prstGeom>
                <a:noFill/>
                <a:ln w="6350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rtlCol="0" anchor="ctr"/>
                <a:lstStyle/>
                <a:p>
                  <a:pPr algn="ctr"/>
                  <a:r>
                    <a:rPr kumimoji="1" lang="en-US" altLang="ja-JP" sz="700" b="1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【</a:t>
                  </a:r>
                  <a:r>
                    <a:rPr kumimoji="1" lang="ja-JP" altLang="en-US" sz="700" b="1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対象事業</a:t>
                  </a:r>
                  <a:r>
                    <a:rPr kumimoji="1" lang="en-US" altLang="ja-JP" sz="700" b="1" dirty="0" smtClean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rPr>
                    <a:t>】</a:t>
                  </a:r>
                  <a:endParaRPr kumimoji="1" lang="ja-JP" altLang="en-US" sz="7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sp>
              <p:nvSpPr>
                <p:cNvPr id="51" name="角丸四角形 50"/>
                <p:cNvSpPr/>
                <p:nvPr/>
              </p:nvSpPr>
              <p:spPr>
                <a:xfrm>
                  <a:off x="3131173" y="5936276"/>
                  <a:ext cx="3781645" cy="2813081"/>
                </a:xfrm>
                <a:prstGeom prst="roundRect">
                  <a:avLst>
                    <a:gd name="adj" fmla="val 4816"/>
                  </a:avLst>
                </a:prstGeom>
                <a:noFill/>
                <a:ln w="254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7" name="正方形/長方形 46"/>
              <p:cNvSpPr/>
              <p:nvPr/>
            </p:nvSpPr>
            <p:spPr>
              <a:xfrm>
                <a:off x="4349902" y="5772211"/>
                <a:ext cx="1344186" cy="15667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2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r>
                  <a:rPr lang="ja-JP" altLang="en-US" sz="900" b="1" dirty="0" smtClean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成長特区税制</a:t>
                </a:r>
                <a:endParaRPr kumimoji="1" lang="ja-JP" altLang="en-US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</p:grpSp>
      <p:sp>
        <p:nvSpPr>
          <p:cNvPr id="75" name="下矢印 74"/>
          <p:cNvSpPr/>
          <p:nvPr/>
        </p:nvSpPr>
        <p:spPr>
          <a:xfrm>
            <a:off x="4004082" y="6782613"/>
            <a:ext cx="400583" cy="20174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下矢印 75"/>
          <p:cNvSpPr/>
          <p:nvPr/>
        </p:nvSpPr>
        <p:spPr>
          <a:xfrm>
            <a:off x="5922260" y="6802046"/>
            <a:ext cx="400583" cy="20174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216074" y="6307108"/>
            <a:ext cx="2385461" cy="432048"/>
          </a:xfrm>
          <a:prstGeom prst="rect">
            <a:avLst/>
          </a:prstGeom>
          <a:noFill/>
          <a:ln w="12700" cmpd="sng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altLang="ja-JP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関西イノベーション国際戦略総合特区は、現計画が</a:t>
            </a:r>
            <a:endParaRPr lang="en-US" altLang="ja-JP" sz="7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lang="ja-JP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年度に期限を迎えるため、次期計画の策定を</a:t>
            </a:r>
            <a:endParaRPr lang="en-US" altLang="ja-JP" sz="7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行うことになる。その際には、成果の検証を行い、</a:t>
            </a:r>
            <a:endParaRPr lang="en-US" altLang="ja-JP" sz="7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7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7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成長特区税制の区域などを精査する。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7" name="左矢印 76"/>
          <p:cNvSpPr/>
          <p:nvPr/>
        </p:nvSpPr>
        <p:spPr>
          <a:xfrm>
            <a:off x="5765411" y="7821011"/>
            <a:ext cx="223818" cy="180020"/>
          </a:xfrm>
          <a:prstGeom prst="leftArrow">
            <a:avLst>
              <a:gd name="adj1" fmla="val 50000"/>
              <a:gd name="adj2" fmla="val 31481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5163450" y="6382323"/>
            <a:ext cx="653387" cy="170843"/>
          </a:xfrm>
          <a:prstGeom prst="rect">
            <a:avLst/>
          </a:prstGeom>
          <a:noFill/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</a:t>
            </a:r>
            <a:endParaRPr kumimoji="1"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12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2777</TotalTime>
  <Words>527</Words>
  <Application>Microsoft Office PowerPoint</Application>
  <PresentationFormat>ユーザー設定</PresentationFormat>
  <Paragraphs>92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森下　滋夫</dc:creator>
  <cp:lastModifiedBy>森下　滋夫</cp:lastModifiedBy>
  <cp:revision>276</cp:revision>
  <cp:lastPrinted>2016-01-26T12:54:43Z</cp:lastPrinted>
  <dcterms:created xsi:type="dcterms:W3CDTF">2015-11-12T10:31:56Z</dcterms:created>
  <dcterms:modified xsi:type="dcterms:W3CDTF">2016-01-27T01:16:16Z</dcterms:modified>
</cp:coreProperties>
</file>