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0" r:id="rId2"/>
    <p:sldId id="318" r:id="rId3"/>
    <p:sldId id="286" r:id="rId4"/>
    <p:sldId id="319" r:id="rId5"/>
  </p:sldIdLst>
  <p:sldSz cx="9906000" cy="6858000" type="A4"/>
  <p:notesSz cx="6807200" cy="9939338"/>
  <p:defaultTextStyle>
    <a:defPPr>
      <a:defRPr lang="ja-JP"/>
    </a:defPPr>
    <a:lvl1pPr marL="0" algn="l" defTabSz="91410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51" algn="l" defTabSz="91410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03" algn="l" defTabSz="91410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154" algn="l" defTabSz="91410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06" algn="l" defTabSz="91410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257" algn="l" defTabSz="91410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309" algn="l" defTabSz="91410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360" algn="l" defTabSz="91410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412" algn="l" defTabSz="91410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6633"/>
    <a:srgbClr val="990000"/>
    <a:srgbClr val="000066"/>
    <a:srgbClr val="CC0000"/>
    <a:srgbClr val="993300"/>
    <a:srgbClr val="3366CC"/>
    <a:srgbClr val="990033"/>
    <a:srgbClr val="F6BB00"/>
    <a:srgbClr val="E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4523" autoAdjust="0"/>
  </p:normalViewPr>
  <p:slideViewPr>
    <p:cSldViewPr>
      <p:cViewPr>
        <p:scale>
          <a:sx n="84" d="100"/>
          <a:sy n="84" d="100"/>
        </p:scale>
        <p:origin x="-966" y="51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688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688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r">
              <a:defRPr sz="1200"/>
            </a:lvl1pPr>
          </a:lstStyle>
          <a:p>
            <a:fld id="{5D529023-C4A2-495C-9175-B13FCADBE126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747713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09" rIns="91420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20" tIns="45709" rIns="91420" bIns="4570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r">
              <a:defRPr sz="1200"/>
            </a:lvl1pPr>
          </a:lstStyle>
          <a:p>
            <a:fld id="{046E7818-4104-42F8-A3A4-A1508E73508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2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51" algn="l" defTabSz="91410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03" algn="l" defTabSz="91410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54" algn="l" defTabSz="91410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06" algn="l" defTabSz="91410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257" algn="l" defTabSz="91410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09" algn="l" defTabSz="91410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360" algn="l" defTabSz="91410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412" algn="l" defTabSz="91410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E7818-4104-42F8-A3A4-A1508E73508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231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E7818-4104-42F8-A3A4-A1508E73508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231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E7818-4104-42F8-A3A4-A1508E73508F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23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32"/>
            <a:ext cx="8420100" cy="1470026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6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6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8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15"/>
            <a:ext cx="84201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70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7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2" y="1600207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1" indent="0">
              <a:buNone/>
              <a:defRPr sz="1900" b="1"/>
            </a:lvl2pPr>
            <a:lvl3pPr marL="914103" indent="0">
              <a:buNone/>
              <a:defRPr sz="1800" b="1"/>
            </a:lvl3pPr>
            <a:lvl4pPr marL="1371154" indent="0">
              <a:buNone/>
              <a:defRPr sz="1600" b="1"/>
            </a:lvl4pPr>
            <a:lvl5pPr marL="1828206" indent="0">
              <a:buNone/>
              <a:defRPr sz="1600" b="1"/>
            </a:lvl5pPr>
            <a:lvl6pPr marL="2285257" indent="0">
              <a:buNone/>
              <a:defRPr sz="1600" b="1"/>
            </a:lvl6pPr>
            <a:lvl7pPr marL="2742309" indent="0">
              <a:buNone/>
              <a:defRPr sz="1600" b="1"/>
            </a:lvl7pPr>
            <a:lvl8pPr marL="3199360" indent="0">
              <a:buNone/>
              <a:defRPr sz="1600" b="1"/>
            </a:lvl8pPr>
            <a:lvl9pPr marL="365641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1" indent="0">
              <a:buNone/>
              <a:defRPr sz="1900" b="1"/>
            </a:lvl2pPr>
            <a:lvl3pPr marL="914103" indent="0">
              <a:buNone/>
              <a:defRPr sz="1800" b="1"/>
            </a:lvl3pPr>
            <a:lvl4pPr marL="1371154" indent="0">
              <a:buNone/>
              <a:defRPr sz="1600" b="1"/>
            </a:lvl4pPr>
            <a:lvl5pPr marL="1828206" indent="0">
              <a:buNone/>
              <a:defRPr sz="1600" b="1"/>
            </a:lvl5pPr>
            <a:lvl6pPr marL="2285257" indent="0">
              <a:buNone/>
              <a:defRPr sz="1600" b="1"/>
            </a:lvl6pPr>
            <a:lvl7pPr marL="2742309" indent="0">
              <a:buNone/>
              <a:defRPr sz="1600" b="1"/>
            </a:lvl7pPr>
            <a:lvl8pPr marL="3199360" indent="0">
              <a:buNone/>
              <a:defRPr sz="1600" b="1"/>
            </a:lvl8pPr>
            <a:lvl9pPr marL="365641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6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8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1" indent="0">
              <a:buNone/>
              <a:defRPr sz="1200"/>
            </a:lvl2pPr>
            <a:lvl3pPr marL="914103" indent="0">
              <a:buNone/>
              <a:defRPr sz="1000"/>
            </a:lvl3pPr>
            <a:lvl4pPr marL="1371154" indent="0">
              <a:buNone/>
              <a:defRPr sz="900"/>
            </a:lvl4pPr>
            <a:lvl5pPr marL="1828206" indent="0">
              <a:buNone/>
              <a:defRPr sz="900"/>
            </a:lvl5pPr>
            <a:lvl6pPr marL="2285257" indent="0">
              <a:buNone/>
              <a:defRPr sz="900"/>
            </a:lvl6pPr>
            <a:lvl7pPr marL="2742309" indent="0">
              <a:buNone/>
              <a:defRPr sz="900"/>
            </a:lvl7pPr>
            <a:lvl8pPr marL="3199360" indent="0">
              <a:buNone/>
              <a:defRPr sz="900"/>
            </a:lvl8pPr>
            <a:lvl9pPr marL="3656412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7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1" indent="0">
              <a:buNone/>
              <a:defRPr sz="2800"/>
            </a:lvl2pPr>
            <a:lvl3pPr marL="914103" indent="0">
              <a:buNone/>
              <a:defRPr sz="2400"/>
            </a:lvl3pPr>
            <a:lvl4pPr marL="1371154" indent="0">
              <a:buNone/>
              <a:defRPr sz="1900"/>
            </a:lvl4pPr>
            <a:lvl5pPr marL="1828206" indent="0">
              <a:buNone/>
              <a:defRPr sz="1900"/>
            </a:lvl5pPr>
            <a:lvl6pPr marL="2285257" indent="0">
              <a:buNone/>
              <a:defRPr sz="1900"/>
            </a:lvl6pPr>
            <a:lvl7pPr marL="2742309" indent="0">
              <a:buNone/>
              <a:defRPr sz="1900"/>
            </a:lvl7pPr>
            <a:lvl8pPr marL="3199360" indent="0">
              <a:buNone/>
              <a:defRPr sz="1900"/>
            </a:lvl8pPr>
            <a:lvl9pPr marL="3656412" indent="0">
              <a:buNone/>
              <a:defRPr sz="19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1" indent="0">
              <a:buNone/>
              <a:defRPr sz="1200"/>
            </a:lvl2pPr>
            <a:lvl3pPr marL="914103" indent="0">
              <a:buNone/>
              <a:defRPr sz="1000"/>
            </a:lvl3pPr>
            <a:lvl4pPr marL="1371154" indent="0">
              <a:buNone/>
              <a:defRPr sz="900"/>
            </a:lvl4pPr>
            <a:lvl5pPr marL="1828206" indent="0">
              <a:buNone/>
              <a:defRPr sz="900"/>
            </a:lvl5pPr>
            <a:lvl6pPr marL="2285257" indent="0">
              <a:buNone/>
              <a:defRPr sz="900"/>
            </a:lvl6pPr>
            <a:lvl7pPr marL="2742309" indent="0">
              <a:buNone/>
              <a:defRPr sz="900"/>
            </a:lvl7pPr>
            <a:lvl8pPr marL="3199360" indent="0">
              <a:buNone/>
              <a:defRPr sz="900"/>
            </a:lvl8pPr>
            <a:lvl9pPr marL="3656412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1" cy="1143000"/>
          </a:xfrm>
          <a:prstGeom prst="rect">
            <a:avLst/>
          </a:prstGeom>
        </p:spPr>
        <p:txBody>
          <a:bodyPr vert="horz" lIns="91411" tIns="45705" rIns="91411" bIns="4570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7"/>
            <a:ext cx="8915401" cy="4525963"/>
          </a:xfrm>
          <a:prstGeom prst="rect">
            <a:avLst/>
          </a:prstGeom>
        </p:spPr>
        <p:txBody>
          <a:bodyPr vert="horz" lIns="91411" tIns="45705" rIns="91411" bIns="4570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8"/>
            <a:ext cx="2311401" cy="365125"/>
          </a:xfrm>
          <a:prstGeom prst="rect">
            <a:avLst/>
          </a:prstGeom>
        </p:spPr>
        <p:txBody>
          <a:bodyPr vert="horz" lIns="91411" tIns="45705" rIns="91411" bIns="4570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2659E-1E46-436E-B28B-32EF30782A69}" type="datetimeFigureOut">
              <a:rPr kumimoji="1" lang="ja-JP" altLang="en-US" smtClean="0"/>
              <a:pPr/>
              <a:t>2016/1/22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1" y="6356358"/>
            <a:ext cx="3136900" cy="365125"/>
          </a:xfrm>
          <a:prstGeom prst="rect">
            <a:avLst/>
          </a:prstGeom>
        </p:spPr>
        <p:txBody>
          <a:bodyPr vert="horz" lIns="91411" tIns="45705" rIns="91411" bIns="4570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8"/>
            <a:ext cx="2311401" cy="365125"/>
          </a:xfrm>
          <a:prstGeom prst="rect">
            <a:avLst/>
          </a:prstGeom>
        </p:spPr>
        <p:txBody>
          <a:bodyPr vert="horz" lIns="91411" tIns="45705" rIns="91411" bIns="4570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94DD6-C339-452D-A129-467ACF8F0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03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0" indent="-342790" algn="l" defTabSz="914103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09" indent="-285658" algn="l" defTabSz="914103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29" indent="-228526" algn="l" defTabSz="914103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80" indent="-228526" algn="l" defTabSz="914103" rtl="0" eaLnBrk="1" latinLnBrk="0" hangingPunct="1">
        <a:spcBef>
          <a:spcPct val="20000"/>
        </a:spcBef>
        <a:buFont typeface="Arial" pitchFamily="34" charset="0"/>
        <a:buChar char="–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32" indent="-228526" algn="l" defTabSz="914103" rtl="0" eaLnBrk="1" latinLnBrk="0" hangingPunct="1">
        <a:spcBef>
          <a:spcPct val="20000"/>
        </a:spcBef>
        <a:buFont typeface="Arial" pitchFamily="34" charset="0"/>
        <a:buChar char="»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83" indent="-228526" algn="l" defTabSz="914103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36" indent="-228526" algn="l" defTabSz="914103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86" indent="-228526" algn="l" defTabSz="914103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7" indent="-228526" algn="l" defTabSz="914103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0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1" algn="l" defTabSz="91410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3" algn="l" defTabSz="91410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54" algn="l" defTabSz="91410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06" algn="l" defTabSz="91410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57" algn="l" defTabSz="91410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09" algn="l" defTabSz="91410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60" algn="l" defTabSz="91410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12" algn="l" defTabSz="91410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906000" cy="2166432"/>
          </a:xfrm>
        </p:spPr>
        <p:txBody>
          <a:bodyPr>
            <a:normAutofit/>
          </a:bodyPr>
          <a:lstStyle/>
          <a:p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国家戦略特区「家事支援外国人受入事業」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の実施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endParaRPr kumimoji="1" lang="ja-JP" altLang="en-US" sz="28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0472" y="4676664"/>
            <a:ext cx="9505056" cy="1802624"/>
          </a:xfrm>
          <a:prstGeom prst="rect">
            <a:avLst/>
          </a:prstGeom>
        </p:spPr>
        <p:txBody>
          <a:bodyPr vert="horz" lIns="91411" tIns="45705" rIns="91411" bIns="45705" rtlCol="0" anchor="ctr">
            <a:normAutofit/>
          </a:bodyPr>
          <a:lstStyle>
            <a:lvl1pPr algn="ctr" defTabSz="914103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特区推進課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2016.1.27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9144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209018" y="2583724"/>
            <a:ext cx="9540000" cy="2573470"/>
          </a:xfrm>
          <a:prstGeom prst="roundRect">
            <a:avLst>
              <a:gd name="adj" fmla="val 429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>
                <a:lumMod val="75000"/>
                <a:lumOff val="25000"/>
              </a:schemeClr>
            </a:solidFill>
            <a:prstDash val="sysDot"/>
          </a:ln>
          <a:effectLst>
            <a:outerShdw blurRad="50800" dist="38100" algn="l" rotWithShape="0">
              <a:prstClr val="black">
                <a:alpha val="8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97729" y="953877"/>
            <a:ext cx="9540000" cy="1178979"/>
          </a:xfrm>
          <a:prstGeom prst="roundRect">
            <a:avLst>
              <a:gd name="adj" fmla="val 1019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>
                <a:lumMod val="75000"/>
                <a:lumOff val="25000"/>
              </a:schemeClr>
            </a:solidFill>
            <a:prstDash val="sysDot"/>
          </a:ln>
          <a:effectLst>
            <a:outerShdw blurRad="50800" dist="38100" algn="l" rotWithShape="0">
              <a:prstClr val="black">
                <a:alpha val="8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38901" y="162051"/>
            <a:ext cx="9540000" cy="396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79942" tIns="45697" rIns="91393" bIns="45697" anchor="ctr"/>
          <a:lstStyle/>
          <a:p>
            <a:pPr>
              <a:defRPr/>
            </a:pPr>
            <a:r>
              <a:rPr lang="ja-JP" altLang="en-US" sz="19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</a:t>
            </a:r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実施</a:t>
            </a:r>
            <a:r>
              <a:rPr lang="ja-JP" altLang="en-US" sz="19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の意義・目的</a:t>
            </a:r>
            <a:endParaRPr lang="ja-JP" altLang="en-US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860760" y="229383"/>
            <a:ext cx="523800" cy="3005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3" tIns="45697" rIns="91393" bIns="45697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kumimoji="1" lang="ja-JP" altLang="en-US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03818" y="2616193"/>
            <a:ext cx="9465395" cy="2495844"/>
          </a:xfrm>
          <a:prstGeom prst="roundRect">
            <a:avLst>
              <a:gd name="adj" fmla="val 1706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tIns="45705" rIns="18000" bIns="45705" rtlCol="0" anchor="t" anchorCtr="0"/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経済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のグローバル化や人口減少、少子高齢化の中で、今後、経済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を新た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な成長軌道に乗せるためには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女性・高齢者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・若者など、より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多くの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人々が、その能力を存分に発揮できる社会を構築することが重要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1200"/>
              </a:spcBef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しかし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、それを阻む要因の一つとして、家事・育児等の負担により「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家庭を離れ辛い」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、「働きたくても働けない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といった状況が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挙げられる。</a:t>
            </a:r>
          </a:p>
          <a:p>
            <a:pPr>
              <a:lnSpc>
                <a:spcPts val="1900"/>
              </a:lnSpc>
              <a:spcBef>
                <a:spcPts val="1200"/>
              </a:spcBef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そう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した中、女性はもとより、家事の負担を抱える方々の支援ニーズ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に応える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ことで、働き方の幅を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広げる方策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として、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今後大きな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市場拡大も期待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される家事支援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活用は、有効な手段の一つ。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1200"/>
              </a:spcBef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ついて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、多様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ニーズに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応えるサービスの選択肢を提供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する観点から「家事支援外国人受入事業」を推進し、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関西圏国家戦略特区の目標である“チャレンジングな人材が集まる都市”への環境整備を図る。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24866" y="622705"/>
            <a:ext cx="9693795" cy="331171"/>
          </a:xfrm>
          <a:prstGeom prst="roundRect">
            <a:avLst>
              <a:gd name="adj" fmla="val 1706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tIns="45705" rIns="18000" bIns="45705" rtlCol="0" anchor="ctr"/>
          <a:lstStyle/>
          <a:p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１</a:t>
            </a:r>
            <a:r>
              <a:rPr lang="en-US" altLang="ja-JP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.</a:t>
            </a: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 事業</a:t>
            </a:r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の</a:t>
            </a: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概要</a:t>
            </a:r>
            <a:endParaRPr lang="ja-JP" alt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Meiryo UI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213987" y="2246260"/>
            <a:ext cx="9555722" cy="360040"/>
          </a:xfrm>
          <a:prstGeom prst="roundRect">
            <a:avLst>
              <a:gd name="adj" fmla="val 1706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tIns="45705" rIns="18000" bIns="45705" rtlCol="0" anchor="ctr"/>
          <a:lstStyle/>
          <a:p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Meiryo UI" pitchFamily="50" charset="-128"/>
              </a:rPr>
              <a:t>２</a:t>
            </a:r>
            <a:r>
              <a:rPr lang="en-US" altLang="ja-JP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Meiryo UI" pitchFamily="50" charset="-128"/>
              </a:rPr>
              <a:t>.</a:t>
            </a: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Meiryo UI" pitchFamily="50" charset="-128"/>
              </a:rPr>
              <a:t> 事業実施の意義・目的</a:t>
            </a:r>
            <a:endParaRPr lang="en-US" altLang="ja-JP" sz="1600" dirty="0" smtClean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76753" y="1023429"/>
            <a:ext cx="9436015" cy="1143294"/>
          </a:xfrm>
          <a:prstGeom prst="roundRect">
            <a:avLst>
              <a:gd name="adj" fmla="val 1706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tIns="45705" rIns="18000" bIns="45705" rtlCol="0" anchor="t" anchorCtr="0"/>
          <a:lstStyle/>
          <a:p>
            <a:pPr>
              <a:lnSpc>
                <a:spcPts val="19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現在、外交官や高度人材などの外国人に雇用される場合にのみ入国・在留が認められている外国人家事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について、国家戦略特区の規制改革事項として、入管法上の在留資格（特定活動）とみなして入国を認め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一定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の要件を満たす特定機関（家事サービス事業者等）がフルタイムで雇用し、特区内の利用世帯において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支援サービスを実施する事業。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国家特区法第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条の３「出入国管理及び難民認定法の特例」 </a:t>
            </a:r>
            <a:r>
              <a:rPr lang="en-US" altLang="ja-JP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216101" y="5627476"/>
            <a:ext cx="9540000" cy="1188000"/>
          </a:xfrm>
          <a:prstGeom prst="roundRect">
            <a:avLst>
              <a:gd name="adj" fmla="val 1019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>
                <a:lumMod val="75000"/>
                <a:lumOff val="25000"/>
              </a:schemeClr>
            </a:solidFill>
            <a:prstDash val="sysDot"/>
          </a:ln>
          <a:effectLst>
            <a:outerShdw blurRad="50800" dist="38100" algn="l" rotWithShape="0">
              <a:prstClr val="black">
                <a:alpha val="8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92770" y="5298467"/>
            <a:ext cx="9693795" cy="331171"/>
          </a:xfrm>
          <a:prstGeom prst="roundRect">
            <a:avLst>
              <a:gd name="adj" fmla="val 1706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tIns="45705" rIns="18000" bIns="45705" rtlCol="0" anchor="ctr"/>
          <a:lstStyle/>
          <a:p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３</a:t>
            </a:r>
            <a:r>
              <a:rPr lang="en-US" altLang="ja-JP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.</a:t>
            </a: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 スケジュールと事業実施区域</a:t>
            </a:r>
            <a:endParaRPr lang="ja-JP" alt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  <a:cs typeface="Meiryo UI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98181" y="5650055"/>
            <a:ext cx="9465395" cy="1129421"/>
          </a:xfrm>
          <a:prstGeom prst="roundRect">
            <a:avLst>
              <a:gd name="adj" fmla="val 1706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tIns="45705" rIns="18000" bIns="45705" rtlCol="0" anchor="t" anchorCtr="0"/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今後、区域計画の認定を経て、国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と細部を詰めたうえで、早ければ４月の事業開始を予定。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 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神奈川県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は、昨年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月に計画認定、本年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月実施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1000"/>
              </a:spcBef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事業実施区域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は、当面「大阪市」と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府内の他市町村での実施は、区域計画認定後、改めて市町村の意向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を確認したうえで進める。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13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138901" y="162051"/>
            <a:ext cx="9540000" cy="396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79942" tIns="45697" rIns="91393" bIns="45697" anchor="ctr"/>
          <a:lstStyle/>
          <a:p>
            <a:pPr>
              <a:defRPr/>
            </a:pPr>
            <a:r>
              <a:rPr lang="ja-JP" altLang="en-US" sz="19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事業のスキーム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8860760" y="229383"/>
            <a:ext cx="523800" cy="3005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3" tIns="45697" rIns="91393" bIns="45697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kumimoji="1" lang="ja-JP" altLang="en-US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22955" y="816876"/>
            <a:ext cx="9310227" cy="5852484"/>
            <a:chOff x="322955" y="816876"/>
            <a:chExt cx="9310227" cy="5852484"/>
          </a:xfrm>
        </p:grpSpPr>
        <p:sp>
          <p:nvSpPr>
            <p:cNvPr id="40" name="角丸四角形 39"/>
            <p:cNvSpPr/>
            <p:nvPr/>
          </p:nvSpPr>
          <p:spPr>
            <a:xfrm>
              <a:off x="1822646" y="3494221"/>
              <a:ext cx="6156000" cy="3026089"/>
            </a:xfrm>
            <a:prstGeom prst="roundRect">
              <a:avLst>
                <a:gd name="adj" fmla="val 8536"/>
              </a:avLst>
            </a:prstGeom>
            <a:noFill/>
            <a:ln w="28575">
              <a:solidFill>
                <a:srgbClr val="95B8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336742" y="830615"/>
              <a:ext cx="9296440" cy="5838745"/>
            </a:xfrm>
            <a:prstGeom prst="roundRect">
              <a:avLst>
                <a:gd name="adj" fmla="val 3353"/>
              </a:avLst>
            </a:prstGeom>
            <a:noFill/>
            <a:ln w="2857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322955" y="816876"/>
              <a:ext cx="1691255" cy="3114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400" b="1" dirty="0" smtClean="0">
                  <a:latin typeface="+mj-ea"/>
                  <a:ea typeface="+mj-ea"/>
                  <a:cs typeface="Meiryo UI" panose="020B0604030504040204" pitchFamily="50" charset="-128"/>
                </a:rPr>
                <a:t>国家戦略特区</a:t>
              </a:r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3544802" y="938571"/>
              <a:ext cx="2880320" cy="409425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400" b="1" dirty="0" smtClean="0">
                  <a:latin typeface="+mn-ea"/>
                  <a:cs typeface="Meiryo UI" panose="020B0604030504040204" pitchFamily="50" charset="-128"/>
                </a:rPr>
                <a:t>国家戦略特別区域会議</a:t>
              </a:r>
            </a:p>
          </p:txBody>
        </p:sp>
        <p:sp>
          <p:nvSpPr>
            <p:cNvPr id="76" name="二等辺三角形 75"/>
            <p:cNvSpPr/>
            <p:nvPr/>
          </p:nvSpPr>
          <p:spPr>
            <a:xfrm rot="10800000">
              <a:off x="4463691" y="1397283"/>
              <a:ext cx="1008112" cy="212422"/>
            </a:xfrm>
            <a:prstGeom prst="triangl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981271" y="1677885"/>
              <a:ext cx="8208912" cy="756130"/>
            </a:xfrm>
            <a:prstGeom prst="roundRect">
              <a:avLst/>
            </a:prstGeom>
            <a:noFill/>
            <a:ln w="28575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981271" y="1663864"/>
              <a:ext cx="2164280" cy="284849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第三者管理協議会</a:t>
              </a:r>
              <a:endPara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1915224" y="2055949"/>
              <a:ext cx="1905603" cy="284849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+mj-ea"/>
                  <a:ea typeface="+mj-ea"/>
                  <a:cs typeface="Meiryo UI" panose="020B0604030504040204" pitchFamily="50" charset="-128"/>
                </a:rPr>
                <a:t>関係自治体</a:t>
              </a:r>
              <a:endParaRPr kumimoji="1" lang="ja-JP" altLang="en-US" sz="1200" b="1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endParaRPr>
            </a:p>
          </p:txBody>
        </p:sp>
        <p:cxnSp>
          <p:nvCxnSpPr>
            <p:cNvPr id="80" name="直線矢印コネクタ 79"/>
            <p:cNvCxnSpPr/>
            <p:nvPr/>
          </p:nvCxnSpPr>
          <p:spPr>
            <a:xfrm>
              <a:off x="3820827" y="2186697"/>
              <a:ext cx="1000017" cy="0"/>
            </a:xfrm>
            <a:prstGeom prst="straightConnector1">
              <a:avLst/>
            </a:prstGeom>
            <a:ln w="571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角丸四角形 80"/>
            <p:cNvSpPr/>
            <p:nvPr/>
          </p:nvSpPr>
          <p:spPr>
            <a:xfrm>
              <a:off x="4817364" y="1841152"/>
              <a:ext cx="3855547" cy="516248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+mj-ea"/>
                  <a:ea typeface="+mj-ea"/>
                  <a:cs typeface="Meiryo UI" pitchFamily="50" charset="-128"/>
                </a:rPr>
                <a:t>内閣府地方創生</a:t>
              </a:r>
              <a:r>
                <a:rPr lang="ja-JP" altLang="en-US" sz="1200" b="1" dirty="0" smtClean="0">
                  <a:solidFill>
                    <a:schemeClr val="bg1"/>
                  </a:solidFill>
                  <a:latin typeface="+mj-ea"/>
                  <a:ea typeface="+mj-ea"/>
                  <a:cs typeface="Meiryo UI" pitchFamily="50" charset="-128"/>
                </a:rPr>
                <a:t>推進室、地方入国管理局、</a:t>
              </a:r>
              <a:endParaRPr lang="en-US" altLang="ja-JP" sz="1200" b="1" dirty="0" smtClean="0">
                <a:solidFill>
                  <a:schemeClr val="bg1"/>
                </a:solidFill>
                <a:latin typeface="+mj-ea"/>
                <a:ea typeface="+mj-ea"/>
                <a:cs typeface="Meiryo UI" pitchFamily="50" charset="-128"/>
              </a:endParaRPr>
            </a:p>
            <a:p>
              <a:r>
                <a:rPr lang="ja-JP" altLang="en-US" sz="1200" b="1" dirty="0" smtClean="0">
                  <a:solidFill>
                    <a:schemeClr val="bg1"/>
                  </a:solidFill>
                  <a:latin typeface="+mj-ea"/>
                  <a:ea typeface="+mj-ea"/>
                  <a:cs typeface="Meiryo UI" pitchFamily="50" charset="-128"/>
                </a:rPr>
                <a:t>　　　　　都道府県労働局、地方経済産業局</a:t>
              </a:r>
              <a:endParaRPr kumimoji="1" lang="ja-JP" altLang="en-US" sz="1200" b="1" dirty="0" smtClean="0">
                <a:solidFill>
                  <a:schemeClr val="bg1"/>
                </a:solidFill>
                <a:latin typeface="+mj-ea"/>
                <a:ea typeface="+mj-ea"/>
                <a:cs typeface="Meiryo UI" pitchFamily="50" charset="-128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5399108" y="1367696"/>
              <a:ext cx="1584176" cy="28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区域会議の下に設置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4006583" y="1881206"/>
              <a:ext cx="642864" cy="28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連携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84" name="直線矢印コネクタ 83"/>
            <p:cNvCxnSpPr/>
            <p:nvPr/>
          </p:nvCxnSpPr>
          <p:spPr>
            <a:xfrm flipV="1">
              <a:off x="2637455" y="2333537"/>
              <a:ext cx="0" cy="3845027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矢印コネクタ 84"/>
            <p:cNvCxnSpPr/>
            <p:nvPr/>
          </p:nvCxnSpPr>
          <p:spPr>
            <a:xfrm flipV="1">
              <a:off x="3285527" y="2434016"/>
              <a:ext cx="0" cy="1705891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矢印コネクタ 85"/>
            <p:cNvCxnSpPr/>
            <p:nvPr/>
          </p:nvCxnSpPr>
          <p:spPr>
            <a:xfrm>
              <a:off x="4897612" y="2434016"/>
              <a:ext cx="0" cy="1422278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テキスト ボックス 86"/>
            <p:cNvSpPr txBox="1"/>
            <p:nvPr/>
          </p:nvSpPr>
          <p:spPr>
            <a:xfrm>
              <a:off x="4870360" y="2725949"/>
              <a:ext cx="1584176" cy="608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・特定機関の基準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適合性の確認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  <a:spcBef>
                  <a:spcPts val="300"/>
                </a:spcBef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・年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１回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の監査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3279360" y="2796523"/>
              <a:ext cx="1500687" cy="541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・定期報告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  <a:spcBef>
                  <a:spcPts val="200"/>
                </a:spcBef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・重大問題発生時には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速やかに報告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2197004" y="2905768"/>
              <a:ext cx="703441" cy="41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苦情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相談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2805992" y="3838824"/>
              <a:ext cx="3631874" cy="382259"/>
            </a:xfrm>
            <a:prstGeom prst="roundRect">
              <a:avLst/>
            </a:prstGeom>
            <a:solidFill>
              <a:srgbClr val="95B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  <a:cs typeface="Meiryo UI" panose="020B0604030504040204" pitchFamily="50" charset="-128"/>
                </a:rPr>
                <a:t>特定</a:t>
              </a:r>
              <a:r>
                <a:rPr lang="ja-JP" alt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  <a:cs typeface="Meiryo UI" panose="020B0604030504040204" pitchFamily="50" charset="-128"/>
                </a:rPr>
                <a:t>機関（受入企業）</a:t>
              </a:r>
              <a:endParaRPr kumimoji="1"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endParaRPr>
            </a:p>
          </p:txBody>
        </p:sp>
        <p:sp>
          <p:nvSpPr>
            <p:cNvPr id="91" name="角丸四角形 90"/>
            <p:cNvSpPr/>
            <p:nvPr/>
          </p:nvSpPr>
          <p:spPr>
            <a:xfrm>
              <a:off x="8266421" y="3815143"/>
              <a:ext cx="1259123" cy="378869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  <a:cs typeface="Meiryo UI" panose="020B0604030504040204" pitchFamily="50" charset="-128"/>
                </a:rPr>
                <a:t>利用世帯</a:t>
              </a:r>
              <a:endParaRPr kumimoji="1" lang="ja-JP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anose="020B0604030504040204" pitchFamily="50" charset="-128"/>
              </a:endParaRPr>
            </a:p>
          </p:txBody>
        </p:sp>
        <p:cxnSp>
          <p:nvCxnSpPr>
            <p:cNvPr id="92" name="直線矢印コネクタ 91"/>
            <p:cNvCxnSpPr/>
            <p:nvPr/>
          </p:nvCxnSpPr>
          <p:spPr>
            <a:xfrm flipV="1">
              <a:off x="6413661" y="3951714"/>
              <a:ext cx="1872000" cy="5182"/>
            </a:xfrm>
            <a:prstGeom prst="straightConnector1">
              <a:avLst/>
            </a:prstGeom>
            <a:ln w="571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テキスト ボックス 92"/>
            <p:cNvSpPr txBox="1"/>
            <p:nvPr/>
          </p:nvSpPr>
          <p:spPr>
            <a:xfrm>
              <a:off x="6627589" y="3968233"/>
              <a:ext cx="1556133" cy="566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家事支援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活動の提供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に係る請負契約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（住込み不可）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94" name="直線矢印コネクタ 93"/>
            <p:cNvCxnSpPr/>
            <p:nvPr/>
          </p:nvCxnSpPr>
          <p:spPr>
            <a:xfrm flipV="1">
              <a:off x="4367343" y="4221085"/>
              <a:ext cx="0" cy="1831993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四角形吹き出し 94"/>
            <p:cNvSpPr/>
            <p:nvPr/>
          </p:nvSpPr>
          <p:spPr>
            <a:xfrm>
              <a:off x="6250365" y="2651555"/>
              <a:ext cx="2861005" cy="684000"/>
            </a:xfrm>
            <a:prstGeom prst="wedgeRectCallout">
              <a:avLst>
                <a:gd name="adj1" fmla="val -50567"/>
                <a:gd name="adj2" fmla="val 120836"/>
              </a:avLst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0" bIns="0" rtlCol="0" anchor="ctr"/>
            <a:lstStyle/>
            <a:p>
              <a:r>
                <a:rPr kumimoji="1" lang="ja-JP" altLang="en-US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◆ 特定機関（受入企業）の要件</a:t>
              </a:r>
              <a:r>
                <a:rPr kumimoji="1" lang="en-US" altLang="ja-JP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【</a:t>
              </a:r>
              <a:r>
                <a:rPr kumimoji="1" lang="ja-JP" altLang="en-US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政令</a:t>
              </a:r>
              <a:r>
                <a:rPr kumimoji="1" lang="en-US" altLang="ja-JP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】</a:t>
              </a:r>
            </a:p>
            <a:p>
              <a:pPr>
                <a:lnSpc>
                  <a:spcPts val="1100"/>
                </a:lnSpc>
                <a:spcBef>
                  <a:spcPts val="300"/>
                </a:spcBef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  指針</a:t>
              </a:r>
              <a:r>
                <a:rPr lang="ja-JP" altLang="en-US" sz="11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に即した措置の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実施／経済的基礎／</a:t>
              </a:r>
              <a:endPara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  我が国の事業実績</a:t>
              </a:r>
              <a:r>
                <a:rPr lang="ja-JP" altLang="en-US" sz="11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３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年以上／欠格要件の</a:t>
              </a:r>
              <a:endPara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  非該当（法令違反、暴力団など）</a:t>
              </a:r>
              <a:endParaRPr kumimoji="1" lang="ja-JP" altLang="en-US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96" name="四角形吹き出し 95"/>
            <p:cNvSpPr/>
            <p:nvPr/>
          </p:nvSpPr>
          <p:spPr>
            <a:xfrm>
              <a:off x="6788076" y="4647265"/>
              <a:ext cx="2774411" cy="720000"/>
            </a:xfrm>
            <a:prstGeom prst="wedgeRectCallout">
              <a:avLst>
                <a:gd name="adj1" fmla="val -20757"/>
                <a:gd name="adj2" fmla="val -81587"/>
              </a:avLst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kumimoji="1" lang="ja-JP" altLang="en-US" sz="11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 </a:t>
              </a:r>
              <a:r>
                <a:rPr kumimoji="1" lang="ja-JP" altLang="en-US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◆ 家事支援活動の業務範囲</a:t>
              </a:r>
              <a:r>
                <a:rPr kumimoji="1" lang="en-US" altLang="ja-JP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【</a:t>
              </a:r>
              <a:r>
                <a:rPr kumimoji="1" lang="ja-JP" altLang="en-US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政令</a:t>
              </a:r>
              <a:r>
                <a:rPr kumimoji="1" lang="en-US" altLang="ja-JP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】</a:t>
              </a:r>
            </a:p>
            <a:p>
              <a:pPr>
                <a:lnSpc>
                  <a:spcPts val="1100"/>
                </a:lnSpc>
                <a:spcBef>
                  <a:spcPts val="300"/>
                </a:spcBef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 ・炊事、洗濯、掃除、買物等の家事一般</a:t>
              </a:r>
              <a:endPara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>
                <a:lnSpc>
                  <a:spcPts val="1100"/>
                </a:lnSpc>
                <a:spcBef>
                  <a:spcPts val="300"/>
                </a:spcBef>
              </a:pPr>
              <a:r>
                <a:rPr lang="ja-JP" altLang="en-US" sz="11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・上記と併せて実施される児童の日常生活上の</a:t>
              </a:r>
              <a:endParaRPr lang="en-US" altLang="ja-JP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  世話及び必要な保護</a:t>
              </a:r>
              <a:endPara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97" name="四角形吹き出し 96"/>
            <p:cNvSpPr/>
            <p:nvPr/>
          </p:nvSpPr>
          <p:spPr>
            <a:xfrm>
              <a:off x="6594208" y="5704587"/>
              <a:ext cx="2962764" cy="720000"/>
            </a:xfrm>
            <a:prstGeom prst="wedgeRectCallout">
              <a:avLst>
                <a:gd name="adj1" fmla="val -56287"/>
                <a:gd name="adj2" fmla="val 33528"/>
              </a:avLst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kumimoji="1" lang="ja-JP" altLang="en-US" sz="110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 </a:t>
              </a:r>
              <a:r>
                <a:rPr kumimoji="1" lang="ja-JP" altLang="en-US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◆ 家事支援</a:t>
              </a:r>
              <a:r>
                <a:rPr lang="ja-JP" altLang="en-US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を行う外国人の要件</a:t>
              </a:r>
              <a:r>
                <a:rPr lang="en-US" altLang="ja-JP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【</a:t>
              </a:r>
              <a:r>
                <a:rPr lang="ja-JP" altLang="en-US" sz="1100" b="1" u="sng" dirty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政令</a:t>
              </a:r>
              <a:r>
                <a:rPr lang="en-US" altLang="ja-JP" sz="1100" b="1" u="sng" dirty="0" smtClean="0">
                  <a:solidFill>
                    <a:schemeClr val="tx1"/>
                  </a:solidFill>
                  <a:latin typeface="+mj-ea"/>
                  <a:ea typeface="+mj-ea"/>
                  <a:cs typeface="Meiryo UI" pitchFamily="50" charset="-128"/>
                </a:rPr>
                <a:t>】</a:t>
              </a:r>
              <a:endParaRPr kumimoji="1" lang="en-US" altLang="ja-JP" sz="1100" b="1" u="sng" dirty="0" smtClean="0">
                <a:solidFill>
                  <a:schemeClr val="tx1"/>
                </a:solidFill>
                <a:latin typeface="+mj-ea"/>
                <a:ea typeface="+mj-ea"/>
                <a:cs typeface="Meiryo UI" pitchFamily="50" charset="-128"/>
              </a:endParaRPr>
            </a:p>
            <a:p>
              <a:pPr>
                <a:lnSpc>
                  <a:spcPts val="1100"/>
                </a:lnSpc>
                <a:spcBef>
                  <a:spcPts val="300"/>
                </a:spcBef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 満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18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歳以上／実務経験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年以上／家事支援</a:t>
              </a:r>
              <a:endPara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活動の知識・技能（送り出し国における一定の</a:t>
              </a:r>
              <a:endPara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en-US" altLang="ja-JP" sz="1100" dirty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en-US" altLang="ja-JP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 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研修の終了）／必要最低限の日本語能力</a:t>
              </a:r>
              <a:endParaRPr lang="en-US" altLang="ja-JP" sz="11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98" name="角丸四角形 97"/>
            <p:cNvSpPr/>
            <p:nvPr/>
          </p:nvSpPr>
          <p:spPr>
            <a:xfrm>
              <a:off x="2504898" y="6053078"/>
              <a:ext cx="3908764" cy="382259"/>
            </a:xfrm>
            <a:prstGeom prst="roundRect">
              <a:avLst/>
            </a:prstGeom>
            <a:solidFill>
              <a:srgbClr val="95B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  <a:cs typeface="Meiryo UI" panose="020B0604030504040204" pitchFamily="50" charset="-128"/>
                </a:rPr>
                <a:t>外国人家事支援人材</a:t>
              </a: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4770351" y="4660837"/>
              <a:ext cx="2004930" cy="1166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雇用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契約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・日本人と同等額以上の報酬額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・保証金の徴収等の禁止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・必要な研修を実施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  <a:spcBef>
                  <a:spcPts val="300"/>
                </a:spcBef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・家事支援活動は３年以上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行うことができない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等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00" name="直線矢印コネクタ 99"/>
            <p:cNvCxnSpPr/>
            <p:nvPr/>
          </p:nvCxnSpPr>
          <p:spPr>
            <a:xfrm>
              <a:off x="4703959" y="4221084"/>
              <a:ext cx="0" cy="1897892"/>
            </a:xfrm>
            <a:prstGeom prst="straightConnector1">
              <a:avLst/>
            </a:prstGeom>
            <a:ln w="7620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1" name="テキスト ボックス 100"/>
            <p:cNvSpPr txBox="1"/>
            <p:nvPr/>
          </p:nvSpPr>
          <p:spPr>
            <a:xfrm>
              <a:off x="652538" y="4434142"/>
              <a:ext cx="3106756" cy="639452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100" u="sng" dirty="0" smtClean="0">
                  <a:latin typeface="+mj-ea"/>
                  <a:ea typeface="+mj-ea"/>
                  <a:cs typeface="Meiryo UI" panose="020B0604030504040204" pitchFamily="50" charset="-128"/>
                </a:rPr>
                <a:t>○帰国担保措置</a:t>
              </a:r>
              <a:endParaRPr lang="en-US" altLang="ja-JP" sz="1100" u="sng" dirty="0" smtClean="0">
                <a:latin typeface="+mj-ea"/>
                <a:ea typeface="+mj-ea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  <a:spcBef>
                  <a:spcPts val="300"/>
                </a:spcBef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外国人家事支援人材がやむを得ない理由により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帰国旅費を支弁できないときは、当該旅費を負担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663827" y="5200416"/>
              <a:ext cx="3207520" cy="639452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100" u="sng" dirty="0" smtClean="0">
                  <a:latin typeface="+mj-ea"/>
                  <a:ea typeface="+mj-ea"/>
                  <a:cs typeface="Meiryo UI" panose="020B0604030504040204" pitchFamily="50" charset="-128"/>
                </a:rPr>
                <a:t>○雇用の継続が不可能となった場合の措置</a:t>
              </a:r>
              <a:endParaRPr lang="en-US" altLang="ja-JP" sz="1100" u="sng" dirty="0" smtClean="0">
                <a:latin typeface="+mj-ea"/>
                <a:ea typeface="+mj-ea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  <a:spcBef>
                  <a:spcPts val="300"/>
                </a:spcBef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本人に責がなく、継続して本事業による在留を希望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するときは、新たな特定機関を確保するよう努める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3940065" y="5069479"/>
              <a:ext cx="703441" cy="41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苦情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00"/>
                </a:lnSpc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相談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138901" y="162051"/>
            <a:ext cx="9540000" cy="396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79942" tIns="45697" rIns="91393" bIns="45697" anchor="ctr"/>
          <a:lstStyle/>
          <a:p>
            <a:pPr>
              <a:defRPr/>
            </a:pPr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府の役割</a:t>
            </a:r>
            <a:r>
              <a:rPr lang="ja-JP" altLang="en-US" sz="19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と想定される主な指摘、それへの対応・考え方</a:t>
            </a:r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ja-JP" altLang="en-US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860760" y="229383"/>
            <a:ext cx="523800" cy="3005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3" tIns="45697" rIns="91393" bIns="45697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endParaRPr lang="en-US" altLang="ja-JP" sz="14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993216"/>
              </p:ext>
            </p:extLst>
          </p:nvPr>
        </p:nvGraphicFramePr>
        <p:xfrm>
          <a:off x="138901" y="2977115"/>
          <a:ext cx="9640764" cy="380784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670083"/>
                <a:gridCol w="4970681"/>
              </a:tblGrid>
              <a:tr h="2672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想定される主な指摘</a:t>
                      </a:r>
                      <a:endParaRPr kumimoji="1" lang="ja-JP" altLang="en-US" sz="14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対応・考え方</a:t>
                      </a:r>
                      <a:endParaRPr kumimoji="1" lang="ja-JP" altLang="en-US" sz="14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18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・日本人でなく、なぜ外国人の家事支援人材を受け入れる必要があるのか。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・家事は単純労働ではないのか。移民の受入につながらないか。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・「家事は女性」という誤った固定観念を広めてしまうこととならないか。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・外国人を安い賃金で働かせ、日本人の雇用にも影響がでるのではないか。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・パワハラ、セクハラ、金銭搾取など、海外のような人権侵害の懸念は。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・家事支援には外国人が不可欠という趣旨ではなく、利用者の多様な選択肢を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広げるもの。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・外国人家事支援人材の要件として、１年以上の実務経験や、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出身国が認定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する機関での研修の修了、当該国政府の認定資格の保有と国外就業許可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求められている。また、家事支援活動は３年以上行うことができない。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・そういった固定観念に基づくものではない。女性に限らず、家庭の中にいる 人が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外で能力を発揮できるよう、また、働き方の幅が広がることを期待。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・外国人家事支援人材は、特定機関にフルタイムで雇用され、労働関係法令も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適用対象。報酬額は、日本人が従事する場合の報酬と同額以上。また、事業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実施により相当数の日本人の解雇がないことが要件となっている。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・本サービスは、特定機関と利用世帯の請負契約に基づくもので、住込みは不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可。特定機関等による財産管理や財産移転契約等も一切禁止。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また、家事支援人材からの相談・苦情は、特定機関、第三者管理協議会が</a:t>
                      </a:r>
                      <a:endParaRPr kumimoji="1" lang="en-US" altLang="ja-JP" sz="12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窓口を設置。法令違反等の場合の確認（認定）の取り消し措置あり。</a:t>
                      </a:r>
                      <a:endParaRPr kumimoji="1" lang="ja-JP" altLang="en-US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角丸四角形 31"/>
          <p:cNvSpPr/>
          <p:nvPr/>
        </p:nvSpPr>
        <p:spPr>
          <a:xfrm>
            <a:off x="7319" y="1000762"/>
            <a:ext cx="5399909" cy="1756002"/>
          </a:xfrm>
          <a:prstGeom prst="roundRect">
            <a:avLst>
              <a:gd name="adj" fmla="val 1706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>
              <a:lnSpc>
                <a:spcPts val="1500"/>
              </a:lnSpc>
            </a:pP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を適正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かつ確実に実施するため、国家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戦略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特別区域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会議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の下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に、関係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自治体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と国の機関（内閣府、入国管理局、労働局、経済産業局）に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より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構成する「第三者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管理協議会」を設置。府は主に以下の役割を担う。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　■ 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内閣府とともに、府が「第三者管理協議会」の代表を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担う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　■ 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大阪市と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共同で第三者管理協議会の事務局を運営する。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　■ 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第三者管理協議会の構成機関の一つとして、次の取組みを行う。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「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特定機関の基準適合性確認」、「特定機関の監査」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、「自治体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相談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窓口設置」等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497541" y="775478"/>
            <a:ext cx="4320000" cy="1918961"/>
            <a:chOff x="5497541" y="775478"/>
            <a:chExt cx="4320000" cy="1918961"/>
          </a:xfrm>
        </p:grpSpPr>
        <p:sp>
          <p:nvSpPr>
            <p:cNvPr id="34" name="正方形/長方形 33"/>
            <p:cNvSpPr/>
            <p:nvPr/>
          </p:nvSpPr>
          <p:spPr>
            <a:xfrm>
              <a:off x="5497541" y="895997"/>
              <a:ext cx="4320000" cy="179844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1411" tIns="45705" rIns="91411" bIns="45705" rtlCol="0" anchor="ctr"/>
            <a:lstStyle/>
            <a:p>
              <a:pPr algn="ctr"/>
              <a:endParaRPr kumimoji="1" lang="ja-JP" altLang="en-US" sz="1100" dirty="0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7643809" y="973363"/>
              <a:ext cx="2152498" cy="1643648"/>
            </a:xfrm>
            <a:prstGeom prst="roundRect">
              <a:avLst>
                <a:gd name="adj" fmla="val 50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1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7204992" y="1392713"/>
              <a:ext cx="957312" cy="43836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12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内閣府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8636902" y="973363"/>
              <a:ext cx="957312" cy="43836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12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法務省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2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（入管局）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8644952" y="1521914"/>
              <a:ext cx="957312" cy="43836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12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厚労省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2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（労働局）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8648867" y="2112797"/>
              <a:ext cx="957312" cy="43836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12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経済産業省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12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（経産局）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5654385" y="1258095"/>
              <a:ext cx="1201236" cy="1358916"/>
            </a:xfrm>
            <a:prstGeom prst="roundRect">
              <a:avLst>
                <a:gd name="adj" fmla="val 20630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5771031" y="1387704"/>
              <a:ext cx="957312" cy="43836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5780077" y="1914245"/>
              <a:ext cx="957312" cy="438360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大阪市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596913" y="1224779"/>
              <a:ext cx="2781798" cy="649506"/>
            </a:xfrm>
            <a:prstGeom prst="rect">
              <a:avLst/>
            </a:prstGeom>
            <a:noFill/>
            <a:ln w="22225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609063" y="775478"/>
              <a:ext cx="1612793" cy="23640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18000" tIns="18000" rIns="18000" bIns="18000" rtlCol="0">
              <a:spAutoFit/>
            </a:bodyPr>
            <a:lstStyle/>
            <a:p>
              <a:pPr algn="ctr"/>
              <a:r>
                <a:rPr lang="en-US" altLang="ja-JP" sz="13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  <a:cs typeface="Meiryo UI" pitchFamily="50" charset="-128"/>
                </a:rPr>
                <a:t>【</a:t>
              </a:r>
              <a:r>
                <a:rPr lang="ja-JP" altLang="en-US" sz="13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  <a:cs typeface="Meiryo UI" pitchFamily="50" charset="-128"/>
                </a:rPr>
                <a:t>第三者管理協議会</a:t>
              </a:r>
              <a:r>
                <a:rPr lang="en-US" altLang="ja-JP" sz="13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  <a:cs typeface="Meiryo UI" pitchFamily="50" charset="-128"/>
                </a:rPr>
                <a:t>】</a:t>
              </a:r>
              <a:endParaRPr lang="en-US" altLang="ja-JP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eiryo UI" pitchFamily="50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5957845" y="2322512"/>
              <a:ext cx="655060" cy="331147"/>
            </a:xfrm>
            <a:prstGeom prst="rect">
              <a:avLst/>
            </a:prstGeom>
            <a:noFill/>
          </p:spPr>
          <p:txBody>
            <a:bodyPr wrap="square" lIns="91411" tIns="45705" rIns="91411" bIns="45705" rtlCol="0">
              <a:spAutoFit/>
            </a:bodyPr>
            <a:lstStyle/>
            <a:p>
              <a:r>
                <a:rPr lang="ja-JP" altLang="en-US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事務局</a:t>
              </a:r>
              <a:endParaRPr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47" name="直線矢印コネクタ 46"/>
            <p:cNvCxnSpPr/>
            <p:nvPr/>
          </p:nvCxnSpPr>
          <p:spPr>
            <a:xfrm flipV="1">
              <a:off x="8170659" y="1088758"/>
              <a:ext cx="410322" cy="3796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/>
            <p:cNvCxnSpPr/>
            <p:nvPr/>
          </p:nvCxnSpPr>
          <p:spPr>
            <a:xfrm>
              <a:off x="8192436" y="1766238"/>
              <a:ext cx="44446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>
              <a:off x="6743859" y="1530765"/>
              <a:ext cx="44446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>
              <a:off x="6743859" y="1631714"/>
              <a:ext cx="44446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/>
            <p:nvPr/>
          </p:nvCxnSpPr>
          <p:spPr>
            <a:xfrm>
              <a:off x="8192436" y="1665288"/>
              <a:ext cx="44446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矢印コネクタ 51"/>
            <p:cNvCxnSpPr/>
            <p:nvPr/>
          </p:nvCxnSpPr>
          <p:spPr>
            <a:xfrm flipV="1">
              <a:off x="8230412" y="1150974"/>
              <a:ext cx="410322" cy="37967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>
              <a:off x="8105821" y="1959580"/>
              <a:ext cx="493226" cy="35832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/>
            <p:nvPr/>
          </p:nvCxnSpPr>
          <p:spPr>
            <a:xfrm>
              <a:off x="8132098" y="1865147"/>
              <a:ext cx="493226" cy="35832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角丸四角形 54"/>
          <p:cNvSpPr/>
          <p:nvPr/>
        </p:nvSpPr>
        <p:spPr>
          <a:xfrm>
            <a:off x="54114" y="746151"/>
            <a:ext cx="4250814" cy="288478"/>
          </a:xfrm>
          <a:prstGeom prst="roundRect">
            <a:avLst>
              <a:gd name="adj" fmla="val 1706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7" tIns="45705" rIns="35989" bIns="45705" rtlCol="0" anchor="ctr"/>
          <a:lstStyle/>
          <a:p>
            <a:r>
              <a:rPr lang="en-US" altLang="ja-JP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【 </a:t>
            </a:r>
            <a:r>
              <a:rPr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府の役割　</a:t>
            </a:r>
            <a:r>
              <a:rPr lang="ja-JP" altLang="en-US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～</a:t>
            </a:r>
            <a:r>
              <a:rPr lang="ja-JP" altLang="en-US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「第三者管理協議会」の構成員として～ </a:t>
            </a:r>
            <a:r>
              <a:rPr lang="en-US" altLang="ja-JP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  <a:cs typeface="Meiryo UI" pitchFamily="50" charset="-128"/>
              </a:rPr>
              <a:t>】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19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75000"/>
          </a:schemeClr>
        </a:solidFill>
        <a:ln>
          <a:noFill/>
        </a:ln>
      </a:spPr>
      <a:bodyPr lIns="0" tIns="0" rIns="0" bIns="0" rtlCol="0" anchor="ctr"/>
      <a:lstStyle>
        <a:defPPr algn="ctr">
          <a:defRPr kumimoji="1" sz="1200" b="1" dirty="0" smtClean="0">
            <a:latin typeface="Meiryo UI" pitchFamily="50" charset="-128"/>
            <a:ea typeface="Meiryo UI" pitchFamily="50" charset="-128"/>
            <a:cs typeface="Meiryo UI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10533</TotalTime>
  <Words>408</Words>
  <Application>Microsoft Office PowerPoint</Application>
  <PresentationFormat>A4 210 x 297 mm</PresentationFormat>
  <Paragraphs>134</Paragraphs>
  <Slides>4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国家戦略特区「家事支援外国人受入事業」の実施について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公益社団法人　関西経済連合会</dc:creator>
  <cp:lastModifiedBy>HOSTNAME</cp:lastModifiedBy>
  <cp:revision>1437</cp:revision>
  <cp:lastPrinted>2016-01-22T08:30:16Z</cp:lastPrinted>
  <dcterms:created xsi:type="dcterms:W3CDTF">2014-07-17T02:20:10Z</dcterms:created>
  <dcterms:modified xsi:type="dcterms:W3CDTF">2016-01-22T08:31:36Z</dcterms:modified>
</cp:coreProperties>
</file>