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9" r:id="rId3"/>
    <p:sldId id="258" r:id="rId4"/>
    <p:sldId id="260" r:id="rId5"/>
  </p:sldIdLst>
  <p:sldSz cx="972185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梅木怜奈" initials="梅木怜奈"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913" autoAdjust="0"/>
  </p:normalViewPr>
  <p:slideViewPr>
    <p:cSldViewPr>
      <p:cViewPr>
        <p:scale>
          <a:sx n="100" d="100"/>
          <a:sy n="100" d="100"/>
        </p:scale>
        <p:origin x="-330" y="-36"/>
      </p:cViewPr>
      <p:guideLst>
        <p:guide orient="horz" pos="2160"/>
        <p:guide pos="30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5A05502-84DF-4065-BB39-9B2A85EB230F}" type="datetimeFigureOut">
              <a:rPr kumimoji="1" lang="ja-JP" altLang="en-US" smtClean="0"/>
              <a:t>2016/1/14</a:t>
            </a:fld>
            <a:endParaRPr kumimoji="1" lang="ja-JP" altLang="en-US"/>
          </a:p>
        </p:txBody>
      </p:sp>
      <p:sp>
        <p:nvSpPr>
          <p:cNvPr id="4" name="スライド イメージ プレースホルダー 3"/>
          <p:cNvSpPr>
            <a:spLocks noGrp="1" noRot="1" noChangeAspect="1"/>
          </p:cNvSpPr>
          <p:nvPr>
            <p:ph type="sldImg" idx="2"/>
          </p:nvPr>
        </p:nvSpPr>
        <p:spPr>
          <a:xfrm>
            <a:off x="763588" y="746125"/>
            <a:ext cx="52800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11A5153-1A27-4E50-96C0-C27560DBB818}" type="slidenum">
              <a:rPr kumimoji="1" lang="ja-JP" altLang="en-US" smtClean="0"/>
              <a:t>‹#›</a:t>
            </a:fld>
            <a:endParaRPr kumimoji="1" lang="ja-JP" altLang="en-US"/>
          </a:p>
        </p:txBody>
      </p:sp>
    </p:spTree>
    <p:extLst>
      <p:ext uri="{BB962C8B-B14F-4D97-AF65-F5344CB8AC3E}">
        <p14:creationId xmlns:p14="http://schemas.microsoft.com/office/powerpoint/2010/main" val="18628551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139" y="2130426"/>
            <a:ext cx="8263573"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58278" y="3886200"/>
            <a:ext cx="680529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D040A6B-D810-4BC8-825B-0B5957AEE570}" type="datetime1">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1556250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B4BED3-60DE-4F9D-8EA1-2FDFC7DA2B81}" type="datetime1">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1799927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48341" y="274639"/>
            <a:ext cx="2187416"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86092" y="274639"/>
            <a:ext cx="6400218"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B926131-6BB2-4A8F-84DC-A87A41232014}" type="datetime1">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3626016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D5C8322-50C0-475E-A72D-EA3118178E1F}" type="datetime1">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3355371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959" y="4406901"/>
            <a:ext cx="8263573"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67959" y="2906713"/>
            <a:ext cx="826357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E4E1159-C0FE-495D-BD51-43ADB21B5CEA}" type="datetime1">
              <a:rPr kumimoji="1" lang="ja-JP" altLang="en-US" smtClean="0"/>
              <a:t>2016/1/14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3147178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86093" y="1600201"/>
            <a:ext cx="429381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941940" y="1600201"/>
            <a:ext cx="429381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F884813-7E54-4847-BB7B-2D8AAF26ABA9}" type="datetime1">
              <a:rPr kumimoji="1" lang="ja-JP" altLang="en-US" smtClean="0"/>
              <a:t>2016/1/14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3396868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93" y="1535113"/>
            <a:ext cx="429550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6093" y="2174875"/>
            <a:ext cx="429550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938565" y="1535113"/>
            <a:ext cx="429719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938565" y="2174875"/>
            <a:ext cx="429719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A2A67DE-E00A-4B7E-B3DA-7CBB329666F4}" type="datetime1">
              <a:rPr kumimoji="1" lang="ja-JP" altLang="en-US" smtClean="0"/>
              <a:t>2016/1/14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2093026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398A8D-9048-4B53-8069-9877420AFE3C}" type="datetime1">
              <a:rPr kumimoji="1" lang="ja-JP" altLang="en-US" smtClean="0"/>
              <a:t>2016/1/14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3932646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9CB277-42C1-4A58-A96F-2565BCDE6AE5}" type="datetime1">
              <a:rPr kumimoji="1" lang="ja-JP" altLang="en-US" smtClean="0"/>
              <a:t>2016/1/14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1991229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93" y="273050"/>
            <a:ext cx="3198422"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00973" y="273051"/>
            <a:ext cx="543478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6093" y="1435101"/>
            <a:ext cx="319842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44D881-04E5-4410-8E39-422DAFBA1A0B}" type="datetime1">
              <a:rPr kumimoji="1" lang="ja-JP" altLang="en-US" smtClean="0"/>
              <a:t>2016/1/14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4088077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551" y="4800600"/>
            <a:ext cx="583311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05551" y="612775"/>
            <a:ext cx="583311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05551" y="5367338"/>
            <a:ext cx="583311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84F25DB-DEDC-41F7-A097-15E4EB80C76E}" type="datetime1">
              <a:rPr kumimoji="1" lang="ja-JP" altLang="en-US" smtClean="0"/>
              <a:t>2016/1/14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1786985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93" y="274638"/>
            <a:ext cx="8749665"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6093" y="1600201"/>
            <a:ext cx="8749665"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6092" y="6356351"/>
            <a:ext cx="226843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0B4052-11F3-4749-AC20-D51A36B611DF}" type="datetime1">
              <a:rPr kumimoji="1" lang="ja-JP" altLang="en-US" smtClean="0"/>
              <a:t>2016/1/14</a:t>
            </a:fld>
            <a:endParaRPr kumimoji="1" lang="ja-JP" altLang="en-US"/>
          </a:p>
        </p:txBody>
      </p:sp>
      <p:sp>
        <p:nvSpPr>
          <p:cNvPr id="5" name="フッター プレースホルダー 4"/>
          <p:cNvSpPr>
            <a:spLocks noGrp="1"/>
          </p:cNvSpPr>
          <p:nvPr>
            <p:ph type="ftr" sz="quarter" idx="3"/>
          </p:nvPr>
        </p:nvSpPr>
        <p:spPr>
          <a:xfrm>
            <a:off x="3321632" y="6356351"/>
            <a:ext cx="307858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67326" y="6356351"/>
            <a:ext cx="226843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BB9DD-F774-4500-8F4A-B469160C275E}" type="slidenum">
              <a:rPr kumimoji="1" lang="ja-JP" altLang="en-US" smtClean="0"/>
              <a:t>‹#›</a:t>
            </a:fld>
            <a:endParaRPr kumimoji="1" lang="ja-JP" altLang="en-US"/>
          </a:p>
        </p:txBody>
      </p:sp>
    </p:spTree>
    <p:extLst>
      <p:ext uri="{BB962C8B-B14F-4D97-AF65-F5344CB8AC3E}">
        <p14:creationId xmlns:p14="http://schemas.microsoft.com/office/powerpoint/2010/main" val="1352581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16632"/>
            <a:ext cx="9721850" cy="385747"/>
          </a:xfrm>
          <a:prstGeom prst="rect">
            <a:avLst/>
          </a:prstGeom>
          <a:solidFill>
            <a:schemeClr val="tx2"/>
          </a:solidFill>
        </p:spPr>
        <p:txBody>
          <a:bodyPr wrap="square" lIns="128016" tIns="64008" rIns="128016" bIns="64008" rtlCol="0">
            <a:spAutoFit/>
          </a:bodyPr>
          <a:lstStyle/>
          <a:p>
            <a:pPr algn="r">
              <a:lnSpc>
                <a:spcPts val="2000"/>
              </a:lnSpc>
            </a:pP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「宿泊税」の創設について</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H28.1.15  </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府民文化部・財務部</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129270" y="656720"/>
            <a:ext cx="17640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検討の経緯</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08397" y="1014844"/>
            <a:ext cx="4752528" cy="253916"/>
          </a:xfrm>
          <a:prstGeom prst="rect">
            <a:avLst/>
          </a:prstGeom>
        </p:spPr>
        <p:txBody>
          <a:bodyPr wrap="square">
            <a:spAutoFit/>
          </a:bodyPr>
          <a:lstStyle/>
          <a:p>
            <a:pPr algn="just">
              <a:spcBef>
                <a:spcPts val="600"/>
              </a:spcBef>
            </a:pPr>
            <a:r>
              <a:rPr lang="ja-JP" altLang="en-US" sz="1050" b="1" dirty="0" smtClean="0">
                <a:latin typeface="Meiryo UI" panose="020B0604030504040204" pitchFamily="50" charset="-128"/>
                <a:ea typeface="Meiryo UI" panose="020B0604030504040204" pitchFamily="50" charset="-128"/>
              </a:rPr>
              <a:t>～　「大阪府観光客受入環境整備の推進に関する調査検討会議」設置の経緯　～</a:t>
            </a:r>
            <a:endParaRPr lang="en-US" altLang="ja-JP" sz="1050" dirty="0" smtClean="0">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468436" y="4032913"/>
            <a:ext cx="8784977" cy="2564439"/>
            <a:chOff x="468436" y="3695527"/>
            <a:chExt cx="8784977" cy="2223301"/>
          </a:xfrm>
        </p:grpSpPr>
        <p:sp>
          <p:nvSpPr>
            <p:cNvPr id="7" name="正方形/長方形 6"/>
            <p:cNvSpPr/>
            <p:nvPr/>
          </p:nvSpPr>
          <p:spPr>
            <a:xfrm>
              <a:off x="468436" y="3820184"/>
              <a:ext cx="8784977" cy="20986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 name="角丸四角形 7"/>
            <p:cNvSpPr/>
            <p:nvPr/>
          </p:nvSpPr>
          <p:spPr>
            <a:xfrm>
              <a:off x="2395060" y="3695527"/>
              <a:ext cx="48600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「大阪府観光客受入環境整備の推進に関する調査検討会議」からの提言</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684461" y="4058533"/>
              <a:ext cx="8352928" cy="1781937"/>
            </a:xfrm>
            <a:prstGeom prst="rect">
              <a:avLst/>
            </a:prstGeom>
          </p:spPr>
          <p:txBody>
            <a:bodyPr wrap="square">
              <a:spAutoFit/>
            </a:bodyPr>
            <a:lstStyle/>
            <a:p>
              <a:pPr marL="171450" indent="-171450" algn="just">
                <a:spcAft>
                  <a:spcPts val="1200"/>
                </a:spcAft>
                <a:buFont typeface="Wingdings" panose="05000000000000000000" pitchFamily="2" charset="2"/>
                <a:buChar char="n"/>
              </a:pP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近年、来阪する観光客、特に外国人観光客が急増しているが、</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それ</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に伴う受入環境整備など、大阪府として対応すべき行政需要の増大への取組みが喫緊の課題となっている。</a:t>
              </a:r>
              <a:endParaRPr lang="en-US" altLang="ja-JP"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1450" indent="-171450" algn="just">
                <a:spcAft>
                  <a:spcPts val="1200"/>
                </a:spcAft>
                <a:buFont typeface="Wingdings" panose="05000000000000000000" pitchFamily="2" charset="2"/>
                <a:buChar char="n"/>
              </a:pP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将来的</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に</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、観光を大阪</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の経済を牽引する成長産業と</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していくため</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には</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、魅力あふれる観光資源づくり、効果的な誘客なども併せ、観光</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振興の取組みを積極的に推進する必要が</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ある。</a:t>
              </a:r>
              <a:endParaRPr lang="en-US" altLang="ja-JP"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71450" indent="-171450" algn="just">
                <a:spcAft>
                  <a:spcPts val="1200"/>
                </a:spcAft>
                <a:buFont typeface="Wingdings" panose="05000000000000000000" pitchFamily="2" charset="2"/>
                <a:buChar char="n"/>
              </a:pP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その</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ため、</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一定規模の財源を安定的、継続的に確保する必要が</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あることから、東京都</a:t>
              </a: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の「宿泊税」を参考に、</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法定外目的税として、府内の宿泊施設に一定以上の室料価格で宿泊する者に対し、課税する制度の創設についての検討を</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提言</a:t>
              </a:r>
              <a:r>
                <a:rPr lang="ja-JP" altLang="en-US" sz="1050" b="1" u="sng"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1200"/>
                </a:spcAft>
                <a:buFont typeface="Wingdings" panose="05000000000000000000" pitchFamily="2" charset="2"/>
                <a:buChar char="n"/>
              </a:pPr>
              <a:r>
                <a:rPr lang="ja-JP" altLang="en-US" sz="1050" dirty="0">
                  <a:latin typeface="HG丸ｺﾞｼｯｸM-PRO" panose="020F0600000000000000" pitchFamily="50" charset="-128"/>
                  <a:ea typeface="HG丸ｺﾞｼｯｸM-PRO" panose="020F0600000000000000" pitchFamily="50" charset="-128"/>
                  <a:cs typeface="Meiryo UI" panose="020B0604030504040204" pitchFamily="50" charset="-128"/>
                </a:rPr>
                <a:t>なお、法定外目的税は新たな行政需要に対応する必要から徴収するものであることから、具体的な施策への充当にあたっては、導入趣旨に鑑み、これまで取り組んできた事業へ財源を振り替えるのではなく、大阪の観光振興の柱に基づき、状況に応じた優先度をよく検討のうえ、必要と判断された事業に充当されたい</a:t>
              </a:r>
              <a:r>
                <a:rPr lang="ja-JP" altLang="en-US" sz="105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0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sp>
        <p:nvSpPr>
          <p:cNvPr id="3" name="スライド番号プレースホルダー 2"/>
          <p:cNvSpPr>
            <a:spLocks noGrp="1"/>
          </p:cNvSpPr>
          <p:nvPr>
            <p:ph type="sldNum" sz="quarter" idx="12"/>
          </p:nvPr>
        </p:nvSpPr>
        <p:spPr>
          <a:xfrm>
            <a:off x="7345021" y="6356351"/>
            <a:ext cx="2268432" cy="365125"/>
          </a:xfrm>
        </p:spPr>
        <p:txBody>
          <a:bodyPr/>
          <a:lstStyle/>
          <a:p>
            <a:fld id="{155BB9DD-F774-4500-8F4A-B469160C275E}" type="slidenum">
              <a:rPr kumimoji="1" lang="ja-JP" altLang="en-US" smtClean="0">
                <a:solidFill>
                  <a:schemeClr val="tx1"/>
                </a:solidFill>
              </a:rPr>
              <a:t>1</a:t>
            </a:fld>
            <a:endParaRPr kumimoji="1" lang="ja-JP" altLang="en-US" dirty="0">
              <a:solidFill>
                <a:schemeClr val="tx1"/>
              </a:solidFill>
            </a:endParaRPr>
          </a:p>
        </p:txBody>
      </p:sp>
      <p:sp>
        <p:nvSpPr>
          <p:cNvPr id="10" name="角丸四角形 9"/>
          <p:cNvSpPr/>
          <p:nvPr/>
        </p:nvSpPr>
        <p:spPr>
          <a:xfrm>
            <a:off x="129270" y="2276872"/>
            <a:ext cx="17640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検討状況</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16023" y="2636912"/>
            <a:ext cx="9469438" cy="1041311"/>
          </a:xfrm>
          <a:prstGeom prst="rect">
            <a:avLst/>
          </a:prstGeom>
        </p:spPr>
        <p:txBody>
          <a:bodyPr wrap="square">
            <a:spAutoFit/>
          </a:bodyPr>
          <a:lstStyle/>
          <a:p>
            <a:pPr marL="180000" indent="-171450" algn="just">
              <a:spcBef>
                <a:spcPts val="600"/>
              </a:spcBef>
              <a:buFont typeface="Arial" panose="020B0604020202020204" pitchFamily="34" charset="0"/>
              <a:buChar char="•"/>
            </a:pP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smtClean="0">
                <a:latin typeface="HG丸ｺﾞｼｯｸM-PRO" panose="020F0600000000000000" pitchFamily="50" charset="-128"/>
                <a:ea typeface="HG丸ｺﾞｼｯｸM-PRO" panose="020F0600000000000000" pitchFamily="50" charset="-128"/>
              </a:rPr>
              <a:t>27</a:t>
            </a:r>
            <a:r>
              <a:rPr lang="ja-JP" altLang="en-US" sz="1050" dirty="0" smtClean="0">
                <a:latin typeface="HG丸ｺﾞｼｯｸM-PRO" panose="020F0600000000000000" pitchFamily="50" charset="-128"/>
                <a:ea typeface="HG丸ｺﾞｼｯｸM-PRO" panose="020F0600000000000000" pitchFamily="50" charset="-128"/>
              </a:rPr>
              <a:t>年</a:t>
            </a:r>
            <a:r>
              <a:rPr lang="en-US" altLang="ja-JP" sz="1050" dirty="0" smtClean="0">
                <a:latin typeface="HG丸ｺﾞｼｯｸM-PRO" panose="020F0600000000000000" pitchFamily="50" charset="-128"/>
                <a:ea typeface="HG丸ｺﾞｼｯｸM-PRO" panose="020F0600000000000000" pitchFamily="50" charset="-128"/>
              </a:rPr>
              <a:t>4</a:t>
            </a:r>
            <a:r>
              <a:rPr lang="ja-JP" altLang="en-US" sz="1050" dirty="0" smtClean="0">
                <a:latin typeface="HG丸ｺﾞｼｯｸM-PRO" panose="020F0600000000000000" pitchFamily="50" charset="-128"/>
                <a:ea typeface="HG丸ｺﾞｼｯｸM-PRO" panose="020F0600000000000000" pitchFamily="50" charset="-128"/>
              </a:rPr>
              <a:t>月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「大阪府観光客受入環境整備の推進に関する調査検討会議」設置</a:t>
            </a:r>
            <a:endParaRPr lang="en-US" altLang="ja-JP" sz="1050" dirty="0">
              <a:latin typeface="HG丸ｺﾞｼｯｸM-PRO" panose="020F0600000000000000" pitchFamily="50" charset="-128"/>
              <a:ea typeface="HG丸ｺﾞｼｯｸM-PRO" panose="020F0600000000000000" pitchFamily="50" charset="-128"/>
            </a:endParaRPr>
          </a:p>
          <a:p>
            <a:pPr marL="180000" indent="-171450" algn="just">
              <a:spcBef>
                <a:spcPts val="600"/>
              </a:spcBef>
              <a:buFont typeface="Arial" panose="020B0604020202020204" pitchFamily="34" charset="0"/>
              <a:buChar char="•"/>
            </a:pP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smtClean="0">
                <a:latin typeface="HG丸ｺﾞｼｯｸM-PRO" panose="020F0600000000000000" pitchFamily="50" charset="-128"/>
                <a:ea typeface="HG丸ｺﾞｼｯｸM-PRO" panose="020F0600000000000000" pitchFamily="50" charset="-128"/>
              </a:rPr>
              <a:t>27</a:t>
            </a:r>
            <a:r>
              <a:rPr lang="ja-JP" altLang="en-US" sz="1050" dirty="0" smtClean="0">
                <a:latin typeface="HG丸ｺﾞｼｯｸM-PRO" panose="020F0600000000000000" pitchFamily="50" charset="-128"/>
                <a:ea typeface="HG丸ｺﾞｼｯｸM-PRO" panose="020F0600000000000000" pitchFamily="50" charset="-128"/>
              </a:rPr>
              <a:t>年</a:t>
            </a:r>
            <a:r>
              <a:rPr lang="en-US" altLang="ja-JP" sz="1050" dirty="0" smtClean="0">
                <a:latin typeface="HG丸ｺﾞｼｯｸM-PRO" panose="020F0600000000000000" pitchFamily="50" charset="-128"/>
                <a:ea typeface="HG丸ｺﾞｼｯｸM-PRO" panose="020F0600000000000000" pitchFamily="50" charset="-128"/>
              </a:rPr>
              <a:t>5</a:t>
            </a:r>
            <a:r>
              <a:rPr lang="ja-JP" altLang="en-US" sz="1050" dirty="0" smtClean="0">
                <a:latin typeface="HG丸ｺﾞｼｯｸM-PRO" panose="020F0600000000000000" pitchFamily="50" charset="-128"/>
                <a:ea typeface="HG丸ｺﾞｼｯｸM-PRO" panose="020F0600000000000000" pitchFamily="50" charset="-128"/>
              </a:rPr>
              <a:t>月～</a:t>
            </a:r>
            <a:r>
              <a:rPr lang="en-US" altLang="ja-JP" sz="1050" dirty="0" smtClean="0">
                <a:latin typeface="HG丸ｺﾞｼｯｸM-PRO" panose="020F0600000000000000" pitchFamily="50" charset="-128"/>
                <a:ea typeface="HG丸ｺﾞｼｯｸM-PRO" panose="020F0600000000000000" pitchFamily="50" charset="-128"/>
              </a:rPr>
              <a:t>11</a:t>
            </a:r>
            <a:r>
              <a:rPr lang="ja-JP" altLang="en-US" sz="1050" dirty="0" smtClean="0">
                <a:latin typeface="HG丸ｺﾞｼｯｸM-PRO" panose="020F0600000000000000" pitchFamily="50" charset="-128"/>
                <a:ea typeface="HG丸ｺﾞｼｯｸM-PRO" panose="020F0600000000000000" pitchFamily="50" charset="-128"/>
              </a:rPr>
              <a:t>月</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第</a:t>
            </a:r>
            <a:r>
              <a:rPr lang="ja-JP" altLang="en-US" sz="1050" dirty="0">
                <a:latin typeface="HG丸ｺﾞｼｯｸM-PRO" panose="020F0600000000000000" pitchFamily="50" charset="-128"/>
                <a:ea typeface="HG丸ｺﾞｼｯｸM-PRO" panose="020F0600000000000000" pitchFamily="50" charset="-128"/>
              </a:rPr>
              <a:t>１</a:t>
            </a:r>
            <a:r>
              <a:rPr lang="ja-JP" altLang="en-US" sz="1050" dirty="0" smtClean="0">
                <a:latin typeface="HG丸ｺﾞｼｯｸM-PRO" panose="020F0600000000000000" pitchFamily="50" charset="-128"/>
                <a:ea typeface="HG丸ｺﾞｼｯｸM-PRO" panose="020F0600000000000000" pitchFamily="50" charset="-128"/>
              </a:rPr>
              <a:t>回～第</a:t>
            </a:r>
            <a:r>
              <a:rPr lang="ja-JP" altLang="en-US" sz="1050" dirty="0">
                <a:latin typeface="HG丸ｺﾞｼｯｸM-PRO" panose="020F0600000000000000" pitchFamily="50" charset="-128"/>
                <a:ea typeface="HG丸ｺﾞｼｯｸM-PRO" panose="020F0600000000000000" pitchFamily="50" charset="-128"/>
              </a:rPr>
              <a:t>６</a:t>
            </a:r>
            <a:r>
              <a:rPr lang="ja-JP" altLang="en-US" sz="1050" dirty="0" smtClean="0">
                <a:latin typeface="HG丸ｺﾞｼｯｸM-PRO" panose="020F0600000000000000" pitchFamily="50" charset="-128"/>
                <a:ea typeface="HG丸ｺﾞｼｯｸM-PRO" panose="020F0600000000000000" pitchFamily="50" charset="-128"/>
              </a:rPr>
              <a:t>回開催</a:t>
            </a:r>
            <a:endParaRPr lang="en-US" altLang="ja-JP" sz="1050" dirty="0" smtClean="0">
              <a:latin typeface="HG丸ｺﾞｼｯｸM-PRO" panose="020F0600000000000000" pitchFamily="50" charset="-128"/>
              <a:ea typeface="HG丸ｺﾞｼｯｸM-PRO" panose="020F0600000000000000" pitchFamily="50" charset="-128"/>
            </a:endParaRPr>
          </a:p>
          <a:p>
            <a:pPr marL="171450" algn="just">
              <a:tabLst>
                <a:tab pos="1728000" algn="l"/>
              </a:tabLst>
            </a:pPr>
            <a:r>
              <a:rPr lang="ja-JP" altLang="en-US" sz="1050" dirty="0" smtClean="0">
                <a:latin typeface="HG丸ｺﾞｼｯｸM-PRO" panose="020F0600000000000000" pitchFamily="50" charset="-128"/>
                <a:ea typeface="HG丸ｺﾞｼｯｸM-PRO" panose="020F0600000000000000" pitchFamily="50" charset="-128"/>
              </a:rPr>
              <a:t>　　　　　　　　　　　　 （主な検討内容）　大阪における観光の現状と課題、観光客の受入環境整備にかかる施策の方向性、事業イメージ</a:t>
            </a:r>
            <a:endParaRPr lang="en-US" altLang="ja-JP" sz="1050" dirty="0" smtClean="0">
              <a:latin typeface="HG丸ｺﾞｼｯｸM-PRO" panose="020F0600000000000000" pitchFamily="50" charset="-128"/>
              <a:ea typeface="HG丸ｺﾞｼｯｸM-PRO" panose="020F0600000000000000" pitchFamily="50" charset="-128"/>
            </a:endParaRPr>
          </a:p>
          <a:p>
            <a:pPr marL="171450" algn="just">
              <a:tabLst>
                <a:tab pos="1728000" algn="l"/>
              </a:tabLst>
            </a:pPr>
            <a:r>
              <a:rPr lang="ja-JP" altLang="en-US" sz="1050" dirty="0" smtClean="0">
                <a:latin typeface="HG丸ｺﾞｼｯｸM-PRO" panose="020F0600000000000000" pitchFamily="50" charset="-128"/>
                <a:ea typeface="HG丸ｺﾞｼｯｸM-PRO" panose="020F0600000000000000" pitchFamily="50" charset="-128"/>
              </a:rPr>
              <a:t>　　　　　　　　　　　　 　　　　　　　　　事業の実施に必要な財源確保のあり方、事業関係者の意見聴取</a:t>
            </a:r>
            <a:endParaRPr lang="en-US" altLang="ja-JP" sz="1050" dirty="0">
              <a:latin typeface="HG丸ｺﾞｼｯｸM-PRO" panose="020F0600000000000000" pitchFamily="50" charset="-128"/>
              <a:ea typeface="HG丸ｺﾞｼｯｸM-PRO" panose="020F0600000000000000" pitchFamily="50" charset="-128"/>
            </a:endParaRPr>
          </a:p>
          <a:p>
            <a:pPr marL="171450" indent="-171450" algn="just">
              <a:spcBef>
                <a:spcPts val="500"/>
              </a:spcBef>
              <a:buFont typeface="Arial" panose="020B0604020202020204" pitchFamily="34" charset="0"/>
              <a:buChar char="•"/>
              <a:tabLst>
                <a:tab pos="1728000" algn="l"/>
              </a:tabLst>
            </a:pP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smtClean="0">
                <a:latin typeface="HG丸ｺﾞｼｯｸM-PRO" panose="020F0600000000000000" pitchFamily="50" charset="-128"/>
                <a:ea typeface="HG丸ｺﾞｼｯｸM-PRO" panose="020F0600000000000000" pitchFamily="50" charset="-128"/>
              </a:rPr>
              <a:t>27</a:t>
            </a:r>
            <a:r>
              <a:rPr lang="ja-JP" altLang="en-US" sz="1050" dirty="0" smtClean="0">
                <a:latin typeface="HG丸ｺﾞｼｯｸM-PRO" panose="020F0600000000000000" pitchFamily="50" charset="-128"/>
                <a:ea typeface="HG丸ｺﾞｼｯｸM-PRO" panose="020F0600000000000000" pitchFamily="50" charset="-128"/>
              </a:rPr>
              <a:t>年</a:t>
            </a:r>
            <a:r>
              <a:rPr lang="en-US" altLang="ja-JP" sz="1050" dirty="0" smtClean="0">
                <a:latin typeface="HG丸ｺﾞｼｯｸM-PRO" panose="020F0600000000000000" pitchFamily="50" charset="-128"/>
                <a:ea typeface="HG丸ｺﾞｼｯｸM-PRO" panose="020F0600000000000000" pitchFamily="50" charset="-128"/>
              </a:rPr>
              <a:t>12</a:t>
            </a:r>
            <a:r>
              <a:rPr lang="ja-JP" altLang="en-US" sz="1050" dirty="0" smtClean="0">
                <a:latin typeface="HG丸ｺﾞｼｯｸM-PRO" panose="020F0600000000000000" pitchFamily="50" charset="-128"/>
                <a:ea typeface="HG丸ｺﾞｼｯｸM-PRO" panose="020F0600000000000000" pitchFamily="50" charset="-128"/>
              </a:rPr>
              <a:t>月 </a:t>
            </a:r>
            <a:r>
              <a:rPr lang="en-US" altLang="ja-JP" sz="1050" dirty="0" smtClean="0">
                <a:latin typeface="HG丸ｺﾞｼｯｸM-PRO" panose="020F0600000000000000" pitchFamily="50" charset="-128"/>
                <a:ea typeface="HG丸ｺﾞｼｯｸM-PRO" panose="020F0600000000000000" pitchFamily="50" charset="-128"/>
              </a:rPr>
              <a:t>18</a:t>
            </a:r>
            <a:r>
              <a:rPr lang="ja-JP" altLang="en-US" sz="1050" dirty="0" smtClean="0">
                <a:latin typeface="HG丸ｺﾞｼｯｸM-PRO" panose="020F0600000000000000" pitchFamily="50" charset="-128"/>
                <a:ea typeface="HG丸ｺﾞｼｯｸM-PRO" panose="020F0600000000000000" pitchFamily="50" charset="-128"/>
              </a:rPr>
              <a:t>日</a:t>
            </a:r>
            <a:r>
              <a:rPr lang="ja-JP" altLang="en-US" sz="1050" dirty="0" smtClean="0">
                <a:latin typeface="Meiryo UI" panose="020B0604030504040204" pitchFamily="50" charset="-128"/>
                <a:ea typeface="Meiryo UI" panose="020B0604030504040204"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第７回開催</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b="1" u="sng" dirty="0" smtClean="0">
                <a:latin typeface="Meiryo UI" panose="020B0604030504040204" pitchFamily="50" charset="-128"/>
                <a:ea typeface="Meiryo UI" panose="020B0604030504040204" pitchFamily="50" charset="-128"/>
              </a:rPr>
              <a:t>大阪府観光客受入環境整備の推進に関する調査検討の最終報告とりまとめ</a:t>
            </a:r>
            <a:endParaRPr lang="en-US" altLang="ja-JP" sz="1050" b="1" u="sng" dirty="0" smtClean="0">
              <a:latin typeface="Meiryo UI" panose="020B0604030504040204" pitchFamily="50" charset="-128"/>
              <a:ea typeface="Meiryo UI" panose="020B0604030504040204" pitchFamily="50" charset="-128"/>
            </a:endParaRPr>
          </a:p>
        </p:txBody>
      </p:sp>
      <p:sp>
        <p:nvSpPr>
          <p:cNvPr id="9" name="二等辺三角形 8"/>
          <p:cNvSpPr/>
          <p:nvPr/>
        </p:nvSpPr>
        <p:spPr>
          <a:xfrm rot="10800000">
            <a:off x="3565061" y="3730234"/>
            <a:ext cx="2520000" cy="216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52411" y="1317248"/>
            <a:ext cx="9433049" cy="815608"/>
          </a:xfrm>
          <a:prstGeom prst="rect">
            <a:avLst/>
          </a:prstGeom>
        </p:spPr>
        <p:txBody>
          <a:bodyPr wrap="square">
            <a:spAutoFit/>
          </a:bodyPr>
          <a:lstStyle/>
          <a:p>
            <a:pPr marL="171450" indent="-171450" algn="just">
              <a:spcBef>
                <a:spcPts val="600"/>
              </a:spcBef>
              <a:buFont typeface="Arial" panose="020B0604020202020204" pitchFamily="34" charset="0"/>
              <a:buChar char="•"/>
            </a:pPr>
            <a:r>
              <a:rPr lang="ja-JP" altLang="en-US" sz="1050" dirty="0" smtClean="0">
                <a:latin typeface="HG丸ｺﾞｼｯｸM-PRO" panose="020F0600000000000000" pitchFamily="50" charset="-128"/>
                <a:ea typeface="HG丸ｺﾞｼｯｸM-PRO" panose="020F0600000000000000" pitchFamily="50" charset="-128"/>
              </a:rPr>
              <a:t>大阪府</a:t>
            </a:r>
            <a:r>
              <a:rPr lang="ja-JP" altLang="en-US" sz="1050" dirty="0">
                <a:latin typeface="HG丸ｺﾞｼｯｸM-PRO" panose="020F0600000000000000" pitchFamily="50" charset="-128"/>
                <a:ea typeface="HG丸ｺﾞｼｯｸM-PRO" panose="020F0600000000000000" pitchFamily="50" charset="-128"/>
              </a:rPr>
              <a:t>へ</a:t>
            </a:r>
            <a:r>
              <a:rPr lang="ja-JP" altLang="en-US" sz="1050" dirty="0" smtClean="0">
                <a:latin typeface="HG丸ｺﾞｼｯｸM-PRO" panose="020F0600000000000000" pitchFamily="50" charset="-128"/>
                <a:ea typeface="HG丸ｺﾞｼｯｸM-PRO" panose="020F0600000000000000" pitchFamily="50" charset="-128"/>
              </a:rPr>
              <a:t>の観光客が増加しており、今後も東京オリンピック・パラリンピック等を控え、更なる観光客の増加が進むと見込まれる中、観光客の受入環境整備に関</a:t>
            </a:r>
            <a:r>
              <a:rPr lang="ja-JP" altLang="en-US" sz="1050" dirty="0">
                <a:latin typeface="HG丸ｺﾞｼｯｸM-PRO" panose="020F0600000000000000" pitchFamily="50" charset="-128"/>
                <a:ea typeface="HG丸ｺﾞｼｯｸM-PRO" panose="020F0600000000000000" pitchFamily="50" charset="-128"/>
              </a:rPr>
              <a:t>する</a:t>
            </a:r>
            <a:r>
              <a:rPr lang="ja-JP" altLang="en-US" sz="1050" dirty="0" smtClean="0">
                <a:latin typeface="HG丸ｺﾞｼｯｸM-PRO" panose="020F0600000000000000" pitchFamily="50" charset="-128"/>
                <a:ea typeface="HG丸ｺﾞｼｯｸM-PRO" panose="020F0600000000000000" pitchFamily="50" charset="-128"/>
              </a:rPr>
              <a:t>行政需要が増大することが予想。</a:t>
            </a:r>
            <a:endParaRPr lang="en-US" altLang="ja-JP" sz="1050" dirty="0" smtClean="0">
              <a:latin typeface="HG丸ｺﾞｼｯｸM-PRO" panose="020F0600000000000000" pitchFamily="50" charset="-128"/>
              <a:ea typeface="HG丸ｺﾞｼｯｸM-PRO" panose="020F0600000000000000" pitchFamily="50" charset="-128"/>
            </a:endParaRPr>
          </a:p>
          <a:p>
            <a:pPr marL="171450" indent="-171450" algn="just">
              <a:spcBef>
                <a:spcPts val="600"/>
              </a:spcBef>
              <a:buFont typeface="Arial" panose="020B0604020202020204" pitchFamily="34" charset="0"/>
              <a:buChar char="•"/>
            </a:pPr>
            <a:r>
              <a:rPr lang="ja-JP" altLang="en-US" sz="1050" dirty="0">
                <a:latin typeface="HG丸ｺﾞｼｯｸM-PRO" panose="020F0600000000000000" pitchFamily="50" charset="-128"/>
                <a:ea typeface="HG丸ｺﾞｼｯｸM-PRO" panose="020F0600000000000000" pitchFamily="50" charset="-128"/>
              </a:rPr>
              <a:t>このため</a:t>
            </a:r>
            <a:r>
              <a:rPr lang="ja-JP" altLang="en-US" sz="1050" dirty="0" smtClean="0">
                <a:latin typeface="HG丸ｺﾞｼｯｸM-PRO" panose="020F0600000000000000" pitchFamily="50" charset="-128"/>
                <a:ea typeface="HG丸ｺﾞｼｯｸM-PRO" panose="020F0600000000000000" pitchFamily="50" charset="-128"/>
              </a:rPr>
              <a:t>、「大阪府観光客受入環境整備の推進に関する調査検討会議」を附属機関として設置し、これら行政需要への対応と、その財源を安定的にまかなうための負担のあり方について、調査検討を行うこととし、平成</a:t>
            </a:r>
            <a:r>
              <a:rPr lang="en-US" altLang="ja-JP" sz="1050" dirty="0">
                <a:latin typeface="HG丸ｺﾞｼｯｸM-PRO" panose="020F0600000000000000" pitchFamily="50" charset="-128"/>
                <a:ea typeface="HG丸ｺﾞｼｯｸM-PRO" panose="020F0600000000000000" pitchFamily="50" charset="-128"/>
              </a:rPr>
              <a:t>27</a:t>
            </a:r>
            <a:r>
              <a:rPr lang="ja-JP" altLang="en-US" sz="1050" dirty="0">
                <a:latin typeface="HG丸ｺﾞｼｯｸM-PRO" panose="020F0600000000000000" pitchFamily="50" charset="-128"/>
                <a:ea typeface="HG丸ｺﾞｼｯｸM-PRO" panose="020F0600000000000000" pitchFamily="50" charset="-128"/>
              </a:rPr>
              <a:t>年</a:t>
            </a:r>
            <a:r>
              <a:rPr lang="en-US" altLang="ja-JP" sz="1050" dirty="0">
                <a:latin typeface="HG丸ｺﾞｼｯｸM-PRO" panose="020F0600000000000000" pitchFamily="50" charset="-128"/>
                <a:ea typeface="HG丸ｺﾞｼｯｸM-PRO" panose="020F0600000000000000" pitchFamily="50" charset="-128"/>
              </a:rPr>
              <a:t>2</a:t>
            </a:r>
            <a:r>
              <a:rPr lang="ja-JP" altLang="en-US" sz="1050" dirty="0">
                <a:latin typeface="HG丸ｺﾞｼｯｸM-PRO" panose="020F0600000000000000" pitchFamily="50" charset="-128"/>
                <a:ea typeface="HG丸ｺﾞｼｯｸM-PRO" panose="020F0600000000000000" pitchFamily="50" charset="-128"/>
              </a:rPr>
              <a:t>月府議会</a:t>
            </a:r>
            <a:r>
              <a:rPr lang="ja-JP" altLang="en-US" sz="1050" dirty="0" smtClean="0">
                <a:latin typeface="HG丸ｺﾞｼｯｸM-PRO" panose="020F0600000000000000" pitchFamily="50" charset="-128"/>
                <a:ea typeface="HG丸ｺﾞｼｯｸM-PRO" panose="020F0600000000000000" pitchFamily="50" charset="-128"/>
              </a:rPr>
              <a:t>に同会議の</a:t>
            </a:r>
            <a:r>
              <a:rPr lang="ja-JP" altLang="en-US" sz="1050" dirty="0">
                <a:latin typeface="HG丸ｺﾞｼｯｸM-PRO" panose="020F0600000000000000" pitchFamily="50" charset="-128"/>
                <a:ea typeface="HG丸ｺﾞｼｯｸM-PRO" panose="020F0600000000000000" pitchFamily="50" charset="-128"/>
              </a:rPr>
              <a:t>設置に伴う附属機関条例の一部改正及び予算を</a:t>
            </a:r>
            <a:r>
              <a:rPr lang="ja-JP" altLang="en-US" sz="1050" dirty="0" smtClean="0">
                <a:latin typeface="HG丸ｺﾞｼｯｸM-PRO" panose="020F0600000000000000" pitchFamily="50" charset="-128"/>
                <a:ea typeface="HG丸ｺﾞｼｯｸM-PRO" panose="020F0600000000000000" pitchFamily="50" charset="-128"/>
              </a:rPr>
              <a:t>提案。</a:t>
            </a:r>
            <a:endParaRPr lang="en-US" altLang="ja-JP" sz="105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173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80405" y="260648"/>
            <a:ext cx="9361041" cy="6120680"/>
            <a:chOff x="170823" y="1728146"/>
            <a:chExt cx="8804637" cy="6226105"/>
          </a:xfrm>
        </p:grpSpPr>
        <p:grpSp>
          <p:nvGrpSpPr>
            <p:cNvPr id="5" name="グループ化 4"/>
            <p:cNvGrpSpPr/>
            <p:nvPr/>
          </p:nvGrpSpPr>
          <p:grpSpPr>
            <a:xfrm>
              <a:off x="170823" y="1728146"/>
              <a:ext cx="8804637" cy="6226105"/>
              <a:chOff x="170823" y="1751896"/>
              <a:chExt cx="8804637" cy="6226105"/>
            </a:xfrm>
          </p:grpSpPr>
          <p:grpSp>
            <p:nvGrpSpPr>
              <p:cNvPr id="8" name="グループ化 7"/>
              <p:cNvGrpSpPr/>
              <p:nvPr/>
            </p:nvGrpSpPr>
            <p:grpSpPr>
              <a:xfrm>
                <a:off x="170823" y="1751896"/>
                <a:ext cx="8804637" cy="6226105"/>
                <a:chOff x="230198" y="1597521"/>
                <a:chExt cx="8804637" cy="6226105"/>
              </a:xfrm>
            </p:grpSpPr>
            <p:grpSp>
              <p:nvGrpSpPr>
                <p:cNvPr id="11" name="グループ化 10"/>
                <p:cNvGrpSpPr/>
                <p:nvPr/>
              </p:nvGrpSpPr>
              <p:grpSpPr>
                <a:xfrm>
                  <a:off x="230198" y="1597521"/>
                  <a:ext cx="8804637" cy="6226105"/>
                  <a:chOff x="230198" y="1597521"/>
                  <a:chExt cx="8804637" cy="6226105"/>
                </a:xfrm>
              </p:grpSpPr>
              <p:sp>
                <p:nvSpPr>
                  <p:cNvPr id="13" name="正方形/長方形 12"/>
                  <p:cNvSpPr/>
                  <p:nvPr/>
                </p:nvSpPr>
                <p:spPr>
                  <a:xfrm>
                    <a:off x="230198" y="1597521"/>
                    <a:ext cx="8804637" cy="6226105"/>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テキスト ボックス 13"/>
                  <p:cNvSpPr txBox="1"/>
                  <p:nvPr/>
                </p:nvSpPr>
                <p:spPr>
                  <a:xfrm>
                    <a:off x="471672" y="2769494"/>
                    <a:ext cx="4702668" cy="446136"/>
                  </a:xfrm>
                  <a:prstGeom prst="rect">
                    <a:avLst/>
                  </a:prstGeom>
                  <a:no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１．納税義務者</a:t>
                    </a:r>
                    <a:endParaRPr kumimoji="1" lang="en-US" altLang="ja-JP" sz="1000" b="1" dirty="0" smtClean="0">
                      <a:latin typeface="Meiryo UI" panose="020B0604030504040204" pitchFamily="50" charset="-128"/>
                      <a:ea typeface="Meiryo UI" panose="020B0604030504040204" pitchFamily="50" charset="-128"/>
                    </a:endParaRPr>
                  </a:p>
                  <a:p>
                    <a:pPr marL="360000" indent="-171450">
                      <a:spcBef>
                        <a:spcPts val="300"/>
                      </a:spcBef>
                      <a:buFont typeface="Arial" panose="020B0604020202020204" pitchFamily="34" charset="0"/>
                      <a:buChar char="•"/>
                    </a:pPr>
                    <a:r>
                      <a:rPr lang="ja-JP" altLang="ja-JP" sz="1000" dirty="0" smtClean="0">
                        <a:latin typeface="HG丸ｺﾞｼｯｸM-PRO" panose="020F0600000000000000" pitchFamily="50" charset="-128"/>
                        <a:ea typeface="HG丸ｺﾞｼｯｸM-PRO" panose="020F0600000000000000" pitchFamily="50" charset="-128"/>
                      </a:rPr>
                      <a:t>旅館業法に</a:t>
                    </a:r>
                    <a:r>
                      <a:rPr lang="ja-JP" altLang="ja-JP" sz="1000" dirty="0">
                        <a:latin typeface="HG丸ｺﾞｼｯｸM-PRO" panose="020F0600000000000000" pitchFamily="50" charset="-128"/>
                        <a:ea typeface="HG丸ｺﾞｼｯｸM-PRO" panose="020F0600000000000000" pitchFamily="50" charset="-128"/>
                      </a:rPr>
                      <a:t>規定</a:t>
                    </a:r>
                    <a:r>
                      <a:rPr lang="ja-JP" altLang="ja-JP" sz="1000" dirty="0" smtClean="0">
                        <a:latin typeface="HG丸ｺﾞｼｯｸM-PRO" panose="020F0600000000000000" pitchFamily="50" charset="-128"/>
                        <a:ea typeface="HG丸ｺﾞｼｯｸM-PRO" panose="020F0600000000000000" pitchFamily="50" charset="-128"/>
                      </a:rPr>
                      <a:t>する</a:t>
                    </a:r>
                    <a:r>
                      <a:rPr lang="ja-JP" altLang="en-US" sz="1000" dirty="0" smtClean="0">
                        <a:latin typeface="HG丸ｺﾞｼｯｸM-PRO" panose="020F0600000000000000" pitchFamily="50" charset="-128"/>
                        <a:ea typeface="HG丸ｺﾞｼｯｸM-PRO" panose="020F0600000000000000" pitchFamily="50" charset="-128"/>
                      </a:rPr>
                      <a:t>大阪府内の</a:t>
                    </a:r>
                    <a:r>
                      <a:rPr lang="ja-JP" altLang="ja-JP" sz="1000" dirty="0" smtClean="0">
                        <a:latin typeface="HG丸ｺﾞｼｯｸM-PRO" panose="020F0600000000000000" pitchFamily="50" charset="-128"/>
                        <a:ea typeface="HG丸ｺﾞｼｯｸM-PRO" panose="020F0600000000000000" pitchFamily="50" charset="-128"/>
                      </a:rPr>
                      <a:t>ホテル</a:t>
                    </a:r>
                    <a:r>
                      <a:rPr lang="ja-JP" altLang="en-US" sz="1000" dirty="0" smtClean="0">
                        <a:latin typeface="HG丸ｺﾞｼｯｸM-PRO" panose="020F0600000000000000" pitchFamily="50" charset="-128"/>
                        <a:ea typeface="HG丸ｺﾞｼｯｸM-PRO" panose="020F0600000000000000" pitchFamily="50" charset="-128"/>
                      </a:rPr>
                      <a:t>、</a:t>
                    </a:r>
                    <a:r>
                      <a:rPr lang="ja-JP" altLang="ja-JP" sz="1000" dirty="0" smtClean="0">
                        <a:latin typeface="HG丸ｺﾞｼｯｸM-PRO" panose="020F0600000000000000" pitchFamily="50" charset="-128"/>
                        <a:ea typeface="HG丸ｺﾞｼｯｸM-PRO" panose="020F0600000000000000" pitchFamily="50" charset="-128"/>
                      </a:rPr>
                      <a:t>旅館</a:t>
                    </a:r>
                    <a:r>
                      <a:rPr lang="ja-JP" altLang="en-US" sz="1000" dirty="0" smtClean="0">
                        <a:latin typeface="HG丸ｺﾞｼｯｸM-PRO" panose="020F0600000000000000" pitchFamily="50" charset="-128"/>
                        <a:ea typeface="HG丸ｺﾞｼｯｸM-PRO" panose="020F0600000000000000" pitchFamily="50" charset="-128"/>
                      </a:rPr>
                      <a:t>における宿泊者</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433382" y="6474440"/>
                    <a:ext cx="3657310" cy="250462"/>
                  </a:xfrm>
                  <a:prstGeom prst="rect">
                    <a:avLst/>
                  </a:prstGeom>
                  <a:noFill/>
                </p:spPr>
                <p:txBody>
                  <a:bodyPr wrap="square" rtlCol="0">
                    <a:spAutoFit/>
                  </a:bodyPr>
                  <a:lstStyle/>
                  <a:p>
                    <a:r>
                      <a:rPr kumimoji="1" lang="ja-JP" altLang="en-US" sz="1000" b="1" dirty="0" smtClean="0">
                        <a:latin typeface="Meiryo UI" panose="020B0604030504040204" pitchFamily="50" charset="-128"/>
                        <a:ea typeface="Meiryo UI" panose="020B0604030504040204" pitchFamily="50" charset="-128"/>
                      </a:rPr>
                      <a:t>５．施行時期</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別途</a:t>
                    </a:r>
                    <a:r>
                      <a:rPr lang="ja-JP" altLang="en-US" sz="1000" dirty="0">
                        <a:latin typeface="HG丸ｺﾞｼｯｸM-PRO" panose="020F0600000000000000" pitchFamily="50" charset="-128"/>
                        <a:ea typeface="HG丸ｺﾞｼｯｸM-PRO" panose="020F0600000000000000" pitchFamily="50" charset="-128"/>
                      </a:rPr>
                      <a:t>規則で</a:t>
                    </a:r>
                    <a:r>
                      <a:rPr lang="ja-JP" altLang="en-US" sz="1000" dirty="0" smtClean="0">
                        <a:latin typeface="HG丸ｺﾞｼｯｸM-PRO" panose="020F0600000000000000" pitchFamily="50" charset="-128"/>
                        <a:ea typeface="HG丸ｺﾞｼｯｸM-PRO" panose="020F0600000000000000" pitchFamily="50" charset="-128"/>
                      </a:rPr>
                      <a:t>定める</a:t>
                    </a:r>
                    <a:r>
                      <a:rPr lang="ja-JP" altLang="en-US" sz="1000" dirty="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平成</a:t>
                    </a:r>
                    <a:r>
                      <a:rPr kumimoji="1" lang="en-US" altLang="ja-JP" sz="1000" dirty="0" smtClean="0">
                        <a:latin typeface="HG丸ｺﾞｼｯｸM-PRO" panose="020F0600000000000000" pitchFamily="50" charset="-128"/>
                        <a:ea typeface="HG丸ｺﾞｼｯｸM-PRO" panose="020F0600000000000000" pitchFamily="50" charset="-128"/>
                      </a:rPr>
                      <a:t>29</a:t>
                    </a:r>
                    <a:r>
                      <a:rPr kumimoji="1" lang="ja-JP" altLang="en-US" sz="1000" dirty="0" smtClean="0">
                        <a:latin typeface="HG丸ｺﾞｼｯｸM-PRO" panose="020F0600000000000000" pitchFamily="50" charset="-128"/>
                        <a:ea typeface="HG丸ｺﾞｼｯｸM-PRO" panose="020F0600000000000000" pitchFamily="50" charset="-128"/>
                      </a:rPr>
                      <a:t>年</a:t>
                    </a:r>
                    <a:r>
                      <a:rPr kumimoji="1" lang="en-US" altLang="ja-JP" sz="1000" dirty="0" smtClean="0">
                        <a:latin typeface="HG丸ｺﾞｼｯｸM-PRO" panose="020F0600000000000000" pitchFamily="50" charset="-128"/>
                        <a:ea typeface="HG丸ｺﾞｼｯｸM-PRO" panose="020F0600000000000000" pitchFamily="50" charset="-128"/>
                      </a:rPr>
                      <a:t>1</a:t>
                    </a:r>
                    <a:r>
                      <a:rPr kumimoji="1" lang="ja-JP" altLang="en-US" sz="1000" dirty="0" smtClean="0">
                        <a:latin typeface="HG丸ｺﾞｼｯｸM-PRO" panose="020F0600000000000000" pitchFamily="50" charset="-128"/>
                        <a:ea typeface="HG丸ｺﾞｼｯｸM-PRO" panose="020F0600000000000000" pitchFamily="50" charset="-128"/>
                      </a:rPr>
                      <a:t>月）</a:t>
                    </a:r>
                    <a:endParaRPr kumimoji="1" lang="en-US" altLang="ja-JP" sz="1000" b="1" dirty="0" smtClean="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5425949" y="2942554"/>
                    <a:ext cx="3318671" cy="1438402"/>
                  </a:xfrm>
                  <a:prstGeom prst="rect">
                    <a:avLst/>
                  </a:prstGeom>
                  <a:ln>
                    <a:prstDash val="sysDot"/>
                  </a:ln>
                </p:spPr>
                <p:style>
                  <a:lnRef idx="2">
                    <a:schemeClr val="accent1"/>
                  </a:lnRef>
                  <a:fillRef idx="1">
                    <a:schemeClr val="lt1"/>
                  </a:fillRef>
                  <a:effectRef idx="0">
                    <a:schemeClr val="accent1"/>
                  </a:effectRef>
                  <a:fontRef idx="minor">
                    <a:schemeClr val="dk1"/>
                  </a:fontRef>
                </p:style>
                <p:txBody>
                  <a:bodyPr wrap="square" rtlCol="0">
                    <a:noAutofit/>
                  </a:bodyPr>
                  <a:lstStyle/>
                  <a:p>
                    <a:r>
                      <a:rPr lang="en-US" altLang="ja-JP" sz="900" b="1" dirty="0" smtClean="0">
                        <a:latin typeface="Meiryo UI" panose="020B0604030504040204" pitchFamily="50" charset="-128"/>
                        <a:ea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rPr>
                      <a:t>参考：「東京都宿泊税」　の概要</a:t>
                    </a:r>
                    <a:r>
                      <a:rPr lang="en-US" altLang="ja-JP" sz="900" b="1" dirty="0" smtClean="0">
                        <a:latin typeface="Meiryo UI" panose="020B0604030504040204" pitchFamily="50" charset="-128"/>
                        <a:ea typeface="Meiryo UI" panose="020B0604030504040204" pitchFamily="50" charset="-128"/>
                      </a:rPr>
                      <a:t>】</a:t>
                    </a:r>
                    <a:endParaRPr kumimoji="1" lang="en-US" altLang="ja-JP" sz="900" b="1" dirty="0" smtClean="0">
                      <a:latin typeface="Meiryo UI" panose="020B0604030504040204" pitchFamily="50" charset="-128"/>
                      <a:ea typeface="Meiryo UI" panose="020B0604030504040204" pitchFamily="50" charset="-128"/>
                    </a:endParaRPr>
                  </a:p>
                  <a:p>
                    <a:pPr marL="171450" indent="-171450">
                      <a:spcBef>
                        <a:spcPts val="300"/>
                      </a:spcBef>
                      <a:buFont typeface="Arial" panose="020B0604020202020204" pitchFamily="34" charset="0"/>
                      <a:buChar char="•"/>
                    </a:pPr>
                    <a:r>
                      <a:rPr lang="ja-JP" altLang="en-US" sz="900" dirty="0" smtClean="0">
                        <a:latin typeface="HG丸ｺﾞｼｯｸM-PRO" panose="020F0600000000000000" pitchFamily="50" charset="-128"/>
                        <a:ea typeface="HG丸ｺﾞｼｯｸM-PRO" panose="020F0600000000000000" pitchFamily="50" charset="-128"/>
                      </a:rPr>
                      <a:t>他府県での実施は東京都のみ。</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rPr>
                      <a:t>14</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年</a:t>
                    </a:r>
                    <a:r>
                      <a:rPr lang="en-US" altLang="ja-JP" sz="900" dirty="0" smtClean="0">
                        <a:solidFill>
                          <a:schemeClr val="tx1"/>
                        </a:solidFill>
                        <a:latin typeface="HG丸ｺﾞｼｯｸM-PRO" panose="020F0600000000000000" pitchFamily="50" charset="-128"/>
                        <a:ea typeface="HG丸ｺﾞｼｯｸM-PRO" panose="020F0600000000000000" pitchFamily="50" charset="-128"/>
                      </a:rPr>
                      <a:t>10</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月から実施）</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a:spcBef>
                        <a:spcPts val="300"/>
                      </a:spcBef>
                    </a:pPr>
                    <a:r>
                      <a:rPr lang="ja-JP" altLang="en-US" sz="900" dirty="0">
                        <a:solidFill>
                          <a:schemeClr val="tx1"/>
                        </a:solidFill>
                        <a:latin typeface="HG丸ｺﾞｼｯｸM-PRO" panose="020F0600000000000000" pitchFamily="50" charset="-128"/>
                        <a:ea typeface="HG丸ｺﾞｼｯｸM-PRO" panose="020F0600000000000000" pitchFamily="50" charset="-128"/>
                      </a:rPr>
                      <a:t>　</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■納税義務者</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900"/>
                      </a:lnSpc>
                    </a:pPr>
                    <a:r>
                      <a:rPr lang="ja-JP" altLang="en-US" sz="900" dirty="0" smtClean="0">
                        <a:latin typeface="HG丸ｺﾞｼｯｸM-PRO" panose="020F0600000000000000" pitchFamily="50" charset="-128"/>
                        <a:ea typeface="HG丸ｺﾞｼｯｸM-PRO" panose="020F0600000000000000" pitchFamily="50" charset="-128"/>
                      </a:rPr>
                      <a:t>　　都内のホテル又は旅館における宿泊者</a:t>
                    </a:r>
                    <a:endParaRPr lang="en-US" altLang="ja-JP" sz="900" dirty="0" smtClean="0">
                      <a:latin typeface="HG丸ｺﾞｼｯｸM-PRO" panose="020F0600000000000000" pitchFamily="50" charset="-128"/>
                      <a:ea typeface="HG丸ｺﾞｼｯｸM-PRO" panose="020F0600000000000000" pitchFamily="50" charset="-128"/>
                    </a:endParaRPr>
                  </a:p>
                  <a:p>
                    <a:pPr>
                      <a:spcBef>
                        <a:spcPts val="300"/>
                      </a:spcBef>
                    </a:pPr>
                    <a:r>
                      <a:rPr lang="ja-JP" altLang="en-US" sz="900" dirty="0" smtClean="0">
                        <a:latin typeface="HG丸ｺﾞｼｯｸM-PRO" panose="020F0600000000000000" pitchFamily="50" charset="-128"/>
                        <a:ea typeface="HG丸ｺﾞｼｯｸM-PRO" panose="020F0600000000000000" pitchFamily="50" charset="-128"/>
                      </a:rPr>
                      <a:t>　■税　率</a:t>
                    </a:r>
                    <a:endParaRPr lang="en-US" altLang="ja-JP" sz="900" dirty="0" smtClean="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433382" y="6873760"/>
                    <a:ext cx="8125905" cy="720079"/>
                  </a:xfrm>
                  <a:prstGeom prst="rect">
                    <a:avLst/>
                  </a:prstGeom>
                  <a:noFill/>
                </p:spPr>
                <p:txBody>
                  <a:bodyPr wrap="square" rtlCol="0">
                    <a:spAutoFit/>
                  </a:bodyPr>
                  <a:lstStyle/>
                  <a:p>
                    <a:pPr>
                      <a:tabLst>
                        <a:tab pos="1080000" algn="l"/>
                      </a:tabLst>
                    </a:pPr>
                    <a:r>
                      <a:rPr kumimoji="1" lang="ja-JP" altLang="en-US" sz="1000" b="1" dirty="0" smtClean="0">
                        <a:latin typeface="Meiryo UI" panose="020B0604030504040204" pitchFamily="50" charset="-128"/>
                        <a:ea typeface="Meiryo UI" panose="020B0604030504040204" pitchFamily="50" charset="-128"/>
                      </a:rPr>
                      <a:t>６．</a:t>
                    </a:r>
                    <a:r>
                      <a:rPr lang="ja-JP" altLang="en-US" sz="1000" b="1" dirty="0">
                        <a:latin typeface="Meiryo UI" panose="020B0604030504040204" pitchFamily="50" charset="-128"/>
                        <a:ea typeface="Meiryo UI" panose="020B0604030504040204" pitchFamily="50" charset="-128"/>
                      </a:rPr>
                      <a:t>制度</a:t>
                    </a:r>
                    <a:r>
                      <a:rPr kumimoji="1" lang="ja-JP" altLang="en-US" sz="1000" b="1" dirty="0" smtClean="0">
                        <a:latin typeface="Meiryo UI" panose="020B0604030504040204" pitchFamily="50" charset="-128"/>
                        <a:ea typeface="Meiryo UI" panose="020B0604030504040204" pitchFamily="50" charset="-128"/>
                      </a:rPr>
                      <a:t>検証</a:t>
                    </a:r>
                    <a:r>
                      <a:rPr lang="en-US" altLang="ja-JP" sz="1000" dirty="0">
                        <a:latin typeface="Meiryo UI" panose="020B0604030504040204" pitchFamily="50" charset="-128"/>
                        <a:ea typeface="Meiryo UI" panose="020B0604030504040204"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smtClean="0">
                        <a:latin typeface="HG丸ｺﾞｼｯｸM-PRO" panose="020F0600000000000000" pitchFamily="50" charset="-128"/>
                        <a:ea typeface="HG丸ｺﾞｼｯｸM-PRO" panose="020F0600000000000000" pitchFamily="50" charset="-128"/>
                      </a:rPr>
                      <a:t>5</a:t>
                    </a:r>
                    <a:r>
                      <a:rPr lang="ja-JP" altLang="en-US" sz="1000" dirty="0" smtClean="0">
                        <a:latin typeface="HG丸ｺﾞｼｯｸM-PRO" panose="020F0600000000000000" pitchFamily="50" charset="-128"/>
                        <a:ea typeface="HG丸ｺﾞｼｯｸM-PRO" panose="020F0600000000000000" pitchFamily="50" charset="-128"/>
                      </a:rPr>
                      <a:t>年</a:t>
                    </a:r>
                    <a:r>
                      <a:rPr lang="ja-JP" altLang="en-US" sz="1000" dirty="0">
                        <a:latin typeface="HG丸ｺﾞｼｯｸM-PRO" panose="020F0600000000000000" pitchFamily="50" charset="-128"/>
                        <a:ea typeface="HG丸ｺﾞｼｯｸM-PRO" panose="020F0600000000000000" pitchFamily="50" charset="-128"/>
                      </a:rPr>
                      <a:t>ごと</a:t>
                    </a:r>
                    <a:r>
                      <a:rPr lang="ja-JP" altLang="en-US" sz="1000" dirty="0" smtClean="0">
                        <a:latin typeface="HG丸ｺﾞｼｯｸM-PRO" panose="020F0600000000000000" pitchFamily="50" charset="-128"/>
                        <a:ea typeface="HG丸ｺﾞｼｯｸM-PRO" panose="020F0600000000000000" pitchFamily="50" charset="-128"/>
                      </a:rPr>
                      <a:t>に、目的の達成度、社会経済情勢の推移等を勘案し、税制度継続の必要性について検証を実施</a:t>
                    </a:r>
                    <a:endParaRPr lang="en-US" altLang="ja-JP" sz="1000" dirty="0">
                      <a:latin typeface="HG丸ｺﾞｼｯｸM-PRO" panose="020F0600000000000000" pitchFamily="50" charset="-128"/>
                      <a:ea typeface="HG丸ｺﾞｼｯｸM-PRO" panose="020F0600000000000000" pitchFamily="50" charset="-128"/>
                    </a:endParaRPr>
                  </a:p>
                  <a:p>
                    <a:pPr>
                      <a:tabLst>
                        <a:tab pos="1080000" algn="l"/>
                      </a:tabLst>
                    </a:pPr>
                    <a:r>
                      <a:rPr lang="en-US" altLang="ja-JP" sz="1000"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・検証は、外部有識者等による検証を実施</a:t>
                    </a:r>
                    <a:endParaRPr lang="en-US" altLang="ja-JP" sz="1000" dirty="0" smtClean="0">
                      <a:latin typeface="HG丸ｺﾞｼｯｸM-PRO" panose="020F0600000000000000" pitchFamily="50" charset="-128"/>
                      <a:ea typeface="HG丸ｺﾞｼｯｸM-PRO" panose="020F0600000000000000" pitchFamily="50" charset="-128"/>
                    </a:endParaRPr>
                  </a:p>
                  <a:p>
                    <a:pPr>
                      <a:tabLst>
                        <a:tab pos="1080000" algn="l"/>
                      </a:tabLst>
                    </a:pPr>
                    <a:endParaRPr kumimoji="1" lang="en-US" altLang="ja-JP" sz="1000" dirty="0" smtClean="0">
                      <a:latin typeface="HG丸ｺﾞｼｯｸM-PRO" panose="020F0600000000000000" pitchFamily="50" charset="-128"/>
                      <a:ea typeface="HG丸ｺﾞｼｯｸM-PRO" panose="020F0600000000000000" pitchFamily="50" charset="-128"/>
                    </a:endParaRPr>
                  </a:p>
                  <a:p>
                    <a:pPr>
                      <a:tabLst>
                        <a:tab pos="1080000" algn="l"/>
                      </a:tabLst>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７．実績の公表</a:t>
                    </a:r>
                    <a:r>
                      <a:rPr lang="en-US" altLang="ja-JP" sz="1000" b="1"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・納税者（宿泊者）に対する説明責任を果たすため、毎年度、</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事業</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実績をとりまとめ、</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HP</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上で公表</a:t>
                    </a:r>
                    <a:endParaRPr kumimoji="1" lang="en-US" altLang="ja-JP" sz="10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9" name="テキスト ボックス 18"/>
                  <p:cNvSpPr txBox="1"/>
                  <p:nvPr/>
                </p:nvSpPr>
                <p:spPr>
                  <a:xfrm>
                    <a:off x="574724" y="2251145"/>
                    <a:ext cx="612000" cy="26611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dist"/>
                    <a:r>
                      <a:rPr kumimoji="1" lang="ja-JP" altLang="en-US" sz="1100" b="1" dirty="0" smtClean="0">
                        <a:latin typeface="Meiryo UI" panose="020B0604030504040204" pitchFamily="50" charset="-128"/>
                        <a:ea typeface="Meiryo UI" panose="020B0604030504040204" pitchFamily="50" charset="-128"/>
                      </a:rPr>
                      <a:t>条例名</a:t>
                    </a:r>
                    <a:endParaRPr kumimoji="1" lang="ja-JP" altLang="en-US" sz="1100" b="1"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33382" y="5658665"/>
                    <a:ext cx="3438455" cy="407002"/>
                  </a:xfrm>
                  <a:prstGeom prst="rect">
                    <a:avLst/>
                  </a:prstGeom>
                  <a:noFill/>
                </p:spPr>
                <p:txBody>
                  <a:bodyPr wrap="square" rtlCol="0">
                    <a:spAutoFit/>
                  </a:bodyPr>
                  <a:lstStyle/>
                  <a:p>
                    <a:pPr>
                      <a:spcBef>
                        <a:spcPts val="300"/>
                      </a:spcBef>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４．徴収方法</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marL="360000" indent="-171450">
                      <a:buFont typeface="Arial" panose="020B0604020202020204" pitchFamily="34" charset="0"/>
                      <a:buChar char="•"/>
                    </a:pP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特別徴収による</a:t>
                    </a: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。（前月分を当月末までに申告</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納入</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21" name="テキスト ボックス 20"/>
                  <p:cNvSpPr txBox="1"/>
                  <p:nvPr/>
                </p:nvSpPr>
                <p:spPr>
                  <a:xfrm>
                    <a:off x="1315470" y="2251145"/>
                    <a:ext cx="2027766" cy="281770"/>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大阪府宿泊税条例</a:t>
                    </a:r>
                    <a:r>
                      <a:rPr lang="en-US" altLang="ja-JP" sz="1000" b="1" dirty="0">
                        <a:latin typeface="Meiryo UI" panose="020B0604030504040204" pitchFamily="50" charset="-128"/>
                        <a:ea typeface="Meiryo UI" panose="020B0604030504040204" pitchFamily="50" charset="-128"/>
                      </a:rPr>
                      <a:t> (</a:t>
                    </a:r>
                    <a:r>
                      <a:rPr kumimoji="1" lang="ja-JP" altLang="en-US" sz="1000" b="1" dirty="0" smtClean="0">
                        <a:latin typeface="Meiryo UI" panose="020B0604030504040204" pitchFamily="50" charset="-128"/>
                        <a:ea typeface="Meiryo UI" panose="020B0604030504040204" pitchFamily="50" charset="-128"/>
                      </a:rPr>
                      <a:t>仮称）</a:t>
                    </a:r>
                    <a:endParaRPr kumimoji="1" lang="en-US" altLang="ja-JP" sz="1000" b="1" dirty="0" smtClean="0">
                      <a:latin typeface="Meiryo UI" panose="020B0604030504040204" pitchFamily="50" charset="-128"/>
                      <a:ea typeface="Meiryo UI" panose="020B0604030504040204" pitchFamily="50" charset="-128"/>
                    </a:endParaRPr>
                  </a:p>
                </p:txBody>
              </p:sp>
              <p:sp>
                <p:nvSpPr>
                  <p:cNvPr id="22" name="角丸四角形 21"/>
                  <p:cNvSpPr/>
                  <p:nvPr/>
                </p:nvSpPr>
                <p:spPr>
                  <a:xfrm>
                    <a:off x="334501" y="1743828"/>
                    <a:ext cx="2808000" cy="324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宿泊税の制度概要　（条例案の概要）</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2" name="テキスト ボックス 11"/>
                <p:cNvSpPr txBox="1"/>
                <p:nvPr/>
              </p:nvSpPr>
              <p:spPr>
                <a:xfrm>
                  <a:off x="471672" y="3323894"/>
                  <a:ext cx="833771" cy="250462"/>
                </a:xfrm>
                <a:prstGeom prst="rect">
                  <a:avLst/>
                </a:prstGeom>
                <a:noFill/>
              </p:spPr>
              <p:txBody>
                <a:bodyPr wrap="square" rtlCol="0">
                  <a:spAutoFit/>
                </a:bodyPr>
                <a:lstStyle/>
                <a:p>
                  <a:r>
                    <a:rPr lang="ja-JP" altLang="en-US" sz="1000" b="1" dirty="0" smtClean="0">
                      <a:latin typeface="Meiryo UI" panose="020B0604030504040204" pitchFamily="50" charset="-128"/>
                      <a:ea typeface="Meiryo UI" panose="020B0604030504040204" pitchFamily="50" charset="-128"/>
                    </a:rPr>
                    <a:t>２</a:t>
                  </a:r>
                  <a:r>
                    <a:rPr kumimoji="1" lang="ja-JP" altLang="en-US" sz="1000" b="1" dirty="0" smtClean="0">
                      <a:latin typeface="Meiryo UI" panose="020B0604030504040204" pitchFamily="50" charset="-128"/>
                      <a:ea typeface="Meiryo UI" panose="020B0604030504040204" pitchFamily="50" charset="-128"/>
                    </a:rPr>
                    <a:t>．税　率</a:t>
                  </a:r>
                  <a:endParaRPr kumimoji="1" lang="en-US" altLang="ja-JP" sz="1000" b="1" dirty="0" smtClean="0">
                    <a:latin typeface="Meiryo UI" panose="020B0604030504040204" pitchFamily="50" charset="-128"/>
                    <a:ea typeface="Meiryo UI" panose="020B0604030504040204" pitchFamily="50" charset="-128"/>
                  </a:endParaRPr>
                </a:p>
              </p:txBody>
            </p:sp>
          </p:grpSp>
          <p:sp>
            <p:nvSpPr>
              <p:cNvPr id="9" name="テキスト ボックス 8"/>
              <p:cNvSpPr txBox="1"/>
              <p:nvPr/>
            </p:nvSpPr>
            <p:spPr>
              <a:xfrm>
                <a:off x="2338118" y="4283178"/>
                <a:ext cx="1944000" cy="219155"/>
              </a:xfrm>
              <a:prstGeom prst="rect">
                <a:avLst/>
              </a:prstGeom>
              <a:noFill/>
            </p:spPr>
            <p:txBody>
              <a:bodyPr wrap="square" rtlCol="0">
                <a:spAutoFit/>
              </a:bodyPr>
              <a:lstStyle/>
              <a:p>
                <a:pPr algn="r"/>
                <a:r>
                  <a:rPr lang="en-US" altLang="ja-JP" sz="800" dirty="0" smtClean="0">
                    <a:latin typeface="HG丸ｺﾞｼｯｸM-PRO" panose="020F0600000000000000" pitchFamily="50" charset="-128"/>
                    <a:ea typeface="HG丸ｺﾞｼｯｸM-PRO" panose="020F0600000000000000" pitchFamily="50" charset="-128"/>
                  </a:rPr>
                  <a:t>※</a:t>
                </a:r>
                <a:r>
                  <a:rPr lang="ja-JP" altLang="en-US" sz="800" dirty="0" smtClean="0">
                    <a:latin typeface="HG丸ｺﾞｼｯｸM-PRO" panose="020F0600000000000000" pitchFamily="50" charset="-128"/>
                    <a:ea typeface="HG丸ｺﾞｼｯｸM-PRO" panose="020F0600000000000000" pitchFamily="50" charset="-128"/>
                  </a:rPr>
                  <a:t>宿泊料金は</a:t>
                </a:r>
                <a:r>
                  <a:rPr lang="en-US" altLang="ja-JP" sz="800" dirty="0" smtClean="0">
                    <a:latin typeface="HG丸ｺﾞｼｯｸM-PRO" panose="020F0600000000000000" pitchFamily="50" charset="-128"/>
                    <a:ea typeface="HG丸ｺﾞｼｯｸM-PRO" panose="020F0600000000000000" pitchFamily="50" charset="-128"/>
                  </a:rPr>
                  <a:t>1</a:t>
                </a:r>
                <a:r>
                  <a:rPr lang="ja-JP" altLang="en-US" sz="800" dirty="0" smtClean="0">
                    <a:latin typeface="HG丸ｺﾞｼｯｸM-PRO" panose="020F0600000000000000" pitchFamily="50" charset="-128"/>
                    <a:ea typeface="HG丸ｺﾞｼｯｸM-PRO" panose="020F0600000000000000" pitchFamily="50" charset="-128"/>
                  </a:rPr>
                  <a:t>人</a:t>
                </a:r>
                <a:r>
                  <a:rPr lang="en-US" altLang="ja-JP" sz="800" dirty="0" smtClean="0">
                    <a:latin typeface="HG丸ｺﾞｼｯｸM-PRO" panose="020F0600000000000000" pitchFamily="50" charset="-128"/>
                    <a:ea typeface="HG丸ｺﾞｼｯｸM-PRO" panose="020F0600000000000000" pitchFamily="50" charset="-128"/>
                  </a:rPr>
                  <a:t>1</a:t>
                </a:r>
                <a:r>
                  <a:rPr lang="ja-JP" altLang="en-US" sz="800" dirty="0" smtClean="0">
                    <a:latin typeface="HG丸ｺﾞｼｯｸM-PRO" panose="020F0600000000000000" pitchFamily="50" charset="-128"/>
                    <a:ea typeface="HG丸ｺﾞｼｯｸM-PRO" panose="020F0600000000000000" pitchFamily="50" charset="-128"/>
                  </a:rPr>
                  <a:t>泊の素泊まり料金</a:t>
                </a:r>
                <a:endParaRPr kumimoji="1" lang="en-US" altLang="ja-JP" sz="800" dirty="0" smtClean="0">
                  <a:latin typeface="HG丸ｺﾞｼｯｸM-PRO" panose="020F0600000000000000" pitchFamily="50" charset="-128"/>
                  <a:ea typeface="HG丸ｺﾞｼｯｸM-PRO" panose="020F0600000000000000" pitchFamily="50" charset="-128"/>
                </a:endParaRPr>
              </a:p>
            </p:txBody>
          </p:sp>
          <p:sp>
            <p:nvSpPr>
              <p:cNvPr id="10" name="大かっこ 9"/>
              <p:cNvSpPr/>
              <p:nvPr/>
            </p:nvSpPr>
            <p:spPr>
              <a:xfrm>
                <a:off x="848103" y="6189509"/>
                <a:ext cx="7837143" cy="298872"/>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pPr marL="126000" indent="-457200"/>
                <a:r>
                  <a:rPr lang="en-US" altLang="ja-JP" sz="900" dirty="0" smtClean="0">
                    <a:solidFill>
                      <a:sysClr val="windowText" lastClr="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dirty="0">
                    <a:solidFill>
                      <a:sysClr val="windowText" lastClr="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特別徴収･･･ホテル、旅館等の宿泊施設の</a:t>
                </a:r>
                <a:r>
                  <a:rPr lang="ja-JP" altLang="en-US" sz="900" dirty="0" smtClean="0">
                    <a:solidFill>
                      <a:sysClr val="windowText" lastClr="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経営者等（</a:t>
                </a:r>
                <a:r>
                  <a:rPr lang="ja-JP" altLang="en-US" sz="900" dirty="0">
                    <a:solidFill>
                      <a:sysClr val="windowText" lastClr="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＝特別徴収義務者）が、納税義務者である当該ホテル等における宿泊者から税金を徴収し、一括して納入する方法</a:t>
                </a:r>
                <a:r>
                  <a:rPr lang="ja-JP" altLang="en-US" sz="900" dirty="0" smtClean="0">
                    <a:solidFill>
                      <a:sysClr val="windowText" lastClr="000000"/>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900" dirty="0">
                  <a:solidFill>
                    <a:sysClr val="windowText" lastClr="0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sp>
          <p:nvSpPr>
            <p:cNvPr id="6" name="テキスト ボックス 5"/>
            <p:cNvSpPr txBox="1"/>
            <p:nvPr/>
          </p:nvSpPr>
          <p:spPr>
            <a:xfrm>
              <a:off x="3283861" y="2381770"/>
              <a:ext cx="612000" cy="26611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dist"/>
              <a:r>
                <a:rPr kumimoji="1" lang="ja-JP" altLang="en-US" sz="1100" b="1" dirty="0" smtClean="0">
                  <a:latin typeface="Meiryo UI" panose="020B0604030504040204" pitchFamily="50" charset="-128"/>
                  <a:ea typeface="Meiryo UI" panose="020B0604030504040204" pitchFamily="50" charset="-128"/>
                </a:rPr>
                <a:t>目的</a:t>
              </a:r>
              <a:endParaRPr kumimoji="1" lang="ja-JP" altLang="en-US" sz="1100" b="1"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3947571" y="2346620"/>
              <a:ext cx="4960160" cy="667899"/>
            </a:xfrm>
            <a:prstGeom prst="rect">
              <a:avLst/>
            </a:prstGeom>
            <a:noFill/>
          </p:spPr>
          <p:txBody>
            <a:bodyPr wrap="square" rIns="36000"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世界有数の国際都市大阪を目指し、都市の魅力を高めるとともに、観光の振興を図る施策に要する費用に充てるため、</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法定外目的税として宿泊税を課する</a:t>
              </a:r>
              <a:endParaRPr kumimoji="1" lang="en-US" altLang="ja-JP" sz="1000" dirty="0" smtClean="0">
                <a:latin typeface="HG丸ｺﾞｼｯｸM-PRO" panose="020F0600000000000000" pitchFamily="50" charset="-128"/>
                <a:ea typeface="HG丸ｺﾞｼｯｸM-PRO" panose="020F0600000000000000" pitchFamily="50" charset="-128"/>
              </a:endParaRPr>
            </a:p>
            <a:p>
              <a:pPr>
                <a:lnSpc>
                  <a:spcPts val="1000"/>
                </a:lnSpc>
              </a:pPr>
              <a:r>
                <a:rPr lang="ja-JP" altLang="en-US" sz="900" dirty="0" smtClean="0">
                  <a:latin typeface="HG丸ｺﾞｼｯｸM-PRO" panose="020F0600000000000000" pitchFamily="50" charset="-128"/>
                  <a:ea typeface="HG丸ｺﾞｼｯｸM-PRO" panose="020F0600000000000000" pitchFamily="50" charset="-128"/>
                </a:rPr>
                <a:t>（</a:t>
              </a:r>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法定外目的税･･･条例で定める特定の費用に充てるために道府県が課することができるとして</a:t>
              </a:r>
              <a:endParaRPr lang="en-US" altLang="ja-JP" sz="900" dirty="0">
                <a:latin typeface="HG丸ｺﾞｼｯｸM-PRO" panose="020F0600000000000000" pitchFamily="50" charset="-128"/>
                <a:ea typeface="HG丸ｺﾞｼｯｸM-PRO" panose="020F0600000000000000" pitchFamily="50" charset="-128"/>
              </a:endParaRPr>
            </a:p>
            <a:p>
              <a:pPr>
                <a:lnSpc>
                  <a:spcPts val="1000"/>
                </a:lnSpc>
              </a:pPr>
              <a:r>
                <a:rPr lang="en-US" altLang="ja-JP" sz="90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地方</a:t>
              </a:r>
              <a:r>
                <a:rPr lang="ja-JP" altLang="en-US" sz="900" dirty="0">
                  <a:latin typeface="HG丸ｺﾞｼｯｸM-PRO" panose="020F0600000000000000" pitchFamily="50" charset="-128"/>
                  <a:ea typeface="HG丸ｺﾞｼｯｸM-PRO" panose="020F0600000000000000" pitchFamily="50" charset="-128"/>
                </a:rPr>
                <a:t>税法第</a:t>
              </a:r>
              <a:r>
                <a:rPr lang="en-US" altLang="ja-JP" sz="900" dirty="0">
                  <a:latin typeface="HG丸ｺﾞｼｯｸM-PRO" panose="020F0600000000000000" pitchFamily="50" charset="-128"/>
                  <a:ea typeface="HG丸ｺﾞｼｯｸM-PRO" panose="020F0600000000000000" pitchFamily="50" charset="-128"/>
                </a:rPr>
                <a:t>4</a:t>
              </a:r>
              <a:r>
                <a:rPr lang="ja-JP" altLang="en-US" sz="900" dirty="0">
                  <a:latin typeface="HG丸ｺﾞｼｯｸM-PRO" panose="020F0600000000000000" pitchFamily="50" charset="-128"/>
                  <a:ea typeface="HG丸ｺﾞｼｯｸM-PRO" panose="020F0600000000000000" pitchFamily="50" charset="-128"/>
                </a:rPr>
                <a:t>条、第</a:t>
              </a:r>
              <a:r>
                <a:rPr lang="en-US" altLang="ja-JP" sz="900" dirty="0">
                  <a:latin typeface="HG丸ｺﾞｼｯｸM-PRO" panose="020F0600000000000000" pitchFamily="50" charset="-128"/>
                  <a:ea typeface="HG丸ｺﾞｼｯｸM-PRO" panose="020F0600000000000000" pitchFamily="50" charset="-128"/>
                </a:rPr>
                <a:t>731</a:t>
              </a:r>
              <a:r>
                <a:rPr lang="ja-JP" altLang="en-US" sz="900" dirty="0" smtClean="0">
                  <a:latin typeface="HG丸ｺﾞｼｯｸM-PRO" panose="020F0600000000000000" pitchFamily="50" charset="-128"/>
                  <a:ea typeface="HG丸ｺﾞｼｯｸM-PRO" panose="020F0600000000000000" pitchFamily="50" charset="-128"/>
                </a:rPr>
                <a:t>条に規定 </a:t>
              </a:r>
              <a:r>
                <a:rPr lang="ja-JP" altLang="en-US" sz="900" dirty="0">
                  <a:latin typeface="HG丸ｺﾞｼｯｸM-PRO" panose="020F0600000000000000" pitchFamily="50" charset="-128"/>
                  <a:ea typeface="HG丸ｺﾞｼｯｸM-PRO" panose="020F0600000000000000" pitchFamily="50" charset="-128"/>
                </a:rPr>
                <a:t>）</a:t>
              </a:r>
              <a:endParaRPr kumimoji="1" lang="en-US" altLang="ja-JP" sz="900" dirty="0" smtClean="0">
                <a:latin typeface="HG丸ｺﾞｼｯｸM-PRO" panose="020F0600000000000000" pitchFamily="50" charset="-128"/>
                <a:ea typeface="HG丸ｺﾞｼｯｸM-PRO" panose="020F0600000000000000" pitchFamily="50" charset="-128"/>
              </a:endParaRPr>
            </a:p>
          </p:txBody>
        </p:sp>
      </p:grpSp>
      <p:graphicFrame>
        <p:nvGraphicFramePr>
          <p:cNvPr id="23" name="表 22"/>
          <p:cNvGraphicFramePr>
            <a:graphicFrameLocks noGrp="1"/>
          </p:cNvGraphicFramePr>
          <p:nvPr>
            <p:extLst>
              <p:ext uri="{D42A27DB-BD31-4B8C-83A1-F6EECF244321}">
                <p14:modId xmlns:p14="http://schemas.microsoft.com/office/powerpoint/2010/main" val="481955506"/>
              </p:ext>
            </p:extLst>
          </p:nvPr>
        </p:nvGraphicFramePr>
        <p:xfrm>
          <a:off x="1476549" y="2032128"/>
          <a:ext cx="3000768" cy="748800"/>
        </p:xfrm>
        <a:graphic>
          <a:graphicData uri="http://schemas.openxmlformats.org/drawingml/2006/table">
            <a:tbl>
              <a:tblPr>
                <a:tableStyleId>{BC89EF96-8CEA-46FF-86C4-4CE0E7609802}</a:tableStyleId>
              </a:tblPr>
              <a:tblGrid>
                <a:gridCol w="2244405"/>
                <a:gridCol w="756363"/>
              </a:tblGrid>
              <a:tr h="187200">
                <a:tc>
                  <a:txBody>
                    <a:bodyPr/>
                    <a:lstStyle/>
                    <a:p>
                      <a:pPr marL="5080" algn="ctr">
                        <a:lnSpc>
                          <a:spcPts val="1100"/>
                        </a:lnSpc>
                        <a:spcAft>
                          <a:spcPts val="0"/>
                        </a:spcAft>
                      </a:pPr>
                      <a:r>
                        <a:rPr lang="ja-JP" sz="1000" kern="100" dirty="0">
                          <a:effectLst/>
                          <a:latin typeface="Meiryo UI" panose="020B0604030504040204" pitchFamily="50" charset="-128"/>
                          <a:ea typeface="Meiryo UI" panose="020B0604030504040204" pitchFamily="50" charset="-128"/>
                          <a:cs typeface="Meiryo UI" panose="020B0604030504040204" pitchFamily="50" charset="-128"/>
                        </a:rPr>
                        <a:t>宿泊</a:t>
                      </a:r>
                      <a:r>
                        <a:rPr 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料金</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泊）</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algn="ctr">
                        <a:lnSpc>
                          <a:spcPts val="1100"/>
                        </a:lnSpc>
                        <a:spcAft>
                          <a:spcPts val="0"/>
                        </a:spcAft>
                      </a:pPr>
                      <a:r>
                        <a:rPr lang="ja-JP" sz="1000" kern="100" dirty="0">
                          <a:effectLst/>
                          <a:latin typeface="Meiryo UI" panose="020B0604030504040204" pitchFamily="50" charset="-128"/>
                          <a:ea typeface="Meiryo UI" panose="020B0604030504040204" pitchFamily="50" charset="-128"/>
                          <a:cs typeface="Meiryo UI" panose="020B0604030504040204" pitchFamily="50" charset="-128"/>
                        </a:rPr>
                        <a:t>税　率</a:t>
                      </a: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r>
              <a:tr h="187200">
                <a:tc>
                  <a:txBody>
                    <a:bodyPr/>
                    <a:lstStyle/>
                    <a:p>
                      <a:pPr marL="5080" algn="l">
                        <a:lnSpc>
                          <a:spcPts val="1100"/>
                        </a:lnSpc>
                        <a:spcAft>
                          <a:spcPts val="0"/>
                        </a:spcAft>
                      </a:pP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15,000</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円未満</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ts val="1100"/>
                        </a:lnSpc>
                        <a:spcAft>
                          <a:spcPts val="0"/>
                        </a:spcAft>
                      </a:pP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87200">
                <a:tc>
                  <a:txBody>
                    <a:bodyPr/>
                    <a:lstStyle/>
                    <a:p>
                      <a:pPr marL="5080" algn="l">
                        <a:lnSpc>
                          <a:spcPts val="1100"/>
                        </a:lnSpc>
                        <a:spcAft>
                          <a:spcPts val="0"/>
                        </a:spcAft>
                      </a:pP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15,000</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円未満</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ts val="1100"/>
                        </a:lnSpc>
                        <a:spcAft>
                          <a:spcPts val="0"/>
                        </a:spcAft>
                      </a:pPr>
                      <a:r>
                        <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rPr>
                        <a:t>200</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87200">
                <a:tc>
                  <a:txBody>
                    <a:bodyPr/>
                    <a:lstStyle/>
                    <a:p>
                      <a:pPr marL="5080" algn="l">
                        <a:lnSpc>
                          <a:spcPts val="1100"/>
                        </a:lnSpc>
                        <a:spcAft>
                          <a:spcPts val="0"/>
                        </a:spcAft>
                      </a:pPr>
                      <a:r>
                        <a:rPr lang="en-US" altLang="ja-JP"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20,000</a:t>
                      </a:r>
                      <a:r>
                        <a:rPr lang="ja-JP" altLang="en-US"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endParaRPr lang="ja-JP" sz="1000" b="1" u="sng"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c>
                  <a:txBody>
                    <a:bodyPr/>
                    <a:lstStyle/>
                    <a:p>
                      <a:pPr algn="ctr">
                        <a:lnSpc>
                          <a:spcPts val="1100"/>
                        </a:lnSpc>
                        <a:spcAft>
                          <a:spcPts val="0"/>
                        </a:spcAft>
                      </a:pPr>
                      <a:r>
                        <a:rPr lang="en-US" altLang="ja-JP"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10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000" b="1" u="sng"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1266327847"/>
              </p:ext>
            </p:extLst>
          </p:nvPr>
        </p:nvGraphicFramePr>
        <p:xfrm>
          <a:off x="6585974" y="2320882"/>
          <a:ext cx="2449872" cy="535908"/>
        </p:xfrm>
        <a:graphic>
          <a:graphicData uri="http://schemas.openxmlformats.org/drawingml/2006/table">
            <a:tbl>
              <a:tblPr>
                <a:tableStyleId>{BC89EF96-8CEA-46FF-86C4-4CE0E7609802}</a:tableStyleId>
              </a:tblPr>
              <a:tblGrid>
                <a:gridCol w="1873856"/>
                <a:gridCol w="576016"/>
              </a:tblGrid>
              <a:tr h="178636">
                <a:tc>
                  <a:txBody>
                    <a:bodyPr/>
                    <a:lstStyle/>
                    <a:p>
                      <a:pPr marL="5080" algn="ctr">
                        <a:spcAft>
                          <a:spcPts val="0"/>
                        </a:spcAft>
                      </a:pPr>
                      <a:r>
                        <a:rPr lang="ja-JP" sz="900" kern="100" dirty="0">
                          <a:effectLst/>
                          <a:latin typeface="Meiryo UI" panose="020B0604030504040204" pitchFamily="50" charset="-128"/>
                          <a:ea typeface="Meiryo UI" panose="020B0604030504040204" pitchFamily="50" charset="-128"/>
                        </a:rPr>
                        <a:t>宿泊</a:t>
                      </a:r>
                      <a:r>
                        <a:rPr lang="ja-JP" sz="900" kern="100" dirty="0" smtClean="0">
                          <a:effectLst/>
                          <a:latin typeface="Meiryo UI" panose="020B0604030504040204" pitchFamily="50" charset="-128"/>
                          <a:ea typeface="Meiryo UI" panose="020B0604030504040204" pitchFamily="50" charset="-128"/>
                        </a:rPr>
                        <a:t>料金</a:t>
                      </a:r>
                      <a:r>
                        <a:rPr lang="ja-JP" altLang="en-US" sz="900" kern="100" dirty="0" smtClean="0">
                          <a:effectLst/>
                          <a:latin typeface="Meiryo UI" panose="020B0604030504040204" pitchFamily="50" charset="-128"/>
                          <a:ea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rPr>
                        <a:t>1</a:t>
                      </a:r>
                      <a:r>
                        <a:rPr lang="ja-JP" altLang="en-US" sz="900" kern="100" dirty="0" smtClean="0">
                          <a:effectLst/>
                          <a:latin typeface="Meiryo UI" panose="020B0604030504040204" pitchFamily="50" charset="-128"/>
                          <a:ea typeface="Meiryo UI" panose="020B0604030504040204" pitchFamily="50" charset="-128"/>
                        </a:rPr>
                        <a:t>人</a:t>
                      </a:r>
                      <a:r>
                        <a:rPr lang="en-US" altLang="ja-JP" sz="900" kern="100" dirty="0" smtClean="0">
                          <a:effectLst/>
                          <a:latin typeface="Meiryo UI" panose="020B0604030504040204" pitchFamily="50" charset="-128"/>
                          <a:ea typeface="Meiryo UI" panose="020B0604030504040204" pitchFamily="50" charset="-128"/>
                        </a:rPr>
                        <a:t>1</a:t>
                      </a:r>
                      <a:r>
                        <a:rPr lang="ja-JP" altLang="en-US" sz="900" kern="100" dirty="0" smtClean="0">
                          <a:effectLst/>
                          <a:latin typeface="Meiryo UI" panose="020B0604030504040204" pitchFamily="50" charset="-128"/>
                          <a:ea typeface="Meiryo UI" panose="020B0604030504040204" pitchFamily="50" charset="-128"/>
                        </a:rPr>
                        <a:t>泊）</a:t>
                      </a:r>
                      <a:endParaRPr lang="ja-JP" sz="900" kern="100" dirty="0">
                        <a:effectLst/>
                        <a:latin typeface="Meiryo UI" panose="020B0604030504040204" pitchFamily="50" charset="-128"/>
                        <a:ea typeface="Meiryo UI" panose="020B0604030504040204" pitchFamily="50" charset="-128"/>
                        <a:cs typeface="Times New Roman"/>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ja-JP" sz="900" kern="100" dirty="0">
                          <a:effectLst/>
                          <a:latin typeface="Meiryo UI" panose="020B0604030504040204" pitchFamily="50" charset="-128"/>
                          <a:ea typeface="Meiryo UI" panose="020B0604030504040204" pitchFamily="50" charset="-128"/>
                        </a:rPr>
                        <a:t>税　率</a:t>
                      </a:r>
                      <a:endParaRPr lang="ja-JP" sz="900" kern="100" dirty="0">
                        <a:effectLst/>
                        <a:latin typeface="Meiryo UI" panose="020B0604030504040204" pitchFamily="50" charset="-128"/>
                        <a:ea typeface="Meiryo UI" panose="020B0604030504040204" pitchFamily="50" charset="-128"/>
                        <a:cs typeface="Times New Roman"/>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r>
              <a:tr h="178636">
                <a:tc>
                  <a:txBody>
                    <a:bodyPr/>
                    <a:lstStyle/>
                    <a:p>
                      <a:pPr marL="5080" algn="l">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a:rPr>
                        <a:t>10,000</a:t>
                      </a:r>
                      <a:r>
                        <a:rPr lang="ja-JP" altLang="en-US" sz="900" kern="100" dirty="0" smtClean="0">
                          <a:effectLst/>
                          <a:latin typeface="Meiryo UI" panose="020B0604030504040204" pitchFamily="50" charset="-128"/>
                          <a:ea typeface="Meiryo UI" panose="020B0604030504040204" pitchFamily="50" charset="-128"/>
                          <a:cs typeface="Times New Roman"/>
                        </a:rPr>
                        <a:t>円以上</a:t>
                      </a:r>
                      <a:r>
                        <a:rPr lang="en-US" altLang="ja-JP" sz="900" kern="100" dirty="0" smtClean="0">
                          <a:effectLst/>
                          <a:latin typeface="Meiryo UI" panose="020B0604030504040204" pitchFamily="50" charset="-128"/>
                          <a:ea typeface="Meiryo UI" panose="020B0604030504040204" pitchFamily="50" charset="-128"/>
                          <a:cs typeface="Times New Roman"/>
                        </a:rPr>
                        <a:t>15,000</a:t>
                      </a:r>
                      <a:r>
                        <a:rPr lang="ja-JP" altLang="en-US" sz="900" kern="100" dirty="0" smtClean="0">
                          <a:effectLst/>
                          <a:latin typeface="Meiryo UI" panose="020B0604030504040204" pitchFamily="50" charset="-128"/>
                          <a:ea typeface="Meiryo UI" panose="020B0604030504040204" pitchFamily="50" charset="-128"/>
                          <a:cs typeface="Times New Roman"/>
                        </a:rPr>
                        <a:t>円未満</a:t>
                      </a:r>
                      <a:endParaRPr lang="ja-JP" sz="900" kern="100" dirty="0">
                        <a:effectLst/>
                        <a:latin typeface="Meiryo UI" panose="020B0604030504040204" pitchFamily="50" charset="-128"/>
                        <a:ea typeface="Meiryo UI" panose="020B0604030504040204" pitchFamily="50" charset="-128"/>
                        <a:cs typeface="Times New Roman"/>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a:rPr>
                        <a:t>100</a:t>
                      </a:r>
                      <a:r>
                        <a:rPr lang="ja-JP" altLang="en-US" sz="900" kern="100" dirty="0" smtClean="0">
                          <a:effectLst/>
                          <a:latin typeface="Meiryo UI" panose="020B0604030504040204" pitchFamily="50" charset="-128"/>
                          <a:ea typeface="Meiryo UI" panose="020B0604030504040204" pitchFamily="50" charset="-128"/>
                          <a:cs typeface="Times New Roman"/>
                        </a:rPr>
                        <a:t>円</a:t>
                      </a:r>
                      <a:endParaRPr lang="ja-JP" sz="900" kern="100" dirty="0">
                        <a:effectLst/>
                        <a:latin typeface="Meiryo UI" panose="020B0604030504040204" pitchFamily="50" charset="-128"/>
                        <a:ea typeface="Meiryo UI" panose="020B0604030504040204" pitchFamily="50" charset="-128"/>
                        <a:cs typeface="Times New Roman"/>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78636">
                <a:tc>
                  <a:txBody>
                    <a:bodyPr/>
                    <a:lstStyle/>
                    <a:p>
                      <a:pPr marL="5080" algn="l">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a:rPr>
                        <a:t>15,000</a:t>
                      </a:r>
                      <a:r>
                        <a:rPr lang="ja-JP" altLang="en-US" sz="900" kern="100" dirty="0" smtClean="0">
                          <a:effectLst/>
                          <a:latin typeface="Meiryo UI" panose="020B0604030504040204" pitchFamily="50" charset="-128"/>
                          <a:ea typeface="Meiryo UI" panose="020B0604030504040204" pitchFamily="50" charset="-128"/>
                          <a:cs typeface="Times New Roman"/>
                        </a:rPr>
                        <a:t>円以上</a:t>
                      </a:r>
                      <a:endParaRPr lang="ja-JP" sz="900" kern="100" dirty="0">
                        <a:effectLst/>
                        <a:latin typeface="Meiryo UI" panose="020B0604030504040204" pitchFamily="50" charset="-128"/>
                        <a:ea typeface="Meiryo UI" panose="020B0604030504040204" pitchFamily="50" charset="-128"/>
                        <a:cs typeface="Times New Roman"/>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spcAft>
                          <a:spcPts val="0"/>
                        </a:spcAft>
                      </a:pPr>
                      <a:r>
                        <a:rPr lang="en-US" altLang="ja-JP" sz="900" kern="100" dirty="0" smtClean="0">
                          <a:effectLst/>
                          <a:latin typeface="Meiryo UI" panose="020B0604030504040204" pitchFamily="50" charset="-128"/>
                          <a:ea typeface="Meiryo UI" panose="020B0604030504040204" pitchFamily="50" charset="-128"/>
                          <a:cs typeface="Times New Roman"/>
                        </a:rPr>
                        <a:t>200</a:t>
                      </a:r>
                      <a:r>
                        <a:rPr lang="ja-JP" altLang="en-US" sz="900" kern="100" dirty="0" smtClean="0">
                          <a:effectLst/>
                          <a:latin typeface="Meiryo UI" panose="020B0604030504040204" pitchFamily="50" charset="-128"/>
                          <a:ea typeface="Meiryo UI" panose="020B0604030504040204" pitchFamily="50" charset="-128"/>
                          <a:cs typeface="Times New Roman"/>
                        </a:rPr>
                        <a:t>円</a:t>
                      </a:r>
                      <a:endParaRPr lang="ja-JP" sz="900" kern="100" dirty="0">
                        <a:effectLst/>
                        <a:latin typeface="Meiryo UI" panose="020B0604030504040204" pitchFamily="50" charset="-128"/>
                        <a:ea typeface="Meiryo UI" panose="020B0604030504040204" pitchFamily="50" charset="-128"/>
                        <a:cs typeface="Times New Roman"/>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bl>
          </a:graphicData>
        </a:graphic>
      </p:graphicFrame>
      <p:sp>
        <p:nvSpPr>
          <p:cNvPr id="2" name="スライド番号プレースホルダー 1"/>
          <p:cNvSpPr>
            <a:spLocks noGrp="1"/>
          </p:cNvSpPr>
          <p:nvPr>
            <p:ph type="sldNum" sz="quarter" idx="12"/>
          </p:nvPr>
        </p:nvSpPr>
        <p:spPr>
          <a:xfrm>
            <a:off x="7273013" y="6381328"/>
            <a:ext cx="2268432" cy="365125"/>
          </a:xfrm>
        </p:spPr>
        <p:txBody>
          <a:bodyPr/>
          <a:lstStyle/>
          <a:p>
            <a:fld id="{155BB9DD-F774-4500-8F4A-B469160C275E}" type="slidenum">
              <a:rPr kumimoji="1" lang="ja-JP" altLang="en-US" smtClean="0">
                <a:solidFill>
                  <a:schemeClr val="tx1"/>
                </a:solidFill>
              </a:rPr>
              <a:t>2</a:t>
            </a:fld>
            <a:endParaRPr kumimoji="1" lang="ja-JP" altLang="en-US" dirty="0">
              <a:solidFill>
                <a:schemeClr val="tx1"/>
              </a:solidFill>
            </a:endParaRPr>
          </a:p>
        </p:txBody>
      </p:sp>
      <p:sp>
        <p:nvSpPr>
          <p:cNvPr id="46" name="テキスト ボックス 45"/>
          <p:cNvSpPr txBox="1"/>
          <p:nvPr/>
        </p:nvSpPr>
        <p:spPr>
          <a:xfrm>
            <a:off x="396429" y="3820978"/>
            <a:ext cx="8764454" cy="438582"/>
          </a:xfrm>
          <a:prstGeom prst="rect">
            <a:avLst/>
          </a:prstGeom>
          <a:noFill/>
        </p:spPr>
        <p:txBody>
          <a:bodyPr wrap="square" rtlCol="0">
            <a:spAutoFit/>
          </a:bodyPr>
          <a:lstStyle/>
          <a:p>
            <a:pPr>
              <a:spcBef>
                <a:spcPts val="300"/>
              </a:spcBef>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３．税収規模</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約</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億円</a:t>
            </a:r>
            <a:endPar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spcBef>
                <a:spcPts val="300"/>
              </a:spcBef>
            </a:pPr>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（ただし、</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H28</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年度は約</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1.7</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億円の見込み</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【H29.1</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月から徴収開始により</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ヶ月分</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nvGrpSpPr>
          <p:cNvPr id="25" name="グループ化 24"/>
          <p:cNvGrpSpPr/>
          <p:nvPr/>
        </p:nvGrpSpPr>
        <p:grpSpPr>
          <a:xfrm>
            <a:off x="1476549" y="3068960"/>
            <a:ext cx="7684334" cy="771398"/>
            <a:chOff x="1548557" y="2996952"/>
            <a:chExt cx="7684334" cy="811998"/>
          </a:xfrm>
        </p:grpSpPr>
        <p:sp>
          <p:nvSpPr>
            <p:cNvPr id="47" name="テキスト ボックス 46"/>
            <p:cNvSpPr txBox="1"/>
            <p:nvPr/>
          </p:nvSpPr>
          <p:spPr>
            <a:xfrm>
              <a:off x="1548557" y="3023310"/>
              <a:ext cx="7684334" cy="785640"/>
            </a:xfrm>
            <a:prstGeom prst="rect">
              <a:avLst/>
            </a:prstGeom>
            <a:noFill/>
            <a:ln w="6350">
              <a:noFill/>
              <a:prstDash val="dash"/>
            </a:ln>
          </p:spPr>
          <p:txBody>
            <a:bodyPr wrap="square" rtlCol="0">
              <a:spAutoFit/>
            </a:bodyPr>
            <a:lstStyle/>
            <a:p>
              <a:pPr>
                <a:spcBef>
                  <a:spcPts val="300"/>
                </a:spcBef>
              </a:pP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東京都宿泊税との税率の相違</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spcBef>
                  <a:spcPts val="300"/>
                </a:spcBef>
                <a:buFont typeface="Arial" panose="020B0604020202020204" pitchFamily="34" charset="0"/>
                <a:buChar char="•"/>
              </a:pPr>
              <a:r>
                <a:rPr lang="en-US" altLang="ja-JP" sz="1000" u="sng"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20,000</a:t>
              </a:r>
              <a:r>
                <a:rPr lang="ja-JP" altLang="en-US" sz="1000" u="sng"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円以上の税率「</a:t>
              </a:r>
              <a:r>
                <a:rPr lang="en-US" altLang="ja-JP" sz="1000" u="sng"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300</a:t>
              </a:r>
              <a:r>
                <a:rPr lang="ja-JP" altLang="en-US" sz="1000" u="sng"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円」を設定</a:t>
              </a:r>
              <a:endParaRPr lang="en-US" altLang="ja-JP" sz="1000" u="sng"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16550"/>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（考え方） 東京都の宿泊税の税率を基本としながら、近年、</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万円以上クラスの客室価格が大幅に上昇していることを踏まえ、</a:t>
              </a:r>
              <a:endPar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16550"/>
              <a:r>
                <a:rPr lang="ja-JP" altLang="en-US" sz="10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担税力の観点から</a:t>
              </a:r>
              <a:r>
                <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2</a:t>
              </a:r>
              <a:r>
                <a:rPr lang="ja-JP" altLang="en-US"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万円以上の税率を設定。</a:t>
              </a:r>
              <a:endParaRPr lang="en-US" altLang="ja-JP" sz="10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3" name="大かっこ 2"/>
            <p:cNvSpPr/>
            <p:nvPr/>
          </p:nvSpPr>
          <p:spPr>
            <a:xfrm>
              <a:off x="1548557" y="2996952"/>
              <a:ext cx="7684334" cy="720000"/>
            </a:xfrm>
            <a:prstGeom prst="bracketPair">
              <a:avLst>
                <a:gd name="adj" fmla="val 9544"/>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910193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198278" y="2060848"/>
            <a:ext cx="9453926" cy="4706740"/>
          </a:xfrm>
          <a:prstGeom prst="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6793235" y="4331009"/>
            <a:ext cx="1263075" cy="4308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1100" b="1" dirty="0" smtClean="0">
                <a:latin typeface="Meiryo UI" panose="020B0604030504040204" pitchFamily="50" charset="-128"/>
                <a:ea typeface="Meiryo UI" panose="020B0604030504040204" pitchFamily="50" charset="-128"/>
              </a:rPr>
              <a:t>事業規模</a:t>
            </a:r>
            <a:endParaRPr kumimoji="1" lang="en-US" altLang="ja-JP" sz="1100" b="1" dirty="0" smtClean="0">
              <a:latin typeface="Meiryo UI" panose="020B0604030504040204" pitchFamily="50" charset="-128"/>
              <a:ea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rPr>
              <a:t>年間　約</a:t>
            </a:r>
            <a:r>
              <a:rPr kumimoji="1" lang="en-US" altLang="ja-JP" sz="1100" b="1" dirty="0" smtClean="0">
                <a:latin typeface="Meiryo UI" panose="020B0604030504040204" pitchFamily="50" charset="-128"/>
                <a:ea typeface="Meiryo UI" panose="020B0604030504040204" pitchFamily="50" charset="-128"/>
              </a:rPr>
              <a:t>10</a:t>
            </a:r>
            <a:r>
              <a:rPr kumimoji="1" lang="ja-JP" altLang="en-US" sz="1100" b="1" dirty="0" smtClean="0">
                <a:latin typeface="Meiryo UI" panose="020B0604030504040204" pitchFamily="50" charset="-128"/>
                <a:ea typeface="Meiryo UI" panose="020B0604030504040204" pitchFamily="50" charset="-128"/>
              </a:rPr>
              <a:t>億円</a:t>
            </a:r>
            <a:endParaRPr kumimoji="1" lang="ja-JP" altLang="en-US" sz="1100" b="1" dirty="0">
              <a:latin typeface="Meiryo UI" panose="020B0604030504040204" pitchFamily="50" charset="-128"/>
              <a:ea typeface="Meiryo UI" panose="020B0604030504040204" pitchFamily="50" charset="-128"/>
            </a:endParaRPr>
          </a:p>
        </p:txBody>
      </p:sp>
      <p:sp>
        <p:nvSpPr>
          <p:cNvPr id="6" name="角丸四角形 5"/>
          <p:cNvSpPr/>
          <p:nvPr/>
        </p:nvSpPr>
        <p:spPr>
          <a:xfrm>
            <a:off x="390137" y="2681382"/>
            <a:ext cx="872538" cy="2042601"/>
          </a:xfrm>
          <a:prstGeom prst="roundRect">
            <a:avLst>
              <a:gd name="adj" fmla="val 10189"/>
            </a:avLst>
          </a:prstGeom>
        </p:spPr>
        <p:style>
          <a:lnRef idx="1">
            <a:schemeClr val="accent1"/>
          </a:lnRef>
          <a:fillRef idx="3">
            <a:schemeClr val="accent1"/>
          </a:fillRef>
          <a:effectRef idx="2">
            <a:schemeClr val="accent1"/>
          </a:effectRef>
          <a:fontRef idx="minor">
            <a:schemeClr val="lt1"/>
          </a:fontRef>
        </p:style>
        <p:txBody>
          <a:bodyPr vert="horz" lIns="18000" tIns="36000" rIns="18000" bIns="36000" rtlCol="0" anchor="ctr"/>
          <a:lstStyle/>
          <a:p>
            <a:pPr algn="ctr">
              <a:lnSpc>
                <a:spcPts val="11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観光客と地域住民相互の</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目線に</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立った</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受入環境</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整備の推進</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390137" y="4869160"/>
            <a:ext cx="872538" cy="1047234"/>
          </a:xfrm>
          <a:prstGeom prst="roundRect">
            <a:avLst>
              <a:gd name="adj" fmla="val 6302"/>
            </a:avLst>
          </a:prstGeom>
        </p:spPr>
        <p:style>
          <a:lnRef idx="1">
            <a:schemeClr val="accent1"/>
          </a:lnRef>
          <a:fillRef idx="3">
            <a:schemeClr val="accent1"/>
          </a:fillRef>
          <a:effectRef idx="2">
            <a:schemeClr val="accent1"/>
          </a:effectRef>
          <a:fontRef idx="minor">
            <a:schemeClr val="lt1"/>
          </a:fontRef>
        </p:style>
        <p:txBody>
          <a:bodyPr vert="horz" lIns="18000" tIns="36000" rIns="18000" bIns="36000" rtlCol="0" anchor="ctr"/>
          <a:lstStyle/>
          <a:p>
            <a:pPr algn="ctr">
              <a:lnSpc>
                <a:spcPts val="11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魅力づくり及び戦略的な</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プロモーションの推進</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415793" y="2681381"/>
            <a:ext cx="4939093" cy="2033890"/>
          </a:xfrm>
          <a:prstGeom prst="rect">
            <a:avLst/>
          </a:prstGeom>
          <a:ln w="6350">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◆旅行者への観光案内、情報提供の充実・強化</a:t>
            </a:r>
            <a:endParaRPr lang="en-US" altLang="ja-JP" sz="10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　○　旅行者にとって必要な情報を簡単に入手できるようにするための環境整備</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　旅行者が容易に行きたい場所に行けるようにするための環境整備</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（わかりやすい多言語表示や案内の実施、観光案内機能や情報入手のための環境整備</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　</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の充実　等）</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a:spcBef>
                <a:spcPts val="600"/>
              </a:spcBef>
            </a:pPr>
            <a:r>
              <a:rPr lang="ja-JP" altLang="en-US"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◆大阪での滞在時間を快適に過ごすための取組み</a:t>
            </a:r>
            <a:endParaRPr lang="en-US" altLang="ja-JP"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　旅行者と地域住民との相互理解の促進のための事業 </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　宿泊施設の確保に向けた事業</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　</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宿泊施設や観光地における快適性や満足度を高めるための事業 </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900" dirty="0">
                <a:solidFill>
                  <a:schemeClr val="tx1"/>
                </a:solidFill>
                <a:latin typeface="HG丸ｺﾞｼｯｸM-PRO" panose="020F0600000000000000" pitchFamily="50" charset="-128"/>
                <a:ea typeface="HG丸ｺﾞｼｯｸM-PRO" panose="020F0600000000000000" pitchFamily="50" charset="-128"/>
              </a:rPr>
              <a:t>　府域の移動利便性向上のための事業</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a:p>
            <a:pPr>
              <a:spcBef>
                <a:spcPts val="600"/>
              </a:spcBef>
            </a:pPr>
            <a:r>
              <a:rPr lang="ja-JP" altLang="en-US"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◆旅行者の安全・安心の確保</a:t>
            </a:r>
            <a:endParaRPr lang="en-US" altLang="ja-JP"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　旅行中の災害時対応等、旅行者の不安を解消し、安心感を高めるための事業</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500"/>
              </a:lnSpc>
            </a:pP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198278" y="548680"/>
            <a:ext cx="9453925" cy="13490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ts val="1050"/>
              </a:lnSpc>
              <a:spcAft>
                <a:spcPts val="300"/>
              </a:spcAft>
            </a:pP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税収充当の基本方針</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（「大阪府観光客受入環境整備の推進に関する調査検討会議」の提言より）</a:t>
            </a:r>
            <a:endParaRPr lang="en-US" altLang="ja-JP"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8000" indent="-171450">
              <a:spcAft>
                <a:spcPts val="300"/>
              </a:spcAft>
              <a:buFont typeface="Arial" panose="020B0604020202020204" pitchFamily="34" charset="0"/>
              <a:buChar char="•"/>
            </a:pPr>
            <a:r>
              <a:rPr lang="ja-JP" altLang="en-US" sz="1000" dirty="0">
                <a:solidFill>
                  <a:schemeClr val="tx1"/>
                </a:solidFill>
                <a:latin typeface="HG丸ｺﾞｼｯｸM-PRO" panose="020F0600000000000000" pitchFamily="50" charset="-128"/>
                <a:ea typeface="HG丸ｺﾞｼｯｸM-PRO" panose="020F0600000000000000" pitchFamily="50" charset="-128"/>
              </a:rPr>
              <a:t>目的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税として徴収する趣旨に鑑み、税収は既存事業に振り替えるのではなく、新たな行政需要として実施すべき事業に対して充当するものとする。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marL="288000" indent="-171450">
              <a:spcAft>
                <a:spcPts val="300"/>
              </a:spcAft>
              <a:buFont typeface="Arial" panose="020B0604020202020204" pitchFamily="34" charset="0"/>
              <a:buChar char="•"/>
            </a:pPr>
            <a:r>
              <a:rPr lang="ja-JP" altLang="en-US" sz="1000" dirty="0">
                <a:solidFill>
                  <a:schemeClr val="tx1"/>
                </a:solidFill>
                <a:latin typeface="HG丸ｺﾞｼｯｸM-PRO" panose="020F0600000000000000" pitchFamily="50" charset="-128"/>
                <a:ea typeface="HG丸ｺﾞｼｯｸM-PRO" panose="020F0600000000000000" pitchFamily="50" charset="-128"/>
              </a:rPr>
              <a:t>充当事業の決定にあたっては、大阪の観光振興に係る柱に基づき</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、状況</a:t>
            </a:r>
            <a:r>
              <a:rPr lang="ja-JP" altLang="en-US" sz="1000" dirty="0">
                <a:solidFill>
                  <a:schemeClr val="tx1"/>
                </a:solidFill>
                <a:latin typeface="HG丸ｺﾞｼｯｸM-PRO" panose="020F0600000000000000" pitchFamily="50" charset="-128"/>
                <a:ea typeface="HG丸ｺﾞｼｯｸM-PRO" panose="020F0600000000000000" pitchFamily="50" charset="-128"/>
              </a:rPr>
              <a:t>に応じ、優先度を十分検討した上で</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実施するものとする。</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288000" indent="-171450">
              <a:spcAft>
                <a:spcPts val="300"/>
              </a:spcAft>
              <a:buFont typeface="Arial" panose="020B0604020202020204" pitchFamily="34" charset="0"/>
              <a:buChar char="•"/>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具体的な充当事業については、観光客の急増に伴う課題解決のための受入環境整備や、安定的な集客に向けたリピーター確保のための取組みなど、観光客が大阪での滞在を安全・快適かつ、楽しみ、満足いただくための観光振興の取組みに充当するものと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marL="288000" indent="-171450">
              <a:spcAft>
                <a:spcPts val="300"/>
              </a:spcAft>
              <a:buFont typeface="Arial" panose="020B0604020202020204" pitchFamily="34" charset="0"/>
              <a:buChar char="•"/>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既存事業については、</a:t>
            </a:r>
            <a:r>
              <a:rPr lang="ja-JP" altLang="en-US" sz="1000" dirty="0">
                <a:solidFill>
                  <a:schemeClr val="tx1"/>
                </a:solidFill>
                <a:latin typeface="HG丸ｺﾞｼｯｸM-PRO" panose="020F0600000000000000" pitchFamily="50" charset="-128"/>
                <a:ea typeface="HG丸ｺﾞｼｯｸM-PRO" panose="020F0600000000000000" pitchFamily="50" charset="-128"/>
              </a:rPr>
              <a:t>拡充や新たな展開を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図るなどによって、より一層</a:t>
            </a:r>
            <a:r>
              <a:rPr lang="ja-JP" altLang="en-US" sz="1000" dirty="0">
                <a:solidFill>
                  <a:schemeClr val="tx1"/>
                </a:solidFill>
                <a:latin typeface="HG丸ｺﾞｼｯｸM-PRO" panose="020F0600000000000000" pitchFamily="50" charset="-128"/>
                <a:ea typeface="HG丸ｺﾞｼｯｸM-PRO" panose="020F0600000000000000" pitchFamily="50" charset="-128"/>
              </a:rPr>
              <a:t>の効果や成果が見込まれる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場合にのみ充当するものとする。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marL="288000" indent="-171450">
              <a:spcAft>
                <a:spcPts val="300"/>
              </a:spcAft>
              <a:buFont typeface="Arial" panose="020B0604020202020204" pitchFamily="34" charset="0"/>
              <a:buChar char="•"/>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事業の展開にあたっては、府域全体を視野に入れた取組みを基本とする。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1415794" y="2210081"/>
            <a:ext cx="4937557" cy="288000"/>
          </a:xfrm>
          <a:prstGeom prst="roundRect">
            <a:avLst/>
          </a:prstGeom>
        </p:spPr>
        <p:style>
          <a:lnRef idx="1">
            <a:schemeClr val="accent1"/>
          </a:lnRef>
          <a:fillRef idx="3">
            <a:schemeClr val="accent1"/>
          </a:fillRef>
          <a:effectRef idx="2">
            <a:schemeClr val="accent1"/>
          </a:effectRef>
          <a:fontRef idx="minor">
            <a:schemeClr val="lt1"/>
          </a:fontRef>
        </p:style>
        <p:txBody>
          <a:bodyPr vert="horz" lIns="36000" rIns="36000" rtlCol="0" anchor="ctr"/>
          <a:lstStyle/>
          <a:p>
            <a:pPr algn="ctr"/>
            <a:r>
              <a:rPr kumimoji="1" lang="ja-JP" altLang="en-US" sz="1000" b="1" dirty="0" smtClean="0">
                <a:latin typeface="HG丸ｺﾞｼｯｸM-PRO" panose="020F0600000000000000" pitchFamily="50" charset="-128"/>
                <a:ea typeface="HG丸ｺﾞｼｯｸM-PRO" panose="020F0600000000000000" pitchFamily="50" charset="-128"/>
              </a:rPr>
              <a:t>取組みの視点</a:t>
            </a:r>
            <a:endParaRPr kumimoji="1" lang="ja-JP" altLang="en-US" sz="1000" b="1" dirty="0">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390137" y="2204864"/>
            <a:ext cx="872539" cy="288000"/>
          </a:xfrm>
          <a:prstGeom prst="roundRect">
            <a:avLst/>
          </a:prstGeom>
        </p:spPr>
        <p:style>
          <a:lnRef idx="1">
            <a:schemeClr val="accent1"/>
          </a:lnRef>
          <a:fillRef idx="3">
            <a:schemeClr val="accent1"/>
          </a:fillRef>
          <a:effectRef idx="2">
            <a:schemeClr val="accent1"/>
          </a:effectRef>
          <a:fontRef idx="minor">
            <a:schemeClr val="lt1"/>
          </a:fontRef>
        </p:style>
        <p:txBody>
          <a:bodyPr vert="horz" lIns="36000" rIns="36000" rtlCol="0" anchor="ctr"/>
          <a:lstStyle/>
          <a:p>
            <a:pPr algn="ctr">
              <a:lnSpc>
                <a:spcPts val="1000"/>
              </a:lnSpc>
            </a:pPr>
            <a:r>
              <a:rPr lang="ja-JP" altLang="en-US" sz="1000" b="1" dirty="0" smtClean="0">
                <a:latin typeface="HG丸ｺﾞｼｯｸM-PRO" panose="020F0600000000000000" pitchFamily="50" charset="-128"/>
                <a:ea typeface="HG丸ｺﾞｼｯｸM-PRO" panose="020F0600000000000000" pitchFamily="50" charset="-128"/>
              </a:rPr>
              <a:t>取組みの</a:t>
            </a:r>
            <a:endParaRPr lang="en-US" altLang="ja-JP" sz="1000" b="1" dirty="0" smtClean="0">
              <a:latin typeface="HG丸ｺﾞｼｯｸM-PRO" panose="020F0600000000000000" pitchFamily="50" charset="-128"/>
              <a:ea typeface="HG丸ｺﾞｼｯｸM-PRO" panose="020F0600000000000000" pitchFamily="50" charset="-128"/>
            </a:endParaRPr>
          </a:p>
          <a:p>
            <a:pPr algn="ctr">
              <a:lnSpc>
                <a:spcPts val="1000"/>
              </a:lnSpc>
            </a:pPr>
            <a:r>
              <a:rPr lang="ja-JP" altLang="en-US" sz="1000" b="1" dirty="0" smtClean="0">
                <a:latin typeface="HG丸ｺﾞｼｯｸM-PRO" panose="020F0600000000000000" pitchFamily="50" charset="-128"/>
                <a:ea typeface="HG丸ｺﾞｼｯｸM-PRO" panose="020F0600000000000000" pitchFamily="50" charset="-128"/>
              </a:rPr>
              <a:t>具体的な柱</a:t>
            </a:r>
            <a:endParaRPr kumimoji="1" lang="ja-JP" altLang="en-US" sz="1000" b="1" dirty="0">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6793235" y="2210081"/>
            <a:ext cx="1263075" cy="288000"/>
          </a:xfrm>
          <a:prstGeom prst="roundRect">
            <a:avLst/>
          </a:prstGeom>
        </p:spPr>
        <p:style>
          <a:lnRef idx="1">
            <a:schemeClr val="accent1"/>
          </a:lnRef>
          <a:fillRef idx="3">
            <a:schemeClr val="accent1"/>
          </a:fillRef>
          <a:effectRef idx="2">
            <a:schemeClr val="accent1"/>
          </a:effectRef>
          <a:fontRef idx="minor">
            <a:schemeClr val="lt1"/>
          </a:fontRef>
        </p:style>
        <p:txBody>
          <a:bodyPr vert="horz" lIns="36000" rIns="36000" rtlCol="0" anchor="ctr"/>
          <a:lstStyle/>
          <a:p>
            <a:pPr algn="ctr">
              <a:lnSpc>
                <a:spcPts val="1000"/>
              </a:lnSpc>
            </a:pPr>
            <a:r>
              <a:rPr kumimoji="1" lang="ja-JP" altLang="en-US" sz="1000" b="1" dirty="0" smtClean="0">
                <a:latin typeface="HG丸ｺﾞｼｯｸM-PRO" panose="020F0600000000000000" pitchFamily="50" charset="-128"/>
                <a:ea typeface="HG丸ｺﾞｼｯｸM-PRO" panose="020F0600000000000000" pitchFamily="50" charset="-128"/>
              </a:rPr>
              <a:t>事業規模</a:t>
            </a:r>
            <a:endParaRPr kumimoji="1" lang="en-US" altLang="ja-JP" sz="1000" b="1" dirty="0" smtClean="0">
              <a:latin typeface="HG丸ｺﾞｼｯｸM-PRO" panose="020F0600000000000000" pitchFamily="50" charset="-128"/>
              <a:ea typeface="HG丸ｺﾞｼｯｸM-PRO" panose="020F0600000000000000" pitchFamily="50" charset="-128"/>
            </a:endParaRPr>
          </a:p>
          <a:p>
            <a:pPr algn="ctr">
              <a:lnSpc>
                <a:spcPts val="1000"/>
              </a:lnSpc>
            </a:pPr>
            <a:r>
              <a:rPr kumimoji="1" lang="ja-JP" altLang="en-US" sz="1000" b="1" dirty="0" smtClean="0">
                <a:latin typeface="HG丸ｺﾞｼｯｸM-PRO" panose="020F0600000000000000" pitchFamily="50" charset="-128"/>
                <a:ea typeface="HG丸ｺﾞｼｯｸM-PRO" panose="020F0600000000000000" pitchFamily="50" charset="-128"/>
              </a:rPr>
              <a:t>（</a:t>
            </a:r>
            <a:r>
              <a:rPr lang="ja-JP" altLang="en-US" sz="900" b="1" dirty="0" smtClean="0">
                <a:latin typeface="HG丸ｺﾞｼｯｸM-PRO" panose="020F0600000000000000" pitchFamily="50" charset="-128"/>
                <a:ea typeface="HG丸ｺﾞｼｯｸM-PRO" panose="020F0600000000000000" pitchFamily="50" charset="-128"/>
              </a:rPr>
              <a:t>年額</a:t>
            </a:r>
            <a:r>
              <a:rPr kumimoji="1" lang="ja-JP" altLang="en-US" sz="900" b="1" dirty="0" smtClean="0">
                <a:latin typeface="HG丸ｺﾞｼｯｸM-PRO" panose="020F0600000000000000" pitchFamily="50" charset="-128"/>
                <a:ea typeface="HG丸ｺﾞｼｯｸM-PRO" panose="020F0600000000000000" pitchFamily="50" charset="-128"/>
              </a:rPr>
              <a:t>）</a:t>
            </a:r>
            <a:endParaRPr kumimoji="1" lang="ja-JP" altLang="en-US" sz="900" b="1"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415794" y="4869954"/>
            <a:ext cx="4926940" cy="1046440"/>
          </a:xfrm>
          <a:prstGeom prst="rect">
            <a:avLst/>
          </a:prstGeom>
          <a:ln w="6350">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◆魅力溢れる観光資源づくり</a:t>
            </a:r>
            <a:endParaRPr lang="en-US" altLang="ja-JP"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08000" indent="-457200"/>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　</a:t>
            </a:r>
            <a:r>
              <a:rPr lang="ja-JP" altLang="en-US" sz="900" dirty="0">
                <a:solidFill>
                  <a:schemeClr val="tx1"/>
                </a:solidFill>
                <a:latin typeface="HG丸ｺﾞｼｯｸM-PRO" panose="020F0600000000000000" pitchFamily="50" charset="-128"/>
                <a:ea typeface="HG丸ｺﾞｼｯｸM-PRO" panose="020F0600000000000000" pitchFamily="50" charset="-128"/>
              </a:rPr>
              <a:t>国内外から集客できる新たな</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魅力づくりやしかけの推進 並びに府域における既存の</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marL="108000" indent="-457200"/>
            <a:r>
              <a:rPr lang="ja-JP" altLang="en-US" sz="900" dirty="0">
                <a:solidFill>
                  <a:schemeClr val="tx1"/>
                </a:solidFill>
                <a:latin typeface="HG丸ｺﾞｼｯｸM-PRO" panose="020F0600000000000000" pitchFamily="50" charset="-128"/>
                <a:ea typeface="HG丸ｺﾞｼｯｸM-PRO" panose="020F0600000000000000" pitchFamily="50" charset="-128"/>
              </a:rPr>
              <a:t>　</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魅力資源の更なる活用</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marL="108000" indent="-457200">
              <a:spcBef>
                <a:spcPts val="600"/>
              </a:spcBef>
            </a:pPr>
            <a:r>
              <a:rPr lang="ja-JP" altLang="en-US" sz="105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◆効果的な誘客促進</a:t>
            </a:r>
            <a:endParaRPr lang="en-US" altLang="ja-JP" sz="105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　</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更なる誘客促進に向けた観光に関するマーケティングリサーチの強化</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900" dirty="0">
                <a:solidFill>
                  <a:schemeClr val="tx1"/>
                </a:solidFill>
                <a:latin typeface="HG丸ｺﾞｼｯｸM-PRO" panose="020F0600000000000000" pitchFamily="50" charset="-128"/>
                <a:ea typeface="HG丸ｺﾞｼｯｸM-PRO" panose="020F0600000000000000" pitchFamily="50" charset="-128"/>
              </a:rPr>
              <a:t>　</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積極的かつ効果的な大阪の魅力の情報発信</a:t>
            </a:r>
            <a:r>
              <a:rPr lang="ja-JP" altLang="en-US" sz="9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9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390137" y="6058163"/>
            <a:ext cx="5963214" cy="323165"/>
          </a:xfrm>
          <a:prstGeom prst="rect">
            <a:avLst/>
          </a:prstGeom>
          <a:ln w="6350">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ja-JP" altLang="en-US" sz="1000" b="1" dirty="0" smtClean="0">
                <a:latin typeface="Meiryo UI" panose="020B0604030504040204" pitchFamily="50" charset="-128"/>
                <a:ea typeface="Meiryo UI" panose="020B0604030504040204" pitchFamily="50" charset="-128"/>
              </a:rPr>
              <a:t>導入・徴税コスト</a:t>
            </a:r>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特別徴収義務者徴収奨励金　等）</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1181320" y="6387583"/>
            <a:ext cx="4674866" cy="207749"/>
          </a:xfrm>
          <a:prstGeom prst="rect">
            <a:avLst/>
          </a:prstGeom>
          <a:noFill/>
        </p:spPr>
        <p:txBody>
          <a:bodyPr wrap="square" rtlCol="0">
            <a:spAutoFit/>
          </a:bodyPr>
          <a:lstStyle/>
          <a:p>
            <a:pPr marL="108000" indent="-457200">
              <a:lnSpc>
                <a:spcPts val="900"/>
              </a:lnSpc>
            </a:pPr>
            <a:r>
              <a:rPr lang="en-US" altLang="ja-JP" sz="800" dirty="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特別</a:t>
            </a:r>
            <a:r>
              <a:rPr kumimoji="1" lang="ja-JP" altLang="en-US" sz="800" dirty="0" smtClean="0">
                <a:latin typeface="Meiryo UI" panose="020B0604030504040204" pitchFamily="50" charset="-128"/>
                <a:ea typeface="Meiryo UI" panose="020B0604030504040204" pitchFamily="50" charset="-128"/>
              </a:rPr>
              <a:t>徴収奨励金・・・</a:t>
            </a:r>
            <a:r>
              <a:rPr kumimoji="1" lang="ja-JP" altLang="en-US" sz="800" dirty="0" smtClean="0">
                <a:latin typeface="HG丸ｺﾞｼｯｸM-PRO" panose="020F0600000000000000" pitchFamily="50" charset="-128"/>
                <a:ea typeface="HG丸ｺﾞｼｯｸM-PRO" panose="020F0600000000000000" pitchFamily="50" charset="-128"/>
              </a:rPr>
              <a:t>ホテル等の特別徴収義務者に対する奨励金を支出</a:t>
            </a:r>
            <a:endParaRPr kumimoji="1" lang="en-US" altLang="ja-JP" sz="800" dirty="0" smtClean="0">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8317309" y="2204864"/>
            <a:ext cx="11880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lnSpc>
                <a:spcPts val="1200"/>
              </a:lnSpc>
            </a:pP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税収規模</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12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年間　</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175108" y="152672"/>
            <a:ext cx="2373050" cy="324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新たな財源確保による取組み</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8158766" y="2600864"/>
            <a:ext cx="1426484" cy="369332"/>
          </a:xfrm>
          <a:prstGeom prst="rect">
            <a:avLst/>
          </a:prstGeom>
        </p:spPr>
        <p:txBody>
          <a:bodyPr wrap="square">
            <a:spAutoFit/>
          </a:bodyPr>
          <a:lstStyle/>
          <a:p>
            <a:pPr algn="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参考</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：東京都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円</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年度決算額</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30" name="右中かっこ 29"/>
          <p:cNvSpPr/>
          <p:nvPr/>
        </p:nvSpPr>
        <p:spPr>
          <a:xfrm>
            <a:off x="6475330" y="2681381"/>
            <a:ext cx="257803" cy="3730144"/>
          </a:xfrm>
          <a:prstGeom prst="rightBrace">
            <a:avLst>
              <a:gd name="adj1" fmla="val 57852"/>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7309197" y="6356351"/>
            <a:ext cx="2268432" cy="365125"/>
          </a:xfrm>
        </p:spPr>
        <p:txBody>
          <a:bodyPr/>
          <a:lstStyle/>
          <a:p>
            <a:fld id="{155BB9DD-F774-4500-8F4A-B469160C275E}" type="slidenum">
              <a:rPr kumimoji="1" lang="ja-JP" altLang="en-US" smtClean="0">
                <a:solidFill>
                  <a:schemeClr val="tx1"/>
                </a:solidFill>
              </a:rPr>
              <a:t>3</a:t>
            </a:fld>
            <a:endParaRPr kumimoji="1" lang="ja-JP" altLang="en-US" dirty="0">
              <a:solidFill>
                <a:schemeClr val="tx1"/>
              </a:solidFill>
            </a:endParaRPr>
          </a:p>
        </p:txBody>
      </p:sp>
    </p:spTree>
    <p:extLst>
      <p:ext uri="{BB962C8B-B14F-4D97-AF65-F5344CB8AC3E}">
        <p14:creationId xmlns:p14="http://schemas.microsoft.com/office/powerpoint/2010/main" val="2068637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489037" y="6376243"/>
            <a:ext cx="2268432" cy="365125"/>
          </a:xfrm>
        </p:spPr>
        <p:txBody>
          <a:bodyPr/>
          <a:lstStyle/>
          <a:p>
            <a:fld id="{155BB9DD-F774-4500-8F4A-B469160C275E}" type="slidenum">
              <a:rPr kumimoji="1" lang="ja-JP" altLang="en-US" smtClean="0">
                <a:solidFill>
                  <a:schemeClr val="tx1"/>
                </a:solidFill>
              </a:rPr>
              <a:t>4</a:t>
            </a:fld>
            <a:endParaRPr kumimoji="1" lang="ja-JP" altLang="en-US" dirty="0">
              <a:solidFill>
                <a:schemeClr val="tx1"/>
              </a:solidFill>
            </a:endParaRPr>
          </a:p>
        </p:txBody>
      </p:sp>
      <p:grpSp>
        <p:nvGrpSpPr>
          <p:cNvPr id="44" name="グループ化 43"/>
          <p:cNvGrpSpPr/>
          <p:nvPr/>
        </p:nvGrpSpPr>
        <p:grpSpPr>
          <a:xfrm>
            <a:off x="5004941" y="823369"/>
            <a:ext cx="4518632" cy="4765873"/>
            <a:chOff x="323838" y="4775052"/>
            <a:chExt cx="4110051" cy="4137035"/>
          </a:xfrm>
        </p:grpSpPr>
        <p:grpSp>
          <p:nvGrpSpPr>
            <p:cNvPr id="25" name="グループ化 24"/>
            <p:cNvGrpSpPr/>
            <p:nvPr/>
          </p:nvGrpSpPr>
          <p:grpSpPr>
            <a:xfrm>
              <a:off x="323838" y="4775052"/>
              <a:ext cx="4110051" cy="4137035"/>
              <a:chOff x="7395590" y="7421452"/>
              <a:chExt cx="4110051" cy="4137035"/>
            </a:xfrm>
          </p:grpSpPr>
          <p:sp>
            <p:nvSpPr>
              <p:cNvPr id="26" name="正方形/長方形 25"/>
              <p:cNvSpPr/>
              <p:nvPr/>
            </p:nvSpPr>
            <p:spPr>
              <a:xfrm>
                <a:off x="7395590" y="7835292"/>
                <a:ext cx="4110051" cy="3723195"/>
              </a:xfrm>
              <a:prstGeom prst="rect">
                <a:avLst/>
              </a:prstGeom>
              <a:ln/>
            </p:spPr>
            <p:style>
              <a:lnRef idx="2">
                <a:schemeClr val="accent1"/>
              </a:lnRef>
              <a:fillRef idx="1">
                <a:schemeClr val="lt1"/>
              </a:fillRef>
              <a:effectRef idx="0">
                <a:schemeClr val="accent1"/>
              </a:effectRef>
              <a:fontRef idx="minor">
                <a:schemeClr val="dk1"/>
              </a:fontRef>
            </p:style>
            <p:txBody>
              <a:bodyPr lIns="144000" rIns="36000" rtlCol="0" anchor="t"/>
              <a:lstStyle/>
              <a:p>
                <a:pPr>
                  <a:tabLst>
                    <a:tab pos="1260000" algn="l"/>
                  </a:tabLst>
                </a:pP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tabLst>
                    <a:tab pos="1260000" algn="l"/>
                  </a:tabLst>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平成２８年２月　　　　◆　政調会（</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日・</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日）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tabLst>
                    <a:tab pos="1260000" algn="l"/>
                  </a:tabLst>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28</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2</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月府議会開会（</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25</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日）</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・関連</a:t>
                </a:r>
                <a:r>
                  <a:rPr lang="ja-JP" altLang="en-US" sz="1000" dirty="0">
                    <a:solidFill>
                      <a:schemeClr val="tx1"/>
                    </a:solidFill>
                    <a:latin typeface="HG丸ｺﾞｼｯｸM-PRO" panose="020F0600000000000000" pitchFamily="50" charset="-128"/>
                    <a:ea typeface="HG丸ｺﾞｼｯｸM-PRO" panose="020F0600000000000000" pitchFamily="50" charset="-128"/>
                  </a:rPr>
                  <a:t>条例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案及び歳入歳出予算案の上程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平成２８年３月　　　　◆　平成</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28</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年</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月府議会</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・採決（閉会日：</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24</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日）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tabLst>
                    <a:tab pos="1260000" algn="l"/>
                  </a:tabLst>
                </a:pP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tabLst>
                    <a:tab pos="1260000" algn="l"/>
                  </a:tabLst>
                </a:pP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tabLst>
                    <a:tab pos="1260000" algn="l"/>
                  </a:tabLst>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8152351" y="7421452"/>
                <a:ext cx="2619586" cy="261610"/>
              </a:xfrm>
              <a:prstGeom prst="rect">
                <a:avLst/>
              </a:prstGeom>
              <a:ln/>
            </p:spPr>
            <p:style>
              <a:lnRef idx="1">
                <a:schemeClr val="accent1"/>
              </a:lnRef>
              <a:fillRef idx="3">
                <a:schemeClr val="accent1"/>
              </a:fillRef>
              <a:effectRef idx="2">
                <a:schemeClr val="accent1"/>
              </a:effectRef>
              <a:fontRef idx="minor">
                <a:schemeClr val="lt1"/>
              </a:fontRef>
            </p:style>
            <p:txBody>
              <a:bodyPr vert="horz" wrap="square" rtlCol="0">
                <a:spAutoFit/>
              </a:bodyPr>
              <a:lstStyle/>
              <a:p>
                <a:pPr algn="ctr">
                  <a:lnSpc>
                    <a:spcPts val="1800"/>
                  </a:lnSpc>
                </a:pPr>
                <a:r>
                  <a:rPr kumimoji="1" lang="ja-JP" altLang="en-US" sz="1100" b="1" dirty="0" smtClean="0">
                    <a:solidFill>
                      <a:schemeClr val="bg1"/>
                    </a:solidFill>
                    <a:latin typeface="Meiryo UI" panose="020B0604030504040204" pitchFamily="50" charset="-128"/>
                    <a:ea typeface="Meiryo UI" panose="020B0604030504040204" pitchFamily="50" charset="-128"/>
                  </a:rPr>
                  <a:t>税制度創設に向けたスケジュール</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grpSp>
        <p:sp>
          <p:nvSpPr>
            <p:cNvPr id="30" name="二等辺三角形 29"/>
            <p:cNvSpPr/>
            <p:nvPr/>
          </p:nvSpPr>
          <p:spPr>
            <a:xfrm flipV="1">
              <a:off x="2026758" y="6286798"/>
              <a:ext cx="935999" cy="144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正方形/長方形 10"/>
          <p:cNvSpPr/>
          <p:nvPr/>
        </p:nvSpPr>
        <p:spPr>
          <a:xfrm>
            <a:off x="5076948" y="3061345"/>
            <a:ext cx="4300125" cy="2101444"/>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平成</a:t>
            </a:r>
            <a:r>
              <a:rPr lang="ja-JP" altLang="en-US" sz="1000" dirty="0">
                <a:solidFill>
                  <a:prstClr val="black"/>
                </a:solidFill>
                <a:latin typeface="HG丸ｺﾞｼｯｸM-PRO" panose="020F0600000000000000" pitchFamily="50" charset="-128"/>
                <a:ea typeface="HG丸ｺﾞｼｯｸM-PRO" panose="020F0600000000000000" pitchFamily="50" charset="-128"/>
              </a:rPr>
              <a:t>２８年４月～　　　◆　総務大臣協議・同意</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dirty="0">
                <a:solidFill>
                  <a:prstClr val="black"/>
                </a:solidFill>
                <a:latin typeface="HG丸ｺﾞｼｯｸM-PRO" panose="020F0600000000000000" pitchFamily="50" charset="-128"/>
                <a:ea typeface="HG丸ｺﾞｼｯｸM-PRO" panose="020F0600000000000000" pitchFamily="50" charset="-128"/>
              </a:rPr>
              <a:t>　　　　　６月　　　　　（協議期間は標準処理期間の</a:t>
            </a:r>
            <a:r>
              <a:rPr lang="en-US" altLang="ja-JP" sz="1000" dirty="0">
                <a:solidFill>
                  <a:prstClr val="black"/>
                </a:solidFill>
                <a:latin typeface="HG丸ｺﾞｼｯｸM-PRO" panose="020F0600000000000000" pitchFamily="50" charset="-128"/>
                <a:ea typeface="HG丸ｺﾞｼｯｸM-PRO" panose="020F0600000000000000" pitchFamily="50" charset="-128"/>
              </a:rPr>
              <a:t>3</a:t>
            </a:r>
            <a:r>
              <a:rPr lang="ja-JP" altLang="en-US" sz="1000" dirty="0">
                <a:solidFill>
                  <a:prstClr val="black"/>
                </a:solidFill>
                <a:latin typeface="HG丸ｺﾞｼｯｸM-PRO" panose="020F0600000000000000" pitchFamily="50" charset="-128"/>
                <a:ea typeface="HG丸ｺﾞｼｯｸM-PRO" panose="020F0600000000000000" pitchFamily="50" charset="-128"/>
              </a:rPr>
              <a:t>ヶ月を想定</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平成</a:t>
            </a:r>
            <a:r>
              <a:rPr lang="ja-JP" altLang="en-US" sz="1000" dirty="0">
                <a:solidFill>
                  <a:prstClr val="black"/>
                </a:solidFill>
                <a:latin typeface="HG丸ｺﾞｼｯｸM-PRO" panose="020F0600000000000000" pitchFamily="50" charset="-128"/>
                <a:ea typeface="HG丸ｺﾞｼｯｸM-PRO" panose="020F0600000000000000" pitchFamily="50" charset="-128"/>
              </a:rPr>
              <a:t>２８年７月　　　　◆　条例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公布</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tabLst>
                <a:tab pos="1260000" algn="l"/>
              </a:tabLst>
            </a:pP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tabLst>
                <a:tab pos="1260000" algn="l"/>
              </a:tabLst>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平成２８年７月</a:t>
            </a:r>
            <a:r>
              <a:rPr lang="ja-JP" altLang="en-US" sz="1000" dirty="0">
                <a:solidFill>
                  <a:prstClr val="black"/>
                </a:solidFill>
                <a:latin typeface="HG丸ｺﾞｼｯｸM-PRO" panose="020F0600000000000000" pitchFamily="50" charset="-128"/>
                <a:ea typeface="HG丸ｺﾞｼｯｸM-PRO" panose="020F0600000000000000" pitchFamily="50" charset="-128"/>
              </a:rPr>
              <a:t>　　　　◆　納税義務者、特別徴収義務者への周知、</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tabLst>
                <a:tab pos="1260000" algn="l"/>
              </a:tabLst>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～１２月</a:t>
            </a:r>
            <a:r>
              <a:rPr lang="en-US" altLang="ja-JP"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　      特別徴収義務者の会計システムの準備</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等</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tabLst>
                <a:tab pos="1260000" algn="l"/>
              </a:tabLst>
            </a:pP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tabLst>
                <a:tab pos="1260000" algn="l"/>
              </a:tabLst>
            </a:pP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tabLst>
                <a:tab pos="1260000" algn="l"/>
              </a:tabLst>
            </a:pP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lvl="0">
              <a:tabLst>
                <a:tab pos="1260000" algn="l"/>
              </a:tabLst>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平成２９年１月　　　　◆　条例施行、徴収開始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262158" y="1282131"/>
            <a:ext cx="4572000" cy="2118095"/>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oAutofit/>
          </a:bodyPr>
          <a:lstStyle/>
          <a:p>
            <a:pPr>
              <a:lnSpc>
                <a:spcPts val="500"/>
              </a:lnSpc>
            </a:pP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500"/>
              </a:lnSpc>
            </a:pP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500"/>
              </a:lnSpc>
            </a:pP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marL="171450" indent="-171450">
              <a:lnSpc>
                <a:spcPts val="1400"/>
              </a:lnSpc>
              <a:spcAft>
                <a:spcPts val="1200"/>
              </a:spcAft>
              <a:buFont typeface="Wingdings" panose="05000000000000000000" pitchFamily="2" charset="2"/>
              <a:buChar char="u"/>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宿泊税を充当する施策については、平成</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28</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年に取りまとめる「</a:t>
            </a:r>
            <a:r>
              <a:rPr lang="ja-JP" altLang="en-US" sz="1000" dirty="0">
                <a:solidFill>
                  <a:schemeClr val="tx1"/>
                </a:solidFill>
                <a:latin typeface="HG丸ｺﾞｼｯｸM-PRO" panose="020F0600000000000000" pitchFamily="50" charset="-128"/>
                <a:ea typeface="HG丸ｺﾞｼｯｸM-PRO" panose="020F0600000000000000" pitchFamily="50" charset="-128"/>
              </a:rPr>
              <a:t>都市魅力</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創造</a:t>
            </a:r>
            <a:r>
              <a:rPr lang="ja-JP" altLang="en-US" sz="1000" dirty="0">
                <a:solidFill>
                  <a:schemeClr val="tx1"/>
                </a:solidFill>
                <a:latin typeface="HG丸ｺﾞｼｯｸM-PRO" panose="020F0600000000000000" pitchFamily="50" charset="-128"/>
                <a:ea typeface="HG丸ｺﾞｼｯｸM-PRO" panose="020F0600000000000000" pitchFamily="50" charset="-128"/>
              </a:rPr>
              <a:t>戦略」</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に位置付けた上で、計画的に実施していく。</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marL="171450" indent="-171450">
              <a:lnSpc>
                <a:spcPts val="1400"/>
              </a:lnSpc>
              <a:spcAft>
                <a:spcPts val="1200"/>
              </a:spcAft>
              <a:buFont typeface="Wingdings" panose="05000000000000000000" pitchFamily="2" charset="2"/>
              <a:buChar char="u"/>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ただし、徴収初年度</a:t>
            </a:r>
            <a:r>
              <a:rPr lang="ja-JP" altLang="en-US" sz="1000" dirty="0">
                <a:solidFill>
                  <a:schemeClr val="tx1"/>
                </a:solidFill>
                <a:latin typeface="HG丸ｺﾞｼｯｸM-PRO" panose="020F0600000000000000" pitchFamily="50" charset="-128"/>
                <a:ea typeface="HG丸ｺﾞｼｯｸM-PRO" panose="020F0600000000000000" pitchFamily="50" charset="-128"/>
              </a:rPr>
              <a:t>となる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28</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年度に</a:t>
            </a:r>
            <a:r>
              <a:rPr lang="ja-JP" altLang="en-US" sz="1000" dirty="0">
                <a:solidFill>
                  <a:schemeClr val="tx1"/>
                </a:solidFill>
                <a:latin typeface="HG丸ｺﾞｼｯｸM-PRO" panose="020F0600000000000000" pitchFamily="50" charset="-128"/>
                <a:ea typeface="HG丸ｺﾞｼｯｸM-PRO" panose="020F0600000000000000" pitchFamily="50" charset="-128"/>
              </a:rPr>
              <a:t>ついては</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、受入環境整備等の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事業</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を一部実施予定。</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171450" indent="-171450">
              <a:lnSpc>
                <a:spcPts val="1400"/>
              </a:lnSpc>
              <a:spcAft>
                <a:spcPts val="1200"/>
              </a:spcAft>
              <a:buFont typeface="Wingdings" panose="05000000000000000000" pitchFamily="2" charset="2"/>
              <a:buChar char="u"/>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税</a:t>
            </a:r>
            <a:r>
              <a:rPr lang="ja-JP" altLang="en-US" sz="1000" dirty="0">
                <a:solidFill>
                  <a:schemeClr val="tx1"/>
                </a:solidFill>
                <a:latin typeface="HG丸ｺﾞｼｯｸM-PRO" panose="020F0600000000000000" pitchFamily="50" charset="-128"/>
                <a:ea typeface="HG丸ｺﾞｼｯｸM-PRO" panose="020F0600000000000000" pitchFamily="50" charset="-128"/>
              </a:rPr>
              <a:t>の賦課徴収に要する費用（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イニシャルコスト</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約</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2.7</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億円</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及び</a:t>
            </a:r>
            <a:r>
              <a:rPr lang="ja-JP" altLang="en-US" sz="1000" dirty="0">
                <a:solidFill>
                  <a:schemeClr val="tx1"/>
                </a:solidFill>
                <a:latin typeface="HG丸ｺﾞｼｯｸM-PRO" panose="020F0600000000000000" pitchFamily="50" charset="-128"/>
                <a:ea typeface="HG丸ｺﾞｼｯｸM-PRO" panose="020F0600000000000000" pitchFamily="50" charset="-128"/>
              </a:rPr>
              <a:t>ランニングコスト</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）については</a:t>
            </a:r>
            <a:r>
              <a:rPr lang="ja-JP" altLang="en-US" sz="1000" dirty="0">
                <a:solidFill>
                  <a:schemeClr val="tx1"/>
                </a:solidFill>
                <a:latin typeface="HG丸ｺﾞｼｯｸM-PRO" panose="020F0600000000000000" pitchFamily="50" charset="-128"/>
                <a:ea typeface="HG丸ｺﾞｼｯｸM-PRO" panose="020F0600000000000000" pitchFamily="50" charset="-128"/>
              </a:rPr>
              <a:t>、宿泊税を充当することとし、イニシャルコストについては、初年度</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である</a:t>
            </a:r>
            <a:r>
              <a:rPr lang="ja-JP" altLang="en-US" sz="1000" dirty="0">
                <a:solidFill>
                  <a:schemeClr val="tx1"/>
                </a:solidFill>
                <a:latin typeface="HG丸ｺﾞｼｯｸM-PRO" panose="020F0600000000000000" pitchFamily="50" charset="-128"/>
                <a:ea typeface="HG丸ｺﾞｼｯｸM-PRO" panose="020F0600000000000000" pitchFamily="50" charset="-128"/>
              </a:rPr>
              <a:t>平成</a:t>
            </a:r>
            <a:r>
              <a:rPr lang="en-US" altLang="ja-JP" sz="1000" dirty="0">
                <a:solidFill>
                  <a:schemeClr val="tx1"/>
                </a:solidFill>
                <a:latin typeface="HG丸ｺﾞｼｯｸM-PRO" panose="020F0600000000000000" pitchFamily="50" charset="-128"/>
                <a:ea typeface="HG丸ｺﾞｼｯｸM-PRO" panose="020F0600000000000000" pitchFamily="50" charset="-128"/>
              </a:rPr>
              <a:t>28</a:t>
            </a:r>
            <a:r>
              <a:rPr lang="ja-JP" altLang="en-US" sz="1000" dirty="0">
                <a:solidFill>
                  <a:schemeClr val="tx1"/>
                </a:solidFill>
                <a:latin typeface="HG丸ｺﾞｼｯｸM-PRO" panose="020F0600000000000000" pitchFamily="50" charset="-128"/>
                <a:ea typeface="HG丸ｺﾞｼｯｸM-PRO" panose="020F0600000000000000" pitchFamily="50" charset="-128"/>
              </a:rPr>
              <a:t>年度を含めた複数年度で負担</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する。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9" name="テキスト ボックス 48"/>
          <p:cNvSpPr txBox="1"/>
          <p:nvPr/>
        </p:nvSpPr>
        <p:spPr>
          <a:xfrm>
            <a:off x="1089257" y="831266"/>
            <a:ext cx="2880000" cy="293478"/>
          </a:xfrm>
          <a:prstGeom prst="rect">
            <a:avLst/>
          </a:prstGeom>
          <a:ln/>
        </p:spPr>
        <p:style>
          <a:lnRef idx="1">
            <a:schemeClr val="accent1"/>
          </a:lnRef>
          <a:fillRef idx="3">
            <a:schemeClr val="accent1"/>
          </a:fillRef>
          <a:effectRef idx="2">
            <a:schemeClr val="accent1"/>
          </a:effectRef>
          <a:fontRef idx="minor">
            <a:schemeClr val="lt1"/>
          </a:fontRef>
        </p:style>
        <p:txBody>
          <a:bodyPr vert="horz" wrap="square" rtlCol="0">
            <a:spAutoFit/>
          </a:bodyPr>
          <a:lstStyle/>
          <a:p>
            <a:pPr algn="ctr">
              <a:lnSpc>
                <a:spcPts val="1800"/>
              </a:lnSpc>
            </a:pPr>
            <a:r>
              <a:rPr kumimoji="1" lang="ja-JP" altLang="en-US" sz="1100" b="1" dirty="0" smtClean="0">
                <a:solidFill>
                  <a:schemeClr val="bg1"/>
                </a:solidFill>
                <a:latin typeface="Meiryo UI" panose="020B0604030504040204" pitchFamily="50" charset="-128"/>
                <a:ea typeface="Meiryo UI" panose="020B0604030504040204" pitchFamily="50" charset="-128"/>
              </a:rPr>
              <a:t>宿泊税の充当の考え方</a:t>
            </a:r>
            <a:endParaRPr kumimoji="1" lang="ja-JP" altLang="en-US" sz="1100" b="1" dirty="0">
              <a:solidFill>
                <a:schemeClr val="bg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932933" y="2750731"/>
            <a:ext cx="1944216" cy="246221"/>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（府議会で可決された場合）</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50" name="二等辺三角形 49"/>
          <p:cNvSpPr/>
          <p:nvPr/>
        </p:nvSpPr>
        <p:spPr>
          <a:xfrm flipV="1">
            <a:off x="6928221" y="3400226"/>
            <a:ext cx="1029048" cy="17279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1" name="二等辺三角形 50"/>
          <p:cNvSpPr/>
          <p:nvPr/>
        </p:nvSpPr>
        <p:spPr>
          <a:xfrm flipV="1">
            <a:off x="6928221" y="4005064"/>
            <a:ext cx="1029048" cy="17279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二等辺三角形 45"/>
          <p:cNvSpPr/>
          <p:nvPr/>
        </p:nvSpPr>
        <p:spPr>
          <a:xfrm flipV="1">
            <a:off x="6949157" y="4797152"/>
            <a:ext cx="1029048" cy="17279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角丸四角形 14"/>
          <p:cNvSpPr/>
          <p:nvPr/>
        </p:nvSpPr>
        <p:spPr>
          <a:xfrm>
            <a:off x="252413" y="224680"/>
            <a:ext cx="2021521" cy="324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そ　　の　　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650667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2790</TotalTime>
  <Words>852</Words>
  <Application>Microsoft Office PowerPoint</Application>
  <PresentationFormat>ユーザー設定</PresentationFormat>
  <Paragraphs>146</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有可</dc:creator>
  <cp:lastModifiedBy>松本　有可</cp:lastModifiedBy>
  <cp:revision>193</cp:revision>
  <cp:lastPrinted>2016-01-13T08:20:41Z</cp:lastPrinted>
  <dcterms:created xsi:type="dcterms:W3CDTF">2015-12-25T09:47:17Z</dcterms:created>
  <dcterms:modified xsi:type="dcterms:W3CDTF">2016-01-14T09:02:25Z</dcterms:modified>
</cp:coreProperties>
</file>