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82" y="3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019835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07716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313460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713737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998910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8635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3194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272473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7980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423237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1F8F3-E4F7-4F44-A934-F905D848D350}" type="datetimeFigureOut">
              <a:rPr kumimoji="1" lang="ja-JP" altLang="en-US" smtClean="0"/>
              <a:t>2015/8/27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149777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F61F8F3-E4F7-4F44-A934-F905D848D350}" type="datetimeFigureOut">
              <a:rPr kumimoji="1" lang="ja-JP" altLang="en-US" smtClean="0"/>
              <a:t>2015/8/27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1A09C88-ED05-43A8-8E55-A36314705459}" type="slidenum">
              <a:rPr kumimoji="1" lang="ja-JP" altLang="en-US" smtClean="0"/>
              <a:t>‹#›</a:t>
            </a:fld>
            <a:endParaRPr kumimoji="1" lang="ja-JP" altLang="en-US"/>
          </a:p>
        </p:txBody>
      </p:sp>
    </p:spTree>
    <p:extLst>
      <p:ext uri="{BB962C8B-B14F-4D97-AF65-F5344CB8AC3E}">
        <p14:creationId xmlns:p14="http://schemas.microsoft.com/office/powerpoint/2010/main" val="3684699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29884" y="0"/>
            <a:ext cx="12852152" cy="408112"/>
          </a:xfrm>
          <a:prstGeom prst="rect">
            <a:avLst/>
          </a:prstGeom>
          <a:solidFill>
            <a:schemeClr val="accent1"/>
          </a:solidFill>
        </p:spPr>
        <p:txBody>
          <a:bodyPr wrap="square" rtlCol="0" anchor="ctr" anchorCtr="0">
            <a:noAutofit/>
          </a:bodyPr>
          <a:lstStyle/>
          <a:p>
            <a:pPr algn="ctr"/>
            <a:r>
              <a:rPr lang="en-US" altLang="ja-JP" sz="2000" b="1" dirty="0" smtClean="0">
                <a:solidFill>
                  <a:schemeClr val="bg1"/>
                </a:solidFill>
                <a:latin typeface="+mj-ea"/>
                <a:ea typeface="+mj-ea"/>
              </a:rPr>
              <a:t>『</a:t>
            </a:r>
            <a:r>
              <a:rPr lang="ja-JP" altLang="en-US" sz="2000" b="1" dirty="0" smtClean="0">
                <a:solidFill>
                  <a:schemeClr val="bg1"/>
                </a:solidFill>
                <a:latin typeface="+mj-ea"/>
                <a:ea typeface="+mj-ea"/>
              </a:rPr>
              <a:t>大阪府まち・ひと・しごと創生総合戦略（素案）</a:t>
            </a:r>
            <a:r>
              <a:rPr lang="en-US" altLang="ja-JP" sz="2000" b="1" dirty="0" smtClean="0">
                <a:solidFill>
                  <a:schemeClr val="bg1"/>
                </a:solidFill>
                <a:latin typeface="+mj-ea"/>
                <a:ea typeface="+mj-ea"/>
              </a:rPr>
              <a:t>』</a:t>
            </a:r>
            <a:r>
              <a:rPr lang="ja-JP" altLang="en-US" sz="2000" b="1" dirty="0" smtClean="0">
                <a:solidFill>
                  <a:schemeClr val="bg1"/>
                </a:solidFill>
                <a:latin typeface="+mj-ea"/>
                <a:ea typeface="+mj-ea"/>
              </a:rPr>
              <a:t>の概要</a:t>
            </a:r>
            <a:endParaRPr kumimoji="1" lang="ja-JP" altLang="en-US" sz="2000" b="1" dirty="0">
              <a:solidFill>
                <a:schemeClr val="bg1"/>
              </a:solidFill>
              <a:latin typeface="+mj-ea"/>
              <a:ea typeface="+mj-ea"/>
            </a:endParaRPr>
          </a:p>
        </p:txBody>
      </p:sp>
      <p:sp>
        <p:nvSpPr>
          <p:cNvPr id="8" name="正方形/長方形 7"/>
          <p:cNvSpPr/>
          <p:nvPr/>
        </p:nvSpPr>
        <p:spPr>
          <a:xfrm>
            <a:off x="428167" y="3360440"/>
            <a:ext cx="8060865" cy="5832648"/>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marL="180000" indent="-457200">
              <a:lnSpc>
                <a:spcPts val="1400"/>
              </a:lnSpc>
            </a:pPr>
            <a:endParaRPr kumimoji="1" lang="en-US" altLang="ja-JP" sz="1400" b="1" dirty="0" smtClean="0"/>
          </a:p>
          <a:p>
            <a:pPr marL="180000" indent="-457200">
              <a:lnSpc>
                <a:spcPts val="1400"/>
              </a:lnSpc>
            </a:pPr>
            <a:endParaRPr lang="en-US" altLang="ja-JP" sz="1400" b="1" dirty="0"/>
          </a:p>
          <a:p>
            <a:pPr marL="180000" indent="-457200">
              <a:lnSpc>
                <a:spcPts val="14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）若者が活躍でき、子育て安心の都市「大阪」の実現</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lnSpc>
                <a:spcPts val="14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）人口減少・超高齢社会においても持続可能な地域づくり</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）東西二極の一極としての社会経済構造の構築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国への働きかけ</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国機関等の移転・設置</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特許庁、中小企業庁、工業所有権情報・研修館、国立健康・栄養研究所、</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医薬品医療機器総合機構（</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PMDA</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：拡充）</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地方拠点強化税制</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支援対象外地域（大阪市全域、守口市、東大阪市、堺市の一部）の見直し</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税財源自主権の確立</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　民間が自由に活動できる環境整備（規制緩和）</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400"/>
              </a:lnSpc>
            </a:pPr>
            <a:endParaRPr kumimoji="1" lang="ja-JP" altLang="en-US" sz="1400" b="1" dirty="0"/>
          </a:p>
        </p:txBody>
      </p:sp>
      <p:sp>
        <p:nvSpPr>
          <p:cNvPr id="9" name="正方形/長方形 8"/>
          <p:cNvSpPr/>
          <p:nvPr/>
        </p:nvSpPr>
        <p:spPr>
          <a:xfrm>
            <a:off x="5176664" y="3648472"/>
            <a:ext cx="3168352" cy="12514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r>
              <a:rPr kumimoji="1" lang="ja-JP" altLang="en-US" sz="1400" b="1" dirty="0" smtClean="0"/>
              <a:t>基本目標</a:t>
            </a:r>
            <a:endParaRPr kumimoji="1" lang="ja-JP" altLang="en-US" sz="1400" b="1" dirty="0"/>
          </a:p>
        </p:txBody>
      </p:sp>
      <p:sp>
        <p:nvSpPr>
          <p:cNvPr id="5" name="正方形/長方形 4"/>
          <p:cNvSpPr/>
          <p:nvPr/>
        </p:nvSpPr>
        <p:spPr>
          <a:xfrm>
            <a:off x="428167" y="510898"/>
            <a:ext cx="12186370" cy="2633518"/>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a:lnSpc>
                <a:spcPts val="1600"/>
              </a:lnSpc>
            </a:pPr>
            <a:r>
              <a:rPr lang="ja-JP" altLang="en-US" sz="1600" b="1" dirty="0" smtClean="0"/>
              <a:t>■　基本方針</a:t>
            </a:r>
            <a:endParaRPr lang="en-US" altLang="ja-JP" sz="1600" b="1" dirty="0" smtClean="0"/>
          </a:p>
          <a:p>
            <a:pPr marL="180000" indent="-457200">
              <a:lnSpc>
                <a:spcPts val="16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人口減少・超高齢社会のもとで、大阪の「成長の実現」と「安全・安心の確保」を同時に図るため、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日本の成長を牽引する東西二極の一極としての社会経済構造の構築をめざすとともに、少子・高齢化等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が及ぼす影響や将来の課題に的確に対応できるよう、実行性の高い戦略を策定</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kumimoji="1" lang="ja-JP" altLang="en-US" sz="1600" b="1" dirty="0" smtClean="0"/>
              <a:t>■　基本姿勢</a:t>
            </a:r>
            <a:endParaRPr kumimoji="1" lang="en-US" altLang="ja-JP" sz="1600" b="1" dirty="0" smtClean="0"/>
          </a:p>
          <a:p>
            <a:pPr marL="180000" indent="-457200">
              <a:lnSpc>
                <a:spcPts val="1600"/>
              </a:lnSpc>
            </a:pPr>
            <a:endParaRPr kumimoji="1" lang="en-US" altLang="ja-JP" sz="1600" b="1" dirty="0" smtClean="0"/>
          </a:p>
          <a:p>
            <a:pPr marL="180000" indent="-457200">
              <a:lnSpc>
                <a:spcPts val="1600"/>
              </a:lnSpc>
            </a:pPr>
            <a:endParaRPr lang="en-US" altLang="ja-JP" sz="1600" b="1" dirty="0"/>
          </a:p>
          <a:p>
            <a:pPr marL="180000" indent="-457200">
              <a:lnSpc>
                <a:spcPts val="1600"/>
              </a:lnSpc>
            </a:pPr>
            <a:endParaRPr kumimoji="1" lang="en-US" altLang="ja-JP" sz="1600" b="1" dirty="0" smtClean="0"/>
          </a:p>
          <a:p>
            <a:pPr marL="180000" indent="-457200">
              <a:lnSpc>
                <a:spcPts val="1600"/>
              </a:lnSpc>
            </a:pPr>
            <a:endParaRPr lang="en-US" altLang="ja-JP" sz="1600" b="1" dirty="0"/>
          </a:p>
          <a:p>
            <a:pPr marL="180000" indent="-457200">
              <a:lnSpc>
                <a:spcPts val="1600"/>
              </a:lnSpc>
            </a:pPr>
            <a:endParaRPr kumimoji="1" lang="en-US" altLang="ja-JP" sz="1600" b="1" dirty="0" smtClean="0"/>
          </a:p>
          <a:p>
            <a:pPr marL="180000" indent="-457200">
              <a:lnSpc>
                <a:spcPts val="1600"/>
              </a:lnSpc>
            </a:pPr>
            <a:r>
              <a:rPr lang="ja-JP" altLang="en-US" sz="1600" b="1" dirty="0"/>
              <a:t>■　計画</a:t>
            </a:r>
            <a:r>
              <a:rPr lang="ja-JP" altLang="en-US" sz="1600" b="1" dirty="0" smtClean="0"/>
              <a:t>期間</a:t>
            </a:r>
            <a:r>
              <a:rPr lang="ja-JP" altLang="en-US" sz="1600" dirty="0" smtClean="0"/>
              <a:t>　</a:t>
            </a:r>
            <a:r>
              <a:rPr lang="en-US" altLang="ja-JP" sz="1400" dirty="0" smtClean="0"/>
              <a:t>2015</a:t>
            </a:r>
            <a:r>
              <a:rPr lang="ja-JP" altLang="en-US" sz="1400" dirty="0" smtClean="0"/>
              <a:t>（</a:t>
            </a:r>
            <a:r>
              <a:rPr lang="en-US" altLang="ja-JP" sz="1400" dirty="0" smtClean="0"/>
              <a:t>H27</a:t>
            </a:r>
            <a:r>
              <a:rPr lang="ja-JP" altLang="en-US" sz="1400" dirty="0" smtClean="0"/>
              <a:t>）年度から</a:t>
            </a:r>
            <a:r>
              <a:rPr lang="en-US" altLang="ja-JP" sz="1400" dirty="0" smtClean="0"/>
              <a:t>2019</a:t>
            </a:r>
            <a:r>
              <a:rPr lang="ja-JP" altLang="en-US" sz="1400" dirty="0" smtClean="0"/>
              <a:t>（</a:t>
            </a:r>
            <a:r>
              <a:rPr lang="en-US" altLang="ja-JP" sz="1400" dirty="0" smtClean="0"/>
              <a:t>H31</a:t>
            </a:r>
            <a:r>
              <a:rPr lang="ja-JP" altLang="en-US" sz="1400" dirty="0" smtClean="0"/>
              <a:t>）年度までの</a:t>
            </a:r>
            <a:r>
              <a:rPr lang="en-US" altLang="ja-JP" sz="1400" dirty="0" smtClean="0"/>
              <a:t>5</a:t>
            </a:r>
            <a:r>
              <a:rPr lang="ja-JP" altLang="en-US" sz="1400" dirty="0" smtClean="0"/>
              <a:t>年間</a:t>
            </a:r>
            <a:endParaRPr lang="ja-JP" altLang="en-US" sz="1400" dirty="0"/>
          </a:p>
          <a:p>
            <a:pPr marL="180000" indent="-457200">
              <a:lnSpc>
                <a:spcPts val="1600"/>
              </a:lnSpc>
            </a:pPr>
            <a:endParaRPr kumimoji="1" lang="ja-JP" altLang="en-US" sz="1600" b="1" dirty="0"/>
          </a:p>
        </p:txBody>
      </p:sp>
      <p:sp>
        <p:nvSpPr>
          <p:cNvPr id="6" name="正方形/長方形 5"/>
          <p:cNvSpPr/>
          <p:nvPr/>
        </p:nvSpPr>
        <p:spPr>
          <a:xfrm>
            <a:off x="640160" y="1848272"/>
            <a:ext cx="6264696" cy="648072"/>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marL="285750" indent="-285750" eaLnBrk="0" hangingPunct="0">
              <a:lnSpc>
                <a:spcPct val="90000"/>
              </a:lnSpc>
              <a:spcBef>
                <a:spcPct val="40000"/>
              </a:spcBef>
              <a:buFont typeface="Wingdings" panose="05000000000000000000" pitchFamily="2" charset="2"/>
              <a:buChar char="Ø"/>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変革のチャンスと捉えて改革に取り組み、持続的な発展を実現（積極戦略）</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eaLnBrk="0" hangingPunct="0">
              <a:lnSpc>
                <a:spcPct val="90000"/>
              </a:lnSpc>
              <a:spcBef>
                <a:spcPct val="40000"/>
              </a:spcBef>
              <a:buFont typeface="Wingdings" panose="05000000000000000000" pitchFamily="2" charset="2"/>
              <a:buChar char="Ø"/>
              <a:defRPr/>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人口減少・超高齢社会がもたらす将来の備えを着実に推進（調整戦略）</a:t>
            </a:r>
            <a:endPar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8737" y="611217"/>
            <a:ext cx="5073531" cy="2330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6"/>
          <p:cNvSpPr/>
          <p:nvPr/>
        </p:nvSpPr>
        <p:spPr>
          <a:xfrm>
            <a:off x="352128" y="3288432"/>
            <a:ext cx="3740385"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戦略の方向性と基本目標・基本的方向</a:t>
            </a:r>
            <a:endParaRPr kumimoji="1" lang="ja-JP" altLang="en-US" sz="1600" b="1" dirty="0"/>
          </a:p>
        </p:txBody>
      </p:sp>
      <p:sp>
        <p:nvSpPr>
          <p:cNvPr id="12" name="正方形/長方形 11"/>
          <p:cNvSpPr/>
          <p:nvPr/>
        </p:nvSpPr>
        <p:spPr>
          <a:xfrm>
            <a:off x="712168" y="3963800"/>
            <a:ext cx="7632848" cy="936104"/>
          </a:xfrm>
          <a:prstGeom prst="rect">
            <a:avLst/>
          </a:prstGeom>
          <a:noFill/>
        </p:spPr>
        <p:style>
          <a:lnRef idx="2">
            <a:schemeClr val="accent2"/>
          </a:lnRef>
          <a:fillRef idx="1">
            <a:schemeClr val="lt1"/>
          </a:fillRef>
          <a:effectRef idx="0">
            <a:schemeClr val="accent2"/>
          </a:effectRef>
          <a:fontRef idx="minor">
            <a:schemeClr val="dk1"/>
          </a:fontRef>
        </p:style>
        <p:txBody>
          <a:bodyPr rtlCol="0" anchor="t"/>
          <a:lstStyle/>
          <a:p>
            <a:r>
              <a:rPr lang="ja-JP" altLang="en-US" sz="1400" dirty="0" smtClean="0">
                <a:solidFill>
                  <a:schemeClr val="tx1"/>
                </a:solidFill>
              </a:rPr>
              <a:t>①　若い世代の就職・結婚・出産・子育ての希望を実現する　</a:t>
            </a:r>
            <a:r>
              <a:rPr lang="ja-JP" altLang="en-US" sz="1400" dirty="0">
                <a:solidFill>
                  <a:schemeClr val="tx1"/>
                </a:solidFill>
              </a:rPr>
              <a:t>　</a:t>
            </a:r>
            <a:r>
              <a:rPr lang="ja-JP" altLang="en-US" sz="1400" dirty="0" smtClean="0">
                <a:solidFill>
                  <a:schemeClr val="bg1"/>
                </a:solidFill>
              </a:rPr>
              <a:t>若年者就業率、合計特殊出生率</a:t>
            </a:r>
            <a:endParaRPr lang="en-US" altLang="ja-JP" sz="1400" dirty="0" smtClean="0">
              <a:solidFill>
                <a:schemeClr val="bg1"/>
              </a:solidFill>
            </a:endParaRPr>
          </a:p>
          <a:p>
            <a:r>
              <a:rPr lang="ja-JP" altLang="en-US" sz="1400" dirty="0">
                <a:solidFill>
                  <a:schemeClr val="tx1"/>
                </a:solidFill>
              </a:rPr>
              <a:t>　</a:t>
            </a:r>
            <a:r>
              <a:rPr lang="ja-JP" altLang="en-US" sz="1400" dirty="0" smtClean="0">
                <a:solidFill>
                  <a:schemeClr val="tx1"/>
                </a:solidFill>
              </a:rPr>
              <a:t>　　➡　若年者雇用、子育て支援　など</a:t>
            </a:r>
            <a:r>
              <a:rPr lang="en-US" altLang="ja-JP" sz="1400" dirty="0" smtClean="0">
                <a:solidFill>
                  <a:schemeClr val="tx1"/>
                </a:solidFill>
              </a:rPr>
              <a:t>	 </a:t>
            </a:r>
            <a:r>
              <a:rPr lang="ja-JP" altLang="en-US" sz="1400" dirty="0" smtClean="0">
                <a:solidFill>
                  <a:schemeClr val="tx1"/>
                </a:solidFill>
              </a:rPr>
              <a:t>　　　　</a:t>
            </a:r>
            <a:r>
              <a:rPr lang="ja-JP" altLang="en-US" sz="1400" smtClean="0">
                <a:solidFill>
                  <a:schemeClr val="tx1"/>
                </a:solidFill>
              </a:rPr>
              <a:t>　</a:t>
            </a:r>
            <a:r>
              <a:rPr lang="ja-JP" altLang="en-US" sz="1400" i="1" smtClean="0">
                <a:solidFill>
                  <a:schemeClr val="bg1"/>
                </a:solidFill>
              </a:rPr>
              <a:t>女性の就業率</a:t>
            </a:r>
            <a:endParaRPr lang="en-US" altLang="ja-JP" sz="1400" i="1" dirty="0" smtClean="0">
              <a:solidFill>
                <a:schemeClr val="bg1"/>
              </a:solidFill>
            </a:endParaRPr>
          </a:p>
          <a:p>
            <a:r>
              <a:rPr lang="ja-JP" altLang="en-US" sz="1400" dirty="0" smtClean="0">
                <a:solidFill>
                  <a:schemeClr val="tx1"/>
                </a:solidFill>
              </a:rPr>
              <a:t>②　次代の「大阪」を担う人をつくる</a:t>
            </a:r>
            <a:r>
              <a:rPr lang="en-US" altLang="ja-JP" sz="1400" dirty="0" smtClean="0">
                <a:solidFill>
                  <a:schemeClr val="tx1"/>
                </a:solidFill>
              </a:rPr>
              <a:t>		</a:t>
            </a:r>
            <a:r>
              <a:rPr lang="ja-JP" altLang="en-US" sz="1400" dirty="0" smtClean="0">
                <a:solidFill>
                  <a:schemeClr val="tx1"/>
                </a:solidFill>
              </a:rPr>
              <a:t>　　 　　　</a:t>
            </a:r>
            <a:r>
              <a:rPr lang="ja-JP" altLang="en-US" sz="1400" dirty="0" smtClean="0">
                <a:solidFill>
                  <a:schemeClr val="bg1"/>
                </a:solidFill>
              </a:rPr>
              <a:t>学力調査平均正答率</a:t>
            </a:r>
            <a:endParaRPr lang="en-US" altLang="ja-JP" sz="1400" dirty="0" smtClean="0">
              <a:solidFill>
                <a:schemeClr val="bg1"/>
              </a:solidFill>
            </a:endParaRPr>
          </a:p>
          <a:p>
            <a:r>
              <a:rPr lang="ja-JP" altLang="en-US" sz="1400" dirty="0">
                <a:solidFill>
                  <a:schemeClr val="tx1"/>
                </a:solidFill>
              </a:rPr>
              <a:t>　</a:t>
            </a:r>
            <a:r>
              <a:rPr lang="ja-JP" altLang="en-US" sz="1400" dirty="0" smtClean="0">
                <a:solidFill>
                  <a:schemeClr val="tx1"/>
                </a:solidFill>
              </a:rPr>
              <a:t>　　➡　教育、少年犯罪</a:t>
            </a:r>
            <a:r>
              <a:rPr lang="ja-JP" altLang="en-US" sz="1400" dirty="0">
                <a:solidFill>
                  <a:schemeClr val="tx1"/>
                </a:solidFill>
              </a:rPr>
              <a:t>・</a:t>
            </a:r>
            <a:r>
              <a:rPr lang="ja-JP" altLang="en-US" sz="1400" dirty="0" smtClean="0">
                <a:solidFill>
                  <a:schemeClr val="tx1"/>
                </a:solidFill>
              </a:rPr>
              <a:t>虐待対策　など</a:t>
            </a:r>
            <a:r>
              <a:rPr lang="en-US" altLang="ja-JP" sz="1400" dirty="0" smtClean="0">
                <a:solidFill>
                  <a:schemeClr val="tx1"/>
                </a:solidFill>
              </a:rPr>
              <a:t>	</a:t>
            </a:r>
            <a:r>
              <a:rPr lang="ja-JP" altLang="en-US" sz="1400" dirty="0" smtClean="0">
                <a:solidFill>
                  <a:schemeClr val="tx1"/>
                </a:solidFill>
              </a:rPr>
              <a:t>　　　　　 </a:t>
            </a:r>
            <a:r>
              <a:rPr lang="ja-JP" altLang="en-US" sz="1400" dirty="0" smtClean="0">
                <a:solidFill>
                  <a:schemeClr val="bg1"/>
                </a:solidFill>
              </a:rPr>
              <a:t>非行防止ネットワーク構築市町村数</a:t>
            </a:r>
            <a:endParaRPr kumimoji="1" lang="ja-JP" altLang="en-US" sz="1400" dirty="0">
              <a:solidFill>
                <a:schemeClr val="bg1"/>
              </a:solidFill>
            </a:endParaRPr>
          </a:p>
        </p:txBody>
      </p:sp>
      <p:sp>
        <p:nvSpPr>
          <p:cNvPr id="16" name="正方形/長方形 15"/>
          <p:cNvSpPr/>
          <p:nvPr/>
        </p:nvSpPr>
        <p:spPr>
          <a:xfrm>
            <a:off x="5176664" y="5219000"/>
            <a:ext cx="3168352" cy="94975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kumimoji="1" lang="ja-JP" altLang="en-US" sz="1400" b="1" dirty="0"/>
          </a:p>
        </p:txBody>
      </p:sp>
      <p:sp>
        <p:nvSpPr>
          <p:cNvPr id="13" name="正方形/長方形 12"/>
          <p:cNvSpPr/>
          <p:nvPr/>
        </p:nvSpPr>
        <p:spPr>
          <a:xfrm>
            <a:off x="712168" y="5232752"/>
            <a:ext cx="7632848" cy="936000"/>
          </a:xfrm>
          <a:prstGeom prst="rect">
            <a:avLst/>
          </a:prstGeom>
          <a:noFill/>
        </p:spPr>
        <p:style>
          <a:lnRef idx="2">
            <a:schemeClr val="accent2"/>
          </a:lnRef>
          <a:fillRef idx="1">
            <a:schemeClr val="lt1"/>
          </a:fillRef>
          <a:effectRef idx="0">
            <a:schemeClr val="accent2"/>
          </a:effectRef>
          <a:fontRef idx="minor">
            <a:schemeClr val="dk1"/>
          </a:fontRef>
        </p:style>
        <p:txBody>
          <a:bodyPr rtlCol="0" anchor="t"/>
          <a:lstStyle/>
          <a:p>
            <a:r>
              <a:rPr lang="ja-JP" altLang="en-US" sz="1400" dirty="0">
                <a:solidFill>
                  <a:schemeClr val="tx1"/>
                </a:solidFill>
              </a:rPr>
              <a:t>③　誰もが健康でいきいき</a:t>
            </a:r>
            <a:r>
              <a:rPr lang="ja-JP" altLang="en-US" sz="1400" dirty="0" smtClean="0">
                <a:solidFill>
                  <a:schemeClr val="tx1"/>
                </a:solidFill>
              </a:rPr>
              <a:t>と活躍できる「まち」をつくる　　　　　　　</a:t>
            </a:r>
            <a:r>
              <a:rPr lang="ja-JP" altLang="en-US" sz="1400" dirty="0" smtClean="0">
                <a:solidFill>
                  <a:schemeClr val="bg1"/>
                </a:solidFill>
              </a:rPr>
              <a:t>健康寿命、</a:t>
            </a:r>
            <a:r>
              <a:rPr lang="ja-JP" altLang="en-US" sz="1400" dirty="0" err="1" smtClean="0">
                <a:solidFill>
                  <a:schemeClr val="bg1"/>
                </a:solidFill>
              </a:rPr>
              <a:t>障がい</a:t>
            </a:r>
            <a:r>
              <a:rPr lang="ja-JP" altLang="en-US" sz="1400" dirty="0" smtClean="0">
                <a:solidFill>
                  <a:schemeClr val="bg1"/>
                </a:solidFill>
              </a:rPr>
              <a:t>者実雇用率（民間）</a:t>
            </a:r>
            <a:endParaRPr lang="en-US" altLang="ja-JP" sz="1400" dirty="0" smtClean="0">
              <a:solidFill>
                <a:schemeClr val="bg1"/>
              </a:solidFill>
            </a:endParaRPr>
          </a:p>
          <a:p>
            <a:r>
              <a:rPr lang="ja-JP" altLang="en-US" sz="1400" dirty="0">
                <a:solidFill>
                  <a:schemeClr val="tx1"/>
                </a:solidFill>
              </a:rPr>
              <a:t>　</a:t>
            </a:r>
            <a:r>
              <a:rPr lang="ja-JP" altLang="en-US" sz="1400" dirty="0" smtClean="0">
                <a:solidFill>
                  <a:schemeClr val="tx1"/>
                </a:solidFill>
              </a:rPr>
              <a:t>　　➡　健康寿命の延伸、</a:t>
            </a:r>
            <a:r>
              <a:rPr lang="ja-JP" altLang="en-US" sz="1400" dirty="0" err="1" smtClean="0">
                <a:solidFill>
                  <a:schemeClr val="tx1"/>
                </a:solidFill>
              </a:rPr>
              <a:t>障がい</a:t>
            </a:r>
            <a:r>
              <a:rPr lang="ja-JP" altLang="en-US" sz="1400" dirty="0" smtClean="0">
                <a:solidFill>
                  <a:schemeClr val="tx1"/>
                </a:solidFill>
              </a:rPr>
              <a:t>者対策　など　</a:t>
            </a:r>
            <a:r>
              <a:rPr lang="en-US" altLang="ja-JP" sz="1400" dirty="0" smtClean="0">
                <a:solidFill>
                  <a:schemeClr val="tx1"/>
                </a:solidFill>
              </a:rPr>
              <a:t>	</a:t>
            </a:r>
            <a:r>
              <a:rPr lang="ja-JP" altLang="en-US" sz="1400" dirty="0" smtClean="0">
                <a:solidFill>
                  <a:schemeClr val="tx1"/>
                </a:solidFill>
              </a:rPr>
              <a:t>　　　　　 　　　　　　　　</a:t>
            </a:r>
            <a:endParaRPr lang="ja-JP" altLang="en-US" sz="1400" dirty="0">
              <a:solidFill>
                <a:schemeClr val="tx1"/>
              </a:solidFill>
            </a:endParaRPr>
          </a:p>
          <a:p>
            <a:r>
              <a:rPr lang="ja-JP" altLang="en-US" sz="1400" dirty="0" smtClean="0">
                <a:solidFill>
                  <a:schemeClr val="tx1"/>
                </a:solidFill>
              </a:rPr>
              <a:t>④　安全・安心な地域をつくる</a:t>
            </a:r>
            <a:r>
              <a:rPr lang="en-US" altLang="ja-JP" sz="1400" dirty="0" smtClean="0">
                <a:solidFill>
                  <a:schemeClr val="tx1"/>
                </a:solidFill>
              </a:rPr>
              <a:t>		</a:t>
            </a:r>
            <a:r>
              <a:rPr lang="ja-JP" altLang="en-US" sz="1400" dirty="0" smtClean="0">
                <a:solidFill>
                  <a:schemeClr val="tx1"/>
                </a:solidFill>
              </a:rPr>
              <a:t>　　　　　 </a:t>
            </a:r>
            <a:r>
              <a:rPr lang="ja-JP" altLang="en-US" sz="1400" dirty="0" smtClean="0">
                <a:solidFill>
                  <a:schemeClr val="bg1"/>
                </a:solidFill>
              </a:rPr>
              <a:t>地震による被害予測</a:t>
            </a:r>
            <a:endParaRPr lang="en-US" altLang="ja-JP" sz="1400" dirty="0" smtClean="0">
              <a:solidFill>
                <a:schemeClr val="bg1"/>
              </a:solidFill>
            </a:endParaRPr>
          </a:p>
          <a:p>
            <a:r>
              <a:rPr kumimoji="1" lang="ja-JP" altLang="en-US" sz="1400" dirty="0" smtClean="0">
                <a:solidFill>
                  <a:schemeClr val="tx1"/>
                </a:solidFill>
              </a:rPr>
              <a:t>　　　➡　防犯、防災（災害対策）　など</a:t>
            </a:r>
            <a:r>
              <a:rPr kumimoji="1" lang="en-US" altLang="ja-JP" sz="1400" dirty="0" smtClean="0">
                <a:solidFill>
                  <a:schemeClr val="tx1"/>
                </a:solidFill>
              </a:rPr>
              <a:t>	</a:t>
            </a:r>
            <a:r>
              <a:rPr kumimoji="1" lang="ja-JP" altLang="en-US" sz="1400" dirty="0" smtClean="0">
                <a:solidFill>
                  <a:schemeClr val="tx1"/>
                </a:solidFill>
              </a:rPr>
              <a:t>　　　　　 </a:t>
            </a:r>
            <a:r>
              <a:rPr kumimoji="1" lang="ja-JP" altLang="en-US" sz="1400" dirty="0" smtClean="0">
                <a:solidFill>
                  <a:schemeClr val="bg1"/>
                </a:solidFill>
              </a:rPr>
              <a:t>密集市街地の面積</a:t>
            </a:r>
            <a:endParaRPr kumimoji="1" lang="ja-JP" altLang="en-US" sz="1400" dirty="0">
              <a:solidFill>
                <a:schemeClr val="bg1"/>
              </a:solidFill>
            </a:endParaRPr>
          </a:p>
        </p:txBody>
      </p:sp>
      <p:sp>
        <p:nvSpPr>
          <p:cNvPr id="17" name="正方形/長方形 16"/>
          <p:cNvSpPr/>
          <p:nvPr/>
        </p:nvSpPr>
        <p:spPr>
          <a:xfrm>
            <a:off x="5176664" y="6515144"/>
            <a:ext cx="3168352" cy="9360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endParaRPr kumimoji="1" lang="ja-JP" altLang="en-US" sz="1400" b="1" dirty="0"/>
          </a:p>
        </p:txBody>
      </p:sp>
      <p:sp>
        <p:nvSpPr>
          <p:cNvPr id="14" name="正方形/長方形 13"/>
          <p:cNvSpPr/>
          <p:nvPr/>
        </p:nvSpPr>
        <p:spPr>
          <a:xfrm>
            <a:off x="712168" y="6515144"/>
            <a:ext cx="7632848" cy="936000"/>
          </a:xfrm>
          <a:prstGeom prst="rect">
            <a:avLst/>
          </a:prstGeom>
          <a:noFill/>
        </p:spPr>
        <p:style>
          <a:lnRef idx="2">
            <a:schemeClr val="accent2"/>
          </a:lnRef>
          <a:fillRef idx="1">
            <a:schemeClr val="lt1"/>
          </a:fillRef>
          <a:effectRef idx="0">
            <a:schemeClr val="accent2"/>
          </a:effectRef>
          <a:fontRef idx="minor">
            <a:schemeClr val="dk1"/>
          </a:fontRef>
        </p:style>
        <p:txBody>
          <a:bodyPr rtlCol="0" anchor="t"/>
          <a:lstStyle/>
          <a:p>
            <a:r>
              <a:rPr lang="ja-JP" altLang="en-US" sz="1400" dirty="0">
                <a:solidFill>
                  <a:schemeClr val="tx1"/>
                </a:solidFill>
              </a:rPr>
              <a:t>⑤</a:t>
            </a:r>
            <a:r>
              <a:rPr lang="ja-JP" altLang="en-US" sz="1400" dirty="0" smtClean="0">
                <a:solidFill>
                  <a:schemeClr val="tx1"/>
                </a:solidFill>
              </a:rPr>
              <a:t>　</a:t>
            </a:r>
            <a:r>
              <a:rPr lang="ja-JP" altLang="en-US" sz="1400" dirty="0">
                <a:solidFill>
                  <a:schemeClr val="tx1"/>
                </a:solidFill>
              </a:rPr>
              <a:t>都市としての経済</a:t>
            </a:r>
            <a:r>
              <a:rPr lang="ja-JP" altLang="en-US" sz="1400" dirty="0" smtClean="0">
                <a:solidFill>
                  <a:schemeClr val="tx1"/>
                </a:solidFill>
              </a:rPr>
              <a:t>機能を強化する</a:t>
            </a:r>
            <a:r>
              <a:rPr lang="en-US" altLang="ja-JP" sz="1400" dirty="0" smtClean="0">
                <a:solidFill>
                  <a:schemeClr val="tx1"/>
                </a:solidFill>
              </a:rPr>
              <a:t>	</a:t>
            </a:r>
            <a:r>
              <a:rPr lang="ja-JP" altLang="en-US" sz="1400" dirty="0" smtClean="0">
                <a:solidFill>
                  <a:schemeClr val="tx1"/>
                </a:solidFill>
              </a:rPr>
              <a:t>　　　　　 </a:t>
            </a:r>
            <a:r>
              <a:rPr lang="ja-JP" altLang="en-US" sz="1400" dirty="0" smtClean="0">
                <a:solidFill>
                  <a:schemeClr val="bg1"/>
                </a:solidFill>
              </a:rPr>
              <a:t>実質成長率、開業事業所数</a:t>
            </a:r>
            <a:endParaRPr lang="en-US" altLang="ja-JP" sz="1400" dirty="0" smtClean="0">
              <a:solidFill>
                <a:schemeClr val="bg1"/>
              </a:solidFill>
            </a:endParaRPr>
          </a:p>
          <a:p>
            <a:r>
              <a:rPr lang="ja-JP" altLang="en-US" sz="1400" dirty="0">
                <a:solidFill>
                  <a:schemeClr val="tx1"/>
                </a:solidFill>
              </a:rPr>
              <a:t>　</a:t>
            </a:r>
            <a:r>
              <a:rPr lang="ja-JP" altLang="en-US" sz="1400" dirty="0" smtClean="0">
                <a:solidFill>
                  <a:schemeClr val="tx1"/>
                </a:solidFill>
              </a:rPr>
              <a:t>　　➡　産業創出、企業立地　など</a:t>
            </a:r>
            <a:endParaRPr lang="en-US" altLang="ja-JP" sz="1400" dirty="0" smtClean="0">
              <a:solidFill>
                <a:schemeClr val="tx1"/>
              </a:solidFill>
            </a:endParaRPr>
          </a:p>
          <a:p>
            <a:r>
              <a:rPr lang="ja-JP" altLang="en-US" sz="1400" dirty="0">
                <a:solidFill>
                  <a:schemeClr val="tx1"/>
                </a:solidFill>
              </a:rPr>
              <a:t>⑥　</a:t>
            </a:r>
            <a:r>
              <a:rPr lang="ja-JP" altLang="en-US" sz="1400" dirty="0" smtClean="0">
                <a:solidFill>
                  <a:schemeClr val="tx1"/>
                </a:solidFill>
              </a:rPr>
              <a:t>定住魅力・都市魅力を強化する</a:t>
            </a:r>
            <a:r>
              <a:rPr lang="en-US" altLang="ja-JP" sz="1400" dirty="0" smtClean="0">
                <a:solidFill>
                  <a:schemeClr val="tx1"/>
                </a:solidFill>
              </a:rPr>
              <a:t>	</a:t>
            </a:r>
            <a:r>
              <a:rPr lang="ja-JP" altLang="en-US" sz="1400" dirty="0" smtClean="0">
                <a:solidFill>
                  <a:schemeClr val="tx1"/>
                </a:solidFill>
              </a:rPr>
              <a:t>　　　　　 </a:t>
            </a:r>
            <a:r>
              <a:rPr lang="ja-JP" altLang="en-US" sz="1400" dirty="0" smtClean="0">
                <a:solidFill>
                  <a:schemeClr val="bg1"/>
                </a:solidFill>
              </a:rPr>
              <a:t>来阪外国人数</a:t>
            </a:r>
            <a:endParaRPr lang="en-US" altLang="ja-JP" sz="1400" dirty="0" smtClean="0">
              <a:solidFill>
                <a:schemeClr val="bg1"/>
              </a:solidFill>
            </a:endParaRPr>
          </a:p>
          <a:p>
            <a:r>
              <a:rPr lang="ja-JP" altLang="en-US" sz="1400" dirty="0">
                <a:solidFill>
                  <a:schemeClr val="tx1"/>
                </a:solidFill>
              </a:rPr>
              <a:t>　</a:t>
            </a:r>
            <a:r>
              <a:rPr lang="ja-JP" altLang="en-US" sz="1400" dirty="0" smtClean="0">
                <a:solidFill>
                  <a:schemeClr val="tx1"/>
                </a:solidFill>
              </a:rPr>
              <a:t>　　➡</a:t>
            </a:r>
            <a:r>
              <a:rPr lang="ja-JP" altLang="en-US" sz="1400" dirty="0">
                <a:solidFill>
                  <a:schemeClr val="tx1"/>
                </a:solidFill>
              </a:rPr>
              <a:t>　</a:t>
            </a:r>
            <a:r>
              <a:rPr lang="ja-JP" altLang="en-US" sz="1400" dirty="0" smtClean="0">
                <a:solidFill>
                  <a:schemeClr val="tx1"/>
                </a:solidFill>
              </a:rPr>
              <a:t>定住人口・交流人口の拡大　など　</a:t>
            </a:r>
            <a:r>
              <a:rPr lang="en-US" altLang="ja-JP" sz="1400" dirty="0" smtClean="0">
                <a:solidFill>
                  <a:schemeClr val="tx1"/>
                </a:solidFill>
              </a:rPr>
              <a:t>	</a:t>
            </a:r>
            <a:r>
              <a:rPr lang="ja-JP" altLang="en-US" sz="1400" dirty="0" smtClean="0">
                <a:solidFill>
                  <a:schemeClr val="tx1"/>
                </a:solidFill>
              </a:rPr>
              <a:t>　　　　</a:t>
            </a:r>
            <a:r>
              <a:rPr lang="ja-JP" altLang="en-US" sz="1400" dirty="0" smtClean="0">
                <a:solidFill>
                  <a:schemeClr val="bg1"/>
                </a:solidFill>
              </a:rPr>
              <a:t>　 転出超過率（対東京圏）</a:t>
            </a:r>
            <a:endParaRPr kumimoji="1" lang="ja-JP" altLang="en-US" sz="1400" dirty="0">
              <a:solidFill>
                <a:schemeClr val="bg1"/>
              </a:solidFill>
            </a:endParaRPr>
          </a:p>
        </p:txBody>
      </p:sp>
      <p:sp>
        <p:nvSpPr>
          <p:cNvPr id="18" name="正方形/長方形 17"/>
          <p:cNvSpPr/>
          <p:nvPr/>
        </p:nvSpPr>
        <p:spPr>
          <a:xfrm>
            <a:off x="8705056" y="3360440"/>
            <a:ext cx="3909481" cy="5832648"/>
          </a:xfrm>
          <a:prstGeom prst="rect">
            <a:avLst/>
          </a:prstGeom>
          <a:ln w="57150"/>
        </p:spPr>
        <p:style>
          <a:lnRef idx="2">
            <a:schemeClr val="accent1"/>
          </a:lnRef>
          <a:fillRef idx="1">
            <a:schemeClr val="lt1"/>
          </a:fillRef>
          <a:effectRef idx="0">
            <a:schemeClr val="accent1"/>
          </a:effectRef>
          <a:fontRef idx="minor">
            <a:schemeClr val="dk1"/>
          </a:fontRef>
        </p:style>
        <p:txBody>
          <a:bodyPr rtlCol="0" anchor="t"/>
          <a:lstStyle/>
          <a:p>
            <a:pPr marL="180000" indent="-457200">
              <a:lnSpc>
                <a:spcPts val="1400"/>
              </a:lnSpc>
            </a:pPr>
            <a:endParaRPr kumimoji="1" lang="en-US" altLang="ja-JP" sz="1400" b="1" dirty="0" smtClean="0"/>
          </a:p>
          <a:p>
            <a:pPr marL="180000" indent="-457200">
              <a:lnSpc>
                <a:spcPts val="1400"/>
              </a:lnSpc>
            </a:pPr>
            <a:endParaRPr lang="en-US" altLang="ja-JP" sz="1400" b="1" dirty="0"/>
          </a:p>
          <a:p>
            <a:pPr marL="180000" indent="-457200">
              <a:lnSpc>
                <a:spcPts val="1400"/>
              </a:lnSpc>
            </a:pPr>
            <a:endParaRPr kumimoji="1" lang="en-US" altLang="ja-JP" sz="1400" b="1" dirty="0" smtClean="0"/>
          </a:p>
          <a:p>
            <a:pPr marL="180000" indent="-457200">
              <a:lnSpc>
                <a:spcPts val="1400"/>
              </a:lnSpc>
            </a:pPr>
            <a:r>
              <a:rPr lang="ja-JP" altLang="en-US" sz="1400" b="1" dirty="0" smtClean="0"/>
              <a:t>（１）東京圏への流出超過の解消</a:t>
            </a:r>
            <a:endParaRPr lang="en-US" altLang="ja-JP" sz="1400" b="1" dirty="0" smtClean="0"/>
          </a:p>
          <a:p>
            <a:pPr marL="180000" indent="-457200">
              <a:lnSpc>
                <a:spcPts val="1400"/>
              </a:lnSpc>
            </a:pPr>
            <a:r>
              <a:rPr kumimoji="1" lang="ja-JP" altLang="en-US" sz="1400" dirty="0"/>
              <a:t>　</a:t>
            </a:r>
            <a:r>
              <a:rPr kumimoji="1" lang="ja-JP" altLang="en-US" sz="1400" dirty="0" smtClean="0"/>
              <a:t>　東京圏と大阪の比較を行い、大阪の「強み」と「弱み」を分析し、東京圏から大阪への「人口対流」を提案</a:t>
            </a:r>
            <a:endParaRPr kumimoji="1" lang="en-US" altLang="ja-JP" sz="1400" dirty="0" smtClean="0"/>
          </a:p>
          <a:p>
            <a:pPr marL="180000" indent="-457200">
              <a:lnSpc>
                <a:spcPts val="1400"/>
              </a:lnSpc>
            </a:pPr>
            <a:endParaRPr lang="en-US" altLang="ja-JP" sz="1400" dirty="0"/>
          </a:p>
          <a:p>
            <a:pPr marL="180000" indent="-457200">
              <a:lnSpc>
                <a:spcPts val="1400"/>
              </a:lnSpc>
            </a:pPr>
            <a:endParaRPr kumimoji="1" lang="en-US" altLang="ja-JP" sz="1400" dirty="0" smtClean="0"/>
          </a:p>
          <a:p>
            <a:pPr marL="180000" indent="-457200">
              <a:lnSpc>
                <a:spcPts val="1400"/>
              </a:lnSpc>
            </a:pPr>
            <a:endParaRPr lang="en-US" altLang="ja-JP" sz="1400" dirty="0"/>
          </a:p>
          <a:p>
            <a:pPr marL="180000" indent="-457200">
              <a:lnSpc>
                <a:spcPts val="1400"/>
              </a:lnSpc>
            </a:pPr>
            <a:endParaRPr kumimoji="1" lang="en-US" altLang="ja-JP" sz="1400" dirty="0" smtClean="0"/>
          </a:p>
          <a:p>
            <a:pPr marL="180000" indent="-457200">
              <a:lnSpc>
                <a:spcPts val="1400"/>
              </a:lnSpc>
            </a:pPr>
            <a:endParaRPr lang="en-US" altLang="ja-JP" sz="1400" dirty="0"/>
          </a:p>
          <a:p>
            <a:pPr marL="180000" indent="-457200">
              <a:lnSpc>
                <a:spcPts val="1400"/>
              </a:lnSpc>
            </a:pPr>
            <a:endParaRPr kumimoji="1" lang="en-US" altLang="ja-JP" sz="1400" dirty="0" smtClean="0"/>
          </a:p>
          <a:p>
            <a:pPr marL="180000" indent="-457200">
              <a:lnSpc>
                <a:spcPts val="1400"/>
              </a:lnSpc>
            </a:pPr>
            <a:endParaRPr lang="en-US" altLang="ja-JP" sz="1400" dirty="0"/>
          </a:p>
          <a:p>
            <a:pPr marL="180000" indent="-457200">
              <a:lnSpc>
                <a:spcPts val="1400"/>
              </a:lnSpc>
            </a:pPr>
            <a:endParaRPr kumimoji="1" lang="en-US" altLang="ja-JP" sz="1400" dirty="0" smtClean="0"/>
          </a:p>
          <a:p>
            <a:pPr marL="180000" indent="-457200">
              <a:lnSpc>
                <a:spcPts val="1400"/>
              </a:lnSpc>
            </a:pPr>
            <a:endParaRPr lang="en-US" altLang="ja-JP" sz="1400" dirty="0"/>
          </a:p>
          <a:p>
            <a:pPr marL="180000" indent="-457200">
              <a:lnSpc>
                <a:spcPts val="1400"/>
              </a:lnSpc>
            </a:pPr>
            <a:endParaRPr kumimoji="1" lang="en-US" altLang="ja-JP" sz="1400" dirty="0" smtClean="0"/>
          </a:p>
          <a:p>
            <a:pPr marL="180000" indent="-457200">
              <a:lnSpc>
                <a:spcPts val="1400"/>
              </a:lnSpc>
            </a:pPr>
            <a:endParaRPr lang="en-US" altLang="ja-JP" sz="1400" dirty="0"/>
          </a:p>
          <a:p>
            <a:pPr marL="180000" indent="-457200">
              <a:lnSpc>
                <a:spcPts val="1400"/>
              </a:lnSpc>
            </a:pPr>
            <a:endParaRPr kumimoji="1" lang="en-US" altLang="ja-JP" sz="1400" dirty="0" smtClean="0"/>
          </a:p>
          <a:p>
            <a:pPr marL="180000" indent="-457200">
              <a:lnSpc>
                <a:spcPts val="1400"/>
              </a:lnSpc>
            </a:pPr>
            <a:endParaRPr lang="en-US" altLang="ja-JP" sz="1400" dirty="0"/>
          </a:p>
          <a:p>
            <a:pPr marL="180000" indent="-457200">
              <a:lnSpc>
                <a:spcPts val="1400"/>
              </a:lnSpc>
            </a:pPr>
            <a:endParaRPr kumimoji="1" lang="en-US" altLang="ja-JP" sz="1400" dirty="0" smtClean="0"/>
          </a:p>
          <a:p>
            <a:pPr marL="180000" indent="-457200">
              <a:lnSpc>
                <a:spcPts val="1400"/>
              </a:lnSpc>
            </a:pPr>
            <a:endParaRPr lang="en-US" altLang="ja-JP" sz="1400" dirty="0"/>
          </a:p>
          <a:p>
            <a:pPr marL="180000" indent="-457200">
              <a:lnSpc>
                <a:spcPts val="1400"/>
              </a:lnSpc>
            </a:pPr>
            <a:endParaRPr kumimoji="1" lang="en-US" altLang="ja-JP" sz="1400" dirty="0" smtClean="0"/>
          </a:p>
          <a:p>
            <a:pPr marL="180000" indent="-457200">
              <a:lnSpc>
                <a:spcPts val="1400"/>
              </a:lnSpc>
            </a:pPr>
            <a:endParaRPr lang="en-US" altLang="ja-JP" sz="1400" dirty="0"/>
          </a:p>
          <a:p>
            <a:pPr marL="180000" indent="-457200">
              <a:lnSpc>
                <a:spcPts val="1400"/>
              </a:lnSpc>
            </a:pPr>
            <a:endParaRPr kumimoji="1" lang="en-US" altLang="ja-JP" sz="1400" dirty="0" smtClean="0"/>
          </a:p>
          <a:p>
            <a:pPr marL="180000" indent="-457200">
              <a:lnSpc>
                <a:spcPts val="1400"/>
              </a:lnSpc>
            </a:pPr>
            <a:r>
              <a:rPr lang="ja-JP" altLang="en-US" sz="1400" b="1" dirty="0" smtClean="0"/>
              <a:t>（２）地域類型別課題への対応</a:t>
            </a:r>
            <a:endParaRPr lang="en-US" altLang="ja-JP" sz="1400" b="1" dirty="0" smtClean="0"/>
          </a:p>
          <a:p>
            <a:pPr marL="180000" indent="-457200">
              <a:lnSpc>
                <a:spcPts val="1400"/>
              </a:lnSpc>
            </a:pPr>
            <a:r>
              <a:rPr kumimoji="1" lang="ja-JP" altLang="en-US" sz="1400" b="1" dirty="0"/>
              <a:t>　</a:t>
            </a:r>
            <a:r>
              <a:rPr kumimoji="1" lang="ja-JP" altLang="en-US" sz="1400" dirty="0" smtClean="0"/>
              <a:t>　「都心部」「周辺部」等の</a:t>
            </a:r>
            <a:r>
              <a:rPr kumimoji="1" lang="en-US" altLang="ja-JP" sz="1400" dirty="0" smtClean="0"/>
              <a:t>4</a:t>
            </a:r>
            <a:r>
              <a:rPr kumimoji="1" lang="ja-JP" altLang="en-US" sz="1400" dirty="0" err="1" smtClean="0"/>
              <a:t>つの</a:t>
            </a:r>
            <a:r>
              <a:rPr kumimoji="1" lang="ja-JP" altLang="en-US" sz="1400" dirty="0" smtClean="0"/>
              <a:t>エリアごとにどのような強みがあり、それをいかに伸ばしていくべきか整理</a:t>
            </a:r>
            <a:endParaRPr kumimoji="1" lang="en-US" altLang="ja-JP" sz="1400" dirty="0" smtClean="0"/>
          </a:p>
          <a:p>
            <a:pPr marL="180000" indent="-457200">
              <a:lnSpc>
                <a:spcPts val="1400"/>
              </a:lnSpc>
            </a:pPr>
            <a:r>
              <a:rPr lang="ja-JP" altLang="en-US" sz="1400" dirty="0"/>
              <a:t>　</a:t>
            </a:r>
            <a:r>
              <a:rPr lang="ja-JP" altLang="en-US" sz="1400" dirty="0" smtClean="0"/>
              <a:t>　○都心部・・・都市の中心部。オフィス・商業地</a:t>
            </a:r>
            <a:endParaRPr lang="en-US" altLang="ja-JP" sz="1400" dirty="0" smtClean="0"/>
          </a:p>
          <a:p>
            <a:pPr marL="180000" indent="-457200">
              <a:lnSpc>
                <a:spcPts val="1400"/>
              </a:lnSpc>
            </a:pPr>
            <a:r>
              <a:rPr kumimoji="1" lang="ja-JP" altLang="en-US" sz="1400" dirty="0"/>
              <a:t>　</a:t>
            </a:r>
            <a:r>
              <a:rPr kumimoji="1" lang="ja-JP" altLang="en-US" sz="1400" dirty="0" smtClean="0"/>
              <a:t>　○周辺部・・・昔から発展した地域、密集市街地</a:t>
            </a:r>
            <a:endParaRPr kumimoji="1" lang="en-US" altLang="ja-JP" sz="1400" dirty="0" smtClean="0"/>
          </a:p>
          <a:p>
            <a:pPr marL="180000" indent="-457200">
              <a:lnSpc>
                <a:spcPts val="1400"/>
              </a:lnSpc>
            </a:pPr>
            <a:r>
              <a:rPr lang="ja-JP" altLang="en-US" sz="1400" dirty="0"/>
              <a:t>　</a:t>
            </a:r>
            <a:r>
              <a:rPr lang="ja-JP" altLang="en-US" sz="1400" dirty="0" smtClean="0"/>
              <a:t>　○郊外部・・・ニュータウン、ベッドタウン</a:t>
            </a:r>
            <a:endParaRPr lang="en-US" altLang="ja-JP" sz="1400" dirty="0" smtClean="0"/>
          </a:p>
          <a:p>
            <a:pPr marL="180000" indent="-457200">
              <a:lnSpc>
                <a:spcPts val="1400"/>
              </a:lnSpc>
            </a:pPr>
            <a:r>
              <a:rPr kumimoji="1" lang="ja-JP" altLang="en-US" sz="1400" dirty="0"/>
              <a:t>　</a:t>
            </a:r>
            <a:r>
              <a:rPr kumimoji="1" lang="ja-JP" altLang="en-US" sz="1400" dirty="0" smtClean="0"/>
              <a:t>　○山間部・・・農地・緑地が中心の地域</a:t>
            </a:r>
            <a:endParaRPr kumimoji="1" lang="en-US" altLang="ja-JP" sz="1400" dirty="0" smtClean="0"/>
          </a:p>
        </p:txBody>
      </p:sp>
      <p:sp>
        <p:nvSpPr>
          <p:cNvPr id="19" name="正方形/長方形 18"/>
          <p:cNvSpPr/>
          <p:nvPr/>
        </p:nvSpPr>
        <p:spPr>
          <a:xfrm>
            <a:off x="8633048" y="3288432"/>
            <a:ext cx="3240360"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t>活力</a:t>
            </a:r>
            <a:r>
              <a:rPr lang="ja-JP" altLang="en-US" sz="1600" b="1" dirty="0" smtClean="0"/>
              <a:t>ある地域創出</a:t>
            </a:r>
            <a:endParaRPr lang="en-US" altLang="ja-JP" sz="1600" b="1" dirty="0" smtClean="0"/>
          </a:p>
          <a:p>
            <a:r>
              <a:rPr lang="ja-JP" altLang="en-US" sz="1600" b="1" dirty="0" smtClean="0"/>
              <a:t>　</a:t>
            </a:r>
            <a:r>
              <a:rPr lang="en-US" altLang="ja-JP" sz="1600" dirty="0" smtClean="0"/>
              <a:t>~</a:t>
            </a:r>
            <a:r>
              <a:rPr lang="ja-JP" altLang="en-US" sz="1600" dirty="0" smtClean="0"/>
              <a:t>新しい都市型ライフスタイルの提唱</a:t>
            </a:r>
            <a:endParaRPr kumimoji="1" lang="ja-JP" altLang="en-US" sz="1600" dirty="0"/>
          </a:p>
        </p:txBody>
      </p:sp>
      <p:sp>
        <p:nvSpPr>
          <p:cNvPr id="15" name="角丸四角形 14"/>
          <p:cNvSpPr/>
          <p:nvPr/>
        </p:nvSpPr>
        <p:spPr>
          <a:xfrm>
            <a:off x="8921080" y="4728592"/>
            <a:ext cx="3600000" cy="720080"/>
          </a:xfrm>
          <a:prstGeom prst="roundRect">
            <a:avLst/>
          </a:prstGeom>
          <a:solidFill>
            <a:schemeClr val="bg2">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endParaRPr kumimoji="1" lang="ja-JP" altLang="en-US" sz="1400" dirty="0"/>
          </a:p>
        </p:txBody>
      </p:sp>
      <p:sp>
        <p:nvSpPr>
          <p:cNvPr id="20" name="テキスト ボックス 19"/>
          <p:cNvSpPr txBox="1"/>
          <p:nvPr/>
        </p:nvSpPr>
        <p:spPr>
          <a:xfrm>
            <a:off x="8849072" y="4761691"/>
            <a:ext cx="1268599" cy="830997"/>
          </a:xfrm>
          <a:prstGeom prst="rect">
            <a:avLst/>
          </a:prstGeom>
          <a:noFill/>
        </p:spPr>
        <p:txBody>
          <a:bodyPr wrap="square" rtlCol="0">
            <a:spAutoFit/>
          </a:bodyPr>
          <a:lstStyle/>
          <a:p>
            <a:pPr algn="ctr"/>
            <a:r>
              <a:rPr lang="ja-JP" altLang="en-US" sz="1200" b="1" dirty="0"/>
              <a:t>大阪の強み・</a:t>
            </a:r>
            <a:endParaRPr lang="en-US" altLang="ja-JP" sz="1200" b="1" dirty="0"/>
          </a:p>
          <a:p>
            <a:pPr algn="ctr"/>
            <a:r>
              <a:rPr lang="ja-JP" altLang="en-US" sz="1200" b="1" dirty="0"/>
              <a:t>さらに</a:t>
            </a:r>
            <a:r>
              <a:rPr lang="ja-JP" altLang="en-US" sz="1200" b="1" dirty="0" smtClean="0"/>
              <a:t>強化</a:t>
            </a:r>
            <a:endParaRPr lang="en-US" altLang="ja-JP" sz="1200" b="1" dirty="0" smtClean="0"/>
          </a:p>
          <a:p>
            <a:pPr algn="ctr"/>
            <a:r>
              <a:rPr lang="ja-JP" altLang="en-US" sz="1200" b="1" dirty="0" smtClean="0"/>
              <a:t>すべきポイント</a:t>
            </a:r>
            <a:endParaRPr lang="ja-JP" altLang="en-US" sz="1200" b="1" dirty="0"/>
          </a:p>
          <a:p>
            <a:pPr algn="ctr"/>
            <a:endParaRPr kumimoji="1" lang="ja-JP" altLang="en-US" sz="1200" b="1" dirty="0"/>
          </a:p>
        </p:txBody>
      </p:sp>
      <p:sp>
        <p:nvSpPr>
          <p:cNvPr id="21" name="円/楕円 20"/>
          <p:cNvSpPr/>
          <p:nvPr/>
        </p:nvSpPr>
        <p:spPr>
          <a:xfrm>
            <a:off x="10001200" y="4824000"/>
            <a:ext cx="1008111" cy="5400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ja-JP" altLang="en-US" sz="1400" b="1" dirty="0" smtClean="0"/>
              <a:t>住み</a:t>
            </a:r>
            <a:endParaRPr kumimoji="1" lang="en-US" altLang="ja-JP" sz="1400" b="1" dirty="0" smtClean="0"/>
          </a:p>
          <a:p>
            <a:pPr algn="ctr"/>
            <a:r>
              <a:rPr kumimoji="1" lang="ja-JP" altLang="en-US" sz="1400" b="1" dirty="0" smtClean="0"/>
              <a:t>やすい</a:t>
            </a:r>
            <a:endParaRPr kumimoji="1" lang="ja-JP" altLang="en-US" sz="1400" b="1" dirty="0"/>
          </a:p>
        </p:txBody>
      </p:sp>
      <p:sp>
        <p:nvSpPr>
          <p:cNvPr id="23" name="円/楕円 22"/>
          <p:cNvSpPr/>
          <p:nvPr/>
        </p:nvSpPr>
        <p:spPr>
          <a:xfrm>
            <a:off x="11441361" y="4800600"/>
            <a:ext cx="1008111" cy="5400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1400" b="1" dirty="0"/>
              <a:t>働き</a:t>
            </a:r>
            <a:endParaRPr kumimoji="1" lang="en-US" altLang="ja-JP" sz="1400" b="1" dirty="0" smtClean="0"/>
          </a:p>
          <a:p>
            <a:pPr algn="ctr"/>
            <a:r>
              <a:rPr kumimoji="1" lang="ja-JP" altLang="en-US" sz="1400" b="1" dirty="0" smtClean="0"/>
              <a:t>やすい</a:t>
            </a:r>
            <a:endParaRPr kumimoji="1" lang="ja-JP" altLang="en-US" sz="1400" b="1" dirty="0"/>
          </a:p>
        </p:txBody>
      </p:sp>
      <p:sp>
        <p:nvSpPr>
          <p:cNvPr id="22" name="乗算記号 21"/>
          <p:cNvSpPr/>
          <p:nvPr/>
        </p:nvSpPr>
        <p:spPr>
          <a:xfrm>
            <a:off x="11016000" y="4840560"/>
            <a:ext cx="432048" cy="464096"/>
          </a:xfrm>
          <a:prstGeom prst="mathMultipl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0145216" y="131113"/>
            <a:ext cx="2520280" cy="276999"/>
          </a:xfrm>
          <a:prstGeom prst="rect">
            <a:avLst/>
          </a:prstGeom>
          <a:noFill/>
        </p:spPr>
        <p:txBody>
          <a:bodyPr wrap="square" rtlCol="0">
            <a:spAutoFit/>
          </a:bodyPr>
          <a:lstStyle/>
          <a:p>
            <a:r>
              <a:rPr kumimoji="1" lang="ja-JP" altLang="en-US" sz="1200" dirty="0" smtClean="0"/>
              <a:t>平成</a:t>
            </a:r>
            <a:r>
              <a:rPr kumimoji="1" lang="en-US" altLang="ja-JP" sz="1200" dirty="0" smtClean="0"/>
              <a:t>27</a:t>
            </a:r>
            <a:r>
              <a:rPr kumimoji="1" lang="ja-JP" altLang="en-US" sz="1200" dirty="0" smtClean="0"/>
              <a:t>年</a:t>
            </a:r>
            <a:r>
              <a:rPr kumimoji="1" lang="en-US" altLang="ja-JP" sz="1200" dirty="0" smtClean="0"/>
              <a:t>8</a:t>
            </a:r>
            <a:r>
              <a:rPr kumimoji="1" lang="ja-JP" altLang="en-US" sz="1200" dirty="0" smtClean="0"/>
              <a:t>月　政策企画部企画室</a:t>
            </a:r>
            <a:endParaRPr kumimoji="1" lang="ja-JP" altLang="en-US" sz="1200" dirty="0"/>
          </a:p>
        </p:txBody>
      </p:sp>
      <p:sp>
        <p:nvSpPr>
          <p:cNvPr id="25" name="正方形/長方形 24"/>
          <p:cNvSpPr/>
          <p:nvPr/>
        </p:nvSpPr>
        <p:spPr>
          <a:xfrm>
            <a:off x="428167" y="9337104"/>
            <a:ext cx="12186370" cy="21600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smtClean="0"/>
              <a:t>■　今後のスケジュール　⇒　</a:t>
            </a:r>
            <a:r>
              <a:rPr kumimoji="1" lang="en-US" altLang="ja-JP" sz="1400" b="1" dirty="0" smtClean="0"/>
              <a:t>27</a:t>
            </a:r>
            <a:r>
              <a:rPr kumimoji="1" lang="ja-JP" altLang="en-US" sz="1400" b="1" dirty="0" smtClean="0"/>
              <a:t>年</a:t>
            </a:r>
            <a:r>
              <a:rPr kumimoji="1" lang="en-US" altLang="ja-JP" sz="1400" b="1" dirty="0" smtClean="0"/>
              <a:t>12</a:t>
            </a:r>
            <a:r>
              <a:rPr kumimoji="1" lang="ja-JP" altLang="en-US" sz="1400" b="1" dirty="0" smtClean="0"/>
              <a:t>月：「大阪府まち・ひと・しごと創生総合戦略（案）」とりまとめ。パブリックコメント等を経て</a:t>
            </a:r>
            <a:r>
              <a:rPr kumimoji="1" lang="en-US" altLang="ja-JP" sz="1400" b="1" dirty="0" smtClean="0"/>
              <a:t>28</a:t>
            </a:r>
            <a:r>
              <a:rPr kumimoji="1" lang="ja-JP" altLang="en-US" sz="1400" b="1" dirty="0" smtClean="0"/>
              <a:t>年</a:t>
            </a:r>
            <a:r>
              <a:rPr kumimoji="1" lang="en-US" altLang="ja-JP" sz="1400" b="1" dirty="0" smtClean="0"/>
              <a:t>3</a:t>
            </a:r>
            <a:r>
              <a:rPr kumimoji="1" lang="ja-JP" altLang="en-US" sz="1400" b="1" dirty="0" smtClean="0"/>
              <a:t>月成案化予定</a:t>
            </a:r>
            <a:endParaRPr kumimoji="1" lang="ja-JP" altLang="en-US" sz="1400" b="1"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21083" y="5489579"/>
            <a:ext cx="3487214" cy="23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3036224"/>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100</Words>
  <Application>Microsoft Office PowerPoint</Application>
  <PresentationFormat>A3 297x420 mm</PresentationFormat>
  <Paragraphs>100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25</cp:revision>
  <cp:lastPrinted>2015-08-26T02:09:44Z</cp:lastPrinted>
  <dcterms:created xsi:type="dcterms:W3CDTF">2015-08-18T08:57:31Z</dcterms:created>
  <dcterms:modified xsi:type="dcterms:W3CDTF">2015-08-27T07:34:04Z</dcterms:modified>
</cp:coreProperties>
</file>