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53" autoAdjust="0"/>
    <p:restoredTop sz="92580" autoAdjust="0"/>
  </p:normalViewPr>
  <p:slideViewPr>
    <p:cSldViewPr>
      <p:cViewPr>
        <p:scale>
          <a:sx n="150" d="100"/>
          <a:sy n="150" d="100"/>
        </p:scale>
        <p:origin x="-72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15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35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81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9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58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6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02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2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03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A3EE8-7AF6-4309-B407-0049DB8A5500}" type="datetimeFigureOut">
              <a:rPr kumimoji="1" lang="ja-JP" altLang="en-US" smtClean="0"/>
              <a:t>2015/8/26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46BF6-6F5E-4DFA-AD06-5D0FF2DAC4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7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pn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jpeg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microsoft.com/office/2007/relationships/hdphoto" Target="../media/hdphoto1.wdp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大阪府人口ビジョン（素案）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の概要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052" y="1681163"/>
            <a:ext cx="6563172" cy="3486149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■大阪府の人口の</a:t>
            </a: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8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</a:p>
          <a:p>
            <a:pPr indent="6800850" algn="l">
              <a:lnSpc>
                <a:spcPts val="1800"/>
              </a:lnSpc>
              <a:spcAft>
                <a:spcPts val="0"/>
              </a:spcAft>
            </a:pP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r>
              <a:rPr lang="ja-JP" altLang="en-US" sz="105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053" y="5224463"/>
            <a:ext cx="6563171" cy="161210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■人口減少・超高齢社会の</a:t>
            </a: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影響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33350" algn="just">
              <a:lnSpc>
                <a:spcPts val="1800"/>
              </a:lnSpc>
              <a:spcAft>
                <a:spcPts val="0"/>
              </a:spcAft>
            </a:pP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000"/>
              </a:lnSpc>
              <a:spcAft>
                <a:spcPts val="0"/>
              </a:spcAft>
            </a:pPr>
            <a:endParaRPr lang="ja-JP" sz="8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55203" y="304800"/>
            <a:ext cx="2350696" cy="240412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72000" rIns="72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11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lang="ja-JP" altLang="en-US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の将来見通し</a:t>
            </a: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（ｼﾐｭﾚｰｼｮﾝ）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出生率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を改善し、東京圏への一極集中を解消することにより、人口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減少傾向が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されれば、</a:t>
            </a:r>
            <a:r>
              <a:rPr lang="en-US" altLang="ja-JP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823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万人～</a:t>
            </a:r>
            <a:r>
              <a:rPr lang="en-US" altLang="ja-JP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837</a:t>
            </a:r>
            <a:r>
              <a:rPr lang="ja-JP" altLang="en-US" sz="8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万人の間になると推計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lnSpc>
                <a:spcPts val="1000"/>
              </a:lnSpc>
              <a:spcAft>
                <a:spcPts val="0"/>
              </a:spcAft>
            </a:pPr>
            <a:endParaRPr 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5131" y="5428508"/>
            <a:ext cx="2212613" cy="1384868"/>
          </a:xfrm>
          <a:prstGeom prst="roundRect">
            <a:avLst>
              <a:gd name="adj" fmla="val 6020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t" anchorCtr="0"/>
          <a:lstStyle/>
          <a:p>
            <a:pPr algn="ctr"/>
            <a:r>
              <a:rPr kumimoji="1" lang="ja-JP" altLang="en-US" sz="1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府民生活</a:t>
            </a:r>
            <a:endParaRPr kumimoji="1" lang="en-US" altLang="ja-JP" sz="10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900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高齢化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の急速な進展</a:t>
            </a: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➡医療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･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ニーズの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増大、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➡社会保障経費の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増大、医療・福祉人材の不足 </a:t>
            </a:r>
            <a:endParaRPr lang="ja-JP" altLang="en-US" sz="800" u="sng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単独世帯の増加</a:t>
            </a: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➡高齢者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の社会的孤立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、コミュニティの弱体化</a:t>
            </a:r>
            <a:endParaRPr lang="ja-JP" altLang="en-US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➡地域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の防犯力・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防災力の低下</a:t>
            </a:r>
            <a:endParaRPr lang="ja-JP" altLang="en-US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◇出生数の減少</a:t>
            </a:r>
            <a:endParaRPr lang="ja-JP" altLang="en-US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➡子育て負担感の増加</a:t>
            </a:r>
            <a:endParaRPr lang="ja-JP" altLang="en-US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➡きめ細かな教育の推進など教育</a:t>
            </a:r>
            <a:r>
              <a:rPr lang="ja-JP" altLang="en-US" sz="8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環境の変化</a:t>
            </a:r>
          </a:p>
          <a:p>
            <a:endParaRPr kumimoji="1" lang="en-US" altLang="ja-JP" sz="11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2320118" y="5428508"/>
            <a:ext cx="2231004" cy="1384868"/>
          </a:xfrm>
          <a:prstGeom prst="roundRect">
            <a:avLst>
              <a:gd name="adj" fmla="val 6322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1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経済・雇用</a:t>
            </a:r>
            <a:endParaRPr lang="en-US" altLang="ja-JP" sz="10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kumimoji="1" lang="en-US" altLang="ja-JP" sz="9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年齢人口の減少</a:t>
            </a: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➡労働力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の絶対数の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不足、高齢者等の雇用拡大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➡中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小企業の人材確保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が困難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一極集中に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よる人材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の流出</a:t>
            </a: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➡中枢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を担う人材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（プロフェッショナル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人材）の流出</a:t>
            </a: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➡厳しい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若年層の雇用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市場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➡医療・福祉分野の市場拡大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➡新たな産業創出の契機に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597400" y="5428508"/>
            <a:ext cx="1959022" cy="1384868"/>
          </a:xfrm>
          <a:prstGeom prst="roundRect">
            <a:avLst>
              <a:gd name="adj" fmla="val 6322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ja-JP" altLang="en-US" sz="1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都市・まちづくり</a:t>
            </a:r>
            <a:endParaRPr lang="en-US" altLang="ja-JP" sz="10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300"/>
              </a:lnSpc>
            </a:pPr>
            <a:endParaRPr kumimoji="1" lang="en-US" altLang="ja-JP" sz="11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構造（人口）の変化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➡都市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インフラ需要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、公共交通需要の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➡低ｴﾈﾙｷﾞｰ社会の先導、インフラの集約化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➡高齢者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空地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・空家の増加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➡住環境等の悪化の可能性、住宅ストックの　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有効活用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農地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・森林の荒廃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endParaRPr kumimoji="1" lang="ja-JP" altLang="en-US" sz="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893" y="980730"/>
            <a:ext cx="2262605" cy="165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四角形吹き出し 52"/>
          <p:cNvSpPr/>
          <p:nvPr/>
        </p:nvSpPr>
        <p:spPr>
          <a:xfrm>
            <a:off x="8239074" y="1091408"/>
            <a:ext cx="484961" cy="144015"/>
          </a:xfrm>
          <a:prstGeom prst="wedgeRectCallout">
            <a:avLst>
              <a:gd name="adj1" fmla="val -70328"/>
              <a:gd name="adj2" fmla="val 78366"/>
            </a:avLst>
          </a:prstGeom>
          <a:ln w="952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87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四角形吹き出し 53"/>
          <p:cNvSpPr/>
          <p:nvPr/>
        </p:nvSpPr>
        <p:spPr>
          <a:xfrm>
            <a:off x="8291772" y="1661203"/>
            <a:ext cx="528700" cy="126954"/>
          </a:xfrm>
          <a:prstGeom prst="wedgeRectCallout">
            <a:avLst>
              <a:gd name="adj1" fmla="val -83196"/>
              <a:gd name="adj2" fmla="val -132384"/>
            </a:avLst>
          </a:prstGeom>
          <a:ln w="952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755203" y="4653135"/>
            <a:ext cx="2350696" cy="2183433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72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取組みの方向性</a:t>
            </a:r>
            <a:endParaRPr lang="en-US" altLang="ja-JP" sz="1100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300"/>
              </a:lnSpc>
              <a:spcAft>
                <a:spcPts val="0"/>
              </a:spcAft>
            </a:pP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  <a:tabLst>
                <a:tab pos="1882775" algn="l"/>
              </a:tabLst>
            </a:pPr>
            <a:endParaRPr 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</a:pPr>
            <a:r>
              <a:rPr lang="en-US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6854790" y="5013176"/>
            <a:ext cx="2181706" cy="1628266"/>
            <a:chOff x="6809894" y="5090885"/>
            <a:chExt cx="2181706" cy="1628266"/>
          </a:xfrm>
        </p:grpSpPr>
        <p:sp>
          <p:nvSpPr>
            <p:cNvPr id="55" name="円/楕円 54"/>
            <p:cNvSpPr>
              <a:spLocks noChangeAspect="1"/>
            </p:cNvSpPr>
            <p:nvPr/>
          </p:nvSpPr>
          <p:spPr>
            <a:xfrm>
              <a:off x="6809894" y="5090885"/>
              <a:ext cx="1204268" cy="1002411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Ⅰ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若者が活躍でき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子育て安心の都市「大阪」の実現　　　　</a:t>
              </a:r>
              <a:endPara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円/楕円 55"/>
            <p:cNvSpPr>
              <a:spLocks noChangeAspect="1"/>
            </p:cNvSpPr>
            <p:nvPr/>
          </p:nvSpPr>
          <p:spPr>
            <a:xfrm>
              <a:off x="7380312" y="5733256"/>
              <a:ext cx="1157090" cy="985895"/>
            </a:xfrm>
            <a:prstGeom prst="ellipse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Ⅲ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東西二極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の一極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の社会経済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構造の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構築</a:t>
              </a:r>
              <a:endPara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7" name="円/楕円 56"/>
            <p:cNvSpPr>
              <a:spLocks noChangeAspect="1"/>
            </p:cNvSpPr>
            <p:nvPr/>
          </p:nvSpPr>
          <p:spPr>
            <a:xfrm>
              <a:off x="7879406" y="5090885"/>
              <a:ext cx="1112194" cy="1002411"/>
            </a:xfrm>
            <a:prstGeom prst="ellipse">
              <a:avLst/>
            </a:prstGeom>
            <a:solidFill>
              <a:srgbClr val="04D3FC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Ⅱ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人口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減少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超高齢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社会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でも持続</a:t>
              </a:r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な地域づくり</a:t>
              </a:r>
              <a:endPara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6711123" y="4904968"/>
            <a:ext cx="2280477" cy="1808252"/>
          </a:xfrm>
          <a:prstGeom prst="rect">
            <a:avLst/>
          </a:prstGeom>
          <a:noFill/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2" name="Picture 8" descr="D:\TanakaAs\Documents\My Pictures\図2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89" t="16560" r="-9608" b="22605"/>
          <a:stretch/>
        </p:blipFill>
        <p:spPr bwMode="auto">
          <a:xfrm>
            <a:off x="8136612" y="1359787"/>
            <a:ext cx="1043900" cy="34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テキスト ボックス 68"/>
          <p:cNvSpPr txBox="1"/>
          <p:nvPr/>
        </p:nvSpPr>
        <p:spPr>
          <a:xfrm>
            <a:off x="5004048" y="1911349"/>
            <a:ext cx="1548946" cy="66035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○出生数･出生率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・出生数は今後も減少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人口維持に必要な水準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[2.07]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を下回る出生率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755203" y="2767734"/>
            <a:ext cx="2350696" cy="180408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72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基本的な視点</a:t>
            </a:r>
            <a:endParaRPr lang="en-US" altLang="ja-JP" sz="1100" b="1" kern="1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300"/>
              </a:lnSpc>
              <a:spcAft>
                <a:spcPts val="0"/>
              </a:spcAft>
            </a:pP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000"/>
              </a:lnSpc>
              <a:spcAft>
                <a:spcPts val="0"/>
              </a:spcAft>
              <a:tabLst>
                <a:tab pos="1882775" algn="l"/>
              </a:tabLst>
            </a:pPr>
            <a:endParaRPr 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</a:pPr>
            <a:r>
              <a:rPr lang="en-US" sz="9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9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732239" y="2996952"/>
            <a:ext cx="2373659" cy="1512168"/>
          </a:xfrm>
          <a:prstGeom prst="rect">
            <a:avLst/>
          </a:prstGeom>
          <a:noFill/>
          <a:ln w="6350">
            <a:noFill/>
            <a:prstDash val="solid"/>
          </a:ln>
        </p:spPr>
        <p:txBody>
          <a:bodyPr wrap="square" lIns="72000" rIns="72000" rtlCol="0" anchor="ctr" anchorCtr="0">
            <a:noAutofit/>
          </a:bodyPr>
          <a:lstStyle/>
          <a:p>
            <a:pPr algn="just">
              <a:spcAft>
                <a:spcPts val="0"/>
              </a:spcAft>
              <a:tabLst>
                <a:tab pos="1882775" algn="l"/>
              </a:tabLst>
            </a:pP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人口減少傾向を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し、将来予想される</a:t>
            </a: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  <a:tabLst>
                <a:tab pos="1882775" algn="l"/>
              </a:tabLst>
            </a:pP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人口構造を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変えて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いく</a:t>
            </a:r>
            <a:endParaRPr lang="ja-JP" altLang="en-US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●すべて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の人が活躍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できる持続可能な社会シス</a:t>
            </a: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テム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再構築</a:t>
            </a:r>
            <a:endParaRPr lang="ja-JP" altLang="en-US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都市としての経済機能や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を高め、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活気</a:t>
            </a:r>
            <a:endParaRPr lang="en-US" altLang="ja-JP" sz="9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あふれる「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大阪」を</a:t>
            </a:r>
            <a:r>
              <a:rPr lang="ja-JP" altLang="en-US" sz="9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ja-JP" altLang="en-US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5051" y="304800"/>
            <a:ext cx="6563173" cy="1332531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600"/>
              </a:lnSpc>
              <a:spcAft>
                <a:spcPts val="0"/>
              </a:spcAft>
            </a:pPr>
            <a:r>
              <a:rPr lang="ja-JP" sz="1100" b="1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1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はじめ</a:t>
            </a: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6800850" algn="l">
              <a:lnSpc>
                <a:spcPts val="1800"/>
              </a:lnSpc>
              <a:spcAft>
                <a:spcPts val="0"/>
              </a:spcAft>
            </a:pP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>
              <a:spcAft>
                <a:spcPts val="0"/>
              </a:spcAft>
            </a:pPr>
            <a:r>
              <a:rPr lang="en-US" sz="105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347864" y="620688"/>
            <a:ext cx="1224136" cy="918552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45715" rIns="36000" bIns="4571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</a:pPr>
            <a:r>
              <a:rPr lang="ja-JP" altLang="en-US" sz="8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今後の基本的視点</a:t>
            </a:r>
            <a:endParaRPr lang="en-US" altLang="ja-JP" sz="8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「東京一極集中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」の是正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若い世代の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就労・結婚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endParaRPr lang="en-US" altLang="ja-JP" sz="8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子育ての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希望の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地域の特性に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即した</a:t>
            </a:r>
            <a:endParaRPr lang="en-US" altLang="ja-JP" sz="8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地域課題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解決</a:t>
            </a:r>
            <a:r>
              <a:rPr 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07502" y="620687"/>
            <a:ext cx="3194853" cy="926173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45715" rIns="36000" bIns="4571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目指す</a:t>
            </a:r>
            <a:r>
              <a:rPr lang="ja-JP" altLang="en-US" sz="800" u="sng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べき将来の</a:t>
            </a:r>
            <a:r>
              <a:rPr lang="ja-JP" altLang="en-US" sz="800" u="sng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　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活力ある日本社会」の維持のために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減少に歯止めをかけ、</a:t>
            </a:r>
            <a:r>
              <a:rPr 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2060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億人程度の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人口を確保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若い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世代の希望が実現すると、出生率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1.8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程度に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</a:t>
            </a:r>
            <a:r>
              <a:rPr 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1.6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</a:t>
            </a:r>
            <a:r>
              <a:rPr lang="ja-JP" alt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</a:t>
            </a:r>
            <a:r>
              <a:rPr 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1.8</a:t>
            </a:r>
            <a:r>
              <a:rPr lang="ja-JP" alt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程度、</a:t>
            </a:r>
            <a:r>
              <a:rPr 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2.07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が達成される</a:t>
            </a:r>
            <a:r>
              <a:rPr lang="ja-JP" altLang="en-US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と想定</a:t>
            </a:r>
            <a:endParaRPr lang="ja-JP" altLang="en-US" sz="7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人口の安定化」と「生産性の向上」が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実現する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ならば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年代の</a:t>
            </a:r>
            <a:endParaRPr lang="en-US" altLang="ja-JP" sz="8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実質</a:t>
            </a:r>
            <a:r>
              <a:rPr 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GDP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成長率は、</a:t>
            </a:r>
            <a:r>
              <a:rPr 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8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ja-JP" alt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程度の維持が可能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sz="8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en-US" sz="8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6675" y="514350"/>
            <a:ext cx="4573905" cy="108585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31640" y="412750"/>
            <a:ext cx="2321574" cy="177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国の長期人口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</a:t>
            </a:r>
            <a:r>
              <a:rPr lang="ja-JP" altLang="en-US" sz="900" b="1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en-US" altLang="ja-JP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H26.12.27</a:t>
            </a:r>
            <a:r>
              <a:rPr lang="ja-JP" altLang="en-US" sz="7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en-US" altLang="ja-JP" sz="7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7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788025" y="514351"/>
            <a:ext cx="1584175" cy="1059504"/>
          </a:xfrm>
          <a:prstGeom prst="roundRect">
            <a:avLst>
              <a:gd name="adj" fmla="val 0"/>
            </a:avLst>
          </a:prstGeom>
          <a:noFill/>
          <a:ln w="63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も人口の将来展望を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見通し、それを踏まえて取組み　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を進めていくことが必要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8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H27</a:t>
            </a: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）年から</a:t>
            </a:r>
            <a:r>
              <a:rPr lang="en-US" altLang="ja-JP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</a:p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H52</a:t>
            </a: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）年を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見通し、ビジョン</a:t>
            </a:r>
            <a:endParaRPr lang="en-US" altLang="ja-JP" sz="8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8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b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</a:t>
            </a:r>
            <a:endParaRPr lang="ja-JP" altLang="en-US" sz="8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二等辺三角形 4"/>
          <p:cNvSpPr/>
          <p:nvPr/>
        </p:nvSpPr>
        <p:spPr>
          <a:xfrm rot="16200000" flipV="1">
            <a:off x="4334591" y="1002114"/>
            <a:ext cx="741972" cy="123137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0" name="Picture 1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6"/>
          <a:stretch/>
        </p:blipFill>
        <p:spPr bwMode="auto">
          <a:xfrm>
            <a:off x="66675" y="2279650"/>
            <a:ext cx="1489075" cy="1125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テキスト ボックス 60"/>
          <p:cNvSpPr txBox="1"/>
          <p:nvPr/>
        </p:nvSpPr>
        <p:spPr>
          <a:xfrm>
            <a:off x="75787" y="1911349"/>
            <a:ext cx="1189203" cy="50967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○人口総数の推移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kumimoji="1"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</a:t>
            </a:r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1"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1"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endParaRPr kumimoji="1" lang="en-US" altLang="ja-JP" sz="8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・今後</a:t>
            </a:r>
            <a:r>
              <a:rPr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</a:t>
            </a:r>
            <a:r>
              <a:rPr lang="en-US" altLang="ja-JP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137</a:t>
            </a:r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万人減</a:t>
            </a:r>
            <a:endParaRPr kumimoji="1" lang="ja-JP" altLang="en-US" sz="800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60201" y="1911349"/>
            <a:ext cx="1659671" cy="5096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○人口構成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年には高齢者が全体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35.9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5788" y="3464787"/>
            <a:ext cx="1606766" cy="4493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○人口の社会増減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・圏域別での転出超過は東京圏のみ</a:t>
            </a:r>
            <a:endParaRPr lang="en-US" altLang="ja-JP" sz="800" spc="-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</a:t>
            </a:r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</a:t>
            </a:r>
            <a:r>
              <a:rPr lang="en-US" altLang="ja-JP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､</a:t>
            </a:r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進学･就職時から</a:t>
            </a:r>
            <a:r>
              <a:rPr lang="en-US" altLang="ja-JP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spc="-6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604221" y="3429000"/>
            <a:ext cx="1352452" cy="48517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○地域別人口の推移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東部大阪地域、南河内地域で</a:t>
            </a:r>
            <a:endParaRPr lang="en-US" altLang="ja-JP" sz="8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800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人口減少率が高い</a:t>
            </a:r>
            <a:endParaRPr kumimoji="1" lang="ja-JP" altLang="en-US" sz="800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900886"/>
            <a:ext cx="1552427" cy="125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テキスト ボックス 71"/>
          <p:cNvSpPr txBox="1"/>
          <p:nvPr/>
        </p:nvSpPr>
        <p:spPr>
          <a:xfrm>
            <a:off x="5004047" y="3429000"/>
            <a:ext cx="1642265" cy="4123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昼間･交流人口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昼</a:t>
            </a:r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夜間人口比率は緩やかに低下</a:t>
            </a:r>
            <a:endParaRPr lang="en-US" altLang="ja-JP" sz="8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・外国人旅行者数は引き続き高い伸び</a:t>
            </a:r>
            <a:endParaRPr lang="en-US" altLang="ja-JP" sz="8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6660232" y="1530297"/>
            <a:ext cx="0" cy="420622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201" y="2259903"/>
            <a:ext cx="1587663" cy="1169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2276872"/>
            <a:ext cx="1392786" cy="112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29526"/>
            <a:ext cx="1553915" cy="99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3891880"/>
            <a:ext cx="1392786" cy="123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5" y="3873106"/>
            <a:ext cx="1684414" cy="126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" name="グループ化 44"/>
          <p:cNvGrpSpPr/>
          <p:nvPr/>
        </p:nvGrpSpPr>
        <p:grpSpPr>
          <a:xfrm>
            <a:off x="1838281" y="3914173"/>
            <a:ext cx="1653599" cy="1171011"/>
            <a:chOff x="3916364" y="3636676"/>
            <a:chExt cx="4756157" cy="2509330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8" t="1089" r="6996" b="1721"/>
            <a:stretch/>
          </p:blipFill>
          <p:spPr bwMode="auto">
            <a:xfrm>
              <a:off x="3916364" y="3636676"/>
              <a:ext cx="4756157" cy="2509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7" name="円/楕円 46"/>
            <p:cNvSpPr/>
            <p:nvPr/>
          </p:nvSpPr>
          <p:spPr>
            <a:xfrm rot="3638374">
              <a:off x="5249222" y="4653883"/>
              <a:ext cx="1135393" cy="323715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4" name="円/楕円 63"/>
            <p:cNvSpPr/>
            <p:nvPr/>
          </p:nvSpPr>
          <p:spPr>
            <a:xfrm rot="3060000">
              <a:off x="4060552" y="5165838"/>
              <a:ext cx="498057" cy="242443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円/楕円 64"/>
            <p:cNvSpPr/>
            <p:nvPr/>
          </p:nvSpPr>
          <p:spPr>
            <a:xfrm rot="1200000" flipH="1" flipV="1">
              <a:off x="6810021" y="5502715"/>
              <a:ext cx="408916" cy="175344"/>
            </a:xfrm>
            <a:prstGeom prst="ellipse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右中かっこ 66"/>
            <p:cNvSpPr/>
            <p:nvPr/>
          </p:nvSpPr>
          <p:spPr>
            <a:xfrm rot="720000" flipH="1">
              <a:off x="4747608" y="4158638"/>
              <a:ext cx="164269" cy="1316845"/>
            </a:xfrm>
            <a:prstGeom prst="rightBrace">
              <a:avLst>
                <a:gd name="adj1" fmla="val 8333"/>
                <a:gd name="adj2" fmla="val 3250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>
            <a:xfrm>
              <a:off x="4434080" y="4043969"/>
              <a:ext cx="443624" cy="572014"/>
            </a:xfrm>
            <a:prstGeom prst="straightConnector1">
              <a:avLst/>
            </a:prstGeom>
            <a:ln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>
              <a:endCxn id="47" idx="0"/>
            </p:cNvCxnSpPr>
            <p:nvPr/>
          </p:nvCxnSpPr>
          <p:spPr>
            <a:xfrm flipH="1">
              <a:off x="5957988" y="4267228"/>
              <a:ext cx="743212" cy="48895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>
              <a:endCxn id="64" idx="0"/>
            </p:cNvCxnSpPr>
            <p:nvPr/>
          </p:nvCxnSpPr>
          <p:spPr>
            <a:xfrm flipH="1">
              <a:off x="4403788" y="4267228"/>
              <a:ext cx="2297412" cy="96258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正方形/長方形 75"/>
            <p:cNvSpPr/>
            <p:nvPr/>
          </p:nvSpPr>
          <p:spPr>
            <a:xfrm>
              <a:off x="5956890" y="3918428"/>
              <a:ext cx="2321364" cy="348800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結婚後、子どもが学齢期に入るまでの間に家族で転出</a:t>
              </a:r>
              <a:endPara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898332" y="5019441"/>
              <a:ext cx="1774189" cy="220508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5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退職後地元に帰る</a:t>
              </a:r>
              <a:endParaRPr kumimoji="1"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78" name="直線矢印コネクタ 77"/>
            <p:cNvCxnSpPr>
              <a:stCxn id="77" idx="2"/>
            </p:cNvCxnSpPr>
            <p:nvPr/>
          </p:nvCxnSpPr>
          <p:spPr>
            <a:xfrm flipH="1">
              <a:off x="7095464" y="5239949"/>
              <a:ext cx="689962" cy="29789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正方形/長方形 78"/>
          <p:cNvSpPr/>
          <p:nvPr/>
        </p:nvSpPr>
        <p:spPr>
          <a:xfrm>
            <a:off x="1936528" y="4026681"/>
            <a:ext cx="307180" cy="9312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進学・就職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63887" y="1911349"/>
            <a:ext cx="1392786" cy="49038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○世帯数･世帯構成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・高齢世帯数（特に単独）が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増加する見込み</a:t>
            </a:r>
            <a:endParaRPr lang="en-US" altLang="ja-JP" sz="800" spc="-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682553" y="3524250"/>
            <a:ext cx="1881334" cy="3982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・年齢階層別では、進学･就職時に転入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超過</a:t>
            </a:r>
            <a:endParaRPr lang="en-US" altLang="ja-JP" sz="800" spc="-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女性）。男女とも学齢期前と</a:t>
            </a:r>
            <a:r>
              <a:rPr lang="en-US" altLang="ja-JP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代、</a:t>
            </a:r>
            <a:endParaRPr lang="en-US" altLang="ja-JP" sz="800" spc="-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spc="-6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800" spc="-6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代で転出超過。</a:t>
            </a:r>
            <a:endParaRPr lang="en-US" altLang="ja-JP" sz="800" spc="-6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1798" y="3909370"/>
            <a:ext cx="629516" cy="9569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kumimoji="1"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女</a:t>
            </a:r>
            <a:r>
              <a:rPr kumimoji="1" lang="ja-JP" altLang="en-US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性</a:t>
            </a:r>
            <a:r>
              <a:rPr kumimoji="1" lang="en-US" altLang="ja-JP" sz="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テキスト ボックス 23"/>
          <p:cNvSpPr txBox="1"/>
          <p:nvPr/>
        </p:nvSpPr>
        <p:spPr>
          <a:xfrm>
            <a:off x="7452320" y="44624"/>
            <a:ext cx="2520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　政策企画部企画室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42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327</Words>
  <Application>Microsoft Office PowerPoint</Application>
  <PresentationFormat>画面に合わせる (4:3)</PresentationFormat>
  <Paragraphs>117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89</cp:revision>
  <cp:lastPrinted>2015-08-26T02:09:25Z</cp:lastPrinted>
  <dcterms:created xsi:type="dcterms:W3CDTF">2015-08-17T04:59:07Z</dcterms:created>
  <dcterms:modified xsi:type="dcterms:W3CDTF">2015-08-26T04:08:03Z</dcterms:modified>
</cp:coreProperties>
</file>