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78" r:id="rId5"/>
  </p:sldIdLst>
  <p:sldSz cx="15122525" cy="10693400"/>
  <p:notesSz cx="6807200" cy="9939338"/>
  <p:defaultText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369">
          <p15:clr>
            <a:srgbClr val="A4A3A4"/>
          </p15:clr>
        </p15:guide>
        <p15:guide id="2" pos="476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E39"/>
    <a:srgbClr val="F7EA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2518" autoAdjust="0"/>
    <p:restoredTop sz="96303" autoAdjust="0"/>
  </p:normalViewPr>
  <p:slideViewPr>
    <p:cSldViewPr snapToGrid="0">
      <p:cViewPr>
        <p:scale>
          <a:sx n="100" d="100"/>
          <a:sy n="100" d="100"/>
        </p:scale>
        <p:origin x="900" y="3774"/>
      </p:cViewPr>
      <p:guideLst>
        <p:guide orient="horz" pos="3369"/>
        <p:guide pos="476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8"/>
            <a:ext cx="2949678" cy="497461"/>
          </a:xfrm>
          <a:prstGeom prst="rect">
            <a:avLst/>
          </a:prstGeom>
        </p:spPr>
        <p:txBody>
          <a:bodyPr vert="horz" lIns="62917" tIns="31459" rIns="62917" bIns="31459"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67" y="18"/>
            <a:ext cx="2950765" cy="497461"/>
          </a:xfrm>
          <a:prstGeom prst="rect">
            <a:avLst/>
          </a:prstGeom>
        </p:spPr>
        <p:txBody>
          <a:bodyPr vert="horz" lIns="62917" tIns="31459" rIns="62917" bIns="31459" rtlCol="0"/>
          <a:lstStyle>
            <a:lvl1pPr algn="r">
              <a:defRPr sz="800"/>
            </a:lvl1pPr>
          </a:lstStyle>
          <a:p>
            <a:fld id="{57DB76CF-5E8E-4210-900E-8A81334EBD6C}" type="datetimeFigureOut">
              <a:rPr kumimoji="1" lang="ja-JP" altLang="en-US" smtClean="0"/>
              <a:t>2015/8/31</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62917" tIns="31459" rIns="62917" bIns="31459" rtlCol="0" anchor="ctr"/>
          <a:lstStyle/>
          <a:p>
            <a:endParaRPr lang="ja-JP" altLang="en-US"/>
          </a:p>
        </p:txBody>
      </p:sp>
      <p:sp>
        <p:nvSpPr>
          <p:cNvPr id="5" name="ノート プレースホルダー 4"/>
          <p:cNvSpPr>
            <a:spLocks noGrp="1"/>
          </p:cNvSpPr>
          <p:nvPr>
            <p:ph type="body" sz="quarter" idx="3"/>
          </p:nvPr>
        </p:nvSpPr>
        <p:spPr>
          <a:xfrm>
            <a:off x="680612" y="4720941"/>
            <a:ext cx="5445978" cy="4472757"/>
          </a:xfrm>
          <a:prstGeom prst="rect">
            <a:avLst/>
          </a:prstGeom>
        </p:spPr>
        <p:txBody>
          <a:bodyPr vert="horz" lIns="62917" tIns="31459" rIns="62917" bIns="3145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781"/>
            <a:ext cx="2949678" cy="496363"/>
          </a:xfrm>
          <a:prstGeom prst="rect">
            <a:avLst/>
          </a:prstGeom>
        </p:spPr>
        <p:txBody>
          <a:bodyPr vert="horz" lIns="62917" tIns="31459" rIns="62917" bIns="31459"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67" y="9440781"/>
            <a:ext cx="2950765" cy="496363"/>
          </a:xfrm>
          <a:prstGeom prst="rect">
            <a:avLst/>
          </a:prstGeom>
        </p:spPr>
        <p:txBody>
          <a:bodyPr vert="horz" lIns="62917" tIns="31459" rIns="62917" bIns="31459" rtlCol="0" anchor="b"/>
          <a:lstStyle>
            <a:lvl1pPr algn="r">
              <a:defRPr sz="800"/>
            </a:lvl1pPr>
          </a:lstStyle>
          <a:p>
            <a:fld id="{A1109B6F-EF79-4700-9586-60FB757CBB86}" type="slidenum">
              <a:rPr kumimoji="1" lang="ja-JP" altLang="en-US" smtClean="0"/>
              <a:t>‹#›</a:t>
            </a:fld>
            <a:endParaRPr kumimoji="1" lang="ja-JP" altLang="en-US"/>
          </a:p>
        </p:txBody>
      </p:sp>
    </p:spTree>
    <p:extLst>
      <p:ext uri="{BB962C8B-B14F-4D97-AF65-F5344CB8AC3E}">
        <p14:creationId xmlns:p14="http://schemas.microsoft.com/office/powerpoint/2010/main" val="2319860038"/>
      </p:ext>
    </p:extLst>
  </p:cSld>
  <p:clrMap bg1="lt1" tx1="dk1" bg2="lt2" tx2="dk2" accent1="accent1" accent2="accent2" accent3="accent3" accent4="accent4" accent5="accent5" accent6="accent6" hlink="hlink" folHlink="folHlink"/>
  <p:notesStyle>
    <a:lvl1pPr marL="0" algn="l" defTabSz="914128" rtl="0" eaLnBrk="1" latinLnBrk="0" hangingPunct="1">
      <a:defRPr kumimoji="1" sz="1200" kern="1200">
        <a:solidFill>
          <a:schemeClr val="tx1"/>
        </a:solidFill>
        <a:latin typeface="+mn-lt"/>
        <a:ea typeface="+mn-ea"/>
        <a:cs typeface="+mn-cs"/>
      </a:defRPr>
    </a:lvl1pPr>
    <a:lvl2pPr marL="457063" algn="l" defTabSz="914128" rtl="0" eaLnBrk="1" latinLnBrk="0" hangingPunct="1">
      <a:defRPr kumimoji="1" sz="1200" kern="1200">
        <a:solidFill>
          <a:schemeClr val="tx1"/>
        </a:solidFill>
        <a:latin typeface="+mn-lt"/>
        <a:ea typeface="+mn-ea"/>
        <a:cs typeface="+mn-cs"/>
      </a:defRPr>
    </a:lvl2pPr>
    <a:lvl3pPr marL="914128" algn="l" defTabSz="914128" rtl="0" eaLnBrk="1" latinLnBrk="0" hangingPunct="1">
      <a:defRPr kumimoji="1" sz="1200" kern="1200">
        <a:solidFill>
          <a:schemeClr val="tx1"/>
        </a:solidFill>
        <a:latin typeface="+mn-lt"/>
        <a:ea typeface="+mn-ea"/>
        <a:cs typeface="+mn-cs"/>
      </a:defRPr>
    </a:lvl3pPr>
    <a:lvl4pPr marL="1371190" algn="l" defTabSz="914128" rtl="0" eaLnBrk="1" latinLnBrk="0" hangingPunct="1">
      <a:defRPr kumimoji="1" sz="1200" kern="1200">
        <a:solidFill>
          <a:schemeClr val="tx1"/>
        </a:solidFill>
        <a:latin typeface="+mn-lt"/>
        <a:ea typeface="+mn-ea"/>
        <a:cs typeface="+mn-cs"/>
      </a:defRPr>
    </a:lvl4pPr>
    <a:lvl5pPr marL="1828254" algn="l" defTabSz="914128" rtl="0" eaLnBrk="1" latinLnBrk="0" hangingPunct="1">
      <a:defRPr kumimoji="1" sz="1200" kern="1200">
        <a:solidFill>
          <a:schemeClr val="tx1"/>
        </a:solidFill>
        <a:latin typeface="+mn-lt"/>
        <a:ea typeface="+mn-ea"/>
        <a:cs typeface="+mn-cs"/>
      </a:defRPr>
    </a:lvl5pPr>
    <a:lvl6pPr marL="2285316" algn="l" defTabSz="914128" rtl="0" eaLnBrk="1" latinLnBrk="0" hangingPunct="1">
      <a:defRPr kumimoji="1" sz="1200" kern="1200">
        <a:solidFill>
          <a:schemeClr val="tx1"/>
        </a:solidFill>
        <a:latin typeface="+mn-lt"/>
        <a:ea typeface="+mn-ea"/>
        <a:cs typeface="+mn-cs"/>
      </a:defRPr>
    </a:lvl6pPr>
    <a:lvl7pPr marL="2742382" algn="l" defTabSz="914128" rtl="0" eaLnBrk="1" latinLnBrk="0" hangingPunct="1">
      <a:defRPr kumimoji="1" sz="1200" kern="1200">
        <a:solidFill>
          <a:schemeClr val="tx1"/>
        </a:solidFill>
        <a:latin typeface="+mn-lt"/>
        <a:ea typeface="+mn-ea"/>
        <a:cs typeface="+mn-cs"/>
      </a:defRPr>
    </a:lvl7pPr>
    <a:lvl8pPr marL="3199444" algn="l" defTabSz="914128" rtl="0" eaLnBrk="1" latinLnBrk="0" hangingPunct="1">
      <a:defRPr kumimoji="1" sz="1200" kern="1200">
        <a:solidFill>
          <a:schemeClr val="tx1"/>
        </a:solidFill>
        <a:latin typeface="+mn-lt"/>
        <a:ea typeface="+mn-ea"/>
        <a:cs typeface="+mn-cs"/>
      </a:defRPr>
    </a:lvl8pPr>
    <a:lvl9pPr marL="3656509" algn="l" defTabSz="914128"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ja-JP" altLang="en-US" dirty="0" smtClean="0"/>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a:solidFill>
                  <a:schemeClr val="tx1"/>
                </a:solidFill>
                <a:latin typeface="Calibri" pitchFamily="34" charset="0"/>
                <a:ea typeface="ＭＳ Ｐゴシック" charset="-128"/>
              </a:defRPr>
            </a:lvl1pPr>
            <a:lvl2pPr marL="748231" indent="-287779">
              <a:defRPr kumimoji="1">
                <a:solidFill>
                  <a:schemeClr val="tx1"/>
                </a:solidFill>
                <a:latin typeface="Calibri" pitchFamily="34" charset="0"/>
                <a:ea typeface="ＭＳ Ｐゴシック" charset="-128"/>
              </a:defRPr>
            </a:lvl2pPr>
            <a:lvl3pPr marL="1151123" indent="-230225">
              <a:defRPr kumimoji="1">
                <a:solidFill>
                  <a:schemeClr val="tx1"/>
                </a:solidFill>
                <a:latin typeface="Calibri" pitchFamily="34" charset="0"/>
                <a:ea typeface="ＭＳ Ｐゴシック" charset="-128"/>
              </a:defRPr>
            </a:lvl3pPr>
            <a:lvl4pPr marL="1611568" indent="-230225">
              <a:defRPr kumimoji="1">
                <a:solidFill>
                  <a:schemeClr val="tx1"/>
                </a:solidFill>
                <a:latin typeface="Calibri" pitchFamily="34" charset="0"/>
                <a:ea typeface="ＭＳ Ｐゴシック" charset="-128"/>
              </a:defRPr>
            </a:lvl4pPr>
            <a:lvl5pPr marL="2072018" indent="-230225">
              <a:defRPr kumimoji="1">
                <a:solidFill>
                  <a:schemeClr val="tx1"/>
                </a:solidFill>
                <a:latin typeface="Calibri" pitchFamily="34" charset="0"/>
                <a:ea typeface="ＭＳ Ｐゴシック" charset="-128"/>
              </a:defRPr>
            </a:lvl5pPr>
            <a:lvl6pPr marL="2532469" indent="-230225" fontAlgn="base">
              <a:spcBef>
                <a:spcPct val="0"/>
              </a:spcBef>
              <a:spcAft>
                <a:spcPct val="0"/>
              </a:spcAft>
              <a:defRPr kumimoji="1">
                <a:solidFill>
                  <a:schemeClr val="tx1"/>
                </a:solidFill>
                <a:latin typeface="Calibri" pitchFamily="34" charset="0"/>
                <a:ea typeface="ＭＳ Ｐゴシック" charset="-128"/>
              </a:defRPr>
            </a:lvl6pPr>
            <a:lvl7pPr marL="2992914" indent="-230225" fontAlgn="base">
              <a:spcBef>
                <a:spcPct val="0"/>
              </a:spcBef>
              <a:spcAft>
                <a:spcPct val="0"/>
              </a:spcAft>
              <a:defRPr kumimoji="1">
                <a:solidFill>
                  <a:schemeClr val="tx1"/>
                </a:solidFill>
                <a:latin typeface="Calibri" pitchFamily="34" charset="0"/>
                <a:ea typeface="ＭＳ Ｐゴシック" charset="-128"/>
              </a:defRPr>
            </a:lvl7pPr>
            <a:lvl8pPr marL="3453365" indent="-230225" fontAlgn="base">
              <a:spcBef>
                <a:spcPct val="0"/>
              </a:spcBef>
              <a:spcAft>
                <a:spcPct val="0"/>
              </a:spcAft>
              <a:defRPr kumimoji="1">
                <a:solidFill>
                  <a:schemeClr val="tx1"/>
                </a:solidFill>
                <a:latin typeface="Calibri" pitchFamily="34" charset="0"/>
                <a:ea typeface="ＭＳ Ｐゴシック" charset="-128"/>
              </a:defRPr>
            </a:lvl8pPr>
            <a:lvl9pPr marL="3913812" indent="-230225" fontAlgn="base">
              <a:spcBef>
                <a:spcPct val="0"/>
              </a:spcBef>
              <a:spcAft>
                <a:spcPct val="0"/>
              </a:spcAft>
              <a:defRPr kumimoji="1">
                <a:solidFill>
                  <a:schemeClr val="tx1"/>
                </a:solidFill>
                <a:latin typeface="Calibri" pitchFamily="34" charset="0"/>
                <a:ea typeface="ＭＳ Ｐゴシック" charset="-128"/>
              </a:defRPr>
            </a:lvl9pPr>
          </a:lstStyle>
          <a:p>
            <a:pPr fontAlgn="base">
              <a:spcBef>
                <a:spcPct val="0"/>
              </a:spcBef>
              <a:spcAft>
                <a:spcPct val="0"/>
              </a:spcAft>
            </a:pPr>
            <a:fld id="{7988F9AE-47C9-421A-9640-DC1132233561}" type="slidenum">
              <a:rPr lang="ja-JP" altLang="en-US"/>
              <a:pPr fontAlgn="base">
                <a:spcBef>
                  <a:spcPct val="0"/>
                </a:spcBef>
                <a:spcAft>
                  <a:spcPct val="0"/>
                </a:spcAft>
              </a:pPr>
              <a:t>1</a:t>
            </a:fld>
            <a:endParaRPr lang="ja-JP" altLang="en-US"/>
          </a:p>
        </p:txBody>
      </p:sp>
    </p:spTree>
    <p:extLst>
      <p:ext uri="{BB962C8B-B14F-4D97-AF65-F5344CB8AC3E}">
        <p14:creationId xmlns:p14="http://schemas.microsoft.com/office/powerpoint/2010/main" val="2944382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4" y="3321888"/>
            <a:ext cx="12854145" cy="2292151"/>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268380" y="6059594"/>
            <a:ext cx="10585768" cy="2732758"/>
          </a:xfrm>
        </p:spPr>
        <p:txBody>
          <a:bodyPr/>
          <a:lstStyle>
            <a:lvl1pPr marL="0" indent="0" algn="ctr">
              <a:buNone/>
              <a:defRPr>
                <a:solidFill>
                  <a:schemeClr val="tx1">
                    <a:tint val="75000"/>
                  </a:schemeClr>
                </a:solidFill>
              </a:defRPr>
            </a:lvl1pPr>
            <a:lvl2pPr marL="727037" indent="0" algn="ctr">
              <a:buNone/>
              <a:defRPr>
                <a:solidFill>
                  <a:schemeClr val="tx1">
                    <a:tint val="75000"/>
                  </a:schemeClr>
                </a:solidFill>
              </a:defRPr>
            </a:lvl2pPr>
            <a:lvl3pPr marL="1454074" indent="0" algn="ctr">
              <a:buNone/>
              <a:defRPr>
                <a:solidFill>
                  <a:schemeClr val="tx1">
                    <a:tint val="75000"/>
                  </a:schemeClr>
                </a:solidFill>
              </a:defRPr>
            </a:lvl3pPr>
            <a:lvl4pPr marL="2181113" indent="0" algn="ctr">
              <a:buNone/>
              <a:defRPr>
                <a:solidFill>
                  <a:schemeClr val="tx1">
                    <a:tint val="75000"/>
                  </a:schemeClr>
                </a:solidFill>
              </a:defRPr>
            </a:lvl4pPr>
            <a:lvl5pPr marL="2908148" indent="0" algn="ctr">
              <a:buNone/>
              <a:defRPr>
                <a:solidFill>
                  <a:schemeClr val="tx1">
                    <a:tint val="75000"/>
                  </a:schemeClr>
                </a:solidFill>
              </a:defRPr>
            </a:lvl5pPr>
            <a:lvl6pPr marL="3635184" indent="0" algn="ctr">
              <a:buNone/>
              <a:defRPr>
                <a:solidFill>
                  <a:schemeClr val="tx1">
                    <a:tint val="75000"/>
                  </a:schemeClr>
                </a:solidFill>
              </a:defRPr>
            </a:lvl6pPr>
            <a:lvl7pPr marL="4362222" indent="0" algn="ctr">
              <a:buNone/>
              <a:defRPr>
                <a:solidFill>
                  <a:schemeClr val="tx1">
                    <a:tint val="75000"/>
                  </a:schemeClr>
                </a:solidFill>
              </a:defRPr>
            </a:lvl7pPr>
            <a:lvl8pPr marL="5089259" indent="0" algn="ctr">
              <a:buNone/>
              <a:defRPr>
                <a:solidFill>
                  <a:schemeClr val="tx1">
                    <a:tint val="75000"/>
                  </a:schemeClr>
                </a:solidFill>
              </a:defRPr>
            </a:lvl8pPr>
            <a:lvl9pPr marL="5816295"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756128" y="428236"/>
            <a:ext cx="9955663" cy="912404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9" y="6871503"/>
            <a:ext cx="12854145" cy="2123829"/>
          </a:xfrm>
        </p:spPr>
        <p:txBody>
          <a:bodyPr anchor="t"/>
          <a:lstStyle>
            <a:lvl1pPr algn="l">
              <a:defRPr sz="65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94579" y="4532322"/>
            <a:ext cx="12854145" cy="2339181"/>
          </a:xfrm>
        </p:spPr>
        <p:txBody>
          <a:bodyPr anchor="b"/>
          <a:lstStyle>
            <a:lvl1pPr marL="0" indent="0">
              <a:buNone/>
              <a:defRPr sz="3300">
                <a:solidFill>
                  <a:schemeClr val="tx1">
                    <a:tint val="75000"/>
                  </a:schemeClr>
                </a:solidFill>
              </a:defRPr>
            </a:lvl1pPr>
            <a:lvl2pPr marL="727037" indent="0">
              <a:buNone/>
              <a:defRPr sz="3000">
                <a:solidFill>
                  <a:schemeClr val="tx1">
                    <a:tint val="75000"/>
                  </a:schemeClr>
                </a:solidFill>
              </a:defRPr>
            </a:lvl2pPr>
            <a:lvl3pPr marL="1454074" indent="0">
              <a:buNone/>
              <a:defRPr sz="2500">
                <a:solidFill>
                  <a:schemeClr val="tx1">
                    <a:tint val="75000"/>
                  </a:schemeClr>
                </a:solidFill>
              </a:defRPr>
            </a:lvl3pPr>
            <a:lvl4pPr marL="2181113" indent="0">
              <a:buNone/>
              <a:defRPr sz="2300">
                <a:solidFill>
                  <a:schemeClr val="tx1">
                    <a:tint val="75000"/>
                  </a:schemeClr>
                </a:solidFill>
              </a:defRPr>
            </a:lvl4pPr>
            <a:lvl5pPr marL="2908148" indent="0">
              <a:buNone/>
              <a:defRPr sz="2300">
                <a:solidFill>
                  <a:schemeClr val="tx1">
                    <a:tint val="75000"/>
                  </a:schemeClr>
                </a:solidFill>
              </a:defRPr>
            </a:lvl5pPr>
            <a:lvl6pPr marL="3635184" indent="0">
              <a:buNone/>
              <a:defRPr sz="2300">
                <a:solidFill>
                  <a:schemeClr val="tx1">
                    <a:tint val="75000"/>
                  </a:schemeClr>
                </a:solidFill>
              </a:defRPr>
            </a:lvl6pPr>
            <a:lvl7pPr marL="4362222" indent="0">
              <a:buNone/>
              <a:defRPr sz="2300">
                <a:solidFill>
                  <a:schemeClr val="tx1">
                    <a:tint val="75000"/>
                  </a:schemeClr>
                </a:solidFill>
              </a:defRPr>
            </a:lvl7pPr>
            <a:lvl8pPr marL="5089259" indent="0">
              <a:buNone/>
              <a:defRPr sz="2300">
                <a:solidFill>
                  <a:schemeClr val="tx1">
                    <a:tint val="75000"/>
                  </a:schemeClr>
                </a:solidFill>
              </a:defRPr>
            </a:lvl8pPr>
            <a:lvl9pPr marL="5816295" indent="0">
              <a:buNone/>
              <a:defRPr sz="23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2015/8/31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756127"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687283" y="2495128"/>
            <a:ext cx="6679116" cy="7057149"/>
          </a:xfrm>
        </p:spPr>
        <p:txBody>
          <a:bodyPr/>
          <a:lstStyle>
            <a:lvl1pPr>
              <a:defRPr sz="4500"/>
            </a:lvl1pPr>
            <a:lvl2pPr>
              <a:defRPr sz="3800"/>
            </a:lvl2pPr>
            <a:lvl3pPr>
              <a:defRPr sz="33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2015/8/31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56132" y="2393643"/>
            <a:ext cx="6681741"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756132" y="3391196"/>
            <a:ext cx="6681741"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682037" y="2393643"/>
            <a:ext cx="6684366" cy="997555"/>
          </a:xfrm>
        </p:spPr>
        <p:txBody>
          <a:bodyPr anchor="b"/>
          <a:lstStyle>
            <a:lvl1pPr marL="0" indent="0">
              <a:buNone/>
              <a:defRPr sz="3800" b="1"/>
            </a:lvl1pPr>
            <a:lvl2pPr marL="727037" indent="0">
              <a:buNone/>
              <a:defRPr sz="3300" b="1"/>
            </a:lvl2pPr>
            <a:lvl3pPr marL="1454074" indent="0">
              <a:buNone/>
              <a:defRPr sz="3000" b="1"/>
            </a:lvl3pPr>
            <a:lvl4pPr marL="2181113" indent="0">
              <a:buNone/>
              <a:defRPr sz="2500" b="1"/>
            </a:lvl4pPr>
            <a:lvl5pPr marL="2908148" indent="0">
              <a:buNone/>
              <a:defRPr sz="2500" b="1"/>
            </a:lvl5pPr>
            <a:lvl6pPr marL="3635184" indent="0">
              <a:buNone/>
              <a:defRPr sz="2500" b="1"/>
            </a:lvl6pPr>
            <a:lvl7pPr marL="4362222" indent="0">
              <a:buNone/>
              <a:defRPr sz="2500" b="1"/>
            </a:lvl7pPr>
            <a:lvl8pPr marL="5089259" indent="0">
              <a:buNone/>
              <a:defRPr sz="2500" b="1"/>
            </a:lvl8pPr>
            <a:lvl9pPr marL="5816295" indent="0">
              <a:buNone/>
              <a:defRPr sz="25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682037" y="3391196"/>
            <a:ext cx="6684366" cy="6161083"/>
          </a:xfrm>
        </p:spPr>
        <p:txBody>
          <a:bodyPr/>
          <a:lstStyle>
            <a:lvl1pPr>
              <a:defRPr sz="3800"/>
            </a:lvl1pPr>
            <a:lvl2pPr>
              <a:defRPr sz="3300"/>
            </a:lvl2pPr>
            <a:lvl3pPr>
              <a:defRPr sz="30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2015/8/31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2015/8/31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2015/8/31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1" y="425756"/>
            <a:ext cx="4975207" cy="1811938"/>
          </a:xfrm>
        </p:spPr>
        <p:txBody>
          <a:bodyPr anchor="b"/>
          <a:lstStyle>
            <a:lvl1pPr algn="l">
              <a:defRPr sz="33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912487" y="425759"/>
            <a:ext cx="8453912" cy="9126522"/>
          </a:xfrm>
        </p:spPr>
        <p:txBody>
          <a:bodyPr/>
          <a:lstStyle>
            <a:lvl1pPr>
              <a:defRPr sz="5100"/>
            </a:lvl1pPr>
            <a:lvl2pPr>
              <a:defRPr sz="4500"/>
            </a:lvl2pPr>
            <a:lvl3pPr>
              <a:defRPr sz="3800"/>
            </a:lvl3pPr>
            <a:lvl4pPr>
              <a:defRPr sz="3300"/>
            </a:lvl4pPr>
            <a:lvl5pPr>
              <a:defRPr sz="3300"/>
            </a:lvl5pPr>
            <a:lvl6pPr>
              <a:defRPr sz="3300"/>
            </a:lvl6pPr>
            <a:lvl7pPr>
              <a:defRPr sz="3300"/>
            </a:lvl7pPr>
            <a:lvl8pPr>
              <a:defRPr sz="3300"/>
            </a:lvl8pPr>
            <a:lvl9pPr>
              <a:defRPr sz="3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756131" y="2237697"/>
            <a:ext cx="4975207" cy="7314584"/>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2015/8/31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0"/>
            <a:ext cx="9073515" cy="883692"/>
          </a:xfrm>
        </p:spPr>
        <p:txBody>
          <a:bodyPr anchor="b"/>
          <a:lstStyle>
            <a:lvl1pPr algn="l">
              <a:defRPr sz="33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964122" y="955476"/>
            <a:ext cx="9073515" cy="6416040"/>
          </a:xfrm>
        </p:spPr>
        <p:txBody>
          <a:bodyPr/>
          <a:lstStyle>
            <a:lvl1pPr marL="0" indent="0">
              <a:buNone/>
              <a:defRPr sz="5100"/>
            </a:lvl1pPr>
            <a:lvl2pPr marL="727037" indent="0">
              <a:buNone/>
              <a:defRPr sz="4500"/>
            </a:lvl2pPr>
            <a:lvl3pPr marL="1454074" indent="0">
              <a:buNone/>
              <a:defRPr sz="3800"/>
            </a:lvl3pPr>
            <a:lvl4pPr marL="2181113" indent="0">
              <a:buNone/>
              <a:defRPr sz="3300"/>
            </a:lvl4pPr>
            <a:lvl5pPr marL="2908148" indent="0">
              <a:buNone/>
              <a:defRPr sz="3300"/>
            </a:lvl5pPr>
            <a:lvl6pPr marL="3635184" indent="0">
              <a:buNone/>
              <a:defRPr sz="3300"/>
            </a:lvl6pPr>
            <a:lvl7pPr marL="4362222" indent="0">
              <a:buNone/>
              <a:defRPr sz="3300"/>
            </a:lvl7pPr>
            <a:lvl8pPr marL="5089259" indent="0">
              <a:buNone/>
              <a:defRPr sz="3300"/>
            </a:lvl8pPr>
            <a:lvl9pPr marL="5816295" indent="0">
              <a:buNone/>
              <a:defRPr sz="3300"/>
            </a:lvl9pPr>
          </a:lstStyle>
          <a:p>
            <a:endParaRPr kumimoji="1" lang="ja-JP" altLang="en-US"/>
          </a:p>
        </p:txBody>
      </p:sp>
      <p:sp>
        <p:nvSpPr>
          <p:cNvPr id="4" name="テキスト プレースホルダ 3"/>
          <p:cNvSpPr>
            <a:spLocks noGrp="1"/>
          </p:cNvSpPr>
          <p:nvPr>
            <p:ph type="body" sz="half" idx="2"/>
          </p:nvPr>
        </p:nvSpPr>
        <p:spPr>
          <a:xfrm>
            <a:off x="2964122" y="8369075"/>
            <a:ext cx="9073515" cy="1254989"/>
          </a:xfrm>
        </p:spPr>
        <p:txBody>
          <a:bodyPr/>
          <a:lstStyle>
            <a:lvl1pPr marL="0" indent="0">
              <a:buNone/>
              <a:defRPr sz="2300"/>
            </a:lvl1pPr>
            <a:lvl2pPr marL="727037" indent="0">
              <a:buNone/>
              <a:defRPr sz="2000"/>
            </a:lvl2pPr>
            <a:lvl3pPr marL="1454074" indent="0">
              <a:buNone/>
              <a:defRPr sz="1700"/>
            </a:lvl3pPr>
            <a:lvl4pPr marL="2181113" indent="0">
              <a:buNone/>
              <a:defRPr sz="1400"/>
            </a:lvl4pPr>
            <a:lvl5pPr marL="2908148" indent="0">
              <a:buNone/>
              <a:defRPr sz="1400"/>
            </a:lvl5pPr>
            <a:lvl6pPr marL="3635184" indent="0">
              <a:buNone/>
              <a:defRPr sz="1400"/>
            </a:lvl6pPr>
            <a:lvl7pPr marL="4362222" indent="0">
              <a:buNone/>
              <a:defRPr sz="1400"/>
            </a:lvl7pPr>
            <a:lvl8pPr marL="5089259" indent="0">
              <a:buNone/>
              <a:defRPr sz="1400"/>
            </a:lvl8pPr>
            <a:lvl9pPr marL="5816295" indent="0">
              <a:buNone/>
              <a:defRPr sz="14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2015/8/31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56127" y="428235"/>
            <a:ext cx="13610273" cy="1782234"/>
          </a:xfrm>
          <a:prstGeom prst="rect">
            <a:avLst/>
          </a:prstGeom>
        </p:spPr>
        <p:txBody>
          <a:bodyPr vert="horz" lIns="145400" tIns="72700" rIns="145400" bIns="7270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56127" y="2495128"/>
            <a:ext cx="13610273" cy="7057149"/>
          </a:xfrm>
          <a:prstGeom prst="rect">
            <a:avLst/>
          </a:prstGeom>
        </p:spPr>
        <p:txBody>
          <a:bodyPr vert="horz" lIns="145400" tIns="72700" rIns="145400" bIns="72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756132" y="9911200"/>
            <a:ext cx="3528590" cy="569325"/>
          </a:xfrm>
          <a:prstGeom prst="rect">
            <a:avLst/>
          </a:prstGeom>
        </p:spPr>
        <p:txBody>
          <a:bodyPr vert="horz" lIns="145400" tIns="72700" rIns="145400" bIns="72700" rtlCol="0" anchor="ctr"/>
          <a:lstStyle>
            <a:lvl1pPr algn="l">
              <a:defRPr sz="2000">
                <a:solidFill>
                  <a:schemeClr val="tx1">
                    <a:tint val="75000"/>
                  </a:schemeClr>
                </a:solidFill>
              </a:defRPr>
            </a:lvl1pPr>
          </a:lstStyle>
          <a:p>
            <a:fld id="{E90ED720-0104-4369-84BC-D37694168613}" type="datetimeFigureOut">
              <a:rPr kumimoji="1" lang="ja-JP" altLang="en-US" smtClean="0"/>
              <a:t>2015/8/31</a:t>
            </a:fld>
            <a:endParaRPr kumimoji="1" lang="ja-JP" altLang="en-US"/>
          </a:p>
        </p:txBody>
      </p:sp>
      <p:sp>
        <p:nvSpPr>
          <p:cNvPr id="5" name="フッター プレースホルダ 4"/>
          <p:cNvSpPr>
            <a:spLocks noGrp="1"/>
          </p:cNvSpPr>
          <p:nvPr>
            <p:ph type="ftr" sz="quarter" idx="3"/>
          </p:nvPr>
        </p:nvSpPr>
        <p:spPr>
          <a:xfrm>
            <a:off x="5166864" y="9911200"/>
            <a:ext cx="4788800" cy="569325"/>
          </a:xfrm>
          <a:prstGeom prst="rect">
            <a:avLst/>
          </a:prstGeom>
        </p:spPr>
        <p:txBody>
          <a:bodyPr vert="horz" lIns="145400" tIns="72700" rIns="145400" bIns="72700" rtlCol="0" anchor="ctr"/>
          <a:lstStyle>
            <a:lvl1pPr algn="ctr">
              <a:defRPr sz="20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837813" y="9911200"/>
            <a:ext cx="3528590" cy="569325"/>
          </a:xfrm>
          <a:prstGeom prst="rect">
            <a:avLst/>
          </a:prstGeom>
        </p:spPr>
        <p:txBody>
          <a:bodyPr vert="horz" lIns="145400" tIns="72700" rIns="145400" bIns="72700" rtlCol="0" anchor="ctr"/>
          <a:lstStyle>
            <a:lvl1pPr algn="r">
              <a:defRPr sz="20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54074" rtl="0" eaLnBrk="1" latinLnBrk="0" hangingPunct="1">
        <a:spcBef>
          <a:spcPct val="0"/>
        </a:spcBef>
        <a:buNone/>
        <a:defRPr kumimoji="1" sz="7100" kern="1200">
          <a:solidFill>
            <a:schemeClr val="tx1"/>
          </a:solidFill>
          <a:latin typeface="+mj-lt"/>
          <a:ea typeface="+mj-ea"/>
          <a:cs typeface="+mj-cs"/>
        </a:defRPr>
      </a:lvl1pPr>
    </p:titleStyle>
    <p:bodyStyle>
      <a:lvl1pPr marL="545278" indent="-545278" algn="l" defTabSz="1454074" rtl="0" eaLnBrk="1" latinLnBrk="0" hangingPunct="1">
        <a:spcBef>
          <a:spcPct val="20000"/>
        </a:spcBef>
        <a:buFont typeface="Arial" pitchFamily="34" charset="0"/>
        <a:buChar char="•"/>
        <a:defRPr kumimoji="1" sz="5100" kern="1200">
          <a:solidFill>
            <a:schemeClr val="tx1"/>
          </a:solidFill>
          <a:latin typeface="+mn-lt"/>
          <a:ea typeface="+mn-ea"/>
          <a:cs typeface="+mn-cs"/>
        </a:defRPr>
      </a:lvl1pPr>
      <a:lvl2pPr marL="1181436" indent="-454399" algn="l" defTabSz="1454074" rtl="0" eaLnBrk="1" latinLnBrk="0" hangingPunct="1">
        <a:spcBef>
          <a:spcPct val="20000"/>
        </a:spcBef>
        <a:buFont typeface="Arial" pitchFamily="34" charset="0"/>
        <a:buChar char="–"/>
        <a:defRPr kumimoji="1" sz="4500" kern="1200">
          <a:solidFill>
            <a:schemeClr val="tx1"/>
          </a:solidFill>
          <a:latin typeface="+mn-lt"/>
          <a:ea typeface="+mn-ea"/>
          <a:cs typeface="+mn-cs"/>
        </a:defRPr>
      </a:lvl2pPr>
      <a:lvl3pPr marL="1817593" indent="-363520" algn="l" defTabSz="1454074" rtl="0" eaLnBrk="1" latinLnBrk="0" hangingPunct="1">
        <a:spcBef>
          <a:spcPct val="20000"/>
        </a:spcBef>
        <a:buFont typeface="Arial" pitchFamily="34" charset="0"/>
        <a:buChar char="•"/>
        <a:defRPr kumimoji="1" sz="3800" kern="1200">
          <a:solidFill>
            <a:schemeClr val="tx1"/>
          </a:solidFill>
          <a:latin typeface="+mn-lt"/>
          <a:ea typeface="+mn-ea"/>
          <a:cs typeface="+mn-cs"/>
        </a:defRPr>
      </a:lvl3pPr>
      <a:lvl4pPr marL="2544629"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4pPr>
      <a:lvl5pPr marL="3271667"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5pPr>
      <a:lvl6pPr marL="3998703"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6pPr>
      <a:lvl7pPr marL="4725741"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7pPr>
      <a:lvl8pPr marL="5452776"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8pPr>
      <a:lvl9pPr marL="6179814" indent="-363520" algn="l" defTabSz="1454074" rtl="0" eaLnBrk="1" latinLnBrk="0" hangingPunct="1">
        <a:spcBef>
          <a:spcPct val="20000"/>
        </a:spcBef>
        <a:buFont typeface="Arial" pitchFamily="34" charset="0"/>
        <a:buChar char="•"/>
        <a:defRPr kumimoji="1" sz="3300" kern="1200">
          <a:solidFill>
            <a:schemeClr val="tx1"/>
          </a:solidFill>
          <a:latin typeface="+mn-lt"/>
          <a:ea typeface="+mn-ea"/>
          <a:cs typeface="+mn-cs"/>
        </a:defRPr>
      </a:lvl9pPr>
    </p:bodyStyle>
    <p:otherStyle>
      <a:defPPr>
        <a:defRPr lang="ja-JP"/>
      </a:defPPr>
      <a:lvl1pPr marL="0" algn="l" defTabSz="1454074" rtl="0" eaLnBrk="1" latinLnBrk="0" hangingPunct="1">
        <a:defRPr kumimoji="1" sz="3000" kern="1200">
          <a:solidFill>
            <a:schemeClr val="tx1"/>
          </a:solidFill>
          <a:latin typeface="+mn-lt"/>
          <a:ea typeface="+mn-ea"/>
          <a:cs typeface="+mn-cs"/>
        </a:defRPr>
      </a:lvl1pPr>
      <a:lvl2pPr marL="727037" algn="l" defTabSz="1454074" rtl="0" eaLnBrk="1" latinLnBrk="0" hangingPunct="1">
        <a:defRPr kumimoji="1" sz="3000" kern="1200">
          <a:solidFill>
            <a:schemeClr val="tx1"/>
          </a:solidFill>
          <a:latin typeface="+mn-lt"/>
          <a:ea typeface="+mn-ea"/>
          <a:cs typeface="+mn-cs"/>
        </a:defRPr>
      </a:lvl2pPr>
      <a:lvl3pPr marL="1454074" algn="l" defTabSz="1454074" rtl="0" eaLnBrk="1" latinLnBrk="0" hangingPunct="1">
        <a:defRPr kumimoji="1" sz="3000" kern="1200">
          <a:solidFill>
            <a:schemeClr val="tx1"/>
          </a:solidFill>
          <a:latin typeface="+mn-lt"/>
          <a:ea typeface="+mn-ea"/>
          <a:cs typeface="+mn-cs"/>
        </a:defRPr>
      </a:lvl3pPr>
      <a:lvl4pPr marL="2181113" algn="l" defTabSz="1454074" rtl="0" eaLnBrk="1" latinLnBrk="0" hangingPunct="1">
        <a:defRPr kumimoji="1" sz="3000" kern="1200">
          <a:solidFill>
            <a:schemeClr val="tx1"/>
          </a:solidFill>
          <a:latin typeface="+mn-lt"/>
          <a:ea typeface="+mn-ea"/>
          <a:cs typeface="+mn-cs"/>
        </a:defRPr>
      </a:lvl4pPr>
      <a:lvl5pPr marL="2908148" algn="l" defTabSz="1454074" rtl="0" eaLnBrk="1" latinLnBrk="0" hangingPunct="1">
        <a:defRPr kumimoji="1" sz="3000" kern="1200">
          <a:solidFill>
            <a:schemeClr val="tx1"/>
          </a:solidFill>
          <a:latin typeface="+mn-lt"/>
          <a:ea typeface="+mn-ea"/>
          <a:cs typeface="+mn-cs"/>
        </a:defRPr>
      </a:lvl5pPr>
      <a:lvl6pPr marL="3635184" algn="l" defTabSz="1454074" rtl="0" eaLnBrk="1" latinLnBrk="0" hangingPunct="1">
        <a:defRPr kumimoji="1" sz="3000" kern="1200">
          <a:solidFill>
            <a:schemeClr val="tx1"/>
          </a:solidFill>
          <a:latin typeface="+mn-lt"/>
          <a:ea typeface="+mn-ea"/>
          <a:cs typeface="+mn-cs"/>
        </a:defRPr>
      </a:lvl6pPr>
      <a:lvl7pPr marL="4362222" algn="l" defTabSz="1454074" rtl="0" eaLnBrk="1" latinLnBrk="0" hangingPunct="1">
        <a:defRPr kumimoji="1" sz="3000" kern="1200">
          <a:solidFill>
            <a:schemeClr val="tx1"/>
          </a:solidFill>
          <a:latin typeface="+mn-lt"/>
          <a:ea typeface="+mn-ea"/>
          <a:cs typeface="+mn-cs"/>
        </a:defRPr>
      </a:lvl7pPr>
      <a:lvl8pPr marL="5089259" algn="l" defTabSz="1454074" rtl="0" eaLnBrk="1" latinLnBrk="0" hangingPunct="1">
        <a:defRPr kumimoji="1" sz="3000" kern="1200">
          <a:solidFill>
            <a:schemeClr val="tx1"/>
          </a:solidFill>
          <a:latin typeface="+mn-lt"/>
          <a:ea typeface="+mn-ea"/>
          <a:cs typeface="+mn-cs"/>
        </a:defRPr>
      </a:lvl8pPr>
      <a:lvl9pPr marL="5816295" algn="l" defTabSz="1454074" rtl="0" eaLnBrk="1" latinLnBrk="0" hangingPunct="1">
        <a:defRPr kumimoji="1" sz="3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3200643" y="463903"/>
            <a:ext cx="1606768" cy="410563"/>
          </a:xfrm>
          <a:prstGeom prst="rect">
            <a:avLst/>
          </a:prstGeom>
          <a:noFill/>
        </p:spPr>
        <p:txBody>
          <a:bodyPr lIns="147511" tIns="73756" rIns="147511" bIns="73756">
            <a:spAutoFit/>
          </a:bodyPr>
          <a:lstStyle/>
          <a:p>
            <a:pPr>
              <a:defRPr/>
            </a:pPr>
            <a:r>
              <a:rPr lang="ja-JP" altLang="en-US" sz="1700" dirty="0"/>
              <a:t>　</a:t>
            </a:r>
            <a:r>
              <a:rPr lang="en-US" altLang="ja-JP" sz="1700" dirty="0"/>
              <a:t> </a:t>
            </a:r>
            <a:endParaRPr lang="ja-JP" altLang="en-US" sz="1700" dirty="0"/>
          </a:p>
        </p:txBody>
      </p:sp>
      <p:sp>
        <p:nvSpPr>
          <p:cNvPr id="48" name="角丸四角形 47"/>
          <p:cNvSpPr/>
          <p:nvPr/>
        </p:nvSpPr>
        <p:spPr>
          <a:xfrm>
            <a:off x="569619" y="1409701"/>
            <a:ext cx="14437245" cy="5467349"/>
          </a:xfrm>
          <a:prstGeom prst="roundRect">
            <a:avLst>
              <a:gd name="adj" fmla="val 2105"/>
            </a:avLst>
          </a:prstGeom>
          <a:solidFill>
            <a:schemeClr val="accent5">
              <a:lumMod val="50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lang="en-US" altLang="zh-TW"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2000"/>
              </a:lnSpc>
            </a:pPr>
            <a:endParaRPr lang="en-US" altLang="ja-JP" sz="1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77785" y="400049"/>
            <a:ext cx="13029409" cy="952502"/>
          </a:xfrm>
          <a:prstGeom prst="rect">
            <a:avLst/>
          </a:prstGeom>
          <a:solidFill>
            <a:schemeClr val="bg1"/>
          </a:solidFill>
          <a:ln w="6350" cmpd="sng">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基本的な考え方</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近年集中豪雨の多発等に</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より、土砂災害等の</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自然災害</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の発生リスクが</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増大。一方で、林業の衰退により間伐が停滞するなど、これまで森林が果たしてきた災害防止機能をはじめとする</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多面的機能をいかに維持していくかが重要な課題</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となって</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いる。</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新たに森林環境税を創設</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“自然災害から府民の暮らし</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を守る</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健全な森林</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を次世代</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へつなぐ”ため</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に必要</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な事業（既存事業の延長や</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国庫補助</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の裏負担は除く</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）を緊急かつ集中的</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に実施する（森林環境税を徴収する４年内にすべての事業に着手）。</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13200643" y="400049"/>
            <a:ext cx="1806220" cy="952502"/>
          </a:xfrm>
          <a:prstGeom prst="rect">
            <a:avLst/>
          </a:prstGeom>
          <a:solidFill>
            <a:schemeClr val="bg1"/>
          </a:solidFill>
          <a:ln w="63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事業規模（概算）</a:t>
            </a:r>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約</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超過課税実施期間</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年度</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正方形/長方形 5"/>
          <p:cNvSpPr>
            <a:spLocks noChangeArrowheads="1"/>
          </p:cNvSpPr>
          <p:nvPr/>
        </p:nvSpPr>
        <p:spPr bwMode="auto">
          <a:xfrm>
            <a:off x="-103186" y="-4762"/>
            <a:ext cx="713263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a:spcBef>
                <a:spcPct val="0"/>
              </a:spcBef>
              <a:buNone/>
            </a:pPr>
            <a:r>
              <a:rPr lang="ja-JP" altLang="en-US" sz="1600" dirty="0" smtClean="0">
                <a:latin typeface="HGSｺﾞｼｯｸE" pitchFamily="50" charset="-128"/>
                <a:ea typeface="HGSｺﾞｼｯｸE" pitchFamily="50" charset="-128"/>
              </a:rPr>
              <a:t>　</a:t>
            </a:r>
            <a:r>
              <a:rPr lang="ja-JP" altLang="en-US" sz="16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森林環境税</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（個人府民税均等割の</a:t>
            </a: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超過課税）の</a:t>
            </a:r>
            <a:r>
              <a:rPr lang="ja-JP" altLang="en-US" sz="16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創設について　</a:t>
            </a:r>
            <a:r>
              <a:rPr lang="ja-JP" altLang="en-US" sz="1600" dirty="0" smtClean="0">
                <a:latin typeface="HGSｺﾞｼｯｸE" pitchFamily="50" charset="-128"/>
                <a:ea typeface="HGSｺﾞｼｯｸE" pitchFamily="50" charset="-128"/>
              </a:rPr>
              <a:t>　</a:t>
            </a:r>
            <a:endParaRPr lang="ja-JP" altLang="en-US" sz="1600" b="1" dirty="0">
              <a:solidFill>
                <a:srgbClr val="000000"/>
              </a:solidFill>
              <a:latin typeface="Meiryo UI" pitchFamily="50" charset="-128"/>
              <a:ea typeface="Meiryo UI" pitchFamily="50" charset="-128"/>
              <a:cs typeface="Meiryo UI" pitchFamily="50" charset="-128"/>
            </a:endParaRPr>
          </a:p>
        </p:txBody>
      </p:sp>
      <p:graphicFrame>
        <p:nvGraphicFramePr>
          <p:cNvPr id="67" name="表 66"/>
          <p:cNvGraphicFramePr>
            <a:graphicFrameLocks noGrp="1"/>
          </p:cNvGraphicFramePr>
          <p:nvPr>
            <p:extLst>
              <p:ext uri="{D42A27DB-BD31-4B8C-83A1-F6EECF244321}">
                <p14:modId xmlns:p14="http://schemas.microsoft.com/office/powerpoint/2010/main" val="896983923"/>
              </p:ext>
            </p:extLst>
          </p:nvPr>
        </p:nvGraphicFramePr>
        <p:xfrm>
          <a:off x="778017" y="1561993"/>
          <a:ext cx="7010224" cy="304910"/>
        </p:xfrm>
        <a:graphic>
          <a:graphicData uri="http://schemas.openxmlformats.org/drawingml/2006/table">
            <a:tbl>
              <a:tblPr firstRow="1" bandRow="1">
                <a:tableStyleId>{F5AB1C69-6EDB-4FF4-983F-18BD219EF322}</a:tableStyleId>
              </a:tblPr>
              <a:tblGrid>
                <a:gridCol w="7010224"/>
              </a:tblGrid>
              <a:tr h="266700">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①自然災害から府民の暮らしを守る</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45" marR="91445" marT="45775" marB="45775"/>
                </a:tc>
              </a:tr>
            </a:tbl>
          </a:graphicData>
        </a:graphic>
      </p:graphicFrame>
      <p:graphicFrame>
        <p:nvGraphicFramePr>
          <p:cNvPr id="45" name="表 44"/>
          <p:cNvGraphicFramePr>
            <a:graphicFrameLocks noGrp="1"/>
          </p:cNvGraphicFramePr>
          <p:nvPr>
            <p:extLst>
              <p:ext uri="{D42A27DB-BD31-4B8C-83A1-F6EECF244321}">
                <p14:modId xmlns:p14="http://schemas.microsoft.com/office/powerpoint/2010/main" val="2866407743"/>
              </p:ext>
            </p:extLst>
          </p:nvPr>
        </p:nvGraphicFramePr>
        <p:xfrm>
          <a:off x="7867728" y="1571520"/>
          <a:ext cx="6991272" cy="304910"/>
        </p:xfrm>
        <a:graphic>
          <a:graphicData uri="http://schemas.openxmlformats.org/drawingml/2006/table">
            <a:tbl>
              <a:tblPr firstRow="1" bandRow="1">
                <a:tableStyleId>{F5AB1C69-6EDB-4FF4-983F-18BD219EF322}</a:tableStyleId>
              </a:tblPr>
              <a:tblGrid>
                <a:gridCol w="6991272"/>
              </a:tblGrid>
              <a:tr h="257984">
                <a:tc>
                  <a:txBody>
                    <a:bodyPr/>
                    <a:lstStyle/>
                    <a:p>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②健全な森林を次世代へつなぐ</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45" marR="91445" marT="45775" marB="45775"/>
                </a:tc>
              </a:tr>
            </a:tbl>
          </a:graphicData>
        </a:graphic>
      </p:graphicFrame>
      <p:sp>
        <p:nvSpPr>
          <p:cNvPr id="60" name="角丸四角形 59"/>
          <p:cNvSpPr/>
          <p:nvPr/>
        </p:nvSpPr>
        <p:spPr>
          <a:xfrm>
            <a:off x="6033878" y="1590680"/>
            <a:ext cx="1628776" cy="234612"/>
          </a:xfrm>
          <a:prstGeom prst="roundRect">
            <a:avLst>
              <a:gd name="adj" fmla="val 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a:solidFill>
                <a:schemeClr val="tx1"/>
              </a:solidFill>
              <a:latin typeface="+mn-ea"/>
            </a:endParaRPr>
          </a:p>
          <a:p>
            <a:pPr algn="ct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事業規模　約</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億円</a:t>
            </a:r>
          </a:p>
          <a:p>
            <a:pPr algn="ctr"/>
            <a:endParaRPr kumimoji="1" lang="ja-JP" altLang="en-US" sz="1400" b="1" dirty="0">
              <a:solidFill>
                <a:schemeClr val="tx1"/>
              </a:solidFill>
              <a:latin typeface="+mn-ea"/>
            </a:endParaRPr>
          </a:p>
        </p:txBody>
      </p:sp>
      <p:sp>
        <p:nvSpPr>
          <p:cNvPr id="25" name="正方形/長方形 24"/>
          <p:cNvSpPr/>
          <p:nvPr/>
        </p:nvSpPr>
        <p:spPr>
          <a:xfrm>
            <a:off x="99631" y="1409701"/>
            <a:ext cx="360155" cy="54673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t>新たな財源確保による取組み</a:t>
            </a:r>
            <a:endParaRPr kumimoji="1" lang="ja-JP" altLang="en-US" sz="1400" b="1" dirty="0"/>
          </a:p>
        </p:txBody>
      </p:sp>
      <p:sp>
        <p:nvSpPr>
          <p:cNvPr id="29" name="正方形/長方形 28"/>
          <p:cNvSpPr/>
          <p:nvPr/>
        </p:nvSpPr>
        <p:spPr>
          <a:xfrm>
            <a:off x="96839" y="7000875"/>
            <a:ext cx="360155" cy="13312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t>財</a:t>
            </a:r>
            <a:endParaRPr lang="en-US" altLang="ja-JP" sz="1400" b="1" dirty="0"/>
          </a:p>
          <a:p>
            <a:pPr algn="ctr"/>
            <a:endParaRPr kumimoji="1" lang="en-US" altLang="ja-JP" sz="1400" b="1" dirty="0" smtClean="0"/>
          </a:p>
          <a:p>
            <a:pPr algn="ctr"/>
            <a:r>
              <a:rPr lang="ja-JP" altLang="en-US" sz="1400" b="1" dirty="0" smtClean="0"/>
              <a:t>源</a:t>
            </a:r>
            <a:endParaRPr lang="en-US" altLang="ja-JP" sz="1400" b="1" dirty="0" smtClean="0"/>
          </a:p>
          <a:p>
            <a:pPr algn="ctr"/>
            <a:endParaRPr kumimoji="1" lang="en-US" altLang="ja-JP" sz="1400" b="1" dirty="0"/>
          </a:p>
          <a:p>
            <a:pPr algn="ctr"/>
            <a:r>
              <a:rPr lang="ja-JP" altLang="en-US" sz="1400" b="1" dirty="0" smtClean="0"/>
              <a:t>等</a:t>
            </a:r>
            <a:endParaRPr kumimoji="1" lang="ja-JP" altLang="en-US" sz="1400" b="1" dirty="0"/>
          </a:p>
        </p:txBody>
      </p:sp>
      <p:sp>
        <p:nvSpPr>
          <p:cNvPr id="31" name="角丸四角形 30"/>
          <p:cNvSpPr/>
          <p:nvPr/>
        </p:nvSpPr>
        <p:spPr>
          <a:xfrm>
            <a:off x="595950" y="7000875"/>
            <a:ext cx="14387899" cy="1331277"/>
          </a:xfrm>
          <a:prstGeom prst="roundRect">
            <a:avLst>
              <a:gd name="adj" fmla="val 2320"/>
            </a:avLst>
          </a:prstGeom>
          <a:solidFill>
            <a:schemeClr val="accent5">
              <a:lumMod val="20000"/>
              <a:lumOff val="80000"/>
            </a:schemeClr>
          </a:solidFill>
          <a:ln w="12700">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endParaRPr lang="en-US" altLang="ja-JP" sz="800" b="1" i="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i="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個人府民税均等割の超過課税　実施期間：</a:t>
            </a:r>
            <a:r>
              <a:rPr lang="ja-JP" altLang="en-US" sz="14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4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4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年度から</a:t>
            </a:r>
            <a:r>
              <a:rPr lang="en-US" altLang="ja-JP" sz="14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14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年度まで　・　税額：年間</a:t>
            </a:r>
            <a:r>
              <a:rPr lang="en-US" altLang="ja-JP"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en-US" altLang="zh-TW"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a:t>
            </a:r>
            <a:r>
              <a:rPr lang="zh-TW"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zh-TW"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zh-TW"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億円（約</a:t>
            </a:r>
            <a:r>
              <a:rPr lang="en-US" altLang="ja-JP"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lang="zh-TW"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億円／</a:t>
            </a:r>
            <a:r>
              <a:rPr lang="ja-JP"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a:t>
            </a:r>
            <a:r>
              <a:rPr lang="zh-TW"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ja-JP" altLang="en-US" sz="14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法人に対する超過課税（事業税･府民税（法人税割･均等割））を考慮し、個人のみを対象とする。　　　　　　　</a:t>
            </a:r>
            <a:endParaRPr lang="en-US" altLang="ja-JP" sz="9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正方形/長方形 32"/>
          <p:cNvSpPr/>
          <p:nvPr/>
        </p:nvSpPr>
        <p:spPr>
          <a:xfrm>
            <a:off x="11454611" y="7161456"/>
            <a:ext cx="3461539" cy="363293"/>
          </a:xfrm>
          <a:prstGeom prst="rect">
            <a:avLst/>
          </a:prstGeom>
          <a:solidFill>
            <a:schemeClr val="accent1">
              <a:lumMod val="20000"/>
              <a:lumOff val="80000"/>
            </a:schemeClr>
          </a:solidFill>
          <a:ln w="6350">
            <a:no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zh-TW"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納税義務者</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zh-TW"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380</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a:t>
            </a:r>
            <a:r>
              <a:rPr lang="zh-TW"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）、収入歩合：約</a:t>
            </a:r>
            <a:r>
              <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94</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H25</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を加味した試算額</a:t>
            </a:r>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角丸四角形 33"/>
          <p:cNvSpPr/>
          <p:nvPr/>
        </p:nvSpPr>
        <p:spPr>
          <a:xfrm>
            <a:off x="1513490" y="7682124"/>
            <a:ext cx="12316810" cy="529362"/>
          </a:xfrm>
          <a:prstGeom prst="roundRect">
            <a:avLst>
              <a:gd name="adj" fmla="val 2320"/>
            </a:avLst>
          </a:prstGeom>
          <a:solidFill>
            <a:schemeClr val="bg1"/>
          </a:solidFill>
          <a:ln w="12700">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pPr>
              <a:lnSpc>
                <a:spcPts val="1400"/>
              </a:lnSpc>
            </a:pPr>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○使途の明確化　　</a:t>
            </a:r>
            <a:r>
              <a:rPr lang="ja-JP" altLang="en-US" sz="1300" b="1" i="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・条例に使途を規定するとともに、予算管理の面においても新たに歳出目を設け、毎年度、収入見込額・執行額・翌年度への繰越額を公表</a:t>
            </a:r>
            <a:endParaRPr lang="en-US" altLang="ja-JP" sz="1300" b="1" i="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800"/>
              </a:lnSpc>
            </a:pPr>
            <a:r>
              <a:rPr lang="ja-JP" altLang="en-US" sz="1300" kern="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○効果検証　　　　・毎年度、府民向けの成果報告会やアンケートを</a:t>
            </a:r>
            <a:r>
              <a:rPr lang="ja-JP" altLang="en-US"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実施、「大阪府森林環境整備事業評価審議会」</a:t>
            </a:r>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（附属機関）を設置</a:t>
            </a:r>
            <a:endParaRPr lang="ja-JP" altLang="en-US" sz="1300"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角丸四角形 34"/>
          <p:cNvSpPr/>
          <p:nvPr/>
        </p:nvSpPr>
        <p:spPr>
          <a:xfrm>
            <a:off x="13087350" y="1590676"/>
            <a:ext cx="1628776" cy="234612"/>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a:solidFill>
                <a:schemeClr val="tx1"/>
              </a:solidFill>
              <a:latin typeface="+mn-ea"/>
            </a:endParaRPr>
          </a:p>
          <a:p>
            <a:pPr algn="ctr"/>
            <a:r>
              <a:rPr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事業規模　約</a:t>
            </a:r>
            <a:r>
              <a:rPr lang="en-US" altLang="ja-JP"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億円</a:t>
            </a:r>
          </a:p>
          <a:p>
            <a:pPr algn="ctr"/>
            <a:endParaRPr kumimoji="1" lang="ja-JP" altLang="en-US" sz="1400" b="1" dirty="0">
              <a:solidFill>
                <a:schemeClr val="tx1"/>
              </a:solidFill>
              <a:latin typeface="+mn-ea"/>
            </a:endParaRPr>
          </a:p>
        </p:txBody>
      </p:sp>
      <p:sp>
        <p:nvSpPr>
          <p:cNvPr id="36" name="角丸四角形 35"/>
          <p:cNvSpPr/>
          <p:nvPr/>
        </p:nvSpPr>
        <p:spPr>
          <a:xfrm>
            <a:off x="3567179" y="9457976"/>
            <a:ext cx="8030279" cy="1220569"/>
          </a:xfrm>
          <a:prstGeom prst="roundRect">
            <a:avLst>
              <a:gd name="adj" fmla="val 1608"/>
            </a:avLst>
          </a:prstGeom>
          <a:solidFill>
            <a:schemeClr val="bg1"/>
          </a:solidFill>
          <a:ln w="6350">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endParaRPr lang="en-US" altLang="ja-JP" sz="6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○森林</a:t>
            </a:r>
            <a:r>
              <a:rPr lang="ja-JP" altLang="en-US" sz="1300"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保全や都市緑化の新たな施策推進に関する府民の期待は</a:t>
            </a:r>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高い</a:t>
            </a:r>
            <a:r>
              <a:rPr lang="ja-JP" altLang="en-US" sz="1300"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森林保全、都市緑化ともに</a:t>
            </a:r>
            <a:r>
              <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割以上が重要視している</a:t>
            </a:r>
            <a:endParaRPr lang="en-US" altLang="ja-JP" sz="12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500</a:t>
            </a:r>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円程度の新た</a:t>
            </a:r>
            <a:r>
              <a:rPr lang="ja-JP" altLang="en-US" sz="1300"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な負担に</a:t>
            </a:r>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ついて、</a:t>
            </a:r>
            <a:r>
              <a:rPr lang="ja-JP" altLang="en-US" sz="1300"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多くの府民が理解を示して</a:t>
            </a:r>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いる</a:t>
            </a:r>
            <a:endParaRPr lang="en-US" altLang="ja-JP"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・インターネットによるアンケート</a:t>
            </a:r>
            <a:r>
              <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67.0</a:t>
            </a:r>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％（負担したくない</a:t>
            </a:r>
            <a:r>
              <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21.7</a:t>
            </a:r>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回答</a:t>
            </a:r>
            <a:r>
              <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:3,131</a:t>
            </a:r>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・対話集会等でのアンケート</a:t>
            </a:r>
            <a:r>
              <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81.1</a:t>
            </a:r>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％（負担したくない</a:t>
            </a:r>
            <a:r>
              <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11.6</a:t>
            </a:r>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zh-CN"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実施</a:t>
            </a:r>
            <a:r>
              <a:rPr lang="en-US" altLang="zh-CN" sz="1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108</a:t>
            </a:r>
            <a:r>
              <a:rPr lang="zh-CN" altLang="en-US" sz="1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回･参加</a:t>
            </a:r>
            <a:r>
              <a:rPr lang="en-US" altLang="zh-CN" sz="1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3,718</a:t>
            </a:r>
            <a:r>
              <a:rPr lang="zh-CN" altLang="en-US" sz="1200"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人･回答</a:t>
            </a:r>
            <a:r>
              <a:rPr lang="en-US" altLang="zh-CN"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2,043</a:t>
            </a:r>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3567178" y="9216242"/>
            <a:ext cx="1846675" cy="241052"/>
          </a:xfrm>
          <a:prstGeom prst="rect">
            <a:avLst/>
          </a:prstGeom>
          <a:solidFill>
            <a:schemeClr val="accent3">
              <a:lumMod val="75000"/>
            </a:schemeClr>
          </a:solidFill>
          <a:ln w="12700" cap="flat" cmpd="sng" algn="ctr">
            <a:no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spcAft>
                <a:spcPts val="0"/>
              </a:spcAft>
            </a:pPr>
            <a:r>
              <a:rPr lang="ja-JP" altLang="en-US" sz="12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府民意見の総括</a:t>
            </a:r>
            <a:endParaRPr lang="ja-JP" sz="1200" b="1" kern="100"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角丸四角形 53"/>
          <p:cNvSpPr/>
          <p:nvPr/>
        </p:nvSpPr>
        <p:spPr>
          <a:xfrm>
            <a:off x="99631" y="8623558"/>
            <a:ext cx="3360734" cy="2031708"/>
          </a:xfrm>
          <a:prstGeom prst="roundRect">
            <a:avLst>
              <a:gd name="adj" fmla="val 1608"/>
            </a:avLst>
          </a:prstGeom>
          <a:solidFill>
            <a:schemeClr val="bg1"/>
          </a:solidFill>
          <a:ln w="6350">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endParaRPr lang="en-US" altLang="ja-JP" sz="6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月府議会</a:t>
            </a:r>
            <a:endParaRPr lang="en-US" altLang="ja-JP"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・関連条例案の上程</a:t>
            </a:r>
            <a:endParaRPr lang="en-US" altLang="ja-JP" sz="12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・関連予算案の上程</a:t>
            </a:r>
            <a:endParaRPr lang="en-US" altLang="ja-JP" sz="120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○府</a:t>
            </a:r>
            <a:r>
              <a:rPr lang="ja-JP" altLang="en-US" sz="1300"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民･市町村への</a:t>
            </a:r>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周知等</a:t>
            </a:r>
            <a:endParaRPr lang="en-US" altLang="ja-JP"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評価審議会開催</a:t>
            </a:r>
            <a:endParaRPr lang="en-US" altLang="ja-JP"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kern="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月からスタート</a:t>
            </a:r>
            <a:endParaRPr lang="en-US" altLang="ja-JP"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正方形/長方形 54"/>
          <p:cNvSpPr/>
          <p:nvPr/>
        </p:nvSpPr>
        <p:spPr>
          <a:xfrm>
            <a:off x="87310" y="8411081"/>
            <a:ext cx="1846675" cy="241052"/>
          </a:xfrm>
          <a:prstGeom prst="rect">
            <a:avLst/>
          </a:prstGeom>
          <a:solidFill>
            <a:schemeClr val="accent3">
              <a:lumMod val="75000"/>
            </a:schemeClr>
          </a:solidFill>
          <a:ln w="12700" cap="flat" cmpd="sng" algn="ctr">
            <a:no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spcAft>
                <a:spcPts val="0"/>
              </a:spcAft>
            </a:pPr>
            <a:r>
              <a:rPr lang="ja-JP" altLang="en-US" sz="12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スケジュール等</a:t>
            </a:r>
            <a:endParaRPr lang="ja-JP" sz="1200" b="1" kern="100"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7" name="角丸四角形 56"/>
          <p:cNvSpPr/>
          <p:nvPr/>
        </p:nvSpPr>
        <p:spPr>
          <a:xfrm>
            <a:off x="3567179" y="8632754"/>
            <a:ext cx="11439685" cy="539927"/>
          </a:xfrm>
          <a:prstGeom prst="roundRect">
            <a:avLst>
              <a:gd name="adj" fmla="val 1608"/>
            </a:avLst>
          </a:prstGeom>
          <a:solidFill>
            <a:schemeClr val="accent6">
              <a:lumMod val="40000"/>
              <a:lumOff val="60000"/>
            </a:schemeClr>
          </a:solidFill>
          <a:ln w="6350">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r>
              <a:rPr lang="ja-JP" altLang="en-US"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○大阪府森林の保全及び都市の緑化の推進に関する調査検討会議 の「中間とりまとめ」で提言された都市緑化の推進施策については、森林環境税とは</a:t>
            </a:r>
            <a:endParaRPr lang="en-US" altLang="ja-JP"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別途予算での対応を検討</a:t>
            </a:r>
            <a:endParaRPr lang="en-US" altLang="ja-JP" sz="1300"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3567179" y="8391702"/>
            <a:ext cx="1846675" cy="241052"/>
          </a:xfrm>
          <a:prstGeom prst="rect">
            <a:avLst/>
          </a:prstGeom>
          <a:solidFill>
            <a:schemeClr val="accent3">
              <a:lumMod val="75000"/>
            </a:schemeClr>
          </a:solidFill>
          <a:ln w="12700" cap="flat" cmpd="sng" algn="ctr">
            <a:no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spcAft>
                <a:spcPts val="0"/>
              </a:spcAft>
            </a:pPr>
            <a:r>
              <a:rPr lang="ja-JP" altLang="en-US" sz="12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都市緑化の推進施策</a:t>
            </a:r>
            <a:endParaRPr lang="ja-JP" sz="1200" b="1" kern="100"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5" name="直線コネクタ 64"/>
          <p:cNvCxnSpPr/>
          <p:nvPr/>
        </p:nvCxnSpPr>
        <p:spPr>
          <a:xfrm>
            <a:off x="68263" y="306388"/>
            <a:ext cx="14938601" cy="7937"/>
          </a:xfrm>
          <a:prstGeom prst="line">
            <a:avLst/>
          </a:prstGeom>
          <a:ln w="47625">
            <a:solidFill>
              <a:srgbClr val="74B230"/>
            </a:solidFill>
          </a:ln>
        </p:spPr>
        <p:style>
          <a:lnRef idx="3">
            <a:schemeClr val="accent1"/>
          </a:lnRef>
          <a:fillRef idx="0">
            <a:schemeClr val="accent1"/>
          </a:fillRef>
          <a:effectRef idx="2">
            <a:schemeClr val="accent1"/>
          </a:effectRef>
          <a:fontRef idx="minor">
            <a:schemeClr val="tx1"/>
          </a:fontRef>
        </p:style>
      </p:cxnSp>
      <p:sp>
        <p:nvSpPr>
          <p:cNvPr id="30" name="角丸四角形 29"/>
          <p:cNvSpPr/>
          <p:nvPr/>
        </p:nvSpPr>
        <p:spPr>
          <a:xfrm>
            <a:off x="1010646" y="5483417"/>
            <a:ext cx="13905503" cy="621869"/>
          </a:xfrm>
          <a:prstGeom prst="roundRect">
            <a:avLst>
              <a:gd name="adj" fmla="val 8888"/>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自然災害の未然防止　</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・府民の生命・財産への災害被害の未然防止</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・災害発生による経済損失の回避</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（総額約</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530</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億円 　復旧</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事業費･廃棄物処理費等により</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算出）</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635047" y="5482672"/>
            <a:ext cx="325061" cy="1318178"/>
          </a:xfrm>
          <a:prstGeom prst="rect">
            <a:avLst/>
          </a:prstGeom>
          <a:solidFill>
            <a:schemeClr val="accent3">
              <a:lumMod val="75000"/>
            </a:schemeClr>
          </a:solidFill>
          <a:ln w="6350" cap="flat" cmpd="sng" algn="ctr">
            <a:solidFill>
              <a:schemeClr val="tx1"/>
            </a:solid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spcAft>
                <a:spcPts val="0"/>
              </a:spcAft>
            </a:pPr>
            <a:r>
              <a:rPr lang="ja-JP" altLang="en-US" sz="14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効</a:t>
            </a:r>
            <a:endParaRPr lang="en-US" altLang="ja-JP" sz="14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endParaRPr lang="en-US" altLang="ja-JP" sz="14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spcAft>
                <a:spcPts val="0"/>
              </a:spcAft>
            </a:pPr>
            <a:r>
              <a:rPr lang="ja-JP" altLang="en-US" sz="14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果</a:t>
            </a:r>
            <a:endParaRPr lang="ja-JP" sz="1400" b="1" kern="100"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正方形/長方形 5"/>
          <p:cNvSpPr>
            <a:spLocks noChangeArrowheads="1"/>
          </p:cNvSpPr>
          <p:nvPr/>
        </p:nvSpPr>
        <p:spPr bwMode="auto">
          <a:xfrm>
            <a:off x="13107194" y="-3591"/>
            <a:ext cx="211296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charset="0"/>
              <a:buChar char="•"/>
              <a:defRPr kumimoji="1" sz="48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41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36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3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3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3000">
                <a:solidFill>
                  <a:schemeClr val="tx1"/>
                </a:solidFill>
                <a:latin typeface="Calibri" pitchFamily="34" charset="0"/>
                <a:ea typeface="ＭＳ Ｐゴシック" charset="-128"/>
              </a:defRPr>
            </a:lvl9pPr>
          </a:lstStyle>
          <a:p>
            <a:pPr defTabSz="914400" eaLnBrk="1" hangingPunct="1">
              <a:spcBef>
                <a:spcPct val="0"/>
              </a:spcBef>
              <a:buFontTx/>
              <a:buNone/>
            </a:pPr>
            <a:r>
              <a:rPr lang="ja-JP" altLang="en-US" sz="1600" dirty="0" smtClean="0">
                <a:latin typeface="HGSｺﾞｼｯｸE" pitchFamily="50" charset="-128"/>
                <a:ea typeface="HGSｺﾞｼｯｸE" pitchFamily="50" charset="-128"/>
              </a:rPr>
              <a:t>　</a:t>
            </a:r>
            <a:r>
              <a:rPr lang="ja-JP" altLang="en-US" sz="1600" b="1" dirty="0" smtClean="0">
                <a:solidFill>
                  <a:schemeClr val="tx1">
                    <a:lumMod val="95000"/>
                    <a:lumOff val="5000"/>
                  </a:schemeClr>
                </a:solidFill>
                <a:latin typeface="メイリオ" panose="020B0604030504040204" pitchFamily="50" charset="-128"/>
                <a:ea typeface="メイリオ" panose="020B0604030504040204" pitchFamily="50" charset="-128"/>
                <a:cs typeface="メイリオ" panose="020B0604030504040204" pitchFamily="50" charset="-128"/>
              </a:rPr>
              <a:t>環境農林水産部　</a:t>
            </a:r>
            <a:r>
              <a:rPr lang="ja-JP" altLang="en-US" sz="1600" dirty="0" smtClean="0">
                <a:latin typeface="HGSｺﾞｼｯｸE" pitchFamily="50" charset="-128"/>
                <a:ea typeface="HGSｺﾞｼｯｸE" pitchFamily="50" charset="-128"/>
              </a:rPr>
              <a:t>　</a:t>
            </a:r>
            <a:endParaRPr lang="ja-JP" altLang="en-US" sz="1600" b="1" dirty="0">
              <a:solidFill>
                <a:srgbClr val="000000"/>
              </a:solidFill>
              <a:latin typeface="Meiryo UI" pitchFamily="50" charset="-128"/>
              <a:ea typeface="Meiryo UI" pitchFamily="50" charset="-128"/>
              <a:cs typeface="Meiryo UI" pitchFamily="50" charset="-128"/>
            </a:endParaRPr>
          </a:p>
        </p:txBody>
      </p:sp>
      <p:sp>
        <p:nvSpPr>
          <p:cNvPr id="41" name="角丸四角形 40"/>
          <p:cNvSpPr/>
          <p:nvPr/>
        </p:nvSpPr>
        <p:spPr>
          <a:xfrm>
            <a:off x="9906000" y="6165319"/>
            <a:ext cx="5010150" cy="621869"/>
          </a:xfrm>
          <a:prstGeom prst="roundRect">
            <a:avLst>
              <a:gd name="adj" fmla="val 6287"/>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○府内産材</a:t>
            </a:r>
            <a:r>
              <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8,000</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㎥を新たに供給することによる府内の経済</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波及</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効果</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・生産</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誘発</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額</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億円</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・労働誘発量</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110</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角丸四角形 41"/>
          <p:cNvSpPr/>
          <p:nvPr/>
        </p:nvSpPr>
        <p:spPr>
          <a:xfrm>
            <a:off x="1010647" y="6163828"/>
            <a:ext cx="8828677" cy="649191"/>
          </a:xfrm>
          <a:prstGeom prst="roundRect">
            <a:avLst>
              <a:gd name="adj" fmla="val 6287"/>
            </a:avLst>
          </a:prstGeom>
          <a:solidFill>
            <a:schemeClr val="bg1"/>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○森林の健全化</a:t>
            </a:r>
            <a:r>
              <a:rPr lang="ja-JP" altLang="en-US" sz="12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よる公益的機能の発揮</a:t>
            </a:r>
            <a:endParaRPr lang="en-US" altLang="ja-JP"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二酸化炭素の吸収効果</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（年間約</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28,000</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ｔ　自家用車約１万２千台が</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年間に排出する二酸化炭素量に相当）</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・「緑</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ダム」と</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しての</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貯水量効果</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（年間約</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1,800</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万キロリットル（ｔ</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）府民</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万</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千人が使用</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する１年間の生活用</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水量に</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相当）</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正方形/長方形 42"/>
          <p:cNvSpPr/>
          <p:nvPr/>
        </p:nvSpPr>
        <p:spPr>
          <a:xfrm>
            <a:off x="11730836" y="9457977"/>
            <a:ext cx="3253013" cy="1220568"/>
          </a:xfrm>
          <a:prstGeom prst="rect">
            <a:avLst/>
          </a:prstGeom>
          <a:solidFill>
            <a:schemeClr val="bg1"/>
          </a:solidFill>
          <a:ln w="6350">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800" dirty="0" smtClean="0">
              <a:solidFill>
                <a:schemeClr val="tx1"/>
              </a:solidFill>
              <a:latin typeface="ＭＳ ゴシック" panose="020B0609070205080204" pitchFamily="49" charset="-128"/>
              <a:ea typeface="ＭＳ ゴシック" panose="020B0609070205080204" pitchFamily="49" charset="-128"/>
            </a:endParaRPr>
          </a:p>
          <a:p>
            <a:r>
              <a:rPr lang="ja-JP" altLang="en-US" sz="1200" dirty="0" smtClean="0">
                <a:solidFill>
                  <a:schemeClr val="tx1"/>
                </a:solidFill>
                <a:latin typeface="ＭＳ ゴシック" panose="020B0609070205080204" pitchFamily="49" charset="-128"/>
                <a:ea typeface="ＭＳ ゴシック" panose="020B0609070205080204" pitchFamily="49" charset="-128"/>
              </a:rPr>
              <a:t>　</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全国</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県</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が県民税の均等割の超過課税に</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より森林保全</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等の施策に充当</a:t>
            </a:r>
          </a:p>
          <a:p>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県民税均等割の超過</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税額</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・個人</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120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1,200</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円上</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乗せ</a:t>
            </a:r>
            <a:endPar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・法人　</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上乗せ</a:t>
            </a:r>
          </a:p>
        </p:txBody>
      </p:sp>
      <p:sp>
        <p:nvSpPr>
          <p:cNvPr id="47" name="正方形/長方形 46"/>
          <p:cNvSpPr/>
          <p:nvPr/>
        </p:nvSpPr>
        <p:spPr>
          <a:xfrm>
            <a:off x="11738870" y="9218658"/>
            <a:ext cx="2221015" cy="241052"/>
          </a:xfrm>
          <a:prstGeom prst="rect">
            <a:avLst/>
          </a:prstGeom>
          <a:solidFill>
            <a:schemeClr val="accent3">
              <a:lumMod val="75000"/>
            </a:schemeClr>
          </a:solidFill>
          <a:ln w="12700" cap="flat" cmpd="sng" algn="ctr">
            <a:noFill/>
            <a:prstDash val="solid"/>
          </a:ln>
          <a:effectLst/>
        </p:spPr>
        <p:txBody>
          <a:bodyPr rot="0" spcFirstLastPara="0" vert="horz" wrap="square" lIns="36000" tIns="0" rIns="36000" bIns="0" numCol="1" spcCol="0" rtlCol="0" fromWordArt="0" anchor="ctr" anchorCtr="0" forceAA="0" compatLnSpc="1">
            <a:prstTxWarp prst="textNoShape">
              <a:avLst/>
            </a:prstTxWarp>
            <a:noAutofit/>
          </a:bodyPr>
          <a:lstStyle/>
          <a:p>
            <a:pPr algn="ctr">
              <a:spcAft>
                <a:spcPts val="0"/>
              </a:spcAft>
            </a:pPr>
            <a:r>
              <a:rPr lang="ja-JP" altLang="en-US" sz="12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参考</a:t>
            </a:r>
            <a:r>
              <a:rPr lang="en-US" altLang="ja-JP" sz="12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kern="1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他県の実施状況</a:t>
            </a:r>
            <a:endParaRPr lang="ja-JP" sz="1200" b="1" kern="100"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下矢印 37"/>
          <p:cNvSpPr/>
          <p:nvPr/>
        </p:nvSpPr>
        <p:spPr>
          <a:xfrm>
            <a:off x="1117014" y="9464060"/>
            <a:ext cx="812005" cy="67500"/>
          </a:xfrm>
          <a:prstGeom prst="downArrow">
            <a:avLst>
              <a:gd name="adj1" fmla="val 50000"/>
              <a:gd name="adj2" fmla="val 100000"/>
            </a:avLst>
          </a:prstGeom>
          <a:solidFill>
            <a:schemeClr val="bg1"/>
          </a:solidFill>
          <a:ln w="6350">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pPr algn="ctr"/>
            <a:endParaRPr kumimoji="1" lang="ja-JP" altLang="en-US" sz="1200"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角丸四角形 48"/>
          <p:cNvSpPr/>
          <p:nvPr/>
        </p:nvSpPr>
        <p:spPr>
          <a:xfrm>
            <a:off x="12319216" y="6409578"/>
            <a:ext cx="1762854" cy="310934"/>
          </a:xfrm>
          <a:prstGeom prst="roundRect">
            <a:avLst>
              <a:gd name="adj" fmla="val 6287"/>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産業連関表から推計</a:t>
            </a:r>
            <a:r>
              <a:rPr lang="ja-JP" altLang="en-US" sz="12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2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下矢印 45"/>
          <p:cNvSpPr/>
          <p:nvPr/>
        </p:nvSpPr>
        <p:spPr>
          <a:xfrm>
            <a:off x="1107488" y="10172351"/>
            <a:ext cx="812005" cy="67500"/>
          </a:xfrm>
          <a:prstGeom prst="downArrow">
            <a:avLst>
              <a:gd name="adj1" fmla="val 50000"/>
              <a:gd name="adj2" fmla="val 100000"/>
            </a:avLst>
          </a:prstGeom>
          <a:solidFill>
            <a:schemeClr val="bg1"/>
          </a:solidFill>
          <a:ln w="6350">
            <a:solidFill>
              <a:schemeClr val="tx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36000" numCol="1" spcCol="0" rtlCol="0" fromWordArt="0" anchor="t" anchorCtr="0" forceAA="0" compatLnSpc="1">
            <a:prstTxWarp prst="textNoShape">
              <a:avLst/>
            </a:prstTxWarp>
            <a:noAutofit/>
          </a:bodyPr>
          <a:lstStyle/>
          <a:p>
            <a:pPr algn="ctr"/>
            <a:endParaRPr kumimoji="1" lang="ja-JP" altLang="en-US" sz="1200"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733425" y="1971674"/>
            <a:ext cx="7035763" cy="341947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➤危険渓流の流木対策</a:t>
            </a: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約</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渓流</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急勾配で土石流</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が発生した場合、土砂や流木流出の恐れが高く、下流に人家や</a:t>
            </a: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公共施設等の保全対象が多い地区を対象として災害の予防的対策を</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対象：</a:t>
            </a:r>
            <a:r>
              <a:rPr lang="en-US" altLang="zh-TW"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30</a:t>
            </a:r>
            <a:r>
              <a:rPr lang="zh-TW"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箇所</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zh-TW"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750ha</a:t>
            </a:r>
            <a:r>
              <a:rPr lang="zh-TW"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zh-TW"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zh-TW"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a:t>
            </a:r>
            <a:r>
              <a:rPr lang="zh-TW"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r>
              <a:rPr lang="zh-TW"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池田</a:t>
            </a:r>
            <a:r>
              <a:rPr lang="zh-TW"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東大阪･</a:t>
            </a:r>
            <a:r>
              <a:rPr lang="zh-TW"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八尾</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･岸和田</a:t>
            </a:r>
            <a:r>
              <a:rPr lang="zh-TW"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a:t>
            </a:r>
            <a:r>
              <a:rPr lang="zh-TW"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zh-TW"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国庫補助制度にない保安林以外の普通林を対象　</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対策</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・強度間伐と広葉樹の植栽等</a:t>
            </a:r>
          </a:p>
          <a:p>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・倒木、危険木の伐採･林外搬出等</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・流木防止のためのダム工等　</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➤主要道路沿いにおける倒木対策　　　約</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億円</a:t>
            </a:r>
            <a:endPar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対象：国道等</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路線周辺の森林（</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150ha</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zh-CN"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a:t>
            </a:r>
            <a:r>
              <a:rPr lang="zh-CN"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国道</a:t>
            </a:r>
            <a:r>
              <a:rPr lang="en-US" altLang="zh-CN"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173</a:t>
            </a:r>
            <a:r>
              <a:rPr lang="zh-CN"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号･</a:t>
            </a:r>
            <a:r>
              <a:rPr lang="en-US" altLang="zh-CN"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168</a:t>
            </a:r>
            <a:r>
              <a:rPr lang="zh-CN"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号･</a:t>
            </a:r>
            <a:r>
              <a:rPr lang="en-US" altLang="zh-CN"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a:t>
            </a:r>
            <a:r>
              <a:rPr lang="zh-CN"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号等</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zh-CN"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zh-CN"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対策</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・ナラ枯れ被害の拡大を防ぐ予防的伐採、放置竹林の整備等</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正方形/長方形 50"/>
          <p:cNvSpPr/>
          <p:nvPr/>
        </p:nvSpPr>
        <p:spPr>
          <a:xfrm>
            <a:off x="7897419" y="1981203"/>
            <a:ext cx="6929042" cy="340994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➤持続的な森づくり　　　　　　　　　    </a:t>
            </a:r>
            <a:endPar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集約化により一体的な森林経営が見込める地区を対象として基盤</a:t>
            </a:r>
            <a:r>
              <a:rPr lang="ja-JP" altLang="en-US" sz="13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整備等を実施</a:t>
            </a:r>
          </a:p>
          <a:p>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100ha</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規模の人工林 </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34</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地区（約</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4,800ha</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（長期の管理協定を締結できるものに限る）</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zh-TW"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〔9</a:t>
            </a:r>
            <a:r>
              <a:rPr lang="zh-TW"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市町村（高槻･千早赤阪･河内長野･和泉等）</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zh-TW"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国庫補助制度にない基幹的作業道を対象　</a:t>
            </a:r>
            <a:r>
              <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対策</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・基幹的作業道の設置</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・集積土場の設置等</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・間伐材の利用促進等</a:t>
            </a:r>
            <a:endParaRPr lang="en-US" altLang="ja-JP" sz="13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現在の府内産材の年間供給量</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8,400</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立米と同程度の</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8,000</a:t>
            </a:r>
            <a:r>
              <a:rPr lang="ja-JP" altLang="en-US"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立米</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を供給（倍増）</a:t>
            </a:r>
            <a:endParaRPr lang="en-US" altLang="ja-JP" sz="13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植林･育樹により次世代につなぐ（</a:t>
            </a:r>
            <a:r>
              <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年間の協定書を締結）</a:t>
            </a:r>
            <a:endParaRPr lang="en-US" altLang="ja-JP" sz="13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563970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5400">
          <a:solidFill>
            <a:schemeClr val="tx1"/>
          </a:solidFill>
          <a:prstDash val="solid"/>
        </a:ln>
        <a:effectLst>
          <a:outerShdw blurRad="50800" dist="38100" dir="2700000" algn="tl" rotWithShape="0">
            <a:prstClr val="black">
              <a:alpha val="40000"/>
            </a:prstClr>
          </a:outerShdw>
        </a:effectLst>
      </a:spPr>
      <a:bodyPr rot="0" spcFirstLastPara="0" vert="horz" wrap="square" lIns="91440" tIns="45720" rIns="91440" bIns="36000" numCol="1" spcCol="0" rtlCol="0" fromWordArt="0" anchor="t" anchorCtr="0" forceAA="0" compatLnSpc="1">
        <a:prstTxWarp prst="textNoShape">
          <a:avLst/>
        </a:prstTxWarp>
        <a:noAutofit/>
      </a:bodyPr>
      <a:lstStyle>
        <a:defPPr>
          <a:defRPr sz="1200" b="1" kern="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_x65e5__x4ed8__x5165__x308a_ xmlns="79a6af1d-7af9-4c8d-b2df-d41fbfc10dd0"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0203357EE341D445AD84EF9A3D54174A" ma:contentTypeVersion="1" ma:contentTypeDescription="新しいドキュメントを作成します。" ma:contentTypeScope="" ma:versionID="2f3b1b61c27db6e3c9ee8c86a032b1eb">
  <xsd:schema xmlns:xsd="http://www.w3.org/2001/XMLSchema" xmlns:p="http://schemas.microsoft.com/office/2006/metadata/properties" xmlns:ns2="79a6af1d-7af9-4c8d-b2df-d41fbfc10dd0" targetNamespace="http://schemas.microsoft.com/office/2006/metadata/properties" ma:root="true" ma:fieldsID="e363fd7c4bdb59cb6e17c7e14da76f23" ns2:_="">
    <xsd:import namespace="79a6af1d-7af9-4c8d-b2df-d41fbfc10dd0"/>
    <xsd:element name="properties">
      <xsd:complexType>
        <xsd:sequence>
          <xsd:element name="documentManagement">
            <xsd:complexType>
              <xsd:all>
                <xsd:element ref="ns2:_x65e5__x4ed8__x5165__x308a_" minOccurs="0"/>
              </xsd:all>
            </xsd:complexType>
          </xsd:element>
        </xsd:sequence>
      </xsd:complexType>
    </xsd:element>
  </xsd:schema>
  <xsd:schema xmlns:xsd="http://www.w3.org/2001/XMLSchema" xmlns:dms="http://schemas.microsoft.com/office/2006/documentManagement/types" targetNamespace="79a6af1d-7af9-4c8d-b2df-d41fbfc10dd0" elementFormDefault="qualified">
    <xsd:import namespace="http://schemas.microsoft.com/office/2006/documentManagement/types"/>
    <xsd:element name="_x65e5__x4ed8__x5165__x308a_" ma:index="8" nillable="true" ma:displayName="日付入り" ma:format="DateOnly" ma:internalName="_x65e5__x4ed8__x5165__x308a_">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AD18A9A-5E61-4FAD-9D1B-090A4649BD0B}">
  <ds:schemaRefs>
    <ds:schemaRef ds:uri="http://schemas.microsoft.com/sharepoint/v3/contenttype/forms"/>
  </ds:schemaRefs>
</ds:datastoreItem>
</file>

<file path=customXml/itemProps2.xml><?xml version="1.0" encoding="utf-8"?>
<ds:datastoreItem xmlns:ds="http://schemas.openxmlformats.org/officeDocument/2006/customXml" ds:itemID="{C150B924-8ECC-49DA-B303-33840336C203}">
  <ds:schemaRefs>
    <ds:schemaRef ds:uri="http://schemas.microsoft.com/office/2006/metadata/properties"/>
    <ds:schemaRef ds:uri="http://purl.org/dc/elements/1.1/"/>
    <ds:schemaRef ds:uri="http://purl.org/dc/terms/"/>
    <ds:schemaRef ds:uri="http://www.w3.org/XML/1998/namespace"/>
    <ds:schemaRef ds:uri="http://schemas.microsoft.com/office/2006/documentManagement/types"/>
    <ds:schemaRef ds:uri="http://schemas.openxmlformats.org/package/2006/metadata/core-properties"/>
    <ds:schemaRef ds:uri="79a6af1d-7af9-4c8d-b2df-d41fbfc10dd0"/>
    <ds:schemaRef ds:uri="http://purl.org/dc/dcmitype/"/>
  </ds:schemaRefs>
</ds:datastoreItem>
</file>

<file path=customXml/itemProps3.xml><?xml version="1.0" encoding="utf-8"?>
<ds:datastoreItem xmlns:ds="http://schemas.openxmlformats.org/officeDocument/2006/customXml" ds:itemID="{530C24A2-0978-46F8-9725-5267501E01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a6af1d-7af9-4c8d-b2df-d41fbfc10dd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15005</TotalTime>
  <Words>171</Words>
  <Application>Microsoft Office PowerPoint</Application>
  <PresentationFormat>ユーザー設定</PresentationFormat>
  <Paragraphs>119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原井　真一</dc:creator>
  <cp:lastModifiedBy>齊藤　洋一</cp:lastModifiedBy>
  <cp:revision>1314</cp:revision>
  <cp:lastPrinted>2015-08-28T10:28:35Z</cp:lastPrinted>
  <dcterms:created xsi:type="dcterms:W3CDTF">2012-04-24T10:46:15Z</dcterms:created>
  <dcterms:modified xsi:type="dcterms:W3CDTF">2015-08-31T00:35:07Z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0x0101000203357EE341D445AD84EF9A3D54174A</vt:lpwstr>
  </property>
</Properties>
</file>