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1295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FFFF99"/>
    <a:srgbClr val="CCFFFF"/>
    <a:srgbClr val="FFFFFF"/>
    <a:srgbClr val="CBE3F2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6" autoAdjust="0"/>
    <p:restoredTop sz="88489" autoAdjust="0"/>
  </p:normalViewPr>
  <p:slideViewPr>
    <p:cSldViewPr>
      <p:cViewPr>
        <p:scale>
          <a:sx n="100" d="100"/>
          <a:sy n="100" d="100"/>
        </p:scale>
        <p:origin x="1080" y="-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6" y="1"/>
            <a:ext cx="4307047" cy="340360"/>
          </a:xfrm>
          <a:prstGeom prst="rect">
            <a:avLst/>
          </a:prstGeom>
        </p:spPr>
        <p:txBody>
          <a:bodyPr vert="horz" lIns="91357" tIns="45676" rIns="91357" bIns="456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07" y="1"/>
            <a:ext cx="4307047" cy="340360"/>
          </a:xfrm>
          <a:prstGeom prst="rect">
            <a:avLst/>
          </a:prstGeom>
        </p:spPr>
        <p:txBody>
          <a:bodyPr vert="horz" lIns="91357" tIns="45676" rIns="91357" bIns="45676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7" tIns="45676" rIns="91357" bIns="4567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357" tIns="45676" rIns="91357" bIns="4567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6" y="6465660"/>
            <a:ext cx="4307047" cy="340360"/>
          </a:xfrm>
          <a:prstGeom prst="rect">
            <a:avLst/>
          </a:prstGeom>
        </p:spPr>
        <p:txBody>
          <a:bodyPr vert="horz" lIns="91357" tIns="45676" rIns="91357" bIns="456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07" y="6465660"/>
            <a:ext cx="4307047" cy="340360"/>
          </a:xfrm>
          <a:prstGeom prst="rect">
            <a:avLst/>
          </a:prstGeom>
        </p:spPr>
        <p:txBody>
          <a:bodyPr vert="horz" lIns="91357" tIns="45676" rIns="91357" bIns="45676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10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2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4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88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0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2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5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9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1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1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7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69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81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83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0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-1" y="1"/>
            <a:ext cx="12711120" cy="437726"/>
          </a:xfrm>
          <a:prstGeom prst="rect">
            <a:avLst/>
          </a:prstGeom>
          <a:noFill/>
          <a:ln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大阪府ファシリティマネジメント基本方針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（大阪府公共施設等総合管理計画）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（案）について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431624"/>
            <a:ext cx="1280160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36104" y="766543"/>
            <a:ext cx="4032448" cy="1081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6000" tIns="36000" rIns="36000" bIns="36000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行財政改革推進プラン（案）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月策定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）において「ストック　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等の最適な経営管理（ファシリティマネジメント）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を位置付け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◆平成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日付けで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総務省から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公共施設等総合管理計画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要請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36103" y="573298"/>
            <a:ext cx="4032447" cy="19324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方針策定の背景</a:t>
            </a:r>
            <a:endParaRPr lang="ja-JP" altLang="en-US" sz="105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36800" y="5555047"/>
            <a:ext cx="4032000" cy="4009742"/>
            <a:chOff x="382520" y="2714006"/>
            <a:chExt cx="5141806" cy="2476556"/>
          </a:xfrm>
        </p:grpSpPr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382520" y="2876729"/>
              <a:ext cx="5141806" cy="23138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対象財産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本府が所有するすべての公共施設等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取組期間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 平成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年度から平成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37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年度まで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(10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年間）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概ね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年経過時点で必要に応じ見直し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  <a:p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382520" y="2714006"/>
              <a:ext cx="5141806" cy="16272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基本方針の位置づけ等</a:t>
              </a:r>
              <a:endParaRPr lang="ja-JP" altLang="en-US" sz="10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1" name="コンテンツ プレースホルダー 2"/>
          <p:cNvSpPr txBox="1">
            <a:spLocks/>
          </p:cNvSpPr>
          <p:nvPr/>
        </p:nvSpPr>
        <p:spPr>
          <a:xfrm>
            <a:off x="4287600" y="8808789"/>
            <a:ext cx="8319600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6000" tIns="36000" rIns="36000" bIns="36000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各施設に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関する保全情報を財産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活用課で一元的に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集約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部局横断的な協議調整の場である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ファシリティマネジメント推進会議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（各部総務課長等で構成、事務局は財産活用課）を設置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財産活用課が、財政・行政改革・保全担当と連携しながら総量最適化・有効活用、長寿命化に向けた全庁調整など、財産の統一的・効率的なマネジメントを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0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0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コンテンツ プレースホルダー 2"/>
          <p:cNvSpPr txBox="1">
            <a:spLocks/>
          </p:cNvSpPr>
          <p:nvPr/>
        </p:nvSpPr>
        <p:spPr>
          <a:xfrm>
            <a:off x="4287600" y="8617990"/>
            <a:ext cx="8319600" cy="190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推進体制</a:t>
            </a:r>
            <a:endParaRPr lang="ja-JP" altLang="en-US" sz="105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コンテンツ プレースホルダー 2"/>
          <p:cNvSpPr txBox="1">
            <a:spLocks/>
          </p:cNvSpPr>
          <p:nvPr/>
        </p:nvSpPr>
        <p:spPr>
          <a:xfrm>
            <a:off x="4281950" y="738383"/>
            <a:ext cx="8319465" cy="2937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コンテンツ プレースホルダー 2"/>
          <p:cNvSpPr txBox="1">
            <a:spLocks/>
          </p:cNvSpPr>
          <p:nvPr/>
        </p:nvSpPr>
        <p:spPr>
          <a:xfrm>
            <a:off x="4280400" y="556647"/>
            <a:ext cx="8322540" cy="19974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建物の修繕・更新費用試算</a:t>
            </a:r>
            <a:endParaRPr lang="ja-JP" altLang="en-US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コンテンツ プレースホルダー 2"/>
          <p:cNvSpPr txBox="1">
            <a:spLocks/>
          </p:cNvSpPr>
          <p:nvPr/>
        </p:nvSpPr>
        <p:spPr>
          <a:xfrm>
            <a:off x="4191821" y="756393"/>
            <a:ext cx="3001067" cy="668438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【50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年更新試算</a:t>
            </a: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平均約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1,012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平均約</a:t>
            </a:r>
            <a:r>
              <a:rPr lang="ja-JP" altLang="en-US" sz="1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平均約</a:t>
            </a:r>
            <a:r>
              <a:rPr lang="ja-JP" altLang="en-US" sz="1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616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コンテンツ プレースホルダー 2"/>
          <p:cNvSpPr txBox="1">
            <a:spLocks/>
          </p:cNvSpPr>
          <p:nvPr/>
        </p:nvSpPr>
        <p:spPr>
          <a:xfrm>
            <a:off x="4196909" y="2044001"/>
            <a:ext cx="3001067" cy="668438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altLang="ja-JP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年更新試算</a:t>
            </a: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0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）：年平均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391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）：年平均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）：年平均約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フローチャート : 抜出し 71"/>
          <p:cNvSpPr/>
          <p:nvPr/>
        </p:nvSpPr>
        <p:spPr>
          <a:xfrm rot="10800000">
            <a:off x="5920550" y="2078686"/>
            <a:ext cx="360040" cy="90000"/>
          </a:xfrm>
          <a:prstGeom prst="flowChartExtra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4631770" y="2739674"/>
            <a:ext cx="2937600" cy="439200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年度当初予算の修繕・更新費約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億円と比べ、直近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年間では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131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の差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4631770" y="1530834"/>
            <a:ext cx="2936055" cy="438637"/>
          </a:xfrm>
          <a:prstGeom prst="rect">
            <a:avLst/>
          </a:prstGeom>
          <a:noFill/>
          <a:ln w="6350" cmpd="sng">
            <a:solidFill>
              <a:schemeClr val="tx1"/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年度当初予算の修繕・更新費約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億円と比べ、直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年間では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752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の差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コンテンツ プレースホルダー 2"/>
          <p:cNvSpPr txBox="1">
            <a:spLocks/>
          </p:cNvSpPr>
          <p:nvPr/>
        </p:nvSpPr>
        <p:spPr>
          <a:xfrm>
            <a:off x="4287600" y="4077747"/>
            <a:ext cx="8319600" cy="444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 cmpd="dbl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ja-JP" altLang="en-US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コンテンツ プレースホルダー 2"/>
          <p:cNvSpPr txBox="1">
            <a:spLocks/>
          </p:cNvSpPr>
          <p:nvPr/>
        </p:nvSpPr>
        <p:spPr>
          <a:xfrm>
            <a:off x="4417500" y="4972521"/>
            <a:ext cx="3781886" cy="3474000"/>
          </a:xfrm>
          <a:prstGeom prst="rect">
            <a:avLst/>
          </a:prstGeom>
          <a:ln w="317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tIns="36000" rIns="36000" bIns="36000" rtlCol="0" anchor="t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100" b="1" u="sng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0" lang="en-US" altLang="ja-JP" sz="1100" b="1" u="sng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100" b="1" u="sng" kern="0" cap="all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100" b="1" u="sng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6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（取組み）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b="1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劣化度調査及び施設管理者による日常点検を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◆点検・調査等で得たデータを概ね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年間で取りまとめ、中長期保全計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画及び修繕実施計画</a:t>
            </a:r>
            <a:r>
              <a:rPr kumimoji="0" lang="ja-JP" altLang="en-US" sz="1000" kern="0" cap="all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（一定規模以上の個々の建物</a:t>
            </a:r>
            <a:r>
              <a:rPr kumimoji="0" lang="ja-JP" altLang="en-US" sz="1000" kern="0" cap="all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を対象）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 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定し、計画的な改修</a:t>
            </a:r>
            <a:r>
              <a:rPr kumimoji="0" lang="ja-JP" altLang="en-US" sz="1000" kern="0" cap="all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（予防</a:t>
            </a:r>
            <a:r>
              <a:rPr kumimoji="0" lang="ja-JP" altLang="en-US" sz="1000" kern="0" cap="all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保全）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◆築後概ね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を目処に、施設需要を踏まえた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大規模改修の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実施を検討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◆予防保全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の結果等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適切に管理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・蓄積し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次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の点検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・調査に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活用していく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ＰＤＣＡサイクルの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構築を推進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いく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6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ja-JP" altLang="en-US" sz="1050" kern="0" cap="all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コンテンツ プレースホルダー 2"/>
          <p:cNvSpPr txBox="1">
            <a:spLocks/>
          </p:cNvSpPr>
          <p:nvPr/>
        </p:nvSpPr>
        <p:spPr>
          <a:xfrm>
            <a:off x="8331881" y="4972522"/>
            <a:ext cx="4147655" cy="3474212"/>
          </a:xfrm>
          <a:prstGeom prst="rect">
            <a:avLst/>
          </a:prstGeom>
          <a:solidFill>
            <a:schemeClr val="bg1"/>
          </a:solidFill>
          <a:ln w="31750" cmpd="dbl">
            <a:solidFill>
              <a:schemeClr val="tx1"/>
            </a:solidFill>
            <a:prstDash val="solid"/>
          </a:ln>
          <a:effectLst/>
        </p:spPr>
        <p:txBody>
          <a:bodyPr vert="horz" wrap="square" lIns="36000" tIns="36000" rIns="36000" bIns="36000" rtlCol="0" anchor="t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（取組み）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◆築後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年目の施設について、劣化状況や必要性などの点検を行い、建替え、 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大規模改修による維持、廃止（売却）等、将来的な活用方針を検討する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◆有効活用度評価指標を用いた有効活用方策の検討（毎年度） 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4495308" y="5248404"/>
            <a:ext cx="3576877" cy="6316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 cmpd="sng">
            <a:solidFill>
              <a:schemeClr val="tx1">
                <a:lumMod val="95000"/>
                <a:lumOff val="5000"/>
              </a:schemeClr>
            </a:solidFill>
            <a:prstDash val="solid"/>
          </a:ln>
          <a:scene3d>
            <a:camera prst="obliqueBottomRight"/>
            <a:lightRig rig="threePt" dir="t"/>
          </a:scene3d>
          <a:sp3d extrusionH="254000"/>
        </p:spPr>
        <p:txBody>
          <a:bodyPr wrap="square" lIns="0" tIns="45720" rIns="0" bIns="45720" rtlCol="0" anchor="ctr">
            <a:noAutofit/>
            <a:flatTx/>
          </a:bodyPr>
          <a:lstStyle/>
          <a:p>
            <a:pPr lvl="0" defTabSz="914400"/>
            <a:r>
              <a:rPr kumimoji="0" lang="ja-JP" altLang="en-US" sz="1000" b="1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　　　</a:t>
            </a:r>
            <a:endParaRPr kumimoji="0" lang="en-US" altLang="ja-JP" sz="1000" b="1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（実施方針）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◆施設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の更新時期については、築後</a:t>
            </a:r>
            <a:r>
              <a:rPr kumimoji="0" lang="en-US" altLang="ja-JP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年以上を目標とする</a:t>
            </a:r>
            <a:endParaRPr kumimoji="0" lang="en-US" altLang="ja-JP" sz="1000" kern="0" dirty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◆予防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保全型の維持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管理へ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転換を図る</a:t>
            </a:r>
            <a:endParaRPr kumimoji="0" lang="en-US" altLang="ja-JP" sz="1000" kern="0" dirty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en-US" altLang="ja-JP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</a:p>
        </p:txBody>
      </p:sp>
      <p:sp>
        <p:nvSpPr>
          <p:cNvPr id="94" name="タイトル 1"/>
          <p:cNvSpPr txBox="1">
            <a:spLocks/>
          </p:cNvSpPr>
          <p:nvPr/>
        </p:nvSpPr>
        <p:spPr>
          <a:xfrm>
            <a:off x="8320808" y="1"/>
            <a:ext cx="4480792" cy="437726"/>
          </a:xfrm>
          <a:prstGeom prst="rect">
            <a:avLst/>
          </a:prstGeom>
          <a:noFill/>
          <a:ln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8440200" y="5248404"/>
            <a:ext cx="3935486" cy="112980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 cmpd="sng">
            <a:solidFill>
              <a:schemeClr val="tx1">
                <a:lumMod val="95000"/>
                <a:lumOff val="5000"/>
              </a:schemeClr>
            </a:solidFill>
            <a:prstDash val="solid"/>
          </a:ln>
          <a:scene3d>
            <a:camera prst="obliqueBottomRight"/>
            <a:lightRig rig="threePt" dir="t"/>
          </a:scene3d>
          <a:sp3d extrusionH="254000"/>
        </p:spPr>
        <p:txBody>
          <a:bodyPr wrap="square" lIns="0" tIns="45720" rIns="0" bIns="45720" rtlCol="0" anchor="ctr">
            <a:noAutofit/>
            <a:flatTx/>
          </a:bodyPr>
          <a:lstStyle/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（実施方針）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施設の新設は、原則行わない</a:t>
            </a:r>
            <a:r>
              <a:rPr kumimoji="0" lang="ja-JP" altLang="en-US" sz="8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78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新たなニーズに対応する場合</a:t>
            </a:r>
            <a:r>
              <a:rPr kumimoji="0" lang="ja-JP" altLang="en-US" sz="78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kumimoji="0" lang="ja-JP" altLang="en-US" sz="78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0" lang="ja-JP" altLang="en-US" sz="78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既存施設の有効活</a:t>
            </a:r>
            <a:endParaRPr kumimoji="0" lang="en-US" altLang="ja-JP" sz="78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78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78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用、転用を検討し、これらができない場合は新設、増設を検討する）</a:t>
            </a:r>
            <a:endParaRPr kumimoji="0" lang="en-US" altLang="ja-JP" sz="78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人口動態の変化に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よる施設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需要見込みを踏まえ、減築、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集約化等により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保有量の縮減を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新たな行政ニーズを捉え、既存施設の有効活用を進め、より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少ない投資で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en-US" altLang="ja-JP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柔軟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に対応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kumimoji="0" lang="ja-JP" altLang="en-US" sz="1000" kern="0" dirty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コンテンツ プレースホルダー 2"/>
          <p:cNvSpPr txBox="1">
            <a:spLocks/>
          </p:cNvSpPr>
          <p:nvPr/>
        </p:nvSpPr>
        <p:spPr>
          <a:xfrm>
            <a:off x="4280400" y="3824107"/>
            <a:ext cx="8319600" cy="252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 cmpd="dbl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800" b="1" dirty="0">
                <a:ln w="2540">
                  <a:solidFill>
                    <a:schemeClr val="tx1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</a:t>
            </a:r>
            <a:r>
              <a:rPr lang="ja-JP" altLang="en-US" sz="1800" b="1" dirty="0" smtClean="0">
                <a:ln w="2540">
                  <a:solidFill>
                    <a:schemeClr val="tx1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800" b="1" dirty="0">
                <a:ln w="2540">
                  <a:solidFill>
                    <a:schemeClr val="tx1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</a:t>
            </a:r>
          </a:p>
        </p:txBody>
      </p:sp>
      <p:sp>
        <p:nvSpPr>
          <p:cNvPr id="99" name="角丸四角形 98"/>
          <p:cNvSpPr/>
          <p:nvPr/>
        </p:nvSpPr>
        <p:spPr>
          <a:xfrm>
            <a:off x="4469537" y="4119358"/>
            <a:ext cx="8010000" cy="811993"/>
          </a:xfrm>
          <a:prstGeom prst="roundRect">
            <a:avLst>
              <a:gd name="adj" fmla="val 17481"/>
            </a:avLst>
          </a:prstGeom>
          <a:solidFill>
            <a:schemeClr val="accent6">
              <a:lumMod val="60000"/>
              <a:lumOff val="40000"/>
            </a:schemeClr>
          </a:solidFill>
          <a:ln w="25400" cmpd="dbl">
            <a:solidFill>
              <a:schemeClr val="tx1"/>
            </a:solidFill>
            <a:prstDash val="solid"/>
          </a:ln>
        </p:spPr>
        <p:txBody>
          <a:bodyPr wrap="square" lIns="0" tIns="45720" rIns="0" bIns="45720" rtlCol="0" anchor="ctr">
            <a:noAutofit/>
            <a:flatTx/>
          </a:bodyPr>
          <a:lstStyle/>
          <a:p>
            <a:pPr lvl="0" defTabSz="914400"/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</a:t>
            </a:r>
            <a:r>
              <a:rPr kumimoji="0" lang="ja-JP" altLang="en-US" sz="6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長 　寿 　命　 化   ≫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★施設</a:t>
            </a:r>
            <a:r>
              <a: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の長寿命化を推進し、維持・更新経費の軽減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・平準化を図る</a:t>
            </a:r>
            <a:endParaRPr kumimoji="0" lang="en-US" altLang="ja-JP" sz="1050" kern="0" dirty="0" smtClean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6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★点検・劣化度調査等</a:t>
            </a:r>
            <a:r>
              <a:rPr kumimoji="0" lang="ja-JP" altLang="en-US" sz="1050" kern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を行い、予防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保全型の施設維持管理体制を構築し、府民の安全・安心の確保に努める</a:t>
            </a:r>
            <a:endParaRPr kumimoji="0" lang="en-US" altLang="ja-JP" sz="1050" kern="0" dirty="0" smtClean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endParaRPr kumimoji="0" lang="en-US" altLang="ja-JP" sz="500" kern="0" dirty="0" smtClean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</a:t>
            </a:r>
            <a:r>
              <a:rPr kumimoji="0" lang="ja-JP" altLang="en-US" sz="1400" b="1" u="sng" kern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総量</a:t>
            </a:r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最適化・有効活用≫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新規施設整備を抑制し、将来の利用需要に応じた施設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の有効</a:t>
            </a:r>
            <a:r>
              <a: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活用や、総量の最適化を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endParaRPr kumimoji="0" lang="ja-JP" altLang="en-US" sz="1050" kern="0" dirty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コンテンツ プレースホルダー 2"/>
          <p:cNvSpPr txBox="1">
            <a:spLocks/>
          </p:cNvSpPr>
          <p:nvPr/>
        </p:nvSpPr>
        <p:spPr>
          <a:xfrm>
            <a:off x="5350585" y="5013811"/>
            <a:ext cx="2224800" cy="2088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  長  寿  命  化  ≫</a:t>
            </a:r>
            <a:endParaRPr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コンテンツ プレースホルダー 2"/>
          <p:cNvSpPr txBox="1">
            <a:spLocks/>
          </p:cNvSpPr>
          <p:nvPr/>
        </p:nvSpPr>
        <p:spPr>
          <a:xfrm>
            <a:off x="9458165" y="5008434"/>
            <a:ext cx="2226165" cy="20795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≪総量最適化・有効活用≫</a:t>
            </a:r>
            <a:endParaRPr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9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944" y="806106"/>
            <a:ext cx="4803241" cy="1256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正方形/長方形 86"/>
          <p:cNvSpPr/>
          <p:nvPr/>
        </p:nvSpPr>
        <p:spPr>
          <a:xfrm>
            <a:off x="12020151" y="1912860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（年度）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7509487" y="1885161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（億円）</a:t>
            </a:r>
          </a:p>
        </p:txBody>
      </p:sp>
      <p:pic>
        <p:nvPicPr>
          <p:cNvPr id="1033" name="Picture 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944" y="2329326"/>
            <a:ext cx="4811697" cy="1256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" name="正方形/長方形 88"/>
          <p:cNvSpPr/>
          <p:nvPr/>
        </p:nvSpPr>
        <p:spPr>
          <a:xfrm>
            <a:off x="12012413" y="3386469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（年度）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136800" y="1986315"/>
            <a:ext cx="4032000" cy="3462357"/>
            <a:chOff x="126000" y="1986315"/>
            <a:chExt cx="4032000" cy="2807301"/>
          </a:xfrm>
        </p:grpSpPr>
        <p:sp>
          <p:nvSpPr>
            <p:cNvPr id="22" name="コンテンツ プレースホルダー 2"/>
            <p:cNvSpPr txBox="1">
              <a:spLocks/>
            </p:cNvSpPr>
            <p:nvPr/>
          </p:nvSpPr>
          <p:spPr>
            <a:xfrm>
              <a:off x="126000" y="1986315"/>
              <a:ext cx="4032000" cy="1944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公共施設等の現況等</a:t>
              </a:r>
              <a:endParaRPr lang="ja-JP" altLang="en-US" sz="10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コンテンツ プレースホルダー 2"/>
            <p:cNvSpPr txBox="1">
              <a:spLocks/>
            </p:cNvSpPr>
            <p:nvPr/>
          </p:nvSpPr>
          <p:spPr>
            <a:xfrm>
              <a:off x="126000" y="2180715"/>
              <a:ext cx="4032000" cy="261290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（現況）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◆施設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の総数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</a:t>
              </a:r>
              <a:r>
                <a: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1,761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施設。延床面積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の合計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は約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1,322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万㎡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◆施設数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では警察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施設が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45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％、府営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住宅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</a:t>
              </a:r>
              <a:r>
                <a: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18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％を占め、延床面積では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府営住宅が</a:t>
              </a:r>
              <a:r>
                <a: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63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％、学校が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％を占める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9770" y="3155985"/>
            <a:ext cx="4126576" cy="1980079"/>
            <a:chOff x="49285" y="2239464"/>
            <a:chExt cx="4126576" cy="166294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976" y="2239464"/>
              <a:ext cx="3888000" cy="1662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6" name="正方形/長方形 95"/>
            <p:cNvSpPr/>
            <p:nvPr/>
          </p:nvSpPr>
          <p:spPr>
            <a:xfrm>
              <a:off x="572048" y="2275194"/>
              <a:ext cx="882000" cy="1566812"/>
            </a:xfrm>
            <a:prstGeom prst="rect">
              <a:avLst/>
            </a:prstGeom>
            <a:noFill/>
            <a:ln w="19050"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sp>
          <p:nvSpPr>
            <p:cNvPr id="97" name="右矢印 96"/>
            <p:cNvSpPr/>
            <p:nvPr/>
          </p:nvSpPr>
          <p:spPr>
            <a:xfrm>
              <a:off x="586153" y="2362120"/>
              <a:ext cx="846000" cy="45719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sp>
          <p:nvSpPr>
            <p:cNvPr id="98" name="角丸四角形吹き出し 97"/>
            <p:cNvSpPr/>
            <p:nvPr/>
          </p:nvSpPr>
          <p:spPr>
            <a:xfrm>
              <a:off x="1749090" y="2295144"/>
              <a:ext cx="2221196" cy="380611"/>
            </a:xfrm>
            <a:prstGeom prst="wedgeRoundRectCallout">
              <a:avLst>
                <a:gd name="adj1" fmla="val -65964"/>
                <a:gd name="adj2" fmla="val 5229"/>
                <a:gd name="adj3" fmla="val 16667"/>
              </a:avLst>
            </a:prstGeom>
            <a:ln w="158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今後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、築後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を経過する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施設の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延床面積は全体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約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を占める</a:t>
              </a:r>
              <a:endParaRPr 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671806" y="3726942"/>
              <a:ext cx="504055" cy="1680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4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0" lang="ja-JP" altLang="en-US" sz="7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r>
                <a:rPr kumimoji="0" lang="ja-JP" altLang="en-US" sz="4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49285" y="3734396"/>
              <a:ext cx="587488" cy="1680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7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0" lang="ja-JP" altLang="en-US" sz="700" b="1" kern="0" cap="all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㎡</a:t>
              </a:r>
              <a:r>
                <a:rPr kumimoji="0" lang="ja-JP" altLang="en-US" sz="7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202561" y="6124851"/>
            <a:ext cx="3900477" cy="2078207"/>
            <a:chOff x="165083" y="5215972"/>
            <a:chExt cx="3900477" cy="207820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702425" y="6140354"/>
              <a:ext cx="0" cy="474783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702425" y="6140354"/>
              <a:ext cx="2954766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1310669" y="5310786"/>
              <a:ext cx="0" cy="82956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正方形/長方形 37"/>
            <p:cNvSpPr/>
            <p:nvPr/>
          </p:nvSpPr>
          <p:spPr>
            <a:xfrm>
              <a:off x="304940" y="5641988"/>
              <a:ext cx="2063464" cy="3650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endParaRPr kumimoji="0" lang="en-US" altLang="ja-JP" sz="500" b="1" u="sng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900" b="1" u="sng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大阪府ファシリティマネジメント基本方針</a:t>
              </a:r>
              <a:endParaRPr kumimoji="0" lang="en-US" altLang="ja-JP" sz="900" b="1" u="sng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endParaRPr kumimoji="0" lang="en-US" altLang="ja-JP" sz="500" b="1" u="sng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5295" y="6615137"/>
              <a:ext cx="0" cy="25935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71295" y="6615137"/>
              <a:ext cx="0" cy="25935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688268" y="6615137"/>
              <a:ext cx="0" cy="259357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957156" y="6615136"/>
              <a:ext cx="0" cy="259357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1252638" y="6531820"/>
              <a:ext cx="0" cy="25935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165083" y="6236401"/>
              <a:ext cx="1181717" cy="41125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36000" rIns="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インフラ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「大阪府都市基盤施設長寿命化計画」（平成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月）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65083" y="6775200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道路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381083" y="6775199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河川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97083" y="6775199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公園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813083" y="6775199"/>
              <a:ext cx="288147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港湾</a:t>
              </a:r>
              <a:r>
                <a:rPr kumimoji="0" lang="ja-JP" altLang="en-US" sz="4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endParaRPr kumimoji="0" lang="en-US" altLang="ja-JP" sz="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海岸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162426" y="6775199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下水道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>
            <a:xfrm>
              <a:off x="1888634" y="6140354"/>
              <a:ext cx="0" cy="77569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50"/>
            <p:cNvSpPr/>
            <p:nvPr/>
          </p:nvSpPr>
          <p:spPr>
            <a:xfrm>
              <a:off x="1438403" y="6775200"/>
              <a:ext cx="904491" cy="51897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府営住宅</a:t>
              </a:r>
              <a:endParaRPr kumimoji="0" lang="en-US" altLang="ja-JP" sz="8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「大阪府営住宅ストック総合活用計画」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（平成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月）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2" name="直線コネクタ 51"/>
            <p:cNvCxnSpPr/>
            <p:nvPr/>
          </p:nvCxnSpPr>
          <p:spPr>
            <a:xfrm>
              <a:off x="2803568" y="6146379"/>
              <a:ext cx="0" cy="665334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2407581" y="6775200"/>
              <a:ext cx="769706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警察施設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・警察署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・交番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・交通安全施設 等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4" name="直線コネクタ 53"/>
            <p:cNvCxnSpPr/>
            <p:nvPr/>
          </p:nvCxnSpPr>
          <p:spPr>
            <a:xfrm flipH="1">
              <a:off x="3437734" y="6140354"/>
              <a:ext cx="9047" cy="734141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正方形/長方形 54"/>
            <p:cNvSpPr/>
            <p:nvPr/>
          </p:nvSpPr>
          <p:spPr>
            <a:xfrm>
              <a:off x="3233954" y="6775200"/>
              <a:ext cx="527453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学校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・普通校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・支援学校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・工科高校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6" name="直線コネクタ 55"/>
            <p:cNvCxnSpPr/>
            <p:nvPr/>
          </p:nvCxnSpPr>
          <p:spPr>
            <a:xfrm>
              <a:off x="3847802" y="6146379"/>
              <a:ext cx="0" cy="644799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2477607" y="5239054"/>
              <a:ext cx="1493179" cy="2881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（公共施設等の最適な経営管理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（ファシリティマネジメント）の推進）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450477" y="5717585"/>
              <a:ext cx="1615083" cy="2112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defTabSz="914400">
                <a:defRPr/>
              </a:pPr>
              <a:r>
                <a:rPr kumimoji="0" lang="ja-JP" altLang="en-US" sz="9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（公共施設等総合管理計画）</a:t>
              </a:r>
              <a:endParaRPr kumimoji="0" lang="en-US" altLang="ja-JP" sz="9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95" name="直線コネクタ 94"/>
            <p:cNvCxnSpPr/>
            <p:nvPr/>
          </p:nvCxnSpPr>
          <p:spPr>
            <a:xfrm flipH="1">
              <a:off x="3648067" y="6137572"/>
              <a:ext cx="346016" cy="2782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正方形/長方形 32"/>
            <p:cNvSpPr/>
            <p:nvPr/>
          </p:nvSpPr>
          <p:spPr>
            <a:xfrm>
              <a:off x="306036" y="5215972"/>
              <a:ext cx="2071992" cy="3343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9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行財政改革推進プラン（案）</a:t>
              </a:r>
              <a:endParaRPr kumimoji="0" lang="en-US" altLang="ja-JP" sz="9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（平成</a:t>
              </a:r>
              <a:r>
                <a:rPr kumimoji="0" lang="en-US" altLang="ja-JP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月策定）</a:t>
              </a:r>
              <a:endParaRPr kumimoji="0" lang="en-US" altLang="ja-JP" sz="8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02" name="直線コネクタ 101"/>
            <p:cNvCxnSpPr/>
            <p:nvPr/>
          </p:nvCxnSpPr>
          <p:spPr>
            <a:xfrm>
              <a:off x="4003207" y="6146379"/>
              <a:ext cx="0" cy="644799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164" y="7021622"/>
            <a:ext cx="2208764" cy="135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正方形/長方形 83"/>
          <p:cNvSpPr/>
          <p:nvPr/>
        </p:nvSpPr>
        <p:spPr>
          <a:xfrm>
            <a:off x="8424000" y="868900"/>
            <a:ext cx="3934002" cy="15097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公共施設等（建物）修繕・更新費の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推計（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更新・一般会計）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8423770" y="2378220"/>
            <a:ext cx="3934002" cy="15097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公共施設等（建物）修繕・更新費の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推計（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更新・一般会計）</a:t>
            </a:r>
          </a:p>
        </p:txBody>
      </p:sp>
      <p:sp>
        <p:nvSpPr>
          <p:cNvPr id="91" name="フローチャート : 抜出し 90"/>
          <p:cNvSpPr/>
          <p:nvPr/>
        </p:nvSpPr>
        <p:spPr>
          <a:xfrm rot="10800000">
            <a:off x="10156549" y="2161932"/>
            <a:ext cx="360040" cy="90000"/>
          </a:xfrm>
          <a:prstGeom prst="flowChartExtra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2" name="コンテンツ プレースホルダー 2"/>
          <p:cNvSpPr txBox="1">
            <a:spLocks/>
          </p:cNvSpPr>
          <p:nvPr/>
        </p:nvSpPr>
        <p:spPr>
          <a:xfrm>
            <a:off x="4329970" y="3222283"/>
            <a:ext cx="3245415" cy="451814"/>
          </a:xfrm>
          <a:prstGeom prst="rect">
            <a:avLst/>
          </a:prstGeom>
          <a:noFill/>
          <a:ln w="6350">
            <a:noFill/>
            <a:prstDash val="sysDash"/>
          </a:ln>
          <a:effectLst/>
        </p:spPr>
        <p:txBody>
          <a:bodyPr vert="horz" wrap="square" lIns="36000" tIns="36000" rIns="36000" bIns="36000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：建物価格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億円の施設の場合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>
              <a:buNone/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年更新試算・・・総コスト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(50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172.5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億円、年平均：約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更新試算・・・総コスト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(70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211.5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億円、年平均：約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478209" y="3401060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（億円）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459" y="7145281"/>
            <a:ext cx="3948860" cy="12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8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txDef>
      <a:spPr>
        <a:solidFill>
          <a:schemeClr val="bg2">
            <a:lumMod val="50000"/>
          </a:schemeClr>
        </a:solidFill>
        <a:ln w="19050">
          <a:solidFill>
            <a:schemeClr val="bg2">
              <a:lumMod val="1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128016" tIns="64008" rIns="128016" bIns="64008" rtlCol="0" anchor="ctr" anchorCtr="0">
        <a:noAutofit/>
      </a:bodyPr>
      <a:lstStyle>
        <a:defPPr marL="0" indent="0">
          <a:buNone/>
          <a:defRPr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532240C-9678-49BC-876E-9028F5F0CBF7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D13421D-47B8-4EE1-AFD8-43F894A84F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BAA375-4434-4683-9766-7CA0A6305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11148</TotalTime>
  <Words>614</Words>
  <Application>Microsoft Office PowerPoint</Application>
  <PresentationFormat>A3 297x420 mm</PresentationFormat>
  <Paragraphs>169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川端　美和子</cp:lastModifiedBy>
  <cp:revision>1039</cp:revision>
  <cp:lastPrinted>2015-08-26T06:46:52Z</cp:lastPrinted>
  <dcterms:created xsi:type="dcterms:W3CDTF">2014-06-17T12:02:58Z</dcterms:created>
  <dcterms:modified xsi:type="dcterms:W3CDTF">2015-08-27T05:33:04Z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