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9"/>
  </p:notesMasterIdLst>
  <p:sldIdLst>
    <p:sldId id="273" r:id="rId2"/>
    <p:sldId id="270" r:id="rId3"/>
    <p:sldId id="265" r:id="rId4"/>
    <p:sldId id="266" r:id="rId5"/>
    <p:sldId id="268" r:id="rId6"/>
    <p:sldId id="269" r:id="rId7"/>
    <p:sldId id="272"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28275D5-0F46-4DE1-91A6-8E7E1062C449}" type="datetimeFigureOut">
              <a:rPr kumimoji="1" lang="ja-JP" altLang="en-US" smtClean="0"/>
              <a:t>2015/8/3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A7BA5A5-E8E5-4C76-9579-F0FA2337589A}" type="slidenum">
              <a:rPr kumimoji="1" lang="ja-JP" altLang="en-US" smtClean="0"/>
              <a:t>‹#›</a:t>
            </a:fld>
            <a:endParaRPr kumimoji="1" lang="ja-JP" altLang="en-US"/>
          </a:p>
        </p:txBody>
      </p:sp>
    </p:spTree>
    <p:extLst>
      <p:ext uri="{BB962C8B-B14F-4D97-AF65-F5344CB8AC3E}">
        <p14:creationId xmlns:p14="http://schemas.microsoft.com/office/powerpoint/2010/main" val="38419789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A7BA5A5-E8E5-4C76-9579-F0FA2337589A}" type="slidenum">
              <a:rPr kumimoji="1" lang="ja-JP" altLang="en-US" smtClean="0"/>
              <a:t>1</a:t>
            </a:fld>
            <a:endParaRPr kumimoji="1" lang="ja-JP" altLang="en-US"/>
          </a:p>
        </p:txBody>
      </p:sp>
    </p:spTree>
    <p:extLst>
      <p:ext uri="{BB962C8B-B14F-4D97-AF65-F5344CB8AC3E}">
        <p14:creationId xmlns:p14="http://schemas.microsoft.com/office/powerpoint/2010/main" val="133654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A7BA5A5-E8E5-4C76-9579-F0FA2337589A}" type="slidenum">
              <a:rPr kumimoji="1" lang="ja-JP" altLang="en-US" smtClean="0"/>
              <a:t>3</a:t>
            </a:fld>
            <a:endParaRPr kumimoji="1" lang="ja-JP" altLang="en-US"/>
          </a:p>
        </p:txBody>
      </p:sp>
    </p:spTree>
    <p:extLst>
      <p:ext uri="{BB962C8B-B14F-4D97-AF65-F5344CB8AC3E}">
        <p14:creationId xmlns:p14="http://schemas.microsoft.com/office/powerpoint/2010/main" val="195298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F2DB4E8-C142-4B02-9999-B0755F033CA2}" type="datetime1">
              <a:rPr kumimoji="1" lang="ja-JP" altLang="en-US" smtClean="0"/>
              <a:t>2015/8/3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2F39ED-F8EF-4F87-83F7-1358E2019E82}" type="datetime1">
              <a:rPr kumimoji="1" lang="ja-JP" altLang="en-US" smtClean="0"/>
              <a:t>2015/8/3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64EAC3C-149D-4ADA-92DC-1231367FCC7A}" type="datetime1">
              <a:rPr kumimoji="1" lang="ja-JP" altLang="en-US" smtClean="0"/>
              <a:t>2015/8/3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3AC7315-6B77-4E98-94DF-0C02843FC020}" type="datetime1">
              <a:rPr kumimoji="1" lang="ja-JP" altLang="en-US" smtClean="0"/>
              <a:t>2015/8/3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95FD46E-24E5-4F2D-ABC1-047509B42BAC}" type="datetime1">
              <a:rPr kumimoji="1" lang="ja-JP" altLang="en-US" smtClean="0"/>
              <a:t>2015/8/3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B1D38B3-197B-4617-B20E-D301B1BB0EC7}" type="datetime1">
              <a:rPr kumimoji="1" lang="ja-JP" altLang="en-US" smtClean="0"/>
              <a:t>2015/8/3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4486D7-BA97-483A-A2A8-B0423E6F0105}" type="datetime1">
              <a:rPr kumimoji="1" lang="ja-JP" altLang="en-US" smtClean="0"/>
              <a:t>2015/8/3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1B3A410-FC81-40AF-A5EE-AA6488249A55}" type="datetime1">
              <a:rPr kumimoji="1" lang="ja-JP" altLang="en-US" smtClean="0"/>
              <a:t>2015/8/3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197EC37-2BA7-4062-954B-1FF1CD6C2A4E}" type="datetime1">
              <a:rPr kumimoji="1" lang="ja-JP" altLang="en-US" smtClean="0"/>
              <a:t>2015/8/3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CB1576-D8C2-4685-A84A-5E15D0B453D8}" type="datetime1">
              <a:rPr kumimoji="1" lang="ja-JP" altLang="en-US" smtClean="0"/>
              <a:t>2015/8/3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F2D808B-B7DC-4122-A027-4119A4CF8ADB}" type="datetime1">
              <a:rPr kumimoji="1" lang="ja-JP" altLang="en-US" smtClean="0"/>
              <a:t>2015/8/3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69FED-D5ED-4543-992F-9A1CB639AB8C}" type="datetime1">
              <a:rPr kumimoji="1" lang="ja-JP" altLang="en-US" smtClean="0"/>
              <a:t>2015/8/3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83568" y="2120662"/>
            <a:ext cx="7992888" cy="707886"/>
          </a:xfrm>
          <a:prstGeom prst="rect">
            <a:avLst/>
          </a:prstGeom>
          <a:solidFill>
            <a:schemeClr val="accent3">
              <a:lumMod val="60000"/>
              <a:lumOff val="40000"/>
            </a:schemeClr>
          </a:solidFill>
        </p:spPr>
        <p:txBody>
          <a:bodyPr wrap="square">
            <a:spAutoFit/>
          </a:bodyPr>
          <a:lstStyle/>
          <a:p>
            <a:r>
              <a:rPr lang="ja-JP" altLang="en-US" sz="4000" dirty="0" smtClean="0"/>
              <a:t>外国人滞在施設経営事業について</a:t>
            </a:r>
            <a:endParaRPr lang="ja-JP" altLang="en-US" sz="4000" dirty="0"/>
          </a:p>
        </p:txBody>
      </p:sp>
      <p:sp>
        <p:nvSpPr>
          <p:cNvPr id="5" name="正方形/長方形 4"/>
          <p:cNvSpPr/>
          <p:nvPr/>
        </p:nvSpPr>
        <p:spPr>
          <a:xfrm>
            <a:off x="323528" y="305944"/>
            <a:ext cx="3985154" cy="50405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平成</a:t>
            </a:r>
            <a:r>
              <a:rPr kumimoji="1" lang="en-US" altLang="ja-JP" dirty="0" smtClean="0">
                <a:solidFill>
                  <a:schemeClr val="tx1"/>
                </a:solidFill>
              </a:rPr>
              <a:t>27</a:t>
            </a:r>
            <a:r>
              <a:rPr kumimoji="1" lang="ja-JP" altLang="en-US" dirty="0" smtClean="0">
                <a:solidFill>
                  <a:schemeClr val="tx1"/>
                </a:solidFill>
              </a:rPr>
              <a:t>年</a:t>
            </a:r>
            <a:r>
              <a:rPr kumimoji="1" lang="en-US" altLang="ja-JP" dirty="0" smtClean="0">
                <a:solidFill>
                  <a:schemeClr val="tx1"/>
                </a:solidFill>
              </a:rPr>
              <a:t>8</a:t>
            </a:r>
            <a:r>
              <a:rPr kumimoji="1" lang="ja-JP" altLang="en-US" dirty="0" smtClean="0">
                <a:solidFill>
                  <a:schemeClr val="tx1"/>
                </a:solidFill>
              </a:rPr>
              <a:t>月</a:t>
            </a:r>
            <a:r>
              <a:rPr kumimoji="1" lang="en-US" altLang="ja-JP" dirty="0" smtClean="0">
                <a:solidFill>
                  <a:schemeClr val="tx1"/>
                </a:solidFill>
              </a:rPr>
              <a:t>4</a:t>
            </a:r>
            <a:r>
              <a:rPr kumimoji="1" lang="ja-JP" altLang="en-US" dirty="0" smtClean="0">
                <a:solidFill>
                  <a:schemeClr val="tx1"/>
                </a:solidFill>
              </a:rPr>
              <a:t>日（火）戦略本部会議</a:t>
            </a:r>
            <a:endParaRPr kumimoji="1" lang="en-US" altLang="ja-JP" dirty="0" smtClean="0">
              <a:solidFill>
                <a:schemeClr val="tx1"/>
              </a:solidFill>
            </a:endParaRPr>
          </a:p>
        </p:txBody>
      </p:sp>
      <p:sp>
        <p:nvSpPr>
          <p:cNvPr id="6" name="正方形/長方形 5"/>
          <p:cNvSpPr/>
          <p:nvPr/>
        </p:nvSpPr>
        <p:spPr>
          <a:xfrm>
            <a:off x="3059832" y="5274206"/>
            <a:ext cx="3550972" cy="477054"/>
          </a:xfrm>
          <a:prstGeom prst="rect">
            <a:avLst/>
          </a:prstGeom>
        </p:spPr>
        <p:txBody>
          <a:bodyPr wrap="none">
            <a:spAutoFit/>
          </a:bodyPr>
          <a:lstStyle/>
          <a:p>
            <a:r>
              <a:rPr lang="ja-JP" altLang="en-US" sz="2500" dirty="0"/>
              <a:t>政策企画部・健康医療部</a:t>
            </a:r>
          </a:p>
        </p:txBody>
      </p:sp>
      <p:sp>
        <p:nvSpPr>
          <p:cNvPr id="8" name="スライド番号プレースホルダー 7"/>
          <p:cNvSpPr>
            <a:spLocks noGrp="1"/>
          </p:cNvSpPr>
          <p:nvPr>
            <p:ph type="sldNum" sz="quarter" idx="12"/>
          </p:nvPr>
        </p:nvSpPr>
        <p:spPr/>
        <p:txBody>
          <a:bodyPr/>
          <a:lstStyle/>
          <a:p>
            <a:fld id="{D2D8002D-B5B0-4BAC-B1F6-782DDCCE6D9C}" type="slidenum">
              <a:rPr kumimoji="1" lang="ja-JP" altLang="en-US" smtClean="0"/>
              <a:t>0</a:t>
            </a:fld>
            <a:endParaRPr kumimoji="1" lang="ja-JP" altLang="en-US" dirty="0"/>
          </a:p>
        </p:txBody>
      </p:sp>
      <p:sp>
        <p:nvSpPr>
          <p:cNvPr id="2" name="正方形/長方形 1"/>
          <p:cNvSpPr/>
          <p:nvPr/>
        </p:nvSpPr>
        <p:spPr>
          <a:xfrm>
            <a:off x="7075160" y="222734"/>
            <a:ext cx="1601295" cy="400110"/>
          </a:xfrm>
          <a:prstGeom prst="rect">
            <a:avLst/>
          </a:prstGeom>
          <a:ln>
            <a:solidFill>
              <a:schemeClr val="accent1"/>
            </a:solidFill>
          </a:ln>
        </p:spPr>
        <p:txBody>
          <a:bodyPr wrap="square">
            <a:spAutoFit/>
          </a:bodyPr>
          <a:lstStyle/>
          <a:p>
            <a:pPr algn="ctr"/>
            <a:r>
              <a:rPr lang="ja-JP" altLang="en-US" sz="2000" b="1" dirty="0" smtClean="0"/>
              <a:t>資料　１</a:t>
            </a:r>
            <a:endParaRPr lang="ja-JP" altLang="en-US" sz="2000" b="1" dirty="0"/>
          </a:p>
        </p:txBody>
      </p:sp>
    </p:spTree>
    <p:extLst>
      <p:ext uri="{BB962C8B-B14F-4D97-AF65-F5344CB8AC3E}">
        <p14:creationId xmlns:p14="http://schemas.microsoft.com/office/powerpoint/2010/main" val="137624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0806" y="140145"/>
            <a:ext cx="8784976" cy="369332"/>
          </a:xfrm>
          <a:prstGeom prst="rect">
            <a:avLst/>
          </a:prstGeom>
          <a:solidFill>
            <a:srgbClr val="92D050"/>
          </a:solidFill>
        </p:spPr>
        <p:txBody>
          <a:bodyPr wrap="square">
            <a:spAutoFit/>
          </a:bodyPr>
          <a:lstStyle/>
          <a:p>
            <a:r>
              <a:rPr lang="ja-JP" altLang="en-US" b="1" dirty="0" smtClean="0"/>
              <a:t>事業に取り組む意義・必要性</a:t>
            </a:r>
            <a:endParaRPr lang="ja-JP" altLang="en-US" b="1" dirty="0"/>
          </a:p>
        </p:txBody>
      </p:sp>
      <p:sp>
        <p:nvSpPr>
          <p:cNvPr id="10" name="正方形/長方形 9"/>
          <p:cNvSpPr/>
          <p:nvPr/>
        </p:nvSpPr>
        <p:spPr>
          <a:xfrm>
            <a:off x="9467" y="597183"/>
            <a:ext cx="9086508" cy="1887696"/>
          </a:xfrm>
          <a:prstGeom prst="rect">
            <a:avLst/>
          </a:prstGeom>
          <a:solidFill>
            <a:schemeClr val="accent3">
              <a:lumMod val="20000"/>
              <a:lumOff val="80000"/>
            </a:schemeClr>
          </a:solidFill>
        </p:spPr>
        <p:txBody>
          <a:bodyPr wrap="square">
            <a:spAutoFit/>
          </a:bodyPr>
          <a:lstStyle/>
          <a:p>
            <a:pPr marL="285750" indent="-285750">
              <a:lnSpc>
                <a:spcPts val="2000"/>
              </a:lnSpc>
              <a:buFont typeface="Arial" panose="020B0604020202020204" pitchFamily="34" charset="0"/>
              <a:buChar char="•"/>
            </a:pPr>
            <a:r>
              <a:rPr lang="ja-JP" altLang="en-US" sz="1600" b="1" u="sng" dirty="0" smtClean="0"/>
              <a:t>海外からの旅行者が急増し、宿泊施設が不足</a:t>
            </a:r>
            <a:r>
              <a:rPr lang="ja-JP" altLang="en-US" sz="1600" b="1" dirty="0" smtClean="0"/>
              <a:t>。</a:t>
            </a:r>
            <a:endParaRPr lang="en-US" altLang="ja-JP" sz="1600" b="1" dirty="0" smtClean="0"/>
          </a:p>
          <a:p>
            <a:pPr marL="285750" indent="-285750">
              <a:lnSpc>
                <a:spcPts val="2000"/>
              </a:lnSpc>
              <a:buFont typeface="Arial" panose="020B0604020202020204" pitchFamily="34" charset="0"/>
              <a:buChar char="•"/>
            </a:pPr>
            <a:r>
              <a:rPr lang="ja-JP" altLang="en-US" sz="1600" b="1" dirty="0" smtClean="0"/>
              <a:t>こうした中、</a:t>
            </a:r>
            <a:r>
              <a:rPr lang="ja-JP" altLang="en-US" sz="1600" b="1" u="sng" dirty="0" smtClean="0"/>
              <a:t>より安心・快適な滞在環境を</a:t>
            </a:r>
            <a:r>
              <a:rPr lang="ja-JP" altLang="en-US" sz="1600" b="1" u="sng" dirty="0"/>
              <a:t>提供</a:t>
            </a:r>
            <a:r>
              <a:rPr lang="ja-JP" altLang="en-US" sz="1600" b="1" u="sng" dirty="0" smtClean="0"/>
              <a:t>するための選択肢の一つ</a:t>
            </a:r>
            <a:r>
              <a:rPr lang="ja-JP" altLang="en-US" sz="1600" b="1" dirty="0" smtClean="0"/>
              <a:t>が、国家戦略特区における「外国人滞在施設経営事業」</a:t>
            </a:r>
            <a:endParaRPr lang="en-US" altLang="ja-JP" sz="1600" b="1" dirty="0" smtClean="0"/>
          </a:p>
          <a:p>
            <a:pPr marL="285750" indent="-285750">
              <a:lnSpc>
                <a:spcPts val="2000"/>
              </a:lnSpc>
              <a:buFont typeface="Arial" panose="020B0604020202020204" pitchFamily="34" charset="0"/>
              <a:buChar char="•"/>
            </a:pPr>
            <a:r>
              <a:rPr lang="ja-JP" altLang="en-US" sz="1600" b="1" dirty="0" smtClean="0"/>
              <a:t>しかし同事業は、昨年の</a:t>
            </a:r>
            <a:r>
              <a:rPr lang="ja-JP" altLang="en-US" sz="1600" b="1" dirty="0"/>
              <a:t>大阪府</a:t>
            </a:r>
            <a:r>
              <a:rPr lang="ja-JP" altLang="en-US" sz="1600" b="1" dirty="0" smtClean="0"/>
              <a:t>議会等において、治安や近隣住民の生活環境への懸念等の指摘がなされ、</a:t>
            </a:r>
            <a:r>
              <a:rPr lang="ja-JP" altLang="en-US" sz="1600" b="1" u="sng" dirty="0" smtClean="0"/>
              <a:t>実施に必要な条例案が否決</a:t>
            </a:r>
            <a:r>
              <a:rPr lang="ja-JP" altLang="en-US" sz="1600" b="1" dirty="0" smtClean="0"/>
              <a:t>となった。</a:t>
            </a:r>
            <a:endParaRPr lang="en-US" altLang="ja-JP" sz="1600" b="1" dirty="0" smtClean="0"/>
          </a:p>
          <a:p>
            <a:pPr marL="285750" indent="-285750">
              <a:lnSpc>
                <a:spcPts val="2000"/>
              </a:lnSpc>
              <a:buFont typeface="Arial" panose="020B0604020202020204" pitchFamily="34" charset="0"/>
              <a:buChar char="•"/>
            </a:pPr>
            <a:r>
              <a:rPr lang="ja-JP" altLang="en-US" sz="1600" b="1" dirty="0" smtClean="0"/>
              <a:t>そのため、指摘事項に対応する制度的な改善について、</a:t>
            </a:r>
            <a:r>
              <a:rPr lang="ja-JP" altLang="en-US" sz="1600" b="1" u="sng" dirty="0" smtClean="0"/>
              <a:t>この間、国と協議</a:t>
            </a:r>
            <a:r>
              <a:rPr lang="ja-JP" altLang="en-US" sz="1600" b="1" dirty="0" smtClean="0"/>
              <a:t>を続けてきた。</a:t>
            </a:r>
            <a:endParaRPr lang="en-US" altLang="ja-JP" sz="1600" b="1" dirty="0" smtClean="0"/>
          </a:p>
          <a:p>
            <a:pPr marL="285750" indent="-285750">
              <a:lnSpc>
                <a:spcPts val="2000"/>
              </a:lnSpc>
              <a:buFont typeface="Arial" panose="020B0604020202020204" pitchFamily="34" charset="0"/>
              <a:buChar char="•"/>
            </a:pPr>
            <a:r>
              <a:rPr lang="ja-JP" altLang="en-US" sz="1600" b="1" dirty="0" smtClean="0"/>
              <a:t>その結果、</a:t>
            </a:r>
            <a:r>
              <a:rPr lang="ja-JP" altLang="en-US" sz="1600" b="1" u="sng" dirty="0" smtClean="0"/>
              <a:t>国の通知等の措置がなされたので、改めて必要な条例案の提案を行う</a:t>
            </a:r>
            <a:r>
              <a:rPr lang="ja-JP" altLang="en-US" sz="1600" b="1" dirty="0" smtClean="0"/>
              <a:t>。</a:t>
            </a:r>
            <a:endParaRPr lang="ja-JP" altLang="en-US" sz="1600" b="1" dirty="0"/>
          </a:p>
        </p:txBody>
      </p:sp>
      <p:sp>
        <p:nvSpPr>
          <p:cNvPr id="6" name="スライド番号プレースホルダー 6"/>
          <p:cNvSpPr>
            <a:spLocks noGrp="1"/>
          </p:cNvSpPr>
          <p:nvPr>
            <p:ph type="sldNum" sz="quarter" idx="12"/>
          </p:nvPr>
        </p:nvSpPr>
        <p:spPr>
          <a:xfrm>
            <a:off x="6962375" y="6482372"/>
            <a:ext cx="2133600" cy="365125"/>
          </a:xfrm>
        </p:spPr>
        <p:txBody>
          <a:bodyPr/>
          <a:lstStyle/>
          <a:p>
            <a:fld id="{B6EF2BFC-1CA3-4908-93AF-29031E114A30}" type="slidenum">
              <a:rPr lang="ja-JP" altLang="en-US" sz="1600" b="1" smtClean="0">
                <a:solidFill>
                  <a:schemeClr val="tx1"/>
                </a:solidFill>
              </a:rPr>
              <a:pPr/>
              <a:t>1</a:t>
            </a:fld>
            <a:endParaRPr lang="ja-JP" altLang="en-US" sz="1600" b="1"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937783416"/>
              </p:ext>
            </p:extLst>
          </p:nvPr>
        </p:nvGraphicFramePr>
        <p:xfrm>
          <a:off x="81130" y="3429000"/>
          <a:ext cx="8784975" cy="3274060"/>
        </p:xfrm>
        <a:graphic>
          <a:graphicData uri="http://schemas.openxmlformats.org/drawingml/2006/table">
            <a:tbl>
              <a:tblPr firstRow="1" bandRow="1">
                <a:tableStyleId>{F5AB1C69-6EDB-4FF4-983F-18BD219EF322}</a:tableStyleId>
              </a:tblPr>
              <a:tblGrid>
                <a:gridCol w="3168352"/>
                <a:gridCol w="3117450"/>
                <a:gridCol w="2499173"/>
              </a:tblGrid>
              <a:tr h="314929">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en-US" sz="1600" dirty="0" smtClean="0"/>
                        <a:t>大阪府議会等からの指摘</a:t>
                      </a:r>
                      <a:endParaRPr kumimoji="1" lang="ja-JP" altLang="en-US" sz="1600" dirty="0"/>
                    </a:p>
                  </a:txBody>
                  <a:tcPr>
                    <a:solidFill>
                      <a:schemeClr val="accent3">
                        <a:lumMod val="75000"/>
                      </a:schemeClr>
                    </a:solidFill>
                  </a:tcPr>
                </a:tc>
                <a:tc>
                  <a:txBody>
                    <a:bodyPr/>
                    <a:lstStyle/>
                    <a:p>
                      <a:pPr algn="ctr">
                        <a:lnSpc>
                          <a:spcPts val="2000"/>
                        </a:lnSpc>
                      </a:pPr>
                      <a:r>
                        <a:rPr kumimoji="1" lang="ja-JP" altLang="en-US" sz="1600" dirty="0" smtClean="0"/>
                        <a:t>新たに講じる措置</a:t>
                      </a:r>
                      <a:endParaRPr kumimoji="1" lang="ja-JP" altLang="en-US" sz="1600" dirty="0"/>
                    </a:p>
                  </a:txBody>
                  <a:tcPr>
                    <a:solidFill>
                      <a:schemeClr val="accent3">
                        <a:lumMod val="75000"/>
                      </a:schemeClr>
                    </a:solidFill>
                  </a:tcPr>
                </a:tc>
                <a:tc>
                  <a:txBody>
                    <a:bodyPr/>
                    <a:lstStyle/>
                    <a:p>
                      <a:pPr algn="ctr">
                        <a:lnSpc>
                          <a:spcPts val="2000"/>
                        </a:lnSpc>
                      </a:pPr>
                      <a:r>
                        <a:rPr kumimoji="1" lang="ja-JP" altLang="en-US" sz="1600" dirty="0" smtClean="0"/>
                        <a:t>手　　段</a:t>
                      </a:r>
                      <a:endParaRPr kumimoji="1" lang="ja-JP" altLang="en-US" sz="1600" dirty="0"/>
                    </a:p>
                  </a:txBody>
                  <a:tcPr>
                    <a:solidFill>
                      <a:schemeClr val="accent3">
                        <a:lumMod val="75000"/>
                      </a:schemeClr>
                    </a:solidFill>
                  </a:tcPr>
                </a:tc>
              </a:tr>
              <a:tr h="1003528">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t>◆治安面等の不安</a:t>
                      </a:r>
                      <a:endParaRPr lang="en-US" altLang="ja-JP" sz="1600" dirty="0" smtClean="0"/>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400" dirty="0" smtClean="0"/>
                        <a:t>　・ホテル・旅館と比較して、フロントが無　</a:t>
                      </a:r>
                      <a:endParaRPr lang="en-US" altLang="ja-JP" sz="1400" dirty="0" smtClean="0"/>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400" dirty="0" smtClean="0"/>
                        <a:t>　　いなど、滞在者の把握が難しく、犯罪　</a:t>
                      </a:r>
                      <a:endParaRPr lang="en-US" altLang="ja-JP" sz="1400" dirty="0" smtClean="0"/>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400" dirty="0" smtClean="0"/>
                        <a:t>　　の温床になる等の懸念あり</a:t>
                      </a:r>
                      <a:endParaRPr kumimoji="1" lang="ja-JP" altLang="en-US" sz="1400" dirty="0"/>
                    </a:p>
                  </a:txBody>
                  <a:tcPr/>
                </a:tc>
                <a:tc>
                  <a:txBody>
                    <a:bodyPr/>
                    <a:lstStyle/>
                    <a:p>
                      <a:pPr>
                        <a:lnSpc>
                          <a:spcPts val="1900"/>
                        </a:lnSpc>
                      </a:pPr>
                      <a:r>
                        <a:rPr kumimoji="1" lang="ja-JP" altLang="en-US" sz="1600" dirty="0" smtClean="0">
                          <a:solidFill>
                            <a:schemeClr val="tx1"/>
                          </a:solidFill>
                        </a:rPr>
                        <a:t>・滞在者名簿義務化</a:t>
                      </a:r>
                      <a:endParaRPr kumimoji="1" lang="en-US" altLang="ja-JP" sz="1600" dirty="0" smtClean="0">
                        <a:solidFill>
                          <a:schemeClr val="tx1"/>
                        </a:solidFill>
                      </a:endParaRPr>
                    </a:p>
                    <a:p>
                      <a:pPr>
                        <a:lnSpc>
                          <a:spcPts val="1900"/>
                        </a:lnSpc>
                      </a:pPr>
                      <a:r>
                        <a:rPr kumimoji="1" lang="ja-JP" altLang="en-US" sz="1600" dirty="0" smtClean="0">
                          <a:solidFill>
                            <a:schemeClr val="tx1"/>
                          </a:solidFill>
                        </a:rPr>
                        <a:t>・旅券確認、写し保存</a:t>
                      </a:r>
                      <a:endParaRPr kumimoji="1" lang="en-US" altLang="ja-JP" sz="1600" dirty="0" smtClean="0">
                        <a:solidFill>
                          <a:schemeClr val="tx1"/>
                        </a:solidFill>
                      </a:endParaRPr>
                    </a:p>
                    <a:p>
                      <a:pPr>
                        <a:lnSpc>
                          <a:spcPts val="1900"/>
                        </a:lnSpc>
                      </a:pPr>
                      <a:r>
                        <a:rPr kumimoji="1" lang="ja-JP" altLang="en-US" sz="1600" dirty="0" smtClean="0">
                          <a:solidFill>
                            <a:schemeClr val="tx1"/>
                          </a:solidFill>
                        </a:rPr>
                        <a:t>・本人確認等</a:t>
                      </a:r>
                      <a:endParaRPr kumimoji="1" lang="en-US" altLang="ja-JP" sz="1600" dirty="0" smtClean="0">
                        <a:solidFill>
                          <a:schemeClr val="tx1"/>
                        </a:solidFill>
                      </a:endParaRPr>
                    </a:p>
                    <a:p>
                      <a:pPr>
                        <a:lnSpc>
                          <a:spcPts val="1900"/>
                        </a:lnSpc>
                      </a:pPr>
                      <a:r>
                        <a:rPr kumimoji="1" lang="ja-JP" altLang="en-US" sz="1600" dirty="0" smtClean="0">
                          <a:solidFill>
                            <a:schemeClr val="tx1"/>
                          </a:solidFill>
                        </a:rPr>
                        <a:t>・遵守されない場合の認定取消</a:t>
                      </a:r>
                      <a:endParaRPr kumimoji="1" lang="en-US" altLang="ja-JP" sz="1600" dirty="0" smtClean="0">
                        <a:solidFill>
                          <a:schemeClr val="tx1"/>
                        </a:solidFill>
                      </a:endParaRPr>
                    </a:p>
                  </a:txBody>
                  <a:tcPr/>
                </a:tc>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・厚生労働省規則改正</a:t>
                      </a:r>
                      <a:endParaRPr kumimoji="1"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endParaRPr kumimoji="1"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・内閣府・厚生労働省通知</a:t>
                      </a:r>
                      <a:endParaRPr kumimoji="1" lang="en-US" altLang="ja-JP" sz="1600" dirty="0" smtClean="0">
                        <a:solidFill>
                          <a:schemeClr val="tx1"/>
                        </a:solidFill>
                      </a:endParaRPr>
                    </a:p>
                    <a:p>
                      <a:pPr>
                        <a:lnSpc>
                          <a:spcPts val="1900"/>
                        </a:lnSpc>
                      </a:pPr>
                      <a:endParaRPr kumimoji="1" lang="ja-JP" altLang="en-US" sz="1600" dirty="0">
                        <a:solidFill>
                          <a:schemeClr val="tx1"/>
                        </a:solidFill>
                      </a:endParaRPr>
                    </a:p>
                  </a:txBody>
                  <a:tcPr/>
                </a:tc>
              </a:tr>
              <a:tr h="1204050">
                <a:tc>
                  <a:txBody>
                    <a:bodyPr/>
                    <a:lstStyle/>
                    <a:p>
                      <a:pPr marL="0" indent="0">
                        <a:lnSpc>
                          <a:spcPts val="1900"/>
                        </a:lnSpc>
                        <a:buNone/>
                      </a:pPr>
                      <a:r>
                        <a:rPr lang="ja-JP" altLang="en-US" sz="1600" dirty="0" smtClean="0"/>
                        <a:t>◆近隣住民への影響</a:t>
                      </a:r>
                      <a:endParaRPr lang="en-US" altLang="ja-JP" sz="1600" dirty="0" smtClean="0"/>
                    </a:p>
                    <a:p>
                      <a:pPr marL="0" indent="0">
                        <a:lnSpc>
                          <a:spcPts val="1900"/>
                        </a:lnSpc>
                        <a:buNone/>
                      </a:pPr>
                      <a:r>
                        <a:rPr lang="ja-JP" altLang="en-US" sz="1400" dirty="0" smtClean="0"/>
                        <a:t>　・外国人によるごみ出し、騒音問題に</a:t>
                      </a:r>
                      <a:endParaRPr lang="en-US" altLang="ja-JP" sz="1400" dirty="0" smtClean="0"/>
                    </a:p>
                    <a:p>
                      <a:pPr marL="0" indent="0">
                        <a:lnSpc>
                          <a:spcPts val="1900"/>
                        </a:lnSpc>
                        <a:buNone/>
                      </a:pPr>
                      <a:r>
                        <a:rPr lang="ja-JP" altLang="en-US" sz="1400" dirty="0" smtClean="0"/>
                        <a:t>　　よる住民トラブルの懸念あり</a:t>
                      </a:r>
                      <a:endParaRPr kumimoji="1" lang="ja-JP" altLang="en-US" sz="1400" dirty="0"/>
                    </a:p>
                  </a:txBody>
                  <a:tcPr/>
                </a:tc>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solidFill>
                            <a:schemeClr val="tx1"/>
                          </a:solidFill>
                        </a:rPr>
                        <a:t>・周辺住民の居住環境に配慮した　</a:t>
                      </a:r>
                      <a:endParaRPr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solidFill>
                            <a:schemeClr val="tx1"/>
                          </a:solidFill>
                        </a:rPr>
                        <a:t>　紛争防止措置</a:t>
                      </a:r>
                      <a:endParaRPr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solidFill>
                            <a:schemeClr val="tx1"/>
                          </a:solidFill>
                        </a:rPr>
                        <a:t>　　住民説明、適正な廃棄物処理</a:t>
                      </a:r>
                      <a:endParaRPr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solidFill>
                            <a:schemeClr val="tx1"/>
                          </a:solidFill>
                        </a:rPr>
                        <a:t>　　苦情処理体制</a:t>
                      </a:r>
                      <a:endParaRPr lang="en-US" altLang="ja-JP" sz="1600" dirty="0" smtClean="0">
                        <a:solidFill>
                          <a:schemeClr val="tx1"/>
                        </a:solidFill>
                      </a:endParaRPr>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・遵守されない場合の認定取消</a:t>
                      </a:r>
                      <a:endParaRPr kumimoji="1" lang="ja-JP" altLang="en-US" sz="1600" dirty="0">
                        <a:solidFill>
                          <a:schemeClr val="tx1"/>
                        </a:solidFill>
                      </a:endParaRPr>
                    </a:p>
                  </a:txBody>
                  <a:tcPr/>
                </a:tc>
                <a:tc>
                  <a:txBody>
                    <a:bodyPr/>
                    <a:lstStyle/>
                    <a:p>
                      <a:pPr>
                        <a:lnSpc>
                          <a:spcPts val="1900"/>
                        </a:lnSpc>
                      </a:pPr>
                      <a:r>
                        <a:rPr kumimoji="1" lang="ja-JP" altLang="en-US" sz="1600" dirty="0" smtClean="0">
                          <a:solidFill>
                            <a:schemeClr val="tx1"/>
                          </a:solidFill>
                        </a:rPr>
                        <a:t>・内閣府・厚生労働省通知</a:t>
                      </a:r>
                      <a:endParaRPr kumimoji="1" lang="en-US" altLang="ja-JP" sz="1600" dirty="0" smtClean="0">
                        <a:solidFill>
                          <a:schemeClr val="tx1"/>
                        </a:solidFill>
                      </a:endParaRPr>
                    </a:p>
                    <a:p>
                      <a:pPr>
                        <a:lnSpc>
                          <a:spcPts val="1900"/>
                        </a:lnSpc>
                      </a:pPr>
                      <a:endParaRPr kumimoji="1" lang="ja-JP" altLang="en-US" sz="1600" dirty="0">
                        <a:solidFill>
                          <a:schemeClr val="tx1"/>
                        </a:solidFill>
                      </a:endParaRPr>
                    </a:p>
                  </a:txBody>
                  <a:tcPr/>
                </a:tc>
              </a:tr>
              <a:tr h="545186">
                <a:tc>
                  <a:txBody>
                    <a:bodyPr/>
                    <a:lstStyle/>
                    <a:p>
                      <a:pPr marL="0" marR="0" indent="0" algn="l" defTabSz="914400" rtl="0" eaLnBrk="1" fontAlgn="auto" latinLnBrk="0" hangingPunct="1">
                        <a:lnSpc>
                          <a:spcPts val="1900"/>
                        </a:lnSpc>
                        <a:spcBef>
                          <a:spcPts val="0"/>
                        </a:spcBef>
                        <a:spcAft>
                          <a:spcPts val="0"/>
                        </a:spcAft>
                        <a:buClrTx/>
                        <a:buSzTx/>
                        <a:buFontTx/>
                        <a:buNone/>
                        <a:tabLst/>
                        <a:defRPr/>
                      </a:pPr>
                      <a:r>
                        <a:rPr lang="ja-JP" altLang="en-US" sz="1600" dirty="0" smtClean="0"/>
                        <a:t>◆立入権限がない</a:t>
                      </a:r>
                      <a:endParaRPr lang="en-US" altLang="ja-JP" sz="1600" dirty="0" smtClean="0"/>
                    </a:p>
                    <a:p>
                      <a:pPr marL="0" marR="0" indent="0" algn="l" defTabSz="914400" rtl="0" eaLnBrk="1" fontAlgn="auto" latinLnBrk="0" hangingPunct="1">
                        <a:lnSpc>
                          <a:spcPts val="1900"/>
                        </a:lnSpc>
                        <a:spcBef>
                          <a:spcPts val="0"/>
                        </a:spcBef>
                        <a:spcAft>
                          <a:spcPts val="0"/>
                        </a:spcAft>
                        <a:buClrTx/>
                        <a:buSzTx/>
                        <a:buFontTx/>
                        <a:buNone/>
                        <a:tabLst/>
                        <a:defRPr/>
                      </a:pPr>
                      <a:r>
                        <a:rPr kumimoji="1" lang="ja-JP" altLang="en-US" sz="1400" dirty="0" smtClean="0"/>
                        <a:t>　・ルールを順守させる実効性に乏しい</a:t>
                      </a:r>
                      <a:endParaRPr kumimoji="1" lang="ja-JP" altLang="en-US" sz="1400" dirty="0"/>
                    </a:p>
                  </a:txBody>
                  <a:tcPr/>
                </a:tc>
                <a:tc>
                  <a:txBody>
                    <a:bodyPr/>
                    <a:lstStyle/>
                    <a:p>
                      <a:pPr>
                        <a:lnSpc>
                          <a:spcPts val="1900"/>
                        </a:lnSpc>
                      </a:pPr>
                      <a:r>
                        <a:rPr kumimoji="1" lang="ja-JP" altLang="en-US" sz="1600" dirty="0" smtClean="0">
                          <a:solidFill>
                            <a:schemeClr val="tx1"/>
                          </a:solidFill>
                        </a:rPr>
                        <a:t>・取消事由の該当性の判断のための立入調査の実施</a:t>
                      </a:r>
                      <a:endParaRPr kumimoji="1" lang="ja-JP" altLang="en-US" sz="1600" dirty="0">
                        <a:solidFill>
                          <a:schemeClr val="tx1"/>
                        </a:solidFill>
                      </a:endParaRPr>
                    </a:p>
                  </a:txBody>
                  <a:tcPr/>
                </a:tc>
                <a:tc>
                  <a:txBody>
                    <a:bodyPr/>
                    <a:lstStyle/>
                    <a:p>
                      <a:pPr>
                        <a:lnSpc>
                          <a:spcPts val="1900"/>
                        </a:lnSpc>
                      </a:pPr>
                      <a:r>
                        <a:rPr kumimoji="1" lang="ja-JP" altLang="en-US" sz="1600" dirty="0" smtClean="0"/>
                        <a:t>・府条例の制定</a:t>
                      </a:r>
                      <a:endParaRPr kumimoji="1" lang="ja-JP" altLang="en-US" sz="1600" dirty="0"/>
                    </a:p>
                  </a:txBody>
                  <a:tcPr/>
                </a:tc>
              </a:tr>
            </a:tbl>
          </a:graphicData>
        </a:graphic>
      </p:graphicFrame>
      <p:sp>
        <p:nvSpPr>
          <p:cNvPr id="8" name="正方形/長方形 7"/>
          <p:cNvSpPr/>
          <p:nvPr/>
        </p:nvSpPr>
        <p:spPr>
          <a:xfrm>
            <a:off x="110806" y="2946707"/>
            <a:ext cx="8784976" cy="369332"/>
          </a:xfrm>
          <a:prstGeom prst="rect">
            <a:avLst/>
          </a:prstGeom>
          <a:solidFill>
            <a:srgbClr val="92D050"/>
          </a:solidFill>
        </p:spPr>
        <p:txBody>
          <a:bodyPr wrap="square">
            <a:spAutoFit/>
          </a:bodyPr>
          <a:lstStyle/>
          <a:p>
            <a:r>
              <a:rPr lang="ja-JP" altLang="en-US" b="1" dirty="0"/>
              <a:t>課題に対応した新たに講ずる</a:t>
            </a:r>
            <a:r>
              <a:rPr lang="ja-JP" altLang="en-US" b="1" dirty="0" smtClean="0"/>
              <a:t>措置</a:t>
            </a:r>
            <a:endParaRPr lang="ja-JP" altLang="en-US" b="1" dirty="0"/>
          </a:p>
        </p:txBody>
      </p:sp>
    </p:spTree>
    <p:extLst>
      <p:ext uri="{BB962C8B-B14F-4D97-AF65-F5344CB8AC3E}">
        <p14:creationId xmlns:p14="http://schemas.microsoft.com/office/powerpoint/2010/main" val="80674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4968" y="520115"/>
            <a:ext cx="8802213" cy="837589"/>
          </a:xfrm>
          <a:solidFill>
            <a:schemeClr val="accent3">
              <a:lumMod val="40000"/>
              <a:lumOff val="60000"/>
            </a:schemeClr>
          </a:solidFill>
        </p:spPr>
        <p:txBody>
          <a:bodyPr>
            <a:noAutofit/>
          </a:bodyPr>
          <a:lstStyle/>
          <a:p>
            <a:pPr algn="l"/>
            <a:r>
              <a:rPr lang="ja-JP" altLang="en-US" sz="1600" b="1" dirty="0" smtClean="0"/>
              <a:t>・旅館業</a:t>
            </a:r>
            <a:r>
              <a:rPr lang="ja-JP" altLang="en-US" sz="1600" b="1" dirty="0"/>
              <a:t>で講じられている措置と同様に</a:t>
            </a:r>
            <a:r>
              <a:rPr lang="ja-JP" altLang="en-US" sz="1600" b="1" dirty="0" smtClean="0"/>
              <a:t>、滞在者名簿への</a:t>
            </a:r>
            <a:r>
              <a:rPr lang="ja-JP" altLang="en-US" sz="1600" b="1" dirty="0"/>
              <a:t>記載、備え付けを</a:t>
            </a:r>
            <a:r>
              <a:rPr lang="ja-JP" altLang="en-US" sz="1600" b="1" dirty="0" smtClean="0"/>
              <a:t>義務付け、本人確認を実施。</a:t>
            </a:r>
            <a:r>
              <a:rPr lang="ja-JP" altLang="en-US" sz="1600" b="1" dirty="0"/>
              <a:t>これを怠った場合、外国人滞在者の平穏な滞在に支障が生じたときは、事業</a:t>
            </a:r>
            <a:r>
              <a:rPr lang="ja-JP" altLang="en-US" sz="1600" b="1" dirty="0" smtClean="0"/>
              <a:t>の認定を取り消し得る</a:t>
            </a:r>
            <a:r>
              <a:rPr lang="ja-JP" altLang="en-US" sz="1600" dirty="0" smtClean="0"/>
              <a:t>。</a:t>
            </a:r>
            <a:endParaRPr kumimoji="1" lang="ja-JP" altLang="en-US" sz="1600" dirty="0"/>
          </a:p>
        </p:txBody>
      </p:sp>
      <p:sp>
        <p:nvSpPr>
          <p:cNvPr id="21" name="正方形/長方形 20"/>
          <p:cNvSpPr/>
          <p:nvPr/>
        </p:nvSpPr>
        <p:spPr>
          <a:xfrm>
            <a:off x="150740" y="1531844"/>
            <a:ext cx="8203825" cy="338554"/>
          </a:xfrm>
          <a:prstGeom prst="rect">
            <a:avLst/>
          </a:prstGeom>
        </p:spPr>
        <p:txBody>
          <a:bodyPr wrap="square">
            <a:spAutoFit/>
          </a:bodyPr>
          <a:lstStyle/>
          <a:p>
            <a:r>
              <a:rPr lang="ja-JP" altLang="en-US" sz="1600" b="1" dirty="0" smtClean="0"/>
              <a:t>■厚労省国家戦略特区施行規則改正による措置</a:t>
            </a:r>
            <a:endParaRPr lang="ja-JP" altLang="en-US" sz="1600" b="1" dirty="0"/>
          </a:p>
        </p:txBody>
      </p:sp>
      <p:sp>
        <p:nvSpPr>
          <p:cNvPr id="22" name="正方形/長方形 21"/>
          <p:cNvSpPr/>
          <p:nvPr/>
        </p:nvSpPr>
        <p:spPr>
          <a:xfrm>
            <a:off x="0" y="35556"/>
            <a:ext cx="9144000" cy="369332"/>
          </a:xfrm>
          <a:prstGeom prst="rect">
            <a:avLst/>
          </a:prstGeom>
          <a:solidFill>
            <a:srgbClr val="92D050"/>
          </a:solidFill>
        </p:spPr>
        <p:txBody>
          <a:bodyPr wrap="square">
            <a:spAutoFit/>
          </a:bodyPr>
          <a:lstStyle/>
          <a:p>
            <a:r>
              <a:rPr lang="ja-JP" altLang="en-US" b="1" dirty="0" smtClean="0"/>
              <a:t>　　　　　　　　　　　　　　治安面等の不安への措置</a:t>
            </a:r>
            <a:endParaRPr lang="ja-JP" altLang="en-US" b="1" dirty="0"/>
          </a:p>
        </p:txBody>
      </p:sp>
      <p:sp>
        <p:nvSpPr>
          <p:cNvPr id="23" name="正方形/長方形 22"/>
          <p:cNvSpPr/>
          <p:nvPr/>
        </p:nvSpPr>
        <p:spPr>
          <a:xfrm>
            <a:off x="175639" y="3667038"/>
            <a:ext cx="8805536" cy="26493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indent="-342900">
              <a:lnSpc>
                <a:spcPts val="2200"/>
              </a:lnSpc>
              <a:buFont typeface="+mj-lt"/>
              <a:buAutoNum type="arabicPeriod"/>
            </a:pPr>
            <a:r>
              <a:rPr lang="ja-JP" altLang="en-US" sz="1600" u="sng" kern="100" dirty="0" smtClean="0">
                <a:solidFill>
                  <a:srgbClr val="000000"/>
                </a:solidFill>
                <a:latin typeface="+mj-ea"/>
                <a:ea typeface="+mj-ea"/>
                <a:cs typeface="Times New Roman"/>
              </a:rPr>
              <a:t>滞在者</a:t>
            </a:r>
            <a:r>
              <a:rPr lang="ja-JP" altLang="en-US" sz="1600" u="sng" kern="100" dirty="0">
                <a:solidFill>
                  <a:srgbClr val="000000"/>
                </a:solidFill>
                <a:latin typeface="+mj-ea"/>
                <a:ea typeface="+mj-ea"/>
                <a:cs typeface="Times New Roman"/>
              </a:rPr>
              <a:t>名簿を備え、滞在者の氏名、住所及び職業並びにその国籍及び旅券番号を</a:t>
            </a:r>
            <a:r>
              <a:rPr lang="ja-JP" altLang="en-US" sz="1600" u="sng" kern="100" dirty="0" smtClean="0">
                <a:solidFill>
                  <a:srgbClr val="000000"/>
                </a:solidFill>
                <a:latin typeface="+mj-ea"/>
                <a:ea typeface="+mj-ea"/>
                <a:cs typeface="Times New Roman"/>
              </a:rPr>
              <a:t>記載</a:t>
            </a:r>
            <a:r>
              <a:rPr lang="ja-JP" altLang="en-US" sz="1600" kern="100" dirty="0" smtClean="0">
                <a:solidFill>
                  <a:srgbClr val="000000"/>
                </a:solidFill>
                <a:latin typeface="+mj-ea"/>
                <a:ea typeface="+mj-ea"/>
                <a:cs typeface="Times New Roman"/>
              </a:rPr>
              <a:t>。滞在者に</a:t>
            </a:r>
            <a:r>
              <a:rPr lang="ja-JP" altLang="en-US" sz="1600" u="sng" kern="100" dirty="0" smtClean="0">
                <a:solidFill>
                  <a:srgbClr val="000000"/>
                </a:solidFill>
                <a:latin typeface="+mj-ea"/>
                <a:ea typeface="+mj-ea"/>
                <a:cs typeface="Times New Roman"/>
              </a:rPr>
              <a:t>旅券</a:t>
            </a:r>
            <a:r>
              <a:rPr lang="ja-JP" altLang="en-US" sz="1600" u="sng" kern="100" dirty="0">
                <a:solidFill>
                  <a:srgbClr val="000000"/>
                </a:solidFill>
                <a:latin typeface="+mj-ea"/>
                <a:ea typeface="+mj-ea"/>
                <a:cs typeface="Times New Roman"/>
              </a:rPr>
              <a:t>の呈示を</a:t>
            </a:r>
            <a:r>
              <a:rPr lang="ja-JP" altLang="en-US" sz="1600" u="sng" kern="100" dirty="0" smtClean="0">
                <a:solidFill>
                  <a:srgbClr val="000000"/>
                </a:solidFill>
                <a:latin typeface="+mj-ea"/>
                <a:ea typeface="+mj-ea"/>
                <a:cs typeface="Times New Roman"/>
              </a:rPr>
              <a:t>求める。</a:t>
            </a:r>
            <a:endParaRPr lang="en-US" altLang="ja-JP" sz="1600" kern="100" dirty="0" smtClean="0">
              <a:solidFill>
                <a:srgbClr val="000000"/>
              </a:solidFill>
              <a:latin typeface="+mj-ea"/>
              <a:ea typeface="+mj-ea"/>
              <a:cs typeface="Times New Roman"/>
            </a:endParaRPr>
          </a:p>
          <a:p>
            <a:pPr marL="342900" indent="-342900">
              <a:lnSpc>
                <a:spcPts val="2200"/>
              </a:lnSpc>
              <a:buFont typeface="+mj-lt"/>
              <a:buAutoNum type="arabicPeriod"/>
            </a:pPr>
            <a:r>
              <a:rPr lang="ja-JP" altLang="en-US" sz="1600" kern="100" dirty="0" smtClean="0">
                <a:solidFill>
                  <a:srgbClr val="000000"/>
                </a:solidFill>
                <a:latin typeface="+mj-ea"/>
                <a:ea typeface="+mj-ea"/>
                <a:cs typeface="Times New Roman"/>
              </a:rPr>
              <a:t>施設</a:t>
            </a:r>
            <a:r>
              <a:rPr lang="ja-JP" altLang="en-US" sz="1600" kern="100" dirty="0">
                <a:solidFill>
                  <a:srgbClr val="000000"/>
                </a:solidFill>
                <a:latin typeface="+mj-ea"/>
                <a:ea typeface="+mj-ea"/>
                <a:cs typeface="Times New Roman"/>
              </a:rPr>
              <a:t>の</a:t>
            </a:r>
            <a:r>
              <a:rPr lang="ja-JP" altLang="en-US" sz="1600" kern="100" dirty="0" smtClean="0">
                <a:solidFill>
                  <a:srgbClr val="000000"/>
                </a:solidFill>
                <a:latin typeface="+mj-ea"/>
                <a:ea typeface="+mj-ea"/>
                <a:cs typeface="Times New Roman"/>
              </a:rPr>
              <a:t>使用開始時、契約期間中、使用終了時、</a:t>
            </a:r>
            <a:r>
              <a:rPr lang="ja-JP" altLang="en-US" sz="1600" u="sng" kern="100" dirty="0">
                <a:solidFill>
                  <a:srgbClr val="000000"/>
                </a:solidFill>
                <a:latin typeface="+mj-ea"/>
                <a:ea typeface="+mj-ea"/>
                <a:cs typeface="Times New Roman"/>
              </a:rPr>
              <a:t>対面（又は滞在者が実際に施設に所在することが映像等により確実に確認できる方法）により</a:t>
            </a:r>
            <a:r>
              <a:rPr lang="ja-JP" altLang="en-US" sz="1600" u="sng" kern="100" dirty="0" smtClean="0">
                <a:solidFill>
                  <a:srgbClr val="000000"/>
                </a:solidFill>
                <a:latin typeface="+mj-ea"/>
                <a:ea typeface="+mj-ea"/>
                <a:cs typeface="Times New Roman"/>
              </a:rPr>
              <a:t>、本人確認</a:t>
            </a:r>
            <a:r>
              <a:rPr lang="ja-JP" altLang="en-US" sz="1600" kern="100" dirty="0" smtClean="0">
                <a:solidFill>
                  <a:srgbClr val="000000"/>
                </a:solidFill>
                <a:latin typeface="+mj-ea"/>
                <a:ea typeface="+mj-ea"/>
                <a:cs typeface="Times New Roman"/>
              </a:rPr>
              <a:t>。</a:t>
            </a:r>
            <a:endParaRPr lang="ja-JP" altLang="en-US" sz="1600" kern="100" dirty="0">
              <a:solidFill>
                <a:srgbClr val="000000"/>
              </a:solidFill>
              <a:latin typeface="+mj-ea"/>
              <a:ea typeface="+mj-ea"/>
              <a:cs typeface="Times New Roman"/>
            </a:endParaRPr>
          </a:p>
          <a:p>
            <a:pPr marL="342900" indent="-342900">
              <a:lnSpc>
                <a:spcPts val="2200"/>
              </a:lnSpc>
              <a:buFont typeface="+mj-lt"/>
              <a:buAutoNum type="arabicPeriod"/>
            </a:pPr>
            <a:r>
              <a:rPr lang="ja-JP" altLang="en-US" sz="1600" kern="100" dirty="0" smtClean="0">
                <a:solidFill>
                  <a:srgbClr val="000000"/>
                </a:solidFill>
                <a:latin typeface="+mj-ea"/>
                <a:ea typeface="+mj-ea"/>
                <a:cs typeface="Times New Roman"/>
              </a:rPr>
              <a:t>挙動不審者や、違法</a:t>
            </a:r>
            <a:r>
              <a:rPr lang="ja-JP" altLang="en-US" sz="1600" kern="100" dirty="0">
                <a:solidFill>
                  <a:srgbClr val="000000"/>
                </a:solidFill>
                <a:latin typeface="+mj-ea"/>
                <a:ea typeface="+mj-ea"/>
                <a:cs typeface="Times New Roman"/>
              </a:rPr>
              <a:t>薬物の使用や売春</a:t>
            </a:r>
            <a:r>
              <a:rPr lang="ja-JP" altLang="en-US" sz="1600" kern="100" dirty="0" smtClean="0">
                <a:solidFill>
                  <a:srgbClr val="000000"/>
                </a:solidFill>
                <a:latin typeface="+mj-ea"/>
                <a:ea typeface="+mj-ea"/>
                <a:cs typeface="Times New Roman"/>
              </a:rPr>
              <a:t>などが</a:t>
            </a:r>
            <a:r>
              <a:rPr lang="ja-JP" altLang="en-US" sz="1600" kern="100" dirty="0">
                <a:solidFill>
                  <a:srgbClr val="000000"/>
                </a:solidFill>
                <a:latin typeface="+mj-ea"/>
                <a:ea typeface="+mj-ea"/>
                <a:cs typeface="Times New Roman"/>
              </a:rPr>
              <a:t>疑われる場合には</a:t>
            </a:r>
            <a:r>
              <a:rPr lang="ja-JP" altLang="en-US" sz="1600" kern="100" dirty="0" smtClean="0">
                <a:solidFill>
                  <a:srgbClr val="000000"/>
                </a:solidFill>
                <a:latin typeface="+mj-ea"/>
                <a:ea typeface="+mj-ea"/>
                <a:cs typeface="Times New Roman"/>
              </a:rPr>
              <a:t>、最寄り</a:t>
            </a:r>
            <a:r>
              <a:rPr lang="ja-JP" altLang="en-US" sz="1600" kern="100" dirty="0">
                <a:solidFill>
                  <a:srgbClr val="000000"/>
                </a:solidFill>
                <a:latin typeface="+mj-ea"/>
                <a:ea typeface="+mj-ea"/>
                <a:cs typeface="Times New Roman"/>
              </a:rPr>
              <a:t>の警察署に</a:t>
            </a:r>
            <a:r>
              <a:rPr lang="ja-JP" altLang="en-US" sz="1600" kern="100" dirty="0" smtClean="0">
                <a:solidFill>
                  <a:srgbClr val="000000"/>
                </a:solidFill>
                <a:latin typeface="+mj-ea"/>
                <a:ea typeface="+mj-ea"/>
                <a:cs typeface="Times New Roman"/>
              </a:rPr>
              <a:t>通報。</a:t>
            </a:r>
            <a:endParaRPr lang="ja-JP" altLang="en-US" sz="1600" kern="100" dirty="0">
              <a:solidFill>
                <a:srgbClr val="000000"/>
              </a:solidFill>
              <a:latin typeface="+mj-ea"/>
              <a:ea typeface="+mj-ea"/>
              <a:cs typeface="Times New Roman"/>
            </a:endParaRPr>
          </a:p>
          <a:p>
            <a:pPr marL="342900" indent="-342900">
              <a:lnSpc>
                <a:spcPts val="2200"/>
              </a:lnSpc>
              <a:buFont typeface="+mj-lt"/>
              <a:buAutoNum type="arabicPeriod"/>
            </a:pPr>
            <a:r>
              <a:rPr lang="ja-JP" altLang="en-US" sz="1600" u="sng" kern="100" dirty="0" smtClean="0">
                <a:solidFill>
                  <a:srgbClr val="000000"/>
                </a:solidFill>
                <a:latin typeface="+mj-ea"/>
                <a:ea typeface="+mj-ea"/>
                <a:cs typeface="Times New Roman"/>
              </a:rPr>
              <a:t>滞在者</a:t>
            </a:r>
            <a:r>
              <a:rPr lang="ja-JP" altLang="en-US" sz="1600" u="sng" kern="100" dirty="0">
                <a:solidFill>
                  <a:srgbClr val="000000"/>
                </a:solidFill>
                <a:latin typeface="+mj-ea"/>
                <a:ea typeface="+mj-ea"/>
                <a:cs typeface="Times New Roman"/>
              </a:rPr>
              <a:t>名簿は３年以上</a:t>
            </a:r>
            <a:r>
              <a:rPr lang="ja-JP" altLang="en-US" sz="1600" u="sng" kern="100" dirty="0" smtClean="0">
                <a:solidFill>
                  <a:srgbClr val="000000"/>
                </a:solidFill>
                <a:latin typeface="+mj-ea"/>
                <a:ea typeface="+mj-ea"/>
                <a:cs typeface="Times New Roman"/>
              </a:rPr>
              <a:t>保存。</a:t>
            </a:r>
            <a:endParaRPr lang="ja-JP" altLang="en-US" sz="1600" u="sng" kern="100" dirty="0">
              <a:solidFill>
                <a:srgbClr val="000000"/>
              </a:solidFill>
              <a:latin typeface="+mj-ea"/>
              <a:ea typeface="+mj-ea"/>
              <a:cs typeface="Times New Roman"/>
            </a:endParaRPr>
          </a:p>
          <a:p>
            <a:pPr marL="342900" indent="-342900">
              <a:lnSpc>
                <a:spcPts val="2200"/>
              </a:lnSpc>
              <a:buFont typeface="+mj-lt"/>
              <a:buAutoNum type="arabicPeriod"/>
            </a:pPr>
            <a:r>
              <a:rPr lang="ja-JP" altLang="en-US" sz="1600" kern="100" dirty="0" smtClean="0">
                <a:solidFill>
                  <a:srgbClr val="000000"/>
                </a:solidFill>
                <a:latin typeface="+mj-ea"/>
                <a:ea typeface="+mj-ea"/>
                <a:cs typeface="Times New Roman"/>
              </a:rPr>
              <a:t>旅券</a:t>
            </a:r>
            <a:r>
              <a:rPr lang="ja-JP" altLang="en-US" sz="1600" kern="100" dirty="0">
                <a:solidFill>
                  <a:srgbClr val="000000"/>
                </a:solidFill>
                <a:latin typeface="+mj-ea"/>
                <a:ea typeface="+mj-ea"/>
                <a:cs typeface="Times New Roman"/>
              </a:rPr>
              <a:t>の呈示を拒否する場合には</a:t>
            </a:r>
            <a:r>
              <a:rPr lang="ja-JP" altLang="en-US" sz="1600" kern="100" dirty="0" smtClean="0">
                <a:solidFill>
                  <a:srgbClr val="000000"/>
                </a:solidFill>
                <a:latin typeface="+mj-ea"/>
                <a:ea typeface="+mj-ea"/>
                <a:cs typeface="Times New Roman"/>
              </a:rPr>
              <a:t>、国</a:t>
            </a:r>
            <a:r>
              <a:rPr lang="ja-JP" altLang="en-US" sz="1600" kern="100" dirty="0">
                <a:solidFill>
                  <a:srgbClr val="000000"/>
                </a:solidFill>
                <a:latin typeface="+mj-ea"/>
                <a:ea typeface="+mj-ea"/>
                <a:cs typeface="Times New Roman"/>
              </a:rPr>
              <a:t>の指導に</a:t>
            </a:r>
            <a:r>
              <a:rPr lang="ja-JP" altLang="en-US" sz="1600" kern="100" dirty="0" smtClean="0">
                <a:solidFill>
                  <a:srgbClr val="000000"/>
                </a:solidFill>
                <a:latin typeface="+mj-ea"/>
                <a:ea typeface="+mj-ea"/>
                <a:cs typeface="Times New Roman"/>
              </a:rPr>
              <a:t>よるものである</a:t>
            </a:r>
            <a:r>
              <a:rPr lang="ja-JP" altLang="en-US" sz="1600" kern="100" dirty="0">
                <a:solidFill>
                  <a:srgbClr val="000000"/>
                </a:solidFill>
                <a:latin typeface="+mj-ea"/>
                <a:ea typeface="+mj-ea"/>
                <a:cs typeface="Times New Roman"/>
              </a:rPr>
              <a:t>ことを説明して呈示を求め、更に拒否する</a:t>
            </a:r>
            <a:r>
              <a:rPr lang="ja-JP" altLang="en-US" sz="1600" kern="100" dirty="0" smtClean="0">
                <a:solidFill>
                  <a:srgbClr val="000000"/>
                </a:solidFill>
                <a:latin typeface="+mj-ea"/>
                <a:ea typeface="+mj-ea"/>
                <a:cs typeface="Times New Roman"/>
              </a:rPr>
              <a:t>場合は、警察</a:t>
            </a:r>
            <a:r>
              <a:rPr lang="ja-JP" altLang="en-US" sz="1600" kern="100" dirty="0">
                <a:solidFill>
                  <a:srgbClr val="000000"/>
                </a:solidFill>
                <a:latin typeface="+mj-ea"/>
                <a:ea typeface="+mj-ea"/>
                <a:cs typeface="Times New Roman"/>
              </a:rPr>
              <a:t>署に連絡する等適切な対応を</a:t>
            </a:r>
            <a:r>
              <a:rPr lang="ja-JP" altLang="en-US" sz="1600" kern="100" dirty="0" smtClean="0">
                <a:solidFill>
                  <a:srgbClr val="000000"/>
                </a:solidFill>
                <a:latin typeface="+mj-ea"/>
                <a:ea typeface="+mj-ea"/>
                <a:cs typeface="Times New Roman"/>
              </a:rPr>
              <a:t>行う。</a:t>
            </a:r>
            <a:endParaRPr lang="ja-JP" altLang="en-US" sz="1600" kern="100" dirty="0">
              <a:solidFill>
                <a:srgbClr val="000000"/>
              </a:solidFill>
              <a:latin typeface="+mj-ea"/>
              <a:ea typeface="+mj-ea"/>
              <a:cs typeface="Times New Roman"/>
            </a:endParaRPr>
          </a:p>
        </p:txBody>
      </p:sp>
      <p:sp>
        <p:nvSpPr>
          <p:cNvPr id="24" name="正方形/長方形 23"/>
          <p:cNvSpPr/>
          <p:nvPr/>
        </p:nvSpPr>
        <p:spPr>
          <a:xfrm>
            <a:off x="175638" y="3328484"/>
            <a:ext cx="8203825" cy="338554"/>
          </a:xfrm>
          <a:prstGeom prst="rect">
            <a:avLst/>
          </a:prstGeom>
        </p:spPr>
        <p:txBody>
          <a:bodyPr wrap="square">
            <a:spAutoFit/>
          </a:bodyPr>
          <a:lstStyle/>
          <a:p>
            <a:r>
              <a:rPr lang="ja-JP" altLang="en-US" sz="1600" b="1" dirty="0" smtClean="0"/>
              <a:t>■外国人</a:t>
            </a:r>
            <a:r>
              <a:rPr lang="ja-JP" altLang="en-US" sz="1600" b="1" dirty="0"/>
              <a:t>滞在施設経営事業の円滑な実施を図るための留意事項に</a:t>
            </a:r>
            <a:r>
              <a:rPr lang="ja-JP" altLang="en-US" sz="1600" b="1" dirty="0" smtClean="0"/>
              <a:t>ついて通知（要旨）</a:t>
            </a:r>
            <a:endParaRPr lang="ja-JP" altLang="en-US" sz="1600" b="1" dirty="0"/>
          </a:p>
        </p:txBody>
      </p:sp>
      <p:sp>
        <p:nvSpPr>
          <p:cNvPr id="7" name="正方形/長方形 6"/>
          <p:cNvSpPr/>
          <p:nvPr/>
        </p:nvSpPr>
        <p:spPr>
          <a:xfrm>
            <a:off x="177583" y="1889547"/>
            <a:ext cx="8805536" cy="1077218"/>
          </a:xfrm>
          <a:prstGeom prst="rect">
            <a:avLst/>
          </a:prstGeom>
          <a:ln>
            <a:solidFill>
              <a:schemeClr val="accent1"/>
            </a:solidFill>
          </a:ln>
        </p:spPr>
        <p:txBody>
          <a:bodyPr wrap="square">
            <a:spAutoFit/>
          </a:bodyPr>
          <a:lstStyle/>
          <a:p>
            <a:pPr marL="285750" indent="-285750">
              <a:buFont typeface="Arial" panose="020B0604020202020204" pitchFamily="34" charset="0"/>
              <a:buChar char="•"/>
            </a:pPr>
            <a:r>
              <a:rPr lang="ja-JP" altLang="en-US" sz="1600" dirty="0" smtClean="0"/>
              <a:t>申請書の添付書類（施行規則第２条）に「滞在者名簿様式」を追加し、これを提出させる。</a:t>
            </a:r>
            <a:endParaRPr lang="en-US" altLang="ja-JP" sz="1600" dirty="0" smtClean="0"/>
          </a:p>
          <a:p>
            <a:pPr marL="285750" indent="-285750">
              <a:buFont typeface="Arial" panose="020B0604020202020204" pitchFamily="34" charset="0"/>
              <a:buChar char="•"/>
            </a:pPr>
            <a:r>
              <a:rPr lang="ja-JP" altLang="en-US" sz="1600" dirty="0" smtClean="0"/>
              <a:t>申請書の記載事項（施行規則第３条）に「外国人確認方法」を追加し、これを明記させる。</a:t>
            </a:r>
            <a:endParaRPr lang="en-US" altLang="ja-JP" sz="1600" dirty="0" smtClean="0"/>
          </a:p>
          <a:p>
            <a:r>
              <a:rPr lang="ja-JP" altLang="en-US" sz="1600" dirty="0" smtClean="0"/>
              <a:t>・　上記を怠る場合で</a:t>
            </a:r>
            <a:r>
              <a:rPr lang="ja-JP" altLang="en-US" sz="1600" dirty="0"/>
              <a:t>、外国人滞在者の平穏な滞在に支障が生じたときは、政令</a:t>
            </a:r>
            <a:r>
              <a:rPr lang="ja-JP" altLang="en-US" sz="1600" dirty="0" smtClean="0"/>
              <a:t>要件の「外国人の滞在に必要な役務を提供」していないものとして取消しうる。</a:t>
            </a:r>
            <a:endParaRPr lang="ja-JP" altLang="en-US" sz="1600" dirty="0"/>
          </a:p>
        </p:txBody>
      </p:sp>
      <p:sp>
        <p:nvSpPr>
          <p:cNvPr id="3" name="正方形/長方形 2"/>
          <p:cNvSpPr/>
          <p:nvPr/>
        </p:nvSpPr>
        <p:spPr>
          <a:xfrm>
            <a:off x="164968" y="58639"/>
            <a:ext cx="1886752" cy="323165"/>
          </a:xfrm>
          <a:prstGeom prst="rect">
            <a:avLst/>
          </a:prstGeom>
          <a:solidFill>
            <a:srgbClr val="00B050"/>
          </a:solidFill>
          <a:ln>
            <a:solidFill>
              <a:srgbClr val="00B050"/>
            </a:solidFill>
          </a:ln>
        </p:spPr>
        <p:txBody>
          <a:bodyPr wrap="square">
            <a:spAutoFit/>
          </a:bodyPr>
          <a:lstStyle/>
          <a:p>
            <a:r>
              <a:rPr lang="ja-JP" altLang="en-US" sz="1500" b="1" dirty="0" smtClean="0"/>
              <a:t>新たに講じる措置１</a:t>
            </a:r>
            <a:endParaRPr lang="ja-JP" altLang="en-US" sz="1500" b="1" dirty="0"/>
          </a:p>
        </p:txBody>
      </p:sp>
      <p:sp>
        <p:nvSpPr>
          <p:cNvPr id="9" name="スライド番号プレースホルダー 6"/>
          <p:cNvSpPr>
            <a:spLocks noGrp="1"/>
          </p:cNvSpPr>
          <p:nvPr>
            <p:ph type="sldNum" sz="quarter" idx="12"/>
          </p:nvPr>
        </p:nvSpPr>
        <p:spPr>
          <a:xfrm>
            <a:off x="7005198" y="6467005"/>
            <a:ext cx="2133600" cy="365125"/>
          </a:xfrm>
        </p:spPr>
        <p:txBody>
          <a:bodyPr/>
          <a:lstStyle/>
          <a:p>
            <a:fld id="{B6EF2BFC-1CA3-4908-93AF-29031E114A30}" type="slidenum">
              <a:rPr lang="ja-JP" altLang="en-US" sz="1600" b="1" smtClean="0">
                <a:solidFill>
                  <a:schemeClr val="tx1"/>
                </a:solidFill>
              </a:rPr>
              <a:pPr/>
              <a:t>2</a:t>
            </a:fld>
            <a:endParaRPr lang="ja-JP" altLang="en-US" sz="1600" b="1" dirty="0">
              <a:solidFill>
                <a:schemeClr val="tx1"/>
              </a:solidFill>
            </a:endParaRPr>
          </a:p>
        </p:txBody>
      </p:sp>
    </p:spTree>
    <p:extLst>
      <p:ext uri="{BB962C8B-B14F-4D97-AF65-F5344CB8AC3E}">
        <p14:creationId xmlns:p14="http://schemas.microsoft.com/office/powerpoint/2010/main" val="298271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90" y="474540"/>
            <a:ext cx="8802213" cy="576064"/>
          </a:xfrm>
          <a:solidFill>
            <a:schemeClr val="accent3">
              <a:lumMod val="40000"/>
              <a:lumOff val="60000"/>
            </a:schemeClr>
          </a:solidFill>
        </p:spPr>
        <p:txBody>
          <a:bodyPr>
            <a:noAutofit/>
          </a:bodyPr>
          <a:lstStyle/>
          <a:p>
            <a:pPr algn="l"/>
            <a:r>
              <a:rPr lang="ja-JP" altLang="en-US" sz="1600" b="1" dirty="0" smtClean="0"/>
              <a:t>・</a:t>
            </a:r>
            <a:r>
              <a:rPr lang="ja-JP" altLang="en-US" sz="1500" b="1" dirty="0"/>
              <a:t>滞在者</a:t>
            </a:r>
            <a:r>
              <a:rPr lang="ja-JP" altLang="en-US" sz="1500" b="1" dirty="0" smtClean="0"/>
              <a:t>による</a:t>
            </a:r>
            <a:r>
              <a:rPr lang="ja-JP" altLang="en-US" sz="1500" b="1" dirty="0"/>
              <a:t>騒音、ごみ出しトラブル等の近隣</a:t>
            </a:r>
            <a:r>
              <a:rPr lang="ja-JP" altLang="en-US" sz="1500" b="1" dirty="0" smtClean="0"/>
              <a:t>とのトラブル防止</a:t>
            </a:r>
            <a:r>
              <a:rPr lang="ja-JP" altLang="en-US" sz="1500" b="1" dirty="0"/>
              <a:t>や苦情対応のために必要な措置を講じる</a:t>
            </a:r>
            <a:r>
              <a:rPr lang="ja-JP" altLang="en-US" sz="1500" b="1" dirty="0" smtClean="0"/>
              <a:t>。これらを怠った場合</a:t>
            </a:r>
            <a:r>
              <a:rPr lang="ja-JP" altLang="en-US" sz="1500" b="1" dirty="0"/>
              <a:t>で</a:t>
            </a:r>
            <a:r>
              <a:rPr lang="ja-JP" altLang="en-US" sz="1500" b="1" dirty="0" smtClean="0"/>
              <a:t>、外国人</a:t>
            </a:r>
            <a:r>
              <a:rPr lang="ja-JP" altLang="en-US" sz="1500" b="1" dirty="0"/>
              <a:t>滞在者の平穏な滞在に支障が生じたとき</a:t>
            </a:r>
            <a:r>
              <a:rPr lang="ja-JP" altLang="en-US" sz="1500" b="1" dirty="0" smtClean="0"/>
              <a:t>は、事業の認定取り消しが可能。</a:t>
            </a:r>
            <a:endParaRPr kumimoji="1" lang="ja-JP" altLang="en-US" sz="1500" b="1" dirty="0"/>
          </a:p>
        </p:txBody>
      </p:sp>
      <p:sp>
        <p:nvSpPr>
          <p:cNvPr id="5" name="正方形/長方形 4"/>
          <p:cNvSpPr/>
          <p:nvPr/>
        </p:nvSpPr>
        <p:spPr>
          <a:xfrm>
            <a:off x="326238" y="3189918"/>
            <a:ext cx="3798465" cy="14956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66700" indent="-266700" algn="l">
              <a:spcAft>
                <a:spcPts val="0"/>
              </a:spcAft>
            </a:pPr>
            <a:endParaRPr lang="en-US" altLang="ja-JP" sz="1600" kern="100" dirty="0" smtClean="0">
              <a:solidFill>
                <a:schemeClr val="tx1"/>
              </a:solidFill>
              <a:ea typeface="ＭＳ 明朝"/>
              <a:cs typeface="Times New Roman"/>
            </a:endParaRPr>
          </a:p>
          <a:p>
            <a:pPr marL="285750" indent="-285750" algn="l">
              <a:spcAft>
                <a:spcPts val="0"/>
              </a:spcAft>
              <a:buFont typeface="Wingdings" panose="05000000000000000000" pitchFamily="2" charset="2"/>
              <a:buChar char="ü"/>
            </a:pPr>
            <a:r>
              <a:rPr lang="ja-JP" altLang="en-US" sz="1400" kern="100" dirty="0" smtClean="0">
                <a:solidFill>
                  <a:schemeClr val="tx1"/>
                </a:solidFill>
                <a:latin typeface="+mj-ea"/>
                <a:ea typeface="+mj-ea"/>
                <a:cs typeface="Times New Roman"/>
              </a:rPr>
              <a:t>事前の近隣住民への説明。理解を得る努力</a:t>
            </a:r>
            <a:endParaRPr lang="en-US" altLang="ja-JP" sz="1400" kern="100" dirty="0" smtClean="0">
              <a:solidFill>
                <a:schemeClr val="tx1"/>
              </a:solidFill>
              <a:latin typeface="+mj-ea"/>
              <a:ea typeface="+mj-ea"/>
              <a:cs typeface="Times New Roman"/>
            </a:endParaRPr>
          </a:p>
          <a:p>
            <a:pPr marL="285750" indent="-285750" algn="l">
              <a:spcAft>
                <a:spcPts val="0"/>
              </a:spcAft>
              <a:buFont typeface="Wingdings" panose="05000000000000000000" pitchFamily="2" charset="2"/>
              <a:buChar char="ü"/>
            </a:pPr>
            <a:r>
              <a:rPr lang="ja-JP" altLang="en-US" sz="1400" kern="100" dirty="0" smtClean="0">
                <a:solidFill>
                  <a:schemeClr val="tx1"/>
                </a:solidFill>
                <a:effectLst/>
                <a:latin typeface="+mj-ea"/>
                <a:ea typeface="+mj-ea"/>
                <a:cs typeface="Times New Roman"/>
              </a:rPr>
              <a:t>苦情窓口設定し、近隣住民に周知</a:t>
            </a:r>
            <a:endParaRPr lang="en-US" altLang="ja-JP" sz="1400" kern="100" dirty="0" smtClean="0">
              <a:solidFill>
                <a:schemeClr val="tx1"/>
              </a:solidFill>
              <a:effectLst/>
              <a:latin typeface="+mj-ea"/>
              <a:ea typeface="+mj-ea"/>
              <a:cs typeface="Times New Roman"/>
            </a:endParaRPr>
          </a:p>
          <a:p>
            <a:pPr algn="l">
              <a:spcAft>
                <a:spcPts val="0"/>
              </a:spcAft>
            </a:pPr>
            <a:r>
              <a:rPr lang="ja-JP" altLang="en-US" sz="1400" kern="100" dirty="0" smtClean="0">
                <a:solidFill>
                  <a:schemeClr val="tx1"/>
                </a:solidFill>
                <a:effectLst/>
                <a:latin typeface="+mj-ea"/>
                <a:ea typeface="+mj-ea"/>
                <a:cs typeface="Times New Roman"/>
              </a:rPr>
              <a:t>　　苦情に対して適切に対応</a:t>
            </a:r>
            <a:endParaRPr lang="en-US" altLang="ja-JP" sz="1400" kern="100" dirty="0" smtClean="0">
              <a:solidFill>
                <a:schemeClr val="tx1"/>
              </a:solidFill>
              <a:effectLst/>
              <a:latin typeface="+mj-ea"/>
              <a:ea typeface="+mj-ea"/>
              <a:cs typeface="Times New Roman"/>
            </a:endParaRPr>
          </a:p>
          <a:p>
            <a:pPr marL="285750" indent="-285750" algn="l">
              <a:spcAft>
                <a:spcPts val="0"/>
              </a:spcAft>
              <a:buFont typeface="Wingdings" panose="05000000000000000000" pitchFamily="2" charset="2"/>
              <a:buChar char="ü"/>
            </a:pPr>
            <a:r>
              <a:rPr lang="ja-JP" altLang="en-US" sz="1400" kern="100" dirty="0" smtClean="0">
                <a:solidFill>
                  <a:schemeClr val="tx1"/>
                </a:solidFill>
                <a:latin typeface="+mj-ea"/>
                <a:ea typeface="+mj-ea"/>
                <a:cs typeface="Times New Roman"/>
              </a:rPr>
              <a:t>廃棄物の処理対応</a:t>
            </a:r>
            <a:endParaRPr lang="en-US" altLang="ja-JP" sz="1400" kern="100" dirty="0" smtClean="0">
              <a:solidFill>
                <a:schemeClr val="tx1"/>
              </a:solidFill>
              <a:latin typeface="+mj-ea"/>
              <a:ea typeface="+mj-ea"/>
              <a:cs typeface="Times New Roman"/>
            </a:endParaRPr>
          </a:p>
          <a:p>
            <a:pPr marL="285750" indent="-285750" algn="l">
              <a:spcAft>
                <a:spcPts val="0"/>
              </a:spcAft>
              <a:buFont typeface="Wingdings" panose="05000000000000000000" pitchFamily="2" charset="2"/>
              <a:buChar char="ü"/>
            </a:pPr>
            <a:r>
              <a:rPr lang="ja-JP" altLang="en-US" sz="1400" kern="100" dirty="0" smtClean="0">
                <a:solidFill>
                  <a:schemeClr val="tx1"/>
                </a:solidFill>
                <a:effectLst/>
                <a:latin typeface="+mj-ea"/>
                <a:ea typeface="+mj-ea"/>
                <a:cs typeface="Times New Roman"/>
              </a:rPr>
              <a:t>緊急事態の対応</a:t>
            </a:r>
            <a:endParaRPr lang="ja-JP" sz="1400" kern="100" dirty="0">
              <a:solidFill>
                <a:schemeClr val="tx1"/>
              </a:solidFill>
              <a:effectLst/>
              <a:latin typeface="+mj-ea"/>
              <a:ea typeface="+mj-ea"/>
              <a:cs typeface="Times New Roman"/>
            </a:endParaRPr>
          </a:p>
        </p:txBody>
      </p:sp>
      <p:sp>
        <p:nvSpPr>
          <p:cNvPr id="13" name="正方形/長方形 12"/>
          <p:cNvSpPr/>
          <p:nvPr/>
        </p:nvSpPr>
        <p:spPr>
          <a:xfrm>
            <a:off x="7310257" y="2535822"/>
            <a:ext cx="1522077" cy="8510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66700" indent="-266700"/>
            <a:r>
              <a:rPr lang="ja-JP" altLang="en-US" sz="1400" kern="100" dirty="0" smtClean="0">
                <a:solidFill>
                  <a:schemeClr val="tx1"/>
                </a:solidFill>
                <a:effectLst/>
                <a:ea typeface="ＭＳ 明朝"/>
                <a:cs typeface="Times New Roman"/>
              </a:rPr>
              <a:t>　</a:t>
            </a:r>
            <a:r>
              <a:rPr lang="ja-JP" altLang="en-US" sz="1400" b="1" kern="100" dirty="0" smtClean="0">
                <a:solidFill>
                  <a:schemeClr val="tx1"/>
                </a:solidFill>
                <a:latin typeface="+mj-ea"/>
                <a:ea typeface="+mj-ea"/>
                <a:cs typeface="Times New Roman"/>
              </a:rPr>
              <a:t>特定認定の取消可能（特区法</a:t>
            </a:r>
            <a:r>
              <a:rPr lang="en-US" altLang="ja-JP" sz="1400" b="1" kern="100" dirty="0" smtClean="0">
                <a:solidFill>
                  <a:schemeClr val="tx1"/>
                </a:solidFill>
                <a:latin typeface="+mj-ea"/>
                <a:ea typeface="+mj-ea"/>
                <a:cs typeface="Times New Roman"/>
              </a:rPr>
              <a:t>13</a:t>
            </a:r>
            <a:r>
              <a:rPr lang="ja-JP" altLang="en-US" sz="1400" b="1" kern="100" dirty="0" smtClean="0">
                <a:solidFill>
                  <a:schemeClr val="tx1"/>
                </a:solidFill>
                <a:latin typeface="+mj-ea"/>
                <a:ea typeface="+mj-ea"/>
                <a:cs typeface="Times New Roman"/>
              </a:rPr>
              <a:t>条</a:t>
            </a:r>
            <a:r>
              <a:rPr lang="en-US" altLang="ja-JP" sz="1400" b="1" kern="100" dirty="0" smtClean="0">
                <a:solidFill>
                  <a:schemeClr val="tx1"/>
                </a:solidFill>
                <a:latin typeface="+mj-ea"/>
                <a:ea typeface="+mj-ea"/>
                <a:cs typeface="Times New Roman"/>
              </a:rPr>
              <a:t>9</a:t>
            </a:r>
            <a:r>
              <a:rPr lang="ja-JP" altLang="en-US" sz="1400" b="1" kern="100" dirty="0" smtClean="0">
                <a:solidFill>
                  <a:schemeClr val="tx1"/>
                </a:solidFill>
                <a:latin typeface="+mj-ea"/>
                <a:ea typeface="+mj-ea"/>
                <a:cs typeface="Times New Roman"/>
              </a:rPr>
              <a:t>項</a:t>
            </a:r>
            <a:r>
              <a:rPr lang="en-US" altLang="ja-JP" sz="1400" b="1" kern="100" dirty="0" smtClean="0">
                <a:solidFill>
                  <a:schemeClr val="tx1"/>
                </a:solidFill>
                <a:latin typeface="+mj-ea"/>
                <a:ea typeface="+mj-ea"/>
                <a:cs typeface="Times New Roman"/>
              </a:rPr>
              <a:t>3</a:t>
            </a:r>
            <a:r>
              <a:rPr lang="ja-JP" altLang="en-US" sz="1400" b="1" kern="100" dirty="0" smtClean="0">
                <a:solidFill>
                  <a:schemeClr val="tx1"/>
                </a:solidFill>
                <a:latin typeface="+mj-ea"/>
                <a:ea typeface="+mj-ea"/>
                <a:cs typeface="Times New Roman"/>
              </a:rPr>
              <a:t>号）</a:t>
            </a:r>
            <a:endParaRPr lang="ja-JP" sz="1400" b="1" kern="100" dirty="0">
              <a:solidFill>
                <a:schemeClr val="tx1"/>
              </a:solidFill>
              <a:effectLst/>
              <a:latin typeface="+mj-ea"/>
              <a:ea typeface="+mj-ea"/>
              <a:cs typeface="Times New Roman"/>
            </a:endParaRPr>
          </a:p>
        </p:txBody>
      </p:sp>
      <p:sp>
        <p:nvSpPr>
          <p:cNvPr id="20" name="正方形/長方形 19"/>
          <p:cNvSpPr/>
          <p:nvPr/>
        </p:nvSpPr>
        <p:spPr>
          <a:xfrm>
            <a:off x="5178190" y="1524950"/>
            <a:ext cx="3830636" cy="2169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66700" indent="-266700" algn="l">
              <a:spcAft>
                <a:spcPts val="0"/>
              </a:spcAft>
            </a:pPr>
            <a:endParaRPr lang="ja-JP" sz="1400" kern="100" dirty="0">
              <a:solidFill>
                <a:schemeClr val="tx1"/>
              </a:solidFill>
              <a:effectLst/>
              <a:ea typeface="ＭＳ 明朝"/>
              <a:cs typeface="Times New Roman"/>
            </a:endParaRPr>
          </a:p>
        </p:txBody>
      </p:sp>
      <p:sp>
        <p:nvSpPr>
          <p:cNvPr id="21" name="正方形/長方形 20"/>
          <p:cNvSpPr/>
          <p:nvPr/>
        </p:nvSpPr>
        <p:spPr>
          <a:xfrm>
            <a:off x="149722" y="1094462"/>
            <a:ext cx="8203825" cy="338554"/>
          </a:xfrm>
          <a:prstGeom prst="rect">
            <a:avLst/>
          </a:prstGeom>
        </p:spPr>
        <p:txBody>
          <a:bodyPr wrap="square">
            <a:spAutoFit/>
          </a:bodyPr>
          <a:lstStyle/>
          <a:p>
            <a:r>
              <a:rPr lang="ja-JP" altLang="en-US" sz="1600" b="1" dirty="0" smtClean="0"/>
              <a:t>■外国人</a:t>
            </a:r>
            <a:r>
              <a:rPr lang="ja-JP" altLang="en-US" sz="1600" b="1" dirty="0"/>
              <a:t>滞在施設経営事業の円滑な実施を図るための留意事項に</a:t>
            </a:r>
            <a:r>
              <a:rPr lang="ja-JP" altLang="en-US" sz="1600" b="1" dirty="0" smtClean="0"/>
              <a:t>ついての通知のスキーム</a:t>
            </a:r>
            <a:endParaRPr lang="ja-JP" altLang="en-US" sz="1600" b="1" dirty="0"/>
          </a:p>
        </p:txBody>
      </p:sp>
      <p:sp>
        <p:nvSpPr>
          <p:cNvPr id="22" name="正方形/長方形 21"/>
          <p:cNvSpPr/>
          <p:nvPr/>
        </p:nvSpPr>
        <p:spPr>
          <a:xfrm>
            <a:off x="0" y="35556"/>
            <a:ext cx="9144000" cy="369332"/>
          </a:xfrm>
          <a:prstGeom prst="rect">
            <a:avLst/>
          </a:prstGeom>
          <a:solidFill>
            <a:srgbClr val="92D050"/>
          </a:solidFill>
        </p:spPr>
        <p:txBody>
          <a:bodyPr wrap="square">
            <a:spAutoFit/>
          </a:bodyPr>
          <a:lstStyle/>
          <a:p>
            <a:r>
              <a:rPr lang="ja-JP" altLang="en-US" b="1" dirty="0" smtClean="0"/>
              <a:t>　　　　　　　　　　　　　　近隣住民への影響に対する措置</a:t>
            </a:r>
            <a:endParaRPr lang="ja-JP" altLang="en-US" b="1" dirty="0"/>
          </a:p>
        </p:txBody>
      </p:sp>
      <p:sp>
        <p:nvSpPr>
          <p:cNvPr id="8" name="正方形/長方形 7"/>
          <p:cNvSpPr/>
          <p:nvPr/>
        </p:nvSpPr>
        <p:spPr>
          <a:xfrm>
            <a:off x="240797" y="1465551"/>
            <a:ext cx="3969349" cy="1598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66700" indent="-266700"/>
            <a:endParaRPr lang="en-US" altLang="ja-JP" sz="1600" kern="100" dirty="0" smtClean="0">
              <a:solidFill>
                <a:schemeClr val="tx1"/>
              </a:solidFill>
              <a:latin typeface="+mj-ea"/>
              <a:ea typeface="+mj-ea"/>
              <a:cs typeface="Times New Roman"/>
            </a:endParaRPr>
          </a:p>
          <a:p>
            <a:pPr marL="285750" indent="-285750">
              <a:buFont typeface="Wingdings" panose="05000000000000000000" pitchFamily="2" charset="2"/>
              <a:buChar char="ü"/>
            </a:pPr>
            <a:r>
              <a:rPr lang="ja-JP" altLang="en-US" sz="1500" kern="100" dirty="0" smtClean="0">
                <a:solidFill>
                  <a:schemeClr val="tx1"/>
                </a:solidFill>
                <a:latin typeface="+mj-ea"/>
                <a:ea typeface="+mj-ea"/>
                <a:cs typeface="Times New Roman"/>
              </a:rPr>
              <a:t>施設内設備</a:t>
            </a:r>
            <a:r>
              <a:rPr lang="ja-JP" altLang="en-US" sz="1500" kern="100" dirty="0">
                <a:solidFill>
                  <a:schemeClr val="tx1"/>
                </a:solidFill>
                <a:latin typeface="+mj-ea"/>
                <a:ea typeface="+mj-ea"/>
                <a:cs typeface="Times New Roman"/>
              </a:rPr>
              <a:t>の使用方法</a:t>
            </a:r>
          </a:p>
          <a:p>
            <a:pPr marL="285750" indent="-285750">
              <a:buFont typeface="Wingdings" panose="05000000000000000000" pitchFamily="2" charset="2"/>
              <a:buChar char="ü"/>
            </a:pPr>
            <a:r>
              <a:rPr lang="ja-JP" altLang="en-US" sz="1500" kern="100" dirty="0" smtClean="0">
                <a:solidFill>
                  <a:schemeClr val="tx1"/>
                </a:solidFill>
                <a:latin typeface="+mj-ea"/>
                <a:ea typeface="+mj-ea"/>
                <a:cs typeface="Times New Roman"/>
              </a:rPr>
              <a:t>廃棄物</a:t>
            </a:r>
            <a:r>
              <a:rPr lang="ja-JP" altLang="en-US" sz="1500" kern="100" dirty="0">
                <a:solidFill>
                  <a:schemeClr val="tx1"/>
                </a:solidFill>
                <a:latin typeface="+mj-ea"/>
                <a:ea typeface="+mj-ea"/>
                <a:cs typeface="Times New Roman"/>
              </a:rPr>
              <a:t>の処理方法</a:t>
            </a:r>
          </a:p>
          <a:p>
            <a:pPr marL="285750" indent="-285750">
              <a:buFont typeface="Wingdings" panose="05000000000000000000" pitchFamily="2" charset="2"/>
              <a:buChar char="ü"/>
            </a:pPr>
            <a:r>
              <a:rPr lang="ja-JP" altLang="en-US" sz="1500" kern="100" dirty="0" smtClean="0">
                <a:solidFill>
                  <a:schemeClr val="tx1"/>
                </a:solidFill>
                <a:latin typeface="+mj-ea"/>
                <a:ea typeface="+mj-ea"/>
                <a:cs typeface="Times New Roman"/>
              </a:rPr>
              <a:t>騒音等周囲</a:t>
            </a:r>
            <a:r>
              <a:rPr lang="ja-JP" altLang="en-US" sz="1500" kern="100" dirty="0">
                <a:solidFill>
                  <a:schemeClr val="tx1"/>
                </a:solidFill>
                <a:latin typeface="+mj-ea"/>
                <a:ea typeface="+mj-ea"/>
                <a:cs typeface="Times New Roman"/>
              </a:rPr>
              <a:t>に迷惑をかけないこと。</a:t>
            </a:r>
          </a:p>
          <a:p>
            <a:pPr marL="285750" indent="-285750">
              <a:buFont typeface="Wingdings" panose="05000000000000000000" pitchFamily="2" charset="2"/>
              <a:buChar char="ü"/>
            </a:pPr>
            <a:r>
              <a:rPr lang="ja-JP" altLang="en-US" sz="1500" kern="100" dirty="0" smtClean="0">
                <a:solidFill>
                  <a:schemeClr val="tx1"/>
                </a:solidFill>
                <a:latin typeface="+mj-ea"/>
                <a:ea typeface="+mj-ea"/>
                <a:cs typeface="Times New Roman"/>
              </a:rPr>
              <a:t>火災</a:t>
            </a:r>
            <a:r>
              <a:rPr lang="ja-JP" altLang="en-US" sz="1500" kern="100" dirty="0">
                <a:solidFill>
                  <a:schemeClr val="tx1"/>
                </a:solidFill>
                <a:latin typeface="+mj-ea"/>
                <a:ea typeface="+mj-ea"/>
                <a:cs typeface="Times New Roman"/>
              </a:rPr>
              <a:t>等の緊急</a:t>
            </a:r>
            <a:r>
              <a:rPr lang="ja-JP" altLang="en-US" sz="1500" kern="100" dirty="0" smtClean="0">
                <a:solidFill>
                  <a:schemeClr val="tx1"/>
                </a:solidFill>
                <a:latin typeface="+mj-ea"/>
                <a:ea typeface="+mj-ea"/>
                <a:cs typeface="Times New Roman"/>
              </a:rPr>
              <a:t>事態の通報先</a:t>
            </a:r>
            <a:r>
              <a:rPr lang="ja-JP" altLang="en-US" sz="1500" kern="100" dirty="0">
                <a:solidFill>
                  <a:schemeClr val="tx1"/>
                </a:solidFill>
                <a:latin typeface="+mj-ea"/>
                <a:ea typeface="+mj-ea"/>
                <a:cs typeface="Times New Roman"/>
              </a:rPr>
              <a:t>及び初期対応の</a:t>
            </a:r>
            <a:r>
              <a:rPr lang="ja-JP" altLang="en-US" sz="1500" kern="100" dirty="0" smtClean="0">
                <a:solidFill>
                  <a:schemeClr val="tx1"/>
                </a:solidFill>
                <a:latin typeface="+mj-ea"/>
                <a:ea typeface="+mj-ea"/>
                <a:cs typeface="Times New Roman"/>
              </a:rPr>
              <a:t>方法</a:t>
            </a:r>
            <a:endParaRPr lang="ja-JP" sz="1500" kern="100" dirty="0">
              <a:solidFill>
                <a:schemeClr val="tx1"/>
              </a:solidFill>
              <a:effectLst/>
              <a:latin typeface="+mj-ea"/>
              <a:ea typeface="+mj-ea"/>
              <a:cs typeface="Times New Roman"/>
            </a:endParaRPr>
          </a:p>
        </p:txBody>
      </p:sp>
      <p:sp>
        <p:nvSpPr>
          <p:cNvPr id="23" name="正方形/長方形 22"/>
          <p:cNvSpPr/>
          <p:nvPr/>
        </p:nvSpPr>
        <p:spPr>
          <a:xfrm>
            <a:off x="405258" y="1496441"/>
            <a:ext cx="3262432" cy="338554"/>
          </a:xfrm>
          <a:prstGeom prst="rect">
            <a:avLst/>
          </a:prstGeom>
          <a:solidFill>
            <a:srgbClr val="92D050"/>
          </a:solidFill>
          <a:ln>
            <a:solidFill>
              <a:schemeClr val="accent1">
                <a:shade val="50000"/>
              </a:schemeClr>
            </a:solidFill>
          </a:ln>
        </p:spPr>
        <p:txBody>
          <a:bodyPr wrap="none">
            <a:spAutoFit/>
          </a:bodyPr>
          <a:lstStyle/>
          <a:p>
            <a:r>
              <a:rPr lang="ja-JP" altLang="en-US" sz="1600" dirty="0" smtClean="0"/>
              <a:t>使用</a:t>
            </a:r>
            <a:r>
              <a:rPr lang="ja-JP" altLang="en-US" sz="1600" dirty="0"/>
              <a:t>開始時の滞在者への説明</a:t>
            </a:r>
            <a:r>
              <a:rPr lang="ja-JP" altLang="en-US" sz="1600" dirty="0" smtClean="0"/>
              <a:t>履行</a:t>
            </a:r>
            <a:endParaRPr lang="ja-JP" altLang="en-US" sz="1600" dirty="0"/>
          </a:p>
        </p:txBody>
      </p:sp>
      <p:sp>
        <p:nvSpPr>
          <p:cNvPr id="24" name="正方形/長方形 23"/>
          <p:cNvSpPr/>
          <p:nvPr/>
        </p:nvSpPr>
        <p:spPr>
          <a:xfrm>
            <a:off x="422038" y="3189918"/>
            <a:ext cx="2687660" cy="338554"/>
          </a:xfrm>
          <a:prstGeom prst="rect">
            <a:avLst/>
          </a:prstGeom>
          <a:solidFill>
            <a:srgbClr val="92D050"/>
          </a:solidFill>
          <a:ln>
            <a:solidFill>
              <a:schemeClr val="accent1">
                <a:shade val="50000"/>
              </a:schemeClr>
            </a:solidFill>
          </a:ln>
        </p:spPr>
        <p:txBody>
          <a:bodyPr wrap="square">
            <a:spAutoFit/>
          </a:bodyPr>
          <a:lstStyle/>
          <a:p>
            <a:r>
              <a:rPr lang="ja-JP" altLang="en-US" sz="1600" dirty="0" smtClean="0"/>
              <a:t>近隣住民対応の体制整備</a:t>
            </a:r>
            <a:endParaRPr lang="ja-JP" altLang="en-US" sz="1600" dirty="0"/>
          </a:p>
        </p:txBody>
      </p:sp>
      <p:sp>
        <p:nvSpPr>
          <p:cNvPr id="25" name="四角形吹き出し 24"/>
          <p:cNvSpPr/>
          <p:nvPr/>
        </p:nvSpPr>
        <p:spPr>
          <a:xfrm>
            <a:off x="5178191" y="3821052"/>
            <a:ext cx="3555028" cy="537574"/>
          </a:xfrm>
          <a:prstGeom prst="wedgeRectCallout">
            <a:avLst>
              <a:gd name="adj1" fmla="val -96361"/>
              <a:gd name="adj2" fmla="val -9160"/>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申請書に「</a:t>
            </a:r>
            <a:r>
              <a:rPr lang="ja-JP" altLang="en-US" sz="1400" dirty="0">
                <a:solidFill>
                  <a:schemeClr val="tx1"/>
                </a:solidFill>
              </a:rPr>
              <a:t>役務の内容及び</a:t>
            </a:r>
            <a:r>
              <a:rPr lang="ja-JP" altLang="en-US" sz="1400" dirty="0" smtClean="0">
                <a:solidFill>
                  <a:schemeClr val="tx1"/>
                </a:solidFill>
              </a:rPr>
              <a:t>体制（</a:t>
            </a:r>
            <a:r>
              <a:rPr lang="ja-JP" altLang="en-US" sz="1400" dirty="0">
                <a:solidFill>
                  <a:schemeClr val="tx1"/>
                </a:solidFill>
              </a:rPr>
              <a:t>施行規則</a:t>
            </a:r>
            <a:r>
              <a:rPr lang="en-US" altLang="ja-JP" sz="1400" dirty="0">
                <a:solidFill>
                  <a:schemeClr val="tx1"/>
                </a:solidFill>
              </a:rPr>
              <a:t>3</a:t>
            </a:r>
            <a:r>
              <a:rPr lang="ja-JP" altLang="en-US" sz="1400" dirty="0">
                <a:solidFill>
                  <a:schemeClr val="tx1"/>
                </a:solidFill>
              </a:rPr>
              <a:t>条</a:t>
            </a:r>
            <a:r>
              <a:rPr lang="en-US" altLang="ja-JP" sz="1400" dirty="0">
                <a:solidFill>
                  <a:schemeClr val="tx1"/>
                </a:solidFill>
              </a:rPr>
              <a:t>6</a:t>
            </a:r>
            <a:r>
              <a:rPr lang="ja-JP" altLang="en-US" sz="1400" dirty="0">
                <a:solidFill>
                  <a:schemeClr val="tx1"/>
                </a:solidFill>
              </a:rPr>
              <a:t>号</a:t>
            </a:r>
            <a:r>
              <a:rPr lang="ja-JP" altLang="en-US" sz="1400" dirty="0" smtClean="0">
                <a:solidFill>
                  <a:schemeClr val="tx1"/>
                </a:solidFill>
              </a:rPr>
              <a:t>）」として記載させ、実施を担保</a:t>
            </a:r>
            <a:endParaRPr kumimoji="1" lang="ja-JP" altLang="en-US" sz="1400" dirty="0">
              <a:solidFill>
                <a:schemeClr val="tx1"/>
              </a:solidFill>
            </a:endParaRPr>
          </a:p>
        </p:txBody>
      </p:sp>
      <p:sp>
        <p:nvSpPr>
          <p:cNvPr id="26" name="四角形吹き出し 25"/>
          <p:cNvSpPr/>
          <p:nvPr/>
        </p:nvSpPr>
        <p:spPr>
          <a:xfrm>
            <a:off x="5286460" y="1634299"/>
            <a:ext cx="3226088" cy="612172"/>
          </a:xfrm>
          <a:prstGeom prst="wedgeRectCallout">
            <a:avLst>
              <a:gd name="adj1" fmla="val -107565"/>
              <a:gd name="adj2" fmla="val -20162"/>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認定</a:t>
            </a:r>
            <a:r>
              <a:rPr lang="ja-JP" altLang="en-US" sz="1400" dirty="0">
                <a:solidFill>
                  <a:schemeClr val="tx1"/>
                </a:solidFill>
              </a:rPr>
              <a:t>要件（施行令</a:t>
            </a:r>
            <a:r>
              <a:rPr lang="en-US" altLang="ja-JP" sz="1400" dirty="0">
                <a:solidFill>
                  <a:schemeClr val="tx1"/>
                </a:solidFill>
              </a:rPr>
              <a:t>3</a:t>
            </a:r>
            <a:r>
              <a:rPr lang="ja-JP" altLang="en-US" sz="1400" dirty="0">
                <a:solidFill>
                  <a:schemeClr val="tx1"/>
                </a:solidFill>
              </a:rPr>
              <a:t>条</a:t>
            </a:r>
            <a:r>
              <a:rPr lang="en-US" altLang="ja-JP" sz="1400" dirty="0">
                <a:solidFill>
                  <a:schemeClr val="tx1"/>
                </a:solidFill>
              </a:rPr>
              <a:t>5</a:t>
            </a:r>
            <a:r>
              <a:rPr lang="ja-JP" altLang="en-US" sz="1400" dirty="0">
                <a:solidFill>
                  <a:schemeClr val="tx1"/>
                </a:solidFill>
              </a:rPr>
              <a:t>号（必要な役務の提供</a:t>
            </a:r>
            <a:r>
              <a:rPr lang="ja-JP" altLang="en-US" sz="1400" dirty="0" smtClean="0">
                <a:solidFill>
                  <a:schemeClr val="tx1"/>
                </a:solidFill>
              </a:rPr>
              <a:t>）に含まれる。</a:t>
            </a:r>
            <a:endParaRPr lang="en-US" altLang="ja-JP" sz="1400" dirty="0" smtClean="0">
              <a:solidFill>
                <a:schemeClr val="tx1"/>
              </a:solidFill>
            </a:endParaRPr>
          </a:p>
        </p:txBody>
      </p:sp>
      <p:sp>
        <p:nvSpPr>
          <p:cNvPr id="14" name="ホームベース 13"/>
          <p:cNvSpPr/>
          <p:nvPr/>
        </p:nvSpPr>
        <p:spPr>
          <a:xfrm>
            <a:off x="4355976" y="2310714"/>
            <a:ext cx="2880320" cy="1285102"/>
          </a:xfrm>
          <a:prstGeom prst="homePlat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kumimoji="1" lang="ja-JP" altLang="en-US" sz="1400" dirty="0" smtClean="0">
                <a:solidFill>
                  <a:schemeClr val="tx1"/>
                </a:solidFill>
              </a:rPr>
              <a:t>履行されず、</a:t>
            </a:r>
            <a:r>
              <a:rPr lang="ja-JP" altLang="en-US" sz="1400" dirty="0" smtClean="0">
                <a:solidFill>
                  <a:schemeClr val="tx1"/>
                </a:solidFill>
              </a:rPr>
              <a:t>外国人</a:t>
            </a:r>
            <a:r>
              <a:rPr lang="ja-JP" altLang="en-US" sz="1400" dirty="0">
                <a:solidFill>
                  <a:schemeClr val="tx1"/>
                </a:solidFill>
              </a:rPr>
              <a:t>滞在者の平穏な滞在に支障が生じた</a:t>
            </a:r>
            <a:r>
              <a:rPr lang="ja-JP" altLang="en-US" sz="1400" dirty="0" smtClean="0">
                <a:solidFill>
                  <a:schemeClr val="tx1"/>
                </a:solidFill>
              </a:rPr>
              <a:t>とき</a:t>
            </a:r>
            <a:endParaRPr lang="en-US" altLang="ja-JP" sz="1400" dirty="0" smtClean="0">
              <a:solidFill>
                <a:schemeClr val="tx1"/>
              </a:solidFill>
            </a:endParaRPr>
          </a:p>
          <a:p>
            <a:pPr algn="ctr">
              <a:lnSpc>
                <a:spcPts val="1500"/>
              </a:lnSpc>
            </a:pPr>
            <a:r>
              <a:rPr kumimoji="1" lang="ja-JP" altLang="en-US" sz="1400" spc="600" dirty="0" smtClean="0">
                <a:solidFill>
                  <a:schemeClr val="tx1"/>
                </a:solidFill>
              </a:rPr>
              <a:t>＝</a:t>
            </a:r>
            <a:endParaRPr kumimoji="1" lang="en-US" altLang="ja-JP" sz="1400" spc="600" dirty="0" smtClean="0">
              <a:solidFill>
                <a:schemeClr val="tx1"/>
              </a:solidFill>
            </a:endParaRPr>
          </a:p>
          <a:p>
            <a:pPr algn="ctr">
              <a:lnSpc>
                <a:spcPts val="1500"/>
              </a:lnSpc>
            </a:pPr>
            <a:r>
              <a:rPr kumimoji="1" lang="ja-JP" altLang="en-US" sz="1400" dirty="0" smtClean="0">
                <a:solidFill>
                  <a:schemeClr val="tx1"/>
                </a:solidFill>
              </a:rPr>
              <a:t>必要な役務を</a:t>
            </a:r>
            <a:endParaRPr kumimoji="1" lang="en-US" altLang="ja-JP" sz="1400" dirty="0" smtClean="0">
              <a:solidFill>
                <a:schemeClr val="tx1"/>
              </a:solidFill>
            </a:endParaRPr>
          </a:p>
          <a:p>
            <a:pPr algn="ctr">
              <a:lnSpc>
                <a:spcPts val="1500"/>
              </a:lnSpc>
            </a:pPr>
            <a:r>
              <a:rPr kumimoji="1" lang="ja-JP" altLang="en-US" sz="1400" dirty="0" smtClean="0">
                <a:solidFill>
                  <a:schemeClr val="tx1"/>
                </a:solidFill>
              </a:rPr>
              <a:t>提供していない</a:t>
            </a:r>
            <a:endParaRPr kumimoji="1" lang="ja-JP" altLang="en-US" sz="1400" dirty="0">
              <a:solidFill>
                <a:schemeClr val="tx1"/>
              </a:solidFill>
            </a:endParaRPr>
          </a:p>
        </p:txBody>
      </p:sp>
      <p:sp>
        <p:nvSpPr>
          <p:cNvPr id="27" name="正方形/長方形 26"/>
          <p:cNvSpPr/>
          <p:nvPr/>
        </p:nvSpPr>
        <p:spPr>
          <a:xfrm>
            <a:off x="164968" y="58639"/>
            <a:ext cx="1886752" cy="323165"/>
          </a:xfrm>
          <a:prstGeom prst="rect">
            <a:avLst/>
          </a:prstGeom>
          <a:solidFill>
            <a:srgbClr val="00B050"/>
          </a:solidFill>
          <a:ln>
            <a:solidFill>
              <a:srgbClr val="00B050"/>
            </a:solidFill>
          </a:ln>
        </p:spPr>
        <p:txBody>
          <a:bodyPr wrap="square">
            <a:spAutoFit/>
          </a:bodyPr>
          <a:lstStyle/>
          <a:p>
            <a:r>
              <a:rPr lang="ja-JP" altLang="en-US" sz="1500" b="1" dirty="0" smtClean="0"/>
              <a:t>新たに講じる措置２</a:t>
            </a:r>
            <a:endParaRPr lang="ja-JP" altLang="en-US" sz="1500" b="1" dirty="0"/>
          </a:p>
        </p:txBody>
      </p:sp>
      <p:sp>
        <p:nvSpPr>
          <p:cNvPr id="15" name="正方形/長方形 14"/>
          <p:cNvSpPr/>
          <p:nvPr/>
        </p:nvSpPr>
        <p:spPr>
          <a:xfrm>
            <a:off x="0" y="4797152"/>
            <a:ext cx="9144000" cy="369332"/>
          </a:xfrm>
          <a:prstGeom prst="rect">
            <a:avLst/>
          </a:prstGeom>
          <a:solidFill>
            <a:srgbClr val="92D050"/>
          </a:solidFill>
        </p:spPr>
        <p:txBody>
          <a:bodyPr wrap="square">
            <a:spAutoFit/>
          </a:bodyPr>
          <a:lstStyle/>
          <a:p>
            <a:r>
              <a:rPr lang="ja-JP" altLang="en-US" b="1" dirty="0"/>
              <a:t>　</a:t>
            </a:r>
            <a:r>
              <a:rPr lang="ja-JP" altLang="en-US" b="1" dirty="0" smtClean="0"/>
              <a:t>　　　　　　　　　　　　要件</a:t>
            </a:r>
            <a:r>
              <a:rPr lang="ja-JP" altLang="en-US" b="1" dirty="0"/>
              <a:t>確認のための立入調査条例の</a:t>
            </a:r>
            <a:r>
              <a:rPr lang="ja-JP" altLang="en-US" b="1" dirty="0" smtClean="0"/>
              <a:t>制定</a:t>
            </a:r>
            <a:endParaRPr lang="ja-JP" altLang="en-US" b="1" dirty="0"/>
          </a:p>
        </p:txBody>
      </p:sp>
      <p:sp>
        <p:nvSpPr>
          <p:cNvPr id="16" name="正方形/長方形 15"/>
          <p:cNvSpPr/>
          <p:nvPr/>
        </p:nvSpPr>
        <p:spPr>
          <a:xfrm>
            <a:off x="164968" y="4820235"/>
            <a:ext cx="1886752" cy="323165"/>
          </a:xfrm>
          <a:prstGeom prst="rect">
            <a:avLst/>
          </a:prstGeom>
          <a:solidFill>
            <a:srgbClr val="00B050"/>
          </a:solidFill>
          <a:ln>
            <a:solidFill>
              <a:srgbClr val="00B050"/>
            </a:solidFill>
          </a:ln>
        </p:spPr>
        <p:txBody>
          <a:bodyPr wrap="square">
            <a:spAutoFit/>
          </a:bodyPr>
          <a:lstStyle/>
          <a:p>
            <a:r>
              <a:rPr lang="ja-JP" altLang="en-US" sz="1500" b="1" dirty="0" smtClean="0"/>
              <a:t>新たに講じる措置３</a:t>
            </a:r>
            <a:endParaRPr lang="ja-JP" altLang="en-US" sz="1500" b="1" dirty="0"/>
          </a:p>
        </p:txBody>
      </p:sp>
      <p:sp>
        <p:nvSpPr>
          <p:cNvPr id="17" name="タイトル 1"/>
          <p:cNvSpPr txBox="1">
            <a:spLocks/>
          </p:cNvSpPr>
          <p:nvPr/>
        </p:nvSpPr>
        <p:spPr>
          <a:xfrm>
            <a:off x="196332" y="5177641"/>
            <a:ext cx="8812494" cy="653093"/>
          </a:xfrm>
          <a:prstGeom prst="rect">
            <a:avLst/>
          </a:prstGeom>
          <a:solidFill>
            <a:schemeClr val="accent3">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t>・外国人滞在施設として適切に運営されているか、１治安への不安、２近隣住民への影響の措置を含めた、要件の該当状況を調査・確認するため、立入調査権限を条例で規定し、実効性を確保。</a:t>
            </a:r>
            <a:endParaRPr lang="ja-JP" altLang="en-US" sz="1600" b="1" dirty="0"/>
          </a:p>
        </p:txBody>
      </p:sp>
      <p:sp>
        <p:nvSpPr>
          <p:cNvPr id="28" name="正方形/長方形 27"/>
          <p:cNvSpPr/>
          <p:nvPr/>
        </p:nvSpPr>
        <p:spPr>
          <a:xfrm>
            <a:off x="87937" y="5887886"/>
            <a:ext cx="8744397" cy="871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ja-JP" altLang="en-US" sz="1600" kern="100" dirty="0" smtClean="0">
                <a:solidFill>
                  <a:srgbClr val="000000"/>
                </a:solidFill>
                <a:latin typeface="+mj-ea"/>
                <a:ea typeface="+mj-ea"/>
                <a:cs typeface="Times New Roman"/>
              </a:rPr>
              <a:t>知事</a:t>
            </a:r>
            <a:r>
              <a:rPr lang="ja-JP" altLang="en-US" sz="1600" kern="100" dirty="0">
                <a:solidFill>
                  <a:srgbClr val="000000"/>
                </a:solidFill>
                <a:latin typeface="+mj-ea"/>
                <a:ea typeface="+mj-ea"/>
                <a:cs typeface="Times New Roman"/>
              </a:rPr>
              <a:t>は</a:t>
            </a:r>
            <a:r>
              <a:rPr lang="ja-JP" altLang="en-US" sz="1600" kern="100" dirty="0" smtClean="0">
                <a:solidFill>
                  <a:srgbClr val="000000"/>
                </a:solidFill>
                <a:latin typeface="+mj-ea"/>
                <a:ea typeface="+mj-ea"/>
                <a:cs typeface="Times New Roman"/>
              </a:rPr>
              <a:t>、必要</a:t>
            </a:r>
            <a:r>
              <a:rPr lang="ja-JP" altLang="en-US" sz="1600" kern="100" dirty="0">
                <a:solidFill>
                  <a:srgbClr val="000000"/>
                </a:solidFill>
                <a:latin typeface="+mj-ea"/>
                <a:ea typeface="+mj-ea"/>
                <a:cs typeface="Times New Roman"/>
              </a:rPr>
              <a:t>があると認めるとき</a:t>
            </a:r>
            <a:r>
              <a:rPr lang="ja-JP" altLang="en-US" sz="1600" kern="100" dirty="0" smtClean="0">
                <a:solidFill>
                  <a:srgbClr val="000000"/>
                </a:solidFill>
                <a:latin typeface="+mj-ea"/>
                <a:ea typeface="+mj-ea"/>
                <a:cs typeface="Times New Roman"/>
              </a:rPr>
              <a:t>は、職員に</a:t>
            </a:r>
            <a:r>
              <a:rPr lang="ja-JP" altLang="en-US" sz="1600" kern="100" dirty="0">
                <a:solidFill>
                  <a:srgbClr val="000000"/>
                </a:solidFill>
                <a:latin typeface="+mj-ea"/>
                <a:ea typeface="+mj-ea"/>
                <a:cs typeface="Times New Roman"/>
              </a:rPr>
              <a:t>、施設に立ち入り</a:t>
            </a:r>
            <a:r>
              <a:rPr lang="ja-JP" altLang="en-US" sz="1600" kern="100" dirty="0" smtClean="0">
                <a:solidFill>
                  <a:srgbClr val="000000"/>
                </a:solidFill>
                <a:latin typeface="+mj-ea"/>
                <a:ea typeface="+mj-ea"/>
                <a:cs typeface="Times New Roman"/>
              </a:rPr>
              <a:t>、特区法施行令で定める</a:t>
            </a:r>
            <a:r>
              <a:rPr lang="ja-JP" altLang="en-US" sz="1600" u="sng" kern="100" dirty="0" smtClean="0">
                <a:solidFill>
                  <a:srgbClr val="000000"/>
                </a:solidFill>
                <a:latin typeface="+mj-ea"/>
                <a:ea typeface="+mj-ea"/>
                <a:cs typeface="Times New Roman"/>
              </a:rPr>
              <a:t>認定要件の　該当</a:t>
            </a:r>
            <a:r>
              <a:rPr lang="ja-JP" altLang="en-US" sz="1600" u="sng" kern="100" dirty="0">
                <a:solidFill>
                  <a:srgbClr val="000000"/>
                </a:solidFill>
                <a:latin typeface="+mj-ea"/>
                <a:ea typeface="+mj-ea"/>
                <a:cs typeface="Times New Roman"/>
              </a:rPr>
              <a:t>状況について調査</a:t>
            </a:r>
            <a:r>
              <a:rPr lang="ja-JP" altLang="en-US" sz="1600" u="sng" kern="100" dirty="0" smtClean="0">
                <a:solidFill>
                  <a:srgbClr val="000000"/>
                </a:solidFill>
                <a:latin typeface="+mj-ea"/>
                <a:ea typeface="+mj-ea"/>
                <a:cs typeface="Times New Roman"/>
              </a:rPr>
              <a:t>させる</a:t>
            </a:r>
            <a:r>
              <a:rPr lang="ja-JP" altLang="en-US" sz="1600" kern="100" dirty="0" smtClean="0">
                <a:solidFill>
                  <a:srgbClr val="000000"/>
                </a:solidFill>
                <a:latin typeface="+mj-ea"/>
                <a:ea typeface="+mj-ea"/>
                <a:cs typeface="Times New Roman"/>
              </a:rPr>
              <a:t>ことができること。</a:t>
            </a:r>
            <a:endParaRPr lang="en-US" altLang="ja-JP" sz="1600" kern="100" dirty="0" smtClean="0">
              <a:solidFill>
                <a:srgbClr val="000000"/>
              </a:solidFill>
              <a:latin typeface="+mj-ea"/>
              <a:ea typeface="+mj-ea"/>
              <a:cs typeface="Times New Roman"/>
            </a:endParaRPr>
          </a:p>
          <a:p>
            <a:pPr marL="285750" indent="-285750">
              <a:buFont typeface="Arial" panose="020B0604020202020204" pitchFamily="34" charset="0"/>
              <a:buChar char="•"/>
            </a:pPr>
            <a:r>
              <a:rPr lang="ja-JP" altLang="en-US" sz="1600" kern="100" dirty="0" smtClean="0">
                <a:solidFill>
                  <a:srgbClr val="000000"/>
                </a:solidFill>
                <a:latin typeface="+mj-ea"/>
                <a:ea typeface="+mj-ea"/>
                <a:cs typeface="Times New Roman"/>
              </a:rPr>
              <a:t>賃貸借</a:t>
            </a:r>
            <a:r>
              <a:rPr lang="ja-JP" altLang="en-US" sz="1600" kern="100" dirty="0">
                <a:solidFill>
                  <a:srgbClr val="000000"/>
                </a:solidFill>
                <a:latin typeface="+mj-ea"/>
                <a:ea typeface="+mj-ea"/>
                <a:cs typeface="Times New Roman"/>
              </a:rPr>
              <a:t>契約中の居室に立ち入るときは</a:t>
            </a:r>
            <a:r>
              <a:rPr lang="ja-JP" altLang="en-US" sz="1600" kern="100" dirty="0" smtClean="0">
                <a:solidFill>
                  <a:srgbClr val="000000"/>
                </a:solidFill>
                <a:latin typeface="+mj-ea"/>
                <a:ea typeface="+mj-ea"/>
                <a:cs typeface="Times New Roman"/>
              </a:rPr>
              <a:t>、予めその</a:t>
            </a:r>
            <a:r>
              <a:rPr lang="ja-JP" altLang="en-US" sz="1600" kern="100" dirty="0">
                <a:solidFill>
                  <a:srgbClr val="000000"/>
                </a:solidFill>
                <a:latin typeface="+mj-ea"/>
                <a:ea typeface="+mj-ea"/>
                <a:cs typeface="Times New Roman"/>
              </a:rPr>
              <a:t>滞在者の承諾を得なければ</a:t>
            </a:r>
            <a:r>
              <a:rPr lang="ja-JP" altLang="en-US" sz="1600" kern="100" dirty="0" smtClean="0">
                <a:solidFill>
                  <a:srgbClr val="000000"/>
                </a:solidFill>
                <a:latin typeface="+mj-ea"/>
                <a:ea typeface="+mj-ea"/>
                <a:cs typeface="Times New Roman"/>
              </a:rPr>
              <a:t>ならないこと。</a:t>
            </a:r>
            <a:endParaRPr lang="ja-JP" altLang="en-US" sz="1600" kern="100" dirty="0">
              <a:solidFill>
                <a:srgbClr val="000000"/>
              </a:solidFill>
              <a:latin typeface="+mj-ea"/>
              <a:ea typeface="+mj-ea"/>
              <a:cs typeface="Times New Roman"/>
            </a:endParaRPr>
          </a:p>
        </p:txBody>
      </p:sp>
      <p:sp>
        <p:nvSpPr>
          <p:cNvPr id="19" name="スライド番号プレースホルダー 6"/>
          <p:cNvSpPr>
            <a:spLocks noGrp="1"/>
          </p:cNvSpPr>
          <p:nvPr>
            <p:ph type="sldNum" sz="quarter" idx="12"/>
          </p:nvPr>
        </p:nvSpPr>
        <p:spPr>
          <a:xfrm>
            <a:off x="6952672" y="6408976"/>
            <a:ext cx="2133600" cy="365125"/>
          </a:xfrm>
        </p:spPr>
        <p:txBody>
          <a:bodyPr/>
          <a:lstStyle/>
          <a:p>
            <a:fld id="{B6EF2BFC-1CA3-4908-93AF-29031E114A30}" type="slidenum">
              <a:rPr lang="ja-JP" altLang="en-US" sz="1600" b="1" smtClean="0">
                <a:solidFill>
                  <a:schemeClr val="tx1"/>
                </a:solidFill>
              </a:rPr>
              <a:pPr/>
              <a:t>3</a:t>
            </a:fld>
            <a:endParaRPr lang="ja-JP" altLang="en-US" sz="1600" b="1" dirty="0">
              <a:solidFill>
                <a:schemeClr val="tx1"/>
              </a:solidFill>
            </a:endParaRPr>
          </a:p>
        </p:txBody>
      </p:sp>
    </p:spTree>
    <p:extLst>
      <p:ext uri="{BB962C8B-B14F-4D97-AF65-F5344CB8AC3E}">
        <p14:creationId xmlns:p14="http://schemas.microsoft.com/office/powerpoint/2010/main" val="403413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a:spLocks noChangeArrowheads="1"/>
          </p:cNvSpPr>
          <p:nvPr/>
        </p:nvSpPr>
        <p:spPr bwMode="auto">
          <a:xfrm>
            <a:off x="201180" y="764704"/>
            <a:ext cx="841524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65100"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90488" algn="l"/>
              </a:tabLst>
              <a:defRPr kumimoji="1">
                <a:solidFill>
                  <a:schemeClr val="tx1"/>
                </a:solidFill>
                <a:latin typeface="Arial" pitchFamily="34" charset="0"/>
                <a:ea typeface="ＭＳ Ｐゴシック" pitchFamily="50" charset="-128"/>
                <a:cs typeface="ＭＳ Ｐゴシック" pitchFamily="50" charset="-128"/>
              </a:defRPr>
            </a:lvl9pPr>
          </a:lstStyle>
          <a:p>
            <a:pPr lvl="0"/>
            <a:r>
              <a:rPr kumimoji="1" lang="ja-JP" altLang="ja-JP" sz="1400" b="1" i="0" u="none" strike="noStrike" cap="none" normalizeH="0" baseline="0" dirty="0" smtClean="0">
                <a:ln>
                  <a:noFill/>
                </a:ln>
                <a:effectLst/>
                <a:latin typeface="ＭＳ ゴシック" pitchFamily="49" charset="-128"/>
                <a:ea typeface="ＭＳ ゴシック" pitchFamily="49" charset="-128"/>
                <a:cs typeface="Times New Roman" pitchFamily="18" charset="0"/>
              </a:rPr>
              <a:t>１．</a:t>
            </a:r>
            <a:r>
              <a:rPr lang="ja-JP" altLang="en-US" sz="1400" b="1" dirty="0">
                <a:latin typeface="ＭＳ ゴシック" pitchFamily="49" charset="-128"/>
                <a:ea typeface="ＭＳ ゴシック" pitchFamily="49" charset="-128"/>
                <a:cs typeface="Times New Roman" pitchFamily="18" charset="0"/>
              </a:rPr>
              <a:t>大阪府国家戦略特別区域外国人滞在施設経営事業に関する</a:t>
            </a:r>
            <a:r>
              <a:rPr lang="ja-JP" altLang="en-US" sz="1400" b="1" dirty="0" smtClean="0">
                <a:latin typeface="ＭＳ ゴシック" pitchFamily="49" charset="-128"/>
                <a:ea typeface="ＭＳ ゴシック" pitchFamily="49" charset="-128"/>
                <a:cs typeface="Times New Roman" pitchFamily="18" charset="0"/>
              </a:rPr>
              <a:t>条例</a:t>
            </a:r>
            <a:r>
              <a:rPr lang="ja-JP" altLang="en-US" sz="1400" b="1" dirty="0">
                <a:latin typeface="ＭＳ ゴシック" pitchFamily="49" charset="-128"/>
                <a:ea typeface="ＭＳ ゴシック" pitchFamily="49" charset="-128"/>
                <a:cs typeface="Times New Roman" pitchFamily="18" charset="0"/>
              </a:rPr>
              <a:t>の制定（認定は健康医療部）</a:t>
            </a:r>
            <a:endParaRPr kumimoji="1" lang="en-US" altLang="ja-JP" sz="1400" b="1"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1" fontAlgn="base" latinLnBrk="0" hangingPunct="1">
              <a:lnSpc>
                <a:spcPct val="100000"/>
              </a:lnSpc>
              <a:spcBef>
                <a:spcPct val="0"/>
              </a:spcBef>
              <a:spcAft>
                <a:spcPct val="0"/>
              </a:spcAft>
              <a:buClrTx/>
              <a:buSzTx/>
              <a:buFontTx/>
              <a:buNone/>
              <a:tabLst>
                <a:tab pos="90488" algn="l"/>
              </a:tabLst>
            </a:pPr>
            <a:r>
              <a:rPr lang="ja-JP" altLang="en-US" sz="1400" b="1" dirty="0" smtClean="0">
                <a:latin typeface="ＭＳ ゴシック" pitchFamily="49" charset="-128"/>
                <a:ea typeface="ＭＳ ゴシック" pitchFamily="49" charset="-128"/>
                <a:cs typeface="Times New Roman" pitchFamily="18" charset="0"/>
              </a:rPr>
              <a:t>　</a:t>
            </a:r>
            <a:r>
              <a:rPr kumimoji="1" lang="ja-JP" altLang="en-US" sz="1500" b="1" i="0" u="none" strike="noStrike" cap="none" normalizeH="0" baseline="0" dirty="0" smtClean="0">
                <a:ln>
                  <a:noFill/>
                </a:ln>
                <a:effectLst/>
                <a:latin typeface="ＭＳ ゴシック" pitchFamily="49" charset="-128"/>
                <a:ea typeface="ＭＳ ゴシック" pitchFamily="49" charset="-128"/>
                <a:cs typeface="Times New Roman" pitchFamily="18" charset="0"/>
              </a:rPr>
              <a:t>①</a:t>
            </a:r>
            <a:r>
              <a:rPr kumimoji="1" lang="ja-JP" altLang="ja-JP" sz="1500" b="1" i="0" u="none" strike="noStrike" cap="none" normalizeH="0" baseline="0" dirty="0" smtClean="0">
                <a:ln>
                  <a:noFill/>
                </a:ln>
                <a:effectLst/>
                <a:latin typeface="ＭＳ ゴシック" pitchFamily="49" charset="-128"/>
                <a:ea typeface="ＭＳ ゴシック" pitchFamily="49" charset="-128"/>
                <a:cs typeface="Times New Roman" pitchFamily="18" charset="0"/>
              </a:rPr>
              <a:t>施設を使用する期間</a:t>
            </a:r>
            <a:endParaRPr kumimoji="1" lang="ja-JP" altLang="ja-JP" sz="1500" b="0" i="0" u="none" strike="noStrike" cap="none" normalizeH="0" baseline="0" dirty="0" smtClean="0">
              <a:ln>
                <a:noFill/>
              </a:ln>
              <a:effectLst/>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kumimoji="1" lang="ja-JP" altLang="en-US"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　　</a:t>
            </a:r>
            <a:r>
              <a:rPr kumimoji="1" lang="ja-JP"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条例制定が必要な外国人</a:t>
            </a:r>
            <a:r>
              <a:rPr kumimoji="1" lang="ja-JP" altLang="en-US"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滞在施設</a:t>
            </a:r>
            <a:r>
              <a:rPr kumimoji="1" lang="ja-JP"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の「最低滞在日数」について、滞在実態等も踏まえて、</a:t>
            </a:r>
            <a:endParaRPr kumimoji="1" lang="en-US"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lang="ja-JP" altLang="en-US" sz="1500" dirty="0">
                <a:latin typeface="ＭＳ ゴシック" pitchFamily="49" charset="-128"/>
                <a:ea typeface="ＭＳ ゴシック" pitchFamily="49" charset="-128"/>
                <a:cs typeface="Times New Roman" pitchFamily="18" charset="0"/>
              </a:rPr>
              <a:t>　</a:t>
            </a:r>
            <a:r>
              <a:rPr lang="ja-JP" altLang="en-US" sz="1500" dirty="0" smtClean="0">
                <a:latin typeface="ＭＳ ゴシック" pitchFamily="49" charset="-128"/>
                <a:ea typeface="ＭＳ ゴシック" pitchFamily="49" charset="-128"/>
                <a:cs typeface="Times New Roman" pitchFamily="18" charset="0"/>
              </a:rPr>
              <a:t>　</a:t>
            </a:r>
            <a:r>
              <a:rPr kumimoji="1" lang="ja-JP"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特区の効果を最大に発揮できる「７日」とする。</a:t>
            </a:r>
            <a:endParaRPr kumimoji="1" lang="en-US"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lang="ja-JP" altLang="en-US" sz="1500" b="1" dirty="0">
                <a:latin typeface="ＭＳ ゴシック" pitchFamily="49" charset="-128"/>
                <a:ea typeface="ＭＳ ゴシック" pitchFamily="49" charset="-128"/>
                <a:cs typeface="Times New Roman" pitchFamily="18" charset="0"/>
              </a:rPr>
              <a:t>　</a:t>
            </a:r>
            <a:r>
              <a:rPr lang="ja-JP" altLang="en-US" sz="1500" b="1" dirty="0" smtClean="0">
                <a:latin typeface="ＭＳ ゴシック" pitchFamily="49" charset="-128"/>
                <a:ea typeface="ＭＳ ゴシック" pitchFamily="49" charset="-128"/>
                <a:cs typeface="Times New Roman" pitchFamily="18" charset="0"/>
              </a:rPr>
              <a:t>②立入調査の規定</a:t>
            </a:r>
            <a:r>
              <a:rPr lang="ja-JP" altLang="en-US" sz="1500" dirty="0" smtClean="0">
                <a:latin typeface="ＭＳ ゴシック" pitchFamily="49" charset="-128"/>
                <a:ea typeface="ＭＳ ゴシック" pitchFamily="49" charset="-128"/>
                <a:cs typeface="Times New Roman" pitchFamily="18" charset="0"/>
              </a:rPr>
              <a:t>　（前掲）</a:t>
            </a:r>
            <a:endParaRPr kumimoji="1" lang="en-US" altLang="ja-JP" sz="1500" b="1"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lang="ja-JP" altLang="en-US" sz="1500" b="1" dirty="0" smtClean="0">
                <a:latin typeface="ＭＳ ゴシック" pitchFamily="49" charset="-128"/>
                <a:ea typeface="ＭＳ ゴシック" pitchFamily="49" charset="-128"/>
                <a:cs typeface="Times New Roman" pitchFamily="18" charset="0"/>
              </a:rPr>
              <a:t>　③</a:t>
            </a:r>
            <a:r>
              <a:rPr kumimoji="1" lang="ja-JP" altLang="ja-JP" sz="1500" b="1" i="0" u="none" strike="noStrike" cap="none" normalizeH="0" baseline="0" dirty="0" smtClean="0">
                <a:ln>
                  <a:noFill/>
                </a:ln>
                <a:effectLst/>
                <a:latin typeface="ＭＳ ゴシック" pitchFamily="49" charset="-128"/>
                <a:ea typeface="ＭＳ ゴシック" pitchFamily="49" charset="-128"/>
                <a:cs typeface="Times New Roman" pitchFamily="18" charset="0"/>
              </a:rPr>
              <a:t>知事認定にかかる手数料の設定</a:t>
            </a:r>
            <a:endParaRPr kumimoji="1" lang="ja-JP" altLang="ja-JP" sz="1500" i="0" u="none" strike="dblStrike" cap="none" normalizeH="0" dirty="0" smtClean="0">
              <a:ln>
                <a:noFill/>
              </a:ln>
              <a:effectLst/>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kumimoji="1" lang="ja-JP" altLang="ja-JP" sz="1500" i="0" u="none" strike="noStrike" cap="none" normalizeH="0" baseline="0" dirty="0" smtClean="0">
                <a:ln>
                  <a:noFill/>
                </a:ln>
                <a:effectLst/>
                <a:latin typeface="Century" pitchFamily="18" charset="0"/>
                <a:ea typeface="ＭＳ 明朝" pitchFamily="17" charset="-128"/>
                <a:cs typeface="Times New Roman" pitchFamily="18" charset="0"/>
              </a:rPr>
              <a:t>　</a:t>
            </a:r>
            <a:r>
              <a:rPr kumimoji="1" lang="ja-JP" altLang="en-US" sz="1500" i="0" u="none" strike="noStrike" cap="none" normalizeH="0" baseline="0" dirty="0" smtClean="0">
                <a:ln>
                  <a:noFill/>
                </a:ln>
                <a:effectLst/>
                <a:latin typeface="Century" pitchFamily="18" charset="0"/>
                <a:ea typeface="ＭＳ 明朝" pitchFamily="17" charset="-128"/>
                <a:cs typeface="Times New Roman" pitchFamily="18" charset="0"/>
              </a:rPr>
              <a:t>　</a:t>
            </a:r>
            <a:r>
              <a:rPr kumimoji="1" lang="ja-JP"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算定方法：旅館業法の許可手続を参考に、当該認定にかかる人件費、旅費等をフルコス</a:t>
            </a:r>
            <a:endParaRPr kumimoji="1" lang="en-US"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lang="ja-JP" altLang="en-US" sz="1500" dirty="0">
                <a:latin typeface="ＭＳ ゴシック" pitchFamily="49" charset="-128"/>
                <a:ea typeface="ＭＳ ゴシック" pitchFamily="49" charset="-128"/>
                <a:cs typeface="Times New Roman" pitchFamily="18" charset="0"/>
              </a:rPr>
              <a:t>　</a:t>
            </a:r>
            <a:r>
              <a:rPr lang="ja-JP" altLang="en-US" sz="1500" dirty="0" smtClean="0">
                <a:latin typeface="ＭＳ ゴシック" pitchFamily="49" charset="-128"/>
                <a:ea typeface="ＭＳ ゴシック" pitchFamily="49" charset="-128"/>
                <a:cs typeface="Times New Roman" pitchFamily="18" charset="0"/>
              </a:rPr>
              <a:t>　</a:t>
            </a:r>
            <a:r>
              <a:rPr kumimoji="1" lang="ja-JP"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rPr>
              <a:t>トで算定</a:t>
            </a:r>
            <a:endParaRPr kumimoji="1" lang="en-US" altLang="ja-JP" sz="1500"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r>
              <a:rPr lang="ja-JP" altLang="en-US" sz="1500" b="1" dirty="0" smtClean="0">
                <a:latin typeface="ＭＳ ゴシック" pitchFamily="49" charset="-128"/>
                <a:ea typeface="ＭＳ ゴシック" pitchFamily="49" charset="-128"/>
                <a:cs typeface="Times New Roman" pitchFamily="18" charset="0"/>
              </a:rPr>
              <a:t>　　</a:t>
            </a:r>
            <a:r>
              <a:rPr lang="ja-JP" altLang="en-US" sz="1500" dirty="0" smtClean="0">
                <a:latin typeface="ＭＳ ゴシック" pitchFamily="49" charset="-128"/>
                <a:ea typeface="ＭＳ ゴシック" pitchFamily="49" charset="-128"/>
                <a:cs typeface="Times New Roman" pitchFamily="18" charset="0"/>
              </a:rPr>
              <a:t>・新規認定、変更認定（現地確認要の場合・不要の場合）の区分</a:t>
            </a:r>
            <a:r>
              <a:rPr lang="ja-JP" altLang="en-US" sz="1500" dirty="0" smtClean="0">
                <a:latin typeface="ＭＳ ゴシック" pitchFamily="49" charset="-128"/>
                <a:ea typeface="ＭＳ ゴシック" pitchFamily="49" charset="-128"/>
                <a:cs typeface="Times New Roman" pitchFamily="18" charset="0"/>
              </a:rPr>
              <a:t>で設定</a:t>
            </a:r>
            <a:r>
              <a:rPr lang="ja-JP" altLang="en-US" sz="1500" b="1" dirty="0" smtClean="0">
                <a:latin typeface="ＭＳ ゴシック" pitchFamily="49" charset="-128"/>
                <a:ea typeface="ＭＳ ゴシック" pitchFamily="49" charset="-128"/>
                <a:cs typeface="Times New Roman" pitchFamily="18" charset="0"/>
              </a:rPr>
              <a:t>　　</a:t>
            </a:r>
            <a:endParaRPr lang="en-US" altLang="ja-JP" sz="1500" b="1" dirty="0">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endParaRPr kumimoji="1" lang="en-US" altLang="ja-JP" sz="1500" b="1" i="0" u="none" strike="noStrike" cap="none" normalizeH="0" baseline="0" dirty="0" smtClean="0">
              <a:ln>
                <a:noFill/>
              </a:ln>
              <a:effectLst/>
              <a:latin typeface="ＭＳ ゴシック" pitchFamily="49" charset="-128"/>
              <a:ea typeface="ＭＳ ゴシック" pitchFamily="49" charset="-128"/>
              <a:cs typeface="Times New Roman" pitchFamily="18" charset="0"/>
            </a:endParaRPr>
          </a:p>
          <a:p>
            <a:pPr marL="0" marR="0" lvl="0" indent="165100" algn="l" defTabSz="914400" rtl="0" eaLnBrk="0" fontAlgn="base" latinLnBrk="0" hangingPunct="0">
              <a:lnSpc>
                <a:spcPct val="100000"/>
              </a:lnSpc>
              <a:spcBef>
                <a:spcPct val="0"/>
              </a:spcBef>
              <a:spcAft>
                <a:spcPct val="0"/>
              </a:spcAft>
              <a:buClrTx/>
              <a:buSzTx/>
              <a:buFontTx/>
              <a:buNone/>
              <a:tabLst>
                <a:tab pos="90488" algn="l"/>
              </a:tabLst>
            </a:pPr>
            <a:endParaRPr kumimoji="1" lang="ja-JP" altLang="ja-JP" sz="1500" b="1" i="0" u="none" strike="noStrike" cap="none" normalizeH="0" baseline="0" dirty="0" smtClean="0">
              <a:ln>
                <a:noFill/>
              </a:ln>
              <a:effectLst/>
            </a:endParaRPr>
          </a:p>
        </p:txBody>
      </p:sp>
      <p:sp>
        <p:nvSpPr>
          <p:cNvPr id="18" name="正方形/長方形 17"/>
          <p:cNvSpPr/>
          <p:nvPr/>
        </p:nvSpPr>
        <p:spPr>
          <a:xfrm>
            <a:off x="0" y="35556"/>
            <a:ext cx="9144000" cy="369332"/>
          </a:xfrm>
          <a:prstGeom prst="rect">
            <a:avLst/>
          </a:prstGeom>
          <a:solidFill>
            <a:srgbClr val="92D050"/>
          </a:solidFill>
        </p:spPr>
        <p:txBody>
          <a:bodyPr wrap="square">
            <a:spAutoFit/>
          </a:bodyPr>
          <a:lstStyle/>
          <a:p>
            <a:r>
              <a:rPr lang="ja-JP" altLang="en-US" b="1" dirty="0"/>
              <a:t>　</a:t>
            </a:r>
            <a:r>
              <a:rPr lang="ja-JP" altLang="en-US" b="1" dirty="0" smtClean="0"/>
              <a:t>事業実施に向けた規定整備</a:t>
            </a:r>
            <a:endParaRPr lang="ja-JP" altLang="en-US" b="1" dirty="0"/>
          </a:p>
        </p:txBody>
      </p:sp>
      <p:sp>
        <p:nvSpPr>
          <p:cNvPr id="15" name="正方形/長方形 14"/>
          <p:cNvSpPr/>
          <p:nvPr/>
        </p:nvSpPr>
        <p:spPr>
          <a:xfrm>
            <a:off x="267664" y="3380805"/>
            <a:ext cx="8608671" cy="2600712"/>
          </a:xfrm>
          <a:prstGeom prst="rect">
            <a:avLst/>
          </a:prstGeom>
        </p:spPr>
        <p:txBody>
          <a:bodyPr wrap="square">
            <a:spAutoFit/>
          </a:bodyPr>
          <a:lstStyle/>
          <a:p>
            <a:pPr lvl="0" indent="165100" fontAlgn="base">
              <a:spcBef>
                <a:spcPct val="0"/>
              </a:spcBef>
              <a:spcAft>
                <a:spcPct val="0"/>
              </a:spcAft>
              <a:tabLst>
                <a:tab pos="90488" algn="l"/>
              </a:tabLst>
            </a:pPr>
            <a:r>
              <a:rPr lang="ja-JP" altLang="en-US" sz="1400" b="1" dirty="0" smtClean="0">
                <a:latin typeface="ＭＳ ゴシック" pitchFamily="49" charset="-128"/>
                <a:ea typeface="ＭＳ ゴシック" pitchFamily="49" charset="-128"/>
                <a:cs typeface="Times New Roman" pitchFamily="18" charset="0"/>
              </a:rPr>
              <a:t>２．審査基準、処分基準及びガイドライン</a:t>
            </a:r>
            <a:r>
              <a:rPr lang="ja-JP" altLang="en-US" sz="1400" b="1" dirty="0">
                <a:latin typeface="ＭＳ ゴシック" pitchFamily="49" charset="-128"/>
                <a:ea typeface="ＭＳ ゴシック" pitchFamily="49" charset="-128"/>
                <a:cs typeface="Times New Roman" pitchFamily="18" charset="0"/>
              </a:rPr>
              <a:t>の作成</a:t>
            </a:r>
          </a:p>
          <a:p>
            <a:pPr lvl="0" indent="165100" fontAlgn="base">
              <a:spcBef>
                <a:spcPct val="0"/>
              </a:spcBef>
              <a:spcAft>
                <a:spcPct val="0"/>
              </a:spcAft>
              <a:tabLst>
                <a:tab pos="90488" algn="l"/>
              </a:tabLst>
            </a:pPr>
            <a:r>
              <a:rPr lang="ja-JP" altLang="en-US" sz="1500" dirty="0">
                <a:latin typeface="ＭＳ ゴシック" pitchFamily="49" charset="-128"/>
                <a:ea typeface="ＭＳ ゴシック" pitchFamily="49" charset="-128"/>
                <a:cs typeface="Times New Roman" pitchFamily="18" charset="0"/>
              </a:rPr>
              <a:t>実施にあたっては、安全面、衛生面、治安等に関して、現在の旅館業の取扱いも参考</a:t>
            </a:r>
            <a:r>
              <a:rPr lang="ja-JP" altLang="en-US" sz="1500" dirty="0" smtClean="0">
                <a:latin typeface="ＭＳ ゴシック" pitchFamily="49" charset="-128"/>
                <a:ea typeface="ＭＳ ゴシック" pitchFamily="49" charset="-128"/>
                <a:cs typeface="Times New Roman" pitchFamily="18" charset="0"/>
              </a:rPr>
              <a:t>に、また本事業の円滑な実施を図るための留意事項についての厚生労働省の通知も踏まえ、認定にあたっての審査基準、認定取消の際の処分基準、ガイドライン</a:t>
            </a:r>
            <a:r>
              <a:rPr lang="ja-JP" altLang="en-US" sz="1500" dirty="0">
                <a:latin typeface="ＭＳ ゴシック" pitchFamily="49" charset="-128"/>
                <a:ea typeface="ＭＳ ゴシック" pitchFamily="49" charset="-128"/>
                <a:cs typeface="Times New Roman" pitchFamily="18" charset="0"/>
              </a:rPr>
              <a:t>を作成し、事業者に対し適切な措置を求めていく。</a:t>
            </a:r>
          </a:p>
          <a:p>
            <a:pPr lvl="0" indent="165100" fontAlgn="base">
              <a:spcBef>
                <a:spcPct val="0"/>
              </a:spcBef>
              <a:spcAft>
                <a:spcPct val="0"/>
              </a:spcAft>
              <a:tabLst>
                <a:tab pos="90488" algn="l"/>
              </a:tabLst>
            </a:pPr>
            <a:endParaRPr lang="en-US" altLang="ja-JP" sz="1500" dirty="0" smtClean="0">
              <a:latin typeface="ＭＳ ゴシック" pitchFamily="49" charset="-128"/>
              <a:ea typeface="ＭＳ ゴシック" pitchFamily="49" charset="-128"/>
              <a:cs typeface="Times New Roman" pitchFamily="18" charset="0"/>
            </a:endParaRPr>
          </a:p>
          <a:p>
            <a:pPr lvl="0" indent="165100" fontAlgn="base">
              <a:spcBef>
                <a:spcPct val="0"/>
              </a:spcBef>
              <a:spcAft>
                <a:spcPct val="0"/>
              </a:spcAft>
              <a:tabLst>
                <a:tab pos="90488" algn="l"/>
              </a:tabLst>
            </a:pPr>
            <a:r>
              <a:rPr lang="ja-JP" altLang="en-US" sz="1500" dirty="0" smtClean="0">
                <a:latin typeface="ＭＳ ゴシック" pitchFamily="49" charset="-128"/>
                <a:ea typeface="ＭＳ ゴシック" pitchFamily="49" charset="-128"/>
                <a:cs typeface="Times New Roman" pitchFamily="18" charset="0"/>
              </a:rPr>
              <a:t>＜</a:t>
            </a:r>
            <a:r>
              <a:rPr lang="ja-JP" altLang="en-US" sz="1500" dirty="0">
                <a:latin typeface="ＭＳ ゴシック" pitchFamily="49" charset="-128"/>
                <a:ea typeface="ＭＳ ゴシック" pitchFamily="49" charset="-128"/>
                <a:cs typeface="Times New Roman" pitchFamily="18" charset="0"/>
              </a:rPr>
              <a:t>ガイドライン記載例（検討中）</a:t>
            </a:r>
            <a:r>
              <a:rPr lang="ja-JP" altLang="en-US" sz="1500" dirty="0" smtClean="0">
                <a:latin typeface="ＭＳ ゴシック" pitchFamily="49" charset="-128"/>
                <a:ea typeface="ＭＳ ゴシック" pitchFamily="49" charset="-128"/>
                <a:cs typeface="Times New Roman" pitchFamily="18" charset="0"/>
              </a:rPr>
              <a:t>＞</a:t>
            </a:r>
            <a:endParaRPr lang="en-US" altLang="ja-JP" sz="1500" dirty="0" smtClean="0">
              <a:latin typeface="ＭＳ ゴシック" pitchFamily="49" charset="-128"/>
              <a:ea typeface="ＭＳ ゴシック" pitchFamily="49" charset="-128"/>
              <a:cs typeface="Times New Roman" pitchFamily="18" charset="0"/>
            </a:endParaRPr>
          </a:p>
          <a:p>
            <a:pPr lvl="0" indent="165100" fontAlgn="base">
              <a:spcBef>
                <a:spcPct val="0"/>
              </a:spcBef>
              <a:spcAft>
                <a:spcPct val="0"/>
              </a:spcAft>
              <a:tabLst>
                <a:tab pos="90488" algn="l"/>
              </a:tabLst>
            </a:pPr>
            <a:r>
              <a:rPr lang="en-US" altLang="ja-JP" sz="1500" dirty="0" smtClean="0">
                <a:latin typeface="ＭＳ ゴシック" pitchFamily="49" charset="-128"/>
                <a:ea typeface="ＭＳ ゴシック" pitchFamily="49" charset="-128"/>
                <a:cs typeface="Times New Roman" pitchFamily="18" charset="0"/>
              </a:rPr>
              <a:t>[</a:t>
            </a:r>
            <a:r>
              <a:rPr lang="ja-JP" altLang="en-US" sz="1500" dirty="0" smtClean="0">
                <a:latin typeface="ＭＳ ゴシック" pitchFamily="49" charset="-128"/>
                <a:ea typeface="ＭＳ ゴシック" pitchFamily="49" charset="-128"/>
                <a:cs typeface="Times New Roman" pitchFamily="18" charset="0"/>
              </a:rPr>
              <a:t>治安</a:t>
            </a:r>
            <a:r>
              <a:rPr lang="en-US" altLang="ja-JP" sz="1500" dirty="0" smtClean="0">
                <a:latin typeface="ＭＳ ゴシック" pitchFamily="49" charset="-128"/>
                <a:ea typeface="ＭＳ ゴシック" pitchFamily="49" charset="-128"/>
                <a:cs typeface="Times New Roman" pitchFamily="18" charset="0"/>
              </a:rPr>
              <a:t>]</a:t>
            </a:r>
            <a:r>
              <a:rPr lang="ja-JP" altLang="en-US" sz="1500" dirty="0" smtClean="0">
                <a:latin typeface="ＭＳ ゴシック" pitchFamily="49" charset="-128"/>
                <a:ea typeface="ＭＳ ゴシック" pitchFamily="49" charset="-128"/>
                <a:cs typeface="Times New Roman" pitchFamily="18" charset="0"/>
              </a:rPr>
              <a:t>　　　　　滞在者の対面による確認</a:t>
            </a:r>
            <a:endParaRPr lang="ja-JP" altLang="en-US" sz="1500" dirty="0">
              <a:latin typeface="ＭＳ ゴシック" pitchFamily="49" charset="-128"/>
              <a:ea typeface="ＭＳ ゴシック" pitchFamily="49" charset="-128"/>
              <a:cs typeface="Times New Roman" pitchFamily="18" charset="0"/>
            </a:endParaRPr>
          </a:p>
          <a:p>
            <a:pPr lvl="0" indent="165100" fontAlgn="base">
              <a:spcBef>
                <a:spcPct val="0"/>
              </a:spcBef>
              <a:spcAft>
                <a:spcPct val="0"/>
              </a:spcAft>
              <a:tabLst>
                <a:tab pos="90488" algn="l"/>
              </a:tabLst>
            </a:pPr>
            <a:r>
              <a:rPr lang="en-US" altLang="ja-JP" sz="1500" dirty="0">
                <a:latin typeface="ＭＳ ゴシック" pitchFamily="49" charset="-128"/>
                <a:ea typeface="ＭＳ ゴシック" pitchFamily="49" charset="-128"/>
                <a:cs typeface="Times New Roman" pitchFamily="18" charset="0"/>
              </a:rPr>
              <a:t>[</a:t>
            </a:r>
            <a:r>
              <a:rPr lang="ja-JP" altLang="en-US" sz="1500" dirty="0">
                <a:latin typeface="ＭＳ ゴシック" pitchFamily="49" charset="-128"/>
                <a:ea typeface="ＭＳ ゴシック" pitchFamily="49" charset="-128"/>
                <a:cs typeface="Times New Roman" pitchFamily="18" charset="0"/>
              </a:rPr>
              <a:t>消防・安全面</a:t>
            </a:r>
            <a:r>
              <a:rPr lang="en-US" altLang="ja-JP" sz="1500" dirty="0" smtClean="0">
                <a:latin typeface="ＭＳ ゴシック" pitchFamily="49" charset="-128"/>
                <a:ea typeface="ＭＳ ゴシック" pitchFamily="49" charset="-128"/>
                <a:cs typeface="Times New Roman" pitchFamily="18" charset="0"/>
              </a:rPr>
              <a:t>]</a:t>
            </a:r>
            <a:r>
              <a:rPr lang="ja-JP" altLang="en-US" sz="1500" dirty="0">
                <a:latin typeface="ＭＳ ゴシック" pitchFamily="49" charset="-128"/>
                <a:ea typeface="ＭＳ ゴシック" pitchFamily="49" charset="-128"/>
                <a:cs typeface="Times New Roman" pitchFamily="18" charset="0"/>
              </a:rPr>
              <a:t>　施設の構造</a:t>
            </a:r>
            <a:r>
              <a:rPr lang="ja-JP" altLang="en-US" sz="1500" dirty="0" smtClean="0">
                <a:latin typeface="ＭＳ ゴシック" pitchFamily="49" charset="-128"/>
                <a:ea typeface="ＭＳ ゴシック" pitchFamily="49" charset="-128"/>
                <a:cs typeface="Times New Roman" pitchFamily="18" charset="0"/>
              </a:rPr>
              <a:t>設備、防火、安全措置等</a:t>
            </a:r>
            <a:endParaRPr lang="en-US" altLang="ja-JP" sz="1500" dirty="0" smtClean="0">
              <a:latin typeface="ＭＳ ゴシック" pitchFamily="49" charset="-128"/>
              <a:ea typeface="ＭＳ ゴシック" pitchFamily="49" charset="-128"/>
              <a:cs typeface="Times New Roman" pitchFamily="18" charset="0"/>
            </a:endParaRPr>
          </a:p>
          <a:p>
            <a:pPr lvl="0" indent="165100" fontAlgn="base">
              <a:spcBef>
                <a:spcPct val="0"/>
              </a:spcBef>
              <a:spcAft>
                <a:spcPct val="0"/>
              </a:spcAft>
              <a:tabLst>
                <a:tab pos="90488" algn="l"/>
              </a:tabLst>
            </a:pPr>
            <a:r>
              <a:rPr lang="en-US" altLang="ja-JP" sz="1500" dirty="0" smtClean="0">
                <a:latin typeface="ＭＳ ゴシック" pitchFamily="49" charset="-128"/>
                <a:ea typeface="ＭＳ ゴシック" pitchFamily="49" charset="-128"/>
                <a:cs typeface="Times New Roman" pitchFamily="18" charset="0"/>
              </a:rPr>
              <a:t>[</a:t>
            </a:r>
            <a:r>
              <a:rPr lang="ja-JP" altLang="en-US" sz="1500" dirty="0">
                <a:latin typeface="ＭＳ ゴシック" pitchFamily="49" charset="-128"/>
                <a:ea typeface="ＭＳ ゴシック" pitchFamily="49" charset="-128"/>
                <a:cs typeface="Times New Roman" pitchFamily="18" charset="0"/>
              </a:rPr>
              <a:t>衛生面</a:t>
            </a:r>
            <a:r>
              <a:rPr lang="en-US" altLang="ja-JP" sz="1500" dirty="0" smtClean="0">
                <a:latin typeface="ＭＳ ゴシック" pitchFamily="49" charset="-128"/>
                <a:ea typeface="ＭＳ ゴシック" pitchFamily="49" charset="-128"/>
                <a:cs typeface="Times New Roman" pitchFamily="18" charset="0"/>
              </a:rPr>
              <a:t>]</a:t>
            </a:r>
            <a:r>
              <a:rPr lang="ja-JP" altLang="en-US" sz="1500" dirty="0" smtClean="0">
                <a:latin typeface="ＭＳ ゴシック" pitchFamily="49" charset="-128"/>
                <a:ea typeface="ＭＳ ゴシック" pitchFamily="49" charset="-128"/>
                <a:cs typeface="Times New Roman" pitchFamily="18" charset="0"/>
              </a:rPr>
              <a:t>　　　　衛生</a:t>
            </a:r>
            <a:r>
              <a:rPr lang="ja-JP" altLang="en-US" sz="1500" dirty="0">
                <a:latin typeface="ＭＳ ゴシック" pitchFamily="49" charset="-128"/>
                <a:ea typeface="ＭＳ ゴシック" pitchFamily="49" charset="-128"/>
                <a:cs typeface="Times New Roman" pitchFamily="18" charset="0"/>
              </a:rPr>
              <a:t>に必要な措置、事故等の対応措置。</a:t>
            </a:r>
          </a:p>
          <a:p>
            <a:pPr lvl="0" indent="165100" fontAlgn="base">
              <a:spcBef>
                <a:spcPct val="0"/>
              </a:spcBef>
              <a:spcAft>
                <a:spcPct val="0"/>
              </a:spcAft>
              <a:tabLst>
                <a:tab pos="90488" algn="l"/>
              </a:tabLst>
            </a:pPr>
            <a:endParaRPr lang="ja-JP" altLang="en-US" sz="1400" dirty="0">
              <a:latin typeface="ＭＳ ゴシック" pitchFamily="49" charset="-128"/>
              <a:ea typeface="ＭＳ ゴシック" pitchFamily="49" charset="-128"/>
              <a:cs typeface="Times New Roman" pitchFamily="18" charset="0"/>
            </a:endParaRPr>
          </a:p>
        </p:txBody>
      </p:sp>
      <p:sp>
        <p:nvSpPr>
          <p:cNvPr id="2" name="正方形/長方形 1"/>
          <p:cNvSpPr/>
          <p:nvPr/>
        </p:nvSpPr>
        <p:spPr>
          <a:xfrm>
            <a:off x="98854" y="548681"/>
            <a:ext cx="8710997" cy="61206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6952672" y="6408976"/>
            <a:ext cx="2133600" cy="365125"/>
          </a:xfrm>
        </p:spPr>
        <p:txBody>
          <a:bodyPr/>
          <a:lstStyle/>
          <a:p>
            <a:fld id="{B6EF2BFC-1CA3-4908-93AF-29031E114A30}" type="slidenum">
              <a:rPr lang="ja-JP" altLang="en-US" sz="1600" b="1" smtClean="0">
                <a:solidFill>
                  <a:schemeClr val="tx1"/>
                </a:solidFill>
              </a:rPr>
              <a:pPr/>
              <a:t>4</a:t>
            </a:fld>
            <a:endParaRPr lang="ja-JP" altLang="en-US" sz="1600" b="1" dirty="0">
              <a:solidFill>
                <a:schemeClr val="tx1"/>
              </a:solidFill>
            </a:endParaRPr>
          </a:p>
        </p:txBody>
      </p:sp>
    </p:spTree>
    <p:extLst>
      <p:ext uri="{BB962C8B-B14F-4D97-AF65-F5344CB8AC3E}">
        <p14:creationId xmlns:p14="http://schemas.microsoft.com/office/powerpoint/2010/main" val="147905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387475" y="2020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正方形/長方形 5"/>
          <p:cNvSpPr/>
          <p:nvPr/>
        </p:nvSpPr>
        <p:spPr>
          <a:xfrm>
            <a:off x="0" y="35556"/>
            <a:ext cx="9144000" cy="369332"/>
          </a:xfrm>
          <a:prstGeom prst="rect">
            <a:avLst/>
          </a:prstGeom>
          <a:solidFill>
            <a:srgbClr val="92D050"/>
          </a:solidFill>
        </p:spPr>
        <p:txBody>
          <a:bodyPr wrap="square">
            <a:spAutoFit/>
          </a:bodyPr>
          <a:lstStyle/>
          <a:p>
            <a:r>
              <a:rPr lang="ja-JP" altLang="en-US" b="1" dirty="0"/>
              <a:t>　</a:t>
            </a:r>
            <a:r>
              <a:rPr lang="en-US" altLang="ja-JP" b="1" dirty="0" smtClean="0"/>
              <a:t>【</a:t>
            </a:r>
            <a:r>
              <a:rPr lang="ja-JP" altLang="en-US" b="1" dirty="0" smtClean="0"/>
              <a:t>参考</a:t>
            </a:r>
            <a:r>
              <a:rPr lang="en-US" altLang="ja-JP" b="1" dirty="0" smtClean="0"/>
              <a:t>】</a:t>
            </a:r>
            <a:r>
              <a:rPr lang="ja-JP" altLang="en-US" b="1" dirty="0" smtClean="0"/>
              <a:t>制度概要</a:t>
            </a:r>
            <a:endParaRPr lang="ja-JP" altLang="en-US" b="1" dirty="0"/>
          </a:p>
        </p:txBody>
      </p:sp>
      <p:sp>
        <p:nvSpPr>
          <p:cNvPr id="2" name="正方形/長方形 1"/>
          <p:cNvSpPr/>
          <p:nvPr/>
        </p:nvSpPr>
        <p:spPr>
          <a:xfrm>
            <a:off x="143508" y="548680"/>
            <a:ext cx="8676964" cy="6170920"/>
          </a:xfrm>
          <a:prstGeom prst="rect">
            <a:avLst/>
          </a:prstGeom>
          <a:ln>
            <a:solidFill>
              <a:schemeClr val="accent1">
                <a:shade val="50000"/>
              </a:schemeClr>
            </a:solidFill>
          </a:ln>
        </p:spPr>
        <p:txBody>
          <a:bodyPr wrap="square">
            <a:spAutoFit/>
          </a:bodyPr>
          <a:lstStyle/>
          <a:p>
            <a:r>
              <a:rPr lang="ja-JP" altLang="en-US" sz="1700" dirty="0" smtClean="0"/>
              <a:t>一定</a:t>
            </a:r>
            <a:r>
              <a:rPr lang="ja-JP" altLang="en-US" sz="1700" dirty="0"/>
              <a:t>の要件を満たす外国人向けの施設については、知事認定により、旅館業法の適用を除外。</a:t>
            </a:r>
          </a:p>
          <a:p>
            <a:endParaRPr lang="en-US" altLang="ja-JP" dirty="0" smtClean="0"/>
          </a:p>
          <a:p>
            <a:r>
              <a:rPr lang="ja-JP" altLang="en-US" dirty="0" smtClean="0"/>
              <a:t>◆ </a:t>
            </a:r>
            <a:r>
              <a:rPr lang="ja-JP" altLang="en-US" dirty="0"/>
              <a:t>要　</a:t>
            </a:r>
            <a:r>
              <a:rPr lang="ja-JP" altLang="en-US" dirty="0" smtClean="0"/>
              <a:t>件（</a:t>
            </a:r>
            <a:r>
              <a:rPr lang="zh-CN" altLang="en-US" dirty="0" smtClean="0">
                <a:latin typeface="ＭＳ ゴシック" panose="020B0609070205080204" pitchFamily="49" charset="-128"/>
                <a:ea typeface="ＭＳ ゴシック" panose="020B0609070205080204" pitchFamily="49" charset="-128"/>
              </a:rPr>
              <a:t>国家</a:t>
            </a:r>
            <a:r>
              <a:rPr lang="zh-CN" altLang="en-US" dirty="0">
                <a:latin typeface="ＭＳ ゴシック" panose="020B0609070205080204" pitchFamily="49" charset="-128"/>
                <a:ea typeface="ＭＳ ゴシック" panose="020B0609070205080204" pitchFamily="49" charset="-128"/>
              </a:rPr>
              <a:t>戦略特別区域法</a:t>
            </a:r>
            <a:r>
              <a:rPr lang="zh-CN" altLang="en-US" dirty="0" smtClean="0">
                <a:latin typeface="ＭＳ ゴシック" panose="020B0609070205080204" pitchFamily="49" charset="-128"/>
                <a:ea typeface="ＭＳ ゴシック" panose="020B0609070205080204" pitchFamily="49" charset="-128"/>
              </a:rPr>
              <a:t>施行令</a:t>
            </a:r>
            <a:r>
              <a:rPr lang="ja-JP" altLang="en-US" dirty="0" smtClean="0">
                <a:latin typeface="ＭＳ ゴシック" panose="020B0609070205080204" pitchFamily="49" charset="-128"/>
                <a:ea typeface="ＭＳ ゴシック" panose="020B0609070205080204" pitchFamily="49" charset="-128"/>
              </a:rPr>
              <a:t>第</a:t>
            </a:r>
            <a:r>
              <a:rPr lang="en-US" altLang="ja-JP" dirty="0" smtClean="0">
                <a:latin typeface="ＭＳ ゴシック" panose="020B0609070205080204" pitchFamily="49" charset="-128"/>
                <a:ea typeface="ＭＳ ゴシック" panose="020B0609070205080204" pitchFamily="49" charset="-128"/>
              </a:rPr>
              <a:t>3</a:t>
            </a:r>
            <a:r>
              <a:rPr lang="ja-JP" altLang="en-US" dirty="0" smtClean="0">
                <a:latin typeface="ＭＳ ゴシック" panose="020B0609070205080204" pitchFamily="49" charset="-128"/>
                <a:ea typeface="ＭＳ ゴシック" panose="020B0609070205080204" pitchFamily="49" charset="-128"/>
              </a:rPr>
              <a:t>条）</a:t>
            </a:r>
            <a:endParaRPr lang="zh-CN" altLang="en-US" dirty="0">
              <a:latin typeface="ＭＳ ゴシック" panose="020B0609070205080204" pitchFamily="49" charset="-128"/>
              <a:ea typeface="ＭＳ ゴシック" panose="020B0609070205080204" pitchFamily="49" charset="-128"/>
            </a:endParaRPr>
          </a:p>
          <a:p>
            <a:r>
              <a:rPr lang="ja-JP" altLang="en-US" b="1" dirty="0" smtClean="0"/>
              <a:t>①</a:t>
            </a:r>
            <a:r>
              <a:rPr lang="ja-JP" altLang="en-US" b="1" dirty="0"/>
              <a:t>賃貸借契約及びこれに付随する契約に基づき使用させるものである </a:t>
            </a:r>
          </a:p>
          <a:p>
            <a:endParaRPr lang="en-US" altLang="ja-JP" b="1" dirty="0" smtClean="0"/>
          </a:p>
          <a:p>
            <a:r>
              <a:rPr lang="ja-JP" altLang="en-US" b="1" dirty="0" smtClean="0"/>
              <a:t>②</a:t>
            </a:r>
            <a:r>
              <a:rPr lang="ja-JP" altLang="en-US" b="1" dirty="0"/>
              <a:t>使用期間が７日～</a:t>
            </a:r>
            <a:r>
              <a:rPr lang="en-US" altLang="ja-JP" b="1" dirty="0"/>
              <a:t>10</a:t>
            </a:r>
            <a:r>
              <a:rPr lang="ja-JP" altLang="en-US" b="1" dirty="0"/>
              <a:t>日の範囲で、★条例で定める期間以上であること </a:t>
            </a:r>
            <a:r>
              <a:rPr lang="ja-JP" altLang="en-US" dirty="0"/>
              <a:t>　</a:t>
            </a:r>
          </a:p>
          <a:p>
            <a:r>
              <a:rPr lang="ja-JP" altLang="en-US" sz="1600" dirty="0" smtClean="0"/>
              <a:t>　　★ </a:t>
            </a:r>
            <a:r>
              <a:rPr lang="ja-JP" altLang="en-US" sz="1600" dirty="0"/>
              <a:t>大阪府だけでなく、保健所設置市（大阪、堺、高槻、東大阪、豊中、枚方）もそれぞれで判断</a:t>
            </a:r>
          </a:p>
          <a:p>
            <a:endParaRPr lang="en-US" altLang="ja-JP" b="1" dirty="0" smtClean="0"/>
          </a:p>
          <a:p>
            <a:r>
              <a:rPr lang="ja-JP" altLang="en-US" b="1" dirty="0" smtClean="0"/>
              <a:t>③</a:t>
            </a:r>
            <a:r>
              <a:rPr lang="ja-JP" altLang="en-US" b="1" dirty="0"/>
              <a:t>居室の要件</a:t>
            </a:r>
          </a:p>
          <a:p>
            <a:r>
              <a:rPr lang="ja-JP" altLang="en-US" sz="1600" dirty="0"/>
              <a:t>・原則として床面積</a:t>
            </a:r>
            <a:r>
              <a:rPr lang="en-US" altLang="ja-JP" sz="1600" dirty="0"/>
              <a:t>25㎡</a:t>
            </a:r>
            <a:r>
              <a:rPr lang="ja-JP" altLang="en-US" sz="1600" dirty="0"/>
              <a:t>以上</a:t>
            </a:r>
          </a:p>
          <a:p>
            <a:r>
              <a:rPr lang="ja-JP" altLang="en-US" sz="1600" dirty="0"/>
              <a:t>・出入口の鍵を有し、他の居室との境は壁造りである</a:t>
            </a:r>
          </a:p>
          <a:p>
            <a:r>
              <a:rPr lang="ja-JP" altLang="en-US" sz="1600" dirty="0"/>
              <a:t>・適当な換気、採光、照明、防湿、排水、暖房及び冷房の設備を有する</a:t>
            </a:r>
          </a:p>
          <a:p>
            <a:r>
              <a:rPr lang="ja-JP" altLang="en-US" sz="1600" dirty="0"/>
              <a:t>・台所、浴室、便所及び洗面設備を有する</a:t>
            </a:r>
          </a:p>
          <a:p>
            <a:r>
              <a:rPr lang="ja-JP" altLang="en-US" sz="1600" dirty="0"/>
              <a:t>・寝具、テーブル、椅子、収納家具、調理器具、清掃器具を有する</a:t>
            </a:r>
          </a:p>
          <a:p>
            <a:r>
              <a:rPr lang="ja-JP" altLang="en-US" sz="1600" dirty="0"/>
              <a:t>・施設の使用の開始時に清潔な居室を提供する </a:t>
            </a:r>
          </a:p>
          <a:p>
            <a:endParaRPr lang="en-US" altLang="ja-JP" b="1" dirty="0" smtClean="0"/>
          </a:p>
          <a:p>
            <a:r>
              <a:rPr lang="ja-JP" altLang="en-US" b="1" dirty="0" smtClean="0"/>
              <a:t>④</a:t>
            </a:r>
            <a:r>
              <a:rPr lang="ja-JP" altLang="en-US" b="1" dirty="0"/>
              <a:t>外国語による利用案内、緊急時の情報提供 </a:t>
            </a:r>
            <a:r>
              <a:rPr lang="ja-JP" altLang="en-US" b="1" dirty="0" smtClean="0"/>
              <a:t>その他の外国人</a:t>
            </a:r>
            <a:endParaRPr lang="en-US" altLang="ja-JP" b="1" dirty="0" smtClean="0"/>
          </a:p>
          <a:p>
            <a:r>
              <a:rPr lang="ja-JP" altLang="en-US" b="1" dirty="0" smtClean="0"/>
              <a:t>　旅客の滞在に必要な役務の提供を</a:t>
            </a:r>
            <a:r>
              <a:rPr lang="ja-JP" altLang="en-US" b="1" dirty="0"/>
              <a:t>行うこと </a:t>
            </a:r>
          </a:p>
          <a:p>
            <a:endParaRPr lang="en-US" altLang="ja-JP" b="1" dirty="0" smtClean="0"/>
          </a:p>
          <a:p>
            <a:r>
              <a:rPr lang="ja-JP" altLang="en-US" b="1" dirty="0" smtClean="0"/>
              <a:t>⑤</a:t>
            </a:r>
            <a:r>
              <a:rPr lang="ja-JP" altLang="en-US" b="1" dirty="0"/>
              <a:t>当該事業の一部が旅館業法に規定する旅館業に該当するもの</a:t>
            </a:r>
          </a:p>
          <a:p>
            <a:r>
              <a:rPr lang="ja-JP" altLang="en-US" b="1" dirty="0"/>
              <a:t> </a:t>
            </a:r>
          </a:p>
          <a:p>
            <a:r>
              <a:rPr lang="en-US" altLang="ja-JP" sz="1600" dirty="0"/>
              <a:t>※</a:t>
            </a:r>
            <a:r>
              <a:rPr lang="ja-JP" altLang="en-US" sz="1600" dirty="0"/>
              <a:t>本事業の目的は外国人の滞在施設であるが、例外的に日本人が滞在する場合を排除されるわけではない。</a:t>
            </a:r>
          </a:p>
        </p:txBody>
      </p:sp>
      <p:sp>
        <p:nvSpPr>
          <p:cNvPr id="7" name="スライド番号プレースホルダー 6"/>
          <p:cNvSpPr>
            <a:spLocks noGrp="1"/>
          </p:cNvSpPr>
          <p:nvPr>
            <p:ph type="sldNum" sz="quarter" idx="12"/>
          </p:nvPr>
        </p:nvSpPr>
        <p:spPr>
          <a:xfrm>
            <a:off x="6952672" y="6408976"/>
            <a:ext cx="2133600" cy="365125"/>
          </a:xfrm>
        </p:spPr>
        <p:txBody>
          <a:bodyPr/>
          <a:lstStyle/>
          <a:p>
            <a:fld id="{B6EF2BFC-1CA3-4908-93AF-29031E114A30}" type="slidenum">
              <a:rPr lang="ja-JP" altLang="en-US" sz="1600" b="1" smtClean="0">
                <a:solidFill>
                  <a:schemeClr val="tx1"/>
                </a:solidFill>
              </a:rPr>
              <a:pPr/>
              <a:t>5</a:t>
            </a:fld>
            <a:endParaRPr lang="ja-JP" altLang="en-US" sz="1600" b="1" dirty="0">
              <a:solidFill>
                <a:schemeClr val="tx1"/>
              </a:solidFill>
            </a:endParaRPr>
          </a:p>
        </p:txBody>
      </p:sp>
    </p:spTree>
    <p:extLst>
      <p:ext uri="{BB962C8B-B14F-4D97-AF65-F5344CB8AC3E}">
        <p14:creationId xmlns:p14="http://schemas.microsoft.com/office/powerpoint/2010/main" val="3514311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5556"/>
            <a:ext cx="9144000" cy="369332"/>
          </a:xfrm>
          <a:prstGeom prst="rect">
            <a:avLst/>
          </a:prstGeom>
          <a:solidFill>
            <a:srgbClr val="92D050"/>
          </a:solidFill>
        </p:spPr>
        <p:txBody>
          <a:bodyPr wrap="square">
            <a:spAutoFit/>
          </a:bodyPr>
          <a:lstStyle/>
          <a:p>
            <a:r>
              <a:rPr lang="ja-JP" altLang="en-US" b="1" dirty="0"/>
              <a:t>　</a:t>
            </a:r>
            <a:r>
              <a:rPr lang="en-US" altLang="ja-JP" b="1" dirty="0" smtClean="0"/>
              <a:t>【</a:t>
            </a:r>
            <a:r>
              <a:rPr lang="ja-JP" altLang="en-US" b="1" dirty="0" smtClean="0"/>
              <a:t>参考</a:t>
            </a:r>
            <a:r>
              <a:rPr lang="en-US" altLang="ja-JP" b="1" dirty="0" smtClean="0"/>
              <a:t>】</a:t>
            </a:r>
            <a:r>
              <a:rPr lang="ja-JP" altLang="en-US" b="1" dirty="0" smtClean="0"/>
              <a:t>　外国人等の滞在の状況</a:t>
            </a:r>
            <a:endParaRPr lang="ja-JP" altLang="en-US" b="1" dirty="0"/>
          </a:p>
        </p:txBody>
      </p:sp>
      <p:sp>
        <p:nvSpPr>
          <p:cNvPr id="14" name="角丸四角形吹き出し 13"/>
          <p:cNvSpPr/>
          <p:nvPr/>
        </p:nvSpPr>
        <p:spPr>
          <a:xfrm>
            <a:off x="3779912" y="2192556"/>
            <a:ext cx="3312368" cy="382351"/>
          </a:xfrm>
          <a:prstGeom prst="wedgeRoundRectCallout">
            <a:avLst>
              <a:gd name="adj1" fmla="val -66123"/>
              <a:gd name="adj2" fmla="val 2079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50" kern="100" dirty="0">
                <a:solidFill>
                  <a:srgbClr val="000000"/>
                </a:solidFill>
                <a:effectLst/>
                <a:ea typeface="ＭＳ ゴシック"/>
                <a:cs typeface="Times New Roman"/>
              </a:rPr>
              <a:t>訪問外国人の滞在日数は</a:t>
            </a:r>
            <a:r>
              <a:rPr lang="ja-JP" sz="1050" kern="100" dirty="0" smtClean="0">
                <a:solidFill>
                  <a:srgbClr val="000000"/>
                </a:solidFill>
                <a:effectLst/>
                <a:ea typeface="ＭＳ ゴシック"/>
                <a:cs typeface="Times New Roman"/>
              </a:rPr>
              <a:t>、</a:t>
            </a:r>
            <a:r>
              <a:rPr lang="ja-JP" altLang="en-US" sz="1050" kern="100" dirty="0" smtClean="0">
                <a:solidFill>
                  <a:srgbClr val="000000"/>
                </a:solidFill>
                <a:effectLst/>
                <a:ea typeface="ＭＳ ゴシック"/>
                <a:cs typeface="Times New Roman"/>
              </a:rPr>
              <a:t>７日以上は、約</a:t>
            </a:r>
            <a:r>
              <a:rPr lang="ja-JP" altLang="en-US" sz="1050" kern="100" dirty="0">
                <a:solidFill>
                  <a:srgbClr val="000000"/>
                </a:solidFill>
                <a:ea typeface="ＭＳ ゴシック"/>
                <a:cs typeface="Times New Roman"/>
              </a:rPr>
              <a:t>４０</a:t>
            </a:r>
            <a:r>
              <a:rPr lang="ja-JP" altLang="en-US" sz="1050" kern="100" dirty="0" smtClean="0">
                <a:solidFill>
                  <a:srgbClr val="000000"/>
                </a:solidFill>
                <a:effectLst/>
                <a:ea typeface="ＭＳ ゴシック"/>
                <a:cs typeface="Times New Roman"/>
              </a:rPr>
              <a:t>％</a:t>
            </a:r>
            <a:endParaRPr lang="ja-JP" sz="1050" kern="100" dirty="0">
              <a:effectLst/>
              <a:ea typeface="ＭＳ 明朝"/>
              <a:cs typeface="Times New Roman"/>
            </a:endParaRPr>
          </a:p>
        </p:txBody>
      </p:sp>
      <p:sp>
        <p:nvSpPr>
          <p:cNvPr id="15" name="正方形/長方形 14"/>
          <p:cNvSpPr/>
          <p:nvPr/>
        </p:nvSpPr>
        <p:spPr>
          <a:xfrm>
            <a:off x="26364" y="3109345"/>
            <a:ext cx="8801478" cy="241933"/>
          </a:xfrm>
          <a:prstGeom prst="rect">
            <a:avLst/>
          </a:prstGeom>
          <a:solidFill>
            <a:srgbClr val="92D050"/>
          </a:solidFill>
        </p:spPr>
        <p:txBody>
          <a:bodyPr wrap="square">
            <a:noAutofit/>
          </a:bodyPr>
          <a:lstStyle/>
          <a:p>
            <a:pPr>
              <a:spcAft>
                <a:spcPts val="0"/>
              </a:spcAft>
            </a:pPr>
            <a:r>
              <a:rPr lang="ja-JP" sz="1300" b="1" kern="1200" dirty="0">
                <a:effectLst/>
                <a:latin typeface="ＭＳ Ｐゴシック"/>
                <a:ea typeface="ＭＳ ゴシック"/>
                <a:cs typeface="Times New Roman"/>
              </a:rPr>
              <a:t>日本人の宿泊日数</a:t>
            </a:r>
            <a:endParaRPr lang="ja-JP" sz="1200" dirty="0">
              <a:effectLst/>
              <a:latin typeface="ＭＳ Ｐゴシック"/>
              <a:cs typeface="ＭＳ Ｐゴシック"/>
            </a:endParaRPr>
          </a:p>
        </p:txBody>
      </p:sp>
      <p:pic>
        <p:nvPicPr>
          <p:cNvPr id="17" name="図 16"/>
          <p:cNvPicPr/>
          <p:nvPr/>
        </p:nvPicPr>
        <p:blipFill>
          <a:blip r:embed="rId2">
            <a:extLst>
              <a:ext uri="{28A0092B-C50C-407E-A947-70E740481C1C}">
                <a14:useLocalDpi xmlns:a14="http://schemas.microsoft.com/office/drawing/2010/main" val="0"/>
              </a:ext>
            </a:extLst>
          </a:blip>
          <a:srcRect/>
          <a:stretch>
            <a:fillRect/>
          </a:stretch>
        </p:blipFill>
        <p:spPr bwMode="auto">
          <a:xfrm>
            <a:off x="4411353" y="3832226"/>
            <a:ext cx="4456587" cy="1743269"/>
          </a:xfrm>
          <a:prstGeom prst="rect">
            <a:avLst/>
          </a:prstGeom>
          <a:noFill/>
          <a:ln>
            <a:noFill/>
          </a:ln>
        </p:spPr>
      </p:pic>
      <p:sp>
        <p:nvSpPr>
          <p:cNvPr id="13" name="正方形/長方形 12"/>
          <p:cNvSpPr/>
          <p:nvPr/>
        </p:nvSpPr>
        <p:spPr>
          <a:xfrm>
            <a:off x="78645" y="3316326"/>
            <a:ext cx="8696917" cy="523220"/>
          </a:xfrm>
          <a:prstGeom prst="rect">
            <a:avLst/>
          </a:prstGeom>
        </p:spPr>
        <p:txBody>
          <a:bodyPr wrap="square">
            <a:spAutoFit/>
          </a:bodyPr>
          <a:lstStyle/>
          <a:p>
            <a:r>
              <a:rPr lang="ja-JP" altLang="en-US" sz="1400" dirty="0"/>
              <a:t>・日本人の国内宿泊は、近畿では平均</a:t>
            </a:r>
            <a:r>
              <a:rPr lang="en-US" altLang="ja-JP" sz="1400" dirty="0" smtClean="0"/>
              <a:t>2.24</a:t>
            </a:r>
            <a:r>
              <a:rPr lang="ja-JP" altLang="en-US" sz="1400" dirty="0" smtClean="0"/>
              <a:t>泊</a:t>
            </a:r>
            <a:r>
              <a:rPr lang="ja-JP" altLang="en-US" sz="1400" dirty="0"/>
              <a:t>。観光より</a:t>
            </a:r>
            <a:r>
              <a:rPr lang="ja-JP" altLang="en-US" sz="1400" dirty="0" smtClean="0"/>
              <a:t>、</a:t>
            </a:r>
            <a:r>
              <a:rPr lang="ja-JP" altLang="en-US" sz="1400"/>
              <a:t>帰省</a:t>
            </a:r>
            <a:r>
              <a:rPr lang="ja-JP" altLang="en-US" sz="1400" smtClean="0"/>
              <a:t>・知人訪問が</a:t>
            </a:r>
            <a:r>
              <a:rPr lang="ja-JP" altLang="en-US" sz="1400" dirty="0"/>
              <a:t>長期化</a:t>
            </a:r>
          </a:p>
          <a:p>
            <a:r>
              <a:rPr lang="ja-JP" altLang="en-US" sz="1400" dirty="0"/>
              <a:t>・全国における宿泊数分布では、６泊以上は全体の５％</a:t>
            </a:r>
          </a:p>
        </p:txBody>
      </p:sp>
      <p:sp>
        <p:nvSpPr>
          <p:cNvPr id="19" name="正方形/長方形 18"/>
          <p:cNvSpPr/>
          <p:nvPr/>
        </p:nvSpPr>
        <p:spPr>
          <a:xfrm>
            <a:off x="67432" y="5585253"/>
            <a:ext cx="8800508" cy="247135"/>
          </a:xfrm>
          <a:prstGeom prst="rect">
            <a:avLst/>
          </a:prstGeom>
          <a:solidFill>
            <a:srgbClr val="92D050"/>
          </a:solidFill>
        </p:spPr>
        <p:txBody>
          <a:bodyPr wrap="square">
            <a:noAutofit/>
          </a:bodyPr>
          <a:lstStyle/>
          <a:p>
            <a:pPr>
              <a:spcAft>
                <a:spcPts val="0"/>
              </a:spcAft>
            </a:pPr>
            <a:r>
              <a:rPr lang="ja-JP" sz="1300" b="1" kern="1200" dirty="0">
                <a:effectLst/>
                <a:latin typeface="ＭＳ Ｐゴシック"/>
                <a:ea typeface="ＭＳ ゴシック"/>
                <a:cs typeface="Times New Roman"/>
              </a:rPr>
              <a:t>宿泊施設稼働率</a:t>
            </a:r>
            <a:endParaRPr lang="ja-JP" sz="1200" dirty="0">
              <a:effectLst/>
              <a:latin typeface="ＭＳ Ｐゴシック"/>
              <a:cs typeface="ＭＳ Ｐゴシック"/>
            </a:endParaRPr>
          </a:p>
        </p:txBody>
      </p:sp>
      <p:sp>
        <p:nvSpPr>
          <p:cNvPr id="21" name="円/楕円 20"/>
          <p:cNvSpPr/>
          <p:nvPr/>
        </p:nvSpPr>
        <p:spPr>
          <a:xfrm>
            <a:off x="4303471" y="5242022"/>
            <a:ext cx="4589010" cy="285749"/>
          </a:xfrm>
          <a:prstGeom prst="ellipse">
            <a:avLst/>
          </a:prstGeom>
          <a:noFill/>
          <a:ln w="25400" cap="flat" cmpd="sng" algn="ctr">
            <a:solidFill>
              <a:srgbClr val="FF0000"/>
            </a:solidFill>
            <a:prstDash val="solid"/>
          </a:ln>
          <a:effectLst/>
        </p:spPr>
        <p:txBody>
          <a:bodyPr rtlCol="0" anchor="ctr"/>
          <a:lstStyle/>
          <a:p>
            <a:endParaRPr lang="ja-JP" altLang="en-US"/>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24" y="440543"/>
            <a:ext cx="6934200" cy="968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円/楕円 7"/>
          <p:cNvSpPr/>
          <p:nvPr/>
        </p:nvSpPr>
        <p:spPr>
          <a:xfrm>
            <a:off x="1523863" y="638856"/>
            <a:ext cx="619125" cy="571500"/>
          </a:xfrm>
          <a:prstGeom prst="ellipse">
            <a:avLst/>
          </a:prstGeom>
          <a:noFill/>
          <a:ln w="25400" cap="flat" cmpd="sng" algn="ctr">
            <a:solidFill>
              <a:srgbClr val="FF0000"/>
            </a:solidFill>
            <a:prstDash val="solid"/>
          </a:ln>
          <a:effectLst/>
        </p:spPr>
        <p:txBody>
          <a:bodyPr rtlCol="0" anchor="ctr"/>
          <a:lstStyle/>
          <a:p>
            <a:endParaRPr lang="ja-JP" altLang="en-US"/>
          </a:p>
        </p:txBody>
      </p:sp>
      <p:sp>
        <p:nvSpPr>
          <p:cNvPr id="9" name="円/楕円 8"/>
          <p:cNvSpPr/>
          <p:nvPr/>
        </p:nvSpPr>
        <p:spPr>
          <a:xfrm>
            <a:off x="4388334" y="638856"/>
            <a:ext cx="619125" cy="571500"/>
          </a:xfrm>
          <a:prstGeom prst="ellipse">
            <a:avLst/>
          </a:prstGeom>
          <a:noFill/>
          <a:ln w="25400" cap="flat" cmpd="sng" algn="ctr">
            <a:solidFill>
              <a:srgbClr val="FF0000"/>
            </a:solidFill>
            <a:prstDash val="solid"/>
          </a:ln>
          <a:effectLst/>
        </p:spPr>
        <p:txBody>
          <a:bodyPr rtlCol="0" anchor="ctr"/>
          <a:lstStyle/>
          <a:p>
            <a:endParaRPr lang="ja-JP" altLang="en-US"/>
          </a:p>
        </p:txBody>
      </p:sp>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337" y="5889425"/>
            <a:ext cx="4772025" cy="9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スライド番号プレースホルダー 6"/>
          <p:cNvSpPr>
            <a:spLocks noGrp="1"/>
          </p:cNvSpPr>
          <p:nvPr>
            <p:ph type="sldNum" sz="quarter" idx="12"/>
          </p:nvPr>
        </p:nvSpPr>
        <p:spPr>
          <a:xfrm>
            <a:off x="6952672" y="6408976"/>
            <a:ext cx="2133600" cy="365125"/>
          </a:xfrm>
        </p:spPr>
        <p:txBody>
          <a:bodyPr/>
          <a:lstStyle/>
          <a:p>
            <a:fld id="{B6EF2BFC-1CA3-4908-93AF-29031E114A30}" type="slidenum">
              <a:rPr lang="ja-JP" altLang="en-US" sz="1600" b="1" smtClean="0">
                <a:solidFill>
                  <a:schemeClr val="tx1"/>
                </a:solidFill>
              </a:rPr>
              <a:pPr/>
              <a:t>6</a:t>
            </a:fld>
            <a:endParaRPr lang="ja-JP" altLang="en-US" sz="1600" b="1" dirty="0">
              <a:solidFill>
                <a:schemeClr val="tx1"/>
              </a:solidFill>
            </a:endParaRPr>
          </a:p>
        </p:txBody>
      </p:sp>
      <p:sp>
        <p:nvSpPr>
          <p:cNvPr id="22" name="角丸四角形吹き出し 21"/>
          <p:cNvSpPr/>
          <p:nvPr/>
        </p:nvSpPr>
        <p:spPr>
          <a:xfrm>
            <a:off x="5710833" y="5991361"/>
            <a:ext cx="3312368" cy="382351"/>
          </a:xfrm>
          <a:prstGeom prst="wedgeRoundRectCallout">
            <a:avLst>
              <a:gd name="adj1" fmla="val -58662"/>
              <a:gd name="adj2" fmla="val 1756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altLang="en-US" sz="1050" kern="100" dirty="0" smtClean="0">
                <a:solidFill>
                  <a:srgbClr val="000000"/>
                </a:solidFill>
                <a:effectLst/>
                <a:ea typeface="ＭＳ ゴシック"/>
                <a:cs typeface="Times New Roman"/>
              </a:rPr>
              <a:t>昨年度に比較して全施設タイプとも大幅アップ。</a:t>
            </a:r>
            <a:endParaRPr lang="en-US" altLang="ja-JP" sz="1050" kern="100" dirty="0" smtClean="0">
              <a:solidFill>
                <a:srgbClr val="000000"/>
              </a:solidFill>
              <a:effectLst/>
              <a:ea typeface="ＭＳ ゴシック"/>
              <a:cs typeface="Times New Roman"/>
            </a:endParaRPr>
          </a:p>
          <a:p>
            <a:pPr algn="ctr">
              <a:lnSpc>
                <a:spcPts val="1200"/>
              </a:lnSpc>
              <a:spcAft>
                <a:spcPts val="0"/>
              </a:spcAft>
            </a:pPr>
            <a:r>
              <a:rPr lang="ja-JP" altLang="en-US" sz="1050" kern="100" dirty="0" smtClean="0">
                <a:solidFill>
                  <a:srgbClr val="000000"/>
                </a:solidFill>
                <a:ea typeface="ＭＳ ゴシック"/>
                <a:cs typeface="Times New Roman"/>
              </a:rPr>
              <a:t>大阪府の稼働率は全国１</a:t>
            </a:r>
            <a:endParaRPr lang="ja-JP" sz="1050" kern="100" dirty="0">
              <a:effectLst/>
              <a:ea typeface="ＭＳ 明朝"/>
              <a:cs typeface="Times New Roman"/>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537" y="3878831"/>
            <a:ext cx="4653256" cy="895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円/楕円 19"/>
          <p:cNvSpPr/>
          <p:nvPr/>
        </p:nvSpPr>
        <p:spPr>
          <a:xfrm>
            <a:off x="1115616" y="4203238"/>
            <a:ext cx="619125" cy="571500"/>
          </a:xfrm>
          <a:prstGeom prst="ellipse">
            <a:avLst/>
          </a:prstGeom>
          <a:noFill/>
          <a:ln w="25400" cap="flat" cmpd="sng" algn="ctr">
            <a:solidFill>
              <a:srgbClr val="FF0000"/>
            </a:solidFill>
            <a:prstDash val="solid"/>
          </a:ln>
          <a:effectLst/>
        </p:spPr>
        <p:txBody>
          <a:bodyPr rtlCol="0" anchor="ctr"/>
          <a:lstStyle/>
          <a:p>
            <a:endParaRPr lang="ja-JP" altLang="en-US"/>
          </a:p>
        </p:txBody>
      </p:sp>
      <p:pic>
        <p:nvPicPr>
          <p:cNvPr id="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537" y="1462142"/>
            <a:ext cx="6108700" cy="162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円/楕円 10"/>
          <p:cNvSpPr/>
          <p:nvPr/>
        </p:nvSpPr>
        <p:spPr>
          <a:xfrm>
            <a:off x="3092701" y="2050804"/>
            <a:ext cx="441423" cy="874140"/>
          </a:xfrm>
          <a:prstGeom prst="ellipse">
            <a:avLst/>
          </a:prstGeom>
          <a:noFill/>
          <a:ln w="25400" cap="flat" cmpd="sng" algn="ctr">
            <a:solidFill>
              <a:srgbClr val="FF0000"/>
            </a:solidFill>
            <a:prstDash val="solid"/>
          </a:ln>
          <a:effectLst/>
        </p:spPr>
        <p:txBody>
          <a:bodyPr rtlCol="0" anchor="ctr"/>
          <a:lstStyle/>
          <a:p>
            <a:pPr algn="ctr"/>
            <a:endParaRPr lang="ja-JP" altLang="en-US"/>
          </a:p>
        </p:txBody>
      </p:sp>
    </p:spTree>
    <p:extLst>
      <p:ext uri="{BB962C8B-B14F-4D97-AF65-F5344CB8AC3E}">
        <p14:creationId xmlns:p14="http://schemas.microsoft.com/office/powerpoint/2010/main" val="40154680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760</TotalTime>
  <Words>1079</Words>
  <Application>Microsoft Office PowerPoint</Application>
  <PresentationFormat>画面に合わせる (4:3)</PresentationFormat>
  <Paragraphs>137</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・旅館業で講じられている措置と同様に、滞在者名簿への記載、備え付けを義務付け、本人確認を実施。これを怠った場合、外国人滞在者の平穏な滞在に支障が生じたときは、事業の認定を取り消し得る。</vt:lpstr>
      <vt:lpstr>・滞在者による騒音、ごみ出しトラブル等の近隣とのトラブル防止や苦情対応のために必要な措置を講じる。これらを怠った場合で、外国人滞在者の平穏な滞在に支障が生じたときは、事業の認定取り消しが可能。</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敬</dc:creator>
  <cp:lastModifiedBy>HOSTNAME</cp:lastModifiedBy>
  <cp:revision>106</cp:revision>
  <cp:lastPrinted>2015-07-23T04:11:30Z</cp:lastPrinted>
  <dcterms:created xsi:type="dcterms:W3CDTF">2015-06-29T07:56:19Z</dcterms:created>
  <dcterms:modified xsi:type="dcterms:W3CDTF">2015-08-03T00:41:56Z</dcterms:modified>
</cp:coreProperties>
</file>