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79"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F71AD3B-22BF-4EE2-BC61-63D589AC6E9F}" type="datetimeFigureOut">
              <a:rPr kumimoji="1" lang="ja-JP" altLang="en-US" smtClean="0"/>
              <a:pPr/>
              <a:t>2015/2/10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58E3F6C-CA2C-4B5C-8929-B44C4F844B67}" type="slidenum">
              <a:rPr kumimoji="1" lang="ja-JP" altLang="en-US" smtClean="0"/>
              <a:pPr/>
              <a:t>‹#›</a:t>
            </a:fld>
            <a:endParaRPr kumimoji="1" lang="ja-JP" altLang="en-US"/>
          </a:p>
        </p:txBody>
      </p:sp>
    </p:spTree>
    <p:extLst>
      <p:ext uri="{BB962C8B-B14F-4D97-AF65-F5344CB8AC3E}">
        <p14:creationId xmlns:p14="http://schemas.microsoft.com/office/powerpoint/2010/main" val="1563651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ー 1"/>
          <p:cNvSpPr>
            <a:spLocks noGrp="1" noRot="1" noChangeAspect="1" noTextEdit="1"/>
          </p:cNvSpPr>
          <p:nvPr>
            <p:ph type="sldImg"/>
          </p:nvPr>
        </p:nvSpPr>
        <p:spPr>
          <a:ln/>
        </p:spPr>
      </p:sp>
      <p:sp>
        <p:nvSpPr>
          <p:cNvPr id="1351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51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8628F60-EA05-4FB9-8993-265C6B92D5DB}" type="slidenum">
              <a:rPr kumimoji="0" lang="ja-JP" altLang="en-US" smtClean="0"/>
              <a:pPr eaLnBrk="1" hangingPunct="1"/>
              <a:t>15</a:t>
            </a:fld>
            <a:endParaRPr kumimoji="0"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60" tIns="44832" rIns="89660" bIns="44832"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buClr>
                <a:srgbClr val="000000"/>
              </a:buClr>
              <a:buSzPct val="100000"/>
            </a:pPr>
            <a:fld id="{9ABDB2D0-288A-4296-938D-DF36E91469B8}" type="slidenum">
              <a:rPr kumimoji="0" lang="ja-JP" altLang="en-US" sz="1200"/>
              <a:pPr algn="r" eaLnBrk="1" hangingPunct="1">
                <a:buClr>
                  <a:srgbClr val="000000"/>
                </a:buClr>
                <a:buSzPct val="100000"/>
              </a:pPr>
              <a:t>16</a:t>
            </a:fld>
            <a:endParaRPr kumimoji="0" lang="en-US" altLang="ja-JP" sz="1200"/>
          </a:p>
        </p:txBody>
      </p:sp>
      <p:sp>
        <p:nvSpPr>
          <p:cNvPr id="136195" name="スライド イメージ プレースホルダ 1"/>
          <p:cNvSpPr>
            <a:spLocks noGrp="1" noRot="1" noChangeAspect="1" noTextEdit="1"/>
          </p:cNvSpPr>
          <p:nvPr>
            <p:ph type="sldImg"/>
          </p:nvPr>
        </p:nvSpPr>
        <p:spPr>
          <a:xfrm>
            <a:off x="927100" y="746125"/>
            <a:ext cx="4964113" cy="3724275"/>
          </a:xfrm>
          <a:ln/>
        </p:spPr>
      </p:sp>
      <p:sp>
        <p:nvSpPr>
          <p:cNvPr id="136196" name="ノート プレースホルダ 2"/>
          <p:cNvSpPr>
            <a:spLocks noGrp="1"/>
          </p:cNvSpPr>
          <p:nvPr>
            <p:ph type="body" idx="1"/>
          </p:nvPr>
        </p:nvSpPr>
        <p:spPr>
          <a:xfrm>
            <a:off x="679583" y="4721952"/>
            <a:ext cx="5448036" cy="4471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lstStyle/>
          <a:p>
            <a:pPr eaLnBrk="1" hangingPunct="1"/>
            <a:endParaRPr lang="ja-JP" altLang="en-US" smtClean="0"/>
          </a:p>
        </p:txBody>
      </p:sp>
      <p:sp>
        <p:nvSpPr>
          <p:cNvPr id="136197" name="スライド番号プレースホルダ 3"/>
          <p:cNvSpPr txBox="1">
            <a:spLocks noGrp="1"/>
          </p:cNvSpPr>
          <p:nvPr/>
        </p:nvSpPr>
        <p:spPr bwMode="auto">
          <a:xfrm>
            <a:off x="3856385" y="9440677"/>
            <a:ext cx="2949190"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4" tIns="44820" rIns="89644" bIns="44820" anchor="b"/>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5FE5884C-E723-4FC4-9D76-0C9674A5D266}" type="slidenum">
              <a:rPr lang="ja-JP" altLang="en-US" sz="1200"/>
              <a:pPr algn="r" eaLnBrk="1" hangingPunct="1"/>
              <a:t>16</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a:ln/>
        </p:spPr>
      </p:sp>
      <p:sp>
        <p:nvSpPr>
          <p:cNvPr id="1372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72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3330017-29FB-4075-8F40-9CB1ED770B34}" type="slidenum">
              <a:rPr kumimoji="0" lang="ja-JP" altLang="en-US" smtClean="0"/>
              <a:pPr eaLnBrk="1" hangingPunct="1"/>
              <a:t>18</a:t>
            </a:fld>
            <a:endParaRPr kumimoji="0"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a:ln/>
        </p:spPr>
      </p:sp>
      <p:sp>
        <p:nvSpPr>
          <p:cNvPr id="1382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382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ACCE423-C538-4B53-BE17-6A87D78DB117}" type="slidenum">
              <a:rPr kumimoji="0" lang="ja-JP" altLang="en-US" smtClean="0"/>
              <a:pPr eaLnBrk="1" hangingPunct="1"/>
              <a:t>21</a:t>
            </a:fld>
            <a:endParaRPr kumimoji="0"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2015/2/10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2015/2/10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xml"/><Relationship Id="rId7" Type="http://schemas.openxmlformats.org/officeDocument/2006/relationships/image" Target="../media/image4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3.wmf"/><Relationship Id="rId4" Type="http://schemas.openxmlformats.org/officeDocument/2006/relationships/image" Target="../media/image42.w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wmf"/><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slides/_rels/slide18.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3.xml"/><Relationship Id="rId7" Type="http://schemas.openxmlformats.org/officeDocument/2006/relationships/image" Target="../media/image5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4.bin"/><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png"/><Relationship Id="rId5" Type="http://schemas.openxmlformats.org/officeDocument/2006/relationships/image" Target="../media/image56.wmf"/><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5.emf"/><Relationship Id="rId5" Type="http://schemas.openxmlformats.org/officeDocument/2006/relationships/oleObject" Target="../embeddings/oleObject1.bin"/><Relationship Id="rId10" Type="http://schemas.openxmlformats.org/officeDocument/2006/relationships/image" Target="../media/image14.emf"/><Relationship Id="rId4" Type="http://schemas.openxmlformats.org/officeDocument/2006/relationships/image" Target="../media/image12.png"/><Relationship Id="rId9" Type="http://schemas.openxmlformats.org/officeDocument/2006/relationships/image" Target="../media/image13.emf"/><Relationship Id="rId1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72187" y="2276872"/>
            <a:ext cx="7772400" cy="81836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500" smtClean="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sz="2500" dirty="0" smtClean="0">
                <a:latin typeface="Meiryo UI" panose="020B0604030504040204" pitchFamily="50" charset="-128"/>
                <a:ea typeface="Meiryo UI" panose="020B0604030504040204" pitchFamily="50" charset="-128"/>
                <a:cs typeface="Meiryo UI" panose="020B0604030504040204" pitchFamily="50" charset="-128"/>
              </a:rPr>
              <a:t>1</a:t>
            </a:r>
            <a:endParaRPr lang="ja-JP" altLang="en-US" sz="2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979712" y="3406638"/>
            <a:ext cx="5616624" cy="0"/>
          </a:xfrm>
          <a:prstGeom prst="line">
            <a:avLst/>
          </a:prstGeom>
          <a:ln w="25400" cap="rnd"/>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99592" y="3789040"/>
            <a:ext cx="7416824" cy="769441"/>
          </a:xfrm>
          <a:prstGeom prst="rect">
            <a:avLst/>
          </a:prstGeom>
          <a:noFill/>
          <a:ln>
            <a:solidFill>
              <a:schemeClr val="accent1"/>
            </a:solidFill>
          </a:ln>
        </p:spPr>
        <p:txBody>
          <a:bodyPr wrap="square" rtlCol="0">
            <a:spAutoFit/>
          </a:bodyPr>
          <a:lstStyle/>
          <a:p>
            <a:pPr algn="ct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成長戦略策定時（平成</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月）における課題意識</a:t>
            </a:r>
            <a:endParaRPr lang="en-US" altLang="ja-JP"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［策定趣旨、成長阻害要因分析、方向性］</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092280" y="332656"/>
            <a:ext cx="1728192" cy="50405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資料１－３</a:t>
            </a:r>
            <a:endParaRPr kumimoji="1" lang="ja-JP" altLang="en-US" dirty="0"/>
          </a:p>
        </p:txBody>
      </p:sp>
    </p:spTree>
    <p:extLst>
      <p:ext uri="{BB962C8B-B14F-4D97-AF65-F5344CB8AC3E}">
        <p14:creationId xmlns:p14="http://schemas.microsoft.com/office/powerpoint/2010/main" val="157172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0" y="1700213"/>
            <a:ext cx="3132138" cy="4895850"/>
          </a:xfrm>
          <a:prstGeom prst="roundRect">
            <a:avLst>
              <a:gd name="adj" fmla="val 7907"/>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800">
              <a:solidFill>
                <a:srgbClr val="3333CC"/>
              </a:solidFill>
              <a:ea typeface="HGPｺﾞｼｯｸE" pitchFamily="50" charset="-128"/>
            </a:endParaRPr>
          </a:p>
          <a:p>
            <a:pPr defTabSz="912813"/>
            <a:r>
              <a:rPr lang="ja-JP" altLang="en-US" sz="1600">
                <a:ea typeface="HGPｺﾞｼｯｸE" pitchFamily="50" charset="-128"/>
              </a:rPr>
              <a:t>・日本の英語教育が実践的でな</a:t>
            </a:r>
          </a:p>
          <a:p>
            <a:pPr defTabSz="912813"/>
            <a:r>
              <a:rPr lang="ja-JP" altLang="en-US" sz="1600">
                <a:ea typeface="HGPｺﾞｼｯｸE" pitchFamily="50" charset="-128"/>
              </a:rPr>
              <a:t>  く国際志向も低いため、国際社</a:t>
            </a:r>
            <a:endParaRPr lang="en-US" altLang="ja-JP" sz="1600">
              <a:ea typeface="HGPｺﾞｼｯｸE" pitchFamily="50" charset="-128"/>
            </a:endParaRPr>
          </a:p>
          <a:p>
            <a:pPr defTabSz="912813"/>
            <a:r>
              <a:rPr lang="ja-JP" altLang="en-US" sz="1600">
                <a:ea typeface="HGPｺﾞｼｯｸE" pitchFamily="50" charset="-128"/>
              </a:rPr>
              <a:t>　会で活躍できる人材が不足</a:t>
            </a:r>
          </a:p>
          <a:p>
            <a:pPr defTabSz="912813"/>
            <a:endParaRPr lang="ja-JP" altLang="en-US" sz="800">
              <a:ea typeface="HGPｺﾞｼｯｸE" pitchFamily="50" charset="-128"/>
            </a:endParaRPr>
          </a:p>
          <a:p>
            <a:pPr defTabSz="912813"/>
            <a:r>
              <a:rPr lang="ja-JP" altLang="en-US" sz="1600">
                <a:ea typeface="HGPｺﾞｼｯｸE" pitchFamily="50" charset="-128"/>
              </a:rPr>
              <a:t>・グローバル経済下での成長</a:t>
            </a:r>
          </a:p>
          <a:p>
            <a:pPr defTabSz="912813"/>
            <a:r>
              <a:rPr lang="ja-JP" altLang="en-US" sz="1600">
                <a:ea typeface="HGPｺﾞｼｯｸE" pitchFamily="50" charset="-128"/>
              </a:rPr>
              <a:t>　への努力不足（国際標準を生　</a:t>
            </a:r>
          </a:p>
          <a:p>
            <a:pPr defTabSz="912813"/>
            <a:r>
              <a:rPr lang="ja-JP" altLang="en-US" sz="1600">
                <a:ea typeface="HGPｺﾞｼｯｸE" pitchFamily="50" charset="-128"/>
              </a:rPr>
              <a:t>　み出す意識、国際標準で戦う</a:t>
            </a:r>
          </a:p>
          <a:p>
            <a:pPr defTabSz="912813"/>
            <a:r>
              <a:rPr lang="ja-JP" altLang="en-US" sz="1600">
                <a:ea typeface="HGPｺﾞｼｯｸE" pitchFamily="50" charset="-128"/>
              </a:rPr>
              <a:t>　意識が低い、国を挙げた支援　</a:t>
            </a:r>
          </a:p>
          <a:p>
            <a:pPr defTabSz="912813"/>
            <a:r>
              <a:rPr lang="ja-JP" altLang="en-US" sz="1600">
                <a:ea typeface="HGPｺﾞｼｯｸE" pitchFamily="50" charset="-128"/>
              </a:rPr>
              <a:t>　不足、地域独自の人材育成策　</a:t>
            </a:r>
          </a:p>
          <a:p>
            <a:pPr defTabSz="912813"/>
            <a:r>
              <a:rPr lang="ja-JP" altLang="en-US" sz="1600">
                <a:ea typeface="HGPｺﾞｼｯｸE" pitchFamily="50" charset="-128"/>
              </a:rPr>
              <a:t>　をとることが困難）</a:t>
            </a:r>
            <a:endParaRPr lang="en-US" altLang="ja-JP"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・その結果、世界だけでなく、ア</a:t>
            </a:r>
          </a:p>
          <a:p>
            <a:pPr defTabSz="912813"/>
            <a:r>
              <a:rPr lang="ja-JP" altLang="en-US" sz="1600">
                <a:ea typeface="HGPｺﾞｼｯｸE" pitchFamily="50" charset="-128"/>
              </a:rPr>
              <a:t>  ジアの中でも埋没傾向</a:t>
            </a:r>
          </a:p>
          <a:p>
            <a:pPr defTabSz="912813"/>
            <a:endParaRPr lang="ja-JP" altLang="en-US" sz="800">
              <a:ea typeface="HGPｺﾞｼｯｸE" pitchFamily="50" charset="-128"/>
            </a:endParaRPr>
          </a:p>
          <a:p>
            <a:pPr defTabSz="912813"/>
            <a:r>
              <a:rPr lang="ja-JP" altLang="en-US" sz="1600">
                <a:ea typeface="HGPｺﾞｼｯｸE" pitchFamily="50" charset="-128"/>
              </a:rPr>
              <a:t>・国際的な評価にさらされていな</a:t>
            </a:r>
          </a:p>
          <a:p>
            <a:pPr defTabSz="912813"/>
            <a:r>
              <a:rPr lang="ja-JP" altLang="en-US" sz="1600">
                <a:ea typeface="HGPｺﾞｼｯｸE" pitchFamily="50" charset="-128"/>
              </a:rPr>
              <a:t>  いため、価値を正しく認識でき</a:t>
            </a:r>
          </a:p>
          <a:p>
            <a:pPr defTabSz="912813"/>
            <a:r>
              <a:rPr lang="ja-JP" altLang="en-US" sz="1600">
                <a:ea typeface="HGPｺﾞｼｯｸE" pitchFamily="50" charset="-128"/>
              </a:rPr>
              <a:t>  ないまま放置されていた資源も</a:t>
            </a:r>
          </a:p>
          <a:p>
            <a:pPr defTabSz="912813"/>
            <a:r>
              <a:rPr lang="ja-JP" altLang="en-US" sz="1600">
                <a:ea typeface="HGPｺﾞｼｯｸE" pitchFamily="50" charset="-128"/>
              </a:rPr>
              <a:t>  多い</a:t>
            </a:r>
          </a:p>
        </p:txBody>
      </p:sp>
      <p:sp>
        <p:nvSpPr>
          <p:cNvPr id="68611" name="Text Box 4"/>
          <p:cNvSpPr txBox="1">
            <a:spLocks noChangeArrowheads="1"/>
          </p:cNvSpPr>
          <p:nvPr/>
        </p:nvSpPr>
        <p:spPr bwMode="auto">
          <a:xfrm>
            <a:off x="3424238" y="1933575"/>
            <a:ext cx="2519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000">
                <a:ea typeface="HGPｺﾞｼｯｸE" pitchFamily="50" charset="-128"/>
              </a:rPr>
              <a:t>ＴＯＥＦＬ</a:t>
            </a:r>
            <a:r>
              <a:rPr lang="ja-JP" altLang="en-US" sz="1000" baseline="30000">
                <a:ea typeface="HGPｺﾞｼｯｸE" pitchFamily="50" charset="-128"/>
              </a:rPr>
              <a:t>＊</a:t>
            </a:r>
            <a:r>
              <a:rPr lang="ja-JP" altLang="en-US" sz="1000">
                <a:ea typeface="HGPｺﾞｼｯｸE" pitchFamily="50" charset="-128"/>
              </a:rPr>
              <a:t>平均点数の国際比較（</a:t>
            </a:r>
            <a:r>
              <a:rPr lang="en-US" altLang="ja-JP" sz="1000">
                <a:ea typeface="HGPｺﾞｼｯｸE" pitchFamily="50" charset="-128"/>
              </a:rPr>
              <a:t>2011</a:t>
            </a:r>
            <a:r>
              <a:rPr lang="ja-JP" altLang="en-US" sz="1000">
                <a:ea typeface="HGPｺﾞｼｯｸE" pitchFamily="50" charset="-128"/>
              </a:rPr>
              <a:t>）</a:t>
            </a:r>
            <a:endParaRPr lang="ja-JP" altLang="en-US"/>
          </a:p>
        </p:txBody>
      </p:sp>
      <p:sp>
        <p:nvSpPr>
          <p:cNvPr id="142341" name="Rectangle 5"/>
          <p:cNvSpPr>
            <a:spLocks noChangeArrowheads="1"/>
          </p:cNvSpPr>
          <p:nvPr/>
        </p:nvSpPr>
        <p:spPr bwMode="auto">
          <a:xfrm>
            <a:off x="0" y="549275"/>
            <a:ext cx="9144000" cy="8921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ea typeface="HGPｺﾞｼｯｸE" pitchFamily="50" charset="-128"/>
              </a:rPr>
              <a:t>　</a:t>
            </a:r>
            <a:r>
              <a:rPr lang="ja-JP" altLang="en-US" sz="2000" dirty="0">
                <a:solidFill>
                  <a:srgbClr val="3333CC"/>
                </a:solidFill>
                <a:ea typeface="HGPｺﾞｼｯｸE" pitchFamily="50" charset="-128"/>
              </a:rPr>
              <a:t>＊グローバル</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化への対応不足</a:t>
            </a:r>
          </a:p>
          <a:p>
            <a:pPr marL="179388" indent="-179388" defTabSz="912813">
              <a:defRPr/>
            </a:pPr>
            <a:r>
              <a:rPr lang="ja-JP" altLang="en-US" sz="1600" dirty="0">
                <a:ea typeface="HGPｺﾞｼｯｸE" pitchFamily="50" charset="-128"/>
              </a:rPr>
              <a:t>　　国際的な人材流動化が進む中、語学等の人材育成に遅れをとっており、グローバル経済への対応を　</a:t>
            </a:r>
          </a:p>
          <a:p>
            <a:pPr marL="179388" indent="-179388" defTabSz="912813">
              <a:defRPr/>
            </a:pPr>
            <a:r>
              <a:rPr lang="ja-JP" altLang="en-US" sz="1600" dirty="0">
                <a:ea typeface="HGPｺﾞｼｯｸE" pitchFamily="50" charset="-128"/>
              </a:rPr>
              <a:t>　阻害。また、国際標準とかけ離れたことが「ガラパゴス化</a:t>
            </a:r>
            <a:r>
              <a:rPr lang="ja-JP" altLang="en-US" sz="1600" baseline="30000" dirty="0">
                <a:ea typeface="HGPｺﾞｼｯｸE" pitchFamily="50" charset="-128"/>
              </a:rPr>
              <a:t>＊</a:t>
            </a:r>
            <a:r>
              <a:rPr lang="ja-JP" altLang="en-US" sz="1600" dirty="0">
                <a:ea typeface="HGPｺﾞｼｯｸE" pitchFamily="50" charset="-128"/>
              </a:rPr>
              <a:t>」を生み出し、産業のグローバル化に遅れ</a:t>
            </a:r>
          </a:p>
        </p:txBody>
      </p:sp>
      <p:sp>
        <p:nvSpPr>
          <p:cNvPr id="68613" name="Rectangle 9"/>
          <p:cNvSpPr>
            <a:spLocks noChangeArrowheads="1"/>
          </p:cNvSpPr>
          <p:nvPr/>
        </p:nvSpPr>
        <p:spPr bwMode="auto">
          <a:xfrm>
            <a:off x="6156325" y="3716338"/>
            <a:ext cx="2870200" cy="29892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ja-JP" altLang="en-US" sz="1100">
                <a:latin typeface="HGPｺﾞｼｯｸE" pitchFamily="50" charset="-128"/>
                <a:ea typeface="HGPｺﾞｼｯｸE" pitchFamily="50" charset="-128"/>
              </a:rPr>
              <a:t>日本の製品・サービスのガラパゴス化事例</a:t>
            </a:r>
            <a:endParaRPr lang="en-US" altLang="ja-JP" sz="900">
              <a:latin typeface="HGPｺﾞｼｯｸE" pitchFamily="50" charset="-128"/>
              <a:ea typeface="HGPｺﾞｼｯｸE" pitchFamily="50" charset="-128"/>
            </a:endParaRPr>
          </a:p>
          <a:p>
            <a:pPr defTabSz="912813"/>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携帯電話</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第二世代の携帯電話</a:t>
            </a:r>
            <a:r>
              <a:rPr lang="ja-JP" altLang="en-US" sz="900" baseline="300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において、日本の通信方式より、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ヨーロッパの通信方式が世界市場で圧倒的に普及</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⇒結果、日本企業は世界市場で大きく出遅れ</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世界市場販売上位（</a:t>
            </a:r>
            <a:r>
              <a:rPr lang="en-US" altLang="ja-JP" sz="900">
                <a:latin typeface="HGPｺﾞｼｯｸE" pitchFamily="50" charset="-128"/>
                <a:ea typeface="HGPｺﾞｼｯｸE" pitchFamily="50" charset="-128"/>
              </a:rPr>
              <a:t>2009</a:t>
            </a:r>
            <a:r>
              <a:rPr lang="ja-JP" altLang="en-US" sz="900">
                <a:latin typeface="HGPｺﾞｼｯｸE" pitchFamily="50" charset="-128"/>
                <a:ea typeface="HGPｺﾞｼｯｸE" pitchFamily="50" charset="-128"/>
              </a:rPr>
              <a:t>年）</a:t>
            </a:r>
            <a:r>
              <a:rPr lang="en-US" altLang="ja-JP" sz="900">
                <a:latin typeface="HGPｺﾞｼｯｸE" pitchFamily="50" charset="-128"/>
                <a:ea typeface="HGPｺﾞｼｯｸE" pitchFamily="50" charset="-128"/>
              </a:rPr>
              <a:t>]</a:t>
            </a:r>
          </a:p>
          <a:p>
            <a:pPr defTabSz="912813"/>
            <a:r>
              <a:rPr lang="ja-JP" altLang="en-US" sz="900">
                <a:latin typeface="HGPｺﾞｼｯｸE" pitchFamily="50" charset="-128"/>
                <a:ea typeface="HGPｺﾞｼｯｸE" pitchFamily="50" charset="-128"/>
              </a:rPr>
              <a:t>　　　　①ノキア（</a:t>
            </a:r>
            <a:r>
              <a:rPr lang="en-US" altLang="ja-JP" sz="900">
                <a:latin typeface="HGPｺﾞｼｯｸE" pitchFamily="50" charset="-128"/>
                <a:ea typeface="HGPｺﾞｼｯｸE" pitchFamily="50" charset="-128"/>
              </a:rPr>
              <a:t>36.4</a:t>
            </a:r>
            <a:r>
              <a:rPr lang="ja-JP" altLang="en-US" sz="900">
                <a:latin typeface="HGPｺﾞｼｯｸE" pitchFamily="50" charset="-128"/>
                <a:ea typeface="HGPｺﾞｼｯｸE" pitchFamily="50" charset="-128"/>
              </a:rPr>
              <a:t>％）、②サムスン（</a:t>
            </a:r>
            <a:r>
              <a:rPr lang="en-US" altLang="ja-JP" sz="900">
                <a:latin typeface="HGPｺﾞｼｯｸE" pitchFamily="50" charset="-128"/>
                <a:ea typeface="HGPｺﾞｼｯｸE" pitchFamily="50" charset="-128"/>
              </a:rPr>
              <a:t>19.5</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③ＬＧ（</a:t>
            </a:r>
            <a:r>
              <a:rPr lang="en-US" altLang="ja-JP" sz="900">
                <a:latin typeface="HGPｺﾞｼｯｸE" pitchFamily="50" charset="-128"/>
                <a:ea typeface="HGPｺﾞｼｯｸE" pitchFamily="50" charset="-128"/>
              </a:rPr>
              <a:t>10.1</a:t>
            </a:r>
            <a:r>
              <a:rPr lang="ja-JP" altLang="en-US" sz="900">
                <a:latin typeface="HGPｺﾞｼｯｸE" pitchFamily="50" charset="-128"/>
                <a:ea typeface="HGPｺﾞｼｯｸE" pitchFamily="50" charset="-128"/>
              </a:rPr>
              <a:t>％）　④モトローラ（</a:t>
            </a:r>
            <a:r>
              <a:rPr lang="en-US" altLang="ja-JP" sz="900">
                <a:latin typeface="HGPｺﾞｼｯｸE" pitchFamily="50" charset="-128"/>
                <a:ea typeface="HGPｺﾞｼｯｸE" pitchFamily="50" charset="-128"/>
              </a:rPr>
              <a:t>4.8</a:t>
            </a:r>
            <a:r>
              <a:rPr lang="ja-JP" altLang="en-US" sz="900">
                <a:latin typeface="HGPｺﾞｼｯｸE" pitchFamily="50" charset="-128"/>
                <a:ea typeface="HGPｺﾞｼｯｸE" pitchFamily="50" charset="-128"/>
              </a:rPr>
              <a:t>％）</a:t>
            </a:r>
            <a:endParaRPr lang="en-US" altLang="ja-JP" sz="900">
              <a:latin typeface="HGPｺﾞｼｯｸE" pitchFamily="50" charset="-128"/>
              <a:ea typeface="HGPｺﾞｼｯｸE" pitchFamily="50" charset="-128"/>
            </a:endParaRPr>
          </a:p>
          <a:p>
            <a:pPr defTabSz="912813"/>
            <a:r>
              <a:rPr lang="ja-JP" altLang="en-US" sz="900">
                <a:latin typeface="HGPｺﾞｼｯｸE" pitchFamily="50" charset="-128"/>
                <a:ea typeface="HGPｺﾞｼｯｸE" pitchFamily="50" charset="-128"/>
              </a:rPr>
              <a:t>　　　　⑤ソニーエリクソン（</a:t>
            </a:r>
            <a:r>
              <a:rPr lang="en-US" altLang="ja-JP" sz="900">
                <a:latin typeface="HGPｺﾞｼｯｸE" pitchFamily="50" charset="-128"/>
                <a:ea typeface="HGPｺﾞｼｯｸE" pitchFamily="50" charset="-128"/>
              </a:rPr>
              <a:t>4.5</a:t>
            </a:r>
            <a:r>
              <a:rPr lang="ja-JP" altLang="en-US" sz="900">
                <a:latin typeface="HGPｺﾞｼｯｸE" pitchFamily="50" charset="-128"/>
                <a:ea typeface="HGPｺﾞｼｯｸE" pitchFamily="50" charset="-128"/>
              </a:rPr>
              <a:t>％）　　</a:t>
            </a:r>
          </a:p>
        </p:txBody>
      </p:sp>
      <p:sp>
        <p:nvSpPr>
          <p:cNvPr id="54279" name="Text Box 12"/>
          <p:cNvSpPr txBox="1">
            <a:spLocks noChangeArrowheads="1"/>
          </p:cNvSpPr>
          <p:nvPr/>
        </p:nvSpPr>
        <p:spPr bwMode="auto">
          <a:xfrm>
            <a:off x="3348038" y="5805488"/>
            <a:ext cx="2736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Aft>
                <a:spcPts val="0"/>
              </a:spcAft>
              <a:defRPr/>
            </a:pPr>
            <a:r>
              <a:rPr lang="en-US" altLang="ja-JP" sz="800" dirty="0" smtClean="0">
                <a:latin typeface="+mn-lt"/>
                <a:ea typeface="HGPｺﾞｼｯｸE" pitchFamily="50" charset="-128"/>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(2006): Does Globalization Affect Growth? Evidence from a new Index of Globalization, Applied Economics 38, 10: 1091-1110.</a:t>
            </a:r>
            <a:endParaRPr lang="ja-JP" altLang="ja-JP" sz="800" kern="100" dirty="0" smtClean="0">
              <a:latin typeface="+mn-lt"/>
              <a:ea typeface="HGPｺﾞｼｯｸE" pitchFamily="50" charset="-128"/>
              <a:cs typeface="Courier New"/>
            </a:endParaRPr>
          </a:p>
          <a:p>
            <a:pPr>
              <a:spcAft>
                <a:spcPts val="0"/>
              </a:spcAft>
              <a:defRPr/>
            </a:pPr>
            <a:r>
              <a:rPr lang="en-US" altLang="ja-JP" sz="800" kern="100" dirty="0" smtClean="0">
                <a:latin typeface="+mn-lt"/>
                <a:ea typeface="HGPｺﾞｼｯｸE" pitchFamily="50" charset="-128"/>
                <a:cs typeface="Courier New"/>
              </a:rPr>
              <a:t>※</a:t>
            </a:r>
            <a:r>
              <a:rPr lang="en-US" altLang="ja-JP" sz="800" kern="100" dirty="0" err="1" smtClean="0">
                <a:latin typeface="+mn-lt"/>
                <a:ea typeface="HGPｺﾞｼｯｸE" pitchFamily="50" charset="-128"/>
                <a:cs typeface="Courier New"/>
              </a:rPr>
              <a:t>Dreher</a:t>
            </a:r>
            <a:r>
              <a:rPr lang="en-US" altLang="ja-JP" sz="800" kern="100" dirty="0" smtClean="0">
                <a:latin typeface="+mn-lt"/>
                <a:ea typeface="HGPｺﾞｼｯｸE" pitchFamily="50" charset="-128"/>
                <a:cs typeface="Courier New"/>
              </a:rPr>
              <a:t>, Axel, Noel Gaston and </a:t>
            </a:r>
            <a:r>
              <a:rPr lang="en-US" altLang="ja-JP" sz="800" kern="100" dirty="0" err="1" smtClean="0">
                <a:latin typeface="+mn-lt"/>
                <a:ea typeface="HGPｺﾞｼｯｸE" pitchFamily="50" charset="-128"/>
                <a:cs typeface="Courier New"/>
              </a:rPr>
              <a:t>Pim</a:t>
            </a:r>
            <a:r>
              <a:rPr lang="en-US" altLang="ja-JP" sz="800" kern="100" dirty="0" smtClean="0">
                <a:latin typeface="+mn-lt"/>
                <a:ea typeface="HGPｺﾞｼｯｸE" pitchFamily="50" charset="-128"/>
                <a:cs typeface="Courier New"/>
              </a:rPr>
              <a:t> Martens (2008), Measuring </a:t>
            </a:r>
            <a:r>
              <a:rPr lang="en-US" altLang="ja-JP" sz="800" kern="100" dirty="0" err="1" smtClean="0">
                <a:latin typeface="+mn-lt"/>
                <a:ea typeface="HGPｺﾞｼｯｸE" pitchFamily="50" charset="-128"/>
                <a:cs typeface="Courier New"/>
              </a:rPr>
              <a:t>Globalisation</a:t>
            </a:r>
            <a:r>
              <a:rPr lang="en-US" altLang="ja-JP" sz="800" kern="100" dirty="0" smtClean="0">
                <a:latin typeface="+mn-lt"/>
                <a:ea typeface="HGPｺﾞｼｯｸE" pitchFamily="50" charset="-128"/>
                <a:cs typeface="Courier New"/>
              </a:rPr>
              <a:t> </a:t>
            </a:r>
            <a:r>
              <a:rPr lang="ja-JP" altLang="ja-JP" sz="800" kern="100" dirty="0" smtClean="0">
                <a:latin typeface="+mn-lt"/>
                <a:ea typeface="HGPｺﾞｼｯｸE" pitchFamily="50" charset="-128"/>
                <a:cs typeface="Courier New"/>
              </a:rPr>
              <a:t>–</a:t>
            </a:r>
            <a:r>
              <a:rPr lang="en-US" altLang="ja-JP" sz="800" kern="100" dirty="0" smtClean="0">
                <a:latin typeface="+mn-lt"/>
                <a:ea typeface="HGPｺﾞｼｯｸE" pitchFamily="50" charset="-128"/>
                <a:cs typeface="Courier New"/>
              </a:rPr>
              <a:t> Gauging its Consequences </a:t>
            </a:r>
            <a:endParaRPr lang="ja-JP" altLang="ja-JP" sz="800" kern="100" dirty="0" smtClean="0">
              <a:latin typeface="+mn-lt"/>
              <a:ea typeface="HGPｺﾞｼｯｸE" pitchFamily="50" charset="-128"/>
              <a:cs typeface="Courier New"/>
            </a:endParaRPr>
          </a:p>
          <a:p>
            <a:pPr>
              <a:spcAft>
                <a:spcPts val="0"/>
              </a:spcAft>
              <a:defRPr/>
            </a:pPr>
            <a:r>
              <a:rPr lang="ja-JP" altLang="ja-JP" sz="800" kern="100" dirty="0" smtClean="0">
                <a:latin typeface="+mn-lt"/>
                <a:ea typeface="HGPｺﾞｼｯｸE" pitchFamily="50" charset="-128"/>
                <a:cs typeface="Courier New"/>
              </a:rPr>
              <a:t>　</a:t>
            </a:r>
            <a:r>
              <a:rPr lang="en-US" altLang="ja-JP" sz="800" kern="100" dirty="0" smtClean="0">
                <a:latin typeface="+mn-lt"/>
                <a:ea typeface="HGPｺﾞｼｯｸE" pitchFamily="50" charset="-128"/>
                <a:cs typeface="Courier New"/>
              </a:rPr>
              <a:t>(New York: Springer).</a:t>
            </a:r>
            <a:endParaRPr lang="ja-JP" altLang="en-US" sz="800" dirty="0" smtClean="0">
              <a:latin typeface="+mn-lt"/>
              <a:ea typeface="HGPｺﾞｼｯｸE" pitchFamily="50" charset="-128"/>
            </a:endParaRPr>
          </a:p>
        </p:txBody>
      </p:sp>
      <p:sp>
        <p:nvSpPr>
          <p:cNvPr id="68615" name="Rectangle 10"/>
          <p:cNvSpPr>
            <a:spLocks noChangeArrowheads="1"/>
          </p:cNvSpPr>
          <p:nvPr/>
        </p:nvSpPr>
        <p:spPr bwMode="auto">
          <a:xfrm>
            <a:off x="3213100" y="1604963"/>
            <a:ext cx="2835275" cy="25209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実践的な英語力に欠く日本人</a:t>
            </a:r>
            <a:r>
              <a:rPr lang="ja-JP" altLang="en-US" sz="1600">
                <a:ea typeface="HGPｺﾞｼｯｸE" pitchFamily="50" charset="-128"/>
              </a:rPr>
              <a:t> </a:t>
            </a:r>
          </a:p>
        </p:txBody>
      </p:sp>
      <p:sp>
        <p:nvSpPr>
          <p:cNvPr id="68616" name="Text Box 15"/>
          <p:cNvSpPr txBox="1">
            <a:spLocks noChangeArrowheads="1"/>
          </p:cNvSpPr>
          <p:nvPr/>
        </p:nvSpPr>
        <p:spPr bwMode="auto">
          <a:xfrm>
            <a:off x="3573463" y="3840163"/>
            <a:ext cx="2397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※”Test and Score Data Summary for TOEFL Internet-based and Paper-based Tests”</a:t>
            </a:r>
          </a:p>
        </p:txBody>
      </p:sp>
      <p:sp>
        <p:nvSpPr>
          <p:cNvPr id="142356" name="Text Box 20"/>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要因１：閉鎖性・特異性②</a:t>
            </a:r>
            <a:endParaRPr lang="en-US" altLang="ja-JP" sz="2400">
              <a:ea typeface="HGPｺﾞｼｯｸE" pitchFamily="50" charset="-128"/>
            </a:endParaRPr>
          </a:p>
        </p:txBody>
      </p:sp>
      <p:sp>
        <p:nvSpPr>
          <p:cNvPr id="68618" name="Rectangle 7"/>
          <p:cNvSpPr>
            <a:spLocks noChangeArrowheads="1"/>
          </p:cNvSpPr>
          <p:nvPr/>
        </p:nvSpPr>
        <p:spPr bwMode="auto">
          <a:xfrm>
            <a:off x="6145213" y="1592263"/>
            <a:ext cx="2881312" cy="203041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海外留学者数の低迷</a:t>
            </a:r>
          </a:p>
        </p:txBody>
      </p:sp>
      <p:sp>
        <p:nvSpPr>
          <p:cNvPr id="68619" name="Rectangle 16"/>
          <p:cNvSpPr>
            <a:spLocks noChangeArrowheads="1"/>
          </p:cNvSpPr>
          <p:nvPr/>
        </p:nvSpPr>
        <p:spPr bwMode="auto">
          <a:xfrm>
            <a:off x="6215063" y="1830388"/>
            <a:ext cx="2736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1000">
                <a:latin typeface="HGSｺﾞｼｯｸE" pitchFamily="50" charset="-128"/>
                <a:ea typeface="HGSｺﾞｼｯｸE" pitchFamily="50" charset="-128"/>
              </a:rPr>
              <a:t>OECD</a:t>
            </a:r>
            <a:r>
              <a:rPr lang="ja-JP" altLang="en-US" sz="1000" baseline="30000">
                <a:latin typeface="HGSｺﾞｼｯｸE" pitchFamily="50" charset="-128"/>
                <a:ea typeface="HGSｺﾞｼｯｸE" pitchFamily="50" charset="-128"/>
              </a:rPr>
              <a:t>＊</a:t>
            </a:r>
            <a:r>
              <a:rPr lang="ja-JP" altLang="en-US" sz="1000">
                <a:latin typeface="HGSｺﾞｼｯｸE" pitchFamily="50" charset="-128"/>
                <a:ea typeface="HGSｺﾞｼｯｸE" pitchFamily="50" charset="-128"/>
              </a:rPr>
              <a:t>諸国への海外留学者数（</a:t>
            </a:r>
            <a:r>
              <a:rPr lang="en-US" altLang="ja-JP" sz="1000">
                <a:latin typeface="HGSｺﾞｼｯｸE" pitchFamily="50" charset="-128"/>
                <a:ea typeface="HGSｺﾞｼｯｸE" pitchFamily="50" charset="-128"/>
              </a:rPr>
              <a:t>2007</a:t>
            </a:r>
            <a:r>
              <a:rPr lang="ja-JP" altLang="en-US" sz="1000">
                <a:latin typeface="HGSｺﾞｼｯｸE" pitchFamily="50" charset="-128"/>
                <a:ea typeface="HGSｺﾞｼｯｸE" pitchFamily="50" charset="-128"/>
              </a:rPr>
              <a:t>）</a:t>
            </a:r>
          </a:p>
        </p:txBody>
      </p:sp>
      <p:sp>
        <p:nvSpPr>
          <p:cNvPr id="68620" name="Rectangle 17"/>
          <p:cNvSpPr>
            <a:spLocks noChangeArrowheads="1"/>
          </p:cNvSpPr>
          <p:nvPr/>
        </p:nvSpPr>
        <p:spPr bwMode="auto">
          <a:xfrm>
            <a:off x="6230938" y="3408363"/>
            <a:ext cx="25923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※OECD, “Education at a glance 2009”</a:t>
            </a:r>
          </a:p>
        </p:txBody>
      </p:sp>
      <p:pic>
        <p:nvPicPr>
          <p:cNvPr id="68621" name="Picture 1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238" y="2071688"/>
            <a:ext cx="273526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Picture 15"/>
          <p:cNvSpPr>
            <a:spLocks noChangeAspect="1" noChangeArrowheads="1"/>
          </p:cNvSpPr>
          <p:nvPr/>
        </p:nvSpPr>
        <p:spPr bwMode="auto">
          <a:xfrm>
            <a:off x="6167438" y="3922713"/>
            <a:ext cx="28463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8624" name="Text Box 11"/>
          <p:cNvSpPr txBox="1">
            <a:spLocks noChangeArrowheads="1"/>
          </p:cNvSpPr>
          <p:nvPr/>
        </p:nvSpPr>
        <p:spPr bwMode="auto">
          <a:xfrm>
            <a:off x="6296025" y="3733800"/>
            <a:ext cx="24622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かつて優位を誇った日本製品の凋落</a:t>
            </a:r>
          </a:p>
        </p:txBody>
      </p:sp>
      <p:sp>
        <p:nvSpPr>
          <p:cNvPr id="68625" name="Rectangle 17"/>
          <p:cNvSpPr>
            <a:spLocks noChangeArrowheads="1"/>
          </p:cNvSpPr>
          <p:nvPr/>
        </p:nvSpPr>
        <p:spPr bwMode="auto">
          <a:xfrm>
            <a:off x="6324600" y="5203825"/>
            <a:ext cx="25923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ea typeface="HGPｺﾞｼｯｸE" pitchFamily="50" charset="-128"/>
              </a:rPr>
              <a:t>※</a:t>
            </a:r>
            <a:r>
              <a:rPr lang="ja-JP" altLang="en-US" sz="800">
                <a:ea typeface="HGPｺﾞｼｯｸE" pitchFamily="50" charset="-128"/>
              </a:rPr>
              <a:t>経済産業省「産業構造ビジョン</a:t>
            </a:r>
            <a:r>
              <a:rPr lang="en-US" altLang="ja-JP" sz="800">
                <a:ea typeface="HGPｺﾞｼｯｸE" pitchFamily="50" charset="-128"/>
              </a:rPr>
              <a:t> 2010</a:t>
            </a:r>
            <a:r>
              <a:rPr lang="ja-JP" altLang="en-US" sz="800">
                <a:ea typeface="HGPｺﾞｼｯｸE" pitchFamily="50" charset="-128"/>
              </a:rPr>
              <a:t>」（</a:t>
            </a:r>
            <a:r>
              <a:rPr lang="en-US" altLang="ja-JP" sz="800">
                <a:ea typeface="HGPｺﾞｼｯｸE" pitchFamily="50" charset="-128"/>
              </a:rPr>
              <a:t>22</a:t>
            </a:r>
            <a:r>
              <a:rPr lang="ja-JP" altLang="en-US" sz="800">
                <a:ea typeface="HGPｺﾞｼｯｸE" pitchFamily="50" charset="-128"/>
              </a:rPr>
              <a:t>年</a:t>
            </a:r>
            <a:r>
              <a:rPr lang="en-US" altLang="ja-JP" sz="800">
                <a:ea typeface="HGPｺﾞｼｯｸE" pitchFamily="50" charset="-128"/>
              </a:rPr>
              <a:t>6</a:t>
            </a:r>
            <a:r>
              <a:rPr lang="ja-JP" altLang="en-US" sz="800">
                <a:ea typeface="HGPｺﾞｼｯｸE" pitchFamily="50" charset="-128"/>
              </a:rPr>
              <a:t>月）より</a:t>
            </a:r>
            <a:endParaRPr lang="en-US" altLang="ja-JP" sz="800">
              <a:ea typeface="HGPｺﾞｼｯｸE" pitchFamily="50" charset="-128"/>
            </a:endParaRPr>
          </a:p>
        </p:txBody>
      </p:sp>
      <p:pic>
        <p:nvPicPr>
          <p:cNvPr id="6862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00" y="3944938"/>
            <a:ext cx="28162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24" descr="M:\図.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437063"/>
            <a:ext cx="2549525"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8"/>
          <p:cNvSpPr>
            <a:spLocks noChangeArrowheads="1"/>
          </p:cNvSpPr>
          <p:nvPr/>
        </p:nvSpPr>
        <p:spPr bwMode="auto">
          <a:xfrm>
            <a:off x="3213100" y="4178300"/>
            <a:ext cx="2835275" cy="25273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defRPr/>
            </a:pPr>
            <a:endParaRPr lang="en-US" altLang="ja-JP" sz="1000" dirty="0">
              <a:ea typeface="HGPｺﾞｼｯｸE" pitchFamily="50" charset="-128"/>
            </a:endParaRPr>
          </a:p>
          <a:p>
            <a:pPr algn="ctr" defTabSz="912813">
              <a:defRPr/>
            </a:pPr>
            <a:r>
              <a:rPr lang="ja-JP" altLang="en-US" sz="1200" spc="-80" dirty="0">
                <a:ea typeface="HGPｺﾞｼｯｸE" pitchFamily="50" charset="-128"/>
              </a:rPr>
              <a:t>経済のグローバル化指標の世界ランキング</a:t>
            </a:r>
          </a:p>
        </p:txBody>
      </p:sp>
      <p:sp>
        <p:nvSpPr>
          <p:cNvPr id="68629" name="AutoShape 25"/>
          <p:cNvSpPr>
            <a:spLocks noChangeArrowheads="1"/>
          </p:cNvSpPr>
          <p:nvPr/>
        </p:nvSpPr>
        <p:spPr bwMode="auto">
          <a:xfrm>
            <a:off x="2916238" y="3675063"/>
            <a:ext cx="504825" cy="1006475"/>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8630"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488" y="2178050"/>
            <a:ext cx="2074862"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09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963" y="4297363"/>
            <a:ext cx="28590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5108" name="Rectangle 4"/>
          <p:cNvSpPr>
            <a:spLocks noChangeArrowheads="1"/>
          </p:cNvSpPr>
          <p:nvPr/>
        </p:nvSpPr>
        <p:spPr bwMode="auto">
          <a:xfrm>
            <a:off x="0" y="549275"/>
            <a:ext cx="9144000" cy="938213"/>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＊都市の活力低下による雇用環境の悪化</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都市の活力低下、経済成長の停滞により、雇用環境が悪化し、成長を支える中間所得層が減少。特に大阪では、失業率が高く、低所得者層が増加</a:t>
            </a:r>
            <a:r>
              <a:rPr lang="ja-JP" altLang="en-US" dirty="0">
                <a:latin typeface="HGPｺﾞｼｯｸE" pitchFamily="50" charset="-128"/>
                <a:ea typeface="HGPｺﾞｼｯｸE" pitchFamily="50" charset="-128"/>
              </a:rPr>
              <a:t>　　　　　　　　　　　　　　　　　　　</a:t>
            </a:r>
          </a:p>
        </p:txBody>
      </p:sp>
      <p:sp>
        <p:nvSpPr>
          <p:cNvPr id="69636" name="AutoShape 5"/>
          <p:cNvSpPr>
            <a:spLocks noChangeArrowheads="1"/>
          </p:cNvSpPr>
          <p:nvPr/>
        </p:nvSpPr>
        <p:spPr bwMode="auto">
          <a:xfrm>
            <a:off x="0" y="1700213"/>
            <a:ext cx="3059113" cy="5038725"/>
          </a:xfrm>
          <a:prstGeom prst="roundRect">
            <a:avLst>
              <a:gd name="adj" fmla="val 679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800" dirty="0">
              <a:solidFill>
                <a:srgbClr val="3333CC"/>
              </a:solidFill>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等による大都市</a:t>
            </a:r>
            <a:endParaRPr lang="en-US" altLang="ja-JP" sz="1600" dirty="0">
              <a:ea typeface="HGPｺﾞｼｯｸE" pitchFamily="50" charset="-128"/>
            </a:endParaRPr>
          </a:p>
          <a:p>
            <a:pPr marL="85725" indent="-85725" defTabSz="912813">
              <a:defRPr/>
            </a:pPr>
            <a:r>
              <a:rPr lang="ja-JP" altLang="en-US" sz="1600" dirty="0">
                <a:ea typeface="HGPｺﾞｼｯｸE" pitchFamily="50" charset="-128"/>
              </a:rPr>
              <a:t> の活力低下により雇用吸収力も</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低下し、大都市において中間所</a:t>
            </a:r>
            <a:endParaRPr lang="en-US" altLang="ja-JP" sz="1600" dirty="0">
              <a:ea typeface="HGPｺﾞｼｯｸE" pitchFamily="50" charset="-128"/>
            </a:endParaRPr>
          </a:p>
          <a:p>
            <a:pPr marL="85725" indent="-85725" defTabSz="912813">
              <a:defRPr/>
            </a:pPr>
            <a:r>
              <a:rPr lang="en-US" altLang="ja-JP" sz="1600" dirty="0">
                <a:ea typeface="HGPｺﾞｼｯｸE" pitchFamily="50" charset="-128"/>
              </a:rPr>
              <a:t> </a:t>
            </a:r>
            <a:r>
              <a:rPr lang="ja-JP" altLang="en-US" sz="1600" dirty="0">
                <a:ea typeface="HGPｺﾞｼｯｸE" pitchFamily="50" charset="-128"/>
              </a:rPr>
              <a:t>得層が減少</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・特に、大阪においては、低所得</a:t>
            </a:r>
          </a:p>
          <a:p>
            <a:pPr defTabSz="912813">
              <a:defRPr/>
            </a:pPr>
            <a:r>
              <a:rPr lang="ja-JP" altLang="en-US" sz="1600" dirty="0">
                <a:ea typeface="HGPｺﾞｼｯｸE" pitchFamily="50" charset="-128"/>
              </a:rPr>
              <a:t>  者層の増加が顕著</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・国際競争下でのコスト削減や、</a:t>
            </a:r>
            <a:endParaRPr lang="en-US" altLang="ja-JP" sz="1600" dirty="0">
              <a:ea typeface="HGPｺﾞｼｯｸE" pitchFamily="50" charset="-128"/>
            </a:endParaRPr>
          </a:p>
          <a:p>
            <a:pPr defTabSz="912813">
              <a:defRPr/>
            </a:pPr>
            <a:r>
              <a:rPr lang="ja-JP" altLang="en-US" sz="1600" dirty="0">
                <a:ea typeface="HGPｺﾞｼｯｸE" pitchFamily="50" charset="-128"/>
              </a:rPr>
              <a:t>　近年の世界的な不況により、</a:t>
            </a:r>
            <a:endParaRPr lang="en-US" altLang="ja-JP" sz="1600" dirty="0">
              <a:ea typeface="HGPｺﾞｼｯｸE" pitchFamily="50" charset="-128"/>
            </a:endParaRPr>
          </a:p>
          <a:p>
            <a:pPr defTabSz="912813">
              <a:defRPr/>
            </a:pPr>
            <a:r>
              <a:rPr lang="ja-JP" altLang="en-US" sz="1600" dirty="0">
                <a:ea typeface="HGPｺﾞｼｯｸE" pitchFamily="50" charset="-128"/>
              </a:rPr>
              <a:t>　急速に雇用悪化</a:t>
            </a:r>
          </a:p>
          <a:p>
            <a:pPr defTabSz="912813">
              <a:defRPr/>
            </a:pPr>
            <a:r>
              <a:rPr lang="ja-JP" altLang="en-US" sz="800" dirty="0">
                <a:ea typeface="HGPｺﾞｼｯｸE" pitchFamily="50" charset="-128"/>
              </a:rPr>
              <a:t>   </a:t>
            </a:r>
          </a:p>
          <a:p>
            <a:pPr defTabSz="912813">
              <a:defRPr/>
            </a:pPr>
            <a:r>
              <a:rPr lang="ja-JP" altLang="en-US" sz="1600" dirty="0">
                <a:ea typeface="HGPｺﾞｼｯｸE" pitchFamily="50" charset="-128"/>
              </a:rPr>
              <a:t>・大阪では、失業率が全国に比べ</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高く、特に若年者の失業率の</a:t>
            </a:r>
          </a:p>
          <a:p>
            <a:pPr defTabSz="912813">
              <a:defRPr/>
            </a:pPr>
            <a:r>
              <a:rPr lang="ja-JP" altLang="en-US" sz="1600" dirty="0">
                <a:ea typeface="HGPｺﾞｼｯｸE" pitchFamily="50" charset="-128"/>
              </a:rPr>
              <a:t>  高さが顕著</a:t>
            </a:r>
          </a:p>
          <a:p>
            <a:pPr defTabSz="912813">
              <a:defRPr/>
            </a:pPr>
            <a:r>
              <a:rPr lang="ja-JP" altLang="en-US" sz="1600" dirty="0">
                <a:ea typeface="HGPｺﾞｼｯｸE" pitchFamily="50" charset="-128"/>
              </a:rPr>
              <a:t>  また、非正規労働者</a:t>
            </a:r>
            <a:r>
              <a:rPr lang="ja-JP" altLang="en-US" sz="1600" baseline="30000" dirty="0">
                <a:ea typeface="HGPｺﾞｼｯｸE" pitchFamily="50" charset="-128"/>
              </a:rPr>
              <a:t>＊</a:t>
            </a:r>
            <a:r>
              <a:rPr lang="ja-JP" altLang="en-US" sz="1600" dirty="0">
                <a:ea typeface="HGPｺﾞｼｯｸE" pitchFamily="50" charset="-128"/>
              </a:rPr>
              <a:t>割合も高</a:t>
            </a:r>
          </a:p>
          <a:p>
            <a:pPr defTabSz="912813">
              <a:defRPr/>
            </a:pPr>
            <a:r>
              <a:rPr lang="ja-JP" altLang="en-US" sz="1600" dirty="0">
                <a:ea typeface="HGPｺﾞｼｯｸE" pitchFamily="50" charset="-128"/>
              </a:rPr>
              <a:t>　い</a:t>
            </a:r>
          </a:p>
          <a:p>
            <a:pPr defTabSz="912813">
              <a:defRPr/>
            </a:pPr>
            <a:endParaRPr lang="ja-JP" altLang="en-US" sz="1600" dirty="0">
              <a:ea typeface="HGPｺﾞｼｯｸE" pitchFamily="50" charset="-128"/>
            </a:endParaRPr>
          </a:p>
        </p:txBody>
      </p:sp>
      <p:sp>
        <p:nvSpPr>
          <p:cNvPr id="69638" name="Rectangle 14"/>
          <p:cNvSpPr>
            <a:spLocks noChangeArrowheads="1"/>
          </p:cNvSpPr>
          <p:nvPr/>
        </p:nvSpPr>
        <p:spPr bwMode="auto">
          <a:xfrm>
            <a:off x="320357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69639" name="Rectangle 15"/>
          <p:cNvSpPr>
            <a:spLocks noChangeArrowheads="1"/>
          </p:cNvSpPr>
          <p:nvPr/>
        </p:nvSpPr>
        <p:spPr bwMode="auto">
          <a:xfrm>
            <a:off x="6156325" y="1773238"/>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中間所得層が減少し、低所得者層が増大</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要因２：都市圏における中間所得層の減少①</a:t>
            </a:r>
          </a:p>
        </p:txBody>
      </p:sp>
      <p:sp>
        <p:nvSpPr>
          <p:cNvPr id="69641" name="Rectangle 12"/>
          <p:cNvSpPr>
            <a:spLocks noChangeArrowheads="1"/>
          </p:cNvSpPr>
          <p:nvPr/>
        </p:nvSpPr>
        <p:spPr bwMode="auto">
          <a:xfrm>
            <a:off x="320357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2" name="Text Box 19"/>
          <p:cNvSpPr txBox="1">
            <a:spLocks noChangeArrowheads="1"/>
          </p:cNvSpPr>
          <p:nvPr/>
        </p:nvSpPr>
        <p:spPr bwMode="auto">
          <a:xfrm>
            <a:off x="3135313" y="1773238"/>
            <a:ext cx="3019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大阪府・東京都の就業者数とＧＤＰ</a:t>
            </a:r>
            <a:r>
              <a:rPr lang="ja-JP" altLang="en-US" sz="1000" baseline="30000">
                <a:ea typeface="HGPｺﾞｼｯｸE" pitchFamily="50" charset="-128"/>
              </a:rPr>
              <a:t>＊</a:t>
            </a:r>
            <a:r>
              <a:rPr lang="ja-JP" altLang="en-US" sz="1000">
                <a:ea typeface="HGPｺﾞｼｯｸE" pitchFamily="50" charset="-128"/>
              </a:rPr>
              <a:t>シェア</a:t>
            </a:r>
            <a:r>
              <a:rPr lang="ja-JP" altLang="en-US" sz="1000" baseline="30000">
                <a:solidFill>
                  <a:srgbClr val="00B050"/>
                </a:solidFill>
                <a:ea typeface="HGPｺﾞｼｯｸE" pitchFamily="50" charset="-128"/>
              </a:rPr>
              <a:t>＊</a:t>
            </a:r>
            <a:r>
              <a:rPr lang="ja-JP" altLang="en-US" sz="1000">
                <a:ea typeface="HGPｺﾞｼｯｸE" pitchFamily="50" charset="-128"/>
              </a:rPr>
              <a:t>の推移</a:t>
            </a:r>
          </a:p>
        </p:txBody>
      </p:sp>
      <p:sp>
        <p:nvSpPr>
          <p:cNvPr id="69643" name="Rectangle 12"/>
          <p:cNvSpPr>
            <a:spLocks noChangeArrowheads="1"/>
          </p:cNvSpPr>
          <p:nvPr/>
        </p:nvSpPr>
        <p:spPr bwMode="auto">
          <a:xfrm>
            <a:off x="6156325" y="4292600"/>
            <a:ext cx="2879725"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endParaRPr lang="ja-JP" altLang="en-US" sz="1000">
              <a:ea typeface="HGPｺﾞｼｯｸE" pitchFamily="50" charset="-128"/>
            </a:endParaRPr>
          </a:p>
        </p:txBody>
      </p:sp>
      <p:sp>
        <p:nvSpPr>
          <p:cNvPr id="69644" name="Text Box 13"/>
          <p:cNvSpPr txBox="1">
            <a:spLocks noChangeArrowheads="1"/>
          </p:cNvSpPr>
          <p:nvPr/>
        </p:nvSpPr>
        <p:spPr bwMode="auto">
          <a:xfrm>
            <a:off x="6156325" y="6073775"/>
            <a:ext cx="28797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非正規労働者割合（Ｈ１９）</a:t>
            </a:r>
          </a:p>
          <a:p>
            <a:pPr eaLnBrk="1" hangingPunct="1">
              <a:lnSpc>
                <a:spcPts val="700"/>
              </a:lnSpc>
              <a:spcBef>
                <a:spcPct val="50000"/>
              </a:spcBef>
            </a:pPr>
            <a:r>
              <a:rPr lang="ja-JP" altLang="en-US" sz="900">
                <a:ea typeface="HGPｺﾞｼｯｸE" pitchFamily="50" charset="-128"/>
              </a:rPr>
              <a:t>①沖縄県　４０．７％　②京都府　４０．０％</a:t>
            </a:r>
          </a:p>
          <a:p>
            <a:pPr eaLnBrk="1" hangingPunct="1">
              <a:lnSpc>
                <a:spcPts val="700"/>
              </a:lnSpc>
              <a:spcBef>
                <a:spcPct val="50000"/>
              </a:spcBef>
            </a:pPr>
            <a:r>
              <a:rPr lang="ja-JP" altLang="en-US" sz="900">
                <a:ea typeface="HGPｺﾞｼｯｸE" pitchFamily="50" charset="-128"/>
              </a:rPr>
              <a:t>③大阪府　３８．６％　</a:t>
            </a:r>
            <a:r>
              <a:rPr lang="en-US" altLang="ja-JP" sz="900">
                <a:ea typeface="HGPｺﾞｼｯｸE" pitchFamily="50" charset="-128"/>
              </a:rPr>
              <a:t>※</a:t>
            </a:r>
            <a:r>
              <a:rPr lang="ja-JP" altLang="en-US" sz="900">
                <a:ea typeface="HGPｺﾞｼｯｸE" pitchFamily="50" charset="-128"/>
              </a:rPr>
              <a:t>全国　３５．５％</a:t>
            </a:r>
          </a:p>
        </p:txBody>
      </p:sp>
      <p:pic>
        <p:nvPicPr>
          <p:cNvPr id="6964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963" y="1989138"/>
            <a:ext cx="28590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46" name="グループ化 1"/>
          <p:cNvGrpSpPr>
            <a:grpSpLocks/>
          </p:cNvGrpSpPr>
          <p:nvPr/>
        </p:nvGrpSpPr>
        <p:grpSpPr bwMode="auto">
          <a:xfrm>
            <a:off x="3122613" y="1914525"/>
            <a:ext cx="3024187" cy="168275"/>
            <a:chOff x="3132138" y="2108200"/>
            <a:chExt cx="3024187" cy="168275"/>
          </a:xfrm>
        </p:grpSpPr>
        <p:sp>
          <p:nvSpPr>
            <p:cNvPr id="21" name="正方形/長方形 20"/>
            <p:cNvSpPr/>
            <p:nvPr/>
          </p:nvSpPr>
          <p:spPr>
            <a:xfrm>
              <a:off x="313213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sp>
          <p:nvSpPr>
            <p:cNvPr id="22" name="正方形/長方形 21"/>
            <p:cNvSpPr/>
            <p:nvPr/>
          </p:nvSpPr>
          <p:spPr>
            <a:xfrm>
              <a:off x="5843588" y="2108200"/>
              <a:ext cx="312737" cy="168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ja-JP" altLang="en-US" sz="500" dirty="0">
                  <a:solidFill>
                    <a:schemeClr val="tx1"/>
                  </a:solidFill>
                  <a:latin typeface="+mn-ea"/>
                </a:rPr>
                <a:t>（％）</a:t>
              </a:r>
            </a:p>
          </p:txBody>
        </p:sp>
      </p:grpSp>
      <p:sp>
        <p:nvSpPr>
          <p:cNvPr id="55316" name="Text Box 19"/>
          <p:cNvSpPr txBox="1">
            <a:spLocks noChangeArrowheads="1"/>
          </p:cNvSpPr>
          <p:nvPr/>
        </p:nvSpPr>
        <p:spPr bwMode="auto">
          <a:xfrm>
            <a:off x="3122613" y="3994150"/>
            <a:ext cx="3019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⇒都市の経済活力低下により雇用吸収力も低下</a:t>
            </a:r>
            <a:endParaRPr lang="en-US" altLang="ja-JP" sz="1000" dirty="0" smtClean="0">
              <a:ea typeface="HGPｺﾞｼｯｸE" pitchFamily="50" charset="-128"/>
            </a:endParaRPr>
          </a:p>
          <a:p>
            <a:pPr algn="ctr" eaLnBrk="1" hangingPunct="1">
              <a:lnSpc>
                <a:spcPts val="500"/>
              </a:lnSpc>
              <a:spcBef>
                <a:spcPct val="50000"/>
              </a:spcBef>
              <a:defRPr/>
            </a:pPr>
            <a:endParaRPr lang="ja-JP" altLang="en-US" sz="800" dirty="0" smtClean="0">
              <a:latin typeface="+mn-ea"/>
              <a:ea typeface="+mn-ea"/>
            </a:endParaRPr>
          </a:p>
        </p:txBody>
      </p:sp>
      <p:sp>
        <p:nvSpPr>
          <p:cNvPr id="29" name="Text Box 29"/>
          <p:cNvSpPr txBox="1">
            <a:spLocks noChangeArrowheads="1"/>
          </p:cNvSpPr>
          <p:nvPr/>
        </p:nvSpPr>
        <p:spPr bwMode="auto">
          <a:xfrm>
            <a:off x="7308850" y="6581775"/>
            <a:ext cx="1727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総務省「就業構造基本調査」</a:t>
            </a:r>
          </a:p>
        </p:txBody>
      </p:sp>
      <p:sp>
        <p:nvSpPr>
          <p:cNvPr id="69649" name="AutoShape 17"/>
          <p:cNvSpPr>
            <a:spLocks noChangeArrowheads="1"/>
          </p:cNvSpPr>
          <p:nvPr/>
        </p:nvSpPr>
        <p:spPr bwMode="auto">
          <a:xfrm>
            <a:off x="2987675" y="3789363"/>
            <a:ext cx="360363"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pic>
        <p:nvPicPr>
          <p:cNvPr id="69650" name="図 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575175"/>
            <a:ext cx="2730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1" name="テキスト ボックス 1"/>
          <p:cNvSpPr txBox="1">
            <a:spLocks noChangeArrowheads="1"/>
          </p:cNvSpPr>
          <p:nvPr/>
        </p:nvSpPr>
        <p:spPr bwMode="auto">
          <a:xfrm>
            <a:off x="3171825" y="6546850"/>
            <a:ext cx="2800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800"/>
              <a:t>※</a:t>
            </a:r>
            <a:r>
              <a:rPr lang="ja-JP" altLang="en-US" sz="800"/>
              <a:t>厚生労働省「毎月勤労統計調査」、総務省「労働力調査」</a:t>
            </a:r>
          </a:p>
        </p:txBody>
      </p:sp>
      <p:sp>
        <p:nvSpPr>
          <p:cNvPr id="69652" name="Text Box 13"/>
          <p:cNvSpPr txBox="1">
            <a:spLocks noChangeArrowheads="1"/>
          </p:cNvSpPr>
          <p:nvPr/>
        </p:nvSpPr>
        <p:spPr bwMode="auto">
          <a:xfrm>
            <a:off x="3276600" y="4292600"/>
            <a:ext cx="265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大阪府と全国の失業率・賃金指数</a:t>
            </a:r>
          </a:p>
        </p:txBody>
      </p:sp>
      <p:pic>
        <p:nvPicPr>
          <p:cNvPr id="69653"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400" y="2025650"/>
            <a:ext cx="2679700"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8"/>
          <p:cNvSpPr txBox="1">
            <a:spLocks noChangeArrowheads="1"/>
          </p:cNvSpPr>
          <p:nvPr/>
        </p:nvSpPr>
        <p:spPr bwMode="auto">
          <a:xfrm>
            <a:off x="6021388" y="5851525"/>
            <a:ext cx="306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ts val="500"/>
              </a:lnSpc>
              <a:spcBef>
                <a:spcPct val="50000"/>
              </a:spcBef>
              <a:defRPr/>
            </a:pPr>
            <a:r>
              <a:rPr lang="en-US" altLang="ja-JP" sz="700" dirty="0">
                <a:latin typeface="+mn-ea"/>
                <a:ea typeface="+mn-ea"/>
              </a:rPr>
              <a:t>※</a:t>
            </a:r>
            <a:r>
              <a:rPr lang="ja-JP" altLang="en-US" sz="700" dirty="0">
                <a:latin typeface="+mn-ea"/>
                <a:ea typeface="+mn-ea"/>
              </a:rPr>
              <a:t>総務省「労働力調査」大阪府統計課「労働力調査地方集計結果（年平均）」</a:t>
            </a:r>
            <a:endParaRPr lang="en-US" altLang="ja-JP" sz="700" dirty="0">
              <a:latin typeface="+mn-ea"/>
              <a:ea typeface="+mn-ea"/>
            </a:endParaRPr>
          </a:p>
          <a:p>
            <a:pPr algn="r">
              <a:lnSpc>
                <a:spcPts val="500"/>
              </a:lnSpc>
              <a:spcBef>
                <a:spcPct val="50000"/>
              </a:spcBef>
              <a:defRPr/>
            </a:pPr>
            <a:r>
              <a:rPr lang="en-US" altLang="ja-JP" sz="700" dirty="0">
                <a:latin typeface="+mn-ea"/>
                <a:ea typeface="+mn-ea"/>
              </a:rPr>
              <a:t>※</a:t>
            </a:r>
            <a:r>
              <a:rPr lang="ja-JP" altLang="en-US" sz="700" dirty="0">
                <a:latin typeface="+mn-ea"/>
                <a:ea typeface="+mn-ea"/>
              </a:rPr>
              <a:t>全国の数値は東日本大震災の影響に伴う補完的推計値</a:t>
            </a:r>
          </a:p>
        </p:txBody>
      </p:sp>
      <p:sp>
        <p:nvSpPr>
          <p:cNvPr id="69655" name="Text Box 13"/>
          <p:cNvSpPr txBox="1">
            <a:spLocks noChangeArrowheads="1"/>
          </p:cNvSpPr>
          <p:nvPr/>
        </p:nvSpPr>
        <p:spPr bwMode="auto">
          <a:xfrm>
            <a:off x="6156325" y="4292600"/>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年齢階層別完全失業率（Ｈ２３）</a:t>
            </a:r>
          </a:p>
        </p:txBody>
      </p:sp>
    </p:spTree>
    <p:extLst>
      <p:ext uri="{BB962C8B-B14F-4D97-AF65-F5344CB8AC3E}">
        <p14:creationId xmlns:p14="http://schemas.microsoft.com/office/powerpoint/2010/main" val="277452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1553" t="1646" r="2956" b="3862"/>
          <a:stretch>
            <a:fillRect/>
          </a:stretch>
        </p:blipFill>
        <p:spPr bwMode="gray">
          <a:xfrm>
            <a:off x="3059113" y="4329113"/>
            <a:ext cx="302577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2" name="AutoShape 6"/>
          <p:cNvSpPr>
            <a:spLocks noChangeArrowheads="1"/>
          </p:cNvSpPr>
          <p:nvPr/>
        </p:nvSpPr>
        <p:spPr bwMode="auto">
          <a:xfrm>
            <a:off x="0" y="1657350"/>
            <a:ext cx="3059113" cy="4940300"/>
          </a:xfrm>
          <a:prstGeom prst="roundRect">
            <a:avLst>
              <a:gd name="adj" fmla="val 8972"/>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200" dirty="0">
              <a:solidFill>
                <a:srgbClr val="3333CC"/>
              </a:solidFill>
              <a:ea typeface="HGPｺﾞｼｯｸE" pitchFamily="50" charset="-128"/>
            </a:endParaRPr>
          </a:p>
          <a:p>
            <a:pPr defTabSz="912813">
              <a:defRPr/>
            </a:pPr>
            <a:r>
              <a:rPr lang="ja-JP" altLang="en-US" sz="1600" dirty="0">
                <a:ea typeface="HGPｺﾞｼｯｸE" pitchFamily="50" charset="-128"/>
              </a:rPr>
              <a:t>・大都市圏を中心に生活保護費</a:t>
            </a:r>
            <a:endParaRPr lang="en-US" altLang="ja-JP" sz="1600" dirty="0">
              <a:ea typeface="HGPｺﾞｼｯｸE" pitchFamily="50" charset="-128"/>
            </a:endParaRPr>
          </a:p>
          <a:p>
            <a:pPr defTabSz="912813">
              <a:defRPr/>
            </a:pPr>
            <a:r>
              <a:rPr lang="ja-JP" altLang="en-US" sz="1600" dirty="0">
                <a:ea typeface="HGPｺﾞｼｯｸE" pitchFamily="50" charset="-128"/>
              </a:rPr>
              <a:t>　と最低賃金が逆転もしくは同</a:t>
            </a:r>
            <a:endParaRPr lang="en-US" altLang="ja-JP" sz="1600" dirty="0">
              <a:ea typeface="HGPｺﾞｼｯｸE" pitchFamily="50" charset="-128"/>
            </a:endParaRPr>
          </a:p>
          <a:p>
            <a:pPr defTabSz="912813">
              <a:defRPr/>
            </a:pPr>
            <a:r>
              <a:rPr lang="ja-JP" altLang="en-US" sz="1600" dirty="0">
                <a:ea typeface="HGPｺﾞｼｯｸE" pitchFamily="50" charset="-128"/>
              </a:rPr>
              <a:t>　水準。生活保護から就労に</a:t>
            </a:r>
            <a:r>
              <a:rPr lang="ja-JP" altLang="en-US" sz="1600" dirty="0" err="1">
                <a:ea typeface="HGPｺﾞｼｯｸE" pitchFamily="50" charset="-128"/>
              </a:rPr>
              <a:t>つ</a:t>
            </a:r>
            <a:endParaRPr lang="en-US" altLang="ja-JP" sz="1600" dirty="0">
              <a:ea typeface="HGPｺﾞｼｯｸE" pitchFamily="50" charset="-128"/>
            </a:endParaRPr>
          </a:p>
          <a:p>
            <a:pPr defTabSz="912813">
              <a:defRPr/>
            </a:pPr>
            <a:r>
              <a:rPr lang="ja-JP" altLang="en-US" sz="1600" dirty="0">
                <a:ea typeface="HGPｺﾞｼｯｸE" pitchFamily="50" charset="-128"/>
              </a:rPr>
              <a:t>　なげるシステムが不十分</a:t>
            </a:r>
          </a:p>
          <a:p>
            <a:pPr defTabSz="912813">
              <a:lnSpc>
                <a:spcPts val="1100"/>
              </a:lnSpc>
              <a:defRPr/>
            </a:pPr>
            <a:endParaRPr lang="en-US" altLang="ja-JP" sz="1200" dirty="0">
              <a:ea typeface="HGPｺﾞｼｯｸE" pitchFamily="50" charset="-128"/>
            </a:endParaRPr>
          </a:p>
          <a:p>
            <a:pPr defTabSz="912813">
              <a:defRPr/>
            </a:pPr>
            <a:r>
              <a:rPr lang="ja-JP" altLang="en-US" sz="1600" dirty="0">
                <a:solidFill>
                  <a:srgbClr val="000000"/>
                </a:solidFill>
                <a:ea typeface="HGPｺﾞｼｯｸE" pitchFamily="50" charset="-128"/>
              </a:rPr>
              <a:t>・</a:t>
            </a:r>
            <a:r>
              <a:rPr lang="ja-JP" altLang="en-US" sz="1600" dirty="0">
                <a:ea typeface="HGPｺﾞｼｯｸE" pitchFamily="50" charset="-128"/>
              </a:rPr>
              <a:t>女性のＭ字カーブ（子育て期</a:t>
            </a:r>
          </a:p>
          <a:p>
            <a:pPr defTabSz="912813">
              <a:defRPr/>
            </a:pPr>
            <a:r>
              <a:rPr lang="ja-JP" altLang="en-US" sz="1600" dirty="0">
                <a:ea typeface="HGPｺﾞｼｯｸE" pitchFamily="50" charset="-128"/>
              </a:rPr>
              <a:t>  の離職）も顕著</a:t>
            </a:r>
          </a:p>
          <a:p>
            <a:pPr defTabSz="912813">
              <a:lnSpc>
                <a:spcPts val="1100"/>
              </a:lnSpc>
              <a:defRPr/>
            </a:pPr>
            <a:endParaRPr lang="en-US" altLang="ja-JP" sz="1200" dirty="0">
              <a:ea typeface="HGPｺﾞｼｯｸE" pitchFamily="50" charset="-128"/>
            </a:endParaRPr>
          </a:p>
          <a:p>
            <a:pPr defTabSz="912813">
              <a:defRPr/>
            </a:pPr>
            <a:r>
              <a:rPr lang="ja-JP" altLang="en-US" sz="1600" dirty="0">
                <a:ea typeface="HGPｺﾞｼｯｸE" pitchFamily="50" charset="-128"/>
              </a:rPr>
              <a:t>・低所得者層において教育費</a:t>
            </a:r>
          </a:p>
          <a:p>
            <a:pPr defTabSz="912813">
              <a:defRPr/>
            </a:pPr>
            <a:r>
              <a:rPr lang="ja-JP" altLang="en-US" sz="1600" dirty="0">
                <a:ea typeface="HGPｺﾞｼｯｸE" pitchFamily="50" charset="-128"/>
              </a:rPr>
              <a:t>　負担が、進学率ひいては就職　　</a:t>
            </a:r>
            <a:endParaRPr lang="en-US" altLang="ja-JP" sz="1600" dirty="0">
              <a:ea typeface="HGPｺﾞｼｯｸE" pitchFamily="50" charset="-128"/>
            </a:endParaRPr>
          </a:p>
          <a:p>
            <a:pPr defTabSz="912813">
              <a:defRPr/>
            </a:pPr>
            <a:r>
              <a:rPr lang="ja-JP" altLang="en-US" sz="1600" dirty="0">
                <a:ea typeface="HGPｺﾞｼｯｸE" pitchFamily="50" charset="-128"/>
              </a:rPr>
              <a:t>　率に影響を与え、更なる格差　</a:t>
            </a:r>
            <a:endParaRPr lang="en-US" altLang="ja-JP" sz="1600" dirty="0">
              <a:ea typeface="HGPｺﾞｼｯｸE" pitchFamily="50" charset="-128"/>
            </a:endParaRPr>
          </a:p>
          <a:p>
            <a:pPr defTabSz="912813">
              <a:defRPr/>
            </a:pPr>
            <a:r>
              <a:rPr lang="ja-JP" altLang="en-US" sz="1600" dirty="0">
                <a:ea typeface="HGPｺﾞｼｯｸE" pitchFamily="50" charset="-128"/>
              </a:rPr>
              <a:t>　を生み出している可能性</a:t>
            </a:r>
          </a:p>
          <a:p>
            <a:pPr defTabSz="912813">
              <a:lnSpc>
                <a:spcPts val="1100"/>
              </a:lnSpc>
              <a:defRPr/>
            </a:pPr>
            <a:endParaRPr lang="en-US" altLang="ja-JP" sz="1600" dirty="0">
              <a:ea typeface="HGPｺﾞｼｯｸE" pitchFamily="50" charset="-128"/>
            </a:endParaRPr>
          </a:p>
          <a:p>
            <a:pPr defTabSz="912813">
              <a:defRPr/>
            </a:pPr>
            <a:r>
              <a:rPr lang="ja-JP" altLang="en-US" sz="1600" dirty="0">
                <a:ea typeface="HGPｺﾞｼｯｸE" pitchFamily="50" charset="-128"/>
              </a:rPr>
              <a:t>・高齢化の進展が早い等により、</a:t>
            </a:r>
            <a:endParaRPr lang="en-US" altLang="ja-JP" sz="1600" dirty="0">
              <a:ea typeface="HGPｺﾞｼｯｸE" pitchFamily="50" charset="-128"/>
            </a:endParaRPr>
          </a:p>
          <a:p>
            <a:pPr defTabSz="912813">
              <a:defRPr/>
            </a:pPr>
            <a:r>
              <a:rPr lang="ja-JP" altLang="en-US" sz="1600" dirty="0">
                <a:ea typeface="HGPｺﾞｼｯｸE" pitchFamily="50" charset="-128"/>
              </a:rPr>
              <a:t>　大都市圏においては社会保</a:t>
            </a:r>
            <a:endParaRPr lang="en-US" altLang="ja-JP" sz="1600" dirty="0">
              <a:ea typeface="HGPｺﾞｼｯｸE" pitchFamily="50" charset="-128"/>
            </a:endParaRPr>
          </a:p>
          <a:p>
            <a:pPr defTabSz="912813">
              <a:defRPr/>
            </a:pPr>
            <a:r>
              <a:rPr lang="ja-JP" altLang="en-US" sz="1600" dirty="0">
                <a:ea typeface="HGPｺﾞｼｯｸE" pitchFamily="50" charset="-128"/>
              </a:rPr>
              <a:t>　障負担が急速に増大。近年は</a:t>
            </a:r>
            <a:endParaRPr lang="en-US" altLang="ja-JP" sz="1600" dirty="0">
              <a:ea typeface="HGPｺﾞｼｯｸE" pitchFamily="50" charset="-128"/>
            </a:endParaRPr>
          </a:p>
          <a:p>
            <a:pPr marL="106363" indent="-106363" defTabSz="912813">
              <a:defRPr/>
            </a:pPr>
            <a:r>
              <a:rPr lang="ja-JP" altLang="en-US" sz="1600" dirty="0">
                <a:ea typeface="HGPｺﾞｼｯｸE" pitchFamily="50" charset="-128"/>
              </a:rPr>
              <a:t>　現役世代が含まれる「その他世帯」の生活保護受給者が増加</a:t>
            </a:r>
            <a:endParaRPr lang="en-US" altLang="ja-JP" sz="1600" dirty="0">
              <a:ea typeface="HGPｺﾞｼｯｸE" pitchFamily="50" charset="-128"/>
            </a:endParaRPr>
          </a:p>
          <a:p>
            <a:pPr defTabSz="912813">
              <a:defRPr/>
            </a:pPr>
            <a:endParaRPr lang="en-US" altLang="ja-JP" sz="1200" dirty="0">
              <a:ea typeface="HGPｺﾞｼｯｸE" pitchFamily="50" charset="-128"/>
            </a:endParaRPr>
          </a:p>
          <a:p>
            <a:pPr defTabSz="912813">
              <a:defRPr/>
            </a:pPr>
            <a:endParaRPr lang="en-US" altLang="ja-JP" sz="1200" dirty="0">
              <a:ea typeface="HGPｺﾞｼｯｸE" pitchFamily="50" charset="-128"/>
            </a:endParaRPr>
          </a:p>
        </p:txBody>
      </p:sp>
      <p:sp>
        <p:nvSpPr>
          <p:cNvPr id="140297" name="Rectangle 9"/>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＊十分に活用できていない潜在労働力</a:t>
            </a:r>
            <a:r>
              <a:rPr lang="ja-JP" altLang="en-US" sz="2000" baseline="30000" dirty="0">
                <a:solidFill>
                  <a:srgbClr val="3333CC"/>
                </a:solidFill>
                <a:ea typeface="HGPｺﾞｼｯｸE" pitchFamily="50" charset="-128"/>
              </a:rPr>
              <a:t>＊</a:t>
            </a:r>
          </a:p>
          <a:p>
            <a:pPr marL="179388" indent="-179388" defTabSz="912813">
              <a:spcBef>
                <a:spcPct val="5000"/>
              </a:spcBef>
              <a:defRPr/>
            </a:pPr>
            <a:r>
              <a:rPr lang="ja-JP" altLang="en-US" sz="1600" dirty="0">
                <a:ea typeface="HGPｺﾞｼｯｸE" pitchFamily="50" charset="-128"/>
              </a:rPr>
              <a:t>　　</a:t>
            </a:r>
            <a:r>
              <a:rPr lang="ja-JP" altLang="en-US" sz="1600" dirty="0">
                <a:latin typeface="HGPｺﾞｼｯｸE" pitchFamily="50" charset="-128"/>
                <a:ea typeface="HGPｺﾞｼｯｸE" pitchFamily="50" charset="-128"/>
              </a:rPr>
              <a:t> 就労への意欲が働きにくいセーフティネット（救済のための仕組み）、子育て世代の女性の非労働力化など、潜在労働力を活かしきれていない状況。人口減少下での社会活力低下が懸念</a:t>
            </a:r>
          </a:p>
        </p:txBody>
      </p:sp>
      <p:sp>
        <p:nvSpPr>
          <p:cNvPr id="175120"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要因２：都市圏における中間所得層の減少②</a:t>
            </a:r>
          </a:p>
        </p:txBody>
      </p:sp>
      <p:grpSp>
        <p:nvGrpSpPr>
          <p:cNvPr id="70664" name="Group 32"/>
          <p:cNvGrpSpPr>
            <a:grpSpLocks/>
          </p:cNvGrpSpPr>
          <p:nvPr/>
        </p:nvGrpSpPr>
        <p:grpSpPr bwMode="auto">
          <a:xfrm>
            <a:off x="6156325" y="1628775"/>
            <a:ext cx="3095625" cy="2447925"/>
            <a:chOff x="3878" y="1026"/>
            <a:chExt cx="1950" cy="1542"/>
          </a:xfrm>
        </p:grpSpPr>
        <p:sp>
          <p:nvSpPr>
            <p:cNvPr id="70675" name="Rectangle 28"/>
            <p:cNvSpPr>
              <a:spLocks noChangeArrowheads="1"/>
            </p:cNvSpPr>
            <p:nvPr/>
          </p:nvSpPr>
          <p:spPr bwMode="auto">
            <a:xfrm>
              <a:off x="3878" y="1026"/>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200">
                  <a:ea typeface="HGPｺﾞｼｯｸE" pitchFamily="50" charset="-128"/>
                </a:rPr>
                <a:t>　親の所得によって大学進学率に差</a:t>
              </a:r>
            </a:p>
          </p:txBody>
        </p:sp>
        <p:sp>
          <p:nvSpPr>
            <p:cNvPr id="70676" name="Text Box 24"/>
            <p:cNvSpPr txBox="1">
              <a:spLocks noChangeArrowheads="1"/>
            </p:cNvSpPr>
            <p:nvPr/>
          </p:nvSpPr>
          <p:spPr bwMode="auto">
            <a:xfrm>
              <a:off x="4059" y="2377"/>
              <a:ext cx="17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00">
                  <a:latin typeface="HGSｺﾞｼｯｸE" pitchFamily="50" charset="-128"/>
                  <a:ea typeface="HGSｺﾞｼｯｸE" pitchFamily="50" charset="-128"/>
                </a:rPr>
                <a:t>※</a:t>
              </a:r>
              <a:r>
                <a:rPr lang="ja-JP" altLang="en-US" sz="700">
                  <a:latin typeface="HGSｺﾞｼｯｸE" pitchFamily="50" charset="-128"/>
                  <a:ea typeface="HGSｺﾞｼｯｸE" pitchFamily="50" charset="-128"/>
                </a:rPr>
                <a:t>東京大学大学院大学経営・政策研究センター（</a:t>
              </a:r>
              <a:r>
                <a:rPr lang="en-US" altLang="ja-JP" sz="700">
                  <a:latin typeface="HGSｺﾞｼｯｸE" pitchFamily="50" charset="-128"/>
                  <a:ea typeface="HGSｺﾞｼｯｸE" pitchFamily="50" charset="-128"/>
                </a:rPr>
                <a:t>2009</a:t>
              </a:r>
              <a:r>
                <a:rPr lang="ja-JP" altLang="en-US" sz="700">
                  <a:latin typeface="HGSｺﾞｼｯｸE" pitchFamily="50" charset="-128"/>
                  <a:ea typeface="HGSｺﾞｼｯｸE" pitchFamily="50" charset="-128"/>
                </a:rPr>
                <a:t>）</a:t>
              </a:r>
              <a:endParaRPr lang="en-US" altLang="ja-JP" sz="700">
                <a:latin typeface="HGSｺﾞｼｯｸE" pitchFamily="50" charset="-128"/>
                <a:ea typeface="HGSｺﾞｼｯｸE" pitchFamily="50" charset="-128"/>
              </a:endParaRPr>
            </a:p>
            <a:p>
              <a:pPr eaLnBrk="1" hangingPunct="1"/>
              <a:r>
                <a:rPr lang="en-US" altLang="ja-JP" sz="700">
                  <a:latin typeface="HGSｺﾞｼｯｸE" pitchFamily="50" charset="-128"/>
                  <a:ea typeface="HGSｺﾞｼｯｸE" pitchFamily="50" charset="-128"/>
                </a:rPr>
                <a:t>   </a:t>
              </a:r>
              <a:r>
                <a:rPr lang="ja-JP" altLang="en-US" sz="700">
                  <a:latin typeface="HGSｺﾞｼｯｸE" pitchFamily="50" charset="-128"/>
                  <a:ea typeface="HGSｺﾞｼｯｸE" pitchFamily="50" charset="-128"/>
                </a:rPr>
                <a:t>「高校生の進路と親の年収の関連について」</a:t>
              </a:r>
            </a:p>
          </p:txBody>
        </p:sp>
        <p:pic>
          <p:nvPicPr>
            <p:cNvPr id="7067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 y="1216"/>
              <a:ext cx="1769" cy="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0665" name="Group 29"/>
          <p:cNvGrpSpPr>
            <a:grpSpLocks/>
          </p:cNvGrpSpPr>
          <p:nvPr/>
        </p:nvGrpSpPr>
        <p:grpSpPr bwMode="auto">
          <a:xfrm>
            <a:off x="6156325" y="4149725"/>
            <a:ext cx="3205163" cy="2446338"/>
            <a:chOff x="3878" y="2614"/>
            <a:chExt cx="2019" cy="1541"/>
          </a:xfrm>
        </p:grpSpPr>
        <p:sp>
          <p:nvSpPr>
            <p:cNvPr id="70673" name="Rectangle 25"/>
            <p:cNvSpPr>
              <a:spLocks noChangeArrowheads="1"/>
            </p:cNvSpPr>
            <p:nvPr/>
          </p:nvSpPr>
          <p:spPr bwMode="auto">
            <a:xfrm>
              <a:off x="3878" y="2614"/>
              <a:ext cx="1815" cy="1541"/>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0674" name="Text Box 24"/>
            <p:cNvSpPr txBox="1">
              <a:spLocks noChangeArrowheads="1"/>
            </p:cNvSpPr>
            <p:nvPr/>
          </p:nvSpPr>
          <p:spPr bwMode="auto">
            <a:xfrm>
              <a:off x="4604" y="4008"/>
              <a:ext cx="129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厚生労働省「社会福祉行政業務報告」</a:t>
              </a:r>
            </a:p>
          </p:txBody>
        </p:sp>
      </p:grpSp>
      <p:sp>
        <p:nvSpPr>
          <p:cNvPr id="70666" name="Text Box 26"/>
          <p:cNvSpPr txBox="1">
            <a:spLocks noChangeArrowheads="1"/>
          </p:cNvSpPr>
          <p:nvPr/>
        </p:nvSpPr>
        <p:spPr bwMode="auto">
          <a:xfrm>
            <a:off x="6308725" y="4149725"/>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ea typeface="HGPｺﾞｼｯｸE" pitchFamily="50" charset="-128"/>
              </a:rPr>
              <a:t>　</a:t>
            </a:r>
            <a:r>
              <a:rPr lang="ja-JP" altLang="en-US" sz="1200">
                <a:solidFill>
                  <a:srgbClr val="00B050"/>
                </a:solidFill>
                <a:ea typeface="HGPｺﾞｼｯｸE" pitchFamily="50" charset="-128"/>
              </a:rPr>
              <a:t>　</a:t>
            </a:r>
            <a:r>
              <a:rPr lang="ja-JP" altLang="en-US" sz="1200">
                <a:ea typeface="HGPｺﾞｼｯｸE" pitchFamily="50" charset="-128"/>
              </a:rPr>
              <a:t>大都市で生活保護受給者が増加</a:t>
            </a:r>
          </a:p>
        </p:txBody>
      </p:sp>
      <p:sp>
        <p:nvSpPr>
          <p:cNvPr id="70667" name="Rectangle 8"/>
          <p:cNvSpPr>
            <a:spLocks noChangeArrowheads="1"/>
          </p:cNvSpPr>
          <p:nvPr/>
        </p:nvSpPr>
        <p:spPr bwMode="auto">
          <a:xfrm>
            <a:off x="3203575" y="162877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912813"/>
            <a:r>
              <a:rPr lang="ja-JP" altLang="en-US" sz="1200">
                <a:latin typeface="HGPｺﾞｼｯｸE" pitchFamily="50" charset="-128"/>
                <a:ea typeface="HGPｺﾞｼｯｸE" pitchFamily="50" charset="-128"/>
              </a:rPr>
              <a:t>生活保護と最低賃金の逆転現象</a:t>
            </a:r>
          </a:p>
          <a:p>
            <a:pPr defTabSz="912813"/>
            <a:endParaRPr lang="en-US" altLang="ja-JP" sz="10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逆転現象発生の地域</a:t>
            </a:r>
            <a:r>
              <a:rPr lang="en-US" altLang="ja-JP" sz="1100">
                <a:latin typeface="HGPｺﾞｼｯｸE" pitchFamily="50" charset="-128"/>
                <a:ea typeface="HGPｺﾞｼｯｸE" pitchFamily="50" charset="-128"/>
              </a:rPr>
              <a:t>]</a:t>
            </a:r>
            <a:r>
              <a:rPr lang="ja-JP" altLang="en-US" sz="1100">
                <a:latin typeface="HGPｺﾞｼｯｸE" pitchFamily="50" charset="-128"/>
                <a:ea typeface="HGPｺﾞｼｯｸE" pitchFamily="50" charset="-128"/>
              </a:rPr>
              <a:t>　</a:t>
            </a:r>
            <a:r>
              <a:rPr lang="en-US" altLang="ja-JP" sz="900">
                <a:latin typeface="HGPｺﾞｼｯｸE" pitchFamily="50" charset="-128"/>
                <a:ea typeface="HGPｺﾞｼｯｸE" pitchFamily="50" charset="-128"/>
              </a:rPr>
              <a:t>※</a:t>
            </a:r>
            <a:r>
              <a:rPr lang="ja-JP" altLang="en-US" sz="900">
                <a:latin typeface="HGPｺﾞｼｯｸE" pitchFamily="50" charset="-128"/>
                <a:ea typeface="HGPｺﾞｼｯｸE" pitchFamily="50" charset="-128"/>
              </a:rPr>
              <a:t>厚生労働省資料より</a:t>
            </a:r>
            <a:endParaRPr lang="en-US" altLang="ja-JP" sz="9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endParaRPr lang="en-US" altLang="ja-JP" sz="1100">
              <a:latin typeface="HGPｺﾞｼｯｸE" pitchFamily="50" charset="-128"/>
              <a:ea typeface="HGPｺﾞｼｯｸE" pitchFamily="50" charset="-128"/>
            </a:endParaRPr>
          </a:p>
          <a:p>
            <a:pPr defTabSz="912813"/>
            <a:r>
              <a:rPr lang="en-US" altLang="ja-JP" sz="1100">
                <a:latin typeface="HGPｺﾞｼｯｸE" pitchFamily="50" charset="-128"/>
                <a:ea typeface="HGPｺﾞｼｯｸE" pitchFamily="50" charset="-128"/>
              </a:rPr>
              <a:t>H24.7</a:t>
            </a:r>
            <a:r>
              <a:rPr lang="ja-JP" altLang="en-US" sz="1100">
                <a:latin typeface="HGPｺﾞｼｯｸE" pitchFamily="50" charset="-128"/>
                <a:ea typeface="HGPｺﾞｼｯｸE" pitchFamily="50" charset="-128"/>
              </a:rPr>
              <a:t>月時点</a:t>
            </a:r>
          </a:p>
          <a:p>
            <a:pPr defTabSz="912813"/>
            <a:r>
              <a:rPr lang="ja-JP" altLang="en-US" sz="1100">
                <a:latin typeface="HGPｺﾞｼｯｸE" pitchFamily="50" charset="-128"/>
                <a:ea typeface="HGPｺﾞｼｯｸE" pitchFamily="50" charset="-128"/>
              </a:rPr>
              <a:t>　北海道、青森県、宮城県、埼玉県、</a:t>
            </a:r>
          </a:p>
          <a:p>
            <a:pPr defTabSz="912813"/>
            <a:r>
              <a:rPr lang="ja-JP" altLang="en-US" sz="1100">
                <a:latin typeface="HGPｺﾞｼｯｸE" pitchFamily="50" charset="-128"/>
                <a:ea typeface="HGPｺﾞｼｯｸE" pitchFamily="50" charset="-128"/>
              </a:rPr>
              <a:t>　千葉県、東京都、神奈川県、京都府、</a:t>
            </a:r>
          </a:p>
          <a:p>
            <a:pPr defTabSz="912813"/>
            <a:r>
              <a:rPr lang="ja-JP" altLang="en-US" sz="1100">
                <a:latin typeface="HGPｺﾞｼｯｸE" pitchFamily="50" charset="-128"/>
                <a:ea typeface="HGPｺﾞｼｯｸE" pitchFamily="50" charset="-128"/>
              </a:rPr>
              <a:t>　大阪府、兵庫県、広島県　　（１１都道府県）</a:t>
            </a:r>
          </a:p>
          <a:p>
            <a:pPr defTabSz="912813"/>
            <a:endParaRPr lang="ja-JP" altLang="en-US" sz="1100">
              <a:latin typeface="HGPｺﾞｼｯｸE" pitchFamily="50" charset="-128"/>
              <a:ea typeface="HGPｺﾞｼｯｸE" pitchFamily="50" charset="-128"/>
            </a:endParaRPr>
          </a:p>
          <a:p>
            <a:pPr defTabSz="912813"/>
            <a:r>
              <a:rPr lang="ja-JP" altLang="en-US" sz="1100">
                <a:solidFill>
                  <a:srgbClr val="00B050"/>
                </a:solidFill>
                <a:latin typeface="HGPｺﾞｼｯｸE" pitchFamily="50" charset="-128"/>
                <a:ea typeface="HGPｺﾞｼｯｸE" pitchFamily="50" charset="-128"/>
              </a:rPr>
              <a:t>　</a:t>
            </a:r>
          </a:p>
        </p:txBody>
      </p:sp>
      <p:sp>
        <p:nvSpPr>
          <p:cNvPr id="70668" name="Rectangle 23"/>
          <p:cNvSpPr>
            <a:spLocks noChangeArrowheads="1"/>
          </p:cNvSpPr>
          <p:nvPr/>
        </p:nvSpPr>
        <p:spPr bwMode="auto">
          <a:xfrm>
            <a:off x="3203575" y="4149725"/>
            <a:ext cx="2881313"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女性の年齢階層別労働力率</a:t>
            </a:r>
          </a:p>
        </p:txBody>
      </p:sp>
      <p:sp>
        <p:nvSpPr>
          <p:cNvPr id="70669" name="AutoShape 15"/>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21" name="Text Box 22"/>
          <p:cNvSpPr txBox="1">
            <a:spLocks noChangeArrowheads="1"/>
          </p:cNvSpPr>
          <p:nvPr/>
        </p:nvSpPr>
        <p:spPr bwMode="auto">
          <a:xfrm>
            <a:off x="3148013" y="6381750"/>
            <a:ext cx="31051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（独）労働政策研究・研修機構「データブック国際労働比較</a:t>
            </a:r>
            <a:r>
              <a:rPr lang="en-US" altLang="ja-JP" sz="800" dirty="0">
                <a:latin typeface="+mn-ea"/>
                <a:ea typeface="+mn-ea"/>
              </a:rPr>
              <a:t>2012</a:t>
            </a:r>
            <a:r>
              <a:rPr lang="ja-JP" altLang="en-US" sz="800" dirty="0">
                <a:latin typeface="+mn-ea"/>
                <a:ea typeface="+mn-ea"/>
              </a:rPr>
              <a:t>」</a:t>
            </a:r>
          </a:p>
        </p:txBody>
      </p:sp>
      <p:pic>
        <p:nvPicPr>
          <p:cNvPr id="70671" name="図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8" y="4394200"/>
            <a:ext cx="30241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2" name="テキスト ボックス 1"/>
          <p:cNvSpPr txBox="1">
            <a:spLocks noChangeArrowheads="1"/>
          </p:cNvSpPr>
          <p:nvPr/>
        </p:nvSpPr>
        <p:spPr bwMode="auto">
          <a:xfrm>
            <a:off x="6732588" y="4365625"/>
            <a:ext cx="17986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t>生活保護率（人口千人当たり）の推移</a:t>
            </a:r>
          </a:p>
        </p:txBody>
      </p:sp>
    </p:spTree>
    <p:extLst>
      <p:ext uri="{BB962C8B-B14F-4D97-AF65-F5344CB8AC3E}">
        <p14:creationId xmlns:p14="http://schemas.microsoft.com/office/powerpoint/2010/main" val="146314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63844" name="Rectangle 4"/>
          <p:cNvSpPr>
            <a:spLocks noChangeArrowheads="1"/>
          </p:cNvSpPr>
          <p:nvPr/>
        </p:nvSpPr>
        <p:spPr bwMode="auto">
          <a:xfrm>
            <a:off x="0" y="476250"/>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＊大都市圏特有の需要に対する医療・福祉分野における人材等の不足</a:t>
            </a:r>
          </a:p>
          <a:p>
            <a:pPr marL="179388" indent="-179388" defTabSz="912813">
              <a:spcBef>
                <a:spcPct val="5000"/>
              </a:spcBef>
              <a:defRPr/>
            </a:pPr>
            <a:r>
              <a:rPr lang="ja-JP" altLang="en-US" sz="1600" dirty="0">
                <a:ea typeface="HGPｺﾞｼｯｸE" pitchFamily="50" charset="-128"/>
              </a:rPr>
              <a:t>　　</a:t>
            </a:r>
            <a:r>
              <a:rPr lang="ja-JP" altLang="en-US" sz="1600" dirty="0">
                <a:solidFill>
                  <a:srgbClr val="7030A0"/>
                </a:solidFill>
                <a:ea typeface="HGPｺﾞｼｯｸE" pitchFamily="50" charset="-128"/>
              </a:rPr>
              <a:t>福祉・</a:t>
            </a:r>
            <a:r>
              <a:rPr lang="ja-JP" altLang="en-US" sz="1600" dirty="0">
                <a:ea typeface="HGPｺﾞｼｯｸE" pitchFamily="50" charset="-128"/>
              </a:rPr>
              <a:t>介護人材は、大都市圏で充足率が低く、人材不足が極めて深刻。また、保育については、大都市圏に待機児童</a:t>
            </a:r>
            <a:r>
              <a:rPr lang="ja-JP" altLang="en-US" sz="1600" baseline="30000" dirty="0">
                <a:ea typeface="HGPｺﾞｼｯｸE" pitchFamily="50" charset="-128"/>
              </a:rPr>
              <a:t>＊</a:t>
            </a:r>
            <a:r>
              <a:rPr lang="ja-JP" altLang="en-US" sz="1600" dirty="0">
                <a:ea typeface="HGPｺﾞｼｯｸE" pitchFamily="50" charset="-128"/>
              </a:rPr>
              <a:t>が集中。さらに、医療についても、看護師は大都市圏で人口当たりの従事者数が少ない</a:t>
            </a:r>
            <a:endParaRPr lang="ja-JP" altLang="en-US" sz="1600" dirty="0">
              <a:latin typeface="HGPｺﾞｼｯｸE" pitchFamily="50" charset="-128"/>
              <a:ea typeface="HGPｺﾞｼｯｸE" pitchFamily="50" charset="-128"/>
            </a:endParaRPr>
          </a:p>
        </p:txBody>
      </p:sp>
      <p:sp>
        <p:nvSpPr>
          <p:cNvPr id="71684" name="Rectangle 5"/>
          <p:cNvSpPr>
            <a:spLocks noChangeArrowheads="1"/>
          </p:cNvSpPr>
          <p:nvPr/>
        </p:nvSpPr>
        <p:spPr bwMode="auto">
          <a:xfrm>
            <a:off x="3203575" y="1628775"/>
            <a:ext cx="2736850"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大都市圏における福祉・介護人材の不足</a:t>
            </a:r>
          </a:p>
        </p:txBody>
      </p:sp>
      <p:sp>
        <p:nvSpPr>
          <p:cNvPr id="71685" name="Text Box 6"/>
          <p:cNvSpPr txBox="1">
            <a:spLocks noChangeArrowheads="1"/>
          </p:cNvSpPr>
          <p:nvPr/>
        </p:nvSpPr>
        <p:spPr bwMode="auto">
          <a:xfrm>
            <a:off x="3228975" y="3636963"/>
            <a:ext cx="280828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充足率は、都道府県別職業紹介状況（Ｈ１８　厚生労働省）、</a:t>
            </a:r>
          </a:p>
          <a:p>
            <a:pPr eaLnBrk="1" hangingPunct="1">
              <a:lnSpc>
                <a:spcPts val="600"/>
              </a:lnSpc>
              <a:spcBef>
                <a:spcPct val="50000"/>
              </a:spcBef>
            </a:pPr>
            <a:r>
              <a:rPr lang="ja-JP" altLang="en-US" sz="800">
                <a:ea typeface="HGPｺﾞｼｯｸE" pitchFamily="50" charset="-128"/>
              </a:rPr>
              <a:t>　  離職率は、社会福祉施設の人材確保・育成に関する調査</a:t>
            </a:r>
          </a:p>
          <a:p>
            <a:pPr eaLnBrk="1" hangingPunct="1">
              <a:lnSpc>
                <a:spcPts val="600"/>
              </a:lnSpc>
              <a:spcBef>
                <a:spcPct val="50000"/>
              </a:spcBef>
            </a:pPr>
            <a:r>
              <a:rPr lang="ja-JP" altLang="en-US" sz="800">
                <a:ea typeface="HGPｺﾞｼｯｸE" pitchFamily="50" charset="-128"/>
              </a:rPr>
              <a:t>　  （Ｈ２０　全国社会福祉協議会）</a:t>
            </a:r>
          </a:p>
        </p:txBody>
      </p:sp>
      <p:sp>
        <p:nvSpPr>
          <p:cNvPr id="71686" name="AutoShape 8"/>
          <p:cNvSpPr>
            <a:spLocks noChangeArrowheads="1"/>
          </p:cNvSpPr>
          <p:nvPr/>
        </p:nvSpPr>
        <p:spPr bwMode="auto">
          <a:xfrm>
            <a:off x="0" y="1628775"/>
            <a:ext cx="3059113" cy="5038725"/>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solidFill>
                <a:srgbClr val="3333CC"/>
              </a:solidFill>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・労働環境や賃金面等の問題</a:t>
            </a:r>
          </a:p>
          <a:p>
            <a:pPr defTabSz="912813"/>
            <a:r>
              <a:rPr lang="ja-JP" altLang="en-US" sz="1600">
                <a:ea typeface="HGPｺﾞｼｯｸE" pitchFamily="50" charset="-128"/>
              </a:rPr>
              <a:t>  から我が国の福祉・介護人材</a:t>
            </a:r>
            <a:endParaRPr lang="en-US" altLang="ja-JP" sz="1600">
              <a:ea typeface="HGPｺﾞｼｯｸE" pitchFamily="50" charset="-128"/>
            </a:endParaRPr>
          </a:p>
          <a:p>
            <a:pPr defTabSz="912813"/>
            <a:r>
              <a:rPr lang="ja-JP" altLang="en-US" sz="1600">
                <a:ea typeface="HGPｺﾞｼｯｸE" pitchFamily="50" charset="-128"/>
              </a:rPr>
              <a:t>　は不足。  特に、大都市圏は</a:t>
            </a:r>
            <a:endParaRPr lang="en-US" altLang="ja-JP" sz="1600">
              <a:ea typeface="HGPｺﾞｼｯｸE" pitchFamily="50" charset="-128"/>
            </a:endParaRPr>
          </a:p>
          <a:p>
            <a:pPr defTabSz="912813"/>
            <a:r>
              <a:rPr lang="ja-JP" altLang="en-US" sz="1600">
                <a:ea typeface="HGPｺﾞｼｯｸE" pitchFamily="50" charset="-128"/>
              </a:rPr>
              <a:t>　充足率が低く、離職率も高い</a:t>
            </a:r>
            <a:endParaRPr lang="ja-JP" altLang="en-US" sz="1200">
              <a:ea typeface="HGPｺﾞｼｯｸE" pitchFamily="50" charset="-128"/>
            </a:endParaRPr>
          </a:p>
          <a:p>
            <a:pPr defTabSz="912813"/>
            <a:endParaRPr lang="ja-JP" altLang="en-US" sz="1600">
              <a:ea typeface="HGPｺﾞｼｯｸE" pitchFamily="50" charset="-128"/>
            </a:endParaRPr>
          </a:p>
          <a:p>
            <a:pPr defTabSz="912813"/>
            <a:r>
              <a:rPr lang="ja-JP" altLang="en-US" sz="1600">
                <a:ea typeface="HGPｺﾞｼｯｸE" pitchFamily="50" charset="-128"/>
              </a:rPr>
              <a:t>・保育についても、待機児童数</a:t>
            </a:r>
          </a:p>
          <a:p>
            <a:pPr defTabSz="912813"/>
            <a:r>
              <a:rPr lang="ja-JP" altLang="en-US" sz="1600">
                <a:ea typeface="HGPｺﾞｼｯｸE" pitchFamily="50" charset="-128"/>
              </a:rPr>
              <a:t>  の８割以上を都市部で占める</a:t>
            </a:r>
            <a:endParaRPr lang="en-US" altLang="ja-JP" sz="1600">
              <a:ea typeface="HGPｺﾞｼｯｸE" pitchFamily="50" charset="-128"/>
            </a:endParaRPr>
          </a:p>
          <a:p>
            <a:pPr defTabSz="912813"/>
            <a:r>
              <a:rPr lang="ja-JP" altLang="en-US" sz="1600">
                <a:ea typeface="HGPｺﾞｼｯｸE" pitchFamily="50" charset="-128"/>
              </a:rPr>
              <a:t>　など、保育環境の不足が深刻</a:t>
            </a:r>
          </a:p>
          <a:p>
            <a:pPr defTabSz="912813"/>
            <a:endParaRPr lang="ja-JP" altLang="en-US" sz="1600">
              <a:ea typeface="HGPｺﾞｼｯｸE" pitchFamily="50" charset="-128"/>
            </a:endParaRPr>
          </a:p>
          <a:p>
            <a:pPr defTabSz="912813"/>
            <a:r>
              <a:rPr lang="ja-JP" altLang="en-US" sz="1600">
                <a:ea typeface="HGPｺﾞｼｯｸE" pitchFamily="50" charset="-128"/>
              </a:rPr>
              <a:t>・医療についても、人口あたりの</a:t>
            </a:r>
          </a:p>
          <a:p>
            <a:pPr defTabSz="912813"/>
            <a:r>
              <a:rPr lang="ja-JP" altLang="en-US" sz="1600">
                <a:ea typeface="HGPｺﾞｼｯｸE" pitchFamily="50" charset="-128"/>
              </a:rPr>
              <a:t>  従事者数では、医師・薬剤師</a:t>
            </a:r>
          </a:p>
          <a:p>
            <a:pPr defTabSz="912813"/>
            <a:r>
              <a:rPr lang="ja-JP" altLang="en-US" sz="1600">
                <a:ea typeface="HGPｺﾞｼｯｸE" pitchFamily="50" charset="-128"/>
              </a:rPr>
              <a:t>  などは大都市圏の方が多いが、</a:t>
            </a:r>
          </a:p>
          <a:p>
            <a:pPr defTabSz="912813"/>
            <a:r>
              <a:rPr lang="ja-JP" altLang="en-US" sz="1600">
                <a:ea typeface="HGPｺﾞｼｯｸE" pitchFamily="50" charset="-128"/>
              </a:rPr>
              <a:t>  看護師は大都市圏の方が少</a:t>
            </a:r>
          </a:p>
          <a:p>
            <a:pPr defTabSz="912813"/>
            <a:r>
              <a:rPr lang="ja-JP" altLang="en-US" sz="1600">
                <a:ea typeface="HGPｺﾞｼｯｸE" pitchFamily="50" charset="-128"/>
              </a:rPr>
              <a:t>  ない</a:t>
            </a:r>
          </a:p>
        </p:txBody>
      </p:sp>
      <p:graphicFrame>
        <p:nvGraphicFramePr>
          <p:cNvPr id="163956" name="Group 116"/>
          <p:cNvGraphicFramePr>
            <a:graphicFrameLocks noGrp="1"/>
          </p:cNvGraphicFramePr>
          <p:nvPr/>
        </p:nvGraphicFramePr>
        <p:xfrm>
          <a:off x="3276600" y="1989138"/>
          <a:ext cx="2592388" cy="1463675"/>
        </p:xfrm>
        <a:graphic>
          <a:graphicData uri="http://schemas.openxmlformats.org/drawingml/2006/table">
            <a:tbl>
              <a:tblPr/>
              <a:tblGrid>
                <a:gridCol w="1296988"/>
                <a:gridCol w="1295400"/>
              </a:tblGrid>
              <a:tr h="244475">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充足率の低い県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離職率の高い県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①埼玉県　１３．０％②愛知県　１３．９％③神奈川県１４．６％④東京都　１４．７％⑤千葉県　１７．４％</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⑪大阪府　２２．７％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①千葉県　１６．３％②埼玉県　１６．１％③三重県　１５．０％④大阪府　１４．２％⑤和歌山県１３．８％</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⑩東京都　１３．０％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8" name="Rectangle 52"/>
          <p:cNvSpPr>
            <a:spLocks noChangeArrowheads="1"/>
          </p:cNvSpPr>
          <p:nvPr/>
        </p:nvSpPr>
        <p:spPr bwMode="auto">
          <a:xfrm>
            <a:off x="6011863" y="1628775"/>
            <a:ext cx="3024187" cy="25923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300">
                <a:ea typeface="HGPｺﾞｼｯｸE" pitchFamily="50" charset="-128"/>
              </a:rPr>
              <a:t>他職種に比べ高い福祉・介護人材の離職率</a:t>
            </a:r>
          </a:p>
        </p:txBody>
      </p:sp>
      <p:sp>
        <p:nvSpPr>
          <p:cNvPr id="45080" name="Text Box 57"/>
          <p:cNvSpPr txBox="1">
            <a:spLocks noChangeArrowheads="1"/>
          </p:cNvSpPr>
          <p:nvPr/>
        </p:nvSpPr>
        <p:spPr bwMode="auto">
          <a:xfrm>
            <a:off x="6000750" y="3500438"/>
            <a:ext cx="313213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1000"/>
              </a:lnSpc>
              <a:spcBef>
                <a:spcPts val="0"/>
              </a:spcBef>
              <a:defRPr/>
            </a:pPr>
            <a:r>
              <a:rPr lang="ja-JP" altLang="en-US" sz="800" spc="-50" dirty="0">
                <a:ea typeface="HGPｺﾞｼｯｸE" pitchFamily="50" charset="-128"/>
              </a:rPr>
              <a:t>入（離）職率が高く、有効求人倍率も高い。その主な要因は</a:t>
            </a:r>
            <a:r>
              <a:rPr lang="ja-JP" altLang="en-US" sz="800" spc="-50" dirty="0" smtClean="0">
                <a:ea typeface="HGPｺﾞｼｯｸE" pitchFamily="50" charset="-128"/>
              </a:rPr>
              <a:t>「低賃金」</a:t>
            </a:r>
            <a:r>
              <a:rPr lang="ja-JP" altLang="en-US" sz="800" spc="-50" dirty="0">
                <a:ea typeface="HGPｺﾞｼｯｸE" pitchFamily="50" charset="-128"/>
              </a:rPr>
              <a:t>、</a:t>
            </a:r>
            <a:r>
              <a:rPr lang="ja-JP" altLang="en-US" sz="800" spc="-50" dirty="0" smtClean="0">
                <a:ea typeface="HGPｺﾞｼｯｸE" pitchFamily="50" charset="-128"/>
              </a:rPr>
              <a:t>「労働条件が厳しい」「業務に対する社会的評価が低い」</a:t>
            </a:r>
            <a:r>
              <a:rPr lang="ja-JP" altLang="en-US" sz="800" spc="-50" dirty="0">
                <a:ea typeface="HGPｺﾞｼｯｸE" pitchFamily="50" charset="-128"/>
              </a:rPr>
              <a:t>などが挙げられる。</a:t>
            </a:r>
            <a:endParaRPr lang="en-US" altLang="ja-JP" sz="800" spc="-50" dirty="0">
              <a:ea typeface="HGPｺﾞｼｯｸE" pitchFamily="50" charset="-128"/>
            </a:endParaRPr>
          </a:p>
          <a:p>
            <a:pPr eaLnBrk="1" hangingPunct="1">
              <a:lnSpc>
                <a:spcPts val="1000"/>
              </a:lnSpc>
              <a:spcBef>
                <a:spcPts val="0"/>
              </a:spcBef>
              <a:defRPr/>
            </a:pPr>
            <a:r>
              <a:rPr lang="en-US" altLang="ja-JP" sz="700" dirty="0" smtClean="0">
                <a:ea typeface="HGPｺﾞｼｯｸE" pitchFamily="50" charset="-128"/>
              </a:rPr>
              <a:t>※</a:t>
            </a:r>
            <a:r>
              <a:rPr lang="zh-TW" altLang="en-US" sz="700" dirty="0" smtClean="0">
                <a:ea typeface="HGPｺﾞｼｯｸE" pitchFamily="50" charset="-128"/>
              </a:rPr>
              <a:t>厚生労働省「雇用動向調査」</a:t>
            </a:r>
            <a:r>
              <a:rPr lang="ja-JP" altLang="en-US" sz="700" dirty="0" err="1">
                <a:ea typeface="HGPｺﾞｼｯｸE" pitchFamily="50" charset="-128"/>
              </a:rPr>
              <a:t>、</a:t>
            </a:r>
            <a:r>
              <a:rPr lang="ja-JP" altLang="en-US" sz="700" dirty="0" smtClean="0">
                <a:ea typeface="HGPｺﾞｼｯｸE" pitchFamily="50" charset="-128"/>
              </a:rPr>
              <a:t>介護労働安定センター「事業所における介護</a:t>
            </a:r>
            <a:endParaRPr lang="en-US" altLang="ja-JP" sz="700" dirty="0" smtClean="0">
              <a:ea typeface="HGPｺﾞｼｯｸE" pitchFamily="50" charset="-128"/>
            </a:endParaRPr>
          </a:p>
          <a:p>
            <a:pPr eaLnBrk="1" hangingPunct="1">
              <a:lnSpc>
                <a:spcPts val="1000"/>
              </a:lnSpc>
              <a:spcBef>
                <a:spcPts val="0"/>
              </a:spcBef>
              <a:defRPr/>
            </a:pPr>
            <a:r>
              <a:rPr lang="ja-JP" altLang="en-US" sz="700" dirty="0">
                <a:ea typeface="HGPｺﾞｼｯｸE" pitchFamily="50" charset="-128"/>
              </a:rPr>
              <a:t> </a:t>
            </a:r>
            <a:r>
              <a:rPr lang="ja-JP" altLang="en-US" sz="700" dirty="0" smtClean="0">
                <a:ea typeface="HGPｺﾞｼｯｸE" pitchFamily="50" charset="-128"/>
              </a:rPr>
              <a:t>   労働実態調査」</a:t>
            </a:r>
            <a:endParaRPr lang="en-US" altLang="ja-JP" sz="700" spc="-50" dirty="0" smtClean="0">
              <a:ea typeface="HGPｺﾞｼｯｸE" pitchFamily="50" charset="-128"/>
            </a:endParaRPr>
          </a:p>
        </p:txBody>
      </p:sp>
      <p:sp>
        <p:nvSpPr>
          <p:cNvPr id="71700" name="Rectangle 10"/>
          <p:cNvSpPr>
            <a:spLocks noChangeArrowheads="1"/>
          </p:cNvSpPr>
          <p:nvPr/>
        </p:nvSpPr>
        <p:spPr bwMode="auto">
          <a:xfrm>
            <a:off x="6300788" y="4292600"/>
            <a:ext cx="2735262" cy="24495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医療関係従事者数の比較</a:t>
            </a:r>
          </a:p>
        </p:txBody>
      </p:sp>
      <p:sp>
        <p:nvSpPr>
          <p:cNvPr id="71701" name="Text Box 6"/>
          <p:cNvSpPr txBox="1">
            <a:spLocks noChangeArrowheads="1"/>
          </p:cNvSpPr>
          <p:nvPr/>
        </p:nvSpPr>
        <p:spPr bwMode="auto">
          <a:xfrm>
            <a:off x="6272213" y="6107113"/>
            <a:ext cx="28082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　）内は、人口</a:t>
            </a:r>
            <a:r>
              <a:rPr lang="en-US" altLang="ja-JP" sz="800">
                <a:ea typeface="HGPｺﾞｼｯｸE" pitchFamily="50" charset="-128"/>
              </a:rPr>
              <a:t>10</a:t>
            </a:r>
            <a:r>
              <a:rPr lang="ja-JP" altLang="en-US" sz="800">
                <a:ea typeface="HGPｺﾞｼｯｸE" pitchFamily="50" charset="-128"/>
              </a:rPr>
              <a:t>万人あたりの従事者数。なお、首都圏や</a:t>
            </a:r>
          </a:p>
          <a:p>
            <a:pPr eaLnBrk="1" hangingPunct="1">
              <a:lnSpc>
                <a:spcPts val="600"/>
              </a:lnSpc>
              <a:spcBef>
                <a:spcPct val="50000"/>
              </a:spcBef>
            </a:pPr>
            <a:r>
              <a:rPr lang="ja-JP" altLang="en-US" sz="800">
                <a:ea typeface="HGPｺﾞｼｯｸE" pitchFamily="50" charset="-128"/>
              </a:rPr>
              <a:t>　中部圏等でも人口あたり看護師数は全国を下回っている。</a:t>
            </a:r>
          </a:p>
          <a:p>
            <a:pPr eaLnBrk="1" hangingPunct="1">
              <a:spcBef>
                <a:spcPts val="200"/>
              </a:spcBef>
            </a:pPr>
            <a:r>
              <a:rPr lang="en-US" altLang="ja-JP" sz="800">
                <a:ea typeface="HGPｺﾞｼｯｸE" pitchFamily="50" charset="-128"/>
              </a:rPr>
              <a:t>※</a:t>
            </a:r>
            <a:r>
              <a:rPr lang="ja-JP" altLang="en-US" sz="800">
                <a:ea typeface="HGPｺﾞｼｯｸE" pitchFamily="50" charset="-128"/>
              </a:rPr>
              <a:t>大阪府 府健康医療部</a:t>
            </a:r>
            <a:r>
              <a:rPr lang="en-US" altLang="ja-JP" sz="800">
                <a:ea typeface="HGPｺﾞｼｯｸE" pitchFamily="50" charset="-128"/>
              </a:rPr>
              <a:t>HP</a:t>
            </a:r>
            <a:r>
              <a:rPr lang="ja-JP" altLang="en-US" sz="800">
                <a:ea typeface="HGPｺﾞｼｯｸE" pitchFamily="50" charset="-128"/>
              </a:rPr>
              <a:t>「保険衛生関連データ」、医事看護課調べ  厚生労働省「医師・歯科医師・薬剤師調査」（平成</a:t>
            </a:r>
            <a:r>
              <a:rPr lang="en-US" altLang="ja-JP" sz="800">
                <a:ea typeface="HGPｺﾞｼｯｸE" pitchFamily="50" charset="-128"/>
              </a:rPr>
              <a:t>22</a:t>
            </a:r>
            <a:r>
              <a:rPr lang="ja-JP" altLang="en-US" sz="800">
                <a:ea typeface="HGPｺﾞｼｯｸE" pitchFamily="50" charset="-128"/>
              </a:rPr>
              <a:t>年度）</a:t>
            </a:r>
          </a:p>
        </p:txBody>
      </p:sp>
      <p:sp>
        <p:nvSpPr>
          <p:cNvPr id="163842"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要因３：課題を抱える医療・福祉分野①</a:t>
            </a:r>
          </a:p>
        </p:txBody>
      </p:sp>
      <p:sp>
        <p:nvSpPr>
          <p:cNvPr id="71703" name="Rectangle 10"/>
          <p:cNvSpPr>
            <a:spLocks noChangeArrowheads="1"/>
          </p:cNvSpPr>
          <p:nvPr/>
        </p:nvSpPr>
        <p:spPr bwMode="auto">
          <a:xfrm>
            <a:off x="3203575" y="4292600"/>
            <a:ext cx="3024188"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大都市圏で多い待機児童数</a:t>
            </a:r>
          </a:p>
        </p:txBody>
      </p:sp>
      <p:graphicFrame>
        <p:nvGraphicFramePr>
          <p:cNvPr id="24" name="Group 99"/>
          <p:cNvGraphicFramePr>
            <a:graphicFrameLocks/>
          </p:cNvGraphicFramePr>
          <p:nvPr/>
        </p:nvGraphicFramePr>
        <p:xfrm>
          <a:off x="3348038" y="4868863"/>
          <a:ext cx="2736850" cy="1016000"/>
        </p:xfrm>
        <a:graphic>
          <a:graphicData uri="http://schemas.openxmlformats.org/drawingml/2006/table">
            <a:tbl>
              <a:tblPr/>
              <a:tblGrid>
                <a:gridCol w="1079946"/>
                <a:gridCol w="864096"/>
                <a:gridCol w="792808"/>
              </a:tblGrid>
              <a:tr h="2286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利用児童数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待機児童数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７都府県・政令指定都市・中核市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1,158,839</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(53.2%)</a:t>
                      </a:r>
                      <a:r>
                        <a:rPr kumimoji="1" lang="en-US" altLang="ja-JP" sz="900" b="0" i="0" u="none" strike="noStrike" cap="none" normalizeH="0" baseline="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19,682</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(79.3%)</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Arial" charset="0"/>
                          <a:ea typeface="ＭＳ Ｐゴシック" pitchFamily="50" charset="-128"/>
                        </a:rPr>
                        <a:t>その他の道県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1,017,963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(46.8%) </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5,143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(20.7%)</a:t>
                      </a:r>
                      <a:r>
                        <a:rPr kumimoji="1" lang="en-US" altLang="ja-JP" sz="900" b="0" i="0" u="none" strike="noStrike" cap="none" normalizeH="0" baseline="0" dirty="0" smtClean="0">
                          <a:ln>
                            <a:noFill/>
                          </a:ln>
                          <a:solidFill>
                            <a:schemeClr val="tx1"/>
                          </a:solidFill>
                          <a:effectLst/>
                          <a:latin typeface="Arial" charset="0"/>
                          <a:ea typeface="ＭＳ Ｐゴシック" pitchFamily="50" charset="-128"/>
                        </a:rPr>
                        <a:t> </a:t>
                      </a:r>
                      <a:endParaRPr kumimoji="1" lang="ja-JP" altLang="en-US" sz="9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22" name="Text Box 100"/>
          <p:cNvSpPr txBox="1">
            <a:spLocks noChangeArrowheads="1"/>
          </p:cNvSpPr>
          <p:nvPr/>
        </p:nvSpPr>
        <p:spPr bwMode="auto">
          <a:xfrm>
            <a:off x="3302000" y="6084888"/>
            <a:ext cx="3059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７都府県は、首都圏（東京都・神奈川県・埼玉県・千葉県）、</a:t>
            </a:r>
          </a:p>
          <a:p>
            <a:pPr eaLnBrk="1" hangingPunct="1">
              <a:lnSpc>
                <a:spcPts val="600"/>
              </a:lnSpc>
              <a:spcBef>
                <a:spcPct val="50000"/>
              </a:spcBef>
            </a:pPr>
            <a:r>
              <a:rPr lang="ja-JP" altLang="en-US" sz="800">
                <a:ea typeface="HGPｺﾞｼｯｸE" pitchFamily="50" charset="-128"/>
              </a:rPr>
              <a:t>　近畿圏（大阪府・京都府・兵庫県）</a:t>
            </a:r>
            <a:endParaRPr lang="en-US" altLang="ja-JP" sz="800">
              <a:ea typeface="HGPｺﾞｼｯｸE" pitchFamily="50" charset="-128"/>
            </a:endParaRP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政令指定都市・中核市は、全国すべて</a:t>
            </a:r>
          </a:p>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厚生労働省「保育所関連とりまとめ（平成</a:t>
            </a:r>
            <a:r>
              <a:rPr lang="en-US" altLang="ja-JP" sz="800">
                <a:ea typeface="HGPｺﾞｼｯｸE" pitchFamily="50" charset="-128"/>
              </a:rPr>
              <a:t>24</a:t>
            </a:r>
            <a:r>
              <a:rPr lang="ja-JP" altLang="en-US" sz="800">
                <a:ea typeface="HGPｺﾞｼｯｸE" pitchFamily="50" charset="-128"/>
              </a:rPr>
              <a:t>年</a:t>
            </a:r>
            <a:r>
              <a:rPr lang="en-US" altLang="ja-JP" sz="800">
                <a:ea typeface="HGPｺﾞｼｯｸE" pitchFamily="50" charset="-128"/>
              </a:rPr>
              <a:t>4</a:t>
            </a:r>
            <a:r>
              <a:rPr lang="ja-JP" altLang="en-US" sz="800">
                <a:ea typeface="HGPｺﾞｼｯｸE" pitchFamily="50" charset="-128"/>
              </a:rPr>
              <a:t>月</a:t>
            </a:r>
            <a:r>
              <a:rPr lang="en-US" altLang="ja-JP" sz="800">
                <a:ea typeface="HGPｺﾞｼｯｸE" pitchFamily="50" charset="-128"/>
              </a:rPr>
              <a:t>1</a:t>
            </a:r>
            <a:r>
              <a:rPr lang="ja-JP" altLang="en-US" sz="800">
                <a:ea typeface="HGPｺﾞｼｯｸE" pitchFamily="50" charset="-128"/>
              </a:rPr>
              <a:t>日）」より</a:t>
            </a:r>
          </a:p>
        </p:txBody>
      </p:sp>
      <p:graphicFrame>
        <p:nvGraphicFramePr>
          <p:cNvPr id="25" name="Group 99"/>
          <p:cNvGraphicFramePr>
            <a:graphicFrameLocks/>
          </p:cNvGraphicFramePr>
          <p:nvPr/>
        </p:nvGraphicFramePr>
        <p:xfrm>
          <a:off x="6105525" y="1989138"/>
          <a:ext cx="2859089" cy="1377950"/>
        </p:xfrm>
        <a:graphic>
          <a:graphicData uri="http://schemas.openxmlformats.org/drawingml/2006/table">
            <a:tbl>
              <a:tblPr/>
              <a:tblGrid>
                <a:gridCol w="483349"/>
                <a:gridCol w="575937"/>
                <a:gridCol w="575937"/>
                <a:gridCol w="647929"/>
                <a:gridCol w="575937"/>
              </a:tblGrid>
              <a:tr h="503476">
                <a:tc>
                  <a:txBody>
                    <a:bodyPr/>
                    <a:lstStyle/>
                    <a:p>
                      <a:pPr algn="ctr">
                        <a:spcAft>
                          <a:spcPts val="0"/>
                        </a:spcAft>
                      </a:pPr>
                      <a:r>
                        <a:rPr lang="en-US" sz="1000" kern="100" dirty="0">
                          <a:solidFill>
                            <a:schemeClr val="tx1"/>
                          </a:solidFill>
                          <a:effectLst/>
                          <a:latin typeface="+mn-ea"/>
                          <a:ea typeface="+mn-ea"/>
                          <a:cs typeface="Times New Roman"/>
                        </a:rPr>
                        <a:t> </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介護</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関係</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入</a:t>
                      </a:r>
                      <a:r>
                        <a:rPr lang="ja-JP" sz="1000" kern="100" dirty="0">
                          <a:solidFill>
                            <a:schemeClr val="tx1"/>
                          </a:solidFill>
                          <a:effectLst/>
                          <a:latin typeface="+mn-ea"/>
                          <a:ea typeface="+mn-ea"/>
                          <a:cs typeface="Times New Roman"/>
                        </a:rPr>
                        <a:t>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smtClean="0">
                          <a:solidFill>
                            <a:schemeClr val="tx1"/>
                          </a:solidFill>
                          <a:effectLst/>
                          <a:latin typeface="+mn-ea"/>
                          <a:ea typeface="+mn-ea"/>
                          <a:cs typeface="Times New Roman"/>
                        </a:rPr>
                        <a:t>全職種</a:t>
                      </a:r>
                      <a:endParaRPr lang="en-US" altLang="ja-JP" sz="1000" kern="100" dirty="0" smtClean="0">
                        <a:solidFill>
                          <a:schemeClr val="tx1"/>
                        </a:solidFill>
                        <a:effectLst/>
                        <a:latin typeface="+mn-ea"/>
                        <a:ea typeface="+mn-ea"/>
                        <a:cs typeface="Times New Roman"/>
                      </a:endParaRPr>
                    </a:p>
                    <a:p>
                      <a:pPr algn="ctr">
                        <a:spcAft>
                          <a:spcPts val="0"/>
                        </a:spcAft>
                      </a:pPr>
                      <a:r>
                        <a:rPr lang="ja-JP" sz="1000" kern="100" dirty="0" smtClean="0">
                          <a:solidFill>
                            <a:schemeClr val="tx1"/>
                          </a:solidFill>
                          <a:effectLst/>
                          <a:latin typeface="+mn-ea"/>
                          <a:ea typeface="+mn-ea"/>
                          <a:cs typeface="Times New Roman"/>
                        </a:rPr>
                        <a:t>離職率</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0447">
                <a:tc>
                  <a:txBody>
                    <a:bodyPr/>
                    <a:lstStyle/>
                    <a:p>
                      <a:pPr algn="just">
                        <a:spcAft>
                          <a:spcPts val="0"/>
                        </a:spcAft>
                      </a:pPr>
                      <a:r>
                        <a:rPr lang="ja-JP" sz="1000" kern="100" dirty="0" smtClean="0">
                          <a:solidFill>
                            <a:schemeClr val="tx1"/>
                          </a:solidFill>
                          <a:effectLst/>
                          <a:latin typeface="+mn-ea"/>
                          <a:ea typeface="+mn-ea"/>
                          <a:cs typeface="Times New Roman"/>
                        </a:rPr>
                        <a:t>全</a:t>
                      </a:r>
                      <a:r>
                        <a:rPr lang="ja-JP" altLang="en-US" sz="1000" kern="100" dirty="0" smtClean="0">
                          <a:solidFill>
                            <a:schemeClr val="tx1"/>
                          </a:solidFill>
                          <a:effectLst/>
                          <a:latin typeface="+mn-ea"/>
                          <a:ea typeface="+mn-ea"/>
                          <a:cs typeface="Times New Roman"/>
                        </a:rPr>
                        <a:t>　</a:t>
                      </a:r>
                      <a:r>
                        <a:rPr lang="ja-JP" sz="1000" kern="100" dirty="0" smtClean="0">
                          <a:solidFill>
                            <a:schemeClr val="tx1"/>
                          </a:solidFill>
                          <a:effectLst/>
                          <a:latin typeface="+mn-ea"/>
                          <a:ea typeface="+mn-ea"/>
                          <a:cs typeface="Times New Roman"/>
                        </a:rPr>
                        <a:t>国</a:t>
                      </a:r>
                      <a:endParaRPr lang="ja-JP" sz="1100" kern="10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altLang="ja-JP" sz="1000" kern="100" dirty="0" smtClean="0">
                          <a:solidFill>
                            <a:schemeClr val="tx1"/>
                          </a:solidFill>
                          <a:effectLst/>
                          <a:latin typeface="+mn-ea"/>
                          <a:ea typeface="+mn-ea"/>
                          <a:cs typeface="Times New Roman"/>
                        </a:rPr>
                        <a:t>25.8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17.8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14.5</a:t>
                      </a: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27">
                <a:tc>
                  <a:txBody>
                    <a:bodyPr/>
                    <a:lstStyle/>
                    <a:p>
                      <a:pPr algn="just">
                        <a:spcAft>
                          <a:spcPts val="0"/>
                        </a:spcAft>
                      </a:pPr>
                      <a:r>
                        <a:rPr lang="ja-JP" sz="1000" kern="100" spc="-100" baseline="0" dirty="0">
                          <a:solidFill>
                            <a:schemeClr val="tx1"/>
                          </a:solidFill>
                          <a:effectLst/>
                          <a:latin typeface="+mn-ea"/>
                          <a:ea typeface="+mn-ea"/>
                          <a:cs typeface="Times New Roman"/>
                        </a:rPr>
                        <a:t>大阪府</a:t>
                      </a:r>
                      <a:endParaRPr lang="ja-JP" sz="1100" kern="100" spc="-100" baseline="0" dirty="0">
                        <a:solidFill>
                          <a:schemeClr val="tx1"/>
                        </a:solidFill>
                        <a:effectLst/>
                        <a:latin typeface="+mn-ea"/>
                        <a:ea typeface="+mn-ea"/>
                        <a:cs typeface="Times New Roman"/>
                      </a:endParaRPr>
                    </a:p>
                  </a:txBody>
                  <a:tcPr marL="68565" marR="68565"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32.3</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a:spcAft>
                          <a:spcPts val="0"/>
                        </a:spcAft>
                      </a:pPr>
                      <a:r>
                        <a:rPr lang="en-US" sz="1000" kern="100" dirty="0" smtClean="0">
                          <a:solidFill>
                            <a:schemeClr val="tx1"/>
                          </a:solidFill>
                          <a:effectLst/>
                          <a:latin typeface="+mn-ea"/>
                          <a:ea typeface="+mn-ea"/>
                          <a:cs typeface="Times New Roman"/>
                        </a:rPr>
                        <a:t>20.8</a:t>
                      </a:r>
                      <a:r>
                        <a:rPr lang="ja-JP" sz="1000" kern="100" dirty="0" smtClean="0">
                          <a:solidFill>
                            <a:schemeClr val="tx1"/>
                          </a:solidFill>
                          <a:effectLst/>
                          <a:latin typeface="+mn-ea"/>
                          <a:ea typeface="+mn-ea"/>
                          <a:cs typeface="Times New Roman"/>
                        </a:rPr>
                        <a:t>％</a:t>
                      </a:r>
                      <a:endParaRPr lang="en-US" altLang="ja-JP" sz="1000" kern="100" dirty="0" smtClean="0">
                        <a:solidFill>
                          <a:schemeClr val="tx1"/>
                        </a:solidFill>
                        <a:effectLst/>
                        <a:latin typeface="+mn-ea"/>
                        <a:ea typeface="+mn-ea"/>
                        <a:cs typeface="Times New Roman"/>
                      </a:endParaRPr>
                    </a:p>
                    <a:p>
                      <a:pPr algn="r">
                        <a:spcAft>
                          <a:spcPts val="0"/>
                        </a:spcAft>
                      </a:pPr>
                      <a:r>
                        <a:rPr lang="ja-JP" sz="1000" kern="100" dirty="0" smtClean="0">
                          <a:solidFill>
                            <a:schemeClr val="tx1"/>
                          </a:solidFill>
                          <a:effectLst/>
                          <a:latin typeface="+mn-ea"/>
                          <a:ea typeface="+mn-ea"/>
                          <a:cs typeface="Times New Roman"/>
                        </a:rPr>
                        <a:t>（</a:t>
                      </a:r>
                      <a:r>
                        <a:rPr lang="en-US" sz="1000" kern="100" dirty="0" smtClean="0">
                          <a:solidFill>
                            <a:schemeClr val="tx1"/>
                          </a:solidFill>
                          <a:effectLst/>
                          <a:latin typeface="+mn-ea"/>
                          <a:ea typeface="+mn-ea"/>
                          <a:cs typeface="Times New Roman"/>
                        </a:rPr>
                        <a:t>22</a:t>
                      </a:r>
                      <a:r>
                        <a:rPr lang="ja-JP" sz="1000" kern="100" dirty="0" smtClean="0">
                          <a:solidFill>
                            <a:schemeClr val="tx1"/>
                          </a:solidFill>
                          <a:effectLst/>
                          <a:latin typeface="+mn-ea"/>
                          <a:ea typeface="+mn-ea"/>
                          <a:cs typeface="Times New Roman"/>
                        </a:rPr>
                        <a:t>年</a:t>
                      </a: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ja-JP" sz="1000" kern="100" dirty="0">
                          <a:solidFill>
                            <a:schemeClr val="tx1"/>
                          </a:solidFill>
                          <a:effectLst/>
                          <a:latin typeface="+mn-ea"/>
                          <a:ea typeface="+mn-ea"/>
                          <a:cs typeface="Times New Roman"/>
                        </a:rPr>
                        <a:t>－</a:t>
                      </a:r>
                      <a:endParaRPr lang="ja-JP" sz="1100" kern="100" dirty="0">
                        <a:solidFill>
                          <a:schemeClr val="tx1"/>
                        </a:solidFill>
                        <a:effectLst/>
                        <a:latin typeface="+mn-ea"/>
                        <a:ea typeface="+mn-ea"/>
                        <a:cs typeface="Times New Roman"/>
                      </a:endParaRPr>
                    </a:p>
                  </a:txBody>
                  <a:tcPr marL="68565" marR="68565"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49" name="AutoShape 9"/>
          <p:cNvSpPr>
            <a:spLocks noChangeArrowheads="1"/>
          </p:cNvSpPr>
          <p:nvPr/>
        </p:nvSpPr>
        <p:spPr bwMode="auto">
          <a:xfrm>
            <a:off x="2916238" y="3644900"/>
            <a:ext cx="360362" cy="1008063"/>
          </a:xfrm>
          <a:prstGeom prst="rightArrow">
            <a:avLst>
              <a:gd name="adj1" fmla="val 49917"/>
              <a:gd name="adj2" fmla="val 41509"/>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1750" name="AutoShape 71"/>
          <p:cNvSpPr>
            <a:spLocks noChangeAspect="1" noChangeArrowheads="1"/>
          </p:cNvSpPr>
          <p:nvPr/>
        </p:nvSpPr>
        <p:spPr bwMode="auto">
          <a:xfrm>
            <a:off x="4643438" y="4365625"/>
            <a:ext cx="20875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pic>
        <p:nvPicPr>
          <p:cNvPr id="71751"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2713" y="4508500"/>
            <a:ext cx="2455862"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620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0" y="549275"/>
            <a:ext cx="9144000" cy="9080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＊我が国の医療・福祉関連産業における課題</a:t>
            </a:r>
          </a:p>
          <a:p>
            <a:pPr marL="179388" indent="-179388" defTabSz="912813">
              <a:spcBef>
                <a:spcPct val="5000"/>
              </a:spcBef>
              <a:defRPr/>
            </a:pPr>
            <a:r>
              <a:rPr lang="ja-JP" altLang="en-US" sz="1600" dirty="0">
                <a:ea typeface="HGPｺﾞｼｯｸE" pitchFamily="50" charset="-128"/>
              </a:rPr>
              <a:t>　　急速な高齢化で量的不足が危惧される一方、産業として見た場合、医療・福祉関連産業は内需</a:t>
            </a:r>
            <a:r>
              <a:rPr lang="ja-JP" altLang="en-US" sz="1600" baseline="30000" dirty="0">
                <a:ea typeface="HGPｺﾞｼｯｸE" pitchFamily="50" charset="-128"/>
              </a:rPr>
              <a:t>＊</a:t>
            </a:r>
            <a:r>
              <a:rPr lang="ja-JP" altLang="en-US" sz="1600" dirty="0">
                <a:ea typeface="HGPｺﾞｼｯｸE" pitchFamily="50" charset="-128"/>
              </a:rPr>
              <a:t>喚起・雇用創出が期待できる分野。しかし、我が国の医療・福祉関連産業は、生産性、競争力等に課題</a:t>
            </a:r>
          </a:p>
        </p:txBody>
      </p:sp>
      <p:sp>
        <p:nvSpPr>
          <p:cNvPr id="72707" name="Rectangle 4"/>
          <p:cNvSpPr>
            <a:spLocks noChangeArrowheads="1"/>
          </p:cNvSpPr>
          <p:nvPr/>
        </p:nvSpPr>
        <p:spPr bwMode="auto">
          <a:xfrm>
            <a:off x="6084888" y="1628775"/>
            <a:ext cx="2951162"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産業としての医療・介護</a:t>
            </a:r>
          </a:p>
        </p:txBody>
      </p:sp>
      <p:sp>
        <p:nvSpPr>
          <p:cNvPr id="72708" name="Text Box 5"/>
          <p:cNvSpPr txBox="1">
            <a:spLocks noChangeArrowheads="1"/>
          </p:cNvSpPr>
          <p:nvPr/>
        </p:nvSpPr>
        <p:spPr bwMode="auto">
          <a:xfrm>
            <a:off x="6191250" y="3789363"/>
            <a:ext cx="29527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長坂健二郎「我が国医療制度の現状と問題点」（</a:t>
            </a:r>
            <a:r>
              <a:rPr lang="en-US" altLang="ja-JP" sz="800">
                <a:ea typeface="HGPｺﾞｼｯｸE" pitchFamily="50" charset="-128"/>
              </a:rPr>
              <a:t>2007</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原典は、総務省「</a:t>
            </a:r>
            <a:r>
              <a:rPr lang="en-US" altLang="ja-JP" sz="800">
                <a:ea typeface="HGPｺﾞｼｯｸE" pitchFamily="50" charset="-128"/>
              </a:rPr>
              <a:t>2000</a:t>
            </a:r>
            <a:r>
              <a:rPr lang="ja-JP" altLang="en-US" sz="800">
                <a:ea typeface="HGPｺﾞｼｯｸE" pitchFamily="50" charset="-128"/>
              </a:rPr>
              <a:t>年産業連関表」「</a:t>
            </a:r>
            <a:r>
              <a:rPr lang="en-US" altLang="ja-JP" sz="800">
                <a:ea typeface="HGPｺﾞｼｯｸE" pitchFamily="50" charset="-128"/>
              </a:rPr>
              <a:t>2002</a:t>
            </a:r>
            <a:r>
              <a:rPr lang="ja-JP" altLang="en-US" sz="800">
                <a:ea typeface="HGPｺﾞｼｯｸE" pitchFamily="50" charset="-128"/>
              </a:rPr>
              <a:t>年就業構造</a:t>
            </a:r>
          </a:p>
          <a:p>
            <a:pPr eaLnBrk="1" hangingPunct="1">
              <a:lnSpc>
                <a:spcPts val="600"/>
              </a:lnSpc>
              <a:spcBef>
                <a:spcPct val="50000"/>
              </a:spcBef>
            </a:pPr>
            <a:r>
              <a:rPr lang="ja-JP" altLang="en-US" sz="800">
                <a:ea typeface="HGPｺﾞｼｯｸE" pitchFamily="50" charset="-128"/>
              </a:rPr>
              <a:t>　　基本調査」</a:t>
            </a:r>
          </a:p>
        </p:txBody>
      </p:sp>
      <p:sp>
        <p:nvSpPr>
          <p:cNvPr id="72709" name="Rectangle 8"/>
          <p:cNvSpPr>
            <a:spLocks noChangeArrowheads="1"/>
          </p:cNvSpPr>
          <p:nvPr/>
        </p:nvSpPr>
        <p:spPr bwMode="auto">
          <a:xfrm>
            <a:off x="6300788" y="4508500"/>
            <a:ext cx="2735262"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latin typeface="HGPｺﾞｼｯｸE" pitchFamily="50" charset="-128"/>
                <a:ea typeface="HGPｺﾞｼｯｸE" pitchFamily="50" charset="-128"/>
              </a:rPr>
              <a:t>医薬品が初めて市場に出るまでの</a:t>
            </a:r>
            <a:endParaRPr lang="en-US" altLang="ja-JP" sz="1200">
              <a:latin typeface="HGPｺﾞｼｯｸE" pitchFamily="50" charset="-128"/>
              <a:ea typeface="HGPｺﾞｼｯｸE" pitchFamily="50" charset="-128"/>
            </a:endParaRPr>
          </a:p>
          <a:p>
            <a:pPr algn="ctr" defTabSz="912813"/>
            <a:r>
              <a:rPr lang="ja-JP" altLang="en-US" sz="1200">
                <a:latin typeface="HGPｺﾞｼｯｸE" pitchFamily="50" charset="-128"/>
                <a:ea typeface="HGPｺﾞｼｯｸE" pitchFamily="50" charset="-128"/>
              </a:rPr>
              <a:t>期間が米国と比べ</a:t>
            </a:r>
            <a:r>
              <a:rPr lang="en-US" altLang="ja-JP" sz="1200">
                <a:latin typeface="HGPｺﾞｼｯｸE" pitchFamily="50" charset="-128"/>
                <a:ea typeface="HGPｺﾞｼｯｸE" pitchFamily="50" charset="-128"/>
              </a:rPr>
              <a:t>2.5</a:t>
            </a:r>
            <a:r>
              <a:rPr lang="ja-JP" altLang="en-US" sz="1200">
                <a:latin typeface="HGPｺﾞｼｯｸE" pitchFamily="50" charset="-128"/>
                <a:ea typeface="HGPｺﾞｼｯｸE" pitchFamily="50" charset="-128"/>
              </a:rPr>
              <a:t>年長い</a:t>
            </a:r>
            <a:endParaRPr lang="ja-JP" altLang="en-US" sz="1400">
              <a:ea typeface="HGPｺﾞｼｯｸE" pitchFamily="50" charset="-128"/>
            </a:endParaRPr>
          </a:p>
        </p:txBody>
      </p:sp>
      <p:sp>
        <p:nvSpPr>
          <p:cNvPr id="72710" name="AutoShape 9"/>
          <p:cNvSpPr>
            <a:spLocks noChangeArrowheads="1"/>
          </p:cNvSpPr>
          <p:nvPr/>
        </p:nvSpPr>
        <p:spPr bwMode="auto">
          <a:xfrm>
            <a:off x="0" y="1582738"/>
            <a:ext cx="3059113" cy="5195887"/>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16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・高齢化は、今後、地方部よりも</a:t>
            </a:r>
          </a:p>
          <a:p>
            <a:pPr defTabSz="912813"/>
            <a:r>
              <a:rPr lang="ja-JP" altLang="en-US" sz="1600">
                <a:ea typeface="HGPｺﾞｼｯｸE" pitchFamily="50" charset="-128"/>
              </a:rPr>
              <a:t>  大都市圏において急速に進展。</a:t>
            </a:r>
          </a:p>
          <a:p>
            <a:pPr defTabSz="912813"/>
            <a:r>
              <a:rPr lang="ja-JP" altLang="en-US" sz="1600">
                <a:ea typeface="HGPｺﾞｼｯｸE" pitchFamily="50" charset="-128"/>
              </a:rPr>
              <a:t>  社会保障サービスの量的確保</a:t>
            </a:r>
          </a:p>
          <a:p>
            <a:pPr defTabSz="912813"/>
            <a:r>
              <a:rPr lang="ja-JP" altLang="en-US" sz="1600">
                <a:ea typeface="HGPｺﾞｼｯｸE" pitchFamily="50" charset="-128"/>
              </a:rPr>
              <a:t>  が今後大きな課題</a:t>
            </a:r>
            <a:endParaRPr lang="ja-JP" altLang="en-US" sz="1600">
              <a:solidFill>
                <a:srgbClr val="3333CC"/>
              </a:solidFill>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・一方、医療・介護を産業として</a:t>
            </a:r>
          </a:p>
          <a:p>
            <a:pPr defTabSz="912813"/>
            <a:r>
              <a:rPr lang="ja-JP" altLang="en-US" sz="1600">
                <a:ea typeface="HGPｺﾞｼｯｸE" pitchFamily="50" charset="-128"/>
              </a:rPr>
              <a:t>  見た場合には、自動車産業に</a:t>
            </a:r>
          </a:p>
          <a:p>
            <a:pPr defTabSz="912813"/>
            <a:r>
              <a:rPr lang="ja-JP" altLang="en-US" sz="1600">
                <a:ea typeface="HGPｺﾞｼｯｸE" pitchFamily="50" charset="-128"/>
              </a:rPr>
              <a:t>  匹敵する巨大市場であり、雇</a:t>
            </a:r>
          </a:p>
          <a:p>
            <a:pPr defTabSz="912813"/>
            <a:r>
              <a:rPr lang="ja-JP" altLang="en-US" sz="1600">
                <a:ea typeface="HGPｺﾞｼｯｸE" pitchFamily="50" charset="-128"/>
              </a:rPr>
              <a:t>  用吸収力も高い</a:t>
            </a:r>
          </a:p>
          <a:p>
            <a:pPr defTabSz="912813"/>
            <a:endParaRPr lang="ja-JP" altLang="en-US" sz="800">
              <a:ea typeface="HGPｺﾞｼｯｸE" pitchFamily="50" charset="-128"/>
            </a:endParaRPr>
          </a:p>
          <a:p>
            <a:pPr defTabSz="912813"/>
            <a:r>
              <a:rPr lang="ja-JP" altLang="en-US" sz="1600">
                <a:ea typeface="HGPｺﾞｼｯｸE" pitchFamily="50" charset="-128"/>
              </a:rPr>
              <a:t>・しかしながら、急増する需要に</a:t>
            </a:r>
          </a:p>
          <a:p>
            <a:pPr defTabSz="912813"/>
            <a:r>
              <a:rPr lang="ja-JP" altLang="en-US" sz="1600">
                <a:ea typeface="HGPｺﾞｼｯｸE" pitchFamily="50" charset="-128"/>
              </a:rPr>
              <a:t>  対応するには、我が国の医療</a:t>
            </a:r>
            <a:endParaRPr lang="en-US" altLang="ja-JP" sz="1600">
              <a:ea typeface="HGPｺﾞｼｯｸE" pitchFamily="50" charset="-128"/>
            </a:endParaRPr>
          </a:p>
          <a:p>
            <a:pPr defTabSz="912813"/>
            <a:r>
              <a:rPr lang="ja-JP" altLang="en-US" sz="1600">
                <a:ea typeface="HGPｺﾞｼｯｸE" pitchFamily="50" charset="-128"/>
              </a:rPr>
              <a:t>  ・介護関連産業は、サービス</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 供給体制、労働生産性</a:t>
            </a:r>
            <a:r>
              <a:rPr lang="ja-JP" altLang="en-US" sz="1600" baseline="30000">
                <a:ea typeface="HGPｺﾞｼｯｸE" pitchFamily="50" charset="-128"/>
              </a:rPr>
              <a:t>＊</a:t>
            </a:r>
            <a:r>
              <a:rPr lang="ja-JP" altLang="en-US" sz="1600">
                <a:ea typeface="HGPｺﾞｼｯｸE" pitchFamily="50" charset="-128"/>
              </a:rPr>
              <a:t>など</a:t>
            </a:r>
            <a:endParaRPr lang="en-US" altLang="ja-JP" sz="1600">
              <a:ea typeface="HGPｺﾞｼｯｸE" pitchFamily="50" charset="-128"/>
            </a:endParaRPr>
          </a:p>
          <a:p>
            <a:pPr defTabSz="912813"/>
            <a:r>
              <a:rPr lang="ja-JP" altLang="en-US" sz="1600">
                <a:ea typeface="HGPｺﾞｼｯｸE" pitchFamily="50" charset="-128"/>
              </a:rPr>
              <a:t>　に課題。さらには、医薬品・医</a:t>
            </a:r>
            <a:endParaRPr lang="en-US" altLang="ja-JP" sz="1600">
              <a:ea typeface="HGPｺﾞｼｯｸE" pitchFamily="50" charset="-128"/>
            </a:endParaRPr>
          </a:p>
          <a:p>
            <a:pPr defTabSz="912813"/>
            <a:r>
              <a:rPr lang="ja-JP" altLang="en-US" sz="1600">
                <a:ea typeface="HGPｺﾞｼｯｸE" pitchFamily="50" charset="-128"/>
              </a:rPr>
              <a:t>　療機器産業の国際競争力を</a:t>
            </a:r>
            <a:endParaRPr lang="en-US" altLang="ja-JP" sz="1600">
              <a:ea typeface="HGPｺﾞｼｯｸE" pitchFamily="50" charset="-128"/>
            </a:endParaRPr>
          </a:p>
          <a:p>
            <a:pPr defTabSz="912813"/>
            <a:r>
              <a:rPr lang="ja-JP" altLang="en-US" sz="1600">
                <a:ea typeface="HGPｺﾞｼｯｸE" pitchFamily="50" charset="-128"/>
              </a:rPr>
              <a:t>　阻害する医薬品・医療機器の</a:t>
            </a:r>
            <a:endParaRPr lang="en-US" altLang="ja-JP" sz="1600">
              <a:ea typeface="HGPｺﾞｼｯｸE" pitchFamily="50" charset="-128"/>
            </a:endParaRPr>
          </a:p>
          <a:p>
            <a:pPr defTabSz="912813"/>
            <a:r>
              <a:rPr lang="ja-JP" altLang="en-US" sz="1600">
                <a:ea typeface="HGPｺﾞｼｯｸE" pitchFamily="50" charset="-128"/>
              </a:rPr>
              <a:t>　承認期間の長さ（いわゆる「ド</a:t>
            </a:r>
            <a:endParaRPr lang="en-US" altLang="ja-JP" sz="1600">
              <a:ea typeface="HGPｺﾞｼｯｸE" pitchFamily="50" charset="-128"/>
            </a:endParaRPr>
          </a:p>
          <a:p>
            <a:pPr defTabSz="912813"/>
            <a:r>
              <a:rPr lang="ja-JP" altLang="en-US" sz="1600">
                <a:ea typeface="HGPｺﾞｼｯｸE" pitchFamily="50" charset="-128"/>
              </a:rPr>
              <a:t>　ラッグ・ラグ」「デバイス・ラ</a:t>
            </a:r>
            <a:endParaRPr lang="en-US" altLang="ja-JP" sz="1600">
              <a:ea typeface="HGPｺﾞｼｯｸE" pitchFamily="50" charset="-128"/>
            </a:endParaRPr>
          </a:p>
          <a:p>
            <a:pPr defTabSz="912813"/>
            <a:r>
              <a:rPr lang="ja-JP" altLang="en-US" sz="1600">
                <a:ea typeface="HGPｺﾞｼｯｸE" pitchFamily="50" charset="-128"/>
              </a:rPr>
              <a:t>　グ」）も問題</a:t>
            </a:r>
          </a:p>
        </p:txBody>
      </p:sp>
      <p:sp>
        <p:nvSpPr>
          <p:cNvPr id="72711" name="Rectangle 11"/>
          <p:cNvSpPr>
            <a:spLocks noChangeArrowheads="1"/>
          </p:cNvSpPr>
          <p:nvPr/>
        </p:nvSpPr>
        <p:spPr bwMode="auto">
          <a:xfrm>
            <a:off x="3132138" y="4508500"/>
            <a:ext cx="3095625" cy="2233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400">
                <a:ea typeface="HGPｺﾞｼｯｸE" pitchFamily="50" charset="-128"/>
              </a:rPr>
              <a:t>医療・福祉分野の労働生産性の上昇率</a:t>
            </a:r>
          </a:p>
        </p:txBody>
      </p:sp>
      <p:sp>
        <p:nvSpPr>
          <p:cNvPr id="164876" name="Text Box 1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要因３：課題を抱える医療・福祉分野②</a:t>
            </a:r>
          </a:p>
        </p:txBody>
      </p:sp>
      <p:graphicFrame>
        <p:nvGraphicFramePr>
          <p:cNvPr id="19557" name="Group 101"/>
          <p:cNvGraphicFramePr>
            <a:graphicFrameLocks noGrp="1"/>
          </p:cNvGraphicFramePr>
          <p:nvPr>
            <p:ph idx="4294967295"/>
          </p:nvPr>
        </p:nvGraphicFramePr>
        <p:xfrm>
          <a:off x="6227763" y="2133600"/>
          <a:ext cx="2663825" cy="1430337"/>
        </p:xfrm>
        <a:graphic>
          <a:graphicData uri="http://schemas.openxmlformats.org/drawingml/2006/table">
            <a:tbl>
              <a:tblPr/>
              <a:tblGrid>
                <a:gridCol w="503237"/>
                <a:gridCol w="504825"/>
                <a:gridCol w="576263"/>
                <a:gridCol w="576262"/>
                <a:gridCol w="503238"/>
              </a:tblGrid>
              <a:tr h="360443">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Arial" charset="0"/>
                        <a:ea typeface="ＭＳ Ｐゴシック" pitchFamily="50" charset="-128"/>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生産額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付加</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価値額</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同</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GDP</a:t>
                      </a:r>
                      <a:r>
                        <a:rPr kumimoji="1" lang="ja-JP" altLang="en-US" sz="800" b="0" i="0" u="none" strike="noStrike" cap="none" normalizeH="0" baseline="3000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比</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従業者数</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34.5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310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介護</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（小計）</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38.5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4.3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371</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4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自動車</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37.3</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7.9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1.5</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107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360">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電気</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53.4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兆</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195</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万</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998" name="Group 54"/>
          <p:cNvGraphicFramePr>
            <a:graphicFrameLocks noGrp="1"/>
          </p:cNvGraphicFramePr>
          <p:nvPr/>
        </p:nvGraphicFramePr>
        <p:xfrm>
          <a:off x="3276600" y="4941888"/>
          <a:ext cx="2879725" cy="1096963"/>
        </p:xfrm>
        <a:graphic>
          <a:graphicData uri="http://schemas.openxmlformats.org/drawingml/2006/table">
            <a:tbl>
              <a:tblPr/>
              <a:tblGrid>
                <a:gridCol w="431800"/>
                <a:gridCol w="576263"/>
                <a:gridCol w="647700"/>
                <a:gridCol w="576262"/>
                <a:gridCol w="647700"/>
              </a:tblGrid>
              <a:tr h="213302">
                <a:tc rowSpan="2">
                  <a:txBody>
                    <a:bodyPr/>
                    <a:lstStyle/>
                    <a:p>
                      <a:pPr marL="0" marR="0" lvl="0" indent="0" algn="l" defTabSz="912813"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smtClean="0">
                        <a:ln>
                          <a:noFill/>
                        </a:ln>
                        <a:solidFill>
                          <a:schemeClr val="tx1"/>
                        </a:solidFill>
                        <a:effectLst/>
                        <a:latin typeface="Arial" charset="0"/>
                        <a:ea typeface="ＭＳ Ｐゴシック" pitchFamily="50" charset="-128"/>
                      </a:endParaRP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1980-1995</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1995-2000</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17346">
                <a:tc vMerge="1">
                  <a:txBody>
                    <a:bodyPr/>
                    <a:lstStyle/>
                    <a:p>
                      <a:endParaRPr kumimoji="1" lang="ja-JP" altLang="en-US"/>
                    </a:p>
                  </a:txBody>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全産業</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医療・福祉</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日本</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3.7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0.0</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75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米国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1.2</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-0.8</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1.7</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79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smtClean="0">
                          <a:ln>
                            <a:noFill/>
                          </a:ln>
                          <a:solidFill>
                            <a:schemeClr val="tx1"/>
                          </a:solidFill>
                          <a:effectLst/>
                          <a:latin typeface="Arial" charset="0"/>
                          <a:ea typeface="ＭＳ Ｐゴシック" pitchFamily="50" charset="-128"/>
                        </a:rPr>
                        <a:t>英国</a:t>
                      </a:r>
                    </a:p>
                  </a:txBody>
                  <a:tcPr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2.4%</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0.4</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1.9</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281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Arial" charset="0"/>
                          <a:ea typeface="ＭＳ Ｐゴシック" pitchFamily="50" charset="-128"/>
                        </a:rPr>
                        <a:t>1.6</a:t>
                      </a:r>
                      <a:r>
                        <a:rPr kumimoji="1" lang="ja-JP" altLang="en-US" sz="800" b="0" i="0" u="none" strike="noStrike" cap="none" normalizeH="0" baseline="0" smtClean="0">
                          <a:ln>
                            <a:noFill/>
                          </a:ln>
                          <a:solidFill>
                            <a:schemeClr val="tx1"/>
                          </a:solidFill>
                          <a:effectLst/>
                          <a:latin typeface="Arial" charset="0"/>
                          <a:ea typeface="ＭＳ Ｐゴシック" pitchFamily="50" charset="-128"/>
                        </a:rPr>
                        <a:t>％</a:t>
                      </a:r>
                    </a:p>
                  </a:txBody>
                  <a:tcPr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92" name="Text Box 94"/>
          <p:cNvSpPr txBox="1">
            <a:spLocks noChangeArrowheads="1"/>
          </p:cNvSpPr>
          <p:nvPr/>
        </p:nvSpPr>
        <p:spPr bwMode="auto">
          <a:xfrm>
            <a:off x="3348038" y="6165850"/>
            <a:ext cx="29892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ea typeface="HGPｺﾞｼｯｸE" pitchFamily="50" charset="-128"/>
              </a:rPr>
              <a:t>※</a:t>
            </a:r>
            <a:r>
              <a:rPr lang="ja-JP" altLang="en-US" sz="800">
                <a:ea typeface="HGPｺﾞｼｯｸE" pitchFamily="50" charset="-128"/>
              </a:rPr>
              <a:t>産業構造審議会新成長政策部会・サービス政策部会</a:t>
            </a:r>
          </a:p>
          <a:p>
            <a:pPr eaLnBrk="1" hangingPunct="1">
              <a:lnSpc>
                <a:spcPts val="600"/>
              </a:lnSpc>
              <a:spcBef>
                <a:spcPct val="50000"/>
              </a:spcBef>
            </a:pPr>
            <a:r>
              <a:rPr lang="ja-JP" altLang="en-US" sz="800">
                <a:ea typeface="HGPｺﾞｼｯｸE" pitchFamily="50" charset="-128"/>
              </a:rPr>
              <a:t>    サービス合同小委員会中間とりまとめ（</a:t>
            </a:r>
            <a:r>
              <a:rPr lang="en-US" altLang="ja-JP" sz="800">
                <a:ea typeface="HGPｺﾞｼｯｸE" pitchFamily="50" charset="-128"/>
              </a:rPr>
              <a:t>H20.6</a:t>
            </a:r>
            <a:r>
              <a:rPr lang="ja-JP" altLang="en-US" sz="800">
                <a:ea typeface="HGPｺﾞｼｯｸE" pitchFamily="50" charset="-128"/>
              </a:rPr>
              <a:t>）より。</a:t>
            </a:r>
          </a:p>
          <a:p>
            <a:pPr eaLnBrk="1" hangingPunct="1">
              <a:lnSpc>
                <a:spcPts val="600"/>
              </a:lnSpc>
              <a:spcBef>
                <a:spcPct val="50000"/>
              </a:spcBef>
            </a:pPr>
            <a:r>
              <a:rPr lang="ja-JP" altLang="en-US" sz="800">
                <a:ea typeface="HGPｺﾞｼｯｸE" pitchFamily="50" charset="-128"/>
              </a:rPr>
              <a:t>　　</a:t>
            </a:r>
            <a:r>
              <a:rPr lang="en-US" altLang="ja-JP" sz="800">
                <a:ea typeface="HGPｺﾞｼｯｸE" pitchFamily="50" charset="-128"/>
              </a:rPr>
              <a:t>(</a:t>
            </a:r>
            <a:r>
              <a:rPr lang="ja-JP" altLang="en-US" sz="800">
                <a:ea typeface="HGPｺﾞｼｯｸE" pitchFamily="50" charset="-128"/>
              </a:rPr>
              <a:t>原典は、</a:t>
            </a:r>
            <a:r>
              <a:rPr lang="en-US" altLang="ja-JP" sz="800">
                <a:ea typeface="HGPｺﾞｼｯｸE" pitchFamily="50" charset="-128"/>
              </a:rPr>
              <a:t>EU KLEMS 2008</a:t>
            </a:r>
            <a:r>
              <a:rPr lang="ja-JP" altLang="en-US" sz="800">
                <a:ea typeface="HGPｺﾞｼｯｸE" pitchFamily="50" charset="-128"/>
              </a:rPr>
              <a:t>）</a:t>
            </a:r>
          </a:p>
        </p:txBody>
      </p:sp>
      <p:sp>
        <p:nvSpPr>
          <p:cNvPr id="72793" name="Rectangle 97"/>
          <p:cNvSpPr>
            <a:spLocks noChangeArrowheads="1"/>
          </p:cNvSpPr>
          <p:nvPr/>
        </p:nvSpPr>
        <p:spPr bwMode="auto">
          <a:xfrm>
            <a:off x="3132138" y="1628775"/>
            <a:ext cx="2879725" cy="28082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大都市圏で高い老年人口（</a:t>
            </a:r>
            <a:r>
              <a:rPr lang="en-US" altLang="ja-JP" sz="1200">
                <a:ea typeface="HGPｺﾞｼｯｸE" pitchFamily="50" charset="-128"/>
              </a:rPr>
              <a:t>65</a:t>
            </a:r>
            <a:r>
              <a:rPr lang="ja-JP" altLang="en-US" sz="1200">
                <a:ea typeface="HGPｺﾞｼｯｸE" pitchFamily="50" charset="-128"/>
              </a:rPr>
              <a:t>才以上人口）</a:t>
            </a:r>
            <a:endParaRPr lang="en-US" altLang="ja-JP" sz="1200">
              <a:ea typeface="HGPｺﾞｼｯｸE" pitchFamily="50" charset="-128"/>
            </a:endParaRPr>
          </a:p>
          <a:p>
            <a:pPr algn="ctr" defTabSz="912813"/>
            <a:r>
              <a:rPr lang="ja-JP" altLang="en-US" sz="1200">
                <a:ea typeface="HGPｺﾞｼｯｸE" pitchFamily="50" charset="-128"/>
              </a:rPr>
              <a:t>の増加率</a:t>
            </a:r>
            <a:r>
              <a:rPr lang="ja-JP" altLang="en-US" sz="1000">
                <a:ea typeface="HGPｺﾞｼｯｸE" pitchFamily="50" charset="-128"/>
              </a:rPr>
              <a:t>（２００５～３５）</a:t>
            </a:r>
          </a:p>
        </p:txBody>
      </p:sp>
      <p:pic>
        <p:nvPicPr>
          <p:cNvPr id="72794" name="Picture 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2060575"/>
            <a:ext cx="22320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95" name="AutoShape 99"/>
          <p:cNvSpPr>
            <a:spLocks noChangeArrowheads="1"/>
          </p:cNvSpPr>
          <p:nvPr/>
        </p:nvSpPr>
        <p:spPr bwMode="auto">
          <a:xfrm>
            <a:off x="3203575" y="2349500"/>
            <a:ext cx="1079500" cy="792163"/>
          </a:xfrm>
          <a:prstGeom prst="wedgeRoundRectCallout">
            <a:avLst>
              <a:gd name="adj1" fmla="val 51324"/>
              <a:gd name="adj2" fmla="val 82463"/>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大阪府の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２００５：１８．７％</a:t>
            </a:r>
          </a:p>
          <a:p>
            <a:pPr algn="ctr" defTabSz="912813"/>
            <a:r>
              <a:rPr lang="ja-JP" altLang="en-US" sz="800">
                <a:ea typeface="HGPｺﾞｼｯｸE" pitchFamily="50" charset="-128"/>
              </a:rPr>
              <a:t>２０３５：３３．３％</a:t>
            </a:r>
          </a:p>
          <a:p>
            <a:pPr algn="ctr" defTabSz="912813"/>
            <a:r>
              <a:rPr lang="ja-JP" altLang="en-US" sz="800">
                <a:ea typeface="HGPｺﾞｼｯｸE" pitchFamily="50" charset="-128"/>
              </a:rPr>
              <a:t>（増加率４９．４％）</a:t>
            </a:r>
          </a:p>
        </p:txBody>
      </p:sp>
      <p:sp>
        <p:nvSpPr>
          <p:cNvPr id="72796" name="AutoShape 100"/>
          <p:cNvSpPr>
            <a:spLocks noChangeArrowheads="1"/>
          </p:cNvSpPr>
          <p:nvPr/>
        </p:nvSpPr>
        <p:spPr bwMode="auto">
          <a:xfrm>
            <a:off x="4859338" y="2349500"/>
            <a:ext cx="1081087" cy="792163"/>
          </a:xfrm>
          <a:prstGeom prst="wedgeRoundRectCallout">
            <a:avLst>
              <a:gd name="adj1" fmla="val -64537"/>
              <a:gd name="adj2" fmla="val 73449"/>
              <a:gd name="adj3" fmla="val 16667"/>
            </a:avLst>
          </a:prstGeom>
          <a:solidFill>
            <a:schemeClr val="bg1"/>
          </a:solidFill>
          <a:ln w="9525">
            <a:solidFill>
              <a:schemeClr val="tx1"/>
            </a:solidFill>
            <a:miter lim="800000"/>
            <a:headEnd/>
            <a:tailEnd/>
          </a:ln>
        </p:spPr>
        <p:txBody>
          <a:bodyPr/>
          <a:lstStyle/>
          <a:p>
            <a:pPr algn="ctr" defTabSz="912813"/>
            <a:r>
              <a:rPr lang="ja-JP" altLang="en-US" sz="800">
                <a:ea typeface="HGPｺﾞｼｯｸE" pitchFamily="50" charset="-128"/>
              </a:rPr>
              <a:t>東京都の</a:t>
            </a:r>
          </a:p>
          <a:p>
            <a:pPr algn="ctr" defTabSz="912813"/>
            <a:r>
              <a:rPr lang="ja-JP" altLang="en-US" sz="800">
                <a:ea typeface="HGPｺﾞｼｯｸE" pitchFamily="50" charset="-128"/>
              </a:rPr>
              <a:t>老年人口割合</a:t>
            </a:r>
          </a:p>
          <a:p>
            <a:pPr algn="ctr" defTabSz="912813"/>
            <a:r>
              <a:rPr lang="ja-JP" altLang="en-US" sz="800">
                <a:ea typeface="HGPｺﾞｼｯｸE" pitchFamily="50" charset="-128"/>
              </a:rPr>
              <a:t>２００５：１８．５％</a:t>
            </a:r>
          </a:p>
          <a:p>
            <a:pPr algn="ctr" defTabSz="912813"/>
            <a:r>
              <a:rPr lang="ja-JP" altLang="en-US" sz="800">
                <a:ea typeface="HGPｺﾞｼｯｸE" pitchFamily="50" charset="-128"/>
              </a:rPr>
              <a:t>２０３５：３０．７％</a:t>
            </a:r>
          </a:p>
          <a:p>
            <a:pPr algn="ctr" defTabSz="912813"/>
            <a:r>
              <a:rPr lang="ja-JP" altLang="en-US" sz="800">
                <a:ea typeface="HGPｺﾞｼｯｸE" pitchFamily="50" charset="-128"/>
              </a:rPr>
              <a:t>（増加率６７．５％）</a:t>
            </a:r>
          </a:p>
        </p:txBody>
      </p:sp>
      <p:sp>
        <p:nvSpPr>
          <p:cNvPr id="72797" name="Text Box 101"/>
          <p:cNvSpPr txBox="1">
            <a:spLocks noChangeArrowheads="1"/>
          </p:cNvSpPr>
          <p:nvPr/>
        </p:nvSpPr>
        <p:spPr bwMode="auto">
          <a:xfrm>
            <a:off x="3276600" y="4076700"/>
            <a:ext cx="28797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同時期の全国の老年人口割合増加率は、４４．６％</a:t>
            </a:r>
            <a:endParaRPr lang="en-US" altLang="ja-JP" sz="800">
              <a:ea typeface="HGPｺﾞｼｯｸE" pitchFamily="50" charset="-128"/>
            </a:endParaRPr>
          </a:p>
          <a:p>
            <a:pPr eaLnBrk="1" hangingPunct="1">
              <a:spcBef>
                <a:spcPct val="50000"/>
              </a:spcBef>
            </a:pPr>
            <a:r>
              <a:rPr lang="en-US" altLang="ja-JP" sz="800">
                <a:ea typeface="HGPｺﾞｼｯｸE" pitchFamily="50" charset="-128"/>
              </a:rPr>
              <a:t>※</a:t>
            </a:r>
            <a:r>
              <a:rPr lang="ja-JP" altLang="en-US" sz="800">
                <a:ea typeface="HGPｺﾞｼｯｸE" pitchFamily="50" charset="-128"/>
              </a:rPr>
              <a:t>「日本の都道府県別将来推計人口」（平成</a:t>
            </a:r>
            <a:r>
              <a:rPr lang="en-US" altLang="ja-JP" sz="800">
                <a:ea typeface="HGPｺﾞｼｯｸE" pitchFamily="50" charset="-128"/>
              </a:rPr>
              <a:t>19</a:t>
            </a:r>
            <a:r>
              <a:rPr lang="ja-JP" altLang="en-US" sz="800">
                <a:ea typeface="HGPｺﾞｼｯｸE" pitchFamily="50" charset="-128"/>
              </a:rPr>
              <a:t>年</a:t>
            </a:r>
            <a:r>
              <a:rPr lang="en-US" altLang="ja-JP" sz="800">
                <a:ea typeface="HGPｺﾞｼｯｸE" pitchFamily="50" charset="-128"/>
              </a:rPr>
              <a:t>5</a:t>
            </a:r>
            <a:r>
              <a:rPr lang="ja-JP" altLang="en-US" sz="800">
                <a:ea typeface="HGPｺﾞｼｯｸE" pitchFamily="50" charset="-128"/>
              </a:rPr>
              <a:t>月推計）</a:t>
            </a:r>
          </a:p>
        </p:txBody>
      </p:sp>
      <p:sp>
        <p:nvSpPr>
          <p:cNvPr id="72798" name="AutoShape 10"/>
          <p:cNvSpPr>
            <a:spLocks noChangeArrowheads="1"/>
          </p:cNvSpPr>
          <p:nvPr/>
        </p:nvSpPr>
        <p:spPr bwMode="auto">
          <a:xfrm>
            <a:off x="2916238" y="3789363"/>
            <a:ext cx="431800" cy="935037"/>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2800" name="Text Box 94"/>
          <p:cNvSpPr txBox="1">
            <a:spLocks noChangeArrowheads="1"/>
          </p:cNvSpPr>
          <p:nvPr/>
        </p:nvSpPr>
        <p:spPr bwMode="auto">
          <a:xfrm>
            <a:off x="6732588" y="6524625"/>
            <a:ext cx="20875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（独）医薬品医療機器総合機構（</a:t>
            </a:r>
            <a:r>
              <a:rPr lang="en-US" altLang="ja-JP" sz="800">
                <a:ea typeface="HGPｺﾞｼｯｸE" pitchFamily="50" charset="-128"/>
              </a:rPr>
              <a:t>H20</a:t>
            </a:r>
            <a:r>
              <a:rPr lang="ja-JP" altLang="en-US" sz="800">
                <a:ea typeface="HGPｺﾞｼｯｸE" pitchFamily="50" charset="-128"/>
              </a:rPr>
              <a:t>．</a:t>
            </a:r>
            <a:r>
              <a:rPr lang="en-US" altLang="ja-JP" sz="800">
                <a:ea typeface="HGPｺﾞｼｯｸE" pitchFamily="50" charset="-128"/>
              </a:rPr>
              <a:t>12</a:t>
            </a:r>
            <a:r>
              <a:rPr lang="ja-JP" altLang="en-US" sz="800">
                <a:ea typeface="HGPｺﾞｼｯｸE" pitchFamily="50" charset="-128"/>
              </a:rPr>
              <a:t>）</a:t>
            </a:r>
          </a:p>
        </p:txBody>
      </p:sp>
      <p:pic>
        <p:nvPicPr>
          <p:cNvPr id="72801" name="Picture 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932363"/>
            <a:ext cx="2663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240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要因４：総合性と自由度に欠く経済政策①</a:t>
            </a:r>
            <a:endParaRPr lang="en-US" altLang="ja-JP" sz="2400">
              <a:ea typeface="HGPｺﾞｼｯｸE" pitchFamily="50" charset="-128"/>
            </a:endParaRPr>
          </a:p>
        </p:txBody>
      </p:sp>
      <p:sp>
        <p:nvSpPr>
          <p:cNvPr id="73731"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34148" name="Rectangle 4"/>
          <p:cNvSpPr>
            <a:spLocks noChangeArrowheads="1"/>
          </p:cNvSpPr>
          <p:nvPr/>
        </p:nvSpPr>
        <p:spPr bwMode="auto">
          <a:xfrm>
            <a:off x="0" y="476250"/>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＊経済自由度</a:t>
            </a:r>
            <a:r>
              <a:rPr lang="ja-JP" altLang="en-US" sz="2000" baseline="30000" dirty="0">
                <a:solidFill>
                  <a:srgbClr val="3333CC"/>
                </a:solidFill>
                <a:ea typeface="HGPｺﾞｼｯｸE" pitchFamily="50" charset="-128"/>
              </a:rPr>
              <a:t>＊</a:t>
            </a:r>
            <a:r>
              <a:rPr lang="ja-JP" altLang="en-US" sz="2000" dirty="0">
                <a:solidFill>
                  <a:srgbClr val="3333CC"/>
                </a:solidFill>
                <a:ea typeface="HGPｺﾞｼｯｸE" pitchFamily="50" charset="-128"/>
              </a:rPr>
              <a:t>の低さ</a:t>
            </a:r>
          </a:p>
          <a:p>
            <a:pPr marL="179388" indent="-179388" defTabSz="912813">
              <a:spcBef>
                <a:spcPct val="5000"/>
              </a:spcBef>
              <a:defRPr/>
            </a:pPr>
            <a:r>
              <a:rPr lang="ja-JP" altLang="en-US" sz="1600" dirty="0">
                <a:ea typeface="HGPｺﾞｼｯｸE" pitchFamily="50" charset="-128"/>
              </a:rPr>
              <a:t>　　国としての経済自由度が低い中、特区政策にも遅れをとったことにより、地域の経済成長を阻害。特に近畿圏では、</a:t>
            </a:r>
            <a:r>
              <a:rPr lang="ja-JP" altLang="en-US" sz="1600" dirty="0">
                <a:latin typeface="HGPｺﾞｼｯｸE" pitchFamily="50" charset="-128"/>
                <a:ea typeface="HGPｺﾞｼｯｸE" pitchFamily="50" charset="-128"/>
              </a:rPr>
              <a:t>工場・大学の立地制限により、周辺部等への移転が進み、産業集積としての力を喪失</a:t>
            </a:r>
          </a:p>
        </p:txBody>
      </p:sp>
      <p:sp>
        <p:nvSpPr>
          <p:cNvPr id="73733" name="Rectangle 5"/>
          <p:cNvSpPr>
            <a:spLocks noChangeArrowheads="1"/>
          </p:cNvSpPr>
          <p:nvPr/>
        </p:nvSpPr>
        <p:spPr bwMode="auto">
          <a:xfrm>
            <a:off x="3348038" y="1628775"/>
            <a:ext cx="2736850" cy="21986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他国と比べて高い法人所得課税の</a:t>
            </a:r>
          </a:p>
          <a:p>
            <a:pPr algn="ctr" defTabSz="912813"/>
            <a:r>
              <a:rPr lang="ja-JP" altLang="en-US" sz="1400">
                <a:ea typeface="HGPｺﾞｼｯｸE" pitchFamily="50" charset="-128"/>
              </a:rPr>
              <a:t>実効税率</a:t>
            </a:r>
          </a:p>
        </p:txBody>
      </p:sp>
      <p:sp>
        <p:nvSpPr>
          <p:cNvPr id="73734" name="Text Box 9"/>
          <p:cNvSpPr txBox="1">
            <a:spLocks noChangeArrowheads="1"/>
          </p:cNvSpPr>
          <p:nvPr/>
        </p:nvSpPr>
        <p:spPr bwMode="auto">
          <a:xfrm>
            <a:off x="3348038" y="3429000"/>
            <a:ext cx="27368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財務省ホームページより</a:t>
            </a:r>
          </a:p>
          <a:p>
            <a:pPr eaLnBrk="1" hangingPunct="1">
              <a:spcBef>
                <a:spcPct val="50000"/>
              </a:spcBef>
            </a:pPr>
            <a:r>
              <a:rPr lang="en-US" altLang="ja-JP" sz="800">
                <a:ea typeface="HGPｺﾞｼｯｸE" pitchFamily="50" charset="-128"/>
              </a:rPr>
              <a:t>※</a:t>
            </a:r>
            <a:r>
              <a:rPr lang="ja-JP" altLang="en-US" sz="800">
                <a:ea typeface="HGPｺﾞｼｯｸE" pitchFamily="50" charset="-128"/>
              </a:rPr>
              <a:t>アメリカはカリフォルニア州の場合、ドイツは全ドイツ平均</a:t>
            </a:r>
          </a:p>
        </p:txBody>
      </p:sp>
      <p:grpSp>
        <p:nvGrpSpPr>
          <p:cNvPr id="73735" name="Group 21"/>
          <p:cNvGrpSpPr>
            <a:grpSpLocks/>
          </p:cNvGrpSpPr>
          <p:nvPr/>
        </p:nvGrpSpPr>
        <p:grpSpPr bwMode="auto">
          <a:xfrm>
            <a:off x="3348038" y="3859213"/>
            <a:ext cx="2736850" cy="2943225"/>
            <a:chOff x="2109" y="2568"/>
            <a:chExt cx="1724" cy="1761"/>
          </a:xfrm>
        </p:grpSpPr>
        <p:sp>
          <p:nvSpPr>
            <p:cNvPr id="73748" name="Rectangle 8"/>
            <p:cNvSpPr>
              <a:spLocks noChangeArrowheads="1"/>
            </p:cNvSpPr>
            <p:nvPr/>
          </p:nvSpPr>
          <p:spPr bwMode="auto">
            <a:xfrm>
              <a:off x="2109" y="2568"/>
              <a:ext cx="1724" cy="1734"/>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400">
                  <a:ea typeface="HGPｺﾞｼｯｸE" pitchFamily="50" charset="-128"/>
                </a:rPr>
                <a:t>充実した経済特区を持たない</a:t>
              </a:r>
            </a:p>
          </p:txBody>
        </p:sp>
        <p:sp>
          <p:nvSpPr>
            <p:cNvPr id="73749" name="Text Box 10"/>
            <p:cNvSpPr txBox="1">
              <a:spLocks noChangeArrowheads="1"/>
            </p:cNvSpPr>
            <p:nvPr/>
          </p:nvSpPr>
          <p:spPr bwMode="auto">
            <a:xfrm>
              <a:off x="2241" y="4194"/>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各種資料より</a:t>
              </a:r>
            </a:p>
          </p:txBody>
        </p:sp>
      </p:grpSp>
      <p:sp>
        <p:nvSpPr>
          <p:cNvPr id="73736" name="AutoShape 16"/>
          <p:cNvSpPr>
            <a:spLocks noChangeArrowheads="1"/>
          </p:cNvSpPr>
          <p:nvPr/>
        </p:nvSpPr>
        <p:spPr bwMode="auto">
          <a:xfrm>
            <a:off x="0" y="1717675"/>
            <a:ext cx="3165475" cy="5040313"/>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600" dirty="0">
              <a:solidFill>
                <a:srgbClr val="3333CC"/>
              </a:solidFill>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・我が国は、法人税率が他国より</a:t>
            </a:r>
          </a:p>
          <a:p>
            <a:pPr defTabSz="912813">
              <a:defRPr/>
            </a:pPr>
            <a:r>
              <a:rPr lang="ja-JP" altLang="en-US" sz="1600" dirty="0">
                <a:ea typeface="HGPｺﾞｼｯｸE" pitchFamily="50" charset="-128"/>
              </a:rPr>
              <a:t>  高く、また、企業競争力に対す</a:t>
            </a:r>
          </a:p>
          <a:p>
            <a:pPr defTabSz="912813">
              <a:defRPr/>
            </a:pPr>
            <a:r>
              <a:rPr lang="ja-JP" altLang="en-US" sz="1600" dirty="0">
                <a:ea typeface="HGPｺﾞｼｯｸE" pitchFamily="50" charset="-128"/>
              </a:rPr>
              <a:t>  </a:t>
            </a:r>
            <a:r>
              <a:rPr lang="ja-JP" altLang="en-US" sz="1600" dirty="0" err="1">
                <a:ea typeface="HGPｺﾞｼｯｸE" pitchFamily="50" charset="-128"/>
              </a:rPr>
              <a:t>る</a:t>
            </a:r>
            <a:r>
              <a:rPr lang="ja-JP" altLang="en-US" sz="1600" dirty="0">
                <a:ea typeface="HGPｺﾞｼｯｸE" pitchFamily="50" charset="-128"/>
              </a:rPr>
              <a:t>法規制も強いため、産業面で</a:t>
            </a:r>
          </a:p>
          <a:p>
            <a:pPr defTabSz="912813">
              <a:defRPr/>
            </a:pPr>
            <a:r>
              <a:rPr lang="ja-JP" altLang="en-US" sz="1600" dirty="0">
                <a:ea typeface="HGPｺﾞｼｯｸE" pitchFamily="50" charset="-128"/>
              </a:rPr>
              <a:t>  の国際競争力が低下</a:t>
            </a:r>
            <a:endParaRPr lang="ja-JP" altLang="en-US"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・地域が国際的な都市間競争を</a:t>
            </a:r>
          </a:p>
          <a:p>
            <a:pPr defTabSz="912813">
              <a:defRPr/>
            </a:pPr>
            <a:r>
              <a:rPr lang="ja-JP" altLang="en-US" sz="1600" dirty="0">
                <a:ea typeface="HGPｺﾞｼｯｸE" pitchFamily="50" charset="-128"/>
              </a:rPr>
              <a:t>  勝ち抜くための特区制度につい</a:t>
            </a:r>
          </a:p>
          <a:p>
            <a:pPr defTabSz="912813">
              <a:defRPr/>
            </a:pPr>
            <a:r>
              <a:rPr lang="ja-JP" altLang="en-US" sz="1600" dirty="0">
                <a:ea typeface="HGPｺﾞｼｯｸE" pitchFamily="50" charset="-128"/>
              </a:rPr>
              <a:t>  ても、他国と比較して取組が遅</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く、かつ特例措置が不十分で</a:t>
            </a:r>
            <a:r>
              <a:rPr lang="ja-JP" altLang="en-US" sz="1600" dirty="0" err="1">
                <a:ea typeface="HGPｺﾞｼｯｸE" pitchFamily="50" charset="-128"/>
              </a:rPr>
              <a:t>あ</a:t>
            </a:r>
            <a:r>
              <a:rPr lang="en-US" altLang="ja-JP" sz="1600" dirty="0">
                <a:ea typeface="HGPｺﾞｼｯｸE" pitchFamily="50" charset="-128"/>
              </a:rPr>
              <a:t/>
            </a:r>
            <a:br>
              <a:rPr lang="en-US" altLang="ja-JP" sz="1600" dirty="0">
                <a:ea typeface="HGPｺﾞｼｯｸE" pitchFamily="50" charset="-128"/>
              </a:rPr>
            </a:br>
            <a:r>
              <a:rPr lang="ja-JP" altLang="en-US" sz="1600" dirty="0">
                <a:ea typeface="HGPｺﾞｼｯｸE" pitchFamily="50" charset="-128"/>
              </a:rPr>
              <a:t>　るため、有効な打開策とならず</a:t>
            </a:r>
            <a:endParaRPr lang="en-US" altLang="ja-JP" sz="1200" dirty="0">
              <a:ea typeface="HGPｺﾞｼｯｸE" pitchFamily="50" charset="-128"/>
            </a:endParaRP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・工場等制限法</a:t>
            </a:r>
            <a:r>
              <a:rPr lang="ja-JP" altLang="en-US" sz="1600" baseline="30000" dirty="0">
                <a:ea typeface="HGPｺﾞｼｯｸE" pitchFamily="50" charset="-128"/>
              </a:rPr>
              <a:t>＊</a:t>
            </a:r>
            <a:r>
              <a:rPr lang="ja-JP" altLang="en-US" sz="1600" dirty="0">
                <a:ea typeface="HGPｺﾞｼｯｸE" pitchFamily="50" charset="-128"/>
              </a:rPr>
              <a:t>など約４０年間</a:t>
            </a:r>
          </a:p>
          <a:p>
            <a:pPr defTabSz="912813">
              <a:defRPr/>
            </a:pPr>
            <a:r>
              <a:rPr lang="ja-JP" altLang="en-US" sz="1600" dirty="0">
                <a:ea typeface="HGPｺﾞｼｯｸE" pitchFamily="50" charset="-128"/>
              </a:rPr>
              <a:t>　にわたった立地規制により、大</a:t>
            </a:r>
          </a:p>
          <a:p>
            <a:pPr defTabSz="912813">
              <a:defRPr/>
            </a:pPr>
            <a:r>
              <a:rPr lang="ja-JP" altLang="en-US" sz="1600" dirty="0">
                <a:ea typeface="HGPｺﾞｼｯｸE" pitchFamily="50" charset="-128"/>
              </a:rPr>
              <a:t>　規模工場・大学が都市部から流</a:t>
            </a:r>
          </a:p>
          <a:p>
            <a:pPr defTabSz="912813">
              <a:defRPr/>
            </a:pPr>
            <a:r>
              <a:rPr lang="ja-JP" altLang="en-US" sz="1600" dirty="0">
                <a:ea typeface="HGPｺﾞｼｯｸE" pitchFamily="50" charset="-128"/>
              </a:rPr>
              <a:t>　出</a:t>
            </a:r>
          </a:p>
          <a:p>
            <a:pPr defTabSz="912813">
              <a:defRPr/>
            </a:pPr>
            <a:endParaRPr lang="ja-JP" altLang="en-US" sz="800" dirty="0">
              <a:ea typeface="HGPｺﾞｼｯｸE" pitchFamily="50" charset="-128"/>
            </a:endParaRPr>
          </a:p>
          <a:p>
            <a:pPr defTabSz="912813">
              <a:defRPr/>
            </a:pPr>
            <a:r>
              <a:rPr lang="ja-JP" altLang="en-US" sz="1600" dirty="0">
                <a:ea typeface="HGPｺﾞｼｯｸE" pitchFamily="50" charset="-128"/>
              </a:rPr>
              <a:t>・特に、大阪においては、大学等</a:t>
            </a:r>
          </a:p>
          <a:p>
            <a:pPr marL="85725" indent="-85725" defTabSz="912813">
              <a:defRPr/>
            </a:pPr>
            <a:r>
              <a:rPr lang="ja-JP" altLang="en-US" sz="1600" dirty="0">
                <a:ea typeface="HGPｺﾞｼｯｸE" pitchFamily="50" charset="-128"/>
              </a:rPr>
              <a:t>  の都心部からの流出が顕著で　　あった</a:t>
            </a:r>
          </a:p>
        </p:txBody>
      </p:sp>
      <p:sp>
        <p:nvSpPr>
          <p:cNvPr id="73737" name="AutoShape 17"/>
          <p:cNvSpPr>
            <a:spLocks noChangeArrowheads="1"/>
          </p:cNvSpPr>
          <p:nvPr/>
        </p:nvSpPr>
        <p:spPr bwMode="auto">
          <a:xfrm>
            <a:off x="3059113" y="3598863"/>
            <a:ext cx="415925"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grpSp>
        <p:nvGrpSpPr>
          <p:cNvPr id="73738" name="Group 24"/>
          <p:cNvGrpSpPr>
            <a:grpSpLocks/>
          </p:cNvGrpSpPr>
          <p:nvPr/>
        </p:nvGrpSpPr>
        <p:grpSpPr bwMode="auto">
          <a:xfrm>
            <a:off x="6227763" y="1628775"/>
            <a:ext cx="2916237" cy="2230438"/>
            <a:chOff x="3923" y="1117"/>
            <a:chExt cx="1837" cy="1405"/>
          </a:xfrm>
        </p:grpSpPr>
        <p:sp>
          <p:nvSpPr>
            <p:cNvPr id="73744" name="Rectangle 6"/>
            <p:cNvSpPr>
              <a:spLocks noChangeArrowheads="1"/>
            </p:cNvSpPr>
            <p:nvPr/>
          </p:nvSpPr>
          <p:spPr bwMode="auto">
            <a:xfrm>
              <a:off x="3923" y="1117"/>
              <a:ext cx="1769" cy="138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3745" name="Text Box 12"/>
            <p:cNvSpPr txBox="1">
              <a:spLocks noChangeArrowheads="1"/>
            </p:cNvSpPr>
            <p:nvPr/>
          </p:nvSpPr>
          <p:spPr bwMode="auto">
            <a:xfrm>
              <a:off x="3923" y="1117"/>
              <a:ext cx="1769"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400">
                  <a:ea typeface="HGPｺﾞｼｯｸE" pitchFamily="50" charset="-128"/>
                </a:rPr>
                <a:t>企業競争力に対する法規制に係る国際比較</a:t>
              </a:r>
            </a:p>
          </p:txBody>
        </p:sp>
        <p:sp>
          <p:nvSpPr>
            <p:cNvPr id="73746" name="Text Box 13"/>
            <p:cNvSpPr txBox="1">
              <a:spLocks noChangeArrowheads="1"/>
            </p:cNvSpPr>
            <p:nvPr/>
          </p:nvSpPr>
          <p:spPr bwMode="auto">
            <a:xfrm>
              <a:off x="4036" y="2387"/>
              <a:ext cx="17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latin typeface="HGPｺﾞｼｯｸE" pitchFamily="50" charset="-128"/>
                  <a:ea typeface="HGPｺﾞｼｯｸE" pitchFamily="50" charset="-128"/>
                </a:rPr>
                <a:t>※</a:t>
              </a:r>
              <a:r>
                <a:rPr lang="ja-JP" altLang="en-US" sz="800">
                  <a:latin typeface="HGPｺﾞｼｯｸE" pitchFamily="50" charset="-128"/>
                  <a:ea typeface="HGPｺﾞｼｯｸE" pitchFamily="50" charset="-128"/>
                </a:rPr>
                <a:t>ＩＭＤ　世界競争力ランキング（２０１</a:t>
              </a:r>
              <a:r>
                <a:rPr lang="en-US" altLang="ja-JP" sz="800">
                  <a:latin typeface="HGPｺﾞｼｯｸE" pitchFamily="50" charset="-128"/>
                  <a:ea typeface="HGPｺﾞｼｯｸE" pitchFamily="50" charset="-128"/>
                </a:rPr>
                <a:t>1</a:t>
              </a:r>
              <a:r>
                <a:rPr lang="ja-JP" altLang="en-US" sz="800">
                  <a:latin typeface="HGPｺﾞｼｯｸE" pitchFamily="50" charset="-128"/>
                  <a:ea typeface="HGPｺﾞｼｯｸE" pitchFamily="50" charset="-128"/>
                </a:rPr>
                <a:t>年）</a:t>
              </a:r>
            </a:p>
          </p:txBody>
        </p:sp>
        <p:sp>
          <p:nvSpPr>
            <p:cNvPr id="73747" name="Text Box 12"/>
            <p:cNvSpPr txBox="1">
              <a:spLocks noChangeArrowheads="1"/>
            </p:cNvSpPr>
            <p:nvPr/>
          </p:nvSpPr>
          <p:spPr bwMode="auto">
            <a:xfrm>
              <a:off x="3991" y="1434"/>
              <a:ext cx="1769" cy="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［競争力順位］</a:t>
              </a:r>
            </a:p>
            <a:p>
              <a:pPr eaLnBrk="1" hangingPunct="1">
                <a:spcBef>
                  <a:spcPct val="50000"/>
                </a:spcBef>
              </a:pPr>
              <a:r>
                <a:rPr lang="ja-JP" altLang="en-US" sz="1100">
                  <a:latin typeface="HGPｺﾞｼｯｸE" pitchFamily="50" charset="-128"/>
                  <a:ea typeface="HGPｺﾞｼｯｸE" pitchFamily="50" charset="-128"/>
                </a:rPr>
                <a:t>　１位　シンガポール     </a:t>
              </a:r>
              <a:r>
                <a:rPr lang="en-US" altLang="ja-JP" sz="1100">
                  <a:latin typeface="HGPｺﾞｼｯｸE" pitchFamily="50" charset="-128"/>
                  <a:ea typeface="HGPｺﾞｼｯｸE" pitchFamily="50" charset="-128"/>
                </a:rPr>
                <a:t>14</a:t>
              </a:r>
              <a:r>
                <a:rPr lang="ja-JP" altLang="en-US" sz="1100">
                  <a:latin typeface="HGPｺﾞｼｯｸE" pitchFamily="50" charset="-128"/>
                  <a:ea typeface="HGPｺﾞｼｯｸE" pitchFamily="50" charset="-128"/>
                </a:rPr>
                <a:t>位　アメリカ</a:t>
              </a:r>
            </a:p>
            <a:p>
              <a:pPr eaLnBrk="1" hangingPunct="1">
                <a:spcBef>
                  <a:spcPct val="50000"/>
                </a:spcBef>
              </a:pPr>
              <a:r>
                <a:rPr lang="ja-JP" altLang="en-US" sz="1100">
                  <a:latin typeface="HGPｺﾞｼｯｸE" pitchFamily="50" charset="-128"/>
                  <a:ea typeface="HGPｺﾞｼｯｸE" pitchFamily="50" charset="-128"/>
                </a:rPr>
                <a:t>　２位　香港　　　　　　　　</a:t>
              </a:r>
              <a:r>
                <a:rPr lang="en-US" altLang="ja-JP" sz="1100">
                  <a:latin typeface="HGPｺﾞｼｯｸE" pitchFamily="50" charset="-128"/>
                  <a:ea typeface="HGPｺﾞｼｯｸE" pitchFamily="50" charset="-128"/>
                </a:rPr>
                <a:t>24</a:t>
              </a:r>
              <a:r>
                <a:rPr lang="ja-JP" altLang="en-US" sz="1100">
                  <a:latin typeface="HGPｺﾞｼｯｸE" pitchFamily="50" charset="-128"/>
                  <a:ea typeface="HGPｺﾞｼｯｸE" pitchFamily="50" charset="-128"/>
                </a:rPr>
                <a:t>位　台湾</a:t>
              </a:r>
            </a:p>
            <a:p>
              <a:pPr eaLnBrk="1" hangingPunct="1">
                <a:spcBef>
                  <a:spcPct val="50000"/>
                </a:spcBef>
              </a:pPr>
              <a:r>
                <a:rPr lang="ja-JP" altLang="en-US" sz="1100">
                  <a:latin typeface="HGPｺﾞｼｯｸE" pitchFamily="50" charset="-128"/>
                  <a:ea typeface="HGPｺﾞｼｯｸE" pitchFamily="50" charset="-128"/>
                </a:rPr>
                <a:t>　３位　オーストラリア    </a:t>
              </a:r>
              <a:r>
                <a:rPr lang="en-US" altLang="ja-JP" sz="1100">
                  <a:latin typeface="HGPｺﾞｼｯｸE" pitchFamily="50" charset="-128"/>
                  <a:ea typeface="HGPｺﾞｼｯｸE" pitchFamily="50" charset="-128"/>
                </a:rPr>
                <a:t>31</a:t>
              </a:r>
              <a:r>
                <a:rPr lang="ja-JP" altLang="en-US" sz="1100">
                  <a:latin typeface="HGPｺﾞｼｯｸE" pitchFamily="50" charset="-128"/>
                  <a:ea typeface="HGPｺﾞｼｯｸE" pitchFamily="50" charset="-128"/>
                </a:rPr>
                <a:t>位　中国</a:t>
              </a:r>
            </a:p>
            <a:p>
              <a:pPr eaLnBrk="1" hangingPunct="1">
                <a:spcBef>
                  <a:spcPct val="50000"/>
                </a:spcBef>
              </a:pPr>
              <a:r>
                <a:rPr lang="ja-JP" altLang="en-US" sz="1100">
                  <a:latin typeface="HGPｺﾞｼｯｸE" pitchFamily="50" charset="-128"/>
                  <a:ea typeface="HGPｺﾞｼｯｸE" pitchFamily="50" charset="-128"/>
                </a:rPr>
                <a:t>　４位　カナダ　　　　　    </a:t>
              </a:r>
              <a:r>
                <a:rPr lang="en-US" altLang="ja-JP" sz="1100">
                  <a:latin typeface="HGPｺﾞｼｯｸE" pitchFamily="50" charset="-128"/>
                  <a:ea typeface="HGPｺﾞｼｯｸE" pitchFamily="50" charset="-128"/>
                </a:rPr>
                <a:t>34</a:t>
              </a:r>
              <a:r>
                <a:rPr lang="ja-JP" altLang="en-US" sz="1100">
                  <a:latin typeface="HGPｺﾞｼｯｸE" pitchFamily="50" charset="-128"/>
                  <a:ea typeface="HGPｺﾞｼｯｸE" pitchFamily="50" charset="-128"/>
                </a:rPr>
                <a:t>位　日本</a:t>
              </a:r>
            </a:p>
            <a:p>
              <a:pPr eaLnBrk="1" hangingPunct="1">
                <a:spcBef>
                  <a:spcPct val="50000"/>
                </a:spcBef>
              </a:pPr>
              <a:r>
                <a:rPr lang="ja-JP" altLang="en-US" sz="1100">
                  <a:latin typeface="HGPｺﾞｼｯｸE" pitchFamily="50" charset="-128"/>
                  <a:ea typeface="HGPｺﾞｼｯｸE" pitchFamily="50" charset="-128"/>
                </a:rPr>
                <a:t>　５位　マレーシア</a:t>
              </a:r>
            </a:p>
          </p:txBody>
        </p:sp>
      </p:grpSp>
      <p:sp>
        <p:nvSpPr>
          <p:cNvPr id="73739" name="Text Box 11"/>
          <p:cNvSpPr txBox="1">
            <a:spLocks noChangeArrowheads="1"/>
          </p:cNvSpPr>
          <p:nvPr/>
        </p:nvSpPr>
        <p:spPr bwMode="auto">
          <a:xfrm>
            <a:off x="6302375" y="6443663"/>
            <a:ext cx="2587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経済産業省「工場立地動向調査」</a:t>
            </a:r>
          </a:p>
        </p:txBody>
      </p:sp>
      <p:pic>
        <p:nvPicPr>
          <p:cNvPr id="73740" name="Picture 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038" y="4148138"/>
            <a:ext cx="2570162"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1"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25" y="2219325"/>
            <a:ext cx="2651125"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2"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4275" y="4575175"/>
            <a:ext cx="2746375"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3" name="Rectangle 7"/>
          <p:cNvSpPr>
            <a:spLocks noChangeArrowheads="1"/>
          </p:cNvSpPr>
          <p:nvPr/>
        </p:nvSpPr>
        <p:spPr bwMode="auto">
          <a:xfrm>
            <a:off x="6227763" y="3867150"/>
            <a:ext cx="2808287" cy="289083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工場等制限法により</a:t>
            </a:r>
          </a:p>
          <a:p>
            <a:pPr algn="ctr" defTabSz="912813"/>
            <a:r>
              <a:rPr lang="ja-JP" altLang="en-US" sz="1200">
                <a:ea typeface="HGPｺﾞｼｯｸE" pitchFamily="50" charset="-128"/>
              </a:rPr>
              <a:t>大阪の工場立地は２００２年まで低迷</a:t>
            </a: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Tree>
    <p:extLst>
      <p:ext uri="{BB962C8B-B14F-4D97-AF65-F5344CB8AC3E}">
        <p14:creationId xmlns:p14="http://schemas.microsoft.com/office/powerpoint/2010/main" val="214785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4755" name="Rectangle 5"/>
          <p:cNvSpPr>
            <a:spLocks noChangeArrowheads="1"/>
          </p:cNvSpPr>
          <p:nvPr/>
        </p:nvSpPr>
        <p:spPr bwMode="auto">
          <a:xfrm>
            <a:off x="6199188" y="1785938"/>
            <a:ext cx="2916237" cy="25066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600">
              <a:ea typeface="HGPｺﾞｼｯｸE" pitchFamily="50" charset="-128"/>
            </a:endParaRPr>
          </a:p>
        </p:txBody>
      </p:sp>
      <p:sp>
        <p:nvSpPr>
          <p:cNvPr id="74756" name="Rectangle 7"/>
          <p:cNvSpPr>
            <a:spLocks noChangeArrowheads="1"/>
          </p:cNvSpPr>
          <p:nvPr/>
        </p:nvSpPr>
        <p:spPr bwMode="auto">
          <a:xfrm>
            <a:off x="3214688" y="1785938"/>
            <a:ext cx="2928937" cy="25082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200">
              <a:ea typeface="HGPｺﾞｼｯｸE" pitchFamily="50" charset="-128"/>
            </a:endParaRPr>
          </a:p>
          <a:p>
            <a:pPr algn="ctr" defTabSz="912813"/>
            <a:endParaRPr lang="ja-JP" altLang="en-US" sz="12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48134" name="AutoShape 9"/>
          <p:cNvSpPr>
            <a:spLocks noChangeArrowheads="1"/>
          </p:cNvSpPr>
          <p:nvPr/>
        </p:nvSpPr>
        <p:spPr bwMode="auto">
          <a:xfrm>
            <a:off x="0" y="1773238"/>
            <a:ext cx="3132138" cy="5084762"/>
          </a:xfrm>
          <a:prstGeom prst="roundRect">
            <a:avLst>
              <a:gd name="adj" fmla="val 5931"/>
            </a:avLst>
          </a:prstGeom>
          <a:gradFill rotWithShape="1">
            <a:gsLst>
              <a:gs pos="0">
                <a:srgbClr val="FFFFFF"/>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1200" dirty="0">
              <a:solidFill>
                <a:srgbClr val="3333CC"/>
              </a:solidFill>
              <a:ea typeface="HGPｺﾞｼｯｸE" pitchFamily="50" charset="-128"/>
            </a:endParaRP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・サービス産業は製造業に比較し　</a:t>
            </a:r>
            <a:endParaRPr lang="en-US" altLang="ja-JP" sz="1600" dirty="0">
              <a:ea typeface="HGPｺﾞｼｯｸE" pitchFamily="50" charset="-128"/>
            </a:endParaRPr>
          </a:p>
          <a:p>
            <a:pPr defTabSz="912813">
              <a:defRPr/>
            </a:pPr>
            <a:r>
              <a:rPr lang="ja-JP" altLang="en-US" sz="1600" dirty="0">
                <a:ea typeface="HGPｺﾞｼｯｸE" pitchFamily="50" charset="-128"/>
              </a:rPr>
              <a:t>　</a:t>
            </a:r>
            <a:r>
              <a:rPr lang="ja-JP" altLang="en-US" sz="1600" dirty="0" err="1">
                <a:ea typeface="HGPｺﾞｼｯｸE" pitchFamily="50" charset="-128"/>
              </a:rPr>
              <a:t>て</a:t>
            </a:r>
            <a:r>
              <a:rPr lang="ja-JP" altLang="en-US" sz="1600" dirty="0">
                <a:ea typeface="HGPｺﾞｼｯｸE" pitchFamily="50" charset="-128"/>
              </a:rPr>
              <a:t>政府による規制が多い</a:t>
            </a:r>
          </a:p>
          <a:p>
            <a:pPr defTabSz="912813">
              <a:defRPr/>
            </a:pPr>
            <a:r>
              <a:rPr lang="ja-JP" altLang="en-US" sz="1200" dirty="0">
                <a:ea typeface="HGPｺﾞｼｯｸE" pitchFamily="50" charset="-128"/>
              </a:rPr>
              <a:t>　（規制例）</a:t>
            </a:r>
          </a:p>
          <a:p>
            <a:pPr defTabSz="912813">
              <a:defRPr/>
            </a:pPr>
            <a:r>
              <a:rPr lang="ja-JP" altLang="en-US" sz="1200" dirty="0">
                <a:ea typeface="HGPｺﾞｼｯｸE" pitchFamily="50" charset="-128"/>
              </a:rPr>
              <a:t>　  </a:t>
            </a:r>
            <a:r>
              <a:rPr lang="ja-JP" altLang="en-US" sz="1200" spc="-70" dirty="0">
                <a:ea typeface="HGPｺﾞｼｯｸE" pitchFamily="50" charset="-128"/>
              </a:rPr>
              <a:t>運輸（許認可、台数、運賃・料金等）</a:t>
            </a:r>
          </a:p>
          <a:p>
            <a:pPr defTabSz="912813">
              <a:defRPr/>
            </a:pPr>
            <a:r>
              <a:rPr lang="ja-JP" altLang="en-US" sz="1200" dirty="0">
                <a:ea typeface="HGPｺﾞｼｯｸE" pitchFamily="50" charset="-128"/>
              </a:rPr>
              <a:t>　  </a:t>
            </a:r>
            <a:r>
              <a:rPr lang="ja-JP" altLang="en-US" sz="1200" spc="-70" dirty="0">
                <a:ea typeface="HGPｺﾞｼｯｸE" pitchFamily="50" charset="-128"/>
              </a:rPr>
              <a:t>保育（許認可等）</a:t>
            </a:r>
          </a:p>
          <a:p>
            <a:pPr defTabSz="912813">
              <a:defRPr/>
            </a:pPr>
            <a:endParaRPr lang="en-US" altLang="ja-JP" sz="600" dirty="0">
              <a:ea typeface="HGPｺﾞｼｯｸE" pitchFamily="50" charset="-128"/>
            </a:endParaRPr>
          </a:p>
          <a:p>
            <a:pPr marL="85725" indent="-85725" defTabSz="912813">
              <a:defRPr/>
            </a:pPr>
            <a:r>
              <a:rPr lang="ja-JP" altLang="en-US" sz="1600" dirty="0">
                <a:ea typeface="HGPｺﾞｼｯｸE" pitchFamily="50" charset="-128"/>
              </a:rPr>
              <a:t>・大阪のサービス業は、都市部の立地・人件費コストに見合った高い収入を得ることができておらず、事業効率が悪い</a:t>
            </a:r>
          </a:p>
          <a:p>
            <a:pPr defTabSz="912813">
              <a:defRPr/>
            </a:pPr>
            <a:endParaRPr lang="en-US" altLang="ja-JP" sz="600" dirty="0">
              <a:ea typeface="HGPｺﾞｼｯｸE" pitchFamily="50" charset="-128"/>
            </a:endParaRPr>
          </a:p>
          <a:p>
            <a:pPr defTabSz="912813">
              <a:defRPr/>
            </a:pPr>
            <a:r>
              <a:rPr lang="ja-JP" altLang="en-US" sz="1600" dirty="0">
                <a:ea typeface="HGPｺﾞｼｯｸE" pitchFamily="50" charset="-128"/>
              </a:rPr>
              <a:t>・企業の新陳代謝が進まない産</a:t>
            </a:r>
          </a:p>
          <a:p>
            <a:pPr defTabSz="912813">
              <a:defRPr/>
            </a:pPr>
            <a:r>
              <a:rPr lang="ja-JP" altLang="en-US" sz="1600" dirty="0">
                <a:ea typeface="HGPｺﾞｼｯｸE" pitchFamily="50" charset="-128"/>
              </a:rPr>
              <a:t>  業構造・環境が、生産性向上に</a:t>
            </a:r>
          </a:p>
          <a:p>
            <a:pPr defTabSz="912813">
              <a:defRPr/>
            </a:pPr>
            <a:r>
              <a:rPr lang="ja-JP" altLang="en-US" sz="1600" dirty="0">
                <a:ea typeface="HGPｺﾞｼｯｸE" pitchFamily="50" charset="-128"/>
              </a:rPr>
              <a:t>  とってもマイナス</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・産業構造上も、地域によって大</a:t>
            </a:r>
          </a:p>
          <a:p>
            <a:pPr defTabSz="912813">
              <a:defRPr/>
            </a:pPr>
            <a:r>
              <a:rPr lang="ja-JP" altLang="en-US" sz="1600" dirty="0">
                <a:ea typeface="HGPｺﾞｼｯｸE" pitchFamily="50" charset="-128"/>
              </a:rPr>
              <a:t>  </a:t>
            </a:r>
            <a:r>
              <a:rPr lang="ja-JP" altLang="en-US" sz="1600" dirty="0" err="1">
                <a:ea typeface="HGPｺﾞｼｯｸE" pitchFamily="50" charset="-128"/>
              </a:rPr>
              <a:t>きな</a:t>
            </a:r>
            <a:r>
              <a:rPr lang="ja-JP" altLang="en-US" sz="1600" dirty="0">
                <a:ea typeface="HGPｺﾞｼｯｸE" pitchFamily="50" charset="-128"/>
              </a:rPr>
              <a:t>隔たりがあるが、その特性</a:t>
            </a:r>
          </a:p>
          <a:p>
            <a:pPr defTabSz="912813">
              <a:defRPr/>
            </a:pPr>
            <a:r>
              <a:rPr lang="ja-JP" altLang="en-US" sz="1600" dirty="0">
                <a:ea typeface="HGPｺﾞｼｯｸE" pitchFamily="50" charset="-128"/>
              </a:rPr>
              <a:t>  に応じた産業振興が不十分</a:t>
            </a:r>
            <a:endParaRPr lang="en-US" altLang="ja-JP" sz="1600" dirty="0">
              <a:ea typeface="HGPｺﾞｼｯｸE" pitchFamily="50" charset="-128"/>
            </a:endParaRPr>
          </a:p>
          <a:p>
            <a:pPr defTabSz="912813">
              <a:defRPr/>
            </a:pPr>
            <a:endParaRPr lang="ja-JP" altLang="en-US" sz="600" dirty="0">
              <a:ea typeface="HGPｺﾞｼｯｸE" pitchFamily="50" charset="-128"/>
            </a:endParaRPr>
          </a:p>
          <a:p>
            <a:pPr defTabSz="912813">
              <a:defRPr/>
            </a:pPr>
            <a:r>
              <a:rPr lang="ja-JP" altLang="en-US" sz="1600" dirty="0">
                <a:ea typeface="HGPｺﾞｼｯｸE" pitchFamily="50" charset="-128"/>
              </a:rPr>
              <a:t>・これらの結果、我が国の労働生</a:t>
            </a:r>
          </a:p>
          <a:p>
            <a:pPr defTabSz="912813">
              <a:defRPr/>
            </a:pPr>
            <a:r>
              <a:rPr lang="ja-JP" altLang="en-US" sz="1600" dirty="0">
                <a:ea typeface="HGPｺﾞｼｯｸE" pitchFamily="50" charset="-128"/>
              </a:rPr>
              <a:t>  産性は先進国の中でも低水準</a:t>
            </a:r>
          </a:p>
        </p:txBody>
      </p:sp>
      <p:sp>
        <p:nvSpPr>
          <p:cNvPr id="74758" name="Rectangle 17"/>
          <p:cNvSpPr>
            <a:spLocks noChangeArrowheads="1"/>
          </p:cNvSpPr>
          <p:nvPr/>
        </p:nvSpPr>
        <p:spPr bwMode="auto">
          <a:xfrm>
            <a:off x="0" y="549275"/>
            <a:ext cx="9144000" cy="908050"/>
          </a:xfrm>
          <a:prstGeom prst="rect">
            <a:avLst/>
          </a:prstGeom>
          <a:gradFill rotWithShape="1">
            <a:gsLst>
              <a:gs pos="0">
                <a:srgbClr val="FFFF99"/>
              </a:gs>
              <a:gs pos="50000">
                <a:srgbClr val="FFFFFF"/>
              </a:gs>
              <a:gs pos="100000">
                <a:srgbClr val="FFFF99"/>
              </a:gs>
            </a:gsLst>
            <a:lin ang="5400000" scaled="1"/>
          </a:gradFill>
          <a:ln w="9525">
            <a:solidFill>
              <a:schemeClr val="tx1"/>
            </a:solidFill>
            <a:miter lim="800000"/>
            <a:headEnd/>
            <a:tailEnd/>
          </a:ln>
        </p:spPr>
        <p:txBody>
          <a:bodyPr lIns="91435" tIns="45717" rIns="91435" bIns="45717">
            <a:spAutoFit/>
          </a:bodyPr>
          <a:lstStyle/>
          <a:p>
            <a:pPr marL="179388" indent="-179388" defTabSz="912813">
              <a:spcBef>
                <a:spcPct val="5000"/>
              </a:spcBef>
            </a:pPr>
            <a:r>
              <a:rPr lang="ja-JP" altLang="en-US" sz="2000">
                <a:solidFill>
                  <a:srgbClr val="3333CC"/>
                </a:solidFill>
                <a:ea typeface="HGPｺﾞｼｯｸE" pitchFamily="50" charset="-128"/>
              </a:rPr>
              <a:t>  ＊縦割りの弊害による総合的な経済政策の欠如</a:t>
            </a:r>
          </a:p>
          <a:p>
            <a:pPr marL="179388" indent="-179388" defTabSz="912813">
              <a:spcBef>
                <a:spcPct val="5000"/>
              </a:spcBef>
            </a:pPr>
            <a:r>
              <a:rPr lang="ja-JP" altLang="en-US" sz="1600">
                <a:ea typeface="HGPｺﾞｼｯｸE" pitchFamily="50" charset="-128"/>
              </a:rPr>
              <a:t>　　産業振興、金融、税制、規制・保護など、国の経済政策は縦割りで総合性が欠如。サービス産業の低生産性、経済活動の新陳代謝の停滞、地域特性に応じた対策不足等から、労働生産性</a:t>
            </a:r>
            <a:r>
              <a:rPr lang="ja-JP" altLang="en-US" sz="1600" baseline="30000">
                <a:ea typeface="HGPｺﾞｼｯｸE" pitchFamily="50" charset="-128"/>
              </a:rPr>
              <a:t>＊</a:t>
            </a:r>
            <a:r>
              <a:rPr lang="ja-JP" altLang="en-US" sz="1600">
                <a:ea typeface="HGPｺﾞｼｯｸE" pitchFamily="50" charset="-128"/>
              </a:rPr>
              <a:t>も低迷</a:t>
            </a:r>
            <a:endParaRPr lang="ja-JP" altLang="en-US">
              <a:ea typeface="HGPｺﾞｼｯｸE" pitchFamily="50" charset="-128"/>
            </a:endParaRPr>
          </a:p>
        </p:txBody>
      </p:sp>
      <p:sp>
        <p:nvSpPr>
          <p:cNvPr id="74759" name="正方形/長方形 19"/>
          <p:cNvSpPr>
            <a:spLocks noChangeArrowheads="1"/>
          </p:cNvSpPr>
          <p:nvPr/>
        </p:nvSpPr>
        <p:spPr bwMode="auto">
          <a:xfrm>
            <a:off x="3225800" y="1773238"/>
            <a:ext cx="2967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サービス産業の労働生産性の伸びは低い</a:t>
            </a:r>
          </a:p>
        </p:txBody>
      </p:sp>
      <p:grpSp>
        <p:nvGrpSpPr>
          <p:cNvPr id="74760" name="Group 26"/>
          <p:cNvGrpSpPr>
            <a:grpSpLocks/>
          </p:cNvGrpSpPr>
          <p:nvPr/>
        </p:nvGrpSpPr>
        <p:grpSpPr bwMode="auto">
          <a:xfrm>
            <a:off x="3203575" y="4337050"/>
            <a:ext cx="2916238" cy="2520950"/>
            <a:chOff x="3905" y="2732"/>
            <a:chExt cx="1837" cy="1588"/>
          </a:xfrm>
        </p:grpSpPr>
        <p:sp>
          <p:nvSpPr>
            <p:cNvPr id="74793" name="Rectangle 6"/>
            <p:cNvSpPr>
              <a:spLocks noChangeArrowheads="1"/>
            </p:cNvSpPr>
            <p:nvPr/>
          </p:nvSpPr>
          <p:spPr bwMode="auto">
            <a:xfrm>
              <a:off x="3905" y="2732"/>
              <a:ext cx="1837"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ja-JP" sz="1600">
                <a:ea typeface="HGPｺﾞｼｯｸE" pitchFamily="50" charset="-128"/>
              </a:endParaRPr>
            </a:p>
          </p:txBody>
        </p:sp>
        <p:sp>
          <p:nvSpPr>
            <p:cNvPr id="74794" name="Text Box 18"/>
            <p:cNvSpPr txBox="1">
              <a:spLocks noChangeArrowheads="1"/>
            </p:cNvSpPr>
            <p:nvPr/>
          </p:nvSpPr>
          <p:spPr bwMode="auto">
            <a:xfrm>
              <a:off x="4195" y="2750"/>
              <a:ext cx="1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地域特性のある産業構造</a:t>
              </a:r>
            </a:p>
          </p:txBody>
        </p:sp>
        <p:pic>
          <p:nvPicPr>
            <p:cNvPr id="7479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 y="2931"/>
              <a:ext cx="1724"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6" name="正方形/長方形 24"/>
            <p:cNvSpPr>
              <a:spLocks noChangeArrowheads="1"/>
            </p:cNvSpPr>
            <p:nvPr/>
          </p:nvSpPr>
          <p:spPr bwMode="auto">
            <a:xfrm>
              <a:off x="4217" y="2886"/>
              <a:ext cx="13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製造業の三類型別構成比（</a:t>
              </a:r>
              <a:r>
                <a:rPr lang="en-US" altLang="ja-JP" sz="1000">
                  <a:solidFill>
                    <a:srgbClr val="000000"/>
                  </a:solidFill>
                  <a:ea typeface="HGPｺﾞｼｯｸE" pitchFamily="50" charset="-128"/>
                </a:rPr>
                <a:t>2007</a:t>
              </a:r>
              <a:r>
                <a:rPr lang="ja-JP" altLang="en-US" sz="1000">
                  <a:solidFill>
                    <a:srgbClr val="000000"/>
                  </a:solidFill>
                  <a:ea typeface="HGPｺﾞｼｯｸE" pitchFamily="50" charset="-128"/>
                </a:rPr>
                <a:t>年）</a:t>
              </a:r>
            </a:p>
          </p:txBody>
        </p:sp>
        <p:sp>
          <p:nvSpPr>
            <p:cNvPr id="74797" name="正方形/長方形 23"/>
            <p:cNvSpPr>
              <a:spLocks noChangeArrowheads="1"/>
            </p:cNvSpPr>
            <p:nvPr/>
          </p:nvSpPr>
          <p:spPr bwMode="auto">
            <a:xfrm>
              <a:off x="4377" y="4185"/>
              <a:ext cx="88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経済産業省「工業統計表」</a:t>
              </a:r>
            </a:p>
          </p:txBody>
        </p:sp>
      </p:grpSp>
      <p:grpSp>
        <p:nvGrpSpPr>
          <p:cNvPr id="74761" name="Group 27"/>
          <p:cNvGrpSpPr>
            <a:grpSpLocks/>
          </p:cNvGrpSpPr>
          <p:nvPr/>
        </p:nvGrpSpPr>
        <p:grpSpPr bwMode="auto">
          <a:xfrm>
            <a:off x="6207125" y="4319588"/>
            <a:ext cx="2928938" cy="2540000"/>
            <a:chOff x="2020" y="2738"/>
            <a:chExt cx="1845" cy="1600"/>
          </a:xfrm>
        </p:grpSpPr>
        <p:sp>
          <p:nvSpPr>
            <p:cNvPr id="74789" name="Rectangle 8"/>
            <p:cNvSpPr>
              <a:spLocks noChangeArrowheads="1"/>
            </p:cNvSpPr>
            <p:nvPr/>
          </p:nvSpPr>
          <p:spPr bwMode="auto">
            <a:xfrm>
              <a:off x="2020" y="2738"/>
              <a:ext cx="1845" cy="157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日本の労働生産性は先進国の中で低水準</a:t>
              </a:r>
            </a:p>
          </p:txBody>
        </p:sp>
        <p:sp>
          <p:nvSpPr>
            <p:cNvPr id="74790" name="正方形/長方形 23"/>
            <p:cNvSpPr>
              <a:spLocks noChangeArrowheads="1"/>
            </p:cNvSpPr>
            <p:nvPr/>
          </p:nvSpPr>
          <p:spPr bwMode="auto">
            <a:xfrm>
              <a:off x="2125" y="4202"/>
              <a:ext cx="16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en-US" altLang="ja-JP" sz="800">
                  <a:ea typeface="HGPｺﾞｼｯｸE" pitchFamily="50" charset="-128"/>
                </a:rPr>
                <a:t>※</a:t>
              </a:r>
              <a:r>
                <a:rPr lang="zh-TW" altLang="en-US" sz="800">
                  <a:ea typeface="HGPｺﾞｼｯｸE" pitchFamily="50" charset="-128"/>
                </a:rPr>
                <a:t>ＯＥＣ</a:t>
              </a:r>
              <a:r>
                <a:rPr lang="en-US" altLang="ja-JP" sz="800">
                  <a:ea typeface="HGPｺﾞｼｯｸE" pitchFamily="50" charset="-128"/>
                </a:rPr>
                <a:t>D</a:t>
              </a:r>
              <a:r>
                <a:rPr lang="ja-JP" altLang="en-US" sz="800" baseline="30000">
                  <a:ea typeface="HGPｺﾞｼｯｸE" pitchFamily="50" charset="-128"/>
                </a:rPr>
                <a:t>＊</a:t>
              </a:r>
              <a:r>
                <a:rPr lang="zh-TW" altLang="en-US" sz="800">
                  <a:solidFill>
                    <a:srgbClr val="000000"/>
                  </a:solidFill>
                  <a:ea typeface="HGPｺﾞｼｯｸE" pitchFamily="50" charset="-128"/>
                </a:rPr>
                <a:t>「</a:t>
              </a:r>
              <a:r>
                <a:rPr lang="en-US" altLang="zh-TW" sz="800">
                  <a:solidFill>
                    <a:srgbClr val="000000"/>
                  </a:solidFill>
                  <a:ea typeface="HGPｺﾞｼｯｸE" pitchFamily="50" charset="-128"/>
                </a:rPr>
                <a:t>Productivity Database</a:t>
              </a:r>
              <a:r>
                <a:rPr lang="zh-TW" altLang="en-US" sz="800">
                  <a:solidFill>
                    <a:srgbClr val="000000"/>
                  </a:solidFill>
                  <a:ea typeface="HGPｺﾞｼｯｸE" pitchFamily="50" charset="-128"/>
                </a:rPr>
                <a:t>」</a:t>
              </a:r>
              <a:r>
                <a:rPr lang="ja-JP" altLang="en-US" sz="800">
                  <a:solidFill>
                    <a:srgbClr val="000000"/>
                  </a:solidFill>
                  <a:ea typeface="HGPｺﾞｼｯｸE" pitchFamily="50" charset="-128"/>
                </a:rPr>
                <a:t>より</a:t>
              </a:r>
              <a:r>
                <a:rPr lang="zh-TW" altLang="en-US" sz="800">
                  <a:solidFill>
                    <a:srgbClr val="000000"/>
                  </a:solidFill>
                  <a:ea typeface="HGPｺﾞｼｯｸE" pitchFamily="50" charset="-128"/>
                </a:rPr>
                <a:t>中小企業庁作成</a:t>
              </a:r>
              <a:endParaRPr lang="ja-JP" altLang="en-US" sz="800">
                <a:solidFill>
                  <a:srgbClr val="000000"/>
                </a:solidFill>
                <a:ea typeface="HGPｺﾞｼｯｸE" pitchFamily="50" charset="-128"/>
              </a:endParaRPr>
            </a:p>
          </p:txBody>
        </p:sp>
        <p:sp>
          <p:nvSpPr>
            <p:cNvPr id="74791" name="正方形/長方形 24"/>
            <p:cNvSpPr>
              <a:spLocks noChangeArrowheads="1"/>
            </p:cNvSpPr>
            <p:nvPr/>
          </p:nvSpPr>
          <p:spPr bwMode="auto">
            <a:xfrm>
              <a:off x="2064" y="2886"/>
              <a:ext cx="17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ea typeface="HGPｺﾞｼｯｸE" pitchFamily="50" charset="-128"/>
                </a:rPr>
                <a:t>労働生産性の国際比較（</a:t>
              </a:r>
              <a:r>
                <a:rPr lang="en-US" altLang="ja-JP" sz="1000">
                  <a:solidFill>
                    <a:srgbClr val="000000"/>
                  </a:solidFill>
                  <a:ea typeface="HGPｺﾞｼｯｸE" pitchFamily="50" charset="-128"/>
                </a:rPr>
                <a:t>2006</a:t>
              </a:r>
              <a:r>
                <a:rPr lang="ja-JP" altLang="en-US" sz="1000">
                  <a:solidFill>
                    <a:srgbClr val="000000"/>
                  </a:solidFill>
                  <a:ea typeface="HGPｺﾞｼｯｸE" pitchFamily="50" charset="-128"/>
                </a:rPr>
                <a:t>年、アメリカ＝</a:t>
              </a:r>
              <a:r>
                <a:rPr lang="en-US" altLang="ja-JP" sz="1000">
                  <a:solidFill>
                    <a:srgbClr val="000000"/>
                  </a:solidFill>
                  <a:ea typeface="HGPｺﾞｼｯｸE" pitchFamily="50" charset="-128"/>
                </a:rPr>
                <a:t>100</a:t>
              </a:r>
              <a:r>
                <a:rPr lang="ja-JP" altLang="en-US" sz="1000">
                  <a:solidFill>
                    <a:srgbClr val="000000"/>
                  </a:solidFill>
                  <a:ea typeface="HGPｺﾞｼｯｸE" pitchFamily="50" charset="-128"/>
                </a:rPr>
                <a:t>）</a:t>
              </a:r>
            </a:p>
          </p:txBody>
        </p:sp>
        <p:pic>
          <p:nvPicPr>
            <p:cNvPr id="74792"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 y="2976"/>
              <a:ext cx="1769"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91" name="Text Box 23"/>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要因４：総合性と自由度に欠く経済政策②</a:t>
            </a:r>
            <a:endParaRPr lang="en-US" altLang="ja-JP" sz="2400">
              <a:ea typeface="HGPｺﾞｼｯｸE" pitchFamily="50" charset="-128"/>
            </a:endParaRPr>
          </a:p>
        </p:txBody>
      </p:sp>
      <p:sp>
        <p:nvSpPr>
          <p:cNvPr id="74763" name="AutoShape 24"/>
          <p:cNvSpPr>
            <a:spLocks noChangeArrowheads="1"/>
          </p:cNvSpPr>
          <p:nvPr/>
        </p:nvSpPr>
        <p:spPr bwMode="auto">
          <a:xfrm>
            <a:off x="2987675" y="3789363"/>
            <a:ext cx="433388"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4764" name="正方形/長方形 19"/>
          <p:cNvSpPr>
            <a:spLocks noChangeArrowheads="1"/>
          </p:cNvSpPr>
          <p:nvPr/>
        </p:nvSpPr>
        <p:spPr bwMode="auto">
          <a:xfrm>
            <a:off x="3417888" y="3068638"/>
            <a:ext cx="2586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200">
                <a:solidFill>
                  <a:srgbClr val="000000"/>
                </a:solidFill>
                <a:ea typeface="HGPｺﾞｼｯｸE" pitchFamily="50" charset="-128"/>
              </a:rPr>
              <a:t>大阪の</a:t>
            </a:r>
            <a:r>
              <a:rPr lang="ja-JP" altLang="en-US" sz="1200">
                <a:ea typeface="HGPｺﾞｼｯｸE" pitchFamily="50" charset="-128"/>
              </a:rPr>
              <a:t>サービス産業は利益率が悪い</a:t>
            </a:r>
          </a:p>
        </p:txBody>
      </p:sp>
      <p:graphicFrame>
        <p:nvGraphicFramePr>
          <p:cNvPr id="21552" name="Group 48"/>
          <p:cNvGraphicFramePr>
            <a:graphicFrameLocks noGrp="1"/>
          </p:cNvGraphicFramePr>
          <p:nvPr/>
        </p:nvGraphicFramePr>
        <p:xfrm>
          <a:off x="3348038" y="3357563"/>
          <a:ext cx="2736850" cy="682625"/>
        </p:xfrm>
        <a:graphic>
          <a:graphicData uri="http://schemas.openxmlformats.org/drawingml/2006/table">
            <a:tbl>
              <a:tblPr/>
              <a:tblGrid>
                <a:gridCol w="1008062"/>
                <a:gridCol w="574675"/>
                <a:gridCol w="576263"/>
                <a:gridCol w="577850"/>
              </a:tblGrid>
              <a:tr h="255707">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全国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東京都</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charset="0"/>
                          <a:ea typeface="ＭＳ Ｐゴシック" pitchFamily="50" charset="-128"/>
                        </a:rPr>
                        <a:t>大阪府</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918">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収入に対する</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Arial" charset="0"/>
                          <a:ea typeface="ＭＳ Ｐゴシック" pitchFamily="50" charset="-128"/>
                        </a:rPr>
                        <a:t>事業利益額割合</a:t>
                      </a:r>
                    </a:p>
                  </a:txBody>
                  <a:tcPr marT="45741" marB="457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16.3</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17.0</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(19</a:t>
                      </a: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dirty="0" smtClean="0">
                          <a:ln>
                            <a:noFill/>
                          </a:ln>
                          <a:solidFill>
                            <a:schemeClr val="tx1"/>
                          </a:solidFill>
                          <a:effectLst/>
                          <a:latin typeface="Arial" charset="0"/>
                          <a:ea typeface="ＭＳ Ｐゴシック" pitchFamily="50" charset="-128"/>
                        </a:rPr>
                        <a:t>)</a:t>
                      </a: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41" marB="457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14.3</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Arial" charset="0"/>
                          <a:ea typeface="ＭＳ Ｐゴシック" pitchFamily="50" charset="-128"/>
                        </a:rPr>
                        <a:t>(42</a:t>
                      </a:r>
                      <a:r>
                        <a:rPr kumimoji="1" lang="ja-JP" altLang="en-US" sz="1000" b="0" i="0" u="none" strike="noStrike" cap="none" normalizeH="0" baseline="0" smtClean="0">
                          <a:ln>
                            <a:noFill/>
                          </a:ln>
                          <a:solidFill>
                            <a:schemeClr val="tx1"/>
                          </a:solidFill>
                          <a:effectLst/>
                          <a:latin typeface="Arial" charset="0"/>
                          <a:ea typeface="ＭＳ Ｐゴシック" pitchFamily="50" charset="-128"/>
                        </a:rPr>
                        <a:t>位</a:t>
                      </a:r>
                      <a:r>
                        <a:rPr kumimoji="1" lang="en-US" altLang="ja-JP" sz="1000" b="0" i="0" u="none" strike="noStrike" cap="none" normalizeH="0" baseline="0" smtClean="0">
                          <a:ln>
                            <a:noFill/>
                          </a:ln>
                          <a:solidFill>
                            <a:schemeClr val="tx1"/>
                          </a:solidFill>
                          <a:effectLst/>
                          <a:latin typeface="Arial" charset="0"/>
                          <a:ea typeface="ＭＳ Ｐゴシック" pitchFamily="50" charset="-128"/>
                        </a:rPr>
                        <a:t>)</a:t>
                      </a:r>
                    </a:p>
                  </a:txBody>
                  <a:tcPr marT="45741" marB="457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82" name="正方形/長方形 21"/>
          <p:cNvSpPr>
            <a:spLocks noChangeArrowheads="1"/>
          </p:cNvSpPr>
          <p:nvPr/>
        </p:nvSpPr>
        <p:spPr bwMode="auto">
          <a:xfrm>
            <a:off x="3419475" y="4076700"/>
            <a:ext cx="29162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総務省「サービス産業基本調査」（</a:t>
            </a:r>
            <a:r>
              <a:rPr lang="en-US" altLang="ja-JP" sz="800">
                <a:solidFill>
                  <a:srgbClr val="000000"/>
                </a:solidFill>
                <a:ea typeface="HGPｺﾞｼｯｸE" pitchFamily="50" charset="-128"/>
              </a:rPr>
              <a:t>2004</a:t>
            </a:r>
            <a:r>
              <a:rPr lang="ja-JP" altLang="en-US" sz="800">
                <a:solidFill>
                  <a:srgbClr val="000000"/>
                </a:solidFill>
                <a:ea typeface="HGPｺﾞｼｯｸE" pitchFamily="50" charset="-128"/>
              </a:rPr>
              <a:t>）より作成</a:t>
            </a:r>
          </a:p>
        </p:txBody>
      </p:sp>
      <p:sp>
        <p:nvSpPr>
          <p:cNvPr id="74784" name="正方形/長方形 21"/>
          <p:cNvSpPr>
            <a:spLocks noChangeArrowheads="1"/>
          </p:cNvSpPr>
          <p:nvPr/>
        </p:nvSpPr>
        <p:spPr bwMode="auto">
          <a:xfrm>
            <a:off x="6227763" y="3875088"/>
            <a:ext cx="2916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800">
                <a:solidFill>
                  <a:srgbClr val="000000"/>
                </a:solidFill>
                <a:ea typeface="HGPｺﾞｼｯｸE" pitchFamily="50" charset="-128"/>
              </a:rPr>
              <a:t>EEA</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18</a:t>
            </a:r>
            <a:r>
              <a:rPr lang="ja-JP" altLang="en-US" sz="800">
                <a:solidFill>
                  <a:srgbClr val="000000"/>
                </a:solidFill>
                <a:ea typeface="HGPｺﾞｼｯｸE" pitchFamily="50" charset="-128"/>
                <a:sym typeface="Wingdings" pitchFamily="2" charset="2"/>
              </a:rPr>
              <a:t>～</a:t>
            </a:r>
            <a:r>
              <a:rPr lang="en-US" altLang="ja-JP" sz="800">
                <a:solidFill>
                  <a:srgbClr val="000000"/>
                </a:solidFill>
                <a:ea typeface="HGPｺﾞｼｯｸE" pitchFamily="50" charset="-128"/>
                <a:sym typeface="Wingdings" pitchFamily="2" charset="2"/>
              </a:rPr>
              <a:t>64</a:t>
            </a:r>
            <a:r>
              <a:rPr lang="ja-JP" altLang="en-US" sz="800">
                <a:solidFill>
                  <a:srgbClr val="000000"/>
                </a:solidFill>
                <a:ea typeface="HGPｺﾞｼｯｸE" pitchFamily="50" charset="-128"/>
                <a:sym typeface="Wingdings" pitchFamily="2" charset="2"/>
              </a:rPr>
              <a:t>歳</a:t>
            </a:r>
            <a:r>
              <a:rPr lang="en-US" altLang="ja-JP" sz="800">
                <a:solidFill>
                  <a:srgbClr val="000000"/>
                </a:solidFill>
                <a:ea typeface="HGPｺﾞｼｯｸE" pitchFamily="50" charset="-128"/>
                <a:sym typeface="Wingdings" pitchFamily="2" charset="2"/>
              </a:rPr>
              <a:t>100</a:t>
            </a:r>
            <a:r>
              <a:rPr lang="ja-JP" altLang="en-US" sz="800">
                <a:solidFill>
                  <a:srgbClr val="000000"/>
                </a:solidFill>
                <a:ea typeface="HGPｺﾞｼｯｸE" pitchFamily="50" charset="-128"/>
                <a:sym typeface="Wingdings" pitchFamily="2" charset="2"/>
              </a:rPr>
              <a:t>人当たりの「</a:t>
            </a:r>
            <a:r>
              <a:rPr lang="ja-JP" altLang="en-US" sz="800">
                <a:solidFill>
                  <a:srgbClr val="000000"/>
                </a:solidFill>
                <a:ea typeface="HGPｺﾞｼｯｸE" pitchFamily="50" charset="-128"/>
              </a:rPr>
              <a:t>起業準備者</a:t>
            </a: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創業後</a:t>
            </a:r>
            <a:r>
              <a:rPr lang="en-US" altLang="ja-JP" sz="800">
                <a:solidFill>
                  <a:srgbClr val="000000"/>
                </a:solidFill>
                <a:ea typeface="HGPｺﾞｼｯｸE" pitchFamily="50" charset="-128"/>
              </a:rPr>
              <a:t>42</a:t>
            </a:r>
            <a:r>
              <a:rPr lang="ja-JP" altLang="en-US" sz="800">
                <a:solidFill>
                  <a:srgbClr val="000000"/>
                </a:solidFill>
                <a:ea typeface="HGPｺﾞｼｯｸE" pitchFamily="50" charset="-128"/>
              </a:rPr>
              <a:t>か月未</a:t>
            </a:r>
            <a:endParaRPr lang="en-US" altLang="ja-JP" sz="800">
              <a:solidFill>
                <a:srgbClr val="000000"/>
              </a:solidFill>
              <a:ea typeface="HGPｺﾞｼｯｸE" pitchFamily="50" charset="-128"/>
            </a:endParaRPr>
          </a:p>
          <a:p>
            <a:pPr defTabSz="912813"/>
            <a:r>
              <a:rPr lang="ja-JP" altLang="en-US" sz="800">
                <a:solidFill>
                  <a:srgbClr val="000000"/>
                </a:solidFill>
                <a:ea typeface="HGPｺﾞｼｯｸE" pitchFamily="50" charset="-128"/>
              </a:rPr>
              <a:t>　　　　満の者」の数値</a:t>
            </a:r>
          </a:p>
          <a:p>
            <a:pPr defTabSz="912813"/>
            <a:r>
              <a:rPr lang="en-US" altLang="ja-JP" sz="800">
                <a:solidFill>
                  <a:srgbClr val="000000"/>
                </a:solidFill>
                <a:ea typeface="HGPｺﾞｼｯｸE" pitchFamily="50" charset="-128"/>
              </a:rPr>
              <a:t>※GEM</a:t>
            </a:r>
            <a:r>
              <a:rPr lang="ja-JP" altLang="en-US" sz="800">
                <a:solidFill>
                  <a:srgbClr val="000000"/>
                </a:solidFill>
                <a:ea typeface="HGPｺﾞｼｯｸE" pitchFamily="50" charset="-128"/>
              </a:rPr>
              <a:t>「</a:t>
            </a:r>
            <a:r>
              <a:rPr lang="en-US" altLang="ja-JP" sz="800">
                <a:solidFill>
                  <a:srgbClr val="000000"/>
                </a:solidFill>
                <a:ea typeface="HGPｺﾞｼｯｸE" pitchFamily="50" charset="-128"/>
              </a:rPr>
              <a:t>20</a:t>
            </a:r>
            <a:r>
              <a:rPr lang="en-US" altLang="ja-JP" sz="800">
                <a:ea typeface="HGPｺﾞｼｯｸE" pitchFamily="50" charset="-128"/>
              </a:rPr>
              <a:t>10 </a:t>
            </a:r>
            <a:r>
              <a:rPr lang="en-US" altLang="ja-JP" sz="800">
                <a:solidFill>
                  <a:srgbClr val="000000"/>
                </a:solidFill>
                <a:ea typeface="HGPｺﾞｼｯｸE" pitchFamily="50" charset="-128"/>
              </a:rPr>
              <a:t>Global Report</a:t>
            </a:r>
            <a:r>
              <a:rPr lang="ja-JP" altLang="en-US" sz="800">
                <a:solidFill>
                  <a:srgbClr val="000000"/>
                </a:solidFill>
                <a:ea typeface="HGPｺﾞｼｯｸE" pitchFamily="50" charset="-128"/>
              </a:rPr>
              <a:t>」</a:t>
            </a:r>
          </a:p>
        </p:txBody>
      </p:sp>
      <p:sp>
        <p:nvSpPr>
          <p:cNvPr id="74785" name="正方形/長方形 21"/>
          <p:cNvSpPr>
            <a:spLocks noChangeArrowheads="1"/>
          </p:cNvSpPr>
          <p:nvPr/>
        </p:nvSpPr>
        <p:spPr bwMode="auto">
          <a:xfrm>
            <a:off x="3419475" y="2708275"/>
            <a:ext cx="2740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2813"/>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社会経済生産性本部「労働生産性の国際比較</a:t>
            </a:r>
            <a:r>
              <a:rPr lang="en-US" altLang="ja-JP" sz="800">
                <a:solidFill>
                  <a:srgbClr val="000000"/>
                </a:solidFill>
                <a:latin typeface="HGPｺﾞｼｯｸE" pitchFamily="50" charset="-128"/>
                <a:ea typeface="HGPｺﾞｼｯｸE" pitchFamily="50" charset="-128"/>
              </a:rPr>
              <a:t>2008</a:t>
            </a:r>
            <a:r>
              <a:rPr lang="ja-JP" altLang="en-US" sz="800">
                <a:solidFill>
                  <a:srgbClr val="000000"/>
                </a:solidFill>
                <a:latin typeface="HGPｺﾞｼｯｸE" pitchFamily="50" charset="-128"/>
                <a:ea typeface="HGPｺﾞｼｯｸE" pitchFamily="50" charset="-128"/>
              </a:rPr>
              <a:t>年版」</a:t>
            </a:r>
          </a:p>
        </p:txBody>
      </p:sp>
      <p:sp>
        <p:nvSpPr>
          <p:cNvPr id="74786" name="正方形/長方形 19"/>
          <p:cNvSpPr>
            <a:spLocks noChangeArrowheads="1"/>
          </p:cNvSpPr>
          <p:nvPr/>
        </p:nvSpPr>
        <p:spPr bwMode="auto">
          <a:xfrm>
            <a:off x="3516313" y="1989138"/>
            <a:ext cx="2371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2813"/>
            <a:r>
              <a:rPr lang="ja-JP" altLang="en-US" sz="1000">
                <a:solidFill>
                  <a:srgbClr val="000000"/>
                </a:solidFill>
                <a:latin typeface="HGPｺﾞｼｯｸE" pitchFamily="50" charset="-128"/>
                <a:ea typeface="HGPｺﾞｼｯｸE" pitchFamily="50" charset="-128"/>
              </a:rPr>
              <a:t>労働生産性上昇率（</a:t>
            </a:r>
            <a:r>
              <a:rPr lang="en-US" altLang="ja-JP" sz="1000">
                <a:solidFill>
                  <a:srgbClr val="000000"/>
                </a:solidFill>
                <a:latin typeface="HGPｺﾞｼｯｸE" pitchFamily="50" charset="-128"/>
                <a:ea typeface="HGPｺﾞｼｯｸE" pitchFamily="50" charset="-128"/>
              </a:rPr>
              <a:t>2000</a:t>
            </a:r>
            <a:r>
              <a:rPr lang="ja-JP" altLang="en-US" sz="1000">
                <a:solidFill>
                  <a:srgbClr val="000000"/>
                </a:solidFill>
                <a:latin typeface="HGPｺﾞｼｯｸE" pitchFamily="50" charset="-128"/>
                <a:ea typeface="HGPｺﾞｼｯｸE" pitchFamily="50" charset="-128"/>
              </a:rPr>
              <a:t>～</a:t>
            </a:r>
            <a:r>
              <a:rPr lang="en-US" altLang="ja-JP" sz="1000">
                <a:solidFill>
                  <a:srgbClr val="000000"/>
                </a:solidFill>
                <a:latin typeface="HGPｺﾞｼｯｸE" pitchFamily="50" charset="-128"/>
                <a:ea typeface="HGPｺﾞｼｯｸE" pitchFamily="50" charset="-128"/>
              </a:rPr>
              <a:t>06</a:t>
            </a:r>
            <a:r>
              <a:rPr lang="ja-JP" altLang="en-US" sz="1000">
                <a:solidFill>
                  <a:srgbClr val="000000"/>
                </a:solidFill>
                <a:latin typeface="HGPｺﾞｼｯｸE" pitchFamily="50" charset="-128"/>
                <a:ea typeface="HGPｺﾞｼｯｸE" pitchFamily="50" charset="-128"/>
              </a:rPr>
              <a:t>年）　 （％）</a:t>
            </a:r>
          </a:p>
        </p:txBody>
      </p:sp>
      <p:graphicFrame>
        <p:nvGraphicFramePr>
          <p:cNvPr id="74787" name="Object 45"/>
          <p:cNvGraphicFramePr>
            <a:graphicFrameLocks noChangeAspect="1"/>
          </p:cNvGraphicFramePr>
          <p:nvPr/>
        </p:nvGraphicFramePr>
        <p:xfrm>
          <a:off x="3348038" y="2205038"/>
          <a:ext cx="2727325" cy="576262"/>
        </p:xfrm>
        <a:graphic>
          <a:graphicData uri="http://schemas.openxmlformats.org/presentationml/2006/ole">
            <mc:AlternateContent xmlns:mc="http://schemas.openxmlformats.org/markup-compatibility/2006">
              <mc:Choice xmlns:v="urn:schemas-microsoft-com:vml" Requires="v">
                <p:oleObj spid="_x0000_s2056" name="ワークシート" r:id="rId6" imgW="3324225" imgH="638175" progId="Excel.Sheet.8">
                  <p:embed/>
                </p:oleObj>
              </mc:Choice>
              <mc:Fallback>
                <p:oleObj name="ワークシート" r:id="rId6" imgW="3324225" imgH="638175"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2205038"/>
                        <a:ext cx="27273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4788" name="Picture 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1793875"/>
            <a:ext cx="2584450"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89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3"/>
          <p:cNvSpPr>
            <a:spLocks noChangeArrowheads="1"/>
          </p:cNvSpPr>
          <p:nvPr/>
        </p:nvSpPr>
        <p:spPr bwMode="auto">
          <a:xfrm>
            <a:off x="0" y="1819275"/>
            <a:ext cx="3059113" cy="5038725"/>
          </a:xfrm>
          <a:prstGeom prst="roundRect">
            <a:avLst>
              <a:gd name="adj" fmla="val 7398"/>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p>
          <a:p>
            <a:pPr defTabSz="912813">
              <a:defRPr/>
            </a:pPr>
            <a:endParaRPr lang="ja-JP" altLang="en-US" sz="1000" dirty="0">
              <a:solidFill>
                <a:srgbClr val="3333CC"/>
              </a:solidFill>
              <a:ea typeface="HGPｺﾞｼｯｸE" pitchFamily="50" charset="-128"/>
            </a:endParaRPr>
          </a:p>
          <a:p>
            <a:pPr defTabSz="912813">
              <a:defRPr/>
            </a:pPr>
            <a:r>
              <a:rPr lang="ja-JP" altLang="en-US" sz="1600" dirty="0">
                <a:ea typeface="HGPｺﾞｼｯｸE" pitchFamily="50" charset="-128"/>
              </a:rPr>
              <a:t>・中国における貿易額が伸びて</a:t>
            </a:r>
          </a:p>
          <a:p>
            <a:pPr defTabSz="912813">
              <a:defRPr/>
            </a:pPr>
            <a:r>
              <a:rPr lang="ja-JP" altLang="en-US" sz="1600" dirty="0">
                <a:ea typeface="HGPｺﾞｼｯｸE" pitchFamily="50" charset="-128"/>
              </a:rPr>
              <a:t>  いる中で、日本の伸び率は相</a:t>
            </a:r>
          </a:p>
          <a:p>
            <a:pPr defTabSz="912813">
              <a:defRPr/>
            </a:pPr>
            <a:r>
              <a:rPr lang="ja-JP" altLang="en-US" sz="1600" dirty="0">
                <a:ea typeface="HGPｺﾞｼｯｸE" pitchFamily="50" charset="-128"/>
              </a:rPr>
              <a:t>  対的に小さい</a:t>
            </a: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・国家戦略として中国等新興国</a:t>
            </a:r>
          </a:p>
          <a:p>
            <a:pPr defTabSz="912813">
              <a:defRPr/>
            </a:pPr>
            <a:r>
              <a:rPr lang="ja-JP" altLang="en-US" sz="1600" dirty="0">
                <a:ea typeface="HGPｺﾞｼｯｸE" pitchFamily="50" charset="-128"/>
              </a:rPr>
              <a:t>  を市場と捉える対応が遅れた</a:t>
            </a:r>
          </a:p>
          <a:p>
            <a:pPr defTabSz="912813">
              <a:defRPr/>
            </a:pPr>
            <a:r>
              <a:rPr lang="ja-JP" altLang="en-US" sz="1600" dirty="0">
                <a:ea typeface="HGPｺﾞｼｯｸE" pitchFamily="50" charset="-128"/>
              </a:rPr>
              <a:t>  ことが要因</a:t>
            </a:r>
          </a:p>
          <a:p>
            <a:pPr defTabSz="912813">
              <a:defRPr/>
            </a:pPr>
            <a:r>
              <a:rPr lang="ja-JP" altLang="en-US" sz="1200" dirty="0">
                <a:ea typeface="HGPｺﾞｼｯｸE" pitchFamily="50" charset="-128"/>
              </a:rPr>
              <a:t>　（例）日本は、９０年代後半に輸出誘発効</a:t>
            </a:r>
            <a:endParaRPr lang="en-US" altLang="ja-JP" sz="1200" dirty="0">
              <a:ea typeface="HGPｺﾞｼｯｸE" pitchFamily="50" charset="-128"/>
            </a:endParaRPr>
          </a:p>
          <a:p>
            <a:pPr defTabSz="912813">
              <a:defRPr/>
            </a:pPr>
            <a:r>
              <a:rPr lang="ja-JP" altLang="en-US" sz="1200" dirty="0">
                <a:ea typeface="HGPｺﾞｼｯｸE" pitchFamily="50" charset="-128"/>
              </a:rPr>
              <a:t>　　　　果の大きい対中直接投資を減少</a:t>
            </a:r>
            <a:endParaRPr lang="en-US" altLang="ja-JP" sz="1200" dirty="0">
              <a:ea typeface="HGPｺﾞｼｯｸE" pitchFamily="50" charset="-128"/>
            </a:endParaRPr>
          </a:p>
          <a:p>
            <a:pPr defTabSz="912813">
              <a:defRPr/>
            </a:pPr>
            <a:r>
              <a:rPr lang="ja-JP" altLang="en-US" sz="1200" dirty="0">
                <a:ea typeface="HGPｺﾞｼｯｸE" pitchFamily="50" charset="-128"/>
              </a:rPr>
              <a:t>　　　　また、</a:t>
            </a:r>
            <a:r>
              <a:rPr lang="en-US" altLang="ja-JP" sz="1200" dirty="0">
                <a:ea typeface="HGPｺﾞｼｯｸE" pitchFamily="50" charset="-128"/>
              </a:rPr>
              <a:t>2001</a:t>
            </a:r>
            <a:r>
              <a:rPr lang="ja-JP" altLang="en-US" sz="1200" dirty="0">
                <a:ea typeface="HGPｺﾞｼｯｸE" pitchFamily="50" charset="-128"/>
              </a:rPr>
              <a:t>年には日本の農産物</a:t>
            </a:r>
            <a:r>
              <a:rPr lang="en-US" altLang="ja-JP" sz="1200" dirty="0">
                <a:ea typeface="HGPｺﾞｼｯｸE" pitchFamily="50" charset="-128"/>
              </a:rPr>
              <a:t>3</a:t>
            </a:r>
            <a:r>
              <a:rPr lang="ja-JP" altLang="en-US" sz="1200" dirty="0">
                <a:ea typeface="HGPｺﾞｼｯｸE" pitchFamily="50" charset="-128"/>
              </a:rPr>
              <a:t>品</a:t>
            </a:r>
            <a:endParaRPr lang="en-US" altLang="ja-JP" sz="1200" dirty="0">
              <a:ea typeface="HGPｺﾞｼｯｸE" pitchFamily="50" charset="-128"/>
            </a:endParaRPr>
          </a:p>
          <a:p>
            <a:pPr defTabSz="912813">
              <a:defRPr/>
            </a:pPr>
            <a:r>
              <a:rPr lang="ja-JP" altLang="en-US" sz="1200" dirty="0">
                <a:ea typeface="HGPｺﾞｼｯｸE" pitchFamily="50" charset="-128"/>
              </a:rPr>
              <a:t>　　　　目の緊急輸入制限発動に対抗して、</a:t>
            </a:r>
            <a:endParaRPr lang="en-US" altLang="ja-JP" sz="1200" dirty="0">
              <a:ea typeface="HGPｺﾞｼｯｸE" pitchFamily="50" charset="-128"/>
            </a:endParaRPr>
          </a:p>
          <a:p>
            <a:pPr defTabSz="912813">
              <a:defRPr/>
            </a:pPr>
            <a:r>
              <a:rPr lang="ja-JP" altLang="en-US" sz="1200" dirty="0">
                <a:ea typeface="HGPｺﾞｼｯｸE" pitchFamily="50" charset="-128"/>
              </a:rPr>
              <a:t>　　　　中国が自動車等への特別関税を課</a:t>
            </a:r>
            <a:endParaRPr lang="en-US" altLang="ja-JP" sz="1200" dirty="0">
              <a:ea typeface="HGPｺﾞｼｯｸE" pitchFamily="50" charset="-128"/>
            </a:endParaRPr>
          </a:p>
          <a:p>
            <a:pPr defTabSz="912813">
              <a:defRPr/>
            </a:pPr>
            <a:r>
              <a:rPr lang="ja-JP" altLang="en-US" sz="1200" dirty="0">
                <a:ea typeface="HGPｺﾞｼｯｸE" pitchFamily="50" charset="-128"/>
              </a:rPr>
              <a:t>　　　　すなど、日中貿易摩擦が表面化</a:t>
            </a:r>
          </a:p>
          <a:p>
            <a:pPr defTabSz="912813">
              <a:defRPr/>
            </a:pPr>
            <a:r>
              <a:rPr lang="ja-JP" altLang="en-US" sz="1200" dirty="0">
                <a:ea typeface="HGPｺﾞｼｯｸE" pitchFamily="50" charset="-128"/>
              </a:rPr>
              <a:t>　　　　この間、韓国は、</a:t>
            </a:r>
            <a:r>
              <a:rPr lang="ja-JP" altLang="en-US" sz="1200" dirty="0">
                <a:latin typeface="HGPｺﾞｼｯｸE" pitchFamily="50" charset="-128"/>
                <a:ea typeface="HGPｺﾞｼｯｸE" pitchFamily="50" charset="-128"/>
              </a:rPr>
              <a:t>ＩＭ</a:t>
            </a:r>
            <a:r>
              <a:rPr lang="en-US" altLang="ja-JP" sz="1200" dirty="0">
                <a:latin typeface="HGPｺﾞｼｯｸE" pitchFamily="50" charset="-128"/>
                <a:ea typeface="HGPｺﾞｼｯｸE" pitchFamily="50" charset="-128"/>
              </a:rPr>
              <a:t>F</a:t>
            </a:r>
            <a:r>
              <a:rPr lang="ja-JP" altLang="en-US" sz="1200" dirty="0">
                <a:ea typeface="HGPｺﾞｼｯｸE" pitchFamily="50" charset="-128"/>
              </a:rPr>
              <a:t>危機（アジア通</a:t>
            </a:r>
            <a:endParaRPr lang="en-US" altLang="ja-JP" sz="1200" dirty="0">
              <a:ea typeface="HGPｺﾞｼｯｸE" pitchFamily="50" charset="-128"/>
            </a:endParaRPr>
          </a:p>
          <a:p>
            <a:pPr marL="361950" defTabSz="912813">
              <a:defRPr/>
            </a:pPr>
            <a:r>
              <a:rPr lang="ja-JP" altLang="en-US" sz="1200" dirty="0">
                <a:ea typeface="HGPｺﾞｼｯｸE" pitchFamily="50" charset="-128"/>
              </a:rPr>
              <a:t> 貨危機）</a:t>
            </a:r>
            <a:r>
              <a:rPr lang="ja-JP" altLang="en-US" sz="1200" baseline="30000" dirty="0">
                <a:ea typeface="HGPｺﾞｼｯｸE" pitchFamily="50" charset="-128"/>
              </a:rPr>
              <a:t>＊</a:t>
            </a:r>
            <a:r>
              <a:rPr lang="ja-JP" altLang="en-US" sz="1200" dirty="0">
                <a:ea typeface="HGPｺﾞｼｯｸE" pitchFamily="50" charset="-128"/>
              </a:rPr>
              <a:t>の９８年、９９年を除き、</a:t>
            </a:r>
            <a:endParaRPr lang="en-US" altLang="ja-JP" sz="1200" dirty="0">
              <a:ea typeface="HGPｺﾞｼｯｸE" pitchFamily="50" charset="-128"/>
            </a:endParaRPr>
          </a:p>
          <a:p>
            <a:pPr defTabSz="912813">
              <a:defRPr/>
            </a:pPr>
            <a:r>
              <a:rPr lang="ja-JP" altLang="en-US" sz="1200" dirty="0">
                <a:ea typeface="HGPｺﾞｼｯｸE" pitchFamily="50" charset="-128"/>
              </a:rPr>
              <a:t>　　　　一貫して対中直接投資を大幅増加</a:t>
            </a:r>
            <a:endParaRPr lang="ja-JP" altLang="en-US" sz="1600" dirty="0">
              <a:ea typeface="HGPｺﾞｼｯｸE" pitchFamily="50" charset="-128"/>
            </a:endParaRPr>
          </a:p>
          <a:p>
            <a:pPr defTabSz="912813">
              <a:defRPr/>
            </a:pPr>
            <a:endParaRPr lang="ja-JP" altLang="en-US" sz="1000" dirty="0">
              <a:ea typeface="HGPｺﾞｼｯｸE" pitchFamily="50" charset="-128"/>
            </a:endParaRPr>
          </a:p>
          <a:p>
            <a:pPr defTabSz="912813">
              <a:defRPr/>
            </a:pPr>
            <a:r>
              <a:rPr lang="ja-JP" altLang="en-US" sz="1600" dirty="0">
                <a:ea typeface="HGPｺﾞｼｯｸE" pitchFamily="50" charset="-128"/>
              </a:rPr>
              <a:t>・アジアの玄関口として機能して</a:t>
            </a:r>
            <a:endParaRPr lang="en-US" altLang="ja-JP" sz="1600" dirty="0">
              <a:ea typeface="HGPｺﾞｼｯｸE" pitchFamily="50" charset="-128"/>
            </a:endParaRPr>
          </a:p>
          <a:p>
            <a:pPr defTabSz="912813">
              <a:defRPr/>
            </a:pPr>
            <a:r>
              <a:rPr lang="ja-JP" altLang="en-US" sz="1600" dirty="0">
                <a:ea typeface="HGPｺﾞｼｯｸE" pitchFamily="50" charset="-128"/>
              </a:rPr>
              <a:t>　きた大阪都市圏にとって、対</a:t>
            </a:r>
            <a:endParaRPr lang="en-US" altLang="ja-JP" sz="1600" dirty="0">
              <a:ea typeface="HGPｺﾞｼｯｸE" pitchFamily="50" charset="-128"/>
            </a:endParaRPr>
          </a:p>
          <a:p>
            <a:pPr defTabSz="912813">
              <a:defRPr/>
            </a:pPr>
            <a:r>
              <a:rPr lang="en-US" altLang="ja-JP" sz="1600" dirty="0">
                <a:ea typeface="HGPｺﾞｼｯｸE" pitchFamily="50" charset="-128"/>
              </a:rPr>
              <a:t> </a:t>
            </a:r>
            <a:r>
              <a:rPr lang="ja-JP" altLang="en-US" sz="1600" dirty="0">
                <a:ea typeface="HGPｺﾞｼｯｸE" pitchFamily="50" charset="-128"/>
              </a:rPr>
              <a:t> 中国戦略の遅れは大きな損失</a:t>
            </a:r>
            <a:endParaRPr lang="ja-JP" altLang="en-US" sz="1200" dirty="0">
              <a:ea typeface="HGPｺﾞｼｯｸE" pitchFamily="50" charset="-128"/>
            </a:endParaRPr>
          </a:p>
          <a:p>
            <a:pPr defTabSz="912813">
              <a:defRPr/>
            </a:pPr>
            <a:r>
              <a:rPr lang="ja-JP" altLang="en-US" sz="1200" dirty="0">
                <a:ea typeface="HGPｺﾞｼｯｸE" pitchFamily="50" charset="-128"/>
              </a:rPr>
              <a:t>　</a:t>
            </a:r>
          </a:p>
        </p:txBody>
      </p:sp>
      <p:sp>
        <p:nvSpPr>
          <p:cNvPr id="75779" name="Text Box 4"/>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77157" name="Rectangle 5"/>
          <p:cNvSpPr>
            <a:spLocks noChangeArrowheads="1"/>
          </p:cNvSpPr>
          <p:nvPr/>
        </p:nvSpPr>
        <p:spPr bwMode="auto">
          <a:xfrm>
            <a:off x="0" y="476250"/>
            <a:ext cx="9144000" cy="928688"/>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＊巨大市場となった中国への対応の遅れ</a:t>
            </a:r>
          </a:p>
          <a:p>
            <a:pPr marL="179388" indent="-179388" defTabSz="912813">
              <a:spcBef>
                <a:spcPct val="5000"/>
              </a:spcBef>
              <a:defRPr/>
            </a:pPr>
            <a:r>
              <a:rPr lang="ja-JP" altLang="en-US" dirty="0">
                <a:ea typeface="HGPｺﾞｼｯｸE" pitchFamily="50" charset="-128"/>
              </a:rPr>
              <a:t>　  </a:t>
            </a:r>
            <a:r>
              <a:rPr lang="ja-JP" altLang="en-US" sz="1550" dirty="0">
                <a:ea typeface="HGPｺﾞｼｯｸE" pitchFamily="50" charset="-128"/>
              </a:rPr>
              <a:t>長らく中国を世界の生産拠点として位置づけてきた政府・企業の対中投資戦略が、巨大市場へと発展した中国の変化に対して迅速に対応できていないなど、新興市場でのビジネスチャンスが生かしきれていない</a:t>
            </a:r>
            <a:endParaRPr lang="ja-JP" altLang="en-US" sz="1550" dirty="0">
              <a:latin typeface="HGPｺﾞｼｯｸE" pitchFamily="50" charset="-128"/>
              <a:ea typeface="HGPｺﾞｼｯｸE" pitchFamily="50" charset="-128"/>
            </a:endParaRPr>
          </a:p>
        </p:txBody>
      </p:sp>
      <p:sp>
        <p:nvSpPr>
          <p:cNvPr id="75781" name="Rectangle 6"/>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77168" name="Text Box 16"/>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ea typeface="HGPｺﾞｼｯｸE" pitchFamily="50" charset="-128"/>
              </a:rPr>
              <a:t>　　要因５：中国等新興市場への乗り遅れ①</a:t>
            </a:r>
          </a:p>
        </p:txBody>
      </p:sp>
      <p:grpSp>
        <p:nvGrpSpPr>
          <p:cNvPr id="75783" name="Group 33"/>
          <p:cNvGrpSpPr>
            <a:grpSpLocks/>
          </p:cNvGrpSpPr>
          <p:nvPr/>
        </p:nvGrpSpPr>
        <p:grpSpPr bwMode="auto">
          <a:xfrm>
            <a:off x="3159125" y="1844675"/>
            <a:ext cx="2925763" cy="2447925"/>
            <a:chOff x="2035" y="1162"/>
            <a:chExt cx="1843" cy="1542"/>
          </a:xfrm>
        </p:grpSpPr>
        <p:pic>
          <p:nvPicPr>
            <p:cNvPr id="7580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 y="1481"/>
              <a:ext cx="1814"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6" name="Rectangle 7"/>
            <p:cNvSpPr>
              <a:spLocks noChangeArrowheads="1"/>
            </p:cNvSpPr>
            <p:nvPr/>
          </p:nvSpPr>
          <p:spPr bwMode="auto">
            <a:xfrm>
              <a:off x="2035" y="1162"/>
              <a:ext cx="1843"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中国の対外貿易額の推移では、</a:t>
              </a:r>
              <a:br>
                <a:rPr lang="ja-JP" altLang="en-US" sz="1200">
                  <a:ea typeface="HGPｺﾞｼｯｸE" pitchFamily="50" charset="-128"/>
                </a:rPr>
              </a:br>
              <a:r>
                <a:rPr lang="ja-JP" altLang="en-US" sz="1200">
                  <a:ea typeface="HGPｺﾞｼｯｸE" pitchFamily="50" charset="-128"/>
                </a:rPr>
                <a:t>近年、日本の存在感が低下</a:t>
              </a:r>
            </a:p>
          </p:txBody>
        </p:sp>
        <p:sp>
          <p:nvSpPr>
            <p:cNvPr id="75807" name="Text Box 20"/>
            <p:cNvSpPr txBox="1">
              <a:spLocks noChangeArrowheads="1"/>
            </p:cNvSpPr>
            <p:nvPr/>
          </p:nvSpPr>
          <p:spPr bwMode="auto">
            <a:xfrm>
              <a:off x="2154" y="2432"/>
              <a:ext cx="154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中国国家統計局「中国統計年鑑」</a:t>
              </a:r>
            </a:p>
          </p:txBody>
        </p:sp>
      </p:grpSp>
      <p:sp>
        <p:nvSpPr>
          <p:cNvPr id="75784"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grpSp>
        <p:nvGrpSpPr>
          <p:cNvPr id="75785" name="グループ化 35"/>
          <p:cNvGrpSpPr>
            <a:grpSpLocks/>
          </p:cNvGrpSpPr>
          <p:nvPr/>
        </p:nvGrpSpPr>
        <p:grpSpPr bwMode="auto">
          <a:xfrm>
            <a:off x="6156325" y="1844675"/>
            <a:ext cx="2879725" cy="2519363"/>
            <a:chOff x="6156325" y="1844675"/>
            <a:chExt cx="2879725" cy="2519363"/>
          </a:xfrm>
        </p:grpSpPr>
        <p:sp>
          <p:nvSpPr>
            <p:cNvPr id="75801" name="Rectangle 13"/>
            <p:cNvSpPr>
              <a:spLocks noChangeArrowheads="1"/>
            </p:cNvSpPr>
            <p:nvPr/>
          </p:nvSpPr>
          <p:spPr bwMode="auto">
            <a:xfrm>
              <a:off x="6156325" y="1844675"/>
              <a:ext cx="2879725" cy="24479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ea typeface="HGPｺﾞｼｯｸE" pitchFamily="50" charset="-128"/>
              </a:endParaRPr>
            </a:p>
          </p:txBody>
        </p:sp>
        <p:pic>
          <p:nvPicPr>
            <p:cNvPr id="75802"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2205038"/>
              <a:ext cx="28797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803" name="Text Box 21"/>
            <p:cNvSpPr txBox="1">
              <a:spLocks noChangeArrowheads="1"/>
            </p:cNvSpPr>
            <p:nvPr/>
          </p:nvSpPr>
          <p:spPr bwMode="auto">
            <a:xfrm>
              <a:off x="6588918" y="1849437"/>
              <a:ext cx="2016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対中直接投資においても、日本の存在感が低下</a:t>
              </a:r>
            </a:p>
          </p:txBody>
        </p:sp>
        <p:sp>
          <p:nvSpPr>
            <p:cNvPr id="75804" name="Text Box 41"/>
            <p:cNvSpPr txBox="1">
              <a:spLocks noChangeArrowheads="1"/>
            </p:cNvSpPr>
            <p:nvPr/>
          </p:nvSpPr>
          <p:spPr bwMode="auto">
            <a:xfrm>
              <a:off x="7092950" y="4149725"/>
              <a:ext cx="19431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800"/>
                <a:t>※</a:t>
              </a:r>
              <a:r>
                <a:rPr lang="ja-JP" altLang="en-US" sz="800"/>
                <a:t>中国国家統計局「中国統計年鑑」</a:t>
              </a:r>
            </a:p>
          </p:txBody>
        </p:sp>
      </p:grpSp>
      <p:grpSp>
        <p:nvGrpSpPr>
          <p:cNvPr id="75786" name="Group 34"/>
          <p:cNvGrpSpPr>
            <a:grpSpLocks/>
          </p:cNvGrpSpPr>
          <p:nvPr/>
        </p:nvGrpSpPr>
        <p:grpSpPr bwMode="auto">
          <a:xfrm>
            <a:off x="3159125" y="4437063"/>
            <a:ext cx="2889250" cy="2303462"/>
            <a:chOff x="3940" y="1162"/>
            <a:chExt cx="1820" cy="1542"/>
          </a:xfrm>
        </p:grpSpPr>
        <p:sp>
          <p:nvSpPr>
            <p:cNvPr id="75796" name="Rectangle 9"/>
            <p:cNvSpPr>
              <a:spLocks noChangeArrowheads="1"/>
            </p:cNvSpPr>
            <p:nvPr/>
          </p:nvSpPr>
          <p:spPr bwMode="auto">
            <a:xfrm>
              <a:off x="3946"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ea typeface="HGPｺﾞｼｯｸE" pitchFamily="50" charset="-128"/>
                </a:rPr>
                <a:t>中国国内において日本の自動車産業は</a:t>
              </a:r>
              <a:endParaRPr lang="en-US" altLang="ja-JP" sz="1200">
                <a:ea typeface="HGPｺﾞｼｯｸE" pitchFamily="50" charset="-128"/>
              </a:endParaRPr>
            </a:p>
            <a:p>
              <a:pPr algn="ctr" defTabSz="912813"/>
              <a:r>
                <a:rPr lang="ja-JP" altLang="en-US" sz="1200">
                  <a:ea typeface="HGPｺﾞｼｯｸE" pitchFamily="50" charset="-128"/>
                </a:rPr>
                <a:t>ドイツ系メーカーに大きく遅れ</a:t>
              </a:r>
            </a:p>
            <a:p>
              <a:pPr algn="ctr" defTabSz="912813"/>
              <a:endParaRPr lang="ja-JP" altLang="en-US" sz="1200">
                <a:ea typeface="HGPｺﾞｼｯｸE" pitchFamily="50" charset="-128"/>
              </a:endParaRPr>
            </a:p>
            <a:p>
              <a:pPr algn="ctr" defTabSz="912813"/>
              <a:endParaRPr lang="ja-JP" altLang="en-US" sz="900">
                <a:ea typeface="HGPｺﾞｼｯｸE" pitchFamily="50" charset="-128"/>
              </a:endParaRPr>
            </a:p>
          </p:txBody>
        </p:sp>
        <p:sp>
          <p:nvSpPr>
            <p:cNvPr id="75797" name="Text Box 10"/>
            <p:cNvSpPr txBox="1">
              <a:spLocks noChangeArrowheads="1"/>
            </p:cNvSpPr>
            <p:nvPr/>
          </p:nvSpPr>
          <p:spPr bwMode="auto">
            <a:xfrm>
              <a:off x="4014" y="1460"/>
              <a:ext cx="158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自動車販売実績（</a:t>
              </a:r>
              <a:r>
                <a:rPr lang="en-US" altLang="ja-JP" sz="1000">
                  <a:ea typeface="HGPｺﾞｼｯｸE" pitchFamily="50" charset="-128"/>
                </a:rPr>
                <a:t>2009</a:t>
              </a:r>
              <a:r>
                <a:rPr lang="ja-JP" altLang="en-US" sz="1000">
                  <a:ea typeface="HGPｺﾞｼｯｸE" pitchFamily="50" charset="-128"/>
                </a:rPr>
                <a:t>年）</a:t>
              </a:r>
            </a:p>
          </p:txBody>
        </p:sp>
        <p:sp>
          <p:nvSpPr>
            <p:cNvPr id="75798" name="Text Box 11"/>
            <p:cNvSpPr txBox="1">
              <a:spLocks noChangeArrowheads="1"/>
            </p:cNvSpPr>
            <p:nvPr/>
          </p:nvSpPr>
          <p:spPr bwMode="auto">
            <a:xfrm>
              <a:off x="3940"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東洋経済新報社</a:t>
              </a:r>
            </a:p>
          </p:txBody>
        </p:sp>
        <p:sp>
          <p:nvSpPr>
            <p:cNvPr id="75799" name="Text Box 12"/>
            <p:cNvSpPr txBox="1">
              <a:spLocks noChangeArrowheads="1"/>
            </p:cNvSpPr>
            <p:nvPr/>
          </p:nvSpPr>
          <p:spPr bwMode="auto">
            <a:xfrm>
              <a:off x="4666" y="2369"/>
              <a:ext cx="72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ロイター調べ</a:t>
              </a:r>
            </a:p>
          </p:txBody>
        </p:sp>
        <p:pic>
          <p:nvPicPr>
            <p:cNvPr id="7580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3" y="1688"/>
              <a:ext cx="1791"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787" name="グループ化 46"/>
          <p:cNvGrpSpPr>
            <a:grpSpLocks/>
          </p:cNvGrpSpPr>
          <p:nvPr/>
        </p:nvGrpSpPr>
        <p:grpSpPr bwMode="auto">
          <a:xfrm>
            <a:off x="6121400" y="4437063"/>
            <a:ext cx="2914650" cy="2305050"/>
            <a:chOff x="6121400" y="4437063"/>
            <a:chExt cx="2914650" cy="2305050"/>
          </a:xfrm>
        </p:grpSpPr>
        <p:sp>
          <p:nvSpPr>
            <p:cNvPr id="75789" name="Rectangle 8"/>
            <p:cNvSpPr>
              <a:spLocks noChangeArrowheads="1"/>
            </p:cNvSpPr>
            <p:nvPr/>
          </p:nvSpPr>
          <p:spPr bwMode="auto">
            <a:xfrm>
              <a:off x="6121400" y="4437063"/>
              <a:ext cx="2914650" cy="23050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p:txBody>
        </p:sp>
        <p:sp>
          <p:nvSpPr>
            <p:cNvPr id="75790" name="Text Box 21"/>
            <p:cNvSpPr txBox="1">
              <a:spLocks noChangeArrowheads="1"/>
            </p:cNvSpPr>
            <p:nvPr/>
          </p:nvSpPr>
          <p:spPr bwMode="auto">
            <a:xfrm>
              <a:off x="7596188"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パソコンの中国市場シェア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pic>
          <p:nvPicPr>
            <p:cNvPr id="7579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5157788"/>
              <a:ext cx="1439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21"/>
            <p:cNvSpPr txBox="1">
              <a:spLocks noChangeArrowheads="1"/>
            </p:cNvSpPr>
            <p:nvPr/>
          </p:nvSpPr>
          <p:spPr bwMode="auto">
            <a:xfrm>
              <a:off x="6300788" y="4437063"/>
              <a:ext cx="259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200">
                  <a:ea typeface="HGPｺﾞｼｯｸE" pitchFamily="50" charset="-128"/>
                </a:rPr>
                <a:t>中国国内における日本メーカーの    携帯電話・パソコンのシェア</a:t>
              </a:r>
              <a:r>
                <a:rPr lang="ja-JP" altLang="en-US" sz="1200" baseline="30000">
                  <a:ea typeface="HGPｺﾞｼｯｸE" pitchFamily="50" charset="-128"/>
                </a:rPr>
                <a:t>＊ </a:t>
              </a:r>
              <a:r>
                <a:rPr lang="ja-JP" altLang="en-US" sz="1200">
                  <a:ea typeface="HGPｺﾞｼｯｸE" pitchFamily="50" charset="-128"/>
                </a:rPr>
                <a:t>は低い</a:t>
              </a:r>
            </a:p>
          </p:txBody>
        </p:sp>
        <p:pic>
          <p:nvPicPr>
            <p:cNvPr id="75793"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7913" y="5157788"/>
              <a:ext cx="1366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4" name="Text Box 21"/>
            <p:cNvSpPr txBox="1">
              <a:spLocks noChangeArrowheads="1"/>
            </p:cNvSpPr>
            <p:nvPr/>
          </p:nvSpPr>
          <p:spPr bwMode="auto">
            <a:xfrm>
              <a:off x="6156325" y="4868863"/>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800">
                  <a:ea typeface="HGPｺﾞｼｯｸE" pitchFamily="50" charset="-128"/>
                </a:rPr>
                <a:t>携帯電話の中国市場シェア</a:t>
              </a:r>
              <a:br>
                <a:rPr lang="ja-JP" altLang="en-US" sz="800">
                  <a:ea typeface="HGPｺﾞｼｯｸE" pitchFamily="50" charset="-128"/>
                </a:rPr>
              </a:br>
              <a:r>
                <a:rPr lang="ja-JP" altLang="en-US" sz="800">
                  <a:ea typeface="HGPｺﾞｼｯｸE" pitchFamily="50" charset="-128"/>
                </a:rPr>
                <a:t>（</a:t>
              </a:r>
              <a:r>
                <a:rPr lang="en-US" altLang="ja-JP" sz="800">
                  <a:ea typeface="HGPｺﾞｼｯｸE" pitchFamily="50" charset="-128"/>
                </a:rPr>
                <a:t>2007</a:t>
              </a:r>
              <a:r>
                <a:rPr lang="ja-JP" altLang="en-US" sz="800">
                  <a:ea typeface="HGPｺﾞｼｯｸE" pitchFamily="50" charset="-128"/>
                </a:rPr>
                <a:t>年）</a:t>
              </a:r>
            </a:p>
          </p:txBody>
        </p:sp>
        <p:sp>
          <p:nvSpPr>
            <p:cNvPr id="75795" name="Text Box 31"/>
            <p:cNvSpPr txBox="1">
              <a:spLocks noChangeArrowheads="1"/>
            </p:cNvSpPr>
            <p:nvPr/>
          </p:nvSpPr>
          <p:spPr bwMode="auto">
            <a:xfrm>
              <a:off x="6732588" y="6453188"/>
              <a:ext cx="172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※Consumer Electronics(2007)</a:t>
              </a:r>
            </a:p>
          </p:txBody>
        </p:sp>
      </p:grpSp>
      <p:sp>
        <p:nvSpPr>
          <p:cNvPr id="75788" name="AutoShape 17"/>
          <p:cNvSpPr>
            <a:spLocks noChangeArrowheads="1"/>
          </p:cNvSpPr>
          <p:nvPr/>
        </p:nvSpPr>
        <p:spPr bwMode="auto">
          <a:xfrm>
            <a:off x="2916238" y="3789363"/>
            <a:ext cx="431800"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Tree>
    <p:extLst>
      <p:ext uri="{BB962C8B-B14F-4D97-AF65-F5344CB8AC3E}">
        <p14:creationId xmlns:p14="http://schemas.microsoft.com/office/powerpoint/2010/main" val="211169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414338" y="665163"/>
            <a:ext cx="874712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144389" name="Rectangle 5"/>
          <p:cNvSpPr>
            <a:spLocks noChangeArrowheads="1"/>
          </p:cNvSpPr>
          <p:nvPr/>
        </p:nvSpPr>
        <p:spPr bwMode="auto">
          <a:xfrm>
            <a:off x="0" y="549275"/>
            <a:ext cx="9144000" cy="9175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＊対内直接投資</a:t>
            </a:r>
            <a:r>
              <a:rPr lang="ja-JP" altLang="en-US" sz="2000" baseline="30000" dirty="0">
                <a:solidFill>
                  <a:srgbClr val="3333CC"/>
                </a:solidFill>
                <a:latin typeface="Arial"/>
                <a:ea typeface="HGPｺﾞｼｯｸE" pitchFamily="50" charset="-128"/>
              </a:rPr>
              <a:t>＊</a:t>
            </a:r>
            <a:r>
              <a:rPr lang="ja-JP" altLang="en-US" sz="2000" dirty="0">
                <a:solidFill>
                  <a:srgbClr val="3333CC"/>
                </a:solidFill>
                <a:latin typeface="Arial"/>
                <a:ea typeface="HGPｺﾞｼｯｸE" pitchFamily="50" charset="-128"/>
              </a:rPr>
              <a:t>の呼び込み不足</a:t>
            </a:r>
          </a:p>
          <a:p>
            <a:pPr marL="179388" indent="-179388" defTabSz="912813">
              <a:spcBef>
                <a:spcPct val="5000"/>
              </a:spcBef>
              <a:defRPr/>
            </a:pPr>
            <a:r>
              <a:rPr lang="ja-JP" altLang="en-US" sz="1600" dirty="0">
                <a:solidFill>
                  <a:srgbClr val="000000"/>
                </a:solidFill>
                <a:latin typeface="Arial"/>
                <a:ea typeface="HGPｺﾞｼｯｸE" pitchFamily="50" charset="-128"/>
              </a:rPr>
              <a:t>　　　</a:t>
            </a:r>
            <a:r>
              <a:rPr lang="ja-JP" altLang="en-US" sz="1600" dirty="0">
                <a:latin typeface="HGPｺﾞｼｯｸE" pitchFamily="50" charset="-128"/>
                <a:ea typeface="HGPｺﾞｼｯｸE" pitchFamily="50" charset="-128"/>
              </a:rPr>
              <a:t>グローバル</a:t>
            </a:r>
            <a:r>
              <a:rPr lang="ja-JP" altLang="en-US" sz="1600" baseline="30000" dirty="0">
                <a:latin typeface="HGPｺﾞｼｯｸE" pitchFamily="50" charset="-128"/>
                <a:ea typeface="HGPｺﾞｼｯｸE" pitchFamily="50" charset="-128"/>
              </a:rPr>
              <a:t>＊</a:t>
            </a:r>
            <a:r>
              <a:rPr lang="ja-JP" altLang="en-US" sz="1600" dirty="0">
                <a:latin typeface="HGPｺﾞｼｯｸE" pitchFamily="50" charset="-128"/>
                <a:ea typeface="HGPｺﾞｼｯｸE" pitchFamily="50" charset="-128"/>
              </a:rPr>
              <a:t>化への対応の遅れとともに、世界、特に中国を始めとするアジアからの対内直接投資の</a:t>
            </a:r>
            <a:endParaRPr lang="en-US" altLang="ja-JP" sz="1600" dirty="0">
              <a:latin typeface="HGPｺﾞｼｯｸE" pitchFamily="50" charset="-128"/>
              <a:ea typeface="HGPｺﾞｼｯｸE" pitchFamily="50" charset="-128"/>
            </a:endParaRPr>
          </a:p>
          <a:p>
            <a:pPr marL="179388" indent="-179388" defTabSz="912813">
              <a:spcBef>
                <a:spcPct val="5000"/>
              </a:spcBef>
              <a:defRPr/>
            </a:pPr>
            <a:r>
              <a:rPr lang="ja-JP" altLang="en-US" sz="1600" dirty="0">
                <a:latin typeface="HGPｺﾞｼｯｸE" pitchFamily="50" charset="-128"/>
                <a:ea typeface="HGPｺﾞｼｯｸE" pitchFamily="50" charset="-128"/>
              </a:rPr>
              <a:t>　　呼び込みが不十分</a:t>
            </a:r>
          </a:p>
        </p:txBody>
      </p:sp>
      <p:sp>
        <p:nvSpPr>
          <p:cNvPr id="76804" name="AutoShape 10"/>
          <p:cNvSpPr>
            <a:spLocks noChangeArrowheads="1"/>
          </p:cNvSpPr>
          <p:nvPr/>
        </p:nvSpPr>
        <p:spPr bwMode="auto">
          <a:xfrm>
            <a:off x="0" y="1858963"/>
            <a:ext cx="3132138" cy="4522787"/>
          </a:xfrm>
          <a:prstGeom prst="roundRect">
            <a:avLst>
              <a:gd name="adj" fmla="val 8819"/>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p>
          <a:p>
            <a:pPr defTabSz="912813"/>
            <a:endParaRPr lang="ja-JP" altLang="en-US" sz="14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・日本に</a:t>
            </a:r>
            <a:r>
              <a:rPr lang="ja-JP" altLang="en-US" sz="1600">
                <a:ea typeface="HGPｺﾞｼｯｸE" pitchFamily="50" charset="-128"/>
              </a:rPr>
              <a:t>おける直接投資の残高は</a:t>
            </a:r>
          </a:p>
          <a:p>
            <a:pPr defTabSz="912813"/>
            <a:r>
              <a:rPr lang="ja-JP" altLang="en-US" sz="1600">
                <a:ea typeface="HGPｺﾞｼｯｸE" pitchFamily="50" charset="-128"/>
              </a:rPr>
              <a:t>  諸外国と比較して少ない</a:t>
            </a:r>
          </a:p>
          <a:p>
            <a:pPr defTabSz="912813"/>
            <a:endParaRPr lang="ja-JP" altLang="en-US" sz="1200">
              <a:ea typeface="HGPｺﾞｼｯｸE" pitchFamily="50" charset="-128"/>
            </a:endParaRPr>
          </a:p>
          <a:p>
            <a:pPr defTabSz="912813"/>
            <a:r>
              <a:rPr lang="ja-JP" altLang="en-US" sz="1600">
                <a:ea typeface="HGPｺﾞｼｯｸE" pitchFamily="50" charset="-128"/>
              </a:rPr>
              <a:t>・特に、成長著しいアジア諸国から</a:t>
            </a:r>
            <a:endParaRPr lang="en-US" altLang="ja-JP" sz="1600">
              <a:ea typeface="HGPｺﾞｼｯｸE" pitchFamily="50" charset="-128"/>
            </a:endParaRPr>
          </a:p>
          <a:p>
            <a:pPr defTabSz="912813"/>
            <a:r>
              <a:rPr lang="ja-JP" altLang="en-US" sz="1600">
                <a:ea typeface="HGPｺﾞｼｯｸE" pitchFamily="50" charset="-128"/>
              </a:rPr>
              <a:t>　の投資呼び込みが近隣諸国と</a:t>
            </a:r>
            <a:endParaRPr lang="en-US" altLang="ja-JP" sz="1600">
              <a:ea typeface="HGPｺﾞｼｯｸE" pitchFamily="50" charset="-128"/>
            </a:endParaRPr>
          </a:p>
          <a:p>
            <a:pPr defTabSz="912813"/>
            <a:r>
              <a:rPr lang="ja-JP" altLang="en-US" sz="1600">
                <a:ea typeface="HGPｺﾞｼｯｸE" pitchFamily="50" charset="-128"/>
              </a:rPr>
              <a:t>　比べて低調</a:t>
            </a:r>
          </a:p>
          <a:p>
            <a:pPr defTabSz="912813"/>
            <a:endParaRPr lang="ja-JP" altLang="en-US" sz="1200">
              <a:ea typeface="HGPｺﾞｼｯｸE" pitchFamily="50" charset="-128"/>
            </a:endParaRPr>
          </a:p>
          <a:p>
            <a:pPr defTabSz="912813"/>
            <a:r>
              <a:rPr lang="ja-JP" altLang="en-US" sz="1600">
                <a:ea typeface="HGPｺﾞｼｯｸE" pitchFamily="50" charset="-128"/>
              </a:rPr>
              <a:t>・近年、急増している中国からの</a:t>
            </a:r>
          </a:p>
          <a:p>
            <a:pPr defTabSz="912813"/>
            <a:r>
              <a:rPr lang="ja-JP" altLang="en-US" sz="1600">
                <a:ea typeface="HGPｺﾞｼｯｸE" pitchFamily="50" charset="-128"/>
              </a:rPr>
              <a:t>  訪日外国人も十分にとらえられ</a:t>
            </a:r>
            <a:endParaRPr lang="en-US" altLang="ja-JP" sz="1600">
              <a:ea typeface="HGPｺﾞｼｯｸE" pitchFamily="50" charset="-128"/>
            </a:endParaRPr>
          </a:p>
          <a:p>
            <a:pPr defTabSz="912813"/>
            <a:r>
              <a:rPr lang="ja-JP" altLang="en-US" sz="1600">
                <a:ea typeface="HGPｺﾞｼｯｸE" pitchFamily="50" charset="-128"/>
              </a:rPr>
              <a:t>　ていない</a:t>
            </a:r>
          </a:p>
          <a:p>
            <a:pPr defTabSz="912813"/>
            <a:endParaRPr lang="ja-JP" altLang="en-US" sz="1200">
              <a:ea typeface="HGPｺﾞｼｯｸE" pitchFamily="50" charset="-128"/>
            </a:endParaRPr>
          </a:p>
          <a:p>
            <a:pPr defTabSz="912813"/>
            <a:r>
              <a:rPr lang="ja-JP" altLang="en-US" sz="1600">
                <a:ea typeface="HGPｺﾞｼｯｸE" pitchFamily="50" charset="-128"/>
              </a:rPr>
              <a:t>・海外とのネットワークにおいても、</a:t>
            </a:r>
            <a:endParaRPr lang="en-US" altLang="ja-JP" sz="1600">
              <a:ea typeface="HGPｺﾞｼｯｸE" pitchFamily="50" charset="-128"/>
            </a:endParaRPr>
          </a:p>
          <a:p>
            <a:pPr defTabSz="912813"/>
            <a:r>
              <a:rPr lang="ja-JP" altLang="en-US" sz="1600">
                <a:ea typeface="HGPｺﾞｼｯｸE" pitchFamily="50" charset="-128"/>
              </a:rPr>
              <a:t>  国際的な競争環境整備に</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出遅れたため、アジア諸国など</a:t>
            </a:r>
            <a:endParaRPr lang="en-US" altLang="ja-JP" sz="1600">
              <a:ea typeface="HGPｺﾞｼｯｸE" pitchFamily="50" charset="-128"/>
            </a:endParaRPr>
          </a:p>
          <a:p>
            <a:pPr defTabSz="912813"/>
            <a:r>
              <a:rPr lang="en-US" altLang="ja-JP" sz="1600">
                <a:ea typeface="HGPｺﾞｼｯｸE" pitchFamily="50" charset="-128"/>
              </a:rPr>
              <a:t>  </a:t>
            </a:r>
            <a:r>
              <a:rPr lang="ja-JP" altLang="en-US" sz="1600">
                <a:ea typeface="HGPｺﾞｼｯｸE" pitchFamily="50" charset="-128"/>
              </a:rPr>
              <a:t>対新興国への重点化が</a:t>
            </a:r>
            <a:r>
              <a:rPr lang="ja-JP" altLang="en-US" sz="1600">
                <a:solidFill>
                  <a:srgbClr val="000000"/>
                </a:solidFill>
                <a:ea typeface="HGPｺﾞｼｯｸE" pitchFamily="50" charset="-128"/>
              </a:rPr>
              <a:t>不十分</a:t>
            </a:r>
          </a:p>
        </p:txBody>
      </p:sp>
      <p:sp>
        <p:nvSpPr>
          <p:cNvPr id="76805" name="Text Box 13"/>
          <p:cNvSpPr txBox="1">
            <a:spLocks noChangeArrowheads="1"/>
          </p:cNvSpPr>
          <p:nvPr/>
        </p:nvSpPr>
        <p:spPr bwMode="auto">
          <a:xfrm>
            <a:off x="3392488" y="5957888"/>
            <a:ext cx="239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1600">
              <a:solidFill>
                <a:srgbClr val="000000"/>
              </a:solidFill>
              <a:ea typeface="HGPｺﾞｼｯｸE" pitchFamily="50" charset="-128"/>
            </a:endParaRPr>
          </a:p>
        </p:txBody>
      </p:sp>
      <p:grpSp>
        <p:nvGrpSpPr>
          <p:cNvPr id="76806" name="Group 64"/>
          <p:cNvGrpSpPr>
            <a:grpSpLocks/>
          </p:cNvGrpSpPr>
          <p:nvPr/>
        </p:nvGrpSpPr>
        <p:grpSpPr bwMode="auto">
          <a:xfrm>
            <a:off x="3290888" y="1844675"/>
            <a:ext cx="2794000" cy="2162175"/>
            <a:chOff x="2073" y="1162"/>
            <a:chExt cx="1760" cy="1362"/>
          </a:xfrm>
        </p:grpSpPr>
        <p:grpSp>
          <p:nvGrpSpPr>
            <p:cNvPr id="76824" name="Group 26"/>
            <p:cNvGrpSpPr>
              <a:grpSpLocks/>
            </p:cNvGrpSpPr>
            <p:nvPr/>
          </p:nvGrpSpPr>
          <p:grpSpPr bwMode="auto">
            <a:xfrm>
              <a:off x="2073" y="1162"/>
              <a:ext cx="1760" cy="1362"/>
              <a:chOff x="2073" y="1162"/>
              <a:chExt cx="1760" cy="1362"/>
            </a:xfrm>
          </p:grpSpPr>
          <p:sp>
            <p:nvSpPr>
              <p:cNvPr id="76826" name="Rectangle 6"/>
              <p:cNvSpPr>
                <a:spLocks noChangeArrowheads="1"/>
              </p:cNvSpPr>
              <p:nvPr/>
            </p:nvSpPr>
            <p:spPr bwMode="auto">
              <a:xfrm>
                <a:off x="2073" y="1162"/>
                <a:ext cx="1760"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solidFill>
                      <a:srgbClr val="000000"/>
                    </a:solidFill>
                    <a:ea typeface="HGPｺﾞｼｯｸE" pitchFamily="50" charset="-128"/>
                  </a:rPr>
                  <a:t>対内直接投資残高の対ＧＤＰ</a:t>
                </a:r>
                <a:r>
                  <a:rPr lang="ja-JP" altLang="en-US" sz="1100" baseline="30000">
                    <a:solidFill>
                      <a:srgbClr val="000000"/>
                    </a:solidFill>
                    <a:ea typeface="HGPｺﾞｼｯｸE" pitchFamily="50" charset="-128"/>
                  </a:rPr>
                  <a:t>＊</a:t>
                </a:r>
                <a:r>
                  <a:rPr lang="ja-JP" altLang="en-US" sz="1100">
                    <a:solidFill>
                      <a:srgbClr val="000000"/>
                    </a:solidFill>
                    <a:ea typeface="HGPｺﾞｼｯｸE" pitchFamily="50" charset="-128"/>
                  </a:rPr>
                  <a:t>比</a:t>
                </a:r>
              </a:p>
            </p:txBody>
          </p:sp>
          <p:pic>
            <p:nvPicPr>
              <p:cNvPr id="7682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 y="1220"/>
                <a:ext cx="1481"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25" name="Text Box 18"/>
            <p:cNvSpPr txBox="1">
              <a:spLocks noChangeArrowheads="1"/>
            </p:cNvSpPr>
            <p:nvPr/>
          </p:nvSpPr>
          <p:spPr bwMode="auto">
            <a:xfrm>
              <a:off x="2305" y="2382"/>
              <a:ext cx="152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※UNCTAD ”World Investment Report”</a:t>
              </a:r>
            </a:p>
          </p:txBody>
        </p:sp>
      </p:grpSp>
      <p:grpSp>
        <p:nvGrpSpPr>
          <p:cNvPr id="76807" name="Group 68"/>
          <p:cNvGrpSpPr>
            <a:grpSpLocks/>
          </p:cNvGrpSpPr>
          <p:nvPr/>
        </p:nvGrpSpPr>
        <p:grpSpPr bwMode="auto">
          <a:xfrm>
            <a:off x="6156325" y="4133850"/>
            <a:ext cx="2822575" cy="2247900"/>
            <a:chOff x="3878" y="2604"/>
            <a:chExt cx="1778" cy="1416"/>
          </a:xfrm>
        </p:grpSpPr>
        <p:sp>
          <p:nvSpPr>
            <p:cNvPr id="76821" name="Rectangle 8"/>
            <p:cNvSpPr>
              <a:spLocks noChangeArrowheads="1"/>
            </p:cNvSpPr>
            <p:nvPr/>
          </p:nvSpPr>
          <p:spPr bwMode="auto">
            <a:xfrm>
              <a:off x="3878" y="2604"/>
              <a:ext cx="1778"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endParaRPr lang="ja-JP" altLang="en-US" sz="1200">
                <a:solidFill>
                  <a:srgbClr val="000000"/>
                </a:solidFill>
                <a:ea typeface="HGPｺﾞｼｯｸE" pitchFamily="50" charset="-128"/>
              </a:endParaRPr>
            </a:p>
          </p:txBody>
        </p:sp>
        <p:sp>
          <p:nvSpPr>
            <p:cNvPr id="76822" name="Text Box 14"/>
            <p:cNvSpPr txBox="1">
              <a:spLocks noChangeArrowheads="1"/>
            </p:cNvSpPr>
            <p:nvPr/>
          </p:nvSpPr>
          <p:spPr bwMode="auto">
            <a:xfrm>
              <a:off x="3977" y="3686"/>
              <a:ext cx="137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600"/>
                </a:lnSpc>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国土交通省「海外空港の実態について」</a:t>
              </a:r>
              <a:endParaRPr lang="en-US" altLang="ja-JP" sz="800">
                <a:solidFill>
                  <a:srgbClr val="000000"/>
                </a:solidFill>
                <a:ea typeface="HGPｺﾞｼｯｸE" pitchFamily="50" charset="-128"/>
              </a:endParaRPr>
            </a:p>
            <a:p>
              <a:pPr eaLnBrk="1" hangingPunct="1">
                <a:lnSpc>
                  <a:spcPts val="600"/>
                </a:lnSpc>
                <a:spcBef>
                  <a:spcPct val="50000"/>
                </a:spcBef>
              </a:pPr>
              <a:r>
                <a:rPr lang="ja-JP" altLang="en-US" sz="800">
                  <a:solidFill>
                    <a:srgbClr val="000000"/>
                  </a:solidFill>
                  <a:ea typeface="HGPｺﾞｼｯｸE" pitchFamily="50" charset="-128"/>
                </a:rPr>
                <a:t>　　２００９年</a:t>
              </a:r>
              <a:r>
                <a:rPr lang="en-US" altLang="ja-JP" sz="800">
                  <a:solidFill>
                    <a:srgbClr val="000000"/>
                  </a:solidFill>
                  <a:ea typeface="HGPｺﾞｼｯｸE" pitchFamily="50" charset="-128"/>
                </a:rPr>
                <a:t>3</a:t>
              </a:r>
              <a:r>
                <a:rPr lang="ja-JP" altLang="en-US" sz="800">
                  <a:solidFill>
                    <a:srgbClr val="000000"/>
                  </a:solidFill>
                  <a:ea typeface="HGPｺﾞｼｯｸE" pitchFamily="50" charset="-128"/>
                </a:rPr>
                <a:t>月時点</a:t>
              </a:r>
            </a:p>
          </p:txBody>
        </p:sp>
        <p:sp>
          <p:nvSpPr>
            <p:cNvPr id="76823" name="Rectangle 20"/>
            <p:cNvSpPr>
              <a:spLocks noChangeArrowheads="1"/>
            </p:cNvSpPr>
            <p:nvPr/>
          </p:nvSpPr>
          <p:spPr bwMode="auto">
            <a:xfrm>
              <a:off x="3923" y="2614"/>
              <a:ext cx="17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ja-JP" altLang="en-US" sz="1200">
                  <a:solidFill>
                    <a:srgbClr val="000000"/>
                  </a:solidFill>
                  <a:ea typeface="HGPｺﾞｼｯｸE" pitchFamily="50" charset="-128"/>
                </a:rPr>
                <a:t>対アジア国際線</a:t>
              </a:r>
              <a:r>
                <a:rPr lang="ja-JP" altLang="en-US" sz="1200">
                  <a:ea typeface="HGPｺﾞｼｯｸE" pitchFamily="50" charset="-128"/>
                </a:rPr>
                <a:t>就航数は、</a:t>
              </a:r>
            </a:p>
            <a:p>
              <a:pPr defTabSz="912813"/>
              <a:r>
                <a:rPr lang="ja-JP" altLang="en-US" sz="1200">
                  <a:solidFill>
                    <a:srgbClr val="000000"/>
                  </a:solidFill>
                  <a:ea typeface="HGPｺﾞｼｯｸE" pitchFamily="50" charset="-128"/>
                </a:rPr>
                <a:t>アジアの他の主要空港と比べ少ない</a:t>
              </a:r>
            </a:p>
          </p:txBody>
        </p:sp>
      </p:grpSp>
      <p:sp>
        <p:nvSpPr>
          <p:cNvPr id="144405"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要因５：中国等新興市場への乗り遅れ②</a:t>
            </a:r>
            <a:endParaRPr lang="en-US" altLang="ja-JP" sz="2400">
              <a:solidFill>
                <a:srgbClr val="000000"/>
              </a:solidFill>
              <a:latin typeface="Arial"/>
              <a:ea typeface="HGPｺﾞｼｯｸE" pitchFamily="50" charset="-128"/>
            </a:endParaRPr>
          </a:p>
        </p:txBody>
      </p:sp>
      <p:grpSp>
        <p:nvGrpSpPr>
          <p:cNvPr id="76810" name="Group 67"/>
          <p:cNvGrpSpPr>
            <a:grpSpLocks/>
          </p:cNvGrpSpPr>
          <p:nvPr/>
        </p:nvGrpSpPr>
        <p:grpSpPr bwMode="auto">
          <a:xfrm>
            <a:off x="3248025" y="4133850"/>
            <a:ext cx="2979738" cy="2247900"/>
            <a:chOff x="2046" y="2604"/>
            <a:chExt cx="1877" cy="1416"/>
          </a:xfrm>
        </p:grpSpPr>
        <p:sp>
          <p:nvSpPr>
            <p:cNvPr id="76817" name="Rectangle 9"/>
            <p:cNvSpPr>
              <a:spLocks noChangeArrowheads="1"/>
            </p:cNvSpPr>
            <p:nvPr/>
          </p:nvSpPr>
          <p:spPr bwMode="auto">
            <a:xfrm>
              <a:off x="2046" y="2604"/>
              <a:ext cx="1782" cy="14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a:p>
              <a:pPr algn="ctr" defTabSz="912813"/>
              <a:endParaRPr lang="ja-JP" altLang="en-US" sz="1600">
                <a:solidFill>
                  <a:srgbClr val="000000"/>
                </a:solidFill>
                <a:ea typeface="HGPｺﾞｼｯｸE" pitchFamily="50" charset="-128"/>
              </a:endParaRPr>
            </a:p>
          </p:txBody>
        </p:sp>
        <p:sp>
          <p:nvSpPr>
            <p:cNvPr id="76818" name="正方形/長方形 19"/>
            <p:cNvSpPr>
              <a:spLocks noChangeArrowheads="1"/>
            </p:cNvSpPr>
            <p:nvPr/>
          </p:nvSpPr>
          <p:spPr bwMode="auto">
            <a:xfrm>
              <a:off x="2178" y="3808"/>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財</a:t>
              </a:r>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アジア太平洋観光交流センター</a:t>
              </a:r>
            </a:p>
            <a:p>
              <a:r>
                <a:rPr lang="ja-JP" altLang="en-US" sz="800">
                  <a:solidFill>
                    <a:srgbClr val="000000"/>
                  </a:solidFill>
                  <a:latin typeface="HGPｺﾞｼｯｸE" pitchFamily="50" charset="-128"/>
                  <a:ea typeface="HGPｺﾞｼｯｸE" pitchFamily="50" charset="-128"/>
                </a:rPr>
                <a:t>「世界観光統計資料集」</a:t>
              </a:r>
              <a:endParaRPr lang="ja-JP" altLang="en-US" sz="800" b="1">
                <a:solidFill>
                  <a:srgbClr val="000000"/>
                </a:solidFill>
                <a:latin typeface="HGPｺﾞｼｯｸE" pitchFamily="50" charset="-128"/>
                <a:ea typeface="HGPｺﾞｼｯｸE" pitchFamily="50" charset="-128"/>
              </a:endParaRPr>
            </a:p>
          </p:txBody>
        </p:sp>
        <p:sp>
          <p:nvSpPr>
            <p:cNvPr id="76819" name="Rectangle 20"/>
            <p:cNvSpPr>
              <a:spLocks noChangeArrowheads="1"/>
            </p:cNvSpPr>
            <p:nvPr/>
          </p:nvSpPr>
          <p:spPr bwMode="auto">
            <a:xfrm>
              <a:off x="2109" y="2643"/>
              <a:ext cx="18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2813"/>
              <a:r>
                <a:rPr lang="ja-JP" altLang="en-US" sz="1200">
                  <a:solidFill>
                    <a:srgbClr val="000000"/>
                  </a:solidFill>
                  <a:latin typeface="HGPｺﾞｼｯｸE" pitchFamily="50" charset="-128"/>
                  <a:ea typeface="HGPｺﾞｼｯｸE" pitchFamily="50" charset="-128"/>
                </a:rPr>
                <a:t>中国からの旅行者は増加するも</a:t>
              </a:r>
              <a:endParaRPr lang="en-US" altLang="ja-JP" sz="1200">
                <a:solidFill>
                  <a:srgbClr val="000000"/>
                </a:solidFill>
                <a:latin typeface="HGPｺﾞｼｯｸE" pitchFamily="50" charset="-128"/>
                <a:ea typeface="HGPｺﾞｼｯｸE" pitchFamily="50" charset="-128"/>
              </a:endParaRPr>
            </a:p>
            <a:p>
              <a:pPr algn="ctr" defTabSz="912813"/>
              <a:r>
                <a:rPr lang="ja-JP" altLang="en-US" sz="1200">
                  <a:solidFill>
                    <a:srgbClr val="000000"/>
                  </a:solidFill>
                  <a:latin typeface="HGPｺﾞｼｯｸE" pitchFamily="50" charset="-128"/>
                  <a:ea typeface="HGPｺﾞｼｯｸE" pitchFamily="50" charset="-128"/>
                </a:rPr>
                <a:t>韓国に及ばない</a:t>
              </a:r>
            </a:p>
          </p:txBody>
        </p:sp>
        <p:graphicFrame>
          <p:nvGraphicFramePr>
            <p:cNvPr id="76820" name="Object 41"/>
            <p:cNvGraphicFramePr>
              <a:graphicFrameLocks noChangeAspect="1"/>
            </p:cNvGraphicFramePr>
            <p:nvPr/>
          </p:nvGraphicFramePr>
          <p:xfrm>
            <a:off x="2054" y="2938"/>
            <a:ext cx="1769" cy="855"/>
          </p:xfrm>
          <a:graphic>
            <a:graphicData uri="http://schemas.openxmlformats.org/presentationml/2006/ole">
              <mc:AlternateContent xmlns:mc="http://schemas.openxmlformats.org/markup-compatibility/2006">
                <mc:Choice xmlns:v="urn:schemas-microsoft-com:vml" Requires="v">
                  <p:oleObj spid="_x0000_s3080" name="グラフ" r:id="rId5" imgW="6067425" imgH="2933700" progId="Excel.Sheet.8">
                    <p:embed/>
                  </p:oleObj>
                </mc:Choice>
                <mc:Fallback>
                  <p:oleObj name="グラフ" r:id="rId5" imgW="6067425" imgH="29337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 y="2938"/>
                          <a:ext cx="1769" cy="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6811" name="Group 66"/>
          <p:cNvGrpSpPr>
            <a:grpSpLocks/>
          </p:cNvGrpSpPr>
          <p:nvPr/>
        </p:nvGrpSpPr>
        <p:grpSpPr bwMode="auto">
          <a:xfrm>
            <a:off x="6156325" y="1844675"/>
            <a:ext cx="2879725" cy="2208213"/>
            <a:chOff x="3878" y="1162"/>
            <a:chExt cx="1814" cy="1391"/>
          </a:xfrm>
        </p:grpSpPr>
        <p:sp>
          <p:nvSpPr>
            <p:cNvPr id="76814" name="Rectangle 7"/>
            <p:cNvSpPr>
              <a:spLocks noChangeArrowheads="1"/>
            </p:cNvSpPr>
            <p:nvPr/>
          </p:nvSpPr>
          <p:spPr bwMode="auto">
            <a:xfrm>
              <a:off x="3878" y="1162"/>
              <a:ext cx="1778" cy="136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defTabSz="912813"/>
              <a:r>
                <a:rPr lang="ja-JP" altLang="en-US" sz="1100">
                  <a:solidFill>
                    <a:srgbClr val="000000"/>
                  </a:solidFill>
                  <a:ea typeface="HGPｺﾞｼｯｸE" pitchFamily="50" charset="-128"/>
                </a:rPr>
                <a:t>アジア諸国からの投資呼び込みは、</a:t>
              </a:r>
            </a:p>
            <a:p>
              <a:pPr defTabSz="912813"/>
              <a:r>
                <a:rPr lang="ja-JP" altLang="en-US" sz="1100">
                  <a:solidFill>
                    <a:srgbClr val="000000"/>
                  </a:solidFill>
                  <a:ea typeface="HGPｺﾞｼｯｸE" pitchFamily="50" charset="-128"/>
                </a:rPr>
                <a:t>韓国と比較して小さい</a:t>
              </a:r>
            </a:p>
          </p:txBody>
        </p:sp>
        <p:sp>
          <p:nvSpPr>
            <p:cNvPr id="76815" name="正方形/長方形 19"/>
            <p:cNvSpPr>
              <a:spLocks noChangeArrowheads="1"/>
            </p:cNvSpPr>
            <p:nvPr/>
          </p:nvSpPr>
          <p:spPr bwMode="auto">
            <a:xfrm>
              <a:off x="3969" y="2341"/>
              <a:ext cx="15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spAutoFit/>
            </a:bodyPr>
            <a:lstStyle/>
            <a:p>
              <a:r>
                <a:rPr lang="en-US" altLang="ja-JP" sz="800">
                  <a:solidFill>
                    <a:srgbClr val="000000"/>
                  </a:solidFill>
                  <a:latin typeface="HGPｺﾞｼｯｸE" pitchFamily="50" charset="-128"/>
                  <a:ea typeface="HGPｺﾞｼｯｸE" pitchFamily="50" charset="-128"/>
                </a:rPr>
                <a:t>※</a:t>
              </a:r>
              <a:r>
                <a:rPr lang="ja-JP" altLang="en-US" sz="800">
                  <a:solidFill>
                    <a:srgbClr val="000000"/>
                  </a:solidFill>
                  <a:latin typeface="HGPｺﾞｼｯｸE" pitchFamily="50" charset="-128"/>
                  <a:ea typeface="HGPｺﾞｼｯｸE" pitchFamily="50" charset="-128"/>
                </a:rPr>
                <a:t>国際貿易投資研究所</a:t>
              </a:r>
            </a:p>
            <a:p>
              <a:r>
                <a:rPr lang="ja-JP" altLang="en-US" sz="800">
                  <a:solidFill>
                    <a:srgbClr val="000000"/>
                  </a:solidFill>
                  <a:latin typeface="HGPｺﾞｼｯｸE" pitchFamily="50" charset="-128"/>
                  <a:ea typeface="HGPｺﾞｼｯｸE" pitchFamily="50" charset="-128"/>
                </a:rPr>
                <a:t>「世界主要国の直接投資統計集（</a:t>
              </a:r>
              <a:r>
                <a:rPr lang="en-US" altLang="ja-JP" sz="800">
                  <a:solidFill>
                    <a:srgbClr val="000000"/>
                  </a:solidFill>
                  <a:latin typeface="HGPｺﾞｼｯｸE" pitchFamily="50" charset="-128"/>
                  <a:ea typeface="HGPｺﾞｼｯｸE" pitchFamily="50" charset="-128"/>
                </a:rPr>
                <a:t>2009</a:t>
              </a:r>
              <a:r>
                <a:rPr lang="ja-JP" altLang="en-US" sz="800">
                  <a:solidFill>
                    <a:srgbClr val="000000"/>
                  </a:solidFill>
                  <a:latin typeface="HGPｺﾞｼｯｸE" pitchFamily="50" charset="-128"/>
                  <a:ea typeface="HGPｺﾞｼｯｸE" pitchFamily="50" charset="-128"/>
                </a:rPr>
                <a:t>年版）」</a:t>
              </a:r>
              <a:endParaRPr lang="ja-JP" altLang="en-US" sz="800" b="1">
                <a:solidFill>
                  <a:srgbClr val="000000"/>
                </a:solidFill>
                <a:latin typeface="HGPｺﾞｼｯｸE" pitchFamily="50" charset="-128"/>
                <a:ea typeface="HGPｺﾞｼｯｸE" pitchFamily="50" charset="-128"/>
              </a:endParaRPr>
            </a:p>
          </p:txBody>
        </p:sp>
        <p:pic>
          <p:nvPicPr>
            <p:cNvPr id="7681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8" y="1383"/>
              <a:ext cx="1814" cy="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12" name="AutoShape 26"/>
          <p:cNvSpPr>
            <a:spLocks noChangeArrowheads="1"/>
          </p:cNvSpPr>
          <p:nvPr/>
        </p:nvSpPr>
        <p:spPr bwMode="auto">
          <a:xfrm>
            <a:off x="2987675" y="350202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pic>
        <p:nvPicPr>
          <p:cNvPr id="76813" name="Picture 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7125" y="4765675"/>
            <a:ext cx="273526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528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77827" name="Rectangle 8"/>
          <p:cNvSpPr>
            <a:spLocks noChangeArrowheads="1"/>
          </p:cNvSpPr>
          <p:nvPr/>
        </p:nvSpPr>
        <p:spPr bwMode="auto">
          <a:xfrm>
            <a:off x="4479925" y="0"/>
            <a:ext cx="1841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2813"/>
            <a:r>
              <a:rPr lang="ja-JP" altLang="en-US" sz="1000"/>
              <a:t/>
            </a:r>
            <a:br>
              <a:rPr lang="ja-JP" altLang="en-US" sz="1000"/>
            </a:br>
            <a:endParaRPr lang="ja-JP" altLang="en-US" sz="900"/>
          </a:p>
          <a:p>
            <a:pPr defTabSz="912813" eaLnBrk="0" hangingPunct="0"/>
            <a:endParaRPr lang="ja-JP" altLang="en-US"/>
          </a:p>
        </p:txBody>
      </p:sp>
      <p:sp>
        <p:nvSpPr>
          <p:cNvPr id="137245" name="Rectangle 29"/>
          <p:cNvSpPr>
            <a:spLocks noChangeArrowheads="1"/>
          </p:cNvSpPr>
          <p:nvPr/>
        </p:nvSpPr>
        <p:spPr bwMode="auto">
          <a:xfrm>
            <a:off x="0" y="504825"/>
            <a:ext cx="9144000" cy="11842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＊都市機能の更新の遅れ</a:t>
            </a:r>
          </a:p>
          <a:p>
            <a:pPr marL="179388" indent="-179388" defTabSz="912813">
              <a:spcBef>
                <a:spcPct val="5000"/>
              </a:spcBef>
              <a:defRPr/>
            </a:pPr>
            <a:r>
              <a:rPr lang="ja-JP" altLang="en-US" dirty="0">
                <a:ea typeface="HGPｺﾞｼｯｸE" pitchFamily="50" charset="-128"/>
              </a:rPr>
              <a:t>　　</a:t>
            </a:r>
            <a:r>
              <a:rPr lang="ja-JP" altLang="en-US" sz="1600" dirty="0">
                <a:ea typeface="HGPｺﾞｼｯｸE" pitchFamily="50" charset="-128"/>
              </a:rPr>
              <a:t>日本では、都市の社会資本（生活や経済活動に必要な公共施設など）の老朽化が進み、その更新が課題。また、日本の地方空港・港湾整備や拠点空港・港湾の機能不足が、アジア諸国のハブ（拠点）化を却って後押しする結果となっている</a:t>
            </a:r>
            <a:endParaRPr lang="ja-JP" altLang="en-US" dirty="0">
              <a:latin typeface="HGPｺﾞｼｯｸE" pitchFamily="50" charset="-128"/>
              <a:ea typeface="HGPｺﾞｼｯｸE" pitchFamily="50" charset="-128"/>
            </a:endParaRPr>
          </a:p>
        </p:txBody>
      </p:sp>
      <p:sp>
        <p:nvSpPr>
          <p:cNvPr id="77829" name="AutoShape 30"/>
          <p:cNvSpPr>
            <a:spLocks noChangeArrowheads="1"/>
          </p:cNvSpPr>
          <p:nvPr/>
        </p:nvSpPr>
        <p:spPr bwMode="auto">
          <a:xfrm>
            <a:off x="0" y="1868488"/>
            <a:ext cx="3348038" cy="4824412"/>
          </a:xfrm>
          <a:prstGeom prst="roundRect">
            <a:avLst>
              <a:gd name="adj" fmla="val 8111"/>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endParaRPr lang="ja-JP" altLang="en-US" sz="900">
              <a:ea typeface="HGPｺﾞｼｯｸE" pitchFamily="50" charset="-128"/>
            </a:endParaRPr>
          </a:p>
          <a:p>
            <a:pPr defTabSz="912813"/>
            <a:endParaRPr lang="ja-JP" altLang="en-US" sz="800">
              <a:ea typeface="HGPｺﾞｼｯｸE" pitchFamily="50" charset="-128"/>
            </a:endParaRPr>
          </a:p>
          <a:p>
            <a:pPr defTabSz="912813"/>
            <a:r>
              <a:rPr lang="ja-JP" altLang="en-US" sz="1600">
                <a:ea typeface="HGPｺﾞｼｯｸE" pitchFamily="50" charset="-128"/>
              </a:rPr>
              <a:t>・我が国では、国土均衡発展政策</a:t>
            </a:r>
            <a:r>
              <a:rPr lang="ja-JP" altLang="en-US" sz="1600" baseline="30000">
                <a:ea typeface="HGPｺﾞｼｯｸE" pitchFamily="50" charset="-128"/>
              </a:rPr>
              <a:t>＊</a:t>
            </a:r>
            <a:endParaRPr lang="en-US" altLang="ja-JP" sz="1600" baseline="30000">
              <a:ea typeface="HGPｺﾞｼｯｸE" pitchFamily="50" charset="-128"/>
            </a:endParaRPr>
          </a:p>
          <a:p>
            <a:pPr defTabSz="912813"/>
            <a:r>
              <a:rPr lang="en-US" altLang="ja-JP" sz="1600" baseline="30000">
                <a:ea typeface="HGPｺﾞｼｯｸE" pitchFamily="50" charset="-128"/>
              </a:rPr>
              <a:t>   </a:t>
            </a:r>
            <a:r>
              <a:rPr lang="ja-JP" altLang="en-US" sz="1600">
                <a:ea typeface="HGPｺﾞｼｯｸE" pitchFamily="50" charset="-128"/>
              </a:rPr>
              <a:t>等を背景に、大都市圏における</a:t>
            </a:r>
          </a:p>
          <a:p>
            <a:pPr defTabSz="912813"/>
            <a:r>
              <a:rPr lang="ja-JP" altLang="en-US" sz="1600">
                <a:ea typeface="HGPｺﾞｼｯｸE" pitchFamily="50" charset="-128"/>
              </a:rPr>
              <a:t>　社会資本投資が不十分。</a:t>
            </a:r>
            <a:endParaRPr lang="en-US" altLang="ja-JP" sz="1600">
              <a:ea typeface="HGPｺﾞｼｯｸE" pitchFamily="50" charset="-128"/>
            </a:endParaRPr>
          </a:p>
          <a:p>
            <a:pPr defTabSz="912813"/>
            <a:r>
              <a:rPr lang="ja-JP" altLang="en-US" sz="1600">
                <a:ea typeface="HGPｺﾞｼｯｸE" pitchFamily="50" charset="-128"/>
              </a:rPr>
              <a:t>  そのため、現在、大都市圏におい</a:t>
            </a:r>
            <a:endParaRPr lang="en-US" altLang="ja-JP" sz="1600">
              <a:ea typeface="HGPｺﾞｼｯｸE" pitchFamily="50" charset="-128"/>
            </a:endParaRPr>
          </a:p>
          <a:p>
            <a:pPr defTabSz="912813"/>
            <a:r>
              <a:rPr lang="ja-JP" altLang="en-US" sz="1600">
                <a:ea typeface="HGPｺﾞｼｯｸE" pitchFamily="50" charset="-128"/>
              </a:rPr>
              <a:t>　て社会資本の老朽化が進んでお</a:t>
            </a:r>
            <a:endParaRPr lang="en-US" altLang="ja-JP" sz="1600">
              <a:ea typeface="HGPｺﾞｼｯｸE" pitchFamily="50" charset="-128"/>
            </a:endParaRPr>
          </a:p>
          <a:p>
            <a:pPr defTabSz="912813"/>
            <a:r>
              <a:rPr lang="ja-JP" altLang="en-US" sz="1600">
                <a:ea typeface="HGPｺﾞｼｯｸE" pitchFamily="50" charset="-128"/>
              </a:rPr>
              <a:t>　り、特に大阪では顕著。</a:t>
            </a:r>
          </a:p>
          <a:p>
            <a:pPr defTabSz="912813"/>
            <a:r>
              <a:rPr lang="ja-JP" altLang="en-US" sz="1600">
                <a:ea typeface="HGPｺﾞｼｯｸE" pitchFamily="50" charset="-128"/>
              </a:rPr>
              <a:t>  </a:t>
            </a:r>
            <a:endParaRPr lang="ja-JP" altLang="en-US" sz="1000">
              <a:ea typeface="HGPｺﾞｼｯｸE" pitchFamily="50" charset="-128"/>
            </a:endParaRPr>
          </a:p>
          <a:p>
            <a:pPr defTabSz="912813"/>
            <a:r>
              <a:rPr lang="ja-JP" altLang="en-US" sz="1600">
                <a:ea typeface="HGPｺﾞｼｯｸE" pitchFamily="50" charset="-128"/>
              </a:rPr>
              <a:t>・また、地方空港・地方港湾整備</a:t>
            </a:r>
          </a:p>
          <a:p>
            <a:pPr defTabSz="912813"/>
            <a:r>
              <a:rPr lang="ja-JP" altLang="en-US" sz="1600">
                <a:ea typeface="HGPｺﾞｼｯｸE" pitchFamily="50" charset="-128"/>
              </a:rPr>
              <a:t>  により、地方がアジア拠点と直結。</a:t>
            </a:r>
            <a:endParaRPr lang="en-US" altLang="ja-JP" sz="1600">
              <a:ea typeface="HGPｺﾞｼｯｸE" pitchFamily="50" charset="-128"/>
            </a:endParaRPr>
          </a:p>
          <a:p>
            <a:pPr defTabSz="912813"/>
            <a:r>
              <a:rPr lang="ja-JP" altLang="en-US" sz="1600">
                <a:ea typeface="HGPｺﾞｼｯｸE" pitchFamily="50" charset="-128"/>
              </a:rPr>
              <a:t>　仁川空港や釜山港など日本各地</a:t>
            </a:r>
            <a:endParaRPr lang="en-US" altLang="ja-JP" sz="1600">
              <a:ea typeface="HGPｺﾞｼｯｸE" pitchFamily="50" charset="-128"/>
            </a:endParaRPr>
          </a:p>
          <a:p>
            <a:pPr defTabSz="912813"/>
            <a:r>
              <a:rPr lang="ja-JP" altLang="en-US" sz="1600">
                <a:ea typeface="HGPｺﾞｼｯｸE" pitchFamily="50" charset="-128"/>
              </a:rPr>
              <a:t>　でアジアの支線化が進む結果に</a:t>
            </a:r>
          </a:p>
          <a:p>
            <a:pPr defTabSz="912813"/>
            <a:endParaRPr lang="ja-JP" altLang="en-US" sz="800">
              <a:ea typeface="HGPｺﾞｼｯｸE" pitchFamily="50" charset="-128"/>
            </a:endParaRPr>
          </a:p>
          <a:p>
            <a:pPr defTabSz="912813"/>
            <a:r>
              <a:rPr lang="ja-JP" altLang="en-US" sz="1600">
                <a:ea typeface="HGPｺﾞｼｯｸE" pitchFamily="50" charset="-128"/>
              </a:rPr>
              <a:t>・一方、関空・阪神港は、交通アク</a:t>
            </a:r>
          </a:p>
          <a:p>
            <a:pPr defTabSz="912813"/>
            <a:r>
              <a:rPr lang="ja-JP" altLang="en-US" sz="1600">
                <a:ea typeface="HGPｺﾞｼｯｸE" pitchFamily="50" charset="-128"/>
              </a:rPr>
              <a:t>  セスの不十分さ等からハブ機能</a:t>
            </a:r>
            <a:endParaRPr lang="en-US" altLang="ja-JP" sz="1600">
              <a:ea typeface="HGPｺﾞｼｯｸE" pitchFamily="50" charset="-128"/>
            </a:endParaRPr>
          </a:p>
          <a:p>
            <a:pPr defTabSz="912813"/>
            <a:r>
              <a:rPr lang="ja-JP" altLang="en-US" sz="1600">
                <a:ea typeface="HGPｺﾞｼｯｸE" pitchFamily="50" charset="-128"/>
              </a:rPr>
              <a:t>　が十分に発揮できない</a:t>
            </a:r>
          </a:p>
          <a:p>
            <a:pPr defTabSz="912813"/>
            <a:endParaRPr lang="ja-JP" altLang="en-US" sz="1600">
              <a:ea typeface="HGPｺﾞｼｯｸE" pitchFamily="50" charset="-128"/>
            </a:endParaRPr>
          </a:p>
        </p:txBody>
      </p:sp>
      <p:sp>
        <p:nvSpPr>
          <p:cNvPr id="137248" name="Text Box 3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要因６：社会資本の形成・活用不全①</a:t>
            </a:r>
            <a:endParaRPr lang="en-US" altLang="ja-JP" sz="2400" dirty="0">
              <a:ea typeface="HGPｺﾞｼｯｸE" pitchFamily="50" charset="-128"/>
            </a:endParaRPr>
          </a:p>
        </p:txBody>
      </p:sp>
      <p:grpSp>
        <p:nvGrpSpPr>
          <p:cNvPr id="77831" name="グループ化 137254"/>
          <p:cNvGrpSpPr>
            <a:grpSpLocks/>
          </p:cNvGrpSpPr>
          <p:nvPr/>
        </p:nvGrpSpPr>
        <p:grpSpPr bwMode="auto">
          <a:xfrm>
            <a:off x="3494088" y="4532313"/>
            <a:ext cx="2970212" cy="2160587"/>
            <a:chOff x="3494087" y="4531519"/>
            <a:chExt cx="2969741" cy="2160588"/>
          </a:xfrm>
        </p:grpSpPr>
        <p:sp>
          <p:nvSpPr>
            <p:cNvPr id="77908" name="Rectangle 7"/>
            <p:cNvSpPr>
              <a:spLocks noChangeArrowheads="1"/>
            </p:cNvSpPr>
            <p:nvPr/>
          </p:nvSpPr>
          <p:spPr bwMode="auto">
            <a:xfrm>
              <a:off x="3494087" y="4531519"/>
              <a:ext cx="2767013" cy="216058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defTabSz="912813"/>
              <a:r>
                <a:rPr lang="ja-JP" altLang="en-US" sz="1200">
                  <a:ea typeface="HGPｺﾞｼｯｸE" pitchFamily="50" charset="-128"/>
                </a:rPr>
                <a:t> アジアの支線化が進む地方空港・港湾</a:t>
              </a:r>
              <a:endParaRPr lang="ja-JP" altLang="en-US"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○港湾</a:t>
              </a:r>
            </a:p>
            <a:p>
              <a:pPr defTabSz="912813"/>
              <a:r>
                <a:rPr lang="ja-JP" altLang="en-US" sz="1000">
                  <a:latin typeface="HGPｺﾞｼｯｸE" pitchFamily="50" charset="-128"/>
                  <a:ea typeface="HGPｺﾞｼｯｸE" pitchFamily="50" charset="-128"/>
                </a:rPr>
                <a:t>　・日本発着コンテナ貨物がアジア主要港で</a:t>
              </a:r>
            </a:p>
            <a:p>
              <a:pPr defTabSz="912813"/>
              <a:r>
                <a:rPr lang="ja-JP" altLang="en-US" sz="1000">
                  <a:latin typeface="HGPｺﾞｼｯｸE" pitchFamily="50" charset="-128"/>
                  <a:ea typeface="HGPｺﾞｼｯｸE" pitchFamily="50" charset="-128"/>
                </a:rPr>
                <a:t>　　積み替えられる比率</a:t>
              </a:r>
            </a:p>
            <a:p>
              <a:pPr defTabSz="912813"/>
              <a:r>
                <a:rPr lang="ja-JP" altLang="en-US" sz="1000">
                  <a:latin typeface="HGPｺﾞｼｯｸE" pitchFamily="50" charset="-128"/>
                  <a:ea typeface="HGPｺﾞｼｯｸE" pitchFamily="50" charset="-128"/>
                </a:rPr>
                <a:t>　　　</a:t>
              </a:r>
              <a:r>
                <a:rPr lang="en-US" altLang="ja-JP" sz="1000">
                  <a:latin typeface="HGPｺﾞｼｯｸE" pitchFamily="50" charset="-128"/>
                  <a:ea typeface="HGPｺﾞｼｯｸE" pitchFamily="50" charset="-128"/>
                </a:rPr>
                <a:t>98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5.4</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03</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15.8</a:t>
              </a:r>
              <a:r>
                <a:rPr lang="ja-JP" altLang="en-US" sz="1000">
                  <a:latin typeface="HGPｺﾞｼｯｸE" pitchFamily="50" charset="-128"/>
                  <a:ea typeface="HGPｺﾞｼｯｸE" pitchFamily="50" charset="-128"/>
                </a:rPr>
                <a:t>％→</a:t>
              </a:r>
              <a:r>
                <a:rPr lang="en-US" altLang="ja-JP" sz="1000">
                  <a:latin typeface="HGPｺﾞｼｯｸE" pitchFamily="50" charset="-128"/>
                  <a:ea typeface="HGPｺﾞｼｯｸE" pitchFamily="50" charset="-128"/>
                </a:rPr>
                <a:t>08</a:t>
              </a:r>
              <a:r>
                <a:rPr lang="ja-JP" altLang="en-US" sz="1000">
                  <a:latin typeface="HGPｺﾞｼｯｸE" pitchFamily="50" charset="-128"/>
                  <a:ea typeface="HGPｺﾞｼｯｸE" pitchFamily="50" charset="-128"/>
                </a:rPr>
                <a:t>年：</a:t>
              </a:r>
              <a:r>
                <a:rPr lang="en-US" altLang="ja-JP" sz="1000">
                  <a:latin typeface="HGPｺﾞｼｯｸE" pitchFamily="50" charset="-128"/>
                  <a:ea typeface="HGPｺﾞｼｯｸE" pitchFamily="50" charset="-128"/>
                </a:rPr>
                <a:t>18.0</a:t>
              </a:r>
              <a:r>
                <a:rPr lang="ja-JP" altLang="en-US" sz="1000">
                  <a:latin typeface="HGPｺﾞｼｯｸE" pitchFamily="50" charset="-128"/>
                  <a:ea typeface="HGPｺﾞｼｯｸE" pitchFamily="50" charset="-128"/>
                </a:rPr>
                <a:t>％</a:t>
              </a:r>
              <a:endParaRPr lang="en-US" altLang="ja-JP" sz="1000">
                <a:latin typeface="HGPｺﾞｼｯｸE" pitchFamily="50" charset="-128"/>
                <a:ea typeface="HGPｺﾞｼｯｸE" pitchFamily="50" charset="-128"/>
              </a:endParaRPr>
            </a:p>
            <a:p>
              <a:pPr defTabSz="912813"/>
              <a:r>
                <a:rPr lang="ja-JP" altLang="en-US" sz="1000">
                  <a:latin typeface="HGPｺﾞｼｯｸE" pitchFamily="50" charset="-128"/>
                  <a:ea typeface="HGPｺﾞｼｯｸE" pitchFamily="50" charset="-128"/>
                </a:rPr>
                <a:t>　　（特に地方港発着の貨物において比率が高い）　　</a:t>
              </a:r>
            </a:p>
            <a:p>
              <a:pPr defTabSz="912813"/>
              <a:r>
                <a:rPr lang="ja-JP" altLang="en-US" sz="1000">
                  <a:latin typeface="HGPｺﾞｼｯｸE" pitchFamily="50" charset="-128"/>
                  <a:ea typeface="HGPｺﾞｼｯｸE" pitchFamily="50" charset="-128"/>
                </a:rPr>
                <a:t>○空港</a:t>
              </a:r>
            </a:p>
            <a:p>
              <a:pPr defTabSz="912813"/>
              <a:r>
                <a:rPr lang="ja-JP" altLang="en-US" sz="1000">
                  <a:latin typeface="HGPｺﾞｼｯｸE" pitchFamily="50" charset="-128"/>
                  <a:ea typeface="HGPｺﾞｼｯｸE" pitchFamily="50" charset="-128"/>
                </a:rPr>
                <a:t>　・仁川空港との路線を有する地方空港（</a:t>
              </a:r>
              <a:r>
                <a:rPr lang="en-US" altLang="ja-JP" sz="1000">
                  <a:latin typeface="HGPｺﾞｼｯｸE" pitchFamily="50" charset="-128"/>
                  <a:ea typeface="HGPｺﾞｼｯｸE" pitchFamily="50" charset="-128"/>
                </a:rPr>
                <a:t>2010</a:t>
              </a:r>
              <a:r>
                <a:rPr lang="ja-JP" altLang="en-US" sz="1000">
                  <a:latin typeface="HGPｺﾞｼｯｸE" pitchFamily="50" charset="-128"/>
                  <a:ea typeface="HGPｺﾞｼｯｸE" pitchFamily="50" charset="-128"/>
                </a:rPr>
                <a:t>年）</a:t>
              </a:r>
            </a:p>
            <a:p>
              <a:pPr defTabSz="912813"/>
              <a:r>
                <a:rPr lang="ja-JP" altLang="en-US" sz="1000">
                  <a:latin typeface="HGPｺﾞｼｯｸE" pitchFamily="50" charset="-128"/>
                  <a:ea typeface="HGPｺﾞｼｯｸE" pitchFamily="50" charset="-128"/>
                </a:rPr>
                <a:t>　　　旭川、新千歳、函館、青森、秋田、仙台、</a:t>
              </a:r>
            </a:p>
            <a:p>
              <a:pPr defTabSz="912813"/>
              <a:r>
                <a:rPr lang="ja-JP" altLang="en-US" sz="1000">
                  <a:latin typeface="HGPｺﾞｼｯｸE" pitchFamily="50" charset="-128"/>
                  <a:ea typeface="HGPｺﾞｼｯｸE" pitchFamily="50" charset="-128"/>
                </a:rPr>
                <a:t>　　　福島、新潟、富山、小松、静岡、米子、岡山、</a:t>
              </a:r>
            </a:p>
            <a:p>
              <a:pPr defTabSz="912813"/>
              <a:r>
                <a:rPr lang="ja-JP" altLang="en-US" sz="1000">
                  <a:latin typeface="HGPｺﾞｼｯｸE" pitchFamily="50" charset="-128"/>
                  <a:ea typeface="HGPｺﾞｼｯｸE" pitchFamily="50" charset="-128"/>
                </a:rPr>
                <a:t>　　　広島、高松、松山、北九州、福岡、長崎、大分、</a:t>
              </a:r>
            </a:p>
            <a:p>
              <a:pPr defTabSz="912813"/>
              <a:r>
                <a:rPr lang="ja-JP" altLang="en-US" sz="1000">
                  <a:latin typeface="HGPｺﾞｼｯｸE" pitchFamily="50" charset="-128"/>
                  <a:ea typeface="HGPｺﾞｼｯｸE" pitchFamily="50" charset="-128"/>
                </a:rPr>
                <a:t>　　　熊本、宮崎、鹿児島、那覇</a:t>
              </a: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0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77909" name="正方形/長方形 21"/>
            <p:cNvSpPr>
              <a:spLocks noChangeArrowheads="1"/>
            </p:cNvSpPr>
            <p:nvPr/>
          </p:nvSpPr>
          <p:spPr bwMode="auto">
            <a:xfrm>
              <a:off x="3547590" y="6435725"/>
              <a:ext cx="29162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三菱</a:t>
              </a:r>
              <a:r>
                <a:rPr lang="en-US" altLang="ja-JP" sz="700">
                  <a:solidFill>
                    <a:srgbClr val="000000"/>
                  </a:solidFill>
                  <a:ea typeface="HGPｺﾞｼｯｸE" pitchFamily="50" charset="-128"/>
                </a:rPr>
                <a:t>UFJ</a:t>
              </a:r>
              <a:r>
                <a:rPr lang="ja-JP" altLang="en-US" sz="700">
                  <a:solidFill>
                    <a:srgbClr val="000000"/>
                  </a:solidFill>
                  <a:ea typeface="HGPｺﾞｼｯｸE" pitchFamily="50" charset="-128"/>
                </a:rPr>
                <a:t>ﾘｻｰﾁ</a:t>
              </a:r>
              <a:r>
                <a:rPr lang="en-US" altLang="ja-JP" sz="700">
                  <a:solidFill>
                    <a:srgbClr val="000000"/>
                  </a:solidFill>
                  <a:ea typeface="HGPｺﾞｼｯｸE" pitchFamily="50" charset="-128"/>
                </a:rPr>
                <a:t>&amp;</a:t>
              </a:r>
              <a:r>
                <a:rPr lang="ja-JP" altLang="en-US" sz="700">
                  <a:solidFill>
                    <a:srgbClr val="000000"/>
                  </a:solidFill>
                  <a:ea typeface="HGPｺﾞｼｯｸE" pitchFamily="50" charset="-128"/>
                </a:rPr>
                <a:t>ｺﾝｻﾙﾃｨﾝｸﾞ　季刊政策・経営研究</a:t>
              </a:r>
              <a:r>
                <a:rPr lang="en-US" altLang="ja-JP" sz="700">
                  <a:solidFill>
                    <a:srgbClr val="000000"/>
                  </a:solidFill>
                  <a:ea typeface="HGPｺﾞｼｯｸE" pitchFamily="50" charset="-128"/>
                </a:rPr>
                <a:t>2010vol.1</a:t>
              </a:r>
              <a:r>
                <a:rPr lang="ja-JP" altLang="en-US" sz="700">
                  <a:solidFill>
                    <a:srgbClr val="000000"/>
                  </a:solidFill>
                  <a:ea typeface="HGPｺﾞｼｯｸE" pitchFamily="50" charset="-128"/>
                </a:rPr>
                <a:t>より</a:t>
              </a:r>
            </a:p>
          </p:txBody>
        </p:sp>
      </p:grpSp>
      <p:sp>
        <p:nvSpPr>
          <p:cNvPr id="77832" name="AutoShape 33"/>
          <p:cNvSpPr>
            <a:spLocks noChangeArrowheads="1"/>
          </p:cNvSpPr>
          <p:nvPr/>
        </p:nvSpPr>
        <p:spPr bwMode="auto">
          <a:xfrm>
            <a:off x="3132138" y="3860800"/>
            <a:ext cx="360362" cy="1003300"/>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77833" name="Rectangle 5"/>
          <p:cNvSpPr>
            <a:spLocks noChangeArrowheads="1"/>
          </p:cNvSpPr>
          <p:nvPr/>
        </p:nvSpPr>
        <p:spPr bwMode="auto">
          <a:xfrm>
            <a:off x="6308725" y="4532313"/>
            <a:ext cx="2736850" cy="21605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国際空港へのアクセスの悪さ</a:t>
            </a:r>
          </a:p>
        </p:txBody>
      </p:sp>
      <p:grpSp>
        <p:nvGrpSpPr>
          <p:cNvPr id="77834" name="Group 29"/>
          <p:cNvGrpSpPr>
            <a:grpSpLocks noChangeAspect="1"/>
          </p:cNvGrpSpPr>
          <p:nvPr/>
        </p:nvGrpSpPr>
        <p:grpSpPr bwMode="auto">
          <a:xfrm>
            <a:off x="6381750" y="4872038"/>
            <a:ext cx="2592388" cy="1511300"/>
            <a:chOff x="3969" y="1456"/>
            <a:chExt cx="1633" cy="952"/>
          </a:xfrm>
        </p:grpSpPr>
        <p:sp>
          <p:nvSpPr>
            <p:cNvPr id="77845" name="AutoShape 28"/>
            <p:cNvSpPr>
              <a:spLocks noChangeAspect="1" noChangeArrowheads="1" noTextEdit="1"/>
            </p:cNvSpPr>
            <p:nvPr/>
          </p:nvSpPr>
          <p:spPr bwMode="auto">
            <a:xfrm>
              <a:off x="3969" y="1456"/>
              <a:ext cx="1633"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846" name="Rectangle 30"/>
            <p:cNvSpPr>
              <a:spLocks noChangeArrowheads="1"/>
            </p:cNvSpPr>
            <p:nvPr/>
          </p:nvSpPr>
          <p:spPr bwMode="auto">
            <a:xfrm>
              <a:off x="5094" y="157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鉄道</a:t>
              </a:r>
              <a:endParaRPr lang="ja-JP" altLang="en-US" sz="900"/>
            </a:p>
          </p:txBody>
        </p:sp>
        <p:sp>
          <p:nvSpPr>
            <p:cNvPr id="77847" name="Rectangle 31"/>
            <p:cNvSpPr>
              <a:spLocks noChangeArrowheads="1"/>
            </p:cNvSpPr>
            <p:nvPr/>
          </p:nvSpPr>
          <p:spPr bwMode="auto">
            <a:xfrm>
              <a:off x="5390" y="1576"/>
              <a:ext cx="1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バス</a:t>
              </a:r>
              <a:endParaRPr lang="ja-JP" altLang="en-US" sz="900"/>
            </a:p>
          </p:txBody>
        </p:sp>
        <p:sp>
          <p:nvSpPr>
            <p:cNvPr id="77848" name="Rectangle 32"/>
            <p:cNvSpPr>
              <a:spLocks noChangeArrowheads="1"/>
            </p:cNvSpPr>
            <p:nvPr/>
          </p:nvSpPr>
          <p:spPr bwMode="auto">
            <a:xfrm>
              <a:off x="4066"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東京</a:t>
              </a:r>
              <a:endParaRPr lang="ja-JP" altLang="en-US" sz="1000"/>
            </a:p>
          </p:txBody>
        </p:sp>
        <p:sp>
          <p:nvSpPr>
            <p:cNvPr id="77849" name="Rectangle 33"/>
            <p:cNvSpPr>
              <a:spLocks noChangeArrowheads="1"/>
            </p:cNvSpPr>
            <p:nvPr/>
          </p:nvSpPr>
          <p:spPr bwMode="auto">
            <a:xfrm>
              <a:off x="4379" y="1678"/>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成田</a:t>
              </a:r>
              <a:endParaRPr lang="ja-JP" altLang="en-US" sz="1000"/>
            </a:p>
          </p:txBody>
        </p:sp>
        <p:sp>
          <p:nvSpPr>
            <p:cNvPr id="77850" name="Rectangle 34"/>
            <p:cNvSpPr>
              <a:spLocks noChangeArrowheads="1"/>
            </p:cNvSpPr>
            <p:nvPr/>
          </p:nvSpPr>
          <p:spPr bwMode="auto">
            <a:xfrm>
              <a:off x="4705" y="1678"/>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60km</a:t>
              </a:r>
              <a:endParaRPr lang="en-US" altLang="ja-JP" sz="1000"/>
            </a:p>
          </p:txBody>
        </p:sp>
        <p:sp>
          <p:nvSpPr>
            <p:cNvPr id="77851" name="Rectangle 35"/>
            <p:cNvSpPr>
              <a:spLocks noChangeArrowheads="1"/>
            </p:cNvSpPr>
            <p:nvPr/>
          </p:nvSpPr>
          <p:spPr bwMode="auto">
            <a:xfrm>
              <a:off x="5060"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56</a:t>
              </a:r>
              <a:r>
                <a:rPr lang="ja-JP" altLang="en-US" sz="1000">
                  <a:solidFill>
                    <a:srgbClr val="000000"/>
                  </a:solidFill>
                  <a:latin typeface="ＭＳ Ｐゴシック" charset="-128"/>
                </a:rPr>
                <a:t>分</a:t>
              </a:r>
              <a:endParaRPr lang="ja-JP" altLang="en-US" sz="1000"/>
            </a:p>
          </p:txBody>
        </p:sp>
        <p:sp>
          <p:nvSpPr>
            <p:cNvPr id="77852" name="Rectangle 36"/>
            <p:cNvSpPr>
              <a:spLocks noChangeArrowheads="1"/>
            </p:cNvSpPr>
            <p:nvPr/>
          </p:nvSpPr>
          <p:spPr bwMode="auto">
            <a:xfrm>
              <a:off x="5357" y="1678"/>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80</a:t>
              </a:r>
              <a:r>
                <a:rPr lang="ja-JP" altLang="en-US" sz="1000">
                  <a:solidFill>
                    <a:srgbClr val="000000"/>
                  </a:solidFill>
                  <a:latin typeface="ＭＳ Ｐゴシック" charset="-128"/>
                </a:rPr>
                <a:t>分</a:t>
              </a:r>
              <a:endParaRPr lang="ja-JP" altLang="en-US" sz="1000"/>
            </a:p>
          </p:txBody>
        </p:sp>
        <p:sp>
          <p:nvSpPr>
            <p:cNvPr id="77853" name="Rectangle 37"/>
            <p:cNvSpPr>
              <a:spLocks noChangeArrowheads="1"/>
            </p:cNvSpPr>
            <p:nvPr/>
          </p:nvSpPr>
          <p:spPr bwMode="auto">
            <a:xfrm>
              <a:off x="4066"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大阪</a:t>
              </a:r>
              <a:endParaRPr lang="ja-JP" altLang="en-US" sz="1000"/>
            </a:p>
          </p:txBody>
        </p:sp>
        <p:sp>
          <p:nvSpPr>
            <p:cNvPr id="77854" name="Rectangle 38"/>
            <p:cNvSpPr>
              <a:spLocks noChangeArrowheads="1"/>
            </p:cNvSpPr>
            <p:nvPr/>
          </p:nvSpPr>
          <p:spPr bwMode="auto">
            <a:xfrm>
              <a:off x="4379" y="1785"/>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関空</a:t>
              </a:r>
              <a:endParaRPr lang="ja-JP" altLang="en-US" sz="1000"/>
            </a:p>
          </p:txBody>
        </p:sp>
        <p:sp>
          <p:nvSpPr>
            <p:cNvPr id="77855" name="Rectangle 39"/>
            <p:cNvSpPr>
              <a:spLocks noChangeArrowheads="1"/>
            </p:cNvSpPr>
            <p:nvPr/>
          </p:nvSpPr>
          <p:spPr bwMode="auto">
            <a:xfrm>
              <a:off x="4705" y="178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50km</a:t>
              </a:r>
              <a:endParaRPr lang="en-US" altLang="ja-JP" sz="1000"/>
            </a:p>
          </p:txBody>
        </p:sp>
        <p:sp>
          <p:nvSpPr>
            <p:cNvPr id="77856" name="Rectangle 40"/>
            <p:cNvSpPr>
              <a:spLocks noChangeArrowheads="1"/>
            </p:cNvSpPr>
            <p:nvPr/>
          </p:nvSpPr>
          <p:spPr bwMode="auto">
            <a:xfrm>
              <a:off x="5060"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65</a:t>
              </a:r>
              <a:r>
                <a:rPr lang="ja-JP" altLang="en-US" sz="1000">
                  <a:solidFill>
                    <a:srgbClr val="000000"/>
                  </a:solidFill>
                  <a:latin typeface="ＭＳ Ｐゴシック" charset="-128"/>
                </a:rPr>
                <a:t>分</a:t>
              </a:r>
              <a:endParaRPr lang="ja-JP" altLang="en-US" sz="1000"/>
            </a:p>
          </p:txBody>
        </p:sp>
        <p:sp>
          <p:nvSpPr>
            <p:cNvPr id="77857" name="Rectangle 41"/>
            <p:cNvSpPr>
              <a:spLocks noChangeArrowheads="1"/>
            </p:cNvSpPr>
            <p:nvPr/>
          </p:nvSpPr>
          <p:spPr bwMode="auto">
            <a:xfrm>
              <a:off x="5357" y="178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58" name="Rectangle 42"/>
            <p:cNvSpPr>
              <a:spLocks noChangeArrowheads="1"/>
            </p:cNvSpPr>
            <p:nvPr/>
          </p:nvSpPr>
          <p:spPr bwMode="auto">
            <a:xfrm>
              <a:off x="4066"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59" name="Rectangle 43"/>
            <p:cNvSpPr>
              <a:spLocks noChangeArrowheads="1"/>
            </p:cNvSpPr>
            <p:nvPr/>
          </p:nvSpPr>
          <p:spPr bwMode="auto">
            <a:xfrm>
              <a:off x="4379" y="1887"/>
              <a:ext cx="1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香港</a:t>
              </a:r>
              <a:endParaRPr lang="ja-JP" altLang="en-US" sz="1000"/>
            </a:p>
          </p:txBody>
        </p:sp>
        <p:sp>
          <p:nvSpPr>
            <p:cNvPr id="77860" name="Rectangle 44"/>
            <p:cNvSpPr>
              <a:spLocks noChangeArrowheads="1"/>
            </p:cNvSpPr>
            <p:nvPr/>
          </p:nvSpPr>
          <p:spPr bwMode="auto">
            <a:xfrm>
              <a:off x="4705" y="188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35km</a:t>
              </a:r>
              <a:endParaRPr lang="en-US" altLang="ja-JP" sz="1000"/>
            </a:p>
          </p:txBody>
        </p:sp>
        <p:sp>
          <p:nvSpPr>
            <p:cNvPr id="77861" name="Rectangle 45"/>
            <p:cNvSpPr>
              <a:spLocks noChangeArrowheads="1"/>
            </p:cNvSpPr>
            <p:nvPr/>
          </p:nvSpPr>
          <p:spPr bwMode="auto">
            <a:xfrm>
              <a:off x="5060"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23</a:t>
              </a:r>
              <a:r>
                <a:rPr lang="ja-JP" altLang="en-US" sz="1000">
                  <a:solidFill>
                    <a:srgbClr val="000000"/>
                  </a:solidFill>
                  <a:latin typeface="ＭＳ Ｐゴシック" charset="-128"/>
                </a:rPr>
                <a:t>分</a:t>
              </a:r>
              <a:endParaRPr lang="ja-JP" altLang="en-US" sz="1000"/>
            </a:p>
          </p:txBody>
        </p:sp>
        <p:sp>
          <p:nvSpPr>
            <p:cNvPr id="77862" name="Rectangle 46"/>
            <p:cNvSpPr>
              <a:spLocks noChangeArrowheads="1"/>
            </p:cNvSpPr>
            <p:nvPr/>
          </p:nvSpPr>
          <p:spPr bwMode="auto">
            <a:xfrm>
              <a:off x="5357" y="188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63" name="Rectangle 47"/>
            <p:cNvSpPr>
              <a:spLocks noChangeArrowheads="1"/>
            </p:cNvSpPr>
            <p:nvPr/>
          </p:nvSpPr>
          <p:spPr bwMode="auto">
            <a:xfrm>
              <a:off x="3982" y="2001"/>
              <a:ext cx="2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ｼﾝｶﾞﾎﾟｰﾙ</a:t>
              </a:r>
              <a:endParaRPr lang="ja-JP" altLang="en-US" sz="900"/>
            </a:p>
          </p:txBody>
        </p:sp>
        <p:sp>
          <p:nvSpPr>
            <p:cNvPr id="77864" name="Rectangle 48"/>
            <p:cNvSpPr>
              <a:spLocks noChangeArrowheads="1"/>
            </p:cNvSpPr>
            <p:nvPr/>
          </p:nvSpPr>
          <p:spPr bwMode="auto">
            <a:xfrm>
              <a:off x="4333" y="1995"/>
              <a:ext cx="2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チャンギ</a:t>
              </a:r>
              <a:endParaRPr lang="ja-JP" altLang="en-US" sz="900"/>
            </a:p>
          </p:txBody>
        </p:sp>
        <p:sp>
          <p:nvSpPr>
            <p:cNvPr id="77865" name="Rectangle 49"/>
            <p:cNvSpPr>
              <a:spLocks noChangeArrowheads="1"/>
            </p:cNvSpPr>
            <p:nvPr/>
          </p:nvSpPr>
          <p:spPr bwMode="auto">
            <a:xfrm>
              <a:off x="4705" y="199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20km</a:t>
              </a:r>
              <a:endParaRPr lang="en-US" altLang="ja-JP" sz="1000"/>
            </a:p>
          </p:txBody>
        </p:sp>
        <p:sp>
          <p:nvSpPr>
            <p:cNvPr id="77866" name="Rectangle 50"/>
            <p:cNvSpPr>
              <a:spLocks noChangeArrowheads="1"/>
            </p:cNvSpPr>
            <p:nvPr/>
          </p:nvSpPr>
          <p:spPr bwMode="auto">
            <a:xfrm>
              <a:off x="5060"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27</a:t>
              </a:r>
              <a:r>
                <a:rPr lang="ja-JP" altLang="en-US" sz="1000">
                  <a:solidFill>
                    <a:srgbClr val="000000"/>
                  </a:solidFill>
                  <a:latin typeface="ＭＳ Ｐゴシック" charset="-128"/>
                </a:rPr>
                <a:t>分</a:t>
              </a:r>
              <a:endParaRPr lang="ja-JP" altLang="en-US" sz="1000"/>
            </a:p>
          </p:txBody>
        </p:sp>
        <p:sp>
          <p:nvSpPr>
            <p:cNvPr id="77867" name="Rectangle 51"/>
            <p:cNvSpPr>
              <a:spLocks noChangeArrowheads="1"/>
            </p:cNvSpPr>
            <p:nvPr/>
          </p:nvSpPr>
          <p:spPr bwMode="auto">
            <a:xfrm>
              <a:off x="5357" y="1995"/>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45</a:t>
              </a:r>
              <a:r>
                <a:rPr lang="ja-JP" altLang="en-US" sz="1000">
                  <a:solidFill>
                    <a:srgbClr val="000000"/>
                  </a:solidFill>
                  <a:latin typeface="ＭＳ Ｐゴシック" charset="-128"/>
                </a:rPr>
                <a:t>分</a:t>
              </a:r>
              <a:endParaRPr lang="ja-JP" altLang="en-US" sz="1000"/>
            </a:p>
          </p:txBody>
        </p:sp>
        <p:sp>
          <p:nvSpPr>
            <p:cNvPr id="77868" name="Rectangle 52"/>
            <p:cNvSpPr>
              <a:spLocks noChangeArrowheads="1"/>
            </p:cNvSpPr>
            <p:nvPr/>
          </p:nvSpPr>
          <p:spPr bwMode="auto">
            <a:xfrm>
              <a:off x="4075" y="2097"/>
              <a:ext cx="1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パリ</a:t>
              </a:r>
              <a:endParaRPr lang="ja-JP" altLang="en-US" sz="1000"/>
            </a:p>
          </p:txBody>
        </p:sp>
        <p:sp>
          <p:nvSpPr>
            <p:cNvPr id="77869" name="Rectangle 53"/>
            <p:cNvSpPr>
              <a:spLocks noChangeArrowheads="1"/>
            </p:cNvSpPr>
            <p:nvPr/>
          </p:nvSpPr>
          <p:spPr bwMode="auto">
            <a:xfrm>
              <a:off x="4299" y="2121"/>
              <a:ext cx="2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ドゴール</a:t>
              </a:r>
            </a:p>
          </p:txBody>
        </p:sp>
        <p:sp>
          <p:nvSpPr>
            <p:cNvPr id="77870" name="Rectangle 54"/>
            <p:cNvSpPr>
              <a:spLocks noChangeArrowheads="1"/>
            </p:cNvSpPr>
            <p:nvPr/>
          </p:nvSpPr>
          <p:spPr bwMode="auto">
            <a:xfrm>
              <a:off x="4705" y="2097"/>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1" name="Rectangle 55"/>
            <p:cNvSpPr>
              <a:spLocks noChangeArrowheads="1"/>
            </p:cNvSpPr>
            <p:nvPr/>
          </p:nvSpPr>
          <p:spPr bwMode="auto">
            <a:xfrm>
              <a:off x="5060"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29</a:t>
              </a:r>
              <a:r>
                <a:rPr lang="ja-JP" altLang="en-US" sz="1000">
                  <a:solidFill>
                    <a:srgbClr val="000000"/>
                  </a:solidFill>
                  <a:latin typeface="ＭＳ Ｐゴシック" charset="-128"/>
                </a:rPr>
                <a:t>分</a:t>
              </a:r>
              <a:endParaRPr lang="ja-JP" altLang="en-US" sz="1000"/>
            </a:p>
          </p:txBody>
        </p:sp>
        <p:sp>
          <p:nvSpPr>
            <p:cNvPr id="77872" name="Rectangle 56"/>
            <p:cNvSpPr>
              <a:spLocks noChangeArrowheads="1"/>
            </p:cNvSpPr>
            <p:nvPr/>
          </p:nvSpPr>
          <p:spPr bwMode="auto">
            <a:xfrm>
              <a:off x="5357" y="2097"/>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73" name="Rectangle 57"/>
            <p:cNvSpPr>
              <a:spLocks noChangeArrowheads="1"/>
            </p:cNvSpPr>
            <p:nvPr/>
          </p:nvSpPr>
          <p:spPr bwMode="auto">
            <a:xfrm>
              <a:off x="4024" y="2204"/>
              <a:ext cx="23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ロンドン</a:t>
              </a:r>
              <a:endParaRPr lang="ja-JP" altLang="en-US" sz="900"/>
            </a:p>
          </p:txBody>
        </p:sp>
        <p:sp>
          <p:nvSpPr>
            <p:cNvPr id="77874" name="Rectangle 58"/>
            <p:cNvSpPr>
              <a:spLocks noChangeArrowheads="1"/>
            </p:cNvSpPr>
            <p:nvPr/>
          </p:nvSpPr>
          <p:spPr bwMode="auto">
            <a:xfrm>
              <a:off x="4303" y="2204"/>
              <a:ext cx="28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ヒースロー</a:t>
              </a:r>
              <a:endParaRPr lang="ja-JP" altLang="en-US" sz="800"/>
            </a:p>
          </p:txBody>
        </p:sp>
        <p:sp>
          <p:nvSpPr>
            <p:cNvPr id="77875" name="Rectangle 59"/>
            <p:cNvSpPr>
              <a:spLocks noChangeArrowheads="1"/>
            </p:cNvSpPr>
            <p:nvPr/>
          </p:nvSpPr>
          <p:spPr bwMode="auto">
            <a:xfrm>
              <a:off x="4705" y="2204"/>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76" name="Rectangle 60"/>
            <p:cNvSpPr>
              <a:spLocks noChangeArrowheads="1"/>
            </p:cNvSpPr>
            <p:nvPr/>
          </p:nvSpPr>
          <p:spPr bwMode="auto">
            <a:xfrm>
              <a:off x="5060"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16</a:t>
              </a:r>
              <a:r>
                <a:rPr lang="ja-JP" altLang="en-US" sz="1000">
                  <a:solidFill>
                    <a:srgbClr val="000000"/>
                  </a:solidFill>
                  <a:latin typeface="ＭＳ Ｐゴシック" charset="-128"/>
                </a:rPr>
                <a:t>分</a:t>
              </a:r>
              <a:endParaRPr lang="ja-JP" altLang="en-US" sz="1000"/>
            </a:p>
          </p:txBody>
        </p:sp>
        <p:sp>
          <p:nvSpPr>
            <p:cNvPr id="77877" name="Rectangle 61"/>
            <p:cNvSpPr>
              <a:spLocks noChangeArrowheads="1"/>
            </p:cNvSpPr>
            <p:nvPr/>
          </p:nvSpPr>
          <p:spPr bwMode="auto">
            <a:xfrm>
              <a:off x="5357" y="2204"/>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75</a:t>
              </a:r>
              <a:r>
                <a:rPr lang="ja-JP" altLang="en-US" sz="1000">
                  <a:solidFill>
                    <a:srgbClr val="000000"/>
                  </a:solidFill>
                  <a:latin typeface="ＭＳ Ｐゴシック" charset="-128"/>
                </a:rPr>
                <a:t>分</a:t>
              </a:r>
              <a:endParaRPr lang="ja-JP" altLang="en-US" sz="1000"/>
            </a:p>
          </p:txBody>
        </p:sp>
        <p:sp>
          <p:nvSpPr>
            <p:cNvPr id="77878" name="Rectangle 62"/>
            <p:cNvSpPr>
              <a:spLocks noChangeArrowheads="1"/>
            </p:cNvSpPr>
            <p:nvPr/>
          </p:nvSpPr>
          <p:spPr bwMode="auto">
            <a:xfrm>
              <a:off x="3990" y="2318"/>
              <a:ext cx="2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t> ﾆｭｰﾖｰｸ</a:t>
              </a:r>
            </a:p>
          </p:txBody>
        </p:sp>
        <p:sp>
          <p:nvSpPr>
            <p:cNvPr id="77879" name="Rectangle 63"/>
            <p:cNvSpPr>
              <a:spLocks noChangeArrowheads="1"/>
            </p:cNvSpPr>
            <p:nvPr/>
          </p:nvSpPr>
          <p:spPr bwMode="auto">
            <a:xfrm>
              <a:off x="4379" y="2306"/>
              <a:ext cx="1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ＪＦＫ</a:t>
              </a:r>
              <a:endParaRPr lang="ja-JP" altLang="en-US" sz="900"/>
            </a:p>
          </p:txBody>
        </p:sp>
        <p:sp>
          <p:nvSpPr>
            <p:cNvPr id="77880" name="Rectangle 64"/>
            <p:cNvSpPr>
              <a:spLocks noChangeArrowheads="1"/>
            </p:cNvSpPr>
            <p:nvPr/>
          </p:nvSpPr>
          <p:spPr bwMode="auto">
            <a:xfrm>
              <a:off x="4705" y="2306"/>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25km</a:t>
              </a:r>
              <a:endParaRPr lang="en-US" altLang="ja-JP" sz="1000"/>
            </a:p>
          </p:txBody>
        </p:sp>
        <p:sp>
          <p:nvSpPr>
            <p:cNvPr id="77881" name="Rectangle 65"/>
            <p:cNvSpPr>
              <a:spLocks noChangeArrowheads="1"/>
            </p:cNvSpPr>
            <p:nvPr/>
          </p:nvSpPr>
          <p:spPr bwMode="auto">
            <a:xfrm>
              <a:off x="5060"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35</a:t>
              </a:r>
              <a:r>
                <a:rPr lang="ja-JP" altLang="en-US" sz="1000">
                  <a:solidFill>
                    <a:srgbClr val="000000"/>
                  </a:solidFill>
                  <a:latin typeface="ＭＳ Ｐゴシック" charset="-128"/>
                </a:rPr>
                <a:t>分</a:t>
              </a:r>
              <a:endParaRPr lang="ja-JP" altLang="en-US" sz="1000"/>
            </a:p>
          </p:txBody>
        </p:sp>
        <p:sp>
          <p:nvSpPr>
            <p:cNvPr id="77882" name="Rectangle 66"/>
            <p:cNvSpPr>
              <a:spLocks noChangeArrowheads="1"/>
            </p:cNvSpPr>
            <p:nvPr/>
          </p:nvSpPr>
          <p:spPr bwMode="auto">
            <a:xfrm>
              <a:off x="5357" y="230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約</a:t>
              </a:r>
              <a:r>
                <a:rPr lang="en-US" altLang="ja-JP" sz="1000">
                  <a:solidFill>
                    <a:srgbClr val="000000"/>
                  </a:solidFill>
                  <a:latin typeface="ＭＳ Ｐゴシック" charset="-128"/>
                </a:rPr>
                <a:t>50</a:t>
              </a:r>
              <a:r>
                <a:rPr lang="ja-JP" altLang="en-US" sz="1000">
                  <a:solidFill>
                    <a:srgbClr val="000000"/>
                  </a:solidFill>
                  <a:latin typeface="ＭＳ Ｐゴシック" charset="-128"/>
                </a:rPr>
                <a:t>分</a:t>
              </a:r>
              <a:endParaRPr lang="ja-JP" altLang="en-US" sz="1000"/>
            </a:p>
          </p:txBody>
        </p:sp>
        <p:sp>
          <p:nvSpPr>
            <p:cNvPr id="77883" name="Rectangle 67"/>
            <p:cNvSpPr>
              <a:spLocks noChangeArrowheads="1"/>
            </p:cNvSpPr>
            <p:nvPr/>
          </p:nvSpPr>
          <p:spPr bwMode="auto">
            <a:xfrm>
              <a:off x="4621" y="1480"/>
              <a:ext cx="37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市中心部から</a:t>
              </a:r>
              <a:endParaRPr lang="ja-JP" altLang="en-US" sz="800"/>
            </a:p>
          </p:txBody>
        </p:sp>
        <p:sp>
          <p:nvSpPr>
            <p:cNvPr id="77884" name="Rectangle 68"/>
            <p:cNvSpPr>
              <a:spLocks noChangeArrowheads="1"/>
            </p:cNvSpPr>
            <p:nvPr/>
          </p:nvSpPr>
          <p:spPr bwMode="auto">
            <a:xfrm>
              <a:off x="4756" y="1570"/>
              <a:ext cx="1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800">
                  <a:solidFill>
                    <a:srgbClr val="000000"/>
                  </a:solidFill>
                  <a:latin typeface="ＭＳ Ｐゴシック" charset="-128"/>
                </a:rPr>
                <a:t>の距離</a:t>
              </a:r>
              <a:endParaRPr lang="ja-JP" altLang="en-US" sz="800"/>
            </a:p>
          </p:txBody>
        </p:sp>
        <p:sp>
          <p:nvSpPr>
            <p:cNvPr id="77885" name="Rectangle 69"/>
            <p:cNvSpPr>
              <a:spLocks noChangeArrowheads="1"/>
            </p:cNvSpPr>
            <p:nvPr/>
          </p:nvSpPr>
          <p:spPr bwMode="auto">
            <a:xfrm>
              <a:off x="4032"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都市名</a:t>
              </a:r>
              <a:endParaRPr lang="ja-JP" altLang="en-US" sz="1000"/>
            </a:p>
          </p:txBody>
        </p:sp>
        <p:sp>
          <p:nvSpPr>
            <p:cNvPr id="77886" name="Rectangle 70"/>
            <p:cNvSpPr>
              <a:spLocks noChangeArrowheads="1"/>
            </p:cNvSpPr>
            <p:nvPr/>
          </p:nvSpPr>
          <p:spPr bwMode="auto">
            <a:xfrm>
              <a:off x="4350" y="1516"/>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1000">
                  <a:solidFill>
                    <a:srgbClr val="000000"/>
                  </a:solidFill>
                  <a:latin typeface="ＭＳ Ｐゴシック" charset="-128"/>
                </a:rPr>
                <a:t>空港名</a:t>
              </a:r>
              <a:endParaRPr lang="ja-JP" altLang="en-US" sz="1000"/>
            </a:p>
          </p:txBody>
        </p:sp>
        <p:sp>
          <p:nvSpPr>
            <p:cNvPr id="77887" name="Rectangle 71"/>
            <p:cNvSpPr>
              <a:spLocks noChangeArrowheads="1"/>
            </p:cNvSpPr>
            <p:nvPr/>
          </p:nvSpPr>
          <p:spPr bwMode="auto">
            <a:xfrm>
              <a:off x="5124" y="1462"/>
              <a:ext cx="3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2813"/>
              <a:r>
                <a:rPr lang="ja-JP" altLang="en-US" sz="900">
                  <a:solidFill>
                    <a:srgbClr val="000000"/>
                  </a:solidFill>
                  <a:latin typeface="ＭＳ Ｐゴシック" charset="-128"/>
                </a:rPr>
                <a:t>アクセス手段</a:t>
              </a:r>
              <a:endParaRPr lang="ja-JP" altLang="en-US" sz="900"/>
            </a:p>
          </p:txBody>
        </p:sp>
        <p:sp>
          <p:nvSpPr>
            <p:cNvPr id="77888" name="Line 72"/>
            <p:cNvSpPr>
              <a:spLocks noChangeShapeType="1"/>
            </p:cNvSpPr>
            <p:nvPr/>
          </p:nvSpPr>
          <p:spPr bwMode="auto">
            <a:xfrm>
              <a:off x="3969" y="1456"/>
              <a:ext cx="1" cy="9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89" name="Rectangle 73"/>
            <p:cNvSpPr>
              <a:spLocks noChangeArrowheads="1"/>
            </p:cNvSpPr>
            <p:nvPr/>
          </p:nvSpPr>
          <p:spPr bwMode="auto">
            <a:xfrm>
              <a:off x="3969" y="1456"/>
              <a:ext cx="4" cy="9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0" name="Line 74"/>
            <p:cNvSpPr>
              <a:spLocks noChangeShapeType="1"/>
            </p:cNvSpPr>
            <p:nvPr/>
          </p:nvSpPr>
          <p:spPr bwMode="auto">
            <a:xfrm>
              <a:off x="4286"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1" name="Rectangle 75"/>
            <p:cNvSpPr>
              <a:spLocks noChangeArrowheads="1"/>
            </p:cNvSpPr>
            <p:nvPr/>
          </p:nvSpPr>
          <p:spPr bwMode="auto">
            <a:xfrm>
              <a:off x="4286"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2" name="Line 76"/>
            <p:cNvSpPr>
              <a:spLocks noChangeShapeType="1"/>
            </p:cNvSpPr>
            <p:nvPr/>
          </p:nvSpPr>
          <p:spPr bwMode="auto">
            <a:xfrm>
              <a:off x="4599"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3" name="Rectangle 77"/>
            <p:cNvSpPr>
              <a:spLocks noChangeArrowheads="1"/>
            </p:cNvSpPr>
            <p:nvPr/>
          </p:nvSpPr>
          <p:spPr bwMode="auto">
            <a:xfrm>
              <a:off x="4599" y="1462"/>
              <a:ext cx="5"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4" name="Line 78"/>
            <p:cNvSpPr>
              <a:spLocks noChangeShapeType="1"/>
            </p:cNvSpPr>
            <p:nvPr/>
          </p:nvSpPr>
          <p:spPr bwMode="auto">
            <a:xfrm>
              <a:off x="5005"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5" name="Rectangle 79"/>
            <p:cNvSpPr>
              <a:spLocks noChangeArrowheads="1"/>
            </p:cNvSpPr>
            <p:nvPr/>
          </p:nvSpPr>
          <p:spPr bwMode="auto">
            <a:xfrm>
              <a:off x="5005" y="1462"/>
              <a:ext cx="9"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6" name="Line 80"/>
            <p:cNvSpPr>
              <a:spLocks noChangeShapeType="1"/>
            </p:cNvSpPr>
            <p:nvPr/>
          </p:nvSpPr>
          <p:spPr bwMode="auto">
            <a:xfrm>
              <a:off x="5598" y="1462"/>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7" name="Rectangle 81"/>
            <p:cNvSpPr>
              <a:spLocks noChangeArrowheads="1"/>
            </p:cNvSpPr>
            <p:nvPr/>
          </p:nvSpPr>
          <p:spPr bwMode="auto">
            <a:xfrm>
              <a:off x="5598" y="1462"/>
              <a:ext cx="4" cy="9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898" name="Line 82"/>
            <p:cNvSpPr>
              <a:spLocks noChangeShapeType="1"/>
            </p:cNvSpPr>
            <p:nvPr/>
          </p:nvSpPr>
          <p:spPr bwMode="auto">
            <a:xfrm>
              <a:off x="5302" y="1570"/>
              <a:ext cx="1" cy="8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899" name="Rectangle 83"/>
            <p:cNvSpPr>
              <a:spLocks noChangeArrowheads="1"/>
            </p:cNvSpPr>
            <p:nvPr/>
          </p:nvSpPr>
          <p:spPr bwMode="auto">
            <a:xfrm>
              <a:off x="5302" y="1570"/>
              <a:ext cx="4" cy="8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0" name="Line 84"/>
            <p:cNvSpPr>
              <a:spLocks noChangeShapeType="1"/>
            </p:cNvSpPr>
            <p:nvPr/>
          </p:nvSpPr>
          <p:spPr bwMode="auto">
            <a:xfrm>
              <a:off x="3973" y="145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1" name="Rectangle 85"/>
            <p:cNvSpPr>
              <a:spLocks noChangeArrowheads="1"/>
            </p:cNvSpPr>
            <p:nvPr/>
          </p:nvSpPr>
          <p:spPr bwMode="auto">
            <a:xfrm>
              <a:off x="3973" y="145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2" name="Line 86"/>
            <p:cNvSpPr>
              <a:spLocks noChangeShapeType="1"/>
            </p:cNvSpPr>
            <p:nvPr/>
          </p:nvSpPr>
          <p:spPr bwMode="auto">
            <a:xfrm>
              <a:off x="5014" y="1564"/>
              <a:ext cx="58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3" name="Rectangle 87"/>
            <p:cNvSpPr>
              <a:spLocks noChangeArrowheads="1"/>
            </p:cNvSpPr>
            <p:nvPr/>
          </p:nvSpPr>
          <p:spPr bwMode="auto">
            <a:xfrm>
              <a:off x="5014" y="1564"/>
              <a:ext cx="58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4" name="Line 88"/>
            <p:cNvSpPr>
              <a:spLocks noChangeShapeType="1"/>
            </p:cNvSpPr>
            <p:nvPr/>
          </p:nvSpPr>
          <p:spPr bwMode="auto">
            <a:xfrm>
              <a:off x="3973" y="1666"/>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5" name="Rectangle 89"/>
            <p:cNvSpPr>
              <a:spLocks noChangeArrowheads="1"/>
            </p:cNvSpPr>
            <p:nvPr/>
          </p:nvSpPr>
          <p:spPr bwMode="auto">
            <a:xfrm>
              <a:off x="3973" y="1666"/>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sp>
          <p:nvSpPr>
            <p:cNvPr id="77906" name="Line 90"/>
            <p:cNvSpPr>
              <a:spLocks noChangeShapeType="1"/>
            </p:cNvSpPr>
            <p:nvPr/>
          </p:nvSpPr>
          <p:spPr bwMode="auto">
            <a:xfrm>
              <a:off x="3973" y="2402"/>
              <a:ext cx="162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907" name="Rectangle 91"/>
            <p:cNvSpPr>
              <a:spLocks noChangeArrowheads="1"/>
            </p:cNvSpPr>
            <p:nvPr/>
          </p:nvSpPr>
          <p:spPr bwMode="auto">
            <a:xfrm>
              <a:off x="3973" y="2402"/>
              <a:ext cx="162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ja-JP" altLang="en-US"/>
            </a:p>
          </p:txBody>
        </p:sp>
      </p:grpSp>
      <p:sp>
        <p:nvSpPr>
          <p:cNvPr id="77835" name="Rectangle 6"/>
          <p:cNvSpPr>
            <a:spLocks noChangeArrowheads="1"/>
          </p:cNvSpPr>
          <p:nvPr/>
        </p:nvSpPr>
        <p:spPr bwMode="auto">
          <a:xfrm>
            <a:off x="3494088" y="2011363"/>
            <a:ext cx="5551487" cy="238918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地方偏重の社会資本整備・老朽化する都市の社会資本</a:t>
            </a:r>
            <a:endParaRPr lang="ja-JP" altLang="en-US" sz="1200" baseline="30000">
              <a:ea typeface="HGPｺﾞｼｯｸE" pitchFamily="50" charset="-128"/>
            </a:endParaRPr>
          </a:p>
        </p:txBody>
      </p:sp>
      <p:sp>
        <p:nvSpPr>
          <p:cNvPr id="77836" name="Text Box 27"/>
          <p:cNvSpPr txBox="1">
            <a:spLocks noChangeArrowheads="1"/>
          </p:cNvSpPr>
          <p:nvPr/>
        </p:nvSpPr>
        <p:spPr bwMode="auto">
          <a:xfrm>
            <a:off x="5411788" y="4219575"/>
            <a:ext cx="4010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ea typeface="HGPｺﾞｼｯｸE" pitchFamily="50" charset="-128"/>
              </a:rPr>
              <a:t>※</a:t>
            </a:r>
            <a:r>
              <a:rPr lang="ja-JP" altLang="en-US" sz="600">
                <a:ea typeface="HGPｺﾞｼｯｸE" pitchFamily="50" charset="-128"/>
              </a:rPr>
              <a:t>浜潟・人見（</a:t>
            </a:r>
            <a:r>
              <a:rPr lang="en-US" altLang="ja-JP" sz="600">
                <a:ea typeface="HGPｺﾞｼｯｸE" pitchFamily="50" charset="-128"/>
              </a:rPr>
              <a:t>2009</a:t>
            </a:r>
            <a:r>
              <a:rPr lang="ja-JP" altLang="en-US" sz="600">
                <a:ea typeface="HGPｺﾞｼｯｸE" pitchFamily="50" charset="-128"/>
              </a:rPr>
              <a:t>）「都道府県別社会資本ストックデータ（</a:t>
            </a:r>
            <a:r>
              <a:rPr lang="en-US" altLang="ja-JP" sz="600">
                <a:ea typeface="HGPｺﾞｼｯｸE" pitchFamily="50" charset="-128"/>
              </a:rPr>
              <a:t>1980-2004</a:t>
            </a:r>
            <a:r>
              <a:rPr lang="ja-JP" altLang="en-US" sz="600">
                <a:ea typeface="HGPｺﾞｼｯｸE" pitchFamily="50" charset="-128"/>
              </a:rPr>
              <a:t>）の開発」より。データは</a:t>
            </a:r>
            <a:r>
              <a:rPr lang="en-US" altLang="ja-JP" sz="600">
                <a:ea typeface="HGPｺﾞｼｯｸE" pitchFamily="50" charset="-128"/>
              </a:rPr>
              <a:t>2004</a:t>
            </a:r>
            <a:r>
              <a:rPr lang="ja-JP" altLang="en-US" sz="600">
                <a:ea typeface="HGPｺﾞｼｯｸE" pitchFamily="50" charset="-128"/>
              </a:rPr>
              <a:t>年の数値。</a:t>
            </a:r>
            <a:endParaRPr lang="en-US" altLang="ja-JP" sz="600">
              <a:ea typeface="HGPｺﾞｼｯｸE" pitchFamily="50" charset="-128"/>
            </a:endParaRPr>
          </a:p>
        </p:txBody>
      </p:sp>
      <p:pic>
        <p:nvPicPr>
          <p:cNvPr id="7783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013" y="2290763"/>
            <a:ext cx="54816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8" name="Oval 23"/>
          <p:cNvSpPr>
            <a:spLocks noChangeArrowheads="1"/>
          </p:cNvSpPr>
          <p:nvPr/>
        </p:nvSpPr>
        <p:spPr bwMode="auto">
          <a:xfrm>
            <a:off x="8216900" y="2636838"/>
            <a:ext cx="282575" cy="144462"/>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39" name="Oval 23"/>
          <p:cNvSpPr>
            <a:spLocks noChangeArrowheads="1"/>
          </p:cNvSpPr>
          <p:nvPr/>
        </p:nvSpPr>
        <p:spPr bwMode="auto">
          <a:xfrm>
            <a:off x="8250238" y="3482975"/>
            <a:ext cx="215900" cy="7286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2813"/>
            <a:endParaRPr lang="ja-JP" altLang="en-US"/>
          </a:p>
        </p:txBody>
      </p:sp>
      <p:sp>
        <p:nvSpPr>
          <p:cNvPr id="77840" name="Text Box 25"/>
          <p:cNvSpPr txBox="1">
            <a:spLocks noChangeArrowheads="1"/>
          </p:cNvSpPr>
          <p:nvPr/>
        </p:nvSpPr>
        <p:spPr bwMode="auto">
          <a:xfrm>
            <a:off x="8108950" y="2290763"/>
            <a:ext cx="647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大阪府</a:t>
            </a:r>
          </a:p>
        </p:txBody>
      </p:sp>
      <p:sp>
        <p:nvSpPr>
          <p:cNvPr id="77841" name="Line 28"/>
          <p:cNvSpPr>
            <a:spLocks noChangeShapeType="1"/>
          </p:cNvSpPr>
          <p:nvPr/>
        </p:nvSpPr>
        <p:spPr bwMode="auto">
          <a:xfrm>
            <a:off x="8359775" y="2422525"/>
            <a:ext cx="4763" cy="214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7254" name="角丸四角形吹き出し 137253"/>
          <p:cNvSpPr/>
          <p:nvPr/>
        </p:nvSpPr>
        <p:spPr>
          <a:xfrm>
            <a:off x="6735763" y="2382838"/>
            <a:ext cx="1008062" cy="393700"/>
          </a:xfrm>
          <a:prstGeom prst="wedgeRoundRectCallout">
            <a:avLst>
              <a:gd name="adj1" fmla="val 91927"/>
              <a:gd name="adj2" fmla="val 28103"/>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社会資本の</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平均更新年数が</a:t>
            </a:r>
            <a:endParaRPr lang="en-US" altLang="ja-JP" sz="800" dirty="0">
              <a:solidFill>
                <a:schemeClr val="tx1"/>
              </a:solidFill>
              <a:latin typeface="HGSｺﾞｼｯｸE" pitchFamily="50" charset="-128"/>
              <a:ea typeface="HGSｺﾞｼｯｸE" pitchFamily="50" charset="-128"/>
            </a:endParaRPr>
          </a:p>
          <a:p>
            <a:pPr algn="ctr">
              <a:defRPr/>
            </a:pPr>
            <a:r>
              <a:rPr lang="ja-JP" altLang="en-US" sz="800" dirty="0">
                <a:solidFill>
                  <a:schemeClr val="tx1"/>
                </a:solidFill>
                <a:latin typeface="HGSｺﾞｼｯｸE" pitchFamily="50" charset="-128"/>
                <a:ea typeface="HGSｺﾞｼｯｸE" pitchFamily="50" charset="-128"/>
              </a:rPr>
              <a:t>全国一長い</a:t>
            </a:r>
          </a:p>
        </p:txBody>
      </p:sp>
      <p:sp>
        <p:nvSpPr>
          <p:cNvPr id="158" name="角丸四角形吹き出し 157"/>
          <p:cNvSpPr/>
          <p:nvPr/>
        </p:nvSpPr>
        <p:spPr>
          <a:xfrm>
            <a:off x="6759575" y="3649663"/>
            <a:ext cx="1054100" cy="395287"/>
          </a:xfrm>
          <a:prstGeom prst="wedgeRoundRectCallout">
            <a:avLst>
              <a:gd name="adj1" fmla="val 87414"/>
              <a:gd name="adj2" fmla="val -12982"/>
              <a:gd name="adj3" fmla="val 16667"/>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latin typeface="HGSｺﾞｼｯｸE" pitchFamily="50" charset="-128"/>
                <a:ea typeface="HGSｺﾞｼｯｸE" pitchFamily="50" charset="-128"/>
              </a:rPr>
              <a:t>人口一人あたりの社会資本の整備量はワースト３</a:t>
            </a:r>
            <a:endParaRPr lang="en-US" altLang="ja-JP" sz="800" dirty="0">
              <a:solidFill>
                <a:schemeClr val="tx1"/>
              </a:solidFill>
              <a:latin typeface="HGSｺﾞｼｯｸE" pitchFamily="50" charset="-128"/>
              <a:ea typeface="HGSｺﾞｼｯｸE" pitchFamily="50" charset="-128"/>
            </a:endParaRPr>
          </a:p>
        </p:txBody>
      </p:sp>
      <p:sp>
        <p:nvSpPr>
          <p:cNvPr id="86" name="Text Box 87"/>
          <p:cNvSpPr txBox="1">
            <a:spLocks noChangeArrowheads="1"/>
          </p:cNvSpPr>
          <p:nvPr/>
        </p:nvSpPr>
        <p:spPr bwMode="auto">
          <a:xfrm>
            <a:off x="6372225" y="6453188"/>
            <a:ext cx="2592388"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国土交通省「交通政策審議会航空分科会資料」</a:t>
            </a:r>
          </a:p>
        </p:txBody>
      </p:sp>
    </p:spTree>
    <p:extLst>
      <p:ext uri="{BB962C8B-B14F-4D97-AF65-F5344CB8AC3E}">
        <p14:creationId xmlns:p14="http://schemas.microsoft.com/office/powerpoint/2010/main" val="495593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1132" t="3012" r="812" b="3821"/>
          <a:stretch>
            <a:fillRect/>
          </a:stretch>
        </p:blipFill>
        <p:spPr bwMode="auto">
          <a:xfrm>
            <a:off x="3492500" y="4787900"/>
            <a:ext cx="53657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2073275"/>
            <a:ext cx="5940425"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①</a:t>
            </a:r>
            <a:r>
              <a:rPr lang="ja-JP" altLang="en-US" dirty="0">
                <a:ea typeface="ＭＳ Ｐゴシック" pitchFamily="50" charset="-128"/>
              </a:rPr>
              <a:t> </a:t>
            </a:r>
          </a:p>
        </p:txBody>
      </p:sp>
      <p:sp>
        <p:nvSpPr>
          <p:cNvPr id="55301" name="Text Box 3"/>
          <p:cNvSpPr txBox="1">
            <a:spLocks noChangeArrowheads="1"/>
          </p:cNvSpPr>
          <p:nvPr/>
        </p:nvSpPr>
        <p:spPr bwMode="auto">
          <a:xfrm>
            <a:off x="0" y="404813"/>
            <a:ext cx="91440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＊政府の認識は、「総じて我が国の経済は、</a:t>
            </a:r>
            <a:r>
              <a:rPr lang="en-US" altLang="ja-JP" sz="1600">
                <a:latin typeface="HGPｺﾞｼｯｸE" pitchFamily="50" charset="-128"/>
                <a:ea typeface="HGPｺﾞｼｯｸE" pitchFamily="50" charset="-128"/>
              </a:rPr>
              <a:t>1990</a:t>
            </a:r>
            <a:r>
              <a:rPr lang="ja-JP" altLang="en-US" sz="1600">
                <a:latin typeface="HGPｺﾞｼｯｸE" pitchFamily="50" charset="-128"/>
                <a:ea typeface="HGPｺﾞｼｯｸE" pitchFamily="50" charset="-128"/>
              </a:rPr>
              <a:t>年代初頭のバブル崩壊以降伸び悩み。</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経済成長のための政策対応が十分な効果を発揮せず、デフレ（物価の持続的下落）からも脱却できず、</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過去</a:t>
            </a:r>
            <a:r>
              <a:rPr lang="en-US" altLang="ja-JP" sz="1600">
                <a:latin typeface="HGPｺﾞｼｯｸE" pitchFamily="50" charset="-128"/>
                <a:ea typeface="HGPｺﾞｼｯｸE" pitchFamily="50" charset="-128"/>
              </a:rPr>
              <a:t>10</a:t>
            </a:r>
            <a:r>
              <a:rPr lang="ja-JP" altLang="en-US" sz="1600">
                <a:latin typeface="HGPｺﾞｼｯｸE" pitchFamily="50" charset="-128"/>
                <a:ea typeface="HGPｺﾞｼｯｸE" pitchFamily="50" charset="-128"/>
              </a:rPr>
              <a:t>年間、景気実感に近い名目値</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ではマイナス成長。</a:t>
            </a:r>
            <a:r>
              <a:rPr lang="en-US" altLang="ja-JP" sz="1600">
                <a:latin typeface="HGPｺﾞｼｯｸE" pitchFamily="50" charset="-128"/>
                <a:ea typeface="HGPｺﾞｼｯｸE" pitchFamily="50" charset="-128"/>
              </a:rPr>
              <a:t>OECD</a:t>
            </a:r>
            <a:r>
              <a:rPr lang="ja-JP" altLang="en-US" sz="1600" baseline="30000">
                <a:latin typeface="HGPｺﾞｼｯｸE" pitchFamily="50" charset="-128"/>
                <a:ea typeface="HGPｺﾞｼｯｸE" pitchFamily="50" charset="-128"/>
              </a:rPr>
              <a:t>＊</a:t>
            </a:r>
            <a:r>
              <a:rPr lang="ja-JP" altLang="en-US" sz="1600">
                <a:latin typeface="HGPｺﾞｼｯｸE" pitchFamily="50" charset="-128"/>
                <a:ea typeface="HGPｺﾞｼｯｸE" pitchFamily="50" charset="-128"/>
              </a:rPr>
              <a:t>諸国（先進国）の中で最低の水準」 </a:t>
            </a:r>
          </a:p>
          <a:p>
            <a:pPr eaLnBrk="1" hangingPunct="1"/>
            <a:endParaRPr lang="ja-JP" altLang="en-US" sz="1600">
              <a:latin typeface="HGPｺﾞｼｯｸE" pitchFamily="50" charset="-128"/>
              <a:ea typeface="HGPｺﾞｼｯｸE" pitchFamily="50" charset="-128"/>
            </a:endParaRPr>
          </a:p>
          <a:p>
            <a:pPr eaLnBrk="1" hangingPunct="1"/>
            <a:r>
              <a:rPr lang="ja-JP" altLang="en-US" sz="2000">
                <a:solidFill>
                  <a:srgbClr val="FF0000"/>
                </a:solidFill>
                <a:ea typeface="HGPｺﾞｼｯｸE" pitchFamily="50" charset="-128"/>
              </a:rPr>
              <a:t>＊</a:t>
            </a:r>
            <a:r>
              <a:rPr lang="ja-JP" altLang="en-US" sz="2000" u="sng">
                <a:solidFill>
                  <a:srgbClr val="FF0000"/>
                </a:solidFill>
                <a:ea typeface="HGPｺﾞｼｯｸE" pitchFamily="50" charset="-128"/>
              </a:rPr>
              <a:t>「大阪の低迷は、日本の低迷の縮図」</a:t>
            </a:r>
            <a:endParaRPr lang="ja-JP" altLang="en-US" sz="2000">
              <a:solidFill>
                <a:srgbClr val="FF0000"/>
              </a:solidFill>
              <a:latin typeface="HGPｺﾞｼｯｸE" pitchFamily="50" charset="-128"/>
              <a:ea typeface="HGPｺﾞｼｯｸE" pitchFamily="50" charset="-128"/>
            </a:endParaRPr>
          </a:p>
        </p:txBody>
      </p:sp>
      <p:sp>
        <p:nvSpPr>
          <p:cNvPr id="6148" name="Text Box 3"/>
          <p:cNvSpPr txBox="1">
            <a:spLocks noChangeArrowheads="1"/>
          </p:cNvSpPr>
          <p:nvPr/>
        </p:nvSpPr>
        <p:spPr bwMode="auto">
          <a:xfrm>
            <a:off x="0" y="2205038"/>
            <a:ext cx="34925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defRPr/>
            </a:pPr>
            <a:r>
              <a:rPr lang="ja-JP" altLang="en-US" sz="1600" dirty="0" smtClean="0">
                <a:latin typeface="HGPｺﾞｼｯｸE" pitchFamily="50" charset="-128"/>
                <a:ea typeface="HGPｺﾞｼｯｸE" pitchFamily="50" charset="-128"/>
              </a:rPr>
              <a:t>　</a:t>
            </a:r>
            <a:r>
              <a:rPr lang="ja-JP" altLang="en-US" sz="1600" dirty="0" smtClean="0">
                <a:ea typeface="HGPｺﾞｼｯｸE" pitchFamily="50" charset="-128"/>
              </a:rPr>
              <a:t>・</a:t>
            </a:r>
            <a:r>
              <a:rPr lang="ja-JP" altLang="en-US" sz="1600" dirty="0" smtClean="0">
                <a:latin typeface="HGPｺﾞｼｯｸE" pitchFamily="50" charset="-128"/>
                <a:ea typeface="HGPｺﾞｼｯｸE" pitchFamily="50" charset="-128"/>
              </a:rPr>
              <a:t>こうしたなか、大阪は、長期に</a:t>
            </a:r>
            <a:r>
              <a:rPr lang="ja-JP" altLang="en-US" sz="1600" dirty="0" err="1" smtClean="0">
                <a:latin typeface="HGPｺﾞｼｯｸE" pitchFamily="50" charset="-128"/>
                <a:ea typeface="HGPｺﾞｼｯｸE" pitchFamily="50" charset="-128"/>
              </a:rPr>
              <a:t>わた</a:t>
            </a:r>
            <a:r>
              <a:rPr lang="ja-JP" altLang="en-US" sz="1600" dirty="0" smtClean="0">
                <a:latin typeface="HGPｺﾞｼｯｸE" pitchFamily="50" charset="-128"/>
                <a:ea typeface="HGPｺﾞｼｯｸE" pitchFamily="50" charset="-128"/>
              </a:rPr>
              <a:t> </a:t>
            </a: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る</a:t>
            </a:r>
            <a:r>
              <a:rPr lang="ja-JP" altLang="en-US" sz="1600" dirty="0" smtClean="0">
                <a:latin typeface="HGPｺﾞｼｯｸE" pitchFamily="50" charset="-128"/>
                <a:ea typeface="HGPｺﾞｼｯｸE" pitchFamily="50" charset="-128"/>
              </a:rPr>
              <a:t>人口流出、</a:t>
            </a:r>
            <a:r>
              <a:rPr lang="en-US" altLang="ja-JP" sz="1600" dirty="0" smtClean="0">
                <a:latin typeface="HGPｺﾞｼｯｸE" pitchFamily="50" charset="-128"/>
                <a:ea typeface="HGPｺﾞｼｯｸE" pitchFamily="50" charset="-128"/>
              </a:rPr>
              <a:t>GDP</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のシェア</a:t>
            </a:r>
            <a:r>
              <a:rPr lang="ja-JP" altLang="en-US" sz="1600" baseline="30000" dirty="0" smtClean="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（全国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に占める割合）低下、法人税収の落</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ち</a:t>
            </a:r>
            <a:r>
              <a:rPr lang="ja-JP" altLang="en-US" sz="1600" dirty="0" smtClean="0">
                <a:latin typeface="HGPｺﾞｼｯｸE" pitchFamily="50" charset="-128"/>
                <a:ea typeface="HGPｺﾞｼｯｸE" pitchFamily="50" charset="-128"/>
              </a:rPr>
              <a:t>込み、地価下落、高い失業率など</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日本のマイナス部分の縮図。</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大阪が抱える成長阻害要因を明ら</a:t>
            </a:r>
            <a:endParaRPr lang="en-US" altLang="ja-JP" sz="1600" dirty="0" smtClean="0">
              <a:latin typeface="HGPｺﾞｼｯｸE" pitchFamily="50" charset="-128"/>
              <a:ea typeface="HGPｺﾞｼｯｸE" pitchFamily="50" charset="-128"/>
            </a:endParaRPr>
          </a:p>
          <a:p>
            <a:pPr marL="177800" eaLnBrk="1" hangingPunct="1">
              <a:defRPr/>
            </a:pPr>
            <a:r>
              <a:rPr lang="ja-JP" altLang="en-US" sz="1600" dirty="0" smtClean="0">
                <a:latin typeface="HGPｺﾞｼｯｸE" pitchFamily="50" charset="-128"/>
                <a:ea typeface="HGPｺﾞｼｯｸE" pitchFamily="50" charset="-128"/>
              </a:rPr>
              <a:t> </a:t>
            </a:r>
            <a:r>
              <a:rPr lang="ja-JP" altLang="en-US" sz="1600" dirty="0" err="1" smtClean="0">
                <a:latin typeface="HGPｺﾞｼｯｸE" pitchFamily="50" charset="-128"/>
                <a:ea typeface="HGPｺﾞｼｯｸE" pitchFamily="50" charset="-128"/>
              </a:rPr>
              <a:t>かにし克</a:t>
            </a:r>
            <a:r>
              <a:rPr lang="ja-JP" altLang="en-US" sz="1600" dirty="0" smtClean="0">
                <a:latin typeface="HGPｺﾞｼｯｸE" pitchFamily="50" charset="-128"/>
                <a:ea typeface="HGPｺﾞｼｯｸE" pitchFamily="50" charset="-128"/>
              </a:rPr>
              <a:t>服することで、日本全体の</a:t>
            </a:r>
          </a:p>
          <a:p>
            <a:pPr eaLnBrk="1" hangingPunct="1">
              <a:defRPr/>
            </a:pPr>
            <a:r>
              <a:rPr lang="ja-JP" altLang="en-US" sz="1600" dirty="0" smtClean="0">
                <a:latin typeface="HGPｺﾞｼｯｸE" pitchFamily="50" charset="-128"/>
                <a:ea typeface="HGPｺﾞｼｯｸE" pitchFamily="50" charset="-128"/>
              </a:rPr>
              <a:t>    成長に貢献できる。</a:t>
            </a:r>
          </a:p>
          <a:p>
            <a:pPr eaLnBrk="1" hangingPunct="1">
              <a:defRPr/>
            </a:pPr>
            <a:endParaRPr lang="ja-JP" altLang="en-US" sz="1600" dirty="0" smtClean="0">
              <a:ea typeface="HGPｺﾞｼｯｸE" pitchFamily="50" charset="-128"/>
            </a:endParaRPr>
          </a:p>
          <a:p>
            <a:pPr eaLnBrk="1" hangingPunct="1">
              <a:defRPr/>
            </a:pPr>
            <a:r>
              <a:rPr lang="ja-JP" altLang="en-US" sz="1600" dirty="0" smtClean="0">
                <a:latin typeface="HGPｺﾞｼｯｸE" pitchFamily="50" charset="-128"/>
                <a:ea typeface="HGPｺﾞｼｯｸE" pitchFamily="50" charset="-128"/>
              </a:rPr>
              <a:t>　</a:t>
            </a:r>
            <a:r>
              <a:rPr lang="ja-JP" altLang="en-US" sz="1600" dirty="0">
                <a:latin typeface="HGPｺﾞｼｯｸE" pitchFamily="50" charset="-128"/>
                <a:ea typeface="HGPｺﾞｼｯｸE" pitchFamily="50" charset="-128"/>
              </a:rPr>
              <a:t>・</a:t>
            </a:r>
            <a:r>
              <a:rPr lang="ja-JP" altLang="en-US" sz="1600" dirty="0" smtClean="0">
                <a:latin typeface="HGPｺﾞｼｯｸE" pitchFamily="50" charset="-128"/>
                <a:ea typeface="HGPｺﾞｼｯｸE" pitchFamily="50" charset="-128"/>
              </a:rPr>
              <a:t>本格的な人口減少・少子高齢社会</a:t>
            </a:r>
          </a:p>
          <a:p>
            <a:pPr eaLnBrk="1" hangingPunct="1">
              <a:defRPr/>
            </a:pPr>
            <a:r>
              <a:rPr lang="ja-JP" altLang="en-US" sz="1600" dirty="0" smtClean="0">
                <a:latin typeface="HGPｺﾞｼｯｸE" pitchFamily="50" charset="-128"/>
                <a:ea typeface="HGPｺﾞｼｯｸE" pitchFamily="50" charset="-128"/>
              </a:rPr>
              <a:t>    に突入した今、新たな雇用と成長に</a:t>
            </a:r>
          </a:p>
          <a:p>
            <a:pPr eaLnBrk="1" hangingPunct="1">
              <a:defRPr/>
            </a:pPr>
            <a:r>
              <a:rPr lang="ja-JP" altLang="en-US" sz="1600" dirty="0" smtClean="0">
                <a:latin typeface="HGPｺﾞｼｯｸE" pitchFamily="50" charset="-128"/>
                <a:ea typeface="HGPｺﾞｼｯｸE" pitchFamily="50" charset="-128"/>
              </a:rPr>
              <a:t>    結びつく分野の強化に向け、不必</a:t>
            </a:r>
          </a:p>
          <a:p>
            <a:pPr eaLnBrk="1" hangingPunct="1">
              <a:defRPr/>
            </a:pPr>
            <a:r>
              <a:rPr lang="ja-JP" altLang="en-US" sz="1600" dirty="0" smtClean="0">
                <a:latin typeface="HGPｺﾞｼｯｸE" pitchFamily="50" charset="-128"/>
                <a:ea typeface="HGPｺﾞｼｯｸE" pitchFamily="50" charset="-128"/>
              </a:rPr>
              <a:t>    要な規制や制度による束縛を取り</a:t>
            </a:r>
          </a:p>
          <a:p>
            <a:pPr eaLnBrk="1" hangingPunct="1">
              <a:defRPr/>
            </a:pPr>
            <a:r>
              <a:rPr lang="ja-JP" altLang="en-US" sz="1600" dirty="0" smtClean="0">
                <a:latin typeface="HGPｺﾞｼｯｸE" pitchFamily="50" charset="-128"/>
                <a:ea typeface="HGPｺﾞｼｯｸE" pitchFamily="50" charset="-128"/>
              </a:rPr>
              <a:t>    払い、需要を掘り起こすことができ</a:t>
            </a:r>
          </a:p>
          <a:p>
            <a:pPr eaLnBrk="1" hangingPunct="1">
              <a:defRPr/>
            </a:pPr>
            <a:r>
              <a:rPr lang="ja-JP" altLang="en-US" sz="1600" dirty="0" smtClean="0">
                <a:latin typeface="HGPｺﾞｼｯｸE" pitchFamily="50" charset="-128"/>
                <a:ea typeface="HGPｺﾞｼｯｸE" pitchFamily="50" charset="-128"/>
              </a:rPr>
              <a:t>    るよう、選択と集中による戦略的な</a:t>
            </a:r>
          </a:p>
          <a:p>
            <a:pPr eaLnBrk="1" hangingPunct="1">
              <a:defRPr/>
            </a:pPr>
            <a:r>
              <a:rPr lang="ja-JP" altLang="en-US" sz="1600" dirty="0" smtClean="0">
                <a:latin typeface="HGPｺﾞｼｯｸE" pitchFamily="50" charset="-128"/>
                <a:ea typeface="HGPｺﾞｼｯｸE" pitchFamily="50" charset="-128"/>
              </a:rPr>
              <a:t>    政策展開へと舵を切るべき。</a:t>
            </a:r>
          </a:p>
        </p:txBody>
      </p:sp>
      <p:sp>
        <p:nvSpPr>
          <p:cNvPr id="55303" name="Text Box 60"/>
          <p:cNvSpPr txBox="1">
            <a:spLocks noChangeArrowheads="1"/>
          </p:cNvSpPr>
          <p:nvPr/>
        </p:nvSpPr>
        <p:spPr bwMode="auto">
          <a:xfrm>
            <a:off x="3430588" y="1898650"/>
            <a:ext cx="57610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ea typeface="HGPｺﾞｼｯｸE" pitchFamily="50" charset="-128"/>
              </a:rPr>
              <a:t>◆ ＧＤＰにおいて、全国シェアは長期低落傾向</a:t>
            </a:r>
          </a:p>
        </p:txBody>
      </p:sp>
      <p:sp>
        <p:nvSpPr>
          <p:cNvPr id="55304" name="Text Box 60"/>
          <p:cNvSpPr txBox="1">
            <a:spLocks noChangeArrowheads="1"/>
          </p:cNvSpPr>
          <p:nvPr/>
        </p:nvSpPr>
        <p:spPr bwMode="auto">
          <a:xfrm>
            <a:off x="3430588" y="4551363"/>
            <a:ext cx="5761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solidFill>
                  <a:srgbClr val="3333CC"/>
                </a:solidFill>
                <a:ea typeface="HGPｺﾞｼｯｸE" pitchFamily="50" charset="-128"/>
              </a:rPr>
              <a:t>◆ </a:t>
            </a:r>
            <a:r>
              <a:rPr lang="ja-JP" altLang="en-US" sz="1400">
                <a:solidFill>
                  <a:srgbClr val="3333CC"/>
                </a:solidFill>
                <a:ea typeface="HGPｺﾞｼｯｸE" pitchFamily="50" charset="-128"/>
              </a:rPr>
              <a:t>大阪の税収は、ピーク時に比べ低位で推移</a:t>
            </a:r>
          </a:p>
        </p:txBody>
      </p:sp>
      <p:sp>
        <p:nvSpPr>
          <p:cNvPr id="10" name="Text Box 11"/>
          <p:cNvSpPr txBox="1">
            <a:spLocks noChangeArrowheads="1"/>
          </p:cNvSpPr>
          <p:nvPr/>
        </p:nvSpPr>
        <p:spPr bwMode="auto">
          <a:xfrm>
            <a:off x="6321425" y="4443413"/>
            <a:ext cx="26654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内閣府「国民経済計算年報」「県民経済計算年報」</a:t>
            </a:r>
          </a:p>
        </p:txBody>
      </p:sp>
      <p:sp>
        <p:nvSpPr>
          <p:cNvPr id="17" name="Text Box 11"/>
          <p:cNvSpPr txBox="1">
            <a:spLocks noChangeArrowheads="1"/>
          </p:cNvSpPr>
          <p:nvPr/>
        </p:nvSpPr>
        <p:spPr bwMode="auto">
          <a:xfrm>
            <a:off x="5748338" y="6524625"/>
            <a:ext cx="32400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大阪府財政課ＨＰ「府税収入の状況」・　税務室ＨＰ「府税あらかると」</a:t>
            </a:r>
            <a:endParaRPr lang="en-US" altLang="ja-JP" sz="800" dirty="0">
              <a:latin typeface="+mn-ea"/>
              <a:ea typeface="+mn-ea"/>
            </a:endParaRPr>
          </a:p>
        </p:txBody>
      </p:sp>
    </p:spTree>
    <p:extLst>
      <p:ext uri="{BB962C8B-B14F-4D97-AF65-F5344CB8AC3E}">
        <p14:creationId xmlns:p14="http://schemas.microsoft.com/office/powerpoint/2010/main" val="3740383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グラフ 34"/>
          <p:cNvGraphicFramePr>
            <a:graphicFrameLocks/>
          </p:cNvGraphicFramePr>
          <p:nvPr/>
        </p:nvGraphicFramePr>
        <p:xfrm>
          <a:off x="6122988" y="4471988"/>
          <a:ext cx="2603500" cy="2038350"/>
        </p:xfrm>
        <a:graphic>
          <a:graphicData uri="http://schemas.openxmlformats.org/presentationml/2006/ole">
            <mc:AlternateContent xmlns:mc="http://schemas.openxmlformats.org/markup-compatibility/2006">
              <mc:Choice xmlns:v="urn:schemas-microsoft-com:vml" Requires="v">
                <p:oleObj spid="_x0000_s4104" r:id="rId3" imgW="2609314" imgH="2042337" progId="Excel.Sheet.8">
                  <p:embed/>
                </p:oleObj>
              </mc:Choice>
              <mc:Fallback>
                <p:oleObj r:id="rId3" imgW="2609314" imgH="2042337" progId="Excel.Sheet.8">
                  <p:embed/>
                  <p:pic>
                    <p:nvPicPr>
                      <p:cNvPr id="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4471988"/>
                        <a:ext cx="2603500" cy="203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1" name="Text Box 3"/>
          <p:cNvSpPr txBox="1">
            <a:spLocks noChangeArrowheads="1"/>
          </p:cNvSpPr>
          <p:nvPr/>
        </p:nvSpPr>
        <p:spPr bwMode="auto">
          <a:xfrm>
            <a:off x="395288" y="549275"/>
            <a:ext cx="87487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52227" name="Rectangle 7"/>
          <p:cNvSpPr>
            <a:spLocks noChangeArrowheads="1"/>
          </p:cNvSpPr>
          <p:nvPr/>
        </p:nvSpPr>
        <p:spPr bwMode="auto">
          <a:xfrm>
            <a:off x="3348038" y="4076700"/>
            <a:ext cx="2519362"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defRPr/>
            </a:pPr>
            <a:r>
              <a:rPr lang="ja-JP" altLang="en-US" sz="1200" dirty="0">
                <a:ea typeface="HGPｺﾞｼｯｸE" pitchFamily="50" charset="-128"/>
              </a:rPr>
              <a:t>大阪の都市総合力ランキング</a:t>
            </a:r>
          </a:p>
          <a:p>
            <a:pPr algn="ctr" defTabSz="912813">
              <a:defRPr/>
            </a:pPr>
            <a:r>
              <a:rPr lang="ja-JP" altLang="en-US" sz="1000" spc="-70" dirty="0">
                <a:ea typeface="HGPｺﾞｼｯｸE" pitchFamily="50" charset="-128"/>
              </a:rPr>
              <a:t>「文化・交流」「環境」「交通・アクセス」が低評価</a:t>
            </a:r>
          </a:p>
        </p:txBody>
      </p:sp>
      <p:grpSp>
        <p:nvGrpSpPr>
          <p:cNvPr id="78853" name="Group 23"/>
          <p:cNvGrpSpPr>
            <a:grpSpLocks/>
          </p:cNvGrpSpPr>
          <p:nvPr/>
        </p:nvGrpSpPr>
        <p:grpSpPr bwMode="auto">
          <a:xfrm>
            <a:off x="3332163" y="1619250"/>
            <a:ext cx="3111500" cy="2357438"/>
            <a:chOff x="2095" y="1162"/>
            <a:chExt cx="1738" cy="1316"/>
          </a:xfrm>
        </p:grpSpPr>
        <p:sp>
          <p:nvSpPr>
            <p:cNvPr id="78916" name="Rectangle 4"/>
            <p:cNvSpPr>
              <a:spLocks noChangeArrowheads="1"/>
            </p:cNvSpPr>
            <p:nvPr/>
          </p:nvSpPr>
          <p:spPr bwMode="auto">
            <a:xfrm>
              <a:off x="2109" y="1162"/>
              <a:ext cx="1724" cy="1316"/>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環状道路の整備の遅れ（</a:t>
              </a:r>
              <a:r>
                <a:rPr lang="en-US" altLang="ja-JP" sz="1200">
                  <a:ea typeface="HGPｺﾞｼｯｸE" pitchFamily="50" charset="-128"/>
                </a:rPr>
                <a:t>2007</a:t>
              </a:r>
              <a:r>
                <a:rPr lang="ja-JP" altLang="en-US" sz="1200">
                  <a:ea typeface="HGPｺﾞｼｯｸE" pitchFamily="50" charset="-128"/>
                </a:rPr>
                <a:t>年末）</a:t>
              </a:r>
              <a:endParaRPr lang="ja-JP" altLang="en-US" sz="1600">
                <a:ea typeface="HGPｺﾞｼｯｸE" pitchFamily="50" charset="-128"/>
              </a:endParaRPr>
            </a:p>
          </p:txBody>
        </p:sp>
        <p:pic>
          <p:nvPicPr>
            <p:cNvPr id="7891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4" y="1389"/>
              <a:ext cx="167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18" name="Text Box 10"/>
            <p:cNvSpPr txBox="1">
              <a:spLocks noChangeArrowheads="1"/>
            </p:cNvSpPr>
            <p:nvPr/>
          </p:nvSpPr>
          <p:spPr bwMode="auto">
            <a:xfrm>
              <a:off x="2095" y="1570"/>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計画延長と供用延長との比率</a:t>
              </a:r>
            </a:p>
          </p:txBody>
        </p:sp>
        <p:pic>
          <p:nvPicPr>
            <p:cNvPr id="789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5" y="1729"/>
              <a:ext cx="1633"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20" name="Text Box 12"/>
            <p:cNvSpPr txBox="1">
              <a:spLocks noChangeArrowheads="1"/>
            </p:cNvSpPr>
            <p:nvPr/>
          </p:nvSpPr>
          <p:spPr bwMode="auto">
            <a:xfrm>
              <a:off x="2114" y="1656"/>
              <a:ext cx="167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ea typeface="HGPｺﾞｼｯｸE" pitchFamily="50" charset="-128"/>
                </a:rPr>
                <a:t>　　　　　（近畿圏）　　　　　　　　　（パリ）　　　　　（北京）</a:t>
              </a:r>
            </a:p>
          </p:txBody>
        </p:sp>
        <p:sp>
          <p:nvSpPr>
            <p:cNvPr id="78921" name="Text Box 14"/>
            <p:cNvSpPr txBox="1">
              <a:spLocks noChangeArrowheads="1"/>
            </p:cNvSpPr>
            <p:nvPr/>
          </p:nvSpPr>
          <p:spPr bwMode="auto">
            <a:xfrm>
              <a:off x="2896" y="2313"/>
              <a:ext cx="86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地図の縮尺は同じ</a:t>
              </a:r>
            </a:p>
          </p:txBody>
        </p:sp>
      </p:grpSp>
      <p:sp>
        <p:nvSpPr>
          <p:cNvPr id="78854" name="Rectangle 6"/>
          <p:cNvSpPr>
            <a:spLocks noChangeArrowheads="1"/>
          </p:cNvSpPr>
          <p:nvPr/>
        </p:nvSpPr>
        <p:spPr bwMode="auto">
          <a:xfrm>
            <a:off x="6011863" y="4076700"/>
            <a:ext cx="2952750" cy="25431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ea typeface="HGPｺﾞｼｯｸE" pitchFamily="50" charset="-128"/>
              </a:rPr>
              <a:t>地下鉄路線の両端の接続数・接続率</a:t>
            </a:r>
          </a:p>
          <a:p>
            <a:pPr algn="ctr" defTabSz="912813"/>
            <a:r>
              <a:rPr lang="ja-JP" altLang="en-US" sz="1000">
                <a:ea typeface="HGPｺﾞｼｯｸE" pitchFamily="50" charset="-128"/>
              </a:rPr>
              <a:t>東京に比べ大阪は相互乗入が少なく、接続なしも多い</a:t>
            </a:r>
          </a:p>
        </p:txBody>
      </p:sp>
      <p:sp>
        <p:nvSpPr>
          <p:cNvPr id="78855" name="Text Box 16"/>
          <p:cNvSpPr txBox="1">
            <a:spLocks noChangeArrowheads="1"/>
          </p:cNvSpPr>
          <p:nvPr/>
        </p:nvSpPr>
        <p:spPr bwMode="auto">
          <a:xfrm>
            <a:off x="3348038" y="6351588"/>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森記念財団（</a:t>
            </a:r>
            <a:r>
              <a:rPr lang="en-US" altLang="ja-JP" sz="800">
                <a:ea typeface="HGPｺﾞｼｯｸE" pitchFamily="50" charset="-128"/>
              </a:rPr>
              <a:t>2011</a:t>
            </a:r>
            <a:r>
              <a:rPr lang="ja-JP" altLang="en-US" sz="800">
                <a:ea typeface="HGPｺﾞｼｯｸE" pitchFamily="50" charset="-128"/>
              </a:rPr>
              <a:t>）「世界の都市総合力ランキング」</a:t>
            </a:r>
          </a:p>
        </p:txBody>
      </p:sp>
      <p:sp>
        <p:nvSpPr>
          <p:cNvPr id="138257" name="Rectangle 17"/>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solidFill>
                  <a:srgbClr val="3333CC"/>
                </a:solidFill>
                <a:ea typeface="HGPｺﾞｼｯｸE" pitchFamily="50" charset="-128"/>
              </a:rPr>
              <a:t>　＊都市圏全体での魅力づくりの不足</a:t>
            </a:r>
          </a:p>
          <a:p>
            <a:pPr marL="179388" indent="-179388" defTabSz="912813">
              <a:spcBef>
                <a:spcPct val="5000"/>
              </a:spcBef>
              <a:defRPr/>
            </a:pPr>
            <a:r>
              <a:rPr lang="ja-JP" altLang="en-US" sz="1600" dirty="0">
                <a:ea typeface="HGPｺﾞｼｯｸE" pitchFamily="50" charset="-128"/>
              </a:rPr>
              <a:t>　　大阪都市圏では、行政の縦割り等から、都市圏一体となったまちづくりができなかった結果として、交通・物流面等での都市構造が非効率であり、面的広がりを阻害。また、国際都市としての魅力も低評価</a:t>
            </a:r>
            <a:endParaRPr lang="ja-JP" altLang="en-US" sz="1600" dirty="0">
              <a:latin typeface="HGPｺﾞｼｯｸE" pitchFamily="50" charset="-128"/>
              <a:ea typeface="HGPｺﾞｼｯｸE" pitchFamily="50" charset="-128"/>
            </a:endParaRPr>
          </a:p>
        </p:txBody>
      </p:sp>
      <p:sp>
        <p:nvSpPr>
          <p:cNvPr id="78857" name="AutoShape 18"/>
          <p:cNvSpPr>
            <a:spLocks noChangeArrowheads="1"/>
          </p:cNvSpPr>
          <p:nvPr/>
        </p:nvSpPr>
        <p:spPr bwMode="auto">
          <a:xfrm>
            <a:off x="0" y="1773238"/>
            <a:ext cx="3132138" cy="4608512"/>
          </a:xfrm>
          <a:prstGeom prst="roundRect">
            <a:avLst>
              <a:gd name="adj" fmla="val 9375"/>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a:solidFill>
                  <a:srgbClr val="3333CC"/>
                </a:solidFill>
                <a:ea typeface="HGPｺﾞｼｯｸE" pitchFamily="50" charset="-128"/>
              </a:rPr>
              <a:t>◇　要因</a:t>
            </a:r>
          </a:p>
          <a:p>
            <a:pPr defTabSz="912813"/>
            <a:endParaRPr lang="ja-JP" altLang="en-US" sz="900">
              <a:solidFill>
                <a:srgbClr val="3333CC"/>
              </a:solidFill>
              <a:ea typeface="HGPｺﾞｼｯｸE" pitchFamily="50" charset="-128"/>
            </a:endParaRPr>
          </a:p>
          <a:p>
            <a:pPr defTabSz="912813"/>
            <a:r>
              <a:rPr lang="ja-JP" altLang="en-US" sz="1600">
                <a:ea typeface="HGPｺﾞｼｯｸE" pitchFamily="50" charset="-128"/>
              </a:rPr>
              <a:t>・交通・物流面において、大阪</a:t>
            </a:r>
          </a:p>
          <a:p>
            <a:pPr defTabSz="912813"/>
            <a:r>
              <a:rPr lang="ja-JP" altLang="en-US" sz="1600">
                <a:ea typeface="HGPｺﾞｼｯｸE" pitchFamily="50" charset="-128"/>
              </a:rPr>
              <a:t>  都市圏は、環状道路の整備の</a:t>
            </a:r>
            <a:endParaRPr lang="en-US" altLang="ja-JP" sz="1600">
              <a:ea typeface="HGPｺﾞｼｯｸE" pitchFamily="50" charset="-128"/>
            </a:endParaRPr>
          </a:p>
          <a:p>
            <a:pPr defTabSz="912813"/>
            <a:r>
              <a:rPr lang="ja-JP" altLang="en-US" sz="1600">
                <a:ea typeface="HGPｺﾞｼｯｸE" pitchFamily="50" charset="-128"/>
              </a:rPr>
              <a:t>  遅れなど、非効率な構造。国際</a:t>
            </a:r>
          </a:p>
          <a:p>
            <a:pPr defTabSz="912813"/>
            <a:r>
              <a:rPr lang="ja-JP" altLang="en-US" sz="1600">
                <a:ea typeface="HGPｺﾞｼｯｸE" pitchFamily="50" charset="-128"/>
              </a:rPr>
              <a:t>  的な都市間比較において評価</a:t>
            </a:r>
          </a:p>
          <a:p>
            <a:pPr defTabSz="912813"/>
            <a:r>
              <a:rPr lang="ja-JP" altLang="en-US" sz="1600">
                <a:ea typeface="HGPｺﾞｼｯｸE" pitchFamily="50" charset="-128"/>
              </a:rPr>
              <a:t>  が低い</a:t>
            </a:r>
            <a:endParaRPr lang="ja-JP" altLang="en-US" sz="1200">
              <a:ea typeface="HGPｺﾞｼｯｸE" pitchFamily="50" charset="-128"/>
            </a:endParaRPr>
          </a:p>
          <a:p>
            <a:pPr defTabSz="912813"/>
            <a:endParaRPr lang="ja-JP" altLang="en-US" sz="900">
              <a:ea typeface="HGPｺﾞｼｯｸE" pitchFamily="50" charset="-128"/>
            </a:endParaRPr>
          </a:p>
          <a:p>
            <a:pPr defTabSz="912813"/>
            <a:r>
              <a:rPr lang="ja-JP" altLang="en-US" sz="1600">
                <a:ea typeface="HGPｺﾞｼｯｸE" pitchFamily="50" charset="-128"/>
              </a:rPr>
              <a:t>・文化・交流面や緑環境などの</a:t>
            </a:r>
          </a:p>
          <a:p>
            <a:pPr defTabSz="912813"/>
            <a:r>
              <a:rPr lang="ja-JP" altLang="en-US" sz="1600">
                <a:ea typeface="HGPｺﾞｼｯｸE" pitchFamily="50" charset="-128"/>
              </a:rPr>
              <a:t>  都市魅力においても、国際標</a:t>
            </a:r>
          </a:p>
          <a:p>
            <a:pPr defTabSz="912813"/>
            <a:r>
              <a:rPr lang="ja-JP" altLang="en-US" sz="1600">
                <a:ea typeface="HGPｺﾞｼｯｸE" pitchFamily="50" charset="-128"/>
              </a:rPr>
              <a:t>  準から立ち遅れ、評価が低い</a:t>
            </a:r>
          </a:p>
          <a:p>
            <a:pPr defTabSz="912813"/>
            <a:endParaRPr lang="ja-JP" altLang="en-US" sz="1600">
              <a:ea typeface="HGPｺﾞｼｯｸE" pitchFamily="50" charset="-128"/>
            </a:endParaRPr>
          </a:p>
          <a:p>
            <a:pPr defTabSz="912813"/>
            <a:r>
              <a:rPr lang="ja-JP" altLang="en-US" sz="1600">
                <a:ea typeface="HGPｺﾞｼｯｸE" pitchFamily="50" charset="-128"/>
              </a:rPr>
              <a:t>・特に、地下鉄の接続は、東京と　</a:t>
            </a:r>
            <a:endParaRPr lang="en-US" altLang="ja-JP" sz="1600">
              <a:ea typeface="HGPｺﾞｼｯｸE" pitchFamily="50" charset="-128"/>
            </a:endParaRPr>
          </a:p>
          <a:p>
            <a:pPr defTabSz="912813"/>
            <a:r>
              <a:rPr lang="ja-JP" altLang="en-US" sz="1600">
                <a:ea typeface="HGPｺﾞｼｯｸE" pitchFamily="50" charset="-128"/>
              </a:rPr>
              <a:t>　比較しても非効率。</a:t>
            </a:r>
          </a:p>
          <a:p>
            <a:pPr defTabSz="912813"/>
            <a:r>
              <a:rPr lang="ja-JP" altLang="en-US" sz="1600">
                <a:ea typeface="HGPｺﾞｼｯｸE" pitchFamily="50" charset="-128"/>
              </a:rPr>
              <a:t>  都市の面的広がりを阻害する</a:t>
            </a:r>
          </a:p>
          <a:p>
            <a:pPr defTabSz="912813"/>
            <a:r>
              <a:rPr lang="ja-JP" altLang="en-US" sz="1600">
                <a:ea typeface="HGPｺﾞｼｯｸE" pitchFamily="50" charset="-128"/>
              </a:rPr>
              <a:t>  一つの要因</a:t>
            </a:r>
            <a:endParaRPr lang="ja-JP" altLang="en-US" sz="1200">
              <a:ea typeface="HGPｺﾞｼｯｸE" pitchFamily="50" charset="-128"/>
            </a:endParaRPr>
          </a:p>
        </p:txBody>
      </p:sp>
      <p:sp>
        <p:nvSpPr>
          <p:cNvPr id="78858" name="AutoShape 20"/>
          <p:cNvSpPr>
            <a:spLocks noChangeArrowheads="1"/>
          </p:cNvSpPr>
          <p:nvPr/>
        </p:nvSpPr>
        <p:spPr bwMode="auto">
          <a:xfrm>
            <a:off x="2987675" y="3787775"/>
            <a:ext cx="504825"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38265" name="Text Box 25"/>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要因６：社会資本の形成・活用不全②</a:t>
            </a:r>
            <a:endParaRPr lang="en-US" altLang="ja-JP" sz="2400" dirty="0">
              <a:ea typeface="HGPｺﾞｼｯｸE" pitchFamily="50" charset="-128"/>
            </a:endParaRPr>
          </a:p>
        </p:txBody>
      </p:sp>
      <p:graphicFrame>
        <p:nvGraphicFramePr>
          <p:cNvPr id="138407" name="Group 167"/>
          <p:cNvGraphicFramePr>
            <a:graphicFrameLocks noGrp="1"/>
          </p:cNvGraphicFramePr>
          <p:nvPr>
            <p:ph sz="half" idx="4294967295"/>
          </p:nvPr>
        </p:nvGraphicFramePr>
        <p:xfrm>
          <a:off x="3424238" y="4579938"/>
          <a:ext cx="2366962" cy="1727200"/>
        </p:xfrm>
        <a:graphic>
          <a:graphicData uri="http://schemas.openxmlformats.org/drawingml/2006/table">
            <a:tbl>
              <a:tblPr/>
              <a:tblGrid>
                <a:gridCol w="610838"/>
                <a:gridCol w="1756124"/>
              </a:tblGrid>
              <a:tr h="144016">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分野</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順位（世界の</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都市比較）</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総　合</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28</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6">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文化・</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　交流</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784">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環　境</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23</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6</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交通・</a:t>
                      </a:r>
                    </a:p>
                    <a:p>
                      <a:pPr marL="0" marR="0" lvl="0" indent="0" algn="ctr"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ｱｸｾｽ</a:t>
                      </a:r>
                    </a:p>
                  </a:txBody>
                  <a:tcPr marL="91418" marR="914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2813" rtl="0" eaLnBrk="1" fontAlgn="base" latinLnBrk="0" hangingPunct="1">
                        <a:lnSpc>
                          <a:spcPts val="1100"/>
                        </a:lnSpc>
                        <a:spcBef>
                          <a:spcPts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19</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/35</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都市中</a:t>
                      </a:r>
                    </a:p>
                    <a:p>
                      <a:pPr marL="0" marR="0" lvl="0" indent="0" algn="l" defTabSz="912813" rtl="0" eaLnBrk="1" fontAlgn="base" latinLnBrk="0" hangingPunct="1">
                        <a:lnSpc>
                          <a:spcPts val="1100"/>
                        </a:lnSpc>
                        <a:spcBef>
                          <a:spcPts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（東京</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4</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位、福岡</a:t>
                      </a:r>
                      <a:r>
                        <a:rPr kumimoji="1" lang="en-US" altLang="ja-JP" sz="1000" b="0" i="0" u="none" strike="noStrike" cap="none" normalizeH="0" baseline="0" dirty="0" smtClean="0">
                          <a:ln>
                            <a:noFill/>
                          </a:ln>
                          <a:solidFill>
                            <a:schemeClr val="tx1"/>
                          </a:solidFill>
                          <a:effectLst/>
                          <a:latin typeface="HGSｺﾞｼｯｸE" pitchFamily="50" charset="-128"/>
                          <a:ea typeface="HGSｺﾞｼｯｸE" pitchFamily="50" charset="-128"/>
                        </a:rPr>
                        <a:t>27</a:t>
                      </a:r>
                      <a:r>
                        <a:rPr kumimoji="1" lang="ja-JP" altLang="en-US" sz="1000" b="0" i="0" u="none" strike="noStrike" cap="none" normalizeH="0" baseline="0" dirty="0" smtClean="0">
                          <a:ln>
                            <a:noFill/>
                          </a:ln>
                          <a:solidFill>
                            <a:schemeClr val="tx1"/>
                          </a:solidFill>
                          <a:effectLst/>
                          <a:latin typeface="HGSｺﾞｼｯｸE" pitchFamily="50" charset="-128"/>
                          <a:ea typeface="HGSｺﾞｼｯｸE" pitchFamily="50" charset="-128"/>
                        </a:rPr>
                        <a:t>位）</a:t>
                      </a:r>
                    </a:p>
                  </a:txBody>
                  <a:tcPr marL="91418" marR="914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8880" name="Group 109"/>
          <p:cNvGrpSpPr>
            <a:grpSpLocks/>
          </p:cNvGrpSpPr>
          <p:nvPr/>
        </p:nvGrpSpPr>
        <p:grpSpPr bwMode="auto">
          <a:xfrm>
            <a:off x="6173788" y="4616450"/>
            <a:ext cx="2736850" cy="1333500"/>
            <a:chOff x="3787" y="2962"/>
            <a:chExt cx="2004" cy="752"/>
          </a:xfrm>
        </p:grpSpPr>
        <p:sp>
          <p:nvSpPr>
            <p:cNvPr id="78910" name="AutoShape 168"/>
            <p:cNvSpPr>
              <a:spLocks noChangeArrowheads="1"/>
            </p:cNvSpPr>
            <p:nvPr/>
          </p:nvSpPr>
          <p:spPr bwMode="auto">
            <a:xfrm flipH="1">
              <a:off x="3787" y="3018"/>
              <a:ext cx="408" cy="137"/>
            </a:xfrm>
            <a:prstGeom prst="wedgeRoundRectCallout">
              <a:avLst>
                <a:gd name="adj1" fmla="val -94509"/>
                <a:gd name="adj2" fmla="val -5242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8</a:t>
              </a:r>
              <a:r>
                <a:rPr lang="ja-JP" altLang="en-US" sz="800">
                  <a:latin typeface="ＭＳ Ｐゴシック" charset="-128"/>
                </a:rPr>
                <a:t>％</a:t>
              </a:r>
            </a:p>
          </p:txBody>
        </p:sp>
        <p:sp>
          <p:nvSpPr>
            <p:cNvPr id="78911" name="AutoShape 169"/>
            <p:cNvSpPr>
              <a:spLocks noChangeArrowheads="1"/>
            </p:cNvSpPr>
            <p:nvPr/>
          </p:nvSpPr>
          <p:spPr bwMode="auto">
            <a:xfrm flipH="1">
              <a:off x="3787" y="3227"/>
              <a:ext cx="408" cy="136"/>
            </a:xfrm>
            <a:prstGeom prst="wedgeRoundRectCallout">
              <a:avLst>
                <a:gd name="adj1" fmla="val -92556"/>
                <a:gd name="adj2" fmla="val -68051"/>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29</a:t>
              </a:r>
              <a:r>
                <a:rPr lang="ja-JP" altLang="en-US" sz="800">
                  <a:latin typeface="ＭＳ Ｐゴシック" charset="-128"/>
                </a:rPr>
                <a:t>％</a:t>
              </a:r>
            </a:p>
          </p:txBody>
        </p:sp>
        <p:sp>
          <p:nvSpPr>
            <p:cNvPr id="78912" name="AutoShape 170"/>
            <p:cNvSpPr>
              <a:spLocks noChangeArrowheads="1"/>
            </p:cNvSpPr>
            <p:nvPr/>
          </p:nvSpPr>
          <p:spPr bwMode="auto">
            <a:xfrm flipH="1">
              <a:off x="3827" y="3551"/>
              <a:ext cx="408" cy="136"/>
            </a:xfrm>
            <a:prstGeom prst="wedgeRoundRectCallout">
              <a:avLst>
                <a:gd name="adj1" fmla="val -81546"/>
                <a:gd name="adj2" fmla="val -47144"/>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63</a:t>
              </a:r>
              <a:r>
                <a:rPr lang="ja-JP" altLang="en-US" sz="800">
                  <a:latin typeface="ＭＳ Ｐゴシック" charset="-128"/>
                </a:rPr>
                <a:t>％</a:t>
              </a:r>
            </a:p>
          </p:txBody>
        </p:sp>
        <p:sp>
          <p:nvSpPr>
            <p:cNvPr id="78913" name="AutoShape 171"/>
            <p:cNvSpPr>
              <a:spLocks noChangeArrowheads="1"/>
            </p:cNvSpPr>
            <p:nvPr/>
          </p:nvSpPr>
          <p:spPr bwMode="auto">
            <a:xfrm flipH="1">
              <a:off x="5383" y="2962"/>
              <a:ext cx="408" cy="137"/>
            </a:xfrm>
            <a:prstGeom prst="wedgeRoundRectCallout">
              <a:avLst>
                <a:gd name="adj1" fmla="val 69750"/>
                <a:gd name="adj2" fmla="val 4863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接続なし</a:t>
              </a:r>
              <a:r>
                <a:rPr lang="en-US" altLang="ja-JP" sz="800">
                  <a:latin typeface="ＭＳ Ｐゴシック" charset="-128"/>
                </a:rPr>
                <a:t>25</a:t>
              </a:r>
              <a:r>
                <a:rPr lang="ja-JP" altLang="en-US" sz="800">
                  <a:latin typeface="ＭＳ Ｐゴシック" charset="-128"/>
                </a:rPr>
                <a:t>％</a:t>
              </a:r>
            </a:p>
          </p:txBody>
        </p:sp>
        <p:sp>
          <p:nvSpPr>
            <p:cNvPr id="78914" name="AutoShape 172"/>
            <p:cNvSpPr>
              <a:spLocks noChangeArrowheads="1"/>
            </p:cNvSpPr>
            <p:nvPr/>
          </p:nvSpPr>
          <p:spPr bwMode="auto">
            <a:xfrm flipH="1">
              <a:off x="5370" y="3267"/>
              <a:ext cx="408" cy="136"/>
            </a:xfrm>
            <a:prstGeom prst="wedgeRoundRectCallout">
              <a:avLst>
                <a:gd name="adj1" fmla="val 69699"/>
                <a:gd name="adj2" fmla="val 56259"/>
                <a:gd name="adj3" fmla="val 16667"/>
              </a:avLst>
            </a:prstGeom>
            <a:solidFill>
              <a:srgbClr val="FFFFFF"/>
            </a:solidFill>
            <a:ln w="9525" algn="ctr">
              <a:solidFill>
                <a:schemeClr val="tx1"/>
              </a:solidFill>
              <a:miter lim="800000"/>
              <a:headEnd/>
              <a:tailEnd/>
            </a:ln>
          </p:spPr>
          <p:txBody>
            <a:bodyPr lIns="36000" tIns="36000" rIns="36000" bIns="36000" anchor="ctr"/>
            <a:lstStyle/>
            <a:p>
              <a:pPr algn="ctr" defTabSz="912813"/>
              <a:r>
                <a:rPr lang="ja-JP" altLang="en-US" sz="800">
                  <a:latin typeface="ＭＳ Ｐゴシック" charset="-128"/>
                </a:rPr>
                <a:t>乗換</a:t>
              </a:r>
              <a:r>
                <a:rPr lang="en-US" altLang="ja-JP" sz="800">
                  <a:latin typeface="ＭＳ Ｐゴシック" charset="-128"/>
                </a:rPr>
                <a:t>56</a:t>
              </a:r>
              <a:r>
                <a:rPr lang="ja-JP" altLang="en-US" sz="800">
                  <a:latin typeface="ＭＳ Ｐゴシック" charset="-128"/>
                </a:rPr>
                <a:t>％</a:t>
              </a:r>
            </a:p>
          </p:txBody>
        </p:sp>
        <p:sp>
          <p:nvSpPr>
            <p:cNvPr id="78915" name="AutoShape 173"/>
            <p:cNvSpPr>
              <a:spLocks noChangeArrowheads="1"/>
            </p:cNvSpPr>
            <p:nvPr/>
          </p:nvSpPr>
          <p:spPr bwMode="auto">
            <a:xfrm flipH="1">
              <a:off x="5363" y="3578"/>
              <a:ext cx="408" cy="136"/>
            </a:xfrm>
            <a:prstGeom prst="wedgeRoundRectCallout">
              <a:avLst>
                <a:gd name="adj1" fmla="val 67171"/>
                <a:gd name="adj2" fmla="val 71130"/>
                <a:gd name="adj3" fmla="val 16667"/>
              </a:avLst>
            </a:prstGeom>
            <a:solidFill>
              <a:srgbClr val="FFFFFF"/>
            </a:solidFill>
            <a:ln w="9525" algn="ctr">
              <a:solidFill>
                <a:schemeClr val="tx1"/>
              </a:solidFill>
              <a:miter lim="800000"/>
              <a:headEnd/>
              <a:tailEnd/>
            </a:ln>
          </p:spPr>
          <p:txBody>
            <a:bodyPr lIns="36000" rIns="36000" bIns="36000" anchor="ctr"/>
            <a:lstStyle/>
            <a:p>
              <a:pPr algn="ctr" defTabSz="912813"/>
              <a:r>
                <a:rPr lang="ja-JP" altLang="en-US" sz="800">
                  <a:latin typeface="ＭＳ Ｐゴシック" charset="-128"/>
                </a:rPr>
                <a:t>相互乗入</a:t>
              </a:r>
              <a:r>
                <a:rPr lang="en-US" altLang="ja-JP" sz="800">
                  <a:latin typeface="ＭＳ Ｐゴシック" charset="-128"/>
                </a:rPr>
                <a:t>19</a:t>
              </a:r>
              <a:r>
                <a:rPr lang="ja-JP" altLang="en-US" sz="800">
                  <a:latin typeface="ＭＳ Ｐゴシック" charset="-128"/>
                </a:rPr>
                <a:t>％</a:t>
              </a:r>
            </a:p>
          </p:txBody>
        </p:sp>
      </p:grpSp>
      <p:sp>
        <p:nvSpPr>
          <p:cNvPr id="64544" name="Text Box 174"/>
          <p:cNvSpPr txBox="1">
            <a:spLocks noChangeArrowheads="1"/>
          </p:cNvSpPr>
          <p:nvPr/>
        </p:nvSpPr>
        <p:spPr bwMode="auto">
          <a:xfrm>
            <a:off x="6011863" y="6380163"/>
            <a:ext cx="2952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en-US" altLang="ja-JP" sz="600" dirty="0" smtClean="0">
                <a:ea typeface="HGPｺﾞｼｯｸE" pitchFamily="50" charset="-128"/>
              </a:rPr>
              <a:t>※</a:t>
            </a:r>
            <a:r>
              <a:rPr lang="ja-JP" altLang="en-US" sz="600" dirty="0" smtClean="0">
                <a:ea typeface="HGPｺﾞｼｯｸE" pitchFamily="50" charset="-128"/>
              </a:rPr>
              <a:t>東京は「東京メトロ」＋「都営」。大阪は「市営地下鉄」。環状路線、支線は含まず</a:t>
            </a:r>
            <a:endParaRPr lang="en-US" altLang="ja-JP" sz="600" dirty="0" smtClean="0">
              <a:ea typeface="HGPｺﾞｼｯｸE" pitchFamily="50" charset="-128"/>
            </a:endParaRPr>
          </a:p>
          <a:p>
            <a:pPr eaLnBrk="1" hangingPunct="1">
              <a:lnSpc>
                <a:spcPts val="500"/>
              </a:lnSpc>
              <a:spcBef>
                <a:spcPct val="50000"/>
              </a:spcBef>
              <a:defRPr/>
            </a:pPr>
            <a:r>
              <a:rPr lang="en-US" altLang="ja-JP" sz="600" dirty="0" smtClean="0">
                <a:latin typeface="+mn-ea"/>
                <a:ea typeface="+mn-ea"/>
              </a:rPr>
              <a:t>※</a:t>
            </a:r>
            <a:r>
              <a:rPr lang="ja-JP" altLang="en-US" sz="600" dirty="0" smtClean="0">
                <a:latin typeface="+mn-ea"/>
                <a:ea typeface="+mn-ea"/>
              </a:rPr>
              <a:t>大阪府調査</a:t>
            </a:r>
          </a:p>
        </p:txBody>
      </p:sp>
      <p:sp>
        <p:nvSpPr>
          <p:cNvPr id="78883" name="Rectangle 7"/>
          <p:cNvSpPr>
            <a:spLocks noChangeArrowheads="1"/>
          </p:cNvSpPr>
          <p:nvPr/>
        </p:nvSpPr>
        <p:spPr bwMode="auto">
          <a:xfrm>
            <a:off x="6516688" y="1617663"/>
            <a:ext cx="2447925" cy="23876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100">
                <a:ea typeface="HGPｺﾞｼｯｸE" pitchFamily="50" charset="-128"/>
              </a:rPr>
              <a:t>国際的に見て小さい公園面積</a:t>
            </a:r>
          </a:p>
        </p:txBody>
      </p:sp>
      <p:sp>
        <p:nvSpPr>
          <p:cNvPr id="78884" name="Text Box 16"/>
          <p:cNvSpPr txBox="1">
            <a:spLocks noChangeArrowheads="1"/>
          </p:cNvSpPr>
          <p:nvPr/>
        </p:nvSpPr>
        <p:spPr bwMode="auto">
          <a:xfrm>
            <a:off x="6588125" y="2665413"/>
            <a:ext cx="2663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ea typeface="HGPｺﾞｼｯｸE" pitchFamily="50" charset="-128"/>
              </a:rPr>
              <a:t>※</a:t>
            </a:r>
            <a:r>
              <a:rPr lang="ja-JP" altLang="en-US" sz="800">
                <a:ea typeface="HGPｺﾞｼｯｸE" pitchFamily="50" charset="-128"/>
              </a:rPr>
              <a:t>国土交通省「都市公園等整備現況調査」より作成</a:t>
            </a:r>
          </a:p>
        </p:txBody>
      </p:sp>
      <p:sp>
        <p:nvSpPr>
          <p:cNvPr id="31" name="Text Box 53"/>
          <p:cNvSpPr txBox="1">
            <a:spLocks noChangeArrowheads="1"/>
          </p:cNvSpPr>
          <p:nvPr/>
        </p:nvSpPr>
        <p:spPr bwMode="auto">
          <a:xfrm>
            <a:off x="3429000" y="3798888"/>
            <a:ext cx="2952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国土交通省「高規格幹線道路等の幹線道路の現状</a:t>
            </a:r>
            <a:r>
              <a:rPr lang="ja-JP" altLang="en-US" sz="800" dirty="0">
                <a:solidFill>
                  <a:srgbClr val="FF3300"/>
                </a:solidFill>
                <a:latin typeface="+mn-ea"/>
                <a:ea typeface="+mn-ea"/>
              </a:rPr>
              <a:t>」</a:t>
            </a:r>
          </a:p>
        </p:txBody>
      </p:sp>
      <p:graphicFrame>
        <p:nvGraphicFramePr>
          <p:cNvPr id="8" name="表 7"/>
          <p:cNvGraphicFramePr>
            <a:graphicFrameLocks noGrp="1"/>
          </p:cNvGraphicFramePr>
          <p:nvPr/>
        </p:nvGraphicFramePr>
        <p:xfrm>
          <a:off x="6577013" y="2863850"/>
          <a:ext cx="2243137" cy="1092201"/>
        </p:xfrm>
        <a:graphic>
          <a:graphicData uri="http://schemas.openxmlformats.org/drawingml/2006/table">
            <a:tbl>
              <a:tblPr/>
              <a:tblGrid>
                <a:gridCol w="1096154"/>
                <a:gridCol w="338128"/>
                <a:gridCol w="808855"/>
              </a:tblGrid>
              <a:tr h="166839">
                <a:tc gridSpan="3">
                  <a:txBody>
                    <a:bodyPr/>
                    <a:lstStyle/>
                    <a:p>
                      <a:pPr algn="ctr" fontAlgn="ctr"/>
                      <a:r>
                        <a:rPr lang="ja-JP" altLang="en-US" sz="1000" b="0" i="0" u="none" strike="noStrike" dirty="0">
                          <a:solidFill>
                            <a:schemeClr val="tx1"/>
                          </a:solidFill>
                          <a:effectLst/>
                          <a:latin typeface="ＭＳ Ｐゴシック"/>
                        </a:rPr>
                        <a:t>大阪の放置森林の</a:t>
                      </a:r>
                      <a:r>
                        <a:rPr lang="ja-JP" altLang="en-US" sz="1000" b="0" i="0" u="none" strike="noStrike" dirty="0" smtClean="0">
                          <a:solidFill>
                            <a:schemeClr val="tx1"/>
                          </a:solidFill>
                          <a:effectLst/>
                          <a:latin typeface="ＭＳ Ｐゴシック"/>
                        </a:rPr>
                        <a:t>現状</a:t>
                      </a:r>
                      <a:endParaRPr lang="ja-JP" altLang="en-US" sz="1000" b="0" i="0" u="none" strike="noStrike" dirty="0">
                        <a:solidFill>
                          <a:schemeClr val="tx1"/>
                        </a:solidFill>
                        <a:effectLst/>
                        <a:latin typeface="ＭＳ Ｐゴシック"/>
                      </a:endParaRPr>
                    </a:p>
                  </a:txBody>
                  <a:tcPr marL="9528" marR="9528" marT="9519" marB="0" anchor="ctr">
                    <a:lnL>
                      <a:noFill/>
                    </a:lnL>
                    <a:lnR>
                      <a:noFill/>
                    </a:lnR>
                    <a:lnT>
                      <a:noFill/>
                    </a:lnT>
                    <a:lnB w="6350" cap="flat" cmpd="sng" algn="ctr">
                      <a:solidFill>
                        <a:srgbClr val="000000"/>
                      </a:solidFill>
                      <a:prstDash val="solid"/>
                      <a:round/>
                      <a:headEnd type="none" w="med" len="med"/>
                      <a:tailEnd type="none" w="med" len="med"/>
                    </a:lnB>
                    <a:solidFill>
                      <a:schemeClr val="accent1">
                        <a:tint val="20000"/>
                      </a:schemeClr>
                    </a:solidFill>
                  </a:tcPr>
                </a:tc>
                <a:tc hMerge="1">
                  <a:txBody>
                    <a:bodyPr/>
                    <a:lstStyle/>
                    <a:p>
                      <a:endParaRPr kumimoji="1" lang="ja-JP" altLang="en-US"/>
                    </a:p>
                  </a:txBody>
                  <a:tcPr/>
                </a:tc>
                <a:tc hMerge="1">
                  <a:txBody>
                    <a:bodyPr/>
                    <a:lstStyle/>
                    <a:p>
                      <a:endParaRPr kumimoji="1" lang="ja-JP" altLang="en-US"/>
                    </a:p>
                  </a:txBody>
                  <a:tcPr/>
                </a:tc>
              </a:tr>
              <a:tr h="264641">
                <a:tc>
                  <a:txBody>
                    <a:bodyPr/>
                    <a:lstStyle/>
                    <a:p>
                      <a:pPr algn="ctr" fontAlgn="ctr"/>
                      <a:r>
                        <a:rPr lang="ja-JP" altLang="en-US" sz="800" b="0" i="0" u="none" strike="noStrike" dirty="0">
                          <a:solidFill>
                            <a:schemeClr val="tx1"/>
                          </a:solidFill>
                          <a:effectLst/>
                          <a:latin typeface="ＭＳ Ｐゴシック"/>
                        </a:rPr>
                        <a:t>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1">
                        <a:tint val="20000"/>
                      </a:schemeClr>
                    </a:solidFill>
                  </a:tcPr>
                </a:tc>
                <a:tc>
                  <a:txBody>
                    <a:bodyPr/>
                    <a:lstStyle/>
                    <a:p>
                      <a:pPr algn="ctr" fontAlgn="ctr"/>
                      <a:r>
                        <a:rPr lang="ja-JP" altLang="en-US" sz="800" b="0" i="0" u="none" strike="noStrike">
                          <a:solidFill>
                            <a:schemeClr val="tx1"/>
                          </a:solidFill>
                          <a:effectLst/>
                          <a:latin typeface="ＭＳ Ｐゴシック"/>
                        </a:rPr>
                        <a:t>面積</a:t>
                      </a:r>
                      <a:br>
                        <a:rPr lang="ja-JP" altLang="en-US" sz="800" b="0" i="0" u="none" strike="noStrike">
                          <a:solidFill>
                            <a:schemeClr val="tx1"/>
                          </a:solidFill>
                          <a:effectLst/>
                          <a:latin typeface="ＭＳ Ｐゴシック"/>
                        </a:rPr>
                      </a:br>
                      <a:r>
                        <a:rPr lang="en-US" altLang="ja-JP" sz="800" b="0" i="0" u="none" strike="noStrike">
                          <a:solidFill>
                            <a:schemeClr val="tx1"/>
                          </a:solidFill>
                          <a:effectLst/>
                          <a:latin typeface="ＭＳ Ｐゴシック"/>
                        </a:rPr>
                        <a:t>(</a:t>
                      </a:r>
                      <a:r>
                        <a:rPr lang="en-US" sz="800" b="0" i="0" u="none" strike="noStrike">
                          <a:solidFill>
                            <a:schemeClr val="tx1"/>
                          </a:solidFill>
                          <a:effectLst/>
                          <a:latin typeface="ＭＳ Ｐゴシック"/>
                        </a:rPr>
                        <a:t>ha)</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ja-JP" altLang="en-US" sz="800" b="0" i="0" u="none" strike="noStrike" dirty="0">
                          <a:solidFill>
                            <a:schemeClr val="tx1"/>
                          </a:solidFill>
                          <a:effectLst/>
                          <a:latin typeface="ＭＳ Ｐゴシック"/>
                        </a:rPr>
                        <a:t>備考</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0" i="0" u="none" strike="noStrike" dirty="0">
                          <a:solidFill>
                            <a:schemeClr val="tx1"/>
                          </a:solidFill>
                          <a:effectLst/>
                          <a:latin typeface="ＭＳ Ｐゴシック"/>
                        </a:rPr>
                        <a:t>　府域の人工林面積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0" i="0" u="none" strike="noStrike" dirty="0">
                          <a:solidFill>
                            <a:schemeClr val="tx1"/>
                          </a:solidFill>
                          <a:effectLst/>
                          <a:latin typeface="ＭＳ Ｐゴシック"/>
                        </a:rPr>
                        <a:t>27,000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0" i="0" u="none" strike="noStrike" dirty="0" smtClean="0">
                          <a:solidFill>
                            <a:schemeClr val="tx1"/>
                          </a:solidFill>
                          <a:effectLst/>
                          <a:latin typeface="ＭＳ Ｐゴシック"/>
                        </a:rPr>
                        <a:t>府域</a:t>
                      </a:r>
                      <a:r>
                        <a:rPr lang="ja-JP" altLang="en-US" sz="800" b="0" i="0" u="none" strike="noStrike" dirty="0">
                          <a:solidFill>
                            <a:schemeClr val="tx1"/>
                          </a:solidFill>
                          <a:effectLst/>
                          <a:latin typeface="ＭＳ Ｐゴシック"/>
                        </a:rPr>
                        <a:t>の森林</a:t>
                      </a:r>
                      <a:r>
                        <a:rPr lang="ja-JP" altLang="en-US" sz="800" b="0" i="0" u="none" strike="noStrike" dirty="0" smtClean="0">
                          <a:solidFill>
                            <a:schemeClr val="tx1"/>
                          </a:solidFill>
                          <a:effectLst/>
                          <a:latin typeface="ＭＳ Ｐゴシック"/>
                        </a:rPr>
                        <a:t>の</a:t>
                      </a:r>
                      <a:endParaRPr lang="en-US" altLang="ja-JP" sz="800" b="0" i="0" u="none" strike="noStrike" dirty="0" smtClean="0">
                        <a:solidFill>
                          <a:schemeClr val="tx1"/>
                        </a:solidFill>
                        <a:effectLst/>
                        <a:latin typeface="ＭＳ Ｐゴシック"/>
                      </a:endParaRPr>
                    </a:p>
                    <a:p>
                      <a:pPr algn="l" fontAlgn="ctr"/>
                      <a:r>
                        <a:rPr lang="ja-JP" altLang="en-US" sz="800" b="0" i="0" u="none" strike="noStrike" dirty="0" smtClean="0">
                          <a:solidFill>
                            <a:schemeClr val="tx1"/>
                          </a:solidFill>
                          <a:effectLst/>
                          <a:latin typeface="ＭＳ Ｐゴシック"/>
                        </a:rPr>
                        <a:t>約</a:t>
                      </a:r>
                      <a:r>
                        <a:rPr lang="en-US" altLang="ja-JP" sz="800" b="0" i="0" u="none" strike="noStrike" dirty="0">
                          <a:solidFill>
                            <a:schemeClr val="tx1"/>
                          </a:solidFill>
                          <a:effectLst/>
                          <a:latin typeface="ＭＳ Ｐゴシック"/>
                        </a:rPr>
                        <a:t>1/2</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264641">
                <a:tc>
                  <a:txBody>
                    <a:bodyPr/>
                    <a:lstStyle/>
                    <a:p>
                      <a:pPr algn="l" fontAlgn="ct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うち</a:t>
                      </a:r>
                      <a:r>
                        <a:rPr lang="ja-JP" altLang="en-US" sz="800" b="1" i="0" u="none" strike="noStrike" dirty="0">
                          <a:solidFill>
                            <a:schemeClr val="tx1"/>
                          </a:solidFill>
                          <a:effectLst/>
                          <a:latin typeface="ＭＳ Ｐゴシック"/>
                        </a:rPr>
                        <a:t>、放置されている</a:t>
                      </a:r>
                      <a:br>
                        <a:rPr lang="ja-JP" altLang="en-US" sz="800" b="1" i="0" u="none" strike="noStrike" dirty="0">
                          <a:solidFill>
                            <a:schemeClr val="tx1"/>
                          </a:solidFill>
                          <a:effectLst/>
                          <a:latin typeface="ＭＳ Ｐゴシック"/>
                        </a:rPr>
                      </a:br>
                      <a:r>
                        <a:rPr lang="ja-JP" altLang="en-US" sz="800" b="1" i="0" u="none" strike="noStrike" dirty="0">
                          <a:solidFill>
                            <a:schemeClr val="tx1"/>
                          </a:solidFill>
                          <a:effectLst/>
                          <a:latin typeface="ＭＳ Ｐゴシック"/>
                        </a:rPr>
                        <a:t>　　</a:t>
                      </a:r>
                      <a:r>
                        <a:rPr lang="ja-JP" altLang="en-US" sz="800" b="1" i="0" u="none" strike="noStrike" dirty="0" smtClean="0">
                          <a:solidFill>
                            <a:schemeClr val="tx1"/>
                          </a:solidFill>
                          <a:effectLst/>
                          <a:latin typeface="ＭＳ Ｐゴシック"/>
                        </a:rPr>
                        <a:t>　　　　森林</a:t>
                      </a:r>
                      <a:r>
                        <a:rPr lang="ja-JP" altLang="en-US" sz="800" b="1" i="0" u="none" strike="noStrike" dirty="0">
                          <a:solidFill>
                            <a:schemeClr val="tx1"/>
                          </a:solidFill>
                          <a:effectLst/>
                          <a:latin typeface="ＭＳ Ｐゴシック"/>
                        </a:rPr>
                        <a:t>の面積</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ctr" fontAlgn="ctr"/>
                      <a:r>
                        <a:rPr lang="en-US" altLang="ja-JP" sz="800" b="1" i="0" u="none" strike="noStrike" dirty="0">
                          <a:solidFill>
                            <a:schemeClr val="tx1"/>
                          </a:solidFill>
                          <a:effectLst/>
                          <a:latin typeface="ＭＳ Ｐゴシック"/>
                        </a:rPr>
                        <a:t>4,600 </a:t>
                      </a: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c>
                  <a:txBody>
                    <a:bodyPr/>
                    <a:lstStyle/>
                    <a:p>
                      <a:pPr algn="l" fontAlgn="ctr"/>
                      <a:r>
                        <a:rPr lang="ja-JP" altLang="en-US" sz="800" b="1" i="0" u="none" strike="noStrike" dirty="0" smtClean="0">
                          <a:solidFill>
                            <a:schemeClr val="tx1"/>
                          </a:solidFill>
                          <a:effectLst/>
                          <a:latin typeface="ＭＳ Ｐゴシック"/>
                        </a:rPr>
                        <a:t>人工</a:t>
                      </a:r>
                      <a:r>
                        <a:rPr lang="ja-JP" altLang="en-US" sz="800" b="1" i="0" u="none" strike="noStrike" dirty="0">
                          <a:solidFill>
                            <a:schemeClr val="tx1"/>
                          </a:solidFill>
                          <a:effectLst/>
                          <a:latin typeface="ＭＳ Ｐゴシック"/>
                        </a:rPr>
                        <a:t>林面積</a:t>
                      </a:r>
                      <a:r>
                        <a:rPr lang="ja-JP" altLang="en-US" sz="800" b="1" i="0" u="none" strike="noStrike" dirty="0" smtClean="0">
                          <a:solidFill>
                            <a:schemeClr val="tx1"/>
                          </a:solidFill>
                          <a:effectLst/>
                          <a:latin typeface="ＭＳ Ｐゴシック"/>
                        </a:rPr>
                        <a:t>の</a:t>
                      </a:r>
                      <a:endParaRPr lang="en-US" altLang="ja-JP" sz="800" b="1" i="0" u="none" strike="noStrike" dirty="0" smtClean="0">
                        <a:solidFill>
                          <a:schemeClr val="tx1"/>
                        </a:solidFill>
                        <a:effectLst/>
                        <a:latin typeface="ＭＳ Ｐゴシック"/>
                      </a:endParaRPr>
                    </a:p>
                    <a:p>
                      <a:pPr algn="l" fontAlgn="ctr"/>
                      <a:r>
                        <a:rPr lang="ja-JP" altLang="en-US" sz="800" b="1" i="0" u="none" strike="noStrike" dirty="0" smtClean="0">
                          <a:solidFill>
                            <a:schemeClr val="tx1"/>
                          </a:solidFill>
                          <a:effectLst/>
                          <a:latin typeface="ＭＳ Ｐゴシック"/>
                        </a:rPr>
                        <a:t>約</a:t>
                      </a:r>
                      <a:r>
                        <a:rPr lang="en-US" altLang="ja-JP" sz="800" b="1" i="0" u="none" strike="noStrike" dirty="0" smtClean="0">
                          <a:solidFill>
                            <a:schemeClr val="tx1"/>
                          </a:solidFill>
                          <a:effectLst/>
                          <a:latin typeface="ＭＳ Ｐゴシック"/>
                        </a:rPr>
                        <a:t>17%</a:t>
                      </a:r>
                      <a:endParaRPr lang="en-US" altLang="ja-JP" sz="800" b="1" i="0" u="none" strike="noStrike" dirty="0">
                        <a:solidFill>
                          <a:schemeClr val="tx1"/>
                        </a:solidFill>
                        <a:effectLst/>
                        <a:latin typeface="ＭＳ Ｐゴシック"/>
                      </a:endParaRPr>
                    </a:p>
                  </a:txBody>
                  <a:tcPr marL="9528" marR="9528" marT="95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tint val="20000"/>
                      </a:schemeClr>
                    </a:solidFill>
                  </a:tcPr>
                </a:tc>
              </a:tr>
              <a:tr h="131439">
                <a:tc>
                  <a:txBody>
                    <a:bodyPr/>
                    <a:lstStyle/>
                    <a:p>
                      <a:pPr algn="l" fontAlgn="ctr"/>
                      <a:r>
                        <a:rPr lang="en-US" altLang="ja-JP" sz="800" b="0" i="0" u="none" strike="noStrike" dirty="0">
                          <a:solidFill>
                            <a:schemeClr val="tx1"/>
                          </a:solidFill>
                          <a:effectLst/>
                          <a:latin typeface="ＭＳ Ｐゴシック"/>
                        </a:rPr>
                        <a:t>※</a:t>
                      </a:r>
                      <a:r>
                        <a:rPr lang="ja-JP" altLang="en-US" sz="800" b="0" i="0" u="none" strike="noStrike" dirty="0">
                          <a:solidFill>
                            <a:schemeClr val="tx1"/>
                          </a:solidFill>
                          <a:effectLst/>
                          <a:latin typeface="ＭＳ Ｐゴシック"/>
                        </a:rPr>
                        <a:t>大阪府</a:t>
                      </a:r>
                      <a:r>
                        <a:rPr lang="ja-JP" altLang="en-US" sz="800" b="0" i="0" u="none" strike="noStrike" dirty="0" smtClean="0">
                          <a:solidFill>
                            <a:schemeClr val="tx1"/>
                          </a:solidFill>
                          <a:effectLst/>
                          <a:latin typeface="ＭＳ Ｐゴシック"/>
                        </a:rPr>
                        <a:t>調査（</a:t>
                      </a:r>
                      <a:r>
                        <a:rPr lang="en-US" altLang="ja-JP" sz="800" b="0" i="0" u="none" strike="noStrike" dirty="0" smtClean="0">
                          <a:solidFill>
                            <a:schemeClr val="tx1"/>
                          </a:solidFill>
                          <a:effectLst/>
                          <a:latin typeface="ＭＳ Ｐゴシック"/>
                        </a:rPr>
                        <a:t>H18)</a:t>
                      </a: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ctr" fontAlgn="ctr"/>
                      <a:endParaRPr lang="ja-JP" altLang="en-US" sz="800" b="0" i="0" u="none" strike="noStrike">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c>
                  <a:txBody>
                    <a:bodyPr/>
                    <a:lstStyle/>
                    <a:p>
                      <a:pPr algn="l" fontAlgn="ctr"/>
                      <a:endParaRPr lang="ja-JP" altLang="en-US" sz="800" b="0" i="0" u="none" strike="noStrike" dirty="0">
                        <a:solidFill>
                          <a:schemeClr val="tx1"/>
                        </a:solidFill>
                        <a:effectLst/>
                        <a:latin typeface="ＭＳ Ｐゴシック"/>
                      </a:endParaRPr>
                    </a:p>
                  </a:txBody>
                  <a:tcPr marL="9528" marR="9528" marT="9519" marB="0" anchor="ctr">
                    <a:lnL>
                      <a:noFill/>
                    </a:lnL>
                    <a:lnR>
                      <a:noFill/>
                    </a:lnR>
                    <a:lnT w="6350" cap="flat" cmpd="sng" algn="ctr">
                      <a:solidFill>
                        <a:srgbClr val="000000"/>
                      </a:solidFill>
                      <a:prstDash val="solid"/>
                      <a:round/>
                      <a:headEnd type="none" w="med" len="med"/>
                      <a:tailEnd type="none" w="med" len="med"/>
                    </a:lnT>
                    <a:lnB>
                      <a:noFill/>
                    </a:lnB>
                    <a:solidFill>
                      <a:schemeClr val="accent1">
                        <a:tint val="20000"/>
                      </a:schemeClr>
                    </a:solidFill>
                  </a:tcPr>
                </a:tc>
              </a:tr>
            </a:tbl>
          </a:graphicData>
        </a:graphic>
      </p:graphicFrame>
      <p:pic>
        <p:nvPicPr>
          <p:cNvPr id="78909" name="Picture 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1000" y="1874838"/>
            <a:ext cx="2000250" cy="76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536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3"/>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p>
          <a:p>
            <a:pPr eaLnBrk="1" hangingPunct="1"/>
            <a:r>
              <a:rPr lang="ja-JP" altLang="en-US"/>
              <a:t>　</a:t>
            </a:r>
          </a:p>
          <a:p>
            <a:pPr eaLnBrk="1" hangingPunct="1"/>
            <a:r>
              <a:rPr lang="ja-JP" altLang="en-US"/>
              <a:t>　</a:t>
            </a:r>
          </a:p>
        </p:txBody>
      </p:sp>
      <p:sp>
        <p:nvSpPr>
          <p:cNvPr id="145412" name="Rectangle 4"/>
          <p:cNvSpPr>
            <a:spLocks noChangeArrowheads="1"/>
          </p:cNvSpPr>
          <p:nvPr/>
        </p:nvSpPr>
        <p:spPr bwMode="auto">
          <a:xfrm>
            <a:off x="0" y="549275"/>
            <a:ext cx="9144000" cy="904875"/>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spcBef>
                <a:spcPct val="5000"/>
              </a:spcBef>
              <a:defRPr/>
            </a:pPr>
            <a:r>
              <a:rPr lang="ja-JP" altLang="en-US" sz="2000" dirty="0">
                <a:ea typeface="HGPｺﾞｼｯｸE" pitchFamily="50" charset="-128"/>
              </a:rPr>
              <a:t>　</a:t>
            </a:r>
            <a:r>
              <a:rPr lang="ja-JP" altLang="en-US" sz="2000" dirty="0">
                <a:solidFill>
                  <a:srgbClr val="3333CC"/>
                </a:solidFill>
                <a:ea typeface="HGPｺﾞｼｯｸE" pitchFamily="50" charset="-128"/>
              </a:rPr>
              <a:t>＊時代遅れな大都市圏制度</a:t>
            </a:r>
            <a:endParaRPr lang="ja-JP" altLang="en-US" sz="2000" baseline="30000" dirty="0">
              <a:solidFill>
                <a:srgbClr val="3333CC"/>
              </a:solidFill>
              <a:ea typeface="HGPｺﾞｼｯｸE" pitchFamily="50" charset="-128"/>
            </a:endParaRPr>
          </a:p>
          <a:p>
            <a:pPr marL="179388" indent="-179388" defTabSz="912813">
              <a:spcBef>
                <a:spcPct val="5000"/>
              </a:spcBef>
              <a:defRPr/>
            </a:pPr>
            <a:r>
              <a:rPr lang="ja-JP" altLang="en-US" sz="1600" dirty="0">
                <a:ea typeface="HGPｺﾞｼｯｸE" pitchFamily="50" charset="-128"/>
              </a:rPr>
              <a:t>　　大都市圏法制（首都圏整備法、近畿圏整備法</a:t>
            </a:r>
            <a:r>
              <a:rPr lang="ja-JP" altLang="en-US" sz="1600" baseline="30000" dirty="0">
                <a:ea typeface="HGPｺﾞｼｯｸE" pitchFamily="50" charset="-128"/>
              </a:rPr>
              <a:t>＊</a:t>
            </a:r>
            <a:r>
              <a:rPr lang="ja-JP" altLang="en-US" sz="1600" baseline="30000" dirty="0">
                <a:solidFill>
                  <a:srgbClr val="000000"/>
                </a:solidFill>
                <a:ea typeface="HGPｺﾞｼｯｸE" pitchFamily="50" charset="-128"/>
              </a:rPr>
              <a:t> </a:t>
            </a:r>
            <a:r>
              <a:rPr lang="ja-JP" altLang="en-US" sz="1600" dirty="0">
                <a:ea typeface="HGPｺﾞｼｯｸE" pitchFamily="50" charset="-128"/>
              </a:rPr>
              <a:t>）が整備された昭和３０年代と比較して、大都市問題が大きく変質する中、時代遅れとなった</a:t>
            </a:r>
            <a:r>
              <a:rPr lang="ja-JP" altLang="en-US" sz="1600">
                <a:ea typeface="HGPｺﾞｼｯｸE" pitchFamily="50" charset="-128"/>
              </a:rPr>
              <a:t>大都市圏制度を</a:t>
            </a:r>
            <a:r>
              <a:rPr lang="ja-JP" altLang="en-US" sz="1600" dirty="0">
                <a:ea typeface="HGPｺﾞｼｯｸE" pitchFamily="50" charset="-128"/>
              </a:rPr>
              <a:t>抜本的に見直す必要が生じている</a:t>
            </a:r>
            <a:endParaRPr lang="ja-JP" altLang="en-US" sz="1600" dirty="0">
              <a:solidFill>
                <a:srgbClr val="FF0000"/>
              </a:solidFill>
              <a:latin typeface="HGPｺﾞｼｯｸE" pitchFamily="50" charset="-128"/>
              <a:ea typeface="HGPｺﾞｼｯｸE" pitchFamily="50" charset="-128"/>
            </a:endParaRPr>
          </a:p>
        </p:txBody>
      </p:sp>
      <p:sp>
        <p:nvSpPr>
          <p:cNvPr id="79876" name="Rectangle 5"/>
          <p:cNvSpPr>
            <a:spLocks noChangeArrowheads="1"/>
          </p:cNvSpPr>
          <p:nvPr/>
        </p:nvSpPr>
        <p:spPr bwMode="auto">
          <a:xfrm>
            <a:off x="3179763" y="1770063"/>
            <a:ext cx="2879725" cy="17208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sp>
        <p:nvSpPr>
          <p:cNvPr id="79877" name="Rectangle 7"/>
          <p:cNvSpPr>
            <a:spLocks noChangeArrowheads="1"/>
          </p:cNvSpPr>
          <p:nvPr/>
        </p:nvSpPr>
        <p:spPr bwMode="auto">
          <a:xfrm>
            <a:off x="6167438" y="4762500"/>
            <a:ext cx="2808287" cy="184467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lang="ja-JP" altLang="en-US" sz="1200">
                <a:ea typeface="HGPｺﾞｼｯｸE" pitchFamily="50" charset="-128"/>
              </a:rPr>
              <a:t>　　　　　工場三法</a:t>
            </a:r>
            <a:r>
              <a:rPr lang="ja-JP" altLang="en-US" sz="1000" baseline="30000">
                <a:ea typeface="HGPｺﾞｼｯｸE" pitchFamily="50" charset="-128"/>
              </a:rPr>
              <a:t>＊</a:t>
            </a:r>
            <a:r>
              <a:rPr lang="ja-JP" altLang="en-US" sz="1200">
                <a:ea typeface="HGPｺﾞｼｯｸE" pitchFamily="50" charset="-128"/>
              </a:rPr>
              <a:t>による成長抑制</a:t>
            </a:r>
            <a:endParaRPr lang="ja-JP" altLang="en-US" sz="1000">
              <a:ea typeface="HGPｺﾞｼｯｸE" pitchFamily="50" charset="-128"/>
            </a:endParaRPr>
          </a:p>
          <a:p>
            <a:pPr defTabSz="912813"/>
            <a:r>
              <a:rPr lang="ja-JP" altLang="en-US" sz="1000">
                <a:ea typeface="HGPｺﾞｼｯｸE" pitchFamily="50" charset="-128"/>
              </a:rPr>
              <a:t>①　工場等制限法（</a:t>
            </a:r>
            <a:r>
              <a:rPr lang="en-US" altLang="ja-JP" sz="1000">
                <a:ea typeface="HGPｺﾞｼｯｸE" pitchFamily="50" charset="-128"/>
              </a:rPr>
              <a:t>1964</a:t>
            </a:r>
            <a:r>
              <a:rPr lang="ja-JP" altLang="en-US" sz="1000">
                <a:ea typeface="HGPｺﾞｼｯｸE" pitchFamily="50" charset="-128"/>
              </a:rPr>
              <a:t>～</a:t>
            </a:r>
            <a:r>
              <a:rPr lang="en-US" altLang="ja-JP" sz="1000">
                <a:ea typeface="HGPｺﾞｼｯｸE" pitchFamily="50" charset="-128"/>
              </a:rPr>
              <a:t>2002</a:t>
            </a:r>
            <a:r>
              <a:rPr lang="ja-JP" altLang="en-US" sz="1000">
                <a:ea typeface="HGPｺﾞｼｯｸE" pitchFamily="50" charset="-128"/>
              </a:rPr>
              <a:t>）</a:t>
            </a:r>
          </a:p>
          <a:p>
            <a:pPr defTabSz="912813"/>
            <a:r>
              <a:rPr lang="ja-JP" altLang="en-US" sz="1000">
                <a:ea typeface="HGPｺﾞｼｯｸE" pitchFamily="50" charset="-128"/>
              </a:rPr>
              <a:t>　制限区域における一定面積（原則</a:t>
            </a:r>
            <a:r>
              <a:rPr lang="en-US" altLang="ja-JP" sz="1000">
                <a:ea typeface="HGPｺﾞｼｯｸE" pitchFamily="50" charset="-128"/>
              </a:rPr>
              <a:t>1000</a:t>
            </a:r>
            <a:r>
              <a:rPr lang="ja-JP" altLang="en-US" sz="1000">
                <a:ea typeface="HGPｺﾞｼｯｸE" pitchFamily="50" charset="-128"/>
              </a:rPr>
              <a:t>㎡以上）</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の工場、大学等の新設・増設を制限</a:t>
            </a:r>
          </a:p>
          <a:p>
            <a:pPr defTabSz="912813"/>
            <a:r>
              <a:rPr lang="ja-JP" altLang="en-US" sz="1000">
                <a:ea typeface="HGPｺﾞｼｯｸE" pitchFamily="50" charset="-128"/>
              </a:rPr>
              <a:t>②　工業再配置促進法（</a:t>
            </a:r>
            <a:r>
              <a:rPr lang="en-US" altLang="ja-JP" sz="1000">
                <a:ea typeface="HGPｺﾞｼｯｸE" pitchFamily="50" charset="-128"/>
              </a:rPr>
              <a:t>1972</a:t>
            </a:r>
            <a:r>
              <a:rPr lang="ja-JP" altLang="en-US" sz="1000">
                <a:ea typeface="HGPｺﾞｼｯｸE" pitchFamily="50" charset="-128"/>
              </a:rPr>
              <a:t>～</a:t>
            </a:r>
            <a:r>
              <a:rPr lang="en-US" altLang="ja-JP" sz="1000">
                <a:ea typeface="HGPｺﾞｼｯｸE" pitchFamily="50" charset="-128"/>
              </a:rPr>
              <a:t>2006</a:t>
            </a:r>
            <a:r>
              <a:rPr lang="ja-JP" altLang="en-US" sz="1000">
                <a:ea typeface="HGPｺﾞｼｯｸE" pitchFamily="50" charset="-128"/>
              </a:rPr>
              <a:t>）</a:t>
            </a:r>
          </a:p>
          <a:p>
            <a:pPr defTabSz="912813"/>
            <a:r>
              <a:rPr lang="ja-JP" altLang="en-US" sz="1000">
                <a:ea typeface="HGPｺﾞｼｯｸE" pitchFamily="50" charset="-128"/>
              </a:rPr>
              <a:t>　工場集積地（移転促進地域）から誘導地域に工</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場を移転・新設する場合、補助金等で支援</a:t>
            </a:r>
          </a:p>
          <a:p>
            <a:pPr defTabSz="912813"/>
            <a:r>
              <a:rPr lang="ja-JP" altLang="en-US" sz="1000">
                <a:ea typeface="HGPｺﾞｼｯｸE" pitchFamily="50" charset="-128"/>
              </a:rPr>
              <a:t>③　工場立地法（</a:t>
            </a:r>
            <a:r>
              <a:rPr lang="en-US" altLang="ja-JP" sz="1000">
                <a:ea typeface="HGPｺﾞｼｯｸE" pitchFamily="50" charset="-128"/>
              </a:rPr>
              <a:t>1973</a:t>
            </a:r>
            <a:r>
              <a:rPr lang="ja-JP" altLang="en-US" sz="1000">
                <a:ea typeface="HGPｺﾞｼｯｸE" pitchFamily="50" charset="-128"/>
              </a:rPr>
              <a:t>～）</a:t>
            </a:r>
          </a:p>
          <a:p>
            <a:pPr defTabSz="912813"/>
            <a:r>
              <a:rPr lang="ja-JP" altLang="en-US" sz="1000">
                <a:ea typeface="HGPｺﾞｼｯｸE" pitchFamily="50" charset="-128"/>
              </a:rPr>
              <a:t>　特定工場（敷地面積</a:t>
            </a:r>
            <a:r>
              <a:rPr lang="en-US" altLang="ja-JP" sz="1000">
                <a:ea typeface="HGPｺﾞｼｯｸE" pitchFamily="50" charset="-128"/>
              </a:rPr>
              <a:t>9000</a:t>
            </a:r>
            <a:r>
              <a:rPr lang="ja-JP" altLang="en-US" sz="1000">
                <a:ea typeface="HGPｺﾞｼｯｸE" pitchFamily="50" charset="-128"/>
              </a:rPr>
              <a:t>㎡以上又は建築面積</a:t>
            </a:r>
            <a:endParaRPr lang="en-US" altLang="ja-JP" sz="1000">
              <a:ea typeface="HGPｺﾞｼｯｸE" pitchFamily="50" charset="-128"/>
            </a:endParaRPr>
          </a:p>
          <a:p>
            <a:pPr defTabSz="912813"/>
            <a:r>
              <a:rPr lang="en-US" altLang="ja-JP" sz="1000">
                <a:ea typeface="HGPｺﾞｼｯｸE" pitchFamily="50" charset="-128"/>
              </a:rPr>
              <a:t>   3000</a:t>
            </a:r>
            <a:r>
              <a:rPr lang="ja-JP" altLang="en-US" sz="1000">
                <a:ea typeface="HGPｺﾞｼｯｸE" pitchFamily="50" charset="-128"/>
              </a:rPr>
              <a:t>㎡以上）に、生産施設の面積制限、緑地・</a:t>
            </a:r>
            <a:endParaRPr lang="en-US" altLang="ja-JP" sz="1000">
              <a:ea typeface="HGPｺﾞｼｯｸE" pitchFamily="50" charset="-128"/>
            </a:endParaRPr>
          </a:p>
          <a:p>
            <a:pPr defTabSz="912813"/>
            <a:r>
              <a:rPr lang="en-US" altLang="ja-JP" sz="1000">
                <a:ea typeface="HGPｺﾞｼｯｸE" pitchFamily="50" charset="-128"/>
              </a:rPr>
              <a:t>   </a:t>
            </a:r>
            <a:r>
              <a:rPr lang="ja-JP" altLang="en-US" sz="1000">
                <a:ea typeface="HGPｺﾞｼｯｸE" pitchFamily="50" charset="-128"/>
              </a:rPr>
              <a:t>環境施設の確保義務</a:t>
            </a:r>
          </a:p>
          <a:p>
            <a:pPr defTabSz="912813"/>
            <a:endParaRPr lang="ja-JP" altLang="en-US" sz="1600">
              <a:ea typeface="HGPｺﾞｼｯｸE" pitchFamily="50" charset="-128"/>
            </a:endParaRPr>
          </a:p>
          <a:p>
            <a:pPr defTabSz="912813"/>
            <a:endParaRPr lang="ja-JP" altLang="en-US" sz="1600">
              <a:ea typeface="HGPｺﾞｼｯｸE" pitchFamily="50" charset="-128"/>
            </a:endParaRPr>
          </a:p>
          <a:p>
            <a:pPr defTabSz="912813"/>
            <a:endParaRPr lang="ja-JP" altLang="en-US" sz="1600">
              <a:ea typeface="HGPｺﾞｼｯｸE" pitchFamily="50" charset="-128"/>
            </a:endParaRPr>
          </a:p>
        </p:txBody>
      </p:sp>
      <p:sp>
        <p:nvSpPr>
          <p:cNvPr id="65542" name="AutoShape 8"/>
          <p:cNvSpPr>
            <a:spLocks noChangeArrowheads="1"/>
          </p:cNvSpPr>
          <p:nvPr/>
        </p:nvSpPr>
        <p:spPr bwMode="auto">
          <a:xfrm>
            <a:off x="17463" y="1701800"/>
            <a:ext cx="3132137" cy="4938713"/>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defRPr/>
            </a:pPr>
            <a:r>
              <a:rPr lang="ja-JP" altLang="en-US" sz="2000" dirty="0">
                <a:solidFill>
                  <a:srgbClr val="3333CC"/>
                </a:solidFill>
                <a:ea typeface="HGPｺﾞｼｯｸE" pitchFamily="50" charset="-128"/>
              </a:rPr>
              <a:t>◇　要因</a:t>
            </a:r>
            <a:endParaRPr lang="ja-JP" altLang="en-US" sz="800" dirty="0">
              <a:solidFill>
                <a:srgbClr val="3333CC"/>
              </a:solidFill>
              <a:ea typeface="HGPｺﾞｼｯｸE" pitchFamily="50" charset="-128"/>
            </a:endParaRPr>
          </a:p>
          <a:p>
            <a:pPr defTabSz="912813">
              <a:defRPr/>
            </a:pPr>
            <a:r>
              <a:rPr lang="ja-JP" altLang="en-US" sz="1600" dirty="0">
                <a:latin typeface="HGPｺﾞｼｯｸE" pitchFamily="50" charset="-128"/>
                <a:ea typeface="HGPｺﾞｼｯｸE" pitchFamily="50" charset="-128"/>
              </a:rPr>
              <a:t>・大都市圏法制（首都圏整備法、</a:t>
            </a:r>
          </a:p>
          <a:p>
            <a:pPr defTabSz="912813">
              <a:defRPr/>
            </a:pPr>
            <a:r>
              <a:rPr lang="ja-JP" altLang="en-US" sz="1600" dirty="0">
                <a:latin typeface="HGPｺﾞｼｯｸE" pitchFamily="50" charset="-128"/>
                <a:ea typeface="HGPｺﾞｼｯｸE" pitchFamily="50" charset="-128"/>
              </a:rPr>
              <a:t>  近畿圏整備法）や全国総合開</a:t>
            </a:r>
            <a:endParaRPr lang="en-US" altLang="ja-JP" sz="16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　発計画</a:t>
            </a:r>
            <a:r>
              <a:rPr lang="ja-JP" altLang="en-US" sz="1600" baseline="30000" dirty="0">
                <a:ea typeface="HGPｺﾞｼｯｸE" pitchFamily="50" charset="-128"/>
              </a:rPr>
              <a:t>＊</a:t>
            </a:r>
            <a:r>
              <a:rPr lang="ja-JP" altLang="en-US" sz="1600" dirty="0">
                <a:latin typeface="HGPｺﾞｼｯｸE" pitchFamily="50" charset="-128"/>
                <a:ea typeface="HGPｺﾞｼｯｸE" pitchFamily="50" charset="-128"/>
              </a:rPr>
              <a:t>等は、戦後の高度成　</a:t>
            </a:r>
          </a:p>
          <a:p>
            <a:pPr defTabSz="912813">
              <a:defRPr/>
            </a:pPr>
            <a:r>
              <a:rPr lang="ja-JP" altLang="en-US" sz="1600" dirty="0">
                <a:latin typeface="HGPｺﾞｼｯｸE" pitchFamily="50" charset="-128"/>
                <a:ea typeface="HGPｺﾞｼｯｸE" pitchFamily="50" charset="-128"/>
              </a:rPr>
              <a:t>　長による大都市への過度の集</a:t>
            </a:r>
          </a:p>
          <a:p>
            <a:pPr defTabSz="912813">
              <a:defRPr/>
            </a:pPr>
            <a:r>
              <a:rPr lang="ja-JP" altLang="en-US" sz="1600" dirty="0">
                <a:latin typeface="HGPｺﾞｼｯｸE" pitchFamily="50" charset="-128"/>
                <a:ea typeface="HGPｺﾞｼｯｸE" pitchFamily="50" charset="-128"/>
              </a:rPr>
              <a:t>　中、地域間格差の発生などの　</a:t>
            </a:r>
          </a:p>
          <a:p>
            <a:pPr defTabSz="912813">
              <a:defRPr/>
            </a:pPr>
            <a:r>
              <a:rPr lang="ja-JP" altLang="en-US" sz="1600" dirty="0">
                <a:latin typeface="HGPｺﾞｼｯｸE" pitchFamily="50" charset="-128"/>
                <a:ea typeface="HGPｺﾞｼｯｸE" pitchFamily="50" charset="-128"/>
              </a:rPr>
              <a:t>　諸課題に対応すべく整備</a:t>
            </a:r>
          </a:p>
          <a:p>
            <a:pPr defTabSz="912813">
              <a:defRPr/>
            </a:pPr>
            <a:endParaRPr lang="ja-JP" altLang="en-US" sz="800" dirty="0">
              <a:latin typeface="HGPｺﾞｼｯｸE" pitchFamily="50" charset="-128"/>
              <a:ea typeface="HGPｺﾞｼｯｸE" pitchFamily="50" charset="-128"/>
            </a:endParaRPr>
          </a:p>
          <a:p>
            <a:pPr defTabSz="912813">
              <a:defRPr/>
            </a:pPr>
            <a:r>
              <a:rPr lang="ja-JP" altLang="en-US" sz="1600" dirty="0">
                <a:latin typeface="HGPｺﾞｼｯｸE" pitchFamily="50" charset="-128"/>
                <a:ea typeface="HGPｺﾞｼｯｸE" pitchFamily="50" charset="-128"/>
              </a:rPr>
              <a:t>・その後、大都市問題は大きく</a:t>
            </a:r>
          </a:p>
          <a:p>
            <a:pPr defTabSz="912813">
              <a:defRPr/>
            </a:pPr>
            <a:r>
              <a:rPr lang="ja-JP" altLang="en-US" sz="1600" dirty="0">
                <a:latin typeface="HGPｺﾞｼｯｸE" pitchFamily="50" charset="-128"/>
                <a:ea typeface="HGPｺﾞｼｯｸE" pitchFamily="50" charset="-128"/>
              </a:rPr>
              <a:t>  変質し、法制度そのものが時</a:t>
            </a:r>
          </a:p>
          <a:p>
            <a:pPr defTabSz="912813">
              <a:defRPr/>
            </a:pPr>
            <a:r>
              <a:rPr lang="ja-JP" altLang="en-US" sz="1600" dirty="0">
                <a:latin typeface="HGPｺﾞｼｯｸE" pitchFamily="50" charset="-128"/>
                <a:ea typeface="HGPｺﾞｼｯｸE" pitchFamily="50" charset="-128"/>
              </a:rPr>
              <a:t>  代遅れに</a:t>
            </a:r>
            <a:endParaRPr lang="ja-JP" altLang="en-US"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⇒日本の大都市は、国際的な都</a:t>
            </a:r>
            <a:endParaRPr lang="en-US" altLang="ja-JP" sz="1400" dirty="0">
              <a:latin typeface="HGPｺﾞｼｯｸE" pitchFamily="50" charset="-128"/>
              <a:ea typeface="HGPｺﾞｼｯｸE" pitchFamily="50" charset="-128"/>
            </a:endParaRPr>
          </a:p>
          <a:p>
            <a:pPr defTabSz="912813">
              <a:defRPr/>
            </a:pPr>
            <a:r>
              <a:rPr lang="ja-JP" altLang="en-US" sz="1400" dirty="0">
                <a:latin typeface="HGPｺﾞｼｯｸE" pitchFamily="50" charset="-128"/>
                <a:ea typeface="HGPｺﾞｼｯｸE" pitchFamily="50" charset="-128"/>
              </a:rPr>
              <a:t>　　　市間競争への対応が不十分</a:t>
            </a:r>
          </a:p>
          <a:p>
            <a:pPr defTabSz="912813">
              <a:defRPr/>
            </a:pPr>
            <a:r>
              <a:rPr lang="ja-JP" altLang="en-US" sz="1400" dirty="0">
                <a:latin typeface="HGPｺﾞｼｯｸE" pitchFamily="50" charset="-128"/>
                <a:ea typeface="HGPｺﾞｼｯｸE" pitchFamily="50" charset="-128"/>
              </a:rPr>
              <a:t>　 ⇒財政赤字拡大による国土均衡</a:t>
            </a:r>
          </a:p>
          <a:p>
            <a:pPr marL="361950" defTabSz="912813">
              <a:defRPr/>
            </a:pPr>
            <a:r>
              <a:rPr lang="ja-JP" altLang="en-US" sz="1400" dirty="0">
                <a:latin typeface="HGPｺﾞｼｯｸE" pitchFamily="50" charset="-128"/>
                <a:ea typeface="HGPｺﾞｼｯｸE" pitchFamily="50" charset="-128"/>
              </a:rPr>
              <a:t>発展政策</a:t>
            </a:r>
            <a:r>
              <a:rPr lang="ja-JP" altLang="en-US" sz="1400" baseline="30000" dirty="0">
                <a:ea typeface="HGPｺﾞｼｯｸE" pitchFamily="50" charset="-128"/>
              </a:rPr>
              <a:t>＊</a:t>
            </a:r>
            <a:r>
              <a:rPr lang="ja-JP" altLang="en-US" sz="1400" dirty="0">
                <a:latin typeface="HGPｺﾞｼｯｸE" pitchFamily="50" charset="-128"/>
                <a:ea typeface="HGPｺﾞｼｯｸE" pitchFamily="50" charset="-128"/>
              </a:rPr>
              <a:t>の限界</a:t>
            </a:r>
            <a:endParaRPr lang="en-US" altLang="ja-JP" sz="1400" dirty="0">
              <a:latin typeface="HGPｺﾞｼｯｸE" pitchFamily="50" charset="-128"/>
              <a:ea typeface="HGPｺﾞｼｯｸE" pitchFamily="50" charset="-128"/>
            </a:endParaRPr>
          </a:p>
          <a:p>
            <a:pPr defTabSz="912813">
              <a:defRPr/>
            </a:pPr>
            <a:endParaRPr lang="en-US" altLang="ja-JP" sz="800" dirty="0">
              <a:latin typeface="HGPｺﾞｼｯｸE" pitchFamily="50" charset="-128"/>
              <a:ea typeface="HGPｺﾞｼｯｸE" pitchFamily="50" charset="-128"/>
            </a:endParaRPr>
          </a:p>
        </p:txBody>
      </p:sp>
      <p:grpSp>
        <p:nvGrpSpPr>
          <p:cNvPr id="79879" name="Group 10"/>
          <p:cNvGrpSpPr>
            <a:grpSpLocks/>
          </p:cNvGrpSpPr>
          <p:nvPr/>
        </p:nvGrpSpPr>
        <p:grpSpPr bwMode="auto">
          <a:xfrm>
            <a:off x="3178175" y="3536950"/>
            <a:ext cx="2879725" cy="3070225"/>
            <a:chOff x="1986" y="2330"/>
            <a:chExt cx="2098" cy="1990"/>
          </a:xfrm>
        </p:grpSpPr>
        <p:sp>
          <p:nvSpPr>
            <p:cNvPr id="79907" name="Rectangle 11"/>
            <p:cNvSpPr>
              <a:spLocks noChangeArrowheads="1"/>
            </p:cNvSpPr>
            <p:nvPr/>
          </p:nvSpPr>
          <p:spPr bwMode="auto">
            <a:xfrm>
              <a:off x="1986" y="2330"/>
              <a:ext cx="2098" cy="1990"/>
            </a:xfrm>
            <a:prstGeom prst="rect">
              <a:avLst/>
            </a:prstGeom>
            <a:solidFill>
              <a:srgbClr val="FFFFFF"/>
            </a:solidFill>
            <a:ln w="9525">
              <a:solidFill>
                <a:schemeClr val="tx1"/>
              </a:solidFill>
              <a:miter lim="800000"/>
              <a:headEnd/>
              <a:tailEnd/>
            </a:ln>
          </p:spPr>
          <p:txBody>
            <a:bodyPr wrap="none" anchor="ctr"/>
            <a:lstStyle/>
            <a:p>
              <a:pPr algn="ctr" defTabSz="1277938"/>
              <a:endParaRPr lang="ja-JP" altLang="en-US" sz="2500"/>
            </a:p>
          </p:txBody>
        </p:sp>
        <p:sp>
          <p:nvSpPr>
            <p:cNvPr id="79908" name="Oval 12"/>
            <p:cNvSpPr>
              <a:spLocks noChangeArrowheads="1"/>
            </p:cNvSpPr>
            <p:nvPr/>
          </p:nvSpPr>
          <p:spPr bwMode="auto">
            <a:xfrm>
              <a:off x="2215" y="3039"/>
              <a:ext cx="1642" cy="1191"/>
            </a:xfrm>
            <a:prstGeom prst="ellipse">
              <a:avLst/>
            </a:prstGeom>
            <a:solidFill>
              <a:schemeClr val="accent1"/>
            </a:solidFill>
            <a:ln w="9525">
              <a:solidFill>
                <a:schemeClr val="tx1"/>
              </a:solidFill>
              <a:round/>
              <a:headEnd/>
              <a:tailEnd/>
            </a:ln>
          </p:spPr>
          <p:txBody>
            <a:bodyPr wrap="none"/>
            <a:lstStyle/>
            <a:p>
              <a:pPr algn="ctr" defTabSz="1277938"/>
              <a:r>
                <a:rPr lang="ja-JP" altLang="en-US" sz="1000">
                  <a:ea typeface="HG丸ｺﾞｼｯｸM-PRO" pitchFamily="50" charset="-128"/>
                </a:rPr>
                <a:t>　　　　　　近郊整備区域</a:t>
              </a:r>
            </a:p>
          </p:txBody>
        </p:sp>
        <p:sp>
          <p:nvSpPr>
            <p:cNvPr id="79909" name="Oval 13"/>
            <p:cNvSpPr>
              <a:spLocks noChangeArrowheads="1"/>
            </p:cNvSpPr>
            <p:nvPr/>
          </p:nvSpPr>
          <p:spPr bwMode="auto">
            <a:xfrm>
              <a:off x="2212" y="3379"/>
              <a:ext cx="539" cy="567"/>
            </a:xfrm>
            <a:prstGeom prst="ellipse">
              <a:avLst/>
            </a:prstGeom>
            <a:solidFill>
              <a:schemeClr val="tx1"/>
            </a:solidFill>
            <a:ln w="9525">
              <a:solidFill>
                <a:schemeClr val="tx1"/>
              </a:solidFill>
              <a:round/>
              <a:headEnd/>
              <a:tailEnd/>
            </a:ln>
          </p:spPr>
          <p:txBody>
            <a:bodyPr wrap="none" anchor="ctr"/>
            <a:lstStyle/>
            <a:p>
              <a:pPr algn="ctr" defTabSz="1277938"/>
              <a:r>
                <a:rPr lang="ja-JP" altLang="en-US" sz="1000">
                  <a:solidFill>
                    <a:schemeClr val="bg1"/>
                  </a:solidFill>
                  <a:ea typeface="HG丸ｺﾞｼｯｸM-PRO" pitchFamily="50" charset="-128"/>
                </a:rPr>
                <a:t>既成市街地</a:t>
              </a:r>
            </a:p>
          </p:txBody>
        </p:sp>
        <p:sp>
          <p:nvSpPr>
            <p:cNvPr id="79910" name="AutoShape 14"/>
            <p:cNvSpPr>
              <a:spLocks noChangeArrowheads="1"/>
            </p:cNvSpPr>
            <p:nvPr/>
          </p:nvSpPr>
          <p:spPr bwMode="auto">
            <a:xfrm>
              <a:off x="2893" y="3492"/>
              <a:ext cx="255" cy="175"/>
            </a:xfrm>
            <a:prstGeom prst="leftArrow">
              <a:avLst>
                <a:gd name="adj1" fmla="val 50000"/>
                <a:gd name="adj2" fmla="val 36429"/>
              </a:avLst>
            </a:prstGeom>
            <a:solidFill>
              <a:schemeClr val="bg1"/>
            </a:solidFill>
            <a:ln w="9525">
              <a:solidFill>
                <a:schemeClr val="tx1"/>
              </a:solidFill>
              <a:miter lim="800000"/>
              <a:headEnd/>
              <a:tailEnd/>
            </a:ln>
          </p:spPr>
          <p:txBody>
            <a:bodyPr wrap="none" anchor="ctr"/>
            <a:lstStyle/>
            <a:p>
              <a:pPr defTabSz="912813"/>
              <a:endParaRPr lang="ja-JP" altLang="en-US"/>
            </a:p>
          </p:txBody>
        </p:sp>
        <p:sp>
          <p:nvSpPr>
            <p:cNvPr id="79911" name="Text Box 15"/>
            <p:cNvSpPr txBox="1">
              <a:spLocks noChangeArrowheads="1"/>
            </p:cNvSpPr>
            <p:nvPr/>
          </p:nvSpPr>
          <p:spPr bwMode="auto">
            <a:xfrm>
              <a:off x="2667" y="3436"/>
              <a:ext cx="25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bIns="3600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a:ea typeface="HG丸ｺﾞｼｯｸM-PRO" pitchFamily="50" charset="-128"/>
                </a:rPr>
                <a:t>×</a:t>
              </a:r>
            </a:p>
          </p:txBody>
        </p:sp>
        <p:sp>
          <p:nvSpPr>
            <p:cNvPr id="79912" name="Text Box 16"/>
            <p:cNvSpPr txBox="1">
              <a:spLocks noChangeArrowheads="1"/>
            </p:cNvSpPr>
            <p:nvPr/>
          </p:nvSpPr>
          <p:spPr bwMode="auto">
            <a:xfrm>
              <a:off x="2127" y="3023"/>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人口分散</a:t>
              </a:r>
            </a:p>
          </p:txBody>
        </p:sp>
        <p:sp>
          <p:nvSpPr>
            <p:cNvPr id="79913" name="Line 17"/>
            <p:cNvSpPr>
              <a:spLocks noChangeShapeType="1"/>
            </p:cNvSpPr>
            <p:nvPr/>
          </p:nvSpPr>
          <p:spPr bwMode="auto">
            <a:xfrm flipV="1">
              <a:off x="2468" y="2784"/>
              <a:ext cx="0" cy="68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4" name="Text Box 18"/>
            <p:cNvSpPr txBox="1">
              <a:spLocks noChangeArrowheads="1"/>
            </p:cNvSpPr>
            <p:nvPr/>
          </p:nvSpPr>
          <p:spPr bwMode="auto">
            <a:xfrm>
              <a:off x="3006" y="2840"/>
              <a:ext cx="36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工場分散</a:t>
              </a:r>
            </a:p>
          </p:txBody>
        </p:sp>
        <p:sp>
          <p:nvSpPr>
            <p:cNvPr id="79915" name="Oval 19"/>
            <p:cNvSpPr>
              <a:spLocks noChangeArrowheads="1"/>
            </p:cNvSpPr>
            <p:nvPr/>
          </p:nvSpPr>
          <p:spPr bwMode="auto">
            <a:xfrm>
              <a:off x="2241"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（ニュータウン）</a:t>
              </a:r>
            </a:p>
          </p:txBody>
        </p:sp>
        <p:sp>
          <p:nvSpPr>
            <p:cNvPr id="79916" name="Oval 20"/>
            <p:cNvSpPr>
              <a:spLocks noChangeArrowheads="1"/>
            </p:cNvSpPr>
            <p:nvPr/>
          </p:nvSpPr>
          <p:spPr bwMode="auto">
            <a:xfrm>
              <a:off x="3263" y="2472"/>
              <a:ext cx="679" cy="341"/>
            </a:xfrm>
            <a:prstGeom prst="ellipse">
              <a:avLst/>
            </a:prstGeom>
            <a:solidFill>
              <a:schemeClr val="accent1"/>
            </a:solidFill>
            <a:ln w="9525">
              <a:solidFill>
                <a:schemeClr val="tx1"/>
              </a:solidFill>
              <a:round/>
              <a:headEnd/>
              <a:tailEnd/>
            </a:ln>
          </p:spPr>
          <p:txBody>
            <a:bodyPr wrap="none"/>
            <a:lstStyle/>
            <a:p>
              <a:pPr algn="ctr" defTabSz="1277938"/>
              <a:r>
                <a:rPr lang="ja-JP" altLang="en-US" sz="900">
                  <a:ea typeface="HG丸ｺﾞｼｯｸM-PRO" pitchFamily="50" charset="-128"/>
                </a:rPr>
                <a:t>都市開発区域</a:t>
              </a:r>
            </a:p>
            <a:p>
              <a:pPr algn="ctr" defTabSz="1277938"/>
              <a:r>
                <a:rPr lang="ja-JP" altLang="en-US" sz="900">
                  <a:ea typeface="HG丸ｺﾞｼｯｸM-PRO" pitchFamily="50" charset="-128"/>
                </a:rPr>
                <a:t>（工業団地）</a:t>
              </a:r>
            </a:p>
          </p:txBody>
        </p:sp>
        <p:sp>
          <p:nvSpPr>
            <p:cNvPr id="79917" name="Line 21"/>
            <p:cNvSpPr>
              <a:spLocks noChangeShapeType="1"/>
            </p:cNvSpPr>
            <p:nvPr/>
          </p:nvSpPr>
          <p:spPr bwMode="auto">
            <a:xfrm flipV="1">
              <a:off x="2666" y="2812"/>
              <a:ext cx="823" cy="709"/>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79918" name="Text Box 22"/>
            <p:cNvSpPr txBox="1">
              <a:spLocks noChangeArrowheads="1"/>
            </p:cNvSpPr>
            <p:nvPr/>
          </p:nvSpPr>
          <p:spPr bwMode="auto">
            <a:xfrm>
              <a:off x="2864" y="3663"/>
              <a:ext cx="370"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流入抑制</a:t>
              </a:r>
            </a:p>
          </p:txBody>
        </p:sp>
        <p:sp>
          <p:nvSpPr>
            <p:cNvPr id="79919" name="Rectangle 23" descr="20%"/>
            <p:cNvSpPr>
              <a:spLocks noChangeArrowheads="1"/>
            </p:cNvSpPr>
            <p:nvPr/>
          </p:nvSpPr>
          <p:spPr bwMode="auto">
            <a:xfrm>
              <a:off x="3459" y="3407"/>
              <a:ext cx="200" cy="823"/>
            </a:xfrm>
            <a:prstGeom prst="rect">
              <a:avLst/>
            </a:prstGeom>
            <a:pattFill prst="pct20">
              <a:fgClr>
                <a:schemeClr val="bg2"/>
              </a:fgClr>
              <a:bgClr>
                <a:schemeClr val="bg1"/>
              </a:bgClr>
            </a:pattFill>
            <a:ln w="9525">
              <a:solidFill>
                <a:schemeClr val="tx1"/>
              </a:solidFill>
              <a:miter lim="800000"/>
              <a:headEnd/>
              <a:tailEnd/>
            </a:ln>
          </p:spPr>
          <p:txBody>
            <a:bodyPr vert="eaVert" wrap="none" anchor="ctr"/>
            <a:lstStyle/>
            <a:p>
              <a:pPr algn="ctr" defTabSz="912813"/>
              <a:r>
                <a:rPr lang="ja-JP" altLang="en-US" sz="900">
                  <a:ea typeface="HG丸ｺﾞｼｯｸM-PRO" pitchFamily="50" charset="-128"/>
                </a:rPr>
                <a:t>近郊緑地保全区域</a:t>
              </a:r>
            </a:p>
          </p:txBody>
        </p:sp>
        <p:sp>
          <p:nvSpPr>
            <p:cNvPr id="79920" name="Line 24"/>
            <p:cNvSpPr>
              <a:spLocks noChangeShapeType="1"/>
            </p:cNvSpPr>
            <p:nvPr/>
          </p:nvSpPr>
          <p:spPr bwMode="auto">
            <a:xfrm>
              <a:off x="2638" y="3861"/>
              <a:ext cx="227" cy="142"/>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79921" name="Picture 25"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3" y="3829"/>
              <a:ext cx="34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80" name="Text Box 26"/>
          <p:cNvSpPr txBox="1">
            <a:spLocks noChangeArrowheads="1"/>
          </p:cNvSpPr>
          <p:nvPr/>
        </p:nvSpPr>
        <p:spPr bwMode="auto">
          <a:xfrm>
            <a:off x="3203575" y="227647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a:p>
        </p:txBody>
      </p:sp>
      <p:sp>
        <p:nvSpPr>
          <p:cNvPr id="79881" name="Text Box 27"/>
          <p:cNvSpPr txBox="1">
            <a:spLocks noChangeArrowheads="1"/>
          </p:cNvSpPr>
          <p:nvPr/>
        </p:nvSpPr>
        <p:spPr bwMode="auto">
          <a:xfrm>
            <a:off x="3127375" y="1949450"/>
            <a:ext cx="309721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600"/>
              </a:lnSpc>
              <a:spcBef>
                <a:spcPct val="50000"/>
              </a:spcBef>
            </a:pPr>
            <a:r>
              <a:rPr lang="ja-JP" altLang="en-US" sz="1200">
                <a:ea typeface="HGPｺﾞｼｯｸE" pitchFamily="50" charset="-128"/>
              </a:rPr>
              <a:t>都市からの分散を促す</a:t>
            </a:r>
          </a:p>
          <a:p>
            <a:pPr algn="ctr" eaLnBrk="1" hangingPunct="1">
              <a:lnSpc>
                <a:spcPts val="600"/>
              </a:lnSpc>
              <a:spcBef>
                <a:spcPct val="50000"/>
              </a:spcBef>
            </a:pPr>
            <a:r>
              <a:rPr lang="ja-JP" altLang="en-US" sz="1200">
                <a:ea typeface="HGPｺﾞｼｯｸE" pitchFamily="50" charset="-128"/>
              </a:rPr>
              <a:t>首都圏整備法・近畿圏整備法の枠組み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　①既成市街地：工場、大学等の新増設を制限</a:t>
            </a:r>
          </a:p>
          <a:p>
            <a:pPr eaLnBrk="1" hangingPunct="1">
              <a:lnSpc>
                <a:spcPts val="100"/>
              </a:lnSpc>
              <a:spcBef>
                <a:spcPct val="50000"/>
              </a:spcBef>
            </a:pPr>
            <a:endParaRPr lang="en-US" altLang="ja-JP"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②近郊整備区域：既成市街地の周辺で計画的な</a:t>
            </a:r>
          </a:p>
          <a:p>
            <a:pPr eaLnBrk="1" hangingPunct="1">
              <a:lnSpc>
                <a:spcPts val="600"/>
              </a:lnSpc>
              <a:spcBef>
                <a:spcPct val="50000"/>
              </a:spcBef>
            </a:pPr>
            <a:r>
              <a:rPr lang="ja-JP" altLang="en-US" sz="1000">
                <a:ea typeface="HGPｺﾞｼｯｸE" pitchFamily="50" charset="-128"/>
              </a:rPr>
              <a:t>　　　　　　　　　　　　市街地整備</a:t>
            </a:r>
            <a:endParaRPr lang="en-US" altLang="ja-JP" sz="1000">
              <a:ea typeface="HGPｺﾞｼｯｸE" pitchFamily="50" charset="-128"/>
            </a:endParaRPr>
          </a:p>
          <a:p>
            <a:pPr eaLnBrk="1" hangingPunct="1">
              <a:lnSpc>
                <a:spcPts val="100"/>
              </a:lnSpc>
              <a:spcBef>
                <a:spcPct val="50000"/>
              </a:spcBef>
            </a:pPr>
            <a:endParaRPr lang="ja-JP" altLang="en-US" sz="1000">
              <a:ea typeface="HGPｺﾞｼｯｸE" pitchFamily="50" charset="-128"/>
            </a:endParaRPr>
          </a:p>
          <a:p>
            <a:pPr eaLnBrk="1" hangingPunct="1">
              <a:lnSpc>
                <a:spcPts val="600"/>
              </a:lnSpc>
              <a:spcBef>
                <a:spcPct val="50000"/>
              </a:spcBef>
            </a:pPr>
            <a:r>
              <a:rPr lang="ja-JP" altLang="en-US" sz="1000">
                <a:ea typeface="HGPｺﾞｼｯｸE" pitchFamily="50" charset="-128"/>
              </a:rPr>
              <a:t>　③都市開発区域：新たにニュータウン、工業団地</a:t>
            </a:r>
          </a:p>
          <a:p>
            <a:pPr eaLnBrk="1" hangingPunct="1">
              <a:lnSpc>
                <a:spcPts val="600"/>
              </a:lnSpc>
              <a:spcBef>
                <a:spcPct val="50000"/>
              </a:spcBef>
            </a:pPr>
            <a:r>
              <a:rPr lang="ja-JP" altLang="en-US" sz="1000">
                <a:ea typeface="HGPｺﾞｼｯｸE" pitchFamily="50" charset="-128"/>
              </a:rPr>
              <a:t>　　　　　　　　　　　　等の都市開発</a:t>
            </a:r>
          </a:p>
        </p:txBody>
      </p:sp>
      <p:grpSp>
        <p:nvGrpSpPr>
          <p:cNvPr id="79882" name="グループ化 1"/>
          <p:cNvGrpSpPr>
            <a:grpSpLocks/>
          </p:cNvGrpSpPr>
          <p:nvPr/>
        </p:nvGrpSpPr>
        <p:grpSpPr bwMode="auto">
          <a:xfrm>
            <a:off x="6153150" y="1754188"/>
            <a:ext cx="2822575" cy="2952750"/>
            <a:chOff x="6156325" y="1628775"/>
            <a:chExt cx="2822300" cy="2952750"/>
          </a:xfrm>
        </p:grpSpPr>
        <p:sp>
          <p:nvSpPr>
            <p:cNvPr id="79886" name="Rectangle 6"/>
            <p:cNvSpPr>
              <a:spLocks noChangeArrowheads="1"/>
            </p:cNvSpPr>
            <p:nvPr/>
          </p:nvSpPr>
          <p:spPr bwMode="auto">
            <a:xfrm>
              <a:off x="6156325" y="1628775"/>
              <a:ext cx="2808288" cy="295275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a:p>
              <a:pPr algn="ctr" defTabSz="912813"/>
              <a:endParaRPr lang="ja-JP" altLang="en-US" sz="1600">
                <a:ea typeface="HGPｺﾞｼｯｸE" pitchFamily="50" charset="-128"/>
              </a:endParaRPr>
            </a:p>
          </p:txBody>
        </p:sp>
        <p:grpSp>
          <p:nvGrpSpPr>
            <p:cNvPr id="79887" name="Group 28"/>
            <p:cNvGrpSpPr>
              <a:grpSpLocks/>
            </p:cNvGrpSpPr>
            <p:nvPr/>
          </p:nvGrpSpPr>
          <p:grpSpPr bwMode="auto">
            <a:xfrm>
              <a:off x="6516688" y="2781300"/>
              <a:ext cx="2276475" cy="557213"/>
              <a:chOff x="4396" y="2727"/>
              <a:chExt cx="1729" cy="473"/>
            </a:xfrm>
          </p:grpSpPr>
          <p:sp>
            <p:nvSpPr>
              <p:cNvPr id="79900" name="Rectangle 29"/>
              <p:cNvSpPr>
                <a:spLocks noChangeArrowheads="1"/>
              </p:cNvSpPr>
              <p:nvPr/>
            </p:nvSpPr>
            <p:spPr bwMode="auto">
              <a:xfrm>
                <a:off x="4396"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大都市圏等</a:t>
                </a:r>
              </a:p>
            </p:txBody>
          </p:sp>
          <p:sp>
            <p:nvSpPr>
              <p:cNvPr id="79901" name="Rectangle 30"/>
              <p:cNvSpPr>
                <a:spLocks noChangeArrowheads="1"/>
              </p:cNvSpPr>
              <p:nvPr/>
            </p:nvSpPr>
            <p:spPr bwMode="auto">
              <a:xfrm>
                <a:off x="5530" y="2727"/>
                <a:ext cx="595" cy="425"/>
              </a:xfrm>
              <a:prstGeom prst="rect">
                <a:avLst/>
              </a:prstGeom>
              <a:solidFill>
                <a:srgbClr val="C0C0C0"/>
              </a:solidFill>
              <a:ln w="9525">
                <a:solidFill>
                  <a:schemeClr val="tx1"/>
                </a:solidFill>
                <a:miter lim="800000"/>
                <a:headEnd/>
                <a:tailEnd/>
              </a:ln>
            </p:spPr>
            <p:txBody>
              <a:bodyPr wrap="none" tIns="0" bIns="36000"/>
              <a:lstStyle/>
              <a:p>
                <a:pPr algn="ctr" defTabSz="912813"/>
                <a:r>
                  <a:rPr lang="ja-JP" altLang="en-US" sz="900"/>
                  <a:t>新産業都市</a:t>
                </a:r>
              </a:p>
            </p:txBody>
          </p:sp>
          <p:pic>
            <p:nvPicPr>
              <p:cNvPr id="79902" name="Picture 31" descr="j022367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 y="2864"/>
                <a:ext cx="22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03" name="Rectangle 32"/>
              <p:cNvSpPr>
                <a:spLocks noChangeArrowheads="1"/>
              </p:cNvSpPr>
              <p:nvPr/>
            </p:nvSpPr>
            <p:spPr bwMode="auto">
              <a:xfrm>
                <a:off x="4594" y="2897"/>
                <a:ext cx="255" cy="199"/>
              </a:xfrm>
              <a:prstGeom prst="rect">
                <a:avLst/>
              </a:prstGeom>
              <a:solidFill>
                <a:schemeClr val="bg1">
                  <a:alpha val="50195"/>
                </a:schemeClr>
              </a:solidFill>
              <a:ln w="9525">
                <a:solidFill>
                  <a:schemeClr val="tx1"/>
                </a:solidFill>
                <a:prstDash val="dash"/>
                <a:miter lim="800000"/>
                <a:headEnd/>
                <a:tailEnd/>
              </a:ln>
            </p:spPr>
            <p:txBody>
              <a:bodyPr wrap="none" anchor="ctr"/>
              <a:lstStyle/>
              <a:p>
                <a:pPr defTabSz="912813"/>
                <a:endParaRPr lang="ja-JP" altLang="en-US"/>
              </a:p>
            </p:txBody>
          </p:sp>
          <p:sp>
            <p:nvSpPr>
              <p:cNvPr id="79904" name="AutoShape 33"/>
              <p:cNvSpPr>
                <a:spLocks noChangeArrowheads="1"/>
              </p:cNvSpPr>
              <p:nvPr/>
            </p:nvSpPr>
            <p:spPr bwMode="auto">
              <a:xfrm>
                <a:off x="4934" y="2953"/>
                <a:ext cx="737" cy="171"/>
              </a:xfrm>
              <a:prstGeom prst="rightArrow">
                <a:avLst>
                  <a:gd name="adj1" fmla="val 49704"/>
                  <a:gd name="adj2" fmla="val 134187"/>
                </a:avLst>
              </a:prstGeom>
              <a:solidFill>
                <a:schemeClr val="tx1"/>
              </a:solidFill>
              <a:ln w="9525">
                <a:solidFill>
                  <a:schemeClr val="tx1"/>
                </a:solidFill>
                <a:miter lim="800000"/>
                <a:headEnd/>
                <a:tailEnd/>
              </a:ln>
            </p:spPr>
            <p:txBody>
              <a:bodyPr wrap="none" anchor="ctr"/>
              <a:lstStyle/>
              <a:p>
                <a:pPr defTabSz="912813"/>
                <a:endParaRPr lang="ja-JP" altLang="en-US"/>
              </a:p>
            </p:txBody>
          </p:sp>
          <p:sp>
            <p:nvSpPr>
              <p:cNvPr id="79905" name="Text Box 34"/>
              <p:cNvSpPr txBox="1">
                <a:spLocks noChangeArrowheads="1"/>
              </p:cNvSpPr>
              <p:nvPr/>
            </p:nvSpPr>
            <p:spPr bwMode="auto">
              <a:xfrm>
                <a:off x="5048" y="3096"/>
                <a:ext cx="36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移転促進</a:t>
                </a:r>
              </a:p>
            </p:txBody>
          </p:sp>
          <p:sp>
            <p:nvSpPr>
              <p:cNvPr id="79906" name="AutoShape 35"/>
              <p:cNvSpPr>
                <a:spLocks noChangeArrowheads="1"/>
              </p:cNvSpPr>
              <p:nvPr/>
            </p:nvSpPr>
            <p:spPr bwMode="auto">
              <a:xfrm>
                <a:off x="5048" y="2727"/>
                <a:ext cx="397" cy="255"/>
              </a:xfrm>
              <a:prstGeom prst="downArrowCallout">
                <a:avLst>
                  <a:gd name="adj1" fmla="val 38460"/>
                  <a:gd name="adj2" fmla="val 38922"/>
                  <a:gd name="adj3" fmla="val 20782"/>
                  <a:gd name="adj4" fmla="val 69806"/>
                </a:avLst>
              </a:prstGeom>
              <a:solidFill>
                <a:srgbClr val="FFFFFF"/>
              </a:solidFill>
              <a:ln w="9525">
                <a:solidFill>
                  <a:schemeClr val="tx1"/>
                </a:solidFill>
                <a:miter lim="800000"/>
                <a:headEnd/>
                <a:tailEnd/>
              </a:ln>
            </p:spPr>
            <p:txBody>
              <a:bodyPr wrap="none" lIns="18000" tIns="0" rIns="18000" bIns="0" anchor="ctr"/>
              <a:lstStyle/>
              <a:p>
                <a:pPr algn="ctr" defTabSz="912813"/>
                <a:r>
                  <a:rPr lang="ja-JP" altLang="en-US" sz="600">
                    <a:ea typeface="HG丸ｺﾞｼｯｸM-PRO" pitchFamily="50" charset="-128"/>
                  </a:rPr>
                  <a:t>予算、税制</a:t>
                </a:r>
              </a:p>
              <a:p>
                <a:pPr algn="ctr" defTabSz="912813"/>
                <a:r>
                  <a:rPr lang="ja-JP" altLang="en-US" sz="600">
                    <a:ea typeface="HG丸ｺﾞｼｯｸM-PRO" pitchFamily="50" charset="-128"/>
                  </a:rPr>
                  <a:t>政策金融等</a:t>
                </a:r>
              </a:p>
            </p:txBody>
          </p:sp>
        </p:grpSp>
        <p:grpSp>
          <p:nvGrpSpPr>
            <p:cNvPr id="79888" name="Group 36"/>
            <p:cNvGrpSpPr>
              <a:grpSpLocks/>
            </p:cNvGrpSpPr>
            <p:nvPr/>
          </p:nvGrpSpPr>
          <p:grpSpPr bwMode="auto">
            <a:xfrm>
              <a:off x="6443663" y="3860800"/>
              <a:ext cx="2447925" cy="604838"/>
              <a:chOff x="4282" y="3663"/>
              <a:chExt cx="1882" cy="621"/>
            </a:xfrm>
          </p:grpSpPr>
          <p:pic>
            <p:nvPicPr>
              <p:cNvPr id="79890" name="Picture 37" descr="j014990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7" y="3862"/>
                <a:ext cx="369"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1" name="Text Box 38"/>
              <p:cNvSpPr txBox="1">
                <a:spLocks noChangeArrowheads="1"/>
              </p:cNvSpPr>
              <p:nvPr/>
            </p:nvSpPr>
            <p:spPr bwMode="auto">
              <a:xfrm>
                <a:off x="4282" y="3736"/>
                <a:ext cx="62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a:ea typeface="HG丸ｺﾞｼｯｸM-PRO" pitchFamily="50" charset="-128"/>
                  </a:rPr>
                  <a:t>大都市圏道路</a:t>
                </a:r>
              </a:p>
            </p:txBody>
          </p:sp>
          <p:pic>
            <p:nvPicPr>
              <p:cNvPr id="79892" name="Picture 39" descr="bd00139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4" y="3776"/>
                <a:ext cx="34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3" name="Text Box 40"/>
              <p:cNvSpPr txBox="1">
                <a:spLocks noChangeArrowheads="1"/>
              </p:cNvSpPr>
              <p:nvPr/>
            </p:nvSpPr>
            <p:spPr bwMode="auto">
              <a:xfrm>
                <a:off x="4963" y="3663"/>
                <a:ext cx="56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料金プール</a:t>
                </a:r>
              </a:p>
            </p:txBody>
          </p:sp>
          <p:sp>
            <p:nvSpPr>
              <p:cNvPr id="79894" name="Line 41"/>
              <p:cNvSpPr>
                <a:spLocks noChangeShapeType="1"/>
              </p:cNvSpPr>
              <p:nvPr/>
            </p:nvSpPr>
            <p:spPr bwMode="auto">
              <a:xfrm>
                <a:off x="4736"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5" name="Text Box 42"/>
              <p:cNvSpPr txBox="1">
                <a:spLocks noChangeArrowheads="1"/>
              </p:cNvSpPr>
              <p:nvPr/>
            </p:nvSpPr>
            <p:spPr bwMode="auto">
              <a:xfrm>
                <a:off x="4707" y="4059"/>
                <a:ext cx="37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収益上納</a:t>
                </a:r>
              </a:p>
            </p:txBody>
          </p:sp>
          <p:pic>
            <p:nvPicPr>
              <p:cNvPr id="79896" name="Picture 43" descr="j031828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0" y="3943"/>
                <a:ext cx="464"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7" name="Line 44"/>
              <p:cNvSpPr>
                <a:spLocks noChangeShapeType="1"/>
              </p:cNvSpPr>
              <p:nvPr/>
            </p:nvSpPr>
            <p:spPr bwMode="auto">
              <a:xfrm>
                <a:off x="5388" y="4003"/>
                <a:ext cx="283"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ja-JP" altLang="en-US"/>
              </a:p>
            </p:txBody>
          </p:sp>
          <p:sp>
            <p:nvSpPr>
              <p:cNvPr id="79898" name="Text Box 45"/>
              <p:cNvSpPr txBox="1">
                <a:spLocks noChangeArrowheads="1"/>
              </p:cNvSpPr>
              <p:nvPr/>
            </p:nvSpPr>
            <p:spPr bwMode="auto">
              <a:xfrm>
                <a:off x="5330" y="4033"/>
                <a:ext cx="36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i="1">
                    <a:ea typeface="HG丸ｺﾞｼｯｸM-PRO" pitchFamily="50" charset="-128"/>
                  </a:rPr>
                  <a:t>不採算路線の整備</a:t>
                </a:r>
              </a:p>
            </p:txBody>
          </p:sp>
          <p:sp>
            <p:nvSpPr>
              <p:cNvPr id="79899" name="Text Box 46"/>
              <p:cNvSpPr txBox="1">
                <a:spLocks noChangeArrowheads="1"/>
              </p:cNvSpPr>
              <p:nvPr/>
            </p:nvSpPr>
            <p:spPr bwMode="auto">
              <a:xfrm>
                <a:off x="5728" y="3749"/>
                <a:ext cx="39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spAutoFit/>
              </a:bodyPr>
              <a:lstStyle>
                <a:lvl1pPr defTabSz="1277938" eaLnBrk="0" hangingPunct="0">
                  <a:defRPr kumimoji="1">
                    <a:solidFill>
                      <a:schemeClr val="tx1"/>
                    </a:solidFill>
                    <a:latin typeface="Arial" charset="0"/>
                    <a:ea typeface="ＭＳ Ｐゴシック" charset="-128"/>
                  </a:defRPr>
                </a:lvl1pPr>
                <a:lvl2pPr marL="742950" indent="-285750" defTabSz="1277938" eaLnBrk="0" hangingPunct="0">
                  <a:defRPr kumimoji="1">
                    <a:solidFill>
                      <a:schemeClr val="tx1"/>
                    </a:solidFill>
                    <a:latin typeface="Arial" charset="0"/>
                    <a:ea typeface="ＭＳ Ｐゴシック" charset="-128"/>
                  </a:defRPr>
                </a:lvl2pPr>
                <a:lvl3pPr marL="1143000" indent="-228600" defTabSz="1277938" eaLnBrk="0" hangingPunct="0">
                  <a:defRPr kumimoji="1">
                    <a:solidFill>
                      <a:schemeClr val="tx1"/>
                    </a:solidFill>
                    <a:latin typeface="Arial" charset="0"/>
                    <a:ea typeface="ＭＳ Ｐゴシック" charset="-128"/>
                  </a:defRPr>
                </a:lvl3pPr>
                <a:lvl4pPr marL="1600200" indent="-228600" defTabSz="1277938" eaLnBrk="0" hangingPunct="0">
                  <a:defRPr kumimoji="1">
                    <a:solidFill>
                      <a:schemeClr val="tx1"/>
                    </a:solidFill>
                    <a:latin typeface="Arial" charset="0"/>
                    <a:ea typeface="ＭＳ Ｐゴシック" charset="-128"/>
                  </a:defRPr>
                </a:lvl4pPr>
                <a:lvl5pPr marL="2057400" indent="-228600" defTabSz="1277938" eaLnBrk="0" hangingPunct="0">
                  <a:defRPr kumimoji="1">
                    <a:solidFill>
                      <a:schemeClr val="tx1"/>
                    </a:solidFill>
                    <a:latin typeface="Arial" charset="0"/>
                    <a:ea typeface="ＭＳ Ｐゴシック" charset="-128"/>
                  </a:defRPr>
                </a:lvl5pPr>
                <a:lvl6pPr marL="2514600" indent="-228600" defTabSz="12779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12779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12779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12779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a:ea typeface="HG丸ｺﾞｼｯｸM-PRO" pitchFamily="50" charset="-128"/>
                  </a:rPr>
                  <a:t>地方道路</a:t>
                </a:r>
              </a:p>
            </p:txBody>
          </p:sp>
        </p:grpSp>
        <p:sp>
          <p:nvSpPr>
            <p:cNvPr id="79889" name="Text Box 47"/>
            <p:cNvSpPr txBox="1">
              <a:spLocks noChangeArrowheads="1"/>
            </p:cNvSpPr>
            <p:nvPr/>
          </p:nvSpPr>
          <p:spPr bwMode="auto">
            <a:xfrm>
              <a:off x="6241775" y="1703997"/>
              <a:ext cx="2736850"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700"/>
                </a:lnSpc>
                <a:spcBef>
                  <a:spcPct val="50000"/>
                </a:spcBef>
              </a:pPr>
              <a:r>
                <a:rPr lang="ja-JP" altLang="en-US" sz="1200">
                  <a:ea typeface="HGPｺﾞｼｯｸE" pitchFamily="50" charset="-128"/>
                </a:rPr>
                <a:t>地域間格差の是正を目的とした</a:t>
              </a:r>
            </a:p>
            <a:p>
              <a:pPr algn="ctr" eaLnBrk="1" hangingPunct="1">
                <a:lnSpc>
                  <a:spcPts val="700"/>
                </a:lnSpc>
                <a:spcBef>
                  <a:spcPct val="50000"/>
                </a:spcBef>
              </a:pPr>
              <a:r>
                <a:rPr lang="ja-JP" altLang="en-US" sz="1200">
                  <a:ea typeface="HGPｺﾞｼｯｸE" pitchFamily="50" charset="-128"/>
                </a:rPr>
                <a:t>全国総合開発計画の枠組み</a:t>
              </a:r>
              <a:endParaRPr lang="ja-JP" altLang="en-US" sz="1200" baseline="30000">
                <a:ea typeface="HGPｺﾞｼｯｸE" pitchFamily="50" charset="-128"/>
              </a:endParaRPr>
            </a:p>
            <a:p>
              <a:pPr eaLnBrk="1" hangingPunct="1">
                <a:spcBef>
                  <a:spcPct val="50000"/>
                </a:spcBef>
              </a:pPr>
              <a:r>
                <a:rPr lang="ja-JP" altLang="en-US" sz="1000">
                  <a:ea typeface="HGPｺﾞｼｯｸE" pitchFamily="50" charset="-128"/>
                </a:rPr>
                <a:t>①新産業都市・工業整備特別地域（</a:t>
              </a:r>
              <a:r>
                <a:rPr lang="en-US" altLang="ja-JP" sz="1000">
                  <a:latin typeface="HGPｺﾞｼｯｸE" pitchFamily="50" charset="-128"/>
                  <a:ea typeface="HGPｺﾞｼｯｸE" pitchFamily="50" charset="-128"/>
                </a:rPr>
                <a:t>2001</a:t>
              </a:r>
              <a:r>
                <a:rPr lang="ja-JP" altLang="en-US" sz="1000">
                  <a:latin typeface="HGPｺﾞｼｯｸE" pitchFamily="50" charset="-128"/>
                  <a:ea typeface="HGPｺﾞｼｯｸE" pitchFamily="50" charset="-128"/>
                </a:rPr>
                <a:t>廃止</a:t>
              </a:r>
              <a:r>
                <a:rPr lang="ja-JP" altLang="en-US" sz="1000">
                  <a:ea typeface="HGPｺﾞｼｯｸE" pitchFamily="50" charset="-128"/>
                </a:rPr>
                <a:t>）</a:t>
              </a:r>
            </a:p>
            <a:p>
              <a:pPr eaLnBrk="1" hangingPunct="1">
                <a:lnSpc>
                  <a:spcPts val="700"/>
                </a:lnSpc>
                <a:spcBef>
                  <a:spcPct val="50000"/>
                </a:spcBef>
              </a:pPr>
              <a:r>
                <a:rPr lang="ja-JP" altLang="en-US" sz="1000">
                  <a:ea typeface="HGPｺﾞｼｯｸE" pitchFamily="50" charset="-128"/>
                </a:rPr>
                <a:t>　開発拠点の配置により地域格差是正</a:t>
              </a:r>
            </a:p>
          </p:txBody>
        </p:sp>
      </p:grpSp>
      <p:sp>
        <p:nvSpPr>
          <p:cNvPr id="79883" name="Text Box 48"/>
          <p:cNvSpPr txBox="1">
            <a:spLocks noChangeArrowheads="1"/>
          </p:cNvSpPr>
          <p:nvPr/>
        </p:nvSpPr>
        <p:spPr bwMode="auto">
          <a:xfrm>
            <a:off x="6245225" y="3497263"/>
            <a:ext cx="2987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ea typeface="HGPｺﾞｼｯｸE" pitchFamily="50" charset="-128"/>
              </a:rPr>
              <a:t>②国土開発幹線自動車道</a:t>
            </a:r>
          </a:p>
          <a:p>
            <a:pPr eaLnBrk="1" hangingPunct="1">
              <a:lnSpc>
                <a:spcPts val="700"/>
              </a:lnSpc>
              <a:spcBef>
                <a:spcPct val="50000"/>
              </a:spcBef>
            </a:pPr>
            <a:r>
              <a:rPr lang="ja-JP" altLang="en-US" sz="1000">
                <a:ea typeface="HGPｺﾞｼｯｸE" pitchFamily="50" charset="-128"/>
              </a:rPr>
              <a:t>　料金プール制</a:t>
            </a:r>
            <a:r>
              <a:rPr lang="ja-JP" altLang="en-US" sz="1000" baseline="30000">
                <a:ea typeface="HGPｺﾞｼｯｸE" pitchFamily="50" charset="-128"/>
              </a:rPr>
              <a:t>＊</a:t>
            </a:r>
            <a:r>
              <a:rPr lang="ja-JP" altLang="en-US" sz="1000">
                <a:ea typeface="HGPｺﾞｼｯｸE" pitchFamily="50" charset="-128"/>
              </a:rPr>
              <a:t>等により、全国に道路網を整備</a:t>
            </a:r>
          </a:p>
        </p:txBody>
      </p:sp>
      <p:sp>
        <p:nvSpPr>
          <p:cNvPr id="79884" name="AutoShape 50"/>
          <p:cNvSpPr>
            <a:spLocks noChangeArrowheads="1"/>
          </p:cNvSpPr>
          <p:nvPr/>
        </p:nvSpPr>
        <p:spPr bwMode="auto">
          <a:xfrm>
            <a:off x="2916238" y="3716338"/>
            <a:ext cx="360362" cy="1008062"/>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p>
        </p:txBody>
      </p:sp>
      <p:sp>
        <p:nvSpPr>
          <p:cNvPr id="145459" name="Text Box 5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要因７：大都市圏制度</a:t>
            </a:r>
            <a:r>
              <a:rPr lang="ja-JP" altLang="en-US" sz="2400" baseline="30000" dirty="0">
                <a:ea typeface="HGPｺﾞｼｯｸE" pitchFamily="50" charset="-128"/>
              </a:rPr>
              <a:t>＊</a:t>
            </a:r>
            <a:r>
              <a:rPr lang="ja-JP" altLang="en-US" sz="2400" dirty="0">
                <a:ea typeface="HGPｺﾞｼｯｸE" pitchFamily="50" charset="-128"/>
              </a:rPr>
              <a:t>の限界</a:t>
            </a:r>
            <a:endParaRPr lang="en-US" altLang="ja-JP" sz="2400" dirty="0">
              <a:ea typeface="HGPｺﾞｼｯｸE" pitchFamily="50" charset="-128"/>
            </a:endParaRPr>
          </a:p>
        </p:txBody>
      </p:sp>
    </p:spTree>
    <p:extLst>
      <p:ext uri="{BB962C8B-B14F-4D97-AF65-F5344CB8AC3E}">
        <p14:creationId xmlns:p14="http://schemas.microsoft.com/office/powerpoint/2010/main" val="315064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70973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内部環境</a:t>
            </a:r>
            <a:r>
              <a:rPr kumimoji="0" lang="en-US" altLang="ja-JP" sz="1600">
                <a:latin typeface="HGPｺﾞｼｯｸE" pitchFamily="50" charset="-128"/>
                <a:ea typeface="HGPｺﾞｼｯｸE" pitchFamily="50" charset="-128"/>
              </a:rPr>
              <a:t>&gt;</a:t>
            </a:r>
          </a:p>
        </p:txBody>
      </p:sp>
      <p:sp>
        <p:nvSpPr>
          <p:cNvPr id="88067" name="Rectangle 20"/>
          <p:cNvSpPr>
            <a:spLocks noChangeArrowheads="1"/>
          </p:cNvSpPr>
          <p:nvPr/>
        </p:nvSpPr>
        <p:spPr bwMode="auto">
          <a:xfrm>
            <a:off x="6122988" y="1158875"/>
            <a:ext cx="1655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en-US" altLang="ja-JP" sz="1600">
                <a:latin typeface="HGPｺﾞｼｯｸE" pitchFamily="50" charset="-128"/>
                <a:ea typeface="HGPｺﾞｼｯｸE" pitchFamily="50" charset="-128"/>
              </a:rPr>
              <a:t>&lt;</a:t>
            </a:r>
            <a:r>
              <a:rPr kumimoji="0" lang="ja-JP" altLang="en-US" sz="1600">
                <a:latin typeface="HGPｺﾞｼｯｸE" pitchFamily="50" charset="-128"/>
                <a:ea typeface="HGPｺﾞｼｯｸE" pitchFamily="50" charset="-128"/>
              </a:rPr>
              <a:t>外部環境</a:t>
            </a:r>
            <a:r>
              <a:rPr kumimoji="0" lang="en-US" altLang="ja-JP" sz="1600">
                <a:latin typeface="HGPｺﾞｼｯｸE" pitchFamily="50" charset="-128"/>
                <a:ea typeface="HGPｺﾞｼｯｸE" pitchFamily="50" charset="-128"/>
              </a:rPr>
              <a:t>&gt;</a:t>
            </a:r>
          </a:p>
        </p:txBody>
      </p:sp>
      <p:sp>
        <p:nvSpPr>
          <p:cNvPr id="88068" name="Text Box 21"/>
          <p:cNvSpPr txBox="1">
            <a:spLocks noChangeArrowheads="1"/>
          </p:cNvSpPr>
          <p:nvPr/>
        </p:nvSpPr>
        <p:spPr bwMode="auto">
          <a:xfrm>
            <a:off x="73025" y="6110288"/>
            <a:ext cx="4406900" cy="457200"/>
          </a:xfrm>
          <a:prstGeom prst="rect">
            <a:avLst/>
          </a:prstGeom>
          <a:solidFill>
            <a:srgbClr val="F9A5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高付加価値</a:t>
            </a:r>
            <a:r>
              <a:rPr lang="ja-JP" altLang="en-US" sz="2400" b="1" baseline="30000"/>
              <a:t>＊</a:t>
            </a:r>
            <a:r>
              <a:rPr lang="ja-JP" altLang="en-US" sz="2400" b="1"/>
              <a:t>の強みを磨く</a:t>
            </a:r>
          </a:p>
        </p:txBody>
      </p:sp>
      <p:sp>
        <p:nvSpPr>
          <p:cNvPr id="88069" name="Text Box 22"/>
          <p:cNvSpPr txBox="1">
            <a:spLocks noChangeArrowheads="1"/>
          </p:cNvSpPr>
          <p:nvPr/>
        </p:nvSpPr>
        <p:spPr bwMode="auto">
          <a:xfrm>
            <a:off x="4557713" y="6113463"/>
            <a:ext cx="4572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b="1"/>
              <a:t>アジアの成長力を取り込む</a:t>
            </a:r>
          </a:p>
        </p:txBody>
      </p:sp>
      <p:sp>
        <p:nvSpPr>
          <p:cNvPr id="88070" name="AutoShape 23"/>
          <p:cNvSpPr>
            <a:spLocks noChangeArrowheads="1"/>
          </p:cNvSpPr>
          <p:nvPr/>
        </p:nvSpPr>
        <p:spPr bwMode="auto">
          <a:xfrm>
            <a:off x="1520825" y="5894388"/>
            <a:ext cx="1879600" cy="196850"/>
          </a:xfrm>
          <a:prstGeom prst="downArrow">
            <a:avLst>
              <a:gd name="adj1" fmla="val 67667"/>
              <a:gd name="adj2" fmla="val 39560"/>
            </a:avLst>
          </a:prstGeom>
          <a:solidFill>
            <a:srgbClr val="F9A5E1"/>
          </a:solidFill>
          <a:ln w="9525">
            <a:solidFill>
              <a:schemeClr val="tx1"/>
            </a:solidFill>
            <a:miter lim="800000"/>
            <a:headEnd/>
            <a:tailEnd/>
          </a:ln>
        </p:spPr>
        <p:txBody>
          <a:bodyPr vert="eaVert" wrap="none" anchor="ctr"/>
          <a:lstStyle/>
          <a:p>
            <a:pPr defTabSz="912813"/>
            <a:endParaRPr lang="ja-JP" altLang="en-US"/>
          </a:p>
        </p:txBody>
      </p:sp>
      <p:sp>
        <p:nvSpPr>
          <p:cNvPr id="88071" name="AutoShape 24"/>
          <p:cNvSpPr>
            <a:spLocks noChangeArrowheads="1"/>
          </p:cNvSpPr>
          <p:nvPr/>
        </p:nvSpPr>
        <p:spPr bwMode="auto">
          <a:xfrm>
            <a:off x="5899150" y="5888038"/>
            <a:ext cx="1879600" cy="203200"/>
          </a:xfrm>
          <a:prstGeom prst="downArrow">
            <a:avLst>
              <a:gd name="adj1" fmla="val 67667"/>
              <a:gd name="adj2" fmla="val 39560"/>
            </a:avLst>
          </a:prstGeom>
          <a:solidFill>
            <a:schemeClr val="accent1"/>
          </a:solidFill>
          <a:ln w="9525">
            <a:solidFill>
              <a:schemeClr val="tx1"/>
            </a:solidFill>
            <a:miter lim="800000"/>
            <a:headEnd/>
            <a:tailEnd/>
          </a:ln>
        </p:spPr>
        <p:txBody>
          <a:bodyPr vert="eaVert" wrap="none" anchor="ctr"/>
          <a:lstStyle/>
          <a:p>
            <a:pPr defTabSz="912813"/>
            <a:endParaRPr lang="ja-JP" altLang="en-US"/>
          </a:p>
        </p:txBody>
      </p:sp>
      <p:sp>
        <p:nvSpPr>
          <p:cNvPr id="88072" name="Text Box 25"/>
          <p:cNvSpPr txBox="1">
            <a:spLocks noChangeArrowheads="1"/>
          </p:cNvSpPr>
          <p:nvPr/>
        </p:nvSpPr>
        <p:spPr bwMode="auto">
          <a:xfrm>
            <a:off x="25400" y="541338"/>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r>
              <a:rPr lang="ja-JP" altLang="en-US">
                <a:latin typeface="HGPｺﾞｼｯｸE" pitchFamily="50" charset="-128"/>
                <a:ea typeface="HGPｺﾞｼｯｸE" pitchFamily="50" charset="-128"/>
              </a:rPr>
              <a:t>＊　大阪・関西を取り巻く現状にしっかり向き合い、成長への道筋を描くことが不可欠</a:t>
            </a:r>
            <a:endParaRPr lang="ja-JP" altLang="en-US">
              <a:ea typeface="HGPｺﾞｼｯｸE" pitchFamily="50" charset="-128"/>
            </a:endParaRPr>
          </a:p>
        </p:txBody>
      </p:sp>
      <p:sp>
        <p:nvSpPr>
          <p:cNvPr id="179202" name="Text Box 2"/>
          <p:cNvSpPr txBox="1">
            <a:spLocks noChangeArrowheads="1"/>
          </p:cNvSpPr>
          <p:nvPr/>
        </p:nvSpPr>
        <p:spPr bwMode="auto">
          <a:xfrm>
            <a:off x="0" y="0"/>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ea typeface="HGPｺﾞｼｯｸE" pitchFamily="50" charset="-128"/>
              </a:rPr>
              <a:t>　第３章　大阪・関西がめざすべき方向性</a:t>
            </a:r>
            <a:r>
              <a:rPr lang="ja-JP" altLang="en-US" sz="2000" dirty="0">
                <a:ea typeface="HGPｺﾞｼｯｸE" pitchFamily="50" charset="-128"/>
              </a:rPr>
              <a:t>　－ＳＷＯＴ分析</a:t>
            </a:r>
            <a:r>
              <a:rPr lang="ja-JP" altLang="en-US" sz="2000" baseline="30000" dirty="0">
                <a:ea typeface="HGPｺﾞｼｯｸE" pitchFamily="50" charset="-128"/>
              </a:rPr>
              <a:t>＊</a:t>
            </a:r>
            <a:r>
              <a:rPr lang="ja-JP" altLang="en-US" sz="2000" dirty="0">
                <a:ea typeface="HGPｺﾞｼｯｸE" pitchFamily="50" charset="-128"/>
              </a:rPr>
              <a:t>－</a:t>
            </a:r>
            <a:endParaRPr lang="en-US" altLang="ja-JP" sz="2800" dirty="0">
              <a:ea typeface="HGPｺﾞｼｯｸE" pitchFamily="50" charset="-128"/>
            </a:endParaRPr>
          </a:p>
        </p:txBody>
      </p:sp>
      <p:sp>
        <p:nvSpPr>
          <p:cNvPr id="88074" name="Text Box 28"/>
          <p:cNvSpPr txBox="1">
            <a:spLocks noChangeArrowheads="1"/>
          </p:cNvSpPr>
          <p:nvPr/>
        </p:nvSpPr>
        <p:spPr bwMode="auto">
          <a:xfrm>
            <a:off x="323850" y="6516688"/>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a:solidFill>
                  <a:srgbClr val="3333CC"/>
                </a:solidFill>
                <a:ea typeface="HGPｺﾞｼｯｸE" pitchFamily="50" charset="-128"/>
              </a:rPr>
              <a:t>そのために、大阪・関西がめざすべき方向性は？</a:t>
            </a:r>
          </a:p>
        </p:txBody>
      </p:sp>
      <p:sp>
        <p:nvSpPr>
          <p:cNvPr id="88075" name="Rectangle 2"/>
          <p:cNvSpPr>
            <a:spLocks noChangeArrowheads="1"/>
          </p:cNvSpPr>
          <p:nvPr/>
        </p:nvSpPr>
        <p:spPr bwMode="auto">
          <a:xfrm>
            <a:off x="0" y="896938"/>
            <a:ext cx="3851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buClr>
                <a:srgbClr val="000000"/>
              </a:buClr>
              <a:buSzPct val="100000"/>
            </a:pPr>
            <a:r>
              <a:rPr kumimoji="0" lang="ja-JP" altLang="en-US">
                <a:latin typeface="HGPｺﾞｼｯｸE" pitchFamily="50" charset="-128"/>
                <a:ea typeface="HGPｺﾞｼｯｸE" pitchFamily="50" charset="-128"/>
              </a:rPr>
              <a:t>［大阪・関西のＳＷＯＴ分析］</a:t>
            </a:r>
            <a:endParaRPr kumimoji="0" lang="en-US" altLang="ja-JP">
              <a:latin typeface="HGPｺﾞｼｯｸE" pitchFamily="50" charset="-128"/>
              <a:ea typeface="HGPｺﾞｼｯｸE" pitchFamily="50" charset="-128"/>
            </a:endParaRPr>
          </a:p>
        </p:txBody>
      </p:sp>
      <p:graphicFrame>
        <p:nvGraphicFramePr>
          <p:cNvPr id="3" name="表 2"/>
          <p:cNvGraphicFramePr>
            <a:graphicFrameLocks noGrp="1"/>
          </p:cNvGraphicFramePr>
          <p:nvPr/>
        </p:nvGraphicFramePr>
        <p:xfrm>
          <a:off x="476250" y="1497013"/>
          <a:ext cx="8272463" cy="3992562"/>
        </p:xfrm>
        <a:graphic>
          <a:graphicData uri="http://schemas.openxmlformats.org/drawingml/2006/table">
            <a:tbl>
              <a:tblPr firstRow="1" bandRow="1">
                <a:tableStyleId>{5C22544A-7EE6-4342-B048-85BDC9FD1C3A}</a:tableStyleId>
              </a:tblPr>
              <a:tblGrid>
                <a:gridCol w="4168234"/>
                <a:gridCol w="4104229"/>
              </a:tblGrid>
              <a:tr h="304792">
                <a:tc>
                  <a:txBody>
                    <a:bodyPr/>
                    <a:lstStyle/>
                    <a:p>
                      <a:pPr algn="ctr"/>
                      <a:r>
                        <a:rPr kumimoji="1" lang="en-US" altLang="ja-JP" sz="1400" dirty="0" smtClean="0">
                          <a:solidFill>
                            <a:schemeClr val="tx1"/>
                          </a:solidFill>
                          <a:latin typeface="+mj-ea"/>
                          <a:ea typeface="+mj-ea"/>
                        </a:rPr>
                        <a:t>S</a:t>
                      </a:r>
                      <a:r>
                        <a:rPr kumimoji="1" lang="ja-JP" altLang="en-US" sz="1400" dirty="0" smtClean="0">
                          <a:solidFill>
                            <a:schemeClr val="tx1"/>
                          </a:solidFill>
                          <a:latin typeface="+mj-ea"/>
                          <a:ea typeface="+mj-ea"/>
                        </a:rPr>
                        <a:t>（強み）</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dirty="0" smtClean="0">
                          <a:solidFill>
                            <a:schemeClr val="tx1"/>
                          </a:solidFill>
                          <a:latin typeface="+mj-ea"/>
                          <a:ea typeface="+mj-ea"/>
                        </a:rPr>
                        <a:t>O</a:t>
                      </a:r>
                      <a:r>
                        <a:rPr kumimoji="1" lang="ja-JP" altLang="en-US" sz="1400" dirty="0" smtClean="0">
                          <a:solidFill>
                            <a:schemeClr val="tx1"/>
                          </a:solidFill>
                          <a:latin typeface="+mj-ea"/>
                          <a:ea typeface="+mj-ea"/>
                        </a:rPr>
                        <a:t>（機会）</a:t>
                      </a:r>
                      <a:endParaRPr kumimoji="1" lang="ja-JP" altLang="en-US" sz="1400"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2171506">
                <a:tc>
                  <a:txBody>
                    <a:bodyPr/>
                    <a:lstStyle/>
                    <a:p>
                      <a:pPr algn="l"/>
                      <a:r>
                        <a:rPr kumimoji="1" lang="ja-JP" altLang="en-US" sz="1000" kern="0" dirty="0" smtClean="0">
                          <a:solidFill>
                            <a:schemeClr val="tx1"/>
                          </a:solidFill>
                          <a:latin typeface="ＭＳ ゴシック" pitchFamily="49" charset="-128"/>
                          <a:ea typeface="ＭＳ ゴシック" pitchFamily="49" charset="-128"/>
                        </a:rPr>
                        <a:t>・世界標準のインフラ</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（関空・阪神港）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・関西全体で先進国一国に匹敵する人口（</a:t>
                      </a:r>
                      <a:r>
                        <a:rPr kumimoji="1" lang="en-US" altLang="ja-JP" sz="1000" kern="0" dirty="0" smtClean="0">
                          <a:solidFill>
                            <a:schemeClr val="tx1"/>
                          </a:solidFill>
                          <a:latin typeface="ＭＳ ゴシック" pitchFamily="49" charset="-128"/>
                          <a:ea typeface="ＭＳ ゴシック" pitchFamily="49" charset="-128"/>
                        </a:rPr>
                        <a:t>2000</a:t>
                      </a:r>
                      <a:r>
                        <a:rPr kumimoji="1" lang="ja-JP" altLang="en-US" sz="1000" kern="0" dirty="0" smtClean="0">
                          <a:solidFill>
                            <a:schemeClr val="tx1"/>
                          </a:solidFill>
                          <a:latin typeface="ＭＳ ゴシック" pitchFamily="49" charset="-128"/>
                          <a:ea typeface="ＭＳ ゴシック" pitchFamily="49" charset="-128"/>
                        </a:rPr>
                        <a:t>万人強）・経済規 </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模（</a:t>
                      </a:r>
                      <a:r>
                        <a:rPr kumimoji="1" lang="en-US" altLang="ja-JP" sz="1000" kern="0" dirty="0" smtClean="0">
                          <a:solidFill>
                            <a:schemeClr val="tx1"/>
                          </a:solidFill>
                          <a:latin typeface="ＭＳ ゴシック" pitchFamily="49" charset="-128"/>
                          <a:ea typeface="ＭＳ ゴシック" pitchFamily="49" charset="-128"/>
                        </a:rPr>
                        <a:t>GDP</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en-US" altLang="ja-JP" sz="1000" kern="0" dirty="0" smtClean="0">
                          <a:solidFill>
                            <a:schemeClr val="tx1"/>
                          </a:solidFill>
                          <a:latin typeface="ＭＳ ゴシック" pitchFamily="49" charset="-128"/>
                          <a:ea typeface="ＭＳ ゴシック" pitchFamily="49" charset="-128"/>
                        </a:rPr>
                        <a:t>60</a:t>
                      </a:r>
                      <a:r>
                        <a:rPr kumimoji="1" lang="ja-JP" altLang="en-US" sz="1000" kern="0" dirty="0" smtClean="0">
                          <a:solidFill>
                            <a:schemeClr val="tx1"/>
                          </a:solidFill>
                          <a:latin typeface="ＭＳ ゴシック" pitchFamily="49" charset="-128"/>
                          <a:ea typeface="ＭＳ ゴシック" pitchFamily="49" charset="-128"/>
                        </a:rPr>
                        <a:t>兆円強）</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・環境・新エネルギー</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産業の企業集積とハイエンド</a:t>
                      </a:r>
                      <a:r>
                        <a:rPr kumimoji="1" lang="ja-JP" altLang="en-US" sz="1000" kern="0" baseline="30000" dirty="0" smtClean="0">
                          <a:solidFill>
                            <a:schemeClr val="tx1"/>
                          </a:solidFill>
                          <a:latin typeface="ＭＳ ゴシック" pitchFamily="49" charset="-128"/>
                          <a:ea typeface="ＭＳ ゴシック" pitchFamily="49" charset="-128"/>
                        </a:rPr>
                        <a:t>＊</a:t>
                      </a:r>
                      <a:r>
                        <a:rPr kumimoji="1" lang="ja-JP" altLang="en-US" sz="1000" kern="0" dirty="0" smtClean="0">
                          <a:solidFill>
                            <a:schemeClr val="tx1"/>
                          </a:solidFill>
                          <a:latin typeface="ＭＳ ゴシック" pitchFamily="49" charset="-128"/>
                          <a:ea typeface="ＭＳ ゴシック" pitchFamily="49" charset="-128"/>
                        </a:rPr>
                        <a:t>製品の生産</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en-US" altLang="ja-JP" sz="1000" kern="0" dirty="0" smtClean="0">
                          <a:solidFill>
                            <a:schemeClr val="tx1"/>
                          </a:solidFill>
                          <a:latin typeface="ＭＳ ゴシック" pitchFamily="49" charset="-128"/>
                          <a:ea typeface="ＭＳ ゴシック" pitchFamily="49" charset="-128"/>
                        </a:rPr>
                        <a:t> </a:t>
                      </a:r>
                      <a:r>
                        <a:rPr kumimoji="1" lang="ja-JP" altLang="en-US" sz="1000" kern="0" dirty="0" smtClean="0">
                          <a:solidFill>
                            <a:schemeClr val="tx1"/>
                          </a:solidFill>
                          <a:latin typeface="ＭＳ ゴシック" pitchFamily="49" charset="-128"/>
                          <a:ea typeface="ＭＳ ゴシック" pitchFamily="49" charset="-128"/>
                        </a:rPr>
                        <a:t>技術</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ﾊﾟﾈﾙ産業：堺ディスプレイプロダクト、パナソニック　等</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dirty="0" smtClean="0">
                          <a:solidFill>
                            <a:schemeClr val="tx1"/>
                          </a:solidFill>
                          <a:latin typeface="ＭＳ ゴシック" pitchFamily="49" charset="-128"/>
                          <a:ea typeface="ＭＳ ゴシック" pitchFamily="49" charset="-128"/>
                        </a:rPr>
                        <a:t>　電池産業：シャープ、パナソニック</a:t>
                      </a:r>
                      <a:endParaRPr kumimoji="1" lang="en-US" altLang="ja-JP" sz="1000" kern="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日立マクセル、</a:t>
                      </a:r>
                      <a:r>
                        <a:rPr kumimoji="1" lang="en-US" altLang="ja-JP" sz="1000" kern="0" baseline="0" dirty="0" smtClean="0">
                          <a:solidFill>
                            <a:schemeClr val="tx1"/>
                          </a:solidFill>
                          <a:latin typeface="ＭＳ ゴシック" pitchFamily="49" charset="-128"/>
                          <a:ea typeface="ＭＳ ゴシック" pitchFamily="49" charset="-128"/>
                        </a:rPr>
                        <a:t>GS</a:t>
                      </a:r>
                      <a:r>
                        <a:rPr kumimoji="1" lang="ja-JP" altLang="en-US" sz="1000" kern="0" baseline="0" dirty="0" smtClean="0">
                          <a:solidFill>
                            <a:schemeClr val="tx1"/>
                          </a:solidFill>
                          <a:latin typeface="ＭＳ ゴシック" pitchFamily="49" charset="-128"/>
                          <a:ea typeface="ＭＳ ゴシック" pitchFamily="49" charset="-128"/>
                        </a:rPr>
                        <a:t>ユアサ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製薬産業：武田、塩野義、田辺三菱　等</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・高い技術を有するものづくり中小企業の集積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・高水準な大学・研究機関の集積</a:t>
                      </a:r>
                      <a:endParaRPr kumimoji="1" lang="en-US" altLang="ja-JP" sz="1000" kern="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　</a:t>
                      </a:r>
                      <a:r>
                        <a:rPr kumimoji="1" lang="ja-JP" altLang="en-US" sz="1000" kern="0" spc="40" baseline="0" dirty="0" smtClean="0">
                          <a:solidFill>
                            <a:schemeClr val="tx1"/>
                          </a:solidFill>
                          <a:latin typeface="ＭＳ ゴシック" pitchFamily="49" charset="-128"/>
                          <a:ea typeface="ＭＳ ゴシック" pitchFamily="49" charset="-128"/>
                        </a:rPr>
                        <a:t>　大学：京大、阪大、神大、大阪府立大、大阪市立大　等</a:t>
                      </a:r>
                      <a:endParaRPr kumimoji="1" lang="en-US" altLang="ja-JP" sz="1000" kern="0" spc="40" baseline="0" dirty="0" smtClean="0">
                        <a:solidFill>
                          <a:schemeClr val="tx1"/>
                        </a:solidFill>
                        <a:latin typeface="ＭＳ ゴシック" pitchFamily="49" charset="-128"/>
                        <a:ea typeface="ＭＳ ゴシック" pitchFamily="49" charset="-128"/>
                      </a:endParaRPr>
                    </a:p>
                    <a:p>
                      <a:pPr algn="l"/>
                      <a:r>
                        <a:rPr kumimoji="1" lang="ja-JP" altLang="en-US" sz="1000" kern="0" baseline="0" dirty="0" smtClean="0">
                          <a:solidFill>
                            <a:schemeClr val="tx1"/>
                          </a:solidFill>
                          <a:latin typeface="ＭＳ ゴシック" pitchFamily="49" charset="-128"/>
                          <a:ea typeface="ＭＳ ゴシック" pitchFamily="49" charset="-128"/>
                        </a:rPr>
                        <a:t>・</a:t>
                      </a:r>
                      <a:r>
                        <a:rPr kumimoji="1" lang="ja-JP" altLang="en-US" sz="1000" kern="1200" spc="30" baseline="0" dirty="0" smtClean="0">
                          <a:solidFill>
                            <a:schemeClr val="tx1"/>
                          </a:solidFill>
                          <a:latin typeface="ＭＳ ゴシック" pitchFamily="49" charset="-128"/>
                          <a:ea typeface="ＭＳ ゴシック" pitchFamily="49" charset="-128"/>
                        </a:rPr>
                        <a:t>西日本の各圏域</a:t>
                      </a:r>
                      <a:r>
                        <a:rPr kumimoji="1" lang="ja-JP" altLang="en-US" sz="1000" kern="1200" spc="50" baseline="0" dirty="0" smtClean="0">
                          <a:solidFill>
                            <a:schemeClr val="tx1"/>
                          </a:solidFill>
                          <a:latin typeface="ＭＳ ゴシック" pitchFamily="49" charset="-128"/>
                          <a:ea typeface="ＭＳ ゴシック" pitchFamily="49" charset="-128"/>
                        </a:rPr>
                        <a:t>経済との結びつき</a:t>
                      </a:r>
                      <a:r>
                        <a:rPr kumimoji="1" lang="ja-JP" altLang="en-US" sz="1000" kern="1200" spc="30" baseline="0" dirty="0" smtClean="0">
                          <a:solidFill>
                            <a:schemeClr val="tx1"/>
                          </a:solidFill>
                          <a:latin typeface="ＭＳ ゴシック" pitchFamily="49" charset="-128"/>
                          <a:ea typeface="ＭＳ ゴシック" pitchFamily="49" charset="-128"/>
                        </a:rPr>
                        <a:t>が比較的強い</a:t>
                      </a:r>
                      <a:endParaRPr kumimoji="1" lang="en-US" altLang="ja-JP" sz="1000" kern="1200" spc="30" baseline="0" dirty="0" smtClean="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・アジア市場の急速な拡大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・国内経済は持ち直しつつあり、大阪湾ベイエリアや大阪駅</a:t>
                      </a:r>
                      <a:r>
                        <a:rPr kumimoji="1" lang="ja-JP" altLang="en-US" sz="1000" u="none" baseline="0" dirty="0" smtClean="0">
                          <a:solidFill>
                            <a:schemeClr val="tx1"/>
                          </a:solidFill>
                          <a:latin typeface="ＭＳ ゴシック" pitchFamily="49" charset="-128"/>
                          <a:ea typeface="ＭＳ ゴシック" pitchFamily="49" charset="-128"/>
                        </a:rPr>
                        <a:t>周辺</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などへの国内企業の投資機運の高まり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・環境・新エネルギー等の市場の拡大</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・水・インフラ・食など日本の安全・安心に対する国際的評価の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smtClean="0">
                          <a:solidFill>
                            <a:schemeClr val="tx1"/>
                          </a:solidFill>
                          <a:latin typeface="ＭＳ ゴシック" pitchFamily="49" charset="-128"/>
                          <a:ea typeface="ＭＳ ゴシック" pitchFamily="49" charset="-128"/>
                        </a:rPr>
                        <a:t>・地方分権改革の</a:t>
                      </a:r>
                      <a:r>
                        <a:rPr kumimoji="1" lang="ja-JP" altLang="en-US" sz="1000" dirty="0" smtClean="0">
                          <a:solidFill>
                            <a:schemeClr val="tx1"/>
                          </a:solidFill>
                          <a:latin typeface="ＭＳ ゴシック" pitchFamily="49" charset="-128"/>
                          <a:ea typeface="ＭＳ ゴシック" pitchFamily="49" charset="-128"/>
                        </a:rPr>
                        <a:t>機運の高まり</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・大都市圏政策</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や総合特区</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制度など大都市再生への機運の高</a:t>
                      </a:r>
                      <a:r>
                        <a:rPr kumimoji="1" lang="ja-JP" altLang="en-US" sz="1000" dirty="0" err="1" smtClean="0">
                          <a:solidFill>
                            <a:schemeClr val="tx1"/>
                          </a:solidFill>
                          <a:latin typeface="ＭＳ ゴシック" pitchFamily="49" charset="-128"/>
                          <a:ea typeface="ＭＳ ゴシック" pitchFamily="49" charset="-128"/>
                        </a:rPr>
                        <a:t>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a:t>
                      </a:r>
                      <a:endParaRPr kumimoji="1" lang="en-US" altLang="ja-JP" sz="1000" dirty="0" smtClean="0">
                        <a:solidFill>
                          <a:schemeClr val="tx1"/>
                        </a:solidFill>
                        <a:latin typeface="ＭＳ ゴシック" pitchFamily="49" charset="-128"/>
                        <a:ea typeface="ＭＳ ゴシック" pitchFamily="49" charset="-128"/>
                      </a:endParaRPr>
                    </a:p>
                    <a:p>
                      <a:pPr algn="l"/>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792">
                <a:tc>
                  <a:txBody>
                    <a:bodyPr/>
                    <a:lstStyle/>
                    <a:p>
                      <a:pPr algn="ctr"/>
                      <a:r>
                        <a:rPr kumimoji="1" lang="en-US" altLang="ja-JP" sz="1400" b="1" dirty="0" smtClean="0">
                          <a:solidFill>
                            <a:schemeClr val="tx1"/>
                          </a:solidFill>
                          <a:latin typeface="+mj-ea"/>
                          <a:ea typeface="+mj-ea"/>
                        </a:rPr>
                        <a:t>W</a:t>
                      </a:r>
                      <a:r>
                        <a:rPr kumimoji="1" lang="ja-JP" altLang="en-US" sz="1400" b="1" dirty="0" smtClean="0">
                          <a:solidFill>
                            <a:schemeClr val="tx1"/>
                          </a:solidFill>
                          <a:latin typeface="+mj-ea"/>
                          <a:ea typeface="+mj-ea"/>
                        </a:rPr>
                        <a:t>（弱み）</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1400" b="1" dirty="0" smtClean="0">
                          <a:solidFill>
                            <a:schemeClr val="tx1"/>
                          </a:solidFill>
                          <a:latin typeface="+mj-ea"/>
                          <a:ea typeface="+mj-ea"/>
                        </a:rPr>
                        <a:t>T</a:t>
                      </a:r>
                      <a:r>
                        <a:rPr kumimoji="1" lang="ja-JP" altLang="en-US" sz="1400" b="1" dirty="0" smtClean="0">
                          <a:solidFill>
                            <a:schemeClr val="tx1"/>
                          </a:solidFill>
                          <a:latin typeface="+mj-ea"/>
                          <a:ea typeface="+mj-ea"/>
                        </a:rPr>
                        <a:t>（脅威）</a:t>
                      </a:r>
                      <a:endParaRPr kumimoji="1" lang="ja-JP" altLang="en-US" sz="1400" b="1" dirty="0">
                        <a:solidFill>
                          <a:schemeClr val="tx1"/>
                        </a:solidFill>
                        <a:latin typeface="+mj-ea"/>
                        <a:ea typeface="+mj-ea"/>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r h="1211472">
                <a:tc>
                  <a:txBody>
                    <a:bodyPr/>
                    <a:lstStyle/>
                    <a:p>
                      <a:pPr algn="l"/>
                      <a:r>
                        <a:rPr kumimoji="1" lang="ja-JP" altLang="en-US" sz="1000" dirty="0" smtClean="0">
                          <a:solidFill>
                            <a:schemeClr val="tx1"/>
                          </a:solidFill>
                          <a:latin typeface="ＭＳ ゴシック" pitchFamily="49" charset="-128"/>
                          <a:ea typeface="ＭＳ ゴシック" pitchFamily="49" charset="-128"/>
                        </a:rPr>
                        <a:t>・規制緩和・税制面で企業の競争条件が整っておらず、アジアの</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中で比較劣位にある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・世界標準並みのインフラが十分に活用できていない</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・産業構造の転換が遅れ、雇用悪化が深刻</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・低所得者層が増加し、成長を支える中間所得層が弱体化</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・人口の流出、経済シェア</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の低下など長期低落傾向が続く</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F"/>
                    </a:solidFill>
                  </a:tcPr>
                </a:tc>
                <a:tc>
                  <a:txBody>
                    <a:bodyPr/>
                    <a:lstStyle/>
                    <a:p>
                      <a:pPr algn="l"/>
                      <a:r>
                        <a:rPr kumimoji="1" lang="ja-JP" altLang="en-US" sz="1000" dirty="0" smtClean="0">
                          <a:solidFill>
                            <a:schemeClr val="tx1"/>
                          </a:solidFill>
                          <a:latin typeface="ＭＳ ゴシック" pitchFamily="49" charset="-128"/>
                          <a:ea typeface="ＭＳ ゴシック" pitchFamily="49" charset="-128"/>
                        </a:rPr>
                        <a:t>・対内投資の低迷</a:t>
                      </a:r>
                      <a:r>
                        <a:rPr kumimoji="1" lang="ja-JP" altLang="en-US" sz="1000" u="none" baseline="0" dirty="0" smtClean="0">
                          <a:solidFill>
                            <a:schemeClr val="tx1"/>
                          </a:solidFill>
                          <a:latin typeface="ＭＳ ゴシック" pitchFamily="49" charset="-128"/>
                          <a:ea typeface="ＭＳ ゴシック" pitchFamily="49" charset="-128"/>
                        </a:rPr>
                        <a:t>などにより我が国の存在感が低下</a:t>
                      </a:r>
                      <a:endParaRPr kumimoji="1" lang="en-US" altLang="ja-JP" sz="1000" u="none" baseline="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・国内企業のアジアへの流出が顕著</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・西日本の各圏域と東京圏・アジアとの直接的な結びつきが</a:t>
                      </a:r>
                      <a:r>
                        <a:rPr kumimoji="1" lang="ja-JP" altLang="en-US" sz="1000" dirty="0" err="1" smtClean="0">
                          <a:solidFill>
                            <a:schemeClr val="tx1"/>
                          </a:solidFill>
                          <a:latin typeface="ＭＳ ゴシック" pitchFamily="49" charset="-128"/>
                          <a:ea typeface="ＭＳ ゴシック" pitchFamily="49" charset="-128"/>
                        </a:rPr>
                        <a:t>強ま</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り、大阪・関西の地位の相対的低下</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・アジア各国で</a:t>
                      </a:r>
                      <a:r>
                        <a:rPr kumimoji="1" lang="ja-JP" altLang="en-US" sz="1000" u="none" baseline="0" dirty="0" smtClean="0">
                          <a:solidFill>
                            <a:schemeClr val="tx1"/>
                          </a:solidFill>
                          <a:latin typeface="ＭＳ ゴシック" pitchFamily="49" charset="-128"/>
                          <a:ea typeface="ＭＳ ゴシック" pitchFamily="49" charset="-128"/>
                        </a:rPr>
                        <a:t>空港・港湾の国際ハブ（拠点）化</a:t>
                      </a:r>
                      <a:r>
                        <a:rPr kumimoji="1" lang="ja-JP" altLang="en-US" sz="1000" dirty="0" smtClean="0">
                          <a:solidFill>
                            <a:schemeClr val="tx1"/>
                          </a:solidFill>
                          <a:latin typeface="ＭＳ ゴシック" pitchFamily="49" charset="-128"/>
                          <a:ea typeface="ＭＳ ゴシック" pitchFamily="49" charset="-128"/>
                        </a:rPr>
                        <a:t>が急速に進展</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・急速な高齢化の進展による労働力人口</a:t>
                      </a:r>
                      <a:r>
                        <a:rPr kumimoji="1" lang="ja-JP" altLang="en-US" sz="1000" baseline="30000" dirty="0" smtClean="0">
                          <a:solidFill>
                            <a:schemeClr val="tx1"/>
                          </a:solidFill>
                          <a:latin typeface="ＭＳ ゴシック" pitchFamily="49" charset="-128"/>
                          <a:ea typeface="ＭＳ ゴシック" pitchFamily="49" charset="-128"/>
                        </a:rPr>
                        <a:t>＊</a:t>
                      </a:r>
                      <a:r>
                        <a:rPr kumimoji="1" lang="ja-JP" altLang="en-US" sz="1000" dirty="0" smtClean="0">
                          <a:solidFill>
                            <a:schemeClr val="tx1"/>
                          </a:solidFill>
                          <a:latin typeface="ＭＳ ゴシック" pitchFamily="49" charset="-128"/>
                          <a:ea typeface="ＭＳ ゴシック" pitchFamily="49" charset="-128"/>
                        </a:rPr>
                        <a:t>の減少、社会保障不安</a:t>
                      </a:r>
                      <a:endParaRPr kumimoji="1" lang="en-US" altLang="ja-JP" sz="1000" dirty="0" smtClean="0">
                        <a:solidFill>
                          <a:schemeClr val="tx1"/>
                        </a:solidFill>
                        <a:latin typeface="ＭＳ ゴシック" pitchFamily="49" charset="-128"/>
                        <a:ea typeface="ＭＳ ゴシック" pitchFamily="49" charset="-128"/>
                      </a:endParaRPr>
                    </a:p>
                    <a:p>
                      <a:pPr algn="l"/>
                      <a:r>
                        <a:rPr kumimoji="1" lang="ja-JP" altLang="en-US" sz="1000" dirty="0" smtClean="0">
                          <a:solidFill>
                            <a:schemeClr val="tx1"/>
                          </a:solidFill>
                          <a:latin typeface="ＭＳ ゴシック" pitchFamily="49" charset="-128"/>
                          <a:ea typeface="ＭＳ ゴシック" pitchFamily="49" charset="-128"/>
                        </a:rPr>
                        <a:t>　の増大</a:t>
                      </a:r>
                      <a:endParaRPr kumimoji="1" lang="ja-JP" altLang="en-US" sz="1000" dirty="0">
                        <a:solidFill>
                          <a:schemeClr val="tx1"/>
                        </a:solidFill>
                        <a:latin typeface="ＭＳ ゴシック" pitchFamily="49" charset="-128"/>
                        <a:ea typeface="ＭＳ ゴシック" pitchFamily="49" charset="-128"/>
                      </a:endParaRPr>
                    </a:p>
                  </a:txBody>
                  <a:tcPr marL="91435" marR="91435"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262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22225"/>
            <a:ext cx="9144000" cy="492125"/>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600" dirty="0">
                <a:solidFill>
                  <a:srgbClr val="000000"/>
                </a:solidFill>
                <a:latin typeface="Arial"/>
                <a:ea typeface="HGPｺﾞｼｯｸE" pitchFamily="50" charset="-128"/>
              </a:rPr>
              <a:t>第３章　大阪・関西がめざすべき方向性 </a:t>
            </a:r>
            <a:r>
              <a:rPr lang="ja-JP" altLang="en-US" sz="1700" dirty="0">
                <a:solidFill>
                  <a:srgbClr val="000000"/>
                </a:solidFill>
                <a:latin typeface="Arial"/>
                <a:ea typeface="HGPｺﾞｼｯｸE" pitchFamily="50" charset="-128"/>
              </a:rPr>
              <a:t>－「ハイエンド都市」「中継都市</a:t>
            </a:r>
            <a:r>
              <a:rPr lang="ja-JP" altLang="en-US" sz="1700" baseline="30000" dirty="0">
                <a:solidFill>
                  <a:srgbClr val="000000"/>
                </a:solidFill>
                <a:latin typeface="Arial"/>
                <a:ea typeface="HGPｺﾞｼｯｸE" pitchFamily="50" charset="-128"/>
              </a:rPr>
              <a:t>＊</a:t>
            </a:r>
            <a:r>
              <a:rPr lang="ja-JP" altLang="en-US" sz="1700" dirty="0">
                <a:solidFill>
                  <a:srgbClr val="000000"/>
                </a:solidFill>
                <a:latin typeface="Arial"/>
                <a:ea typeface="HGPｺﾞｼｯｸE" pitchFamily="50" charset="-128"/>
              </a:rPr>
              <a:t>」－</a:t>
            </a:r>
            <a:endParaRPr lang="en-US" altLang="ja-JP" sz="1700" dirty="0">
              <a:solidFill>
                <a:srgbClr val="000000"/>
              </a:solidFill>
              <a:latin typeface="Arial"/>
              <a:ea typeface="HGPｺﾞｼｯｸE" pitchFamily="50" charset="-128"/>
            </a:endParaRPr>
          </a:p>
        </p:txBody>
      </p:sp>
      <p:sp>
        <p:nvSpPr>
          <p:cNvPr id="89091" name="Text Box 3"/>
          <p:cNvSpPr txBox="1">
            <a:spLocks noChangeArrowheads="1"/>
          </p:cNvSpPr>
          <p:nvPr/>
        </p:nvSpPr>
        <p:spPr bwMode="auto">
          <a:xfrm>
            <a:off x="168275" y="466725"/>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solidFill>
                  <a:srgbClr val="3333CC"/>
                </a:solidFill>
                <a:ea typeface="HGPｺﾞｼｯｸE" pitchFamily="50" charset="-128"/>
              </a:rPr>
              <a:t>大阪・関西は、「高付加価値を創出する都市」、</a:t>
            </a:r>
            <a:endParaRPr lang="ja-JP" altLang="en-US" sz="2000">
              <a:solidFill>
                <a:srgbClr val="FF0000"/>
              </a:solidFill>
              <a:ea typeface="HGPｺﾞｼｯｸE" pitchFamily="50" charset="-128"/>
            </a:endParaRPr>
          </a:p>
          <a:p>
            <a:pPr eaLnBrk="1" hangingPunct="1"/>
            <a:r>
              <a:rPr lang="ja-JP" altLang="en-US" sz="2000">
                <a:solidFill>
                  <a:srgbClr val="3333CC"/>
                </a:solidFill>
                <a:ea typeface="HGPｺﾞｼｯｸE" pitchFamily="50" charset="-128"/>
              </a:rPr>
              <a:t>「アジアと日本各地を結び、集積・交流・分配機能を発揮する都市」をめざす。</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本戦略では、この２つの都市像を</a:t>
            </a:r>
            <a:r>
              <a:rPr lang="ja-JP" altLang="en-US" sz="2000">
                <a:solidFill>
                  <a:srgbClr val="FF0000"/>
                </a:solidFill>
                <a:ea typeface="HGPｺﾞｼｯｸE" pitchFamily="50" charset="-128"/>
              </a:rPr>
              <a:t>「ハイエンド都市」「中継都市」</a:t>
            </a:r>
            <a:r>
              <a:rPr lang="ja-JP" altLang="en-US" sz="2000">
                <a:solidFill>
                  <a:schemeClr val="accent2"/>
                </a:solidFill>
                <a:ea typeface="HGPｺﾞｼｯｸE" pitchFamily="50" charset="-128"/>
              </a:rPr>
              <a:t>と</a:t>
            </a:r>
            <a:r>
              <a:rPr lang="ja-JP" altLang="en-US" sz="2000">
                <a:solidFill>
                  <a:srgbClr val="3333CC"/>
                </a:solidFill>
                <a:ea typeface="HGPｺﾞｼｯｸE" pitchFamily="50" charset="-128"/>
              </a:rPr>
              <a:t>し、</a:t>
            </a:r>
            <a:endParaRPr lang="ja-JP" altLang="en-US" sz="2000">
              <a:solidFill>
                <a:srgbClr val="333399"/>
              </a:solidFill>
              <a:ea typeface="HGPｺﾞｼｯｸE" pitchFamily="50" charset="-128"/>
            </a:endParaRPr>
          </a:p>
          <a:p>
            <a:pPr eaLnBrk="1" hangingPunct="1"/>
            <a:r>
              <a:rPr lang="ja-JP" altLang="en-US" sz="2000">
                <a:solidFill>
                  <a:srgbClr val="3333CC"/>
                </a:solidFill>
                <a:ea typeface="HGPｺﾞｼｯｸE" pitchFamily="50" charset="-128"/>
              </a:rPr>
              <a:t>それらの実現を通じて、アジアの成長を更に着実なものとしつつ、</a:t>
            </a:r>
            <a:endParaRPr lang="en-US" altLang="ja-JP" sz="2000">
              <a:solidFill>
                <a:srgbClr val="3333CC"/>
              </a:solidFill>
              <a:ea typeface="HGPｺﾞｼｯｸE" pitchFamily="50" charset="-128"/>
            </a:endParaRPr>
          </a:p>
          <a:p>
            <a:pPr eaLnBrk="1" hangingPunct="1"/>
            <a:r>
              <a:rPr lang="ja-JP" altLang="en-US" sz="2000">
                <a:solidFill>
                  <a:srgbClr val="3333CC"/>
                </a:solidFill>
                <a:ea typeface="HGPｺﾞｼｯｸE" pitchFamily="50" charset="-128"/>
              </a:rPr>
              <a:t>日本全体の成長に貢献する</a:t>
            </a:r>
          </a:p>
        </p:txBody>
      </p:sp>
      <p:sp>
        <p:nvSpPr>
          <p:cNvPr id="89092" name="Rectangle 9"/>
          <p:cNvSpPr>
            <a:spLocks noChangeArrowheads="1"/>
          </p:cNvSpPr>
          <p:nvPr/>
        </p:nvSpPr>
        <p:spPr bwMode="auto">
          <a:xfrm>
            <a:off x="4716463" y="5516563"/>
            <a:ext cx="410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indent="-341313" defTabSz="912813">
              <a:buClr>
                <a:srgbClr val="000000"/>
              </a:buClr>
            </a:pPr>
            <a:endParaRPr kumimoji="0" lang="ja-JP" altLang="en-US" sz="1200">
              <a:solidFill>
                <a:srgbClr val="000000"/>
              </a:solidFill>
              <a:latin typeface="HGPｺﾞｼｯｸE" pitchFamily="50" charset="-128"/>
              <a:ea typeface="HGPｺﾞｼｯｸE" pitchFamily="50" charset="-128"/>
            </a:endParaRPr>
          </a:p>
        </p:txBody>
      </p:sp>
      <p:sp>
        <p:nvSpPr>
          <p:cNvPr id="89093" name="Rectangle 28"/>
          <p:cNvSpPr>
            <a:spLocks noChangeArrowheads="1"/>
          </p:cNvSpPr>
          <p:nvPr/>
        </p:nvSpPr>
        <p:spPr bwMode="auto">
          <a:xfrm>
            <a:off x="4716463" y="2492375"/>
            <a:ext cx="4032250"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endParaRPr lang="ja-JP" altLang="en-US" sz="1400">
              <a:solidFill>
                <a:srgbClr val="000000"/>
              </a:solidFill>
              <a:latin typeface="HGPｺﾞｼｯｸE" pitchFamily="50" charset="-128"/>
              <a:ea typeface="HGPｺﾞｼｯｸE" pitchFamily="50" charset="-128"/>
            </a:endParaRPr>
          </a:p>
          <a:p>
            <a:pPr defTabSz="912813"/>
            <a:r>
              <a:rPr lang="ja-JP" altLang="en-US" sz="1600">
                <a:solidFill>
                  <a:srgbClr val="000000"/>
                </a:solidFill>
                <a:latin typeface="HGPｺﾞｼｯｸE" pitchFamily="50" charset="-128"/>
                <a:ea typeface="HGPｺﾞｼｯｸE" pitchFamily="50" charset="-128"/>
              </a:rPr>
              <a:t>・近世、「天下の台所」とよばれた大阪・関西。</a:t>
            </a:r>
          </a:p>
          <a:p>
            <a:pPr defTabSz="912813"/>
            <a:r>
              <a:rPr lang="ja-JP" altLang="en-US" sz="1600">
                <a:solidFill>
                  <a:srgbClr val="000000"/>
                </a:solidFill>
                <a:latin typeface="HGPｺﾞｼｯｸE" pitchFamily="50" charset="-128"/>
                <a:ea typeface="HGPｺﾞｼｯｸE" pitchFamily="50" charset="-128"/>
              </a:rPr>
              <a:t>  水運で日本各地と結ばれた交通ネットワー</a:t>
            </a:r>
          </a:p>
          <a:p>
            <a:pPr defTabSz="912813"/>
            <a:r>
              <a:rPr lang="ja-JP" altLang="en-US" sz="1600">
                <a:solidFill>
                  <a:srgbClr val="000000"/>
                </a:solidFill>
                <a:latin typeface="HGPｺﾞｼｯｸE" pitchFamily="50" charset="-128"/>
                <a:ea typeface="HGPｺﾞｼｯｸE" pitchFamily="50" charset="-128"/>
              </a:rPr>
              <a:t>  クの中心として、ヒト・モノ・カネの集散地と</a:t>
            </a:r>
          </a:p>
          <a:p>
            <a:pPr defTabSz="912813"/>
            <a:r>
              <a:rPr lang="ja-JP" altLang="en-US" sz="1600">
                <a:solidFill>
                  <a:srgbClr val="000000"/>
                </a:solidFill>
                <a:latin typeface="HGPｺﾞｼｯｸE" pitchFamily="50" charset="-128"/>
                <a:ea typeface="HGPｺﾞｼｯｸE" pitchFamily="50" charset="-128"/>
              </a:rPr>
              <a:t>  して、我が国の経済を支えてきた</a:t>
            </a:r>
          </a:p>
          <a:p>
            <a:pPr defTabSz="912813"/>
            <a:r>
              <a:rPr lang="ja-JP" altLang="en-US" sz="1600">
                <a:solidFill>
                  <a:srgbClr val="000000"/>
                </a:solidFill>
                <a:latin typeface="HGPｺﾞｼｯｸE" pitchFamily="50" charset="-128"/>
                <a:ea typeface="HGPｺﾞｼｯｸE" pitchFamily="50" charset="-128"/>
              </a:rPr>
              <a:t>・今も、アジア・世界に開かれた「関西国際空</a:t>
            </a:r>
          </a:p>
          <a:p>
            <a:pPr defTabSz="912813"/>
            <a:r>
              <a:rPr lang="ja-JP" altLang="en-US" sz="1600">
                <a:solidFill>
                  <a:srgbClr val="000000"/>
                </a:solidFill>
                <a:latin typeface="HGPｺﾞｼｯｸE" pitchFamily="50" charset="-128"/>
                <a:ea typeface="HGPｺﾞｼｯｸE" pitchFamily="50" charset="-128"/>
              </a:rPr>
              <a:t>  港</a:t>
            </a:r>
            <a:r>
              <a:rPr lang="ja-JP" altLang="en-US" sz="1600">
                <a:latin typeface="HGPｺﾞｼｯｸE" pitchFamily="50" charset="-128"/>
                <a:ea typeface="HGPｺﾞｼｯｸE" pitchFamily="50" charset="-128"/>
              </a:rPr>
              <a:t>」と「阪神港」という国内と海外を結ぶ二　</a:t>
            </a:r>
            <a:endParaRPr lang="en-US" altLang="ja-JP" sz="1600">
              <a:latin typeface="HGPｺﾞｼｯｸE" pitchFamily="50" charset="-128"/>
              <a:ea typeface="HGPｺﾞｼｯｸE" pitchFamily="50" charset="-128"/>
            </a:endParaRPr>
          </a:p>
          <a:p>
            <a:pPr defTabSz="912813"/>
            <a:r>
              <a:rPr lang="ja-JP" altLang="en-US" sz="1600">
                <a:latin typeface="HGPｺﾞｼｯｸE" pitchFamily="50" charset="-128"/>
                <a:ea typeface="HGPｺﾞｼｯｸE" pitchFamily="50" charset="-128"/>
              </a:rPr>
              <a:t>　大インフラを有する大阪・関西</a:t>
            </a:r>
          </a:p>
          <a:p>
            <a:pPr defTabSz="912813"/>
            <a:r>
              <a:rPr lang="ja-JP" altLang="en-US" sz="1600">
                <a:solidFill>
                  <a:srgbClr val="000000"/>
                </a:solidFill>
                <a:latin typeface="HGPｺﾞｼｯｸE" pitchFamily="50" charset="-128"/>
                <a:ea typeface="HGPｺﾞｼｯｸE" pitchFamily="50" charset="-128"/>
              </a:rPr>
              <a:t>・このインフラを最大限活用し、アジアと日本</a:t>
            </a:r>
            <a:endParaRPr lang="en-US" altLang="ja-JP" sz="1600">
              <a:solidFill>
                <a:srgbClr val="000000"/>
              </a:solidFill>
              <a:latin typeface="HGPｺﾞｼｯｸE" pitchFamily="50" charset="-128"/>
              <a:ea typeface="HGPｺﾞｼｯｸE" pitchFamily="50" charset="-128"/>
            </a:endParaRPr>
          </a:p>
          <a:p>
            <a:pPr defTabSz="912813"/>
            <a:r>
              <a:rPr lang="en-US" altLang="ja-JP" sz="16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各地との「ヒト・モノ・カネ」の結節点・玄関　</a:t>
            </a:r>
          </a:p>
          <a:p>
            <a:pPr defTabSz="912813"/>
            <a:r>
              <a:rPr lang="ja-JP" altLang="en-US" sz="1600">
                <a:solidFill>
                  <a:srgbClr val="000000"/>
                </a:solidFill>
                <a:latin typeface="HGPｺﾞｼｯｸE" pitchFamily="50" charset="-128"/>
                <a:ea typeface="HGPｺﾞｼｯｸE" pitchFamily="50" charset="-128"/>
              </a:rPr>
              <a:t>　口、</a:t>
            </a:r>
            <a:r>
              <a:rPr lang="en-US" altLang="ja-JP" sz="1600">
                <a:solidFill>
                  <a:srgbClr val="000000"/>
                </a:solidFill>
                <a:latin typeface="HGPｺﾞｼｯｸE" pitchFamily="50" charset="-128"/>
                <a:ea typeface="HGPｺﾞｼｯｸE" pitchFamily="50" charset="-128"/>
              </a:rPr>
              <a:t>21</a:t>
            </a:r>
            <a:r>
              <a:rPr lang="ja-JP" altLang="en-US" sz="1600">
                <a:solidFill>
                  <a:srgbClr val="000000"/>
                </a:solidFill>
                <a:latin typeface="HGPｺﾞｼｯｸE" pitchFamily="50" charset="-128"/>
                <a:ea typeface="HGPｺﾞｼｯｸE" pitchFamily="50" charset="-128"/>
              </a:rPr>
              <a:t>世紀の「天下の台所」として、我が国</a:t>
            </a:r>
          </a:p>
          <a:p>
            <a:pPr defTabSz="912813"/>
            <a:r>
              <a:rPr lang="ja-JP" altLang="en-US" sz="1600">
                <a:solidFill>
                  <a:srgbClr val="000000"/>
                </a:solidFill>
                <a:latin typeface="HGPｺﾞｼｯｸE" pitchFamily="50" charset="-128"/>
                <a:ea typeface="HGPｺﾞｼｯｸE" pitchFamily="50" charset="-128"/>
              </a:rPr>
              <a:t>　全体の成長を牽引する</a:t>
            </a:r>
          </a:p>
        </p:txBody>
      </p:sp>
      <p:sp>
        <p:nvSpPr>
          <p:cNvPr id="58374" name="Rectangle 29"/>
          <p:cNvSpPr>
            <a:spLocks noChangeArrowheads="1"/>
          </p:cNvSpPr>
          <p:nvPr/>
        </p:nvSpPr>
        <p:spPr bwMode="auto">
          <a:xfrm>
            <a:off x="250825" y="2492375"/>
            <a:ext cx="4214813" cy="3024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defRPr/>
            </a:pPr>
            <a:endParaRPr lang="ja-JP" altLang="en-US" sz="14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a:t>
            </a:r>
            <a:r>
              <a:rPr lang="ja-JP" altLang="en-US" sz="1600" spc="-50" dirty="0">
                <a:solidFill>
                  <a:srgbClr val="000000"/>
                </a:solidFill>
                <a:latin typeface="HGPｺﾞｼｯｸE" pitchFamily="50" charset="-128"/>
                <a:ea typeface="HGPｺﾞｼｯｸE" pitchFamily="50" charset="-128"/>
              </a:rPr>
              <a:t>大阪・関西は、リチウムイオン電池</a:t>
            </a:r>
            <a:r>
              <a:rPr lang="ja-JP" altLang="en-US" sz="1600" spc="-50" baseline="30000" dirty="0">
                <a:latin typeface="HGPｺﾞｼｯｸE" pitchFamily="50" charset="-128"/>
                <a:ea typeface="HGPｺﾞｼｯｸE" pitchFamily="50" charset="-128"/>
              </a:rPr>
              <a:t>＊</a:t>
            </a:r>
            <a:r>
              <a:rPr lang="ja-JP" altLang="en-US" sz="1600" spc="-50" dirty="0">
                <a:latin typeface="HGPｺﾞｼｯｸE" pitchFamily="50" charset="-128"/>
                <a:ea typeface="HGPｺﾞｼｯｸE" pitchFamily="50" charset="-128"/>
              </a:rPr>
              <a:t>及び</a:t>
            </a:r>
            <a:r>
              <a:rPr lang="ja-JP" altLang="en-US" sz="1600" dirty="0">
                <a:latin typeface="HGPｺﾞｼｯｸE" pitchFamily="50" charset="-128"/>
                <a:ea typeface="HGPｺﾞｼｯｸE" pitchFamily="50" charset="-128"/>
              </a:rPr>
              <a:t>太陽　電池において、我が国の生産量の約８割</a:t>
            </a:r>
            <a:r>
              <a:rPr lang="ja-JP" altLang="en-US" sz="1600" dirty="0">
                <a:solidFill>
                  <a:srgbClr val="000000"/>
                </a:solidFill>
                <a:latin typeface="HGPｺﾞｼｯｸE" pitchFamily="50" charset="-128"/>
                <a:ea typeface="HGPｺﾞｼｯｸE" pitchFamily="50" charset="-128"/>
              </a:rPr>
              <a:t>を</a:t>
            </a:r>
            <a:endParaRPr lang="en-US" altLang="ja-JP" sz="1600" dirty="0">
              <a:solidFill>
                <a:srgbClr val="000000"/>
              </a:solidFill>
              <a:latin typeface="HGPｺﾞｼｯｸE" pitchFamily="50" charset="-128"/>
              <a:ea typeface="HGPｺﾞｼｯｸE" pitchFamily="50" charset="-128"/>
            </a:endParaRPr>
          </a:p>
          <a:p>
            <a:pPr marL="142875" indent="-142875" defTabSz="912813">
              <a:defRPr/>
            </a:pPr>
            <a:r>
              <a:rPr lang="ja-JP" altLang="en-US" sz="1600" dirty="0">
                <a:solidFill>
                  <a:srgbClr val="000000"/>
                </a:solidFill>
                <a:latin typeface="HGPｺﾞｼｯｸE" pitchFamily="50" charset="-128"/>
                <a:ea typeface="HGPｺﾞｼｯｸE" pitchFamily="50" charset="-128"/>
              </a:rPr>
              <a:t>　占める日本が世界に誇る「外需</a:t>
            </a:r>
            <a:r>
              <a:rPr lang="ja-JP" altLang="en-US" sz="1600" baseline="30000" dirty="0">
                <a:solidFill>
                  <a:srgbClr val="000000"/>
                </a:solidFill>
                <a:latin typeface="HGPｺﾞｼｯｸE" pitchFamily="50" charset="-128"/>
                <a:ea typeface="HGPｺﾞｼｯｸE" pitchFamily="50" charset="-128"/>
              </a:rPr>
              <a:t>＊</a:t>
            </a:r>
            <a:r>
              <a:rPr lang="ja-JP" altLang="en-US" sz="1600" dirty="0">
                <a:solidFill>
                  <a:srgbClr val="000000"/>
                </a:solidFill>
                <a:latin typeface="HGPｺﾞｼｯｸE" pitchFamily="50" charset="-128"/>
                <a:ea typeface="HGPｺﾞｼｯｸE" pitchFamily="50" charset="-128"/>
              </a:rPr>
              <a:t>型ハイエンド産業」の先進地域</a:t>
            </a:r>
          </a:p>
          <a:p>
            <a:pPr defTabSz="912813">
              <a:defRPr/>
            </a:pPr>
            <a:r>
              <a:rPr lang="ja-JP" altLang="en-US" sz="1600" dirty="0">
                <a:solidFill>
                  <a:srgbClr val="000000"/>
                </a:solidFill>
                <a:latin typeface="HGPｺﾞｼｯｸE" pitchFamily="50" charset="-128"/>
                <a:ea typeface="HGPｺﾞｼｯｸE" pitchFamily="50" charset="-128"/>
              </a:rPr>
              <a:t>・これらの</a:t>
            </a:r>
            <a:r>
              <a:rPr lang="ja-JP" altLang="en-US" sz="1600" dirty="0">
                <a:solidFill>
                  <a:srgbClr val="000000"/>
                </a:solidFill>
                <a:latin typeface="Arial"/>
                <a:ea typeface="HGPｺﾞｼｯｸE" pitchFamily="50" charset="-128"/>
              </a:rPr>
              <a:t>産業集積をはじめ、人材や都市機</a:t>
            </a:r>
          </a:p>
          <a:p>
            <a:pPr defTabSz="912813">
              <a:defRPr/>
            </a:pPr>
            <a:r>
              <a:rPr lang="ja-JP" altLang="en-US" sz="1600" dirty="0">
                <a:solidFill>
                  <a:srgbClr val="000000"/>
                </a:solidFill>
                <a:latin typeface="Arial"/>
                <a:ea typeface="HGPｺﾞｼｯｸE" pitchFamily="50" charset="-128"/>
              </a:rPr>
              <a:t>  能など大阪・関西が持つ強みに磨きをかけ、</a:t>
            </a:r>
          </a:p>
          <a:p>
            <a:pPr defTabSz="912813">
              <a:defRPr/>
            </a:pPr>
            <a:r>
              <a:rPr lang="ja-JP" altLang="en-US" sz="1600" dirty="0">
                <a:solidFill>
                  <a:srgbClr val="000000"/>
                </a:solidFill>
                <a:latin typeface="Arial"/>
                <a:ea typeface="HGPｺﾞｼｯｸE" pitchFamily="50" charset="-128"/>
              </a:rPr>
              <a:t>  「ハイエンド（高付加価値）」を創出し、「ヒト・</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モノ・カネ」の「集積・交流・分配」機能をさらに</a:t>
            </a:r>
            <a:endParaRPr lang="en-US" altLang="ja-JP" sz="1600" dirty="0">
              <a:solidFill>
                <a:srgbClr val="000000"/>
              </a:solidFill>
              <a:latin typeface="Arial"/>
              <a:ea typeface="HGPｺﾞｼｯｸE" pitchFamily="50" charset="-128"/>
            </a:endParaRPr>
          </a:p>
          <a:p>
            <a:pPr defTabSz="912813">
              <a:defRPr/>
            </a:pPr>
            <a:r>
              <a:rPr lang="ja-JP" altLang="en-US" sz="1600" dirty="0">
                <a:solidFill>
                  <a:srgbClr val="000000"/>
                </a:solidFill>
                <a:latin typeface="Arial"/>
                <a:ea typeface="HGPｺﾞｼｯｸE" pitchFamily="50" charset="-128"/>
              </a:rPr>
              <a:t>　高める（「中継都市」機能と相乗効果を発揮） </a:t>
            </a:r>
          </a:p>
          <a:p>
            <a:pPr defTabSz="912813">
              <a:defRPr/>
            </a:pPr>
            <a:endParaRPr lang="ja-JP" altLang="en-US" sz="1600" dirty="0">
              <a:solidFill>
                <a:srgbClr val="000000"/>
              </a:solidFill>
              <a:latin typeface="HGPｺﾞｼｯｸE" pitchFamily="50" charset="-128"/>
              <a:ea typeface="HGPｺﾞｼｯｸE" pitchFamily="50" charset="-128"/>
            </a:endParaRPr>
          </a:p>
        </p:txBody>
      </p:sp>
      <p:sp>
        <p:nvSpPr>
          <p:cNvPr id="89095" name="Oval 6"/>
          <p:cNvSpPr>
            <a:spLocks noChangeArrowheads="1"/>
          </p:cNvSpPr>
          <p:nvPr/>
        </p:nvSpPr>
        <p:spPr bwMode="auto">
          <a:xfrm>
            <a:off x="5026025" y="2146300"/>
            <a:ext cx="3457575" cy="538163"/>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中継都市</a:t>
            </a:r>
          </a:p>
          <a:p>
            <a:pPr algn="ctr" defTabSz="912813"/>
            <a:r>
              <a:rPr lang="ja-JP" altLang="en-US" sz="1400">
                <a:solidFill>
                  <a:srgbClr val="000000"/>
                </a:solidFill>
                <a:ea typeface="HGPｺﾞｼｯｸE" pitchFamily="50" charset="-128"/>
              </a:rPr>
              <a:t>（アジアと日本各地の結節点）</a:t>
            </a:r>
          </a:p>
        </p:txBody>
      </p:sp>
      <p:sp>
        <p:nvSpPr>
          <p:cNvPr id="89096" name="Oval 5"/>
          <p:cNvSpPr>
            <a:spLocks noChangeArrowheads="1"/>
          </p:cNvSpPr>
          <p:nvPr/>
        </p:nvSpPr>
        <p:spPr bwMode="auto">
          <a:xfrm>
            <a:off x="595313" y="2138363"/>
            <a:ext cx="3457575" cy="538162"/>
          </a:xfrm>
          <a:prstGeom prst="ellipse">
            <a:avLst/>
          </a:prstGeom>
          <a:solidFill>
            <a:schemeClr val="accent1"/>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2813"/>
            <a:r>
              <a:rPr lang="ja-JP" altLang="en-US" sz="2400">
                <a:solidFill>
                  <a:srgbClr val="000000"/>
                </a:solidFill>
                <a:ea typeface="HGPｺﾞｼｯｸE" pitchFamily="50" charset="-128"/>
              </a:rPr>
              <a:t>ハイエンド都市</a:t>
            </a:r>
          </a:p>
          <a:p>
            <a:pPr algn="ctr" defTabSz="912813"/>
            <a:r>
              <a:rPr lang="ja-JP" altLang="en-US" sz="1400">
                <a:solidFill>
                  <a:srgbClr val="000000"/>
                </a:solidFill>
                <a:ea typeface="HGPｺﾞｼｯｸE" pitchFamily="50" charset="-128"/>
              </a:rPr>
              <a:t>（価値創造都市）</a:t>
            </a:r>
          </a:p>
        </p:txBody>
      </p:sp>
      <p:sp>
        <p:nvSpPr>
          <p:cNvPr id="89097" name="Rectangle 45"/>
          <p:cNvSpPr>
            <a:spLocks noChangeArrowheads="1"/>
          </p:cNvSpPr>
          <p:nvPr/>
        </p:nvSpPr>
        <p:spPr bwMode="auto">
          <a:xfrm>
            <a:off x="252413" y="5553075"/>
            <a:ext cx="8497887" cy="1152525"/>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pPr defTabSz="912813"/>
            <a:r>
              <a:rPr kumimoji="0" lang="ja-JP" altLang="en-US" sz="1200">
                <a:solidFill>
                  <a:srgbClr val="000000"/>
                </a:solidFill>
                <a:latin typeface="HGPｺﾞｼｯｸE" pitchFamily="50" charset="-128"/>
                <a:ea typeface="HGPｺﾞｼｯｸE" pitchFamily="50" charset="-128"/>
              </a:rPr>
              <a:t>（参考）・シンガポール：自由貿易港として、東洋と西洋を結ぶ貿易の中継点として発展。現在は</a:t>
            </a:r>
            <a:r>
              <a:rPr kumimoji="0" lang="en-US" altLang="ja-JP" sz="1200">
                <a:solidFill>
                  <a:srgbClr val="000000"/>
                </a:solidFill>
                <a:latin typeface="HGPｺﾞｼｯｸE" pitchFamily="50" charset="-128"/>
                <a:ea typeface="HGPｺﾞｼｯｸE" pitchFamily="50" charset="-128"/>
              </a:rPr>
              <a:t>ASEAN</a:t>
            </a:r>
            <a:r>
              <a:rPr kumimoji="0" lang="ja-JP" altLang="en-US" sz="1200" baseline="300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と中国、インド、欧米等を</a:t>
            </a:r>
          </a:p>
          <a:p>
            <a:pPr defTabSz="912813"/>
            <a:r>
              <a:rPr kumimoji="0" lang="ja-JP" altLang="en-US" sz="1200">
                <a:solidFill>
                  <a:srgbClr val="000000"/>
                </a:solidFill>
                <a:latin typeface="HGPｺﾞｼｯｸE" pitchFamily="50" charset="-128"/>
                <a:ea typeface="HGPｺﾞｼｯｸE" pitchFamily="50" charset="-128"/>
              </a:rPr>
              <a:t>　　　　　　　　　　　　　　 つなぐ「中継都市」機能を発揮。</a:t>
            </a:r>
            <a:r>
              <a:rPr kumimoji="0" lang="en-US" altLang="ja-JP" sz="1200">
                <a:solidFill>
                  <a:srgbClr val="000000"/>
                </a:solidFill>
                <a:latin typeface="HGPｺﾞｼｯｸE" pitchFamily="50" charset="-128"/>
                <a:ea typeface="HGPｺﾞｼｯｸE" pitchFamily="50" charset="-128"/>
              </a:rPr>
              <a:t>2010</a:t>
            </a:r>
            <a:r>
              <a:rPr kumimoji="0" lang="ja-JP" altLang="en-US" sz="1200">
                <a:solidFill>
                  <a:srgbClr val="000000"/>
                </a:solidFill>
                <a:latin typeface="HGPｺﾞｼｯｸE" pitchFamily="50" charset="-128"/>
                <a:ea typeface="HGPｺﾞｼｯｸE" pitchFamily="50" charset="-128"/>
              </a:rPr>
              <a:t>年「ＩＭＤ世界競争力</a:t>
            </a:r>
            <a:r>
              <a:rPr kumimoji="0" lang="ja-JP" altLang="en-US" sz="1200">
                <a:latin typeface="HGPｺﾞｼｯｸE" pitchFamily="50" charset="-128"/>
                <a:ea typeface="HGPｺﾞｼｯｸE" pitchFamily="50" charset="-128"/>
              </a:rPr>
              <a:t>ランキング」で世界第</a:t>
            </a:r>
            <a:r>
              <a:rPr kumimoji="0" lang="en-US" altLang="ja-JP" sz="1200">
                <a:latin typeface="HGPｺﾞｼｯｸE" pitchFamily="50" charset="-128"/>
                <a:ea typeface="HGPｺﾞｼｯｸE" pitchFamily="50" charset="-128"/>
              </a:rPr>
              <a:t>1</a:t>
            </a:r>
            <a:r>
              <a:rPr kumimoji="0" lang="ja-JP" altLang="en-US" sz="1200">
                <a:latin typeface="HGPｺﾞｼｯｸE" pitchFamily="50" charset="-128"/>
                <a:ea typeface="HGPｺﾞｼｯｸE" pitchFamily="50" charset="-128"/>
              </a:rPr>
              <a:t>位</a:t>
            </a:r>
          </a:p>
          <a:p>
            <a:pPr defTabSz="912813"/>
            <a:r>
              <a:rPr kumimoji="0" lang="ja-JP" altLang="en-US" sz="1200">
                <a:latin typeface="HGPｺﾞｼｯｸE" pitchFamily="50" charset="-128"/>
                <a:ea typeface="HGPｺﾞｼｯｸE" pitchFamily="50" charset="-128"/>
              </a:rPr>
              <a:t>　　　　 ・北欧諸国　　 ：</a:t>
            </a:r>
            <a:r>
              <a:rPr kumimoji="0" lang="ja-JP" altLang="en-US" sz="1200">
                <a:ea typeface="HGPｺﾞｼｯｸE" pitchFamily="50" charset="-128"/>
              </a:rPr>
              <a:t>「ＩＭＤ世界競争力ランキング」や</a:t>
            </a:r>
            <a:r>
              <a:rPr kumimoji="0" lang="ja-JP" altLang="en-US" sz="1200">
                <a:latin typeface="HGPｺﾞｼｯｸE" pitchFamily="50" charset="-128"/>
                <a:ea typeface="HGPｺﾞｼｯｸE" pitchFamily="50" charset="-128"/>
              </a:rPr>
              <a:t>一人当たりＧＤＰ</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において</a:t>
            </a:r>
            <a:r>
              <a:rPr kumimoji="0" lang="ja-JP" altLang="en-US" sz="1200">
                <a:ea typeface="HGPｺﾞｼｯｸE" pitchFamily="50" charset="-128"/>
              </a:rPr>
              <a:t>、</a:t>
            </a:r>
            <a:r>
              <a:rPr kumimoji="0" lang="ja-JP" altLang="en-US" sz="1200">
                <a:latin typeface="HGPｺﾞｼｯｸE" pitchFamily="50" charset="-128"/>
                <a:ea typeface="HGPｺﾞｼｯｸE" pitchFamily="50" charset="-128"/>
              </a:rPr>
              <a:t>上位を占める。教育水準の高さ、労働市場の</a:t>
            </a:r>
          </a:p>
          <a:p>
            <a:pPr defTabSz="912813"/>
            <a:r>
              <a:rPr kumimoji="0" lang="ja-JP" altLang="en-US" sz="1200">
                <a:latin typeface="HGPｺﾞｼｯｸE" pitchFamily="50" charset="-128"/>
                <a:ea typeface="HGPｺﾞｼｯｸE" pitchFamily="50" charset="-128"/>
              </a:rPr>
              <a:t>                             柔軟性と社会保障制度の両立に特徴。研究開発に強みを有するグローバル</a:t>
            </a:r>
            <a:r>
              <a:rPr kumimoji="0" lang="ja-JP" altLang="en-US" sz="1200" baseline="30000">
                <a:latin typeface="HGPｺﾞｼｯｸE" pitchFamily="50" charset="-128"/>
                <a:ea typeface="HGPｺﾞｼｯｸE" pitchFamily="50" charset="-128"/>
              </a:rPr>
              <a:t>＊</a:t>
            </a:r>
            <a:r>
              <a:rPr kumimoji="0" lang="ja-JP" altLang="en-US" sz="1200">
                <a:latin typeface="HGPｺﾞｼｯｸE" pitchFamily="50" charset="-128"/>
                <a:ea typeface="HGPｺﾞｼｯｸE" pitchFamily="50" charset="-128"/>
              </a:rPr>
              <a:t>企業も多い</a:t>
            </a:r>
          </a:p>
          <a:p>
            <a:pPr defTabSz="912813"/>
            <a:r>
              <a:rPr kumimoji="0" lang="ja-JP" altLang="en-US" sz="1200">
                <a:solidFill>
                  <a:srgbClr val="000000"/>
                </a:solidFill>
                <a:latin typeface="HGPｺﾞｼｯｸE" pitchFamily="50" charset="-128"/>
                <a:ea typeface="HGPｺﾞｼｯｸE" pitchFamily="50" charset="-128"/>
              </a:rPr>
              <a:t>　      </a:t>
            </a:r>
            <a:r>
              <a:rPr kumimoji="0" lang="en-US" altLang="ja-JP" sz="1200">
                <a:solidFill>
                  <a:srgbClr val="000000"/>
                </a:solidFill>
                <a:latin typeface="HGPｺﾞｼｯｸE" pitchFamily="50" charset="-128"/>
                <a:ea typeface="HGPｺﾞｼｯｸE" pitchFamily="50" charset="-128"/>
              </a:rPr>
              <a:t>※</a:t>
            </a:r>
            <a:r>
              <a:rPr kumimoji="0" lang="ja-JP" altLang="en-US" sz="1200">
                <a:solidFill>
                  <a:srgbClr val="000000"/>
                </a:solidFill>
                <a:latin typeface="HGPｺﾞｼｯｸE" pitchFamily="50" charset="-128"/>
                <a:ea typeface="HGPｺﾞｼｯｸE" pitchFamily="50" charset="-128"/>
              </a:rPr>
              <a:t>世界競争力ランキング（</a:t>
            </a:r>
            <a:r>
              <a:rPr kumimoji="0" lang="en-US" altLang="ja-JP" sz="1200">
                <a:solidFill>
                  <a:srgbClr val="000000"/>
                </a:solidFill>
                <a:latin typeface="HGPｺﾞｼｯｸE" pitchFamily="50" charset="-128"/>
                <a:ea typeface="HGPｺﾞｼｯｸE" pitchFamily="50" charset="-128"/>
              </a:rPr>
              <a:t>201</a:t>
            </a:r>
            <a:r>
              <a:rPr kumimoji="0" lang="en-US" altLang="ja-JP" sz="1200">
                <a:latin typeface="HGPｺﾞｼｯｸE" pitchFamily="50" charset="-128"/>
                <a:ea typeface="HGPｺﾞｼｯｸE" pitchFamily="50" charset="-128"/>
              </a:rPr>
              <a:t>2</a:t>
            </a:r>
            <a:r>
              <a:rPr kumimoji="0" lang="ja-JP" altLang="en-US" sz="1200">
                <a:latin typeface="HGPｺﾞｼｯｸE" pitchFamily="50" charset="-128"/>
                <a:ea typeface="HGPｺﾞｼｯｸE" pitchFamily="50" charset="-128"/>
              </a:rPr>
              <a:t>ＩＭＤ調べ）：①香港、④ｼﾝｶﾞﾎﾟｰﾙ、⑤ｽｳｪｰﾃﾞﾝ、⑧ﾉﾙｳｪｰ、⑰ﾌｨﾝﾗﾝﾄﾞ、</a:t>
            </a:r>
            <a:r>
              <a:rPr kumimoji="0" lang="ja-JP" altLang="en-US" sz="1000">
                <a:latin typeface="HGPｺﾞｼｯｸE" pitchFamily="50" charset="-128"/>
                <a:ea typeface="HGPｺﾞｼｯｸE" pitchFamily="50" charset="-128"/>
              </a:rPr>
              <a:t>　　　</a:t>
            </a:r>
            <a:r>
              <a:rPr kumimoji="0" lang="ja-JP" altLang="en-US" sz="1200">
                <a:latin typeface="HGPｺﾞｼｯｸE" pitchFamily="50" charset="-128"/>
                <a:ea typeface="HGPｺﾞｼｯｸE" pitchFamily="50" charset="-128"/>
              </a:rPr>
              <a:t>日本</a:t>
            </a:r>
          </a:p>
          <a:p>
            <a:pPr defTabSz="912813"/>
            <a:r>
              <a:rPr kumimoji="0" lang="ja-JP" altLang="en-US" sz="1200">
                <a:latin typeface="HGPｺﾞｼｯｸE" pitchFamily="50" charset="-128"/>
                <a:ea typeface="HGPｺﾞｼｯｸE" pitchFamily="50" charset="-128"/>
              </a:rPr>
              <a:t>　　       １人あたりＧＤＰ（</a:t>
            </a:r>
            <a:r>
              <a:rPr kumimoji="0" lang="en-US" altLang="ja-JP" sz="1200">
                <a:latin typeface="HGPｺﾞｼｯｸE" pitchFamily="50" charset="-128"/>
                <a:ea typeface="HGPｺﾞｼｯｸE" pitchFamily="50" charset="-128"/>
              </a:rPr>
              <a:t>2011</a:t>
            </a:r>
            <a:r>
              <a:rPr kumimoji="0" lang="ja-JP" altLang="en-US" sz="1200">
                <a:latin typeface="HGPｺﾞｼｯｸE" pitchFamily="50" charset="-128"/>
                <a:ea typeface="HGPｺﾞｼｯｸE" pitchFamily="50" charset="-128"/>
              </a:rPr>
              <a:t>ＩＭＦ調べ）　　　　 ：③ﾉﾙｳｪｰ、⑦ﾃﾞﾝﾏｰｸ、⑧ｽｳｪｰﾃﾞﾝ、⑫ﾌｨﾝﾗﾝﾄﾞ、⑬ｼﾝｶﾞﾎﾟｰﾙ、⑱日本</a:t>
            </a:r>
            <a:endParaRPr lang="ja-JP" altLang="en-US" sz="1200">
              <a:latin typeface="HGPｺﾞｼｯｸE" pitchFamily="50" charset="-128"/>
              <a:ea typeface="HGPｺﾞｼｯｸE" pitchFamily="50" charset="-128"/>
            </a:endParaRPr>
          </a:p>
        </p:txBody>
      </p:sp>
      <p:sp>
        <p:nvSpPr>
          <p:cNvPr id="89098" name="AutoShape 48"/>
          <p:cNvSpPr>
            <a:spLocks noChangeArrowheads="1"/>
          </p:cNvSpPr>
          <p:nvPr/>
        </p:nvSpPr>
        <p:spPr bwMode="auto">
          <a:xfrm>
            <a:off x="4141788" y="2257425"/>
            <a:ext cx="792162"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89099" name="AutoShape 50"/>
          <p:cNvSpPr>
            <a:spLocks noChangeArrowheads="1"/>
          </p:cNvSpPr>
          <p:nvPr/>
        </p:nvSpPr>
        <p:spPr bwMode="auto">
          <a:xfrm rot="10800000">
            <a:off x="4070350" y="2544763"/>
            <a:ext cx="792163" cy="215900"/>
          </a:xfrm>
          <a:prstGeom prst="curvedDownArrow">
            <a:avLst>
              <a:gd name="adj1" fmla="val 73382"/>
              <a:gd name="adj2" fmla="val 146765"/>
              <a:gd name="adj3" fmla="val 33333"/>
            </a:avLst>
          </a:prstGeom>
          <a:solidFill>
            <a:schemeClr val="accent1"/>
          </a:solidFill>
          <a:ln w="9525">
            <a:solidFill>
              <a:schemeClr val="tx1"/>
            </a:solidFill>
            <a:miter lim="800000"/>
            <a:headEnd/>
            <a:tailEnd/>
          </a:ln>
        </p:spPr>
        <p:txBody>
          <a:bodyPr rot="10800000" wrap="none" anchor="ctr"/>
          <a:lstStyle/>
          <a:p>
            <a:pPr defTabSz="912813"/>
            <a:endParaRPr lang="ja-JP" altLang="en-US">
              <a:solidFill>
                <a:srgbClr val="000000"/>
              </a:solidFill>
            </a:endParaRPr>
          </a:p>
        </p:txBody>
      </p:sp>
      <p:pic>
        <p:nvPicPr>
          <p:cNvPr id="8910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6353175"/>
            <a:ext cx="1809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08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ハイエンド</a:t>
            </a:r>
            <a:r>
              <a:rPr lang="ja-JP" altLang="en-US" sz="2400" baseline="30000" dirty="0">
                <a:ea typeface="HGPｺﾞｼｯｸE" pitchFamily="50" charset="-128"/>
              </a:rPr>
              <a:t>＊</a:t>
            </a:r>
            <a:r>
              <a:rPr lang="ja-JP" altLang="en-US" sz="2400" dirty="0">
                <a:ea typeface="HGPｺﾞｼｯｸE" pitchFamily="50" charset="-128"/>
              </a:rPr>
              <a:t>都市</a:t>
            </a:r>
            <a:r>
              <a:rPr lang="ja-JP" altLang="en-US" sz="1600" dirty="0">
                <a:ea typeface="HGPｺﾞｼｯｸE" pitchFamily="50" charset="-128"/>
              </a:rPr>
              <a:t>（価値創造都市）</a:t>
            </a:r>
            <a:r>
              <a:rPr lang="ja-JP" altLang="en-US" sz="2400" dirty="0">
                <a:ea typeface="HGPｺﾞｼｯｸE" pitchFamily="50" charset="-128"/>
              </a:rPr>
              <a:t>の実現に向けて</a:t>
            </a:r>
          </a:p>
        </p:txBody>
      </p:sp>
      <p:sp>
        <p:nvSpPr>
          <p:cNvPr id="180228" name="Rectangle 4"/>
          <p:cNvSpPr>
            <a:spLocks noChangeArrowheads="1"/>
          </p:cNvSpPr>
          <p:nvPr/>
        </p:nvSpPr>
        <p:spPr bwMode="auto">
          <a:xfrm>
            <a:off x="250825" y="620713"/>
            <a:ext cx="8713788" cy="2808287"/>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ハイエンドな産業・人材の集積拠点</a:t>
            </a:r>
          </a:p>
          <a:p>
            <a:pPr marL="179388" indent="-179388" defTabSz="912813">
              <a:defRPr/>
            </a:pPr>
            <a:r>
              <a:rPr lang="ja-JP" altLang="en-US" sz="1600" dirty="0">
                <a:ea typeface="HGPｺﾞｼｯｸE" pitchFamily="50" charset="-128"/>
              </a:rPr>
              <a:t>　・環境・新エネルギー</a:t>
            </a:r>
            <a:r>
              <a:rPr lang="ja-JP" altLang="en-US" sz="1600" baseline="30000" dirty="0">
                <a:ea typeface="HGPｺﾞｼｯｸE" pitchFamily="50" charset="-128"/>
              </a:rPr>
              <a:t>＊</a:t>
            </a:r>
            <a:r>
              <a:rPr lang="ja-JP" altLang="en-US" sz="1600" dirty="0">
                <a:ea typeface="HGPｺﾞｼｯｸE" pitchFamily="50" charset="-128"/>
              </a:rPr>
              <a:t>、バイオ</a:t>
            </a:r>
            <a:r>
              <a:rPr lang="ja-JP" altLang="en-US" sz="1600" baseline="30000" dirty="0">
                <a:ea typeface="HGPｺﾞｼｯｸE" pitchFamily="50" charset="-128"/>
              </a:rPr>
              <a:t>＊</a:t>
            </a:r>
            <a:r>
              <a:rPr lang="ja-JP" altLang="en-US" sz="1600" dirty="0">
                <a:ea typeface="HGPｺﾞｼｯｸE" pitchFamily="50" charset="-128"/>
              </a:rPr>
              <a:t>など先端技術産業の集積が更なる集積をよび、緊密なネットワー</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クを構築することで、高付加価値</a:t>
            </a:r>
            <a:r>
              <a:rPr lang="ja-JP" altLang="en-US" sz="1600" baseline="30000" dirty="0">
                <a:ea typeface="HGPｺﾞｼｯｸE" pitchFamily="50" charset="-128"/>
              </a:rPr>
              <a:t>＊</a:t>
            </a:r>
            <a:r>
              <a:rPr lang="ja-JP" altLang="en-US" sz="1600" dirty="0">
                <a:ea typeface="HGPｺﾞｼｯｸE" pitchFamily="50" charset="-128"/>
              </a:rPr>
              <a:t>な製品、商品を次々に創出。当該分野でのブランド力・情報発</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信力が高まることによって更なる相乗効果を生み、大阪・関西の産業が世界をリードしている</a:t>
            </a:r>
          </a:p>
          <a:p>
            <a:pPr marL="179388" indent="-179388" defTabSz="912813">
              <a:defRPr/>
            </a:pPr>
            <a:r>
              <a:rPr lang="ja-JP" altLang="en-US" sz="1600" dirty="0">
                <a:ea typeface="HGPｺﾞｼｯｸE" pitchFamily="50" charset="-128"/>
              </a:rPr>
              <a:t>　・国際社会の中で活躍できるハイエンド人材が育ち、集まり、交流することにより、新たな技術革</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新を創出し、ハイエンド産業との相乗効果を発揮している</a:t>
            </a:r>
            <a:endParaRPr lang="en-US" altLang="ja-JP" sz="1600" dirty="0">
              <a:ea typeface="HGPｺﾞｼｯｸE" pitchFamily="50" charset="-128"/>
            </a:endParaRP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国際標準の競争環境が整った都市</a:t>
            </a:r>
          </a:p>
          <a:p>
            <a:pPr marL="179388" indent="-179388" defTabSz="912813">
              <a:defRPr/>
            </a:pPr>
            <a:r>
              <a:rPr lang="ja-JP" altLang="en-US" sz="1600" dirty="0">
                <a:ea typeface="HGPｺﾞｼｯｸE" pitchFamily="50" charset="-128"/>
              </a:rPr>
              <a:t>　・頑張る企業、頑張るヒトほど報われる環境が整備されることによって、ハイエンドな産業・人材が創</a:t>
            </a:r>
            <a:endParaRPr lang="en-US" altLang="ja-JP" sz="1600" dirty="0">
              <a:ea typeface="HGPｺﾞｼｯｸE" pitchFamily="50" charset="-128"/>
            </a:endParaRPr>
          </a:p>
          <a:p>
            <a:pPr marL="179388" indent="-179388" defTabSz="912813">
              <a:defRPr/>
            </a:pPr>
            <a:r>
              <a:rPr lang="en-US" altLang="ja-JP" sz="1600" dirty="0">
                <a:ea typeface="HGPｺﾞｼｯｸE" pitchFamily="50" charset="-128"/>
              </a:rPr>
              <a:t>    </a:t>
            </a:r>
            <a:r>
              <a:rPr lang="ja-JP" altLang="en-US" sz="1600" dirty="0">
                <a:ea typeface="HGPｺﾞｼｯｸE" pitchFamily="50" charset="-128"/>
              </a:rPr>
              <a:t>出され、成長が実現している</a:t>
            </a:r>
          </a:p>
        </p:txBody>
      </p:sp>
      <p:sp>
        <p:nvSpPr>
          <p:cNvPr id="90116" name="AutoShape 5"/>
          <p:cNvSpPr>
            <a:spLocks noChangeArrowheads="1"/>
          </p:cNvSpPr>
          <p:nvPr/>
        </p:nvSpPr>
        <p:spPr bwMode="auto">
          <a:xfrm>
            <a:off x="250825" y="3644900"/>
            <a:ext cx="8713788" cy="3095625"/>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産業・技術の強化、人材力の強化</a:t>
            </a:r>
          </a:p>
          <a:p>
            <a:pPr defTabSz="912813"/>
            <a:r>
              <a:rPr lang="ja-JP" altLang="en-US" sz="1600">
                <a:ea typeface="HGPｺﾞｼｯｸE" pitchFamily="50" charset="-128"/>
              </a:rPr>
              <a:t>　・先端技術産業の国際的な競争拠点を形成するための総合特区</a:t>
            </a:r>
            <a:r>
              <a:rPr lang="ja-JP" altLang="en-US" sz="1600" baseline="30000">
                <a:ea typeface="HGPｺﾞｼｯｸE" pitchFamily="50" charset="-128"/>
              </a:rPr>
              <a:t>＊</a:t>
            </a:r>
            <a:r>
              <a:rPr lang="ja-JP" altLang="en-US" sz="1600">
                <a:ea typeface="HGPｺﾞｼｯｸE" pitchFamily="50" charset="-128"/>
              </a:rPr>
              <a:t>制度の導入、規制緩和、</a:t>
            </a:r>
            <a:endParaRPr lang="en-US" altLang="ja-JP" sz="1600">
              <a:ea typeface="HGPｺﾞｼｯｸE" pitchFamily="50" charset="-128"/>
            </a:endParaRPr>
          </a:p>
          <a:p>
            <a:pPr defTabSz="912813"/>
            <a:r>
              <a:rPr lang="ja-JP" altLang="en-US" sz="1600">
                <a:ea typeface="HGPｺﾞｼｯｸE" pitchFamily="50" charset="-128"/>
              </a:rPr>
              <a:t>　  物流・人流インフラ</a:t>
            </a:r>
            <a:r>
              <a:rPr lang="ja-JP" altLang="en-US" sz="1600" baseline="30000">
                <a:ea typeface="HGPｺﾞｼｯｸE" pitchFamily="50" charset="-128"/>
              </a:rPr>
              <a:t>＊</a:t>
            </a:r>
            <a:r>
              <a:rPr lang="ja-JP" altLang="en-US" sz="1600">
                <a:ea typeface="HGPｺﾞｼｯｸE" pitchFamily="50" charset="-128"/>
              </a:rPr>
              <a:t>の整備</a:t>
            </a:r>
          </a:p>
          <a:p>
            <a:pPr defTabSz="912813"/>
            <a:r>
              <a:rPr lang="ja-JP" altLang="en-US" sz="1600">
                <a:ea typeface="HGPｺﾞｼｯｸE" pitchFamily="50" charset="-128"/>
              </a:rPr>
              <a:t>　・ハイエンド人材の育成、海外からの受け入れ拡大のための環境整備、都市の再生　等　　　　　　　　　　　　　</a:t>
            </a:r>
          </a:p>
          <a:p>
            <a:pPr defTabSz="912813"/>
            <a:endParaRPr lang="ja-JP" altLang="en-US" sz="900">
              <a:ea typeface="HGPｺﾞｼｯｸE" pitchFamily="50" charset="-128"/>
            </a:endParaRPr>
          </a:p>
          <a:p>
            <a:pPr defTabSz="912813"/>
            <a:r>
              <a:rPr lang="ja-JP" altLang="en-US">
                <a:ea typeface="HGPｺﾞｼｯｸE" pitchFamily="50" charset="-128"/>
              </a:rPr>
              <a:t>◇　成長を支える環境整備</a:t>
            </a:r>
          </a:p>
          <a:p>
            <a:pPr defTabSz="912813"/>
            <a:r>
              <a:rPr lang="ja-JP" altLang="en-US" sz="1600">
                <a:ea typeface="HGPｺﾞｼｯｸE" pitchFamily="50" charset="-128"/>
              </a:rPr>
              <a:t>　・中小企業の成長分野への参入促進、海外市場の開拓を促進する仕組みの充実</a:t>
            </a:r>
          </a:p>
          <a:p>
            <a:pPr defTabSz="912813"/>
            <a:r>
              <a:rPr lang="ja-JP" altLang="en-US" sz="1600">
                <a:ea typeface="HGPｺﾞｼｯｸE" pitchFamily="50" charset="-128"/>
              </a:rPr>
              <a:t>　・企業の挑戦を促す金融支援・税制度の充実</a:t>
            </a:r>
          </a:p>
          <a:p>
            <a:pPr defTabSz="912813"/>
            <a:r>
              <a:rPr lang="ja-JP" altLang="en-US" sz="1600">
                <a:ea typeface="HGPｺﾞｼｯｸE" pitchFamily="50" charset="-128"/>
              </a:rPr>
              <a:t>　・需要の増大が見込まれる生活支援型サービス</a:t>
            </a:r>
            <a:r>
              <a:rPr lang="ja-JP" altLang="en-US" sz="1600" baseline="30000">
                <a:ea typeface="HGPｺﾞｼｯｸE" pitchFamily="50" charset="-128"/>
              </a:rPr>
              <a:t>＊</a:t>
            </a:r>
            <a:r>
              <a:rPr lang="ja-JP" altLang="en-US" sz="1600">
                <a:ea typeface="HGPｺﾞｼｯｸE" pitchFamily="50" charset="-128"/>
              </a:rPr>
              <a:t>など少子高齢社会対応産業</a:t>
            </a:r>
            <a:r>
              <a:rPr lang="ja-JP" altLang="en-US" sz="1600" baseline="30000">
                <a:ea typeface="HGPｺﾞｼｯｸE" pitchFamily="50" charset="-128"/>
              </a:rPr>
              <a:t>＊</a:t>
            </a:r>
            <a:r>
              <a:rPr lang="ja-JP" altLang="en-US" sz="1600">
                <a:ea typeface="HGPｺﾞｼｯｸE" pitchFamily="50" charset="-128"/>
              </a:rPr>
              <a:t>の創出</a:t>
            </a:r>
          </a:p>
          <a:p>
            <a:pPr defTabSz="912813"/>
            <a:r>
              <a:rPr lang="ja-JP" altLang="en-US" sz="1600">
                <a:ea typeface="HGPｺﾞｼｯｸE" pitchFamily="50" charset="-128"/>
              </a:rPr>
              <a:t>　・意欲ある人材が労働力として能力を発揮できる環境整備や、失敗しても再チャレンジできる</a:t>
            </a:r>
            <a:endParaRPr lang="en-US" altLang="ja-JP" sz="1600">
              <a:ea typeface="HGPｺﾞｼｯｸE" pitchFamily="50" charset="-128"/>
            </a:endParaRPr>
          </a:p>
          <a:p>
            <a:pPr defTabSz="912813"/>
            <a:r>
              <a:rPr lang="ja-JP" altLang="en-US" sz="1600">
                <a:ea typeface="HGPｺﾞｼｯｸE" pitchFamily="50" charset="-128"/>
              </a:rPr>
              <a:t>　　「トランポリン型」のセーフティネット（救済のための仕組み）の構築　等</a:t>
            </a:r>
          </a:p>
        </p:txBody>
      </p:sp>
      <p:sp>
        <p:nvSpPr>
          <p:cNvPr id="90117" name="AutoShape 6"/>
          <p:cNvSpPr>
            <a:spLocks noChangeArrowheads="1"/>
          </p:cNvSpPr>
          <p:nvPr/>
        </p:nvSpPr>
        <p:spPr bwMode="auto">
          <a:xfrm>
            <a:off x="3635375" y="3357563"/>
            <a:ext cx="1944688"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304630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Text Box 3"/>
          <p:cNvSpPr txBox="1">
            <a:spLocks noChangeArrowheads="1"/>
          </p:cNvSpPr>
          <p:nvPr/>
        </p:nvSpPr>
        <p:spPr bwMode="auto">
          <a:xfrm>
            <a:off x="0" y="-22225"/>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dirty="0">
                <a:ea typeface="HGPｺﾞｼｯｸE" pitchFamily="50" charset="-128"/>
              </a:rPr>
              <a:t>　　中継都市</a:t>
            </a:r>
            <a:r>
              <a:rPr lang="ja-JP" altLang="en-US" sz="2400" baseline="30000" dirty="0">
                <a:ea typeface="HGPｺﾞｼｯｸE" pitchFamily="50" charset="-128"/>
              </a:rPr>
              <a:t>＊</a:t>
            </a:r>
            <a:r>
              <a:rPr lang="ja-JP" altLang="en-US" sz="1600" dirty="0">
                <a:ea typeface="HGPｺﾞｼｯｸE" pitchFamily="50" charset="-128"/>
              </a:rPr>
              <a:t>（アジアと日本各地の結節点）</a:t>
            </a:r>
            <a:r>
              <a:rPr lang="ja-JP" altLang="en-US" sz="2400" dirty="0">
                <a:ea typeface="HGPｺﾞｼｯｸE" pitchFamily="50" charset="-128"/>
              </a:rPr>
              <a:t>の実現に向けて</a:t>
            </a:r>
          </a:p>
        </p:txBody>
      </p:sp>
      <p:sp>
        <p:nvSpPr>
          <p:cNvPr id="178187" name="Rectangle 11"/>
          <p:cNvSpPr>
            <a:spLocks noChangeArrowheads="1"/>
          </p:cNvSpPr>
          <p:nvPr/>
        </p:nvSpPr>
        <p:spPr bwMode="auto">
          <a:xfrm>
            <a:off x="250825" y="620713"/>
            <a:ext cx="8713788" cy="2519362"/>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lstStyle/>
          <a:p>
            <a:pPr marL="179388" indent="-179388" defTabSz="912813">
              <a:lnSpc>
                <a:spcPct val="90000"/>
              </a:lnSpc>
              <a:defRPr/>
            </a:pPr>
            <a:r>
              <a:rPr lang="ja-JP" altLang="en-US" sz="2000" u="sng" dirty="0">
                <a:solidFill>
                  <a:srgbClr val="3333CC"/>
                </a:solidFill>
                <a:latin typeface="HGPｺﾞｼｯｸE" pitchFamily="50" charset="-128"/>
                <a:ea typeface="HGPｺﾞｼｯｸE" pitchFamily="50" charset="-128"/>
              </a:rPr>
              <a:t>めざすべき都市像</a:t>
            </a:r>
            <a:endParaRPr lang="ja-JP" altLang="en-US" sz="900" u="sng" dirty="0">
              <a:ea typeface="HGPｺﾞｼｯｸE" pitchFamily="50" charset="-128"/>
            </a:endParaRPr>
          </a:p>
          <a:p>
            <a:pPr marL="179388" indent="-179388" defTabSz="912813">
              <a:defRPr/>
            </a:pPr>
            <a:r>
              <a:rPr lang="ja-JP" altLang="en-US" dirty="0">
                <a:ea typeface="HGPｺﾞｼｯｸE" pitchFamily="50" charset="-128"/>
              </a:rPr>
              <a:t>◇　アジアと日本各地との結節点・玄関口</a:t>
            </a:r>
          </a:p>
          <a:p>
            <a:pPr marL="179388" indent="-179388" defTabSz="912813">
              <a:defRPr/>
            </a:pPr>
            <a:r>
              <a:rPr lang="ja-JP" altLang="en-US" sz="1600" dirty="0">
                <a:ea typeface="HGPｺﾞｼｯｸE" pitchFamily="50" charset="-128"/>
              </a:rPr>
              <a:t>　・アジアと日本各地との結節点・玄関口として、アジアからヒト・モノ・カネを取り込み、</a:t>
            </a:r>
          </a:p>
          <a:p>
            <a:pPr marL="179388" indent="-179388" defTabSz="912813">
              <a:defRPr/>
            </a:pPr>
            <a:r>
              <a:rPr lang="ja-JP" altLang="en-US" sz="1600" dirty="0">
                <a:ea typeface="HGPｺﾞｼｯｸE" pitchFamily="50" charset="-128"/>
              </a:rPr>
              <a:t>　  大阪・関西で完結せず、それを日本各地に流し、また各地のハイエンドな製品・産品を大阪・関</a:t>
            </a:r>
            <a:endParaRPr lang="en-US" altLang="ja-JP" sz="1600" dirty="0">
              <a:ea typeface="HGPｺﾞｼｯｸE" pitchFamily="50" charset="-128"/>
            </a:endParaRPr>
          </a:p>
          <a:p>
            <a:pPr marL="179388" indent="-179388" defTabSz="912813">
              <a:defRPr/>
            </a:pPr>
            <a:r>
              <a:rPr lang="ja-JP" altLang="en-US" sz="1600" dirty="0">
                <a:ea typeface="HGPｺﾞｼｯｸE" pitchFamily="50" charset="-128"/>
              </a:rPr>
              <a:t>　  西を通じてアジアへと輸出することにより、日本全体の成長を支えている</a:t>
            </a:r>
          </a:p>
          <a:p>
            <a:pPr marL="179388" indent="-179388" defTabSz="912813">
              <a:defRPr/>
            </a:pPr>
            <a:endParaRPr lang="ja-JP" altLang="en-US" sz="900" dirty="0">
              <a:ea typeface="HGPｺﾞｼｯｸE" pitchFamily="50" charset="-128"/>
            </a:endParaRPr>
          </a:p>
          <a:p>
            <a:pPr marL="179388" indent="-179388" defTabSz="912813">
              <a:defRPr/>
            </a:pPr>
            <a:r>
              <a:rPr lang="ja-JP" altLang="en-US" dirty="0">
                <a:ea typeface="HGPｺﾞｼｯｸE" pitchFamily="50" charset="-128"/>
              </a:rPr>
              <a:t>◇　自由都市</a:t>
            </a:r>
          </a:p>
          <a:p>
            <a:pPr marL="179388" indent="-179388" defTabSz="912813">
              <a:defRPr/>
            </a:pPr>
            <a:r>
              <a:rPr lang="ja-JP" altLang="en-US" sz="1600" dirty="0">
                <a:ea typeface="HGPｺﾞｼｯｸE" pitchFamily="50" charset="-128"/>
              </a:rPr>
              <a:t>　・ヒト・モノ・カネの移動を阻害する障壁が引き下げられ、円滑な移動の自由が確保されているため、</a:t>
            </a:r>
          </a:p>
          <a:p>
            <a:pPr marL="179388" indent="-179388" defTabSz="912813">
              <a:defRPr/>
            </a:pPr>
            <a:r>
              <a:rPr lang="ja-JP" altLang="en-US" sz="1600" dirty="0">
                <a:ea typeface="HGPｺﾞｼｯｸE" pitchFamily="50" charset="-128"/>
              </a:rPr>
              <a:t>　  それらが活発に「集積・交流・分配」されている</a:t>
            </a:r>
            <a:endParaRPr lang="ja-JP" altLang="en-US" sz="1600" dirty="0">
              <a:latin typeface="HGPｺﾞｼｯｸE" pitchFamily="50" charset="-128"/>
              <a:ea typeface="HGPｺﾞｼｯｸE" pitchFamily="50" charset="-128"/>
            </a:endParaRPr>
          </a:p>
        </p:txBody>
      </p:sp>
      <p:sp>
        <p:nvSpPr>
          <p:cNvPr id="91140" name="AutoShape 12"/>
          <p:cNvSpPr>
            <a:spLocks noChangeArrowheads="1"/>
          </p:cNvSpPr>
          <p:nvPr/>
        </p:nvSpPr>
        <p:spPr bwMode="auto">
          <a:xfrm>
            <a:off x="250825" y="3249613"/>
            <a:ext cx="8713788" cy="3348037"/>
          </a:xfrm>
          <a:prstGeom prst="roundRect">
            <a:avLst>
              <a:gd name="adj" fmla="val 839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a:lstStyle/>
          <a:p>
            <a:pPr defTabSz="912813"/>
            <a:r>
              <a:rPr lang="ja-JP" altLang="en-US" sz="2000" u="sng">
                <a:solidFill>
                  <a:srgbClr val="3333CC"/>
                </a:solidFill>
                <a:ea typeface="HGPｺﾞｼｯｸE" pitchFamily="50" charset="-128"/>
              </a:rPr>
              <a:t>実現に向けた取組方向</a:t>
            </a:r>
            <a:endParaRPr lang="ja-JP" altLang="en-US" sz="900" u="sng">
              <a:ea typeface="HGPｺﾞｼｯｸE" pitchFamily="50" charset="-128"/>
            </a:endParaRPr>
          </a:p>
          <a:p>
            <a:pPr defTabSz="912813"/>
            <a:r>
              <a:rPr lang="ja-JP" altLang="en-US">
                <a:ea typeface="HGPｺﾞｼｯｸE" pitchFamily="50" charset="-128"/>
              </a:rPr>
              <a:t>◇　物流・人流インフラ等の「中継」機能の強化</a:t>
            </a:r>
          </a:p>
          <a:p>
            <a:pPr defTabSz="912813"/>
            <a:r>
              <a:rPr lang="ja-JP" altLang="en-US" sz="1600">
                <a:ea typeface="HGPｺﾞｼｯｸE" pitchFamily="50" charset="-128"/>
              </a:rPr>
              <a:t>　・関西国際空港、阪神港をはじめ、物流・人流を支えるハードインフラ</a:t>
            </a:r>
            <a:r>
              <a:rPr lang="ja-JP" altLang="en-US" sz="1600" baseline="30000">
                <a:ea typeface="HGPｺﾞｼｯｸE" pitchFamily="50" charset="-128"/>
              </a:rPr>
              <a:t>＊</a:t>
            </a:r>
            <a:r>
              <a:rPr lang="ja-JP" altLang="en-US" sz="1600">
                <a:ea typeface="HGPｺﾞｼｯｸE" pitchFamily="50" charset="-128"/>
              </a:rPr>
              <a:t>の戦略的な機能強化、</a:t>
            </a:r>
          </a:p>
          <a:p>
            <a:pPr defTabSz="912813"/>
            <a:r>
              <a:rPr lang="ja-JP" altLang="en-US" sz="1600">
                <a:ea typeface="HGPｺﾞｼｯｸE" pitchFamily="50" charset="-128"/>
              </a:rPr>
              <a:t>　  物流・人流を円滑にするための規制緩和やネットワーク強化</a:t>
            </a:r>
          </a:p>
          <a:p>
            <a:pPr defTabSz="912813"/>
            <a:r>
              <a:rPr lang="ja-JP" altLang="en-US" sz="1600">
                <a:ea typeface="HGPｺﾞｼｯｸE" pitchFamily="50" charset="-128"/>
              </a:rPr>
              <a:t>　・「集積・交流・分配」機能を支える産業の競争力の強化、専門人材の誘致・育成</a:t>
            </a:r>
          </a:p>
          <a:p>
            <a:pPr defTabSz="912813"/>
            <a:r>
              <a:rPr lang="ja-JP" altLang="en-US" sz="1600">
                <a:ea typeface="HGPｺﾞｼｯｸE" pitchFamily="50" charset="-128"/>
              </a:rPr>
              <a:t>　・地方の情報発信を支える情報拠点となるためのコンベンション機能（国際会議・見本市）</a:t>
            </a:r>
            <a:endParaRPr lang="en-US" altLang="ja-JP" sz="1600">
              <a:ea typeface="HGPｺﾞｼｯｸE" pitchFamily="50" charset="-128"/>
            </a:endParaRPr>
          </a:p>
          <a:p>
            <a:pPr defTabSz="912813"/>
            <a:r>
              <a:rPr lang="ja-JP" altLang="en-US" sz="1600">
                <a:ea typeface="HGPｺﾞｼｯｸE" pitchFamily="50" charset="-128"/>
              </a:rPr>
              <a:t>    等の強化　等</a:t>
            </a:r>
          </a:p>
          <a:p>
            <a:pPr defTabSz="912813"/>
            <a:endParaRPr lang="ja-JP" altLang="en-US" sz="900">
              <a:ea typeface="HGPｺﾞｼｯｸE" pitchFamily="50" charset="-128"/>
            </a:endParaRPr>
          </a:p>
          <a:p>
            <a:pPr defTabSz="912813"/>
            <a:r>
              <a:rPr lang="ja-JP" altLang="en-US">
                <a:ea typeface="HGPｺﾞｼｯｸE" pitchFamily="50" charset="-128"/>
              </a:rPr>
              <a:t>◇　玄関口にふさわしい都市魅力の向上</a:t>
            </a:r>
          </a:p>
          <a:p>
            <a:pPr defTabSz="912813"/>
            <a:r>
              <a:rPr lang="ja-JP" altLang="en-US" sz="1600">
                <a:ea typeface="HGPｺﾞｼｯｸE" pitchFamily="50" charset="-128"/>
              </a:rPr>
              <a:t>　・世界の都市間競争に打ち勝つ都市魅力創造　</a:t>
            </a:r>
            <a:endParaRPr lang="en-US" altLang="ja-JP" sz="1600">
              <a:ea typeface="HGPｺﾞｼｯｸE" pitchFamily="50" charset="-128"/>
            </a:endParaRPr>
          </a:p>
          <a:p>
            <a:pPr defTabSz="912813"/>
            <a:r>
              <a:rPr lang="ja-JP" altLang="en-US" sz="1600">
                <a:ea typeface="HGPｺﾞｼｯｸE" pitchFamily="50" charset="-128"/>
              </a:rPr>
              <a:t>　・関西全体として、歴史文化など我が国随一の観光資源を最大限活用した集客力の強化、</a:t>
            </a:r>
          </a:p>
          <a:p>
            <a:pPr defTabSz="912813"/>
            <a:r>
              <a:rPr lang="ja-JP" altLang="en-US" sz="1600">
                <a:ea typeface="HGPｺﾞｼｯｸE" pitchFamily="50" charset="-128"/>
              </a:rPr>
              <a:t>　  観光サービス向上を図るあらゆる規制緩和の展開</a:t>
            </a:r>
          </a:p>
          <a:p>
            <a:pPr defTabSz="912813"/>
            <a:r>
              <a:rPr lang="ja-JP" altLang="en-US" sz="1600">
                <a:ea typeface="HGPｺﾞｼｯｸE" pitchFamily="50" charset="-128"/>
              </a:rPr>
              <a:t>　・世界最高水準のエンターテイメント</a:t>
            </a:r>
            <a:r>
              <a:rPr lang="ja-JP" altLang="en-US" sz="1600" baseline="30000">
                <a:ea typeface="HGPｺﾞｼｯｸE" pitchFamily="50" charset="-128"/>
              </a:rPr>
              <a:t>＊</a:t>
            </a:r>
            <a:r>
              <a:rPr lang="ja-JP" altLang="en-US" sz="1600">
                <a:ea typeface="HGPｺﾞｼｯｸE" pitchFamily="50" charset="-128"/>
              </a:rPr>
              <a:t>機能の強化、都市機能の再生　等　</a:t>
            </a:r>
          </a:p>
        </p:txBody>
      </p:sp>
      <p:sp>
        <p:nvSpPr>
          <p:cNvPr id="91141" name="AutoShape 13"/>
          <p:cNvSpPr>
            <a:spLocks noChangeArrowheads="1"/>
          </p:cNvSpPr>
          <p:nvPr/>
        </p:nvSpPr>
        <p:spPr bwMode="auto">
          <a:xfrm>
            <a:off x="3635375" y="2997200"/>
            <a:ext cx="1944688" cy="5032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defTabSz="912813"/>
            <a:r>
              <a:rPr lang="ja-JP" altLang="en-US" sz="1200">
                <a:solidFill>
                  <a:srgbClr val="3333CC"/>
                </a:solidFill>
                <a:ea typeface="HGPｺﾞｼｯｸE" pitchFamily="50" charset="-128"/>
              </a:rPr>
              <a:t>そのためには</a:t>
            </a:r>
          </a:p>
        </p:txBody>
      </p:sp>
    </p:spTree>
    <p:extLst>
      <p:ext uri="{BB962C8B-B14F-4D97-AF65-F5344CB8AC3E}">
        <p14:creationId xmlns:p14="http://schemas.microsoft.com/office/powerpoint/2010/main" val="483912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ea typeface="HGPｺﾞｼｯｸE" pitchFamily="50" charset="-128"/>
              </a:rPr>
              <a:t>　「大阪の成長戦略」とは　②</a:t>
            </a:r>
            <a:r>
              <a:rPr lang="ja-JP" altLang="en-US" dirty="0">
                <a:ea typeface="ＭＳ Ｐゴシック" pitchFamily="50" charset="-128"/>
              </a:rPr>
              <a:t> </a:t>
            </a:r>
          </a:p>
        </p:txBody>
      </p:sp>
      <p:sp>
        <p:nvSpPr>
          <p:cNvPr id="56323" name="Text Box 3"/>
          <p:cNvSpPr txBox="1">
            <a:spLocks noChangeArrowheads="1"/>
          </p:cNvSpPr>
          <p:nvPr/>
        </p:nvSpPr>
        <p:spPr bwMode="auto">
          <a:xfrm>
            <a:off x="0" y="549275"/>
            <a:ext cx="91440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5000"/>
              </a:lnSpc>
            </a:pPr>
            <a:endParaRPr lang="ja-JP" altLang="en-US" sz="1200">
              <a:latin typeface="HGPｺﾞｼｯｸE" pitchFamily="50" charset="-128"/>
              <a:ea typeface="HGPｺﾞｼｯｸE" pitchFamily="50" charset="-128"/>
            </a:endParaRPr>
          </a:p>
          <a:p>
            <a:pPr eaLnBrk="1" hangingPunct="1"/>
            <a:r>
              <a:rPr lang="ja-JP" altLang="en-US" sz="2000">
                <a:solidFill>
                  <a:srgbClr val="FF0000"/>
                </a:solidFill>
                <a:latin typeface="HGPｺﾞｼｯｸE" pitchFamily="50" charset="-128"/>
                <a:ea typeface="HGPｺﾞｼｯｸE" pitchFamily="50" charset="-128"/>
              </a:rPr>
              <a:t>＊</a:t>
            </a:r>
            <a:r>
              <a:rPr lang="ja-JP" altLang="en-US" sz="2000" u="sng">
                <a:solidFill>
                  <a:srgbClr val="FF0000"/>
                </a:solidFill>
                <a:latin typeface="HGPｺﾞｼｯｸE" pitchFamily="50" charset="-128"/>
                <a:ea typeface="HGPｺﾞｼｯｸE" pitchFamily="50" charset="-128"/>
              </a:rPr>
              <a:t>「大都市の再生は、日本再生の切り札」</a:t>
            </a:r>
            <a:endParaRPr lang="ja-JP" altLang="en-US" sz="2000">
              <a:solidFill>
                <a:srgbClr val="FF0000"/>
              </a:solidFill>
              <a:latin typeface="HGPｺﾞｼｯｸE" pitchFamily="50" charset="-128"/>
              <a:ea typeface="HGPｺﾞｼｯｸE" pitchFamily="50" charset="-128"/>
            </a:endParaRPr>
          </a:p>
          <a:p>
            <a:pPr eaLnBrk="1" hangingPunct="1"/>
            <a:endParaRPr lang="ja-JP" altLang="en-US" sz="8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sz="1600">
                <a:ea typeface="HGPｺﾞｼｯｸE" pitchFamily="50" charset="-128"/>
              </a:rPr>
              <a:t>日本の成長を支えているのは、やはり、東京や大阪などの大都市圏。しかし、大阪の国際競争力は見</a:t>
            </a:r>
          </a:p>
          <a:p>
            <a:pPr eaLnBrk="1" hangingPunct="1"/>
            <a:r>
              <a:rPr lang="ja-JP" altLang="en-US" sz="1600">
                <a:ea typeface="HGPｺﾞｼｯｸE" pitchFamily="50" charset="-128"/>
              </a:rPr>
              <a:t>　  劣りするのが現状。これまでの大都市圏法制等による都市への集中是正が、結果的に大都市圏の</a:t>
            </a:r>
          </a:p>
          <a:p>
            <a:pPr eaLnBrk="1" hangingPunct="1"/>
            <a:r>
              <a:rPr lang="ja-JP" altLang="en-US" sz="1600">
                <a:ea typeface="HGPｺﾞｼｯｸE" pitchFamily="50" charset="-128"/>
              </a:rPr>
              <a:t>　  力をそぎ、成長の牽引役を果たすことができなかったことが日本を低迷させた要因。既存資産を多く</a:t>
            </a:r>
            <a:endParaRPr lang="en-US" altLang="ja-JP" sz="1600">
              <a:ea typeface="HGPｺﾞｼｯｸE" pitchFamily="50" charset="-128"/>
            </a:endParaRPr>
          </a:p>
          <a:p>
            <a:pPr eaLnBrk="1" hangingPunct="1"/>
            <a:r>
              <a:rPr lang="ja-JP" altLang="en-US" sz="1600">
                <a:ea typeface="HGPｺﾞｼｯｸE" pitchFamily="50" charset="-128"/>
              </a:rPr>
              <a:t>　　有する大都市は投資効果も高い。今こそ我が国の成長エンジンである大都市の再生が必要。</a:t>
            </a:r>
            <a:endParaRPr lang="en-US" altLang="ja-JP" sz="1600">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en-US" altLang="ja-JP">
              <a:latin typeface="HGPｺﾞｼｯｸE" pitchFamily="50" charset="-128"/>
              <a:ea typeface="HGPｺﾞｼｯｸE" pitchFamily="50" charset="-128"/>
            </a:endParaRPr>
          </a:p>
          <a:p>
            <a:pPr eaLnBrk="1" hangingPunct="1"/>
            <a:endParaRPr lang="ja-JP" altLang="en-US"/>
          </a:p>
          <a:p>
            <a:pPr eaLnBrk="1" hangingPunct="1"/>
            <a:r>
              <a:rPr lang="ja-JP" altLang="en-US" sz="800">
                <a:latin typeface="HGPｺﾞｼｯｸE" pitchFamily="50" charset="-128"/>
                <a:ea typeface="HGPｺﾞｼｯｸE" pitchFamily="50" charset="-128"/>
              </a:rPr>
              <a:t>　</a:t>
            </a:r>
            <a:endParaRPr lang="ja-JP" altLang="en-US" sz="1600">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・このままでは、世界の中、アジアの中での都市間競争に勝てない。</a:t>
            </a:r>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大阪が再び力強く日本の成長を牽引するための条件を整えることが急務。</a:t>
            </a:r>
          </a:p>
        </p:txBody>
      </p:sp>
      <p:sp>
        <p:nvSpPr>
          <p:cNvPr id="56324" name="Text Box 59"/>
          <p:cNvSpPr txBox="1">
            <a:spLocks noChangeArrowheads="1"/>
          </p:cNvSpPr>
          <p:nvPr/>
        </p:nvSpPr>
        <p:spPr bwMode="auto">
          <a:xfrm>
            <a:off x="4500563" y="2420938"/>
            <a:ext cx="525621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日本の経済成長の低下とともに、</a:t>
            </a:r>
          </a:p>
          <a:p>
            <a:pPr eaLnBrk="1" hangingPunct="1">
              <a:lnSpc>
                <a:spcPts val="900"/>
              </a:lnSpc>
              <a:spcBef>
                <a:spcPct val="50000"/>
              </a:spcBef>
            </a:pPr>
            <a:r>
              <a:rPr lang="ja-JP" altLang="en-US" sz="1400">
                <a:solidFill>
                  <a:srgbClr val="3333CC"/>
                </a:solidFill>
                <a:ea typeface="HGPｺﾞｼｯｸE" pitchFamily="50" charset="-128"/>
              </a:rPr>
              <a:t>　　三大都市圏への人口流入も減少</a:t>
            </a:r>
          </a:p>
        </p:txBody>
      </p:sp>
      <p:sp>
        <p:nvSpPr>
          <p:cNvPr id="56325" name="Text Box 60"/>
          <p:cNvSpPr txBox="1">
            <a:spLocks noChangeArrowheads="1"/>
          </p:cNvSpPr>
          <p:nvPr/>
        </p:nvSpPr>
        <p:spPr bwMode="auto">
          <a:xfrm>
            <a:off x="0" y="2420938"/>
            <a:ext cx="4284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900"/>
              </a:lnSpc>
              <a:spcBef>
                <a:spcPct val="50000"/>
              </a:spcBef>
            </a:pPr>
            <a:r>
              <a:rPr lang="ja-JP" altLang="en-US" sz="1400">
                <a:solidFill>
                  <a:srgbClr val="3333CC"/>
                </a:solidFill>
                <a:ea typeface="HGPｺﾞｼｯｸE" pitchFamily="50" charset="-128"/>
              </a:rPr>
              <a:t>◆ 大都市圏の経済が日本全国に占める割合は</a:t>
            </a:r>
            <a:endParaRPr lang="en-US" altLang="ja-JP" sz="1400">
              <a:solidFill>
                <a:srgbClr val="3333CC"/>
              </a:solidFill>
              <a:ea typeface="HGPｺﾞｼｯｸE" pitchFamily="50" charset="-128"/>
            </a:endParaRPr>
          </a:p>
          <a:p>
            <a:pPr eaLnBrk="1" hangingPunct="1">
              <a:lnSpc>
                <a:spcPts val="900"/>
              </a:lnSpc>
              <a:spcBef>
                <a:spcPct val="50000"/>
              </a:spcBef>
            </a:pPr>
            <a:r>
              <a:rPr lang="ja-JP" altLang="en-US" sz="1400">
                <a:solidFill>
                  <a:srgbClr val="3333CC"/>
                </a:solidFill>
                <a:ea typeface="HGPｺﾞｼｯｸE" pitchFamily="50" charset="-128"/>
              </a:rPr>
              <a:t>　　今なお高い（関西圏・首都圏・中部圏で７割強）</a:t>
            </a:r>
          </a:p>
        </p:txBody>
      </p:sp>
      <p:grpSp>
        <p:nvGrpSpPr>
          <p:cNvPr id="56326" name="Group 17"/>
          <p:cNvGrpSpPr>
            <a:grpSpLocks/>
          </p:cNvGrpSpPr>
          <p:nvPr/>
        </p:nvGrpSpPr>
        <p:grpSpPr bwMode="auto">
          <a:xfrm>
            <a:off x="4643438" y="2924175"/>
            <a:ext cx="4356100" cy="2519363"/>
            <a:chOff x="2925" y="1842"/>
            <a:chExt cx="2744" cy="1587"/>
          </a:xfrm>
        </p:grpSpPr>
        <p:pic>
          <p:nvPicPr>
            <p:cNvPr id="5633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842"/>
              <a:ext cx="2744" cy="15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33" name="Rectangle 4"/>
            <p:cNvSpPr>
              <a:spLocks noChangeArrowheads="1"/>
            </p:cNvSpPr>
            <p:nvPr/>
          </p:nvSpPr>
          <p:spPr bwMode="auto">
            <a:xfrm>
              <a:off x="3398" y="1852"/>
              <a:ext cx="1776"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2813"/>
              <a:r>
                <a:rPr lang="ja-JP" altLang="en-US" sz="1100" b="1"/>
                <a:t>三大都市圏への人口移動と経済成長の関係</a:t>
              </a:r>
              <a:r>
                <a:rPr lang="ja-JP" altLang="en-US" sz="1100"/>
                <a:t> </a:t>
              </a:r>
            </a:p>
          </p:txBody>
        </p:sp>
        <p:sp>
          <p:nvSpPr>
            <p:cNvPr id="56334" name="AutoShape 59"/>
            <p:cNvSpPr>
              <a:spLocks noChangeArrowheads="1"/>
            </p:cNvSpPr>
            <p:nvPr/>
          </p:nvSpPr>
          <p:spPr bwMode="auto">
            <a:xfrm>
              <a:off x="3966" y="1995"/>
              <a:ext cx="728" cy="165"/>
            </a:xfrm>
            <a:prstGeom prst="wedgeRoundRectCallout">
              <a:avLst>
                <a:gd name="adj1" fmla="val -74861"/>
                <a:gd name="adj2" fmla="val 47574"/>
                <a:gd name="adj3" fmla="val 16667"/>
              </a:avLst>
            </a:prstGeom>
            <a:solidFill>
              <a:srgbClr val="FFFFFF"/>
            </a:solidFill>
            <a:ln w="9525">
              <a:solidFill>
                <a:schemeClr val="tx1"/>
              </a:solidFill>
              <a:miter lim="800000"/>
              <a:headEnd/>
              <a:tailEnd/>
            </a:ln>
          </p:spPr>
          <p:txBody>
            <a:bodyPr/>
            <a:lstStyle/>
            <a:p>
              <a:pPr algn="ctr" defTabSz="912813"/>
              <a:r>
                <a:rPr lang="en-US" altLang="ja-JP" sz="900"/>
                <a:t>GDP</a:t>
              </a:r>
              <a:r>
                <a:rPr lang="ja-JP" altLang="en-US" sz="900"/>
                <a:t>成長率</a:t>
              </a:r>
            </a:p>
          </p:txBody>
        </p:sp>
        <p:sp>
          <p:nvSpPr>
            <p:cNvPr id="56335" name="AutoShape 60"/>
            <p:cNvSpPr>
              <a:spLocks noChangeArrowheads="1"/>
            </p:cNvSpPr>
            <p:nvPr/>
          </p:nvSpPr>
          <p:spPr bwMode="auto">
            <a:xfrm>
              <a:off x="4061" y="2354"/>
              <a:ext cx="567" cy="153"/>
            </a:xfrm>
            <a:prstGeom prst="wedgeRoundRectCallout">
              <a:avLst>
                <a:gd name="adj1" fmla="val -79412"/>
                <a:gd name="adj2" fmla="val 66176"/>
                <a:gd name="adj3" fmla="val 16667"/>
              </a:avLst>
            </a:prstGeom>
            <a:solidFill>
              <a:srgbClr val="FFFFFF"/>
            </a:solidFill>
            <a:ln w="9525">
              <a:solidFill>
                <a:schemeClr val="tx1"/>
              </a:solidFill>
              <a:miter lim="800000"/>
              <a:headEnd/>
              <a:tailEnd/>
            </a:ln>
          </p:spPr>
          <p:txBody>
            <a:bodyPr/>
            <a:lstStyle/>
            <a:p>
              <a:pPr algn="ctr" defTabSz="912813"/>
              <a:r>
                <a:rPr lang="ja-JP" altLang="en-US" sz="900"/>
                <a:t>三大都市圏</a:t>
              </a:r>
            </a:p>
          </p:txBody>
        </p:sp>
        <p:sp>
          <p:nvSpPr>
            <p:cNvPr id="56336" name="AutoShape 61"/>
            <p:cNvSpPr>
              <a:spLocks noChangeArrowheads="1"/>
            </p:cNvSpPr>
            <p:nvPr/>
          </p:nvSpPr>
          <p:spPr bwMode="auto">
            <a:xfrm>
              <a:off x="3379" y="2840"/>
              <a:ext cx="378" cy="153"/>
            </a:xfrm>
            <a:prstGeom prst="wedgeRoundRectCallout">
              <a:avLst>
                <a:gd name="adj1" fmla="val 31542"/>
                <a:gd name="adj2" fmla="val -104412"/>
                <a:gd name="adj3" fmla="val 16667"/>
              </a:avLst>
            </a:prstGeom>
            <a:solidFill>
              <a:srgbClr val="FFFFFF"/>
            </a:solidFill>
            <a:ln w="9525">
              <a:solidFill>
                <a:schemeClr val="tx1"/>
              </a:solidFill>
              <a:miter lim="800000"/>
              <a:headEnd/>
              <a:tailEnd/>
            </a:ln>
          </p:spPr>
          <p:txBody>
            <a:bodyPr/>
            <a:lstStyle/>
            <a:p>
              <a:pPr algn="ctr" defTabSz="912813"/>
              <a:r>
                <a:rPr lang="ja-JP" altLang="en-US" sz="900"/>
                <a:t>大阪圏</a:t>
              </a:r>
            </a:p>
          </p:txBody>
        </p:sp>
      </p:grpSp>
      <p:sp>
        <p:nvSpPr>
          <p:cNvPr id="56328" name="Rectangle 18"/>
          <p:cNvSpPr>
            <a:spLocks noChangeArrowheads="1"/>
          </p:cNvSpPr>
          <p:nvPr/>
        </p:nvSpPr>
        <p:spPr bwMode="auto">
          <a:xfrm>
            <a:off x="136525" y="5445125"/>
            <a:ext cx="4248150" cy="552450"/>
          </a:xfrm>
          <a:prstGeom prst="rect">
            <a:avLst/>
          </a:prstGeom>
          <a:solidFill>
            <a:srgbClr val="FFFFFF"/>
          </a:solidFill>
          <a:ln w="9525">
            <a:solidFill>
              <a:srgbClr val="000000"/>
            </a:solidFill>
            <a:miter lim="800000"/>
            <a:headEnd/>
            <a:tailEnd/>
          </a:ln>
        </p:spPr>
        <p:txBody>
          <a:bodyPr/>
          <a:lstStyle/>
          <a:p>
            <a:r>
              <a:rPr lang="ja-JP" altLang="en-US" sz="800">
                <a:latin typeface="ＭＳ Ｐゴシック" charset="-128"/>
              </a:rPr>
              <a:t>首都圏：東京都・神奈川県・埼玉県・千葉県・茨城県・栃木県・群馬県・山梨県</a:t>
            </a:r>
          </a:p>
          <a:p>
            <a:r>
              <a:rPr lang="zh-TW" altLang="en-US" sz="800">
                <a:latin typeface="ＭＳ Ｐゴシック" charset="-128"/>
              </a:rPr>
              <a:t>関西圏：大阪府、兵庫県、京都府、滋賀県、奈良県、和歌山県、福井県、三重県、徳島県 </a:t>
            </a:r>
          </a:p>
          <a:p>
            <a:r>
              <a:rPr lang="ja-JP" altLang="en-US" sz="800">
                <a:latin typeface="ＭＳ Ｐゴシック" charset="-128"/>
              </a:rPr>
              <a:t>中部圏：新潟県、富山県、石川県、長野県、岐阜県、静岡県、愛知県</a:t>
            </a:r>
          </a:p>
          <a:p>
            <a:r>
              <a:rPr lang="en-US" altLang="ja-JP" sz="800">
                <a:latin typeface="ＭＳ Ｐゴシック" charset="-128"/>
              </a:rPr>
              <a:t>※</a:t>
            </a:r>
            <a:r>
              <a:rPr lang="ja-JP" altLang="en-US" sz="800">
                <a:latin typeface="ＭＳ Ｐゴシック" charset="-128"/>
              </a:rPr>
              <a:t>内閣府「県民経済計算」（実質、連鎖方式、平成</a:t>
            </a:r>
            <a:r>
              <a:rPr lang="en-US" altLang="ja-JP" sz="800">
                <a:latin typeface="ＭＳ Ｐゴシック" charset="-128"/>
              </a:rPr>
              <a:t>12</a:t>
            </a:r>
            <a:r>
              <a:rPr lang="ja-JP" altLang="en-US" sz="800">
                <a:latin typeface="ＭＳ Ｐゴシック" charset="-128"/>
              </a:rPr>
              <a:t>暦年連鎖価格）</a:t>
            </a:r>
          </a:p>
        </p:txBody>
      </p:sp>
      <p:sp>
        <p:nvSpPr>
          <p:cNvPr id="15" name="Rectangle 16"/>
          <p:cNvSpPr>
            <a:spLocks noChangeArrowheads="1"/>
          </p:cNvSpPr>
          <p:nvPr/>
        </p:nvSpPr>
        <p:spPr bwMode="auto">
          <a:xfrm>
            <a:off x="4716463" y="5589588"/>
            <a:ext cx="41767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ja-JP" sz="1000" dirty="0">
                <a:latin typeface="+mn-ea"/>
                <a:ea typeface="+mn-ea"/>
              </a:rPr>
              <a:t>※</a:t>
            </a:r>
            <a:r>
              <a:rPr lang="ja-JP" altLang="en-US" sz="1000" dirty="0">
                <a:latin typeface="+mn-ea"/>
                <a:ea typeface="+mn-ea"/>
              </a:rPr>
              <a:t>縄田康光</a:t>
            </a:r>
            <a:r>
              <a:rPr lang="en-US" altLang="ja-JP" sz="1000" dirty="0">
                <a:latin typeface="+mn-ea"/>
                <a:ea typeface="+mn-ea"/>
              </a:rPr>
              <a:t>(2008)『</a:t>
            </a:r>
            <a:r>
              <a:rPr lang="ja-JP" altLang="en-US" sz="1000" dirty="0">
                <a:latin typeface="+mn-ea"/>
                <a:ea typeface="+mn-ea"/>
              </a:rPr>
              <a:t>戦後日本の人口移動と経済成長</a:t>
            </a:r>
            <a:r>
              <a:rPr lang="en-US" altLang="ja-JP" sz="1000" dirty="0">
                <a:latin typeface="+mn-ea"/>
                <a:ea typeface="+mn-ea"/>
              </a:rPr>
              <a:t>』</a:t>
            </a:r>
          </a:p>
          <a:p>
            <a:pPr algn="ctr">
              <a:defRPr/>
            </a:pPr>
            <a:r>
              <a:rPr lang="ja-JP" altLang="en-US" sz="1000" dirty="0">
                <a:latin typeface="+mn-ea"/>
                <a:ea typeface="+mn-ea"/>
              </a:rPr>
              <a:t>経済のプリズム</a:t>
            </a:r>
            <a:r>
              <a:rPr lang="en-US" altLang="ja-JP" sz="1000" dirty="0">
                <a:latin typeface="+mn-ea"/>
                <a:ea typeface="+mn-ea"/>
              </a:rPr>
              <a:t>No.54, pp.20-37 </a:t>
            </a:r>
          </a:p>
          <a:p>
            <a:pPr algn="ctr">
              <a:defRPr/>
            </a:pPr>
            <a:endParaRPr lang="ja-JP" altLang="en-US" sz="1000" dirty="0">
              <a:solidFill>
                <a:srgbClr val="FF3300"/>
              </a:solidFill>
              <a:ea typeface="ＭＳ Ｐゴシック" pitchFamily="50" charset="-128"/>
            </a:endParaRPr>
          </a:p>
        </p:txBody>
      </p:sp>
      <p:sp>
        <p:nvSpPr>
          <p:cNvPr id="56330" name="Picture 18"/>
          <p:cNvSpPr>
            <a:spLocks noChangeAspect="1" noChangeArrowheads="1"/>
          </p:cNvSpPr>
          <p:nvPr/>
        </p:nvSpPr>
        <p:spPr bwMode="auto">
          <a:xfrm>
            <a:off x="46038" y="2851150"/>
            <a:ext cx="4573587"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5633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08288"/>
            <a:ext cx="4573588"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latin typeface="Arial"/>
                <a:ea typeface="HGPｺﾞｼｯｸE" pitchFamily="50" charset="-128"/>
              </a:rPr>
              <a:t>　「大阪の成長戦略」とは　③</a:t>
            </a:r>
            <a:r>
              <a:rPr lang="ja-JP" altLang="en-US" dirty="0">
                <a:solidFill>
                  <a:srgbClr val="000000"/>
                </a:solidFill>
                <a:latin typeface="Arial"/>
                <a:ea typeface="ＭＳ Ｐゴシック"/>
              </a:rPr>
              <a:t> </a:t>
            </a:r>
          </a:p>
        </p:txBody>
      </p:sp>
      <p:sp>
        <p:nvSpPr>
          <p:cNvPr id="57347" name="Text Box 3"/>
          <p:cNvSpPr txBox="1">
            <a:spLocks noChangeArrowheads="1"/>
          </p:cNvSpPr>
          <p:nvPr/>
        </p:nvSpPr>
        <p:spPr bwMode="auto">
          <a:xfrm>
            <a:off x="-107950" y="549275"/>
            <a:ext cx="9432925"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＊大阪の潜在成長率</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は、高齢化の進展等による労働力人口</a:t>
            </a:r>
            <a:r>
              <a:rPr lang="ja-JP" altLang="en-US" sz="1600" baseline="30000">
                <a:solidFill>
                  <a:srgbClr val="000000"/>
                </a:solidFill>
                <a:latin typeface="HGPｺﾞｼｯｸE" pitchFamily="50" charset="-128"/>
                <a:ea typeface="HGPｺﾞｼｯｸE" pitchFamily="50" charset="-128"/>
              </a:rPr>
              <a:t>＊</a:t>
            </a:r>
            <a:r>
              <a:rPr lang="ja-JP" altLang="en-US" sz="1600">
                <a:solidFill>
                  <a:srgbClr val="000000"/>
                </a:solidFill>
                <a:latin typeface="HGPｺﾞｼｯｸE" pitchFamily="50" charset="-128"/>
                <a:ea typeface="HGPｺﾞｼｯｸE" pitchFamily="50" charset="-128"/>
              </a:rPr>
              <a:t>の減少などの影響はあるものの、</a:t>
            </a:r>
          </a:p>
          <a:p>
            <a:r>
              <a:rPr lang="ja-JP" altLang="en-US" sz="1600">
                <a:solidFill>
                  <a:srgbClr val="000000"/>
                </a:solidFill>
                <a:latin typeface="HGPｺﾞｼｯｸE" pitchFamily="50" charset="-128"/>
                <a:ea typeface="HGPｺﾞｼｯｸE" pitchFamily="50" charset="-128"/>
              </a:rPr>
              <a:t>     近年の大阪湾ベイエリア</a:t>
            </a:r>
            <a:r>
              <a:rPr lang="ja-JP" altLang="ja-JP" sz="1600">
                <a:solidFill>
                  <a:srgbClr val="000000"/>
                </a:solidFill>
                <a:latin typeface="HGPｺﾞｼｯｸE" pitchFamily="50" charset="-128"/>
                <a:ea typeface="HGPｺﾞｼｯｸE" pitchFamily="50" charset="-128"/>
              </a:rPr>
              <a:t>での工場立地</a:t>
            </a:r>
            <a:r>
              <a:rPr lang="ja-JP" altLang="ja-JP" sz="1600">
                <a:latin typeface="HGPｺﾞｼｯｸE" pitchFamily="50" charset="-128"/>
                <a:ea typeface="HGPｺﾞｼｯｸE" pitchFamily="50" charset="-128"/>
              </a:rPr>
              <a:t>、梅田・天王寺など都心部での民間投資の</a:t>
            </a:r>
            <a:r>
              <a:rPr lang="ja-JP" altLang="ja-JP" sz="1600">
                <a:solidFill>
                  <a:srgbClr val="000000"/>
                </a:solidFill>
                <a:latin typeface="HGPｺﾞｼｯｸE" pitchFamily="50" charset="-128"/>
                <a:ea typeface="HGPｺﾞｼｯｸE" pitchFamily="50" charset="-128"/>
              </a:rPr>
              <a:t>活発化などの</a:t>
            </a:r>
          </a:p>
          <a:p>
            <a:r>
              <a:rPr lang="ja-JP" altLang="ja-JP" sz="1600">
                <a:solidFill>
                  <a:srgbClr val="000000"/>
                </a:solidFill>
                <a:latin typeface="HGPｺﾞｼｯｸE" pitchFamily="50" charset="-128"/>
                <a:ea typeface="HGPｺﾞｼｯｸE" pitchFamily="50" charset="-128"/>
              </a:rPr>
              <a:t>　　 プラス要因もある。</a:t>
            </a:r>
            <a:endParaRPr lang="ja-JP" altLang="en-US"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endParaRPr lang="ja-JP" altLang="en-US">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a:t>
            </a:r>
          </a:p>
          <a:p>
            <a:pPr eaLnBrk="1" hangingPunct="1"/>
            <a:r>
              <a:rPr lang="ja-JP" altLang="en-US" sz="1600">
                <a:solidFill>
                  <a:srgbClr val="000000"/>
                </a:solidFill>
                <a:latin typeface="HGPｺﾞｼｯｸE" pitchFamily="50" charset="-128"/>
                <a:ea typeface="HGPｺﾞｼｯｸE" pitchFamily="50" charset="-128"/>
              </a:rPr>
              <a:t>  ＊大阪の潜在成長率を高め、現実の成長に結びつけ、</a:t>
            </a:r>
          </a:p>
          <a:p>
            <a:pPr eaLnBrk="1" hangingPunct="1"/>
            <a:r>
              <a:rPr lang="ja-JP" altLang="en-US" sz="1600">
                <a:solidFill>
                  <a:srgbClr val="000000"/>
                </a:solidFill>
                <a:latin typeface="HGPｺﾞｼｯｸE" pitchFamily="50" charset="-128"/>
                <a:ea typeface="HGPｺﾞｼｯｸE" pitchFamily="50" charset="-128"/>
              </a:rPr>
              <a:t>　　 大阪の</a:t>
            </a:r>
            <a:r>
              <a:rPr lang="en-US" altLang="ja-JP" sz="1600">
                <a:solidFill>
                  <a:srgbClr val="000000"/>
                </a:solidFill>
                <a:latin typeface="HGPｺﾞｼｯｸE" pitchFamily="50" charset="-128"/>
                <a:ea typeface="HGPｺﾞｼｯｸE" pitchFamily="50" charset="-128"/>
              </a:rPr>
              <a:t>GRP</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（域内総生産）</a:t>
            </a:r>
            <a:r>
              <a:rPr lang="ja-JP" altLang="en-US" sz="1600" baseline="30000">
                <a:solidFill>
                  <a:srgbClr val="000000"/>
                </a:solidFill>
                <a:latin typeface="HGPｺﾞｼｯｸE" pitchFamily="50" charset="-128"/>
                <a:ea typeface="HGPｺﾞｼｯｸE" pitchFamily="50" charset="-128"/>
              </a:rPr>
              <a:t> ＊</a:t>
            </a:r>
            <a:r>
              <a:rPr lang="ja-JP" altLang="en-US" sz="1600">
                <a:solidFill>
                  <a:srgbClr val="000000"/>
                </a:solidFill>
                <a:latin typeface="HGPｺﾞｼｯｸE" pitchFamily="50" charset="-128"/>
                <a:ea typeface="HGPｺﾞｼｯｸE" pitchFamily="50" charset="-128"/>
              </a:rPr>
              <a:t>の回復、新たな成長軌道に乗せるためには、</a:t>
            </a:r>
            <a:endParaRPr lang="en-US" altLang="ja-JP"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どのような手立てを講じるべきか。</a:t>
            </a:r>
          </a:p>
          <a:p>
            <a:pPr eaLnBrk="1" hangingPunct="1"/>
            <a:r>
              <a:rPr lang="ja-JP" altLang="en-US" sz="1600">
                <a:solidFill>
                  <a:srgbClr val="000000"/>
                </a:solidFill>
                <a:latin typeface="HGPｺﾞｼｯｸE" pitchFamily="50" charset="-128"/>
                <a:ea typeface="HGPｺﾞｼｯｸE" pitchFamily="50" charset="-128"/>
              </a:rPr>
              <a:t>　　 地域が、民間が、本来の強みを発揮し、</a:t>
            </a:r>
          </a:p>
          <a:p>
            <a:pPr eaLnBrk="1" hangingPunct="1"/>
            <a:r>
              <a:rPr lang="ja-JP" altLang="en-US" sz="1600">
                <a:solidFill>
                  <a:srgbClr val="000000"/>
                </a:solidFill>
                <a:latin typeface="HGPｺﾞｼｯｸE" pitchFamily="50" charset="-128"/>
                <a:ea typeface="HGPｺﾞｼｯｸE" pitchFamily="50" charset="-128"/>
              </a:rPr>
              <a:t>　　 大阪が持つ既存資産を活用しながら、持続可能な成長を成し遂げるためには、どうすればよいか。</a:t>
            </a:r>
          </a:p>
          <a:p>
            <a:pPr eaLnBrk="1" hangingPunct="1"/>
            <a:r>
              <a:rPr lang="ja-JP" altLang="en-US" sz="1600">
                <a:solidFill>
                  <a:srgbClr val="000000"/>
                </a:solidFill>
                <a:latin typeface="HGPｺﾞｼｯｸE" pitchFamily="50" charset="-128"/>
                <a:ea typeface="HGPｺﾞｼｯｸE" pitchFamily="50" charset="-128"/>
              </a:rPr>
              <a:t>　</a:t>
            </a:r>
          </a:p>
        </p:txBody>
      </p:sp>
      <p:sp>
        <p:nvSpPr>
          <p:cNvPr id="57348" name="Text Box 60"/>
          <p:cNvSpPr txBox="1">
            <a:spLocks noChangeArrowheads="1"/>
          </p:cNvSpPr>
          <p:nvPr/>
        </p:nvSpPr>
        <p:spPr bwMode="auto">
          <a:xfrm>
            <a:off x="900113" y="1484313"/>
            <a:ext cx="698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400">
                <a:solidFill>
                  <a:srgbClr val="3333CC"/>
                </a:solidFill>
                <a:latin typeface="HGPｺﾞｼｯｸE" pitchFamily="50" charset="-128"/>
                <a:ea typeface="HGPｺﾞｼｯｸE" pitchFamily="50" charset="-128"/>
              </a:rPr>
              <a:t>◆ ２００８年発表の潜在成長率予測では、大阪府の潜在成長率は</a:t>
            </a:r>
            <a:r>
              <a:rPr lang="en-US" altLang="ja-JP" sz="1400">
                <a:solidFill>
                  <a:srgbClr val="3333CC"/>
                </a:solidFill>
                <a:latin typeface="HGPｺﾞｼｯｸE" pitchFamily="50" charset="-128"/>
                <a:ea typeface="HGPｺﾞｼｯｸE" pitchFamily="50" charset="-128"/>
              </a:rPr>
              <a:t>0.95</a:t>
            </a:r>
            <a:r>
              <a:rPr lang="ja-JP" altLang="en-US" sz="1400">
                <a:solidFill>
                  <a:srgbClr val="3333CC"/>
                </a:solidFill>
                <a:latin typeface="HGPｺﾞｼｯｸE" pitchFamily="50" charset="-128"/>
                <a:ea typeface="HGPｺﾞｼｯｸE" pitchFamily="50" charset="-128"/>
              </a:rPr>
              <a:t>％で全国第３９位</a:t>
            </a:r>
          </a:p>
        </p:txBody>
      </p:sp>
      <p:graphicFrame>
        <p:nvGraphicFramePr>
          <p:cNvPr id="11380" name="Group 116"/>
          <p:cNvGraphicFramePr>
            <a:graphicFrameLocks noGrp="1"/>
          </p:cNvGraphicFramePr>
          <p:nvPr/>
        </p:nvGraphicFramePr>
        <p:xfrm>
          <a:off x="2520950" y="1989138"/>
          <a:ext cx="3743325" cy="1714502"/>
        </p:xfrm>
        <a:graphic>
          <a:graphicData uri="http://schemas.openxmlformats.org/drawingml/2006/table">
            <a:tbl>
              <a:tblPr/>
              <a:tblGrid>
                <a:gridCol w="1653179"/>
                <a:gridCol w="2090146"/>
              </a:tblGrid>
              <a:tr h="288310">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都道府県</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2005-2020</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年度平均（予測）</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007">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　滋賀県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　東京都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３　三重県</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ゴシック" pitchFamily="49" charset="-128"/>
                          <a:ea typeface="ＭＳ ゴシック" pitchFamily="49" charset="-128"/>
                        </a:rPr>
                        <a:t>39</a:t>
                      </a: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　大阪府</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２．８４％</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２．７３％</a:t>
                      </a: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２．３９％</a:t>
                      </a:r>
                    </a:p>
                    <a:p>
                      <a:pPr marL="0" marR="0" lvl="0" indent="0" algn="ctr" defTabSz="912813"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０．９５％</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184">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ゴシック" pitchFamily="49" charset="-128"/>
                          <a:ea typeface="ＭＳ ゴシック" pitchFamily="49" charset="-128"/>
                        </a:rPr>
                        <a:t>平　均</a:t>
                      </a:r>
                    </a:p>
                  </a:txBody>
                  <a:tcPr marL="91408" marR="91408"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rPr>
                        <a:t>１．５８％</a:t>
                      </a:r>
                    </a:p>
                  </a:txBody>
                  <a:tcPr marL="91408" marR="91408"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63" name="Text Box 60"/>
          <p:cNvSpPr txBox="1">
            <a:spLocks noChangeArrowheads="1"/>
          </p:cNvSpPr>
          <p:nvPr/>
        </p:nvSpPr>
        <p:spPr bwMode="auto">
          <a:xfrm>
            <a:off x="1116013" y="3933825"/>
            <a:ext cx="74168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a:latin typeface="ＭＳ Ｐゴシック" charset="-128"/>
              </a:rPr>
              <a:t>※</a:t>
            </a:r>
            <a:r>
              <a:rPr lang="ja-JP" altLang="en-US" sz="1100">
                <a:latin typeface="ＭＳ Ｐゴシック" charset="-128"/>
              </a:rPr>
              <a:t>（社）日本経済研究センター　</a:t>
            </a:r>
          </a:p>
          <a:p>
            <a:pPr eaLnBrk="1" hangingPunct="1"/>
            <a:r>
              <a:rPr lang="ja-JP" altLang="en-US" sz="1100">
                <a:latin typeface="ＭＳ Ｐゴシック" charset="-128"/>
              </a:rPr>
              <a:t>　 「第</a:t>
            </a:r>
            <a:r>
              <a:rPr lang="en-US" altLang="ja-JP" sz="1100">
                <a:latin typeface="ＭＳ Ｐゴシック" charset="-128"/>
              </a:rPr>
              <a:t>34</a:t>
            </a:r>
            <a:r>
              <a:rPr lang="ja-JP" altLang="en-US" sz="1100">
                <a:latin typeface="ＭＳ Ｐゴシック" charset="-128"/>
              </a:rPr>
              <a:t>回中期経済予測選択と集中を迫られる日本経済～日本の産業・地域経済の行方～」 （</a:t>
            </a:r>
            <a:r>
              <a:rPr lang="en-US" altLang="ja-JP" sz="1100">
                <a:latin typeface="ＭＳ Ｐゴシック" charset="-128"/>
              </a:rPr>
              <a:t>2008.2.12</a:t>
            </a:r>
            <a:r>
              <a:rPr lang="ja-JP" altLang="en-US" sz="1100">
                <a:latin typeface="ＭＳ Ｐゴシック" charset="-128"/>
              </a:rPr>
              <a:t>）より抜粋</a:t>
            </a:r>
            <a:endParaRPr lang="en-US" altLang="ja-JP" sz="1100">
              <a:latin typeface="ＭＳ Ｐゴシック" charset="-128"/>
            </a:endParaRPr>
          </a:p>
          <a:p>
            <a:pPr eaLnBrk="1" hangingPunct="1"/>
            <a:r>
              <a:rPr lang="ja-JP" altLang="en-US" sz="1100">
                <a:latin typeface="ＭＳ Ｐゴシック" charset="-128"/>
              </a:rPr>
              <a:t>   上記潜在成長率は、</a:t>
            </a:r>
            <a:r>
              <a:rPr lang="en-US" altLang="ja-JP" sz="1100">
                <a:latin typeface="ＭＳ Ｐゴシック" charset="-128"/>
              </a:rPr>
              <a:t>1991-2004</a:t>
            </a:r>
            <a:r>
              <a:rPr lang="ja-JP" altLang="en-US" sz="1100">
                <a:latin typeface="ＭＳ Ｐゴシック" charset="-128"/>
              </a:rPr>
              <a:t>年度の各種データをもとに、試算されたもの。</a:t>
            </a:r>
            <a:endParaRPr lang="en-US" altLang="ja-JP" sz="1100">
              <a:latin typeface="ＭＳ Ｐゴシック" charset="-128"/>
            </a:endParaRPr>
          </a:p>
          <a:p>
            <a:pPr eaLnBrk="1" hangingPunct="1"/>
            <a:endParaRPr lang="en-US" altLang="ja-JP" sz="1100">
              <a:latin typeface="ＭＳ Ｐゴシック" charset="-128"/>
            </a:endParaRPr>
          </a:p>
          <a:p>
            <a:pPr eaLnBrk="1" hangingPunct="1"/>
            <a:r>
              <a:rPr lang="en-US" altLang="ja-JP" sz="1100">
                <a:latin typeface="ＭＳ Ｐゴシック" charset="-128"/>
              </a:rPr>
              <a:t>※</a:t>
            </a:r>
            <a:r>
              <a:rPr lang="ja-JP" altLang="en-US" sz="1100">
                <a:latin typeface="ＭＳ Ｐゴシック" charset="-128"/>
              </a:rPr>
              <a:t>なお、同じ（社）日本経済研究センターの</a:t>
            </a:r>
            <a:r>
              <a:rPr lang="en-US" altLang="ja-JP" sz="1100">
                <a:latin typeface="ＭＳ Ｐゴシック" charset="-128"/>
              </a:rPr>
              <a:t>2009</a:t>
            </a:r>
            <a:r>
              <a:rPr lang="ja-JP" altLang="en-US" sz="1100">
                <a:latin typeface="ＭＳ Ｐゴシック" charset="-128"/>
              </a:rPr>
              <a:t>年発表の</a:t>
            </a:r>
          </a:p>
          <a:p>
            <a:pPr eaLnBrk="1" hangingPunct="1"/>
            <a:r>
              <a:rPr lang="ja-JP" altLang="en-US" sz="1100">
                <a:latin typeface="ＭＳ Ｐゴシック" charset="-128"/>
              </a:rPr>
              <a:t>　 実質成長率</a:t>
            </a:r>
            <a:r>
              <a:rPr lang="ja-JP" altLang="en-US" sz="1100" baseline="30000">
                <a:latin typeface="ＭＳ Ｐゴシック" charset="-128"/>
              </a:rPr>
              <a:t>＊</a:t>
            </a:r>
            <a:r>
              <a:rPr lang="ja-JP" altLang="en-US" sz="1100">
                <a:latin typeface="ＭＳ Ｐゴシック" charset="-128"/>
              </a:rPr>
              <a:t>ランキング（「都道府県別中期経済予測（</a:t>
            </a:r>
            <a:r>
              <a:rPr lang="en-US" altLang="ja-JP" sz="1100">
                <a:latin typeface="ＭＳ Ｐゴシック" charset="-128"/>
              </a:rPr>
              <a:t>2009.4.9</a:t>
            </a:r>
            <a:r>
              <a:rPr lang="ja-JP" altLang="en-US" sz="1100">
                <a:latin typeface="ＭＳ Ｐゴシック" charset="-128"/>
              </a:rPr>
              <a:t>）」（予測期間：</a:t>
            </a:r>
            <a:r>
              <a:rPr lang="en-US" altLang="ja-JP" sz="1100">
                <a:latin typeface="ＭＳ Ｐゴシック" charset="-128"/>
              </a:rPr>
              <a:t>2007-2020</a:t>
            </a:r>
            <a:r>
              <a:rPr lang="ja-JP" altLang="en-US" sz="1100">
                <a:latin typeface="ＭＳ Ｐゴシック" charset="-128"/>
              </a:rPr>
              <a:t>年度）では、</a:t>
            </a:r>
          </a:p>
          <a:p>
            <a:pPr eaLnBrk="1" hangingPunct="1"/>
            <a:r>
              <a:rPr lang="ja-JP" altLang="en-US" sz="1100">
                <a:latin typeface="ＭＳ Ｐゴシック" charset="-128"/>
              </a:rPr>
              <a:t>　 大阪府は全国第</a:t>
            </a:r>
            <a:r>
              <a:rPr lang="en-US" altLang="ja-JP" sz="1100">
                <a:latin typeface="ＭＳ Ｐゴシック" charset="-128"/>
              </a:rPr>
              <a:t>16</a:t>
            </a:r>
            <a:r>
              <a:rPr lang="ja-JP" altLang="en-US" sz="1100">
                <a:latin typeface="ＭＳ Ｐゴシック" charset="-128"/>
              </a:rPr>
              <a:t>位（前年度予測：全国第</a:t>
            </a:r>
            <a:r>
              <a:rPr lang="en-US" altLang="ja-JP" sz="1100">
                <a:latin typeface="ＭＳ Ｐゴシック" charset="-128"/>
              </a:rPr>
              <a:t>34</a:t>
            </a:r>
            <a:r>
              <a:rPr lang="ja-JP" altLang="en-US" sz="1100">
                <a:latin typeface="ＭＳ Ｐゴシック" charset="-128"/>
              </a:rPr>
              <a:t>位）と盛り返し。</a:t>
            </a:r>
          </a:p>
          <a:p>
            <a:pPr eaLnBrk="1" hangingPunct="1"/>
            <a:endParaRPr lang="ja-JP" altLang="en-US" sz="1100">
              <a:solidFill>
                <a:srgbClr val="000000"/>
              </a:solidFill>
              <a:latin typeface="ＭＳ Ｐゴシック" charset="-128"/>
            </a:endParaRPr>
          </a:p>
          <a:p>
            <a:pPr eaLnBrk="1" hangingPunct="1">
              <a:spcBef>
                <a:spcPct val="50000"/>
              </a:spcBef>
            </a:pPr>
            <a:endParaRPr lang="ja-JP" altLang="en-US" sz="1000">
              <a:solidFill>
                <a:srgbClr val="3333CC"/>
              </a:solidFill>
              <a:latin typeface="ＭＳ Ｐゴシック" charset="-128"/>
            </a:endParaRPr>
          </a:p>
        </p:txBody>
      </p:sp>
    </p:spTree>
    <p:extLst>
      <p:ext uri="{BB962C8B-B14F-4D97-AF65-F5344CB8AC3E}">
        <p14:creationId xmlns:p14="http://schemas.microsoft.com/office/powerpoint/2010/main" val="103855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552450"/>
          </a:xfrm>
          <a:prstGeom prst="rect">
            <a:avLst/>
          </a:prstGeom>
          <a:gradFill rotWithShape="1">
            <a:gsLst>
              <a:gs pos="0">
                <a:srgbClr val="FF3300"/>
              </a:gs>
              <a:gs pos="50000">
                <a:schemeClr val="bg1"/>
              </a:gs>
              <a:gs pos="100000">
                <a:srgbClr val="FF3300"/>
              </a:gs>
            </a:gsLst>
            <a:lin ang="5400000" scaled="1"/>
          </a:gradFill>
          <a:ln w="9525">
            <a:noFill/>
            <a:miter lim="800000"/>
            <a:headEnd/>
            <a:tailEnd/>
          </a:ln>
          <a:effectLst/>
        </p:spPr>
        <p:txBody>
          <a:bodyPr wrap="none" lIns="91435" tIns="45717" rIns="91435" bIns="45717" anchor="ctr"/>
          <a:lstStyle/>
          <a:p>
            <a:pPr defTabSz="912813">
              <a:defRPr/>
            </a:pPr>
            <a:r>
              <a:rPr lang="ja-JP" altLang="en-US" sz="2800" dirty="0">
                <a:solidFill>
                  <a:srgbClr val="000000"/>
                </a:solidFill>
                <a:ea typeface="HGPｺﾞｼｯｸE" pitchFamily="50" charset="-128"/>
              </a:rPr>
              <a:t>　「大阪の成長戦略」とは　④</a:t>
            </a:r>
            <a:endParaRPr lang="ja-JP" altLang="en-US" dirty="0">
              <a:solidFill>
                <a:srgbClr val="000000"/>
              </a:solidFill>
              <a:ea typeface="ＭＳ Ｐゴシック" pitchFamily="50" charset="-128"/>
            </a:endParaRPr>
          </a:p>
        </p:txBody>
      </p:sp>
      <p:sp>
        <p:nvSpPr>
          <p:cNvPr id="58371" name="Text Box 3"/>
          <p:cNvSpPr txBox="1">
            <a:spLocks noChangeArrowheads="1"/>
          </p:cNvSpPr>
          <p:nvPr/>
        </p:nvSpPr>
        <p:spPr bwMode="auto">
          <a:xfrm>
            <a:off x="-107950" y="549275"/>
            <a:ext cx="925195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900">
              <a:solidFill>
                <a:srgbClr val="000000"/>
              </a:solidFill>
              <a:latin typeface="HGPｺﾞｼｯｸE" pitchFamily="50" charset="-128"/>
              <a:ea typeface="HGPｺﾞｼｯｸE" pitchFamily="50" charset="-128"/>
            </a:endParaRPr>
          </a:p>
          <a:p>
            <a:pPr eaLnBrk="1" hangingPunct="1"/>
            <a:endParaRPr lang="ja-JP" altLang="en-US" sz="9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endParaRPr lang="en-US" altLang="ja-JP" sz="1600">
              <a:solidFill>
                <a:srgbClr val="000000"/>
              </a:solidFill>
              <a:latin typeface="HGPｺﾞｼｯｸE" pitchFamily="50" charset="-128"/>
              <a:ea typeface="HGPｺﾞｼｯｸE" pitchFamily="50" charset="-128"/>
            </a:endParaRPr>
          </a:p>
          <a:p>
            <a:pPr eaLnBrk="1" hangingPunct="1"/>
            <a:r>
              <a:rPr lang="ja-JP" altLang="en-US">
                <a:solidFill>
                  <a:srgbClr val="000000"/>
                </a:solidFill>
                <a:latin typeface="HGPｺﾞｼｯｸE" pitchFamily="50" charset="-128"/>
                <a:ea typeface="HGPｺﾞｼｯｸE" pitchFamily="50" charset="-128"/>
              </a:rPr>
              <a:t>  ＊この戦略は、こうした問題意識に立ち、</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大阪の成長を阻害してきた要因を明らかにした上で、</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概ね</a:t>
            </a:r>
            <a:r>
              <a:rPr lang="en-US" altLang="ja-JP">
                <a:latin typeface="HGPｺﾞｼｯｸE" pitchFamily="50" charset="-128"/>
                <a:ea typeface="HGPｺﾞｼｯｸE" pitchFamily="50" charset="-128"/>
              </a:rPr>
              <a:t>2020</a:t>
            </a:r>
            <a:r>
              <a:rPr lang="ja-JP" altLang="en-US">
                <a:latin typeface="HGPｺﾞｼｯｸE" pitchFamily="50" charset="-128"/>
                <a:ea typeface="HGPｺﾞｼｯｸE" pitchFamily="50" charset="-128"/>
              </a:rPr>
              <a:t>年までの</a:t>
            </a:r>
            <a:r>
              <a:rPr lang="ja-JP" altLang="en-US">
                <a:solidFill>
                  <a:srgbClr val="000000"/>
                </a:solidFill>
                <a:latin typeface="HGPｺﾞｼｯｸE" pitchFamily="50" charset="-128"/>
                <a:ea typeface="HGPｺﾞｼｯｸE" pitchFamily="50" charset="-128"/>
              </a:rPr>
              <a:t>１０年間の成長目標を掲げ、</a:t>
            </a:r>
            <a:r>
              <a:rPr lang="ja-JP" altLang="en-US">
                <a:latin typeface="HGPｺﾞｼｯｸE" pitchFamily="50" charset="-128"/>
                <a:ea typeface="HGPｺﾞｼｯｸE" pitchFamily="50" charset="-128"/>
              </a:rPr>
              <a:t>それを実現するための短期・中期（３～５</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年）の具体的な取組方向を明らかにすることがねらい。</a:t>
            </a:r>
          </a:p>
          <a:p>
            <a:pPr eaLnBrk="1" hangingPunct="1"/>
            <a:endParaRPr lang="ja-JP" altLang="en-US" sz="1600">
              <a:solidFill>
                <a:srgbClr val="000000"/>
              </a:solidFill>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＊ただし、その主体や内容は多岐にわたるものであり、</a:t>
            </a:r>
          </a:p>
          <a:p>
            <a:pPr eaLnBrk="1" hangingPunct="1"/>
            <a:r>
              <a:rPr lang="ja-JP" altLang="en-US">
                <a:solidFill>
                  <a:srgbClr val="000000"/>
                </a:solidFill>
                <a:latin typeface="HGPｺﾞｼｯｸE" pitchFamily="50" charset="-128"/>
                <a:ea typeface="HGPｺﾞｼｯｸE" pitchFamily="50" charset="-128"/>
              </a:rPr>
              <a:t>     大阪府・大阪市として取り組むべき施策・事業だけではなく、</a:t>
            </a:r>
          </a:p>
          <a:p>
            <a:pPr eaLnBrk="1" hangingPunct="1"/>
            <a:r>
              <a:rPr lang="ja-JP" altLang="en-US">
                <a:solidFill>
                  <a:srgbClr val="000000"/>
                </a:solidFill>
                <a:latin typeface="HGPｺﾞｼｯｸE" pitchFamily="50" charset="-128"/>
                <a:ea typeface="HGPｺﾞｼｯｸE" pitchFamily="50" charset="-128"/>
              </a:rPr>
              <a:t>     法制度の改革や創設など国として取り組むべきこと、</a:t>
            </a:r>
            <a:endParaRPr lang="en-US" altLang="ja-JP">
              <a:solidFill>
                <a:srgbClr val="000000"/>
              </a:solidFill>
              <a:latin typeface="HGPｺﾞｼｯｸE" pitchFamily="50" charset="-128"/>
              <a:ea typeface="HGPｺﾞｼｯｸE" pitchFamily="50" charset="-128"/>
            </a:endParaRPr>
          </a:p>
          <a:p>
            <a:pPr eaLnBrk="1" hangingPunct="1"/>
            <a:r>
              <a:rPr lang="en-US" altLang="ja-JP">
                <a:solidFill>
                  <a:srgbClr val="000000"/>
                </a:solidFill>
                <a:latin typeface="HGPｺﾞｼｯｸE" pitchFamily="50" charset="-128"/>
                <a:ea typeface="HGPｺﾞｼｯｸE" pitchFamily="50" charset="-128"/>
              </a:rPr>
              <a:t>     </a:t>
            </a:r>
            <a:r>
              <a:rPr lang="ja-JP" altLang="en-US">
                <a:solidFill>
                  <a:srgbClr val="000000"/>
                </a:solidFill>
                <a:latin typeface="HGPｺﾞｼｯｸE" pitchFamily="50" charset="-128"/>
                <a:ea typeface="HGPｺﾞｼｯｸE" pitchFamily="50" charset="-128"/>
              </a:rPr>
              <a:t>関西全体で連携して取り組むべきこと、</a:t>
            </a:r>
          </a:p>
          <a:p>
            <a:pPr eaLnBrk="1" hangingPunct="1"/>
            <a:r>
              <a:rPr lang="ja-JP" altLang="en-US">
                <a:solidFill>
                  <a:srgbClr val="000000"/>
                </a:solidFill>
                <a:latin typeface="HGPｺﾞｼｯｸE" pitchFamily="50" charset="-128"/>
                <a:ea typeface="HGPｺﾞｼｯｸE" pitchFamily="50" charset="-128"/>
              </a:rPr>
              <a:t>     他の自治体や民間企業、</a:t>
            </a:r>
            <a:r>
              <a:rPr lang="en-US" altLang="ja-JP">
                <a:solidFill>
                  <a:srgbClr val="000000"/>
                </a:solidFill>
                <a:latin typeface="HGPｺﾞｼｯｸE" pitchFamily="50" charset="-128"/>
                <a:ea typeface="HGPｺﾞｼｯｸE" pitchFamily="50" charset="-128"/>
              </a:rPr>
              <a:t>NPO</a:t>
            </a:r>
            <a:r>
              <a:rPr lang="ja-JP" altLang="en-US" baseline="30000">
                <a:solidFill>
                  <a:srgbClr val="000000"/>
                </a:solidFill>
                <a:latin typeface="HGPｺﾞｼｯｸE" pitchFamily="50" charset="-128"/>
                <a:ea typeface="HGPｺﾞｼｯｸE" pitchFamily="50" charset="-128"/>
              </a:rPr>
              <a:t>＊</a:t>
            </a:r>
            <a:r>
              <a:rPr lang="ja-JP" altLang="en-US">
                <a:solidFill>
                  <a:srgbClr val="000000"/>
                </a:solidFill>
                <a:latin typeface="HGPｺﾞｼｯｸE" pitchFamily="50" charset="-128"/>
                <a:ea typeface="HGPｺﾞｼｯｸE" pitchFamily="50" charset="-128"/>
              </a:rPr>
              <a:t>や広く府民に取り組んでいただきたいことなどを含んでいる。</a:t>
            </a:r>
          </a:p>
          <a:p>
            <a:pPr eaLnBrk="1" hangingPunct="1"/>
            <a:r>
              <a:rPr lang="ja-JP" altLang="en-US">
                <a:solidFill>
                  <a:srgbClr val="000000"/>
                </a:solidFill>
                <a:latin typeface="HGPｺﾞｼｯｸE" pitchFamily="50" charset="-128"/>
                <a:ea typeface="HGPｺﾞｼｯｸE" pitchFamily="50" charset="-128"/>
              </a:rPr>
              <a:t>     その意味では、大阪が成長を実現するための戦略として、</a:t>
            </a:r>
          </a:p>
          <a:p>
            <a:pPr eaLnBrk="1" hangingPunct="1"/>
            <a:r>
              <a:rPr lang="ja-JP" altLang="en-US">
                <a:solidFill>
                  <a:srgbClr val="000000"/>
                </a:solidFill>
                <a:latin typeface="HGPｺﾞｼｯｸE" pitchFamily="50" charset="-128"/>
                <a:ea typeface="HGPｺﾞｼｯｸE" pitchFamily="50" charset="-128"/>
              </a:rPr>
              <a:t>     関係</a:t>
            </a:r>
            <a:r>
              <a:rPr lang="ja-JP" altLang="en-US">
                <a:latin typeface="HGPｺﾞｼｯｸE" pitchFamily="50" charset="-128"/>
                <a:ea typeface="HGPｺﾞｼｯｸE" pitchFamily="50" charset="-128"/>
              </a:rPr>
              <a:t>各方面に共有していただくことを期待する、いわば提言書でもある。</a:t>
            </a:r>
            <a:endParaRPr lang="en-US" altLang="ja-JP">
              <a:latin typeface="HGPｺﾞｼｯｸE" pitchFamily="50" charset="-128"/>
              <a:ea typeface="HGPｺﾞｼｯｸE" pitchFamily="50" charset="-128"/>
            </a:endParaRPr>
          </a:p>
          <a:p>
            <a:pPr eaLnBrk="1" hangingPunct="1"/>
            <a:endParaRPr lang="en-US" altLang="ja-JP" sz="1600">
              <a:latin typeface="HGPｺﾞｼｯｸE" pitchFamily="50" charset="-128"/>
              <a:ea typeface="HGPｺﾞｼｯｸE" pitchFamily="50" charset="-128"/>
            </a:endParaRPr>
          </a:p>
          <a:p>
            <a:pPr eaLnBrk="1" hangingPunct="1"/>
            <a:r>
              <a:rPr lang="ja-JP" altLang="en-US" sz="1600">
                <a:latin typeface="HGPｺﾞｼｯｸE" pitchFamily="50" charset="-128"/>
                <a:ea typeface="HGPｺﾞｼｯｸE" pitchFamily="50" charset="-128"/>
              </a:rPr>
              <a:t>　</a:t>
            </a:r>
            <a:r>
              <a:rPr lang="ja-JP" altLang="en-US">
                <a:latin typeface="HGPｺﾞｼｯｸE" pitchFamily="50" charset="-128"/>
                <a:ea typeface="HGPｺﾞｼｯｸE" pitchFamily="50" charset="-128"/>
              </a:rPr>
              <a:t>＊この戦略を通じて、規制・制度の改革など、これまでの「仕組み」を大きく転換し、</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民間の活動を後押しする環境を整備することによって、</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国・府・市町村・民間企業等が取組の方向性を共有し、ともに取組を進め、</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大阪の成長を実現していく。</a:t>
            </a:r>
            <a:endParaRPr lang="en-US" altLang="ja-JP">
              <a:latin typeface="HGPｺﾞｼｯｸE" pitchFamily="50" charset="-128"/>
              <a:ea typeface="HGPｺﾞｼｯｸE" pitchFamily="50" charset="-128"/>
            </a:endParaRPr>
          </a:p>
          <a:p>
            <a:pPr eaLnBrk="1" hangingPunct="1"/>
            <a:r>
              <a:rPr lang="ja-JP" altLang="en-US">
                <a:latin typeface="HGPｺﾞｼｯｸE" pitchFamily="50" charset="-128"/>
                <a:ea typeface="HGPｺﾞｼｯｸE" pitchFamily="50" charset="-128"/>
              </a:rPr>
              <a:t>　　 </a:t>
            </a:r>
            <a:endParaRPr lang="en-US" altLang="ja-JP">
              <a:latin typeface="HGPｺﾞｼｯｸE" pitchFamily="50" charset="-128"/>
              <a:ea typeface="HGPｺﾞｼｯｸE" pitchFamily="50" charset="-128"/>
            </a:endParaRPr>
          </a:p>
          <a:p>
            <a:pPr eaLnBrk="1" hangingPunct="1"/>
            <a:r>
              <a:rPr lang="ja-JP" altLang="en-US" sz="1600">
                <a:solidFill>
                  <a:srgbClr val="000000"/>
                </a:solidFill>
                <a:latin typeface="HGPｺﾞｼｯｸE" pitchFamily="50" charset="-128"/>
                <a:ea typeface="HGPｺﾞｼｯｸE" pitchFamily="50" charset="-128"/>
              </a:rPr>
              <a:t>　　</a:t>
            </a:r>
          </a:p>
        </p:txBody>
      </p:sp>
    </p:spTree>
    <p:extLst>
      <p:ext uri="{BB962C8B-B14F-4D97-AF65-F5344CB8AC3E}">
        <p14:creationId xmlns:p14="http://schemas.microsoft.com/office/powerpoint/2010/main" val="3191883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dirty="0">
                <a:solidFill>
                  <a:srgbClr val="000000"/>
                </a:solidFill>
                <a:latin typeface="+mn-lt"/>
                <a:ea typeface="HGPｺﾞｼｯｸE" pitchFamily="50" charset="-128"/>
              </a:rPr>
              <a:t>　第１章　要因分析・検証</a:t>
            </a:r>
            <a:r>
              <a:rPr lang="ja-JP" altLang="en-US" sz="2000" dirty="0">
                <a:solidFill>
                  <a:srgbClr val="000000"/>
                </a:solidFill>
                <a:latin typeface="+mn-lt"/>
                <a:ea typeface="HGPｺﾞｼｯｸE" pitchFamily="50" charset="-128"/>
              </a:rPr>
              <a:t>　－長期低落傾向が続く大阪の状況①－</a:t>
            </a:r>
          </a:p>
        </p:txBody>
      </p:sp>
      <p:sp>
        <p:nvSpPr>
          <p:cNvPr id="64515" name="AutoShape 6"/>
          <p:cNvSpPr>
            <a:spLocks noChangeArrowheads="1"/>
          </p:cNvSpPr>
          <p:nvPr/>
        </p:nvSpPr>
        <p:spPr bwMode="auto">
          <a:xfrm>
            <a:off x="-15875" y="603250"/>
            <a:ext cx="4572000" cy="6102350"/>
          </a:xfrm>
          <a:prstGeom prst="roundRect">
            <a:avLst>
              <a:gd name="adj" fmla="val 5315"/>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defRPr/>
            </a:pPr>
            <a:r>
              <a:rPr lang="ja-JP" altLang="en-US" sz="1600" dirty="0">
                <a:solidFill>
                  <a:srgbClr val="000000"/>
                </a:solidFill>
                <a:ea typeface="HGPｺﾞｼｯｸE" pitchFamily="50" charset="-128"/>
              </a:rPr>
              <a:t>①　産業構造転換の遅れ</a:t>
            </a:r>
          </a:p>
          <a:p>
            <a:pPr marL="85725" indent="-85725" defTabSz="912813">
              <a:defRPr/>
            </a:pPr>
            <a:r>
              <a:rPr lang="ja-JP" altLang="en-US" sz="1400" dirty="0">
                <a:ea typeface="HGPｺﾞｼｯｸE" pitchFamily="50" charset="-128"/>
              </a:rPr>
              <a:t>・８０年代、首都機能や本社機能が集中する東京には、金　融・保険、不動産、情報通信、広告などのサービス産業が集積したが、大阪は全国平均並み。</a:t>
            </a:r>
          </a:p>
          <a:p>
            <a:pPr marL="85725" indent="-85725" defTabSz="912813">
              <a:defRPr/>
            </a:pPr>
            <a:r>
              <a:rPr lang="ja-JP" altLang="en-US" sz="1400" dirty="0">
                <a:ea typeface="HGPｺﾞｼｯｸE" pitchFamily="50" charset="-128"/>
              </a:rPr>
              <a:t>・２０００年代、都市で製造業の低迷が進む中、サービス産業は東京で引き続き集積するが、大阪では全国平均を下回り、地位低下に拍車。</a:t>
            </a:r>
          </a:p>
        </p:txBody>
      </p:sp>
      <p:sp>
        <p:nvSpPr>
          <p:cNvPr id="64516" name="AutoShape 7"/>
          <p:cNvSpPr>
            <a:spLocks noChangeArrowheads="1"/>
          </p:cNvSpPr>
          <p:nvPr/>
        </p:nvSpPr>
        <p:spPr bwMode="auto">
          <a:xfrm>
            <a:off x="4627563" y="603250"/>
            <a:ext cx="4500562" cy="6102350"/>
          </a:xfrm>
          <a:prstGeom prst="roundRect">
            <a:avLst>
              <a:gd name="adj" fmla="val 5889"/>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solidFill>
                  <a:srgbClr val="000000"/>
                </a:solidFill>
                <a:ea typeface="HGPｺﾞｼｯｸE" pitchFamily="50" charset="-128"/>
              </a:rPr>
              <a:t>②　東京圏への流出、周辺部等への分散</a:t>
            </a:r>
          </a:p>
          <a:p>
            <a:pPr defTabSz="912813"/>
            <a:r>
              <a:rPr lang="ja-JP" altLang="en-US" sz="1400">
                <a:solidFill>
                  <a:srgbClr val="000000"/>
                </a:solidFill>
                <a:ea typeface="HGPｺﾞｼｯｸE" pitchFamily="50" charset="-128"/>
              </a:rPr>
              <a:t>・本社機能は、東京への長期流出傾向が続く。</a:t>
            </a:r>
          </a:p>
          <a:p>
            <a:pPr defTabSz="912813"/>
            <a:r>
              <a:rPr lang="ja-JP" altLang="en-US" sz="1400">
                <a:solidFill>
                  <a:srgbClr val="000000"/>
                </a:solidFill>
                <a:ea typeface="HGPｺﾞｼｯｸE" pitchFamily="50" charset="-128"/>
              </a:rPr>
              <a:t>　特に、金融・保険業などで目立った動き。これに伴い、</a:t>
            </a:r>
          </a:p>
          <a:p>
            <a:pPr defTabSz="912813"/>
            <a:r>
              <a:rPr lang="ja-JP" altLang="en-US" sz="1400">
                <a:solidFill>
                  <a:srgbClr val="000000"/>
                </a:solidFill>
                <a:ea typeface="HGPｺﾞｼｯｸE" pitchFamily="50" charset="-128"/>
              </a:rPr>
              <a:t>　情報発信力も低下</a:t>
            </a:r>
          </a:p>
          <a:p>
            <a:pPr defTabSz="912813"/>
            <a:r>
              <a:rPr lang="ja-JP" altLang="en-US" sz="1400">
                <a:solidFill>
                  <a:srgbClr val="000000"/>
                </a:solidFill>
                <a:ea typeface="HGPｺﾞｼｯｸE" pitchFamily="50" charset="-128"/>
              </a:rPr>
              <a:t>・工場は、工場等制限法</a:t>
            </a:r>
            <a:r>
              <a:rPr lang="ja-JP" altLang="en-US" sz="1400" baseline="30000">
                <a:solidFill>
                  <a:srgbClr val="000000"/>
                </a:solidFill>
                <a:ea typeface="HGPｺﾞｼｯｸE" pitchFamily="50" charset="-128"/>
              </a:rPr>
              <a:t>＊</a:t>
            </a:r>
            <a:r>
              <a:rPr lang="ja-JP" altLang="en-US" sz="1400">
                <a:solidFill>
                  <a:srgbClr val="000000"/>
                </a:solidFill>
                <a:ea typeface="HGPｺﾞｼｯｸE" pitchFamily="50" charset="-128"/>
              </a:rPr>
              <a:t>（～Ｈ１４）の立地規制等により</a:t>
            </a:r>
            <a:endParaRPr lang="en-US" altLang="ja-JP" sz="1400">
              <a:solidFill>
                <a:srgbClr val="000000"/>
              </a:solidFill>
              <a:ea typeface="HGPｺﾞｼｯｸE" pitchFamily="50" charset="-128"/>
            </a:endParaRPr>
          </a:p>
          <a:p>
            <a:pPr defTabSz="912813"/>
            <a:r>
              <a:rPr lang="ja-JP" altLang="en-US" sz="1400">
                <a:solidFill>
                  <a:srgbClr val="000000"/>
                </a:solidFill>
                <a:ea typeface="HGPｺﾞｼｯｸE" pitchFamily="50" charset="-128"/>
              </a:rPr>
              <a:t>　周辺部へ。近年は、アジア等の海外へ移転・転出</a:t>
            </a:r>
          </a:p>
        </p:txBody>
      </p:sp>
      <p:sp>
        <p:nvSpPr>
          <p:cNvPr id="64517" name="Text Box 12"/>
          <p:cNvSpPr txBox="1">
            <a:spLocks noChangeArrowheads="1"/>
          </p:cNvSpPr>
          <p:nvPr/>
        </p:nvSpPr>
        <p:spPr bwMode="auto">
          <a:xfrm>
            <a:off x="5348288" y="2035175"/>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大阪における大企業の本社数</a:t>
            </a:r>
          </a:p>
        </p:txBody>
      </p:sp>
      <p:sp>
        <p:nvSpPr>
          <p:cNvPr id="64518" name="Text Box 14"/>
          <p:cNvSpPr txBox="1">
            <a:spLocks noChangeArrowheads="1"/>
          </p:cNvSpPr>
          <p:nvPr/>
        </p:nvSpPr>
        <p:spPr bwMode="auto">
          <a:xfrm>
            <a:off x="4716463" y="4960938"/>
            <a:ext cx="2449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金融・保険で東京集中が進む</a:t>
            </a:r>
          </a:p>
        </p:txBody>
      </p:sp>
      <p:sp>
        <p:nvSpPr>
          <p:cNvPr id="64519" name="Text Box 15"/>
          <p:cNvSpPr txBox="1">
            <a:spLocks noChangeArrowheads="1"/>
          </p:cNvSpPr>
          <p:nvPr/>
        </p:nvSpPr>
        <p:spPr bwMode="auto">
          <a:xfrm>
            <a:off x="6996113" y="4965700"/>
            <a:ext cx="19796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工場等の転出状況</a:t>
            </a:r>
          </a:p>
        </p:txBody>
      </p:sp>
      <p:sp>
        <p:nvSpPr>
          <p:cNvPr id="64520" name="Text Box 17"/>
          <p:cNvSpPr txBox="1">
            <a:spLocks noChangeArrowheads="1"/>
          </p:cNvSpPr>
          <p:nvPr/>
        </p:nvSpPr>
        <p:spPr bwMode="auto">
          <a:xfrm>
            <a:off x="5435600" y="378936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solidFill>
                  <a:srgbClr val="000000"/>
                </a:solidFill>
                <a:ea typeface="HGPｺﾞｼｯｸE" pitchFamily="50" charset="-128"/>
              </a:rPr>
              <a:t>大阪から移転した企業・残っている企業</a:t>
            </a:r>
            <a:endParaRPr lang="en-US" altLang="ja-JP" sz="1100">
              <a:solidFill>
                <a:srgbClr val="000000"/>
              </a:solidFill>
              <a:ea typeface="HGPｺﾞｼｯｸE" pitchFamily="50" charset="-128"/>
            </a:endParaRPr>
          </a:p>
        </p:txBody>
      </p:sp>
      <p:sp>
        <p:nvSpPr>
          <p:cNvPr id="64521" name="Text Box 17"/>
          <p:cNvSpPr txBox="1">
            <a:spLocks noChangeArrowheads="1"/>
          </p:cNvSpPr>
          <p:nvPr/>
        </p:nvSpPr>
        <p:spPr bwMode="auto">
          <a:xfrm>
            <a:off x="234950" y="2249488"/>
            <a:ext cx="4105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100">
                <a:solidFill>
                  <a:srgbClr val="000000"/>
                </a:solidFill>
                <a:latin typeface="HGPｺﾞｼｯｸE" pitchFamily="50" charset="-128"/>
                <a:ea typeface="HGPｺﾞｼｯｸE" pitchFamily="50" charset="-128"/>
              </a:rPr>
              <a:t>1980</a:t>
            </a:r>
            <a:r>
              <a:rPr lang="ja-JP" altLang="en-US" sz="1100">
                <a:solidFill>
                  <a:srgbClr val="000000"/>
                </a:solidFill>
                <a:latin typeface="HGPｺﾞｼｯｸE" pitchFamily="50" charset="-128"/>
                <a:ea typeface="HGPｺﾞｼｯｸE" pitchFamily="50" charset="-128"/>
              </a:rPr>
              <a:t>年代と</a:t>
            </a:r>
            <a:r>
              <a:rPr lang="en-US" altLang="ja-JP" sz="1100">
                <a:solidFill>
                  <a:srgbClr val="000000"/>
                </a:solidFill>
                <a:latin typeface="HGPｺﾞｼｯｸE" pitchFamily="50" charset="-128"/>
                <a:ea typeface="HGPｺﾞｼｯｸE" pitchFamily="50" charset="-128"/>
              </a:rPr>
              <a:t>2000</a:t>
            </a:r>
            <a:r>
              <a:rPr lang="ja-JP" altLang="en-US" sz="1100">
                <a:solidFill>
                  <a:srgbClr val="000000"/>
                </a:solidFill>
                <a:latin typeface="HGPｺﾞｼｯｸE" pitchFamily="50" charset="-128"/>
                <a:ea typeface="HGPｺﾞｼｯｸE" pitchFamily="50" charset="-128"/>
              </a:rPr>
              <a:t>年以降の県内総生産の経済活動別成長寄与度</a:t>
            </a:r>
            <a:endParaRPr lang="ja-JP" altLang="en-US" sz="800">
              <a:solidFill>
                <a:srgbClr val="000000"/>
              </a:solidFill>
              <a:latin typeface="HGPｺﾞｼｯｸE" pitchFamily="50" charset="-128"/>
              <a:ea typeface="HGPｺﾞｼｯｸE" pitchFamily="50" charset="-128"/>
            </a:endParaRPr>
          </a:p>
        </p:txBody>
      </p:sp>
      <p:sp>
        <p:nvSpPr>
          <p:cNvPr id="64522" name="Text Box 17"/>
          <p:cNvSpPr txBox="1">
            <a:spLocks noChangeArrowheads="1"/>
          </p:cNvSpPr>
          <p:nvPr/>
        </p:nvSpPr>
        <p:spPr bwMode="auto">
          <a:xfrm>
            <a:off x="307975" y="2968625"/>
            <a:ext cx="336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80</a:t>
            </a:r>
            <a:r>
              <a:rPr lang="ja-JP" altLang="en-US" sz="1000">
                <a:solidFill>
                  <a:srgbClr val="000000"/>
                </a:solidFill>
                <a:latin typeface="HGPｺﾞｼｯｸE" pitchFamily="50" charset="-128"/>
                <a:ea typeface="HGPｺﾞｼｯｸE" pitchFamily="50" charset="-128"/>
              </a:rPr>
              <a:t>年代</a:t>
            </a:r>
          </a:p>
        </p:txBody>
      </p:sp>
      <p:sp>
        <p:nvSpPr>
          <p:cNvPr id="64523" name="Text Box 17"/>
          <p:cNvSpPr txBox="1">
            <a:spLocks noChangeArrowheads="1"/>
          </p:cNvSpPr>
          <p:nvPr/>
        </p:nvSpPr>
        <p:spPr bwMode="auto">
          <a:xfrm>
            <a:off x="307975" y="5219700"/>
            <a:ext cx="3365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000">
                <a:solidFill>
                  <a:srgbClr val="000000"/>
                </a:solidFill>
                <a:latin typeface="HGPｺﾞｼｯｸE" pitchFamily="50" charset="-128"/>
                <a:ea typeface="HGPｺﾞｼｯｸE" pitchFamily="50" charset="-128"/>
              </a:rPr>
              <a:t>00</a:t>
            </a:r>
            <a:r>
              <a:rPr lang="ja-JP" altLang="en-US" sz="1000">
                <a:solidFill>
                  <a:srgbClr val="000000"/>
                </a:solidFill>
                <a:latin typeface="HGPｺﾞｼｯｸE" pitchFamily="50" charset="-128"/>
                <a:ea typeface="HGPｺﾞｼｯｸE" pitchFamily="50" charset="-128"/>
              </a:rPr>
              <a:t>年～</a:t>
            </a:r>
            <a:r>
              <a:rPr lang="en-US" altLang="ja-JP" sz="1000">
                <a:solidFill>
                  <a:srgbClr val="000000"/>
                </a:solidFill>
                <a:latin typeface="HGPｺﾞｼｯｸE" pitchFamily="50" charset="-128"/>
                <a:ea typeface="HGPｺﾞｼｯｸE" pitchFamily="50" charset="-128"/>
              </a:rPr>
              <a:t>07</a:t>
            </a:r>
            <a:r>
              <a:rPr lang="ja-JP" altLang="en-US" sz="1000">
                <a:solidFill>
                  <a:srgbClr val="000000"/>
                </a:solidFill>
                <a:latin typeface="HGPｺﾞｼｯｸE" pitchFamily="50" charset="-128"/>
                <a:ea typeface="HGPｺﾞｼｯｸE" pitchFamily="50" charset="-128"/>
              </a:rPr>
              <a:t>年</a:t>
            </a:r>
          </a:p>
        </p:txBody>
      </p:sp>
      <p:graphicFrame>
        <p:nvGraphicFramePr>
          <p:cNvPr id="12328" name="Group 40"/>
          <p:cNvGraphicFramePr>
            <a:graphicFrameLocks noGrp="1"/>
          </p:cNvGraphicFramePr>
          <p:nvPr/>
        </p:nvGraphicFramePr>
        <p:xfrm>
          <a:off x="4713288" y="4017963"/>
          <a:ext cx="4319587" cy="804862"/>
        </p:xfrm>
        <a:graphic>
          <a:graphicData uri="http://schemas.openxmlformats.org/drawingml/2006/table">
            <a:tbl>
              <a:tblPr/>
              <a:tblGrid>
                <a:gridCol w="2124075"/>
                <a:gridCol w="2195512"/>
              </a:tblGrid>
              <a:tr h="182923">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大阪から本社を移転した企業（例）</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smtClean="0">
                          <a:ln>
                            <a:noFill/>
                          </a:ln>
                          <a:solidFill>
                            <a:schemeClr val="tx1"/>
                          </a:solidFill>
                          <a:effectLst/>
                          <a:latin typeface="Arial" charset="0"/>
                          <a:ea typeface="HGPｺﾞｼｯｸE" pitchFamily="50" charset="-128"/>
                        </a:rPr>
                        <a:t>大阪本社企業（例）</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39">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日清食品（食料品）　ｱｽﾃﾗｽ製薬（医薬品）　ﾌｼﾞﾃｯｸ（機械）</a:t>
                      </a:r>
                      <a:endParaRPr kumimoji="1" lang="en-US" altLang="ja-JP" sz="600" b="0" i="0" u="none" strike="noStrike" cap="none" normalizeH="0" baseline="0" dirty="0" smtClean="0">
                        <a:ln>
                          <a:noFill/>
                        </a:ln>
                        <a:solidFill>
                          <a:schemeClr val="tx1"/>
                        </a:solidFill>
                        <a:effectLst/>
                        <a:latin typeface="Arial" charset="0"/>
                        <a:ea typeface="HGPｺﾞｼｯｸE" pitchFamily="50" charset="-128"/>
                      </a:endParaRP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ｺﾆｶﾐﾉﾙﾀ（精密機械）　丸紅（卸売）　住友商事（卸売）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ｵｰﾄﾊﾞｯｸｽｾﾌﾞﾝ（卸売）　ﾛｰｿﾝ（小売）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ﾌﾛﾝﾄﾘﾃｲﾘﾝｸﾞ（小売）</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商船三井（海運）　</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USEN</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（情報通信）　</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三菱</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UFJ</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ﾌｧｲﾅﾝｼｬﾙ</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金融）　三井住友ﾌｧｲﾅﾝｼｬﾙ（金融）　等</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日本ﾊﾑ（食料品）　塩野義製薬（医薬品）　小野薬品（医薬品）</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武田薬品（医薬品）　ﾊﾟﾅｿﾆｯｸ（電気機器）　ｼｬｰﾌﾟ（電気機器）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ｷｰｴﾝｽ（電気機器）　ﾀﾞｲｷﾝ（電気機器）　ｼﾏﾉ</a:t>
                      </a:r>
                      <a:r>
                        <a:rPr kumimoji="1" lang="en-US" altLang="ja-JP" sz="600" b="0" i="0" u="none" strike="noStrike" cap="none" normalizeH="0" baseline="0" dirty="0" smtClean="0">
                          <a:ln>
                            <a:noFill/>
                          </a:ln>
                          <a:solidFill>
                            <a:schemeClr val="tx1"/>
                          </a:solidFill>
                          <a:effectLst/>
                          <a:latin typeface="Arial" charset="0"/>
                          <a:ea typeface="HGPｺﾞｼｯｸE" pitchFamily="50" charset="-128"/>
                        </a:rPr>
                        <a:t>(</a:t>
                      </a: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輸送用機器）</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ｺｸﾖ（その他製品）　ｶﾌﾟｺﾝ（情報通信）　ﾀﾞｽｷﾝ（ｻｰﾋﾞｽ）</a:t>
                      </a:r>
                    </a:p>
                    <a:p>
                      <a:pPr marL="0" marR="0" lvl="0" indent="0" algn="l" defTabSz="912813" rtl="0" eaLnBrk="1" fontAlgn="base" latinLnBrk="0" hangingPunct="1">
                        <a:lnSpc>
                          <a:spcPct val="100000"/>
                        </a:lnSpc>
                        <a:spcBef>
                          <a:spcPct val="2000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Arial" charset="0"/>
                          <a:ea typeface="HGPｺﾞｼｯｸE" pitchFamily="50" charset="-128"/>
                        </a:rPr>
                        <a:t>ﾗｳﾝﾄﾞﾜﾝ（ｻｰﾋﾞｽ）　　　　　　　　　　　　　　　　　　　　　　　　　等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4536" name="Text Box 19"/>
          <p:cNvSpPr txBox="1">
            <a:spLocks noChangeArrowheads="1"/>
          </p:cNvSpPr>
          <p:nvPr/>
        </p:nvSpPr>
        <p:spPr bwMode="auto">
          <a:xfrm>
            <a:off x="952500" y="4165600"/>
            <a:ext cx="2886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・大阪は、</a:t>
            </a:r>
            <a:r>
              <a:rPr lang="en-US" altLang="ja-JP" sz="800">
                <a:solidFill>
                  <a:srgbClr val="000000"/>
                </a:solidFill>
                <a:latin typeface="HGPｺﾞｼｯｸE" pitchFamily="50" charset="-128"/>
                <a:ea typeface="HGPｺﾞｼｯｸE" pitchFamily="50" charset="-128"/>
              </a:rPr>
              <a:t>80</a:t>
            </a:r>
            <a:r>
              <a:rPr lang="ja-JP" altLang="en-US" sz="800">
                <a:solidFill>
                  <a:srgbClr val="000000"/>
                </a:solidFill>
                <a:latin typeface="HGPｺﾞｼｯｸE" pitchFamily="50" charset="-128"/>
                <a:ea typeface="HGPｺﾞｼｯｸE" pitchFamily="50" charset="-128"/>
              </a:rPr>
              <a:t>年代の成長率が首都圏、中部圏に比べて低い。</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・東京はサービス業がけん引し、 </a:t>
            </a:r>
            <a:endParaRPr lang="en-US" altLang="ja-JP" sz="800">
              <a:solidFill>
                <a:srgbClr val="000000"/>
              </a:solidFill>
              <a:latin typeface="HGPｺﾞｼｯｸE" pitchFamily="50" charset="-128"/>
              <a:ea typeface="HGPｺﾞｼｯｸE" pitchFamily="50" charset="-128"/>
            </a:endParaRP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愛知、神奈川は製造業（加工組立型）も高い寄与度</a:t>
            </a:r>
          </a:p>
        </p:txBody>
      </p:sp>
      <p:sp>
        <p:nvSpPr>
          <p:cNvPr id="64537" name="Text Box 20"/>
          <p:cNvSpPr txBox="1">
            <a:spLocks noChangeArrowheads="1"/>
          </p:cNvSpPr>
          <p:nvPr/>
        </p:nvSpPr>
        <p:spPr bwMode="auto">
          <a:xfrm>
            <a:off x="776288" y="6353175"/>
            <a:ext cx="30241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・愛知は製造業が大きく牽引（自動車産業）</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・首都圏はサービス業等が製造業等の落ち込みをカバー</a:t>
            </a:r>
          </a:p>
          <a:p>
            <a:pPr eaLnBrk="1" hangingPunct="1">
              <a:lnSpc>
                <a:spcPts val="500"/>
              </a:lnSpc>
              <a:spcBef>
                <a:spcPct val="50000"/>
              </a:spcBef>
            </a:pPr>
            <a:r>
              <a:rPr lang="ja-JP" altLang="en-US" sz="800">
                <a:solidFill>
                  <a:srgbClr val="000000"/>
                </a:solidFill>
                <a:latin typeface="HGPｺﾞｼｯｸE" pitchFamily="50" charset="-128"/>
                <a:ea typeface="HGPｺﾞｼｯｸE" pitchFamily="50" charset="-128"/>
              </a:rPr>
              <a:t>      ・関西圏は建設業等の落ち込みをカバーできず</a:t>
            </a:r>
          </a:p>
        </p:txBody>
      </p:sp>
      <p:sp>
        <p:nvSpPr>
          <p:cNvPr id="64538" name="AutoShape 36"/>
          <p:cNvSpPr>
            <a:spLocks noChangeAspect="1" noChangeArrowheads="1"/>
          </p:cNvSpPr>
          <p:nvPr/>
        </p:nvSpPr>
        <p:spPr bwMode="auto">
          <a:xfrm>
            <a:off x="541338" y="2200275"/>
            <a:ext cx="33115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solidFill>
                <a:srgbClr val="000000"/>
              </a:solidFill>
            </a:endParaRPr>
          </a:p>
        </p:txBody>
      </p:sp>
      <p:pic>
        <p:nvPicPr>
          <p:cNvPr id="6453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63" y="457041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0"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2379663"/>
            <a:ext cx="37084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41" name="Text Box 17"/>
          <p:cNvSpPr txBox="1">
            <a:spLocks noChangeArrowheads="1"/>
          </p:cNvSpPr>
          <p:nvPr/>
        </p:nvSpPr>
        <p:spPr bwMode="auto">
          <a:xfrm>
            <a:off x="3371850" y="373697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　　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
        <p:nvSpPr>
          <p:cNvPr id="64542" name="AutoShape 22"/>
          <p:cNvSpPr>
            <a:spLocks noChangeArrowheads="1"/>
          </p:cNvSpPr>
          <p:nvPr/>
        </p:nvSpPr>
        <p:spPr bwMode="auto">
          <a:xfrm>
            <a:off x="776288" y="6427788"/>
            <a:ext cx="215900" cy="71437"/>
          </a:xfrm>
          <a:prstGeom prst="notchedRightArrow">
            <a:avLst>
              <a:gd name="adj1" fmla="val 50000"/>
              <a:gd name="adj2" fmla="val 75556"/>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3" name="AutoShape 21"/>
          <p:cNvSpPr>
            <a:spLocks noChangeArrowheads="1"/>
          </p:cNvSpPr>
          <p:nvPr/>
        </p:nvSpPr>
        <p:spPr bwMode="auto">
          <a:xfrm>
            <a:off x="814388" y="4213225"/>
            <a:ext cx="215900" cy="71438"/>
          </a:xfrm>
          <a:prstGeom prst="notchedRightArrow">
            <a:avLst>
              <a:gd name="adj1" fmla="val 50000"/>
              <a:gd name="adj2" fmla="val 75555"/>
            </a:avLst>
          </a:prstGeom>
          <a:solidFill>
            <a:schemeClr val="accent1"/>
          </a:solidFill>
          <a:ln w="9525">
            <a:solidFill>
              <a:schemeClr val="tx1"/>
            </a:solidFill>
            <a:miter lim="800000"/>
            <a:headEnd/>
            <a:tailEnd/>
          </a:ln>
        </p:spPr>
        <p:txBody>
          <a:bodyPr wrap="none" anchor="ctr"/>
          <a:lstStyle/>
          <a:p>
            <a:pPr defTabSz="912813"/>
            <a:endParaRPr lang="ja-JP" altLang="en-US">
              <a:solidFill>
                <a:srgbClr val="000000"/>
              </a:solidFill>
            </a:endParaRPr>
          </a:p>
        </p:txBody>
      </p:sp>
      <p:sp>
        <p:nvSpPr>
          <p:cNvPr id="64544" name="Text Box 40"/>
          <p:cNvSpPr txBox="1">
            <a:spLocks noChangeArrowheads="1"/>
          </p:cNvSpPr>
          <p:nvPr/>
        </p:nvSpPr>
        <p:spPr bwMode="auto">
          <a:xfrm>
            <a:off x="5076825" y="3644900"/>
            <a:ext cx="388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600"/>
              <a:t>（注）昭和</a:t>
            </a:r>
            <a:r>
              <a:rPr lang="en-US" altLang="ja-JP" sz="600"/>
              <a:t>59</a:t>
            </a:r>
            <a:r>
              <a:rPr lang="ja-JP" altLang="en-US" sz="600"/>
              <a:t>年以降に把握した資本金</a:t>
            </a:r>
            <a:r>
              <a:rPr lang="en-US" altLang="ja-JP" sz="600"/>
              <a:t>100</a:t>
            </a:r>
            <a:r>
              <a:rPr lang="ja-JP" altLang="en-US" sz="600"/>
              <a:t>億円以上                                                        </a:t>
            </a:r>
            <a:r>
              <a:rPr lang="en-US" altLang="ja-JP" sz="600"/>
              <a:t>※</a:t>
            </a:r>
            <a:r>
              <a:rPr lang="ja-JP" altLang="en-US" sz="600"/>
              <a:t>なにわの経済データ                     </a:t>
            </a:r>
          </a:p>
        </p:txBody>
      </p:sp>
      <p:pic>
        <p:nvPicPr>
          <p:cNvPr id="64545"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2276475"/>
            <a:ext cx="43926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0"/>
          <p:cNvSpPr txBox="1">
            <a:spLocks noChangeArrowheads="1"/>
          </p:cNvSpPr>
          <p:nvPr/>
        </p:nvSpPr>
        <p:spPr bwMode="auto">
          <a:xfrm>
            <a:off x="6877050" y="4810125"/>
            <a:ext cx="2159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東洋経済新報社「会社四季報」をもとに作成</a:t>
            </a:r>
          </a:p>
        </p:txBody>
      </p:sp>
      <p:sp>
        <p:nvSpPr>
          <p:cNvPr id="50214" name="Text Box 16"/>
          <p:cNvSpPr txBox="1">
            <a:spLocks noChangeArrowheads="1"/>
          </p:cNvSpPr>
          <p:nvPr/>
        </p:nvSpPr>
        <p:spPr bwMode="auto">
          <a:xfrm>
            <a:off x="7086600" y="5229225"/>
            <a:ext cx="20574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◆大阪府内工場の転出・転入（</a:t>
            </a:r>
            <a:r>
              <a:rPr lang="en-US" altLang="ja-JP" sz="800" dirty="0" smtClean="0">
                <a:latin typeface="HGPｺﾞｼｯｸE" pitchFamily="50" charset="-128"/>
                <a:ea typeface="HGPｺﾞｼｯｸE" pitchFamily="50" charset="-128"/>
              </a:rPr>
              <a:t>H</a:t>
            </a:r>
            <a:r>
              <a:rPr lang="ja-JP" altLang="en-US" sz="800" dirty="0" smtClean="0">
                <a:latin typeface="HGPｺﾞｼｯｸE" pitchFamily="50" charset="-128"/>
                <a:ea typeface="HGPｺﾞｼｯｸE" pitchFamily="50" charset="-128"/>
              </a:rPr>
              <a:t>元～</a:t>
            </a:r>
            <a:r>
              <a:rPr lang="en-US" altLang="ja-JP" sz="800" dirty="0" smtClean="0">
                <a:latin typeface="HGPｺﾞｼｯｸE" pitchFamily="50" charset="-128"/>
                <a:ea typeface="HGPｺﾞｼｯｸE" pitchFamily="50" charset="-128"/>
              </a:rPr>
              <a:t>14</a:t>
            </a:r>
            <a:r>
              <a:rPr lang="ja-JP" altLang="en-US" sz="800" dirty="0" smtClean="0">
                <a:latin typeface="HGPｺﾞｼｯｸE" pitchFamily="50" charset="-128"/>
                <a:ea typeface="HGPｺﾞｼｯｸE" pitchFamily="50" charset="-128"/>
              </a:rPr>
              <a:t>）</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・大阪府外へ転出　２８７件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（近畿圏内１７９件、近畿圏外１０８件）</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・大阪府外から転入　３件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注</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用地</a:t>
            </a:r>
            <a:r>
              <a:rPr lang="en-US" altLang="ja-JP" sz="800" dirty="0" smtClean="0">
                <a:latin typeface="HGPｺﾞｼｯｸE" pitchFamily="50" charset="-128"/>
                <a:ea typeface="HGPｺﾞｼｯｸE" pitchFamily="50" charset="-128"/>
              </a:rPr>
              <a:t>1,000</a:t>
            </a:r>
            <a:r>
              <a:rPr lang="ja-JP" altLang="en-US" sz="800" dirty="0" smtClean="0">
                <a:latin typeface="HGPｺﾞｼｯｸE" pitchFamily="50" charset="-128"/>
                <a:ea typeface="HGPｺﾞｼｯｸE" pitchFamily="50" charset="-128"/>
              </a:rPr>
              <a:t>㎡以上</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経済産業省「工場立地動向調査」</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◆大阪企業の海外進出（</a:t>
            </a:r>
            <a:r>
              <a:rPr lang="en-US" altLang="ja-JP" sz="800" dirty="0" smtClean="0">
                <a:latin typeface="HGPｺﾞｼｯｸE" pitchFamily="50" charset="-128"/>
                <a:ea typeface="HGPｺﾞｼｯｸE" pitchFamily="50" charset="-128"/>
              </a:rPr>
              <a:t>H12.10</a:t>
            </a:r>
            <a:r>
              <a:rPr lang="ja-JP" altLang="en-US" sz="800" dirty="0" smtClean="0">
                <a:latin typeface="HGPｺﾞｼｯｸE" pitchFamily="50" charset="-128"/>
                <a:ea typeface="HGPｺﾞｼｯｸE" pitchFamily="50" charset="-128"/>
              </a:rPr>
              <a:t>時点）</a:t>
            </a: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・全産業</a:t>
            </a:r>
            <a:r>
              <a:rPr lang="en-US" altLang="ja-JP" sz="800" dirty="0" smtClean="0">
                <a:latin typeface="HGPｺﾞｼｯｸE" pitchFamily="50" charset="-128"/>
                <a:ea typeface="HGPｺﾞｼｯｸE" pitchFamily="50" charset="-128"/>
              </a:rPr>
              <a:t>3,859</a:t>
            </a:r>
            <a:r>
              <a:rPr lang="ja-JP" altLang="en-US" sz="800" dirty="0" smtClean="0">
                <a:latin typeface="HGPｺﾞｼｯｸE" pitchFamily="50" charset="-128"/>
                <a:ea typeface="HGPｺﾞｼｯｸE" pitchFamily="50" charset="-128"/>
              </a:rPr>
              <a:t>件、うち製造業</a:t>
            </a:r>
            <a:r>
              <a:rPr lang="en-US" altLang="ja-JP" sz="800" dirty="0" smtClean="0">
                <a:latin typeface="HGPｺﾞｼｯｸE" pitchFamily="50" charset="-128"/>
                <a:ea typeface="HGPｺﾞｼｯｸE" pitchFamily="50" charset="-128"/>
              </a:rPr>
              <a:t>1,649</a:t>
            </a:r>
            <a:r>
              <a:rPr lang="ja-JP" altLang="en-US" sz="800" dirty="0" smtClean="0">
                <a:latin typeface="HGPｺﾞｼｯｸE" pitchFamily="50" charset="-128"/>
                <a:ea typeface="HGPｺﾞｼｯｸE" pitchFamily="50" charset="-128"/>
              </a:rPr>
              <a:t>件</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HGPｺﾞｼｯｸE" pitchFamily="50" charset="-128"/>
                <a:ea typeface="HGPｺﾞｼｯｸE" pitchFamily="50" charset="-128"/>
              </a:rPr>
              <a:t>※</a:t>
            </a:r>
            <a:r>
              <a:rPr lang="ja-JP" altLang="en-US" sz="800" dirty="0" smtClean="0">
                <a:latin typeface="HGPｺﾞｼｯｸE" pitchFamily="50" charset="-128"/>
                <a:ea typeface="HGPｺﾞｼｯｸE" pitchFamily="50" charset="-128"/>
              </a:rPr>
              <a:t>工場等制限法が廃止された</a:t>
            </a:r>
            <a:r>
              <a:rPr lang="en-US" altLang="ja-JP" sz="800" dirty="0" smtClean="0">
                <a:latin typeface="HGPｺﾞｼｯｸE" pitchFamily="50" charset="-128"/>
                <a:ea typeface="HGPｺﾞｼｯｸE" pitchFamily="50" charset="-128"/>
              </a:rPr>
              <a:t>H14</a:t>
            </a:r>
            <a:r>
              <a:rPr lang="ja-JP" altLang="en-US" sz="800" dirty="0" smtClean="0">
                <a:latin typeface="HGPｺﾞｼｯｸE" pitchFamily="50" charset="-128"/>
                <a:ea typeface="HGPｺﾞｼｯｸE" pitchFamily="50" charset="-128"/>
              </a:rPr>
              <a:t>年以降は、</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大阪での工場立地の回復の動きも見られる。</a:t>
            </a:r>
            <a:endParaRPr lang="en-US" altLang="ja-JP" sz="800" dirty="0" smtClean="0">
              <a:latin typeface="HGPｺﾞｼｯｸE" pitchFamily="50" charset="-128"/>
              <a:ea typeface="HGPｺﾞｼｯｸE" pitchFamily="50" charset="-128"/>
            </a:endParaRPr>
          </a:p>
          <a:p>
            <a:pPr eaLnBrk="1" hangingPunct="1">
              <a:lnSpc>
                <a:spcPts val="500"/>
              </a:lnSpc>
              <a:spcBef>
                <a:spcPct val="50000"/>
              </a:spcBef>
              <a:defRPr/>
            </a:pPr>
            <a:r>
              <a:rPr lang="ja-JP" altLang="en-US" sz="8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東洋経済新報社調査</a:t>
            </a:r>
          </a:p>
        </p:txBody>
      </p:sp>
      <p:pic>
        <p:nvPicPr>
          <p:cNvPr id="64548"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l="1138" t="1976" r="1073" b="2524"/>
          <a:stretch>
            <a:fillRect/>
          </a:stretch>
        </p:blipFill>
        <p:spPr bwMode="auto">
          <a:xfrm>
            <a:off x="4743450" y="5178425"/>
            <a:ext cx="23177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49" name="Text Box 17"/>
          <p:cNvSpPr txBox="1">
            <a:spLocks noChangeArrowheads="1"/>
          </p:cNvSpPr>
          <p:nvPr/>
        </p:nvSpPr>
        <p:spPr bwMode="auto">
          <a:xfrm>
            <a:off x="3422650" y="6003925"/>
            <a:ext cx="1184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600">
                <a:latin typeface="HGPｺﾞｼｯｸE" pitchFamily="50" charset="-128"/>
                <a:ea typeface="HGPｺﾞｼｯｸE" pitchFamily="50" charset="-128"/>
              </a:rPr>
              <a:t>※</a:t>
            </a:r>
            <a:r>
              <a:rPr lang="ja-JP" altLang="en-US" sz="600">
                <a:latin typeface="HGPｺﾞｼｯｸE" pitchFamily="50" charset="-128"/>
                <a:ea typeface="HGPｺﾞｼｯｸE" pitchFamily="50" charset="-128"/>
              </a:rPr>
              <a:t>その他産業とは、金融・保険、不動産、運輸通信等</a:t>
            </a:r>
            <a:endParaRPr lang="en-US" altLang="ja-JP" sz="600">
              <a:latin typeface="HGPｺﾞｼｯｸE" pitchFamily="50" charset="-128"/>
              <a:ea typeface="HGPｺﾞｼｯｸE" pitchFamily="50" charset="-128"/>
            </a:endParaRPr>
          </a:p>
          <a:p>
            <a:pPr eaLnBrk="1" hangingPunct="1">
              <a:spcBef>
                <a:spcPct val="50000"/>
              </a:spcBef>
            </a:pPr>
            <a:r>
              <a:rPr lang="en-US" altLang="ja-JP" sz="600">
                <a:solidFill>
                  <a:srgbClr val="000000"/>
                </a:solidFill>
                <a:latin typeface="HGPｺﾞｼｯｸE" pitchFamily="50" charset="-128"/>
                <a:ea typeface="HGPｺﾞｼｯｸE" pitchFamily="50" charset="-128"/>
              </a:rPr>
              <a:t>※</a:t>
            </a:r>
            <a:r>
              <a:rPr lang="ja-JP" altLang="en-US" sz="600">
                <a:solidFill>
                  <a:srgbClr val="000000"/>
                </a:solidFill>
                <a:latin typeface="HGPｺﾞｼｯｸE" pitchFamily="50" charset="-128"/>
                <a:ea typeface="HGPｺﾞｼｯｸE" pitchFamily="50" charset="-128"/>
              </a:rPr>
              <a:t>内閣府「県民経済計算」</a:t>
            </a:r>
          </a:p>
        </p:txBody>
      </p:sp>
    </p:spTree>
    <p:extLst>
      <p:ext uri="{BB962C8B-B14F-4D97-AF65-F5344CB8AC3E}">
        <p14:creationId xmlns:p14="http://schemas.microsoft.com/office/powerpoint/2010/main" val="388988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5"/>
          <p:cNvSpPr>
            <a:spLocks noChangeArrowheads="1"/>
          </p:cNvSpPr>
          <p:nvPr/>
        </p:nvSpPr>
        <p:spPr bwMode="auto">
          <a:xfrm>
            <a:off x="4643438" y="620713"/>
            <a:ext cx="4500562" cy="5688012"/>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④　インフラ</a:t>
            </a:r>
            <a:r>
              <a:rPr lang="ja-JP" altLang="en-US" sz="1600" baseline="30000">
                <a:ea typeface="HGPｺﾞｼｯｸE" pitchFamily="50" charset="-128"/>
              </a:rPr>
              <a:t>＊</a:t>
            </a:r>
            <a:r>
              <a:rPr lang="ja-JP" altLang="en-US" sz="1600">
                <a:ea typeface="HGPｺﾞｼｯｸE" pitchFamily="50" charset="-128"/>
              </a:rPr>
              <a:t>や既存資産の低利用</a:t>
            </a:r>
          </a:p>
          <a:p>
            <a:pPr defTabSz="912813">
              <a:lnSpc>
                <a:spcPts val="1400"/>
              </a:lnSpc>
            </a:pPr>
            <a:r>
              <a:rPr lang="ja-JP" altLang="en-US" sz="1400">
                <a:ea typeface="HGPｺﾞｼｯｸE" pitchFamily="50" charset="-128"/>
              </a:rPr>
              <a:t>・関空・阪神港などのインフラは、国内・国際ともに</a:t>
            </a:r>
          </a:p>
          <a:p>
            <a:pPr defTabSz="912813">
              <a:lnSpc>
                <a:spcPts val="1400"/>
              </a:lnSpc>
            </a:pPr>
            <a:r>
              <a:rPr lang="ja-JP" altLang="en-US" sz="1400">
                <a:ea typeface="HGPｺﾞｼｯｸE" pitchFamily="50" charset="-128"/>
              </a:rPr>
              <a:t>　ネットワークが不十分であり、国際競争力に課題。人　</a:t>
            </a:r>
          </a:p>
          <a:p>
            <a:pPr defTabSz="912813">
              <a:lnSpc>
                <a:spcPts val="1400"/>
              </a:lnSpc>
            </a:pPr>
            <a:r>
              <a:rPr lang="ja-JP" altLang="en-US" sz="1400">
                <a:ea typeface="HGPｺﾞｼｯｸE" pitchFamily="50" charset="-128"/>
              </a:rPr>
              <a:t>　流・物流面でハブ（拠点）機能がアジア諸港と比べて</a:t>
            </a:r>
            <a:endParaRPr lang="en-US" altLang="ja-JP" sz="1400">
              <a:ea typeface="HGPｺﾞｼｯｸE" pitchFamily="50" charset="-128"/>
            </a:endParaRPr>
          </a:p>
          <a:p>
            <a:pPr defTabSz="912813">
              <a:lnSpc>
                <a:spcPts val="1400"/>
              </a:lnSpc>
            </a:pPr>
            <a:r>
              <a:rPr lang="ja-JP" altLang="en-US" sz="1400">
                <a:ea typeface="HGPｺﾞｼｯｸE" pitchFamily="50" charset="-128"/>
              </a:rPr>
              <a:t>　相対的に低下</a:t>
            </a:r>
          </a:p>
          <a:p>
            <a:pPr defTabSz="912813">
              <a:lnSpc>
                <a:spcPts val="1400"/>
              </a:lnSpc>
            </a:pPr>
            <a:r>
              <a:rPr lang="ja-JP" altLang="en-US" sz="1400">
                <a:ea typeface="HGPｺﾞｼｯｸE" pitchFamily="50" charset="-128"/>
              </a:rPr>
              <a:t>・大学生の首都圏等への流出や、女性の就業率の低さ　</a:t>
            </a:r>
            <a:endParaRPr lang="en-US" altLang="ja-JP" sz="1400">
              <a:ea typeface="HGPｺﾞｼｯｸE" pitchFamily="50" charset="-128"/>
            </a:endParaRPr>
          </a:p>
          <a:p>
            <a:pPr defTabSz="912813">
              <a:lnSpc>
                <a:spcPts val="1400"/>
              </a:lnSpc>
            </a:pPr>
            <a:r>
              <a:rPr lang="ja-JP" altLang="en-US" sz="1400">
                <a:ea typeface="HGPｺﾞｼｯｸE" pitchFamily="50" charset="-128"/>
              </a:rPr>
              <a:t>　など、人材資源も活かせていない</a:t>
            </a:r>
          </a:p>
        </p:txBody>
      </p:sp>
      <p:sp>
        <p:nvSpPr>
          <p:cNvPr id="65539" name="AutoShape 12"/>
          <p:cNvSpPr>
            <a:spLocks noChangeArrowheads="1"/>
          </p:cNvSpPr>
          <p:nvPr/>
        </p:nvSpPr>
        <p:spPr bwMode="auto">
          <a:xfrm>
            <a:off x="0" y="620713"/>
            <a:ext cx="4572000" cy="5761037"/>
          </a:xfrm>
          <a:prstGeom prst="roundRect">
            <a:avLst>
              <a:gd name="adj" fmla="val 9278"/>
            </a:avLst>
          </a:pr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2813"/>
            <a:r>
              <a:rPr lang="ja-JP" altLang="en-US" sz="1600">
                <a:ea typeface="HGPｺﾞｼｯｸE" pitchFamily="50" charset="-128"/>
              </a:rPr>
              <a:t>③　低所得者層の増加</a:t>
            </a:r>
          </a:p>
          <a:p>
            <a:pPr defTabSz="912813"/>
            <a:r>
              <a:rPr lang="ja-JP" altLang="en-US" sz="1400">
                <a:ea typeface="HGPｺﾞｼｯｸE" pitchFamily="50" charset="-128"/>
              </a:rPr>
              <a:t>・経済低迷、構造不況業種</a:t>
            </a:r>
            <a:r>
              <a:rPr lang="ja-JP" altLang="en-US" sz="1400" baseline="30000">
                <a:ea typeface="HGPｺﾞｼｯｸE" pitchFamily="50" charset="-128"/>
              </a:rPr>
              <a:t>＊</a:t>
            </a:r>
            <a:r>
              <a:rPr lang="ja-JP" altLang="en-US" sz="1400">
                <a:ea typeface="HGPｺﾞｼｯｸE" pitchFamily="50" charset="-128"/>
              </a:rPr>
              <a:t>からの失業者増加や急速</a:t>
            </a:r>
          </a:p>
          <a:p>
            <a:pPr defTabSz="912813"/>
            <a:r>
              <a:rPr lang="ja-JP" altLang="en-US" sz="1400">
                <a:ea typeface="HGPｺﾞｼｯｸE" pitchFamily="50" charset="-128"/>
              </a:rPr>
              <a:t>　な高齢化を背景に、低所得者層が増加。所得３００</a:t>
            </a:r>
          </a:p>
          <a:p>
            <a:pPr defTabSz="912813"/>
            <a:r>
              <a:rPr lang="ja-JP" altLang="en-US" sz="1400">
                <a:ea typeface="HGPｺﾞｼｯｸE" pitchFamily="50" charset="-128"/>
              </a:rPr>
              <a:t>　万円以下の世帯割合は全国を上回る</a:t>
            </a:r>
          </a:p>
        </p:txBody>
      </p:sp>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－長期低落傾向が続く大阪の状況②－</a:t>
            </a:r>
          </a:p>
        </p:txBody>
      </p:sp>
      <p:pic>
        <p:nvPicPr>
          <p:cNvPr id="65541" name="Picture 10" descr="国内線路線網(インチョンPUDONG)2101現在"/>
          <p:cNvPicPr>
            <a:picLocks noChangeAspect="1" noChangeArrowheads="1"/>
          </p:cNvPicPr>
          <p:nvPr/>
        </p:nvPicPr>
        <p:blipFill>
          <a:blip r:embed="rId3" cstate="print">
            <a:extLst>
              <a:ext uri="{28A0092B-C50C-407E-A947-70E740481C1C}">
                <a14:useLocalDpi xmlns:a14="http://schemas.microsoft.com/office/drawing/2010/main" val="0"/>
              </a:ext>
            </a:extLst>
          </a:blip>
          <a:srcRect t="41019" r="27972"/>
          <a:stretch>
            <a:fillRect/>
          </a:stretch>
        </p:blipFill>
        <p:spPr bwMode="auto">
          <a:xfrm>
            <a:off x="4859338" y="3429000"/>
            <a:ext cx="1296987" cy="1036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Picture 9"/>
          <p:cNvSpPr>
            <a:spLocks noChangeAspect="1" noChangeArrowheads="1"/>
          </p:cNvSpPr>
          <p:nvPr/>
        </p:nvSpPr>
        <p:spPr bwMode="auto">
          <a:xfrm>
            <a:off x="4859338"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5543" name="Text Box 3"/>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solidFill>
                  <a:srgbClr val="3333CC"/>
                </a:solidFill>
                <a:ea typeface="HGPｺﾞｼｯｸE" pitchFamily="50" charset="-128"/>
              </a:rPr>
              <a:t>⇒ このような長期低落を生み出した背景に何があるのか？</a:t>
            </a:r>
            <a:endParaRPr lang="ja-JP" altLang="en-US" sz="1600">
              <a:ea typeface="HGPｺﾞｼｯｸM" pitchFamily="50" charset="-128"/>
            </a:endParaRPr>
          </a:p>
        </p:txBody>
      </p:sp>
      <p:sp>
        <p:nvSpPr>
          <p:cNvPr id="65544" name="Text Box 17"/>
          <p:cNvSpPr txBox="1">
            <a:spLocks noChangeArrowheads="1"/>
          </p:cNvSpPr>
          <p:nvPr/>
        </p:nvSpPr>
        <p:spPr bwMode="auto">
          <a:xfrm>
            <a:off x="1989138"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雇用吸収力の変化</a:t>
            </a:r>
          </a:p>
        </p:txBody>
      </p:sp>
      <p:pic>
        <p:nvPicPr>
          <p:cNvPr id="65545"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2492375"/>
            <a:ext cx="26638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17"/>
          <p:cNvSpPr txBox="1">
            <a:spLocks noChangeArrowheads="1"/>
          </p:cNvSpPr>
          <p:nvPr/>
        </p:nvSpPr>
        <p:spPr bwMode="auto">
          <a:xfrm>
            <a:off x="4581525" y="2090738"/>
            <a:ext cx="2428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defRPr/>
            </a:pPr>
            <a:r>
              <a:rPr lang="ja-JP" altLang="en-US" sz="1000" spc="-50" dirty="0" smtClean="0">
                <a:ea typeface="HGPｺﾞｼｯｸE" pitchFamily="50" charset="-128"/>
              </a:rPr>
              <a:t>日本国内との航空ネットワーク</a:t>
            </a:r>
            <a:r>
              <a:rPr lang="ja-JP" altLang="en-US" sz="800" spc="-50" dirty="0" smtClean="0">
                <a:ea typeface="HGPｺﾞｼｯｸE" pitchFamily="50" charset="-128"/>
              </a:rPr>
              <a:t>（</a:t>
            </a:r>
            <a:r>
              <a:rPr lang="en-US" altLang="ja-JP" sz="800" spc="-50" dirty="0" smtClean="0">
                <a:ea typeface="HGPｺﾞｼｯｸE" pitchFamily="50" charset="-128"/>
              </a:rPr>
              <a:t>2009.10</a:t>
            </a:r>
            <a:r>
              <a:rPr lang="ja-JP" altLang="en-US" sz="800" spc="-50" dirty="0" smtClean="0">
                <a:ea typeface="HGPｺﾞｼｯｸE" pitchFamily="50" charset="-128"/>
              </a:rPr>
              <a:t>時点</a:t>
            </a:r>
            <a:r>
              <a:rPr lang="ja-JP" altLang="en-US" sz="800" dirty="0" smtClean="0">
                <a:ea typeface="HGPｺﾞｼｯｸE" pitchFamily="50" charset="-128"/>
              </a:rPr>
              <a:t>）</a:t>
            </a:r>
            <a:endParaRPr lang="en-US" altLang="ja-JP" sz="800" dirty="0" smtClean="0">
              <a:ea typeface="HGPｺﾞｼｯｸE" pitchFamily="50" charset="-128"/>
            </a:endParaRPr>
          </a:p>
          <a:p>
            <a:pPr eaLnBrk="1" hangingPunct="1">
              <a:lnSpc>
                <a:spcPts val="300"/>
              </a:lnSpc>
              <a:spcBef>
                <a:spcPct val="50000"/>
              </a:spcBef>
              <a:defRPr/>
            </a:pPr>
            <a:r>
              <a:rPr lang="ja-JP" altLang="en-US" sz="800" dirty="0" smtClean="0">
                <a:latin typeface="+mj-ea"/>
                <a:ea typeface="+mj-ea"/>
              </a:rPr>
              <a:t>　　　　　　　　　　　　　　　　</a:t>
            </a:r>
            <a:r>
              <a:rPr lang="en-US" altLang="ja-JP" sz="800" dirty="0" smtClean="0">
                <a:latin typeface="+mj-ea"/>
                <a:ea typeface="+mj-ea"/>
              </a:rPr>
              <a:t>※</a:t>
            </a:r>
            <a:r>
              <a:rPr lang="ja-JP" altLang="en-US" sz="800" dirty="0" smtClean="0">
                <a:latin typeface="+mj-ea"/>
                <a:ea typeface="+mj-ea"/>
              </a:rPr>
              <a:t>大阪府調査</a:t>
            </a:r>
          </a:p>
        </p:txBody>
      </p:sp>
      <p:sp>
        <p:nvSpPr>
          <p:cNvPr id="65547" name="Text Box 17"/>
          <p:cNvSpPr txBox="1">
            <a:spLocks noChangeArrowheads="1"/>
          </p:cNvSpPr>
          <p:nvPr/>
        </p:nvSpPr>
        <p:spPr bwMode="auto">
          <a:xfrm>
            <a:off x="4786313" y="3429000"/>
            <a:ext cx="503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仁川</a:t>
            </a:r>
          </a:p>
        </p:txBody>
      </p:sp>
      <p:sp>
        <p:nvSpPr>
          <p:cNvPr id="51212" name="Text Box 17"/>
          <p:cNvSpPr txBox="1">
            <a:spLocks noChangeArrowheads="1"/>
          </p:cNvSpPr>
          <p:nvPr/>
        </p:nvSpPr>
        <p:spPr bwMode="auto">
          <a:xfrm>
            <a:off x="6553200" y="2081213"/>
            <a:ext cx="255587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釜山の支線化が進む日本の港湾</a:t>
            </a:r>
            <a:endParaRPr lang="en-US" altLang="ja-JP" sz="1000" dirty="0" smtClean="0">
              <a:ea typeface="HGPｺﾞｼｯｸE" pitchFamily="50" charset="-128"/>
            </a:endParaRPr>
          </a:p>
          <a:p>
            <a:pPr algn="ctr" eaLnBrk="1" hangingPunct="1">
              <a:lnSpc>
                <a:spcPts val="300"/>
              </a:lnSpc>
              <a:spcBef>
                <a:spcPct val="50000"/>
              </a:spcBef>
              <a:defRPr/>
            </a:pPr>
            <a:r>
              <a:rPr lang="en-US" altLang="ja-JP" sz="800" dirty="0" smtClean="0">
                <a:latin typeface="+mn-ea"/>
                <a:ea typeface="+mn-ea"/>
              </a:rPr>
              <a:t>※</a:t>
            </a:r>
            <a:r>
              <a:rPr lang="ja-JP" altLang="en-US" sz="800" dirty="0" smtClean="0">
                <a:latin typeface="+mn-ea"/>
                <a:ea typeface="+mn-ea"/>
              </a:rPr>
              <a:t>阪神港国際コンテナ戦略港湾の選定</a:t>
            </a:r>
            <a:endParaRPr lang="en-US" altLang="ja-JP" sz="800" dirty="0" smtClean="0">
              <a:latin typeface="+mn-ea"/>
              <a:ea typeface="+mn-ea"/>
            </a:endParaRPr>
          </a:p>
          <a:p>
            <a:pPr algn="ctr" eaLnBrk="1" hangingPunct="1">
              <a:lnSpc>
                <a:spcPts val="300"/>
              </a:lnSpc>
              <a:spcBef>
                <a:spcPct val="50000"/>
              </a:spcBef>
              <a:defRPr/>
            </a:pPr>
            <a:r>
              <a:rPr lang="ja-JP" altLang="en-US" sz="800" dirty="0" smtClean="0">
                <a:latin typeface="+mn-ea"/>
                <a:ea typeface="+mn-ea"/>
              </a:rPr>
              <a:t>に向けた計画書（</a:t>
            </a:r>
            <a:r>
              <a:rPr lang="en-US" altLang="ja-JP" sz="800" dirty="0" smtClean="0">
                <a:latin typeface="+mn-ea"/>
                <a:ea typeface="+mn-ea"/>
              </a:rPr>
              <a:t>H22.3</a:t>
            </a:r>
            <a:r>
              <a:rPr lang="ja-JP" altLang="en-US" sz="800" dirty="0" smtClean="0">
                <a:latin typeface="+mn-ea"/>
                <a:ea typeface="+mn-ea"/>
              </a:rPr>
              <a:t>）</a:t>
            </a:r>
          </a:p>
        </p:txBody>
      </p:sp>
      <p:sp>
        <p:nvSpPr>
          <p:cNvPr id="65549" name="Text Box 17"/>
          <p:cNvSpPr txBox="1">
            <a:spLocks noChangeArrowheads="1"/>
          </p:cNvSpPr>
          <p:nvPr/>
        </p:nvSpPr>
        <p:spPr bwMode="auto">
          <a:xfrm>
            <a:off x="6300788"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Ｈ５</a:t>
            </a:r>
          </a:p>
        </p:txBody>
      </p:sp>
      <p:sp>
        <p:nvSpPr>
          <p:cNvPr id="65550" name="Text Box 17"/>
          <p:cNvSpPr txBox="1">
            <a:spLocks noChangeArrowheads="1"/>
          </p:cNvSpPr>
          <p:nvPr/>
        </p:nvSpPr>
        <p:spPr bwMode="auto">
          <a:xfrm>
            <a:off x="7740650" y="2492375"/>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Ｈ２０</a:t>
            </a:r>
          </a:p>
        </p:txBody>
      </p:sp>
      <p:graphicFrame>
        <p:nvGraphicFramePr>
          <p:cNvPr id="65551" name="Object 40"/>
          <p:cNvGraphicFramePr>
            <a:graphicFrameLocks noChangeAspect="1"/>
          </p:cNvGraphicFramePr>
          <p:nvPr/>
        </p:nvGraphicFramePr>
        <p:xfrm>
          <a:off x="4427538" y="4508500"/>
          <a:ext cx="1655762" cy="1103313"/>
        </p:xfrm>
        <a:graphic>
          <a:graphicData uri="http://schemas.openxmlformats.org/presentationml/2006/ole">
            <mc:AlternateContent xmlns:mc="http://schemas.openxmlformats.org/markup-compatibility/2006">
              <mc:Choice xmlns:v="urn:schemas-microsoft-com:vml" Requires="v">
                <p:oleObj spid="_x0000_s1038" name="グラフ" r:id="rId5" imgW="6096075" imgH="4067089" progId="MSGraph.Chart.8">
                  <p:embed followColorScheme="full"/>
                </p:oleObj>
              </mc:Choice>
              <mc:Fallback>
                <p:oleObj name="グラフ" r:id="rId5" imgW="6096075" imgH="4067089" progId="MSGraph.Chart.8">
                  <p:embed followColorScheme="full"/>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4508500"/>
                        <a:ext cx="1655762"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52" name="Object 41"/>
          <p:cNvGraphicFramePr>
            <a:graphicFrameLocks noChangeAspect="1"/>
          </p:cNvGraphicFramePr>
          <p:nvPr/>
        </p:nvGraphicFramePr>
        <p:xfrm>
          <a:off x="5364163" y="5157788"/>
          <a:ext cx="1873250" cy="1249362"/>
        </p:xfrm>
        <a:graphic>
          <a:graphicData uri="http://schemas.openxmlformats.org/presentationml/2006/ole">
            <mc:AlternateContent xmlns:mc="http://schemas.openxmlformats.org/markup-compatibility/2006">
              <mc:Choice xmlns:v="urn:schemas-microsoft-com:vml" Requires="v">
                <p:oleObj spid="_x0000_s1039" name="グラフ" r:id="rId7" imgW="6096075" imgH="4067089" progId="MSGraph.Chart.8">
                  <p:embed followColorScheme="full"/>
                </p:oleObj>
              </mc:Choice>
              <mc:Fallback>
                <p:oleObj name="グラフ" r:id="rId7" imgW="6096075" imgH="4067089" progId="MSGraph.Chart.8">
                  <p:embed followColorScheme="full"/>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5157788"/>
                        <a:ext cx="18732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21" name="Text Box 17"/>
          <p:cNvSpPr txBox="1">
            <a:spLocks noChangeArrowheads="1"/>
          </p:cNvSpPr>
          <p:nvPr/>
        </p:nvSpPr>
        <p:spPr bwMode="auto">
          <a:xfrm>
            <a:off x="4572000" y="4508500"/>
            <a:ext cx="2736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pitchFamily="50" charset="-128"/>
              </a:defRPr>
            </a:lvl1pPr>
            <a:lvl2pPr marL="742950" indent="-285750" defTabSz="912813" eaLnBrk="0" hangingPunct="0">
              <a:defRPr kumimoji="1">
                <a:solidFill>
                  <a:schemeClr val="tx1"/>
                </a:solidFill>
                <a:latin typeface="Arial" charset="0"/>
                <a:ea typeface="ＭＳ Ｐゴシック" pitchFamily="50" charset="-128"/>
              </a:defRPr>
            </a:lvl2pPr>
            <a:lvl3pPr marL="1143000" indent="-228600" defTabSz="912813" eaLnBrk="0" hangingPunct="0">
              <a:defRPr kumimoji="1">
                <a:solidFill>
                  <a:schemeClr val="tx1"/>
                </a:solidFill>
                <a:latin typeface="Arial" charset="0"/>
                <a:ea typeface="ＭＳ Ｐゴシック" pitchFamily="50" charset="-128"/>
              </a:defRPr>
            </a:lvl3pPr>
            <a:lvl4pPr marL="1600200" indent="-228600" defTabSz="912813" eaLnBrk="0" hangingPunct="0">
              <a:defRPr kumimoji="1">
                <a:solidFill>
                  <a:schemeClr val="tx1"/>
                </a:solidFill>
                <a:latin typeface="Arial" charset="0"/>
                <a:ea typeface="ＭＳ Ｐゴシック" pitchFamily="50" charset="-128"/>
              </a:defRPr>
            </a:lvl4pPr>
            <a:lvl5pPr marL="2057400" indent="-228600" defTabSz="912813" eaLnBrk="0" hangingPunct="0">
              <a:defRPr kumimoji="1">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ja-JP" altLang="en-US" sz="1000" dirty="0" smtClean="0">
                <a:ea typeface="HGPｺﾞｼｯｸE" pitchFamily="50" charset="-128"/>
              </a:rPr>
              <a:t>就職時における大学生の流出</a:t>
            </a:r>
            <a:r>
              <a:rPr lang="ja-JP" altLang="en-US" sz="900" dirty="0" smtClean="0">
                <a:latin typeface="HGPｺﾞｼｯｸE" pitchFamily="50" charset="-128"/>
                <a:ea typeface="HGPｺﾞｼｯｸE" pitchFamily="50" charset="-128"/>
              </a:rPr>
              <a:t>（</a:t>
            </a:r>
            <a:r>
              <a:rPr lang="en-US" altLang="ja-JP" sz="900" dirty="0" smtClean="0">
                <a:latin typeface="HGPｺﾞｼｯｸE" pitchFamily="50" charset="-128"/>
                <a:ea typeface="HGPｺﾞｼｯｸE" pitchFamily="50" charset="-128"/>
              </a:rPr>
              <a:t>H23</a:t>
            </a:r>
            <a:r>
              <a:rPr lang="ja-JP" altLang="en-US" sz="900" dirty="0" smtClean="0">
                <a:latin typeface="HGPｺﾞｼｯｸE" pitchFamily="50" charset="-128"/>
                <a:ea typeface="HGPｺﾞｼｯｸE" pitchFamily="50" charset="-128"/>
              </a:rPr>
              <a:t>関西大学）</a:t>
            </a:r>
            <a:endParaRPr lang="en-US" altLang="ja-JP" sz="900" dirty="0" smtClean="0">
              <a:latin typeface="HGPｺﾞｼｯｸE" pitchFamily="50" charset="-128"/>
              <a:ea typeface="HGPｺﾞｼｯｸE" pitchFamily="50" charset="-128"/>
            </a:endParaRPr>
          </a:p>
          <a:p>
            <a:pPr algn="ctr" eaLnBrk="1" hangingPunct="1">
              <a:spcBef>
                <a:spcPct val="50000"/>
              </a:spcBef>
              <a:defRPr/>
            </a:pPr>
            <a:r>
              <a:rPr lang="ja-JP" altLang="en-US" sz="900" dirty="0" smtClean="0">
                <a:latin typeface="HGPｺﾞｼｯｸE" pitchFamily="50" charset="-128"/>
                <a:ea typeface="HGPｺﾞｼｯｸE" pitchFamily="50" charset="-128"/>
              </a:rPr>
              <a:t>　　　　　　　　　　　　　　　</a:t>
            </a:r>
            <a:r>
              <a:rPr lang="en-US" altLang="ja-JP" sz="800" dirty="0" smtClean="0">
                <a:latin typeface="+mn-ea"/>
                <a:ea typeface="+mn-ea"/>
              </a:rPr>
              <a:t>※</a:t>
            </a:r>
            <a:r>
              <a:rPr lang="ja-JP" altLang="en-US" sz="800" dirty="0" smtClean="0">
                <a:latin typeface="+mn-ea"/>
                <a:ea typeface="+mn-ea"/>
              </a:rPr>
              <a:t>関西大学</a:t>
            </a:r>
            <a:r>
              <a:rPr lang="en-US" altLang="ja-JP" sz="800" dirty="0" smtClean="0">
                <a:latin typeface="+mn-ea"/>
                <a:ea typeface="+mn-ea"/>
              </a:rPr>
              <a:t>HP</a:t>
            </a:r>
            <a:endParaRPr lang="ja-JP" altLang="en-US" sz="800" dirty="0" smtClean="0">
              <a:latin typeface="+mn-ea"/>
              <a:ea typeface="+mn-ea"/>
            </a:endParaRPr>
          </a:p>
        </p:txBody>
      </p:sp>
      <p:sp>
        <p:nvSpPr>
          <p:cNvPr id="65554" name="Rectangle 44"/>
          <p:cNvSpPr>
            <a:spLocks noChangeArrowheads="1"/>
          </p:cNvSpPr>
          <p:nvPr/>
        </p:nvSpPr>
        <p:spPr bwMode="auto">
          <a:xfrm>
            <a:off x="5292725" y="4797425"/>
            <a:ext cx="503238" cy="142875"/>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入学時</a:t>
            </a:r>
          </a:p>
        </p:txBody>
      </p:sp>
      <p:sp>
        <p:nvSpPr>
          <p:cNvPr id="65555" name="Rectangle 45"/>
          <p:cNvSpPr>
            <a:spLocks noChangeArrowheads="1"/>
          </p:cNvSpPr>
          <p:nvPr/>
        </p:nvSpPr>
        <p:spPr bwMode="auto">
          <a:xfrm>
            <a:off x="6443663" y="5445125"/>
            <a:ext cx="504825" cy="144463"/>
          </a:xfrm>
          <a:prstGeom prst="rect">
            <a:avLst/>
          </a:prstGeom>
          <a:solidFill>
            <a:schemeClr val="accent1"/>
          </a:solidFill>
          <a:ln w="9525">
            <a:solidFill>
              <a:schemeClr val="tx1"/>
            </a:solidFill>
            <a:miter lim="800000"/>
            <a:headEnd/>
            <a:tailEnd/>
          </a:ln>
        </p:spPr>
        <p:txBody>
          <a:bodyPr wrap="none" anchor="ctr"/>
          <a:lstStyle/>
          <a:p>
            <a:pPr algn="ctr" defTabSz="912813"/>
            <a:r>
              <a:rPr lang="ja-JP" altLang="en-US" sz="900">
                <a:ea typeface="HGPｺﾞｼｯｸE" pitchFamily="50" charset="-128"/>
              </a:rPr>
              <a:t>就職時</a:t>
            </a:r>
          </a:p>
        </p:txBody>
      </p:sp>
      <p:sp>
        <p:nvSpPr>
          <p:cNvPr id="65556" name="AutoShape 46"/>
          <p:cNvSpPr>
            <a:spLocks noChangeArrowheads="1"/>
          </p:cNvSpPr>
          <p:nvPr/>
        </p:nvSpPr>
        <p:spPr bwMode="auto">
          <a:xfrm rot="-4139784">
            <a:off x="6065838" y="5103813"/>
            <a:ext cx="144462" cy="252412"/>
          </a:xfrm>
          <a:prstGeom prst="downArrow">
            <a:avLst>
              <a:gd name="adj1" fmla="val 50000"/>
              <a:gd name="adj2" fmla="val 43681"/>
            </a:avLst>
          </a:prstGeom>
          <a:solidFill>
            <a:schemeClr val="bg1"/>
          </a:solidFill>
          <a:ln w="9525">
            <a:solidFill>
              <a:schemeClr val="tx1"/>
            </a:solidFill>
            <a:miter lim="800000"/>
            <a:headEnd/>
            <a:tailEnd/>
          </a:ln>
        </p:spPr>
        <p:txBody>
          <a:bodyPr vert="eaVert" wrap="none" anchor="ctr"/>
          <a:lstStyle/>
          <a:p>
            <a:pPr defTabSz="912813"/>
            <a:endParaRPr lang="ja-JP" altLang="en-US"/>
          </a:p>
        </p:txBody>
      </p:sp>
      <p:sp>
        <p:nvSpPr>
          <p:cNvPr id="65557" name="Text Box 17"/>
          <p:cNvSpPr txBox="1">
            <a:spLocks noChangeArrowheads="1"/>
          </p:cNvSpPr>
          <p:nvPr/>
        </p:nvSpPr>
        <p:spPr bwMode="auto">
          <a:xfrm>
            <a:off x="827088" y="1700213"/>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100">
                <a:ea typeface="HGPｺﾞｼｯｸE" pitchFamily="50" charset="-128"/>
              </a:rPr>
              <a:t>課税標準</a:t>
            </a:r>
            <a:r>
              <a:rPr lang="ja-JP" altLang="en-US" sz="1100" baseline="30000">
                <a:ea typeface="HGPｺﾞｼｯｸE" pitchFamily="50" charset="-128"/>
              </a:rPr>
              <a:t>＊</a:t>
            </a:r>
            <a:r>
              <a:rPr lang="ja-JP" altLang="en-US" sz="1100">
                <a:ea typeface="HGPｺﾞｼｯｸE" pitchFamily="50" charset="-128"/>
              </a:rPr>
              <a:t>段階別の納税者数構成比</a:t>
            </a:r>
          </a:p>
        </p:txBody>
      </p:sp>
      <p:sp>
        <p:nvSpPr>
          <p:cNvPr id="65558" name="Text Box 17"/>
          <p:cNvSpPr txBox="1">
            <a:spLocks noChangeArrowheads="1"/>
          </p:cNvSpPr>
          <p:nvPr/>
        </p:nvSpPr>
        <p:spPr bwMode="auto">
          <a:xfrm>
            <a:off x="823913" y="1868488"/>
            <a:ext cx="11160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Ｈ１８　構成比</a:t>
            </a:r>
          </a:p>
        </p:txBody>
      </p:sp>
      <p:sp>
        <p:nvSpPr>
          <p:cNvPr id="65559" name="Text Box 17"/>
          <p:cNvSpPr txBox="1">
            <a:spLocks noChangeArrowheads="1"/>
          </p:cNvSpPr>
          <p:nvPr/>
        </p:nvSpPr>
        <p:spPr bwMode="auto">
          <a:xfrm>
            <a:off x="2668588" y="1858963"/>
            <a:ext cx="2124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900">
                <a:ea typeface="HGPｺﾞｼｯｸE" pitchFamily="50" charset="-128"/>
              </a:rPr>
              <a:t>過去</a:t>
            </a:r>
            <a:r>
              <a:rPr lang="en-US" altLang="ja-JP" sz="900">
                <a:ea typeface="HGPｺﾞｼｯｸE" pitchFamily="50" charset="-128"/>
              </a:rPr>
              <a:t>15</a:t>
            </a:r>
            <a:r>
              <a:rPr lang="ja-JP" altLang="en-US" sz="900">
                <a:ea typeface="HGPｺﾞｼｯｸE" pitchFamily="50" charset="-128"/>
              </a:rPr>
              <a:t>年間の伸び（Ｈ３→Ｈ１８）</a:t>
            </a:r>
          </a:p>
        </p:txBody>
      </p:sp>
      <p:pic>
        <p:nvPicPr>
          <p:cNvPr id="65560" name="Picture 7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975" y="3270250"/>
            <a:ext cx="22320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1" name="Text Box 76"/>
          <p:cNvSpPr txBox="1">
            <a:spLocks noChangeArrowheads="1"/>
          </p:cNvSpPr>
          <p:nvPr/>
        </p:nvSpPr>
        <p:spPr bwMode="auto">
          <a:xfrm>
            <a:off x="250825" y="5737225"/>
            <a:ext cx="4176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latin typeface="HGPｺﾞｼｯｸE" pitchFamily="50" charset="-128"/>
                <a:ea typeface="HGPｺﾞｼｯｸE" pitchFamily="50" charset="-128"/>
              </a:rPr>
              <a:t>　　　　　　　　就業者数の減少が大きい業種（</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３→</a:t>
            </a:r>
            <a:r>
              <a:rPr lang="en-US" altLang="ja-JP" sz="1100">
                <a:latin typeface="HGPｺﾞｼｯｸE" pitchFamily="50" charset="-128"/>
                <a:ea typeface="HGPｺﾞｼｯｸE" pitchFamily="50" charset="-128"/>
              </a:rPr>
              <a:t>H</a:t>
            </a:r>
            <a:r>
              <a:rPr lang="ja-JP" altLang="en-US" sz="1100">
                <a:latin typeface="HGPｺﾞｼｯｸE" pitchFamily="50" charset="-128"/>
                <a:ea typeface="HGPｺﾞｼｯｸE" pitchFamily="50" charset="-128"/>
              </a:rPr>
              <a:t>１８）</a:t>
            </a:r>
          </a:p>
        </p:txBody>
      </p:sp>
      <p:sp>
        <p:nvSpPr>
          <p:cNvPr id="65562" name="Text Box 77"/>
          <p:cNvSpPr txBox="1">
            <a:spLocks noChangeArrowheads="1"/>
          </p:cNvSpPr>
          <p:nvPr/>
        </p:nvSpPr>
        <p:spPr bwMode="auto">
          <a:xfrm>
            <a:off x="277813" y="5964238"/>
            <a:ext cx="41783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latin typeface="HGPｺﾞｼｯｸE" pitchFamily="50" charset="-128"/>
                <a:ea typeface="HGPｺﾞｼｯｸE" pitchFamily="50" charset="-128"/>
              </a:rPr>
              <a:t>　・繊維・衣服等卸売業　△</a:t>
            </a:r>
            <a:r>
              <a:rPr lang="en-US" altLang="ja-JP" sz="800">
                <a:latin typeface="HGPｺﾞｼｯｸE" pitchFamily="50" charset="-128"/>
                <a:ea typeface="HGPｺﾞｼｯｸE" pitchFamily="50" charset="-128"/>
              </a:rPr>
              <a:t>67,404</a:t>
            </a:r>
            <a:r>
              <a:rPr lang="ja-JP" altLang="en-US" sz="800">
                <a:latin typeface="HGPｺﾞｼｯｸE" pitchFamily="50" charset="-128"/>
                <a:ea typeface="HGPｺﾞｼｯｸE" pitchFamily="50" charset="-128"/>
              </a:rPr>
              <a:t>人　　　　　・衣服・その他の繊維製品製造業　△</a:t>
            </a:r>
            <a:r>
              <a:rPr lang="en-US" altLang="ja-JP" sz="800">
                <a:latin typeface="HGPｺﾞｼｯｸE" pitchFamily="50" charset="-128"/>
                <a:ea typeface="HGPｺﾞｼｯｸE" pitchFamily="50" charset="-128"/>
              </a:rPr>
              <a:t>48,317</a:t>
            </a:r>
            <a:r>
              <a:rPr lang="ja-JP" altLang="en-US" sz="800">
                <a:latin typeface="HGPｺﾞｼｯｸE" pitchFamily="50" charset="-128"/>
                <a:ea typeface="HGPｺﾞｼｯｸE" pitchFamily="50" charset="-128"/>
              </a:rPr>
              <a:t>人</a:t>
            </a:r>
          </a:p>
          <a:p>
            <a:pPr eaLnBrk="1" hangingPunct="1">
              <a:spcBef>
                <a:spcPct val="50000"/>
              </a:spcBef>
            </a:pPr>
            <a:r>
              <a:rPr lang="ja-JP" altLang="en-US" sz="800">
                <a:latin typeface="HGPｺﾞｼｯｸE" pitchFamily="50" charset="-128"/>
                <a:ea typeface="HGPｺﾞｼｯｸE" pitchFamily="50" charset="-128"/>
              </a:rPr>
              <a:t>　・建築材料、鉱物・金属材料等卸売業　△</a:t>
            </a:r>
            <a:r>
              <a:rPr lang="en-US" altLang="ja-JP" sz="800">
                <a:latin typeface="HGPｺﾞｼｯｸE" pitchFamily="50" charset="-128"/>
                <a:ea typeface="HGPｺﾞｼｯｸE" pitchFamily="50" charset="-128"/>
              </a:rPr>
              <a:t>40,451</a:t>
            </a:r>
            <a:r>
              <a:rPr lang="ja-JP" altLang="en-US" sz="800">
                <a:latin typeface="HGPｺﾞｼｯｸE" pitchFamily="50" charset="-128"/>
                <a:ea typeface="HGPｺﾞｼｯｸE" pitchFamily="50" charset="-128"/>
              </a:rPr>
              <a:t>人　　　　・繊維工業　△</a:t>
            </a:r>
            <a:r>
              <a:rPr lang="en-US" altLang="ja-JP" sz="800">
                <a:latin typeface="HGPｺﾞｼｯｸE" pitchFamily="50" charset="-128"/>
                <a:ea typeface="HGPｺﾞｼｯｸE" pitchFamily="50" charset="-128"/>
              </a:rPr>
              <a:t>34,816</a:t>
            </a:r>
            <a:r>
              <a:rPr lang="ja-JP" altLang="en-US" sz="800">
                <a:latin typeface="HGPｺﾞｼｯｸE" pitchFamily="50" charset="-128"/>
                <a:ea typeface="HGPｺﾞｼｯｸE" pitchFamily="50" charset="-128"/>
              </a:rPr>
              <a:t>人</a:t>
            </a:r>
          </a:p>
        </p:txBody>
      </p:sp>
      <p:pic>
        <p:nvPicPr>
          <p:cNvPr id="6556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925" y="242093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64" name="Text Box 17"/>
          <p:cNvSpPr txBox="1">
            <a:spLocks noChangeArrowheads="1"/>
          </p:cNvSpPr>
          <p:nvPr/>
        </p:nvSpPr>
        <p:spPr bwMode="auto">
          <a:xfrm>
            <a:off x="4786313" y="2420938"/>
            <a:ext cx="504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関空</a:t>
            </a:r>
          </a:p>
        </p:txBody>
      </p:sp>
      <p:pic>
        <p:nvPicPr>
          <p:cNvPr id="65565" name="Picture 5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725" y="3327400"/>
            <a:ext cx="2160588"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66" name="Text Box 17"/>
          <p:cNvSpPr txBox="1">
            <a:spLocks noChangeArrowheads="1"/>
          </p:cNvSpPr>
          <p:nvPr/>
        </p:nvSpPr>
        <p:spPr bwMode="auto">
          <a:xfrm>
            <a:off x="323850" y="3073400"/>
            <a:ext cx="2952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100">
                <a:ea typeface="HGPｺﾞｼｯｸE" pitchFamily="50" charset="-128"/>
              </a:rPr>
              <a:t>所得階層別世帯数割合</a:t>
            </a:r>
            <a:r>
              <a:rPr lang="ja-JP" altLang="en-US" sz="1100">
                <a:latin typeface="HGPｺﾞｼｯｸE" pitchFamily="50" charset="-128"/>
                <a:ea typeface="HGPｺﾞｼｯｸE" pitchFamily="50" charset="-128"/>
              </a:rPr>
              <a:t>（</a:t>
            </a:r>
            <a:r>
              <a:rPr lang="en-US" altLang="ja-JP" sz="1100">
                <a:latin typeface="HGPｺﾞｼｯｸE" pitchFamily="50" charset="-128"/>
                <a:ea typeface="HGPｺﾞｼｯｸE" pitchFamily="50" charset="-128"/>
              </a:rPr>
              <a:t>H19</a:t>
            </a:r>
            <a:r>
              <a:rPr lang="ja-JP" altLang="en-US" sz="1100">
                <a:latin typeface="HGPｺﾞｼｯｸE" pitchFamily="50" charset="-128"/>
                <a:ea typeface="HGPｺﾞｼｯｸE" pitchFamily="50" charset="-128"/>
              </a:rPr>
              <a:t>）</a:t>
            </a:r>
          </a:p>
        </p:txBody>
      </p:sp>
      <p:sp>
        <p:nvSpPr>
          <p:cNvPr id="65567" name="AutoShape 72"/>
          <p:cNvSpPr>
            <a:spLocks noChangeArrowheads="1"/>
          </p:cNvSpPr>
          <p:nvPr/>
        </p:nvSpPr>
        <p:spPr bwMode="auto">
          <a:xfrm>
            <a:off x="179388" y="3227388"/>
            <a:ext cx="144462" cy="503237"/>
          </a:xfrm>
          <a:prstGeom prst="wedgeRectCallout">
            <a:avLst>
              <a:gd name="adj1" fmla="val 169782"/>
              <a:gd name="adj2" fmla="val 26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１０００万～</a:t>
            </a:r>
          </a:p>
        </p:txBody>
      </p:sp>
      <p:sp>
        <p:nvSpPr>
          <p:cNvPr id="65568" name="AutoShape 71"/>
          <p:cNvSpPr>
            <a:spLocks noChangeArrowheads="1"/>
          </p:cNvSpPr>
          <p:nvPr/>
        </p:nvSpPr>
        <p:spPr bwMode="auto">
          <a:xfrm>
            <a:off x="179388" y="3784600"/>
            <a:ext cx="215900" cy="433388"/>
          </a:xfrm>
          <a:prstGeom prst="wedgeRectCallout">
            <a:avLst>
              <a:gd name="adj1" fmla="val 105884"/>
              <a:gd name="adj2" fmla="val -39375"/>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５００万～</a:t>
            </a:r>
          </a:p>
          <a:p>
            <a:pPr algn="ctr" defTabSz="912813"/>
            <a:r>
              <a:rPr lang="ja-JP" altLang="en-US" sz="600">
                <a:ea typeface="HGPｺﾞｼｯｸE" pitchFamily="50" charset="-128"/>
              </a:rPr>
              <a:t>１０００万</a:t>
            </a:r>
          </a:p>
        </p:txBody>
      </p:sp>
      <p:sp>
        <p:nvSpPr>
          <p:cNvPr id="65569" name="AutoShape 70"/>
          <p:cNvSpPr>
            <a:spLocks noChangeArrowheads="1"/>
          </p:cNvSpPr>
          <p:nvPr/>
        </p:nvSpPr>
        <p:spPr bwMode="auto">
          <a:xfrm>
            <a:off x="169863" y="4335463"/>
            <a:ext cx="215900" cy="433387"/>
          </a:xfrm>
          <a:prstGeom prst="wedgeRectCallout">
            <a:avLst>
              <a:gd name="adj1" fmla="val 105884"/>
              <a:gd name="adj2" fmla="val -34981"/>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a:p>
            <a:pPr algn="ctr" defTabSz="912813"/>
            <a:r>
              <a:rPr lang="ja-JP" altLang="en-US" sz="600">
                <a:ea typeface="HGPｺﾞｼｯｸE" pitchFamily="50" charset="-128"/>
              </a:rPr>
              <a:t>５００万</a:t>
            </a:r>
          </a:p>
        </p:txBody>
      </p:sp>
      <p:sp>
        <p:nvSpPr>
          <p:cNvPr id="65570" name="AutoShape 67"/>
          <p:cNvSpPr>
            <a:spLocks noChangeArrowheads="1"/>
          </p:cNvSpPr>
          <p:nvPr/>
        </p:nvSpPr>
        <p:spPr bwMode="auto">
          <a:xfrm>
            <a:off x="179388" y="4964113"/>
            <a:ext cx="142875" cy="431800"/>
          </a:xfrm>
          <a:prstGeom prst="wedgeRectCallout">
            <a:avLst>
              <a:gd name="adj1" fmla="val 191111"/>
              <a:gd name="adj2" fmla="val -45588"/>
            </a:avLst>
          </a:prstGeom>
          <a:solidFill>
            <a:schemeClr val="accent1"/>
          </a:solidFill>
          <a:ln w="9525">
            <a:solidFill>
              <a:schemeClr val="tx1"/>
            </a:solidFill>
            <a:miter lim="800000"/>
            <a:headEnd/>
            <a:tailEnd/>
          </a:ln>
        </p:spPr>
        <p:txBody>
          <a:bodyPr vert="eaVert" lIns="0" tIns="0" rIns="0" bIns="0"/>
          <a:lstStyle/>
          <a:p>
            <a:pPr algn="ctr" defTabSz="912813"/>
            <a:r>
              <a:rPr lang="ja-JP" altLang="en-US" sz="600">
                <a:ea typeface="HGPｺﾞｼｯｸE" pitchFamily="50" charset="-128"/>
              </a:rPr>
              <a:t>～３００万</a:t>
            </a:r>
          </a:p>
        </p:txBody>
      </p:sp>
      <p:pic>
        <p:nvPicPr>
          <p:cNvPr id="65571" name="Picture 4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488" y="1962150"/>
            <a:ext cx="2405062"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72" name="Picture 4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66963" y="1971675"/>
            <a:ext cx="231933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50"/>
          <p:cNvSpPr txBox="1">
            <a:spLocks noChangeArrowheads="1"/>
          </p:cNvSpPr>
          <p:nvPr/>
        </p:nvSpPr>
        <p:spPr bwMode="auto">
          <a:xfrm>
            <a:off x="2843213" y="2924175"/>
            <a:ext cx="17287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en-US" altLang="ja-JP" sz="800" dirty="0">
                <a:latin typeface="+mn-ea"/>
                <a:ea typeface="+mn-ea"/>
              </a:rPr>
              <a:t>※</a:t>
            </a:r>
            <a:r>
              <a:rPr lang="ja-JP" altLang="en-US" sz="800" dirty="0">
                <a:latin typeface="+mn-ea"/>
                <a:ea typeface="+mn-ea"/>
              </a:rPr>
              <a:t>総務省「市町村課税等の調</a:t>
            </a:r>
            <a:r>
              <a:rPr lang="ja-JP" altLang="en-US" sz="800" dirty="0">
                <a:solidFill>
                  <a:srgbClr val="FF3300"/>
                </a:solidFill>
                <a:latin typeface="+mn-ea"/>
                <a:ea typeface="+mn-ea"/>
              </a:rPr>
              <a:t>」</a:t>
            </a:r>
          </a:p>
        </p:txBody>
      </p:sp>
      <p:sp>
        <p:nvSpPr>
          <p:cNvPr id="51" name="Text Box 49"/>
          <p:cNvSpPr txBox="1">
            <a:spLocks noChangeArrowheads="1"/>
          </p:cNvSpPr>
          <p:nvPr/>
        </p:nvSpPr>
        <p:spPr bwMode="auto">
          <a:xfrm>
            <a:off x="7740650" y="6237288"/>
            <a:ext cx="1152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ja-JP" sz="800" dirty="0">
                <a:latin typeface="+mn-ea"/>
                <a:ea typeface="+mn-ea"/>
              </a:rPr>
              <a:t>※</a:t>
            </a:r>
            <a:r>
              <a:rPr lang="ja-JP" altLang="en-US" sz="800" dirty="0">
                <a:latin typeface="+mn-ea"/>
                <a:ea typeface="+mn-ea"/>
              </a:rPr>
              <a:t>総務省「国勢調査」</a:t>
            </a:r>
          </a:p>
        </p:txBody>
      </p:sp>
      <p:pic>
        <p:nvPicPr>
          <p:cNvPr id="65575" name="Picture 5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6150" y="4419600"/>
            <a:ext cx="1709738"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76" name="Text Box 17"/>
          <p:cNvSpPr txBox="1">
            <a:spLocks noChangeArrowheads="1"/>
          </p:cNvSpPr>
          <p:nvPr/>
        </p:nvSpPr>
        <p:spPr bwMode="auto">
          <a:xfrm>
            <a:off x="7550150" y="4195763"/>
            <a:ext cx="1223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1000">
                <a:ea typeface="HGPｺﾞｼｯｸE" pitchFamily="50" charset="-128"/>
              </a:rPr>
              <a:t>女性の就業率</a:t>
            </a:r>
          </a:p>
        </p:txBody>
      </p:sp>
    </p:spTree>
    <p:extLst>
      <p:ext uri="{BB962C8B-B14F-4D97-AF65-F5344CB8AC3E}">
        <p14:creationId xmlns:p14="http://schemas.microsoft.com/office/powerpoint/2010/main" val="1133711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0" y="-22225"/>
            <a:ext cx="9144000" cy="519113"/>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800">
                <a:ea typeface="HGPｺﾞｼｯｸE" pitchFamily="50" charset="-128"/>
              </a:rPr>
              <a:t>　第１章　要因分析・検証</a:t>
            </a:r>
            <a:r>
              <a:rPr lang="ja-JP" altLang="en-US" sz="2000">
                <a:ea typeface="HGPｺﾞｼｯｸE" pitchFamily="50" charset="-128"/>
              </a:rPr>
              <a:t>　－長期低落をもたらした背景にある要因－</a:t>
            </a:r>
          </a:p>
        </p:txBody>
      </p:sp>
      <p:sp>
        <p:nvSpPr>
          <p:cNvPr id="6" name="円/楕円 5"/>
          <p:cNvSpPr/>
          <p:nvPr/>
        </p:nvSpPr>
        <p:spPr>
          <a:xfrm>
            <a:off x="611188" y="1773238"/>
            <a:ext cx="2663825" cy="574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産業構造転換</a:t>
            </a:r>
            <a:endParaRPr lang="en-US" altLang="ja-JP" sz="1600" dirty="0">
              <a:solidFill>
                <a:schemeClr val="tx1"/>
              </a:solidFill>
              <a:latin typeface="HGPｺﾞｼｯｸE" pitchFamily="50" charset="-128"/>
              <a:ea typeface="HGPｺﾞｼｯｸE" pitchFamily="50" charset="-128"/>
            </a:endParaRPr>
          </a:p>
          <a:p>
            <a:pPr algn="ctr">
              <a:defRPr/>
            </a:pPr>
            <a:r>
              <a:rPr lang="ja-JP" altLang="en-US" sz="1600" dirty="0">
                <a:solidFill>
                  <a:schemeClr val="tx1"/>
                </a:solidFill>
                <a:latin typeface="HGPｺﾞｼｯｸE" pitchFamily="50" charset="-128"/>
                <a:ea typeface="HGPｺﾞｼｯｸE" pitchFamily="50" charset="-128"/>
              </a:rPr>
              <a:t>の遅れ</a:t>
            </a:r>
          </a:p>
        </p:txBody>
      </p:sp>
      <p:sp>
        <p:nvSpPr>
          <p:cNvPr id="7" name="円/楕円 6"/>
          <p:cNvSpPr/>
          <p:nvPr/>
        </p:nvSpPr>
        <p:spPr>
          <a:xfrm>
            <a:off x="611188" y="2997200"/>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HGPｺﾞｼｯｸE" pitchFamily="50" charset="-128"/>
                <a:ea typeface="HGPｺﾞｼｯｸE" pitchFamily="50" charset="-128"/>
              </a:rPr>
              <a:t>首都圏・周辺部等への流出・分散</a:t>
            </a:r>
          </a:p>
        </p:txBody>
      </p:sp>
      <p:sp>
        <p:nvSpPr>
          <p:cNvPr id="8" name="円/楕円 7"/>
          <p:cNvSpPr/>
          <p:nvPr/>
        </p:nvSpPr>
        <p:spPr>
          <a:xfrm>
            <a:off x="611188" y="4365625"/>
            <a:ext cx="2663825"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a:defRPr/>
            </a:pPr>
            <a:r>
              <a:rPr lang="ja-JP" altLang="en-US" sz="1600" dirty="0">
                <a:solidFill>
                  <a:schemeClr val="tx1"/>
                </a:solidFill>
                <a:latin typeface="HGPｺﾞｼｯｸE" pitchFamily="50" charset="-128"/>
                <a:ea typeface="HGPｺﾞｼｯｸE" pitchFamily="50" charset="-128"/>
              </a:rPr>
              <a:t>低所得者層</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sz="1600" dirty="0">
                <a:solidFill>
                  <a:schemeClr val="tx1"/>
                </a:solidFill>
                <a:latin typeface="HGPｺﾞｼｯｸE" pitchFamily="50" charset="-128"/>
                <a:ea typeface="HGPｺﾞｼｯｸE" pitchFamily="50" charset="-128"/>
              </a:rPr>
              <a:t>の増加</a:t>
            </a:r>
          </a:p>
        </p:txBody>
      </p:sp>
      <p:sp>
        <p:nvSpPr>
          <p:cNvPr id="9" name="円/楕円 8"/>
          <p:cNvSpPr/>
          <p:nvPr/>
        </p:nvSpPr>
        <p:spPr>
          <a:xfrm>
            <a:off x="539750" y="5734050"/>
            <a:ext cx="2736850" cy="576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912813">
              <a:defRPr/>
            </a:pPr>
            <a:r>
              <a:rPr lang="ja-JP" altLang="en-US" dirty="0">
                <a:solidFill>
                  <a:schemeClr val="tx1"/>
                </a:solidFill>
                <a:latin typeface="HGPｺﾞｼｯｸE" pitchFamily="50" charset="-128"/>
                <a:ea typeface="HGPｺﾞｼｯｸE" pitchFamily="50" charset="-128"/>
              </a:rPr>
              <a:t>インフラや既存資産</a:t>
            </a:r>
            <a:endParaRPr lang="en-US" altLang="ja-JP" sz="1600" baseline="30000" dirty="0">
              <a:solidFill>
                <a:schemeClr val="tx1"/>
              </a:solidFill>
              <a:latin typeface="HGPｺﾞｼｯｸE" pitchFamily="50" charset="-128"/>
              <a:ea typeface="HGPｺﾞｼｯｸE" pitchFamily="50" charset="-128"/>
            </a:endParaRPr>
          </a:p>
          <a:p>
            <a:pPr algn="ctr" defTabSz="912813">
              <a:defRPr/>
            </a:pPr>
            <a:r>
              <a:rPr lang="ja-JP" altLang="en-US" dirty="0">
                <a:solidFill>
                  <a:schemeClr val="tx1"/>
                </a:solidFill>
                <a:latin typeface="HGPｺﾞｼｯｸE" pitchFamily="50" charset="-128"/>
                <a:ea typeface="HGPｺﾞｼｯｸE" pitchFamily="50" charset="-128"/>
              </a:rPr>
              <a:t>の低利用</a:t>
            </a:r>
          </a:p>
        </p:txBody>
      </p:sp>
      <p:sp>
        <p:nvSpPr>
          <p:cNvPr id="11" name="正方形/長方形 10"/>
          <p:cNvSpPr/>
          <p:nvPr/>
        </p:nvSpPr>
        <p:spPr>
          <a:xfrm>
            <a:off x="3851275" y="2205038"/>
            <a:ext cx="4681538" cy="7191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都市圏における中間所得層の減少</a:t>
            </a: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・都市の活力低下による雇用悪化</a:t>
            </a:r>
            <a:endParaRPr lang="en-US" altLang="ja-JP" sz="1200" dirty="0">
              <a:solidFill>
                <a:schemeClr val="tx1"/>
              </a:solidFill>
              <a:latin typeface="HGPｺﾞｼｯｸE" pitchFamily="50" charset="-128"/>
              <a:ea typeface="HGPｺﾞｼｯｸE" pitchFamily="50" charset="-128"/>
            </a:endParaRPr>
          </a:p>
          <a:p>
            <a:pPr defTabSz="912813">
              <a:lnSpc>
                <a:spcPct val="90000"/>
              </a:lnSpc>
              <a:defRPr/>
            </a:pPr>
            <a:r>
              <a:rPr lang="ja-JP" altLang="en-US" sz="1200" dirty="0">
                <a:solidFill>
                  <a:schemeClr val="tx1"/>
                </a:solidFill>
                <a:latin typeface="HGPｺﾞｼｯｸE" pitchFamily="50" charset="-128"/>
                <a:ea typeface="HGPｺﾞｼｯｸE" pitchFamily="50" charset="-128"/>
              </a:rPr>
              <a:t>　・十分に活用できていない潜在労働力</a:t>
            </a:r>
            <a:r>
              <a:rPr lang="ja-JP" altLang="en-US" sz="1200" baseline="30000" dirty="0">
                <a:solidFill>
                  <a:schemeClr val="tx1"/>
                </a:solidFill>
                <a:latin typeface="HGPｺﾞｼｯｸE" pitchFamily="50" charset="-128"/>
                <a:ea typeface="HGPｺﾞｼｯｸE" pitchFamily="50" charset="-128"/>
              </a:rPr>
              <a:t>＊</a:t>
            </a:r>
          </a:p>
        </p:txBody>
      </p:sp>
      <p:sp>
        <p:nvSpPr>
          <p:cNvPr id="12" name="正方形/長方形 11"/>
          <p:cNvSpPr/>
          <p:nvPr/>
        </p:nvSpPr>
        <p:spPr>
          <a:xfrm>
            <a:off x="3851275" y="3787775"/>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総合性と自由度に欠く経済政策</a:t>
            </a:r>
            <a:endParaRPr lang="ja-JP" altLang="en-US" sz="1200" dirty="0">
              <a:solidFill>
                <a:srgbClr val="FF0000"/>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・経済自由度</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の低さ</a:t>
            </a:r>
          </a:p>
          <a:p>
            <a:pPr defTabSz="912813">
              <a:lnSpc>
                <a:spcPct val="90000"/>
              </a:lnSpc>
              <a:defRPr/>
            </a:pPr>
            <a:r>
              <a:rPr lang="ja-JP" altLang="en-US" sz="1200" dirty="0">
                <a:solidFill>
                  <a:schemeClr val="tx1"/>
                </a:solidFill>
                <a:ea typeface="HGPｺﾞｼｯｸE" pitchFamily="50" charset="-128"/>
              </a:rPr>
              <a:t>　・縦割りの弊害による総合的な経済政策の欠如</a:t>
            </a:r>
            <a:endParaRPr lang="ja-JP" altLang="en-US" sz="1200" dirty="0">
              <a:solidFill>
                <a:schemeClr val="tx1"/>
              </a:solidFill>
              <a:latin typeface="HGPｺﾞｼｯｸE" pitchFamily="50" charset="-128"/>
              <a:ea typeface="HGPｺﾞｼｯｸE" pitchFamily="50" charset="-128"/>
            </a:endParaRPr>
          </a:p>
        </p:txBody>
      </p:sp>
      <p:sp>
        <p:nvSpPr>
          <p:cNvPr id="13" name="正方形/長方形 12"/>
          <p:cNvSpPr/>
          <p:nvPr/>
        </p:nvSpPr>
        <p:spPr>
          <a:xfrm>
            <a:off x="3851275" y="4579938"/>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中国等新興市場への乗り遅れ</a:t>
            </a:r>
          </a:p>
          <a:p>
            <a:pPr defTabSz="912813">
              <a:lnSpc>
                <a:spcPct val="90000"/>
              </a:lnSpc>
              <a:defRPr/>
            </a:pPr>
            <a:r>
              <a:rPr lang="ja-JP" altLang="en-US" sz="1200" dirty="0">
                <a:solidFill>
                  <a:schemeClr val="tx1"/>
                </a:solidFill>
                <a:ea typeface="HGPｺﾞｼｯｸE" pitchFamily="50" charset="-128"/>
              </a:rPr>
              <a:t>　・巨大市場“中国”への対応の遅れ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・対内直接投資</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の呼び込み不足</a:t>
            </a:r>
            <a:endParaRPr lang="ja-JP" altLang="en-US" sz="1200" dirty="0">
              <a:solidFill>
                <a:schemeClr val="tx1"/>
              </a:solidFill>
              <a:latin typeface="HGPｺﾞｼｯｸE" pitchFamily="50" charset="-128"/>
              <a:ea typeface="HGPｺﾞｼｯｸE" pitchFamily="50" charset="-128"/>
            </a:endParaRPr>
          </a:p>
        </p:txBody>
      </p:sp>
      <p:sp>
        <p:nvSpPr>
          <p:cNvPr id="14" name="正方形/長方形 13"/>
          <p:cNvSpPr/>
          <p:nvPr/>
        </p:nvSpPr>
        <p:spPr>
          <a:xfrm>
            <a:off x="3851275" y="5372100"/>
            <a:ext cx="4681538" cy="720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chemeClr val="accent2"/>
                </a:solidFill>
                <a:ea typeface="HGPｺﾞｼｯｸE" pitchFamily="50" charset="-128"/>
              </a:rPr>
              <a:t>社会資本の</a:t>
            </a:r>
            <a:r>
              <a:rPr lang="ja-JP" altLang="en-US" sz="1200" dirty="0">
                <a:solidFill>
                  <a:srgbClr val="3333CC"/>
                </a:solidFill>
                <a:ea typeface="HGPｺﾞｼｯｸE" pitchFamily="50" charset="-128"/>
              </a:rPr>
              <a:t>形成・活用不全</a:t>
            </a:r>
          </a:p>
          <a:p>
            <a:pPr defTabSz="912813">
              <a:lnSpc>
                <a:spcPct val="90000"/>
              </a:lnSpc>
              <a:defRPr/>
            </a:pPr>
            <a:r>
              <a:rPr lang="ja-JP" altLang="en-US" sz="1200" dirty="0">
                <a:solidFill>
                  <a:srgbClr val="3333CC"/>
                </a:solidFill>
                <a:ea typeface="HGPｺﾞｼｯｸE" pitchFamily="50" charset="-128"/>
              </a:rPr>
              <a:t>　・</a:t>
            </a:r>
            <a:r>
              <a:rPr lang="ja-JP" altLang="en-US" sz="1200" dirty="0">
                <a:solidFill>
                  <a:schemeClr val="tx1"/>
                </a:solidFill>
                <a:ea typeface="HGPｺﾞｼｯｸE" pitchFamily="50" charset="-128"/>
              </a:rPr>
              <a:t>都市機能の更新の遅れ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・都市圏全体での魅力づくりの不足</a:t>
            </a:r>
          </a:p>
        </p:txBody>
      </p:sp>
      <p:sp>
        <p:nvSpPr>
          <p:cNvPr id="15" name="正方形/長方形 14"/>
          <p:cNvSpPr/>
          <p:nvPr/>
        </p:nvSpPr>
        <p:spPr>
          <a:xfrm>
            <a:off x="3851275" y="6164263"/>
            <a:ext cx="4672013" cy="495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大都市圏制度</a:t>
            </a:r>
            <a:r>
              <a:rPr lang="ja-JP" altLang="en-US" sz="1200" baseline="30000" dirty="0">
                <a:solidFill>
                  <a:srgbClr val="3333CC"/>
                </a:solidFill>
                <a:ea typeface="HGPｺﾞｼｯｸE" pitchFamily="50" charset="-128"/>
              </a:rPr>
              <a:t>＊</a:t>
            </a:r>
            <a:r>
              <a:rPr lang="ja-JP" altLang="en-US" sz="1200" dirty="0">
                <a:solidFill>
                  <a:srgbClr val="3333CC"/>
                </a:solidFill>
                <a:ea typeface="HGPｺﾞｼｯｸE" pitchFamily="50" charset="-128"/>
              </a:rPr>
              <a:t>の限界</a:t>
            </a:r>
          </a:p>
          <a:p>
            <a:pPr defTabSz="912813">
              <a:lnSpc>
                <a:spcPct val="90000"/>
              </a:lnSpc>
              <a:defRPr/>
            </a:pPr>
            <a:r>
              <a:rPr lang="ja-JP" altLang="en-US" sz="1200" dirty="0">
                <a:solidFill>
                  <a:schemeClr val="tx1"/>
                </a:solidFill>
                <a:ea typeface="HGPｺﾞｼｯｸE" pitchFamily="50" charset="-128"/>
              </a:rPr>
              <a:t>　・時代遅れな大都市圏制度</a:t>
            </a:r>
            <a:endParaRPr lang="ja-JP" altLang="en-US" sz="1200" baseline="30000" dirty="0">
              <a:solidFill>
                <a:schemeClr val="tx1"/>
              </a:solidFill>
              <a:ea typeface="HGPｺﾞｼｯｸE" pitchFamily="50" charset="-128"/>
            </a:endParaRPr>
          </a:p>
        </p:txBody>
      </p:sp>
      <p:sp>
        <p:nvSpPr>
          <p:cNvPr id="16" name="正方形/長方形 15"/>
          <p:cNvSpPr/>
          <p:nvPr/>
        </p:nvSpPr>
        <p:spPr>
          <a:xfrm>
            <a:off x="3851275" y="2997200"/>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課題を抱える医療・福祉</a:t>
            </a:r>
            <a:r>
              <a:rPr lang="ja-JP" altLang="en-US" sz="1200" dirty="0">
                <a:solidFill>
                  <a:schemeClr val="accent2"/>
                </a:solidFill>
                <a:ea typeface="HGPｺﾞｼｯｸE" pitchFamily="50" charset="-128"/>
              </a:rPr>
              <a:t>分野</a:t>
            </a:r>
          </a:p>
          <a:p>
            <a:pPr defTabSz="912813">
              <a:defRPr/>
            </a:pPr>
            <a:r>
              <a:rPr lang="ja-JP" altLang="en-US" sz="1200" dirty="0">
                <a:solidFill>
                  <a:schemeClr val="tx1"/>
                </a:solidFill>
                <a:ea typeface="HGPｺﾞｼｯｸE" pitchFamily="50" charset="-128"/>
              </a:rPr>
              <a:t>　・大都市圏特有の需要に対する医療・福祉分野における人材等の</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不足</a:t>
            </a:r>
            <a:endParaRPr lang="en-US" altLang="ja-JP" sz="1200" dirty="0">
              <a:solidFill>
                <a:schemeClr val="tx1"/>
              </a:solidFill>
              <a:ea typeface="HGPｺﾞｼｯｸE" pitchFamily="50" charset="-128"/>
            </a:endParaRPr>
          </a:p>
          <a:p>
            <a:pPr defTabSz="912813">
              <a:defRPr/>
            </a:pPr>
            <a:r>
              <a:rPr lang="ja-JP" altLang="en-US" sz="1200" dirty="0">
                <a:solidFill>
                  <a:schemeClr val="tx1"/>
                </a:solidFill>
                <a:ea typeface="HGPｺﾞｼｯｸE" pitchFamily="50" charset="-128"/>
              </a:rPr>
              <a:t>　・我が国の医療・福祉関連産業における課題</a:t>
            </a:r>
            <a:endParaRPr lang="en-US" altLang="ja-JP" sz="1200" dirty="0">
              <a:solidFill>
                <a:schemeClr val="tx1"/>
              </a:solidFill>
              <a:ea typeface="HGPｺﾞｼｯｸE" pitchFamily="50" charset="-128"/>
            </a:endParaRPr>
          </a:p>
        </p:txBody>
      </p:sp>
      <p:sp>
        <p:nvSpPr>
          <p:cNvPr id="18" name="正方形/長方形 17"/>
          <p:cNvSpPr/>
          <p:nvPr/>
        </p:nvSpPr>
        <p:spPr>
          <a:xfrm>
            <a:off x="3851275" y="1412875"/>
            <a:ext cx="4681538" cy="71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a:lnSpc>
                <a:spcPct val="90000"/>
              </a:lnSpc>
              <a:defRPr/>
            </a:pPr>
            <a:r>
              <a:rPr lang="ja-JP" altLang="en-US" sz="1200" dirty="0">
                <a:solidFill>
                  <a:srgbClr val="3333CC"/>
                </a:solidFill>
                <a:ea typeface="HGPｺﾞｼｯｸE" pitchFamily="50" charset="-128"/>
              </a:rPr>
              <a:t>閉鎖性・特異性</a:t>
            </a:r>
          </a:p>
          <a:p>
            <a:pPr defTabSz="912813">
              <a:lnSpc>
                <a:spcPct val="90000"/>
              </a:lnSpc>
              <a:defRPr/>
            </a:pPr>
            <a:r>
              <a:rPr lang="ja-JP" altLang="en-US" sz="1200" dirty="0">
                <a:solidFill>
                  <a:schemeClr val="tx1"/>
                </a:solidFill>
                <a:ea typeface="HGPｺﾞｼｯｸE" pitchFamily="50" charset="-128"/>
              </a:rPr>
              <a:t>　・閉鎖的、排他的な制度・慣行</a:t>
            </a:r>
            <a:endParaRPr lang="en-US" altLang="ja-JP" sz="1200" dirty="0">
              <a:solidFill>
                <a:schemeClr val="tx1"/>
              </a:solidFill>
              <a:ea typeface="HGPｺﾞｼｯｸE" pitchFamily="50" charset="-128"/>
            </a:endParaRPr>
          </a:p>
          <a:p>
            <a:pPr defTabSz="912813">
              <a:lnSpc>
                <a:spcPct val="90000"/>
              </a:lnSpc>
              <a:defRPr/>
            </a:pPr>
            <a:r>
              <a:rPr lang="ja-JP" altLang="en-US" sz="1200" dirty="0">
                <a:solidFill>
                  <a:schemeClr val="tx1"/>
                </a:solidFill>
                <a:ea typeface="HGPｺﾞｼｯｸE" pitchFamily="50" charset="-128"/>
              </a:rPr>
              <a:t>　・グローバル</a:t>
            </a:r>
            <a:r>
              <a:rPr lang="ja-JP" altLang="en-US" sz="1200" baseline="30000" dirty="0">
                <a:solidFill>
                  <a:schemeClr val="tx1"/>
                </a:solidFill>
                <a:ea typeface="HGPｺﾞｼｯｸE" pitchFamily="50" charset="-128"/>
              </a:rPr>
              <a:t>＊</a:t>
            </a:r>
            <a:r>
              <a:rPr lang="ja-JP" altLang="en-US" sz="1200" dirty="0">
                <a:solidFill>
                  <a:schemeClr val="tx1"/>
                </a:solidFill>
                <a:ea typeface="HGPｺﾞｼｯｸE" pitchFamily="50" charset="-128"/>
              </a:rPr>
              <a:t>化への対応不足 </a:t>
            </a:r>
            <a:endParaRPr lang="en-US" altLang="ja-JP" sz="1200" dirty="0">
              <a:solidFill>
                <a:schemeClr val="tx1"/>
              </a:solidFill>
              <a:ea typeface="HGPｺﾞｼｯｸE" pitchFamily="50" charset="-128"/>
            </a:endParaRPr>
          </a:p>
        </p:txBody>
      </p:sp>
      <p:sp>
        <p:nvSpPr>
          <p:cNvPr id="66575" name="Line 17"/>
          <p:cNvSpPr>
            <a:spLocks noChangeShapeType="1"/>
          </p:cNvSpPr>
          <p:nvPr/>
        </p:nvSpPr>
        <p:spPr bwMode="auto">
          <a:xfrm flipH="1">
            <a:off x="3275013" y="1844675"/>
            <a:ext cx="5762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6" name="Line 18"/>
          <p:cNvSpPr>
            <a:spLocks noChangeShapeType="1"/>
          </p:cNvSpPr>
          <p:nvPr/>
        </p:nvSpPr>
        <p:spPr bwMode="auto">
          <a:xfrm flipH="1">
            <a:off x="3275013" y="1844675"/>
            <a:ext cx="576262" cy="4176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7" name="Line 19"/>
          <p:cNvSpPr>
            <a:spLocks noChangeShapeType="1"/>
          </p:cNvSpPr>
          <p:nvPr/>
        </p:nvSpPr>
        <p:spPr bwMode="auto">
          <a:xfrm flipH="1" flipV="1">
            <a:off x="3275013" y="2060575"/>
            <a:ext cx="576262"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8" name="Line 20"/>
          <p:cNvSpPr>
            <a:spLocks noChangeShapeType="1"/>
          </p:cNvSpPr>
          <p:nvPr/>
        </p:nvSpPr>
        <p:spPr bwMode="auto">
          <a:xfrm flipH="1">
            <a:off x="3275013" y="2636838"/>
            <a:ext cx="576262"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79" name="Line 21"/>
          <p:cNvSpPr>
            <a:spLocks noChangeShapeType="1"/>
          </p:cNvSpPr>
          <p:nvPr/>
        </p:nvSpPr>
        <p:spPr bwMode="auto">
          <a:xfrm flipH="1" flipV="1">
            <a:off x="3275013" y="2060575"/>
            <a:ext cx="576262"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0" name="Line 22"/>
          <p:cNvSpPr>
            <a:spLocks noChangeShapeType="1"/>
          </p:cNvSpPr>
          <p:nvPr/>
        </p:nvSpPr>
        <p:spPr bwMode="auto">
          <a:xfrm flipH="1">
            <a:off x="3275013" y="3429000"/>
            <a:ext cx="576262"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1" name="Line 23"/>
          <p:cNvSpPr>
            <a:spLocks noChangeShapeType="1"/>
          </p:cNvSpPr>
          <p:nvPr/>
        </p:nvSpPr>
        <p:spPr bwMode="auto">
          <a:xfrm flipH="1" flipV="1">
            <a:off x="3275013" y="2060575"/>
            <a:ext cx="576262"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2" name="Line 24"/>
          <p:cNvSpPr>
            <a:spLocks noChangeShapeType="1"/>
          </p:cNvSpPr>
          <p:nvPr/>
        </p:nvSpPr>
        <p:spPr bwMode="auto">
          <a:xfrm flipH="1">
            <a:off x="3275013" y="2636838"/>
            <a:ext cx="576262"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3" name="Line 25"/>
          <p:cNvSpPr>
            <a:spLocks noChangeShapeType="1"/>
          </p:cNvSpPr>
          <p:nvPr/>
        </p:nvSpPr>
        <p:spPr bwMode="auto">
          <a:xfrm flipH="1" flipV="1">
            <a:off x="3275013" y="3284538"/>
            <a:ext cx="576262"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4" name="Line 26"/>
          <p:cNvSpPr>
            <a:spLocks noChangeShapeType="1"/>
          </p:cNvSpPr>
          <p:nvPr/>
        </p:nvSpPr>
        <p:spPr bwMode="auto">
          <a:xfrm>
            <a:off x="3275013" y="2060575"/>
            <a:ext cx="576262"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5" name="Line 27"/>
          <p:cNvSpPr>
            <a:spLocks noChangeShapeType="1"/>
          </p:cNvSpPr>
          <p:nvPr/>
        </p:nvSpPr>
        <p:spPr bwMode="auto">
          <a:xfrm flipH="1">
            <a:off x="3275013" y="4940300"/>
            <a:ext cx="576262" cy="1081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6" name="Line 28"/>
          <p:cNvSpPr>
            <a:spLocks noChangeShapeType="1"/>
          </p:cNvSpPr>
          <p:nvPr/>
        </p:nvSpPr>
        <p:spPr bwMode="auto">
          <a:xfrm flipH="1">
            <a:off x="3275013" y="5732463"/>
            <a:ext cx="576262"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7" name="Line 29"/>
          <p:cNvSpPr>
            <a:spLocks noChangeShapeType="1"/>
          </p:cNvSpPr>
          <p:nvPr/>
        </p:nvSpPr>
        <p:spPr bwMode="auto">
          <a:xfrm>
            <a:off x="3275013" y="3284538"/>
            <a:ext cx="576262"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8" name="Line 30"/>
          <p:cNvSpPr>
            <a:spLocks noChangeShapeType="1"/>
          </p:cNvSpPr>
          <p:nvPr/>
        </p:nvSpPr>
        <p:spPr bwMode="auto">
          <a:xfrm>
            <a:off x="3275013" y="6021388"/>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89" name="Line 31"/>
          <p:cNvSpPr>
            <a:spLocks noChangeShapeType="1"/>
          </p:cNvSpPr>
          <p:nvPr/>
        </p:nvSpPr>
        <p:spPr bwMode="auto">
          <a:xfrm flipH="1">
            <a:off x="3275013" y="4221163"/>
            <a:ext cx="5762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0" name="Line 32"/>
          <p:cNvSpPr>
            <a:spLocks noChangeShapeType="1"/>
          </p:cNvSpPr>
          <p:nvPr/>
        </p:nvSpPr>
        <p:spPr bwMode="auto">
          <a:xfrm>
            <a:off x="3275013" y="2060575"/>
            <a:ext cx="576262" cy="3671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1" name="Line 33"/>
          <p:cNvSpPr>
            <a:spLocks noChangeShapeType="1"/>
          </p:cNvSpPr>
          <p:nvPr/>
        </p:nvSpPr>
        <p:spPr bwMode="auto">
          <a:xfrm>
            <a:off x="3275013" y="3284538"/>
            <a:ext cx="576262"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92" name="Text Box 34"/>
          <p:cNvSpPr txBox="1">
            <a:spLocks noChangeArrowheads="1"/>
          </p:cNvSpPr>
          <p:nvPr/>
        </p:nvSpPr>
        <p:spPr bwMode="auto">
          <a:xfrm>
            <a:off x="611188" y="1052513"/>
            <a:ext cx="288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400">
                <a:ea typeface="HGPｺﾞｼｯｸE" pitchFamily="50" charset="-128"/>
              </a:rPr>
              <a:t>【</a:t>
            </a:r>
            <a:r>
              <a:rPr lang="ja-JP" altLang="en-US" sz="1400">
                <a:ea typeface="HGPｺﾞｼｯｸE" pitchFamily="50" charset="-128"/>
              </a:rPr>
              <a:t>大阪の長期低落を表す主な事象</a:t>
            </a:r>
            <a:r>
              <a:rPr lang="en-US" altLang="ja-JP" sz="1400">
                <a:ea typeface="HGPｺﾞｼｯｸE" pitchFamily="50" charset="-128"/>
              </a:rPr>
              <a:t>】</a:t>
            </a:r>
            <a:endParaRPr lang="ja-JP" altLang="en-US" sz="1400">
              <a:ea typeface="HGPｺﾞｼｯｸE" pitchFamily="50" charset="-128"/>
            </a:endParaRPr>
          </a:p>
        </p:txBody>
      </p:sp>
      <p:sp>
        <p:nvSpPr>
          <p:cNvPr id="66593" name="Text Box 35"/>
          <p:cNvSpPr txBox="1">
            <a:spLocks noChangeArrowheads="1"/>
          </p:cNvSpPr>
          <p:nvPr/>
        </p:nvSpPr>
        <p:spPr bwMode="auto">
          <a:xfrm>
            <a:off x="5003800" y="1052513"/>
            <a:ext cx="252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a:ea typeface="HGPｺﾞｼｯｸE" pitchFamily="50" charset="-128"/>
              </a:rPr>
              <a:t>【</a:t>
            </a:r>
            <a:r>
              <a:rPr lang="ja-JP" altLang="en-US" sz="1400">
                <a:ea typeface="HGPｺﾞｼｯｸE" pitchFamily="50" charset="-128"/>
              </a:rPr>
              <a:t>背景にある主な要因</a:t>
            </a:r>
            <a:r>
              <a:rPr lang="en-US" altLang="ja-JP" sz="1400">
                <a:ea typeface="HGPｺﾞｼｯｸE" pitchFamily="50" charset="-128"/>
              </a:rPr>
              <a:t>】</a:t>
            </a:r>
            <a:endParaRPr lang="ja-JP" altLang="en-US" sz="1400">
              <a:ea typeface="HGPｺﾞｼｯｸE" pitchFamily="50" charset="-128"/>
            </a:endParaRPr>
          </a:p>
        </p:txBody>
      </p:sp>
    </p:spTree>
    <p:extLst>
      <p:ext uri="{BB962C8B-B14F-4D97-AF65-F5344CB8AC3E}">
        <p14:creationId xmlns:p14="http://schemas.microsoft.com/office/powerpoint/2010/main" val="413484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95288" y="665163"/>
            <a:ext cx="87487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800">
              <a:solidFill>
                <a:srgbClr val="000000"/>
              </a:solidFill>
            </a:endParaRPr>
          </a:p>
          <a:p>
            <a:pPr eaLnBrk="1" hangingPunct="1"/>
            <a:r>
              <a:rPr lang="ja-JP" altLang="en-US">
                <a:solidFill>
                  <a:srgbClr val="000000"/>
                </a:solidFill>
              </a:rPr>
              <a:t>　</a:t>
            </a:r>
          </a:p>
          <a:p>
            <a:pPr eaLnBrk="1" hangingPunct="1"/>
            <a:r>
              <a:rPr lang="ja-JP" altLang="en-US">
                <a:solidFill>
                  <a:srgbClr val="000000"/>
                </a:solidFill>
              </a:rPr>
              <a:t>　</a:t>
            </a:r>
          </a:p>
        </p:txBody>
      </p:sp>
      <p:sp>
        <p:nvSpPr>
          <p:cNvPr id="67587" name="AutoShape 3"/>
          <p:cNvSpPr>
            <a:spLocks noChangeArrowheads="1"/>
          </p:cNvSpPr>
          <p:nvPr/>
        </p:nvSpPr>
        <p:spPr bwMode="auto">
          <a:xfrm>
            <a:off x="0" y="1509713"/>
            <a:ext cx="3132138" cy="5348287"/>
          </a:xfrm>
          <a:prstGeom prst="roundRect">
            <a:avLst>
              <a:gd name="adj" fmla="val 6944"/>
            </a:avLst>
          </a:prstGeom>
          <a:gradFill rotWithShape="1">
            <a:gsLst>
              <a:gs pos="0">
                <a:schemeClr val="bg1"/>
              </a:gs>
              <a:gs pos="100000">
                <a:srgbClr val="CCFFCC"/>
              </a:gs>
            </a:gsLst>
            <a:path path="shape">
              <a:fillToRect l="50000" t="50000" r="50000" b="50000"/>
            </a:path>
          </a:gradFill>
          <a:ln w="9525">
            <a:solidFill>
              <a:schemeClr val="tx1"/>
            </a:solidFill>
            <a:round/>
            <a:headEnd/>
            <a:tailEnd/>
          </a:ln>
        </p:spPr>
        <p:txBody>
          <a:bodyPr wrap="none"/>
          <a:lstStyle/>
          <a:p>
            <a:pPr defTabSz="912813"/>
            <a:r>
              <a:rPr lang="ja-JP" altLang="en-US" sz="2000">
                <a:solidFill>
                  <a:srgbClr val="3333CC"/>
                </a:solidFill>
                <a:ea typeface="HGPｺﾞｼｯｸE" pitchFamily="50" charset="-128"/>
              </a:rPr>
              <a:t>◇　要因</a:t>
            </a:r>
            <a:endParaRPr lang="ja-JP" altLang="en-US" sz="1200">
              <a:solidFill>
                <a:srgbClr val="3333CC"/>
              </a:solidFill>
              <a:ea typeface="HGPｺﾞｼｯｸE" pitchFamily="50" charset="-128"/>
            </a:endParaRPr>
          </a:p>
          <a:p>
            <a:pPr defTabSz="912813"/>
            <a:r>
              <a:rPr lang="ja-JP" altLang="en-US" sz="1600">
                <a:solidFill>
                  <a:srgbClr val="000000"/>
                </a:solidFill>
                <a:ea typeface="HGPｺﾞｼｯｸE" pitchFamily="50" charset="-128"/>
              </a:rPr>
              <a:t>・ビジネスにおける閉鎖性等が、</a:t>
            </a:r>
          </a:p>
          <a:p>
            <a:pPr defTabSz="912813"/>
            <a:r>
              <a:rPr lang="ja-JP" altLang="en-US" sz="1600">
                <a:solidFill>
                  <a:srgbClr val="000000"/>
                </a:solidFill>
                <a:ea typeface="HGPｺﾞｼｯｸE" pitchFamily="50" charset="-128"/>
              </a:rPr>
              <a:t>  日本への外資系企業の参入を</a:t>
            </a:r>
          </a:p>
          <a:p>
            <a:pPr defTabSz="912813"/>
            <a:r>
              <a:rPr lang="ja-JP" altLang="en-US" sz="1600">
                <a:solidFill>
                  <a:srgbClr val="000000"/>
                </a:solidFill>
                <a:ea typeface="HGPｺﾞｼｯｸE" pitchFamily="50" charset="-128"/>
              </a:rPr>
              <a:t>  阻害し、ひいては日本の国際</a:t>
            </a:r>
            <a:br>
              <a:rPr lang="ja-JP" altLang="en-US" sz="1600">
                <a:solidFill>
                  <a:srgbClr val="000000"/>
                </a:solidFill>
                <a:ea typeface="HGPｺﾞｼｯｸE" pitchFamily="50" charset="-128"/>
              </a:rPr>
            </a:br>
            <a:r>
              <a:rPr lang="ja-JP" altLang="en-US" sz="1600">
                <a:solidFill>
                  <a:srgbClr val="000000"/>
                </a:solidFill>
                <a:ea typeface="HGPｺﾞｼｯｸE" pitchFamily="50" charset="-128"/>
              </a:rPr>
              <a:t>  競争力が低下</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・厳しい在留資格が外国からの</a:t>
            </a:r>
          </a:p>
          <a:p>
            <a:pPr defTabSz="912813"/>
            <a:r>
              <a:rPr lang="ja-JP" altLang="en-US" sz="1600">
                <a:solidFill>
                  <a:srgbClr val="000000"/>
                </a:solidFill>
                <a:ea typeface="HGPｺﾞｼｯｸE" pitchFamily="50" charset="-128"/>
              </a:rPr>
              <a:t>  高度専門人材</a:t>
            </a:r>
            <a:r>
              <a:rPr lang="ja-JP" altLang="en-US" sz="1600" baseline="30000">
                <a:solidFill>
                  <a:srgbClr val="000000"/>
                </a:solidFill>
                <a:ea typeface="HGPｺﾞｼｯｸE" pitchFamily="50" charset="-128"/>
              </a:rPr>
              <a:t>＊</a:t>
            </a:r>
            <a:r>
              <a:rPr lang="ja-JP" altLang="en-US" sz="1600">
                <a:solidFill>
                  <a:srgbClr val="000000"/>
                </a:solidFill>
                <a:ea typeface="HGPｺﾞｼｯｸE" pitchFamily="50" charset="-128"/>
              </a:rPr>
              <a:t>の流入を阻害</a:t>
            </a:r>
          </a:p>
          <a:p>
            <a:pPr defTabSz="912813"/>
            <a:r>
              <a:rPr lang="ja-JP" altLang="en-US" sz="1000">
                <a:solidFill>
                  <a:srgbClr val="000000"/>
                </a:solidFill>
                <a:ea typeface="HGPｺﾞｼｯｸE" pitchFamily="50" charset="-128"/>
              </a:rPr>
              <a:t>　例：経済連携制度</a:t>
            </a:r>
            <a:r>
              <a:rPr lang="ja-JP" altLang="en-US" sz="1000" baseline="30000">
                <a:solidFill>
                  <a:srgbClr val="000000"/>
                </a:solidFill>
                <a:ea typeface="HGPｺﾞｼｯｸE" pitchFamily="50" charset="-128"/>
              </a:rPr>
              <a:t>＊</a:t>
            </a:r>
            <a:r>
              <a:rPr lang="ja-JP" altLang="en-US" sz="1000">
                <a:solidFill>
                  <a:srgbClr val="000000"/>
                </a:solidFill>
                <a:ea typeface="HGPｺﾞｼｯｸE" pitchFamily="50" charset="-128"/>
              </a:rPr>
              <a:t>に基づく受入機関の負担費用、</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介護福祉士試験における日本語試験、</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　　　留学生が卒業し就労した場合の在留資格変更</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・国際観光への取組の遅れにより</a:t>
            </a:r>
            <a:endParaRPr lang="en-US" altLang="ja-JP" sz="16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　行きたい国としての評価に反し</a:t>
            </a:r>
            <a:r>
              <a:rPr lang="en-US" altLang="ja-JP" sz="1600">
                <a:solidFill>
                  <a:srgbClr val="000000"/>
                </a:solidFill>
                <a:ea typeface="HGPｺﾞｼｯｸE" pitchFamily="50" charset="-128"/>
              </a:rPr>
              <a:t/>
            </a:r>
            <a:br>
              <a:rPr lang="en-US" altLang="ja-JP" sz="1600">
                <a:solidFill>
                  <a:srgbClr val="000000"/>
                </a:solidFill>
                <a:ea typeface="HGPｺﾞｼｯｸE" pitchFamily="50" charset="-128"/>
              </a:rPr>
            </a:br>
            <a:r>
              <a:rPr lang="ja-JP" altLang="en-US" sz="1600">
                <a:solidFill>
                  <a:srgbClr val="000000"/>
                </a:solidFill>
                <a:ea typeface="HGPｺﾞｼｯｸE" pitchFamily="50" charset="-128"/>
              </a:rPr>
              <a:t>　て外国人旅行客の受入が低迷</a:t>
            </a:r>
            <a:endParaRPr lang="ja-JP" altLang="en-US" sz="1200">
              <a:solidFill>
                <a:srgbClr val="000000"/>
              </a:solidFill>
              <a:ea typeface="HGPｺﾞｼｯｸE" pitchFamily="50" charset="-128"/>
            </a:endParaRP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a:t>
            </a:r>
            <a:r>
              <a:rPr lang="ja-JP" altLang="en-US" sz="1600">
                <a:ea typeface="HGPｺﾞｼｯｸE" pitchFamily="50" charset="-128"/>
              </a:rPr>
              <a:t>これらの閉鎖性・排他性により政</a:t>
            </a:r>
            <a:endParaRPr lang="en-US" altLang="ja-JP" sz="1600">
              <a:ea typeface="HGPｺﾞｼｯｸE" pitchFamily="50" charset="-128"/>
            </a:endParaRPr>
          </a:p>
          <a:p>
            <a:pPr defTabSz="912813"/>
            <a:r>
              <a:rPr lang="ja-JP" altLang="en-US" sz="1600">
                <a:ea typeface="HGPｺﾞｼｯｸE" pitchFamily="50" charset="-128"/>
              </a:rPr>
              <a:t>　治・経済・学術文化等の面で我</a:t>
            </a:r>
            <a:endParaRPr lang="en-US" altLang="ja-JP" sz="1600">
              <a:ea typeface="HGPｺﾞｼｯｸE" pitchFamily="50" charset="-128"/>
            </a:endParaRPr>
          </a:p>
          <a:p>
            <a:pPr defTabSz="912813"/>
            <a:r>
              <a:rPr lang="ja-JP" altLang="en-US" sz="1600">
                <a:ea typeface="HGPｺﾞｼｯｸE" pitchFamily="50" charset="-128"/>
              </a:rPr>
              <a:t>　が国の存在感が低下</a:t>
            </a:r>
          </a:p>
          <a:p>
            <a:pPr defTabSz="912813"/>
            <a:endParaRPr lang="ja-JP" altLang="en-US" sz="800">
              <a:solidFill>
                <a:srgbClr val="000000"/>
              </a:solidFill>
              <a:ea typeface="HGPｺﾞｼｯｸE" pitchFamily="50" charset="-128"/>
            </a:endParaRPr>
          </a:p>
          <a:p>
            <a:pPr defTabSz="912813"/>
            <a:r>
              <a:rPr lang="ja-JP" altLang="en-US" sz="1600">
                <a:solidFill>
                  <a:srgbClr val="000000"/>
                </a:solidFill>
                <a:ea typeface="HGPｺﾞｼｯｸE" pitchFamily="50" charset="-128"/>
              </a:rPr>
              <a:t>・特に、大阪・関西は外国人の児</a:t>
            </a:r>
          </a:p>
          <a:p>
            <a:pPr defTabSz="912813"/>
            <a:r>
              <a:rPr lang="ja-JP" altLang="en-US" sz="1600">
                <a:solidFill>
                  <a:srgbClr val="000000"/>
                </a:solidFill>
                <a:ea typeface="HGPｺﾞｼｯｸE" pitchFamily="50" charset="-128"/>
              </a:rPr>
              <a:t>  童・生徒を対象とするインターナ</a:t>
            </a:r>
          </a:p>
          <a:p>
            <a:pPr defTabSz="912813"/>
            <a:r>
              <a:rPr lang="ja-JP" altLang="en-US" sz="1600">
                <a:solidFill>
                  <a:srgbClr val="000000"/>
                </a:solidFill>
                <a:ea typeface="HGPｺﾞｼｯｸE" pitchFamily="50" charset="-128"/>
              </a:rPr>
              <a:t>　ショナルスクールなど、外国人に</a:t>
            </a:r>
          </a:p>
          <a:p>
            <a:pPr defTabSz="912813"/>
            <a:r>
              <a:rPr lang="ja-JP" altLang="en-US" sz="1600">
                <a:solidFill>
                  <a:srgbClr val="000000"/>
                </a:solidFill>
                <a:ea typeface="HGPｺﾞｼｯｸE" pitchFamily="50" charset="-128"/>
              </a:rPr>
              <a:t>　選ばれる環境整備に遅れ</a:t>
            </a:r>
          </a:p>
        </p:txBody>
      </p:sp>
      <p:grpSp>
        <p:nvGrpSpPr>
          <p:cNvPr id="67588" name="Group 26"/>
          <p:cNvGrpSpPr>
            <a:grpSpLocks/>
          </p:cNvGrpSpPr>
          <p:nvPr/>
        </p:nvGrpSpPr>
        <p:grpSpPr bwMode="auto">
          <a:xfrm>
            <a:off x="3203575" y="1773238"/>
            <a:ext cx="2879725" cy="2447925"/>
            <a:chOff x="2064" y="1162"/>
            <a:chExt cx="1814" cy="1542"/>
          </a:xfrm>
        </p:grpSpPr>
        <p:sp>
          <p:nvSpPr>
            <p:cNvPr id="67609" name="Rectangle 4"/>
            <p:cNvSpPr>
              <a:spLocks noChangeArrowheads="1"/>
            </p:cNvSpPr>
            <p:nvPr/>
          </p:nvSpPr>
          <p:spPr bwMode="auto">
            <a:xfrm>
              <a:off x="2064" y="1162"/>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ビジネスにおける閉鎖性</a:t>
              </a:r>
              <a:endParaRPr lang="ja-JP" altLang="en-US" sz="1600">
                <a:solidFill>
                  <a:srgbClr val="000000"/>
                </a:solidFill>
                <a:ea typeface="HGPｺﾞｼｯｸE" pitchFamily="50" charset="-128"/>
              </a:endParaRPr>
            </a:p>
          </p:txBody>
        </p:sp>
        <p:sp>
          <p:nvSpPr>
            <p:cNvPr id="67610" name="Text Box 5"/>
            <p:cNvSpPr txBox="1">
              <a:spLocks noChangeArrowheads="1"/>
            </p:cNvSpPr>
            <p:nvPr/>
          </p:nvSpPr>
          <p:spPr bwMode="auto">
            <a:xfrm>
              <a:off x="2064" y="1298"/>
              <a:ext cx="17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アジアの中で最も投資魅力のある国では、日本は</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％と中国（</a:t>
              </a:r>
              <a:r>
                <a:rPr lang="en-US" altLang="ja-JP" sz="1000">
                  <a:solidFill>
                    <a:srgbClr val="000000"/>
                  </a:solidFill>
                  <a:ea typeface="HGPｺﾞｼｯｸE" pitchFamily="50" charset="-128"/>
                </a:rPr>
                <a:t>27</a:t>
              </a:r>
              <a:r>
                <a:rPr lang="ja-JP" altLang="en-US" sz="1000">
                  <a:solidFill>
                    <a:srgbClr val="000000"/>
                  </a:solidFill>
                  <a:ea typeface="HGPｺﾞｼｯｸE" pitchFamily="50" charset="-128"/>
                </a:rPr>
                <a:t>％）と同じであるが、今後の投資先候補地としては、中国（</a:t>
              </a:r>
              <a:r>
                <a:rPr lang="en-US" altLang="ja-JP" sz="1000">
                  <a:solidFill>
                    <a:srgbClr val="000000"/>
                  </a:solidFill>
                  <a:ea typeface="HGPｺﾞｼｯｸE" pitchFamily="50" charset="-128"/>
                </a:rPr>
                <a:t>57</a:t>
              </a:r>
              <a:r>
                <a:rPr lang="ja-JP" altLang="en-US" sz="1000">
                  <a:solidFill>
                    <a:srgbClr val="000000"/>
                  </a:solidFill>
                  <a:ea typeface="HGPｺﾞｼｯｸE" pitchFamily="50" charset="-128"/>
                </a:rPr>
                <a:t>％）、インド（</a:t>
              </a:r>
              <a:r>
                <a:rPr lang="en-US" altLang="ja-JP" sz="1000">
                  <a:solidFill>
                    <a:srgbClr val="000000"/>
                  </a:solidFill>
                  <a:ea typeface="HGPｺﾞｼｯｸE" pitchFamily="50" charset="-128"/>
                </a:rPr>
                <a:t>35</a:t>
              </a:r>
              <a:r>
                <a:rPr lang="ja-JP" altLang="en-US" sz="1000">
                  <a:solidFill>
                    <a:srgbClr val="000000"/>
                  </a:solidFill>
                  <a:ea typeface="HGPｺﾞｼｯｸE" pitchFamily="50" charset="-128"/>
                </a:rPr>
                <a:t>％）に対し、日本（</a:t>
              </a:r>
              <a:r>
                <a:rPr lang="en-US" altLang="ja-JP" sz="1000">
                  <a:solidFill>
                    <a:srgbClr val="000000"/>
                  </a:solidFill>
                  <a:ea typeface="HGPｺﾞｼｯｸE" pitchFamily="50" charset="-128"/>
                </a:rPr>
                <a:t>18</a:t>
              </a:r>
              <a:r>
                <a:rPr lang="ja-JP" altLang="en-US" sz="1000">
                  <a:solidFill>
                    <a:srgbClr val="000000"/>
                  </a:solidFill>
                  <a:ea typeface="HGPｺﾞｼｯｸE" pitchFamily="50" charset="-128"/>
                </a:rPr>
                <a:t>％）と大きな差異</a:t>
              </a:r>
            </a:p>
          </p:txBody>
        </p:sp>
        <p:sp>
          <p:nvSpPr>
            <p:cNvPr id="67611" name="Text Box 6"/>
            <p:cNvSpPr txBox="1">
              <a:spLocks noChangeArrowheads="1"/>
            </p:cNvSpPr>
            <p:nvPr/>
          </p:nvSpPr>
          <p:spPr bwMode="auto">
            <a:xfrm>
              <a:off x="2064" y="1706"/>
              <a:ext cx="176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000">
                  <a:solidFill>
                    <a:srgbClr val="000000"/>
                  </a:solidFill>
                  <a:ea typeface="HGPｺﾞｼｯｸE" pitchFamily="50" charset="-128"/>
                </a:rPr>
                <a:t>外国企業から見た日本への投資の障害要因では、</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①　言語　</a:t>
              </a:r>
              <a:r>
                <a:rPr lang="en-US" altLang="ja-JP" sz="1000" u="sng">
                  <a:solidFill>
                    <a:srgbClr val="000000"/>
                  </a:solidFill>
                  <a:ea typeface="HGPｺﾞｼｯｸE" pitchFamily="50" charset="-128"/>
                </a:rPr>
                <a:t>30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②　税金・営業コスト　</a:t>
              </a:r>
              <a:r>
                <a:rPr lang="en-US" altLang="ja-JP" sz="1000">
                  <a:solidFill>
                    <a:srgbClr val="000000"/>
                  </a:solidFill>
                  <a:ea typeface="HGPｺﾞｼｯｸE" pitchFamily="50" charset="-128"/>
                </a:rPr>
                <a:t>24</a:t>
              </a:r>
              <a:r>
                <a:rPr lang="ja-JP" altLang="en-US" sz="1000">
                  <a:solidFill>
                    <a:srgbClr val="000000"/>
                  </a:solidFill>
                  <a:ea typeface="HGPｺﾞｼｯｸE" pitchFamily="50" charset="-128"/>
                </a:rPr>
                <a:t>％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③　労働コスト　</a:t>
              </a:r>
              <a:r>
                <a:rPr lang="en-US" altLang="ja-JP" sz="1000">
                  <a:solidFill>
                    <a:srgbClr val="000000"/>
                  </a:solidFill>
                  <a:ea typeface="HGPｺﾞｼｯｸE" pitchFamily="50" charset="-128"/>
                </a:rPr>
                <a:t>13</a:t>
              </a:r>
              <a:r>
                <a:rPr lang="ja-JP" altLang="en-US" sz="1000">
                  <a:solidFill>
                    <a:srgbClr val="000000"/>
                  </a:solidFill>
                  <a:ea typeface="HGPｺﾞｼｯｸE" pitchFamily="50" charset="-128"/>
                </a:rPr>
                <a:t>％　　　　　　　　　　　　　　　　　　</a:t>
              </a:r>
              <a:r>
                <a:rPr lang="ja-JP" altLang="en-US" sz="1000" u="sng">
                  <a:solidFill>
                    <a:srgbClr val="000000"/>
                  </a:solidFill>
                  <a:ea typeface="HGPｺﾞｼｯｸE" pitchFamily="50" charset="-128"/>
                </a:rPr>
                <a:t>④　文化・考え方　</a:t>
              </a:r>
              <a:r>
                <a:rPr lang="en-US" altLang="ja-JP" sz="1000" u="sng">
                  <a:solidFill>
                    <a:srgbClr val="000000"/>
                  </a:solidFill>
                  <a:ea typeface="HGPｺﾞｼｯｸE" pitchFamily="50" charset="-128"/>
                </a:rPr>
                <a:t>12</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u="sng">
                  <a:solidFill>
                    <a:srgbClr val="000000"/>
                  </a:solidFill>
                  <a:ea typeface="HGPｺﾞｼｯｸE" pitchFamily="50" charset="-128"/>
                </a:rPr>
                <a:t>⑤　市場の特殊性・閉鎖市場　</a:t>
              </a:r>
              <a:r>
                <a:rPr lang="en-US" altLang="ja-JP" sz="1000" u="sng">
                  <a:solidFill>
                    <a:srgbClr val="000000"/>
                  </a:solidFill>
                  <a:ea typeface="HGPｺﾞｼｯｸE" pitchFamily="50" charset="-128"/>
                </a:rPr>
                <a:t>10</a:t>
              </a:r>
              <a:r>
                <a:rPr lang="ja-JP" altLang="en-US" sz="1000" u="sng">
                  <a:solidFill>
                    <a:srgbClr val="000000"/>
                  </a:solidFill>
                  <a:ea typeface="HGPｺﾞｼｯｸE" pitchFamily="50" charset="-128"/>
                </a:rPr>
                <a:t>％</a:t>
              </a:r>
              <a:r>
                <a:rPr lang="ja-JP" altLang="en-US" sz="1000">
                  <a:solidFill>
                    <a:srgbClr val="000000"/>
                  </a:solidFill>
                  <a:ea typeface="HGPｺﾞｼｯｸE" pitchFamily="50" charset="-128"/>
                </a:rPr>
                <a:t/>
              </a:r>
              <a:br>
                <a:rPr lang="ja-JP" altLang="en-US" sz="1000">
                  <a:solidFill>
                    <a:srgbClr val="000000"/>
                  </a:solidFill>
                  <a:ea typeface="HGPｺﾞｼｯｸE" pitchFamily="50" charset="-128"/>
                </a:rPr>
              </a:br>
              <a:r>
                <a:rPr lang="ja-JP" altLang="en-US" sz="1000">
                  <a:solidFill>
                    <a:srgbClr val="000000"/>
                  </a:solidFill>
                  <a:ea typeface="HGPｺﾞｼｯｸE" pitchFamily="50" charset="-128"/>
                </a:rPr>
                <a:t>と日本の閉鎖性・特異性も、大きな要因に。</a:t>
              </a:r>
            </a:p>
          </p:txBody>
        </p:sp>
        <p:sp>
          <p:nvSpPr>
            <p:cNvPr id="67612" name="Text Box 7"/>
            <p:cNvSpPr txBox="1">
              <a:spLocks noChangeArrowheads="1"/>
            </p:cNvSpPr>
            <p:nvPr/>
          </p:nvSpPr>
          <p:spPr bwMode="auto">
            <a:xfrm>
              <a:off x="2064" y="2447"/>
              <a:ext cx="18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ジェトロ（</a:t>
              </a:r>
              <a:r>
                <a:rPr lang="en-US" altLang="ja-JP" sz="800">
                  <a:solidFill>
                    <a:srgbClr val="000000"/>
                  </a:solidFill>
                  <a:ea typeface="HGPｺﾞｼｯｸE" pitchFamily="50" charset="-128"/>
                </a:rPr>
                <a:t>2008</a:t>
              </a:r>
              <a:r>
                <a:rPr lang="ja-JP" altLang="en-US" sz="800">
                  <a:solidFill>
                    <a:srgbClr val="000000"/>
                  </a:solidFill>
                  <a:ea typeface="HGPｺﾞｼｯｸE" pitchFamily="50" charset="-128"/>
                </a:rPr>
                <a:t>）「欧米アジアの外国企業の対日投資関心度調査」</a:t>
              </a:r>
            </a:p>
          </p:txBody>
        </p:sp>
      </p:grpSp>
      <p:sp>
        <p:nvSpPr>
          <p:cNvPr id="176136" name="Rectangle 8"/>
          <p:cNvSpPr>
            <a:spLocks noChangeArrowheads="1"/>
          </p:cNvSpPr>
          <p:nvPr/>
        </p:nvSpPr>
        <p:spPr bwMode="auto">
          <a:xfrm>
            <a:off x="0" y="549275"/>
            <a:ext cx="9144000" cy="895350"/>
          </a:xfrm>
          <a:prstGeom prst="rect">
            <a:avLst/>
          </a:prstGeom>
          <a:gradFill rotWithShape="1">
            <a:gsLst>
              <a:gs pos="0">
                <a:srgbClr val="FFFF99"/>
              </a:gs>
              <a:gs pos="50000">
                <a:schemeClr val="bg1"/>
              </a:gs>
              <a:gs pos="100000">
                <a:srgbClr val="FFFF99"/>
              </a:gs>
            </a:gsLst>
            <a:lin ang="5400000" scaled="1"/>
          </a:gradFill>
          <a:ln w="9525">
            <a:solidFill>
              <a:schemeClr val="tx1"/>
            </a:solidFill>
            <a:miter lim="800000"/>
            <a:headEnd/>
            <a:tailEnd/>
          </a:ln>
          <a:effectLst/>
        </p:spPr>
        <p:txBody>
          <a:bodyPr lIns="91435" tIns="45717" rIns="91435" bIns="45717">
            <a:spAutoFit/>
          </a:bodyPr>
          <a:lstStyle/>
          <a:p>
            <a:pPr marL="179388" indent="-179388" defTabSz="912813">
              <a:defRPr/>
            </a:pPr>
            <a:r>
              <a:rPr lang="ja-JP" altLang="en-US" sz="2000" dirty="0">
                <a:solidFill>
                  <a:srgbClr val="000000"/>
                </a:solidFill>
                <a:latin typeface="Arial"/>
                <a:ea typeface="HGPｺﾞｼｯｸE" pitchFamily="50" charset="-128"/>
              </a:rPr>
              <a:t>　</a:t>
            </a:r>
            <a:r>
              <a:rPr lang="ja-JP" altLang="en-US" sz="2000" dirty="0">
                <a:solidFill>
                  <a:srgbClr val="3333CC"/>
                </a:solidFill>
                <a:latin typeface="Arial"/>
                <a:ea typeface="HGPｺﾞｼｯｸE" pitchFamily="50" charset="-128"/>
              </a:rPr>
              <a:t>＊閉鎖的、排他的な制度・慣行</a:t>
            </a:r>
          </a:p>
          <a:p>
            <a:pPr marL="179388" indent="-179388" defTabSz="912813">
              <a:defRPr/>
            </a:pPr>
            <a:r>
              <a:rPr lang="ja-JP" altLang="en-US" sz="1600" dirty="0">
                <a:solidFill>
                  <a:srgbClr val="000000"/>
                </a:solidFill>
                <a:latin typeface="Arial"/>
                <a:ea typeface="HGPｺﾞｼｯｸE" pitchFamily="50" charset="-128"/>
              </a:rPr>
              <a:t>　　言語、ビジネス参入障壁、在留資格、商慣行など、世界的な標準に対し、閉鎖的・排他的であることが、我が国へのヒト・モノ・カネの流入を阻害。大阪は東京よりさらに低迷</a:t>
            </a:r>
            <a:endParaRPr lang="en-US" altLang="ja-JP" sz="1600" dirty="0">
              <a:solidFill>
                <a:srgbClr val="000000"/>
              </a:solidFill>
              <a:latin typeface="HGPｺﾞｼｯｸE" pitchFamily="50" charset="-128"/>
              <a:ea typeface="HGPｺﾞｼｯｸE" pitchFamily="50" charset="-128"/>
            </a:endParaRPr>
          </a:p>
        </p:txBody>
      </p:sp>
      <p:grpSp>
        <p:nvGrpSpPr>
          <p:cNvPr id="67590" name="Group 32"/>
          <p:cNvGrpSpPr>
            <a:grpSpLocks/>
          </p:cNvGrpSpPr>
          <p:nvPr/>
        </p:nvGrpSpPr>
        <p:grpSpPr bwMode="auto">
          <a:xfrm>
            <a:off x="3132138" y="4292600"/>
            <a:ext cx="3095625" cy="2447925"/>
            <a:chOff x="1973" y="2704"/>
            <a:chExt cx="1950" cy="1542"/>
          </a:xfrm>
        </p:grpSpPr>
        <p:sp>
          <p:nvSpPr>
            <p:cNvPr id="67605" name="Rectangle 9"/>
            <p:cNvSpPr>
              <a:spLocks noChangeArrowheads="1"/>
            </p:cNvSpPr>
            <p:nvPr/>
          </p:nvSpPr>
          <p:spPr bwMode="auto">
            <a:xfrm>
              <a:off x="2018"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外国人旅行者の受入数（</a:t>
              </a:r>
              <a:r>
                <a:rPr lang="en-US" altLang="ja-JP" sz="1200">
                  <a:solidFill>
                    <a:srgbClr val="000000"/>
                  </a:solidFill>
                  <a:latin typeface="HGPｺﾞｼｯｸE" pitchFamily="50" charset="-128"/>
                  <a:ea typeface="HGPｺﾞｼｯｸE" pitchFamily="50" charset="-128"/>
                </a:rPr>
                <a:t>2009</a:t>
              </a:r>
              <a:r>
                <a:rPr lang="ja-JP" altLang="en-US" sz="1200">
                  <a:solidFill>
                    <a:srgbClr val="000000"/>
                  </a:solidFill>
                  <a:ea typeface="HGPｺﾞｼｯｸE" pitchFamily="50" charset="-128"/>
                </a:rPr>
                <a:t>、万人）</a:t>
              </a:r>
            </a:p>
            <a:p>
              <a:pPr algn="ctr" defTabSz="912813"/>
              <a:endParaRPr lang="ja-JP" altLang="en-US" sz="1200">
                <a:solidFill>
                  <a:srgbClr val="000000"/>
                </a:solidFill>
                <a:ea typeface="HGPｺﾞｼｯｸE" pitchFamily="50" charset="-128"/>
              </a:endParaRPr>
            </a:p>
          </p:txBody>
        </p:sp>
        <p:sp>
          <p:nvSpPr>
            <p:cNvPr id="67606" name="Text Box 10"/>
            <p:cNvSpPr txBox="1">
              <a:spLocks noChangeArrowheads="1"/>
            </p:cNvSpPr>
            <p:nvPr/>
          </p:nvSpPr>
          <p:spPr bwMode="auto">
            <a:xfrm>
              <a:off x="1973" y="3521"/>
              <a:ext cx="19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1200">
                  <a:solidFill>
                    <a:srgbClr val="000000"/>
                  </a:solidFill>
                  <a:latin typeface="HGPｺﾞｼｯｸE" pitchFamily="50" charset="-128"/>
                  <a:ea typeface="HGPｺﾞｼｯｸE" pitchFamily="50" charset="-128"/>
                </a:rPr>
                <a:t>都市別の外国からの訪問客数（万人）</a:t>
              </a:r>
            </a:p>
          </p:txBody>
        </p:sp>
        <p:sp>
          <p:nvSpPr>
            <p:cNvPr id="67607" name="Text Box 12"/>
            <p:cNvSpPr txBox="1">
              <a:spLocks noChangeArrowheads="1"/>
            </p:cNvSpPr>
            <p:nvPr/>
          </p:nvSpPr>
          <p:spPr bwMode="auto">
            <a:xfrm>
              <a:off x="2018" y="3430"/>
              <a:ext cx="167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国土交通省（</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）「平成</a:t>
              </a:r>
              <a:r>
                <a:rPr lang="en-US" altLang="ja-JP" sz="800">
                  <a:solidFill>
                    <a:srgbClr val="000000"/>
                  </a:solidFill>
                  <a:ea typeface="HGPｺﾞｼｯｸE" pitchFamily="50" charset="-128"/>
                </a:rPr>
                <a:t>23</a:t>
              </a:r>
              <a:r>
                <a:rPr lang="ja-JP" altLang="en-US" sz="800">
                  <a:solidFill>
                    <a:srgbClr val="000000"/>
                  </a:solidFill>
                  <a:ea typeface="HGPｺﾞｼｯｸE" pitchFamily="50" charset="-128"/>
                </a:rPr>
                <a:t>年版観光白書」</a:t>
              </a:r>
            </a:p>
          </p:txBody>
        </p:sp>
        <p:sp>
          <p:nvSpPr>
            <p:cNvPr id="67608" name="Text Box 13"/>
            <p:cNvSpPr txBox="1">
              <a:spLocks noChangeArrowheads="1"/>
            </p:cNvSpPr>
            <p:nvPr/>
          </p:nvSpPr>
          <p:spPr bwMode="auto">
            <a:xfrm>
              <a:off x="2018" y="4110"/>
              <a:ext cx="18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800">
                  <a:solidFill>
                    <a:srgbClr val="000000"/>
                  </a:solidFill>
                  <a:ea typeface="HGPｺﾞｼｯｸE" pitchFamily="50" charset="-128"/>
                </a:rPr>
                <a:t>※</a:t>
              </a:r>
              <a:r>
                <a:rPr lang="ja-JP" altLang="en-US" sz="800">
                  <a:solidFill>
                    <a:srgbClr val="000000"/>
                  </a:solidFill>
                  <a:ea typeface="HGPｺﾞｼｯｸE" pitchFamily="50" charset="-128"/>
                </a:rPr>
                <a:t>（財）森記念財団（</a:t>
              </a:r>
              <a:r>
                <a:rPr lang="en-US" altLang="ja-JP" sz="800">
                  <a:solidFill>
                    <a:srgbClr val="000000"/>
                  </a:solidFill>
                  <a:ea typeface="HGPｺﾞｼｯｸE" pitchFamily="50" charset="-128"/>
                </a:rPr>
                <a:t>2011</a:t>
              </a:r>
              <a:r>
                <a:rPr lang="ja-JP" altLang="en-US" sz="800">
                  <a:solidFill>
                    <a:srgbClr val="000000"/>
                  </a:solidFill>
                  <a:ea typeface="HGPｺﾞｼｯｸE" pitchFamily="50" charset="-128"/>
                </a:rPr>
                <a:t>）「世界の都市総合力ランキング」</a:t>
              </a:r>
            </a:p>
          </p:txBody>
        </p:sp>
      </p:grpSp>
      <p:sp>
        <p:nvSpPr>
          <p:cNvPr id="176149" name="Text Box 21"/>
          <p:cNvSpPr txBox="1">
            <a:spLocks noChangeArrowheads="1"/>
          </p:cNvSpPr>
          <p:nvPr/>
        </p:nvSpPr>
        <p:spPr bwMode="auto">
          <a:xfrm>
            <a:off x="0" y="0"/>
            <a:ext cx="9144000" cy="457200"/>
          </a:xfrm>
          <a:prstGeom prst="rect">
            <a:avLst/>
          </a:prstGeom>
          <a:gradFill rotWithShape="1">
            <a:gsLst>
              <a:gs pos="0">
                <a:srgbClr val="FF6600"/>
              </a:gs>
              <a:gs pos="50000">
                <a:schemeClr val="bg1"/>
              </a:gs>
              <a:gs pos="100000">
                <a:srgbClr val="FF6600"/>
              </a:gs>
            </a:gsLst>
            <a:lin ang="5400000" scaled="1"/>
          </a:gradFill>
          <a:ln w="9525">
            <a:noFill/>
            <a:miter lim="800000"/>
            <a:headEnd/>
            <a:tailEnd/>
          </a:ln>
          <a:effectLst/>
        </p:spPr>
        <p:txBody>
          <a:bodyPr lIns="91435" tIns="45717" rIns="91435" bIns="45717">
            <a:spAutoFit/>
          </a:bodyPr>
          <a:lstStyle/>
          <a:p>
            <a:pPr defTabSz="912813">
              <a:defRPr/>
            </a:pPr>
            <a:r>
              <a:rPr lang="ja-JP" altLang="en-US" sz="2400">
                <a:solidFill>
                  <a:srgbClr val="000000"/>
                </a:solidFill>
                <a:latin typeface="Arial"/>
                <a:ea typeface="HGPｺﾞｼｯｸE" pitchFamily="50" charset="-128"/>
              </a:rPr>
              <a:t>　　要因１：閉鎖性・特異性①</a:t>
            </a:r>
          </a:p>
        </p:txBody>
      </p:sp>
      <p:sp>
        <p:nvSpPr>
          <p:cNvPr id="67592" name="AutoShape 22"/>
          <p:cNvSpPr>
            <a:spLocks noChangeArrowheads="1"/>
          </p:cNvSpPr>
          <p:nvPr/>
        </p:nvSpPr>
        <p:spPr bwMode="auto">
          <a:xfrm>
            <a:off x="3059113" y="3860800"/>
            <a:ext cx="217487" cy="1008063"/>
          </a:xfrm>
          <a:prstGeom prst="rightArrow">
            <a:avLst>
              <a:gd name="adj1" fmla="val 49917"/>
              <a:gd name="adj2" fmla="val 58593"/>
            </a:avLst>
          </a:prstGeom>
          <a:solidFill>
            <a:srgbClr val="C0C0C0"/>
          </a:solidFill>
          <a:ln w="9525">
            <a:solidFill>
              <a:schemeClr val="tx1"/>
            </a:solidFill>
            <a:miter lim="800000"/>
            <a:headEnd/>
            <a:tailEnd/>
          </a:ln>
        </p:spPr>
        <p:txBody>
          <a:bodyPr wrap="none" anchor="ctr"/>
          <a:lstStyle/>
          <a:p>
            <a:pPr defTabSz="912813"/>
            <a:endParaRPr lang="ja-JP" altLang="en-US">
              <a:solidFill>
                <a:srgbClr val="000000"/>
              </a:solidFill>
            </a:endParaRPr>
          </a:p>
        </p:txBody>
      </p:sp>
      <p:grpSp>
        <p:nvGrpSpPr>
          <p:cNvPr id="67593" name="Group 33"/>
          <p:cNvGrpSpPr>
            <a:grpSpLocks/>
          </p:cNvGrpSpPr>
          <p:nvPr/>
        </p:nvGrpSpPr>
        <p:grpSpPr bwMode="auto">
          <a:xfrm>
            <a:off x="6156325" y="4292600"/>
            <a:ext cx="3074988" cy="2451100"/>
            <a:chOff x="3878" y="2704"/>
            <a:chExt cx="1937" cy="1544"/>
          </a:xfrm>
        </p:grpSpPr>
        <p:sp>
          <p:nvSpPr>
            <p:cNvPr id="67601" name="Rectangle 17"/>
            <p:cNvSpPr>
              <a:spLocks noChangeArrowheads="1"/>
            </p:cNvSpPr>
            <p:nvPr/>
          </p:nvSpPr>
          <p:spPr bwMode="auto">
            <a:xfrm>
              <a:off x="3891" y="2704"/>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1"/>
            <a:lstStyle/>
            <a:p>
              <a:pPr algn="ctr" defTabSz="912813"/>
              <a:r>
                <a:rPr lang="ja-JP" altLang="en-US" sz="1200">
                  <a:solidFill>
                    <a:srgbClr val="000000"/>
                  </a:solidFill>
                  <a:ea typeface="HGPｺﾞｼｯｸE" pitchFamily="50" charset="-128"/>
                </a:rPr>
                <a:t>国際会議の開催件数では、</a:t>
              </a:r>
              <a:br>
                <a:rPr lang="ja-JP" altLang="en-US" sz="1200">
                  <a:solidFill>
                    <a:srgbClr val="000000"/>
                  </a:solidFill>
                  <a:ea typeface="HGPｺﾞｼｯｸE" pitchFamily="50" charset="-128"/>
                </a:rPr>
              </a:br>
              <a:r>
                <a:rPr lang="ja-JP" altLang="en-US" sz="1200">
                  <a:solidFill>
                    <a:srgbClr val="000000"/>
                  </a:solidFill>
                  <a:ea typeface="HGPｺﾞｼｯｸE" pitchFamily="50" charset="-128"/>
                </a:rPr>
                <a:t>諸都市との間に圧倒的な差</a:t>
              </a:r>
            </a:p>
          </p:txBody>
        </p:sp>
        <p:sp>
          <p:nvSpPr>
            <p:cNvPr id="67602" name="Text Box 18"/>
            <p:cNvSpPr txBox="1">
              <a:spLocks noChangeArrowheads="1"/>
            </p:cNvSpPr>
            <p:nvPr/>
          </p:nvSpPr>
          <p:spPr bwMode="auto">
            <a:xfrm>
              <a:off x="3878" y="3986"/>
              <a:ext cx="94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ea typeface="HGPｺﾞｼｯｸE" pitchFamily="50" charset="-128"/>
                </a:rPr>
                <a:t>※</a:t>
              </a:r>
              <a:r>
                <a:rPr lang="ja-JP" altLang="en-US" sz="700">
                  <a:ea typeface="HGPｺﾞｼｯｸE" pitchFamily="50" charset="-128"/>
                </a:rPr>
                <a:t>国際団体連合会（</a:t>
              </a:r>
              <a:r>
                <a:rPr lang="en-US" altLang="ja-JP" sz="700">
                  <a:ea typeface="HGPｺﾞｼｯｸE" pitchFamily="50" charset="-128"/>
                </a:rPr>
                <a:t>UIA</a:t>
              </a:r>
              <a:r>
                <a:rPr lang="ja-JP" altLang="en-US" sz="700">
                  <a:ea typeface="HGPｺﾞｼｯｸE" pitchFamily="50" charset="-128"/>
                </a:rPr>
                <a:t>）の統計基準による国際会議の開催件数</a:t>
              </a:r>
              <a:r>
                <a:rPr lang="en-US" altLang="ja-JP" sz="700">
                  <a:ea typeface="HGPｺﾞｼｯｸE" pitchFamily="50" charset="-128"/>
                </a:rPr>
                <a:t>※2012</a:t>
              </a:r>
              <a:r>
                <a:rPr lang="ja-JP" altLang="en-US" sz="700">
                  <a:ea typeface="HGPｺﾞｼｯｸE" pitchFamily="50" charset="-128"/>
                </a:rPr>
                <a:t>年</a:t>
              </a:r>
              <a:r>
                <a:rPr lang="en-US" altLang="ja-JP" sz="700">
                  <a:ea typeface="HGPｺﾞｼｯｸE" pitchFamily="50" charset="-128"/>
                </a:rPr>
                <a:t>6</a:t>
              </a:r>
              <a:r>
                <a:rPr lang="ja-JP" altLang="en-US" sz="700">
                  <a:ea typeface="HGPｺﾞｼｯｸE" pitchFamily="50" charset="-128"/>
                </a:rPr>
                <a:t>月</a:t>
              </a:r>
              <a:r>
                <a:rPr lang="en-US" altLang="ja-JP" sz="700">
                  <a:ea typeface="HGPｺﾞｼｯｸE" pitchFamily="50" charset="-128"/>
                </a:rPr>
                <a:t>UIA</a:t>
              </a:r>
              <a:r>
                <a:rPr lang="ja-JP" altLang="en-US" sz="700">
                  <a:ea typeface="HGPｺﾞｼｯｸE" pitchFamily="50" charset="-128"/>
                </a:rPr>
                <a:t>発表の暫定値</a:t>
              </a:r>
            </a:p>
          </p:txBody>
        </p:sp>
        <p:sp>
          <p:nvSpPr>
            <p:cNvPr id="67603" name="Text Box 20"/>
            <p:cNvSpPr txBox="1">
              <a:spLocks noChangeArrowheads="1"/>
            </p:cNvSpPr>
            <p:nvPr/>
          </p:nvSpPr>
          <p:spPr bwMode="auto">
            <a:xfrm>
              <a:off x="4876" y="3992"/>
              <a:ext cx="93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700">
                  <a:solidFill>
                    <a:srgbClr val="000000"/>
                  </a:solidFill>
                  <a:ea typeface="HGPｺﾞｼｯｸE" pitchFamily="50" charset="-128"/>
                </a:rPr>
                <a:t>※</a:t>
              </a:r>
              <a:r>
                <a:rPr lang="ja-JP" altLang="en-US" sz="700">
                  <a:solidFill>
                    <a:srgbClr val="000000"/>
                  </a:solidFill>
                  <a:ea typeface="HGPｺﾞｼｯｸE" pitchFamily="50" charset="-128"/>
                </a:rPr>
                <a:t>ジェトロ、</a:t>
              </a:r>
              <a:r>
                <a:rPr lang="en-US" altLang="zh-TW" sz="700">
                  <a:solidFill>
                    <a:srgbClr val="000000"/>
                  </a:solidFill>
                  <a:ea typeface="HGPｺﾞｼｯｸE" pitchFamily="50" charset="-128"/>
                </a:rPr>
                <a:t>国土交通省資料</a:t>
              </a:r>
              <a:endParaRPr lang="ja-JP" altLang="en-US" sz="700">
                <a:solidFill>
                  <a:srgbClr val="000000"/>
                </a:solidFill>
                <a:ea typeface="HGPｺﾞｼｯｸE" pitchFamily="50" charset="-128"/>
              </a:endParaRPr>
            </a:p>
          </p:txBody>
        </p:sp>
        <p:pic>
          <p:nvPicPr>
            <p:cNvPr id="67604"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 y="2976"/>
              <a:ext cx="863"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94" name="Group 179"/>
          <p:cNvGrpSpPr>
            <a:grpSpLocks/>
          </p:cNvGrpSpPr>
          <p:nvPr/>
        </p:nvGrpSpPr>
        <p:grpSpPr bwMode="auto">
          <a:xfrm>
            <a:off x="6156325" y="1773238"/>
            <a:ext cx="2879725" cy="2447925"/>
            <a:chOff x="3878" y="1117"/>
            <a:chExt cx="1814" cy="1542"/>
          </a:xfrm>
        </p:grpSpPr>
        <p:sp>
          <p:nvSpPr>
            <p:cNvPr id="67598" name="Rectangle 15"/>
            <p:cNvSpPr>
              <a:spLocks noChangeArrowheads="1"/>
            </p:cNvSpPr>
            <p:nvPr/>
          </p:nvSpPr>
          <p:spPr bwMode="auto">
            <a:xfrm>
              <a:off x="3878" y="1117"/>
              <a:ext cx="1814" cy="1542"/>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defTabSz="912813"/>
              <a:r>
                <a:rPr lang="ja-JP" altLang="en-US" sz="1200">
                  <a:solidFill>
                    <a:srgbClr val="000000"/>
                  </a:solidFill>
                  <a:ea typeface="HGPｺﾞｼｯｸE" pitchFamily="50" charset="-128"/>
                </a:rPr>
                <a:t>圧倒的に少ない外国人研究者受け入れ</a:t>
              </a:r>
            </a:p>
          </p:txBody>
        </p:sp>
        <p:sp>
          <p:nvSpPr>
            <p:cNvPr id="67599" name="Text Box 24"/>
            <p:cNvSpPr txBox="1">
              <a:spLocks noChangeArrowheads="1"/>
            </p:cNvSpPr>
            <p:nvPr/>
          </p:nvSpPr>
          <p:spPr bwMode="auto">
            <a:xfrm>
              <a:off x="3878" y="1979"/>
              <a:ext cx="179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800">
                  <a:solidFill>
                    <a:srgbClr val="000000"/>
                  </a:solidFill>
                  <a:ea typeface="HGPｺﾞｼｯｸE" pitchFamily="50" charset="-128"/>
                </a:rPr>
                <a:t>○各国の高度専門人材確保・育成戦略</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・韓国：個人所得税の優遇措置、科学技術者にビザ延長等、</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人材確保拠点を海外に設置、英語教育都市を造成</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・中国：重要な技術職ポスト提供、永住居住証の付与、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一人</a:t>
              </a:r>
              <a:r>
                <a:rPr lang="en-US" altLang="ja-JP" sz="800">
                  <a:solidFill>
                    <a:srgbClr val="000000"/>
                  </a:solidFill>
                  <a:ea typeface="HGPｺﾞｼｯｸE" pitchFamily="50" charset="-128"/>
                </a:rPr>
                <a:t>100</a:t>
              </a:r>
              <a:r>
                <a:rPr lang="ja-JP" altLang="en-US" sz="800">
                  <a:solidFill>
                    <a:srgbClr val="000000"/>
                  </a:solidFill>
                  <a:ea typeface="HGPｺﾞｼｯｸE" pitchFamily="50" charset="-128"/>
                </a:rPr>
                <a:t>万元（約</a:t>
              </a:r>
              <a:r>
                <a:rPr lang="en-US" altLang="ja-JP" sz="800">
                  <a:solidFill>
                    <a:srgbClr val="000000"/>
                  </a:solidFill>
                  <a:ea typeface="HGPｺﾞｼｯｸE" pitchFamily="50" charset="-128"/>
                </a:rPr>
                <a:t>1300</a:t>
              </a:r>
              <a:r>
                <a:rPr lang="ja-JP" altLang="en-US" sz="800">
                  <a:solidFill>
                    <a:srgbClr val="000000"/>
                  </a:solidFill>
                  <a:ea typeface="HGPｺﾞｼｯｸE" pitchFamily="50" charset="-128"/>
                </a:rPr>
                <a:t>万円）の補助金、</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国内での収入に対し免税</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・シンガポール：高度専門人材雇用の際のコストは税額控除、</a:t>
              </a:r>
              <a:br>
                <a:rPr lang="ja-JP" altLang="en-US" sz="800">
                  <a:solidFill>
                    <a:srgbClr val="000000"/>
                  </a:solidFill>
                  <a:ea typeface="HGPｺﾞｼｯｸE" pitchFamily="50" charset="-128"/>
                </a:rPr>
              </a:br>
              <a:r>
                <a:rPr lang="ja-JP" altLang="en-US" sz="800">
                  <a:solidFill>
                    <a:srgbClr val="000000"/>
                  </a:solidFill>
                  <a:ea typeface="HGPｺﾞｼｯｸE" pitchFamily="50" charset="-128"/>
                </a:rPr>
                <a:t>　　　　　永住権の付与、人材確保拠点を海外に設置</a:t>
              </a:r>
            </a:p>
          </p:txBody>
        </p:sp>
        <p:pic>
          <p:nvPicPr>
            <p:cNvPr id="67600" name="Picture 1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 y="1298"/>
              <a:ext cx="1724"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7595"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088" y="4551363"/>
            <a:ext cx="280670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0088" y="5859463"/>
            <a:ext cx="2820987"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7"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3163" y="4722813"/>
            <a:ext cx="1349375"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90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3227</Words>
  <Application>Microsoft Office PowerPoint</Application>
  <PresentationFormat>画面に合わせる (4:3)</PresentationFormat>
  <Paragraphs>1197</Paragraphs>
  <Slides>25</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25</vt:i4>
      </vt:variant>
    </vt:vector>
  </HeadingPairs>
  <TitlesOfParts>
    <vt:vector size="29" baseType="lpstr">
      <vt:lpstr>Office テーマ</vt:lpstr>
      <vt:lpstr>グラフ</vt:lpstr>
      <vt:lpstr>ワークシート</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大阪の成長戦略 (2014年10月改訂版)</dc:title>
  <dc:creator>森口　直人</dc:creator>
  <cp:lastModifiedBy>HOSTNAME</cp:lastModifiedBy>
  <cp:revision>15</cp:revision>
  <cp:lastPrinted>2014-08-25T00:58:57Z</cp:lastPrinted>
  <dcterms:created xsi:type="dcterms:W3CDTF">2014-08-15T02:08:20Z</dcterms:created>
  <dcterms:modified xsi:type="dcterms:W3CDTF">2015-02-10T05:53:31Z</dcterms:modified>
</cp:coreProperties>
</file>