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96" r:id="rId3"/>
    <p:sldId id="400" r:id="rId4"/>
    <p:sldId id="401" r:id="rId5"/>
    <p:sldId id="433" r:id="rId6"/>
    <p:sldId id="293" r:id="rId7"/>
    <p:sldId id="298" r:id="rId8"/>
    <p:sldId id="305" r:id="rId9"/>
    <p:sldId id="309" r:id="rId10"/>
    <p:sldId id="323" r:id="rId11"/>
    <p:sldId id="399" r:id="rId12"/>
    <p:sldId id="398"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43" r:id="rId46"/>
    <p:sldId id="644" r:id="rId47"/>
    <p:sldId id="403" r:id="rId48"/>
    <p:sldId id="646" r:id="rId49"/>
    <p:sldId id="633" r:id="rId50"/>
    <p:sldId id="634" r:id="rId51"/>
    <p:sldId id="635" r:id="rId52"/>
    <p:sldId id="636" r:id="rId53"/>
    <p:sldId id="637" r:id="rId54"/>
    <p:sldId id="638" r:id="rId55"/>
    <p:sldId id="639" r:id="rId56"/>
    <p:sldId id="640" r:id="rId57"/>
    <p:sldId id="641" r:id="rId58"/>
    <p:sldId id="642" r:id="rId59"/>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8233" autoAdjust="0"/>
  </p:normalViewPr>
  <p:slideViewPr>
    <p:cSldViewPr>
      <p:cViewPr>
        <p:scale>
          <a:sx n="74" d="100"/>
          <a:sy n="74"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0"/>
            <a:ext cx="2880101" cy="488793"/>
          </a:xfrm>
          <a:prstGeom prst="rect">
            <a:avLst/>
          </a:prstGeom>
        </p:spPr>
        <p:txBody>
          <a:bodyPr vert="horz" lIns="89675" tIns="44838" rIns="89675" bIns="44838" rtlCol="0"/>
          <a:lstStyle>
            <a:lvl1pPr algn="r">
              <a:defRPr sz="1200"/>
            </a:lvl1pPr>
          </a:lstStyle>
          <a:p>
            <a:fld id="{6A3D9556-3059-4603-8C81-D6464DC8E1A7}" type="datetimeFigureOut">
              <a:rPr kumimoji="1" lang="ja-JP" altLang="en-US" smtClean="0"/>
              <a:pPr/>
              <a:t>2015/2/10</a:t>
            </a:fld>
            <a:endParaRPr kumimoji="1" lang="ja-JP" altLang="en-US"/>
          </a:p>
        </p:txBody>
      </p:sp>
      <p:sp>
        <p:nvSpPr>
          <p:cNvPr id="4" name="フッター プレースホルダー 3"/>
          <p:cNvSpPr>
            <a:spLocks noGrp="1"/>
          </p:cNvSpPr>
          <p:nvPr>
            <p:ph type="ftr" sz="quarter" idx="2"/>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88792"/>
          </a:xfrm>
          <a:prstGeom prst="rect">
            <a:avLst/>
          </a:prstGeom>
        </p:spPr>
        <p:txBody>
          <a:bodyPr vert="horz" lIns="89675" tIns="44838" rIns="89675" bIns="44838"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41738BFF-D01A-4189-BB82-630ABF3EB28B}" type="datetimeFigureOut">
              <a:rPr kumimoji="1" lang="ja-JP" altLang="en-US" smtClean="0"/>
              <a:pPr/>
              <a:t>2015/2/10</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946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28611" indent="-280235" eaLnBrk="0" hangingPunct="0">
              <a:defRPr kumimoji="1">
                <a:solidFill>
                  <a:schemeClr val="tx1"/>
                </a:solidFill>
                <a:latin typeface="Arial" charset="0"/>
                <a:ea typeface="ＭＳ Ｐゴシック" charset="-128"/>
              </a:defRPr>
            </a:lvl2pPr>
            <a:lvl3pPr marL="1120940" indent="-224188" eaLnBrk="0" hangingPunct="0">
              <a:defRPr kumimoji="1">
                <a:solidFill>
                  <a:schemeClr val="tx1"/>
                </a:solidFill>
                <a:latin typeface="Arial" charset="0"/>
                <a:ea typeface="ＭＳ Ｐゴシック" charset="-128"/>
              </a:defRPr>
            </a:lvl3pPr>
            <a:lvl4pPr marL="1569316" indent="-224188" eaLnBrk="0" hangingPunct="0">
              <a:defRPr kumimoji="1">
                <a:solidFill>
                  <a:schemeClr val="tx1"/>
                </a:solidFill>
                <a:latin typeface="Arial" charset="0"/>
                <a:ea typeface="ＭＳ Ｐゴシック" charset="-128"/>
              </a:defRPr>
            </a:lvl4pPr>
            <a:lvl5pPr marL="2017692" indent="-224188" eaLnBrk="0" hangingPunct="0">
              <a:defRPr kumimoji="1">
                <a:solidFill>
                  <a:schemeClr val="tx1"/>
                </a:solidFill>
                <a:latin typeface="Arial" charset="0"/>
                <a:ea typeface="ＭＳ Ｐゴシック" charset="-128"/>
              </a:defRPr>
            </a:lvl5pPr>
            <a:lvl6pPr marL="2466068" indent="-224188" eaLnBrk="0" fontAlgn="base" hangingPunct="0">
              <a:spcBef>
                <a:spcPct val="0"/>
              </a:spcBef>
              <a:spcAft>
                <a:spcPct val="0"/>
              </a:spcAft>
              <a:defRPr kumimoji="1">
                <a:solidFill>
                  <a:schemeClr val="tx1"/>
                </a:solidFill>
                <a:latin typeface="Arial" charset="0"/>
                <a:ea typeface="ＭＳ Ｐゴシック" charset="-128"/>
              </a:defRPr>
            </a:lvl6pPr>
            <a:lvl7pPr marL="2914444" indent="-224188" eaLnBrk="0" fontAlgn="base" hangingPunct="0">
              <a:spcBef>
                <a:spcPct val="0"/>
              </a:spcBef>
              <a:spcAft>
                <a:spcPct val="0"/>
              </a:spcAft>
              <a:defRPr kumimoji="1">
                <a:solidFill>
                  <a:schemeClr val="tx1"/>
                </a:solidFill>
                <a:latin typeface="Arial" charset="0"/>
                <a:ea typeface="ＭＳ Ｐゴシック" charset="-128"/>
              </a:defRPr>
            </a:lvl7pPr>
            <a:lvl8pPr marL="3362820" indent="-224188" eaLnBrk="0" fontAlgn="base" hangingPunct="0">
              <a:spcBef>
                <a:spcPct val="0"/>
              </a:spcBef>
              <a:spcAft>
                <a:spcPct val="0"/>
              </a:spcAft>
              <a:defRPr kumimoji="1">
                <a:solidFill>
                  <a:schemeClr val="tx1"/>
                </a:solidFill>
                <a:latin typeface="Arial" charset="0"/>
                <a:ea typeface="ＭＳ Ｐゴシック" charset="-128"/>
              </a:defRPr>
            </a:lvl8pPr>
            <a:lvl9pPr marL="3811196" indent="-2241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48027C3-7CCF-43F6-9497-6F690B6B70A8}" type="slidenum">
              <a:rPr kumimoji="0" lang="ja-JP" altLang="en-US" smtClean="0"/>
              <a:pPr eaLnBrk="1" hangingPunct="1"/>
              <a:t>49</a:t>
            </a:fld>
            <a:endParaRPr kumimoji="0"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63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28611" indent="-280235" eaLnBrk="0" hangingPunct="0">
              <a:defRPr kumimoji="1">
                <a:solidFill>
                  <a:schemeClr val="tx1"/>
                </a:solidFill>
                <a:latin typeface="Arial" charset="0"/>
                <a:ea typeface="ＭＳ Ｐゴシック" charset="-128"/>
              </a:defRPr>
            </a:lvl2pPr>
            <a:lvl3pPr marL="1120940" indent="-224188" eaLnBrk="0" hangingPunct="0">
              <a:defRPr kumimoji="1">
                <a:solidFill>
                  <a:schemeClr val="tx1"/>
                </a:solidFill>
                <a:latin typeface="Arial" charset="0"/>
                <a:ea typeface="ＭＳ Ｐゴシック" charset="-128"/>
              </a:defRPr>
            </a:lvl3pPr>
            <a:lvl4pPr marL="1569316" indent="-224188" eaLnBrk="0" hangingPunct="0">
              <a:defRPr kumimoji="1">
                <a:solidFill>
                  <a:schemeClr val="tx1"/>
                </a:solidFill>
                <a:latin typeface="Arial" charset="0"/>
                <a:ea typeface="ＭＳ Ｐゴシック" charset="-128"/>
              </a:defRPr>
            </a:lvl4pPr>
            <a:lvl5pPr marL="2017692" indent="-224188" eaLnBrk="0" hangingPunct="0">
              <a:defRPr kumimoji="1">
                <a:solidFill>
                  <a:schemeClr val="tx1"/>
                </a:solidFill>
                <a:latin typeface="Arial" charset="0"/>
                <a:ea typeface="ＭＳ Ｐゴシック" charset="-128"/>
              </a:defRPr>
            </a:lvl5pPr>
            <a:lvl6pPr marL="2466068" indent="-224188" eaLnBrk="0" fontAlgn="base" hangingPunct="0">
              <a:spcBef>
                <a:spcPct val="0"/>
              </a:spcBef>
              <a:spcAft>
                <a:spcPct val="0"/>
              </a:spcAft>
              <a:defRPr kumimoji="1">
                <a:solidFill>
                  <a:schemeClr val="tx1"/>
                </a:solidFill>
                <a:latin typeface="Arial" charset="0"/>
                <a:ea typeface="ＭＳ Ｐゴシック" charset="-128"/>
              </a:defRPr>
            </a:lvl6pPr>
            <a:lvl7pPr marL="2914444" indent="-224188" eaLnBrk="0" fontAlgn="base" hangingPunct="0">
              <a:spcBef>
                <a:spcPct val="0"/>
              </a:spcBef>
              <a:spcAft>
                <a:spcPct val="0"/>
              </a:spcAft>
              <a:defRPr kumimoji="1">
                <a:solidFill>
                  <a:schemeClr val="tx1"/>
                </a:solidFill>
                <a:latin typeface="Arial" charset="0"/>
                <a:ea typeface="ＭＳ Ｐゴシック" charset="-128"/>
              </a:defRPr>
            </a:lvl7pPr>
            <a:lvl8pPr marL="3362820" indent="-224188" eaLnBrk="0" fontAlgn="base" hangingPunct="0">
              <a:spcBef>
                <a:spcPct val="0"/>
              </a:spcBef>
              <a:spcAft>
                <a:spcPct val="0"/>
              </a:spcAft>
              <a:defRPr kumimoji="1">
                <a:solidFill>
                  <a:schemeClr val="tx1"/>
                </a:solidFill>
                <a:latin typeface="Arial" charset="0"/>
                <a:ea typeface="ＭＳ Ｐゴシック" charset="-128"/>
              </a:defRPr>
            </a:lvl8pPr>
            <a:lvl9pPr marL="3811196" indent="-2241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0CDAC71-9C9E-4A38-9524-6B2D88ACDBCD}" type="slidenum">
              <a:rPr lang="ja-JP" altLang="en-US" smtClean="0">
                <a:solidFill>
                  <a:srgbClr val="000000"/>
                </a:solidFill>
              </a:rPr>
              <a:pPr eaLnBrk="1" hangingPunct="1"/>
              <a:t>52</a:t>
            </a:fld>
            <a:endParaRPr lang="ja-JP"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charset="-128"/>
            </a:endParaRPr>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28611" indent="-280235" eaLnBrk="0" hangingPunct="0">
              <a:defRPr kumimoji="1">
                <a:solidFill>
                  <a:schemeClr val="tx1"/>
                </a:solidFill>
                <a:latin typeface="Arial" charset="0"/>
                <a:ea typeface="ＭＳ Ｐゴシック" charset="-128"/>
              </a:defRPr>
            </a:lvl2pPr>
            <a:lvl3pPr marL="1120940" indent="-224188" eaLnBrk="0" hangingPunct="0">
              <a:defRPr kumimoji="1">
                <a:solidFill>
                  <a:schemeClr val="tx1"/>
                </a:solidFill>
                <a:latin typeface="Arial" charset="0"/>
                <a:ea typeface="ＭＳ Ｐゴシック" charset="-128"/>
              </a:defRPr>
            </a:lvl3pPr>
            <a:lvl4pPr marL="1569316" indent="-224188" eaLnBrk="0" hangingPunct="0">
              <a:defRPr kumimoji="1">
                <a:solidFill>
                  <a:schemeClr val="tx1"/>
                </a:solidFill>
                <a:latin typeface="Arial" charset="0"/>
                <a:ea typeface="ＭＳ Ｐゴシック" charset="-128"/>
              </a:defRPr>
            </a:lvl4pPr>
            <a:lvl5pPr marL="2017692" indent="-224188" eaLnBrk="0" hangingPunct="0">
              <a:defRPr kumimoji="1">
                <a:solidFill>
                  <a:schemeClr val="tx1"/>
                </a:solidFill>
                <a:latin typeface="Arial" charset="0"/>
                <a:ea typeface="ＭＳ Ｐゴシック" charset="-128"/>
              </a:defRPr>
            </a:lvl5pPr>
            <a:lvl6pPr marL="2466068" indent="-224188" eaLnBrk="0" fontAlgn="base" hangingPunct="0">
              <a:spcBef>
                <a:spcPct val="0"/>
              </a:spcBef>
              <a:spcAft>
                <a:spcPct val="0"/>
              </a:spcAft>
              <a:defRPr kumimoji="1">
                <a:solidFill>
                  <a:schemeClr val="tx1"/>
                </a:solidFill>
                <a:latin typeface="Arial" charset="0"/>
                <a:ea typeface="ＭＳ Ｐゴシック" charset="-128"/>
              </a:defRPr>
            </a:lvl6pPr>
            <a:lvl7pPr marL="2914444" indent="-224188" eaLnBrk="0" fontAlgn="base" hangingPunct="0">
              <a:spcBef>
                <a:spcPct val="0"/>
              </a:spcBef>
              <a:spcAft>
                <a:spcPct val="0"/>
              </a:spcAft>
              <a:defRPr kumimoji="1">
                <a:solidFill>
                  <a:schemeClr val="tx1"/>
                </a:solidFill>
                <a:latin typeface="Arial" charset="0"/>
                <a:ea typeface="ＭＳ Ｐゴシック" charset="-128"/>
              </a:defRPr>
            </a:lvl7pPr>
            <a:lvl8pPr marL="3362820" indent="-224188" eaLnBrk="0" fontAlgn="base" hangingPunct="0">
              <a:spcBef>
                <a:spcPct val="0"/>
              </a:spcBef>
              <a:spcAft>
                <a:spcPct val="0"/>
              </a:spcAft>
              <a:defRPr kumimoji="1">
                <a:solidFill>
                  <a:schemeClr val="tx1"/>
                </a:solidFill>
                <a:latin typeface="Arial" charset="0"/>
                <a:ea typeface="ＭＳ Ｐゴシック" charset="-128"/>
              </a:defRPr>
            </a:lvl8pPr>
            <a:lvl9pPr marL="3811196" indent="-2241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5E489EF-C868-4CF7-9A7A-867A62BA1A50}" type="slidenum">
              <a:rPr lang="ja-JP" altLang="en-US" smtClean="0">
                <a:solidFill>
                  <a:srgbClr val="000000"/>
                </a:solidFill>
              </a:rPr>
              <a:pPr eaLnBrk="1" hangingPunct="1"/>
              <a:t>54</a:t>
            </a:fld>
            <a:endParaRPr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F8FE80-A4A3-4676-A5C9-3144C939770E}"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2015/2/10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2015/2/10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2015/2/10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2015/2/10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96753"/>
            <a:ext cx="7772400" cy="1224136"/>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581128"/>
            <a:ext cx="6400800" cy="622920"/>
          </a:xfrm>
        </p:spPr>
        <p:txBody>
          <a:bodyPr/>
          <a:lstStyle/>
          <a:p>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123728" y="2276872"/>
            <a:ext cx="4968552"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月版）</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092280" y="188640"/>
            <a:ext cx="1872208" cy="57606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資料１－２</a:t>
            </a:r>
            <a:endParaRPr kumimoji="1" lang="ja-JP" altLang="en-US" dirty="0"/>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4456" y="1340768"/>
            <a:ext cx="8502972" cy="2015936"/>
          </a:xfrm>
          <a:prstGeom prst="rect">
            <a:avLst/>
          </a:prstGeom>
          <a:noFill/>
        </p:spPr>
        <p:txBody>
          <a:bodyPr wrap="square" rtlCol="0">
            <a:spAutoFit/>
          </a:bodyPr>
          <a:lstStyle/>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五輪に向け都市魅力の取組みを戦略的に展開、</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向けた取組み</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シンボルイヤーの</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大坂の陣</a:t>
            </a:r>
            <a:r>
              <a:rPr lang="en-US" altLang="ja-JP" dirty="0">
                <a:latin typeface="Meiryo UI" panose="020B0604030504040204" pitchFamily="50" charset="-128"/>
                <a:ea typeface="Meiryo UI" panose="020B0604030504040204" pitchFamily="50" charset="-128"/>
                <a:cs typeface="Meiryo UI" panose="020B0604030504040204" pitchFamily="50" charset="-128"/>
              </a:rPr>
              <a:t>400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天下一祭等）などを通じた、</a:t>
            </a:r>
            <a:r>
              <a:rPr lang="ja-JP" altLang="ja-JP" dirty="0">
                <a:latin typeface="Meiryo UI" panose="020B0604030504040204" pitchFamily="50" charset="-128"/>
                <a:ea typeface="Meiryo UI" panose="020B0604030504040204" pitchFamily="50" charset="-128"/>
                <a:cs typeface="Meiryo UI" panose="020B0604030504040204" pitchFamily="50" charset="-128"/>
              </a:rPr>
              <a:t>府域全域での都市魅力</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アップ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ts val="3000"/>
              </a:lnSpc>
            </a:pPr>
            <a:r>
              <a:rPr lang="ja-JP" altLang="en-US" dirty="0"/>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年以降を見据えた国際博覧会大阪誘致等の中長期的プロジェクト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25309" y="3638894"/>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88245" y="4115860"/>
            <a:ext cx="8643080" cy="2400657"/>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る世界最高水準の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人材が活躍</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　人口減少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dirty="0">
                <a:latin typeface="Meiryo UI" panose="020B0604030504040204" pitchFamily="50" charset="-128"/>
                <a:ea typeface="Meiryo UI" panose="020B0604030504040204" pitchFamily="50" charset="-128"/>
                <a:cs typeface="Meiryo UI" panose="020B0604030504040204" pitchFamily="50" charset="-128"/>
              </a:rPr>
              <a:t>を踏まえ、若者・女性</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ja-JP" dirty="0">
                <a:latin typeface="Meiryo UI" panose="020B0604030504040204" pitchFamily="50" charset="-128"/>
                <a:ea typeface="Meiryo UI" panose="020B0604030504040204" pitchFamily="50" charset="-128"/>
                <a:cs typeface="Meiryo UI" panose="020B0604030504040204" pitchFamily="50" charset="-128"/>
              </a:rPr>
              <a:t>をはじめ多様な人材がチャレンジでき、活躍できる環境づくりやトランポリン型セーフティネットの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dirty="0"/>
          </a:p>
        </p:txBody>
      </p:sp>
      <p:sp>
        <p:nvSpPr>
          <p:cNvPr id="10" name="テキスト ボックス 9"/>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4584" y="1003801"/>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8655" y="1435849"/>
            <a:ext cx="8734207" cy="201593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国家戦略特区の規制緩和等に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よる創業</a:t>
            </a:r>
            <a:r>
              <a:rPr lang="ja-JP" altLang="ja-JP"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1" lang="ja-JP" altLang="en-US" dirty="0"/>
          </a:p>
        </p:txBody>
      </p:sp>
      <p:sp>
        <p:nvSpPr>
          <p:cNvPr id="7" name="正方形/長方形 6"/>
          <p:cNvSpPr/>
          <p:nvPr/>
        </p:nvSpPr>
        <p:spPr>
          <a:xfrm>
            <a:off x="232988" y="414908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4581128"/>
            <a:ext cx="8728278" cy="163121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関空アクセス改善</a:t>
            </a:r>
            <a:r>
              <a:rPr lang="ja-JP" altLang="ja-JP" dirty="0">
                <a:latin typeface="Meiryo UI" panose="020B0604030504040204" pitchFamily="50" charset="-128"/>
                <a:ea typeface="Meiryo UI" panose="020B0604030504040204" pitchFamily="50" charset="-128"/>
                <a:cs typeface="Meiryo UI" panose="020B0604030504040204" pitchFamily="50" charset="-128"/>
              </a:rPr>
              <a:t>など、国際観光の玄関口としての人流機能強化</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大阪都市圏が東西二極</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一</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極</a:t>
            </a:r>
            <a:r>
              <a:rPr lang="ja-JP" altLang="ja-JP" dirty="0">
                <a:latin typeface="Meiryo UI" panose="020B0604030504040204" pitchFamily="50" charset="-128"/>
                <a:ea typeface="Meiryo UI" panose="020B0604030504040204" pitchFamily="50" charset="-128"/>
                <a:cs typeface="Meiryo UI" panose="020B0604030504040204" pitchFamily="50" charset="-128"/>
              </a:rPr>
              <a:t>を担うための広域交通インフラの確保</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48838"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都市の再生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319" y="1340768"/>
            <a:ext cx="8690544" cy="1631216"/>
          </a:xfrm>
          <a:prstGeom prst="rect">
            <a:avLst/>
          </a:prstGeom>
          <a:noFill/>
        </p:spPr>
        <p:txBody>
          <a:bodyPr wrap="square" rtlCol="0">
            <a:spAutoFit/>
          </a:bodyPr>
          <a:lstStyle/>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成長の基盤となる最高水準の安全・安心の確保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（大規模災害対策の強化、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首都機能バックアップ等）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の顔となる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都心部のまちづくり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、御堂筋、中之島等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新たなエネルギー社会に向けた再生可能エネルギーの普及拡大、発電事業者の参入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355976" y="764704"/>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４．アジア活力の取り込み強化・物流人流</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インフラの活用</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（１）関西国際空港の国際ハブ化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（２）阪神港の国際ハブ化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（３）物流を支える高速道路機能の強化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（４）人流を支える鉄道アクセス・ネットワーク強化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（５）官民連携等による戦略インフラの強化</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５．都市の再生</a:t>
            </a: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（１）企業・人材・情報が集い、イノベーションが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生まれる都市づくり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（２）安全・安心を確保し、持続的に発展する都市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（３）新たなエネルギー社会の構築と環境先進都市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（４）みどりを活かした都市づくり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（５）農空間の多面的な機能を活かした都市づくり・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都市農業の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5125" name="テキスト ボックス 3"/>
          <p:cNvSpPr txBox="1">
            <a:spLocks noChangeArrowheads="1"/>
          </p:cNvSpPr>
          <p:nvPr/>
        </p:nvSpPr>
        <p:spPr bwMode="auto">
          <a:xfrm>
            <a:off x="265113" y="87313"/>
            <a:ext cx="861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具体的な取組み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成長</a:t>
            </a:r>
            <a:r>
              <a:rPr lang="ja-JP" altLang="en-US" sz="2400" dirty="0">
                <a:latin typeface="Meiryo UI" pitchFamily="50" charset="-128"/>
                <a:ea typeface="Meiryo UI" pitchFamily="50" charset="-128"/>
                <a:cs typeface="Meiryo UI" pitchFamily="50" charset="-128"/>
              </a:rPr>
              <a:t>のための</a:t>
            </a:r>
            <a:r>
              <a:rPr lang="ja-JP" altLang="en-US" sz="2400" dirty="0" smtClean="0">
                <a:latin typeface="Meiryo UI" pitchFamily="50" charset="-128"/>
                <a:ea typeface="Meiryo UI" pitchFamily="50" charset="-128"/>
                <a:cs typeface="Meiryo UI" pitchFamily="50" charset="-128"/>
              </a:rPr>
              <a:t>源泉</a:t>
            </a:r>
            <a:r>
              <a:rPr lang="en-US" altLang="ja-JP"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cxnSp>
        <p:nvCxnSpPr>
          <p:cNvPr id="42" name="直線コネクタ 41"/>
          <p:cNvCxnSpPr/>
          <p:nvPr/>
        </p:nvCxnSpPr>
        <p:spPr>
          <a:xfrm>
            <a:off x="198438" y="62071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6" name="Text Box 2"/>
          <p:cNvSpPr txBox="1">
            <a:spLocks noChangeArrowheads="1"/>
          </p:cNvSpPr>
          <p:nvPr/>
        </p:nvSpPr>
        <p:spPr bwMode="auto">
          <a:xfrm>
            <a:off x="-180528" y="692696"/>
            <a:ext cx="478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１．内外の集客力強化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（１）世界的な創造都市、国際エンターテイメント都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市の創出</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（２）関空観光ハブ化の推進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（３）関西観光ポータル化の推進</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２．人材力強化・活躍の場づくり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（１）国際競争を勝ち抜くハイエンド人材の育成</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（２）外国人高度専門人材等の受入拡大</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（３）成長を支える基盤となる人材の育成力強化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）地域の強みを活かす労働市場の構築</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（５）成長を支えるセーフティネットの整備と多様な人材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が活躍できる場づくり</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３．強みを活かす産業・技術の強化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（１）先端技術産業のさらなる強化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（２）世界市場に打って出る大阪産業・大阪企業への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支援</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（３）生活支援型サービス産業・都市型サービス産業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（４）対内投資促進による国際競争力の強化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（５）ハイエンドなものづくりの推進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（６）成長分野に挑戦する企業への支援・経済活動の</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新陳代謝の促進</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13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825826196"/>
              </p:ext>
            </p:extLst>
          </p:nvPr>
        </p:nvGraphicFramePr>
        <p:xfrm>
          <a:off x="107505" y="1380722"/>
          <a:ext cx="8929241" cy="3941663"/>
        </p:xfrm>
        <a:graphic>
          <a:graphicData uri="http://schemas.openxmlformats.org/drawingml/2006/table">
            <a:tbl>
              <a:tblPr firstRow="1" bandRow="1">
                <a:tableStyleId>{5940675A-B579-460E-94D1-54222C63F5DA}</a:tableStyleId>
              </a:tblPr>
              <a:tblGrid>
                <a:gridCol w="224586"/>
                <a:gridCol w="2079669"/>
                <a:gridCol w="1139956"/>
                <a:gridCol w="1139956"/>
                <a:gridCol w="1139956"/>
                <a:gridCol w="1139956"/>
                <a:gridCol w="2065162"/>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査</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10" name="正方形/長方形 4"/>
          <p:cNvSpPr>
            <a:spLocks noChangeArrowheads="1"/>
          </p:cNvSpPr>
          <p:nvPr/>
        </p:nvSpPr>
        <p:spPr bwMode="auto">
          <a:xfrm>
            <a:off x="251520" y="613510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強化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4"/>
          <p:cNvSpPr>
            <a:spLocks noChangeArrowheads="1"/>
          </p:cNvSpPr>
          <p:nvPr/>
        </p:nvSpPr>
        <p:spPr bwMode="auto">
          <a:xfrm>
            <a:off x="251520" y="908720"/>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11" name="正方形/長方形 4"/>
          <p:cNvSpPr>
            <a:spLocks noChangeArrowheads="1"/>
          </p:cNvSpPr>
          <p:nvPr/>
        </p:nvSpPr>
        <p:spPr bwMode="auto">
          <a:xfrm>
            <a:off x="251520" y="6351131"/>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62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4"/>
          <p:cNvSpPr>
            <a:spLocks noChangeArrowheads="1"/>
          </p:cNvSpPr>
          <p:nvPr/>
        </p:nvSpPr>
        <p:spPr bwMode="auto">
          <a:xfrm>
            <a:off x="250825" y="620688"/>
            <a:ext cx="87852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a:latin typeface="Meiryo UI" pitchFamily="50" charset="-128"/>
                <a:ea typeface="Meiryo UI" pitchFamily="50" charset="-128"/>
                <a:cs typeface="Meiryo UI" pitchFamily="50" charset="-128"/>
              </a:rPr>
              <a:t>（１）　世界的な創造都市、国際エンターテイメント都市の創出</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683852184"/>
              </p:ext>
            </p:extLst>
          </p:nvPr>
        </p:nvGraphicFramePr>
        <p:xfrm>
          <a:off x="35496" y="908720"/>
          <a:ext cx="9036050" cy="5593264"/>
        </p:xfrm>
        <a:graphic>
          <a:graphicData uri="http://schemas.openxmlformats.org/drawingml/2006/table">
            <a:tbl>
              <a:tblPr/>
              <a:tblGrid>
                <a:gridCol w="1153040"/>
                <a:gridCol w="7883010"/>
              </a:tblGrid>
              <a:tr h="167014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海外観光客の玄関口である「中継都市・大阪」に、世界的な創造都市、世界最高水準のエンターテイメント都市を創出する。このため、大阪都市魅力創造戦略の計画最終年度である</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年をシンボルイヤーとして都市魅力創造施策の結集を図る。</a:t>
                      </a: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また、オリンピック・パラリンピックが東京で開催される</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年は、日本が世界から注目され、大阪にとっても国際社会の中でのプレゼンスを高める好機であることから、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年をキックオフの年と位置付け、</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年に向けてオール大阪が連携し、都市魅力の創造を戦略的に展開する。さらに、</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年以降を見据え、国際博覧会大阪誘致等の中長期的プロジェクト検討に取組む。</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また、関連法案の整備を見据えつつ、</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年に向けたシンボリックな都市魅力創出として有力な手段となる統合型リゾート施設（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）の立地に向けて、取組みを進める。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09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年に向けた都市魅力創造</a:t>
                      </a:r>
                      <a:endPar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2015</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年シンボルイヤーの取組、民間主体の集客プロジェクト　等）</a:t>
                      </a:r>
                      <a:endPar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（百舌鳥・古市古墳群の世界文化遺産登録に向けた取組の強化、</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大阪城公園パークマネジメント事業の導入等による大阪城公園の魅力向上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、大阪ミュージアム構想の展開、</a:t>
                      </a:r>
                      <a:r>
                        <a:rPr lang="ja-JP" altLang="en-US" sz="1100" b="0" i="0" u="none"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「水都大阪」の特徴を活かした水と光のまちづくりによる経済活性化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、公共空間を活用した都市魅力の向上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◇夢洲を軸とした大阪市内ベイエリアにおける世界最高水準のエンターテイメント、ＭＩＣＥ</a:t>
                      </a:r>
                      <a:r>
                        <a:rPr kumimoji="1" lang="en-US" altLang="ja-JP" sz="105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sng"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など様々な機能を持つ「統合型リゾート（ＩＲ）」の立地促進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（統合型ﾘｿﾞｰﾄの整備の推進に関する法制度の整備、民間が主体的に施設整備をするための規制緩和・税制優遇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◇既存資源を活かしたコンベンション拠点の形成</a:t>
                      </a: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（府市一体となった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MICE</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機能強化　等）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◇大阪ＭＩＣＥビジネス・アライアンスによるＭＩＣＥ誘致</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ホテル、交通機関、飲食、物品販売、観光施設など関連企業の協力体制による会議の誘致やインセンティブツアーの受入れ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◇万博記念公園南側ゾーンへの複合型エンターテイメント施設の立地</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年以降を見据えた国際博覧会大阪誘致等の中長期プロジェクトの検討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a:t>
            </a:r>
            <a:r>
              <a:rPr lang="ja-JP" altLang="en-US" sz="2000" dirty="0">
                <a:latin typeface="Meiryo UI" pitchFamily="50" charset="-128"/>
                <a:ea typeface="Meiryo UI" pitchFamily="50" charset="-128"/>
                <a:cs typeface="Meiryo UI" pitchFamily="50" charset="-128"/>
              </a:rPr>
              <a:t>強化</a:t>
            </a:r>
            <a:endParaRPr lang="en-US" altLang="ja-JP"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:Meeting</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会議・研修・セミナー）、</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Incentive tour(</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報奨・招待旅行）、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Convention</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Conference(</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大会・学会・国際会議）、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Exhibition(</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502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8"/>
          <p:cNvSpPr>
            <a:spLocks noChangeArrowheads="1"/>
          </p:cNvSpPr>
          <p:nvPr/>
        </p:nvSpPr>
        <p:spPr bwMode="auto">
          <a:xfrm>
            <a:off x="395288" y="642938"/>
            <a:ext cx="286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関空観光ハブ化の推進</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876483213"/>
              </p:ext>
            </p:extLst>
          </p:nvPr>
        </p:nvGraphicFramePr>
        <p:xfrm>
          <a:off x="107950" y="1052513"/>
          <a:ext cx="8872538" cy="4184723"/>
        </p:xfrm>
        <a:graphic>
          <a:graphicData uri="http://schemas.openxmlformats.org/drawingml/2006/table">
            <a:tbl>
              <a:tblPr/>
              <a:tblGrid>
                <a:gridCol w="1132175"/>
                <a:gridCol w="7740363"/>
              </a:tblGrid>
              <a:tr h="124355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日本の観光立国、地域活性化を支える「観光ハブ（拠点）」としての地位確立をめざす。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このため、関空を首都圏空港と並ぶ訪日観光の出入国拠点として、</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わが国随一の</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（格安航空会社）ネットワークの更なる充実やインバウンド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の受入機能の強化など</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、必要な環境整備に取り組むとともに、</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関空アクセス利便性の向上等に取組む</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国際医療交流の推進などにより、関空周辺の観光魅力の向上を図る。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53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◇インバウンド受入機能の強化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（ターミナルの拡充、</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出入国審査場における混雑緩和やファーストレーンの設置</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、入国規制・手続きのさらなる緩和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（ＬＣＣの就航促進、中長距離等国際線ネットワークの充実、関空を拠点空港として活用する航空会社の定着促進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（地域活性化総合特区の活用等による国際医療交流の推進等りんくうタウンの活性化、泉州観光プロモーション推進協議会と連携した取組み　等）</a:t>
                      </a: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8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0" y="6631468"/>
            <a:ext cx="9113766"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inbound)</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5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4"/>
          <p:cNvSpPr>
            <a:spLocks noChangeArrowheads="1"/>
          </p:cNvSpPr>
          <p:nvPr/>
        </p:nvSpPr>
        <p:spPr bwMode="auto">
          <a:xfrm>
            <a:off x="395288" y="642938"/>
            <a:ext cx="3189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関西観光ポータル化の推進</a:t>
            </a:r>
            <a:endParaRPr lang="ja-JP" altLang="en-US" sz="280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400123043"/>
              </p:ext>
            </p:extLst>
          </p:nvPr>
        </p:nvGraphicFramePr>
        <p:xfrm>
          <a:off x="99218" y="981075"/>
          <a:ext cx="8872538" cy="5461127"/>
        </p:xfrm>
        <a:graphic>
          <a:graphicData uri="http://schemas.openxmlformats.org/drawingml/2006/table">
            <a:tbl>
              <a:tblPr/>
              <a:tblGrid>
                <a:gridCol w="1132175"/>
                <a:gridCol w="7740363"/>
              </a:tblGrid>
              <a:tr h="120057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大阪のエンターテイメント、京都・奈良の歴史・文化、神戸のファッションなど、我が国随一の観光資源を誇る関西は、観光魅力を総合的に発信していくことが重要である。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こで、関西が一体となって、海外からの観光客の「玄関口（ポータル）」としての魅力向上を図り、大阪・関西での消費を拡大する。特に、関西広域連合において、関西をあげた観光・文化振興の取組が推進されていることから、この動きと整合・連携をとりながら、訪日観光の取組を強化していく。</a:t>
                      </a: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042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（「関西観光・文化振興計画」の見直し、広域観光ルートの発信、海外観光プロモーションの実施、</a:t>
                      </a:r>
                      <a:b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東京オリンピック・パラリンピック等の開催に向けた関西文化の内外への発信強化の検討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◇関西広域連合の取組みと連携した大阪アピール</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◇通訳案内士制度の充実改善・人材育成などによる訪日外国人に対するサービス向上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（関西広域連合へ制度改正・運用改善に向けた働きかけを実施、通訳案内士を育成するための研修の実施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◇観光情報を入手するためのインターネット接続環境整備</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大阪観光局による</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 Free Wi-Fi</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等</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◇ターゲットに応じたプロモーションの実施</a:t>
                      </a:r>
                      <a:endParaRPr kumimoji="1" lang="en-US" altLang="ja-JP"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（トラベルミッションの推進（中国・台湾・香港・韓国・東南アジア・欧米・豪州　等））</a:t>
                      </a:r>
                      <a:endParaRPr kumimoji="1" lang="en-US" altLang="ja-JP"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a:t>
                      </a: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（りんくうタウンにおける地域活性化総合特区の活用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◇買い物、食、クルーズなど大阪の都市魅力であるコンテンツや観光資源との連携した集客力向上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（６ケ国語に対応した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HP</a:t>
                      </a:r>
                      <a:r>
                        <a:rPr kumimoji="1" lang="ja-JP" altLang="en-US" sz="1100" b="0" i="0" u="sng"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での</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情報発信、クルーズ客船の誘致拡大・受入強化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0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693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90309029"/>
              </p:ext>
            </p:extLst>
          </p:nvPr>
        </p:nvGraphicFramePr>
        <p:xfrm>
          <a:off x="119106" y="1124744"/>
          <a:ext cx="8917393" cy="4591090"/>
        </p:xfrm>
        <a:graphic>
          <a:graphicData uri="http://schemas.openxmlformats.org/drawingml/2006/table">
            <a:tbl>
              <a:tblPr firstRow="1" bandRow="1">
                <a:tableStyleId>{5940675A-B579-460E-94D1-54222C63F5DA}</a:tableStyleId>
              </a:tblPr>
              <a:tblGrid>
                <a:gridCol w="1212534"/>
                <a:gridCol w="1080120"/>
                <a:gridCol w="1108237"/>
                <a:gridCol w="1209205"/>
                <a:gridCol w="1209205"/>
                <a:gridCol w="1209205"/>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厚生労働省「外国人雇用状況の届け出状況」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0" y="6525344"/>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324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3772" y="1124744"/>
            <a:ext cx="8187264" cy="4234493"/>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１．基本的な</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考え方</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２．大阪・関西がめざすべき姿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年の大阪・関西の姿（将来像）・成長目標）</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３．成長に向けた課題、施策展開の方向性</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4</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４．具体的な取組み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５．成長をリードしていく仕組み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６．成長戦略の推進に向けて</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24</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別添資料　主な取組の工程イメージ</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25</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50825" y="569913"/>
            <a:ext cx="4344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a:t>
            </a:r>
            <a:r>
              <a:rPr lang="ja-JP" altLang="en-US" sz="1600" dirty="0" smtClean="0">
                <a:latin typeface="Meiryo UI" pitchFamily="50" charset="-128"/>
                <a:ea typeface="Meiryo UI" pitchFamily="50" charset="-128"/>
                <a:cs typeface="Meiryo UI" pitchFamily="50" charset="-128"/>
              </a:rPr>
              <a:t>国際</a:t>
            </a:r>
            <a:r>
              <a:rPr lang="ja-JP" altLang="en-US" sz="1600" dirty="0">
                <a:latin typeface="Meiryo UI" pitchFamily="50" charset="-128"/>
                <a:ea typeface="Meiryo UI" pitchFamily="50" charset="-128"/>
                <a:cs typeface="Meiryo UI" pitchFamily="50" charset="-128"/>
              </a:rPr>
              <a:t>競争を</a:t>
            </a:r>
            <a:r>
              <a:rPr lang="ja-JP" altLang="en-US" sz="1600" dirty="0" smtClean="0">
                <a:latin typeface="Meiryo UI" pitchFamily="50" charset="-128"/>
                <a:ea typeface="Meiryo UI" pitchFamily="50" charset="-128"/>
                <a:cs typeface="Meiryo UI" pitchFamily="50" charset="-128"/>
              </a:rPr>
              <a:t>勝ち抜くハイエンド人材</a:t>
            </a:r>
            <a:r>
              <a:rPr lang="ja-JP" altLang="en-US" sz="1600" dirty="0">
                <a:latin typeface="Meiryo UI" pitchFamily="50" charset="-128"/>
                <a:ea typeface="Meiryo UI" pitchFamily="50" charset="-128"/>
                <a:cs typeface="Meiryo UI" pitchFamily="50" charset="-128"/>
              </a:rPr>
              <a:t>の育成</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noGrp="1"/>
          </p:cNvGraphicFramePr>
          <p:nvPr>
            <p:extLst>
              <p:ext uri="{D42A27DB-BD31-4B8C-83A1-F6EECF244321}">
                <p14:modId xmlns:p14="http://schemas.microsoft.com/office/powerpoint/2010/main" val="3076023345"/>
              </p:ext>
            </p:extLst>
          </p:nvPr>
        </p:nvGraphicFramePr>
        <p:xfrm>
          <a:off x="99218" y="908467"/>
          <a:ext cx="8872538" cy="5400853"/>
        </p:xfrm>
        <a:graphic>
          <a:graphicData uri="http://schemas.openxmlformats.org/drawingml/2006/table">
            <a:tbl>
              <a:tblPr/>
              <a:tblGrid>
                <a:gridCol w="1131888"/>
                <a:gridCol w="7740650"/>
              </a:tblGrid>
              <a:tr h="86476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首都圏とともに日本の成長をけん引する東西二極の一極として「強い大阪・関西」をめざすためには、あらゆる分野での人材育成・集積力を強化することが重要。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地域自らが特色のある教育カリキュラムを展開するとともに、大学の集積促進、公立大学の機能強化、大学間の競争を促す環境の整備や優秀な海外人材の確保などにより、国際競争を勝ち抜く人材を育成する環境づくりを進める。</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010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◇大学間競争の促進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cs typeface="Meiryo UI" pitchFamily="50" charset="-128"/>
                        </a:rPr>
                        <a:t>（国公立大学への交付金や私立大学への補助金などの競争力に応じた重点配分化、公立大学におけるベンチャー企業等への出資や金融機関からの資金調達を可能にするなどの規制緩和　等）</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◇国内外の大学の誘致や外国大学、府内大学、企業との連携促進</a:t>
                      </a:r>
                      <a:endPar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◇成長に貢献する公立大学の機能強化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◇大学・大学院における理工系人材育成機能の充実の促進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en-US" altLang="ja-JP" sz="12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理工系人材に対する企業での研修プログラム　等</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◇グローバルリーダーズハイスクール（</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GLHS)</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や国際関係学科等における国際的人材の育成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TOEFL</a:t>
                      </a: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en-US" altLang="ja-JP" sz="1200" b="0" i="0" u="sng"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iBT</a:t>
                      </a:r>
                      <a:r>
                        <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の活用など、英語圏の大学に進学できるレベルをめざした高等学校における英語教育の充実</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◇国家戦略特区を活用した国際バカロレア認定コースと特色ある学科を併せ持つ公設民営学校の設置</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◇世界で活躍する「グローバル人材の育成」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高校生の海外留学支援を目的としたおおさかグローバル塾や、実践的英語学習の機会を提供するグローバル体験プログラムなどを通じて、若者の海外留学を支援</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5"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69886"/>
            <a:ext cx="9113766" cy="41549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:Test of English as a Foreign Language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の略称で、英語を母国語としない人の英語能力を図るテストとしてアメリカのＥＴＳが作成。</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iBT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はコンピューターによる受験で、現在の日本における公式な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TOEFL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テストとなっている。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1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5"/>
          <p:cNvSpPr>
            <a:spLocks noChangeArrowheads="1"/>
          </p:cNvSpPr>
          <p:nvPr/>
        </p:nvSpPr>
        <p:spPr bwMode="auto">
          <a:xfrm>
            <a:off x="395288" y="642938"/>
            <a:ext cx="3976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外国人高度専門人材等の受入拡大</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175687215"/>
              </p:ext>
            </p:extLst>
          </p:nvPr>
        </p:nvGraphicFramePr>
        <p:xfrm>
          <a:off x="107950" y="1096963"/>
          <a:ext cx="8872538" cy="5583628"/>
        </p:xfrm>
        <a:graphic>
          <a:graphicData uri="http://schemas.openxmlformats.org/drawingml/2006/table">
            <a:tbl>
              <a:tblPr/>
              <a:tblGrid>
                <a:gridCol w="1132175"/>
                <a:gridCol w="7740363"/>
              </a:tblGrid>
              <a:tr h="77409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大阪が「中継都市」「ハイエンド都市」の機能を発揮し、国際的な都市間競争に勝ち抜くため、懸け橋となる外国人高度専門人材が集う環境を整える。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、世界最高水準のビジネスしやすい環境の創出を目的に設置された「国家戦略特区」を最大限活用した規制緩和などにより、外国企業・外国人のビジネス・生活環境の改善を進める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19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◇留学生など優れた人材を世界から呼び込む「外国人の受入環境整備」の推進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（海外での留学プロモーションの実施や、府内企業に就職するまでのキャリア形成支援、企業とのマッチング機会の提供などを通じて、留学生の呼び込みから就職までをトータルで支援）</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◇在留資格等に関する規制緩和</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（留学等の在留期間の年限廃止、臨床修練制度の規制緩和、</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外国人の創業人材や家事支援人材の受入れ</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（能力・実績に応じた給与・昇進などの処遇制度の導入、能力ある若手研究者への終身在職権（定年までの身分保証）付与、大学院博士課程在籍者への生活支援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◇魅力ある生活環境整備の促進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（医療等各種サービスの多言語化、円滑な住宅の斡旋、外国人の児童・生徒を対象とするインターナショナルスクールの充実</a:t>
                      </a:r>
                      <a:r>
                        <a:rPr kumimoji="1" lang="ja-JP" altLang="en-US" sz="11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国際バカロレア認定コースと特色ある学科を併せ持つ公設民営学校の設置、</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外国との年金通算など社会保障協定の締結促進　等）</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（うめきたにおける国際ビジネス支援機能の整備　等）</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80"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069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504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a:t>
            </a:r>
            <a:r>
              <a:rPr lang="ja-JP" altLang="en-US" sz="1600" dirty="0" smtClean="0">
                <a:latin typeface="Meiryo UI" pitchFamily="50" charset="-128"/>
                <a:ea typeface="Meiryo UI" pitchFamily="50" charset="-128"/>
                <a:cs typeface="Meiryo UI" pitchFamily="50" charset="-128"/>
              </a:rPr>
              <a:t>成長を支える基盤となる人材の育成力強化</a:t>
            </a:r>
            <a:endParaRPr lang="ja-JP" altLang="en-US" sz="2800"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graphicFrame>
        <p:nvGraphicFramePr>
          <p:cNvPr id="8" name="Group 2"/>
          <p:cNvGraphicFramePr>
            <a:graphicFrameLocks noGrp="1"/>
          </p:cNvGraphicFramePr>
          <p:nvPr>
            <p:extLst>
              <p:ext uri="{D42A27DB-BD31-4B8C-83A1-F6EECF244321}">
                <p14:modId xmlns:p14="http://schemas.microsoft.com/office/powerpoint/2010/main" val="830939967"/>
              </p:ext>
            </p:extLst>
          </p:nvPr>
        </p:nvGraphicFramePr>
        <p:xfrm>
          <a:off x="107950" y="1023260"/>
          <a:ext cx="8872538" cy="5528734"/>
        </p:xfrm>
        <a:graphic>
          <a:graphicData uri="http://schemas.openxmlformats.org/drawingml/2006/table">
            <a:tbl>
              <a:tblPr/>
              <a:tblGrid>
                <a:gridCol w="1131888"/>
                <a:gridCol w="7740650"/>
              </a:tblGrid>
              <a:tr h="149944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大阪の成長を支える上で不可欠な基盤である人材の育成力を強化する。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このため、初等・中等教育における基礎学力の徹底育成や、公私間の切磋琢磨による高校の教育力向上など、</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「大阪府教育振興計画」等に基づく取組みを進める</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特に、国際社会の中で自立して力強く生きる人づくりを進めるため、小・中・高を通じた英語教育の充実を図る。</a:t>
                      </a:r>
                      <a:endParaRPr kumimoji="1" lang="en-US" altLang="ja-JP"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さらに、大阪の成長産業分野を支える確かな知識及び技術・技能の習得など、産業界のニーズに応じた人材の育成を進める。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4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◇小・中学校における確かな学力の定着を図るため、市町村教育委員会と連携し、授業改善に向けた取組を支援</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◇ニーズ、地域の政策的判断に応じた小・中・高等学校における英語教育をはじめとするグローバル人材育成の充実等</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小学校段階からの英語教育の充実</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、大学等との連携による体験活動、特訓クラスの開設、留学の促進等）</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◇社会的・職業的自立に向け、必要な基盤となる能力や態度の育成</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（小・中・高等学校におけるキャリア教育・職業教育の充実、職業体験機会の充実、アントレプレナーシップ教育の実施　等）</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◇工科高校におけるそれぞれの持つ強みを生かした人材育成の重点化</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ＰＢＬ</a:t>
                      </a:r>
                      <a:r>
                        <a:rPr kumimoji="1" lang="en-US" altLang="ja-JP" sz="1100" b="0" i="0" u="sng" strike="noStrike" cap="none" normalizeH="0" baseline="0" dirty="0" smtClean="0">
                          <a:ln>
                            <a:noFill/>
                          </a:ln>
                          <a:solidFill>
                            <a:schemeClr val="tx1"/>
                          </a:solidFill>
                          <a:effectLst/>
                          <a:latin typeface="ＭＳ Ｐ明朝" pitchFamily="18" charset="-128"/>
                          <a:ea typeface="ＭＳ Ｐ明朝" pitchFamily="18" charset="-128"/>
                        </a:rPr>
                        <a:t>(Problem-Based Learning)</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課題解決型授業）やｲﾝﾀｰﾝｼｯﾌﾟなど実践的産学官連携プログラムの実施</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、成長産業分野を支える人材の育成、企業ニーズに応じた職業訓練）</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ICT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学習環境の整備</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rPr>
                        <a:t>（タブレットＰＣや電子黒板の活用等）</a:t>
                      </a:r>
                      <a:endParaRPr kumimoji="1" lang="en-US" altLang="ja-JP"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◇生徒の学び直しを支援する役割を担う「エンパワメントスクール」</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の設置</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◇専修学校における「産学接続型教育」の開発支援</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itchFamily="50" charset="-128"/>
                        </a:rPr>
                        <a:t>　（観光、ファッション、福祉、ものづくり分野　等）</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◇公立・私立学校間の競争条件を整え、生徒・保護者の自由な学校選択を保障できるよう、私立高校生への授業料負担の軽減を支援</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テキスト ボックス 1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6525344"/>
            <a:ext cx="8734914"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徒の「わかる喜び」や「学ぶ意欲」を引き出すため、義務教育段階からの「学び直し」のカリキュラムを徹底する総合学科の府立高校。社会人基礎力を身に付けさせるため、正解が１つでない問題を考える授業や体験型の授業も重視する。平成２７年度より開校し、平成３０年度までに１０校程度設置す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94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00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（４）</a:t>
            </a:r>
            <a:r>
              <a:rPr lang="ja-JP" altLang="en-US" sz="1600" dirty="0">
                <a:latin typeface="Meiryo UI" pitchFamily="50" charset="-128"/>
                <a:ea typeface="Meiryo UI" pitchFamily="50" charset="-128"/>
                <a:cs typeface="Meiryo UI" pitchFamily="50" charset="-128"/>
              </a:rPr>
              <a:t>　地域の強みを活かす労働市場の構築</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223950682"/>
              </p:ext>
            </p:extLst>
          </p:nvPr>
        </p:nvGraphicFramePr>
        <p:xfrm>
          <a:off x="99218" y="981492"/>
          <a:ext cx="8872538" cy="3865920"/>
        </p:xfrm>
        <a:graphic>
          <a:graphicData uri="http://schemas.openxmlformats.org/drawingml/2006/table">
            <a:tbl>
              <a:tblPr/>
              <a:tblGrid>
                <a:gridCol w="1132175"/>
                <a:gridCol w="7740363"/>
              </a:tblGrid>
              <a:tr h="12431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地域自らが戦略と責任をもって地域の経営を行うとの考え方に基づき、産業・教育・福祉等の各政策と一体となった総合的な雇用対策を実現する。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雇用対策の実施主体の一元化のため、ハローワークの地方への移管を求める一方、</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しごとフィールド」の運営などにより、地域に密着した雇用マッチングなどを進める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また、産業振興と一体となった戦略的な人材育成を図る。</a:t>
                      </a: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27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◇ハローワークなど職業安定行政機能を地方に移管</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（ハローワークの地方移管に向けた国等への働きかけ、地方分権改革に関する提案募集に、指定都市市長会として、ハローワーク業務の移管について、共同提案を実施　等）</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国家戦略特区を活用した雇用条件明確化のための「雇用労働相談センター」の設置、女性の活躍推進等への対応のための外国人家事支援人材の活用、労働時間規制の改革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しごとフィールド」の運営</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945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4"/>
          <p:cNvSpPr>
            <a:spLocks noChangeArrowheads="1"/>
          </p:cNvSpPr>
          <p:nvPr/>
        </p:nvSpPr>
        <p:spPr bwMode="auto">
          <a:xfrm>
            <a:off x="400050" y="620713"/>
            <a:ext cx="6582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（５）</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成長を支えるセーフティネット</a:t>
            </a:r>
            <a:r>
              <a:rPr lang="ja-JP" altLang="en-US" sz="1600" dirty="0">
                <a:latin typeface="Meiryo UI" pitchFamily="50" charset="-128"/>
                <a:ea typeface="Meiryo UI" pitchFamily="50" charset="-128"/>
                <a:cs typeface="Meiryo UI" pitchFamily="50" charset="-128"/>
              </a:rPr>
              <a:t>の</a:t>
            </a:r>
            <a:r>
              <a:rPr lang="ja-JP" altLang="en-US" sz="1600" dirty="0" smtClean="0">
                <a:latin typeface="Meiryo UI" pitchFamily="50" charset="-128"/>
                <a:ea typeface="Meiryo UI" pitchFamily="50" charset="-128"/>
                <a:cs typeface="Meiryo UI" pitchFamily="50" charset="-128"/>
              </a:rPr>
              <a:t>整備と多様な人材が活躍できる場づくり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913402407"/>
              </p:ext>
            </p:extLst>
          </p:nvPr>
        </p:nvGraphicFramePr>
        <p:xfrm>
          <a:off x="107950" y="971504"/>
          <a:ext cx="8872538" cy="5179379"/>
        </p:xfrm>
        <a:graphic>
          <a:graphicData uri="http://schemas.openxmlformats.org/drawingml/2006/table">
            <a:tbl>
              <a:tblPr/>
              <a:tblGrid>
                <a:gridCol w="1132175"/>
                <a:gridCol w="7740363"/>
              </a:tblGrid>
              <a:tr h="120088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人口減少社会の到来を踏まえ、女性や高齢者、若者、</a:t>
                      </a:r>
                      <a:r>
                        <a:rPr kumimoji="1" lang="ja-JP" altLang="en-US" sz="14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者、外国人留学生など、多様な人材がチャレンジでき、活躍できる環境づくりを進める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子育て環境の整備を進めることにより女性の活躍・社会進出を促進する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とともに、就労に結びつきやすい技能習得訓練、トランポリン型セーフティネットの整備などにより就労可能な者の労働意欲をより一層高める取組みを進める。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885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◇女性が活躍できる環境づくり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（働く女性を支援する企業の登録・認証・表彰制度の整備、</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代を中心とした若年女性の就業意欲の喚起、再就職を希望する女性を対象としたスキルアップ等の就業支援、企業経営者等による女性の能力活用の取組支援　等）</a:t>
                      </a:r>
                      <a:endPar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◇子育て世代が安心して働くための環境の整備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（企業のワーク・ライフ・バランス（仕事と生活の調和）の取組支援、</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求職中の女性等に対する仕事と子育ての両立に向けた支援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、待機児童解消に向けた保育所整備、幼保一体化の促進、家庭的保育事業（保育ママ）などの保育ｻｰﾋﾞｽや子育て支援の充実）</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しごとフィールド」を核とした若年者、高齢者、</a:t>
                      </a:r>
                      <a:r>
                        <a:rPr kumimoji="1" lang="ja-JP" altLang="en-US" sz="12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者が能力を発揮できる雇用機会の確保</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（若者と中小企業を結び付ける取組みの推進、</a:t>
                      </a:r>
                      <a:r>
                        <a:rPr kumimoji="1" lang="ja-JP" altLang="en-US" sz="1100" b="0" i="0" u="none"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障がい</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者の職業能力開発の充実、高齢者がキャリアを活かして働ける仕組みの構築）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◇経験・知識・ノウハウをもつ高齢者の社会参加・就労促進</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◇生活困窮者等の就業支援を通じて自立できる仕組みの構築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生活困窮者自立支援法に基づく生活困窮者の就労・自立に向けたきめ細かな支援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◇新しい公共やソーシャルビジネス</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の活性化によるソーシャルキャピタル</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の充実</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（高齢者や女性などの潜在労働力の活用、福祉・介護・保育などの社会的課題を解決するｿｰｼｬﾙﾋﾞｼﾞﾈｽの創出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◇共助社会の実現</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（地域の課題の解決に向けて、地域のＮＰＯ法人や社会福祉法人などのさまざまな団体が協働し、それぞれの持ち場で能力を発揮し、助け合い、支えあう社会づくりへの取組み）</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（借り手の立場から債務整理・生活再建を支援）</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環境や貧困問題など、様々な社会的課題をビジネスを通じて解決していこうとする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社会関係資本。地域社会全体の人間関係の豊かさ、地域コミュニティなど。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2828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2533895"/>
              </p:ext>
            </p:extLst>
          </p:nvPr>
        </p:nvGraphicFramePr>
        <p:xfrm>
          <a:off x="251520" y="1052736"/>
          <a:ext cx="8750023" cy="4561656"/>
        </p:xfrm>
        <a:graphic>
          <a:graphicData uri="http://schemas.openxmlformats.org/drawingml/2006/table">
            <a:tbl>
              <a:tblPr firstRow="1" bandRow="1">
                <a:tableStyleId>{5940675A-B579-460E-94D1-54222C63F5DA}</a:tableStyleId>
              </a:tblPr>
              <a:tblGrid>
                <a:gridCol w="1008112"/>
                <a:gridCol w="720080"/>
                <a:gridCol w="1296144"/>
                <a:gridCol w="1296144"/>
                <a:gridCol w="1296144"/>
                <a:gridCol w="1296144"/>
                <a:gridCol w="183725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251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4"/>
          <p:cNvSpPr>
            <a:spLocks noChangeArrowheads="1"/>
          </p:cNvSpPr>
          <p:nvPr/>
        </p:nvSpPr>
        <p:spPr bwMode="auto">
          <a:xfrm>
            <a:off x="306388" y="548680"/>
            <a:ext cx="336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先端技術産業のさらなる強化</a:t>
            </a:r>
            <a:endParaRPr lang="ja-JP" altLang="en-US" sz="2800" dirty="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572712218"/>
              </p:ext>
            </p:extLst>
          </p:nvPr>
        </p:nvGraphicFramePr>
        <p:xfrm>
          <a:off x="99218" y="836712"/>
          <a:ext cx="9009286" cy="5430565"/>
        </p:xfrm>
        <a:graphic>
          <a:graphicData uri="http://schemas.openxmlformats.org/drawingml/2006/table">
            <a:tbl>
              <a:tblPr/>
              <a:tblGrid>
                <a:gridCol w="1132175"/>
                <a:gridCol w="7877111"/>
              </a:tblGrid>
              <a:tr h="125191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大阪・関西が強みを有する医薬品・医療機器などのライフサイエンス分野、蓄電池等を中心とした環境・新エネルギー分野において世界有数の拠点をめざす。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「国際戦略総合特区」や「国家戦略特区」による大胆な規制緩和や、地方税ゼロなどの税制優遇などのインセンティブを活かし、</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企業集積や研究開発の促進、新たなビジネスの創出など、イノベーション（技術革新）を生みだす環境整備を図る。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30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（バッテリーの新たな需要創出（新型</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ユース蓄電池・医療用等）や大型蓄電池システム等の安全性・性能評価のための拠点の形成、蓄電技術を活かしたスマートグリッド等のインフラ・社会システム整備に向けたスマートコミュニティ実証の展開や構成技術の国際標準化支援、革新的医薬品や医療機器、先進医療技術等の実用化促進のための環境の整備、特区区域内への企業集積を図るためのインセンティブとして府市連携による税の軽減措置の実施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移転後の国立循環器病研究センターを核とした医療クラスターの形成促進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◇国家戦略特区の保険外併用療養に関する特例等を活用した革新的な医薬品・医療機器・再生医療の研究開発の促進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大型蓄電池、水素、ＥＶ</a:t>
                      </a:r>
                      <a:r>
                        <a:rPr kumimoji="1" lang="en-US" altLang="ja-JP" sz="105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のイノベーション創出に向けた事業環境整備</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国への規制緩和提案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◇国際医療交流の推進・外国人医師等高度専門人材受入れのための環境整備</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（りんくうタウンにおける「地域活性化総合特区」の活用等による臨床修練制度の規制緩和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◇革新的がん医療（ＢＮＣＴ</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）の研究成果を活用した医療イノベーションの促進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（「国際戦略総合特区」の活用等による医療イノベーションの促進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（電気自動車）、ペット医療、ＢＮＣＴ研究センター、植物工場、人工光合成研究センター、健康科学イノベーションセンター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リーディング都市・大阪の実現</a:t>
                      </a:r>
                      <a:endParaRPr kumimoji="1" lang="ja-JP" altLang="en-US" sz="12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（燃料電池自動車）の本格導入に向けた環境整備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51"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 Vehicle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ホウ素と中性子の反応を利用し、がん細胞だけを狙い撃ちして破壊する、ホウ素中性子補足療法のこと。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Boron Neutron Capture Therapy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5"/>
          <p:cNvSpPr>
            <a:spLocks noChangeArrowheads="1"/>
          </p:cNvSpPr>
          <p:nvPr/>
        </p:nvSpPr>
        <p:spPr bwMode="auto">
          <a:xfrm>
            <a:off x="250825" y="642938"/>
            <a:ext cx="527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世界市場に打って出る大阪産業・大阪企業への支援</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82894399"/>
              </p:ext>
            </p:extLst>
          </p:nvPr>
        </p:nvGraphicFramePr>
        <p:xfrm>
          <a:off x="107950" y="1096963"/>
          <a:ext cx="8872538" cy="4198937"/>
        </p:xfrm>
        <a:graphic>
          <a:graphicData uri="http://schemas.openxmlformats.org/drawingml/2006/table">
            <a:tbl>
              <a:tblPr/>
              <a:tblGrid>
                <a:gridCol w="1132175"/>
                <a:gridCol w="7740363"/>
              </a:tblGrid>
              <a:tr h="9875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国際的な水平分業の進展など、経済活動が国境を越えて広がる中、成長著しいアジアなど世界市場の開拓に積極的に打って出る大阪企業の挑戦を支援する。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これまで国家資源としての活用が不十分であった、世界に冠たる先端技術・インフラ技術や映像・ゲームをはじめとするクリエイティブ産業などの海外展開を強力に推進することにより、新たな市場を開拓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13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（トップによるビジネス環境の整備と大阪産業等の海外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PR</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展開、バイオ関連ベンチャー企業を対象とした欧米のバイオクラスター等との交流支援、海外事務所等を通じた現地でのビジネス支援、金融機関や海外提携先自治体等とのネットワークを活用した販路開拓や事業連携、大阪や海外での商談会・展示会等を通じた大阪企業と海外企業間の交易・提携促進、技術流出防止等のための知的財産相談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（上海事務所の共同運営等）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府・市町村・経済団体が一体となったインフラ輸出の促進、公共のノウハウ活用に必要な法整備（地方公務員の身分を保有したまま、民間企業で活動できる規制緩和等）、現地において操作・維持管理等を行う人材育成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6"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5809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4"/>
          <p:cNvSpPr>
            <a:spLocks noChangeArrowheads="1"/>
          </p:cNvSpPr>
          <p:nvPr/>
        </p:nvSpPr>
        <p:spPr bwMode="auto">
          <a:xfrm>
            <a:off x="395288" y="642938"/>
            <a:ext cx="535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生活支援型サービス産業・都市型サービス産業の強化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031159476"/>
              </p:ext>
            </p:extLst>
          </p:nvPr>
        </p:nvGraphicFramePr>
        <p:xfrm>
          <a:off x="107950" y="1096963"/>
          <a:ext cx="8872538" cy="3967162"/>
        </p:xfrm>
        <a:graphic>
          <a:graphicData uri="http://schemas.openxmlformats.org/drawingml/2006/table">
            <a:tbl>
              <a:tblPr/>
              <a:tblGrid>
                <a:gridCol w="1132175"/>
                <a:gridCol w="7740363"/>
              </a:tblGrid>
              <a:tr h="98751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今後需要の増大が見込まれる健康医療産業などの生活支援型サービス産業や、大都市圏の特性を活かしたクリエイティブ産業などの都市型サービス産業などを強化する。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こうした都市を支えるサービス産業の分野において、生産性の向上や、新たなビジネスモデルの構築・展開を図る。</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964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（ロボット技術の活用による介護機器等新たな製品・サービスの開発や実証実験環境の整備、健康サービス産業での科学的検証基準の整備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（クリエイティブ産業の育成支援、協業を通じた付加価値の高い製品・サービスの創出支援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◇「健康寿命の延伸」と「幅広い関連産業の創出・育成」をめざす「大阪府市医療戦略会議提言</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」をふまえた取組みの具体化・推進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府民の健康づくりを支える健康医療関連産業の育成、超高齢社会の課題を解決する「スマートエイジング・シティ」の実現と生活総合産業の創出・育成のための環境整備　等</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9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7" name="テキスト ボックス 6"/>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801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850" y="642938"/>
            <a:ext cx="424656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対内投資促進による国際競争力の強化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Group 2"/>
          <p:cNvGraphicFramePr>
            <a:graphicFrameLocks/>
          </p:cNvGraphicFramePr>
          <p:nvPr>
            <p:extLst>
              <p:ext uri="{D42A27DB-BD31-4B8C-83A1-F6EECF244321}">
                <p14:modId xmlns:p14="http://schemas.microsoft.com/office/powerpoint/2010/main" val="1922423409"/>
              </p:ext>
            </p:extLst>
          </p:nvPr>
        </p:nvGraphicFramePr>
        <p:xfrm>
          <a:off x="107950" y="1096963"/>
          <a:ext cx="9000554" cy="4198032"/>
        </p:xfrm>
        <a:graphic>
          <a:graphicData uri="http://schemas.openxmlformats.org/drawingml/2006/table">
            <a:tbl>
              <a:tblPr/>
              <a:tblGrid>
                <a:gridCol w="1132175"/>
                <a:gridCol w="7868379"/>
              </a:tblGrid>
              <a:tr h="77395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企業の対内投資促進や成長分野等での企業集積、世界から人材、資金、情報を呼び込むイノベーション創出に向けた環境整備を図り、アジアでの都市間競争を勝ち抜くための国際競争力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を活用した大胆な規制緩和や、地方税ゼロなどの税制優遇などのインセンティブを活かし、外国企業・外国人が創業・ビジネスしやすい環境づくりを進める。</a:t>
                      </a: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6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◇国内外企業等の戦略的な立地や投資活動の促進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（「国際戦略総合特区」や</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「国家戦略特区」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を中心とする税優遇等を活用した国内外企業等の立地促進　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（日本の先端産業との共同研究や事業化を促進するための取組み、外国ビジネス支援機関の活動支援、成長企業支援のための融資制度の活用、創業時における法人関係税の軽減、出資等への配当課税の軽減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 name="直線コネクタ 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4" name="テキスト ボックス 9"/>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4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1484784"/>
            <a:ext cx="8640960" cy="4755148"/>
          </a:xfrm>
          <a:prstGeom prst="rect">
            <a:avLst/>
          </a:prstGeom>
          <a:noFill/>
        </p:spPr>
        <p:txBody>
          <a:bodyPr wrap="square" rtlCol="0">
            <a:spAutoFit/>
          </a:bodyPr>
          <a:lstStyle/>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○「大阪の成長戦略」は、大阪を新たな成長軌道に乗せるため、概ね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年間の成長目標を掲げ、それを実現するための短期・中期（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年）の具体的な取組方向を明らかにすることをねらいとして、平成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月に策定したもの。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その後、東日本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大震災の教訓を踏まえた点検・強化、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大阪府・大阪市の全体最適化を図る観点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月に改訂を行っている。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912813">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月の策定時の課題意識は参考資料１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月の点検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強化時の課題意識は参考資料２を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主体や内容は多岐にわたるものであり、大阪府・大阪市として取り組むべき施策・事業だけではなく、法制度の改革や創設など国として取り組むべきこと、関西全体で連携して取り組むべきこと、他の自治体や民間企業、ＮＰＯや広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府民・市民に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取り組んでいただきたいことなどを含んでいる。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その意味では、大阪が成長を実現するための戦略として、関係各方面に共有していただくことを期待する、いわば提言書でもある。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戦略を通じて、規制・制度の改革など、これまでの「仕組み」を大きく転換し、民間の活動を後押しする環境を整備することによって、国・府・市町村・民間企業等が取組の方向性を共有し、ともに取組を進め、大阪の成長を実現して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91221" y="908720"/>
            <a:ext cx="2336563"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「大阪の成長戦略」とは</a:t>
            </a:r>
          </a:p>
        </p:txBody>
      </p:sp>
    </p:spTree>
    <p:extLst>
      <p:ext uri="{BB962C8B-B14F-4D97-AF65-F5344CB8AC3E}">
        <p14:creationId xmlns:p14="http://schemas.microsoft.com/office/powerpoint/2010/main" val="329400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288" y="620713"/>
            <a:ext cx="3190875"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ハイエンドなものづくりの推進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15666506"/>
              </p:ext>
            </p:extLst>
          </p:nvPr>
        </p:nvGraphicFramePr>
        <p:xfrm>
          <a:off x="107950" y="1096963"/>
          <a:ext cx="8872538" cy="3992823"/>
        </p:xfrm>
        <a:graphic>
          <a:graphicData uri="http://schemas.openxmlformats.org/drawingml/2006/table">
            <a:tbl>
              <a:tblPr/>
              <a:tblGrid>
                <a:gridCol w="1132175"/>
                <a:gridCol w="7740363"/>
              </a:tblGrid>
              <a:tr h="98763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及びデザインの活用等</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57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）等において、新たな研究開発や製品・技術開発等のプロジェクト創出支援に際し、産学公民金の支援を最適に組み合わせて実施するための仕組みを構築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◇デザイン・イノベーションによる高付加価値化した製品・サービスの創出</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◇現行の産学官ネットワークをさらに拡大し、府内の自治体等公的支援機関が参画した「</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EG</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（エコノミック・ガーデニング）</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おおさか推進ネットワーク」を推進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（（地独）府立産業技術総合研究所と（地独）市立工業研究所双方の強みを活かした技術支援の強化、国の研究開発・産学連携に対する支援の拡充　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◇国の経済対策とも歩調をあわせ、中小企業者の設備投資を促進</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7"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639163"/>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地域社会の固有特性や資源を踏まえて、地元企業の育成と長期的な安定成長を図る経済開発戦略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316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6713" y="642938"/>
            <a:ext cx="63103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　成長分野に挑戦する企業への支援・経済活動の新陳代謝の促進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4046858857"/>
              </p:ext>
            </p:extLst>
          </p:nvPr>
        </p:nvGraphicFramePr>
        <p:xfrm>
          <a:off x="107950" y="1096963"/>
          <a:ext cx="8872538" cy="4937666"/>
        </p:xfrm>
        <a:graphic>
          <a:graphicData uri="http://schemas.openxmlformats.org/drawingml/2006/table">
            <a:tbl>
              <a:tblPr/>
              <a:tblGrid>
                <a:gridCol w="1132175"/>
                <a:gridCol w="7740363"/>
              </a:tblGrid>
              <a:tr h="120096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環境・新エネルギーや医薬品・医療機器などの先端技術産業など、有力な新分野や海外市場に果敢にチャレンジする中小企業を応援</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経済環境の急激な変化にも強い産業を育成するため、企業の技術革新に向けた取組を促進するとともに、経済活動の新陳代謝（起業、転業、再生等）を促進する仕組み（税制、規制緩和、経営・資金支援等）の充実を図る。</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544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（成長企業支援のための融資制度の活用、創業時における法人関係税の軽減、出資等への配当課税の軽減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・（地独）府立産業技術総合研究所及び（地独）市立工業研究所における環境・新エネルギー・ライフサイエンス関連の技術開発支援など、成長産業分野への参入促進支援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・医療機器相談事業の実施や医療現場のニーズとものづくり中小企業の技術をつなげるマッチングシステムの構築（医工連携）</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・中小企業が持つスマートエネルギー関連技術と大企業・中堅企業のニーズとのマッチング</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・ＥＶ、蓄電池、水素インフラ関連の技術開発を資金面から支援</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・中小企業向けに新エネルギー産業参入のためのビジネスプラン策定を支援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◇創業・ベンチャーなど新事業に挑戦する企業に対する支援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（将来の大阪経済を担う有望な起業家の発掘支援、市町村等創業支援機関との連携強化・支援機能の高度化促進、クラウド・ファンディングの活用などリスクマネーの提供による新事業の創出支援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（事業継続計画（</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BCP</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）策定の普及促進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の４つの戦略に基づく取組の具体化推進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47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864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228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．アジア活力の取込み強化・物流人流インフラの活用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0488983"/>
              </p:ext>
            </p:extLst>
          </p:nvPr>
        </p:nvGraphicFramePr>
        <p:xfrm>
          <a:off x="251520" y="1052736"/>
          <a:ext cx="8490411" cy="4104456"/>
        </p:xfrm>
        <a:graphic>
          <a:graphicData uri="http://schemas.openxmlformats.org/drawingml/2006/table">
            <a:tbl>
              <a:tblPr firstRow="1" bandRow="1">
                <a:tableStyleId>{5940675A-B579-460E-94D1-54222C63F5DA}</a:tableStyleId>
              </a:tblPr>
              <a:tblGrid>
                <a:gridCol w="1008112"/>
                <a:gridCol w="752744"/>
                <a:gridCol w="1304929"/>
                <a:gridCol w="1276668"/>
                <a:gridCol w="1346179"/>
                <a:gridCol w="1296144"/>
                <a:gridCol w="150563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税関資料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899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825" y="642938"/>
            <a:ext cx="327501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関西国際空港の国際ハブ化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279285066"/>
              </p:ext>
            </p:extLst>
          </p:nvPr>
        </p:nvGraphicFramePr>
        <p:xfrm>
          <a:off x="107950" y="1096963"/>
          <a:ext cx="8872538" cy="5283408"/>
        </p:xfrm>
        <a:graphic>
          <a:graphicData uri="http://schemas.openxmlformats.org/drawingml/2006/table">
            <a:tbl>
              <a:tblPr/>
              <a:tblGrid>
                <a:gridCol w="1132175"/>
                <a:gridCol w="7740363"/>
              </a:tblGrid>
              <a:tr h="15399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アジアの成長力を取り込み、日本各地へと繋げる中継拠点をめざすとともに、世界との交流機能の東西二極化を進めるため、関空を首都圏空港と並ぶ日本の二大ハブ（拠点）空港化を図る。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このため、際内ネットワークの強化や関空アクセス利便性の向上に取組むとともに、関空と大阪国際空港のコンセッション等を通じて、関空の国際競争力の強化を図る。</a:t>
                      </a:r>
                      <a:endParaRPr kumimoji="1" lang="en-US" altLang="ja-JP" sz="14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また、関空を活用した関西の活性化を図るため、関西の産業特性に着目した高付加価値商品を戦略貨物として取扱機能強化を図る。</a:t>
                      </a: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18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◇民間の知恵と資金を活用した国際ハブ化の推進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（関西国際空港の国際ハブ化に向けた、関空・伊丹のコンセッション（公共施設等運営権の設定）の推進）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（ＬＣＣの就航促進、中長距離等国際線ネットワークの強化、関空を拠点空港として活用する航空会社の定着促進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◇グローバル・サプライチェーン</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の形成</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特区制度も活用した成長産業の拠点機能誘致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医薬品や食等の戦略貨物の</a:t>
                      </a:r>
                      <a:r>
                        <a:rPr kumimoji="1" lang="ja-JP" altLang="en-US" sz="1100" b="0" i="0" u="sng" strike="noStrike" cap="none" normalizeH="0" baseline="0" noProof="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輸出入</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促進に向けた環境整備</a:t>
                      </a:r>
                      <a:endParaRPr kumimoji="1" lang="en-US" altLang="ja-JP" sz="1100" b="0" i="0" u="sng" strike="sng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（輸出入手続きの円滑化・迅速化、医薬品メーカーの利用促進、海外における関西食材等の販路拡大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・北米とアジア各地を結ぶ国際貨物ハブの形成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5"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とは、原料の段階から製品やサービスが消費者の手に届くまでの全プロセスの繋がり。海外との繋がりも強くなっており、サプライチェーンの中に海外とのやりとりが含まれることが多く、グローバル・サプライチェーンとも呼ばれ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62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5"/>
          <p:cNvSpPr>
            <a:spLocks noChangeArrowheads="1"/>
          </p:cNvSpPr>
          <p:nvPr/>
        </p:nvSpPr>
        <p:spPr bwMode="auto">
          <a:xfrm>
            <a:off x="395288" y="642938"/>
            <a:ext cx="265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阪神港の国際ハブ化</a:t>
            </a:r>
            <a:endParaRPr lang="ja-JP" altLang="en-US" sz="2800">
              <a:latin typeface="Meiryo UI" pitchFamily="50" charset="-128"/>
              <a:ea typeface="Meiryo UI" pitchFamily="50" charset="-128"/>
              <a:cs typeface="Meiryo UI"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717606477"/>
              </p:ext>
            </p:extLst>
          </p:nvPr>
        </p:nvGraphicFramePr>
        <p:xfrm>
          <a:off x="107950" y="1096963"/>
          <a:ext cx="8872538" cy="2261831"/>
        </p:xfrm>
        <a:graphic>
          <a:graphicData uri="http://schemas.openxmlformats.org/drawingml/2006/table">
            <a:tbl>
              <a:tblPr/>
              <a:tblGrid>
                <a:gridCol w="1132175"/>
                <a:gridCol w="7740363"/>
              </a:tblGrid>
              <a:tr h="98741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アジアの成長力を取り込み、日本各地へと繋げる中継拠点をめざすとともに、世界との交流機能の東西二極化を進めるため、国際コンテナ戦略港湾である阪神港の物流機能強化を図る。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このため、経営統合による効率的なターミナル経営、効果的な集貨施策やポートセールスなど、国際コンテナ戦略港湾としての機能強化を着実に進める。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26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◇国際コンテナ戦略港湾の実現</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内航フィーダー網の充実や、インランドポート（内陸物流拠点）の整備等による広域からの集貨、臨海部への産業立地による創貨、民の視点に立った港湾経営主体の確立、「国際戦略総合特区」等の活用による阪神港の機能強化）</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0"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5227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395288" y="642938"/>
            <a:ext cx="383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solidFill>
                  <a:srgbClr val="000000"/>
                </a:solidFill>
                <a:latin typeface="Meiryo UI" pitchFamily="50" charset="-128"/>
                <a:ea typeface="Meiryo UI" pitchFamily="50" charset="-128"/>
                <a:cs typeface="Meiryo UI" pitchFamily="50" charset="-128"/>
              </a:rPr>
              <a:t>（３）　物流を支える高速道路機能の強化</a:t>
            </a:r>
            <a:endParaRPr lang="ja-JP" altLang="en-US" sz="2800">
              <a:solidFill>
                <a:srgbClr val="2D2D8A"/>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430502310"/>
              </p:ext>
            </p:extLst>
          </p:nvPr>
        </p:nvGraphicFramePr>
        <p:xfrm>
          <a:off x="107950" y="1096963"/>
          <a:ext cx="8872538" cy="3412100"/>
        </p:xfrm>
        <a:graphic>
          <a:graphicData uri="http://schemas.openxmlformats.org/drawingml/2006/table">
            <a:tbl>
              <a:tblPr/>
              <a:tblGrid>
                <a:gridCol w="1132175"/>
                <a:gridCol w="7740363"/>
              </a:tblGrid>
              <a:tr h="98747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東西二極の一極である大阪が、海外と日本各地をつなぐ中継拠点としての機能を果たすため、高速道路機能を強化する。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東西二極を結ぶ複数の高速道路網の早期整備や、高速道路の未整備区間（ミッシングリンク）の早期解消への取組みを進めるとともに、利用しやすい料金体系への一元化など、「都市圏高速道路等の一体的運営構想（ハイウェイオーソリティ構想）」の実現に向け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134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◇都市圏高速道路等の一体的運営構想（ハイウェイオーソリティ構想）の実現に向け、ＮＥＸＣＯ・阪神高速など運営主体間で異なる料金体系を、地域の実情を踏まえ</a:t>
                      </a:r>
                      <a:r>
                        <a:rPr kumimoji="1" lang="ja-JP" altLang="en-US" sz="12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対距離制の導入による利用しやすい料金体系に一元化、物流や渋滞、環境等の課題解決のための政策的な料金施策の構築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◇淀川左岸線延伸部（環境影響評価法に基づく手続き中）などのミッシングリンクの早期解消による環状道路ネットワークの充実強化、渋滞解消・都市機能の確保に向けた取組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（ミッシングリンクの解消に向けた新たな事業制度の検討・提案　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◇阪神高速道路の大規模更新・修繕による既存ネットワークの強靭化に向けた取組み</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（全線早期整備を国に要望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43"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12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13" y="642938"/>
            <a:ext cx="4471987"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人流を支える鉄道アクセス・ネットワーク強化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29594685"/>
              </p:ext>
            </p:extLst>
          </p:nvPr>
        </p:nvGraphicFramePr>
        <p:xfrm>
          <a:off x="107950" y="1096963"/>
          <a:ext cx="8872538" cy="4131551"/>
        </p:xfrm>
        <a:graphic>
          <a:graphicData uri="http://schemas.openxmlformats.org/drawingml/2006/table">
            <a:tbl>
              <a:tblPr/>
              <a:tblGrid>
                <a:gridCol w="1132175"/>
                <a:gridCol w="7740363"/>
              </a:tblGrid>
              <a:tr h="103034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トックの組替等により大阪において「中継都市」にふさわしい鉄道ネットワークの充実を図るとともに、強い国土構造の構築を図る上で不可欠となる大都市圏を結ぶ広域交通インフラの複数ルート確保に向けて、リニア中央新幹線・北陸新幹線の大阪までの早期全線整備に向けた取組を進める。</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93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（リニア中央新幹線全線同時開業推進協議会（経済界と自治体が連携した地元の協議会）における要望・要請、調査・研究、広報啓発活動　等）</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◇米原ルートによるフル規格での北陸新幹線の全線整備に向けた取組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◇鉄道ネットワークの充実（北大阪急行延伸、モノレール延伸、なにわ筋線など）、公共交通の利便性向上などの実現に向けた公共交通戦略の推進</a:t>
                      </a:r>
                      <a:endParaRPr kumimoji="1" lang="en-US" altLang="ja-JP"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◇近畿地方交通審議会の次期答申に向けた対応（将来の鉄道ネットワークのあり方について検討）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◇大阪市営交通の民営化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◇おおさか東線の全線開業に向けた事業促進</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568"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396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88" y="642938"/>
            <a:ext cx="40116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官民連携等による戦略インフラの強化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61571902"/>
              </p:ext>
            </p:extLst>
          </p:nvPr>
        </p:nvGraphicFramePr>
        <p:xfrm>
          <a:off x="107950" y="1096963"/>
          <a:ext cx="8872538" cy="4650788"/>
        </p:xfrm>
        <a:graphic>
          <a:graphicData uri="http://schemas.openxmlformats.org/drawingml/2006/table">
            <a:tbl>
              <a:tblPr/>
              <a:tblGrid>
                <a:gridCol w="1132175"/>
                <a:gridCol w="7740363"/>
              </a:tblGrid>
              <a:tr h="7738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国・地方ともに財政状況が厳しい中で、戦略的に空港・港湾・鉄道・道路・上下水道などの整備・維持管理をめざす。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このため、ＰＰＰ</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を活用し、港湾経営の民営化、道路の上部空間利用や高架下の民間開放など、民間資金やノウハウを活用していく。</a:t>
                      </a: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2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◇コンセッション方式（公共施設等運営権の設定）を活用した関空の財務構造の改善と国際拠点空港化の推進　</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◇港湾法改正による「港湾運営会社」の設立、大阪港・神戸港両埠頭会社の経営統合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◇空港・港湾における官民一体となった機能強化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（医薬品・医療機器等の輸出入手続きの電子化・簡素化、クールチェーンの強化、国内・国際コンテナ貨物の集貨機能の強化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◇都市再開発、鉄道、上下水道等におけるコンセッション方式の適用、</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TIF</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◇指定管理者制度を活用した大阪城公園のパークマネジメントの推進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◇民間の活力やノウハウを導入し、府市の４中央卸売市場の競争力強化を検討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91"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形態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*2:Private Finance Initiative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765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45311930"/>
              </p:ext>
            </p:extLst>
          </p:nvPr>
        </p:nvGraphicFramePr>
        <p:xfrm>
          <a:off x="251521" y="1052736"/>
          <a:ext cx="8568951" cy="3864508"/>
        </p:xfrm>
        <a:graphic>
          <a:graphicData uri="http://schemas.openxmlformats.org/drawingml/2006/table">
            <a:tbl>
              <a:tblPr firstRow="1" bandRow="1">
                <a:tableStyleId>{5940675A-B579-460E-94D1-54222C63F5DA}</a:tableStyleId>
              </a:tblPr>
              <a:tblGrid>
                <a:gridCol w="1764196"/>
                <a:gridCol w="1323147"/>
                <a:gridCol w="1323147"/>
                <a:gridCol w="1323147"/>
                <a:gridCol w="132314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142,672kW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178,583kW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249,713kW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448,798kW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6"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483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340768"/>
            <a:ext cx="8187264" cy="4760278"/>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○「大阪の成長戦略」は、「社会経済情勢の変化に応じて、具体的な取組内容について適宜、追加・修正を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行うなど、基本的な方向性を堅持しつつも、必要に応じ柔軟に見直しを図っていく」こととしている。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○成長戦略の策定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市の戦略一本化から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経過。この間、国の「日本再興戦略」改訂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、国における国家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区制度の創設など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、大阪の成長にも影響を与える状況の変化があった。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○これまでの進捗状況としては、関西イノベーション国際戦略総合特区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・関西圏の国家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区の指定、関空のＬＣＣ拠点化・貨物ハブ化の進展、市内を中心とした活発な民間開発など、成長に向けて明るい兆しが見えつつあるが、大阪が確かな成長軌道に乗るには、残された課題も多く、未だ道半ばと認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○これらの状況を踏まえ、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年に向けて大阪の成長をより確実なものとするため、「大阪の成長戦略」の改訂を行う。改訂は、これまでの基本的な考え方は踏襲しつつ、目標年次である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姿（将来像）を示すとともに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、その実現に向けて重点的な課題について取組みを強化することとした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247" y="842232"/>
            <a:ext cx="2853310"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今回の成長戦略改訂の趣旨</a:t>
            </a: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318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4"/>
          <p:cNvSpPr>
            <a:spLocks noChangeArrowheads="1"/>
          </p:cNvSpPr>
          <p:nvPr/>
        </p:nvSpPr>
        <p:spPr bwMode="auto">
          <a:xfrm>
            <a:off x="251520" y="642938"/>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（１）企業</a:t>
            </a:r>
            <a:r>
              <a:rPr lang="ja-JP" altLang="en-US" sz="1600" dirty="0">
                <a:latin typeface="Meiryo UI" pitchFamily="50" charset="-128"/>
                <a:ea typeface="Meiryo UI" pitchFamily="50" charset="-128"/>
                <a:cs typeface="Meiryo UI" pitchFamily="50" charset="-128"/>
              </a:rPr>
              <a:t>・人材・情報が</a:t>
            </a:r>
            <a:r>
              <a:rPr lang="ja-JP" altLang="en-US" sz="1600" dirty="0" smtClean="0">
                <a:latin typeface="Meiryo UI" pitchFamily="50" charset="-128"/>
                <a:ea typeface="Meiryo UI" pitchFamily="50" charset="-128"/>
                <a:cs typeface="Meiryo UI" pitchFamily="50" charset="-128"/>
              </a:rPr>
              <a:t>集い、イノベーションが生まれる都市づくり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091983102"/>
              </p:ext>
            </p:extLst>
          </p:nvPr>
        </p:nvGraphicFramePr>
        <p:xfrm>
          <a:off x="99218" y="930424"/>
          <a:ext cx="9009286" cy="5828472"/>
        </p:xfrm>
        <a:graphic>
          <a:graphicData uri="http://schemas.openxmlformats.org/drawingml/2006/table">
            <a:tbl>
              <a:tblPr/>
              <a:tblGrid>
                <a:gridCol w="1132175"/>
                <a:gridCol w="7877111"/>
              </a:tblGrid>
              <a:tr h="120078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強い大阪・関西」をめざすため、大阪の強みや大阪という都市のポテンシャルを最大限活用しながら、国内外から企業・人材・情報が集い、イノベーションが生み出される国際競争力の高いハイエンドな都市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期」開発をはじめ、中之島</a:t>
                      </a:r>
                      <a:r>
                        <a:rPr kumimoji="1" lang="ja-JP" altLang="en-US" sz="1300" b="0" i="0" u="sng"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や御堂筋等で</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都市再生制度等を活用し、都市部の各拠点地区（「夢洲・咲洲地区」「新大阪・大阪駅周辺地区」「大阪城周辺地区」「中之島・御堂筋周辺地区」等）が機能分担・連携しつつ、国際ビジネス、イノベーション、文化・学術、インバウンド機能の充実など国際競争力の高い一体的な地域を形成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また、首都圏大規模災害時における国家・経済機能などの首都機能の継続性を確保するため、大阪・関西が代替拠点としての機能を発揮することをめざす。</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354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◇うめきた２期開発の推進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・「みどり」を中心とした世界に強く印象づける「大阪の顔」となる都市空間の実現</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・ＪＲ東海道線支線の地下化・新駅設置等のターミナル機能充実</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◇国家戦略特区による都市計画法等の特例を活用したチャレンジ・イノベーションを支える都市環境の整備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◇特定都市再生緊急整備地域における道路上空等での建築物等の建築による都市機能の高度化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◇都市再生緊急整備地域における国際競争力の強化に向けた都市再生の推進や滞在者等の安全の確保に関する計画策定等による災害時の安全・安心の確保</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（ＢＣＰの観点から経済機能、特に金融分野の大阪への機能分散を働きかけ）</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39"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321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5"/>
          <p:cNvSpPr>
            <a:spLocks noChangeArrowheads="1"/>
          </p:cNvSpPr>
          <p:nvPr/>
        </p:nvSpPr>
        <p:spPr bwMode="auto">
          <a:xfrm>
            <a:off x="323850" y="523876"/>
            <a:ext cx="4907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（２）安全・安心を確保し、持続的に発展する都市づくり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90722679"/>
              </p:ext>
            </p:extLst>
          </p:nvPr>
        </p:nvGraphicFramePr>
        <p:xfrm>
          <a:off x="96837" y="836712"/>
          <a:ext cx="8872538" cy="5950332"/>
        </p:xfrm>
        <a:graphic>
          <a:graphicData uri="http://schemas.openxmlformats.org/drawingml/2006/table">
            <a:tbl>
              <a:tblPr/>
              <a:tblGrid>
                <a:gridCol w="1132175"/>
                <a:gridCol w="7740363"/>
              </a:tblGrid>
              <a:tr h="77399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大阪の成長の基盤となる世界最高水準の安全・安心を確保するとともに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、既存の公的資産・民間資産を活用した都市の再構築により、持続的に発展する都市を実現する。このため、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南海トラフ巨大地震対策をはじめとした災害対策に取り組むとともに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、地域に眠るあらゆる既存資源を活かした地域独自のまちづくりを進め、都市の成長を加速する。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9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◇減災のまちづくりに向けた取組みや消防力の強化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新地震防災アクションプランの策定、防潮堤の津波浸水対策の推進、「逃げる」ための対策の総合化、帰宅困難者支援対策の強化、避難行動要支援者への支援の強化、自主防災組織の強化など地域防災力の強化、災害に強い「みどり」空間づくり、消防施設・装備の充実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密集市街地の防災性向上と良好な市街地への転換</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地震時等に著しく危険な密集市街地の解消等災害に強い都市構造の形成）</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年間の補助拡充による木造住宅耐震化の加速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、沿道建築物・大規模建築物等の耐震化促進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◇地域のもつストックやポテンシャルを踏まえた大阪都心部エリアの再生（グランドデザイン・大阪の推進）</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・新大阪・大阪エリア：うめきたと周辺のみどり化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・なんば・天王寺・あべのエリア：世界第一級の都市型動物園をめざす天王寺動物園、なんば駅前のみどり化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・大阪城・周辺エリア：大阪城公園と周辺のにぎわい創出、森之宮周辺の活性化（府立成人病センター跡地等における高等教育・研究機能等の導入）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・夢洲・咲洲エリア：物流機能の強化、フェリー・クルーズ船の拠点化など国際観光エンターテイメントの誘致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・御堂筋・周辺エリア：御堂筋側道の歩行者空間化、近代建築物の保全・活用、御堂筋の魅力・景観向上（建築物高さ制限及び貢献内容に応じた容積率の最高限度の緩和等によるまちなみ誘導など）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・中之島・周辺エリア：水都大阪のシンボルアイランド化、中之島西部地域の魅力向上（中之島</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丁目における新美術館を核とした一体的なまちづくりの検討）　等</a:t>
                      </a: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◇府域全域について広域的な視点で大きな方向性を示す「グランドデザイン・大阪都市圏」の策定</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（中古住宅流通・リフォーム市場の魅力化・活性化、民間賃貸住宅を活用した新たな住宅セーフティネットの構築、公的住宅資産の有効活用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近大医学部等の移転等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も踏まえた泉ヶ丘駅前地域の活性化、公的賃貸住宅再生、近隣センターの再生、公的賃貸住宅ストックを一体的に活用した新たな仕組み構築に向けた検討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◇地域の資源を活かした景観の向上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（無電柱化、みどり空間の確保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48444" y="495300"/>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6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9172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4"/>
          <p:cNvSpPr>
            <a:spLocks noChangeArrowheads="1"/>
          </p:cNvSpPr>
          <p:nvPr/>
        </p:nvSpPr>
        <p:spPr bwMode="auto">
          <a:xfrm>
            <a:off x="395288" y="569913"/>
            <a:ext cx="506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（３）</a:t>
            </a:r>
            <a:r>
              <a:rPr lang="ja-JP" altLang="en-US" sz="1600" dirty="0">
                <a:latin typeface="Meiryo UI" pitchFamily="50" charset="-128"/>
                <a:ea typeface="Meiryo UI" pitchFamily="50" charset="-128"/>
                <a:cs typeface="Meiryo UI" pitchFamily="50" charset="-128"/>
              </a:rPr>
              <a:t>　新たなエネルギー社会の構築と環境先進都市づくり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351890230"/>
              </p:ext>
            </p:extLst>
          </p:nvPr>
        </p:nvGraphicFramePr>
        <p:xfrm>
          <a:off x="107950" y="893763"/>
          <a:ext cx="8872538" cy="5695042"/>
        </p:xfrm>
        <a:graphic>
          <a:graphicData uri="http://schemas.openxmlformats.org/drawingml/2006/table">
            <a:tbl>
              <a:tblPr/>
              <a:tblGrid>
                <a:gridCol w="1132175"/>
                <a:gridCol w="7740363"/>
              </a:tblGrid>
              <a:tr h="109507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基づき再生可能エネルギーの普及拡大、エネルギー消費の抑制、電力需要の平準化と電力供給の安定化など、エネルギーの地産地消の推進により、「安全」「安定」「適正価格」で供給される新たなエネルギー社会の構築をめざす。</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あわせて、低炭素化の推進や水素エネルギーなど新エネルギーの活用検討など、環境先進都市をめざした取組みを進める。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99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（おおさかスマートエネルギーセンターの運営、おおさかスマートエネルギー協議会の開催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◇太陽光発電を中心とした再生可能エネルギーの普及拡大</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（住宅用太陽光発電設備の普及促進、公共施設や防災拠点等への太陽光発電設備の導入促進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（省エネ型ライフスタイル・ビジネススタイルへの転換、省エネ機器・設備の導入促進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（自立・分散型電源等の普及促進、「大阪電力選べる環境づくり協議会」の設置など多様な電力事業者の参入促進に向けた環境整備　など）</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◇産業・業務の低炭素化の推進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（温暖化防止条例改正による大規模事業者からの排出削減のさらなる推進、国による地球温暖化対策のための税などの財源を活用した省ＣＯ</a:t>
                      </a:r>
                      <a:r>
                        <a:rPr kumimoji="1" lang="en-US" altLang="ja-JP" sz="9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設備の導入促進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建築物の再生可能エネルギー・省エネルギー対応の促進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大阪府市の条例改正による省エネ基準適合及び再生可能エネルギー導入検討の義務化、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環境配慮に優れた建築物の表彰制度、府有建築物への屋根貸しによる太陽光パネル設置、</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ESCO</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事業の導入促進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（関西をあげた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充電インフラネットワークの構築や優遇措置などによるエコカーの普及促進、自動車から公共交通への転換による持続可能な交通体系の構築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◇水素エネルギー等の新たなエネルギーインフラの構築</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（関西国際空港における燃料電池フォークリフト等燃料電池産業車両及び産業車両用水素インフラの開発・実用化、大規模水素発電及び水素供給システムの開発・整備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68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212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3031599"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165592099"/>
              </p:ext>
            </p:extLst>
          </p:nvPr>
        </p:nvGraphicFramePr>
        <p:xfrm>
          <a:off x="107950" y="893763"/>
          <a:ext cx="8872538" cy="5451888"/>
        </p:xfrm>
        <a:graphic>
          <a:graphicData uri="http://schemas.openxmlformats.org/drawingml/2006/table">
            <a:tbl>
              <a:tblPr/>
              <a:tblGrid>
                <a:gridCol w="1132175"/>
                <a:gridCol w="7740363"/>
              </a:tblGrid>
              <a:tr h="80704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みどりを活かし、環境と調和し、風格を持ち持続的に発展する都市を実現する。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大阪の印象を変えるようなみどりの拠点づくりや、都市部のヒートアイランド対策にもつながる「みどりの風を感じる大都市・大阪」の実現に取組む。また、大阪の魅力である周辺部の自然環境を守るため、荒廃が進む森林の保全・再生を図る。</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44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（「みどりの風促進区域」での地区計画制度による緑化誘導、民有地緑化</a:t>
                      </a:r>
                      <a:r>
                        <a:rPr kumimoji="1" lang="ja-JP" altLang="en-US" sz="11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の促進、道路・河川等公共空間の緑化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（ネーミングライツなど民間資金導入による都市拠点の緑化、うめきた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期区域における「みどり」を軸とした質の高いまちづくりの実現、大阪駅周辺、新大阪、中之島など人が集まる都心での緑化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（みどりの創出に関する制度充実に向けた国への働きかけ、緑視率等を活用した府民が実感できるみどりの創出等）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◇みどりの行動の促進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（企業との連携、「笑働</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」のネットワークを活かしたみどりの保全と創出、都市養蜂と連携したみどりづくりの展開、校庭の芝生化推進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◇森林の適正な維持管理や周辺山系の保全・整備の促進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適正な森林の管理や治山対策の推進による災害に強い健全な森林の再生、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林業の再生による木材の安定供給の強化、府民の森や長距離自然歩道等を活かした魅力ある地域づくり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◇森林資源の循環的な利用促進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（安価で施工が簡易な耐震補強部材などの普及、バイオマス発電用燃料など木質バイオマスのエネルギー利用促進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804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6077305"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農業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ja-JP" altLang="en-US" sz="2800" strike="dbl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60964632"/>
              </p:ext>
            </p:extLst>
          </p:nvPr>
        </p:nvGraphicFramePr>
        <p:xfrm>
          <a:off x="107950" y="893763"/>
          <a:ext cx="8872538" cy="4299760"/>
        </p:xfrm>
        <a:graphic>
          <a:graphicData uri="http://schemas.openxmlformats.org/drawingml/2006/table">
            <a:tbl>
              <a:tblPr/>
              <a:tblGrid>
                <a:gridCol w="1132175"/>
                <a:gridCol w="7740363"/>
              </a:tblGrid>
              <a:tr h="879053">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空間の多面的な機能を維持し、環境と調和しながら持続的に発展する都市の姿を示すとともに、産業としての農業の強化を図るため、企業・都市住民などの多様な担い手の育成・確保等により、農空間の保全と収益性の高い都市農業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また、輸出入拠点となる関空・阪神港を活用し、アジア市場を対象とした農産物等の販売を促進する。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23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◇多様な担い手の育成・確保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（「農地中間管理機構」、「準農家制度」の活用等による主力農業者の生産規模拡大や企業・都市住民の農業参入の促進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◇生産振興・地産地消及び６次産業化の推進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（農産物直売所を核とした販売農家・地域の活性化、大阪エコ農産物認証制度など農産物の安全安心確保の推進、東京プロモーション等を通じた大阪産（もん）のブランド力向上、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環境農林水産総合研究所による試験研究・技術開発の推進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◇農空間の保全・活用</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（地域力による持続可能な農空間づくりの推進、遊休農地の解消・未然防止、営農環境の整備、ため池の総合減災の推進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◇販売市場の拡大</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（関空の活用によるアジア市場を対象にした農産物等の販売促進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91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317500" y="101600"/>
            <a:ext cx="684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成長</a:t>
            </a:r>
            <a:r>
              <a:rPr lang="ja-JP" altLang="en-US" sz="2400" dirty="0" smtClean="0">
                <a:latin typeface="Meiryo UI" pitchFamily="50" charset="-128"/>
                <a:ea typeface="Meiryo UI" pitchFamily="50" charset="-128"/>
                <a:cs typeface="Meiryo UI" pitchFamily="50" charset="-128"/>
              </a:rPr>
              <a:t>をリードしていく仕組み</a:t>
            </a:r>
            <a:r>
              <a:rPr lang="ja-JP" altLang="en-US" sz="2400" dirty="0">
                <a:latin typeface="Meiryo UI" pitchFamily="50" charset="-128"/>
                <a:ea typeface="Meiryo UI" pitchFamily="50" charset="-128"/>
                <a:cs typeface="Meiryo UI" pitchFamily="50" charset="-128"/>
              </a:rPr>
              <a:t>　－国家戦略特区－</a:t>
            </a:r>
          </a:p>
        </p:txBody>
      </p:sp>
      <p:cxnSp>
        <p:nvCxnSpPr>
          <p:cNvPr id="6" name="直線コネクタ 5"/>
          <p:cNvCxnSpPr/>
          <p:nvPr/>
        </p:nvCxnSpPr>
        <p:spPr>
          <a:xfrm>
            <a:off x="290513" y="6445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5124" name="グループ化 1"/>
          <p:cNvGrpSpPr>
            <a:grpSpLocks/>
          </p:cNvGrpSpPr>
          <p:nvPr/>
        </p:nvGrpSpPr>
        <p:grpSpPr bwMode="auto">
          <a:xfrm>
            <a:off x="316014" y="836712"/>
            <a:ext cx="8504458" cy="2520279"/>
            <a:chOff x="66306" y="38454"/>
            <a:chExt cx="8873131" cy="3022273"/>
          </a:xfrm>
        </p:grpSpPr>
        <p:sp>
          <p:nvSpPr>
            <p:cNvPr id="7" name="タイトル 1"/>
            <p:cNvSpPr txBox="1">
              <a:spLocks/>
            </p:cNvSpPr>
            <p:nvPr/>
          </p:nvSpPr>
          <p:spPr>
            <a:xfrm>
              <a:off x="74146" y="1287242"/>
              <a:ext cx="8865290" cy="430704"/>
            </a:xfrm>
            <a:prstGeom prst="rect">
              <a:avLst/>
            </a:prstGeom>
            <a:solidFill>
              <a:schemeClr val="accent2">
                <a:lumMod val="75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a:solidFill>
                    <a:schemeClr val="bg1"/>
                  </a:solidFill>
                </a:rPr>
                <a:t>計画</a:t>
              </a:r>
              <a:r>
                <a:rPr lang="ja-JP" altLang="en-US" sz="2000" dirty="0" smtClean="0">
                  <a:solidFill>
                    <a:schemeClr val="bg1"/>
                  </a:solidFill>
                </a:rPr>
                <a:t>認定事項（</a:t>
              </a:r>
              <a:r>
                <a:rPr lang="en-US" altLang="ja-JP" sz="2000" dirty="0" smtClean="0">
                  <a:solidFill>
                    <a:schemeClr val="bg1"/>
                  </a:solidFill>
                </a:rPr>
                <a:t>H26.12.19</a:t>
              </a:r>
              <a:r>
                <a:rPr lang="ja-JP" altLang="en-US" sz="2000" dirty="0">
                  <a:solidFill>
                    <a:schemeClr val="bg1"/>
                  </a:solidFill>
                </a:rPr>
                <a:t>時点</a:t>
              </a:r>
              <a:r>
                <a:rPr lang="ja-JP" altLang="en-US" sz="2000" dirty="0" smtClean="0">
                  <a:solidFill>
                    <a:schemeClr val="bg1"/>
                  </a:solidFill>
                </a:rPr>
                <a:t>）</a:t>
              </a:r>
              <a:endParaRPr lang="ja-JP" altLang="en-US" sz="2000" dirty="0">
                <a:solidFill>
                  <a:schemeClr val="bg1"/>
                </a:solidFill>
              </a:endParaRPr>
            </a:p>
          </p:txBody>
        </p:sp>
        <p:sp>
          <p:nvSpPr>
            <p:cNvPr id="8" name="タイトル 1"/>
            <p:cNvSpPr txBox="1">
              <a:spLocks/>
            </p:cNvSpPr>
            <p:nvPr/>
          </p:nvSpPr>
          <p:spPr>
            <a:xfrm>
              <a:off x="74146" y="527609"/>
              <a:ext cx="8865290" cy="545099"/>
            </a:xfrm>
            <a:prstGeom prst="rect">
              <a:avLst/>
            </a:prstGeom>
            <a:solidFill>
              <a:schemeClr val="accent2">
                <a:lumMod val="20000"/>
                <a:lumOff val="80000"/>
              </a:schemeClr>
            </a:solidFill>
          </p:spPr>
          <p:txBody>
            <a:bodyPr anchor="b"/>
            <a:lstStyle/>
            <a:p>
              <a:pPr algn="ctr">
                <a:lnSpc>
                  <a:spcPct val="90000"/>
                </a:lnSpc>
                <a:defRPr/>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90000"/>
                </a:lnSpc>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66306" y="38454"/>
              <a:ext cx="8873131" cy="489752"/>
            </a:xfrm>
            <a:prstGeom prst="rect">
              <a:avLst/>
            </a:prstGeom>
            <a:solidFill>
              <a:schemeClr val="accent2">
                <a:lumMod val="75000"/>
              </a:schemeClr>
            </a:solidFill>
          </p:spPr>
          <p:txBody>
            <a:bodyPr anchor="b"/>
            <a:lstStyle>
              <a:lvl1pPr algn="l" rtl="0" eaLnBrk="1" latinLnBrk="0" hangingPunct="1">
                <a:spcBef>
                  <a:spcPct val="0"/>
                </a:spcBef>
                <a:buNone/>
                <a:defRPr kumimoji="1" sz="3200" kern="1200">
                  <a:solidFill>
                    <a:schemeClr val="tx2"/>
                  </a:solidFill>
                  <a:latin typeface="+mj-lt"/>
                  <a:ea typeface="+mj-ea"/>
                  <a:cs typeface="+mj-cs"/>
                </a:defRPr>
              </a:lvl1pPr>
            </a:lstStyle>
            <a:p>
              <a:pPr>
                <a:defRPr/>
              </a:pPr>
              <a:r>
                <a:rPr lang="ja-JP" altLang="en-US" sz="2000" dirty="0" smtClean="0">
                  <a:solidFill>
                    <a:schemeClr val="bg1"/>
                  </a:solidFill>
                </a:rPr>
                <a:t>大阪の国家戦略特区が目指すもの</a:t>
              </a:r>
              <a:endParaRPr lang="ja-JP" altLang="en-US" sz="2000" dirty="0">
                <a:solidFill>
                  <a:schemeClr val="bg1"/>
                </a:solidFill>
              </a:endParaRPr>
            </a:p>
          </p:txBody>
        </p:sp>
        <p:sp>
          <p:nvSpPr>
            <p:cNvPr id="5128" name="正方形/長方形 9"/>
            <p:cNvSpPr>
              <a:spLocks noChangeArrowheads="1"/>
            </p:cNvSpPr>
            <p:nvPr/>
          </p:nvSpPr>
          <p:spPr bwMode="auto">
            <a:xfrm>
              <a:off x="74146" y="668662"/>
              <a:ext cx="8797215" cy="4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smtClean="0">
                  <a:latin typeface="メイリオ" pitchFamily="50" charset="-128"/>
                  <a:ea typeface="メイリオ" pitchFamily="50" charset="-128"/>
                  <a:cs typeface="メイリオ" pitchFamily="50" charset="-128"/>
                </a:rPr>
                <a:t>・</a:t>
              </a:r>
              <a:r>
                <a:rPr lang="ja-JP" altLang="en-US" b="1" dirty="0">
                  <a:latin typeface="メイリオ" pitchFamily="50" charset="-128"/>
                  <a:ea typeface="メイリオ" pitchFamily="50" charset="-128"/>
                  <a:cs typeface="メイリオ" pitchFamily="50" charset="-128"/>
                </a:rPr>
                <a:t>イノベーションを起こす企業や人材を集積し、</a:t>
              </a:r>
              <a:r>
                <a:rPr lang="ja-JP" altLang="en-US" b="1" u="sng" dirty="0">
                  <a:latin typeface="メイリオ" pitchFamily="50" charset="-128"/>
                  <a:ea typeface="メイリオ" pitchFamily="50" charset="-128"/>
                  <a:cs typeface="メイリオ" pitchFamily="50" charset="-128"/>
                </a:rPr>
                <a:t>日本のツインエンジンに。</a:t>
              </a:r>
            </a:p>
          </p:txBody>
        </p:sp>
        <p:sp>
          <p:nvSpPr>
            <p:cNvPr id="11" name="タイトル 1"/>
            <p:cNvSpPr txBox="1">
              <a:spLocks/>
            </p:cNvSpPr>
            <p:nvPr/>
          </p:nvSpPr>
          <p:spPr>
            <a:xfrm>
              <a:off x="74146" y="1717946"/>
              <a:ext cx="8865291" cy="1342781"/>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・保険外併用療養に関する特例　（海外承認で国内未承認又は適応外医薬品等の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審査迅速化）</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分野（雇用労働相談センターの設置）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タイトル 1"/>
          <p:cNvSpPr txBox="1">
            <a:spLocks/>
          </p:cNvSpPr>
          <p:nvPr/>
        </p:nvSpPr>
        <p:spPr>
          <a:xfrm>
            <a:off x="329612" y="3501008"/>
            <a:ext cx="8490860" cy="344487"/>
          </a:xfrm>
          <a:prstGeom prst="rect">
            <a:avLst/>
          </a:prstGeom>
          <a:solidFill>
            <a:schemeClr val="accent2">
              <a:lumMod val="75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smtClean="0">
                <a:solidFill>
                  <a:schemeClr val="bg1"/>
                </a:solidFill>
              </a:rPr>
              <a:t>その他区域方針に記載されている取組</a:t>
            </a:r>
            <a:endParaRPr lang="ja-JP" altLang="en-US" sz="2000" dirty="0">
              <a:solidFill>
                <a:schemeClr val="bg1"/>
              </a:solidFill>
            </a:endParaRPr>
          </a:p>
        </p:txBody>
      </p:sp>
      <p:sp>
        <p:nvSpPr>
          <p:cNvPr id="14" name="タイトル 1"/>
          <p:cNvSpPr txBox="1">
            <a:spLocks/>
          </p:cNvSpPr>
          <p:nvPr/>
        </p:nvSpPr>
        <p:spPr bwMode="auto">
          <a:xfrm>
            <a:off x="316014" y="3845495"/>
            <a:ext cx="8496943" cy="2579926"/>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■医療分野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・病床規制の特例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・外国医師等の業務解禁</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■都市再生・まちづくり分野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・エリアマネジメントの民間開放</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・容積率等の見直し　　　　　　　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■教育分野　　（公設民営学校の設置）</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■歴史的建築物の活用分野　　（旅館業法施行令の緩和）</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50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504825"/>
            <a:ext cx="9140825"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199" name="Picture 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2430463"/>
            <a:ext cx="11223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3435350"/>
            <a:ext cx="1152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387725"/>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025" y="2540000"/>
            <a:ext cx="830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663" y="3136900"/>
            <a:ext cx="1149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4127500"/>
            <a:ext cx="10699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5238" y="1985963"/>
            <a:ext cx="7477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212" name="Picture 7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3357563"/>
            <a:ext cx="12969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7219" name="グループ化 107"/>
          <p:cNvGrpSpPr>
            <a:grpSpLocks/>
          </p:cNvGrpSpPr>
          <p:nvPr/>
        </p:nvGrpSpPr>
        <p:grpSpPr bwMode="auto">
          <a:xfrm>
            <a:off x="92075" y="2882900"/>
            <a:ext cx="1384300" cy="833438"/>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7248" name="テキスト ボックス 119"/>
            <p:cNvSpPr txBox="1">
              <a:spLocks noChangeArrowheads="1"/>
            </p:cNvSpPr>
            <p:nvPr/>
          </p:nvSpPr>
          <p:spPr bwMode="auto">
            <a:xfrm>
              <a:off x="596445" y="2925672"/>
              <a:ext cx="1279990" cy="21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000" b="1">
                  <a:solidFill>
                    <a:srgbClr val="000000"/>
                  </a:solidFill>
                  <a:latin typeface="Meiryo UI" pitchFamily="50" charset="-128"/>
                  <a:ea typeface="Meiryo UI" pitchFamily="50" charset="-128"/>
                  <a:cs typeface="Meiryo UI" pitchFamily="50" charset="-128"/>
                </a:rPr>
                <a:t>  </a:t>
              </a:r>
              <a:r>
                <a:rPr lang="en-US" altLang="ja-JP" sz="1000" b="1">
                  <a:solidFill>
                    <a:schemeClr val="bg1"/>
                  </a:solidFill>
                  <a:latin typeface="Meiryo UI" pitchFamily="50" charset="-128"/>
                  <a:ea typeface="Meiryo UI" pitchFamily="50" charset="-128"/>
                  <a:cs typeface="Meiryo UI" pitchFamily="50" charset="-128"/>
                </a:rPr>
                <a:t>SPring-8 SACLA</a:t>
              </a:r>
              <a:endParaRPr lang="ja-JP" altLang="en-US" sz="1000" b="1">
                <a:solidFill>
                  <a:schemeClr val="bg1"/>
                </a:solidFill>
                <a:latin typeface="Meiryo UI" pitchFamily="50" charset="-128"/>
                <a:ea typeface="Meiryo UI" pitchFamily="50" charset="-128"/>
                <a:cs typeface="Meiryo UI" pitchFamily="50" charset="-128"/>
              </a:endParaRPr>
            </a:p>
          </p:txBody>
        </p:sp>
      </p:grpSp>
      <p:grpSp>
        <p:nvGrpSpPr>
          <p:cNvPr id="7220" name="グループ化 57"/>
          <p:cNvGrpSpPr>
            <a:grpSpLocks/>
          </p:cNvGrpSpPr>
          <p:nvPr/>
        </p:nvGrpSpPr>
        <p:grpSpPr bwMode="auto">
          <a:xfrm>
            <a:off x="2573338" y="2781300"/>
            <a:ext cx="990600" cy="647700"/>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7246" name="テキスト ボックス 119"/>
            <p:cNvSpPr txBox="1">
              <a:spLocks noChangeArrowheads="1"/>
            </p:cNvSpPr>
            <p:nvPr/>
          </p:nvSpPr>
          <p:spPr bwMode="auto">
            <a:xfrm>
              <a:off x="2432239" y="2159864"/>
              <a:ext cx="2027422" cy="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800" b="1">
                  <a:latin typeface="Meiryo UI" pitchFamily="50" charset="-128"/>
                  <a:ea typeface="Meiryo UI" pitchFamily="50" charset="-128"/>
                  <a:cs typeface="Meiryo UI" pitchFamily="50" charset="-128"/>
                </a:rPr>
                <a:t>神戸医療産業都市</a:t>
              </a:r>
            </a:p>
          </p:txBody>
        </p:sp>
      </p:grpSp>
      <p:grpSp>
        <p:nvGrpSpPr>
          <p:cNvPr id="7221" name="グループ化 118"/>
          <p:cNvGrpSpPr>
            <a:grpSpLocks/>
          </p:cNvGrpSpPr>
          <p:nvPr/>
        </p:nvGrpSpPr>
        <p:grpSpPr bwMode="auto">
          <a:xfrm>
            <a:off x="4572000" y="1412875"/>
            <a:ext cx="1473200" cy="1008063"/>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7244" name="テキスト ボックス 119"/>
            <p:cNvSpPr txBox="1">
              <a:spLocks noChangeArrowheads="1"/>
            </p:cNvSpPr>
            <p:nvPr/>
          </p:nvSpPr>
          <p:spPr bwMode="auto">
            <a:xfrm>
              <a:off x="4835790" y="1282087"/>
              <a:ext cx="903851" cy="2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彩都</a:t>
              </a:r>
            </a:p>
          </p:txBody>
        </p:sp>
      </p:grpSp>
      <p:sp>
        <p:nvSpPr>
          <p:cNvPr id="51" name="二等辺三角形 50"/>
          <p:cNvSpPr/>
          <p:nvPr/>
        </p:nvSpPr>
        <p:spPr>
          <a:xfrm rot="19296375">
            <a:off x="5792788" y="3573463"/>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7223"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0563" y="5157788"/>
            <a:ext cx="1304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738" y="803275"/>
            <a:ext cx="14398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テキスト ボックス 119"/>
          <p:cNvSpPr txBox="1">
            <a:spLocks noChangeArrowheads="1"/>
          </p:cNvSpPr>
          <p:nvPr/>
        </p:nvSpPr>
        <p:spPr bwMode="auto">
          <a:xfrm>
            <a:off x="6684963" y="1700213"/>
            <a:ext cx="1847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b="1">
                <a:latin typeface="Meiryo UI" pitchFamily="50" charset="-128"/>
                <a:ea typeface="Meiryo UI" pitchFamily="50" charset="-128"/>
                <a:cs typeface="Meiryo UI" pitchFamily="50" charset="-128"/>
              </a:rPr>
              <a:t>　</a:t>
            </a:r>
            <a:r>
              <a:rPr lang="ja-JP" altLang="en-US" sz="1000" b="1">
                <a:latin typeface="Meiryo UI" pitchFamily="50" charset="-128"/>
                <a:ea typeface="Meiryo UI" pitchFamily="50" charset="-128"/>
                <a:cs typeface="Meiryo UI" pitchFamily="50" charset="-128"/>
              </a:rPr>
              <a:t>京都大学先端医療機器</a:t>
            </a:r>
            <a:endParaRPr lang="en-US" altLang="ja-JP" sz="1000" b="1">
              <a:latin typeface="Meiryo UI" pitchFamily="50" charset="-128"/>
              <a:ea typeface="Meiryo UI" pitchFamily="50" charset="-128"/>
              <a:cs typeface="Meiryo UI" pitchFamily="50" charset="-128"/>
            </a:endParaRPr>
          </a:p>
          <a:p>
            <a:pPr algn="r" eaLnBrk="1" hangingPunct="1"/>
            <a:r>
              <a:rPr lang="ja-JP" altLang="en-US" sz="1000" b="1">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7229" name="テキスト ボックス 119"/>
          <p:cNvSpPr txBox="1">
            <a:spLocks noChangeArrowheads="1"/>
          </p:cNvSpPr>
          <p:nvPr/>
        </p:nvSpPr>
        <p:spPr bwMode="auto">
          <a:xfrm>
            <a:off x="7234238" y="2273300"/>
            <a:ext cx="18018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7231" name="テキスト ボックス 119"/>
          <p:cNvSpPr txBox="1">
            <a:spLocks noChangeArrowheads="1"/>
          </p:cNvSpPr>
          <p:nvPr/>
        </p:nvSpPr>
        <p:spPr bwMode="auto">
          <a:xfrm>
            <a:off x="5903913" y="3716338"/>
            <a:ext cx="183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うめきた（グランフロント大阪）</a:t>
            </a:r>
          </a:p>
        </p:txBody>
      </p:sp>
      <p:sp>
        <p:nvSpPr>
          <p:cNvPr id="7232" name="正方形/長方形 64"/>
          <p:cNvSpPr>
            <a:spLocks noChangeArrowheads="1"/>
          </p:cNvSpPr>
          <p:nvPr/>
        </p:nvSpPr>
        <p:spPr bwMode="auto">
          <a:xfrm>
            <a:off x="6337300" y="5300663"/>
            <a:ext cx="2843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a:t>医薬品・医療機器の開発を促進する</a:t>
            </a:r>
            <a:endParaRPr lang="en-US" altLang="ja-JP" sz="1000" b="1"/>
          </a:p>
          <a:p>
            <a:r>
              <a:rPr lang="ja-JP" altLang="en-US" sz="1000" b="1"/>
              <a:t>「ＰＭＤＡ関西支部」の設置（</a:t>
            </a:r>
            <a:r>
              <a:rPr lang="en-US" altLang="ja-JP" sz="1000" b="1"/>
              <a:t>H25.10</a:t>
            </a:r>
            <a:r>
              <a:rPr lang="ja-JP" altLang="en-US" sz="1000" b="1"/>
              <a:t>）など</a:t>
            </a:r>
            <a:endParaRPr lang="en-US" altLang="ja-JP" sz="1000" b="1"/>
          </a:p>
          <a:p>
            <a:r>
              <a:rPr lang="en-US" altLang="ja-JP" sz="1000" b="1">
                <a:latin typeface="ＭＳ Ｐゴシック" charset="-128"/>
                <a:ea typeface="Meiryo UI" pitchFamily="50" charset="-128"/>
                <a:cs typeface="Meiryo UI" pitchFamily="50" charset="-128"/>
              </a:rPr>
              <a:t>※</a:t>
            </a:r>
            <a:r>
              <a:rPr lang="ja-JP" altLang="en-US" sz="1000" b="1">
                <a:latin typeface="ＭＳ Ｐゴシック" charset="-128"/>
                <a:ea typeface="Meiryo UI" pitchFamily="50" charset="-128"/>
                <a:cs typeface="Meiryo UI" pitchFamily="50" charset="-128"/>
              </a:rPr>
              <a:t>薬事戦略相談及びＧＭＰ実地調査を実施</a:t>
            </a:r>
            <a:endParaRPr lang="ja-JP" altLang="en-US" sz="1000" b="1">
              <a:latin typeface="ＭＳ Ｐゴシック" charset="-128"/>
            </a:endParaRPr>
          </a:p>
        </p:txBody>
      </p:sp>
      <p:sp>
        <p:nvSpPr>
          <p:cNvPr id="69" name="テキスト ボックス 68"/>
          <p:cNvSpPr txBox="1"/>
          <p:nvPr/>
        </p:nvSpPr>
        <p:spPr>
          <a:xfrm>
            <a:off x="5724525" y="6092825"/>
            <a:ext cx="2016125" cy="576263"/>
          </a:xfrm>
          <a:prstGeom prst="rect">
            <a:avLst/>
          </a:prstGeom>
          <a:noFill/>
        </p:spPr>
        <p:txBody>
          <a:bodyPr>
            <a:spAutoFit/>
          </a:bodyPr>
          <a:lstStyle/>
          <a:p>
            <a:pPr>
              <a:defRPr/>
            </a:pPr>
            <a:r>
              <a:rPr lang="ja-JP" altLang="en-US" sz="1050" b="1" dirty="0"/>
              <a:t>医薬品・医療機器等の輸出入手続きの電子化・簡素化の実証実験開始（</a:t>
            </a:r>
            <a:r>
              <a:rPr lang="en-US" altLang="ja-JP" sz="1050" b="1" dirty="0"/>
              <a:t>H25.3</a:t>
            </a:r>
            <a:r>
              <a:rPr lang="ja-JP" altLang="en-US" sz="1050" b="1" dirty="0"/>
              <a:t>）など</a:t>
            </a:r>
          </a:p>
        </p:txBody>
      </p:sp>
      <p:sp>
        <p:nvSpPr>
          <p:cNvPr id="70" name="テキスト ボックス 69"/>
          <p:cNvSpPr txBox="1"/>
          <p:nvPr/>
        </p:nvSpPr>
        <p:spPr>
          <a:xfrm>
            <a:off x="684213" y="5840413"/>
            <a:ext cx="2592387" cy="901700"/>
          </a:xfrm>
          <a:prstGeom prst="rect">
            <a:avLst/>
          </a:prstGeom>
          <a:noFill/>
        </p:spPr>
        <p:txBody>
          <a:bodyPr>
            <a:spAutoFit/>
          </a:bodyPr>
          <a:lstStyle/>
          <a:p>
            <a:pPr>
              <a:defRPr/>
            </a:pPr>
            <a:r>
              <a:rPr lang="ja-JP" altLang="en-US" sz="1050" b="1" dirty="0"/>
              <a:t>バッテリー戦略研究センター開設（</a:t>
            </a:r>
            <a:r>
              <a:rPr lang="en-US" altLang="ja-JP" sz="1050" b="1" dirty="0"/>
              <a:t>H24.7</a:t>
            </a:r>
            <a:r>
              <a:rPr lang="ja-JP" altLang="en-US" sz="1050" b="1" dirty="0"/>
              <a:t>）</a:t>
            </a:r>
            <a:endParaRPr lang="en-US" altLang="ja-JP" sz="1050" b="1" dirty="0"/>
          </a:p>
          <a:p>
            <a:pPr>
              <a:defRPr/>
            </a:pPr>
            <a:r>
              <a:rPr lang="en-US" altLang="ja-JP" sz="1050" b="1" dirty="0"/>
              <a:t>※</a:t>
            </a:r>
            <a:r>
              <a:rPr lang="ja-JP" altLang="en-US" sz="1050" b="1" dirty="0"/>
              <a:t>関西における蓄電池、太陽電池、燃料電池関連の新たなビジネス創出支援拠点</a:t>
            </a:r>
            <a:endParaRPr lang="en-US" altLang="ja-JP" sz="1050" b="1" dirty="0"/>
          </a:p>
          <a:p>
            <a:pPr>
              <a:defRPr/>
            </a:pPr>
            <a:r>
              <a:rPr lang="ja-JP" altLang="en-US" sz="1050" b="1" dirty="0"/>
              <a:t>世界№</a:t>
            </a:r>
            <a:r>
              <a:rPr lang="en-US" altLang="ja-JP" sz="1050" b="1" dirty="0"/>
              <a:t>1</a:t>
            </a:r>
            <a:r>
              <a:rPr lang="ja-JP" altLang="en-US" sz="1050" b="1" dirty="0"/>
              <a:t>のバッテリースーパークラスターの中核拠点の形成（</a:t>
            </a:r>
            <a:r>
              <a:rPr lang="en-US" altLang="ja-JP" sz="1050" b="1" dirty="0"/>
              <a:t>H26.3</a:t>
            </a:r>
            <a:r>
              <a:rPr lang="ja-JP" altLang="en-US" sz="1050" b="1" dirty="0"/>
              <a:t>）など</a:t>
            </a:r>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250"/>
            <a:ext cx="4248150" cy="1906588"/>
          </a:xfrm>
          <a:prstGeom prst="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650" dirty="0">
                <a:solidFill>
                  <a:schemeClr val="tx1"/>
                </a:solidFill>
                <a:latin typeface="Meiryo UI" pitchFamily="50" charset="-128"/>
                <a:ea typeface="Meiryo UI" pitchFamily="50" charset="-128"/>
                <a:cs typeface="Meiryo UI" pitchFamily="50" charset="-128"/>
              </a:rPr>
              <a:t>〇総合特区法に基づき</a:t>
            </a:r>
            <a:r>
              <a:rPr lang="en-US" altLang="ja-JP" sz="1650" dirty="0">
                <a:solidFill>
                  <a:schemeClr val="tx1"/>
                </a:solidFill>
                <a:latin typeface="Meiryo UI" pitchFamily="50" charset="-128"/>
                <a:ea typeface="Meiryo UI" pitchFamily="50" charset="-128"/>
                <a:cs typeface="Meiryo UI" pitchFamily="50" charset="-128"/>
              </a:rPr>
              <a:t>H23</a:t>
            </a:r>
            <a:r>
              <a:rPr lang="ja-JP" altLang="en-US" sz="1650" dirty="0">
                <a:solidFill>
                  <a:schemeClr val="tx1"/>
                </a:solidFill>
                <a:latin typeface="Meiryo UI" pitchFamily="50" charset="-128"/>
                <a:ea typeface="Meiryo UI" pitchFamily="50" charset="-128"/>
                <a:cs typeface="Meiryo UI" pitchFamily="50" charset="-128"/>
              </a:rPr>
              <a:t>年</a:t>
            </a:r>
            <a:r>
              <a:rPr lang="en-US" altLang="ja-JP" sz="1650" dirty="0">
                <a:solidFill>
                  <a:schemeClr val="tx1"/>
                </a:solidFill>
                <a:latin typeface="Meiryo UI" pitchFamily="50" charset="-128"/>
                <a:ea typeface="Meiryo UI" pitchFamily="50" charset="-128"/>
                <a:cs typeface="Meiryo UI" pitchFamily="50" charset="-128"/>
              </a:rPr>
              <a:t>12</a:t>
            </a:r>
            <a:r>
              <a:rPr lang="ja-JP" altLang="en-US" sz="1650" dirty="0">
                <a:solidFill>
                  <a:schemeClr val="tx1"/>
                </a:solidFill>
                <a:latin typeface="Meiryo UI" pitchFamily="50" charset="-128"/>
                <a:ea typeface="Meiryo UI" pitchFamily="50" charset="-128"/>
                <a:cs typeface="Meiryo UI" pitchFamily="50" charset="-128"/>
              </a:rPr>
              <a:t>月に全国</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７地域が指定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９地区によって構成</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〇全国最多と</a:t>
            </a:r>
            <a:r>
              <a:rPr lang="ja-JP" altLang="en-US" sz="1650" dirty="0" smtClean="0">
                <a:solidFill>
                  <a:schemeClr val="tx1"/>
                </a:solidFill>
                <a:latin typeface="Meiryo UI" pitchFamily="50" charset="-128"/>
                <a:ea typeface="Meiryo UI" pitchFamily="50" charset="-128"/>
                <a:cs typeface="Meiryo UI" pitchFamily="50" charset="-128"/>
              </a:rPr>
              <a:t>なる</a:t>
            </a:r>
            <a:r>
              <a:rPr lang="en-US" altLang="ja-JP" sz="1650" dirty="0">
                <a:solidFill>
                  <a:schemeClr val="tx1"/>
                </a:solidFill>
                <a:latin typeface="Meiryo UI" pitchFamily="50" charset="-128"/>
                <a:ea typeface="Meiryo UI" pitchFamily="50" charset="-128"/>
                <a:cs typeface="Meiryo UI" pitchFamily="50" charset="-128"/>
              </a:rPr>
              <a:t>49</a:t>
            </a:r>
            <a:r>
              <a:rPr lang="ja-JP" altLang="en-US" sz="1650" dirty="0" smtClean="0">
                <a:solidFill>
                  <a:schemeClr val="tx1"/>
                </a:solidFill>
                <a:latin typeface="Meiryo UI" pitchFamily="50" charset="-128"/>
                <a:ea typeface="Meiryo UI" pitchFamily="50" charset="-128"/>
                <a:cs typeface="Meiryo UI" pitchFamily="50" charset="-128"/>
              </a:rPr>
              <a:t>プロジェクト</a:t>
            </a:r>
            <a:r>
              <a:rPr lang="en-US" altLang="ja-JP" sz="1650" dirty="0">
                <a:solidFill>
                  <a:schemeClr val="tx1"/>
                </a:solidFill>
                <a:latin typeface="Meiryo UI" pitchFamily="50" charset="-128"/>
                <a:ea typeface="Meiryo UI" pitchFamily="50" charset="-128"/>
                <a:cs typeface="Meiryo UI" pitchFamily="50" charset="-128"/>
              </a:rPr>
              <a:t>90</a:t>
            </a:r>
            <a:r>
              <a:rPr lang="ja-JP" altLang="en-US" sz="1650" dirty="0" smtClean="0">
                <a:solidFill>
                  <a:schemeClr val="tx1"/>
                </a:solidFill>
                <a:latin typeface="Meiryo UI" pitchFamily="50" charset="-128"/>
                <a:ea typeface="Meiryo UI" pitchFamily="50" charset="-128"/>
                <a:cs typeface="Meiryo UI" pitchFamily="50" charset="-128"/>
              </a:rPr>
              <a:t>案件</a:t>
            </a:r>
            <a:r>
              <a:rPr lang="ja-JP" altLang="en-US" sz="1650" dirty="0">
                <a:solidFill>
                  <a:schemeClr val="tx1"/>
                </a:solidFill>
                <a:latin typeface="Meiryo UI" pitchFamily="50" charset="-128"/>
                <a:ea typeface="Meiryo UI" pitchFamily="50" charset="-128"/>
                <a:cs typeface="Meiryo UI" pitchFamily="50" charset="-128"/>
              </a:rPr>
              <a:t>が</a:t>
            </a:r>
            <a:r>
              <a:rPr lang="ja-JP" altLang="en-US" sz="1650" dirty="0" smtClean="0">
                <a:solidFill>
                  <a:schemeClr val="tx1"/>
                </a:solidFill>
                <a:latin typeface="Meiryo UI" pitchFamily="50" charset="-128"/>
                <a:ea typeface="Meiryo UI" pitchFamily="50" charset="-128"/>
                <a:cs typeface="Meiryo UI" pitchFamily="50" charset="-128"/>
              </a:rPr>
              <a:t>計画　　</a:t>
            </a:r>
            <a:endParaRPr lang="en-US" altLang="ja-JP" sz="1650" dirty="0" smtClean="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a:t>
            </a:r>
            <a:r>
              <a:rPr lang="ja-JP" altLang="en-US" sz="1650" dirty="0" smtClean="0">
                <a:solidFill>
                  <a:schemeClr val="tx1"/>
                </a:solidFill>
                <a:latin typeface="Meiryo UI" pitchFamily="50" charset="-128"/>
                <a:ea typeface="Meiryo UI" pitchFamily="50" charset="-128"/>
                <a:cs typeface="Meiryo UI" pitchFamily="50" charset="-128"/>
              </a:rPr>
              <a:t>認定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a:t>
            </a:r>
            <a:r>
              <a:rPr lang="en-US" altLang="ja-JP" sz="1650" dirty="0" smtClean="0">
                <a:solidFill>
                  <a:schemeClr val="tx1"/>
                </a:solidFill>
                <a:latin typeface="Meiryo UI" pitchFamily="50" charset="-128"/>
                <a:ea typeface="Meiryo UI" pitchFamily="50" charset="-128"/>
                <a:cs typeface="Meiryo UI" pitchFamily="50" charset="-128"/>
              </a:rPr>
              <a:t>H26.11</a:t>
            </a:r>
            <a:r>
              <a:rPr lang="ja-JP" altLang="en-US" sz="1650" dirty="0" smtClean="0">
                <a:solidFill>
                  <a:schemeClr val="tx1"/>
                </a:solidFill>
                <a:latin typeface="Meiryo UI" pitchFamily="50" charset="-128"/>
                <a:ea typeface="Meiryo UI" pitchFamily="50" charset="-128"/>
                <a:cs typeface="Meiryo UI" pitchFamily="50" charset="-128"/>
              </a:rPr>
              <a:t> 第</a:t>
            </a:r>
            <a:r>
              <a:rPr lang="en-US" altLang="ja-JP" sz="1650" dirty="0">
                <a:solidFill>
                  <a:schemeClr val="tx1"/>
                </a:solidFill>
                <a:latin typeface="Meiryo UI" pitchFamily="50" charset="-128"/>
                <a:ea typeface="Meiryo UI" pitchFamily="50" charset="-128"/>
                <a:cs typeface="Meiryo UI" pitchFamily="50" charset="-128"/>
              </a:rPr>
              <a:t>11</a:t>
            </a:r>
            <a:r>
              <a:rPr lang="ja-JP" altLang="en-US" sz="1650" dirty="0" smtClean="0">
                <a:solidFill>
                  <a:schemeClr val="tx1"/>
                </a:solidFill>
                <a:latin typeface="Meiryo UI" pitchFamily="50" charset="-128"/>
                <a:ea typeface="Meiryo UI" pitchFamily="50" charset="-128"/>
                <a:cs typeface="Meiryo UI" pitchFamily="50" charset="-128"/>
              </a:rPr>
              <a:t>回</a:t>
            </a:r>
            <a:r>
              <a:rPr lang="ja-JP" altLang="en-US" sz="1650" dirty="0">
                <a:solidFill>
                  <a:schemeClr val="tx1"/>
                </a:solidFill>
                <a:latin typeface="Meiryo UI" pitchFamily="50" charset="-128"/>
                <a:ea typeface="Meiryo UI" pitchFamily="50" charset="-128"/>
                <a:cs typeface="Meiryo UI" pitchFamily="50" charset="-128"/>
              </a:rPr>
              <a:t>計画認定まで）</a:t>
            </a:r>
            <a:endParaRPr lang="en-US" altLang="ja-JP" sz="1650" dirty="0">
              <a:solidFill>
                <a:schemeClr val="tx1"/>
              </a:solidFill>
              <a:latin typeface="Meiryo UI" pitchFamily="50" charset="-128"/>
              <a:ea typeface="Meiryo UI" pitchFamily="50" charset="-128"/>
              <a:cs typeface="Meiryo UI" pitchFamily="50" charset="-128"/>
            </a:endParaRPr>
          </a:p>
        </p:txBody>
      </p:sp>
      <p:pic>
        <p:nvPicPr>
          <p:cNvPr id="7239"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738" y="5429250"/>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0" name="テキスト ボックス 119"/>
          <p:cNvSpPr txBox="1">
            <a:spLocks noChangeArrowheads="1"/>
          </p:cNvSpPr>
          <p:nvPr/>
        </p:nvSpPr>
        <p:spPr bwMode="auto">
          <a:xfrm>
            <a:off x="4568825" y="1412875"/>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chemeClr val="bg1"/>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大阪大学</a:t>
            </a:r>
          </a:p>
        </p:txBody>
      </p:sp>
      <p:cxnSp>
        <p:nvCxnSpPr>
          <p:cNvPr id="66" name="直線コネクタ 65"/>
          <p:cNvCxnSpPr/>
          <p:nvPr/>
        </p:nvCxnSpPr>
        <p:spPr>
          <a:xfrm>
            <a:off x="307975" y="4286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242" name="テキスト ボックス 70"/>
          <p:cNvSpPr txBox="1">
            <a:spLocks noChangeArrowheads="1"/>
          </p:cNvSpPr>
          <p:nvPr/>
        </p:nvSpPr>
        <p:spPr bwMode="auto">
          <a:xfrm>
            <a:off x="317500" y="58738"/>
            <a:ext cx="882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成長をリードしていく仕組み　－関西イノベーション国際戦略総合特区－</a:t>
            </a:r>
          </a:p>
        </p:txBody>
      </p:sp>
      <p:sp>
        <p:nvSpPr>
          <p:cNvPr id="64" name="テキスト ボックス 63"/>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8392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17500" y="101600"/>
            <a:ext cx="861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prstClr val="black"/>
                </a:solidFill>
                <a:latin typeface="Meiryo UI" pitchFamily="50" charset="-128"/>
                <a:ea typeface="Meiryo UI" pitchFamily="50" charset="-128"/>
                <a:cs typeface="Meiryo UI" pitchFamily="50" charset="-128"/>
              </a:rPr>
              <a:t>成長戦略の推進に向けて</a:t>
            </a:r>
            <a:endParaRPr lang="ja-JP" altLang="en-US" sz="2400" dirty="0">
              <a:solidFill>
                <a:prstClr val="black"/>
              </a:solidFill>
              <a:latin typeface="Meiryo UI" pitchFamily="50" charset="-128"/>
              <a:ea typeface="Meiryo UI" pitchFamily="50" charset="-128"/>
              <a:cs typeface="Meiryo UI" pitchFamily="50" charset="-128"/>
            </a:endParaRPr>
          </a:p>
        </p:txBody>
      </p:sp>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3528" y="612522"/>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の道筋</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58935" y="908720"/>
            <a:ext cx="8187264" cy="3426579"/>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大阪の成長戦略」は、大阪の成長のために必要と考えられる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・大阪市が取り組むべき施策・事業だけではなく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な実施主体による幅広い取組を網羅的にとりまとめた“提言書”でもあり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、これら取組の中から、地域経営の観点で実現可能性や優先順位を考えながら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な実施主体での具体化に取り組んで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にあたっては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民間でできることは民間で」「府民や企業の自主的な活動やその能力を活かし協働で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いう基本的な理念のもと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として取り組むべきものについては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財政状況の中での財政規律を堅持しながら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効果を精査した上で、具体化を図っていく</a:t>
            </a: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、国において法改正や制度創設が必要なものについては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機会をとらえて要望活動を行うなど、粘り強く国へ働きかけて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いく。加えて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受け皿として、国の権限・組織・財源の移管に向けて進めて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4335299"/>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適切な進行管理</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364" y="4687513"/>
            <a:ext cx="8187264" cy="2092881"/>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目標については、その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状況を把握し、ホームページ等で公表する。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○目標の達成に向けて講ずる各種施策については、その進捗状況を把握するため、参考となる指標を設定する。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○戦略の着実な推進を図るため、庁内体制を整備し、適切な進行管理を行う。</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○社会経済情勢の変化に応じて、具体的な取組内容について適宜、追加・修正を行うなど、基本的な方向性を堅持しつつも、必要に応じて柔軟に見直しを行っていく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56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85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67" name="Group 167"/>
          <p:cNvGraphicFramePr>
            <a:graphicFrameLocks noGrp="1"/>
          </p:cNvGraphicFramePr>
          <p:nvPr>
            <p:extLst>
              <p:ext uri="{D42A27DB-BD31-4B8C-83A1-F6EECF244321}">
                <p14:modId xmlns:p14="http://schemas.microsoft.com/office/powerpoint/2010/main" val="3929180725"/>
              </p:ext>
            </p:extLst>
          </p:nvPr>
        </p:nvGraphicFramePr>
        <p:xfrm>
          <a:off x="250825" y="923925"/>
          <a:ext cx="8713788" cy="5508625"/>
        </p:xfrm>
        <a:graphic>
          <a:graphicData uri="http://schemas.openxmlformats.org/drawingml/2006/table">
            <a:tbl>
              <a:tblPr/>
              <a:tblGrid>
                <a:gridCol w="649288"/>
                <a:gridCol w="1800225"/>
                <a:gridCol w="2232025"/>
                <a:gridCol w="2087562"/>
                <a:gridCol w="1944688"/>
              </a:tblGrid>
              <a:tr h="3048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800"/>
                        </a:lnSpc>
                        <a:spcBef>
                          <a:spcPct val="20000"/>
                        </a:spcBef>
                        <a:spcAft>
                          <a:spcPct val="0"/>
                        </a:spcAft>
                        <a:buClrTx/>
                        <a:buSzTx/>
                        <a:buFontTx/>
                        <a:buNone/>
                        <a:tabLst/>
                        <a:defRPr/>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２０２０年に向けた都市魅力創造</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統合型リゾートの立地促進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万博記念公園南側ゾーンへの複合型エンターテイメント施設の立地</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17" name="Text Box 23"/>
          <p:cNvSpPr txBox="1">
            <a:spLocks noChangeArrowheads="1"/>
          </p:cNvSpPr>
          <p:nvPr/>
        </p:nvSpPr>
        <p:spPr bwMode="auto">
          <a:xfrm>
            <a:off x="311150" y="1249363"/>
            <a:ext cx="42021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a:t>
            </a:r>
            <a:r>
              <a:rPr lang="ja-JP" altLang="en-US" sz="1200">
                <a:ea typeface="HGPｺﾞｼｯｸE" pitchFamily="50" charset="-128"/>
              </a:rPr>
              <a:t>世界的な創造都市、</a:t>
            </a:r>
            <a:r>
              <a:rPr lang="ja-JP" altLang="en-US" sz="1200">
                <a:solidFill>
                  <a:srgbClr val="000000"/>
                </a:solidFill>
                <a:ea typeface="HGPｺﾞｼｯｸE" pitchFamily="50" charset="-128"/>
              </a:rPr>
              <a:t>国際エンターテイメント都市の創出</a:t>
            </a:r>
          </a:p>
        </p:txBody>
      </p:sp>
      <p:sp>
        <p:nvSpPr>
          <p:cNvPr id="4118" name="Text Box 97"/>
          <p:cNvSpPr txBox="1">
            <a:spLocks noChangeArrowheads="1"/>
          </p:cNvSpPr>
          <p:nvPr/>
        </p:nvSpPr>
        <p:spPr bwMode="auto">
          <a:xfrm>
            <a:off x="307975" y="1722438"/>
            <a:ext cx="55403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世界的な創造都市、世界最高水準のエンターテイメント都市の創出</a:t>
            </a:r>
          </a:p>
        </p:txBody>
      </p:sp>
      <p:sp>
        <p:nvSpPr>
          <p:cNvPr id="411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4120" name="Rectangle 108"/>
          <p:cNvSpPr>
            <a:spLocks noChangeArrowheads="1"/>
          </p:cNvSpPr>
          <p:nvPr/>
        </p:nvSpPr>
        <p:spPr bwMode="auto">
          <a:xfrm>
            <a:off x="1079500" y="648017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4121"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4122" name="Line 140"/>
          <p:cNvSpPr>
            <a:spLocks noChangeShapeType="1"/>
          </p:cNvSpPr>
          <p:nvPr/>
        </p:nvSpPr>
        <p:spPr bwMode="auto">
          <a:xfrm flipV="1">
            <a:off x="4505325" y="1882775"/>
            <a:ext cx="4314825"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3" name="Line 140"/>
          <p:cNvSpPr>
            <a:spLocks noChangeShapeType="1"/>
          </p:cNvSpPr>
          <p:nvPr/>
        </p:nvSpPr>
        <p:spPr bwMode="auto">
          <a:xfrm flipV="1">
            <a:off x="3875088" y="4813300"/>
            <a:ext cx="4945062"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4" name="Line 170"/>
          <p:cNvSpPr>
            <a:spLocks noChangeShapeType="1"/>
          </p:cNvSpPr>
          <p:nvPr/>
        </p:nvSpPr>
        <p:spPr bwMode="auto">
          <a:xfrm>
            <a:off x="3779838" y="5969000"/>
            <a:ext cx="5040312" cy="30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5" name="Rectangle 57"/>
          <p:cNvSpPr>
            <a:spLocks noChangeArrowheads="1"/>
          </p:cNvSpPr>
          <p:nvPr/>
        </p:nvSpPr>
        <p:spPr bwMode="auto">
          <a:xfrm>
            <a:off x="3944938" y="5681663"/>
            <a:ext cx="917575" cy="6064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活性化プラン</a:t>
            </a:r>
          </a:p>
          <a:p>
            <a:pPr algn="ctr"/>
            <a:r>
              <a:rPr lang="ja-JP" altLang="en-US" sz="1000">
                <a:ea typeface="HGPｺﾞｼｯｸE" pitchFamily="50" charset="-128"/>
              </a:rPr>
              <a:t>（案）策定</a:t>
            </a:r>
            <a:endParaRPr lang="en-US" altLang="ja-JP" sz="1000">
              <a:ea typeface="HGPｺﾞｼｯｸE" pitchFamily="50" charset="-128"/>
            </a:endParaRPr>
          </a:p>
          <a:p>
            <a:pPr algn="ctr"/>
            <a:r>
              <a:rPr lang="ja-JP" altLang="en-US" sz="1000">
                <a:ea typeface="HGPｺﾞｼｯｸE" pitchFamily="50" charset="-128"/>
              </a:rPr>
              <a:t>事業者公募</a:t>
            </a:r>
          </a:p>
        </p:txBody>
      </p:sp>
      <p:sp>
        <p:nvSpPr>
          <p:cNvPr id="4126" name="Rectangle 57"/>
          <p:cNvSpPr>
            <a:spLocks noChangeArrowheads="1"/>
          </p:cNvSpPr>
          <p:nvPr/>
        </p:nvSpPr>
        <p:spPr bwMode="auto">
          <a:xfrm>
            <a:off x="2801938" y="5640388"/>
            <a:ext cx="1073150" cy="66833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万博記念公園</a:t>
            </a:r>
            <a:endParaRPr lang="en-US" altLang="ja-JP" sz="1000">
              <a:ea typeface="HGPｺﾞｼｯｸE" pitchFamily="50" charset="-128"/>
            </a:endParaRPr>
          </a:p>
          <a:p>
            <a:pPr algn="ctr"/>
            <a:r>
              <a:rPr lang="ja-JP" altLang="en-US" sz="1000">
                <a:ea typeface="HGPｺﾞｼｯｸE" pitchFamily="50" charset="-128"/>
              </a:rPr>
              <a:t>南側ゾーン活性化</a:t>
            </a:r>
            <a:endParaRPr lang="en-US" altLang="ja-JP" sz="1000">
              <a:ea typeface="HGPｺﾞｼｯｸE" pitchFamily="50" charset="-128"/>
            </a:endParaRPr>
          </a:p>
          <a:p>
            <a:pPr algn="ctr"/>
            <a:r>
              <a:rPr lang="ja-JP" altLang="en-US" sz="1000">
                <a:ea typeface="HGPｺﾞｼｯｸE" pitchFamily="50" charset="-128"/>
              </a:rPr>
              <a:t>プラン検討委員会</a:t>
            </a:r>
          </a:p>
        </p:txBody>
      </p:sp>
      <p:sp>
        <p:nvSpPr>
          <p:cNvPr id="4127" name="Rectangle 169"/>
          <p:cNvSpPr>
            <a:spLocks noChangeArrowheads="1"/>
          </p:cNvSpPr>
          <p:nvPr/>
        </p:nvSpPr>
        <p:spPr bwMode="auto">
          <a:xfrm>
            <a:off x="5308600" y="5751513"/>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施設の立地</a:t>
            </a:r>
          </a:p>
        </p:txBody>
      </p:sp>
      <p:cxnSp>
        <p:nvCxnSpPr>
          <p:cNvPr id="36" name="直線コネクタ 3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29" name="テキスト ボックス 37"/>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別添資料　　主な取組の工程イメージ　　</a:t>
            </a:r>
            <a:r>
              <a:rPr lang="ja-JP" altLang="en-US">
                <a:latin typeface="Meiryo UI" pitchFamily="50" charset="-128"/>
                <a:ea typeface="Meiryo UI" pitchFamily="50" charset="-128"/>
                <a:cs typeface="Meiryo UI" pitchFamily="50" charset="-128"/>
              </a:rPr>
              <a:t>１．内外の集客力向上</a:t>
            </a:r>
            <a:endParaRPr lang="en-US" altLang="ja-JP" sz="2000">
              <a:latin typeface="Meiryo UI" pitchFamily="50" charset="-128"/>
              <a:ea typeface="Meiryo UI" pitchFamily="50" charset="-128"/>
              <a:cs typeface="Meiryo UI" pitchFamily="50" charset="-128"/>
            </a:endParaRPr>
          </a:p>
        </p:txBody>
      </p:sp>
      <p:sp>
        <p:nvSpPr>
          <p:cNvPr id="4132" name="Rectangle 141"/>
          <p:cNvSpPr>
            <a:spLocks noChangeArrowheads="1"/>
          </p:cNvSpPr>
          <p:nvPr/>
        </p:nvSpPr>
        <p:spPr bwMode="auto">
          <a:xfrm>
            <a:off x="2700338" y="4476750"/>
            <a:ext cx="98742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大阪ｴﾝﾀｰﾃｲﾒﾝﾄ</a:t>
            </a:r>
            <a:endParaRPr lang="en-US" altLang="ja-JP" sz="1000">
              <a:ea typeface="HGPｺﾞｼｯｸE" pitchFamily="50" charset="-128"/>
            </a:endParaRPr>
          </a:p>
          <a:p>
            <a:pPr algn="ctr"/>
            <a:r>
              <a:rPr lang="ja-JP" altLang="en-US" sz="1000">
                <a:ea typeface="HGPｺﾞｼｯｸE" pitchFamily="50" charset="-128"/>
              </a:rPr>
              <a:t>都市構想</a:t>
            </a:r>
            <a:endParaRPr lang="en-US" altLang="ja-JP" sz="1000">
              <a:ea typeface="HGPｺﾞｼｯｸE" pitchFamily="50" charset="-128"/>
            </a:endParaRPr>
          </a:p>
          <a:p>
            <a:pPr algn="ctr"/>
            <a:r>
              <a:rPr lang="ja-JP" altLang="en-US" sz="1000">
                <a:ea typeface="HGPｺﾞｼｯｸE" pitchFamily="50" charset="-128"/>
              </a:rPr>
              <a:t>推進検討会</a:t>
            </a:r>
          </a:p>
        </p:txBody>
      </p:sp>
      <p:sp>
        <p:nvSpPr>
          <p:cNvPr id="4133" name="Rectangle 142"/>
          <p:cNvSpPr>
            <a:spLocks noChangeArrowheads="1"/>
          </p:cNvSpPr>
          <p:nvPr/>
        </p:nvSpPr>
        <p:spPr bwMode="auto">
          <a:xfrm>
            <a:off x="4473575" y="4222750"/>
            <a:ext cx="388938" cy="863600"/>
          </a:xfrm>
          <a:prstGeom prst="rect">
            <a:avLst/>
          </a:prstGeom>
          <a:solidFill>
            <a:schemeClr val="accent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基本コンセプト</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案策定</a:t>
            </a:r>
          </a:p>
        </p:txBody>
      </p:sp>
      <p:sp>
        <p:nvSpPr>
          <p:cNvPr id="4134" name="Rectangle 141"/>
          <p:cNvSpPr>
            <a:spLocks noChangeArrowheads="1"/>
          </p:cNvSpPr>
          <p:nvPr/>
        </p:nvSpPr>
        <p:spPr bwMode="auto">
          <a:xfrm>
            <a:off x="3708400" y="4476750"/>
            <a:ext cx="71437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大阪府市</a:t>
            </a:r>
            <a:endParaRPr lang="en-US" altLang="ja-JP" sz="1000" dirty="0">
              <a:ea typeface="HGPｺﾞｼｯｸE" pitchFamily="50" charset="-128"/>
            </a:endParaRPr>
          </a:p>
          <a:p>
            <a:pPr algn="ctr"/>
            <a:r>
              <a:rPr lang="en-US" altLang="ja-JP" sz="1000" dirty="0">
                <a:ea typeface="HGPｺﾞｼｯｸE" pitchFamily="50" charset="-128"/>
              </a:rPr>
              <a:t>IR</a:t>
            </a:r>
            <a:r>
              <a:rPr lang="ja-JP" altLang="en-US" sz="1000" dirty="0">
                <a:ea typeface="HGPｺﾞｼｯｸE" pitchFamily="50" charset="-128"/>
              </a:rPr>
              <a:t>立地</a:t>
            </a:r>
            <a:endParaRPr lang="en-US" altLang="ja-JP" sz="1000" dirty="0">
              <a:ea typeface="HGPｺﾞｼｯｸE" pitchFamily="50" charset="-128"/>
            </a:endParaRPr>
          </a:p>
          <a:p>
            <a:pPr algn="ctr"/>
            <a:r>
              <a:rPr lang="ja-JP" altLang="en-US" sz="1000" dirty="0">
                <a:ea typeface="HGPｺﾞｼｯｸE" pitchFamily="50" charset="-128"/>
              </a:rPr>
              <a:t>準備会議</a:t>
            </a:r>
          </a:p>
        </p:txBody>
      </p:sp>
      <p:sp>
        <p:nvSpPr>
          <p:cNvPr id="4136" name="Rectangle 142"/>
          <p:cNvSpPr>
            <a:spLocks noChangeArrowheads="1"/>
          </p:cNvSpPr>
          <p:nvPr/>
        </p:nvSpPr>
        <p:spPr bwMode="auto">
          <a:xfrm>
            <a:off x="5219700" y="1268413"/>
            <a:ext cx="720725" cy="1027112"/>
          </a:xfrm>
          <a:prstGeom prst="rect">
            <a:avLst/>
          </a:prstGeom>
          <a:solidFill>
            <a:schemeClr val="accent1"/>
          </a:solidFill>
          <a:ln w="3175">
            <a:solidFill>
              <a:schemeClr val="tx1"/>
            </a:solidFill>
            <a:miter lim="800000"/>
            <a:headEnd/>
            <a:tailEnd/>
          </a:ln>
        </p:spPr>
        <p:txBody>
          <a:bodyPr vert="eaVert" wrap="none" anchor="ctr"/>
          <a:lstStyle/>
          <a:p>
            <a:r>
              <a:rPr lang="ja-JP" altLang="en-US" sz="1000" dirty="0">
                <a:latin typeface="HGPｺﾞｼｯｸE" pitchFamily="50" charset="-128"/>
                <a:ea typeface="HGPｺﾞｼｯｸE" pitchFamily="50" charset="-128"/>
              </a:rPr>
              <a:t>２０１５年</a:t>
            </a:r>
            <a:endParaRPr lang="en-US" altLang="ja-JP" sz="1000" dirty="0">
              <a:latin typeface="HGPｺﾞｼｯｸE" pitchFamily="50" charset="-128"/>
              <a:ea typeface="HGPｺﾞｼｯｸE" pitchFamily="50" charset="-128"/>
            </a:endParaRPr>
          </a:p>
          <a:p>
            <a:r>
              <a:rPr lang="ja-JP" altLang="en-US" sz="1000" dirty="0">
                <a:latin typeface="HGPｺﾞｼｯｸE" pitchFamily="50" charset="-128"/>
                <a:ea typeface="HGPｺﾞｼｯｸE" pitchFamily="50" charset="-128"/>
              </a:rPr>
              <a:t>シンボルイヤー</a:t>
            </a:r>
            <a:endParaRPr lang="en-US" altLang="ja-JP" sz="1000" dirty="0">
              <a:latin typeface="HGPｺﾞｼｯｸE" pitchFamily="50" charset="-128"/>
              <a:ea typeface="HGPｺﾞｼｯｸE" pitchFamily="50" charset="-128"/>
            </a:endParaRPr>
          </a:p>
          <a:p>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・大坂の陣４００年</a:t>
            </a:r>
            <a:r>
              <a:rPr lang="en-US" altLang="ja-JP" sz="1200" baseline="30000" dirty="0">
                <a:latin typeface="HGPｺﾞｼｯｸE" pitchFamily="50" charset="-128"/>
                <a:ea typeface="HGPｺﾞｼｯｸE" pitchFamily="50" charset="-128"/>
              </a:rPr>
              <a:t/>
            </a:r>
            <a:br>
              <a:rPr lang="en-US" altLang="ja-JP" sz="1200" baseline="30000" dirty="0">
                <a:latin typeface="HGPｺﾞｼｯｸE" pitchFamily="50" charset="-128"/>
                <a:ea typeface="HGPｺﾞｼｯｸE" pitchFamily="50" charset="-128"/>
              </a:rPr>
            </a:br>
            <a:r>
              <a:rPr lang="ja-JP" altLang="en-US" sz="1200" baseline="30000" dirty="0">
                <a:latin typeface="HGPｺﾞｼｯｸE" pitchFamily="50" charset="-128"/>
                <a:ea typeface="HGPｺﾞｼｯｸE" pitchFamily="50" charset="-128"/>
              </a:rPr>
              <a:t>　天下一祭</a:t>
            </a:r>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・水都大阪２０１５</a:t>
            </a:r>
          </a:p>
        </p:txBody>
      </p:sp>
      <p:sp>
        <p:nvSpPr>
          <p:cNvPr id="4137" name="Line 24"/>
          <p:cNvSpPr>
            <a:spLocks noChangeShapeType="1"/>
          </p:cNvSpPr>
          <p:nvPr/>
        </p:nvSpPr>
        <p:spPr bwMode="auto">
          <a:xfrm flipV="1">
            <a:off x="4522788" y="2403475"/>
            <a:ext cx="4441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38" name="Rectangle 148"/>
          <p:cNvSpPr>
            <a:spLocks noChangeArrowheads="1"/>
          </p:cNvSpPr>
          <p:nvPr/>
        </p:nvSpPr>
        <p:spPr bwMode="auto">
          <a:xfrm>
            <a:off x="4687888" y="2332038"/>
            <a:ext cx="1565275" cy="231775"/>
          </a:xfrm>
          <a:prstGeom prst="rect">
            <a:avLst/>
          </a:prstGeom>
          <a:solidFill>
            <a:schemeClr val="bg1"/>
          </a:solidFill>
          <a:ln w="9525">
            <a:solidFill>
              <a:srgbClr val="000000"/>
            </a:solidFill>
            <a:miter lim="800000"/>
            <a:headEnd/>
            <a:tailEnd/>
          </a:ln>
        </p:spPr>
        <p:txBody>
          <a:bodyPr anchor="ctr"/>
          <a:lstStyle/>
          <a:p>
            <a:pPr algn="ctr"/>
            <a:r>
              <a:rPr lang="ja-JP" altLang="en-US" sz="1000" dirty="0">
                <a:latin typeface="HGPｺﾞｼｯｸE" pitchFamily="50" charset="-128"/>
                <a:ea typeface="HGPｺﾞｼｯｸE" pitchFamily="50" charset="-128"/>
              </a:rPr>
              <a:t>重点エリアのマネジメント</a:t>
            </a:r>
          </a:p>
        </p:txBody>
      </p:sp>
      <p:sp>
        <p:nvSpPr>
          <p:cNvPr id="4139" name="Line 24"/>
          <p:cNvSpPr>
            <a:spLocks noChangeShapeType="1"/>
          </p:cNvSpPr>
          <p:nvPr/>
        </p:nvSpPr>
        <p:spPr bwMode="auto">
          <a:xfrm flipV="1">
            <a:off x="3449638" y="2997200"/>
            <a:ext cx="31480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0" name="Rectangle 142"/>
          <p:cNvSpPr>
            <a:spLocks noChangeArrowheads="1"/>
          </p:cNvSpPr>
          <p:nvPr/>
        </p:nvSpPr>
        <p:spPr bwMode="auto">
          <a:xfrm>
            <a:off x="6608763" y="2563813"/>
            <a:ext cx="368300" cy="954087"/>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世界文化遺産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登録決定</a:t>
            </a:r>
            <a:endParaRPr lang="ja-JP" altLang="en-US" sz="1000" baseline="30000">
              <a:latin typeface="HGPｺﾞｼｯｸE" pitchFamily="50" charset="-128"/>
              <a:ea typeface="HGPｺﾞｼｯｸE" pitchFamily="50" charset="-128"/>
            </a:endParaRPr>
          </a:p>
        </p:txBody>
      </p:sp>
      <p:sp>
        <p:nvSpPr>
          <p:cNvPr id="4141" name="Rectangle 142"/>
          <p:cNvSpPr>
            <a:spLocks noChangeArrowheads="1"/>
          </p:cNvSpPr>
          <p:nvPr/>
        </p:nvSpPr>
        <p:spPr bwMode="auto">
          <a:xfrm>
            <a:off x="5580063" y="2638425"/>
            <a:ext cx="576262" cy="728663"/>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日本の推薦</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候補資産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決定</a:t>
            </a:r>
          </a:p>
        </p:txBody>
      </p:sp>
      <p:sp>
        <p:nvSpPr>
          <p:cNvPr id="43" name="Rectangle 142"/>
          <p:cNvSpPr>
            <a:spLocks noChangeArrowheads="1"/>
          </p:cNvSpPr>
          <p:nvPr/>
        </p:nvSpPr>
        <p:spPr bwMode="auto">
          <a:xfrm>
            <a:off x="5003800" y="2638425"/>
            <a:ext cx="368300" cy="728663"/>
          </a:xfrm>
          <a:prstGeom prst="rect">
            <a:avLst/>
          </a:prstGeom>
          <a:solidFill>
            <a:schemeClr val="accent1"/>
          </a:solidFill>
          <a:ln w="3175">
            <a:solidFill>
              <a:schemeClr val="tx1"/>
            </a:solidFill>
            <a:miter lim="800000"/>
            <a:headEnd/>
            <a:tailEnd/>
          </a:ln>
        </p:spPr>
        <p:txBody>
          <a:bodyPr vert="eaVert" wrap="none" anchor="ctr"/>
          <a:lstStyle/>
          <a:p>
            <a:pPr>
              <a:defRPr/>
            </a:pPr>
            <a:r>
              <a:rPr lang="ja-JP" altLang="en-US" sz="1000" dirty="0">
                <a:latin typeface="HGPｺﾞｼｯｸE" pitchFamily="50" charset="-128"/>
                <a:ea typeface="HGPｺﾞｼｯｸE" pitchFamily="50" charset="-128"/>
              </a:rPr>
              <a:t>推薦書</a:t>
            </a:r>
            <a:endParaRPr lang="en-US" altLang="ja-JP" sz="1000" dirty="0">
              <a:latin typeface="HGPｺﾞｼｯｸE" pitchFamily="50" charset="-128"/>
              <a:ea typeface="HGPｺﾞｼｯｸE" pitchFamily="50" charset="-128"/>
            </a:endParaRPr>
          </a:p>
          <a:p>
            <a:pPr>
              <a:defRPr/>
            </a:pPr>
            <a:r>
              <a:rPr lang="ja-JP" altLang="en-US" sz="1000" dirty="0">
                <a:latin typeface="HGPｺﾞｼｯｸE" pitchFamily="50" charset="-128"/>
                <a:ea typeface="HGPｺﾞｼｯｸE" pitchFamily="50" charset="-128"/>
              </a:rPr>
              <a:t>原案作成</a:t>
            </a:r>
          </a:p>
        </p:txBody>
      </p:sp>
      <p:sp>
        <p:nvSpPr>
          <p:cNvPr id="4143" name="Line 27"/>
          <p:cNvSpPr>
            <a:spLocks noChangeShapeType="1"/>
          </p:cNvSpPr>
          <p:nvPr/>
        </p:nvSpPr>
        <p:spPr bwMode="auto">
          <a:xfrm flipV="1">
            <a:off x="3973513" y="3973513"/>
            <a:ext cx="4991100" cy="31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4" name="Rectangle 23"/>
          <p:cNvSpPr>
            <a:spLocks noChangeArrowheads="1"/>
          </p:cNvSpPr>
          <p:nvPr/>
        </p:nvSpPr>
        <p:spPr bwMode="auto">
          <a:xfrm>
            <a:off x="2771775" y="3705225"/>
            <a:ext cx="1460500" cy="600075"/>
          </a:xfrm>
          <a:prstGeom prst="rect">
            <a:avLst/>
          </a:prstGeom>
          <a:solidFill>
            <a:schemeClr val="accent1"/>
          </a:solidFill>
          <a:ln w="3175">
            <a:solidFill>
              <a:schemeClr val="tx1"/>
            </a:solidFill>
            <a:miter lim="800000"/>
            <a:headEnd/>
            <a:tailEnd/>
          </a:ln>
        </p:spPr>
        <p:txBody>
          <a:bodyPr anchor="ctr">
            <a:spAutoFit/>
          </a:bodyPr>
          <a:lstStyle/>
          <a:p>
            <a:r>
              <a:rPr lang="ja-JP" altLang="en-US" sz="1100">
                <a:solidFill>
                  <a:srgbClr val="000000"/>
                </a:solidFill>
                <a:latin typeface="HGPｺﾞｼｯｸE" pitchFamily="50" charset="-128"/>
                <a:ea typeface="HGPｺﾞｼｯｸE" pitchFamily="50" charset="-128"/>
              </a:rPr>
              <a:t>大阪ﾐｭｰｼﾞｱﾑ</a:t>
            </a:r>
            <a:r>
              <a:rPr lang="ja-JP" altLang="en-US" sz="1100">
                <a:latin typeface="HGPｺﾞｼｯｸE" pitchFamily="50" charset="-128"/>
                <a:ea typeface="HGPｺﾞｼｯｸE" pitchFamily="50" charset="-128"/>
              </a:rPr>
              <a:t>構想</a:t>
            </a:r>
            <a:endParaRPr lang="en-US" altLang="ja-JP" sz="1100">
              <a:latin typeface="HGPｺﾞｼｯｸE" pitchFamily="50" charset="-128"/>
              <a:ea typeface="HGPｺﾞｼｯｸE" pitchFamily="50" charset="-128"/>
            </a:endParaRPr>
          </a:p>
          <a:p>
            <a:endParaRPr lang="en-US" altLang="ja-JP" sz="1100" baseline="30000">
              <a:latin typeface="HGPｺﾞｼｯｸE" pitchFamily="50" charset="-128"/>
              <a:ea typeface="HGPｺﾞｼｯｸE" pitchFamily="50" charset="-128"/>
            </a:endParaRPr>
          </a:p>
          <a:p>
            <a:r>
              <a:rPr lang="ja-JP" altLang="en-US" sz="1100" baseline="30000">
                <a:latin typeface="HGPｺﾞｼｯｸE" pitchFamily="50" charset="-128"/>
                <a:ea typeface="HGPｺﾞｼｯｸE" pitchFamily="50" charset="-128"/>
              </a:rPr>
              <a:t>大阪ﾐｭｰｼﾞｱﾑ戦略プラン</a:t>
            </a:r>
          </a:p>
          <a:p>
            <a:r>
              <a:rPr lang="ja-JP" altLang="en-US" sz="1100" baseline="30000">
                <a:latin typeface="HGPｺﾞｼｯｸE" pitchFamily="50" charset="-128"/>
                <a:ea typeface="HGPｺﾞｼｯｸE" pitchFamily="50" charset="-128"/>
              </a:rPr>
              <a:t>策定及び改訂</a:t>
            </a:r>
          </a:p>
        </p:txBody>
      </p:sp>
      <p:sp>
        <p:nvSpPr>
          <p:cNvPr id="4145" name="Rectangle 30"/>
          <p:cNvSpPr>
            <a:spLocks noChangeArrowheads="1"/>
          </p:cNvSpPr>
          <p:nvPr/>
        </p:nvSpPr>
        <p:spPr bwMode="auto">
          <a:xfrm>
            <a:off x="4462463" y="3573463"/>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・府民参加・地域主体のまちの魅力づくり・情報発信の促進</a:t>
            </a:r>
          </a:p>
        </p:txBody>
      </p:sp>
      <p:sp>
        <p:nvSpPr>
          <p:cNvPr id="4146" name="Rectangle 26"/>
          <p:cNvSpPr>
            <a:spLocks noChangeArrowheads="1"/>
          </p:cNvSpPr>
          <p:nvPr/>
        </p:nvSpPr>
        <p:spPr bwMode="auto">
          <a:xfrm>
            <a:off x="2782888" y="2708275"/>
            <a:ext cx="1295400" cy="576263"/>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「百舌鳥・古市古墳群」</a:t>
            </a:r>
          </a:p>
          <a:p>
            <a:pPr algn="ctr"/>
            <a:r>
              <a:rPr lang="ja-JP" altLang="en-US" sz="1000">
                <a:solidFill>
                  <a:srgbClr val="000000"/>
                </a:solidFill>
                <a:ea typeface="HGPｺﾞｼｯｸE" pitchFamily="50" charset="-128"/>
              </a:rPr>
              <a:t>の世界文化遺産暫定</a:t>
            </a:r>
          </a:p>
          <a:p>
            <a:pPr algn="ctr"/>
            <a:r>
              <a:rPr lang="ja-JP" altLang="en-US" sz="1000">
                <a:solidFill>
                  <a:srgbClr val="000000"/>
                </a:solidFill>
                <a:ea typeface="HGPｺﾞｼｯｸE" pitchFamily="50" charset="-128"/>
              </a:rPr>
              <a:t>リスト記載</a:t>
            </a:r>
          </a:p>
        </p:txBody>
      </p:sp>
      <p:sp>
        <p:nvSpPr>
          <p:cNvPr id="4147" name="Rectangle 23"/>
          <p:cNvSpPr>
            <a:spLocks noChangeArrowheads="1"/>
          </p:cNvSpPr>
          <p:nvPr/>
        </p:nvSpPr>
        <p:spPr bwMode="auto">
          <a:xfrm>
            <a:off x="4170363" y="2709863"/>
            <a:ext cx="6699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づくり</a:t>
            </a:r>
            <a:endParaRPr lang="en-US" altLang="ja-JP" sz="1000">
              <a:ea typeface="HGPｺﾞｼｯｸE" pitchFamily="50" charset="-128"/>
            </a:endParaRPr>
          </a:p>
        </p:txBody>
      </p:sp>
      <p:sp>
        <p:nvSpPr>
          <p:cNvPr id="4148" name="Rectangle 141"/>
          <p:cNvSpPr>
            <a:spLocks noChangeArrowheads="1"/>
          </p:cNvSpPr>
          <p:nvPr/>
        </p:nvSpPr>
        <p:spPr bwMode="auto">
          <a:xfrm>
            <a:off x="2801938" y="1525588"/>
            <a:ext cx="1770062" cy="111125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●大阪都市魅力創造戦略</a:t>
            </a:r>
            <a:endParaRPr lang="en-US" altLang="ja-JP" sz="1000" dirty="0">
              <a:ea typeface="HGPｺﾞｼｯｸE" pitchFamily="50" charset="-128"/>
            </a:endParaRPr>
          </a:p>
          <a:p>
            <a:r>
              <a:rPr lang="ja-JP" altLang="en-US" sz="1000" dirty="0">
                <a:ea typeface="HGPｺﾞｼｯｸE" pitchFamily="50" charset="-128"/>
              </a:rPr>
              <a:t>　の策定</a:t>
            </a:r>
          </a:p>
          <a:p>
            <a:r>
              <a:rPr lang="ja-JP" altLang="en-US" sz="1000" dirty="0">
                <a:ea typeface="HGPｺﾞｼｯｸE" pitchFamily="50" charset="-128"/>
              </a:rPr>
              <a:t>●</a:t>
            </a:r>
            <a:r>
              <a:rPr lang="en-US" altLang="ja-JP" sz="1000" dirty="0">
                <a:ea typeface="HGPｺﾞｼｯｸE" pitchFamily="50" charset="-128"/>
              </a:rPr>
              <a:t>3</a:t>
            </a:r>
            <a:r>
              <a:rPr lang="ja-JP" altLang="en-US" sz="1000" dirty="0" err="1">
                <a:ea typeface="HGPｺﾞｼｯｸE" pitchFamily="50" charset="-128"/>
              </a:rPr>
              <a:t>つの</a:t>
            </a:r>
            <a:r>
              <a:rPr lang="ja-JP" altLang="en-US" sz="1000" dirty="0">
                <a:ea typeface="HGPｺﾞｼｯｸE" pitchFamily="50" charset="-128"/>
              </a:rPr>
              <a:t>重点取組</a:t>
            </a:r>
            <a:endParaRPr lang="en-US" altLang="ja-JP" sz="1000" dirty="0">
              <a:ea typeface="HGPｺﾞｼｯｸE" pitchFamily="50" charset="-128"/>
            </a:endParaRPr>
          </a:p>
          <a:p>
            <a:r>
              <a:rPr lang="ja-JP" altLang="en-US" sz="1000" dirty="0">
                <a:ea typeface="HGPｺﾞｼｯｸE" pitchFamily="50" charset="-128"/>
              </a:rPr>
              <a:t>・水と光のまちづくり</a:t>
            </a:r>
            <a:endParaRPr lang="en-US" altLang="ja-JP" sz="1000" dirty="0">
              <a:ea typeface="HGPｺﾞｼｯｸE" pitchFamily="50" charset="-128"/>
            </a:endParaRPr>
          </a:p>
          <a:p>
            <a:r>
              <a:rPr lang="ja-JP" altLang="en-US" sz="1000" dirty="0">
                <a:ea typeface="HGPｺﾞｼｯｸE" pitchFamily="50" charset="-128"/>
              </a:rPr>
              <a:t>　推進体制の構築</a:t>
            </a:r>
            <a:endParaRPr lang="en-US" altLang="ja-JP" sz="1000" dirty="0">
              <a:ea typeface="HGPｺﾞｼｯｸE" pitchFamily="50" charset="-128"/>
            </a:endParaRPr>
          </a:p>
          <a:p>
            <a:r>
              <a:rPr lang="ja-JP" altLang="en-US" sz="1000" dirty="0">
                <a:ea typeface="HGPｺﾞｼｯｸE" pitchFamily="50" charset="-128"/>
              </a:rPr>
              <a:t>・大阪ｱｰﾂｶｳﾝｼﾙの設置</a:t>
            </a:r>
            <a:endParaRPr lang="en-US" altLang="ja-JP" sz="1000" dirty="0">
              <a:ea typeface="HGPｺﾞｼｯｸE" pitchFamily="50" charset="-128"/>
            </a:endParaRPr>
          </a:p>
          <a:p>
            <a:r>
              <a:rPr lang="ja-JP" altLang="en-US" sz="1000" dirty="0">
                <a:ea typeface="HGPｺﾞｼｯｸE" pitchFamily="50" charset="-128"/>
              </a:rPr>
              <a:t>・大阪観光局の設立</a:t>
            </a:r>
          </a:p>
        </p:txBody>
      </p:sp>
      <p:sp>
        <p:nvSpPr>
          <p:cNvPr id="4149" name="Rectangle 142"/>
          <p:cNvSpPr>
            <a:spLocks noChangeArrowheads="1"/>
          </p:cNvSpPr>
          <p:nvPr/>
        </p:nvSpPr>
        <p:spPr bwMode="auto">
          <a:xfrm>
            <a:off x="3635375" y="5156200"/>
            <a:ext cx="1195388" cy="360363"/>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・府民向けｼﾝﾎﾟｼﾞｳﾑ</a:t>
            </a:r>
            <a:endParaRPr lang="en-US" altLang="ja-JP" sz="1000">
              <a:ea typeface="HGPｺﾞｼｯｸE" pitchFamily="50" charset="-128"/>
            </a:endParaRPr>
          </a:p>
          <a:p>
            <a:r>
              <a:rPr lang="ja-JP" altLang="en-US" sz="1000">
                <a:ea typeface="HGPｺﾞｼｯｸE" pitchFamily="50" charset="-128"/>
              </a:rPr>
              <a:t>・アンケート調査</a:t>
            </a:r>
            <a:endParaRPr lang="en-US" altLang="ja-JP" sz="1000">
              <a:ea typeface="HGPｺﾞｼｯｸE" pitchFamily="50" charset="-128"/>
            </a:endParaRPr>
          </a:p>
        </p:txBody>
      </p:sp>
      <p:sp>
        <p:nvSpPr>
          <p:cNvPr id="35" name="Rectangle 148"/>
          <p:cNvSpPr>
            <a:spLocks noChangeArrowheads="1"/>
          </p:cNvSpPr>
          <p:nvPr/>
        </p:nvSpPr>
        <p:spPr bwMode="auto">
          <a:xfrm>
            <a:off x="5023644" y="4476750"/>
            <a:ext cx="3992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smtClean="0">
                <a:latin typeface="HGPｺﾞｼｯｸM" pitchFamily="50" charset="-128"/>
                <a:ea typeface="HGPｺﾞｼｯｸM" pitchFamily="50" charset="-128"/>
              </a:rPr>
              <a:t>（</a:t>
            </a:r>
            <a:r>
              <a:rPr lang="en-US" altLang="ja-JP" sz="1000" dirty="0" smtClean="0">
                <a:latin typeface="HGPｺﾞｼｯｸM" pitchFamily="50" charset="-128"/>
                <a:ea typeface="HGPｺﾞｼｯｸM" pitchFamily="50" charset="-128"/>
              </a:rPr>
              <a:t>IR</a:t>
            </a:r>
            <a:r>
              <a:rPr lang="ja-JP" altLang="en-US" sz="1000" dirty="0" smtClean="0">
                <a:latin typeface="HGPｺﾞｼｯｸM" pitchFamily="50" charset="-128"/>
                <a:ea typeface="HGPｺﾞｼｯｸM" pitchFamily="50" charset="-128"/>
              </a:rPr>
              <a:t>関連法案の整備を見据えつつ　取組みを推進）</a:t>
            </a:r>
            <a:endParaRPr lang="ja-JP" altLang="en-US" sz="10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114681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8160" y="1145594"/>
            <a:ext cx="8450367" cy="2944669"/>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4" name="テキスト ボックス 3"/>
          <p:cNvSpPr txBox="1"/>
          <p:nvPr/>
        </p:nvSpPr>
        <p:spPr>
          <a:xfrm>
            <a:off x="4076142" y="2167908"/>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01600" y="1148170"/>
            <a:ext cx="8969829" cy="549989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5960" y="1602782"/>
            <a:ext cx="3312464" cy="14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27584" y="1602782"/>
            <a:ext cx="3312368" cy="14992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上カーブ矢印 2"/>
          <p:cNvSpPr/>
          <p:nvPr/>
        </p:nvSpPr>
        <p:spPr>
          <a:xfrm>
            <a:off x="4015891" y="2598003"/>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上カーブ矢印 8"/>
          <p:cNvSpPr/>
          <p:nvPr/>
        </p:nvSpPr>
        <p:spPr>
          <a:xfrm rot="10800000">
            <a:off x="3929906" y="1761868"/>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864103" y="778838"/>
            <a:ext cx="5444201" cy="738664"/>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a:off x="204906" y="4005064"/>
            <a:ext cx="8640960" cy="33095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74045" y="3135843"/>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grpSp>
        <p:nvGrpSpPr>
          <p:cNvPr id="19" name="グループ化 18"/>
          <p:cNvGrpSpPr/>
          <p:nvPr/>
        </p:nvGrpSpPr>
        <p:grpSpPr>
          <a:xfrm>
            <a:off x="143508" y="4365102"/>
            <a:ext cx="8856984" cy="2282958"/>
            <a:chOff x="143508" y="4208040"/>
            <a:chExt cx="8856984" cy="2433856"/>
          </a:xfrm>
        </p:grpSpPr>
        <p:sp>
          <p:nvSpPr>
            <p:cNvPr id="41" name="角丸四角形 40"/>
            <p:cNvSpPr/>
            <p:nvPr/>
          </p:nvSpPr>
          <p:spPr>
            <a:xfrm>
              <a:off x="7272492" y="4514359"/>
              <a:ext cx="1728000" cy="212753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490246" y="4514360"/>
              <a:ext cx="1728000" cy="21275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3508" y="4516098"/>
              <a:ext cx="1728000" cy="212579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508" y="421231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490246"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272492"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926814" y="4208040"/>
              <a:ext cx="1729406" cy="2433855"/>
              <a:chOff x="3744004" y="4228799"/>
              <a:chExt cx="1729406" cy="2433855"/>
            </a:xfrm>
          </p:grpSpPr>
          <p:sp>
            <p:nvSpPr>
              <p:cNvPr id="37" name="角丸四角形 36"/>
              <p:cNvSpPr/>
              <p:nvPr/>
            </p:nvSpPr>
            <p:spPr>
              <a:xfrm>
                <a:off x="3745410" y="4532718"/>
                <a:ext cx="1728000" cy="21299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744004"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57366" y="4665843"/>
                <a:ext cx="1716044" cy="1192167"/>
              </a:xfrm>
              <a:prstGeom prst="rect">
                <a:avLst/>
              </a:prstGeom>
              <a:noFill/>
            </p:spPr>
            <p:txBody>
              <a:bodyPr wrap="square" rtlCol="0">
                <a:spAutoFit/>
              </a:bodyPr>
              <a:lstStyle/>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テキスト ボックス 39"/>
            <p:cNvSpPr txBox="1"/>
            <p:nvPr/>
          </p:nvSpPr>
          <p:spPr>
            <a:xfrm>
              <a:off x="5490246" y="4629429"/>
              <a:ext cx="1655992" cy="2012467"/>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3508" y="4599795"/>
              <a:ext cx="1728000" cy="1985124"/>
            </a:xfrm>
            <a:prstGeom prst="rect">
              <a:avLst/>
            </a:prstGeom>
            <a:noFill/>
          </p:spPr>
          <p:txBody>
            <a:bodyPr wrap="square" rtlCol="0">
              <a:spAutoFit/>
            </a:bodyPr>
            <a:lstStyle/>
            <a:p>
              <a:pPr>
                <a:lnSpc>
                  <a:spcPts val="23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などの魅力があいまって、国内外から人を惹きつける</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706360" y="4212312"/>
              <a:ext cx="1760307" cy="2429584"/>
              <a:chOff x="2001698" y="4228799"/>
              <a:chExt cx="1760307" cy="2429584"/>
            </a:xfrm>
          </p:grpSpPr>
          <p:sp>
            <p:nvSpPr>
              <p:cNvPr id="35" name="角丸四角形 34"/>
              <p:cNvSpPr/>
              <p:nvPr/>
            </p:nvSpPr>
            <p:spPr>
              <a:xfrm>
                <a:off x="2001698" y="4514359"/>
                <a:ext cx="1728000" cy="2144024"/>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34005"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3281" y="4629429"/>
                <a:ext cx="1617439" cy="193590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600" dirty="0"/>
              </a:p>
            </p:txBody>
          </p:sp>
        </p:grpSp>
        <p:sp>
          <p:nvSpPr>
            <p:cNvPr id="18" name="テキスト ボックス 17"/>
            <p:cNvSpPr txBox="1"/>
            <p:nvPr/>
          </p:nvSpPr>
          <p:spPr>
            <a:xfrm>
              <a:off x="7348815" y="4630297"/>
              <a:ext cx="1575353" cy="1673410"/>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台形 20"/>
          <p:cNvSpPr/>
          <p:nvPr/>
        </p:nvSpPr>
        <p:spPr>
          <a:xfrm>
            <a:off x="2438128" y="3197967"/>
            <a:ext cx="4257068" cy="614416"/>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7467" y="6623774"/>
            <a:ext cx="23342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ホスピタリティ：</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もてなし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。もてなしの心。</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907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1" name="Group 49"/>
          <p:cNvGraphicFramePr>
            <a:graphicFrameLocks noGrp="1"/>
          </p:cNvGraphicFramePr>
          <p:nvPr>
            <p:extLst>
              <p:ext uri="{D42A27DB-BD31-4B8C-83A1-F6EECF244321}">
                <p14:modId xmlns:p14="http://schemas.microsoft.com/office/powerpoint/2010/main" val="3262694710"/>
              </p:ext>
            </p:extLst>
          </p:nvPr>
        </p:nvGraphicFramePr>
        <p:xfrm>
          <a:off x="214313" y="865188"/>
          <a:ext cx="8715375" cy="5372100"/>
        </p:xfrm>
        <a:graphic>
          <a:graphicData uri="http://schemas.openxmlformats.org/drawingml/2006/table">
            <a:tbl>
              <a:tblPr/>
              <a:tblGrid>
                <a:gridCol w="649406"/>
                <a:gridCol w="1800553"/>
                <a:gridCol w="2232432"/>
                <a:gridCol w="2087942"/>
                <a:gridCol w="1945042"/>
              </a:tblGrid>
              <a:tr h="3047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7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インバウンド受入機能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就航ネットワークと内際乗継機能の強化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関西全域での観光魅力の向上・ＰＲ</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ターゲットに応じた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プロモーションの実施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国際医療交流の推進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41" name="Text Box 22"/>
          <p:cNvSpPr txBox="1">
            <a:spLocks noChangeArrowheads="1"/>
          </p:cNvSpPr>
          <p:nvPr/>
        </p:nvSpPr>
        <p:spPr bwMode="auto">
          <a:xfrm>
            <a:off x="325628" y="3497263"/>
            <a:ext cx="23129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（３）関西観光</a:t>
            </a:r>
            <a:r>
              <a:rPr lang="ja-JP" altLang="en-US" sz="1200" dirty="0">
                <a:ea typeface="HGPｺﾞｼｯｸE" pitchFamily="50" charset="-128"/>
              </a:rPr>
              <a:t>ポータル化の推進</a:t>
            </a:r>
          </a:p>
        </p:txBody>
      </p:sp>
      <p:sp>
        <p:nvSpPr>
          <p:cNvPr id="5142" name="Text Box 40"/>
          <p:cNvSpPr txBox="1">
            <a:spLocks noChangeArrowheads="1"/>
          </p:cNvSpPr>
          <p:nvPr/>
        </p:nvSpPr>
        <p:spPr bwMode="auto">
          <a:xfrm>
            <a:off x="303213" y="3994150"/>
            <a:ext cx="5540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関西が一体となった</a:t>
            </a:r>
            <a:r>
              <a:rPr lang="ja-JP" altLang="en-US" sz="1200">
                <a:ea typeface="HGPｺﾞｼｯｸE" pitchFamily="50" charset="-128"/>
              </a:rPr>
              <a:t>観光</a:t>
            </a:r>
            <a:r>
              <a:rPr lang="ja-JP" altLang="en-US" sz="1200">
                <a:solidFill>
                  <a:srgbClr val="000000"/>
                </a:solidFill>
                <a:ea typeface="HGPｺﾞｼｯｸE" pitchFamily="50" charset="-128"/>
              </a:rPr>
              <a:t>魅力の向上</a:t>
            </a:r>
          </a:p>
        </p:txBody>
      </p:sp>
      <p:sp>
        <p:nvSpPr>
          <p:cNvPr id="5143" name="Line 36"/>
          <p:cNvSpPr>
            <a:spLocks noChangeShapeType="1"/>
          </p:cNvSpPr>
          <p:nvPr/>
        </p:nvSpPr>
        <p:spPr bwMode="auto">
          <a:xfrm flipV="1">
            <a:off x="3265488" y="4014788"/>
            <a:ext cx="5483225"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4" name="Rectangle 23"/>
          <p:cNvSpPr>
            <a:spLocks noChangeArrowheads="1"/>
          </p:cNvSpPr>
          <p:nvPr/>
        </p:nvSpPr>
        <p:spPr bwMode="auto">
          <a:xfrm>
            <a:off x="2765425" y="3803650"/>
            <a:ext cx="500063"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関西広域</a:t>
            </a:r>
            <a:endParaRPr lang="en-US" altLang="ja-JP" sz="1000">
              <a:ea typeface="HGPｺﾞｼｯｸE" pitchFamily="50" charset="-128"/>
            </a:endParaRPr>
          </a:p>
          <a:p>
            <a:pPr algn="ctr"/>
            <a:r>
              <a:rPr lang="ja-JP" altLang="en-US" sz="1000">
                <a:ea typeface="HGPｺﾞｼｯｸE" pitchFamily="50" charset="-128"/>
              </a:rPr>
              <a:t>機構</a:t>
            </a:r>
            <a:endParaRPr lang="en-US" altLang="ja-JP" sz="1000">
              <a:ea typeface="HGPｺﾞｼｯｸE" pitchFamily="50" charset="-128"/>
            </a:endParaRPr>
          </a:p>
        </p:txBody>
      </p:sp>
      <p:sp>
        <p:nvSpPr>
          <p:cNvPr id="5145" name="Rectangle 23"/>
          <p:cNvSpPr>
            <a:spLocks noChangeArrowheads="1"/>
          </p:cNvSpPr>
          <p:nvPr/>
        </p:nvSpPr>
        <p:spPr bwMode="auto">
          <a:xfrm>
            <a:off x="4040188" y="3754438"/>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関西観光・文化</a:t>
            </a:r>
            <a:endParaRPr lang="en-US" altLang="ja-JP" sz="1000">
              <a:ea typeface="HGPｺﾞｼｯｸE" pitchFamily="50" charset="-128"/>
            </a:endParaRPr>
          </a:p>
          <a:p>
            <a:pPr algn="ctr"/>
            <a:r>
              <a:rPr lang="ja-JP" altLang="en-US" sz="1000">
                <a:ea typeface="HGPｺﾞｼｯｸE" pitchFamily="50" charset="-128"/>
              </a:rPr>
              <a:t>振興計画の</a:t>
            </a:r>
            <a:endParaRPr lang="en-US" altLang="ja-JP" sz="1000">
              <a:ea typeface="HGPｺﾞｼｯｸE" pitchFamily="50" charset="-128"/>
            </a:endParaRPr>
          </a:p>
          <a:p>
            <a:pPr algn="ctr"/>
            <a:r>
              <a:rPr lang="ja-JP" altLang="en-US" sz="1000">
                <a:ea typeface="HGPｺﾞｼｯｸE" pitchFamily="50" charset="-128"/>
              </a:rPr>
              <a:t>策定</a:t>
            </a:r>
            <a:endParaRPr lang="en-US" altLang="ja-JP" sz="1000">
              <a:ea typeface="HGPｺﾞｼｯｸE" pitchFamily="50" charset="-128"/>
            </a:endParaRPr>
          </a:p>
        </p:txBody>
      </p:sp>
      <p:sp>
        <p:nvSpPr>
          <p:cNvPr id="5146" name="Line 83"/>
          <p:cNvSpPr>
            <a:spLocks noChangeShapeType="1"/>
          </p:cNvSpPr>
          <p:nvPr/>
        </p:nvSpPr>
        <p:spPr bwMode="auto">
          <a:xfrm>
            <a:off x="3995738" y="5937250"/>
            <a:ext cx="4752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7" name="Rectangle 62"/>
          <p:cNvSpPr>
            <a:spLocks noChangeArrowheads="1"/>
          </p:cNvSpPr>
          <p:nvPr/>
        </p:nvSpPr>
        <p:spPr bwMode="auto">
          <a:xfrm>
            <a:off x="2995613" y="5724525"/>
            <a:ext cx="1000125" cy="401638"/>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endParaRPr lang="en-US" altLang="ja-JP" sz="1000">
              <a:ea typeface="HGPｺﾞｼｯｸE" pitchFamily="50" charset="-128"/>
            </a:endParaRPr>
          </a:p>
          <a:p>
            <a:pPr algn="ctr"/>
            <a:r>
              <a:rPr lang="ja-JP" altLang="en-US" sz="1000">
                <a:ea typeface="HGPｺﾞｼｯｸE" pitchFamily="50" charset="-128"/>
              </a:rPr>
              <a:t>（りんくうタウン）</a:t>
            </a:r>
          </a:p>
        </p:txBody>
      </p:sp>
      <p:sp>
        <p:nvSpPr>
          <p:cNvPr id="5148" name="Rectangle 57"/>
          <p:cNvSpPr>
            <a:spLocks noChangeArrowheads="1"/>
          </p:cNvSpPr>
          <p:nvPr/>
        </p:nvSpPr>
        <p:spPr bwMode="auto">
          <a:xfrm>
            <a:off x="4037013" y="5516563"/>
            <a:ext cx="266700" cy="720725"/>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5149" name="Rectangle 151"/>
          <p:cNvSpPr>
            <a:spLocks noChangeArrowheads="1"/>
          </p:cNvSpPr>
          <p:nvPr/>
        </p:nvSpPr>
        <p:spPr bwMode="auto">
          <a:xfrm>
            <a:off x="4340225" y="5438775"/>
            <a:ext cx="254000" cy="796925"/>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総合特区申請</a:t>
            </a:r>
          </a:p>
        </p:txBody>
      </p:sp>
      <p:sp>
        <p:nvSpPr>
          <p:cNvPr id="5150" name="Rectangle 154"/>
          <p:cNvSpPr>
            <a:spLocks noChangeArrowheads="1"/>
          </p:cNvSpPr>
          <p:nvPr/>
        </p:nvSpPr>
        <p:spPr bwMode="auto">
          <a:xfrm>
            <a:off x="4611688" y="5448300"/>
            <a:ext cx="250825" cy="7874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5151" name="Rectangle 108"/>
          <p:cNvSpPr>
            <a:spLocks noChangeArrowheads="1"/>
          </p:cNvSpPr>
          <p:nvPr/>
        </p:nvSpPr>
        <p:spPr bwMode="auto">
          <a:xfrm>
            <a:off x="1077913" y="6292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5152" name="Rectangle 109"/>
          <p:cNvSpPr>
            <a:spLocks noChangeArrowheads="1"/>
          </p:cNvSpPr>
          <p:nvPr/>
        </p:nvSpPr>
        <p:spPr bwMode="auto">
          <a:xfrm>
            <a:off x="4251325" y="6292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5153" name="Text Box 107"/>
          <p:cNvSpPr txBox="1">
            <a:spLocks noChangeArrowheads="1"/>
          </p:cNvSpPr>
          <p:nvPr/>
        </p:nvSpPr>
        <p:spPr bwMode="auto">
          <a:xfrm>
            <a:off x="495300" y="63103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5154" name="Text Box 22"/>
          <p:cNvSpPr txBox="1">
            <a:spLocks noChangeArrowheads="1"/>
          </p:cNvSpPr>
          <p:nvPr/>
        </p:nvSpPr>
        <p:spPr bwMode="auto">
          <a:xfrm>
            <a:off x="323850" y="1346200"/>
            <a:ext cx="19573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（２）関空観光ハブ化の推進</a:t>
            </a:r>
            <a:endParaRPr lang="ja-JP" altLang="en-US" sz="1200">
              <a:ea typeface="HGPｺﾞｼｯｸE" pitchFamily="50" charset="-128"/>
            </a:endParaRPr>
          </a:p>
        </p:txBody>
      </p:sp>
      <p:sp>
        <p:nvSpPr>
          <p:cNvPr id="5155" name="Text Box 172"/>
          <p:cNvSpPr txBox="1">
            <a:spLocks noChangeArrowheads="1"/>
          </p:cNvSpPr>
          <p:nvPr/>
        </p:nvSpPr>
        <p:spPr bwMode="auto">
          <a:xfrm>
            <a:off x="303213" y="1593850"/>
            <a:ext cx="5540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訪日外国人の関空の利用の促進</a:t>
            </a:r>
            <a:endParaRPr lang="en-US" altLang="ja-JP" sz="1200">
              <a:ea typeface="HGPｺﾞｼｯｸE" pitchFamily="50" charset="-128"/>
            </a:endParaRPr>
          </a:p>
        </p:txBody>
      </p:sp>
      <p:sp>
        <p:nvSpPr>
          <p:cNvPr id="5156" name="Rectangle 30"/>
          <p:cNvSpPr>
            <a:spLocks noChangeArrowheads="1"/>
          </p:cNvSpPr>
          <p:nvPr/>
        </p:nvSpPr>
        <p:spPr bwMode="auto">
          <a:xfrm>
            <a:off x="6316663" y="5703888"/>
            <a:ext cx="165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国際医療交流の推進</a:t>
            </a:r>
          </a:p>
        </p:txBody>
      </p:sp>
      <p:sp>
        <p:nvSpPr>
          <p:cNvPr id="5157" name="Rectangle 38"/>
          <p:cNvSpPr>
            <a:spLocks noChangeArrowheads="1"/>
          </p:cNvSpPr>
          <p:nvPr/>
        </p:nvSpPr>
        <p:spPr bwMode="auto">
          <a:xfrm>
            <a:off x="5019675" y="3605213"/>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関西全域での観光魅力の発信</a:t>
            </a:r>
            <a:r>
              <a:rPr lang="en-US" altLang="ja-JP" sz="1000" dirty="0">
                <a:ea typeface="HGPｺﾞｼｯｸE" pitchFamily="50" charset="-128"/>
              </a:rPr>
              <a:t/>
            </a:r>
            <a:br>
              <a:rPr lang="en-US" altLang="ja-JP" sz="1000" dirty="0">
                <a:ea typeface="HGPｺﾞｼｯｸE" pitchFamily="50" charset="-128"/>
              </a:rPr>
            </a:br>
            <a:r>
              <a:rPr lang="ja-JP" altLang="en-US" sz="1000" dirty="0">
                <a:ea typeface="HGPｺﾞｼｯｸE" pitchFamily="50" charset="-128"/>
              </a:rPr>
              <a:t>（海外観光プロモーションの実施、魅力ある情報発信）</a:t>
            </a:r>
          </a:p>
        </p:txBody>
      </p:sp>
      <p:sp>
        <p:nvSpPr>
          <p:cNvPr id="5158" name="Line 36"/>
          <p:cNvSpPr>
            <a:spLocks noChangeShapeType="1"/>
          </p:cNvSpPr>
          <p:nvPr/>
        </p:nvSpPr>
        <p:spPr bwMode="auto">
          <a:xfrm flipV="1">
            <a:off x="3646488" y="4552950"/>
            <a:ext cx="50688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59" name="Line 84"/>
          <p:cNvSpPr>
            <a:spLocks noChangeShapeType="1"/>
          </p:cNvSpPr>
          <p:nvPr/>
        </p:nvSpPr>
        <p:spPr bwMode="auto">
          <a:xfrm flipH="1">
            <a:off x="3638550" y="3802063"/>
            <a:ext cx="15875" cy="763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0" name="Rectangle 23"/>
          <p:cNvSpPr>
            <a:spLocks noChangeArrowheads="1"/>
          </p:cNvSpPr>
          <p:nvPr/>
        </p:nvSpPr>
        <p:spPr bwMode="auto">
          <a:xfrm>
            <a:off x="4037013" y="4318000"/>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はなやか関西・</a:t>
            </a:r>
            <a:endParaRPr lang="en-US" altLang="ja-JP" sz="1000">
              <a:ea typeface="HGPｺﾞｼｯｸE" pitchFamily="50" charset="-128"/>
            </a:endParaRPr>
          </a:p>
          <a:p>
            <a:pPr algn="ctr"/>
            <a:r>
              <a:rPr lang="ja-JP" altLang="en-US" sz="1000">
                <a:ea typeface="HGPｺﾞｼｯｸE" pitchFamily="50" charset="-128"/>
              </a:rPr>
              <a:t>文化戦略会議</a:t>
            </a:r>
            <a:endParaRPr lang="en-US" altLang="ja-JP" sz="1000">
              <a:ea typeface="HGPｺﾞｼｯｸE" pitchFamily="50" charset="-128"/>
            </a:endParaRPr>
          </a:p>
          <a:p>
            <a:pPr algn="ctr"/>
            <a:r>
              <a:rPr lang="ja-JP" altLang="en-US" sz="1000">
                <a:ea typeface="HGPｺﾞｼｯｸE" pitchFamily="50" charset="-128"/>
              </a:rPr>
              <a:t>での検討</a:t>
            </a:r>
            <a:endParaRPr lang="en-US" altLang="ja-JP" sz="1000">
              <a:ea typeface="HGPｺﾞｼｯｸE" pitchFamily="50" charset="-128"/>
            </a:endParaRPr>
          </a:p>
        </p:txBody>
      </p:sp>
      <p:sp>
        <p:nvSpPr>
          <p:cNvPr id="5161" name="Rectangle 38"/>
          <p:cNvSpPr>
            <a:spLocks noChangeArrowheads="1"/>
          </p:cNvSpPr>
          <p:nvPr/>
        </p:nvSpPr>
        <p:spPr bwMode="auto">
          <a:xfrm>
            <a:off x="5133975" y="4181475"/>
            <a:ext cx="368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東京五輪等に向けた関西文化の内外への発信強化について検討</a:t>
            </a:r>
            <a:endParaRPr lang="en-US" altLang="ja-JP" sz="1000" dirty="0">
              <a:ea typeface="HGPｺﾞｼｯｸE" pitchFamily="50" charset="-128"/>
            </a:endParaRPr>
          </a:p>
          <a:p>
            <a:r>
              <a:rPr lang="ja-JP" altLang="en-US" sz="1000" dirty="0">
                <a:ea typeface="HGPｺﾞｼｯｸE" pitchFamily="50" charset="-128"/>
              </a:rPr>
              <a:t>国等への政策提案（東京五輪文化プログラムへの提案反映）</a:t>
            </a:r>
          </a:p>
        </p:txBody>
      </p:sp>
      <p:sp>
        <p:nvSpPr>
          <p:cNvPr id="5162" name="Line 27"/>
          <p:cNvSpPr>
            <a:spLocks noChangeShapeType="1"/>
          </p:cNvSpPr>
          <p:nvPr/>
        </p:nvSpPr>
        <p:spPr bwMode="auto">
          <a:xfrm flipV="1">
            <a:off x="4727575" y="5240338"/>
            <a:ext cx="4059238"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3" name="Rectangle 42"/>
          <p:cNvSpPr>
            <a:spLocks noChangeArrowheads="1"/>
          </p:cNvSpPr>
          <p:nvPr/>
        </p:nvSpPr>
        <p:spPr bwMode="auto">
          <a:xfrm>
            <a:off x="5075238" y="4991100"/>
            <a:ext cx="1657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トラベルミッションの推進</a:t>
            </a:r>
          </a:p>
        </p:txBody>
      </p:sp>
      <p:sp>
        <p:nvSpPr>
          <p:cNvPr id="5164" name="Rectangle 186"/>
          <p:cNvSpPr>
            <a:spLocks noChangeArrowheads="1"/>
          </p:cNvSpPr>
          <p:nvPr/>
        </p:nvSpPr>
        <p:spPr bwMode="auto">
          <a:xfrm>
            <a:off x="2765425" y="4868863"/>
            <a:ext cx="1939925" cy="504825"/>
          </a:xfrm>
          <a:prstGeom prst="rect">
            <a:avLst/>
          </a:prstGeom>
          <a:solidFill>
            <a:schemeClr val="accent1"/>
          </a:solidFill>
          <a:ln w="3175" cap="rnd">
            <a:solidFill>
              <a:schemeClr val="tx1"/>
            </a:solidFill>
            <a:miter lim="800000"/>
            <a:headEnd/>
            <a:tailEnd/>
          </a:ln>
        </p:spPr>
        <p:txBody>
          <a:bodyPr lIns="0" rIns="0" anchor="ctr"/>
          <a:lstStyle/>
          <a:p>
            <a:pPr algn="ctr"/>
            <a:r>
              <a:rPr lang="ja-JP" altLang="en-US" sz="1000">
                <a:ea typeface="HGPｺﾞｼｯｸE" pitchFamily="50" charset="-128"/>
              </a:rPr>
              <a:t>トラベルミッションの推進</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中国台湾香港、韓国、</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東南アジア、欧米豪州</a:t>
            </a:r>
            <a:endParaRPr lang="en-US" altLang="ja-JP" sz="1000">
              <a:ea typeface="HGPｺﾞｼｯｸE" pitchFamily="50" charset="-128"/>
            </a:endParaRPr>
          </a:p>
        </p:txBody>
      </p:sp>
      <p:sp>
        <p:nvSpPr>
          <p:cNvPr id="5165" name="Rectangle 37"/>
          <p:cNvSpPr>
            <a:spLocks noChangeArrowheads="1"/>
          </p:cNvSpPr>
          <p:nvPr/>
        </p:nvSpPr>
        <p:spPr bwMode="auto">
          <a:xfrm>
            <a:off x="3311525" y="3773488"/>
            <a:ext cx="671513" cy="492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関西広域</a:t>
            </a:r>
            <a:endParaRPr lang="en-US" altLang="ja-JP" sz="1000">
              <a:solidFill>
                <a:srgbClr val="000000"/>
              </a:solidFill>
              <a:ea typeface="HGPｺﾞｼｯｸE" pitchFamily="50" charset="-128"/>
            </a:endParaRPr>
          </a:p>
          <a:p>
            <a:pPr algn="ctr"/>
            <a:r>
              <a:rPr lang="ja-JP" altLang="en-US" sz="1000">
                <a:ea typeface="HGPｺﾞｼｯｸE" pitchFamily="50" charset="-128"/>
              </a:rPr>
              <a:t>連合</a:t>
            </a:r>
            <a:r>
              <a:rPr lang="ja-JP" altLang="en-US" sz="1000">
                <a:solidFill>
                  <a:srgbClr val="000000"/>
                </a:solidFill>
                <a:ea typeface="HGPｺﾞｼｯｸE" pitchFamily="50" charset="-128"/>
              </a:rPr>
              <a:t>発足</a:t>
            </a:r>
          </a:p>
        </p:txBody>
      </p:sp>
      <p:sp>
        <p:nvSpPr>
          <p:cNvPr id="5166" name="Line 177"/>
          <p:cNvSpPr>
            <a:spLocks noChangeShapeType="1"/>
          </p:cNvSpPr>
          <p:nvPr/>
        </p:nvSpPr>
        <p:spPr bwMode="auto">
          <a:xfrm>
            <a:off x="3311525" y="1963738"/>
            <a:ext cx="4860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7" name="Line 184"/>
          <p:cNvSpPr>
            <a:spLocks noChangeShapeType="1"/>
          </p:cNvSpPr>
          <p:nvPr/>
        </p:nvSpPr>
        <p:spPr bwMode="auto">
          <a:xfrm>
            <a:off x="4162425" y="3086100"/>
            <a:ext cx="4010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 name="Rectangle 186"/>
          <p:cNvSpPr>
            <a:spLocks noChangeArrowheads="1"/>
          </p:cNvSpPr>
          <p:nvPr/>
        </p:nvSpPr>
        <p:spPr bwMode="auto">
          <a:xfrm>
            <a:off x="3016250" y="2741613"/>
            <a:ext cx="1369219" cy="560387"/>
          </a:xfrm>
          <a:prstGeom prst="rect">
            <a:avLst/>
          </a:prstGeom>
          <a:solidFill>
            <a:schemeClr val="bg1"/>
          </a:solidFill>
          <a:ln w="3175" cap="rnd">
            <a:solidFill>
              <a:schemeClr val="tx1"/>
            </a:solidFill>
            <a:miter lim="800000"/>
            <a:headEnd/>
            <a:tailEnd/>
          </a:ln>
        </p:spPr>
        <p:txBody>
          <a:bodyPr lIns="0" rIns="0" anchor="ctr"/>
          <a:lstStyle/>
          <a:p>
            <a:pPr algn="ctr">
              <a:defRPr/>
            </a:pPr>
            <a:endParaRPr lang="en-US" altLang="ja-JP" sz="1000" strike="sngStrike" dirty="0">
              <a:ea typeface="HGPｺﾞｼｯｸE" pitchFamily="50" charset="-128"/>
            </a:endParaRPr>
          </a:p>
          <a:p>
            <a:pPr algn="ctr">
              <a:defRPr/>
            </a:pPr>
            <a:r>
              <a:rPr lang="ja-JP" altLang="en-US" sz="1000" dirty="0">
                <a:ea typeface="HGPｺﾞｼｯｸE" pitchFamily="50" charset="-128"/>
              </a:rPr>
              <a:t>ピーチの拠点化、その他ＬＣＣの就航促進</a:t>
            </a:r>
            <a:endParaRPr lang="en-US" altLang="ja-JP" sz="1000" dirty="0">
              <a:ea typeface="HGPｺﾞｼｯｸE" pitchFamily="50" charset="-128"/>
            </a:endParaRPr>
          </a:p>
          <a:p>
            <a:pPr algn="ctr">
              <a:defRPr/>
            </a:pPr>
            <a:endParaRPr lang="ja-JP" altLang="en-US" sz="1000" dirty="0">
              <a:ea typeface="HGPｺﾞｼｯｸE" pitchFamily="50" charset="-128"/>
            </a:endParaRPr>
          </a:p>
        </p:txBody>
      </p:sp>
      <p:sp>
        <p:nvSpPr>
          <p:cNvPr id="5169" name="Rectangle 78"/>
          <p:cNvSpPr>
            <a:spLocks noChangeArrowheads="1"/>
          </p:cNvSpPr>
          <p:nvPr/>
        </p:nvSpPr>
        <p:spPr bwMode="auto">
          <a:xfrm>
            <a:off x="2797175" y="1662113"/>
            <a:ext cx="514350" cy="687387"/>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LCC</a:t>
            </a:r>
            <a:r>
              <a:rPr lang="ja-JP" altLang="en-US" sz="1000" dirty="0">
                <a:ea typeface="HGPｺﾞｼｯｸE" pitchFamily="50" charset="-128"/>
              </a:rPr>
              <a:t>専用ターミナルの整備</a:t>
            </a:r>
          </a:p>
        </p:txBody>
      </p:sp>
      <p:sp>
        <p:nvSpPr>
          <p:cNvPr id="47" name="正方形/長方形 46"/>
          <p:cNvSpPr/>
          <p:nvPr/>
        </p:nvSpPr>
        <p:spPr>
          <a:xfrm>
            <a:off x="5019675" y="2741613"/>
            <a:ext cx="1497013" cy="5603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ＬＣＣのさらなる就航促進、中長距離等国際線ネットワークの強化</a:t>
            </a:r>
          </a:p>
        </p:txBody>
      </p:sp>
      <p:sp>
        <p:nvSpPr>
          <p:cNvPr id="48" name="正方形/長方形 47"/>
          <p:cNvSpPr/>
          <p:nvPr/>
        </p:nvSpPr>
        <p:spPr>
          <a:xfrm>
            <a:off x="3559175" y="1717675"/>
            <a:ext cx="11636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入国規制・手続きの緩和</a:t>
            </a:r>
          </a:p>
        </p:txBody>
      </p:sp>
      <p:sp>
        <p:nvSpPr>
          <p:cNvPr id="49" name="正方形/長方形 48"/>
          <p:cNvSpPr/>
          <p:nvPr/>
        </p:nvSpPr>
        <p:spPr>
          <a:xfrm>
            <a:off x="5019675" y="1749425"/>
            <a:ext cx="13668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ja-JP" altLang="en-US" sz="1000" dirty="0">
                <a:solidFill>
                  <a:schemeClr val="tx1"/>
                </a:solidFill>
                <a:latin typeface="HGPｺﾞｼｯｸE" pitchFamily="50" charset="-128"/>
                <a:ea typeface="HGPｺﾞｼｯｸE" pitchFamily="50" charset="-128"/>
              </a:rPr>
              <a:t>ＬＣＣターミナルの拡充、入国規制・手続きのさらなる緩和等</a:t>
            </a:r>
            <a:endParaRPr lang="en-US" altLang="ja-JP" sz="1000" dirty="0">
              <a:solidFill>
                <a:schemeClr val="tx1"/>
              </a:solidFill>
              <a:latin typeface="HGPｺﾞｼｯｸE" pitchFamily="50" charset="-128"/>
              <a:ea typeface="HGPｺﾞｼｯｸE" pitchFamily="50" charset="-128"/>
            </a:endParaRPr>
          </a:p>
        </p:txBody>
      </p:sp>
      <p:sp>
        <p:nvSpPr>
          <p:cNvPr id="50" name="正方形/長方形 49"/>
          <p:cNvSpPr/>
          <p:nvPr/>
        </p:nvSpPr>
        <p:spPr>
          <a:xfrm>
            <a:off x="8172450" y="1717675"/>
            <a:ext cx="747713" cy="60801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インバウンド受入拠点の形成</a:t>
            </a:r>
          </a:p>
        </p:txBody>
      </p:sp>
      <p:sp>
        <p:nvSpPr>
          <p:cNvPr id="51" name="正方形/長方形 50"/>
          <p:cNvSpPr/>
          <p:nvPr/>
        </p:nvSpPr>
        <p:spPr>
          <a:xfrm>
            <a:off x="8172450" y="2620963"/>
            <a:ext cx="722313" cy="6810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際内ハブ空港化</a:t>
            </a:r>
          </a:p>
        </p:txBody>
      </p:sp>
      <p:sp>
        <p:nvSpPr>
          <p:cNvPr id="38" name="テキスト ボックス 3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08050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extLst>
              <p:ext uri="{D42A27DB-BD31-4B8C-83A1-F6EECF244321}">
                <p14:modId xmlns:p14="http://schemas.microsoft.com/office/powerpoint/2010/main" val="1396834138"/>
              </p:ext>
            </p:extLst>
          </p:nvPr>
        </p:nvGraphicFramePr>
        <p:xfrm>
          <a:off x="179513" y="647700"/>
          <a:ext cx="8785100" cy="5772912"/>
        </p:xfrm>
        <a:graphic>
          <a:graphicData uri="http://schemas.openxmlformats.org/drawingml/2006/table">
            <a:tbl>
              <a:tblPr/>
              <a:tblGrid>
                <a:gridCol w="654602"/>
                <a:gridCol w="1814957"/>
                <a:gridCol w="2250292"/>
                <a:gridCol w="2104646"/>
                <a:gridCol w="1960603"/>
              </a:tblGrid>
              <a:tr h="29158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0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公立大学の機能強化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世界で活躍するグローバル人材の育成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国際的人材の育成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外国人の受入環境整備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外国人高度専門人材の就業・生活環境の整備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ビジネス来訪の促進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国家戦略特区を活用したグローバル企業の活動環境の整備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65" name="Text Box 22"/>
          <p:cNvSpPr txBox="1">
            <a:spLocks noChangeArrowheads="1"/>
          </p:cNvSpPr>
          <p:nvPr/>
        </p:nvSpPr>
        <p:spPr bwMode="auto">
          <a:xfrm>
            <a:off x="349250" y="1036638"/>
            <a:ext cx="33099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a:t>
            </a:r>
            <a:r>
              <a:rPr lang="ja-JP" altLang="en-US" sz="1200">
                <a:ea typeface="HGPｺﾞｼｯｸE" pitchFamily="50" charset="-128"/>
              </a:rPr>
              <a:t>１）国際競争力を勝ち抜くハイエンド人材の育成</a:t>
            </a:r>
          </a:p>
        </p:txBody>
      </p:sp>
      <p:sp>
        <p:nvSpPr>
          <p:cNvPr id="6166" name="Text Box 40"/>
          <p:cNvSpPr txBox="1">
            <a:spLocks noChangeArrowheads="1"/>
          </p:cNvSpPr>
          <p:nvPr/>
        </p:nvSpPr>
        <p:spPr bwMode="auto">
          <a:xfrm>
            <a:off x="395288" y="1481138"/>
            <a:ext cx="3667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ハイエンド人材の育成・確保</a:t>
            </a:r>
          </a:p>
        </p:txBody>
      </p:sp>
      <p:sp>
        <p:nvSpPr>
          <p:cNvPr id="6167" name="Text Box 61"/>
          <p:cNvSpPr txBox="1">
            <a:spLocks noChangeArrowheads="1"/>
          </p:cNvSpPr>
          <p:nvPr/>
        </p:nvSpPr>
        <p:spPr bwMode="auto">
          <a:xfrm>
            <a:off x="323850" y="3357563"/>
            <a:ext cx="27416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（２）外国人高度専門人材等の受入拡大</a:t>
            </a:r>
          </a:p>
        </p:txBody>
      </p:sp>
      <p:sp>
        <p:nvSpPr>
          <p:cNvPr id="6168" name="Text Box 62"/>
          <p:cNvSpPr txBox="1">
            <a:spLocks noChangeArrowheads="1"/>
          </p:cNvSpPr>
          <p:nvPr/>
        </p:nvSpPr>
        <p:spPr bwMode="auto">
          <a:xfrm>
            <a:off x="395288" y="4084638"/>
            <a:ext cx="366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外国人高度専門人材の確保</a:t>
            </a:r>
          </a:p>
        </p:txBody>
      </p:sp>
      <p:sp>
        <p:nvSpPr>
          <p:cNvPr id="6169" name="Line 71"/>
          <p:cNvSpPr>
            <a:spLocks noChangeShapeType="1"/>
          </p:cNvSpPr>
          <p:nvPr/>
        </p:nvSpPr>
        <p:spPr bwMode="auto">
          <a:xfrm>
            <a:off x="4572000" y="4548188"/>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0" name="Rectangle 73"/>
          <p:cNvSpPr>
            <a:spLocks noChangeArrowheads="1"/>
          </p:cNvSpPr>
          <p:nvPr/>
        </p:nvSpPr>
        <p:spPr bwMode="auto">
          <a:xfrm>
            <a:off x="5245100" y="4292600"/>
            <a:ext cx="3024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solidFill>
                  <a:srgbClr val="000000"/>
                </a:solidFill>
                <a:ea typeface="HGPｺﾞｼｯｸE" pitchFamily="50" charset="-128"/>
              </a:rPr>
              <a:t>・能力・実績に応じた給与・昇進などの処遇制度の導入</a:t>
            </a:r>
          </a:p>
        </p:txBody>
      </p:sp>
      <p:sp>
        <p:nvSpPr>
          <p:cNvPr id="6171" name="Line 46"/>
          <p:cNvSpPr>
            <a:spLocks noChangeShapeType="1"/>
          </p:cNvSpPr>
          <p:nvPr/>
        </p:nvSpPr>
        <p:spPr bwMode="auto">
          <a:xfrm flipV="1">
            <a:off x="4384675" y="2273300"/>
            <a:ext cx="4424363"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2" name="Rectangle 52"/>
          <p:cNvSpPr>
            <a:spLocks noChangeArrowheads="1"/>
          </p:cNvSpPr>
          <p:nvPr/>
        </p:nvSpPr>
        <p:spPr bwMode="auto">
          <a:xfrm>
            <a:off x="3116263" y="4292600"/>
            <a:ext cx="1487487" cy="4953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情報提供・相談など</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在住外国人への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サービス実施</a:t>
            </a:r>
            <a:endParaRPr lang="en-US" altLang="ja-JP" sz="1000">
              <a:solidFill>
                <a:srgbClr val="000000"/>
              </a:solidFill>
              <a:ea typeface="HGPｺﾞｼｯｸE" pitchFamily="50" charset="-128"/>
            </a:endParaRPr>
          </a:p>
        </p:txBody>
      </p:sp>
      <p:sp>
        <p:nvSpPr>
          <p:cNvPr id="6173" name="Line 54"/>
          <p:cNvSpPr>
            <a:spLocks noChangeShapeType="1"/>
          </p:cNvSpPr>
          <p:nvPr/>
        </p:nvSpPr>
        <p:spPr bwMode="auto">
          <a:xfrm>
            <a:off x="3455988" y="3028950"/>
            <a:ext cx="5362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4" name="Rectangle 55"/>
          <p:cNvSpPr>
            <a:spLocks noChangeArrowheads="1"/>
          </p:cNvSpPr>
          <p:nvPr/>
        </p:nvSpPr>
        <p:spPr bwMode="auto">
          <a:xfrm>
            <a:off x="3563938" y="2625725"/>
            <a:ext cx="1343025" cy="8048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グローバルリーダーズハイスクール</a:t>
            </a:r>
            <a:r>
              <a:rPr lang="en-US" altLang="ja-JP" sz="1000">
                <a:ea typeface="HGPｺﾞｼｯｸE" pitchFamily="50" charset="-128"/>
              </a:rPr>
              <a:t>(GLHS)</a:t>
            </a:r>
            <a:r>
              <a:rPr lang="ja-JP" altLang="en-US" sz="1000">
                <a:ea typeface="HGPｺﾞｼｯｸE" pitchFamily="50" charset="-128"/>
              </a:rPr>
              <a:t>の設置</a:t>
            </a:r>
          </a:p>
        </p:txBody>
      </p:sp>
      <p:sp>
        <p:nvSpPr>
          <p:cNvPr id="6175" name="Rectangle 59"/>
          <p:cNvSpPr>
            <a:spLocks noChangeArrowheads="1"/>
          </p:cNvSpPr>
          <p:nvPr/>
        </p:nvSpPr>
        <p:spPr bwMode="auto">
          <a:xfrm>
            <a:off x="5219700" y="2719388"/>
            <a:ext cx="158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戦略的な教育課程の展開</a:t>
            </a:r>
          </a:p>
        </p:txBody>
      </p:sp>
      <p:sp>
        <p:nvSpPr>
          <p:cNvPr id="6176" name="Rectangle 56"/>
          <p:cNvSpPr>
            <a:spLocks noChangeArrowheads="1"/>
          </p:cNvSpPr>
          <p:nvPr/>
        </p:nvSpPr>
        <p:spPr bwMode="auto">
          <a:xfrm>
            <a:off x="2771775" y="2719388"/>
            <a:ext cx="684213" cy="619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教育課程</a:t>
            </a:r>
            <a:endParaRPr lang="en-US" altLang="ja-JP" sz="1000" baseline="30000">
              <a:ea typeface="HGPｺﾞｼｯｸE" pitchFamily="50" charset="-128"/>
            </a:endParaRPr>
          </a:p>
          <a:p>
            <a:pPr algn="ctr"/>
            <a:r>
              <a:rPr lang="ja-JP" altLang="en-US" sz="1000">
                <a:ea typeface="HGPｺﾞｼｯｸE" pitchFamily="50" charset="-128"/>
              </a:rPr>
              <a:t>の編成</a:t>
            </a:r>
          </a:p>
        </p:txBody>
      </p:sp>
      <p:sp>
        <p:nvSpPr>
          <p:cNvPr id="6177" name="Rectangle 108"/>
          <p:cNvSpPr>
            <a:spLocks noChangeArrowheads="1"/>
          </p:cNvSpPr>
          <p:nvPr/>
        </p:nvSpPr>
        <p:spPr bwMode="auto">
          <a:xfrm>
            <a:off x="1074738"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6178" name="Rectangle 109"/>
          <p:cNvSpPr>
            <a:spLocks noChangeArrowheads="1"/>
          </p:cNvSpPr>
          <p:nvPr/>
        </p:nvSpPr>
        <p:spPr bwMode="auto">
          <a:xfrm>
            <a:off x="4230688" y="6508750"/>
            <a:ext cx="266700"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617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dirty="0">
                <a:solidFill>
                  <a:srgbClr val="000000"/>
                </a:solidFill>
              </a:rPr>
              <a:t>凡例：　　　　主に大阪府・大阪市で取り組むもの　　　　　　　　　　国、自治体（大阪府・大阪市除く）、民間等で取り組むもの</a:t>
            </a:r>
            <a:endParaRPr lang="en-US" altLang="ja-JP" sz="1200" dirty="0">
              <a:solidFill>
                <a:srgbClr val="000000"/>
              </a:solidFill>
            </a:endParaRPr>
          </a:p>
          <a:p>
            <a:pPr eaLnBrk="1" hangingPunct="1">
              <a:lnSpc>
                <a:spcPts val="1000"/>
              </a:lnSpc>
              <a:spcBef>
                <a:spcPct val="50000"/>
              </a:spcBef>
            </a:pPr>
            <a:r>
              <a:rPr lang="ja-JP" altLang="en-US" sz="1200" dirty="0">
                <a:solidFill>
                  <a:srgbClr val="000000"/>
                </a:solidFill>
              </a:rPr>
              <a:t>　　　　（大阪府・大阪市が主体の一員であるものを含む）　　　</a:t>
            </a:r>
          </a:p>
        </p:txBody>
      </p:sp>
      <p:sp>
        <p:nvSpPr>
          <p:cNvPr id="6180" name="Rectangle 52"/>
          <p:cNvSpPr>
            <a:spLocks noChangeArrowheads="1"/>
          </p:cNvSpPr>
          <p:nvPr/>
        </p:nvSpPr>
        <p:spPr bwMode="auto">
          <a:xfrm>
            <a:off x="2724150" y="5008563"/>
            <a:ext cx="7318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必要な機能</a:t>
            </a:r>
            <a:endParaRPr lang="en-US" altLang="ja-JP" sz="1000">
              <a:ea typeface="HGPｺﾞｼｯｸE" pitchFamily="50" charset="-128"/>
            </a:endParaRPr>
          </a:p>
          <a:p>
            <a:pPr algn="ctr"/>
            <a:r>
              <a:rPr lang="ja-JP" altLang="en-US" sz="1000">
                <a:ea typeface="HGPｺﾞｼｯｸE" pitchFamily="50" charset="-128"/>
              </a:rPr>
              <a:t>の検討</a:t>
            </a:r>
            <a:endParaRPr lang="en-US" altLang="ja-JP" sz="1000">
              <a:ea typeface="HGPｺﾞｼｯｸE" pitchFamily="50" charset="-128"/>
            </a:endParaRPr>
          </a:p>
        </p:txBody>
      </p:sp>
      <p:sp>
        <p:nvSpPr>
          <p:cNvPr id="6181" name="Line 71"/>
          <p:cNvSpPr>
            <a:spLocks noChangeShapeType="1"/>
          </p:cNvSpPr>
          <p:nvPr/>
        </p:nvSpPr>
        <p:spPr bwMode="auto">
          <a:xfrm flipV="1">
            <a:off x="4619625" y="5191125"/>
            <a:ext cx="42211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2" name="Rectangle 52"/>
          <p:cNvSpPr>
            <a:spLocks noChangeArrowheads="1"/>
          </p:cNvSpPr>
          <p:nvPr/>
        </p:nvSpPr>
        <p:spPr bwMode="auto">
          <a:xfrm>
            <a:off x="3505200" y="5008563"/>
            <a:ext cx="13541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うめきたにおける</a:t>
            </a:r>
            <a:endParaRPr lang="en-US" altLang="ja-JP" sz="1000">
              <a:ea typeface="HGPｺﾞｼｯｸE" pitchFamily="50" charset="-128"/>
            </a:endParaRPr>
          </a:p>
          <a:p>
            <a:pPr algn="ctr"/>
            <a:r>
              <a:rPr lang="ja-JP" altLang="en-US" sz="1000">
                <a:ea typeface="HGPｺﾞｼｯｸE" pitchFamily="50" charset="-128"/>
              </a:rPr>
              <a:t>国際ビジネス支援機能</a:t>
            </a:r>
            <a:endParaRPr lang="en-US" altLang="ja-JP" sz="1000">
              <a:ea typeface="HGPｺﾞｼｯｸE" pitchFamily="50" charset="-128"/>
            </a:endParaRPr>
          </a:p>
          <a:p>
            <a:pPr algn="ctr"/>
            <a:r>
              <a:rPr lang="ja-JP" altLang="en-US" sz="1000">
                <a:ea typeface="HGPｺﾞｼｯｸE" pitchFamily="50" charset="-128"/>
              </a:rPr>
              <a:t>の整備</a:t>
            </a:r>
            <a:endParaRPr lang="en-US" altLang="ja-JP" sz="1000">
              <a:ea typeface="HGPｺﾞｼｯｸE" pitchFamily="50" charset="-128"/>
            </a:endParaRPr>
          </a:p>
        </p:txBody>
      </p:sp>
      <p:sp>
        <p:nvSpPr>
          <p:cNvPr id="6183" name="Line 46"/>
          <p:cNvSpPr>
            <a:spLocks noChangeShapeType="1"/>
          </p:cNvSpPr>
          <p:nvPr/>
        </p:nvSpPr>
        <p:spPr bwMode="auto">
          <a:xfrm>
            <a:off x="4908550" y="1627188"/>
            <a:ext cx="39004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4" name="Rectangle 48"/>
          <p:cNvSpPr>
            <a:spLocks noChangeArrowheads="1"/>
          </p:cNvSpPr>
          <p:nvPr/>
        </p:nvSpPr>
        <p:spPr bwMode="auto">
          <a:xfrm>
            <a:off x="3721100" y="1414463"/>
            <a:ext cx="1293813"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将来ビジョンの策定</a:t>
            </a:r>
            <a:endParaRPr lang="en-US" altLang="ja-JP" sz="1000">
              <a:ea typeface="HGPｺﾞｼｯｸE" pitchFamily="50" charset="-128"/>
            </a:endParaRPr>
          </a:p>
        </p:txBody>
      </p:sp>
      <p:sp>
        <p:nvSpPr>
          <p:cNvPr id="6185" name="Rectangle 51"/>
          <p:cNvSpPr>
            <a:spLocks noChangeArrowheads="1"/>
          </p:cNvSpPr>
          <p:nvPr/>
        </p:nvSpPr>
        <p:spPr bwMode="auto">
          <a:xfrm>
            <a:off x="5224463" y="1357313"/>
            <a:ext cx="18240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ビジョンに基づく改革の実施等</a:t>
            </a:r>
          </a:p>
        </p:txBody>
      </p:sp>
      <p:cxnSp>
        <p:nvCxnSpPr>
          <p:cNvPr id="34" name="直線コネクタ 33"/>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87" name="テキスト ボックス 34"/>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6188" name="Rectangle 73"/>
          <p:cNvSpPr>
            <a:spLocks noChangeArrowheads="1"/>
          </p:cNvSpPr>
          <p:nvPr/>
        </p:nvSpPr>
        <p:spPr bwMode="auto">
          <a:xfrm>
            <a:off x="5003800" y="4764088"/>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dirty="0">
                <a:ea typeface="HGPｺﾞｼｯｸE" pitchFamily="50" charset="-128"/>
              </a:rPr>
              <a:t>　国際会議、人材交流・コミュニティ形成イベント、新事業開発プロ</a:t>
            </a:r>
            <a:endParaRPr lang="en-US" altLang="ja-JP" sz="1000" dirty="0">
              <a:ea typeface="HGPｺﾞｼｯｸE" pitchFamily="50" charset="-128"/>
            </a:endParaRPr>
          </a:p>
          <a:p>
            <a:r>
              <a:rPr lang="ja-JP" altLang="en-US" sz="1000" dirty="0">
                <a:ea typeface="HGPｺﾞｼｯｸE" pitchFamily="50" charset="-128"/>
              </a:rPr>
              <a:t>　ジェクト創出支援の実施</a:t>
            </a:r>
          </a:p>
        </p:txBody>
      </p:sp>
      <p:sp>
        <p:nvSpPr>
          <p:cNvPr id="6189" name="Line 46"/>
          <p:cNvSpPr>
            <a:spLocks noChangeShapeType="1"/>
          </p:cNvSpPr>
          <p:nvPr/>
        </p:nvSpPr>
        <p:spPr bwMode="auto">
          <a:xfrm flipV="1">
            <a:off x="3994150" y="2273300"/>
            <a:ext cx="4814888"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0" name="Rectangle 51"/>
          <p:cNvSpPr>
            <a:spLocks noChangeArrowheads="1"/>
          </p:cNvSpPr>
          <p:nvPr/>
        </p:nvSpPr>
        <p:spPr bwMode="auto">
          <a:xfrm>
            <a:off x="3995738" y="1964452"/>
            <a:ext cx="1257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dirty="0" smtClean="0">
                <a:ea typeface="HGPｺﾞｼｯｸE" pitchFamily="50" charset="-128"/>
              </a:rPr>
              <a:t>留学</a:t>
            </a:r>
            <a:r>
              <a:rPr lang="ja-JP" altLang="en-US" sz="1000" dirty="0">
                <a:ea typeface="HGPｺﾞｼｯｸE" pitchFamily="50" charset="-128"/>
              </a:rPr>
              <a:t>のさらなる促進</a:t>
            </a:r>
          </a:p>
        </p:txBody>
      </p:sp>
      <p:sp>
        <p:nvSpPr>
          <p:cNvPr id="6191" name="Rectangle 48"/>
          <p:cNvSpPr>
            <a:spLocks noChangeArrowheads="1"/>
          </p:cNvSpPr>
          <p:nvPr/>
        </p:nvSpPr>
        <p:spPr bwMode="auto">
          <a:xfrm>
            <a:off x="2714625" y="2071688"/>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2" name="Rectangle 48"/>
          <p:cNvSpPr>
            <a:spLocks noChangeArrowheads="1"/>
          </p:cNvSpPr>
          <p:nvPr/>
        </p:nvSpPr>
        <p:spPr bwMode="auto">
          <a:xfrm>
            <a:off x="5418138" y="2093913"/>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sp>
        <p:nvSpPr>
          <p:cNvPr id="6193" name="Line 63"/>
          <p:cNvSpPr>
            <a:spLocks noChangeShapeType="1"/>
          </p:cNvSpPr>
          <p:nvPr/>
        </p:nvSpPr>
        <p:spPr bwMode="auto">
          <a:xfrm flipV="1">
            <a:off x="3994150" y="4005263"/>
            <a:ext cx="48275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4" name="Rectangle 69"/>
          <p:cNvSpPr>
            <a:spLocks noChangeArrowheads="1"/>
          </p:cNvSpPr>
          <p:nvPr/>
        </p:nvSpPr>
        <p:spPr bwMode="auto">
          <a:xfrm>
            <a:off x="3924300" y="3390900"/>
            <a:ext cx="247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・外国人留学生と企業とのマッチング</a:t>
            </a:r>
            <a:endParaRPr lang="en-US" altLang="ja-JP" sz="1000">
              <a:ea typeface="HGPｺﾞｼｯｸE" pitchFamily="50" charset="-128"/>
            </a:endParaRPr>
          </a:p>
          <a:p>
            <a:r>
              <a:rPr lang="ja-JP" altLang="en-US" sz="1000">
                <a:ea typeface="HGPｺﾞｼｯｸE" pitchFamily="50" charset="-128"/>
              </a:rPr>
              <a:t>・海外でのＰＲによる留学生等の受入促進</a:t>
            </a:r>
          </a:p>
        </p:txBody>
      </p:sp>
      <p:sp>
        <p:nvSpPr>
          <p:cNvPr id="6195" name="Rectangle 48"/>
          <p:cNvSpPr>
            <a:spLocks noChangeArrowheads="1"/>
          </p:cNvSpPr>
          <p:nvPr/>
        </p:nvSpPr>
        <p:spPr bwMode="auto">
          <a:xfrm>
            <a:off x="2700338" y="3768725"/>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6" name="Rectangle 48"/>
          <p:cNvSpPr>
            <a:spLocks noChangeArrowheads="1"/>
          </p:cNvSpPr>
          <p:nvPr/>
        </p:nvSpPr>
        <p:spPr bwMode="auto">
          <a:xfrm>
            <a:off x="5402263" y="3790950"/>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grpSp>
        <p:nvGrpSpPr>
          <p:cNvPr id="6197" name="グループ化 2"/>
          <p:cNvGrpSpPr>
            <a:grpSpLocks/>
          </p:cNvGrpSpPr>
          <p:nvPr/>
        </p:nvGrpSpPr>
        <p:grpSpPr bwMode="auto">
          <a:xfrm>
            <a:off x="2995613" y="5589588"/>
            <a:ext cx="5824537" cy="790575"/>
            <a:chOff x="2911285" y="5589239"/>
            <a:chExt cx="5825422" cy="791411"/>
          </a:xfrm>
        </p:grpSpPr>
        <p:sp>
          <p:nvSpPr>
            <p:cNvPr id="6198" name="Rectangle 52"/>
            <p:cNvSpPr>
              <a:spLocks noChangeArrowheads="1"/>
            </p:cNvSpPr>
            <p:nvPr/>
          </p:nvSpPr>
          <p:spPr bwMode="auto">
            <a:xfrm>
              <a:off x="2911285" y="5819565"/>
              <a:ext cx="1104947" cy="33075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6199" name="Line 71"/>
            <p:cNvSpPr>
              <a:spLocks noChangeShapeType="1"/>
            </p:cNvSpPr>
            <p:nvPr/>
          </p:nvSpPr>
          <p:spPr bwMode="auto">
            <a:xfrm flipV="1">
              <a:off x="4041248" y="5985741"/>
              <a:ext cx="4695459"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200" name="Rectangle 57"/>
            <p:cNvSpPr>
              <a:spLocks noChangeArrowheads="1"/>
            </p:cNvSpPr>
            <p:nvPr/>
          </p:nvSpPr>
          <p:spPr bwMode="auto">
            <a:xfrm>
              <a:off x="4117975" y="5589240"/>
              <a:ext cx="266700" cy="79066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6201" name="Rectangle 57"/>
            <p:cNvSpPr>
              <a:spLocks noChangeArrowheads="1"/>
            </p:cNvSpPr>
            <p:nvPr/>
          </p:nvSpPr>
          <p:spPr bwMode="auto">
            <a:xfrm>
              <a:off x="4497387" y="5589239"/>
              <a:ext cx="228599" cy="791411"/>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6202" name="Rectangle 151"/>
            <p:cNvSpPr>
              <a:spLocks noChangeArrowheads="1"/>
            </p:cNvSpPr>
            <p:nvPr/>
          </p:nvSpPr>
          <p:spPr bwMode="auto">
            <a:xfrm>
              <a:off x="5109368" y="5589240"/>
              <a:ext cx="254000" cy="79066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grpSp>
      <p:sp>
        <p:nvSpPr>
          <p:cNvPr id="42" name="Rectangle 73"/>
          <p:cNvSpPr>
            <a:spLocks noChangeArrowheads="1"/>
          </p:cNvSpPr>
          <p:nvPr/>
        </p:nvSpPr>
        <p:spPr bwMode="auto">
          <a:xfrm>
            <a:off x="5574277" y="5513933"/>
            <a:ext cx="323476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dirty="0" smtClean="0">
                <a:ea typeface="HGPｺﾞｼｯｸE" pitchFamily="50" charset="-128"/>
              </a:rPr>
              <a:t>外国企業等による日本法人等の設立・創業人材の</a:t>
            </a:r>
            <a:endParaRPr lang="en-US" altLang="ja-JP" sz="1000" dirty="0" smtClean="0">
              <a:ea typeface="HGPｺﾞｼｯｸE" pitchFamily="50" charset="-128"/>
            </a:endParaRPr>
          </a:p>
          <a:p>
            <a:r>
              <a:rPr lang="ja-JP" altLang="en-US" sz="1000" dirty="0" smtClean="0">
                <a:ea typeface="HGPｺﾞｼｯｸE" pitchFamily="50" charset="-128"/>
              </a:rPr>
              <a:t>受入れ促進</a:t>
            </a:r>
            <a:endParaRPr lang="ja-JP" altLang="en-US" sz="1000" dirty="0">
              <a:ea typeface="HGPｺﾞｼｯｸE" pitchFamily="50" charset="-128"/>
            </a:endParaRPr>
          </a:p>
        </p:txBody>
      </p:sp>
    </p:spTree>
    <p:extLst>
      <p:ext uri="{BB962C8B-B14F-4D97-AF65-F5344CB8AC3E}">
        <p14:creationId xmlns:p14="http://schemas.microsoft.com/office/powerpoint/2010/main" val="730158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extLst>
              <p:ext uri="{D42A27DB-BD31-4B8C-83A1-F6EECF244321}">
                <p14:modId xmlns:p14="http://schemas.microsoft.com/office/powerpoint/2010/main" val="1832522887"/>
              </p:ext>
            </p:extLst>
          </p:nvPr>
        </p:nvGraphicFramePr>
        <p:xfrm>
          <a:off x="250825" y="476250"/>
          <a:ext cx="8713788" cy="5951538"/>
        </p:xfrm>
        <a:graphic>
          <a:graphicData uri="http://schemas.openxmlformats.org/drawingml/2006/table">
            <a:tbl>
              <a:tblPr/>
              <a:tblGrid>
                <a:gridCol w="649288"/>
                <a:gridCol w="1800225"/>
                <a:gridCol w="2232025"/>
                <a:gridCol w="2087909"/>
                <a:gridCol w="1944341"/>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467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小・中・高等学校における英語教育の充実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キャリア教育・職業教育の拡充</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私立高校生への支援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産業振興と一体となった人材の育成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4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ハローワークなど労働行政機能の地方移管</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OSAKA</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しごとﾌｨｰﾙﾄﾞ」を核とした若年者、女性、子育て世代、高齢者、障がい者の雇用機会確保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algn="l"/>
                      <a:r>
                        <a:rPr lang="ja-JP" altLang="en-US" sz="1200" dirty="0" smtClean="0">
                          <a:solidFill>
                            <a:schemeClr val="tx1"/>
                          </a:solidFill>
                          <a:ea typeface="HGPｺﾞｼｯｸE" pitchFamily="50" charset="-128"/>
                        </a:rPr>
                        <a:t>「トランポリン型」セーフ</a:t>
                      </a:r>
                      <a:endParaRPr lang="en-US" altLang="ja-JP" sz="1200" dirty="0" smtClean="0">
                        <a:solidFill>
                          <a:schemeClr val="tx1"/>
                        </a:solidFill>
                        <a:ea typeface="HGPｺﾞｼｯｸE" pitchFamily="50" charset="-128"/>
                      </a:endParaRPr>
                    </a:p>
                    <a:p>
                      <a:pPr algn="l"/>
                      <a:r>
                        <a:rPr lang="ja-JP" altLang="en-US" sz="1200" dirty="0" smtClean="0">
                          <a:solidFill>
                            <a:schemeClr val="tx1"/>
                          </a:solidFill>
                          <a:ea typeface="HGPｺﾞｼｯｸE" pitchFamily="50" charset="-128"/>
                        </a:rPr>
                        <a:t>ティネットの整備</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89" name="Text Box 22"/>
          <p:cNvSpPr txBox="1">
            <a:spLocks noChangeArrowheads="1"/>
          </p:cNvSpPr>
          <p:nvPr/>
        </p:nvSpPr>
        <p:spPr bwMode="auto">
          <a:xfrm>
            <a:off x="323850" y="842963"/>
            <a:ext cx="32448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（３）成長を支える基盤となる人材の育成力強化</a:t>
            </a:r>
          </a:p>
        </p:txBody>
      </p:sp>
      <p:sp>
        <p:nvSpPr>
          <p:cNvPr id="7190" name="Text Box 39"/>
          <p:cNvSpPr txBox="1">
            <a:spLocks noChangeArrowheads="1"/>
          </p:cNvSpPr>
          <p:nvPr/>
        </p:nvSpPr>
        <p:spPr bwMode="auto">
          <a:xfrm>
            <a:off x="323850" y="1419225"/>
            <a:ext cx="5492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成長を支える人材力の強化</a:t>
            </a:r>
          </a:p>
        </p:txBody>
      </p:sp>
      <p:sp>
        <p:nvSpPr>
          <p:cNvPr id="7191" name="Text Box 45"/>
          <p:cNvSpPr txBox="1">
            <a:spLocks noChangeArrowheads="1"/>
          </p:cNvSpPr>
          <p:nvPr/>
        </p:nvSpPr>
        <p:spPr bwMode="auto">
          <a:xfrm>
            <a:off x="330200" y="3861048"/>
            <a:ext cx="2838450" cy="24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（４）地域の強みを活かす労働市場の構築</a:t>
            </a:r>
          </a:p>
        </p:txBody>
      </p:sp>
      <p:sp>
        <p:nvSpPr>
          <p:cNvPr id="7192" name="Text Box 46"/>
          <p:cNvSpPr txBox="1">
            <a:spLocks noChangeArrowheads="1"/>
          </p:cNvSpPr>
          <p:nvPr/>
        </p:nvSpPr>
        <p:spPr bwMode="auto">
          <a:xfrm>
            <a:off x="339899" y="4653136"/>
            <a:ext cx="545623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ea typeface="HGPｺﾞｼｯｸE" pitchFamily="50" charset="-128"/>
              </a:rPr>
              <a:t>（５</a:t>
            </a:r>
            <a:r>
              <a:rPr lang="ja-JP" altLang="en-US" sz="1200" dirty="0" smtClean="0">
                <a:ea typeface="HGPｺﾞｼｯｸE" pitchFamily="50" charset="-128"/>
              </a:rPr>
              <a:t>）成長を支えるセーフティネット</a:t>
            </a:r>
            <a:r>
              <a:rPr lang="ja-JP" altLang="en-US" sz="1200" dirty="0">
                <a:ea typeface="HGPｺﾞｼｯｸE" pitchFamily="50" charset="-128"/>
              </a:rPr>
              <a:t>の整備と多様な人材が活躍できる場づくり</a:t>
            </a:r>
          </a:p>
        </p:txBody>
      </p:sp>
      <p:sp>
        <p:nvSpPr>
          <p:cNvPr id="7193" name="Text Box 47"/>
          <p:cNvSpPr txBox="1">
            <a:spLocks noChangeArrowheads="1"/>
          </p:cNvSpPr>
          <p:nvPr/>
        </p:nvSpPr>
        <p:spPr bwMode="auto">
          <a:xfrm>
            <a:off x="157163" y="4077072"/>
            <a:ext cx="76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dirty="0">
                <a:ea typeface="HGPｺﾞｼｯｸE" pitchFamily="50" charset="-128"/>
              </a:rPr>
              <a:t>総合的な労働行政の実現</a:t>
            </a:r>
          </a:p>
        </p:txBody>
      </p:sp>
      <p:sp>
        <p:nvSpPr>
          <p:cNvPr id="7194" name="Text Box 48"/>
          <p:cNvSpPr txBox="1">
            <a:spLocks noChangeArrowheads="1"/>
          </p:cNvSpPr>
          <p:nvPr/>
        </p:nvSpPr>
        <p:spPr bwMode="auto">
          <a:xfrm>
            <a:off x="107950" y="4933950"/>
            <a:ext cx="7318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労働力の確保と社会保障制度の安定化</a:t>
            </a:r>
          </a:p>
        </p:txBody>
      </p:sp>
      <p:sp>
        <p:nvSpPr>
          <p:cNvPr id="7195" name="Line 54"/>
          <p:cNvSpPr>
            <a:spLocks noChangeShapeType="1"/>
          </p:cNvSpPr>
          <p:nvPr/>
        </p:nvSpPr>
        <p:spPr bwMode="auto">
          <a:xfrm>
            <a:off x="6011863" y="1492250"/>
            <a:ext cx="2808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6" name="Line 57"/>
          <p:cNvSpPr>
            <a:spLocks noChangeShapeType="1"/>
          </p:cNvSpPr>
          <p:nvPr/>
        </p:nvSpPr>
        <p:spPr bwMode="auto">
          <a:xfrm flipV="1">
            <a:off x="6648450" y="2160588"/>
            <a:ext cx="2179638"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7" name="Rectangle 63"/>
          <p:cNvSpPr>
            <a:spLocks noChangeArrowheads="1"/>
          </p:cNvSpPr>
          <p:nvPr/>
        </p:nvSpPr>
        <p:spPr bwMode="auto">
          <a:xfrm>
            <a:off x="7231063" y="1797050"/>
            <a:ext cx="1550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社会で職業人として</a:t>
            </a:r>
            <a:endParaRPr lang="en-US" altLang="ja-JP" sz="1000">
              <a:ea typeface="HGPｺﾞｼｯｸE" pitchFamily="50" charset="-128"/>
            </a:endParaRPr>
          </a:p>
          <a:p>
            <a:r>
              <a:rPr lang="ja-JP" altLang="en-US" sz="1000">
                <a:ea typeface="HGPｺﾞｼｯｸE" pitchFamily="50" charset="-128"/>
              </a:rPr>
              <a:t>　通用する人材の育成</a:t>
            </a:r>
          </a:p>
        </p:txBody>
      </p:sp>
      <p:sp>
        <p:nvSpPr>
          <p:cNvPr id="7198" name="Line 68"/>
          <p:cNvSpPr>
            <a:spLocks noChangeShapeType="1"/>
          </p:cNvSpPr>
          <p:nvPr/>
        </p:nvSpPr>
        <p:spPr bwMode="auto">
          <a:xfrm>
            <a:off x="3924300" y="4392613"/>
            <a:ext cx="4894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9" name="Line 82"/>
          <p:cNvSpPr>
            <a:spLocks noChangeShapeType="1"/>
          </p:cNvSpPr>
          <p:nvPr/>
        </p:nvSpPr>
        <p:spPr bwMode="auto">
          <a:xfrm>
            <a:off x="4140200" y="5218113"/>
            <a:ext cx="4641850"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0" name="Line 83"/>
          <p:cNvSpPr>
            <a:spLocks noChangeShapeType="1"/>
          </p:cNvSpPr>
          <p:nvPr/>
        </p:nvSpPr>
        <p:spPr bwMode="auto">
          <a:xfrm>
            <a:off x="4140200" y="5676900"/>
            <a:ext cx="325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1" name="Line 84"/>
          <p:cNvSpPr>
            <a:spLocks noChangeShapeType="1"/>
          </p:cNvSpPr>
          <p:nvPr/>
        </p:nvSpPr>
        <p:spPr bwMode="auto">
          <a:xfrm>
            <a:off x="7391400" y="5241925"/>
            <a:ext cx="0" cy="563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2" name="Rectangle 86"/>
          <p:cNvSpPr>
            <a:spLocks noChangeArrowheads="1"/>
          </p:cNvSpPr>
          <p:nvPr/>
        </p:nvSpPr>
        <p:spPr bwMode="auto">
          <a:xfrm>
            <a:off x="7899400" y="4572000"/>
            <a:ext cx="1116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意欲ある人材が</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能力を発揮できる環境づくり</a:t>
            </a:r>
          </a:p>
        </p:txBody>
      </p:sp>
      <p:sp>
        <p:nvSpPr>
          <p:cNvPr id="7203" name="Rectangle 87"/>
          <p:cNvSpPr>
            <a:spLocks noChangeArrowheads="1"/>
          </p:cNvSpPr>
          <p:nvPr/>
        </p:nvSpPr>
        <p:spPr bwMode="auto">
          <a:xfrm>
            <a:off x="6997700" y="3830638"/>
            <a:ext cx="2017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一元的な労働・雇用行政の推進</a:t>
            </a:r>
          </a:p>
        </p:txBody>
      </p:sp>
      <p:sp>
        <p:nvSpPr>
          <p:cNvPr id="7204" name="Rectangle 51"/>
          <p:cNvSpPr>
            <a:spLocks noChangeArrowheads="1"/>
          </p:cNvSpPr>
          <p:nvPr/>
        </p:nvSpPr>
        <p:spPr bwMode="auto">
          <a:xfrm>
            <a:off x="6191250" y="1239838"/>
            <a:ext cx="2701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英語教育の充実</a:t>
            </a:r>
            <a:endParaRPr lang="en-US" altLang="ja-JP" sz="1000" dirty="0">
              <a:ea typeface="HGPｺﾞｼｯｸE" pitchFamily="50" charset="-128"/>
            </a:endParaRPr>
          </a:p>
        </p:txBody>
      </p:sp>
      <p:sp>
        <p:nvSpPr>
          <p:cNvPr id="7205" name="Rectangle 87"/>
          <p:cNvSpPr>
            <a:spLocks noChangeArrowheads="1"/>
          </p:cNvSpPr>
          <p:nvPr/>
        </p:nvSpPr>
        <p:spPr bwMode="auto">
          <a:xfrm>
            <a:off x="6964363" y="4559300"/>
            <a:ext cx="1009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労働行政移管による就労支援の充実</a:t>
            </a:r>
          </a:p>
        </p:txBody>
      </p:sp>
      <p:sp>
        <p:nvSpPr>
          <p:cNvPr id="7206" name="Line 84"/>
          <p:cNvSpPr>
            <a:spLocks noChangeShapeType="1"/>
          </p:cNvSpPr>
          <p:nvPr/>
        </p:nvSpPr>
        <p:spPr bwMode="auto">
          <a:xfrm flipH="1" flipV="1">
            <a:off x="6638925" y="1858963"/>
            <a:ext cx="9525" cy="452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7" name="Line 82"/>
          <p:cNvSpPr>
            <a:spLocks noChangeShapeType="1"/>
          </p:cNvSpPr>
          <p:nvPr/>
        </p:nvSpPr>
        <p:spPr bwMode="auto">
          <a:xfrm>
            <a:off x="4532313" y="1852613"/>
            <a:ext cx="212725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8" name="Line 82"/>
          <p:cNvSpPr>
            <a:spLocks noChangeShapeType="1"/>
          </p:cNvSpPr>
          <p:nvPr/>
        </p:nvSpPr>
        <p:spPr bwMode="auto">
          <a:xfrm flipV="1">
            <a:off x="4532313" y="2309813"/>
            <a:ext cx="2106612"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9" name="Line 82"/>
          <p:cNvSpPr>
            <a:spLocks noChangeShapeType="1"/>
          </p:cNvSpPr>
          <p:nvPr/>
        </p:nvSpPr>
        <p:spPr bwMode="auto">
          <a:xfrm>
            <a:off x="3957638" y="1312863"/>
            <a:ext cx="2041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0" name="Rectangle 51"/>
          <p:cNvSpPr>
            <a:spLocks noChangeArrowheads="1"/>
          </p:cNvSpPr>
          <p:nvPr/>
        </p:nvSpPr>
        <p:spPr bwMode="auto">
          <a:xfrm>
            <a:off x="3987800" y="987425"/>
            <a:ext cx="863600" cy="5032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小学校での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英語教育の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必修化</a:t>
            </a:r>
          </a:p>
        </p:txBody>
      </p:sp>
      <p:sp>
        <p:nvSpPr>
          <p:cNvPr id="7211" name="Line 82"/>
          <p:cNvSpPr>
            <a:spLocks noChangeShapeType="1"/>
          </p:cNvSpPr>
          <p:nvPr/>
        </p:nvSpPr>
        <p:spPr bwMode="auto">
          <a:xfrm flipV="1">
            <a:off x="4500563" y="1635125"/>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2" name="Line 84"/>
          <p:cNvSpPr>
            <a:spLocks noChangeShapeType="1"/>
          </p:cNvSpPr>
          <p:nvPr/>
        </p:nvSpPr>
        <p:spPr bwMode="auto">
          <a:xfrm>
            <a:off x="6011863" y="1312863"/>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3" name="Line 57"/>
          <p:cNvSpPr>
            <a:spLocks noChangeShapeType="1"/>
          </p:cNvSpPr>
          <p:nvPr/>
        </p:nvSpPr>
        <p:spPr bwMode="auto">
          <a:xfrm>
            <a:off x="5580063" y="6108700"/>
            <a:ext cx="3240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14" name="Rectangle 87"/>
          <p:cNvSpPr>
            <a:spLocks noChangeArrowheads="1"/>
          </p:cNvSpPr>
          <p:nvPr/>
        </p:nvSpPr>
        <p:spPr bwMode="auto">
          <a:xfrm>
            <a:off x="5889625" y="5900738"/>
            <a:ext cx="2519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dirty="0">
                <a:ea typeface="HGPｺﾞｼｯｸE" pitchFamily="50" charset="-128"/>
              </a:rPr>
              <a:t>就労支援を通じて自立できる仕組みの構築</a:t>
            </a:r>
          </a:p>
        </p:txBody>
      </p:sp>
      <p:sp>
        <p:nvSpPr>
          <p:cNvPr id="7215" name="Rectangle 51"/>
          <p:cNvSpPr>
            <a:spLocks noChangeArrowheads="1"/>
          </p:cNvSpPr>
          <p:nvPr/>
        </p:nvSpPr>
        <p:spPr bwMode="auto">
          <a:xfrm>
            <a:off x="2973388" y="1087438"/>
            <a:ext cx="984250" cy="4032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府内市町村での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先行的取組</a:t>
            </a:r>
            <a:endParaRPr lang="en-US" altLang="ja-JP" sz="1000">
              <a:solidFill>
                <a:srgbClr val="000000"/>
              </a:solidFill>
              <a:ea typeface="HGPｺﾞｼｯｸE" pitchFamily="50" charset="-128"/>
            </a:endParaRPr>
          </a:p>
        </p:txBody>
      </p:sp>
      <p:sp>
        <p:nvSpPr>
          <p:cNvPr id="7216" name="Rectangle 61"/>
          <p:cNvSpPr>
            <a:spLocks noChangeArrowheads="1"/>
          </p:cNvSpPr>
          <p:nvPr/>
        </p:nvSpPr>
        <p:spPr bwMode="auto">
          <a:xfrm>
            <a:off x="2973388" y="1490663"/>
            <a:ext cx="1773237" cy="2174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府立高校における先進的な取組</a:t>
            </a:r>
          </a:p>
        </p:txBody>
      </p:sp>
      <p:sp>
        <p:nvSpPr>
          <p:cNvPr id="7217" name="Line 71"/>
          <p:cNvSpPr>
            <a:spLocks noChangeShapeType="1"/>
          </p:cNvSpPr>
          <p:nvPr/>
        </p:nvSpPr>
        <p:spPr bwMode="auto">
          <a:xfrm>
            <a:off x="4572000" y="5949950"/>
            <a:ext cx="10207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8" name="Line 72"/>
          <p:cNvSpPr>
            <a:spLocks noChangeShapeType="1"/>
          </p:cNvSpPr>
          <p:nvPr/>
        </p:nvSpPr>
        <p:spPr bwMode="auto">
          <a:xfrm>
            <a:off x="4572000" y="6181725"/>
            <a:ext cx="10080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9" name="Line 73"/>
          <p:cNvSpPr>
            <a:spLocks noChangeShapeType="1"/>
          </p:cNvSpPr>
          <p:nvPr/>
        </p:nvSpPr>
        <p:spPr bwMode="auto">
          <a:xfrm>
            <a:off x="5580063" y="5949950"/>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 name="Rectangle 61"/>
          <p:cNvSpPr>
            <a:spLocks noChangeArrowheads="1"/>
          </p:cNvSpPr>
          <p:nvPr/>
        </p:nvSpPr>
        <p:spPr bwMode="auto">
          <a:xfrm>
            <a:off x="4992688" y="1706563"/>
            <a:ext cx="1571625" cy="355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早期の段階からの職場体験・</a:t>
            </a:r>
            <a:endParaRPr lang="en-US" altLang="ja-JP" sz="1000">
              <a:ea typeface="HGPｺﾞｼｯｸE" pitchFamily="50" charset="-128"/>
            </a:endParaRPr>
          </a:p>
          <a:p>
            <a:pPr algn="ctr"/>
            <a:r>
              <a:rPr lang="ja-JP" altLang="en-US" sz="1000">
                <a:ea typeface="HGPｺﾞｼｯｸE" pitchFamily="50" charset="-128"/>
              </a:rPr>
              <a:t>インターンシップ等の実施</a:t>
            </a:r>
          </a:p>
        </p:txBody>
      </p:sp>
      <p:sp>
        <p:nvSpPr>
          <p:cNvPr id="7221" name="Rectangle 61"/>
          <p:cNvSpPr>
            <a:spLocks noChangeArrowheads="1"/>
          </p:cNvSpPr>
          <p:nvPr/>
        </p:nvSpPr>
        <p:spPr bwMode="auto">
          <a:xfrm>
            <a:off x="2973388" y="1744663"/>
            <a:ext cx="1760537" cy="228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体系的なキャリア教育の推進</a:t>
            </a:r>
          </a:p>
        </p:txBody>
      </p:sp>
      <p:sp>
        <p:nvSpPr>
          <p:cNvPr id="7222" name="Rectangle 64"/>
          <p:cNvSpPr>
            <a:spLocks noChangeArrowheads="1"/>
          </p:cNvSpPr>
          <p:nvPr/>
        </p:nvSpPr>
        <p:spPr bwMode="auto">
          <a:xfrm>
            <a:off x="3078163" y="4221163"/>
            <a:ext cx="1512887"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ハローワーク地方移管に</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向けて全国知事会要望</a:t>
            </a:r>
          </a:p>
        </p:txBody>
      </p:sp>
      <p:sp>
        <p:nvSpPr>
          <p:cNvPr id="7223" name="Rectangle 76"/>
          <p:cNvSpPr>
            <a:spLocks noChangeArrowheads="1"/>
          </p:cNvSpPr>
          <p:nvPr/>
        </p:nvSpPr>
        <p:spPr bwMode="auto">
          <a:xfrm>
            <a:off x="3078163" y="4962525"/>
            <a:ext cx="1512887" cy="482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（府）</a:t>
            </a:r>
            <a:r>
              <a:rPr lang="en-US" altLang="ja-JP" sz="1000" dirty="0">
                <a:ea typeface="HGPｺﾞｼｯｸE" pitchFamily="50" charset="-128"/>
              </a:rPr>
              <a:t>OSAKA</a:t>
            </a:r>
            <a:r>
              <a:rPr lang="ja-JP" altLang="en-US" sz="1000" dirty="0">
                <a:ea typeface="HGPｺﾞｼｯｸE" pitchFamily="50" charset="-128"/>
              </a:rPr>
              <a:t>しごとﾌｨｰﾙﾄﾞ</a:t>
            </a:r>
          </a:p>
          <a:p>
            <a:pPr algn="ctr"/>
            <a:r>
              <a:rPr lang="ja-JP" altLang="en-US" sz="1000" dirty="0">
                <a:ea typeface="HGPｺﾞｼｯｸE" pitchFamily="50" charset="-128"/>
              </a:rPr>
              <a:t>（市）しごと情報ひろば</a:t>
            </a:r>
            <a:endParaRPr lang="en-US" altLang="ja-JP" sz="1000" dirty="0">
              <a:ea typeface="HGPｺﾞｼｯｸE" pitchFamily="50" charset="-128"/>
            </a:endParaRPr>
          </a:p>
          <a:p>
            <a:pPr algn="ctr"/>
            <a:r>
              <a:rPr lang="ja-JP" altLang="en-US" sz="1000" dirty="0">
                <a:ea typeface="HGPｺﾞｼｯｸE" pitchFamily="50" charset="-128"/>
              </a:rPr>
              <a:t>などにおける就労支援</a:t>
            </a:r>
          </a:p>
        </p:txBody>
      </p:sp>
      <p:sp>
        <p:nvSpPr>
          <p:cNvPr id="7224" name="Rectangle 61"/>
          <p:cNvSpPr>
            <a:spLocks noChangeArrowheads="1"/>
          </p:cNvSpPr>
          <p:nvPr/>
        </p:nvSpPr>
        <p:spPr bwMode="auto">
          <a:xfrm>
            <a:off x="3095625" y="2014538"/>
            <a:ext cx="1511300" cy="3778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solidFill>
                  <a:srgbClr val="000000"/>
                </a:solidFill>
                <a:ea typeface="HGPｺﾞｼｯｸE" pitchFamily="50" charset="-128"/>
              </a:rPr>
              <a:t>専修学校における産学</a:t>
            </a:r>
            <a:endParaRPr lang="en-US" altLang="ja-JP" sz="1000" dirty="0">
              <a:solidFill>
                <a:srgbClr val="000000"/>
              </a:solidFill>
              <a:ea typeface="HGPｺﾞｼｯｸE" pitchFamily="50" charset="-128"/>
            </a:endParaRPr>
          </a:p>
          <a:p>
            <a:pPr algn="ctr"/>
            <a:r>
              <a:rPr lang="ja-JP" altLang="en-US" sz="1000" dirty="0">
                <a:solidFill>
                  <a:srgbClr val="000000"/>
                </a:solidFill>
                <a:ea typeface="HGPｺﾞｼｯｸE" pitchFamily="50" charset="-128"/>
              </a:rPr>
              <a:t>接続型</a:t>
            </a:r>
            <a:r>
              <a:rPr lang="ja-JP" altLang="en-US" sz="1000" dirty="0" smtClean="0">
                <a:solidFill>
                  <a:srgbClr val="000000"/>
                </a:solidFill>
                <a:ea typeface="HGPｺﾞｼｯｸE" pitchFamily="50" charset="-128"/>
              </a:rPr>
              <a:t>教育の</a:t>
            </a:r>
            <a:r>
              <a:rPr lang="ja-JP" altLang="en-US" sz="1000" dirty="0">
                <a:solidFill>
                  <a:srgbClr val="000000"/>
                </a:solidFill>
                <a:ea typeface="HGPｺﾞｼｯｸE" pitchFamily="50" charset="-128"/>
              </a:rPr>
              <a:t>開発支援</a:t>
            </a:r>
          </a:p>
        </p:txBody>
      </p:sp>
      <p:sp>
        <p:nvSpPr>
          <p:cNvPr id="7225" name="Rectangle 81"/>
          <p:cNvSpPr>
            <a:spLocks noChangeArrowheads="1"/>
          </p:cNvSpPr>
          <p:nvPr/>
        </p:nvSpPr>
        <p:spPr bwMode="auto">
          <a:xfrm>
            <a:off x="3067050" y="5486400"/>
            <a:ext cx="1506538" cy="2873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保育所整備の推進</a:t>
            </a:r>
            <a:endParaRPr lang="en-US" altLang="ja-JP" sz="1000">
              <a:ea typeface="HGPｺﾞｼｯｸE" pitchFamily="50" charset="-128"/>
            </a:endParaRPr>
          </a:p>
        </p:txBody>
      </p:sp>
      <p:sp>
        <p:nvSpPr>
          <p:cNvPr id="7226" name="Rectangle 61"/>
          <p:cNvSpPr>
            <a:spLocks noChangeArrowheads="1"/>
          </p:cNvSpPr>
          <p:nvPr/>
        </p:nvSpPr>
        <p:spPr bwMode="auto">
          <a:xfrm>
            <a:off x="3059113" y="6037263"/>
            <a:ext cx="1662112" cy="200025"/>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就労支援などの雇用施策</a:t>
            </a:r>
          </a:p>
        </p:txBody>
      </p:sp>
      <p:sp>
        <p:nvSpPr>
          <p:cNvPr id="7227" name="Rectangle 61"/>
          <p:cNvSpPr>
            <a:spLocks noChangeArrowheads="1"/>
          </p:cNvSpPr>
          <p:nvPr/>
        </p:nvSpPr>
        <p:spPr bwMode="auto">
          <a:xfrm>
            <a:off x="3054350" y="5842000"/>
            <a:ext cx="1662113" cy="1952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生活保護などの社会保障</a:t>
            </a:r>
          </a:p>
        </p:txBody>
      </p:sp>
      <p:sp>
        <p:nvSpPr>
          <p:cNvPr id="7228" name="Line 84"/>
          <p:cNvSpPr>
            <a:spLocks noChangeShapeType="1"/>
          </p:cNvSpPr>
          <p:nvPr/>
        </p:nvSpPr>
        <p:spPr bwMode="auto">
          <a:xfrm>
            <a:off x="6831013" y="4343400"/>
            <a:ext cx="0" cy="885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29" name="Rectangle 108"/>
          <p:cNvSpPr>
            <a:spLocks noChangeArrowheads="1"/>
          </p:cNvSpPr>
          <p:nvPr/>
        </p:nvSpPr>
        <p:spPr bwMode="auto">
          <a:xfrm>
            <a:off x="1079500" y="6453336"/>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7230" name="Rectangle 109"/>
          <p:cNvSpPr>
            <a:spLocks noChangeArrowheads="1"/>
          </p:cNvSpPr>
          <p:nvPr/>
        </p:nvSpPr>
        <p:spPr bwMode="auto">
          <a:xfrm>
            <a:off x="4243388" y="6453336"/>
            <a:ext cx="268287"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7231" name="Rectangle 71"/>
          <p:cNvSpPr>
            <a:spLocks noChangeArrowheads="1"/>
          </p:cNvSpPr>
          <p:nvPr/>
        </p:nvSpPr>
        <p:spPr bwMode="auto">
          <a:xfrm>
            <a:off x="7345363" y="4221163"/>
            <a:ext cx="1336675" cy="288925"/>
          </a:xfrm>
          <a:prstGeom prst="rect">
            <a:avLst/>
          </a:prstGeom>
          <a:solidFill>
            <a:schemeClr val="accent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労働行政機能の受入</a:t>
            </a:r>
          </a:p>
        </p:txBody>
      </p:sp>
      <p:sp>
        <p:nvSpPr>
          <p:cNvPr id="7232" name="Rectangle 61"/>
          <p:cNvSpPr>
            <a:spLocks noChangeArrowheads="1"/>
          </p:cNvSpPr>
          <p:nvPr/>
        </p:nvSpPr>
        <p:spPr bwMode="auto">
          <a:xfrm>
            <a:off x="2747963" y="2740025"/>
            <a:ext cx="1042987" cy="2571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授業料負担の軽減</a:t>
            </a:r>
          </a:p>
        </p:txBody>
      </p:sp>
      <p:sp>
        <p:nvSpPr>
          <p:cNvPr id="7233" name="Line 57"/>
          <p:cNvSpPr>
            <a:spLocks noChangeShapeType="1"/>
          </p:cNvSpPr>
          <p:nvPr/>
        </p:nvSpPr>
        <p:spPr bwMode="auto">
          <a:xfrm flipV="1">
            <a:off x="3790950" y="2900363"/>
            <a:ext cx="5029200" cy="238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34" name="Rectangle 61"/>
          <p:cNvSpPr>
            <a:spLocks noChangeArrowheads="1"/>
          </p:cNvSpPr>
          <p:nvPr/>
        </p:nvSpPr>
        <p:spPr bwMode="auto">
          <a:xfrm>
            <a:off x="3848100" y="2749550"/>
            <a:ext cx="1020763" cy="2476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支援対象層の拡大</a:t>
            </a:r>
          </a:p>
        </p:txBody>
      </p:sp>
      <p:sp>
        <p:nvSpPr>
          <p:cNvPr id="7235" name="Rectangle 63"/>
          <p:cNvSpPr>
            <a:spLocks noChangeArrowheads="1"/>
          </p:cNvSpPr>
          <p:nvPr/>
        </p:nvSpPr>
        <p:spPr bwMode="auto">
          <a:xfrm>
            <a:off x="6748463" y="2565400"/>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生徒・保護者の学校選択の拡大</a:t>
            </a:r>
            <a:endParaRPr lang="en-US" altLang="ja-JP" sz="1000">
              <a:ea typeface="HGPｺﾞｼｯｸE" pitchFamily="50" charset="-128"/>
            </a:endParaRPr>
          </a:p>
          <a:p>
            <a:r>
              <a:rPr lang="ja-JP" altLang="en-US" sz="1000">
                <a:ea typeface="HGPｺﾞｼｯｸE" pitchFamily="50" charset="-128"/>
              </a:rPr>
              <a:t>学校間の切磋琢磨</a:t>
            </a:r>
            <a:endParaRPr lang="en-US" altLang="ja-JP" sz="1000">
              <a:ea typeface="HGPｺﾞｼｯｸE" pitchFamily="50" charset="-128"/>
            </a:endParaRPr>
          </a:p>
        </p:txBody>
      </p:sp>
      <p:sp>
        <p:nvSpPr>
          <p:cNvPr id="7236" name="Text Box 107"/>
          <p:cNvSpPr txBox="1">
            <a:spLocks noChangeArrowheads="1"/>
          </p:cNvSpPr>
          <p:nvPr/>
        </p:nvSpPr>
        <p:spPr bwMode="auto">
          <a:xfrm>
            <a:off x="558800" y="6453336"/>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dirty="0">
                <a:solidFill>
                  <a:srgbClr val="000000"/>
                </a:solidFill>
              </a:rPr>
              <a:t>凡例：　　　　主に大阪府・大阪市で取り組むもの　　　　　　　　　　国、自治体（大阪府・大阪市除く）、民間等で取り組むもの</a:t>
            </a:r>
            <a:endParaRPr lang="en-US" altLang="ja-JP" sz="1200" dirty="0">
              <a:solidFill>
                <a:srgbClr val="000000"/>
              </a:solidFill>
            </a:endParaRPr>
          </a:p>
          <a:p>
            <a:pPr eaLnBrk="1" hangingPunct="1">
              <a:lnSpc>
                <a:spcPts val="1000"/>
              </a:lnSpc>
              <a:spcBef>
                <a:spcPct val="50000"/>
              </a:spcBef>
            </a:pPr>
            <a:r>
              <a:rPr lang="ja-JP" altLang="en-US" sz="1200" dirty="0">
                <a:solidFill>
                  <a:srgbClr val="000000"/>
                </a:solidFill>
              </a:rPr>
              <a:t>　　　　（大阪府・大阪市が主体の一員であるものを含む）　　　</a:t>
            </a:r>
          </a:p>
        </p:txBody>
      </p:sp>
      <p:grpSp>
        <p:nvGrpSpPr>
          <p:cNvPr id="7237" name="グループ化 2"/>
          <p:cNvGrpSpPr>
            <a:grpSpLocks/>
          </p:cNvGrpSpPr>
          <p:nvPr/>
        </p:nvGrpSpPr>
        <p:grpSpPr bwMode="auto">
          <a:xfrm>
            <a:off x="2717800" y="3546475"/>
            <a:ext cx="5964238" cy="274638"/>
            <a:chOff x="2895599" y="5494488"/>
            <a:chExt cx="5963146" cy="274488"/>
          </a:xfrm>
        </p:grpSpPr>
        <p:sp>
          <p:nvSpPr>
            <p:cNvPr id="7248" name="Rectangle 61"/>
            <p:cNvSpPr>
              <a:spLocks noChangeArrowheads="1"/>
            </p:cNvSpPr>
            <p:nvPr/>
          </p:nvSpPr>
          <p:spPr bwMode="auto">
            <a:xfrm>
              <a:off x="2895599" y="5526114"/>
              <a:ext cx="2102842" cy="2428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高等職業技術専門校の特色化の推進</a:t>
              </a:r>
            </a:p>
          </p:txBody>
        </p:sp>
        <p:sp>
          <p:nvSpPr>
            <p:cNvPr id="7249" name="Line 57"/>
            <p:cNvSpPr>
              <a:spLocks noChangeShapeType="1"/>
            </p:cNvSpPr>
            <p:nvPr/>
          </p:nvSpPr>
          <p:spPr bwMode="auto">
            <a:xfrm>
              <a:off x="4994174" y="5708677"/>
              <a:ext cx="3864571" cy="110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50" name="Rectangle 63"/>
            <p:cNvSpPr>
              <a:spLocks noChangeArrowheads="1"/>
            </p:cNvSpPr>
            <p:nvPr/>
          </p:nvSpPr>
          <p:spPr bwMode="auto">
            <a:xfrm>
              <a:off x="5217516" y="5494488"/>
              <a:ext cx="2189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産業人材育成の拠点化の推進</a:t>
              </a:r>
            </a:p>
          </p:txBody>
        </p:sp>
      </p:grpSp>
      <p:sp>
        <p:nvSpPr>
          <p:cNvPr id="7239" name="Rectangle 61"/>
          <p:cNvSpPr>
            <a:spLocks noChangeArrowheads="1"/>
          </p:cNvSpPr>
          <p:nvPr/>
        </p:nvSpPr>
        <p:spPr bwMode="auto">
          <a:xfrm>
            <a:off x="4992688" y="2066925"/>
            <a:ext cx="1571625" cy="3254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就職支援に向けた</a:t>
            </a:r>
            <a:endParaRPr lang="en-US" altLang="ja-JP" sz="1000">
              <a:ea typeface="HGPｺﾞｼｯｸE" pitchFamily="50" charset="-128"/>
            </a:endParaRPr>
          </a:p>
          <a:p>
            <a:pPr algn="ctr"/>
            <a:r>
              <a:rPr lang="ja-JP" altLang="en-US" sz="1000">
                <a:ea typeface="HGPｺﾞｼｯｸE" pitchFamily="50" charset="-128"/>
              </a:rPr>
              <a:t>体制の充実</a:t>
            </a:r>
          </a:p>
        </p:txBody>
      </p:sp>
      <p:sp>
        <p:nvSpPr>
          <p:cNvPr id="7240" name="Rectangle 81"/>
          <p:cNvSpPr>
            <a:spLocks noChangeArrowheads="1"/>
          </p:cNvSpPr>
          <p:nvPr/>
        </p:nvSpPr>
        <p:spPr bwMode="auto">
          <a:xfrm>
            <a:off x="5129213" y="5445125"/>
            <a:ext cx="3403600" cy="43180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・子ども・子育て関連３法による新たな子育て支援制度の実施</a:t>
            </a:r>
            <a:endParaRPr lang="en-US" altLang="ja-JP" sz="1000" dirty="0">
              <a:ea typeface="HGPｺﾞｼｯｸE" pitchFamily="50" charset="-128"/>
            </a:endParaRPr>
          </a:p>
          <a:p>
            <a:r>
              <a:rPr lang="ja-JP" altLang="en-US" sz="1000">
                <a:ea typeface="HGPｺﾞｼｯｸE" pitchFamily="50" charset="-128"/>
              </a:rPr>
              <a:t>・幼保</a:t>
            </a:r>
            <a:r>
              <a:rPr lang="ja-JP" altLang="en-US" sz="1000" smtClean="0">
                <a:ea typeface="HGPｺﾞｼｯｸE" pitchFamily="50" charset="-128"/>
              </a:rPr>
              <a:t>一体化 </a:t>
            </a:r>
            <a:r>
              <a:rPr lang="ja-JP" altLang="en-US" sz="1000">
                <a:ea typeface="HGPｺﾞｼｯｸE" pitchFamily="50" charset="-128"/>
              </a:rPr>
              <a:t>（「認定こども園拡充」）など</a:t>
            </a:r>
            <a:endParaRPr lang="en-US" altLang="ja-JP" sz="1000" dirty="0">
              <a:ea typeface="HGPｺﾞｼｯｸE" pitchFamily="50" charset="-128"/>
            </a:endParaRPr>
          </a:p>
        </p:txBody>
      </p:sp>
      <p:sp>
        <p:nvSpPr>
          <p:cNvPr id="7241" name="Line 57"/>
          <p:cNvSpPr>
            <a:spLocks noChangeShapeType="1"/>
          </p:cNvSpPr>
          <p:nvPr/>
        </p:nvSpPr>
        <p:spPr bwMode="auto">
          <a:xfrm flipV="1">
            <a:off x="4727575" y="2565400"/>
            <a:ext cx="4090988" cy="7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2" name="Rectangle 87"/>
          <p:cNvSpPr>
            <a:spLocks noChangeArrowheads="1"/>
          </p:cNvSpPr>
          <p:nvPr/>
        </p:nvSpPr>
        <p:spPr bwMode="auto">
          <a:xfrm>
            <a:off x="4930775" y="2362200"/>
            <a:ext cx="3306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新事業に挑む意欲ある人材育成・創業を増やす環境づくり</a:t>
            </a:r>
          </a:p>
        </p:txBody>
      </p:sp>
      <p:sp>
        <p:nvSpPr>
          <p:cNvPr id="7243" name="Rectangle 61"/>
          <p:cNvSpPr>
            <a:spLocks noChangeArrowheads="1"/>
          </p:cNvSpPr>
          <p:nvPr/>
        </p:nvSpPr>
        <p:spPr bwMode="auto">
          <a:xfrm>
            <a:off x="2849563" y="2455863"/>
            <a:ext cx="1930400" cy="1873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アントレプレナーシップ教育の実施</a:t>
            </a:r>
          </a:p>
        </p:txBody>
      </p:sp>
      <p:sp>
        <p:nvSpPr>
          <p:cNvPr id="7244" name="Rectangle 61"/>
          <p:cNvSpPr>
            <a:spLocks noChangeArrowheads="1"/>
          </p:cNvSpPr>
          <p:nvPr/>
        </p:nvSpPr>
        <p:spPr bwMode="auto">
          <a:xfrm>
            <a:off x="2700338" y="3171825"/>
            <a:ext cx="2103437" cy="24288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実践的産学官連携プログラムの実施</a:t>
            </a:r>
          </a:p>
        </p:txBody>
      </p:sp>
      <p:sp>
        <p:nvSpPr>
          <p:cNvPr id="7245" name="Line 57"/>
          <p:cNvSpPr>
            <a:spLocks noChangeShapeType="1"/>
          </p:cNvSpPr>
          <p:nvPr/>
        </p:nvSpPr>
        <p:spPr bwMode="auto">
          <a:xfrm>
            <a:off x="4799013" y="3354388"/>
            <a:ext cx="3865562"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6" name="Rectangle 63"/>
          <p:cNvSpPr>
            <a:spLocks noChangeArrowheads="1"/>
          </p:cNvSpPr>
          <p:nvPr/>
        </p:nvSpPr>
        <p:spPr bwMode="auto">
          <a:xfrm>
            <a:off x="5022850" y="3141663"/>
            <a:ext cx="3581400"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ja-JP" altLang="en-US" sz="1000" dirty="0">
                <a:ea typeface="HGPｺﾞｼｯｸE" pitchFamily="50" charset="-128"/>
              </a:rPr>
              <a:t>　大学におけるＰＢＬやｲﾝﾀｰﾝｼｯﾌﾟ等の取組みの促進</a:t>
            </a:r>
          </a:p>
        </p:txBody>
      </p:sp>
      <p:sp>
        <p:nvSpPr>
          <p:cNvPr id="7247" name="Rectangle 72"/>
          <p:cNvSpPr>
            <a:spLocks noChangeArrowheads="1"/>
          </p:cNvSpPr>
          <p:nvPr/>
        </p:nvSpPr>
        <p:spPr bwMode="auto">
          <a:xfrm>
            <a:off x="6405563" y="4221163"/>
            <a:ext cx="825500" cy="288925"/>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法制度改正</a:t>
            </a:r>
          </a:p>
        </p:txBody>
      </p:sp>
      <p:sp>
        <p:nvSpPr>
          <p:cNvPr id="65" name="テキスト ボックス 6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2529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3" name="Group 59"/>
          <p:cNvGraphicFramePr>
            <a:graphicFrameLocks noGrp="1"/>
          </p:cNvGraphicFramePr>
          <p:nvPr>
            <p:extLst>
              <p:ext uri="{D42A27DB-BD31-4B8C-83A1-F6EECF244321}">
                <p14:modId xmlns:p14="http://schemas.microsoft.com/office/powerpoint/2010/main" val="3367515773"/>
              </p:ext>
            </p:extLst>
          </p:nvPr>
        </p:nvGraphicFramePr>
        <p:xfrm>
          <a:off x="250825" y="620713"/>
          <a:ext cx="8713788" cy="5846762"/>
        </p:xfrm>
        <a:graphic>
          <a:graphicData uri="http://schemas.openxmlformats.org/drawingml/2006/table">
            <a:tbl>
              <a:tblPr/>
              <a:tblGrid>
                <a:gridCol w="649288"/>
                <a:gridCol w="1800225"/>
                <a:gridCol w="2232025"/>
                <a:gridCol w="2087562"/>
                <a:gridCol w="1944688"/>
              </a:tblGrid>
              <a:tr h="32317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3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ﾗｲﾌｻｲｴﾝｽ、蓄電池</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(EV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err="1"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水素ｴﾈﾙｷﾞｰ</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を核とした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関連産業振興の推進</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国際戦略総合特区の</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活用</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国家戦略特区の活用</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中小企業の海外市場への展開支援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インフラ関連産業の技術システム輸出に向けた体制整備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生活支援型サービスや都市型サービス産業の強化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213" name="Text Box 22"/>
          <p:cNvSpPr txBox="1">
            <a:spLocks noChangeArrowheads="1"/>
          </p:cNvSpPr>
          <p:nvPr/>
        </p:nvSpPr>
        <p:spPr bwMode="auto">
          <a:xfrm>
            <a:off x="323850" y="981075"/>
            <a:ext cx="23177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（１）先端技術産業のさらなる強化</a:t>
            </a:r>
          </a:p>
        </p:txBody>
      </p:sp>
      <p:sp>
        <p:nvSpPr>
          <p:cNvPr id="8214" name="Text Box 39"/>
          <p:cNvSpPr txBox="1">
            <a:spLocks noChangeArrowheads="1"/>
          </p:cNvSpPr>
          <p:nvPr/>
        </p:nvSpPr>
        <p:spPr bwMode="auto">
          <a:xfrm>
            <a:off x="142875" y="1255713"/>
            <a:ext cx="7318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国際的な競争拠点の形成</a:t>
            </a:r>
          </a:p>
        </p:txBody>
      </p:sp>
      <p:sp>
        <p:nvSpPr>
          <p:cNvPr id="8215" name="Text Box 48"/>
          <p:cNvSpPr txBox="1">
            <a:spLocks noChangeArrowheads="1"/>
          </p:cNvSpPr>
          <p:nvPr/>
        </p:nvSpPr>
        <p:spPr bwMode="auto">
          <a:xfrm>
            <a:off x="323850" y="3370263"/>
            <a:ext cx="38274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（２）世界市場に打って出る大阪産業・大阪企業への支援</a:t>
            </a:r>
          </a:p>
        </p:txBody>
      </p:sp>
      <p:sp>
        <p:nvSpPr>
          <p:cNvPr id="8216" name="Text Box 49"/>
          <p:cNvSpPr txBox="1">
            <a:spLocks noChangeArrowheads="1"/>
          </p:cNvSpPr>
          <p:nvPr/>
        </p:nvSpPr>
        <p:spPr bwMode="auto">
          <a:xfrm>
            <a:off x="336729" y="4960044"/>
            <a:ext cx="41735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（３）生活支援型サービス産業</a:t>
            </a:r>
            <a:r>
              <a:rPr lang="ja-JP" altLang="en-US" sz="1200" dirty="0">
                <a:solidFill>
                  <a:srgbClr val="00B050"/>
                </a:solidFill>
                <a:ea typeface="HGPｺﾞｼｯｸE" pitchFamily="50" charset="-128"/>
              </a:rPr>
              <a:t> </a:t>
            </a:r>
            <a:r>
              <a:rPr lang="ja-JP" altLang="en-US" sz="1200" dirty="0">
                <a:solidFill>
                  <a:srgbClr val="000000"/>
                </a:solidFill>
                <a:ea typeface="HGPｺﾞｼｯｸE" pitchFamily="50" charset="-128"/>
              </a:rPr>
              <a:t>・都市型サービス産業の強化</a:t>
            </a:r>
          </a:p>
        </p:txBody>
      </p:sp>
      <p:sp>
        <p:nvSpPr>
          <p:cNvPr id="8217" name="Text Box 50"/>
          <p:cNvSpPr txBox="1">
            <a:spLocks noChangeArrowheads="1"/>
          </p:cNvSpPr>
          <p:nvPr/>
        </p:nvSpPr>
        <p:spPr bwMode="auto">
          <a:xfrm>
            <a:off x="323850" y="3751263"/>
            <a:ext cx="5492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新たな外需市場の開拓</a:t>
            </a:r>
          </a:p>
        </p:txBody>
      </p:sp>
      <p:sp>
        <p:nvSpPr>
          <p:cNvPr id="8218" name="Line 56"/>
          <p:cNvSpPr>
            <a:spLocks noChangeShapeType="1"/>
          </p:cNvSpPr>
          <p:nvPr/>
        </p:nvSpPr>
        <p:spPr bwMode="auto">
          <a:xfrm>
            <a:off x="4787900" y="1520825"/>
            <a:ext cx="40306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19" name="Line 62"/>
          <p:cNvSpPr>
            <a:spLocks noChangeShapeType="1"/>
          </p:cNvSpPr>
          <p:nvPr/>
        </p:nvSpPr>
        <p:spPr bwMode="auto">
          <a:xfrm>
            <a:off x="4357688" y="12303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0" name="Rectangle 52"/>
          <p:cNvSpPr>
            <a:spLocks noChangeArrowheads="1"/>
          </p:cNvSpPr>
          <p:nvPr/>
        </p:nvSpPr>
        <p:spPr bwMode="auto">
          <a:xfrm>
            <a:off x="2982913" y="1014413"/>
            <a:ext cx="1516062" cy="431800"/>
          </a:xfrm>
          <a:prstGeom prst="rect">
            <a:avLst/>
          </a:prstGeom>
          <a:solidFill>
            <a:schemeClr val="accent1"/>
          </a:solidFill>
          <a:ln w="3175">
            <a:solidFill>
              <a:schemeClr val="tx1"/>
            </a:solidFill>
            <a:miter lim="800000"/>
            <a:headEnd/>
            <a:tailEnd/>
          </a:ln>
        </p:spPr>
        <p:txBody>
          <a:bodyPr anchor="ctr"/>
          <a:lstStyle/>
          <a:p>
            <a:pPr algn="ctr"/>
            <a:r>
              <a:rPr lang="ja-JP" altLang="en-US" sz="1000" dirty="0">
                <a:latin typeface="HGPｺﾞｼｯｸE" pitchFamily="50" charset="-128"/>
                <a:ea typeface="HGPｺﾞｼｯｸE" pitchFamily="50" charset="-128"/>
              </a:rPr>
              <a:t>北大阪ﾊﾞｲｵｸﾗｽﾀｰ</a:t>
            </a:r>
            <a:endParaRPr lang="en-US" altLang="ja-JP" sz="1000" dirty="0">
              <a:latin typeface="HGPｺﾞｼｯｸE" pitchFamily="50" charset="-128"/>
              <a:ea typeface="HGPｺﾞｼｯｸE" pitchFamily="50" charset="-128"/>
            </a:endParaRPr>
          </a:p>
          <a:p>
            <a:pPr algn="ctr"/>
            <a:r>
              <a:rPr lang="ja-JP" altLang="en-US" sz="1000" dirty="0">
                <a:latin typeface="HGPｺﾞｼｯｸE" pitchFamily="50" charset="-128"/>
                <a:ea typeface="HGPｺﾞｼｯｸE" pitchFamily="50" charset="-128"/>
              </a:rPr>
              <a:t>を核とした</a:t>
            </a:r>
          </a:p>
          <a:p>
            <a:pPr algn="ctr"/>
            <a:r>
              <a:rPr lang="ja-JP" altLang="en-US" sz="1000" dirty="0">
                <a:latin typeface="HGPｺﾞｼｯｸE" pitchFamily="50" charset="-128"/>
                <a:ea typeface="HGPｺﾞｼｯｸE" pitchFamily="50" charset="-128"/>
              </a:rPr>
              <a:t>ﾗｲﾌｻｲｴﾝｽ産業の振興</a:t>
            </a:r>
          </a:p>
        </p:txBody>
      </p:sp>
      <p:sp>
        <p:nvSpPr>
          <p:cNvPr id="8221" name="Line 63"/>
          <p:cNvSpPr>
            <a:spLocks noChangeShapeType="1"/>
          </p:cNvSpPr>
          <p:nvPr/>
        </p:nvSpPr>
        <p:spPr bwMode="auto">
          <a:xfrm>
            <a:off x="4356100" y="17510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2" name="Line 64"/>
          <p:cNvSpPr>
            <a:spLocks noChangeShapeType="1"/>
          </p:cNvSpPr>
          <p:nvPr/>
        </p:nvSpPr>
        <p:spPr bwMode="auto">
          <a:xfrm flipH="1">
            <a:off x="4787900" y="1230313"/>
            <a:ext cx="1588" cy="542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3" name="Rectangle 65"/>
          <p:cNvSpPr>
            <a:spLocks noChangeArrowheads="1"/>
          </p:cNvSpPr>
          <p:nvPr/>
        </p:nvSpPr>
        <p:spPr bwMode="auto">
          <a:xfrm>
            <a:off x="4859338" y="981075"/>
            <a:ext cx="1533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・バイオ戦略の推進</a:t>
            </a:r>
          </a:p>
          <a:p>
            <a:r>
              <a:rPr lang="ja-JP" altLang="en-US" sz="1000">
                <a:ea typeface="HGPｺﾞｼｯｸE" pitchFamily="50" charset="-128"/>
              </a:rPr>
              <a:t>・蓄電池、水素を核とした</a:t>
            </a:r>
            <a:endParaRPr lang="en-US" altLang="ja-JP" sz="1000">
              <a:ea typeface="HGPｺﾞｼｯｸE" pitchFamily="50" charset="-128"/>
            </a:endParaRPr>
          </a:p>
          <a:p>
            <a:r>
              <a:rPr lang="ja-JP" altLang="en-US" sz="1000">
                <a:ea typeface="HGPｺﾞｼｯｸE" pitchFamily="50" charset="-128"/>
              </a:rPr>
              <a:t>　関連産業振興</a:t>
            </a:r>
          </a:p>
        </p:txBody>
      </p:sp>
      <p:sp>
        <p:nvSpPr>
          <p:cNvPr id="8224" name="Rectangle 53"/>
          <p:cNvSpPr>
            <a:spLocks noChangeArrowheads="1"/>
          </p:cNvSpPr>
          <p:nvPr/>
        </p:nvSpPr>
        <p:spPr bwMode="auto">
          <a:xfrm>
            <a:off x="2982913" y="1522413"/>
            <a:ext cx="1516062" cy="430212"/>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latin typeface="HGPｺﾞｼｯｸE" pitchFamily="50" charset="-128"/>
                <a:ea typeface="HGPｺﾞｼｯｸE" pitchFamily="50" charset="-128"/>
              </a:rPr>
              <a:t>ﾍﾞｲｴﾘｱ等における</a:t>
            </a:r>
            <a:r>
              <a:rPr lang="ja-JP" altLang="en-US" sz="1000">
                <a:latin typeface="HGPｺﾞｼｯｸE" pitchFamily="50" charset="-128"/>
                <a:ea typeface="HGPｺﾞｼｯｸE" pitchFamily="50" charset="-128"/>
              </a:rPr>
              <a:t>環境・</a:t>
            </a:r>
            <a:r>
              <a:rPr lang="ja-JP" altLang="en-US" sz="1000">
                <a:solidFill>
                  <a:srgbClr val="000000"/>
                </a:solidFill>
                <a:latin typeface="HGPｺﾞｼｯｸE" pitchFamily="50" charset="-128"/>
                <a:ea typeface="HGPｺﾞｼｯｸE" pitchFamily="50" charset="-128"/>
              </a:rPr>
              <a:t>新ｴﾈﾙｷﾞｰ産業の振興</a:t>
            </a:r>
          </a:p>
        </p:txBody>
      </p:sp>
      <p:sp>
        <p:nvSpPr>
          <p:cNvPr id="8225" name="Line 76"/>
          <p:cNvSpPr>
            <a:spLocks noChangeShapeType="1"/>
          </p:cNvSpPr>
          <p:nvPr/>
        </p:nvSpPr>
        <p:spPr bwMode="auto">
          <a:xfrm>
            <a:off x="4572000" y="4625975"/>
            <a:ext cx="424815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26" name="Rectangle 81"/>
          <p:cNvSpPr>
            <a:spLocks noChangeArrowheads="1"/>
          </p:cNvSpPr>
          <p:nvPr/>
        </p:nvSpPr>
        <p:spPr bwMode="auto">
          <a:xfrm>
            <a:off x="5005388" y="4164013"/>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000">
                <a:solidFill>
                  <a:srgbClr val="000000"/>
                </a:solidFill>
                <a:ea typeface="HGPｺﾞｼｯｸE" pitchFamily="50" charset="-128"/>
              </a:rPr>
              <a:t>地域におけるインフラ海外展</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開に向けた官民の枠組み構築</a:t>
            </a:r>
          </a:p>
        </p:txBody>
      </p:sp>
      <p:sp>
        <p:nvSpPr>
          <p:cNvPr id="8227" name="Rectangle 89"/>
          <p:cNvSpPr>
            <a:spLocks noChangeArrowheads="1"/>
          </p:cNvSpPr>
          <p:nvPr/>
        </p:nvSpPr>
        <p:spPr bwMode="auto">
          <a:xfrm>
            <a:off x="388938" y="5172075"/>
            <a:ext cx="43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dirty="0">
                <a:ea typeface="HGPｺﾞｼｯｸE" pitchFamily="50" charset="-128"/>
              </a:rPr>
              <a:t>サービス産業の</a:t>
            </a:r>
            <a:endParaRPr lang="en-US" altLang="ja-JP" sz="1200" dirty="0">
              <a:ea typeface="HGPｺﾞｼｯｸE" pitchFamily="50" charset="-128"/>
            </a:endParaRPr>
          </a:p>
          <a:p>
            <a:pPr algn="ctr"/>
            <a:r>
              <a:rPr lang="ja-JP" altLang="en-US" sz="1200" dirty="0">
                <a:ea typeface="HGPｺﾞｼｯｸE" pitchFamily="50" charset="-128"/>
              </a:rPr>
              <a:t>育成・生産性向上</a:t>
            </a:r>
          </a:p>
        </p:txBody>
      </p:sp>
      <p:sp>
        <p:nvSpPr>
          <p:cNvPr id="8228" name="Rectangle 93"/>
          <p:cNvSpPr>
            <a:spLocks noChangeArrowheads="1"/>
          </p:cNvSpPr>
          <p:nvPr/>
        </p:nvSpPr>
        <p:spPr bwMode="auto">
          <a:xfrm>
            <a:off x="5175250" y="5276850"/>
            <a:ext cx="356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・健康分野についての新たな製品・サービスの開発支援</a:t>
            </a:r>
            <a:endParaRPr lang="en-US" altLang="ja-JP" sz="1000">
              <a:solidFill>
                <a:srgbClr val="000000"/>
              </a:solidFill>
              <a:ea typeface="HGPｺﾞｼｯｸE" pitchFamily="50" charset="-128"/>
            </a:endParaRPr>
          </a:p>
          <a:p>
            <a:r>
              <a:rPr lang="ja-JP" altLang="en-US" sz="1000">
                <a:ea typeface="HGPｺﾞｼｯｸE" pitchFamily="50" charset="-128"/>
              </a:rPr>
              <a:t>・ロボット技術の活用による新たな製品・サービスの開発等</a:t>
            </a:r>
            <a:endParaRPr lang="en-US" altLang="ja-JP" sz="1000">
              <a:ea typeface="HGPｺﾞｼｯｸE" pitchFamily="50" charset="-128"/>
            </a:endParaRPr>
          </a:p>
          <a:p>
            <a:r>
              <a:rPr lang="ja-JP" altLang="en-US" sz="1000">
                <a:ea typeface="HGPｺﾞｼｯｸE" pitchFamily="50" charset="-128"/>
              </a:rPr>
              <a:t>・クリエイティブ産業の育成支援、他産業とのマッチング等による競争力強化</a:t>
            </a:r>
          </a:p>
        </p:txBody>
      </p:sp>
      <p:sp>
        <p:nvSpPr>
          <p:cNvPr id="8229" name="Rectangle 53"/>
          <p:cNvSpPr>
            <a:spLocks noChangeArrowheads="1"/>
          </p:cNvSpPr>
          <p:nvPr/>
        </p:nvSpPr>
        <p:spPr bwMode="auto">
          <a:xfrm>
            <a:off x="6588125" y="981075"/>
            <a:ext cx="20272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latin typeface="HGPｺﾞｼｯｸE" pitchFamily="50" charset="-128"/>
                <a:ea typeface="HGPｺﾞｼｯｸE" pitchFamily="50" charset="-128"/>
              </a:rPr>
              <a:t>環境・新エネルギー、ライフサイエンス等の先端技術産業分野での国際的な競争拠点の形成</a:t>
            </a:r>
          </a:p>
        </p:txBody>
      </p:sp>
      <p:sp>
        <p:nvSpPr>
          <p:cNvPr id="8230" name="Rectangle 82"/>
          <p:cNvSpPr>
            <a:spLocks noChangeArrowheads="1"/>
          </p:cNvSpPr>
          <p:nvPr/>
        </p:nvSpPr>
        <p:spPr bwMode="auto">
          <a:xfrm>
            <a:off x="7124700" y="4379913"/>
            <a:ext cx="101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solidFill>
                  <a:srgbClr val="000000"/>
                </a:solidFill>
                <a:ea typeface="HGPｺﾞｼｯｸE" pitchFamily="50" charset="-128"/>
              </a:rPr>
              <a:t>市場開拓・受注</a:t>
            </a:r>
            <a:endParaRPr lang="en-US" altLang="ja-JP" sz="1000">
              <a:solidFill>
                <a:srgbClr val="000000"/>
              </a:solidFill>
              <a:ea typeface="HGPｺﾞｼｯｸE" pitchFamily="50" charset="-128"/>
            </a:endParaRPr>
          </a:p>
        </p:txBody>
      </p:sp>
      <p:sp>
        <p:nvSpPr>
          <p:cNvPr id="8231" name="Rectangle 81"/>
          <p:cNvSpPr>
            <a:spLocks noChangeArrowheads="1"/>
          </p:cNvSpPr>
          <p:nvPr/>
        </p:nvSpPr>
        <p:spPr bwMode="auto">
          <a:xfrm>
            <a:off x="3116263" y="4362450"/>
            <a:ext cx="1471612" cy="552450"/>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国の海外展開の取組</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（水インフラ海外展開の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ための官民協議会　等）</a:t>
            </a:r>
          </a:p>
        </p:txBody>
      </p:sp>
      <p:sp>
        <p:nvSpPr>
          <p:cNvPr id="8232" name="Line 76"/>
          <p:cNvSpPr>
            <a:spLocks noChangeShapeType="1"/>
          </p:cNvSpPr>
          <p:nvPr/>
        </p:nvSpPr>
        <p:spPr bwMode="auto">
          <a:xfrm>
            <a:off x="4687888" y="4060825"/>
            <a:ext cx="4103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3" name="Rectangle 81"/>
          <p:cNvSpPr>
            <a:spLocks noChangeArrowheads="1"/>
          </p:cNvSpPr>
          <p:nvPr/>
        </p:nvSpPr>
        <p:spPr bwMode="auto">
          <a:xfrm>
            <a:off x="2982913" y="3860800"/>
            <a:ext cx="1738312"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海外事務所・ビジネスサポート</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デスク等による海外展開支援</a:t>
            </a:r>
            <a:endParaRPr lang="en-US" altLang="ja-JP" sz="1000">
              <a:solidFill>
                <a:srgbClr val="000000"/>
              </a:solidFill>
              <a:ea typeface="HGPｺﾞｼｯｸE" pitchFamily="50" charset="-128"/>
            </a:endParaRPr>
          </a:p>
        </p:txBody>
      </p:sp>
      <p:sp>
        <p:nvSpPr>
          <p:cNvPr id="8234" name="Rectangle 65"/>
          <p:cNvSpPr>
            <a:spLocks noChangeArrowheads="1"/>
          </p:cNvSpPr>
          <p:nvPr/>
        </p:nvSpPr>
        <p:spPr bwMode="auto">
          <a:xfrm>
            <a:off x="4895850" y="3652838"/>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・知事をトップとする海外ＰＲの展開</a:t>
            </a:r>
          </a:p>
          <a:p>
            <a:r>
              <a:rPr lang="ja-JP" altLang="en-US" sz="1000">
                <a:ea typeface="HGPｺﾞｼｯｸE" pitchFamily="50" charset="-128"/>
              </a:rPr>
              <a:t>・海外販路開拓支援の推進、技術流出防止のための知的財産相談</a:t>
            </a:r>
          </a:p>
        </p:txBody>
      </p:sp>
      <p:sp>
        <p:nvSpPr>
          <p:cNvPr id="8235" name="Line 84"/>
          <p:cNvSpPr>
            <a:spLocks noChangeShapeType="1"/>
          </p:cNvSpPr>
          <p:nvPr/>
        </p:nvSpPr>
        <p:spPr bwMode="auto">
          <a:xfrm>
            <a:off x="4572000" y="5984875"/>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6" name="Rectangle 81"/>
          <p:cNvSpPr>
            <a:spLocks noChangeArrowheads="1"/>
          </p:cNvSpPr>
          <p:nvPr/>
        </p:nvSpPr>
        <p:spPr bwMode="auto">
          <a:xfrm>
            <a:off x="3221038" y="5768975"/>
            <a:ext cx="13684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ＩＣＴ</a:t>
            </a:r>
            <a:r>
              <a:rPr lang="ja-JP" altLang="en-US" sz="1000">
                <a:solidFill>
                  <a:srgbClr val="00B050"/>
                </a:solidFill>
                <a:ea typeface="HGPｺﾞｼｯｸE" pitchFamily="50" charset="-128"/>
              </a:rPr>
              <a:t> </a:t>
            </a:r>
            <a:r>
              <a:rPr lang="ja-JP" altLang="en-US" sz="1000">
                <a:solidFill>
                  <a:srgbClr val="000000"/>
                </a:solidFill>
                <a:ea typeface="HGPｺﾞｼｯｸE" pitchFamily="50" charset="-128"/>
              </a:rPr>
              <a:t>、健康などの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サービス産業の振興</a:t>
            </a:r>
            <a:endParaRPr lang="en-US" altLang="ja-JP" sz="1000">
              <a:solidFill>
                <a:srgbClr val="000000"/>
              </a:solidFill>
              <a:ea typeface="HGPｺﾞｼｯｸE" pitchFamily="50" charset="-128"/>
            </a:endParaRPr>
          </a:p>
        </p:txBody>
      </p:sp>
      <p:sp>
        <p:nvSpPr>
          <p:cNvPr id="8237" name="Rectangle 108"/>
          <p:cNvSpPr>
            <a:spLocks noChangeArrowheads="1"/>
          </p:cNvSpPr>
          <p:nvPr/>
        </p:nvSpPr>
        <p:spPr bwMode="auto">
          <a:xfrm>
            <a:off x="1077913"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8238" name="Rectangle 109"/>
          <p:cNvSpPr>
            <a:spLocks noChangeArrowheads="1"/>
          </p:cNvSpPr>
          <p:nvPr/>
        </p:nvSpPr>
        <p:spPr bwMode="auto">
          <a:xfrm>
            <a:off x="4303713" y="6480175"/>
            <a:ext cx="268287"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823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9" name="直線コネクタ 3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41" name="テキスト ボックス 40"/>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8242" name="Line 49"/>
          <p:cNvSpPr>
            <a:spLocks noChangeShapeType="1"/>
          </p:cNvSpPr>
          <p:nvPr/>
        </p:nvSpPr>
        <p:spPr bwMode="auto">
          <a:xfrm flipV="1">
            <a:off x="6300788" y="1533525"/>
            <a:ext cx="0" cy="812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43" name="Line 63"/>
          <p:cNvSpPr>
            <a:spLocks noChangeShapeType="1"/>
          </p:cNvSpPr>
          <p:nvPr/>
        </p:nvSpPr>
        <p:spPr bwMode="auto">
          <a:xfrm flipV="1">
            <a:off x="3621088" y="2346325"/>
            <a:ext cx="26797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4" name="Rectangle 151"/>
          <p:cNvSpPr>
            <a:spLocks noChangeArrowheads="1"/>
          </p:cNvSpPr>
          <p:nvPr/>
        </p:nvSpPr>
        <p:spPr bwMode="auto">
          <a:xfrm>
            <a:off x="4025900" y="1989138"/>
            <a:ext cx="254000" cy="865187"/>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8245" name="Rectangle 154"/>
          <p:cNvSpPr>
            <a:spLocks noChangeArrowheads="1"/>
          </p:cNvSpPr>
          <p:nvPr/>
        </p:nvSpPr>
        <p:spPr bwMode="auto">
          <a:xfrm>
            <a:off x="4321175" y="1998663"/>
            <a:ext cx="250825"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総合特区指定</a:t>
            </a:r>
          </a:p>
        </p:txBody>
      </p:sp>
      <p:sp>
        <p:nvSpPr>
          <p:cNvPr id="8246" name="Rectangle 57"/>
          <p:cNvSpPr>
            <a:spLocks noChangeArrowheads="1"/>
          </p:cNvSpPr>
          <p:nvPr/>
        </p:nvSpPr>
        <p:spPr bwMode="auto">
          <a:xfrm>
            <a:off x="3729038" y="1989138"/>
            <a:ext cx="266700"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8247" name="Rectangle 50"/>
          <p:cNvSpPr>
            <a:spLocks noChangeArrowheads="1"/>
          </p:cNvSpPr>
          <p:nvPr/>
        </p:nvSpPr>
        <p:spPr bwMode="auto">
          <a:xfrm>
            <a:off x="2757488" y="2203450"/>
            <a:ext cx="863600"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総合特区提案</a:t>
            </a:r>
          </a:p>
        </p:txBody>
      </p:sp>
      <p:sp>
        <p:nvSpPr>
          <p:cNvPr id="8248" name="Rectangle 154"/>
          <p:cNvSpPr>
            <a:spLocks noChangeArrowheads="1"/>
          </p:cNvSpPr>
          <p:nvPr/>
        </p:nvSpPr>
        <p:spPr bwMode="auto">
          <a:xfrm>
            <a:off x="4619625" y="198913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8249" name="Line 63"/>
          <p:cNvSpPr>
            <a:spLocks noChangeShapeType="1"/>
          </p:cNvSpPr>
          <p:nvPr/>
        </p:nvSpPr>
        <p:spPr bwMode="auto">
          <a:xfrm>
            <a:off x="3987800" y="3068638"/>
            <a:ext cx="2455863" cy="47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0" name="Rectangle 52"/>
          <p:cNvSpPr>
            <a:spLocks noChangeArrowheads="1"/>
          </p:cNvSpPr>
          <p:nvPr/>
        </p:nvSpPr>
        <p:spPr bwMode="auto">
          <a:xfrm>
            <a:off x="2947988" y="2933700"/>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8251" name="Rectangle 57"/>
          <p:cNvSpPr>
            <a:spLocks noChangeArrowheads="1"/>
          </p:cNvSpPr>
          <p:nvPr/>
        </p:nvSpPr>
        <p:spPr bwMode="auto">
          <a:xfrm>
            <a:off x="4160838" y="2901950"/>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8252" name="Rectangle 57"/>
          <p:cNvSpPr>
            <a:spLocks noChangeArrowheads="1"/>
          </p:cNvSpPr>
          <p:nvPr/>
        </p:nvSpPr>
        <p:spPr bwMode="auto">
          <a:xfrm>
            <a:off x="4508500" y="29241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8253" name="Rectangle 151"/>
          <p:cNvSpPr>
            <a:spLocks noChangeArrowheads="1"/>
          </p:cNvSpPr>
          <p:nvPr/>
        </p:nvSpPr>
        <p:spPr bwMode="auto">
          <a:xfrm>
            <a:off x="5092700" y="2901950"/>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8254" name="Line 49"/>
          <p:cNvSpPr>
            <a:spLocks noChangeShapeType="1"/>
          </p:cNvSpPr>
          <p:nvPr/>
        </p:nvSpPr>
        <p:spPr bwMode="auto">
          <a:xfrm flipV="1">
            <a:off x="6443663" y="1557338"/>
            <a:ext cx="0" cy="1511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357889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6" name="Group 48"/>
          <p:cNvGraphicFramePr>
            <a:graphicFrameLocks noGrp="1"/>
          </p:cNvGraphicFramePr>
          <p:nvPr>
            <p:extLst>
              <p:ext uri="{D42A27DB-BD31-4B8C-83A1-F6EECF244321}">
                <p14:modId xmlns:p14="http://schemas.microsoft.com/office/powerpoint/2010/main" val="998472605"/>
              </p:ext>
            </p:extLst>
          </p:nvPr>
        </p:nvGraphicFramePr>
        <p:xfrm>
          <a:off x="250825" y="908050"/>
          <a:ext cx="8713788" cy="5489575"/>
        </p:xfrm>
        <a:graphic>
          <a:graphicData uri="http://schemas.openxmlformats.org/drawingml/2006/table">
            <a:tbl>
              <a:tblPr/>
              <a:tblGrid>
                <a:gridCol w="649288"/>
                <a:gridCol w="1800225"/>
                <a:gridCol w="2232025"/>
                <a:gridCol w="2087562"/>
                <a:gridCol w="1944688"/>
              </a:tblGrid>
              <a:tr h="3048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国家戦略特区を活用したｸﾞﾛｰﾊﾞﾙ企業の活動環境の整備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うめきたでのｸﾞﾛｰﾊﾞﾙｲﾉﾍﾞｰｼｮﾝ創出拠点形成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産学公民金が一体となった新たなプロジェクト創出支援制度の構築</a:t>
                      </a:r>
                    </a:p>
                    <a:p>
                      <a:pPr marL="0" marR="0" lvl="0" indent="0" algn="l" defTabSz="914400" rtl="0" eaLnBrk="1" fontAlgn="base" latinLnBrk="0" hangingPunct="1">
                        <a:lnSpc>
                          <a:spcPct val="8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中小企業の基盤技術高度化に向けた技術・資金支援</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企業の挑戦を促す金融</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支援・税制度の推進</a:t>
                      </a: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成長産業分野への</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中小企業の参入促進</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237" name="Text Box 22"/>
          <p:cNvSpPr txBox="1">
            <a:spLocks noChangeArrowheads="1"/>
          </p:cNvSpPr>
          <p:nvPr/>
        </p:nvSpPr>
        <p:spPr bwMode="auto">
          <a:xfrm>
            <a:off x="323850" y="1268413"/>
            <a:ext cx="29749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（４）対内投資促進による国際競争力の強化</a:t>
            </a:r>
          </a:p>
        </p:txBody>
      </p:sp>
      <p:sp>
        <p:nvSpPr>
          <p:cNvPr id="9238" name="Text Box 39"/>
          <p:cNvSpPr txBox="1">
            <a:spLocks noChangeArrowheads="1"/>
          </p:cNvSpPr>
          <p:nvPr/>
        </p:nvSpPr>
        <p:spPr bwMode="auto">
          <a:xfrm>
            <a:off x="319088" y="1511300"/>
            <a:ext cx="5540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ea typeface="HGPｺﾞｼｯｸE" pitchFamily="50" charset="-128"/>
              </a:rPr>
              <a:t>グローバル企業の</a:t>
            </a:r>
            <a:endParaRPr lang="en-US" altLang="ja-JP" sz="1200">
              <a:ea typeface="HGPｺﾞｼｯｸE" pitchFamily="50" charset="-128"/>
            </a:endParaRPr>
          </a:p>
          <a:p>
            <a:pPr algn="ctr" eaLnBrk="1" hangingPunct="1"/>
            <a:r>
              <a:rPr lang="ja-JP" altLang="en-US" sz="1200">
                <a:ea typeface="HGPｺﾞｼｯｸE" pitchFamily="50" charset="-128"/>
              </a:rPr>
              <a:t>対内投資促進</a:t>
            </a:r>
          </a:p>
        </p:txBody>
      </p:sp>
      <p:sp>
        <p:nvSpPr>
          <p:cNvPr id="9239" name="Text Box 45"/>
          <p:cNvSpPr txBox="1">
            <a:spLocks noChangeArrowheads="1"/>
          </p:cNvSpPr>
          <p:nvPr/>
        </p:nvSpPr>
        <p:spPr bwMode="auto">
          <a:xfrm>
            <a:off x="323850" y="2938463"/>
            <a:ext cx="23304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（５）ハイエンドなものづくりの推進</a:t>
            </a:r>
          </a:p>
        </p:txBody>
      </p:sp>
      <p:sp>
        <p:nvSpPr>
          <p:cNvPr id="9240" name="Text Box 46"/>
          <p:cNvSpPr txBox="1">
            <a:spLocks noChangeArrowheads="1"/>
          </p:cNvSpPr>
          <p:nvPr/>
        </p:nvSpPr>
        <p:spPr bwMode="auto">
          <a:xfrm>
            <a:off x="323850" y="4831634"/>
            <a:ext cx="45783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（６）成長分野に挑戦する企業への支援・経済活動の新陳代謝の促進</a:t>
            </a:r>
          </a:p>
        </p:txBody>
      </p:sp>
      <p:sp>
        <p:nvSpPr>
          <p:cNvPr id="9241" name="Line 49"/>
          <p:cNvSpPr>
            <a:spLocks noChangeShapeType="1"/>
          </p:cNvSpPr>
          <p:nvPr/>
        </p:nvSpPr>
        <p:spPr bwMode="auto">
          <a:xfrm>
            <a:off x="3744913" y="1916113"/>
            <a:ext cx="5073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2" name="Text Box 56"/>
          <p:cNvSpPr txBox="1">
            <a:spLocks noChangeArrowheads="1"/>
          </p:cNvSpPr>
          <p:nvPr/>
        </p:nvSpPr>
        <p:spPr bwMode="auto">
          <a:xfrm>
            <a:off x="319088" y="3357563"/>
            <a:ext cx="5540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中小企業の基盤技術の高度化</a:t>
            </a:r>
          </a:p>
        </p:txBody>
      </p:sp>
      <p:sp>
        <p:nvSpPr>
          <p:cNvPr id="9243" name="Text Box 57"/>
          <p:cNvSpPr txBox="1">
            <a:spLocks noChangeArrowheads="1"/>
          </p:cNvSpPr>
          <p:nvPr/>
        </p:nvSpPr>
        <p:spPr bwMode="auto">
          <a:xfrm>
            <a:off x="333375" y="5141913"/>
            <a:ext cx="554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挑戦する企業の育成</a:t>
            </a:r>
          </a:p>
        </p:txBody>
      </p:sp>
      <p:sp>
        <p:nvSpPr>
          <p:cNvPr id="9244" name="Line 59"/>
          <p:cNvSpPr>
            <a:spLocks noChangeShapeType="1"/>
          </p:cNvSpPr>
          <p:nvPr/>
        </p:nvSpPr>
        <p:spPr bwMode="auto">
          <a:xfrm flipV="1">
            <a:off x="4500563" y="3644900"/>
            <a:ext cx="4319587"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5" name="Rectangle 65"/>
          <p:cNvSpPr>
            <a:spLocks noChangeArrowheads="1"/>
          </p:cNvSpPr>
          <p:nvPr/>
        </p:nvSpPr>
        <p:spPr bwMode="auto">
          <a:xfrm>
            <a:off x="6443663" y="3244850"/>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産学公民金による</a:t>
            </a:r>
          </a:p>
          <a:p>
            <a:r>
              <a:rPr lang="ja-JP" altLang="en-US" sz="1000">
                <a:ea typeface="HGPｺﾞｼｯｸE" pitchFamily="50" charset="-128"/>
              </a:rPr>
              <a:t>新たな研究開発プロジェクトの創出支援</a:t>
            </a:r>
          </a:p>
        </p:txBody>
      </p:sp>
      <p:sp>
        <p:nvSpPr>
          <p:cNvPr id="9246" name="Rectangle 58"/>
          <p:cNvSpPr>
            <a:spLocks noChangeArrowheads="1"/>
          </p:cNvSpPr>
          <p:nvPr/>
        </p:nvSpPr>
        <p:spPr bwMode="auto">
          <a:xfrm>
            <a:off x="3132138" y="3357563"/>
            <a:ext cx="1368425" cy="6270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ｸﾘｴｲｼｮﾝ･ｺｱ東大阪内</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にものづくり支援拠点</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（愛称：ＭＯＢＩＯ）開設</a:t>
            </a:r>
          </a:p>
        </p:txBody>
      </p:sp>
      <p:sp>
        <p:nvSpPr>
          <p:cNvPr id="9247" name="Line 69"/>
          <p:cNvSpPr>
            <a:spLocks noChangeShapeType="1"/>
          </p:cNvSpPr>
          <p:nvPr/>
        </p:nvSpPr>
        <p:spPr bwMode="auto">
          <a:xfrm>
            <a:off x="4500563" y="4437063"/>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8" name="Rectangle 72"/>
          <p:cNvSpPr>
            <a:spLocks noChangeArrowheads="1"/>
          </p:cNvSpPr>
          <p:nvPr/>
        </p:nvSpPr>
        <p:spPr bwMode="auto">
          <a:xfrm>
            <a:off x="6357938" y="4171950"/>
            <a:ext cx="210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中小企業の基盤技術高度化の促進</a:t>
            </a:r>
            <a:endParaRPr lang="en-US" altLang="ja-JP" sz="1000">
              <a:ea typeface="HGPｺﾞｼｯｸE" pitchFamily="50" charset="-128"/>
            </a:endParaRPr>
          </a:p>
        </p:txBody>
      </p:sp>
      <p:sp>
        <p:nvSpPr>
          <p:cNvPr id="9249" name="Line 73"/>
          <p:cNvSpPr>
            <a:spLocks noChangeShapeType="1"/>
          </p:cNvSpPr>
          <p:nvPr/>
        </p:nvSpPr>
        <p:spPr bwMode="auto">
          <a:xfrm>
            <a:off x="3856038" y="5516563"/>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0" name="Rectangle 61"/>
          <p:cNvSpPr>
            <a:spLocks noChangeArrowheads="1"/>
          </p:cNvSpPr>
          <p:nvPr/>
        </p:nvSpPr>
        <p:spPr bwMode="auto">
          <a:xfrm>
            <a:off x="5003800" y="3290888"/>
            <a:ext cx="1152525" cy="708025"/>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solidFill>
                  <a:srgbClr val="000000"/>
                </a:solidFill>
                <a:ea typeface="HGPｺﾞｼｯｸE" pitchFamily="50" charset="-128"/>
              </a:rPr>
              <a:t>支援制度の仕組みづくり、</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運営体制の推進・強化</a:t>
            </a:r>
          </a:p>
        </p:txBody>
      </p:sp>
      <p:sp>
        <p:nvSpPr>
          <p:cNvPr id="9251" name="Rectangle 50"/>
          <p:cNvSpPr>
            <a:spLocks noChangeArrowheads="1"/>
          </p:cNvSpPr>
          <p:nvPr/>
        </p:nvSpPr>
        <p:spPr bwMode="auto">
          <a:xfrm>
            <a:off x="2987675" y="4219575"/>
            <a:ext cx="1512888" cy="5778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府立産業技術総合研究所、</a:t>
            </a:r>
            <a:endParaRPr lang="en-US" altLang="ja-JP" sz="1000">
              <a:ea typeface="HGPｺﾞｼｯｸE" pitchFamily="50" charset="-128"/>
            </a:endParaRPr>
          </a:p>
          <a:p>
            <a:pPr algn="ctr"/>
            <a:r>
              <a:rPr lang="ja-JP" altLang="en-US" sz="1000">
                <a:ea typeface="HGPｺﾞｼｯｸE" pitchFamily="50" charset="-128"/>
              </a:rPr>
              <a:t>市立工業研究所</a:t>
            </a:r>
            <a:endParaRPr lang="en-US" altLang="ja-JP" sz="1000">
              <a:ea typeface="HGPｺﾞｼｯｸE" pitchFamily="50" charset="-128"/>
            </a:endParaRPr>
          </a:p>
          <a:p>
            <a:pPr algn="ctr"/>
            <a:r>
              <a:rPr lang="ja-JP" altLang="en-US" sz="1000">
                <a:ea typeface="HGPｺﾞｼｯｸE" pitchFamily="50" charset="-128"/>
              </a:rPr>
              <a:t>による支援</a:t>
            </a:r>
          </a:p>
        </p:txBody>
      </p:sp>
      <p:sp>
        <p:nvSpPr>
          <p:cNvPr id="9252" name="Rectangle 50"/>
          <p:cNvSpPr>
            <a:spLocks noChangeArrowheads="1"/>
          </p:cNvSpPr>
          <p:nvPr/>
        </p:nvSpPr>
        <p:spPr bwMode="auto">
          <a:xfrm>
            <a:off x="3082925" y="6092825"/>
            <a:ext cx="1417638"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成長産業分野での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中小企業の開発支援</a:t>
            </a:r>
            <a:endParaRPr lang="en-US" altLang="ja-JP" sz="1000">
              <a:solidFill>
                <a:srgbClr val="000000"/>
              </a:solidFill>
              <a:ea typeface="HGPｺﾞｼｯｸE" pitchFamily="50" charset="-128"/>
            </a:endParaRPr>
          </a:p>
        </p:txBody>
      </p:sp>
      <p:sp>
        <p:nvSpPr>
          <p:cNvPr id="9253" name="Line 69"/>
          <p:cNvSpPr>
            <a:spLocks noChangeShapeType="1"/>
          </p:cNvSpPr>
          <p:nvPr/>
        </p:nvSpPr>
        <p:spPr bwMode="auto">
          <a:xfrm>
            <a:off x="4500563" y="6237288"/>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4" name="Rectangle 108"/>
          <p:cNvSpPr>
            <a:spLocks noChangeArrowheads="1"/>
          </p:cNvSpPr>
          <p:nvPr/>
        </p:nvSpPr>
        <p:spPr bwMode="auto">
          <a:xfrm>
            <a:off x="1079500" y="6459538"/>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9255" name="Rectangle 109"/>
          <p:cNvSpPr>
            <a:spLocks noChangeArrowheads="1"/>
          </p:cNvSpPr>
          <p:nvPr/>
        </p:nvSpPr>
        <p:spPr bwMode="auto">
          <a:xfrm>
            <a:off x="4235450" y="6472238"/>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9256" name="Text Box 107"/>
          <p:cNvSpPr txBox="1">
            <a:spLocks noChangeArrowheads="1"/>
          </p:cNvSpPr>
          <p:nvPr/>
        </p:nvSpPr>
        <p:spPr bwMode="auto">
          <a:xfrm>
            <a:off x="539750" y="643890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9257" name="Line 71"/>
          <p:cNvSpPr>
            <a:spLocks noChangeShapeType="1"/>
          </p:cNvSpPr>
          <p:nvPr/>
        </p:nvSpPr>
        <p:spPr bwMode="auto">
          <a:xfrm flipV="1">
            <a:off x="4503738" y="2838450"/>
            <a:ext cx="4337050"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8" name="Rectangle 55"/>
          <p:cNvSpPr>
            <a:spLocks noChangeArrowheads="1"/>
          </p:cNvSpPr>
          <p:nvPr/>
        </p:nvSpPr>
        <p:spPr bwMode="auto">
          <a:xfrm>
            <a:off x="5924550" y="1516033"/>
            <a:ext cx="2896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dirty="0" smtClean="0">
                <a:ea typeface="HGPｺﾞｼｯｸE" pitchFamily="50" charset="-128"/>
              </a:rPr>
              <a:t>外国企業等による日本法人等の設立・創業人材の</a:t>
            </a:r>
            <a:endParaRPr lang="en-US" altLang="ja-JP" sz="1000" dirty="0" smtClean="0">
              <a:ea typeface="HGPｺﾞｼｯｸE" pitchFamily="50" charset="-128"/>
            </a:endParaRPr>
          </a:p>
          <a:p>
            <a:r>
              <a:rPr lang="ja-JP" altLang="en-US" sz="1000" dirty="0" smtClean="0">
                <a:ea typeface="HGPｺﾞｼｯｸE" pitchFamily="50" charset="-128"/>
              </a:rPr>
              <a:t>受入れ促進</a:t>
            </a:r>
            <a:endParaRPr lang="ja-JP" altLang="en-US" sz="1000" dirty="0">
              <a:ea typeface="HGPｺﾞｼｯｸE" pitchFamily="50" charset="-128"/>
            </a:endParaRPr>
          </a:p>
        </p:txBody>
      </p:sp>
      <p:sp>
        <p:nvSpPr>
          <p:cNvPr id="9259" name="Rectangle 61"/>
          <p:cNvSpPr>
            <a:spLocks noChangeArrowheads="1"/>
          </p:cNvSpPr>
          <p:nvPr/>
        </p:nvSpPr>
        <p:spPr bwMode="auto">
          <a:xfrm>
            <a:off x="5264150" y="4252913"/>
            <a:ext cx="747713" cy="400050"/>
          </a:xfrm>
          <a:prstGeom prst="rect">
            <a:avLst/>
          </a:prstGeom>
          <a:solidFill>
            <a:schemeClr val="accent1"/>
          </a:solidFill>
          <a:ln w="3175" cap="rnd">
            <a:solidFill>
              <a:schemeClr val="tx1"/>
            </a:solidFill>
            <a:miter lim="800000"/>
            <a:headEnd/>
            <a:tailEnd/>
          </a:ln>
        </p:spPr>
        <p:txBody>
          <a:bodyPr anchor="ctr">
            <a:spAutoFit/>
          </a:bodyPr>
          <a:lstStyle/>
          <a:p>
            <a:pPr algn="dist"/>
            <a:r>
              <a:rPr lang="ja-JP" altLang="en-US" sz="1000">
                <a:ea typeface="HGPｺﾞｼｯｸE" pitchFamily="50" charset="-128"/>
              </a:rPr>
              <a:t>両研究所</a:t>
            </a:r>
            <a:endParaRPr lang="en-US" altLang="ja-JP" sz="1000">
              <a:ea typeface="HGPｺﾞｼｯｸE" pitchFamily="50" charset="-128"/>
            </a:endParaRPr>
          </a:p>
          <a:p>
            <a:pPr algn="dist"/>
            <a:r>
              <a:rPr lang="ja-JP" altLang="en-US" sz="1000">
                <a:ea typeface="HGPｺﾞｼｯｸE" pitchFamily="50" charset="-128"/>
              </a:rPr>
              <a:t>の統合</a:t>
            </a:r>
            <a:endParaRPr lang="en-US" altLang="ja-JP" sz="1000">
              <a:ea typeface="HGPｺﾞｼｯｸE" pitchFamily="50" charset="-128"/>
            </a:endParaRPr>
          </a:p>
        </p:txBody>
      </p:sp>
      <p:sp>
        <p:nvSpPr>
          <p:cNvPr id="9260" name="Rectangle 75"/>
          <p:cNvSpPr>
            <a:spLocks noChangeArrowheads="1"/>
          </p:cNvSpPr>
          <p:nvPr/>
        </p:nvSpPr>
        <p:spPr bwMode="auto">
          <a:xfrm>
            <a:off x="3976688" y="5084763"/>
            <a:ext cx="1268412" cy="576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頑張る中小企業等を</a:t>
            </a:r>
            <a:endParaRPr lang="en-US" altLang="ja-JP" sz="1000">
              <a:ea typeface="HGPｺﾞｼｯｸE" pitchFamily="50" charset="-128"/>
            </a:endParaRPr>
          </a:p>
          <a:p>
            <a:pPr algn="ctr"/>
            <a:r>
              <a:rPr lang="ja-JP" altLang="en-US" sz="1000">
                <a:ea typeface="HGPｺﾞｼｯｸE" pitchFamily="50" charset="-128"/>
              </a:rPr>
              <a:t>応援する融資メニュー</a:t>
            </a:r>
            <a:endParaRPr lang="en-US" altLang="ja-JP" sz="1000">
              <a:ea typeface="HGPｺﾞｼｯｸE" pitchFamily="50" charset="-128"/>
            </a:endParaRPr>
          </a:p>
          <a:p>
            <a:pPr algn="ctr"/>
            <a:r>
              <a:rPr lang="ja-JP" altLang="en-US" sz="1000">
                <a:ea typeface="HGPｺﾞｼｯｸE" pitchFamily="50" charset="-128"/>
              </a:rPr>
              <a:t>の展開</a:t>
            </a:r>
          </a:p>
        </p:txBody>
      </p:sp>
      <p:sp>
        <p:nvSpPr>
          <p:cNvPr id="9261" name="Rectangle 78"/>
          <p:cNvSpPr>
            <a:spLocks noChangeArrowheads="1"/>
          </p:cNvSpPr>
          <p:nvPr/>
        </p:nvSpPr>
        <p:spPr bwMode="auto">
          <a:xfrm>
            <a:off x="5491163" y="5199063"/>
            <a:ext cx="1889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中小企業者のチャレンジを応援</a:t>
            </a:r>
          </a:p>
        </p:txBody>
      </p:sp>
      <p:sp>
        <p:nvSpPr>
          <p:cNvPr id="9262" name="Rectangle 50"/>
          <p:cNvSpPr>
            <a:spLocks noChangeArrowheads="1"/>
          </p:cNvSpPr>
          <p:nvPr/>
        </p:nvSpPr>
        <p:spPr bwMode="auto">
          <a:xfrm>
            <a:off x="2774950" y="5100638"/>
            <a:ext cx="1154113" cy="5603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中小企業者の資金</a:t>
            </a:r>
            <a:endParaRPr lang="en-US" altLang="ja-JP" sz="1000">
              <a:ea typeface="HGPｺﾞｼｯｸE" pitchFamily="50" charset="-128"/>
            </a:endParaRPr>
          </a:p>
          <a:p>
            <a:pPr algn="ctr"/>
            <a:r>
              <a:rPr lang="ja-JP" altLang="en-US" sz="1000">
                <a:ea typeface="HGPｺﾞｼｯｸE" pitchFamily="50" charset="-128"/>
              </a:rPr>
              <a:t>供給の円滑化に向け</a:t>
            </a:r>
            <a:endParaRPr lang="en-US" altLang="ja-JP" sz="1000">
              <a:ea typeface="HGPｺﾞｼｯｸE" pitchFamily="50" charset="-128"/>
            </a:endParaRPr>
          </a:p>
          <a:p>
            <a:pPr algn="ctr"/>
            <a:r>
              <a:rPr lang="ja-JP" altLang="en-US" sz="1000">
                <a:ea typeface="HGPｺﾞｼｯｸE" pitchFamily="50" charset="-128"/>
              </a:rPr>
              <a:t>た制度融資の実施</a:t>
            </a:r>
          </a:p>
        </p:txBody>
      </p:sp>
      <p:sp>
        <p:nvSpPr>
          <p:cNvPr id="9263" name="Rectangle 87"/>
          <p:cNvSpPr>
            <a:spLocks noChangeArrowheads="1"/>
          </p:cNvSpPr>
          <p:nvPr/>
        </p:nvSpPr>
        <p:spPr bwMode="auto">
          <a:xfrm>
            <a:off x="6804025" y="5516563"/>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創業・ベンチャーなど新事業に挑戦する企業が次々と現れる仕組みを構築</a:t>
            </a:r>
            <a:endParaRPr lang="en-US" altLang="ja-JP" sz="1000">
              <a:ea typeface="HGPｺﾞｼｯｸE" pitchFamily="50" charset="-128"/>
            </a:endParaRPr>
          </a:p>
        </p:txBody>
      </p:sp>
      <p:sp>
        <p:nvSpPr>
          <p:cNvPr id="9264" name="Line 73"/>
          <p:cNvSpPr>
            <a:spLocks noChangeShapeType="1"/>
          </p:cNvSpPr>
          <p:nvPr/>
        </p:nvSpPr>
        <p:spPr bwMode="auto">
          <a:xfrm>
            <a:off x="4008438" y="5876925"/>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65" name="Rectangle 61"/>
          <p:cNvSpPr>
            <a:spLocks noChangeArrowheads="1"/>
          </p:cNvSpPr>
          <p:nvPr/>
        </p:nvSpPr>
        <p:spPr bwMode="auto">
          <a:xfrm>
            <a:off x="2771775" y="5727700"/>
            <a:ext cx="2052638"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有望起業家の発掘・成長支援</a:t>
            </a:r>
            <a:endParaRPr lang="en-US" altLang="ja-JP" sz="1000">
              <a:ea typeface="HGPｺﾞｼｯｸE" pitchFamily="50" charset="-128"/>
            </a:endParaRPr>
          </a:p>
          <a:p>
            <a:r>
              <a:rPr lang="ja-JP" altLang="en-US" sz="1000">
                <a:ea typeface="HGPｺﾞｼｯｸE" pitchFamily="50" charset="-128"/>
              </a:rPr>
              <a:t>クラウド・ファンディング活用の支援</a:t>
            </a:r>
          </a:p>
        </p:txBody>
      </p:sp>
      <p:sp>
        <p:nvSpPr>
          <p:cNvPr id="9266" name="Rectangle 61"/>
          <p:cNvSpPr>
            <a:spLocks noChangeArrowheads="1"/>
          </p:cNvSpPr>
          <p:nvPr/>
        </p:nvSpPr>
        <p:spPr bwMode="auto">
          <a:xfrm>
            <a:off x="5084763" y="5727700"/>
            <a:ext cx="1719262"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起業家支援機能の強化</a:t>
            </a:r>
            <a:endParaRPr lang="en-US" altLang="ja-JP" sz="1000">
              <a:ea typeface="HGPｺﾞｼｯｸE" pitchFamily="50" charset="-128"/>
            </a:endParaRPr>
          </a:p>
          <a:p>
            <a:r>
              <a:rPr lang="ja-JP" altLang="en-US" sz="1000">
                <a:ea typeface="HGPｺﾞｼｯｸE" pitchFamily="50" charset="-128"/>
              </a:rPr>
              <a:t>ベンチャー支援事業の再構築</a:t>
            </a:r>
          </a:p>
        </p:txBody>
      </p:sp>
      <p:sp>
        <p:nvSpPr>
          <p:cNvPr id="9267" name="Rectangle 61"/>
          <p:cNvSpPr>
            <a:spLocks noChangeArrowheads="1"/>
          </p:cNvSpPr>
          <p:nvPr/>
        </p:nvSpPr>
        <p:spPr bwMode="auto">
          <a:xfrm>
            <a:off x="3492500" y="2479675"/>
            <a:ext cx="1357313" cy="552450"/>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ea typeface="HGPｺﾞｼｯｸE" pitchFamily="50" charset="-128"/>
              </a:rPr>
              <a:t>グローバル</a:t>
            </a:r>
            <a:endParaRPr lang="en-US" altLang="ja-JP" sz="1000">
              <a:ea typeface="HGPｺﾞｼｯｸE" pitchFamily="50" charset="-128"/>
            </a:endParaRPr>
          </a:p>
          <a:p>
            <a:r>
              <a:rPr lang="ja-JP" altLang="en-US" sz="1000">
                <a:ea typeface="HGPｺﾞｼｯｸE" pitchFamily="50" charset="-128"/>
              </a:rPr>
              <a:t>イノベーション</a:t>
            </a:r>
            <a:endParaRPr lang="en-US" altLang="ja-JP" sz="1000">
              <a:ea typeface="HGPｺﾞｼｯｸE" pitchFamily="50" charset="-128"/>
            </a:endParaRPr>
          </a:p>
          <a:p>
            <a:r>
              <a:rPr lang="ja-JP" altLang="en-US" sz="1000">
                <a:ea typeface="HGPｺﾞｼｯｸE" pitchFamily="50" charset="-128"/>
              </a:rPr>
              <a:t>創出拠点オープン</a:t>
            </a:r>
            <a:endParaRPr lang="en-US" altLang="ja-JP" sz="1000">
              <a:ea typeface="HGPｺﾞｼｯｸE" pitchFamily="50" charset="-128"/>
            </a:endParaRPr>
          </a:p>
        </p:txBody>
      </p:sp>
      <p:sp>
        <p:nvSpPr>
          <p:cNvPr id="9268" name="Rectangle 52"/>
          <p:cNvSpPr>
            <a:spLocks noChangeArrowheads="1"/>
          </p:cNvSpPr>
          <p:nvPr/>
        </p:nvSpPr>
        <p:spPr bwMode="auto">
          <a:xfrm>
            <a:off x="2700338" y="2603500"/>
            <a:ext cx="719137" cy="3206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a:t>
            </a:r>
            <a:endParaRPr lang="en-US" altLang="ja-JP" sz="1000">
              <a:ea typeface="HGPｺﾞｼｯｸE" pitchFamily="50" charset="-128"/>
            </a:endParaRPr>
          </a:p>
          <a:p>
            <a:pPr algn="ctr"/>
            <a:r>
              <a:rPr lang="ja-JP" altLang="en-US" sz="1000">
                <a:ea typeface="HGPｺﾞｼｯｸE" pitchFamily="50" charset="-128"/>
              </a:rPr>
              <a:t>機能の検討</a:t>
            </a:r>
            <a:endParaRPr lang="en-US" altLang="ja-JP" sz="1000">
              <a:ea typeface="HGPｺﾞｼｯｸE" pitchFamily="50" charset="-128"/>
            </a:endParaRPr>
          </a:p>
        </p:txBody>
      </p:sp>
      <p:sp>
        <p:nvSpPr>
          <p:cNvPr id="9269" name="Rectangle 73"/>
          <p:cNvSpPr>
            <a:spLocks noChangeArrowheads="1"/>
          </p:cNvSpPr>
          <p:nvPr/>
        </p:nvSpPr>
        <p:spPr bwMode="auto">
          <a:xfrm>
            <a:off x="5040313" y="2463800"/>
            <a:ext cx="3563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ea typeface="HGPｺﾞｼｯｸE" pitchFamily="50" charset="-128"/>
              </a:rPr>
              <a:t>　国際会議、人材交流・コミュニティ形成イベント、新事業開発プロ</a:t>
            </a:r>
            <a:endParaRPr lang="en-US" altLang="ja-JP" sz="1000">
              <a:ea typeface="HGPｺﾞｼｯｸE" pitchFamily="50" charset="-128"/>
            </a:endParaRPr>
          </a:p>
          <a:p>
            <a:r>
              <a:rPr lang="ja-JP" altLang="en-US" sz="1000">
                <a:ea typeface="HGPｺﾞｼｯｸE" pitchFamily="50" charset="-128"/>
              </a:rPr>
              <a:t>　ジェクト創出支援の実施</a:t>
            </a:r>
          </a:p>
        </p:txBody>
      </p:sp>
      <p:sp>
        <p:nvSpPr>
          <p:cNvPr id="9270" name="Rectangle 52"/>
          <p:cNvSpPr>
            <a:spLocks noChangeArrowheads="1"/>
          </p:cNvSpPr>
          <p:nvPr/>
        </p:nvSpPr>
        <p:spPr bwMode="auto">
          <a:xfrm>
            <a:off x="2843213" y="1781175"/>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国家戦略特区提案</a:t>
            </a:r>
            <a:endParaRPr lang="en-US" altLang="ja-JP" sz="1000" dirty="0">
              <a:ea typeface="HGPｺﾞｼｯｸE" pitchFamily="50" charset="-128"/>
            </a:endParaRPr>
          </a:p>
        </p:txBody>
      </p:sp>
      <p:sp>
        <p:nvSpPr>
          <p:cNvPr id="9271" name="Rectangle 57"/>
          <p:cNvSpPr>
            <a:spLocks noChangeArrowheads="1"/>
          </p:cNvSpPr>
          <p:nvPr/>
        </p:nvSpPr>
        <p:spPr bwMode="auto">
          <a:xfrm>
            <a:off x="4160838" y="1628775"/>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9272" name="Rectangle 57"/>
          <p:cNvSpPr>
            <a:spLocks noChangeArrowheads="1"/>
          </p:cNvSpPr>
          <p:nvPr/>
        </p:nvSpPr>
        <p:spPr bwMode="auto">
          <a:xfrm>
            <a:off x="4508500" y="16287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9273" name="Rectangle 151"/>
          <p:cNvSpPr>
            <a:spLocks noChangeArrowheads="1"/>
          </p:cNvSpPr>
          <p:nvPr/>
        </p:nvSpPr>
        <p:spPr bwMode="auto">
          <a:xfrm>
            <a:off x="5092700" y="1628775"/>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41" name="テキスト ボックス 40"/>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911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3" name="Group 65"/>
          <p:cNvGraphicFramePr>
            <a:graphicFrameLocks noGrp="1"/>
          </p:cNvGraphicFramePr>
          <p:nvPr>
            <p:extLst>
              <p:ext uri="{D42A27DB-BD31-4B8C-83A1-F6EECF244321}">
                <p14:modId xmlns:p14="http://schemas.microsoft.com/office/powerpoint/2010/main" val="4141496326"/>
              </p:ext>
            </p:extLst>
          </p:nvPr>
        </p:nvGraphicFramePr>
        <p:xfrm>
          <a:off x="250825" y="836613"/>
          <a:ext cx="8713788" cy="5562600"/>
        </p:xfrm>
        <a:graphic>
          <a:graphicData uri="http://schemas.openxmlformats.org/drawingml/2006/table">
            <a:tbl>
              <a:tblPr/>
              <a:tblGrid>
                <a:gridCol w="649288"/>
                <a:gridCol w="1800225"/>
                <a:gridCol w="2232025"/>
                <a:gridCol w="2087562"/>
                <a:gridCol w="1944688"/>
              </a:tblGrid>
              <a:tr h="3140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8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関空の機能強化</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関空のアクセス改善</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国際コンテナ戦略港湾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の実現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大阪湾諸港の港湾管理の一元化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1"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1" name="Text Box 40"/>
          <p:cNvSpPr txBox="1">
            <a:spLocks noChangeArrowheads="1"/>
          </p:cNvSpPr>
          <p:nvPr/>
        </p:nvSpPr>
        <p:spPr bwMode="auto">
          <a:xfrm>
            <a:off x="273050" y="1625600"/>
            <a:ext cx="5540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関空の再生と国際競争力</a:t>
            </a:r>
            <a:endParaRPr lang="en-US" altLang="ja-JP" sz="1200">
              <a:solidFill>
                <a:srgbClr val="000000"/>
              </a:solidFill>
              <a:ea typeface="HGPｺﾞｼｯｸE" pitchFamily="50" charset="-128"/>
            </a:endParaRPr>
          </a:p>
          <a:p>
            <a:pPr eaLnBrk="1" hangingPunct="1"/>
            <a:r>
              <a:rPr lang="ja-JP" altLang="en-US" sz="1200">
                <a:solidFill>
                  <a:srgbClr val="000000"/>
                </a:solidFill>
                <a:ea typeface="HGPｺﾞｼｯｸE" pitchFamily="50" charset="-128"/>
              </a:rPr>
              <a:t>の強化</a:t>
            </a:r>
          </a:p>
        </p:txBody>
      </p:sp>
      <p:sp>
        <p:nvSpPr>
          <p:cNvPr id="10262" name="Text Box 47"/>
          <p:cNvSpPr txBox="1">
            <a:spLocks noChangeArrowheads="1"/>
          </p:cNvSpPr>
          <p:nvPr/>
        </p:nvSpPr>
        <p:spPr bwMode="auto">
          <a:xfrm>
            <a:off x="323850" y="1268413"/>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（１）関西国際空港の国際ハブ化</a:t>
            </a:r>
          </a:p>
        </p:txBody>
      </p:sp>
      <p:sp>
        <p:nvSpPr>
          <p:cNvPr id="10263" name="Text Box 63"/>
          <p:cNvSpPr txBox="1">
            <a:spLocks noChangeArrowheads="1"/>
          </p:cNvSpPr>
          <p:nvPr/>
        </p:nvSpPr>
        <p:spPr bwMode="auto">
          <a:xfrm>
            <a:off x="323850" y="3716338"/>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（２）阪神港の国際ハブ化</a:t>
            </a:r>
          </a:p>
        </p:txBody>
      </p:sp>
      <p:sp>
        <p:nvSpPr>
          <p:cNvPr id="10264" name="Text Box 64"/>
          <p:cNvSpPr txBox="1">
            <a:spLocks noChangeArrowheads="1"/>
          </p:cNvSpPr>
          <p:nvPr/>
        </p:nvSpPr>
        <p:spPr bwMode="auto">
          <a:xfrm>
            <a:off x="392113" y="4086225"/>
            <a:ext cx="3698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阪神港の物流拠点機能の強化</a:t>
            </a:r>
          </a:p>
        </p:txBody>
      </p:sp>
      <p:sp>
        <p:nvSpPr>
          <p:cNvPr id="10265" name="Line 69"/>
          <p:cNvSpPr>
            <a:spLocks noChangeShapeType="1"/>
          </p:cNvSpPr>
          <p:nvPr/>
        </p:nvSpPr>
        <p:spPr bwMode="auto">
          <a:xfrm flipV="1">
            <a:off x="3736976" y="3862388"/>
            <a:ext cx="330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6" name="Rectangle 62"/>
          <p:cNvSpPr>
            <a:spLocks noChangeArrowheads="1"/>
          </p:cNvSpPr>
          <p:nvPr/>
        </p:nvSpPr>
        <p:spPr bwMode="auto">
          <a:xfrm>
            <a:off x="2779713" y="3743325"/>
            <a:ext cx="1027112" cy="246063"/>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p>
        </p:txBody>
      </p:sp>
      <p:sp>
        <p:nvSpPr>
          <p:cNvPr id="10267" name="Line 68"/>
          <p:cNvSpPr>
            <a:spLocks noChangeShapeType="1"/>
          </p:cNvSpPr>
          <p:nvPr/>
        </p:nvSpPr>
        <p:spPr bwMode="auto">
          <a:xfrm flipV="1">
            <a:off x="4140200" y="2643188"/>
            <a:ext cx="9525" cy="857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8" name="Line 68"/>
          <p:cNvSpPr>
            <a:spLocks noChangeShapeType="1"/>
          </p:cNvSpPr>
          <p:nvPr/>
        </p:nvSpPr>
        <p:spPr bwMode="auto">
          <a:xfrm>
            <a:off x="4140200" y="4232275"/>
            <a:ext cx="9525" cy="349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9" name="Rectangle 154"/>
          <p:cNvSpPr>
            <a:spLocks noChangeArrowheads="1"/>
          </p:cNvSpPr>
          <p:nvPr/>
        </p:nvSpPr>
        <p:spPr bwMode="auto">
          <a:xfrm>
            <a:off x="4067175" y="3457575"/>
            <a:ext cx="250825" cy="865188"/>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10270" name="Rectangle 108"/>
          <p:cNvSpPr>
            <a:spLocks noChangeArrowheads="1"/>
          </p:cNvSpPr>
          <p:nvPr/>
        </p:nvSpPr>
        <p:spPr bwMode="auto">
          <a:xfrm>
            <a:off x="1079500" y="64484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0271" name="Rectangle 109"/>
          <p:cNvSpPr>
            <a:spLocks noChangeArrowheads="1"/>
          </p:cNvSpPr>
          <p:nvPr/>
        </p:nvSpPr>
        <p:spPr bwMode="auto">
          <a:xfrm>
            <a:off x="4287838" y="6459538"/>
            <a:ext cx="266700"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0272" name="Text Box 107"/>
          <p:cNvSpPr txBox="1">
            <a:spLocks noChangeArrowheads="1"/>
          </p:cNvSpPr>
          <p:nvPr/>
        </p:nvSpPr>
        <p:spPr bwMode="auto">
          <a:xfrm>
            <a:off x="496888" y="644366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grpSp>
        <p:nvGrpSpPr>
          <p:cNvPr id="10273" name="グループ化 46"/>
          <p:cNvGrpSpPr>
            <a:grpSpLocks/>
          </p:cNvGrpSpPr>
          <p:nvPr/>
        </p:nvGrpSpPr>
        <p:grpSpPr bwMode="auto">
          <a:xfrm>
            <a:off x="3059113" y="4581129"/>
            <a:ext cx="5822950" cy="1556145"/>
            <a:chOff x="3059113" y="4885310"/>
            <a:chExt cx="5822950" cy="1251965"/>
          </a:xfrm>
        </p:grpSpPr>
        <p:sp>
          <p:nvSpPr>
            <p:cNvPr id="10299" name="Line 68"/>
            <p:cNvSpPr>
              <a:spLocks noChangeShapeType="1"/>
            </p:cNvSpPr>
            <p:nvPr/>
          </p:nvSpPr>
          <p:spPr bwMode="auto">
            <a:xfrm>
              <a:off x="4356100" y="494324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0" name="Line 68"/>
            <p:cNvSpPr>
              <a:spLocks noChangeShapeType="1"/>
            </p:cNvSpPr>
            <p:nvPr/>
          </p:nvSpPr>
          <p:spPr bwMode="auto">
            <a:xfrm>
              <a:off x="4431507" y="5935663"/>
              <a:ext cx="29043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1" name="Rectangle 78"/>
            <p:cNvSpPr>
              <a:spLocks noChangeArrowheads="1"/>
            </p:cNvSpPr>
            <p:nvPr/>
          </p:nvSpPr>
          <p:spPr bwMode="auto">
            <a:xfrm>
              <a:off x="3203575" y="4885310"/>
              <a:ext cx="1223963" cy="309562"/>
            </a:xfrm>
            <a:prstGeom prst="rect">
              <a:avLst/>
            </a:prstGeom>
            <a:solidFill>
              <a:srgbClr val="FFFFFF"/>
            </a:solidFill>
            <a:ln w="3175">
              <a:solidFill>
                <a:schemeClr val="tx1"/>
              </a:solidFill>
              <a:miter lim="800000"/>
              <a:headEnd/>
              <a:tailEnd/>
            </a:ln>
          </p:spPr>
          <p:txBody>
            <a:bodyPr lIns="18000" rIns="18000" anchor="ctr"/>
            <a:lstStyle/>
            <a:p>
              <a:pPr algn="ctr"/>
              <a:r>
                <a:rPr lang="ja-JP" altLang="en-US" sz="1000" dirty="0">
                  <a:ea typeface="HGPｺﾞｼｯｸE" pitchFamily="50" charset="-128"/>
                </a:rPr>
                <a:t>国際コンテナ</a:t>
              </a:r>
              <a:endParaRPr lang="en-US" altLang="ja-JP" sz="1000" dirty="0">
                <a:ea typeface="HGPｺﾞｼｯｸE" pitchFamily="50" charset="-128"/>
              </a:endParaRPr>
            </a:p>
            <a:p>
              <a:pPr algn="ctr"/>
              <a:r>
                <a:rPr lang="ja-JP" altLang="en-US" sz="1000" dirty="0">
                  <a:ea typeface="HGPｺﾞｼｯｸE" pitchFamily="50" charset="-128"/>
                </a:rPr>
                <a:t>戦略港湾の選定</a:t>
              </a:r>
            </a:p>
          </p:txBody>
        </p:sp>
        <p:sp>
          <p:nvSpPr>
            <p:cNvPr id="10302" name="Rectangle 76"/>
            <p:cNvSpPr>
              <a:spLocks noChangeArrowheads="1"/>
            </p:cNvSpPr>
            <p:nvPr/>
          </p:nvSpPr>
          <p:spPr bwMode="auto">
            <a:xfrm>
              <a:off x="4572000" y="5002673"/>
              <a:ext cx="41052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ja-JP" altLang="en-US" sz="1000" dirty="0">
                  <a:ea typeface="HGPｺﾞｼｯｸE" pitchFamily="50" charset="-128"/>
                </a:rPr>
                <a:t>国内コンテナ貨物の集貨機能強化（内航フィーダー網の充実・強化、インランドポートの実現）、港湾コストの低減、民の視点による港湾経営の実現、物流関連企業、先端産業の立地促進による創貨</a:t>
              </a:r>
            </a:p>
          </p:txBody>
        </p:sp>
        <p:sp>
          <p:nvSpPr>
            <p:cNvPr id="56" name="Rectangle 75"/>
            <p:cNvSpPr>
              <a:spLocks noChangeArrowheads="1"/>
            </p:cNvSpPr>
            <p:nvPr/>
          </p:nvSpPr>
          <p:spPr bwMode="auto">
            <a:xfrm>
              <a:off x="7380288" y="5835680"/>
              <a:ext cx="1501775" cy="247616"/>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smtClean="0">
                  <a:ea typeface="HGPｺﾞｼｯｸE" pitchFamily="50" charset="-128"/>
                </a:rPr>
                <a:t>大阪湾諸港</a:t>
              </a:r>
              <a:r>
                <a:rPr lang="ja-JP" altLang="en-US" sz="1000" dirty="0">
                  <a:ea typeface="HGPｺﾞｼｯｸE" pitchFamily="50" charset="-128"/>
                </a:rPr>
                <a:t>の</a:t>
              </a:r>
              <a:endParaRPr lang="en-US" altLang="ja-JP" sz="1000" dirty="0">
                <a:ea typeface="HGPｺﾞｼｯｸE" pitchFamily="50" charset="-128"/>
              </a:endParaRPr>
            </a:p>
            <a:p>
              <a:pPr algn="ctr">
                <a:defRPr/>
              </a:pPr>
              <a:r>
                <a:rPr lang="ja-JP" altLang="en-US" sz="1000" dirty="0">
                  <a:ea typeface="HGPｺﾞｼｯｸE" pitchFamily="50" charset="-128"/>
                </a:rPr>
                <a:t>港湾管理の一元化</a:t>
              </a:r>
            </a:p>
          </p:txBody>
        </p:sp>
        <p:sp>
          <p:nvSpPr>
            <p:cNvPr id="57" name="Rectangle 75"/>
            <p:cNvSpPr>
              <a:spLocks noChangeArrowheads="1"/>
            </p:cNvSpPr>
            <p:nvPr/>
          </p:nvSpPr>
          <p:spPr bwMode="auto">
            <a:xfrm>
              <a:off x="3059113" y="5829322"/>
              <a:ext cx="1501775" cy="307953"/>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基本的方向性</a:t>
              </a:r>
              <a:endParaRPr lang="en-US" altLang="ja-JP" sz="1000" dirty="0">
                <a:latin typeface="HGPｺﾞｼｯｸE" pitchFamily="50" charset="-128"/>
                <a:ea typeface="HGPｺﾞｼｯｸE" pitchFamily="50" charset="-128"/>
              </a:endParaRPr>
            </a:p>
            <a:p>
              <a:pPr algn="ctr">
                <a:defRPr/>
              </a:pPr>
              <a:r>
                <a:rPr lang="ja-JP" altLang="en-US" sz="1000" dirty="0">
                  <a:latin typeface="HGPｺﾞｼｯｸE" pitchFamily="50" charset="-128"/>
                  <a:ea typeface="HGPｺﾞｼｯｸE" pitchFamily="50" charset="-128"/>
                </a:rPr>
                <a:t>（案）</a:t>
              </a:r>
              <a:endParaRPr lang="ja-JP" altLang="en-US" sz="1000" dirty="0">
                <a:ea typeface="HGPｺﾞｼｯｸE" pitchFamily="50" charset="-128"/>
              </a:endParaRPr>
            </a:p>
          </p:txBody>
        </p:sp>
      </p:grpSp>
      <p:cxnSp>
        <p:nvCxnSpPr>
          <p:cNvPr id="47" name="直線コネクタ 4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75" name="テキスト ボックス 4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４．アジア活力の取り込み強化・物流人流インフラの活用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46" name="Rectangle 75"/>
          <p:cNvSpPr>
            <a:spLocks noChangeArrowheads="1"/>
          </p:cNvSpPr>
          <p:nvPr/>
        </p:nvSpPr>
        <p:spPr bwMode="auto">
          <a:xfrm>
            <a:off x="5260975" y="5803900"/>
            <a:ext cx="1501775" cy="307975"/>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大阪府･大阪市の</a:t>
            </a:r>
            <a:endParaRPr lang="en-US" altLang="ja-JP" sz="1000" dirty="0">
              <a:latin typeface="HGPｺﾞｼｯｸE" pitchFamily="50" charset="-128"/>
              <a:ea typeface="HGPｺﾞｼｯｸE" pitchFamily="50" charset="-128"/>
            </a:endParaRPr>
          </a:p>
          <a:p>
            <a:pPr algn="ctr">
              <a:defRPr/>
            </a:pPr>
            <a:r>
              <a:rPr lang="ja-JP" altLang="en-US" sz="1000" dirty="0">
                <a:ea typeface="HGPｺﾞｼｯｸE" pitchFamily="50" charset="-128"/>
              </a:rPr>
              <a:t>港湾管理の一元化</a:t>
            </a:r>
          </a:p>
        </p:txBody>
      </p:sp>
      <p:sp>
        <p:nvSpPr>
          <p:cNvPr id="10277" name="Line 53"/>
          <p:cNvSpPr>
            <a:spLocks noChangeShapeType="1"/>
          </p:cNvSpPr>
          <p:nvPr/>
        </p:nvSpPr>
        <p:spPr bwMode="auto">
          <a:xfrm>
            <a:off x="3565525" y="1366838"/>
            <a:ext cx="0" cy="1511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8" name="Line 29"/>
          <p:cNvSpPr>
            <a:spLocks noChangeShapeType="1"/>
          </p:cNvSpPr>
          <p:nvPr/>
        </p:nvSpPr>
        <p:spPr bwMode="auto">
          <a:xfrm flipV="1">
            <a:off x="8478838" y="2162175"/>
            <a:ext cx="0" cy="919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9" name="Line 58"/>
          <p:cNvSpPr>
            <a:spLocks noChangeShapeType="1"/>
          </p:cNvSpPr>
          <p:nvPr/>
        </p:nvSpPr>
        <p:spPr bwMode="auto">
          <a:xfrm flipV="1">
            <a:off x="4164013" y="309086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0" name="Rectangle 57"/>
          <p:cNvSpPr>
            <a:spLocks noChangeArrowheads="1"/>
          </p:cNvSpPr>
          <p:nvPr/>
        </p:nvSpPr>
        <p:spPr bwMode="auto">
          <a:xfrm>
            <a:off x="2771775" y="2804339"/>
            <a:ext cx="1439863" cy="553998"/>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a:ea typeface="HGPｺﾞｼｯｸE" pitchFamily="50" charset="-128"/>
              </a:rPr>
              <a:t>なにわ筋</a:t>
            </a:r>
            <a:r>
              <a:rPr lang="ja-JP" altLang="en-US" sz="1000" dirty="0" smtClean="0">
                <a:ea typeface="HGPｺﾞｼｯｸE" pitchFamily="50" charset="-128"/>
              </a:rPr>
              <a:t>線事業化に向けた検討、</a:t>
            </a:r>
            <a:r>
              <a:rPr lang="ja-JP" altLang="en-US" sz="1000" dirty="0">
                <a:ea typeface="HGPｺﾞｼｯｸE" pitchFamily="50" charset="-128"/>
              </a:rPr>
              <a:t>関空高速アクセス等の調査開始</a:t>
            </a:r>
          </a:p>
        </p:txBody>
      </p:sp>
      <p:sp>
        <p:nvSpPr>
          <p:cNvPr id="10281" name="Line 36"/>
          <p:cNvSpPr>
            <a:spLocks noChangeShapeType="1"/>
          </p:cNvSpPr>
          <p:nvPr/>
        </p:nvSpPr>
        <p:spPr bwMode="auto">
          <a:xfrm>
            <a:off x="3563938" y="1366838"/>
            <a:ext cx="5027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2" name="Line 36"/>
          <p:cNvSpPr>
            <a:spLocks noChangeShapeType="1"/>
          </p:cNvSpPr>
          <p:nvPr/>
        </p:nvSpPr>
        <p:spPr bwMode="auto">
          <a:xfrm flipV="1">
            <a:off x="4140200" y="1844675"/>
            <a:ext cx="4078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3" name="Line 36"/>
          <p:cNvSpPr>
            <a:spLocks noChangeShapeType="1"/>
          </p:cNvSpPr>
          <p:nvPr/>
        </p:nvSpPr>
        <p:spPr bwMode="auto">
          <a:xfrm>
            <a:off x="3708400" y="2478088"/>
            <a:ext cx="4483100"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4" name="Rectangle 78"/>
          <p:cNvSpPr>
            <a:spLocks noChangeArrowheads="1"/>
          </p:cNvSpPr>
          <p:nvPr/>
        </p:nvSpPr>
        <p:spPr bwMode="auto">
          <a:xfrm>
            <a:off x="3816350" y="2168525"/>
            <a:ext cx="539750" cy="533400"/>
          </a:xfrm>
          <a:prstGeom prst="rect">
            <a:avLst/>
          </a:prstGeom>
          <a:solidFill>
            <a:schemeClr val="accent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物流機能の強化</a:t>
            </a:r>
          </a:p>
        </p:txBody>
      </p:sp>
      <p:sp>
        <p:nvSpPr>
          <p:cNvPr id="10285" name="Rectangle 78"/>
          <p:cNvSpPr>
            <a:spLocks noChangeArrowheads="1"/>
          </p:cNvSpPr>
          <p:nvPr/>
        </p:nvSpPr>
        <p:spPr bwMode="auto">
          <a:xfrm>
            <a:off x="8191500" y="2174875"/>
            <a:ext cx="693738" cy="533400"/>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貨物ハブ空港としての地位確立</a:t>
            </a:r>
          </a:p>
        </p:txBody>
      </p:sp>
      <p:sp>
        <p:nvSpPr>
          <p:cNvPr id="10286" name="Rectangle 78"/>
          <p:cNvSpPr>
            <a:spLocks noChangeArrowheads="1"/>
          </p:cNvSpPr>
          <p:nvPr/>
        </p:nvSpPr>
        <p:spPr bwMode="auto">
          <a:xfrm>
            <a:off x="8191500" y="1646238"/>
            <a:ext cx="693738" cy="379412"/>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際内ハブ空港化</a:t>
            </a:r>
          </a:p>
        </p:txBody>
      </p:sp>
      <p:sp>
        <p:nvSpPr>
          <p:cNvPr id="10287" name="Rectangle 50"/>
          <p:cNvSpPr>
            <a:spLocks noChangeArrowheads="1"/>
          </p:cNvSpPr>
          <p:nvPr/>
        </p:nvSpPr>
        <p:spPr bwMode="auto">
          <a:xfrm>
            <a:off x="3971925" y="1176338"/>
            <a:ext cx="742950" cy="381000"/>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r>
              <a:rPr lang="ja-JP" altLang="en-US" sz="1000">
                <a:solidFill>
                  <a:srgbClr val="000000"/>
                </a:solidFill>
                <a:latin typeface="HGPｺﾞｼｯｸE" pitchFamily="50" charset="-128"/>
                <a:ea typeface="HGPｺﾞｼｯｸE" pitchFamily="50" charset="-128"/>
              </a:rPr>
              <a:t>関空・伊丹</a:t>
            </a:r>
            <a:endParaRPr lang="en-US" altLang="ja-JP" sz="1000">
              <a:solidFill>
                <a:srgbClr val="000000"/>
              </a:solidFill>
              <a:latin typeface="HGPｺﾞｼｯｸE" pitchFamily="50" charset="-128"/>
              <a:ea typeface="HGPｺﾞｼｯｸE" pitchFamily="50" charset="-128"/>
            </a:endParaRPr>
          </a:p>
          <a:p>
            <a:pPr algn="ctr"/>
            <a:r>
              <a:rPr lang="ja-JP" altLang="en-US" sz="1000">
                <a:solidFill>
                  <a:srgbClr val="000000"/>
                </a:solidFill>
                <a:latin typeface="HGPｺﾞｼｯｸE" pitchFamily="50" charset="-128"/>
                <a:ea typeface="HGPｺﾞｼｯｸE" pitchFamily="50" charset="-128"/>
              </a:rPr>
              <a:t>経営統合</a:t>
            </a:r>
            <a:endParaRPr lang="ja-JP" altLang="en-US" sz="1000">
              <a:solidFill>
                <a:srgbClr val="000000"/>
              </a:solidFill>
              <a:ea typeface="HGPｺﾞｼｯｸE" pitchFamily="50" charset="-128"/>
            </a:endParaRPr>
          </a:p>
        </p:txBody>
      </p:sp>
      <p:sp>
        <p:nvSpPr>
          <p:cNvPr id="60" name="Rectangle 50"/>
          <p:cNvSpPr>
            <a:spLocks noChangeArrowheads="1"/>
          </p:cNvSpPr>
          <p:nvPr/>
        </p:nvSpPr>
        <p:spPr bwMode="auto">
          <a:xfrm>
            <a:off x="4938713" y="1246398"/>
            <a:ext cx="1241425" cy="226591"/>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defRPr/>
            </a:pPr>
            <a:r>
              <a:rPr lang="ja-JP" altLang="en-US" sz="1000" dirty="0">
                <a:latin typeface="HGPｺﾞｼｯｸE" pitchFamily="50" charset="-128"/>
                <a:ea typeface="HGPｺﾞｼｯｸE" pitchFamily="50" charset="-128"/>
              </a:rPr>
              <a:t>コンセッション</a:t>
            </a:r>
            <a:endParaRPr lang="ja-JP" altLang="en-US" sz="1000" strike="sngStrike" dirty="0">
              <a:ea typeface="HGPｺﾞｼｯｸE" pitchFamily="50" charset="-128"/>
            </a:endParaRPr>
          </a:p>
        </p:txBody>
      </p:sp>
      <p:sp>
        <p:nvSpPr>
          <p:cNvPr id="10289" name="Rectangle 78"/>
          <p:cNvSpPr>
            <a:spLocks noChangeArrowheads="1"/>
          </p:cNvSpPr>
          <p:nvPr/>
        </p:nvSpPr>
        <p:spPr bwMode="auto">
          <a:xfrm>
            <a:off x="4343400" y="2105025"/>
            <a:ext cx="468313" cy="687388"/>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FedEx</a:t>
            </a:r>
            <a:r>
              <a:rPr lang="ja-JP" altLang="en-US" sz="1000" dirty="0">
                <a:ea typeface="HGPｺﾞｼｯｸE" pitchFamily="50" charset="-128"/>
              </a:rPr>
              <a:t>北太平洋地区ハブ</a:t>
            </a:r>
          </a:p>
        </p:txBody>
      </p:sp>
      <p:sp>
        <p:nvSpPr>
          <p:cNvPr id="10290" name="Rectangle 78"/>
          <p:cNvSpPr>
            <a:spLocks noChangeArrowheads="1"/>
          </p:cNvSpPr>
          <p:nvPr/>
        </p:nvSpPr>
        <p:spPr bwMode="auto">
          <a:xfrm>
            <a:off x="3924300" y="1638300"/>
            <a:ext cx="1014413" cy="349250"/>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900">
                <a:ea typeface="HGPｺﾞｼｯｸE" pitchFamily="50" charset="-128"/>
              </a:rPr>
              <a:t>LCC</a:t>
            </a:r>
            <a:r>
              <a:rPr lang="ja-JP" altLang="en-US" sz="900">
                <a:ea typeface="HGPｺﾞｼｯｸE" pitchFamily="50" charset="-128"/>
              </a:rPr>
              <a:t>専用ターミナルの整備</a:t>
            </a:r>
          </a:p>
        </p:txBody>
      </p:sp>
      <p:sp>
        <p:nvSpPr>
          <p:cNvPr id="64" name="正方形/長方形 63"/>
          <p:cNvSpPr/>
          <p:nvPr/>
        </p:nvSpPr>
        <p:spPr>
          <a:xfrm>
            <a:off x="5364163" y="1614488"/>
            <a:ext cx="1512887" cy="4778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ＬＣＣターミナルの拡充、際内ネットワークの拡充</a:t>
            </a:r>
          </a:p>
        </p:txBody>
      </p:sp>
      <p:sp>
        <p:nvSpPr>
          <p:cNvPr id="65" name="正方形/長方形 64"/>
          <p:cNvSpPr/>
          <p:nvPr/>
        </p:nvSpPr>
        <p:spPr>
          <a:xfrm>
            <a:off x="4368800" y="2852738"/>
            <a:ext cx="569913" cy="6413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a:solidFill>
                  <a:schemeClr val="tx1"/>
                </a:solidFill>
                <a:ea typeface="HGPｺﾞｼｯｸE" pitchFamily="50" charset="-128"/>
              </a:rPr>
              <a:t>実現可能性</a:t>
            </a:r>
            <a:r>
              <a:rPr lang="ja-JP" altLang="en-US" sz="1000" dirty="0">
                <a:solidFill>
                  <a:schemeClr val="tx1"/>
                </a:solidFill>
                <a:ea typeface="HGPｺﾞｼｯｸE" pitchFamily="50" charset="-128"/>
              </a:rPr>
              <a:t>の検討</a:t>
            </a:r>
          </a:p>
        </p:txBody>
      </p:sp>
      <p:sp>
        <p:nvSpPr>
          <p:cNvPr id="66" name="正方形/長方形 65"/>
          <p:cNvSpPr/>
          <p:nvPr/>
        </p:nvSpPr>
        <p:spPr>
          <a:xfrm>
            <a:off x="5364163" y="3009900"/>
            <a:ext cx="1512887"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latin typeface="HGPｺﾞｼｯｸE" pitchFamily="50" charset="-128"/>
                <a:ea typeface="HGPｺﾞｼｯｸE" pitchFamily="50" charset="-128"/>
              </a:rPr>
              <a:t>アクセス改善手法の絞り込み</a:t>
            </a:r>
          </a:p>
        </p:txBody>
      </p:sp>
      <p:sp>
        <p:nvSpPr>
          <p:cNvPr id="67" name="正方形/長方形 66"/>
          <p:cNvSpPr/>
          <p:nvPr/>
        </p:nvSpPr>
        <p:spPr>
          <a:xfrm>
            <a:off x="7161213" y="3009900"/>
            <a:ext cx="1158875"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ea typeface="HGPｺﾞｼｯｸE" pitchFamily="50" charset="-128"/>
              </a:rPr>
              <a:t>アクセスの整備手法等の構築</a:t>
            </a:r>
          </a:p>
        </p:txBody>
      </p:sp>
      <p:sp>
        <p:nvSpPr>
          <p:cNvPr id="68" name="正方形/長方形 67"/>
          <p:cNvSpPr/>
          <p:nvPr/>
        </p:nvSpPr>
        <p:spPr>
          <a:xfrm>
            <a:off x="5364163" y="2428875"/>
            <a:ext cx="1512887" cy="496888"/>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戦略貨物の取扱機能の強化</a:t>
            </a:r>
          </a:p>
        </p:txBody>
      </p:sp>
      <p:cxnSp>
        <p:nvCxnSpPr>
          <p:cNvPr id="69" name="直線コネクタ 68"/>
          <p:cNvCxnSpPr/>
          <p:nvPr/>
        </p:nvCxnSpPr>
        <p:spPr>
          <a:xfrm flipH="1">
            <a:off x="3705225" y="1684851"/>
            <a:ext cx="3175" cy="81494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0297" name="Rectangle 186"/>
          <p:cNvSpPr>
            <a:spLocks noChangeArrowheads="1"/>
          </p:cNvSpPr>
          <p:nvPr/>
        </p:nvSpPr>
        <p:spPr bwMode="auto">
          <a:xfrm>
            <a:off x="2771775" y="1568450"/>
            <a:ext cx="1152525" cy="565150"/>
          </a:xfrm>
          <a:prstGeom prst="rect">
            <a:avLst/>
          </a:prstGeom>
          <a:solidFill>
            <a:schemeClr val="bg1"/>
          </a:solidFill>
          <a:ln w="3175" cap="rnd">
            <a:solidFill>
              <a:schemeClr val="tx1"/>
            </a:solidFill>
            <a:miter lim="800000"/>
            <a:headEnd/>
            <a:tailEnd/>
          </a:ln>
        </p:spPr>
        <p:txBody>
          <a:bodyPr lIns="0" rIns="0" anchor="ctr"/>
          <a:lstStyle/>
          <a:p>
            <a:pPr algn="ctr"/>
            <a:r>
              <a:rPr lang="ja-JP" altLang="en-US" sz="1000">
                <a:solidFill>
                  <a:srgbClr val="000000"/>
                </a:solidFill>
                <a:ea typeface="HGPｺﾞｼｯｸE" pitchFamily="50" charset="-128"/>
              </a:rPr>
              <a:t>国の新成長戦略での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位置づけ</a:t>
            </a:r>
            <a:r>
              <a:rPr lang="ja-JP" altLang="en-US" sz="900">
                <a:solidFill>
                  <a:srgbClr val="000000"/>
                </a:solidFill>
                <a:ea typeface="HGPｺﾞｼｯｸE" pitchFamily="50" charset="-128"/>
              </a:rPr>
              <a:t>（関空の再生と</a:t>
            </a:r>
            <a:endParaRPr lang="en-US" altLang="ja-JP" sz="900">
              <a:solidFill>
                <a:srgbClr val="000000"/>
              </a:solidFill>
              <a:ea typeface="HGPｺﾞｼｯｸE" pitchFamily="50" charset="-128"/>
            </a:endParaRPr>
          </a:p>
          <a:p>
            <a:pPr algn="ctr"/>
            <a:r>
              <a:rPr lang="ja-JP" altLang="en-US" sz="900">
                <a:solidFill>
                  <a:srgbClr val="000000"/>
                </a:solidFill>
                <a:ea typeface="HGPｺﾞｼｯｸE" pitchFamily="50" charset="-128"/>
              </a:rPr>
              <a:t>国際競争力の強化）</a:t>
            </a:r>
          </a:p>
        </p:txBody>
      </p:sp>
      <p:sp>
        <p:nvSpPr>
          <p:cNvPr id="51" name="Line 68"/>
          <p:cNvSpPr>
            <a:spLocks noChangeShapeType="1"/>
          </p:cNvSpPr>
          <p:nvPr/>
        </p:nvSpPr>
        <p:spPr bwMode="auto">
          <a:xfrm>
            <a:off x="4356100" y="538531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 name="Rectangle 78"/>
          <p:cNvSpPr>
            <a:spLocks noChangeArrowheads="1"/>
          </p:cNvSpPr>
          <p:nvPr/>
        </p:nvSpPr>
        <p:spPr bwMode="auto">
          <a:xfrm>
            <a:off x="2872514" y="5301208"/>
            <a:ext cx="1868622" cy="384774"/>
          </a:xfrm>
          <a:prstGeom prst="rect">
            <a:avLst/>
          </a:prstGeom>
          <a:solidFill>
            <a:srgbClr val="FFFFFF"/>
          </a:solidFill>
          <a:ln w="3175">
            <a:solidFill>
              <a:schemeClr val="tx1"/>
            </a:solidFill>
            <a:miter lim="800000"/>
            <a:headEnd/>
            <a:tailEnd/>
          </a:ln>
        </p:spPr>
        <p:txBody>
          <a:bodyPr lIns="18000" rIns="18000" anchor="ctr"/>
          <a:lstStyle/>
          <a:p>
            <a:pPr algn="ctr"/>
            <a:r>
              <a:rPr lang="ja-JP" altLang="en-US" sz="1000" dirty="0" smtClean="0">
                <a:ea typeface="HGPｺﾞｼｯｸE" pitchFamily="50" charset="-128"/>
              </a:rPr>
              <a:t>大阪港・神戸港の両埠頭</a:t>
            </a:r>
            <a:endParaRPr lang="en-US" altLang="ja-JP" sz="1000" dirty="0" smtClean="0">
              <a:ea typeface="HGPｺﾞｼｯｸE" pitchFamily="50" charset="-128"/>
            </a:endParaRPr>
          </a:p>
          <a:p>
            <a:pPr algn="ctr"/>
            <a:r>
              <a:rPr lang="ja-JP" altLang="en-US" sz="1000" dirty="0" smtClean="0">
                <a:ea typeface="HGPｺﾞｼｯｸE" pitchFamily="50" charset="-128"/>
              </a:rPr>
              <a:t>株式会社の経営統合</a:t>
            </a:r>
            <a:endParaRPr lang="en-US" altLang="ja-JP" sz="1000" dirty="0">
              <a:ea typeface="HGPｺﾞｼｯｸE" pitchFamily="50" charset="-128"/>
            </a:endParaRPr>
          </a:p>
        </p:txBody>
      </p:sp>
      <p:sp>
        <p:nvSpPr>
          <p:cNvPr id="52" name="Rectangle 76"/>
          <p:cNvSpPr>
            <a:spLocks noChangeArrowheads="1"/>
          </p:cNvSpPr>
          <p:nvPr/>
        </p:nvSpPr>
        <p:spPr bwMode="auto">
          <a:xfrm>
            <a:off x="4854575" y="5481064"/>
            <a:ext cx="2481264" cy="153888"/>
          </a:xfrm>
          <a:prstGeom prst="rect">
            <a:avLst/>
          </a:prstGeom>
          <a:noFill/>
          <a:ln>
            <a:noFill/>
          </a:ln>
          <a:extLst/>
        </p:spPr>
        <p:txBody>
          <a:bodyPr wrap="square" lIns="0" tIns="0" rIns="0" bIns="0" anchor="ctr">
            <a:spAutoFit/>
          </a:bodyPr>
          <a:lstStyle/>
          <a:p>
            <a:r>
              <a:rPr lang="ja-JP" altLang="en-US" sz="1000" dirty="0" smtClean="0">
                <a:ea typeface="HGPｺﾞｼｯｸE" pitchFamily="50" charset="-128"/>
              </a:rPr>
              <a:t>阪神港のコンテナターミナル等の一体運営</a:t>
            </a:r>
            <a:endParaRPr lang="ja-JP" altLang="en-US" sz="1000" dirty="0">
              <a:ea typeface="HGPｺﾞｼｯｸE" pitchFamily="50" charset="-128"/>
            </a:endParaRPr>
          </a:p>
        </p:txBody>
      </p:sp>
    </p:spTree>
    <p:extLst>
      <p:ext uri="{BB962C8B-B14F-4D97-AF65-F5344CB8AC3E}">
        <p14:creationId xmlns:p14="http://schemas.microsoft.com/office/powerpoint/2010/main" val="32737861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43" name="Group 75"/>
          <p:cNvGraphicFramePr>
            <a:graphicFrameLocks noGrp="1"/>
          </p:cNvGraphicFramePr>
          <p:nvPr>
            <p:extLst>
              <p:ext uri="{D42A27DB-BD31-4B8C-83A1-F6EECF244321}">
                <p14:modId xmlns:p14="http://schemas.microsoft.com/office/powerpoint/2010/main" val="3279310035"/>
              </p:ext>
            </p:extLst>
          </p:nvPr>
        </p:nvGraphicFramePr>
        <p:xfrm>
          <a:off x="271463" y="768350"/>
          <a:ext cx="8713788" cy="5330825"/>
        </p:xfrm>
        <a:graphic>
          <a:graphicData uri="http://schemas.openxmlformats.org/drawingml/2006/table">
            <a:tbl>
              <a:tblPr/>
              <a:tblGrid>
                <a:gridCol w="649288"/>
                <a:gridCol w="1800225"/>
                <a:gridCol w="2232025"/>
                <a:gridCol w="2087562"/>
                <a:gridCol w="1944688"/>
              </a:tblGrid>
              <a:tr h="2809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2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都市圏高速道路の料金体系の一元化</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市営地下鉄の民営化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リニア中央新幹線の全線同時開業</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フル規格での北陸新幹線の全線整備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空港等におけるコンセッション方式の導入</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85" name="Text Box 48"/>
          <p:cNvSpPr txBox="1">
            <a:spLocks noChangeArrowheads="1"/>
          </p:cNvSpPr>
          <p:nvPr/>
        </p:nvSpPr>
        <p:spPr bwMode="auto">
          <a:xfrm>
            <a:off x="349250" y="27781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（４）人流を支える鉄道アクセス・ネットワーク強化</a:t>
            </a:r>
          </a:p>
        </p:txBody>
      </p:sp>
      <p:sp>
        <p:nvSpPr>
          <p:cNvPr id="11286" name="Text Box 49"/>
          <p:cNvSpPr txBox="1">
            <a:spLocks noChangeArrowheads="1"/>
          </p:cNvSpPr>
          <p:nvPr/>
        </p:nvSpPr>
        <p:spPr bwMode="auto">
          <a:xfrm>
            <a:off x="323850" y="1196975"/>
            <a:ext cx="29527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（３）物流を支える高速道路機能の強化</a:t>
            </a:r>
          </a:p>
        </p:txBody>
      </p:sp>
      <p:sp>
        <p:nvSpPr>
          <p:cNvPr id="11287" name="Text Box 50"/>
          <p:cNvSpPr txBox="1">
            <a:spLocks noChangeArrowheads="1"/>
          </p:cNvSpPr>
          <p:nvPr/>
        </p:nvSpPr>
        <p:spPr bwMode="auto">
          <a:xfrm>
            <a:off x="323850" y="48482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（５）官民連携</a:t>
            </a:r>
            <a:r>
              <a:rPr lang="ja-JP" altLang="en-US" sz="1200">
                <a:ea typeface="HGPｺﾞｼｯｸE" pitchFamily="50" charset="-128"/>
              </a:rPr>
              <a:t>等</a:t>
            </a:r>
            <a:r>
              <a:rPr lang="ja-JP" altLang="en-US" sz="1200">
                <a:solidFill>
                  <a:srgbClr val="000000"/>
                </a:solidFill>
                <a:ea typeface="HGPｺﾞｼｯｸE" pitchFamily="50" charset="-128"/>
              </a:rPr>
              <a:t>による戦略インフラの強化</a:t>
            </a:r>
          </a:p>
        </p:txBody>
      </p:sp>
      <p:sp>
        <p:nvSpPr>
          <p:cNvPr id="11288" name="Rectangle 51"/>
          <p:cNvSpPr>
            <a:spLocks noChangeArrowheads="1"/>
          </p:cNvSpPr>
          <p:nvPr/>
        </p:nvSpPr>
        <p:spPr bwMode="auto">
          <a:xfrm>
            <a:off x="322263" y="1484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a:ea typeface="HGPｺﾞｼｯｸE" pitchFamily="50" charset="-128"/>
              </a:rPr>
              <a:t>機能強化による物流の円滑化</a:t>
            </a:r>
          </a:p>
        </p:txBody>
      </p:sp>
      <p:sp>
        <p:nvSpPr>
          <p:cNvPr id="11289" name="Line 52"/>
          <p:cNvSpPr>
            <a:spLocks noChangeShapeType="1"/>
          </p:cNvSpPr>
          <p:nvPr/>
        </p:nvSpPr>
        <p:spPr bwMode="auto">
          <a:xfrm flipV="1">
            <a:off x="3851275" y="2209800"/>
            <a:ext cx="49752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0" name="Rectangle 58"/>
          <p:cNvSpPr>
            <a:spLocks noChangeArrowheads="1"/>
          </p:cNvSpPr>
          <p:nvPr/>
        </p:nvSpPr>
        <p:spPr bwMode="auto">
          <a:xfrm>
            <a:off x="233363" y="3284538"/>
            <a:ext cx="7921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鉄道ネットワークの強化</a:t>
            </a:r>
          </a:p>
        </p:txBody>
      </p:sp>
      <p:sp>
        <p:nvSpPr>
          <p:cNvPr id="11291" name="Rectangle 66"/>
          <p:cNvSpPr>
            <a:spLocks noChangeArrowheads="1"/>
          </p:cNvSpPr>
          <p:nvPr/>
        </p:nvSpPr>
        <p:spPr bwMode="auto">
          <a:xfrm>
            <a:off x="250825" y="5119688"/>
            <a:ext cx="7921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インフラの</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効率的な新設</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・維持管理</a:t>
            </a:r>
          </a:p>
        </p:txBody>
      </p:sp>
      <p:sp>
        <p:nvSpPr>
          <p:cNvPr id="11292" name="Line 74"/>
          <p:cNvSpPr>
            <a:spLocks noChangeShapeType="1"/>
          </p:cNvSpPr>
          <p:nvPr/>
        </p:nvSpPr>
        <p:spPr bwMode="auto">
          <a:xfrm flipV="1">
            <a:off x="4141788" y="5619750"/>
            <a:ext cx="4678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3" name="Rectangle 68"/>
          <p:cNvSpPr>
            <a:spLocks noChangeArrowheads="1"/>
          </p:cNvSpPr>
          <p:nvPr/>
        </p:nvSpPr>
        <p:spPr bwMode="auto">
          <a:xfrm>
            <a:off x="2771775" y="5295900"/>
            <a:ext cx="1370013" cy="647700"/>
          </a:xfrm>
          <a:prstGeom prst="rect">
            <a:avLst/>
          </a:prstGeom>
          <a:solidFill>
            <a:schemeClr val="accent1"/>
          </a:solidFill>
          <a:ln w="3175">
            <a:solidFill>
              <a:schemeClr val="tx1"/>
            </a:solidFill>
            <a:miter lim="800000"/>
            <a:headEnd/>
            <a:tailEnd/>
          </a:ln>
        </p:spPr>
        <p:txBody>
          <a:bodyPr lIns="18000" rIns="18000" anchor="ctr"/>
          <a:lstStyle/>
          <a:p>
            <a:pPr algn="ctr"/>
            <a:r>
              <a:rPr lang="ja-JP" altLang="en-US" sz="1000">
                <a:solidFill>
                  <a:srgbClr val="000000"/>
                </a:solidFill>
                <a:ea typeface="HGPｺﾞｼｯｸE" pitchFamily="50" charset="-128"/>
              </a:rPr>
              <a:t>戦略インフラ整備等に</a:t>
            </a:r>
          </a:p>
          <a:p>
            <a:pPr algn="ctr"/>
            <a:r>
              <a:rPr lang="ja-JP" altLang="en-US" sz="1000">
                <a:solidFill>
                  <a:srgbClr val="000000"/>
                </a:solidFill>
                <a:ea typeface="HGPｺﾞｼｯｸE" pitchFamily="50" charset="-128"/>
              </a:rPr>
              <a:t>向けた民間活力等の</a:t>
            </a:r>
          </a:p>
          <a:p>
            <a:pPr algn="ctr"/>
            <a:r>
              <a:rPr lang="ja-JP" altLang="en-US" sz="1000">
                <a:solidFill>
                  <a:srgbClr val="000000"/>
                </a:solidFill>
                <a:ea typeface="HGPｺﾞｼｯｸE" pitchFamily="50" charset="-128"/>
              </a:rPr>
              <a:t>活用について検討</a:t>
            </a:r>
          </a:p>
        </p:txBody>
      </p:sp>
      <p:sp>
        <p:nvSpPr>
          <p:cNvPr id="11294" name="Rectangle 72"/>
          <p:cNvSpPr>
            <a:spLocks noChangeArrowheads="1"/>
          </p:cNvSpPr>
          <p:nvPr/>
        </p:nvSpPr>
        <p:spPr bwMode="auto">
          <a:xfrm>
            <a:off x="5580063" y="5243513"/>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latin typeface="HGPｺﾞｼｯｸE" pitchFamily="50" charset="-128"/>
                <a:ea typeface="HGPｺﾞｼｯｸE" pitchFamily="50" charset="-128"/>
              </a:rPr>
              <a:t>コンセッション方式の導入による</a:t>
            </a:r>
            <a:endParaRPr lang="en-US" altLang="ja-JP" sz="1000">
              <a:solidFill>
                <a:srgbClr val="000000"/>
              </a:solidFill>
              <a:latin typeface="HGPｺﾞｼｯｸE" pitchFamily="50" charset="-128"/>
              <a:ea typeface="HGPｺﾞｼｯｸE" pitchFamily="50" charset="-128"/>
            </a:endParaRPr>
          </a:p>
          <a:p>
            <a:r>
              <a:rPr lang="ja-JP" altLang="en-US" sz="1000">
                <a:solidFill>
                  <a:srgbClr val="000000"/>
                </a:solidFill>
                <a:ea typeface="HGPｺﾞｼｯｸE" pitchFamily="50" charset="-128"/>
              </a:rPr>
              <a:t>空港等の施設強化</a:t>
            </a:r>
          </a:p>
        </p:txBody>
      </p:sp>
      <p:sp>
        <p:nvSpPr>
          <p:cNvPr id="11295" name="Rectangle 57"/>
          <p:cNvSpPr>
            <a:spLocks noChangeArrowheads="1"/>
          </p:cNvSpPr>
          <p:nvPr/>
        </p:nvSpPr>
        <p:spPr bwMode="auto">
          <a:xfrm>
            <a:off x="2771775" y="2005013"/>
            <a:ext cx="1223963"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ハイウェイオーソリティ構想の提案</a:t>
            </a:r>
          </a:p>
        </p:txBody>
      </p:sp>
      <p:sp>
        <p:nvSpPr>
          <p:cNvPr id="11296" name="Rectangle 56"/>
          <p:cNvSpPr>
            <a:spLocks noChangeArrowheads="1"/>
          </p:cNvSpPr>
          <p:nvPr/>
        </p:nvSpPr>
        <p:spPr bwMode="auto">
          <a:xfrm>
            <a:off x="4784725" y="1651000"/>
            <a:ext cx="1592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料金体系の一元化に向け、</a:t>
            </a:r>
            <a:endParaRPr lang="en-US" altLang="ja-JP" sz="1000" dirty="0">
              <a:ea typeface="HGPｺﾞｼｯｸE" pitchFamily="50" charset="-128"/>
            </a:endParaRPr>
          </a:p>
          <a:p>
            <a:r>
              <a:rPr lang="ja-JP" altLang="en-US" sz="1000" dirty="0">
                <a:ea typeface="HGPｺﾞｼｯｸE" pitchFamily="50" charset="-128"/>
              </a:rPr>
              <a:t>国、関係府県・政令市や</a:t>
            </a:r>
            <a:endParaRPr lang="en-US" altLang="ja-JP" sz="1000" dirty="0">
              <a:ea typeface="HGPｺﾞｼｯｸE" pitchFamily="50" charset="-128"/>
            </a:endParaRPr>
          </a:p>
          <a:p>
            <a:r>
              <a:rPr lang="ja-JP" altLang="en-US" sz="1000" dirty="0">
                <a:ea typeface="HGPｺﾞｼｯｸE" pitchFamily="50" charset="-128"/>
              </a:rPr>
              <a:t>高速道路会社等と検討</a:t>
            </a:r>
            <a:endParaRPr lang="en-US" altLang="ja-JP" sz="1000" dirty="0">
              <a:ea typeface="HGPｺﾞｼｯｸE" pitchFamily="50" charset="-128"/>
            </a:endParaRPr>
          </a:p>
        </p:txBody>
      </p:sp>
      <p:sp>
        <p:nvSpPr>
          <p:cNvPr id="11297" name="Rectangle 57"/>
          <p:cNvSpPr>
            <a:spLocks noChangeArrowheads="1"/>
          </p:cNvSpPr>
          <p:nvPr/>
        </p:nvSpPr>
        <p:spPr bwMode="auto">
          <a:xfrm>
            <a:off x="6332538" y="2006600"/>
            <a:ext cx="906462" cy="401638"/>
          </a:xfrm>
          <a:prstGeom prst="rect">
            <a:avLst/>
          </a:prstGeom>
          <a:solidFill>
            <a:schemeClr val="bg1"/>
          </a:solidFill>
          <a:ln w="3175">
            <a:solidFill>
              <a:schemeClr val="tx1"/>
            </a:solidFill>
            <a:miter lim="800000"/>
            <a:headEnd/>
            <a:tailEnd/>
          </a:ln>
        </p:spPr>
        <p:txBody>
          <a:bodyPr anchor="ctr">
            <a:spAutoFit/>
          </a:bodyPr>
          <a:lstStyle/>
          <a:p>
            <a:pPr algn="ctr"/>
            <a:r>
              <a:rPr lang="en-US" altLang="ja-JP" sz="1000" dirty="0">
                <a:ea typeface="HGPｺﾞｼｯｸE" pitchFamily="50" charset="-128"/>
              </a:rPr>
              <a:t>ETC</a:t>
            </a:r>
            <a:r>
              <a:rPr lang="ja-JP" altLang="en-US" sz="1000" dirty="0">
                <a:ea typeface="HGPｺﾞｼｯｸE" pitchFamily="50" charset="-128"/>
              </a:rPr>
              <a:t>整備・</a:t>
            </a:r>
            <a:endParaRPr lang="en-US" altLang="ja-JP" sz="1000" dirty="0">
              <a:ea typeface="HGPｺﾞｼｯｸE" pitchFamily="50" charset="-128"/>
            </a:endParaRPr>
          </a:p>
          <a:p>
            <a:pPr algn="ctr"/>
            <a:r>
              <a:rPr lang="ja-JP" altLang="en-US" sz="1000" dirty="0">
                <a:ea typeface="HGPｺﾞｼｯｸE" pitchFamily="50" charset="-128"/>
              </a:rPr>
              <a:t>料金一元化</a:t>
            </a:r>
          </a:p>
        </p:txBody>
      </p:sp>
      <p:sp>
        <p:nvSpPr>
          <p:cNvPr id="11298" name="Rectangle 67"/>
          <p:cNvSpPr>
            <a:spLocks noChangeArrowheads="1"/>
          </p:cNvSpPr>
          <p:nvPr/>
        </p:nvSpPr>
        <p:spPr bwMode="auto">
          <a:xfrm>
            <a:off x="4260850" y="5399088"/>
            <a:ext cx="627063" cy="400050"/>
          </a:xfrm>
          <a:prstGeom prst="rect">
            <a:avLst/>
          </a:prstGeom>
          <a:solidFill>
            <a:schemeClr val="bg1"/>
          </a:solidFill>
          <a:ln w="3175">
            <a:solidFill>
              <a:schemeClr val="tx1"/>
            </a:solidFill>
            <a:miter lim="800000"/>
            <a:headEnd/>
            <a:tailEnd/>
          </a:ln>
        </p:spPr>
        <p:txBody>
          <a:bodyPr lIns="36000" rIns="36000" anchor="ctr">
            <a:spAutoFit/>
          </a:bodyPr>
          <a:lstStyle/>
          <a:p>
            <a:pPr algn="ctr"/>
            <a:r>
              <a:rPr lang="en-US" altLang="ja-JP" sz="1000">
                <a:latin typeface="HGPｺﾞｼｯｸE" pitchFamily="50" charset="-128"/>
                <a:ea typeface="HGPｺﾞｼｯｸE" pitchFamily="50" charset="-128"/>
              </a:rPr>
              <a:t>PFI</a:t>
            </a:r>
            <a:r>
              <a:rPr lang="ja-JP" altLang="en-US" sz="1000">
                <a:latin typeface="HGPｺﾞｼｯｸE" pitchFamily="50" charset="-128"/>
                <a:ea typeface="HGPｺﾞｼｯｸE" pitchFamily="50" charset="-128"/>
              </a:rPr>
              <a:t>制度の拡充</a:t>
            </a:r>
          </a:p>
        </p:txBody>
      </p:sp>
      <p:sp>
        <p:nvSpPr>
          <p:cNvPr id="11299" name="Rectangle 108"/>
          <p:cNvSpPr>
            <a:spLocks noChangeArrowheads="1"/>
          </p:cNvSpPr>
          <p:nvPr/>
        </p:nvSpPr>
        <p:spPr bwMode="auto">
          <a:xfrm>
            <a:off x="1042988" y="6230938"/>
            <a:ext cx="252412"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1300" name="Rectangle 109"/>
          <p:cNvSpPr>
            <a:spLocks noChangeArrowheads="1"/>
          </p:cNvSpPr>
          <p:nvPr/>
        </p:nvSpPr>
        <p:spPr bwMode="auto">
          <a:xfrm>
            <a:off x="4232275" y="6246813"/>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1301" name="Text Box 107"/>
          <p:cNvSpPr txBox="1">
            <a:spLocks noChangeArrowheads="1"/>
          </p:cNvSpPr>
          <p:nvPr/>
        </p:nvSpPr>
        <p:spPr bwMode="auto">
          <a:xfrm>
            <a:off x="539750" y="62468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1302" name="Line 52"/>
          <p:cNvSpPr>
            <a:spLocks noChangeShapeType="1"/>
          </p:cNvSpPr>
          <p:nvPr/>
        </p:nvSpPr>
        <p:spPr bwMode="auto">
          <a:xfrm>
            <a:off x="3276600" y="3479800"/>
            <a:ext cx="5575300" cy="20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3" name="Rectangle 57"/>
          <p:cNvSpPr>
            <a:spLocks noChangeArrowheads="1"/>
          </p:cNvSpPr>
          <p:nvPr/>
        </p:nvSpPr>
        <p:spPr bwMode="auto">
          <a:xfrm>
            <a:off x="4064000" y="1920875"/>
            <a:ext cx="728663" cy="554038"/>
          </a:xfrm>
          <a:prstGeom prst="rect">
            <a:avLst/>
          </a:prstGeom>
          <a:solidFill>
            <a:schemeClr val="bg1"/>
          </a:solidFill>
          <a:ln w="3175">
            <a:solidFill>
              <a:schemeClr val="tx1"/>
            </a:solidFill>
            <a:miter lim="800000"/>
            <a:headEnd/>
            <a:tailEnd/>
          </a:ln>
        </p:spPr>
        <p:txBody>
          <a:bodyPr anchor="ctr">
            <a:spAutoFit/>
          </a:bodyPr>
          <a:lstStyle/>
          <a:p>
            <a:pPr algn="ctr"/>
            <a:r>
              <a:rPr lang="ja-JP" altLang="en-US" sz="1000">
                <a:ea typeface="HGPｺﾞｼｯｸE" pitchFamily="50" charset="-128"/>
              </a:rPr>
              <a:t>阪神高速対距離料金制移行</a:t>
            </a:r>
          </a:p>
        </p:txBody>
      </p:sp>
      <p:sp>
        <p:nvSpPr>
          <p:cNvPr id="11304" name="Line 63"/>
          <p:cNvSpPr>
            <a:spLocks noChangeShapeType="1"/>
          </p:cNvSpPr>
          <p:nvPr/>
        </p:nvSpPr>
        <p:spPr bwMode="auto">
          <a:xfrm flipV="1">
            <a:off x="3433763" y="4014788"/>
            <a:ext cx="5457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5" name="Rectangle 60"/>
          <p:cNvSpPr>
            <a:spLocks noChangeArrowheads="1"/>
          </p:cNvSpPr>
          <p:nvPr/>
        </p:nvSpPr>
        <p:spPr bwMode="auto">
          <a:xfrm>
            <a:off x="2843213" y="3875088"/>
            <a:ext cx="1079500" cy="2476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整備計画の決定</a:t>
            </a:r>
          </a:p>
        </p:txBody>
      </p:sp>
      <p:sp>
        <p:nvSpPr>
          <p:cNvPr id="11306" name="Rectangle 62"/>
          <p:cNvSpPr>
            <a:spLocks noChangeArrowheads="1"/>
          </p:cNvSpPr>
          <p:nvPr/>
        </p:nvSpPr>
        <p:spPr bwMode="auto">
          <a:xfrm>
            <a:off x="5697538" y="3795713"/>
            <a:ext cx="2879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・全線同時開業に向けた検討</a:t>
            </a:r>
            <a:endParaRPr lang="en-US" altLang="ja-JP" sz="1000">
              <a:latin typeface="HGPｺﾞｼｯｸE" pitchFamily="50" charset="-128"/>
              <a:ea typeface="HGPｺﾞｼｯｸE" pitchFamily="50" charset="-128"/>
            </a:endParaRPr>
          </a:p>
        </p:txBody>
      </p:sp>
      <p:sp>
        <p:nvSpPr>
          <p:cNvPr id="11307" name="Rectangle 67"/>
          <p:cNvSpPr>
            <a:spLocks noChangeArrowheads="1"/>
          </p:cNvSpPr>
          <p:nvPr/>
        </p:nvSpPr>
        <p:spPr bwMode="auto">
          <a:xfrm>
            <a:off x="3995738" y="3793301"/>
            <a:ext cx="1008310" cy="400110"/>
          </a:xfrm>
          <a:prstGeom prst="rect">
            <a:avLst/>
          </a:prstGeom>
          <a:solidFill>
            <a:schemeClr val="bg1"/>
          </a:solidFill>
          <a:ln w="3175">
            <a:solidFill>
              <a:schemeClr val="tx1"/>
            </a:solidFill>
            <a:miter lim="800000"/>
            <a:headEnd/>
            <a:tailEnd/>
          </a:ln>
        </p:spPr>
        <p:txBody>
          <a:bodyPr wrap="square" lIns="36000" rIns="36000" anchor="ctr">
            <a:spAutoFit/>
          </a:bodyPr>
          <a:lstStyle/>
          <a:p>
            <a:pPr algn="ctr"/>
            <a:r>
              <a:rPr lang="ja-JP" altLang="en-US" sz="1000" dirty="0">
                <a:latin typeface="HGPｺﾞｼｯｸE" pitchFamily="50" charset="-128"/>
                <a:ea typeface="HGPｺﾞｼｯｸE" pitchFamily="50" charset="-128"/>
              </a:rPr>
              <a:t>東京</a:t>
            </a:r>
            <a:r>
              <a:rPr lang="en-US" altLang="ja-JP" sz="1000" dirty="0">
                <a:latin typeface="HGPｺﾞｼｯｸE" pitchFamily="50" charset="-128"/>
                <a:ea typeface="HGPｺﾞｼｯｸE" pitchFamily="50" charset="-128"/>
              </a:rPr>
              <a:t>-</a:t>
            </a:r>
            <a:r>
              <a:rPr lang="ja-JP" altLang="en-US" sz="1000" dirty="0">
                <a:latin typeface="HGPｺﾞｼｯｸE" pitchFamily="50" charset="-128"/>
                <a:ea typeface="HGPｺﾞｼｯｸE" pitchFamily="50" charset="-128"/>
              </a:rPr>
              <a:t>名古屋間</a:t>
            </a:r>
            <a:r>
              <a:rPr lang="ja-JP" altLang="en-US" sz="1000" dirty="0" smtClean="0">
                <a:latin typeface="HGPｺﾞｼｯｸE" pitchFamily="50" charset="-128"/>
                <a:ea typeface="HGPｺﾞｼｯｸE" pitchFamily="50" charset="-128"/>
              </a:rPr>
              <a:t>の</a:t>
            </a:r>
            <a:r>
              <a:rPr lang="ja-JP" altLang="en-US" sz="1000" dirty="0">
                <a:latin typeface="HGPｺﾞｼｯｸE" pitchFamily="50" charset="-128"/>
                <a:ea typeface="HGPｺﾞｼｯｸE" pitchFamily="50" charset="-128"/>
              </a:rPr>
              <a:t>着工</a:t>
            </a:r>
          </a:p>
        </p:txBody>
      </p:sp>
      <p:sp>
        <p:nvSpPr>
          <p:cNvPr id="11308" name="Line 63"/>
          <p:cNvSpPr>
            <a:spLocks noChangeShapeType="1"/>
          </p:cNvSpPr>
          <p:nvPr/>
        </p:nvSpPr>
        <p:spPr bwMode="auto">
          <a:xfrm flipV="1">
            <a:off x="3778250" y="4554538"/>
            <a:ext cx="5113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9" name="Rectangle 62"/>
          <p:cNvSpPr>
            <a:spLocks noChangeArrowheads="1"/>
          </p:cNvSpPr>
          <p:nvPr/>
        </p:nvSpPr>
        <p:spPr bwMode="auto">
          <a:xfrm>
            <a:off x="5651500" y="4303713"/>
            <a:ext cx="3025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・フル規格での早期全線整備に向けた検討</a:t>
            </a:r>
            <a:endParaRPr lang="en-US" altLang="ja-JP" sz="1000">
              <a:latin typeface="HGPｺﾞｼｯｸE" pitchFamily="50" charset="-128"/>
              <a:ea typeface="HGPｺﾞｼｯｸE" pitchFamily="50" charset="-128"/>
            </a:endParaRPr>
          </a:p>
        </p:txBody>
      </p:sp>
      <p:sp>
        <p:nvSpPr>
          <p:cNvPr id="36" name="Rectangle 62"/>
          <p:cNvSpPr>
            <a:spLocks noChangeArrowheads="1"/>
          </p:cNvSpPr>
          <p:nvPr/>
        </p:nvSpPr>
        <p:spPr bwMode="auto">
          <a:xfrm>
            <a:off x="7345363" y="1797050"/>
            <a:ext cx="14398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sz="1000" dirty="0">
                <a:ea typeface="HGPｺﾞｼｯｸE" pitchFamily="50" charset="-128"/>
              </a:rPr>
              <a:t>一体的料金体系の</a:t>
            </a:r>
            <a:endParaRPr lang="en-US" altLang="ja-JP" sz="1000" dirty="0">
              <a:ea typeface="HGPｺﾞｼｯｸE" pitchFamily="50" charset="-128"/>
            </a:endParaRPr>
          </a:p>
          <a:p>
            <a:pPr>
              <a:defRPr/>
            </a:pPr>
            <a:r>
              <a:rPr lang="ja-JP" altLang="en-US" sz="1000" dirty="0">
                <a:ea typeface="HGPｺﾞｼｯｸE" pitchFamily="50" charset="-128"/>
              </a:rPr>
              <a:t>実現による</a:t>
            </a:r>
            <a:r>
              <a:rPr lang="ja-JP" altLang="en-US" sz="1000" dirty="0" smtClean="0">
                <a:ea typeface="HGPｺﾞｼｯｸE" pitchFamily="50" charset="-128"/>
              </a:rPr>
              <a:t>物流円滑化</a:t>
            </a:r>
            <a:endParaRPr lang="en-US" altLang="ja-JP" sz="1000" dirty="0">
              <a:solidFill>
                <a:schemeClr val="accent6">
                  <a:lumMod val="75000"/>
                </a:schemeClr>
              </a:solidFill>
              <a:latin typeface="HGPｺﾞｼｯｸE" pitchFamily="50" charset="-128"/>
              <a:ea typeface="HGPｺﾞｼｯｸE" pitchFamily="50" charset="-128"/>
            </a:endParaRPr>
          </a:p>
        </p:txBody>
      </p:sp>
      <p:sp>
        <p:nvSpPr>
          <p:cNvPr id="11311" name="Rectangle 57"/>
          <p:cNvSpPr>
            <a:spLocks noChangeArrowheads="1"/>
          </p:cNvSpPr>
          <p:nvPr/>
        </p:nvSpPr>
        <p:spPr bwMode="auto">
          <a:xfrm>
            <a:off x="5724525" y="3351927"/>
            <a:ext cx="719138" cy="246221"/>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smtClean="0">
                <a:ea typeface="HGPｺﾞｼｯｸE" pitchFamily="50" charset="-128"/>
              </a:rPr>
              <a:t>民営化</a:t>
            </a:r>
            <a:endParaRPr lang="en-US" altLang="ja-JP" sz="1000" dirty="0">
              <a:ea typeface="HGPｺﾞｼｯｸE" pitchFamily="50" charset="-128"/>
            </a:endParaRPr>
          </a:p>
        </p:txBody>
      </p:sp>
      <p:sp>
        <p:nvSpPr>
          <p:cNvPr id="11312" name="Rectangle 57"/>
          <p:cNvSpPr>
            <a:spLocks noChangeArrowheads="1"/>
          </p:cNvSpPr>
          <p:nvPr/>
        </p:nvSpPr>
        <p:spPr bwMode="auto">
          <a:xfrm>
            <a:off x="3492500" y="3284538"/>
            <a:ext cx="1366838" cy="339725"/>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民営化作業の本格実施</a:t>
            </a:r>
            <a:endParaRPr lang="en-US" altLang="ja-JP" sz="800" dirty="0">
              <a:ea typeface="HGPｺﾞｼｯｸE" pitchFamily="50" charset="-128"/>
            </a:endParaRPr>
          </a:p>
          <a:p>
            <a:pPr algn="ctr"/>
            <a:r>
              <a:rPr lang="ja-JP" altLang="en-US" sz="800" dirty="0">
                <a:ea typeface="HGPｺﾞｼｯｸE" pitchFamily="50" charset="-128"/>
              </a:rPr>
              <a:t>関係機関等との調整・交渉</a:t>
            </a:r>
          </a:p>
        </p:txBody>
      </p:sp>
      <p:sp>
        <p:nvSpPr>
          <p:cNvPr id="11313" name="Rectangle 62"/>
          <p:cNvSpPr>
            <a:spLocks noChangeArrowheads="1"/>
          </p:cNvSpPr>
          <p:nvPr/>
        </p:nvSpPr>
        <p:spPr bwMode="auto">
          <a:xfrm>
            <a:off x="4874691" y="3052763"/>
            <a:ext cx="871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a:r>
              <a:rPr lang="ja-JP" altLang="en-US" sz="1000" dirty="0">
                <a:ea typeface="HGPｺﾞｼｯｸE" pitchFamily="50" charset="-128"/>
              </a:rPr>
              <a:t>民営化への</a:t>
            </a:r>
            <a:endParaRPr lang="en-US" altLang="ja-JP" sz="1000" dirty="0">
              <a:ea typeface="HGPｺﾞｼｯｸE" pitchFamily="50" charset="-128"/>
            </a:endParaRPr>
          </a:p>
          <a:p>
            <a:pPr algn="ctr"/>
            <a:r>
              <a:rPr lang="ja-JP" altLang="en-US" sz="1000" dirty="0">
                <a:ea typeface="HGPｺﾞｼｯｸE" pitchFamily="50" charset="-128"/>
              </a:rPr>
              <a:t>移行準備</a:t>
            </a:r>
            <a:endParaRPr lang="en-US" altLang="ja-JP" sz="1000" dirty="0">
              <a:latin typeface="HGPｺﾞｼｯｸE" pitchFamily="50" charset="-128"/>
              <a:ea typeface="HGPｺﾞｼｯｸE" pitchFamily="50" charset="-128"/>
            </a:endParaRPr>
          </a:p>
        </p:txBody>
      </p:sp>
      <p:sp>
        <p:nvSpPr>
          <p:cNvPr id="11314" name="Rectangle 57"/>
          <p:cNvSpPr>
            <a:spLocks noChangeArrowheads="1"/>
          </p:cNvSpPr>
          <p:nvPr/>
        </p:nvSpPr>
        <p:spPr bwMode="auto">
          <a:xfrm>
            <a:off x="2747963" y="3284538"/>
            <a:ext cx="708025" cy="338137"/>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基本的方向性案の策定</a:t>
            </a:r>
            <a:endParaRPr lang="en-US" altLang="ja-JP" sz="800" dirty="0">
              <a:ea typeface="HGPｺﾞｼｯｸE" pitchFamily="50" charset="-128"/>
            </a:endParaRPr>
          </a:p>
        </p:txBody>
      </p:sp>
      <p:sp>
        <p:nvSpPr>
          <p:cNvPr id="11315" name="Rectangle 60"/>
          <p:cNvSpPr>
            <a:spLocks noChangeArrowheads="1"/>
          </p:cNvSpPr>
          <p:nvPr/>
        </p:nvSpPr>
        <p:spPr bwMode="auto">
          <a:xfrm>
            <a:off x="2843213" y="4330700"/>
            <a:ext cx="20447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敦賀間の着工</a:t>
            </a:r>
            <a:endParaRPr lang="en-US" altLang="ja-JP" sz="1000">
              <a:latin typeface="HGPｺﾞｼｯｸE" pitchFamily="50" charset="-128"/>
              <a:ea typeface="HGPｺﾞｼｯｸE" pitchFamily="50" charset="-128"/>
            </a:endParaRPr>
          </a:p>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金沢間は</a:t>
            </a:r>
            <a:r>
              <a:rPr lang="en-US" altLang="ja-JP" sz="1000">
                <a:latin typeface="HGPｺﾞｼｯｸE" pitchFamily="50" charset="-128"/>
                <a:ea typeface="HGPｺﾞｼｯｸE" pitchFamily="50" charset="-128"/>
              </a:rPr>
              <a:t>H27.3</a:t>
            </a:r>
            <a:r>
              <a:rPr lang="ja-JP" altLang="en-US" sz="1000">
                <a:latin typeface="HGPｺﾞｼｯｸE" pitchFamily="50" charset="-128"/>
                <a:ea typeface="HGPｺﾞｼｯｸE" pitchFamily="50" charset="-128"/>
              </a:rPr>
              <a:t>開業予定）</a:t>
            </a:r>
          </a:p>
        </p:txBody>
      </p:sp>
      <p:sp>
        <p:nvSpPr>
          <p:cNvPr id="35" name="テキスト ボックス 3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3348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extLst>
              <p:ext uri="{D42A27DB-BD31-4B8C-83A1-F6EECF244321}">
                <p14:modId xmlns:p14="http://schemas.microsoft.com/office/powerpoint/2010/main" val="2108088235"/>
              </p:ext>
            </p:extLst>
          </p:nvPr>
        </p:nvGraphicFramePr>
        <p:xfrm>
          <a:off x="250825" y="682625"/>
          <a:ext cx="8713788" cy="5699125"/>
        </p:xfrm>
        <a:graphic>
          <a:graphicData uri="http://schemas.openxmlformats.org/drawingml/2006/table">
            <a:tbl>
              <a:tblPr/>
              <a:tblGrid>
                <a:gridCol w="649288"/>
                <a:gridCol w="1800225"/>
                <a:gridCol w="2232025"/>
                <a:gridCol w="2087562"/>
                <a:gridCol w="1944688"/>
              </a:tblGrid>
              <a:tr h="30460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94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特区による規制緩和、集中投資等の実施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大阪都心部エリアの再生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住宅まちづくり政策の転換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泉北ニュータウンの再生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密集市街地の防災性向上と良好な市街地への転換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09" name="Text Box 48"/>
          <p:cNvSpPr txBox="1">
            <a:spLocks noChangeArrowheads="1"/>
          </p:cNvSpPr>
          <p:nvPr/>
        </p:nvSpPr>
        <p:spPr bwMode="auto">
          <a:xfrm>
            <a:off x="316159" y="1033136"/>
            <a:ext cx="500697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latin typeface="HGPｺﾞｼｯｸE" pitchFamily="50" charset="-128"/>
                <a:ea typeface="HGPｺﾞｼｯｸE" pitchFamily="50" charset="-128"/>
              </a:rPr>
              <a:t>（１）企業・人材・情報が集い</a:t>
            </a:r>
            <a:r>
              <a:rPr lang="ja-JP" altLang="en-US" sz="1200" dirty="0" smtClean="0">
                <a:solidFill>
                  <a:srgbClr val="000000"/>
                </a:solidFill>
                <a:latin typeface="HGPｺﾞｼｯｸE" pitchFamily="50" charset="-128"/>
                <a:ea typeface="HGPｺﾞｼｯｸE" pitchFamily="50" charset="-128"/>
              </a:rPr>
              <a:t>、イノベーションが</a:t>
            </a:r>
            <a:r>
              <a:rPr lang="ja-JP" altLang="en-US" sz="1200" dirty="0">
                <a:solidFill>
                  <a:srgbClr val="000000"/>
                </a:solidFill>
                <a:latin typeface="HGPｺﾞｼｯｸE" pitchFamily="50" charset="-128"/>
                <a:ea typeface="HGPｺﾞｼｯｸE" pitchFamily="50" charset="-128"/>
              </a:rPr>
              <a:t>生まれる都市づくり</a:t>
            </a:r>
          </a:p>
        </p:txBody>
      </p:sp>
      <p:sp>
        <p:nvSpPr>
          <p:cNvPr id="12310" name="Text Box 50"/>
          <p:cNvSpPr txBox="1">
            <a:spLocks noChangeArrowheads="1"/>
          </p:cNvSpPr>
          <p:nvPr/>
        </p:nvSpPr>
        <p:spPr bwMode="auto">
          <a:xfrm>
            <a:off x="265113" y="2492376"/>
            <a:ext cx="377983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latin typeface="HGPｺﾞｼｯｸE" pitchFamily="50" charset="-128"/>
                <a:ea typeface="HGPｺﾞｼｯｸE" pitchFamily="50" charset="-128"/>
              </a:rPr>
              <a:t>（２）安全・安心を確保し、持続的に発展する都市づくり</a:t>
            </a:r>
          </a:p>
        </p:txBody>
      </p:sp>
      <p:sp>
        <p:nvSpPr>
          <p:cNvPr id="12311" name="Rectangle 71"/>
          <p:cNvSpPr>
            <a:spLocks noChangeArrowheads="1"/>
          </p:cNvSpPr>
          <p:nvPr/>
        </p:nvSpPr>
        <p:spPr bwMode="auto">
          <a:xfrm>
            <a:off x="395288" y="3967163"/>
            <a:ext cx="3603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ea typeface="HGPｺﾞｼｯｸE" pitchFamily="50" charset="-128"/>
              </a:rPr>
              <a:t>地域の既存資産の活用・再生</a:t>
            </a:r>
          </a:p>
        </p:txBody>
      </p:sp>
      <p:sp>
        <p:nvSpPr>
          <p:cNvPr id="12312" name="Rectangle 108"/>
          <p:cNvSpPr>
            <a:spLocks noChangeArrowheads="1"/>
          </p:cNvSpPr>
          <p:nvPr/>
        </p:nvSpPr>
        <p:spPr bwMode="auto">
          <a:xfrm>
            <a:off x="1079500" y="64611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2313"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2314" name="Text Box 107"/>
          <p:cNvSpPr txBox="1">
            <a:spLocks noChangeArrowheads="1"/>
          </p:cNvSpPr>
          <p:nvPr/>
        </p:nvSpPr>
        <p:spPr bwMode="auto">
          <a:xfrm>
            <a:off x="539750" y="64293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8" name="直線コネクタ 3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16" name="テキスト ボックス 3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317" name="Line 69"/>
          <p:cNvSpPr>
            <a:spLocks noChangeShapeType="1"/>
          </p:cNvSpPr>
          <p:nvPr/>
        </p:nvSpPr>
        <p:spPr bwMode="auto">
          <a:xfrm flipV="1">
            <a:off x="3692525" y="4549775"/>
            <a:ext cx="5019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8" name="Rectangle 62"/>
          <p:cNvSpPr>
            <a:spLocks noChangeArrowheads="1"/>
          </p:cNvSpPr>
          <p:nvPr/>
        </p:nvSpPr>
        <p:spPr bwMode="auto">
          <a:xfrm>
            <a:off x="2768600" y="4219575"/>
            <a:ext cx="94773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再生に向けた取組展開</a:t>
            </a:r>
          </a:p>
        </p:txBody>
      </p:sp>
      <p:sp>
        <p:nvSpPr>
          <p:cNvPr id="12319" name="Rectangle 66"/>
          <p:cNvSpPr>
            <a:spLocks noChangeArrowheads="1"/>
          </p:cNvSpPr>
          <p:nvPr/>
        </p:nvSpPr>
        <p:spPr bwMode="auto">
          <a:xfrm>
            <a:off x="2741613" y="3522663"/>
            <a:ext cx="1341437" cy="508000"/>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solidFill>
                <a:srgbClr val="000000"/>
              </a:solidFill>
              <a:ea typeface="HGPｺﾞｼｯｸE" pitchFamily="50" charset="-128"/>
            </a:endParaRPr>
          </a:p>
          <a:p>
            <a:pPr algn="ctr"/>
            <a:r>
              <a:rPr lang="ja-JP" altLang="en-US" sz="1000">
                <a:ea typeface="HGPｺﾞｼｯｸE" pitchFamily="50" charset="-128"/>
              </a:rPr>
              <a:t>府住宅まちづくりマスタープランの策定</a:t>
            </a:r>
          </a:p>
          <a:p>
            <a:pPr algn="ctr"/>
            <a:endParaRPr lang="ja-JP" altLang="en-US" sz="1000">
              <a:solidFill>
                <a:srgbClr val="000000"/>
              </a:solidFill>
              <a:ea typeface="HGPｺﾞｼｯｸE" pitchFamily="50" charset="-128"/>
            </a:endParaRPr>
          </a:p>
        </p:txBody>
      </p:sp>
      <p:sp>
        <p:nvSpPr>
          <p:cNvPr id="12320" name="Line 24"/>
          <p:cNvSpPr>
            <a:spLocks noChangeShapeType="1"/>
          </p:cNvSpPr>
          <p:nvPr/>
        </p:nvSpPr>
        <p:spPr bwMode="auto">
          <a:xfrm flipV="1">
            <a:off x="4083050" y="3911600"/>
            <a:ext cx="47402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1" name="Line 24"/>
          <p:cNvSpPr>
            <a:spLocks noChangeShapeType="1"/>
          </p:cNvSpPr>
          <p:nvPr/>
        </p:nvSpPr>
        <p:spPr bwMode="auto">
          <a:xfrm flipV="1">
            <a:off x="4322763" y="3035300"/>
            <a:ext cx="45005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2" name="Rectangle 151"/>
          <p:cNvSpPr>
            <a:spLocks noChangeArrowheads="1"/>
          </p:cNvSpPr>
          <p:nvPr/>
        </p:nvSpPr>
        <p:spPr bwMode="auto">
          <a:xfrm>
            <a:off x="4427538" y="2603500"/>
            <a:ext cx="419100" cy="7858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・組織の構築</a:t>
            </a:r>
          </a:p>
        </p:txBody>
      </p:sp>
      <p:sp>
        <p:nvSpPr>
          <p:cNvPr id="12323" name="Rectangle 51"/>
          <p:cNvSpPr>
            <a:spLocks noChangeArrowheads="1"/>
          </p:cNvSpPr>
          <p:nvPr/>
        </p:nvSpPr>
        <p:spPr bwMode="auto">
          <a:xfrm>
            <a:off x="5435600" y="2635250"/>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ea typeface="HGPｺﾞｼｯｸE" pitchFamily="50" charset="-128"/>
              </a:rPr>
              <a:t>多様な価値を創造する大都市・大阪の実現に向け、民間を含めたオール大阪体制で取組みを推進</a:t>
            </a:r>
          </a:p>
        </p:txBody>
      </p:sp>
      <p:sp>
        <p:nvSpPr>
          <p:cNvPr id="12324" name="Rectangle 60"/>
          <p:cNvSpPr>
            <a:spLocks noChangeArrowheads="1"/>
          </p:cNvSpPr>
          <p:nvPr/>
        </p:nvSpPr>
        <p:spPr bwMode="auto">
          <a:xfrm>
            <a:off x="4067175" y="3357563"/>
            <a:ext cx="506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中古住宅流通・リフォーム市場の魅力化・活性化</a:t>
            </a:r>
            <a:endParaRPr lang="en-US" altLang="ja-JP" sz="1000">
              <a:ea typeface="HGPｺﾞｼｯｸE" pitchFamily="50" charset="-128"/>
            </a:endParaRPr>
          </a:p>
          <a:p>
            <a:r>
              <a:rPr lang="ja-JP" altLang="en-US" sz="1000">
                <a:ea typeface="HGPｺﾞｼｯｸE" pitchFamily="50" charset="-128"/>
              </a:rPr>
              <a:t>民間賃貸住宅を活用した新たな住宅セーフティネットの構築、公的住宅資産の有効活用等</a:t>
            </a:r>
          </a:p>
        </p:txBody>
      </p:sp>
      <p:sp>
        <p:nvSpPr>
          <p:cNvPr id="12325" name="Line 69"/>
          <p:cNvSpPr>
            <a:spLocks noChangeShapeType="1"/>
          </p:cNvSpPr>
          <p:nvPr/>
        </p:nvSpPr>
        <p:spPr bwMode="auto">
          <a:xfrm flipV="1">
            <a:off x="4740275" y="5010150"/>
            <a:ext cx="4078288"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6" name="Rectangle 63"/>
          <p:cNvSpPr>
            <a:spLocks noChangeArrowheads="1"/>
          </p:cNvSpPr>
          <p:nvPr/>
        </p:nvSpPr>
        <p:spPr bwMode="auto">
          <a:xfrm>
            <a:off x="7138988" y="46196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地域主導の新たな組織</a:t>
            </a:r>
            <a:endParaRPr lang="en-US" altLang="ja-JP" sz="1000">
              <a:ea typeface="HGPｺﾞｼｯｸE" pitchFamily="50" charset="-128"/>
            </a:endParaRPr>
          </a:p>
          <a:p>
            <a:pPr algn="ctr"/>
            <a:r>
              <a:rPr lang="ja-JP" altLang="en-US" sz="1000">
                <a:ea typeface="HGPｺﾞｼｯｸE" pitchFamily="50" charset="-128"/>
              </a:rPr>
              <a:t>によるまちづくりの展開</a:t>
            </a:r>
            <a:endParaRPr lang="en-US" altLang="ja-JP" sz="1000">
              <a:ea typeface="HGPｺﾞｼｯｸE" pitchFamily="50" charset="-128"/>
            </a:endParaRPr>
          </a:p>
        </p:txBody>
      </p:sp>
      <p:sp>
        <p:nvSpPr>
          <p:cNvPr id="12327" name="Line 75"/>
          <p:cNvSpPr>
            <a:spLocks noChangeShapeType="1"/>
          </p:cNvSpPr>
          <p:nvPr/>
        </p:nvSpPr>
        <p:spPr bwMode="auto">
          <a:xfrm flipV="1">
            <a:off x="3575050" y="5600700"/>
            <a:ext cx="5119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8" name="Rectangle 55"/>
          <p:cNvSpPr>
            <a:spLocks noChangeArrowheads="1"/>
          </p:cNvSpPr>
          <p:nvPr/>
        </p:nvSpPr>
        <p:spPr bwMode="auto">
          <a:xfrm>
            <a:off x="2711450" y="5384800"/>
            <a:ext cx="1019175" cy="400050"/>
          </a:xfrm>
          <a:prstGeom prst="rect">
            <a:avLst/>
          </a:prstGeom>
          <a:solidFill>
            <a:schemeClr val="accent1"/>
          </a:solidFill>
          <a:ln w="3175">
            <a:solidFill>
              <a:schemeClr val="tx1"/>
            </a:solidFill>
            <a:miter lim="800000"/>
            <a:headEnd/>
            <a:tailEnd/>
          </a:ln>
        </p:spPr>
        <p:txBody>
          <a:bodyPr lIns="0" rIns="0" anchor="ctr">
            <a:spAutoFit/>
          </a:bodyPr>
          <a:lstStyle/>
          <a:p>
            <a:pPr algn="ctr"/>
            <a:r>
              <a:rPr lang="ja-JP" altLang="en-US" sz="1000">
                <a:ea typeface="HGPｺﾞｼｯｸE" pitchFamily="50" charset="-128"/>
              </a:rPr>
              <a:t>府密集市街地</a:t>
            </a:r>
            <a:endParaRPr lang="en-US" altLang="ja-JP" sz="1000">
              <a:ea typeface="HGPｺﾞｼｯｸE" pitchFamily="50" charset="-128"/>
            </a:endParaRPr>
          </a:p>
          <a:p>
            <a:pPr algn="ctr"/>
            <a:r>
              <a:rPr lang="ja-JP" altLang="en-US" sz="1000">
                <a:ea typeface="HGPｺﾞｼｯｸE" pitchFamily="50" charset="-128"/>
              </a:rPr>
              <a:t>整備方針の策定</a:t>
            </a:r>
          </a:p>
        </p:txBody>
      </p:sp>
      <p:sp>
        <p:nvSpPr>
          <p:cNvPr id="12329" name="Rectangle 53"/>
          <p:cNvSpPr>
            <a:spLocks noChangeArrowheads="1"/>
          </p:cNvSpPr>
          <p:nvPr/>
        </p:nvSpPr>
        <p:spPr bwMode="auto">
          <a:xfrm>
            <a:off x="3851275" y="5384800"/>
            <a:ext cx="995363" cy="400050"/>
          </a:xfrm>
          <a:prstGeom prst="rect">
            <a:avLst/>
          </a:prstGeom>
          <a:solidFill>
            <a:schemeClr val="accent1"/>
          </a:solidFill>
          <a:ln w="3175">
            <a:solidFill>
              <a:schemeClr val="tx1"/>
            </a:solidFill>
            <a:miter lim="800000"/>
            <a:headEnd/>
            <a:tailEnd/>
          </a:ln>
        </p:spPr>
        <p:txBody>
          <a:bodyPr lIns="0" rIns="0" bIns="0" anchor="ctr"/>
          <a:lstStyle/>
          <a:p>
            <a:pPr algn="ctr"/>
            <a:r>
              <a:rPr lang="ja-JP" altLang="en-US" sz="1000">
                <a:ea typeface="HGPｺﾞｼｯｸE" pitchFamily="50" charset="-128"/>
              </a:rPr>
              <a:t>市整備アクションプログラム作成</a:t>
            </a:r>
          </a:p>
        </p:txBody>
      </p:sp>
      <p:sp>
        <p:nvSpPr>
          <p:cNvPr id="12330" name="Rectangle 51"/>
          <p:cNvSpPr>
            <a:spLocks noChangeArrowheads="1"/>
          </p:cNvSpPr>
          <p:nvPr/>
        </p:nvSpPr>
        <p:spPr bwMode="auto">
          <a:xfrm>
            <a:off x="5146675" y="5184775"/>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府市で老朽住宅除却や道路・公園の整備等を進め、</a:t>
            </a:r>
            <a:endParaRPr lang="en-US" altLang="ja-JP" sz="1000">
              <a:latin typeface="HGSｺﾞｼｯｸE" pitchFamily="50" charset="-128"/>
              <a:ea typeface="HGSｺﾞｼｯｸE" pitchFamily="50" charset="-128"/>
              <a:cs typeface="Meiryo UI" pitchFamily="50" charset="-128"/>
            </a:endParaRPr>
          </a:p>
          <a:p>
            <a:r>
              <a:rPr lang="ja-JP" altLang="en-US" sz="1000">
                <a:latin typeface="HGSｺﾞｼｯｸE" pitchFamily="50" charset="-128"/>
                <a:ea typeface="HGSｺﾞｼｯｸE" pitchFamily="50" charset="-128"/>
                <a:cs typeface="Meiryo UI" pitchFamily="50" charset="-128"/>
              </a:rPr>
              <a:t>「地震時等に著しく危険な密集市街地」を解消</a:t>
            </a:r>
            <a:r>
              <a:rPr lang="en-US" altLang="ja-JP" sz="1000">
                <a:latin typeface="HGSｺﾞｼｯｸE" pitchFamily="50" charset="-128"/>
                <a:ea typeface="HGSｺﾞｼｯｸE" pitchFamily="50" charset="-128"/>
                <a:cs typeface="Meiryo UI" pitchFamily="50" charset="-128"/>
              </a:rPr>
              <a:t>(H32</a:t>
            </a:r>
            <a:r>
              <a:rPr lang="ja-JP" altLang="en-US" sz="1000">
                <a:latin typeface="HGSｺﾞｼｯｸE" pitchFamily="50" charset="-128"/>
                <a:ea typeface="HGSｺﾞｼｯｸE" pitchFamily="50" charset="-128"/>
                <a:cs typeface="Meiryo UI" pitchFamily="50" charset="-128"/>
              </a:rPr>
              <a:t>）</a:t>
            </a:r>
          </a:p>
        </p:txBody>
      </p:sp>
      <p:sp>
        <p:nvSpPr>
          <p:cNvPr id="12331" name="Rectangle 60"/>
          <p:cNvSpPr>
            <a:spLocks noChangeArrowheads="1"/>
          </p:cNvSpPr>
          <p:nvPr/>
        </p:nvSpPr>
        <p:spPr bwMode="auto">
          <a:xfrm>
            <a:off x="4060825" y="4030663"/>
            <a:ext cx="345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近大医学部等の移転等も踏まえた泉ヶ丘駅前地域の活性化、公的賃貸住宅再生、近隣センターの再生等</a:t>
            </a:r>
          </a:p>
        </p:txBody>
      </p:sp>
      <p:sp>
        <p:nvSpPr>
          <p:cNvPr id="12332" name="Rectangle 51"/>
          <p:cNvSpPr>
            <a:spLocks noChangeArrowheads="1"/>
          </p:cNvSpPr>
          <p:nvPr/>
        </p:nvSpPr>
        <p:spPr bwMode="auto">
          <a:xfrm>
            <a:off x="6380163" y="5692775"/>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木造住宅、沿道建築物・大規模建築物等の耐震化促進</a:t>
            </a:r>
          </a:p>
        </p:txBody>
      </p:sp>
      <p:sp>
        <p:nvSpPr>
          <p:cNvPr id="12333" name="Line 75"/>
          <p:cNvSpPr>
            <a:spLocks noChangeShapeType="1"/>
          </p:cNvSpPr>
          <p:nvPr/>
        </p:nvSpPr>
        <p:spPr bwMode="auto">
          <a:xfrm flipV="1">
            <a:off x="4437063" y="6118225"/>
            <a:ext cx="4311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7" name="Rectangle 53"/>
          <p:cNvSpPr>
            <a:spLocks noChangeArrowheads="1"/>
          </p:cNvSpPr>
          <p:nvPr/>
        </p:nvSpPr>
        <p:spPr bwMode="auto">
          <a:xfrm>
            <a:off x="5146675" y="5918200"/>
            <a:ext cx="1190625" cy="400050"/>
          </a:xfrm>
          <a:prstGeom prst="rect">
            <a:avLst/>
          </a:prstGeom>
          <a:solidFill>
            <a:schemeClr val="accent1"/>
          </a:solidFill>
          <a:ln w="3175">
            <a:solidFill>
              <a:schemeClr val="tx1"/>
            </a:solidFill>
            <a:miter lim="800000"/>
            <a:headEnd/>
            <a:tailEnd/>
          </a:ln>
        </p:spPr>
        <p:txBody>
          <a:bodyPr lIns="54000" rIns="54000" anchor="ctr"/>
          <a:lstStyle/>
          <a:p>
            <a:pPr algn="ctr">
              <a:defRPr/>
            </a:pPr>
            <a:r>
              <a:rPr lang="ja-JP" altLang="en-US" sz="1000" dirty="0">
                <a:ea typeface="HGPｺﾞｼｯｸE" pitchFamily="50" charset="-128"/>
              </a:rPr>
              <a:t>新たな計画の策定</a:t>
            </a:r>
          </a:p>
        </p:txBody>
      </p:sp>
      <p:sp>
        <p:nvSpPr>
          <p:cNvPr id="12335" name="Rectangle 55"/>
          <p:cNvSpPr>
            <a:spLocks noChangeArrowheads="1"/>
          </p:cNvSpPr>
          <p:nvPr/>
        </p:nvSpPr>
        <p:spPr bwMode="auto">
          <a:xfrm>
            <a:off x="2725738" y="5918200"/>
            <a:ext cx="1727200"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ea typeface="HGPｺﾞｼｯｸE" pitchFamily="50" charset="-128"/>
              </a:rPr>
              <a:t>大阪府住宅・建築物耐震</a:t>
            </a:r>
            <a:endParaRPr lang="en-US" altLang="ja-JP" sz="1000">
              <a:ea typeface="HGPｺﾞｼｯｸE" pitchFamily="50" charset="-128"/>
            </a:endParaRPr>
          </a:p>
          <a:p>
            <a:pPr algn="ctr"/>
            <a:r>
              <a:rPr lang="ja-JP" altLang="en-US" sz="1000">
                <a:ea typeface="HGPｺﾞｼｯｸE" pitchFamily="50" charset="-128"/>
              </a:rPr>
              <a:t>１０ヵ年戦略プラン</a:t>
            </a:r>
          </a:p>
        </p:txBody>
      </p:sp>
      <p:sp>
        <p:nvSpPr>
          <p:cNvPr id="59" name="Rectangle 68"/>
          <p:cNvSpPr>
            <a:spLocks noChangeArrowheads="1"/>
          </p:cNvSpPr>
          <p:nvPr/>
        </p:nvSpPr>
        <p:spPr bwMode="auto">
          <a:xfrm>
            <a:off x="4943913" y="4733925"/>
            <a:ext cx="2412206" cy="377796"/>
          </a:xfrm>
          <a:prstGeom prst="rect">
            <a:avLst/>
          </a:prstGeom>
          <a:solidFill>
            <a:schemeClr val="accent1"/>
          </a:solidFill>
          <a:ln w="3175">
            <a:solidFill>
              <a:schemeClr val="tx1"/>
            </a:solidFill>
            <a:miter lim="800000"/>
            <a:headEnd/>
            <a:tailEnd/>
          </a:ln>
        </p:spPr>
        <p:txBody>
          <a:bodyPr wrap="none" anchor="ctr"/>
          <a:lstStyle/>
          <a:p>
            <a:pPr algn="ctr">
              <a:defRPr/>
            </a:pPr>
            <a:r>
              <a:rPr lang="ja-JP" altLang="en-US" sz="1000" dirty="0">
                <a:ea typeface="HGPｺﾞｼｯｸE" pitchFamily="50" charset="-128"/>
              </a:rPr>
              <a:t>公共資産の管理や都市計画権限の付与、</a:t>
            </a:r>
            <a:endParaRPr lang="en-US" altLang="ja-JP" sz="1000" dirty="0">
              <a:ea typeface="HGPｺﾞｼｯｸE" pitchFamily="50" charset="-128"/>
            </a:endParaRPr>
          </a:p>
          <a:p>
            <a:pPr algn="ctr">
              <a:defRPr/>
            </a:pPr>
            <a:r>
              <a:rPr lang="ja-JP" altLang="en-US" sz="1000" dirty="0">
                <a:ea typeface="HGPｺﾞｼｯｸE" pitchFamily="50" charset="-128"/>
              </a:rPr>
              <a:t>事業資金の確保等</a:t>
            </a:r>
            <a:endParaRPr lang="ja-JP" altLang="en-US" sz="1000" strike="dblStrike" dirty="0">
              <a:ea typeface="HGPｺﾞｼｯｸE" pitchFamily="50" charset="-128"/>
            </a:endParaRPr>
          </a:p>
        </p:txBody>
      </p:sp>
      <p:sp>
        <p:nvSpPr>
          <p:cNvPr id="12337" name="Rectangle 50"/>
          <p:cNvSpPr>
            <a:spLocks noChangeArrowheads="1"/>
          </p:cNvSpPr>
          <p:nvPr/>
        </p:nvSpPr>
        <p:spPr bwMode="auto">
          <a:xfrm>
            <a:off x="2832526" y="4838621"/>
            <a:ext cx="1929548" cy="246221"/>
          </a:xfrm>
          <a:prstGeom prst="rect">
            <a:avLst/>
          </a:prstGeom>
          <a:solidFill>
            <a:schemeClr val="accent1"/>
          </a:solidFill>
          <a:ln w="3175">
            <a:solidFill>
              <a:schemeClr val="tx1"/>
            </a:solidFill>
            <a:miter lim="800000"/>
            <a:headEnd/>
            <a:tailEnd/>
          </a:ln>
        </p:spPr>
        <p:txBody>
          <a:bodyPr wrap="none" lIns="72000" rIns="72000" anchor="ctr">
            <a:spAutoFit/>
          </a:bodyPr>
          <a:lstStyle/>
          <a:p>
            <a:pPr algn="ctr"/>
            <a:r>
              <a:rPr lang="ja-JP" altLang="en-US" sz="1000">
                <a:ea typeface="HGPｺﾞｼｯｸE" pitchFamily="50" charset="-128"/>
              </a:rPr>
              <a:t>自律的</a:t>
            </a:r>
            <a:r>
              <a:rPr lang="en-US" altLang="ja-JP" sz="1000">
                <a:ea typeface="HGPｺﾞｼｯｸE" pitchFamily="50" charset="-128"/>
              </a:rPr>
              <a:t>PPP</a:t>
            </a:r>
            <a:r>
              <a:rPr lang="ja-JP" altLang="en-US" sz="1000">
                <a:ea typeface="HGPｺﾞｼｯｸE" pitchFamily="50" charset="-128"/>
              </a:rPr>
              <a:t>組織（</a:t>
            </a:r>
            <a:r>
              <a:rPr lang="en-US" altLang="ja-JP" sz="1000">
                <a:ea typeface="HGPｺﾞｼｯｸE" pitchFamily="50" charset="-128"/>
              </a:rPr>
              <a:t>CID</a:t>
            </a:r>
            <a:r>
              <a:rPr lang="ja-JP" altLang="en-US" sz="1000">
                <a:ea typeface="HGPｺﾞｼｯｸE" pitchFamily="50" charset="-128"/>
              </a:rPr>
              <a:t>組織）の提案</a:t>
            </a:r>
          </a:p>
        </p:txBody>
      </p:sp>
      <p:sp>
        <p:nvSpPr>
          <p:cNvPr id="12338" name="Rectangle 66"/>
          <p:cNvSpPr>
            <a:spLocks noChangeArrowheads="1"/>
          </p:cNvSpPr>
          <p:nvPr/>
        </p:nvSpPr>
        <p:spPr bwMode="auto">
          <a:xfrm>
            <a:off x="5075238" y="37226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ea typeface="HGPｺﾞｼｯｸE" pitchFamily="50" charset="-128"/>
            </a:endParaRPr>
          </a:p>
          <a:p>
            <a:pPr algn="ctr"/>
            <a:r>
              <a:rPr lang="ja-JP" altLang="en-US" sz="1000">
                <a:ea typeface="HGPｺﾞｼｯｸE" pitchFamily="50" charset="-128"/>
              </a:rPr>
              <a:t>マスタープランの改定</a:t>
            </a:r>
          </a:p>
          <a:p>
            <a:pPr algn="ctr"/>
            <a:endParaRPr lang="ja-JP" altLang="en-US" sz="1000">
              <a:ea typeface="HGPｺﾞｼｯｸE" pitchFamily="50" charset="-128"/>
            </a:endParaRPr>
          </a:p>
        </p:txBody>
      </p:sp>
      <p:sp>
        <p:nvSpPr>
          <p:cNvPr id="12339" name="Rectangle 66"/>
          <p:cNvSpPr>
            <a:spLocks noChangeArrowheads="1"/>
          </p:cNvSpPr>
          <p:nvPr/>
        </p:nvSpPr>
        <p:spPr bwMode="auto">
          <a:xfrm>
            <a:off x="5075238" y="43957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r>
              <a:rPr lang="ja-JP" altLang="en-US" sz="1000" dirty="0">
                <a:ea typeface="HGPｺﾞｼｯｸE" pitchFamily="50" charset="-128"/>
              </a:rPr>
              <a:t>泉ヶ丘駅前地域</a:t>
            </a:r>
            <a:endParaRPr lang="en-US" altLang="ja-JP" sz="1000" dirty="0">
              <a:ea typeface="HGPｺﾞｼｯｸE" pitchFamily="50" charset="-128"/>
            </a:endParaRPr>
          </a:p>
          <a:p>
            <a:pPr algn="ctr"/>
            <a:r>
              <a:rPr lang="ja-JP" altLang="en-US" sz="1000" dirty="0">
                <a:ea typeface="HGPｺﾞｼｯｸE" pitchFamily="50" charset="-128"/>
              </a:rPr>
              <a:t>活性化ビジョンの改訂</a:t>
            </a:r>
          </a:p>
        </p:txBody>
      </p:sp>
      <p:sp>
        <p:nvSpPr>
          <p:cNvPr id="12340" name="Rectangle 49"/>
          <p:cNvSpPr>
            <a:spLocks noChangeArrowheads="1"/>
          </p:cNvSpPr>
          <p:nvPr/>
        </p:nvSpPr>
        <p:spPr bwMode="auto">
          <a:xfrm>
            <a:off x="395288" y="1042988"/>
            <a:ext cx="360362"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100">
                <a:solidFill>
                  <a:srgbClr val="000000"/>
                </a:solidFill>
                <a:ea typeface="HGPｺﾞｼｯｸE" pitchFamily="50" charset="-128"/>
              </a:rPr>
              <a:t>ハイエンドな</a:t>
            </a:r>
            <a:endParaRPr lang="en-US" altLang="ja-JP" sz="1100">
              <a:solidFill>
                <a:srgbClr val="000000"/>
              </a:solidFill>
              <a:ea typeface="HGPｺﾞｼｯｸE" pitchFamily="50" charset="-128"/>
            </a:endParaRPr>
          </a:p>
          <a:p>
            <a:pPr algn="ctr"/>
            <a:r>
              <a:rPr lang="ja-JP" altLang="en-US" sz="1100">
                <a:solidFill>
                  <a:srgbClr val="000000"/>
                </a:solidFill>
                <a:ea typeface="HGPｺﾞｼｯｸE" pitchFamily="50" charset="-128"/>
              </a:rPr>
              <a:t>都市の実現</a:t>
            </a:r>
          </a:p>
        </p:txBody>
      </p:sp>
      <p:sp>
        <p:nvSpPr>
          <p:cNvPr id="12341" name="Line 24"/>
          <p:cNvSpPr>
            <a:spLocks noChangeShapeType="1"/>
          </p:cNvSpPr>
          <p:nvPr/>
        </p:nvSpPr>
        <p:spPr bwMode="auto">
          <a:xfrm>
            <a:off x="3822700" y="1740818"/>
            <a:ext cx="4926013"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2" name="Rectangle 51"/>
          <p:cNvSpPr>
            <a:spLocks noChangeArrowheads="1"/>
          </p:cNvSpPr>
          <p:nvPr/>
        </p:nvSpPr>
        <p:spPr bwMode="auto">
          <a:xfrm>
            <a:off x="5435600" y="1340768"/>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税減免・規制緩和・財政支援等の実施による</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高次都市機能の集積促進</a:t>
            </a:r>
          </a:p>
        </p:txBody>
      </p:sp>
      <p:sp>
        <p:nvSpPr>
          <p:cNvPr id="12343" name="Rectangle 54"/>
          <p:cNvSpPr>
            <a:spLocks noChangeArrowheads="1"/>
          </p:cNvSpPr>
          <p:nvPr/>
        </p:nvSpPr>
        <p:spPr bwMode="auto">
          <a:xfrm>
            <a:off x="2697163" y="1466180"/>
            <a:ext cx="1155700" cy="552450"/>
          </a:xfrm>
          <a:prstGeom prst="rect">
            <a:avLst/>
          </a:prstGeom>
          <a:solidFill>
            <a:schemeClr val="accent1"/>
          </a:solidFill>
          <a:ln w="3175">
            <a:solidFill>
              <a:schemeClr val="tx1"/>
            </a:solidFill>
            <a:miter lim="800000"/>
            <a:headEnd/>
            <a:tailEnd/>
          </a:ln>
        </p:spPr>
        <p:txBody>
          <a:bodyPr lIns="36000" rIns="36000" anchor="ctr">
            <a:spAutoFit/>
          </a:bodyPr>
          <a:lstStyle/>
          <a:p>
            <a:r>
              <a:rPr lang="ja-JP" altLang="en-US" sz="1000">
                <a:solidFill>
                  <a:srgbClr val="000000"/>
                </a:solidFill>
                <a:ea typeface="HGPｺﾞｼｯｸE" pitchFamily="50" charset="-128"/>
              </a:rPr>
              <a:t>　総合特区提案</a:t>
            </a:r>
          </a:p>
          <a:p>
            <a:r>
              <a:rPr lang="ja-JP" altLang="en-US" sz="1000">
                <a:solidFill>
                  <a:srgbClr val="000000"/>
                </a:solidFill>
                <a:ea typeface="HGPｺﾞｼｯｸE" pitchFamily="50" charset="-128"/>
              </a:rPr>
              <a:t>　　・夢州・咲州</a:t>
            </a:r>
          </a:p>
          <a:p>
            <a:r>
              <a:rPr lang="ja-JP" altLang="en-US" sz="1000">
                <a:solidFill>
                  <a:srgbClr val="000000"/>
                </a:solidFill>
                <a:ea typeface="HGPｺﾞｼｯｸE" pitchFamily="50" charset="-128"/>
              </a:rPr>
              <a:t>　　・大阪駅周辺　等</a:t>
            </a:r>
          </a:p>
        </p:txBody>
      </p:sp>
      <p:sp>
        <p:nvSpPr>
          <p:cNvPr id="12344" name="Rectangle 151"/>
          <p:cNvSpPr>
            <a:spLocks noChangeArrowheads="1"/>
          </p:cNvSpPr>
          <p:nvPr/>
        </p:nvSpPr>
        <p:spPr bwMode="auto">
          <a:xfrm>
            <a:off x="4152900" y="1340768"/>
            <a:ext cx="254000"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12345" name="Rectangle 154"/>
          <p:cNvSpPr>
            <a:spLocks noChangeArrowheads="1"/>
          </p:cNvSpPr>
          <p:nvPr/>
        </p:nvSpPr>
        <p:spPr bwMode="auto">
          <a:xfrm>
            <a:off x="4418013" y="1341264"/>
            <a:ext cx="250825"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dirty="0">
                <a:solidFill>
                  <a:srgbClr val="000000"/>
                </a:solidFill>
                <a:ea typeface="HGPｺﾞｼｯｸE" pitchFamily="50" charset="-128"/>
              </a:rPr>
              <a:t>総合特区指定</a:t>
            </a:r>
          </a:p>
        </p:txBody>
      </p:sp>
      <p:sp>
        <p:nvSpPr>
          <p:cNvPr id="12346" name="Rectangle 57"/>
          <p:cNvSpPr>
            <a:spLocks noChangeArrowheads="1"/>
          </p:cNvSpPr>
          <p:nvPr/>
        </p:nvSpPr>
        <p:spPr bwMode="auto">
          <a:xfrm>
            <a:off x="3911600" y="1341264"/>
            <a:ext cx="266700"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12347" name="Rectangle 154"/>
          <p:cNvSpPr>
            <a:spLocks noChangeArrowheads="1"/>
          </p:cNvSpPr>
          <p:nvPr/>
        </p:nvSpPr>
        <p:spPr bwMode="auto">
          <a:xfrm>
            <a:off x="4672013" y="1341264"/>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12349" name="Rectangle 50"/>
          <p:cNvSpPr>
            <a:spLocks noChangeArrowheads="1"/>
          </p:cNvSpPr>
          <p:nvPr/>
        </p:nvSpPr>
        <p:spPr bwMode="auto">
          <a:xfrm>
            <a:off x="2741613" y="2747963"/>
            <a:ext cx="1625600" cy="552450"/>
          </a:xfrm>
          <a:prstGeom prst="rect">
            <a:avLst/>
          </a:prstGeom>
          <a:solidFill>
            <a:schemeClr val="accent1"/>
          </a:solidFill>
          <a:ln w="3175">
            <a:solidFill>
              <a:schemeClr val="tx1"/>
            </a:solidFill>
            <a:miter lim="800000"/>
            <a:headEnd/>
            <a:tailEnd/>
          </a:ln>
        </p:spPr>
        <p:txBody>
          <a:bodyPr lIns="72000" rIns="72000" anchor="ctr">
            <a:spAutoFit/>
          </a:bodyPr>
          <a:lstStyle/>
          <a:p>
            <a:pPr algn="ctr"/>
            <a:r>
              <a:rPr lang="ja-JP" altLang="en-US" sz="1000">
                <a:ea typeface="HGPｺﾞｼｯｸE" pitchFamily="50" charset="-128"/>
              </a:rPr>
              <a:t>・「ｸﾞﾗﾝﾄﾞﾃﾞｻﾞｲﾝ</a:t>
            </a:r>
            <a:r>
              <a:rPr lang="ja-JP" altLang="en-US" sz="1000">
                <a:solidFill>
                  <a:srgbClr val="FF0000"/>
                </a:solidFill>
                <a:ea typeface="HGPｺﾞｼｯｸE" pitchFamily="50" charset="-128"/>
              </a:rPr>
              <a:t>・</a:t>
            </a:r>
            <a:r>
              <a:rPr lang="ja-JP" altLang="en-US" sz="1000">
                <a:ea typeface="HGPｺﾞｼｯｸE" pitchFamily="50" charset="-128"/>
              </a:rPr>
              <a:t>大阪」策定</a:t>
            </a:r>
            <a:endParaRPr lang="en-US" altLang="ja-JP" sz="1000">
              <a:ea typeface="HGPｺﾞｼｯｸE" pitchFamily="50" charset="-128"/>
            </a:endParaRPr>
          </a:p>
          <a:p>
            <a:pPr algn="ctr"/>
            <a:r>
              <a:rPr lang="ja-JP" altLang="en-US" sz="1000">
                <a:ea typeface="HGPｺﾞｼｯｸE" pitchFamily="50" charset="-128"/>
              </a:rPr>
              <a:t>・各エリアにおける将来像の提示</a:t>
            </a:r>
          </a:p>
        </p:txBody>
      </p:sp>
      <p:sp>
        <p:nvSpPr>
          <p:cNvPr id="45" name="Rectangle 54"/>
          <p:cNvSpPr>
            <a:spLocks noChangeArrowheads="1"/>
          </p:cNvSpPr>
          <p:nvPr/>
        </p:nvSpPr>
        <p:spPr bwMode="auto">
          <a:xfrm>
            <a:off x="3775143" y="2270083"/>
            <a:ext cx="1155700" cy="246221"/>
          </a:xfrm>
          <a:prstGeom prst="rect">
            <a:avLst/>
          </a:prstGeom>
          <a:solidFill>
            <a:schemeClr val="accent1"/>
          </a:solidFill>
          <a:ln w="3175">
            <a:solidFill>
              <a:schemeClr val="tx1"/>
            </a:solidFill>
            <a:miter lim="800000"/>
            <a:headEnd/>
            <a:tailEnd/>
          </a:ln>
        </p:spPr>
        <p:txBody>
          <a:bodyPr lIns="36000" rIns="36000" anchor="ctr">
            <a:spAutoFit/>
          </a:bodyPr>
          <a:lstStyle/>
          <a:p>
            <a:pPr algn="ctr"/>
            <a:r>
              <a:rPr lang="ja-JP" altLang="en-US" sz="1000" dirty="0" smtClean="0">
                <a:ea typeface="HGPｺﾞｼｯｸE" pitchFamily="50" charset="-128"/>
              </a:rPr>
              <a:t>国家戦略特区提案</a:t>
            </a:r>
            <a:endParaRPr lang="ja-JP" altLang="en-US" sz="1000" dirty="0">
              <a:ea typeface="HGPｺﾞｼｯｸE" pitchFamily="50" charset="-128"/>
            </a:endParaRPr>
          </a:p>
        </p:txBody>
      </p:sp>
      <p:sp>
        <p:nvSpPr>
          <p:cNvPr id="48" name="Line 24"/>
          <p:cNvSpPr>
            <a:spLocks noChangeShapeType="1"/>
          </p:cNvSpPr>
          <p:nvPr/>
        </p:nvSpPr>
        <p:spPr bwMode="auto">
          <a:xfrm flipV="1">
            <a:off x="6372699" y="1772568"/>
            <a:ext cx="0" cy="620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3" name="直線コネクタ 2"/>
          <p:cNvCxnSpPr/>
          <p:nvPr/>
        </p:nvCxnSpPr>
        <p:spPr>
          <a:xfrm>
            <a:off x="4943913" y="2393193"/>
            <a:ext cx="142878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2017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extLst>
              <p:ext uri="{D42A27DB-BD31-4B8C-83A1-F6EECF244321}">
                <p14:modId xmlns:p14="http://schemas.microsoft.com/office/powerpoint/2010/main" val="2049006116"/>
              </p:ext>
            </p:extLst>
          </p:nvPr>
        </p:nvGraphicFramePr>
        <p:xfrm>
          <a:off x="250825" y="908050"/>
          <a:ext cx="8713788" cy="5473700"/>
        </p:xfrm>
        <a:graphic>
          <a:graphicData uri="http://schemas.openxmlformats.org/drawingml/2006/table">
            <a:tbl>
              <a:tblPr/>
              <a:tblGrid>
                <a:gridCol w="649288"/>
                <a:gridCol w="1800225"/>
                <a:gridCol w="2232025"/>
                <a:gridCol w="2087562"/>
                <a:gridCol w="1944688"/>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68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エネルギー地産地消の推進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産業･業務の低炭素化の促進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みどりの風の軸の形成、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みどりの拠点づくり</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多様な担い手の育成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33" name="Text Box 47"/>
          <p:cNvSpPr txBox="1">
            <a:spLocks noChangeArrowheads="1"/>
          </p:cNvSpPr>
          <p:nvPr/>
        </p:nvSpPr>
        <p:spPr bwMode="auto">
          <a:xfrm>
            <a:off x="323850" y="3498850"/>
            <a:ext cx="22320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（４）みどりを活かした都市づくり</a:t>
            </a:r>
          </a:p>
        </p:txBody>
      </p:sp>
      <p:sp>
        <p:nvSpPr>
          <p:cNvPr id="13334" name="Text Box 48"/>
          <p:cNvSpPr txBox="1">
            <a:spLocks noChangeArrowheads="1"/>
          </p:cNvSpPr>
          <p:nvPr/>
        </p:nvSpPr>
        <p:spPr bwMode="auto">
          <a:xfrm>
            <a:off x="323850" y="1268413"/>
            <a:ext cx="42481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a:t>
            </a:r>
            <a:r>
              <a:rPr lang="ja-JP" altLang="en-US" sz="1200">
                <a:latin typeface="HGPｺﾞｼｯｸE" pitchFamily="50" charset="-128"/>
                <a:ea typeface="HGPｺﾞｼｯｸE" pitchFamily="50" charset="-128"/>
              </a:rPr>
              <a:t>３）新たなエネルギー社会の構築と環境先進都市づくり</a:t>
            </a:r>
          </a:p>
        </p:txBody>
      </p:sp>
      <p:sp>
        <p:nvSpPr>
          <p:cNvPr id="13335" name="Text Box 49"/>
          <p:cNvSpPr txBox="1">
            <a:spLocks noChangeArrowheads="1"/>
          </p:cNvSpPr>
          <p:nvPr/>
        </p:nvSpPr>
        <p:spPr bwMode="auto">
          <a:xfrm>
            <a:off x="323850" y="4881563"/>
            <a:ext cx="45354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latin typeface="HGPｺﾞｼｯｸE" pitchFamily="50" charset="-128"/>
                <a:ea typeface="HGPｺﾞｼｯｸE" pitchFamily="50" charset="-128"/>
              </a:rPr>
              <a:t>（５）農空間の多面的な機能を活かした都市づくり・都市農業の推進</a:t>
            </a:r>
          </a:p>
        </p:txBody>
      </p:sp>
      <p:sp>
        <p:nvSpPr>
          <p:cNvPr id="13336" name="Rectangle 50"/>
          <p:cNvSpPr>
            <a:spLocks noChangeArrowheads="1"/>
          </p:cNvSpPr>
          <p:nvPr/>
        </p:nvSpPr>
        <p:spPr bwMode="auto">
          <a:xfrm>
            <a:off x="323850" y="1484313"/>
            <a:ext cx="574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latin typeface="HGPｺﾞｼｯｸE" pitchFamily="50" charset="-128"/>
                <a:ea typeface="HGPｺﾞｼｯｸE" pitchFamily="50" charset="-128"/>
              </a:rPr>
              <a:t>地域特性に応じた新たな</a:t>
            </a:r>
            <a:endParaRPr lang="en-US" altLang="ja-JP" sz="1200">
              <a:latin typeface="HGPｺﾞｼｯｸE" pitchFamily="50" charset="-128"/>
              <a:ea typeface="HGPｺﾞｼｯｸE" pitchFamily="50" charset="-128"/>
            </a:endParaRPr>
          </a:p>
          <a:p>
            <a:pPr algn="ctr"/>
            <a:r>
              <a:rPr lang="ja-JP" altLang="en-US" sz="1200">
                <a:latin typeface="HGPｺﾞｼｯｸE" pitchFamily="50" charset="-128"/>
                <a:ea typeface="HGPｺﾞｼｯｸE" pitchFamily="50" charset="-128"/>
              </a:rPr>
              <a:t>エネルギー社会の構築</a:t>
            </a:r>
          </a:p>
        </p:txBody>
      </p:sp>
      <p:sp>
        <p:nvSpPr>
          <p:cNvPr id="13337" name="Rectangle 51"/>
          <p:cNvSpPr>
            <a:spLocks noChangeArrowheads="1"/>
          </p:cNvSpPr>
          <p:nvPr/>
        </p:nvSpPr>
        <p:spPr bwMode="auto">
          <a:xfrm>
            <a:off x="404813" y="5149850"/>
            <a:ext cx="3603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dirty="0">
                <a:latin typeface="HGPｺﾞｼｯｸE" pitchFamily="50" charset="-128"/>
                <a:ea typeface="HGPｺﾞｼｯｸE" pitchFamily="50" charset="-128"/>
              </a:rPr>
              <a:t>農空間の保全、</a:t>
            </a:r>
            <a:endParaRPr lang="en-US" altLang="ja-JP" sz="1200" dirty="0">
              <a:latin typeface="HGPｺﾞｼｯｸE" pitchFamily="50" charset="-128"/>
              <a:ea typeface="HGPｺﾞｼｯｸE" pitchFamily="50" charset="-128"/>
            </a:endParaRPr>
          </a:p>
          <a:p>
            <a:pPr algn="ctr"/>
            <a:r>
              <a:rPr lang="ja-JP" altLang="en-US" sz="1200" dirty="0">
                <a:latin typeface="HGPｺﾞｼｯｸE" pitchFamily="50" charset="-128"/>
                <a:ea typeface="HGPｺﾞｼｯｸE" pitchFamily="50" charset="-128"/>
              </a:rPr>
              <a:t>都市農業の推進</a:t>
            </a:r>
          </a:p>
        </p:txBody>
      </p:sp>
      <p:sp>
        <p:nvSpPr>
          <p:cNvPr id="13338" name="Rectangle 52"/>
          <p:cNvSpPr>
            <a:spLocks noChangeArrowheads="1"/>
          </p:cNvSpPr>
          <p:nvPr/>
        </p:nvSpPr>
        <p:spPr bwMode="auto">
          <a:xfrm>
            <a:off x="395288" y="3644900"/>
            <a:ext cx="431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solidFill>
                  <a:srgbClr val="000000"/>
                </a:solidFill>
                <a:latin typeface="HGPｺﾞｼｯｸE" pitchFamily="50" charset="-128"/>
                <a:ea typeface="HGPｺﾞｼｯｸE" pitchFamily="50" charset="-128"/>
              </a:rPr>
              <a:t>実感できる</a:t>
            </a:r>
          </a:p>
          <a:p>
            <a:pPr algn="ctr"/>
            <a:r>
              <a:rPr lang="ja-JP" altLang="en-US" sz="1200">
                <a:solidFill>
                  <a:srgbClr val="000000"/>
                </a:solidFill>
                <a:latin typeface="HGPｺﾞｼｯｸE" pitchFamily="50" charset="-128"/>
                <a:ea typeface="HGPｺﾞｼｯｸE" pitchFamily="50" charset="-128"/>
              </a:rPr>
              <a:t>みどりの創出</a:t>
            </a:r>
          </a:p>
        </p:txBody>
      </p:sp>
      <p:sp>
        <p:nvSpPr>
          <p:cNvPr id="13339" name="Line 63"/>
          <p:cNvSpPr>
            <a:spLocks noChangeShapeType="1"/>
          </p:cNvSpPr>
          <p:nvPr/>
        </p:nvSpPr>
        <p:spPr bwMode="auto">
          <a:xfrm flipV="1">
            <a:off x="4795838" y="3019425"/>
            <a:ext cx="39608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0" name="Rectangle 54"/>
          <p:cNvSpPr>
            <a:spLocks noChangeArrowheads="1"/>
          </p:cNvSpPr>
          <p:nvPr/>
        </p:nvSpPr>
        <p:spPr bwMode="auto">
          <a:xfrm>
            <a:off x="6372225" y="3121025"/>
            <a:ext cx="230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nchor="ctr">
            <a:spAutoFit/>
          </a:bodyPr>
          <a:lstStyle/>
          <a:p>
            <a:pPr algn="ctr"/>
            <a:r>
              <a:rPr lang="ja-JP" altLang="en-US" sz="1000">
                <a:ea typeface="HGPｺﾞｼｯｸE" pitchFamily="50" charset="-128"/>
              </a:rPr>
              <a:t>税を活用した省</a:t>
            </a:r>
            <a:r>
              <a:rPr lang="en-US" altLang="ja-JP" sz="1000">
                <a:ea typeface="HGPｺﾞｼｯｸE" pitchFamily="50" charset="-128"/>
              </a:rPr>
              <a:t>CO2</a:t>
            </a:r>
            <a:r>
              <a:rPr lang="ja-JP" altLang="en-US" sz="1000">
                <a:ea typeface="HGPｺﾞｼｯｸE" pitchFamily="50" charset="-128"/>
              </a:rPr>
              <a:t>設備の導入促進</a:t>
            </a:r>
          </a:p>
        </p:txBody>
      </p:sp>
      <p:sp>
        <p:nvSpPr>
          <p:cNvPr id="13341" name="Rectangle 57"/>
          <p:cNvSpPr>
            <a:spLocks noChangeArrowheads="1"/>
          </p:cNvSpPr>
          <p:nvPr/>
        </p:nvSpPr>
        <p:spPr bwMode="auto">
          <a:xfrm>
            <a:off x="6299200" y="2532063"/>
            <a:ext cx="2643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・条例による大規模事業者対策の推進</a:t>
            </a:r>
            <a:endParaRPr lang="en-US" altLang="ja-JP" sz="1000">
              <a:ea typeface="HGPｺﾞｼｯｸE" pitchFamily="50" charset="-128"/>
            </a:endParaRPr>
          </a:p>
          <a:p>
            <a:r>
              <a:rPr lang="ja-JP" altLang="en-US" sz="1000">
                <a:ea typeface="HGPｺﾞｼｯｸE" pitchFamily="50" charset="-128"/>
              </a:rPr>
              <a:t>・業務部門にかかる集中的対策の実施</a:t>
            </a:r>
            <a:endParaRPr lang="en-US" altLang="ja-JP" sz="1000">
              <a:ea typeface="HGPｺﾞｼｯｸE" pitchFamily="50" charset="-128"/>
            </a:endParaRPr>
          </a:p>
        </p:txBody>
      </p:sp>
      <p:sp>
        <p:nvSpPr>
          <p:cNvPr id="13342" name="Line 69"/>
          <p:cNvSpPr>
            <a:spLocks noChangeShapeType="1"/>
          </p:cNvSpPr>
          <p:nvPr/>
        </p:nvSpPr>
        <p:spPr bwMode="auto">
          <a:xfrm>
            <a:off x="3895725" y="4183063"/>
            <a:ext cx="4799013"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3" name="Rectangle 66"/>
          <p:cNvSpPr>
            <a:spLocks noChangeArrowheads="1"/>
          </p:cNvSpPr>
          <p:nvPr/>
        </p:nvSpPr>
        <p:spPr bwMode="auto">
          <a:xfrm>
            <a:off x="2752725" y="4070350"/>
            <a:ext cx="1027113" cy="576263"/>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ea typeface="HGPｺﾞｼｯｸE" pitchFamily="50" charset="-128"/>
              </a:rPr>
              <a:t>みどりの風を感じる大都市実現に向けた検討</a:t>
            </a:r>
          </a:p>
        </p:txBody>
      </p:sp>
      <p:sp>
        <p:nvSpPr>
          <p:cNvPr id="13344" name="Rectangle 67"/>
          <p:cNvSpPr>
            <a:spLocks noChangeArrowheads="1"/>
          </p:cNvSpPr>
          <p:nvPr/>
        </p:nvSpPr>
        <p:spPr bwMode="auto">
          <a:xfrm>
            <a:off x="5319713" y="3946525"/>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緑化促進のた</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めの規制緩和</a:t>
            </a:r>
          </a:p>
        </p:txBody>
      </p:sp>
      <p:sp>
        <p:nvSpPr>
          <p:cNvPr id="13345" name="Rectangle 68"/>
          <p:cNvSpPr>
            <a:spLocks noChangeArrowheads="1"/>
          </p:cNvSpPr>
          <p:nvPr/>
        </p:nvSpPr>
        <p:spPr bwMode="auto">
          <a:xfrm>
            <a:off x="6291263" y="3790950"/>
            <a:ext cx="2305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大都市におけるみどりの軸の形成</a:t>
            </a:r>
          </a:p>
          <a:p>
            <a:r>
              <a:rPr lang="ja-JP" altLang="en-US" sz="1000">
                <a:solidFill>
                  <a:srgbClr val="000000"/>
                </a:solidFill>
                <a:ea typeface="HGPｺﾞｼｯｸE" pitchFamily="50" charset="-128"/>
              </a:rPr>
              <a:t>（さらなるインセンティブの導入等）</a:t>
            </a:r>
          </a:p>
        </p:txBody>
      </p:sp>
      <p:sp>
        <p:nvSpPr>
          <p:cNvPr id="13346" name="Line 75"/>
          <p:cNvSpPr>
            <a:spLocks noChangeShapeType="1"/>
          </p:cNvSpPr>
          <p:nvPr/>
        </p:nvSpPr>
        <p:spPr bwMode="auto">
          <a:xfrm flipV="1">
            <a:off x="3635375" y="5791200"/>
            <a:ext cx="5113338"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7" name="Rectangle 71"/>
          <p:cNvSpPr>
            <a:spLocks noChangeArrowheads="1"/>
          </p:cNvSpPr>
          <p:nvPr/>
        </p:nvSpPr>
        <p:spPr bwMode="auto">
          <a:xfrm>
            <a:off x="6156325" y="5394325"/>
            <a:ext cx="2592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企業や準農家（都市住民等）など</a:t>
            </a:r>
            <a:endParaRPr lang="en-US" altLang="ja-JP" sz="1000">
              <a:ea typeface="HGPｺﾞｼｯｸE" pitchFamily="50" charset="-128"/>
            </a:endParaRPr>
          </a:p>
          <a:p>
            <a:r>
              <a:rPr lang="ja-JP" altLang="en-US" sz="1000">
                <a:ea typeface="HGPｺﾞｼｯｸE" pitchFamily="50" charset="-128"/>
              </a:rPr>
              <a:t>意欲ある多様な農業経営体の新規参入促進</a:t>
            </a:r>
          </a:p>
        </p:txBody>
      </p:sp>
      <p:sp>
        <p:nvSpPr>
          <p:cNvPr id="13348" name="Rectangle 72"/>
          <p:cNvSpPr>
            <a:spLocks noChangeArrowheads="1"/>
          </p:cNvSpPr>
          <p:nvPr/>
        </p:nvSpPr>
        <p:spPr bwMode="auto">
          <a:xfrm>
            <a:off x="2762250" y="5592763"/>
            <a:ext cx="873125" cy="396875"/>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新農地制度</a:t>
            </a:r>
            <a:endParaRPr lang="en-US" altLang="ja-JP" sz="1000" baseline="30000">
              <a:solidFill>
                <a:srgbClr val="000000"/>
              </a:solidFill>
              <a:ea typeface="HGPｺﾞｼｯｸE" pitchFamily="50" charset="-128"/>
            </a:endParaRPr>
          </a:p>
          <a:p>
            <a:pPr algn="ctr"/>
            <a:r>
              <a:rPr lang="ja-JP" altLang="en-US" sz="1000">
                <a:solidFill>
                  <a:srgbClr val="000000"/>
                </a:solidFill>
                <a:ea typeface="HGPｺﾞｼｯｸE" pitchFamily="50" charset="-128"/>
              </a:rPr>
              <a:t>の制定</a:t>
            </a:r>
          </a:p>
        </p:txBody>
      </p:sp>
      <p:sp>
        <p:nvSpPr>
          <p:cNvPr id="13349" name="Line 63"/>
          <p:cNvSpPr>
            <a:spLocks noChangeShapeType="1"/>
          </p:cNvSpPr>
          <p:nvPr/>
        </p:nvSpPr>
        <p:spPr bwMode="auto">
          <a:xfrm flipV="1">
            <a:off x="4787900" y="3368675"/>
            <a:ext cx="39608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50" name="Rectangle 53"/>
          <p:cNvSpPr>
            <a:spLocks noChangeArrowheads="1"/>
          </p:cNvSpPr>
          <p:nvPr/>
        </p:nvSpPr>
        <p:spPr bwMode="auto">
          <a:xfrm>
            <a:off x="5003800" y="3244850"/>
            <a:ext cx="1285875" cy="325438"/>
          </a:xfrm>
          <a:prstGeom prst="rect">
            <a:avLst/>
          </a:prstGeom>
          <a:solidFill>
            <a:schemeClr val="bg1"/>
          </a:solidFill>
          <a:ln w="3175">
            <a:solidFill>
              <a:schemeClr val="tx1"/>
            </a:solidFill>
            <a:miter lim="800000"/>
            <a:headEnd/>
            <a:tailEnd/>
          </a:ln>
        </p:spPr>
        <p:txBody>
          <a:bodyPr lIns="54000" rIns="54000" anchor="ctr"/>
          <a:lstStyle/>
          <a:p>
            <a:pPr algn="ctr"/>
            <a:r>
              <a:rPr lang="ja-JP" altLang="en-US" sz="1000">
                <a:ea typeface="HGPｺﾞｼｯｸE" pitchFamily="50" charset="-128"/>
              </a:rPr>
              <a:t>地球温暖化対策の</a:t>
            </a:r>
            <a:endParaRPr lang="en-US" altLang="ja-JP" sz="1000">
              <a:ea typeface="HGPｺﾞｼｯｸE" pitchFamily="50" charset="-128"/>
            </a:endParaRPr>
          </a:p>
          <a:p>
            <a:pPr algn="ctr"/>
            <a:r>
              <a:rPr lang="ja-JP" altLang="en-US" sz="1000">
                <a:ea typeface="HGPｺﾞｼｯｸE" pitchFamily="50" charset="-128"/>
              </a:rPr>
              <a:t>ための税の活用</a:t>
            </a:r>
          </a:p>
        </p:txBody>
      </p:sp>
      <p:cxnSp>
        <p:nvCxnSpPr>
          <p:cNvPr id="35" name="直線矢印コネクタ 34"/>
          <p:cNvCxnSpPr/>
          <p:nvPr/>
        </p:nvCxnSpPr>
        <p:spPr>
          <a:xfrm flipH="1">
            <a:off x="4808538" y="3009900"/>
            <a:ext cx="1587"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2" name="Line 70"/>
          <p:cNvSpPr>
            <a:spLocks noChangeShapeType="1"/>
          </p:cNvSpPr>
          <p:nvPr/>
        </p:nvSpPr>
        <p:spPr bwMode="auto">
          <a:xfrm flipV="1">
            <a:off x="4498975" y="3213100"/>
            <a:ext cx="2873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53" name="Rectangle 55"/>
          <p:cNvSpPr>
            <a:spLocks noChangeArrowheads="1"/>
          </p:cNvSpPr>
          <p:nvPr/>
        </p:nvSpPr>
        <p:spPr bwMode="auto">
          <a:xfrm>
            <a:off x="2916238" y="3009900"/>
            <a:ext cx="1727200" cy="40640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温暖化防止条例による</a:t>
            </a:r>
          </a:p>
          <a:p>
            <a:pPr algn="ctr"/>
            <a:r>
              <a:rPr lang="ja-JP" altLang="en-US" sz="1000">
                <a:solidFill>
                  <a:srgbClr val="000000"/>
                </a:solidFill>
                <a:ea typeface="HGPｺﾞｼｯｸE" pitchFamily="50" charset="-128"/>
              </a:rPr>
              <a:t>低炭素化の推進</a:t>
            </a:r>
          </a:p>
        </p:txBody>
      </p:sp>
      <p:sp>
        <p:nvSpPr>
          <p:cNvPr id="13354" name="Rectangle 62"/>
          <p:cNvSpPr>
            <a:spLocks noChangeArrowheads="1"/>
          </p:cNvSpPr>
          <p:nvPr/>
        </p:nvSpPr>
        <p:spPr bwMode="auto">
          <a:xfrm>
            <a:off x="3924300" y="5572125"/>
            <a:ext cx="85248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準農家制度の構築</a:t>
            </a:r>
          </a:p>
        </p:txBody>
      </p:sp>
      <p:sp>
        <p:nvSpPr>
          <p:cNvPr id="13355" name="Rectangle 108"/>
          <p:cNvSpPr>
            <a:spLocks noChangeArrowheads="1"/>
          </p:cNvSpPr>
          <p:nvPr/>
        </p:nvSpPr>
        <p:spPr bwMode="auto">
          <a:xfrm>
            <a:off x="1027113" y="6419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3356" name="Rectangle 109"/>
          <p:cNvSpPr>
            <a:spLocks noChangeArrowheads="1"/>
          </p:cNvSpPr>
          <p:nvPr/>
        </p:nvSpPr>
        <p:spPr bwMode="auto">
          <a:xfrm>
            <a:off x="4267200" y="6419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3357" name="Rectangle 56"/>
          <p:cNvSpPr>
            <a:spLocks noChangeArrowheads="1"/>
          </p:cNvSpPr>
          <p:nvPr/>
        </p:nvSpPr>
        <p:spPr bwMode="auto">
          <a:xfrm>
            <a:off x="4987925" y="2849563"/>
            <a:ext cx="1301750" cy="322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温暖化防止条例の改正</a:t>
            </a:r>
          </a:p>
        </p:txBody>
      </p:sp>
      <p:cxnSp>
        <p:nvCxnSpPr>
          <p:cNvPr id="55" name="直線矢印コネクタ 54"/>
          <p:cNvCxnSpPr/>
          <p:nvPr/>
        </p:nvCxnSpPr>
        <p:spPr>
          <a:xfrm flipH="1">
            <a:off x="3905250" y="4178300"/>
            <a:ext cx="1588"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9" name="Line 62"/>
          <p:cNvSpPr>
            <a:spLocks noChangeShapeType="1"/>
          </p:cNvSpPr>
          <p:nvPr/>
        </p:nvSpPr>
        <p:spPr bwMode="auto">
          <a:xfrm flipV="1">
            <a:off x="3794125" y="4357688"/>
            <a:ext cx="984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446" name="Rectangle 65"/>
          <p:cNvSpPr>
            <a:spLocks noChangeArrowheads="1"/>
          </p:cNvSpPr>
          <p:nvPr/>
        </p:nvSpPr>
        <p:spPr bwMode="auto">
          <a:xfrm>
            <a:off x="4029075" y="3935413"/>
            <a:ext cx="830263" cy="422275"/>
          </a:xfrm>
          <a:prstGeom prst="rect">
            <a:avLst/>
          </a:prstGeom>
          <a:solidFill>
            <a:schemeClr val="accent1"/>
          </a:solidFill>
          <a:ln w="3175">
            <a:solidFill>
              <a:schemeClr val="tx1"/>
            </a:solidFill>
            <a:miter lim="800000"/>
            <a:headEnd/>
            <a:tailEnd/>
          </a:ln>
        </p:spPr>
        <p:txBody>
          <a:bodyPr lIns="18000" tIns="36000" rIns="18000" bIns="36000" anchor="ctr"/>
          <a:lstStyle/>
          <a:p>
            <a:pPr algn="ctr">
              <a:defRPr/>
            </a:pPr>
            <a:r>
              <a:rPr lang="ja-JP" altLang="en-US" sz="950" dirty="0">
                <a:solidFill>
                  <a:srgbClr val="000000"/>
                </a:solidFill>
                <a:ea typeface="HGPｺﾞｼｯｸE" pitchFamily="50" charset="-128"/>
              </a:rPr>
              <a:t>みどりの風促進区域の制度化</a:t>
            </a:r>
          </a:p>
        </p:txBody>
      </p:sp>
      <p:sp>
        <p:nvSpPr>
          <p:cNvPr id="13361" name="Text Box 107"/>
          <p:cNvSpPr txBox="1">
            <a:spLocks noChangeArrowheads="1"/>
          </p:cNvSpPr>
          <p:nvPr/>
        </p:nvSpPr>
        <p:spPr bwMode="auto">
          <a:xfrm>
            <a:off x="539750" y="641985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3362" name="Rectangle 66"/>
          <p:cNvSpPr>
            <a:spLocks noChangeArrowheads="1"/>
          </p:cNvSpPr>
          <p:nvPr/>
        </p:nvSpPr>
        <p:spPr bwMode="auto">
          <a:xfrm>
            <a:off x="3348038" y="1782763"/>
            <a:ext cx="1430337" cy="576262"/>
          </a:xfrm>
          <a:prstGeom prst="rect">
            <a:avLst/>
          </a:prstGeom>
          <a:solidFill>
            <a:schemeClr val="accent1"/>
          </a:solidFill>
          <a:ln w="3175">
            <a:solidFill>
              <a:schemeClr val="tx1"/>
            </a:solidFill>
            <a:miter lim="800000"/>
            <a:headEnd/>
            <a:tailEnd/>
          </a:ln>
        </p:spPr>
        <p:txBody>
          <a:bodyPr anchor="ctr"/>
          <a:lstStyle/>
          <a:p>
            <a:pPr algn="ctr"/>
            <a:r>
              <a:rPr lang="ja-JP" altLang="en-US" sz="1000" dirty="0">
                <a:ea typeface="HGPｺﾞｼｯｸE" pitchFamily="50" charset="-128"/>
              </a:rPr>
              <a:t>おおさかエネルギー</a:t>
            </a:r>
            <a:endParaRPr lang="en-US" altLang="ja-JP" sz="1000" dirty="0">
              <a:ea typeface="HGPｺﾞｼｯｸE" pitchFamily="50" charset="-128"/>
            </a:endParaRPr>
          </a:p>
          <a:p>
            <a:pPr algn="ctr"/>
            <a:r>
              <a:rPr lang="ja-JP" altLang="en-US" sz="1000" dirty="0">
                <a:ea typeface="HGPｺﾞｼｯｸE" pitchFamily="50" charset="-128"/>
              </a:rPr>
              <a:t>地産地消</a:t>
            </a:r>
            <a:endParaRPr lang="en-US" altLang="ja-JP" sz="1000" dirty="0">
              <a:ea typeface="HGPｺﾞｼｯｸE" pitchFamily="50" charset="-128"/>
            </a:endParaRPr>
          </a:p>
          <a:p>
            <a:pPr algn="ctr"/>
            <a:r>
              <a:rPr lang="ja-JP" altLang="en-US" sz="1000" dirty="0">
                <a:ea typeface="HGPｺﾞｼｯｸE" pitchFamily="50" charset="-128"/>
              </a:rPr>
              <a:t>推進プラン策定</a:t>
            </a:r>
          </a:p>
        </p:txBody>
      </p:sp>
      <p:sp>
        <p:nvSpPr>
          <p:cNvPr id="13363" name="Line 75"/>
          <p:cNvSpPr>
            <a:spLocks noChangeShapeType="1"/>
          </p:cNvSpPr>
          <p:nvPr/>
        </p:nvSpPr>
        <p:spPr bwMode="auto">
          <a:xfrm flipV="1">
            <a:off x="4776788" y="2232025"/>
            <a:ext cx="40243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4" name="Rectangle 51"/>
          <p:cNvSpPr>
            <a:spLocks noChangeArrowheads="1"/>
          </p:cNvSpPr>
          <p:nvPr/>
        </p:nvSpPr>
        <p:spPr bwMode="auto">
          <a:xfrm>
            <a:off x="5619750" y="1557338"/>
            <a:ext cx="284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rPr>
              <a:t>・プランに基づく取組み</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（再生可能エネルギーの普及拡大</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エネルギー消費の抑制</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電力需要の平準化と電力供給の安定化）</a:t>
            </a:r>
            <a:endParaRPr lang="en-US" altLang="ja-JP" sz="1000">
              <a:latin typeface="HGSｺﾞｼｯｸE" pitchFamily="50" charset="-128"/>
              <a:ea typeface="HGSｺﾞｼｯｸE" pitchFamily="50" charset="-128"/>
            </a:endParaRPr>
          </a:p>
        </p:txBody>
      </p:sp>
      <p:sp>
        <p:nvSpPr>
          <p:cNvPr id="13365" name="Line 69"/>
          <p:cNvSpPr>
            <a:spLocks noChangeShapeType="1"/>
          </p:cNvSpPr>
          <p:nvPr/>
        </p:nvSpPr>
        <p:spPr bwMode="auto">
          <a:xfrm>
            <a:off x="3905250" y="4537075"/>
            <a:ext cx="4799013" cy="111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6" name="Rectangle 65"/>
          <p:cNvSpPr>
            <a:spLocks noChangeArrowheads="1"/>
          </p:cNvSpPr>
          <p:nvPr/>
        </p:nvSpPr>
        <p:spPr bwMode="auto">
          <a:xfrm>
            <a:off x="4035425" y="4414838"/>
            <a:ext cx="823913" cy="400050"/>
          </a:xfrm>
          <a:prstGeom prst="rect">
            <a:avLst/>
          </a:prstGeom>
          <a:solidFill>
            <a:schemeClr val="accent1"/>
          </a:solidFill>
          <a:ln w="3175">
            <a:solidFill>
              <a:schemeClr val="tx1"/>
            </a:solidFill>
            <a:miter lim="800000"/>
            <a:headEnd/>
            <a:tailEnd/>
          </a:ln>
        </p:spPr>
        <p:txBody>
          <a:bodyPr lIns="18000" rIns="18000" anchor="ctr">
            <a:spAutoFit/>
          </a:bodyPr>
          <a:lstStyle/>
          <a:p>
            <a:pPr algn="ctr"/>
            <a:r>
              <a:rPr lang="ja-JP" altLang="en-US" sz="1000">
                <a:ea typeface="HGPｺﾞｼｯｸE" pitchFamily="50" charset="-128"/>
              </a:rPr>
              <a:t>みどりの拠点づくり</a:t>
            </a:r>
          </a:p>
        </p:txBody>
      </p:sp>
      <p:sp>
        <p:nvSpPr>
          <p:cNvPr id="13367" name="Rectangle 67"/>
          <p:cNvSpPr>
            <a:spLocks noChangeArrowheads="1"/>
          </p:cNvSpPr>
          <p:nvPr/>
        </p:nvSpPr>
        <p:spPr bwMode="auto">
          <a:xfrm>
            <a:off x="5334000" y="4411663"/>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民間資金の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活用</a:t>
            </a:r>
          </a:p>
        </p:txBody>
      </p:sp>
      <p:sp>
        <p:nvSpPr>
          <p:cNvPr id="13368" name="Rectangle 68"/>
          <p:cNvSpPr>
            <a:spLocks noChangeArrowheads="1"/>
          </p:cNvSpPr>
          <p:nvPr/>
        </p:nvSpPr>
        <p:spPr bwMode="auto">
          <a:xfrm>
            <a:off x="6370638" y="4335463"/>
            <a:ext cx="2305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ネーミングライツなど民間資金の活用</a:t>
            </a:r>
          </a:p>
        </p:txBody>
      </p:sp>
      <p:sp>
        <p:nvSpPr>
          <p:cNvPr id="13369" name="Rectangle 62"/>
          <p:cNvSpPr>
            <a:spLocks noChangeArrowheads="1"/>
          </p:cNvSpPr>
          <p:nvPr/>
        </p:nvSpPr>
        <p:spPr bwMode="auto">
          <a:xfrm>
            <a:off x="5192713" y="5562600"/>
            <a:ext cx="963612"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農地中間管理機構の活用</a:t>
            </a:r>
          </a:p>
        </p:txBody>
      </p:sp>
      <p:sp>
        <p:nvSpPr>
          <p:cNvPr id="40" name="テキスト ボックス 39"/>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722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1520"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98" y="548680"/>
            <a:ext cx="8762404" cy="6211637"/>
          </a:xfrm>
          <a:prstGeom prst="rect">
            <a:avLst/>
          </a:prstGeom>
          <a:noFill/>
        </p:spPr>
        <p:txBody>
          <a:bodyPr wrap="square" rtlCol="0">
            <a:spAutoFit/>
          </a:bodyPr>
          <a:lstStyle/>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○「大阪の成長戦略」では、大阪・関西がめざすべき都市像として、「ハイエンド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都市（高付加価値を創出する都市）」「中継都市（アジア・世界と日本各地を結び、集積・交流・分配機能を発揮する都市）」を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掲げ、これまで取組み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総合特区・国家戦略特区の指定、関空の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拠点化、民間都市開発の活発化などの進展が見られたが、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年における成長目標を実現するためには、なお一層の取組み強化が必要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、今回の改訂では、成長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への取組み強化を進める上でオール大阪で共有を図るビジョンとして、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「ハイエンド都市」「中継都市」をめざす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取組みを進めた先にある、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が到達すべき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像を「日本の成長をけん引する東西二極の一極として世界で存在感を発揮する都市」と設定した。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像の実現のためには、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・特区の活用など、世界最高水準のビジネス環境の創出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年五輪に向けた取組みや統合型リゾート施設（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）の立地に向けた取組み、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大阪らしい都市魅力の向上などによる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世界からの集客機能の強化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・英語教育の充実など、世界に通用するグローバル人材の育成・呼び込み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・医療・健康関連分野や新エネルギー分野など、世界的なイノベーションを生み出す成長分野の創出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・海外展開や成長分野への参入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など、グローバル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市場で果敢にチャレンジする中小企業の支援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・関空・阪神港など、世界との窓口となるインフラの強化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期や御堂筋、中之島など、世界を惹きつける街づくり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など、世界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で存在感を発揮する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の「強み」を磨き、つなげ、発信していくことが重要である。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○また、持続可能な成長を実現していくための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して、南海トラフ巨大地震への対応など、内外から信頼される安全・安心の確保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7467" y="6669360"/>
            <a:ext cx="2738250"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高品質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であることから付加価値の大きなもの。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81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91221"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5535" y="887234"/>
            <a:ext cx="8310583" cy="3744415"/>
          </a:xfrm>
          <a:prstGeom prst="rect">
            <a:avLst/>
          </a:prstGeom>
          <a:noFill/>
          <a:ln>
            <a:solidFill>
              <a:schemeClr val="accent1">
                <a:shade val="50000"/>
              </a:schemeClr>
            </a:solidFill>
          </a:ln>
        </p:spPr>
        <p:txBody>
          <a:bodyPr wrap="none" rtlCol="0">
            <a:noAutofit/>
          </a:bodyPr>
          <a:lstStyle/>
          <a:p>
            <a:pPr marL="174625" indent="-174625">
              <a:lnSpc>
                <a:spcPts val="23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年までを目途）</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　　年平均２％以上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（域内総生産）押し上げ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効果などをもとにして目標として設定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　　　年平均１万人以上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成長戦略の主な取組み（総合特区、観光振興、産業振興等）による直接雇用創出効果などをもとに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年に年間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650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万人が大阪に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の訪日外国人の目標（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年初めまでに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○貨物取扱量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年に関空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万トン増）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阪神港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590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TEU</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関空は関空３空港懇談会需要予測を参考に独自設定、阪神港は国際コンテナ戦略港湾の計画書より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18266" y="102203"/>
            <a:ext cx="5765902"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大阪・関西がめざすべき姿　～成長目標～</a:t>
            </a:r>
          </a:p>
          <a:p>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548680"/>
            <a:ext cx="1872208" cy="338554"/>
          </a:xfrm>
          <a:prstGeom prst="rect">
            <a:avLst/>
          </a:prstGeom>
          <a:solidFill>
            <a:schemeClr val="accent1"/>
          </a:solidFill>
        </p:spPr>
        <p:txBody>
          <a:bodyPr wrap="square" rtlCol="0">
            <a:spAutoFit/>
          </a:bodyPr>
          <a:lstStyle/>
          <a:p>
            <a:pPr algn="ctr"/>
            <a:r>
              <a:rPr lang="ja-JP" altLang="en-US" sz="1600"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成長目標</a:t>
            </a:r>
            <a:endParaRPr lang="ja-JP" altLang="en-US" sz="1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69354267"/>
              </p:ext>
            </p:extLst>
          </p:nvPr>
        </p:nvGraphicFramePr>
        <p:xfrm>
          <a:off x="755576" y="4653136"/>
          <a:ext cx="7550652" cy="1828800"/>
        </p:xfrm>
        <a:graphic>
          <a:graphicData uri="http://schemas.openxmlformats.org/drawingml/2006/table">
            <a:tbl>
              <a:tblPr firstRow="1" bandRow="1">
                <a:tableStyleId>{5C22544A-7EE6-4342-B048-85BDC9FD1C3A}</a:tableStyleId>
              </a:tblPr>
              <a:tblGrid>
                <a:gridCol w="1079936"/>
                <a:gridCol w="1126085"/>
                <a:gridCol w="1222266"/>
                <a:gridCol w="1126085"/>
                <a:gridCol w="1423326"/>
                <a:gridCol w="1572954"/>
              </a:tblGrid>
              <a:tr h="259229">
                <a:tc>
                  <a:txBody>
                    <a:bodyPr/>
                    <a:lstStyle/>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これまでの実績</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来阪外国人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阪神港</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+2.78%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534290" y="6453336"/>
            <a:ext cx="7998150"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フィートコンテナを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単位として、港湾が取り扱える貨物量を表す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(APIR)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988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699003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課題、施策展開の方向性　～課題～</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6778" y="749169"/>
            <a:ext cx="8461481" cy="1374735"/>
          </a:xfrm>
          <a:prstGeom prst="rect">
            <a:avLst/>
          </a:prstGeom>
          <a:noFill/>
          <a:ln>
            <a:solidFill>
              <a:schemeClr val="accent1">
                <a:shade val="50000"/>
              </a:schemeClr>
            </a:solidFill>
          </a:ln>
        </p:spPr>
        <p:txBody>
          <a:bodyPr wrap="square" rtlCol="0">
            <a:spAutoFit/>
          </a:bodyPr>
          <a:lstStyle/>
          <a:p>
            <a:pPr>
              <a:lnSpc>
                <a:spcPts val="25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版）で、大阪の長期低落をもたらした要因・課題とされたものについては、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月）において、現状を分析し、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年に向けた今後の課題を提示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今後の大阪の成長を確実なものと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これらの課題に対応すべく取組みの強化を行う。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53410256"/>
              </p:ext>
            </p:extLst>
          </p:nvPr>
        </p:nvGraphicFramePr>
        <p:xfrm>
          <a:off x="261738" y="2330729"/>
          <a:ext cx="8620523" cy="422656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要因・課題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現状分析からみた今後の課題（抜粋）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閉鎖性・特異性</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グローバル人材の育成・呼び込み、外国人高度人材の就業・生活環境改善</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中間所得層の減少</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労働意欲を高める仕組み、女性や高齢者の就業促進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課題を抱える医療・福祉分野</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医療福祉分野の人材育成・マッチング、世界有数のライフイノベーション拠点形成</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総合性と自由度に欠く経済政策</a:t>
                      </a: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国家戦略特区での規制緩和を通じ、ｲﾉﾍﾞｰｼｮﾝを生み出す企業・人材を集める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新興市場への乗り遅れ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企業のグローバル市場への挑戦をサポート。海外から大阪への投資呼び込み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社会資本の形成・活用不全</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関空アクセスの改善、関空・阪神港の機能強化、リニア中央新幹線の全線同時開業に向けた取組み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大都市圏制度の限界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府内市町村や関西各都市との更なる連携による観光資源の発掘や都市魅力創造</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「安全」「安定」「適正価格」のエネルギー供給体制確立、新エネ産業の振興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国土構造の東西二極化</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都心の再生</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「うめきた２期」のまちづくり等により、都心部を成長をけん引する中核拠点に</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6" name="テキスト ボックス 15"/>
          <p:cNvSpPr txBox="1"/>
          <p:nvPr/>
        </p:nvSpPr>
        <p:spPr>
          <a:xfrm>
            <a:off x="318266" y="6536377"/>
            <a:ext cx="533385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ストライプ矢印 57"/>
          <p:cNvSpPr/>
          <p:nvPr/>
        </p:nvSpPr>
        <p:spPr>
          <a:xfrm rot="16200000">
            <a:off x="4247964" y="3825044"/>
            <a:ext cx="288032"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79" name="AutoShape 3"/>
          <p:cNvSpPr>
            <a:spLocks noChangeArrowheads="1"/>
          </p:cNvSpPr>
          <p:nvPr/>
        </p:nvSpPr>
        <p:spPr bwMode="auto">
          <a:xfrm>
            <a:off x="251520" y="2276872"/>
            <a:ext cx="8352928" cy="4392488"/>
          </a:xfrm>
          <a:prstGeom prst="roundRect">
            <a:avLst>
              <a:gd name="adj" fmla="val 0"/>
            </a:avLst>
          </a:prstGeom>
          <a:noFill/>
          <a:ln w="38100">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780" name="AutoShape 4"/>
          <p:cNvSpPr>
            <a:spLocks noChangeArrowheads="1"/>
          </p:cNvSpPr>
          <p:nvPr/>
        </p:nvSpPr>
        <p:spPr bwMode="auto">
          <a:xfrm>
            <a:off x="755576" y="1201108"/>
            <a:ext cx="6624736" cy="859740"/>
          </a:xfrm>
          <a:prstGeom prst="roundRect">
            <a:avLst>
              <a:gd name="adj" fmla="val 16667"/>
            </a:avLst>
          </a:prstGeom>
          <a:noFill/>
          <a:ln w="9525">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sz="200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08" name="Oval 19"/>
          <p:cNvSpPr>
            <a:spLocks noChangeArrowheads="1"/>
          </p:cNvSpPr>
          <p:nvPr/>
        </p:nvSpPr>
        <p:spPr bwMode="auto">
          <a:xfrm>
            <a:off x="1043607" y="1412745"/>
            <a:ext cx="2991112" cy="576095"/>
          </a:xfrm>
          <a:prstGeom prst="ellipse">
            <a:avLst/>
          </a:prstGeom>
          <a:noFill/>
          <a:ln w="9525">
            <a:solidFill>
              <a:schemeClr val="tx1"/>
            </a:solidFill>
            <a:round/>
            <a:headEnd/>
            <a:tailEnd/>
          </a:ln>
        </p:spPr>
        <p:txBody>
          <a:bodyPr wrap="none" anchor="ctr"/>
          <a:lstStyle/>
          <a:p>
            <a:pPr algn="ctr" defTabSz="912813"/>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10" name="Oval 25"/>
          <p:cNvSpPr>
            <a:spLocks noChangeArrowheads="1"/>
          </p:cNvSpPr>
          <p:nvPr/>
        </p:nvSpPr>
        <p:spPr bwMode="auto">
          <a:xfrm>
            <a:off x="4211959" y="1408420"/>
            <a:ext cx="2948051" cy="580420"/>
          </a:xfrm>
          <a:prstGeom prst="ellipse">
            <a:avLst/>
          </a:prstGeom>
          <a:noFill/>
          <a:ln w="9525">
            <a:solidFill>
              <a:schemeClr val="tx1"/>
            </a:solidFill>
            <a:round/>
            <a:headEnd/>
            <a:tailEnd/>
          </a:ln>
        </p:spPr>
        <p:txBody>
          <a:bodyPr wrap="none" anchor="ctr"/>
          <a:lstStyle/>
          <a:p>
            <a:pPr algn="ctr" defTabSz="912813"/>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日本各地の結節点）</a:t>
            </a:r>
          </a:p>
        </p:txBody>
      </p:sp>
      <p:grpSp>
        <p:nvGrpSpPr>
          <p:cNvPr id="4" name="グループ化 3"/>
          <p:cNvGrpSpPr/>
          <p:nvPr/>
        </p:nvGrpSpPr>
        <p:grpSpPr>
          <a:xfrm>
            <a:off x="467544" y="4175916"/>
            <a:ext cx="7832725" cy="451001"/>
            <a:chOff x="793636" y="5846611"/>
            <a:chExt cx="7832725" cy="451001"/>
          </a:xfrm>
        </p:grpSpPr>
        <p:sp>
          <p:nvSpPr>
            <p:cNvPr id="4127" name="AutoShape 12"/>
            <p:cNvSpPr>
              <a:spLocks noChangeArrowheads="1"/>
            </p:cNvSpPr>
            <p:nvPr/>
          </p:nvSpPr>
          <p:spPr bwMode="auto">
            <a:xfrm>
              <a:off x="793636" y="5857875"/>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4128" name="AutoShape 13"/>
            <p:cNvSpPr>
              <a:spLocks noChangeArrowheads="1"/>
            </p:cNvSpPr>
            <p:nvPr/>
          </p:nvSpPr>
          <p:spPr bwMode="auto">
            <a:xfrm>
              <a:off x="1871480" y="5857874"/>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4129" name="AutoShape 14"/>
            <p:cNvSpPr>
              <a:spLocks noChangeArrowheads="1"/>
            </p:cNvSpPr>
            <p:nvPr/>
          </p:nvSpPr>
          <p:spPr bwMode="auto">
            <a:xfrm>
              <a:off x="2983394" y="5846611"/>
              <a:ext cx="1633538"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4130" name="AutoShape 15"/>
            <p:cNvSpPr>
              <a:spLocks noChangeArrowheads="1"/>
            </p:cNvSpPr>
            <p:nvPr/>
          </p:nvSpPr>
          <p:spPr bwMode="auto">
            <a:xfrm>
              <a:off x="4681424" y="5857875"/>
              <a:ext cx="2365375" cy="439737"/>
            </a:xfrm>
            <a:prstGeom prst="roundRect">
              <a:avLst>
                <a:gd name="adj" fmla="val 16667"/>
              </a:avLst>
            </a:prstGeom>
            <a:solidFill>
              <a:srgbClr val="CCFFFF"/>
            </a:solidFill>
            <a:ln w="9525">
              <a:solidFill>
                <a:schemeClr val="tx1"/>
              </a:solidFill>
              <a:round/>
              <a:headEnd/>
              <a:tailEnd/>
            </a:ln>
          </p:spPr>
          <p:txBody>
            <a:bodyPr anchor="ctr">
              <a:spAutoFit/>
            </a:bodyPr>
            <a:lstStyle/>
            <a:p>
              <a:pPr algn="ct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AutoShape 16"/>
            <p:cNvSpPr>
              <a:spLocks noChangeArrowheads="1"/>
            </p:cNvSpPr>
            <p:nvPr/>
          </p:nvSpPr>
          <p:spPr bwMode="auto">
            <a:xfrm>
              <a:off x="7129349" y="5857875"/>
              <a:ext cx="1497012"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cxnSp>
        <p:nvCxnSpPr>
          <p:cNvPr id="36" name="直線コネクタ 35"/>
          <p:cNvCxnSpPr/>
          <p:nvPr/>
        </p:nvCxnSpPr>
        <p:spPr>
          <a:xfrm>
            <a:off x="291221" y="555264"/>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成長に向けた課題、施策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　～概念図～</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31640" y="5445224"/>
            <a:ext cx="6122143" cy="1034048"/>
            <a:chOff x="6386626" y="660201"/>
            <a:chExt cx="6122143" cy="1195785"/>
          </a:xfrm>
        </p:grpSpPr>
        <p:sp>
          <p:nvSpPr>
            <p:cNvPr id="39" name="円/楕円 38"/>
            <p:cNvSpPr/>
            <p:nvPr/>
          </p:nvSpPr>
          <p:spPr>
            <a:xfrm>
              <a:off x="6386626" y="660201"/>
              <a:ext cx="2151988"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8405342" y="660201"/>
              <a:ext cx="206169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0334966" y="660201"/>
              <a:ext cx="217380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1043608" y="2492896"/>
            <a:ext cx="68762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大阪の成長・日本の成長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に向けて「外需を稼ぐ」「内需を生み出す」</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40717" y="694437"/>
            <a:ext cx="619557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843808" y="3717032"/>
            <a:ext cx="326032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源泉</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5537" y="3140968"/>
            <a:ext cx="273630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275856" y="3140968"/>
            <a:ext cx="237626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人・企業を集める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5796137" y="3140968"/>
            <a:ext cx="259228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を取り込む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43608" y="5373216"/>
            <a:ext cx="6598764" cy="116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452320" y="1189201"/>
            <a:ext cx="1479861" cy="1015663"/>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成長戦略策定時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べき方向性の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考え方については参考資料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a:t>
            </a:r>
            <a:endParaRPr lang="ja-JP" altLang="en-US" sz="1200" dirty="0"/>
          </a:p>
        </p:txBody>
      </p:sp>
      <p:sp>
        <p:nvSpPr>
          <p:cNvPr id="6" name="大かっこ 5"/>
          <p:cNvSpPr/>
          <p:nvPr/>
        </p:nvSpPr>
        <p:spPr>
          <a:xfrm>
            <a:off x="7452320" y="1189200"/>
            <a:ext cx="1486461" cy="1015663"/>
          </a:xfrm>
          <a:prstGeom prst="bracketPair">
            <a:avLst>
              <a:gd name="adj" fmla="val 8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ストライプ矢印 56"/>
          <p:cNvSpPr/>
          <p:nvPr/>
        </p:nvSpPr>
        <p:spPr>
          <a:xfrm rot="16200000">
            <a:off x="4229961" y="1142745"/>
            <a:ext cx="180021"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123728"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499992"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32240"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691680" y="5085184"/>
            <a:ext cx="5400600" cy="338554"/>
          </a:xfrm>
          <a:prstGeom prst="rect">
            <a:avLst/>
          </a:prstGeom>
          <a:solidFill>
            <a:srgbClr val="002060"/>
          </a:solidFill>
          <a:ln>
            <a:solidFill>
              <a:schemeClr val="accent1">
                <a:shade val="50000"/>
              </a:schemeClr>
            </a:solidFill>
          </a:ln>
        </p:spPr>
        <p:txBody>
          <a:bodyPr wrap="square" rtlCol="0">
            <a:spAutoFit/>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今回の改訂における、さらなる成長に向けた基本的な視点</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02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6977</TotalTime>
  <Words>7437</Words>
  <Application>Microsoft Office PowerPoint</Application>
  <PresentationFormat>画面に合わせる (4:3)</PresentationFormat>
  <Paragraphs>1756</Paragraphs>
  <Slides>58</Slides>
  <Notes>9</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Office テーマ</vt:lpstr>
      <vt:lpstr>大阪の成長戦略（案）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HOSTNAME</cp:lastModifiedBy>
  <cp:revision>685</cp:revision>
  <cp:lastPrinted>2015-02-10T05:52:39Z</cp:lastPrinted>
  <dcterms:created xsi:type="dcterms:W3CDTF">2014-06-20T02:17:35Z</dcterms:created>
  <dcterms:modified xsi:type="dcterms:W3CDTF">2015-02-10T05:52:45Z</dcterms:modified>
</cp:coreProperties>
</file>