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7" d="100"/>
          <a:sy n="77" d="100"/>
        </p:scale>
        <p:origin x="-109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077200" y="6356350"/>
            <a:ext cx="609600" cy="365125"/>
          </a:xfrm>
        </p:spPr>
        <p:txBody>
          <a:bodyPr/>
          <a:lstStyle/>
          <a:p>
            <a:fld id="{D2D8002D-B5B0-4BAC-B1F6-782DDCCE6D9C}" type="slidenum">
              <a:rPr kumimoji="1" lang="ja-JP" altLang="en-US" smtClean="0"/>
              <a:pPr/>
              <a:t>‹#›</a:t>
            </a:fld>
            <a:endParaRPr kumimoji="1" lang="ja-JP" altLang="en-US"/>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0ED720-0104-4369-84BC-D37694168613}" type="datetimeFigureOut">
              <a:rPr kumimoji="1" lang="ja-JP" altLang="en-US" smtClean="0"/>
              <a:pPr/>
              <a:t>2015/1/26</a:t>
            </a:fld>
            <a:endParaRPr kumimoji="1"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2D8002D-B5B0-4BAC-B1F6-782DDCCE6D9C}" type="slidenum">
              <a:rPr kumimoji="1" lang="ja-JP" altLang="en-US" smtClean="0"/>
              <a:pPr/>
              <a:t>‹#›</a:t>
            </a:fld>
            <a:endParaRPr kumimoji="1" lang="ja-JP" altLang="en-US"/>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4" y="764704"/>
            <a:ext cx="8964488" cy="2448272"/>
          </a:xfrm>
          <a:prstGeom prst="roundRect">
            <a:avLst>
              <a:gd name="adj" fmla="val 694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36000" rtlCol="0" anchor="t" anchorCtr="0"/>
          <a:lstStyle/>
          <a:p>
            <a:pPr>
              <a:lnSpc>
                <a:spcPct val="150000"/>
              </a:lnSpc>
            </a:pPr>
            <a:r>
              <a:rPr kumimoji="1" lang="ja-JP" altLang="en-US" sz="1500" dirty="0" smtClean="0">
                <a:solidFill>
                  <a:schemeClr val="tx1"/>
                </a:solidFill>
                <a:latin typeface="HG創英角ｺﾞｼｯｸUB" pitchFamily="49" charset="-128"/>
                <a:ea typeface="HG創英角ｺﾞｼｯｸUB" pitchFamily="49" charset="-128"/>
              </a:rPr>
              <a:t>　大阪市域内での住民サービスについて、府市間の連携は必ずしも十分ではなかった</a:t>
            </a:r>
            <a:endParaRPr kumimoji="1"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lang="ja-JP" altLang="en-US" sz="1500" dirty="0" smtClean="0">
                <a:solidFill>
                  <a:schemeClr val="tx1"/>
                </a:solidFill>
                <a:latin typeface="HG創英角ｺﾞｼｯｸUB" pitchFamily="49" charset="-128"/>
                <a:ea typeface="HG創英角ｺﾞｼｯｸUB" pitchFamily="49" charset="-128"/>
              </a:rPr>
              <a:t>　　→大阪にふさわしい大都市制度を目指し、知事・市長共同歩調のもと、以下のとおり取り組む</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kumimoji="1" lang="ja-JP" altLang="en-US" sz="1500" dirty="0" smtClean="0">
                <a:solidFill>
                  <a:schemeClr val="tx1"/>
                </a:solidFill>
                <a:latin typeface="HG創英角ｺﾞｼｯｸUB" pitchFamily="49" charset="-128"/>
                <a:ea typeface="HG創英角ｺﾞｼｯｸUB" pitchFamily="49" charset="-128"/>
              </a:rPr>
              <a:t>　　　</a:t>
            </a:r>
            <a:r>
              <a:rPr lang="ja-JP" altLang="en-US" sz="1500" dirty="0" smtClean="0">
                <a:solidFill>
                  <a:schemeClr val="tx1"/>
                </a:solidFill>
                <a:latin typeface="HG創英角ｺﾞｼｯｸUB" pitchFamily="49" charset="-128"/>
                <a:ea typeface="HG創英角ｺﾞｼｯｸUB" pitchFamily="49" charset="-128"/>
              </a:rPr>
              <a:t>　　</a:t>
            </a:r>
            <a:endParaRPr kumimoji="1" lang="ja-JP" altLang="en-US" sz="1500" dirty="0">
              <a:solidFill>
                <a:schemeClr val="tx1"/>
              </a:solidFill>
              <a:latin typeface="HG創英角ｺﾞｼｯｸUB" pitchFamily="49" charset="-128"/>
              <a:ea typeface="HG創英角ｺﾞｼｯｸUB" pitchFamily="49" charset="-128"/>
            </a:endParaRPr>
          </a:p>
        </p:txBody>
      </p:sp>
      <p:sp>
        <p:nvSpPr>
          <p:cNvPr id="7" name="角丸四角形 6"/>
          <p:cNvSpPr/>
          <p:nvPr/>
        </p:nvSpPr>
        <p:spPr>
          <a:xfrm>
            <a:off x="89940" y="3356992"/>
            <a:ext cx="3905996" cy="1818132"/>
          </a:xfrm>
          <a:prstGeom prst="roundRect">
            <a:avLst>
              <a:gd name="adj" fmla="val 694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36000" rtlCol="0" anchor="ctr" anchorCtr="0"/>
          <a:lstStyle/>
          <a:p>
            <a:pPr>
              <a:lnSpc>
                <a:spcPct val="150000"/>
              </a:lnSpc>
            </a:pPr>
            <a:r>
              <a:rPr kumimoji="1" lang="ja-JP" altLang="en-US" sz="1500" dirty="0" smtClean="0">
                <a:solidFill>
                  <a:schemeClr val="tx1"/>
                </a:solidFill>
                <a:latin typeface="HG創英角ｺﾞｼｯｸUB" pitchFamily="49" charset="-128"/>
                <a:ea typeface="HG創英角ｺﾞｼｯｸUB" pitchFamily="49" charset="-128"/>
              </a:rPr>
              <a:t>　①先行的広域事業</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lang="ja-JP" altLang="en-US" sz="1500" dirty="0" smtClean="0">
                <a:solidFill>
                  <a:schemeClr val="tx1"/>
                </a:solidFill>
                <a:latin typeface="HG創英角ｺﾞｼｯｸUB" pitchFamily="49" charset="-128"/>
                <a:ea typeface="HG創英角ｺﾞｼｯｸUB" pitchFamily="49" charset="-128"/>
              </a:rPr>
              <a:t>　　・先行的取組みの象徴となる事業　</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kumimoji="1" lang="ja-JP" altLang="en-US" sz="1500" dirty="0" smtClean="0">
                <a:solidFill>
                  <a:schemeClr val="tx1"/>
                </a:solidFill>
                <a:latin typeface="HG創英角ｺﾞｼｯｸUB" pitchFamily="49" charset="-128"/>
                <a:ea typeface="HG創英角ｺﾞｼｯｸUB" pitchFamily="49" charset="-128"/>
              </a:rPr>
              <a:t>　　・インフラ基盤整備</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lang="ja-JP" altLang="en-US" sz="1500" dirty="0" smtClean="0">
                <a:solidFill>
                  <a:schemeClr val="tx1"/>
                </a:solidFill>
                <a:latin typeface="HG創英角ｺﾞｼｯｸUB" pitchFamily="49" charset="-128"/>
                <a:ea typeface="HG創英角ｺﾞｼｯｸUB" pitchFamily="49" charset="-128"/>
              </a:rPr>
              <a:t>　　・集客観光　　　　　　など</a:t>
            </a:r>
            <a:r>
              <a:rPr kumimoji="1" lang="ja-JP" altLang="en-US" sz="1500" dirty="0" smtClean="0">
                <a:solidFill>
                  <a:schemeClr val="tx1"/>
                </a:solidFill>
                <a:latin typeface="HG創英角ｺﾞｼｯｸUB" pitchFamily="49" charset="-128"/>
                <a:ea typeface="HG創英角ｺﾞｼｯｸUB" pitchFamily="49" charset="-128"/>
              </a:rPr>
              <a:t>　　　　　　</a:t>
            </a:r>
            <a:endParaRPr kumimoji="1" lang="ja-JP" altLang="en-US" sz="1500" dirty="0">
              <a:solidFill>
                <a:schemeClr val="tx1"/>
              </a:solidFill>
              <a:latin typeface="HG創英角ｺﾞｼｯｸUB" pitchFamily="49" charset="-128"/>
              <a:ea typeface="HG創英角ｺﾞｼｯｸUB" pitchFamily="49" charset="-128"/>
            </a:endParaRPr>
          </a:p>
        </p:txBody>
      </p:sp>
      <p:sp>
        <p:nvSpPr>
          <p:cNvPr id="8" name="角丸四角形 7"/>
          <p:cNvSpPr/>
          <p:nvPr/>
        </p:nvSpPr>
        <p:spPr>
          <a:xfrm>
            <a:off x="4094982" y="3356992"/>
            <a:ext cx="5004048" cy="1800200"/>
          </a:xfrm>
          <a:prstGeom prst="roundRect">
            <a:avLst>
              <a:gd name="adj" fmla="val 694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36000" rtlCol="0" anchor="ctr" anchorCtr="0"/>
          <a:lstStyle/>
          <a:p>
            <a:pPr>
              <a:lnSpc>
                <a:spcPct val="150000"/>
              </a:lnSpc>
            </a:pPr>
            <a:r>
              <a:rPr kumimoji="1" lang="ja-JP" altLang="en-US" sz="1400" dirty="0" smtClean="0">
                <a:solidFill>
                  <a:schemeClr val="tx1"/>
                </a:solidFill>
                <a:latin typeface="HG創英角ｺﾞｼｯｸUB" pitchFamily="49" charset="-128"/>
                <a:ea typeface="HG創英角ｺﾞｼｯｸUB" pitchFamily="49" charset="-128"/>
              </a:rPr>
              <a:t>　</a:t>
            </a:r>
            <a:r>
              <a:rPr kumimoji="1" lang="ja-JP" altLang="en-US" sz="1500" dirty="0" smtClean="0">
                <a:solidFill>
                  <a:schemeClr val="tx1"/>
                </a:solidFill>
                <a:latin typeface="HG創英角ｺﾞｼｯｸUB" pitchFamily="49" charset="-128"/>
                <a:ea typeface="HG創英角ｺﾞｼｯｸUB" pitchFamily="49" charset="-128"/>
              </a:rPr>
              <a:t>②差等補助</a:t>
            </a:r>
            <a:r>
              <a:rPr lang="ja-JP" altLang="en-US" sz="1500" dirty="0" smtClean="0">
                <a:solidFill>
                  <a:schemeClr val="tx1"/>
                </a:solidFill>
                <a:latin typeface="HG創英角ｺﾞｼｯｸUB" pitchFamily="49" charset="-128"/>
                <a:ea typeface="HG創英角ｺﾞｼｯｸUB" pitchFamily="49" charset="-128"/>
              </a:rPr>
              <a:t>及び差等補助的な事業</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lang="ja-JP" altLang="en-US" sz="1200" dirty="0" smtClean="0">
                <a:solidFill>
                  <a:schemeClr val="tx1"/>
                </a:solidFill>
                <a:latin typeface="HGP創英角ｺﾞｼｯｸUB" pitchFamily="50" charset="-128"/>
                <a:ea typeface="HGP創英角ｺﾞｼｯｸUB" pitchFamily="50" charset="-128"/>
              </a:rPr>
              <a:t>　   </a:t>
            </a:r>
            <a:r>
              <a:rPr lang="ja-JP" altLang="ja-JP" sz="1400" dirty="0" smtClean="0">
                <a:solidFill>
                  <a:schemeClr val="tx1"/>
                </a:solidFill>
                <a:latin typeface="HGP創英角ｺﾞｼｯｸUB" pitchFamily="50" charset="-128"/>
                <a:ea typeface="HGP創英角ｺﾞｼｯｸUB" pitchFamily="50" charset="-128"/>
              </a:rPr>
              <a:t>府が任意に行っている事業で、その対象から政令市を</a:t>
            </a:r>
            <a:endParaRPr lang="en-US" altLang="ja-JP" sz="1400" dirty="0" smtClean="0">
              <a:solidFill>
                <a:schemeClr val="tx1"/>
              </a:solidFill>
              <a:latin typeface="HGP創英角ｺﾞｼｯｸUB" pitchFamily="50" charset="-128"/>
              <a:ea typeface="HGP創英角ｺﾞｼｯｸUB" pitchFamily="50" charset="-128"/>
            </a:endParaRPr>
          </a:p>
          <a:p>
            <a:pPr>
              <a:lnSpc>
                <a:spcPct val="150000"/>
              </a:lnSpc>
            </a:pPr>
            <a:r>
              <a:rPr lang="en-US" altLang="ja-JP" sz="1400" dirty="0" smtClean="0">
                <a:solidFill>
                  <a:schemeClr val="tx1"/>
                </a:solidFill>
                <a:latin typeface="HGP創英角ｺﾞｼｯｸUB" pitchFamily="50" charset="-128"/>
                <a:ea typeface="HGP創英角ｺﾞｼｯｸUB" pitchFamily="50" charset="-128"/>
              </a:rPr>
              <a:t>    </a:t>
            </a:r>
            <a:r>
              <a:rPr lang="ja-JP" altLang="ja-JP" sz="1400" dirty="0" smtClean="0">
                <a:solidFill>
                  <a:schemeClr val="tx1"/>
                </a:solidFill>
                <a:latin typeface="HGP創英角ｺﾞｼｯｸUB" pitchFamily="50" charset="-128"/>
                <a:ea typeface="HGP創英角ｺﾞｼｯｸUB" pitchFamily="50" charset="-128"/>
              </a:rPr>
              <a:t>除外</a:t>
            </a:r>
            <a:r>
              <a:rPr lang="ja-JP" altLang="en-US" sz="1400" smtClean="0">
                <a:solidFill>
                  <a:schemeClr val="tx1"/>
                </a:solidFill>
                <a:latin typeface="HGP創英角ｺﾞｼｯｸUB" pitchFamily="50" charset="-128"/>
                <a:ea typeface="HGP創英角ｺﾞｼｯｸUB" pitchFamily="50" charset="-128"/>
              </a:rPr>
              <a:t>するもの</a:t>
            </a:r>
            <a:endParaRPr lang="en-US" altLang="ja-JP" sz="1400" smtClean="0">
              <a:solidFill>
                <a:schemeClr val="tx1"/>
              </a:solidFill>
              <a:latin typeface="HGP創英角ｺﾞｼｯｸUB" pitchFamily="50" charset="-128"/>
              <a:ea typeface="HGP創英角ｺﾞｼｯｸUB" pitchFamily="50" charset="-128"/>
            </a:endParaRPr>
          </a:p>
          <a:p>
            <a:pPr>
              <a:lnSpc>
                <a:spcPct val="150000"/>
              </a:lnSpc>
            </a:pPr>
            <a:r>
              <a:rPr kumimoji="1" lang="ja-JP" altLang="en-US" sz="1400" dirty="0" smtClean="0">
                <a:solidFill>
                  <a:schemeClr val="tx1"/>
                </a:solidFill>
                <a:latin typeface="HG創英角ｺﾞｼｯｸUB" pitchFamily="49" charset="-128"/>
                <a:ea typeface="HG創英角ｺﾞｼｯｸUB" pitchFamily="49" charset="-128"/>
              </a:rPr>
              <a:t>　</a:t>
            </a:r>
            <a:endParaRPr kumimoji="1" lang="ja-JP" altLang="en-US" sz="1400" dirty="0">
              <a:solidFill>
                <a:schemeClr val="tx1"/>
              </a:solidFill>
              <a:latin typeface="HG創英角ｺﾞｼｯｸUB" pitchFamily="49" charset="-128"/>
              <a:ea typeface="HG創英角ｺﾞｼｯｸUB" pitchFamily="49" charset="-128"/>
            </a:endParaRPr>
          </a:p>
        </p:txBody>
      </p:sp>
      <p:sp>
        <p:nvSpPr>
          <p:cNvPr id="9" name="角丸四角形 8"/>
          <p:cNvSpPr/>
          <p:nvPr/>
        </p:nvSpPr>
        <p:spPr>
          <a:xfrm>
            <a:off x="89940" y="5328246"/>
            <a:ext cx="8963293" cy="1485130"/>
          </a:xfrm>
          <a:prstGeom prst="roundRect">
            <a:avLst>
              <a:gd name="adj" fmla="val 694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36000" rtlCol="0" anchor="t" anchorCtr="0"/>
          <a:lstStyle/>
          <a:p>
            <a:pPr>
              <a:lnSpc>
                <a:spcPct val="150000"/>
              </a:lnSpc>
            </a:pPr>
            <a:r>
              <a:rPr kumimoji="1" lang="ja-JP" altLang="en-US" sz="1500" smtClean="0">
                <a:solidFill>
                  <a:schemeClr val="tx1"/>
                </a:solidFill>
                <a:latin typeface="HG創英角ｺﾞｼｯｸUB" pitchFamily="49" charset="-128"/>
                <a:ea typeface="HG創英角ｺﾞｼｯｸUB" pitchFamily="49" charset="-128"/>
              </a:rPr>
              <a:t>　③大阪府と大阪市間の宝くじ収益金配分割合の見直し</a:t>
            </a:r>
            <a:endParaRPr kumimoji="1" lang="en-US" altLang="ja-JP" sz="1500" smtClean="0">
              <a:solidFill>
                <a:schemeClr val="tx1"/>
              </a:solidFill>
              <a:latin typeface="HG創英角ｺﾞｼｯｸUB" pitchFamily="49" charset="-128"/>
              <a:ea typeface="HG創英角ｺﾞｼｯｸUB" pitchFamily="49" charset="-128"/>
            </a:endParaRPr>
          </a:p>
          <a:p>
            <a:pPr marL="358775" indent="-358775">
              <a:lnSpc>
                <a:spcPct val="150000"/>
              </a:lnSpc>
            </a:pPr>
            <a:r>
              <a:rPr lang="ja-JP" altLang="en-US" sz="1500">
                <a:solidFill>
                  <a:schemeClr val="tx1"/>
                </a:solidFill>
                <a:latin typeface="HG創英角ｺﾞｼｯｸUB" pitchFamily="49" charset="-128"/>
                <a:ea typeface="HG創英角ｺﾞｼｯｸUB" pitchFamily="49" charset="-128"/>
              </a:rPr>
              <a:t>　</a:t>
            </a:r>
            <a:r>
              <a:rPr lang="ja-JP" altLang="en-US" sz="1500" smtClean="0">
                <a:solidFill>
                  <a:schemeClr val="tx1"/>
                </a:solidFill>
                <a:latin typeface="HG創英角ｺﾞｼｯｸUB" pitchFamily="49" charset="-128"/>
                <a:ea typeface="HG創英角ｺﾞｼｯｸUB" pitchFamily="49" charset="-128"/>
              </a:rPr>
              <a:t>　　大阪府と大阪市の広域的事業にかかる役割分担の見直しに伴い、財源移譲を図るため、宝くじの収益金を大阪府と大阪市の販売実績と夜間人口のシェアに応じて配分</a:t>
            </a:r>
            <a:endParaRPr lang="en-US" altLang="ja-JP" sz="1500" smtClean="0">
              <a:solidFill>
                <a:schemeClr val="tx1"/>
              </a:solidFill>
              <a:latin typeface="HG創英角ｺﾞｼｯｸUB" pitchFamily="49" charset="-128"/>
              <a:ea typeface="HG創英角ｺﾞｼｯｸUB" pitchFamily="49" charset="-128"/>
            </a:endParaRPr>
          </a:p>
          <a:p>
            <a:pPr marL="358775" indent="-358775">
              <a:lnSpc>
                <a:spcPct val="150000"/>
              </a:lnSpc>
            </a:pPr>
            <a:r>
              <a:rPr kumimoji="1" lang="ja-JP" altLang="en-US" sz="1500">
                <a:solidFill>
                  <a:schemeClr val="tx1"/>
                </a:solidFill>
                <a:latin typeface="HG創英角ｺﾞｼｯｸUB" pitchFamily="49" charset="-128"/>
                <a:ea typeface="HG創英角ｺﾞｼｯｸUB" pitchFamily="49" charset="-128"/>
              </a:rPr>
              <a:t>　</a:t>
            </a:r>
            <a:r>
              <a:rPr kumimoji="1" lang="ja-JP" altLang="en-US" sz="1500" smtClean="0">
                <a:solidFill>
                  <a:schemeClr val="tx1"/>
                </a:solidFill>
                <a:latin typeface="HG創英角ｺﾞｼｯｸUB" pitchFamily="49" charset="-128"/>
                <a:ea typeface="HG創英角ｺﾞｼｯｸUB" pitchFamily="49" charset="-128"/>
              </a:rPr>
              <a:t>　</a:t>
            </a:r>
            <a:r>
              <a:rPr kumimoji="1" lang="en-US" altLang="ja-JP" sz="1200" smtClean="0">
                <a:solidFill>
                  <a:schemeClr val="tx1"/>
                </a:solidFill>
                <a:latin typeface="HG創英角ｺﾞｼｯｸUB" pitchFamily="49" charset="-128"/>
                <a:ea typeface="HG創英角ｺﾞｼｯｸUB" pitchFamily="49" charset="-128"/>
              </a:rPr>
              <a:t>※</a:t>
            </a:r>
            <a:r>
              <a:rPr kumimoji="1" lang="ja-JP" altLang="en-US" sz="1200" smtClean="0">
                <a:solidFill>
                  <a:schemeClr val="tx1"/>
                </a:solidFill>
                <a:latin typeface="HG創英角ｺﾞｼｯｸUB" pitchFamily="49" charset="-128"/>
                <a:ea typeface="HG創英角ｺﾞｼｯｸUB" pitchFamily="49" charset="-128"/>
              </a:rPr>
              <a:t>大阪府・大阪市間の配分方法については、定期的に見直すとともに相当の理由がある場合は随時見直しを行う</a:t>
            </a:r>
            <a:endParaRPr kumimoji="1" lang="ja-JP" altLang="en-US" sz="1200" dirty="0">
              <a:solidFill>
                <a:schemeClr val="tx1"/>
              </a:solidFill>
              <a:latin typeface="HG創英角ｺﾞｼｯｸUB" pitchFamily="49" charset="-128"/>
              <a:ea typeface="HG創英角ｺﾞｼｯｸUB" pitchFamily="49" charset="-128"/>
            </a:endParaRPr>
          </a:p>
        </p:txBody>
      </p:sp>
      <p:sp>
        <p:nvSpPr>
          <p:cNvPr id="10" name="正方形/長方形 9"/>
          <p:cNvSpPr/>
          <p:nvPr/>
        </p:nvSpPr>
        <p:spPr>
          <a:xfrm>
            <a:off x="293548" y="1646732"/>
            <a:ext cx="8640960" cy="142222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500" dirty="0" smtClean="0">
                <a:solidFill>
                  <a:schemeClr val="tx1"/>
                </a:solidFill>
                <a:latin typeface="HG創英角ｺﾞｼｯｸUB" pitchFamily="49" charset="-128"/>
                <a:ea typeface="HG創英角ｺﾞｼｯｸUB" pitchFamily="49" charset="-128"/>
              </a:rPr>
              <a:t>①　先行的に取組みを始めた広域的な新規・拡充事業（先行的広域事業）の大阪府の関与</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lang="ja-JP" altLang="en-US" sz="1500" dirty="0" smtClean="0">
                <a:solidFill>
                  <a:schemeClr val="tx1"/>
                </a:solidFill>
                <a:latin typeface="HG創英角ｺﾞｼｯｸUB" pitchFamily="49" charset="-128"/>
                <a:ea typeface="HG創英角ｺﾞｼｯｸUB" pitchFamily="49" charset="-128"/>
              </a:rPr>
              <a:t>②　差等補助（差等補助的な事業を含む）の解消</a:t>
            </a:r>
            <a:endParaRPr lang="en-US" altLang="ja-JP" sz="1500" dirty="0" smtClean="0">
              <a:solidFill>
                <a:schemeClr val="tx1"/>
              </a:solidFill>
              <a:latin typeface="HG創英角ｺﾞｼｯｸUB" pitchFamily="49" charset="-128"/>
              <a:ea typeface="HG創英角ｺﾞｼｯｸUB" pitchFamily="49" charset="-128"/>
            </a:endParaRPr>
          </a:p>
          <a:p>
            <a:pPr>
              <a:lnSpc>
                <a:spcPct val="150000"/>
              </a:lnSpc>
            </a:pPr>
            <a:r>
              <a:rPr lang="ja-JP" altLang="en-US" sz="1500" dirty="0" smtClean="0">
                <a:solidFill>
                  <a:schemeClr val="tx1"/>
                </a:solidFill>
                <a:latin typeface="HG創英角ｺﾞｼｯｸUB" pitchFamily="49" charset="-128"/>
                <a:ea typeface="HG創英角ｺﾞｼｯｸUB" pitchFamily="49" charset="-128"/>
              </a:rPr>
              <a:t>③　宝くじ収益金の府市配分割合の見直し</a:t>
            </a:r>
            <a:endParaRPr lang="en-US" altLang="ja-JP" sz="1500" dirty="0" smtClean="0">
              <a:solidFill>
                <a:schemeClr val="tx1"/>
              </a:solidFill>
              <a:latin typeface="HG創英角ｺﾞｼｯｸUB" pitchFamily="49" charset="-128"/>
              <a:ea typeface="HG創英角ｺﾞｼｯｸUB" pitchFamily="49" charset="-128"/>
            </a:endParaRPr>
          </a:p>
        </p:txBody>
      </p:sp>
      <p:sp>
        <p:nvSpPr>
          <p:cNvPr id="12" name="正方形/長方形 11"/>
          <p:cNvSpPr/>
          <p:nvPr/>
        </p:nvSpPr>
        <p:spPr>
          <a:xfrm>
            <a:off x="89939" y="188640"/>
            <a:ext cx="8982053" cy="523220"/>
          </a:xfrm>
          <a:prstGeom prst="rect">
            <a:avLst/>
          </a:prstGeom>
          <a:noFill/>
          <a:ln>
            <a:noFill/>
          </a:ln>
        </p:spPr>
        <p:txBody>
          <a:bodyPr wrap="square" lIns="91440" tIns="45720" rIns="91440" bIns="45720">
            <a:spAutoFit/>
          </a:bodyPr>
          <a:lstStyle/>
          <a:p>
            <a:pPr algn="ctr"/>
            <a:r>
              <a:rPr lang="ja-JP" altLang="en-US" sz="2800" b="1" dirty="0" smtClean="0">
                <a:ln w="900" cmpd="sng">
                  <a:noFill/>
                  <a:prstDash val="solid"/>
                </a:ln>
                <a:effectLst>
                  <a:innerShdw blurRad="101600" dist="76200" dir="5400000">
                    <a:schemeClr val="accent1">
                      <a:satMod val="190000"/>
                      <a:tint val="100000"/>
                      <a:alpha val="74000"/>
                    </a:schemeClr>
                  </a:innerShdw>
                </a:effectLst>
                <a:latin typeface="HG創英角ｺﾞｼｯｸUB" pitchFamily="49" charset="-128"/>
                <a:ea typeface="HG創英角ｺﾞｼｯｸUB" pitchFamily="49" charset="-128"/>
              </a:rPr>
              <a:t>先行的に取組む広域的な新規・拡充事業について</a:t>
            </a:r>
            <a:endParaRPr lang="ja-JP" altLang="en-US" sz="2800" b="1" dirty="0">
              <a:ln w="900" cmpd="sng">
                <a:noFill/>
                <a:prstDash val="solid"/>
              </a:ln>
              <a:effectLst>
                <a:innerShdw blurRad="101600" dist="76200" dir="5400000">
                  <a:schemeClr val="accent1">
                    <a:satMod val="190000"/>
                    <a:tint val="100000"/>
                    <a:alpha val="74000"/>
                  </a:schemeClr>
                </a:innerShdw>
              </a:effectLst>
            </a:endParaRPr>
          </a:p>
        </p:txBody>
      </p:sp>
      <p:sp>
        <p:nvSpPr>
          <p:cNvPr id="2" name="正方形/長方形 1"/>
          <p:cNvSpPr/>
          <p:nvPr/>
        </p:nvSpPr>
        <p:spPr>
          <a:xfrm>
            <a:off x="8100392" y="0"/>
            <a:ext cx="998638" cy="2606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HGPｺﾞｼｯｸE" panose="020B0900000000000000" pitchFamily="50" charset="-128"/>
                <a:ea typeface="HGPｺﾞｼｯｸE" panose="020B0900000000000000" pitchFamily="50" charset="-128"/>
              </a:rPr>
              <a:t>資料１</a:t>
            </a:r>
            <a:endParaRPr kumimoji="1" lang="ja-JP" altLang="en-US" sz="1400" dirty="0">
              <a:latin typeface="HGPｺﾞｼｯｸE" panose="020B0900000000000000" pitchFamily="50" charset="-128"/>
              <a:ea typeface="HGPｺﾞｼｯｸE" panose="020B0900000000000000" pitchFamily="50" charset="-12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611</TotalTime>
  <Words>14</Words>
  <Application>Microsoft Office PowerPoint</Application>
  <PresentationFormat>画面に合わせる (4:3)</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リゾート</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先行的に取組む広域的な新規・拡充事業について</dc:title>
  <dc:creator>一司　愛</dc:creator>
  <cp:lastModifiedBy>HOSTNAME</cp:lastModifiedBy>
  <cp:revision>45</cp:revision>
  <cp:lastPrinted>2015-01-26T04:34:29Z</cp:lastPrinted>
  <dcterms:created xsi:type="dcterms:W3CDTF">2014-10-07T11:17:59Z</dcterms:created>
  <dcterms:modified xsi:type="dcterms:W3CDTF">2015-01-26T04:50:25Z</dcterms:modified>
</cp:coreProperties>
</file>