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872663" cy="1430178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78" userDrawn="1">
          <p15:clr>
            <a:srgbClr val="A4A3A4"/>
          </p15:clr>
        </p15:guide>
        <p15:guide id="2" pos="39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99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84095" autoAdjust="0"/>
  </p:normalViewPr>
  <p:slideViewPr>
    <p:cSldViewPr showGuides="1">
      <p:cViewPr varScale="1">
        <p:scale>
          <a:sx n="42" d="100"/>
          <a:sy n="42" d="100"/>
        </p:scale>
        <p:origin x="1698" y="48"/>
      </p:cViewPr>
      <p:guideLst>
        <p:guide orient="horz" pos="3478"/>
        <p:guide pos="39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8154" cy="717573"/>
          </a:xfrm>
          <a:prstGeom prst="rect">
            <a:avLst/>
          </a:prstGeom>
        </p:spPr>
        <p:txBody>
          <a:bodyPr vert="horz" lIns="138138" tIns="69069" rIns="138138" bIns="69069" rtlCol="0"/>
          <a:lstStyle>
            <a:lvl1pPr algn="l">
              <a:defRPr sz="1800"/>
            </a:lvl1pPr>
          </a:lstStyle>
          <a:p>
            <a:endParaRPr kumimoji="1" lang="ja-JP" altLang="en-US"/>
          </a:p>
        </p:txBody>
      </p:sp>
      <p:sp>
        <p:nvSpPr>
          <p:cNvPr id="3" name="日付プレースホルダー 2"/>
          <p:cNvSpPr>
            <a:spLocks noGrp="1"/>
          </p:cNvSpPr>
          <p:nvPr>
            <p:ph type="dt" idx="1"/>
          </p:nvPr>
        </p:nvSpPr>
        <p:spPr>
          <a:xfrm>
            <a:off x="5592224" y="0"/>
            <a:ext cx="4278154" cy="717573"/>
          </a:xfrm>
          <a:prstGeom prst="rect">
            <a:avLst/>
          </a:prstGeom>
        </p:spPr>
        <p:txBody>
          <a:bodyPr vert="horz" lIns="138138" tIns="69069" rIns="138138" bIns="69069" rtlCol="0"/>
          <a:lstStyle>
            <a:lvl1pPr algn="r">
              <a:defRPr sz="1800"/>
            </a:lvl1pPr>
          </a:lstStyle>
          <a:p>
            <a:fld id="{D2B01E41-4DC6-41AC-98A5-45C8D8A7C963}" type="datetimeFigureOut">
              <a:rPr kumimoji="1" lang="ja-JP" altLang="en-US" smtClean="0"/>
              <a:t>2017/8/25</a:t>
            </a:fld>
            <a:endParaRPr kumimoji="1" lang="ja-JP" altLang="en-US"/>
          </a:p>
        </p:txBody>
      </p:sp>
      <p:sp>
        <p:nvSpPr>
          <p:cNvPr id="4" name="スライド イメージ プレースホルダー 3"/>
          <p:cNvSpPr>
            <a:spLocks noGrp="1" noRot="1" noChangeAspect="1"/>
          </p:cNvSpPr>
          <p:nvPr>
            <p:ph type="sldImg" idx="2"/>
          </p:nvPr>
        </p:nvSpPr>
        <p:spPr>
          <a:xfrm>
            <a:off x="1719263" y="1787525"/>
            <a:ext cx="6434137" cy="4827588"/>
          </a:xfrm>
          <a:prstGeom prst="rect">
            <a:avLst/>
          </a:prstGeom>
          <a:noFill/>
          <a:ln w="12700">
            <a:solidFill>
              <a:prstClr val="black"/>
            </a:solidFill>
          </a:ln>
        </p:spPr>
        <p:txBody>
          <a:bodyPr vert="horz" lIns="138138" tIns="69069" rIns="138138" bIns="69069" rtlCol="0" anchor="ctr"/>
          <a:lstStyle/>
          <a:p>
            <a:endParaRPr lang="ja-JP" altLang="en-US"/>
          </a:p>
        </p:txBody>
      </p:sp>
      <p:sp>
        <p:nvSpPr>
          <p:cNvPr id="5" name="ノート プレースホルダー 4"/>
          <p:cNvSpPr>
            <a:spLocks noGrp="1"/>
          </p:cNvSpPr>
          <p:nvPr>
            <p:ph type="body" sz="quarter" idx="3"/>
          </p:nvPr>
        </p:nvSpPr>
        <p:spPr>
          <a:xfrm>
            <a:off x="987267" y="6882735"/>
            <a:ext cx="7898130" cy="5631329"/>
          </a:xfrm>
          <a:prstGeom prst="rect">
            <a:avLst/>
          </a:prstGeom>
        </p:spPr>
        <p:txBody>
          <a:bodyPr vert="horz" lIns="138138" tIns="69069" rIns="138138" bIns="6906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584217"/>
            <a:ext cx="4278154" cy="717572"/>
          </a:xfrm>
          <a:prstGeom prst="rect">
            <a:avLst/>
          </a:prstGeom>
        </p:spPr>
        <p:txBody>
          <a:bodyPr vert="horz" lIns="138138" tIns="69069" rIns="138138" bIns="69069"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592224" y="13584217"/>
            <a:ext cx="4278154" cy="717572"/>
          </a:xfrm>
          <a:prstGeom prst="rect">
            <a:avLst/>
          </a:prstGeom>
        </p:spPr>
        <p:txBody>
          <a:bodyPr vert="horz" lIns="138138" tIns="69069" rIns="138138" bIns="69069" rtlCol="0" anchor="b"/>
          <a:lstStyle>
            <a:lvl1pPr algn="r">
              <a:defRPr sz="1800"/>
            </a:lvl1pPr>
          </a:lstStyle>
          <a:p>
            <a:fld id="{3E7198F8-5C05-4FBB-BFC0-A644D414F067}" type="slidenum">
              <a:rPr kumimoji="1" lang="ja-JP" altLang="en-US" smtClean="0"/>
              <a:t>‹#›</a:t>
            </a:fld>
            <a:endParaRPr kumimoji="1" lang="ja-JP" altLang="en-US"/>
          </a:p>
        </p:txBody>
      </p:sp>
    </p:spTree>
    <p:extLst>
      <p:ext uri="{BB962C8B-B14F-4D97-AF65-F5344CB8AC3E}">
        <p14:creationId xmlns:p14="http://schemas.microsoft.com/office/powerpoint/2010/main" val="17673997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198F8-5C05-4FBB-BFC0-A644D414F067}" type="slidenum">
              <a:rPr kumimoji="1" lang="ja-JP" altLang="en-US" smtClean="0"/>
              <a:t>1</a:t>
            </a:fld>
            <a:endParaRPr kumimoji="1" lang="ja-JP" altLang="en-US"/>
          </a:p>
        </p:txBody>
      </p:sp>
    </p:spTree>
    <p:extLst>
      <p:ext uri="{BB962C8B-B14F-4D97-AF65-F5344CB8AC3E}">
        <p14:creationId xmlns:p14="http://schemas.microsoft.com/office/powerpoint/2010/main" val="291180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337468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239610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406848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152999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258930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202074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3536029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102530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197926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202111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1FB506-0767-42AF-97AB-B95DD4240115}" type="datetimeFigureOut">
              <a:rPr kumimoji="1" lang="ja-JP" altLang="en-US" smtClean="0"/>
              <a:t>2017/8/25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313041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61FB506-0767-42AF-97AB-B95DD4240115}" type="datetimeFigureOut">
              <a:rPr kumimoji="1" lang="ja-JP" altLang="en-US" smtClean="0"/>
              <a:t>2017/8/25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07CF3EE-078A-40BD-8CE2-506639041BA3}" type="slidenum">
              <a:rPr kumimoji="1" lang="ja-JP" altLang="en-US" smtClean="0"/>
              <a:t>‹#›</a:t>
            </a:fld>
            <a:endParaRPr kumimoji="1" lang="ja-JP" altLang="en-US"/>
          </a:p>
        </p:txBody>
      </p:sp>
    </p:spTree>
    <p:extLst>
      <p:ext uri="{BB962C8B-B14F-4D97-AF65-F5344CB8AC3E}">
        <p14:creationId xmlns:p14="http://schemas.microsoft.com/office/powerpoint/2010/main" val="1151998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正方形/長方形 398"/>
          <p:cNvSpPr/>
          <p:nvPr/>
        </p:nvSpPr>
        <p:spPr>
          <a:xfrm>
            <a:off x="4032000" y="2916001"/>
            <a:ext cx="8712000" cy="4700984"/>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dirty="0"/>
          </a:p>
        </p:txBody>
      </p:sp>
      <p:sp>
        <p:nvSpPr>
          <p:cNvPr id="184" name="正方形/長方形 183"/>
          <p:cNvSpPr/>
          <p:nvPr/>
        </p:nvSpPr>
        <p:spPr>
          <a:xfrm>
            <a:off x="4214539" y="6456784"/>
            <a:ext cx="8467077" cy="979870"/>
          </a:xfrm>
          <a:prstGeom prst="rect">
            <a:avLst/>
          </a:prstGeom>
          <a:solidFill>
            <a:schemeClr val="bg1"/>
          </a:solidFill>
          <a:ln w="158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144" name="正方形/長方形 143"/>
          <p:cNvSpPr/>
          <p:nvPr/>
        </p:nvSpPr>
        <p:spPr>
          <a:xfrm>
            <a:off x="20023" y="7792823"/>
            <a:ext cx="12717479" cy="1718341"/>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dirty="0"/>
          </a:p>
        </p:txBody>
      </p:sp>
      <p:sp>
        <p:nvSpPr>
          <p:cNvPr id="4" name="額縁 3"/>
          <p:cNvSpPr/>
          <p:nvPr/>
        </p:nvSpPr>
        <p:spPr>
          <a:xfrm>
            <a:off x="1737923" y="159269"/>
            <a:ext cx="9215653" cy="464867"/>
          </a:xfrm>
          <a:prstGeom prst="bevel">
            <a:avLst/>
          </a:prstGeom>
          <a:pattFill prst="pct25">
            <a:fgClr>
              <a:schemeClr val="tx2">
                <a:lumMod val="40000"/>
                <a:lumOff val="6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800" b="1" dirty="0">
                <a:solidFill>
                  <a:schemeClr val="tx1"/>
                </a:solidFill>
                <a:latin typeface="ＭＳ ゴシック" panose="020B0609070205080204" pitchFamily="49" charset="-128"/>
                <a:ea typeface="ＭＳ ゴシック" panose="020B0609070205080204" pitchFamily="49" charset="-128"/>
              </a:rPr>
              <a:t>平成</a:t>
            </a:r>
            <a:r>
              <a:rPr lang="en-US" altLang="ja-JP" sz="1800" b="1" dirty="0">
                <a:solidFill>
                  <a:schemeClr val="tx1"/>
                </a:solidFill>
                <a:latin typeface="ＭＳ ゴシック" panose="020B0609070205080204" pitchFamily="49" charset="-128"/>
                <a:ea typeface="ＭＳ ゴシック" panose="020B0609070205080204" pitchFamily="49" charset="-128"/>
              </a:rPr>
              <a:t>30</a:t>
            </a:r>
            <a:r>
              <a:rPr lang="ja-JP" altLang="en-US" sz="1800" b="1" dirty="0">
                <a:solidFill>
                  <a:schemeClr val="tx1"/>
                </a:solidFill>
                <a:latin typeface="ＭＳ ゴシック" panose="020B0609070205080204" pitchFamily="49" charset="-128"/>
                <a:ea typeface="ＭＳ ゴシック" panose="020B0609070205080204" pitchFamily="49" charset="-128"/>
              </a:rPr>
              <a:t>年度税制改正に向けた地方消費税の清算基準の見直しに関する提言（</a:t>
            </a:r>
            <a:r>
              <a:rPr lang="ja-JP" altLang="en-US" sz="1800" b="1" dirty="0" smtClean="0">
                <a:solidFill>
                  <a:schemeClr val="tx1"/>
                </a:solidFill>
                <a:latin typeface="ＭＳ ゴシック" panose="020B0609070205080204" pitchFamily="49" charset="-128"/>
                <a:ea typeface="ＭＳ ゴシック" panose="020B0609070205080204" pitchFamily="49" charset="-128"/>
              </a:rPr>
              <a:t>概要）</a:t>
            </a:r>
            <a:endParaRPr lang="en-US" altLang="ja-JP" sz="1800" b="1"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36000" y="928852"/>
            <a:ext cx="3911853" cy="1709304"/>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 name="角丸四角形 9"/>
          <p:cNvSpPr/>
          <p:nvPr/>
        </p:nvSpPr>
        <p:spPr>
          <a:xfrm>
            <a:off x="36000" y="808416"/>
            <a:ext cx="2160000" cy="216000"/>
          </a:xfrm>
          <a:prstGeom prst="roundRect">
            <a:avLst>
              <a:gd name="adj" fmla="val 50000"/>
            </a:avLst>
          </a:prstGeom>
          <a:solidFill>
            <a:schemeClr val="tx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ＭＳ ゴシック" panose="020B0609070205080204" pitchFamily="49" charset="-128"/>
                <a:ea typeface="ＭＳ ゴシック" panose="020B0609070205080204" pitchFamily="49" charset="-128"/>
              </a:rPr>
              <a:t>１　地方消費税の性格</a:t>
            </a:r>
            <a:endParaRPr lang="ja-JP" altLang="en-US" sz="1400" b="1"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87914" y="1159864"/>
            <a:ext cx="3850294" cy="1354217"/>
          </a:xfrm>
          <a:prstGeom prst="rect">
            <a:avLst/>
          </a:prstGeom>
          <a:noFill/>
        </p:spPr>
        <p:txBody>
          <a:bodyPr wrap="square" rtlCol="0">
            <a:spAutoFit/>
          </a:bodyPr>
          <a:lstStyle/>
          <a:p>
            <a:r>
              <a:rPr lang="ja-JP" altLang="en-US" sz="1100" dirty="0" smtClean="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　</a:t>
            </a:r>
            <a:r>
              <a:rPr lang="ja-JP" altLang="ja-JP" sz="1100" dirty="0">
                <a:latin typeface="ＭＳ Ｐ明朝" panose="02020600040205080304" pitchFamily="18" charset="-128"/>
                <a:ea typeface="ＭＳ Ｐ明朝" panose="02020600040205080304" pitchFamily="18" charset="-128"/>
              </a:rPr>
              <a:t>地方消費税は、最終消費者が実質的な負担者となる</a:t>
            </a:r>
            <a:r>
              <a:rPr lang="ja-JP" altLang="ja-JP" sz="1100" dirty="0" smtClean="0">
                <a:latin typeface="ＭＳ Ｐ明朝" panose="02020600040205080304" pitchFamily="18" charset="-128"/>
                <a:ea typeface="ＭＳ Ｐ明朝" panose="02020600040205080304" pitchFamily="18" charset="-128"/>
              </a:rPr>
              <a:t>税</a:t>
            </a:r>
            <a:r>
              <a:rPr lang="ja-JP" altLang="en-US" sz="1100" dirty="0" smtClean="0">
                <a:latin typeface="ＭＳ Ｐ明朝" panose="02020600040205080304" pitchFamily="18" charset="-128"/>
                <a:ea typeface="ＭＳ Ｐ明朝" panose="02020600040205080304" pitchFamily="18" charset="-128"/>
              </a:rPr>
              <a:t>。</a:t>
            </a:r>
            <a:endParaRPr lang="en-US" altLang="ja-JP" sz="1100" dirty="0" smtClean="0">
              <a:latin typeface="ＭＳ Ｐ明朝" panose="02020600040205080304" pitchFamily="18" charset="-128"/>
              <a:ea typeface="ＭＳ Ｐ明朝" panose="02020600040205080304" pitchFamily="18" charset="-128"/>
            </a:endParaRPr>
          </a:p>
          <a:p>
            <a:endParaRPr lang="en-US" altLang="ja-JP" sz="8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a:t>
            </a:r>
            <a:r>
              <a:rPr lang="ja-JP" altLang="ja-JP" sz="1100" dirty="0" smtClean="0">
                <a:latin typeface="ＭＳ Ｐ明朝" panose="02020600040205080304" pitchFamily="18" charset="-128"/>
                <a:ea typeface="ＭＳ Ｐ明朝" panose="02020600040205080304" pitchFamily="18" charset="-128"/>
              </a:rPr>
              <a:t>税</a:t>
            </a:r>
            <a:r>
              <a:rPr lang="ja-JP" altLang="ja-JP" sz="1100" dirty="0">
                <a:latin typeface="ＭＳ Ｐ明朝" panose="02020600040205080304" pitchFamily="18" charset="-128"/>
                <a:ea typeface="ＭＳ Ｐ明朝" panose="02020600040205080304" pitchFamily="18" charset="-128"/>
              </a:rPr>
              <a:t>の最終負担者である消費者が消費を行った地域に</a:t>
            </a:r>
            <a:r>
              <a:rPr lang="ja-JP" altLang="ja-JP" sz="1100" dirty="0" smtClean="0">
                <a:latin typeface="ＭＳ Ｐ明朝" panose="02020600040205080304" pitchFamily="18" charset="-128"/>
                <a:ea typeface="ＭＳ Ｐ明朝" panose="02020600040205080304" pitchFamily="18" charset="-128"/>
              </a:rPr>
              <a:t>税収</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a:t>
            </a:r>
            <a:r>
              <a:rPr lang="ja-JP" altLang="ja-JP" sz="1100" dirty="0" smtClean="0">
                <a:latin typeface="ＭＳ Ｐ明朝" panose="02020600040205080304" pitchFamily="18" charset="-128"/>
                <a:ea typeface="ＭＳ Ｐ明朝" panose="02020600040205080304" pitchFamily="18" charset="-128"/>
              </a:rPr>
              <a:t>を帰属させるために都道府県間</a:t>
            </a:r>
            <a:r>
              <a:rPr lang="ja-JP" altLang="en-US" sz="1100" dirty="0" smtClean="0">
                <a:latin typeface="ＭＳ Ｐ明朝" panose="02020600040205080304" pitchFamily="18" charset="-128"/>
                <a:ea typeface="ＭＳ Ｐ明朝" panose="02020600040205080304" pitchFamily="18" charset="-128"/>
              </a:rPr>
              <a:t>で</a:t>
            </a:r>
            <a:r>
              <a:rPr lang="ja-JP" altLang="ja-JP" sz="1100" dirty="0" smtClean="0">
                <a:latin typeface="ＭＳ Ｐ明朝" panose="02020600040205080304" pitchFamily="18" charset="-128"/>
                <a:ea typeface="ＭＳ Ｐ明朝" panose="02020600040205080304" pitchFamily="18" charset="-128"/>
              </a:rPr>
              <a:t>清算</a:t>
            </a:r>
            <a:r>
              <a:rPr lang="ja-JP" altLang="en-US" sz="1100" dirty="0" smtClean="0">
                <a:latin typeface="ＭＳ Ｐ明朝" panose="02020600040205080304" pitchFamily="18" charset="-128"/>
                <a:ea typeface="ＭＳ Ｐ明朝" panose="02020600040205080304" pitchFamily="18" charset="-128"/>
              </a:rPr>
              <a:t>する。</a:t>
            </a:r>
            <a:endParaRPr lang="en-US" altLang="ja-JP" sz="1100" dirty="0" smtClean="0">
              <a:latin typeface="ＭＳ Ｐ明朝" panose="02020600040205080304" pitchFamily="18" charset="-128"/>
              <a:ea typeface="ＭＳ Ｐ明朝" panose="02020600040205080304" pitchFamily="18" charset="-128"/>
            </a:endParaRPr>
          </a:p>
          <a:p>
            <a:endParaRPr lang="en-US" altLang="ja-JP" sz="8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　</a:t>
            </a:r>
            <a:r>
              <a:rPr lang="ja-JP" altLang="ja-JP" sz="1100" dirty="0">
                <a:latin typeface="ＭＳ Ｐ明朝" panose="02020600040205080304" pitchFamily="18" charset="-128"/>
                <a:ea typeface="ＭＳ Ｐ明朝" panose="02020600040205080304" pitchFamily="18" charset="-128"/>
              </a:rPr>
              <a:t>地方消費税の「地方税」としての意義は、地方団体</a:t>
            </a:r>
            <a:r>
              <a:rPr lang="ja-JP" altLang="ja-JP" sz="1100" dirty="0" smtClean="0">
                <a:latin typeface="ＭＳ Ｐ明朝" panose="02020600040205080304" pitchFamily="18" charset="-128"/>
                <a:ea typeface="ＭＳ Ｐ明朝" panose="02020600040205080304" pitchFamily="18" charset="-128"/>
              </a:rPr>
              <a:t>が域内</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lang="ja-JP" altLang="ja-JP" sz="1100" dirty="0" smtClean="0">
                <a:latin typeface="ＭＳ Ｐ明朝" panose="02020600040205080304" pitchFamily="18" charset="-128"/>
                <a:ea typeface="ＭＳ Ｐ明朝" panose="02020600040205080304" pitchFamily="18" charset="-128"/>
              </a:rPr>
              <a:t>における消費活動を活性化させれば、それが税収に</a:t>
            </a:r>
            <a:r>
              <a:rPr lang="ja-JP" altLang="ja-JP" sz="1100" dirty="0">
                <a:latin typeface="ＭＳ Ｐ明朝" panose="02020600040205080304" pitchFamily="18" charset="-128"/>
                <a:ea typeface="ＭＳ Ｐ明朝" panose="02020600040205080304" pitchFamily="18" charset="-128"/>
              </a:rPr>
              <a:t>反映</a:t>
            </a:r>
            <a:r>
              <a:rPr lang="ja-JP" altLang="ja-JP" sz="1100" dirty="0" smtClean="0">
                <a:latin typeface="ＭＳ Ｐ明朝" panose="02020600040205080304" pitchFamily="18" charset="-128"/>
                <a:ea typeface="ＭＳ Ｐ明朝" panose="02020600040205080304" pitchFamily="18" charset="-128"/>
              </a:rPr>
              <a:t>さ</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lang="ja-JP" altLang="ja-JP" sz="1100" dirty="0" err="1" smtClean="0">
                <a:latin typeface="ＭＳ Ｐ明朝" panose="02020600040205080304" pitchFamily="18" charset="-128"/>
                <a:ea typeface="ＭＳ Ｐ明朝" panose="02020600040205080304" pitchFamily="18" charset="-128"/>
              </a:rPr>
              <a:t>れる</a:t>
            </a:r>
            <a:r>
              <a:rPr lang="ja-JP" altLang="ja-JP" sz="1100" dirty="0" smtClean="0">
                <a:latin typeface="ＭＳ Ｐ明朝" panose="02020600040205080304" pitchFamily="18" charset="-128"/>
                <a:ea typeface="ＭＳ Ｐ明朝" panose="02020600040205080304" pitchFamily="18" charset="-128"/>
              </a:rPr>
              <a:t>点</a:t>
            </a:r>
            <a:r>
              <a:rPr lang="ja-JP" altLang="en-US" sz="1100" dirty="0" smtClean="0">
                <a:latin typeface="ＭＳ Ｐ明朝" panose="02020600040205080304" pitchFamily="18" charset="-128"/>
                <a:ea typeface="ＭＳ Ｐ明朝" panose="02020600040205080304" pitchFamily="18" charset="-128"/>
              </a:rPr>
              <a:t>にある。</a:t>
            </a:r>
            <a:endParaRPr kumimoji="1" lang="ja-JP" altLang="en-US" sz="1100" dirty="0">
              <a:latin typeface="ＭＳ Ｐ明朝" panose="02020600040205080304" pitchFamily="18" charset="-128"/>
              <a:ea typeface="ＭＳ Ｐ明朝" panose="02020600040205080304" pitchFamily="18" charset="-128"/>
            </a:endParaRPr>
          </a:p>
        </p:txBody>
      </p:sp>
      <p:sp>
        <p:nvSpPr>
          <p:cNvPr id="18" name="正方形/長方形 17"/>
          <p:cNvSpPr/>
          <p:nvPr/>
        </p:nvSpPr>
        <p:spPr>
          <a:xfrm>
            <a:off x="36000" y="2916000"/>
            <a:ext cx="3910122" cy="4692315"/>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9" name="角丸四角形 18"/>
          <p:cNvSpPr/>
          <p:nvPr/>
        </p:nvSpPr>
        <p:spPr>
          <a:xfrm>
            <a:off x="36000" y="2788302"/>
            <a:ext cx="2160000" cy="216000"/>
          </a:xfrm>
          <a:prstGeom prst="roundRect">
            <a:avLst>
              <a:gd name="adj" fmla="val 50000"/>
            </a:avLst>
          </a:prstGeom>
          <a:solidFill>
            <a:schemeClr val="tx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ＭＳ ゴシック" panose="020B0609070205080204" pitchFamily="49" charset="-128"/>
                <a:ea typeface="ＭＳ ゴシック" panose="020B0609070205080204" pitchFamily="49" charset="-128"/>
              </a:rPr>
              <a:t>２　清算のあるべき姿</a:t>
            </a:r>
            <a:endParaRPr lang="ja-JP" altLang="en-US" sz="1400" b="1" dirty="0">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162523" y="6240577"/>
            <a:ext cx="3648682" cy="1201926"/>
          </a:xfrm>
          <a:prstGeom prst="rect">
            <a:avLst/>
          </a:prstGeom>
          <a:solidFill>
            <a:schemeClr val="bg1"/>
          </a:solidFill>
          <a:ln w="28575" cmpd="sng">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26" name="テキスト ボックス 25"/>
          <p:cNvSpPr txBox="1"/>
          <p:nvPr/>
        </p:nvSpPr>
        <p:spPr>
          <a:xfrm>
            <a:off x="237303" y="6530820"/>
            <a:ext cx="3542020" cy="1061829"/>
          </a:xfrm>
          <a:prstGeom prst="rect">
            <a:avLst/>
          </a:prstGeom>
          <a:noFill/>
        </p:spPr>
        <p:txBody>
          <a:bodyPr wrap="square" rtlCol="0">
            <a:spAutoFit/>
          </a:bodyPr>
          <a:lstStyle/>
          <a:p>
            <a:r>
              <a:rPr lang="ja-JP" altLang="en-US" sz="1000" dirty="0" smtClean="0">
                <a:latin typeface="ＭＳ Ｐ明朝" panose="02020600040205080304" pitchFamily="18" charset="-128"/>
                <a:ea typeface="ＭＳ Ｐ明朝" panose="02020600040205080304" pitchFamily="18" charset="-128"/>
              </a:rPr>
              <a:t>　</a:t>
            </a:r>
            <a:r>
              <a:rPr lang="ja-JP" altLang="ja-JP" sz="1000" dirty="0" smtClean="0">
                <a:latin typeface="ＭＳ Ｐ明朝" panose="02020600040205080304" pitchFamily="18" charset="-128"/>
                <a:ea typeface="ＭＳ Ｐ明朝" panose="02020600040205080304" pitchFamily="18" charset="-128"/>
              </a:rPr>
              <a:t>地方</a:t>
            </a:r>
            <a:r>
              <a:rPr lang="ja-JP" altLang="ja-JP" sz="1000" dirty="0">
                <a:latin typeface="ＭＳ Ｐ明朝" panose="02020600040205080304" pitchFamily="18" charset="-128"/>
                <a:ea typeface="ＭＳ Ｐ明朝" panose="02020600040205080304" pitchFamily="18" charset="-128"/>
              </a:rPr>
              <a:t>消費税の清算基準については、</a:t>
            </a:r>
            <a:r>
              <a:rPr lang="ja-JP" altLang="ja-JP" sz="1000" dirty="0" smtClean="0">
                <a:latin typeface="ＭＳ Ｐ明朝" panose="02020600040205080304" pitchFamily="18" charset="-128"/>
                <a:ea typeface="ＭＳ Ｐ明朝" panose="02020600040205080304" pitchFamily="18" charset="-128"/>
              </a:rPr>
              <a:t>平成</a:t>
            </a:r>
            <a:r>
              <a:rPr lang="ja-JP" altLang="en-US" sz="1000" dirty="0" smtClean="0">
                <a:latin typeface="ＭＳ Ｐ明朝" panose="02020600040205080304" pitchFamily="18" charset="-128"/>
                <a:ea typeface="ＭＳ Ｐ明朝" panose="02020600040205080304" pitchFamily="18" charset="-128"/>
              </a:rPr>
              <a:t>３</a:t>
            </a:r>
            <a:r>
              <a:rPr lang="ja-JP" altLang="en-US" sz="1000" dirty="0">
                <a:latin typeface="ＭＳ Ｐ明朝" panose="02020600040205080304" pitchFamily="18" charset="-128"/>
                <a:ea typeface="ＭＳ Ｐ明朝" panose="02020600040205080304" pitchFamily="18" charset="-128"/>
              </a:rPr>
              <a:t>０</a:t>
            </a:r>
            <a:r>
              <a:rPr lang="ja-JP" altLang="ja-JP" sz="1000" dirty="0" smtClean="0">
                <a:latin typeface="ＭＳ Ｐ明朝" panose="02020600040205080304" pitchFamily="18" charset="-128"/>
                <a:ea typeface="ＭＳ Ｐ明朝" panose="02020600040205080304" pitchFamily="18" charset="-128"/>
              </a:rPr>
              <a:t>年度</a:t>
            </a:r>
            <a:r>
              <a:rPr lang="ja-JP" altLang="ja-JP" sz="1000" dirty="0">
                <a:latin typeface="ＭＳ Ｐ明朝" panose="02020600040205080304" pitchFamily="18" charset="-128"/>
                <a:ea typeface="ＭＳ Ｐ明朝" panose="02020600040205080304" pitchFamily="18" charset="-128"/>
              </a:rPr>
              <a:t>税制改正に向けて、地方消費税の税収を最終消費地の都道府県により適切に帰属させるため、地方公共団体の意見を踏まえつつ、</a:t>
            </a:r>
            <a:r>
              <a:rPr lang="ja-JP" altLang="ja-JP" sz="1000" dirty="0" smtClean="0">
                <a:latin typeface="ＭＳ Ｐ明朝" panose="02020600040205080304" pitchFamily="18" charset="-128"/>
                <a:ea typeface="ＭＳ Ｐ明朝" panose="02020600040205080304" pitchFamily="18" charset="-128"/>
              </a:rPr>
              <a:t>統計</a:t>
            </a:r>
            <a:r>
              <a:rPr lang="ja-JP" altLang="en-US" sz="1000" dirty="0">
                <a:latin typeface="ＭＳ Ｐ明朝" panose="02020600040205080304" pitchFamily="18" charset="-128"/>
                <a:ea typeface="ＭＳ Ｐ明朝" panose="02020600040205080304" pitchFamily="18" charset="-128"/>
              </a:rPr>
              <a:t>データ</a:t>
            </a:r>
            <a:r>
              <a:rPr lang="ja-JP" altLang="ja-JP" sz="1000" dirty="0" smtClean="0">
                <a:latin typeface="ＭＳ Ｐ明朝" panose="02020600040205080304" pitchFamily="18" charset="-128"/>
                <a:ea typeface="ＭＳ Ｐ明朝" panose="02020600040205080304" pitchFamily="18" charset="-128"/>
              </a:rPr>
              <a:t>の</a:t>
            </a:r>
            <a:r>
              <a:rPr lang="ja-JP" altLang="ja-JP" sz="1000" dirty="0">
                <a:latin typeface="ＭＳ Ｐ明朝" panose="02020600040205080304" pitchFamily="18" charset="-128"/>
                <a:ea typeface="ＭＳ Ｐ明朝" panose="02020600040205080304" pitchFamily="18" charset="-128"/>
              </a:rPr>
              <a:t>利用方法等の見直しを進めるとともに、必要に応じ人口の比率を高めるなど、抜本的な方策を検討し、結論を得る。</a:t>
            </a:r>
            <a:endParaRPr lang="en-US" altLang="ja-JP" sz="1000" dirty="0">
              <a:latin typeface="ＭＳ Ｐ明朝" panose="02020600040205080304" pitchFamily="18" charset="-128"/>
              <a:ea typeface="ＭＳ Ｐ明朝" panose="02020600040205080304" pitchFamily="18" charset="-128"/>
            </a:endParaRPr>
          </a:p>
          <a:p>
            <a:endParaRPr kumimoji="1" lang="ja-JP" altLang="en-US" sz="1050" dirty="0">
              <a:latin typeface="ＭＳ Ｐ明朝" panose="02020600040205080304" pitchFamily="18" charset="-128"/>
              <a:ea typeface="ＭＳ Ｐ明朝" panose="02020600040205080304" pitchFamily="18" charset="-128"/>
            </a:endParaRPr>
          </a:p>
        </p:txBody>
      </p:sp>
      <p:sp>
        <p:nvSpPr>
          <p:cNvPr id="27" name="テキスト ボックス 26"/>
          <p:cNvSpPr txBox="1"/>
          <p:nvPr/>
        </p:nvSpPr>
        <p:spPr>
          <a:xfrm>
            <a:off x="63551" y="6268857"/>
            <a:ext cx="2646878" cy="276999"/>
          </a:xfrm>
          <a:prstGeom prst="rect">
            <a:avLst/>
          </a:prstGeom>
          <a:noFill/>
        </p:spPr>
        <p:txBody>
          <a:bodyPr wrap="none" rtlCol="0">
            <a:spAutoFit/>
          </a:bodyPr>
          <a:lstStyle/>
          <a:p>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平成２９年度与党税制改正</a:t>
            </a:r>
            <a:r>
              <a:rPr lang="ja-JP" altLang="en-US" sz="1200" b="1" dirty="0" smtClean="0">
                <a:latin typeface="ＭＳ ゴシック" panose="020B0609070205080204" pitchFamily="49" charset="-128"/>
                <a:ea typeface="ＭＳ ゴシック" panose="020B0609070205080204" pitchFamily="49" charset="-128"/>
              </a:rPr>
              <a:t>大綱</a:t>
            </a:r>
            <a:r>
              <a:rPr lang="en-US" altLang="ja-JP" sz="1200" b="1"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115310" y="4211118"/>
            <a:ext cx="3820154" cy="669414"/>
          </a:xfrm>
          <a:prstGeom prst="rect">
            <a:avLst/>
          </a:prstGeom>
          <a:noFill/>
        </p:spPr>
        <p:txBody>
          <a:bodyPr wrap="square" rtlCol="0">
            <a:spAutoFit/>
          </a:bodyPr>
          <a:lstStyle/>
          <a:p>
            <a:pPr>
              <a:lnSpc>
                <a:spcPts val="1500"/>
              </a:lnSpc>
            </a:pPr>
            <a:r>
              <a:rPr lang="ja-JP" altLang="en-US" sz="1100" dirty="0" smtClean="0">
                <a:latin typeface="ＭＳ Ｐ明朝" panose="02020600040205080304" pitchFamily="18" charset="-128"/>
                <a:ea typeface="ＭＳ Ｐ明朝" panose="02020600040205080304" pitchFamily="18" charset="-128"/>
              </a:rPr>
              <a:t>　</a:t>
            </a:r>
            <a:r>
              <a:rPr lang="ja-JP" altLang="ja-JP" sz="1100" b="1" u="sng" dirty="0" smtClean="0">
                <a:latin typeface="+mn-ea"/>
              </a:rPr>
              <a:t>将来的</a:t>
            </a:r>
            <a:r>
              <a:rPr lang="ja-JP" altLang="ja-JP" sz="1100" b="1" u="sng" dirty="0">
                <a:latin typeface="+mn-ea"/>
              </a:rPr>
              <a:t>には、統計</a:t>
            </a:r>
            <a:r>
              <a:rPr lang="ja-JP" altLang="en-US" sz="1100" b="1" u="sng" dirty="0" smtClean="0">
                <a:latin typeface="+mn-ea"/>
              </a:rPr>
              <a:t>調査方法の工夫</a:t>
            </a:r>
            <a:r>
              <a:rPr lang="ja-JP" altLang="ja-JP" sz="1100" b="1" u="sng" dirty="0" smtClean="0">
                <a:latin typeface="+mn-ea"/>
              </a:rPr>
              <a:t>や消費に関する</a:t>
            </a:r>
            <a:r>
              <a:rPr lang="ja-JP" altLang="en-US" sz="1100" b="1" u="sng" dirty="0" smtClean="0">
                <a:latin typeface="+mn-ea"/>
              </a:rPr>
              <a:t>データ</a:t>
            </a:r>
            <a:r>
              <a:rPr lang="ja-JP" altLang="ja-JP" sz="1100" b="1" u="sng" dirty="0" smtClean="0">
                <a:latin typeface="+mn-ea"/>
              </a:rPr>
              <a:t>の</a:t>
            </a:r>
            <a:r>
              <a:rPr lang="ja-JP" altLang="ja-JP" sz="1100" b="1" u="sng" dirty="0">
                <a:latin typeface="+mn-ea"/>
              </a:rPr>
              <a:t>活用なども含め</a:t>
            </a:r>
            <a:r>
              <a:rPr lang="ja-JP" altLang="ja-JP" sz="1100" b="1" u="sng" dirty="0" smtClean="0">
                <a:latin typeface="+mn-ea"/>
              </a:rPr>
              <a:t>、</a:t>
            </a:r>
            <a:r>
              <a:rPr lang="ja-JP" altLang="en-US" sz="1100" b="1" u="sng" dirty="0" smtClean="0">
                <a:latin typeface="+mn-ea"/>
              </a:rPr>
              <a:t>都道府県ごとの</a:t>
            </a:r>
            <a:r>
              <a:rPr lang="ja-JP" altLang="ja-JP" sz="1100" b="1" u="sng" dirty="0" smtClean="0">
                <a:latin typeface="+mn-ea"/>
              </a:rPr>
              <a:t>消費</a:t>
            </a:r>
            <a:r>
              <a:rPr lang="ja-JP" altLang="ja-JP" sz="1100" b="1" u="sng" dirty="0">
                <a:latin typeface="+mn-ea"/>
              </a:rPr>
              <a:t>額を正確にとらえる方策を検討</a:t>
            </a:r>
            <a:r>
              <a:rPr lang="ja-JP" altLang="ja-JP" sz="1100" b="1" u="sng" dirty="0" smtClean="0">
                <a:latin typeface="+mn-ea"/>
              </a:rPr>
              <a:t>し</a:t>
            </a:r>
            <a:r>
              <a:rPr lang="ja-JP" altLang="en-US" sz="1100" b="1" u="sng" dirty="0" smtClean="0">
                <a:latin typeface="+mn-ea"/>
              </a:rPr>
              <a:t>ていくべき。</a:t>
            </a:r>
            <a:endParaRPr lang="en-US" altLang="ja-JP" sz="1100" b="1" u="sng" dirty="0">
              <a:latin typeface="ＭＳ Ｐ明朝" panose="02020600040205080304" pitchFamily="18" charset="-128"/>
              <a:ea typeface="ＭＳ Ｐ明朝" panose="02020600040205080304" pitchFamily="18" charset="-128"/>
            </a:endParaRPr>
          </a:p>
        </p:txBody>
      </p:sp>
      <p:sp>
        <p:nvSpPr>
          <p:cNvPr id="29" name="テキスト ボックス 28"/>
          <p:cNvSpPr txBox="1"/>
          <p:nvPr/>
        </p:nvSpPr>
        <p:spPr>
          <a:xfrm>
            <a:off x="97989" y="5230033"/>
            <a:ext cx="3693412" cy="938719"/>
          </a:xfrm>
          <a:prstGeom prst="rect">
            <a:avLst/>
          </a:prstGeom>
          <a:noFill/>
        </p:spPr>
        <p:txBody>
          <a:bodyPr wrap="square" rtlCol="0">
            <a:spAutoFit/>
          </a:bodyPr>
          <a:lstStyle/>
          <a:p>
            <a:r>
              <a:rPr lang="ja-JP" altLang="en-US" sz="1100" dirty="0" smtClean="0">
                <a:latin typeface="ＭＳ Ｐ明朝" panose="02020600040205080304" pitchFamily="18" charset="-128"/>
                <a:ea typeface="ＭＳ Ｐ明朝" panose="02020600040205080304" pitchFamily="18" charset="-128"/>
              </a:rPr>
              <a:t>　上記</a:t>
            </a:r>
            <a:r>
              <a:rPr lang="ja-JP" altLang="en-US" sz="1100" dirty="0">
                <a:latin typeface="ＭＳ Ｐ明朝" panose="02020600040205080304" pitchFamily="18" charset="-128"/>
                <a:ea typeface="ＭＳ Ｐ明朝" panose="02020600040205080304" pitchFamily="18" charset="-128"/>
              </a:rPr>
              <a:t>の方向に近づくよう、</a:t>
            </a:r>
            <a:r>
              <a:rPr lang="ja-JP" altLang="en-US" sz="1100" b="1" u="sng" dirty="0">
                <a:latin typeface="ＭＳ Ｐゴシック" panose="020B0600070205080204" pitchFamily="50" charset="-128"/>
                <a:ea typeface="ＭＳ Ｐゴシック" panose="020B0600070205080204" pitchFamily="50" charset="-128"/>
              </a:rPr>
              <a:t>現行の統計を活用した見直し</a:t>
            </a:r>
            <a:r>
              <a:rPr lang="ja-JP" altLang="en-US" sz="1100" dirty="0">
                <a:latin typeface="ＭＳ Ｐ明朝" panose="02020600040205080304" pitchFamily="18" charset="-128"/>
                <a:ea typeface="ＭＳ Ｐ明朝" panose="02020600040205080304" pitchFamily="18" charset="-128"/>
              </a:rPr>
              <a:t>を</a:t>
            </a:r>
            <a:r>
              <a:rPr lang="ja-JP" altLang="en-US" sz="1100" dirty="0" smtClean="0">
                <a:latin typeface="ＭＳ Ｐ明朝" panose="02020600040205080304" pitchFamily="18" charset="-128"/>
                <a:ea typeface="ＭＳ Ｐ明朝" panose="02020600040205080304" pitchFamily="18" charset="-128"/>
              </a:rPr>
              <a:t>検討すべき。</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その際、</a:t>
            </a:r>
            <a:r>
              <a:rPr lang="ja-JP" altLang="ja-JP" sz="1100" b="1" u="sng" dirty="0">
                <a:latin typeface="+mn-ea"/>
              </a:rPr>
              <a:t>代替指標</a:t>
            </a:r>
            <a:r>
              <a:rPr lang="ja-JP" altLang="ja-JP" sz="1100" b="1" u="sng" dirty="0" smtClean="0">
                <a:latin typeface="+mn-ea"/>
              </a:rPr>
              <a:t>の</a:t>
            </a:r>
            <a:r>
              <a:rPr lang="ja-JP" altLang="en-US" sz="1100" b="1" u="sng" dirty="0" smtClean="0">
                <a:latin typeface="+mn-ea"/>
              </a:rPr>
              <a:t>ウェイト</a:t>
            </a:r>
            <a:r>
              <a:rPr lang="ja-JP" altLang="ja-JP" sz="1100" b="1" u="sng" dirty="0" smtClean="0">
                <a:latin typeface="+mn-ea"/>
              </a:rPr>
              <a:t>は</a:t>
            </a:r>
            <a:r>
              <a:rPr lang="ja-JP" altLang="ja-JP" sz="1100" b="1" u="sng" dirty="0">
                <a:latin typeface="+mn-ea"/>
              </a:rPr>
              <a:t>できるだけ低く抑える方向で検討してい</a:t>
            </a:r>
            <a:r>
              <a:rPr lang="ja-JP" altLang="en-US" sz="1100" b="1" u="sng" dirty="0">
                <a:latin typeface="+mn-ea"/>
              </a:rPr>
              <a:t>く</a:t>
            </a:r>
            <a:r>
              <a:rPr lang="ja-JP" altLang="ja-JP" sz="1100" b="1" u="sng" dirty="0">
                <a:latin typeface="+mn-ea"/>
              </a:rPr>
              <a:t>べき</a:t>
            </a:r>
            <a:r>
              <a:rPr lang="ja-JP" altLang="ja-JP" sz="1100" b="1" u="sng" dirty="0">
                <a:latin typeface="ＭＳ Ｐ明朝" panose="02020600040205080304" pitchFamily="18" charset="-128"/>
                <a:ea typeface="ＭＳ Ｐ明朝" panose="02020600040205080304" pitchFamily="18" charset="-128"/>
              </a:rPr>
              <a:t>。</a:t>
            </a:r>
            <a:endParaRPr lang="en-US" altLang="ja-JP" sz="1100" b="1" u="sng" dirty="0">
              <a:latin typeface="ＭＳ Ｐ明朝" panose="02020600040205080304" pitchFamily="18" charset="-128"/>
              <a:ea typeface="ＭＳ Ｐ明朝" panose="02020600040205080304" pitchFamily="18" charset="-128"/>
            </a:endParaRPr>
          </a:p>
          <a:p>
            <a:endParaRPr lang="ja-JP" altLang="en-US" sz="1100" dirty="0">
              <a:latin typeface="ＭＳ Ｐ明朝" panose="02020600040205080304" pitchFamily="18" charset="-128"/>
              <a:ea typeface="ＭＳ Ｐ明朝" panose="02020600040205080304" pitchFamily="18" charset="-128"/>
            </a:endParaRPr>
          </a:p>
        </p:txBody>
      </p:sp>
      <p:sp>
        <p:nvSpPr>
          <p:cNvPr id="30" name="対角する 2 つの角を切り取った四角形 29"/>
          <p:cNvSpPr/>
          <p:nvPr/>
        </p:nvSpPr>
        <p:spPr>
          <a:xfrm>
            <a:off x="143286" y="3976023"/>
            <a:ext cx="1620000" cy="198000"/>
          </a:xfrm>
          <a:prstGeom prst="snip2DiagRect">
            <a:avLst>
              <a:gd name="adj1" fmla="val 0"/>
              <a:gd name="adj2" fmla="val 50000"/>
            </a:avLst>
          </a:prstGeom>
          <a:pattFill prst="narHorz">
            <a:fgClr>
              <a:schemeClr val="accent5">
                <a:lumMod val="60000"/>
                <a:lumOff val="4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200" b="1" dirty="0" smtClean="0">
                <a:solidFill>
                  <a:schemeClr val="tx1"/>
                </a:solidFill>
                <a:latin typeface="+mn-ea"/>
              </a:rPr>
              <a:t>（１）将来の方向性</a:t>
            </a:r>
            <a:endParaRPr lang="ja-JP" altLang="en-US" sz="1200" b="1" dirty="0">
              <a:solidFill>
                <a:schemeClr val="tx1"/>
              </a:solidFill>
              <a:latin typeface="+mn-ea"/>
            </a:endParaRPr>
          </a:p>
        </p:txBody>
      </p:sp>
      <p:sp>
        <p:nvSpPr>
          <p:cNvPr id="31" name="対角する 2 つの角を切り取った四角形 30"/>
          <p:cNvSpPr/>
          <p:nvPr/>
        </p:nvSpPr>
        <p:spPr>
          <a:xfrm>
            <a:off x="115310" y="4998029"/>
            <a:ext cx="1620000" cy="198000"/>
          </a:xfrm>
          <a:prstGeom prst="snip2DiagRect">
            <a:avLst>
              <a:gd name="adj1" fmla="val 0"/>
              <a:gd name="adj2" fmla="val 50000"/>
            </a:avLst>
          </a:prstGeom>
          <a:pattFill prst="narHorz">
            <a:fgClr>
              <a:schemeClr val="accent5">
                <a:lumMod val="60000"/>
                <a:lumOff val="4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200" b="1" dirty="0" smtClean="0">
                <a:solidFill>
                  <a:schemeClr val="tx1"/>
                </a:solidFill>
                <a:latin typeface="+mn-ea"/>
              </a:rPr>
              <a:t>（</a:t>
            </a:r>
            <a:r>
              <a:rPr lang="ja-JP" altLang="en-US" sz="1200" b="1" dirty="0">
                <a:solidFill>
                  <a:schemeClr val="tx1"/>
                </a:solidFill>
                <a:latin typeface="+mn-ea"/>
              </a:rPr>
              <a:t>２</a:t>
            </a:r>
            <a:r>
              <a:rPr lang="ja-JP" altLang="en-US" sz="1200" b="1" dirty="0" smtClean="0">
                <a:solidFill>
                  <a:schemeClr val="tx1"/>
                </a:solidFill>
                <a:latin typeface="+mn-ea"/>
              </a:rPr>
              <a:t>）当面の対応</a:t>
            </a:r>
            <a:endParaRPr lang="ja-JP" altLang="en-US" sz="1200" b="1" dirty="0">
              <a:solidFill>
                <a:schemeClr val="tx1"/>
              </a:solidFill>
              <a:latin typeface="+mn-ea"/>
            </a:endParaRPr>
          </a:p>
        </p:txBody>
      </p:sp>
      <p:sp>
        <p:nvSpPr>
          <p:cNvPr id="36" name="角丸四角形 35"/>
          <p:cNvSpPr/>
          <p:nvPr/>
        </p:nvSpPr>
        <p:spPr>
          <a:xfrm>
            <a:off x="36000" y="7705254"/>
            <a:ext cx="2952000" cy="216000"/>
          </a:xfrm>
          <a:prstGeom prst="roundRect">
            <a:avLst>
              <a:gd name="adj" fmla="val 50000"/>
            </a:avLst>
          </a:prstGeom>
          <a:solidFill>
            <a:schemeClr val="tx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ＭＳ ゴシック" panose="020B0609070205080204" pitchFamily="49" charset="-128"/>
                <a:ea typeface="ＭＳ ゴシック" panose="020B0609070205080204" pitchFamily="49" charset="-128"/>
              </a:rPr>
              <a:t>≪参考≫　現行の清算基準</a:t>
            </a:r>
            <a:endParaRPr lang="ja-JP" altLang="en-US" sz="1400" b="1" dirty="0">
              <a:latin typeface="ＭＳ ゴシック" panose="020B0609070205080204" pitchFamily="49" charset="-128"/>
              <a:ea typeface="ＭＳ ゴシック" panose="020B0609070205080204" pitchFamily="49" charset="-128"/>
            </a:endParaRPr>
          </a:p>
        </p:txBody>
      </p:sp>
      <p:sp>
        <p:nvSpPr>
          <p:cNvPr id="32" name="角丸四角形 31"/>
          <p:cNvSpPr/>
          <p:nvPr/>
        </p:nvSpPr>
        <p:spPr>
          <a:xfrm>
            <a:off x="4032000" y="2784819"/>
            <a:ext cx="2160000" cy="216000"/>
          </a:xfrm>
          <a:prstGeom prst="roundRect">
            <a:avLst>
              <a:gd name="adj" fmla="val 50000"/>
            </a:avLst>
          </a:prstGeom>
          <a:solidFill>
            <a:schemeClr val="tx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ＭＳ ゴシック" panose="020B0609070205080204" pitchFamily="49" charset="-128"/>
                <a:ea typeface="ＭＳ ゴシック" panose="020B0609070205080204" pitchFamily="49" charset="-128"/>
              </a:rPr>
              <a:t>４</a:t>
            </a:r>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提言のイメージ</a:t>
            </a:r>
            <a:endParaRPr lang="ja-JP" altLang="en-US" sz="1400" b="1" dirty="0">
              <a:latin typeface="ＭＳ ゴシック" panose="020B0609070205080204" pitchFamily="49" charset="-128"/>
              <a:ea typeface="ＭＳ ゴシック" panose="020B0609070205080204" pitchFamily="49" charset="-128"/>
            </a:endParaRPr>
          </a:p>
        </p:txBody>
      </p:sp>
      <p:cxnSp>
        <p:nvCxnSpPr>
          <p:cNvPr id="90" name="直線コネクタ 89"/>
          <p:cNvCxnSpPr>
            <a:endCxn id="94" idx="1"/>
          </p:cNvCxnSpPr>
          <p:nvPr/>
        </p:nvCxnSpPr>
        <p:spPr>
          <a:xfrm flipH="1">
            <a:off x="4405981" y="3219179"/>
            <a:ext cx="6734" cy="222436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2" name="正方形/長方形 91"/>
          <p:cNvSpPr/>
          <p:nvPr/>
        </p:nvSpPr>
        <p:spPr>
          <a:xfrm>
            <a:off x="7851475" y="4813289"/>
            <a:ext cx="1489339" cy="1260518"/>
          </a:xfrm>
          <a:prstGeom prst="rect">
            <a:avLst/>
          </a:prstGeom>
          <a:pattFill prst="ltUpDiag">
            <a:fgClr>
              <a:schemeClr val="accent5">
                <a:lumMod val="60000"/>
                <a:lumOff val="4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8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（小売）</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代替指標</a:t>
            </a:r>
            <a:endParaRPr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000" dirty="0" smtClean="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0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3" name="正方形/長方形 92"/>
          <p:cNvSpPr/>
          <p:nvPr/>
        </p:nvSpPr>
        <p:spPr>
          <a:xfrm>
            <a:off x="11520998" y="4810912"/>
            <a:ext cx="1121709" cy="1260518"/>
          </a:xfrm>
          <a:prstGeom prst="rect">
            <a:avLst/>
          </a:prstGeom>
          <a:pattFill prst="pct20">
            <a:fgClr>
              <a:srgbClr val="FF99CC"/>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lIns="0" rIns="0" rtlCol="0" anchor="t" anchorCtr="0"/>
          <a:lstStyle/>
          <a:p>
            <a:pPr algn="ctr"/>
            <a:endParaRPr kumimoji="1" lang="en-US" altLang="ja-JP" sz="8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50" b="1" dirty="0" smtClean="0">
                <a:solidFill>
                  <a:schemeClr val="tx1"/>
                </a:solidFill>
                <a:latin typeface="ＭＳ Ｐゴシック" panose="020B0600070205080204" pitchFamily="50" charset="-128"/>
                <a:ea typeface="ＭＳ Ｐゴシック" panose="020B0600070205080204" pitchFamily="50" charset="-128"/>
              </a:rPr>
              <a:t>（サービス）</a:t>
            </a:r>
            <a:endParaRPr kumimoji="1"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代替指標</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4" name="正方形/長方形 93"/>
          <p:cNvSpPr/>
          <p:nvPr/>
        </p:nvSpPr>
        <p:spPr>
          <a:xfrm>
            <a:off x="4405981" y="4813287"/>
            <a:ext cx="3445505" cy="1260518"/>
          </a:xfrm>
          <a:prstGeom prst="rect">
            <a:avLst/>
          </a:prstGeom>
          <a:solidFill>
            <a:srgbClr val="66CCFF"/>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小売</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年間販売</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額</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b="1" dirty="0">
                <a:solidFill>
                  <a:schemeClr val="tx1"/>
                </a:solidFill>
                <a:latin typeface="ＭＳ Ｐゴシック" panose="020B0600070205080204" pitchFamily="50" charset="-128"/>
                <a:ea typeface="ＭＳ Ｐゴシック" panose="020B0600070205080204" pitchFamily="50" charset="-128"/>
              </a:rPr>
              <a:t>商業統計</a:t>
            </a: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100" b="1" dirty="0">
              <a:solidFill>
                <a:schemeClr val="tx1"/>
              </a:solidFill>
              <a:latin typeface="ＭＳ Ｐゴシック" panose="020B0600070205080204" pitchFamily="50" charset="-128"/>
              <a:ea typeface="ＭＳ Ｐゴシック" panose="020B0600070205080204" pitchFamily="50" charset="-128"/>
            </a:endParaRPr>
          </a:p>
        </p:txBody>
      </p:sp>
      <p:sp>
        <p:nvSpPr>
          <p:cNvPr id="95" name="正方形/長方形 94"/>
          <p:cNvSpPr/>
          <p:nvPr/>
        </p:nvSpPr>
        <p:spPr>
          <a:xfrm>
            <a:off x="9335653" y="4811384"/>
            <a:ext cx="2185345" cy="1260518"/>
          </a:xfrm>
          <a:prstGeom prst="rect">
            <a:avLst/>
          </a:prstGeom>
          <a:solidFill>
            <a:srgbClr val="FFCCCC"/>
          </a:solidFill>
          <a:ln w="38100"/>
        </p:spPr>
        <p:style>
          <a:lnRef idx="2">
            <a:schemeClr val="accent1">
              <a:shade val="50000"/>
            </a:schemeClr>
          </a:lnRef>
          <a:fillRef idx="1">
            <a:schemeClr val="accent1"/>
          </a:fillRef>
          <a:effectRef idx="0">
            <a:schemeClr val="accent1"/>
          </a:effectRef>
          <a:fontRef idx="minor">
            <a:schemeClr val="lt1"/>
          </a:fontRef>
        </p:style>
        <p:txBody>
          <a:bodyPr lIns="0" rIns="0" rtlCol="0" anchor="t" anchorCtr="0"/>
          <a:lstStyle/>
          <a:p>
            <a:pPr algn="ctr"/>
            <a:endParaRPr kumimoji="1"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サービス業対</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個人事業収入</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額</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b="1" dirty="0">
                <a:solidFill>
                  <a:schemeClr val="tx1"/>
                </a:solidFill>
                <a:latin typeface="ＭＳ Ｐゴシック" panose="020B0600070205080204" pitchFamily="50" charset="-128"/>
                <a:ea typeface="ＭＳ Ｐゴシック" panose="020B0600070205080204" pitchFamily="50" charset="-128"/>
              </a:rPr>
              <a:t>経済センサス活動調査</a:t>
            </a: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6" name="下矢印 95"/>
          <p:cNvSpPr/>
          <p:nvPr/>
        </p:nvSpPr>
        <p:spPr>
          <a:xfrm>
            <a:off x="10158141" y="6171389"/>
            <a:ext cx="360000" cy="357403"/>
          </a:xfrm>
          <a:prstGeom prst="downArrow">
            <a:avLst/>
          </a:prstGeom>
          <a:solidFill>
            <a:srgbClr val="FFCC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下矢印 96"/>
          <p:cNvSpPr/>
          <p:nvPr/>
        </p:nvSpPr>
        <p:spPr>
          <a:xfrm>
            <a:off x="8376106" y="6171389"/>
            <a:ext cx="360000" cy="357403"/>
          </a:xfrm>
          <a:prstGeom prst="downArrow">
            <a:avLst/>
          </a:prstGeom>
          <a:pattFill prst="ltUpDiag">
            <a:fgClr>
              <a:schemeClr val="accent5">
                <a:lumMod val="60000"/>
                <a:lumOff val="40000"/>
              </a:schemeClr>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下矢印 97"/>
          <p:cNvSpPr/>
          <p:nvPr/>
        </p:nvSpPr>
        <p:spPr>
          <a:xfrm>
            <a:off x="11936999" y="6171389"/>
            <a:ext cx="360000" cy="357403"/>
          </a:xfrm>
          <a:prstGeom prst="downArrow">
            <a:avLst/>
          </a:prstGeom>
          <a:pattFill prst="pct20">
            <a:fgClr>
              <a:srgbClr val="FF99CC"/>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下矢印 98"/>
          <p:cNvSpPr/>
          <p:nvPr/>
        </p:nvSpPr>
        <p:spPr>
          <a:xfrm>
            <a:off x="4592112" y="6171389"/>
            <a:ext cx="360000" cy="357403"/>
          </a:xfrm>
          <a:prstGeom prst="downArrow">
            <a:avLst/>
          </a:prstGeom>
          <a:pattFill prst="horzBrick">
            <a:fgClr>
              <a:schemeClr val="accent5">
                <a:lumMod val="60000"/>
                <a:lumOff val="40000"/>
              </a:schemeClr>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4405980" y="5441171"/>
            <a:ext cx="758976" cy="634640"/>
          </a:xfrm>
          <a:prstGeom prst="rect">
            <a:avLst/>
          </a:prstGeom>
          <a:pattFill prst="horzBrick">
            <a:fgClr>
              <a:schemeClr val="accent5">
                <a:lumMod val="60000"/>
                <a:lumOff val="40000"/>
              </a:schemeClr>
            </a:fgClr>
            <a:bgClr>
              <a:schemeClr val="bg1"/>
            </a:bgClr>
          </a:patt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3" name="テキスト ボックス 102"/>
          <p:cNvSpPr txBox="1"/>
          <p:nvPr/>
        </p:nvSpPr>
        <p:spPr>
          <a:xfrm>
            <a:off x="5019899" y="6105457"/>
            <a:ext cx="1509463" cy="138499"/>
          </a:xfrm>
          <a:prstGeom prst="rect">
            <a:avLst/>
          </a:prstGeom>
          <a:noFill/>
        </p:spPr>
        <p:txBody>
          <a:bodyPr wrap="square" lIns="0" tIns="0" rIns="0" bIns="0" rtlCol="0">
            <a:spAutoFit/>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販売形態が「無店舗型」のもの</a:t>
            </a:r>
            <a:endParaRPr kumimoji="1" lang="ja-JP" altLang="en-US" sz="900" dirty="0">
              <a:latin typeface="ＭＳ Ｐゴシック" panose="020B0600070205080204" pitchFamily="50" charset="-128"/>
              <a:ea typeface="ＭＳ Ｐゴシック" panose="020B0600070205080204" pitchFamily="50" charset="-128"/>
            </a:endParaRPr>
          </a:p>
        </p:txBody>
      </p:sp>
      <p:cxnSp>
        <p:nvCxnSpPr>
          <p:cNvPr id="104" name="直線矢印コネクタ 103"/>
          <p:cNvCxnSpPr>
            <a:stCxn id="103" idx="1"/>
          </p:cNvCxnSpPr>
          <p:nvPr/>
        </p:nvCxnSpPr>
        <p:spPr>
          <a:xfrm flipH="1" flipV="1">
            <a:off x="4802265" y="5761202"/>
            <a:ext cx="217634" cy="4135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大かっこ 113"/>
          <p:cNvSpPr/>
          <p:nvPr/>
        </p:nvSpPr>
        <p:spPr>
          <a:xfrm>
            <a:off x="10437076" y="5789007"/>
            <a:ext cx="962194" cy="1727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r>
              <a:rPr kumimoji="1" lang="ja-JP" altLang="en-US" sz="900" b="1" dirty="0" smtClean="0">
                <a:latin typeface="ＭＳ Ｐゴシック" panose="020B0600070205080204" pitchFamily="50" charset="-128"/>
                <a:ea typeface="ＭＳ Ｐゴシック" panose="020B0600070205080204" pitchFamily="50" charset="-128"/>
              </a:rPr>
              <a:t>　・非課税等控除</a:t>
            </a:r>
            <a:endParaRPr kumimoji="1" lang="ja-JP" altLang="en-US" sz="900" b="1" dirty="0">
              <a:latin typeface="ＭＳ Ｐゴシック" panose="020B0600070205080204" pitchFamily="50" charset="-128"/>
              <a:ea typeface="ＭＳ Ｐゴシック" panose="020B0600070205080204" pitchFamily="50" charset="-128"/>
            </a:endParaRPr>
          </a:p>
        </p:txBody>
      </p:sp>
      <p:sp>
        <p:nvSpPr>
          <p:cNvPr id="115" name="大かっこ 114"/>
          <p:cNvSpPr/>
          <p:nvPr/>
        </p:nvSpPr>
        <p:spPr>
          <a:xfrm>
            <a:off x="5942352" y="5727486"/>
            <a:ext cx="1821006" cy="247353"/>
          </a:xfrm>
          <a:prstGeom prst="bracketPair">
            <a:avLst>
              <a:gd name="adj" fmla="val 804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r>
              <a:rPr kumimoji="1" lang="ja-JP" altLang="en-US" sz="900" b="1" dirty="0" smtClean="0">
                <a:latin typeface="ＭＳ Ｐゴシック" panose="020B0600070205080204" pitchFamily="50" charset="-128"/>
                <a:ea typeface="ＭＳ Ｐゴシック" panose="020B0600070205080204" pitchFamily="50" charset="-128"/>
              </a:rPr>
              <a:t>　</a:t>
            </a:r>
            <a:r>
              <a:rPr lang="ja-JP" altLang="en-US" sz="900" b="1" dirty="0">
                <a:latin typeface="ＭＳ Ｐゴシック" panose="020B0600070205080204" pitchFamily="50" charset="-128"/>
              </a:rPr>
              <a:t>・新設</a:t>
            </a:r>
            <a:r>
              <a:rPr lang="ja-JP" altLang="en-US" sz="900" b="1" dirty="0" smtClean="0">
                <a:latin typeface="ＭＳ Ｐゴシック" panose="020B0600070205080204" pitchFamily="50" charset="-128"/>
              </a:rPr>
              <a:t>事業所の追加補正</a:t>
            </a:r>
            <a:endParaRPr kumimoji="1" lang="en-US" altLang="ja-JP" sz="900" b="1" dirty="0" smtClean="0">
              <a:latin typeface="ＭＳ Ｐゴシック" panose="020B0600070205080204" pitchFamily="50" charset="-128"/>
              <a:ea typeface="ＭＳ Ｐゴシック" panose="020B0600070205080204" pitchFamily="50" charset="-128"/>
            </a:endParaRPr>
          </a:p>
          <a:p>
            <a:r>
              <a:rPr kumimoji="1" lang="ja-JP" altLang="en-US" sz="900" b="1" dirty="0" smtClean="0">
                <a:latin typeface="ＭＳ Ｐゴシック" panose="020B0600070205080204" pitchFamily="50" charset="-128"/>
                <a:ea typeface="ＭＳ Ｐゴシック" panose="020B0600070205080204" pitchFamily="50" charset="-128"/>
              </a:rPr>
              <a:t>　・</a:t>
            </a:r>
            <a:r>
              <a:rPr lang="ja-JP" altLang="en-US" sz="900" b="1" dirty="0">
                <a:latin typeface="ＭＳ Ｐゴシック" panose="020B0600070205080204" pitchFamily="50" charset="-128"/>
              </a:rPr>
              <a:t> 「通信販売・インターネット</a:t>
            </a:r>
            <a:r>
              <a:rPr lang="ja-JP" altLang="en-US" sz="900" b="1" dirty="0" smtClean="0">
                <a:latin typeface="ＭＳ Ｐゴシック" panose="020B0600070205080204" pitchFamily="50" charset="-128"/>
              </a:rPr>
              <a:t>」追加</a:t>
            </a:r>
            <a:endParaRPr kumimoji="1" lang="en-US" altLang="ja-JP" sz="900" b="1" dirty="0" smtClean="0">
              <a:latin typeface="ＭＳ Ｐゴシック" panose="020B0600070205080204" pitchFamily="50" charset="-128"/>
              <a:ea typeface="ＭＳ Ｐゴシック" panose="020B0600070205080204" pitchFamily="50" charset="-128"/>
            </a:endParaRPr>
          </a:p>
        </p:txBody>
      </p:sp>
      <p:cxnSp>
        <p:nvCxnSpPr>
          <p:cNvPr id="117" name="直線コネクタ 116"/>
          <p:cNvCxnSpPr/>
          <p:nvPr/>
        </p:nvCxnSpPr>
        <p:spPr>
          <a:xfrm>
            <a:off x="12633962" y="3195999"/>
            <a:ext cx="15954" cy="203693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a:endCxn id="95" idx="1"/>
          </p:cNvCxnSpPr>
          <p:nvPr/>
        </p:nvCxnSpPr>
        <p:spPr>
          <a:xfrm flipH="1">
            <a:off x="9335653" y="3589094"/>
            <a:ext cx="11080" cy="1852549"/>
          </a:xfrm>
          <a:prstGeom prst="line">
            <a:avLst/>
          </a:prstGeom>
          <a:ln w="9525">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3" name="直線矢印コネクタ 122"/>
          <p:cNvCxnSpPr/>
          <p:nvPr/>
        </p:nvCxnSpPr>
        <p:spPr>
          <a:xfrm flipV="1">
            <a:off x="4392026" y="3219179"/>
            <a:ext cx="8251490" cy="987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flipV="1">
            <a:off x="4392026" y="3594989"/>
            <a:ext cx="4943628" cy="952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V="1">
            <a:off x="9335654" y="3589590"/>
            <a:ext cx="3307862" cy="6571"/>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126"/>
          <p:cNvSpPr txBox="1"/>
          <p:nvPr/>
        </p:nvSpPr>
        <p:spPr>
          <a:xfrm>
            <a:off x="7884577" y="3144415"/>
            <a:ext cx="2044615" cy="184666"/>
          </a:xfrm>
          <a:prstGeom prst="rect">
            <a:avLst/>
          </a:prstGeom>
          <a:solidFill>
            <a:schemeClr val="bg1"/>
          </a:solidFill>
          <a:ln>
            <a:solidFill>
              <a:schemeClr val="bg1">
                <a:alpha val="0"/>
              </a:schemeClr>
            </a:solidFill>
          </a:ln>
        </p:spPr>
        <p:txBody>
          <a:bodyPr wrap="square" lIns="36000" tIns="0" rIns="36000" bIns="0" rtlCol="0">
            <a:spAutoFit/>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課税ベース（全体）</a:t>
            </a:r>
            <a:r>
              <a:rPr kumimoji="1" lang="ja-JP" altLang="en-US" sz="1000" dirty="0" smtClean="0">
                <a:latin typeface="ＭＳ Ｐゴシック" panose="020B0600070205080204" pitchFamily="50" charset="-128"/>
                <a:ea typeface="ＭＳ Ｐゴシック" panose="020B0600070205080204" pitchFamily="50" charset="-128"/>
              </a:rPr>
              <a:t>＜</a:t>
            </a:r>
            <a:r>
              <a:rPr lang="ja-JP" altLang="en-US" sz="1000" dirty="0" smtClean="0">
                <a:latin typeface="ＭＳ Ｐゴシック" panose="020B0600070205080204" pitchFamily="50" charset="-128"/>
                <a:ea typeface="ＭＳ Ｐゴシック" panose="020B0600070205080204" pitchFamily="50" charset="-128"/>
              </a:rPr>
              <a:t>２８</a:t>
            </a:r>
            <a:r>
              <a:rPr lang="ja-JP" altLang="en-US" sz="1000" dirty="0">
                <a:latin typeface="ＭＳ Ｐゴシック" panose="020B0600070205080204" pitchFamily="50" charset="-128"/>
                <a:ea typeface="ＭＳ Ｐゴシック" panose="020B0600070205080204" pitchFamily="50" charset="-128"/>
              </a:rPr>
              <a:t>４</a:t>
            </a:r>
            <a:r>
              <a:rPr kumimoji="1" lang="ja-JP" altLang="en-US" sz="1000" dirty="0" smtClean="0">
                <a:latin typeface="ＭＳ Ｐゴシック" panose="020B0600070205080204" pitchFamily="50" charset="-128"/>
                <a:ea typeface="ＭＳ Ｐゴシック" panose="020B0600070205080204" pitchFamily="50" charset="-128"/>
              </a:rPr>
              <a:t>兆円＞</a:t>
            </a:r>
            <a:endParaRPr kumimoji="1" lang="en-US" altLang="ja-JP" sz="1200" dirty="0" smtClean="0">
              <a:latin typeface="ＭＳ Ｐゴシック" panose="020B0600070205080204" pitchFamily="50" charset="-128"/>
              <a:ea typeface="ＭＳ Ｐゴシック" panose="020B0600070205080204" pitchFamily="50" charset="-128"/>
            </a:endParaRPr>
          </a:p>
        </p:txBody>
      </p:sp>
      <p:sp>
        <p:nvSpPr>
          <p:cNvPr id="128" name="テキスト ボックス 127"/>
          <p:cNvSpPr txBox="1"/>
          <p:nvPr/>
        </p:nvSpPr>
        <p:spPr>
          <a:xfrm>
            <a:off x="6528963" y="3504456"/>
            <a:ext cx="841052" cy="184666"/>
          </a:xfrm>
          <a:prstGeom prst="rect">
            <a:avLst/>
          </a:prstGeom>
          <a:solidFill>
            <a:schemeClr val="bg1"/>
          </a:solidFill>
          <a:ln w="0">
            <a:solidFill>
              <a:schemeClr val="bg1">
                <a:alpha val="0"/>
              </a:schemeClr>
            </a:solidFill>
          </a:ln>
        </p:spPr>
        <p:txBody>
          <a:bodyPr wrap="square" lIns="36000" tIns="0" rIns="36000" bIns="0" rtlCol="0">
            <a:spAutoFit/>
          </a:bodyPr>
          <a:lstStyle/>
          <a:p>
            <a:pPr algn="ctr"/>
            <a:r>
              <a:rPr lang="ja-JP" altLang="en-US" sz="1200" dirty="0" smtClean="0">
                <a:latin typeface="ＭＳ Ｐゴシック" panose="020B0600070205080204" pitchFamily="50" charset="-128"/>
              </a:rPr>
              <a:t>小売：６割</a:t>
            </a:r>
            <a:r>
              <a:rPr kumimoji="1" lang="ja-JP" altLang="en-US" sz="1200" dirty="0" smtClean="0">
                <a:latin typeface="ＭＳ Ｐゴシック" panose="020B0600070205080204" pitchFamily="50" charset="-128"/>
                <a:ea typeface="ＭＳ Ｐゴシック" panose="020B0600070205080204" pitchFamily="50" charset="-128"/>
              </a:rPr>
              <a:t>　</a:t>
            </a:r>
            <a:endParaRPr kumimoji="1" lang="en-US" altLang="ja-JP" sz="1000" dirty="0" smtClean="0">
              <a:latin typeface="ＭＳ Ｐゴシック" panose="020B0600070205080204" pitchFamily="50" charset="-128"/>
              <a:ea typeface="ＭＳ Ｐゴシック" panose="020B0600070205080204" pitchFamily="50" charset="-128"/>
            </a:endParaRPr>
          </a:p>
        </p:txBody>
      </p:sp>
      <p:sp>
        <p:nvSpPr>
          <p:cNvPr id="129" name="テキスト ボックス 128"/>
          <p:cNvSpPr txBox="1"/>
          <p:nvPr/>
        </p:nvSpPr>
        <p:spPr>
          <a:xfrm>
            <a:off x="10417826" y="3504456"/>
            <a:ext cx="993827" cy="184666"/>
          </a:xfrm>
          <a:prstGeom prst="rect">
            <a:avLst/>
          </a:prstGeom>
          <a:solidFill>
            <a:schemeClr val="bg1"/>
          </a:solidFill>
          <a:ln>
            <a:solidFill>
              <a:schemeClr val="bg1">
                <a:alpha val="0"/>
              </a:schemeClr>
            </a:solidFill>
          </a:ln>
        </p:spPr>
        <p:txBody>
          <a:bodyPr wrap="square" lIns="36000" tIns="0" rIns="36000" bIns="0" rtlCol="0">
            <a:spAutoFit/>
          </a:bodyPr>
          <a:lstStyle/>
          <a:p>
            <a:pPr algn="ctr"/>
            <a:r>
              <a:rPr lang="ja-JP" altLang="en-US" sz="1200" dirty="0" smtClean="0">
                <a:latin typeface="ＭＳ Ｐゴシック" panose="020B0600070205080204" pitchFamily="50" charset="-128"/>
              </a:rPr>
              <a:t>サービス：４割</a:t>
            </a:r>
            <a:endParaRPr kumimoji="1" lang="en-US" altLang="ja-JP" sz="1200" dirty="0" smtClean="0">
              <a:latin typeface="ＭＳ Ｐゴシック" panose="020B0600070205080204" pitchFamily="50" charset="-128"/>
              <a:ea typeface="ＭＳ Ｐゴシック" panose="020B0600070205080204" pitchFamily="50" charset="-128"/>
            </a:endParaRPr>
          </a:p>
        </p:txBody>
      </p:sp>
      <p:cxnSp>
        <p:nvCxnSpPr>
          <p:cNvPr id="154" name="直線コネクタ 153"/>
          <p:cNvCxnSpPr/>
          <p:nvPr/>
        </p:nvCxnSpPr>
        <p:spPr>
          <a:xfrm flipH="1">
            <a:off x="7850284" y="4292682"/>
            <a:ext cx="1191" cy="507913"/>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4" name="カギ線コネクタ 163"/>
          <p:cNvCxnSpPr>
            <a:stCxn id="326" idx="0"/>
            <a:endCxn id="288" idx="1"/>
          </p:cNvCxnSpPr>
          <p:nvPr/>
        </p:nvCxnSpPr>
        <p:spPr>
          <a:xfrm rot="5400000" flipH="1" flipV="1">
            <a:off x="6779279" y="3363382"/>
            <a:ext cx="233729" cy="1457906"/>
          </a:xfrm>
          <a:prstGeom prst="bentConnector2">
            <a:avLst/>
          </a:prstGeom>
          <a:ln w="254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角丸四角形 184"/>
          <p:cNvSpPr/>
          <p:nvPr/>
        </p:nvSpPr>
        <p:spPr>
          <a:xfrm>
            <a:off x="4123157" y="6456784"/>
            <a:ext cx="208313" cy="979870"/>
          </a:xfrm>
          <a:prstGeom prst="roundRect">
            <a:avLst>
              <a:gd name="adj" fmla="val 0"/>
            </a:avLst>
          </a:prstGeom>
          <a:solidFill>
            <a:schemeClr val="bg1"/>
          </a:solidFill>
          <a:ln w="158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1050" dirty="0" smtClean="0">
                <a:solidFill>
                  <a:schemeClr val="tx1"/>
                </a:solidFill>
              </a:rPr>
              <a:t>按分方法</a:t>
            </a:r>
            <a:endParaRPr kumimoji="1" lang="ja-JP" altLang="en-US" sz="1050" dirty="0">
              <a:solidFill>
                <a:schemeClr val="tx1"/>
              </a:solidFill>
            </a:endParaRPr>
          </a:p>
        </p:txBody>
      </p:sp>
      <p:cxnSp>
        <p:nvCxnSpPr>
          <p:cNvPr id="190" name="直線コネクタ 189"/>
          <p:cNvCxnSpPr>
            <a:stCxn id="93" idx="1"/>
          </p:cNvCxnSpPr>
          <p:nvPr/>
        </p:nvCxnSpPr>
        <p:spPr>
          <a:xfrm flipV="1">
            <a:off x="11520998" y="4275103"/>
            <a:ext cx="0" cy="1166068"/>
          </a:xfrm>
          <a:prstGeom prst="line">
            <a:avLst/>
          </a:prstGeom>
          <a:ln w="9525">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4" name="直線矢印コネクタ 203"/>
          <p:cNvCxnSpPr/>
          <p:nvPr/>
        </p:nvCxnSpPr>
        <p:spPr>
          <a:xfrm>
            <a:off x="4418484" y="4308824"/>
            <a:ext cx="3435405"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1" name="テキスト ボックス 210"/>
          <p:cNvSpPr txBox="1"/>
          <p:nvPr/>
        </p:nvSpPr>
        <p:spPr>
          <a:xfrm>
            <a:off x="5752728" y="4473208"/>
            <a:ext cx="791197" cy="161583"/>
          </a:xfrm>
          <a:prstGeom prst="rect">
            <a:avLst/>
          </a:prstGeom>
          <a:solidFill>
            <a:schemeClr val="bg1"/>
          </a:solidFill>
          <a:ln w="0">
            <a:solidFill>
              <a:schemeClr val="bg1">
                <a:alpha val="0"/>
              </a:schemeClr>
            </a:solidFill>
          </a:ln>
        </p:spPr>
        <p:txBody>
          <a:bodyPr wrap="square" lIns="18000" tIns="0" rIns="18000" bIns="0" rtlCol="0">
            <a:spAutoFit/>
          </a:bodyPr>
          <a:lstStyle/>
          <a:p>
            <a:pPr algn="ctr"/>
            <a:r>
              <a:rPr lang="ja-JP" altLang="en-US" sz="1050" dirty="0" smtClean="0">
                <a:latin typeface="+mn-ea"/>
              </a:rPr>
              <a:t>＜</a:t>
            </a:r>
            <a:r>
              <a:rPr lang="en-US" altLang="ja-JP" sz="1050" dirty="0" smtClean="0">
                <a:latin typeface="+mn-ea"/>
              </a:rPr>
              <a:t>137</a:t>
            </a:r>
            <a:r>
              <a:rPr lang="ja-JP" altLang="en-US" sz="1050" dirty="0" smtClean="0">
                <a:latin typeface="+mn-ea"/>
              </a:rPr>
              <a:t>兆円＞</a:t>
            </a:r>
            <a:endParaRPr lang="en-US" altLang="ja-JP" sz="1050" dirty="0">
              <a:latin typeface="+mn-ea"/>
            </a:endParaRPr>
          </a:p>
        </p:txBody>
      </p:sp>
      <p:cxnSp>
        <p:nvCxnSpPr>
          <p:cNvPr id="212" name="直線矢印コネクタ 211"/>
          <p:cNvCxnSpPr/>
          <p:nvPr/>
        </p:nvCxnSpPr>
        <p:spPr>
          <a:xfrm flipV="1">
            <a:off x="9343603" y="4291242"/>
            <a:ext cx="2189279" cy="1006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6" name="テキスト ボックス 215"/>
          <p:cNvSpPr txBox="1"/>
          <p:nvPr/>
        </p:nvSpPr>
        <p:spPr>
          <a:xfrm>
            <a:off x="10073208" y="4456254"/>
            <a:ext cx="755102" cy="165811"/>
          </a:xfrm>
          <a:prstGeom prst="rect">
            <a:avLst/>
          </a:prstGeom>
          <a:solidFill>
            <a:schemeClr val="bg1"/>
          </a:solidFill>
          <a:ln w="0">
            <a:solidFill>
              <a:schemeClr val="bg1">
                <a:alpha val="0"/>
              </a:schemeClr>
            </a:solidFill>
          </a:ln>
        </p:spPr>
        <p:txBody>
          <a:bodyPr wrap="square" lIns="0" tIns="0" rIns="0" bIns="0" rtlCol="0">
            <a:spAutoFit/>
          </a:bodyPr>
          <a:lstStyle/>
          <a:p>
            <a:pPr algn="ctr"/>
            <a:r>
              <a:rPr lang="ja-JP" altLang="en-US" sz="1050" dirty="0" smtClean="0">
                <a:latin typeface="+mn-ea"/>
              </a:rPr>
              <a:t>＜</a:t>
            </a:r>
            <a:r>
              <a:rPr lang="en-US" altLang="ja-JP" sz="1050" dirty="0">
                <a:latin typeface="+mn-ea"/>
              </a:rPr>
              <a:t>86</a:t>
            </a:r>
            <a:r>
              <a:rPr lang="ja-JP" altLang="en-US" sz="1050" dirty="0">
                <a:latin typeface="+mn-ea"/>
              </a:rPr>
              <a:t>兆</a:t>
            </a:r>
            <a:r>
              <a:rPr lang="ja-JP" altLang="en-US" sz="1050" dirty="0" smtClean="0">
                <a:latin typeface="+mn-ea"/>
              </a:rPr>
              <a:t>円＞</a:t>
            </a:r>
            <a:endParaRPr lang="ja-JP" altLang="en-US" sz="1050" dirty="0">
              <a:latin typeface="+mn-ea"/>
            </a:endParaRPr>
          </a:p>
        </p:txBody>
      </p:sp>
      <p:cxnSp>
        <p:nvCxnSpPr>
          <p:cNvPr id="220" name="カギ線コネクタ 219"/>
          <p:cNvCxnSpPr>
            <a:stCxn id="329" idx="0"/>
            <a:endCxn id="288" idx="3"/>
          </p:cNvCxnSpPr>
          <p:nvPr/>
        </p:nvCxnSpPr>
        <p:spPr>
          <a:xfrm rot="16200000" flipV="1">
            <a:off x="9645847" y="3394720"/>
            <a:ext cx="224683" cy="1386184"/>
          </a:xfrm>
          <a:prstGeom prst="bentConnector2">
            <a:avLst/>
          </a:prstGeom>
          <a:ln w="254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3" name="正方形/長方形 222"/>
          <p:cNvSpPr/>
          <p:nvPr/>
        </p:nvSpPr>
        <p:spPr>
          <a:xfrm>
            <a:off x="4371637" y="6566311"/>
            <a:ext cx="1097437" cy="440746"/>
          </a:xfrm>
          <a:prstGeom prst="rect">
            <a:avLst/>
          </a:prstGeom>
          <a:pattFill prst="horzBrick">
            <a:fgClr>
              <a:schemeClr val="accent5">
                <a:lumMod val="60000"/>
                <a:lumOff val="40000"/>
              </a:schemeClr>
            </a:fgClr>
            <a:bgClr>
              <a:schemeClr val="bg1"/>
            </a:bgClr>
          </a:patt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TW" altLang="en-US" sz="900" dirty="0">
                <a:solidFill>
                  <a:schemeClr val="tx1"/>
                </a:solidFill>
                <a:latin typeface="ＭＳ Ｐゴシック" panose="020B0600070205080204" pitchFamily="50" charset="-128"/>
                <a:ea typeface="ＭＳ Ｐゴシック" panose="020B0600070205080204" pitchFamily="50" charset="-128"/>
              </a:rPr>
              <a:t>小売消費額</a:t>
            </a:r>
          </a:p>
          <a:p>
            <a:pPr algn="ctr"/>
            <a:r>
              <a:rPr lang="zh-TW" altLang="en-US" sz="800" dirty="0">
                <a:solidFill>
                  <a:schemeClr val="tx1"/>
                </a:solidFill>
                <a:latin typeface="ＭＳ Ｐゴシック" panose="020B0600070205080204" pitchFamily="50" charset="-128"/>
                <a:ea typeface="ＭＳ Ｐゴシック" panose="020B0600070205080204" pitchFamily="50" charset="-128"/>
              </a:rPr>
              <a:t>（全国消費実態調査）</a:t>
            </a:r>
          </a:p>
        </p:txBody>
      </p:sp>
      <p:sp>
        <p:nvSpPr>
          <p:cNvPr id="224" name="正方形/長方形 223"/>
          <p:cNvSpPr/>
          <p:nvPr/>
        </p:nvSpPr>
        <p:spPr>
          <a:xfrm>
            <a:off x="5828283" y="6566311"/>
            <a:ext cx="1839881" cy="439612"/>
          </a:xfrm>
          <a:prstGeom prst="rect">
            <a:avLst/>
          </a:prstGeom>
          <a:solidFill>
            <a:srgbClr val="66CCFF"/>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a:solidFill>
                  <a:schemeClr val="tx1"/>
                </a:solidFill>
                <a:latin typeface="ＭＳ Ｐゴシック" panose="020B0600070205080204" pitchFamily="50" charset="-128"/>
              </a:rPr>
              <a:t>小売消費額</a:t>
            </a:r>
            <a:r>
              <a:rPr lang="ja-JP" altLang="en-US" sz="800" dirty="0">
                <a:solidFill>
                  <a:schemeClr val="tx1"/>
                </a:solidFill>
                <a:latin typeface="ＭＳ Ｐゴシック" panose="020B0600070205080204" pitchFamily="50" charset="-128"/>
              </a:rPr>
              <a:t>（全国消費実態調査）</a:t>
            </a:r>
            <a:r>
              <a:rPr lang="ja-JP" altLang="en-US" sz="900" dirty="0">
                <a:solidFill>
                  <a:schemeClr val="tx1"/>
                </a:solidFill>
                <a:latin typeface="ＭＳ Ｐゴシック" panose="020B0600070205080204" pitchFamily="50" charset="-128"/>
              </a:rPr>
              <a:t>と</a:t>
            </a:r>
          </a:p>
          <a:p>
            <a:pPr algn="ctr"/>
            <a:r>
              <a:rPr lang="ja-JP" altLang="en-US" sz="900" dirty="0">
                <a:solidFill>
                  <a:schemeClr val="tx1"/>
                </a:solidFill>
                <a:latin typeface="ＭＳ Ｐゴシック" panose="020B0600070205080204" pitchFamily="50" charset="-128"/>
              </a:rPr>
              <a:t>小売年間販売額</a:t>
            </a:r>
            <a:r>
              <a:rPr lang="ja-JP" altLang="en-US" sz="800" dirty="0">
                <a:solidFill>
                  <a:schemeClr val="tx1"/>
                </a:solidFill>
                <a:latin typeface="ＭＳ Ｐゴシック" panose="020B0600070205080204" pitchFamily="50" charset="-128"/>
              </a:rPr>
              <a:t>（商業統計</a:t>
            </a:r>
            <a:r>
              <a:rPr lang="ja-JP" altLang="en-US" sz="900" dirty="0">
                <a:solidFill>
                  <a:schemeClr val="tx1"/>
                </a:solidFill>
                <a:latin typeface="ＭＳ Ｐゴシック" panose="020B0600070205080204" pitchFamily="50" charset="-128"/>
              </a:rPr>
              <a:t>）の平均</a:t>
            </a:r>
          </a:p>
        </p:txBody>
      </p:sp>
      <p:sp>
        <p:nvSpPr>
          <p:cNvPr id="225" name="正方形/長方形 224"/>
          <p:cNvSpPr/>
          <p:nvPr/>
        </p:nvSpPr>
        <p:spPr>
          <a:xfrm>
            <a:off x="7884577" y="6566311"/>
            <a:ext cx="1387740" cy="439612"/>
          </a:xfrm>
          <a:prstGeom prst="rect">
            <a:avLst/>
          </a:prstGeom>
          <a:pattFill prst="ltUpDiag">
            <a:fgClr>
              <a:schemeClr val="accent5">
                <a:lumMod val="60000"/>
                <a:lumOff val="40000"/>
              </a:schemeClr>
            </a:fgClr>
            <a:bgClr>
              <a:schemeClr val="bg1"/>
            </a:bgClr>
          </a:patt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a:solidFill>
                  <a:schemeClr val="tx1"/>
                </a:solidFill>
                <a:latin typeface="+mn-ea"/>
              </a:rPr>
              <a:t>夜間人口と昼間人口</a:t>
            </a:r>
            <a:endParaRPr lang="en-US" altLang="ja-JP" sz="900" dirty="0">
              <a:solidFill>
                <a:schemeClr val="tx1"/>
              </a:solidFill>
              <a:latin typeface="+mn-ea"/>
            </a:endParaRPr>
          </a:p>
          <a:p>
            <a:pPr algn="ctr"/>
            <a:r>
              <a:rPr lang="ja-JP" altLang="en-US" sz="900" dirty="0">
                <a:solidFill>
                  <a:schemeClr val="tx1"/>
                </a:solidFill>
                <a:latin typeface="+mn-ea"/>
              </a:rPr>
              <a:t>の平均</a:t>
            </a:r>
            <a:r>
              <a:rPr lang="zh-TW" altLang="en-US" sz="800" dirty="0">
                <a:solidFill>
                  <a:schemeClr val="tx1"/>
                </a:solidFill>
                <a:latin typeface="ＭＳ Ｐゴシック" panose="020B0600070205080204" pitchFamily="50" charset="-128"/>
                <a:ea typeface="ＭＳ Ｐゴシック" panose="020B0600070205080204" pitchFamily="50" charset="-128"/>
              </a:rPr>
              <a:t>（国勢調査）</a:t>
            </a:r>
          </a:p>
        </p:txBody>
      </p:sp>
      <p:sp>
        <p:nvSpPr>
          <p:cNvPr id="226" name="正方形/長方形 225"/>
          <p:cNvSpPr/>
          <p:nvPr/>
        </p:nvSpPr>
        <p:spPr>
          <a:xfrm>
            <a:off x="9571116" y="6568718"/>
            <a:ext cx="1571878" cy="439612"/>
          </a:xfrm>
          <a:prstGeom prst="rect">
            <a:avLst/>
          </a:prstGeom>
          <a:solidFill>
            <a:srgbClr val="FFCCCC"/>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a:solidFill>
                  <a:schemeClr val="tx1"/>
                </a:solidFill>
                <a:latin typeface="ＭＳ Ｐゴシック" panose="020B0600070205080204" pitchFamily="50" charset="-128"/>
              </a:rPr>
              <a:t>サービス業対個人事業収入額</a:t>
            </a:r>
          </a:p>
          <a:p>
            <a:pPr algn="ctr"/>
            <a:r>
              <a:rPr lang="ja-JP" altLang="en-US" sz="800" dirty="0">
                <a:solidFill>
                  <a:schemeClr val="tx1"/>
                </a:solidFill>
                <a:latin typeface="ＭＳ Ｐゴシック" panose="020B0600070205080204" pitchFamily="50" charset="-128"/>
              </a:rPr>
              <a:t>（経済センサス活動調査）</a:t>
            </a:r>
          </a:p>
        </p:txBody>
      </p:sp>
      <p:sp>
        <p:nvSpPr>
          <p:cNvPr id="227" name="正方形/長方形 226"/>
          <p:cNvSpPr/>
          <p:nvPr/>
        </p:nvSpPr>
        <p:spPr>
          <a:xfrm>
            <a:off x="11467344" y="6566311"/>
            <a:ext cx="1160221" cy="439612"/>
          </a:xfrm>
          <a:prstGeom prst="rect">
            <a:avLst/>
          </a:prstGeom>
          <a:pattFill prst="pct20">
            <a:fgClr>
              <a:srgbClr val="FF99CC"/>
            </a:fgClr>
            <a:bgClr>
              <a:schemeClr val="bg1"/>
            </a:bgClr>
          </a:patt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dirty="0">
                <a:solidFill>
                  <a:schemeClr val="tx1"/>
                </a:solidFill>
                <a:latin typeface="ＭＳ Ｐゴシック" panose="020B0600070205080204" pitchFamily="50" charset="-128"/>
              </a:rPr>
              <a:t>サービス業従業者数</a:t>
            </a:r>
          </a:p>
          <a:p>
            <a:pPr algn="ctr"/>
            <a:r>
              <a:rPr lang="ja-JP" altLang="en-US" sz="700" dirty="0">
                <a:solidFill>
                  <a:schemeClr val="tx1"/>
                </a:solidFill>
                <a:latin typeface="ＭＳ Ｐゴシック" panose="020B0600070205080204" pitchFamily="50" charset="-128"/>
              </a:rPr>
              <a:t>（</a:t>
            </a:r>
            <a:r>
              <a:rPr lang="ja-JP" altLang="en-US" sz="800" dirty="0">
                <a:solidFill>
                  <a:schemeClr val="tx1"/>
                </a:solidFill>
                <a:latin typeface="ＭＳ Ｐゴシック" panose="020B0600070205080204" pitchFamily="50" charset="-128"/>
              </a:rPr>
              <a:t>経済センサス活動調査</a:t>
            </a:r>
            <a:r>
              <a:rPr lang="ja-JP" altLang="en-US" sz="800" dirty="0" smtClean="0">
                <a:solidFill>
                  <a:schemeClr val="tx1"/>
                </a:solidFill>
                <a:latin typeface="ＭＳ Ｐゴシック" panose="020B0600070205080204" pitchFamily="50" charset="-128"/>
              </a:rPr>
              <a:t>）</a:t>
            </a:r>
            <a:endParaRPr lang="en-US" altLang="ja-JP" sz="800" dirty="0" smtClean="0">
              <a:solidFill>
                <a:schemeClr val="tx1"/>
              </a:solidFill>
              <a:latin typeface="ＭＳ Ｐゴシック" panose="020B0600070205080204" pitchFamily="50" charset="-128"/>
            </a:endParaRPr>
          </a:p>
          <a:p>
            <a:pPr algn="ctr"/>
            <a:endParaRPr lang="en-US" altLang="ja-JP" sz="200" dirty="0" smtClean="0">
              <a:solidFill>
                <a:schemeClr val="tx1"/>
              </a:solidFill>
              <a:latin typeface="ＭＳ Ｐゴシック" panose="020B0600070205080204" pitchFamily="50" charset="-128"/>
            </a:endParaRPr>
          </a:p>
          <a:p>
            <a:pPr algn="ctr"/>
            <a:r>
              <a:rPr lang="en-US" altLang="ja-JP" sz="600" dirty="0" smtClean="0">
                <a:solidFill>
                  <a:schemeClr val="tx1"/>
                </a:solidFill>
                <a:latin typeface="ＭＳ Ｐゴシック" panose="020B0600070205080204" pitchFamily="50" charset="-128"/>
              </a:rPr>
              <a:t>※</a:t>
            </a:r>
            <a:r>
              <a:rPr lang="ja-JP" altLang="en-US" sz="600" dirty="0">
                <a:solidFill>
                  <a:schemeClr val="tx1"/>
                </a:solidFill>
                <a:latin typeface="ＭＳ Ｐゴシック" panose="020B0600070205080204" pitchFamily="50" charset="-128"/>
              </a:rPr>
              <a:t>サービス関連産業Ｂ＋医療等</a:t>
            </a:r>
            <a:endParaRPr lang="ja-JP" altLang="en-US" sz="600" dirty="0">
              <a:latin typeface="ＭＳ Ｐゴシック" panose="020B0600070205080204" pitchFamily="50" charset="-128"/>
            </a:endParaRPr>
          </a:p>
        </p:txBody>
      </p:sp>
      <p:cxnSp>
        <p:nvCxnSpPr>
          <p:cNvPr id="230" name="直線矢印コネクタ 229"/>
          <p:cNvCxnSpPr/>
          <p:nvPr/>
        </p:nvCxnSpPr>
        <p:spPr>
          <a:xfrm flipV="1">
            <a:off x="7868442" y="4304603"/>
            <a:ext cx="1486847" cy="683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2" name="直線矢印コネクタ 251"/>
          <p:cNvCxnSpPr/>
          <p:nvPr/>
        </p:nvCxnSpPr>
        <p:spPr>
          <a:xfrm>
            <a:off x="11527120" y="4291782"/>
            <a:ext cx="1122795" cy="3296"/>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8" name="角丸四角形 287"/>
          <p:cNvSpPr/>
          <p:nvPr/>
        </p:nvSpPr>
        <p:spPr>
          <a:xfrm>
            <a:off x="7625096" y="3870420"/>
            <a:ext cx="1440000" cy="210099"/>
          </a:xfrm>
          <a:prstGeom prst="roundRect">
            <a:avLst>
              <a:gd name="adj" fmla="val 50000"/>
            </a:avLst>
          </a:prstGeom>
          <a:solidFill>
            <a:srgbClr val="FFC000"/>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solidFill>
                  <a:schemeClr val="tx1"/>
                </a:solidFill>
                <a:latin typeface="+mj-ea"/>
                <a:ea typeface="+mj-ea"/>
              </a:rPr>
              <a:t>統計のウェイト７５％</a:t>
            </a:r>
            <a:endParaRPr lang="en-US" altLang="ja-JP" sz="1100" b="1" u="sng" dirty="0">
              <a:solidFill>
                <a:schemeClr val="tx1"/>
              </a:solidFill>
              <a:latin typeface="+mj-ea"/>
              <a:ea typeface="+mj-ea"/>
            </a:endParaRPr>
          </a:p>
        </p:txBody>
      </p:sp>
      <p:sp>
        <p:nvSpPr>
          <p:cNvPr id="326" name="角丸四角形 325"/>
          <p:cNvSpPr/>
          <p:nvPr/>
        </p:nvSpPr>
        <p:spPr>
          <a:xfrm>
            <a:off x="5897190" y="4209199"/>
            <a:ext cx="540000" cy="216000"/>
          </a:xfrm>
          <a:prstGeom prst="roundRect">
            <a:avLst>
              <a:gd name="adj" fmla="val 50000"/>
            </a:avLst>
          </a:prstGeom>
          <a:solidFill>
            <a:srgbClr val="FFC000"/>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solidFill>
                  <a:schemeClr val="tx1"/>
                </a:solidFill>
                <a:latin typeface="+mj-ea"/>
                <a:ea typeface="+mj-ea"/>
              </a:rPr>
              <a:t>４５％</a:t>
            </a:r>
            <a:endParaRPr lang="en-US" altLang="ja-JP" sz="1100" b="1" u="sng" dirty="0">
              <a:solidFill>
                <a:schemeClr val="tx1"/>
              </a:solidFill>
              <a:latin typeface="+mj-ea"/>
              <a:ea typeface="+mj-ea"/>
            </a:endParaRPr>
          </a:p>
        </p:txBody>
      </p:sp>
      <p:sp>
        <p:nvSpPr>
          <p:cNvPr id="329" name="角丸四角形 328"/>
          <p:cNvSpPr/>
          <p:nvPr/>
        </p:nvSpPr>
        <p:spPr>
          <a:xfrm>
            <a:off x="10181280" y="4200153"/>
            <a:ext cx="540000" cy="216000"/>
          </a:xfrm>
          <a:prstGeom prst="roundRect">
            <a:avLst>
              <a:gd name="adj" fmla="val 50000"/>
            </a:avLst>
          </a:prstGeom>
          <a:solidFill>
            <a:srgbClr val="FFC000"/>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solidFill>
                  <a:schemeClr val="tx1"/>
                </a:solidFill>
                <a:latin typeface="+mj-ea"/>
                <a:ea typeface="+mj-ea"/>
              </a:rPr>
              <a:t>３０％</a:t>
            </a:r>
            <a:endParaRPr lang="en-US" altLang="ja-JP" sz="1100" b="1" u="sng" dirty="0">
              <a:solidFill>
                <a:schemeClr val="tx1"/>
              </a:solidFill>
              <a:latin typeface="+mj-ea"/>
              <a:ea typeface="+mj-ea"/>
            </a:endParaRPr>
          </a:p>
        </p:txBody>
      </p:sp>
      <p:sp>
        <p:nvSpPr>
          <p:cNvPr id="402" name="正方形/長方形 401"/>
          <p:cNvSpPr/>
          <p:nvPr/>
        </p:nvSpPr>
        <p:spPr>
          <a:xfrm>
            <a:off x="4412713" y="8518024"/>
            <a:ext cx="5654999" cy="459635"/>
          </a:xfrm>
          <a:prstGeom prst="rect">
            <a:avLst/>
          </a:prstGeom>
          <a:solidFill>
            <a:srgbClr val="66CCFF"/>
          </a:solidFill>
          <a:ln w="19050"/>
        </p:spPr>
        <p:style>
          <a:lnRef idx="2">
            <a:schemeClr val="accent1">
              <a:shade val="50000"/>
            </a:schemeClr>
          </a:lnRef>
          <a:fillRef idx="1">
            <a:schemeClr val="accent1"/>
          </a:fillRef>
          <a:effectRef idx="0">
            <a:schemeClr val="accent1"/>
          </a:effectRef>
          <a:fontRef idx="minor">
            <a:schemeClr val="lt1"/>
          </a:fontRef>
        </p:style>
        <p:txBody>
          <a:bodyPr tIns="0" bIns="0" rtlCol="0" anchor="ctr" anchorCtr="0"/>
          <a:lstStyle/>
          <a:p>
            <a:pPr algn="ctr"/>
            <a:r>
              <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rPr>
              <a:t>小売</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年間販売</a:t>
            </a:r>
            <a:r>
              <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rPr>
              <a:t>額</a:t>
            </a:r>
            <a:endParaRPr kumimoji="1"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9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通信販売等除く</a:t>
            </a: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403" name="正方形/長方形 402"/>
          <p:cNvSpPr/>
          <p:nvPr/>
        </p:nvSpPr>
        <p:spPr>
          <a:xfrm>
            <a:off x="4400302" y="8977659"/>
            <a:ext cx="5667410" cy="430600"/>
          </a:xfrm>
          <a:prstGeom prst="rect">
            <a:avLst/>
          </a:prstGeom>
          <a:solidFill>
            <a:srgbClr val="FFCCCC">
              <a:alpha val="98824"/>
            </a:srgbClr>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gn="ctr"/>
            <a:r>
              <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rPr>
              <a:t>サービス業対</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個人事業収入</a:t>
            </a:r>
            <a:r>
              <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rPr>
              <a:t>額</a:t>
            </a:r>
            <a:endParaRPr kumimoji="1" lang="en-US" altLang="ja-JP" sz="1000" b="1"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9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非課税・情報通信等除く</a:t>
            </a:r>
            <a:endPar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404" name="テキスト ボックス 403"/>
          <p:cNvSpPr txBox="1"/>
          <p:nvPr/>
        </p:nvSpPr>
        <p:spPr>
          <a:xfrm>
            <a:off x="117018" y="7957807"/>
            <a:ext cx="3931736" cy="1508105"/>
          </a:xfrm>
          <a:prstGeom prst="rect">
            <a:avLst/>
          </a:prstGeom>
          <a:noFill/>
        </p:spPr>
        <p:txBody>
          <a:bodyPr wrap="square" rtlCol="0">
            <a:spAutoFit/>
          </a:bodyPr>
          <a:lstStyle/>
          <a:p>
            <a:r>
              <a:rPr lang="en-US" altLang="ja-JP" sz="1200" b="1" dirty="0" smtClean="0">
                <a:latin typeface="+mj-ea"/>
                <a:ea typeface="+mj-ea"/>
              </a:rPr>
              <a:t>【</a:t>
            </a:r>
            <a:r>
              <a:rPr lang="ja-JP" altLang="en-US" sz="1200" b="1" dirty="0" smtClean="0">
                <a:latin typeface="+mj-ea"/>
                <a:ea typeface="+mj-ea"/>
              </a:rPr>
              <a:t>課題</a:t>
            </a:r>
            <a:r>
              <a:rPr lang="en-US" altLang="ja-JP" sz="1200" b="1" dirty="0" smtClean="0">
                <a:latin typeface="+mj-ea"/>
                <a:ea typeface="+mj-ea"/>
              </a:rPr>
              <a:t>】</a:t>
            </a:r>
          </a:p>
          <a:p>
            <a:endParaRPr lang="en-US" altLang="ja-JP" sz="200" b="1" dirty="0" smtClean="0">
              <a:latin typeface="+mj-ea"/>
              <a:ea typeface="+mj-ea"/>
            </a:endParaRPr>
          </a:p>
          <a:p>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　商業統計の調査方法の変更により新設事業所に係る</a:t>
            </a:r>
            <a:r>
              <a:rPr lang="ja-JP" altLang="en-US" sz="1100" dirty="0" smtClean="0">
                <a:latin typeface="ＭＳ Ｐ明朝" panose="02020600040205080304" pitchFamily="18" charset="-128"/>
                <a:ea typeface="ＭＳ Ｐ明朝" panose="02020600040205080304" pitchFamily="18" charset="-128"/>
              </a:rPr>
              <a:t>小売</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年間販売</a:t>
            </a:r>
            <a:r>
              <a:rPr lang="ja-JP" altLang="en-US" sz="1100" dirty="0">
                <a:latin typeface="ＭＳ Ｐ明朝" panose="02020600040205080304" pitchFamily="18" charset="-128"/>
                <a:ea typeface="ＭＳ Ｐ明朝" panose="02020600040205080304" pitchFamily="18" charset="-128"/>
              </a:rPr>
              <a:t>額</a:t>
            </a:r>
            <a:r>
              <a:rPr lang="ja-JP" altLang="en-US" sz="1100" dirty="0" smtClean="0">
                <a:latin typeface="ＭＳ Ｐ明朝" panose="02020600040205080304" pitchFamily="18" charset="-128"/>
                <a:ea typeface="ＭＳ Ｐ明朝" panose="02020600040205080304" pitchFamily="18" charset="-128"/>
              </a:rPr>
              <a:t>が捕捉されなく</a:t>
            </a:r>
            <a:r>
              <a:rPr lang="ja-JP" altLang="en-US" sz="1100" dirty="0">
                <a:latin typeface="ＭＳ Ｐ明朝" panose="02020600040205080304" pitchFamily="18" charset="-128"/>
                <a:ea typeface="ＭＳ Ｐ明朝" panose="02020600040205080304" pitchFamily="18" charset="-128"/>
              </a:rPr>
              <a:t>なっている</a:t>
            </a:r>
            <a:r>
              <a:rPr lang="ja-JP" altLang="en-US" sz="1050" dirty="0">
                <a:latin typeface="ＭＳ Ｐ明朝" panose="02020600040205080304" pitchFamily="18" charset="-128"/>
                <a:ea typeface="ＭＳ Ｐ明朝" panose="02020600040205080304" pitchFamily="18" charset="-128"/>
              </a:rPr>
              <a:t>。</a:t>
            </a:r>
            <a:endParaRPr lang="en-US" altLang="ja-JP" sz="1050" dirty="0">
              <a:latin typeface="ＭＳ Ｐ明朝" panose="02020600040205080304" pitchFamily="18" charset="-128"/>
              <a:ea typeface="ＭＳ Ｐ明朝" panose="02020600040205080304" pitchFamily="18" charset="-128"/>
            </a:endParaRPr>
          </a:p>
          <a:p>
            <a:endParaRPr lang="en-US" altLang="ja-JP" sz="4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　供給側の統計のみを使用しているため、小売に係る地方消</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費税が販売地のみに帰属している。</a:t>
            </a:r>
            <a:endParaRPr lang="en-US" altLang="ja-JP" sz="1100" dirty="0" smtClean="0">
              <a:latin typeface="ＭＳ Ｐ明朝" panose="02020600040205080304" pitchFamily="18" charset="-128"/>
              <a:ea typeface="ＭＳ Ｐ明朝" panose="02020600040205080304" pitchFamily="18" charset="-128"/>
            </a:endParaRPr>
          </a:p>
          <a:p>
            <a:endParaRPr lang="en-US" altLang="ja-JP" sz="4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　代替指標の意味・割合の根拠が曖昧になっている。</a:t>
            </a:r>
            <a:endParaRPr lang="en-US" altLang="ja-JP" sz="1100" dirty="0" smtClean="0">
              <a:latin typeface="ＭＳ Ｐ明朝" panose="02020600040205080304" pitchFamily="18" charset="-128"/>
              <a:ea typeface="ＭＳ Ｐ明朝" panose="02020600040205080304" pitchFamily="18" charset="-128"/>
            </a:endParaRPr>
          </a:p>
          <a:p>
            <a:endParaRPr lang="en-US" altLang="ja-JP" sz="4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　社会保障財源だから人口配分という議論が一部にある。</a:t>
            </a:r>
            <a:endParaRPr lang="en-US" altLang="ja-JP" sz="1050" dirty="0">
              <a:latin typeface="ＭＳ Ｐ明朝" panose="02020600040205080304" pitchFamily="18" charset="-128"/>
              <a:ea typeface="ＭＳ Ｐ明朝" panose="02020600040205080304" pitchFamily="18" charset="-128"/>
            </a:endParaRPr>
          </a:p>
        </p:txBody>
      </p:sp>
      <p:sp>
        <p:nvSpPr>
          <p:cNvPr id="405" name="正方形/長方形 404"/>
          <p:cNvSpPr/>
          <p:nvPr/>
        </p:nvSpPr>
        <p:spPr>
          <a:xfrm>
            <a:off x="10434872" y="8522572"/>
            <a:ext cx="1349143" cy="892825"/>
          </a:xfrm>
          <a:prstGeom prst="rect">
            <a:avLst/>
          </a:prstGeom>
          <a:pattFill prst="ltUpDiag">
            <a:fgClr>
              <a:schemeClr val="accent5">
                <a:lumMod val="60000"/>
                <a:lumOff val="40000"/>
              </a:schemeClr>
            </a:fgClr>
            <a:bgClr>
              <a:schemeClr val="bg1"/>
            </a:bgClr>
          </a:pattFill>
          <a:ln w="19050"/>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b="1" dirty="0" smtClean="0">
                <a:solidFill>
                  <a:schemeClr val="tx1"/>
                </a:solidFill>
                <a:latin typeface="ＭＳ Ｐゴシック" panose="020B0600070205080204" pitchFamily="50" charset="-128"/>
                <a:ea typeface="ＭＳ Ｐゴシック" panose="020B0600070205080204" pitchFamily="50" charset="-128"/>
              </a:rPr>
              <a:t>人口</a:t>
            </a:r>
            <a:endParaRPr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00" b="1" dirty="0" smtClean="0">
                <a:solidFill>
                  <a:schemeClr val="tx1"/>
                </a:solidFill>
                <a:latin typeface="ＭＳ Ｐゴシック" panose="020B0600070205080204" pitchFamily="50" charset="-128"/>
                <a:ea typeface="ＭＳ Ｐゴシック" panose="020B0600070205080204" pitchFamily="50" charset="-128"/>
              </a:rPr>
              <a:t>１７．５％</a:t>
            </a:r>
            <a:endParaRPr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4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8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406" name="正方形/長方形 405"/>
          <p:cNvSpPr/>
          <p:nvPr/>
        </p:nvSpPr>
        <p:spPr>
          <a:xfrm>
            <a:off x="11784016" y="8522572"/>
            <a:ext cx="859500" cy="895010"/>
          </a:xfrm>
          <a:prstGeom prst="rect">
            <a:avLst/>
          </a:prstGeom>
          <a:pattFill prst="pct20">
            <a:fgClr>
              <a:srgbClr val="FF99CC"/>
            </a:fgClr>
            <a:bgClr>
              <a:schemeClr val="bg1"/>
            </a:bgClr>
          </a:patt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gn="ctr"/>
            <a:r>
              <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rPr>
              <a:t>従業者数</a:t>
            </a:r>
            <a:endParaRPr kumimoji="1"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７．５％</a:t>
            </a:r>
            <a:endParaRPr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4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8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418" name="テキスト ボックス 417"/>
          <p:cNvSpPr txBox="1"/>
          <p:nvPr/>
        </p:nvSpPr>
        <p:spPr>
          <a:xfrm>
            <a:off x="11501738" y="260260"/>
            <a:ext cx="1264251" cy="400110"/>
          </a:xfrm>
          <a:prstGeom prst="rect">
            <a:avLst/>
          </a:prstGeom>
          <a:noFill/>
        </p:spPr>
        <p:txBody>
          <a:bodyPr wrap="square" rtlCol="0">
            <a:spAutoFit/>
          </a:bodyPr>
          <a:lstStyle/>
          <a:p>
            <a:pPr algn="dist"/>
            <a:r>
              <a:rPr kumimoji="1" lang="ja-JP" altLang="en-US" sz="1000" dirty="0" smtClean="0">
                <a:latin typeface="+mn-ea"/>
              </a:rPr>
              <a:t>平成</a:t>
            </a:r>
            <a:r>
              <a:rPr lang="en-US" altLang="ja-JP" sz="1000" dirty="0" smtClean="0">
                <a:latin typeface="+mn-ea"/>
              </a:rPr>
              <a:t>29</a:t>
            </a:r>
            <a:r>
              <a:rPr lang="ja-JP" altLang="en-US" sz="1000" dirty="0" smtClean="0">
                <a:latin typeface="+mn-ea"/>
              </a:rPr>
              <a:t>年</a:t>
            </a:r>
            <a:r>
              <a:rPr lang="en-US" altLang="ja-JP" sz="1000" dirty="0" smtClean="0">
                <a:latin typeface="+mn-ea"/>
              </a:rPr>
              <a:t>8</a:t>
            </a:r>
            <a:r>
              <a:rPr lang="ja-JP" altLang="en-US" sz="1000" dirty="0" smtClean="0">
                <a:latin typeface="+mn-ea"/>
              </a:rPr>
              <a:t>月</a:t>
            </a:r>
            <a:endParaRPr lang="en-US" altLang="ja-JP" sz="1000" dirty="0" smtClean="0">
              <a:latin typeface="+mn-ea"/>
            </a:endParaRPr>
          </a:p>
          <a:p>
            <a:pPr algn="dist"/>
            <a:r>
              <a:rPr lang="ja-JP" altLang="en-US" sz="1000" dirty="0" smtClean="0">
                <a:latin typeface="+mn-ea"/>
              </a:rPr>
              <a:t>大阪府財務部</a:t>
            </a:r>
            <a:endParaRPr kumimoji="1" lang="ja-JP" altLang="en-US" sz="1000" dirty="0">
              <a:latin typeface="+mn-ea"/>
            </a:endParaRPr>
          </a:p>
        </p:txBody>
      </p:sp>
      <p:sp>
        <p:nvSpPr>
          <p:cNvPr id="107" name="正方形/長方形 106"/>
          <p:cNvSpPr/>
          <p:nvPr/>
        </p:nvSpPr>
        <p:spPr>
          <a:xfrm>
            <a:off x="4032058" y="928852"/>
            <a:ext cx="8690434" cy="1702462"/>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dirty="0"/>
          </a:p>
        </p:txBody>
      </p:sp>
      <p:sp>
        <p:nvSpPr>
          <p:cNvPr id="108" name="角丸四角形 107"/>
          <p:cNvSpPr/>
          <p:nvPr/>
        </p:nvSpPr>
        <p:spPr>
          <a:xfrm>
            <a:off x="4032000" y="808416"/>
            <a:ext cx="2160000" cy="216000"/>
          </a:xfrm>
          <a:prstGeom prst="roundRect">
            <a:avLst>
              <a:gd name="adj" fmla="val 50000"/>
            </a:avLst>
          </a:prstGeom>
          <a:solidFill>
            <a:schemeClr val="tx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ＭＳ ゴシック" panose="020B0609070205080204" pitchFamily="49" charset="-128"/>
                <a:ea typeface="ＭＳ ゴシック" panose="020B0609070205080204" pitchFamily="49" charset="-128"/>
              </a:rPr>
              <a:t>３　提言</a:t>
            </a:r>
            <a:r>
              <a:rPr lang="ja-JP" altLang="en-US" sz="1400" b="1" dirty="0">
                <a:latin typeface="ＭＳ ゴシック" panose="020B0609070205080204" pitchFamily="49" charset="-128"/>
                <a:ea typeface="ＭＳ ゴシック" panose="020B0609070205080204" pitchFamily="49" charset="-128"/>
              </a:rPr>
              <a:t>のポイント</a:t>
            </a:r>
          </a:p>
        </p:txBody>
      </p:sp>
      <p:sp>
        <p:nvSpPr>
          <p:cNvPr id="131" name="テキスト ボックス 130"/>
          <p:cNvSpPr txBox="1"/>
          <p:nvPr/>
        </p:nvSpPr>
        <p:spPr>
          <a:xfrm>
            <a:off x="4139583" y="1347314"/>
            <a:ext cx="3943224" cy="461665"/>
          </a:xfrm>
          <a:prstGeom prst="rect">
            <a:avLst/>
          </a:prstGeom>
          <a:noFill/>
        </p:spPr>
        <p:txBody>
          <a:bodyPr wrap="square" rtlCol="0">
            <a:spAutoFit/>
          </a:bodyPr>
          <a:lstStyle/>
          <a:p>
            <a:r>
              <a:rPr lang="ja-JP" altLang="en-US" sz="1100" dirty="0" smtClean="0">
                <a:latin typeface="ＭＳ Ｐゴシック" panose="020B0600070205080204" pitchFamily="50" charset="-128"/>
                <a:ea typeface="ＭＳ Ｐゴシック" panose="020B0600070205080204" pitchFamily="50" charset="-128"/>
              </a:rPr>
              <a:t>■　新設事業所に係る小売年間販売額を追加補正</a:t>
            </a:r>
            <a:endParaRPr lang="en-US" altLang="ja-JP" sz="1100" dirty="0" smtClean="0">
              <a:latin typeface="ＭＳ Ｐゴシック" panose="020B0600070205080204" pitchFamily="50" charset="-128"/>
              <a:ea typeface="ＭＳ Ｐゴシック" panose="020B0600070205080204" pitchFamily="50" charset="-128"/>
            </a:endParaRPr>
          </a:p>
          <a:p>
            <a:endParaRPr lang="en-US" altLang="ja-JP" sz="2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「通信販売・インターネット」に係る小売年間販売額を追加</a:t>
            </a:r>
            <a:endParaRPr lang="en-US" altLang="ja-JP" sz="1100" dirty="0" smtClean="0">
              <a:latin typeface="ＭＳ Ｐゴシック" panose="020B0600070205080204" pitchFamily="50" charset="-128"/>
              <a:ea typeface="ＭＳ Ｐゴシック" panose="020B0600070205080204" pitchFamily="50" charset="-128"/>
            </a:endParaRPr>
          </a:p>
        </p:txBody>
      </p:sp>
      <p:sp>
        <p:nvSpPr>
          <p:cNvPr id="132" name="対角する 2 つの角を切り取った四角形 131"/>
          <p:cNvSpPr/>
          <p:nvPr/>
        </p:nvSpPr>
        <p:spPr>
          <a:xfrm>
            <a:off x="4134055" y="1143495"/>
            <a:ext cx="3024000" cy="198000"/>
          </a:xfrm>
          <a:prstGeom prst="snip2DiagRect">
            <a:avLst>
              <a:gd name="adj1" fmla="val 0"/>
              <a:gd name="adj2" fmla="val 50000"/>
            </a:avLst>
          </a:prstGeom>
          <a:pattFill prst="narHorz">
            <a:fgClr>
              <a:schemeClr val="accent5">
                <a:lumMod val="60000"/>
                <a:lumOff val="4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dirty="0">
                <a:solidFill>
                  <a:schemeClr val="tx1"/>
                </a:solidFill>
                <a:latin typeface="ＭＳ Ｐゴシック" panose="020B0600070205080204" pitchFamily="50" charset="-128"/>
                <a:ea typeface="ＭＳ Ｐゴシック" panose="020B0600070205080204" pitchFamily="50" charset="-128"/>
              </a:rPr>
              <a:t>１）統計カバー率を</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高める</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3" name="対角する 2 つの角を切り取った四角形 132"/>
          <p:cNvSpPr/>
          <p:nvPr/>
        </p:nvSpPr>
        <p:spPr>
          <a:xfrm>
            <a:off x="8104272" y="1164557"/>
            <a:ext cx="3024000" cy="198000"/>
          </a:xfrm>
          <a:prstGeom prst="snip2DiagRect">
            <a:avLst>
              <a:gd name="adj1" fmla="val 0"/>
              <a:gd name="adj2" fmla="val 50000"/>
            </a:avLst>
          </a:prstGeom>
          <a:pattFill prst="narHorz">
            <a:fgClr>
              <a:schemeClr val="accent5">
                <a:lumMod val="60000"/>
                <a:lumOff val="4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（２）需要側の統計も活用する</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4" name="対角する 2 つの角を切り取った四角形 133"/>
          <p:cNvSpPr/>
          <p:nvPr/>
        </p:nvSpPr>
        <p:spPr>
          <a:xfrm>
            <a:off x="8107554" y="1654464"/>
            <a:ext cx="3024000" cy="198000"/>
          </a:xfrm>
          <a:prstGeom prst="snip2DiagRect">
            <a:avLst>
              <a:gd name="adj1" fmla="val 0"/>
              <a:gd name="adj2" fmla="val 50000"/>
            </a:avLst>
          </a:prstGeom>
          <a:pattFill prst="narHorz">
            <a:fgClr>
              <a:schemeClr val="accent5">
                <a:lumMod val="60000"/>
                <a:lumOff val="40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（３）</a:t>
            </a:r>
            <a:r>
              <a:rPr lang="ja-JP" altLang="en-US" sz="1200" b="1" dirty="0">
                <a:solidFill>
                  <a:schemeClr val="tx1"/>
                </a:solidFill>
                <a:latin typeface="ＭＳ Ｐゴシック" panose="020B0600070205080204" pitchFamily="50" charset="-128"/>
                <a:ea typeface="ＭＳ Ｐゴシック" panose="020B0600070205080204" pitchFamily="50" charset="-128"/>
              </a:rPr>
              <a:t>代替指標の位置づけを明らかに</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する</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5" name="テキスト ボックス 134"/>
          <p:cNvSpPr txBox="1"/>
          <p:nvPr/>
        </p:nvSpPr>
        <p:spPr>
          <a:xfrm>
            <a:off x="8126436" y="1356701"/>
            <a:ext cx="4611067" cy="261610"/>
          </a:xfrm>
          <a:prstGeom prst="rect">
            <a:avLst/>
          </a:prstGeom>
          <a:noFill/>
        </p:spPr>
        <p:txBody>
          <a:bodyPr wrap="square" rtlCol="0">
            <a:spAutoFit/>
          </a:bodyPr>
          <a:lstStyle/>
          <a:p>
            <a:r>
              <a:rPr lang="ja-JP" altLang="en-US" sz="1100" dirty="0" smtClean="0">
                <a:latin typeface="ＭＳ Ｐゴシック" panose="020B0600070205080204" pitchFamily="50" charset="-128"/>
                <a:ea typeface="ＭＳ Ｐゴシック" panose="020B0600070205080204" pitchFamily="50" charset="-128"/>
              </a:rPr>
              <a:t>■　需要側の統計（全国消費実態調査）と供給側の統計（商業統計）を活用</a:t>
            </a:r>
            <a:endParaRPr lang="en-US" altLang="ja-JP" sz="1100" dirty="0" smtClean="0">
              <a:latin typeface="ＭＳ Ｐゴシック" panose="020B0600070205080204" pitchFamily="50" charset="-128"/>
              <a:ea typeface="ＭＳ Ｐゴシック" panose="020B0600070205080204" pitchFamily="50" charset="-128"/>
            </a:endParaRPr>
          </a:p>
        </p:txBody>
      </p:sp>
      <p:sp>
        <p:nvSpPr>
          <p:cNvPr id="136" name="テキスト ボックス 135"/>
          <p:cNvSpPr txBox="1"/>
          <p:nvPr/>
        </p:nvSpPr>
        <p:spPr>
          <a:xfrm>
            <a:off x="8124495" y="1848272"/>
            <a:ext cx="4613009" cy="661720"/>
          </a:xfrm>
          <a:prstGeom prst="rect">
            <a:avLst/>
          </a:prstGeom>
          <a:noFill/>
        </p:spPr>
        <p:txBody>
          <a:bodyPr wrap="square" rtlCol="0">
            <a:spAutoFit/>
          </a:bodyPr>
          <a:lstStyle/>
          <a:p>
            <a:r>
              <a:rPr lang="ja-JP" altLang="en-US" sz="1100" dirty="0" smtClean="0">
                <a:latin typeface="+mn-ea"/>
              </a:rPr>
              <a:t>■　需要側の統計</a:t>
            </a:r>
            <a:r>
              <a:rPr lang="ja-JP" altLang="en-US" sz="700" dirty="0" smtClean="0">
                <a:latin typeface="ＭＳ Ｐ明朝" panose="02020600040205080304" pitchFamily="18" charset="-128"/>
                <a:ea typeface="ＭＳ Ｐ明朝" panose="02020600040205080304" pitchFamily="18" charset="-128"/>
              </a:rPr>
              <a:t>（サンプル調査）</a:t>
            </a:r>
            <a:r>
              <a:rPr lang="ja-JP" altLang="en-US" sz="1100" dirty="0" smtClean="0">
                <a:latin typeface="+mn-ea"/>
              </a:rPr>
              <a:t>から「小売」と「サービス」の割合を６：４に区分　</a:t>
            </a:r>
            <a:endParaRPr lang="en-US" altLang="ja-JP" sz="1100" dirty="0" smtClean="0">
              <a:latin typeface="+mn-ea"/>
            </a:endParaRPr>
          </a:p>
          <a:p>
            <a:endParaRPr lang="en-US" altLang="ja-JP" sz="200" dirty="0" smtClean="0">
              <a:latin typeface="+mn-ea"/>
            </a:endParaRPr>
          </a:p>
          <a:p>
            <a:r>
              <a:rPr lang="ja-JP" altLang="en-US" sz="1100" dirty="0" smtClean="0">
                <a:latin typeface="+mn-ea"/>
              </a:rPr>
              <a:t>■　各区分のうち、供給側の統計</a:t>
            </a:r>
            <a:r>
              <a:rPr lang="ja-JP" altLang="en-US" sz="700" dirty="0" smtClean="0">
                <a:latin typeface="ＭＳ Ｐ明朝" panose="02020600040205080304" pitchFamily="18" charset="-128"/>
                <a:ea typeface="ＭＳ Ｐ明朝" panose="02020600040205080304" pitchFamily="18" charset="-128"/>
              </a:rPr>
              <a:t>（悉皆調査）</a:t>
            </a:r>
            <a:r>
              <a:rPr lang="ja-JP" altLang="en-US" sz="1100" dirty="0" smtClean="0">
                <a:latin typeface="+mn-ea"/>
              </a:rPr>
              <a:t>でカバーできない部分は代替指標</a:t>
            </a:r>
            <a:endParaRPr lang="en-US" altLang="ja-JP" sz="1100" dirty="0" smtClean="0">
              <a:latin typeface="+mn-ea"/>
            </a:endParaRPr>
          </a:p>
          <a:p>
            <a:endParaRPr lang="en-US" altLang="ja-JP" sz="200" dirty="0" smtClean="0">
              <a:latin typeface="+mn-ea"/>
            </a:endParaRPr>
          </a:p>
          <a:p>
            <a:r>
              <a:rPr lang="ja-JP" altLang="en-US" sz="1100" dirty="0" smtClean="0">
                <a:latin typeface="+mn-ea"/>
              </a:rPr>
              <a:t>■　代替指標</a:t>
            </a:r>
            <a:r>
              <a:rPr lang="ja-JP" altLang="en-US" sz="1000" dirty="0">
                <a:latin typeface="+mn-ea"/>
              </a:rPr>
              <a:t>　</a:t>
            </a:r>
            <a:r>
              <a:rPr lang="ja-JP" altLang="en-US" sz="1100" dirty="0" smtClean="0">
                <a:latin typeface="+mn-ea"/>
              </a:rPr>
              <a:t>　 　</a:t>
            </a:r>
            <a:endParaRPr lang="en-US" altLang="ja-JP" sz="900" dirty="0" smtClean="0">
              <a:latin typeface="+mn-ea"/>
            </a:endParaRPr>
          </a:p>
        </p:txBody>
      </p:sp>
      <p:sp>
        <p:nvSpPr>
          <p:cNvPr id="12" name="1 つの角を丸めた四角形 11"/>
          <p:cNvSpPr/>
          <p:nvPr/>
        </p:nvSpPr>
        <p:spPr>
          <a:xfrm>
            <a:off x="4457195" y="1879837"/>
            <a:ext cx="2856498" cy="612085"/>
          </a:xfrm>
          <a:prstGeom prst="round1Rect">
            <a:avLst>
              <a:gd name="adj" fmla="val 0"/>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ja-JP" altLang="en-US" sz="800" u="sng" dirty="0" smtClean="0">
                <a:solidFill>
                  <a:schemeClr val="tx1"/>
                </a:solidFill>
                <a:latin typeface="ＭＳ Ｐ明朝" panose="02020600040205080304" pitchFamily="18" charset="-128"/>
                <a:ea typeface="ＭＳ Ｐ明朝" panose="02020600040205080304" pitchFamily="18" charset="-128"/>
              </a:rPr>
              <a:t>現行</a:t>
            </a:r>
            <a:r>
              <a:rPr lang="ja-JP" altLang="en-US" sz="800" dirty="0">
                <a:solidFill>
                  <a:schemeClr val="tx1"/>
                </a:solidFill>
                <a:latin typeface="ＭＳ Ｐ明朝" panose="02020600040205080304" pitchFamily="18" charset="-128"/>
                <a:ea typeface="ＭＳ Ｐ明朝" panose="02020600040205080304" pitchFamily="18" charset="-128"/>
              </a:rPr>
              <a:t>の統計</a:t>
            </a:r>
            <a:r>
              <a:rPr lang="ja-JP" altLang="en-US" sz="800" dirty="0" smtClean="0">
                <a:solidFill>
                  <a:schemeClr val="tx1"/>
                </a:solidFill>
                <a:latin typeface="ＭＳ Ｐ明朝" panose="02020600040205080304" pitchFamily="18" charset="-128"/>
                <a:ea typeface="ＭＳ Ｐ明朝" panose="02020600040205080304" pitchFamily="18" charset="-128"/>
              </a:rPr>
              <a:t>カバー率　７１．５％</a:t>
            </a:r>
            <a:r>
              <a:rPr lang="ja-JP" altLang="en-US" sz="800" dirty="0">
                <a:solidFill>
                  <a:schemeClr val="tx1"/>
                </a:solidFill>
                <a:latin typeface="ＭＳ Ｐ明朝" panose="02020600040205080304" pitchFamily="18" charset="-128"/>
                <a:ea typeface="ＭＳ Ｐ明朝" panose="02020600040205080304" pitchFamily="18" charset="-128"/>
              </a:rPr>
              <a:t>　⇒　</a:t>
            </a:r>
            <a:r>
              <a:rPr lang="ja-JP" altLang="en-US" sz="800" dirty="0" smtClean="0">
                <a:solidFill>
                  <a:schemeClr val="tx1"/>
                </a:solidFill>
                <a:latin typeface="ＭＳ Ｐ明朝" panose="02020600040205080304" pitchFamily="18" charset="-128"/>
                <a:ea typeface="ＭＳ Ｐ明朝" panose="02020600040205080304" pitchFamily="18" charset="-128"/>
              </a:rPr>
              <a:t>統計のウェイト ７５％</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endParaRPr lang="en-US" altLang="ja-JP" sz="500" dirty="0" smtClean="0">
              <a:solidFill>
                <a:schemeClr val="tx1"/>
              </a:solidFill>
              <a:latin typeface="ＭＳ Ｐ明朝" panose="02020600040205080304" pitchFamily="18" charset="-128"/>
              <a:ea typeface="ＭＳ Ｐ明朝" panose="02020600040205080304" pitchFamily="18" charset="-128"/>
            </a:endParaRPr>
          </a:p>
          <a:p>
            <a:endParaRPr lang="en-US" altLang="ja-JP" sz="600" dirty="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a:t>
            </a:r>
            <a:r>
              <a:rPr lang="ja-JP" altLang="en-US" sz="800" u="sng" dirty="0" smtClean="0">
                <a:solidFill>
                  <a:schemeClr val="tx1"/>
                </a:solidFill>
                <a:latin typeface="ＭＳ Ｐ明朝" panose="02020600040205080304" pitchFamily="18" charset="-128"/>
                <a:ea typeface="ＭＳ Ｐ明朝" panose="02020600040205080304" pitchFamily="18" charset="-128"/>
              </a:rPr>
              <a:t>提言</a:t>
            </a:r>
            <a:r>
              <a:rPr lang="ja-JP" altLang="en-US" sz="800" dirty="0" smtClean="0">
                <a:solidFill>
                  <a:schemeClr val="tx1"/>
                </a:solidFill>
                <a:latin typeface="ＭＳ Ｐ明朝" panose="02020600040205080304" pitchFamily="18" charset="-128"/>
                <a:ea typeface="ＭＳ Ｐ明朝" panose="02020600040205080304" pitchFamily="18" charset="-128"/>
              </a:rPr>
              <a:t>の</a:t>
            </a:r>
            <a:r>
              <a:rPr lang="ja-JP" altLang="en-US" sz="800" dirty="0">
                <a:solidFill>
                  <a:schemeClr val="tx1"/>
                </a:solidFill>
                <a:latin typeface="ＭＳ Ｐ明朝" panose="02020600040205080304" pitchFamily="18" charset="-128"/>
                <a:ea typeface="ＭＳ Ｐ明朝" panose="02020600040205080304" pitchFamily="18" charset="-128"/>
              </a:rPr>
              <a:t>統計</a:t>
            </a:r>
            <a:r>
              <a:rPr lang="ja-JP" altLang="en-US" sz="800" dirty="0" smtClean="0">
                <a:solidFill>
                  <a:schemeClr val="tx1"/>
                </a:solidFill>
                <a:latin typeface="ＭＳ Ｐ明朝" panose="02020600040205080304" pitchFamily="18" charset="-128"/>
                <a:ea typeface="ＭＳ Ｐ明朝" panose="02020600040205080304" pitchFamily="18" charset="-128"/>
              </a:rPr>
              <a:t>カバー率　７８．３％</a:t>
            </a:r>
            <a:r>
              <a:rPr lang="ja-JP" altLang="en-US" sz="800" dirty="0">
                <a:solidFill>
                  <a:schemeClr val="tx1"/>
                </a:solidFill>
                <a:latin typeface="ＭＳ Ｐ明朝" panose="02020600040205080304" pitchFamily="18" charset="-128"/>
                <a:ea typeface="ＭＳ Ｐ明朝" panose="02020600040205080304" pitchFamily="18" charset="-128"/>
              </a:rPr>
              <a:t>　⇒　</a:t>
            </a:r>
            <a:r>
              <a:rPr lang="ja-JP" altLang="en-US" sz="800" dirty="0" smtClean="0">
                <a:solidFill>
                  <a:schemeClr val="tx1"/>
                </a:solidFill>
                <a:latin typeface="ＭＳ Ｐ明朝" panose="02020600040205080304" pitchFamily="18" charset="-128"/>
                <a:ea typeface="ＭＳ Ｐ明朝" panose="02020600040205080304" pitchFamily="18" charset="-128"/>
              </a:rPr>
              <a:t>統計のウェイト ７５％</a:t>
            </a:r>
            <a:r>
              <a:rPr lang="en-US" altLang="ja-JP" sz="600" dirty="0">
                <a:solidFill>
                  <a:schemeClr val="tx1"/>
                </a:solidFill>
                <a:latin typeface="ＭＳ Ｐ明朝" panose="02020600040205080304" pitchFamily="18" charset="-128"/>
                <a:ea typeface="ＭＳ Ｐ明朝" panose="02020600040205080304" pitchFamily="18" charset="-128"/>
              </a:rPr>
              <a:t>※</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en-US" altLang="ja-JP" sz="700" dirty="0">
                <a:solidFill>
                  <a:schemeClr val="tx1"/>
                </a:solidFill>
                <a:latin typeface="ＭＳ Ｐ明朝" panose="02020600040205080304" pitchFamily="18" charset="-128"/>
                <a:ea typeface="ＭＳ Ｐ明朝" panose="02020600040205080304" pitchFamily="18" charset="-128"/>
              </a:rPr>
              <a:t>※</a:t>
            </a:r>
            <a:r>
              <a:rPr lang="ja-JP" altLang="en-US" sz="700" dirty="0">
                <a:solidFill>
                  <a:schemeClr val="tx1"/>
                </a:solidFill>
                <a:latin typeface="ＭＳ Ｐ明朝" panose="02020600040205080304" pitchFamily="18" charset="-128"/>
                <a:ea typeface="ＭＳ Ｐ明朝" panose="02020600040205080304" pitchFamily="18" charset="-128"/>
              </a:rPr>
              <a:t>これまでの経緯や消費税の課税ベースが変動すること等を考慮</a:t>
            </a:r>
          </a:p>
        </p:txBody>
      </p:sp>
      <p:sp>
        <p:nvSpPr>
          <p:cNvPr id="14" name="下矢印 13"/>
          <p:cNvSpPr/>
          <p:nvPr/>
        </p:nvSpPr>
        <p:spPr>
          <a:xfrm>
            <a:off x="5696719" y="2046108"/>
            <a:ext cx="212612" cy="143781"/>
          </a:xfrm>
          <a:prstGeom prst="downArrow">
            <a:avLst/>
          </a:prstGeom>
          <a:solidFill>
            <a:schemeClr val="tx1">
              <a:lumMod val="85000"/>
              <a:lumOff val="1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15" name="テキスト ボックス 14"/>
          <p:cNvSpPr txBox="1"/>
          <p:nvPr/>
        </p:nvSpPr>
        <p:spPr>
          <a:xfrm>
            <a:off x="5883027" y="2024375"/>
            <a:ext cx="599844" cy="215444"/>
          </a:xfrm>
          <a:prstGeom prst="rect">
            <a:avLst/>
          </a:prstGeom>
          <a:noFill/>
        </p:spPr>
        <p:txBody>
          <a:bodyPr wrap="none" rtlCol="0">
            <a:spAutoFit/>
          </a:bodyPr>
          <a:lstStyle/>
          <a:p>
            <a:r>
              <a:rPr kumimoji="1" lang="ja-JP" altLang="en-US" sz="800" i="1" u="sng" dirty="0" smtClean="0"/>
              <a:t>＋６．８％</a:t>
            </a:r>
            <a:endParaRPr kumimoji="1" lang="ja-JP" altLang="en-US" sz="800" i="1" u="sng" dirty="0"/>
          </a:p>
        </p:txBody>
      </p:sp>
      <p:sp>
        <p:nvSpPr>
          <p:cNvPr id="109" name="テキスト ボックス 108"/>
          <p:cNvSpPr txBox="1"/>
          <p:nvPr/>
        </p:nvSpPr>
        <p:spPr>
          <a:xfrm>
            <a:off x="4301747" y="7001840"/>
            <a:ext cx="1298753" cy="338554"/>
          </a:xfrm>
          <a:prstGeom prst="rect">
            <a:avLst/>
          </a:prstGeom>
          <a:noFill/>
        </p:spPr>
        <p:txBody>
          <a:bodyPr wrap="none" rtlCol="0">
            <a:spAutoFit/>
          </a:bodyPr>
          <a:lstStyle/>
          <a:p>
            <a:r>
              <a:rPr lang="ja-JP" altLang="en-US" sz="800" dirty="0">
                <a:latin typeface="+mj-ea"/>
              </a:rPr>
              <a:t>消費地と</a:t>
            </a:r>
            <a:r>
              <a:rPr lang="ja-JP" altLang="en-US" sz="800" dirty="0" smtClean="0">
                <a:latin typeface="+mj-ea"/>
              </a:rPr>
              <a:t>供給地</a:t>
            </a:r>
            <a:r>
              <a:rPr lang="ja-JP" altLang="en-US" sz="800" dirty="0">
                <a:latin typeface="+mj-ea"/>
              </a:rPr>
              <a:t>が</a:t>
            </a:r>
            <a:r>
              <a:rPr lang="ja-JP" altLang="en-US" sz="800" dirty="0" smtClean="0">
                <a:latin typeface="+mj-ea"/>
              </a:rPr>
              <a:t>不一致</a:t>
            </a:r>
            <a:endParaRPr lang="en-US" altLang="ja-JP" sz="800" dirty="0" smtClean="0">
              <a:latin typeface="+mj-ea"/>
            </a:endParaRPr>
          </a:p>
          <a:p>
            <a:r>
              <a:rPr lang="ja-JP" altLang="en-US" sz="800" dirty="0" smtClean="0">
                <a:latin typeface="+mj-ea"/>
              </a:rPr>
              <a:t>⇒需要側の統計を活用</a:t>
            </a:r>
            <a:endParaRPr lang="ja-JP" altLang="en-US" sz="800" dirty="0">
              <a:latin typeface="+mj-ea"/>
            </a:endParaRPr>
          </a:p>
        </p:txBody>
      </p:sp>
      <p:sp>
        <p:nvSpPr>
          <p:cNvPr id="111" name="テキスト ボックス 110"/>
          <p:cNvSpPr txBox="1"/>
          <p:nvPr/>
        </p:nvSpPr>
        <p:spPr>
          <a:xfrm>
            <a:off x="6040760" y="7011713"/>
            <a:ext cx="1582484" cy="338554"/>
          </a:xfrm>
          <a:prstGeom prst="rect">
            <a:avLst/>
          </a:prstGeom>
          <a:noFill/>
        </p:spPr>
        <p:txBody>
          <a:bodyPr wrap="none" rtlCol="0">
            <a:spAutoFit/>
          </a:bodyPr>
          <a:lstStyle/>
          <a:p>
            <a:r>
              <a:rPr lang="ja-JP" altLang="en-US" sz="800" dirty="0">
                <a:latin typeface="+mj-ea"/>
              </a:rPr>
              <a:t>持帰りや出先での消費を考慮　</a:t>
            </a:r>
            <a:endParaRPr lang="en-US" altLang="ja-JP" sz="800" dirty="0" smtClean="0">
              <a:latin typeface="+mj-ea"/>
            </a:endParaRPr>
          </a:p>
          <a:p>
            <a:r>
              <a:rPr lang="ja-JP" altLang="en-US" sz="800" dirty="0" smtClean="0">
                <a:latin typeface="+mj-ea"/>
              </a:rPr>
              <a:t>⇒需要側</a:t>
            </a:r>
            <a:r>
              <a:rPr lang="ja-JP" altLang="en-US" sz="800" dirty="0">
                <a:latin typeface="+mj-ea"/>
              </a:rPr>
              <a:t>と</a:t>
            </a:r>
            <a:r>
              <a:rPr lang="ja-JP" altLang="en-US" sz="800" dirty="0" smtClean="0">
                <a:latin typeface="+mj-ea"/>
              </a:rPr>
              <a:t>供給側の統計を活用</a:t>
            </a:r>
            <a:endParaRPr lang="ja-JP" altLang="en-US" sz="800" dirty="0">
              <a:latin typeface="+mj-ea"/>
            </a:endParaRPr>
          </a:p>
        </p:txBody>
      </p:sp>
      <p:sp>
        <p:nvSpPr>
          <p:cNvPr id="112" name="テキスト ボックス 111"/>
          <p:cNvSpPr txBox="1"/>
          <p:nvPr/>
        </p:nvSpPr>
        <p:spPr>
          <a:xfrm>
            <a:off x="7820170" y="7006716"/>
            <a:ext cx="1534533" cy="338554"/>
          </a:xfrm>
          <a:prstGeom prst="rect">
            <a:avLst/>
          </a:prstGeom>
          <a:noFill/>
        </p:spPr>
        <p:txBody>
          <a:bodyPr wrap="square" rtlCol="0">
            <a:spAutoFit/>
          </a:bodyPr>
          <a:lstStyle/>
          <a:p>
            <a:r>
              <a:rPr lang="ja-JP" altLang="en-US" sz="800" dirty="0">
                <a:latin typeface="+mj-ea"/>
              </a:rPr>
              <a:t>居住地での消費</a:t>
            </a:r>
            <a:r>
              <a:rPr lang="ja-JP" altLang="en-US" sz="800" dirty="0" smtClean="0">
                <a:latin typeface="+mj-ea"/>
              </a:rPr>
              <a:t>と通勤</a:t>
            </a:r>
            <a:r>
              <a:rPr lang="ja-JP" altLang="en-US" sz="800" dirty="0">
                <a:latin typeface="+mj-ea"/>
              </a:rPr>
              <a:t>・</a:t>
            </a:r>
            <a:r>
              <a:rPr lang="ja-JP" altLang="en-US" sz="800" dirty="0" smtClean="0">
                <a:latin typeface="+mj-ea"/>
              </a:rPr>
              <a:t>通学先で</a:t>
            </a:r>
            <a:r>
              <a:rPr lang="ja-JP" altLang="en-US" sz="800" dirty="0">
                <a:latin typeface="+mj-ea"/>
              </a:rPr>
              <a:t>の消費を考慮</a:t>
            </a:r>
          </a:p>
        </p:txBody>
      </p:sp>
      <p:sp>
        <p:nvSpPr>
          <p:cNvPr id="113" name="テキスト ボックス 112"/>
          <p:cNvSpPr txBox="1"/>
          <p:nvPr/>
        </p:nvSpPr>
        <p:spPr>
          <a:xfrm>
            <a:off x="9690832" y="7011495"/>
            <a:ext cx="1401346" cy="338554"/>
          </a:xfrm>
          <a:prstGeom prst="rect">
            <a:avLst/>
          </a:prstGeom>
          <a:noFill/>
        </p:spPr>
        <p:txBody>
          <a:bodyPr wrap="none" rtlCol="0">
            <a:spAutoFit/>
          </a:bodyPr>
          <a:lstStyle/>
          <a:p>
            <a:r>
              <a:rPr lang="ja-JP" altLang="en-US" sz="800" dirty="0">
                <a:latin typeface="+mj-ea"/>
              </a:rPr>
              <a:t>消費地と供給地は一致　</a:t>
            </a:r>
            <a:endParaRPr lang="en-US" altLang="ja-JP" sz="800" dirty="0" smtClean="0">
              <a:latin typeface="+mj-ea"/>
            </a:endParaRPr>
          </a:p>
          <a:p>
            <a:r>
              <a:rPr lang="ja-JP" altLang="en-US" sz="800" dirty="0" smtClean="0">
                <a:latin typeface="+mj-ea"/>
              </a:rPr>
              <a:t>⇒供給側の統計のみを活用</a:t>
            </a:r>
            <a:endParaRPr lang="ja-JP" altLang="en-US" sz="800" dirty="0">
              <a:latin typeface="+mj-ea"/>
            </a:endParaRPr>
          </a:p>
        </p:txBody>
      </p:sp>
      <p:sp>
        <p:nvSpPr>
          <p:cNvPr id="116" name="テキスト ボックス 115"/>
          <p:cNvSpPr txBox="1"/>
          <p:nvPr/>
        </p:nvSpPr>
        <p:spPr>
          <a:xfrm>
            <a:off x="11610150" y="7014965"/>
            <a:ext cx="978153" cy="338554"/>
          </a:xfrm>
          <a:prstGeom prst="rect">
            <a:avLst/>
          </a:prstGeom>
          <a:noFill/>
        </p:spPr>
        <p:txBody>
          <a:bodyPr wrap="none" rtlCol="0">
            <a:spAutoFit/>
          </a:bodyPr>
          <a:lstStyle/>
          <a:p>
            <a:r>
              <a:rPr lang="ja-JP" altLang="en-US" sz="800" dirty="0">
                <a:latin typeface="+mj-ea"/>
              </a:rPr>
              <a:t>サービスの</a:t>
            </a:r>
            <a:r>
              <a:rPr lang="ja-JP" altLang="en-US" sz="800" dirty="0" smtClean="0">
                <a:latin typeface="+mj-ea"/>
              </a:rPr>
              <a:t>供給者</a:t>
            </a:r>
            <a:endParaRPr lang="en-US" altLang="ja-JP" sz="800" dirty="0" smtClean="0">
              <a:latin typeface="+mj-ea"/>
            </a:endParaRPr>
          </a:p>
          <a:p>
            <a:r>
              <a:rPr lang="ja-JP" altLang="en-US" sz="800" dirty="0" smtClean="0">
                <a:latin typeface="+mj-ea"/>
              </a:rPr>
              <a:t>のみ</a:t>
            </a:r>
            <a:r>
              <a:rPr lang="ja-JP" altLang="en-US" sz="800" dirty="0">
                <a:latin typeface="+mj-ea"/>
              </a:rPr>
              <a:t>を考慮</a:t>
            </a:r>
          </a:p>
        </p:txBody>
      </p:sp>
      <p:sp>
        <p:nvSpPr>
          <p:cNvPr id="121" name="右中かっこ 120"/>
          <p:cNvSpPr/>
          <p:nvPr/>
        </p:nvSpPr>
        <p:spPr>
          <a:xfrm rot="10800000">
            <a:off x="9181163" y="2302561"/>
            <a:ext cx="72008" cy="280666"/>
          </a:xfrm>
          <a:prstGeom prst="rightBrace">
            <a:avLst>
              <a:gd name="adj1" fmla="val 15024"/>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latin typeface="+mn-ea"/>
            </a:endParaRPr>
          </a:p>
        </p:txBody>
      </p:sp>
      <p:sp>
        <p:nvSpPr>
          <p:cNvPr id="102" name="下矢印 101"/>
          <p:cNvSpPr/>
          <p:nvPr/>
        </p:nvSpPr>
        <p:spPr>
          <a:xfrm>
            <a:off x="6574608" y="6171389"/>
            <a:ext cx="360000" cy="357403"/>
          </a:xfrm>
          <a:prstGeom prst="downArrow">
            <a:avLst/>
          </a:prstGeom>
          <a:solidFill>
            <a:srgbClr val="66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9205868" y="2271123"/>
            <a:ext cx="2395207" cy="369332"/>
          </a:xfrm>
          <a:prstGeom prst="rect">
            <a:avLst/>
          </a:prstGeom>
          <a:noFill/>
        </p:spPr>
        <p:txBody>
          <a:bodyPr wrap="none" rtlCol="0">
            <a:spAutoFit/>
          </a:bodyPr>
          <a:lstStyle/>
          <a:p>
            <a:r>
              <a:rPr lang="ja-JP" altLang="en-US" sz="900" dirty="0">
                <a:latin typeface="+mn-ea"/>
              </a:rPr>
              <a:t>◇ 小　　 売 ： </a:t>
            </a:r>
            <a:r>
              <a:rPr lang="ja-JP" altLang="en-US" sz="900" dirty="0" smtClean="0">
                <a:latin typeface="+mn-ea"/>
              </a:rPr>
              <a:t>夜間人口と昼間人口</a:t>
            </a:r>
            <a:r>
              <a:rPr lang="ja-JP" altLang="en-US" sz="900" dirty="0">
                <a:latin typeface="+mn-ea"/>
              </a:rPr>
              <a:t>の平均　　</a:t>
            </a:r>
            <a:endParaRPr lang="en-US" altLang="ja-JP" sz="900" dirty="0">
              <a:latin typeface="+mn-ea"/>
            </a:endParaRPr>
          </a:p>
          <a:p>
            <a:r>
              <a:rPr lang="ja-JP" altLang="en-US" sz="900" dirty="0" smtClean="0">
                <a:latin typeface="+mn-ea"/>
              </a:rPr>
              <a:t>◇ </a:t>
            </a:r>
            <a:r>
              <a:rPr lang="ja-JP" altLang="en-US" sz="900" dirty="0">
                <a:latin typeface="+mn-ea"/>
              </a:rPr>
              <a:t>サービス ： サービス業従</a:t>
            </a:r>
            <a:r>
              <a:rPr lang="ja-JP" altLang="en-US" sz="900" dirty="0" smtClean="0">
                <a:latin typeface="+mn-ea"/>
              </a:rPr>
              <a:t>業者数</a:t>
            </a:r>
            <a:endParaRPr lang="en-US" altLang="ja-JP" sz="900" dirty="0">
              <a:latin typeface="+mn-ea"/>
            </a:endParaRPr>
          </a:p>
        </p:txBody>
      </p:sp>
      <p:sp>
        <p:nvSpPr>
          <p:cNvPr id="2" name="角丸四角形 1"/>
          <p:cNvSpPr/>
          <p:nvPr/>
        </p:nvSpPr>
        <p:spPr>
          <a:xfrm>
            <a:off x="310569" y="3169418"/>
            <a:ext cx="3480832" cy="647912"/>
          </a:xfrm>
          <a:prstGeom prst="roundRect">
            <a:avLst>
              <a:gd name="adj" fmla="val 0"/>
            </a:avLst>
          </a:prstGeom>
          <a:solidFill>
            <a:schemeClr val="bg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100" dirty="0">
              <a:solidFill>
                <a:schemeClr val="tx1"/>
              </a:solidFill>
              <a:latin typeface="+mn-ea"/>
            </a:endParaRPr>
          </a:p>
        </p:txBody>
      </p:sp>
      <p:sp>
        <p:nvSpPr>
          <p:cNvPr id="110" name="角丸四角形 109"/>
          <p:cNvSpPr/>
          <p:nvPr/>
        </p:nvSpPr>
        <p:spPr>
          <a:xfrm>
            <a:off x="254076" y="3116152"/>
            <a:ext cx="3480832" cy="647912"/>
          </a:xfrm>
          <a:prstGeom prst="roundRect">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n-ea"/>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地方</a:t>
            </a:r>
            <a:r>
              <a:rPr lang="ja-JP" altLang="en-US" sz="1100" dirty="0">
                <a:solidFill>
                  <a:schemeClr val="tx1"/>
                </a:solidFill>
                <a:latin typeface="ＭＳ Ｐ明朝" panose="02020600040205080304" pitchFamily="18" charset="-128"/>
                <a:ea typeface="ＭＳ Ｐ明朝" panose="02020600040205080304" pitchFamily="18" charset="-128"/>
              </a:rPr>
              <a:t>消費税の都道府県間清算は、</a:t>
            </a:r>
            <a:r>
              <a:rPr lang="ja-JP" altLang="en-US" sz="1100" b="1" u="sng" dirty="0">
                <a:solidFill>
                  <a:schemeClr val="tx1"/>
                </a:solidFill>
                <a:latin typeface="+mn-ea"/>
              </a:rPr>
              <a:t>税の最終負担者である消費者が消費を行った</a:t>
            </a:r>
            <a:r>
              <a:rPr lang="ja-JP" altLang="en-US" sz="1100" b="1" u="sng" dirty="0" smtClean="0">
                <a:solidFill>
                  <a:schemeClr val="tx1"/>
                </a:solidFill>
                <a:latin typeface="+mn-ea"/>
              </a:rPr>
              <a:t>地域（最終消費地）と</a:t>
            </a:r>
            <a:r>
              <a:rPr lang="ja-JP" altLang="en-US" sz="1100" b="1" u="sng" dirty="0">
                <a:solidFill>
                  <a:schemeClr val="tx1"/>
                </a:solidFill>
                <a:latin typeface="+mn-ea"/>
              </a:rPr>
              <a:t>税収の帰属地を一致させる</a:t>
            </a:r>
            <a:r>
              <a:rPr lang="ja-JP" altLang="en-US" sz="1100" dirty="0">
                <a:solidFill>
                  <a:schemeClr val="tx1"/>
                </a:solidFill>
                <a:latin typeface="ＭＳ Ｐ明朝" panose="02020600040205080304" pitchFamily="18" charset="-128"/>
                <a:ea typeface="ＭＳ Ｐ明朝" panose="02020600040205080304" pitchFamily="18" charset="-128"/>
              </a:rPr>
              <a:t>ために行う。</a:t>
            </a:r>
          </a:p>
        </p:txBody>
      </p:sp>
      <p:sp>
        <p:nvSpPr>
          <p:cNvPr id="139" name="正方形/長方形 138"/>
          <p:cNvSpPr/>
          <p:nvPr/>
        </p:nvSpPr>
        <p:spPr>
          <a:xfrm>
            <a:off x="4404281" y="8522572"/>
            <a:ext cx="8238426" cy="892089"/>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tIns="0" bIns="0" rtlCol="0" anchor="ctr" anchorCtr="0"/>
          <a:lstStyle/>
          <a:p>
            <a:pPr algn="ct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6" name="下矢印 5"/>
          <p:cNvSpPr/>
          <p:nvPr/>
        </p:nvSpPr>
        <p:spPr>
          <a:xfrm rot="16200000">
            <a:off x="10112551" y="8864513"/>
            <a:ext cx="294053" cy="200716"/>
          </a:xfrm>
          <a:prstGeom prst="downArrow">
            <a:avLst>
              <a:gd name="adj1" fmla="val 49738"/>
              <a:gd name="adj2" fmla="val 63719"/>
            </a:avLst>
          </a:prstGeom>
          <a:solidFill>
            <a:schemeClr val="tx1">
              <a:lumMod val="95000"/>
              <a:lumOff val="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20" name="テキスト ボックス 19"/>
          <p:cNvSpPr txBox="1"/>
          <p:nvPr/>
        </p:nvSpPr>
        <p:spPr>
          <a:xfrm>
            <a:off x="9552575" y="9149540"/>
            <a:ext cx="518338" cy="288147"/>
          </a:xfrm>
          <a:prstGeom prst="rect">
            <a:avLst/>
          </a:prstGeom>
          <a:noFill/>
          <a:ln w="25400">
            <a:noFill/>
          </a:ln>
        </p:spPr>
        <p:txBody>
          <a:bodyPr wrap="none" lIns="36000" tIns="36000" rIns="36000" bIns="36000" rtlCol="0">
            <a:spAutoFit/>
          </a:bodyPr>
          <a:lstStyle/>
          <a:p>
            <a:pPr algn="r"/>
            <a:r>
              <a:rPr kumimoji="1" lang="ja-JP" altLang="en-US" sz="600" dirty="0" smtClean="0">
                <a:latin typeface="+mj-ea"/>
                <a:ea typeface="+mj-ea"/>
              </a:rPr>
              <a:t>統計カバー率</a:t>
            </a:r>
            <a:endParaRPr kumimoji="1" lang="en-US" altLang="ja-JP" sz="600" dirty="0" smtClean="0">
              <a:latin typeface="+mj-ea"/>
              <a:ea typeface="+mj-ea"/>
            </a:endParaRPr>
          </a:p>
          <a:p>
            <a:pPr algn="r"/>
            <a:r>
              <a:rPr kumimoji="1" lang="en-US" altLang="ja-JP" sz="800" dirty="0" smtClean="0">
                <a:latin typeface="+mj-ea"/>
                <a:ea typeface="+mj-ea"/>
              </a:rPr>
              <a:t>71.5</a:t>
            </a:r>
            <a:r>
              <a:rPr kumimoji="1" lang="ja-JP" altLang="en-US" sz="800" dirty="0" smtClean="0">
                <a:latin typeface="+mj-ea"/>
                <a:ea typeface="+mj-ea"/>
              </a:rPr>
              <a:t>％</a:t>
            </a:r>
            <a:endParaRPr kumimoji="1" lang="en-US" altLang="ja-JP" sz="800" dirty="0" smtClean="0">
              <a:latin typeface="+mj-ea"/>
              <a:ea typeface="+mj-ea"/>
            </a:endParaRPr>
          </a:p>
        </p:txBody>
      </p:sp>
      <p:cxnSp>
        <p:nvCxnSpPr>
          <p:cNvPr id="8" name="直線コネクタ 7"/>
          <p:cNvCxnSpPr/>
          <p:nvPr/>
        </p:nvCxnSpPr>
        <p:spPr>
          <a:xfrm>
            <a:off x="10065712" y="8518024"/>
            <a:ext cx="0" cy="896637"/>
          </a:xfrm>
          <a:prstGeom prst="line">
            <a:avLst/>
          </a:prstGeom>
          <a:ln w="508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10434872" y="8518024"/>
            <a:ext cx="0" cy="89663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18" name="角丸四角形 117"/>
          <p:cNvSpPr/>
          <p:nvPr/>
        </p:nvSpPr>
        <p:spPr>
          <a:xfrm>
            <a:off x="8345096" y="4199674"/>
            <a:ext cx="540000" cy="216000"/>
          </a:xfrm>
          <a:prstGeom prst="roundRect">
            <a:avLst>
              <a:gd name="adj" fmla="val 50000"/>
            </a:avLst>
          </a:prstGeom>
          <a:solidFill>
            <a:schemeClr val="bg1"/>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solidFill>
                  <a:schemeClr val="tx1"/>
                </a:solidFill>
                <a:latin typeface="+mj-ea"/>
                <a:ea typeface="+mj-ea"/>
              </a:rPr>
              <a:t>１５％</a:t>
            </a:r>
            <a:endParaRPr lang="en-US" altLang="ja-JP" sz="1100" b="1" u="sng" dirty="0">
              <a:solidFill>
                <a:schemeClr val="tx1"/>
              </a:solidFill>
              <a:latin typeface="+mj-ea"/>
              <a:ea typeface="+mj-ea"/>
            </a:endParaRPr>
          </a:p>
        </p:txBody>
      </p:sp>
      <p:sp>
        <p:nvSpPr>
          <p:cNvPr id="122" name="角丸四角形 121"/>
          <p:cNvSpPr/>
          <p:nvPr/>
        </p:nvSpPr>
        <p:spPr>
          <a:xfrm>
            <a:off x="11819363" y="4183242"/>
            <a:ext cx="540000" cy="216000"/>
          </a:xfrm>
          <a:prstGeom prst="roundRect">
            <a:avLst>
              <a:gd name="adj" fmla="val 50000"/>
            </a:avLst>
          </a:prstGeom>
          <a:solidFill>
            <a:schemeClr val="bg1"/>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solidFill>
                  <a:schemeClr val="tx1"/>
                </a:solidFill>
                <a:latin typeface="+mj-ea"/>
                <a:ea typeface="+mj-ea"/>
              </a:rPr>
              <a:t>１０％</a:t>
            </a:r>
            <a:endParaRPr lang="en-US" altLang="ja-JP" sz="1100" b="1" u="sng" dirty="0">
              <a:solidFill>
                <a:schemeClr val="tx1"/>
              </a:solidFill>
              <a:latin typeface="+mj-ea"/>
              <a:ea typeface="+mj-ea"/>
            </a:endParaRPr>
          </a:p>
        </p:txBody>
      </p:sp>
      <p:sp>
        <p:nvSpPr>
          <p:cNvPr id="11" name="テキスト ボックス 10"/>
          <p:cNvSpPr txBox="1"/>
          <p:nvPr/>
        </p:nvSpPr>
        <p:spPr>
          <a:xfrm>
            <a:off x="4305659" y="7957567"/>
            <a:ext cx="1015021" cy="276999"/>
          </a:xfrm>
          <a:prstGeom prst="rect">
            <a:avLst/>
          </a:prstGeom>
          <a:noFill/>
        </p:spPr>
        <p:txBody>
          <a:bodyPr wrap="none" rtlCol="0">
            <a:spAutoFit/>
          </a:bodyPr>
          <a:lstStyle/>
          <a:p>
            <a:r>
              <a:rPr kumimoji="1" lang="en-US" altLang="ja-JP" sz="1200" b="1" dirty="0" smtClean="0">
                <a:latin typeface="+mj-ea"/>
                <a:ea typeface="+mj-ea"/>
              </a:rPr>
              <a:t>【</a:t>
            </a:r>
            <a:r>
              <a:rPr kumimoji="1" lang="ja-JP" altLang="en-US" sz="1200" b="1" dirty="0" smtClean="0">
                <a:latin typeface="+mj-ea"/>
                <a:ea typeface="+mj-ea"/>
              </a:rPr>
              <a:t>イメージ図</a:t>
            </a:r>
            <a:r>
              <a:rPr kumimoji="1" lang="en-US" altLang="ja-JP" sz="1200" b="1" dirty="0" smtClean="0">
                <a:latin typeface="+mj-ea"/>
                <a:ea typeface="+mj-ea"/>
              </a:rPr>
              <a:t>】</a:t>
            </a:r>
            <a:endParaRPr kumimoji="1" lang="ja-JP" altLang="en-US" sz="1200" b="1" dirty="0">
              <a:latin typeface="+mj-ea"/>
              <a:ea typeface="+mj-ea"/>
            </a:endParaRPr>
          </a:p>
        </p:txBody>
      </p:sp>
      <p:cxnSp>
        <p:nvCxnSpPr>
          <p:cNvPr id="105" name="直線コネクタ 104"/>
          <p:cNvCxnSpPr/>
          <p:nvPr/>
        </p:nvCxnSpPr>
        <p:spPr>
          <a:xfrm flipV="1">
            <a:off x="4404281" y="8286042"/>
            <a:ext cx="8432" cy="654000"/>
          </a:xfrm>
          <a:prstGeom prst="line">
            <a:avLst/>
          </a:prstGeom>
          <a:ln w="9525">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flipV="1">
            <a:off x="10450759" y="8286042"/>
            <a:ext cx="8432" cy="654000"/>
          </a:xfrm>
          <a:prstGeom prst="line">
            <a:avLst/>
          </a:prstGeom>
          <a:ln w="9525">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12632013" y="8286042"/>
            <a:ext cx="8432" cy="654000"/>
          </a:xfrm>
          <a:prstGeom prst="line">
            <a:avLst/>
          </a:prstGeom>
          <a:ln w="9525">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a:off x="4406589" y="8293275"/>
            <a:ext cx="6052602"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10449666" y="8293275"/>
            <a:ext cx="2190779"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8" name="角丸四角形 137"/>
          <p:cNvSpPr/>
          <p:nvPr/>
        </p:nvSpPr>
        <p:spPr>
          <a:xfrm>
            <a:off x="6863840" y="8186977"/>
            <a:ext cx="1368000" cy="198000"/>
          </a:xfrm>
          <a:prstGeom prst="roundRect">
            <a:avLst>
              <a:gd name="adj" fmla="val 50000"/>
            </a:avLst>
          </a:prstGeom>
          <a:solidFill>
            <a:srgbClr val="FFC000"/>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00" dirty="0" smtClean="0">
                <a:solidFill>
                  <a:schemeClr val="tx1"/>
                </a:solidFill>
                <a:latin typeface="+mj-ea"/>
                <a:ea typeface="+mj-ea"/>
              </a:rPr>
              <a:t>統計のウェイト７５％</a:t>
            </a:r>
            <a:endParaRPr lang="en-US" altLang="ja-JP" sz="1000" b="1" u="sng" dirty="0">
              <a:solidFill>
                <a:schemeClr val="tx1"/>
              </a:solidFill>
              <a:latin typeface="+mj-ea"/>
              <a:ea typeface="+mj-ea"/>
            </a:endParaRPr>
          </a:p>
        </p:txBody>
      </p:sp>
      <p:sp>
        <p:nvSpPr>
          <p:cNvPr id="140" name="角丸四角形 139"/>
          <p:cNvSpPr/>
          <p:nvPr/>
        </p:nvSpPr>
        <p:spPr>
          <a:xfrm>
            <a:off x="10734724" y="8189989"/>
            <a:ext cx="1512000" cy="198000"/>
          </a:xfrm>
          <a:prstGeom prst="roundRect">
            <a:avLst>
              <a:gd name="adj" fmla="val 50000"/>
            </a:avLst>
          </a:prstGeom>
          <a:solidFill>
            <a:schemeClr val="bg1"/>
          </a:solidFill>
          <a:ln w="25400" cmpd="dbl">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00" dirty="0">
                <a:solidFill>
                  <a:schemeClr val="tx1"/>
                </a:solidFill>
                <a:latin typeface="+mn-ea"/>
                <a:cs typeface="Meiryo UI" panose="020B0604030504040204" pitchFamily="50" charset="-128"/>
              </a:rPr>
              <a:t>代替指標のウェイト ２５％</a:t>
            </a:r>
          </a:p>
        </p:txBody>
      </p:sp>
      <p:sp>
        <p:nvSpPr>
          <p:cNvPr id="7" name="大かっこ 6"/>
          <p:cNvSpPr/>
          <p:nvPr/>
        </p:nvSpPr>
        <p:spPr>
          <a:xfrm>
            <a:off x="10731169" y="9076268"/>
            <a:ext cx="801713" cy="22349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lnSpc>
                <a:spcPts val="800"/>
              </a:lnSpc>
            </a:pPr>
            <a:r>
              <a:rPr lang="en-US" altLang="ja-JP" sz="700" dirty="0" smtClean="0">
                <a:latin typeface="+mj-ea"/>
                <a:ea typeface="+mj-ea"/>
              </a:rPr>
              <a:t>H27</a:t>
            </a:r>
            <a:r>
              <a:rPr lang="ja-JP" altLang="en-US" sz="700" dirty="0" smtClean="0">
                <a:latin typeface="+mj-ea"/>
                <a:ea typeface="+mj-ea"/>
              </a:rPr>
              <a:t>・</a:t>
            </a:r>
            <a:r>
              <a:rPr lang="en-US" altLang="ja-JP" sz="700" dirty="0" smtClean="0">
                <a:latin typeface="+mj-ea"/>
                <a:ea typeface="+mj-ea"/>
              </a:rPr>
              <a:t>28</a:t>
            </a:r>
            <a:r>
              <a:rPr lang="ja-JP" altLang="en-US" sz="700" dirty="0">
                <a:latin typeface="+mj-ea"/>
                <a:ea typeface="+mj-ea"/>
              </a:rPr>
              <a:t>年度</a:t>
            </a:r>
            <a:r>
              <a:rPr lang="en-US" altLang="ja-JP" sz="700" dirty="0">
                <a:latin typeface="+mj-ea"/>
                <a:ea typeface="+mj-ea"/>
              </a:rPr>
              <a:t>15</a:t>
            </a:r>
            <a:r>
              <a:rPr lang="ja-JP" altLang="en-US" sz="700" dirty="0" smtClean="0">
                <a:latin typeface="+mj-ea"/>
                <a:ea typeface="+mj-ea"/>
              </a:rPr>
              <a:t>％</a:t>
            </a:r>
            <a:endParaRPr lang="en-US" altLang="ja-JP" sz="700" dirty="0" smtClean="0">
              <a:latin typeface="+mj-ea"/>
              <a:ea typeface="+mj-ea"/>
            </a:endParaRPr>
          </a:p>
          <a:p>
            <a:pPr algn="ctr">
              <a:lnSpc>
                <a:spcPts val="800"/>
              </a:lnSpc>
            </a:pPr>
            <a:r>
              <a:rPr lang="en-US" altLang="ja-JP" sz="700" dirty="0" smtClean="0">
                <a:latin typeface="+mj-ea"/>
                <a:ea typeface="+mj-ea"/>
              </a:rPr>
              <a:t>H26</a:t>
            </a:r>
            <a:r>
              <a:rPr lang="ja-JP" altLang="en-US" sz="700" dirty="0">
                <a:latin typeface="+mj-ea"/>
                <a:ea typeface="+mj-ea"/>
              </a:rPr>
              <a:t>年度まで</a:t>
            </a:r>
            <a:r>
              <a:rPr lang="en-US" altLang="ja-JP" sz="700" dirty="0">
                <a:latin typeface="+mj-ea"/>
                <a:ea typeface="+mj-ea"/>
              </a:rPr>
              <a:t>12.5</a:t>
            </a:r>
            <a:r>
              <a:rPr lang="ja-JP" altLang="en-US" sz="700" dirty="0">
                <a:latin typeface="+mj-ea"/>
                <a:ea typeface="+mj-ea"/>
              </a:rPr>
              <a:t>％</a:t>
            </a:r>
            <a:endParaRPr kumimoji="1" lang="ja-JP" altLang="en-US" sz="700" dirty="0">
              <a:latin typeface="+mj-ea"/>
              <a:ea typeface="+mj-ea"/>
            </a:endParaRPr>
          </a:p>
        </p:txBody>
      </p:sp>
      <p:sp>
        <p:nvSpPr>
          <p:cNvPr id="141" name="大かっこ 140"/>
          <p:cNvSpPr/>
          <p:nvPr/>
        </p:nvSpPr>
        <p:spPr>
          <a:xfrm>
            <a:off x="11823668" y="9073952"/>
            <a:ext cx="787293" cy="22349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lnSpc>
                <a:spcPts val="800"/>
              </a:lnSpc>
            </a:pPr>
            <a:r>
              <a:rPr lang="en-US" altLang="ja-JP" sz="700" dirty="0" smtClean="0">
                <a:latin typeface="+mj-ea"/>
                <a:ea typeface="+mj-ea"/>
              </a:rPr>
              <a:t>H27</a:t>
            </a:r>
            <a:r>
              <a:rPr lang="ja-JP" altLang="en-US" sz="700" dirty="0" smtClean="0">
                <a:latin typeface="+mj-ea"/>
                <a:ea typeface="+mj-ea"/>
              </a:rPr>
              <a:t>・</a:t>
            </a:r>
            <a:r>
              <a:rPr lang="en-US" altLang="ja-JP" sz="700" dirty="0" smtClean="0">
                <a:latin typeface="+mj-ea"/>
                <a:ea typeface="+mj-ea"/>
              </a:rPr>
              <a:t>28</a:t>
            </a:r>
            <a:r>
              <a:rPr lang="ja-JP" altLang="en-US" sz="700" dirty="0" smtClean="0">
                <a:latin typeface="+mj-ea"/>
                <a:ea typeface="+mj-ea"/>
              </a:rPr>
              <a:t>年度</a:t>
            </a:r>
            <a:r>
              <a:rPr lang="en-US" altLang="ja-JP" sz="700" dirty="0" smtClean="0">
                <a:latin typeface="+mj-ea"/>
                <a:ea typeface="+mj-ea"/>
              </a:rPr>
              <a:t>10</a:t>
            </a:r>
            <a:r>
              <a:rPr lang="ja-JP" altLang="en-US" sz="700" dirty="0" smtClean="0">
                <a:latin typeface="+mj-ea"/>
                <a:ea typeface="+mj-ea"/>
              </a:rPr>
              <a:t>％</a:t>
            </a:r>
            <a:endParaRPr lang="en-US" altLang="ja-JP" sz="700" dirty="0" smtClean="0">
              <a:latin typeface="+mj-ea"/>
              <a:ea typeface="+mj-ea"/>
            </a:endParaRPr>
          </a:p>
          <a:p>
            <a:pPr algn="ctr">
              <a:lnSpc>
                <a:spcPts val="800"/>
              </a:lnSpc>
            </a:pPr>
            <a:r>
              <a:rPr lang="en-US" altLang="ja-JP" sz="700" dirty="0" smtClean="0">
                <a:latin typeface="+mj-ea"/>
                <a:ea typeface="+mj-ea"/>
              </a:rPr>
              <a:t>H26</a:t>
            </a:r>
            <a:r>
              <a:rPr lang="ja-JP" altLang="en-US" sz="700" dirty="0">
                <a:latin typeface="+mj-ea"/>
                <a:ea typeface="+mj-ea"/>
              </a:rPr>
              <a:t>年度まで</a:t>
            </a:r>
            <a:r>
              <a:rPr lang="en-US" altLang="ja-JP" sz="700" dirty="0">
                <a:latin typeface="+mj-ea"/>
                <a:ea typeface="+mj-ea"/>
              </a:rPr>
              <a:t>12.5</a:t>
            </a:r>
            <a:r>
              <a:rPr lang="ja-JP" altLang="en-US" sz="700" dirty="0">
                <a:latin typeface="+mj-ea"/>
                <a:ea typeface="+mj-ea"/>
              </a:rPr>
              <a:t>％</a:t>
            </a:r>
            <a:endParaRPr kumimoji="1" lang="ja-JP" altLang="en-US" sz="700" dirty="0">
              <a:latin typeface="+mj-ea"/>
              <a:ea typeface="+mj-ea"/>
            </a:endParaRPr>
          </a:p>
        </p:txBody>
      </p:sp>
    </p:spTree>
    <p:extLst>
      <p:ext uri="{BB962C8B-B14F-4D97-AF65-F5344CB8AC3E}">
        <p14:creationId xmlns:p14="http://schemas.microsoft.com/office/powerpoint/2010/main" val="809208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100000">
              <a:schemeClr val="accent1">
                <a:lumMod val="40000"/>
                <a:lumOff val="60000"/>
              </a:schemeClr>
            </a:gs>
            <a:gs pos="88000">
              <a:schemeClr val="accent1">
                <a:lumMod val="40000"/>
                <a:lumOff val="60000"/>
              </a:schemeClr>
            </a:gs>
            <a:gs pos="22000">
              <a:schemeClr val="bg1"/>
            </a:gs>
            <a:gs pos="52000">
              <a:schemeClr val="accent1">
                <a:lumMod val="20000"/>
                <a:lumOff val="80000"/>
              </a:schemeClr>
            </a:gs>
          </a:gsLst>
          <a:lin ang="5400000" scaled="0"/>
        </a:gradFill>
        <a:ln w="25400">
          <a:solidFill>
            <a:schemeClr val="tx2">
              <a:lumMod val="50000"/>
            </a:schemeClr>
          </a:solidFill>
        </a:ln>
      </a:spPr>
      <a:bodyPr rtlCol="0" anchor="ctr"/>
      <a:lstStyle>
        <a:defPPr algn="ctr">
          <a:defRPr sz="3528"/>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345</Words>
  <Application>Microsoft Office PowerPoint</Application>
  <PresentationFormat>A3 297x420 mm</PresentationFormat>
  <Paragraphs>123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Ｐ明朝</vt:lpstr>
      <vt:lpstr>ＭＳ ゴシック</vt:lpstr>
      <vt:lpstr>游ゴシック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総務部税務室税政課</dc:creator>
  <cp:lastModifiedBy>石谷　勝也</cp:lastModifiedBy>
  <cp:revision>120</cp:revision>
  <cp:lastPrinted>2017-08-03T05:46:23Z</cp:lastPrinted>
  <dcterms:created xsi:type="dcterms:W3CDTF">2014-12-17T00:41:07Z</dcterms:created>
  <dcterms:modified xsi:type="dcterms:W3CDTF">2017-08-25T01:05:03Z</dcterms:modified>
</cp:coreProperties>
</file>