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63" r:id="rId2"/>
  </p:sldIdLst>
  <p:sldSz cx="11520488" cy="8640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職員端末機30年度3月調達" initials="MSOffice" lastIdx="1" clrIdx="0">
    <p:extLst>
      <p:ext uri="{19B8F6BF-5375-455C-9EA6-DF929625EA0E}">
        <p15:presenceInfo xmlns:p15="http://schemas.microsoft.com/office/powerpoint/2012/main" userId="職員端末機30年度3月調達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3" autoAdjust="0"/>
    <p:restoredTop sz="94434" autoAdjust="0"/>
  </p:normalViewPr>
  <p:slideViewPr>
    <p:cSldViewPr snapToGrid="0">
      <p:cViewPr varScale="1">
        <p:scale>
          <a:sx n="59" d="100"/>
          <a:sy n="59" d="100"/>
        </p:scale>
        <p:origin x="14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20987-3E37-472D-A22C-77BE3553B56B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3FF96-E01C-4ABB-A658-A6EA3198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48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1pPr>
    <a:lvl2pPr marL="487172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2pPr>
    <a:lvl3pPr marL="974346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3pPr>
    <a:lvl4pPr marL="1461518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4pPr>
    <a:lvl5pPr marL="1948691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5pPr>
    <a:lvl6pPr marL="2435864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6pPr>
    <a:lvl7pPr marL="2923038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7pPr>
    <a:lvl8pPr marL="3410210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8pPr>
    <a:lvl9pPr marL="3897383" algn="l" defTabSz="974346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1414125"/>
            <a:ext cx="9792415" cy="3008266"/>
          </a:xfrm>
        </p:spPr>
        <p:txBody>
          <a:bodyPr anchor="b"/>
          <a:lstStyle>
            <a:lvl1pPr algn="ctr">
              <a:defRPr sz="75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4538401"/>
            <a:ext cx="8640366" cy="2086184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26" indent="0" algn="ctr">
              <a:buNone/>
              <a:defRPr sz="2520"/>
            </a:lvl2pPr>
            <a:lvl3pPr marL="1152053" indent="0" algn="ctr">
              <a:buNone/>
              <a:defRPr sz="2268"/>
            </a:lvl3pPr>
            <a:lvl4pPr marL="1728079" indent="0" algn="ctr">
              <a:buNone/>
              <a:defRPr sz="2016"/>
            </a:lvl4pPr>
            <a:lvl5pPr marL="2304105" indent="0" algn="ctr">
              <a:buNone/>
              <a:defRPr sz="2016"/>
            </a:lvl5pPr>
            <a:lvl6pPr marL="2880131" indent="0" algn="ctr">
              <a:buNone/>
              <a:defRPr sz="2016"/>
            </a:lvl6pPr>
            <a:lvl7pPr marL="3456158" indent="0" algn="ctr">
              <a:buNone/>
              <a:defRPr sz="2016"/>
            </a:lvl7pPr>
            <a:lvl8pPr marL="4032184" indent="0" algn="ctr">
              <a:buNone/>
              <a:defRPr sz="2016"/>
            </a:lvl8pPr>
            <a:lvl9pPr marL="4608210" indent="0" algn="ctr">
              <a:buNone/>
              <a:defRPr sz="2016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5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50" y="460041"/>
            <a:ext cx="2484105" cy="732264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4" y="460041"/>
            <a:ext cx="7308310" cy="732264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5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99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4" y="2154193"/>
            <a:ext cx="9936421" cy="3594317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4" y="5782513"/>
            <a:ext cx="9936421" cy="189016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/>
                </a:solidFill>
              </a:defRPr>
            </a:lvl1pPr>
            <a:lvl2pPr marL="57602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053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079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105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131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15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18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21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6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2300203"/>
            <a:ext cx="4896207" cy="548248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2300203"/>
            <a:ext cx="4896207" cy="548248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15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460043"/>
            <a:ext cx="9936421" cy="167014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2118188"/>
            <a:ext cx="4873706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3156278"/>
            <a:ext cx="4873706" cy="46424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8" y="2118188"/>
            <a:ext cx="4897708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8" y="3156278"/>
            <a:ext cx="4897708" cy="46424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7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1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74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576051"/>
            <a:ext cx="3715657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1244112"/>
            <a:ext cx="5832247" cy="6140542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4" y="2592229"/>
            <a:ext cx="3715657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95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576051"/>
            <a:ext cx="3715657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1244112"/>
            <a:ext cx="5832247" cy="6140542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26" indent="0">
              <a:buNone/>
              <a:defRPr sz="3528"/>
            </a:lvl2pPr>
            <a:lvl3pPr marL="1152053" indent="0">
              <a:buNone/>
              <a:defRPr sz="3024"/>
            </a:lvl3pPr>
            <a:lvl4pPr marL="1728079" indent="0">
              <a:buNone/>
              <a:defRPr sz="2520"/>
            </a:lvl4pPr>
            <a:lvl5pPr marL="2304105" indent="0">
              <a:buNone/>
              <a:defRPr sz="2520"/>
            </a:lvl5pPr>
            <a:lvl6pPr marL="2880131" indent="0">
              <a:buNone/>
              <a:defRPr sz="2520"/>
            </a:lvl6pPr>
            <a:lvl7pPr marL="3456158" indent="0">
              <a:buNone/>
              <a:defRPr sz="2520"/>
            </a:lvl7pPr>
            <a:lvl8pPr marL="4032184" indent="0">
              <a:buNone/>
              <a:defRPr sz="2520"/>
            </a:lvl8pPr>
            <a:lvl9pPr marL="4608210" indent="0">
              <a:buNone/>
              <a:defRPr sz="252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4" y="2592229"/>
            <a:ext cx="3715657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25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460043"/>
            <a:ext cx="993642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2300203"/>
            <a:ext cx="993642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8008709"/>
            <a:ext cx="259211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129A2-4E24-4130-9D51-75469C408C39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8008709"/>
            <a:ext cx="388816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8008709"/>
            <a:ext cx="259211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A768-CEC3-4D6E-BED9-1C10933E3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5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152053" rtl="0" eaLnBrk="1" latinLnBrk="0" hangingPunct="1">
        <a:lnSpc>
          <a:spcPct val="90000"/>
        </a:lnSpc>
        <a:spcBef>
          <a:spcPct val="0"/>
        </a:spcBef>
        <a:buNone/>
        <a:defRPr kumimoji="1"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13" indent="-288013" algn="l" defTabSz="115205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kumimoji="1"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039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066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092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118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145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171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197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223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26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053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079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105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131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158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184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210" algn="l" defTabSz="1152053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1" y="7443180"/>
            <a:ext cx="5631892" cy="1154242"/>
          </a:xfrm>
          <a:prstGeom prst="roundRect">
            <a:avLst>
              <a:gd name="adj" fmla="val 301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5687173" y="5775679"/>
            <a:ext cx="5833315" cy="1569450"/>
          </a:xfrm>
          <a:prstGeom prst="roundRect">
            <a:avLst>
              <a:gd name="adj" fmla="val 301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-10763" y="3370581"/>
            <a:ext cx="11520488" cy="2304000"/>
          </a:xfrm>
          <a:prstGeom prst="roundRect">
            <a:avLst>
              <a:gd name="adj" fmla="val 174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lang="en-US" altLang="ja-JP" sz="108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08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57532"/>
            <a:ext cx="11520488" cy="461665"/>
          </a:xfrm>
          <a:solidFill>
            <a:schemeClr val="accent5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400" b="1" dirty="0">
                <a:solidFill>
                  <a:schemeClr val="bg1"/>
                </a:solidFill>
                <a:latin typeface="+mj-ea"/>
              </a:rPr>
              <a:t>2019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+mj-ea"/>
              </a:rPr>
              <a:t>G20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</a:rPr>
              <a:t>大阪サミット開催に向けた主な取組み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" y="478120"/>
            <a:ext cx="11520488" cy="2808000"/>
          </a:xfrm>
          <a:prstGeom prst="roundRect">
            <a:avLst>
              <a:gd name="adj" fmla="val 174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kumimoji="1" lang="en-US" altLang="ja-JP" sz="108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108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  <a:p>
            <a:endParaRPr kumimoji="1" lang="en-US" altLang="ja-JP" sz="1080" dirty="0"/>
          </a:p>
        </p:txBody>
      </p:sp>
      <p:sp>
        <p:nvSpPr>
          <p:cNvPr id="28" name="角丸四角形 27"/>
          <p:cNvSpPr/>
          <p:nvPr/>
        </p:nvSpPr>
        <p:spPr>
          <a:xfrm>
            <a:off x="65493" y="807265"/>
            <a:ext cx="11372819" cy="2412000"/>
          </a:xfrm>
          <a:prstGeom prst="roundRect">
            <a:avLst>
              <a:gd name="adj" fmla="val 19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0" y="5771504"/>
            <a:ext cx="5621390" cy="1573624"/>
          </a:xfrm>
          <a:prstGeom prst="roundRect">
            <a:avLst>
              <a:gd name="adj" fmla="val 196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lang="en-US" altLang="ja-JP" sz="108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-16684" y="496283"/>
            <a:ext cx="3105337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積極的な広報展開」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0" y="5775679"/>
            <a:ext cx="3599062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インバウンドへの情報発信」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631893" y="5797889"/>
            <a:ext cx="4249881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④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大阪・関西の魅力の世界への発信」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5770647" y="6132384"/>
            <a:ext cx="5639736" cy="1082367"/>
          </a:xfrm>
          <a:prstGeom prst="roundRect">
            <a:avLst>
              <a:gd name="adj" fmla="val 350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918560" y="37540"/>
            <a:ext cx="1471208" cy="283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6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lang="ja-JP" altLang="en-US" sz="126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32" y="3382912"/>
            <a:ext cx="4398961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住民生活・経済活動に配慮した規制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77979" y="6131848"/>
            <a:ext cx="5457092" cy="1110603"/>
          </a:xfrm>
          <a:prstGeom prst="roundRect">
            <a:avLst>
              <a:gd name="adj" fmla="val 431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8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032" y="7452194"/>
            <a:ext cx="5421677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⑤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若者や子どもたちのサミットへの参画の機会の創出」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9842" y="7737015"/>
            <a:ext cx="5511108" cy="786420"/>
          </a:xfrm>
          <a:prstGeom prst="roundRect">
            <a:avLst>
              <a:gd name="adj" fmla="val 67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endParaRPr kumimoji="1" lang="en-US" altLang="ja-JP" sz="10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9777" y="832382"/>
            <a:ext cx="552842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■取組みの経過と現状</a:t>
            </a:r>
            <a:endParaRPr kumimoji="1" lang="en-US" altLang="ja-JP" sz="1300" b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○地元の取組み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・鉄道各社、企業・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団体・地域と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連携した広報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展開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ポスター・のぼり、デジタルサイネージ・音声放送、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YouTube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（再生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100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万回以上）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ツールグッズの作成・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配布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例）車両用ステッカーの掲出（府内約５万台）、啓発ティッシュの主要駅での配布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・シティドレッシングによる機運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醸成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例）カウントダウンボード設置（大阪市役所等）、バナーフラッグ掲出（御堂筋等）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・マスメディアを活用した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広報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）ラジオ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CM</a:t>
            </a:r>
            <a:r>
              <a:rPr kumimoji="1" lang="ja-JP" altLang="en-US" sz="110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新聞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折り込みチラシ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（ともに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"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・各種イベントを通じた周知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 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（例）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150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日前フォーラム（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2/4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）、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100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日前イベント（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3/20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sym typeface="Wingdings" panose="05000000000000000000" pitchFamily="2" charset="2"/>
              </a:rPr>
              <a:t>）</a:t>
            </a:r>
            <a:endParaRPr kumimoji="1" lang="ja-JP" altLang="en-US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○国等の取組み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・安倍総理が吉本新喜劇に出演し、交通規制への協力を呼びかけ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4/20)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・マスメディアを活用した広報（調整中）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846171" y="832382"/>
            <a:ext cx="5463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</a:t>
            </a:r>
            <a:r>
              <a:rPr kumimoji="1" lang="ja-JP" altLang="en-US" sz="13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今後の方向性</a:t>
            </a:r>
            <a:r>
              <a:rPr kumimoji="1" lang="ja-JP" altLang="en-US" sz="108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○地元としてのさらなる広報展開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・引き続き、ＳＮＳ（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Facebook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）を活用した随時の情報提供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・府域でのクリーンアップ作戦の展開（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5/28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インテックス大阪でのキックオフイベント）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・新たなポスター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掲示（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・首脳をお迎えする空港や会場周辺でのシティドレッシングの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展開（直前期）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・テレビやラジオの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CM</a:t>
            </a:r>
            <a:r>
              <a:rPr kumimoji="1" lang="ja-JP" altLang="en-US" sz="11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新聞広告を活用した広報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展開（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77979" y="3692751"/>
            <a:ext cx="11302917" cy="1908000"/>
          </a:xfrm>
          <a:prstGeom prst="roundRect">
            <a:avLst>
              <a:gd name="adj" fmla="val 19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19777" y="3720137"/>
            <a:ext cx="576698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■取組みの経過と現状</a:t>
            </a:r>
            <a:endParaRPr kumimoji="1" lang="en-US" altLang="ja-JP" sz="13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○国の取組み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・規制内容の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公表：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阪神高速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通行止め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(4/23)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○地元の取組み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・規制への協力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呼びかけ：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住民や港湾関係事業者向け説明会の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・交通総量抑制に向けた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取組み：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経済団体を通じた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協力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要請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、事業者における休業措置、府立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学校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・大阪市立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学校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休業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・荷主等へのアプローチ：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ネットサービスや食品物流業界の団体・事業者</a:t>
            </a:r>
            <a:endParaRPr kumimoji="1" lang="en-US" altLang="zh-CN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886758" y="3732776"/>
            <a:ext cx="546392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 smtClean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</a:t>
            </a:r>
            <a:r>
              <a:rPr kumimoji="1" lang="ja-JP" altLang="en-US" sz="13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今後の方向性</a:t>
            </a:r>
            <a:endParaRPr kumimoji="1" lang="en-US" altLang="ja-JP" sz="13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○地元としてのさらなる取組み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・交通規制情報の周知、広報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展開、各府県市発行の広報誌での周知（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・住民・事業者説明会の開催（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月下旬～）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19777" y="6172575"/>
            <a:ext cx="519818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+mj-ea"/>
                <a:ea typeface="+mj-ea"/>
              </a:rPr>
              <a:t>■取組みの経過と現状</a:t>
            </a:r>
            <a:endParaRPr kumimoji="1" lang="ja-JP" altLang="en-US" sz="1080" dirty="0">
              <a:latin typeface="+mj-ea"/>
              <a:ea typeface="+mj-ea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○協議会ホームページ、フェイスブック、ツイッター、インスタグラムによる情報発信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○関係機関等を通じた情報発信</a:t>
            </a:r>
          </a:p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観光局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、インバウンド専門</a:t>
            </a:r>
            <a:r>
              <a:rPr kumimoji="1"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中国、台湾、韓国、タイ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等）旅行手配会社（</a:t>
            </a:r>
            <a:r>
              <a: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58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社</a:t>
            </a:r>
            <a:r>
              <a:rPr kumimoji="1"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kumimoji="1" lang="ja-JP" altLang="en-US" sz="1100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旅行業協会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、日本旅行業協会関西支部、観光庁</a:t>
            </a: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、日本政府観光局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794694" y="6162135"/>
            <a:ext cx="544719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■取組みの経過と現状</a:t>
            </a:r>
            <a:endParaRPr kumimoji="1" lang="en-US" altLang="ja-JP" sz="1300" b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○昨年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地元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産品や観光資源等の情報を推薦書として取りまとめ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、外務省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へ提出</a:t>
            </a:r>
          </a:p>
          <a:p>
            <a:pPr lvl="0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大阪サミット大阪産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もん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食材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(4/16)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を開催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情報展示スペースにおいて、地元産品の展示と大阪・関西万博のＰＲを行う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just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〇外国メディア向けプレスツアーの実施及び予定（計３回）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9842" y="7769007"/>
            <a:ext cx="394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 smtClean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■取組みの経過と現状</a:t>
            </a:r>
            <a:endParaRPr kumimoji="1" lang="en-US" altLang="ja-JP" sz="13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○国と地元において、参画機会を調整中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5716953" y="7452194"/>
            <a:ext cx="5803535" cy="1155600"/>
          </a:xfrm>
          <a:prstGeom prst="roundRect">
            <a:avLst>
              <a:gd name="adj" fmla="val 301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397" tIns="32397" rIns="32397" bIns="32397" rtlCol="0" anchor="t" anchorCtr="0">
            <a:noAutofit/>
          </a:bodyPr>
          <a:lstStyle/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36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5673387" y="7445550"/>
            <a:ext cx="3720890" cy="313932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r>
              <a:rPr lang="en-US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⑥</a:t>
            </a:r>
            <a:r>
              <a:rPr lang="ja-JP" altLang="ja-JP" sz="144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サミット開催のレガシーづくり」に関すること</a:t>
            </a:r>
            <a:r>
              <a:rPr lang="en-US" altLang="ja-JP" sz="144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endParaRPr lang="ja-JP" altLang="en-US" sz="144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5770647" y="7731278"/>
            <a:ext cx="5614973" cy="786420"/>
          </a:xfrm>
          <a:prstGeom prst="roundRect">
            <a:avLst>
              <a:gd name="adj" fmla="val 67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70647" y="7766126"/>
            <a:ext cx="544719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300" b="1" dirty="0" smtClean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■取組みの経過と現状</a:t>
            </a:r>
            <a:endParaRPr kumimoji="1" lang="en-US" altLang="ja-JP" sz="13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lvl="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○国において、主要テーマを検討中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（例）デジタル商取引、海洋プラスティックごみ対策、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SDGs</a:t>
            </a:r>
            <a:endParaRPr kumimoji="1" lang="en-US" altLang="ja-JP" sz="1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6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3361</TotalTime>
  <Words>150</Words>
  <Application>Microsoft Office PowerPoint</Application>
  <PresentationFormat>ユーザー設定</PresentationFormat>
  <Paragraphs>132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Ｐ明朝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2019年G20大阪サミット開催に向けた主な取組み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佐賀井　秀朗</dc:creator>
  <cp:lastModifiedBy>小西　啓太</cp:lastModifiedBy>
  <cp:revision>204</cp:revision>
  <cp:lastPrinted>2019-05-02T06:59:28Z</cp:lastPrinted>
  <dcterms:created xsi:type="dcterms:W3CDTF">2018-08-03T06:40:00Z</dcterms:created>
  <dcterms:modified xsi:type="dcterms:W3CDTF">2019-05-07T13:31:34Z</dcterms:modified>
</cp:coreProperties>
</file>