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F1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7" d="100"/>
          <a:sy n="67" d="100"/>
        </p:scale>
        <p:origin x="-1470" y="-102"/>
      </p:cViewPr>
      <p:guideLst>
        <p:guide orient="horz" pos="2160"/>
        <p:guide pos="292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1A757-0F8D-4F4F-AD9B-D2B19BEBB14E}" type="datetimeFigureOut">
              <a:rPr kumimoji="1" lang="ja-JP" altLang="en-US" smtClean="0"/>
              <a:t>2017/3/29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D9E60-D1AF-46C1-B95A-324995EF32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4506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1A757-0F8D-4F4F-AD9B-D2B19BEBB14E}" type="datetimeFigureOut">
              <a:rPr kumimoji="1" lang="ja-JP" altLang="en-US" smtClean="0"/>
              <a:t>2017/3/29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D9E60-D1AF-46C1-B95A-324995EF32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6414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1A757-0F8D-4F4F-AD9B-D2B19BEBB14E}" type="datetimeFigureOut">
              <a:rPr kumimoji="1" lang="ja-JP" altLang="en-US" smtClean="0"/>
              <a:t>2017/3/29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D9E60-D1AF-46C1-B95A-324995EF32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5587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1A757-0F8D-4F4F-AD9B-D2B19BEBB14E}" type="datetimeFigureOut">
              <a:rPr kumimoji="1" lang="ja-JP" altLang="en-US" smtClean="0"/>
              <a:t>2017/3/29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D9E60-D1AF-46C1-B95A-324995EF32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4649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1A757-0F8D-4F4F-AD9B-D2B19BEBB14E}" type="datetimeFigureOut">
              <a:rPr kumimoji="1" lang="ja-JP" altLang="en-US" smtClean="0"/>
              <a:t>2017/3/29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D9E60-D1AF-46C1-B95A-324995EF32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452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1A757-0F8D-4F4F-AD9B-D2B19BEBB14E}" type="datetimeFigureOut">
              <a:rPr kumimoji="1" lang="ja-JP" altLang="en-US" smtClean="0"/>
              <a:t>2017/3/29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D9E60-D1AF-46C1-B95A-324995EF32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7003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1A757-0F8D-4F4F-AD9B-D2B19BEBB14E}" type="datetimeFigureOut">
              <a:rPr kumimoji="1" lang="ja-JP" altLang="en-US" smtClean="0"/>
              <a:t>2017/3/29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D9E60-D1AF-46C1-B95A-324995EF32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5645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1A757-0F8D-4F4F-AD9B-D2B19BEBB14E}" type="datetimeFigureOut">
              <a:rPr kumimoji="1" lang="ja-JP" altLang="en-US" smtClean="0"/>
              <a:t>2017/3/29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D9E60-D1AF-46C1-B95A-324995EF32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0739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1A757-0F8D-4F4F-AD9B-D2B19BEBB14E}" type="datetimeFigureOut">
              <a:rPr kumimoji="1" lang="ja-JP" altLang="en-US" smtClean="0"/>
              <a:t>2017/3/29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D9E60-D1AF-46C1-B95A-324995EF32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9687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1A757-0F8D-4F4F-AD9B-D2B19BEBB14E}" type="datetimeFigureOut">
              <a:rPr kumimoji="1" lang="ja-JP" altLang="en-US" smtClean="0"/>
              <a:t>2017/3/29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D9E60-D1AF-46C1-B95A-324995EF32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6287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1A757-0F8D-4F4F-AD9B-D2B19BEBB14E}" type="datetimeFigureOut">
              <a:rPr kumimoji="1" lang="ja-JP" altLang="en-US" smtClean="0"/>
              <a:t>2017/3/29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D9E60-D1AF-46C1-B95A-324995EF32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3780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B1A757-0F8D-4F4F-AD9B-D2B19BEBB14E}" type="datetimeFigureOut">
              <a:rPr kumimoji="1" lang="ja-JP" altLang="en-US" smtClean="0"/>
              <a:t>2017/3/29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9D9E60-D1AF-46C1-B95A-324995EF32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8863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正方形/長方形 26"/>
          <p:cNvSpPr/>
          <p:nvPr/>
        </p:nvSpPr>
        <p:spPr>
          <a:xfrm>
            <a:off x="-18240" y="-6848"/>
            <a:ext cx="9161680" cy="1080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tIns="144000">
            <a:spAutoFit/>
          </a:bodyPr>
          <a:lstStyle/>
          <a:p>
            <a:pPr>
              <a:spcBef>
                <a:spcPts val="600"/>
              </a:spcBef>
            </a:pPr>
            <a:r>
              <a:rPr lang="ja-JP" altLang="en-US" sz="1600" dirty="0" smtClean="0"/>
              <a:t>　</a:t>
            </a:r>
            <a:endParaRPr lang="ja-JP" altLang="en-US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957312" y="3368122"/>
            <a:ext cx="7200000" cy="489534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/>
        </p:spPr>
        <p:txBody>
          <a:bodyPr vert="horz" wrap="square" lIns="91440" tIns="108000" rIns="91440" bIns="72000" numCol="1" anchor="ctr" anchorCtr="0" compatLnSpc="1">
            <a:prstTxWarp prst="textNoShape">
              <a:avLst/>
            </a:prstTxWarp>
            <a:spAutoFit/>
          </a:bodyPr>
          <a:lstStyle>
            <a:lvl1pPr indent="152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1" lang="ja-JP" altLang="ja-JP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大会開催に</a:t>
            </a:r>
            <a:r>
              <a:rPr lang="ja-JP" altLang="en-US" sz="2000" dirty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伴う</a:t>
            </a:r>
            <a:r>
              <a:rPr kumimoji="1" lang="ja-JP" altLang="en-US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新規需要（</a:t>
            </a:r>
            <a:r>
              <a:rPr kumimoji="1" lang="ja-JP" altLang="ja-JP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消費支出</a:t>
            </a:r>
            <a:r>
              <a:rPr kumimoji="1" lang="ja-JP" altLang="en-US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）</a:t>
            </a:r>
            <a:r>
              <a:rPr kumimoji="1" lang="ja-JP" altLang="ja-JP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額　　</a:t>
            </a:r>
            <a:r>
              <a:rPr kumimoji="1" lang="ja-JP" altLang="ja-JP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約</a:t>
            </a:r>
            <a:r>
              <a:rPr kumimoji="1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257 </a:t>
            </a:r>
            <a:r>
              <a:rPr kumimoji="1" lang="ja-JP" alt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億円</a:t>
            </a:r>
            <a:endParaRPr kumimoji="1" lang="ja-JP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0" y="221760"/>
            <a:ext cx="9161680" cy="468572"/>
          </a:xfrm>
          <a:prstGeom prst="rect">
            <a:avLst/>
          </a:prstGeom>
          <a:noFill/>
        </p:spPr>
        <p:txBody>
          <a:bodyPr wrap="square" tIns="144000" anchor="ctr">
            <a:spAutoFit/>
          </a:bodyPr>
          <a:lstStyle/>
          <a:p>
            <a:pPr>
              <a:spcBef>
                <a:spcPts val="600"/>
              </a:spcBef>
            </a:pPr>
            <a:r>
              <a:rPr lang="ja-JP" altLang="en-US" sz="1600" dirty="0" smtClean="0"/>
              <a:t>　</a:t>
            </a:r>
            <a:r>
              <a:rPr lang="ja-JP" altLang="en-US" dirty="0" smtClean="0">
                <a:latin typeface="+mn-ea"/>
              </a:rPr>
              <a:t>ラグビーワールドカップ</a:t>
            </a:r>
            <a:r>
              <a:rPr lang="en-US" altLang="ja-JP" dirty="0">
                <a:latin typeface="+mn-ea"/>
              </a:rPr>
              <a:t>2019</a:t>
            </a:r>
            <a:r>
              <a:rPr lang="en-US" altLang="ja-JP" dirty="0" smtClean="0">
                <a:latin typeface="+mn-ea"/>
              </a:rPr>
              <a:t>™</a:t>
            </a:r>
            <a:r>
              <a:rPr lang="ja-JP" altLang="en-US" dirty="0" smtClean="0">
                <a:latin typeface="+mn-ea"/>
              </a:rPr>
              <a:t>　大会開催による大阪府</a:t>
            </a:r>
            <a:r>
              <a:rPr lang="ja-JP" altLang="en-US" dirty="0">
                <a:latin typeface="+mn-ea"/>
              </a:rPr>
              <a:t>への経済波及</a:t>
            </a:r>
            <a:r>
              <a:rPr lang="ja-JP" altLang="en-US" dirty="0" smtClean="0">
                <a:latin typeface="+mn-ea"/>
              </a:rPr>
              <a:t>効果について</a:t>
            </a:r>
            <a:endParaRPr lang="ja-JP" altLang="en-US" dirty="0">
              <a:latin typeface="+mn-ea"/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150408" y="1225292"/>
            <a:ext cx="8742072" cy="1762228"/>
          </a:xfrm>
          <a:prstGeom prst="roundRect">
            <a:avLst>
              <a:gd name="adj" fmla="val 1225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108000" rIns="72000" bIns="108000" rtlCol="0" anchor="ctr"/>
          <a:lstStyle/>
          <a:p>
            <a:pPr lvl="0"/>
            <a:r>
              <a:rPr lang="en-US" altLang="ja-JP" sz="1400" dirty="0" smtClean="0">
                <a:solidFill>
                  <a:prstClr val="black"/>
                </a:solidFill>
              </a:rPr>
              <a:t>〔</a:t>
            </a:r>
            <a:r>
              <a:rPr lang="ja-JP" altLang="en-US" sz="1400" dirty="0">
                <a:solidFill>
                  <a:prstClr val="black"/>
                </a:solidFill>
              </a:rPr>
              <a:t>試算</a:t>
            </a:r>
            <a:r>
              <a:rPr lang="ja-JP" altLang="en-US" sz="1400" dirty="0" smtClean="0">
                <a:solidFill>
                  <a:prstClr val="black"/>
                </a:solidFill>
              </a:rPr>
              <a:t>条件</a:t>
            </a:r>
            <a:r>
              <a:rPr lang="en-US" altLang="ja-JP" sz="1400" dirty="0">
                <a:solidFill>
                  <a:prstClr val="black"/>
                </a:solidFill>
              </a:rPr>
              <a:t>〕</a:t>
            </a:r>
          </a:p>
          <a:p>
            <a:pPr lvl="0">
              <a:spcBef>
                <a:spcPts val="600"/>
              </a:spcBef>
            </a:pPr>
            <a:r>
              <a:rPr lang="ja-JP" altLang="en-US" sz="1400" dirty="0">
                <a:solidFill>
                  <a:prstClr val="black"/>
                </a:solidFill>
              </a:rPr>
              <a:t>　○</a:t>
            </a:r>
            <a:r>
              <a:rPr lang="ja-JP" altLang="en-US" sz="1400" spc="160" dirty="0">
                <a:solidFill>
                  <a:prstClr val="black"/>
                </a:solidFill>
              </a:rPr>
              <a:t>開催試合数 </a:t>
            </a:r>
            <a:r>
              <a:rPr lang="ja-JP" altLang="en-US" sz="1400" spc="200" dirty="0">
                <a:solidFill>
                  <a:prstClr val="black"/>
                </a:solidFill>
              </a:rPr>
              <a:t>　</a:t>
            </a:r>
            <a:r>
              <a:rPr lang="ja-JP" altLang="en-US" sz="1400" dirty="0">
                <a:solidFill>
                  <a:prstClr val="black"/>
                </a:solidFill>
              </a:rPr>
              <a:t>→ 　■本大会・・・</a:t>
            </a:r>
            <a:r>
              <a:rPr lang="en-US" altLang="ja-JP" sz="1400" dirty="0">
                <a:solidFill>
                  <a:prstClr val="black"/>
                </a:solidFill>
              </a:rPr>
              <a:t>5</a:t>
            </a:r>
            <a:r>
              <a:rPr lang="ja-JP" altLang="en-US" sz="1400" dirty="0">
                <a:solidFill>
                  <a:prstClr val="black"/>
                </a:solidFill>
              </a:rPr>
              <a:t>試合　■ファンゾーン開設・・・</a:t>
            </a:r>
            <a:r>
              <a:rPr lang="en-US" altLang="ja-JP" sz="1400" dirty="0">
                <a:solidFill>
                  <a:prstClr val="black"/>
                </a:solidFill>
              </a:rPr>
              <a:t>10</a:t>
            </a:r>
            <a:r>
              <a:rPr lang="ja-JP" altLang="en-US" sz="1400" dirty="0">
                <a:solidFill>
                  <a:prstClr val="black"/>
                </a:solidFill>
              </a:rPr>
              <a:t>日間　</a:t>
            </a:r>
            <a:r>
              <a:rPr lang="ja-JP" altLang="en-US" sz="1400" dirty="0" smtClean="0">
                <a:solidFill>
                  <a:prstClr val="black"/>
                </a:solidFill>
              </a:rPr>
              <a:t>■テストイベント開催</a:t>
            </a:r>
            <a:r>
              <a:rPr lang="ja-JP" altLang="en-US" sz="1400" dirty="0">
                <a:solidFill>
                  <a:prstClr val="black"/>
                </a:solidFill>
              </a:rPr>
              <a:t>・・・</a:t>
            </a:r>
            <a:r>
              <a:rPr lang="en-US" altLang="ja-JP" sz="1400" dirty="0">
                <a:solidFill>
                  <a:prstClr val="black"/>
                </a:solidFill>
              </a:rPr>
              <a:t>1</a:t>
            </a:r>
            <a:r>
              <a:rPr lang="ja-JP" altLang="en-US" sz="1400" dirty="0">
                <a:solidFill>
                  <a:prstClr val="black"/>
                </a:solidFill>
              </a:rPr>
              <a:t>回</a:t>
            </a:r>
            <a:endParaRPr lang="en-US" altLang="ja-JP" sz="1400" dirty="0">
              <a:solidFill>
                <a:prstClr val="black"/>
              </a:solidFill>
            </a:endParaRPr>
          </a:p>
          <a:p>
            <a:pPr lvl="0">
              <a:spcBef>
                <a:spcPts val="600"/>
              </a:spcBef>
            </a:pPr>
            <a:r>
              <a:rPr lang="ja-JP" altLang="en-US" sz="1400" dirty="0">
                <a:solidFill>
                  <a:prstClr val="black"/>
                </a:solidFill>
              </a:rPr>
              <a:t>　○観客・関係者数 →　■観客数</a:t>
            </a:r>
            <a:r>
              <a:rPr lang="en-US" altLang="ja-JP" sz="1400" dirty="0">
                <a:solidFill>
                  <a:prstClr val="black"/>
                </a:solidFill>
              </a:rPr>
              <a:t>150,000</a:t>
            </a:r>
            <a:r>
              <a:rPr lang="ja-JP" altLang="en-US" sz="1400" dirty="0">
                <a:solidFill>
                  <a:prstClr val="black"/>
                </a:solidFill>
              </a:rPr>
              <a:t>人（国内</a:t>
            </a:r>
            <a:r>
              <a:rPr lang="en-US" altLang="ja-JP" sz="1400" dirty="0">
                <a:solidFill>
                  <a:prstClr val="black"/>
                </a:solidFill>
              </a:rPr>
              <a:t>125,000</a:t>
            </a:r>
            <a:r>
              <a:rPr lang="ja-JP" altLang="en-US" sz="1400" dirty="0">
                <a:solidFill>
                  <a:prstClr val="black"/>
                </a:solidFill>
              </a:rPr>
              <a:t>人</a:t>
            </a:r>
            <a:r>
              <a:rPr lang="en-US" altLang="ja-JP" sz="1400" dirty="0">
                <a:solidFill>
                  <a:prstClr val="black"/>
                </a:solidFill>
              </a:rPr>
              <a:t>,</a:t>
            </a:r>
            <a:r>
              <a:rPr lang="ja-JP" altLang="en-US" sz="1400" dirty="0">
                <a:solidFill>
                  <a:prstClr val="black"/>
                </a:solidFill>
              </a:rPr>
              <a:t>海外</a:t>
            </a:r>
            <a:r>
              <a:rPr lang="en-US" altLang="ja-JP" sz="1400" dirty="0">
                <a:solidFill>
                  <a:prstClr val="black"/>
                </a:solidFill>
              </a:rPr>
              <a:t>25,000</a:t>
            </a:r>
            <a:r>
              <a:rPr lang="ja-JP" altLang="en-US" sz="1400" dirty="0">
                <a:solidFill>
                  <a:prstClr val="black"/>
                </a:solidFill>
              </a:rPr>
              <a:t>人）</a:t>
            </a:r>
            <a:endParaRPr lang="en-US" altLang="ja-JP" sz="1400" dirty="0">
              <a:solidFill>
                <a:prstClr val="black"/>
              </a:solidFill>
            </a:endParaRPr>
          </a:p>
          <a:p>
            <a:pPr lvl="0"/>
            <a:r>
              <a:rPr lang="ja-JP" altLang="en-US" sz="1400" dirty="0">
                <a:solidFill>
                  <a:prstClr val="black"/>
                </a:solidFill>
              </a:rPr>
              <a:t>　　　　　　　　　　　　　　　■ファンゾーン来場者数</a:t>
            </a:r>
            <a:r>
              <a:rPr lang="en-US" altLang="ja-JP" sz="1400" dirty="0">
                <a:solidFill>
                  <a:prstClr val="black"/>
                </a:solidFill>
              </a:rPr>
              <a:t>100,000</a:t>
            </a:r>
            <a:r>
              <a:rPr lang="ja-JP" altLang="en-US" sz="1400" dirty="0">
                <a:solidFill>
                  <a:prstClr val="black"/>
                </a:solidFill>
              </a:rPr>
              <a:t>人（国内</a:t>
            </a:r>
            <a:r>
              <a:rPr lang="en-US" altLang="ja-JP" sz="1400" dirty="0">
                <a:solidFill>
                  <a:prstClr val="black"/>
                </a:solidFill>
              </a:rPr>
              <a:t>70,000</a:t>
            </a:r>
            <a:r>
              <a:rPr lang="ja-JP" altLang="en-US" sz="1400" dirty="0" smtClean="0">
                <a:solidFill>
                  <a:prstClr val="black"/>
                </a:solidFill>
              </a:rPr>
              <a:t>人、海外</a:t>
            </a:r>
            <a:r>
              <a:rPr lang="en-US" altLang="ja-JP" sz="1400" dirty="0">
                <a:solidFill>
                  <a:prstClr val="black"/>
                </a:solidFill>
              </a:rPr>
              <a:t>30,000</a:t>
            </a:r>
            <a:r>
              <a:rPr lang="ja-JP" altLang="en-US" sz="1400" dirty="0">
                <a:solidFill>
                  <a:prstClr val="black"/>
                </a:solidFill>
              </a:rPr>
              <a:t>人）■選手・関係者</a:t>
            </a:r>
            <a:r>
              <a:rPr lang="en-US" altLang="ja-JP" sz="1400" dirty="0">
                <a:solidFill>
                  <a:prstClr val="black"/>
                </a:solidFill>
              </a:rPr>
              <a:t>2,800</a:t>
            </a:r>
            <a:r>
              <a:rPr lang="ja-JP" altLang="en-US" sz="1400" dirty="0">
                <a:solidFill>
                  <a:prstClr val="black"/>
                </a:solidFill>
              </a:rPr>
              <a:t>人</a:t>
            </a:r>
            <a:endParaRPr lang="en-US" altLang="ja-JP" sz="1400" dirty="0">
              <a:solidFill>
                <a:prstClr val="black"/>
              </a:solidFill>
            </a:endParaRPr>
          </a:p>
          <a:p>
            <a:pPr lvl="0">
              <a:spcBef>
                <a:spcPts val="600"/>
              </a:spcBef>
            </a:pPr>
            <a:r>
              <a:rPr lang="ja-JP" altLang="en-US" sz="1400" dirty="0">
                <a:solidFill>
                  <a:prstClr val="black"/>
                </a:solidFill>
              </a:rPr>
              <a:t>　○新規需要要素　→　■大会運営費（スタジアム改修費を含む）</a:t>
            </a:r>
            <a:endParaRPr lang="en-US" altLang="ja-JP" sz="1400" dirty="0">
              <a:solidFill>
                <a:prstClr val="black"/>
              </a:solidFill>
            </a:endParaRPr>
          </a:p>
          <a:p>
            <a:pPr lvl="0"/>
            <a:r>
              <a:rPr lang="ja-JP" altLang="en-US" sz="1400" dirty="0">
                <a:solidFill>
                  <a:prstClr val="black"/>
                </a:solidFill>
              </a:rPr>
              <a:t>　　　　　　　　　　　　　　　■観客・関係者による消費支出（交通、宿泊、飲食、土産・買物等</a:t>
            </a:r>
            <a:r>
              <a:rPr lang="ja-JP" altLang="en-US" sz="1400" dirty="0" smtClean="0">
                <a:solidFill>
                  <a:prstClr val="black"/>
                </a:solidFill>
              </a:rPr>
              <a:t>）</a:t>
            </a:r>
            <a:endParaRPr lang="en-US" altLang="ja-JP" sz="1400" dirty="0">
              <a:solidFill>
                <a:prstClr val="black"/>
              </a:solidFill>
            </a:endParaRPr>
          </a:p>
        </p:txBody>
      </p:sp>
      <p:sp>
        <p:nvSpPr>
          <p:cNvPr id="10" name="フローチャート : 組合せ 9"/>
          <p:cNvSpPr/>
          <p:nvPr/>
        </p:nvSpPr>
        <p:spPr>
          <a:xfrm>
            <a:off x="3653112" y="3051264"/>
            <a:ext cx="1944216" cy="216000"/>
          </a:xfrm>
          <a:prstGeom prst="flowChartMerg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957312" y="3857640"/>
            <a:ext cx="7182000" cy="79200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altLang="ja-JP" sz="1400" dirty="0" smtClean="0">
                <a:solidFill>
                  <a:prstClr val="black"/>
                </a:solidFill>
              </a:rPr>
              <a:t> 〔</a:t>
            </a:r>
            <a:r>
              <a:rPr lang="ja-JP" altLang="en-US" sz="1400" dirty="0">
                <a:solidFill>
                  <a:prstClr val="black"/>
                </a:solidFill>
              </a:rPr>
              <a:t>新規需要（消費支出）額の内訳</a:t>
            </a:r>
            <a:r>
              <a:rPr lang="en-US" altLang="ja-JP" sz="1400" dirty="0">
                <a:solidFill>
                  <a:prstClr val="black"/>
                </a:solidFill>
              </a:rPr>
              <a:t>〕</a:t>
            </a:r>
          </a:p>
          <a:p>
            <a:pPr lvl="0"/>
            <a:r>
              <a:rPr lang="ja-JP" altLang="en-US" sz="1400" dirty="0" smtClean="0">
                <a:solidFill>
                  <a:prstClr val="black"/>
                </a:solidFill>
              </a:rPr>
              <a:t>　■</a:t>
            </a:r>
            <a:r>
              <a:rPr lang="ja-JP" altLang="en-US" sz="1400" dirty="0">
                <a:solidFill>
                  <a:prstClr val="black"/>
                </a:solidFill>
              </a:rPr>
              <a:t>大会運営費</a:t>
            </a:r>
            <a:r>
              <a:rPr lang="ja-JP" altLang="en-US" sz="1200" dirty="0">
                <a:solidFill>
                  <a:prstClr val="black"/>
                </a:solidFill>
              </a:rPr>
              <a:t>（スタジアム改修費を含む）</a:t>
            </a:r>
            <a:r>
              <a:rPr lang="en-US" altLang="ja-JP" sz="1400" dirty="0">
                <a:solidFill>
                  <a:prstClr val="black"/>
                </a:solidFill>
              </a:rPr>
              <a:t>15,135</a:t>
            </a:r>
            <a:r>
              <a:rPr lang="ja-JP" altLang="en-US" sz="1100" dirty="0">
                <a:solidFill>
                  <a:prstClr val="black"/>
                </a:solidFill>
              </a:rPr>
              <a:t>百万円</a:t>
            </a:r>
            <a:r>
              <a:rPr lang="ja-JP" altLang="en-US" sz="1400" dirty="0">
                <a:solidFill>
                  <a:prstClr val="black"/>
                </a:solidFill>
              </a:rPr>
              <a:t> </a:t>
            </a:r>
            <a:r>
              <a:rPr lang="ja-JP" altLang="en-US" sz="1400" dirty="0" smtClean="0">
                <a:solidFill>
                  <a:prstClr val="black"/>
                </a:solidFill>
              </a:rPr>
              <a:t>■</a:t>
            </a:r>
            <a:r>
              <a:rPr lang="ja-JP" altLang="en-US" sz="1400" dirty="0">
                <a:solidFill>
                  <a:prstClr val="black"/>
                </a:solidFill>
              </a:rPr>
              <a:t>交通</a:t>
            </a:r>
            <a:r>
              <a:rPr lang="ja-JP" altLang="en-US" sz="1400" dirty="0" smtClean="0">
                <a:solidFill>
                  <a:prstClr val="black"/>
                </a:solidFill>
              </a:rPr>
              <a:t>費</a:t>
            </a:r>
            <a:r>
              <a:rPr lang="en-US" altLang="ja-JP" sz="1400" dirty="0">
                <a:solidFill>
                  <a:prstClr val="black"/>
                </a:solidFill>
              </a:rPr>
              <a:t>1,770</a:t>
            </a:r>
            <a:r>
              <a:rPr lang="ja-JP" altLang="en-US" sz="1100" dirty="0">
                <a:solidFill>
                  <a:prstClr val="black"/>
                </a:solidFill>
              </a:rPr>
              <a:t>百万円</a:t>
            </a:r>
            <a:r>
              <a:rPr lang="ja-JP" altLang="en-US" sz="1400" dirty="0">
                <a:solidFill>
                  <a:prstClr val="black"/>
                </a:solidFill>
              </a:rPr>
              <a:t> </a:t>
            </a:r>
            <a:r>
              <a:rPr lang="ja-JP" altLang="en-US" sz="1400" dirty="0" smtClean="0">
                <a:solidFill>
                  <a:prstClr val="black"/>
                </a:solidFill>
              </a:rPr>
              <a:t>■</a:t>
            </a:r>
            <a:r>
              <a:rPr lang="ja-JP" altLang="en-US" sz="1400" dirty="0">
                <a:solidFill>
                  <a:prstClr val="black"/>
                </a:solidFill>
              </a:rPr>
              <a:t>宿泊費</a:t>
            </a:r>
            <a:r>
              <a:rPr lang="en-US" altLang="ja-JP" sz="1400" dirty="0" smtClean="0">
                <a:solidFill>
                  <a:prstClr val="black"/>
                </a:solidFill>
              </a:rPr>
              <a:t>1,854</a:t>
            </a:r>
            <a:r>
              <a:rPr lang="ja-JP" altLang="en-US" sz="1100" dirty="0">
                <a:solidFill>
                  <a:prstClr val="black"/>
                </a:solidFill>
              </a:rPr>
              <a:t>百万円</a:t>
            </a:r>
            <a:endParaRPr lang="en-US" altLang="ja-JP" sz="1100" dirty="0">
              <a:solidFill>
                <a:prstClr val="black"/>
              </a:solidFill>
            </a:endParaRPr>
          </a:p>
          <a:p>
            <a:pPr lvl="0"/>
            <a:r>
              <a:rPr lang="ja-JP" altLang="en-US" sz="1400" dirty="0" smtClean="0">
                <a:solidFill>
                  <a:prstClr val="black"/>
                </a:solidFill>
              </a:rPr>
              <a:t>　■</a:t>
            </a:r>
            <a:r>
              <a:rPr lang="ja-JP" altLang="en-US" sz="1400" dirty="0">
                <a:solidFill>
                  <a:prstClr val="black"/>
                </a:solidFill>
              </a:rPr>
              <a:t>飲食費</a:t>
            </a:r>
            <a:r>
              <a:rPr lang="en-US" altLang="ja-JP" sz="1400" dirty="0">
                <a:solidFill>
                  <a:prstClr val="black"/>
                </a:solidFill>
              </a:rPr>
              <a:t>1,776</a:t>
            </a:r>
            <a:r>
              <a:rPr lang="ja-JP" altLang="en-US" sz="1100" dirty="0">
                <a:solidFill>
                  <a:prstClr val="black"/>
                </a:solidFill>
              </a:rPr>
              <a:t>百万円</a:t>
            </a:r>
            <a:r>
              <a:rPr lang="ja-JP" altLang="en-US" sz="1400" dirty="0">
                <a:solidFill>
                  <a:prstClr val="black"/>
                </a:solidFill>
              </a:rPr>
              <a:t> ■土産・買物代</a:t>
            </a:r>
            <a:r>
              <a:rPr lang="en-US" altLang="ja-JP" sz="1400" dirty="0">
                <a:solidFill>
                  <a:prstClr val="black"/>
                </a:solidFill>
              </a:rPr>
              <a:t>4,488</a:t>
            </a:r>
            <a:r>
              <a:rPr lang="ja-JP" altLang="en-US" sz="1100" dirty="0">
                <a:solidFill>
                  <a:prstClr val="black"/>
                </a:solidFill>
              </a:rPr>
              <a:t>百万円</a:t>
            </a:r>
            <a:r>
              <a:rPr lang="ja-JP" altLang="en-US" sz="1400" dirty="0">
                <a:solidFill>
                  <a:prstClr val="black"/>
                </a:solidFill>
              </a:rPr>
              <a:t> ■その他</a:t>
            </a:r>
            <a:r>
              <a:rPr lang="en-US" altLang="ja-JP" sz="1400" dirty="0">
                <a:solidFill>
                  <a:prstClr val="black"/>
                </a:solidFill>
              </a:rPr>
              <a:t>632</a:t>
            </a:r>
            <a:r>
              <a:rPr lang="ja-JP" altLang="en-US" sz="1100" dirty="0" smtClean="0">
                <a:solidFill>
                  <a:prstClr val="black"/>
                </a:solidFill>
              </a:rPr>
              <a:t>百万円</a:t>
            </a:r>
            <a:endParaRPr lang="ja-JP" altLang="en-US" sz="1100" dirty="0">
              <a:solidFill>
                <a:prstClr val="black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063576" y="5082912"/>
            <a:ext cx="936104" cy="457200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</a:rPr>
              <a:t>新規需要</a:t>
            </a:r>
            <a:endParaRPr kumimoji="1" lang="en-US" altLang="ja-JP" sz="14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100" dirty="0" smtClean="0">
                <a:solidFill>
                  <a:schemeClr val="tx1"/>
                </a:solidFill>
              </a:rPr>
              <a:t>（消費支出）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14" name="右矢印 13"/>
          <p:cNvSpPr/>
          <p:nvPr/>
        </p:nvSpPr>
        <p:spPr>
          <a:xfrm>
            <a:off x="2069416" y="5211496"/>
            <a:ext cx="360040" cy="228600"/>
          </a:xfrm>
          <a:prstGeom prst="rightArrow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2516184" y="5116240"/>
            <a:ext cx="936104" cy="447680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solidFill>
                  <a:schemeClr val="tx1"/>
                </a:solidFill>
              </a:rPr>
              <a:t>生産誘発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100" dirty="0" smtClean="0">
                <a:solidFill>
                  <a:schemeClr val="tx1"/>
                </a:solidFill>
              </a:rPr>
              <a:t>（一次波及）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16" name="右矢印 15"/>
          <p:cNvSpPr/>
          <p:nvPr/>
        </p:nvSpPr>
        <p:spPr>
          <a:xfrm>
            <a:off x="3550600" y="5221016"/>
            <a:ext cx="360040" cy="228600"/>
          </a:xfrm>
          <a:prstGeom prst="rightArrow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4011656" y="5116240"/>
            <a:ext cx="936104" cy="457200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 smtClean="0">
                <a:solidFill>
                  <a:schemeClr val="tx1"/>
                </a:solidFill>
              </a:rPr>
              <a:t>粗付加価値</a:t>
            </a:r>
            <a:r>
              <a:rPr kumimoji="1" lang="en-US" altLang="ja-JP" sz="1100" dirty="0" smtClean="0">
                <a:solidFill>
                  <a:schemeClr val="tx1"/>
                </a:solidFill>
              </a:rPr>
              <a:t>(</a:t>
            </a:r>
            <a:r>
              <a:rPr kumimoji="1" lang="ja-JP" altLang="en-US" sz="1100" dirty="0" smtClean="0">
                <a:solidFill>
                  <a:schemeClr val="tx1"/>
                </a:solidFill>
              </a:rPr>
              <a:t>所得</a:t>
            </a:r>
            <a:r>
              <a:rPr kumimoji="1" lang="en-US" altLang="ja-JP" sz="1100" dirty="0" smtClean="0">
                <a:solidFill>
                  <a:schemeClr val="tx1"/>
                </a:solidFill>
              </a:rPr>
              <a:t>)</a:t>
            </a:r>
            <a:r>
              <a:rPr kumimoji="1" lang="ja-JP" altLang="en-US" sz="1100" dirty="0" smtClean="0">
                <a:solidFill>
                  <a:schemeClr val="tx1"/>
                </a:solidFill>
              </a:rPr>
              <a:t>誘発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18" name="右矢印 17"/>
          <p:cNvSpPr/>
          <p:nvPr/>
        </p:nvSpPr>
        <p:spPr>
          <a:xfrm>
            <a:off x="5060360" y="5230536"/>
            <a:ext cx="360040" cy="228600"/>
          </a:xfrm>
          <a:prstGeom prst="rightArrow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/>
          <p:cNvSpPr/>
          <p:nvPr/>
        </p:nvSpPr>
        <p:spPr>
          <a:xfrm>
            <a:off x="5535704" y="5125760"/>
            <a:ext cx="936104" cy="457200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</a:rPr>
              <a:t>消費増加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7109408" y="5121004"/>
            <a:ext cx="936104" cy="457200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solidFill>
                  <a:schemeClr val="tx1"/>
                </a:solidFill>
              </a:rPr>
              <a:t>生産誘発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100" dirty="0" smtClean="0">
                <a:solidFill>
                  <a:schemeClr val="tx1"/>
                </a:solidFill>
              </a:rPr>
              <a:t>（二次波及）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21" name="右矢印 20"/>
          <p:cNvSpPr/>
          <p:nvPr/>
        </p:nvSpPr>
        <p:spPr>
          <a:xfrm>
            <a:off x="6626224" y="5211484"/>
            <a:ext cx="360040" cy="228600"/>
          </a:xfrm>
          <a:prstGeom prst="rightArrow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/>
          <p:cNvSpPr/>
          <p:nvPr/>
        </p:nvSpPr>
        <p:spPr>
          <a:xfrm>
            <a:off x="970016" y="4749504"/>
            <a:ext cx="1459440" cy="261968"/>
          </a:xfrm>
          <a:prstGeom prst="rect">
            <a:avLst/>
          </a:prstGeom>
          <a:solidFill>
            <a:schemeClr val="accent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solidFill>
                  <a:schemeClr val="bg1"/>
                </a:solidFill>
              </a:rPr>
              <a:t>波及効果の流れ</a:t>
            </a:r>
            <a:endParaRPr kumimoji="1" lang="ja-JP" altLang="en-US" sz="1400" dirty="0">
              <a:solidFill>
                <a:schemeClr val="bg1"/>
              </a:solidFill>
            </a:endParaRPr>
          </a:p>
        </p:txBody>
      </p:sp>
      <p:sp>
        <p:nvSpPr>
          <p:cNvPr id="23" name="フローチャート : 組合せ 22"/>
          <p:cNvSpPr/>
          <p:nvPr/>
        </p:nvSpPr>
        <p:spPr>
          <a:xfrm>
            <a:off x="3664774" y="5658408"/>
            <a:ext cx="1944216" cy="216000"/>
          </a:xfrm>
          <a:prstGeom prst="flowChartMerg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Rectangle 1"/>
          <p:cNvSpPr>
            <a:spLocks noChangeArrowheads="1"/>
          </p:cNvSpPr>
          <p:nvPr/>
        </p:nvSpPr>
        <p:spPr bwMode="auto">
          <a:xfrm>
            <a:off x="1023984" y="5949482"/>
            <a:ext cx="7200000" cy="489534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  <a:extLst/>
        </p:spPr>
        <p:txBody>
          <a:bodyPr vert="horz" wrap="square" lIns="91440" tIns="108000" rIns="91440" bIns="72000" numCol="1" anchor="ctr" anchorCtr="0" compatLnSpc="1">
            <a:prstTxWarp prst="textNoShape">
              <a:avLst/>
            </a:prstTxWarp>
            <a:spAutoFit/>
          </a:bodyPr>
          <a:lstStyle>
            <a:lvl1pPr indent="152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1" lang="ja-JP" altLang="ja-JP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大会開催に</a:t>
            </a:r>
            <a:r>
              <a:rPr lang="ja-JP" altLang="en-US" sz="2000" dirty="0" smtClean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伴う大阪府内への経済波及効果</a:t>
            </a:r>
            <a:r>
              <a:rPr kumimoji="1" lang="ja-JP" altLang="ja-JP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</a:t>
            </a:r>
            <a:r>
              <a:rPr kumimoji="1" lang="ja-JP" altLang="ja-JP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約</a:t>
            </a:r>
            <a:r>
              <a:rPr kumimoji="1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</a:t>
            </a:r>
            <a:r>
              <a:rPr lang="en-US" altLang="ja-JP" sz="2000" dirty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340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</a:t>
            </a:r>
            <a:r>
              <a:rPr kumimoji="1" lang="ja-JP" alt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億円</a:t>
            </a:r>
            <a:endParaRPr kumimoji="1" lang="ja-JP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698424" y="6454544"/>
            <a:ext cx="8406104" cy="44768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100" dirty="0">
                <a:solidFill>
                  <a:schemeClr val="tx1"/>
                </a:solidFill>
              </a:rPr>
              <a:t>この</a:t>
            </a:r>
            <a:r>
              <a:rPr lang="ja-JP" altLang="en-US" sz="1100" dirty="0" smtClean="0">
                <a:solidFill>
                  <a:schemeClr val="tx1"/>
                </a:solidFill>
              </a:rPr>
              <a:t>経済波及効果は、</a:t>
            </a:r>
            <a:r>
              <a:rPr lang="ja-JP" altLang="en-US" sz="1100" dirty="0" smtClean="0">
                <a:solidFill>
                  <a:schemeClr val="tx1"/>
                </a:solidFill>
              </a:rPr>
              <a:t>「（公財）堺</a:t>
            </a:r>
            <a:r>
              <a:rPr lang="ja-JP" altLang="en-US" sz="1100" dirty="0" smtClean="0">
                <a:solidFill>
                  <a:schemeClr val="tx1"/>
                </a:solidFill>
              </a:rPr>
              <a:t>都市政策研究所</a:t>
            </a:r>
            <a:r>
              <a:rPr lang="ja-JP" altLang="en-US" sz="1100" dirty="0">
                <a:solidFill>
                  <a:schemeClr val="tx1"/>
                </a:solidFill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</a:rPr>
              <a:t>理事長　宮本勝浩（関西大学名誉教授）、主任研究員　王　秀芳」に試算をお願いしました。</a:t>
            </a:r>
            <a:endParaRPr lang="en-US" altLang="ja-JP" sz="1100" dirty="0" smtClean="0">
              <a:solidFill>
                <a:schemeClr val="tx1"/>
              </a:solidFill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4787932" y="716382"/>
            <a:ext cx="430458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sz="1400" dirty="0">
                <a:latin typeface="+mn-ea"/>
              </a:rPr>
              <a:t>ラグビーワールドカップ</a:t>
            </a:r>
            <a:r>
              <a:rPr lang="en-US" altLang="ja-JP" sz="1400" dirty="0" smtClean="0">
                <a:latin typeface="+mn-ea"/>
              </a:rPr>
              <a:t>2019</a:t>
            </a:r>
            <a:r>
              <a:rPr lang="ja-JP" altLang="ja-JP" sz="1400" dirty="0" smtClean="0">
                <a:latin typeface="+mn-ea"/>
              </a:rPr>
              <a:t>大阪</a:t>
            </a:r>
            <a:r>
              <a:rPr lang="ja-JP" altLang="ja-JP" sz="1400" dirty="0">
                <a:latin typeface="+mn-ea"/>
              </a:rPr>
              <a:t>・花園開催推進委員会</a:t>
            </a:r>
          </a:p>
        </p:txBody>
      </p:sp>
    </p:spTree>
    <p:extLst>
      <p:ext uri="{BB962C8B-B14F-4D97-AF65-F5344CB8AC3E}">
        <p14:creationId xmlns:p14="http://schemas.microsoft.com/office/powerpoint/2010/main" val="38058169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240</TotalTime>
  <Words>92</Words>
  <Application>Microsoft Office PowerPoint</Application>
  <PresentationFormat>画面に合わせる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大阪府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〔分析対象〕大会運営費（スタジアム改修費用含む）、 選手及び関係者の消費支出、 来場者の消費支出、 ボランティアの消費支出、 メディア関係者の消費支出</dc:title>
  <dc:creator>西村　直己</dc:creator>
  <cp:lastModifiedBy>西村　直己</cp:lastModifiedBy>
  <cp:revision>26</cp:revision>
  <cp:lastPrinted>2017-03-06T08:33:22Z</cp:lastPrinted>
  <dcterms:created xsi:type="dcterms:W3CDTF">2017-03-03T07:07:45Z</dcterms:created>
  <dcterms:modified xsi:type="dcterms:W3CDTF">2017-03-29T04:21:28Z</dcterms:modified>
</cp:coreProperties>
</file>