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1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-1470" y="-102"/>
      </p:cViewPr>
      <p:guideLst>
        <p:guide orient="horz" pos="2160"/>
        <p:guide pos="29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57-0F8D-4F4F-AD9B-D2B19BEBB14E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9E60-D1AF-46C1-B95A-324995EF3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50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57-0F8D-4F4F-AD9B-D2B19BEBB14E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9E60-D1AF-46C1-B95A-324995EF3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414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57-0F8D-4F4F-AD9B-D2B19BEBB14E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9E60-D1AF-46C1-B95A-324995EF3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58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57-0F8D-4F4F-AD9B-D2B19BEBB14E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9E60-D1AF-46C1-B95A-324995EF3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64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57-0F8D-4F4F-AD9B-D2B19BEBB14E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9E60-D1AF-46C1-B95A-324995EF3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5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57-0F8D-4F4F-AD9B-D2B19BEBB14E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9E60-D1AF-46C1-B95A-324995EF3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00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57-0F8D-4F4F-AD9B-D2B19BEBB14E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9E60-D1AF-46C1-B95A-324995EF3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64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57-0F8D-4F4F-AD9B-D2B19BEBB14E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9E60-D1AF-46C1-B95A-324995EF3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73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57-0F8D-4F4F-AD9B-D2B19BEBB14E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9E60-D1AF-46C1-B95A-324995EF3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68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57-0F8D-4F4F-AD9B-D2B19BEBB14E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9E60-D1AF-46C1-B95A-324995EF3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28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57-0F8D-4F4F-AD9B-D2B19BEBB14E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9E60-D1AF-46C1-B95A-324995EF3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78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1A757-0F8D-4F4F-AD9B-D2B19BEBB14E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D9E60-D1AF-46C1-B95A-324995EF3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86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/>
          <p:cNvSpPr/>
          <p:nvPr/>
        </p:nvSpPr>
        <p:spPr>
          <a:xfrm>
            <a:off x="-18240" y="-6848"/>
            <a:ext cx="9161680" cy="108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tIns="14400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600" dirty="0" smtClean="0"/>
              <a:t>　</a:t>
            </a:r>
            <a:endParaRPr lang="ja-JP" alt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57312" y="3368122"/>
            <a:ext cx="7200000" cy="48953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108000" rIns="91440" bIns="72000" numCol="1" anchor="ctr" anchorCtr="0" compatLnSpc="1">
            <a:prstTxWarp prst="textNoShape">
              <a:avLst/>
            </a:prstTxWarp>
            <a:spAutoFit/>
          </a:bodyPr>
          <a:lstStyle>
            <a:lvl1pPr indent="152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大会開催に</a:t>
            </a:r>
            <a:r>
              <a:rPr lang="ja-JP" altLang="en-US" sz="20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伴う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新規需要（</a:t>
            </a: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消費支出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額　　</a:t>
            </a: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約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257 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億円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221760"/>
            <a:ext cx="9161680" cy="468572"/>
          </a:xfrm>
          <a:prstGeom prst="rect">
            <a:avLst/>
          </a:prstGeom>
          <a:noFill/>
        </p:spPr>
        <p:txBody>
          <a:bodyPr wrap="square" tIns="14400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600" dirty="0" smtClean="0"/>
              <a:t>　</a:t>
            </a:r>
            <a:r>
              <a:rPr lang="ja-JP" altLang="en-US" dirty="0" smtClean="0">
                <a:latin typeface="+mn-ea"/>
              </a:rPr>
              <a:t>ラグビーワールドカップ</a:t>
            </a:r>
            <a:r>
              <a:rPr lang="en-US" altLang="ja-JP" dirty="0">
                <a:latin typeface="+mn-ea"/>
              </a:rPr>
              <a:t>2019</a:t>
            </a:r>
            <a:r>
              <a:rPr lang="en-US" altLang="ja-JP" dirty="0" smtClean="0">
                <a:latin typeface="+mn-ea"/>
              </a:rPr>
              <a:t>™</a:t>
            </a:r>
            <a:r>
              <a:rPr lang="ja-JP" altLang="en-US" dirty="0" smtClean="0">
                <a:latin typeface="+mn-ea"/>
              </a:rPr>
              <a:t>　大会開催による大阪府</a:t>
            </a:r>
            <a:r>
              <a:rPr lang="ja-JP" altLang="en-US" dirty="0">
                <a:latin typeface="+mn-ea"/>
              </a:rPr>
              <a:t>への経済波及</a:t>
            </a:r>
            <a:r>
              <a:rPr lang="ja-JP" altLang="en-US" dirty="0" smtClean="0">
                <a:latin typeface="+mn-ea"/>
              </a:rPr>
              <a:t>効果について</a:t>
            </a:r>
            <a:endParaRPr lang="ja-JP" altLang="en-US" dirty="0">
              <a:latin typeface="+mn-ea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50408" y="1225292"/>
            <a:ext cx="8742072" cy="1762228"/>
          </a:xfrm>
          <a:prstGeom prst="roundRect">
            <a:avLst>
              <a:gd name="adj" fmla="val 12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08000" rIns="72000" bIns="108000" rtlCol="0" anchor="ctr"/>
          <a:lstStyle/>
          <a:p>
            <a:pPr lvl="0"/>
            <a:r>
              <a:rPr lang="en-US" altLang="ja-JP" sz="1400" dirty="0" smtClean="0">
                <a:solidFill>
                  <a:prstClr val="black"/>
                </a:solidFill>
              </a:rPr>
              <a:t>〔</a:t>
            </a:r>
            <a:r>
              <a:rPr lang="ja-JP" altLang="en-US" sz="1400" dirty="0">
                <a:solidFill>
                  <a:prstClr val="black"/>
                </a:solidFill>
              </a:rPr>
              <a:t>試算</a:t>
            </a:r>
            <a:r>
              <a:rPr lang="ja-JP" altLang="en-US" sz="1400" dirty="0" smtClean="0">
                <a:solidFill>
                  <a:prstClr val="black"/>
                </a:solidFill>
              </a:rPr>
              <a:t>条件</a:t>
            </a:r>
            <a:r>
              <a:rPr lang="en-US" altLang="ja-JP" sz="1400" dirty="0">
                <a:solidFill>
                  <a:prstClr val="black"/>
                </a:solidFill>
              </a:rPr>
              <a:t>〕</a:t>
            </a:r>
          </a:p>
          <a:p>
            <a:pPr lvl="0"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</a:rPr>
              <a:t>　○</a:t>
            </a:r>
            <a:r>
              <a:rPr lang="ja-JP" altLang="en-US" sz="1400" spc="160" dirty="0">
                <a:solidFill>
                  <a:prstClr val="black"/>
                </a:solidFill>
              </a:rPr>
              <a:t>開催試合数 </a:t>
            </a:r>
            <a:r>
              <a:rPr lang="ja-JP" altLang="en-US" sz="1400" spc="200" dirty="0">
                <a:solidFill>
                  <a:prstClr val="black"/>
                </a:solidFill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</a:rPr>
              <a:t>→ 　■本大会・・・</a:t>
            </a:r>
            <a:r>
              <a:rPr lang="en-US" altLang="ja-JP" sz="1400" dirty="0">
                <a:solidFill>
                  <a:prstClr val="black"/>
                </a:solidFill>
              </a:rPr>
              <a:t>5</a:t>
            </a:r>
            <a:r>
              <a:rPr lang="ja-JP" altLang="en-US" sz="1400" dirty="0">
                <a:solidFill>
                  <a:prstClr val="black"/>
                </a:solidFill>
              </a:rPr>
              <a:t>試合　■ファンゾーン開設・・・</a:t>
            </a:r>
            <a:r>
              <a:rPr lang="en-US" altLang="ja-JP" sz="1400" dirty="0">
                <a:solidFill>
                  <a:prstClr val="black"/>
                </a:solidFill>
              </a:rPr>
              <a:t>10</a:t>
            </a:r>
            <a:r>
              <a:rPr lang="ja-JP" altLang="en-US" sz="1400" dirty="0">
                <a:solidFill>
                  <a:prstClr val="black"/>
                </a:solidFill>
              </a:rPr>
              <a:t>日間　</a:t>
            </a:r>
            <a:r>
              <a:rPr lang="ja-JP" altLang="en-US" sz="1400" dirty="0" smtClean="0">
                <a:solidFill>
                  <a:prstClr val="black"/>
                </a:solidFill>
              </a:rPr>
              <a:t>■テストイベント開催</a:t>
            </a:r>
            <a:r>
              <a:rPr lang="ja-JP" altLang="en-US" sz="1400" dirty="0">
                <a:solidFill>
                  <a:prstClr val="black"/>
                </a:solidFill>
              </a:rPr>
              <a:t>・・・</a:t>
            </a:r>
            <a:r>
              <a:rPr lang="en-US" altLang="ja-JP" sz="1400" dirty="0">
                <a:solidFill>
                  <a:prstClr val="black"/>
                </a:solidFill>
              </a:rPr>
              <a:t>1</a:t>
            </a:r>
            <a:r>
              <a:rPr lang="ja-JP" altLang="en-US" sz="1400" dirty="0">
                <a:solidFill>
                  <a:prstClr val="black"/>
                </a:solidFill>
              </a:rPr>
              <a:t>回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lvl="0"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</a:rPr>
              <a:t>　○観客・関係者数 →　■観客数</a:t>
            </a:r>
            <a:r>
              <a:rPr lang="en-US" altLang="ja-JP" sz="1400" dirty="0">
                <a:solidFill>
                  <a:prstClr val="black"/>
                </a:solidFill>
              </a:rPr>
              <a:t>150,000</a:t>
            </a:r>
            <a:r>
              <a:rPr lang="ja-JP" altLang="en-US" sz="1400" dirty="0">
                <a:solidFill>
                  <a:prstClr val="black"/>
                </a:solidFill>
              </a:rPr>
              <a:t>人（国内</a:t>
            </a:r>
            <a:r>
              <a:rPr lang="en-US" altLang="ja-JP" sz="1400" dirty="0">
                <a:solidFill>
                  <a:prstClr val="black"/>
                </a:solidFill>
              </a:rPr>
              <a:t>125,000</a:t>
            </a:r>
            <a:r>
              <a:rPr lang="ja-JP" altLang="en-US" sz="1400" dirty="0">
                <a:solidFill>
                  <a:prstClr val="black"/>
                </a:solidFill>
              </a:rPr>
              <a:t>人</a:t>
            </a:r>
            <a:r>
              <a:rPr lang="en-US" altLang="ja-JP" sz="1400" dirty="0">
                <a:solidFill>
                  <a:prstClr val="black"/>
                </a:solidFill>
              </a:rPr>
              <a:t>,</a:t>
            </a:r>
            <a:r>
              <a:rPr lang="ja-JP" altLang="en-US" sz="1400" dirty="0">
                <a:solidFill>
                  <a:prstClr val="black"/>
                </a:solidFill>
              </a:rPr>
              <a:t>海外</a:t>
            </a:r>
            <a:r>
              <a:rPr lang="en-US" altLang="ja-JP" sz="1400" dirty="0">
                <a:solidFill>
                  <a:prstClr val="black"/>
                </a:solidFill>
              </a:rPr>
              <a:t>25,000</a:t>
            </a:r>
            <a:r>
              <a:rPr lang="ja-JP" altLang="en-US" sz="1400" dirty="0">
                <a:solidFill>
                  <a:prstClr val="black"/>
                </a:solidFill>
              </a:rPr>
              <a:t>人）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</a:rPr>
              <a:t>　　　　　　　　　　　　　　　■ファンゾーン来場者数</a:t>
            </a:r>
            <a:r>
              <a:rPr lang="en-US" altLang="ja-JP" sz="1400" dirty="0">
                <a:solidFill>
                  <a:prstClr val="black"/>
                </a:solidFill>
              </a:rPr>
              <a:t>100,000</a:t>
            </a:r>
            <a:r>
              <a:rPr lang="ja-JP" altLang="en-US" sz="1400" dirty="0">
                <a:solidFill>
                  <a:prstClr val="black"/>
                </a:solidFill>
              </a:rPr>
              <a:t>人（国内</a:t>
            </a:r>
            <a:r>
              <a:rPr lang="en-US" altLang="ja-JP" sz="1400" dirty="0">
                <a:solidFill>
                  <a:prstClr val="black"/>
                </a:solidFill>
              </a:rPr>
              <a:t>70,000</a:t>
            </a:r>
            <a:r>
              <a:rPr lang="ja-JP" altLang="en-US" sz="1400" dirty="0" smtClean="0">
                <a:solidFill>
                  <a:prstClr val="black"/>
                </a:solidFill>
              </a:rPr>
              <a:t>人、海外</a:t>
            </a:r>
            <a:r>
              <a:rPr lang="en-US" altLang="ja-JP" sz="1400" dirty="0">
                <a:solidFill>
                  <a:prstClr val="black"/>
                </a:solidFill>
              </a:rPr>
              <a:t>30,000</a:t>
            </a:r>
            <a:r>
              <a:rPr lang="ja-JP" altLang="en-US" sz="1400" dirty="0">
                <a:solidFill>
                  <a:prstClr val="black"/>
                </a:solidFill>
              </a:rPr>
              <a:t>人）■選手・関係者</a:t>
            </a:r>
            <a:r>
              <a:rPr lang="en-US" altLang="ja-JP" sz="1400" dirty="0">
                <a:solidFill>
                  <a:prstClr val="black"/>
                </a:solidFill>
              </a:rPr>
              <a:t>2,800</a:t>
            </a:r>
            <a:r>
              <a:rPr lang="ja-JP" altLang="en-US" sz="1400" dirty="0">
                <a:solidFill>
                  <a:prstClr val="black"/>
                </a:solidFill>
              </a:rPr>
              <a:t>人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lvl="0"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</a:rPr>
              <a:t>　○新規需要要素　→　■大会運営費（スタジアム改修費を含む）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</a:rPr>
              <a:t>　　　　　　　　　　　　　　　■観客・関係者による消費支出（交通、宿泊、飲食、土産・買物等</a:t>
            </a:r>
            <a:r>
              <a:rPr lang="ja-JP" altLang="en-US" sz="1400" dirty="0" smtClean="0">
                <a:solidFill>
                  <a:prstClr val="black"/>
                </a:solidFill>
              </a:rPr>
              <a:t>）</a:t>
            </a:r>
            <a:endParaRPr lang="en-US" altLang="ja-JP" sz="1400" dirty="0">
              <a:solidFill>
                <a:prstClr val="black"/>
              </a:solidFill>
            </a:endParaRPr>
          </a:p>
        </p:txBody>
      </p:sp>
      <p:sp>
        <p:nvSpPr>
          <p:cNvPr id="10" name="フローチャート : 組合せ 9"/>
          <p:cNvSpPr/>
          <p:nvPr/>
        </p:nvSpPr>
        <p:spPr>
          <a:xfrm>
            <a:off x="3653112" y="3051264"/>
            <a:ext cx="1944216" cy="216000"/>
          </a:xfrm>
          <a:prstGeom prst="flowChartMer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957312" y="3857640"/>
            <a:ext cx="7182000" cy="7920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ja-JP" sz="1400" dirty="0" smtClean="0">
                <a:solidFill>
                  <a:prstClr val="black"/>
                </a:solidFill>
              </a:rPr>
              <a:t> 〔</a:t>
            </a:r>
            <a:r>
              <a:rPr lang="ja-JP" altLang="en-US" sz="1400" dirty="0">
                <a:solidFill>
                  <a:prstClr val="black"/>
                </a:solidFill>
              </a:rPr>
              <a:t>新規需要（消費支出）額の内訳</a:t>
            </a:r>
            <a:r>
              <a:rPr lang="en-US" altLang="ja-JP" sz="1400" dirty="0">
                <a:solidFill>
                  <a:prstClr val="black"/>
                </a:solidFill>
              </a:rPr>
              <a:t>〕</a:t>
            </a: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</a:rPr>
              <a:t>　■</a:t>
            </a:r>
            <a:r>
              <a:rPr lang="ja-JP" altLang="en-US" sz="1400" dirty="0">
                <a:solidFill>
                  <a:prstClr val="black"/>
                </a:solidFill>
              </a:rPr>
              <a:t>大会運営費</a:t>
            </a:r>
            <a:r>
              <a:rPr lang="ja-JP" altLang="en-US" sz="1200" dirty="0">
                <a:solidFill>
                  <a:prstClr val="black"/>
                </a:solidFill>
              </a:rPr>
              <a:t>（スタジアム改修費を含む）</a:t>
            </a:r>
            <a:r>
              <a:rPr lang="en-US" altLang="ja-JP" sz="1400" dirty="0">
                <a:solidFill>
                  <a:prstClr val="black"/>
                </a:solidFill>
              </a:rPr>
              <a:t>15,135</a:t>
            </a:r>
            <a:r>
              <a:rPr lang="ja-JP" altLang="en-US" sz="1100" dirty="0">
                <a:solidFill>
                  <a:prstClr val="black"/>
                </a:solidFill>
              </a:rPr>
              <a:t>百万円</a:t>
            </a:r>
            <a:r>
              <a:rPr lang="ja-JP" altLang="en-US" sz="1400" dirty="0">
                <a:solidFill>
                  <a:prstClr val="black"/>
                </a:solidFill>
              </a:rPr>
              <a:t> </a:t>
            </a:r>
            <a:r>
              <a:rPr lang="ja-JP" altLang="en-US" sz="1400" dirty="0" smtClean="0">
                <a:solidFill>
                  <a:prstClr val="black"/>
                </a:solidFill>
              </a:rPr>
              <a:t>■</a:t>
            </a:r>
            <a:r>
              <a:rPr lang="ja-JP" altLang="en-US" sz="1400" dirty="0">
                <a:solidFill>
                  <a:prstClr val="black"/>
                </a:solidFill>
              </a:rPr>
              <a:t>交通</a:t>
            </a:r>
            <a:r>
              <a:rPr lang="ja-JP" altLang="en-US" sz="1400" dirty="0" smtClean="0">
                <a:solidFill>
                  <a:prstClr val="black"/>
                </a:solidFill>
              </a:rPr>
              <a:t>費</a:t>
            </a:r>
            <a:r>
              <a:rPr lang="en-US" altLang="ja-JP" sz="1400" dirty="0">
                <a:solidFill>
                  <a:prstClr val="black"/>
                </a:solidFill>
              </a:rPr>
              <a:t>1,770</a:t>
            </a:r>
            <a:r>
              <a:rPr lang="ja-JP" altLang="en-US" sz="1100" dirty="0">
                <a:solidFill>
                  <a:prstClr val="black"/>
                </a:solidFill>
              </a:rPr>
              <a:t>百万円</a:t>
            </a:r>
            <a:r>
              <a:rPr lang="ja-JP" altLang="en-US" sz="1400" dirty="0">
                <a:solidFill>
                  <a:prstClr val="black"/>
                </a:solidFill>
              </a:rPr>
              <a:t> </a:t>
            </a:r>
            <a:r>
              <a:rPr lang="ja-JP" altLang="en-US" sz="1400" dirty="0" smtClean="0">
                <a:solidFill>
                  <a:prstClr val="black"/>
                </a:solidFill>
              </a:rPr>
              <a:t>■</a:t>
            </a:r>
            <a:r>
              <a:rPr lang="ja-JP" altLang="en-US" sz="1400" dirty="0">
                <a:solidFill>
                  <a:prstClr val="black"/>
                </a:solidFill>
              </a:rPr>
              <a:t>宿泊費</a:t>
            </a:r>
            <a:r>
              <a:rPr lang="en-US" altLang="ja-JP" sz="1400" dirty="0" smtClean="0">
                <a:solidFill>
                  <a:prstClr val="black"/>
                </a:solidFill>
              </a:rPr>
              <a:t>1,854</a:t>
            </a:r>
            <a:r>
              <a:rPr lang="ja-JP" altLang="en-US" sz="1100" dirty="0">
                <a:solidFill>
                  <a:prstClr val="black"/>
                </a:solidFill>
              </a:rPr>
              <a:t>百万円</a:t>
            </a:r>
            <a:endParaRPr lang="en-US" altLang="ja-JP" sz="1100" dirty="0">
              <a:solidFill>
                <a:prstClr val="black"/>
              </a:solidFill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</a:rPr>
              <a:t>　■</a:t>
            </a:r>
            <a:r>
              <a:rPr lang="ja-JP" altLang="en-US" sz="1400" dirty="0">
                <a:solidFill>
                  <a:prstClr val="black"/>
                </a:solidFill>
              </a:rPr>
              <a:t>飲食費</a:t>
            </a:r>
            <a:r>
              <a:rPr lang="en-US" altLang="ja-JP" sz="1400" dirty="0">
                <a:solidFill>
                  <a:prstClr val="black"/>
                </a:solidFill>
              </a:rPr>
              <a:t>1,776</a:t>
            </a:r>
            <a:r>
              <a:rPr lang="ja-JP" altLang="en-US" sz="1100" dirty="0">
                <a:solidFill>
                  <a:prstClr val="black"/>
                </a:solidFill>
              </a:rPr>
              <a:t>百万円</a:t>
            </a:r>
            <a:r>
              <a:rPr lang="ja-JP" altLang="en-US" sz="1400" dirty="0">
                <a:solidFill>
                  <a:prstClr val="black"/>
                </a:solidFill>
              </a:rPr>
              <a:t> ■土産・買物代</a:t>
            </a:r>
            <a:r>
              <a:rPr lang="en-US" altLang="ja-JP" sz="1400" dirty="0">
                <a:solidFill>
                  <a:prstClr val="black"/>
                </a:solidFill>
              </a:rPr>
              <a:t>4,488</a:t>
            </a:r>
            <a:r>
              <a:rPr lang="ja-JP" altLang="en-US" sz="1100" dirty="0">
                <a:solidFill>
                  <a:prstClr val="black"/>
                </a:solidFill>
              </a:rPr>
              <a:t>百万円</a:t>
            </a:r>
            <a:r>
              <a:rPr lang="ja-JP" altLang="en-US" sz="1400" dirty="0">
                <a:solidFill>
                  <a:prstClr val="black"/>
                </a:solidFill>
              </a:rPr>
              <a:t> ■その他</a:t>
            </a:r>
            <a:r>
              <a:rPr lang="en-US" altLang="ja-JP" sz="1400" dirty="0">
                <a:solidFill>
                  <a:prstClr val="black"/>
                </a:solidFill>
              </a:rPr>
              <a:t>632</a:t>
            </a:r>
            <a:r>
              <a:rPr lang="ja-JP" altLang="en-US" sz="1100" dirty="0" smtClean="0">
                <a:solidFill>
                  <a:prstClr val="black"/>
                </a:solidFill>
              </a:rPr>
              <a:t>百万円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063576" y="5082912"/>
            <a:ext cx="936104" cy="4572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新規需要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（消費支出）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2069416" y="5211496"/>
            <a:ext cx="360040" cy="228600"/>
          </a:xfrm>
          <a:prstGeom prst="right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2516184" y="5116240"/>
            <a:ext cx="936104" cy="44768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生産誘発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（一次波及）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6" name="右矢印 15"/>
          <p:cNvSpPr/>
          <p:nvPr/>
        </p:nvSpPr>
        <p:spPr>
          <a:xfrm>
            <a:off x="3550600" y="5221016"/>
            <a:ext cx="360040" cy="228600"/>
          </a:xfrm>
          <a:prstGeom prst="right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011656" y="5116240"/>
            <a:ext cx="936104" cy="4572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粗付加価値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(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所得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)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誘発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8" name="右矢印 17"/>
          <p:cNvSpPr/>
          <p:nvPr/>
        </p:nvSpPr>
        <p:spPr>
          <a:xfrm>
            <a:off x="5060360" y="5230536"/>
            <a:ext cx="360040" cy="228600"/>
          </a:xfrm>
          <a:prstGeom prst="right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5535704" y="5125760"/>
            <a:ext cx="936104" cy="4572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消費増加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109408" y="5121004"/>
            <a:ext cx="936104" cy="4572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生産誘発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（二次波及）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1" name="右矢印 20"/>
          <p:cNvSpPr/>
          <p:nvPr/>
        </p:nvSpPr>
        <p:spPr>
          <a:xfrm>
            <a:off x="6626224" y="5211484"/>
            <a:ext cx="360040" cy="228600"/>
          </a:xfrm>
          <a:prstGeom prst="right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970016" y="4749504"/>
            <a:ext cx="1459440" cy="261968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波及効果の流れ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3" name="フローチャート : 組合せ 22"/>
          <p:cNvSpPr/>
          <p:nvPr/>
        </p:nvSpPr>
        <p:spPr>
          <a:xfrm>
            <a:off x="3664774" y="5658408"/>
            <a:ext cx="1944216" cy="216000"/>
          </a:xfrm>
          <a:prstGeom prst="flowChartMerg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023984" y="5949482"/>
            <a:ext cx="7200000" cy="489534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108000" rIns="91440" bIns="72000" numCol="1" anchor="ctr" anchorCtr="0" compatLnSpc="1">
            <a:prstTxWarp prst="textNoShape">
              <a:avLst/>
            </a:prstTxWarp>
            <a:spAutoFit/>
          </a:bodyPr>
          <a:lstStyle>
            <a:lvl1pPr indent="152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大会開催に</a:t>
            </a:r>
            <a:r>
              <a:rPr lang="ja-JP" altLang="en-US" sz="20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伴う大阪府内への経済波及効果</a:t>
            </a: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約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20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340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億円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98424" y="6454544"/>
            <a:ext cx="8406104" cy="44768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</a:rPr>
              <a:t>この</a:t>
            </a:r>
            <a:r>
              <a:rPr lang="ja-JP" altLang="en-US" sz="1100" dirty="0" smtClean="0">
                <a:solidFill>
                  <a:schemeClr val="tx1"/>
                </a:solidFill>
              </a:rPr>
              <a:t>経済波及効果は、</a:t>
            </a:r>
            <a:r>
              <a:rPr lang="ja-JP" altLang="en-US" sz="1100" dirty="0" smtClean="0">
                <a:solidFill>
                  <a:schemeClr val="tx1"/>
                </a:solidFill>
              </a:rPr>
              <a:t>「（公財）堺</a:t>
            </a:r>
            <a:r>
              <a:rPr lang="ja-JP" altLang="en-US" sz="1100" dirty="0" smtClean="0">
                <a:solidFill>
                  <a:schemeClr val="tx1"/>
                </a:solidFill>
              </a:rPr>
              <a:t>都市政策研究所</a:t>
            </a:r>
            <a:r>
              <a:rPr lang="ja-JP" altLang="en-US" sz="1100" dirty="0">
                <a:solidFill>
                  <a:schemeClr val="tx1"/>
                </a:solidFill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</a:rPr>
              <a:t>理事長　宮本勝浩（関西大学名誉教授）、主任研究員　王　秀芳」に試算をお願いしました。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787932" y="716382"/>
            <a:ext cx="43045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>
                <a:latin typeface="+mn-ea"/>
              </a:rPr>
              <a:t>ラグビーワールドカップ</a:t>
            </a:r>
            <a:r>
              <a:rPr lang="en-US" altLang="ja-JP" sz="1400" dirty="0" smtClean="0">
                <a:latin typeface="+mn-ea"/>
              </a:rPr>
              <a:t>2019</a:t>
            </a:r>
            <a:r>
              <a:rPr lang="ja-JP" altLang="ja-JP" sz="1400" dirty="0" smtClean="0">
                <a:latin typeface="+mn-ea"/>
              </a:rPr>
              <a:t>大阪</a:t>
            </a:r>
            <a:r>
              <a:rPr lang="ja-JP" altLang="ja-JP" sz="1400" dirty="0">
                <a:latin typeface="+mn-ea"/>
              </a:rPr>
              <a:t>・花園開催推進委員会</a:t>
            </a:r>
          </a:p>
        </p:txBody>
      </p:sp>
    </p:spTree>
    <p:extLst>
      <p:ext uri="{BB962C8B-B14F-4D97-AF65-F5344CB8AC3E}">
        <p14:creationId xmlns:p14="http://schemas.microsoft.com/office/powerpoint/2010/main" val="3805816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240</TotalTime>
  <Words>92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〔分析対象〕大会運営費（スタジアム改修費用含む）、 選手及び関係者の消費支出、 来場者の消費支出、 ボランティアの消費支出、 メディア関係者の消費支出</dc:title>
  <dc:creator>西村　直己</dc:creator>
  <cp:lastModifiedBy>西村　直己</cp:lastModifiedBy>
  <cp:revision>26</cp:revision>
  <cp:lastPrinted>2017-03-06T08:33:22Z</cp:lastPrinted>
  <dcterms:created xsi:type="dcterms:W3CDTF">2017-03-03T07:07:45Z</dcterms:created>
  <dcterms:modified xsi:type="dcterms:W3CDTF">2017-03-29T04:21:28Z</dcterms:modified>
</cp:coreProperties>
</file>