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646863" cy="9777413"/>
  <p:defaultTextStyle>
    <a:defPPr>
      <a:defRPr lang="ja-JP"/>
    </a:defPPr>
    <a:lvl1pPr marL="0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8" autoAdjust="0"/>
    <p:restoredTop sz="94434" autoAdjust="0"/>
  </p:normalViewPr>
  <p:slideViewPr>
    <p:cSldViewPr showGuides="1">
      <p:cViewPr>
        <p:scale>
          <a:sx n="125" d="100"/>
          <a:sy n="125" d="100"/>
        </p:scale>
        <p:origin x="-120" y="-1986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AEA99F-F3ED-4CB5-98D2-5FCD906869BC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kumimoji="1" lang="ja-JP" altLang="en-US"/>
        </a:p>
      </dgm:t>
    </dgm:pt>
    <dgm:pt modelId="{2EC9AED0-BFEA-470B-BB0F-AAD94736C2C6}">
      <dgm:prSet phldrT="[テキスト]" custT="1"/>
      <dgm:spPr/>
      <dgm:t>
        <a:bodyPr anchor="t" anchorCtr="0"/>
        <a:lstStyle/>
        <a:p>
          <a:r>
            <a:rPr kumimoji="1" lang="ja-JP" altLang="en-US" sz="1000" b="1" dirty="0" smtClean="0">
              <a:latin typeface="游ゴシック" panose="020B0400000000000000" pitchFamily="50" charset="-128"/>
              <a:ea typeface="游ゴシック" panose="020B0400000000000000" pitchFamily="50" charset="-128"/>
            </a:rPr>
            <a:t>持続可能な地域づくり</a:t>
          </a:r>
          <a:endParaRPr kumimoji="1" lang="en-US" altLang="ja-JP" sz="1000" b="1" dirty="0" smtClean="0">
            <a:latin typeface="游ゴシック" panose="020B0400000000000000" pitchFamily="50" charset="-128"/>
            <a:ea typeface="游ゴシック" panose="020B0400000000000000" pitchFamily="50" charset="-128"/>
          </a:endParaRPr>
        </a:p>
      </dgm:t>
    </dgm:pt>
    <dgm:pt modelId="{F57D4DE1-05D1-4D03-AB56-7F5E39E82565}" type="parTrans" cxnId="{F085523F-0A15-4D8D-99C8-0412356EB6CD}">
      <dgm:prSet/>
      <dgm:spPr/>
      <dgm:t>
        <a:bodyPr/>
        <a:lstStyle/>
        <a:p>
          <a:endParaRPr kumimoji="1" lang="ja-JP" altLang="en-US" sz="800">
            <a:latin typeface="游ゴシック" panose="020B0400000000000000" pitchFamily="50" charset="-128"/>
            <a:ea typeface="游ゴシック" panose="020B0400000000000000" pitchFamily="50" charset="-128"/>
          </a:endParaRPr>
        </a:p>
      </dgm:t>
    </dgm:pt>
    <dgm:pt modelId="{A64FEAE8-67A7-4D17-A6B0-A319AF7699E3}" type="sibTrans" cxnId="{F085523F-0A15-4D8D-99C8-0412356EB6CD}">
      <dgm:prSet/>
      <dgm:spPr/>
      <dgm:t>
        <a:bodyPr/>
        <a:lstStyle/>
        <a:p>
          <a:endParaRPr kumimoji="1" lang="ja-JP" altLang="en-US" sz="800">
            <a:latin typeface="游ゴシック" panose="020B0400000000000000" pitchFamily="50" charset="-128"/>
            <a:ea typeface="游ゴシック" panose="020B0400000000000000" pitchFamily="50" charset="-128"/>
          </a:endParaRPr>
        </a:p>
      </dgm:t>
    </dgm:pt>
    <dgm:pt modelId="{A13225D6-028A-4600-8A0F-921CCA03E053}">
      <dgm:prSet phldrT="[テキスト]" custT="1"/>
      <dgm:spPr/>
      <dgm:t>
        <a:bodyPr anchor="t" anchorCtr="0"/>
        <a:lstStyle/>
        <a:p>
          <a:r>
            <a:rPr kumimoji="1" lang="ja-JP" altLang="en-US" sz="1000" b="1" smtClean="0">
              <a:latin typeface="游ゴシック" panose="020B0400000000000000" pitchFamily="50" charset="-128"/>
              <a:ea typeface="游ゴシック" panose="020B0400000000000000" pitchFamily="50" charset="-128"/>
            </a:rPr>
            <a:t>大阪の成長飛躍</a:t>
          </a:r>
          <a:endParaRPr kumimoji="1" lang="ja-JP" altLang="en-US" sz="1000" b="1" dirty="0">
            <a:latin typeface="游ゴシック" panose="020B0400000000000000" pitchFamily="50" charset="-128"/>
            <a:ea typeface="游ゴシック" panose="020B0400000000000000" pitchFamily="50" charset="-128"/>
          </a:endParaRPr>
        </a:p>
      </dgm:t>
    </dgm:pt>
    <dgm:pt modelId="{3BCAF612-DAB8-47A7-9E98-917D5DF056FB}" type="parTrans" cxnId="{61050A5B-2A49-4E70-A6F6-25795B4D870E}">
      <dgm:prSet/>
      <dgm:spPr/>
      <dgm:t>
        <a:bodyPr/>
        <a:lstStyle/>
        <a:p>
          <a:endParaRPr kumimoji="1" lang="ja-JP" altLang="en-US" sz="800">
            <a:latin typeface="游ゴシック" panose="020B0400000000000000" pitchFamily="50" charset="-128"/>
            <a:ea typeface="游ゴシック" panose="020B0400000000000000" pitchFamily="50" charset="-128"/>
          </a:endParaRPr>
        </a:p>
      </dgm:t>
    </dgm:pt>
    <dgm:pt modelId="{C97C0275-3B25-4491-A0D7-E0BD878CBA1A}" type="sibTrans" cxnId="{61050A5B-2A49-4E70-A6F6-25795B4D870E}">
      <dgm:prSet/>
      <dgm:spPr/>
      <dgm:t>
        <a:bodyPr/>
        <a:lstStyle/>
        <a:p>
          <a:endParaRPr kumimoji="1" lang="ja-JP" altLang="en-US" sz="800">
            <a:latin typeface="游ゴシック" panose="020B0400000000000000" pitchFamily="50" charset="-128"/>
            <a:ea typeface="游ゴシック" panose="020B0400000000000000" pitchFamily="50" charset="-128"/>
          </a:endParaRPr>
        </a:p>
      </dgm:t>
    </dgm:pt>
    <dgm:pt modelId="{8253C8A0-50B5-4E7A-AE21-DE07393B8564}">
      <dgm:prSet phldrT="[テキスト]" custT="1"/>
      <dgm:spPr/>
      <dgm:t>
        <a:bodyPr anchor="t" anchorCtr="0"/>
        <a:lstStyle/>
        <a:p>
          <a:r>
            <a:rPr kumimoji="1" lang="ja-JP" altLang="en-US" sz="1000" b="1" dirty="0" smtClean="0">
              <a:latin typeface="游ゴシック" panose="020B0400000000000000" pitchFamily="50" charset="-128"/>
              <a:ea typeface="游ゴシック" panose="020B0400000000000000" pitchFamily="50" charset="-128"/>
            </a:rPr>
            <a:t>次世代を担う人材育成</a:t>
          </a:r>
          <a:endParaRPr kumimoji="1" lang="ja-JP" altLang="en-US" sz="1000" b="1" dirty="0">
            <a:latin typeface="游ゴシック" panose="020B0400000000000000" pitchFamily="50" charset="-128"/>
            <a:ea typeface="游ゴシック" panose="020B0400000000000000" pitchFamily="50" charset="-128"/>
          </a:endParaRPr>
        </a:p>
      </dgm:t>
    </dgm:pt>
    <dgm:pt modelId="{37289537-391D-4A67-AD7F-64EAD86EAC54}" type="parTrans" cxnId="{250B3E2F-3563-4EA5-8CF9-F83D9B14E71A}">
      <dgm:prSet/>
      <dgm:spPr/>
      <dgm:t>
        <a:bodyPr/>
        <a:lstStyle/>
        <a:p>
          <a:endParaRPr kumimoji="1" lang="ja-JP" altLang="en-US" sz="800">
            <a:latin typeface="游ゴシック" panose="020B0400000000000000" pitchFamily="50" charset="-128"/>
            <a:ea typeface="游ゴシック" panose="020B0400000000000000" pitchFamily="50" charset="-128"/>
          </a:endParaRPr>
        </a:p>
      </dgm:t>
    </dgm:pt>
    <dgm:pt modelId="{BFD55936-25D1-4B25-A47F-74369B59B937}" type="sibTrans" cxnId="{250B3E2F-3563-4EA5-8CF9-F83D9B14E71A}">
      <dgm:prSet/>
      <dgm:spPr/>
      <dgm:t>
        <a:bodyPr/>
        <a:lstStyle/>
        <a:p>
          <a:endParaRPr kumimoji="1" lang="ja-JP" altLang="en-US" sz="800">
            <a:latin typeface="游ゴシック" panose="020B0400000000000000" pitchFamily="50" charset="-128"/>
            <a:ea typeface="游ゴシック" panose="020B0400000000000000" pitchFamily="50" charset="-128"/>
          </a:endParaRPr>
        </a:p>
      </dgm:t>
    </dgm:pt>
    <dgm:pt modelId="{699C35DB-0897-4873-8AC2-D7474C93A12E}">
      <dgm:prSet phldrT="[テキスト]" custT="1"/>
      <dgm:spPr/>
      <dgm:t>
        <a:bodyPr anchor="t" anchorCtr="0"/>
        <a:lstStyle/>
        <a:p>
          <a:r>
            <a:rPr kumimoji="1" lang="ja-JP" altLang="en-US" sz="1000" b="1" smtClean="0">
              <a:latin typeface="游ゴシック" panose="020B0400000000000000" pitchFamily="50" charset="-128"/>
              <a:ea typeface="游ゴシック" panose="020B0400000000000000" pitchFamily="50" charset="-128"/>
            </a:rPr>
            <a:t>災害対応力の強化</a:t>
          </a:r>
          <a:endParaRPr kumimoji="1" lang="ja-JP" altLang="en-US" sz="1000" b="1" dirty="0">
            <a:latin typeface="游ゴシック" panose="020B0400000000000000" pitchFamily="50" charset="-128"/>
            <a:ea typeface="游ゴシック" panose="020B0400000000000000" pitchFamily="50" charset="-128"/>
          </a:endParaRPr>
        </a:p>
      </dgm:t>
    </dgm:pt>
    <dgm:pt modelId="{73B9C908-AC1E-4299-879C-DD7531ACE559}" type="parTrans" cxnId="{B8F277FB-8CD9-40F6-9FF7-A8EEC1D75E0C}">
      <dgm:prSet/>
      <dgm:spPr/>
      <dgm:t>
        <a:bodyPr/>
        <a:lstStyle/>
        <a:p>
          <a:endParaRPr kumimoji="1" lang="ja-JP" altLang="en-US" sz="800">
            <a:latin typeface="游ゴシック" panose="020B0400000000000000" pitchFamily="50" charset="-128"/>
            <a:ea typeface="游ゴシック" panose="020B0400000000000000" pitchFamily="50" charset="-128"/>
          </a:endParaRPr>
        </a:p>
      </dgm:t>
    </dgm:pt>
    <dgm:pt modelId="{4EEB7941-7A9A-44F5-A656-552C72B0667F}" type="sibTrans" cxnId="{B8F277FB-8CD9-40F6-9FF7-A8EEC1D75E0C}">
      <dgm:prSet/>
      <dgm:spPr/>
      <dgm:t>
        <a:bodyPr/>
        <a:lstStyle/>
        <a:p>
          <a:endParaRPr kumimoji="1" lang="ja-JP" altLang="en-US" sz="800">
            <a:latin typeface="游ゴシック" panose="020B0400000000000000" pitchFamily="50" charset="-128"/>
            <a:ea typeface="游ゴシック" panose="020B0400000000000000" pitchFamily="50" charset="-128"/>
          </a:endParaRPr>
        </a:p>
      </dgm:t>
    </dgm:pt>
    <dgm:pt modelId="{F89A7938-ADA3-4AE6-83A1-C17AA50C15CB}">
      <dgm:prSet phldrT="[テキスト]" custT="1"/>
      <dgm:spPr/>
      <dgm:t>
        <a:bodyPr anchor="t" anchorCtr="0"/>
        <a:lstStyle/>
        <a:p>
          <a:r>
            <a:rPr kumimoji="1" lang="en-US" altLang="ja-JP" sz="1000" b="1" smtClean="0">
              <a:latin typeface="游ゴシック" panose="020B0400000000000000" pitchFamily="50" charset="-128"/>
              <a:ea typeface="游ゴシック" panose="020B0400000000000000" pitchFamily="50" charset="-128"/>
            </a:rPr>
            <a:t>SDGs</a:t>
          </a:r>
          <a:r>
            <a:rPr kumimoji="1" lang="ja-JP" altLang="en-US" sz="1000" b="1" smtClean="0">
              <a:latin typeface="游ゴシック" panose="020B0400000000000000" pitchFamily="50" charset="-128"/>
              <a:ea typeface="游ゴシック" panose="020B0400000000000000" pitchFamily="50" charset="-128"/>
            </a:rPr>
            <a:t>の達成</a:t>
          </a:r>
          <a:endParaRPr kumimoji="1" lang="ja-JP" altLang="en-US" sz="1000" b="1" dirty="0">
            <a:latin typeface="游ゴシック" panose="020B0400000000000000" pitchFamily="50" charset="-128"/>
            <a:ea typeface="游ゴシック" panose="020B0400000000000000" pitchFamily="50" charset="-128"/>
          </a:endParaRPr>
        </a:p>
      </dgm:t>
    </dgm:pt>
    <dgm:pt modelId="{45144C9F-C1BF-4FB0-A6D8-47E7C6655716}" type="parTrans" cxnId="{7A344516-E861-471C-A3F5-A52584E0BB5D}">
      <dgm:prSet/>
      <dgm:spPr/>
      <dgm:t>
        <a:bodyPr/>
        <a:lstStyle/>
        <a:p>
          <a:endParaRPr kumimoji="1" lang="ja-JP" altLang="en-US" sz="800">
            <a:latin typeface="游ゴシック" panose="020B0400000000000000" pitchFamily="50" charset="-128"/>
            <a:ea typeface="游ゴシック" panose="020B0400000000000000" pitchFamily="50" charset="-128"/>
          </a:endParaRPr>
        </a:p>
      </dgm:t>
    </dgm:pt>
    <dgm:pt modelId="{3513E7F7-3321-4C4D-8C05-1DD4F00F4C94}" type="sibTrans" cxnId="{7A344516-E861-471C-A3F5-A52584E0BB5D}">
      <dgm:prSet/>
      <dgm:spPr/>
      <dgm:t>
        <a:bodyPr/>
        <a:lstStyle/>
        <a:p>
          <a:endParaRPr kumimoji="1" lang="ja-JP" altLang="en-US" sz="800">
            <a:latin typeface="游ゴシック" panose="020B0400000000000000" pitchFamily="50" charset="-128"/>
            <a:ea typeface="游ゴシック" panose="020B0400000000000000" pitchFamily="50" charset="-128"/>
          </a:endParaRPr>
        </a:p>
      </dgm:t>
    </dgm:pt>
    <dgm:pt modelId="{CFC8EC84-A6FE-4557-AF20-5B59E13104DB}" type="pres">
      <dgm:prSet presAssocID="{A1AEA99F-F3ED-4CB5-98D2-5FCD906869B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BBEEB14-23F9-4668-B9A1-DCDFE892F759}" type="pres">
      <dgm:prSet presAssocID="{2EC9AED0-BFEA-470B-BB0F-AAD94736C2C6}" presName="node" presStyleLbl="node1" presStyleIdx="0" presStyleCnt="5" custScaleX="128573" custScaleY="95880" custLinFactNeighborX="-4" custLinFactNeighborY="993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39428AD-1A4C-4A96-8364-49F46E0E7077}" type="pres">
      <dgm:prSet presAssocID="{A64FEAE8-67A7-4D17-A6B0-A319AF7699E3}" presName="sibTrans" presStyleCnt="0"/>
      <dgm:spPr/>
    </dgm:pt>
    <dgm:pt modelId="{502F624D-A52A-4DD7-8485-7180AF6E3151}" type="pres">
      <dgm:prSet presAssocID="{A13225D6-028A-4600-8A0F-921CCA03E053}" presName="node" presStyleLbl="node1" presStyleIdx="1" presStyleCnt="5" custScaleX="128573" custScaleY="95880" custLinFactNeighborX="-5126" custLinFactNeighborY="942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FE55417-32F1-45A2-BD93-982314B12817}" type="pres">
      <dgm:prSet presAssocID="{C97C0275-3B25-4491-A0D7-E0BD878CBA1A}" presName="sibTrans" presStyleCnt="0"/>
      <dgm:spPr/>
    </dgm:pt>
    <dgm:pt modelId="{FECA46D8-5A3D-489B-B339-04911442D5BD}" type="pres">
      <dgm:prSet presAssocID="{8253C8A0-50B5-4E7A-AE21-DE07393B8564}" presName="node" presStyleLbl="node1" presStyleIdx="2" presStyleCnt="5" custScaleX="129078" custScaleY="95880" custLinFactNeighborX="-8475" custLinFactNeighborY="738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BFD637D-BD36-45CA-813F-792BD2ACC80E}" type="pres">
      <dgm:prSet presAssocID="{BFD55936-25D1-4B25-A47F-74369B59B937}" presName="sibTrans" presStyleCnt="0"/>
      <dgm:spPr/>
    </dgm:pt>
    <dgm:pt modelId="{E8EDAA60-7791-43E6-9A4E-978869C9945B}" type="pres">
      <dgm:prSet presAssocID="{699C35DB-0897-4873-8AC2-D7474C93A12E}" presName="node" presStyleLbl="node1" presStyleIdx="3" presStyleCnt="5" custScaleX="128593" custScaleY="95880" custLinFactNeighborX="1298" custLinFactNeighborY="7379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7FE0E52-B9A4-40C8-8C13-AA3CCF3DC764}" type="pres">
      <dgm:prSet presAssocID="{4EEB7941-7A9A-44F5-A656-552C72B0667F}" presName="sibTrans" presStyleCnt="0"/>
      <dgm:spPr/>
    </dgm:pt>
    <dgm:pt modelId="{80760790-AAAC-4835-B9D6-7E25E850632A}" type="pres">
      <dgm:prSet presAssocID="{F89A7938-ADA3-4AE6-83A1-C17AA50C15CB}" presName="node" presStyleLbl="node1" presStyleIdx="4" presStyleCnt="5" custScaleX="128593" custScaleY="95880" custLinFactNeighborY="764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61050A5B-2A49-4E70-A6F6-25795B4D870E}" srcId="{A1AEA99F-F3ED-4CB5-98D2-5FCD906869BC}" destId="{A13225D6-028A-4600-8A0F-921CCA03E053}" srcOrd="1" destOrd="0" parTransId="{3BCAF612-DAB8-47A7-9E98-917D5DF056FB}" sibTransId="{C97C0275-3B25-4491-A0D7-E0BD878CBA1A}"/>
    <dgm:cxn modelId="{65DEF94E-ED89-4B6C-A4FC-895ED30FCB75}" type="presOf" srcId="{A1AEA99F-F3ED-4CB5-98D2-5FCD906869BC}" destId="{CFC8EC84-A6FE-4557-AF20-5B59E13104DB}" srcOrd="0" destOrd="0" presId="urn:microsoft.com/office/officeart/2005/8/layout/default"/>
    <dgm:cxn modelId="{250B3E2F-3563-4EA5-8CF9-F83D9B14E71A}" srcId="{A1AEA99F-F3ED-4CB5-98D2-5FCD906869BC}" destId="{8253C8A0-50B5-4E7A-AE21-DE07393B8564}" srcOrd="2" destOrd="0" parTransId="{37289537-391D-4A67-AD7F-64EAD86EAC54}" sibTransId="{BFD55936-25D1-4B25-A47F-74369B59B937}"/>
    <dgm:cxn modelId="{F085523F-0A15-4D8D-99C8-0412356EB6CD}" srcId="{A1AEA99F-F3ED-4CB5-98D2-5FCD906869BC}" destId="{2EC9AED0-BFEA-470B-BB0F-AAD94736C2C6}" srcOrd="0" destOrd="0" parTransId="{F57D4DE1-05D1-4D03-AB56-7F5E39E82565}" sibTransId="{A64FEAE8-67A7-4D17-A6B0-A319AF7699E3}"/>
    <dgm:cxn modelId="{0AA540D2-B348-4298-A490-77108C14B104}" type="presOf" srcId="{A13225D6-028A-4600-8A0F-921CCA03E053}" destId="{502F624D-A52A-4DD7-8485-7180AF6E3151}" srcOrd="0" destOrd="0" presId="urn:microsoft.com/office/officeart/2005/8/layout/default"/>
    <dgm:cxn modelId="{7A344516-E861-471C-A3F5-A52584E0BB5D}" srcId="{A1AEA99F-F3ED-4CB5-98D2-5FCD906869BC}" destId="{F89A7938-ADA3-4AE6-83A1-C17AA50C15CB}" srcOrd="4" destOrd="0" parTransId="{45144C9F-C1BF-4FB0-A6D8-47E7C6655716}" sibTransId="{3513E7F7-3321-4C4D-8C05-1DD4F00F4C94}"/>
    <dgm:cxn modelId="{DA6023F9-0E92-46DB-97A0-8CD21D004E22}" type="presOf" srcId="{2EC9AED0-BFEA-470B-BB0F-AAD94736C2C6}" destId="{0BBEEB14-23F9-4668-B9A1-DCDFE892F759}" srcOrd="0" destOrd="0" presId="urn:microsoft.com/office/officeart/2005/8/layout/default"/>
    <dgm:cxn modelId="{B8F277FB-8CD9-40F6-9FF7-A8EEC1D75E0C}" srcId="{A1AEA99F-F3ED-4CB5-98D2-5FCD906869BC}" destId="{699C35DB-0897-4873-8AC2-D7474C93A12E}" srcOrd="3" destOrd="0" parTransId="{73B9C908-AC1E-4299-879C-DD7531ACE559}" sibTransId="{4EEB7941-7A9A-44F5-A656-552C72B0667F}"/>
    <dgm:cxn modelId="{B241FF17-C2FD-4F8E-8622-EAA6A2276B31}" type="presOf" srcId="{699C35DB-0897-4873-8AC2-D7474C93A12E}" destId="{E8EDAA60-7791-43E6-9A4E-978869C9945B}" srcOrd="0" destOrd="0" presId="urn:microsoft.com/office/officeart/2005/8/layout/default"/>
    <dgm:cxn modelId="{A23BE95F-65DF-4B3C-8126-68183495164C}" type="presOf" srcId="{8253C8A0-50B5-4E7A-AE21-DE07393B8564}" destId="{FECA46D8-5A3D-489B-B339-04911442D5BD}" srcOrd="0" destOrd="0" presId="urn:microsoft.com/office/officeart/2005/8/layout/default"/>
    <dgm:cxn modelId="{A2282355-953B-456F-A5A5-BFA48908964C}" type="presOf" srcId="{F89A7938-ADA3-4AE6-83A1-C17AA50C15CB}" destId="{80760790-AAAC-4835-B9D6-7E25E850632A}" srcOrd="0" destOrd="0" presId="urn:microsoft.com/office/officeart/2005/8/layout/default"/>
    <dgm:cxn modelId="{5951502E-B1B3-4EDC-97B8-39BA4E9D8E34}" type="presParOf" srcId="{CFC8EC84-A6FE-4557-AF20-5B59E13104DB}" destId="{0BBEEB14-23F9-4668-B9A1-DCDFE892F759}" srcOrd="0" destOrd="0" presId="urn:microsoft.com/office/officeart/2005/8/layout/default"/>
    <dgm:cxn modelId="{865605EA-EA1D-4494-8604-983004FAF108}" type="presParOf" srcId="{CFC8EC84-A6FE-4557-AF20-5B59E13104DB}" destId="{239428AD-1A4C-4A96-8364-49F46E0E7077}" srcOrd="1" destOrd="0" presId="urn:microsoft.com/office/officeart/2005/8/layout/default"/>
    <dgm:cxn modelId="{F1917A83-89EE-4593-BBE1-98C76EBC4426}" type="presParOf" srcId="{CFC8EC84-A6FE-4557-AF20-5B59E13104DB}" destId="{502F624D-A52A-4DD7-8485-7180AF6E3151}" srcOrd="2" destOrd="0" presId="urn:microsoft.com/office/officeart/2005/8/layout/default"/>
    <dgm:cxn modelId="{DC9B811F-2C5D-4076-B9EE-659B7A13025B}" type="presParOf" srcId="{CFC8EC84-A6FE-4557-AF20-5B59E13104DB}" destId="{FFE55417-32F1-45A2-BD93-982314B12817}" srcOrd="3" destOrd="0" presId="urn:microsoft.com/office/officeart/2005/8/layout/default"/>
    <dgm:cxn modelId="{1899BBD3-F561-4DDC-9038-65D14DA27605}" type="presParOf" srcId="{CFC8EC84-A6FE-4557-AF20-5B59E13104DB}" destId="{FECA46D8-5A3D-489B-B339-04911442D5BD}" srcOrd="4" destOrd="0" presId="urn:microsoft.com/office/officeart/2005/8/layout/default"/>
    <dgm:cxn modelId="{CB2D5338-2EA5-4022-A493-01DCBFEAB737}" type="presParOf" srcId="{CFC8EC84-A6FE-4557-AF20-5B59E13104DB}" destId="{3BFD637D-BD36-45CA-813F-792BD2ACC80E}" srcOrd="5" destOrd="0" presId="urn:microsoft.com/office/officeart/2005/8/layout/default"/>
    <dgm:cxn modelId="{657FA609-1484-4EB5-943F-03CF7922BD85}" type="presParOf" srcId="{CFC8EC84-A6FE-4557-AF20-5B59E13104DB}" destId="{E8EDAA60-7791-43E6-9A4E-978869C9945B}" srcOrd="6" destOrd="0" presId="urn:microsoft.com/office/officeart/2005/8/layout/default"/>
    <dgm:cxn modelId="{29B2BCA5-4963-45B8-9B58-0B216AD3EDE4}" type="presParOf" srcId="{CFC8EC84-A6FE-4557-AF20-5B59E13104DB}" destId="{77FE0E52-B9A4-40C8-8C13-AA3CCF3DC764}" srcOrd="7" destOrd="0" presId="urn:microsoft.com/office/officeart/2005/8/layout/default"/>
    <dgm:cxn modelId="{88A209F0-9450-4A5F-BEFD-26B97BC6C569}" type="presParOf" srcId="{CFC8EC84-A6FE-4557-AF20-5B59E13104DB}" destId="{80760790-AAAC-4835-B9D6-7E25E850632A}" srcOrd="8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BEEB14-23F9-4668-B9A1-DCDFE892F759}">
      <dsp:nvSpPr>
        <dsp:cNvPr id="0" name=""/>
        <dsp:cNvSpPr/>
      </dsp:nvSpPr>
      <dsp:spPr>
        <a:xfrm>
          <a:off x="623" y="184286"/>
          <a:ext cx="1367791" cy="61199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000" b="1" kern="1200" dirty="0" smtClean="0">
              <a:latin typeface="游ゴシック" panose="020B0400000000000000" pitchFamily="50" charset="-128"/>
              <a:ea typeface="游ゴシック" panose="020B0400000000000000" pitchFamily="50" charset="-128"/>
            </a:rPr>
            <a:t>持続可能な地域づくり</a:t>
          </a:r>
          <a:endParaRPr kumimoji="1" lang="en-US" altLang="ja-JP" sz="1000" b="1" kern="1200" dirty="0" smtClean="0">
            <a:latin typeface="游ゴシック" panose="020B0400000000000000" pitchFamily="50" charset="-128"/>
            <a:ea typeface="游ゴシック" panose="020B0400000000000000" pitchFamily="50" charset="-128"/>
          </a:endParaRPr>
        </a:p>
      </dsp:txBody>
      <dsp:txXfrm>
        <a:off x="623" y="184286"/>
        <a:ext cx="1367791" cy="611997"/>
      </dsp:txXfrm>
    </dsp:sp>
    <dsp:sp modelId="{502F624D-A52A-4DD7-8485-7180AF6E3151}">
      <dsp:nvSpPr>
        <dsp:cNvPr id="0" name=""/>
        <dsp:cNvSpPr/>
      </dsp:nvSpPr>
      <dsp:spPr>
        <a:xfrm>
          <a:off x="1420308" y="181056"/>
          <a:ext cx="1367791" cy="61199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000" b="1" kern="1200" smtClean="0">
              <a:latin typeface="游ゴシック" panose="020B0400000000000000" pitchFamily="50" charset="-128"/>
              <a:ea typeface="游ゴシック" panose="020B0400000000000000" pitchFamily="50" charset="-128"/>
            </a:rPr>
            <a:t>大阪の成長飛躍</a:t>
          </a:r>
          <a:endParaRPr kumimoji="1" lang="ja-JP" altLang="en-US" sz="1000" b="1" kern="1200" dirty="0">
            <a:latin typeface="游ゴシック" panose="020B0400000000000000" pitchFamily="50" charset="-128"/>
            <a:ea typeface="游ゴシック" panose="020B0400000000000000" pitchFamily="50" charset="-128"/>
          </a:endParaRPr>
        </a:p>
      </dsp:txBody>
      <dsp:txXfrm>
        <a:off x="1420308" y="181056"/>
        <a:ext cx="1367791" cy="611997"/>
      </dsp:txXfrm>
    </dsp:sp>
    <dsp:sp modelId="{FECA46D8-5A3D-489B-B339-04911442D5BD}">
      <dsp:nvSpPr>
        <dsp:cNvPr id="0" name=""/>
        <dsp:cNvSpPr/>
      </dsp:nvSpPr>
      <dsp:spPr>
        <a:xfrm>
          <a:off x="2858854" y="168003"/>
          <a:ext cx="1373163" cy="61199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000" b="1" kern="1200" dirty="0" smtClean="0">
              <a:latin typeface="游ゴシック" panose="020B0400000000000000" pitchFamily="50" charset="-128"/>
              <a:ea typeface="游ゴシック" panose="020B0400000000000000" pitchFamily="50" charset="-128"/>
            </a:rPr>
            <a:t>次世代を担う人材育成</a:t>
          </a:r>
          <a:endParaRPr kumimoji="1" lang="ja-JP" altLang="en-US" sz="1000" b="1" kern="1200" dirty="0">
            <a:latin typeface="游ゴシック" panose="020B0400000000000000" pitchFamily="50" charset="-128"/>
            <a:ea typeface="游ゴシック" panose="020B0400000000000000" pitchFamily="50" charset="-128"/>
          </a:endParaRPr>
        </a:p>
      </dsp:txBody>
      <dsp:txXfrm>
        <a:off x="2858854" y="168003"/>
        <a:ext cx="1373163" cy="611997"/>
      </dsp:txXfrm>
    </dsp:sp>
    <dsp:sp modelId="{E8EDAA60-7791-43E6-9A4E-978869C9945B}">
      <dsp:nvSpPr>
        <dsp:cNvPr id="0" name=""/>
        <dsp:cNvSpPr/>
      </dsp:nvSpPr>
      <dsp:spPr>
        <a:xfrm>
          <a:off x="754034" y="886370"/>
          <a:ext cx="1368004" cy="61199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000" b="1" kern="1200" smtClean="0">
              <a:latin typeface="游ゴシック" panose="020B0400000000000000" pitchFamily="50" charset="-128"/>
              <a:ea typeface="游ゴシック" panose="020B0400000000000000" pitchFamily="50" charset="-128"/>
            </a:rPr>
            <a:t>災害対応力の強化</a:t>
          </a:r>
          <a:endParaRPr kumimoji="1" lang="ja-JP" altLang="en-US" sz="1000" b="1" kern="1200" dirty="0">
            <a:latin typeface="游ゴシック" panose="020B0400000000000000" pitchFamily="50" charset="-128"/>
            <a:ea typeface="游ゴシック" panose="020B0400000000000000" pitchFamily="50" charset="-128"/>
          </a:endParaRPr>
        </a:p>
      </dsp:txBody>
      <dsp:txXfrm>
        <a:off x="754034" y="886370"/>
        <a:ext cx="1368004" cy="611997"/>
      </dsp:txXfrm>
    </dsp:sp>
    <dsp:sp modelId="{80760790-AAAC-4835-B9D6-7E25E850632A}">
      <dsp:nvSpPr>
        <dsp:cNvPr id="0" name=""/>
        <dsp:cNvSpPr/>
      </dsp:nvSpPr>
      <dsp:spPr>
        <a:xfrm>
          <a:off x="2214612" y="888080"/>
          <a:ext cx="1368004" cy="61199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000" b="1" kern="1200" smtClean="0">
              <a:latin typeface="游ゴシック" panose="020B0400000000000000" pitchFamily="50" charset="-128"/>
              <a:ea typeface="游ゴシック" panose="020B0400000000000000" pitchFamily="50" charset="-128"/>
            </a:rPr>
            <a:t>SDGs</a:t>
          </a:r>
          <a:r>
            <a:rPr kumimoji="1" lang="ja-JP" altLang="en-US" sz="1000" b="1" kern="1200" smtClean="0">
              <a:latin typeface="游ゴシック" panose="020B0400000000000000" pitchFamily="50" charset="-128"/>
              <a:ea typeface="游ゴシック" panose="020B0400000000000000" pitchFamily="50" charset="-128"/>
            </a:rPr>
            <a:t>の達成</a:t>
          </a:r>
          <a:endParaRPr kumimoji="1" lang="ja-JP" altLang="en-US" sz="1000" b="1" kern="1200" dirty="0">
            <a:latin typeface="游ゴシック" panose="020B0400000000000000" pitchFamily="50" charset="-128"/>
            <a:ea typeface="游ゴシック" panose="020B0400000000000000" pitchFamily="50" charset="-128"/>
          </a:endParaRPr>
        </a:p>
      </dsp:txBody>
      <dsp:txXfrm>
        <a:off x="2214612" y="888080"/>
        <a:ext cx="1368004" cy="611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80566" cy="490589"/>
          </a:xfrm>
          <a:prstGeom prst="rect">
            <a:avLst/>
          </a:prstGeom>
        </p:spPr>
        <p:txBody>
          <a:bodyPr vert="horz" lIns="89714" tIns="44857" rIns="89714" bIns="4485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4749" y="2"/>
            <a:ext cx="2880565" cy="490589"/>
          </a:xfrm>
          <a:prstGeom prst="rect">
            <a:avLst/>
          </a:prstGeom>
        </p:spPr>
        <p:txBody>
          <a:bodyPr vert="horz" lIns="89714" tIns="44857" rIns="89714" bIns="44857" rtlCol="0"/>
          <a:lstStyle>
            <a:lvl1pPr algn="r">
              <a:defRPr sz="1200"/>
            </a:lvl1pPr>
          </a:lstStyle>
          <a:p>
            <a:fld id="{C51C0AAC-B10B-43FB-AF6D-06FF2A8D734B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25538" y="1222375"/>
            <a:ext cx="4395787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14" tIns="44857" rIns="89714" bIns="4485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5463" y="4705908"/>
            <a:ext cx="5317490" cy="3849720"/>
          </a:xfrm>
          <a:prstGeom prst="rect">
            <a:avLst/>
          </a:prstGeom>
        </p:spPr>
        <p:txBody>
          <a:bodyPr vert="horz" lIns="89714" tIns="44857" rIns="89714" bIns="4485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86826"/>
            <a:ext cx="2880566" cy="490589"/>
          </a:xfrm>
          <a:prstGeom prst="rect">
            <a:avLst/>
          </a:prstGeom>
        </p:spPr>
        <p:txBody>
          <a:bodyPr vert="horz" lIns="89714" tIns="44857" rIns="89714" bIns="4485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4749" y="9286826"/>
            <a:ext cx="2880565" cy="490589"/>
          </a:xfrm>
          <a:prstGeom prst="rect">
            <a:avLst/>
          </a:prstGeom>
        </p:spPr>
        <p:txBody>
          <a:bodyPr vert="horz" lIns="89714" tIns="44857" rIns="89714" bIns="44857" rtlCol="0" anchor="b"/>
          <a:lstStyle>
            <a:lvl1pPr algn="r">
              <a:defRPr sz="1200"/>
            </a:lvl1pPr>
          </a:lstStyle>
          <a:p>
            <a:fld id="{7E265F4F-7FB9-4627-9D3B-307118754C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7295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65F4F-7FB9-4627-9D3B-307118754CA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459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4F67-FF7F-4367-BD12-B1BAE99A2F47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119C-DB06-40A7-B61B-5DFA3EFEB7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910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4F67-FF7F-4367-BD12-B1BAE99A2F47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119C-DB06-40A7-B61B-5DFA3EFEB7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131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4F67-FF7F-4367-BD12-B1BAE99A2F47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119C-DB06-40A7-B61B-5DFA3EFEB7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45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4F67-FF7F-4367-BD12-B1BAE99A2F47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119C-DB06-40A7-B61B-5DFA3EFEB7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30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4F67-FF7F-4367-BD12-B1BAE99A2F47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119C-DB06-40A7-B61B-5DFA3EFEB7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165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4F67-FF7F-4367-BD12-B1BAE99A2F47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119C-DB06-40A7-B61B-5DFA3EFEB7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391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7" indent="0">
              <a:buNone/>
              <a:defRPr sz="1600" b="1"/>
            </a:lvl5pPr>
            <a:lvl6pPr marL="2286046" indent="0">
              <a:buNone/>
              <a:defRPr sz="1600" b="1"/>
            </a:lvl6pPr>
            <a:lvl7pPr marL="2743255" indent="0">
              <a:buNone/>
              <a:defRPr sz="1600" b="1"/>
            </a:lvl7pPr>
            <a:lvl8pPr marL="3200464" indent="0">
              <a:buNone/>
              <a:defRPr sz="1600" b="1"/>
            </a:lvl8pPr>
            <a:lvl9pPr marL="3657673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7" indent="0">
              <a:buNone/>
              <a:defRPr sz="1600" b="1"/>
            </a:lvl5pPr>
            <a:lvl6pPr marL="2286046" indent="0">
              <a:buNone/>
              <a:defRPr sz="1600" b="1"/>
            </a:lvl6pPr>
            <a:lvl7pPr marL="2743255" indent="0">
              <a:buNone/>
              <a:defRPr sz="1600" b="1"/>
            </a:lvl7pPr>
            <a:lvl8pPr marL="3200464" indent="0">
              <a:buNone/>
              <a:defRPr sz="1600" b="1"/>
            </a:lvl8pPr>
            <a:lvl9pPr marL="3657673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4F67-FF7F-4367-BD12-B1BAE99A2F47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119C-DB06-40A7-B61B-5DFA3EFEB7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035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4F67-FF7F-4367-BD12-B1BAE99A2F47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119C-DB06-40A7-B61B-5DFA3EFEB7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397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4F67-FF7F-4367-BD12-B1BAE99A2F47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119C-DB06-40A7-B61B-5DFA3EFEB7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04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9" indent="0">
              <a:buNone/>
              <a:defRPr sz="1200"/>
            </a:lvl2pPr>
            <a:lvl3pPr marL="914418" indent="0">
              <a:buNone/>
              <a:defRPr sz="1000"/>
            </a:lvl3pPr>
            <a:lvl4pPr marL="1371627" indent="0">
              <a:buNone/>
              <a:defRPr sz="900"/>
            </a:lvl4pPr>
            <a:lvl5pPr marL="1828837" indent="0">
              <a:buNone/>
              <a:defRPr sz="900"/>
            </a:lvl5pPr>
            <a:lvl6pPr marL="2286046" indent="0">
              <a:buNone/>
              <a:defRPr sz="900"/>
            </a:lvl6pPr>
            <a:lvl7pPr marL="2743255" indent="0">
              <a:buNone/>
              <a:defRPr sz="900"/>
            </a:lvl7pPr>
            <a:lvl8pPr marL="3200464" indent="0">
              <a:buNone/>
              <a:defRPr sz="900"/>
            </a:lvl8pPr>
            <a:lvl9pPr marL="3657673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4F67-FF7F-4367-BD12-B1BAE99A2F47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119C-DB06-40A7-B61B-5DFA3EFEB7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58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9" indent="0">
              <a:buNone/>
              <a:defRPr sz="2800"/>
            </a:lvl2pPr>
            <a:lvl3pPr marL="914418" indent="0">
              <a:buNone/>
              <a:defRPr sz="2400"/>
            </a:lvl3pPr>
            <a:lvl4pPr marL="1371627" indent="0">
              <a:buNone/>
              <a:defRPr sz="2000"/>
            </a:lvl4pPr>
            <a:lvl5pPr marL="1828837" indent="0">
              <a:buNone/>
              <a:defRPr sz="2000"/>
            </a:lvl5pPr>
            <a:lvl6pPr marL="2286046" indent="0">
              <a:buNone/>
              <a:defRPr sz="2000"/>
            </a:lvl6pPr>
            <a:lvl7pPr marL="2743255" indent="0">
              <a:buNone/>
              <a:defRPr sz="2000"/>
            </a:lvl7pPr>
            <a:lvl8pPr marL="3200464" indent="0">
              <a:buNone/>
              <a:defRPr sz="2000"/>
            </a:lvl8pPr>
            <a:lvl9pPr marL="3657673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9" indent="0">
              <a:buNone/>
              <a:defRPr sz="1200"/>
            </a:lvl2pPr>
            <a:lvl3pPr marL="914418" indent="0">
              <a:buNone/>
              <a:defRPr sz="1000"/>
            </a:lvl3pPr>
            <a:lvl4pPr marL="1371627" indent="0">
              <a:buNone/>
              <a:defRPr sz="900"/>
            </a:lvl4pPr>
            <a:lvl5pPr marL="1828837" indent="0">
              <a:buNone/>
              <a:defRPr sz="900"/>
            </a:lvl5pPr>
            <a:lvl6pPr marL="2286046" indent="0">
              <a:buNone/>
              <a:defRPr sz="900"/>
            </a:lvl6pPr>
            <a:lvl7pPr marL="2743255" indent="0">
              <a:buNone/>
              <a:defRPr sz="900"/>
            </a:lvl7pPr>
            <a:lvl8pPr marL="3200464" indent="0">
              <a:buNone/>
              <a:defRPr sz="900"/>
            </a:lvl8pPr>
            <a:lvl9pPr marL="3657673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4F67-FF7F-4367-BD12-B1BAE99A2F47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8119C-DB06-40A7-B61B-5DFA3EFEB7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637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64F67-FF7F-4367-BD12-B1BAE99A2F47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8119C-DB06-40A7-B61B-5DFA3EFEB7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47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18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7" indent="-342907" algn="l" defTabSz="9144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65" indent="-285756" algn="l" defTabSz="91441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3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32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41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50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59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69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78" indent="-228605" algn="l" defTabSz="9144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9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8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7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7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6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5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64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73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二等辺三角形 10"/>
          <p:cNvSpPr/>
          <p:nvPr/>
        </p:nvSpPr>
        <p:spPr>
          <a:xfrm>
            <a:off x="998304" y="2528901"/>
            <a:ext cx="7174097" cy="1692079"/>
          </a:xfrm>
          <a:prstGeom prst="triangle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520"/>
          </a:p>
        </p:txBody>
      </p:sp>
      <p:sp>
        <p:nvSpPr>
          <p:cNvPr id="13" name="正方形/長方形 12"/>
          <p:cNvSpPr/>
          <p:nvPr/>
        </p:nvSpPr>
        <p:spPr>
          <a:xfrm>
            <a:off x="-9940" y="503406"/>
            <a:ext cx="4541542" cy="1605220"/>
          </a:xfrm>
          <a:prstGeom prst="rect">
            <a:avLst/>
          </a:pr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520"/>
          </a:p>
        </p:txBody>
      </p:sp>
      <p:graphicFrame>
        <p:nvGraphicFramePr>
          <p:cNvPr id="2" name="図表 1"/>
          <p:cNvGraphicFramePr/>
          <p:nvPr>
            <p:extLst>
              <p:ext uri="{D42A27DB-BD31-4B8C-83A1-F6EECF244321}">
                <p14:modId xmlns:p14="http://schemas.microsoft.com/office/powerpoint/2010/main" val="1487043154"/>
              </p:ext>
            </p:extLst>
          </p:nvPr>
        </p:nvGraphicFramePr>
        <p:xfrm>
          <a:off x="179513" y="548680"/>
          <a:ext cx="4322843" cy="1572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9" name="正方形/長方形 88"/>
          <p:cNvSpPr/>
          <p:nvPr/>
        </p:nvSpPr>
        <p:spPr>
          <a:xfrm>
            <a:off x="4591862" y="512677"/>
            <a:ext cx="4552137" cy="1590444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52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1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大阪府文化財保存活用大綱</a:t>
            </a:r>
            <a:r>
              <a:rPr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（案）概要</a:t>
            </a:r>
            <a:endParaRPr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5824" y="3248980"/>
            <a:ext cx="2952000" cy="972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基本方針１　文化財を確実に保存する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74928" y="3607319"/>
            <a:ext cx="29799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１－１　個々の文化財を確実に保存する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74928" y="3902859"/>
            <a:ext cx="295391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１－２　文化財を面的に保存する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3090588" y="3248980"/>
            <a:ext cx="2952000" cy="972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schemeClr val="accent4">
                <a:lumMod val="75000"/>
              </a:schemeClr>
            </a:solidFill>
          </a:ln>
        </p:spPr>
        <p:txBody>
          <a:bodyPr wrap="square" lIns="0" rIns="0">
            <a:spAutoFit/>
          </a:bodyPr>
          <a:lstStyle/>
          <a:p>
            <a:pPr algn="ctr"/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基本方針２　文化財の価値を伝え、活かす　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3095285" y="3573016"/>
            <a:ext cx="29895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２－１　文化財の価値を分かりやすく伝える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3098857" y="3844591"/>
            <a:ext cx="29860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２－２　文化財を核とした取組に</a:t>
            </a:r>
            <a:r>
              <a:rPr lang="ja-JP" altLang="en-US" sz="10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より地域の発展</a:t>
            </a:r>
            <a:endParaRPr lang="en-US" altLang="ja-JP" sz="100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sz="10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　　に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貢献する</a:t>
            </a:r>
          </a:p>
        </p:txBody>
      </p:sp>
      <p:sp>
        <p:nvSpPr>
          <p:cNvPr id="61" name="正方形/長方形 60"/>
          <p:cNvSpPr/>
          <p:nvPr/>
        </p:nvSpPr>
        <p:spPr>
          <a:xfrm>
            <a:off x="6170449" y="3248980"/>
            <a:ext cx="2952000" cy="972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基本方針３　地域社会全体で文化財の</a:t>
            </a:r>
            <a:r>
              <a:rPr lang="ja-JP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保存</a:t>
            </a:r>
            <a:endParaRPr lang="en-US" altLang="ja-JP" sz="11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と活用を支える　</a:t>
            </a:r>
          </a:p>
        </p:txBody>
      </p:sp>
      <p:sp>
        <p:nvSpPr>
          <p:cNvPr id="62" name="正方形/長方形 61"/>
          <p:cNvSpPr/>
          <p:nvPr/>
        </p:nvSpPr>
        <p:spPr>
          <a:xfrm>
            <a:off x="6102816" y="3614540"/>
            <a:ext cx="33657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３－１　地域社会全体で支えるための基盤をつくる</a:t>
            </a:r>
          </a:p>
          <a:p>
            <a:endParaRPr lang="ja-JP" altLang="en-US" sz="10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6110220" y="4010871"/>
            <a:ext cx="29771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３－３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　社会状況に対応した</a:t>
            </a:r>
            <a:r>
              <a:rPr lang="ja-JP" altLang="en-US" sz="10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仕組みをつくる</a:t>
            </a:r>
            <a:endParaRPr lang="en-US" altLang="ja-JP" sz="10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35824" y="5002868"/>
            <a:ext cx="4495778" cy="613850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tIns="72000" rIns="0" bIns="0" rtlCol="0" anchor="t" anchorCtr="0"/>
          <a:lstStyle/>
          <a:p>
            <a:pPr defTabSz="457209"/>
            <a:r>
              <a:rPr kumimoji="0" lang="ja-JP" altLang="en-US" sz="800" b="1" kern="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府</a:t>
            </a:r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①広域的な文化財の保存・活用の施策</a:t>
            </a:r>
            <a:endParaRPr kumimoji="0" lang="en-US" altLang="ja-JP" sz="800" kern="0" dirty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defTabSz="457209"/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②市町村に対する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支援（国との調整／専門的・技術的な指導・助言／職員の能力向上／計画</a:t>
            </a:r>
            <a:endParaRPr kumimoji="0" lang="en-US" altLang="ja-JP" sz="800" kern="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defTabSz="457209"/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策定</a:t>
            </a:r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支援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／経費支援　等）</a:t>
            </a:r>
            <a:endParaRPr kumimoji="0" lang="en-US" altLang="ja-JP" sz="800" kern="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defTabSz="457209"/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③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所有者等に</a:t>
            </a:r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対する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支援（広域自治体として市町村の実情を踏まえた支援）</a:t>
            </a:r>
            <a:endParaRPr kumimoji="0" lang="ja-JP" altLang="en-US" sz="800" kern="0" dirty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4627460" y="4761148"/>
            <a:ext cx="4481252" cy="1627315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defTabSz="457209"/>
            <a:r>
              <a:rPr kumimoji="0" lang="en-US" altLang="ja-JP" sz="800" kern="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【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支援</a:t>
            </a:r>
            <a:r>
              <a:rPr kumimoji="0" lang="en-US" altLang="ja-JP" sz="800" kern="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】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市町村・所有者等に対する支援</a:t>
            </a:r>
            <a:endParaRPr kumimoji="0" lang="en-US" altLang="ja-JP" sz="800" kern="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defTabSz="457209"/>
            <a:r>
              <a:rPr kumimoji="0" lang="en-US" altLang="ja-JP" sz="800" kern="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【</a:t>
            </a:r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保存</a:t>
            </a:r>
            <a:r>
              <a:rPr kumimoji="0" lang="en-US" altLang="ja-JP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】</a:t>
            </a:r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①文化</a:t>
            </a:r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財の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把握（未指定文化財を含む）</a:t>
            </a:r>
            <a:endParaRPr kumimoji="0" lang="en-US" altLang="ja-JP" sz="800" kern="0" dirty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defTabSz="457209"/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　　　②適切な保存措置の実施</a:t>
            </a:r>
            <a:endParaRPr kumimoji="0" lang="en-US" altLang="ja-JP" sz="800" kern="0" dirty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defTabSz="457209"/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　　　③保存措置を講じた文化財に対する状況の把握</a:t>
            </a:r>
            <a:endParaRPr kumimoji="0" lang="en-US" altLang="ja-JP" sz="800" kern="0" dirty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defTabSz="457209"/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　　　④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府が保有する文化</a:t>
            </a:r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財の適切な保存</a:t>
            </a:r>
            <a:endParaRPr kumimoji="0" lang="en-US" altLang="ja-JP" sz="800" kern="0" dirty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defTabSz="457209"/>
            <a:endParaRPr kumimoji="0" lang="en-US" altLang="ja-JP" sz="400" kern="0" dirty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defTabSz="457209"/>
            <a:r>
              <a:rPr kumimoji="0" lang="en-US" altLang="ja-JP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【</a:t>
            </a:r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活用</a:t>
            </a:r>
            <a:r>
              <a:rPr kumimoji="0" lang="en-US" altLang="ja-JP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】</a:t>
            </a:r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①活用拠点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の運営（府立</a:t>
            </a:r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博物館）</a:t>
            </a:r>
            <a:endParaRPr kumimoji="0" lang="en-US" altLang="ja-JP" sz="800" kern="0" dirty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defTabSz="457209"/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　　　②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府が保有する文化</a:t>
            </a:r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財の活用</a:t>
            </a:r>
            <a:endParaRPr kumimoji="0" lang="en-US" altLang="ja-JP" sz="800" kern="0" dirty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defTabSz="457209"/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　　　③情報発信と活用方策の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創出　等</a:t>
            </a:r>
            <a:endParaRPr kumimoji="0" lang="en-US" altLang="ja-JP" sz="800" kern="0" dirty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defTabSz="457209"/>
            <a:endParaRPr kumimoji="0" lang="en-US" altLang="ja-JP" sz="400" kern="0" dirty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defTabSz="457209"/>
            <a:r>
              <a:rPr kumimoji="0" lang="en-US" altLang="ja-JP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【</a:t>
            </a:r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人材・仕組み</a:t>
            </a:r>
            <a:r>
              <a:rPr kumimoji="0" lang="en-US" altLang="ja-JP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】</a:t>
            </a:r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①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人材（専門職員・所有者等・民間団体等）の確保</a:t>
            </a:r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と育成</a:t>
            </a:r>
            <a:endParaRPr kumimoji="0" lang="en-US" altLang="ja-JP" sz="800" kern="0" dirty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defTabSz="457209"/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　　　　　　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②保存</a:t>
            </a:r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と</a:t>
            </a:r>
            <a:r>
              <a:rPr kumimoji="0" lang="ja-JP" altLang="en-US" sz="800" ker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活用</a:t>
            </a:r>
            <a:r>
              <a:rPr kumimoji="0" lang="ja-JP" altLang="en-US" sz="800" kern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の新たな仕組みづくり</a:t>
            </a:r>
            <a:endParaRPr kumimoji="0" lang="en-US" altLang="ja-JP" sz="800" kern="0" dirty="0" smtClean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defTabSz="457209"/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　　　　　　（多面的な価値を生み出す取組／担い手／経費負担）　等　</a:t>
            </a:r>
            <a:endParaRPr kumimoji="0" lang="ja-JP" altLang="en-US" sz="800" kern="0" dirty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35824" y="5659022"/>
            <a:ext cx="4495778" cy="431621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defTabSz="457209"/>
            <a:r>
              <a:rPr kumimoji="0" lang="ja-JP" altLang="en-US" sz="800" b="1" kern="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市町村</a:t>
            </a:r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文化財にとって最も身近な行政組織としての施策実施／施策実施のための体制整備／</a:t>
            </a:r>
            <a:endParaRPr kumimoji="0" lang="en-US" altLang="ja-JP" sz="800" kern="0" dirty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defTabSz="457209"/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　　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所有者</a:t>
            </a:r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等に対する支援</a:t>
            </a:r>
          </a:p>
        </p:txBody>
      </p:sp>
      <p:sp>
        <p:nvSpPr>
          <p:cNvPr id="48" name="角丸四角形 47"/>
          <p:cNvSpPr/>
          <p:nvPr/>
        </p:nvSpPr>
        <p:spPr>
          <a:xfrm>
            <a:off x="2807612" y="2456892"/>
            <a:ext cx="3564589" cy="295759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歴史が輝き未来と織り成す魅力都市・大阪</a:t>
            </a:r>
          </a:p>
        </p:txBody>
      </p:sp>
      <p:sp>
        <p:nvSpPr>
          <p:cNvPr id="49" name="角丸四角形 48"/>
          <p:cNvSpPr/>
          <p:nvPr/>
        </p:nvSpPr>
        <p:spPr>
          <a:xfrm>
            <a:off x="99047" y="2827757"/>
            <a:ext cx="4320480" cy="34921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36000" rIns="0" bIns="0" rtlCol="0" anchor="ctr"/>
          <a:lstStyle/>
          <a:p>
            <a:pPr algn="ctr"/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１　文化財の適切な</a:t>
            </a:r>
            <a:r>
              <a:rPr lang="ja-JP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保存・活用に</a:t>
            </a:r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よる次世代への確実な継承</a:t>
            </a:r>
          </a:p>
        </p:txBody>
      </p:sp>
      <p:sp>
        <p:nvSpPr>
          <p:cNvPr id="52" name="角丸四角形 51"/>
          <p:cNvSpPr/>
          <p:nvPr/>
        </p:nvSpPr>
        <p:spPr>
          <a:xfrm>
            <a:off x="4591863" y="2825436"/>
            <a:ext cx="4320480" cy="35153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36000" rIns="0" bIns="0" rtlCol="0" anchor="ctr"/>
          <a:lstStyle/>
          <a:p>
            <a:pPr algn="ctr"/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２　文化財の適切</a:t>
            </a:r>
            <a:r>
              <a:rPr lang="ja-JP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な保存・活用</a:t>
            </a:r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による継続的な地域の維持発展</a:t>
            </a:r>
          </a:p>
        </p:txBody>
      </p:sp>
      <p:sp>
        <p:nvSpPr>
          <p:cNvPr id="57" name="角丸四角形 56"/>
          <p:cNvSpPr/>
          <p:nvPr/>
        </p:nvSpPr>
        <p:spPr>
          <a:xfrm>
            <a:off x="5255299" y="728987"/>
            <a:ext cx="3789680" cy="288032"/>
          </a:xfrm>
          <a:prstGeom prst="roundRect">
            <a:avLst>
              <a:gd name="adj" fmla="val 0"/>
            </a:avLst>
          </a:prstGeom>
          <a:noFill/>
          <a:ln w="63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〇</a:t>
            </a: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文化</a:t>
            </a:r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財</a:t>
            </a: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調査とそれに基づく適切な指定等</a:t>
            </a:r>
            <a:endParaRPr lang="en-US" altLang="ja-JP" sz="8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〇</a:t>
            </a: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維持管理・保存修理等</a:t>
            </a:r>
            <a:r>
              <a:rPr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特</a:t>
            </a:r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に個人所有の文化財における継続的な維持</a:t>
            </a: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管理</a:t>
            </a:r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）</a:t>
            </a:r>
            <a:endParaRPr lang="en-US" altLang="ja-JP" sz="8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5261812" y="1016428"/>
            <a:ext cx="3869724" cy="383770"/>
          </a:xfrm>
          <a:prstGeom prst="roundRect">
            <a:avLst>
              <a:gd name="adj" fmla="val 0"/>
            </a:avLst>
          </a:prstGeom>
          <a:noFill/>
          <a:ln w="63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〇歴史や文化財に興味関心のない人に</a:t>
            </a:r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対して文化財を知ってもらう機会を</a:t>
            </a: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作り、文化</a:t>
            </a:r>
            <a:endParaRPr lang="en-US" altLang="ja-JP" sz="80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財</a:t>
            </a:r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への理解に</a:t>
            </a: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つなげる取組の</a:t>
            </a:r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促進</a:t>
            </a:r>
          </a:p>
          <a:p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〇保存に悪影響が生じないようバランス</a:t>
            </a:r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の</a:t>
            </a: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とれた保存・活用のあり方の構築</a:t>
            </a:r>
            <a:endParaRPr lang="en-US" altLang="ja-JP" sz="80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〇地域住民の</a:t>
            </a: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理解向上</a:t>
            </a:r>
            <a:endParaRPr lang="ja-JP" altLang="en-US" sz="8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4644008" y="772398"/>
            <a:ext cx="508975" cy="1384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ja-JP" altLang="en-US" sz="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保存</a:t>
            </a: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1669" y="476672"/>
            <a:ext cx="14764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大阪を取り巻く現況</a:t>
            </a: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4623288" y="476672"/>
            <a:ext cx="3117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大阪における文化財の保存・活用の課題</a:t>
            </a:r>
            <a:endParaRPr lang="ja-JP" altLang="en-US" sz="1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4639089" y="1039130"/>
            <a:ext cx="508975" cy="1384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ja-JP" altLang="en-US" sz="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活用</a:t>
            </a:r>
          </a:p>
        </p:txBody>
      </p:sp>
      <p:sp>
        <p:nvSpPr>
          <p:cNvPr id="92" name="正方形/長方形 91"/>
          <p:cNvSpPr/>
          <p:nvPr/>
        </p:nvSpPr>
        <p:spPr>
          <a:xfrm>
            <a:off x="4639089" y="1550717"/>
            <a:ext cx="508976" cy="14061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ja-JP" altLang="en-US" sz="9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人材</a:t>
            </a:r>
            <a:endParaRPr lang="ja-JP" altLang="en-US" sz="9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4" name="角丸四角形 93"/>
          <p:cNvSpPr/>
          <p:nvPr/>
        </p:nvSpPr>
        <p:spPr>
          <a:xfrm>
            <a:off x="5257208" y="1564368"/>
            <a:ext cx="3779435" cy="171463"/>
          </a:xfrm>
          <a:prstGeom prst="roundRect">
            <a:avLst>
              <a:gd name="adj" fmla="val 0"/>
            </a:avLst>
          </a:prstGeom>
          <a:noFill/>
          <a:ln w="63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○専門</a:t>
            </a: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職員の確保と継続的配置</a:t>
            </a:r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／所有者の情報共有</a:t>
            </a:r>
            <a:r>
              <a:rPr lang="ja-JP" altLang="en-US" sz="800">
                <a:latin typeface="游明朝" panose="02020400000000000000" pitchFamily="18" charset="-128"/>
                <a:ea typeface="游明朝" panose="02020400000000000000" pitchFamily="18" charset="-128"/>
              </a:rPr>
              <a:t>の</a:t>
            </a:r>
            <a:r>
              <a:rPr lang="ja-JP" altLang="en-US" sz="800" smtClean="0">
                <a:latin typeface="游明朝" panose="02020400000000000000" pitchFamily="18" charset="-128"/>
                <a:ea typeface="游明朝" panose="02020400000000000000" pitchFamily="18" charset="-128"/>
              </a:rPr>
              <a:t>場の整備／</a:t>
            </a: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幅広い担い手確保</a:t>
            </a:r>
            <a:endParaRPr lang="en-US" altLang="ja-JP" sz="8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-189" y="224644"/>
            <a:ext cx="9132044" cy="246221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51000"/>
                  <a:satMod val="130000"/>
                </a:schemeClr>
              </a:gs>
              <a:gs pos="60000">
                <a:schemeClr val="accent4">
                  <a:shade val="93000"/>
                  <a:satMod val="130000"/>
                </a:schemeClr>
              </a:gs>
              <a:gs pos="100000">
                <a:schemeClr val="bg1"/>
              </a:gs>
            </a:gsLst>
            <a:lin ang="0" scaled="1"/>
            <a:tileRect/>
          </a:gradFill>
        </p:spPr>
        <p:txBody>
          <a:bodyPr wrap="square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大阪府の状況（第１章）</a:t>
            </a:r>
          </a:p>
        </p:txBody>
      </p:sp>
      <p:sp>
        <p:nvSpPr>
          <p:cNvPr id="96" name="正方形/長方形 95"/>
          <p:cNvSpPr/>
          <p:nvPr/>
        </p:nvSpPr>
        <p:spPr>
          <a:xfrm>
            <a:off x="-508" y="2168860"/>
            <a:ext cx="9132044" cy="261610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51000"/>
                  <a:satMod val="130000"/>
                </a:schemeClr>
              </a:gs>
              <a:gs pos="60000">
                <a:schemeClr val="accent4">
                  <a:shade val="93000"/>
                  <a:satMod val="130000"/>
                </a:schemeClr>
              </a:gs>
              <a:gs pos="100000">
                <a:schemeClr val="bg1"/>
              </a:gs>
            </a:gsLst>
            <a:lin ang="0" scaled="1"/>
            <a:tileRect/>
          </a:gradFill>
        </p:spPr>
        <p:txBody>
          <a:bodyPr wrap="square">
            <a:spAutoFit/>
          </a:bodyPr>
          <a:lstStyle/>
          <a:p>
            <a:r>
              <a:rPr lang="ja-JP" altLang="en-US" sz="10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めざすべき</a:t>
            </a:r>
            <a:r>
              <a:rPr lang="ja-JP" altLang="en-US" sz="1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姿・基本理念・基本方針（第２章・第３章</a:t>
            </a:r>
            <a:r>
              <a:rPr lang="ja-JP" altLang="en-US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</a:p>
        </p:txBody>
      </p:sp>
      <p:sp>
        <p:nvSpPr>
          <p:cNvPr id="97" name="正方形/長方形 96"/>
          <p:cNvSpPr/>
          <p:nvPr/>
        </p:nvSpPr>
        <p:spPr>
          <a:xfrm>
            <a:off x="-9940" y="4293096"/>
            <a:ext cx="9132044" cy="261610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51000"/>
                  <a:satMod val="130000"/>
                </a:schemeClr>
              </a:gs>
              <a:gs pos="60000">
                <a:schemeClr val="accent4">
                  <a:shade val="93000"/>
                  <a:satMod val="130000"/>
                </a:schemeClr>
              </a:gs>
              <a:gs pos="100000">
                <a:schemeClr val="bg1"/>
              </a:gs>
            </a:gsLst>
            <a:lin ang="0" scaled="1"/>
            <a:tileRect/>
          </a:gradFill>
        </p:spPr>
        <p:txBody>
          <a:bodyPr wrap="square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文化財の保存と活用を図るために講ずる措置（第４章</a:t>
            </a:r>
            <a:r>
              <a:rPr lang="ja-JP" altLang="en-US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</a:p>
        </p:txBody>
      </p:sp>
      <p:sp>
        <p:nvSpPr>
          <p:cNvPr id="98" name="正方形/長方形 97"/>
          <p:cNvSpPr/>
          <p:nvPr/>
        </p:nvSpPr>
        <p:spPr>
          <a:xfrm>
            <a:off x="43832" y="2612594"/>
            <a:ext cx="91483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基本理念</a:t>
            </a:r>
          </a:p>
        </p:txBody>
      </p:sp>
      <p:sp>
        <p:nvSpPr>
          <p:cNvPr id="99" name="正方形/長方形 98"/>
          <p:cNvSpPr/>
          <p:nvPr/>
        </p:nvSpPr>
        <p:spPr>
          <a:xfrm>
            <a:off x="1863321" y="2498703"/>
            <a:ext cx="112450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めざすべき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姿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1563789" y="974114"/>
            <a:ext cx="149788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大阪・関西万博等</a:t>
            </a: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を契機と</a:t>
            </a:r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する誘客、都市</a:t>
            </a: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魅力の向上</a:t>
            </a:r>
            <a:endParaRPr lang="ja-JP" altLang="en-US" sz="8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01" name="正方形/長方形 100"/>
          <p:cNvSpPr/>
          <p:nvPr/>
        </p:nvSpPr>
        <p:spPr>
          <a:xfrm>
            <a:off x="188462" y="964034"/>
            <a:ext cx="135937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地域力</a:t>
            </a: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の維持、全員参画社会の実現をめざす取組</a:t>
            </a:r>
            <a:endParaRPr lang="ja-JP" altLang="en-US" sz="8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02" name="正方形/長方形 101"/>
          <p:cNvSpPr/>
          <p:nvPr/>
        </p:nvSpPr>
        <p:spPr>
          <a:xfrm>
            <a:off x="2957644" y="915107"/>
            <a:ext cx="15360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子ども</a:t>
            </a:r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たちの豊かでたくましい人間性の</a:t>
            </a: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はぐくみ、高度</a:t>
            </a:r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人材の</a:t>
            </a: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育成</a:t>
            </a:r>
            <a:endParaRPr lang="ja-JP" altLang="en-US" sz="8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03" name="正方形/長方形 102"/>
          <p:cNvSpPr/>
          <p:nvPr/>
        </p:nvSpPr>
        <p:spPr>
          <a:xfrm>
            <a:off x="899592" y="1628800"/>
            <a:ext cx="14131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大阪北部地震などを教訓とする</a:t>
            </a: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防災対策</a:t>
            </a:r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、災害発生時の</a:t>
            </a: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対応力強化</a:t>
            </a:r>
            <a:endParaRPr lang="ja-JP" altLang="en-US" sz="8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04" name="正方形/長方形 103"/>
          <p:cNvSpPr/>
          <p:nvPr/>
        </p:nvSpPr>
        <p:spPr>
          <a:xfrm>
            <a:off x="2351580" y="1592796"/>
            <a:ext cx="146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SDGs</a:t>
            </a: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先進都市をめざす取組</a:t>
            </a:r>
            <a:endParaRPr lang="en-US" altLang="ja-JP" sz="80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ターゲット</a:t>
            </a:r>
            <a:r>
              <a:rPr lang="en-US" altLang="ja-JP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11.4</a:t>
            </a:r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文化遺産保全の取組</a:t>
            </a:r>
            <a:endParaRPr lang="ja-JP" altLang="en-US" sz="8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-508" y="4545124"/>
            <a:ext cx="273598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文化財の保存・活用における役割</a:t>
            </a:r>
            <a:endParaRPr lang="ja-JP" altLang="en-US" sz="1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4556082" y="4545124"/>
            <a:ext cx="133893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府が取り組む事項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6102817" y="3804834"/>
            <a:ext cx="319499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３－２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　文化財の</a:t>
            </a:r>
            <a:r>
              <a:rPr lang="ja-JP" altLang="en-US" sz="10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保存・活用</a:t>
            </a:r>
            <a:r>
              <a:rPr lang="ja-JP" altLang="en-US" sz="1000" dirty="0">
                <a:latin typeface="游明朝" panose="02020400000000000000" pitchFamily="18" charset="-128"/>
                <a:ea typeface="游明朝" panose="02020400000000000000" pitchFamily="18" charset="-128"/>
              </a:rPr>
              <a:t>を</a:t>
            </a:r>
            <a:r>
              <a:rPr lang="ja-JP" altLang="en-US" sz="10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支える人材をつくる</a:t>
            </a:r>
            <a:endParaRPr lang="ja-JP" altLang="en-US" sz="10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41446" y="4761535"/>
            <a:ext cx="4495778" cy="196999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tIns="36000" rIns="36000" bIns="36000" rtlCol="0" anchor="t" anchorCtr="0"/>
          <a:lstStyle/>
          <a:p>
            <a:pPr defTabSz="457209"/>
            <a:r>
              <a:rPr kumimoji="0" lang="ja-JP" altLang="en-US" sz="800" b="1" kern="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国</a:t>
            </a:r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わが国にとって重要な文化財の指定等／府・市町村・所有者等に対する指導／経費の補助</a:t>
            </a:r>
            <a:endParaRPr kumimoji="0" lang="ja-JP" altLang="en-US" sz="800" kern="0" dirty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35824" y="6132287"/>
            <a:ext cx="4495778" cy="256176"/>
          </a:xfrm>
          <a:prstGeom prst="roundRect">
            <a:avLst>
              <a:gd name="adj" fmla="val 0"/>
            </a:avLst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tIns="36000" rIns="36000" bIns="36000" rtlCol="0" anchor="ctr" anchorCtr="0"/>
          <a:lstStyle/>
          <a:p>
            <a:pPr defTabSz="457209"/>
            <a:r>
              <a:rPr kumimoji="0" lang="ja-JP" altLang="en-US" sz="800" b="1" kern="0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所有者</a:t>
            </a:r>
            <a:r>
              <a:rPr kumimoji="0" lang="ja-JP" altLang="en-US" sz="800" b="1" kern="0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等　</a:t>
            </a:r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国・府・市町村の支援を得ながら自ら行う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文化</a:t>
            </a:r>
            <a:r>
              <a:rPr kumimoji="0" lang="ja-JP" altLang="en-US" sz="800" kern="0" dirty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財の維持管理、保存修理、公開</a:t>
            </a:r>
            <a:r>
              <a:rPr kumimoji="0" lang="ja-JP" altLang="en-US" sz="800" kern="0" dirty="0" smtClean="0">
                <a:solidFill>
                  <a:prstClr val="black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等　　</a:t>
            </a:r>
            <a:endParaRPr kumimoji="0" lang="ja-JP" altLang="en-US" sz="800" kern="0" dirty="0">
              <a:solidFill>
                <a:prstClr val="black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17912" y="6491578"/>
            <a:ext cx="4531602" cy="246221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51000"/>
                  <a:satMod val="130000"/>
                </a:schemeClr>
              </a:gs>
              <a:gs pos="60000">
                <a:schemeClr val="accent4">
                  <a:shade val="93000"/>
                  <a:satMod val="130000"/>
                </a:schemeClr>
              </a:gs>
              <a:gs pos="100000">
                <a:schemeClr val="bg1"/>
              </a:gs>
            </a:gsLst>
            <a:lin ang="0" scaled="1"/>
            <a:tileRect/>
          </a:gradFill>
        </p:spPr>
        <p:txBody>
          <a:bodyPr wrap="square">
            <a:spAutoFit/>
          </a:bodyPr>
          <a:lstStyle/>
          <a:p>
            <a:r>
              <a:rPr lang="ja-JP" altLang="en-US" sz="10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防災・防犯および災害発生時の対応（第５章）</a:t>
            </a:r>
            <a:endParaRPr lang="ja-JP" altLang="en-US" sz="10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639089" y="1754826"/>
            <a:ext cx="508975" cy="12311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ja-JP" altLang="en-US" sz="8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条例・計画</a:t>
            </a:r>
            <a:endParaRPr lang="ja-JP" altLang="en-US" sz="8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4642051" y="1929575"/>
            <a:ext cx="506013" cy="1384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ja-JP" altLang="en-US" sz="9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経費負担</a:t>
            </a:r>
            <a:endParaRPr lang="ja-JP" altLang="en-US" sz="9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5261812" y="1746810"/>
            <a:ext cx="3779435" cy="154229"/>
          </a:xfrm>
          <a:prstGeom prst="roundRect">
            <a:avLst>
              <a:gd name="adj" fmla="val 0"/>
            </a:avLst>
          </a:prstGeom>
          <a:noFill/>
          <a:ln w="63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○条例</a:t>
            </a:r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未制定自治体への対応／各種計画の策定に</a:t>
            </a: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よる施策</a:t>
            </a:r>
            <a:r>
              <a:rPr lang="ja-JP" altLang="en-US" sz="800" dirty="0">
                <a:latin typeface="游明朝" panose="02020400000000000000" pitchFamily="18" charset="-128"/>
                <a:ea typeface="游明朝" panose="02020400000000000000" pitchFamily="18" charset="-128"/>
              </a:rPr>
              <a:t>の</a:t>
            </a:r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実施</a:t>
            </a:r>
            <a:endParaRPr lang="en-US" altLang="ja-JP" sz="8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5265544" y="1936236"/>
            <a:ext cx="3779435" cy="154229"/>
          </a:xfrm>
          <a:prstGeom prst="roundRect">
            <a:avLst>
              <a:gd name="adj" fmla="val 0"/>
            </a:avLst>
          </a:prstGeom>
          <a:noFill/>
          <a:ln w="635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r>
              <a:rPr lang="ja-JP" altLang="en-US" sz="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〇経費負担のあり方を含めた、持続可能な保存・活用の仕組みづくり</a:t>
            </a:r>
            <a:endParaRPr lang="en-US" altLang="ja-JP" sz="8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4590462" y="6491577"/>
            <a:ext cx="4541074" cy="246221"/>
          </a:xfrm>
          <a:prstGeom prst="rect">
            <a:avLst/>
          </a:prstGeom>
          <a:gradFill flip="none" rotWithShape="1">
            <a:gsLst>
              <a:gs pos="0">
                <a:schemeClr val="accent4">
                  <a:shade val="51000"/>
                  <a:satMod val="130000"/>
                </a:schemeClr>
              </a:gs>
              <a:gs pos="60000">
                <a:schemeClr val="accent4">
                  <a:shade val="93000"/>
                  <a:satMod val="130000"/>
                </a:schemeClr>
              </a:gs>
              <a:gs pos="100000">
                <a:schemeClr val="bg1"/>
              </a:gs>
            </a:gsLst>
            <a:lin ang="0" scaled="1"/>
            <a:tileRect/>
          </a:gradFill>
        </p:spPr>
        <p:txBody>
          <a:bodyPr wrap="square">
            <a:spAutoFit/>
          </a:bodyPr>
          <a:lstStyle/>
          <a:p>
            <a:r>
              <a:rPr lang="ja-JP" altLang="en-US" sz="10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文化</a:t>
            </a:r>
            <a:r>
              <a:rPr lang="ja-JP" altLang="en-US" sz="10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財の保存・活用の推進体制（第６章</a:t>
            </a:r>
            <a:r>
              <a:rPr lang="ja-JP" altLang="en-US" sz="10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lang="ja-JP" altLang="en-US" sz="10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889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</TotalTime>
  <Words>345</Words>
  <Application>Microsoft Office PowerPoint</Application>
  <PresentationFormat>画面に合わせる (4:3)</PresentationFormat>
  <Paragraphs>74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游明朝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S.Okada</dc:creator>
  <cp:lastModifiedBy>岡田　賢</cp:lastModifiedBy>
  <cp:revision>104</cp:revision>
  <cp:lastPrinted>2019-12-26T00:44:01Z</cp:lastPrinted>
  <dcterms:created xsi:type="dcterms:W3CDTF">2019-08-26T16:55:07Z</dcterms:created>
  <dcterms:modified xsi:type="dcterms:W3CDTF">2020-01-29T09:56:24Z</dcterms:modified>
</cp:coreProperties>
</file>