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3"/>
  </p:notesMasterIdLst>
  <p:sldIdLst>
    <p:sldId id="308" r:id="rId2"/>
  </p:sldIdLst>
  <p:sldSz cx="12801600" cy="9601200" type="A3"/>
  <p:notesSz cx="9939338" cy="6807200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99"/>
    <a:srgbClr val="CCCCFF"/>
    <a:srgbClr val="CCFFFF"/>
    <a:srgbClr val="9999FF"/>
    <a:srgbClr val="FFCCFF"/>
    <a:srgbClr val="0000FF"/>
    <a:srgbClr val="0000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191" autoAdjust="0"/>
    <p:restoredTop sz="99782" autoAdjust="0"/>
  </p:normalViewPr>
  <p:slideViewPr>
    <p:cSldViewPr>
      <p:cViewPr>
        <p:scale>
          <a:sx n="80" d="100"/>
          <a:sy n="80" d="100"/>
        </p:scale>
        <p:origin x="-792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6888" cy="339725"/>
          </a:xfrm>
          <a:prstGeom prst="rect">
            <a:avLst/>
          </a:prstGeom>
        </p:spPr>
        <p:txBody>
          <a:bodyPr vert="horz" lIns="62978" tIns="31488" rIns="62978" bIns="31488" rtlCol="0"/>
          <a:lstStyle>
            <a:lvl1pPr algn="l" defTabSz="1281282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863" y="1"/>
            <a:ext cx="4306887" cy="339725"/>
          </a:xfrm>
          <a:prstGeom prst="rect">
            <a:avLst/>
          </a:prstGeom>
        </p:spPr>
        <p:txBody>
          <a:bodyPr vert="horz" lIns="62978" tIns="31488" rIns="62978" bIns="31488" rtlCol="0"/>
          <a:lstStyle>
            <a:lvl1pPr algn="r" defTabSz="1281282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04B29295-FB5E-4858-AAE3-0A1F6776BFDE}" type="datetimeFigureOut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406775" cy="255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8" tIns="31488" rIns="62978" bIns="3148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33739"/>
            <a:ext cx="7951788" cy="3063875"/>
          </a:xfrm>
          <a:prstGeom prst="rect">
            <a:avLst/>
          </a:prstGeom>
        </p:spPr>
        <p:txBody>
          <a:bodyPr vert="horz" lIns="62978" tIns="31488" rIns="62978" bIns="31488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89"/>
            <a:ext cx="4306888" cy="339725"/>
          </a:xfrm>
          <a:prstGeom prst="rect">
            <a:avLst/>
          </a:prstGeom>
        </p:spPr>
        <p:txBody>
          <a:bodyPr vert="horz" lIns="62978" tIns="31488" rIns="62978" bIns="31488" rtlCol="0" anchor="b"/>
          <a:lstStyle>
            <a:lvl1pPr algn="l" defTabSz="1281282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863" y="6465889"/>
            <a:ext cx="4306887" cy="339725"/>
          </a:xfrm>
          <a:prstGeom prst="rect">
            <a:avLst/>
          </a:prstGeom>
        </p:spPr>
        <p:txBody>
          <a:bodyPr vert="horz" lIns="62978" tIns="31488" rIns="62978" bIns="31488" rtlCol="0" anchor="b"/>
          <a:lstStyle>
            <a:lvl1pPr algn="r" defTabSz="1281282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0BA8D986-9887-4DF5-AB06-AD7F18BC23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868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65188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31800" algn="l" defTabSz="865188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65188" algn="l" defTabSz="865188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98575" algn="l" defTabSz="865188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31963" algn="l" defTabSz="865188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65071" algn="l" defTabSz="866028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98085" algn="l" defTabSz="866028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3031099" algn="l" defTabSz="866028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64113" algn="l" defTabSz="866028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600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127BF-EDFB-42BA-B44D-3020F7BE6FFB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0EEBD-6CD1-49B3-8709-F1B67EEF41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37567-4F8F-4022-8177-9D7510C510B4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C179A-D1A2-4EB0-BF81-7F9CB74F59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62" y="537849"/>
            <a:ext cx="4031614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7" y="537849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0D44-7DF1-4C5A-90BE-7B4D496BD273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5A76-8E80-4A20-8775-9AFCC55BC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6D174-6463-4850-ABAA-953FB0BB3A74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9CCFD-181C-4934-895B-30738DBFEE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5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1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798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75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6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5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5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43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35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8CD9F-0311-4795-89C8-94E6239673CA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C4822-E037-4D63-B784-A32AB02538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72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3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B8159-BD37-45CD-B116-E3DCE8BAB7F2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65B1-B4E5-4D9D-A63C-6F1EE878E4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5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3" y="2149162"/>
            <a:ext cx="5656264" cy="895667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39919" indent="0">
              <a:buNone/>
              <a:defRPr sz="2800" b="1"/>
            </a:lvl2pPr>
            <a:lvl3pPr marL="1279840" indent="0">
              <a:buNone/>
              <a:defRPr sz="2400" b="1"/>
            </a:lvl3pPr>
            <a:lvl4pPr marL="1919758" indent="0">
              <a:buNone/>
              <a:defRPr sz="2200" b="1"/>
            </a:lvl4pPr>
            <a:lvl5pPr marL="2559678" indent="0">
              <a:buNone/>
              <a:defRPr sz="2200" b="1"/>
            </a:lvl5pPr>
            <a:lvl6pPr marL="3199597" indent="0">
              <a:buNone/>
              <a:defRPr sz="2200" b="1"/>
            </a:lvl6pPr>
            <a:lvl7pPr marL="3839518" indent="0">
              <a:buNone/>
              <a:defRPr sz="2200" b="1"/>
            </a:lvl7pPr>
            <a:lvl8pPr marL="4479436" indent="0">
              <a:buNone/>
              <a:defRPr sz="2200" b="1"/>
            </a:lvl8pPr>
            <a:lvl9pPr marL="5119358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3" y="3044829"/>
            <a:ext cx="5656264" cy="5531803"/>
          </a:xfrm>
        </p:spPr>
        <p:txBody>
          <a:bodyPr/>
          <a:lstStyle>
            <a:lvl1pPr>
              <a:defRPr sz="35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40" y="2149162"/>
            <a:ext cx="5658484" cy="895667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39919" indent="0">
              <a:buNone/>
              <a:defRPr sz="2800" b="1"/>
            </a:lvl2pPr>
            <a:lvl3pPr marL="1279840" indent="0">
              <a:buNone/>
              <a:defRPr sz="2400" b="1"/>
            </a:lvl3pPr>
            <a:lvl4pPr marL="1919758" indent="0">
              <a:buNone/>
              <a:defRPr sz="2200" b="1"/>
            </a:lvl4pPr>
            <a:lvl5pPr marL="2559678" indent="0">
              <a:buNone/>
              <a:defRPr sz="2200" b="1"/>
            </a:lvl5pPr>
            <a:lvl6pPr marL="3199597" indent="0">
              <a:buNone/>
              <a:defRPr sz="2200" b="1"/>
            </a:lvl6pPr>
            <a:lvl7pPr marL="3839518" indent="0">
              <a:buNone/>
              <a:defRPr sz="2200" b="1"/>
            </a:lvl7pPr>
            <a:lvl8pPr marL="4479436" indent="0">
              <a:buNone/>
              <a:defRPr sz="2200" b="1"/>
            </a:lvl8pPr>
            <a:lvl9pPr marL="5119358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40" y="3044829"/>
            <a:ext cx="5658484" cy="5531803"/>
          </a:xfrm>
        </p:spPr>
        <p:txBody>
          <a:bodyPr/>
          <a:lstStyle>
            <a:lvl1pPr>
              <a:defRPr sz="35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ACC65-AA49-43AA-BDEF-27359EC5D298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1D5AB-8314-4A05-A4F6-AC82EFEE3B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7206B-E7F2-4F38-A26D-0732B8241EEF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A3196-E1A1-4139-9F15-71AC75D293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5468B-A7A3-49CD-A5C0-1FF9A688D1FD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3E733-30E2-4FCA-B303-D68767A611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3" y="382270"/>
            <a:ext cx="4211637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5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3" y="2009146"/>
            <a:ext cx="4211637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19" indent="0">
              <a:buNone/>
              <a:defRPr sz="1700"/>
            </a:lvl2pPr>
            <a:lvl3pPr marL="1279840" indent="0">
              <a:buNone/>
              <a:defRPr sz="1500"/>
            </a:lvl3pPr>
            <a:lvl4pPr marL="1919758" indent="0">
              <a:buNone/>
              <a:defRPr sz="1300"/>
            </a:lvl4pPr>
            <a:lvl5pPr marL="2559678" indent="0">
              <a:buNone/>
              <a:defRPr sz="1300"/>
            </a:lvl5pPr>
            <a:lvl6pPr marL="3199597" indent="0">
              <a:buNone/>
              <a:defRPr sz="1300"/>
            </a:lvl6pPr>
            <a:lvl7pPr marL="3839518" indent="0">
              <a:buNone/>
              <a:defRPr sz="1300"/>
            </a:lvl7pPr>
            <a:lvl8pPr marL="4479436" indent="0">
              <a:buNone/>
              <a:defRPr sz="1300"/>
            </a:lvl8pPr>
            <a:lvl9pPr marL="5119358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56CA4-1399-420A-9418-62F4571524E2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5A069-9CD4-4A3E-8585-796B1DA31C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4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6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39919" indent="0">
              <a:buNone/>
              <a:defRPr sz="3900"/>
            </a:lvl2pPr>
            <a:lvl3pPr marL="1279840" indent="0">
              <a:buNone/>
              <a:defRPr sz="3500"/>
            </a:lvl3pPr>
            <a:lvl4pPr marL="1919758" indent="0">
              <a:buNone/>
              <a:defRPr sz="2800"/>
            </a:lvl4pPr>
            <a:lvl5pPr marL="2559678" indent="0">
              <a:buNone/>
              <a:defRPr sz="2800"/>
            </a:lvl5pPr>
            <a:lvl6pPr marL="3199597" indent="0">
              <a:buNone/>
              <a:defRPr sz="2800"/>
            </a:lvl6pPr>
            <a:lvl7pPr marL="3839518" indent="0">
              <a:buNone/>
              <a:defRPr sz="2800"/>
            </a:lvl7pPr>
            <a:lvl8pPr marL="4479436" indent="0">
              <a:buNone/>
              <a:defRPr sz="2800"/>
            </a:lvl8pPr>
            <a:lvl9pPr marL="5119358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6"/>
          </a:xfrm>
        </p:spPr>
        <p:txBody>
          <a:bodyPr/>
          <a:lstStyle>
            <a:lvl1pPr marL="0" indent="0">
              <a:buNone/>
              <a:defRPr sz="2000"/>
            </a:lvl1pPr>
            <a:lvl2pPr marL="639919" indent="0">
              <a:buNone/>
              <a:defRPr sz="1700"/>
            </a:lvl2pPr>
            <a:lvl3pPr marL="1279840" indent="0">
              <a:buNone/>
              <a:defRPr sz="1500"/>
            </a:lvl3pPr>
            <a:lvl4pPr marL="1919758" indent="0">
              <a:buNone/>
              <a:defRPr sz="1300"/>
            </a:lvl4pPr>
            <a:lvl5pPr marL="2559678" indent="0">
              <a:buNone/>
              <a:defRPr sz="1300"/>
            </a:lvl5pPr>
            <a:lvl6pPr marL="3199597" indent="0">
              <a:buNone/>
              <a:defRPr sz="1300"/>
            </a:lvl6pPr>
            <a:lvl7pPr marL="3839518" indent="0">
              <a:buNone/>
              <a:defRPr sz="1300"/>
            </a:lvl7pPr>
            <a:lvl8pPr marL="4479436" indent="0">
              <a:buNone/>
              <a:defRPr sz="1300"/>
            </a:lvl8pPr>
            <a:lvl9pPr marL="5119358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6E72A-2EE3-4618-98FF-7B73941BEA3F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9AB2-71A8-4C12-B37E-AF5A0D1A26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84" tIns="63991" rIns="127984" bIns="639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84" tIns="63991" rIns="127984" bIns="63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7984" tIns="63991" rIns="127984" bIns="63991" rtlCol="0" anchor="ctr"/>
          <a:lstStyle>
            <a:lvl1pPr algn="l" defTabSz="127984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FD7D37-895B-4886-A3E8-B82AFCD1520D}" type="datetime1">
              <a:rPr lang="ja-JP" altLang="en-US"/>
              <a:pPr>
                <a:defRPr/>
              </a:pPr>
              <a:t>2015/9/7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7984" tIns="63991" rIns="127984" bIns="63991" rtlCol="0" anchor="ctr"/>
          <a:lstStyle>
            <a:lvl1pPr algn="ctr" defTabSz="127984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7984" tIns="63991" rIns="127984" bIns="63991" rtlCol="0" anchor="ctr"/>
          <a:lstStyle>
            <a:lvl1pPr algn="r" defTabSz="127984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6C2B2A7-7D5B-4D6A-AF24-90C80AED31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398463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8613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238375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8138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557" indent="-319959" algn="l" defTabSz="12798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477" indent="-319959" algn="l" defTabSz="12798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397" indent="-319959" algn="l" defTabSz="12798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317" indent="-319959" algn="l" defTabSz="12798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19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40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758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678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597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518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436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358" algn="l" defTabSz="127984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/>
          <p:cNvSpPr txBox="1"/>
          <p:nvPr/>
        </p:nvSpPr>
        <p:spPr>
          <a:xfrm>
            <a:off x="6700838" y="912112"/>
            <a:ext cx="2425700" cy="355600"/>
          </a:xfrm>
          <a:prstGeom prst="rect">
            <a:avLst/>
          </a:prstGeom>
          <a:noFill/>
        </p:spPr>
        <p:txBody>
          <a:bodyPr lIns="86603" tIns="43301" rIns="86603" bIns="43301">
            <a:spAutoFit/>
          </a:bodyPr>
          <a:lstStyle/>
          <a:p>
            <a:pPr>
              <a:defRPr/>
            </a:pPr>
            <a:r>
              <a:rPr lang="ja-JP" alt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＜主な取り組み内容＞</a:t>
            </a:r>
          </a:p>
        </p:txBody>
      </p:sp>
      <p:sp>
        <p:nvSpPr>
          <p:cNvPr id="19458" name="正方形/長方形 11"/>
          <p:cNvSpPr>
            <a:spLocks noChangeArrowheads="1"/>
          </p:cNvSpPr>
          <p:nvPr/>
        </p:nvSpPr>
        <p:spPr bwMode="auto">
          <a:xfrm>
            <a:off x="115352" y="1234077"/>
            <a:ext cx="624205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603" tIns="43301" rIns="86603" bIns="43301">
            <a:spAutoFit/>
          </a:bodyPr>
          <a:lstStyle/>
          <a:p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文化施策を推進する新たな仕組みとして、行政と一定の距離を保ち、芸術文化の専門家等による評価・審査等を行うアーツカウンシル部会（通称：「大阪アーツカウンシル」）を大阪府市文化振興会議の部会として平成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年度に設置。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評価機能（府市文化事業の検証・評価及び改善提案、補助事業採択の審査等）、企画機能（新たな事業やパイロット事業などの企画・立案等）、調査（シンクタンク）機能（情報の収集、分析、提供）によって府内の文化施策を推進。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154022" y="6534150"/>
            <a:ext cx="6164709" cy="2981325"/>
          </a:xfrm>
          <a:prstGeom prst="roundRect">
            <a:avLst>
              <a:gd name="adj" fmla="val 6893"/>
            </a:avLst>
          </a:prstGeom>
          <a:ln w="12700">
            <a:solidFill>
              <a:srgbClr val="00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6603" tIns="43301" rIns="86603" bIns="43301"/>
          <a:lstStyle/>
          <a:p>
            <a:pPr>
              <a:defRPr/>
            </a:pPr>
            <a:r>
              <a:rPr lang="en-US" altLang="ja-JP" sz="1100" b="1" dirty="0"/>
              <a:t>【</a:t>
            </a:r>
            <a:r>
              <a:rPr lang="ja-JP" altLang="en-US" sz="1100" b="1" dirty="0"/>
              <a:t>アーツカウンシルの取組みをもとにした文化施策推進の成果</a:t>
            </a:r>
            <a:r>
              <a:rPr lang="en-US" altLang="ja-JP" sz="1100" b="1" dirty="0"/>
              <a:t>】</a:t>
            </a:r>
          </a:p>
          <a:p>
            <a:pPr>
              <a:defRPr/>
            </a:pP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○提言をもとにした新たな文化事業の実施</a:t>
            </a:r>
            <a:r>
              <a:rPr lang="ja-JP" altLang="en-US" sz="1100" dirty="0"/>
              <a:t>　⇒　芸術文化魅力育成プロジェクトの実施（</a:t>
            </a:r>
            <a:r>
              <a:rPr lang="en-US" altLang="ja-JP" sz="1100" dirty="0"/>
              <a:t>H27.10</a:t>
            </a:r>
            <a:r>
              <a:rPr lang="ja-JP" altLang="en-US" sz="1100" dirty="0"/>
              <a:t>～</a:t>
            </a:r>
            <a:r>
              <a:rPr lang="en-US" altLang="ja-JP" sz="1100" dirty="0"/>
              <a:t>11</a:t>
            </a:r>
            <a:r>
              <a:rPr lang="ja-JP" altLang="en-US" sz="1100" dirty="0"/>
              <a:t>）</a:t>
            </a:r>
            <a:endParaRPr lang="en-US" altLang="ja-JP" sz="1100" dirty="0"/>
          </a:p>
          <a:p>
            <a:pPr>
              <a:defRPr/>
            </a:pPr>
            <a:r>
              <a:rPr lang="ja-JP" altLang="en-US" sz="1100" dirty="0"/>
              <a:t>　　　アート、音楽、演劇等の大阪にある優れた文化事業を結集し、磨きをかけ、強力発信するため</a:t>
            </a:r>
            <a:r>
              <a:rPr lang="ja-JP" altLang="en-US" sz="1100" dirty="0" smtClean="0"/>
              <a:t>、 </a:t>
            </a:r>
            <a:endParaRPr lang="en-US" altLang="ja-JP" sz="1100" dirty="0" smtClean="0"/>
          </a:p>
          <a:p>
            <a:pPr>
              <a:defRPr/>
            </a:pPr>
            <a:r>
              <a:rPr lang="en-US" altLang="ja-JP" sz="1100" dirty="0"/>
              <a:t> </a:t>
            </a:r>
            <a:r>
              <a:rPr lang="en-US" altLang="ja-JP" sz="1100" dirty="0" smtClean="0"/>
              <a:t>   </a:t>
            </a:r>
            <a:r>
              <a:rPr lang="ja-JP" altLang="en-US" sz="1100" dirty="0" smtClean="0"/>
              <a:t>府内</a:t>
            </a:r>
            <a:r>
              <a:rPr lang="ja-JP" altLang="en-US" sz="1100" dirty="0"/>
              <a:t>の若手プロデューサーが果敢に挑戦して合同で作り出すプロジェクトを具体化（準備作業中）</a:t>
            </a:r>
            <a:endParaRPr lang="en-US" altLang="ja-JP" sz="1100" dirty="0"/>
          </a:p>
          <a:p>
            <a:pPr>
              <a:defRPr/>
            </a:pPr>
            <a:r>
              <a:rPr lang="ja-JP" altLang="en-US" sz="1100" dirty="0"/>
              <a:t>　　　・「知る」プログラム・・・・・・・・上方伝統芸能のショーケース</a:t>
            </a:r>
            <a:r>
              <a:rPr lang="ja-JP" altLang="en-US" sz="1100" dirty="0" smtClean="0"/>
              <a:t>、ワールドミュージック公演等</a:t>
            </a:r>
            <a:endParaRPr lang="en-US" altLang="ja-JP" sz="11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ja-JP" altLang="en-US" sz="1100" dirty="0"/>
              <a:t>　　　・「体験する」プログラム・・・・上方伝統芸能の体験ワークショップ、伝統芸能と現代アートのトーク</a:t>
            </a:r>
            <a:endParaRPr lang="en-US" altLang="ja-JP" sz="1100" dirty="0"/>
          </a:p>
          <a:p>
            <a:pPr>
              <a:defRPr/>
            </a:pPr>
            <a:r>
              <a:rPr lang="ja-JP" altLang="en-US" sz="1100" dirty="0"/>
              <a:t>　　　・「本物を見る」プログラム・・伝統芸能と現代アートのコラボレーション公演、新作演劇の公演等</a:t>
            </a:r>
            <a:endParaRPr lang="en-US" altLang="ja-JP" sz="1100" dirty="0"/>
          </a:p>
          <a:p>
            <a:pPr>
              <a:defRPr/>
            </a:pPr>
            <a:endParaRPr lang="en-US" altLang="ja-JP" sz="1100" dirty="0"/>
          </a:p>
          <a:p>
            <a:pPr>
              <a:defRPr/>
            </a:pPr>
            <a:r>
              <a:rPr lang="ja-JP" altLang="en-US" sz="1100" b="1" dirty="0"/>
              <a:t>○事業の検証評価をもとにした文化事業の</a:t>
            </a:r>
            <a:r>
              <a:rPr lang="en-US" altLang="ja-JP" sz="1100" b="1" dirty="0"/>
              <a:t>PDCA</a:t>
            </a:r>
            <a:r>
              <a:rPr lang="ja-JP" altLang="en-US" sz="1100" b="1" dirty="0"/>
              <a:t>サイクルの取り組み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dirty="0"/>
              <a:t>　　　提言やアドバイスに対して対応可能なものから直ちに具体化</a:t>
            </a:r>
            <a:endParaRPr lang="en-US" altLang="ja-JP" sz="1100" dirty="0"/>
          </a:p>
          <a:p>
            <a:pPr>
              <a:defRPr/>
            </a:pPr>
            <a:r>
              <a:rPr lang="ja-JP" altLang="en-US" sz="1100" dirty="0"/>
              <a:t>　　　例）上方演芸資料館の直営による機能強化、補助金説明会の合同実施、個別事業の見直し等</a:t>
            </a:r>
            <a:endParaRPr lang="en-US" altLang="ja-JP" sz="1100" dirty="0"/>
          </a:p>
          <a:p>
            <a:pPr>
              <a:defRPr/>
            </a:pPr>
            <a:endParaRPr lang="en-US" altLang="ja-JP" sz="1100" dirty="0"/>
          </a:p>
          <a:p>
            <a:pPr>
              <a:defRPr/>
            </a:pPr>
            <a:r>
              <a:rPr lang="ja-JP" altLang="en-US" sz="1100" b="1" dirty="0"/>
              <a:t>○アーツカウンシルによる情報発信の強化（ホームページアクセス件数の推移）　</a:t>
            </a:r>
            <a:r>
              <a:rPr lang="en-US" altLang="ja-JP" sz="1100" b="1" dirty="0"/>
              <a:t> </a:t>
            </a:r>
          </a:p>
          <a:p>
            <a:pPr>
              <a:defRPr/>
            </a:pPr>
            <a:r>
              <a:rPr lang="ja-JP" altLang="en-US" sz="1100" dirty="0"/>
              <a:t>　</a:t>
            </a:r>
            <a:r>
              <a:rPr lang="ja-JP" altLang="en-US" sz="1100" dirty="0" smtClean="0"/>
              <a:t>　　</a:t>
            </a:r>
            <a:r>
              <a:rPr lang="en-US" altLang="ja-JP" sz="1100" dirty="0" smtClean="0"/>
              <a:t>H26.4</a:t>
            </a:r>
            <a:r>
              <a:rPr lang="ja-JP" altLang="en-US" sz="1100" dirty="0"/>
              <a:t>～</a:t>
            </a:r>
            <a:r>
              <a:rPr lang="en-US" altLang="ja-JP" sz="1100" dirty="0"/>
              <a:t>H27.3</a:t>
            </a:r>
            <a:r>
              <a:rPr lang="ja-JP" altLang="en-US" sz="1100" dirty="0"/>
              <a:t>　</a:t>
            </a:r>
            <a:r>
              <a:rPr lang="en-US" altLang="ja-JP" sz="1100" dirty="0"/>
              <a:t>35,107</a:t>
            </a:r>
            <a:r>
              <a:rPr lang="ja-JP" altLang="en-US" sz="1100" dirty="0"/>
              <a:t>件（月平均　</a:t>
            </a:r>
            <a:r>
              <a:rPr lang="en-US" altLang="ja-JP" sz="1100" dirty="0"/>
              <a:t>@2,926</a:t>
            </a:r>
            <a:r>
              <a:rPr lang="ja-JP" altLang="en-US" sz="1100" dirty="0"/>
              <a:t>件）</a:t>
            </a:r>
            <a:endParaRPr lang="en-US" altLang="ja-JP" sz="1100" dirty="0"/>
          </a:p>
          <a:p>
            <a:pPr>
              <a:defRPr/>
            </a:pPr>
            <a:r>
              <a:rPr lang="ja-JP" altLang="en-US" sz="1100" dirty="0"/>
              <a:t>　</a:t>
            </a:r>
            <a:r>
              <a:rPr lang="ja-JP" altLang="en-US" sz="1100" dirty="0" smtClean="0"/>
              <a:t>　　</a:t>
            </a:r>
            <a:r>
              <a:rPr lang="en-US" altLang="ja-JP" sz="1100" dirty="0" smtClean="0"/>
              <a:t>H27.4</a:t>
            </a:r>
            <a:r>
              <a:rPr lang="ja-JP" altLang="en-US" sz="1100" dirty="0">
                <a:solidFill>
                  <a:schemeClr val="tx1"/>
                </a:solidFill>
              </a:rPr>
              <a:t>～</a:t>
            </a:r>
            <a:r>
              <a:rPr lang="en-US" altLang="ja-JP" sz="1100" dirty="0" smtClean="0">
                <a:solidFill>
                  <a:schemeClr val="tx1"/>
                </a:solidFill>
              </a:rPr>
              <a:t>H27.7</a:t>
            </a:r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</a:rPr>
              <a:t>17,969</a:t>
            </a:r>
            <a:r>
              <a:rPr lang="ja-JP" altLang="en-US" sz="1100" dirty="0" smtClean="0">
                <a:solidFill>
                  <a:schemeClr val="tx1"/>
                </a:solidFill>
              </a:rPr>
              <a:t>件</a:t>
            </a:r>
            <a:r>
              <a:rPr lang="ja-JP" altLang="en-US" sz="1100" dirty="0">
                <a:solidFill>
                  <a:schemeClr val="tx1"/>
                </a:solidFill>
              </a:rPr>
              <a:t>（月平均　</a:t>
            </a:r>
            <a:r>
              <a:rPr lang="en-US" altLang="ja-JP" sz="1100" dirty="0" smtClean="0">
                <a:solidFill>
                  <a:schemeClr val="tx1"/>
                </a:solidFill>
              </a:rPr>
              <a:t>@4,492</a:t>
            </a:r>
            <a:r>
              <a:rPr lang="ja-JP" altLang="en-US" sz="1100" dirty="0" smtClean="0">
                <a:solidFill>
                  <a:schemeClr val="tx1"/>
                </a:solidFill>
              </a:rPr>
              <a:t>件</a:t>
            </a:r>
            <a:r>
              <a:rPr lang="ja-JP" altLang="en-US" sz="1100" dirty="0">
                <a:solidFill>
                  <a:schemeClr val="tx1"/>
                </a:solidFill>
              </a:rPr>
              <a:t>）</a:t>
            </a: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1190" y="2388190"/>
            <a:ext cx="3671887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正方形/長方形 20"/>
          <p:cNvSpPr>
            <a:spLocks noChangeArrowheads="1"/>
          </p:cNvSpPr>
          <p:nvPr/>
        </p:nvSpPr>
        <p:spPr bwMode="auto">
          <a:xfrm>
            <a:off x="6700838" y="1239137"/>
            <a:ext cx="6064250" cy="1908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603" tIns="43301" rIns="86603" bIns="43301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◇評価機能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563"/>
              </a:spcBef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○府市文化課所管事業の検証・評価等の実施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・府市文化課所管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46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事業（府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18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事業、市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事業）を中心に延べ約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100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件の現地調査を実施し、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各事業の評価と提案内容を取りまとめ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【H25】</a:t>
            </a: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・シンポジウム等参画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回、補助金採択審査会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回等を通じて府内の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文化事業の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現状を把握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【H25】</a:t>
            </a: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・平成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年度の事業評価結果や、提案内容に対する取り組み状況を中心に府市文化課所管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44</a:t>
            </a: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事業（府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事業、市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事業）の評価と提案内容を取りまとめ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【H26】</a:t>
            </a: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・上方演芸資料館の施設の方向性、文楽協会への補助のあり方等の個別課題の検討のため、現地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調査や関係者ヒアリング等を実施し、提言を取りまとめ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【H25</a:t>
            </a:r>
            <a:r>
              <a:rPr lang="ja-JP" altLang="en-US" sz="1100" dirty="0" err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H26】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9952" y="878477"/>
            <a:ext cx="3368675" cy="355600"/>
          </a:xfrm>
          <a:prstGeom prst="rect">
            <a:avLst/>
          </a:prstGeom>
          <a:noFill/>
        </p:spPr>
        <p:txBody>
          <a:bodyPr lIns="86603" tIns="43301" rIns="86603" bIns="43301">
            <a:spAutoFit/>
          </a:bodyPr>
          <a:lstStyle/>
          <a:p>
            <a:pPr>
              <a:defRPr/>
            </a:pPr>
            <a:r>
              <a:rPr lang="ja-JP" alt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＜大阪アーツカウンシルの設置＞</a:t>
            </a:r>
          </a:p>
        </p:txBody>
      </p:sp>
      <p:sp>
        <p:nvSpPr>
          <p:cNvPr id="19463" name="正方形/長方形 24"/>
          <p:cNvSpPr>
            <a:spLocks noChangeArrowheads="1"/>
          </p:cNvSpPr>
          <p:nvPr/>
        </p:nvSpPr>
        <p:spPr bwMode="auto">
          <a:xfrm>
            <a:off x="6700838" y="3183825"/>
            <a:ext cx="60642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603" tIns="43301" rIns="86603" bIns="43301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◇企画機能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563"/>
              </a:spcBef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○府内の文化事業の現状分析をもとに、新たな文化事業の企画を提言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【H26】</a:t>
            </a: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府内の文化事業の現状分析</a:t>
            </a:r>
            <a:endParaRPr lang="en-US" altLang="ja-JP" sz="11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大阪は、「文化資源は豊富だが、ジャンル間のつながり交流が薄い」。結果的に、文化力が「見えない」、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「都市魅力」等に発展しないことが課題。事業を実施するプロデューサー等の人材不足は特に深刻。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</a:t>
            </a:r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課題解決のための提言</a:t>
            </a:r>
            <a:endParaRPr lang="en-US" altLang="ja-JP" sz="11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同じエリア、同じ時期に文化事業を結集し、大阪の文化力を「見せる」。まずは、文化的インフラの蓄積　　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がある中之島界隈で事業を実施。実験、挑戦、成果を蓄積し、「新たな人材、新たな知恵、あらたな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手法の開拓にも取り組む。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</a:t>
            </a:r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事業実施に向けた機運の醸成</a:t>
            </a:r>
            <a:endParaRPr lang="en-US" altLang="ja-JP" sz="11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府内で活躍する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40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歳以下を中心とした若手プロデューサー等に呼びかけを行い、「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U40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ミーティング」を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開催し、ジャンル間の交流や新規事業実施に向けたキッカケづくりを実施。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464" name="正方形/長方形 25"/>
          <p:cNvSpPr>
            <a:spLocks noChangeArrowheads="1"/>
          </p:cNvSpPr>
          <p:nvPr/>
        </p:nvSpPr>
        <p:spPr bwMode="auto">
          <a:xfrm>
            <a:off x="6700838" y="5707950"/>
            <a:ext cx="6027738" cy="17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603" tIns="43301" rIns="86603" bIns="43301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◇調査機能、その他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563"/>
              </a:spcBef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○事業評価の質の向上や評価する人材育成の取り組み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・府市の文化事業を題材としたアーツマネージャー育成講座の実施　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【H27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○新事業の調査、アーカイブ化に向けた取り組み</a:t>
            </a:r>
            <a:endParaRPr lang="en-US" altLang="ja-JP" sz="11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・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芸術文化魅力育成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プロジェクトの調査・記録を通じて、事業スキームの検証及び共有化など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H27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○アーツカウンシルの情報発信強化の取り組み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・アーツカウンシルホームページの開設　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H26】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200"/>
              </a:lnSpc>
              <a:spcBef>
                <a:spcPts val="375"/>
              </a:spcBef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・アーツカウンシル出張ルームの設置（江之子島文化芸術創造センター内）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【H26】</a:t>
            </a:r>
          </a:p>
        </p:txBody>
      </p:sp>
      <p:sp>
        <p:nvSpPr>
          <p:cNvPr id="19465" name="正方形/長方形 26"/>
          <p:cNvSpPr>
            <a:spLocks noChangeArrowheads="1"/>
          </p:cNvSpPr>
          <p:nvPr/>
        </p:nvSpPr>
        <p:spPr bwMode="auto">
          <a:xfrm>
            <a:off x="4774665" y="5018677"/>
            <a:ext cx="18192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603" tIns="43301" rIns="86603" bIns="43301">
            <a:spAutoFit/>
          </a:bodyPr>
          <a:lstStyle/>
          <a:p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委員構成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統括責任者　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アーツカウンシル委員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補助金審査担当委員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アーツマネージャー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13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H27.7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末現在）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001139" y="192088"/>
            <a:ext cx="5399397" cy="4801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32" tIns="58016" rIns="116032" bIns="58016" anchor="ctr"/>
          <a:lstStyle/>
          <a:p>
            <a:pPr algn="ctr"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20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アーツカウンシル</a:t>
            </a:r>
            <a:r>
              <a:rPr lang="ja-JP" altLang="en-US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の取り組みについて</a:t>
            </a:r>
            <a:endParaRPr lang="ja-JP" altLang="en-US" sz="20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651625" y="7608888"/>
            <a:ext cx="6113463" cy="1906587"/>
          </a:xfrm>
          <a:prstGeom prst="rect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185" tIns="34092" rIns="68191" bIns="34096"/>
          <a:lstStyle/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・アーツカウンシルの体制整備と主な機能である、評価機能（府市文化事業の検証・評価及び改善提案、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補助事業採択の審査）、企画機能（新たな事業やパイロット事業などの企画、立案等）、調査機能（情報の収集、分析、提供）の具体化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・府市文化事業の</a:t>
            </a: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サイクルの確立と定着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今後の方向性</a:t>
            </a: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・アーツカウンシルによる評価・審査の内容や改善提案等について、府市として必要な予算の確保など、可能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なものから具体化できるよう調整を進めるとともに、引き続きアーツカウンシルの機能の充実強化に取り組み、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798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活動内容のアーカイブ化など基礎資料の整備を進める。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297344" y="192088"/>
            <a:ext cx="100811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資料４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12562</TotalTime>
  <Words>93</Words>
  <Application>Microsoft Office PowerPoint</Application>
  <PresentationFormat>A3 297x420 mm</PresentationFormat>
  <Paragraphs>66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大山　知宏</cp:lastModifiedBy>
  <cp:revision>905</cp:revision>
  <cp:lastPrinted>2015-08-24T05:21:16Z</cp:lastPrinted>
  <dcterms:created xsi:type="dcterms:W3CDTF">2014-07-11T05:14:15Z</dcterms:created>
  <dcterms:modified xsi:type="dcterms:W3CDTF">2015-09-07T02:11:15Z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0x0101006AF93497F33E704B84EE572D58718B2F</vt:lpwstr>
  </property>
</Properties>
</file>