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1" autoAdjust="0"/>
    <p:restoredTop sz="94746" autoAdjust="0"/>
  </p:normalViewPr>
  <p:slideViewPr>
    <p:cSldViewPr>
      <p:cViewPr>
        <p:scale>
          <a:sx n="100" d="100"/>
          <a:sy n="100" d="100"/>
        </p:scale>
        <p:origin x="84"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B9697-557D-4362-A324-BF6AF45F05B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kumimoji="1" lang="ja-JP" altLang="en-US"/>
        </a:p>
      </dgm:t>
    </dgm:pt>
    <dgm:pt modelId="{60C3039E-2CAF-4482-8453-86220210B40E}">
      <dgm:prSet phldrT="[テキスト]" custT="1">
        <dgm:style>
          <a:lnRef idx="1">
            <a:schemeClr val="accent1"/>
          </a:lnRef>
          <a:fillRef idx="3">
            <a:schemeClr val="accent1"/>
          </a:fillRef>
          <a:effectRef idx="2">
            <a:schemeClr val="accent1"/>
          </a:effectRef>
          <a:fontRef idx="minor">
            <a:schemeClr val="lt1"/>
          </a:fontRef>
        </dgm:style>
      </dgm:prSet>
      <dgm:spPr>
        <a:ln/>
      </dgm:spPr>
      <dgm:t>
        <a:bodyPr/>
        <a:lstStyle/>
        <a:p>
          <a:r>
            <a:rPr kumimoji="1" lang="ja-JP" altLang="en-US" sz="600" dirty="0" smtClean="0"/>
            <a:t>府域の文化</a:t>
          </a:r>
          <a:endParaRPr kumimoji="1" lang="en-US" altLang="ja-JP" sz="600" dirty="0" smtClean="0"/>
        </a:p>
        <a:p>
          <a:r>
            <a:rPr kumimoji="1" lang="ja-JP" altLang="en-US" sz="600" dirty="0" smtClean="0"/>
            <a:t>事業の活性化</a:t>
          </a:r>
          <a:endParaRPr kumimoji="1" lang="ja-JP" altLang="en-US" sz="600" dirty="0"/>
        </a:p>
      </dgm:t>
    </dgm:pt>
    <dgm:pt modelId="{68D52492-09F4-4D6A-A6D9-555E1913099C}" type="parTrans" cxnId="{722CAD3B-CE4F-428B-A737-F243B9C74B32}">
      <dgm:prSet/>
      <dgm:spPr/>
      <dgm:t>
        <a:bodyPr/>
        <a:lstStyle/>
        <a:p>
          <a:endParaRPr kumimoji="1" lang="ja-JP" altLang="en-US"/>
        </a:p>
      </dgm:t>
    </dgm:pt>
    <dgm:pt modelId="{9285028A-C7EE-41C1-B1CB-4173F43C13D1}" type="sibTrans" cxnId="{722CAD3B-CE4F-428B-A737-F243B9C74B32}">
      <dgm:prSet/>
      <dgm:spPr>
        <a:ln w="38100"/>
      </dgm:spPr>
      <dgm:t>
        <a:bodyPr/>
        <a:lstStyle/>
        <a:p>
          <a:endParaRPr kumimoji="1" lang="ja-JP" altLang="en-US"/>
        </a:p>
      </dgm:t>
    </dgm:pt>
    <dgm:pt modelId="{C02D0BBC-A6C2-43AD-8059-974AF6C5E49B}">
      <dgm:prSet phldrT="[テキスト]" custT="1">
        <dgm:style>
          <a:lnRef idx="1">
            <a:schemeClr val="accent1"/>
          </a:lnRef>
          <a:fillRef idx="3">
            <a:schemeClr val="accent1"/>
          </a:fillRef>
          <a:effectRef idx="2">
            <a:schemeClr val="accent1"/>
          </a:effectRef>
          <a:fontRef idx="minor">
            <a:schemeClr val="lt1"/>
          </a:fontRef>
        </dgm:style>
      </dgm:prSet>
      <dgm:spPr>
        <a:ln/>
      </dgm:spPr>
      <dgm:t>
        <a:bodyPr/>
        <a:lstStyle/>
        <a:p>
          <a:r>
            <a:rPr kumimoji="1" lang="ja-JP" altLang="en-US" sz="600" dirty="0" smtClean="0"/>
            <a:t>観客増でマーケット拡大</a:t>
          </a:r>
          <a:endParaRPr kumimoji="1" lang="ja-JP" altLang="en-US" sz="600" dirty="0"/>
        </a:p>
      </dgm:t>
    </dgm:pt>
    <dgm:pt modelId="{5FE27844-2357-46AB-BEF6-037FC80CB688}" type="parTrans" cxnId="{9E4D639D-ACF9-43BF-ADAF-2EC10C40EB00}">
      <dgm:prSet/>
      <dgm:spPr/>
      <dgm:t>
        <a:bodyPr/>
        <a:lstStyle/>
        <a:p>
          <a:endParaRPr kumimoji="1" lang="ja-JP" altLang="en-US"/>
        </a:p>
      </dgm:t>
    </dgm:pt>
    <dgm:pt modelId="{D77C0FD7-41D0-4EB5-9E77-E333A10FC307}" type="sibTrans" cxnId="{9E4D639D-ACF9-43BF-ADAF-2EC10C40EB00}">
      <dgm:prSet/>
      <dgm:spPr>
        <a:ln w="38100"/>
      </dgm:spPr>
      <dgm:t>
        <a:bodyPr/>
        <a:lstStyle/>
        <a:p>
          <a:endParaRPr kumimoji="1" lang="ja-JP" altLang="en-US"/>
        </a:p>
      </dgm:t>
    </dgm:pt>
    <dgm:pt modelId="{7D105727-7EF5-439F-B17B-CA54E7ED3E27}">
      <dgm:prSet phldrT="[テキスト]" custT="1">
        <dgm:style>
          <a:lnRef idx="1">
            <a:schemeClr val="accent1"/>
          </a:lnRef>
          <a:fillRef idx="3">
            <a:schemeClr val="accent1"/>
          </a:fillRef>
          <a:effectRef idx="2">
            <a:schemeClr val="accent1"/>
          </a:effectRef>
          <a:fontRef idx="minor">
            <a:schemeClr val="lt1"/>
          </a:fontRef>
        </dgm:style>
      </dgm:prSet>
      <dgm:spPr>
        <a:ln/>
      </dgm:spPr>
      <dgm:t>
        <a:bodyPr/>
        <a:lstStyle/>
        <a:p>
          <a:r>
            <a:rPr kumimoji="1" lang="ja-JP" altLang="en-US" sz="600" dirty="0" smtClean="0"/>
            <a:t>プロデューサーのレベルアップ</a:t>
          </a:r>
          <a:endParaRPr kumimoji="1" lang="ja-JP" altLang="en-US" sz="600" dirty="0"/>
        </a:p>
      </dgm:t>
    </dgm:pt>
    <dgm:pt modelId="{6E63F683-CB23-4DD1-9C1F-3BDA749A8217}" type="parTrans" cxnId="{A3ED4DBA-4FF0-472B-8B81-22D459C52D8A}">
      <dgm:prSet/>
      <dgm:spPr/>
      <dgm:t>
        <a:bodyPr/>
        <a:lstStyle/>
        <a:p>
          <a:endParaRPr kumimoji="1" lang="ja-JP" altLang="en-US"/>
        </a:p>
      </dgm:t>
    </dgm:pt>
    <dgm:pt modelId="{1DBCF081-906B-4D25-8FCB-D675E65C4242}" type="sibTrans" cxnId="{A3ED4DBA-4FF0-472B-8B81-22D459C52D8A}">
      <dgm:prSet/>
      <dgm:spPr>
        <a:ln w="38100"/>
      </dgm:spPr>
      <dgm:t>
        <a:bodyPr/>
        <a:lstStyle/>
        <a:p>
          <a:endParaRPr kumimoji="1" lang="ja-JP" altLang="en-US"/>
        </a:p>
      </dgm:t>
    </dgm:pt>
    <dgm:pt modelId="{35DD785D-FC3D-4A59-A3AF-E84F178B595E}" type="pres">
      <dgm:prSet presAssocID="{BFEB9697-557D-4362-A324-BF6AF45F05B5}" presName="cycle" presStyleCnt="0">
        <dgm:presLayoutVars>
          <dgm:dir/>
          <dgm:resizeHandles val="exact"/>
        </dgm:presLayoutVars>
      </dgm:prSet>
      <dgm:spPr/>
      <dgm:t>
        <a:bodyPr/>
        <a:lstStyle/>
        <a:p>
          <a:endParaRPr kumimoji="1" lang="ja-JP" altLang="en-US"/>
        </a:p>
      </dgm:t>
    </dgm:pt>
    <dgm:pt modelId="{AD97611E-ED37-44B6-AB4F-B4A56FB59713}" type="pres">
      <dgm:prSet presAssocID="{60C3039E-2CAF-4482-8453-86220210B40E}" presName="node" presStyleLbl="node1" presStyleIdx="0" presStyleCnt="3" custScaleX="120013" custScaleY="103509">
        <dgm:presLayoutVars>
          <dgm:bulletEnabled val="1"/>
        </dgm:presLayoutVars>
      </dgm:prSet>
      <dgm:spPr/>
      <dgm:t>
        <a:bodyPr/>
        <a:lstStyle/>
        <a:p>
          <a:endParaRPr kumimoji="1" lang="ja-JP" altLang="en-US"/>
        </a:p>
      </dgm:t>
    </dgm:pt>
    <dgm:pt modelId="{0394D1F2-7E26-4AE9-B04A-E1490DE54F6C}" type="pres">
      <dgm:prSet presAssocID="{60C3039E-2CAF-4482-8453-86220210B40E}" presName="spNode" presStyleCnt="0"/>
      <dgm:spPr/>
    </dgm:pt>
    <dgm:pt modelId="{79CF8D97-87B7-4673-A85A-0425F20EBB40}" type="pres">
      <dgm:prSet presAssocID="{9285028A-C7EE-41C1-B1CB-4173F43C13D1}" presName="sibTrans" presStyleLbl="sibTrans1D1" presStyleIdx="0" presStyleCnt="3"/>
      <dgm:spPr/>
      <dgm:t>
        <a:bodyPr/>
        <a:lstStyle/>
        <a:p>
          <a:endParaRPr kumimoji="1" lang="ja-JP" altLang="en-US"/>
        </a:p>
      </dgm:t>
    </dgm:pt>
    <dgm:pt modelId="{AC3B15DA-1E91-4C48-BCC2-7D7076717F1C}" type="pres">
      <dgm:prSet presAssocID="{C02D0BBC-A6C2-43AD-8059-974AF6C5E49B}" presName="node" presStyleLbl="node1" presStyleIdx="1" presStyleCnt="3">
        <dgm:presLayoutVars>
          <dgm:bulletEnabled val="1"/>
        </dgm:presLayoutVars>
      </dgm:prSet>
      <dgm:spPr/>
      <dgm:t>
        <a:bodyPr/>
        <a:lstStyle/>
        <a:p>
          <a:endParaRPr kumimoji="1" lang="ja-JP" altLang="en-US"/>
        </a:p>
      </dgm:t>
    </dgm:pt>
    <dgm:pt modelId="{41E3F92A-0D74-4C0E-93B1-FCADD9FE13C6}" type="pres">
      <dgm:prSet presAssocID="{C02D0BBC-A6C2-43AD-8059-974AF6C5E49B}" presName="spNode" presStyleCnt="0"/>
      <dgm:spPr/>
    </dgm:pt>
    <dgm:pt modelId="{98802344-7C7B-41E4-98CD-280B53449F2A}" type="pres">
      <dgm:prSet presAssocID="{D77C0FD7-41D0-4EB5-9E77-E333A10FC307}" presName="sibTrans" presStyleLbl="sibTrans1D1" presStyleIdx="1" presStyleCnt="3"/>
      <dgm:spPr/>
      <dgm:t>
        <a:bodyPr/>
        <a:lstStyle/>
        <a:p>
          <a:endParaRPr kumimoji="1" lang="ja-JP" altLang="en-US"/>
        </a:p>
      </dgm:t>
    </dgm:pt>
    <dgm:pt modelId="{E27405CF-5FEC-4E77-97D0-08972C78A240}" type="pres">
      <dgm:prSet presAssocID="{7D105727-7EF5-439F-B17B-CA54E7ED3E27}" presName="node" presStyleLbl="node1" presStyleIdx="2" presStyleCnt="3">
        <dgm:presLayoutVars>
          <dgm:bulletEnabled val="1"/>
        </dgm:presLayoutVars>
      </dgm:prSet>
      <dgm:spPr/>
      <dgm:t>
        <a:bodyPr/>
        <a:lstStyle/>
        <a:p>
          <a:endParaRPr kumimoji="1" lang="ja-JP" altLang="en-US"/>
        </a:p>
      </dgm:t>
    </dgm:pt>
    <dgm:pt modelId="{B62C3D42-7AF2-4C82-A100-1AD5282B79B0}" type="pres">
      <dgm:prSet presAssocID="{7D105727-7EF5-439F-B17B-CA54E7ED3E27}" presName="spNode" presStyleCnt="0"/>
      <dgm:spPr/>
    </dgm:pt>
    <dgm:pt modelId="{44951DBA-D0BD-44C2-AF2F-DD520937B8A1}" type="pres">
      <dgm:prSet presAssocID="{1DBCF081-906B-4D25-8FCB-D675E65C4242}" presName="sibTrans" presStyleLbl="sibTrans1D1" presStyleIdx="2" presStyleCnt="3"/>
      <dgm:spPr/>
      <dgm:t>
        <a:bodyPr/>
        <a:lstStyle/>
        <a:p>
          <a:endParaRPr kumimoji="1" lang="ja-JP" altLang="en-US"/>
        </a:p>
      </dgm:t>
    </dgm:pt>
  </dgm:ptLst>
  <dgm:cxnLst>
    <dgm:cxn modelId="{3F64698E-C057-4B0E-8565-89C1308F6F8D}" type="presOf" srcId="{60C3039E-2CAF-4482-8453-86220210B40E}" destId="{AD97611E-ED37-44B6-AB4F-B4A56FB59713}" srcOrd="0" destOrd="0" presId="urn:microsoft.com/office/officeart/2005/8/layout/cycle5"/>
    <dgm:cxn modelId="{34953615-6573-4C35-AE95-38418291BE39}" type="presOf" srcId="{BFEB9697-557D-4362-A324-BF6AF45F05B5}" destId="{35DD785D-FC3D-4A59-A3AF-E84F178B595E}" srcOrd="0" destOrd="0" presId="urn:microsoft.com/office/officeart/2005/8/layout/cycle5"/>
    <dgm:cxn modelId="{2376368C-AFAD-48BB-8B8A-E3D84A586AC4}" type="presOf" srcId="{1DBCF081-906B-4D25-8FCB-D675E65C4242}" destId="{44951DBA-D0BD-44C2-AF2F-DD520937B8A1}" srcOrd="0" destOrd="0" presId="urn:microsoft.com/office/officeart/2005/8/layout/cycle5"/>
    <dgm:cxn modelId="{722CAD3B-CE4F-428B-A737-F243B9C74B32}" srcId="{BFEB9697-557D-4362-A324-BF6AF45F05B5}" destId="{60C3039E-2CAF-4482-8453-86220210B40E}" srcOrd="0" destOrd="0" parTransId="{68D52492-09F4-4D6A-A6D9-555E1913099C}" sibTransId="{9285028A-C7EE-41C1-B1CB-4173F43C13D1}"/>
    <dgm:cxn modelId="{A3ED4DBA-4FF0-472B-8B81-22D459C52D8A}" srcId="{BFEB9697-557D-4362-A324-BF6AF45F05B5}" destId="{7D105727-7EF5-439F-B17B-CA54E7ED3E27}" srcOrd="2" destOrd="0" parTransId="{6E63F683-CB23-4DD1-9C1F-3BDA749A8217}" sibTransId="{1DBCF081-906B-4D25-8FCB-D675E65C4242}"/>
    <dgm:cxn modelId="{8327D8E4-3D7C-41B6-9C1C-06F24FEFAE7C}" type="presOf" srcId="{9285028A-C7EE-41C1-B1CB-4173F43C13D1}" destId="{79CF8D97-87B7-4673-A85A-0425F20EBB40}" srcOrd="0" destOrd="0" presId="urn:microsoft.com/office/officeart/2005/8/layout/cycle5"/>
    <dgm:cxn modelId="{89EBFE7F-99F6-45A6-B694-E177422FF75F}" type="presOf" srcId="{7D105727-7EF5-439F-B17B-CA54E7ED3E27}" destId="{E27405CF-5FEC-4E77-97D0-08972C78A240}" srcOrd="0" destOrd="0" presId="urn:microsoft.com/office/officeart/2005/8/layout/cycle5"/>
    <dgm:cxn modelId="{2497EBB2-7978-47DC-AB45-DA289698B26D}" type="presOf" srcId="{C02D0BBC-A6C2-43AD-8059-974AF6C5E49B}" destId="{AC3B15DA-1E91-4C48-BCC2-7D7076717F1C}" srcOrd="0" destOrd="0" presId="urn:microsoft.com/office/officeart/2005/8/layout/cycle5"/>
    <dgm:cxn modelId="{A23046F3-9683-407B-857B-4073CC6B1DD0}" type="presOf" srcId="{D77C0FD7-41D0-4EB5-9E77-E333A10FC307}" destId="{98802344-7C7B-41E4-98CD-280B53449F2A}" srcOrd="0" destOrd="0" presId="urn:microsoft.com/office/officeart/2005/8/layout/cycle5"/>
    <dgm:cxn modelId="{9E4D639D-ACF9-43BF-ADAF-2EC10C40EB00}" srcId="{BFEB9697-557D-4362-A324-BF6AF45F05B5}" destId="{C02D0BBC-A6C2-43AD-8059-974AF6C5E49B}" srcOrd="1" destOrd="0" parTransId="{5FE27844-2357-46AB-BEF6-037FC80CB688}" sibTransId="{D77C0FD7-41D0-4EB5-9E77-E333A10FC307}"/>
    <dgm:cxn modelId="{0C5992E1-D66B-437C-8E59-2A95C83A9240}" type="presParOf" srcId="{35DD785D-FC3D-4A59-A3AF-E84F178B595E}" destId="{AD97611E-ED37-44B6-AB4F-B4A56FB59713}" srcOrd="0" destOrd="0" presId="urn:microsoft.com/office/officeart/2005/8/layout/cycle5"/>
    <dgm:cxn modelId="{0E9D25ED-7771-45CF-A8EB-F5D32FE898D3}" type="presParOf" srcId="{35DD785D-FC3D-4A59-A3AF-E84F178B595E}" destId="{0394D1F2-7E26-4AE9-B04A-E1490DE54F6C}" srcOrd="1" destOrd="0" presId="urn:microsoft.com/office/officeart/2005/8/layout/cycle5"/>
    <dgm:cxn modelId="{4BEFC9A5-7B31-4139-A57D-F83B2E8917A8}" type="presParOf" srcId="{35DD785D-FC3D-4A59-A3AF-E84F178B595E}" destId="{79CF8D97-87B7-4673-A85A-0425F20EBB40}" srcOrd="2" destOrd="0" presId="urn:microsoft.com/office/officeart/2005/8/layout/cycle5"/>
    <dgm:cxn modelId="{29CC9CAE-5BBF-4FCC-AC9A-9F4D3D5E741A}" type="presParOf" srcId="{35DD785D-FC3D-4A59-A3AF-E84F178B595E}" destId="{AC3B15DA-1E91-4C48-BCC2-7D7076717F1C}" srcOrd="3" destOrd="0" presId="urn:microsoft.com/office/officeart/2005/8/layout/cycle5"/>
    <dgm:cxn modelId="{4B9D5D6C-FE2C-4AB6-9475-72D495658EC0}" type="presParOf" srcId="{35DD785D-FC3D-4A59-A3AF-E84F178B595E}" destId="{41E3F92A-0D74-4C0E-93B1-FCADD9FE13C6}" srcOrd="4" destOrd="0" presId="urn:microsoft.com/office/officeart/2005/8/layout/cycle5"/>
    <dgm:cxn modelId="{D72B1331-E713-4616-9486-4CFE7CB9D880}" type="presParOf" srcId="{35DD785D-FC3D-4A59-A3AF-E84F178B595E}" destId="{98802344-7C7B-41E4-98CD-280B53449F2A}" srcOrd="5" destOrd="0" presId="urn:microsoft.com/office/officeart/2005/8/layout/cycle5"/>
    <dgm:cxn modelId="{A988196E-2ECC-4EE9-ADE1-855649A5650C}" type="presParOf" srcId="{35DD785D-FC3D-4A59-A3AF-E84F178B595E}" destId="{E27405CF-5FEC-4E77-97D0-08972C78A240}" srcOrd="6" destOrd="0" presId="urn:microsoft.com/office/officeart/2005/8/layout/cycle5"/>
    <dgm:cxn modelId="{C3638946-F585-414D-B477-23BAF5D821E2}" type="presParOf" srcId="{35DD785D-FC3D-4A59-A3AF-E84F178B595E}" destId="{B62C3D42-7AF2-4C82-A100-1AD5282B79B0}" srcOrd="7" destOrd="0" presId="urn:microsoft.com/office/officeart/2005/8/layout/cycle5"/>
    <dgm:cxn modelId="{C6AE98B9-3399-4FD4-B986-2215E7927D16}" type="presParOf" srcId="{35DD785D-FC3D-4A59-A3AF-E84F178B595E}" destId="{44951DBA-D0BD-44C2-AF2F-DD520937B8A1}"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611E-ED37-44B6-AB4F-B4A56FB59713}">
      <dsp:nvSpPr>
        <dsp:cNvPr id="0" name=""/>
        <dsp:cNvSpPr/>
      </dsp:nvSpPr>
      <dsp:spPr>
        <a:xfrm>
          <a:off x="393740" y="-2471"/>
          <a:ext cx="602946" cy="338019"/>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府域の文化</a:t>
          </a:r>
          <a:endParaRPr kumimoji="1" lang="en-US" altLang="ja-JP" sz="600" kern="1200" dirty="0" smtClean="0"/>
        </a:p>
        <a:p>
          <a:pPr lvl="0" algn="ctr" defTabSz="266700">
            <a:lnSpc>
              <a:spcPct val="90000"/>
            </a:lnSpc>
            <a:spcBef>
              <a:spcPct val="0"/>
            </a:spcBef>
            <a:spcAft>
              <a:spcPct val="35000"/>
            </a:spcAft>
          </a:pPr>
          <a:r>
            <a:rPr kumimoji="1" lang="ja-JP" altLang="en-US" sz="600" kern="1200" dirty="0" smtClean="0"/>
            <a:t>事業の活性化</a:t>
          </a:r>
          <a:endParaRPr kumimoji="1" lang="ja-JP" altLang="en-US" sz="600" kern="1200" dirty="0"/>
        </a:p>
      </dsp:txBody>
      <dsp:txXfrm>
        <a:off x="410241" y="14030"/>
        <a:ext cx="569944" cy="305017"/>
      </dsp:txXfrm>
    </dsp:sp>
    <dsp:sp modelId="{79CF8D97-87B7-4673-A85A-0425F20EBB40}">
      <dsp:nvSpPr>
        <dsp:cNvPr id="0" name=""/>
        <dsp:cNvSpPr/>
      </dsp:nvSpPr>
      <dsp:spPr>
        <a:xfrm>
          <a:off x="259395" y="166537"/>
          <a:ext cx="871636" cy="871636"/>
        </a:xfrm>
        <a:custGeom>
          <a:avLst/>
          <a:gdLst/>
          <a:ahLst/>
          <a:cxnLst/>
          <a:rect l="0" t="0" r="0" b="0"/>
          <a:pathLst>
            <a:path>
              <a:moveTo>
                <a:pt x="788721" y="180091"/>
              </a:moveTo>
              <a:arcTo wR="435818" hR="435818" stAng="19444293" swAng="1969548"/>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C3B15DA-1E91-4C48-BCC2-7D7076717F1C}">
      <dsp:nvSpPr>
        <dsp:cNvPr id="0" name=""/>
        <dsp:cNvSpPr/>
      </dsp:nvSpPr>
      <dsp:spPr>
        <a:xfrm>
          <a:off x="821443" y="656984"/>
          <a:ext cx="502400" cy="3265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観客増でマーケット拡大</a:t>
          </a:r>
          <a:endParaRPr kumimoji="1" lang="ja-JP" altLang="en-US" sz="600" kern="1200" dirty="0"/>
        </a:p>
      </dsp:txBody>
      <dsp:txXfrm>
        <a:off x="837384" y="672925"/>
        <a:ext cx="470518" cy="294678"/>
      </dsp:txXfrm>
    </dsp:sp>
    <dsp:sp modelId="{98802344-7C7B-41E4-98CD-280B53449F2A}">
      <dsp:nvSpPr>
        <dsp:cNvPr id="0" name=""/>
        <dsp:cNvSpPr/>
      </dsp:nvSpPr>
      <dsp:spPr>
        <a:xfrm>
          <a:off x="259395" y="166537"/>
          <a:ext cx="871636" cy="871636"/>
        </a:xfrm>
        <a:custGeom>
          <a:avLst/>
          <a:gdLst/>
          <a:ahLst/>
          <a:cxnLst/>
          <a:rect l="0" t="0" r="0" b="0"/>
          <a:pathLst>
            <a:path>
              <a:moveTo>
                <a:pt x="569671" y="850571"/>
              </a:moveTo>
              <a:arcTo wR="435818" hR="435818" stAng="4326811" swAng="2146377"/>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E27405CF-5FEC-4E77-97D0-08972C78A240}">
      <dsp:nvSpPr>
        <dsp:cNvPr id="0" name=""/>
        <dsp:cNvSpPr/>
      </dsp:nvSpPr>
      <dsp:spPr>
        <a:xfrm>
          <a:off x="66584" y="656984"/>
          <a:ext cx="502400" cy="3265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kumimoji="1" lang="ja-JP" altLang="en-US" sz="600" kern="1200" dirty="0" smtClean="0"/>
            <a:t>プロデューサーのレベルアップ</a:t>
          </a:r>
          <a:endParaRPr kumimoji="1" lang="ja-JP" altLang="en-US" sz="600" kern="1200" dirty="0"/>
        </a:p>
      </dsp:txBody>
      <dsp:txXfrm>
        <a:off x="82525" y="672925"/>
        <a:ext cx="470518" cy="294678"/>
      </dsp:txXfrm>
    </dsp:sp>
    <dsp:sp modelId="{44951DBA-D0BD-44C2-AF2F-DD520937B8A1}">
      <dsp:nvSpPr>
        <dsp:cNvPr id="0" name=""/>
        <dsp:cNvSpPr/>
      </dsp:nvSpPr>
      <dsp:spPr>
        <a:xfrm>
          <a:off x="259395" y="166537"/>
          <a:ext cx="871636" cy="871636"/>
        </a:xfrm>
        <a:custGeom>
          <a:avLst/>
          <a:gdLst/>
          <a:ahLst/>
          <a:cxnLst/>
          <a:rect l="0" t="0" r="0" b="0"/>
          <a:pathLst>
            <a:path>
              <a:moveTo>
                <a:pt x="638" y="412229"/>
              </a:moveTo>
              <a:arcTo wR="435818" hR="435818" stAng="10986159" swAng="1969548"/>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387971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207250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5"/>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5"/>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303593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53497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109019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374620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958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275022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122587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278518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F16543-ED84-438C-B823-3835741F93A9}" type="datetimeFigureOut">
              <a:rPr kumimoji="1" lang="ja-JP" altLang="en-US" smtClean="0"/>
              <a:t>2015/9/7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334527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36F16543-ED84-438C-B823-3835741F93A9}" type="datetimeFigureOut">
              <a:rPr kumimoji="1" lang="ja-JP" altLang="en-US" smtClean="0"/>
              <a:t>2015/9/7</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78018E78-353A-40CD-BE41-DFB07E4CAF9B}" type="slidenum">
              <a:rPr kumimoji="1" lang="ja-JP" altLang="en-US" smtClean="0"/>
              <a:t>‹#›</a:t>
            </a:fld>
            <a:endParaRPr kumimoji="1" lang="ja-JP" altLang="en-US"/>
          </a:p>
        </p:txBody>
      </p:sp>
    </p:spTree>
    <p:extLst>
      <p:ext uri="{BB962C8B-B14F-4D97-AF65-F5344CB8AC3E}">
        <p14:creationId xmlns:p14="http://schemas.microsoft.com/office/powerpoint/2010/main" val="46735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diagramData" Target="../diagrams/data1.xml"/><Relationship Id="rId16"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3608" y="1907068"/>
            <a:ext cx="12383896" cy="3469595"/>
          </a:xfrm>
          <a:prstGeom prst="roundRect">
            <a:avLst>
              <a:gd name="adj" fmla="val 53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10605839" y="4913529"/>
            <a:ext cx="2087981" cy="2695383"/>
          </a:xfrm>
          <a:prstGeom prst="roundRect">
            <a:avLst>
              <a:gd name="adj" fmla="val 9361"/>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gray">
          <a:xfrm>
            <a:off x="11103156" y="4800600"/>
            <a:ext cx="1202300" cy="246221"/>
          </a:xfrm>
          <a:prstGeom prst="rect">
            <a:avLst/>
          </a:prstGeom>
          <a:solidFill>
            <a:schemeClr val="bg1"/>
          </a:solidFill>
          <a:ln>
            <a:noFill/>
            <a:prstDash val="sysDash"/>
          </a:ln>
        </p:spPr>
        <p:txBody>
          <a:bodyPr wrap="square" rtlCol="0">
            <a:spAutoFit/>
          </a:bodyPr>
          <a:lstStyle/>
          <a:p>
            <a:pPr algn="ctr"/>
            <a:r>
              <a:rPr lang="ja-JP" altLang="en-US" sz="1000" dirty="0" smtClean="0"/>
              <a:t>伝統</a:t>
            </a:r>
            <a:r>
              <a:rPr lang="en-US" altLang="ja-JP" sz="1000" dirty="0" smtClean="0"/>
              <a:t>×</a:t>
            </a:r>
            <a:r>
              <a:rPr lang="ja-JP" altLang="en-US" sz="1000" dirty="0" smtClean="0"/>
              <a:t>現代アート</a:t>
            </a:r>
            <a:endParaRPr lang="en-US" altLang="ja-JP" sz="1000" dirty="0" smtClean="0"/>
          </a:p>
        </p:txBody>
      </p:sp>
      <p:sp>
        <p:nvSpPr>
          <p:cNvPr id="9" name="角丸四角形 8"/>
          <p:cNvSpPr/>
          <p:nvPr/>
        </p:nvSpPr>
        <p:spPr bwMode="gray">
          <a:xfrm>
            <a:off x="424136" y="5254599"/>
            <a:ext cx="5184576" cy="2879765"/>
          </a:xfrm>
          <a:prstGeom prst="roundRect">
            <a:avLst>
              <a:gd name="adj" fmla="val 483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gray">
          <a:xfrm>
            <a:off x="2120407" y="5136607"/>
            <a:ext cx="1616097" cy="254359"/>
          </a:xfrm>
          <a:prstGeom prst="rect">
            <a:avLst/>
          </a:prstGeom>
          <a:solidFill>
            <a:schemeClr val="bg1"/>
          </a:solidFill>
          <a:ln>
            <a:noFill/>
            <a:prstDash val="sysDash"/>
          </a:ln>
        </p:spPr>
        <p:txBody>
          <a:bodyPr wrap="square" rtlCol="0">
            <a:spAutoFit/>
          </a:bodyPr>
          <a:lstStyle/>
          <a:p>
            <a:pPr algn="ctr"/>
            <a:r>
              <a:rPr lang="ja-JP" altLang="en-US" sz="1000" dirty="0" smtClean="0"/>
              <a:t>伝統</a:t>
            </a:r>
            <a:r>
              <a:rPr lang="en-US" altLang="ja-JP" sz="1000" dirty="0" smtClean="0"/>
              <a:t>×</a:t>
            </a:r>
            <a:r>
              <a:rPr lang="ja-JP" altLang="en-US" sz="1000" dirty="0" smtClean="0"/>
              <a:t>演劇・ダンス 等</a:t>
            </a:r>
            <a:endParaRPr lang="ja-JP" altLang="en-US" sz="1000" dirty="0"/>
          </a:p>
        </p:txBody>
      </p:sp>
      <p:sp>
        <p:nvSpPr>
          <p:cNvPr id="12" name="角丸四角形 11"/>
          <p:cNvSpPr/>
          <p:nvPr/>
        </p:nvSpPr>
        <p:spPr bwMode="gray">
          <a:xfrm>
            <a:off x="10793288" y="7858056"/>
            <a:ext cx="1891173" cy="13350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テキスト ボックス 12"/>
          <p:cNvSpPr txBox="1"/>
          <p:nvPr/>
        </p:nvSpPr>
        <p:spPr bwMode="gray">
          <a:xfrm>
            <a:off x="11122909" y="7679667"/>
            <a:ext cx="1231929" cy="230477"/>
          </a:xfrm>
          <a:prstGeom prst="rect">
            <a:avLst/>
          </a:prstGeom>
          <a:solidFill>
            <a:schemeClr val="bg1"/>
          </a:solidFill>
          <a:ln w="12700">
            <a:solidFill>
              <a:schemeClr val="tx1"/>
            </a:solidFill>
            <a:prstDash val="solid"/>
          </a:ln>
        </p:spPr>
        <p:txBody>
          <a:bodyPr wrap="square" rtlCol="0">
            <a:spAutoFit/>
          </a:bodyPr>
          <a:lstStyle/>
          <a:p>
            <a:pPr algn="ctr"/>
            <a:r>
              <a:rPr lang="ja-JP" altLang="en-US" sz="1000" dirty="0" smtClean="0"/>
              <a:t>その他（周辺事業）</a:t>
            </a:r>
            <a:endParaRPr lang="en-US" altLang="ja-JP" sz="1000" dirty="0" smtClean="0"/>
          </a:p>
        </p:txBody>
      </p:sp>
      <p:sp>
        <p:nvSpPr>
          <p:cNvPr id="14" name="テキスト ボックス 13"/>
          <p:cNvSpPr txBox="1"/>
          <p:nvPr/>
        </p:nvSpPr>
        <p:spPr>
          <a:xfrm>
            <a:off x="1898920" y="64786"/>
            <a:ext cx="9084323" cy="307764"/>
          </a:xfrm>
          <a:prstGeom prst="rect">
            <a:avLst/>
          </a:prstGeom>
          <a:noFill/>
        </p:spPr>
        <p:txBody>
          <a:bodyPr wrap="square" lIns="91428" tIns="45714" rIns="91428" bIns="45714" rtlCol="0">
            <a:spAutoFit/>
          </a:bodyPr>
          <a:lstStyle/>
          <a:p>
            <a:pPr algn="ctr"/>
            <a:r>
              <a:rPr lang="ja-JP" altLang="en-US" sz="1400" dirty="0" smtClean="0">
                <a:latin typeface="+mn-ea"/>
              </a:rPr>
              <a:t>「中之島</a:t>
            </a:r>
            <a:r>
              <a:rPr lang="ja-JP" altLang="en-US" sz="1400" dirty="0">
                <a:latin typeface="+mn-ea"/>
              </a:rPr>
              <a:t>のっと（</a:t>
            </a:r>
            <a:r>
              <a:rPr lang="en-US" altLang="ja-JP" sz="1400" dirty="0">
                <a:latin typeface="+mn-ea"/>
              </a:rPr>
              <a:t>knot</a:t>
            </a:r>
            <a:r>
              <a:rPr lang="ja-JP" altLang="en-US" sz="1400" dirty="0" smtClean="0">
                <a:latin typeface="+mn-ea"/>
              </a:rPr>
              <a:t>）」（平成</a:t>
            </a:r>
            <a:r>
              <a:rPr lang="en-US" altLang="ja-JP" sz="1400" dirty="0">
                <a:latin typeface="+mn-ea"/>
              </a:rPr>
              <a:t>27</a:t>
            </a:r>
            <a:r>
              <a:rPr lang="ja-JP" altLang="en-US" sz="1400" dirty="0" smtClean="0">
                <a:latin typeface="+mn-ea"/>
              </a:rPr>
              <a:t>年度芸術</a:t>
            </a:r>
            <a:r>
              <a:rPr lang="ja-JP" altLang="en-US" sz="1400" dirty="0">
                <a:latin typeface="+mn-ea"/>
              </a:rPr>
              <a:t>文化魅力育成</a:t>
            </a:r>
            <a:r>
              <a:rPr lang="ja-JP" altLang="en-US" sz="1400" dirty="0" smtClean="0">
                <a:latin typeface="+mn-ea"/>
              </a:rPr>
              <a:t>プロジェクト）実施プログラム（予定）</a:t>
            </a:r>
            <a:endParaRPr lang="ja-JP" altLang="en-US" sz="1050" dirty="0">
              <a:latin typeface="+mn-ea"/>
            </a:endParaRPr>
          </a:p>
        </p:txBody>
      </p:sp>
      <p:sp>
        <p:nvSpPr>
          <p:cNvPr id="16" name="正方形/長方形 15"/>
          <p:cNvSpPr/>
          <p:nvPr/>
        </p:nvSpPr>
        <p:spPr bwMode="gray">
          <a:xfrm>
            <a:off x="92688" y="480120"/>
            <a:ext cx="12644816" cy="1224136"/>
          </a:xfrm>
          <a:prstGeom prst="rect">
            <a:avLst/>
          </a:prstGeom>
          <a:solidFill>
            <a:schemeClr val="accent5">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nSpc>
                <a:spcPct val="150000"/>
              </a:lnSpc>
            </a:pP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事業目的</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アーツカウンシルの現状分析</a:t>
            </a:r>
            <a:r>
              <a:rPr lang="ja-JP" altLang="en-US" sz="1100" dirty="0" smtClean="0">
                <a:solidFill>
                  <a:schemeClr val="tx1"/>
                </a:solidFill>
                <a:latin typeface="ＭＳ ゴシック" panose="020B0609070205080204" pitchFamily="49" charset="-128"/>
                <a:ea typeface="ＭＳ ゴシック" panose="020B0609070205080204" pitchFamily="49" charset="-128"/>
              </a:rPr>
              <a:t>と提言</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を元に、大阪の優れた文化事業を結集し、異なるジャンル間の交流促進、プロデューサーの人材育成、文化の魅力発信。</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事業概要</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公募によって選ばれたジャンルの異なる４事業者が、</a:t>
            </a:r>
            <a:r>
              <a:rPr lang="ja-JP" altLang="en-US" sz="1200" b="1" dirty="0">
                <a:solidFill>
                  <a:schemeClr val="tx1"/>
                </a:solidFill>
                <a:latin typeface="ＭＳ ゴシック" panose="020B0609070205080204" pitchFamily="49" charset="-128"/>
                <a:ea typeface="ＭＳ ゴシック" panose="020B0609070205080204" pitchFamily="49" charset="-128"/>
              </a:rPr>
              <a:t>「伝統」</a:t>
            </a:r>
            <a:r>
              <a:rPr lang="ja-JP" altLang="en-US" sz="1100" dirty="0">
                <a:solidFill>
                  <a:schemeClr val="tx1"/>
                </a:solidFill>
                <a:latin typeface="ＭＳ ゴシック" panose="020B0609070205080204" pitchFamily="49" charset="-128"/>
                <a:ea typeface="ＭＳ ゴシック" panose="020B0609070205080204" pitchFamily="49" charset="-128"/>
              </a:rPr>
              <a:t>をキーワード</a:t>
            </a:r>
            <a:r>
              <a:rPr lang="ja-JP" altLang="en-US" sz="1100" dirty="0" smtClean="0">
                <a:solidFill>
                  <a:schemeClr val="tx1"/>
                </a:solidFill>
                <a:latin typeface="ＭＳ ゴシック" panose="020B0609070205080204" pitchFamily="49" charset="-128"/>
                <a:ea typeface="ＭＳ ゴシック" panose="020B0609070205080204" pitchFamily="49" charset="-128"/>
              </a:rPr>
              <a:t>に議論を重ね、事業全体の構成や提供プログラム、プロモーション等を共同して実施。</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①</a:t>
            </a:r>
            <a:r>
              <a:rPr lang="en-US" altLang="ja-JP" sz="1100" b="1" u="sng" dirty="0" smtClean="0">
                <a:solidFill>
                  <a:schemeClr val="tx1"/>
                </a:solidFill>
                <a:latin typeface="ＭＳ ゴシック" panose="020B0609070205080204" pitchFamily="49" charset="-128"/>
                <a:ea typeface="ＭＳ ゴシック" panose="020B0609070205080204" pitchFamily="49" charset="-128"/>
              </a:rPr>
              <a:t>4</a:t>
            </a: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事業者による全体計画の検討と策定</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②各事業者による提供プログラムの検討</a:t>
            </a:r>
            <a:r>
              <a:rPr lang="ja-JP" altLang="en-US" sz="1100" dirty="0" smtClean="0">
                <a:solidFill>
                  <a:schemeClr val="tx1"/>
                </a:solidFill>
                <a:latin typeface="ＭＳ ゴシック" panose="020B0609070205080204" pitchFamily="49" charset="-128"/>
                <a:ea typeface="ＭＳ ゴシック" panose="020B0609070205080204" pitchFamily="49" charset="-128"/>
              </a:rPr>
              <a:t>（既存事業のアレンジ、新規プログラム等）、</a:t>
            </a: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③</a:t>
            </a:r>
            <a:r>
              <a:rPr lang="en-US" altLang="ja-JP" sz="1100" b="1" u="sng" dirty="0" smtClean="0">
                <a:solidFill>
                  <a:schemeClr val="tx1"/>
                </a:solidFill>
                <a:latin typeface="ＭＳ ゴシック" panose="020B0609070205080204" pitchFamily="49" charset="-128"/>
                <a:ea typeface="ＭＳ ゴシック" panose="020B0609070205080204" pitchFamily="49" charset="-128"/>
              </a:rPr>
              <a:t>4</a:t>
            </a: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事業者連携によるプロモーション</a:t>
            </a:r>
            <a:r>
              <a:rPr lang="ja-JP" altLang="en-US" sz="1100" dirty="0" smtClean="0">
                <a:solidFill>
                  <a:schemeClr val="tx1"/>
                </a:solidFill>
                <a:latin typeface="ＭＳ ゴシック" panose="020B0609070205080204" pitchFamily="49" charset="-128"/>
                <a:ea typeface="ＭＳ ゴシック" panose="020B0609070205080204" pitchFamily="49" charset="-128"/>
              </a:rPr>
              <a:t>など</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実施期間</a:t>
            </a:r>
            <a:r>
              <a:rPr lang="en-US" altLang="ja-JP" sz="1100" dirty="0">
                <a:solidFill>
                  <a:schemeClr val="tx1"/>
                </a:solidFill>
                <a:latin typeface="ＭＳ ゴシック" panose="020B0609070205080204" pitchFamily="49" charset="-128"/>
                <a:ea typeface="ＭＳ ゴシック" panose="020B0609070205080204" pitchFamily="49" charset="-128"/>
              </a:rPr>
              <a:t>】</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27</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10</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日（金）～</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11</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10</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日（火）</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3562029" y="2568352"/>
            <a:ext cx="2879051" cy="984885"/>
          </a:xfrm>
          <a:prstGeom prst="rect">
            <a:avLst/>
          </a:prstGeom>
          <a:solidFill>
            <a:schemeClr val="bg1"/>
          </a:solidFill>
          <a:ln>
            <a:solidFill>
              <a:schemeClr val="accent1"/>
            </a:solidFill>
          </a:ln>
        </p:spPr>
        <p:txBody>
          <a:bodyPr wrap="square" rtlCol="0">
            <a:spAutoFit/>
          </a:bodyPr>
          <a:lstStyle/>
          <a:p>
            <a:r>
              <a:rPr kumimoji="1" lang="en-US" altLang="ja-JP" sz="800" dirty="0" smtClean="0"/>
              <a:t>10</a:t>
            </a:r>
            <a:r>
              <a:rPr kumimoji="1" lang="ja-JP" altLang="en-US" sz="800" dirty="0" smtClean="0"/>
              <a:t>月</a:t>
            </a:r>
            <a:r>
              <a:rPr lang="en-US" altLang="ja-JP" sz="800" dirty="0" smtClean="0"/>
              <a:t>17</a:t>
            </a:r>
            <a:r>
              <a:rPr lang="ja-JP" altLang="en-US" sz="800" dirty="0" smtClean="0"/>
              <a:t>日</a:t>
            </a:r>
            <a:r>
              <a:rPr kumimoji="1" lang="ja-JP" altLang="en-US" sz="800" dirty="0" smtClean="0"/>
              <a:t>（</a:t>
            </a:r>
            <a:r>
              <a:rPr lang="ja-JP" altLang="en-US" sz="800" dirty="0"/>
              <a:t>土</a:t>
            </a:r>
            <a:r>
              <a:rPr kumimoji="1" lang="ja-JP" altLang="en-US" sz="800" dirty="0" smtClean="0"/>
              <a:t>）～</a:t>
            </a:r>
            <a:r>
              <a:rPr lang="en-US" altLang="ja-JP" sz="800" dirty="0" smtClean="0"/>
              <a:t>18</a:t>
            </a:r>
            <a:r>
              <a:rPr lang="ja-JP" altLang="en-US" sz="800" dirty="0" smtClean="0"/>
              <a:t>日</a:t>
            </a:r>
            <a:r>
              <a:rPr kumimoji="1" lang="ja-JP" altLang="en-US" sz="800" dirty="0" smtClean="0"/>
              <a:t>（</a:t>
            </a:r>
            <a:r>
              <a:rPr lang="ja-JP" altLang="en-US" sz="800" dirty="0"/>
              <a:t>日</a:t>
            </a:r>
            <a:r>
              <a:rPr kumimoji="1" lang="ja-JP" altLang="en-US" sz="800" dirty="0" smtClean="0"/>
              <a:t>）</a:t>
            </a:r>
            <a:endParaRPr lang="en-US" altLang="ja-JP" sz="800" dirty="0" smtClean="0"/>
          </a:p>
          <a:p>
            <a:r>
              <a:rPr lang="ja-JP" altLang="en-US" sz="900" b="1" dirty="0" smtClean="0">
                <a:latin typeface="+mn-ea"/>
              </a:rPr>
              <a:t>伝統</a:t>
            </a:r>
            <a:r>
              <a:rPr lang="ja-JP" altLang="en-US" sz="900" b="1" dirty="0">
                <a:latin typeface="+mn-ea"/>
              </a:rPr>
              <a:t>芸能</a:t>
            </a:r>
            <a:r>
              <a:rPr lang="en-US" altLang="ja-JP" sz="900" b="1" dirty="0">
                <a:latin typeface="+mn-ea"/>
              </a:rPr>
              <a:t>×</a:t>
            </a:r>
            <a:r>
              <a:rPr lang="ja-JP" altLang="en-US" sz="900" b="1" dirty="0" smtClean="0">
                <a:latin typeface="+mn-ea"/>
              </a:rPr>
              <a:t>ファッションのワークショップ</a:t>
            </a:r>
            <a:endParaRPr lang="ja-JP" altLang="en-US" sz="900" b="1" dirty="0">
              <a:latin typeface="+mn-ea"/>
            </a:endParaRPr>
          </a:p>
          <a:p>
            <a:r>
              <a:rPr lang="ja-JP" altLang="en-US" sz="800" dirty="0" smtClean="0">
                <a:latin typeface="+mn-ea"/>
              </a:rPr>
              <a:t>実物</a:t>
            </a:r>
            <a:r>
              <a:rPr lang="ja-JP" altLang="en-US" sz="800" dirty="0">
                <a:latin typeface="+mn-ea"/>
              </a:rPr>
              <a:t>の能衣装や文楽人形を題材に、能や文楽の衣装の</a:t>
            </a:r>
            <a:r>
              <a:rPr lang="ja-JP" altLang="en-US" sz="800" dirty="0" smtClean="0">
                <a:latin typeface="+mn-ea"/>
              </a:rPr>
              <a:t>美しさ</a:t>
            </a:r>
            <a:r>
              <a:rPr lang="ja-JP" altLang="en-US" sz="800" dirty="0">
                <a:latin typeface="+mn-ea"/>
              </a:rPr>
              <a:t>、機能性を探るワークショップ</a:t>
            </a:r>
          </a:p>
          <a:p>
            <a:r>
              <a:rPr lang="ja-JP" altLang="en-US" sz="900" b="1" dirty="0">
                <a:latin typeface="+mn-ea"/>
              </a:rPr>
              <a:t>グラフようちえん「能プロジェクト」</a:t>
            </a:r>
          </a:p>
          <a:p>
            <a:r>
              <a:rPr lang="ja-JP" altLang="en-US" sz="800" dirty="0">
                <a:latin typeface="+mn-ea"/>
              </a:rPr>
              <a:t>能を身近に感じてもらうため、子どもから大人まで参加可　</a:t>
            </a:r>
            <a:endParaRPr lang="en-US" altLang="ja-JP" sz="800" dirty="0" smtClean="0">
              <a:latin typeface="+mn-ea"/>
            </a:endParaRPr>
          </a:p>
          <a:p>
            <a:r>
              <a:rPr lang="ja-JP" altLang="en-US" sz="800" dirty="0" smtClean="0">
                <a:latin typeface="+mn-ea"/>
              </a:rPr>
              <a:t>能</a:t>
            </a:r>
            <a:r>
              <a:rPr lang="ja-JP" altLang="en-US" sz="800" dirty="0">
                <a:latin typeface="+mn-ea"/>
              </a:rPr>
              <a:t>な能面のワークショップをデザイン集団</a:t>
            </a:r>
            <a:r>
              <a:rPr lang="en-US" altLang="ja-JP" sz="800" dirty="0" err="1">
                <a:latin typeface="+mn-ea"/>
              </a:rPr>
              <a:t>graf</a:t>
            </a:r>
            <a:r>
              <a:rPr lang="ja-JP" altLang="en-US" sz="800" dirty="0">
                <a:latin typeface="+mn-ea"/>
              </a:rPr>
              <a:t>と共同</a:t>
            </a:r>
            <a:r>
              <a:rPr lang="ja-JP" altLang="en-US" sz="800" dirty="0" smtClean="0">
                <a:latin typeface="+mn-ea"/>
              </a:rPr>
              <a:t>実施</a:t>
            </a:r>
            <a:endParaRPr lang="ja-JP" altLang="en-US" sz="900" b="1" dirty="0">
              <a:latin typeface="+mn-ea"/>
            </a:endParaRPr>
          </a:p>
        </p:txBody>
      </p:sp>
      <p:sp>
        <p:nvSpPr>
          <p:cNvPr id="19" name="テキスト ボックス 18"/>
          <p:cNvSpPr txBox="1"/>
          <p:nvPr/>
        </p:nvSpPr>
        <p:spPr>
          <a:xfrm>
            <a:off x="3765079" y="5655171"/>
            <a:ext cx="1800200" cy="846386"/>
          </a:xfrm>
          <a:prstGeom prst="rect">
            <a:avLst/>
          </a:prstGeom>
          <a:noFill/>
          <a:ln>
            <a:solidFill>
              <a:schemeClr val="accent1"/>
            </a:solidFill>
          </a:ln>
        </p:spPr>
        <p:txBody>
          <a:bodyPr wrap="square" rtlCol="0">
            <a:spAutoFit/>
          </a:bodyPr>
          <a:lstStyle/>
          <a:p>
            <a:r>
              <a:rPr lang="en-US" altLang="ja-JP" sz="800" dirty="0" smtClean="0"/>
              <a:t>10</a:t>
            </a:r>
            <a:r>
              <a:rPr lang="ja-JP" altLang="en-US" sz="800" dirty="0" smtClean="0"/>
              <a:t>月</a:t>
            </a:r>
            <a:r>
              <a:rPr lang="en-US" altLang="ja-JP" sz="800" dirty="0" smtClean="0"/>
              <a:t>5</a:t>
            </a:r>
            <a:r>
              <a:rPr lang="ja-JP" altLang="en-US" sz="800" dirty="0" smtClean="0"/>
              <a:t>日（月）</a:t>
            </a:r>
            <a:endParaRPr lang="en-US" altLang="ja-JP" sz="800" dirty="0" smtClean="0"/>
          </a:p>
          <a:p>
            <a:r>
              <a:rPr lang="ja-JP" altLang="en-US" sz="900" b="1" dirty="0" smtClean="0"/>
              <a:t>フリンジフォーラム</a:t>
            </a:r>
            <a:endParaRPr lang="en-US" altLang="ja-JP" sz="900" b="1" dirty="0" smtClean="0"/>
          </a:p>
          <a:p>
            <a:r>
              <a:rPr lang="ja-JP" altLang="en-US" sz="800" dirty="0">
                <a:latin typeface="+mn-ea"/>
              </a:rPr>
              <a:t>国際的な芸術祭</a:t>
            </a:r>
            <a:r>
              <a:rPr lang="ja-JP" altLang="en-US" sz="800" dirty="0" smtClean="0">
                <a:latin typeface="+mn-ea"/>
              </a:rPr>
              <a:t>で実施されているフリンジ（出演料を払えば誰でもパフォーマンスができるシステム）の事例を紹介し、理解を深めるフォーラム。</a:t>
            </a:r>
            <a:endParaRPr lang="en-US" altLang="ja-JP" sz="800" dirty="0">
              <a:latin typeface="+mn-ea"/>
            </a:endParaRPr>
          </a:p>
        </p:txBody>
      </p:sp>
      <p:sp>
        <p:nvSpPr>
          <p:cNvPr id="20" name="テキスト ボックス 19"/>
          <p:cNvSpPr txBox="1"/>
          <p:nvPr/>
        </p:nvSpPr>
        <p:spPr>
          <a:xfrm>
            <a:off x="6616824" y="2568352"/>
            <a:ext cx="2887246" cy="723275"/>
          </a:xfrm>
          <a:prstGeom prst="rect">
            <a:avLst/>
          </a:prstGeom>
          <a:solidFill>
            <a:schemeClr val="bg1"/>
          </a:solidFill>
          <a:ln>
            <a:solidFill>
              <a:schemeClr val="accent1"/>
            </a:solidFill>
            <a:prstDash val="solid"/>
          </a:ln>
        </p:spPr>
        <p:txBody>
          <a:bodyPr wrap="square" rtlCol="0">
            <a:spAutoFit/>
          </a:bodyPr>
          <a:lstStyle/>
          <a:p>
            <a:r>
              <a:rPr kumimoji="1" lang="en-US" altLang="ja-JP" sz="800" dirty="0" smtClean="0"/>
              <a:t>10</a:t>
            </a:r>
            <a:r>
              <a:rPr kumimoji="1" lang="ja-JP" altLang="en-US" sz="800" dirty="0" smtClean="0"/>
              <a:t>月</a:t>
            </a:r>
            <a:r>
              <a:rPr lang="en-US" altLang="ja-JP" sz="800" dirty="0" smtClean="0"/>
              <a:t>19</a:t>
            </a:r>
            <a:r>
              <a:rPr lang="ja-JP" altLang="en-US" sz="800" dirty="0" smtClean="0"/>
              <a:t>日</a:t>
            </a:r>
            <a:r>
              <a:rPr kumimoji="1" lang="ja-JP" altLang="en-US" sz="800" dirty="0" smtClean="0"/>
              <a:t>（月）</a:t>
            </a:r>
            <a:endParaRPr lang="en-US" altLang="ja-JP" sz="800" dirty="0" smtClean="0"/>
          </a:p>
          <a:p>
            <a:r>
              <a:rPr lang="ja-JP" altLang="en-US" sz="900" b="1" dirty="0" smtClean="0"/>
              <a:t>伝統芸能</a:t>
            </a:r>
            <a:r>
              <a:rPr lang="en-US" altLang="ja-JP" sz="900" b="1" dirty="0" smtClean="0"/>
              <a:t>×</a:t>
            </a:r>
            <a:r>
              <a:rPr lang="ja-JP" altLang="en-US" sz="900" b="1" dirty="0"/>
              <a:t>現代</a:t>
            </a:r>
            <a:r>
              <a:rPr lang="ja-JP" altLang="en-US" sz="900" b="1" dirty="0" smtClean="0"/>
              <a:t>アート クロストーク</a:t>
            </a:r>
          </a:p>
          <a:p>
            <a:r>
              <a:rPr lang="ja-JP" altLang="en-US" sz="800" dirty="0" smtClean="0"/>
              <a:t>現代アーティストと伝統芸能関係者によるクロストークを通じて、古典芸能の新しい可能性を探るプログラム。</a:t>
            </a:r>
            <a:endParaRPr lang="ja-JP" altLang="en-US" sz="800" dirty="0"/>
          </a:p>
          <a:p>
            <a:r>
              <a:rPr lang="ja-JP" altLang="en-US" sz="800" dirty="0" smtClean="0"/>
              <a:t>出演者</a:t>
            </a:r>
            <a:r>
              <a:rPr lang="ja-JP" altLang="en-US" sz="800" dirty="0"/>
              <a:t>（予定）</a:t>
            </a:r>
            <a:r>
              <a:rPr lang="ja-JP" altLang="en-US" sz="800" dirty="0" smtClean="0"/>
              <a:t>：椿</a:t>
            </a:r>
            <a:r>
              <a:rPr lang="ja-JP" altLang="en-US" sz="800" dirty="0"/>
              <a:t>昇</a:t>
            </a:r>
            <a:r>
              <a:rPr lang="ja-JP" altLang="en-US" sz="800" dirty="0" smtClean="0"/>
              <a:t>、ヤノベケンジ、服部滋樹、竹澤宗</a:t>
            </a:r>
            <a:r>
              <a:rPr lang="ja-JP" altLang="en-US" sz="800" dirty="0"/>
              <a:t>助　</a:t>
            </a:r>
            <a:r>
              <a:rPr lang="ja-JP" altLang="en-US" sz="800" dirty="0" smtClean="0"/>
              <a:t>など</a:t>
            </a:r>
            <a:endParaRPr lang="ja-JP" altLang="en-US" sz="800" dirty="0"/>
          </a:p>
        </p:txBody>
      </p:sp>
      <p:sp>
        <p:nvSpPr>
          <p:cNvPr id="22" name="テキスト ボックス 21"/>
          <p:cNvSpPr txBox="1"/>
          <p:nvPr/>
        </p:nvSpPr>
        <p:spPr>
          <a:xfrm>
            <a:off x="10659048" y="5395714"/>
            <a:ext cx="1987397" cy="477054"/>
          </a:xfrm>
          <a:prstGeom prst="rect">
            <a:avLst/>
          </a:prstGeom>
          <a:solidFill>
            <a:schemeClr val="bg1"/>
          </a:solidFill>
          <a:ln>
            <a:solidFill>
              <a:schemeClr val="accent1"/>
            </a:solidFill>
          </a:ln>
        </p:spPr>
        <p:txBody>
          <a:bodyPr wrap="square" rtlCol="0">
            <a:spAutoFit/>
          </a:bodyPr>
          <a:lstStyle/>
          <a:p>
            <a:r>
              <a:rPr lang="en-US" altLang="zh-TW" sz="800" dirty="0">
                <a:latin typeface="ＭＳ Ｐゴシック" panose="020B0600070205080204" pitchFamily="50" charset="-128"/>
                <a:ea typeface="ＭＳ Ｐゴシック" panose="020B0600070205080204" pitchFamily="50" charset="-128"/>
              </a:rPr>
              <a:t>11</a:t>
            </a:r>
            <a:r>
              <a:rPr lang="zh-TW" altLang="en-US" sz="800" dirty="0">
                <a:latin typeface="ＭＳ Ｐゴシック" panose="020B0600070205080204" pitchFamily="50" charset="-128"/>
                <a:ea typeface="ＭＳ Ｐゴシック" panose="020B0600070205080204" pitchFamily="50" charset="-128"/>
              </a:rPr>
              <a:t>月</a:t>
            </a:r>
            <a:r>
              <a:rPr lang="en-US" altLang="zh-TW" sz="800" dirty="0">
                <a:latin typeface="ＭＳ Ｐゴシック" panose="020B0600070205080204" pitchFamily="50" charset="-128"/>
                <a:ea typeface="ＭＳ Ｐゴシック" panose="020B0600070205080204" pitchFamily="50" charset="-128"/>
              </a:rPr>
              <a:t>6</a:t>
            </a:r>
            <a:r>
              <a:rPr lang="zh-TW" altLang="en-US" sz="800" dirty="0">
                <a:latin typeface="ＭＳ Ｐゴシック" panose="020B0600070205080204" pitchFamily="50" charset="-128"/>
                <a:ea typeface="ＭＳ Ｐゴシック" panose="020B0600070205080204" pitchFamily="50" charset="-128"/>
              </a:rPr>
              <a:t>日（金）</a:t>
            </a:r>
            <a:r>
              <a:rPr lang="zh-TW" altLang="en-US" sz="800" dirty="0" smtClean="0">
                <a:latin typeface="ＭＳ Ｐゴシック" panose="020B0600070205080204" pitchFamily="50" charset="-128"/>
                <a:ea typeface="ＭＳ Ｐゴシック" panose="020B0600070205080204" pitchFamily="50" charset="-128"/>
              </a:rPr>
              <a:t>～</a:t>
            </a:r>
            <a:r>
              <a:rPr lang="en-US" altLang="zh-TW" sz="800" dirty="0" smtClean="0">
                <a:latin typeface="ＭＳ Ｐゴシック" panose="020B0600070205080204" pitchFamily="50" charset="-128"/>
                <a:ea typeface="ＭＳ Ｐゴシック" panose="020B0600070205080204" pitchFamily="50" charset="-128"/>
              </a:rPr>
              <a:t>9</a:t>
            </a:r>
            <a:r>
              <a:rPr lang="zh-TW" altLang="en-US" sz="800" dirty="0" smtClean="0">
                <a:latin typeface="ＭＳ Ｐゴシック" panose="020B0600070205080204" pitchFamily="50" charset="-128"/>
                <a:ea typeface="ＭＳ Ｐゴシック" panose="020B0600070205080204" pitchFamily="50" charset="-128"/>
              </a:rPr>
              <a:t>日（</a:t>
            </a:r>
            <a:r>
              <a:rPr lang="ja-JP" altLang="en-US" sz="800" dirty="0" smtClean="0">
                <a:latin typeface="ＭＳ Ｐゴシック" panose="020B0600070205080204" pitchFamily="50" charset="-128"/>
                <a:ea typeface="ＭＳ Ｐゴシック" panose="020B0600070205080204" pitchFamily="50" charset="-128"/>
              </a:rPr>
              <a:t>月</a:t>
            </a:r>
            <a:r>
              <a:rPr lang="zh-TW" altLang="en-US" sz="800" dirty="0" smtClean="0">
                <a:latin typeface="ＭＳ Ｐゴシック" panose="020B0600070205080204" pitchFamily="50" charset="-128"/>
                <a:ea typeface="ＭＳ Ｐゴシック" panose="020B0600070205080204" pitchFamily="50" charset="-128"/>
              </a:rPr>
              <a:t>）</a:t>
            </a:r>
            <a:endParaRPr lang="zh-TW" altLang="en-US" sz="800" dirty="0">
              <a:latin typeface="ＭＳ Ｐゴシック" panose="020B0600070205080204" pitchFamily="50" charset="-128"/>
              <a:ea typeface="ＭＳ Ｐゴシック" panose="020B0600070205080204" pitchFamily="50" charset="-128"/>
            </a:endParaRPr>
          </a:p>
          <a:p>
            <a:r>
              <a:rPr lang="ja-JP" altLang="en-US" sz="900" b="1" dirty="0">
                <a:latin typeface="ＭＳ Ｐゴシック" panose="020B0600070205080204" pitchFamily="50" charset="-128"/>
                <a:ea typeface="ＭＳ Ｐゴシック" panose="020B0600070205080204" pitchFamily="50" charset="-128"/>
              </a:rPr>
              <a:t>休</a:t>
            </a:r>
            <a:r>
              <a:rPr lang="ja-JP" altLang="en-US" sz="900" b="1" dirty="0" smtClean="0">
                <a:latin typeface="ＭＳ Ｐゴシック" panose="020B0600070205080204" pitchFamily="50" charset="-128"/>
                <a:ea typeface="ＭＳ Ｐゴシック" panose="020B0600070205080204" pitchFamily="50" charset="-128"/>
              </a:rPr>
              <a:t>憩室　ご自由にお使いください</a:t>
            </a:r>
            <a:endParaRPr lang="en-US" altLang="ja-JP" sz="900" b="1" dirty="0" smtClean="0">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rPr>
              <a:t>様々</a:t>
            </a:r>
            <a:r>
              <a:rPr lang="ja-JP" altLang="en-US" sz="800" dirty="0" smtClean="0">
                <a:latin typeface="ＭＳ Ｐゴシック" panose="020B0600070205080204" pitchFamily="50" charset="-128"/>
                <a:ea typeface="ＭＳ Ｐゴシック" panose="020B0600070205080204" pitchFamily="50" charset="-128"/>
              </a:rPr>
              <a:t>な</a:t>
            </a:r>
            <a:r>
              <a:rPr lang="ja-JP" altLang="en-US" sz="800" dirty="0">
                <a:latin typeface="ＭＳ Ｐゴシック" panose="020B0600070205080204" pitchFamily="50" charset="-128"/>
                <a:ea typeface="ＭＳ Ｐゴシック" panose="020B0600070205080204" pitchFamily="50" charset="-128"/>
              </a:rPr>
              <a:t>芸術</a:t>
            </a:r>
            <a:r>
              <a:rPr lang="ja-JP" altLang="en-US" sz="800" dirty="0" smtClean="0">
                <a:latin typeface="ＭＳ Ｐゴシック" panose="020B0600070205080204" pitchFamily="50" charset="-128"/>
                <a:ea typeface="ＭＳ Ｐゴシック" panose="020B0600070205080204" pitchFamily="50" charset="-128"/>
              </a:rPr>
              <a:t>との出会いの場として開放</a:t>
            </a:r>
            <a:endParaRPr lang="en-US" altLang="zh-TW" sz="800"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486619" y="5646925"/>
            <a:ext cx="1550268" cy="846386"/>
          </a:xfrm>
          <a:prstGeom prst="rect">
            <a:avLst/>
          </a:prstGeom>
          <a:solidFill>
            <a:schemeClr val="bg1"/>
          </a:solidFill>
          <a:ln>
            <a:solidFill>
              <a:schemeClr val="accent1"/>
            </a:solidFill>
          </a:ln>
        </p:spPr>
        <p:txBody>
          <a:bodyPr wrap="square" rtlCol="0">
            <a:spAutoFit/>
          </a:bodyPr>
          <a:lstStyle/>
          <a:p>
            <a:r>
              <a:rPr lang="en-US" altLang="ja-JP" sz="800" dirty="0" smtClean="0"/>
              <a:t>10</a:t>
            </a:r>
            <a:r>
              <a:rPr lang="ja-JP" altLang="en-US" sz="800" dirty="0" smtClean="0"/>
              <a:t>月</a:t>
            </a:r>
            <a:r>
              <a:rPr lang="en-US" altLang="ja-JP" sz="800" dirty="0" smtClean="0"/>
              <a:t>2</a:t>
            </a:r>
            <a:r>
              <a:rPr lang="ja-JP" altLang="en-US" sz="800" dirty="0" smtClean="0"/>
              <a:t>日（金）～</a:t>
            </a:r>
            <a:r>
              <a:rPr lang="en-US" altLang="ja-JP" sz="800" dirty="0" smtClean="0"/>
              <a:t>3</a:t>
            </a:r>
            <a:r>
              <a:rPr lang="ja-JP" altLang="en-US" sz="800" dirty="0" smtClean="0"/>
              <a:t>日（土）</a:t>
            </a:r>
            <a:endParaRPr lang="en-US" altLang="ja-JP" sz="800" dirty="0" smtClean="0"/>
          </a:p>
          <a:p>
            <a:r>
              <a:rPr lang="ja-JP" altLang="en-US" sz="800" b="1" dirty="0" smtClean="0"/>
              <a:t>現代演劇</a:t>
            </a:r>
            <a:r>
              <a:rPr lang="en-US" altLang="ja-JP" sz="800" b="1" dirty="0" smtClean="0"/>
              <a:t>×</a:t>
            </a:r>
            <a:r>
              <a:rPr lang="ja-JP" altLang="en-US" sz="800" b="1" dirty="0" smtClean="0"/>
              <a:t>古楽声明　</a:t>
            </a:r>
            <a:r>
              <a:rPr lang="en-US" altLang="ja-JP" sz="900" b="1" dirty="0" err="1" smtClean="0">
                <a:latin typeface="Meiryo UI" panose="020B0604030504040204" pitchFamily="50" charset="-128"/>
                <a:ea typeface="Meiryo UI" panose="020B0604030504040204" pitchFamily="50" charset="-128"/>
                <a:cs typeface="Meiryo UI" panose="020B0604030504040204" pitchFamily="50" charset="-128"/>
              </a:rPr>
              <a:t>idutsu</a:t>
            </a:r>
            <a:r>
              <a:rPr lang="ja-JP" altLang="en-US" sz="800" b="1" dirty="0" smtClean="0"/>
              <a:t> </a:t>
            </a:r>
            <a:endParaRPr lang="en-US" altLang="ja-JP" sz="800" b="1" dirty="0" smtClean="0"/>
          </a:p>
          <a:p>
            <a:r>
              <a:rPr lang="ja-JP" altLang="en-US" sz="800" dirty="0">
                <a:latin typeface="+mn-ea"/>
              </a:rPr>
              <a:t>能楽</a:t>
            </a:r>
            <a:r>
              <a:rPr lang="ja-JP" altLang="en-US" sz="800" dirty="0" smtClean="0">
                <a:latin typeface="+mn-ea"/>
              </a:rPr>
              <a:t>の名作「井筒（いづつ）」を現代劇にアレンジし、聲</a:t>
            </a:r>
            <a:r>
              <a:rPr lang="ja-JP" altLang="en-US" sz="800" dirty="0">
                <a:latin typeface="+mn-ea"/>
              </a:rPr>
              <a:t>明（しょうみょう</a:t>
            </a:r>
            <a:r>
              <a:rPr lang="ja-JP" altLang="en-US" sz="800" dirty="0" smtClean="0">
                <a:latin typeface="+mn-ea"/>
              </a:rPr>
              <a:t>）とのコラボレーション</a:t>
            </a:r>
            <a:r>
              <a:rPr lang="ja-JP" altLang="en-US" sz="800" dirty="0">
                <a:latin typeface="+mn-ea"/>
              </a:rPr>
              <a:t>作品と</a:t>
            </a:r>
            <a:r>
              <a:rPr lang="ja-JP" altLang="en-US" sz="800" dirty="0" smtClean="0">
                <a:latin typeface="+mn-ea"/>
              </a:rPr>
              <a:t>して上演。</a:t>
            </a:r>
            <a:endParaRPr lang="en-US" altLang="ja-JP" sz="800" dirty="0" smtClean="0">
              <a:latin typeface="+mn-ea"/>
            </a:endParaRPr>
          </a:p>
        </p:txBody>
      </p:sp>
      <p:sp>
        <p:nvSpPr>
          <p:cNvPr id="24" name="テキスト ボックス 23"/>
          <p:cNvSpPr txBox="1"/>
          <p:nvPr/>
        </p:nvSpPr>
        <p:spPr>
          <a:xfrm>
            <a:off x="2074987" y="5645894"/>
            <a:ext cx="1656184" cy="846386"/>
          </a:xfrm>
          <a:prstGeom prst="rect">
            <a:avLst/>
          </a:prstGeom>
          <a:noFill/>
          <a:ln>
            <a:solidFill>
              <a:schemeClr val="accent1"/>
            </a:solidFill>
          </a:ln>
        </p:spPr>
        <p:txBody>
          <a:bodyPr wrap="square" rtlCol="0">
            <a:spAutoFit/>
          </a:bodyPr>
          <a:lstStyle/>
          <a:p>
            <a:r>
              <a:rPr lang="en-US" altLang="ja-JP" sz="800" dirty="0" smtClean="0"/>
              <a:t>10</a:t>
            </a:r>
            <a:r>
              <a:rPr lang="ja-JP" altLang="en-US" sz="800" dirty="0" smtClean="0"/>
              <a:t>月</a:t>
            </a:r>
            <a:r>
              <a:rPr lang="en-US" altLang="ja-JP" sz="800" dirty="0" smtClean="0"/>
              <a:t>4</a:t>
            </a:r>
            <a:r>
              <a:rPr lang="ja-JP" altLang="en-US" sz="800" dirty="0" smtClean="0"/>
              <a:t>日</a:t>
            </a:r>
            <a:r>
              <a:rPr lang="ja-JP" altLang="en-US" sz="800" dirty="0"/>
              <a:t>（日</a:t>
            </a:r>
            <a:r>
              <a:rPr lang="ja-JP" altLang="en-US" sz="800" dirty="0" smtClean="0"/>
              <a:t>）</a:t>
            </a:r>
            <a:endParaRPr lang="ja-JP" altLang="en-US" sz="800" dirty="0"/>
          </a:p>
          <a:p>
            <a:r>
              <a:rPr lang="ja-JP" altLang="en-US" sz="800" b="1" dirty="0" smtClean="0">
                <a:latin typeface="+mn-ea"/>
              </a:rPr>
              <a:t>和の心</a:t>
            </a:r>
            <a:r>
              <a:rPr lang="en-US" altLang="ja-JP" sz="800" b="1" dirty="0" smtClean="0">
                <a:latin typeface="+mn-ea"/>
              </a:rPr>
              <a:t>×</a:t>
            </a:r>
            <a:r>
              <a:rPr lang="ja-JP" altLang="en-US" sz="800" b="1" dirty="0" smtClean="0">
                <a:latin typeface="+mn-ea"/>
              </a:rPr>
              <a:t>洋の技　</a:t>
            </a:r>
            <a:r>
              <a:rPr lang="ja-JP" altLang="en-US" sz="900" b="1" dirty="0" smtClean="0">
                <a:solidFill>
                  <a:prstClr val="black"/>
                </a:solidFill>
                <a:latin typeface="ＭＳ Ｐゴシック"/>
              </a:rPr>
              <a:t>風 </a:t>
            </a:r>
            <a:endParaRPr lang="en-US" altLang="ja-JP" sz="800" dirty="0" smtClean="0">
              <a:latin typeface="+mn-ea"/>
            </a:endParaRPr>
          </a:p>
          <a:p>
            <a:r>
              <a:rPr lang="ja-JP" altLang="en-US" sz="800" dirty="0" smtClean="0">
                <a:latin typeface="+mn-ea"/>
              </a:rPr>
              <a:t>弁天町を拠点に活動するパフォーマンス集団「</a:t>
            </a:r>
            <a:r>
              <a:rPr lang="en-US" altLang="ja-JP" sz="800" dirty="0" err="1" smtClean="0">
                <a:latin typeface="+mn-ea"/>
              </a:rPr>
              <a:t>ikura</a:t>
            </a:r>
            <a:r>
              <a:rPr lang="en-US" altLang="ja-JP" sz="800" dirty="0" smtClean="0">
                <a:latin typeface="+mn-ea"/>
              </a:rPr>
              <a:t> circus</a:t>
            </a:r>
            <a:r>
              <a:rPr lang="ja-JP" altLang="en-US" sz="800" dirty="0" smtClean="0">
                <a:latin typeface="+mn-ea"/>
              </a:rPr>
              <a:t>」による、空中</a:t>
            </a:r>
            <a:r>
              <a:rPr lang="ja-JP" altLang="en-US" sz="800" dirty="0">
                <a:latin typeface="+mn-ea"/>
              </a:rPr>
              <a:t>演技</a:t>
            </a:r>
            <a:r>
              <a:rPr lang="ja-JP" altLang="en-US" sz="800" dirty="0" smtClean="0">
                <a:latin typeface="+mn-ea"/>
              </a:rPr>
              <a:t>を中心</a:t>
            </a:r>
            <a:r>
              <a:rPr lang="ja-JP" altLang="en-US" sz="800" dirty="0">
                <a:latin typeface="+mn-ea"/>
              </a:rPr>
              <a:t>としたヌーヴォー・シルク（新サーカス</a:t>
            </a:r>
            <a:r>
              <a:rPr lang="ja-JP" altLang="en-US" sz="800" dirty="0" smtClean="0">
                <a:latin typeface="+mn-ea"/>
              </a:rPr>
              <a:t>）の公演。</a:t>
            </a:r>
            <a:endParaRPr lang="en-US" altLang="ja-JP" sz="800" dirty="0" smtClean="0">
              <a:latin typeface="+mn-ea"/>
            </a:endParaRPr>
          </a:p>
        </p:txBody>
      </p:sp>
      <p:sp>
        <p:nvSpPr>
          <p:cNvPr id="25" name="テキスト ボックス 24"/>
          <p:cNvSpPr txBox="1"/>
          <p:nvPr/>
        </p:nvSpPr>
        <p:spPr>
          <a:xfrm>
            <a:off x="6616824" y="4079364"/>
            <a:ext cx="2445602" cy="984885"/>
          </a:xfrm>
          <a:prstGeom prst="rect">
            <a:avLst/>
          </a:prstGeom>
          <a:solidFill>
            <a:schemeClr val="bg1"/>
          </a:solidFill>
          <a:ln>
            <a:solidFill>
              <a:schemeClr val="accent1"/>
            </a:solidFill>
          </a:ln>
        </p:spPr>
        <p:txBody>
          <a:bodyPr wrap="square" rtlCol="0">
            <a:spAutoFit/>
          </a:bodyPr>
          <a:lstStyle/>
          <a:p>
            <a:r>
              <a:rPr kumimoji="1" lang="en-US" altLang="ja-JP" sz="800" dirty="0" smtClean="0"/>
              <a:t>11</a:t>
            </a:r>
            <a:r>
              <a:rPr kumimoji="1" lang="ja-JP" altLang="en-US" sz="800" dirty="0" smtClean="0"/>
              <a:t>月</a:t>
            </a:r>
            <a:r>
              <a:rPr lang="en-US" altLang="ja-JP" sz="800" dirty="0" smtClean="0"/>
              <a:t>9</a:t>
            </a:r>
            <a:r>
              <a:rPr lang="ja-JP" altLang="en-US" sz="800" dirty="0" smtClean="0"/>
              <a:t>日</a:t>
            </a:r>
            <a:r>
              <a:rPr kumimoji="1" lang="ja-JP" altLang="en-US" sz="800" dirty="0" smtClean="0"/>
              <a:t>（</a:t>
            </a:r>
            <a:r>
              <a:rPr lang="ja-JP" altLang="en-US" sz="800" dirty="0" smtClean="0"/>
              <a:t>月</a:t>
            </a:r>
            <a:r>
              <a:rPr kumimoji="1" lang="ja-JP" altLang="en-US" sz="800" dirty="0" smtClean="0"/>
              <a:t>）</a:t>
            </a:r>
            <a:endParaRPr lang="en-US" altLang="ja-JP" sz="800" dirty="0" smtClean="0"/>
          </a:p>
          <a:p>
            <a:r>
              <a:rPr lang="ja-JP" altLang="en-US" sz="900" b="1" dirty="0"/>
              <a:t>二つの屏風が語る大阪</a:t>
            </a:r>
            <a:r>
              <a:rPr lang="ja-JP" altLang="en-US" sz="900" b="1" dirty="0" smtClean="0"/>
              <a:t>～</a:t>
            </a:r>
            <a:endParaRPr lang="en-US" altLang="ja-JP" sz="900" b="1" dirty="0" smtClean="0"/>
          </a:p>
          <a:p>
            <a:r>
              <a:rPr lang="ja-JP" altLang="en-US" sz="800" b="1" dirty="0" smtClean="0"/>
              <a:t>「</a:t>
            </a:r>
            <a:r>
              <a:rPr lang="ja-JP" altLang="en-US" sz="800" b="1" dirty="0"/>
              <a:t>豊臣期大坂図屏風」と「浪速名所図屏風</a:t>
            </a:r>
            <a:r>
              <a:rPr lang="ja-JP" altLang="en-US" sz="800" b="1" dirty="0" smtClean="0"/>
              <a:t>」</a:t>
            </a:r>
            <a:endParaRPr lang="en-US" altLang="ja-JP" sz="800" b="1" dirty="0" smtClean="0"/>
          </a:p>
          <a:p>
            <a:r>
              <a:rPr lang="ja-JP" altLang="en-US" sz="800" dirty="0" smtClean="0"/>
              <a:t>オーストリアで発見された豊臣時代の屏風（レプリカ）を展示。屏風にまつわる講演、パネルディスカッションや、秀</a:t>
            </a:r>
            <a:r>
              <a:rPr lang="ja-JP" altLang="en-US" sz="800" dirty="0"/>
              <a:t>吉が舞ったといわれる能を</a:t>
            </a:r>
            <a:r>
              <a:rPr lang="ja-JP" altLang="en-US" sz="800" dirty="0" smtClean="0"/>
              <a:t>上演。</a:t>
            </a:r>
            <a:endParaRPr lang="en-US" altLang="ja-JP" sz="800" dirty="0" smtClean="0"/>
          </a:p>
          <a:p>
            <a:r>
              <a:rPr lang="ja-JP" altLang="en-US" sz="800" dirty="0" smtClean="0"/>
              <a:t>（関西大学との連携プログラム）</a:t>
            </a:r>
            <a:endParaRPr lang="en-US" altLang="ja-JP" sz="800" dirty="0"/>
          </a:p>
        </p:txBody>
      </p:sp>
      <p:sp>
        <p:nvSpPr>
          <p:cNvPr id="27" name="角丸四角形 26"/>
          <p:cNvSpPr/>
          <p:nvPr/>
        </p:nvSpPr>
        <p:spPr>
          <a:xfrm>
            <a:off x="5699770" y="5227410"/>
            <a:ext cx="4835219" cy="3218606"/>
          </a:xfrm>
          <a:prstGeom prst="roundRect">
            <a:avLst>
              <a:gd name="adj" fmla="val 6623"/>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gray">
          <a:xfrm>
            <a:off x="7308701" y="5099010"/>
            <a:ext cx="1741597" cy="246221"/>
          </a:xfrm>
          <a:prstGeom prst="rect">
            <a:avLst/>
          </a:prstGeom>
          <a:solidFill>
            <a:schemeClr val="bg1"/>
          </a:solidFill>
          <a:ln>
            <a:noFill/>
            <a:prstDash val="sysDash"/>
          </a:ln>
        </p:spPr>
        <p:txBody>
          <a:bodyPr wrap="square" rtlCol="0">
            <a:spAutoFit/>
          </a:bodyPr>
          <a:lstStyle/>
          <a:p>
            <a:pPr algn="ctr"/>
            <a:r>
              <a:rPr lang="ja-JP" altLang="en-US" sz="1000" dirty="0"/>
              <a:t>伝統</a:t>
            </a:r>
            <a:r>
              <a:rPr lang="en-US" altLang="ja-JP" sz="1000" dirty="0" smtClean="0"/>
              <a:t>×</a:t>
            </a:r>
            <a:r>
              <a:rPr lang="ja-JP" altLang="en-US" sz="1000" dirty="0" smtClean="0"/>
              <a:t>ワールドミュージック</a:t>
            </a:r>
            <a:endParaRPr lang="en-US" altLang="ja-JP" sz="1000" dirty="0" smtClean="0"/>
          </a:p>
        </p:txBody>
      </p:sp>
      <p:sp>
        <p:nvSpPr>
          <p:cNvPr id="29" name="テキスト ボックス 28"/>
          <p:cNvSpPr txBox="1"/>
          <p:nvPr/>
        </p:nvSpPr>
        <p:spPr>
          <a:xfrm>
            <a:off x="1960688" y="6600800"/>
            <a:ext cx="1224135" cy="1107996"/>
          </a:xfrm>
          <a:prstGeom prst="rect">
            <a:avLst/>
          </a:prstGeom>
          <a:solidFill>
            <a:schemeClr val="bg1"/>
          </a:solidFill>
          <a:ln>
            <a:solidFill>
              <a:schemeClr val="accent1"/>
            </a:solidFill>
          </a:ln>
        </p:spPr>
        <p:txBody>
          <a:bodyPr wrap="square" rtlCol="0">
            <a:spAutoFit/>
          </a:bodyPr>
          <a:lstStyle/>
          <a:p>
            <a:r>
              <a:rPr lang="en-US" altLang="ja-JP" sz="800" dirty="0"/>
              <a:t>11</a:t>
            </a:r>
            <a:r>
              <a:rPr lang="ja-JP" altLang="en-US" sz="800" dirty="0"/>
              <a:t>月</a:t>
            </a:r>
            <a:r>
              <a:rPr lang="en-US" altLang="ja-JP" sz="800" dirty="0"/>
              <a:t>6</a:t>
            </a:r>
            <a:r>
              <a:rPr lang="ja-JP" altLang="en-US" sz="800" dirty="0"/>
              <a:t>日</a:t>
            </a:r>
            <a:r>
              <a:rPr lang="en-US" altLang="ja-JP" sz="800" dirty="0"/>
              <a:t>(</a:t>
            </a:r>
            <a:r>
              <a:rPr lang="ja-JP" altLang="en-US" sz="800" dirty="0"/>
              <a:t>金</a:t>
            </a:r>
            <a:r>
              <a:rPr lang="en-US" altLang="ja-JP" sz="800" dirty="0"/>
              <a:t>)</a:t>
            </a:r>
            <a:r>
              <a:rPr lang="ja-JP" altLang="en-US" sz="800" dirty="0"/>
              <a:t>～</a:t>
            </a:r>
            <a:r>
              <a:rPr lang="en-US" altLang="ja-JP" sz="800" dirty="0"/>
              <a:t>7</a:t>
            </a:r>
            <a:r>
              <a:rPr lang="ja-JP" altLang="en-US" sz="800" dirty="0"/>
              <a:t>日</a:t>
            </a:r>
            <a:r>
              <a:rPr lang="en-US" altLang="ja-JP" sz="800" dirty="0"/>
              <a:t>(</a:t>
            </a:r>
            <a:r>
              <a:rPr lang="ja-JP" altLang="en-US" sz="800" dirty="0"/>
              <a:t>土</a:t>
            </a:r>
            <a:r>
              <a:rPr lang="en-US" altLang="ja-JP" sz="800" dirty="0"/>
              <a:t>)</a:t>
            </a:r>
          </a:p>
          <a:p>
            <a:pPr lvl="0"/>
            <a:r>
              <a:rPr lang="ja-JP" altLang="en-US" sz="800" b="1" dirty="0">
                <a:solidFill>
                  <a:prstClr val="black"/>
                </a:solidFill>
              </a:rPr>
              <a:t>現代舞踏</a:t>
            </a:r>
            <a:r>
              <a:rPr lang="en-US" altLang="ja-JP" sz="800" b="1" dirty="0">
                <a:solidFill>
                  <a:prstClr val="black"/>
                </a:solidFill>
              </a:rPr>
              <a:t>×</a:t>
            </a:r>
            <a:r>
              <a:rPr lang="ja-JP" altLang="en-US" sz="800" b="1" dirty="0">
                <a:solidFill>
                  <a:prstClr val="black"/>
                </a:solidFill>
              </a:rPr>
              <a:t>伝統音楽</a:t>
            </a:r>
            <a:endParaRPr lang="en-US" altLang="ja-JP" sz="800" b="1" dirty="0">
              <a:solidFill>
                <a:prstClr val="black"/>
              </a:solidFill>
            </a:endParaRPr>
          </a:p>
          <a:p>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Osaka Gathering</a:t>
            </a:r>
          </a:p>
          <a:p>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大阪集合的</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舞踏</a:t>
            </a:r>
            <a:r>
              <a:rPr lang="ja-JP" altLang="en-US" sz="900" b="1" dirty="0"/>
              <a:t>　</a:t>
            </a:r>
            <a:endParaRPr lang="en-US" altLang="ja-JP" sz="900" b="1" dirty="0" smtClean="0"/>
          </a:p>
          <a:p>
            <a:r>
              <a:rPr lang="ja-JP" altLang="en-US" sz="800" dirty="0" smtClean="0">
                <a:latin typeface="+mn-ea"/>
              </a:rPr>
              <a:t>コンテンポラリーダンサー</a:t>
            </a:r>
            <a:r>
              <a:rPr lang="ja-JP" altLang="en-US" sz="800" dirty="0">
                <a:latin typeface="+mn-ea"/>
              </a:rPr>
              <a:t>と、和太鼓</a:t>
            </a:r>
            <a:r>
              <a:rPr lang="ja-JP" altLang="en-US" sz="800" dirty="0" smtClean="0">
                <a:latin typeface="+mn-ea"/>
              </a:rPr>
              <a:t>など日本</a:t>
            </a:r>
            <a:r>
              <a:rPr lang="ja-JP" altLang="en-US" sz="800" dirty="0">
                <a:latin typeface="+mn-ea"/>
              </a:rPr>
              <a:t>の伝統音楽とのコラボレーション</a:t>
            </a:r>
            <a:r>
              <a:rPr lang="ja-JP" altLang="en-US" sz="800" dirty="0" smtClean="0">
                <a:latin typeface="+mn-ea"/>
              </a:rPr>
              <a:t>。</a:t>
            </a:r>
            <a:endParaRPr lang="en-US" altLang="ja-JP" sz="1050" dirty="0"/>
          </a:p>
        </p:txBody>
      </p:sp>
      <p:sp>
        <p:nvSpPr>
          <p:cNvPr id="30" name="テキスト ボックス 29"/>
          <p:cNvSpPr txBox="1"/>
          <p:nvPr/>
        </p:nvSpPr>
        <p:spPr>
          <a:xfrm>
            <a:off x="928192" y="7743636"/>
            <a:ext cx="4104456" cy="369332"/>
          </a:xfrm>
          <a:prstGeom prst="rect">
            <a:avLst/>
          </a:prstGeom>
          <a:noFill/>
          <a:ln>
            <a:noFill/>
          </a:ln>
        </p:spPr>
        <p:txBody>
          <a:bodyPr wrap="square" rtlCol="0">
            <a:spAutoFit/>
          </a:bodyPr>
          <a:lstStyle/>
          <a:p>
            <a:r>
              <a:rPr lang="ja-JP" altLang="en-US" sz="900" dirty="0"/>
              <a:t>（</a:t>
            </a:r>
            <a:r>
              <a:rPr lang="en-US" altLang="ja-JP" sz="900" dirty="0"/>
              <a:t>OPEN Osaka</a:t>
            </a:r>
            <a:r>
              <a:rPr lang="ja-JP" altLang="en-US" sz="900" dirty="0"/>
              <a:t>実行</a:t>
            </a:r>
            <a:r>
              <a:rPr lang="ja-JP" altLang="en-US" sz="900" dirty="0" smtClean="0"/>
              <a:t>委員会　</a:t>
            </a:r>
            <a:r>
              <a:rPr lang="en-US" altLang="ja-JP" sz="900" dirty="0" smtClean="0"/>
              <a:t>※</a:t>
            </a:r>
            <a:r>
              <a:rPr lang="ja-JP" altLang="en-US" sz="900" dirty="0" smtClean="0"/>
              <a:t>構成：一般社団法人ＫＩＯ　他）</a:t>
            </a:r>
            <a:endParaRPr lang="en-US" altLang="ja-JP" sz="900" dirty="0" smtClean="0"/>
          </a:p>
          <a:p>
            <a:r>
              <a:rPr lang="ja-JP" altLang="en-US" sz="900" dirty="0"/>
              <a:t>　</a:t>
            </a:r>
            <a:r>
              <a:rPr lang="ja-JP" altLang="en-US" sz="900" dirty="0" smtClean="0"/>
              <a:t>阿倍野区で毎年「ｔａｃｔ　ｆｅｓｔ（大阪国際児童青少年アートフェスティバル）」を実施</a:t>
            </a:r>
            <a:endParaRPr lang="ja-JP" altLang="en-US" sz="900" dirty="0"/>
          </a:p>
        </p:txBody>
      </p:sp>
      <p:sp>
        <p:nvSpPr>
          <p:cNvPr id="31" name="テキスト ボックス 30"/>
          <p:cNvSpPr txBox="1"/>
          <p:nvPr/>
        </p:nvSpPr>
        <p:spPr>
          <a:xfrm>
            <a:off x="6930288" y="8079293"/>
            <a:ext cx="3604701" cy="369332"/>
          </a:xfrm>
          <a:prstGeom prst="rect">
            <a:avLst/>
          </a:prstGeom>
          <a:noFill/>
        </p:spPr>
        <p:txBody>
          <a:bodyPr wrap="square" rtlCol="0">
            <a:spAutoFit/>
          </a:bodyPr>
          <a:lstStyle/>
          <a:p>
            <a:r>
              <a:rPr lang="ja-JP" altLang="en-US" sz="900" dirty="0"/>
              <a:t>（</a:t>
            </a:r>
            <a:r>
              <a:rPr lang="ja-JP" altLang="en-US" sz="900" dirty="0">
                <a:latin typeface="+mn-ea"/>
                <a:cs typeface="Meiryo UI" panose="020B0604030504040204" pitchFamily="50" charset="-128"/>
              </a:rPr>
              <a:t>かわちながの世界民族音楽</a:t>
            </a:r>
            <a:r>
              <a:rPr lang="ja-JP" altLang="en-US" sz="900" dirty="0" smtClean="0">
                <a:latin typeface="+mn-ea"/>
                <a:cs typeface="Meiryo UI" panose="020B0604030504040204" pitchFamily="50" charset="-128"/>
              </a:rPr>
              <a:t>祭共同</a:t>
            </a:r>
            <a:r>
              <a:rPr lang="ja-JP" altLang="en-US" sz="900" dirty="0">
                <a:latin typeface="+mn-ea"/>
                <a:cs typeface="Meiryo UI" panose="020B0604030504040204" pitchFamily="50" charset="-128"/>
              </a:rPr>
              <a:t>企業体</a:t>
            </a:r>
            <a:r>
              <a:rPr lang="ja-JP" altLang="en-US" sz="900" dirty="0" smtClean="0"/>
              <a:t>）</a:t>
            </a:r>
            <a:endParaRPr lang="en-US" altLang="ja-JP" sz="900" dirty="0" smtClean="0"/>
          </a:p>
          <a:p>
            <a:r>
              <a:rPr lang="ja-JP" altLang="en-US" sz="900" dirty="0" smtClean="0"/>
              <a:t>　</a:t>
            </a:r>
            <a:r>
              <a:rPr lang="en-US" altLang="ja-JP" sz="900" dirty="0" smtClean="0">
                <a:latin typeface="+mn-ea"/>
              </a:rPr>
              <a:t>※</a:t>
            </a:r>
            <a:r>
              <a:rPr lang="ja-JP" altLang="en-US" sz="900" dirty="0" smtClean="0"/>
              <a:t>河内長野市のラブリーホールで世界民族音楽祭を実施</a:t>
            </a:r>
            <a:endParaRPr lang="ja-JP" altLang="en-US" sz="900" dirty="0"/>
          </a:p>
        </p:txBody>
      </p:sp>
      <p:sp>
        <p:nvSpPr>
          <p:cNvPr id="32" name="テキスト ボックス 31"/>
          <p:cNvSpPr txBox="1"/>
          <p:nvPr/>
        </p:nvSpPr>
        <p:spPr bwMode="gray">
          <a:xfrm>
            <a:off x="10740330" y="7378080"/>
            <a:ext cx="1800200" cy="230832"/>
          </a:xfrm>
          <a:prstGeom prst="rect">
            <a:avLst/>
          </a:prstGeom>
          <a:noFill/>
          <a:ln>
            <a:noFill/>
          </a:ln>
        </p:spPr>
        <p:txBody>
          <a:bodyPr wrap="square" rtlCol="0">
            <a:spAutoFit/>
          </a:bodyPr>
          <a:lstStyle/>
          <a:p>
            <a:pPr algn="ctr"/>
            <a:r>
              <a:rPr lang="ja-JP" altLang="en-US" sz="900" dirty="0" smtClean="0"/>
              <a:t>（</a:t>
            </a:r>
            <a:r>
              <a:rPr lang="en-US" altLang="ja-JP" sz="900" dirty="0" smtClean="0"/>
              <a:t>TSP</a:t>
            </a:r>
            <a:r>
              <a:rPr lang="ja-JP" altLang="en-US" sz="900" dirty="0"/>
              <a:t>太陽株式</a:t>
            </a:r>
            <a:r>
              <a:rPr lang="ja-JP" altLang="en-US" sz="900" dirty="0" smtClean="0"/>
              <a:t>会社＋　梅田哲也）</a:t>
            </a:r>
            <a:endParaRPr lang="ja-JP" altLang="en-US" sz="900" dirty="0"/>
          </a:p>
        </p:txBody>
      </p:sp>
      <p:sp>
        <p:nvSpPr>
          <p:cNvPr id="33" name="テキスト ボックス 32"/>
          <p:cNvSpPr txBox="1"/>
          <p:nvPr/>
        </p:nvSpPr>
        <p:spPr>
          <a:xfrm>
            <a:off x="10930201" y="7980384"/>
            <a:ext cx="1596115" cy="584775"/>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800" dirty="0" smtClean="0"/>
              <a:t>都市魅力創造プロジェクト</a:t>
            </a:r>
            <a:endParaRPr lang="en-US" altLang="ja-JP" sz="800" dirty="0" smtClean="0"/>
          </a:p>
          <a:p>
            <a:r>
              <a:rPr lang="ja-JP" altLang="en-US" sz="800" dirty="0" smtClean="0"/>
              <a:t>・サーカス！（</a:t>
            </a:r>
            <a:r>
              <a:rPr lang="en-US" altLang="ja-JP" sz="800" dirty="0" smtClean="0"/>
              <a:t>FM802</a:t>
            </a:r>
            <a:r>
              <a:rPr lang="ja-JP" altLang="en-US" sz="800" dirty="0" smtClean="0"/>
              <a:t>）</a:t>
            </a:r>
            <a:endParaRPr lang="en-US" altLang="ja-JP" sz="800" dirty="0" smtClean="0"/>
          </a:p>
          <a:p>
            <a:r>
              <a:rPr lang="ja-JP" altLang="en-US" sz="800" dirty="0" smtClean="0"/>
              <a:t>・</a:t>
            </a:r>
            <a:r>
              <a:rPr lang="en-US" altLang="ja-JP" sz="800" dirty="0"/>
              <a:t>UNKNOWN ASIA ART </a:t>
            </a:r>
            <a:r>
              <a:rPr lang="en-US" altLang="ja-JP" sz="800" dirty="0" smtClean="0"/>
              <a:t>EXCHANGE</a:t>
            </a:r>
          </a:p>
          <a:p>
            <a:r>
              <a:rPr lang="ja-JP" altLang="en-US" sz="800" dirty="0"/>
              <a:t>　</a:t>
            </a:r>
            <a:r>
              <a:rPr lang="en-US" altLang="ja-JP" sz="800" dirty="0" smtClean="0"/>
              <a:t>OSAKA</a:t>
            </a:r>
            <a:r>
              <a:rPr lang="ja-JP" altLang="en-US" sz="800" dirty="0" smtClean="0"/>
              <a:t>（</a:t>
            </a:r>
            <a:r>
              <a:rPr lang="en-US" altLang="ja-JP" sz="800" dirty="0" smtClean="0"/>
              <a:t>FM802</a:t>
            </a:r>
            <a:r>
              <a:rPr lang="ja-JP" altLang="en-US" sz="800" dirty="0" smtClean="0"/>
              <a:t>）　　など</a:t>
            </a:r>
            <a:endParaRPr lang="en-US" altLang="ja-JP" sz="800" dirty="0" smtClean="0"/>
          </a:p>
        </p:txBody>
      </p:sp>
      <p:sp>
        <p:nvSpPr>
          <p:cNvPr id="34" name="テキスト ボックス 33"/>
          <p:cNvSpPr txBox="1"/>
          <p:nvPr/>
        </p:nvSpPr>
        <p:spPr>
          <a:xfrm>
            <a:off x="10930201" y="8658162"/>
            <a:ext cx="1621001" cy="461665"/>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800" dirty="0" smtClean="0"/>
              <a:t>水都大阪</a:t>
            </a:r>
            <a:endParaRPr lang="en-US" altLang="ja-JP" sz="800" dirty="0" smtClean="0"/>
          </a:p>
          <a:p>
            <a:pPr algn="ctr"/>
            <a:r>
              <a:rPr lang="ja-JP" altLang="en-US" sz="800" dirty="0"/>
              <a:t>おおさかカンヴァス推進事業</a:t>
            </a:r>
          </a:p>
          <a:p>
            <a:pPr algn="ctr"/>
            <a:r>
              <a:rPr lang="ja-JP" altLang="en-US" sz="800" dirty="0" smtClean="0"/>
              <a:t>大阪マラソン　など</a:t>
            </a:r>
            <a:endParaRPr lang="en-US" altLang="ja-JP" sz="800" dirty="0" smtClean="0"/>
          </a:p>
        </p:txBody>
      </p:sp>
      <p:graphicFrame>
        <p:nvGraphicFramePr>
          <p:cNvPr id="35" name="図表 34"/>
          <p:cNvGraphicFramePr/>
          <p:nvPr>
            <p:extLst>
              <p:ext uri="{D42A27DB-BD31-4B8C-83A1-F6EECF244321}">
                <p14:modId xmlns:p14="http://schemas.microsoft.com/office/powerpoint/2010/main" val="1051027980"/>
              </p:ext>
            </p:extLst>
          </p:nvPr>
        </p:nvGraphicFramePr>
        <p:xfrm>
          <a:off x="11203061" y="536258"/>
          <a:ext cx="1390428" cy="109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テキスト ボックス 36"/>
          <p:cNvSpPr txBox="1"/>
          <p:nvPr/>
        </p:nvSpPr>
        <p:spPr>
          <a:xfrm>
            <a:off x="519884" y="8307517"/>
            <a:ext cx="2289419" cy="27699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rtlCol="0">
            <a:spAutoFit/>
          </a:bodyPr>
          <a:lstStyle/>
          <a:p>
            <a:pPr algn="ctr"/>
            <a:r>
              <a:rPr lang="ja-JP" altLang="en-US" sz="1200" dirty="0" smtClean="0"/>
              <a:t>アーツカウンシルによる取り組み</a:t>
            </a:r>
            <a:endParaRPr kumimoji="1" lang="ja-JP" altLang="en-US" sz="1200" dirty="0"/>
          </a:p>
        </p:txBody>
      </p:sp>
      <p:sp>
        <p:nvSpPr>
          <p:cNvPr id="39" name="テキスト ボックス 38"/>
          <p:cNvSpPr txBox="1"/>
          <p:nvPr/>
        </p:nvSpPr>
        <p:spPr bwMode="gray">
          <a:xfrm>
            <a:off x="5361807" y="1730678"/>
            <a:ext cx="2476241" cy="261610"/>
          </a:xfrm>
          <a:prstGeom prst="rect">
            <a:avLst/>
          </a:prstGeom>
          <a:solidFill>
            <a:schemeClr val="bg1"/>
          </a:solidFill>
          <a:ln>
            <a:noFill/>
          </a:ln>
        </p:spPr>
        <p:txBody>
          <a:bodyPr wrap="square" rtlCol="0">
            <a:spAutoFit/>
          </a:bodyPr>
          <a:lstStyle/>
          <a:p>
            <a:pPr algn="ctr"/>
            <a:r>
              <a:rPr lang="ja-JP" altLang="en-US" sz="1100" dirty="0" smtClean="0"/>
              <a:t>上方伝統芸能を中心としたプログラム</a:t>
            </a:r>
            <a:endParaRPr lang="ja-JP" altLang="en-US" sz="1100" dirty="0"/>
          </a:p>
        </p:txBody>
      </p:sp>
      <p:sp>
        <p:nvSpPr>
          <p:cNvPr id="40" name="右矢印 39"/>
          <p:cNvSpPr/>
          <p:nvPr/>
        </p:nvSpPr>
        <p:spPr>
          <a:xfrm>
            <a:off x="1286729" y="8664697"/>
            <a:ext cx="8858487" cy="31236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432248" y="8683697"/>
            <a:ext cx="2453148"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プロジェクトの記録、アーカイブ化</a:t>
            </a:r>
            <a:endParaRPr kumimoji="1" lang="ja-JP" altLang="en-US" sz="1100" dirty="0"/>
          </a:p>
        </p:txBody>
      </p:sp>
      <p:sp>
        <p:nvSpPr>
          <p:cNvPr id="42" name="テキスト ボックス 41"/>
          <p:cNvSpPr txBox="1"/>
          <p:nvPr/>
        </p:nvSpPr>
        <p:spPr>
          <a:xfrm>
            <a:off x="4305783" y="8683697"/>
            <a:ext cx="2776714" cy="261610"/>
          </a:xfrm>
          <a:prstGeom prst="rect">
            <a:avLst/>
          </a:prstGeom>
          <a:solidFill>
            <a:schemeClr val="bg1"/>
          </a:solidFill>
          <a:ln>
            <a:solidFill>
              <a:schemeClr val="tx1"/>
            </a:solidFill>
          </a:ln>
        </p:spPr>
        <p:txBody>
          <a:bodyPr wrap="square" rtlCol="0">
            <a:spAutoFit/>
          </a:bodyPr>
          <a:lstStyle/>
          <a:p>
            <a:pPr algn="ctr"/>
            <a:r>
              <a:rPr kumimoji="1" lang="ja-JP" altLang="en-US" sz="1100" dirty="0" smtClean="0"/>
              <a:t>効果を次世代へ波及させる（フォーラム等）</a:t>
            </a:r>
            <a:endParaRPr kumimoji="1" lang="ja-JP" altLang="en-US" sz="1100" dirty="0"/>
          </a:p>
        </p:txBody>
      </p:sp>
      <p:sp>
        <p:nvSpPr>
          <p:cNvPr id="43" name="テキスト ボックス 42"/>
          <p:cNvSpPr txBox="1"/>
          <p:nvPr/>
        </p:nvSpPr>
        <p:spPr>
          <a:xfrm>
            <a:off x="7502884" y="8696741"/>
            <a:ext cx="2173561" cy="261610"/>
          </a:xfrm>
          <a:prstGeom prst="rect">
            <a:avLst/>
          </a:prstGeom>
          <a:solidFill>
            <a:schemeClr val="bg1"/>
          </a:solidFill>
          <a:ln>
            <a:solidFill>
              <a:schemeClr val="tx1"/>
            </a:solidFill>
            <a:prstDash val="solid"/>
          </a:ln>
        </p:spPr>
        <p:txBody>
          <a:bodyPr wrap="square" rtlCol="0">
            <a:spAutoFit/>
          </a:bodyPr>
          <a:lstStyle/>
          <a:p>
            <a:pPr algn="ctr"/>
            <a:r>
              <a:rPr kumimoji="1" lang="ja-JP" altLang="en-US" sz="1100" dirty="0" smtClean="0"/>
              <a:t>次年度へ向けた展開（提言等）</a:t>
            </a:r>
            <a:endParaRPr kumimoji="1" lang="ja-JP" altLang="en-US" sz="1100" dirty="0"/>
          </a:p>
        </p:txBody>
      </p:sp>
      <p:sp>
        <p:nvSpPr>
          <p:cNvPr id="46" name="テキスト ボックス 45"/>
          <p:cNvSpPr txBox="1"/>
          <p:nvPr/>
        </p:nvSpPr>
        <p:spPr>
          <a:xfrm>
            <a:off x="5773860" y="5741551"/>
            <a:ext cx="2312857" cy="861774"/>
          </a:xfrm>
          <a:prstGeom prst="rect">
            <a:avLst/>
          </a:prstGeom>
          <a:noFill/>
          <a:ln>
            <a:solidFill>
              <a:schemeClr val="accent1"/>
            </a:solidFill>
          </a:ln>
        </p:spPr>
        <p:txBody>
          <a:bodyPr wrap="square" rtlCol="0">
            <a:spAutoFit/>
          </a:bodyPr>
          <a:lstStyle/>
          <a:p>
            <a:r>
              <a:rPr lang="en-US" altLang="ja-JP" sz="800" dirty="0" smtClean="0"/>
              <a:t>11</a:t>
            </a:r>
            <a:r>
              <a:rPr lang="ja-JP" altLang="en-US" sz="800" dirty="0" smtClean="0"/>
              <a:t>月</a:t>
            </a:r>
            <a:r>
              <a:rPr lang="en-US" altLang="ja-JP" sz="800" dirty="0"/>
              <a:t>8</a:t>
            </a:r>
            <a:r>
              <a:rPr lang="ja-JP" altLang="en-US" sz="800" dirty="0" smtClean="0"/>
              <a:t>日（日）</a:t>
            </a:r>
            <a:endParaRPr lang="en-US" altLang="ja-JP" sz="800" dirty="0" smtClean="0"/>
          </a:p>
          <a:p>
            <a:r>
              <a:rPr lang="ja-JP" altLang="en-US" sz="900" b="1" dirty="0" smtClean="0">
                <a:latin typeface="+mn-ea"/>
              </a:rPr>
              <a:t>大阪ワールドミュージック</a:t>
            </a:r>
            <a:endParaRPr lang="en-US" altLang="ja-JP" sz="900" b="1" dirty="0" smtClean="0">
              <a:latin typeface="+mn-ea"/>
            </a:endParaRPr>
          </a:p>
          <a:p>
            <a:r>
              <a:rPr lang="ja-JP" altLang="en-US" sz="800" b="1" dirty="0" smtClean="0">
                <a:latin typeface="+mn-ea"/>
              </a:rPr>
              <a:t>～サキタハヂ</a:t>
            </a:r>
            <a:r>
              <a:rPr lang="ja-JP" altLang="en-US" sz="900" b="1" dirty="0" smtClean="0">
                <a:latin typeface="+mn-ea"/>
              </a:rPr>
              <a:t>メ</a:t>
            </a:r>
            <a:r>
              <a:rPr lang="ja-JP" altLang="en-US" sz="800" b="1" dirty="0" smtClean="0">
                <a:latin typeface="+mn-ea"/>
              </a:rPr>
              <a:t>と銀二貫の音楽世界～</a:t>
            </a:r>
            <a:endParaRPr lang="en-US" altLang="ja-JP" sz="800" b="1" dirty="0" smtClean="0">
              <a:latin typeface="+mn-ea"/>
            </a:endParaRPr>
          </a:p>
          <a:p>
            <a:r>
              <a:rPr lang="ja-JP" altLang="en-US" sz="800" dirty="0" smtClean="0">
                <a:latin typeface="+mn-ea"/>
              </a:rPr>
              <a:t>大阪天満が舞台の時代小説「銀二貫」の世界観を大阪ならではの音楽で再現するライブ</a:t>
            </a:r>
            <a:endParaRPr lang="en-US" altLang="ja-JP" sz="800" dirty="0" smtClean="0">
              <a:latin typeface="+mn-ea"/>
            </a:endParaRPr>
          </a:p>
          <a:p>
            <a:r>
              <a:rPr lang="ja-JP" altLang="en-US" sz="800" dirty="0" smtClean="0">
                <a:latin typeface="+mn-ea"/>
              </a:rPr>
              <a:t>出演者：サキタハヂメ、ちんどん通信社　等</a:t>
            </a:r>
            <a:endParaRPr lang="en-US" altLang="ja-JP" sz="800" dirty="0">
              <a:latin typeface="+mn-ea"/>
            </a:endParaRPr>
          </a:p>
        </p:txBody>
      </p:sp>
      <p:sp>
        <p:nvSpPr>
          <p:cNvPr id="47" name="テキスト ボックス 46"/>
          <p:cNvSpPr txBox="1"/>
          <p:nvPr/>
        </p:nvSpPr>
        <p:spPr>
          <a:xfrm>
            <a:off x="7999823" y="7359263"/>
            <a:ext cx="2463158" cy="738664"/>
          </a:xfrm>
          <a:prstGeom prst="rect">
            <a:avLst/>
          </a:prstGeom>
          <a:noFill/>
          <a:ln>
            <a:solidFill>
              <a:schemeClr val="accent1"/>
            </a:solidFill>
          </a:ln>
        </p:spPr>
        <p:txBody>
          <a:bodyPr wrap="square" rtlCol="0">
            <a:spAutoFit/>
          </a:bodyPr>
          <a:lstStyle/>
          <a:p>
            <a:r>
              <a:rPr lang="en-US" altLang="ja-JP" sz="800" dirty="0" smtClean="0"/>
              <a:t>10</a:t>
            </a:r>
            <a:r>
              <a:rPr lang="ja-JP" altLang="en-US" sz="800" dirty="0" smtClean="0"/>
              <a:t>月４日（日）</a:t>
            </a:r>
            <a:endParaRPr lang="en-US" altLang="ja-JP" sz="800" dirty="0" smtClean="0"/>
          </a:p>
          <a:p>
            <a:r>
              <a:rPr lang="ja-JP" altLang="en-US" sz="900" b="1" dirty="0"/>
              <a:t>地車囃子を体験してみよう</a:t>
            </a:r>
          </a:p>
          <a:p>
            <a:r>
              <a:rPr lang="ja-JP" altLang="en-US" sz="900" b="1" dirty="0">
                <a:latin typeface="+mn-ea"/>
              </a:rPr>
              <a:t>サキタハヂメと面白がるワークショップ</a:t>
            </a:r>
            <a:endParaRPr lang="en-US" altLang="ja-JP" sz="900" b="1" dirty="0">
              <a:latin typeface="+mn-ea"/>
            </a:endParaRPr>
          </a:p>
          <a:p>
            <a:r>
              <a:rPr lang="ja-JP" altLang="en-US" sz="800" b="1" dirty="0">
                <a:latin typeface="+mn-ea"/>
              </a:rPr>
              <a:t>「大阪の音楽って何？～</a:t>
            </a:r>
            <a:r>
              <a:rPr lang="en-US" altLang="ja-JP" sz="800" b="1" dirty="0">
                <a:latin typeface="+mn-ea"/>
              </a:rPr>
              <a:t>What is Osaka </a:t>
            </a:r>
            <a:r>
              <a:rPr lang="en-US" altLang="ja-JP" sz="800" b="1" dirty="0" smtClean="0">
                <a:latin typeface="+mn-ea"/>
              </a:rPr>
              <a:t>music</a:t>
            </a:r>
            <a:r>
              <a:rPr lang="ja-JP" altLang="en-US" sz="800" b="1" dirty="0" smtClean="0">
                <a:latin typeface="+mn-ea"/>
              </a:rPr>
              <a:t>～</a:t>
            </a:r>
            <a:r>
              <a:rPr lang="en-US" altLang="ja-JP" sz="800" b="1" dirty="0" smtClean="0">
                <a:latin typeface="+mn-ea"/>
              </a:rPr>
              <a:t>?</a:t>
            </a:r>
            <a:r>
              <a:rPr lang="ja-JP" altLang="en-US" sz="800" b="1" dirty="0" smtClean="0">
                <a:latin typeface="+mn-ea"/>
              </a:rPr>
              <a:t>」</a:t>
            </a:r>
            <a:endParaRPr lang="en-US" altLang="ja-JP" sz="800" b="1" dirty="0">
              <a:latin typeface="+mn-ea"/>
            </a:endParaRPr>
          </a:p>
          <a:p>
            <a:r>
              <a:rPr lang="ja-JP" altLang="en-US" sz="800" dirty="0" smtClean="0"/>
              <a:t>楽器体験等のワークショップ</a:t>
            </a:r>
            <a:endParaRPr lang="en-US" altLang="ja-JP" sz="800" dirty="0" smtClean="0"/>
          </a:p>
        </p:txBody>
      </p:sp>
      <p:sp>
        <p:nvSpPr>
          <p:cNvPr id="48" name="テキスト ボックス 47"/>
          <p:cNvSpPr txBox="1"/>
          <p:nvPr/>
        </p:nvSpPr>
        <p:spPr>
          <a:xfrm>
            <a:off x="11516633" y="917354"/>
            <a:ext cx="788823" cy="276999"/>
          </a:xfrm>
          <a:prstGeom prst="rect">
            <a:avLst/>
          </a:prstGeom>
          <a:noFill/>
        </p:spPr>
        <p:txBody>
          <a:bodyPr wrap="square" rtlCol="0">
            <a:spAutoFit/>
          </a:bodyPr>
          <a:lstStyle/>
          <a:p>
            <a:pPr algn="ctr"/>
            <a:r>
              <a:rPr kumimoji="1" lang="ja-JP" altLang="en-US" sz="600" dirty="0" smtClean="0">
                <a:latin typeface="+mn-ea"/>
              </a:rPr>
              <a:t>文化振興の</a:t>
            </a:r>
            <a:endParaRPr kumimoji="1" lang="en-US" altLang="ja-JP" sz="600" dirty="0" smtClean="0">
              <a:latin typeface="+mn-ea"/>
            </a:endParaRPr>
          </a:p>
          <a:p>
            <a:pPr algn="ctr"/>
            <a:r>
              <a:rPr kumimoji="1" lang="ja-JP" altLang="en-US" sz="600" dirty="0" smtClean="0">
                <a:latin typeface="+mn-ea"/>
              </a:rPr>
              <a:t>好循環の確立</a:t>
            </a:r>
            <a:endParaRPr kumimoji="1" lang="en-US" altLang="ja-JP" sz="600" dirty="0" smtClean="0">
              <a:latin typeface="+mn-ea"/>
            </a:endParaRPr>
          </a:p>
        </p:txBody>
      </p:sp>
      <p:pic>
        <p:nvPicPr>
          <p:cNvPr id="1030" name="Picture 6" descr="D:\WatabeH\My Documents\My Pictures\STP_05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0893" y="3514288"/>
            <a:ext cx="1624603" cy="1214304"/>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9715925" y="2568352"/>
            <a:ext cx="2805555" cy="846386"/>
          </a:xfrm>
          <a:prstGeom prst="rect">
            <a:avLst/>
          </a:prstGeom>
          <a:solidFill>
            <a:schemeClr val="bg1"/>
          </a:solidFill>
          <a:ln>
            <a:solidFill>
              <a:schemeClr val="accent1"/>
            </a:solidFill>
          </a:ln>
        </p:spPr>
        <p:txBody>
          <a:bodyPr wrap="square" rtlCol="0">
            <a:spAutoFit/>
          </a:bodyPr>
          <a:lstStyle/>
          <a:p>
            <a:r>
              <a:rPr lang="en-US" altLang="ja-JP" sz="800" dirty="0" smtClean="0"/>
              <a:t>11</a:t>
            </a:r>
            <a:r>
              <a:rPr lang="ja-JP" altLang="en-US" sz="800" dirty="0" smtClean="0"/>
              <a:t>月</a:t>
            </a:r>
            <a:r>
              <a:rPr lang="en-US" altLang="ja-JP" sz="800" dirty="0" smtClean="0"/>
              <a:t>7</a:t>
            </a:r>
            <a:r>
              <a:rPr lang="ja-JP" altLang="en-US" sz="800" dirty="0" smtClean="0"/>
              <a:t>日（土）～</a:t>
            </a:r>
            <a:r>
              <a:rPr lang="en-US" altLang="ja-JP" sz="800" dirty="0" smtClean="0"/>
              <a:t>8</a:t>
            </a:r>
            <a:r>
              <a:rPr lang="ja-JP" altLang="en-US" sz="800" dirty="0" smtClean="0"/>
              <a:t>日（日）</a:t>
            </a:r>
            <a:endParaRPr lang="ja-JP" altLang="en-US" sz="800" dirty="0"/>
          </a:p>
          <a:p>
            <a:r>
              <a:rPr lang="ja-JP" altLang="en-US" sz="900" b="1" dirty="0" smtClean="0">
                <a:latin typeface="+mn-ea"/>
              </a:rPr>
              <a:t>新作能「水の輪」ジャンルミックス</a:t>
            </a:r>
            <a:r>
              <a:rPr lang="en-US" altLang="ja-JP" sz="900" b="1" dirty="0" smtClean="0">
                <a:latin typeface="+mn-ea"/>
              </a:rPr>
              <a:t>Ver.</a:t>
            </a:r>
            <a:r>
              <a:rPr lang="ja-JP" altLang="en-US" sz="900" b="1" dirty="0" smtClean="0">
                <a:latin typeface="+mn-ea"/>
              </a:rPr>
              <a:t>　</a:t>
            </a:r>
            <a:endParaRPr lang="en-US" altLang="ja-JP" sz="900" b="1" dirty="0" smtClean="0">
              <a:latin typeface="+mn-ea"/>
            </a:endParaRPr>
          </a:p>
          <a:p>
            <a:r>
              <a:rPr lang="ja-JP" altLang="en-US" sz="800" dirty="0" smtClean="0">
                <a:latin typeface="+mn-ea"/>
              </a:rPr>
              <a:t>現代美術家や</a:t>
            </a:r>
            <a:r>
              <a:rPr lang="ja-JP" altLang="en-US" sz="800" dirty="0" err="1" smtClean="0">
                <a:latin typeface="+mn-ea"/>
              </a:rPr>
              <a:t>なぎみわ</a:t>
            </a:r>
            <a:r>
              <a:rPr lang="ja-JP" altLang="en-US" sz="800" dirty="0" smtClean="0">
                <a:latin typeface="+mn-ea"/>
              </a:rPr>
              <a:t>制作の</a:t>
            </a:r>
            <a:r>
              <a:rPr lang="ja-JP" altLang="en-US" sz="800" dirty="0">
                <a:latin typeface="+mn-ea"/>
              </a:rPr>
              <a:t>美術</a:t>
            </a:r>
            <a:r>
              <a:rPr lang="ja-JP" altLang="en-US" sz="800" dirty="0" smtClean="0">
                <a:latin typeface="+mn-ea"/>
              </a:rPr>
              <a:t>作品であるトレーラー（移動舞台車を使い、能楽とクラシック、</a:t>
            </a:r>
            <a:r>
              <a:rPr lang="ja-JP" altLang="en-US" sz="800" dirty="0">
                <a:latin typeface="+mn-ea"/>
              </a:rPr>
              <a:t>コンテンポラリーダンス</a:t>
            </a:r>
            <a:r>
              <a:rPr lang="ja-JP" altLang="en-US" sz="800" dirty="0" smtClean="0">
                <a:latin typeface="+mn-ea"/>
              </a:rPr>
              <a:t>のコラボレーション作品を上演。</a:t>
            </a:r>
            <a:endParaRPr lang="en-US" altLang="ja-JP" sz="800" dirty="0" smtClean="0">
              <a:latin typeface="+mn-ea"/>
            </a:endParaRPr>
          </a:p>
          <a:p>
            <a:r>
              <a:rPr lang="en-US" altLang="ja-JP" sz="800" dirty="0" smtClean="0">
                <a:latin typeface="+mn-ea"/>
              </a:rPr>
              <a:t>※</a:t>
            </a:r>
            <a:r>
              <a:rPr lang="ja-JP" altLang="en-US" sz="800" dirty="0" smtClean="0">
                <a:latin typeface="+mn-ea"/>
              </a:rPr>
              <a:t>大阪市新美術館予定地（中之島エリア）</a:t>
            </a:r>
            <a:endParaRPr lang="en-US" altLang="ja-JP" sz="800" dirty="0" smtClean="0">
              <a:latin typeface="+mn-ea"/>
            </a:endParaRPr>
          </a:p>
        </p:txBody>
      </p:sp>
      <p:pic>
        <p:nvPicPr>
          <p:cNvPr id="1033" name="Picture 9" descr="D:\WatabeH\My Documents\My Pictures\140914_sakita_pa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3860" y="6610325"/>
            <a:ext cx="1079500" cy="1670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WatabeH\My Documents\My Pictures\chingdong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3360" y="6610325"/>
            <a:ext cx="1088634" cy="1407160"/>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p:cNvSpPr txBox="1"/>
          <p:nvPr/>
        </p:nvSpPr>
        <p:spPr>
          <a:xfrm>
            <a:off x="8190991" y="5736704"/>
            <a:ext cx="2271990" cy="738664"/>
          </a:xfrm>
          <a:prstGeom prst="rect">
            <a:avLst/>
          </a:prstGeom>
          <a:solidFill>
            <a:schemeClr val="bg1"/>
          </a:solidFill>
          <a:ln>
            <a:solidFill>
              <a:schemeClr val="accent1"/>
            </a:solidFill>
          </a:ln>
        </p:spPr>
        <p:txBody>
          <a:bodyPr wrap="square" rtlCol="0">
            <a:spAutoFit/>
          </a:bodyPr>
          <a:lstStyle/>
          <a:p>
            <a:r>
              <a:rPr kumimoji="1" lang="en-US" altLang="ja-JP" sz="800" dirty="0" smtClean="0"/>
              <a:t>10</a:t>
            </a:r>
            <a:r>
              <a:rPr kumimoji="1" lang="ja-JP" altLang="en-US" sz="800" dirty="0" smtClean="0"/>
              <a:t>月</a:t>
            </a:r>
            <a:r>
              <a:rPr lang="en-US" altLang="ja-JP" sz="800" dirty="0" smtClean="0"/>
              <a:t>17</a:t>
            </a:r>
            <a:r>
              <a:rPr lang="ja-JP" altLang="en-US" sz="800" dirty="0" smtClean="0"/>
              <a:t>日</a:t>
            </a:r>
            <a:r>
              <a:rPr kumimoji="1" lang="ja-JP" altLang="en-US" sz="800" dirty="0" smtClean="0"/>
              <a:t>（</a:t>
            </a:r>
            <a:r>
              <a:rPr lang="ja-JP" altLang="en-US" sz="800" dirty="0"/>
              <a:t>土</a:t>
            </a:r>
            <a:r>
              <a:rPr kumimoji="1" lang="ja-JP" altLang="en-US" sz="800" dirty="0" smtClean="0"/>
              <a:t>）～</a:t>
            </a:r>
            <a:r>
              <a:rPr lang="en-US" altLang="ja-JP" sz="800" dirty="0" smtClean="0"/>
              <a:t>18</a:t>
            </a:r>
            <a:r>
              <a:rPr lang="ja-JP" altLang="en-US" sz="800" dirty="0" smtClean="0"/>
              <a:t>日</a:t>
            </a:r>
            <a:r>
              <a:rPr kumimoji="1" lang="ja-JP" altLang="en-US" sz="800" dirty="0" smtClean="0"/>
              <a:t>（</a:t>
            </a:r>
            <a:r>
              <a:rPr lang="ja-JP" altLang="en-US" sz="800" dirty="0"/>
              <a:t>日</a:t>
            </a:r>
            <a:r>
              <a:rPr kumimoji="1" lang="ja-JP" altLang="en-US" sz="800" dirty="0" smtClean="0"/>
              <a:t>）</a:t>
            </a:r>
            <a:endParaRPr kumimoji="1" lang="en-US" altLang="ja-JP" sz="800" dirty="0" smtClean="0"/>
          </a:p>
          <a:p>
            <a:r>
              <a:rPr lang="ja-JP" altLang="en-US" sz="900" b="1" dirty="0" smtClean="0">
                <a:latin typeface="+mn-ea"/>
              </a:rPr>
              <a:t>能楽アプリ</a:t>
            </a:r>
            <a:r>
              <a:rPr lang="en-US" altLang="ja-JP" sz="900" b="1" dirty="0" smtClean="0">
                <a:latin typeface="+mn-ea"/>
              </a:rPr>
              <a:t>×world music</a:t>
            </a:r>
            <a:r>
              <a:rPr lang="ja-JP" altLang="en-US" sz="900" b="1" dirty="0" smtClean="0">
                <a:latin typeface="+mn-ea"/>
              </a:rPr>
              <a:t>ワークショップ</a:t>
            </a:r>
            <a:endParaRPr lang="en-US" altLang="ja-JP" sz="900" b="1" dirty="0">
              <a:latin typeface="+mn-ea"/>
            </a:endParaRPr>
          </a:p>
          <a:p>
            <a:r>
              <a:rPr lang="ja-JP" altLang="en-US" sz="800" dirty="0" smtClean="0">
                <a:latin typeface="+mn-ea"/>
              </a:rPr>
              <a:t>無料</a:t>
            </a:r>
            <a:r>
              <a:rPr lang="ja-JP" altLang="en-US" sz="800" dirty="0">
                <a:latin typeface="+mn-ea"/>
              </a:rPr>
              <a:t>のアプリ「</a:t>
            </a:r>
            <a:r>
              <a:rPr lang="en-US" altLang="ja-JP" sz="800" dirty="0" err="1">
                <a:latin typeface="+mn-ea"/>
              </a:rPr>
              <a:t>OHAYASHIsensei</a:t>
            </a:r>
            <a:r>
              <a:rPr lang="ja-JP" altLang="en-US" sz="800" dirty="0">
                <a:latin typeface="+mn-ea"/>
              </a:rPr>
              <a:t>」を使った</a:t>
            </a:r>
            <a:r>
              <a:rPr lang="ja-JP" altLang="en-US" sz="800" dirty="0" smtClean="0">
                <a:latin typeface="+mn-ea"/>
              </a:rPr>
              <a:t>、</a:t>
            </a:r>
            <a:r>
              <a:rPr lang="en-US" altLang="ja-JP" sz="800" dirty="0" smtClean="0">
                <a:latin typeface="+mn-ea"/>
              </a:rPr>
              <a:t/>
            </a:r>
            <a:br>
              <a:rPr lang="en-US" altLang="ja-JP" sz="800" dirty="0" smtClean="0">
                <a:latin typeface="+mn-ea"/>
              </a:rPr>
            </a:br>
            <a:r>
              <a:rPr lang="ja-JP" altLang="en-US" sz="800" dirty="0" smtClean="0">
                <a:latin typeface="+mn-ea"/>
              </a:rPr>
              <a:t>能楽と</a:t>
            </a:r>
            <a:r>
              <a:rPr lang="ja-JP" altLang="en-US" sz="800" dirty="0">
                <a:latin typeface="+mn-ea"/>
              </a:rPr>
              <a:t>世界の</a:t>
            </a:r>
            <a:r>
              <a:rPr lang="ja-JP" altLang="en-US" sz="800" dirty="0" smtClean="0">
                <a:latin typeface="+mn-ea"/>
              </a:rPr>
              <a:t>民族</a:t>
            </a:r>
            <a:r>
              <a:rPr lang="ja-JP" altLang="en-US" sz="800" dirty="0">
                <a:latin typeface="+mn-ea"/>
              </a:rPr>
              <a:t>音楽との</a:t>
            </a:r>
            <a:r>
              <a:rPr lang="ja-JP" altLang="en-US" sz="800" dirty="0" smtClean="0">
                <a:latin typeface="+mn-ea"/>
              </a:rPr>
              <a:t>コラボレーション</a:t>
            </a:r>
            <a:r>
              <a:rPr lang="en-US" altLang="ja-JP" sz="800" dirty="0" smtClean="0">
                <a:latin typeface="+mn-ea"/>
              </a:rPr>
              <a:t/>
            </a:r>
            <a:br>
              <a:rPr lang="en-US" altLang="ja-JP" sz="800" dirty="0" smtClean="0">
                <a:latin typeface="+mn-ea"/>
              </a:rPr>
            </a:br>
            <a:r>
              <a:rPr lang="ja-JP" altLang="en-US" sz="800" dirty="0" smtClean="0">
                <a:latin typeface="+mn-ea"/>
              </a:rPr>
              <a:t>に</a:t>
            </a:r>
            <a:r>
              <a:rPr lang="ja-JP" altLang="en-US" sz="800" dirty="0">
                <a:latin typeface="+mn-ea"/>
              </a:rPr>
              <a:t>よるワークショップ</a:t>
            </a:r>
            <a:endParaRPr lang="en-US" altLang="ja-JP" sz="800" dirty="0">
              <a:latin typeface="+mn-ea"/>
            </a:endParaRPr>
          </a:p>
        </p:txBody>
      </p:sp>
      <p:sp>
        <p:nvSpPr>
          <p:cNvPr id="54" name="ホームベース 53"/>
          <p:cNvSpPr/>
          <p:nvPr/>
        </p:nvSpPr>
        <p:spPr>
          <a:xfrm>
            <a:off x="496144" y="2208312"/>
            <a:ext cx="3024336" cy="288032"/>
          </a:xfrm>
          <a:prstGeom prst="homePlate">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①上方伝統芸能を紹介し興味をもってもらう</a:t>
            </a:r>
          </a:p>
        </p:txBody>
      </p:sp>
      <p:sp>
        <p:nvSpPr>
          <p:cNvPr id="67" name="ホームベース 66"/>
          <p:cNvSpPr/>
          <p:nvPr/>
        </p:nvSpPr>
        <p:spPr>
          <a:xfrm>
            <a:off x="3562030" y="2208312"/>
            <a:ext cx="3024336" cy="288032"/>
          </a:xfrm>
          <a:prstGeom prst="homePlate">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a:solidFill>
                  <a:prstClr val="white"/>
                </a:solidFill>
              </a:rPr>
              <a:t>②上方伝統芸能を体験し理解を深めてもらう</a:t>
            </a:r>
          </a:p>
        </p:txBody>
      </p:sp>
      <p:sp>
        <p:nvSpPr>
          <p:cNvPr id="68" name="ホームベース 67"/>
          <p:cNvSpPr/>
          <p:nvPr/>
        </p:nvSpPr>
        <p:spPr>
          <a:xfrm>
            <a:off x="6637599" y="2208312"/>
            <a:ext cx="3024336" cy="288032"/>
          </a:xfrm>
          <a:prstGeom prst="homePlate">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smtClean="0">
                <a:solidFill>
                  <a:prstClr val="white"/>
                </a:solidFill>
              </a:rPr>
              <a:t>③伝統芸能や現代アートの可能性を</a:t>
            </a:r>
            <a:r>
              <a:rPr lang="ja-JP" altLang="en-US" sz="1100" dirty="0">
                <a:solidFill>
                  <a:prstClr val="white"/>
                </a:solidFill>
              </a:rPr>
              <a:t>探る</a:t>
            </a:r>
          </a:p>
        </p:txBody>
      </p:sp>
      <p:sp>
        <p:nvSpPr>
          <p:cNvPr id="69" name="ホームベース 68"/>
          <p:cNvSpPr/>
          <p:nvPr/>
        </p:nvSpPr>
        <p:spPr>
          <a:xfrm>
            <a:off x="9713168" y="2208312"/>
            <a:ext cx="3024336" cy="288032"/>
          </a:xfrm>
          <a:prstGeom prst="homePlate">
            <a:avLst>
              <a:gd name="adj" fmla="val 41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a:solidFill>
                  <a:prstClr val="white"/>
                </a:solidFill>
              </a:rPr>
              <a:t>④他ジャンルとの連携で魅力を発信</a:t>
            </a:r>
          </a:p>
        </p:txBody>
      </p:sp>
      <p:sp>
        <p:nvSpPr>
          <p:cNvPr id="70" name="テキスト ボックス 69"/>
          <p:cNvSpPr txBox="1"/>
          <p:nvPr/>
        </p:nvSpPr>
        <p:spPr>
          <a:xfrm>
            <a:off x="3664496" y="4763371"/>
            <a:ext cx="2650292" cy="230832"/>
          </a:xfrm>
          <a:prstGeom prst="rect">
            <a:avLst/>
          </a:prstGeom>
          <a:noFill/>
          <a:ln>
            <a:noFill/>
          </a:ln>
        </p:spPr>
        <p:txBody>
          <a:bodyPr wrap="square" rtlCol="0">
            <a:spAutoFit/>
          </a:bodyPr>
          <a:lstStyle/>
          <a:p>
            <a:r>
              <a:rPr lang="ja-JP" altLang="en-US" sz="900" dirty="0" smtClean="0"/>
              <a:t>（山本能楽堂　＋　他ジャンルアーティスト　＋　</a:t>
            </a:r>
            <a:r>
              <a:rPr lang="en-US" altLang="ja-JP" sz="900" dirty="0" smtClean="0"/>
              <a:t>α</a:t>
            </a:r>
            <a:r>
              <a:rPr lang="ja-JP" altLang="en-US" sz="900" dirty="0" smtClean="0"/>
              <a:t>）</a:t>
            </a:r>
            <a:endParaRPr lang="ja-JP" altLang="en-US" sz="900" dirty="0"/>
          </a:p>
        </p:txBody>
      </p:sp>
      <p:sp>
        <p:nvSpPr>
          <p:cNvPr id="55" name="下矢印 54"/>
          <p:cNvSpPr/>
          <p:nvPr/>
        </p:nvSpPr>
        <p:spPr>
          <a:xfrm>
            <a:off x="19200" y="2291684"/>
            <a:ext cx="260920" cy="1860844"/>
          </a:xfrm>
          <a:prstGeom prst="downArrow">
            <a:avLst>
              <a:gd name="adj1" fmla="val 100000"/>
              <a:gd name="adj2" fmla="val 41737"/>
            </a:avLst>
          </a:prstGeom>
          <a:ln>
            <a:prstDash val="sysDash"/>
          </a:ln>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000" dirty="0" smtClean="0"/>
              <a:t>上方伝統芸能のチャレンジ</a:t>
            </a:r>
            <a:endParaRPr kumimoji="1" lang="ja-JP" altLang="en-US" sz="1000" dirty="0"/>
          </a:p>
        </p:txBody>
      </p:sp>
      <p:sp>
        <p:nvSpPr>
          <p:cNvPr id="72" name="下矢印 71"/>
          <p:cNvSpPr/>
          <p:nvPr/>
        </p:nvSpPr>
        <p:spPr>
          <a:xfrm>
            <a:off x="19200" y="4180319"/>
            <a:ext cx="260920" cy="1860844"/>
          </a:xfrm>
          <a:prstGeom prst="downArrow">
            <a:avLst>
              <a:gd name="adj1" fmla="val 100000"/>
              <a:gd name="adj2" fmla="val 41737"/>
            </a:avLst>
          </a:prstGeom>
          <a:ln>
            <a:prstDash val="sysDash"/>
          </a:ln>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000" dirty="0" smtClean="0"/>
              <a:t>ジャンルミックスの可能性追求</a:t>
            </a:r>
            <a:endParaRPr kumimoji="1" lang="ja-JP" altLang="en-US" sz="1000" dirty="0"/>
          </a:p>
        </p:txBody>
      </p:sp>
      <p:sp>
        <p:nvSpPr>
          <p:cNvPr id="73" name="下矢印 72"/>
          <p:cNvSpPr/>
          <p:nvPr/>
        </p:nvSpPr>
        <p:spPr>
          <a:xfrm>
            <a:off x="19200" y="6068954"/>
            <a:ext cx="260920" cy="1921167"/>
          </a:xfrm>
          <a:prstGeom prst="downArrow">
            <a:avLst>
              <a:gd name="adj1" fmla="val 100000"/>
              <a:gd name="adj2" fmla="val 41737"/>
            </a:avLst>
          </a:prstGeom>
          <a:ln>
            <a:prstDash val="sysDash"/>
          </a:ln>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000" dirty="0" smtClean="0"/>
              <a:t>優れたコンテンツをさらに紹介</a:t>
            </a:r>
            <a:endParaRPr kumimoji="1" lang="ja-JP" altLang="en-US" sz="1000" dirty="0"/>
          </a:p>
        </p:txBody>
      </p:sp>
      <p:sp>
        <p:nvSpPr>
          <p:cNvPr id="74" name="下矢印 73"/>
          <p:cNvSpPr/>
          <p:nvPr/>
        </p:nvSpPr>
        <p:spPr>
          <a:xfrm>
            <a:off x="19200" y="8017911"/>
            <a:ext cx="260920" cy="1583289"/>
          </a:xfrm>
          <a:prstGeom prst="downArrow">
            <a:avLst>
              <a:gd name="adj1" fmla="val 100000"/>
              <a:gd name="adj2" fmla="val 41737"/>
            </a:avLst>
          </a:prstGeom>
          <a:ln>
            <a:prstDash val="sysDash"/>
          </a:ln>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000" dirty="0" smtClean="0"/>
              <a:t>事業プロセス等の共有</a:t>
            </a:r>
            <a:endParaRPr kumimoji="1" lang="ja-JP" altLang="en-US" sz="1000" dirty="0"/>
          </a:p>
        </p:txBody>
      </p:sp>
      <p:sp>
        <p:nvSpPr>
          <p:cNvPr id="57" name="二等辺三角形 56"/>
          <p:cNvSpPr/>
          <p:nvPr/>
        </p:nvSpPr>
        <p:spPr>
          <a:xfrm rot="10800000">
            <a:off x="4725265" y="9027628"/>
            <a:ext cx="1937749" cy="2374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612206" y="9324201"/>
            <a:ext cx="6163867" cy="276999"/>
          </a:xfrm>
          <a:prstGeom prst="rect">
            <a:avLst/>
          </a:prstGeom>
          <a:noFill/>
          <a:ln w="19050">
            <a:solidFill>
              <a:schemeClr val="tx1"/>
            </a:solidFill>
            <a:prstDash val="sysDash"/>
          </a:ln>
        </p:spPr>
        <p:txBody>
          <a:bodyPr wrap="none" rtlCol="0">
            <a:spAutoFit/>
          </a:bodyPr>
          <a:lstStyle/>
          <a:p>
            <a:r>
              <a:rPr kumimoji="1" lang="ja-JP" altLang="en-US" sz="1200" dirty="0" smtClean="0"/>
              <a:t>大阪の文化振興の次の世代を支えるより多くのプロデューサー候補に向けた発信と機運醸成</a:t>
            </a:r>
            <a:endParaRPr kumimoji="1" lang="ja-JP" altLang="en-US" sz="1200" dirty="0"/>
          </a:p>
        </p:txBody>
      </p:sp>
      <p:sp>
        <p:nvSpPr>
          <p:cNvPr id="61" name="角丸四角形 60"/>
          <p:cNvSpPr/>
          <p:nvPr/>
        </p:nvSpPr>
        <p:spPr>
          <a:xfrm>
            <a:off x="4110067" y="1416224"/>
            <a:ext cx="6080253" cy="216024"/>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dirty="0" smtClean="0"/>
              <a:t>大阪で脈々と伝わる上方伝統芸能と他ジャンルのコラボレーションにより、最新の「伝統」を伝え、強力に発信</a:t>
            </a:r>
            <a:endParaRPr kumimoji="1" lang="ja-JP" altLang="en-US" sz="1000" dirty="0"/>
          </a:p>
        </p:txBody>
      </p:sp>
      <p:sp>
        <p:nvSpPr>
          <p:cNvPr id="62" name="テキスト ボックス 61"/>
          <p:cNvSpPr txBox="1"/>
          <p:nvPr/>
        </p:nvSpPr>
        <p:spPr>
          <a:xfrm>
            <a:off x="8820234" y="9047202"/>
            <a:ext cx="2491388" cy="553998"/>
          </a:xfrm>
          <a:prstGeom prst="rect">
            <a:avLst/>
          </a:prstGeom>
          <a:noFill/>
        </p:spPr>
        <p:txBody>
          <a:bodyPr wrap="none" rtlCol="0">
            <a:spAutoFit/>
          </a:bodyPr>
          <a:lstStyle/>
          <a:p>
            <a:r>
              <a:rPr kumimoji="1" lang="en-US" altLang="ja-JP" sz="1000" dirty="0" smtClean="0"/>
              <a:t>※</a:t>
            </a:r>
            <a:r>
              <a:rPr kumimoji="1" lang="ja-JP" altLang="en-US" sz="1000" dirty="0" smtClean="0"/>
              <a:t>大阪を拠点に活動する、</a:t>
            </a:r>
            <a:r>
              <a:rPr lang="ja-JP" altLang="en-US" sz="1000" dirty="0" smtClean="0"/>
              <a:t>小劇場、</a:t>
            </a:r>
            <a:endParaRPr lang="en-US" altLang="ja-JP" sz="1000" dirty="0" smtClean="0"/>
          </a:p>
          <a:p>
            <a:r>
              <a:rPr lang="ja-JP" altLang="en-US" sz="1000" dirty="0"/>
              <a:t>　</a:t>
            </a:r>
            <a:r>
              <a:rPr lang="ja-JP" altLang="en-US" sz="1000" dirty="0" smtClean="0"/>
              <a:t>　小ホール支配人、音楽プロデューサー、</a:t>
            </a:r>
            <a:endParaRPr lang="en-US" altLang="ja-JP" sz="1000" dirty="0" smtClean="0"/>
          </a:p>
          <a:p>
            <a:r>
              <a:rPr kumimoji="1" lang="ja-JP" altLang="en-US" sz="1000" dirty="0"/>
              <a:t>　</a:t>
            </a:r>
            <a:r>
              <a:rPr kumimoji="1" lang="ja-JP" altLang="en-US" sz="1000" dirty="0" smtClean="0"/>
              <a:t>　アートディレクター等を対象に情報発信</a:t>
            </a:r>
            <a:endParaRPr kumimoji="1" lang="ja-JP" altLang="en-US" sz="1000" dirty="0"/>
          </a:p>
        </p:txBody>
      </p:sp>
      <p:sp>
        <p:nvSpPr>
          <p:cNvPr id="3" name="テキスト ボックス 2"/>
          <p:cNvSpPr txBox="1"/>
          <p:nvPr/>
        </p:nvSpPr>
        <p:spPr>
          <a:xfrm>
            <a:off x="650845" y="1962091"/>
            <a:ext cx="11315918" cy="246221"/>
          </a:xfrm>
          <a:prstGeom prst="rect">
            <a:avLst/>
          </a:prstGeom>
          <a:noFill/>
        </p:spPr>
        <p:txBody>
          <a:bodyPr wrap="none" rtlCol="0">
            <a:spAutoFit/>
          </a:bodyPr>
          <a:lstStyle/>
          <a:p>
            <a:r>
              <a:rPr kumimoji="1" lang="ja-JP" altLang="en-US" sz="1000" dirty="0" smtClean="0"/>
              <a:t>山本能楽堂が提供するプログラムを中心に上方伝統芸能の他ジャンル（落語、講談、文楽、狂言など）のプログラムをミックスさせて体系的に公演。山本能楽堂に所属する企画担当者が詳細を検討し調整。</a:t>
            </a:r>
            <a:endParaRPr kumimoji="1" lang="ja-JP" altLang="en-US" sz="1000" dirty="0"/>
          </a:p>
        </p:txBody>
      </p:sp>
      <p:sp>
        <p:nvSpPr>
          <p:cNvPr id="71" name="テキスト ボックス 70"/>
          <p:cNvSpPr txBox="1"/>
          <p:nvPr/>
        </p:nvSpPr>
        <p:spPr>
          <a:xfrm>
            <a:off x="640161" y="5352272"/>
            <a:ext cx="4557658" cy="246221"/>
          </a:xfrm>
          <a:prstGeom prst="rect">
            <a:avLst/>
          </a:prstGeom>
          <a:noFill/>
        </p:spPr>
        <p:txBody>
          <a:bodyPr wrap="none" rtlCol="0">
            <a:spAutoFit/>
          </a:bodyPr>
          <a:lstStyle/>
          <a:p>
            <a:r>
              <a:rPr kumimoji="1" lang="ja-JP" altLang="en-US" sz="1000" dirty="0" smtClean="0"/>
              <a:t>「伝統」をキーワードに演劇やパフォーマンスの新作、既作品をアレンジして公演</a:t>
            </a:r>
            <a:endParaRPr kumimoji="1" lang="ja-JP" altLang="en-US" sz="1000" dirty="0"/>
          </a:p>
        </p:txBody>
      </p:sp>
      <p:sp>
        <p:nvSpPr>
          <p:cNvPr id="75" name="テキスト ボックス 74"/>
          <p:cNvSpPr txBox="1"/>
          <p:nvPr/>
        </p:nvSpPr>
        <p:spPr>
          <a:xfrm>
            <a:off x="5773860" y="5352272"/>
            <a:ext cx="4594528" cy="400110"/>
          </a:xfrm>
          <a:prstGeom prst="rect">
            <a:avLst/>
          </a:prstGeom>
          <a:noFill/>
        </p:spPr>
        <p:txBody>
          <a:bodyPr wrap="none" rtlCol="0">
            <a:spAutoFit/>
          </a:bodyPr>
          <a:lstStyle/>
          <a:p>
            <a:r>
              <a:rPr kumimoji="1" lang="ja-JP" altLang="en-US" sz="1000" dirty="0" smtClean="0"/>
              <a:t>「伝統」をキーワードに河内長野で人気のワールドミュージックやワークショップを</a:t>
            </a:r>
            <a:endParaRPr kumimoji="1" lang="en-US" altLang="ja-JP" sz="1000" dirty="0" smtClean="0"/>
          </a:p>
          <a:p>
            <a:r>
              <a:rPr kumimoji="1" lang="ja-JP" altLang="en-US" sz="1000" dirty="0" smtClean="0"/>
              <a:t>アレンジして公演。山本能楽堂との連携による新作ワークショッププログラムも実施</a:t>
            </a:r>
            <a:endParaRPr kumimoji="1" lang="ja-JP" altLang="en-US" sz="1000" dirty="0"/>
          </a:p>
        </p:txBody>
      </p:sp>
      <p:sp>
        <p:nvSpPr>
          <p:cNvPr id="76" name="テキスト ボックス 75"/>
          <p:cNvSpPr txBox="1"/>
          <p:nvPr/>
        </p:nvSpPr>
        <p:spPr>
          <a:xfrm>
            <a:off x="10831388" y="5032592"/>
            <a:ext cx="1645002" cy="400110"/>
          </a:xfrm>
          <a:prstGeom prst="rect">
            <a:avLst/>
          </a:prstGeom>
          <a:noFill/>
        </p:spPr>
        <p:txBody>
          <a:bodyPr wrap="none" rtlCol="0">
            <a:spAutoFit/>
          </a:bodyPr>
          <a:lstStyle/>
          <a:p>
            <a:r>
              <a:rPr kumimoji="1" lang="ja-JP" altLang="en-US" sz="1000" dirty="0" smtClean="0"/>
              <a:t>「新しい」伝統芸能を体感で</a:t>
            </a:r>
            <a:endParaRPr kumimoji="1" lang="en-US" altLang="ja-JP" sz="1000" dirty="0" smtClean="0"/>
          </a:p>
          <a:p>
            <a:r>
              <a:rPr kumimoji="1" lang="ja-JP" altLang="en-US" sz="1000" dirty="0" smtClean="0"/>
              <a:t>きる参加型現代アート作品</a:t>
            </a:r>
            <a:endParaRPr kumimoji="1" lang="ja-JP" altLang="en-US" sz="1000" dirty="0"/>
          </a:p>
        </p:txBody>
      </p:sp>
      <p:pic>
        <p:nvPicPr>
          <p:cNvPr id="78" name="図 77"/>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17853" y="6618888"/>
            <a:ext cx="1476000" cy="774000"/>
          </a:xfrm>
          <a:prstGeom prst="rect">
            <a:avLst/>
          </a:prstGeom>
          <a:noFill/>
          <a:ln>
            <a:noFill/>
          </a:ln>
        </p:spPr>
      </p:pic>
      <p:sp>
        <p:nvSpPr>
          <p:cNvPr id="77" name="テキスト ボックス 76"/>
          <p:cNvSpPr txBox="1"/>
          <p:nvPr/>
        </p:nvSpPr>
        <p:spPr>
          <a:xfrm>
            <a:off x="486619" y="6611363"/>
            <a:ext cx="1440159" cy="1092607"/>
          </a:xfrm>
          <a:prstGeom prst="rect">
            <a:avLst/>
          </a:prstGeom>
          <a:noFill/>
          <a:ln>
            <a:solidFill>
              <a:schemeClr val="accent1"/>
            </a:solidFill>
          </a:ln>
        </p:spPr>
        <p:txBody>
          <a:bodyPr wrap="square" rtlCol="0">
            <a:spAutoFit/>
          </a:bodyPr>
          <a:lstStyle/>
          <a:p>
            <a:r>
              <a:rPr lang="en-US" altLang="ja-JP" sz="800" dirty="0" smtClean="0"/>
              <a:t>10</a:t>
            </a:r>
            <a:r>
              <a:rPr lang="ja-JP" altLang="en-US" sz="800" dirty="0" smtClean="0"/>
              <a:t>月</a:t>
            </a:r>
            <a:r>
              <a:rPr lang="en-US" altLang="ja-JP" sz="800" dirty="0" smtClean="0"/>
              <a:t>21</a:t>
            </a:r>
            <a:r>
              <a:rPr lang="ja-JP" altLang="en-US" sz="800" dirty="0" smtClean="0"/>
              <a:t>日</a:t>
            </a:r>
            <a:r>
              <a:rPr lang="en-US" altLang="ja-JP" sz="800" dirty="0" smtClean="0"/>
              <a:t>(</a:t>
            </a:r>
            <a:r>
              <a:rPr lang="ja-JP" altLang="en-US" sz="800" dirty="0" smtClean="0"/>
              <a:t>水</a:t>
            </a:r>
            <a:r>
              <a:rPr lang="en-US" altLang="ja-JP" sz="800" dirty="0" smtClean="0"/>
              <a:t>)</a:t>
            </a:r>
            <a:r>
              <a:rPr lang="ja-JP" altLang="en-US" sz="800" dirty="0" smtClean="0"/>
              <a:t>～</a:t>
            </a:r>
            <a:r>
              <a:rPr lang="en-US" altLang="ja-JP" sz="800" dirty="0" smtClean="0"/>
              <a:t>22</a:t>
            </a:r>
            <a:r>
              <a:rPr lang="ja-JP" altLang="en-US" sz="800" dirty="0" smtClean="0"/>
              <a:t>日</a:t>
            </a:r>
            <a:r>
              <a:rPr lang="en-US" altLang="ja-JP" sz="800" dirty="0" smtClean="0"/>
              <a:t>(</a:t>
            </a:r>
            <a:r>
              <a:rPr lang="ja-JP" altLang="en-US" sz="800" dirty="0" smtClean="0"/>
              <a:t>木</a:t>
            </a:r>
            <a:r>
              <a:rPr lang="en-US" altLang="ja-JP" sz="800" dirty="0"/>
              <a:t>)</a:t>
            </a:r>
            <a:endParaRPr lang="ja-JP" altLang="en-US" sz="800" dirty="0"/>
          </a:p>
          <a:p>
            <a:pPr lvl="0"/>
            <a:r>
              <a:rPr lang="ja-JP" altLang="en-US" sz="800" b="1" dirty="0">
                <a:solidFill>
                  <a:prstClr val="black"/>
                </a:solidFill>
                <a:latin typeface="ＭＳ Ｐゴシック"/>
              </a:rPr>
              <a:t>和の核心</a:t>
            </a:r>
            <a:r>
              <a:rPr lang="en-US" altLang="ja-JP" sz="800" b="1" dirty="0">
                <a:solidFill>
                  <a:prstClr val="black"/>
                </a:solidFill>
                <a:latin typeface="ＭＳ Ｐゴシック"/>
              </a:rPr>
              <a:t>×</a:t>
            </a:r>
            <a:r>
              <a:rPr lang="ja-JP" altLang="en-US" sz="800" b="1" dirty="0">
                <a:solidFill>
                  <a:prstClr val="black"/>
                </a:solidFill>
                <a:latin typeface="ＭＳ Ｐゴシック"/>
              </a:rPr>
              <a:t>洋の斬新</a:t>
            </a:r>
            <a:endParaRPr lang="en-US" altLang="ja-JP" sz="800" dirty="0">
              <a:solidFill>
                <a:prstClr val="black"/>
              </a:solidFill>
              <a:latin typeface="ＭＳ Ｐゴシック"/>
            </a:endParaRPr>
          </a:p>
          <a:p>
            <a:r>
              <a:rPr lang="en-US" altLang="ja-JP" sz="900" b="1" dirty="0" smtClean="0">
                <a:latin typeface="+mn-ea"/>
              </a:rPr>
              <a:t>BAKU</a:t>
            </a:r>
            <a:r>
              <a:rPr lang="ja-JP" altLang="en-US" sz="900" b="1" dirty="0" smtClean="0">
                <a:latin typeface="+mn-ea"/>
              </a:rPr>
              <a:t>（獏）　</a:t>
            </a:r>
            <a:endParaRPr lang="en-US" altLang="ja-JP" sz="900" b="1" dirty="0" smtClean="0">
              <a:latin typeface="+mn-ea"/>
            </a:endParaRPr>
          </a:p>
          <a:p>
            <a:r>
              <a:rPr lang="ja-JP" altLang="en-US" sz="800" dirty="0" smtClean="0">
                <a:latin typeface="+mn-ea"/>
              </a:rPr>
              <a:t>大阪とデンマーク</a:t>
            </a:r>
            <a:r>
              <a:rPr lang="ja-JP" altLang="en-US" sz="800" dirty="0">
                <a:latin typeface="+mn-ea"/>
              </a:rPr>
              <a:t>の劇団の共同制作による</a:t>
            </a:r>
            <a:r>
              <a:rPr lang="ja-JP" altLang="en-US" sz="800" dirty="0" smtClean="0">
                <a:latin typeface="+mn-ea"/>
              </a:rPr>
              <a:t>、非言語</a:t>
            </a:r>
            <a:r>
              <a:rPr lang="ja-JP" altLang="en-US" sz="800" dirty="0">
                <a:latin typeface="+mn-ea"/>
              </a:rPr>
              <a:t>（ノンバーバル</a:t>
            </a:r>
            <a:r>
              <a:rPr lang="ja-JP" altLang="en-US" sz="800" dirty="0" smtClean="0">
                <a:latin typeface="+mn-ea"/>
              </a:rPr>
              <a:t>）の舞台。日本初上演となり、その後は世界各地で上演を行う予定。</a:t>
            </a:r>
          </a:p>
        </p:txBody>
      </p:sp>
      <p:sp>
        <p:nvSpPr>
          <p:cNvPr id="80" name="テキスト ボックス 79"/>
          <p:cNvSpPr txBox="1"/>
          <p:nvPr/>
        </p:nvSpPr>
        <p:spPr>
          <a:xfrm>
            <a:off x="3217590" y="6600800"/>
            <a:ext cx="1238994" cy="1107996"/>
          </a:xfrm>
          <a:prstGeom prst="rect">
            <a:avLst/>
          </a:prstGeom>
          <a:solidFill>
            <a:schemeClr val="bg1"/>
          </a:solidFill>
          <a:ln>
            <a:solidFill>
              <a:schemeClr val="accent1"/>
            </a:solidFill>
          </a:ln>
        </p:spPr>
        <p:txBody>
          <a:bodyPr wrap="square" rtlCol="0">
            <a:spAutoFit/>
          </a:bodyPr>
          <a:lstStyle/>
          <a:p>
            <a:r>
              <a:rPr lang="en-US" altLang="ja-JP" sz="800" dirty="0" smtClean="0"/>
              <a:t>11</a:t>
            </a:r>
            <a:r>
              <a:rPr lang="ja-JP" altLang="en-US" sz="800" dirty="0" smtClean="0"/>
              <a:t>月</a:t>
            </a:r>
            <a:r>
              <a:rPr lang="en-US" altLang="ja-JP" sz="800" dirty="0"/>
              <a:t>6</a:t>
            </a:r>
            <a:r>
              <a:rPr lang="ja-JP" altLang="en-US" sz="800" dirty="0" smtClean="0"/>
              <a:t>日</a:t>
            </a:r>
            <a:r>
              <a:rPr lang="en-US" altLang="ja-JP" sz="800" dirty="0" smtClean="0"/>
              <a:t>(</a:t>
            </a:r>
            <a:r>
              <a:rPr lang="ja-JP" altLang="en-US" sz="800" dirty="0" smtClean="0"/>
              <a:t>金</a:t>
            </a:r>
            <a:r>
              <a:rPr lang="en-US" altLang="ja-JP" sz="800" dirty="0" smtClean="0"/>
              <a:t>)</a:t>
            </a:r>
            <a:r>
              <a:rPr lang="ja-JP" altLang="en-US" sz="800" dirty="0" smtClean="0"/>
              <a:t>～</a:t>
            </a:r>
            <a:r>
              <a:rPr lang="en-US" altLang="ja-JP" sz="800" dirty="0"/>
              <a:t>7</a:t>
            </a:r>
            <a:r>
              <a:rPr lang="ja-JP" altLang="en-US" sz="800" dirty="0" smtClean="0"/>
              <a:t>日</a:t>
            </a:r>
            <a:r>
              <a:rPr lang="en-US" altLang="ja-JP" sz="800" dirty="0" smtClean="0"/>
              <a:t>(</a:t>
            </a:r>
            <a:r>
              <a:rPr lang="ja-JP" altLang="en-US" sz="800" dirty="0"/>
              <a:t>土</a:t>
            </a:r>
            <a:r>
              <a:rPr lang="en-US" altLang="ja-JP" sz="800" dirty="0" smtClean="0"/>
              <a:t>)</a:t>
            </a:r>
          </a:p>
          <a:p>
            <a:r>
              <a:rPr lang="ja-JP" altLang="en-US" sz="800" b="1" dirty="0"/>
              <a:t>人形遣い</a:t>
            </a:r>
            <a:r>
              <a:rPr lang="en-US" altLang="ja-JP" sz="800" b="1" dirty="0"/>
              <a:t>×</a:t>
            </a:r>
            <a:r>
              <a:rPr lang="ja-JP" altLang="en-US" sz="800" b="1" dirty="0"/>
              <a:t>影絵</a:t>
            </a:r>
            <a:r>
              <a:rPr lang="en-US" altLang="ja-JP" sz="800" b="1" dirty="0"/>
              <a:t>×</a:t>
            </a:r>
            <a:r>
              <a:rPr lang="ja-JP" altLang="en-US" sz="800" b="1" dirty="0"/>
              <a:t>映像</a:t>
            </a:r>
          </a:p>
          <a:p>
            <a:r>
              <a:rPr lang="ja-JP" altLang="en-US" sz="900" b="1" dirty="0" smtClean="0"/>
              <a:t>おうちにかえろう</a:t>
            </a:r>
            <a:endParaRPr lang="en-US" altLang="ja-JP" sz="900" b="1" dirty="0" smtClean="0"/>
          </a:p>
          <a:p>
            <a:r>
              <a:rPr lang="en-US" altLang="ja-JP" sz="900" b="1" dirty="0" smtClean="0"/>
              <a:t>It’s Dark Outside</a:t>
            </a:r>
            <a:r>
              <a:rPr lang="ja-JP" altLang="en-US" sz="900" b="1" dirty="0"/>
              <a:t>　</a:t>
            </a:r>
            <a:endParaRPr lang="en-US" altLang="ja-JP" sz="900" b="1" dirty="0" smtClean="0"/>
          </a:p>
          <a:p>
            <a:r>
              <a:rPr lang="ja-JP" altLang="en-US" sz="800" dirty="0" smtClean="0">
                <a:latin typeface="+mn-ea"/>
              </a:rPr>
              <a:t>大阪とオーストラリアの劇団の</a:t>
            </a:r>
            <a:r>
              <a:rPr lang="ja-JP" altLang="en-US" sz="800" dirty="0">
                <a:latin typeface="+mn-ea"/>
              </a:rPr>
              <a:t>コラボレーション</a:t>
            </a:r>
            <a:r>
              <a:rPr lang="ja-JP" altLang="en-US" sz="800" dirty="0" smtClean="0">
                <a:latin typeface="+mn-ea"/>
              </a:rPr>
              <a:t>による魔法のような人形劇を本邦初公演。</a:t>
            </a:r>
            <a:endParaRPr lang="en-US" altLang="ja-JP" sz="800" dirty="0">
              <a:latin typeface="+mn-ea"/>
            </a:endParaRPr>
          </a:p>
        </p:txBody>
      </p:sp>
      <p:sp>
        <p:nvSpPr>
          <p:cNvPr id="81" name="テキスト ボックス 80"/>
          <p:cNvSpPr txBox="1"/>
          <p:nvPr/>
        </p:nvSpPr>
        <p:spPr>
          <a:xfrm>
            <a:off x="4519067" y="6611363"/>
            <a:ext cx="1035529" cy="1231106"/>
          </a:xfrm>
          <a:prstGeom prst="rect">
            <a:avLst/>
          </a:prstGeom>
          <a:solidFill>
            <a:schemeClr val="bg1"/>
          </a:solidFill>
          <a:ln>
            <a:solidFill>
              <a:schemeClr val="accent1"/>
            </a:solidFill>
          </a:ln>
        </p:spPr>
        <p:txBody>
          <a:bodyPr wrap="square" rtlCol="0">
            <a:spAutoFit/>
          </a:bodyPr>
          <a:lstStyle/>
          <a:p>
            <a:r>
              <a:rPr lang="en-US" altLang="ja-JP" sz="800" dirty="0" smtClean="0"/>
              <a:t>11</a:t>
            </a:r>
            <a:r>
              <a:rPr lang="ja-JP" altLang="en-US" sz="800" dirty="0" smtClean="0"/>
              <a:t>月</a:t>
            </a:r>
            <a:r>
              <a:rPr lang="en-US" altLang="ja-JP" sz="800" dirty="0" smtClean="0"/>
              <a:t>8</a:t>
            </a:r>
            <a:r>
              <a:rPr lang="ja-JP" altLang="en-US" sz="800" dirty="0" smtClean="0"/>
              <a:t>日</a:t>
            </a:r>
            <a:r>
              <a:rPr lang="en-US" altLang="ja-JP" sz="800" dirty="0" smtClean="0"/>
              <a:t>(</a:t>
            </a:r>
            <a:r>
              <a:rPr lang="ja-JP" altLang="en-US" sz="800" dirty="0" smtClean="0"/>
              <a:t>日</a:t>
            </a:r>
            <a:r>
              <a:rPr lang="en-US" altLang="ja-JP" sz="800" dirty="0"/>
              <a:t>)</a:t>
            </a:r>
            <a:endParaRPr lang="en-US" altLang="ja-JP" sz="800" dirty="0" smtClean="0"/>
          </a:p>
          <a:p>
            <a:r>
              <a:rPr lang="ja-JP" altLang="en-US" sz="800" b="1" dirty="0" smtClean="0"/>
              <a:t>伝統音楽</a:t>
            </a:r>
            <a:r>
              <a:rPr lang="en-US" altLang="ja-JP" sz="800" b="1" dirty="0" smtClean="0"/>
              <a:t>×</a:t>
            </a:r>
            <a:r>
              <a:rPr lang="ja-JP" altLang="en-US" sz="800" b="1" dirty="0" smtClean="0"/>
              <a:t>伝統舞踏　</a:t>
            </a:r>
            <a:r>
              <a:rPr lang="ja-JP" altLang="en-US" sz="900" b="1" dirty="0" smtClean="0"/>
              <a:t>王の宴・ジョグジャカルタ</a:t>
            </a:r>
            <a:endParaRPr lang="en-US" altLang="ja-JP" sz="900" b="1" dirty="0" smtClean="0"/>
          </a:p>
          <a:p>
            <a:r>
              <a:rPr lang="ja-JP" altLang="en-US" sz="800" b="1" smtClean="0"/>
              <a:t>宮廷</a:t>
            </a:r>
            <a:r>
              <a:rPr lang="ja-JP" altLang="en-US" sz="800" b="1"/>
              <a:t>舞踏</a:t>
            </a:r>
            <a:r>
              <a:rPr lang="ja-JP" altLang="en-US" sz="800" b="1" dirty="0"/>
              <a:t>　</a:t>
            </a:r>
            <a:endParaRPr lang="en-US" altLang="ja-JP" sz="800" b="1" dirty="0" smtClean="0"/>
          </a:p>
          <a:p>
            <a:r>
              <a:rPr lang="ja-JP" altLang="en-US" sz="800" dirty="0" smtClean="0">
                <a:latin typeface="+mn-ea"/>
              </a:rPr>
              <a:t>世界的に有名な、インドネシアの伝統舞踊と伝統音楽を</a:t>
            </a:r>
            <a:r>
              <a:rPr lang="ja-JP" altLang="en-US" sz="800" dirty="0">
                <a:latin typeface="+mn-ea"/>
              </a:rPr>
              <a:t>中之島</a:t>
            </a:r>
            <a:r>
              <a:rPr lang="ja-JP" altLang="en-US" sz="800" dirty="0" smtClean="0">
                <a:latin typeface="+mn-ea"/>
              </a:rPr>
              <a:t>から発信。</a:t>
            </a:r>
            <a:endParaRPr lang="en-US" altLang="ja-JP" sz="800" dirty="0">
              <a:latin typeface="+mn-ea"/>
            </a:endParaRPr>
          </a:p>
        </p:txBody>
      </p:sp>
      <p:pic>
        <p:nvPicPr>
          <p:cNvPr id="26" name="Picture 4" descr="D:\OyamaTo\My Documents\My Pictures\ohayasisensei-690x46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4708" y="6610325"/>
            <a:ext cx="1312277" cy="7474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D:\OyamaTo\My Documents\My Pictures\体験.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2512" y="3557414"/>
            <a:ext cx="1405711" cy="9084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D:\OyamaTo\My Documents\My Pictures\hayasi-690x46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6986" y="6578434"/>
            <a:ext cx="1113002" cy="74629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10659048" y="5901393"/>
            <a:ext cx="1987397" cy="738664"/>
          </a:xfrm>
          <a:prstGeom prst="rect">
            <a:avLst/>
          </a:prstGeom>
          <a:solidFill>
            <a:schemeClr val="bg1"/>
          </a:solidFill>
          <a:ln>
            <a:solidFill>
              <a:schemeClr val="accent1"/>
            </a:solidFill>
          </a:ln>
        </p:spPr>
        <p:txBody>
          <a:bodyPr wrap="square" rtlCol="0">
            <a:spAutoFit/>
          </a:bodyPr>
          <a:lstStyle/>
          <a:p>
            <a:r>
              <a:rPr lang="en-US" altLang="ja-JP" sz="800" dirty="0" smtClean="0"/>
              <a:t>11</a:t>
            </a:r>
            <a:r>
              <a:rPr lang="ja-JP" altLang="en-US" sz="800" dirty="0" smtClean="0"/>
              <a:t>月</a:t>
            </a:r>
            <a:r>
              <a:rPr lang="en-US" altLang="ja-JP" sz="800" dirty="0" smtClean="0"/>
              <a:t>6</a:t>
            </a:r>
            <a:r>
              <a:rPr lang="ja-JP" altLang="en-US" sz="800" dirty="0"/>
              <a:t>日（金）～</a:t>
            </a:r>
            <a:r>
              <a:rPr lang="en-US" altLang="ja-JP" sz="800" dirty="0" smtClean="0"/>
              <a:t>10</a:t>
            </a:r>
            <a:r>
              <a:rPr lang="ja-JP" altLang="en-US" sz="800" dirty="0" smtClean="0"/>
              <a:t>日（火）</a:t>
            </a:r>
            <a:endParaRPr lang="ja-JP" altLang="en-US" sz="800" dirty="0"/>
          </a:p>
          <a:p>
            <a:r>
              <a:rPr lang="ja-JP" altLang="en-US" sz="900" b="1" dirty="0" smtClean="0">
                <a:latin typeface="ＭＳ Ｐゴシック" panose="020B0600070205080204" pitchFamily="50" charset="-128"/>
                <a:ea typeface="ＭＳ Ｐゴシック" panose="020B0600070205080204" pitchFamily="50" charset="-128"/>
              </a:rPr>
              <a:t>梅田哲也</a:t>
            </a:r>
            <a:r>
              <a:rPr lang="en-US" altLang="ja-JP" sz="900" b="1" dirty="0" smtClean="0">
                <a:latin typeface="ＭＳ Ｐゴシック" panose="020B0600070205080204" pitchFamily="50" charset="-128"/>
                <a:ea typeface="ＭＳ Ｐゴシック" panose="020B0600070205080204" pitchFamily="50" charset="-128"/>
              </a:rPr>
              <a:t>+</a:t>
            </a:r>
            <a:r>
              <a:rPr lang="ja-JP" altLang="en-US" sz="900" b="1" dirty="0" smtClean="0">
                <a:latin typeface="ＭＳ Ｐゴシック" panose="020B0600070205080204" pitchFamily="50" charset="-128"/>
                <a:ea typeface="ＭＳ Ｐゴシック" panose="020B0600070205080204" pitchFamily="50" charset="-128"/>
              </a:rPr>
              <a:t>ライブパフォーマンス</a:t>
            </a:r>
            <a:r>
              <a:rPr lang="en-US" altLang="ja-JP" sz="900" b="1" dirty="0" smtClean="0">
                <a:latin typeface="ＭＳ Ｐゴシック" panose="020B0600070205080204" pitchFamily="50" charset="-128"/>
                <a:ea typeface="ＭＳ Ｐゴシック" panose="020B0600070205080204" pitchFamily="50" charset="-128"/>
              </a:rPr>
              <a:t/>
            </a:r>
            <a:br>
              <a:rPr lang="en-US" altLang="ja-JP" sz="900" b="1" dirty="0" smtClean="0">
                <a:latin typeface="ＭＳ Ｐゴシック" panose="020B0600070205080204" pitchFamily="50" charset="-128"/>
                <a:ea typeface="ＭＳ Ｐゴシック" panose="020B0600070205080204" pitchFamily="50" charset="-128"/>
              </a:rPr>
            </a:br>
            <a:r>
              <a:rPr lang="ja-JP" altLang="en-US" sz="900" b="1" dirty="0" smtClean="0">
                <a:latin typeface="ＭＳ Ｐゴシック" panose="020B0600070205080204" pitchFamily="50" charset="-128"/>
                <a:ea typeface="ＭＳ Ｐゴシック" panose="020B0600070205080204" pitchFamily="50" charset="-128"/>
              </a:rPr>
              <a:t>クルーズ</a:t>
            </a:r>
            <a:r>
              <a:rPr lang="en-US" altLang="ja-JP" sz="900" b="1" dirty="0" smtClean="0">
                <a:latin typeface="ＭＳ Ｐゴシック" panose="020B0600070205080204" pitchFamily="50" charset="-128"/>
                <a:ea typeface="ＭＳ Ｐゴシック" panose="020B0600070205080204" pitchFamily="50" charset="-128"/>
              </a:rPr>
              <a:t>(</a:t>
            </a:r>
            <a:r>
              <a:rPr lang="ja-JP" altLang="en-US" sz="900" b="1" dirty="0" smtClean="0">
                <a:latin typeface="ＭＳ Ｐゴシック" panose="020B0600070205080204" pitchFamily="50" charset="-128"/>
                <a:ea typeface="ＭＳ Ｐゴシック" panose="020B0600070205080204" pitchFamily="50" charset="-128"/>
              </a:rPr>
              <a:t>仮</a:t>
            </a:r>
            <a:r>
              <a:rPr lang="en-US" altLang="ja-JP" sz="900" b="1" dirty="0" smtClean="0">
                <a:latin typeface="ＭＳ Ｐゴシック" panose="020B0600070205080204" pitchFamily="50" charset="-128"/>
                <a:ea typeface="ＭＳ Ｐゴシック" panose="020B0600070205080204" pitchFamily="50" charset="-128"/>
              </a:rPr>
              <a:t>)</a:t>
            </a:r>
            <a:endParaRPr lang="en-US" altLang="zh-TW" sz="900" b="1" dirty="0" smtClean="0">
              <a:latin typeface="ＭＳ Ｐゴシック" panose="020B0600070205080204" pitchFamily="50" charset="-128"/>
              <a:ea typeface="ＭＳ Ｐゴシック" panose="020B0600070205080204" pitchFamily="50" charset="-128"/>
            </a:endParaRPr>
          </a:p>
          <a:p>
            <a:r>
              <a:rPr lang="ja-JP" altLang="en-US" sz="800" dirty="0" smtClean="0">
                <a:latin typeface="+mn-ea"/>
              </a:rPr>
              <a:t>中之島や船上でジャンルミックスの</a:t>
            </a:r>
            <a:r>
              <a:rPr lang="en-US" altLang="ja-JP" sz="800" dirty="0" smtClean="0">
                <a:latin typeface="+mn-ea"/>
              </a:rPr>
              <a:t/>
            </a:r>
            <a:br>
              <a:rPr lang="en-US" altLang="ja-JP" sz="800" dirty="0" smtClean="0">
                <a:latin typeface="+mn-ea"/>
              </a:rPr>
            </a:br>
            <a:r>
              <a:rPr lang="ja-JP" altLang="en-US" sz="800" dirty="0" smtClean="0">
                <a:latin typeface="+mn-ea"/>
              </a:rPr>
              <a:t>パフォーマンスを体感</a:t>
            </a:r>
            <a:endParaRPr lang="en-US" altLang="ja-JP" sz="800" dirty="0" smtClean="0">
              <a:latin typeface="+mn-ea"/>
            </a:endParaRPr>
          </a:p>
        </p:txBody>
      </p:sp>
      <p:pic>
        <p:nvPicPr>
          <p:cNvPr id="44" name="Picture 7" descr="D:\OyamaTo\My Documents\My Pictures\image01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385" y="3566338"/>
            <a:ext cx="1436465" cy="962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6143" y="3216424"/>
            <a:ext cx="2805555" cy="187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96144" y="2568352"/>
            <a:ext cx="2805555" cy="723275"/>
          </a:xfrm>
          <a:prstGeom prst="rect">
            <a:avLst/>
          </a:prstGeom>
          <a:solidFill>
            <a:schemeClr val="bg1"/>
          </a:solidFill>
          <a:ln>
            <a:solidFill>
              <a:schemeClr val="accent1"/>
            </a:solidFill>
          </a:ln>
        </p:spPr>
        <p:txBody>
          <a:bodyPr wrap="square" rtlCol="0">
            <a:spAutoFit/>
          </a:bodyPr>
          <a:lstStyle/>
          <a:p>
            <a:r>
              <a:rPr kumimoji="1" lang="en-US" altLang="ja-JP" sz="800" dirty="0" smtClean="0"/>
              <a:t>10</a:t>
            </a:r>
            <a:r>
              <a:rPr kumimoji="1" lang="ja-JP" altLang="en-US" sz="800" dirty="0" smtClean="0"/>
              <a:t>月</a:t>
            </a:r>
            <a:r>
              <a:rPr lang="en-US" altLang="ja-JP" sz="800" dirty="0" smtClean="0"/>
              <a:t>4</a:t>
            </a:r>
            <a:r>
              <a:rPr lang="ja-JP" altLang="en-US" sz="800" dirty="0" smtClean="0"/>
              <a:t>日</a:t>
            </a:r>
            <a:r>
              <a:rPr kumimoji="1" lang="ja-JP" altLang="en-US" sz="800" dirty="0" smtClean="0"/>
              <a:t>（</a:t>
            </a:r>
            <a:r>
              <a:rPr lang="ja-JP" altLang="en-US" sz="800" dirty="0"/>
              <a:t>日</a:t>
            </a:r>
            <a:r>
              <a:rPr kumimoji="1" lang="ja-JP" altLang="en-US" sz="800" dirty="0" smtClean="0"/>
              <a:t>）</a:t>
            </a:r>
            <a:endParaRPr kumimoji="1" lang="en-US" altLang="ja-JP" sz="800" dirty="0" smtClean="0"/>
          </a:p>
          <a:p>
            <a:r>
              <a:rPr lang="ja-JP" altLang="en-US" sz="900" b="1" dirty="0"/>
              <a:t>初心者のための上方伝統芸能</a:t>
            </a:r>
            <a:r>
              <a:rPr lang="en-US" altLang="ja-JP" sz="900" b="1" dirty="0" smtClean="0"/>
              <a:t>SHOW</a:t>
            </a:r>
          </a:p>
          <a:p>
            <a:r>
              <a:rPr lang="ja-JP" altLang="en-US" sz="800" dirty="0" smtClean="0">
                <a:latin typeface="+mn-ea"/>
                <a:cs typeface="メイリオ" panose="020B0604030504040204" pitchFamily="50" charset="-128"/>
              </a:rPr>
              <a:t>大阪</a:t>
            </a:r>
            <a:r>
              <a:rPr lang="ja-JP" altLang="en-US" sz="800" dirty="0">
                <a:latin typeface="+mn-ea"/>
                <a:cs typeface="メイリオ" panose="020B0604030504040204" pitchFamily="50" charset="-128"/>
              </a:rPr>
              <a:t>で</a:t>
            </a:r>
            <a:r>
              <a:rPr lang="ja-JP" altLang="en-US" sz="800" dirty="0" smtClean="0">
                <a:latin typeface="+mn-ea"/>
                <a:cs typeface="メイリオ" panose="020B0604030504040204" pitchFamily="50" charset="-128"/>
              </a:rPr>
              <a:t>育まれた</a:t>
            </a:r>
            <a:r>
              <a:rPr lang="ja-JP" altLang="en-US" sz="800" dirty="0">
                <a:latin typeface="+mn-ea"/>
                <a:cs typeface="メイリオ" panose="020B0604030504040204" pitchFamily="50" charset="-128"/>
              </a:rPr>
              <a:t>多彩</a:t>
            </a:r>
            <a:r>
              <a:rPr lang="ja-JP" altLang="en-US" sz="800" dirty="0" smtClean="0">
                <a:latin typeface="+mn-ea"/>
                <a:cs typeface="メイリオ" panose="020B0604030504040204" pitchFamily="50" charset="-128"/>
              </a:rPr>
              <a:t>な上方</a:t>
            </a:r>
            <a:r>
              <a:rPr lang="ja-JP" altLang="en-US" sz="800" dirty="0">
                <a:latin typeface="+mn-ea"/>
                <a:cs typeface="メイリオ" panose="020B0604030504040204" pitchFamily="50" charset="-128"/>
              </a:rPr>
              <a:t>伝統芸能</a:t>
            </a:r>
            <a:r>
              <a:rPr lang="ja-JP" altLang="en-US" sz="800" dirty="0" smtClean="0">
                <a:latin typeface="+mn-ea"/>
                <a:cs typeface="メイリオ" panose="020B0604030504040204" pitchFamily="50" charset="-128"/>
              </a:rPr>
              <a:t>の魅力を面白い部分の「ええとこどり」で紹介。　（落語、講談、文楽、狂言、能楽）</a:t>
            </a:r>
            <a:endParaRPr lang="en-US" altLang="ja-JP" sz="800" dirty="0" smtClean="0">
              <a:latin typeface="+mn-ea"/>
              <a:cs typeface="メイリオ" panose="020B0604030504040204" pitchFamily="50" charset="-128"/>
            </a:endParaRPr>
          </a:p>
          <a:p>
            <a:r>
              <a:rPr lang="ja-JP" altLang="en-US" sz="800" dirty="0" smtClean="0">
                <a:latin typeface="+mn-ea"/>
                <a:cs typeface="メイリオ" panose="020B0604030504040204" pitchFamily="50" charset="-128"/>
              </a:rPr>
              <a:t>出演者</a:t>
            </a:r>
            <a:r>
              <a:rPr lang="en-US" altLang="ja-JP" sz="800" dirty="0" smtClean="0">
                <a:latin typeface="+mn-ea"/>
                <a:cs typeface="メイリオ" panose="020B0604030504040204" pitchFamily="50" charset="-128"/>
              </a:rPr>
              <a:t>(</a:t>
            </a:r>
            <a:r>
              <a:rPr lang="ja-JP" altLang="en-US" sz="800" dirty="0" smtClean="0">
                <a:latin typeface="+mn-ea"/>
                <a:cs typeface="メイリオ" panose="020B0604030504040204" pitchFamily="50" charset="-128"/>
              </a:rPr>
              <a:t>予定</a:t>
            </a:r>
            <a:r>
              <a:rPr lang="en-US" altLang="ja-JP" sz="800" dirty="0" smtClean="0">
                <a:latin typeface="+mn-ea"/>
                <a:cs typeface="メイリオ" panose="020B0604030504040204" pitchFamily="50" charset="-128"/>
              </a:rPr>
              <a:t>)</a:t>
            </a:r>
            <a:r>
              <a:rPr lang="ja-JP" altLang="en-US" sz="800" dirty="0" smtClean="0">
                <a:latin typeface="+mn-ea"/>
                <a:cs typeface="メイリオ" panose="020B0604030504040204" pitchFamily="50" charset="-128"/>
              </a:rPr>
              <a:t>：落語 桂南光、講談 旭堂南海　等</a:t>
            </a:r>
            <a:endParaRPr lang="en-US" altLang="ja-JP" sz="800" dirty="0">
              <a:latin typeface="+mn-ea"/>
            </a:endParaRPr>
          </a:p>
        </p:txBody>
      </p:sp>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11066" y="3514288"/>
            <a:ext cx="1813570" cy="121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1815678" y="64786"/>
            <a:ext cx="777810" cy="307777"/>
          </a:xfrm>
          <a:prstGeom prst="rect">
            <a:avLst/>
          </a:prstGeom>
          <a:noFill/>
          <a:ln>
            <a:solidFill>
              <a:schemeClr val="tx1"/>
            </a:solidFill>
          </a:ln>
        </p:spPr>
        <p:txBody>
          <a:bodyPr wrap="square" rtlCol="0">
            <a:spAutoFit/>
          </a:bodyPr>
          <a:lstStyle/>
          <a:p>
            <a:pPr algn="ctr"/>
            <a:r>
              <a:rPr kumimoji="1" lang="ja-JP" altLang="en-US" sz="1400" smtClean="0"/>
              <a:t>資料３</a:t>
            </a:r>
            <a:endParaRPr kumimoji="1" lang="ja-JP" altLang="en-US" sz="1400" dirty="0"/>
          </a:p>
        </p:txBody>
      </p:sp>
      <p:sp>
        <p:nvSpPr>
          <p:cNvPr id="79" name="テキスト ボックス 78"/>
          <p:cNvSpPr txBox="1"/>
          <p:nvPr/>
        </p:nvSpPr>
        <p:spPr>
          <a:xfrm>
            <a:off x="6618977" y="3326532"/>
            <a:ext cx="2537178" cy="723275"/>
          </a:xfrm>
          <a:prstGeom prst="rect">
            <a:avLst/>
          </a:prstGeom>
          <a:solidFill>
            <a:schemeClr val="bg1"/>
          </a:solidFill>
          <a:ln>
            <a:solidFill>
              <a:schemeClr val="accent1"/>
            </a:solidFill>
            <a:prstDash val="solid"/>
          </a:ln>
        </p:spPr>
        <p:txBody>
          <a:bodyPr wrap="square" rtlCol="0">
            <a:spAutoFit/>
          </a:bodyPr>
          <a:lstStyle/>
          <a:p>
            <a:r>
              <a:rPr kumimoji="1" lang="en-US" altLang="ja-JP" sz="800" dirty="0" smtClean="0"/>
              <a:t>10</a:t>
            </a:r>
            <a:r>
              <a:rPr kumimoji="1" lang="ja-JP" altLang="en-US" sz="800" dirty="0" smtClean="0"/>
              <a:t>月</a:t>
            </a:r>
            <a:r>
              <a:rPr kumimoji="1" lang="en-US" altLang="ja-JP" sz="800" dirty="0" smtClean="0"/>
              <a:t>23</a:t>
            </a:r>
            <a:r>
              <a:rPr kumimoji="1" lang="ja-JP" altLang="en-US" sz="800" dirty="0" smtClean="0"/>
              <a:t>日（</a:t>
            </a:r>
            <a:r>
              <a:rPr lang="ja-JP" altLang="en-US" sz="800" dirty="0" smtClean="0"/>
              <a:t>金</a:t>
            </a:r>
            <a:r>
              <a:rPr kumimoji="1" lang="ja-JP" altLang="en-US" sz="800" dirty="0" smtClean="0"/>
              <a:t>）</a:t>
            </a:r>
            <a:endParaRPr lang="en-US" altLang="ja-JP" sz="800" dirty="0" smtClean="0"/>
          </a:p>
          <a:p>
            <a:r>
              <a:rPr lang="ja-JP" altLang="en-US" sz="900" b="1" dirty="0" smtClean="0"/>
              <a:t>世界</a:t>
            </a:r>
            <a:r>
              <a:rPr lang="ja-JP" altLang="en-US" sz="900" b="1" dirty="0"/>
              <a:t>無形</a:t>
            </a:r>
            <a:r>
              <a:rPr lang="ja-JP" altLang="en-US" sz="900" b="1" dirty="0" smtClean="0"/>
              <a:t>遺産クロストーク</a:t>
            </a:r>
            <a:r>
              <a:rPr lang="ja-JP" altLang="en-US" sz="800" b="1" dirty="0" smtClean="0"/>
              <a:t>～時代へとつなぐために</a:t>
            </a:r>
          </a:p>
          <a:p>
            <a:r>
              <a:rPr lang="ja-JP" altLang="en-US" sz="800" dirty="0" smtClean="0"/>
              <a:t>世界無形遺産の伝統芸能に携わる者たちが、次代へとつなぐためにはどうすればよいかを語り合う。</a:t>
            </a:r>
            <a:endParaRPr lang="en-US" altLang="ja-JP" sz="800" dirty="0" smtClean="0"/>
          </a:p>
          <a:p>
            <a:r>
              <a:rPr lang="ja-JP" altLang="en-US" sz="800" dirty="0" smtClean="0"/>
              <a:t>出演者</a:t>
            </a:r>
            <a:r>
              <a:rPr lang="ja-JP" altLang="en-US" sz="800" dirty="0"/>
              <a:t>（予定）</a:t>
            </a:r>
            <a:r>
              <a:rPr lang="ja-JP" altLang="en-US" sz="800" dirty="0" smtClean="0"/>
              <a:t>：吉田玉男、山本章弘</a:t>
            </a:r>
            <a:r>
              <a:rPr lang="ja-JP" altLang="en-US" sz="800" dirty="0"/>
              <a:t>　</a:t>
            </a:r>
            <a:r>
              <a:rPr lang="ja-JP" altLang="en-US" sz="800" dirty="0" smtClean="0"/>
              <a:t>など</a:t>
            </a:r>
            <a:endParaRPr lang="ja-JP" altLang="en-US" sz="800" dirty="0"/>
          </a:p>
        </p:txBody>
      </p:sp>
    </p:spTree>
    <p:extLst>
      <p:ext uri="{BB962C8B-B14F-4D97-AF65-F5344CB8AC3E}">
        <p14:creationId xmlns:p14="http://schemas.microsoft.com/office/powerpoint/2010/main" val="2078661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1039</Words>
  <Application>Microsoft Office PowerPoint</Application>
  <PresentationFormat>A3 297x420 mm</PresentationFormat>
  <Paragraphs>126</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渡部　秀樹</dc:creator>
  <cp:lastModifiedBy>大山　知宏</cp:lastModifiedBy>
  <cp:revision>91</cp:revision>
  <cp:lastPrinted>2015-08-25T10:27:48Z</cp:lastPrinted>
  <dcterms:created xsi:type="dcterms:W3CDTF">2015-06-30T02:44:50Z</dcterms:created>
  <dcterms:modified xsi:type="dcterms:W3CDTF">2015-09-07T02:10:14Z</dcterms:modified>
</cp:coreProperties>
</file>