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54" y="21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60128" cy="6012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EB9697-557D-4362-A324-BF6AF45F05B5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60C3039E-2CAF-4482-8453-86220210B40E}">
      <dgm:prSet phldrT="[テキスト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kumimoji="1" lang="ja-JP" altLang="en-US" sz="600" dirty="0" smtClean="0"/>
            <a:t>府域の文化</a:t>
          </a:r>
          <a:endParaRPr kumimoji="1" lang="en-US" altLang="ja-JP" sz="600" dirty="0" smtClean="0"/>
        </a:p>
        <a:p>
          <a:r>
            <a:rPr kumimoji="1" lang="ja-JP" altLang="en-US" sz="600" dirty="0" smtClean="0"/>
            <a:t>事業の活性化</a:t>
          </a:r>
          <a:endParaRPr kumimoji="1" lang="ja-JP" altLang="en-US" sz="600" dirty="0"/>
        </a:p>
      </dgm:t>
    </dgm:pt>
    <dgm:pt modelId="{68D52492-09F4-4D6A-A6D9-555E1913099C}" type="parTrans" cxnId="{722CAD3B-CE4F-428B-A737-F243B9C74B32}">
      <dgm:prSet/>
      <dgm:spPr/>
      <dgm:t>
        <a:bodyPr/>
        <a:lstStyle/>
        <a:p>
          <a:endParaRPr kumimoji="1" lang="ja-JP" altLang="en-US"/>
        </a:p>
      </dgm:t>
    </dgm:pt>
    <dgm:pt modelId="{9285028A-C7EE-41C1-B1CB-4173F43C13D1}" type="sibTrans" cxnId="{722CAD3B-CE4F-428B-A737-F243B9C74B32}">
      <dgm:prSet/>
      <dgm:spPr>
        <a:ln w="38100"/>
      </dgm:spPr>
      <dgm:t>
        <a:bodyPr/>
        <a:lstStyle/>
        <a:p>
          <a:endParaRPr kumimoji="1" lang="ja-JP" altLang="en-US"/>
        </a:p>
      </dgm:t>
    </dgm:pt>
    <dgm:pt modelId="{C02D0BBC-A6C2-43AD-8059-974AF6C5E49B}">
      <dgm:prSet phldrT="[テキスト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kumimoji="1" lang="ja-JP" altLang="en-US" sz="600" dirty="0" smtClean="0"/>
            <a:t>観客増でマーケット拡大</a:t>
          </a:r>
          <a:endParaRPr kumimoji="1" lang="ja-JP" altLang="en-US" sz="600" dirty="0"/>
        </a:p>
      </dgm:t>
    </dgm:pt>
    <dgm:pt modelId="{5FE27844-2357-46AB-BEF6-037FC80CB688}" type="parTrans" cxnId="{9E4D639D-ACF9-43BF-ADAF-2EC10C40EB00}">
      <dgm:prSet/>
      <dgm:spPr/>
      <dgm:t>
        <a:bodyPr/>
        <a:lstStyle/>
        <a:p>
          <a:endParaRPr kumimoji="1" lang="ja-JP" altLang="en-US"/>
        </a:p>
      </dgm:t>
    </dgm:pt>
    <dgm:pt modelId="{D77C0FD7-41D0-4EB5-9E77-E333A10FC307}" type="sibTrans" cxnId="{9E4D639D-ACF9-43BF-ADAF-2EC10C40EB00}">
      <dgm:prSet/>
      <dgm:spPr>
        <a:ln w="38100"/>
      </dgm:spPr>
      <dgm:t>
        <a:bodyPr/>
        <a:lstStyle/>
        <a:p>
          <a:endParaRPr kumimoji="1" lang="ja-JP" altLang="en-US"/>
        </a:p>
      </dgm:t>
    </dgm:pt>
    <dgm:pt modelId="{7D105727-7EF5-439F-B17B-CA54E7ED3E27}">
      <dgm:prSet phldrT="[テキスト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kumimoji="1" lang="ja-JP" altLang="en-US" sz="600" dirty="0" smtClean="0"/>
            <a:t>プロデューサーのレベルアップ</a:t>
          </a:r>
          <a:endParaRPr kumimoji="1" lang="ja-JP" altLang="en-US" sz="600" dirty="0"/>
        </a:p>
      </dgm:t>
    </dgm:pt>
    <dgm:pt modelId="{6E63F683-CB23-4DD1-9C1F-3BDA749A8217}" type="parTrans" cxnId="{A3ED4DBA-4FF0-472B-8B81-22D459C52D8A}">
      <dgm:prSet/>
      <dgm:spPr/>
      <dgm:t>
        <a:bodyPr/>
        <a:lstStyle/>
        <a:p>
          <a:endParaRPr kumimoji="1" lang="ja-JP" altLang="en-US"/>
        </a:p>
      </dgm:t>
    </dgm:pt>
    <dgm:pt modelId="{1DBCF081-906B-4D25-8FCB-D675E65C4242}" type="sibTrans" cxnId="{A3ED4DBA-4FF0-472B-8B81-22D459C52D8A}">
      <dgm:prSet/>
      <dgm:spPr>
        <a:ln w="38100"/>
      </dgm:spPr>
      <dgm:t>
        <a:bodyPr/>
        <a:lstStyle/>
        <a:p>
          <a:endParaRPr kumimoji="1" lang="ja-JP" altLang="en-US"/>
        </a:p>
      </dgm:t>
    </dgm:pt>
    <dgm:pt modelId="{35DD785D-FC3D-4A59-A3AF-E84F178B595E}" type="pres">
      <dgm:prSet presAssocID="{BFEB9697-557D-4362-A324-BF6AF45F05B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AD97611E-ED37-44B6-AB4F-B4A56FB59713}" type="pres">
      <dgm:prSet presAssocID="{60C3039E-2CAF-4482-8453-86220210B40E}" presName="node" presStyleLbl="node1" presStyleIdx="0" presStyleCnt="3" custScaleX="120013" custScaleY="103509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394D1F2-7E26-4AE9-B04A-E1490DE54F6C}" type="pres">
      <dgm:prSet presAssocID="{60C3039E-2CAF-4482-8453-86220210B40E}" presName="spNode" presStyleCnt="0"/>
      <dgm:spPr/>
    </dgm:pt>
    <dgm:pt modelId="{79CF8D97-87B7-4673-A85A-0425F20EBB40}" type="pres">
      <dgm:prSet presAssocID="{9285028A-C7EE-41C1-B1CB-4173F43C13D1}" presName="sibTrans" presStyleLbl="sibTrans1D1" presStyleIdx="0" presStyleCnt="3"/>
      <dgm:spPr/>
      <dgm:t>
        <a:bodyPr/>
        <a:lstStyle/>
        <a:p>
          <a:endParaRPr kumimoji="1" lang="ja-JP" altLang="en-US"/>
        </a:p>
      </dgm:t>
    </dgm:pt>
    <dgm:pt modelId="{AC3B15DA-1E91-4C48-BCC2-7D7076717F1C}" type="pres">
      <dgm:prSet presAssocID="{C02D0BBC-A6C2-43AD-8059-974AF6C5E49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1E3F92A-0D74-4C0E-93B1-FCADD9FE13C6}" type="pres">
      <dgm:prSet presAssocID="{C02D0BBC-A6C2-43AD-8059-974AF6C5E49B}" presName="spNode" presStyleCnt="0"/>
      <dgm:spPr/>
    </dgm:pt>
    <dgm:pt modelId="{98802344-7C7B-41E4-98CD-280B53449F2A}" type="pres">
      <dgm:prSet presAssocID="{D77C0FD7-41D0-4EB5-9E77-E333A10FC307}" presName="sibTrans" presStyleLbl="sibTrans1D1" presStyleIdx="1" presStyleCnt="3"/>
      <dgm:spPr/>
      <dgm:t>
        <a:bodyPr/>
        <a:lstStyle/>
        <a:p>
          <a:endParaRPr kumimoji="1" lang="ja-JP" altLang="en-US"/>
        </a:p>
      </dgm:t>
    </dgm:pt>
    <dgm:pt modelId="{E27405CF-5FEC-4E77-97D0-08972C78A240}" type="pres">
      <dgm:prSet presAssocID="{7D105727-7EF5-439F-B17B-CA54E7ED3E2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62C3D42-7AF2-4C82-A100-1AD5282B79B0}" type="pres">
      <dgm:prSet presAssocID="{7D105727-7EF5-439F-B17B-CA54E7ED3E27}" presName="spNode" presStyleCnt="0"/>
      <dgm:spPr/>
    </dgm:pt>
    <dgm:pt modelId="{44951DBA-D0BD-44C2-AF2F-DD520937B8A1}" type="pres">
      <dgm:prSet presAssocID="{1DBCF081-906B-4D25-8FCB-D675E65C4242}" presName="sibTrans" presStyleLbl="sibTrans1D1" presStyleIdx="2" presStyleCnt="3"/>
      <dgm:spPr/>
      <dgm:t>
        <a:bodyPr/>
        <a:lstStyle/>
        <a:p>
          <a:endParaRPr kumimoji="1" lang="ja-JP" altLang="en-US"/>
        </a:p>
      </dgm:t>
    </dgm:pt>
  </dgm:ptLst>
  <dgm:cxnLst>
    <dgm:cxn modelId="{2832A849-152E-48EC-90FB-C5020497BAD0}" type="presOf" srcId="{C02D0BBC-A6C2-43AD-8059-974AF6C5E49B}" destId="{AC3B15DA-1E91-4C48-BCC2-7D7076717F1C}" srcOrd="0" destOrd="0" presId="urn:microsoft.com/office/officeart/2005/8/layout/cycle5"/>
    <dgm:cxn modelId="{01940728-DB4E-4DDA-BE56-606A34534DD0}" type="presOf" srcId="{60C3039E-2CAF-4482-8453-86220210B40E}" destId="{AD97611E-ED37-44B6-AB4F-B4A56FB59713}" srcOrd="0" destOrd="0" presId="urn:microsoft.com/office/officeart/2005/8/layout/cycle5"/>
    <dgm:cxn modelId="{722CAD3B-CE4F-428B-A737-F243B9C74B32}" srcId="{BFEB9697-557D-4362-A324-BF6AF45F05B5}" destId="{60C3039E-2CAF-4482-8453-86220210B40E}" srcOrd="0" destOrd="0" parTransId="{68D52492-09F4-4D6A-A6D9-555E1913099C}" sibTransId="{9285028A-C7EE-41C1-B1CB-4173F43C13D1}"/>
    <dgm:cxn modelId="{F94627FF-148D-4B98-AE7B-860FCCDF4C6A}" type="presOf" srcId="{9285028A-C7EE-41C1-B1CB-4173F43C13D1}" destId="{79CF8D97-87B7-4673-A85A-0425F20EBB40}" srcOrd="0" destOrd="0" presId="urn:microsoft.com/office/officeart/2005/8/layout/cycle5"/>
    <dgm:cxn modelId="{532FF11F-7AB6-4323-A1E2-A9B810A9E0FE}" type="presOf" srcId="{BFEB9697-557D-4362-A324-BF6AF45F05B5}" destId="{35DD785D-FC3D-4A59-A3AF-E84F178B595E}" srcOrd="0" destOrd="0" presId="urn:microsoft.com/office/officeart/2005/8/layout/cycle5"/>
    <dgm:cxn modelId="{A3ED4DBA-4FF0-472B-8B81-22D459C52D8A}" srcId="{BFEB9697-557D-4362-A324-BF6AF45F05B5}" destId="{7D105727-7EF5-439F-B17B-CA54E7ED3E27}" srcOrd="2" destOrd="0" parTransId="{6E63F683-CB23-4DD1-9C1F-3BDA749A8217}" sibTransId="{1DBCF081-906B-4D25-8FCB-D675E65C4242}"/>
    <dgm:cxn modelId="{D0702F5B-C7C2-4C28-979F-7429EAA53D34}" type="presOf" srcId="{7D105727-7EF5-439F-B17B-CA54E7ED3E27}" destId="{E27405CF-5FEC-4E77-97D0-08972C78A240}" srcOrd="0" destOrd="0" presId="urn:microsoft.com/office/officeart/2005/8/layout/cycle5"/>
    <dgm:cxn modelId="{7DCCC860-EAB8-42AF-9E96-AC7BADFCA16C}" type="presOf" srcId="{D77C0FD7-41D0-4EB5-9E77-E333A10FC307}" destId="{98802344-7C7B-41E4-98CD-280B53449F2A}" srcOrd="0" destOrd="0" presId="urn:microsoft.com/office/officeart/2005/8/layout/cycle5"/>
    <dgm:cxn modelId="{9E4D639D-ACF9-43BF-ADAF-2EC10C40EB00}" srcId="{BFEB9697-557D-4362-A324-BF6AF45F05B5}" destId="{C02D0BBC-A6C2-43AD-8059-974AF6C5E49B}" srcOrd="1" destOrd="0" parTransId="{5FE27844-2357-46AB-BEF6-037FC80CB688}" sibTransId="{D77C0FD7-41D0-4EB5-9E77-E333A10FC307}"/>
    <dgm:cxn modelId="{460EAF76-DB5C-49A7-A7AC-96DDAC4A62AE}" type="presOf" srcId="{1DBCF081-906B-4D25-8FCB-D675E65C4242}" destId="{44951DBA-D0BD-44C2-AF2F-DD520937B8A1}" srcOrd="0" destOrd="0" presId="urn:microsoft.com/office/officeart/2005/8/layout/cycle5"/>
    <dgm:cxn modelId="{940D8639-FEF8-42AE-85A9-9B99A2E7FF03}" type="presParOf" srcId="{35DD785D-FC3D-4A59-A3AF-E84F178B595E}" destId="{AD97611E-ED37-44B6-AB4F-B4A56FB59713}" srcOrd="0" destOrd="0" presId="urn:microsoft.com/office/officeart/2005/8/layout/cycle5"/>
    <dgm:cxn modelId="{439A0037-7F0A-434A-8AF9-CF234EDBDF0A}" type="presParOf" srcId="{35DD785D-FC3D-4A59-A3AF-E84F178B595E}" destId="{0394D1F2-7E26-4AE9-B04A-E1490DE54F6C}" srcOrd="1" destOrd="0" presId="urn:microsoft.com/office/officeart/2005/8/layout/cycle5"/>
    <dgm:cxn modelId="{94A403D8-2E10-4AF9-A09F-4DE76294B646}" type="presParOf" srcId="{35DD785D-FC3D-4A59-A3AF-E84F178B595E}" destId="{79CF8D97-87B7-4673-A85A-0425F20EBB40}" srcOrd="2" destOrd="0" presId="urn:microsoft.com/office/officeart/2005/8/layout/cycle5"/>
    <dgm:cxn modelId="{FA364046-0359-4866-A319-F1E8A66A54A0}" type="presParOf" srcId="{35DD785D-FC3D-4A59-A3AF-E84F178B595E}" destId="{AC3B15DA-1E91-4C48-BCC2-7D7076717F1C}" srcOrd="3" destOrd="0" presId="urn:microsoft.com/office/officeart/2005/8/layout/cycle5"/>
    <dgm:cxn modelId="{6C7D2FE6-776B-4154-BD3C-05B535973A4F}" type="presParOf" srcId="{35DD785D-FC3D-4A59-A3AF-E84F178B595E}" destId="{41E3F92A-0D74-4C0E-93B1-FCADD9FE13C6}" srcOrd="4" destOrd="0" presId="urn:microsoft.com/office/officeart/2005/8/layout/cycle5"/>
    <dgm:cxn modelId="{8A59E6DE-3A1E-4B8C-B90E-3A9D3D45071D}" type="presParOf" srcId="{35DD785D-FC3D-4A59-A3AF-E84F178B595E}" destId="{98802344-7C7B-41E4-98CD-280B53449F2A}" srcOrd="5" destOrd="0" presId="urn:microsoft.com/office/officeart/2005/8/layout/cycle5"/>
    <dgm:cxn modelId="{3757B7AB-847C-4D76-BD5E-B885469C1C15}" type="presParOf" srcId="{35DD785D-FC3D-4A59-A3AF-E84F178B595E}" destId="{E27405CF-5FEC-4E77-97D0-08972C78A240}" srcOrd="6" destOrd="0" presId="urn:microsoft.com/office/officeart/2005/8/layout/cycle5"/>
    <dgm:cxn modelId="{BD875455-2BC6-4310-B026-7197C8EB2A66}" type="presParOf" srcId="{35DD785D-FC3D-4A59-A3AF-E84F178B595E}" destId="{B62C3D42-7AF2-4C82-A100-1AD5282B79B0}" srcOrd="7" destOrd="0" presId="urn:microsoft.com/office/officeart/2005/8/layout/cycle5"/>
    <dgm:cxn modelId="{C16F63CD-BCCA-418D-83B1-BC5F7D41F2B1}" type="presParOf" srcId="{35DD785D-FC3D-4A59-A3AF-E84F178B595E}" destId="{44951DBA-D0BD-44C2-AF2F-DD520937B8A1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97611E-ED37-44B6-AB4F-B4A56FB59713}">
      <dsp:nvSpPr>
        <dsp:cNvPr id="0" name=""/>
        <dsp:cNvSpPr/>
      </dsp:nvSpPr>
      <dsp:spPr>
        <a:xfrm>
          <a:off x="373809" y="-2346"/>
          <a:ext cx="572424" cy="320908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600" kern="1200" dirty="0" smtClean="0"/>
            <a:t>府域の文化</a:t>
          </a:r>
          <a:endParaRPr kumimoji="1" lang="en-US" altLang="ja-JP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600" kern="1200" dirty="0" smtClean="0"/>
            <a:t>事業の活性化</a:t>
          </a:r>
          <a:endParaRPr kumimoji="1" lang="ja-JP" altLang="en-US" sz="600" kern="1200" dirty="0"/>
        </a:p>
      </dsp:txBody>
      <dsp:txXfrm>
        <a:off x="389474" y="13319"/>
        <a:ext cx="541094" cy="289578"/>
      </dsp:txXfrm>
    </dsp:sp>
    <dsp:sp modelId="{79CF8D97-87B7-4673-A85A-0425F20EBB40}">
      <dsp:nvSpPr>
        <dsp:cNvPr id="0" name=""/>
        <dsp:cNvSpPr/>
      </dsp:nvSpPr>
      <dsp:spPr>
        <a:xfrm>
          <a:off x="246264" y="158107"/>
          <a:ext cx="827513" cy="827513"/>
        </a:xfrm>
        <a:custGeom>
          <a:avLst/>
          <a:gdLst/>
          <a:ahLst/>
          <a:cxnLst/>
          <a:rect l="0" t="0" r="0" b="0"/>
          <a:pathLst>
            <a:path>
              <a:moveTo>
                <a:pt x="748796" y="170974"/>
              </a:moveTo>
              <a:arcTo wR="413756" hR="413756" stAng="19444292" swAng="1969549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B15DA-1E91-4C48-BCC2-7D7076717F1C}">
      <dsp:nvSpPr>
        <dsp:cNvPr id="0" name=""/>
        <dsp:cNvSpPr/>
      </dsp:nvSpPr>
      <dsp:spPr>
        <a:xfrm>
          <a:off x="779860" y="623727"/>
          <a:ext cx="476968" cy="310029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600" kern="1200" dirty="0" smtClean="0"/>
            <a:t>観客増でマーケット拡大</a:t>
          </a:r>
          <a:endParaRPr kumimoji="1" lang="ja-JP" altLang="en-US" sz="600" kern="1200" dirty="0"/>
        </a:p>
      </dsp:txBody>
      <dsp:txXfrm>
        <a:off x="794994" y="638861"/>
        <a:ext cx="446700" cy="279761"/>
      </dsp:txXfrm>
    </dsp:sp>
    <dsp:sp modelId="{98802344-7C7B-41E4-98CD-280B53449F2A}">
      <dsp:nvSpPr>
        <dsp:cNvPr id="0" name=""/>
        <dsp:cNvSpPr/>
      </dsp:nvSpPr>
      <dsp:spPr>
        <a:xfrm>
          <a:off x="246264" y="158107"/>
          <a:ext cx="827513" cy="827513"/>
        </a:xfrm>
        <a:custGeom>
          <a:avLst/>
          <a:gdLst/>
          <a:ahLst/>
          <a:cxnLst/>
          <a:rect l="0" t="0" r="0" b="0"/>
          <a:pathLst>
            <a:path>
              <a:moveTo>
                <a:pt x="540834" y="807514"/>
              </a:moveTo>
              <a:arcTo wR="413756" hR="413756" stAng="4326811" swAng="2146378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7405CF-5FEC-4E77-97D0-08972C78A240}">
      <dsp:nvSpPr>
        <dsp:cNvPr id="0" name=""/>
        <dsp:cNvSpPr/>
      </dsp:nvSpPr>
      <dsp:spPr>
        <a:xfrm>
          <a:off x="63213" y="623727"/>
          <a:ext cx="476968" cy="310029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600" kern="1200" dirty="0" smtClean="0"/>
            <a:t>プロデューサーのレベルアップ</a:t>
          </a:r>
          <a:endParaRPr kumimoji="1" lang="ja-JP" altLang="en-US" sz="600" kern="1200" dirty="0"/>
        </a:p>
      </dsp:txBody>
      <dsp:txXfrm>
        <a:off x="78347" y="638861"/>
        <a:ext cx="446700" cy="279761"/>
      </dsp:txXfrm>
    </dsp:sp>
    <dsp:sp modelId="{44951DBA-D0BD-44C2-AF2F-DD520937B8A1}">
      <dsp:nvSpPr>
        <dsp:cNvPr id="0" name=""/>
        <dsp:cNvSpPr/>
      </dsp:nvSpPr>
      <dsp:spPr>
        <a:xfrm>
          <a:off x="246264" y="158107"/>
          <a:ext cx="827513" cy="827513"/>
        </a:xfrm>
        <a:custGeom>
          <a:avLst/>
          <a:gdLst/>
          <a:ahLst/>
          <a:cxnLst/>
          <a:rect l="0" t="0" r="0" b="0"/>
          <a:pathLst>
            <a:path>
              <a:moveTo>
                <a:pt x="606" y="391361"/>
              </a:moveTo>
              <a:arcTo wR="413756" hR="413756" stAng="10986159" swAng="1969549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E13F2-4AD0-40EA-ADCD-0C79780B8993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B2FF4-9BEF-4036-8E68-2991C375CC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57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B2FF4-9BEF-4036-8E68-2991C375CC5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329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FDD0-CF35-40D1-890D-8C62B87E2DA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62FB-3BC1-409C-B60E-79B8F857A0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64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FDD0-CF35-40D1-890D-8C62B87E2DA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62FB-3BC1-409C-B60E-79B8F857A0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97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FDD0-CF35-40D1-890D-8C62B87E2DA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62FB-3BC1-409C-B60E-79B8F857A0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041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FDD0-CF35-40D1-890D-8C62B87E2DA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62FB-3BC1-409C-B60E-79B8F857A0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40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FDD0-CF35-40D1-890D-8C62B87E2DA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62FB-3BC1-409C-B60E-79B8F857A0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67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FDD0-CF35-40D1-890D-8C62B87E2DA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62FB-3BC1-409C-B60E-79B8F857A0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872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FDD0-CF35-40D1-890D-8C62B87E2DA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62FB-3BC1-409C-B60E-79B8F857A0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34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FDD0-CF35-40D1-890D-8C62B87E2DA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62FB-3BC1-409C-B60E-79B8F857A0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68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FDD0-CF35-40D1-890D-8C62B87E2DA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62FB-3BC1-409C-B60E-79B8F857A0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91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FDD0-CF35-40D1-890D-8C62B87E2DA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62FB-3BC1-409C-B60E-79B8F857A0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78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FDD0-CF35-40D1-890D-8C62B87E2DA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62FB-3BC1-409C-B60E-79B8F857A0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75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BFDD0-CF35-40D1-890D-8C62B87E2DA9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E62FB-3BC1-409C-B60E-79B8F857A0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3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630327" y="1622207"/>
            <a:ext cx="8895789" cy="2853166"/>
          </a:xfrm>
          <a:prstGeom prst="roundRect">
            <a:avLst>
              <a:gd name="adj" fmla="val 530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/>
          <p:cNvGrpSpPr/>
          <p:nvPr/>
        </p:nvGrpSpPr>
        <p:grpSpPr>
          <a:xfrm>
            <a:off x="7687471" y="3342715"/>
            <a:ext cx="1955511" cy="1337036"/>
            <a:chOff x="7722242" y="3110013"/>
            <a:chExt cx="1980870" cy="1186070"/>
          </a:xfrm>
          <a:solidFill>
            <a:schemeClr val="bg1"/>
          </a:solidFill>
        </p:grpSpPr>
        <p:sp>
          <p:nvSpPr>
            <p:cNvPr id="30" name="角丸四角形 29"/>
            <p:cNvSpPr/>
            <p:nvPr/>
          </p:nvSpPr>
          <p:spPr>
            <a:xfrm>
              <a:off x="7722242" y="3200619"/>
              <a:ext cx="1980870" cy="1095464"/>
            </a:xfrm>
            <a:prstGeom prst="roundRect">
              <a:avLst/>
            </a:prstGeom>
            <a:grp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42"/>
            <p:cNvSpPr txBox="1"/>
            <p:nvPr/>
          </p:nvSpPr>
          <p:spPr bwMode="gray">
            <a:xfrm>
              <a:off x="8270564" y="3110013"/>
              <a:ext cx="865508" cy="246221"/>
            </a:xfrm>
            <a:prstGeom prst="rect">
              <a:avLst/>
            </a:prstGeom>
            <a:grpFill/>
            <a:ln>
              <a:noFill/>
              <a:prstDash val="sys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 smtClean="0"/>
                <a:t>伝統</a:t>
              </a:r>
              <a:r>
                <a:rPr lang="en-US" altLang="ja-JP" sz="1000" dirty="0" smtClean="0"/>
                <a:t>×</a:t>
              </a:r>
              <a:r>
                <a:rPr lang="ja-JP" altLang="en-US" sz="1000" dirty="0"/>
                <a:t>美術</a:t>
              </a:r>
              <a:endParaRPr lang="en-US" altLang="ja-JP" sz="1000" dirty="0" smtClean="0"/>
            </a:p>
          </p:txBody>
        </p:sp>
      </p:grpSp>
      <p:grpSp>
        <p:nvGrpSpPr>
          <p:cNvPr id="21" name="グループ化 20"/>
          <p:cNvGrpSpPr/>
          <p:nvPr/>
        </p:nvGrpSpPr>
        <p:grpSpPr bwMode="gray">
          <a:xfrm>
            <a:off x="503529" y="3320404"/>
            <a:ext cx="4183929" cy="2760337"/>
            <a:chOff x="741109" y="2753768"/>
            <a:chExt cx="4047314" cy="2672019"/>
          </a:xfrm>
        </p:grpSpPr>
        <p:sp>
          <p:nvSpPr>
            <p:cNvPr id="27" name="角丸四角形 26"/>
            <p:cNvSpPr/>
            <p:nvPr/>
          </p:nvSpPr>
          <p:spPr bwMode="gray">
            <a:xfrm>
              <a:off x="741109" y="2867986"/>
              <a:ext cx="4047314" cy="255780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テキスト ボックス 36"/>
            <p:cNvSpPr txBox="1"/>
            <p:nvPr/>
          </p:nvSpPr>
          <p:spPr bwMode="gray">
            <a:xfrm>
              <a:off x="1988901" y="2753768"/>
              <a:ext cx="1563328" cy="246221"/>
            </a:xfrm>
            <a:prstGeom prst="rect">
              <a:avLst/>
            </a:prstGeom>
            <a:solidFill>
              <a:schemeClr val="bg1"/>
            </a:solidFill>
            <a:ln>
              <a:noFill/>
              <a:prstDash val="sys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 smtClean="0"/>
                <a:t>伝統</a:t>
              </a:r>
              <a:r>
                <a:rPr lang="en-US" altLang="ja-JP" sz="1000" dirty="0" smtClean="0"/>
                <a:t>×</a:t>
              </a:r>
              <a:r>
                <a:rPr lang="ja-JP" altLang="en-US" sz="1000" dirty="0" smtClean="0"/>
                <a:t>演劇・ダンス 等</a:t>
              </a:r>
              <a:endParaRPr lang="ja-JP" altLang="en-US" sz="1000" dirty="0"/>
            </a:p>
          </p:txBody>
        </p:sp>
      </p:grpSp>
      <p:grpSp>
        <p:nvGrpSpPr>
          <p:cNvPr id="14" name="グループ化 13"/>
          <p:cNvGrpSpPr/>
          <p:nvPr/>
        </p:nvGrpSpPr>
        <p:grpSpPr bwMode="gray">
          <a:xfrm>
            <a:off x="7751809" y="4701542"/>
            <a:ext cx="1891173" cy="1443791"/>
            <a:chOff x="7830868" y="5418773"/>
            <a:chExt cx="1988685" cy="1542415"/>
          </a:xfrm>
        </p:grpSpPr>
        <p:sp>
          <p:nvSpPr>
            <p:cNvPr id="39" name="角丸四角形 38"/>
            <p:cNvSpPr/>
            <p:nvPr/>
          </p:nvSpPr>
          <p:spPr bwMode="gray">
            <a:xfrm>
              <a:off x="7830868" y="5534961"/>
              <a:ext cx="1988685" cy="1426227"/>
            </a:xfrm>
            <a:prstGeom prst="roundRect">
              <a:avLst/>
            </a:prstGeom>
            <a:solidFill>
              <a:schemeClr val="bg1"/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テキスト ボックス 44"/>
            <p:cNvSpPr txBox="1"/>
            <p:nvPr/>
          </p:nvSpPr>
          <p:spPr bwMode="gray">
            <a:xfrm>
              <a:off x="8177485" y="5418773"/>
              <a:ext cx="1295449" cy="246221"/>
            </a:xfrm>
            <a:prstGeom prst="rect">
              <a:avLst/>
            </a:prstGeom>
            <a:solidFill>
              <a:schemeClr val="bg1"/>
            </a:solidFill>
            <a:ln>
              <a:noFill/>
              <a:prstDash val="sysDot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 smtClean="0"/>
                <a:t>その他（周辺事業）</a:t>
              </a:r>
              <a:endParaRPr lang="en-US" altLang="ja-JP" sz="1000" dirty="0" smtClean="0"/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1725216" y="64786"/>
            <a:ext cx="7357983" cy="276987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ja-JP" altLang="en-US" sz="1200" dirty="0" smtClean="0">
                <a:latin typeface="+mn-ea"/>
              </a:rPr>
              <a:t>　　　平成</a:t>
            </a:r>
            <a:r>
              <a:rPr lang="en-US" altLang="ja-JP" sz="1200" dirty="0">
                <a:latin typeface="+mn-ea"/>
              </a:rPr>
              <a:t>27</a:t>
            </a:r>
            <a:r>
              <a:rPr lang="ja-JP" altLang="en-US" sz="1200" dirty="0">
                <a:latin typeface="+mn-ea"/>
              </a:rPr>
              <a:t>年度　芸術文化魅力育成</a:t>
            </a:r>
            <a:r>
              <a:rPr lang="ja-JP" altLang="en-US" sz="1200" dirty="0" smtClean="0">
                <a:latin typeface="+mn-ea"/>
              </a:rPr>
              <a:t>プロジェクト　実施プログラムについて　　　　　　　　　　　　　</a:t>
            </a:r>
            <a:r>
              <a:rPr lang="ja-JP" altLang="en-US" sz="1050" dirty="0" smtClean="0">
                <a:latin typeface="+mn-ea"/>
              </a:rPr>
              <a:t>（</a:t>
            </a:r>
            <a:r>
              <a:rPr lang="en-US" altLang="ja-JP" sz="1050" dirty="0" smtClean="0">
                <a:latin typeface="+mn-ea"/>
              </a:rPr>
              <a:t>H27.6.23</a:t>
            </a:r>
            <a:r>
              <a:rPr lang="ja-JP" altLang="en-US" sz="1050" dirty="0" smtClean="0">
                <a:latin typeface="+mn-ea"/>
              </a:rPr>
              <a:t>現在）</a:t>
            </a:r>
            <a:endParaRPr lang="ja-JP" altLang="en-US" sz="1050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83903" y="1811259"/>
            <a:ext cx="1984874" cy="72327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月</a:t>
            </a:r>
            <a:r>
              <a:rPr lang="en-US" altLang="ja-JP" sz="800" dirty="0" smtClean="0"/>
              <a:t>4</a:t>
            </a:r>
            <a:r>
              <a:rPr lang="ja-JP" altLang="en-US" sz="800" dirty="0" smtClean="0"/>
              <a:t>日</a:t>
            </a:r>
            <a:r>
              <a:rPr kumimoji="1" lang="ja-JP" altLang="en-US" sz="800" dirty="0" smtClean="0"/>
              <a:t>（</a:t>
            </a:r>
            <a:r>
              <a:rPr lang="ja-JP" altLang="en-US" sz="800" dirty="0"/>
              <a:t>日</a:t>
            </a:r>
            <a:r>
              <a:rPr kumimoji="1" lang="ja-JP" altLang="en-US" sz="800" dirty="0" smtClean="0"/>
              <a:t>）</a:t>
            </a:r>
            <a:endParaRPr kumimoji="1" lang="en-US" altLang="ja-JP" sz="800" dirty="0" smtClean="0"/>
          </a:p>
          <a:p>
            <a:r>
              <a:rPr lang="ja-JP" altLang="en-US" sz="900" b="1" dirty="0"/>
              <a:t>初心者のための上方伝統芸能</a:t>
            </a:r>
            <a:r>
              <a:rPr lang="ja-JP" altLang="en-US" sz="900" b="1" dirty="0" smtClean="0"/>
              <a:t>！</a:t>
            </a:r>
            <a:endParaRPr kumimoji="1" lang="en-US" altLang="ja-JP" sz="900" b="1" dirty="0" smtClean="0"/>
          </a:p>
          <a:p>
            <a:r>
              <a:rPr lang="ja-JP" altLang="en-US" sz="800" dirty="0" smtClean="0">
                <a:latin typeface="+mn-ea"/>
                <a:cs typeface="メイリオ" panose="020B0604030504040204" pitchFamily="50" charset="-128"/>
              </a:rPr>
              <a:t>大阪</a:t>
            </a:r>
            <a:r>
              <a:rPr lang="ja-JP" altLang="en-US" sz="800" dirty="0">
                <a:latin typeface="+mn-ea"/>
                <a:cs typeface="メイリオ" panose="020B0604030504040204" pitchFamily="50" charset="-128"/>
              </a:rPr>
              <a:t>で育まれた多様なジャンル</a:t>
            </a:r>
            <a:r>
              <a:rPr lang="ja-JP" altLang="en-US" sz="800" dirty="0" smtClean="0">
                <a:latin typeface="+mn-ea"/>
                <a:cs typeface="メイリオ" panose="020B0604030504040204" pitchFamily="50" charset="-128"/>
              </a:rPr>
              <a:t>の上方</a:t>
            </a:r>
            <a:r>
              <a:rPr lang="ja-JP" altLang="en-US" sz="800" dirty="0">
                <a:latin typeface="+mn-ea"/>
                <a:cs typeface="メイリオ" panose="020B0604030504040204" pitchFamily="50" charset="-128"/>
              </a:rPr>
              <a:t>伝統芸能のオムニバス上演。</a:t>
            </a:r>
            <a:endParaRPr lang="en-US" altLang="ja-JP" sz="800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+mn-ea"/>
                <a:cs typeface="メイリオ" panose="020B0604030504040204" pitchFamily="50" charset="-128"/>
              </a:rPr>
              <a:t>（</a:t>
            </a:r>
            <a:r>
              <a:rPr lang="ja-JP" altLang="en-US" sz="800" dirty="0">
                <a:latin typeface="+mn-ea"/>
                <a:cs typeface="メイリオ" panose="020B0604030504040204" pitchFamily="50" charset="-128"/>
              </a:rPr>
              <a:t>落語、講談、文楽、狂言、能など</a:t>
            </a:r>
            <a:r>
              <a:rPr lang="ja-JP" altLang="en-US" sz="800" dirty="0" smtClean="0">
                <a:latin typeface="+mn-ea"/>
                <a:cs typeface="メイリオ" panose="020B0604030504040204" pitchFamily="50" charset="-128"/>
              </a:rPr>
              <a:t>）</a:t>
            </a:r>
            <a:endParaRPr lang="en-US" altLang="ja-JP" sz="800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 bwMode="gray">
          <a:xfrm>
            <a:off x="256735" y="341773"/>
            <a:ext cx="9386248" cy="11514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r>
              <a:rPr kumimoji="1" lang="en-US" altLang="ja-JP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事業目的</a:t>
            </a:r>
            <a:r>
              <a:rPr kumimoji="1" lang="en-US" altLang="ja-JP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9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アーツカウンシルの現状分析</a:t>
            </a:r>
            <a:r>
              <a:rPr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と提言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を元に、大阪の優れた文化事業を結集し、異なるジャンル間の交流、人材育成、文化の魅力発信を図る。</a:t>
            </a:r>
            <a:endParaRPr kumimoji="1" lang="en-US" altLang="ja-JP" sz="9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9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9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  要 </a:t>
            </a:r>
            <a:r>
              <a:rPr lang="en-US" altLang="ja-JP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9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公募によって選ばれたジャンルの異なる４事業者が、「伝統」をキーワードに</a:t>
            </a:r>
            <a:r>
              <a:rPr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、大阪市中央公会堂を中心とした中之島に優れた文化コンテ</a:t>
            </a:r>
            <a:endParaRPr lang="en-US" altLang="ja-JP" sz="9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ンツ</a:t>
            </a:r>
            <a:r>
              <a:rPr lang="ja-JP" altLang="en-US" sz="9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を結集し、発信する</a:t>
            </a:r>
            <a:r>
              <a:rPr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9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9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実施期間</a:t>
            </a:r>
            <a:r>
              <a:rPr lang="en-US" altLang="ja-JP" sz="9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</a:t>
            </a:r>
            <a:r>
              <a:rPr kumimoji="1" lang="en-US" altLang="ja-JP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27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en-US" altLang="ja-JP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kumimoji="1" lang="en-US" altLang="ja-JP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日（金）～</a:t>
            </a:r>
            <a:r>
              <a:rPr kumimoji="1" lang="en-US" altLang="ja-JP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kumimoji="1" lang="en-US" altLang="ja-JP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</a:t>
            </a:r>
            <a:endParaRPr kumimoji="1" lang="en-US" altLang="ja-JP" sz="9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95626" y="1808919"/>
            <a:ext cx="2255148" cy="84638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月</a:t>
            </a:r>
            <a:r>
              <a:rPr lang="en-US" altLang="ja-JP" sz="800" dirty="0" smtClean="0"/>
              <a:t>17</a:t>
            </a:r>
            <a:r>
              <a:rPr lang="ja-JP" altLang="en-US" sz="800" dirty="0" smtClean="0"/>
              <a:t>日</a:t>
            </a:r>
            <a:r>
              <a:rPr kumimoji="1" lang="ja-JP" altLang="en-US" sz="800" dirty="0" smtClean="0"/>
              <a:t>（</a:t>
            </a:r>
            <a:r>
              <a:rPr lang="ja-JP" altLang="en-US" sz="800" dirty="0"/>
              <a:t>土</a:t>
            </a:r>
            <a:r>
              <a:rPr kumimoji="1" lang="ja-JP" altLang="en-US" sz="800" dirty="0" smtClean="0"/>
              <a:t>）～</a:t>
            </a:r>
            <a:r>
              <a:rPr lang="en-US" altLang="ja-JP" sz="800" dirty="0" smtClean="0"/>
              <a:t>18</a:t>
            </a:r>
            <a:r>
              <a:rPr lang="ja-JP" altLang="en-US" sz="800" dirty="0" smtClean="0"/>
              <a:t>日</a:t>
            </a:r>
            <a:r>
              <a:rPr kumimoji="1" lang="ja-JP" altLang="en-US" sz="800" dirty="0" smtClean="0"/>
              <a:t>（</a:t>
            </a:r>
            <a:r>
              <a:rPr lang="ja-JP" altLang="en-US" sz="800" dirty="0"/>
              <a:t>日</a:t>
            </a:r>
            <a:r>
              <a:rPr kumimoji="1" lang="ja-JP" altLang="en-US" sz="800" dirty="0" smtClean="0"/>
              <a:t>）</a:t>
            </a:r>
            <a:endParaRPr lang="en-US" altLang="ja-JP" sz="800" dirty="0" smtClean="0"/>
          </a:p>
          <a:p>
            <a:r>
              <a:rPr lang="ja-JP" altLang="en-US" sz="900" b="1" dirty="0" smtClean="0">
                <a:latin typeface="+mn-ea"/>
              </a:rPr>
              <a:t>伝統芸能</a:t>
            </a:r>
            <a:r>
              <a:rPr lang="en-US" altLang="ja-JP" sz="900" b="1" dirty="0" smtClean="0">
                <a:latin typeface="+mn-ea"/>
              </a:rPr>
              <a:t>×</a:t>
            </a:r>
            <a:r>
              <a:rPr lang="ja-JP" altLang="en-US" sz="900" b="1" dirty="0" smtClean="0">
                <a:latin typeface="+mn-ea"/>
              </a:rPr>
              <a:t>現代アート　ワークショップ</a:t>
            </a:r>
          </a:p>
          <a:p>
            <a:r>
              <a:rPr lang="ja-JP" altLang="en-US" sz="800" dirty="0" smtClean="0">
                <a:latin typeface="+mn-ea"/>
              </a:rPr>
              <a:t>・文楽人形を使った衣装のワークショップ</a:t>
            </a:r>
            <a:endParaRPr lang="ja-JP" altLang="en-US" sz="800" dirty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・能面を使った現代美術家によるワークショップ</a:t>
            </a:r>
            <a:endParaRPr lang="ja-JP" altLang="en-US" sz="800" dirty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・文楽の床本（義太夫文字）を使った現代美術家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800" dirty="0">
                <a:latin typeface="+mn-ea"/>
              </a:rPr>
              <a:t>　</a:t>
            </a:r>
            <a:r>
              <a:rPr lang="ja-JP" altLang="en-US" sz="800" dirty="0" smtClean="0">
                <a:latin typeface="+mn-ea"/>
              </a:rPr>
              <a:t>によるワークショップ</a:t>
            </a:r>
            <a:endParaRPr lang="en-US" altLang="ja-JP" sz="800" dirty="0">
              <a:latin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95626" y="2732535"/>
            <a:ext cx="2255148" cy="50783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月</a:t>
            </a:r>
            <a:r>
              <a:rPr lang="en-US" altLang="ja-JP" sz="800" dirty="0" smtClean="0"/>
              <a:t>17</a:t>
            </a:r>
            <a:r>
              <a:rPr lang="ja-JP" altLang="en-US" sz="800" dirty="0" smtClean="0"/>
              <a:t>日</a:t>
            </a:r>
            <a:r>
              <a:rPr kumimoji="1" lang="ja-JP" altLang="en-US" sz="800" dirty="0" smtClean="0"/>
              <a:t>（</a:t>
            </a:r>
            <a:r>
              <a:rPr lang="ja-JP" altLang="en-US" sz="800" dirty="0"/>
              <a:t>土</a:t>
            </a:r>
            <a:r>
              <a:rPr kumimoji="1" lang="ja-JP" altLang="en-US" sz="800" dirty="0" smtClean="0"/>
              <a:t>）～</a:t>
            </a:r>
            <a:r>
              <a:rPr lang="en-US" altLang="ja-JP" sz="800" dirty="0" smtClean="0"/>
              <a:t>18</a:t>
            </a:r>
            <a:r>
              <a:rPr lang="ja-JP" altLang="en-US" sz="800" dirty="0" smtClean="0"/>
              <a:t>日</a:t>
            </a:r>
            <a:r>
              <a:rPr kumimoji="1" lang="ja-JP" altLang="en-US" sz="800" dirty="0" smtClean="0"/>
              <a:t>（</a:t>
            </a:r>
            <a:r>
              <a:rPr lang="ja-JP" altLang="en-US" sz="800" dirty="0"/>
              <a:t>日</a:t>
            </a:r>
            <a:r>
              <a:rPr kumimoji="1" lang="ja-JP" altLang="en-US" sz="800" dirty="0" smtClean="0"/>
              <a:t>）</a:t>
            </a:r>
            <a:endParaRPr lang="en-US" altLang="ja-JP" sz="800" dirty="0" smtClean="0"/>
          </a:p>
          <a:p>
            <a:r>
              <a:rPr lang="ja-JP" altLang="en-US" sz="900" b="1" dirty="0" smtClean="0"/>
              <a:t>デザイン集団による子ども向けの上方伝統芸能のワークショップ</a:t>
            </a:r>
            <a:endParaRPr lang="en-US" altLang="ja-JP" sz="9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733433" y="4675411"/>
            <a:ext cx="1671189" cy="9694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10</a:t>
            </a:r>
            <a:r>
              <a:rPr lang="ja-JP" altLang="en-US" sz="800" dirty="0" smtClean="0"/>
              <a:t>月</a:t>
            </a:r>
            <a:r>
              <a:rPr lang="en-US" altLang="ja-JP" sz="800" dirty="0" smtClean="0"/>
              <a:t>5</a:t>
            </a:r>
            <a:r>
              <a:rPr lang="ja-JP" altLang="en-US" sz="800" dirty="0" smtClean="0"/>
              <a:t>日（月）</a:t>
            </a:r>
            <a:endParaRPr lang="en-US" altLang="ja-JP" sz="800" dirty="0" smtClean="0"/>
          </a:p>
          <a:p>
            <a:r>
              <a:rPr lang="ja-JP" altLang="en-US" sz="900" b="1" dirty="0" smtClean="0"/>
              <a:t>フリンジフォーラム</a:t>
            </a:r>
            <a:endParaRPr lang="en-US" altLang="ja-JP" sz="900" b="1" dirty="0" smtClean="0"/>
          </a:p>
          <a:p>
            <a:r>
              <a:rPr lang="ja-JP" altLang="en-US" sz="800" dirty="0">
                <a:latin typeface="+mn-ea"/>
              </a:rPr>
              <a:t>国際的な芸術祭</a:t>
            </a:r>
            <a:r>
              <a:rPr lang="ja-JP" altLang="en-US" sz="800" dirty="0" smtClean="0">
                <a:latin typeface="+mn-ea"/>
              </a:rPr>
              <a:t>で実施されているフリンジ（出演料を払えば誰でもパフォーマンスができるシステム）の事例を紹介し、理解を深めるフォーラム。</a:t>
            </a:r>
            <a:endParaRPr lang="en-US" altLang="ja-JP" sz="800" dirty="0">
              <a:latin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519393" y="1808918"/>
            <a:ext cx="1538087" cy="123110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月</a:t>
            </a:r>
            <a:r>
              <a:rPr lang="en-US" altLang="ja-JP" sz="800" dirty="0" smtClean="0"/>
              <a:t>19</a:t>
            </a:r>
            <a:r>
              <a:rPr lang="ja-JP" altLang="en-US" sz="800" dirty="0" smtClean="0"/>
              <a:t>日</a:t>
            </a:r>
            <a:r>
              <a:rPr kumimoji="1" lang="ja-JP" altLang="en-US" sz="800" dirty="0" smtClean="0"/>
              <a:t>（月）～</a:t>
            </a:r>
            <a:r>
              <a:rPr kumimoji="1" lang="en-US" altLang="ja-JP" sz="800" dirty="0" smtClean="0"/>
              <a:t>23</a:t>
            </a:r>
            <a:r>
              <a:rPr kumimoji="1" lang="ja-JP" altLang="en-US" sz="800" dirty="0" smtClean="0"/>
              <a:t>日（</a:t>
            </a:r>
            <a:r>
              <a:rPr lang="ja-JP" altLang="en-US" sz="800" dirty="0" smtClean="0"/>
              <a:t>金</a:t>
            </a:r>
            <a:r>
              <a:rPr kumimoji="1" lang="ja-JP" altLang="en-US" sz="800" dirty="0" smtClean="0"/>
              <a:t>）</a:t>
            </a:r>
            <a:endParaRPr lang="en-US" altLang="ja-JP" sz="800" dirty="0" smtClean="0"/>
          </a:p>
          <a:p>
            <a:r>
              <a:rPr lang="ja-JP" altLang="en-US" sz="900" b="1" dirty="0" smtClean="0"/>
              <a:t>伝統芸能</a:t>
            </a:r>
            <a:r>
              <a:rPr lang="en-US" altLang="ja-JP" sz="900" b="1" dirty="0" smtClean="0"/>
              <a:t>×</a:t>
            </a:r>
            <a:r>
              <a:rPr lang="ja-JP" altLang="en-US" sz="900" b="1" dirty="0" smtClean="0"/>
              <a:t>現代アート　</a:t>
            </a:r>
            <a:endParaRPr lang="en-US" altLang="ja-JP" sz="900" b="1" dirty="0" smtClean="0"/>
          </a:p>
          <a:p>
            <a:r>
              <a:rPr lang="ja-JP" altLang="en-US" sz="900" b="1" dirty="0" smtClean="0"/>
              <a:t>クロストーク</a:t>
            </a:r>
          </a:p>
          <a:p>
            <a:r>
              <a:rPr lang="ja-JP" altLang="en-US" sz="800" dirty="0"/>
              <a:t>伝統芸能の演者と現代美術家による５夜連続のクロストーク</a:t>
            </a:r>
            <a:r>
              <a:rPr lang="ja-JP" altLang="en-US" sz="800" dirty="0" smtClean="0"/>
              <a:t>。</a:t>
            </a:r>
            <a:endParaRPr lang="ja-JP" altLang="en-US" sz="800" dirty="0"/>
          </a:p>
          <a:p>
            <a:r>
              <a:rPr lang="ja-JP" altLang="en-US" sz="800" dirty="0" smtClean="0"/>
              <a:t>出演者</a:t>
            </a:r>
            <a:r>
              <a:rPr lang="ja-JP" altLang="en-US" sz="800" dirty="0"/>
              <a:t>（予定）：や</a:t>
            </a:r>
            <a:r>
              <a:rPr lang="ja-JP" altLang="en-US" sz="800" dirty="0" err="1"/>
              <a:t>なぎみわ</a:t>
            </a:r>
            <a:r>
              <a:rPr lang="ja-JP" altLang="en-US" sz="800" dirty="0"/>
              <a:t>、ヤノベケンジ、梅田哲也、</a:t>
            </a:r>
            <a:r>
              <a:rPr lang="ja-JP" altLang="en-US" sz="800" dirty="0" smtClean="0"/>
              <a:t>サキタハヂメ</a:t>
            </a:r>
            <a:r>
              <a:rPr lang="ja-JP" altLang="en-US" sz="800" dirty="0"/>
              <a:t>、玉置泰紀、山本章弘、吉田幸助、竹澤宗助　</a:t>
            </a:r>
            <a:r>
              <a:rPr lang="ja-JP" altLang="en-US" sz="800" dirty="0" smtClean="0"/>
              <a:t>など</a:t>
            </a:r>
            <a:endParaRPr lang="ja-JP" altLang="en-US" sz="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177735" y="1808919"/>
            <a:ext cx="2188180" cy="98488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11</a:t>
            </a:r>
            <a:r>
              <a:rPr kumimoji="1" lang="ja-JP" altLang="en-US" sz="800" dirty="0" smtClean="0"/>
              <a:t>月</a:t>
            </a:r>
            <a:r>
              <a:rPr lang="en-US" altLang="ja-JP" sz="800" dirty="0"/>
              <a:t>7</a:t>
            </a:r>
            <a:r>
              <a:rPr lang="ja-JP" altLang="en-US" sz="800" dirty="0" smtClean="0"/>
              <a:t>日</a:t>
            </a:r>
            <a:r>
              <a:rPr kumimoji="1" lang="ja-JP" altLang="en-US" sz="800" dirty="0" smtClean="0"/>
              <a:t>（</a:t>
            </a:r>
            <a:r>
              <a:rPr lang="ja-JP" altLang="en-US" sz="800" dirty="0"/>
              <a:t>土</a:t>
            </a:r>
            <a:r>
              <a:rPr kumimoji="1" lang="ja-JP" altLang="en-US" sz="800" dirty="0" smtClean="0"/>
              <a:t>）～</a:t>
            </a:r>
            <a:r>
              <a:rPr lang="en-US" altLang="ja-JP" sz="800" dirty="0" smtClean="0"/>
              <a:t>8</a:t>
            </a:r>
            <a:r>
              <a:rPr lang="ja-JP" altLang="en-US" sz="800" dirty="0" smtClean="0"/>
              <a:t>日</a:t>
            </a:r>
            <a:r>
              <a:rPr kumimoji="1" lang="ja-JP" altLang="en-US" sz="800" dirty="0" smtClean="0"/>
              <a:t>（</a:t>
            </a:r>
            <a:r>
              <a:rPr lang="ja-JP" altLang="en-US" sz="800" dirty="0"/>
              <a:t>日</a:t>
            </a:r>
            <a:r>
              <a:rPr kumimoji="1" lang="ja-JP" altLang="en-US" sz="800" dirty="0" smtClean="0"/>
              <a:t>）</a:t>
            </a:r>
            <a:endParaRPr kumimoji="1" lang="en-US" altLang="ja-JP" sz="800" dirty="0" smtClean="0"/>
          </a:p>
          <a:p>
            <a:r>
              <a:rPr lang="ja-JP" altLang="en-US" sz="900" b="1" dirty="0" err="1" smtClean="0">
                <a:latin typeface="+mn-ea"/>
              </a:rPr>
              <a:t>やなぎみわの</a:t>
            </a:r>
            <a:r>
              <a:rPr lang="ja-JP" altLang="en-US" sz="900" b="1" dirty="0" smtClean="0">
                <a:latin typeface="+mn-ea"/>
              </a:rPr>
              <a:t>現代アート作品（トレーラー）と上方伝統芸能のコラボレーション</a:t>
            </a:r>
            <a:endParaRPr lang="en-US" altLang="ja-JP" sz="900" b="1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現代美術家や</a:t>
            </a:r>
            <a:r>
              <a:rPr lang="ja-JP" altLang="en-US" sz="800" dirty="0" err="1" smtClean="0">
                <a:latin typeface="+mn-ea"/>
              </a:rPr>
              <a:t>なぎみわ</a:t>
            </a:r>
            <a:r>
              <a:rPr lang="ja-JP" altLang="en-US" sz="800" dirty="0" smtClean="0">
                <a:latin typeface="+mn-ea"/>
              </a:rPr>
              <a:t>制作のトレーラーの舞台を使い、能楽とクラシック、パフォーミングアート等のコラボレーション作品を上演する。</a:t>
            </a:r>
            <a:endParaRPr lang="en-US" altLang="ja-JP" sz="800" dirty="0">
              <a:latin typeface="+mn-ea"/>
            </a:endParaRPr>
          </a:p>
          <a:p>
            <a:endParaRPr lang="en-US" altLang="ja-JP" sz="800" dirty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888722" y="3724740"/>
            <a:ext cx="1478191" cy="6001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11</a:t>
            </a:r>
            <a:r>
              <a:rPr kumimoji="1" lang="ja-JP" altLang="en-US" sz="800" dirty="0" smtClean="0"/>
              <a:t>月</a:t>
            </a:r>
            <a:r>
              <a:rPr lang="en-US" altLang="ja-JP" sz="800" dirty="0"/>
              <a:t>7</a:t>
            </a:r>
            <a:r>
              <a:rPr lang="ja-JP" altLang="en-US" sz="800" dirty="0" smtClean="0"/>
              <a:t>日</a:t>
            </a:r>
            <a:r>
              <a:rPr kumimoji="1" lang="ja-JP" altLang="en-US" sz="800" dirty="0" smtClean="0"/>
              <a:t>（</a:t>
            </a:r>
            <a:r>
              <a:rPr lang="ja-JP" altLang="en-US" sz="800" dirty="0"/>
              <a:t>土</a:t>
            </a:r>
            <a:r>
              <a:rPr kumimoji="1" lang="ja-JP" altLang="en-US" sz="800" dirty="0" smtClean="0"/>
              <a:t>）～</a:t>
            </a:r>
            <a:r>
              <a:rPr lang="en-US" altLang="ja-JP" sz="800" dirty="0" smtClean="0"/>
              <a:t>8</a:t>
            </a:r>
            <a:r>
              <a:rPr lang="ja-JP" altLang="en-US" sz="800" dirty="0" smtClean="0"/>
              <a:t>日</a:t>
            </a:r>
            <a:r>
              <a:rPr kumimoji="1" lang="ja-JP" altLang="en-US" sz="800" dirty="0" smtClean="0"/>
              <a:t>（</a:t>
            </a:r>
            <a:r>
              <a:rPr lang="ja-JP" altLang="en-US" sz="800" dirty="0"/>
              <a:t>日</a:t>
            </a:r>
            <a:r>
              <a:rPr kumimoji="1" lang="ja-JP" altLang="en-US" sz="800" dirty="0" smtClean="0"/>
              <a:t>）</a:t>
            </a:r>
            <a:endParaRPr kumimoji="1" lang="en-US" altLang="ja-JP" sz="800" dirty="0" smtClean="0"/>
          </a:p>
          <a:p>
            <a:r>
              <a:rPr lang="zh-TW" altLang="en-US" sz="9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梅田哲也　能予告編（仮）</a:t>
            </a:r>
          </a:p>
          <a:p>
            <a:r>
              <a:rPr lang="ja-JP" altLang="en-US" sz="800" dirty="0" smtClean="0">
                <a:latin typeface="+mn-ea"/>
              </a:rPr>
              <a:t>能公演の前座となるパフォーマンス形式の体験ツアー。</a:t>
            </a:r>
            <a:endParaRPr lang="en-US" altLang="ja-JP" sz="800" dirty="0" smtClean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57269" y="3625549"/>
            <a:ext cx="1837568" cy="72327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10</a:t>
            </a:r>
            <a:r>
              <a:rPr lang="ja-JP" altLang="en-US" sz="800" dirty="0" smtClean="0"/>
              <a:t>月</a:t>
            </a:r>
            <a:r>
              <a:rPr lang="en-US" altLang="ja-JP" sz="800" dirty="0" smtClean="0"/>
              <a:t>2</a:t>
            </a:r>
            <a:r>
              <a:rPr lang="ja-JP" altLang="en-US" sz="800" dirty="0" smtClean="0"/>
              <a:t>日（金）～</a:t>
            </a:r>
            <a:r>
              <a:rPr lang="en-US" altLang="ja-JP" sz="800" dirty="0" smtClean="0"/>
              <a:t>4</a:t>
            </a:r>
            <a:r>
              <a:rPr lang="ja-JP" altLang="en-US" sz="800" dirty="0" smtClean="0"/>
              <a:t>日（日）</a:t>
            </a:r>
            <a:endParaRPr lang="en-US" altLang="ja-JP" sz="800" dirty="0" smtClean="0"/>
          </a:p>
          <a:p>
            <a:r>
              <a:rPr lang="en-US" altLang="ja-JP" sz="900" b="1" dirty="0" smtClean="0"/>
              <a:t>BS</a:t>
            </a:r>
            <a:r>
              <a:rPr lang="ja-JP" altLang="en-US" sz="900" b="1" dirty="0" smtClean="0"/>
              <a:t>（仮） 　舞踏</a:t>
            </a:r>
            <a:r>
              <a:rPr lang="en-US" altLang="ja-JP" sz="900" b="1" dirty="0" smtClean="0"/>
              <a:t>×</a:t>
            </a:r>
            <a:r>
              <a:rPr lang="ja-JP" altLang="en-US" sz="900" b="1" dirty="0" smtClean="0"/>
              <a:t>聲</a:t>
            </a:r>
            <a:r>
              <a:rPr lang="ja-JP" altLang="en-US" sz="900" b="1" dirty="0"/>
              <a:t>明</a:t>
            </a:r>
            <a:endParaRPr lang="en-US" altLang="ja-JP" sz="900" b="1" dirty="0" smtClean="0"/>
          </a:p>
          <a:p>
            <a:r>
              <a:rPr lang="ja-JP" altLang="en-US" sz="800" dirty="0" smtClean="0">
                <a:latin typeface="+mn-ea"/>
              </a:rPr>
              <a:t>舞踏派集団の大駱駝艦を率いる、</a:t>
            </a:r>
            <a:endParaRPr lang="ja-JP" altLang="en-US" sz="800" dirty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麿赤兒</a:t>
            </a:r>
            <a:r>
              <a:rPr lang="ja-JP" altLang="en-US" sz="800" dirty="0">
                <a:latin typeface="+mn-ea"/>
              </a:rPr>
              <a:t>（まろあかじ）による舞踏と、</a:t>
            </a:r>
          </a:p>
          <a:p>
            <a:r>
              <a:rPr lang="ja-JP" altLang="en-US" sz="800" dirty="0" smtClean="0">
                <a:latin typeface="+mn-ea"/>
              </a:rPr>
              <a:t>聲</a:t>
            </a:r>
            <a:r>
              <a:rPr lang="ja-JP" altLang="en-US" sz="800" dirty="0">
                <a:latin typeface="+mn-ea"/>
              </a:rPr>
              <a:t>明（しょうみょう）のコラボレーション</a:t>
            </a:r>
            <a:r>
              <a:rPr lang="ja-JP" altLang="en-US" sz="800" dirty="0" smtClean="0">
                <a:latin typeface="+mn-ea"/>
              </a:rPr>
              <a:t>。</a:t>
            </a:r>
            <a:endParaRPr lang="ja-JP" altLang="en-US" sz="800" dirty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57269" y="4675411"/>
            <a:ext cx="1824390" cy="9694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月</a:t>
            </a:r>
            <a:r>
              <a:rPr lang="en-US" altLang="ja-JP" sz="800" dirty="0" smtClean="0"/>
              <a:t>19</a:t>
            </a:r>
            <a:r>
              <a:rPr lang="ja-JP" altLang="en-US" sz="800" dirty="0" smtClean="0"/>
              <a:t>日</a:t>
            </a:r>
            <a:r>
              <a:rPr kumimoji="1" lang="ja-JP" altLang="en-US" sz="800" dirty="0" smtClean="0"/>
              <a:t>（月）～</a:t>
            </a:r>
            <a:r>
              <a:rPr kumimoji="1" lang="en-US" altLang="ja-JP" sz="800" dirty="0" smtClean="0"/>
              <a:t>23</a:t>
            </a:r>
            <a:r>
              <a:rPr kumimoji="1" lang="ja-JP" altLang="en-US" sz="800" dirty="0" smtClean="0"/>
              <a:t>日（</a:t>
            </a:r>
            <a:r>
              <a:rPr lang="ja-JP" altLang="en-US" sz="800" dirty="0" smtClean="0"/>
              <a:t>金</a:t>
            </a:r>
            <a:r>
              <a:rPr kumimoji="1" lang="ja-JP" altLang="en-US" sz="800" dirty="0" smtClean="0"/>
              <a:t>）</a:t>
            </a:r>
            <a:endParaRPr lang="en-US" altLang="ja-JP" sz="800" dirty="0" smtClean="0"/>
          </a:p>
          <a:p>
            <a:r>
              <a:rPr lang="en-US" altLang="ja-JP" sz="900" b="1" dirty="0" smtClean="0">
                <a:latin typeface="+mn-ea"/>
              </a:rPr>
              <a:t>BAKU</a:t>
            </a:r>
            <a:r>
              <a:rPr lang="ja-JP" altLang="en-US" sz="900" b="1" dirty="0" smtClean="0">
                <a:latin typeface="+mn-ea"/>
              </a:rPr>
              <a:t>（獏）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阿倍野にある児童劇団</a:t>
            </a:r>
            <a:r>
              <a:rPr lang="ja-JP" altLang="en-US" sz="800" dirty="0">
                <a:latin typeface="+mn-ea"/>
              </a:rPr>
              <a:t>とデンマークの劇団の共同制作による</a:t>
            </a:r>
            <a:r>
              <a:rPr lang="ja-JP" altLang="en-US" sz="800" dirty="0" smtClean="0">
                <a:latin typeface="+mn-ea"/>
              </a:rPr>
              <a:t>、非言語</a:t>
            </a:r>
            <a:r>
              <a:rPr lang="ja-JP" altLang="en-US" sz="800" dirty="0">
                <a:latin typeface="+mn-ea"/>
              </a:rPr>
              <a:t>（ノンバーバル</a:t>
            </a:r>
            <a:r>
              <a:rPr lang="ja-JP" altLang="en-US" sz="800" dirty="0" smtClean="0">
                <a:latin typeface="+mn-ea"/>
              </a:rPr>
              <a:t>）の舞台。日本初上演となり、その後は世界各地で上演を行う予定。</a:t>
            </a:r>
            <a:endParaRPr lang="en-US" altLang="ja-JP" sz="800" dirty="0" smtClean="0">
              <a:latin typeface="+mn-ea"/>
            </a:endParaRPr>
          </a:p>
          <a:p>
            <a:endParaRPr lang="ja-JP" altLang="en-US" sz="800" dirty="0" smtClean="0">
              <a:latin typeface="+mn-e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983902" y="2617119"/>
            <a:ext cx="1984875" cy="6001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11</a:t>
            </a:r>
            <a:r>
              <a:rPr kumimoji="1" lang="ja-JP" altLang="en-US" sz="800" dirty="0" smtClean="0"/>
              <a:t>月</a:t>
            </a:r>
            <a:r>
              <a:rPr lang="en-US" altLang="ja-JP" sz="800" dirty="0" smtClean="0"/>
              <a:t>9</a:t>
            </a:r>
            <a:r>
              <a:rPr lang="ja-JP" altLang="en-US" sz="800" dirty="0" smtClean="0"/>
              <a:t>日</a:t>
            </a:r>
            <a:r>
              <a:rPr kumimoji="1" lang="ja-JP" altLang="en-US" sz="800" dirty="0" smtClean="0"/>
              <a:t>（</a:t>
            </a:r>
            <a:r>
              <a:rPr lang="ja-JP" altLang="en-US" sz="800" dirty="0"/>
              <a:t>月</a:t>
            </a:r>
            <a:r>
              <a:rPr kumimoji="1" lang="ja-JP" altLang="en-US" sz="800" dirty="0" smtClean="0"/>
              <a:t>）</a:t>
            </a:r>
            <a:endParaRPr lang="en-US" altLang="ja-JP" sz="800" dirty="0" smtClean="0"/>
          </a:p>
          <a:p>
            <a:r>
              <a:rPr lang="ja-JP" altLang="en-US" sz="900" b="1" dirty="0" smtClean="0"/>
              <a:t>山本能楽堂</a:t>
            </a:r>
            <a:r>
              <a:rPr lang="en-US" altLang="ja-JP" sz="900" b="1" dirty="0" smtClean="0"/>
              <a:t>×</a:t>
            </a:r>
            <a:r>
              <a:rPr lang="ja-JP" altLang="en-US" sz="900" b="1" dirty="0" smtClean="0"/>
              <a:t>大学の連携プログラム</a:t>
            </a:r>
            <a:endParaRPr lang="en-US" altLang="ja-JP" sz="900" b="1" dirty="0" smtClean="0"/>
          </a:p>
          <a:p>
            <a:r>
              <a:rPr lang="ja-JP" altLang="en-US" sz="800" dirty="0" smtClean="0"/>
              <a:t>オーストリアで</a:t>
            </a:r>
            <a:r>
              <a:rPr lang="ja-JP" altLang="en-US" sz="800" dirty="0" smtClean="0"/>
              <a:t>発見された豊臣時代の屏風（レプリカ）の展示・能のパフォーマンス等。</a:t>
            </a:r>
            <a:endParaRPr lang="en-US" altLang="ja-JP" sz="800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4832744" y="3306075"/>
            <a:ext cx="2765888" cy="2839257"/>
            <a:chOff x="4771969" y="2893545"/>
            <a:chExt cx="2915503" cy="2587605"/>
          </a:xfrm>
        </p:grpSpPr>
        <p:sp>
          <p:nvSpPr>
            <p:cNvPr id="29" name="角丸四角形 28"/>
            <p:cNvSpPr/>
            <p:nvPr/>
          </p:nvSpPr>
          <p:spPr>
            <a:xfrm>
              <a:off x="4771969" y="3020024"/>
              <a:ext cx="2915503" cy="246112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テキスト ボックス 37"/>
            <p:cNvSpPr txBox="1"/>
            <p:nvPr/>
          </p:nvSpPr>
          <p:spPr bwMode="gray">
            <a:xfrm>
              <a:off x="5788501" y="2893545"/>
              <a:ext cx="901499" cy="224398"/>
            </a:xfrm>
            <a:prstGeom prst="rect">
              <a:avLst/>
            </a:prstGeom>
            <a:solidFill>
              <a:schemeClr val="bg1"/>
            </a:solidFill>
            <a:ln>
              <a:noFill/>
              <a:prstDash val="sys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/>
                <a:t>伝統</a:t>
              </a:r>
              <a:r>
                <a:rPr lang="en-US" altLang="ja-JP" sz="1000" dirty="0" smtClean="0"/>
                <a:t>×</a:t>
              </a:r>
              <a:r>
                <a:rPr lang="ja-JP" altLang="en-US" sz="1000" dirty="0" smtClean="0"/>
                <a:t>音楽</a:t>
              </a:r>
              <a:endParaRPr lang="en-US" altLang="ja-JP" sz="1000" dirty="0" smtClean="0"/>
            </a:p>
          </p:txBody>
        </p:sp>
      </p:grpSp>
      <p:sp>
        <p:nvSpPr>
          <p:cNvPr id="40" name="テキスト ボックス 39"/>
          <p:cNvSpPr txBox="1"/>
          <p:nvPr/>
        </p:nvSpPr>
        <p:spPr>
          <a:xfrm>
            <a:off x="2737639" y="3636870"/>
            <a:ext cx="1677389" cy="72327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11</a:t>
            </a:r>
            <a:r>
              <a:rPr lang="ja-JP" altLang="en-US" sz="800" dirty="0" smtClean="0"/>
              <a:t>月</a:t>
            </a:r>
            <a:r>
              <a:rPr lang="en-US" altLang="ja-JP" sz="800" dirty="0" smtClean="0"/>
              <a:t>7</a:t>
            </a:r>
            <a:r>
              <a:rPr lang="ja-JP" altLang="en-US" sz="800" dirty="0" smtClean="0"/>
              <a:t>日（土）～</a:t>
            </a:r>
            <a:r>
              <a:rPr lang="en-US" altLang="ja-JP" sz="800" dirty="0" smtClean="0"/>
              <a:t>8</a:t>
            </a:r>
            <a:r>
              <a:rPr lang="ja-JP" altLang="en-US" sz="800" dirty="0" smtClean="0"/>
              <a:t>日（日）</a:t>
            </a:r>
            <a:endParaRPr lang="en-US" altLang="ja-JP" sz="800" dirty="0" smtClean="0"/>
          </a:p>
          <a:p>
            <a:r>
              <a:rPr lang="en-US" altLang="ja-JP" sz="900" b="1" dirty="0" smtClean="0"/>
              <a:t>DN</a:t>
            </a:r>
            <a:r>
              <a:rPr lang="ja-JP" altLang="en-US" sz="900" b="1" dirty="0" smtClean="0"/>
              <a:t>（ダンス</a:t>
            </a:r>
            <a:r>
              <a:rPr lang="ja-JP" altLang="en-US" sz="900" b="1" dirty="0" err="1" smtClean="0"/>
              <a:t>なう</a:t>
            </a:r>
            <a:r>
              <a:rPr lang="ja-JP" altLang="en-US" sz="900" b="1" dirty="0" smtClean="0"/>
              <a:t>）</a:t>
            </a:r>
            <a:r>
              <a:rPr lang="ja-JP" altLang="en-US" sz="900" b="1" dirty="0"/>
              <a:t>　</a:t>
            </a:r>
            <a:r>
              <a:rPr lang="ja-JP" altLang="en-US" sz="900" b="1" dirty="0" smtClean="0"/>
              <a:t>ダンス</a:t>
            </a:r>
            <a:r>
              <a:rPr lang="en-US" altLang="ja-JP" sz="900" b="1" dirty="0" smtClean="0"/>
              <a:t>×</a:t>
            </a:r>
            <a:r>
              <a:rPr lang="ja-JP" altLang="en-US" sz="900" b="1" dirty="0" smtClean="0"/>
              <a:t>和楽</a:t>
            </a:r>
            <a:endParaRPr lang="en-US" altLang="ja-JP" sz="900" b="1" dirty="0" smtClean="0"/>
          </a:p>
          <a:p>
            <a:r>
              <a:rPr lang="ja-JP" altLang="en-US" sz="800" dirty="0">
                <a:latin typeface="+mn-ea"/>
              </a:rPr>
              <a:t>コンテンポラリーダンサーと、和太鼓</a:t>
            </a:r>
            <a:r>
              <a:rPr lang="ja-JP" altLang="en-US" sz="800" dirty="0" smtClean="0">
                <a:latin typeface="+mn-ea"/>
              </a:rPr>
              <a:t>など日本</a:t>
            </a:r>
            <a:r>
              <a:rPr lang="ja-JP" altLang="en-US" sz="800" dirty="0">
                <a:latin typeface="+mn-ea"/>
              </a:rPr>
              <a:t>の伝統音楽とのコラボレーション</a:t>
            </a:r>
            <a:r>
              <a:rPr lang="ja-JP" altLang="en-US" sz="800" dirty="0" smtClean="0">
                <a:latin typeface="+mn-ea"/>
              </a:rPr>
              <a:t>。</a:t>
            </a:r>
            <a:endParaRPr lang="en-US" altLang="ja-JP" sz="105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975679" y="5838281"/>
            <a:ext cx="1660356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900" dirty="0"/>
              <a:t>（</a:t>
            </a:r>
            <a:r>
              <a:rPr lang="en-US" altLang="ja-JP" sz="900" dirty="0"/>
              <a:t>OPEN Osaka</a:t>
            </a:r>
            <a:r>
              <a:rPr lang="ja-JP" altLang="en-US" sz="900" dirty="0"/>
              <a:t>実行委員会）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206345" y="5929888"/>
            <a:ext cx="21125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/>
              <a:t>（かわちながの世界民族音楽</a:t>
            </a:r>
            <a:r>
              <a:rPr lang="ja-JP" altLang="en-US" sz="800" dirty="0" smtClean="0"/>
              <a:t>祭共同</a:t>
            </a:r>
            <a:r>
              <a:rPr lang="ja-JP" altLang="en-US" sz="800" dirty="0"/>
              <a:t>企業体）</a:t>
            </a:r>
          </a:p>
        </p:txBody>
      </p:sp>
      <p:sp>
        <p:nvSpPr>
          <p:cNvPr id="44" name="テキスト ボックス 43"/>
          <p:cNvSpPr txBox="1"/>
          <p:nvPr/>
        </p:nvSpPr>
        <p:spPr bwMode="gray">
          <a:xfrm>
            <a:off x="7930002" y="4459972"/>
            <a:ext cx="1563328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/>
              <a:t>（</a:t>
            </a:r>
            <a:r>
              <a:rPr lang="en-US" altLang="ja-JP" sz="800" dirty="0" smtClean="0"/>
              <a:t>TSP</a:t>
            </a:r>
            <a:r>
              <a:rPr lang="ja-JP" altLang="en-US" sz="800" dirty="0"/>
              <a:t>太陽株式会社</a:t>
            </a:r>
            <a:r>
              <a:rPr lang="ja-JP" altLang="en-US" sz="800" dirty="0" smtClean="0"/>
              <a:t>）</a:t>
            </a:r>
            <a:endParaRPr lang="ja-JP" altLang="en-US" sz="8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888722" y="4932629"/>
            <a:ext cx="1596115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都市魅力創造プロジェクト</a:t>
            </a:r>
            <a:endParaRPr lang="en-US" altLang="ja-JP" sz="800" dirty="0" smtClean="0"/>
          </a:p>
          <a:p>
            <a:r>
              <a:rPr lang="ja-JP" altLang="en-US" sz="800" dirty="0" smtClean="0"/>
              <a:t>・サーカス！（</a:t>
            </a:r>
            <a:r>
              <a:rPr lang="en-US" altLang="ja-JP" sz="800" dirty="0" smtClean="0"/>
              <a:t>FM802</a:t>
            </a:r>
            <a:r>
              <a:rPr lang="ja-JP" altLang="en-US" sz="800" dirty="0" smtClean="0"/>
              <a:t>）</a:t>
            </a:r>
            <a:endParaRPr lang="en-US" altLang="ja-JP" sz="800" dirty="0" smtClean="0"/>
          </a:p>
          <a:p>
            <a:r>
              <a:rPr lang="ja-JP" altLang="en-US" sz="800" dirty="0" smtClean="0"/>
              <a:t>・</a:t>
            </a:r>
            <a:r>
              <a:rPr lang="en-US" altLang="ja-JP" sz="800" dirty="0"/>
              <a:t>UNKNOWN ASIA ART </a:t>
            </a:r>
            <a:r>
              <a:rPr lang="en-US" altLang="ja-JP" sz="800" dirty="0" smtClean="0"/>
              <a:t>EXCHANGE </a:t>
            </a:r>
          </a:p>
          <a:p>
            <a:r>
              <a:rPr lang="ja-JP" altLang="en-US" sz="800" dirty="0"/>
              <a:t>　</a:t>
            </a:r>
            <a:r>
              <a:rPr lang="en-US" altLang="ja-JP" sz="800" dirty="0" smtClean="0"/>
              <a:t>OSAKA</a:t>
            </a:r>
            <a:r>
              <a:rPr lang="ja-JP" altLang="en-US" sz="800" dirty="0" smtClean="0"/>
              <a:t>（</a:t>
            </a:r>
            <a:r>
              <a:rPr lang="en-US" altLang="ja-JP" sz="800" dirty="0" smtClean="0"/>
              <a:t>FM802</a:t>
            </a:r>
            <a:r>
              <a:rPr lang="ja-JP" altLang="en-US" sz="800" dirty="0" smtClean="0"/>
              <a:t>）</a:t>
            </a:r>
            <a:endParaRPr lang="en-US" altLang="ja-JP" sz="800" dirty="0" smtClean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913608" y="5595694"/>
            <a:ext cx="1596115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/>
              <a:t>水都大阪</a:t>
            </a:r>
            <a:endParaRPr lang="en-US" altLang="ja-JP" sz="800" dirty="0" smtClean="0"/>
          </a:p>
        </p:txBody>
      </p:sp>
      <p:graphicFrame>
        <p:nvGraphicFramePr>
          <p:cNvPr id="48" name="図表 47"/>
          <p:cNvGraphicFramePr/>
          <p:nvPr>
            <p:extLst>
              <p:ext uri="{D42A27DB-BD31-4B8C-83A1-F6EECF244321}">
                <p14:modId xmlns:p14="http://schemas.microsoft.com/office/powerpoint/2010/main" val="302080349"/>
              </p:ext>
            </p:extLst>
          </p:nvPr>
        </p:nvGraphicFramePr>
        <p:xfrm>
          <a:off x="8206073" y="397252"/>
          <a:ext cx="1320043" cy="1040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630328" y="1940034"/>
            <a:ext cx="323165" cy="1189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900" dirty="0" smtClean="0"/>
              <a:t>（山本能楽堂）</a:t>
            </a:r>
            <a:endParaRPr kumimoji="1" lang="ja-JP" altLang="en-US" sz="9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53608" y="6245248"/>
            <a:ext cx="430887" cy="54690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800" dirty="0"/>
              <a:t>アーツカウンシル</a:t>
            </a:r>
            <a:endParaRPr kumimoji="1" lang="ja-JP" altLang="en-US" sz="800" dirty="0"/>
          </a:p>
        </p:txBody>
      </p:sp>
      <p:sp>
        <p:nvSpPr>
          <p:cNvPr id="51" name="角丸四角形 50"/>
          <p:cNvSpPr/>
          <p:nvPr/>
        </p:nvSpPr>
        <p:spPr>
          <a:xfrm>
            <a:off x="630328" y="1622207"/>
            <a:ext cx="8895790" cy="2864918"/>
          </a:xfrm>
          <a:prstGeom prst="roundRect">
            <a:avLst>
              <a:gd name="adj" fmla="val 5307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7930001" y="5865297"/>
            <a:ext cx="1596115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/>
              <a:t>おおさかカンヴァス推進事業</a:t>
            </a:r>
            <a:endParaRPr lang="en-US" altLang="ja-JP" sz="800" dirty="0" smtClean="0"/>
          </a:p>
        </p:txBody>
      </p:sp>
      <p:sp>
        <p:nvSpPr>
          <p:cNvPr id="49" name="テキスト ボックス 48"/>
          <p:cNvSpPr txBox="1"/>
          <p:nvPr/>
        </p:nvSpPr>
        <p:spPr bwMode="gray">
          <a:xfrm>
            <a:off x="3953427" y="1499096"/>
            <a:ext cx="2286291" cy="2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/>
              <a:t>上方伝統芸能を中心としたプログラム</a:t>
            </a:r>
            <a:endParaRPr lang="ja-JP" altLang="en-US" sz="1000" dirty="0"/>
          </a:p>
        </p:txBody>
      </p:sp>
      <p:sp>
        <p:nvSpPr>
          <p:cNvPr id="9" name="右矢印 8"/>
          <p:cNvSpPr/>
          <p:nvPr/>
        </p:nvSpPr>
        <p:spPr>
          <a:xfrm>
            <a:off x="841324" y="6363545"/>
            <a:ext cx="8858487" cy="312367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290043" y="6382545"/>
            <a:ext cx="2286291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/>
              <a:t>プロジェクトの記録、アーカイブ化</a:t>
            </a:r>
            <a:endParaRPr kumimoji="1" lang="ja-JP" altLang="en-US" sz="10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056849" y="6382545"/>
            <a:ext cx="2587849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効果を次世代へ波及させる（フォーラム等）</a:t>
            </a:r>
            <a:endParaRPr kumimoji="1" lang="ja-JP" altLang="en-US" sz="10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7057479" y="6395589"/>
            <a:ext cx="2025721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次年度へ向けた展開</a:t>
            </a:r>
            <a:endParaRPr kumimoji="1" lang="ja-JP" altLang="en-US" sz="1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105612" y="31607"/>
            <a:ext cx="65359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資料２</a:t>
            </a:r>
            <a:endParaRPr kumimoji="1" lang="ja-JP" altLang="en-US" sz="1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037974" y="3661268"/>
            <a:ext cx="2373513" cy="72327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月</a:t>
            </a:r>
            <a:r>
              <a:rPr lang="en-US" altLang="ja-JP" sz="800" dirty="0" smtClean="0"/>
              <a:t>17</a:t>
            </a:r>
            <a:r>
              <a:rPr lang="ja-JP" altLang="en-US" sz="800" dirty="0" smtClean="0"/>
              <a:t>日</a:t>
            </a:r>
            <a:r>
              <a:rPr kumimoji="1" lang="ja-JP" altLang="en-US" sz="800" dirty="0" smtClean="0"/>
              <a:t>（</a:t>
            </a:r>
            <a:r>
              <a:rPr lang="ja-JP" altLang="en-US" sz="800" dirty="0"/>
              <a:t>土</a:t>
            </a:r>
            <a:r>
              <a:rPr kumimoji="1" lang="ja-JP" altLang="en-US" sz="800" dirty="0" smtClean="0"/>
              <a:t>）～</a:t>
            </a:r>
            <a:r>
              <a:rPr lang="en-US" altLang="ja-JP" sz="800" dirty="0" smtClean="0"/>
              <a:t>18</a:t>
            </a:r>
            <a:r>
              <a:rPr lang="ja-JP" altLang="en-US" sz="800" dirty="0" smtClean="0"/>
              <a:t>日</a:t>
            </a:r>
            <a:r>
              <a:rPr kumimoji="1" lang="ja-JP" altLang="en-US" sz="800" dirty="0" smtClean="0"/>
              <a:t>（</a:t>
            </a:r>
            <a:r>
              <a:rPr lang="ja-JP" altLang="en-US" sz="800" dirty="0"/>
              <a:t>日</a:t>
            </a:r>
            <a:r>
              <a:rPr kumimoji="1" lang="ja-JP" altLang="en-US" sz="800" dirty="0" smtClean="0"/>
              <a:t>）</a:t>
            </a:r>
            <a:endParaRPr kumimoji="1" lang="en-US" altLang="ja-JP" sz="800" dirty="0" smtClean="0"/>
          </a:p>
          <a:p>
            <a:r>
              <a:rPr lang="ja-JP" altLang="en-US" sz="900" b="1" dirty="0">
                <a:latin typeface="+mn-ea"/>
                <a:cs typeface="メイリオ" panose="020B0604030504040204" pitchFamily="50" charset="-128"/>
              </a:rPr>
              <a:t>能楽アプリ</a:t>
            </a:r>
            <a:r>
              <a:rPr lang="en-US" altLang="ja-JP" sz="900" b="1" dirty="0">
                <a:latin typeface="+mn-ea"/>
                <a:cs typeface="メイリオ" panose="020B0604030504040204" pitchFamily="50" charset="-128"/>
              </a:rPr>
              <a:t>×world </a:t>
            </a:r>
            <a:r>
              <a:rPr lang="en-US" altLang="ja-JP" sz="900" b="1" dirty="0" smtClean="0">
                <a:latin typeface="+mn-ea"/>
                <a:cs typeface="メイリオ" panose="020B0604030504040204" pitchFamily="50" charset="-128"/>
              </a:rPr>
              <a:t>music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800" dirty="0"/>
              <a:t>能の楽器の無料アプリケーションを使い、</a:t>
            </a:r>
          </a:p>
          <a:p>
            <a:r>
              <a:rPr lang="ja-JP" altLang="en-US" sz="800" dirty="0" smtClean="0"/>
              <a:t>世界</a:t>
            </a:r>
            <a:r>
              <a:rPr lang="ja-JP" altLang="en-US" sz="800" dirty="0"/>
              <a:t>の民族楽器とのコラボレーションを</a:t>
            </a:r>
            <a:r>
              <a:rPr lang="ja-JP" altLang="en-US" sz="800" dirty="0" smtClean="0"/>
              <a:t>体験するワークショップ。</a:t>
            </a:r>
            <a:endParaRPr lang="en-US" altLang="ja-JP" sz="800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002676" y="4567694"/>
            <a:ext cx="2444108" cy="6001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10</a:t>
            </a:r>
            <a:r>
              <a:rPr lang="ja-JP" altLang="en-US" sz="800" dirty="0" smtClean="0"/>
              <a:t>月</a:t>
            </a:r>
            <a:r>
              <a:rPr lang="en-US" altLang="ja-JP" sz="800" dirty="0" smtClean="0"/>
              <a:t>3</a:t>
            </a:r>
            <a:r>
              <a:rPr lang="ja-JP" altLang="en-US" sz="800" dirty="0" smtClean="0"/>
              <a:t>日（土）</a:t>
            </a:r>
            <a:endParaRPr lang="en-US" altLang="ja-JP" sz="800" dirty="0" smtClean="0"/>
          </a:p>
          <a:p>
            <a:r>
              <a:rPr lang="ja-JP" altLang="en-US" sz="900" b="1" dirty="0" smtClean="0">
                <a:latin typeface="+mn-ea"/>
              </a:rPr>
              <a:t>大阪発</a:t>
            </a:r>
            <a:r>
              <a:rPr lang="ja-JP" altLang="en-US" sz="900" b="1" dirty="0">
                <a:latin typeface="+mn-ea"/>
              </a:rPr>
              <a:t>！</a:t>
            </a:r>
            <a:r>
              <a:rPr lang="ja-JP" altLang="en-US" sz="900" b="1" dirty="0" smtClean="0">
                <a:latin typeface="+mn-ea"/>
              </a:rPr>
              <a:t>ワールドミュージック</a:t>
            </a:r>
            <a:endParaRPr lang="en-US" altLang="ja-JP" sz="900" b="1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大阪ならではのワールドミュージックの本公演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出演者（予定）：サキタハヂメ、ちんどん通信社　等</a:t>
            </a:r>
            <a:endParaRPr lang="en-US" altLang="ja-JP" sz="800" dirty="0">
              <a:latin typeface="+mn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993634" y="5265133"/>
            <a:ext cx="2444108" cy="6001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10</a:t>
            </a:r>
            <a:r>
              <a:rPr lang="ja-JP" altLang="en-US" sz="800" dirty="0" smtClean="0"/>
              <a:t>月４日（日）</a:t>
            </a:r>
            <a:endParaRPr lang="en-US" altLang="ja-JP" sz="800" dirty="0" smtClean="0"/>
          </a:p>
          <a:p>
            <a:r>
              <a:rPr lang="ja-JP" altLang="en-US" sz="900" b="1" dirty="0" smtClean="0"/>
              <a:t>楽器体験等のワークショップ</a:t>
            </a:r>
            <a:endParaRPr lang="en-US" altLang="ja-JP" sz="900" b="1" dirty="0" smtClean="0"/>
          </a:p>
          <a:p>
            <a:r>
              <a:rPr lang="ja-JP" altLang="en-US" sz="800" dirty="0" smtClean="0">
                <a:latin typeface="+mn-ea"/>
              </a:rPr>
              <a:t>・ミュージカルソウ（の</a:t>
            </a:r>
            <a:r>
              <a:rPr lang="ja-JP" altLang="en-US" sz="800" dirty="0">
                <a:latin typeface="+mn-ea"/>
              </a:rPr>
              <a:t>こぎり音楽）を弾いてみよう（仮</a:t>
            </a:r>
            <a:r>
              <a:rPr lang="ja-JP" altLang="en-US" sz="800" dirty="0" smtClean="0">
                <a:latin typeface="+mn-ea"/>
              </a:rPr>
              <a:t>）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・地車囃子体験</a:t>
            </a:r>
            <a:endParaRPr lang="en-US" altLang="ja-JP" sz="800" dirty="0">
              <a:latin typeface="+mn-ea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236485" y="723240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 smtClean="0">
                <a:latin typeface="+mn-ea"/>
              </a:rPr>
              <a:t>文化振興の</a:t>
            </a:r>
            <a:endParaRPr kumimoji="1" lang="en-US" altLang="ja-JP" sz="600" dirty="0" smtClean="0">
              <a:latin typeface="+mn-ea"/>
            </a:endParaRPr>
          </a:p>
          <a:p>
            <a:pPr algn="ctr"/>
            <a:r>
              <a:rPr kumimoji="1" lang="ja-JP" altLang="en-US" sz="600" dirty="0" smtClean="0">
                <a:latin typeface="+mn-ea"/>
              </a:rPr>
              <a:t>好循環の確立</a:t>
            </a:r>
            <a:endParaRPr kumimoji="1" lang="en-US" altLang="ja-JP" sz="6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38831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610</Words>
  <Application>Microsoft Office PowerPoint</Application>
  <PresentationFormat>A4 210 x 297 mm</PresentationFormat>
  <Paragraphs>86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　文音</dc:creator>
  <cp:lastModifiedBy>大山　知宏</cp:lastModifiedBy>
  <cp:revision>87</cp:revision>
  <cp:lastPrinted>2015-06-24T00:49:29Z</cp:lastPrinted>
  <dcterms:created xsi:type="dcterms:W3CDTF">2015-06-22T01:37:45Z</dcterms:created>
  <dcterms:modified xsi:type="dcterms:W3CDTF">2015-06-26T13:14:24Z</dcterms:modified>
</cp:coreProperties>
</file>