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002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446" y="-126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7" y="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/>
          <a:lstStyle>
            <a:lvl1pPr algn="r">
              <a:defRPr sz="1100"/>
            </a:lvl1pPr>
          </a:lstStyle>
          <a:p>
            <a:fld id="{2544A024-5EE6-4038-8B2A-398A664B03E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6581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7" y="646581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 anchor="b"/>
          <a:lstStyle>
            <a:lvl1pPr algn="r">
              <a:defRPr sz="1100"/>
            </a:lvl1pPr>
          </a:lstStyle>
          <a:p>
            <a:fld id="{7ED23A9A-CB9E-457E-A00E-447EB0C1D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211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7" y="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/>
          <a:lstStyle>
            <a:lvl1pPr algn="r">
              <a:defRPr sz="1100"/>
            </a:lvl1pPr>
          </a:lstStyle>
          <a:p>
            <a:fld id="{409CBFAA-F202-4347-A54A-F3376BBD52C6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1" tIns="45680" rIns="91361" bIns="456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52"/>
            <a:ext cx="7950543" cy="3062751"/>
          </a:xfrm>
          <a:prstGeom prst="rect">
            <a:avLst/>
          </a:prstGeom>
        </p:spPr>
        <p:txBody>
          <a:bodyPr vert="horz" lIns="91361" tIns="45680" rIns="91361" bIns="4568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1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7" y="6465814"/>
            <a:ext cx="4306738" cy="340305"/>
          </a:xfrm>
          <a:prstGeom prst="rect">
            <a:avLst/>
          </a:prstGeom>
        </p:spPr>
        <p:txBody>
          <a:bodyPr vert="horz" lIns="91361" tIns="45680" rIns="91361" bIns="45680" rtlCol="0" anchor="b"/>
          <a:lstStyle>
            <a:lvl1pPr algn="r">
              <a:defRPr sz="1100"/>
            </a:lvl1pPr>
          </a:lstStyle>
          <a:p>
            <a:fld id="{256C6963-417A-481E-97D4-148505A36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05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6963-417A-481E-97D4-148505A367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24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37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49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11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20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10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23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55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23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19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92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73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AF39-B8A4-49C3-A6EC-09441A0A49D2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40760-6CE9-4B7E-9F4A-110C371D8E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13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3110142" y="5456683"/>
            <a:ext cx="3510998" cy="3951545"/>
          </a:xfrm>
          <a:prstGeom prst="rect">
            <a:avLst/>
          </a:prstGeom>
          <a:noFill/>
          <a:ln w="15875" cap="sq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60"/>
              </a:lnSpc>
            </a:pPr>
            <a:r>
              <a:rPr lang="ja-JP" altLang="en-US" sz="1300" b="1" u="sng" dirty="0">
                <a:solidFill>
                  <a:schemeClr val="tx1"/>
                </a:solidFill>
              </a:rPr>
              <a:t>■全国知事会による第</a:t>
            </a:r>
            <a:r>
              <a:rPr lang="en-US" altLang="ja-JP" sz="1300" b="1" u="sng" dirty="0">
                <a:solidFill>
                  <a:schemeClr val="tx1"/>
                </a:solidFill>
              </a:rPr>
              <a:t>7</a:t>
            </a:r>
            <a:r>
              <a:rPr lang="ja-JP" altLang="en-US" sz="1300" b="1" u="sng" dirty="0">
                <a:solidFill>
                  <a:schemeClr val="tx1"/>
                </a:solidFill>
              </a:rPr>
              <a:t>回先進政策大賞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受賞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endParaRPr lang="en-US" altLang="ja-JP" sz="13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b="1" dirty="0" smtClean="0">
                <a:solidFill>
                  <a:schemeClr val="tx1"/>
                </a:solidFill>
              </a:rPr>
              <a:t>■都市魅力の創造</a:t>
            </a:r>
            <a:r>
              <a:rPr lang="ja-JP" altLang="en-US" sz="1300" b="1" dirty="0">
                <a:solidFill>
                  <a:schemeClr val="tx1"/>
                </a:solidFill>
              </a:rPr>
              <a:t>・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発信</a:t>
            </a:r>
            <a:endParaRPr lang="en-US" altLang="ja-JP" sz="13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 smtClean="0">
                <a:solidFill>
                  <a:schemeClr val="tx1"/>
                </a:solidFill>
              </a:rPr>
              <a:t>　・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5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年間で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86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作品</a:t>
            </a:r>
            <a:r>
              <a:rPr lang="ja-JP" altLang="en-US" sz="1300" dirty="0" smtClean="0">
                <a:solidFill>
                  <a:schemeClr val="tx1"/>
                </a:solidFill>
              </a:rPr>
              <a:t>の作品制作展示。</a:t>
            </a:r>
            <a:endParaRPr lang="en-US" altLang="ja-JP" sz="1300" b="1" dirty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・</a:t>
            </a:r>
            <a:r>
              <a:rPr lang="en-US" altLang="ja-JP" sz="1300" dirty="0" smtClean="0">
                <a:solidFill>
                  <a:schemeClr val="tx1"/>
                </a:solidFill>
              </a:rPr>
              <a:t>H26</a:t>
            </a:r>
            <a:r>
              <a:rPr lang="ja-JP" altLang="en-US" sz="1300" dirty="0" smtClean="0">
                <a:solidFill>
                  <a:schemeClr val="tx1"/>
                </a:solidFill>
              </a:rPr>
              <a:t>年メディア掲載（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新聞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5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回</a:t>
            </a:r>
            <a:r>
              <a:rPr lang="ja-JP" altLang="en-US" sz="1300" dirty="0" smtClean="0">
                <a:solidFill>
                  <a:schemeClr val="tx1"/>
                </a:solidFill>
              </a:rPr>
              <a:t>、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テレビ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3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回</a:t>
            </a:r>
            <a:r>
              <a:rPr lang="ja-JP" altLang="en-US" sz="1300" dirty="0" smtClean="0">
                <a:solidFill>
                  <a:schemeClr val="tx1"/>
                </a:solidFill>
              </a:rPr>
              <a:t>、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関西ウォーカーほか情報誌等）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kumimoji="1" lang="ja-JP" altLang="en-US" sz="1300" b="1" dirty="0" smtClean="0">
                <a:solidFill>
                  <a:schemeClr val="tx1"/>
                </a:solidFill>
              </a:rPr>
              <a:t>■アーティストに魅力ある発表の場を提供</a:t>
            </a:r>
            <a:endParaRPr kumimoji="1" lang="en-US" altLang="ja-JP" sz="13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・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過去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5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年で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746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件</a:t>
            </a:r>
            <a:r>
              <a:rPr lang="ja-JP" altLang="en-US" sz="1300" dirty="0" smtClean="0">
                <a:solidFill>
                  <a:schemeClr val="tx1"/>
                </a:solidFill>
              </a:rPr>
              <a:t>の応募（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採択率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11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％</a:t>
            </a:r>
            <a:r>
              <a:rPr lang="ja-JP" altLang="en-US" sz="1300" dirty="0" smtClean="0">
                <a:solidFill>
                  <a:schemeClr val="tx1"/>
                </a:solidFill>
              </a:rPr>
              <a:t>程度）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endParaRPr lang="en-US" altLang="ja-JP" sz="13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b="1" dirty="0" smtClean="0">
                <a:solidFill>
                  <a:schemeClr val="tx1"/>
                </a:solidFill>
              </a:rPr>
              <a:t>■</a:t>
            </a:r>
            <a:r>
              <a:rPr lang="ja-JP" altLang="en-US" sz="1300" b="1" dirty="0">
                <a:solidFill>
                  <a:schemeClr val="tx1"/>
                </a:solidFill>
              </a:rPr>
              <a:t>都市部の公共空間の活用（同規模のもの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は</a:t>
            </a:r>
            <a:endParaRPr lang="en-US" altLang="ja-JP" sz="13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b="1" dirty="0">
                <a:solidFill>
                  <a:schemeClr val="tx1"/>
                </a:solidFill>
              </a:rPr>
              <a:t>　 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他</a:t>
            </a:r>
            <a:r>
              <a:rPr lang="ja-JP" altLang="en-US" sz="1300" b="1" dirty="0">
                <a:solidFill>
                  <a:schemeClr val="tx1"/>
                </a:solidFill>
              </a:rPr>
              <a:t>に事例なし）</a:t>
            </a:r>
            <a:endParaRPr lang="en-US" altLang="ja-JP" sz="1300" b="1" dirty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・施設管理者等と協議を繰り返し、前例の</a:t>
            </a:r>
            <a:r>
              <a:rPr lang="ja-JP" altLang="en-US" sz="1300" dirty="0" smtClean="0">
                <a:solidFill>
                  <a:schemeClr val="tx1"/>
                </a:solidFill>
              </a:rPr>
              <a:t>ない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形</a:t>
            </a:r>
            <a:r>
              <a:rPr lang="ja-JP" altLang="en-US" sz="1300" dirty="0">
                <a:solidFill>
                  <a:schemeClr val="tx1"/>
                </a:solidFill>
              </a:rPr>
              <a:t>で公共空間を活用。規制緩和。</a:t>
            </a:r>
            <a:endParaRPr lang="en-US" altLang="ja-JP" sz="1300" dirty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・カンヴァス事業で蓄積したノウハウを基に、</a:t>
            </a:r>
            <a:r>
              <a:rPr lang="ja-JP" altLang="en-US" sz="1300" dirty="0" smtClean="0">
                <a:solidFill>
                  <a:schemeClr val="tx1"/>
                </a:solidFill>
              </a:rPr>
              <a:t>府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域市町村</a:t>
            </a:r>
            <a:r>
              <a:rPr lang="ja-JP" altLang="en-US" sz="1300" dirty="0">
                <a:solidFill>
                  <a:schemeClr val="tx1"/>
                </a:solidFill>
              </a:rPr>
              <a:t>の自主的な取組みを技術面で</a:t>
            </a:r>
            <a:r>
              <a:rPr lang="ja-JP" altLang="en-US" sz="1300" dirty="0" smtClean="0">
                <a:solidFill>
                  <a:schemeClr val="tx1"/>
                </a:solidFill>
              </a:rPr>
              <a:t>支援</a:t>
            </a:r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　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（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H26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年度わが</a:t>
            </a:r>
            <a:r>
              <a:rPr lang="ja-JP" altLang="en-US" sz="1300" b="1" u="sng" dirty="0">
                <a:solidFill>
                  <a:schemeClr val="tx1"/>
                </a:solidFill>
              </a:rPr>
              <a:t>まちカンヴァス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事業</a:t>
            </a:r>
            <a:r>
              <a:rPr lang="en-US" altLang="ja-JP" sz="1300" b="1" u="sng" dirty="0" smtClean="0">
                <a:solidFill>
                  <a:schemeClr val="tx1"/>
                </a:solidFill>
              </a:rPr>
              <a:t>4</a:t>
            </a:r>
            <a:r>
              <a:rPr lang="ja-JP" altLang="en-US" sz="1300" b="1" u="sng" dirty="0" smtClean="0">
                <a:solidFill>
                  <a:schemeClr val="tx1"/>
                </a:solidFill>
              </a:rPr>
              <a:t>件</a:t>
            </a:r>
            <a:r>
              <a:rPr lang="ja-JP" altLang="en-US" sz="1300" dirty="0">
                <a:solidFill>
                  <a:schemeClr val="tx1"/>
                </a:solidFill>
              </a:rPr>
              <a:t>）</a:t>
            </a:r>
            <a:endParaRPr lang="en-US" altLang="ja-JP" sz="1300" dirty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endParaRPr lang="en-US" altLang="ja-JP" sz="13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b="1" dirty="0" smtClean="0">
                <a:solidFill>
                  <a:schemeClr val="tx1"/>
                </a:solidFill>
              </a:rPr>
              <a:t>■</a:t>
            </a:r>
            <a:r>
              <a:rPr lang="ja-JP" altLang="en-US" sz="1300" b="1" dirty="0">
                <a:solidFill>
                  <a:schemeClr val="tx1"/>
                </a:solidFill>
              </a:rPr>
              <a:t>あたらしいまちづくりの動きと連携しエリア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の</a:t>
            </a:r>
            <a:endParaRPr lang="en-US" altLang="ja-JP" sz="13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b="1" dirty="0">
                <a:solidFill>
                  <a:schemeClr val="tx1"/>
                </a:solidFill>
              </a:rPr>
              <a:t> 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   イメージアップ</a:t>
            </a:r>
            <a:r>
              <a:rPr lang="ja-JP" altLang="en-US" sz="1300" b="1" dirty="0">
                <a:solidFill>
                  <a:schemeClr val="tx1"/>
                </a:solidFill>
              </a:rPr>
              <a:t>に貢献</a:t>
            </a:r>
            <a:endParaRPr lang="en-US" altLang="ja-JP" sz="1300" b="1" dirty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・</a:t>
            </a:r>
            <a:r>
              <a:rPr lang="ja-JP" altLang="en-US" sz="1300" b="1" dirty="0">
                <a:solidFill>
                  <a:schemeClr val="tx1"/>
                </a:solidFill>
              </a:rPr>
              <a:t>Ｈ</a:t>
            </a:r>
            <a:r>
              <a:rPr lang="en-US" altLang="ja-JP" sz="1300" b="1" dirty="0">
                <a:solidFill>
                  <a:schemeClr val="tx1"/>
                </a:solidFill>
              </a:rPr>
              <a:t>25</a:t>
            </a:r>
            <a:r>
              <a:rPr lang="ja-JP" altLang="en-US" sz="1300" b="1" dirty="0">
                <a:solidFill>
                  <a:schemeClr val="tx1"/>
                </a:solidFill>
              </a:rPr>
              <a:t> 「中之島</a:t>
            </a:r>
            <a:r>
              <a:rPr lang="en-US" altLang="ja-JP" sz="1300" b="1" dirty="0">
                <a:solidFill>
                  <a:schemeClr val="tx1"/>
                </a:solidFill>
              </a:rPr>
              <a:t>GATE</a:t>
            </a:r>
            <a:r>
              <a:rPr lang="ja-JP" altLang="en-US" sz="1300" dirty="0">
                <a:solidFill>
                  <a:schemeClr val="tx1"/>
                </a:solidFill>
              </a:rPr>
              <a:t>」　</a:t>
            </a:r>
            <a:r>
              <a:rPr lang="ja-JP" altLang="en-US" sz="1300" b="1" dirty="0">
                <a:solidFill>
                  <a:schemeClr val="tx1"/>
                </a:solidFill>
              </a:rPr>
              <a:t>  Ｈ</a:t>
            </a:r>
            <a:r>
              <a:rPr lang="en-US" altLang="ja-JP" sz="1300" b="1" dirty="0">
                <a:solidFill>
                  <a:schemeClr val="tx1"/>
                </a:solidFill>
              </a:rPr>
              <a:t>26</a:t>
            </a:r>
            <a:r>
              <a:rPr lang="ja-JP" altLang="en-US" sz="1300" b="1" dirty="0">
                <a:solidFill>
                  <a:schemeClr val="tx1"/>
                </a:solidFill>
              </a:rPr>
              <a:t>「御堂筋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」</a:t>
            </a:r>
            <a:endParaRPr lang="en-US" altLang="ja-JP" sz="1300" b="1" dirty="0" smtClean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03274" y="2568954"/>
            <a:ext cx="2901957" cy="6890475"/>
          </a:xfrm>
          <a:prstGeom prst="roundRect">
            <a:avLst>
              <a:gd name="adj" fmla="val 9339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8911" y="107931"/>
            <a:ext cx="68520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平成２７年度　おおさかカンヴァス推進事業について</a:t>
            </a:r>
            <a:endParaRPr kumimoji="1" lang="ja-JP" alt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2693" y="2644959"/>
            <a:ext cx="2916885" cy="60016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　　～創成期として～</a:t>
            </a:r>
            <a:endParaRPr lang="en-US" altLang="ja-JP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050" dirty="0" smtClean="0"/>
              <a:t>　●高いクオリティの作品展示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　●これまでにない公共空間の活用</a:t>
            </a:r>
            <a:endParaRPr kumimoji="1" lang="ja-JP" altLang="en-US" sz="105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34714" y="3814678"/>
            <a:ext cx="2913527" cy="60016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　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～発展期として～</a:t>
            </a:r>
            <a:endParaRPr lang="en-US" altLang="ja-JP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050" dirty="0" smtClean="0"/>
              <a:t>　●作品数増や多様化で裾野拡大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　●集中展示やメッセージ性の強化</a:t>
            </a:r>
            <a:endParaRPr kumimoji="1" lang="ja-JP" altLang="en-US" sz="105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0078" y="5251513"/>
            <a:ext cx="2913527" cy="76174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　　～完成を目指して～</a:t>
            </a:r>
            <a:endParaRPr lang="en-US" altLang="ja-JP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050" dirty="0" smtClean="0"/>
              <a:t>　●都市魅力の創造・発信の強化</a:t>
            </a:r>
            <a:endParaRPr lang="en-US" altLang="ja-JP" sz="1050" dirty="0" smtClean="0"/>
          </a:p>
          <a:p>
            <a:r>
              <a:rPr lang="ja-JP" altLang="en-US" sz="1050" dirty="0" smtClean="0"/>
              <a:t>　●公共空間の更なる活用とアーティスト集積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（</a:t>
            </a:r>
            <a:r>
              <a:rPr lang="en-US" altLang="ja-JP" sz="1050" dirty="0" smtClean="0"/>
              <a:t>※</a:t>
            </a:r>
            <a:r>
              <a:rPr lang="ja-JP" altLang="en-US" sz="1050" dirty="0" smtClean="0"/>
              <a:t>大阪市との連携強化）　　</a:t>
            </a:r>
            <a:endParaRPr kumimoji="1" lang="ja-JP" altLang="en-US" sz="105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4006" y="4373749"/>
            <a:ext cx="2640273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・</a:t>
            </a:r>
            <a:r>
              <a:rPr lang="en-US" altLang="ja-JP" sz="1050" b="1" u="sng" dirty="0" smtClean="0"/>
              <a:t>43</a:t>
            </a:r>
            <a:r>
              <a:rPr lang="ja-JP" altLang="en-US" sz="1050" b="1" u="sng" dirty="0" smtClean="0"/>
              <a:t>作品</a:t>
            </a:r>
            <a:r>
              <a:rPr lang="ja-JP" altLang="en-US" sz="1050" dirty="0" smtClean="0"/>
              <a:t>　</a:t>
            </a:r>
            <a:r>
              <a:rPr lang="en-US" altLang="ja-JP" sz="1050" dirty="0" smtClean="0"/>
              <a:t>1</a:t>
            </a:r>
            <a:r>
              <a:rPr lang="ja-JP" altLang="en-US" sz="1050" dirty="0" smtClean="0"/>
              <a:t>作品あたりの</a:t>
            </a:r>
            <a:r>
              <a:rPr lang="ja-JP" altLang="en-US" sz="1050" b="1" u="sng" dirty="0" smtClean="0"/>
              <a:t>平均支援額</a:t>
            </a:r>
            <a:r>
              <a:rPr lang="en-US" altLang="ja-JP" sz="1050" b="1" u="sng" dirty="0" smtClean="0"/>
              <a:t>65</a:t>
            </a:r>
            <a:r>
              <a:rPr lang="ja-JP" altLang="en-US" sz="1050" b="1" u="sng" dirty="0"/>
              <a:t>万</a:t>
            </a:r>
            <a:r>
              <a:rPr lang="ja-JP" altLang="en-US" sz="1050" b="1" u="sng" dirty="0" smtClean="0"/>
              <a:t>円</a:t>
            </a:r>
            <a:endParaRPr lang="en-US" altLang="ja-JP" sz="1050" b="1" u="sng" dirty="0" smtClean="0"/>
          </a:p>
          <a:p>
            <a:r>
              <a:rPr lang="ja-JP" altLang="en-US" sz="1050" dirty="0" smtClean="0"/>
              <a:t>・多くの作家の想いを実現させるため、作品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数を拡大して公募。（作品規模は縮小）</a:t>
            </a:r>
            <a:endParaRPr lang="en-US" altLang="ja-JP" sz="1050" dirty="0" smtClean="0"/>
          </a:p>
          <a:p>
            <a:r>
              <a:rPr lang="ja-JP" altLang="en-US" sz="1050" dirty="0" smtClean="0"/>
              <a:t>・３箇所程度の集中展示エリアを設定</a:t>
            </a:r>
            <a:endParaRPr lang="en-US" altLang="ja-JP" sz="105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0710" y="5976411"/>
            <a:ext cx="2646355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・</a:t>
            </a:r>
            <a:r>
              <a:rPr lang="en-US" altLang="ja-JP" sz="1050" b="1" u="sng" dirty="0" smtClean="0"/>
              <a:t>10</a:t>
            </a:r>
            <a:r>
              <a:rPr lang="ja-JP" altLang="en-US" sz="1050" b="1" u="sng" dirty="0" smtClean="0"/>
              <a:t>作品</a:t>
            </a:r>
            <a:r>
              <a:rPr lang="ja-JP" altLang="en-US" sz="1050" dirty="0" smtClean="0"/>
              <a:t>＋</a:t>
            </a:r>
            <a:r>
              <a:rPr lang="ja-JP" altLang="en-US" sz="1050" b="1" u="sng" dirty="0" smtClean="0"/>
              <a:t>過去作品</a:t>
            </a:r>
            <a:r>
              <a:rPr lang="en-US" altLang="ja-JP" sz="1050" b="1" u="sng" dirty="0" smtClean="0"/>
              <a:t>1</a:t>
            </a:r>
            <a:r>
              <a:rPr lang="ja-JP" altLang="en-US" sz="1050" b="1" u="sng" dirty="0" smtClean="0"/>
              <a:t>作品の計</a:t>
            </a:r>
            <a:r>
              <a:rPr lang="en-US" altLang="ja-JP" sz="1050" b="1" u="sng" dirty="0" smtClean="0"/>
              <a:t>11</a:t>
            </a:r>
            <a:r>
              <a:rPr lang="ja-JP" altLang="en-US" sz="1050" b="1" u="sng" dirty="0" smtClean="0"/>
              <a:t>作品</a:t>
            </a:r>
            <a:r>
              <a:rPr lang="ja-JP" altLang="en-US" sz="1050" dirty="0" smtClean="0"/>
              <a:t>展示　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</a:t>
            </a:r>
            <a:r>
              <a:rPr lang="en-US" altLang="ja-JP" sz="1050" dirty="0"/>
              <a:t>※</a:t>
            </a:r>
            <a:r>
              <a:rPr lang="en-US" altLang="ja-JP" sz="1050" dirty="0" smtClean="0"/>
              <a:t>1</a:t>
            </a:r>
            <a:r>
              <a:rPr lang="ja-JP" altLang="en-US" sz="1050" dirty="0" smtClean="0"/>
              <a:t>作品あたりの</a:t>
            </a:r>
            <a:r>
              <a:rPr lang="ja-JP" altLang="en-US" sz="1050" b="1" u="sng" dirty="0" smtClean="0"/>
              <a:t>平均支援額</a:t>
            </a:r>
            <a:r>
              <a:rPr lang="en-US" altLang="ja-JP" sz="1050" b="1" u="sng" dirty="0" smtClean="0"/>
              <a:t>90</a:t>
            </a:r>
            <a:r>
              <a:rPr lang="ja-JP" altLang="en-US" sz="1050" b="1" u="sng" dirty="0" smtClean="0"/>
              <a:t>万円</a:t>
            </a:r>
            <a:endParaRPr lang="en-US" altLang="ja-JP" sz="1050" b="1" u="sng" dirty="0" smtClean="0"/>
          </a:p>
          <a:p>
            <a:r>
              <a:rPr kumimoji="1" lang="ja-JP" altLang="en-US" sz="1050" dirty="0" smtClean="0"/>
              <a:t>・クオリティを確保し、作品を</a:t>
            </a:r>
            <a:r>
              <a:rPr kumimoji="1" lang="en-US" altLang="ja-JP" sz="1050" dirty="0" smtClean="0"/>
              <a:t>1</a:t>
            </a:r>
            <a:r>
              <a:rPr kumimoji="1" lang="ja-JP" altLang="en-US" sz="1050" dirty="0" smtClean="0"/>
              <a:t>箇所に集中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・水都大阪フェス等他事業との連携強化</a:t>
            </a:r>
            <a:endParaRPr kumimoji="1" lang="ja-JP" altLang="en-US" sz="1050" dirty="0"/>
          </a:p>
        </p:txBody>
      </p:sp>
      <p:sp>
        <p:nvSpPr>
          <p:cNvPr id="8" name="正方形/長方形 7"/>
          <p:cNvSpPr/>
          <p:nvPr/>
        </p:nvSpPr>
        <p:spPr>
          <a:xfrm>
            <a:off x="268801" y="3211980"/>
            <a:ext cx="2646355" cy="459021"/>
          </a:xfrm>
          <a:prstGeom prst="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u="sng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1050" b="1" u="sng" dirty="0" smtClean="0">
                <a:solidFill>
                  <a:schemeClr val="tx1"/>
                </a:solidFill>
              </a:rPr>
              <a:t>23</a:t>
            </a:r>
            <a:r>
              <a:rPr kumimoji="1" lang="ja-JP" altLang="en-US" sz="1050" b="1" u="sng" dirty="0" smtClean="0">
                <a:solidFill>
                  <a:schemeClr val="tx1"/>
                </a:solidFill>
              </a:rPr>
              <a:t>作品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作品</a:t>
            </a:r>
            <a:r>
              <a:rPr lang="ja-JP" altLang="en-US" sz="1050" dirty="0">
                <a:solidFill>
                  <a:schemeClr val="tx1"/>
                </a:solidFill>
              </a:rPr>
              <a:t>あたり</a:t>
            </a:r>
            <a:r>
              <a:rPr lang="ja-JP" altLang="en-US" sz="1050" dirty="0" smtClean="0">
                <a:solidFill>
                  <a:schemeClr val="tx1"/>
                </a:solidFill>
              </a:rPr>
              <a:t>の</a:t>
            </a:r>
            <a:r>
              <a:rPr lang="ja-JP" altLang="en-US" sz="1050" b="1" u="sng" dirty="0" smtClean="0">
                <a:solidFill>
                  <a:schemeClr val="tx1"/>
                </a:solidFill>
              </a:rPr>
              <a:t>平均支援額</a:t>
            </a:r>
            <a:r>
              <a:rPr lang="en-US" altLang="ja-JP" sz="1050" b="1" u="sng" dirty="0" smtClean="0">
                <a:solidFill>
                  <a:schemeClr val="tx1"/>
                </a:solidFill>
              </a:rPr>
              <a:t>140</a:t>
            </a:r>
            <a:r>
              <a:rPr lang="ja-JP" altLang="en-US" sz="1050" b="1" u="sng" dirty="0" smtClean="0">
                <a:solidFill>
                  <a:schemeClr val="tx1"/>
                </a:solidFill>
              </a:rPr>
              <a:t>万円</a:t>
            </a:r>
            <a:endParaRPr lang="en-US" altLang="ja-JP" sz="1050" b="1" u="sng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</a:rPr>
              <a:t>・場所を限定せず府域全体を活用して展示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84" name="フローチャート : 代替処理 83"/>
          <p:cNvSpPr/>
          <p:nvPr/>
        </p:nvSpPr>
        <p:spPr>
          <a:xfrm>
            <a:off x="280120" y="768152"/>
            <a:ext cx="5976664" cy="1449697"/>
          </a:xfrm>
          <a:prstGeom prst="flowChartAlternateProcess">
            <a:avLst/>
          </a:prstGeom>
          <a:solidFill>
            <a:schemeClr val="bg1"/>
          </a:solidFill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85" name="円/楕円 84"/>
          <p:cNvSpPr/>
          <p:nvPr/>
        </p:nvSpPr>
        <p:spPr>
          <a:xfrm>
            <a:off x="503888" y="918690"/>
            <a:ext cx="1465159" cy="747327"/>
          </a:xfrm>
          <a:prstGeom prst="ellipse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アーティストの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思</a:t>
            </a:r>
            <a:r>
              <a:rPr kumimoji="1" lang="ja-JP" altLang="en-US" sz="1100" dirty="0" smtClean="0"/>
              <a:t>いを実現</a:t>
            </a:r>
            <a:endParaRPr kumimoji="1" lang="ja-JP" altLang="en-US" sz="1100" dirty="0"/>
          </a:p>
        </p:txBody>
      </p:sp>
      <p:sp>
        <p:nvSpPr>
          <p:cNvPr id="86" name="円/楕円 85"/>
          <p:cNvSpPr/>
          <p:nvPr/>
        </p:nvSpPr>
        <p:spPr>
          <a:xfrm>
            <a:off x="2358610" y="921609"/>
            <a:ext cx="1441155" cy="74148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都市魅力の</a:t>
            </a:r>
            <a:r>
              <a:rPr kumimoji="1" lang="en-US" altLang="ja-JP" sz="1100" dirty="0" smtClean="0"/>
              <a:t/>
            </a:r>
            <a:br>
              <a:rPr kumimoji="1" lang="en-US" altLang="ja-JP" sz="1100" dirty="0" smtClean="0"/>
            </a:br>
            <a:r>
              <a:rPr kumimoji="1" lang="ja-JP" altLang="en-US" sz="1100" dirty="0" smtClean="0"/>
              <a:t>創造・発信</a:t>
            </a:r>
            <a:endParaRPr kumimoji="1" lang="ja-JP" altLang="en-US" sz="1100" dirty="0"/>
          </a:p>
        </p:txBody>
      </p:sp>
      <p:sp>
        <p:nvSpPr>
          <p:cNvPr id="29" name="乗算記号 28"/>
          <p:cNvSpPr/>
          <p:nvPr/>
        </p:nvSpPr>
        <p:spPr>
          <a:xfrm>
            <a:off x="1998498" y="1137891"/>
            <a:ext cx="330661" cy="3089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上矢印吹き出し 40"/>
          <p:cNvSpPr/>
          <p:nvPr/>
        </p:nvSpPr>
        <p:spPr>
          <a:xfrm>
            <a:off x="1145194" y="1561043"/>
            <a:ext cx="2037270" cy="575261"/>
          </a:xfrm>
          <a:prstGeom prst="upArrowCallout">
            <a:avLst/>
          </a:prstGeom>
          <a:gradFill>
            <a:gsLst>
              <a:gs pos="93750">
                <a:srgbClr val="C3D8FF"/>
              </a:gs>
              <a:gs pos="87500">
                <a:srgbClr val="C7DBFF"/>
              </a:gs>
              <a:gs pos="75000">
                <a:srgbClr val="CFE0FF"/>
              </a:gs>
              <a:gs pos="4000">
                <a:srgbClr val="DFEAFF">
                  <a:alpha val="0"/>
                </a:srgbClr>
              </a:gs>
              <a:gs pos="0">
                <a:schemeClr val="accent1">
                  <a:tint val="50000"/>
                  <a:satMod val="300000"/>
                  <a:alpha val="0"/>
                  <a:lumMod val="0"/>
                  <a:lumOff val="100000"/>
                </a:schemeClr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公共空間活用・</a:t>
            </a:r>
            <a:r>
              <a:rPr lang="ja-JP" altLang="en-US" sz="1100" dirty="0">
                <a:solidFill>
                  <a:schemeClr val="tx1"/>
                </a:solidFill>
              </a:rPr>
              <a:t>規制</a:t>
            </a:r>
            <a:r>
              <a:rPr lang="ja-JP" altLang="en-US" sz="1100" dirty="0" smtClean="0">
                <a:solidFill>
                  <a:schemeClr val="tx1"/>
                </a:solidFill>
              </a:rPr>
              <a:t>緩和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" name="等号 5"/>
          <p:cNvSpPr/>
          <p:nvPr/>
        </p:nvSpPr>
        <p:spPr>
          <a:xfrm>
            <a:off x="3808512" y="1137410"/>
            <a:ext cx="432308" cy="30988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283375" y="996265"/>
            <a:ext cx="1766826" cy="592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まちづくり</a:t>
            </a:r>
            <a:r>
              <a:rPr lang="ja-JP" altLang="ja-JP" sz="1400" dirty="0" smtClean="0"/>
              <a:t>と</a:t>
            </a:r>
            <a:r>
              <a:rPr lang="ja-JP" altLang="en-US" sz="1400" dirty="0" smtClean="0"/>
              <a:t>アート</a:t>
            </a:r>
            <a:r>
              <a:rPr lang="ja-JP" altLang="ja-JP" sz="1400" dirty="0" smtClean="0"/>
              <a:t>の戦略的</a:t>
            </a:r>
            <a:r>
              <a:rPr lang="ja-JP" altLang="ja-JP" sz="1400" dirty="0"/>
              <a:t>提携</a:t>
            </a:r>
            <a:endParaRPr kumimoji="1" lang="ja-JP" altLang="en-US" sz="14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20348" y="6877510"/>
            <a:ext cx="2763077" cy="60016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　　～まちづくりとの連携～</a:t>
            </a:r>
            <a:endParaRPr lang="en-US" altLang="ja-JP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●まちづくり事業に先駆けて公共空間活用</a:t>
            </a:r>
            <a:endParaRPr lang="en-US" altLang="ja-JP" sz="1050" dirty="0" smtClean="0"/>
          </a:p>
          <a:p>
            <a:r>
              <a:rPr lang="ja-JP" altLang="en-US" sz="1050" dirty="0" smtClean="0"/>
              <a:t>　●初めて場所とテーマを設定して公募　　</a:t>
            </a:r>
            <a:endParaRPr kumimoji="1" lang="ja-JP" altLang="en-US" sz="105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24230" y="7421762"/>
            <a:ext cx="2646356" cy="57708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・</a:t>
            </a:r>
            <a:r>
              <a:rPr lang="en-US" altLang="ja-JP" sz="1050" b="1" u="sng" dirty="0" smtClean="0"/>
              <a:t>3</a:t>
            </a:r>
            <a:r>
              <a:rPr lang="ja-JP" altLang="en-US" sz="1050" b="1" u="sng" dirty="0" smtClean="0"/>
              <a:t>作品</a:t>
            </a:r>
            <a:r>
              <a:rPr lang="ja-JP" altLang="en-US" sz="1050" dirty="0" smtClean="0"/>
              <a:t>　</a:t>
            </a:r>
            <a:r>
              <a:rPr lang="en-US" altLang="ja-JP" sz="1050" dirty="0" smtClean="0"/>
              <a:t>1</a:t>
            </a:r>
            <a:r>
              <a:rPr lang="ja-JP" altLang="en-US" sz="1050" dirty="0" smtClean="0"/>
              <a:t>作品あたりの</a:t>
            </a:r>
            <a:r>
              <a:rPr lang="ja-JP" altLang="en-US" sz="1050" b="1" u="sng" dirty="0" smtClean="0"/>
              <a:t>平均支援額</a:t>
            </a:r>
            <a:r>
              <a:rPr lang="en-US" altLang="ja-JP" sz="1050" b="1" u="sng" dirty="0" smtClean="0"/>
              <a:t>260</a:t>
            </a:r>
            <a:r>
              <a:rPr lang="ja-JP" altLang="en-US" sz="1050" b="1" u="sng" dirty="0" smtClean="0"/>
              <a:t>万円</a:t>
            </a:r>
            <a:endParaRPr lang="en-US" altLang="ja-JP" sz="1050" b="1" u="sng" dirty="0" smtClean="0"/>
          </a:p>
          <a:p>
            <a:r>
              <a:rPr lang="ja-JP" altLang="en-US" sz="1050" dirty="0" smtClean="0"/>
              <a:t>・支援上限額を</a:t>
            </a:r>
            <a:r>
              <a:rPr lang="en-US" altLang="ja-JP" sz="1050" dirty="0" smtClean="0"/>
              <a:t>500</a:t>
            </a:r>
            <a:r>
              <a:rPr lang="ja-JP" altLang="en-US" sz="1050" dirty="0" smtClean="0"/>
              <a:t>万円に増額</a:t>
            </a:r>
            <a:r>
              <a:rPr kumimoji="1" lang="ja-JP" altLang="en-US" sz="1050" dirty="0" smtClean="0"/>
              <a:t>。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・都市魅力や可能性を引き出すテーマ設定</a:t>
            </a:r>
            <a:endParaRPr kumimoji="1" lang="ja-JP" altLang="en-US" sz="1050" dirty="0"/>
          </a:p>
        </p:txBody>
      </p:sp>
      <p:sp>
        <p:nvSpPr>
          <p:cNvPr id="11" name="正方形/長方形 10"/>
          <p:cNvSpPr/>
          <p:nvPr/>
        </p:nvSpPr>
        <p:spPr>
          <a:xfrm>
            <a:off x="197879" y="471273"/>
            <a:ext cx="3070573" cy="3420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おおさかカンヴァス推進事業の目的</a:t>
            </a:r>
            <a:endParaRPr kumimoji="1" lang="ja-JP" altLang="en-US" sz="1400" b="1" dirty="0"/>
          </a:p>
        </p:txBody>
      </p:sp>
      <p:sp>
        <p:nvSpPr>
          <p:cNvPr id="48" name="フローチャート : 代替処理 47"/>
          <p:cNvSpPr/>
          <p:nvPr/>
        </p:nvSpPr>
        <p:spPr>
          <a:xfrm>
            <a:off x="3097559" y="2558128"/>
            <a:ext cx="3443065" cy="2314227"/>
          </a:xfrm>
          <a:prstGeom prst="flowChartAlternateProcess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▼</a:t>
            </a:r>
            <a:r>
              <a:rPr lang="ja-JP" altLang="en-US" sz="1200" dirty="0">
                <a:solidFill>
                  <a:schemeClr val="tx1"/>
                </a:solidFill>
              </a:rPr>
              <a:t>限られた予算で工夫が凝らされた事業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▼</a:t>
            </a:r>
            <a:r>
              <a:rPr lang="ja-JP" altLang="en-US" sz="1200" dirty="0">
                <a:solidFill>
                  <a:schemeClr val="tx1"/>
                </a:solidFill>
              </a:rPr>
              <a:t>海外客など幅広い層が</a:t>
            </a:r>
            <a:r>
              <a:rPr lang="ja-JP" altLang="en-US" sz="1200" dirty="0" smtClean="0">
                <a:solidFill>
                  <a:schemeClr val="tx1"/>
                </a:solidFill>
              </a:rPr>
              <a:t>来場</a:t>
            </a:r>
            <a:r>
              <a:rPr lang="ja-JP" altLang="en-US" sz="1200" dirty="0">
                <a:solidFill>
                  <a:schemeClr val="tx1"/>
                </a:solidFill>
              </a:rPr>
              <a:t>　　　　　　　　　</a:t>
            </a:r>
            <a:br>
              <a:rPr lang="ja-JP" altLang="en-US" sz="1200" dirty="0">
                <a:solidFill>
                  <a:schemeClr val="tx1"/>
                </a:solidFill>
              </a:rPr>
            </a:br>
            <a:r>
              <a:rPr lang="ja-JP" altLang="en-US" sz="1200" dirty="0" smtClean="0">
                <a:solidFill>
                  <a:schemeClr val="tx1"/>
                </a:solidFill>
              </a:rPr>
              <a:t>　▼</a:t>
            </a:r>
            <a:r>
              <a:rPr lang="ja-JP" altLang="en-US" sz="1200" dirty="0">
                <a:solidFill>
                  <a:schemeClr val="tx1"/>
                </a:solidFill>
              </a:rPr>
              <a:t>事業内容がツイッターなど</a:t>
            </a:r>
            <a:r>
              <a:rPr lang="en-US" altLang="ja-JP" sz="1200" dirty="0">
                <a:solidFill>
                  <a:schemeClr val="tx1"/>
                </a:solidFill>
              </a:rPr>
              <a:t>SNS</a:t>
            </a:r>
            <a:r>
              <a:rPr lang="ja-JP" altLang="en-US" sz="1200" dirty="0">
                <a:solidFill>
                  <a:schemeClr val="tx1"/>
                </a:solidFill>
              </a:rPr>
              <a:t>と相性が良く様々な発展性に</a:t>
            </a:r>
            <a:r>
              <a:rPr lang="ja-JP" altLang="en-US" sz="1200" dirty="0" smtClean="0">
                <a:solidFill>
                  <a:schemeClr val="tx1"/>
                </a:solidFill>
              </a:rPr>
              <a:t>期待</a:t>
            </a:r>
            <a:r>
              <a:rPr lang="ja-JP" altLang="en-US" sz="1200" dirty="0">
                <a:solidFill>
                  <a:schemeClr val="tx1"/>
                </a:solidFill>
              </a:rPr>
              <a:t/>
            </a:r>
            <a:br>
              <a:rPr lang="ja-JP" altLang="en-US" sz="1200" dirty="0">
                <a:solidFill>
                  <a:schemeClr val="tx1"/>
                </a:solidFill>
              </a:rPr>
            </a:br>
            <a:r>
              <a:rPr lang="ja-JP" altLang="en-US" sz="1200" dirty="0" smtClean="0">
                <a:solidFill>
                  <a:schemeClr val="tx1"/>
                </a:solidFill>
              </a:rPr>
              <a:t>　▼</a:t>
            </a:r>
            <a:r>
              <a:rPr lang="ja-JP" altLang="en-US" sz="1200" dirty="0">
                <a:solidFill>
                  <a:schemeClr val="tx1"/>
                </a:solidFill>
              </a:rPr>
              <a:t>都市開発や環境など他事業と連携、民間のサポートも</a:t>
            </a:r>
            <a:r>
              <a:rPr lang="ja-JP" altLang="en-US" sz="1200" dirty="0" smtClean="0">
                <a:solidFill>
                  <a:schemeClr val="tx1"/>
                </a:solidFill>
              </a:rPr>
              <a:t>呼込みたい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</a:rPr>
              <a:t>提言内容</a:t>
            </a:r>
            <a:r>
              <a:rPr lang="en-US" altLang="ja-JP" sz="1200" dirty="0" smtClean="0">
                <a:solidFill>
                  <a:schemeClr val="tx1"/>
                </a:solidFill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</a:rPr>
              <a:t/>
            </a:r>
            <a:br>
              <a:rPr lang="ja-JP" altLang="en-US" sz="1200" dirty="0">
                <a:solidFill>
                  <a:schemeClr val="tx1"/>
                </a:solidFill>
              </a:rPr>
            </a:br>
            <a:r>
              <a:rPr lang="ja-JP" altLang="en-US" sz="1200" dirty="0" smtClean="0">
                <a:solidFill>
                  <a:schemeClr val="tx1"/>
                </a:solidFill>
              </a:rPr>
              <a:t>　●単</a:t>
            </a:r>
            <a:r>
              <a:rPr lang="ja-JP" altLang="en-US" sz="1200" dirty="0">
                <a:solidFill>
                  <a:schemeClr val="tx1"/>
                </a:solidFill>
              </a:rPr>
              <a:t>年度予算、単年度事業に縛られない設計で内容の充実</a:t>
            </a:r>
            <a:r>
              <a:rPr lang="ja-JP" altLang="en-US" sz="1200" dirty="0" smtClean="0">
                <a:solidFill>
                  <a:schemeClr val="tx1"/>
                </a:solidFill>
              </a:rPr>
              <a:t>を</a:t>
            </a:r>
            <a:endParaRPr lang="ja-JP" altLang="en-US" sz="1200" dirty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●応募作品</a:t>
            </a:r>
            <a:r>
              <a:rPr lang="ja-JP" altLang="en-US" sz="1200" dirty="0">
                <a:solidFill>
                  <a:schemeClr val="tx1"/>
                </a:solidFill>
              </a:rPr>
              <a:t>すべてのプランや作品完成までのプロセスを公開、府民の共感を</a:t>
            </a:r>
            <a:r>
              <a:rPr lang="ja-JP" altLang="en-US" sz="1200" dirty="0" smtClean="0">
                <a:solidFill>
                  <a:schemeClr val="tx1"/>
                </a:solidFill>
              </a:rPr>
              <a:t>高める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512493" y="2297612"/>
            <a:ext cx="2649244" cy="3420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アーツカウンシルの評価・提言</a:t>
            </a:r>
            <a:endParaRPr kumimoji="1" lang="ja-JP" altLang="en-US" sz="1200" b="1" dirty="0"/>
          </a:p>
        </p:txBody>
      </p:sp>
      <p:sp>
        <p:nvSpPr>
          <p:cNvPr id="62" name="正方形/長方形 61"/>
          <p:cNvSpPr/>
          <p:nvPr/>
        </p:nvSpPr>
        <p:spPr>
          <a:xfrm>
            <a:off x="454151" y="2336256"/>
            <a:ext cx="2250135" cy="23157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これまでの経過（Ｈ</a:t>
            </a:r>
            <a:r>
              <a:rPr kumimoji="1" lang="en-US" altLang="ja-JP" sz="1200" b="1" dirty="0" smtClean="0"/>
              <a:t>22</a:t>
            </a:r>
            <a:r>
              <a:rPr kumimoji="1" lang="ja-JP" altLang="en-US" sz="1200" b="1" dirty="0" smtClean="0"/>
              <a:t>～</a:t>
            </a:r>
            <a:r>
              <a:rPr kumimoji="1" lang="en-US" altLang="ja-JP" sz="1200" b="1" dirty="0" smtClean="0"/>
              <a:t>26</a:t>
            </a:r>
            <a:r>
              <a:rPr kumimoji="1" lang="ja-JP" altLang="en-US" sz="1200" b="1" dirty="0" smtClean="0"/>
              <a:t>）</a:t>
            </a:r>
            <a:endParaRPr kumimoji="1" lang="ja-JP" altLang="en-US" sz="1200" b="1" dirty="0"/>
          </a:p>
        </p:txBody>
      </p:sp>
      <p:sp>
        <p:nvSpPr>
          <p:cNvPr id="18" name="円/楕円 17"/>
          <p:cNvSpPr/>
          <p:nvPr/>
        </p:nvSpPr>
        <p:spPr>
          <a:xfrm>
            <a:off x="503888" y="918690"/>
            <a:ext cx="288032" cy="2880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１</a:t>
            </a:r>
            <a:endParaRPr kumimoji="1" lang="ja-JP" altLang="en-US" sz="1400" dirty="0"/>
          </a:p>
        </p:txBody>
      </p:sp>
      <p:sp>
        <p:nvSpPr>
          <p:cNvPr id="70" name="円/楕円 69"/>
          <p:cNvSpPr/>
          <p:nvPr/>
        </p:nvSpPr>
        <p:spPr>
          <a:xfrm>
            <a:off x="2329159" y="918690"/>
            <a:ext cx="288032" cy="2880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２</a:t>
            </a:r>
            <a:endParaRPr kumimoji="1" lang="ja-JP" altLang="en-US" sz="1400" dirty="0"/>
          </a:p>
        </p:txBody>
      </p:sp>
      <p:sp>
        <p:nvSpPr>
          <p:cNvPr id="71" name="円/楕円 70"/>
          <p:cNvSpPr/>
          <p:nvPr/>
        </p:nvSpPr>
        <p:spPr>
          <a:xfrm>
            <a:off x="1001178" y="1827214"/>
            <a:ext cx="288032" cy="2880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３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21568" y="1763481"/>
            <a:ext cx="29482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３つの目的をバランスよく実現させることを念頭に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毎年度力点を調整しながら実施</a:t>
            </a:r>
            <a:endParaRPr kumimoji="1" lang="ja-JP" altLang="en-US" sz="1050" dirty="0"/>
          </a:p>
        </p:txBody>
      </p:sp>
      <p:sp>
        <p:nvSpPr>
          <p:cNvPr id="83" name="正方形/長方形 82"/>
          <p:cNvSpPr/>
          <p:nvPr/>
        </p:nvSpPr>
        <p:spPr>
          <a:xfrm>
            <a:off x="3347842" y="6788610"/>
            <a:ext cx="3264790" cy="2577607"/>
          </a:xfrm>
          <a:prstGeom prst="rect">
            <a:avLst/>
          </a:prstGeom>
          <a:noFill/>
          <a:ln w="15875" cap="sq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60"/>
              </a:lnSpc>
            </a:pP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87" name="フローチャート : 代替処理 86"/>
          <p:cNvSpPr/>
          <p:nvPr/>
        </p:nvSpPr>
        <p:spPr>
          <a:xfrm>
            <a:off x="3064698" y="5148654"/>
            <a:ext cx="3522533" cy="4331864"/>
          </a:xfrm>
          <a:prstGeom prst="flowChartAlternateProcess">
            <a:avLst/>
          </a:prstGeom>
          <a:noFill/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3599481" y="5004185"/>
            <a:ext cx="2498756" cy="3762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事業目的に対応する成果</a:t>
            </a:r>
            <a:endParaRPr kumimoji="1" lang="ja-JP" altLang="en-US" sz="1200" b="1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97681" y="8127888"/>
            <a:ext cx="2763077" cy="60016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　　～企業等との連携　～</a:t>
            </a:r>
            <a:endParaRPr lang="en-US" altLang="ja-JP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●道路機能を維持したまま空間活用に挑戦</a:t>
            </a:r>
            <a:endParaRPr lang="en-US" altLang="ja-JP" sz="1050" dirty="0" smtClean="0"/>
          </a:p>
          <a:p>
            <a:r>
              <a:rPr lang="ja-JP" altLang="en-US" sz="1050" dirty="0" smtClean="0"/>
              <a:t>　●シンボルイヤー</a:t>
            </a:r>
            <a:r>
              <a:rPr lang="ja-JP" altLang="en-US" sz="1050" dirty="0"/>
              <a:t>へ</a:t>
            </a:r>
            <a:r>
              <a:rPr lang="ja-JP" altLang="en-US" sz="1050" dirty="0" smtClean="0"/>
              <a:t>の基盤づくり</a:t>
            </a:r>
            <a:endParaRPr kumimoji="1" lang="ja-JP" altLang="en-US" sz="1050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46867" y="8700236"/>
            <a:ext cx="2646356" cy="57708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・</a:t>
            </a:r>
            <a:r>
              <a:rPr lang="en-US" altLang="ja-JP" sz="1050" b="1" u="sng" dirty="0" smtClean="0"/>
              <a:t>6</a:t>
            </a:r>
            <a:r>
              <a:rPr lang="ja-JP" altLang="en-US" sz="1050" b="1" u="sng" dirty="0" smtClean="0"/>
              <a:t>作品</a:t>
            </a:r>
            <a:r>
              <a:rPr lang="ja-JP" altLang="en-US" sz="1050" dirty="0" smtClean="0"/>
              <a:t>　</a:t>
            </a:r>
            <a:r>
              <a:rPr lang="en-US" altLang="ja-JP" sz="1050" dirty="0" smtClean="0"/>
              <a:t>1</a:t>
            </a:r>
            <a:r>
              <a:rPr lang="ja-JP" altLang="en-US" sz="1050" dirty="0" smtClean="0"/>
              <a:t>作品あたりの</a:t>
            </a:r>
            <a:r>
              <a:rPr lang="ja-JP" altLang="en-US" sz="1050" b="1" u="sng" dirty="0" smtClean="0"/>
              <a:t>平均支援額</a:t>
            </a:r>
            <a:r>
              <a:rPr lang="en-US" altLang="ja-JP" sz="1050" b="1" u="sng" dirty="0" smtClean="0"/>
              <a:t>66</a:t>
            </a:r>
            <a:r>
              <a:rPr lang="ja-JP" altLang="en-US" sz="1050" b="1" u="sng" dirty="0" smtClean="0"/>
              <a:t>万円</a:t>
            </a:r>
            <a:endParaRPr lang="en-US" altLang="ja-JP" sz="1050" b="1" u="sng" dirty="0" smtClean="0"/>
          </a:p>
          <a:p>
            <a:r>
              <a:rPr lang="ja-JP" altLang="en-US" sz="1050" dirty="0" smtClean="0"/>
              <a:t>・異なる立場の関係者と連携・協力し、社会実験として作品展示</a:t>
            </a:r>
            <a:endParaRPr kumimoji="1" lang="ja-JP" altLang="en-US" sz="1050" dirty="0"/>
          </a:p>
        </p:txBody>
      </p:sp>
      <p:sp>
        <p:nvSpPr>
          <p:cNvPr id="57" name="二等辺三角形 56"/>
          <p:cNvSpPr/>
          <p:nvPr/>
        </p:nvSpPr>
        <p:spPr>
          <a:xfrm rot="5400000">
            <a:off x="3928973" y="3754874"/>
            <a:ext cx="6147877" cy="712743"/>
          </a:xfrm>
          <a:prstGeom prst="triangle">
            <a:avLst>
              <a:gd name="adj" fmla="val 502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600" b="1" dirty="0" smtClean="0"/>
              <a:t>５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 smtClean="0"/>
              <a:t>年間の集大成と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 smtClean="0"/>
              <a:t>して</a:t>
            </a:r>
            <a:endParaRPr kumimoji="1" lang="en-US" altLang="ja-JP" sz="1600" b="1" dirty="0" smtClean="0"/>
          </a:p>
          <a:p>
            <a:pPr algn="ctr"/>
            <a:r>
              <a:rPr lang="ja-JP" altLang="en-US" sz="1600" b="1" dirty="0" smtClean="0"/>
              <a:t>・</a:t>
            </a:r>
            <a:endParaRPr lang="en-US" altLang="ja-JP" sz="1600" b="1" dirty="0" smtClean="0"/>
          </a:p>
          <a:p>
            <a:pPr algn="ctr"/>
            <a:r>
              <a:rPr kumimoji="1" lang="ja-JP" altLang="en-US" sz="1600" b="1" dirty="0" smtClean="0"/>
              <a:t>・</a:t>
            </a:r>
            <a:endParaRPr kumimoji="1" lang="en-US" altLang="ja-JP" sz="1600" b="1" dirty="0" smtClean="0"/>
          </a:p>
          <a:p>
            <a:pPr algn="ctr"/>
            <a:r>
              <a:rPr lang="ja-JP" altLang="en-US" sz="1600" dirty="0"/>
              <a:t>・</a:t>
            </a:r>
            <a:endParaRPr kumimoji="1" lang="ja-JP" altLang="en-US" sz="1600" dirty="0"/>
          </a:p>
        </p:txBody>
      </p:sp>
      <p:sp>
        <p:nvSpPr>
          <p:cNvPr id="55" name="正方形/長方形 54"/>
          <p:cNvSpPr/>
          <p:nvPr/>
        </p:nvSpPr>
        <p:spPr>
          <a:xfrm>
            <a:off x="7817809" y="6345743"/>
            <a:ext cx="4337187" cy="345534"/>
          </a:xfrm>
          <a:prstGeom prst="rect">
            <a:avLst/>
          </a:prstGeom>
          <a:noFill/>
          <a:ln w="15875" cap="sq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60"/>
              </a:lnSpc>
            </a:pPr>
            <a:endParaRPr lang="en-US" altLang="ja-JP" sz="1200" b="1" dirty="0" smtClean="0">
              <a:solidFill>
                <a:schemeClr val="tx1"/>
              </a:solidFill>
            </a:endParaRPr>
          </a:p>
        </p:txBody>
      </p:sp>
      <p:sp>
        <p:nvSpPr>
          <p:cNvPr id="61" name="フローチャート : 組合せ 60"/>
          <p:cNvSpPr/>
          <p:nvPr/>
        </p:nvSpPr>
        <p:spPr>
          <a:xfrm>
            <a:off x="1308731" y="3688935"/>
            <a:ext cx="392211" cy="14293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フローチャート : 組合せ 66"/>
          <p:cNvSpPr/>
          <p:nvPr/>
        </p:nvSpPr>
        <p:spPr>
          <a:xfrm>
            <a:off x="1333546" y="5148653"/>
            <a:ext cx="392211" cy="14293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フローチャート : 組合せ 67"/>
          <p:cNvSpPr/>
          <p:nvPr/>
        </p:nvSpPr>
        <p:spPr>
          <a:xfrm>
            <a:off x="1346246" y="6734580"/>
            <a:ext cx="392211" cy="14293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フローチャート : 組合せ 73"/>
          <p:cNvSpPr/>
          <p:nvPr/>
        </p:nvSpPr>
        <p:spPr>
          <a:xfrm>
            <a:off x="1327667" y="8021018"/>
            <a:ext cx="392211" cy="14293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7410084" y="863600"/>
            <a:ext cx="5353416" cy="6846702"/>
          </a:xfrm>
          <a:prstGeom prst="roundRect">
            <a:avLst>
              <a:gd name="adj" fmla="val 4815"/>
            </a:avLst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7661671" y="1137891"/>
            <a:ext cx="4911160" cy="3671556"/>
          </a:xfrm>
          <a:prstGeom prst="roundRect">
            <a:avLst>
              <a:gd name="adj" fmla="val 440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7444555" y="768152"/>
            <a:ext cx="2882989" cy="380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平成２７年度　　 事業概要</a:t>
            </a:r>
            <a:endParaRPr kumimoji="1" lang="ja-JP" altLang="en-US" sz="1400" dirty="0"/>
          </a:p>
        </p:txBody>
      </p:sp>
      <p:sp>
        <p:nvSpPr>
          <p:cNvPr id="3" name="円/楕円 2"/>
          <p:cNvSpPr/>
          <p:nvPr/>
        </p:nvSpPr>
        <p:spPr>
          <a:xfrm>
            <a:off x="8136043" y="1339959"/>
            <a:ext cx="3709769" cy="508714"/>
          </a:xfrm>
          <a:prstGeom prst="ellipse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02120" y="1493000"/>
            <a:ext cx="3577616" cy="262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大阪を代表する</a:t>
            </a:r>
            <a:r>
              <a:rPr lang="ja-JP" altLang="en-US" sz="1200" b="1" dirty="0" smtClean="0"/>
              <a:t>シンボル的公共空間の活用</a:t>
            </a:r>
            <a:endParaRPr kumimoji="1" lang="ja-JP" altLang="en-US" sz="12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718283" y="1166556"/>
            <a:ext cx="1406335" cy="262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kumimoji="1" lang="ja-JP" altLang="en-US" sz="1200" b="1" dirty="0" smtClean="0"/>
              <a:t>取組みの方向性</a:t>
            </a:r>
            <a:r>
              <a:rPr kumimoji="1" lang="en-US" altLang="ja-JP" sz="1200" b="1" dirty="0" smtClean="0"/>
              <a:t>】</a:t>
            </a:r>
            <a:endParaRPr kumimoji="1" lang="ja-JP" altLang="en-US" sz="1200" b="1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27651" y="2909663"/>
            <a:ext cx="984435" cy="262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コンセプト</a:t>
            </a:r>
            <a:r>
              <a:rPr kumimoji="1" lang="en-US" altLang="ja-JP" sz="1200" b="1" dirty="0" smtClean="0"/>
              <a:t>】</a:t>
            </a:r>
            <a:endParaRPr kumimoji="1" lang="ja-JP" altLang="en-US" sz="1200" b="1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326416" y="2721497"/>
            <a:ext cx="3445523" cy="277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 smtClean="0"/>
              <a:t>都市の祝祭性・芸術性を高める。</a:t>
            </a:r>
            <a:endParaRPr kumimoji="1" lang="ja-JP" altLang="en-US" sz="1300" b="1" dirty="0"/>
          </a:p>
        </p:txBody>
      </p:sp>
      <p:sp>
        <p:nvSpPr>
          <p:cNvPr id="2" name="角丸四角形 1"/>
          <p:cNvSpPr/>
          <p:nvPr/>
        </p:nvSpPr>
        <p:spPr>
          <a:xfrm>
            <a:off x="8569066" y="2124603"/>
            <a:ext cx="2893333" cy="341126"/>
          </a:xfrm>
          <a:prstGeom prst="roundRect">
            <a:avLst>
              <a:gd name="adj" fmla="val 14972"/>
            </a:avLst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中之島・御堂筋・道頓堀の“Ｉ”軸を中心に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66" name="下矢印 65"/>
          <p:cNvSpPr/>
          <p:nvPr/>
        </p:nvSpPr>
        <p:spPr>
          <a:xfrm>
            <a:off x="9725421" y="1848673"/>
            <a:ext cx="431698" cy="250530"/>
          </a:xfrm>
          <a:prstGeom prst="downArrow">
            <a:avLst>
              <a:gd name="adj1" fmla="val 22982"/>
              <a:gd name="adj2" fmla="val 46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8075575" y="3173287"/>
            <a:ext cx="4026219" cy="482557"/>
          </a:xfrm>
          <a:prstGeom prst="roundRect">
            <a:avLst>
              <a:gd name="adj" fmla="val 14972"/>
            </a:avLst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～芸術があふれる都市・大阪を目指して ～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大阪ならでは！を</a:t>
            </a:r>
            <a:r>
              <a:rPr kumimoji="1" lang="en-US" altLang="ja-JP" sz="1200" b="1" dirty="0" smtClean="0">
                <a:solidFill>
                  <a:schemeClr val="tx1"/>
                </a:solidFill>
              </a:rPr>
              <a:t>PR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できる作品を公募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8068870" y="4163027"/>
            <a:ext cx="4096762" cy="4185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sq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60"/>
              </a:lnSpc>
            </a:pPr>
            <a:r>
              <a:rPr lang="ja-JP" altLang="en-US" sz="1200" b="1" dirty="0" smtClean="0">
                <a:solidFill>
                  <a:schemeClr val="tx1"/>
                </a:solidFill>
              </a:rPr>
              <a:t>・外から人が呼べるモノ・コト　　　　・人気撮影スポットの創出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kumimoji="1" lang="ja-JP" altLang="en-US" sz="1200" b="1" dirty="0" smtClean="0">
                <a:solidFill>
                  <a:schemeClr val="tx1"/>
                </a:solidFill>
              </a:rPr>
              <a:t>・日常空間で思わず触れるアート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7887720" y="3597661"/>
            <a:ext cx="4380041" cy="620839"/>
          </a:xfrm>
          <a:prstGeom prst="rect">
            <a:avLst/>
          </a:prstGeom>
          <a:noFill/>
          <a:ln w="15875" cap="sq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60"/>
              </a:lnSpc>
            </a:pPr>
            <a:r>
              <a:rPr lang="ja-JP" altLang="en-US" sz="1200" b="1" dirty="0" smtClean="0">
                <a:solidFill>
                  <a:schemeClr val="tx1"/>
                </a:solidFill>
              </a:rPr>
              <a:t>パフォーマンス・オブジェ・音楽、野外演劇等、あらゆるジャンルのアートを公共空間で展開・おもてなし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</p:txBody>
      </p:sp>
      <p:sp>
        <p:nvSpPr>
          <p:cNvPr id="78" name="下矢印 77"/>
          <p:cNvSpPr/>
          <p:nvPr/>
        </p:nvSpPr>
        <p:spPr>
          <a:xfrm>
            <a:off x="9725123" y="2473366"/>
            <a:ext cx="431698" cy="286231"/>
          </a:xfrm>
          <a:prstGeom prst="downArrow">
            <a:avLst>
              <a:gd name="adj1" fmla="val 22982"/>
              <a:gd name="adj2" fmla="val 46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角丸四角形 78"/>
          <p:cNvSpPr/>
          <p:nvPr/>
        </p:nvSpPr>
        <p:spPr>
          <a:xfrm>
            <a:off x="7520755" y="5536182"/>
            <a:ext cx="1680063" cy="426549"/>
          </a:xfrm>
          <a:prstGeom prst="roundRect">
            <a:avLst>
              <a:gd name="adj" fmla="val 149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</a:rPr>
              <a:t>芸術文化</a:t>
            </a:r>
            <a:endParaRPr lang="en-US" altLang="ja-JP" sz="105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chemeClr val="tx1"/>
                </a:solidFill>
              </a:rPr>
              <a:t>魅力育成プロジェクト</a:t>
            </a:r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9296987" y="5533410"/>
            <a:ext cx="1476201" cy="426549"/>
          </a:xfrm>
          <a:prstGeom prst="roundRect">
            <a:avLst>
              <a:gd name="adj" fmla="val 149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水都大阪　</a:t>
            </a:r>
            <a:r>
              <a:rPr lang="ja-JP" altLang="en-US" sz="1200" b="1" dirty="0">
                <a:solidFill>
                  <a:schemeClr val="tx1"/>
                </a:solidFill>
              </a:rPr>
              <a:t>２０１５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10868903" y="5539468"/>
            <a:ext cx="1766874" cy="423264"/>
          </a:xfrm>
          <a:prstGeom prst="roundRect">
            <a:avLst>
              <a:gd name="adj" fmla="val 149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企業系イベント（音楽、光）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御堂筋ピクニック等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3" name="上下矢印 12"/>
          <p:cNvSpPr/>
          <p:nvPr/>
        </p:nvSpPr>
        <p:spPr>
          <a:xfrm rot="1863854">
            <a:off x="8753563" y="4674760"/>
            <a:ext cx="357728" cy="9120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上下矢印 91"/>
          <p:cNvSpPr/>
          <p:nvPr/>
        </p:nvSpPr>
        <p:spPr>
          <a:xfrm>
            <a:off x="9799391" y="4737111"/>
            <a:ext cx="357728" cy="79629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上下矢印 92"/>
          <p:cNvSpPr/>
          <p:nvPr/>
        </p:nvSpPr>
        <p:spPr>
          <a:xfrm rot="19721388">
            <a:off x="10933502" y="4671661"/>
            <a:ext cx="357728" cy="93076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7582797" y="4842738"/>
            <a:ext cx="690361" cy="262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連携</a:t>
            </a:r>
            <a:r>
              <a:rPr kumimoji="1" lang="en-US" altLang="ja-JP" sz="1200" b="1" dirty="0" smtClean="0"/>
              <a:t>】</a:t>
            </a:r>
            <a:endParaRPr kumimoji="1" lang="ja-JP" altLang="en-US" sz="1200" b="1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7859692" y="5067049"/>
            <a:ext cx="1169209" cy="247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人がつなぐ</a:t>
            </a:r>
            <a:endParaRPr kumimoji="1" lang="ja-JP" altLang="en-US" sz="1100" b="1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9381069" y="5053695"/>
            <a:ext cx="1266992" cy="247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船・川がつなぐ</a:t>
            </a:r>
            <a:endParaRPr kumimoji="1" lang="ja-JP" altLang="en-US" sz="1100" b="1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1209007" y="5035316"/>
            <a:ext cx="1520649" cy="247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プログラムがつなぐ</a:t>
            </a:r>
            <a:endParaRPr kumimoji="1" lang="ja-JP" altLang="en-US" sz="1100" b="1" dirty="0"/>
          </a:p>
        </p:txBody>
      </p:sp>
      <p:sp>
        <p:nvSpPr>
          <p:cNvPr id="99" name="正方形/長方形 98"/>
          <p:cNvSpPr/>
          <p:nvPr/>
        </p:nvSpPr>
        <p:spPr>
          <a:xfrm>
            <a:off x="7645412" y="7190626"/>
            <a:ext cx="5108983" cy="532710"/>
          </a:xfrm>
          <a:prstGeom prst="rect">
            <a:avLst/>
          </a:prstGeom>
          <a:noFill/>
          <a:ln w="31750" cap="sq" cmpd="sng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60"/>
              </a:lnSpc>
            </a:pPr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プロジェクション・マッピングなど最先端の表現を積極的に応援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6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→　芸術系大学等との資金的・技術的協働など検討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600196" y="6566892"/>
            <a:ext cx="5041455" cy="6488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・</a:t>
            </a:r>
            <a:r>
              <a:rPr kumimoji="1" lang="en-US" altLang="ja-JP" sz="1600" b="1" dirty="0" smtClean="0">
                <a:solidFill>
                  <a:schemeClr val="bg1"/>
                </a:solidFill>
              </a:rPr>
              <a:t>2020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年</a:t>
            </a:r>
            <a:r>
              <a:rPr lang="ja-JP" altLang="en-US" sz="1600" b="1" dirty="0">
                <a:solidFill>
                  <a:schemeClr val="bg1"/>
                </a:solidFill>
              </a:rPr>
              <a:t>に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向け、都市の力を見せつける起爆剤に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r>
              <a:rPr lang="ja-JP" altLang="en-US" sz="1600" b="1" dirty="0" smtClean="0">
                <a:solidFill>
                  <a:schemeClr val="bg1"/>
                </a:solidFill>
              </a:rPr>
              <a:t>・都市全体で人を呼びこむ仕組みづくりを推進</a:t>
            </a:r>
            <a:endParaRPr lang="en-US" altLang="ja-JP" sz="1600" b="1" dirty="0" smtClean="0">
              <a:solidFill>
                <a:schemeClr val="bg1"/>
              </a:solidFill>
            </a:endParaRPr>
          </a:p>
        </p:txBody>
      </p:sp>
      <p:sp>
        <p:nvSpPr>
          <p:cNvPr id="16" name="ストライプ矢印 15"/>
          <p:cNvSpPr/>
          <p:nvPr/>
        </p:nvSpPr>
        <p:spPr>
          <a:xfrm rot="5400000">
            <a:off x="9733693" y="5254539"/>
            <a:ext cx="592422" cy="21328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90"/>
          <p:cNvSpPr/>
          <p:nvPr/>
        </p:nvSpPr>
        <p:spPr>
          <a:xfrm>
            <a:off x="7410084" y="8204109"/>
            <a:ext cx="5353416" cy="1073208"/>
          </a:xfrm>
          <a:prstGeom prst="roundRect">
            <a:avLst>
              <a:gd name="adj" fmla="val 14972"/>
            </a:avLst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>
              <a:spcBef>
                <a:spcPts val="6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府域にも拡大展開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600" b="1" dirty="0" smtClean="0">
                <a:solidFill>
                  <a:schemeClr val="tx1"/>
                </a:solidFill>
              </a:rPr>
              <a:t>　　・地域</a:t>
            </a:r>
            <a:r>
              <a:rPr lang="ja-JP" altLang="en-US" sz="1600" b="1" dirty="0">
                <a:solidFill>
                  <a:schemeClr val="tx1"/>
                </a:solidFill>
              </a:rPr>
              <a:t>の魅力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を創造・発信できる開催場所を設定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　　・外部資金を獲得した上で実施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15" name="加算記号 14"/>
          <p:cNvSpPr/>
          <p:nvPr/>
        </p:nvSpPr>
        <p:spPr>
          <a:xfrm>
            <a:off x="9725746" y="7736036"/>
            <a:ext cx="585678" cy="44061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吹き出し 4"/>
          <p:cNvSpPr/>
          <p:nvPr/>
        </p:nvSpPr>
        <p:spPr>
          <a:xfrm>
            <a:off x="9281121" y="176173"/>
            <a:ext cx="2564692" cy="450204"/>
          </a:xfrm>
          <a:prstGeom prst="wedgeRectCallout">
            <a:avLst>
              <a:gd name="adj1" fmla="val -34532"/>
              <a:gd name="adj2" fmla="val 7516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開催期間：平成２７年</a:t>
            </a:r>
            <a:r>
              <a:rPr lang="ja-JP" altLang="en-US" sz="1200" b="1" dirty="0">
                <a:solidFill>
                  <a:schemeClr val="tx1"/>
                </a:solidFill>
              </a:rPr>
              <a:t>１０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月上旬予定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ja-JP" sz="1200" b="1" dirty="0" smtClean="0">
                <a:solidFill>
                  <a:schemeClr val="tx1"/>
                </a:solidFill>
              </a:rPr>
              <a:t>予算案</a:t>
            </a:r>
            <a:r>
              <a:rPr lang="ja-JP" altLang="ja-JP" sz="1200" b="1" dirty="0">
                <a:solidFill>
                  <a:schemeClr val="tx1"/>
                </a:solidFill>
              </a:rPr>
              <a:t>計上額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：５１，８０８千円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2009576" y="107931"/>
            <a:ext cx="72008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smtClean="0"/>
              <a:t>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490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29515F3D5CCD44891BD3DD4242B9A8" ma:contentTypeVersion="0" ma:contentTypeDescription="新しいドキュメントを作成します。" ma:contentTypeScope="" ma:versionID="4afb8656f6f3f8c9b1dec3ec4afd9ea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8F34EC-80A8-40A2-B212-F327B10F6B53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7B24622-C35E-46B8-AFFD-9014DD0D54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8CFFB5-0A19-4C11-BBD3-05FA1B2786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5506</TotalTime>
  <Words>319</Words>
  <Application>Microsoft Office PowerPoint</Application>
  <PresentationFormat>A3 297x420 mm</PresentationFormat>
  <Paragraphs>108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渡部　秀樹</dc:creator>
  <cp:lastModifiedBy>大山　知宏</cp:lastModifiedBy>
  <cp:revision>393</cp:revision>
  <cp:lastPrinted>2015-03-12T08:25:22Z</cp:lastPrinted>
  <dcterms:created xsi:type="dcterms:W3CDTF">2012-08-24T09:57:44Z</dcterms:created>
  <dcterms:modified xsi:type="dcterms:W3CDTF">2015-03-13T09:15:03Z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0x010100F929515F3D5CCD44891BD3DD4242B9A8</vt:lpwstr>
  </property>
</Properties>
</file>