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5785" autoAdjust="0"/>
  </p:normalViewPr>
  <p:slideViewPr>
    <p:cSldViewPr>
      <p:cViewPr>
        <p:scale>
          <a:sx n="80" d="100"/>
          <a:sy n="80" d="100"/>
        </p:scale>
        <p:origin x="-384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上方演芸資料館の運営・管理について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3" y="4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F40A581B-5BBA-4818-8D6A-BAA445C33734}" type="datetime1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0650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3" y="9440650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A58D003A-CB45-4F3E-B11A-AEED212891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49290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上方演芸資料館の運営・管理について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4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3B980756-8F47-4DD2-A6BA-EEEDB30B43F8}" type="datetime1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0"/>
            <a:ext cx="5445760" cy="4472701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0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0"/>
            <a:ext cx="2949787" cy="496967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A984A33F-711D-476F-B749-7B9C0750FAB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12125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0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9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3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0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0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77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54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5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8372-3505-4995-88D4-B0A404EB05F0}" type="datetimeFigureOut">
              <a:rPr kumimoji="1" lang="ja-JP" altLang="en-US" smtClean="0"/>
              <a:pPr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70F81-C44F-49B5-ABD7-DF97D99834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7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944398" y="1201106"/>
            <a:ext cx="11577082" cy="4271105"/>
          </a:xfrm>
          <a:prstGeom prst="roundRect">
            <a:avLst>
              <a:gd name="adj" fmla="val 4923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1033764" y="1834320"/>
            <a:ext cx="4805486" cy="706128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603" tIns="43301" rIns="86603" bIns="43301" rtlCol="0" anchor="ctr"/>
          <a:lstStyle/>
          <a:p>
            <a:pPr algn="ctr"/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0014" y="501640"/>
            <a:ext cx="12391855" cy="5545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16055" tIns="58027" rIns="116055" bIns="580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1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上方演芸資料館・上方演芸振興について</a:t>
            </a:r>
            <a:r>
              <a:rPr lang="ja-JP" altLang="en-US" sz="21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ja-JP" altLang="en-US" sz="21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　　　　　　　　　　　　　　　　　　</a:t>
            </a:r>
            <a:r>
              <a:rPr lang="ja-JP" altLang="en-US" sz="21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ja-JP" altLang="en-US" sz="21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 　　　　　</a:t>
            </a:r>
            <a:endParaRPr lang="ja-JP" altLang="en-US" sz="21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99059" y="126324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ja-JP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上方演芸資料館（ワッハ上方）</a:t>
            </a:r>
            <a:endParaRPr lang="ja-JP" altLang="en-US" sz="11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944398" y="5592688"/>
            <a:ext cx="11577082" cy="3816424"/>
          </a:xfrm>
          <a:prstGeom prst="roundRect">
            <a:avLst>
              <a:gd name="adj" fmla="val 826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08094"/>
              </p:ext>
            </p:extLst>
          </p:nvPr>
        </p:nvGraphicFramePr>
        <p:xfrm>
          <a:off x="1017766" y="5952731"/>
          <a:ext cx="7164796" cy="3276168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917054"/>
                <a:gridCol w="6247742"/>
              </a:tblGrid>
              <a:tr h="360040">
                <a:tc grid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平成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26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  <a:ea typeface="ＭＳ Ｐゴシック" pitchFamily="50" charset="-128"/>
                          <a:cs typeface="Times New Roman" pitchFamily="18" charset="0"/>
                        </a:rPr>
                        <a:t>年度までは、指定管理者制度により「施設管理」「資料受入・整理」「資料展示」「演芸ライブラリー運営」等を実施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平成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27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　（前半）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上記運営に加え）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府直営で、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拠点としての「ワッハ上方」の体制の整備・充実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◆資料収集・保存・活用方針の策定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・資料貸出・受入基準、資料保存活用のための整理方針、資料活用方針、デジタル化方針　ライブラリー運営方針　など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◆方針に基づく対応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・資料整理（整理項目・システムの改修等）、ライブラリー運営、館外展示、学術研究対応　など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16968">
                <a:tc>
                  <a:txBody>
                    <a:bodyPr/>
                    <a:lstStyle/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平成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27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（後半）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～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平成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当初５年間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資料を広く活用いただき、上方演芸の振興に資するための環境づくり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089182" y="5644954"/>
            <a:ext cx="336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上方演芸資料館の運営（活動・成果）</a:t>
            </a:r>
            <a:endParaRPr lang="ja-JP" altLang="en-US" sz="11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8633048" y="5798843"/>
            <a:ext cx="3744416" cy="346625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22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当面の運営体制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　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072208" y="1661274"/>
            <a:ext cx="5760640" cy="750033"/>
            <a:chOff x="1428954" y="2734833"/>
            <a:chExt cx="5883097" cy="636617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428954" y="2991631"/>
              <a:ext cx="5883097" cy="379819"/>
            </a:xfrm>
            <a:prstGeom prst="rect">
              <a:avLst/>
            </a:prstGeom>
            <a:noFill/>
          </p:spPr>
          <p:txBody>
            <a:bodyPr wrap="square" lIns="86603" tIns="34096" rIns="86603" bIns="43301" rtlCol="0">
              <a:spAutoFit/>
            </a:bodyPr>
            <a:lstStyle/>
            <a:p>
              <a:r>
                <a:rPr lang="ja-JP" altLang="en-US" sz="1200" b="1" u="sng" dirty="0"/>
                <a:t>■ 大阪固有の文化である上方演芸を後世に伝えていくため</a:t>
              </a:r>
              <a:r>
                <a:rPr lang="ja-JP" altLang="en-US" sz="1200" b="1" u="sng" dirty="0" smtClean="0"/>
                <a:t>、</a:t>
              </a:r>
              <a:endParaRPr lang="en-US" altLang="ja-JP" sz="1200" b="1" u="sng" dirty="0" smtClean="0"/>
            </a:p>
            <a:p>
              <a:r>
                <a:rPr lang="ja-JP" altLang="en-US" sz="1200" b="1" u="sng" dirty="0" smtClean="0"/>
                <a:t>その</a:t>
              </a:r>
              <a:r>
                <a:rPr lang="ja-JP" altLang="en-US" sz="1200" b="1" u="sng" dirty="0"/>
                <a:t>資料をしっかり</a:t>
              </a:r>
              <a:r>
                <a:rPr lang="ja-JP" altLang="en-US" sz="1200" b="1" u="sng" dirty="0" smtClean="0"/>
                <a:t>と整理</a:t>
              </a:r>
              <a:r>
                <a:rPr lang="ja-JP" altLang="en-US" sz="1200" b="1" u="sng" dirty="0"/>
                <a:t>・活用し、その魅力を十分引出せる資料館に</a:t>
              </a:r>
              <a:endParaRPr lang="en-US" altLang="ja-JP" sz="1200" b="1" u="sng" dirty="0">
                <a:latin typeface="+mj-ea"/>
                <a:ea typeface="+mj-ea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458511" y="2734833"/>
              <a:ext cx="1862383" cy="21602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6603" tIns="43301" rIns="86603" bIns="43301" rtlCol="0" anchor="ctr"/>
            <a:lstStyle/>
            <a:p>
              <a:pPr algn="ctr"/>
              <a:r>
                <a:rPr lang="ja-JP" altLang="en-US" sz="1100" b="1" dirty="0"/>
                <a:t>これからの資料館</a:t>
              </a:r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1044304" y="2769300"/>
            <a:ext cx="4716524" cy="2602928"/>
          </a:xfrm>
          <a:prstGeom prst="roundRect">
            <a:avLst>
              <a:gd name="adj" fmla="val 3816"/>
            </a:avLst>
          </a:prstGeom>
          <a:solidFill>
            <a:schemeClr val="bg1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854298" y="2574606"/>
            <a:ext cx="58015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「」</a:t>
            </a:r>
            <a:endParaRPr kumimoji="1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129811" y="2648041"/>
            <a:ext cx="2228077" cy="252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/>
              <a:t>そのために</a:t>
            </a:r>
            <a:r>
              <a:rPr lang="ja-JP" altLang="en-US" sz="1100" b="1" dirty="0" smtClean="0"/>
              <a:t>は　（</a:t>
            </a:r>
            <a:r>
              <a:rPr lang="ja-JP" altLang="en-US" sz="1100" b="1" dirty="0"/>
              <a:t>方策案） 　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59292" y="3594350"/>
            <a:ext cx="2706018" cy="335136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300" u="sng" dirty="0"/>
              <a:t>■　</a:t>
            </a:r>
            <a:r>
              <a:rPr lang="ja-JP" altLang="en-US" sz="1300" b="1" u="sng" dirty="0"/>
              <a:t>資料の整理・</a:t>
            </a:r>
            <a:r>
              <a:rPr lang="ja-JP" altLang="en-US" sz="1300" b="1" u="sng" dirty="0" smtClean="0"/>
              <a:t>活用を充実</a:t>
            </a:r>
            <a:endParaRPr lang="en-US" altLang="ja-JP" sz="1300" b="1" u="sng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74951" y="3959956"/>
            <a:ext cx="4333761" cy="1047649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050" dirty="0" smtClean="0"/>
              <a:t>①　</a:t>
            </a:r>
            <a:r>
              <a:rPr lang="ja-JP" altLang="ja-JP" sz="1050" dirty="0" smtClean="0">
                <a:latin typeface="+mn-ea"/>
              </a:rPr>
              <a:t>上方演芸の歴史的</a:t>
            </a:r>
            <a:r>
              <a:rPr lang="ja-JP" altLang="en-US" sz="1050" dirty="0" smtClean="0">
                <a:latin typeface="+mn-ea"/>
              </a:rPr>
              <a:t>価値を深める</a:t>
            </a:r>
            <a:r>
              <a:rPr lang="ja-JP" altLang="ja-JP" sz="1050" dirty="0" smtClean="0">
                <a:latin typeface="+mn-ea"/>
              </a:rPr>
              <a:t>ため、学術研究</a:t>
            </a:r>
            <a:r>
              <a:rPr lang="ja-JP" altLang="en-US" sz="1050" dirty="0" smtClean="0">
                <a:latin typeface="+mn-ea"/>
              </a:rPr>
              <a:t>分野</a:t>
            </a:r>
            <a:r>
              <a:rPr lang="ja-JP" altLang="ja-JP" sz="1050" dirty="0" smtClean="0">
                <a:latin typeface="+mn-ea"/>
              </a:rPr>
              <a:t>に</a:t>
            </a:r>
            <a:r>
              <a:rPr lang="ja-JP" altLang="en-US" sz="1050" dirty="0" smtClean="0">
                <a:latin typeface="+mn-ea"/>
              </a:rPr>
              <a:t>活用の幅を</a:t>
            </a:r>
            <a:endParaRPr lang="en-US" altLang="ja-JP" sz="1050" dirty="0" smtClean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</a:t>
            </a:r>
            <a:r>
              <a:rPr lang="ja-JP" altLang="en-US" sz="1050" dirty="0" smtClean="0">
                <a:latin typeface="+mn-ea"/>
              </a:rPr>
              <a:t>広げる。</a:t>
            </a:r>
            <a:endParaRPr lang="en-US" altLang="ja-JP" sz="1050" dirty="0" smtClean="0">
              <a:latin typeface="+mn-ea"/>
            </a:endParaRPr>
          </a:p>
          <a:p>
            <a:r>
              <a:rPr lang="ja-JP" altLang="en-US" sz="1050" dirty="0" smtClean="0"/>
              <a:t>②</a:t>
            </a:r>
            <a:r>
              <a:rPr lang="ja-JP" altLang="en-US" sz="1050" dirty="0"/>
              <a:t>　より多く</a:t>
            </a:r>
            <a:r>
              <a:rPr lang="ja-JP" altLang="ja-JP" sz="1050" dirty="0"/>
              <a:t>資料</a:t>
            </a:r>
            <a:r>
              <a:rPr lang="ja-JP" altLang="en-US" sz="1050" dirty="0"/>
              <a:t>を</a:t>
            </a:r>
            <a:r>
              <a:rPr lang="ja-JP" altLang="ja-JP" sz="1050" dirty="0"/>
              <a:t>活用</a:t>
            </a:r>
            <a:r>
              <a:rPr lang="ja-JP" altLang="en-US" sz="1050" dirty="0"/>
              <a:t>していただくため、デジタル化・アーカイブ化</a:t>
            </a:r>
            <a:r>
              <a:rPr lang="ja-JP" altLang="en-US" sz="1050" dirty="0" smtClean="0"/>
              <a:t>を   　　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実施</a:t>
            </a:r>
            <a:endParaRPr lang="en-US" altLang="ja-JP" sz="1050" dirty="0" smtClean="0"/>
          </a:p>
          <a:p>
            <a:r>
              <a:rPr lang="ja-JP" altLang="en-US" sz="1050" dirty="0" smtClean="0"/>
              <a:t>③　資料</a:t>
            </a:r>
            <a:r>
              <a:rPr lang="ja-JP" altLang="en-US" sz="1050"/>
              <a:t>を</a:t>
            </a:r>
            <a:r>
              <a:rPr lang="ja-JP" altLang="en-US" sz="1050" smtClean="0"/>
              <a:t>今に活かす</a:t>
            </a:r>
            <a:r>
              <a:rPr lang="ja-JP" altLang="en-US" sz="1050" dirty="0"/>
              <a:t>ため、幅広い事業を</a:t>
            </a:r>
            <a:r>
              <a:rPr lang="ja-JP" altLang="en-US" sz="1050" dirty="0" smtClean="0"/>
              <a:t>実施</a:t>
            </a:r>
            <a:endParaRPr lang="en-US" altLang="ja-JP" sz="1050" dirty="0" smtClean="0"/>
          </a:p>
          <a:p>
            <a:r>
              <a:rPr lang="ja-JP" altLang="en-US" sz="1050" dirty="0" smtClean="0"/>
              <a:t>④　より</a:t>
            </a:r>
            <a:r>
              <a:rPr lang="ja-JP" altLang="en-US" sz="1050" dirty="0"/>
              <a:t>効果的な資料の活用のため、有識者等による検討の機会を</a:t>
            </a:r>
            <a:r>
              <a:rPr lang="ja-JP" altLang="en-US" sz="1050" dirty="0" smtClean="0"/>
              <a:t>設置</a:t>
            </a:r>
            <a:endParaRPr lang="en-US" altLang="ja-JP" sz="1050" dirty="0"/>
          </a:p>
        </p:txBody>
      </p:sp>
      <p:sp>
        <p:nvSpPr>
          <p:cNvPr id="39" name="正方形/長方形 38"/>
          <p:cNvSpPr/>
          <p:nvPr/>
        </p:nvSpPr>
        <p:spPr>
          <a:xfrm>
            <a:off x="289645" y="1200200"/>
            <a:ext cx="432048" cy="42236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>
                <a:solidFill>
                  <a:schemeClr val="tx1"/>
                </a:solidFill>
              </a:rPr>
              <a:t>上方演芸資料館のあるべき姿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80120" y="5592688"/>
            <a:ext cx="432048" cy="3816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>
                <a:solidFill>
                  <a:schemeClr val="tx1"/>
                </a:solidFill>
              </a:rPr>
              <a:t>当面の運営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44778" y="3536294"/>
            <a:ext cx="4319918" cy="1566290"/>
          </a:xfrm>
          <a:prstGeom prst="rect">
            <a:avLst/>
          </a:prstGeom>
          <a:noFill/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6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087572"/>
              </p:ext>
            </p:extLst>
          </p:nvPr>
        </p:nvGraphicFramePr>
        <p:xfrm>
          <a:off x="2098509" y="7440951"/>
          <a:ext cx="5958475" cy="169424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17915"/>
                <a:gridCol w="1584176"/>
                <a:gridCol w="1728192"/>
                <a:gridCol w="1728192"/>
              </a:tblGrid>
              <a:tr h="1108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H27</a:t>
                      </a:r>
                      <a:r>
                        <a:rPr lang="ja-JP" altLang="en-US" sz="900" u="none" strike="noStrike" dirty="0">
                          <a:effectLst/>
                        </a:rPr>
                        <a:t>年後半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</a:rPr>
                        <a:t>Ｈ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28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</a:rPr>
                        <a:t>Ｈ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29</a:t>
                      </a:r>
                      <a:r>
                        <a:rPr lang="en-US" sz="900" u="none" strike="noStrike" dirty="0" smtClean="0">
                          <a:effectLst/>
                        </a:rPr>
                        <a:t>～</a:t>
                      </a:r>
                      <a:r>
                        <a:rPr lang="en-US" altLang="ja-JP" sz="900" u="none" strike="noStrike" dirty="0" smtClean="0">
                          <a:effectLst/>
                        </a:rPr>
                        <a:t>31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年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3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資料目録の作成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・著作権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フリー資料の</a:t>
                      </a:r>
                      <a:r>
                        <a:rPr lang="ja-JP" altLang="en-US" sz="900" u="none" strike="noStrike" dirty="0">
                          <a:effectLst/>
                        </a:rPr>
                        <a:t>リスト化（</a:t>
                      </a:r>
                      <a:r>
                        <a:rPr lang="en-US" altLang="ja-JP" sz="900" u="none" strike="noStrike" dirty="0">
                          <a:effectLst/>
                        </a:rPr>
                        <a:t>50</a:t>
                      </a:r>
                      <a:r>
                        <a:rPr lang="ja-JP" altLang="en-US" sz="900" u="none" strike="noStrike" dirty="0">
                          <a:effectLst/>
                        </a:rPr>
                        <a:t>％）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著作権資料フリー</a:t>
                      </a:r>
                      <a:r>
                        <a:rPr lang="ja-JP" altLang="en-US" sz="900" u="none" strike="noStrike" dirty="0">
                          <a:effectLst/>
                        </a:rPr>
                        <a:t>のリスト化（</a:t>
                      </a:r>
                      <a:r>
                        <a:rPr lang="en-US" altLang="ja-JP" sz="900" u="none" strike="noStrike" dirty="0">
                          <a:effectLst/>
                        </a:rPr>
                        <a:t>100%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）、　公表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・著作権</a:t>
                      </a:r>
                      <a:r>
                        <a:rPr lang="ja-JP" altLang="en-US" sz="900" u="none" strike="noStrike" dirty="0">
                          <a:effectLst/>
                        </a:rPr>
                        <a:t>処理した資料のリスト化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564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資料のデジタル化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・著作権フリー資料のデジタル化に着手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・著作権</a:t>
                      </a:r>
                      <a:r>
                        <a:rPr lang="ja-JP" altLang="en-US" sz="900" u="none" strike="noStrike" dirty="0">
                          <a:effectLst/>
                        </a:rPr>
                        <a:t>フリー資料のデジタル化（</a:t>
                      </a:r>
                      <a:r>
                        <a:rPr lang="en-US" altLang="ja-JP" sz="900" u="none" strike="noStrike" dirty="0">
                          <a:effectLst/>
                        </a:rPr>
                        <a:t>50%</a:t>
                      </a:r>
                      <a:r>
                        <a:rPr lang="ja-JP" altLang="en-US" sz="900" u="none" strike="noStrike" dirty="0">
                          <a:effectLst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・著作権</a:t>
                      </a:r>
                      <a:r>
                        <a:rPr lang="ja-JP" altLang="en-US" sz="900" u="none" strike="noStrike" dirty="0">
                          <a:effectLst/>
                        </a:rPr>
                        <a:t>フリー資料のデジタル化（</a:t>
                      </a:r>
                      <a:r>
                        <a:rPr lang="en-US" altLang="ja-JP" sz="900" u="none" strike="noStrike" dirty="0">
                          <a:effectLst/>
                        </a:rPr>
                        <a:t>100</a:t>
                      </a:r>
                      <a:r>
                        <a:rPr lang="ja-JP" altLang="en-US" sz="900" u="none" strike="noStrike" dirty="0">
                          <a:effectLst/>
                        </a:rPr>
                        <a:t>％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）・公開</a:t>
                      </a:r>
                      <a:r>
                        <a:rPr lang="ja-JP" altLang="en-US" sz="900" u="none" strike="noStrike" dirty="0">
                          <a:effectLst/>
                        </a:rPr>
                        <a:t/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 smtClean="0">
                          <a:effectLst/>
                        </a:rPr>
                        <a:t>・著作権</a:t>
                      </a:r>
                      <a:r>
                        <a:rPr lang="ja-JP" altLang="en-US" sz="900" u="none" strike="noStrike" dirty="0">
                          <a:effectLst/>
                        </a:rPr>
                        <a:t>処理資料のデジタル化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8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資料展示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･企画展の</a:t>
                      </a:r>
                      <a:r>
                        <a:rPr lang="ja-JP" altLang="en-US" sz="900" u="none" strike="noStrike">
                          <a:effectLst/>
                        </a:rPr>
                        <a:t>実施</a:t>
                      </a:r>
                      <a:r>
                        <a:rPr lang="ja-JP" altLang="en-US" sz="900" u="none" strike="noStrike" smtClean="0">
                          <a:effectLst/>
                        </a:rPr>
                        <a:t>（３回程度）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・展示パッケージの作成</a:t>
                      </a:r>
                      <a:r>
                        <a:rPr lang="en-US" altLang="ja-JP" sz="900" u="none" strike="noStrike" dirty="0">
                          <a:effectLst/>
                        </a:rPr>
                        <a:t>(</a:t>
                      </a:r>
                      <a:r>
                        <a:rPr lang="ja-JP" altLang="en-US" sz="900" u="none" strike="noStrike" dirty="0">
                          <a:effectLst/>
                        </a:rPr>
                        <a:t>２～３件）</a:t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>
                          <a:effectLst/>
                        </a:rPr>
                        <a:t>・企画展の実施（２～３件）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・展示パッケージ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の充実</a:t>
                      </a:r>
                      <a:r>
                        <a:rPr lang="ja-JP" altLang="en-US" sz="900" u="none" strike="noStrike" dirty="0">
                          <a:effectLst/>
                        </a:rPr>
                        <a:t/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>
                          <a:effectLst/>
                        </a:rPr>
                        <a:t>・企画展の実施</a:t>
                      </a:r>
                      <a:br>
                        <a:rPr lang="ja-JP" altLang="en-US" sz="900" u="none" strike="noStrike" dirty="0">
                          <a:effectLst/>
                        </a:rPr>
                      </a:br>
                      <a:r>
                        <a:rPr lang="ja-JP" altLang="en-US" sz="900" u="none" strike="noStrike" dirty="0">
                          <a:effectLst/>
                        </a:rPr>
                        <a:t>・巡回展示の実施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6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大学等研究機関との連携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・連携協定の締結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連携研究や講座等の</a:t>
                      </a:r>
                      <a:r>
                        <a:rPr lang="ja-JP" altLang="en-US" sz="900" u="none" strike="noStrike" dirty="0">
                          <a:effectLst/>
                        </a:rPr>
                        <a:t>実施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・成果の府民への還元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" name="ストライプ矢印 39"/>
          <p:cNvSpPr/>
          <p:nvPr/>
        </p:nvSpPr>
        <p:spPr>
          <a:xfrm>
            <a:off x="6086744" y="2399576"/>
            <a:ext cx="528587" cy="2288723"/>
          </a:xfrm>
          <a:prstGeom prst="stripedRightArrow">
            <a:avLst>
              <a:gd name="adj1" fmla="val 52497"/>
              <a:gd name="adj2" fmla="val 84375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6832848" y="1671164"/>
            <a:ext cx="5472608" cy="3648568"/>
          </a:xfrm>
          <a:prstGeom prst="roundRect">
            <a:avLst>
              <a:gd name="adj" fmla="val 3816"/>
            </a:avLst>
          </a:prstGeom>
          <a:solidFill>
            <a:schemeClr val="bg1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019261" y="1946666"/>
            <a:ext cx="5502220" cy="3355973"/>
          </a:xfrm>
          <a:prstGeom prst="rect">
            <a:avLst/>
          </a:prstGeom>
          <a:noFill/>
        </p:spPr>
        <p:txBody>
          <a:bodyPr wrap="square" lIns="86603" tIns="34096" rIns="86603" bIns="43301" rtlCol="0">
            <a:spAutoFit/>
          </a:bodyPr>
          <a:lstStyle/>
          <a:p>
            <a:r>
              <a:rPr lang="ja-JP" altLang="en-US" sz="1200" b="1" dirty="0" smtClean="0"/>
              <a:t>◆「上方演芸」の「上方文化」としての価値の向上・確立をめざす。</a:t>
            </a:r>
            <a:endParaRPr lang="en-US" altLang="ja-JP" sz="1200" b="1" dirty="0" smtClean="0"/>
          </a:p>
          <a:p>
            <a:r>
              <a:rPr lang="ja-JP" altLang="en-US" sz="1200" b="1" dirty="0">
                <a:latin typeface="+mj-ea"/>
              </a:rPr>
              <a:t>　</a:t>
            </a:r>
            <a:r>
              <a:rPr lang="ja-JP" altLang="en-US" sz="1200" b="1" dirty="0" smtClean="0">
                <a:latin typeface="+mj-ea"/>
              </a:rPr>
              <a:t>   </a:t>
            </a:r>
            <a:r>
              <a:rPr lang="ja-JP" altLang="en-US" sz="1050" dirty="0" smtClean="0">
                <a:latin typeface="+mj-ea"/>
              </a:rPr>
              <a:t>・大学等研究機関との連携協定など基盤づくりを進める。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　・大学等研究機関での研究をサポートする。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　・上方演芸についての専門的人材の育成を支援する。</a:t>
            </a:r>
            <a:endParaRPr lang="en-US" altLang="ja-JP" sz="1050" dirty="0" smtClean="0">
              <a:latin typeface="+mj-ea"/>
            </a:endParaRPr>
          </a:p>
          <a:p>
            <a:endParaRPr lang="en-US" altLang="ja-JP" sz="1200" b="1" dirty="0">
              <a:latin typeface="+mj-ea"/>
            </a:endParaRPr>
          </a:p>
          <a:p>
            <a:r>
              <a:rPr lang="ja-JP" altLang="en-US" sz="1200" b="1" dirty="0" smtClean="0">
                <a:latin typeface="+mj-ea"/>
              </a:rPr>
              <a:t>◆「上方演芸資料」に気軽にアクセスできる環境を整える。</a:t>
            </a:r>
            <a:endParaRPr lang="en-US" altLang="ja-JP" sz="1200" b="1" dirty="0" smtClean="0">
              <a:latin typeface="+mj-ea"/>
            </a:endParaRPr>
          </a:p>
          <a:p>
            <a:r>
              <a:rPr lang="ja-JP" altLang="en-US" sz="1050" b="1" dirty="0">
                <a:latin typeface="+mj-ea"/>
              </a:rPr>
              <a:t>　</a:t>
            </a:r>
            <a:r>
              <a:rPr lang="ja-JP" altLang="en-US" sz="1050" b="1" dirty="0" smtClean="0">
                <a:latin typeface="+mj-ea"/>
              </a:rPr>
              <a:t> </a:t>
            </a:r>
            <a:r>
              <a:rPr lang="ja-JP" altLang="en-US" sz="1050" dirty="0" smtClean="0">
                <a:latin typeface="+mj-ea"/>
              </a:rPr>
              <a:t>　・上方演芸資料についてのリストを広く公表する。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 　・上方演芸資料のデジタル化を進める。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 ・上方演芸資料館のＰＲの充実</a:t>
            </a:r>
            <a:r>
              <a:rPr lang="ja-JP" altLang="en-US" sz="1200" dirty="0" smtClean="0">
                <a:latin typeface="+mj-ea"/>
              </a:rPr>
              <a:t>　</a:t>
            </a:r>
            <a:endParaRPr lang="en-US" altLang="ja-JP" sz="1200" dirty="0" smtClean="0">
              <a:latin typeface="+mj-ea"/>
            </a:endParaRPr>
          </a:p>
          <a:p>
            <a:endParaRPr lang="en-US" altLang="ja-JP" sz="1200" b="1" dirty="0">
              <a:latin typeface="+mj-ea"/>
            </a:endParaRPr>
          </a:p>
          <a:p>
            <a:r>
              <a:rPr lang="ja-JP" altLang="en-US" sz="1200" b="1" dirty="0" smtClean="0">
                <a:latin typeface="+mj-ea"/>
              </a:rPr>
              <a:t>◆「上方演芸資料」に触れるさまざまな機会を創出する。</a:t>
            </a:r>
            <a:endParaRPr lang="en-US" altLang="ja-JP" sz="1200" b="1" dirty="0" smtClean="0">
              <a:latin typeface="+mj-ea"/>
            </a:endParaRPr>
          </a:p>
          <a:p>
            <a:r>
              <a:rPr lang="ja-JP" altLang="en-US" sz="1050" b="1" dirty="0" smtClean="0">
                <a:latin typeface="+mj-ea"/>
              </a:rPr>
              <a:t>　 　</a:t>
            </a:r>
            <a:r>
              <a:rPr lang="ja-JP" altLang="en-US" sz="1050" dirty="0" smtClean="0">
                <a:latin typeface="+mj-ea"/>
              </a:rPr>
              <a:t>・様々な施設で研究の成果を発表する展示や講座を実施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 　・「展示パッケージ」を作成し、府内市町村等で巡回展示を実施する。</a:t>
            </a:r>
            <a:endParaRPr lang="en-US" altLang="ja-JP" sz="1050" dirty="0">
              <a:latin typeface="+mj-ea"/>
            </a:endParaRPr>
          </a:p>
          <a:p>
            <a:r>
              <a:rPr lang="ja-JP" altLang="en-US" sz="1050" b="1" dirty="0" smtClean="0">
                <a:latin typeface="+mj-ea"/>
              </a:rPr>
              <a:t>　　 ・</a:t>
            </a:r>
            <a:r>
              <a:rPr lang="ja-JP" altLang="en-US" sz="1050" dirty="0" smtClean="0"/>
              <a:t>国立</a:t>
            </a:r>
            <a:r>
              <a:rPr lang="ja-JP" altLang="en-US" sz="1050" dirty="0"/>
              <a:t>国会図書館「歴史的音源</a:t>
            </a:r>
            <a:r>
              <a:rPr lang="ja-JP" altLang="en-US" sz="1050" dirty="0" smtClean="0"/>
              <a:t>」と連携して、コンテンツの充実を図る。</a:t>
            </a:r>
            <a:endParaRPr lang="en-US" altLang="ja-JP" sz="1050" dirty="0"/>
          </a:p>
          <a:p>
            <a:endParaRPr lang="ja-JP" altLang="en-US" sz="1200" dirty="0"/>
          </a:p>
          <a:p>
            <a:r>
              <a:rPr lang="ja-JP" altLang="en-US" sz="1200" dirty="0" smtClean="0"/>
              <a:t>◆</a:t>
            </a:r>
            <a:r>
              <a:rPr lang="ja-JP" altLang="en-US" sz="1200" b="1" dirty="0" smtClean="0">
                <a:latin typeface="+mj-ea"/>
              </a:rPr>
              <a:t>演芸関係者・研究機関等が幅広く連携する。</a:t>
            </a:r>
            <a:endParaRPr lang="en-US" altLang="ja-JP" sz="1200" b="1" dirty="0" smtClean="0">
              <a:latin typeface="+mj-ea"/>
            </a:endParaRPr>
          </a:p>
          <a:p>
            <a:r>
              <a:rPr lang="ja-JP" altLang="en-US" sz="1050" b="1" dirty="0">
                <a:latin typeface="+mj-ea"/>
              </a:rPr>
              <a:t>　</a:t>
            </a:r>
            <a:r>
              <a:rPr lang="ja-JP" altLang="en-US" sz="1050" b="1" dirty="0" smtClean="0">
                <a:latin typeface="+mj-ea"/>
              </a:rPr>
              <a:t> 　</a:t>
            </a:r>
            <a:r>
              <a:rPr lang="ja-JP" altLang="en-US" sz="1050" dirty="0" smtClean="0">
                <a:latin typeface="+mj-ea"/>
              </a:rPr>
              <a:t>・</a:t>
            </a:r>
            <a:r>
              <a:rPr lang="ja-JP" altLang="en-US" sz="1050" dirty="0">
                <a:latin typeface="+mj-ea"/>
              </a:rPr>
              <a:t>上方演芸資料館の資料活用について</a:t>
            </a:r>
            <a:r>
              <a:rPr lang="ja-JP" altLang="en-US" sz="1050" dirty="0" smtClean="0">
                <a:latin typeface="+mj-ea"/>
              </a:rPr>
              <a:t>の有識者等との意見</a:t>
            </a:r>
            <a:r>
              <a:rPr lang="ja-JP" altLang="en-US" sz="1050" dirty="0">
                <a:latin typeface="+mj-ea"/>
              </a:rPr>
              <a:t>交換を</a:t>
            </a:r>
            <a:r>
              <a:rPr lang="ja-JP" altLang="en-US" sz="1050" dirty="0" smtClean="0">
                <a:latin typeface="+mj-ea"/>
              </a:rPr>
              <a:t>充実する。</a:t>
            </a:r>
            <a:endParaRPr lang="en-US" altLang="ja-JP" sz="1050" dirty="0">
              <a:latin typeface="+mj-ea"/>
            </a:endParaRPr>
          </a:p>
          <a:p>
            <a:r>
              <a:rPr lang="ja-JP" altLang="en-US" sz="1050" dirty="0" smtClean="0">
                <a:latin typeface="+mj-ea"/>
              </a:rPr>
              <a:t>　 　・国庫補助事業（文化遺産を活かした地域活性化事業）を活用し、研究機関・研究者・</a:t>
            </a:r>
            <a:endParaRPr lang="en-US" altLang="ja-JP" sz="1050" dirty="0" smtClean="0">
              <a:latin typeface="+mj-ea"/>
            </a:endParaRPr>
          </a:p>
          <a:p>
            <a:r>
              <a:rPr lang="ja-JP" altLang="en-US" sz="1050" dirty="0">
                <a:latin typeface="+mj-ea"/>
              </a:rPr>
              <a:t>　</a:t>
            </a:r>
            <a:r>
              <a:rPr lang="ja-JP" altLang="en-US" sz="1050" dirty="0" smtClean="0">
                <a:latin typeface="+mj-ea"/>
              </a:rPr>
              <a:t>　　演芸関係者との連携を図り、上方演芸の振興を進める。</a:t>
            </a:r>
            <a:endParaRPr lang="en-US" altLang="ja-JP" sz="1100" b="1" dirty="0"/>
          </a:p>
        </p:txBody>
      </p:sp>
      <p:sp>
        <p:nvSpPr>
          <p:cNvPr id="42" name="正方形/長方形 41"/>
          <p:cNvSpPr/>
          <p:nvPr/>
        </p:nvSpPr>
        <p:spPr>
          <a:xfrm>
            <a:off x="7048872" y="1545164"/>
            <a:ext cx="2228077" cy="252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/>
              <a:t>具体的には</a:t>
            </a:r>
            <a:r>
              <a:rPr lang="ja-JP" altLang="en-US" sz="1100" b="1" dirty="0"/>
              <a:t>　</a:t>
            </a:r>
          </a:p>
        </p:txBody>
      </p:sp>
      <p:sp>
        <p:nvSpPr>
          <p:cNvPr id="37" name="Rectangle 11"/>
          <p:cNvSpPr>
            <a:spLocks noChangeArrowheads="1"/>
          </p:cNvSpPr>
          <p:nvPr/>
        </p:nvSpPr>
        <p:spPr bwMode="auto">
          <a:xfrm>
            <a:off x="784738" y="2944701"/>
            <a:ext cx="5801565" cy="503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平成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25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・</a:t>
            </a: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26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年度における</a:t>
            </a:r>
            <a:r>
              <a:rPr kumimoji="1" lang="ja-JP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主な業務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である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marR="0" lvl="0" indent="3825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「施設管理</a:t>
            </a:r>
            <a:r>
              <a:rPr lang="ja-JP" altLang="en-US" sz="11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」</a:t>
            </a:r>
            <a:r>
              <a:rPr lang="ja-JP" altLang="en-US" sz="1100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「資料受入・整理」「資料展示」「演芸ライブラリー運営」に加えて</a:t>
            </a:r>
            <a:endParaRPr kumimoji="1" 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106" name="直線コネクタ 105"/>
          <p:cNvCxnSpPr/>
          <p:nvPr/>
        </p:nvCxnSpPr>
        <p:spPr>
          <a:xfrm flipH="1" flipV="1">
            <a:off x="8489032" y="6384776"/>
            <a:ext cx="2" cy="1089037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H="1">
            <a:off x="8489034" y="6384776"/>
            <a:ext cx="360038" cy="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\\localhost\LIB\00 文化課共有\文化振興Ｇ\か_上方演芸資料館\Ｈ２６\レク・議会関係\261222 予算要求関係レク【局長レク後】\図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068" y="6140158"/>
            <a:ext cx="3498388" cy="305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正方形/長方形 104"/>
          <p:cNvSpPr/>
          <p:nvPr/>
        </p:nvSpPr>
        <p:spPr>
          <a:xfrm>
            <a:off x="8221191" y="7473813"/>
            <a:ext cx="1368152" cy="1127262"/>
          </a:xfrm>
          <a:prstGeom prst="rect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27000" indent="-127000" algn="l">
              <a:lnSpc>
                <a:spcPts val="1200"/>
              </a:lnSpc>
              <a:spcAft>
                <a:spcPts val="0"/>
              </a:spcAft>
            </a:pPr>
            <a:r>
              <a:rPr lang="en-US" alt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【</a:t>
            </a:r>
            <a:r>
              <a:rPr lang="ja-JP" altLang="en-US" sz="800" kern="100" dirty="0" smtClean="0">
                <a:effectLst/>
                <a:latin typeface="ＭＳ 明朝"/>
                <a:ea typeface="ＭＳ ゴシック"/>
                <a:cs typeface="Times New Roman"/>
              </a:rPr>
              <a:t>メンバー構成</a:t>
            </a:r>
            <a:r>
              <a:rPr lang="en-US" alt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】</a:t>
            </a:r>
          </a:p>
          <a:p>
            <a:pPr marL="127000" indent="-127000" algn="l">
              <a:lnSpc>
                <a:spcPts val="1200"/>
              </a:lnSpc>
              <a:spcAft>
                <a:spcPts val="0"/>
              </a:spcAft>
            </a:pPr>
            <a:r>
              <a:rPr 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・</a:t>
            </a: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学識</a:t>
            </a:r>
            <a:r>
              <a:rPr 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経験者</a:t>
            </a:r>
            <a:r>
              <a:rPr lang="en-US" alt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(</a:t>
            </a:r>
            <a:r>
              <a:rPr 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上方</a:t>
            </a: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演芸</a:t>
            </a:r>
            <a:r>
              <a:rPr 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関係</a:t>
            </a:r>
            <a:r>
              <a:rPr lang="en-US" alt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)</a:t>
            </a:r>
            <a:endParaRPr lang="ja-JP" sz="1050" kern="100" dirty="0">
              <a:effectLst/>
              <a:latin typeface="ＭＳ 明朝"/>
              <a:cs typeface="Times New Roman"/>
            </a:endParaRPr>
          </a:p>
          <a:p>
            <a:pPr marL="127000" indent="-127000" algn="l">
              <a:lnSpc>
                <a:spcPts val="1200"/>
              </a:lnSpc>
              <a:spcAft>
                <a:spcPts val="0"/>
              </a:spcAft>
            </a:pPr>
            <a:r>
              <a:rPr lang="ja-JP" sz="700" kern="100" dirty="0">
                <a:effectLst/>
                <a:latin typeface="ＭＳ 明朝"/>
                <a:ea typeface="ＭＳ ゴシック"/>
                <a:cs typeface="Times New Roman"/>
              </a:rPr>
              <a:t>・学識</a:t>
            </a:r>
            <a:r>
              <a:rPr lang="ja-JP" sz="700" kern="100" dirty="0" smtClean="0">
                <a:effectLst/>
                <a:latin typeface="ＭＳ 明朝"/>
                <a:ea typeface="ＭＳ ゴシック"/>
                <a:cs typeface="Times New Roman"/>
              </a:rPr>
              <a:t>経験者</a:t>
            </a:r>
            <a:r>
              <a:rPr lang="en-US" altLang="ja-JP" sz="700" kern="100" dirty="0" smtClean="0">
                <a:effectLst/>
                <a:latin typeface="ＭＳ 明朝"/>
                <a:ea typeface="ＭＳ ゴシック"/>
                <a:cs typeface="Times New Roman"/>
              </a:rPr>
              <a:t>(</a:t>
            </a:r>
            <a:r>
              <a:rPr lang="ja-JP" altLang="en-US" sz="700" kern="100" dirty="0" smtClean="0">
                <a:effectLst/>
                <a:latin typeface="ＭＳ 明朝"/>
                <a:ea typeface="ＭＳ ゴシック"/>
                <a:cs typeface="Times New Roman"/>
              </a:rPr>
              <a:t>歴史文化</a:t>
            </a:r>
            <a:r>
              <a:rPr lang="ja-JP" sz="700" kern="100" dirty="0" smtClean="0">
                <a:effectLst/>
                <a:latin typeface="ＭＳ 明朝"/>
                <a:ea typeface="ＭＳ ゴシック"/>
                <a:cs typeface="Times New Roman"/>
              </a:rPr>
              <a:t>資料関係</a:t>
            </a:r>
            <a:r>
              <a:rPr lang="en-US" altLang="ja-JP" sz="700" kern="100" dirty="0" smtClean="0">
                <a:effectLst/>
                <a:latin typeface="ＭＳ 明朝"/>
                <a:ea typeface="ＭＳ ゴシック"/>
                <a:cs typeface="Times New Roman"/>
              </a:rPr>
              <a:t>)</a:t>
            </a:r>
          </a:p>
          <a:p>
            <a:pPr marL="127000" indent="-127000" algn="l">
              <a:lnSpc>
                <a:spcPts val="1200"/>
              </a:lnSpc>
              <a:spcAft>
                <a:spcPts val="0"/>
              </a:spcAft>
            </a:pPr>
            <a:r>
              <a:rPr lang="ja-JP" altLang="en-US" sz="800" kern="100" dirty="0" smtClean="0">
                <a:latin typeface="ＭＳ 明朝"/>
                <a:ea typeface="ＭＳ ゴシック"/>
                <a:cs typeface="Times New Roman"/>
              </a:rPr>
              <a:t>・放送事業者</a:t>
            </a:r>
            <a:endParaRPr lang="ja-JP" sz="1050" kern="100" dirty="0">
              <a:effectLst/>
              <a:latin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・上方演芸事業者</a:t>
            </a:r>
            <a:endParaRPr lang="ja-JP" sz="1050" kern="100" dirty="0">
              <a:effectLst/>
              <a:latin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・弁護士等（著作権関係）</a:t>
            </a:r>
            <a:endParaRPr lang="ja-JP" sz="1050" kern="100" dirty="0">
              <a:effectLst/>
              <a:latin typeface="ＭＳ 明朝"/>
              <a:cs typeface="Times New Roman"/>
            </a:endParaRPr>
          </a:p>
          <a:p>
            <a:pPr algn="l">
              <a:lnSpc>
                <a:spcPts val="1200"/>
              </a:lnSpc>
              <a:spcAft>
                <a:spcPts val="0"/>
              </a:spcAft>
            </a:pPr>
            <a:r>
              <a:rPr lang="ja-JP" altLang="en-US" sz="800" kern="100" dirty="0" smtClean="0">
                <a:latin typeface="ＭＳ 明朝"/>
                <a:ea typeface="ＭＳ ゴシック"/>
                <a:cs typeface="Times New Roman"/>
              </a:rPr>
              <a:t>　など</a:t>
            </a:r>
            <a:r>
              <a:rPr lang="en-US" altLang="ja-JP" sz="800" kern="100" dirty="0" smtClean="0">
                <a:effectLst/>
                <a:latin typeface="ＭＳ 明朝"/>
                <a:ea typeface="ＭＳ ゴシック"/>
                <a:cs typeface="Times New Roman"/>
              </a:rPr>
              <a:t>       </a:t>
            </a:r>
            <a:r>
              <a:rPr lang="en-US" sz="800" kern="100" dirty="0" smtClean="0">
                <a:effectLst/>
                <a:latin typeface="ＭＳ 明朝"/>
                <a:ea typeface="ＭＳ ゴシック"/>
                <a:cs typeface="Times New Roman"/>
              </a:rPr>
              <a:t>&lt;</a:t>
            </a: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計</a:t>
            </a:r>
            <a:r>
              <a:rPr lang="en-US" sz="800" kern="100" dirty="0">
                <a:effectLst/>
                <a:latin typeface="ＭＳ 明朝"/>
                <a:ea typeface="ＭＳ ゴシック"/>
                <a:cs typeface="Times New Roman"/>
              </a:rPr>
              <a:t>5</a:t>
            </a:r>
            <a:r>
              <a:rPr lang="ja-JP" sz="800" kern="100" dirty="0">
                <a:effectLst/>
                <a:latin typeface="ＭＳ 明朝"/>
                <a:ea typeface="ＭＳ ゴシック"/>
                <a:cs typeface="Times New Roman"/>
              </a:rPr>
              <a:t>人程度</a:t>
            </a:r>
            <a:r>
              <a:rPr lang="en-US" sz="800" kern="100" dirty="0" smtClean="0">
                <a:effectLst/>
                <a:latin typeface="ＭＳ 明朝"/>
                <a:ea typeface="ＭＳ ゴシック"/>
                <a:cs typeface="Times New Roman"/>
              </a:rPr>
              <a:t>&gt; </a:t>
            </a:r>
            <a:endParaRPr lang="ja-JP" sz="1050" kern="100" dirty="0">
              <a:effectLst/>
              <a:latin typeface="ＭＳ 明朝"/>
              <a:cs typeface="Times New Roman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652036" y="114511"/>
            <a:ext cx="92850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smtClean="0"/>
              <a:t>資料５</a:t>
            </a:r>
            <a:endParaRPr kumimoji="1" lang="ja-JP" altLang="en-US" sz="1400" dirty="0"/>
          </a:p>
        </p:txBody>
      </p:sp>
      <p:sp>
        <p:nvSpPr>
          <p:cNvPr id="34" name="四角形吹き出し 33"/>
          <p:cNvSpPr/>
          <p:nvPr/>
        </p:nvSpPr>
        <p:spPr>
          <a:xfrm>
            <a:off x="10126665" y="583876"/>
            <a:ext cx="2160241" cy="390071"/>
          </a:xfrm>
          <a:prstGeom prst="wedgeRectCallout">
            <a:avLst>
              <a:gd name="adj1" fmla="val -30698"/>
              <a:gd name="adj2" fmla="val 4007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umimoji="1" sz="2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b="1" dirty="0" smtClean="0">
                <a:solidFill>
                  <a:schemeClr val="tx1"/>
                </a:solidFill>
              </a:rPr>
              <a:t>予算案</a:t>
            </a:r>
            <a:r>
              <a:rPr lang="ja-JP" altLang="ja-JP" sz="1200" b="1" dirty="0">
                <a:solidFill>
                  <a:schemeClr val="tx1"/>
                </a:solidFill>
              </a:rPr>
              <a:t>計上</a:t>
            </a:r>
            <a:r>
              <a:rPr lang="ja-JP" altLang="ja-JP" sz="1200" b="1" dirty="0" smtClean="0">
                <a:solidFill>
                  <a:schemeClr val="tx1"/>
                </a:solidFill>
              </a:rPr>
              <a:t>額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：</a:t>
            </a:r>
            <a:r>
              <a:rPr lang="ja-JP" altLang="en-US" sz="1200" b="1" kern="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 ４６</a:t>
            </a:r>
            <a:r>
              <a:rPr lang="en-US" altLang="ja-JP" sz="1200" b="1" kern="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,</a:t>
            </a:r>
            <a:r>
              <a:rPr lang="ja-JP" altLang="en-US" sz="1200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９７６千円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2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391</Words>
  <Application>Microsoft Office PowerPoint</Application>
  <PresentationFormat>A3 297x420 mm</PresentationFormat>
  <Paragraphs>87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岡﨑　政司</dc:creator>
  <cp:lastModifiedBy>大山　知宏</cp:lastModifiedBy>
  <cp:revision>162</cp:revision>
  <cp:lastPrinted>2015-03-12T02:44:16Z</cp:lastPrinted>
  <dcterms:created xsi:type="dcterms:W3CDTF">2014-08-14T02:45:55Z</dcterms:created>
  <dcterms:modified xsi:type="dcterms:W3CDTF">2015-03-13T09:14:08Z</dcterms:modified>
</cp:coreProperties>
</file>