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33" autoAdjust="0"/>
  </p:normalViewPr>
  <p:slideViewPr>
    <p:cSldViewPr>
      <p:cViewPr>
        <p:scale>
          <a:sx n="100" d="100"/>
          <a:sy n="100" d="100"/>
        </p:scale>
        <p:origin x="-1230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96F9-627B-4D16-8BC0-8D56DA6B3D2A}" type="datetimeFigureOut">
              <a:rPr kumimoji="1" lang="ja-JP" altLang="en-US" smtClean="0"/>
              <a:pPr/>
              <a:t>2015/3/13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0BE21-778F-49FC-AC2E-120E54AA27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94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14A-15FE-423F-BB7A-B29118CCD335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B7705-35F6-4D32-8077-CD7D08BDBED6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02D0-02F3-4BA7-A4BD-A796E740AAAA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981D-C8D3-4914-BBFE-1B5EBD1A8B12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2ED7-9FC4-47C2-8B73-CE4B2C40ACCD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5FF8-653F-4917-AFD8-AEF71F104210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F920-031E-4357-BA7C-629129388DEC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625-E60A-4433-8C41-CD85553D65AB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304C-B759-4504-815F-31B620327C87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2996-3819-4153-AEB7-9B6A95686E32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27EE-C104-440B-9EC0-7B47EA4CEA7C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A2722-E65E-4212-BF92-7CBC0470C3F4}" type="datetime1">
              <a:rPr kumimoji="1" lang="ja-JP" altLang="en-US" smtClean="0"/>
              <a:t>2015/3/13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436310"/>
              </p:ext>
            </p:extLst>
          </p:nvPr>
        </p:nvGraphicFramePr>
        <p:xfrm>
          <a:off x="342943" y="621847"/>
          <a:ext cx="6429285" cy="8485715"/>
        </p:xfrm>
        <a:graphic>
          <a:graphicData uri="http://schemas.openxmlformats.org/drawingml/2006/table">
            <a:tbl>
              <a:tblPr bandCol="1">
                <a:tableStyleId>{5C22544A-7EE6-4342-B048-85BDC9FD1C3A}</a:tableStyleId>
              </a:tblPr>
              <a:tblGrid>
                <a:gridCol w="2143095"/>
                <a:gridCol w="2143095"/>
                <a:gridCol w="2143095"/>
              </a:tblGrid>
              <a:tr h="1234286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86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286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000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2857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000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5314" marR="65314" marT="32657" marB="32657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角丸四角形 4"/>
          <p:cNvSpPr/>
          <p:nvPr/>
        </p:nvSpPr>
        <p:spPr>
          <a:xfrm>
            <a:off x="342943" y="8748464"/>
            <a:ext cx="2108806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t"/>
          <a:lstStyle/>
          <a:p>
            <a:pPr algn="ctr"/>
            <a:r>
              <a:rPr kumimoji="1" lang="ja-JP" altLang="en-US" dirty="0" smtClean="0"/>
              <a:t>Ｂ　</a:t>
            </a:r>
            <a:r>
              <a:rPr lang="ja-JP" altLang="en-US" sz="1300" dirty="0"/>
              <a:t>都市魅力の創造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2451749" y="342578"/>
            <a:ext cx="2185956" cy="26050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 anchorCtr="0"/>
          <a:lstStyle/>
          <a:p>
            <a:pPr algn="ctr"/>
            <a:r>
              <a:rPr kumimoji="1" lang="ja-JP" altLang="en-US" dirty="0" smtClean="0"/>
              <a:t>Ａ　</a:t>
            </a:r>
            <a:r>
              <a:rPr lang="ja-JP" altLang="en-US" sz="1300" dirty="0"/>
              <a:t>文化創造の基盤づくり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4637706" y="8748464"/>
            <a:ext cx="2134523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t"/>
          <a:lstStyle/>
          <a:p>
            <a:pPr algn="ctr"/>
            <a:r>
              <a:rPr kumimoji="1" lang="ja-JP" altLang="en-US" dirty="0" smtClean="0"/>
              <a:t>Ｃ</a:t>
            </a:r>
            <a:r>
              <a:rPr lang="ja-JP" altLang="en-US" sz="1000" dirty="0"/>
              <a:t>　人と地域のエンパワーメント</a:t>
            </a:r>
          </a:p>
        </p:txBody>
      </p:sp>
      <p:sp>
        <p:nvSpPr>
          <p:cNvPr id="9" name="ホームベース 8"/>
          <p:cNvSpPr/>
          <p:nvPr/>
        </p:nvSpPr>
        <p:spPr>
          <a:xfrm>
            <a:off x="85771" y="776151"/>
            <a:ext cx="1028686" cy="317269"/>
          </a:xfrm>
          <a:prstGeom prst="homePlate">
            <a:avLst/>
          </a:prstGeom>
          <a:ln>
            <a:prstDash val="sysDash"/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1100" dirty="0"/>
              <a:t>施設運営</a:t>
            </a:r>
          </a:p>
        </p:txBody>
      </p:sp>
      <p:sp>
        <p:nvSpPr>
          <p:cNvPr id="10" name="ホームベース 9"/>
          <p:cNvSpPr/>
          <p:nvPr/>
        </p:nvSpPr>
        <p:spPr>
          <a:xfrm>
            <a:off x="85771" y="2000286"/>
            <a:ext cx="1028686" cy="317269"/>
          </a:xfrm>
          <a:prstGeom prst="homePlate">
            <a:avLst/>
          </a:prstGeom>
          <a:ln>
            <a:prstDash val="sysDash"/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1100" dirty="0"/>
              <a:t>フェスティバル運営</a:t>
            </a:r>
          </a:p>
        </p:txBody>
      </p:sp>
      <p:sp>
        <p:nvSpPr>
          <p:cNvPr id="11" name="ホームベース 10"/>
          <p:cNvSpPr/>
          <p:nvPr/>
        </p:nvSpPr>
        <p:spPr>
          <a:xfrm>
            <a:off x="85771" y="3224422"/>
            <a:ext cx="1028686" cy="317269"/>
          </a:xfrm>
          <a:prstGeom prst="homePlate">
            <a:avLst/>
          </a:prstGeom>
          <a:ln>
            <a:prstDash val="sysDash"/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1100" dirty="0"/>
              <a:t>賞運営</a:t>
            </a:r>
          </a:p>
        </p:txBody>
      </p:sp>
      <p:sp>
        <p:nvSpPr>
          <p:cNvPr id="12" name="ホームベース 11"/>
          <p:cNvSpPr/>
          <p:nvPr/>
        </p:nvSpPr>
        <p:spPr>
          <a:xfrm>
            <a:off x="85771" y="4448558"/>
            <a:ext cx="1028686" cy="317269"/>
          </a:xfrm>
          <a:prstGeom prst="homePlate">
            <a:avLst/>
          </a:prstGeom>
          <a:ln>
            <a:prstDash val="sysDash"/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1100" dirty="0"/>
              <a:t>次世代育成・普及</a:t>
            </a:r>
          </a:p>
        </p:txBody>
      </p:sp>
      <p:sp>
        <p:nvSpPr>
          <p:cNvPr id="13" name="ホームベース 12"/>
          <p:cNvSpPr/>
          <p:nvPr/>
        </p:nvSpPr>
        <p:spPr>
          <a:xfrm>
            <a:off x="85771" y="5672693"/>
            <a:ext cx="1028686" cy="317269"/>
          </a:xfrm>
          <a:prstGeom prst="homePlate">
            <a:avLst/>
          </a:prstGeom>
          <a:ln>
            <a:prstDash val="sysDash"/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1100" dirty="0"/>
              <a:t>補助金支出</a:t>
            </a:r>
          </a:p>
        </p:txBody>
      </p:sp>
      <p:sp>
        <p:nvSpPr>
          <p:cNvPr id="14" name="ホームベース 13"/>
          <p:cNvSpPr/>
          <p:nvPr/>
        </p:nvSpPr>
        <p:spPr>
          <a:xfrm>
            <a:off x="85771" y="6896831"/>
            <a:ext cx="1028686" cy="317269"/>
          </a:xfrm>
          <a:prstGeom prst="homePlate">
            <a:avLst/>
          </a:prstGeom>
          <a:ln>
            <a:prstDash val="sysDash"/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1100" dirty="0"/>
              <a:t>その他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754417" y="1547664"/>
            <a:ext cx="1697331" cy="2571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17</a:t>
            </a:r>
            <a:r>
              <a:rPr lang="ja-JP" altLang="en-US" sz="800" dirty="0">
                <a:solidFill>
                  <a:schemeClr val="tx1"/>
                </a:solidFill>
              </a:rPr>
              <a:t>）中央公会堂管理運営業務</a:t>
            </a:r>
            <a:endParaRPr lang="en-US" altLang="ja-JP" sz="800" dirty="0">
              <a:solidFill>
                <a:schemeClr val="tx1"/>
              </a:solidFill>
            </a:endParaRPr>
          </a:p>
          <a:p>
            <a:r>
              <a:rPr lang="ja-JP" altLang="en-US" sz="800" dirty="0">
                <a:solidFill>
                  <a:schemeClr val="tx1"/>
                </a:solidFill>
              </a:rPr>
              <a:t>　　　代行料等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1766484" y="673281"/>
            <a:ext cx="1674741" cy="154303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8</a:t>
            </a:r>
            <a:r>
              <a:rPr lang="ja-JP" altLang="en-US" sz="800" dirty="0"/>
              <a:t>）上方演芸資料館運営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552703" y="1187624"/>
            <a:ext cx="2033851" cy="2571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3</a:t>
            </a:r>
            <a:r>
              <a:rPr lang="ja-JP" altLang="en-US" sz="700" dirty="0">
                <a:solidFill>
                  <a:schemeClr val="tx1"/>
                </a:solidFill>
              </a:rPr>
              <a:t>）芸術創造館における演劇事業・音楽事業等</a:t>
            </a:r>
            <a:endParaRPr lang="en-US" altLang="ja-JP" sz="700" dirty="0">
              <a:solidFill>
                <a:schemeClr val="tx1"/>
              </a:solidFill>
            </a:endParaRPr>
          </a:p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18</a:t>
            </a:r>
            <a:r>
              <a:rPr lang="ja-JP" altLang="en-US" sz="700" dirty="0">
                <a:solidFill>
                  <a:schemeClr val="tx1"/>
                </a:solidFill>
              </a:rPr>
              <a:t>）芸術創造館管理運営業務代行料等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789040" y="673281"/>
            <a:ext cx="1697331" cy="257143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3</a:t>
            </a:r>
            <a:r>
              <a:rPr lang="ja-JP" altLang="en-US" sz="800" dirty="0"/>
              <a:t>）江之子島文化芸術創造センター</a:t>
            </a:r>
            <a:endParaRPr lang="en-US" altLang="ja-JP" sz="800" dirty="0"/>
          </a:p>
          <a:p>
            <a:r>
              <a:rPr lang="ja-JP" altLang="en-US" sz="800" dirty="0"/>
              <a:t>　　管理運営業務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2554617" y="977581"/>
            <a:ext cx="2031937" cy="1594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19</a:t>
            </a:r>
            <a:r>
              <a:rPr lang="ja-JP" altLang="en-US" sz="700" dirty="0">
                <a:solidFill>
                  <a:schemeClr val="tx1"/>
                </a:solidFill>
              </a:rPr>
              <a:t>）クラシック音楽普及促進事業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143143" y="2640656"/>
            <a:ext cx="1697331" cy="15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5</a:t>
            </a:r>
            <a:r>
              <a:rPr lang="ja-JP" altLang="en-US" sz="800" dirty="0">
                <a:solidFill>
                  <a:schemeClr val="tx1"/>
                </a:solidFill>
              </a:rPr>
              <a:t>－</a:t>
            </a:r>
            <a:r>
              <a:rPr lang="en-US" altLang="ja-JP" sz="800" dirty="0">
                <a:solidFill>
                  <a:schemeClr val="tx1"/>
                </a:solidFill>
              </a:rPr>
              <a:t>1</a:t>
            </a:r>
            <a:r>
              <a:rPr lang="ja-JP" altLang="en-US" sz="800" dirty="0">
                <a:solidFill>
                  <a:schemeClr val="tx1"/>
                </a:solidFill>
              </a:rPr>
              <a:t>）アジアン映画祭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143144" y="2152022"/>
            <a:ext cx="2273574" cy="1655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1</a:t>
            </a:r>
            <a:r>
              <a:rPr lang="ja-JP" altLang="en-US" sz="800" dirty="0">
                <a:solidFill>
                  <a:schemeClr val="tx1"/>
                </a:solidFill>
              </a:rPr>
              <a:t>）大阪クラシック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143143" y="2396339"/>
            <a:ext cx="2267804" cy="1800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2</a:t>
            </a:r>
            <a:r>
              <a:rPr lang="ja-JP" altLang="en-US" sz="800" dirty="0">
                <a:solidFill>
                  <a:schemeClr val="tx1"/>
                </a:solidFill>
              </a:rPr>
              <a:t>）野外演劇フェスティバル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1525932" y="1907704"/>
            <a:ext cx="4474783" cy="15428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800" dirty="0"/>
              <a:t>（</a:t>
            </a:r>
            <a:r>
              <a:rPr lang="en-US" altLang="ja-JP" sz="800" dirty="0"/>
              <a:t>1</a:t>
            </a:r>
            <a:r>
              <a:rPr lang="ja-JP" altLang="en-US" sz="800" dirty="0" smtClean="0"/>
              <a:t>）</a:t>
            </a:r>
            <a:r>
              <a:rPr lang="ja-JP" altLang="en-US" sz="800" dirty="0"/>
              <a:t>おおさか</a:t>
            </a:r>
            <a:r>
              <a:rPr lang="ja-JP" altLang="en-US" sz="800" dirty="0" smtClean="0"/>
              <a:t>カンヴァス</a:t>
            </a:r>
            <a:r>
              <a:rPr lang="ja-JP" altLang="en-US" sz="800" dirty="0"/>
              <a:t>推進事業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2657486" y="2853932"/>
            <a:ext cx="1759231" cy="154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5</a:t>
            </a:r>
            <a:r>
              <a:rPr lang="ja-JP" altLang="en-US" sz="800" dirty="0">
                <a:solidFill>
                  <a:schemeClr val="tx1"/>
                </a:solidFill>
              </a:rPr>
              <a:t>－</a:t>
            </a:r>
            <a:r>
              <a:rPr lang="en-US" altLang="ja-JP" sz="800" dirty="0">
                <a:solidFill>
                  <a:schemeClr val="tx1"/>
                </a:solidFill>
              </a:rPr>
              <a:t>2</a:t>
            </a:r>
            <a:r>
              <a:rPr lang="ja-JP" altLang="en-US" sz="800" dirty="0">
                <a:solidFill>
                  <a:schemeClr val="tx1"/>
                </a:solidFill>
              </a:rPr>
              <a:t>）</a:t>
            </a:r>
            <a:r>
              <a:rPr lang="en-US" altLang="ja-JP" sz="800" dirty="0">
                <a:solidFill>
                  <a:schemeClr val="tx1"/>
                </a:solidFill>
              </a:rPr>
              <a:t>CO2</a:t>
            </a:r>
            <a:endParaRPr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668147" y="3358679"/>
            <a:ext cx="1748766" cy="26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4</a:t>
            </a:r>
            <a:r>
              <a:rPr lang="ja-JP" altLang="en-US" sz="800" dirty="0">
                <a:solidFill>
                  <a:schemeClr val="tx1"/>
                </a:solidFill>
              </a:rPr>
              <a:t>）咲くやこの花賞受賞者等支援事業</a:t>
            </a:r>
            <a:endParaRPr lang="en-US" altLang="ja-JP" sz="800" dirty="0">
              <a:solidFill>
                <a:schemeClr val="tx1"/>
              </a:solidFill>
            </a:endParaRPr>
          </a:p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7</a:t>
            </a:r>
            <a:r>
              <a:rPr lang="ja-JP" altLang="en-US" sz="800" dirty="0">
                <a:solidFill>
                  <a:schemeClr val="tx1"/>
                </a:solidFill>
              </a:rPr>
              <a:t>）咲くやこの花賞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2668147" y="3687494"/>
            <a:ext cx="1748766" cy="154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6</a:t>
            </a:r>
            <a:r>
              <a:rPr lang="ja-JP" altLang="en-US" sz="800" dirty="0">
                <a:solidFill>
                  <a:schemeClr val="tx1"/>
                </a:solidFill>
              </a:rPr>
              <a:t>）大阪文化賞、大阪文化祭賞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657486" y="4112238"/>
            <a:ext cx="1759426" cy="154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9</a:t>
            </a:r>
            <a:r>
              <a:rPr lang="ja-JP" altLang="en-US" sz="800" dirty="0">
                <a:solidFill>
                  <a:schemeClr val="tx1"/>
                </a:solidFill>
              </a:rPr>
              <a:t>）織田作之助賞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2668147" y="3899697"/>
            <a:ext cx="1738104" cy="154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8</a:t>
            </a:r>
            <a:r>
              <a:rPr lang="ja-JP" altLang="en-US" sz="800" dirty="0">
                <a:solidFill>
                  <a:schemeClr val="tx1"/>
                </a:solidFill>
              </a:rPr>
              <a:t>）三好達治賞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668147" y="3142127"/>
            <a:ext cx="1748766" cy="160787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10</a:t>
            </a:r>
            <a:r>
              <a:rPr lang="ja-JP" altLang="en-US" sz="800" dirty="0"/>
              <a:t>）芸術文化顕彰事業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2668147" y="5172011"/>
            <a:ext cx="2149579" cy="15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20</a:t>
            </a:r>
            <a:r>
              <a:rPr lang="ja-JP" altLang="en-US" sz="800" dirty="0">
                <a:solidFill>
                  <a:schemeClr val="tx1"/>
                </a:solidFill>
              </a:rPr>
              <a:t>）地域文化事業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46012" y="5367409"/>
            <a:ext cx="2571714" cy="154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21</a:t>
            </a:r>
            <a:r>
              <a:rPr lang="ja-JP" altLang="en-US" sz="800" dirty="0">
                <a:solidFill>
                  <a:schemeClr val="tx1"/>
                </a:solidFill>
              </a:rPr>
              <a:t>）イベントプロデューサー育成事業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657486" y="4565142"/>
            <a:ext cx="2160240" cy="565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10</a:t>
            </a:r>
            <a:r>
              <a:rPr lang="ja-JP" altLang="en-US" sz="700" dirty="0">
                <a:solidFill>
                  <a:schemeClr val="tx1"/>
                </a:solidFill>
              </a:rPr>
              <a:t>）舞台鑑賞会（オーケストラ）</a:t>
            </a:r>
            <a:endParaRPr lang="en-US" altLang="ja-JP" sz="700" dirty="0">
              <a:solidFill>
                <a:schemeClr val="tx1"/>
              </a:solidFill>
            </a:endParaRPr>
          </a:p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11</a:t>
            </a:r>
            <a:r>
              <a:rPr lang="ja-JP" altLang="en-US" sz="700" dirty="0">
                <a:solidFill>
                  <a:schemeClr val="tx1"/>
                </a:solidFill>
              </a:rPr>
              <a:t>）舞台鑑賞会（歌舞伎、能狂言、文楽）</a:t>
            </a:r>
            <a:endParaRPr lang="en-US" altLang="ja-JP" sz="700" dirty="0">
              <a:solidFill>
                <a:schemeClr val="tx1"/>
              </a:solidFill>
            </a:endParaRPr>
          </a:p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12</a:t>
            </a:r>
            <a:r>
              <a:rPr lang="ja-JP" altLang="en-US" sz="700" dirty="0">
                <a:solidFill>
                  <a:schemeClr val="tx1"/>
                </a:solidFill>
              </a:rPr>
              <a:t>）中高生のための文楽鑑賞教室</a:t>
            </a:r>
            <a:endParaRPr lang="en-US" altLang="ja-JP" sz="700" dirty="0">
              <a:solidFill>
                <a:schemeClr val="tx1"/>
              </a:solidFill>
            </a:endParaRPr>
          </a:p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13</a:t>
            </a:r>
            <a:r>
              <a:rPr lang="ja-JP" altLang="en-US" sz="700" dirty="0">
                <a:solidFill>
                  <a:schemeClr val="tx1"/>
                </a:solidFill>
              </a:rPr>
              <a:t>）中高生が参加するコンサート</a:t>
            </a:r>
            <a:endParaRPr lang="en-US" altLang="ja-JP" sz="700" dirty="0">
              <a:solidFill>
                <a:schemeClr val="tx1"/>
              </a:solidFill>
            </a:endParaRPr>
          </a:p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14</a:t>
            </a:r>
            <a:r>
              <a:rPr lang="ja-JP" altLang="en-US" sz="700" dirty="0">
                <a:solidFill>
                  <a:schemeClr val="tx1"/>
                </a:solidFill>
              </a:rPr>
              <a:t>）青少年芸術体験事業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2668147" y="4376550"/>
            <a:ext cx="1738104" cy="154303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13</a:t>
            </a:r>
            <a:r>
              <a:rPr lang="ja-JP" altLang="en-US" sz="800" dirty="0"/>
              <a:t>）音楽指導事業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2657486" y="5890451"/>
            <a:ext cx="2417411" cy="18343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12</a:t>
            </a:r>
            <a:r>
              <a:rPr lang="ja-JP" altLang="en-US" sz="800" dirty="0"/>
              <a:t>）輝け！子どもパフォーマー事業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2143143" y="6536790"/>
            <a:ext cx="1748765" cy="154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25</a:t>
            </a:r>
            <a:r>
              <a:rPr lang="ja-JP" altLang="en-US" sz="800" dirty="0">
                <a:solidFill>
                  <a:schemeClr val="tx1"/>
                </a:solidFill>
              </a:rPr>
              <a:t>）芸術活動振興事業助成金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657486" y="5650333"/>
            <a:ext cx="2417411" cy="180995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11</a:t>
            </a:r>
            <a:r>
              <a:rPr lang="ja-JP" altLang="en-US" sz="800" dirty="0"/>
              <a:t>）芸術文化振興補助金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1628800" y="6127707"/>
            <a:ext cx="1748765" cy="31000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15</a:t>
            </a:r>
            <a:r>
              <a:rPr lang="ja-JP" altLang="en-US" sz="700" dirty="0">
                <a:solidFill>
                  <a:schemeClr val="tx1"/>
                </a:solidFill>
              </a:rPr>
              <a:t>）大阪フィルハーモニー協会への補助</a:t>
            </a:r>
            <a:endParaRPr lang="en-US" altLang="ja-JP" sz="700" dirty="0">
              <a:solidFill>
                <a:schemeClr val="tx1"/>
              </a:solidFill>
            </a:endParaRPr>
          </a:p>
          <a:p>
            <a:r>
              <a:rPr lang="ja-JP" altLang="en-US" sz="700" dirty="0">
                <a:solidFill>
                  <a:schemeClr val="tx1"/>
                </a:solidFill>
              </a:rPr>
              <a:t>（</a:t>
            </a:r>
            <a:r>
              <a:rPr lang="en-US" altLang="ja-JP" sz="700" dirty="0">
                <a:solidFill>
                  <a:schemeClr val="tx1"/>
                </a:solidFill>
              </a:rPr>
              <a:t>16</a:t>
            </a:r>
            <a:r>
              <a:rPr lang="ja-JP" altLang="en-US" sz="700" dirty="0">
                <a:solidFill>
                  <a:schemeClr val="tx1"/>
                </a:solidFill>
              </a:rPr>
              <a:t>）文楽協会への補助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657486" y="7136871"/>
            <a:ext cx="1748571" cy="15428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9</a:t>
            </a:r>
            <a:r>
              <a:rPr lang="ja-JP" altLang="en-US" sz="800" dirty="0"/>
              <a:t>）大阪文化再発見事業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2143143" y="7510631"/>
            <a:ext cx="4269046" cy="15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22</a:t>
            </a:r>
            <a:r>
              <a:rPr lang="ja-JP" altLang="en-US" sz="800" dirty="0">
                <a:solidFill>
                  <a:schemeClr val="tx1"/>
                </a:solidFill>
              </a:rPr>
              <a:t>）ブレーカープロジェクト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2668146" y="7697511"/>
            <a:ext cx="1748571" cy="2571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23</a:t>
            </a:r>
            <a:r>
              <a:rPr lang="ja-JP" altLang="en-US" sz="800" dirty="0">
                <a:solidFill>
                  <a:schemeClr val="tx1"/>
                </a:solidFill>
              </a:rPr>
              <a:t>）文学碑記念の集い</a:t>
            </a:r>
            <a:endParaRPr lang="en-US" altLang="ja-JP" sz="800" dirty="0">
              <a:solidFill>
                <a:schemeClr val="tx1"/>
              </a:solidFill>
            </a:endParaRPr>
          </a:p>
          <a:p>
            <a:r>
              <a:rPr lang="ja-JP" altLang="en-US" sz="800" dirty="0">
                <a:solidFill>
                  <a:schemeClr val="tx1"/>
                </a:solidFill>
              </a:rPr>
              <a:t>（</a:t>
            </a:r>
            <a:r>
              <a:rPr lang="en-US" altLang="ja-JP" sz="800" dirty="0">
                <a:solidFill>
                  <a:schemeClr val="tx1"/>
                </a:solidFill>
              </a:rPr>
              <a:t>24</a:t>
            </a:r>
            <a:r>
              <a:rPr lang="ja-JP" altLang="en-US" sz="800" dirty="0">
                <a:solidFill>
                  <a:schemeClr val="tx1"/>
                </a:solidFill>
              </a:rPr>
              <a:t>）文学碑維持管理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4817726" y="6845396"/>
            <a:ext cx="1748571" cy="15428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4</a:t>
            </a:r>
            <a:r>
              <a:rPr lang="ja-JP" altLang="en-US" sz="800" dirty="0"/>
              <a:t>）プラットフォーム形成支援事業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2657680" y="6847134"/>
            <a:ext cx="1748571" cy="257143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5</a:t>
            </a:r>
            <a:r>
              <a:rPr lang="ja-JP" altLang="en-US" sz="800" dirty="0"/>
              <a:t>）メセナカード（</a:t>
            </a:r>
            <a:r>
              <a:rPr lang="en-US" altLang="ja-JP" sz="800" dirty="0"/>
              <a:t>6</a:t>
            </a:r>
            <a:r>
              <a:rPr lang="ja-JP" altLang="en-US" sz="800" dirty="0"/>
              <a:t>）メセナ自販機</a:t>
            </a:r>
            <a:endParaRPr lang="en-US" altLang="ja-JP" sz="800" dirty="0"/>
          </a:p>
          <a:p>
            <a:r>
              <a:rPr lang="ja-JP" altLang="en-US" sz="800" dirty="0"/>
              <a:t>（</a:t>
            </a:r>
            <a:r>
              <a:rPr lang="en-US" altLang="ja-JP" sz="800" dirty="0"/>
              <a:t>7</a:t>
            </a:r>
            <a:r>
              <a:rPr lang="ja-JP" altLang="en-US" sz="800" dirty="0"/>
              <a:t>）ふるさと納税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657486" y="7323751"/>
            <a:ext cx="1748571" cy="15428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18</a:t>
            </a:r>
            <a:r>
              <a:rPr lang="ja-JP" altLang="en-US" sz="800" dirty="0"/>
              <a:t>）アーティストバンク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662376" y="7987248"/>
            <a:ext cx="1748571" cy="257143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2</a:t>
            </a:r>
            <a:r>
              <a:rPr lang="ja-JP" altLang="en-US" sz="800" dirty="0"/>
              <a:t>）府庁本館活用事業</a:t>
            </a:r>
            <a:endParaRPr lang="en-US" altLang="ja-JP" sz="800" dirty="0"/>
          </a:p>
          <a:p>
            <a:r>
              <a:rPr lang="ja-JP" altLang="en-US" sz="800" dirty="0"/>
              <a:t>（</a:t>
            </a:r>
            <a:r>
              <a:rPr lang="en-US" altLang="ja-JP" sz="800" dirty="0"/>
              <a:t>17</a:t>
            </a:r>
            <a:r>
              <a:rPr lang="ja-JP" altLang="en-US" sz="800" dirty="0"/>
              <a:t>）フェスパ次世代シアター事業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2577897" y="8290592"/>
            <a:ext cx="1929069" cy="15428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14</a:t>
            </a:r>
            <a:r>
              <a:rPr lang="ja-JP" altLang="en-US" sz="800" dirty="0"/>
              <a:t>）日本センチュリー交響楽団のフォロー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2657680" y="8484276"/>
            <a:ext cx="1748571" cy="15428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15</a:t>
            </a:r>
            <a:r>
              <a:rPr lang="ja-JP" altLang="en-US" sz="800" dirty="0"/>
              <a:t>）音楽体験事業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2657680" y="8684761"/>
            <a:ext cx="1748571" cy="15428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（</a:t>
            </a:r>
            <a:r>
              <a:rPr lang="en-US" altLang="ja-JP" sz="800" dirty="0"/>
              <a:t>16</a:t>
            </a:r>
            <a:r>
              <a:rPr lang="ja-JP" altLang="en-US" sz="800" dirty="0"/>
              <a:t>）オーケストラハウス管理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764704" y="416110"/>
            <a:ext cx="679501" cy="154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>
                <a:solidFill>
                  <a:schemeClr val="tx1"/>
                </a:solidFill>
              </a:rPr>
              <a:t>大阪市事業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75365" y="236090"/>
            <a:ext cx="671266" cy="154303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ja-JP" altLang="en-US" sz="800" dirty="0"/>
              <a:t>大阪府事業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2657486" y="8882796"/>
            <a:ext cx="1759427" cy="174274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5306" tIns="32653" rIns="65306" bIns="32653" rtlCol="0" anchor="ctr"/>
          <a:lstStyle/>
          <a:p>
            <a:r>
              <a:rPr lang="zh-TW" altLang="en-US" sz="800" dirty="0">
                <a:ea typeface="ＭＳ Ｐゴシック" panose="020B0600070205080204" pitchFamily="50" charset="-128"/>
              </a:rPr>
              <a:t>（</a:t>
            </a:r>
            <a:r>
              <a:rPr lang="en-US" altLang="zh-TW" sz="800" dirty="0">
                <a:ea typeface="ＭＳ Ｐゴシック" panose="020B0600070205080204" pitchFamily="50" charset="-128"/>
              </a:rPr>
              <a:t>19</a:t>
            </a:r>
            <a:r>
              <a:rPr lang="zh-TW" altLang="en-US" sz="800" dirty="0">
                <a:ea typeface="ＭＳ Ｐゴシック" panose="020B0600070205080204" pitchFamily="50" charset="-128"/>
              </a:rPr>
              <a:t>）</a:t>
            </a:r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文化芸術創造発信事業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4147" y="288818"/>
            <a:ext cx="411474" cy="204443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en-US" altLang="ja-JP" sz="900" dirty="0"/>
              <a:t>※</a:t>
            </a:r>
            <a:r>
              <a:rPr lang="ja-JP" altLang="en-US" sz="900" dirty="0"/>
              <a:t>注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980141" y="72123"/>
            <a:ext cx="792088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 smtClean="0"/>
              <a:t>資料２</a:t>
            </a:r>
            <a:endParaRPr kumimoji="1" lang="ja-JP" altLang="en-US" sz="10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509120" y="323528"/>
            <a:ext cx="2592288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800" dirty="0" smtClean="0"/>
              <a:t>（平成</a:t>
            </a:r>
            <a:r>
              <a:rPr lang="en-US" altLang="ja-JP" sz="800" dirty="0" smtClean="0"/>
              <a:t>26</a:t>
            </a:r>
            <a:r>
              <a:rPr lang="ja-JP" altLang="en-US" sz="800" dirty="0" smtClean="0"/>
              <a:t>年度第</a:t>
            </a:r>
            <a:r>
              <a:rPr lang="en-US" altLang="ja-JP" sz="800" dirty="0" smtClean="0"/>
              <a:t>1</a:t>
            </a:r>
            <a:r>
              <a:rPr lang="ja-JP" altLang="en-US" sz="800" dirty="0" smtClean="0"/>
              <a:t>回大阪府市文化振興会議資料）</a:t>
            </a:r>
            <a:endParaRPr kumimoji="1" lang="ja-JP" altLang="en-US" sz="800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772816" y="16446"/>
            <a:ext cx="352839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/>
              <a:t>平成２６年度 大阪府市文化事業の属性分布図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4961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381</Words>
  <Application>Microsoft Office PowerPoint</Application>
  <PresentationFormat>画面に合わせる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大阪府市文化事業ツリー化図(H26.4)</dc:title>
  <dc:creator>藤永 学</dc:creator>
  <cp:lastModifiedBy>大山　知宏</cp:lastModifiedBy>
  <cp:revision>115</cp:revision>
  <cp:lastPrinted>2015-03-12T07:49:58Z</cp:lastPrinted>
  <dcterms:created xsi:type="dcterms:W3CDTF">2014-04-25T04:35:54Z</dcterms:created>
  <dcterms:modified xsi:type="dcterms:W3CDTF">2015-03-13T09:09:14Z</dcterms:modified>
</cp:coreProperties>
</file>