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785" autoAdjust="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/>
          <a:lstStyle>
            <a:lvl1pPr algn="l">
              <a:defRPr sz="1700"/>
            </a:lvl1pPr>
          </a:lstStyle>
          <a:p>
            <a:r>
              <a:rPr kumimoji="1" lang="ja-JP" altLang="en-US" smtClean="0"/>
              <a:t>上方演芸資料館の運営・管理について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5" y="4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/>
          <a:lstStyle>
            <a:lvl1pPr algn="r">
              <a:defRPr sz="1700"/>
            </a:lvl1pPr>
          </a:lstStyle>
          <a:p>
            <a:fld id="{F40A581B-5BBA-4818-8D6A-BAA445C33734}" type="datetime1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13647550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5" y="13647550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 anchor="b"/>
          <a:lstStyle>
            <a:lvl1pPr algn="r">
              <a:defRPr sz="1700"/>
            </a:lvl1pPr>
          </a:lstStyle>
          <a:p>
            <a:fld id="{A58D003A-CB45-4F3E-B11A-AEED212891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49290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/>
          <a:lstStyle>
            <a:lvl1pPr algn="l">
              <a:defRPr sz="1700"/>
            </a:lvl1pPr>
          </a:lstStyle>
          <a:p>
            <a:r>
              <a:rPr kumimoji="1" lang="ja-JP" altLang="en-US" smtClean="0"/>
              <a:t>上方演芸資料館の運営・管理について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5" y="4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/>
          <a:lstStyle>
            <a:lvl1pPr algn="r">
              <a:defRPr sz="1700"/>
            </a:lvl1pPr>
          </a:lstStyle>
          <a:p>
            <a:fld id="{3B980756-8F47-4DD2-A6BA-EEEDB30B43F8}" type="datetime1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08" tIns="66354" rIns="132708" bIns="663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6825021"/>
            <a:ext cx="7951470" cy="6465808"/>
          </a:xfrm>
          <a:prstGeom prst="rect">
            <a:avLst/>
          </a:prstGeom>
        </p:spPr>
        <p:txBody>
          <a:bodyPr vert="horz" lIns="132708" tIns="66354" rIns="132708" bIns="663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3647550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5" y="13647550"/>
            <a:ext cx="4307047" cy="718423"/>
          </a:xfrm>
          <a:prstGeom prst="rect">
            <a:avLst/>
          </a:prstGeom>
        </p:spPr>
        <p:txBody>
          <a:bodyPr vert="horz" lIns="132708" tIns="66354" rIns="132708" bIns="66354" rtlCol="0" anchor="b"/>
          <a:lstStyle>
            <a:lvl1pPr algn="r">
              <a:defRPr sz="1700"/>
            </a:lvl1pPr>
          </a:lstStyle>
          <a:p>
            <a:fld id="{A984A33F-711D-476F-B749-7B9C0750FAB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12125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4A33F-711D-476F-B749-7B9C0750FA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D092F2-4856-4D18-9C22-994090C33A53}" type="datetime1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上方演芸資料館の運営・管理について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93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0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9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3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0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0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77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54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5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8372-3505-4995-88D4-B0A404EB05F0}" type="datetimeFigureOut">
              <a:rPr kumimoji="1" lang="ja-JP" altLang="en-US" smtClean="0"/>
              <a:pPr/>
              <a:t>2014/9/19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7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角丸四角形 92"/>
          <p:cNvSpPr/>
          <p:nvPr/>
        </p:nvSpPr>
        <p:spPr>
          <a:xfrm>
            <a:off x="7076154" y="3540275"/>
            <a:ext cx="5517334" cy="680388"/>
          </a:xfrm>
          <a:prstGeom prst="roundRect">
            <a:avLst>
              <a:gd name="adj" fmla="val 13085"/>
            </a:avLst>
          </a:prstGeom>
          <a:noFill/>
          <a:ln w="254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603" tIns="43301" rIns="86603" bIns="43301" rtlCol="0" anchor="ctr"/>
          <a:lstStyle/>
          <a:p>
            <a:pPr algn="ctr"/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46554" y="858069"/>
            <a:ext cx="12626471" cy="2160240"/>
          </a:xfrm>
          <a:prstGeom prst="roundRect">
            <a:avLst>
              <a:gd name="adj" fmla="val 460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7768951" y="6558065"/>
            <a:ext cx="4940365" cy="2985986"/>
          </a:xfrm>
          <a:prstGeom prst="roundRect">
            <a:avLst>
              <a:gd name="adj" fmla="val 2219"/>
            </a:avLst>
          </a:prstGeom>
          <a:solidFill>
            <a:schemeClr val="tx2">
              <a:lumMod val="20000"/>
              <a:lumOff val="80000"/>
            </a:schemeClr>
          </a:solidFill>
          <a:ln w="9207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  </a:t>
            </a:r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80120" y="991350"/>
            <a:ext cx="6336704" cy="1942351"/>
          </a:xfrm>
          <a:prstGeom prst="rect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ja-JP" altLang="en-US" sz="1100" b="1" kern="100" dirty="0" smtClean="0">
                <a:latin typeface="+mn-ea"/>
                <a:cs typeface="Times New Roman"/>
              </a:rPr>
              <a:t>大阪府立上方演芸資料館（愛称「ワッハ上方」）の経緯</a:t>
            </a:r>
            <a:endParaRPr lang="en-US" altLang="ja-JP" sz="1100" b="1" kern="100" dirty="0" smtClean="0">
              <a:latin typeface="+mn-ea"/>
              <a:cs typeface="Times New Roman"/>
            </a:endParaRPr>
          </a:p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ja-JP" altLang="en-US" sz="1000" kern="100" dirty="0" smtClean="0">
                <a:latin typeface="+mn-ea"/>
                <a:cs typeface="Times New Roman"/>
              </a:rPr>
              <a:t>　上方演芸資料館は、平成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8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年にオープン。財団の管理運営委託、府の直営を経て、平成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18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年度から指定管理者制度を導入。</a:t>
            </a:r>
            <a:endParaRPr lang="en-US" altLang="ja-JP" sz="1000" kern="100" dirty="0" smtClean="0">
              <a:latin typeface="+mn-ea"/>
              <a:cs typeface="Times New Roman"/>
            </a:endParaRPr>
          </a:p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en-US" altLang="ja-JP" sz="1000" kern="100" dirty="0" smtClean="0">
                <a:latin typeface="+mn-ea"/>
                <a:cs typeface="Times New Roman"/>
              </a:rPr>
              <a:t>    </a:t>
            </a:r>
            <a:r>
              <a:rPr lang="ja-JP" altLang="en-US" sz="1000" kern="100" dirty="0" smtClean="0">
                <a:latin typeface="+mn-ea"/>
                <a:cs typeface="Times New Roman"/>
              </a:rPr>
              <a:t>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21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年の戦略本部会議の決定を受け、平成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22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</a:t>
            </a:r>
            <a:r>
              <a:rPr lang="en-US" altLang="ja-JP" sz="1000" kern="100" dirty="0" smtClean="0">
                <a:latin typeface="+mn-ea"/>
                <a:cs typeface="Times New Roman"/>
              </a:rPr>
              <a:t>12</a:t>
            </a:r>
            <a:r>
              <a:rPr lang="ja-JP" altLang="en-US" sz="1000" kern="100" dirty="0" smtClean="0">
                <a:latin typeface="+mn-ea"/>
                <a:cs typeface="Times New Roman"/>
              </a:rPr>
              <a:t>月に演芸ホールを廃止。平成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25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年１月の戦略本部会議の決定を受け、平成</a:t>
            </a:r>
            <a:r>
              <a:rPr lang="en-US" altLang="ja-JP" sz="1000" kern="100" dirty="0" smtClean="0">
                <a:latin typeface="+mn-ea"/>
                <a:cs typeface="Times New Roman"/>
              </a:rPr>
              <a:t>25</a:t>
            </a:r>
            <a:r>
              <a:rPr lang="ja-JP" altLang="en-US" sz="1000" kern="100" dirty="0" smtClean="0">
                <a:latin typeface="+mn-ea"/>
                <a:cs typeface="Times New Roman"/>
              </a:rPr>
              <a:t>年４月には、展示室及びレッスンルームを廃止。</a:t>
            </a:r>
            <a:endParaRPr lang="en-US" altLang="ja-JP" sz="1000" kern="100" dirty="0" smtClean="0">
              <a:latin typeface="+mn-ea"/>
              <a:cs typeface="Times New Roman"/>
            </a:endParaRPr>
          </a:p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ja-JP" altLang="en-US" sz="1000" kern="100" dirty="0" smtClean="0">
                <a:latin typeface="+mn-ea"/>
                <a:cs typeface="Times New Roman"/>
              </a:rPr>
              <a:t>　　現在では、有料ゾーンがなくなり、利用料金を徴収しない無料の施設として演芸ライブラリーのみを運営</a:t>
            </a:r>
            <a:r>
              <a:rPr lang="ja-JP" altLang="en-US" sz="1050" kern="100" dirty="0" smtClean="0">
                <a:effectLst/>
                <a:latin typeface="+mn-ea"/>
                <a:cs typeface="Times New Roman"/>
              </a:rPr>
              <a:t>　</a:t>
            </a:r>
            <a:endParaRPr lang="en-US" altLang="ja-JP" sz="1050" kern="100" dirty="0" smtClean="0">
              <a:effectLst/>
              <a:latin typeface="+mn-ea"/>
              <a:cs typeface="Times New Roman"/>
            </a:endParaRPr>
          </a:p>
          <a:p>
            <a:pPr>
              <a:spcAft>
                <a:spcPts val="300"/>
              </a:spcAft>
            </a:pPr>
            <a:endParaRPr lang="en-US" altLang="ja-JP" sz="1050" kern="100" dirty="0" smtClean="0">
              <a:latin typeface="+mn-ea"/>
              <a:cs typeface="Times New Roman"/>
            </a:endParaRPr>
          </a:p>
          <a:p>
            <a:pPr>
              <a:lnSpc>
                <a:spcPts val="900"/>
              </a:lnSpc>
              <a:spcAft>
                <a:spcPts val="300"/>
              </a:spcAft>
            </a:pPr>
            <a:r>
              <a:rPr lang="ja-JP" altLang="en-US" sz="900" kern="100" dirty="0" smtClean="0">
                <a:effectLst/>
                <a:latin typeface="+mn-ea"/>
                <a:cs typeface="Times New Roman"/>
              </a:rPr>
              <a:t>　・</a:t>
            </a:r>
            <a:r>
              <a:rPr lang="en-US" altLang="ja-JP" sz="900" kern="100" dirty="0" smtClean="0">
                <a:effectLst/>
                <a:latin typeface="+mn-ea"/>
                <a:cs typeface="Times New Roman"/>
              </a:rPr>
              <a:t>H8.11</a:t>
            </a:r>
            <a:r>
              <a:rPr lang="ja-JP" altLang="en-US" sz="900" kern="100" dirty="0" smtClean="0">
                <a:effectLst/>
                <a:latin typeface="+mn-ea"/>
                <a:cs typeface="Times New Roman"/>
              </a:rPr>
              <a:t>　　上方演芸資料館オープン　</a:t>
            </a:r>
            <a:r>
              <a:rPr lang="ja-JP" altLang="en-US" sz="900" kern="100" dirty="0" smtClean="0">
                <a:latin typeface="+mn-ea"/>
                <a:cs typeface="Times New Roman"/>
              </a:rPr>
              <a:t>⇒ </a:t>
            </a:r>
            <a:r>
              <a:rPr lang="ja-JP" altLang="en-US" sz="900" u="sng" kern="100" dirty="0" smtClean="0">
                <a:latin typeface="+mn-ea"/>
                <a:cs typeface="Times New Roman"/>
              </a:rPr>
              <a:t>演芸ホール（有料）、レッスンルーム（有料） 、展示室（有料） 、 演芸ライブラリー（無料</a:t>
            </a:r>
            <a:r>
              <a:rPr lang="ja-JP" altLang="en-US" sz="900" kern="100" dirty="0" smtClean="0">
                <a:latin typeface="+mn-ea"/>
                <a:cs typeface="Times New Roman"/>
              </a:rPr>
              <a:t>）</a:t>
            </a:r>
            <a:endParaRPr lang="en-US" altLang="ja-JP" sz="900" kern="100" dirty="0" smtClean="0">
              <a:effectLst/>
              <a:latin typeface="+mn-ea"/>
              <a:cs typeface="Times New Roman"/>
            </a:endParaRPr>
          </a:p>
          <a:p>
            <a:pPr>
              <a:lnSpc>
                <a:spcPts val="900"/>
              </a:lnSpc>
              <a:spcAft>
                <a:spcPts val="300"/>
              </a:spcAft>
            </a:pPr>
            <a:r>
              <a:rPr lang="ja-JP" altLang="en-US" sz="900" kern="100" dirty="0" smtClean="0">
                <a:effectLst/>
                <a:latin typeface="+mn-ea"/>
                <a:cs typeface="Times New Roman"/>
              </a:rPr>
              <a:t>　・</a:t>
            </a:r>
            <a:r>
              <a:rPr lang="en-US" altLang="ja-JP" sz="900" kern="100" dirty="0" smtClean="0">
                <a:effectLst/>
                <a:latin typeface="+mn-ea"/>
                <a:cs typeface="Times New Roman"/>
              </a:rPr>
              <a:t>H 18      </a:t>
            </a:r>
            <a:r>
              <a:rPr lang="ja-JP" altLang="en-US" sz="900" kern="100" dirty="0" smtClean="0">
                <a:effectLst/>
                <a:latin typeface="+mn-ea"/>
                <a:cs typeface="Times New Roman"/>
              </a:rPr>
              <a:t>指定管理者制度導入</a:t>
            </a:r>
            <a:endParaRPr lang="en-US" altLang="ja-JP" sz="900" kern="100" dirty="0" smtClean="0">
              <a:latin typeface="+mn-ea"/>
              <a:cs typeface="Times New Roman"/>
            </a:endParaRPr>
          </a:p>
          <a:p>
            <a:pPr>
              <a:lnSpc>
                <a:spcPts val="900"/>
              </a:lnSpc>
              <a:spcAft>
                <a:spcPts val="300"/>
              </a:spcAft>
            </a:pPr>
            <a:r>
              <a:rPr lang="ja-JP" altLang="en-US" sz="1050" kern="100" dirty="0" smtClean="0">
                <a:latin typeface="+mn-ea"/>
                <a:cs typeface="Times New Roman"/>
              </a:rPr>
              <a:t>　</a:t>
            </a:r>
            <a:r>
              <a:rPr lang="ja-JP" altLang="en-US" sz="900" kern="100" dirty="0" smtClean="0">
                <a:latin typeface="+mn-ea"/>
                <a:cs typeface="Times New Roman"/>
              </a:rPr>
              <a:t>・</a:t>
            </a:r>
            <a:r>
              <a:rPr lang="en-US" altLang="ja-JP" sz="900" kern="100" dirty="0" smtClean="0">
                <a:latin typeface="+mn-ea"/>
                <a:cs typeface="Times New Roman"/>
              </a:rPr>
              <a:t>H22. 12  </a:t>
            </a:r>
            <a:r>
              <a:rPr lang="ja-JP" altLang="en-US" sz="900" kern="100" dirty="0" smtClean="0">
                <a:latin typeface="+mn-ea"/>
                <a:cs typeface="Times New Roman"/>
              </a:rPr>
              <a:t>演芸</a:t>
            </a:r>
            <a:r>
              <a:rPr lang="ja-JP" altLang="en-US" sz="900" kern="100" dirty="0">
                <a:latin typeface="+mn-ea"/>
                <a:cs typeface="Times New Roman"/>
              </a:rPr>
              <a:t>ホール（有料）廃止</a:t>
            </a:r>
            <a:r>
              <a:rPr lang="ja-JP" altLang="en-US" sz="900" kern="100" dirty="0" smtClean="0">
                <a:latin typeface="+mn-ea"/>
                <a:cs typeface="Times New Roman"/>
              </a:rPr>
              <a:t>　 ⇒ </a:t>
            </a:r>
            <a:r>
              <a:rPr lang="ja-JP" altLang="en-US" sz="900" u="sng" kern="100" dirty="0" smtClean="0">
                <a:latin typeface="+mn-ea"/>
                <a:cs typeface="Times New Roman"/>
              </a:rPr>
              <a:t>レッスンルーム</a:t>
            </a:r>
            <a:r>
              <a:rPr lang="ja-JP" altLang="en-US" sz="900" u="sng" kern="100" dirty="0">
                <a:latin typeface="+mn-ea"/>
                <a:cs typeface="Times New Roman"/>
              </a:rPr>
              <a:t>（有料） 、展示室（有料） 、</a:t>
            </a:r>
            <a:r>
              <a:rPr lang="ja-JP" altLang="en-US" sz="900" u="sng" kern="100" dirty="0" smtClean="0">
                <a:latin typeface="+mn-ea"/>
                <a:cs typeface="Times New Roman"/>
              </a:rPr>
              <a:t>演芸ライブラリー</a:t>
            </a:r>
            <a:r>
              <a:rPr lang="ja-JP" altLang="en-US" sz="900" u="sng" kern="100" dirty="0">
                <a:latin typeface="+mn-ea"/>
                <a:cs typeface="Times New Roman"/>
              </a:rPr>
              <a:t>（無料</a:t>
            </a:r>
            <a:r>
              <a:rPr lang="ja-JP" altLang="en-US" sz="900" u="sng" kern="100" dirty="0" smtClean="0">
                <a:latin typeface="+mn-ea"/>
                <a:cs typeface="Times New Roman"/>
              </a:rPr>
              <a:t>）</a:t>
            </a:r>
            <a:endParaRPr lang="en-US" altLang="ja-JP" sz="900" u="sng" kern="100" dirty="0" smtClean="0">
              <a:latin typeface="+mn-ea"/>
              <a:cs typeface="Times New Roman"/>
            </a:endParaRPr>
          </a:p>
          <a:p>
            <a:pPr>
              <a:lnSpc>
                <a:spcPts val="900"/>
              </a:lnSpc>
              <a:spcAft>
                <a:spcPts val="300"/>
              </a:spcAft>
            </a:pPr>
            <a:r>
              <a:rPr lang="ja-JP" altLang="en-US" sz="900" b="1" kern="100" dirty="0" smtClean="0">
                <a:latin typeface="+mn-ea"/>
                <a:cs typeface="Times New Roman"/>
              </a:rPr>
              <a:t>　</a:t>
            </a:r>
            <a:r>
              <a:rPr lang="ja-JP" altLang="en-US" sz="900" kern="100" dirty="0" smtClean="0">
                <a:latin typeface="+mn-ea"/>
                <a:cs typeface="Times New Roman"/>
              </a:rPr>
              <a:t>・</a:t>
            </a:r>
            <a:r>
              <a:rPr lang="en-US" altLang="ja-JP" sz="900" kern="100" dirty="0" smtClean="0">
                <a:latin typeface="+mn-ea"/>
                <a:cs typeface="Times New Roman"/>
              </a:rPr>
              <a:t>H25. 4    </a:t>
            </a:r>
            <a:r>
              <a:rPr lang="ja-JP" altLang="en-US" sz="900" kern="100" dirty="0">
                <a:latin typeface="+mn-ea"/>
                <a:cs typeface="Times New Roman"/>
              </a:rPr>
              <a:t>展示室（有料）廃止、レッスンルーム（有料）</a:t>
            </a:r>
            <a:r>
              <a:rPr lang="ja-JP" altLang="en-US" sz="900" kern="100" dirty="0" smtClean="0">
                <a:latin typeface="+mn-ea"/>
                <a:cs typeface="Times New Roman"/>
              </a:rPr>
              <a:t>廃止　　⇒ </a:t>
            </a:r>
            <a:r>
              <a:rPr lang="ja-JP" altLang="en-US" sz="900" u="sng" kern="100" dirty="0" smtClean="0">
                <a:latin typeface="+mn-ea"/>
                <a:cs typeface="Times New Roman"/>
              </a:rPr>
              <a:t>演芸ライブラリー（無料）</a:t>
            </a:r>
            <a:endParaRPr lang="en-US" altLang="ja-JP" sz="900" u="sng" kern="100" dirty="0">
              <a:latin typeface="+mn-ea"/>
              <a:cs typeface="Times New Roman"/>
            </a:endParaRPr>
          </a:p>
        </p:txBody>
      </p:sp>
      <p:sp>
        <p:nvSpPr>
          <p:cNvPr id="6" name="ストライプ矢印 5"/>
          <p:cNvSpPr/>
          <p:nvPr/>
        </p:nvSpPr>
        <p:spPr>
          <a:xfrm>
            <a:off x="6553200" y="3648472"/>
            <a:ext cx="299062" cy="2288723"/>
          </a:xfrm>
          <a:prstGeom prst="stripedRightArrow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70361" y="3373016"/>
            <a:ext cx="6446463" cy="2857501"/>
          </a:xfrm>
          <a:prstGeom prst="roundRect">
            <a:avLst>
              <a:gd name="adj" fmla="val 274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050" kern="100" dirty="0">
                <a:effectLst/>
                <a:ea typeface="ＭＳ Ｐゴシック"/>
                <a:cs typeface="Times New Roman"/>
              </a:rPr>
              <a:t>■ </a:t>
            </a:r>
            <a:r>
              <a:rPr lang="ja-JP" sz="1000" b="1" u="sng" kern="100" dirty="0">
                <a:effectLst/>
                <a:ea typeface="ＭＳ Ｐゴシック"/>
                <a:cs typeface="Times New Roman"/>
              </a:rPr>
              <a:t>大阪独自の文化である上方演芸を後世に伝えていくことは、大阪府の文化行政が担うべき</a:t>
            </a:r>
            <a:r>
              <a:rPr lang="ja-JP" sz="1000" b="1" u="sng" kern="100" dirty="0" smtClean="0">
                <a:effectLst/>
                <a:ea typeface="ＭＳ Ｐゴシック"/>
                <a:cs typeface="Times New Roman"/>
              </a:rPr>
              <a:t>役割</a:t>
            </a:r>
            <a:r>
              <a:rPr lang="ja-JP" altLang="en-US" sz="1000" b="1" u="sng" kern="100" dirty="0" smtClean="0">
                <a:ea typeface="ＭＳ Ｐゴシック"/>
                <a:cs typeface="Times New Roman"/>
              </a:rPr>
              <a:t>の一つ</a:t>
            </a:r>
            <a:r>
              <a:rPr lang="ja-JP" sz="1000" b="1" u="sng" kern="100" dirty="0" smtClean="0">
                <a:effectLst/>
                <a:ea typeface="ＭＳ Ｐゴシック"/>
                <a:cs typeface="Times New Roman"/>
              </a:rPr>
              <a:t>。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indent="200025" algn="just">
              <a:spcAft>
                <a:spcPts val="600"/>
              </a:spcAft>
            </a:pPr>
            <a:r>
              <a:rPr lang="en-US" sz="1050" kern="100" dirty="0">
                <a:effectLst/>
                <a:latin typeface="ＭＳ Ｐゴシック"/>
                <a:ea typeface="ＭＳ 明朝"/>
                <a:cs typeface="Times New Roman"/>
              </a:rPr>
              <a:t>⇒ 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現時点では、その仕事は大阪府立上方演芸資料館（ワッハ上方）が果たすことが望ましい。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Ｐゴシック"/>
                <a:cs typeface="Times New Roman"/>
              </a:rPr>
              <a:t>■ </a:t>
            </a:r>
            <a:r>
              <a:rPr lang="ja-JP" sz="1000" b="1" u="sng" kern="100" dirty="0">
                <a:effectLst/>
                <a:ea typeface="ＭＳ Ｐゴシック"/>
                <a:cs typeface="Times New Roman"/>
              </a:rPr>
              <a:t>ワッハ上方のミッション（使命）は「上方演芸の発祥から現在までの歴史を</a:t>
            </a:r>
            <a:r>
              <a:rPr lang="ja-JP" sz="1000" b="1" u="sng" kern="100" dirty="0" smtClean="0">
                <a:effectLst/>
                <a:ea typeface="ＭＳ Ｐゴシック"/>
                <a:cs typeface="Times New Roman"/>
              </a:rPr>
              <a:t>伝え</a:t>
            </a:r>
            <a:r>
              <a:rPr lang="ja-JP" altLang="en-US" sz="1000" b="1" u="sng" kern="100" dirty="0" smtClean="0">
                <a:effectLst/>
                <a:ea typeface="ＭＳ Ｐゴシック"/>
                <a:cs typeface="Times New Roman"/>
              </a:rPr>
              <a:t>続けていく</a:t>
            </a:r>
            <a:r>
              <a:rPr lang="ja-JP" sz="1000" b="1" u="sng" kern="100" dirty="0" smtClean="0">
                <a:effectLst/>
                <a:ea typeface="ＭＳ Ｐゴシック"/>
                <a:cs typeface="Times New Roman"/>
              </a:rPr>
              <a:t>こと</a:t>
            </a:r>
            <a:r>
              <a:rPr lang="ja-JP" altLang="en-US" sz="1000" b="1" u="sng" kern="100" dirty="0" smtClean="0">
                <a:effectLst/>
                <a:ea typeface="ＭＳ Ｐゴシック"/>
                <a:cs typeface="Times New Roman"/>
              </a:rPr>
              <a:t>」にある</a:t>
            </a:r>
            <a:r>
              <a:rPr lang="ja-JP" sz="1000" b="1" u="sng" kern="100" dirty="0" smtClean="0">
                <a:effectLst/>
                <a:ea typeface="ＭＳ Ｐゴシック"/>
                <a:cs typeface="Times New Roman"/>
              </a:rPr>
              <a:t>。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indent="200025" algn="dist"/>
            <a:r>
              <a:rPr lang="en-US" sz="1050" kern="100" dirty="0" smtClean="0">
                <a:effectLst/>
                <a:latin typeface="ＭＳ Ｐゴシック"/>
                <a:ea typeface="ＭＳ 明朝"/>
                <a:cs typeface="Times New Roman"/>
              </a:rPr>
              <a:t>⇒</a:t>
            </a:r>
            <a:r>
              <a:rPr lang="ja-JP" altLang="en-US" sz="1050" kern="100" dirty="0" smtClean="0">
                <a:latin typeface="ＭＳ Ｐゴシック"/>
                <a:ea typeface="ＭＳ 明朝"/>
                <a:cs typeface="Times New Roman"/>
              </a:rPr>
              <a:t> 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具体的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には、上方演芸の資料を収集し、府民をはじめ研究者、芸人、演芸ファンなど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幅広い</a:t>
            </a:r>
            <a:r>
              <a:rPr lang="ja-JP" altLang="en-US" sz="1050" kern="100" dirty="0" smtClean="0">
                <a:ea typeface="ＭＳ Ｐゴシック"/>
                <a:cs typeface="Times New Roman"/>
              </a:rPr>
              <a:t>人々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が活用</a:t>
            </a:r>
            <a:endParaRPr lang="en-US" altLang="ja-JP" sz="1050" kern="100" dirty="0" smtClean="0">
              <a:effectLst/>
              <a:ea typeface="ＭＳ Ｐゴシック"/>
              <a:cs typeface="Times New Roman"/>
            </a:endParaRPr>
          </a:p>
          <a:p>
            <a:pPr indent="200025">
              <a:spcAft>
                <a:spcPts val="600"/>
              </a:spcAft>
            </a:pPr>
            <a:r>
              <a:rPr lang="en-US" altLang="ja-JP" sz="1050" kern="100" dirty="0">
                <a:ea typeface="ＭＳ Ｐゴシック"/>
                <a:cs typeface="Times New Roman"/>
              </a:rPr>
              <a:t> </a:t>
            </a:r>
            <a:r>
              <a:rPr lang="en-US" altLang="ja-JP" sz="1050" kern="100" dirty="0" smtClean="0">
                <a:ea typeface="ＭＳ Ｐゴシック"/>
                <a:cs typeface="Times New Roman"/>
              </a:rPr>
              <a:t>    </a:t>
            </a:r>
            <a:r>
              <a:rPr lang="ja-JP" altLang="en-US" sz="1050" kern="100" dirty="0">
                <a:ea typeface="ＭＳ Ｐゴシック"/>
                <a:cs typeface="Times New Roman"/>
              </a:rPr>
              <a:t> 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できる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形で蓄積していく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こと。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lvl="0" algn="just">
              <a:spcAft>
                <a:spcPts val="300"/>
              </a:spcAft>
            </a:pPr>
            <a:r>
              <a:rPr lang="ja-JP" altLang="en-US" sz="1050" b="1" kern="100" dirty="0" smtClean="0">
                <a:effectLst/>
                <a:ea typeface="ＭＳ Ｐゴシック"/>
                <a:cs typeface="Times New Roman"/>
              </a:rPr>
              <a:t>■ 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ワッハ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上方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が</a:t>
            </a:r>
            <a:r>
              <a:rPr lang="ja-JP" altLang="en-US" sz="1050" b="1" u="sng" kern="100" dirty="0" smtClean="0">
                <a:effectLst/>
                <a:ea typeface="ＭＳ Ｐゴシック"/>
                <a:cs typeface="Times New Roman"/>
              </a:rPr>
              <a:t>この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ミッション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を果たすため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に</a:t>
            </a:r>
            <a:r>
              <a:rPr lang="ja-JP" altLang="en-US" sz="1050" b="1" u="sng" kern="100" dirty="0" smtClean="0">
                <a:effectLst/>
                <a:ea typeface="ＭＳ Ｐゴシック"/>
                <a:cs typeface="Times New Roman"/>
              </a:rPr>
              <a:t>、大阪府には以下を求めたい。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1050" kern="100" dirty="0">
                <a:ea typeface="ＭＳ 明朝"/>
                <a:cs typeface="Times New Roman"/>
              </a:rPr>
              <a:t> </a:t>
            </a:r>
            <a:r>
              <a:rPr lang="en-US" altLang="ja-JP" sz="1050" kern="100" dirty="0" smtClean="0">
                <a:ea typeface="ＭＳ 明朝"/>
                <a:cs typeface="Times New Roman"/>
              </a:rPr>
              <a:t>  </a:t>
            </a:r>
            <a:r>
              <a:rPr lang="ja-JP" altLang="en-US" sz="1050" kern="100" dirty="0" smtClean="0">
                <a:ea typeface="ＭＳ Ｐゴシック"/>
                <a:cs typeface="Times New Roman"/>
              </a:rPr>
              <a:t>  ・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　資料館としての中長期的ビジョンを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示す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1050" kern="100" dirty="0">
                <a:effectLst/>
                <a:ea typeface="ＭＳ 明朝"/>
                <a:cs typeface="Times New Roman"/>
              </a:rPr>
              <a:t> </a:t>
            </a:r>
            <a:r>
              <a:rPr lang="en-US" altLang="ja-JP" sz="1050" kern="100" dirty="0" smtClean="0">
                <a:effectLst/>
                <a:ea typeface="ＭＳ 明朝"/>
                <a:cs typeface="Times New Roman"/>
              </a:rPr>
              <a:t>  </a:t>
            </a:r>
            <a:r>
              <a:rPr lang="ja-JP" altLang="en-US" sz="1050" kern="100" dirty="0" smtClean="0">
                <a:effectLst/>
                <a:ea typeface="ＭＳ Ｐゴシック"/>
                <a:cs typeface="Times New Roman"/>
              </a:rPr>
              <a:t>  ・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　資料を効果的に活用するために研究機関と連携のルールを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つくる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1050" kern="100" dirty="0">
                <a:ea typeface="ＭＳ 明朝"/>
                <a:cs typeface="Times New Roman"/>
              </a:rPr>
              <a:t> </a:t>
            </a:r>
            <a:r>
              <a:rPr lang="en-US" altLang="ja-JP" sz="1050" kern="100" dirty="0" smtClean="0">
                <a:ea typeface="ＭＳ 明朝"/>
                <a:cs typeface="Times New Roman"/>
              </a:rPr>
              <a:t>  </a:t>
            </a:r>
            <a:r>
              <a:rPr lang="ja-JP" altLang="en-US" sz="1050" kern="100" dirty="0" smtClean="0">
                <a:ea typeface="ＭＳ Ｐゴシック"/>
                <a:cs typeface="Times New Roman"/>
              </a:rPr>
              <a:t>  ・   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資料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をより多くの人に活用してもらえるよう、デジタル化を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進める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lvl="0" algn="just">
              <a:spcAft>
                <a:spcPts val="60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 </a:t>
            </a:r>
            <a:r>
              <a:rPr lang="ja-JP" altLang="en-US" sz="1050" kern="100" dirty="0" smtClean="0">
                <a:ea typeface="ＭＳ 明朝"/>
                <a:cs typeface="Times New Roman"/>
              </a:rPr>
              <a:t>   ・  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収蔵</a:t>
            </a:r>
            <a:r>
              <a:rPr lang="ja-JP" sz="1050" kern="100" dirty="0">
                <a:effectLst/>
                <a:ea typeface="ＭＳ Ｐゴシック"/>
                <a:cs typeface="Times New Roman"/>
              </a:rPr>
              <a:t>資料を今に生かす事業も</a:t>
            </a:r>
            <a:r>
              <a:rPr lang="ja-JP" sz="1050" kern="100" dirty="0" smtClean="0">
                <a:effectLst/>
                <a:ea typeface="ＭＳ Ｐゴシック"/>
                <a:cs typeface="Times New Roman"/>
              </a:rPr>
              <a:t>行う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dist"/>
            <a:r>
              <a:rPr lang="ja-JP" sz="1050" kern="100" dirty="0">
                <a:effectLst/>
                <a:ea typeface="ＭＳ Ｐゴシック"/>
                <a:cs typeface="Times New Roman"/>
              </a:rPr>
              <a:t>■ 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ワッハ上方は当面は現地で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上記</a:t>
            </a:r>
            <a:r>
              <a:rPr lang="ja-JP" altLang="en-US" sz="1050" b="1" u="sng" kern="100" dirty="0" smtClean="0">
                <a:effectLst/>
                <a:ea typeface="ＭＳ Ｐゴシック"/>
                <a:cs typeface="Times New Roman"/>
              </a:rPr>
              <a:t>の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使命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を果たす。が、資料の蓄積、閲覧、研究に、より適した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場所が</a:t>
            </a:r>
            <a:endParaRPr lang="en-US" altLang="ja-JP" sz="1050" b="1" u="sng" kern="100" dirty="0" smtClean="0">
              <a:effectLst/>
              <a:ea typeface="ＭＳ Ｐゴシック"/>
              <a:cs typeface="Times New Roman"/>
            </a:endParaRPr>
          </a:p>
          <a:p>
            <a:pPr algn="just">
              <a:spcAft>
                <a:spcPts val="600"/>
              </a:spcAft>
            </a:pPr>
            <a:r>
              <a:rPr lang="en-US" altLang="ja-JP" sz="1050" b="1" kern="100" dirty="0" smtClean="0">
                <a:ea typeface="ＭＳ Ｐゴシック"/>
                <a:cs typeface="Times New Roman"/>
              </a:rPr>
              <a:t>     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あ</a:t>
            </a:r>
            <a:r>
              <a:rPr lang="ja-JP" altLang="en-US" sz="1050" b="1" u="sng" kern="100" dirty="0" smtClean="0">
                <a:effectLst/>
                <a:ea typeface="ＭＳ Ｐゴシック"/>
                <a:cs typeface="Times New Roman"/>
              </a:rPr>
              <a:t>る場合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は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移転を検討する。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dist">
              <a:spcAft>
                <a:spcPts val="0"/>
              </a:spcAft>
            </a:pPr>
            <a:r>
              <a:rPr lang="ja-JP" sz="1050" kern="100" dirty="0">
                <a:effectLst/>
                <a:ea typeface="ＭＳ Ｐゴシック"/>
                <a:cs typeface="Times New Roman"/>
              </a:rPr>
              <a:t>■ 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ワッハ上方の使命は上方演芸に関する資料・情報の蓄積と継承であり、施設の保持や集客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を</a:t>
            </a:r>
            <a:endParaRPr lang="en-US" altLang="ja-JP" sz="1050" b="1" u="sng" kern="100" dirty="0" smtClean="0">
              <a:effectLst/>
              <a:ea typeface="ＭＳ Ｐゴシック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b="1" kern="100" dirty="0">
                <a:ea typeface="ＭＳ Ｐゴシック"/>
                <a:cs typeface="Times New Roman"/>
              </a:rPr>
              <a:t>　 </a:t>
            </a:r>
            <a:r>
              <a:rPr lang="ja-JP" altLang="en-US" sz="1050" b="1" kern="100" dirty="0" smtClean="0">
                <a:ea typeface="ＭＳ Ｐゴシック"/>
                <a:cs typeface="Times New Roman"/>
              </a:rPr>
              <a:t>  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増や</a:t>
            </a:r>
            <a:r>
              <a:rPr lang="ja-JP" altLang="en-US" sz="1050" b="1" u="sng" kern="100" dirty="0" smtClean="0">
                <a:ea typeface="ＭＳ Ｐゴシック"/>
                <a:cs typeface="Times New Roman"/>
              </a:rPr>
              <a:t>すこ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と</a:t>
            </a:r>
            <a:r>
              <a:rPr lang="ja-JP" sz="1050" b="1" u="sng" kern="100" dirty="0">
                <a:effectLst/>
                <a:ea typeface="ＭＳ Ｐゴシック"/>
                <a:cs typeface="Times New Roman"/>
              </a:rPr>
              <a:t>は最終目的ではない</a:t>
            </a:r>
            <a:r>
              <a:rPr lang="ja-JP" sz="1050" b="1" u="sng" kern="100" dirty="0" smtClean="0">
                <a:effectLst/>
                <a:ea typeface="ＭＳ Ｐゴシック"/>
                <a:cs typeface="Times New Roman"/>
              </a:rPr>
              <a:t>。</a:t>
            </a:r>
            <a:r>
              <a:rPr lang="en-US" sz="1050" kern="100" dirty="0">
                <a:effectLst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462" y="3065239"/>
            <a:ext cx="3992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２ </a:t>
            </a:r>
            <a:r>
              <a:rPr lang="en-US" altLang="ja-JP" sz="1400" b="1" dirty="0"/>
              <a:t> </a:t>
            </a:r>
            <a:r>
              <a:rPr lang="ja-JP" altLang="ja-JP" sz="1400" b="1" dirty="0" smtClean="0"/>
              <a:t>アーツカウンシル</a:t>
            </a:r>
            <a:r>
              <a:rPr lang="ja-JP" altLang="ja-JP" sz="1400" b="1" dirty="0"/>
              <a:t>の</a:t>
            </a:r>
            <a:r>
              <a:rPr lang="ja-JP" altLang="ja-JP" sz="1400" b="1" dirty="0" smtClean="0"/>
              <a:t>提言</a:t>
            </a:r>
            <a:endParaRPr lang="ja-JP" altLang="ja-JP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33214" y="6250287"/>
            <a:ext cx="3992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４</a:t>
            </a:r>
            <a:r>
              <a:rPr lang="ja-JP" altLang="en-US" sz="1400" b="1" dirty="0" smtClean="0"/>
              <a:t>  上方演芸資料館の運営手法について</a:t>
            </a:r>
            <a:endParaRPr lang="ja-JP" altLang="ja-JP" sz="1400" dirty="0"/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152400" y="609600"/>
            <a:ext cx="12801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6750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302020" y="5009008"/>
            <a:ext cx="5251701" cy="106794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>
            <a:off x="170361" y="6542003"/>
            <a:ext cx="6977800" cy="3030622"/>
          </a:xfrm>
          <a:prstGeom prst="roundRect">
            <a:avLst>
              <a:gd name="adj" fmla="val 370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トライプ矢印 48"/>
          <p:cNvSpPr/>
          <p:nvPr/>
        </p:nvSpPr>
        <p:spPr>
          <a:xfrm>
            <a:off x="7120880" y="7032848"/>
            <a:ext cx="648072" cy="2288723"/>
          </a:xfrm>
          <a:prstGeom prst="stripedRightArrow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4" name="大かっこ 23"/>
          <p:cNvSpPr/>
          <p:nvPr/>
        </p:nvSpPr>
        <p:spPr>
          <a:xfrm>
            <a:off x="374233" y="2137733"/>
            <a:ext cx="6113507" cy="744944"/>
          </a:xfrm>
          <a:prstGeom prst="bracketPair">
            <a:avLst>
              <a:gd name="adj" fmla="val 566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99588"/>
              </p:ext>
            </p:extLst>
          </p:nvPr>
        </p:nvGraphicFramePr>
        <p:xfrm>
          <a:off x="352128" y="6730320"/>
          <a:ext cx="6577135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64"/>
                <a:gridCol w="2946803"/>
                <a:gridCol w="3312368"/>
              </a:tblGrid>
              <a:tr h="144016">
                <a:tc>
                  <a:txBody>
                    <a:bodyPr/>
                    <a:lstStyle/>
                    <a:p>
                      <a:endParaRPr lang="ja-JP" sz="1050" kern="100" dirty="0">
                        <a:effectLst/>
                        <a:latin typeface="Century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＜効　果＞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＜</a:t>
                      </a:r>
                      <a:r>
                        <a:rPr lang="ja-JP" sz="1050" kern="100" dirty="0" smtClean="0">
                          <a:effectLst/>
                        </a:rPr>
                        <a:t>課</a:t>
                      </a:r>
                      <a:r>
                        <a:rPr lang="en-US" sz="1050" kern="100" dirty="0" smtClean="0">
                          <a:effectLst/>
                        </a:rPr>
                        <a:t>    </a:t>
                      </a:r>
                      <a:r>
                        <a:rPr lang="ja-JP" sz="1050" kern="100" dirty="0" smtClean="0">
                          <a:effectLst/>
                        </a:rPr>
                        <a:t>題</a:t>
                      </a:r>
                      <a:r>
                        <a:rPr lang="ja-JP" altLang="en-US" sz="1050" kern="100" dirty="0" smtClean="0">
                          <a:effectLst/>
                        </a:rPr>
                        <a:t>＞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/>
                </a:tc>
              </a:tr>
              <a:tr h="111669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 smtClean="0">
                          <a:effectLst/>
                        </a:rPr>
                        <a:t>指</a:t>
                      </a:r>
                      <a:endParaRPr lang="en-US" altLang="ja-JP" sz="1050" b="1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 smtClean="0">
                          <a:effectLst/>
                        </a:rPr>
                        <a:t>定</a:t>
                      </a:r>
                      <a:endParaRPr lang="en-US" altLang="ja-JP" sz="1050" b="1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 smtClean="0">
                          <a:effectLst/>
                        </a:rPr>
                        <a:t>管</a:t>
                      </a:r>
                      <a:endParaRPr lang="en-US" altLang="ja-JP" sz="1050" b="1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 smtClean="0">
                          <a:effectLst/>
                        </a:rPr>
                        <a:t>理</a:t>
                      </a:r>
                      <a:endParaRPr lang="ja-JP" sz="105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＜一般的には＞</a:t>
                      </a:r>
                      <a:endParaRPr kumimoji="1" lang="ja-JP" altLang="ja-JP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dist"/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ja-JP" alt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民間事業者のノウハウや経営手法（サービス、効率的運営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経費削減）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が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期待できる。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＜ワッハ上方の場合＞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有料施設はなく、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民間事業者のノウハウや経営手法を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   活用する要素、インセンティブが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少ない。</a:t>
                      </a:r>
                      <a:endParaRPr lang="en-US" altLang="ja-JP" sz="900" b="1" kern="100" dirty="0" smtClean="0">
                        <a:latin typeface="+mn-ea"/>
                        <a:cs typeface="Times New Roman"/>
                      </a:endParaRPr>
                    </a:p>
                  </a:txBody>
                  <a:tcPr marR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＜一般的には＞</a:t>
                      </a:r>
                      <a:endParaRPr kumimoji="1" lang="ja-JP" altLang="ja-JP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中長期的・継続的な事業計画・調査研究・人材育成が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困難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業務内容を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募集時に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提示する必要があり、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新たなニーズへの対応を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行い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にくい。</a:t>
                      </a: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＜ワッハ上方の場合＞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資料の収集・保存・活用は、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長期的・継続的な視点が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必要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○  研究機関との連携等、今後の調整により増加する業務も多く、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新たなニーズへの迅速な対応が求められる。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6000"/>
                </a:tc>
              </a:tr>
              <a:tr h="128088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effectLst/>
                        </a:rPr>
                        <a:t>直</a:t>
                      </a:r>
                      <a:r>
                        <a:rPr lang="en-US" sz="1050" b="1" kern="100" dirty="0">
                          <a:effectLst/>
                        </a:rPr>
                        <a:t>    </a:t>
                      </a:r>
                      <a:r>
                        <a:rPr lang="ja-JP" sz="1050" b="1" kern="100" dirty="0">
                          <a:effectLst/>
                        </a:rPr>
                        <a:t>営</a:t>
                      </a:r>
                      <a:endParaRPr lang="ja-JP" sz="1050" b="1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＜一般的には＞　</a:t>
                      </a:r>
                      <a:endParaRPr kumimoji="1" lang="ja-JP" altLang="ja-JP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ja-JP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継続性が確保でき</a:t>
                      </a:r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、運営ノウハウの蓄積が可能</a:t>
                      </a:r>
                      <a:endParaRPr kumimoji="1" lang="en-US" altLang="ja-JP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公共性や信頼性が確保</a:t>
                      </a:r>
                      <a:r>
                        <a:rPr kumimoji="1" lang="en-US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できる。</a:t>
                      </a:r>
                      <a:endParaRPr kumimoji="1" lang="en-US" altLang="ja-JP" sz="800" b="0" kern="120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＜ワッハ上方の場合＞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○ 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中長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期的な事業計画や人材育成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、ノウハウの蓄積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が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重要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di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○</a:t>
                      </a:r>
                      <a:r>
                        <a:rPr kumimoji="1" lang="ja-JP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寄贈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資料の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管理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や著作権処理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にあたっては、公共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性・信頼性の確保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は重要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＜一般的には＞</a:t>
                      </a:r>
                      <a:endParaRPr kumimoji="1" lang="ja-JP" altLang="ja-JP" sz="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民間事業者のノウハウや経営手法が期待できない。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コストが高くなる。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＜ワッハ上方の場合＞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dist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ja-JP" altLang="en-US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民間事業者のノウハウや経営手法を期待すべき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要素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が少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en-US" altLang="ja-JP" sz="9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ない。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（個別業務の委託は可能）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dist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en-US" altLang="ja-JP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コストについては、運営の効率化を図るなど抑制の工夫が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    必要</a:t>
                      </a:r>
                      <a:endParaRPr kumimoji="1" lang="en-US" altLang="ja-JP" sz="9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36000"/>
                </a:tc>
              </a:tr>
            </a:tbl>
          </a:graphicData>
        </a:graphic>
      </p:graphicFrame>
      <p:sp>
        <p:nvSpPr>
          <p:cNvPr id="57" name="ストライプ矢印 56"/>
          <p:cNvSpPr/>
          <p:nvPr/>
        </p:nvSpPr>
        <p:spPr>
          <a:xfrm rot="5400000">
            <a:off x="9941210" y="5371953"/>
            <a:ext cx="349877" cy="2125596"/>
          </a:xfrm>
          <a:prstGeom prst="stripedRightArrow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6852262" y="939206"/>
            <a:ext cx="5857055" cy="2016224"/>
          </a:xfrm>
          <a:prstGeom prst="roundRect">
            <a:avLst>
              <a:gd name="adj" fmla="val 2564"/>
            </a:avLst>
          </a:prstGeom>
          <a:noFill/>
          <a:ln w="254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603" tIns="43301" rIns="86603" bIns="43301"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6904856" y="1006277"/>
            <a:ext cx="2382823" cy="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03" tIns="43301" rIns="86603" bIns="43301" rtlCol="0" anchor="ctr"/>
          <a:lstStyle/>
          <a:p>
            <a:pPr algn="ctr"/>
            <a:r>
              <a:rPr lang="ja-JP" altLang="en-US" sz="1100" b="1" dirty="0"/>
              <a:t>戦略本部会議（平成</a:t>
            </a:r>
            <a:r>
              <a:rPr lang="en-US" altLang="ja-JP" sz="1100" b="1" dirty="0"/>
              <a:t>25</a:t>
            </a:r>
            <a:r>
              <a:rPr lang="ja-JP" altLang="en-US" sz="1100" b="1" dirty="0"/>
              <a:t>年１月</a:t>
            </a:r>
            <a:r>
              <a:rPr lang="en-US" altLang="ja-JP" sz="1100" b="1" dirty="0"/>
              <a:t>10</a:t>
            </a:r>
            <a:r>
              <a:rPr lang="ja-JP" altLang="en-US" sz="1100" b="1" dirty="0"/>
              <a:t>日）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976864" y="1178868"/>
            <a:ext cx="5616624" cy="426903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900" dirty="0"/>
              <a:t>■  </a:t>
            </a:r>
            <a:r>
              <a:rPr lang="ja-JP" altLang="en-US" sz="900" b="1" dirty="0"/>
              <a:t>平成</a:t>
            </a:r>
            <a:r>
              <a:rPr lang="ja-JP" altLang="en-US" sz="900" b="1" dirty="0">
                <a:latin typeface="+mj-ea"/>
              </a:rPr>
              <a:t>２１年戦略本部会議の決定に従って、資料の収集・保存・活用を公の役割として引続き</a:t>
            </a:r>
            <a:r>
              <a:rPr lang="ja-JP" altLang="en-US" sz="900" b="1" dirty="0" smtClean="0">
                <a:latin typeface="+mj-ea"/>
              </a:rPr>
              <a:t>実施</a:t>
            </a:r>
            <a:endParaRPr lang="en-US" altLang="ja-JP" sz="900" dirty="0" smtClean="0"/>
          </a:p>
          <a:p>
            <a:pPr>
              <a:lnSpc>
                <a:spcPts val="900"/>
              </a:lnSpc>
            </a:pPr>
            <a:r>
              <a:rPr lang="en-US" altLang="ja-JP" sz="900" dirty="0" smtClean="0"/>
              <a:t>                                                                                      </a:t>
            </a:r>
            <a:r>
              <a:rPr lang="ja-JP" altLang="en-US" sz="900" dirty="0" smtClean="0"/>
              <a:t>　　　　　　　　　　　　　　　　</a:t>
            </a:r>
            <a:r>
              <a:rPr lang="en-US" altLang="ja-JP" sz="900" dirty="0" smtClean="0"/>
              <a:t>(</a:t>
            </a:r>
            <a:r>
              <a:rPr lang="ja-JP" altLang="en-US" sz="900" dirty="0" smtClean="0"/>
              <a:t>公演・育成は民に委ねる</a:t>
            </a:r>
            <a:r>
              <a:rPr lang="ja-JP" altLang="en-US" sz="1000" dirty="0" smtClean="0"/>
              <a:t>）</a:t>
            </a:r>
            <a:endParaRPr lang="en-US" altLang="ja-JP" sz="1000" dirty="0" smtClean="0"/>
          </a:p>
          <a:p>
            <a:pPr>
              <a:lnSpc>
                <a:spcPts val="900"/>
              </a:lnSpc>
            </a:pPr>
            <a:r>
              <a:rPr lang="ja-JP" altLang="en-US" sz="1000" dirty="0"/>
              <a:t>　</a:t>
            </a:r>
            <a:endParaRPr lang="ja-JP" altLang="en-US" sz="900" dirty="0"/>
          </a:p>
        </p:txBody>
      </p:sp>
      <p:sp>
        <p:nvSpPr>
          <p:cNvPr id="74" name="正方形/長方形 73"/>
          <p:cNvSpPr/>
          <p:nvPr/>
        </p:nvSpPr>
        <p:spPr>
          <a:xfrm>
            <a:off x="7209543" y="1423564"/>
            <a:ext cx="5400025" cy="49671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03" tIns="43301" rIns="86603" bIns="43301" rtlCol="0" anchor="ctr"/>
          <a:lstStyle/>
          <a:p>
            <a:endParaRPr lang="ja-JP" altLang="en-US" sz="9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942842" y="1892960"/>
            <a:ext cx="5722653" cy="370541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000" b="1" dirty="0">
                <a:latin typeface="+mj-ea"/>
                <a:ea typeface="+mj-ea"/>
              </a:rPr>
              <a:t> </a:t>
            </a:r>
            <a:r>
              <a:rPr lang="ja-JP" altLang="en-US" sz="900" b="1" dirty="0" smtClean="0">
                <a:latin typeface="+mj-ea"/>
                <a:ea typeface="+mj-ea"/>
              </a:rPr>
              <a:t>■　</a:t>
            </a:r>
            <a:r>
              <a:rPr lang="ja-JP" altLang="en-US" sz="900" b="1" dirty="0" smtClean="0">
                <a:latin typeface="+mn-ea"/>
              </a:rPr>
              <a:t>当面（</a:t>
            </a:r>
            <a:r>
              <a:rPr lang="en-US" altLang="ja-JP" sz="900" b="1" dirty="0" smtClean="0">
                <a:latin typeface="+mn-ea"/>
              </a:rPr>
              <a:t>2</a:t>
            </a:r>
            <a:r>
              <a:rPr lang="ja-JP" altLang="en-US" sz="900" b="1" dirty="0" smtClean="0">
                <a:latin typeface="+mn-ea"/>
              </a:rPr>
              <a:t>年間）は、現地において常設展示を縮小し、より効率的な運営を行い、無料での利用に供する等により対　</a:t>
            </a:r>
            <a:endParaRPr lang="en-US" altLang="ja-JP" sz="900" b="1" dirty="0" smtClean="0">
              <a:latin typeface="+mn-ea"/>
            </a:endParaRPr>
          </a:p>
          <a:p>
            <a:r>
              <a:rPr lang="ja-JP" altLang="en-US" sz="900" b="1" dirty="0">
                <a:latin typeface="+mn-ea"/>
              </a:rPr>
              <a:t>　</a:t>
            </a:r>
            <a:r>
              <a:rPr lang="ja-JP" altLang="en-US" sz="900" b="1" dirty="0" smtClean="0">
                <a:latin typeface="+mn-ea"/>
              </a:rPr>
              <a:t>　</a:t>
            </a:r>
            <a:r>
              <a:rPr lang="ja-JP" altLang="en-US" sz="900" b="1" dirty="0" err="1" smtClean="0">
                <a:latin typeface="+mn-ea"/>
              </a:rPr>
              <a:t>応</a:t>
            </a:r>
            <a:r>
              <a:rPr lang="ja-JP" altLang="en-US" sz="900" b="1" dirty="0" err="1">
                <a:latin typeface="+mn-ea"/>
              </a:rPr>
              <a:t>しつつ</a:t>
            </a:r>
            <a:r>
              <a:rPr lang="ja-JP" altLang="en-US" sz="900" b="1" dirty="0">
                <a:latin typeface="+mn-ea"/>
              </a:rPr>
              <a:t>、その状況や評価を見極め、将来的なワッハ上方の</a:t>
            </a:r>
            <a:r>
              <a:rPr lang="ja-JP" altLang="en-US" sz="900" b="1" dirty="0" smtClean="0">
                <a:latin typeface="+mn-ea"/>
              </a:rPr>
              <a:t>あり方</a:t>
            </a:r>
            <a:r>
              <a:rPr lang="ja-JP" altLang="en-US" sz="900" b="1" dirty="0">
                <a:latin typeface="+mn-ea"/>
              </a:rPr>
              <a:t>について</a:t>
            </a:r>
            <a:r>
              <a:rPr lang="ja-JP" altLang="en-US" sz="900" b="1" dirty="0" smtClean="0">
                <a:latin typeface="+mn-ea"/>
              </a:rPr>
              <a:t>、</a:t>
            </a:r>
            <a:r>
              <a:rPr lang="en-US" altLang="ja-JP" sz="900" b="1" dirty="0" smtClean="0">
                <a:latin typeface="+mn-ea"/>
              </a:rPr>
              <a:t>  </a:t>
            </a:r>
            <a:r>
              <a:rPr lang="ja-JP" altLang="en-US" sz="900" b="1" dirty="0" smtClean="0">
                <a:latin typeface="+mn-ea"/>
              </a:rPr>
              <a:t>アーツカウンシル</a:t>
            </a:r>
            <a:r>
              <a:rPr lang="ja-JP" altLang="en-US" sz="900" b="1" dirty="0">
                <a:latin typeface="+mn-ea"/>
              </a:rPr>
              <a:t>で検討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222235" y="1558592"/>
            <a:ext cx="5457702" cy="433696"/>
          </a:xfrm>
          <a:prstGeom prst="rect">
            <a:avLst/>
          </a:prstGeom>
          <a:noFill/>
        </p:spPr>
        <p:txBody>
          <a:bodyPr wrap="square" lIns="86603" tIns="43301" rIns="86603" bIns="43301" rtlCol="0">
            <a:spAutoFit/>
          </a:bodyPr>
          <a:lstStyle/>
          <a:p>
            <a:pPr>
              <a:lnSpc>
                <a:spcPts val="947"/>
              </a:lnSpc>
              <a:spcAft>
                <a:spcPts val="568"/>
              </a:spcAft>
            </a:pPr>
            <a:r>
              <a:rPr lang="ja-JP" altLang="en-US" sz="800" dirty="0"/>
              <a:t>　  上方演芸は、大阪特有の「笑いの文化」であり、庶民文化そのもの。上方演芸の歴史を物語る上方演芸に関する資料を収集、保存、活用することは、貴重な 財産を後世に引き継ぐというだけでなく、大阪の特色ある魅力を発信し、新しい「笑いの文化」を創造するうえ</a:t>
            </a:r>
            <a:r>
              <a:rPr lang="ja-JP" altLang="en-US" sz="800" dirty="0" smtClean="0"/>
              <a:t>でも意義がある。</a:t>
            </a:r>
            <a:endParaRPr lang="ja-JP" altLang="en-US" sz="800" dirty="0"/>
          </a:p>
        </p:txBody>
      </p:sp>
      <p:sp>
        <p:nvSpPr>
          <p:cNvPr id="78" name="正方形/長方形 77"/>
          <p:cNvSpPr/>
          <p:nvPr/>
        </p:nvSpPr>
        <p:spPr>
          <a:xfrm>
            <a:off x="7186677" y="1378215"/>
            <a:ext cx="3394433" cy="225947"/>
          </a:xfrm>
          <a:prstGeom prst="rect">
            <a:avLst/>
          </a:prstGeom>
        </p:spPr>
        <p:txBody>
          <a:bodyPr wrap="square" lIns="86603" tIns="43301" rIns="86603" bIns="43301">
            <a:spAutoFit/>
          </a:bodyPr>
          <a:lstStyle/>
          <a:p>
            <a:r>
              <a:rPr lang="en-US" altLang="ja-JP" sz="900" dirty="0">
                <a:latin typeface="+mj-ea"/>
              </a:rPr>
              <a:t>【</a:t>
            </a:r>
            <a:r>
              <a:rPr lang="ja-JP" altLang="en-US" sz="900" dirty="0" smtClean="0">
                <a:latin typeface="+mj-ea"/>
              </a:rPr>
              <a:t>上方</a:t>
            </a:r>
            <a:r>
              <a:rPr lang="ja-JP" altLang="en-US" sz="900" dirty="0">
                <a:latin typeface="+mj-ea"/>
              </a:rPr>
              <a:t>演芸振興の意義 （ワッハ上方の必要性）</a:t>
            </a:r>
            <a:r>
              <a:rPr lang="en-US" altLang="ja-JP" sz="900" dirty="0">
                <a:latin typeface="+mj-ea"/>
              </a:rPr>
              <a:t>】</a:t>
            </a:r>
            <a:endParaRPr lang="ja-JP" altLang="en-US" sz="900" dirty="0">
              <a:latin typeface="+mj-ea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923320" y="2271083"/>
            <a:ext cx="1969185" cy="1574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03" tIns="43301" rIns="86603" bIns="43301" rtlCol="0" anchor="ctr"/>
          <a:lstStyle/>
          <a:p>
            <a:pPr algn="ctr"/>
            <a:r>
              <a:rPr lang="ja-JP" altLang="en-US" sz="1100" b="1" dirty="0"/>
              <a:t>平成</a:t>
            </a:r>
            <a:r>
              <a:rPr lang="en-US" altLang="ja-JP" sz="1100" b="1" dirty="0" smtClean="0"/>
              <a:t>25</a:t>
            </a:r>
            <a:r>
              <a:rPr lang="ja-JP" altLang="en-US" sz="1100" b="1" dirty="0" smtClean="0"/>
              <a:t>･</a:t>
            </a:r>
            <a:r>
              <a:rPr lang="en-US" altLang="ja-JP" sz="1100" b="1" dirty="0" smtClean="0"/>
              <a:t>26</a:t>
            </a:r>
            <a:r>
              <a:rPr lang="ja-JP" altLang="en-US" sz="1100" b="1" dirty="0" smtClean="0"/>
              <a:t>年度</a:t>
            </a:r>
            <a:r>
              <a:rPr lang="ja-JP" altLang="en-US" sz="1100" b="1" dirty="0"/>
              <a:t>の運営状況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972672" y="2412529"/>
            <a:ext cx="5636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000" b="1" kern="100" dirty="0">
                <a:latin typeface="+mn-ea"/>
                <a:cs typeface="Times New Roman"/>
              </a:rPr>
              <a:t>　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指定</a:t>
            </a:r>
            <a:r>
              <a:rPr lang="ja-JP" altLang="en-US" sz="900" b="1" kern="100" dirty="0">
                <a:latin typeface="+mn-ea"/>
                <a:cs typeface="Times New Roman"/>
              </a:rPr>
              <a:t>管理者は、</a:t>
            </a:r>
            <a:r>
              <a:rPr lang="ja-JP" altLang="ja-JP" sz="900" b="1" kern="100" dirty="0">
                <a:latin typeface="+mn-ea"/>
                <a:cs typeface="Times New Roman"/>
              </a:rPr>
              <a:t>演芸事業者の経験やネットワークをフルに活用し、決められた指定管理料の中で、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演芸ライブラリー（</a:t>
            </a:r>
            <a:r>
              <a:rPr lang="en-US" altLang="ja-JP" sz="900" b="1" kern="100" dirty="0" smtClean="0">
                <a:latin typeface="+mn-ea"/>
                <a:cs typeface="Times New Roman"/>
              </a:rPr>
              <a:t>H25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利用者</a:t>
            </a:r>
            <a:r>
              <a:rPr lang="en-US" altLang="ja-JP" sz="900" b="1" kern="100" dirty="0" smtClean="0">
                <a:latin typeface="+mn-ea"/>
                <a:cs typeface="Times New Roman"/>
              </a:rPr>
              <a:t>14,542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人）や８箇所の館外展示</a:t>
            </a:r>
            <a:r>
              <a:rPr lang="en-US" altLang="ja-JP" sz="900" b="1" kern="100" dirty="0" smtClean="0">
                <a:latin typeface="+mn-ea"/>
                <a:cs typeface="Times New Roman"/>
              </a:rPr>
              <a:t>(H25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観覧者実績</a:t>
            </a:r>
            <a:r>
              <a:rPr lang="en-US" altLang="ja-JP" sz="900" b="1" kern="100" dirty="0" smtClean="0">
                <a:latin typeface="+mn-ea"/>
                <a:cs typeface="Times New Roman"/>
              </a:rPr>
              <a:t>140,705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人</a:t>
            </a:r>
            <a:r>
              <a:rPr lang="en-US" altLang="ja-JP" sz="900" b="1" kern="100" dirty="0" smtClean="0">
                <a:latin typeface="+mn-ea"/>
                <a:cs typeface="Times New Roman"/>
              </a:rPr>
              <a:t>)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など</a:t>
            </a:r>
            <a:r>
              <a:rPr lang="ja-JP" altLang="ja-JP" sz="900" b="1" kern="100" dirty="0" smtClean="0">
                <a:latin typeface="+mn-ea"/>
                <a:cs typeface="Times New Roman"/>
              </a:rPr>
              <a:t>を行い、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きめ細やかな</a:t>
            </a:r>
            <a:r>
              <a:rPr lang="ja-JP" altLang="ja-JP" sz="900" b="1" kern="100" dirty="0" smtClean="0">
                <a:latin typeface="+mn-ea"/>
                <a:cs typeface="Times New Roman"/>
              </a:rPr>
              <a:t>府民サービ</a:t>
            </a:r>
            <a:r>
              <a:rPr lang="ja-JP" altLang="en-US" sz="900" b="1" kern="100" dirty="0" smtClean="0">
                <a:latin typeface="+mn-ea"/>
                <a:cs typeface="Times New Roman"/>
              </a:rPr>
              <a:t>スを展開し、成果を上げること</a:t>
            </a:r>
            <a:r>
              <a:rPr lang="ja-JP" altLang="en-US" sz="900" b="1" kern="100" dirty="0">
                <a:latin typeface="+mn-ea"/>
                <a:cs typeface="Times New Roman"/>
              </a:rPr>
              <a:t>ができた。</a:t>
            </a:r>
            <a:endParaRPr lang="en-US" altLang="ja-JP" sz="900" b="1" kern="100" dirty="0">
              <a:latin typeface="+mn-ea"/>
              <a:cs typeface="Times New Roman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7233262" y="3451499"/>
            <a:ext cx="5320458" cy="701029"/>
            <a:chOff x="6745805" y="812265"/>
            <a:chExt cx="5320458" cy="701029"/>
          </a:xfrm>
        </p:grpSpPr>
        <p:sp>
          <p:nvSpPr>
            <p:cNvPr id="90" name="正方形/長方形 89"/>
            <p:cNvSpPr/>
            <p:nvPr/>
          </p:nvSpPr>
          <p:spPr>
            <a:xfrm>
              <a:off x="6745805" y="812265"/>
              <a:ext cx="1896290" cy="19697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603" tIns="43301" rIns="86603" bIns="43301" rtlCol="0" anchor="ctr"/>
            <a:lstStyle/>
            <a:p>
              <a:pPr algn="ctr"/>
              <a:r>
                <a:rPr lang="ja-JP" altLang="en-US" sz="1100" b="1" dirty="0"/>
                <a:t>これからの資料館</a:t>
              </a: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6795513" y="1035032"/>
              <a:ext cx="5270750" cy="478262"/>
            </a:xfrm>
            <a:prstGeom prst="rect">
              <a:avLst/>
            </a:prstGeom>
            <a:noFill/>
          </p:spPr>
          <p:txBody>
            <a:bodyPr wrap="square" lIns="86603" tIns="34096" rIns="86603" bIns="43301" rtlCol="0">
              <a:spAutoFit/>
            </a:bodyPr>
            <a:lstStyle/>
            <a:p>
              <a:r>
                <a:rPr lang="ja-JP" altLang="en-US" sz="1300" b="1" u="sng" dirty="0"/>
                <a:t>■ 大阪固有の文化である上方演芸を後世に伝えていくため、その資料をしっかり</a:t>
              </a:r>
              <a:r>
                <a:rPr lang="ja-JP" altLang="en-US" sz="1300" b="1" u="sng" dirty="0" smtClean="0"/>
                <a:t>と整理</a:t>
              </a:r>
              <a:r>
                <a:rPr lang="ja-JP" altLang="en-US" sz="1300" b="1" u="sng" dirty="0"/>
                <a:t>・活用し、その魅力を十分引出せる資料館に</a:t>
              </a:r>
              <a:endParaRPr lang="en-US" altLang="ja-JP" sz="1300" b="1" u="sng" dirty="0">
                <a:latin typeface="+mj-ea"/>
                <a:ea typeface="+mj-ea"/>
              </a:endParaRPr>
            </a:p>
          </p:txBody>
        </p:sp>
      </p:grpSp>
      <p:sp>
        <p:nvSpPr>
          <p:cNvPr id="94" name="Rectangle 11"/>
          <p:cNvSpPr>
            <a:spLocks noChangeArrowheads="1"/>
          </p:cNvSpPr>
          <p:nvPr/>
        </p:nvSpPr>
        <p:spPr bwMode="auto">
          <a:xfrm>
            <a:off x="6921759" y="4558790"/>
            <a:ext cx="56621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平成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25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・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26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年度における</a:t>
            </a:r>
            <a:r>
              <a:rPr kumimoji="1" 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主な業務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である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「施設管理</a:t>
            </a:r>
            <a:r>
              <a:rPr lang="ja-JP" altLang="en-US" sz="11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」</a:t>
            </a:r>
            <a:r>
              <a:rPr lang="ja-JP" altLang="en-US" sz="11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「資料受入・整理」「資料展示」「演芸ライブラリー運営」に加えて</a:t>
            </a:r>
            <a:endParaRPr kumimoji="1" 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269778" y="5009008"/>
            <a:ext cx="2640985" cy="286863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300" u="sng" dirty="0"/>
              <a:t>■　</a:t>
            </a:r>
            <a:r>
              <a:rPr lang="ja-JP" altLang="en-US" sz="1300" b="1" u="sng" dirty="0"/>
              <a:t>資料の整理・</a:t>
            </a:r>
            <a:r>
              <a:rPr lang="ja-JP" altLang="en-US" sz="1300" b="1" u="sng" dirty="0" smtClean="0"/>
              <a:t>活用を充実</a:t>
            </a:r>
            <a:endParaRPr lang="en-US" altLang="ja-JP" sz="1300" b="1" u="sng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417829" y="5623941"/>
            <a:ext cx="4636320" cy="257232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100" b="1" dirty="0"/>
              <a:t>③  収蔵資料を今に生かすため、幅広い事業を</a:t>
            </a:r>
            <a:r>
              <a:rPr lang="ja-JP" altLang="en-US" sz="1100" b="1" dirty="0" smtClean="0"/>
              <a:t>実施</a:t>
            </a:r>
            <a:endParaRPr lang="en-US" altLang="ja-JP" sz="1000" b="1" dirty="0">
              <a:latin typeface="+mj-ea"/>
              <a:ea typeface="+mj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7416059" y="5403405"/>
            <a:ext cx="4628565" cy="247430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pPr marL="228600" indent="-228600">
              <a:buAutoNum type="circleNumDbPlain" startAt="2"/>
            </a:pPr>
            <a:r>
              <a:rPr lang="ja-JP" altLang="en-US" sz="1100" b="1" dirty="0" smtClean="0"/>
              <a:t>より多く</a:t>
            </a:r>
            <a:r>
              <a:rPr lang="ja-JP" altLang="ja-JP" sz="1100" b="1" dirty="0" smtClean="0"/>
              <a:t>資料</a:t>
            </a:r>
            <a:r>
              <a:rPr lang="ja-JP" altLang="en-US" sz="1100" b="1" dirty="0"/>
              <a:t>を</a:t>
            </a:r>
            <a:r>
              <a:rPr lang="ja-JP" altLang="ja-JP" sz="1100" b="1" dirty="0"/>
              <a:t>活用</a:t>
            </a:r>
            <a:r>
              <a:rPr lang="ja-JP" altLang="en-US" sz="1100" b="1" dirty="0"/>
              <a:t>していただくため</a:t>
            </a:r>
            <a:r>
              <a:rPr lang="ja-JP" altLang="en-US" sz="1100" b="1" dirty="0" smtClean="0"/>
              <a:t>、アーカイブ化・デジタル化を実施</a:t>
            </a:r>
            <a:endParaRPr lang="en-US" altLang="ja-JP" sz="1100" b="1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421498" y="5844939"/>
            <a:ext cx="4632651" cy="247430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100" b="1" dirty="0"/>
              <a:t>④  より</a:t>
            </a:r>
            <a:r>
              <a:rPr lang="ja-JP" altLang="en-US" sz="1100" b="1" dirty="0" smtClean="0"/>
              <a:t>効果的な資料の活用のため、</a:t>
            </a:r>
            <a:r>
              <a:rPr lang="ja-JP" altLang="en-US" sz="1100" b="1" dirty="0"/>
              <a:t>有識者等に</a:t>
            </a:r>
            <a:r>
              <a:rPr lang="ja-JP" altLang="en-US" sz="1100" b="1" dirty="0" smtClean="0"/>
              <a:t>よる検討の機会を設置</a:t>
            </a:r>
            <a:endParaRPr lang="en-US" altLang="ja-JP" sz="1100" b="1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7417999" y="5191096"/>
            <a:ext cx="4912375" cy="247430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100" b="1" dirty="0" smtClean="0"/>
              <a:t>①</a:t>
            </a:r>
            <a:r>
              <a:rPr lang="ja-JP" altLang="ja-JP" sz="1100" b="1" dirty="0" smtClean="0">
                <a:latin typeface="+mn-ea"/>
              </a:rPr>
              <a:t>上方</a:t>
            </a:r>
            <a:r>
              <a:rPr lang="ja-JP" altLang="ja-JP" sz="1100" b="1" dirty="0">
                <a:latin typeface="+mn-ea"/>
              </a:rPr>
              <a:t>演芸の歴史的</a:t>
            </a:r>
            <a:r>
              <a:rPr lang="ja-JP" altLang="en-US" sz="1100" b="1" dirty="0">
                <a:latin typeface="+mn-ea"/>
              </a:rPr>
              <a:t>価値を深める</a:t>
            </a:r>
            <a:r>
              <a:rPr lang="ja-JP" altLang="ja-JP" sz="1100" b="1" dirty="0">
                <a:latin typeface="+mn-ea"/>
              </a:rPr>
              <a:t>ため、学術研究</a:t>
            </a:r>
            <a:r>
              <a:rPr lang="ja-JP" altLang="en-US" sz="1100" b="1" dirty="0">
                <a:latin typeface="+mn-ea"/>
              </a:rPr>
              <a:t>分野</a:t>
            </a:r>
            <a:r>
              <a:rPr lang="ja-JP" altLang="ja-JP" sz="1100" b="1" dirty="0">
                <a:latin typeface="+mn-ea"/>
              </a:rPr>
              <a:t>に</a:t>
            </a:r>
            <a:r>
              <a:rPr lang="ja-JP" altLang="en-US" sz="1100" b="1" dirty="0">
                <a:latin typeface="+mn-ea"/>
              </a:rPr>
              <a:t>活用の幅</a:t>
            </a:r>
            <a:r>
              <a:rPr lang="ja-JP" altLang="en-US" sz="1100" b="1" dirty="0" smtClean="0">
                <a:latin typeface="+mn-ea"/>
              </a:rPr>
              <a:t>を拡大</a:t>
            </a:r>
            <a:endParaRPr lang="en-US" altLang="ja-JP" sz="1100" b="1" dirty="0">
              <a:latin typeface="+mn-ea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7988225" y="8972104"/>
            <a:ext cx="4624313" cy="292992"/>
          </a:xfrm>
          <a:prstGeom prst="rect">
            <a:avLst/>
          </a:prstGeom>
          <a:noFill/>
        </p:spPr>
        <p:txBody>
          <a:bodyPr wrap="square" lIns="36000" tIns="34096" rIns="86603" bIns="43301" rtlCol="0">
            <a:noAutofit/>
          </a:bodyPr>
          <a:lstStyle/>
          <a:p>
            <a:r>
              <a:rPr lang="ja-JP" altLang="en-US" sz="1100" b="1" dirty="0" smtClean="0"/>
              <a:t>③  </a:t>
            </a:r>
            <a:r>
              <a:rPr lang="ja-JP" altLang="en-US" sz="1100" b="1" u="sng" dirty="0" smtClean="0"/>
              <a:t>当面はアーツカウンシル</a:t>
            </a:r>
            <a:r>
              <a:rPr lang="ja-JP" altLang="en-US" sz="1100" b="1" u="sng" dirty="0"/>
              <a:t>の</a:t>
            </a:r>
            <a:r>
              <a:rPr lang="ja-JP" altLang="en-US" sz="1100" b="1" u="sng" dirty="0" smtClean="0"/>
              <a:t>提言にもあるとおり、現地</a:t>
            </a:r>
            <a:r>
              <a:rPr lang="ja-JP" altLang="en-US" sz="1100" b="1" u="sng" dirty="0"/>
              <a:t>での運営を</a:t>
            </a:r>
            <a:r>
              <a:rPr lang="ja-JP" altLang="en-US" sz="1100" b="1" u="sng" dirty="0" smtClean="0"/>
              <a:t>継続</a:t>
            </a:r>
            <a:endParaRPr lang="en-US" altLang="ja-JP" sz="1100" b="1" u="sng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931007" y="7188430"/>
            <a:ext cx="4622713" cy="924538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pPr algn="dist"/>
            <a:r>
              <a:rPr lang="ja-JP" altLang="en-US" sz="1100" b="1" kern="100" dirty="0" smtClean="0">
                <a:latin typeface="+mn-ea"/>
                <a:cs typeface="Times New Roman"/>
              </a:rPr>
              <a:t>① 今後</a:t>
            </a:r>
            <a:r>
              <a:rPr lang="ja-JP" altLang="en-US" sz="1100" b="1" kern="100" dirty="0">
                <a:latin typeface="+mn-ea"/>
                <a:cs typeface="Times New Roman"/>
              </a:rPr>
              <a:t>のワッハ上方では、指定管理制度のメリットである「民間事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業者の</a:t>
            </a:r>
            <a:endParaRPr lang="en-US" altLang="ja-JP" sz="1100" b="1" kern="100" dirty="0" smtClean="0">
              <a:latin typeface="+mn-ea"/>
              <a:cs typeface="Times New Roman"/>
            </a:endParaRPr>
          </a:p>
          <a:p>
            <a:r>
              <a:rPr lang="ja-JP" altLang="en-US" sz="1100" b="1" kern="100" dirty="0">
                <a:latin typeface="+mn-ea"/>
                <a:cs typeface="Times New Roman"/>
              </a:rPr>
              <a:t>　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　ノウハウ</a:t>
            </a:r>
            <a:r>
              <a:rPr lang="ja-JP" altLang="en-US" sz="1100" b="1" kern="100" dirty="0">
                <a:latin typeface="+mn-ea"/>
                <a:cs typeface="Times New Roman"/>
              </a:rPr>
              <a:t>や経営手法を発揮」できる要素が少なく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、</a:t>
            </a:r>
            <a:endParaRPr lang="en-US" altLang="ja-JP" sz="1100" b="1" kern="100" dirty="0" smtClean="0">
              <a:latin typeface="+mn-ea"/>
              <a:cs typeface="Times New Roman"/>
            </a:endParaRPr>
          </a:p>
          <a:p>
            <a:pPr algn="dist"/>
            <a:r>
              <a:rPr lang="ja-JP" altLang="en-US" sz="1100" b="1" kern="100" dirty="0">
                <a:latin typeface="+mn-ea"/>
                <a:cs typeface="Times New Roman"/>
              </a:rPr>
              <a:t>　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　むしろ、アーツカウンシルの提言における新たな役割を果たすため</a:t>
            </a:r>
            <a:r>
              <a:rPr lang="ja-JP" altLang="en-US" sz="1100" b="1" kern="100" dirty="0">
                <a:latin typeface="+mn-ea"/>
                <a:cs typeface="Times New Roman"/>
              </a:rPr>
              <a:t>に</a:t>
            </a:r>
            <a:r>
              <a:rPr lang="en-US" altLang="ja-JP" sz="1100" b="1" kern="100" dirty="0" smtClean="0">
                <a:latin typeface="+mn-ea"/>
                <a:cs typeface="Times New Roman"/>
              </a:rPr>
              <a:t>    </a:t>
            </a:r>
            <a:endParaRPr lang="en-US" altLang="ja-JP" sz="1100" b="1" kern="100" dirty="0">
              <a:latin typeface="+mn-ea"/>
              <a:cs typeface="Times New Roman"/>
            </a:endParaRPr>
          </a:p>
          <a:p>
            <a:r>
              <a:rPr lang="ja-JP" altLang="en-US" sz="1100" b="1" kern="100" dirty="0" smtClean="0">
                <a:latin typeface="+mn-ea"/>
                <a:cs typeface="Times New Roman"/>
              </a:rPr>
              <a:t>　　は、直営のメリットである「継続性」、「計画性」及び「ノウハウの蓄積」が重</a:t>
            </a:r>
            <a:endParaRPr lang="en-US" altLang="ja-JP" sz="1100" b="1" kern="100" dirty="0" smtClean="0">
              <a:latin typeface="+mn-ea"/>
              <a:cs typeface="Times New Roman"/>
            </a:endParaRPr>
          </a:p>
          <a:p>
            <a:r>
              <a:rPr lang="ja-JP" altLang="en-US" sz="1100" b="1" kern="100" dirty="0">
                <a:latin typeface="+mn-ea"/>
                <a:cs typeface="Times New Roman"/>
              </a:rPr>
              <a:t>　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　要となることか</a:t>
            </a:r>
            <a:r>
              <a:rPr lang="ja-JP" altLang="en-US" sz="1100" b="1" kern="100" dirty="0">
                <a:latin typeface="+mn-ea"/>
                <a:cs typeface="Times New Roman"/>
              </a:rPr>
              <a:t>ら</a:t>
            </a:r>
            <a:r>
              <a:rPr lang="ja-JP" altLang="en-US" sz="1100" b="1" kern="100" dirty="0" smtClean="0">
                <a:latin typeface="+mn-ea"/>
                <a:cs typeface="Times New Roman"/>
              </a:rPr>
              <a:t>、</a:t>
            </a:r>
            <a:r>
              <a:rPr lang="ja-JP" altLang="en-US" sz="1100" b="1" u="sng" kern="100" dirty="0" smtClean="0">
                <a:latin typeface="+mn-ea"/>
                <a:cs typeface="Times New Roman"/>
              </a:rPr>
              <a:t>大阪府</a:t>
            </a:r>
            <a:r>
              <a:rPr lang="ja-JP" altLang="en-US" sz="1100" b="1" u="sng" kern="100" dirty="0">
                <a:latin typeface="+mn-ea"/>
                <a:cs typeface="Times New Roman"/>
              </a:rPr>
              <a:t>が</a:t>
            </a:r>
            <a:r>
              <a:rPr lang="ja-JP" altLang="en-US" sz="1100" b="1" u="sng" kern="100" dirty="0" smtClean="0">
                <a:latin typeface="+mn-ea"/>
                <a:cs typeface="Times New Roman"/>
              </a:rPr>
              <a:t>直接に運営する</a:t>
            </a:r>
            <a:r>
              <a:rPr lang="ja-JP" altLang="en-US" sz="1100" b="1" u="sng" kern="100" dirty="0">
                <a:latin typeface="+mn-ea"/>
                <a:cs typeface="Times New Roman"/>
              </a:rPr>
              <a:t>方向</a:t>
            </a:r>
            <a:r>
              <a:rPr lang="ja-JP" altLang="en-US" sz="1100" b="1" u="sng" kern="100" dirty="0" smtClean="0">
                <a:latin typeface="+mn-ea"/>
                <a:cs typeface="Times New Roman"/>
              </a:rPr>
              <a:t>で検討</a:t>
            </a:r>
            <a:endParaRPr lang="en-US" altLang="ja-JP" sz="1100" b="1" u="sng" dirty="0">
              <a:latin typeface="+mn-ea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7912968" y="6672808"/>
            <a:ext cx="2033725" cy="368161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</a:rPr>
              <a:t>今後のワッハ上方のあり方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940533" y="8344333"/>
            <a:ext cx="4613188" cy="416707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pPr algn="dist"/>
            <a:r>
              <a:rPr lang="ja-JP" altLang="en-US" sz="1100" b="1" dirty="0" smtClean="0"/>
              <a:t>② より充実した事業を展開するために、</a:t>
            </a:r>
            <a:r>
              <a:rPr lang="ja-JP" altLang="en-US" sz="1100" b="1" u="sng" dirty="0" smtClean="0"/>
              <a:t>運営の効率化を図るとともに、</a:t>
            </a:r>
            <a:endParaRPr lang="en-US" altLang="ja-JP" sz="1100" b="1" u="sng" dirty="0" smtClean="0"/>
          </a:p>
          <a:p>
            <a:r>
              <a:rPr lang="ja-JP" altLang="en-US" sz="1100" b="1" dirty="0"/>
              <a:t>　</a:t>
            </a:r>
            <a:r>
              <a:rPr lang="ja-JP" altLang="en-US" sz="1100" b="1" dirty="0" smtClean="0"/>
              <a:t>    </a:t>
            </a:r>
            <a:r>
              <a:rPr lang="ja-JP" altLang="en-US" sz="1100" b="1" u="sng" dirty="0" smtClean="0"/>
              <a:t>府民や民間事業者から幅広い協力</a:t>
            </a:r>
            <a:r>
              <a:rPr lang="ja-JP" altLang="en-US" sz="1100" b="1" u="sng" dirty="0"/>
              <a:t>が</a:t>
            </a:r>
            <a:r>
              <a:rPr lang="ja-JP" altLang="en-US" sz="1100" b="1" u="sng" dirty="0" smtClean="0"/>
              <a:t>得られるように努める</a:t>
            </a:r>
            <a:endParaRPr lang="en-US" altLang="ja-JP" sz="1100" b="1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13" y="579562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ja-JP" sz="14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１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上方演芸資料館の経緯について</a:t>
            </a:r>
            <a:endParaRPr lang="ja-JP" altLang="en-US" sz="11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-7912" y="15061"/>
            <a:ext cx="11520000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16055" tIns="58027" rIns="116055" bIns="580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1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上方演芸資料館の今後のあり方に</a:t>
            </a:r>
            <a:r>
              <a:rPr lang="ja-JP" altLang="en-US" sz="21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ついて　　　　　　　　　　　　　　　　　　　　［都市魅力創造局文化課］</a:t>
            </a:r>
            <a:endParaRPr lang="ja-JP" altLang="en-US" sz="21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6852262" y="3373016"/>
            <a:ext cx="5920763" cy="2857501"/>
          </a:xfrm>
          <a:prstGeom prst="roundRect">
            <a:avLst>
              <a:gd name="adj" fmla="val 460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7099869" y="4462967"/>
            <a:ext cx="5544616" cy="1699707"/>
          </a:xfrm>
          <a:prstGeom prst="roundRect">
            <a:avLst>
              <a:gd name="adj" fmla="val 3816"/>
            </a:avLst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7245337" y="4368552"/>
            <a:ext cx="1922315" cy="1933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/>
              <a:t>そのためには（方策案） 　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760840" y="3072408"/>
            <a:ext cx="3992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３</a:t>
            </a:r>
            <a:r>
              <a:rPr lang="ja-JP" altLang="ja-JP" sz="1400" b="1" dirty="0" smtClean="0"/>
              <a:t> </a:t>
            </a:r>
            <a:r>
              <a:rPr lang="en-US" altLang="ja-JP" sz="1400" b="1" dirty="0" smtClean="0"/>
              <a:t> </a:t>
            </a:r>
            <a:r>
              <a:rPr lang="ja-JP" altLang="ja-JP" sz="1400" b="1" dirty="0" smtClean="0"/>
              <a:t>提言</a:t>
            </a:r>
            <a:r>
              <a:rPr lang="ja-JP" altLang="en-US" sz="1400" b="1" dirty="0" smtClean="0"/>
              <a:t>を踏まえた府の対応</a:t>
            </a:r>
            <a:endParaRPr lang="ja-JP" altLang="ja-JP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11801399" y="48072"/>
            <a:ext cx="907917" cy="47098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1"/>
          <p:cNvSpPr txBox="1">
            <a:spLocks noChangeArrowheads="1"/>
          </p:cNvSpPr>
          <p:nvPr/>
        </p:nvSpPr>
        <p:spPr bwMode="auto">
          <a:xfrm>
            <a:off x="10289232" y="552128"/>
            <a:ext cx="2724150" cy="339725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00" kern="100" dirty="0" smtClean="0">
                <a:effectLst/>
                <a:latin typeface="Century"/>
                <a:ea typeface="ＭＳ 明朝"/>
                <a:cs typeface="Times New Roman"/>
              </a:rPr>
              <a:t>H26.0</a:t>
            </a:r>
            <a:r>
              <a:rPr lang="en-US" altLang="ja-JP" sz="1000" kern="100" dirty="0" smtClean="0">
                <a:effectLst/>
                <a:latin typeface="Century"/>
                <a:ea typeface="ＭＳ 明朝"/>
                <a:cs typeface="Times New Roman"/>
              </a:rPr>
              <a:t>9</a:t>
            </a:r>
            <a:r>
              <a:rPr lang="en-US" sz="1000" kern="100" dirty="0" smtClean="0">
                <a:effectLst/>
                <a:latin typeface="Century"/>
                <a:ea typeface="ＭＳ 明朝"/>
                <a:cs typeface="Times New Roman"/>
              </a:rPr>
              <a:t>.</a:t>
            </a:r>
            <a:r>
              <a:rPr lang="en-US" altLang="ja-JP" sz="1000" kern="100" dirty="0" smtClean="0">
                <a:effectLst/>
                <a:latin typeface="Century"/>
                <a:ea typeface="ＭＳ 明朝"/>
                <a:cs typeface="Times New Roman"/>
              </a:rPr>
              <a:t>16</a:t>
            </a:r>
            <a:r>
              <a:rPr lang="en-US" sz="1000" kern="100" dirty="0" smtClean="0">
                <a:effectLst/>
                <a:latin typeface="Century"/>
                <a:ea typeface="ＭＳ 明朝"/>
                <a:cs typeface="Times New Roman"/>
              </a:rPr>
              <a:t> </a:t>
            </a:r>
            <a:r>
              <a:rPr lang="ja-JP" sz="1000" kern="100" dirty="0" smtClean="0">
                <a:effectLst/>
                <a:latin typeface="Century"/>
                <a:ea typeface="ＭＳ 明朝"/>
                <a:cs typeface="Times New Roman"/>
              </a:rPr>
              <a:t>第</a:t>
            </a:r>
            <a:r>
              <a:rPr lang="en-US" altLang="ja-JP" sz="1000" kern="100" dirty="0" smtClean="0">
                <a:effectLst/>
                <a:latin typeface="Century"/>
                <a:ea typeface="ＭＳ 明朝"/>
                <a:cs typeface="Times New Roman"/>
              </a:rPr>
              <a:t>3</a:t>
            </a:r>
            <a:r>
              <a:rPr lang="ja-JP" sz="1000" kern="100" dirty="0" smtClean="0">
                <a:effectLst/>
                <a:latin typeface="Century"/>
                <a:ea typeface="ＭＳ 明朝"/>
                <a:cs typeface="Times New Roman"/>
              </a:rPr>
              <a:t>回</a:t>
            </a:r>
            <a:r>
              <a:rPr lang="ja-JP" sz="1000" kern="100" dirty="0">
                <a:effectLst/>
                <a:latin typeface="Century"/>
                <a:ea typeface="ＭＳ 明朝"/>
                <a:cs typeface="Times New Roman"/>
              </a:rPr>
              <a:t>大阪府市文化振興会議</a:t>
            </a:r>
            <a:endParaRPr lang="ja-JP" sz="120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39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29515F3D5CCD44891BD3DD4242B9A8" ma:contentTypeVersion="0" ma:contentTypeDescription="新しいドキュメントを作成します。" ma:contentTypeScope="" ma:versionID="4afb8656f6f3f8c9b1dec3ec4afd9ea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10109A1-668A-45F1-9831-8AE689E220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3B04417-0A59-45FF-A818-44F14256A2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7C9353-F243-43BA-8A81-0ACB92CD0AE1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504</Words>
  <Application>Microsoft Office PowerPoint</Application>
  <PresentationFormat>A3 297x420 mm</PresentationFormat>
  <Paragraphs>102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岡﨑　政司</dc:creator>
  <cp:lastModifiedBy>大山　知宏</cp:lastModifiedBy>
  <cp:revision>113</cp:revision>
  <cp:lastPrinted>2014-08-21T00:57:53Z</cp:lastPrinted>
  <dcterms:created xsi:type="dcterms:W3CDTF">2014-08-14T02:45:55Z</dcterms:created>
  <dcterms:modified xsi:type="dcterms:W3CDTF">2014-09-19T08:26:56Z</dcterms:modified>
</cp:coreProperties>
</file>