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1" autoAdjust="0"/>
  </p:normalViewPr>
  <p:slideViewPr>
    <p:cSldViewPr>
      <p:cViewPr>
        <p:scale>
          <a:sx n="93" d="100"/>
          <a:sy n="93" d="100"/>
        </p:scale>
        <p:origin x="-91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F431C-E15D-4743-B09C-FE26E7FF3942}" type="datetimeFigureOut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F0632-DDEB-4746-8B98-C91758D7C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32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DC3A-C884-4B2C-A3B0-D51B6EC3A34B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11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C3E9-0C54-4C31-ACF4-00040B418798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9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BE2C-2AD2-41DE-9716-354BB20A9C05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6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3406-2FDD-4936-B92F-9D473B88827A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4279-8FDD-4197-A8DA-35C14B02DE39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26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2F80-5E28-4E22-9333-920B0CA61C5F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4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7AB9-F919-42E9-BA9E-DB99A44F28C3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71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25DC-5CED-42B4-91E7-D09D8D8AB591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17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1A17-6B01-440B-A928-34F95C8E8321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5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F341-CCA1-45B3-A415-421D63EE0F8E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32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3DF6-5488-47DA-A95A-59E58B3D6D3B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72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9BA0-C107-4410-9C3C-8ACC84E688AB}" type="datetime1">
              <a:rPr kumimoji="1" lang="ja-JP" altLang="en-US" smtClean="0"/>
              <a:t>2014/7/24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4CA5-104C-48C8-A508-8C6CB1DBE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2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469880" y="260648"/>
            <a:ext cx="3193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フェスティバル構想について</a:t>
            </a:r>
            <a:endParaRPr kumimoji="1" lang="ja-JP" altLang="en-US" sz="2000" dirty="0"/>
          </a:p>
        </p:txBody>
      </p:sp>
      <p:pic>
        <p:nvPicPr>
          <p:cNvPr id="76" name="図 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984" y="1432270"/>
            <a:ext cx="4051296" cy="5401728"/>
          </a:xfrm>
          <a:prstGeom prst="rect">
            <a:avLst/>
          </a:prstGeom>
        </p:spPr>
      </p:pic>
      <p:sp>
        <p:nvSpPr>
          <p:cNvPr id="77" name="円/楕円 76"/>
          <p:cNvSpPr/>
          <p:nvPr/>
        </p:nvSpPr>
        <p:spPr>
          <a:xfrm>
            <a:off x="4454564" y="1196752"/>
            <a:ext cx="122413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708" y="764704"/>
            <a:ext cx="1980029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府市の文化事業の現状</a:t>
            </a:r>
            <a:endParaRPr kumimoji="1" lang="ja-JP" altLang="en-US" sz="1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012136" y="780092"/>
            <a:ext cx="5161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　⇒　基本方向「</a:t>
            </a:r>
            <a:r>
              <a:rPr kumimoji="1" lang="en-US" altLang="ja-JP" sz="1200" dirty="0" smtClean="0"/>
              <a:t>A</a:t>
            </a:r>
            <a:r>
              <a:rPr kumimoji="1" lang="ja-JP" altLang="en-US" sz="1200" dirty="0" smtClean="0"/>
              <a:t>　文化創造の基盤づくり」に分類される事業が圧倒的に多い</a:t>
            </a:r>
            <a:endParaRPr kumimoji="1" lang="ja-JP" altLang="en-US" sz="1200" dirty="0"/>
          </a:p>
        </p:txBody>
      </p:sp>
      <p:sp>
        <p:nvSpPr>
          <p:cNvPr id="80" name="円/楕円 79"/>
          <p:cNvSpPr/>
          <p:nvPr/>
        </p:nvSpPr>
        <p:spPr>
          <a:xfrm>
            <a:off x="3040984" y="2060848"/>
            <a:ext cx="1531016" cy="4071671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5561264" y="2060848"/>
            <a:ext cx="1531016" cy="4071671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角丸四角形吹き出し 81"/>
          <p:cNvSpPr/>
          <p:nvPr/>
        </p:nvSpPr>
        <p:spPr>
          <a:xfrm>
            <a:off x="7311154" y="1268761"/>
            <a:ext cx="1800200" cy="936104"/>
          </a:xfrm>
          <a:prstGeom prst="wedgeRoundRectCallout">
            <a:avLst>
              <a:gd name="adj1" fmla="val -77650"/>
              <a:gd name="adj2" fmla="val 14077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基本方向「</a:t>
            </a:r>
            <a:r>
              <a:rPr kumimoji="1" lang="en-US" altLang="ja-JP" sz="1200" b="1" dirty="0" smtClean="0"/>
              <a:t>C</a:t>
            </a:r>
            <a:r>
              <a:rPr kumimoji="1" lang="ja-JP" altLang="en-US" sz="1200" b="1" dirty="0" smtClean="0"/>
              <a:t>　人と地域のエンパワーメント」</a:t>
            </a:r>
            <a:endParaRPr kumimoji="1" lang="en-US" altLang="ja-JP" sz="1200" b="1" dirty="0" smtClean="0"/>
          </a:p>
          <a:p>
            <a:r>
              <a:rPr lang="ja-JP" altLang="en-US" sz="1200" dirty="0" smtClean="0"/>
              <a:t>⇒対応する</a:t>
            </a:r>
            <a:r>
              <a:rPr kumimoji="1" lang="ja-JP" altLang="en-US" sz="1200" dirty="0" smtClean="0"/>
              <a:t>事業がほとんどない</a:t>
            </a:r>
            <a:endParaRPr kumimoji="1" lang="ja-JP" altLang="en-US" sz="1200" dirty="0"/>
          </a:p>
        </p:txBody>
      </p:sp>
      <p:sp>
        <p:nvSpPr>
          <p:cNvPr id="83" name="角丸四角形吹き出し 82"/>
          <p:cNvSpPr/>
          <p:nvPr/>
        </p:nvSpPr>
        <p:spPr>
          <a:xfrm>
            <a:off x="827584" y="5805264"/>
            <a:ext cx="2016224" cy="936104"/>
          </a:xfrm>
          <a:prstGeom prst="wedgeRoundRectCallout">
            <a:avLst>
              <a:gd name="adj1" fmla="val 74639"/>
              <a:gd name="adj2" fmla="val -12216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基本方向</a:t>
            </a:r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 smtClean="0"/>
              <a:t>「</a:t>
            </a:r>
            <a:r>
              <a:rPr kumimoji="1" lang="en-US" altLang="ja-JP" sz="1200" b="1" dirty="0" smtClean="0"/>
              <a:t>B</a:t>
            </a:r>
            <a:r>
              <a:rPr kumimoji="1" lang="ja-JP" altLang="en-US" sz="1200" b="1" dirty="0" smtClean="0"/>
              <a:t>　都市魅力の創造」</a:t>
            </a:r>
            <a:endParaRPr kumimoji="1" lang="en-US" altLang="ja-JP" sz="1200" b="1" dirty="0" smtClean="0"/>
          </a:p>
          <a:p>
            <a:r>
              <a:rPr lang="ja-JP" altLang="en-US" sz="1200" dirty="0" smtClean="0"/>
              <a:t>⇒対応する</a:t>
            </a:r>
            <a:r>
              <a:rPr kumimoji="1" lang="ja-JP" altLang="en-US" sz="1200" dirty="0" smtClean="0"/>
              <a:t>事業が少ない</a:t>
            </a:r>
            <a:endParaRPr kumimoji="1" lang="ja-JP" altLang="en-US" sz="1200" dirty="0"/>
          </a:p>
        </p:txBody>
      </p:sp>
      <p:sp>
        <p:nvSpPr>
          <p:cNvPr id="84" name="下矢印 83"/>
          <p:cNvSpPr/>
          <p:nvPr/>
        </p:nvSpPr>
        <p:spPr>
          <a:xfrm>
            <a:off x="592715" y="1196752"/>
            <a:ext cx="1008112" cy="23551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0708" y="1556792"/>
            <a:ext cx="223651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既存事業の改善、見直し等</a:t>
            </a:r>
            <a:endParaRPr kumimoji="1" lang="ja-JP" altLang="en-US" sz="14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0708" y="1891860"/>
            <a:ext cx="30302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/>
              <a:t>⇒　「</a:t>
            </a:r>
            <a:r>
              <a:rPr kumimoji="1" lang="en-US" altLang="ja-JP" sz="1200" dirty="0" smtClean="0"/>
              <a:t>B</a:t>
            </a:r>
            <a:r>
              <a:rPr kumimoji="1" lang="ja-JP" altLang="en-US" sz="1200" dirty="0" smtClean="0"/>
              <a:t>」や「</a:t>
            </a:r>
            <a:r>
              <a:rPr kumimoji="1" lang="en-US" altLang="ja-JP" sz="1200" dirty="0" smtClean="0"/>
              <a:t>C</a:t>
            </a:r>
            <a:r>
              <a:rPr kumimoji="1" lang="ja-JP" altLang="en-US" sz="1200" dirty="0" smtClean="0"/>
              <a:t>」の方向性実現のため、</a:t>
            </a:r>
            <a:endParaRPr kumimoji="1" lang="en-US" altLang="ja-JP" sz="1200" dirty="0" smtClean="0"/>
          </a:p>
          <a:p>
            <a:pPr>
              <a:lnSpc>
                <a:spcPts val="18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</a:t>
            </a:r>
            <a:r>
              <a:rPr kumimoji="1" lang="ja-JP" altLang="en-US" sz="1200" dirty="0" smtClean="0"/>
              <a:t>目的の明確化、事業手法の見直し等　　</a:t>
            </a:r>
            <a:endParaRPr kumimoji="1" lang="en-US" altLang="ja-JP" sz="1200" dirty="0" smtClean="0"/>
          </a:p>
          <a:p>
            <a:pPr>
              <a:lnSpc>
                <a:spcPts val="18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可能なものから適宜対応・・・</a:t>
            </a:r>
            <a:endParaRPr kumimoji="1" lang="ja-JP" altLang="en-US" sz="1200" dirty="0"/>
          </a:p>
        </p:txBody>
      </p:sp>
      <p:sp>
        <p:nvSpPr>
          <p:cNvPr id="87" name="下矢印 86"/>
          <p:cNvSpPr/>
          <p:nvPr/>
        </p:nvSpPr>
        <p:spPr>
          <a:xfrm>
            <a:off x="592715" y="2672915"/>
            <a:ext cx="1008112" cy="23551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0708" y="2996952"/>
            <a:ext cx="2375971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「</a:t>
            </a:r>
            <a:r>
              <a:rPr kumimoji="1" lang="en-US" altLang="ja-JP" sz="1400" dirty="0" smtClean="0"/>
              <a:t>B</a:t>
            </a:r>
            <a:r>
              <a:rPr kumimoji="1" lang="ja-JP" altLang="en-US" sz="1400" dirty="0" smtClean="0"/>
              <a:t>　都市魅力の創造」の実現</a:t>
            </a:r>
            <a:endParaRPr kumimoji="1" lang="ja-JP" altLang="en-US" sz="140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708" y="4437112"/>
            <a:ext cx="28331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b="1" dirty="0" smtClean="0"/>
              <a:t>フェスティバル型事業の実施（新規）</a:t>
            </a:r>
            <a:endParaRPr kumimoji="1" lang="en-US" altLang="ja-JP" sz="1200" b="1" dirty="0" smtClean="0"/>
          </a:p>
          <a:p>
            <a:pPr>
              <a:lnSpc>
                <a:spcPts val="18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特徴）　新規事業＋既存事業の活用</a:t>
            </a:r>
            <a:endParaRPr lang="en-US" altLang="ja-JP" sz="1200" dirty="0" smtClean="0"/>
          </a:p>
          <a:p>
            <a:pPr>
              <a:lnSpc>
                <a:spcPts val="1800"/>
              </a:lnSpc>
            </a:pPr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　特定エリアで集中的に実施　等</a:t>
            </a:r>
            <a:endParaRPr kumimoji="1" lang="ja-JP" altLang="en-US" sz="1200" dirty="0"/>
          </a:p>
        </p:txBody>
      </p:sp>
      <p:sp>
        <p:nvSpPr>
          <p:cNvPr id="2" name="角丸四角形 1"/>
          <p:cNvSpPr/>
          <p:nvPr/>
        </p:nvSpPr>
        <p:spPr>
          <a:xfrm>
            <a:off x="35789" y="3429000"/>
            <a:ext cx="2375971" cy="72008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 smtClean="0"/>
              <a:t>大阪の文化、大阪らしい文化を</a:t>
            </a:r>
            <a:r>
              <a:rPr kumimoji="1" lang="ja-JP" altLang="en-US" sz="1200" b="1" u="sng" dirty="0" smtClean="0"/>
              <a:t>「見える」形で効果的に発信</a:t>
            </a:r>
            <a:r>
              <a:rPr kumimoji="1" lang="ja-JP" altLang="en-US" sz="1200" dirty="0" smtClean="0"/>
              <a:t>する取り組みが必要</a:t>
            </a:r>
            <a:endParaRPr kumimoji="1" lang="ja-JP" altLang="en-US" sz="1200" dirty="0"/>
          </a:p>
        </p:txBody>
      </p:sp>
      <p:sp>
        <p:nvSpPr>
          <p:cNvPr id="3" name="二等辺三角形 2"/>
          <p:cNvSpPr/>
          <p:nvPr/>
        </p:nvSpPr>
        <p:spPr>
          <a:xfrm rot="10800000">
            <a:off x="573871" y="4192612"/>
            <a:ext cx="1045801" cy="21602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83202" y="303039"/>
            <a:ext cx="1819729" cy="461665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dirty="0" smtClean="0"/>
              <a:t>※【</a:t>
            </a:r>
            <a:r>
              <a:rPr lang="ja-JP" altLang="en-US" sz="1200" b="1" dirty="0" smtClean="0"/>
              <a:t>構想・プランニング</a:t>
            </a:r>
            <a:r>
              <a:rPr lang="en-US" altLang="ja-JP" sz="1200" b="1" dirty="0" smtClean="0"/>
              <a:t>】</a:t>
            </a:r>
            <a:r>
              <a:rPr lang="ja-JP" altLang="en-US" sz="1200" b="1" dirty="0" smtClean="0"/>
              <a:t>　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大阪アーツカウンシル　</a:t>
            </a:r>
            <a:endParaRPr kumimoji="1" lang="ja-JP" altLang="en-US" sz="12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69579" y="14427"/>
            <a:ext cx="73892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資料３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1917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755576" y="620688"/>
            <a:ext cx="6984776" cy="504056"/>
          </a:xfrm>
          <a:prstGeom prst="roundRect">
            <a:avLst>
              <a:gd name="adj" fmla="val 982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文化資源は豊かだが、ジャンル間のつながり・交流が薄い</a:t>
            </a:r>
            <a:r>
              <a:rPr lang="en-US" altLang="ja-JP" sz="1400" b="1" dirty="0"/>
              <a:t>→</a:t>
            </a:r>
            <a:r>
              <a:rPr lang="ja-JP" altLang="en-US" sz="1400" b="1" dirty="0"/>
              <a:t>「タコツボ」化</a:t>
            </a:r>
            <a:endParaRPr lang="en-US" altLang="ja-JP" sz="1400" b="1" dirty="0"/>
          </a:p>
          <a:p>
            <a:pPr algn="ctr"/>
            <a:r>
              <a:rPr lang="en-US" altLang="ja-JP" sz="1400" b="1" dirty="0" smtClean="0"/>
              <a:t>→</a:t>
            </a:r>
            <a:r>
              <a:rPr lang="ja-JP" altLang="en-US" sz="1400" b="1" dirty="0" smtClean="0"/>
              <a:t>文化力が「見えない」</a:t>
            </a:r>
            <a:r>
              <a:rPr lang="en-US" altLang="ja-JP" sz="1400" b="1" dirty="0" smtClean="0"/>
              <a:t>→</a:t>
            </a:r>
            <a:r>
              <a:rPr lang="ja-JP" altLang="en-US" sz="1400" b="1" dirty="0" smtClean="0"/>
              <a:t>「都市魅力」や「</a:t>
            </a:r>
            <a:r>
              <a:rPr lang="ja-JP" altLang="en-US" sz="1400" b="1" dirty="0" smtClean="0"/>
              <a:t>人と地域</a:t>
            </a:r>
            <a:r>
              <a:rPr lang="ja-JP" altLang="en-US" sz="1400" b="1" dirty="0" smtClean="0"/>
              <a:t>のエンパワーメント」に発展しない</a:t>
            </a:r>
            <a:endParaRPr lang="en-US" altLang="ja-JP" sz="1400" b="1" u="sng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79512" y="1700808"/>
            <a:ext cx="3279480" cy="5726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フェスティバルという場をつくる</a:t>
            </a:r>
            <a:endParaRPr lang="ja-JP" altLang="en-US" sz="1400" b="1" dirty="0"/>
          </a:p>
        </p:txBody>
      </p:sp>
      <p:sp>
        <p:nvSpPr>
          <p:cNvPr id="6" name="角丸四角形 5"/>
          <p:cNvSpPr/>
          <p:nvPr/>
        </p:nvSpPr>
        <p:spPr>
          <a:xfrm>
            <a:off x="827584" y="2348880"/>
            <a:ext cx="6984776" cy="792088"/>
          </a:xfrm>
          <a:prstGeom prst="roundRect">
            <a:avLst>
              <a:gd name="adj" fmla="val 9825"/>
            </a:avLst>
          </a:prstGeom>
          <a:ln w="3810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/>
              <a:t>同じエリア、同じ時期に文化事業集結</a:t>
            </a:r>
            <a:r>
              <a:rPr lang="en-US" altLang="ja-JP" sz="1400" dirty="0" smtClean="0"/>
              <a:t>→</a:t>
            </a:r>
            <a:r>
              <a:rPr lang="ja-JP" altLang="en-US" sz="1400" dirty="0" smtClean="0"/>
              <a:t>大阪の文化力が見渡せる場に</a:t>
            </a:r>
            <a:endParaRPr lang="en-US" altLang="ja-JP" sz="1400" dirty="0" smtClean="0"/>
          </a:p>
          <a:p>
            <a:pPr algn="ctr">
              <a:lnSpc>
                <a:spcPct val="150000"/>
              </a:lnSpc>
            </a:pPr>
            <a:r>
              <a:rPr lang="ja-JP" altLang="en-US" sz="1400" dirty="0" smtClean="0"/>
              <a:t>新たな人材や手法</a:t>
            </a:r>
            <a:r>
              <a:rPr lang="ja-JP" altLang="en-US" sz="1400" dirty="0"/>
              <a:t>を育てる「パイロット事業</a:t>
            </a:r>
            <a:r>
              <a:rPr lang="ja-JP" altLang="en-US" sz="1400" dirty="0" smtClean="0"/>
              <a:t>」としての実験・挑戦、成果の蓄積　　</a:t>
            </a:r>
            <a:endParaRPr lang="en-US" altLang="ja-JP" sz="1400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441226" y="4970357"/>
            <a:ext cx="8416251" cy="589694"/>
          </a:xfrm>
          <a:prstGeom prst="roundRect">
            <a:avLst>
              <a:gd name="adj" fmla="val 9825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ja-JP" sz="1400" dirty="0" smtClean="0"/>
              <a:t>②</a:t>
            </a:r>
            <a:r>
              <a:rPr lang="ja-JP" altLang="en-US" sz="1400" dirty="0"/>
              <a:t>　</a:t>
            </a:r>
            <a:r>
              <a:rPr lang="ja-JP" altLang="en-US" sz="1600" dirty="0" smtClean="0"/>
              <a:t>才能が自由に動ける環境をつくる</a:t>
            </a:r>
            <a:r>
              <a:rPr lang="ja-JP" altLang="en-US" sz="1400" dirty="0" smtClean="0"/>
              <a:t>　　行政的</a:t>
            </a:r>
            <a:r>
              <a:rPr lang="ja-JP" altLang="en-US" sz="1400" dirty="0"/>
              <a:t>なルールに縛られない</a:t>
            </a:r>
            <a:r>
              <a:rPr lang="ja-JP" altLang="en-US" sz="1400" b="1" dirty="0"/>
              <a:t>思い切った手法や人材</a:t>
            </a:r>
            <a:r>
              <a:rPr lang="ja-JP" altLang="en-US" sz="1400" b="1" dirty="0" smtClean="0"/>
              <a:t>登用</a:t>
            </a:r>
            <a:r>
              <a:rPr lang="ja-JP" altLang="en-US" sz="1400" dirty="0"/>
              <a:t>　</a:t>
            </a:r>
            <a:endParaRPr lang="en-US" altLang="ja-JP" sz="1400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179512" y="3501008"/>
            <a:ext cx="3279480" cy="5726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フェスティバル事業</a:t>
            </a:r>
            <a:r>
              <a:rPr lang="ja-JP" altLang="en-US" sz="1400" b="1" dirty="0"/>
              <a:t>の趣</a:t>
            </a:r>
            <a:r>
              <a:rPr lang="ja-JP" altLang="en-US" sz="1400" b="1" dirty="0" smtClean="0"/>
              <a:t>旨目的</a:t>
            </a:r>
            <a:endParaRPr lang="ja-JP" altLang="en-US" sz="1400" b="1" dirty="0"/>
          </a:p>
        </p:txBody>
      </p:sp>
      <p:sp>
        <p:nvSpPr>
          <p:cNvPr id="9" name="二等辺三角形 8"/>
          <p:cNvSpPr/>
          <p:nvPr/>
        </p:nvSpPr>
        <p:spPr>
          <a:xfrm rot="10800000">
            <a:off x="3059832" y="1340768"/>
            <a:ext cx="2304256" cy="36004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41226" y="4221088"/>
            <a:ext cx="8416251" cy="589694"/>
          </a:xfrm>
          <a:prstGeom prst="roundRect">
            <a:avLst>
              <a:gd name="adj" fmla="val 9825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400" dirty="0" smtClean="0"/>
              <a:t>①</a:t>
            </a:r>
            <a:r>
              <a:rPr lang="ja-JP" altLang="en-US" sz="1400" dirty="0"/>
              <a:t>　</a:t>
            </a:r>
            <a:r>
              <a:rPr lang="ja-JP" altLang="en-US" sz="1600" dirty="0" smtClean="0"/>
              <a:t>つながりをつくる　</a:t>
            </a:r>
            <a:r>
              <a:rPr lang="ja-JP" altLang="en-US" sz="1400" dirty="0" smtClean="0"/>
              <a:t>　様々なジャンルの間に／官と民の間に／世代の間に</a:t>
            </a:r>
            <a:endParaRPr lang="en-US" altLang="ja-JP" sz="1400" dirty="0"/>
          </a:p>
        </p:txBody>
      </p:sp>
      <p:sp>
        <p:nvSpPr>
          <p:cNvPr id="11" name="角丸四角形 10"/>
          <p:cNvSpPr/>
          <p:nvPr/>
        </p:nvSpPr>
        <p:spPr>
          <a:xfrm>
            <a:off x="441226" y="5719626"/>
            <a:ext cx="8416251" cy="589694"/>
          </a:xfrm>
          <a:prstGeom prst="roundRect">
            <a:avLst>
              <a:gd name="adj" fmla="val 9825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ja-JP" sz="1400" dirty="0" smtClean="0"/>
              <a:t>③</a:t>
            </a:r>
            <a:r>
              <a:rPr lang="ja-JP" altLang="en-US" sz="1400" dirty="0"/>
              <a:t>　</a:t>
            </a:r>
            <a:r>
              <a:rPr lang="ja-JP" altLang="en-US" sz="1600" dirty="0" smtClean="0"/>
              <a:t>その成果を市民・府民と共有する</a:t>
            </a:r>
            <a:r>
              <a:rPr lang="ja-JP" altLang="ja-JP" sz="1600" dirty="0"/>
              <a:t>　</a:t>
            </a:r>
            <a:r>
              <a:rPr lang="ja-JP" altLang="en-US" sz="1600" dirty="0" smtClean="0"/>
              <a:t>　</a:t>
            </a:r>
            <a:r>
              <a:rPr lang="ja-JP" altLang="en-US" sz="1400" dirty="0" smtClean="0"/>
              <a:t>「</a:t>
            </a:r>
            <a:r>
              <a:rPr lang="ja-JP" altLang="en-US" sz="1400" dirty="0"/>
              <a:t>文化自由都市、大阪」を「見える」形</a:t>
            </a:r>
            <a:r>
              <a:rPr lang="ja-JP" altLang="en-US" sz="1400" dirty="0" smtClean="0"/>
              <a:t>に</a:t>
            </a:r>
            <a:endParaRPr lang="en-US" altLang="ja-JP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33500" y="3796625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・・・なぜフェスティバルなのか？</a:t>
            </a:r>
            <a:endParaRPr kumimoji="1" lang="ja-JP" altLang="en-US" sz="1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4CA5-104C-48C8-A508-8C6CB1DBE911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03648" y="260648"/>
            <a:ext cx="2547081" cy="37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大阪の文化状況の課題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53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173</Words>
  <Application>Microsoft Office PowerPoint</Application>
  <PresentationFormat>画面に合わせる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渡部　秀樹</dc:creator>
  <cp:lastModifiedBy>大山　知宏</cp:lastModifiedBy>
  <cp:revision>67</cp:revision>
  <cp:lastPrinted>2014-07-24T05:50:54Z</cp:lastPrinted>
  <dcterms:created xsi:type="dcterms:W3CDTF">2014-07-08T08:31:59Z</dcterms:created>
  <dcterms:modified xsi:type="dcterms:W3CDTF">2014-07-24T05:50:59Z</dcterms:modified>
</cp:coreProperties>
</file>