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403" r:id="rId2"/>
    <p:sldId id="404" r:id="rId3"/>
    <p:sldId id="402" r:id="rId4"/>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服部　剛史" initials="服部　剛史" lastIdx="8" clrIdx="1">
    <p:extLst>
      <p:ext uri="{19B8F6BF-5375-455C-9EA6-DF929625EA0E}">
        <p15:presenceInfo xmlns:p15="http://schemas.microsoft.com/office/powerpoint/2012/main" userId="服部　剛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1" autoAdjust="0"/>
    <p:restoredTop sz="94333" autoAdjust="0"/>
  </p:normalViewPr>
  <p:slideViewPr>
    <p:cSldViewPr>
      <p:cViewPr varScale="1">
        <p:scale>
          <a:sx n="73" d="100"/>
          <a:sy n="73" d="100"/>
        </p:scale>
        <p:origin x="1302" y="66"/>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2021/8/16</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2021/8/16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2021/8/16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2021/8/16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2021/8/16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919572B-41D0-4F72-A375-39D0070836D8}"/>
              </a:ext>
            </a:extLst>
          </p:cNvPr>
          <p:cNvSpPr/>
          <p:nvPr/>
        </p:nvSpPr>
        <p:spPr>
          <a:xfrm>
            <a:off x="410685" y="692696"/>
            <a:ext cx="4079855" cy="285517"/>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b="1" dirty="0">
                <a:latin typeface="Meiryo UI" panose="020B0604030504040204" pitchFamily="50" charset="-128"/>
                <a:ea typeface="Meiryo UI" panose="020B0604030504040204" pitchFamily="50" charset="-128"/>
              </a:rPr>
              <a:t>　</a:t>
            </a:r>
            <a:r>
              <a:rPr lang="ja-JP" altLang="en-US" sz="1477" b="1" dirty="0" smtClean="0">
                <a:latin typeface="Meiryo UI" panose="020B0604030504040204" pitchFamily="50" charset="-128"/>
                <a:ea typeface="Meiryo UI" panose="020B0604030504040204" pitchFamily="50" charset="-128"/>
              </a:rPr>
              <a:t>内外からの誘客に関する数値目標</a:t>
            </a:r>
            <a:endParaRPr lang="ja-JP" altLang="en-US" sz="1477" b="1" spc="185"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492033161"/>
              </p:ext>
            </p:extLst>
          </p:nvPr>
        </p:nvGraphicFramePr>
        <p:xfrm>
          <a:off x="410684" y="1050221"/>
          <a:ext cx="8481795" cy="1368000"/>
        </p:xfrm>
        <a:graphic>
          <a:graphicData uri="http://schemas.openxmlformats.org/drawingml/2006/table">
            <a:tbl>
              <a:tblPr firstRow="1" bandRow="1">
                <a:tableStyleId>{5C22544A-7EE6-4342-B048-85BDC9FD1C3A}</a:tableStyleId>
              </a:tblPr>
              <a:tblGrid>
                <a:gridCol w="1696359">
                  <a:extLst>
                    <a:ext uri="{9D8B030D-6E8A-4147-A177-3AD203B41FA5}">
                      <a16:colId xmlns:a16="http://schemas.microsoft.com/office/drawing/2014/main" val="3083801403"/>
                    </a:ext>
                  </a:extLst>
                </a:gridCol>
                <a:gridCol w="1696359">
                  <a:extLst>
                    <a:ext uri="{9D8B030D-6E8A-4147-A177-3AD203B41FA5}">
                      <a16:colId xmlns:a16="http://schemas.microsoft.com/office/drawing/2014/main" val="1333614569"/>
                    </a:ext>
                  </a:extLst>
                </a:gridCol>
                <a:gridCol w="1696359">
                  <a:extLst>
                    <a:ext uri="{9D8B030D-6E8A-4147-A177-3AD203B41FA5}">
                      <a16:colId xmlns:a16="http://schemas.microsoft.com/office/drawing/2014/main" val="1776016710"/>
                    </a:ext>
                  </a:extLst>
                </a:gridCol>
                <a:gridCol w="1696359">
                  <a:extLst>
                    <a:ext uri="{9D8B030D-6E8A-4147-A177-3AD203B41FA5}">
                      <a16:colId xmlns:a16="http://schemas.microsoft.com/office/drawing/2014/main" val="3793600257"/>
                    </a:ext>
                  </a:extLst>
                </a:gridCol>
                <a:gridCol w="1696359">
                  <a:extLst>
                    <a:ext uri="{9D8B030D-6E8A-4147-A177-3AD203B41FA5}">
                      <a16:colId xmlns:a16="http://schemas.microsoft.com/office/drawing/2014/main" val="3754274535"/>
                    </a:ext>
                  </a:extLst>
                </a:gridCol>
              </a:tblGrid>
              <a:tr h="252000">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指標</a:t>
                      </a:r>
                      <a:endParaRPr kumimoji="1" lang="ja-JP" altLang="en-US" sz="1050" b="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目標値</a:t>
                      </a:r>
                      <a:endParaRPr kumimoji="1" lang="ja-JP" altLang="en-US" sz="1050" b="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050" b="0" dirty="0" smtClean="0">
                          <a:latin typeface="Meiryo UI" panose="020B0604030504040204" pitchFamily="50" charset="-128"/>
                          <a:ea typeface="Meiryo UI" panose="020B0604030504040204" pitchFamily="50" charset="-128"/>
                        </a:rPr>
                        <a:t>実績</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達成を目指す時期</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2021</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432000">
                <a:tc>
                  <a:txBody>
                    <a:bodyPr/>
                    <a:lstStyle/>
                    <a:p>
                      <a:r>
                        <a:rPr lang="ja-JP" altLang="en-US" sz="1000" u="none" dirty="0" smtClean="0">
                          <a:latin typeface="Meiryo UI" panose="020B0604030504040204" pitchFamily="50" charset="-128"/>
                          <a:ea typeface="Meiryo UI" panose="020B0604030504040204" pitchFamily="50" charset="-128"/>
                        </a:rPr>
                        <a:t>日本人延べ宿泊者数</a:t>
                      </a:r>
                      <a:r>
                        <a:rPr lang="en-US" altLang="ja-JP" sz="1000" u="none" dirty="0" smtClean="0">
                          <a:latin typeface="Meiryo UI" panose="020B0604030504040204" pitchFamily="50" charset="-128"/>
                          <a:ea typeface="Meiryo UI" panose="020B0604030504040204" pitchFamily="50" charset="-128"/>
                        </a:rPr>
                        <a:t>〔</a:t>
                      </a:r>
                      <a:r>
                        <a:rPr lang="ja-JP" altLang="en-US" sz="1000" u="none" dirty="0" smtClean="0">
                          <a:latin typeface="Meiryo UI" panose="020B0604030504040204" pitchFamily="50" charset="-128"/>
                          <a:ea typeface="Meiryo UI" panose="020B0604030504040204" pitchFamily="50" charset="-128"/>
                        </a:rPr>
                        <a:t>大阪</a:t>
                      </a:r>
                      <a:r>
                        <a:rPr lang="en-US" altLang="ja-JP" sz="1000" u="none" dirty="0" smtClean="0">
                          <a:latin typeface="Meiryo UI" panose="020B0604030504040204" pitchFamily="50" charset="-128"/>
                          <a:ea typeface="Meiryo UI" panose="020B0604030504040204" pitchFamily="50" charset="-128"/>
                        </a:rPr>
                        <a:t>〕</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en-US" altLang="ja-JP" sz="1000" u="none" strike="noStrike" dirty="0" smtClean="0">
                          <a:solidFill>
                            <a:schemeClr val="tx1"/>
                          </a:solidFill>
                          <a:latin typeface="Meiryo UI" panose="020B0604030504040204" pitchFamily="50" charset="-128"/>
                          <a:ea typeface="Meiryo UI" panose="020B0604030504040204" pitchFamily="50" charset="-128"/>
                        </a:rPr>
                        <a:t>2,950</a:t>
                      </a:r>
                      <a:r>
                        <a:rPr kumimoji="1" lang="ja-JP" altLang="en-US" sz="1000" u="none" strike="noStrike" dirty="0" smtClean="0">
                          <a:solidFill>
                            <a:schemeClr val="tx1"/>
                          </a:solidFill>
                          <a:latin typeface="Meiryo UI" panose="020B0604030504040204" pitchFamily="50" charset="-128"/>
                          <a:ea typeface="Meiryo UI" panose="020B0604030504040204" pitchFamily="50" charset="-128"/>
                        </a:rPr>
                        <a:t>万人泊</a:t>
                      </a:r>
                      <a:endParaRPr kumimoji="1" lang="en-US" altLang="ja-JP" sz="1000" u="none" strike="noStrik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en-US" altLang="ja-JP" sz="1000" u="none" dirty="0" smtClean="0">
                          <a:latin typeface="Meiryo UI" panose="020B0604030504040204" pitchFamily="50" charset="-128"/>
                          <a:ea typeface="Meiryo UI" panose="020B0604030504040204" pitchFamily="50" charset="-128"/>
                        </a:rPr>
                        <a:t>1,649</a:t>
                      </a:r>
                      <a:r>
                        <a:rPr kumimoji="1" lang="ja-JP" altLang="en-US" sz="1000" u="none" dirty="0" smtClean="0">
                          <a:latin typeface="Meiryo UI" panose="020B0604030504040204" pitchFamily="50" charset="-128"/>
                          <a:ea typeface="Meiryo UI" panose="020B0604030504040204" pitchFamily="50" charset="-128"/>
                        </a:rPr>
                        <a:t>万人泊</a:t>
                      </a:r>
                      <a:endParaRPr kumimoji="1" lang="en-US" altLang="ja-JP" sz="1000" u="none" dirty="0" smtClean="0">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algn="ctr"/>
                      <a:r>
                        <a:rPr kumimoji="1" lang="en-US" altLang="ja-JP" sz="1000" u="none" dirty="0" smtClean="0">
                          <a:solidFill>
                            <a:schemeClr val="tx1"/>
                          </a:solidFill>
                          <a:latin typeface="Meiryo UI" panose="020B0604030504040204" pitchFamily="50" charset="-128"/>
                          <a:ea typeface="Meiryo UI" panose="020B0604030504040204" pitchFamily="50" charset="-128"/>
                        </a:rPr>
                        <a:t>560</a:t>
                      </a:r>
                      <a:r>
                        <a:rPr kumimoji="1" lang="ja-JP" altLang="en-US" sz="1000" u="none" dirty="0" smtClean="0">
                          <a:solidFill>
                            <a:schemeClr val="tx1"/>
                          </a:solidFill>
                          <a:latin typeface="Meiryo UI" panose="020B0604030504040204" pitchFamily="50" charset="-128"/>
                          <a:ea typeface="Meiryo UI" panose="020B0604030504040204" pitchFamily="50" charset="-128"/>
                        </a:rPr>
                        <a:t>万人泊</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1</a:t>
                      </a:r>
                      <a:r>
                        <a:rPr kumimoji="1" lang="ja-JP" altLang="en-US" sz="1000" u="none" dirty="0" smtClean="0">
                          <a:solidFill>
                            <a:schemeClr val="tx1"/>
                          </a:solidFill>
                          <a:latin typeface="Meiryo UI" panose="020B0604030504040204" pitchFamily="50" charset="-128"/>
                          <a:ea typeface="Meiryo UI" panose="020B0604030504040204" pitchFamily="50" charset="-128"/>
                        </a:rPr>
                        <a:t>月～</a:t>
                      </a:r>
                      <a:r>
                        <a:rPr kumimoji="1" lang="en-US" altLang="ja-JP" sz="1000" u="none" dirty="0" smtClean="0">
                          <a:solidFill>
                            <a:schemeClr val="tx1"/>
                          </a:solidFill>
                          <a:latin typeface="Meiryo UI" panose="020B0604030504040204" pitchFamily="50" charset="-128"/>
                          <a:ea typeface="Meiryo UI" panose="020B0604030504040204" pitchFamily="50" charset="-128"/>
                        </a:rPr>
                        <a:t>5</a:t>
                      </a:r>
                      <a:r>
                        <a:rPr kumimoji="1" lang="ja-JP" altLang="en-US" sz="1000" u="none" dirty="0" smtClean="0">
                          <a:solidFill>
                            <a:schemeClr val="tx1"/>
                          </a:solidFill>
                          <a:latin typeface="Meiryo UI" panose="020B0604030504040204" pitchFamily="50" charset="-128"/>
                          <a:ea typeface="Meiryo UI" panose="020B0604030504040204" pitchFamily="50" charset="-128"/>
                        </a:rPr>
                        <a:t>月）</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2022</a:t>
                      </a:r>
                      <a:r>
                        <a:rPr kumimoji="1" lang="ja-JP" altLang="en-US" sz="1000" u="none" dirty="0" smtClean="0">
                          <a:solidFill>
                            <a:schemeClr val="tx1"/>
                          </a:solidFill>
                          <a:latin typeface="Meiryo UI" panose="020B0604030504040204" pitchFamily="50" charset="-128"/>
                          <a:ea typeface="Meiryo UI" panose="020B0604030504040204" pitchFamily="50" charset="-128"/>
                        </a:rPr>
                        <a:t>年</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017299278"/>
                  </a:ext>
                </a:extLst>
              </a:tr>
              <a:tr h="43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smtClean="0">
                          <a:solidFill>
                            <a:schemeClr val="tx1"/>
                          </a:solidFill>
                          <a:latin typeface="Meiryo UI" panose="020B0604030504040204" pitchFamily="50" charset="-128"/>
                          <a:ea typeface="Meiryo UI" panose="020B0604030504040204" pitchFamily="50" charset="-128"/>
                        </a:rPr>
                        <a:t>来阪外国人旅行者数</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000" u="none" strike="noStrike" dirty="0" smtClean="0">
                          <a:solidFill>
                            <a:schemeClr val="tx1"/>
                          </a:solidFill>
                          <a:latin typeface="Meiryo UI" panose="020B0604030504040204" pitchFamily="50" charset="-128"/>
                          <a:ea typeface="Meiryo UI" panose="020B0604030504040204" pitchFamily="50" charset="-128"/>
                        </a:rPr>
                        <a:t>1152.5</a:t>
                      </a:r>
                      <a:r>
                        <a:rPr lang="ja-JP" altLang="en-US" sz="1000" u="none" strike="noStrike" dirty="0" smtClean="0">
                          <a:solidFill>
                            <a:schemeClr val="tx1"/>
                          </a:solidFill>
                          <a:latin typeface="Meiryo UI" panose="020B0604030504040204" pitchFamily="50" charset="-128"/>
                          <a:ea typeface="Meiryo UI" panose="020B0604030504040204" pitchFamily="50" charset="-128"/>
                        </a:rPr>
                        <a:t>万人</a:t>
                      </a:r>
                      <a:endParaRPr lang="en-US" altLang="ja-JP"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ja-JP" altLang="en-US" sz="1000" u="none" dirty="0" smtClean="0">
                          <a:solidFill>
                            <a:schemeClr val="tx1"/>
                          </a:solidFill>
                          <a:latin typeface="Meiryo UI" panose="020B0604030504040204" pitchFamily="50" charset="-128"/>
                          <a:ea typeface="Meiryo UI" panose="020B0604030504040204" pitchFamily="50" charset="-128"/>
                        </a:rPr>
                        <a:t>未調査</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入国規制解除から</a:t>
                      </a:r>
                      <a:r>
                        <a:rPr kumimoji="1" lang="en-US" altLang="ja-JP" sz="1000" u="none" dirty="0" smtClean="0">
                          <a:solidFill>
                            <a:schemeClr val="tx1"/>
                          </a:solidFill>
                          <a:latin typeface="Meiryo UI" panose="020B0604030504040204" pitchFamily="50" charset="-128"/>
                          <a:ea typeface="Meiryo UI" panose="020B0604030504040204" pitchFamily="50" charset="-128"/>
                        </a:rPr>
                        <a:t>2</a:t>
                      </a:r>
                      <a:r>
                        <a:rPr kumimoji="1" lang="ja-JP" altLang="en-US" sz="1000" u="none" dirty="0" smtClean="0">
                          <a:solidFill>
                            <a:schemeClr val="tx1"/>
                          </a:solidFill>
                          <a:latin typeface="Meiryo UI" panose="020B0604030504040204" pitchFamily="50" charset="-128"/>
                          <a:ea typeface="Meiryo UI" panose="020B0604030504040204" pitchFamily="50" charset="-128"/>
                        </a:rPr>
                        <a:t>年後</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bl>
          </a:graphicData>
        </a:graphic>
      </p:graphicFrame>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内外からの誘客に関する数値目標及び参考指標</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36251053"/>
              </p:ext>
            </p:extLst>
          </p:nvPr>
        </p:nvGraphicFramePr>
        <p:xfrm>
          <a:off x="410684" y="2994316"/>
          <a:ext cx="8481796" cy="3709606"/>
        </p:xfrm>
        <a:graphic>
          <a:graphicData uri="http://schemas.openxmlformats.org/drawingml/2006/table">
            <a:tbl>
              <a:tblPr firstRow="1" bandRow="1">
                <a:tableStyleId>{5C22544A-7EE6-4342-B048-85BDC9FD1C3A}</a:tableStyleId>
              </a:tblPr>
              <a:tblGrid>
                <a:gridCol w="2120449">
                  <a:extLst>
                    <a:ext uri="{9D8B030D-6E8A-4147-A177-3AD203B41FA5}">
                      <a16:colId xmlns:a16="http://schemas.microsoft.com/office/drawing/2014/main" val="3083801403"/>
                    </a:ext>
                  </a:extLst>
                </a:gridCol>
                <a:gridCol w="2120449">
                  <a:extLst>
                    <a:ext uri="{9D8B030D-6E8A-4147-A177-3AD203B41FA5}">
                      <a16:colId xmlns:a16="http://schemas.microsoft.com/office/drawing/2014/main" val="1776016710"/>
                    </a:ext>
                  </a:extLst>
                </a:gridCol>
                <a:gridCol w="2120449">
                  <a:extLst>
                    <a:ext uri="{9D8B030D-6E8A-4147-A177-3AD203B41FA5}">
                      <a16:colId xmlns:a16="http://schemas.microsoft.com/office/drawing/2014/main" val="3793600257"/>
                    </a:ext>
                  </a:extLst>
                </a:gridCol>
                <a:gridCol w="2120449">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050" b="0" dirty="0" smtClean="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2019</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504000">
                <a:tc>
                  <a:txBody>
                    <a:bodyPr/>
                    <a:lstStyle/>
                    <a:p>
                      <a:r>
                        <a:rPr lang="ja-JP" altLang="en-US" sz="1000" u="none" dirty="0">
                          <a:latin typeface="Meiryo UI" panose="020B0604030504040204" pitchFamily="50" charset="-128"/>
                          <a:ea typeface="Meiryo UI" panose="020B0604030504040204" pitchFamily="50" charset="-128"/>
                        </a:rPr>
                        <a:t>日本人訪問者数</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latin typeface="Meiryo UI" panose="020B0604030504040204" pitchFamily="50" charset="-128"/>
                          <a:ea typeface="Meiryo UI" panose="020B0604030504040204" pitchFamily="50" charset="-128"/>
                        </a:rPr>
                        <a:t>5,438</a:t>
                      </a:r>
                      <a:r>
                        <a:rPr kumimoji="1" lang="ja-JP" altLang="en-US" sz="1000" u="none" dirty="0" smtClean="0">
                          <a:latin typeface="Meiryo UI" panose="020B0604030504040204" pitchFamily="50" charset="-128"/>
                          <a:ea typeface="Meiryo UI" panose="020B0604030504040204" pitchFamily="50" charset="-128"/>
                        </a:rPr>
                        <a:t>万人</a:t>
                      </a:r>
                      <a:endParaRPr kumimoji="1" lang="en-US" altLang="ja-JP" sz="1000" u="none" dirty="0" smtClean="0">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2,038</a:t>
                      </a:r>
                      <a:r>
                        <a:rPr kumimoji="1" lang="ja-JP" altLang="en-US" sz="1000" u="none" dirty="0" smtClean="0">
                          <a:solidFill>
                            <a:schemeClr val="tx1"/>
                          </a:solidFill>
                          <a:latin typeface="Meiryo UI" panose="020B0604030504040204" pitchFamily="50" charset="-128"/>
                          <a:ea typeface="Meiryo UI" panose="020B0604030504040204" pitchFamily="50" charset="-128"/>
                        </a:rPr>
                        <a:t>万人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a:t>
                      </a:r>
                      <a:r>
                        <a:rPr lang="ja-JP" altLang="en-US" sz="1000" u="none" dirty="0" smtClean="0">
                          <a:solidFill>
                            <a:schemeClr val="tx1"/>
                          </a:solidFill>
                          <a:latin typeface="Meiryo UI" panose="020B0604030504040204" pitchFamily="50" charset="-128"/>
                          <a:ea typeface="Meiryo UI" panose="020B0604030504040204" pitchFamily="50" charset="-128"/>
                        </a:rPr>
                        <a:t>調査</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観光庁）　</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000" u="none" dirty="0">
                          <a:solidFill>
                            <a:schemeClr val="tx1"/>
                          </a:solidFill>
                          <a:latin typeface="Meiryo UI" panose="020B0604030504040204" pitchFamily="50" charset="-128"/>
                          <a:ea typeface="Meiryo UI" panose="020B0604030504040204" pitchFamily="50" charset="-128"/>
                        </a:rPr>
                        <a:t>【</a:t>
                      </a:r>
                      <a:r>
                        <a:rPr lang="zh-TW" altLang="en-US" sz="1000" u="none" dirty="0">
                          <a:solidFill>
                            <a:schemeClr val="tx1"/>
                          </a:solidFill>
                          <a:latin typeface="Meiryo UI" panose="020B0604030504040204" pitchFamily="50" charset="-128"/>
                          <a:ea typeface="Meiryo UI" panose="020B0604030504040204" pitchFamily="50" charset="-128"/>
                        </a:rPr>
                        <a:t>参考表</a:t>
                      </a:r>
                      <a:r>
                        <a:rPr lang="en-US" altLang="zh-TW"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017299278"/>
                  </a:ext>
                </a:extLst>
              </a:tr>
              <a:tr h="1080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国籍別来阪外国人訪問率</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韓国 </a:t>
                      </a:r>
                      <a:r>
                        <a:rPr kumimoji="1" lang="en-US" altLang="ja-JP" sz="1000" u="none" dirty="0" smtClean="0">
                          <a:solidFill>
                            <a:schemeClr val="tx1"/>
                          </a:solidFill>
                          <a:latin typeface="Meiryo UI" panose="020B0604030504040204" pitchFamily="50" charset="-128"/>
                          <a:ea typeface="Meiryo UI" panose="020B0604030504040204" pitchFamily="50" charset="-128"/>
                        </a:rPr>
                        <a:t>28.8%</a:t>
                      </a:r>
                      <a:r>
                        <a:rPr kumimoji="1" lang="ja-JP" altLang="en-US" sz="1000" u="none" dirty="0" err="1"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台湾 </a:t>
                      </a:r>
                      <a:r>
                        <a:rPr kumimoji="1" lang="en-US" altLang="ja-JP" sz="1000" u="none" dirty="0" smtClean="0">
                          <a:solidFill>
                            <a:schemeClr val="tx1"/>
                          </a:solidFill>
                          <a:latin typeface="Meiryo UI" panose="020B0604030504040204" pitchFamily="50" charset="-128"/>
                          <a:ea typeface="Meiryo UI" panose="020B0604030504040204" pitchFamily="50" charset="-128"/>
                        </a:rPr>
                        <a:t>26.1%</a:t>
                      </a:r>
                      <a:r>
                        <a:rPr kumimoji="1" lang="ja-JP" altLang="en-US" sz="1000" u="none" dirty="0" err="1" smtClean="0">
                          <a:solidFill>
                            <a:schemeClr val="tx1"/>
                          </a:solidFill>
                          <a:latin typeface="Meiryo UI" panose="020B0604030504040204" pitchFamily="50" charset="-128"/>
                          <a:ea typeface="Meiryo UI" panose="020B0604030504040204" pitchFamily="50" charset="-128"/>
                        </a:rPr>
                        <a:t>、</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中国 </a:t>
                      </a:r>
                      <a:r>
                        <a:rPr kumimoji="1" lang="en-US" altLang="ja-JP" sz="1000" u="none" dirty="0" smtClean="0">
                          <a:solidFill>
                            <a:schemeClr val="tx1"/>
                          </a:solidFill>
                          <a:latin typeface="Meiryo UI" panose="020B0604030504040204" pitchFamily="50" charset="-128"/>
                          <a:ea typeface="Meiryo UI" panose="020B0604030504040204" pitchFamily="50" charset="-128"/>
                        </a:rPr>
                        <a:t>58.8%</a:t>
                      </a:r>
                      <a:r>
                        <a:rPr kumimoji="1" lang="ja-JP" altLang="en-US" sz="1000" u="none" dirty="0" err="1"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香港 </a:t>
                      </a:r>
                      <a:r>
                        <a:rPr kumimoji="1" lang="en-US" altLang="ja-JP" sz="1000" u="none" dirty="0" smtClean="0">
                          <a:solidFill>
                            <a:schemeClr val="tx1"/>
                          </a:solidFill>
                          <a:latin typeface="Meiryo UI" panose="020B0604030504040204" pitchFamily="50" charset="-128"/>
                          <a:ea typeface="Meiryo UI" panose="020B0604030504040204" pitchFamily="50" charset="-128"/>
                        </a:rPr>
                        <a:t>31.4</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タイ </a:t>
                      </a:r>
                      <a:r>
                        <a:rPr kumimoji="1" lang="en-US" altLang="ja-JP" sz="1000" u="none" dirty="0" smtClean="0">
                          <a:solidFill>
                            <a:schemeClr val="tx1"/>
                          </a:solidFill>
                          <a:latin typeface="Meiryo UI" panose="020B0604030504040204" pitchFamily="50" charset="-128"/>
                          <a:ea typeface="Meiryo UI" panose="020B0604030504040204" pitchFamily="50" charset="-128"/>
                        </a:rPr>
                        <a:t>28.4</a:t>
                      </a:r>
                      <a:r>
                        <a:rPr kumimoji="1" lang="ja-JP" altLang="en-US" sz="1000" u="none" dirty="0" smtClean="0">
                          <a:solidFill>
                            <a:schemeClr val="tx1"/>
                          </a:solidFill>
                          <a:latin typeface="Meiryo UI" panose="020B0604030504040204" pitchFamily="50" charset="-128"/>
                          <a:ea typeface="Meiryo UI" panose="020B0604030504040204" pitchFamily="50" charset="-128"/>
                        </a:rPr>
                        <a:t>％、インド </a:t>
                      </a:r>
                      <a:r>
                        <a:rPr kumimoji="1" lang="en-US" altLang="ja-JP" sz="1000" u="none" dirty="0" smtClean="0">
                          <a:solidFill>
                            <a:schemeClr val="tx1"/>
                          </a:solidFill>
                          <a:latin typeface="Meiryo UI" panose="020B0604030504040204" pitchFamily="50" charset="-128"/>
                          <a:ea typeface="Meiryo UI" panose="020B0604030504040204" pitchFamily="50" charset="-128"/>
                        </a:rPr>
                        <a:t>23.2</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英国 </a:t>
                      </a:r>
                      <a:r>
                        <a:rPr kumimoji="1" lang="en-US" altLang="ja-JP" sz="1000" u="none" dirty="0" smtClean="0">
                          <a:solidFill>
                            <a:schemeClr val="tx1"/>
                          </a:solidFill>
                          <a:latin typeface="Meiryo UI" panose="020B0604030504040204" pitchFamily="50" charset="-128"/>
                          <a:ea typeface="Meiryo UI" panose="020B0604030504040204" pitchFamily="50" charset="-128"/>
                        </a:rPr>
                        <a:t>32.8%</a:t>
                      </a:r>
                      <a:r>
                        <a:rPr kumimoji="1" lang="ja-JP" altLang="en-US" sz="1000" u="none" dirty="0" err="1"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米国 </a:t>
                      </a:r>
                      <a:r>
                        <a:rPr kumimoji="1" lang="en-US" altLang="ja-JP" sz="1000" u="none" dirty="0" smtClean="0">
                          <a:solidFill>
                            <a:schemeClr val="tx1"/>
                          </a:solidFill>
                          <a:latin typeface="Meiryo UI" panose="020B0604030504040204" pitchFamily="50" charset="-128"/>
                          <a:ea typeface="Meiryo UI" panose="020B0604030504040204" pitchFamily="50" charset="-128"/>
                        </a:rPr>
                        <a:t>28.3</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カナダ </a:t>
                      </a:r>
                      <a:r>
                        <a:rPr kumimoji="1" lang="en-US" altLang="ja-JP" sz="1000" u="none" dirty="0" smtClean="0">
                          <a:solidFill>
                            <a:schemeClr val="tx1"/>
                          </a:solidFill>
                          <a:latin typeface="Meiryo UI" panose="020B0604030504040204" pitchFamily="50" charset="-128"/>
                          <a:ea typeface="Meiryo UI" panose="020B0604030504040204" pitchFamily="50" charset="-128"/>
                        </a:rPr>
                        <a:t>41.6</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オーストラリア</a:t>
                      </a:r>
                      <a:r>
                        <a:rPr kumimoji="1" lang="en-US" altLang="ja-JP" sz="1000" u="none" dirty="0">
                          <a:solidFill>
                            <a:schemeClr val="tx1"/>
                          </a:solidFill>
                          <a:latin typeface="Meiryo UI" panose="020B0604030504040204" pitchFamily="50" charset="-128"/>
                          <a:ea typeface="Meiryo UI" panose="020B0604030504040204" pitchFamily="50" charset="-128"/>
                        </a:rPr>
                        <a:t>45.0</a:t>
                      </a:r>
                      <a:r>
                        <a:rPr kumimoji="1" lang="ja-JP" altLang="en-US" sz="1000" u="none" dirty="0">
                          <a:solidFill>
                            <a:schemeClr val="tx1"/>
                          </a:solidFill>
                          <a:latin typeface="Meiryo UI" panose="020B0604030504040204" pitchFamily="50" charset="-128"/>
                          <a:ea typeface="Meiryo UI" panose="020B0604030504040204" pitchFamily="50" charset="-128"/>
                        </a:rPr>
                        <a:t>％　など　</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未調査</a:t>
                      </a:r>
                      <a:endParaRPr kumimoji="1" lang="ja-JP" altLang="en-US"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訪日外国人消費動向</a:t>
                      </a:r>
                      <a:r>
                        <a:rPr kumimoji="1" lang="ja-JP" altLang="en-US" sz="1000" u="none" dirty="0" smtClean="0">
                          <a:solidFill>
                            <a:schemeClr val="tx1"/>
                          </a:solidFill>
                          <a:latin typeface="Meiryo UI" panose="020B0604030504040204" pitchFamily="50" charset="-128"/>
                          <a:ea typeface="Meiryo UI" panose="020B0604030504040204" pitchFamily="50" charset="-128"/>
                        </a:rPr>
                        <a:t>調査</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r h="43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4,743</a:t>
                      </a:r>
                      <a:r>
                        <a:rPr kumimoji="1" lang="ja-JP" altLang="en-US" sz="1000" u="none" dirty="0">
                          <a:solidFill>
                            <a:schemeClr val="tx1"/>
                          </a:solidFill>
                          <a:latin typeface="Meiryo UI" panose="020B0604030504040204" pitchFamily="50" charset="-128"/>
                          <a:ea typeface="Meiryo UI" panose="020B0604030504040204" pitchFamily="50" charset="-128"/>
                        </a:rPr>
                        <a:t>万人</a:t>
                      </a:r>
                      <a:r>
                        <a:rPr kumimoji="1" lang="ja-JP" altLang="en-US" sz="1000" u="none" dirty="0" smtClean="0">
                          <a:solidFill>
                            <a:schemeClr val="tx1"/>
                          </a:solidFill>
                          <a:latin typeface="Meiryo UI" panose="020B0604030504040204" pitchFamily="50" charset="-128"/>
                          <a:ea typeface="Meiryo UI" panose="020B0604030504040204" pitchFamily="50" charset="-128"/>
                        </a:rPr>
                        <a:t>泊</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1,712</a:t>
                      </a:r>
                      <a:r>
                        <a:rPr kumimoji="1" lang="ja-JP" altLang="en-US" sz="1000" u="none" dirty="0" smtClean="0">
                          <a:solidFill>
                            <a:schemeClr val="tx1"/>
                          </a:solidFill>
                          <a:latin typeface="Meiryo UI" panose="020B0604030504040204" pitchFamily="50" charset="-128"/>
                          <a:ea typeface="Meiryo UI" panose="020B0604030504040204" pitchFamily="50" charset="-128"/>
                        </a:rPr>
                        <a:t>万人泊</a:t>
                      </a:r>
                    </a:p>
                  </a:txBody>
                  <a:tcPr marL="84406" marR="84406" marT="42203" marB="42203" anchor="ctr"/>
                </a:tc>
                <a:tc>
                  <a:txBody>
                    <a:bodyPr/>
                    <a:lstStyle/>
                    <a:p>
                      <a:r>
                        <a:rPr lang="zh-TW" altLang="en-US" sz="1000" u="none" dirty="0">
                          <a:solidFill>
                            <a:schemeClr val="tx1"/>
                          </a:solidFill>
                          <a:latin typeface="Meiryo UI" panose="020B0604030504040204" pitchFamily="50" charset="-128"/>
                          <a:ea typeface="Meiryo UI" panose="020B0604030504040204" pitchFamily="50" charset="-128"/>
                        </a:rPr>
                        <a:t>宿泊旅行統計調査</a:t>
                      </a:r>
                      <a:r>
                        <a:rPr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934147081"/>
                  </a:ext>
                </a:extLst>
              </a:tr>
              <a:tr h="432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127,292</a:t>
                      </a:r>
                      <a:r>
                        <a:rPr kumimoji="1" lang="ja-JP" altLang="en-US" sz="1000" u="none" dirty="0" smtClean="0">
                          <a:solidFill>
                            <a:schemeClr val="tx1"/>
                          </a:solidFill>
                          <a:latin typeface="Meiryo UI" panose="020B0604030504040204" pitchFamily="50" charset="-128"/>
                          <a:ea typeface="Meiryo UI" panose="020B0604030504040204" pitchFamily="50" charset="-128"/>
                        </a:rPr>
                        <a:t>円</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err="1" smtClean="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来阪インバウンド消費額</a:t>
                      </a:r>
                      <a:r>
                        <a:rPr lang="ja-JP" altLang="en-US" sz="1000" u="none" dirty="0" smtClean="0">
                          <a:solidFill>
                            <a:schemeClr val="tx1"/>
                          </a:solidFill>
                          <a:latin typeface="Meiryo UI" panose="020B0604030504040204" pitchFamily="50" charset="-128"/>
                          <a:ea typeface="Meiryo UI" panose="020B0604030504040204" pitchFamily="50" charset="-128"/>
                        </a:rPr>
                        <a:t>調査</a:t>
                      </a:r>
                      <a:endParaRPr lang="en-US" altLang="ja-JP" sz="1000" u="none" dirty="0" smtClean="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大阪観光局）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14238072"/>
                  </a:ext>
                </a:extLst>
              </a:tr>
              <a:tr h="720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smtClean="0">
                          <a:solidFill>
                            <a:schemeClr val="tx1"/>
                          </a:solidFill>
                          <a:latin typeface="Meiryo UI" panose="020B0604030504040204" pitchFamily="50" charset="-128"/>
                          <a:ea typeface="Meiryo UI" panose="020B0604030504040204" pitchFamily="50" charset="-128"/>
                        </a:rPr>
                        <a:t>〉</a:t>
                      </a:r>
                    </a:p>
                    <a:p>
                      <a:r>
                        <a:rPr kumimoji="1" lang="ja-JP" altLang="en-US" sz="1000" u="none" dirty="0" smtClean="0">
                          <a:solidFill>
                            <a:schemeClr val="tx1"/>
                          </a:solidFill>
                          <a:latin typeface="Meiryo UI" panose="020B0604030504040204" pitchFamily="50" charset="-128"/>
                          <a:ea typeface="Meiryo UI" panose="020B0604030504040204" pitchFamily="50" charset="-128"/>
                        </a:rPr>
                        <a:t>　</a:t>
                      </a:r>
                      <a:r>
                        <a:rPr kumimoji="1" lang="en-US" altLang="ja-JP" sz="1000" u="none" dirty="0" smtClean="0">
                          <a:solidFill>
                            <a:schemeClr val="tx1"/>
                          </a:solidFill>
                          <a:latin typeface="Meiryo UI" panose="020B0604030504040204" pitchFamily="50" charset="-128"/>
                          <a:ea typeface="Meiryo UI" panose="020B0604030504040204" pitchFamily="50" charset="-128"/>
                        </a:rPr>
                        <a:t>19,000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　</a:t>
                      </a:r>
                      <a:r>
                        <a:rPr kumimoji="1" lang="en-US" altLang="ja-JP" sz="1000" u="none" dirty="0" smtClean="0">
                          <a:solidFill>
                            <a:schemeClr val="tx1"/>
                          </a:solidFill>
                          <a:latin typeface="Meiryo UI" panose="020B0604030504040204" pitchFamily="50" charset="-128"/>
                          <a:ea typeface="Meiryo UI" panose="020B0604030504040204" pitchFamily="50" charset="-128"/>
                        </a:rPr>
                        <a:t>21,000</a:t>
                      </a:r>
                      <a:r>
                        <a:rPr kumimoji="1" lang="ja-JP" altLang="en-US" sz="1000" u="none" dirty="0" smtClean="0">
                          <a:solidFill>
                            <a:schemeClr val="tx1"/>
                          </a:solidFill>
                          <a:latin typeface="Meiryo UI" panose="020B0604030504040204" pitchFamily="50" charset="-128"/>
                          <a:ea typeface="Meiryo UI" panose="020B0604030504040204" pitchFamily="50" charset="-128"/>
                        </a:rPr>
                        <a:t>円</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全目的</a:t>
                      </a:r>
                      <a:r>
                        <a:rPr kumimoji="1" lang="en-US" altLang="ja-JP" sz="1000" u="none" dirty="0" smtClean="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smtClean="0">
                          <a:solidFill>
                            <a:schemeClr val="tx1"/>
                          </a:solidFill>
                          <a:latin typeface="Meiryo UI" panose="020B0604030504040204" pitchFamily="50" charset="-128"/>
                          <a:ea typeface="Meiryo UI" panose="020B0604030504040204" pitchFamily="50" charset="-128"/>
                        </a:rPr>
                        <a:t>　</a:t>
                      </a:r>
                      <a:r>
                        <a:rPr kumimoji="1" lang="en-US" altLang="ja-JP" sz="1000" u="none" baseline="0" dirty="0" smtClean="0">
                          <a:solidFill>
                            <a:schemeClr val="tx1"/>
                          </a:solidFill>
                          <a:latin typeface="Meiryo UI" panose="020B0604030504040204" pitchFamily="50" charset="-128"/>
                          <a:ea typeface="Meiryo UI" panose="020B0604030504040204" pitchFamily="50" charset="-128"/>
                        </a:rPr>
                        <a:t>18,000</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smtClean="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smtClean="0">
                          <a:solidFill>
                            <a:schemeClr val="tx1"/>
                          </a:solidFill>
                          <a:latin typeface="Meiryo UI" panose="020B0604030504040204" pitchFamily="50" charset="-128"/>
                          <a:ea typeface="Meiryo UI" panose="020B0604030504040204" pitchFamily="50" charset="-128"/>
                        </a:rPr>
                        <a:t>〈</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000" u="none" baseline="0" dirty="0" smtClean="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smtClean="0">
                          <a:solidFill>
                            <a:schemeClr val="tx1"/>
                          </a:solidFill>
                          <a:latin typeface="Meiryo UI" panose="020B0604030504040204" pitchFamily="50" charset="-128"/>
                          <a:ea typeface="Meiryo UI" panose="020B0604030504040204" pitchFamily="50" charset="-128"/>
                        </a:rPr>
                        <a:t>　</a:t>
                      </a:r>
                      <a:r>
                        <a:rPr kumimoji="1" lang="en-US" altLang="ja-JP" sz="1000" u="none" baseline="0" dirty="0" smtClean="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円</a:t>
                      </a:r>
                      <a:endParaRPr kumimoji="1" lang="ja-JP" altLang="en-US"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a:t>
                      </a:r>
                      <a:r>
                        <a:rPr lang="ja-JP" altLang="en-US" sz="1000" u="none" dirty="0" smtClean="0">
                          <a:solidFill>
                            <a:schemeClr val="tx1"/>
                          </a:solidFill>
                          <a:latin typeface="Meiryo UI" panose="020B0604030504040204" pitchFamily="50" charset="-128"/>
                          <a:ea typeface="Meiryo UI" panose="020B0604030504040204" pitchFamily="50" charset="-128"/>
                        </a:rPr>
                        <a:t>調査</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観光庁）</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参考表</a:t>
                      </a:r>
                      <a:r>
                        <a:rPr lang="en-US" altLang="ja-JP"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62113699"/>
                  </a:ext>
                </a:extLst>
              </a:tr>
            </a:tbl>
          </a:graphicData>
        </a:graphic>
      </p:graphicFrame>
      <p:sp>
        <p:nvSpPr>
          <p:cNvPr id="6" name="正方形/長方形 5">
            <a:extLst>
              <a:ext uri="{FF2B5EF4-FFF2-40B4-BE49-F238E27FC236}">
                <a16:creationId xmlns:a16="http://schemas.microsoft.com/office/drawing/2014/main" id="{5919572B-41D0-4F72-A375-39D0070836D8}"/>
              </a:ext>
            </a:extLst>
          </p:cNvPr>
          <p:cNvSpPr/>
          <p:nvPr/>
        </p:nvSpPr>
        <p:spPr>
          <a:xfrm>
            <a:off x="410685" y="2636912"/>
            <a:ext cx="4079855" cy="285517"/>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dirty="0">
                <a:latin typeface="Meiryo UI" panose="020B0604030504040204" pitchFamily="50" charset="-128"/>
                <a:ea typeface="Meiryo UI" panose="020B0604030504040204" pitchFamily="50" charset="-128"/>
              </a:rPr>
              <a:t>　</a:t>
            </a:r>
            <a:r>
              <a:rPr lang="ja-JP" altLang="en-US" sz="1477" b="1" spc="185" dirty="0">
                <a:latin typeface="Meiryo UI" panose="020B0604030504040204" pitchFamily="50" charset="-128"/>
                <a:ea typeface="Meiryo UI" panose="020B0604030504040204" pitchFamily="50" charset="-128"/>
              </a:rPr>
              <a:t>参考指標</a:t>
            </a:r>
          </a:p>
        </p:txBody>
      </p:sp>
    </p:spTree>
    <p:extLst>
      <p:ext uri="{BB962C8B-B14F-4D97-AF65-F5344CB8AC3E}">
        <p14:creationId xmlns:p14="http://schemas.microsoft.com/office/powerpoint/2010/main" val="892793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214178284"/>
              </p:ext>
            </p:extLst>
          </p:nvPr>
        </p:nvGraphicFramePr>
        <p:xfrm>
          <a:off x="410684" y="332656"/>
          <a:ext cx="8481796" cy="6211024"/>
        </p:xfrm>
        <a:graphic>
          <a:graphicData uri="http://schemas.openxmlformats.org/drawingml/2006/table">
            <a:tbl>
              <a:tblPr firstRow="1" bandRow="1">
                <a:tableStyleId>{5C22544A-7EE6-4342-B048-85BDC9FD1C3A}</a:tableStyleId>
              </a:tblPr>
              <a:tblGrid>
                <a:gridCol w="2120449">
                  <a:extLst>
                    <a:ext uri="{9D8B030D-6E8A-4147-A177-3AD203B41FA5}">
                      <a16:colId xmlns:a16="http://schemas.microsoft.com/office/drawing/2014/main" val="3083801403"/>
                    </a:ext>
                  </a:extLst>
                </a:gridCol>
                <a:gridCol w="2120449">
                  <a:extLst>
                    <a:ext uri="{9D8B030D-6E8A-4147-A177-3AD203B41FA5}">
                      <a16:colId xmlns:a16="http://schemas.microsoft.com/office/drawing/2014/main" val="1776016710"/>
                    </a:ext>
                  </a:extLst>
                </a:gridCol>
                <a:gridCol w="2120449">
                  <a:extLst>
                    <a:ext uri="{9D8B030D-6E8A-4147-A177-3AD203B41FA5}">
                      <a16:colId xmlns:a16="http://schemas.microsoft.com/office/drawing/2014/main" val="3793600257"/>
                    </a:ext>
                  </a:extLst>
                </a:gridCol>
                <a:gridCol w="2120449">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050" b="0" dirty="0" smtClean="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2019</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468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国際会議開催件数（</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基準）</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300</a:t>
                      </a:r>
                      <a:r>
                        <a:rPr kumimoji="1" lang="ja-JP" altLang="en-US" sz="1000" u="none" dirty="0" smtClean="0">
                          <a:solidFill>
                            <a:schemeClr val="tx1"/>
                          </a:solidFill>
                          <a:latin typeface="Meiryo UI" panose="020B0604030504040204" pitchFamily="50" charset="-128"/>
                          <a:ea typeface="Meiryo UI" panose="020B0604030504040204" pitchFamily="50" charset="-128"/>
                        </a:rPr>
                        <a:t>件</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20</a:t>
                      </a:r>
                      <a:r>
                        <a:rPr kumimoji="1" lang="ja-JP" altLang="en-US" sz="1000" u="none" dirty="0" smtClean="0">
                          <a:solidFill>
                            <a:schemeClr val="tx1"/>
                          </a:solidFill>
                          <a:latin typeface="Meiryo UI" panose="020B0604030504040204" pitchFamily="50" charset="-128"/>
                          <a:ea typeface="Meiryo UI" panose="020B0604030504040204" pitchFamily="50" charset="-128"/>
                        </a:rPr>
                        <a:t>件</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大阪観光局調べ（速報値）</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89153177"/>
                  </a:ext>
                </a:extLst>
              </a:tr>
              <a:tr h="37084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l"/>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総合</a:t>
                      </a: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ja-JP" altLang="en-US" sz="1000" u="none" baseline="0" dirty="0" smtClean="0">
                          <a:solidFill>
                            <a:schemeClr val="tx1"/>
                          </a:solidFill>
                          <a:latin typeface="Meiryo UI" panose="020B0604030504040204" pitchFamily="50" charset="-128"/>
                          <a:ea typeface="Meiryo UI" panose="020B0604030504040204" pitchFamily="50" charset="-128"/>
                        </a:rPr>
                        <a:t> </a:t>
                      </a:r>
                      <a:r>
                        <a:rPr lang="en-US" altLang="ja-JP" sz="1000" u="none" baseline="0" dirty="0" smtClean="0">
                          <a:solidFill>
                            <a:schemeClr val="tx1"/>
                          </a:solidFill>
                          <a:latin typeface="Meiryo UI" panose="020B0604030504040204" pitchFamily="50" charset="-128"/>
                          <a:ea typeface="Meiryo UI" panose="020B0604030504040204" pitchFamily="50" charset="-128"/>
                        </a:rPr>
                        <a:t>29</a:t>
                      </a:r>
                      <a:r>
                        <a:rPr lang="ja-JP" altLang="en-US" sz="1000" u="none" dirty="0" smtClean="0">
                          <a:solidFill>
                            <a:schemeClr val="tx1"/>
                          </a:solidFill>
                          <a:latin typeface="Meiryo UI" panose="020B0604030504040204" pitchFamily="50" charset="-128"/>
                          <a:ea typeface="Meiryo UI" panose="020B0604030504040204" pitchFamily="50" charset="-128"/>
                        </a:rPr>
                        <a:t>位</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algn="l"/>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文化・交流分野</a:t>
                      </a: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19</a:t>
                      </a:r>
                      <a:r>
                        <a:rPr lang="ja-JP" altLang="en-US" sz="1000" u="none" dirty="0" smtClean="0">
                          <a:solidFill>
                            <a:schemeClr val="tx1"/>
                          </a:solidFill>
                          <a:latin typeface="Meiryo UI" panose="020B0604030504040204" pitchFamily="50" charset="-128"/>
                          <a:ea typeface="Meiryo UI" panose="020B0604030504040204" pitchFamily="50" charset="-128"/>
                        </a:rPr>
                        <a:t>位     </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l"/>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総合</a:t>
                      </a: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ja-JP" altLang="en-US" sz="1000" u="none" baseline="0"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33</a:t>
                      </a:r>
                      <a:r>
                        <a:rPr lang="ja-JP" altLang="en-US" sz="1000" u="none" dirty="0" smtClean="0">
                          <a:solidFill>
                            <a:schemeClr val="tx1"/>
                          </a:solidFill>
                          <a:latin typeface="Meiryo UI" panose="020B0604030504040204" pitchFamily="50" charset="-128"/>
                          <a:ea typeface="Meiryo UI" panose="020B0604030504040204" pitchFamily="50" charset="-128"/>
                        </a:rPr>
                        <a:t>位</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algn="l"/>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文化・交流分野</a:t>
                      </a: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21</a:t>
                      </a:r>
                      <a:r>
                        <a:rPr lang="ja-JP" altLang="en-US" sz="1000" u="none" dirty="0" smtClean="0">
                          <a:solidFill>
                            <a:schemeClr val="tx1"/>
                          </a:solidFill>
                          <a:latin typeface="Meiryo UI" panose="020B0604030504040204" pitchFamily="50" charset="-128"/>
                          <a:ea typeface="Meiryo UI" panose="020B0604030504040204" pitchFamily="50" charset="-128"/>
                        </a:rPr>
                        <a:t>位</a:t>
                      </a:r>
                      <a:endParaRPr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marL="84406" marR="84406" marT="42203" marB="42203" anchor="ctr"/>
                </a:tc>
                <a:extLst>
                  <a:ext uri="{0D108BD9-81ED-4DB2-BD59-A6C34878D82A}">
                    <a16:rowId xmlns:a16="http://schemas.microsoft.com/office/drawing/2014/main" val="3940721469"/>
                  </a:ext>
                </a:extLst>
              </a:tr>
              <a:tr h="468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72.6</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a:t>
                      </a:r>
                      <a:r>
                        <a:rPr kumimoji="1" lang="ja-JP" altLang="en-US" sz="1000" u="none" dirty="0" smtClean="0">
                          <a:solidFill>
                            <a:schemeClr val="tx1"/>
                          </a:solidFill>
                          <a:latin typeface="Meiryo UI" panose="020B0604030504040204" pitchFamily="50" charset="-128"/>
                          <a:ea typeface="Meiryo UI" panose="020B0604030504040204" pitchFamily="50" charset="-128"/>
                        </a:rPr>
                        <a:t>調査（</a:t>
                      </a:r>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tc>
                <a:extLst>
                  <a:ext uri="{0D108BD9-81ED-4DB2-BD59-A6C34878D82A}">
                    <a16:rowId xmlns:a16="http://schemas.microsoft.com/office/drawing/2014/main" val="1466581733"/>
                  </a:ext>
                </a:extLst>
              </a:tr>
              <a:tr h="468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劇場、音楽堂等（府内の国公立施設）における多言語化の</a:t>
                      </a:r>
                      <a:r>
                        <a:rPr lang="ja-JP" altLang="en-US" sz="1000" dirty="0" smtClean="0">
                          <a:solidFill>
                            <a:schemeClr val="tx1"/>
                          </a:solidFill>
                          <a:latin typeface="Meiryo UI" panose="020B0604030504040204" pitchFamily="50" charset="-128"/>
                          <a:ea typeface="Meiryo UI" panose="020B0604030504040204" pitchFamily="50" charset="-128"/>
                        </a:rPr>
                        <a:t>割合</a:t>
                      </a:r>
                      <a:endParaRPr lang="en-US" altLang="ja-JP" sz="10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rPr>
                        <a:t>26.4</a:t>
                      </a:r>
                      <a:r>
                        <a:rPr kumimoji="1" lang="en-US" altLang="ja-JP" sz="1000"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隔年調査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劇場、音楽堂等の活動状況に関する</a:t>
                      </a:r>
                      <a:r>
                        <a:rPr kumimoji="1" lang="ja-JP" altLang="en-US" sz="1000" u="none" dirty="0" smtClean="0">
                          <a:solidFill>
                            <a:schemeClr val="tx1"/>
                          </a:solidFill>
                          <a:latin typeface="Meiryo UI" panose="020B0604030504040204" pitchFamily="50" charset="-128"/>
                          <a:ea typeface="Meiryo UI" panose="020B0604030504040204" pitchFamily="50" charset="-128"/>
                        </a:rPr>
                        <a:t>調査（</a:t>
                      </a:r>
                      <a:r>
                        <a:rPr kumimoji="1" lang="ja-JP" altLang="en-US" sz="1000" u="none" dirty="0">
                          <a:solidFill>
                            <a:schemeClr val="tx1"/>
                          </a:solidFill>
                          <a:latin typeface="Meiryo UI" panose="020B0604030504040204" pitchFamily="50" charset="-128"/>
                          <a:ea typeface="Meiryo UI" panose="020B0604030504040204" pitchFamily="50" charset="-128"/>
                        </a:rPr>
                        <a:t>文化庁）</a:t>
                      </a:r>
                    </a:p>
                  </a:txBody>
                  <a:tcPr marL="84406" marR="84406" marT="42203" marB="42203" anchor="ctr"/>
                </a:tc>
                <a:extLst>
                  <a:ext uri="{0D108BD9-81ED-4DB2-BD59-A6C34878D82A}">
                    <a16:rowId xmlns:a16="http://schemas.microsoft.com/office/drawing/2014/main" val="4079346334"/>
                  </a:ext>
                </a:extLst>
              </a:tr>
              <a:tr h="39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43.3</a:t>
                      </a:r>
                      <a:r>
                        <a:rPr kumimoji="1" lang="ja-JP" altLang="en-US" sz="1000" dirty="0" smtClean="0">
                          <a:solidFill>
                            <a:schemeClr val="tx1"/>
                          </a:solidFill>
                          <a:latin typeface="Meiryo UI" panose="020B0604030504040204" pitchFamily="50" charset="-128"/>
                          <a:ea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a:t>
                      </a:r>
                      <a:r>
                        <a:rPr kumimoji="1" lang="ja-JP" altLang="en-US" sz="1000" u="none" dirty="0" smtClean="0">
                          <a:solidFill>
                            <a:schemeClr val="tx1"/>
                          </a:solidFill>
                          <a:latin typeface="Meiryo UI" panose="020B0604030504040204" pitchFamily="50" charset="-128"/>
                          <a:ea typeface="Meiryo UI" panose="020B0604030504040204" pitchFamily="50" charset="-128"/>
                        </a:rPr>
                        <a:t>調査（</a:t>
                      </a:r>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tc>
                <a:extLst>
                  <a:ext uri="{0D108BD9-81ED-4DB2-BD59-A6C34878D82A}">
                    <a16:rowId xmlns:a16="http://schemas.microsoft.com/office/drawing/2014/main" val="1689938929"/>
                  </a:ext>
                </a:extLst>
              </a:tr>
              <a:tr h="468000">
                <a:tc>
                  <a:txBody>
                    <a:bodyPr/>
                    <a:lstStyle/>
                    <a:p>
                      <a:r>
                        <a:rPr lang="ja-JP" altLang="en-US" sz="1000" dirty="0">
                          <a:solidFill>
                            <a:schemeClr val="tx1"/>
                          </a:solidFill>
                          <a:latin typeface="Meiryo UI" panose="020B0604030504040204" pitchFamily="50" charset="-128"/>
                          <a:ea typeface="Meiryo UI" panose="020B0604030504040204" pitchFamily="50" charset="-128"/>
                        </a:rPr>
                        <a:t>舞台芸術・芸能公演数</a:t>
                      </a:r>
                      <a:endParaRPr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900" dirty="0">
                          <a:solidFill>
                            <a:schemeClr val="tx1"/>
                          </a:solidFill>
                          <a:latin typeface="Meiryo UI" panose="020B0604030504040204" pitchFamily="50" charset="-128"/>
                          <a:ea typeface="Meiryo UI" panose="020B0604030504040204" pitchFamily="50" charset="-128"/>
                        </a:rPr>
                        <a:t>300</a:t>
                      </a:r>
                      <a:r>
                        <a:rPr kumimoji="1" lang="ja-JP" altLang="en-US" sz="9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2017</a:t>
                      </a:r>
                      <a:r>
                        <a:rPr kumimoji="1" lang="ja-JP" altLang="en-US" sz="1000" dirty="0" smtClean="0">
                          <a:solidFill>
                            <a:schemeClr val="tx1"/>
                          </a:solidFill>
                          <a:latin typeface="Meiryo UI" panose="020B0604030504040204" pitchFamily="50" charset="-128"/>
                          <a:ea typeface="Meiryo UI" panose="020B0604030504040204" pitchFamily="50" charset="-128"/>
                        </a:rPr>
                        <a:t>年度） </a:t>
                      </a:r>
                      <a:r>
                        <a:rPr kumimoji="1" lang="en-US" altLang="ja-JP" sz="1000" dirty="0" smtClean="0">
                          <a:solidFill>
                            <a:schemeClr val="tx1"/>
                          </a:solidFill>
                          <a:latin typeface="Meiryo UI" panose="020B0604030504040204" pitchFamily="50" charset="-128"/>
                          <a:ea typeface="Meiryo UI" panose="020B0604030504040204" pitchFamily="50" charset="-128"/>
                        </a:rPr>
                        <a:t>743</a:t>
                      </a:r>
                      <a:r>
                        <a:rPr kumimoji="1" lang="ja-JP" altLang="en-US" sz="1000" dirty="0" smtClean="0">
                          <a:solidFill>
                            <a:schemeClr val="tx1"/>
                          </a:solidFill>
                          <a:latin typeface="Meiryo UI" panose="020B0604030504040204" pitchFamily="50" charset="-128"/>
                          <a:ea typeface="Meiryo UI" panose="020B0604030504040204" pitchFamily="50" charset="-128"/>
                        </a:rPr>
                        <a:t>件　</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※3</a:t>
                      </a:r>
                      <a:r>
                        <a:rPr kumimoji="1" lang="ja-JP" altLang="en-US" sz="1000" u="none" dirty="0" smtClean="0">
                          <a:solidFill>
                            <a:schemeClr val="tx1"/>
                          </a:solidFill>
                          <a:latin typeface="Meiryo UI" panose="020B0604030504040204" pitchFamily="50" charset="-128"/>
                          <a:ea typeface="Meiryo UI" panose="020B0604030504040204" pitchFamily="50" charset="-128"/>
                        </a:rPr>
                        <a:t>年毎調査</a:t>
                      </a: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平成</a:t>
                      </a:r>
                      <a:r>
                        <a:rPr kumimoji="1" lang="en-US" altLang="ja-JP" sz="1000" u="none" dirty="0" smtClean="0">
                          <a:solidFill>
                            <a:schemeClr val="tx1"/>
                          </a:solidFill>
                          <a:latin typeface="Meiryo UI" panose="020B0604030504040204" pitchFamily="50" charset="-128"/>
                          <a:ea typeface="Meiryo UI" panose="020B0604030504040204" pitchFamily="50" charset="-128"/>
                        </a:rPr>
                        <a:t>30</a:t>
                      </a:r>
                      <a:r>
                        <a:rPr kumimoji="1" lang="ja-JP" altLang="en-US" sz="1000" u="none" dirty="0" smtClean="0">
                          <a:solidFill>
                            <a:schemeClr val="tx1"/>
                          </a:solidFill>
                          <a:latin typeface="Meiryo UI" panose="020B0604030504040204" pitchFamily="50" charset="-128"/>
                          <a:ea typeface="Meiryo UI" panose="020B0604030504040204" pitchFamily="50" charset="-128"/>
                        </a:rPr>
                        <a:t>年度社会</a:t>
                      </a:r>
                      <a:r>
                        <a:rPr kumimoji="1" lang="ja-JP" altLang="en-US" sz="1000" u="none" dirty="0">
                          <a:solidFill>
                            <a:schemeClr val="tx1"/>
                          </a:solidFill>
                          <a:latin typeface="Meiryo UI" panose="020B0604030504040204" pitchFamily="50" charset="-128"/>
                          <a:ea typeface="Meiryo UI" panose="020B0604030504040204" pitchFamily="50" charset="-128"/>
                        </a:rPr>
                        <a:t>教育調査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p>
                  </a:txBody>
                  <a:tcPr marL="84406" marR="84406" marT="42203" marB="42203" anchor="ctr"/>
                </a:tc>
                <a:extLst>
                  <a:ext uri="{0D108BD9-81ED-4DB2-BD59-A6C34878D82A}">
                    <a16:rowId xmlns:a16="http://schemas.microsoft.com/office/drawing/2014/main" val="1167551232"/>
                  </a:ext>
                </a:extLst>
              </a:tr>
              <a:tr h="39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smtClean="0">
                          <a:solidFill>
                            <a:schemeClr val="tx1"/>
                          </a:solidFill>
                          <a:latin typeface="Meiryo UI" panose="020B0604030504040204" pitchFamily="50" charset="-128"/>
                          <a:ea typeface="Meiryo UI" panose="020B0604030504040204" pitchFamily="50" charset="-128"/>
                        </a:rPr>
                        <a:t>3,030,617</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663,705</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23814169"/>
                  </a:ext>
                </a:extLst>
              </a:tr>
              <a:tr h="396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en-US" altLang="ja-JP" sz="1000" u="none" dirty="0" smtClean="0">
                          <a:solidFill>
                            <a:schemeClr val="tx1"/>
                          </a:solidFill>
                          <a:latin typeface="Meiryo UI" panose="020B0604030504040204" pitchFamily="50" charset="-128"/>
                          <a:ea typeface="Meiryo UI" panose="020B0604030504040204" pitchFamily="50" charset="-128"/>
                        </a:rPr>
                        <a:t>15,082</a:t>
                      </a:r>
                      <a:r>
                        <a:rPr lang="ja-JP" altLang="en-US" sz="1000" u="none" dirty="0" smtClean="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smtClean="0">
                          <a:solidFill>
                            <a:schemeClr val="tx1"/>
                          </a:solidFill>
                          <a:latin typeface="Meiryo UI" panose="020B0604030504040204" pitchFamily="50" charset="-128"/>
                          <a:ea typeface="Meiryo UI" panose="020B0604030504040204" pitchFamily="50" charset="-128"/>
                        </a:rPr>
                        <a:t>大阪</a:t>
                      </a:r>
                      <a:r>
                        <a:rPr lang="ja-JP" altLang="en-US" sz="1000" u="none" dirty="0">
                          <a:solidFill>
                            <a:schemeClr val="tx1"/>
                          </a:solidFill>
                          <a:latin typeface="Meiryo UI" panose="020B0604030504040204" pitchFamily="50" charset="-128"/>
                          <a:ea typeface="Meiryo UI" panose="020B0604030504040204" pitchFamily="50" charset="-128"/>
                        </a:rPr>
                        <a:t>マラソン実績</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389267946"/>
                  </a:ext>
                </a:extLst>
              </a:tr>
              <a:tr h="396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成人の週１回以上のスポーツ実施率</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en-US" altLang="ja-JP" sz="1000" u="none" dirty="0" smtClean="0">
                          <a:solidFill>
                            <a:schemeClr val="tx1"/>
                          </a:solidFill>
                          <a:latin typeface="Meiryo UI" panose="020B0604030504040204" pitchFamily="50" charset="-128"/>
                          <a:ea typeface="Meiryo UI" panose="020B0604030504040204" pitchFamily="50" charset="-128"/>
                        </a:rPr>
                        <a:t>56.2%</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59.5</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スポーツの実施状況等に関する世論</a:t>
                      </a:r>
                      <a:r>
                        <a:rPr lang="ja-JP" altLang="en-US" sz="1000" u="none" dirty="0" smtClean="0">
                          <a:solidFill>
                            <a:schemeClr val="tx1"/>
                          </a:solidFill>
                          <a:latin typeface="Meiryo UI" panose="020B0604030504040204" pitchFamily="50" charset="-128"/>
                          <a:ea typeface="Meiryo UI" panose="020B0604030504040204" pitchFamily="50" charset="-128"/>
                        </a:rPr>
                        <a:t>調査（</a:t>
                      </a:r>
                      <a:r>
                        <a:rPr lang="ja-JP" altLang="en-US" sz="10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3690176133"/>
                  </a:ext>
                </a:extLst>
              </a:tr>
              <a:tr h="39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45.1</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tc>
                <a:tc>
                  <a:txBody>
                    <a:bodyPr/>
                    <a:lstStyle/>
                    <a:p>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a:t>
                      </a:r>
                      <a:r>
                        <a:rPr kumimoji="1" lang="ja-JP" altLang="en-US" sz="1000" u="none" dirty="0" smtClean="0">
                          <a:solidFill>
                            <a:schemeClr val="tx1"/>
                          </a:solidFill>
                          <a:latin typeface="Meiryo UI" panose="020B0604030504040204" pitchFamily="50" charset="-128"/>
                          <a:ea typeface="Meiryo UI" panose="020B0604030504040204" pitchFamily="50" charset="-128"/>
                        </a:rPr>
                        <a:t>調査（</a:t>
                      </a:r>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tc>
                <a:extLst>
                  <a:ext uri="{0D108BD9-81ED-4DB2-BD59-A6C34878D82A}">
                    <a16:rowId xmlns:a16="http://schemas.microsoft.com/office/drawing/2014/main" val="2372822990"/>
                  </a:ext>
                </a:extLst>
              </a:tr>
              <a:tr h="396000">
                <a:tc>
                  <a:txBody>
                    <a:bodyPr/>
                    <a:lstStyle/>
                    <a:p>
                      <a:pPr>
                        <a:lnSpc>
                          <a:spcPct val="150000"/>
                        </a:lnSpc>
                      </a:pPr>
                      <a:r>
                        <a:rPr lang="ja-JP" altLang="en-US" sz="10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2017</a:t>
                      </a:r>
                      <a:r>
                        <a:rPr kumimoji="1" lang="ja-JP" altLang="en-US" sz="1000" u="none" dirty="0" smtClean="0">
                          <a:solidFill>
                            <a:schemeClr val="tx1"/>
                          </a:solidFill>
                          <a:latin typeface="Meiryo UI" panose="020B0604030504040204" pitchFamily="50" charset="-128"/>
                          <a:ea typeface="Meiryo UI" panose="020B0604030504040204" pitchFamily="50" charset="-128"/>
                        </a:rPr>
                        <a:t>年度）</a:t>
                      </a:r>
                      <a:r>
                        <a:rPr kumimoji="1" lang="en-US" altLang="ja-JP" sz="1000" u="none" dirty="0" smtClean="0">
                          <a:solidFill>
                            <a:schemeClr val="tx1"/>
                          </a:solidFill>
                          <a:latin typeface="Meiryo UI" panose="020B0604030504040204" pitchFamily="50" charset="-128"/>
                          <a:ea typeface="Meiryo UI" panose="020B0604030504040204" pitchFamily="50" charset="-128"/>
                        </a:rPr>
                        <a:t>455</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高等学校等における国際交流等の状況に</a:t>
                      </a:r>
                      <a:r>
                        <a:rPr kumimoji="1" lang="ja-JP" altLang="en-US" sz="1000" u="none" dirty="0" smtClean="0">
                          <a:solidFill>
                            <a:schemeClr val="tx1"/>
                          </a:solidFill>
                          <a:latin typeface="Meiryo UI" panose="020B0604030504040204" pitchFamily="50" charset="-128"/>
                          <a:ea typeface="Meiryo UI" panose="020B0604030504040204" pitchFamily="50" charset="-128"/>
                        </a:rPr>
                        <a:t>ついて（</a:t>
                      </a:r>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53210020"/>
                  </a:ext>
                </a:extLst>
              </a:tr>
              <a:tr h="50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2018</a:t>
                      </a:r>
                      <a:r>
                        <a:rPr kumimoji="1" lang="ja-JP" altLang="en-US" sz="1000" dirty="0" smtClean="0">
                          <a:solidFill>
                            <a:schemeClr val="tx1"/>
                          </a:solidFill>
                          <a:latin typeface="Meiryo UI" panose="020B0604030504040204" pitchFamily="50" charset="-128"/>
                          <a:ea typeface="Meiryo UI" panose="020B0604030504040204" pitchFamily="50" charset="-128"/>
                        </a:rPr>
                        <a:t>年度）</a:t>
                      </a:r>
                      <a:r>
                        <a:rPr kumimoji="1" lang="en-US" altLang="ja-JP" sz="1000" dirty="0" smtClean="0">
                          <a:solidFill>
                            <a:schemeClr val="tx1"/>
                          </a:solidFill>
                          <a:latin typeface="Meiryo UI" panose="020B0604030504040204" pitchFamily="50" charset="-128"/>
                          <a:ea typeface="Meiryo UI" panose="020B0604030504040204" pitchFamily="50" charset="-128"/>
                        </a:rPr>
                        <a:t>3,660</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1000" dirty="0">
                          <a:solidFill>
                            <a:schemeClr val="tx1"/>
                          </a:solidFill>
                          <a:latin typeface="Meiryo UI" panose="020B0604030504040204" pitchFamily="50" charset="-128"/>
                          <a:ea typeface="Meiryo UI" panose="020B0604030504040204" pitchFamily="50" charset="-128"/>
                        </a:rPr>
                        <a:t>3,045</a:t>
                      </a:r>
                      <a:r>
                        <a:rPr kumimoji="1" lang="ja-JP" altLang="en-US" sz="1000" dirty="0">
                          <a:solidFill>
                            <a:schemeClr val="tx1"/>
                          </a:solidFill>
                          <a:latin typeface="Meiryo UI" panose="020B0604030504040204" pitchFamily="50" charset="-128"/>
                          <a:ea typeface="Meiryo UI" panose="020B0604030504040204" pitchFamily="50" charset="-128"/>
                        </a:rPr>
                        <a:t>人</a:t>
                      </a:r>
                      <a:r>
                        <a:rPr kumimoji="1" lang="ja-JP" altLang="en-US" sz="1000" dirty="0" smtClean="0">
                          <a:solidFill>
                            <a:schemeClr val="tx1"/>
                          </a:solidFill>
                          <a:latin typeface="Meiryo UI" panose="020B0604030504040204" pitchFamily="50" charset="-128"/>
                          <a:ea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2019</a:t>
                      </a:r>
                      <a:r>
                        <a:rPr kumimoji="1" lang="ja-JP" altLang="en-US" sz="1000" dirty="0" smtClean="0">
                          <a:solidFill>
                            <a:schemeClr val="tx1"/>
                          </a:solidFill>
                          <a:latin typeface="Meiryo UI" panose="020B0604030504040204" pitchFamily="50" charset="-128"/>
                          <a:ea typeface="Meiryo UI" panose="020B0604030504040204" pitchFamily="50" charset="-128"/>
                        </a:rPr>
                        <a:t>年度）</a:t>
                      </a:r>
                      <a:r>
                        <a:rPr kumimoji="1" lang="en-US" altLang="ja-JP" sz="1000" dirty="0" smtClean="0">
                          <a:solidFill>
                            <a:schemeClr val="tx1"/>
                          </a:solidFill>
                          <a:latin typeface="Meiryo UI" panose="020B0604030504040204" pitchFamily="50" charset="-128"/>
                          <a:ea typeface="Meiryo UI" panose="020B0604030504040204" pitchFamily="50" charset="-128"/>
                        </a:rPr>
                        <a:t>2,952</a:t>
                      </a:r>
                      <a:r>
                        <a:rPr kumimoji="1" lang="ja-JP" altLang="en-US" sz="1000" dirty="0" smtClean="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1000" dirty="0" smtClean="0">
                          <a:solidFill>
                            <a:schemeClr val="tx1"/>
                          </a:solidFill>
                          <a:latin typeface="Meiryo UI" panose="020B0604030504040204" pitchFamily="50" charset="-128"/>
                          <a:ea typeface="Meiryo UI" panose="020B0604030504040204" pitchFamily="50" charset="-128"/>
                        </a:rPr>
                        <a:t>2,431</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977414544"/>
                  </a:ext>
                </a:extLst>
              </a:tr>
            </a:tbl>
          </a:graphicData>
        </a:graphic>
      </p:graphicFrame>
    </p:spTree>
    <p:extLst>
      <p:ext uri="{BB962C8B-B14F-4D97-AF65-F5344CB8AC3E}">
        <p14:creationId xmlns:p14="http://schemas.microsoft.com/office/powerpoint/2010/main" val="1809304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582999958"/>
              </p:ext>
            </p:extLst>
          </p:nvPr>
        </p:nvGraphicFramePr>
        <p:xfrm>
          <a:off x="410684" y="343228"/>
          <a:ext cx="8481796" cy="6110806"/>
        </p:xfrm>
        <a:graphic>
          <a:graphicData uri="http://schemas.openxmlformats.org/drawingml/2006/table">
            <a:tbl>
              <a:tblPr firstRow="1" bandRow="1">
                <a:tableStyleId>{5C22544A-7EE6-4342-B048-85BDC9FD1C3A}</a:tableStyleId>
              </a:tblPr>
              <a:tblGrid>
                <a:gridCol w="2120449">
                  <a:extLst>
                    <a:ext uri="{9D8B030D-6E8A-4147-A177-3AD203B41FA5}">
                      <a16:colId xmlns:a16="http://schemas.microsoft.com/office/drawing/2014/main" val="3083801403"/>
                    </a:ext>
                  </a:extLst>
                </a:gridCol>
                <a:gridCol w="2120449">
                  <a:extLst>
                    <a:ext uri="{9D8B030D-6E8A-4147-A177-3AD203B41FA5}">
                      <a16:colId xmlns:a16="http://schemas.microsoft.com/office/drawing/2014/main" val="1776016710"/>
                    </a:ext>
                  </a:extLst>
                </a:gridCol>
                <a:gridCol w="2120449">
                  <a:extLst>
                    <a:ext uri="{9D8B030D-6E8A-4147-A177-3AD203B41FA5}">
                      <a16:colId xmlns:a16="http://schemas.microsoft.com/office/drawing/2014/main" val="3793600257"/>
                    </a:ext>
                  </a:extLst>
                </a:gridCol>
                <a:gridCol w="2120449">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050" b="0" dirty="0" smtClean="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1050" b="0" dirty="0" smtClean="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2019</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97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 CEFR A2</a:t>
                      </a:r>
                      <a:r>
                        <a:rPr lang="ja-JP" altLang="en-US" sz="10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a:t>
                      </a:r>
                      <a:r>
                        <a:rPr lang="ja-JP" altLang="en-US" sz="900" u="none" dirty="0">
                          <a:solidFill>
                            <a:schemeClr val="tx1"/>
                          </a:solidFill>
                          <a:latin typeface="Meiryo UI" panose="020B0604030504040204" pitchFamily="50" charset="-128"/>
                          <a:ea typeface="Meiryo UI" panose="020B0604030504040204" pitchFamily="50" charset="-128"/>
                        </a:rPr>
                        <a:t>（公立高等学校　第３学年）</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43.7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2019.12.1</a:t>
                      </a:r>
                      <a:r>
                        <a:rPr kumimoji="1" lang="ja-JP" altLang="en-US" sz="1000" u="none" dirty="0" smtClean="0">
                          <a:solidFill>
                            <a:schemeClr val="tx1"/>
                          </a:solidFill>
                          <a:latin typeface="Meiryo UI" panose="020B0604030504040204" pitchFamily="50" charset="-128"/>
                          <a:ea typeface="Meiryo UI" panose="020B0604030504040204" pitchFamily="50" charset="-128"/>
                        </a:rPr>
                        <a:t>時点</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0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（文部科学省）</a:t>
                      </a:r>
                      <a:endParaRPr lang="en-US" altLang="zh-TW"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4269396055"/>
                  </a:ext>
                </a:extLst>
              </a:tr>
              <a:tr h="97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府内在留高度外国</a:t>
                      </a:r>
                      <a:r>
                        <a:rPr lang="ja-JP" altLang="en-US" sz="1000" u="none" dirty="0" smtClean="0">
                          <a:solidFill>
                            <a:schemeClr val="tx1"/>
                          </a:solidFill>
                          <a:latin typeface="Meiryo UI" panose="020B0604030504040204" pitchFamily="50" charset="-128"/>
                          <a:ea typeface="Meiryo UI" panose="020B0604030504040204" pitchFamily="50" charset="-128"/>
                        </a:rPr>
                        <a:t>人材数</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在留資格別含む）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30,173</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うち</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高度専門職 </a:t>
                      </a:r>
                      <a:r>
                        <a:rPr kumimoji="1" lang="en-US" altLang="ja-JP" sz="1000" dirty="0" smtClean="0">
                          <a:solidFill>
                            <a:schemeClr val="tx1"/>
                          </a:solidFill>
                          <a:latin typeface="Meiryo UI" panose="020B0604030504040204" pitchFamily="50" charset="-128"/>
                          <a:ea typeface="Meiryo UI" panose="020B0604030504040204" pitchFamily="50" charset="-128"/>
                        </a:rPr>
                        <a:t>585</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経営・管理</a:t>
                      </a:r>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2,831</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技人国</a:t>
                      </a:r>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23,590</a:t>
                      </a:r>
                      <a:r>
                        <a:rPr kumimoji="1" lang="ja-JP" altLang="en-US" sz="1000" dirty="0" smtClean="0">
                          <a:solidFill>
                            <a:schemeClr val="tx1"/>
                          </a:solidFill>
                          <a:latin typeface="Meiryo UI" panose="020B0604030504040204" pitchFamily="50" charset="-128"/>
                          <a:ea typeface="Meiryo UI" panose="020B0604030504040204" pitchFamily="50" charset="-128"/>
                        </a:rPr>
                        <a:t>人　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※2019.12.31</a:t>
                      </a:r>
                      <a:r>
                        <a:rPr kumimoji="1" lang="ja-JP" altLang="en-US" sz="1000" dirty="0" smtClean="0">
                          <a:solidFill>
                            <a:schemeClr val="tx1"/>
                          </a:solidFill>
                          <a:latin typeface="Meiryo UI" panose="020B0604030504040204" pitchFamily="50" charset="-128"/>
                          <a:ea typeface="Meiryo UI" panose="020B0604030504040204" pitchFamily="50" charset="-128"/>
                        </a:rPr>
                        <a:t>時点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31,161</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うち</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高度専門職 </a:t>
                      </a:r>
                      <a:r>
                        <a:rPr kumimoji="1" lang="en-US" altLang="ja-JP" sz="1000" dirty="0" smtClean="0">
                          <a:solidFill>
                            <a:schemeClr val="tx1"/>
                          </a:solidFill>
                          <a:latin typeface="Meiryo UI" panose="020B0604030504040204" pitchFamily="50" charset="-128"/>
                          <a:ea typeface="Meiryo UI" panose="020B0604030504040204" pitchFamily="50" charset="-128"/>
                        </a:rPr>
                        <a:t>655</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経営・管理</a:t>
                      </a:r>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2,845</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技人国</a:t>
                      </a:r>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24,782</a:t>
                      </a:r>
                      <a:r>
                        <a:rPr kumimoji="1" lang="ja-JP" altLang="en-US" sz="1000" dirty="0" smtClean="0">
                          <a:solidFill>
                            <a:schemeClr val="tx1"/>
                          </a:solidFill>
                          <a:latin typeface="Meiryo UI" panose="020B0604030504040204" pitchFamily="50" charset="-128"/>
                          <a:ea typeface="Meiryo UI" panose="020B0604030504040204" pitchFamily="50" charset="-128"/>
                        </a:rPr>
                        <a:t>人　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※2020.12.31</a:t>
                      </a:r>
                      <a:r>
                        <a:rPr kumimoji="1" lang="ja-JP" altLang="en-US" sz="1000" dirty="0" smtClean="0">
                          <a:solidFill>
                            <a:schemeClr val="tx1"/>
                          </a:solidFill>
                          <a:latin typeface="Meiryo UI" panose="020B0604030504040204" pitchFamily="50" charset="-128"/>
                          <a:ea typeface="Meiryo UI" panose="020B0604030504040204" pitchFamily="50" charset="-128"/>
                        </a:rPr>
                        <a:t>時点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在留外国人統計　</a:t>
                      </a:r>
                      <a:r>
                        <a:rPr kumimoji="1" lang="ja-JP" altLang="en-US" sz="1000" u="none" strike="noStrike" dirty="0">
                          <a:solidFill>
                            <a:schemeClr val="tx1"/>
                          </a:solidFill>
                          <a:latin typeface="Meiryo UI" panose="020B0604030504040204" pitchFamily="50" charset="-128"/>
                          <a:ea typeface="Meiryo UI" panose="020B0604030504040204" pitchFamily="50" charset="-128"/>
                        </a:rPr>
                        <a:t>都道府県別在留資格別在留外国</a:t>
                      </a:r>
                      <a:r>
                        <a:rPr kumimoji="1" lang="ja-JP" altLang="en-US" sz="1000" u="none" strike="noStrike" dirty="0" smtClean="0">
                          <a:solidFill>
                            <a:schemeClr val="tx1"/>
                          </a:solidFill>
                          <a:latin typeface="Meiryo UI" panose="020B0604030504040204" pitchFamily="50" charset="-128"/>
                          <a:ea typeface="Meiryo UI" panose="020B0604030504040204" pitchFamily="50" charset="-128"/>
                        </a:rPr>
                        <a:t>人数</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法務省）</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017299278"/>
                  </a:ext>
                </a:extLst>
              </a:tr>
              <a:tr h="39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2018</a:t>
                      </a:r>
                      <a:r>
                        <a:rPr kumimoji="1" lang="ja-JP" altLang="en-US" sz="1000" u="none" dirty="0">
                          <a:solidFill>
                            <a:schemeClr val="tx1"/>
                          </a:solidFill>
                          <a:latin typeface="Meiryo UI" panose="020B0604030504040204" pitchFamily="50" charset="-128"/>
                          <a:ea typeface="Meiryo UI" panose="020B0604030504040204" pitchFamily="50" charset="-128"/>
                        </a:rPr>
                        <a:t>年</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10.0</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ja-JP" altLang="en-US" sz="1000" u="none"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2019</a:t>
                      </a:r>
                      <a:r>
                        <a:rPr kumimoji="1" lang="ja-JP" altLang="en-US" sz="1000" u="none" dirty="0" smtClean="0">
                          <a:solidFill>
                            <a:schemeClr val="tx1"/>
                          </a:solidFill>
                          <a:latin typeface="Meiryo UI" panose="020B0604030504040204" pitchFamily="50" charset="-128"/>
                          <a:ea typeface="Meiryo UI" panose="020B0604030504040204" pitchFamily="50" charset="-128"/>
                        </a:rPr>
                        <a:t>年）</a:t>
                      </a:r>
                      <a:r>
                        <a:rPr kumimoji="1" lang="en-US" altLang="ja-JP" sz="1000" u="none" dirty="0" smtClean="0">
                          <a:solidFill>
                            <a:schemeClr val="tx1"/>
                          </a:solidFill>
                          <a:latin typeface="Meiryo UI" panose="020B0604030504040204" pitchFamily="50" charset="-128"/>
                          <a:ea typeface="Meiryo UI" panose="020B0604030504040204" pitchFamily="50" charset="-128"/>
                        </a:rPr>
                        <a:t>10.4</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留学生の日本企業等への就職状況に</a:t>
                      </a:r>
                      <a:r>
                        <a:rPr kumimoji="1" lang="ja-JP" altLang="en-US" sz="1000" u="none" dirty="0" smtClean="0">
                          <a:solidFill>
                            <a:schemeClr val="tx1"/>
                          </a:solidFill>
                          <a:latin typeface="Meiryo UI" panose="020B0604030504040204" pitchFamily="50" charset="-128"/>
                          <a:ea typeface="Meiryo UI" panose="020B0604030504040204" pitchFamily="50" charset="-128"/>
                        </a:rPr>
                        <a:t>ついて（</a:t>
                      </a:r>
                      <a:r>
                        <a:rPr kumimoji="1" lang="zh-CN" altLang="en-US" sz="1000" u="none" dirty="0">
                          <a:solidFill>
                            <a:schemeClr val="tx1"/>
                          </a:solidFill>
                          <a:latin typeface="Meiryo UI" panose="020B0604030504040204" pitchFamily="50" charset="-128"/>
                          <a:ea typeface="Meiryo UI" panose="020B0604030504040204" pitchFamily="50" charset="-128"/>
                        </a:rPr>
                        <a:t>出入国在留管理庁</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r h="39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府内外国人のビジネス</a:t>
                      </a:r>
                      <a:r>
                        <a:rPr lang="ja-JP" altLang="en-US" sz="1000" u="none" dirty="0" smtClean="0">
                          <a:solidFill>
                            <a:schemeClr val="tx1"/>
                          </a:solidFill>
                          <a:latin typeface="Meiryo UI" panose="020B0604030504040204" pitchFamily="50" charset="-128"/>
                          <a:ea typeface="Meiryo UI" panose="020B0604030504040204" pitchFamily="50" charset="-128"/>
                        </a:rPr>
                        <a:t>日本語</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smtClean="0">
                          <a:solidFill>
                            <a:schemeClr val="tx1"/>
                          </a:solidFill>
                          <a:latin typeface="Meiryo UI" panose="020B0604030504040204" pitchFamily="50" charset="-128"/>
                          <a:ea typeface="Meiryo UI" panose="020B0604030504040204" pitchFamily="50" charset="-128"/>
                        </a:rPr>
                        <a:t>（</a:t>
                      </a:r>
                      <a:r>
                        <a:rPr lang="en-US" altLang="ja-JP" sz="1000" u="none" dirty="0">
                          <a:solidFill>
                            <a:schemeClr val="tx1"/>
                          </a:solidFill>
                          <a:latin typeface="Meiryo UI" panose="020B0604030504040204" pitchFamily="50" charset="-128"/>
                          <a:ea typeface="Meiryo UI" panose="020B0604030504040204" pitchFamily="50" charset="-128"/>
                        </a:rPr>
                        <a:t>J2</a:t>
                      </a:r>
                      <a:r>
                        <a:rPr lang="ja-JP" altLang="en-US" sz="1000" u="none" dirty="0">
                          <a:solidFill>
                            <a:schemeClr val="tx1"/>
                          </a:solidFill>
                          <a:latin typeface="Meiryo UI" panose="020B0604030504040204" pitchFamily="50" charset="-128"/>
                          <a:ea typeface="Meiryo UI" panose="020B0604030504040204" pitchFamily="50" charset="-128"/>
                        </a:rPr>
                        <a:t>以上</a:t>
                      </a:r>
                      <a:r>
                        <a:rPr lang="ja-JP" altLang="en-US" sz="1000" u="none" dirty="0" smtClean="0">
                          <a:solidFill>
                            <a:schemeClr val="tx1"/>
                          </a:solidFill>
                          <a:latin typeface="Meiryo UI" panose="020B0604030504040204" pitchFamily="50" charset="-128"/>
                          <a:ea typeface="Meiryo UI" panose="020B0604030504040204" pitchFamily="50" charset="-128"/>
                        </a:rPr>
                        <a:t>）取得者数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rPr>
                        <a:t>190</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BJT</a:t>
                      </a:r>
                      <a:r>
                        <a:rPr kumimoji="1" lang="ja-JP" altLang="en-US" sz="1000" dirty="0">
                          <a:solidFill>
                            <a:schemeClr val="tx1"/>
                          </a:solidFill>
                          <a:latin typeface="Meiryo UI" panose="020B0604030504040204" pitchFamily="50" charset="-128"/>
                          <a:ea typeface="Meiryo UI" panose="020B0604030504040204" pitchFamily="50" charset="-128"/>
                        </a:rPr>
                        <a:t>ビジネス日本語能力テスト</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公財）日本漢字能力検定協会）</a:t>
                      </a:r>
                    </a:p>
                  </a:txBody>
                  <a:tcPr marL="84406" marR="72000" marT="42203" marB="42203" anchor="ctr"/>
                </a:tc>
                <a:extLst>
                  <a:ext uri="{0D108BD9-81ED-4DB2-BD59-A6C34878D82A}">
                    <a16:rowId xmlns:a16="http://schemas.microsoft.com/office/drawing/2014/main" val="1934147081"/>
                  </a:ext>
                </a:extLst>
              </a:tr>
              <a:tr h="133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105,379</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うち</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a:solidFill>
                            <a:schemeClr val="tx1"/>
                          </a:solidFill>
                          <a:latin typeface="Meiryo UI" panose="020B0604030504040204" pitchFamily="50" charset="-128"/>
                          <a:ea typeface="Meiryo UI" panose="020B0604030504040204" pitchFamily="50" charset="-128"/>
                        </a:rPr>
                        <a:t> </a:t>
                      </a:r>
                      <a:r>
                        <a:rPr kumimoji="1" lang="ja-JP" altLang="en-US" sz="1000" baseline="0" dirty="0" smtClean="0">
                          <a:solidFill>
                            <a:schemeClr val="tx1"/>
                          </a:solidFill>
                          <a:latin typeface="Meiryo UI" panose="020B0604030504040204" pitchFamily="50" charset="-128"/>
                          <a:ea typeface="Meiryo UI" panose="020B0604030504040204" pitchFamily="50" charset="-128"/>
                        </a:rPr>
                        <a:t>専門的</a:t>
                      </a:r>
                      <a:r>
                        <a:rPr kumimoji="1" lang="ja-JP" altLang="en-US" sz="1000" baseline="0" dirty="0">
                          <a:solidFill>
                            <a:schemeClr val="tx1"/>
                          </a:solidFill>
                          <a:latin typeface="Meiryo UI" panose="020B0604030504040204" pitchFamily="50" charset="-128"/>
                          <a:ea typeface="Meiryo UI" panose="020B0604030504040204" pitchFamily="50" charset="-128"/>
                        </a:rPr>
                        <a:t>・技術的</a:t>
                      </a:r>
                      <a:r>
                        <a:rPr kumimoji="1" lang="ja-JP" altLang="en-US" sz="1000" baseline="0" dirty="0" smtClean="0">
                          <a:solidFill>
                            <a:schemeClr val="tx1"/>
                          </a:solidFill>
                          <a:latin typeface="Meiryo UI" panose="020B0604030504040204" pitchFamily="50" charset="-128"/>
                          <a:ea typeface="Meiryo UI" panose="020B0604030504040204" pitchFamily="50" charset="-128"/>
                        </a:rPr>
                        <a:t>分野</a:t>
                      </a:r>
                      <a:r>
                        <a:rPr kumimoji="1" lang="ja-JP" altLang="en-US" sz="1000" baseline="0" dirty="0">
                          <a:solidFill>
                            <a:schemeClr val="tx1"/>
                          </a:solidFill>
                          <a:latin typeface="Meiryo UI" panose="020B0604030504040204" pitchFamily="50" charset="-128"/>
                          <a:ea typeface="Meiryo UI" panose="020B0604030504040204" pitchFamily="50" charset="-128"/>
                        </a:rPr>
                        <a:t> </a:t>
                      </a:r>
                      <a:r>
                        <a:rPr kumimoji="1" lang="en-US" altLang="ja-JP" sz="1000" baseline="0" dirty="0" smtClean="0">
                          <a:solidFill>
                            <a:schemeClr val="tx1"/>
                          </a:solidFill>
                          <a:latin typeface="Meiryo UI" panose="020B0604030504040204" pitchFamily="50" charset="-128"/>
                          <a:ea typeface="Meiryo UI" panose="020B0604030504040204" pitchFamily="50" charset="-128"/>
                        </a:rPr>
                        <a:t>25,816</a:t>
                      </a:r>
                      <a:r>
                        <a:rPr kumimoji="1" lang="ja-JP" altLang="en-US" sz="1000" baseline="0" dirty="0">
                          <a:solidFill>
                            <a:schemeClr val="tx1"/>
                          </a:solidFill>
                          <a:latin typeface="Meiryo UI" panose="020B0604030504040204" pitchFamily="50" charset="-128"/>
                          <a:ea typeface="Meiryo UI" panose="020B0604030504040204" pitchFamily="50" charset="-128"/>
                        </a:rPr>
                        <a:t>人</a:t>
                      </a:r>
                      <a:endParaRPr kumimoji="1" lang="en-US" altLang="ja-JP" sz="1000" baseline="0" dirty="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特定</a:t>
                      </a:r>
                      <a:r>
                        <a:rPr lang="ja-JP" altLang="en-US" sz="1000" u="none" dirty="0" smtClean="0">
                          <a:solidFill>
                            <a:schemeClr val="tx1"/>
                          </a:solidFill>
                          <a:latin typeface="Meiryo UI" panose="020B0604030504040204" pitchFamily="50" charset="-128"/>
                          <a:ea typeface="Meiryo UI" panose="020B0604030504040204" pitchFamily="50" charset="-128"/>
                        </a:rPr>
                        <a:t>活動 </a:t>
                      </a:r>
                      <a:r>
                        <a:rPr lang="en-US" altLang="ja-JP" sz="1000" u="none" dirty="0" smtClean="0">
                          <a:solidFill>
                            <a:schemeClr val="tx1"/>
                          </a:solidFill>
                          <a:latin typeface="Meiryo UI" panose="020B0604030504040204" pitchFamily="50" charset="-128"/>
                          <a:ea typeface="Meiryo UI" panose="020B0604030504040204" pitchFamily="50" charset="-128"/>
                        </a:rPr>
                        <a:t>2,821</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ja-JP" altLang="en-US" sz="1000" u="none" dirty="0" smtClean="0">
                          <a:solidFill>
                            <a:schemeClr val="tx1"/>
                          </a:solidFill>
                          <a:latin typeface="Meiryo UI" panose="020B0604030504040204" pitchFamily="50" charset="-128"/>
                          <a:ea typeface="Meiryo UI" panose="020B0604030504040204" pitchFamily="50" charset="-128"/>
                        </a:rPr>
                        <a:t>技能実習</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20,838</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 資格外活動 </a:t>
                      </a:r>
                      <a:r>
                        <a:rPr kumimoji="1" lang="en-US" altLang="ja-JP" sz="1000" u="none" dirty="0" smtClean="0">
                          <a:solidFill>
                            <a:schemeClr val="tx1"/>
                          </a:solidFill>
                          <a:latin typeface="Meiryo UI" panose="020B0604030504040204" pitchFamily="50" charset="-128"/>
                          <a:ea typeface="Meiryo UI" panose="020B0604030504040204" pitchFamily="50" charset="-128"/>
                        </a:rPr>
                        <a:t>31,220</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 身分</a:t>
                      </a:r>
                      <a:r>
                        <a:rPr lang="ja-JP" altLang="en-US" sz="1000" u="none" dirty="0">
                          <a:solidFill>
                            <a:schemeClr val="tx1"/>
                          </a:solidFill>
                          <a:latin typeface="Meiryo UI" panose="020B0604030504040204" pitchFamily="50" charset="-128"/>
                          <a:ea typeface="Meiryo UI" panose="020B0604030504040204" pitchFamily="50" charset="-128"/>
                        </a:rPr>
                        <a:t>に基づく在留</a:t>
                      </a:r>
                      <a:r>
                        <a:rPr lang="ja-JP" altLang="en-US" sz="1000" u="none" dirty="0" smtClean="0">
                          <a:solidFill>
                            <a:schemeClr val="tx1"/>
                          </a:solidFill>
                          <a:latin typeface="Meiryo UI" panose="020B0604030504040204" pitchFamily="50" charset="-128"/>
                          <a:ea typeface="Meiryo UI" panose="020B0604030504040204" pitchFamily="50" charset="-128"/>
                        </a:rPr>
                        <a:t>資格</a:t>
                      </a:r>
                      <a:r>
                        <a:rPr lang="ja-JP" altLang="en-US" sz="1000" u="none" baseline="0"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24,684</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2019.10.31</a:t>
                      </a:r>
                      <a:r>
                        <a:rPr kumimoji="1" lang="ja-JP" altLang="en-US" sz="1000" dirty="0" smtClean="0">
                          <a:solidFill>
                            <a:schemeClr val="tx1"/>
                          </a:solidFill>
                          <a:latin typeface="Meiryo UI" panose="020B0604030504040204" pitchFamily="50" charset="-128"/>
                          <a:ea typeface="Meiryo UI" panose="020B0604030504040204" pitchFamily="50" charset="-128"/>
                        </a:rPr>
                        <a:t>時点</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117,596</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うち</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専門的・技術的分野 </a:t>
                      </a:r>
                      <a:r>
                        <a:rPr kumimoji="1" lang="en-US" altLang="ja-JP" sz="1000" baseline="0" dirty="0" smtClean="0">
                          <a:solidFill>
                            <a:schemeClr val="tx1"/>
                          </a:solidFill>
                          <a:latin typeface="Meiryo UI" panose="020B0604030504040204" pitchFamily="50" charset="-128"/>
                          <a:ea typeface="Meiryo UI" panose="020B0604030504040204" pitchFamily="50" charset="-128"/>
                        </a:rPr>
                        <a:t>28,768</a:t>
                      </a:r>
                      <a:r>
                        <a:rPr kumimoji="1" lang="ja-JP" altLang="en-US" sz="1000" baseline="0" dirty="0" smtClean="0">
                          <a:solidFill>
                            <a:schemeClr val="tx1"/>
                          </a:solidFill>
                          <a:latin typeface="Meiryo UI" panose="020B0604030504040204" pitchFamily="50" charset="-128"/>
                          <a:ea typeface="Meiryo UI" panose="020B0604030504040204" pitchFamily="50" charset="-128"/>
                        </a:rPr>
                        <a:t>人</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 特定活動 </a:t>
                      </a:r>
                      <a:r>
                        <a:rPr lang="en-US" altLang="ja-JP" sz="1000" u="none" dirty="0" smtClean="0">
                          <a:solidFill>
                            <a:schemeClr val="tx1"/>
                          </a:solidFill>
                          <a:latin typeface="Meiryo UI" panose="020B0604030504040204" pitchFamily="50" charset="-128"/>
                          <a:ea typeface="Meiryo UI" panose="020B0604030504040204" pitchFamily="50" charset="-128"/>
                        </a:rPr>
                        <a:t>3,453</a:t>
                      </a:r>
                      <a:r>
                        <a:rPr lang="ja-JP" altLang="en-US" sz="1000" u="none" dirty="0" smtClean="0">
                          <a:solidFill>
                            <a:schemeClr val="tx1"/>
                          </a:solidFill>
                          <a:latin typeface="Meiryo UI" panose="020B0604030504040204" pitchFamily="50" charset="-128"/>
                          <a:ea typeface="Meiryo UI" panose="020B0604030504040204" pitchFamily="50" charset="-128"/>
                        </a:rPr>
                        <a:t>人</a:t>
                      </a:r>
                      <a:endParaRPr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 技能実習 </a:t>
                      </a:r>
                      <a:r>
                        <a:rPr kumimoji="1" lang="en-US" altLang="ja-JP" sz="1000" u="none" baseline="0" dirty="0" smtClean="0">
                          <a:solidFill>
                            <a:schemeClr val="tx1"/>
                          </a:solidFill>
                          <a:latin typeface="Meiryo UI" panose="020B0604030504040204" pitchFamily="50" charset="-128"/>
                          <a:ea typeface="Meiryo UI" panose="020B0604030504040204" pitchFamily="50" charset="-128"/>
                        </a:rPr>
                        <a:t>23,034</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 資格外活動 </a:t>
                      </a:r>
                      <a:r>
                        <a:rPr kumimoji="1" lang="en-US" altLang="ja-JP" sz="1000" u="none" dirty="0" smtClean="0">
                          <a:solidFill>
                            <a:schemeClr val="tx1"/>
                          </a:solidFill>
                          <a:latin typeface="Meiryo UI" panose="020B0604030504040204" pitchFamily="50" charset="-128"/>
                          <a:ea typeface="Meiryo UI" panose="020B0604030504040204" pitchFamily="50" charset="-128"/>
                        </a:rPr>
                        <a:t>36,589</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 身分に基づく在留資格 </a:t>
                      </a:r>
                      <a:r>
                        <a:rPr lang="en-US" altLang="ja-JP" sz="1000" u="none" dirty="0" smtClean="0">
                          <a:solidFill>
                            <a:schemeClr val="tx1"/>
                          </a:solidFill>
                          <a:latin typeface="Meiryo UI" panose="020B0604030504040204" pitchFamily="50" charset="-128"/>
                          <a:ea typeface="Meiryo UI" panose="020B0604030504040204" pitchFamily="50" charset="-128"/>
                        </a:rPr>
                        <a:t>25,750</a:t>
                      </a:r>
                      <a:r>
                        <a:rPr lang="ja-JP" altLang="en-US" sz="1000" u="none" dirty="0" smtClean="0">
                          <a:solidFill>
                            <a:schemeClr val="tx1"/>
                          </a:solidFill>
                          <a:latin typeface="Meiryo UI" panose="020B0604030504040204" pitchFamily="50" charset="-128"/>
                          <a:ea typeface="Meiryo UI" panose="020B0604030504040204" pitchFamily="50" charset="-128"/>
                        </a:rPr>
                        <a:t>人</a:t>
                      </a:r>
                      <a:endParaRPr lang="en-US" altLang="ja-JP" sz="10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2020.10.31</a:t>
                      </a:r>
                      <a:r>
                        <a:rPr kumimoji="1" lang="ja-JP" altLang="en-US" sz="1000" dirty="0" smtClean="0">
                          <a:solidFill>
                            <a:schemeClr val="tx1"/>
                          </a:solidFill>
                          <a:latin typeface="Meiryo UI" panose="020B0604030504040204" pitchFamily="50" charset="-128"/>
                          <a:ea typeface="Meiryo UI" panose="020B0604030504040204" pitchFamily="50" charset="-128"/>
                        </a:rPr>
                        <a:t>時点</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「外国人雇用状況」の届け出状況について（</a:t>
                      </a:r>
                      <a:r>
                        <a:rPr kumimoji="1" lang="ja-JP" altLang="en-US" sz="1000" u="none" dirty="0">
                          <a:solidFill>
                            <a:schemeClr val="tx1"/>
                          </a:solidFill>
                          <a:latin typeface="Meiryo UI" panose="020B0604030504040204" pitchFamily="50" charset="-128"/>
                          <a:ea typeface="Meiryo UI" panose="020B0604030504040204" pitchFamily="50" charset="-128"/>
                        </a:rPr>
                        <a:t>厚生労働省）</a:t>
                      </a:r>
                      <a:endParaRPr kumimoji="1" lang="ja-JP" altLang="en-US" sz="1000"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14238072"/>
                  </a:ext>
                </a:extLst>
              </a:tr>
              <a:tr h="1116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26,257</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うち</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大学</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短大 </a:t>
                      </a:r>
                      <a:r>
                        <a:rPr kumimoji="1" lang="en-US" altLang="ja-JP" sz="1000" dirty="0" smtClean="0">
                          <a:solidFill>
                            <a:schemeClr val="tx1"/>
                          </a:solidFill>
                          <a:latin typeface="Meiryo UI" panose="020B0604030504040204" pitchFamily="50" charset="-128"/>
                          <a:ea typeface="Meiryo UI" panose="020B0604030504040204" pitchFamily="50" charset="-128"/>
                        </a:rPr>
                        <a:t>9,592</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高専</a:t>
                      </a:r>
                      <a:r>
                        <a:rPr kumimoji="1" lang="ja-JP" altLang="en-US" sz="1000" dirty="0">
                          <a:solidFill>
                            <a:schemeClr val="tx1"/>
                          </a:solidFill>
                          <a:latin typeface="Meiryo UI" panose="020B0604030504040204" pitchFamily="50" charset="-128"/>
                          <a:ea typeface="Meiryo UI" panose="020B0604030504040204" pitchFamily="50" charset="-128"/>
                        </a:rPr>
                        <a:t>・専修</a:t>
                      </a:r>
                      <a:r>
                        <a:rPr kumimoji="1" lang="ja-JP" altLang="en-US" sz="1000" dirty="0" smtClean="0">
                          <a:solidFill>
                            <a:schemeClr val="tx1"/>
                          </a:solidFill>
                          <a:latin typeface="Meiryo UI" panose="020B0604030504040204" pitchFamily="50" charset="-128"/>
                          <a:ea typeface="Meiryo UI" panose="020B0604030504040204" pitchFamily="50" charset="-128"/>
                        </a:rPr>
                        <a:t>等 </a:t>
                      </a:r>
                      <a:r>
                        <a:rPr kumimoji="1" lang="en-US" altLang="ja-JP" sz="1000" dirty="0" smtClean="0">
                          <a:solidFill>
                            <a:schemeClr val="tx1"/>
                          </a:solidFill>
                          <a:latin typeface="Meiryo UI" panose="020B0604030504040204" pitchFamily="50" charset="-128"/>
                          <a:ea typeface="Meiryo UI" panose="020B0604030504040204" pitchFamily="50" charset="-128"/>
                        </a:rPr>
                        <a:t>8,742</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zh-TW" altLang="en-US" sz="1000" dirty="0" smtClean="0">
                          <a:solidFill>
                            <a:schemeClr val="tx1"/>
                          </a:solidFill>
                          <a:latin typeface="Meiryo UI" panose="020B0604030504040204" pitchFamily="50" charset="-128"/>
                          <a:ea typeface="Meiryo UI" panose="020B0604030504040204" pitchFamily="50" charset="-128"/>
                        </a:rPr>
                        <a:t>日本語</a:t>
                      </a:r>
                      <a:r>
                        <a:rPr kumimoji="1" lang="zh-TW" altLang="en-US" sz="1000" dirty="0">
                          <a:solidFill>
                            <a:schemeClr val="tx1"/>
                          </a:solidFill>
                          <a:latin typeface="Meiryo UI" panose="020B0604030504040204" pitchFamily="50" charset="-128"/>
                          <a:ea typeface="Meiryo UI" panose="020B0604030504040204" pitchFamily="50" charset="-128"/>
                        </a:rPr>
                        <a:t>教育</a:t>
                      </a:r>
                      <a:r>
                        <a:rPr kumimoji="1" lang="zh-TW" altLang="en-US" sz="1000" dirty="0" smtClean="0">
                          <a:solidFill>
                            <a:schemeClr val="tx1"/>
                          </a:solidFill>
                          <a:latin typeface="Meiryo UI" panose="020B0604030504040204" pitchFamily="50" charset="-128"/>
                          <a:ea typeface="Meiryo UI" panose="020B0604030504040204" pitchFamily="50" charset="-128"/>
                        </a:rPr>
                        <a:t>機関</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7,923</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2019.5.1</a:t>
                      </a:r>
                      <a:r>
                        <a:rPr kumimoji="1" lang="ja-JP" altLang="en-US" sz="1000" dirty="0" smtClean="0">
                          <a:solidFill>
                            <a:schemeClr val="tx1"/>
                          </a:solidFill>
                          <a:latin typeface="Meiryo UI" panose="020B0604030504040204" pitchFamily="50" charset="-128"/>
                          <a:ea typeface="Meiryo UI" panose="020B0604030504040204" pitchFamily="50" charset="-128"/>
                        </a:rPr>
                        <a:t>時点</a:t>
                      </a:r>
                      <a:r>
                        <a:rPr kumimoji="1" lang="ja-JP" altLang="en-US" sz="1000" u="none" dirty="0" smtClean="0">
                          <a:solidFill>
                            <a:schemeClr val="tx1"/>
                          </a:solidFill>
                          <a:latin typeface="Meiryo UI" panose="020B0604030504040204" pitchFamily="50" charset="-128"/>
                          <a:ea typeface="Meiryo UI" panose="020B0604030504040204" pitchFamily="50" charset="-128"/>
                        </a:rPr>
                        <a:t> </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24,361</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うち</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en-US" altLang="ja-JP"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大学・短大 </a:t>
                      </a:r>
                      <a:r>
                        <a:rPr kumimoji="1" lang="en-US" altLang="ja-JP" sz="1000" dirty="0" smtClean="0">
                          <a:solidFill>
                            <a:schemeClr val="tx1"/>
                          </a:solidFill>
                          <a:latin typeface="Meiryo UI" panose="020B0604030504040204" pitchFamily="50" charset="-128"/>
                          <a:ea typeface="Meiryo UI" panose="020B0604030504040204" pitchFamily="50" charset="-128"/>
                        </a:rPr>
                        <a:t>9,458</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baseline="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高専・専修等 </a:t>
                      </a:r>
                      <a:r>
                        <a:rPr kumimoji="1" lang="en-US" altLang="ja-JP" sz="1000" dirty="0" smtClean="0">
                          <a:solidFill>
                            <a:schemeClr val="tx1"/>
                          </a:solidFill>
                          <a:latin typeface="Meiryo UI" panose="020B0604030504040204" pitchFamily="50" charset="-128"/>
                          <a:ea typeface="Meiryo UI" panose="020B0604030504040204" pitchFamily="50" charset="-128"/>
                        </a:rPr>
                        <a:t>8,774</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zh-TW" altLang="en-US" sz="1000" dirty="0" smtClean="0">
                          <a:solidFill>
                            <a:schemeClr val="tx1"/>
                          </a:solidFill>
                          <a:latin typeface="Meiryo UI" panose="020B0604030504040204" pitchFamily="50" charset="-128"/>
                          <a:ea typeface="Meiryo UI" panose="020B0604030504040204" pitchFamily="50" charset="-128"/>
                        </a:rPr>
                        <a:t>日本語教育機関</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6,129</a:t>
                      </a:r>
                      <a:r>
                        <a:rPr kumimoji="1" lang="ja-JP" altLang="en-US" sz="1000" dirty="0" smtClean="0">
                          <a:solidFill>
                            <a:schemeClr val="tx1"/>
                          </a:solidFill>
                          <a:latin typeface="Meiryo UI" panose="020B0604030504040204" pitchFamily="50" charset="-128"/>
                          <a:ea typeface="Meiryo UI" panose="020B0604030504040204" pitchFamily="50" charset="-128"/>
                        </a:rPr>
                        <a:t>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2020.5.1</a:t>
                      </a:r>
                      <a:r>
                        <a:rPr kumimoji="1" lang="ja-JP" altLang="en-US" sz="1000" dirty="0" smtClean="0">
                          <a:solidFill>
                            <a:schemeClr val="tx1"/>
                          </a:solidFill>
                          <a:latin typeface="Meiryo UI" panose="020B0604030504040204" pitchFamily="50" charset="-128"/>
                          <a:ea typeface="Meiryo UI" panose="020B0604030504040204" pitchFamily="50" charset="-128"/>
                        </a:rPr>
                        <a:t>時点</a:t>
                      </a:r>
                      <a:r>
                        <a:rPr kumimoji="1" lang="ja-JP" altLang="en-US" sz="1000" u="none" dirty="0" smtClean="0">
                          <a:solidFill>
                            <a:schemeClr val="tx1"/>
                          </a:solidFill>
                          <a:latin typeface="Meiryo UI" panose="020B0604030504040204" pitchFamily="50" charset="-128"/>
                          <a:ea typeface="Meiryo UI" panose="020B0604030504040204" pitchFamily="50" charset="-128"/>
                        </a:rPr>
                        <a:t> </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外国人留学生在籍状況調査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62113699"/>
                  </a:ext>
                </a:extLst>
              </a:tr>
              <a:tr h="396000">
                <a:tc>
                  <a:txBody>
                    <a:bodyPr/>
                    <a:lstStyle/>
                    <a:p>
                      <a:r>
                        <a:rPr lang="ja-JP" altLang="en-US" sz="10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000" dirty="0">
                          <a:solidFill>
                            <a:schemeClr val="tx1"/>
                          </a:solidFill>
                          <a:latin typeface="Meiryo UI" panose="020B0604030504040204" pitchFamily="50" charset="-128"/>
                          <a:ea typeface="Meiryo UI" panose="020B0604030504040204" pitchFamily="50" charset="-128"/>
                        </a:rPr>
                        <a:t>O-BIC</a:t>
                      </a:r>
                      <a:r>
                        <a:rPr lang="ja-JP" altLang="en-US" sz="10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35</a:t>
                      </a:r>
                      <a:r>
                        <a:rPr kumimoji="1" lang="ja-JP" altLang="en-US" sz="1000" u="none" dirty="0" smtClean="0">
                          <a:solidFill>
                            <a:schemeClr val="tx1"/>
                          </a:solidFill>
                          <a:latin typeface="Meiryo UI" panose="020B0604030504040204" pitchFamily="50" charset="-128"/>
                          <a:ea typeface="Meiryo UI" panose="020B0604030504040204" pitchFamily="50" charset="-128"/>
                        </a:rPr>
                        <a:t>件</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20</a:t>
                      </a:r>
                      <a:r>
                        <a:rPr kumimoji="1" lang="ja-JP" altLang="en-US" sz="1000" u="none" dirty="0" smtClean="0">
                          <a:solidFill>
                            <a:schemeClr val="tx1"/>
                          </a:solidFill>
                          <a:latin typeface="Meiryo UI" panose="020B0604030504040204" pitchFamily="50" charset="-128"/>
                          <a:ea typeface="Meiryo UI" panose="020B0604030504040204" pitchFamily="50" charset="-128"/>
                        </a:rPr>
                        <a:t>件</a:t>
                      </a:r>
                    </a:p>
                  </a:txBody>
                  <a:tcPr marL="84406" marR="84406" marT="42203" marB="42203" anchor="ctr"/>
                </a:tc>
                <a:tc>
                  <a:txBody>
                    <a:bodyPr/>
                    <a:lstStyle/>
                    <a:p>
                      <a:r>
                        <a:rPr lang="ja-JP" altLang="en-US" sz="10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000" dirty="0">
                          <a:solidFill>
                            <a:schemeClr val="tx1"/>
                          </a:solidFill>
                          <a:latin typeface="Meiryo UI" panose="020B0604030504040204" pitchFamily="50" charset="-128"/>
                          <a:ea typeface="Meiryo UI" panose="020B0604030504040204" pitchFamily="50" charset="-128"/>
                        </a:rPr>
                        <a:t>O-BIC</a:t>
                      </a:r>
                      <a:r>
                        <a:rPr lang="ja-JP" altLang="en-US" sz="1000" dirty="0">
                          <a:solidFill>
                            <a:schemeClr val="tx1"/>
                          </a:solidFill>
                          <a:latin typeface="Meiryo UI" panose="020B0604030504040204" pitchFamily="50" charset="-128"/>
                          <a:ea typeface="Meiryo UI" panose="020B0604030504040204" pitchFamily="50" charset="-128"/>
                        </a:rPr>
                        <a:t>）公表</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89153177"/>
                  </a:ext>
                </a:extLst>
              </a:tr>
            </a:tbl>
          </a:graphicData>
        </a:graphic>
      </p:graphicFrame>
    </p:spTree>
    <p:extLst>
      <p:ext uri="{BB962C8B-B14F-4D97-AF65-F5344CB8AC3E}">
        <p14:creationId xmlns:p14="http://schemas.microsoft.com/office/powerpoint/2010/main" val="1722192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1146</Words>
  <Application>Microsoft Office PowerPoint</Application>
  <PresentationFormat>画面に合わせる (4:3)</PresentationFormat>
  <Paragraphs>201</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4</cp:revision>
  <dcterms:modified xsi:type="dcterms:W3CDTF">2021-08-16T05:03:52Z</dcterms:modified>
</cp:coreProperties>
</file>