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331" r:id="rId2"/>
    <p:sldId id="321" r:id="rId3"/>
    <p:sldId id="326" r:id="rId4"/>
    <p:sldId id="322" r:id="rId5"/>
    <p:sldId id="330" r:id="rId6"/>
    <p:sldId id="332" r:id="rId7"/>
    <p:sldId id="325" r:id="rId8"/>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a:srgbClr val="FF6600"/>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15" autoAdjust="0"/>
    <p:restoredTop sz="94333" autoAdjust="0"/>
  </p:normalViewPr>
  <p:slideViewPr>
    <p:cSldViewPr>
      <p:cViewPr varScale="1">
        <p:scale>
          <a:sx n="74" d="100"/>
          <a:sy n="74" d="100"/>
        </p:scale>
        <p:origin x="1500" y="72"/>
      </p:cViewPr>
      <p:guideLst>
        <p:guide orient="horz" pos="2160"/>
        <p:guide pos="3120"/>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6"/>
            <a:ext cx="2946400" cy="496887"/>
          </a:xfrm>
          <a:prstGeom prst="rect">
            <a:avLst/>
          </a:prstGeom>
        </p:spPr>
        <p:txBody>
          <a:bodyPr vert="horz" lIns="91326" tIns="45660" rIns="91326" bIns="4566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6"/>
            <a:ext cx="2946400" cy="496887"/>
          </a:xfrm>
          <a:prstGeom prst="rect">
            <a:avLst/>
          </a:prstGeom>
        </p:spPr>
        <p:txBody>
          <a:bodyPr vert="horz" lIns="91326" tIns="45660" rIns="91326" bIns="45660" rtlCol="0"/>
          <a:lstStyle>
            <a:lvl1pPr algn="r">
              <a:defRPr sz="1200"/>
            </a:lvl1pPr>
          </a:lstStyle>
          <a:p>
            <a:fld id="{34B1B429-954D-41B5-A09A-A56172F1A47F}" type="datetimeFigureOut">
              <a:rPr kumimoji="1" lang="ja-JP" altLang="en-US" smtClean="0"/>
              <a:t>2022/2/24</a:t>
            </a:fld>
            <a:endParaRPr kumimoji="1" lang="ja-JP" altLang="en-US"/>
          </a:p>
        </p:txBody>
      </p:sp>
      <p:sp>
        <p:nvSpPr>
          <p:cNvPr id="4" name="フッター プレースホルダー 3"/>
          <p:cNvSpPr>
            <a:spLocks noGrp="1"/>
          </p:cNvSpPr>
          <p:nvPr>
            <p:ph type="ftr" sz="quarter" idx="2"/>
          </p:nvPr>
        </p:nvSpPr>
        <p:spPr>
          <a:xfrm>
            <a:off x="7" y="9428172"/>
            <a:ext cx="2946400" cy="496887"/>
          </a:xfrm>
          <a:prstGeom prst="rect">
            <a:avLst/>
          </a:prstGeom>
        </p:spPr>
        <p:txBody>
          <a:bodyPr vert="horz" lIns="91326" tIns="45660" rIns="91326" bIns="4566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2"/>
            <a:ext cx="2946400" cy="496887"/>
          </a:xfrm>
          <a:prstGeom prst="rect">
            <a:avLst/>
          </a:prstGeom>
        </p:spPr>
        <p:txBody>
          <a:bodyPr vert="horz" lIns="91326" tIns="45660" rIns="91326" bIns="45660"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6"/>
            <a:ext cx="2946400" cy="496887"/>
          </a:xfrm>
          <a:prstGeom prst="rect">
            <a:avLst/>
          </a:prstGeom>
        </p:spPr>
        <p:txBody>
          <a:bodyPr vert="horz" lIns="91326" tIns="45660" rIns="91326" bIns="456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6"/>
            <a:ext cx="2946400" cy="496887"/>
          </a:xfrm>
          <a:prstGeom prst="rect">
            <a:avLst/>
          </a:prstGeom>
        </p:spPr>
        <p:txBody>
          <a:bodyPr vert="horz" lIns="91326" tIns="45660" rIns="91326" bIns="45660" rtlCol="0"/>
          <a:lstStyle>
            <a:lvl1pPr algn="r">
              <a:defRPr sz="1200"/>
            </a:lvl1pPr>
          </a:lstStyle>
          <a:p>
            <a:fld id="{5B88DDF3-744A-409A-A8FA-7A07472BA875}" type="datetimeFigureOut">
              <a:rPr kumimoji="1" lang="ja-JP" altLang="en-US" smtClean="0"/>
              <a:t>2022/2/24</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326" tIns="45660" rIns="91326" bIns="45660" rtlCol="0" anchor="ctr"/>
          <a:lstStyle/>
          <a:p>
            <a:endParaRPr lang="ja-JP" altLang="en-US"/>
          </a:p>
        </p:txBody>
      </p:sp>
      <p:sp>
        <p:nvSpPr>
          <p:cNvPr id="5" name="ノート プレースホルダー 4"/>
          <p:cNvSpPr>
            <a:spLocks noGrp="1"/>
          </p:cNvSpPr>
          <p:nvPr>
            <p:ph type="body" sz="quarter" idx="3"/>
          </p:nvPr>
        </p:nvSpPr>
        <p:spPr>
          <a:xfrm>
            <a:off x="679454" y="4714883"/>
            <a:ext cx="5438776" cy="4467225"/>
          </a:xfrm>
          <a:prstGeom prst="rect">
            <a:avLst/>
          </a:prstGeom>
        </p:spPr>
        <p:txBody>
          <a:bodyPr vert="horz" lIns="91326" tIns="45660" rIns="91326" bIns="456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28172"/>
            <a:ext cx="2946400" cy="496887"/>
          </a:xfrm>
          <a:prstGeom prst="rect">
            <a:avLst/>
          </a:prstGeom>
        </p:spPr>
        <p:txBody>
          <a:bodyPr vert="horz" lIns="91326" tIns="45660" rIns="91326" bIns="456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2"/>
            <a:ext cx="2946400" cy="496887"/>
          </a:xfrm>
          <a:prstGeom prst="rect">
            <a:avLst/>
          </a:prstGeom>
        </p:spPr>
        <p:txBody>
          <a:bodyPr vert="horz" lIns="91326" tIns="45660" rIns="91326" bIns="45660"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6459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64201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38115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78740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139855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2022/2/24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2022/2/24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2022/2/24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2022/2/24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2022/2/24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2022/2/24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2022/2/24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2022/2/24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4031901" y="3263206"/>
            <a:ext cx="3015889" cy="3426579"/>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・国において措置された「感染拡大防止対策等支援」事業の財源を活用し、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内宿泊施設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（ホテル、旅館、簡易宿所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）における感染症対策のための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物品</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購入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や新たな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宿泊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ニーズに対応する前向き投資に係る費用に対して支援（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補</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）を行う</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対象者を旅館業法第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条第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項に規定する許可を受けた者とし、特区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及び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新法民泊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は含まない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・特区及び新法民泊施設に対しては大阪府独自施策として支援（補助）を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行う。</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＜補助対象経費＞</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感染症対策のための物品の購入等（例：サーモグラフィ、キャッシュレス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決済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機器、消毒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液等）</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・前向き投資のために必要な経費（例：ワーケーションスペースの設置、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非接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触チェックインシステム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の導入等）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・ホテル、旅館、簡易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宿所、民泊施設に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おける感染防止対策推進、</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おもてなし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申請募集期間：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16</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８</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700" dirty="0" smtClean="0">
                <a:latin typeface="Meiryo UI" panose="020B0604030504040204" pitchFamily="50" charset="-128"/>
                <a:ea typeface="Meiryo UI" panose="020B0604030504040204" pitchFamily="50" charset="-128"/>
                <a:cs typeface="Meiryo UI" panose="020B0604030504040204" pitchFamily="50" charset="-128"/>
              </a:rPr>
              <a:t>13</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申請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589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件（</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申請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総額：</a:t>
            </a:r>
            <a:r>
              <a:rPr lang="en-US" altLang="zh-TW" sz="700" dirty="0" smtClean="0">
                <a:latin typeface="Meiryo UI" panose="020B0604030504040204" pitchFamily="50" charset="-128"/>
                <a:ea typeface="Meiryo UI" panose="020B0604030504040204" pitchFamily="50" charset="-128"/>
                <a:cs typeface="Meiryo UI" panose="020B0604030504040204" pitchFamily="50" charset="-128"/>
              </a:rPr>
              <a:t>676,602</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3,586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括弧書きは民泊施設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sp>
        <p:nvSpPr>
          <p:cNvPr id="45" name="テキスト ボックス 44"/>
          <p:cNvSpPr txBox="1"/>
          <p:nvPr/>
        </p:nvSpPr>
        <p:spPr>
          <a:xfrm>
            <a:off x="4741079" y="1022400"/>
            <a:ext cx="4880520" cy="1944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・鉄道事業者や地下街管理者とともに、大阪駅・梅田駅周辺における案内表示（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サイン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）の統一化を図るため、協議会の運営を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ともに、サイン整備に対する補助</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を行う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の周遊性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：計画より遅延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事業終了年度を２年間延長し、</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することを決定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・阪神電鉄整備エリアについて補助金の交付を決定</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・今年度整備予定だった大阪市建設局整備エリア</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ついて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は、入札不調となり次年度に整備を延期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741078" y="802800"/>
            <a:ext cx="4880521"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09027497"/>
              </p:ext>
            </p:extLst>
          </p:nvPr>
        </p:nvGraphicFramePr>
        <p:xfrm>
          <a:off x="81434" y="417056"/>
          <a:ext cx="9540166" cy="335280"/>
        </p:xfrm>
        <a:graphic>
          <a:graphicData uri="http://schemas.openxmlformats.org/drawingml/2006/table">
            <a:tbl>
              <a:tblPr firstRow="1" bandRow="1">
                <a:tableStyleId>{5C22544A-7EE6-4342-B048-85BDC9FD1C3A}</a:tableStyleId>
              </a:tblPr>
              <a:tblGrid>
                <a:gridCol w="9540166">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の利便性向上、宿泊施設における新型コロナウイルス感染症対策</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等の取組を推進している。</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今後、インバウンドの回復も見据え、旅行者が安全・安心に大阪のまちを楽しめるように、ハード・ソフト両面から</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のさら</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80300" y="660849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年度進捗状況（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15" name="テキスト ボックス 14"/>
          <p:cNvSpPr txBox="1"/>
          <p:nvPr/>
        </p:nvSpPr>
        <p:spPr>
          <a:xfrm>
            <a:off x="82800" y="1023709"/>
            <a:ext cx="4597853" cy="1944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トラブル等</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関する総合相談</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など観光客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が必要とするサービスを提供する観光案内所（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、南海</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なんば駅、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新大阪駅）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を運営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（南海なんば駅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においては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案内機能のみ）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及び満足度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感染症拡大の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影響による緊急事態宣言発令等を踏まえ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月下旬～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日までの間、全案内所を閉所。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日以降は運営時間を短縮して再開。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（新型コロナウイルスの感染状況に応じて適宜対応</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2800" y="802800"/>
            <a:ext cx="4597853"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2800" y="3044069"/>
            <a:ext cx="3842909"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旅行者の安全確保</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2800" y="3263206"/>
            <a:ext cx="3842909" cy="3400931"/>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①外国人旅行者安全確保事業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・災害時等に外国人旅行者自らが身を守るために必要な情報を入手できる環境をつくるとともに、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ホテル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との災害時の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連携協定締結</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を進めることにより、災害時に外国人旅行者等が一時避難できる環境</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確保</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②災害時多言語支援ウェブサイト・アプリ（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Safe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ウェブサ</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イト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組む</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行者向けのリーフレットの配布拡大</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フロー及びガイドラインの周知</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Osaka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①・ガイドライン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・リーフレットの周知については、インバウンドの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回復</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状況や宿泊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税減収を鑑み休止</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・昨年度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からの取組みにより大阪市内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か所の宿泊施設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協定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締結済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・さら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なる締結施設確保に向けて事業者と調整中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公財）大阪府国際交流財団や市町村等と連携し、在住外国人も含め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幅広く周知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・医療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機関位置情報等を掲載（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GPS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を活用して、外国人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可能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医療機関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までの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ルート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検索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が可能）。 </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633640" y="1846468"/>
            <a:ext cx="2927872" cy="951494"/>
            <a:chOff x="7488024" y="2517116"/>
            <a:chExt cx="2567832" cy="855997"/>
          </a:xfrm>
        </p:grpSpPr>
        <p:sp>
          <p:nvSpPr>
            <p:cNvPr id="38" name="正方形/長方形 37"/>
            <p:cNvSpPr/>
            <p:nvPr/>
          </p:nvSpPr>
          <p:spPr>
            <a:xfrm>
              <a:off x="7488024" y="3024300"/>
              <a:ext cx="595035" cy="348813"/>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7488024" y="2517116"/>
              <a:ext cx="2567832" cy="844846"/>
              <a:chOff x="7028925" y="2554017"/>
              <a:chExt cx="2567832" cy="844846"/>
            </a:xfrm>
          </p:grpSpPr>
          <p:pic>
            <p:nvPicPr>
              <p:cNvPr id="40" name="Picture 17" descr="C:\Users\Tomoya KAMIJO\Desktop\三色サイン_例.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346" y="3036654"/>
                <a:ext cx="2018410" cy="362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グループ化 41"/>
              <p:cNvGrpSpPr/>
              <p:nvPr/>
            </p:nvGrpSpPr>
            <p:grpSpPr>
              <a:xfrm>
                <a:off x="7028925" y="2554017"/>
                <a:ext cx="2567832" cy="683576"/>
                <a:chOff x="7028925" y="2554017"/>
                <a:chExt cx="2567832" cy="683576"/>
              </a:xfrm>
            </p:grpSpPr>
            <p:sp>
              <p:nvSpPr>
                <p:cNvPr id="43" name="正方形/長方形 42"/>
                <p:cNvSpPr/>
                <p:nvPr/>
              </p:nvSpPr>
              <p:spPr>
                <a:xfrm>
                  <a:off x="7028925" y="2616882"/>
                  <a:ext cx="595035" cy="348813"/>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7134932" y="2554017"/>
                  <a:ext cx="2461825" cy="683576"/>
                  <a:chOff x="7134932" y="2554017"/>
                  <a:chExt cx="2461825" cy="683576"/>
                </a:xfrm>
              </p:grpSpPr>
              <p:pic>
                <p:nvPicPr>
                  <p:cNvPr id="47" name="Picture 12" descr="C:\Users\Tomoya KAMIJO\Desktop\キャプチャ.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283" y="2554017"/>
                    <a:ext cx="2003474" cy="4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正方形/長方形 47"/>
                  <p:cNvSpPr/>
                  <p:nvPr/>
                </p:nvSpPr>
                <p:spPr>
                  <a:xfrm>
                    <a:off x="7134932" y="2900513"/>
                    <a:ext cx="367408" cy="33708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pic>
        <p:nvPicPr>
          <p:cNvPr id="49" name="図 48"/>
          <p:cNvPicPr>
            <a:picLocks noChangeAspect="1"/>
          </p:cNvPicPr>
          <p:nvPr/>
        </p:nvPicPr>
        <p:blipFill rotWithShape="1">
          <a:blip r:embed="rId5"/>
          <a:srcRect l="28970" t="11609" r="48893" b="32282"/>
          <a:stretch/>
        </p:blipFill>
        <p:spPr>
          <a:xfrm>
            <a:off x="2770035" y="4509120"/>
            <a:ext cx="947993" cy="1350892"/>
          </a:xfrm>
          <a:prstGeom prst="rect">
            <a:avLst/>
          </a:prstGeom>
        </p:spPr>
      </p:pic>
      <p:pic>
        <p:nvPicPr>
          <p:cNvPr id="51" name="図 50"/>
          <p:cNvPicPr>
            <a:picLocks noChangeAspect="1"/>
          </p:cNvPicPr>
          <p:nvPr/>
        </p:nvPicPr>
        <p:blipFill rotWithShape="1">
          <a:blip r:embed="rId6"/>
          <a:srcRect t="6299" r="13640" b="2750"/>
          <a:stretch/>
        </p:blipFill>
        <p:spPr>
          <a:xfrm>
            <a:off x="2969258" y="1516128"/>
            <a:ext cx="1497540" cy="1264800"/>
          </a:xfrm>
          <a:prstGeom prst="rect">
            <a:avLst/>
          </a:prstGeom>
        </p:spPr>
      </p:pic>
      <p:sp>
        <p:nvSpPr>
          <p:cNvPr id="30" name="テキスト ボックス 29"/>
          <p:cNvSpPr txBox="1"/>
          <p:nvPr/>
        </p:nvSpPr>
        <p:spPr>
          <a:xfrm>
            <a:off x="7148977" y="3263206"/>
            <a:ext cx="2460561" cy="3426579"/>
          </a:xfrm>
          <a:prstGeom prst="rect">
            <a:avLst/>
          </a:prstGeom>
          <a:noFill/>
          <a:ln w="6350">
            <a:solidFill>
              <a:srgbClr val="4F81BD"/>
            </a:solidFill>
          </a:ln>
        </p:spPr>
        <p:txBody>
          <a:bodyPr wrap="square" rtlCol="0">
            <a:sp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・府内各地における観光振興事業を支援することで、府域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全体</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観光集客を促進させるとともに、地域の活性化に寄与する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こ</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とを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目的に、市町村及び公的な団体が実施する旅行者の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受入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整備にかかる事業及び観光拠点の魅力向上のために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事業に対する補助を行う</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・６市（大阪市・堺市・守口市・大東市・箕面市・柏原市）が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実施する多言語観光案内板設置や、観光パンフレットの制作、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史蹟の魅力向上のための３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DCG</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やアプリの制作等の計６事業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に対し補助金を交付</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148977" y="3051439"/>
            <a:ext cx="2460561" cy="215444"/>
          </a:xfrm>
          <a:prstGeom prst="rect">
            <a:avLst/>
          </a:prstGeom>
          <a:solidFill>
            <a:srgbClr val="4F81BD"/>
          </a:solidFill>
          <a:ln w="6350">
            <a:solidFill>
              <a:srgbClr val="4F81BD"/>
            </a:solidFill>
          </a:ln>
        </p:spPr>
        <p:txBody>
          <a:bodyPr wrap="square" rtlCol="0">
            <a:spAutoFit/>
          </a:bodyPr>
          <a:lstStyle/>
          <a:p>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031900" y="3052998"/>
            <a:ext cx="3015889" cy="215444"/>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感染症防止対策等</a:t>
            </a:r>
            <a:r>
              <a:rPr lang="zh-TW"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0727" y="5498227"/>
            <a:ext cx="1114684" cy="788435"/>
          </a:xfrm>
          <a:prstGeom prst="rect">
            <a:avLst/>
          </a:prstGeom>
          <a:ln w="3175">
            <a:solidFill>
              <a:schemeClr val="tx1"/>
            </a:solidFill>
          </a:ln>
        </p:spPr>
      </p:pic>
      <p:pic>
        <p:nvPicPr>
          <p:cNvPr id="37" name="図 36"/>
          <p:cNvPicPr>
            <a:picLocks noChangeAspect="1"/>
          </p:cNvPicPr>
          <p:nvPr/>
        </p:nvPicPr>
        <p:blipFill>
          <a:blip r:embed="rId8"/>
          <a:stretch>
            <a:fillRect/>
          </a:stretch>
        </p:blipFill>
        <p:spPr>
          <a:xfrm>
            <a:off x="8520704" y="5408217"/>
            <a:ext cx="1030950" cy="949864"/>
          </a:xfrm>
          <a:prstGeom prst="rect">
            <a:avLst/>
          </a:prstGeom>
        </p:spPr>
      </p:pic>
      <p:sp>
        <p:nvSpPr>
          <p:cNvPr id="41" name="テキスト ボックス 40"/>
          <p:cNvSpPr txBox="1"/>
          <p:nvPr/>
        </p:nvSpPr>
        <p:spPr>
          <a:xfrm>
            <a:off x="8009158" y="6461185"/>
            <a:ext cx="1639306" cy="201209"/>
          </a:xfrm>
          <a:prstGeom prst="rect">
            <a:avLst/>
          </a:prstGeom>
          <a:noFill/>
          <a:ln w="6350">
            <a:noFill/>
          </a:ln>
        </p:spPr>
        <p:txBody>
          <a:bodyPr wrap="square" rtlCol="0">
            <a:spAutoFit/>
          </a:bodyPr>
          <a:lstStyle/>
          <a:p>
            <a:pPr lvl="0" algn="r">
              <a:lnSpc>
                <a:spcPts val="1000"/>
              </a:lnSpc>
            </a:pP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写真は</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年度以前の活用実績</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7255496" y="6231986"/>
            <a:ext cx="1120547" cy="220573"/>
          </a:xfrm>
          <a:prstGeom prst="rect">
            <a:avLst/>
          </a:prstGeom>
          <a:noFill/>
          <a:ln w="6350">
            <a:noFill/>
          </a:ln>
        </p:spPr>
        <p:txBody>
          <a:bodyPr wrap="square" rtlCol="0">
            <a:spAutoFit/>
          </a:bodyPr>
          <a:lstStyle/>
          <a:p>
            <a:pPr lvl="0" algn="ctr">
              <a:lnSpc>
                <a:spcPts val="1000"/>
              </a:lnSpc>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（多言語観光パンフレット）</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8443617" y="6295953"/>
            <a:ext cx="1120547" cy="220573"/>
          </a:xfrm>
          <a:prstGeom prst="rect">
            <a:avLst/>
          </a:prstGeom>
          <a:noFill/>
          <a:ln w="6350">
            <a:noFill/>
          </a:ln>
        </p:spPr>
        <p:txBody>
          <a:bodyPr wrap="square" rtlCol="0">
            <a:spAutoFit/>
          </a:bodyPr>
          <a:lstStyle/>
          <a:p>
            <a:pPr lvl="0" algn="ctr">
              <a:lnSpc>
                <a:spcPts val="1000"/>
              </a:lnSpc>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3427200" y="3959657"/>
            <a:ext cx="2916153" cy="2773986"/>
          </a:xfrm>
          <a:prstGeom prst="rect">
            <a:avLst/>
          </a:prstGeom>
          <a:noFill/>
          <a:ln w="6350">
            <a:solidFill>
              <a:srgbClr val="4F81BD"/>
            </a:solidFill>
          </a:ln>
        </p:spPr>
        <p:txBody>
          <a:bodyPr wrap="square" rtlCol="0">
            <a:noAutofit/>
          </a:bodyPr>
          <a:lstStyle/>
          <a:p>
            <a:pPr lvl="0">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・現行の将来ビジョンを見直し、万博記念公園の活性化に向けた新たな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を策定する。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・大規模アリーナを中核とした大阪・関西を代表する新たなスポーツ・文化の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拠</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点づくり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・新たな将来ビジョンの策定に向けた検討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・大規模アリーナの選定委員会の審査結果を踏まえ、事業予定者を決定する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月の新たな将来ビジョン策定に向け、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月に万国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記念</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公園運営審議会へ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諮問。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・大規模アリーナについて、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月に事業予定者を決定し、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には地元自治会との意見交換会を実施。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4654" y="4946939"/>
            <a:ext cx="3268800" cy="1786704"/>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・国内外の人々を惹きつけるキラーコンテンツを実施し、大阪の魅力を全世界に強力に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することで、多くの方々を大阪に誘客する起爆剤となる事業を実施する。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・大阪のシンボリックなエリア（御堂筋、中之島、水の回廊など）において話題性の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キラーコンテンツ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・新型コロナウイルス感染症の状況を踏まえ、御堂筋オータムパーティー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日予定）</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・中之島ウィンターパーティーの開催</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来場者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人（コロナ対策のため事前申込による）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ならではの賑わいを創出する都市</a:t>
            </a:r>
          </a:p>
        </p:txBody>
      </p:sp>
      <p:sp>
        <p:nvSpPr>
          <p:cNvPr id="45" name="テキスト ボックス 44"/>
          <p:cNvSpPr txBox="1"/>
          <p:nvPr/>
        </p:nvSpPr>
        <p:spPr>
          <a:xfrm>
            <a:off x="82800" y="1013129"/>
            <a:ext cx="3268800" cy="1763762"/>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年日本国際博覧会（大阪・関西万博）の成功に向け、地元自治体として担う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べき開催準備等を推進する。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・大阪パビリオン出展に向けた準備や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府民及び市民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の機運を高めるため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公社）</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２０２５年日本</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国際博覧会協会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した情報発信等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を行うなど各種事業を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着実に推進。</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開催に先がけ、大阪の都市魅力を国内外に発信する都市連動型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メタバース</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バーチャル大阪」の一部エリアを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月から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一般</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2800" y="802522"/>
            <a:ext cx="3269745" cy="215444"/>
          </a:xfrm>
          <a:prstGeom prst="rect">
            <a:avLst/>
          </a:prstGeom>
          <a:solidFill>
            <a:srgbClr val="4F81BD"/>
          </a:solidFill>
          <a:ln w="6350">
            <a:solidFill>
              <a:srgbClr val="4F81BD"/>
            </a:solidFill>
          </a:ln>
        </p:spPr>
        <p:txBody>
          <a:bodyPr wrap="square" rtlCol="0">
            <a:spAutoFit/>
          </a:bodyPr>
          <a:lstStyle/>
          <a:p>
            <a:r>
              <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a:t>
            </a:r>
            <a:r>
              <a:rPr lang="zh-TW"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博覧会</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6007" y="4718863"/>
            <a:ext cx="32688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graphicFrame>
        <p:nvGraphicFramePr>
          <p:cNvPr id="3" name="表 2"/>
          <p:cNvGraphicFramePr>
            <a:graphicFrameLocks noGrp="1"/>
          </p:cNvGraphicFramePr>
          <p:nvPr>
            <p:extLst>
              <p:ext uri="{D42A27DB-BD31-4B8C-83A1-F6EECF244321}">
                <p14:modId xmlns:p14="http://schemas.microsoft.com/office/powerpoint/2010/main" val="2844047215"/>
              </p:ext>
            </p:extLst>
          </p:nvPr>
        </p:nvGraphicFramePr>
        <p:xfrm>
          <a:off x="81434" y="417056"/>
          <a:ext cx="9608288" cy="335280"/>
        </p:xfrm>
        <a:graphic>
          <a:graphicData uri="http://schemas.openxmlformats.org/drawingml/2006/table">
            <a:tbl>
              <a:tblPr firstRow="1" bandRow="1">
                <a:tableStyleId>{5C22544A-7EE6-4342-B048-85BDC9FD1C3A}</a:tableStyleId>
              </a:tblPr>
              <a:tblGrid>
                <a:gridCol w="9608288">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影響を受け、一部事業で中止、縮小等はあったが、夢洲での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を含む国際観光拠点形成を始めとした世界第一級の文化・観光拠点形成・発信や、水と光のまちづくりといった大阪ならではの魅力創出</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等、各種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プロジェクトを着実に推進している。今後も、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年大阪・関西万博の開催を見据えた、国際都市にふさわしい文化・観光拠点の形成や大阪の強みを生かしたさらなる誘客に取り組む。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2" name="テキスト ボックス 51"/>
          <p:cNvSpPr txBox="1"/>
          <p:nvPr/>
        </p:nvSpPr>
        <p:spPr>
          <a:xfrm>
            <a:off x="6428660" y="1017966"/>
            <a:ext cx="3268800" cy="161778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エリアプ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ログラム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を一体的に展開して、都市魅力の創造・発信や都市ブランドの向上を図る。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から一部点灯）実施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6429600" y="797054"/>
            <a:ext cx="3267366"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33" name="テキスト ボックス 32"/>
          <p:cNvSpPr txBox="1"/>
          <p:nvPr/>
        </p:nvSpPr>
        <p:spPr>
          <a:xfrm>
            <a:off x="3427200" y="3750025"/>
            <a:ext cx="291615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27" name="正方形/長方形 26"/>
          <p:cNvSpPr/>
          <p:nvPr/>
        </p:nvSpPr>
        <p:spPr>
          <a:xfrm>
            <a:off x="9689722" y="662563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進捗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30" name="テキスト ボックス 29"/>
          <p:cNvSpPr txBox="1"/>
          <p:nvPr/>
        </p:nvSpPr>
        <p:spPr>
          <a:xfrm>
            <a:off x="3425510" y="1012498"/>
            <a:ext cx="2916000" cy="2635933"/>
          </a:xfrm>
          <a:prstGeom prst="rect">
            <a:avLst/>
          </a:prstGeom>
          <a:noFill/>
          <a:ln w="6350">
            <a:solidFill>
              <a:srgbClr val="4F81BD"/>
            </a:solidFill>
          </a:ln>
        </p:spPr>
        <p:txBody>
          <a:bodyPr wrap="square" rtlCol="0">
            <a:noAutofit/>
          </a:bodyPr>
          <a:lstStyle/>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②初代大坂城の石垣を掘り起こし、公開施設の整備、特別史跡大坂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城跡</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保存</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管理計画の推進、文化財の整備・活用を行う。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③難波宮跡公園のハード・ソフト両面からの魅力向上を行う。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③難波宮跡公園整備に向けた事業者公募を実施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新型コロナウイルス感染症拡大に伴い、大阪城天守閣等施設の一時休館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等を行ったが、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どに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より、エリアの魅力を継続的に維持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・向上させた。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の豊臣石垣公開施設オープンをめざし、施設整備工事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、遺構モ</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ニタリング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難波宮跡公園完成をめざし、事業者公募に向けた公募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指針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等を作成。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27200" y="797054"/>
            <a:ext cx="2916153"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sp>
        <p:nvSpPr>
          <p:cNvPr id="38" name="テキスト ボックス 37"/>
          <p:cNvSpPr txBox="1"/>
          <p:nvPr/>
        </p:nvSpPr>
        <p:spPr>
          <a:xfrm>
            <a:off x="6428336" y="2924392"/>
            <a:ext cx="3268800" cy="38113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①魅力ある「食」コンテンツの掘り出しや発信など、食に関する事業を通じて大阪の「食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ブランディング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に向けた取組みを推進する。</a:t>
            </a: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商工会議所と共に「食創造都市　大阪推進機構」の活動を通じて世界に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食のまち・大阪」を発信する。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６次産業化に取り組む事業者への支援等により付加価値の高い大阪産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くり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進めるとともに、大阪産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のＰＲ販売や販路拡大等を促進し、ブランド力の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大阪の食の魅力を活用した大阪ならではの観光コンテンツを実施。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年度目標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③プログラム終了時のアンケート調査における企画満足度及び店舗への再訪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意欲</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80</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・観光コンテンツ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の企画・造成および自走化に向けた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仕組みづくり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・①計画より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遅延、②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③計画どおりに進捗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食の魅力に関するサイト制作について、新型コロナウイルス感染症の影響により延期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②６次化に取組む事業者数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③・食を活用した着地型観光コンテンツ「あじわい大阪」を実施中（第１ターム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第２ターム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・㈱ぐるなびとの包括連携協定に基づく協働事業を実施（飲食店関係者向け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セミ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ナー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6429600" y="2712355"/>
            <a:ext cx="3267089"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523" y="1430755"/>
            <a:ext cx="1422493" cy="731815"/>
          </a:xfrm>
          <a:prstGeom prst="rect">
            <a:avLst/>
          </a:prstGeom>
        </p:spPr>
      </p:pic>
      <p:sp>
        <p:nvSpPr>
          <p:cNvPr id="51" name="テキスト ボックス 3"/>
          <p:cNvSpPr txBox="1"/>
          <p:nvPr/>
        </p:nvSpPr>
        <p:spPr>
          <a:xfrm>
            <a:off x="1970150" y="2166947"/>
            <a:ext cx="1234913" cy="276999"/>
          </a:xfrm>
          <a:prstGeom prst="rect">
            <a:avLst/>
          </a:prstGeom>
          <a:noFill/>
        </p:spPr>
        <p:txBody>
          <a:bodyPr wrap="square" rtlCol="0">
            <a:sp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r>
              <a:rPr kumimoji="1" lang="ja-JP" altLang="en-US" sz="600" dirty="0">
                <a:latin typeface="游ゴシック" panose="020B0400000000000000" pitchFamily="50" charset="-128"/>
                <a:ea typeface="游ゴシック" panose="020B0400000000000000" pitchFamily="50" charset="-128"/>
              </a:rPr>
              <a:t>提供</a:t>
            </a:r>
            <a:r>
              <a:rPr lang="ja-JP" altLang="en-US" sz="600" dirty="0">
                <a:latin typeface="游ゴシック" panose="020B0400000000000000" pitchFamily="50" charset="-128"/>
                <a:ea typeface="游ゴシック" panose="020B0400000000000000" pitchFamily="50" charset="-128"/>
                <a:sym typeface="Wingdings" panose="05000000000000000000" pitchFamily="2" charset="2"/>
              </a:rPr>
              <a:t>：（公社）２０２５年</a:t>
            </a:r>
            <a:endParaRPr lang="en-US" altLang="ja-JP" sz="600" dirty="0">
              <a:latin typeface="游ゴシック" panose="020B0400000000000000" pitchFamily="50" charset="-128"/>
              <a:ea typeface="游ゴシック" panose="020B0400000000000000" pitchFamily="50" charset="-128"/>
              <a:sym typeface="Wingdings" panose="05000000000000000000" pitchFamily="2" charset="2"/>
            </a:endParaRPr>
          </a:p>
          <a:p>
            <a:r>
              <a:rPr lang="ja-JP" altLang="en-US" sz="600" dirty="0">
                <a:latin typeface="游ゴシック" panose="020B0400000000000000" pitchFamily="50" charset="-128"/>
                <a:ea typeface="游ゴシック" panose="020B0400000000000000" pitchFamily="50" charset="-128"/>
                <a:sym typeface="Wingdings" panose="05000000000000000000" pitchFamily="2" charset="2"/>
              </a:rPr>
              <a:t>日本国際博覧会協会</a:t>
            </a:r>
            <a:endParaRPr kumimoji="1" lang="ja-JP" altLang="en-US" sz="600" dirty="0">
              <a:latin typeface="游ゴシック" panose="020B0400000000000000" pitchFamily="50" charset="-128"/>
              <a:ea typeface="游ゴシック" panose="020B0400000000000000" pitchFamily="50" charset="-128"/>
            </a:endParaRPr>
          </a:p>
        </p:txBody>
      </p:sp>
      <p:pic>
        <p:nvPicPr>
          <p:cNvPr id="57" name="図 5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6093" y="5937759"/>
            <a:ext cx="1179060" cy="713523"/>
          </a:xfrm>
          <a:prstGeom prst="rect">
            <a:avLst/>
          </a:prstGeom>
        </p:spPr>
      </p:pic>
      <p:pic>
        <p:nvPicPr>
          <p:cNvPr id="58" name="図 57"/>
          <p:cNvPicPr>
            <a:picLocks noChangeAspect="1"/>
          </p:cNvPicPr>
          <p:nvPr/>
        </p:nvPicPr>
        <p:blipFill>
          <a:blip r:embed="rId5"/>
          <a:stretch>
            <a:fillRect/>
          </a:stretch>
        </p:blipFill>
        <p:spPr>
          <a:xfrm>
            <a:off x="2244064" y="6021288"/>
            <a:ext cx="1052752" cy="649425"/>
          </a:xfrm>
          <a:prstGeom prst="rect">
            <a:avLst/>
          </a:prstGeom>
        </p:spPr>
      </p:pic>
      <p:sp>
        <p:nvSpPr>
          <p:cNvPr id="61" name="テキスト ボックス 60"/>
          <p:cNvSpPr txBox="1"/>
          <p:nvPr/>
        </p:nvSpPr>
        <p:spPr>
          <a:xfrm>
            <a:off x="82800" y="3101849"/>
            <a:ext cx="3268800" cy="150297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・夢洲において、大阪・関西の持続的な経済成長のエンジンとなる世界最高水準の成長</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・事業者の選定、区域整備計画の作成及び公聴会の開催など、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区域認定申請に向けた準備を進める。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運営事業予定者として選定。</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・同年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月に事業者と共同して、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区域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整備計画（案）を作成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82800" y="2882441"/>
            <a:ext cx="3268800"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pic>
        <p:nvPicPr>
          <p:cNvPr id="63" name="図 6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7183" y="3796441"/>
            <a:ext cx="1012851" cy="784363"/>
          </a:xfrm>
          <a:prstGeom prst="rect">
            <a:avLst/>
          </a:prstGeom>
        </p:spPr>
      </p:pic>
      <p:pic>
        <p:nvPicPr>
          <p:cNvPr id="29" name="図 28">
            <a:extLst>
              <a:ext uri="{FF2B5EF4-FFF2-40B4-BE49-F238E27FC236}">
                <a16:creationId xmlns:a16="http://schemas.microsoft.com/office/drawing/2014/main" id="{28CD7091-1DD1-45F6-8C5E-704FF6A3D0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8185" y="5942500"/>
            <a:ext cx="1051685" cy="701123"/>
          </a:xfrm>
          <a:prstGeom prst="rect">
            <a:avLst/>
          </a:prstGeom>
        </p:spPr>
      </p:pic>
      <p:pic>
        <p:nvPicPr>
          <p:cNvPr id="31" name="図 30" descr="\\G0000sv0ns101\d10939$\doc\み_魅力づくり\4魅力推進グループ\御堂筋イルミネーション\★R3年度イルミネーション事業関係\26_《イルミ》水光推進会議\会議資料\候補写真\WORK\【桜色】北（桜色）.png"/>
          <p:cNvPicPr/>
          <p:nvPr/>
        </p:nvPicPr>
        <p:blipFill rotWithShape="1">
          <a:blip r:embed="rId8" cstate="email">
            <a:extLst>
              <a:ext uri="{28A0092B-C50C-407E-A947-70E740481C1C}">
                <a14:useLocalDpi xmlns:a14="http://schemas.microsoft.com/office/drawing/2010/main"/>
              </a:ext>
            </a:extLst>
          </a:blip>
          <a:srcRect/>
          <a:stretch/>
        </p:blipFill>
        <p:spPr bwMode="auto">
          <a:xfrm>
            <a:off x="8141328" y="1821790"/>
            <a:ext cx="1421965" cy="7680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151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ならではの賑わいを創出する都市</a:t>
            </a:r>
          </a:p>
        </p:txBody>
      </p:sp>
      <p:sp>
        <p:nvSpPr>
          <p:cNvPr id="27" name="正方形/長方形 26"/>
          <p:cNvSpPr/>
          <p:nvPr/>
        </p:nvSpPr>
        <p:spPr>
          <a:xfrm>
            <a:off x="9689722" y="662563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進捗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44" name="テキスト ボックス 43"/>
          <p:cNvSpPr txBox="1"/>
          <p:nvPr/>
        </p:nvSpPr>
        <p:spPr>
          <a:xfrm>
            <a:off x="82800" y="749970"/>
            <a:ext cx="4708727" cy="156767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・世界遺産「百舌鳥・古市古墳群」について、「世界遺産条約」に基づく義務を果たすため、資産</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の保存</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の取組みや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資</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の価値と魅力を発信する取り組みを、府、地元３市（堺市、羽曳野市、藤井寺市）が一体となり進める。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・適切な資産の保存管理</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・価値と魅力の発信による知名度向上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・資産の保存・活用の取組みを進めている。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・魅力発信の取組みを進めており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高精細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映像</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制作</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し、２月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より配信を実施。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2800" y="528460"/>
            <a:ext cx="4708062"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sp>
        <p:nvSpPr>
          <p:cNvPr id="49" name="テキスト ボックス 48"/>
          <p:cNvSpPr txBox="1"/>
          <p:nvPr/>
        </p:nvSpPr>
        <p:spPr>
          <a:xfrm>
            <a:off x="82800" y="2669862"/>
            <a:ext cx="4708727" cy="188769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・アウトドアスポーツやサイクルを中心とした新たなスポーツツーリズムの需要を喚起するため、府内の観光資源と組み合わせた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・ホームページセッション数：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の一部実施、中止、</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延期</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・府内各地域のサイクルルートをホームページ（スポーツ大阪）に掲載（４ルートを追加掲載（計１０ルートを掲載中））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・国公募事業の不採択を受け、サイクルツーリズムモデル事業を中止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・ガンバ大阪・吹田市と連携したシェアサイクル事業の実施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（シェアサイクル・試合観戦・観光資源を組み合わせた実証実験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新型コロナウイルス感染症の影響を受け、他地域での実施は延期・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検討中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82800" y="2454418"/>
            <a:ext cx="4708727"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スポーツツーリズムモデル事業</a:t>
            </a:r>
          </a:p>
        </p:txBody>
      </p:sp>
      <p:sp>
        <p:nvSpPr>
          <p:cNvPr id="56" name="テキスト ボックス 55">
            <a:extLst>
              <a:ext uri="{FF2B5EF4-FFF2-40B4-BE49-F238E27FC236}">
                <a16:creationId xmlns:a16="http://schemas.microsoft.com/office/drawing/2014/main" id="{0D52F0DC-53D2-4D11-9379-9F4F6DDB2196}"/>
              </a:ext>
            </a:extLst>
          </p:cNvPr>
          <p:cNvSpPr txBox="1"/>
          <p:nvPr/>
        </p:nvSpPr>
        <p:spPr>
          <a:xfrm>
            <a:off x="4942941" y="749970"/>
            <a:ext cx="4863563" cy="380758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①舟運をはじめ水辺も楽しめる観光メニューが集結するターミナルの整備、水辺魅力の向上や、舟運活性化に資する空間・景観</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②「水と光の首都大阪」の実現に向けて、公民共通のプラットフォームである「水都大阪コンソーシアム」において、水辺魅力創出や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舟運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活性化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①水辺魅力の向上や、舟運活性化に資する空間・景観整備等を行う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②にぎわい・舟運の復活を優先するとともに、恒久的なにぎわい創出・基盤整備や新たな魅力づくりに取り組む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サウンディング型市場調査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大阪城エリアの船着場等整備</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船着場等整備工事（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年度末完成予定）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】β</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 実施設計中</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②水辺のにぎわい創出や舟運活性化のため、秋と冬に「水都大阪ウイーク」を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月及び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〇秋の水都大阪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ウイーク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・熱気球体験事業（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組を超える応募があり、約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人が搭乗）　・リバー・ザ・ワンダーパレード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〇冬の水都大阪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ウイーク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・天神橋らせんスロープ　ライトアップ　・クリスマス音楽パフォーマンス船　・クリスマスクルーズの装飾支援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a:extLst>
              <a:ext uri="{FF2B5EF4-FFF2-40B4-BE49-F238E27FC236}">
                <a16:creationId xmlns:a16="http://schemas.microsoft.com/office/drawing/2014/main" id="{597D83AE-A6B1-478D-B32C-37C0DC793CED}"/>
              </a:ext>
            </a:extLst>
          </p:cNvPr>
          <p:cNvSpPr txBox="1"/>
          <p:nvPr/>
        </p:nvSpPr>
        <p:spPr>
          <a:xfrm>
            <a:off x="4942800" y="528460"/>
            <a:ext cx="486837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pic>
        <p:nvPicPr>
          <p:cNvPr id="32" name="図 31"/>
          <p:cNvPicPr>
            <a:picLocks noChangeAspect="1"/>
          </p:cNvPicPr>
          <p:nvPr/>
        </p:nvPicPr>
        <p:blipFill>
          <a:blip r:embed="rId3"/>
          <a:stretch>
            <a:fillRect/>
          </a:stretch>
        </p:blipFill>
        <p:spPr>
          <a:xfrm>
            <a:off x="7545288" y="2960216"/>
            <a:ext cx="1722627" cy="1296409"/>
          </a:xfrm>
          <a:prstGeom prst="rect">
            <a:avLst/>
          </a:prstGeom>
        </p:spPr>
      </p:pic>
      <p:pic>
        <p:nvPicPr>
          <p:cNvPr id="33" name="図 32"/>
          <p:cNvPicPr>
            <a:picLocks noChangeAspect="1"/>
          </p:cNvPicPr>
          <p:nvPr/>
        </p:nvPicPr>
        <p:blipFill>
          <a:blip r:embed="rId4"/>
          <a:stretch>
            <a:fillRect/>
          </a:stretch>
        </p:blipFill>
        <p:spPr>
          <a:xfrm>
            <a:off x="5313040" y="3027798"/>
            <a:ext cx="1843240" cy="1228827"/>
          </a:xfrm>
          <a:prstGeom prst="rect">
            <a:avLst/>
          </a:prstGeom>
        </p:spPr>
      </p:pic>
      <p:pic>
        <p:nvPicPr>
          <p:cNvPr id="15" name="図 14"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8744" y="1285057"/>
            <a:ext cx="1768655" cy="1000125"/>
          </a:xfrm>
          <a:prstGeom prst="rect">
            <a:avLst/>
          </a:prstGeom>
        </p:spPr>
      </p:pic>
      <p:sp>
        <p:nvSpPr>
          <p:cNvPr id="14" name="テキスト ボックス 13"/>
          <p:cNvSpPr txBox="1"/>
          <p:nvPr/>
        </p:nvSpPr>
        <p:spPr>
          <a:xfrm>
            <a:off x="5961112" y="4256625"/>
            <a:ext cx="504056" cy="184666"/>
          </a:xfrm>
          <a:prstGeom prst="rect">
            <a:avLst/>
          </a:prstGeom>
          <a:noFill/>
        </p:spPr>
        <p:txBody>
          <a:bodyPr wrap="square" rtlCol="0">
            <a:spAutoFit/>
          </a:bodyPr>
          <a:lstStyle/>
          <a:p>
            <a:r>
              <a:rPr lang="en-US" altLang="ja-JP" sz="600" dirty="0">
                <a:latin typeface="Meiryo UI" panose="020B0604030504040204" pitchFamily="50" charset="-128"/>
                <a:ea typeface="Meiryo UI" panose="020B0604030504040204" pitchFamily="50" charset="-128"/>
              </a:rPr>
              <a:t>β</a:t>
            </a:r>
            <a:r>
              <a:rPr lang="ja-JP" altLang="en-US" sz="600" dirty="0" smtClean="0">
                <a:latin typeface="Meiryo UI" panose="020B0604030504040204" pitchFamily="50" charset="-128"/>
                <a:ea typeface="Meiryo UI" panose="020B0604030504040204" pitchFamily="50" charset="-128"/>
              </a:rPr>
              <a:t>本町橋</a:t>
            </a:r>
            <a:endParaRPr kumimoji="1" lang="ja-JP" altLang="en-US" sz="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905328" y="4256625"/>
            <a:ext cx="1152128" cy="184666"/>
          </a:xfrm>
          <a:prstGeom prst="rect">
            <a:avLst/>
          </a:prstGeom>
          <a:noFill/>
        </p:spPr>
        <p:txBody>
          <a:bodyPr wrap="square" rtlCol="0">
            <a:spAutoFit/>
          </a:bodyPr>
          <a:lstStyle/>
          <a:p>
            <a:r>
              <a:rPr lang="ja-JP" altLang="en-US" sz="600" dirty="0" smtClean="0">
                <a:latin typeface="Meiryo UI" panose="020B0604030504040204" pitchFamily="50" charset="-128"/>
                <a:ea typeface="Meiryo UI" panose="020B0604030504040204" pitchFamily="50" charset="-128"/>
              </a:rPr>
              <a:t>水都大阪ウイーク（秋）</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756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な楽しみ方ができる周遊・観光都市</a:t>
            </a:r>
          </a:p>
        </p:txBody>
      </p:sp>
      <p:graphicFrame>
        <p:nvGraphicFramePr>
          <p:cNvPr id="3" name="表 2"/>
          <p:cNvGraphicFramePr>
            <a:graphicFrameLocks noGrp="1"/>
          </p:cNvGraphicFramePr>
          <p:nvPr>
            <p:extLst>
              <p:ext uri="{D42A27DB-BD31-4B8C-83A1-F6EECF244321}">
                <p14:modId xmlns:p14="http://schemas.microsoft.com/office/powerpoint/2010/main" val="1987361766"/>
              </p:ext>
            </p:extLst>
          </p:nvPr>
        </p:nvGraphicFramePr>
        <p:xfrm>
          <a:off x="81434" y="417056"/>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感染症拡大の影響により</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実施が遅れた事業もあったが、観光客が大阪に滞在し、府内各地を訪れ食やスポーツなどを楽しめる都市の実現をめざし、マイクロツーリズムを起点とする国内からの誘客強化に取り組んでいる。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5" name="テキスト ボックス 24"/>
          <p:cNvSpPr txBox="1"/>
          <p:nvPr/>
        </p:nvSpPr>
        <p:spPr>
          <a:xfrm>
            <a:off x="4557600" y="1022400"/>
            <a:ext cx="2628000" cy="2988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・多くの観光客が訪れる大阪市と、歴史的に魅力ある観光資源を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有</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堺市とをつなぐ観光周遊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バスの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実験を実施する。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・多様な客層が百舌鳥・古市古墳群</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周辺地域の魅力を満喫できる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よう</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バスツアー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・民間での事業化に向けた事業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手法</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運行手法）の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検証</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・実証実験（バスツアー）の企画・実施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大阪市と堺市を歴史や食をテーマにめぐる観光バスツアーを企画</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月からバスツアーを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催行（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・百舌鳥・古市古墳群とその周辺エリアの魅力的な観光資源を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つなぐ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周遊バスを企画。</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月からバスツアーを催行（参加人数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日以降</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はまん延防止等重点措置適用のため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催行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中止</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555915" y="817200"/>
            <a:ext cx="2628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大阪周遊促進事業</a:t>
            </a:r>
          </a:p>
        </p:txBody>
      </p:sp>
      <p:sp>
        <p:nvSpPr>
          <p:cNvPr id="27" name="正方形/長方形 26"/>
          <p:cNvSpPr/>
          <p:nvPr/>
        </p:nvSpPr>
        <p:spPr>
          <a:xfrm>
            <a:off x="9680300" y="660849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進捗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31" name="テキスト ボックス 30"/>
          <p:cNvSpPr txBox="1"/>
          <p:nvPr/>
        </p:nvSpPr>
        <p:spPr>
          <a:xfrm>
            <a:off x="7232305" y="1022400"/>
            <a:ext cx="2556000" cy="2988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」を全面リニューアルし、周遊ルート及び</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そ</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周辺のミュージアム登録物の認知度向上を図り、府域の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観光資</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源</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の魅力を内外に発信する。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のリニューアル</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イベントの実施　４回</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ビュー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18,786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・自然や温泉、歴史的な町並みなど、魅力的な観光スポットを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巡る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周遊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コースを紹介する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ガイドブック「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全面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リニューアル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部制作。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観光案内所や宿泊施設、商業施設等に広く配布。</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月からおみくじイベント・フォトコンテストを実施し、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を強化。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サイトを開設し、スマートフォンでの閲覧にも対応。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は、多言語版（英・韓・繁・簡）のガイドブックの制作や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デジ</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タルコンテンツ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の充実を図り、情報発信に注力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232305" y="817200"/>
            <a:ext cx="255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6950" y="1556792"/>
            <a:ext cx="703341" cy="1008112"/>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6512" y="1420633"/>
            <a:ext cx="828365" cy="1144271"/>
          </a:xfrm>
          <a:prstGeom prst="rect">
            <a:avLst/>
          </a:prstGeom>
        </p:spPr>
      </p:pic>
      <p:sp>
        <p:nvSpPr>
          <p:cNvPr id="17" name="テキスト ボックス 16">
            <a:extLst>
              <a:ext uri="{FF2B5EF4-FFF2-40B4-BE49-F238E27FC236}">
                <a16:creationId xmlns:a16="http://schemas.microsoft.com/office/drawing/2014/main" id="{A050B08E-2E1F-4BEC-A94D-A8F13E8D69DA}"/>
              </a:ext>
            </a:extLst>
          </p:cNvPr>
          <p:cNvSpPr txBox="1"/>
          <p:nvPr/>
        </p:nvSpPr>
        <p:spPr>
          <a:xfrm>
            <a:off x="82800" y="1022165"/>
            <a:ext cx="2340000" cy="2988170"/>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・対象となる宿泊プラン等を利用して府内に宿泊する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旅行者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、旅行業者が造成した対象バスツアー等を利用する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、宿泊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等の割引や大阪独自のクーポンを</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配布す</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キャンペーンを大阪府・大阪市共同で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実施し、大阪府域へ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する旅行者の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観光消費の喚起、並びに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旅行機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運の醸成を図ることで、新型コロナウイルス感染症拡大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影</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響</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を受ける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観光関連事業者を支援。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泊分を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日から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大阪府民を対象に「大阪</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いらっしゃ</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日から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対象地域を隣接府県（京都府、</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兵庫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県、奈良県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、和歌山県）に拡大。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日から</a:t>
            </a:r>
            <a:r>
              <a:rPr lang="ja-JP" altLang="ja-JP" sz="700" kern="100" dirty="0" smtClean="0">
                <a:latin typeface="Meiryo UI" panose="020B0604030504040204" pitchFamily="50" charset="-128"/>
                <a:ea typeface="Meiryo UI" panose="020B0604030504040204" pitchFamily="50" charset="-128"/>
                <a:cs typeface="Times New Roman" panose="02020603050405020304" pitchFamily="18" charset="0"/>
              </a:rPr>
              <a:t>まん</a:t>
            </a:r>
            <a:r>
              <a:rPr lang="ja-JP" altLang="ja-JP" sz="700" kern="100" dirty="0">
                <a:latin typeface="Meiryo UI" panose="020B0604030504040204" pitchFamily="50" charset="-128"/>
                <a:ea typeface="Meiryo UI" panose="020B0604030504040204" pitchFamily="50" charset="-128"/>
                <a:cs typeface="Times New Roman" panose="02020603050405020304" pitchFamily="18" charset="0"/>
              </a:rPr>
              <a:t>延防止等重点措置の適用に</a:t>
            </a:r>
            <a:r>
              <a:rPr lang="ja-JP" altLang="ja-JP" sz="700" kern="100" dirty="0" smtClean="0">
                <a:latin typeface="Meiryo UI" panose="020B0604030504040204" pitchFamily="50" charset="-128"/>
                <a:ea typeface="Meiryo UI" panose="020B0604030504040204" pitchFamily="50" charset="-128"/>
                <a:cs typeface="Times New Roman" panose="02020603050405020304" pitchFamily="18" charset="0"/>
              </a:rPr>
              <a:t>伴</a:t>
            </a:r>
            <a:endParaRPr lang="en-US" altLang="ja-JP" sz="7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smtClean="0">
                <a:latin typeface="Meiryo UI" panose="020B0604030504040204" pitchFamily="50" charset="-128"/>
                <a:ea typeface="Meiryo UI" panose="020B0604030504040204" pitchFamily="50" charset="-128"/>
                <a:cs typeface="Times New Roman" panose="02020603050405020304" pitchFamily="18" charset="0"/>
              </a:rPr>
              <a:t>い</a:t>
            </a:r>
            <a:r>
              <a:rPr lang="ja-JP" altLang="ja-JP" sz="700" dirty="0" smtClean="0">
                <a:latin typeface="Meiryo UI" panose="020B0604030504040204" pitchFamily="50" charset="-128"/>
                <a:ea typeface="Meiryo UI" panose="020B0604030504040204" pitchFamily="50" charset="-128"/>
                <a:cs typeface="Times New Roman" panose="02020603050405020304" pitchFamily="18" charset="0"/>
              </a:rPr>
              <a:t>キャンペーン</a:t>
            </a:r>
            <a:r>
              <a:rPr lang="ja-JP" altLang="ja-JP" sz="700" dirty="0">
                <a:latin typeface="Meiryo UI" panose="020B0604030504040204" pitchFamily="50" charset="-128"/>
                <a:ea typeface="Meiryo UI" panose="020B0604030504040204" pitchFamily="50" charset="-128"/>
                <a:cs typeface="Times New Roman" panose="02020603050405020304" pitchFamily="18" charset="0"/>
              </a:rPr>
              <a:t>利用</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を</a:t>
            </a:r>
            <a:r>
              <a:rPr lang="ja-JP" altLang="ja-JP" sz="700" dirty="0" smtClean="0">
                <a:latin typeface="Meiryo UI" panose="020B0604030504040204" pitchFamily="50" charset="-128"/>
                <a:ea typeface="Meiryo UI" panose="020B0604030504040204" pitchFamily="50" charset="-128"/>
                <a:cs typeface="Times New Roman" panose="02020603050405020304" pitchFamily="18" charset="0"/>
              </a:rPr>
              <a:t>停止</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1</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日まで猶予期間</a:t>
            </a:r>
            <a:endParaRPr lang="en-US" altLang="ja-JP" sz="7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 あり</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7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・利用実績（</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日時点</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700" dirty="0" smtClean="0">
                <a:latin typeface="Meiryo UI" panose="020B0604030504040204" pitchFamily="50" charset="-128"/>
                <a:ea typeface="Meiryo UI" panose="020B0604030504040204" pitchFamily="50" charset="-128"/>
                <a:cs typeface="Times New Roman" panose="02020603050405020304" pitchFamily="18" charset="0"/>
              </a:rPr>
              <a:t>413,200</a:t>
            </a:r>
            <a:r>
              <a:rPr lang="ja-JP" altLang="en-US" sz="700" dirty="0" smtClean="0">
                <a:latin typeface="Meiryo UI" panose="020B0604030504040204" pitchFamily="50" charset="-128"/>
                <a:ea typeface="Meiryo UI" panose="020B0604030504040204" pitchFamily="50" charset="-128"/>
                <a:cs typeface="Times New Roman" panose="02020603050405020304" pitchFamily="18" charset="0"/>
              </a:rPr>
              <a:t>人</a:t>
            </a:r>
            <a:endParaRPr lang="en-US" altLang="ja-JP" sz="7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endParaRPr lang="en-US" altLang="ja-JP" sz="7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endParaRPr lang="en-US" altLang="ja-JP" sz="700" dirty="0">
              <a:highlight>
                <a:srgbClr val="00FFFF"/>
              </a:highligh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2284A540-F017-4B89-BD83-379589B4CEC3}"/>
              </a:ext>
            </a:extLst>
          </p:cNvPr>
          <p:cNvSpPr txBox="1"/>
          <p:nvPr/>
        </p:nvSpPr>
        <p:spPr>
          <a:xfrm>
            <a:off x="82800" y="815273"/>
            <a:ext cx="234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おおさか観光消費喚起事業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466000" y="1022400"/>
            <a:ext cx="2052000" cy="2988000"/>
          </a:xfrm>
          <a:prstGeom prst="rect">
            <a:avLst/>
          </a:prstGeom>
          <a:noFill/>
          <a:ln w="6350">
            <a:solidFill>
              <a:srgbClr val="4F81BD"/>
            </a:solidFill>
          </a:ln>
        </p:spPr>
        <p:txBody>
          <a:bodyPr wrap="square" rtlCol="0">
            <a:sp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・大阪観光局において、新たな観光関連産業の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振興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地域の活性化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、効果的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なプロモーションや地域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取り組み</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宿</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数等を増加させることで、新たな観光関連産業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振興や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地域の活性化につなげ、経済効果の向上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図る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2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地域づくり法人としての事業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遅延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・新たな自主財源の獲得に向けた商品造成（「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楽遊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パス」）</a:t>
            </a: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・東京観光財団と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の包括連携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協定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・インバウンド回復に向けた体制整備、</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メディアプロモー</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、新規素材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の開発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・大阪観光局で策定している</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KPI</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（来阪外国人旅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行者数、大阪楽遊パスの販売目標など）が未達成。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467139" y="817200"/>
            <a:ext cx="2052000" cy="216000"/>
          </a:xfrm>
          <a:prstGeom prst="rect">
            <a:avLst/>
          </a:prstGeom>
          <a:solidFill>
            <a:srgbClr val="4F81BD"/>
          </a:solidFill>
          <a:ln w="6350">
            <a:solidFill>
              <a:srgbClr val="4F81BD"/>
            </a:solidFill>
          </a:ln>
        </p:spPr>
        <p:txBody>
          <a:bodyPr wrap="square" rtlCol="0">
            <a:spAutoFit/>
          </a:bodyPr>
          <a:lstStyle/>
          <a:p>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82800" y="4944661"/>
            <a:ext cx="4691580" cy="1710000"/>
          </a:xfrm>
          <a:prstGeom prst="rect">
            <a:avLst/>
          </a:prstGeom>
          <a:noFill/>
          <a:ln w="6350">
            <a:solidFill>
              <a:srgbClr val="4F81BD"/>
            </a:solidFill>
          </a:ln>
        </p:spPr>
        <p:txBody>
          <a:bodyPr wrap="square" rtlCol="0">
            <a:spAutoFit/>
          </a:bodyPr>
          <a:lstStyle/>
          <a:p>
            <a:pPr>
              <a:lnSpc>
                <a:spcPct val="150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等国際イベント誘致に関する調査研究を行うとともに、新た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策定する。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遅延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・国内外の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誘致に向けた調査・研究を行い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調査委託事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と契約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を締結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し調査を開始。年度内に取りまとめる予定。</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・なお、新た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については、調査結果を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踏まえて</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年度に策定することとしている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2800" y="4726027"/>
            <a:ext cx="4691580" cy="215444"/>
          </a:xfrm>
          <a:prstGeom prst="rect">
            <a:avLst/>
          </a:prstGeom>
          <a:solidFill>
            <a:srgbClr val="4F81BD"/>
          </a:solidFill>
          <a:ln w="6350">
            <a:solidFill>
              <a:srgbClr val="4F81BD"/>
            </a:solidFill>
          </a:ln>
        </p:spPr>
        <p:txBody>
          <a:bodyPr wrap="square" rtlCol="0">
            <a:spAutoFit/>
          </a:bodyPr>
          <a:lstStyle/>
          <a:p>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a:t>
            </a:r>
            <a:r>
              <a:rPr lang="en-US" altLang="ja-JP"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戦略の策定</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a:extLst>
              <a:ext uri="{FF2B5EF4-FFF2-40B4-BE49-F238E27FC236}">
                <a16:creationId xmlns:a16="http://schemas.microsoft.com/office/drawing/2014/main" id="{550967A9-410A-46B7-B821-CC9F91663F21}"/>
              </a:ext>
            </a:extLst>
          </p:cNvPr>
          <p:cNvPicPr>
            <a:picLocks noChangeAspect="1"/>
          </p:cNvPicPr>
          <p:nvPr/>
        </p:nvPicPr>
        <p:blipFill>
          <a:blip r:embed="rId5"/>
          <a:stretch>
            <a:fillRect/>
          </a:stretch>
        </p:blipFill>
        <p:spPr>
          <a:xfrm>
            <a:off x="2936776" y="5513890"/>
            <a:ext cx="1701482" cy="954073"/>
          </a:xfrm>
          <a:prstGeom prst="rect">
            <a:avLst/>
          </a:prstGeom>
        </p:spPr>
      </p:pic>
      <p:sp>
        <p:nvSpPr>
          <p:cNvPr id="24" name="テキスト ボックス 23"/>
          <p:cNvSpPr txBox="1"/>
          <p:nvPr/>
        </p:nvSpPr>
        <p:spPr>
          <a:xfrm>
            <a:off x="4831362" y="4946400"/>
            <a:ext cx="4967990" cy="1708160"/>
          </a:xfrm>
          <a:prstGeom prst="rect">
            <a:avLst/>
          </a:prstGeom>
          <a:noFill/>
          <a:ln w="6350">
            <a:solidFill>
              <a:srgbClr val="4F81BD"/>
            </a:solidFill>
          </a:ln>
        </p:spPr>
        <p:txBody>
          <a:bodyPr wrap="square" rtlCol="0">
            <a:sp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・国際会議誘致件数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・コロナ禍でイベント開催に制限がある中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ホテル・レストラン・ショー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FOODEX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JAPAN in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」の継続開催を支援する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ととも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、「外国人</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留学生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エキスポ」など新たな観点からの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誘致・創出に取り組んだ。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、数年後を見据え、国際会議の誘致にも取り組んでいる。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月現在　誘致決定件数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3768" y="5551705"/>
            <a:ext cx="994465" cy="790018"/>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4745" y="5551705"/>
            <a:ext cx="1042948" cy="782330"/>
          </a:xfrm>
          <a:prstGeom prst="rect">
            <a:avLst/>
          </a:prstGeom>
        </p:spPr>
      </p:pic>
      <p:sp>
        <p:nvSpPr>
          <p:cNvPr id="37" name="テキスト ボックス 36"/>
          <p:cNvSpPr txBox="1"/>
          <p:nvPr/>
        </p:nvSpPr>
        <p:spPr>
          <a:xfrm>
            <a:off x="4831362" y="4726800"/>
            <a:ext cx="4967990" cy="215444"/>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sp>
        <p:nvSpPr>
          <p:cNvPr id="38" name="テキスト ボックス 37"/>
          <p:cNvSpPr txBox="1"/>
          <p:nvPr/>
        </p:nvSpPr>
        <p:spPr>
          <a:xfrm>
            <a:off x="7729347" y="6385332"/>
            <a:ext cx="105760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提供：大阪観光局</a:t>
            </a:r>
          </a:p>
        </p:txBody>
      </p:sp>
      <p:sp>
        <p:nvSpPr>
          <p:cNvPr id="39" name="テキスト ボックス 38"/>
          <p:cNvSpPr txBox="1"/>
          <p:nvPr/>
        </p:nvSpPr>
        <p:spPr>
          <a:xfrm>
            <a:off x="0" y="4079810"/>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graphicFrame>
        <p:nvGraphicFramePr>
          <p:cNvPr id="40" name="表 39"/>
          <p:cNvGraphicFramePr>
            <a:graphicFrameLocks noGrp="1"/>
          </p:cNvGraphicFramePr>
          <p:nvPr>
            <p:extLst>
              <p:ext uri="{D42A27DB-BD31-4B8C-83A1-F6EECF244321}">
                <p14:modId xmlns:p14="http://schemas.microsoft.com/office/powerpoint/2010/main" val="2734140029"/>
              </p:ext>
            </p:extLst>
          </p:nvPr>
        </p:nvGraphicFramePr>
        <p:xfrm>
          <a:off x="82800" y="4341605"/>
          <a:ext cx="9721741" cy="335280"/>
        </p:xfrm>
        <a:graphic>
          <a:graphicData uri="http://schemas.openxmlformats.org/drawingml/2006/table">
            <a:tbl>
              <a:tblPr firstRow="1" bandRow="1">
                <a:tableStyleId>{5C22544A-7EE6-4342-B048-85BDC9FD1C3A}</a:tableStyleId>
              </a:tblPr>
              <a:tblGrid>
                <a:gridCol w="9721741">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感染症拡大の影響</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で延期・中止になった</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展示会等も</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あったが、大規模展示会の継続開催支援をはじめ、国際会議の誘致など、多様な人が訪れ、集い、交流する活気あふれる都市をめざし取り組んでいる。今後も、交流人口の増加やビジネス機会の</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創出に向けて戦略的</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に取組んでいく。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Tree>
    <p:extLst>
      <p:ext uri="{BB962C8B-B14F-4D97-AF65-F5344CB8AC3E}">
        <p14:creationId xmlns:p14="http://schemas.microsoft.com/office/powerpoint/2010/main" val="115006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6947746" y="1008076"/>
            <a:ext cx="2880248" cy="1322196"/>
          </a:xfrm>
          <a:prstGeom prst="rect">
            <a:avLst/>
          </a:prstGeom>
          <a:noFill/>
          <a:ln w="6350">
            <a:solidFill>
              <a:srgbClr val="4F81BD"/>
            </a:solidFill>
          </a:ln>
        </p:spPr>
        <p:txBody>
          <a:bodyPr wrap="square" rtlCol="0">
            <a:no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・大阪中之島美術館の整備等を行う。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・大阪中之島美術館の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年２月２日開館）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月完成・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月機構へ出資</a:t>
            </a: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が誇る文化力を活用した魅力あふれる都市</a:t>
            </a:r>
          </a:p>
        </p:txBody>
      </p:sp>
      <p:sp>
        <p:nvSpPr>
          <p:cNvPr id="45" name="テキスト ボックス 44"/>
          <p:cNvSpPr txBox="1"/>
          <p:nvPr/>
        </p:nvSpPr>
        <p:spPr>
          <a:xfrm>
            <a:off x="82800" y="1004641"/>
            <a:ext cx="3101117" cy="282684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・文化を核として大阪の都市魅力を創造し、広く国内外に発信していく事業として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文化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芸術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フェス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府内のホールや劇場、公園において、大阪が誇る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上方伝統芸能や上方演芸をはじめ、音楽や演劇等、多彩で豊かな文化資源を活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用した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なプログラムを展開し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、多くの観光客を呼び込むこと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・新型コロナウイルス感染症と共存しながら、文化芸術活動の回復に取り組むため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して文化芸術プログラムを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、大阪ゆかりのアーティスト・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演芸</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や劇団・楽団等の公演・活動の場を創出するとともに、府民に文化芸術に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触れ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機会を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提供する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・大阪の多彩な文化を核とした都市魅力の発信。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・大阪ゆかりのアーティスト・演芸人・楽団等による公演を実施し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、活動</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の場を提供。</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（参考：目標値</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700" strike="sng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公演実施済</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うち１件新型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コロナウイルス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感染</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拡大の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影響により中止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実施済</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2800" y="802521"/>
            <a:ext cx="3102469"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大阪文化芸術創出事業（文化芸術の魅力発信・公演機会の創出）</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19032478"/>
              </p:ext>
            </p:extLst>
          </p:nvPr>
        </p:nvGraphicFramePr>
        <p:xfrm>
          <a:off x="82800" y="417056"/>
          <a:ext cx="9746312" cy="335280"/>
        </p:xfrm>
        <a:graphic>
          <a:graphicData uri="http://schemas.openxmlformats.org/drawingml/2006/table">
            <a:tbl>
              <a:tblPr firstRow="1" bandRow="1">
                <a:tableStyleId>{5C22544A-7EE6-4342-B048-85BDC9FD1C3A}</a:tableStyleId>
              </a:tblPr>
              <a:tblGrid>
                <a:gridCol w="9746312">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感染症拡大により大きく影響を受けた大阪</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文化芸術活動の回復・活性化を支援するとともに、国内外</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に情報発信していくことにより、大阪の魅力</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を高め、</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多くの人々が大阪に集い交流する都市を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めざし取り組んで</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6" name="テキスト ボックス 25"/>
          <p:cNvSpPr txBox="1"/>
          <p:nvPr/>
        </p:nvSpPr>
        <p:spPr>
          <a:xfrm>
            <a:off x="6947746" y="802800"/>
            <a:ext cx="28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大阪中之島美術館の</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整備</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9689722" y="6627414"/>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進捗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31" name="テキスト ボックス 30">
            <a:extLst>
              <a:ext uri="{FF2B5EF4-FFF2-40B4-BE49-F238E27FC236}">
                <a16:creationId xmlns:a16="http://schemas.microsoft.com/office/drawing/2014/main" id="{0D52F0DC-53D2-4D11-9379-9F4F6DDB2196}"/>
              </a:ext>
            </a:extLst>
          </p:cNvPr>
          <p:cNvSpPr txBox="1"/>
          <p:nvPr/>
        </p:nvSpPr>
        <p:spPr>
          <a:xfrm>
            <a:off x="82800" y="4839389"/>
            <a:ext cx="4806000" cy="1780138"/>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コロナウイルス感染症拡大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により、舞台公演等の文化芸術活動に影響を受けているアーティストや文化芸術団体等の活動</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、大阪府と市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公演等の実施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にかかる会場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使用料等を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補助する。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・新型コロナウイルス感染症の影響を受けているアーティスト等の活動を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・会場使用料等の補助制度の創設・実施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交付決定件数：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482</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（分野：音楽、落語、演劇、美術、舞踊等）</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zh-CN"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597D83AE-A6B1-478D-B32C-37C0DC793CED}"/>
              </a:ext>
            </a:extLst>
          </p:cNvPr>
          <p:cNvSpPr txBox="1"/>
          <p:nvPr/>
        </p:nvSpPr>
        <p:spPr>
          <a:xfrm>
            <a:off x="82800" y="4612166"/>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大阪文化芸術創出事業（文化芸術活動の助成）</a:t>
            </a:r>
          </a:p>
        </p:txBody>
      </p:sp>
      <p:sp>
        <p:nvSpPr>
          <p:cNvPr id="37" name="テキスト ボックス 36"/>
          <p:cNvSpPr txBox="1"/>
          <p:nvPr/>
        </p:nvSpPr>
        <p:spPr>
          <a:xfrm>
            <a:off x="0" y="3922723"/>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人々が文化を享受できる都市</a:t>
            </a:r>
          </a:p>
        </p:txBody>
      </p:sp>
      <p:graphicFrame>
        <p:nvGraphicFramePr>
          <p:cNvPr id="38" name="表 37"/>
          <p:cNvGraphicFramePr>
            <a:graphicFrameLocks noGrp="1"/>
          </p:cNvGraphicFramePr>
          <p:nvPr>
            <p:extLst>
              <p:ext uri="{D42A27DB-BD31-4B8C-83A1-F6EECF244321}">
                <p14:modId xmlns:p14="http://schemas.microsoft.com/office/powerpoint/2010/main" val="2822707605"/>
              </p:ext>
            </p:extLst>
          </p:nvPr>
        </p:nvGraphicFramePr>
        <p:xfrm>
          <a:off x="82800" y="4230365"/>
          <a:ext cx="9732656" cy="316736"/>
        </p:xfrm>
        <a:graphic>
          <a:graphicData uri="http://schemas.openxmlformats.org/drawingml/2006/table">
            <a:tbl>
              <a:tblPr firstRow="1" bandRow="1">
                <a:tableStyleId>{5C22544A-7EE6-4342-B048-85BDC9FD1C3A}</a:tableStyleId>
              </a:tblPr>
              <a:tblGrid>
                <a:gridCol w="9732656">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感染症拡大の影響を受けて</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いるアーティスト等を支援するなど、あらゆる人々が、大阪の様々な場所において、これまで以上に創作活動に参加でき、鑑賞体験できる都市をめざし取り組んでいる。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3" name="テキスト ボックス 22"/>
          <p:cNvSpPr txBox="1"/>
          <p:nvPr/>
        </p:nvSpPr>
        <p:spPr>
          <a:xfrm>
            <a:off x="6947746" y="2390992"/>
            <a:ext cx="28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30" name="テキスト ボックス 29"/>
          <p:cNvSpPr txBox="1"/>
          <p:nvPr/>
        </p:nvSpPr>
        <p:spPr>
          <a:xfrm>
            <a:off x="6947746" y="2600896"/>
            <a:ext cx="2880000" cy="1228154"/>
          </a:xfrm>
          <a:prstGeom prst="rect">
            <a:avLst/>
          </a:prstGeom>
          <a:noFill/>
          <a:ln w="6350">
            <a:solidFill>
              <a:srgbClr val="4F81BD"/>
            </a:solidFill>
          </a:ln>
        </p:spPr>
        <p:txBody>
          <a:bodyPr wrap="square" rtlCol="0">
            <a:noAutofit/>
          </a:bodyPr>
          <a:lstStyle/>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・美術館として必要な機能強化と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利用者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サービス向上のため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の抜本的改修を行う。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・大規模改修に向けた実施設計の実施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年度のリニューアルオープンに向け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設計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を実施中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597D83AE-A6B1-478D-B32C-37C0DC793CED}"/>
              </a:ext>
            </a:extLst>
          </p:cNvPr>
          <p:cNvSpPr txBox="1"/>
          <p:nvPr/>
        </p:nvSpPr>
        <p:spPr>
          <a:xfrm>
            <a:off x="4968134" y="4612166"/>
            <a:ext cx="484012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sp>
        <p:nvSpPr>
          <p:cNvPr id="39" name="テキスト ボックス 38">
            <a:extLst>
              <a:ext uri="{FF2B5EF4-FFF2-40B4-BE49-F238E27FC236}">
                <a16:creationId xmlns:a16="http://schemas.microsoft.com/office/drawing/2014/main" id="{0D52F0DC-53D2-4D11-9379-9F4F6DDB2196}"/>
              </a:ext>
            </a:extLst>
          </p:cNvPr>
          <p:cNvSpPr txBox="1"/>
          <p:nvPr/>
        </p:nvSpPr>
        <p:spPr>
          <a:xfrm>
            <a:off x="4968135" y="4838400"/>
            <a:ext cx="4840121" cy="178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・大阪市が寄附を受けた建物「こども本の森　中之島」について、子どもたちが文学を中心とした良質で多様な芸術文化に触れる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年７月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に開館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万人が来館。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226" y="2727795"/>
            <a:ext cx="1244414" cy="829609"/>
          </a:xfrm>
          <a:prstGeom prst="rect">
            <a:avLst/>
          </a:prstGeom>
        </p:spPr>
      </p:pic>
      <p:sp>
        <p:nvSpPr>
          <p:cNvPr id="4" name="テキスト ボックス 3"/>
          <p:cNvSpPr txBox="1"/>
          <p:nvPr/>
        </p:nvSpPr>
        <p:spPr>
          <a:xfrm>
            <a:off x="1613957" y="3618520"/>
            <a:ext cx="1800201"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大阪文化芸術祭（フェスティバルホール）</a:t>
            </a:r>
          </a:p>
        </p:txBody>
      </p:sp>
      <p:pic>
        <p:nvPicPr>
          <p:cNvPr id="5" name="図 4"/>
          <p:cNvPicPr>
            <a:picLocks noChangeAspect="1"/>
          </p:cNvPicPr>
          <p:nvPr/>
        </p:nvPicPr>
        <p:blipFill>
          <a:blip r:embed="rId4"/>
          <a:stretch>
            <a:fillRect/>
          </a:stretch>
        </p:blipFill>
        <p:spPr>
          <a:xfrm>
            <a:off x="7617296" y="5356828"/>
            <a:ext cx="1688234" cy="1127332"/>
          </a:xfrm>
          <a:prstGeom prst="rect">
            <a:avLst/>
          </a:prstGeom>
        </p:spPr>
      </p:pic>
      <p:pic>
        <p:nvPicPr>
          <p:cNvPr id="25" name="図 24"/>
          <p:cNvPicPr>
            <a:picLocks noChangeAspect="1"/>
          </p:cNvPicPr>
          <p:nvPr/>
        </p:nvPicPr>
        <p:blipFill>
          <a:blip r:embed="rId5"/>
          <a:stretch>
            <a:fillRect/>
          </a:stretch>
        </p:blipFill>
        <p:spPr>
          <a:xfrm>
            <a:off x="8434485" y="1241014"/>
            <a:ext cx="1347588" cy="897905"/>
          </a:xfrm>
          <a:prstGeom prst="rect">
            <a:avLst/>
          </a:prstGeom>
        </p:spPr>
      </p:pic>
      <p:pic>
        <p:nvPicPr>
          <p:cNvPr id="24" name="図 23"/>
          <p:cNvPicPr>
            <a:picLocks noChangeAspect="1"/>
          </p:cNvPicPr>
          <p:nvPr/>
        </p:nvPicPr>
        <p:blipFill>
          <a:blip r:embed="rId6"/>
          <a:stretch>
            <a:fillRect/>
          </a:stretch>
        </p:blipFill>
        <p:spPr>
          <a:xfrm>
            <a:off x="8571604" y="2941052"/>
            <a:ext cx="1210469" cy="809599"/>
          </a:xfrm>
          <a:prstGeom prst="rect">
            <a:avLst/>
          </a:prstGeom>
        </p:spPr>
      </p:pic>
      <p:sp>
        <p:nvSpPr>
          <p:cNvPr id="33" name="テキスト ボックス 32"/>
          <p:cNvSpPr txBox="1"/>
          <p:nvPr/>
        </p:nvSpPr>
        <p:spPr>
          <a:xfrm>
            <a:off x="3232973" y="802800"/>
            <a:ext cx="36648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34" name="テキスト ボックス 33"/>
          <p:cNvSpPr txBox="1"/>
          <p:nvPr/>
        </p:nvSpPr>
        <p:spPr>
          <a:xfrm>
            <a:off x="3232383" y="1004400"/>
            <a:ext cx="3665981" cy="2826000"/>
          </a:xfrm>
          <a:prstGeom prst="rect">
            <a:avLst/>
          </a:prstGeom>
          <a:noFill/>
          <a:ln w="6350">
            <a:solidFill>
              <a:srgbClr val="4F81BD"/>
            </a:solidFill>
          </a:ln>
        </p:spPr>
        <p:txBody>
          <a:bodyPr wrap="square" rtlCol="0">
            <a:spAutoFit/>
          </a:bodyPr>
          <a:lstStyle/>
          <a:p>
            <a:pPr lvl="0">
              <a:lnSpc>
                <a:spcPct val="11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①国が主導する文化プログラムの動きを踏まえた取組みとして、大阪の文化資源である伝統芸能を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観光資源として活用するためのコンテンツ創造、並びに地域の魅力を発信する事業を実施する。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②御堂筋や中之島エリアで無料または低料金のクラシックコンサートを通じて、市民やビジターが気軽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に第一級の芸術を楽しむ機会を提供するとともに、大阪ならではの芸術文化イベント開催により都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③優れたアジア映画の鑑賞機会を市民に提供すること及び大阪での映像制作活動の促進を支援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すること等を通じて、映像文化の裾野を広げ、芸術文化にあふれる大阪を国内外に発信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する。また、</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を映像文化の創造拠点として、都市の魅力を高めるとともに、交流と人材育成を図る。</a:t>
            </a: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④大阪の誇る文楽を中心とした上方の古典芸能に触れる機会を市民に提供することにより、文楽を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はじめとする古典芸能の振興を図る。</a:t>
            </a:r>
          </a:p>
          <a:p>
            <a:pPr lvl="0">
              <a:lnSpc>
                <a:spcPct val="11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①観光資源となり得る伝統芸能プログラムの作成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　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p>
          <a:p>
            <a:pPr>
              <a:lnSpc>
                <a:spcPct val="11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①事業者を選定し、モデルプログラムの実施に向け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有識者会議を開催。公演の広報開始。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　鑑賞者数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万人（動画配信含む）</a:t>
            </a:r>
          </a:p>
          <a:p>
            <a:pPr lvl="0">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月開催に向け広報実施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日「中之島文楽」開催、初心者向け動画配信（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11,136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回再生）、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月文楽ミニ公演開催予定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7"/>
          <a:stretch>
            <a:fillRect/>
          </a:stretch>
        </p:blipFill>
        <p:spPr>
          <a:xfrm>
            <a:off x="5469882" y="2276872"/>
            <a:ext cx="1352514" cy="903140"/>
          </a:xfrm>
          <a:prstGeom prst="rect">
            <a:avLst/>
          </a:prstGeom>
        </p:spPr>
      </p:pic>
      <p:sp>
        <p:nvSpPr>
          <p:cNvPr id="42" name="テキスト ボックス 41"/>
          <p:cNvSpPr txBox="1"/>
          <p:nvPr/>
        </p:nvSpPr>
        <p:spPr>
          <a:xfrm>
            <a:off x="5509401" y="3145433"/>
            <a:ext cx="1401896"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大阪クラシック</a:t>
            </a:r>
            <a:r>
              <a:rPr kumimoji="1" lang="ja-JP" altLang="en-US" sz="600" dirty="0" smtClean="0">
                <a:solidFill>
                  <a:srgbClr val="FF0000"/>
                </a:solidFill>
                <a:latin typeface="Meiryo UI" panose="020B0604030504040204" pitchFamily="50" charset="-128"/>
                <a:ea typeface="Meiryo UI" panose="020B0604030504040204" pitchFamily="50" charset="-128"/>
              </a:rPr>
              <a:t>　</a:t>
            </a:r>
            <a:r>
              <a:rPr kumimoji="1" lang="en-US" altLang="ja-JP" sz="600" dirty="0" smtClean="0">
                <a:latin typeface="Meiryo UI" panose="020B0604030504040204" pitchFamily="50" charset="-128"/>
                <a:ea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283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に誇れるスポーツ推進都市</a:t>
            </a:r>
          </a:p>
        </p:txBody>
      </p:sp>
      <p:sp>
        <p:nvSpPr>
          <p:cNvPr id="45" name="テキスト ボックス 44"/>
          <p:cNvSpPr txBox="1"/>
          <p:nvPr/>
        </p:nvSpPr>
        <p:spPr>
          <a:xfrm>
            <a:off x="82800" y="1004639"/>
            <a:ext cx="2788761" cy="2347200"/>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・大阪のブランド力を活用して国際競技大会などを誘致し、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トップアスリート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競技を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直接観戦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し、スポーツの感動や興奮を体験できる機会を提</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供す</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城トライアスロン大会観客数：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どおり進捗（テニス競技大会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延期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又は中止（大阪城トライアスロン大会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スーパージュニアテニス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選手権</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大会を無観客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にて開催</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・大阪城トライアスロン大会</a:t>
            </a: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2800" y="802522"/>
            <a:ext cx="2790113"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02574330"/>
              </p:ext>
            </p:extLst>
          </p:nvPr>
        </p:nvGraphicFramePr>
        <p:xfrm>
          <a:off x="81434" y="417056"/>
          <a:ext cx="9692702" cy="316736"/>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影響により</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一部実施</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見送った事業もあるが</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5" name="テキスト ボックス 24"/>
          <p:cNvSpPr txBox="1"/>
          <p:nvPr/>
        </p:nvSpPr>
        <p:spPr>
          <a:xfrm>
            <a:off x="2917339" y="1009089"/>
            <a:ext cx="2722296" cy="2348398"/>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・さらなる魅力づくりに取り組むとともに、大会の国際化を推進することに</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り、世界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トップレベルの市民マラソンをめざす</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。今大会から、「びわ湖毎日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マラソン」との統合により、オリンピック等の代表選考レースとしての機能を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併せ持つ大会として開催し、大阪の都市魅力を国内外に発信。</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：延期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中止</a:t>
            </a:r>
            <a:endParaRPr lang="en-US" altLang="ja-JP" sz="700" b="1" u="sng" strike="dblStrike"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700" strike="dbl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禍のため、海外ランナーの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募集</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を中止</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・一般ランナー部門の開催を中止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918330" y="797054"/>
            <a:ext cx="272130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sp>
        <p:nvSpPr>
          <p:cNvPr id="27" name="正方形/長方形 26"/>
          <p:cNvSpPr/>
          <p:nvPr/>
        </p:nvSpPr>
        <p:spPr>
          <a:xfrm>
            <a:off x="9689722"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進捗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29" name="テキスト ボックス 28">
            <a:extLst>
              <a:ext uri="{FF2B5EF4-FFF2-40B4-BE49-F238E27FC236}">
                <a16:creationId xmlns:a16="http://schemas.microsoft.com/office/drawing/2014/main" id="{CCD9EEC0-CDE1-464A-820A-3D31D82B9541}"/>
              </a:ext>
            </a:extLst>
          </p:cNvPr>
          <p:cNvSpPr txBox="1"/>
          <p:nvPr/>
        </p:nvSpPr>
        <p:spPr>
          <a:xfrm>
            <a:off x="0" y="3417402"/>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と生きがいを創出するスポーツに親しめる都市</a:t>
            </a:r>
          </a:p>
        </p:txBody>
      </p:sp>
      <p:graphicFrame>
        <p:nvGraphicFramePr>
          <p:cNvPr id="30" name="表 29">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3553013715"/>
              </p:ext>
            </p:extLst>
          </p:nvPr>
        </p:nvGraphicFramePr>
        <p:xfrm>
          <a:off x="82800" y="3682931"/>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影響を受け、当初の予定どおり実施できない事業もあったが、スポーツイベントを通じて更なるスポーツに</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親しむ機会を提供するとともに、第</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次大阪府スポーツ推進計画、大阪市スポーツ振興</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計画に基づく各種事業を着実に推進している。</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9" name="テキスト ボックス 38">
            <a:extLst>
              <a:ext uri="{FF2B5EF4-FFF2-40B4-BE49-F238E27FC236}">
                <a16:creationId xmlns:a16="http://schemas.microsoft.com/office/drawing/2014/main" id="{4E872A4C-57BC-4C4F-8C29-33A9BB7BA031}"/>
              </a:ext>
            </a:extLst>
          </p:cNvPr>
          <p:cNvSpPr txBox="1"/>
          <p:nvPr/>
        </p:nvSpPr>
        <p:spPr>
          <a:xfrm>
            <a:off x="4975736" y="4378600"/>
            <a:ext cx="4806000" cy="2362768"/>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・大阪にゆかりのプロスポーツチーム７チームの府内での年間主催試合観客者数合計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、トップアスリートによるトークショーやスポーツ体験等の設立記念イベントを実施。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構成</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在阪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スポーツチーム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チーム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オリックス・バファローズ、ガンバ大阪、セレッソ大阪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ＦＣ大阪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、スペランツァ大阪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シュライカー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大阪、花園近鉄ライナーズ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NTT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ドコモレッドハリケーンズ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大阪、大阪エヴェッサ、堺ブレイザーズ、サントリーサンバーズ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パナソニックパンサーズ、</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JT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マーヴェラス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、日本生命レッドエルフ、日本ペイントマレッツ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ラヴィッツ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大阪府スポーツ協会、大阪府障がい者スポーツ協会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会議所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35F1387-1C05-4C82-BFE0-1D00ECE416C6}"/>
              </a:ext>
            </a:extLst>
          </p:cNvPr>
          <p:cNvSpPr txBox="1"/>
          <p:nvPr/>
        </p:nvSpPr>
        <p:spPr>
          <a:xfrm>
            <a:off x="4971446" y="4150524"/>
            <a:ext cx="4806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42" name="テキスト ボックス 41">
            <a:extLst>
              <a:ext uri="{FF2B5EF4-FFF2-40B4-BE49-F238E27FC236}">
                <a16:creationId xmlns:a16="http://schemas.microsoft.com/office/drawing/2014/main" id="{EB26C87B-8B11-482E-84B0-344FF8F5FBD8}"/>
              </a:ext>
            </a:extLst>
          </p:cNvPr>
          <p:cNvSpPr txBox="1"/>
          <p:nvPr/>
        </p:nvSpPr>
        <p:spPr>
          <a:xfrm>
            <a:off x="82800" y="4378620"/>
            <a:ext cx="4813200" cy="2362748"/>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・大阪市と舞洲を拠点に活動するプロスポーツチームが中心となり、情報発信、イベント、人材育成等のスポーツ振興事業を実施する。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・イベント開催については年度内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・有名</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TikTok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クリエーターとのコラボ動画作成（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・プロスポーツチームを実践フィールドにして学びの場を提供する舞洲ビジネスコンテストの開催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・スポーツチームやパートナー企業等の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の取組を掲載したハンドブックを市内小学校に配布</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A83D07FF-6C41-4A7B-ABC9-7CD2D4D954E3}"/>
              </a:ext>
            </a:extLst>
          </p:cNvPr>
          <p:cNvSpPr txBox="1"/>
          <p:nvPr/>
        </p:nvSpPr>
        <p:spPr>
          <a:xfrm>
            <a:off x="82800" y="4150524"/>
            <a:ext cx="4813363" cy="226372"/>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31" name="テキスト ボックス 30"/>
          <p:cNvSpPr txBox="1">
            <a:spLocks noChangeAspect="1"/>
          </p:cNvSpPr>
          <p:nvPr/>
        </p:nvSpPr>
        <p:spPr>
          <a:xfrm>
            <a:off x="5692206" y="1008000"/>
            <a:ext cx="4082400" cy="2347200"/>
          </a:xfrm>
          <a:prstGeom prst="rect">
            <a:avLst/>
          </a:prstGeom>
          <a:noFill/>
          <a:ln w="6350">
            <a:solidFill>
              <a:srgbClr val="4F81BD"/>
            </a:solidFill>
          </a:ln>
        </p:spPr>
        <p:txBody>
          <a:bodyPr wrap="square" rtlCol="0">
            <a:no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オリンピアン・パラリンピアンを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小学校、支援学校に派遣し、実技等を通じてオリンピック・パラリンピックの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醸成及び大会後のレガシーの創出を図る。また、在阪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スポーツチーム</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と連携し、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トップアスリート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直接</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な触れ合いを通じて、子どもたちのスポーツに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対する関心</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の向上を図る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②オリンピック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等の世界大会に出場したトップアスリート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大阪市立の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小学校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を訪問し、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講話や実技指導を通じ</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、子どもたちの「夢」や「目標」を育み、スポーツへの興味関心を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高め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①オリンピアン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程度、トップアスリート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②来年度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以降の夢授業の活用について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の評価が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段階中「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①コロナ禍を受け、実施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日の変更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等調整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実施（実績は１月末現在）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オリンピアン・パラリンピアン派遣事業：</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回実施（２月に１回予定）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トップアスリート小学校ふれあい事業：</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校実施（２月以降</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多数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の応募があり、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東京</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大会</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の成果を踏まえ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、事業拡充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②トップアスリート等による「夢・授業」を</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173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181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月以降に</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692206" y="795600"/>
            <a:ext cx="408193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descr="サッカー選手たち  中程度の精度で自動的に生成された説明">
            <a:extLst>
              <a:ext uri="{FF2B5EF4-FFF2-40B4-BE49-F238E27FC236}">
                <a16:creationId xmlns:a16="http://schemas.microsoft.com/office/drawing/2014/main" id="{9567BDDF-A4E1-448B-A37D-5130C675D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108" y="5019928"/>
            <a:ext cx="1133856" cy="1609344"/>
          </a:xfrm>
          <a:prstGeom prst="rect">
            <a:avLst/>
          </a:prstGeom>
        </p:spPr>
      </p:pic>
      <p:pic>
        <p:nvPicPr>
          <p:cNvPr id="53" name="図 52" descr="Z:\LIB\生涯スポーツ【容量上限182GBまでを目安に】\スポーツ振興G\1　施策事業\15　大阪スポーツコミッション\当日写真\当日写真　記念イベント\IMG_1434.JPG">
            <a:extLst>
              <a:ext uri="{FF2B5EF4-FFF2-40B4-BE49-F238E27FC236}">
                <a16:creationId xmlns:a16="http://schemas.microsoft.com/office/drawing/2014/main" id="{D808F96D-B142-4E7F-A5BE-711420DC6F7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2257" y="5918645"/>
            <a:ext cx="1000444" cy="638936"/>
          </a:xfrm>
          <a:prstGeom prst="rect">
            <a:avLst/>
          </a:prstGeom>
          <a:noFill/>
          <a:ln>
            <a:noFill/>
          </a:ln>
        </p:spPr>
      </p:pic>
      <p:pic>
        <p:nvPicPr>
          <p:cNvPr id="23" name="図 22" descr="Z:\LIB\生涯スポーツ【容量上限182GBまでを目安に】\スポーツ振興G\1　施策事業\15　大阪スポーツコミッション\当日写真\当日写真　記念イベント\DSC_041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3400" y="5171637"/>
            <a:ext cx="1000444" cy="628807"/>
          </a:xfrm>
          <a:prstGeom prst="rect">
            <a:avLst/>
          </a:prstGeom>
          <a:noFill/>
          <a:ln>
            <a:noFill/>
          </a:ln>
        </p:spPr>
      </p:pic>
      <p:pic>
        <p:nvPicPr>
          <p:cNvPr id="4" name="図 3"/>
          <p:cNvPicPr>
            <a:picLocks noChangeAspect="1"/>
          </p:cNvPicPr>
          <p:nvPr/>
        </p:nvPicPr>
        <p:blipFill>
          <a:blip r:embed="rId6"/>
          <a:stretch>
            <a:fillRect/>
          </a:stretch>
        </p:blipFill>
        <p:spPr>
          <a:xfrm>
            <a:off x="1607530" y="2484336"/>
            <a:ext cx="1171221" cy="780391"/>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0648" y="2387479"/>
            <a:ext cx="1156685" cy="877248"/>
          </a:xfrm>
          <a:prstGeom prst="rect">
            <a:avLst/>
          </a:prstGeom>
          <a:noFill/>
          <a:ln>
            <a:noFill/>
          </a:ln>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1808" y="2479627"/>
            <a:ext cx="1165604" cy="815923"/>
          </a:xfrm>
          <a:prstGeom prst="rect">
            <a:avLst/>
          </a:prstGeom>
        </p:spPr>
      </p:pic>
    </p:spTree>
    <p:extLst>
      <p:ext uri="{BB962C8B-B14F-4D97-AF65-F5344CB8AC3E}">
        <p14:creationId xmlns:p14="http://schemas.microsoft.com/office/powerpoint/2010/main" val="139124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4286406" y="1013842"/>
            <a:ext cx="2808000" cy="2034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・府内大学の外国人留学生を対象に、就職に関するセミナー等を実施し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企業への就職を促進する。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どおりに進捗</a:t>
            </a:r>
            <a:endParaRPr lang="en-US" altLang="ja-JP" sz="7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等と連携し、外国人留学生向け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就職</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活動やインターンシップ、</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ビジネス日本語等に関するセミナーを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の成長を担うグローバル人材が活躍する都市</a:t>
            </a:r>
          </a:p>
        </p:txBody>
      </p:sp>
      <p:sp>
        <p:nvSpPr>
          <p:cNvPr id="45" name="テキスト ボックス 44"/>
          <p:cNvSpPr txBox="1"/>
          <p:nvPr/>
        </p:nvSpPr>
        <p:spPr>
          <a:xfrm>
            <a:off x="76007" y="1015200"/>
            <a:ext cx="4156913" cy="2034339"/>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・海外の大学で学位取得をめざす高校生を対象に、英語力やコミュニケーション力等の強化を図るとともに、海外</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進路指導</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・府内の高校生等を対象に、実践的英語体験（通称：グローバル体験プログラム）を実施し、海外への興味</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英語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コミュニケーション</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の必要性に気づかせることにより、将来のグローバル人材の裾野を拡げる。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・おおさかグローバル塾修了者の海外進学レベルの英語力の習得：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・グローバル体験プログラム参加者のうち、英語の習得意欲が高まった割合：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・おおさかグローバル塾の受講生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名、新型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コロナウイルス感染症拡大の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影響で短期留学を見送り、府内での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講</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座</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名でグローバル体験プログラム実施中</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74655" y="802522"/>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308954222"/>
              </p:ext>
            </p:extLst>
          </p:nvPr>
        </p:nvGraphicFramePr>
        <p:xfrm>
          <a:off x="81434" y="417056"/>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a:t>
                      </a:r>
                      <a:r>
                        <a:rPr kumimoji="1" lang="ja-JP" altLang="en-US" sz="8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感染症拡大の</a:t>
                      </a:r>
                      <a:r>
                        <a:rPr kumimoji="1" lang="ja-JP" altLang="en-US" sz="8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影響により、</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一部事業をオンラインに組替えて実施するなど、国内外の若者に学びの場を提供し、世界で活躍できる人材を育てる都市をめざし取り組んでいる。今後は</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3" name="テキスト ボックス 32"/>
          <p:cNvSpPr txBox="1"/>
          <p:nvPr/>
        </p:nvSpPr>
        <p:spPr>
          <a:xfrm>
            <a:off x="4286406" y="802946"/>
            <a:ext cx="2808000" cy="2211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27" name="正方形/長方形 26"/>
          <p:cNvSpPr/>
          <p:nvPr/>
        </p:nvSpPr>
        <p:spPr>
          <a:xfrm>
            <a:off x="9689722" y="6641976"/>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資料４</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進捗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主要事業抜粋）</a:t>
            </a:r>
          </a:p>
        </p:txBody>
      </p:sp>
      <p:sp>
        <p:nvSpPr>
          <p:cNvPr id="29" name="テキスト ボックス 28">
            <a:extLst>
              <a:ext uri="{FF2B5EF4-FFF2-40B4-BE49-F238E27FC236}">
                <a16:creationId xmlns:a16="http://schemas.microsoft.com/office/drawing/2014/main" id="{CCD9EEC0-CDE1-464A-820A-3D31D82B9541}"/>
              </a:ext>
            </a:extLst>
          </p:cNvPr>
          <p:cNvSpPr txBox="1"/>
          <p:nvPr/>
        </p:nvSpPr>
        <p:spPr>
          <a:xfrm>
            <a:off x="0" y="3051724"/>
            <a:ext cx="3064389" cy="246221"/>
          </a:xfrm>
          <a:prstGeom prst="rect">
            <a:avLst/>
          </a:prstGeom>
          <a:noFill/>
          <a:ln w="6350">
            <a:noFill/>
          </a:ln>
        </p:spPr>
        <p:txBody>
          <a:bodyPr wrap="square" rtlCol="0">
            <a:spAutoFit/>
          </a:bodyPr>
          <a:lstStyle/>
          <a:p>
            <a:r>
              <a:rPr lang="en-US" altLang="ja-JP"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err="1"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smtClean="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が新しい価値を生む多様性都市</a:t>
            </a:r>
          </a:p>
        </p:txBody>
      </p:sp>
      <p:graphicFrame>
        <p:nvGraphicFramePr>
          <p:cNvPr id="30" name="表 29">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539677482"/>
              </p:ext>
            </p:extLst>
          </p:nvPr>
        </p:nvGraphicFramePr>
        <p:xfrm>
          <a:off x="75600" y="3310690"/>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9" name="テキスト ボックス 38">
            <a:extLst>
              <a:ext uri="{FF2B5EF4-FFF2-40B4-BE49-F238E27FC236}">
                <a16:creationId xmlns:a16="http://schemas.microsoft.com/office/drawing/2014/main" id="{4E872A4C-57BC-4C4F-8C29-33A9BB7BA031}"/>
              </a:ext>
            </a:extLst>
          </p:cNvPr>
          <p:cNvSpPr txBox="1"/>
          <p:nvPr/>
        </p:nvSpPr>
        <p:spPr>
          <a:xfrm>
            <a:off x="4953600" y="3913200"/>
            <a:ext cx="4813200" cy="2832308"/>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・災害時に外国人が必要とする災害や交通等の情報を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多言語（</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言語）で一元的に提供</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するウェブサイト・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アプリ「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管理・運用を行うとともに、情報の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充実や発信、普及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促進に取り組む</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・（公財）大阪府国際交流財団や市町村等と連携し、在住外国人も含め幅広く</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機関位置情報等を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掲載（</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GPS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を活用して、外国人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可能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までのルート検索が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可能）。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highlight>
                <a:srgbClr val="00FFFF"/>
              </a:highligh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35F1387-1C05-4C82-BFE0-1D00ECE416C6}"/>
              </a:ext>
            </a:extLst>
          </p:cNvPr>
          <p:cNvSpPr txBox="1"/>
          <p:nvPr/>
        </p:nvSpPr>
        <p:spPr>
          <a:xfrm>
            <a:off x="4953663" y="3689604"/>
            <a:ext cx="4814743"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（再掲）　</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EB26C87B-8B11-482E-84B0-344FF8F5FBD8}"/>
              </a:ext>
            </a:extLst>
          </p:cNvPr>
          <p:cNvSpPr txBox="1"/>
          <p:nvPr/>
        </p:nvSpPr>
        <p:spPr>
          <a:xfrm>
            <a:off x="75681" y="3911732"/>
            <a:ext cx="4813200" cy="2844203"/>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①外国人に生活・就労等に関する情報提供や相談対応を一元的に行う相談窓口を運営する（公財）大阪府国際交流財団に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し補助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を行うととも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に、多言語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②外国人が安心して快適に生活をおくり、大阪を住みやすい都市として認識し、定着を促すため、在住外国人を対象とした専門分</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野</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相談会を実施する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国際交流センターのインフォメーションセンター内にある「外国人のための相談窓口」において、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大阪市役</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所</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及び区役所等における外国人住民からの相談対応時に電話通訳を実施するとともに、窓口への来訪及び電話による在留手続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雇用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、医療、福祉、出産・子育て・子どもの教育等の生活にかかる適切な情報や、手続き等の実施、相談場所に迅速に到達</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でき</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るよう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、情報提供や相談を多言語で行う。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2,400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％以上及び相談</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件数</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①国の交付金を活用して（公財）大阪府国際交流財団に補助を行い、「大阪府外国人情報コーナー」を実施・運営し、新型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コロ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関連を含め、生活や雇用などの外国人の相談に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2,689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A83D07FF-6C41-4A7B-ABC9-7CD2D4D954E3}"/>
              </a:ext>
            </a:extLst>
          </p:cNvPr>
          <p:cNvSpPr txBox="1"/>
          <p:nvPr/>
        </p:nvSpPr>
        <p:spPr>
          <a:xfrm>
            <a:off x="75600" y="3690441"/>
            <a:ext cx="4813363"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への情報提供・相談対応</a:t>
            </a:r>
          </a:p>
        </p:txBody>
      </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0406" y="2271962"/>
            <a:ext cx="1241438" cy="688237"/>
          </a:xfrm>
          <a:prstGeom prst="rect">
            <a:avLst/>
          </a:prstGeom>
        </p:spPr>
      </p:pic>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5978" y="6204324"/>
            <a:ext cx="1623085" cy="234710"/>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165" y="4659050"/>
            <a:ext cx="1022849" cy="1858222"/>
          </a:xfrm>
          <a:prstGeom prst="rect">
            <a:avLst/>
          </a:prstGeom>
          <a:ln w="12700">
            <a:solidFill>
              <a:schemeClr val="tx1"/>
            </a:solidFill>
          </a:ln>
        </p:spPr>
      </p:pic>
      <p:sp>
        <p:nvSpPr>
          <p:cNvPr id="19" name="テキスト ボックス 18"/>
          <p:cNvSpPr txBox="1"/>
          <p:nvPr/>
        </p:nvSpPr>
        <p:spPr>
          <a:xfrm>
            <a:off x="7147892" y="1015199"/>
            <a:ext cx="2628000" cy="2034000"/>
          </a:xfrm>
          <a:prstGeom prst="rect">
            <a:avLst/>
          </a:prstGeom>
          <a:noFill/>
          <a:ln w="6350">
            <a:solidFill>
              <a:srgbClr val="4F81BD"/>
            </a:solidFill>
          </a:ln>
        </p:spPr>
        <p:txBody>
          <a:bodyPr wrap="square" rtlCol="0">
            <a:spAutoFit/>
          </a:bodyPr>
          <a:lstStyle/>
          <a:p>
            <a:pPr lvl="0">
              <a:lnSpc>
                <a:spcPct val="13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市立小中学校において、英語教育の強化を図ることにより、自分の考えや意見を英語で伝えることができるコミュニケーション能力を育み、グローバル社会において活躍し貢献できる人材を育成する。</a:t>
            </a:r>
          </a:p>
          <a:p>
            <a:pPr lvl="0">
              <a:lnSpc>
                <a:spcPct val="130000"/>
              </a:lnSpc>
            </a:pPr>
            <a:r>
              <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割合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どおりに進捗</a:t>
            </a:r>
            <a:endParaRPr lang="en-US" altLang="ja-JP" sz="7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全小中高校において、ネイティブ・スピーカーを活用した授業を実施。</a:t>
            </a: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・全小学校において低学年からの英語教育を推進。</a:t>
            </a:r>
          </a:p>
          <a:p>
            <a:pPr lvl="0">
              <a:lnSpc>
                <a:spcPct val="13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小学校に対し、訪問研修等を実施。全中学校に対し、英語</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４</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ct val="13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技能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テストを踏まえた研修を実施。</a:t>
            </a:r>
          </a:p>
          <a:p>
            <a:pPr lvl="0">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147892" y="8028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Tree>
    <p:extLst>
      <p:ext uri="{BB962C8B-B14F-4D97-AF65-F5344CB8AC3E}">
        <p14:creationId xmlns:p14="http://schemas.microsoft.com/office/powerpoint/2010/main" val="3078582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7844</Words>
  <Application>Microsoft Office PowerPoint</Application>
  <PresentationFormat>A4 210 x 297 mm</PresentationFormat>
  <Paragraphs>645</Paragraphs>
  <Slides>7</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Meiryo UI</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2022-02-24T00:47:55Z</dcterms:modified>
</cp:coreProperties>
</file>