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403" r:id="rId2"/>
    <p:sldId id="404" r:id="rId3"/>
    <p:sldId id="402" r:id="rId4"/>
    <p:sldId id="405" r:id="rId5"/>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333" autoAdjust="0"/>
  </p:normalViewPr>
  <p:slideViewPr>
    <p:cSldViewPr>
      <p:cViewPr varScale="1">
        <p:scale>
          <a:sx n="74" d="100"/>
          <a:sy n="74" d="100"/>
        </p:scale>
        <p:origin x="1272" y="7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880307" cy="488871"/>
          </a:xfrm>
          <a:prstGeom prst="rect">
            <a:avLst/>
          </a:prstGeom>
        </p:spPr>
        <p:txBody>
          <a:bodyPr vert="horz" lIns="89649" tIns="44822" rIns="89649" bIns="448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3" y="2"/>
            <a:ext cx="2880307" cy="488871"/>
          </a:xfrm>
          <a:prstGeom prst="rect">
            <a:avLst/>
          </a:prstGeom>
        </p:spPr>
        <p:txBody>
          <a:bodyPr vert="horz" lIns="89649" tIns="44822" rIns="89649" bIns="44822" rtlCol="0"/>
          <a:lstStyle>
            <a:lvl1pPr algn="r">
              <a:defRPr sz="1200"/>
            </a:lvl1pPr>
          </a:lstStyle>
          <a:p>
            <a:fld id="{3D16FDEC-560D-45FF-95E3-45F1DE396D79}" type="datetimeFigureOut">
              <a:rPr kumimoji="1" lang="ja-JP" altLang="en-US" smtClean="0"/>
              <a:t>2022/2/24</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49" tIns="44822" rIns="89649" bIns="44822" rtlCol="0" anchor="ctr"/>
          <a:lstStyle/>
          <a:p>
            <a:endParaRPr lang="ja-JP" altLang="en-US"/>
          </a:p>
        </p:txBody>
      </p:sp>
      <p:sp>
        <p:nvSpPr>
          <p:cNvPr id="5" name="ノート プレースホルダー 4"/>
          <p:cNvSpPr>
            <a:spLocks noGrp="1"/>
          </p:cNvSpPr>
          <p:nvPr>
            <p:ph type="body" sz="quarter" idx="3"/>
          </p:nvPr>
        </p:nvSpPr>
        <p:spPr>
          <a:xfrm>
            <a:off x="664687" y="4644274"/>
            <a:ext cx="5317490" cy="4399836"/>
          </a:xfrm>
          <a:prstGeom prst="rect">
            <a:avLst/>
          </a:prstGeom>
        </p:spPr>
        <p:txBody>
          <a:bodyPr vert="horz" lIns="89649" tIns="44822" rIns="89649" bIns="448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286847"/>
            <a:ext cx="2880307" cy="488871"/>
          </a:xfrm>
          <a:prstGeom prst="rect">
            <a:avLst/>
          </a:prstGeom>
        </p:spPr>
        <p:txBody>
          <a:bodyPr vert="horz" lIns="89649" tIns="44822" rIns="89649" bIns="448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3" y="9286847"/>
            <a:ext cx="2880307" cy="488871"/>
          </a:xfrm>
          <a:prstGeom prst="rect">
            <a:avLst/>
          </a:prstGeom>
        </p:spPr>
        <p:txBody>
          <a:bodyPr vert="horz" lIns="89649" tIns="44822" rIns="89649" bIns="44822"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CA03B19-031C-4B14-838D-E7732C7ACADE}"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2881AF-58C9-4380-974C-93780388EA73}"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7559A28-E1F8-4593-A8C9-5CFC5B7F6847}"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CB7924-C32F-4FAD-B5C6-777CDB4CD018}"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241ADC8-8F3A-453B-80B4-AC70E8FDA0EB}" type="datetime1">
              <a:rPr kumimoji="1" lang="ja-JP" altLang="en-US" smtClean="0"/>
              <a:t>2022/2/24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95B0C362-1ED1-4DA9-89D8-95C78C44D62A}"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874F924-F408-4B93-BECF-5E8BFF2AE193}" type="datetime1">
              <a:rPr kumimoji="1" lang="ja-JP" altLang="en-US" smtClean="0"/>
              <a:t>2022/2/24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0D813596-F3C1-4DDC-A1EC-13E3B86EE24A}" type="datetime1">
              <a:rPr kumimoji="1" lang="ja-JP" altLang="en-US" smtClean="0"/>
              <a:t>2022/2/24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30BE14D-8681-4563-BFB2-C47111C8BE9A}" type="datetime1">
              <a:rPr kumimoji="1" lang="ja-JP" altLang="en-US" smtClean="0"/>
              <a:t>2022/2/24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CE56083-5004-4F61-B9A5-A2D694742F4F}"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1214C7D-AE20-41F1-BF96-E7BBE4C6A901}" type="datetime1">
              <a:rPr kumimoji="1" lang="ja-JP" altLang="en-US" smtClean="0"/>
              <a:t>2022/2/24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7A333-36E5-48C5-BEC1-DEA4FD5472EC}" type="datetime1">
              <a:rPr kumimoji="1" lang="ja-JP" altLang="en-US" smtClean="0"/>
              <a:t>2022/2/24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919572B-41D0-4F72-A375-39D0070836D8}"/>
              </a:ext>
            </a:extLst>
          </p:cNvPr>
          <p:cNvSpPr/>
          <p:nvPr/>
        </p:nvSpPr>
        <p:spPr>
          <a:xfrm>
            <a:off x="410685" y="692696"/>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52612486"/>
              </p:ext>
            </p:extLst>
          </p:nvPr>
        </p:nvGraphicFramePr>
        <p:xfrm>
          <a:off x="410684" y="1412776"/>
          <a:ext cx="8481795" cy="1440000"/>
        </p:xfrm>
        <a:graphic>
          <a:graphicData uri="http://schemas.openxmlformats.org/drawingml/2006/table">
            <a:tbl>
              <a:tblPr firstRow="1" bandRow="1">
                <a:tableStyleId>{5C22544A-7EE6-4342-B048-85BDC9FD1C3A}</a:tableStyleId>
              </a:tblPr>
              <a:tblGrid>
                <a:gridCol w="1696359">
                  <a:extLst>
                    <a:ext uri="{9D8B030D-6E8A-4147-A177-3AD203B41FA5}">
                      <a16:colId xmlns:a16="http://schemas.microsoft.com/office/drawing/2014/main" val="3083801403"/>
                    </a:ext>
                  </a:extLst>
                </a:gridCol>
                <a:gridCol w="1696359">
                  <a:extLst>
                    <a:ext uri="{9D8B030D-6E8A-4147-A177-3AD203B41FA5}">
                      <a16:colId xmlns:a16="http://schemas.microsoft.com/office/drawing/2014/main" val="1333614569"/>
                    </a:ext>
                  </a:extLst>
                </a:gridCol>
                <a:gridCol w="1696359">
                  <a:extLst>
                    <a:ext uri="{9D8B030D-6E8A-4147-A177-3AD203B41FA5}">
                      <a16:colId xmlns:a16="http://schemas.microsoft.com/office/drawing/2014/main" val="1776016710"/>
                    </a:ext>
                  </a:extLst>
                </a:gridCol>
                <a:gridCol w="1696359">
                  <a:extLst>
                    <a:ext uri="{9D8B030D-6E8A-4147-A177-3AD203B41FA5}">
                      <a16:colId xmlns:a16="http://schemas.microsoft.com/office/drawing/2014/main" val="3793600257"/>
                    </a:ext>
                  </a:extLst>
                </a:gridCol>
                <a:gridCol w="1696359">
                  <a:extLst>
                    <a:ext uri="{9D8B030D-6E8A-4147-A177-3AD203B41FA5}">
                      <a16:colId xmlns:a16="http://schemas.microsoft.com/office/drawing/2014/main" val="3754274535"/>
                    </a:ext>
                  </a:extLst>
                </a:gridCol>
              </a:tblGrid>
              <a:tr h="252000">
                <a:tc rowSpan="2">
                  <a:txBody>
                    <a:bodyPr/>
                    <a:lstStyle/>
                    <a:p>
                      <a:pPr algn="ctr"/>
                      <a:r>
                        <a:rPr kumimoji="1" lang="ja-JP" altLang="en-US" sz="1050" b="0" dirty="0">
                          <a:latin typeface="Meiryo UI" panose="020B0604030504040204" pitchFamily="50" charset="-128"/>
                          <a:ea typeface="Meiryo UI" panose="020B0604030504040204" pitchFamily="50" charset="-128"/>
                        </a:rPr>
                        <a:t>指標</a:t>
                      </a:r>
                    </a:p>
                  </a:txBody>
                  <a:tcPr anchor="ctr"/>
                </a:tc>
                <a:tc rowSpan="2">
                  <a:txBody>
                    <a:bodyPr/>
                    <a:lstStyle/>
                    <a:p>
                      <a:pPr algn="ctr"/>
                      <a:r>
                        <a:rPr kumimoji="1" lang="ja-JP" altLang="en-US" sz="1050" b="0" dirty="0">
                          <a:latin typeface="Meiryo UI" panose="020B0604030504040204" pitchFamily="50" charset="-128"/>
                          <a:ea typeface="Meiryo UI" panose="020B0604030504040204" pitchFamily="50" charset="-128"/>
                        </a:rPr>
                        <a:t>目標値</a:t>
                      </a:r>
                    </a:p>
                  </a:txBody>
                  <a:tcPr anchor="ctr"/>
                </a:tc>
                <a:tc gridSpan="2">
                  <a:txBody>
                    <a:bodyPr/>
                    <a:lstStyle/>
                    <a:p>
                      <a:pPr algn="ctr"/>
                      <a:r>
                        <a:rPr kumimoji="1" lang="ja-JP" altLang="en-US" sz="1050" b="0" dirty="0">
                          <a:latin typeface="Meiryo UI" panose="020B0604030504040204" pitchFamily="50" charset="-128"/>
                          <a:ea typeface="Meiryo UI" panose="020B0604030504040204" pitchFamily="50" charset="-128"/>
                        </a:rPr>
                        <a:t>実績</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達成を目指す時期</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68000">
                <a:tc>
                  <a:txBody>
                    <a:bodyPr/>
                    <a:lstStyle/>
                    <a:p>
                      <a:r>
                        <a:rPr lang="ja-JP" altLang="en-US" sz="1000" u="none" dirty="0">
                          <a:latin typeface="Meiryo UI" panose="020B0604030504040204" pitchFamily="50" charset="-128"/>
                          <a:ea typeface="Meiryo UI" panose="020B0604030504040204" pitchFamily="50" charset="-128"/>
                        </a:rPr>
                        <a:t>日本人延べ宿泊者数</a:t>
                      </a:r>
                      <a:r>
                        <a:rPr lang="en-US" altLang="ja-JP" sz="1000" u="none" dirty="0">
                          <a:latin typeface="Meiryo UI" panose="020B0604030504040204" pitchFamily="50" charset="-128"/>
                          <a:ea typeface="Meiryo UI" panose="020B0604030504040204" pitchFamily="50" charset="-128"/>
                        </a:rPr>
                        <a:t>〔</a:t>
                      </a:r>
                      <a:r>
                        <a:rPr lang="ja-JP" altLang="en-US" sz="1000" u="none" dirty="0">
                          <a:latin typeface="Meiryo UI" panose="020B0604030504040204" pitchFamily="50" charset="-128"/>
                          <a:ea typeface="Meiryo UI" panose="020B0604030504040204" pitchFamily="50" charset="-128"/>
                        </a:rPr>
                        <a:t>大阪</a:t>
                      </a:r>
                      <a:r>
                        <a:rPr lang="en-US" altLang="ja-JP" sz="1000" u="none" dirty="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a:solidFill>
                            <a:schemeClr val="tx1"/>
                          </a:solidFill>
                          <a:latin typeface="Meiryo UI" panose="020B0604030504040204" pitchFamily="50" charset="-128"/>
                          <a:ea typeface="Meiryo UI" panose="020B0604030504040204" pitchFamily="50" charset="-128"/>
                        </a:rPr>
                        <a:t>2,950</a:t>
                      </a:r>
                      <a:r>
                        <a:rPr kumimoji="1" lang="ja-JP" altLang="en-US" sz="1000" u="none" strike="noStrike" dirty="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dirty="0">
                          <a:latin typeface="Meiryo UI" panose="020B0604030504040204" pitchFamily="50" charset="-128"/>
                          <a:ea typeface="Meiryo UI" panose="020B0604030504040204" pitchFamily="50" charset="-128"/>
                        </a:rPr>
                        <a:t>1,649</a:t>
                      </a:r>
                      <a:r>
                        <a:rPr kumimoji="1" lang="ja-JP" altLang="en-US" sz="1000" u="none" dirty="0">
                          <a:latin typeface="Meiryo UI" panose="020B0604030504040204" pitchFamily="50" charset="-128"/>
                          <a:ea typeface="Meiryo UI" panose="020B0604030504040204" pitchFamily="50" charset="-128"/>
                        </a:rPr>
                        <a:t>万人泊</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none" dirty="0" smtClean="0">
                          <a:solidFill>
                            <a:schemeClr val="tx1"/>
                          </a:solidFill>
                          <a:latin typeface="Meiryo UI" panose="020B0604030504040204" pitchFamily="50" charset="-128"/>
                          <a:ea typeface="Meiryo UI" panose="020B0604030504040204" pitchFamily="50" charset="-128"/>
                        </a:rPr>
                        <a:t>1,510</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r>
                        <a:rPr kumimoji="1" lang="ja-JP" altLang="en-US" sz="1000" u="none" dirty="0">
                          <a:solidFill>
                            <a:schemeClr val="tx1"/>
                          </a:solidFill>
                          <a:latin typeface="Meiryo UI" panose="020B0604030504040204" pitchFamily="50" charset="-128"/>
                          <a:ea typeface="Meiryo UI" panose="020B0604030504040204" pitchFamily="50" charset="-128"/>
                        </a:rPr>
                        <a:t>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1</a:t>
                      </a:r>
                      <a:r>
                        <a:rPr kumimoji="1" lang="ja-JP" altLang="en-US" sz="1000" u="none" dirty="0">
                          <a:solidFill>
                            <a:schemeClr val="tx1"/>
                          </a:solidFill>
                          <a:latin typeface="Meiryo UI" panose="020B0604030504040204" pitchFamily="50" charset="-128"/>
                          <a:ea typeface="Meiryo UI" panose="020B0604030504040204" pitchFamily="50" charset="-128"/>
                        </a:rPr>
                        <a:t>月～</a:t>
                      </a:r>
                      <a:r>
                        <a:rPr kumimoji="1" lang="en-US" altLang="ja-JP" sz="1000" u="none" dirty="0" smtClean="0">
                          <a:solidFill>
                            <a:schemeClr val="tx1"/>
                          </a:solidFill>
                          <a:latin typeface="Meiryo UI" panose="020B0604030504040204" pitchFamily="50" charset="-128"/>
                          <a:ea typeface="Meiryo UI" panose="020B0604030504040204" pitchFamily="50" charset="-128"/>
                        </a:rPr>
                        <a:t>11</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a:t>
                      </a:r>
                      <a:r>
                        <a:rPr kumimoji="1" lang="ja-JP" altLang="en-US" sz="1000" u="none" dirty="0">
                          <a:solidFill>
                            <a:schemeClr val="tx1"/>
                          </a:solidFill>
                          <a:latin typeface="Meiryo UI" panose="020B0604030504040204" pitchFamily="50" charset="-128"/>
                          <a:ea typeface="Meiryo UI" panose="020B0604030504040204" pitchFamily="50" charset="-128"/>
                        </a:rPr>
                        <a:t>年</a:t>
                      </a:r>
                    </a:p>
                  </a:txBody>
                  <a:tcPr marL="84406" marR="84406" marT="42203" marB="42203" anchor="ctr"/>
                </a:tc>
                <a:extLst>
                  <a:ext uri="{0D108BD9-81ED-4DB2-BD59-A6C34878D82A}">
                    <a16:rowId xmlns:a16="http://schemas.microsoft.com/office/drawing/2014/main" val="1017299278"/>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a:solidFill>
                            <a:schemeClr val="tx1"/>
                          </a:solidFill>
                          <a:latin typeface="Meiryo UI" panose="020B0604030504040204" pitchFamily="50" charset="-128"/>
                          <a:ea typeface="Meiryo UI" panose="020B0604030504040204" pitchFamily="50" charset="-128"/>
                        </a:rPr>
                        <a:t>1152.5</a:t>
                      </a:r>
                      <a:r>
                        <a:rPr lang="ja-JP" altLang="en-US" sz="1000" u="none" strike="noStrike" dirty="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a:t>
                      </a:r>
                      <a:r>
                        <a:rPr kumimoji="1" lang="ja-JP" altLang="en-US" sz="1000" u="none" dirty="0">
                          <a:solidFill>
                            <a:schemeClr val="tx1"/>
                          </a:solidFill>
                          <a:latin typeface="Meiryo UI" panose="020B0604030504040204" pitchFamily="50" charset="-128"/>
                          <a:ea typeface="Meiryo UI" panose="020B0604030504040204" pitchFamily="50" charset="-128"/>
                        </a:rPr>
                        <a:t>月～</a:t>
                      </a:r>
                      <a:r>
                        <a:rPr kumimoji="1" lang="en-US" altLang="ja-JP" sz="1000" u="none" dirty="0">
                          <a:solidFill>
                            <a:schemeClr val="tx1"/>
                          </a:solidFill>
                          <a:latin typeface="Meiryo UI" panose="020B0604030504040204" pitchFamily="50" charset="-128"/>
                          <a:ea typeface="Meiryo UI" panose="020B0604030504040204" pitchFamily="50" charset="-128"/>
                        </a:rPr>
                        <a:t>9</a:t>
                      </a:r>
                      <a:r>
                        <a:rPr kumimoji="1" lang="ja-JP" altLang="en-US" sz="1000" u="none" dirty="0">
                          <a:solidFill>
                            <a:schemeClr val="tx1"/>
                          </a:solidFill>
                          <a:latin typeface="Meiryo UI" panose="020B0604030504040204" pitchFamily="50" charset="-128"/>
                          <a:ea typeface="Meiryo UI" panose="020B0604030504040204" pitchFamily="50" charset="-128"/>
                        </a:rPr>
                        <a:t>月未調査</a:t>
                      </a: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入国規制解除から</a:t>
                      </a:r>
                      <a:r>
                        <a:rPr kumimoji="1" lang="en-US" altLang="ja-JP" sz="1000" u="none" dirty="0">
                          <a:solidFill>
                            <a:schemeClr val="tx1"/>
                          </a:solidFill>
                          <a:latin typeface="Meiryo UI" panose="020B0604030504040204" pitchFamily="50" charset="-128"/>
                          <a:ea typeface="Meiryo UI" panose="020B0604030504040204" pitchFamily="50" charset="-128"/>
                        </a:rPr>
                        <a:t>2</a:t>
                      </a:r>
                      <a:r>
                        <a:rPr kumimoji="1" lang="ja-JP" altLang="en-US" sz="1000" u="none" dirty="0">
                          <a:solidFill>
                            <a:schemeClr val="tx1"/>
                          </a:solidFill>
                          <a:latin typeface="Meiryo UI" panose="020B0604030504040204" pitchFamily="50" charset="-128"/>
                          <a:ea typeface="Meiryo UI" panose="020B0604030504040204" pitchFamily="50" charset="-128"/>
                        </a:rPr>
                        <a:t>年後</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指標の状況</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90499667"/>
              </p:ext>
            </p:extLst>
          </p:nvPr>
        </p:nvGraphicFramePr>
        <p:xfrm>
          <a:off x="410684" y="3717032"/>
          <a:ext cx="8496760" cy="2737066"/>
        </p:xfrm>
        <a:graphic>
          <a:graphicData uri="http://schemas.openxmlformats.org/drawingml/2006/table">
            <a:tbl>
              <a:tblPr firstRow="1" bandRow="1">
                <a:tableStyleId>{5C22544A-7EE6-4342-B048-85BDC9FD1C3A}</a:tableStyleId>
              </a:tblPr>
              <a:tblGrid>
                <a:gridCol w="1641036">
                  <a:extLst>
                    <a:ext uri="{9D8B030D-6E8A-4147-A177-3AD203B41FA5}">
                      <a16:colId xmlns:a16="http://schemas.microsoft.com/office/drawing/2014/main" val="3083801403"/>
                    </a:ext>
                  </a:extLst>
                </a:gridCol>
                <a:gridCol w="1728192">
                  <a:extLst>
                    <a:ext uri="{9D8B030D-6E8A-4147-A177-3AD203B41FA5}">
                      <a16:colId xmlns:a16="http://schemas.microsoft.com/office/drawing/2014/main" val="1776016710"/>
                    </a:ext>
                  </a:extLst>
                </a:gridCol>
                <a:gridCol w="1728192">
                  <a:extLst>
                    <a:ext uri="{9D8B030D-6E8A-4147-A177-3AD203B41FA5}">
                      <a16:colId xmlns:a16="http://schemas.microsoft.com/office/drawing/2014/main" val="1940419767"/>
                    </a:ext>
                  </a:extLst>
                </a:gridCol>
                <a:gridCol w="1728192">
                  <a:extLst>
                    <a:ext uri="{9D8B030D-6E8A-4147-A177-3AD203B41FA5}">
                      <a16:colId xmlns:a16="http://schemas.microsoft.com/office/drawing/2014/main" val="3793600257"/>
                    </a:ext>
                  </a:extLst>
                </a:gridCol>
                <a:gridCol w="1671148">
                  <a:extLst>
                    <a:ext uri="{9D8B030D-6E8A-4147-A177-3AD203B41FA5}">
                      <a16:colId xmlns:a16="http://schemas.microsoft.com/office/drawing/2014/main" val="3754274535"/>
                    </a:ext>
                  </a:extLst>
                </a:gridCol>
              </a:tblGrid>
              <a:tr h="248307">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04000">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2,038</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4</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93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韓国 </a:t>
                      </a:r>
                      <a:r>
                        <a:rPr kumimoji="1" lang="en-US" altLang="ja-JP" sz="1000" u="none" dirty="0">
                          <a:solidFill>
                            <a:schemeClr val="tx1"/>
                          </a:solidFill>
                          <a:latin typeface="Meiryo UI" panose="020B0604030504040204" pitchFamily="50" charset="-128"/>
                          <a:ea typeface="Meiryo UI" panose="020B0604030504040204" pitchFamily="50" charset="-128"/>
                        </a:rPr>
                        <a:t>28.8%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台湾 </a:t>
                      </a:r>
                      <a:r>
                        <a:rPr kumimoji="1" lang="en-US" altLang="ja-JP" sz="1000" u="none" dirty="0">
                          <a:solidFill>
                            <a:schemeClr val="tx1"/>
                          </a:solidFill>
                          <a:latin typeface="Meiryo UI" panose="020B0604030504040204" pitchFamily="50" charset="-128"/>
                          <a:ea typeface="Meiryo UI" panose="020B0604030504040204" pitchFamily="50" charset="-128"/>
                        </a:rPr>
                        <a:t>26.1%</a:t>
                      </a:r>
                      <a:r>
                        <a:rPr kumimoji="1" lang="ja-JP" altLang="en-US" sz="1000" u="none" dirty="0" err="1">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中国 </a:t>
                      </a:r>
                      <a:r>
                        <a:rPr kumimoji="1" lang="en-US" altLang="ja-JP" sz="1000" u="none" dirty="0">
                          <a:solidFill>
                            <a:schemeClr val="tx1"/>
                          </a:solidFill>
                          <a:latin typeface="Meiryo UI" panose="020B0604030504040204" pitchFamily="50" charset="-128"/>
                          <a:ea typeface="Meiryo UI" panose="020B0604030504040204" pitchFamily="50" charset="-128"/>
                        </a:rPr>
                        <a:t>58.8%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香港 </a:t>
                      </a:r>
                      <a:r>
                        <a:rPr kumimoji="1" lang="en-US" altLang="ja-JP" sz="1000" u="none" dirty="0">
                          <a:solidFill>
                            <a:schemeClr val="tx1"/>
                          </a:solidFill>
                          <a:latin typeface="Meiryo UI" panose="020B0604030504040204" pitchFamily="50" charset="-128"/>
                          <a:ea typeface="Meiryo UI" panose="020B0604030504040204" pitchFamily="50" charset="-128"/>
                        </a:rPr>
                        <a:t>31.4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タイ </a:t>
                      </a:r>
                      <a:r>
                        <a:rPr kumimoji="1" lang="en-US" altLang="ja-JP" sz="1000" u="none" dirty="0">
                          <a:solidFill>
                            <a:schemeClr val="tx1"/>
                          </a:solidFill>
                          <a:latin typeface="Meiryo UI" panose="020B0604030504040204" pitchFamily="50" charset="-128"/>
                          <a:ea typeface="Meiryo UI" panose="020B0604030504040204" pitchFamily="50" charset="-128"/>
                        </a:rPr>
                        <a:t>28.4</a:t>
                      </a:r>
                      <a:r>
                        <a:rPr kumimoji="1" lang="ja-JP" altLang="en-US" sz="1000" u="none" dirty="0">
                          <a:solidFill>
                            <a:schemeClr val="tx1"/>
                          </a:solidFill>
                          <a:latin typeface="Meiryo UI" panose="020B0604030504040204" pitchFamily="50" charset="-128"/>
                          <a:ea typeface="Meiryo UI" panose="020B0604030504040204" pitchFamily="50" charset="-128"/>
                        </a:rPr>
                        <a:t>％、インド </a:t>
                      </a:r>
                      <a:r>
                        <a:rPr kumimoji="1" lang="en-US" altLang="ja-JP" sz="1000" u="none" dirty="0">
                          <a:solidFill>
                            <a:schemeClr val="tx1"/>
                          </a:solidFill>
                          <a:latin typeface="Meiryo UI" panose="020B0604030504040204" pitchFamily="50" charset="-128"/>
                          <a:ea typeface="Meiryo UI" panose="020B0604030504040204" pitchFamily="50" charset="-128"/>
                        </a:rPr>
                        <a:t>23.2</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英国 </a:t>
                      </a:r>
                      <a:r>
                        <a:rPr kumimoji="1" lang="en-US" altLang="ja-JP" sz="1000" u="none" dirty="0">
                          <a:solidFill>
                            <a:schemeClr val="tx1"/>
                          </a:solidFill>
                          <a:latin typeface="Meiryo UI" panose="020B0604030504040204" pitchFamily="50" charset="-128"/>
                          <a:ea typeface="Meiryo UI" panose="020B0604030504040204" pitchFamily="50" charset="-128"/>
                        </a:rPr>
                        <a:t>32.8%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米国 </a:t>
                      </a:r>
                      <a:r>
                        <a:rPr kumimoji="1" lang="en-US" altLang="ja-JP" sz="1000" u="none" dirty="0">
                          <a:solidFill>
                            <a:schemeClr val="tx1"/>
                          </a:solidFill>
                          <a:latin typeface="Meiryo UI" panose="020B0604030504040204" pitchFamily="50" charset="-128"/>
                          <a:ea typeface="Meiryo UI" panose="020B0604030504040204" pitchFamily="50" charset="-128"/>
                        </a:rPr>
                        <a:t>28.3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カナダ </a:t>
                      </a:r>
                      <a:r>
                        <a:rPr kumimoji="1" lang="en-US" altLang="ja-JP" sz="1000" u="none" dirty="0">
                          <a:solidFill>
                            <a:schemeClr val="tx1"/>
                          </a:solidFill>
                          <a:latin typeface="Meiryo UI" panose="020B0604030504040204" pitchFamily="50" charset="-128"/>
                          <a:ea typeface="Meiryo UI" panose="020B0604030504040204" pitchFamily="50" charset="-128"/>
                        </a:rPr>
                        <a:t>41.6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1000" u="none" dirty="0">
                          <a:solidFill>
                            <a:schemeClr val="tx1"/>
                          </a:solidFill>
                          <a:latin typeface="Meiryo UI" panose="020B0604030504040204" pitchFamily="50" charset="-128"/>
                          <a:ea typeface="Meiryo UI" panose="020B0604030504040204" pitchFamily="50" charset="-128"/>
                        </a:rPr>
                        <a:t>45.0</a:t>
                      </a:r>
                      <a:r>
                        <a:rPr kumimoji="1" lang="ja-JP" altLang="en-US" sz="1000" u="none" dirty="0">
                          <a:solidFill>
                            <a:schemeClr val="tx1"/>
                          </a:solidFill>
                          <a:latin typeface="Meiryo UI" panose="020B0604030504040204" pitchFamily="50" charset="-128"/>
                          <a:ea typeface="Meiryo UI" panose="020B0604030504040204" pitchFamily="50" charset="-128"/>
                        </a:rPr>
                        <a:t>％　など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36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smtClean="0">
                          <a:solidFill>
                            <a:schemeClr val="tx1"/>
                          </a:solidFill>
                          <a:latin typeface="Meiryo UI" panose="020B0604030504040204" pitchFamily="50" charset="-128"/>
                          <a:ea typeface="Meiryo UI" panose="020B0604030504040204" pitchFamily="50" charset="-128"/>
                        </a:rPr>
                        <a:t>1,972</a:t>
                      </a:r>
                      <a:r>
                        <a:rPr kumimoji="1" lang="ja-JP" altLang="en-US" sz="1050" u="none" dirty="0" smtClean="0">
                          <a:solidFill>
                            <a:schemeClr val="tx1"/>
                          </a:solidFill>
                          <a:latin typeface="Meiryo UI" panose="020B0604030504040204" pitchFamily="50" charset="-128"/>
                          <a:ea typeface="Meiryo UI" panose="020B0604030504040204" pitchFamily="50" charset="-128"/>
                        </a:rPr>
                        <a:t>万人泊</a:t>
                      </a: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rPr>
                        <a:t>1</a:t>
                      </a:r>
                      <a:r>
                        <a:rPr kumimoji="1" lang="ja-JP" altLang="en-US" sz="900" u="none" dirty="0">
                          <a:solidFill>
                            <a:schemeClr val="tx1"/>
                          </a:solidFill>
                          <a:latin typeface="Meiryo UI" panose="020B0604030504040204" pitchFamily="50" charset="-128"/>
                          <a:ea typeface="Meiryo UI" panose="020B0604030504040204" pitchFamily="50" charset="-128"/>
                        </a:rPr>
                        <a:t>月～</a:t>
                      </a:r>
                      <a:r>
                        <a:rPr kumimoji="1" lang="en-US" altLang="ja-JP" sz="900" u="none" dirty="0" smtClean="0">
                          <a:solidFill>
                            <a:schemeClr val="tx1"/>
                          </a:solidFill>
                          <a:latin typeface="Meiryo UI" panose="020B0604030504040204" pitchFamily="50" charset="-128"/>
                          <a:ea typeface="Meiryo UI" panose="020B0604030504040204" pitchFamily="50" charset="-128"/>
                        </a:rPr>
                        <a:t>11</a:t>
                      </a:r>
                      <a:r>
                        <a:rPr kumimoji="1" lang="ja-JP" altLang="en-US" sz="900" u="none" dirty="0" smtClean="0">
                          <a:solidFill>
                            <a:schemeClr val="tx1"/>
                          </a:solidFill>
                          <a:latin typeface="Meiryo UI" panose="020B0604030504040204" pitchFamily="50" charset="-128"/>
                          <a:ea typeface="Meiryo UI" panose="020B0604030504040204" pitchFamily="50" charset="-128"/>
                        </a:rPr>
                        <a:t>月</a:t>
                      </a: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1,539</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r>
                        <a:rPr kumimoji="1" lang="ja-JP" altLang="en-US" sz="1000" u="none" dirty="0">
                          <a:solidFill>
                            <a:schemeClr val="tx1"/>
                          </a:solidFill>
                          <a:latin typeface="Meiryo UI" panose="020B0604030504040204" pitchFamily="50" charset="-128"/>
                          <a:ea typeface="Meiryo UI" panose="020B0604030504040204" pitchFamily="50" charset="-128"/>
                        </a:rPr>
                        <a:t>泊</a:t>
                      </a:r>
                    </a:p>
                  </a:txBody>
                  <a:tcPr marL="84406" marR="84406" marT="42203" marB="42203" anchor="ct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34147081"/>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bl>
          </a:graphicData>
        </a:graphic>
      </p:graphicFrame>
      <p:sp>
        <p:nvSpPr>
          <p:cNvPr id="6" name="正方形/長方形 5">
            <a:extLst>
              <a:ext uri="{FF2B5EF4-FFF2-40B4-BE49-F238E27FC236}">
                <a16:creationId xmlns:a16="http://schemas.microsoft.com/office/drawing/2014/main" id="{5919572B-41D0-4F72-A375-39D0070836D8}"/>
              </a:ext>
            </a:extLst>
          </p:cNvPr>
          <p:cNvSpPr/>
          <p:nvPr/>
        </p:nvSpPr>
        <p:spPr>
          <a:xfrm>
            <a:off x="410685" y="3140968"/>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9" name="スライド番号プレースホルダー 8"/>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1</a:t>
            </a:fld>
            <a:endParaRPr kumimoji="1" lang="ja-JP" altLang="en-US"/>
          </a:p>
        </p:txBody>
      </p:sp>
      <p:sp>
        <p:nvSpPr>
          <p:cNvPr id="8"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10684" y="1139413"/>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Arial" panose="020B0604020202020204" pitchFamily="34" charset="0"/>
                <a:ea typeface="Meiryo UI" panose="020B0604030504040204" pitchFamily="50" charset="-128"/>
                <a:cs typeface="Arial" panose="020B0604020202020204" pitchFamily="34" charset="0"/>
              </a:rPr>
              <a:t>当面</a:t>
            </a:r>
            <a:r>
              <a:rPr lang="ja-JP" altLang="en-US" sz="1050" dirty="0">
                <a:latin typeface="Arial" panose="020B0604020202020204" pitchFamily="34" charset="0"/>
                <a:ea typeface="Meiryo UI" panose="020B0604030504040204" pitchFamily="50" charset="-128"/>
                <a:cs typeface="Arial" panose="020B0604020202020204" pitchFamily="34" charset="0"/>
              </a:rPr>
              <a:t>の間、新型コロナウイルス感染症発生前の水準（</a:t>
            </a:r>
            <a:r>
              <a:rPr lang="en-US" altLang="ja-JP" sz="1050" dirty="0">
                <a:latin typeface="Arial" panose="020B0604020202020204" pitchFamily="34" charset="0"/>
                <a:ea typeface="Meiryo UI" panose="020B0604030504040204" pitchFamily="50" charset="-128"/>
                <a:cs typeface="Arial" panose="020B0604020202020204" pitchFamily="34" charset="0"/>
              </a:rPr>
              <a:t>2019</a:t>
            </a:r>
            <a:r>
              <a:rPr lang="ja-JP" altLang="en-US" sz="1050" dirty="0">
                <a:latin typeface="Arial" panose="020B0604020202020204" pitchFamily="34" charset="0"/>
                <a:ea typeface="Meiryo UI" panose="020B0604030504040204" pitchFamily="50" charset="-128"/>
                <a:cs typeface="Arial" panose="020B0604020202020204" pitchFamily="34" charset="0"/>
              </a:rPr>
              <a:t>年実績）を上回ることを目標</a:t>
            </a:r>
            <a:r>
              <a:rPr lang="ja-JP" altLang="en-US" sz="1050" dirty="0" smtClean="0">
                <a:latin typeface="Arial" panose="020B0604020202020204" pitchFamily="34" charset="0"/>
                <a:ea typeface="Meiryo UI" panose="020B0604030504040204" pitchFamily="50" charset="-128"/>
                <a:cs typeface="Arial" panose="020B0604020202020204" pitchFamily="34" charset="0"/>
              </a:rPr>
              <a:t>としている。</a:t>
            </a:r>
            <a:endParaRPr lang="en-US" altLang="ja-JP" sz="1050" dirty="0" smtClean="0">
              <a:latin typeface="Arial" panose="020B0604020202020204" pitchFamily="34" charset="0"/>
              <a:ea typeface="Meiryo UI" panose="020B0604030504040204" pitchFamily="50" charset="-128"/>
              <a:cs typeface="Arial" panose="020B0604020202020204" pitchFamily="34" charset="0"/>
            </a:endParaRPr>
          </a:p>
        </p:txBody>
      </p:sp>
      <p:sp>
        <p:nvSpPr>
          <p:cNvPr id="10" name="正方形/長方形 9"/>
          <p:cNvSpPr/>
          <p:nvPr/>
        </p:nvSpPr>
        <p:spPr>
          <a:xfrm>
            <a:off x="392156" y="3429000"/>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smtClean="0">
                <a:solidFill>
                  <a:schemeClr val="tx1"/>
                </a:solidFill>
                <a:latin typeface="Arial" panose="020B0604020202020204" pitchFamily="34" charset="0"/>
                <a:ea typeface="Meiryo UI" panose="020B0604030504040204" pitchFamily="50" charset="-128"/>
                <a:cs typeface="Arial" panose="020B0604020202020204" pitchFamily="34" charset="0"/>
              </a:rPr>
              <a:t>戦略</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91913516"/>
              </p:ext>
            </p:extLst>
          </p:nvPr>
        </p:nvGraphicFramePr>
        <p:xfrm>
          <a:off x="410684" y="315918"/>
          <a:ext cx="8495436" cy="6142190"/>
        </p:xfrm>
        <a:graphic>
          <a:graphicData uri="http://schemas.openxmlformats.org/drawingml/2006/table">
            <a:tbl>
              <a:tblPr firstRow="1" bandRow="1">
                <a:tableStyleId>{5C22544A-7EE6-4342-B048-85BDC9FD1C3A}</a:tableStyleId>
              </a:tblPr>
              <a:tblGrid>
                <a:gridCol w="1641036">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2408811415"/>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2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・ﾚｸﾚｰｼｮﾝ目的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4</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388977304"/>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a:t>
                      </a:r>
                      <a:r>
                        <a:rPr lang="ja-JP" altLang="en-US" sz="1000" u="none" dirty="0" smtClean="0">
                          <a:solidFill>
                            <a:schemeClr val="tx1"/>
                          </a:solidFill>
                          <a:latin typeface="Meiryo UI" panose="020B0604030504040204" pitchFamily="50" charset="-128"/>
                          <a:ea typeface="Meiryo UI" panose="020B0604030504040204" pitchFamily="50" charset="-128"/>
                        </a:rPr>
                        <a:t>件数</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a:t>
                      </a:r>
                      <a:r>
                        <a:rPr lang="ja-JP" altLang="en-US" sz="1000" u="none" dirty="0" smtClean="0">
                          <a:solidFill>
                            <a:schemeClr val="tx1"/>
                          </a:solidFill>
                          <a:latin typeface="Meiryo UI" panose="020B0604030504040204" pitchFamily="50" charset="-128"/>
                          <a:ea typeface="Meiryo UI" panose="020B0604030504040204" pitchFamily="50" charset="-128"/>
                        </a:rPr>
                        <a:t>統計（</a:t>
                      </a:r>
                      <a:r>
                        <a:rPr lang="ja-JP" altLang="en-US" sz="1000" u="none" dirty="0">
                          <a:solidFill>
                            <a:schemeClr val="tx1"/>
                          </a:solidFill>
                          <a:latin typeface="Meiryo UI" panose="020B0604030504040204" pitchFamily="50" charset="-128"/>
                          <a:ea typeface="Meiryo UI" panose="020B0604030504040204" pitchFamily="50" charset="-128"/>
                        </a:rPr>
                        <a:t>日本政府</a:t>
                      </a:r>
                      <a:r>
                        <a:rPr lang="ja-JP" altLang="en-US" sz="1000" u="none" dirty="0" smtClean="0">
                          <a:solidFill>
                            <a:schemeClr val="tx1"/>
                          </a:solidFill>
                          <a:latin typeface="Meiryo UI" panose="020B0604030504040204" pitchFamily="50" charset="-128"/>
                          <a:ea typeface="Meiryo UI" panose="020B0604030504040204" pitchFamily="50" charset="-128"/>
                        </a:rPr>
                        <a:t>観光局（</a:t>
                      </a:r>
                      <a:r>
                        <a:rPr lang="en-US" altLang="ja-JP" sz="1000" u="none" dirty="0" smtClean="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r h="540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21</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tc>
                <a:extLst>
                  <a:ext uri="{0D108BD9-81ED-4DB2-BD59-A6C34878D82A}">
                    <a16:rowId xmlns:a16="http://schemas.microsoft.com/office/drawing/2014/main" val="3940721469"/>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1466581733"/>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隔年調査</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劇場、音楽堂等の活動状況に関する調査（文化庁）</a:t>
                      </a:r>
                    </a:p>
                  </a:txBody>
                  <a:tcPr marL="84406" marR="84406" marT="42203" marB="42203" anchor="ctr"/>
                </a:tc>
                <a:extLst>
                  <a:ext uri="{0D108BD9-81ED-4DB2-BD59-A6C34878D82A}">
                    <a16:rowId xmlns:a16="http://schemas.microsoft.com/office/drawing/2014/main" val="4079346334"/>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1689938929"/>
                  </a:ext>
                </a:extLst>
              </a:tr>
              <a:tr h="756000">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平成</a:t>
                      </a:r>
                      <a:r>
                        <a:rPr kumimoji="1" lang="en-US" altLang="ja-JP" sz="1000" u="none" dirty="0">
                          <a:solidFill>
                            <a:schemeClr val="tx1"/>
                          </a:solidFill>
                          <a:latin typeface="Meiryo UI" panose="020B0604030504040204" pitchFamily="50" charset="-128"/>
                          <a:ea typeface="Meiryo UI" panose="020B0604030504040204" pitchFamily="50" charset="-128"/>
                        </a:rPr>
                        <a:t>30</a:t>
                      </a:r>
                      <a:r>
                        <a:rPr kumimoji="1" lang="ja-JP" altLang="en-US" sz="10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tc>
                <a:extLst>
                  <a:ext uri="{0D108BD9-81ED-4DB2-BD59-A6C34878D82A}">
                    <a16:rowId xmlns:a16="http://schemas.microsoft.com/office/drawing/2014/main" val="1167551232"/>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23814169"/>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2022.2.27</a:t>
                      </a:r>
                      <a:r>
                        <a:rPr kumimoji="1" lang="ja-JP" altLang="en-US" sz="1000" u="none" dirty="0">
                          <a:solidFill>
                            <a:schemeClr val="tx1"/>
                          </a:solidFill>
                          <a:latin typeface="Meiryo UI" panose="020B0604030504040204" pitchFamily="50" charset="-128"/>
                          <a:ea typeface="Meiryo UI" panose="020B0604030504040204" pitchFamily="50" charset="-128"/>
                        </a:rPr>
                        <a:t>開催</a:t>
                      </a:r>
                      <a:r>
                        <a:rPr kumimoji="1" lang="ja-JP" altLang="en-US" sz="1000" u="none" dirty="0" smtClean="0">
                          <a:solidFill>
                            <a:schemeClr val="tx1"/>
                          </a:solidFill>
                          <a:latin typeface="Meiryo UI" panose="020B0604030504040204" pitchFamily="50" charset="-128"/>
                          <a:ea typeface="Meiryo UI" panose="020B0604030504040204" pitchFamily="50" charset="-128"/>
                        </a:rPr>
                        <a:t>予定</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（海外ランナーは募集中止</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389267946"/>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56.2%</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59.5</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690176133"/>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12392906"/>
              </p:ext>
            </p:extLst>
          </p:nvPr>
        </p:nvGraphicFramePr>
        <p:xfrm>
          <a:off x="410684" y="343228"/>
          <a:ext cx="8496000" cy="5965246"/>
        </p:xfrm>
        <a:graphic>
          <a:graphicData uri="http://schemas.openxmlformats.org/drawingml/2006/table">
            <a:tbl>
              <a:tblPr firstRow="1" bandRow="1">
                <a:tableStyleId>{5C22544A-7EE6-4342-B048-85BDC9FD1C3A}</a:tableStyleId>
              </a:tblPr>
              <a:tblGrid>
                <a:gridCol w="1641600">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2081128372"/>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3328436112"/>
                  </a:ext>
                </a:extLst>
              </a:tr>
              <a:tr h="684000">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372046935"/>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2018</a:t>
                      </a:r>
                      <a:r>
                        <a:rPr kumimoji="1" lang="ja-JP" altLang="en-US" sz="1000" dirty="0">
                          <a:solidFill>
                            <a:schemeClr val="tx1"/>
                          </a:solidFill>
                          <a:latin typeface="Meiryo UI" panose="020B0604030504040204" pitchFamily="50" charset="-128"/>
                          <a:ea typeface="Meiryo UI" panose="020B0604030504040204" pitchFamily="50" charset="-128"/>
                        </a:rPr>
                        <a:t>年度）</a:t>
                      </a:r>
                      <a:r>
                        <a:rPr kumimoji="1" lang="en-US" altLang="ja-JP" sz="1000" dirty="0">
                          <a:solidFill>
                            <a:schemeClr val="tx1"/>
                          </a:solidFill>
                          <a:latin typeface="Meiryo UI" panose="020B0604030504040204" pitchFamily="50" charset="-128"/>
                          <a:ea typeface="Meiryo UI" panose="020B0604030504040204" pitchFamily="50" charset="-128"/>
                        </a:rPr>
                        <a:t>3,660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a:solidFill>
                            <a:schemeClr val="tx1"/>
                          </a:solidFill>
                          <a:latin typeface="Meiryo UI" panose="020B0604030504040204" pitchFamily="50" charset="-128"/>
                          <a:ea typeface="Meiryo UI" panose="020B0604030504040204" pitchFamily="50" charset="-128"/>
                        </a:rPr>
                        <a:t>3,045</a:t>
                      </a:r>
                      <a:r>
                        <a:rPr kumimoji="1" lang="ja-JP" altLang="en-US" sz="800" dirty="0">
                          <a:solidFill>
                            <a:schemeClr val="tx1"/>
                          </a:solidFill>
                          <a:latin typeface="Meiryo UI" panose="020B0604030504040204" pitchFamily="50" charset="-128"/>
                          <a:ea typeface="Meiryo UI" panose="020B0604030504040204" pitchFamily="50" charset="-128"/>
                        </a:rPr>
                        <a:t>人</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nSpc>
                          <a:spcPts val="600"/>
                        </a:lnSpc>
                      </a:pP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2019</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2,952</a:t>
                      </a:r>
                      <a:r>
                        <a:rPr kumimoji="1" lang="ja-JP" altLang="en-US" sz="1000" dirty="0" smtClean="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smtClean="0">
                          <a:solidFill>
                            <a:schemeClr val="tx1"/>
                          </a:solidFill>
                          <a:latin typeface="Meiryo UI" panose="020B0604030504040204" pitchFamily="50" charset="-128"/>
                          <a:ea typeface="Meiryo UI" panose="020B0604030504040204" pitchFamily="50" charset="-128"/>
                        </a:rPr>
                        <a:t>2,431</a:t>
                      </a:r>
                      <a:r>
                        <a:rPr kumimoji="1" lang="ja-JP" altLang="en-US" sz="800" dirty="0" smtClean="0">
                          <a:solidFill>
                            <a:schemeClr val="tx1"/>
                          </a:solidFill>
                          <a:latin typeface="Meiryo UI" panose="020B0604030504040204" pitchFamily="50" charset="-128"/>
                          <a:ea typeface="Meiryo UI" panose="020B0604030504040204" pitchFamily="50" charset="-128"/>
                        </a:rPr>
                        <a:t>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097636792"/>
                  </a:ext>
                </a:extLst>
              </a:tr>
              <a:tr h="100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 CEFR A2</a:t>
                      </a:r>
                      <a:r>
                        <a:rPr lang="ja-JP" altLang="en-US" sz="10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r>
                        <a:rPr lang="ja-JP" altLang="en-US" sz="9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4269396055"/>
                  </a:ext>
                </a:extLst>
              </a:tr>
              <a:tr h="108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府内在留高度外国人材数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30,173</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高度専門職 </a:t>
                      </a:r>
                      <a:r>
                        <a:rPr kumimoji="1" lang="en-US" altLang="ja-JP" sz="900" dirty="0">
                          <a:solidFill>
                            <a:schemeClr val="tx1"/>
                          </a:solidFill>
                          <a:latin typeface="Meiryo UI" panose="020B0604030504040204" pitchFamily="50" charset="-128"/>
                          <a:ea typeface="Meiryo UI" panose="020B0604030504040204" pitchFamily="50" charset="-128"/>
                        </a:rPr>
                        <a:t>585</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経営・管理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2,831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技人国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23,590</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2019.12.31</a:t>
                      </a:r>
                      <a:r>
                        <a:rPr kumimoji="1" lang="ja-JP" altLang="en-US" sz="900" dirty="0">
                          <a:solidFill>
                            <a:schemeClr val="tx1"/>
                          </a:solidFill>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31,161</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 高度</a:t>
                      </a:r>
                      <a:r>
                        <a:rPr kumimoji="1" lang="ja-JP" altLang="en-US" sz="900" dirty="0">
                          <a:solidFill>
                            <a:schemeClr val="tx1"/>
                          </a:solidFill>
                          <a:latin typeface="Meiryo UI" panose="020B0604030504040204" pitchFamily="50" charset="-128"/>
                          <a:ea typeface="Meiryo UI" panose="020B0604030504040204" pitchFamily="50" charset="-128"/>
                        </a:rPr>
                        <a:t>専門職 </a:t>
                      </a:r>
                      <a:r>
                        <a:rPr kumimoji="1" lang="en-US" altLang="ja-JP" sz="900" dirty="0">
                          <a:solidFill>
                            <a:schemeClr val="tx1"/>
                          </a:solidFill>
                          <a:latin typeface="Meiryo UI" panose="020B0604030504040204" pitchFamily="50" charset="-128"/>
                          <a:ea typeface="Meiryo UI" panose="020B0604030504040204" pitchFamily="50" charset="-128"/>
                        </a:rPr>
                        <a:t>684</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経営</a:t>
                      </a:r>
                      <a:r>
                        <a:rPr kumimoji="1" lang="ja-JP" altLang="en-US" sz="900" dirty="0">
                          <a:solidFill>
                            <a:schemeClr val="tx1"/>
                          </a:solidFill>
                          <a:latin typeface="Meiryo UI" panose="020B0604030504040204" pitchFamily="50" charset="-128"/>
                          <a:ea typeface="Meiryo UI" panose="020B0604030504040204" pitchFamily="50" charset="-128"/>
                        </a:rPr>
                        <a:t>・管理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2,845</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技人</a:t>
                      </a:r>
                      <a:r>
                        <a:rPr kumimoji="1" lang="ja-JP" altLang="en-US" sz="900" dirty="0">
                          <a:solidFill>
                            <a:schemeClr val="tx1"/>
                          </a:solidFill>
                          <a:latin typeface="Meiryo UI" panose="020B0604030504040204" pitchFamily="50" charset="-128"/>
                          <a:ea typeface="Meiryo UI" panose="020B0604030504040204" pitchFamily="50" charset="-128"/>
                        </a:rPr>
                        <a:t>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24,782</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※2020.12.31</a:t>
                      </a:r>
                      <a:r>
                        <a:rPr kumimoji="1" lang="ja-JP" altLang="en-US" sz="900" dirty="0" smtClean="0">
                          <a:solidFill>
                            <a:schemeClr val="tx1"/>
                          </a:solidFill>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31,086</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 高度</a:t>
                      </a:r>
                      <a:r>
                        <a:rPr kumimoji="1" lang="ja-JP" altLang="en-US" sz="900" dirty="0">
                          <a:solidFill>
                            <a:schemeClr val="tx1"/>
                          </a:solidFill>
                          <a:latin typeface="Meiryo UI" panose="020B0604030504040204" pitchFamily="50" charset="-128"/>
                          <a:ea typeface="Meiryo UI" panose="020B0604030504040204" pitchFamily="50" charset="-128"/>
                        </a:rPr>
                        <a:t>専門職 </a:t>
                      </a:r>
                      <a:r>
                        <a:rPr kumimoji="1" lang="en-US" altLang="ja-JP" sz="900" dirty="0">
                          <a:solidFill>
                            <a:schemeClr val="tx1"/>
                          </a:solidFill>
                          <a:latin typeface="Meiryo UI" panose="020B0604030504040204" pitchFamily="50" charset="-128"/>
                          <a:ea typeface="Meiryo UI" panose="020B0604030504040204" pitchFamily="50" charset="-128"/>
                        </a:rPr>
                        <a:t>718</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経営</a:t>
                      </a:r>
                      <a:r>
                        <a:rPr kumimoji="1" lang="ja-JP" altLang="en-US" sz="900" dirty="0">
                          <a:solidFill>
                            <a:schemeClr val="tx1"/>
                          </a:solidFill>
                          <a:latin typeface="Meiryo UI" panose="020B0604030504040204" pitchFamily="50" charset="-128"/>
                          <a:ea typeface="Meiryo UI" panose="020B0604030504040204" pitchFamily="50" charset="-128"/>
                        </a:rPr>
                        <a:t>・管理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2,919</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技人</a:t>
                      </a:r>
                      <a:r>
                        <a:rPr kumimoji="1" lang="ja-JP" altLang="en-US" sz="900" dirty="0">
                          <a:solidFill>
                            <a:schemeClr val="tx1"/>
                          </a:solidFill>
                          <a:latin typeface="Meiryo UI" panose="020B0604030504040204" pitchFamily="50" charset="-128"/>
                          <a:ea typeface="Meiryo UI" panose="020B0604030504040204" pitchFamily="50" charset="-128"/>
                        </a:rPr>
                        <a:t>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24,794</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2021.6.30</a:t>
                      </a:r>
                      <a:r>
                        <a:rPr kumimoji="1" lang="ja-JP" altLang="en-US" sz="900" dirty="0">
                          <a:solidFill>
                            <a:schemeClr val="tx1"/>
                          </a:solidFill>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0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r>
                        <a:rPr kumimoji="1" lang="ja-JP" altLang="en-US" sz="1000" u="none" dirty="0">
                          <a:solidFill>
                            <a:schemeClr val="tx1"/>
                          </a:solidFill>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留学生の日本企業等への就職状況について（</a:t>
                      </a:r>
                      <a:r>
                        <a:rPr kumimoji="1" lang="zh-CN" altLang="en-US" sz="10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61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府内外国人のビジネス日本語</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a:t>
                      </a:r>
                      <a:r>
                        <a:rPr lang="en-US" altLang="ja-JP" sz="900" u="none" dirty="0">
                          <a:solidFill>
                            <a:schemeClr val="tx1"/>
                          </a:solidFill>
                          <a:latin typeface="Meiryo UI" panose="020B0604030504040204" pitchFamily="50" charset="-128"/>
                          <a:ea typeface="Meiryo UI" panose="020B0604030504040204" pitchFamily="50" charset="-128"/>
                        </a:rPr>
                        <a:t>J2</a:t>
                      </a:r>
                      <a:r>
                        <a:rPr lang="ja-JP" altLang="en-US" sz="900" u="none" dirty="0">
                          <a:solidFill>
                            <a:schemeClr val="tx1"/>
                          </a:solidFill>
                          <a:latin typeface="Meiryo UI" panose="020B0604030504040204" pitchFamily="50" charset="-128"/>
                          <a:ea typeface="Meiryo UI" panose="020B0604030504040204" pitchFamily="50" charset="-128"/>
                        </a:rPr>
                        <a:t>以上）取得者数</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190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170</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BJT</a:t>
                      </a:r>
                      <a:r>
                        <a:rPr kumimoji="1" lang="ja-JP" altLang="en-US" sz="9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（公財）日本漢字能力検定協会）</a:t>
                      </a:r>
                    </a:p>
                  </a:txBody>
                  <a:tcPr marL="84406" marR="72000" marT="42203" marB="42203" anchor="ctr"/>
                </a:tc>
                <a:extLst>
                  <a:ext uri="{0D108BD9-81ED-4DB2-BD59-A6C34878D82A}">
                    <a16:rowId xmlns:a16="http://schemas.microsoft.com/office/drawing/2014/main" val="1934147081"/>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3</a:t>
            </a:fld>
            <a:endParaRPr kumimoji="1" lang="ja-JP" altLang="en-US" dirty="0"/>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36432309"/>
              </p:ext>
            </p:extLst>
          </p:nvPr>
        </p:nvGraphicFramePr>
        <p:xfrm>
          <a:off x="410684" y="343228"/>
          <a:ext cx="8496000" cy="4068000"/>
        </p:xfrm>
        <a:graphic>
          <a:graphicData uri="http://schemas.openxmlformats.org/drawingml/2006/table">
            <a:tbl>
              <a:tblPr firstRow="1" bandRow="1">
                <a:tableStyleId>{5C22544A-7EE6-4342-B048-85BDC9FD1C3A}</a:tableStyleId>
              </a:tblPr>
              <a:tblGrid>
                <a:gridCol w="1641600">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423059768"/>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165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105,379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a:solidFill>
                            <a:schemeClr val="tx1"/>
                          </a:solidFill>
                          <a:latin typeface="Meiryo UI" panose="020B0604030504040204" pitchFamily="50" charset="-128"/>
                          <a:ea typeface="Meiryo UI" panose="020B0604030504040204" pitchFamily="50" charset="-128"/>
                        </a:rPr>
                        <a:t>うち</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a:solidFill>
                            <a:schemeClr val="tx1"/>
                          </a:solidFill>
                          <a:latin typeface="Meiryo UI" panose="020B0604030504040204" pitchFamily="50" charset="-128"/>
                          <a:ea typeface="Meiryo UI" panose="020B0604030504040204" pitchFamily="50" charset="-128"/>
                        </a:rPr>
                        <a:t> 専門的・技術的分野 </a:t>
                      </a:r>
                      <a:r>
                        <a:rPr kumimoji="1" lang="en-US" altLang="ja-JP" sz="800" baseline="0" dirty="0">
                          <a:solidFill>
                            <a:schemeClr val="tx1"/>
                          </a:solidFill>
                          <a:latin typeface="Meiryo UI" panose="020B0604030504040204" pitchFamily="50" charset="-128"/>
                          <a:ea typeface="Meiryo UI" panose="020B0604030504040204" pitchFamily="50" charset="-128"/>
                        </a:rPr>
                        <a:t>25,816</a:t>
                      </a:r>
                      <a:r>
                        <a:rPr kumimoji="1" lang="ja-JP" altLang="en-US" sz="800" baseline="0" dirty="0">
                          <a:solidFill>
                            <a:schemeClr val="tx1"/>
                          </a:solidFill>
                          <a:latin typeface="Meiryo UI" panose="020B0604030504040204" pitchFamily="50" charset="-128"/>
                          <a:ea typeface="Meiryo UI" panose="020B0604030504040204" pitchFamily="50" charset="-128"/>
                        </a:rPr>
                        <a:t>人</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2,821</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技能実習</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20,838</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31,220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a:t>
                      </a:r>
                      <a:r>
                        <a:rPr lang="ja-JP" altLang="en-US" sz="800" u="none" baseline="0" dirty="0">
                          <a:solidFill>
                            <a:schemeClr val="tx1"/>
                          </a:solidFill>
                          <a:latin typeface="Meiryo UI" panose="020B0604030504040204" pitchFamily="50" charset="-128"/>
                          <a:ea typeface="Meiryo UI" panose="020B0604030504040204" pitchFamily="50" charset="-128"/>
                        </a:rPr>
                        <a:t> </a:t>
                      </a:r>
                      <a:r>
                        <a:rPr lang="en-US" altLang="ja-JP" sz="800" u="none" dirty="0">
                          <a:solidFill>
                            <a:schemeClr val="tx1"/>
                          </a:solidFill>
                          <a:latin typeface="Meiryo UI" panose="020B0604030504040204" pitchFamily="50" charset="-128"/>
                          <a:ea typeface="Meiryo UI" panose="020B0604030504040204" pitchFamily="50" charset="-128"/>
                        </a:rPr>
                        <a:t>24,684</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2019.10.31</a:t>
                      </a:r>
                      <a:r>
                        <a:rPr kumimoji="1" lang="ja-JP" altLang="en-US" sz="800" dirty="0">
                          <a:solidFill>
                            <a:schemeClr val="tx1"/>
                          </a:solidFill>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117,596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 専門的</a:t>
                      </a:r>
                      <a:r>
                        <a:rPr kumimoji="1" lang="ja-JP" altLang="en-US" sz="800" baseline="0" dirty="0">
                          <a:solidFill>
                            <a:schemeClr val="tx1"/>
                          </a:solidFill>
                          <a:latin typeface="Meiryo UI" panose="020B0604030504040204" pitchFamily="50" charset="-128"/>
                          <a:ea typeface="Meiryo UI" panose="020B0604030504040204" pitchFamily="50" charset="-128"/>
                        </a:rPr>
                        <a:t>・技術的分野 </a:t>
                      </a:r>
                      <a:r>
                        <a:rPr kumimoji="1" lang="en-US" altLang="ja-JP" sz="800" baseline="0" dirty="0">
                          <a:solidFill>
                            <a:schemeClr val="tx1"/>
                          </a:solidFill>
                          <a:latin typeface="Meiryo UI" panose="020B0604030504040204" pitchFamily="50" charset="-128"/>
                          <a:ea typeface="Meiryo UI" panose="020B0604030504040204" pitchFamily="50" charset="-128"/>
                        </a:rPr>
                        <a:t>28,768</a:t>
                      </a:r>
                      <a:r>
                        <a:rPr kumimoji="1" lang="ja-JP" altLang="en-US" sz="800" baseline="0" dirty="0">
                          <a:solidFill>
                            <a:schemeClr val="tx1"/>
                          </a:solidFill>
                          <a:latin typeface="Meiryo UI" panose="020B0604030504040204" pitchFamily="50" charset="-128"/>
                          <a:ea typeface="Meiryo UI" panose="020B0604030504040204" pitchFamily="50" charset="-128"/>
                        </a:rPr>
                        <a:t>人</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a:t>
                      </a:r>
                      <a:r>
                        <a:rPr lang="ja-JP" altLang="en-US" sz="800" u="none" dirty="0" smtClean="0">
                          <a:solidFill>
                            <a:schemeClr val="tx1"/>
                          </a:solidFill>
                          <a:latin typeface="Meiryo UI" panose="020B0604030504040204" pitchFamily="50" charset="-128"/>
                          <a:ea typeface="Meiryo UI" panose="020B0604030504040204" pitchFamily="50" charset="-128"/>
                        </a:rPr>
                        <a:t>特定</a:t>
                      </a:r>
                      <a:r>
                        <a:rPr lang="ja-JP" altLang="en-US" sz="800" u="none" dirty="0">
                          <a:solidFill>
                            <a:schemeClr val="tx1"/>
                          </a:solidFill>
                          <a:latin typeface="Meiryo UI" panose="020B0604030504040204" pitchFamily="50" charset="-128"/>
                          <a:ea typeface="Meiryo UI" panose="020B0604030504040204" pitchFamily="50" charset="-128"/>
                        </a:rPr>
                        <a:t>活動 </a:t>
                      </a:r>
                      <a:r>
                        <a:rPr lang="en-US" altLang="ja-JP" sz="800" u="none" dirty="0">
                          <a:solidFill>
                            <a:schemeClr val="tx1"/>
                          </a:solidFill>
                          <a:latin typeface="Meiryo UI" panose="020B0604030504040204" pitchFamily="50" charset="-128"/>
                          <a:ea typeface="Meiryo UI" panose="020B0604030504040204" pitchFamily="50" charset="-128"/>
                        </a:rPr>
                        <a:t>3,453</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ja-JP" altLang="en-US" sz="800" u="none" dirty="0" smtClean="0">
                          <a:solidFill>
                            <a:schemeClr val="tx1"/>
                          </a:solidFill>
                          <a:latin typeface="Meiryo UI" panose="020B0604030504040204" pitchFamily="50" charset="-128"/>
                          <a:ea typeface="Meiryo UI" panose="020B0604030504040204" pitchFamily="50" charset="-128"/>
                        </a:rPr>
                        <a:t>技能</a:t>
                      </a:r>
                      <a:r>
                        <a:rPr kumimoji="1" lang="ja-JP" altLang="en-US" sz="800" u="none" dirty="0">
                          <a:solidFill>
                            <a:schemeClr val="tx1"/>
                          </a:solidFill>
                          <a:latin typeface="Meiryo UI" panose="020B0604030504040204" pitchFamily="50" charset="-128"/>
                          <a:ea typeface="Meiryo UI" panose="020B0604030504040204" pitchFamily="50" charset="-128"/>
                        </a:rPr>
                        <a:t>実習 </a:t>
                      </a:r>
                      <a:r>
                        <a:rPr kumimoji="1" lang="en-US" altLang="ja-JP" sz="800" u="none" baseline="0" dirty="0">
                          <a:solidFill>
                            <a:schemeClr val="tx1"/>
                          </a:solidFill>
                          <a:latin typeface="Meiryo UI" panose="020B0604030504040204" pitchFamily="50" charset="-128"/>
                          <a:ea typeface="Meiryo UI" panose="020B0604030504040204" pitchFamily="50" charset="-128"/>
                        </a:rPr>
                        <a:t>23,034</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ja-JP" altLang="en-US" sz="800" u="none" dirty="0" smtClean="0">
                          <a:solidFill>
                            <a:schemeClr val="tx1"/>
                          </a:solidFill>
                          <a:latin typeface="Meiryo UI" panose="020B0604030504040204" pitchFamily="50" charset="-128"/>
                          <a:ea typeface="Meiryo UI" panose="020B0604030504040204" pitchFamily="50" charset="-128"/>
                        </a:rPr>
                        <a:t>資格外</a:t>
                      </a:r>
                      <a:r>
                        <a:rPr kumimoji="1" lang="ja-JP" altLang="en-US" sz="800" u="none" dirty="0">
                          <a:solidFill>
                            <a:schemeClr val="tx1"/>
                          </a:solidFill>
                          <a:latin typeface="Meiryo UI" panose="020B0604030504040204" pitchFamily="50" charset="-128"/>
                          <a:ea typeface="Meiryo UI" panose="020B0604030504040204" pitchFamily="50" charset="-128"/>
                        </a:rPr>
                        <a:t>活動 </a:t>
                      </a:r>
                      <a:r>
                        <a:rPr kumimoji="1" lang="en-US" altLang="ja-JP" sz="800" u="none" dirty="0">
                          <a:solidFill>
                            <a:schemeClr val="tx1"/>
                          </a:solidFill>
                          <a:latin typeface="Meiryo UI" panose="020B0604030504040204" pitchFamily="50" charset="-128"/>
                          <a:ea typeface="Meiryo UI" panose="020B0604030504040204" pitchFamily="50" charset="-128"/>
                        </a:rPr>
                        <a:t>36,589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a:t>
                      </a:r>
                      <a:r>
                        <a:rPr lang="ja-JP" altLang="en-US" sz="800" u="none" dirty="0" smtClean="0">
                          <a:solidFill>
                            <a:schemeClr val="tx1"/>
                          </a:solidFill>
                          <a:latin typeface="Meiryo UI" panose="020B0604030504040204" pitchFamily="50" charset="-128"/>
                          <a:ea typeface="Meiryo UI" panose="020B0604030504040204" pitchFamily="50" charset="-128"/>
                        </a:rPr>
                        <a:t>身分</a:t>
                      </a:r>
                      <a:r>
                        <a:rPr lang="ja-JP" altLang="en-US" sz="800" u="none" dirty="0">
                          <a:solidFill>
                            <a:schemeClr val="tx1"/>
                          </a:solidFill>
                          <a:latin typeface="Meiryo UI" panose="020B0604030504040204" pitchFamily="50" charset="-128"/>
                          <a:ea typeface="Meiryo UI" panose="020B0604030504040204" pitchFamily="50" charset="-128"/>
                        </a:rPr>
                        <a:t>に基づく在留資格 </a:t>
                      </a:r>
                      <a:r>
                        <a:rPr lang="en-US" altLang="ja-JP" sz="800" u="none" dirty="0">
                          <a:solidFill>
                            <a:schemeClr val="tx1"/>
                          </a:solidFill>
                          <a:latin typeface="Meiryo UI" panose="020B0604030504040204" pitchFamily="50" charset="-128"/>
                          <a:ea typeface="Meiryo UI" panose="020B0604030504040204" pitchFamily="50" charset="-128"/>
                        </a:rPr>
                        <a:t>25,750</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dirty="0" smtClean="0">
                          <a:solidFill>
                            <a:schemeClr val="tx1"/>
                          </a:solidFill>
                          <a:latin typeface="Meiryo UI" panose="020B0604030504040204" pitchFamily="50" charset="-128"/>
                          <a:ea typeface="Meiryo UI" panose="020B0604030504040204" pitchFamily="50" charset="-128"/>
                        </a:rPr>
                        <a:t>　</a:t>
                      </a:r>
                      <a:r>
                        <a:rPr kumimoji="1" lang="en-US" altLang="ja-JP" sz="800" u="none" dirty="0" smtClean="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2020.10.31</a:t>
                      </a:r>
                      <a:r>
                        <a:rPr kumimoji="1" lang="ja-JP" altLang="en-US" sz="800" dirty="0" smtClean="0">
                          <a:solidFill>
                            <a:schemeClr val="tx1"/>
                          </a:solidFill>
                          <a:latin typeface="Meiryo UI" panose="020B0604030504040204" pitchFamily="50" charset="-128"/>
                          <a:ea typeface="Meiryo UI" panose="020B0604030504040204" pitchFamily="50" charset="-128"/>
                        </a:rPr>
                        <a:t>時点</a:t>
                      </a:r>
                      <a:endParaRPr kumimoji="1" lang="en-US" altLang="ja-JP" sz="8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111,862</a:t>
                      </a:r>
                      <a:r>
                        <a:rPr kumimoji="1" lang="ja-JP" altLang="en-US" sz="1050" u="none" dirty="0" smtClean="0">
                          <a:solidFill>
                            <a:schemeClr val="tx1"/>
                          </a:solidFill>
                          <a:latin typeface="Meiryo UI" panose="020B0604030504040204" pitchFamily="50" charset="-128"/>
                          <a:ea typeface="Meiryo UI" panose="020B0604030504040204" pitchFamily="50" charset="-128"/>
                        </a:rPr>
                        <a:t>人</a:t>
                      </a: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800" baseline="0"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 専門的・技術的分野</a:t>
                      </a:r>
                      <a:r>
                        <a:rPr kumimoji="1" lang="en-US" altLang="ja-JP" sz="800" baseline="0" dirty="0" smtClean="0">
                          <a:solidFill>
                            <a:schemeClr val="tx1"/>
                          </a:solidFill>
                          <a:latin typeface="Meiryo UI" panose="020B0604030504040204" pitchFamily="50" charset="-128"/>
                          <a:ea typeface="Meiryo UI" panose="020B0604030504040204" pitchFamily="50" charset="-128"/>
                        </a:rPr>
                        <a:t>31,947</a:t>
                      </a:r>
                      <a:r>
                        <a:rPr kumimoji="1" lang="ja-JP" altLang="en-US" sz="800" baseline="0" dirty="0" smtClean="0">
                          <a:solidFill>
                            <a:schemeClr val="tx1"/>
                          </a:solidFill>
                          <a:latin typeface="Meiryo UI" panose="020B0604030504040204" pitchFamily="50" charset="-128"/>
                          <a:ea typeface="Meiryo UI" panose="020B0604030504040204" pitchFamily="50" charset="-128"/>
                        </a:rPr>
                        <a:t>人</a:t>
                      </a:r>
                      <a:endParaRPr kumimoji="1" lang="en-US" altLang="ja-JP" sz="800" baseline="0" dirty="0" smtClean="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smtClean="0">
                          <a:solidFill>
                            <a:schemeClr val="tx1"/>
                          </a:solidFill>
                          <a:latin typeface="Meiryo UI" panose="020B0604030504040204" pitchFamily="50" charset="-128"/>
                          <a:ea typeface="Meiryo UI" panose="020B0604030504040204" pitchFamily="50" charset="-128"/>
                        </a:rPr>
                        <a:t> 特定活動 </a:t>
                      </a:r>
                      <a:r>
                        <a:rPr lang="en-US" altLang="ja-JP" sz="800" u="none" dirty="0" smtClean="0">
                          <a:solidFill>
                            <a:schemeClr val="tx1"/>
                          </a:solidFill>
                          <a:latin typeface="Meiryo UI" panose="020B0604030504040204" pitchFamily="50" charset="-128"/>
                          <a:ea typeface="Meiryo UI" panose="020B0604030504040204" pitchFamily="50" charset="-128"/>
                        </a:rPr>
                        <a:t>4,813</a:t>
                      </a:r>
                      <a:r>
                        <a:rPr lang="ja-JP" altLang="en-US" sz="800" u="none" dirty="0" smtClean="0">
                          <a:solidFill>
                            <a:schemeClr val="tx1"/>
                          </a:solidFill>
                          <a:latin typeface="Meiryo UI" panose="020B0604030504040204" pitchFamily="50" charset="-128"/>
                          <a:ea typeface="Meiryo UI" panose="020B0604030504040204" pitchFamily="50" charset="-128"/>
                        </a:rPr>
                        <a:t>人</a:t>
                      </a:r>
                      <a:endParaRPr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smtClean="0">
                          <a:solidFill>
                            <a:schemeClr val="tx1"/>
                          </a:solidFill>
                          <a:latin typeface="Meiryo UI" panose="020B0604030504040204" pitchFamily="50" charset="-128"/>
                          <a:ea typeface="Meiryo UI" panose="020B0604030504040204" pitchFamily="50" charset="-128"/>
                        </a:rPr>
                        <a:t> 技能実習 </a:t>
                      </a:r>
                      <a:r>
                        <a:rPr kumimoji="1" lang="en-US" altLang="ja-JP" sz="800" u="none" dirty="0" smtClean="0">
                          <a:solidFill>
                            <a:schemeClr val="tx1"/>
                          </a:solidFill>
                          <a:latin typeface="Meiryo UI" panose="020B0604030504040204" pitchFamily="50" charset="-128"/>
                          <a:ea typeface="Meiryo UI" panose="020B0604030504040204" pitchFamily="50" charset="-128"/>
                        </a:rPr>
                        <a:t>21,498</a:t>
                      </a:r>
                      <a:r>
                        <a:rPr kumimoji="1" lang="ja-JP" altLang="en-US" sz="800" u="none" dirty="0" smtClean="0">
                          <a:solidFill>
                            <a:schemeClr val="tx1"/>
                          </a:solidFill>
                          <a:latin typeface="Meiryo UI" panose="020B0604030504040204" pitchFamily="50" charset="-128"/>
                          <a:ea typeface="Meiryo UI" panose="020B0604030504040204" pitchFamily="50" charset="-128"/>
                        </a:rPr>
                        <a:t>人</a:t>
                      </a:r>
                      <a:endParaRPr kumimoji="1"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smtClean="0">
                          <a:solidFill>
                            <a:schemeClr val="tx1"/>
                          </a:solidFill>
                          <a:latin typeface="Meiryo UI" panose="020B0604030504040204" pitchFamily="50" charset="-128"/>
                          <a:ea typeface="Meiryo UI" panose="020B0604030504040204" pitchFamily="50" charset="-128"/>
                        </a:rPr>
                        <a:t>26,943</a:t>
                      </a:r>
                      <a:r>
                        <a:rPr kumimoji="1" lang="ja-JP" altLang="en-US" sz="800" u="none" dirty="0" smtClean="0">
                          <a:solidFill>
                            <a:schemeClr val="tx1"/>
                          </a:solidFill>
                          <a:latin typeface="Meiryo UI" panose="020B0604030504040204" pitchFamily="50" charset="-128"/>
                          <a:ea typeface="Meiryo UI" panose="020B0604030504040204" pitchFamily="50" charset="-128"/>
                        </a:rPr>
                        <a:t>人</a:t>
                      </a:r>
                      <a:endParaRPr kumimoji="1"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smtClean="0">
                          <a:solidFill>
                            <a:schemeClr val="tx1"/>
                          </a:solidFill>
                          <a:latin typeface="Meiryo UI" panose="020B0604030504040204" pitchFamily="50" charset="-128"/>
                          <a:ea typeface="Meiryo UI" panose="020B0604030504040204" pitchFamily="50" charset="-128"/>
                        </a:rPr>
                        <a:t> 身分に基づく在留資格 </a:t>
                      </a:r>
                      <a:r>
                        <a:rPr lang="en-US" altLang="ja-JP" sz="800" u="none" dirty="0" smtClean="0">
                          <a:solidFill>
                            <a:schemeClr val="tx1"/>
                          </a:solidFill>
                          <a:latin typeface="Meiryo UI" panose="020B0604030504040204" pitchFamily="50" charset="-128"/>
                          <a:ea typeface="Meiryo UI" panose="020B0604030504040204" pitchFamily="50" charset="-128"/>
                        </a:rPr>
                        <a:t>26,661</a:t>
                      </a:r>
                      <a:r>
                        <a:rPr lang="ja-JP" altLang="en-US" sz="800" u="none" dirty="0" smtClean="0">
                          <a:solidFill>
                            <a:schemeClr val="tx1"/>
                          </a:solidFill>
                          <a:latin typeface="Meiryo UI" panose="020B0604030504040204" pitchFamily="50" charset="-128"/>
                          <a:ea typeface="Meiryo UI" panose="020B0604030504040204" pitchFamily="50" charset="-128"/>
                        </a:rPr>
                        <a:t>人</a:t>
                      </a:r>
                      <a:endParaRPr lang="en-US" altLang="ja-JP" sz="8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smtClean="0">
                          <a:solidFill>
                            <a:schemeClr val="tx1"/>
                          </a:solidFill>
                          <a:latin typeface="Meiryo UI" panose="020B0604030504040204" pitchFamily="50" charset="-128"/>
                          <a:ea typeface="Meiryo UI" panose="020B0604030504040204" pitchFamily="50" charset="-128"/>
                        </a:rPr>
                        <a:t> ※</a:t>
                      </a:r>
                      <a:r>
                        <a:rPr kumimoji="1" lang="en-US" altLang="ja-JP" sz="800" dirty="0" smtClean="0">
                          <a:solidFill>
                            <a:schemeClr val="tx1"/>
                          </a:solidFill>
                          <a:latin typeface="Meiryo UI" panose="020B0604030504040204" pitchFamily="50" charset="-128"/>
                          <a:ea typeface="Meiryo UI" panose="020B0604030504040204" pitchFamily="50" charset="-128"/>
                        </a:rPr>
                        <a:t>2021.10.31</a:t>
                      </a:r>
                      <a:r>
                        <a:rPr kumimoji="1" lang="ja-JP" altLang="en-US" sz="800" dirty="0" smtClean="0">
                          <a:solidFill>
                            <a:schemeClr val="tx1"/>
                          </a:solidFill>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「外国人雇用状況」の届け出状況について（厚生労働省）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1260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26,257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大学・短大 </a:t>
                      </a:r>
                      <a:r>
                        <a:rPr kumimoji="1" lang="en-US" altLang="ja-JP" sz="900" dirty="0">
                          <a:solidFill>
                            <a:schemeClr val="tx1"/>
                          </a:solidFill>
                          <a:latin typeface="Meiryo UI" panose="020B0604030504040204" pitchFamily="50" charset="-128"/>
                          <a:ea typeface="Meiryo UI" panose="020B0604030504040204" pitchFamily="50" charset="-128"/>
                        </a:rPr>
                        <a:t>9,592</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高専・専修等 </a:t>
                      </a:r>
                      <a:r>
                        <a:rPr kumimoji="1" lang="en-US" altLang="ja-JP" sz="900" dirty="0">
                          <a:solidFill>
                            <a:schemeClr val="tx1"/>
                          </a:solidFill>
                          <a:latin typeface="Meiryo UI" panose="020B0604030504040204" pitchFamily="50" charset="-128"/>
                          <a:ea typeface="Meiryo UI" panose="020B0604030504040204" pitchFamily="50" charset="-128"/>
                        </a:rPr>
                        <a:t>8,742</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zh-TW" altLang="en-US" sz="900" dirty="0">
                          <a:solidFill>
                            <a:schemeClr val="tx1"/>
                          </a:solidFill>
                          <a:latin typeface="Meiryo UI" panose="020B0604030504040204" pitchFamily="50" charset="-128"/>
                          <a:ea typeface="Meiryo UI" panose="020B0604030504040204" pitchFamily="50" charset="-128"/>
                        </a:rPr>
                        <a:t>日本語教育機関</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7,923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2019.5.1</a:t>
                      </a:r>
                      <a:r>
                        <a:rPr kumimoji="1" lang="ja-JP" altLang="en-US" sz="1000" dirty="0">
                          <a:solidFill>
                            <a:schemeClr val="tx1"/>
                          </a:solidFill>
                          <a:latin typeface="Meiryo UI" panose="020B0604030504040204" pitchFamily="50" charset="-128"/>
                          <a:ea typeface="Meiryo UI" panose="020B0604030504040204" pitchFamily="50" charset="-128"/>
                        </a:rPr>
                        <a:t>時点</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24,361</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大学・短大 </a:t>
                      </a:r>
                      <a:r>
                        <a:rPr kumimoji="1" lang="en-US" altLang="ja-JP" sz="900" dirty="0">
                          <a:solidFill>
                            <a:schemeClr val="tx1"/>
                          </a:solidFill>
                          <a:latin typeface="Meiryo UI" panose="020B0604030504040204" pitchFamily="50" charset="-128"/>
                          <a:ea typeface="Meiryo UI" panose="020B0604030504040204" pitchFamily="50" charset="-128"/>
                        </a:rPr>
                        <a:t>9,458</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高専・専修等 </a:t>
                      </a:r>
                      <a:r>
                        <a:rPr kumimoji="1" lang="en-US" altLang="ja-JP" sz="900" dirty="0">
                          <a:solidFill>
                            <a:schemeClr val="tx1"/>
                          </a:solidFill>
                          <a:latin typeface="Meiryo UI" panose="020B0604030504040204" pitchFamily="50" charset="-128"/>
                          <a:ea typeface="Meiryo UI" panose="020B0604030504040204" pitchFamily="50" charset="-128"/>
                        </a:rPr>
                        <a:t>8,774</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zh-TW" altLang="en-US" sz="900" dirty="0">
                          <a:solidFill>
                            <a:schemeClr val="tx1"/>
                          </a:solidFill>
                          <a:latin typeface="Meiryo UI" panose="020B0604030504040204" pitchFamily="50" charset="-128"/>
                          <a:ea typeface="Meiryo UI" panose="020B0604030504040204" pitchFamily="50" charset="-128"/>
                        </a:rPr>
                        <a:t>日本語教育機関</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6,129</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2020.5.1</a:t>
                      </a:r>
                      <a:r>
                        <a:rPr kumimoji="1" lang="ja-JP" altLang="en-US" sz="1000" dirty="0">
                          <a:solidFill>
                            <a:schemeClr val="tx1"/>
                          </a:solidFill>
                          <a:latin typeface="Meiryo UI" panose="020B0604030504040204" pitchFamily="50" charset="-128"/>
                          <a:ea typeface="Meiryo UI" panose="020B0604030504040204" pitchFamily="50" charset="-128"/>
                        </a:rPr>
                        <a:t>時点</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r h="648000">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mtClean="0">
                          <a:solidFill>
                            <a:schemeClr val="tx1"/>
                          </a:solidFill>
                          <a:latin typeface="Meiryo UI" panose="020B0604030504040204" pitchFamily="50" charset="-128"/>
                          <a:ea typeface="Meiryo UI" panose="020B0604030504040204" pitchFamily="50" charset="-128"/>
                        </a:rPr>
                        <a:t>ー</a:t>
                      </a:r>
                      <a:endParaRPr kumimoji="1" lang="ja-JP" altLang="en-US" sz="1000" u="none"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1361</Words>
  <Application>Microsoft Office PowerPoint</Application>
  <PresentationFormat>画面に合わせる (4:3)</PresentationFormat>
  <Paragraphs>255</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2022-02-24T00:44:15Z</dcterms:modified>
</cp:coreProperties>
</file>