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40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9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4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3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3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5943" y="3729723"/>
            <a:ext cx="9180000" cy="302838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86809" y="581809"/>
            <a:ext cx="9144000" cy="33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（新）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市魅力創造戦略策定に向けたスケジュール</a:t>
            </a: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55943" y="923232"/>
            <a:ext cx="9180000" cy="8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43469" y="1013244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7355294" y="2649365"/>
            <a:ext cx="1310125" cy="645540"/>
            <a:chOff x="1213681" y="5205858"/>
            <a:chExt cx="583714" cy="425706"/>
          </a:xfrm>
        </p:grpSpPr>
        <p:sp>
          <p:nvSpPr>
            <p:cNvPr id="33" name="タイトル 1"/>
            <p:cNvSpPr txBox="1">
              <a:spLocks/>
            </p:cNvSpPr>
            <p:nvPr/>
          </p:nvSpPr>
          <p:spPr>
            <a:xfrm>
              <a:off x="1213681" y="5205858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4" name="直線矢印コネクタ 33"/>
            <p:cNvCxnSpPr>
              <a:cxnSpLocks/>
            </p:cNvCxnSpPr>
            <p:nvPr/>
          </p:nvCxnSpPr>
          <p:spPr>
            <a:xfrm>
              <a:off x="1229390" y="5303941"/>
              <a:ext cx="48425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7624953" y="3198115"/>
            <a:ext cx="1143584" cy="462141"/>
            <a:chOff x="1424097" y="5294919"/>
            <a:chExt cx="1396491" cy="461805"/>
          </a:xfrm>
        </p:grpSpPr>
        <p:sp>
          <p:nvSpPr>
            <p:cNvPr id="64" name="タイトル 1"/>
            <p:cNvSpPr txBox="1">
              <a:spLocks/>
            </p:cNvSpPr>
            <p:nvPr/>
          </p:nvSpPr>
          <p:spPr>
            <a:xfrm>
              <a:off x="1424097" y="5331018"/>
              <a:ext cx="1396491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パブリックコメント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（２月頃）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65" name="直線矢印コネクタ 64"/>
            <p:cNvCxnSpPr>
              <a:cxnSpLocks/>
            </p:cNvCxnSpPr>
            <p:nvPr/>
          </p:nvCxnSpPr>
          <p:spPr>
            <a:xfrm>
              <a:off x="1568486" y="5294919"/>
              <a:ext cx="85971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正方形/長方形 79"/>
          <p:cNvSpPr/>
          <p:nvPr/>
        </p:nvSpPr>
        <p:spPr>
          <a:xfrm>
            <a:off x="1520818" y="1026657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069902" y="1040433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5961424" y="1001081"/>
            <a:ext cx="874675" cy="37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61656" y="979477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355943" y="3645405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355943" y="1425943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タイトル 1"/>
          <p:cNvSpPr txBox="1">
            <a:spLocks/>
          </p:cNvSpPr>
          <p:nvPr/>
        </p:nvSpPr>
        <p:spPr>
          <a:xfrm>
            <a:off x="2028428" y="1531896"/>
            <a:ext cx="2525623" cy="3198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＜都市魅力戦略推進会議の開催＞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324264" y="1026657"/>
            <a:ext cx="1193703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62059" y="1871620"/>
            <a:ext cx="7160814" cy="604413"/>
            <a:chOff x="1762059" y="1624480"/>
            <a:chExt cx="7160814" cy="604413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1762059" y="1692399"/>
              <a:ext cx="7024892" cy="536494"/>
              <a:chOff x="645585" y="5187421"/>
              <a:chExt cx="2009183" cy="496226"/>
            </a:xfrm>
          </p:grpSpPr>
          <p:sp>
            <p:nvSpPr>
              <p:cNvPr id="58" name="タイトル 1"/>
              <p:cNvSpPr txBox="1">
                <a:spLocks/>
              </p:cNvSpPr>
              <p:nvPr/>
            </p:nvSpPr>
            <p:spPr>
              <a:xfrm>
                <a:off x="645585" y="5384481"/>
                <a:ext cx="547230" cy="29916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回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（新戦略策定に向けて）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" name="直線矢印コネクタ 58"/>
              <p:cNvCxnSpPr>
                <a:cxnSpLocks/>
              </p:cNvCxnSpPr>
              <p:nvPr/>
            </p:nvCxnSpPr>
            <p:spPr>
              <a:xfrm flipV="1">
                <a:off x="895433" y="5187421"/>
                <a:ext cx="1759335" cy="2262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2628255" y="1624480"/>
              <a:ext cx="6294618" cy="148278"/>
              <a:chOff x="2628255" y="1624480"/>
              <a:chExt cx="6294618" cy="148278"/>
            </a:xfrm>
          </p:grpSpPr>
          <p:sp>
            <p:nvSpPr>
              <p:cNvPr id="102" name="楕円 101"/>
              <p:cNvSpPr/>
              <p:nvPr/>
            </p:nvSpPr>
            <p:spPr>
              <a:xfrm flipV="1">
                <a:off x="2628255" y="1636837"/>
                <a:ext cx="135920" cy="1359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楕円 102"/>
              <p:cNvSpPr/>
              <p:nvPr/>
            </p:nvSpPr>
            <p:spPr>
              <a:xfrm>
                <a:off x="4245285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楕円 103"/>
              <p:cNvSpPr/>
              <p:nvPr/>
            </p:nvSpPr>
            <p:spPr>
              <a:xfrm>
                <a:off x="577635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/>
              <p:cNvSpPr/>
              <p:nvPr/>
            </p:nvSpPr>
            <p:spPr>
              <a:xfrm>
                <a:off x="739338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楕円 113"/>
              <p:cNvSpPr/>
              <p:nvPr/>
            </p:nvSpPr>
            <p:spPr>
              <a:xfrm>
                <a:off x="8786953" y="1624480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15" name="タイトル 1"/>
          <p:cNvSpPr txBox="1">
            <a:spLocks/>
          </p:cNvSpPr>
          <p:nvPr/>
        </p:nvSpPr>
        <p:spPr>
          <a:xfrm>
            <a:off x="3713895" y="2163881"/>
            <a:ext cx="1176620" cy="297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566241" y="4100817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7/1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（水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現戦略について（ＫＰＩの状況等）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・新戦略策定方針（たたき台）、スケジュール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・新戦略策定にあたっての意見・提言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タイトル 1"/>
          <p:cNvSpPr txBox="1">
            <a:spLocks/>
          </p:cNvSpPr>
          <p:nvPr/>
        </p:nvSpPr>
        <p:spPr>
          <a:xfrm>
            <a:off x="566241" y="4993765"/>
            <a:ext cx="4320000" cy="871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８～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・新戦略策定方針の決定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・基本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項目（戦略目標、基本的方向性、重点項目等）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タイトル 1"/>
          <p:cNvSpPr txBox="1">
            <a:spLocks/>
          </p:cNvSpPr>
          <p:nvPr/>
        </p:nvSpPr>
        <p:spPr>
          <a:xfrm>
            <a:off x="566241" y="5940510"/>
            <a:ext cx="4320000" cy="6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・新戦略素案検討（新た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、主要事業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r>
              <a:rPr lang="ja-JP" altLang="en-US" sz="1200" strike="sngStrike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strike="sngStrike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5047633" y="4113628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第４回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・新戦略（素案）とりまとめ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タイトル 1"/>
          <p:cNvSpPr txBox="1">
            <a:spLocks/>
          </p:cNvSpPr>
          <p:nvPr/>
        </p:nvSpPr>
        <p:spPr>
          <a:xfrm>
            <a:off x="5047633" y="4993348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・パブリックコメント結果報告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1423" y="3767242"/>
            <a:ext cx="4463240" cy="365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■都市魅力戦略推進会議における議論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内容（予定）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CF40C96-F9E2-4640-9672-AC10A3102B98}"/>
              </a:ext>
            </a:extLst>
          </p:cNvPr>
          <p:cNvGrpSpPr/>
          <p:nvPr/>
        </p:nvGrpSpPr>
        <p:grpSpPr>
          <a:xfrm>
            <a:off x="4398287" y="2786631"/>
            <a:ext cx="2121774" cy="514849"/>
            <a:chOff x="1240599" y="5290282"/>
            <a:chExt cx="945337" cy="425706"/>
          </a:xfrm>
        </p:grpSpPr>
        <p:sp>
          <p:nvSpPr>
            <p:cNvPr id="50" name="タイトル 1">
              <a:extLst>
                <a:ext uri="{FF2B5EF4-FFF2-40B4-BE49-F238E27FC236}">
                  <a16:creationId xmlns:a16="http://schemas.microsoft.com/office/drawing/2014/main" id="{0527E15F-B36E-4A7A-AAED-916BB2102061}"/>
                </a:ext>
              </a:extLst>
            </p:cNvPr>
            <p:cNvSpPr txBox="1">
              <a:spLocks/>
            </p:cNvSpPr>
            <p:nvPr/>
          </p:nvSpPr>
          <p:spPr>
            <a:xfrm>
              <a:off x="1486777" y="5290282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56D684E1-9542-473E-A82E-1A79349E33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599" y="5295794"/>
              <a:ext cx="945337" cy="11326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8CDE0F0-C2B6-46BC-B587-2F8B7F8EEE62}"/>
              </a:ext>
            </a:extLst>
          </p:cNvPr>
          <p:cNvSpPr txBox="1">
            <a:spLocks/>
          </p:cNvSpPr>
          <p:nvPr/>
        </p:nvSpPr>
        <p:spPr>
          <a:xfrm>
            <a:off x="5242699" y="2152585"/>
            <a:ext cx="1215577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CFD5622-52B9-42AD-BC15-92BB5DBD24D4}"/>
              </a:ext>
            </a:extLst>
          </p:cNvPr>
          <p:cNvSpPr txBox="1">
            <a:spLocks/>
          </p:cNvSpPr>
          <p:nvPr/>
        </p:nvSpPr>
        <p:spPr>
          <a:xfrm>
            <a:off x="6777323" y="2172083"/>
            <a:ext cx="1381059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（素案とりまとめ）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タイトル 1">
            <a:extLst>
              <a:ext uri="{FF2B5EF4-FFF2-40B4-BE49-F238E27FC236}">
                <a16:creationId xmlns:a16="http://schemas.microsoft.com/office/drawing/2014/main" id="{60465056-23ED-47E8-8D77-0290FDB88224}"/>
              </a:ext>
            </a:extLst>
          </p:cNvPr>
          <p:cNvSpPr txBox="1">
            <a:spLocks/>
          </p:cNvSpPr>
          <p:nvPr/>
        </p:nvSpPr>
        <p:spPr>
          <a:xfrm>
            <a:off x="8108796" y="2179979"/>
            <a:ext cx="1471441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（戦略案とりまとめ）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9471C01-F4FB-49D0-BA24-64D3F1550DC8}"/>
              </a:ext>
            </a:extLst>
          </p:cNvPr>
          <p:cNvSpPr/>
          <p:nvPr/>
        </p:nvSpPr>
        <p:spPr>
          <a:xfrm>
            <a:off x="9030320" y="2760198"/>
            <a:ext cx="150725" cy="147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EFD7AF51-BA90-4552-92B3-D740C367637F}"/>
              </a:ext>
            </a:extLst>
          </p:cNvPr>
          <p:cNvSpPr txBox="1">
            <a:spLocks/>
          </p:cNvSpPr>
          <p:nvPr/>
        </p:nvSpPr>
        <p:spPr>
          <a:xfrm>
            <a:off x="8658404" y="2944950"/>
            <a:ext cx="872405" cy="3234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7DAC0487-2455-4C0C-9211-55A129DF0778}"/>
              </a:ext>
            </a:extLst>
          </p:cNvPr>
          <p:cNvSpPr/>
          <p:nvPr/>
        </p:nvSpPr>
        <p:spPr>
          <a:xfrm>
            <a:off x="8164109" y="976626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170234" y="5739469"/>
            <a:ext cx="2226968" cy="402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必要に応じ、有識者を招聘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14847" y="378339"/>
            <a:ext cx="865390" cy="44994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資料７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6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2020-07-03T05:52:20Z</dcterms:created>
  <dcterms:modified xsi:type="dcterms:W3CDTF">2020-07-03T08:45:25Z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