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318" r:id="rId2"/>
  </p:sldIdLst>
  <p:sldSz cx="9906000" cy="6858000" type="A4"/>
  <p:notesSz cx="6646863" cy="9777413"/>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9966"/>
    <a:srgbClr val="FF6600"/>
    <a:srgbClr val="FFCC00"/>
    <a:srgbClr val="FFFF66"/>
    <a:srgbClr val="3366FF"/>
    <a:srgbClr val="3333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333" autoAdjust="0"/>
  </p:normalViewPr>
  <p:slideViewPr>
    <p:cSldViewPr>
      <p:cViewPr varScale="1">
        <p:scale>
          <a:sx n="78" d="100"/>
          <a:sy n="78" d="100"/>
        </p:scale>
        <p:origin x="858"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E85DFE-0D2D-4525-9509-6A3CE60850D4}" type="doc">
      <dgm:prSet loTypeId="urn:microsoft.com/office/officeart/2005/8/layout/hChevron3" loCatId="process" qsTypeId="urn:microsoft.com/office/officeart/2005/8/quickstyle/simple3" qsCatId="simple" csTypeId="urn:microsoft.com/office/officeart/2005/8/colors/accent1_2" csCatId="accent1" phldr="1"/>
      <dgm:spPr/>
    </dgm:pt>
    <dgm:pt modelId="{340FB36D-61CB-48B9-9E49-A555B7C09203}">
      <dgm:prSet phldrT="[テキスト]" custT="1"/>
      <dgm:spPr/>
      <dgm:t>
        <a:bodyPr anchor="ctr"/>
        <a:lstStyle/>
        <a:p>
          <a:pPr algn="l">
            <a:lnSpc>
              <a:spcPts val="600"/>
            </a:lnSpc>
          </a:pPr>
          <a:endParaRPr kumimoji="1" lang="en-US" altLang="ja-JP" sz="800" b="0" dirty="0">
            <a:latin typeface="Meiryo UI" panose="020B0604030504040204" pitchFamily="50" charset="-128"/>
            <a:ea typeface="Meiryo UI" panose="020B0604030504040204" pitchFamily="50" charset="-128"/>
          </a:endParaRPr>
        </a:p>
      </dgm:t>
    </dgm:pt>
    <dgm:pt modelId="{47D3B44D-97FF-4847-A3FB-137584EECB70}" type="parTrans" cxnId="{24312B43-C542-4FF2-A7F5-918978690A56}">
      <dgm:prSet/>
      <dgm:spPr/>
      <dgm:t>
        <a:bodyPr/>
        <a:lstStyle/>
        <a:p>
          <a:endParaRPr kumimoji="1" lang="ja-JP" altLang="en-US" sz="1400"/>
        </a:p>
      </dgm:t>
    </dgm:pt>
    <dgm:pt modelId="{AD1FE04A-5554-4FE7-B908-E789425BC547}" type="sibTrans" cxnId="{24312B43-C542-4FF2-A7F5-918978690A56}">
      <dgm:prSet/>
      <dgm:spPr/>
      <dgm:t>
        <a:bodyPr/>
        <a:lstStyle/>
        <a:p>
          <a:endParaRPr kumimoji="1" lang="ja-JP" altLang="en-US" sz="1400"/>
        </a:p>
      </dgm:t>
    </dgm:pt>
    <dgm:pt modelId="{311FC865-3381-4948-BA54-759DA35B35D5}">
      <dgm:prSet phldrT="[テキスト]" custT="1"/>
      <dgm:spPr/>
      <dgm:t>
        <a:bodyPr anchor="ctr"/>
        <a:lstStyle/>
        <a:p>
          <a:pPr>
            <a:lnSpc>
              <a:spcPts val="800"/>
            </a:lnSpc>
          </a:pPr>
          <a:endParaRPr kumimoji="1" lang="ja-JP" altLang="en-US" sz="1000" b="1" dirty="0"/>
        </a:p>
      </dgm:t>
    </dgm:pt>
    <dgm:pt modelId="{49A5097A-E426-484F-8FE4-99397888DD26}" type="sibTrans" cxnId="{1C1058E6-49DE-4319-BFF6-0B9C97AE216C}">
      <dgm:prSet/>
      <dgm:spPr/>
      <dgm:t>
        <a:bodyPr/>
        <a:lstStyle/>
        <a:p>
          <a:endParaRPr kumimoji="1" lang="ja-JP" altLang="en-US" sz="1400"/>
        </a:p>
      </dgm:t>
    </dgm:pt>
    <dgm:pt modelId="{469341F8-58D1-47DB-ABAD-E4726CB5CEE9}" type="parTrans" cxnId="{1C1058E6-49DE-4319-BFF6-0B9C97AE216C}">
      <dgm:prSet/>
      <dgm:spPr/>
      <dgm:t>
        <a:bodyPr/>
        <a:lstStyle/>
        <a:p>
          <a:endParaRPr kumimoji="1" lang="ja-JP" altLang="en-US" sz="1400"/>
        </a:p>
      </dgm:t>
    </dgm:pt>
    <dgm:pt modelId="{B89031EC-84A2-4BCC-9B7A-DB6345612FC4}">
      <dgm:prSet phldrT="[テキスト]" custT="1"/>
      <dgm:spPr/>
      <dgm:t>
        <a:bodyPr anchor="ctr"/>
        <a:lstStyle/>
        <a:p>
          <a:pPr algn="l">
            <a:lnSpc>
              <a:spcPts val="800"/>
            </a:lnSpc>
          </a:pPr>
          <a:r>
            <a:rPr kumimoji="1" lang="ja-JP" altLang="en-US" sz="1000" b="1" dirty="0"/>
            <a:t>　　　　　　　　　　　　　　　</a:t>
          </a:r>
          <a:endParaRPr kumimoji="1" lang="ja-JP" altLang="en-US" sz="1000" dirty="0"/>
        </a:p>
      </dgm:t>
    </dgm:pt>
    <dgm:pt modelId="{C93F834A-1E72-4474-9FA9-1EEAA9ED5F87}" type="sibTrans" cxnId="{982AB554-15BF-435E-AE4D-9504DDA78875}">
      <dgm:prSet/>
      <dgm:spPr/>
      <dgm:t>
        <a:bodyPr/>
        <a:lstStyle/>
        <a:p>
          <a:endParaRPr kumimoji="1" lang="ja-JP" altLang="en-US" sz="1400"/>
        </a:p>
      </dgm:t>
    </dgm:pt>
    <dgm:pt modelId="{10A3C200-E851-40A5-B762-60DA163A84B3}" type="parTrans" cxnId="{982AB554-15BF-435E-AE4D-9504DDA78875}">
      <dgm:prSet/>
      <dgm:spPr/>
      <dgm:t>
        <a:bodyPr/>
        <a:lstStyle/>
        <a:p>
          <a:endParaRPr kumimoji="1" lang="ja-JP" altLang="en-US" sz="1400"/>
        </a:p>
      </dgm:t>
    </dgm:pt>
    <dgm:pt modelId="{EADD5A5A-4AEF-4264-A042-E6C9669DD7D7}" type="pres">
      <dgm:prSet presAssocID="{C3E85DFE-0D2D-4525-9509-6A3CE60850D4}" presName="Name0" presStyleCnt="0">
        <dgm:presLayoutVars>
          <dgm:dir/>
          <dgm:resizeHandles val="exact"/>
        </dgm:presLayoutVars>
      </dgm:prSet>
      <dgm:spPr/>
    </dgm:pt>
    <dgm:pt modelId="{A5530967-CF34-41DA-8239-22AD7CF3B76C}" type="pres">
      <dgm:prSet presAssocID="{340FB36D-61CB-48B9-9E49-A555B7C09203}" presName="parTxOnly" presStyleLbl="node1" presStyleIdx="0" presStyleCnt="3" custScaleX="104991" custScaleY="53940" custLinFactX="-59387" custLinFactNeighborX="-100000" custLinFactNeighborY="6155">
        <dgm:presLayoutVars>
          <dgm:bulletEnabled val="1"/>
        </dgm:presLayoutVars>
      </dgm:prSet>
      <dgm:spPr/>
      <dgm:t>
        <a:bodyPr/>
        <a:lstStyle/>
        <a:p>
          <a:endParaRPr kumimoji="1" lang="ja-JP" altLang="en-US"/>
        </a:p>
      </dgm:t>
    </dgm:pt>
    <dgm:pt modelId="{7F7BD5D2-3724-47A3-89AA-561B4FA94A55}" type="pres">
      <dgm:prSet presAssocID="{AD1FE04A-5554-4FE7-B908-E789425BC547}" presName="parSpace" presStyleCnt="0"/>
      <dgm:spPr/>
    </dgm:pt>
    <dgm:pt modelId="{BB798821-41B9-4957-96D0-38E318B3103E}" type="pres">
      <dgm:prSet presAssocID="{B89031EC-84A2-4BCC-9B7A-DB6345612FC4}" presName="parTxOnly" presStyleLbl="node1" presStyleIdx="1" presStyleCnt="3" custScaleX="111367" custLinFactNeighborX="33952">
        <dgm:presLayoutVars>
          <dgm:bulletEnabled val="1"/>
        </dgm:presLayoutVars>
      </dgm:prSet>
      <dgm:spPr/>
      <dgm:t>
        <a:bodyPr/>
        <a:lstStyle/>
        <a:p>
          <a:endParaRPr kumimoji="1" lang="ja-JP" altLang="en-US"/>
        </a:p>
      </dgm:t>
    </dgm:pt>
    <dgm:pt modelId="{E4166E71-69B6-46B9-8F87-4932F2F7AD58}" type="pres">
      <dgm:prSet presAssocID="{C93F834A-1E72-4474-9FA9-1EEAA9ED5F87}" presName="parSpace" presStyleCnt="0"/>
      <dgm:spPr/>
    </dgm:pt>
    <dgm:pt modelId="{43BE97EA-8E74-432A-AAB4-32772D80FB80}" type="pres">
      <dgm:prSet presAssocID="{311FC865-3381-4948-BA54-759DA35B35D5}" presName="parTxOnly" presStyleLbl="node1" presStyleIdx="2" presStyleCnt="3" custScaleX="68302" custLinFactNeighborX="1329" custLinFactNeighborY="123">
        <dgm:presLayoutVars>
          <dgm:bulletEnabled val="1"/>
        </dgm:presLayoutVars>
      </dgm:prSet>
      <dgm:spPr/>
      <dgm:t>
        <a:bodyPr/>
        <a:lstStyle/>
        <a:p>
          <a:endParaRPr kumimoji="1" lang="ja-JP" altLang="en-US"/>
        </a:p>
      </dgm:t>
    </dgm:pt>
  </dgm:ptLst>
  <dgm:cxnLst>
    <dgm:cxn modelId="{13F8C7C4-ACB2-4892-AD38-7A87DBF78890}" type="presOf" srcId="{340FB36D-61CB-48B9-9E49-A555B7C09203}" destId="{A5530967-CF34-41DA-8239-22AD7CF3B76C}" srcOrd="0" destOrd="0" presId="urn:microsoft.com/office/officeart/2005/8/layout/hChevron3"/>
    <dgm:cxn modelId="{2BD85D11-21D4-4A34-8411-CFFCF95E4932}" type="presOf" srcId="{B89031EC-84A2-4BCC-9B7A-DB6345612FC4}" destId="{BB798821-41B9-4957-96D0-38E318B3103E}" srcOrd="0" destOrd="0" presId="urn:microsoft.com/office/officeart/2005/8/layout/hChevron3"/>
    <dgm:cxn modelId="{5C320A2F-6984-4367-9825-D48CAD4C455E}" type="presOf" srcId="{C3E85DFE-0D2D-4525-9509-6A3CE60850D4}" destId="{EADD5A5A-4AEF-4264-A042-E6C9669DD7D7}" srcOrd="0" destOrd="0" presId="urn:microsoft.com/office/officeart/2005/8/layout/hChevron3"/>
    <dgm:cxn modelId="{982AB554-15BF-435E-AE4D-9504DDA78875}" srcId="{C3E85DFE-0D2D-4525-9509-6A3CE60850D4}" destId="{B89031EC-84A2-4BCC-9B7A-DB6345612FC4}" srcOrd="1" destOrd="0" parTransId="{10A3C200-E851-40A5-B762-60DA163A84B3}" sibTransId="{C93F834A-1E72-4474-9FA9-1EEAA9ED5F87}"/>
    <dgm:cxn modelId="{1C1058E6-49DE-4319-BFF6-0B9C97AE216C}" srcId="{C3E85DFE-0D2D-4525-9509-6A3CE60850D4}" destId="{311FC865-3381-4948-BA54-759DA35B35D5}" srcOrd="2" destOrd="0" parTransId="{469341F8-58D1-47DB-ABAD-E4726CB5CEE9}" sibTransId="{49A5097A-E426-484F-8FE4-99397888DD26}"/>
    <dgm:cxn modelId="{5DD67425-BED8-4C94-94CE-74ECBF7819FB}" type="presOf" srcId="{311FC865-3381-4948-BA54-759DA35B35D5}" destId="{43BE97EA-8E74-432A-AAB4-32772D80FB80}" srcOrd="0" destOrd="0" presId="urn:microsoft.com/office/officeart/2005/8/layout/hChevron3"/>
    <dgm:cxn modelId="{24312B43-C542-4FF2-A7F5-918978690A56}" srcId="{C3E85DFE-0D2D-4525-9509-6A3CE60850D4}" destId="{340FB36D-61CB-48B9-9E49-A555B7C09203}" srcOrd="0" destOrd="0" parTransId="{47D3B44D-97FF-4847-A3FB-137584EECB70}" sibTransId="{AD1FE04A-5554-4FE7-B908-E789425BC547}"/>
    <dgm:cxn modelId="{883A38AE-4429-4723-BF35-5FE5EC24F952}" type="presParOf" srcId="{EADD5A5A-4AEF-4264-A042-E6C9669DD7D7}" destId="{A5530967-CF34-41DA-8239-22AD7CF3B76C}" srcOrd="0" destOrd="0" presId="urn:microsoft.com/office/officeart/2005/8/layout/hChevron3"/>
    <dgm:cxn modelId="{535CD13E-80C3-4623-B1C7-DD654F341A9A}" type="presParOf" srcId="{EADD5A5A-4AEF-4264-A042-E6C9669DD7D7}" destId="{7F7BD5D2-3724-47A3-89AA-561B4FA94A55}" srcOrd="1" destOrd="0" presId="urn:microsoft.com/office/officeart/2005/8/layout/hChevron3"/>
    <dgm:cxn modelId="{4B95AE0C-3116-4F34-B09D-AE42D0000A53}" type="presParOf" srcId="{EADD5A5A-4AEF-4264-A042-E6C9669DD7D7}" destId="{BB798821-41B9-4957-96D0-38E318B3103E}" srcOrd="2" destOrd="0" presId="urn:microsoft.com/office/officeart/2005/8/layout/hChevron3"/>
    <dgm:cxn modelId="{F96EF51D-8F41-4717-82D0-213973090B0A}" type="presParOf" srcId="{EADD5A5A-4AEF-4264-A042-E6C9669DD7D7}" destId="{E4166E71-69B6-46B9-8F87-4932F2F7AD58}" srcOrd="3" destOrd="0" presId="urn:microsoft.com/office/officeart/2005/8/layout/hChevron3"/>
    <dgm:cxn modelId="{06985328-F805-423D-874D-F9D7358A6FCF}" type="presParOf" srcId="{EADD5A5A-4AEF-4264-A042-E6C9669DD7D7}" destId="{43BE97EA-8E74-432A-AAB4-32772D80FB80}"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530967-CF34-41DA-8239-22AD7CF3B76C}">
      <dsp:nvSpPr>
        <dsp:cNvPr id="0" name=""/>
        <dsp:cNvSpPr/>
      </dsp:nvSpPr>
      <dsp:spPr>
        <a:xfrm>
          <a:off x="0" y="0"/>
          <a:ext cx="4078516" cy="439666"/>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2672" tIns="21336" rIns="10668" bIns="21336" numCol="1" spcCol="1270" anchor="ctr" anchorCtr="0">
          <a:noAutofit/>
        </a:bodyPr>
        <a:lstStyle/>
        <a:p>
          <a:pPr lvl="0" algn="l" defTabSz="355600">
            <a:lnSpc>
              <a:spcPts val="600"/>
            </a:lnSpc>
            <a:spcBef>
              <a:spcPct val="0"/>
            </a:spcBef>
            <a:spcAft>
              <a:spcPct val="35000"/>
            </a:spcAft>
          </a:pPr>
          <a:endParaRPr kumimoji="1" lang="en-US" altLang="ja-JP" sz="800" b="0" kern="1200" dirty="0">
            <a:latin typeface="Meiryo UI" panose="020B0604030504040204" pitchFamily="50" charset="-128"/>
            <a:ea typeface="Meiryo UI" panose="020B0604030504040204" pitchFamily="50" charset="-128"/>
          </a:endParaRPr>
        </a:p>
      </dsp:txBody>
      <dsp:txXfrm>
        <a:off x="0" y="0"/>
        <a:ext cx="3968600" cy="439666"/>
      </dsp:txXfrm>
    </dsp:sp>
    <dsp:sp modelId="{BB798821-41B9-4957-96D0-38E318B3103E}">
      <dsp:nvSpPr>
        <dsp:cNvPr id="0" name=""/>
        <dsp:cNvSpPr/>
      </dsp:nvSpPr>
      <dsp:spPr>
        <a:xfrm>
          <a:off x="3565826" y="0"/>
          <a:ext cx="4326201" cy="43966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26670" rIns="13335" bIns="26670" numCol="1" spcCol="1270" anchor="ctr" anchorCtr="0">
          <a:noAutofit/>
        </a:bodyPr>
        <a:lstStyle/>
        <a:p>
          <a:pPr lvl="0" algn="l" defTabSz="444500">
            <a:lnSpc>
              <a:spcPts val="800"/>
            </a:lnSpc>
            <a:spcBef>
              <a:spcPct val="0"/>
            </a:spcBef>
            <a:spcAft>
              <a:spcPct val="35000"/>
            </a:spcAft>
          </a:pPr>
          <a:r>
            <a:rPr kumimoji="1" lang="ja-JP" altLang="en-US" sz="1000" b="1" kern="1200" dirty="0"/>
            <a:t>　　　　　　　　　　　　　　　</a:t>
          </a:r>
          <a:endParaRPr kumimoji="1" lang="ja-JP" altLang="en-US" sz="1000" kern="1200" dirty="0"/>
        </a:p>
      </dsp:txBody>
      <dsp:txXfrm>
        <a:off x="3785659" y="0"/>
        <a:ext cx="3886535" cy="439666"/>
      </dsp:txXfrm>
    </dsp:sp>
    <dsp:sp modelId="{43BE97EA-8E74-432A-AAB4-32772D80FB80}">
      <dsp:nvSpPr>
        <dsp:cNvPr id="0" name=""/>
        <dsp:cNvSpPr/>
      </dsp:nvSpPr>
      <dsp:spPr>
        <a:xfrm>
          <a:off x="6851772" y="0"/>
          <a:ext cx="2653283" cy="43966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26670" rIns="13335" bIns="26670" numCol="1" spcCol="1270" anchor="ctr" anchorCtr="0">
          <a:noAutofit/>
        </a:bodyPr>
        <a:lstStyle/>
        <a:p>
          <a:pPr lvl="0" algn="ctr" defTabSz="444500">
            <a:lnSpc>
              <a:spcPts val="800"/>
            </a:lnSpc>
            <a:spcBef>
              <a:spcPct val="0"/>
            </a:spcBef>
            <a:spcAft>
              <a:spcPct val="35000"/>
            </a:spcAft>
          </a:pPr>
          <a:endParaRPr kumimoji="1" lang="ja-JP" altLang="en-US" sz="1000" b="1" kern="1200" dirty="0"/>
        </a:p>
      </dsp:txBody>
      <dsp:txXfrm>
        <a:off x="7071605" y="0"/>
        <a:ext cx="2213617" cy="43966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881032" cy="489418"/>
          </a:xfrm>
          <a:prstGeom prst="rect">
            <a:avLst/>
          </a:prstGeom>
        </p:spPr>
        <p:txBody>
          <a:bodyPr vert="horz" lIns="89700" tIns="44847" rIns="89700" bIns="4484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4286" y="2"/>
            <a:ext cx="2881032" cy="489418"/>
          </a:xfrm>
          <a:prstGeom prst="rect">
            <a:avLst/>
          </a:prstGeom>
        </p:spPr>
        <p:txBody>
          <a:bodyPr vert="horz" lIns="89700" tIns="44847" rIns="89700" bIns="44847" rtlCol="0"/>
          <a:lstStyle>
            <a:lvl1pPr algn="r">
              <a:defRPr sz="1200"/>
            </a:lvl1pPr>
          </a:lstStyle>
          <a:p>
            <a:fld id="{34B1B429-954D-41B5-A09A-A56172F1A47F}" type="datetimeFigureOut">
              <a:rPr kumimoji="1" lang="ja-JP" altLang="en-US" smtClean="0"/>
              <a:t>2020/7/3</a:t>
            </a:fld>
            <a:endParaRPr kumimoji="1" lang="ja-JP" altLang="en-US"/>
          </a:p>
        </p:txBody>
      </p:sp>
      <p:sp>
        <p:nvSpPr>
          <p:cNvPr id="4" name="フッター プレースホルダー 3"/>
          <p:cNvSpPr>
            <a:spLocks noGrp="1"/>
          </p:cNvSpPr>
          <p:nvPr>
            <p:ph type="ftr" sz="quarter" idx="2"/>
          </p:nvPr>
        </p:nvSpPr>
        <p:spPr>
          <a:xfrm>
            <a:off x="4" y="9286437"/>
            <a:ext cx="2881032" cy="489418"/>
          </a:xfrm>
          <a:prstGeom prst="rect">
            <a:avLst/>
          </a:prstGeom>
        </p:spPr>
        <p:txBody>
          <a:bodyPr vert="horz" lIns="89700" tIns="44847" rIns="89700" bIns="4484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4286" y="9286437"/>
            <a:ext cx="2881032" cy="489418"/>
          </a:xfrm>
          <a:prstGeom prst="rect">
            <a:avLst/>
          </a:prstGeom>
        </p:spPr>
        <p:txBody>
          <a:bodyPr vert="horz" lIns="89700" tIns="44847" rIns="89700" bIns="4484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881032" cy="489418"/>
          </a:xfrm>
          <a:prstGeom prst="rect">
            <a:avLst/>
          </a:prstGeom>
        </p:spPr>
        <p:txBody>
          <a:bodyPr vert="horz" lIns="89700" tIns="44847" rIns="89700" bIns="44847"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286" y="2"/>
            <a:ext cx="2881032" cy="489418"/>
          </a:xfrm>
          <a:prstGeom prst="rect">
            <a:avLst/>
          </a:prstGeom>
        </p:spPr>
        <p:txBody>
          <a:bodyPr vert="horz" lIns="89700" tIns="44847" rIns="89700" bIns="44847" rtlCol="0"/>
          <a:lstStyle>
            <a:lvl1pPr algn="r">
              <a:defRPr sz="1200"/>
            </a:lvl1pPr>
          </a:lstStyle>
          <a:p>
            <a:fld id="{5B88DDF3-744A-409A-A8FA-7A07472BA875}" type="datetimeFigureOut">
              <a:rPr kumimoji="1" lang="ja-JP" altLang="en-US" smtClean="0"/>
              <a:t>2020/7/3</a:t>
            </a:fld>
            <a:endParaRPr kumimoji="1" lang="ja-JP" altLang="en-US"/>
          </a:p>
        </p:txBody>
      </p:sp>
      <p:sp>
        <p:nvSpPr>
          <p:cNvPr id="4" name="スライド イメージ プレースホルダー 3"/>
          <p:cNvSpPr>
            <a:spLocks noGrp="1" noRot="1" noChangeAspect="1"/>
          </p:cNvSpPr>
          <p:nvPr>
            <p:ph type="sldImg" idx="2"/>
          </p:nvPr>
        </p:nvSpPr>
        <p:spPr>
          <a:xfrm>
            <a:off x="676275" y="733425"/>
            <a:ext cx="5294313" cy="3667125"/>
          </a:xfrm>
          <a:prstGeom prst="rect">
            <a:avLst/>
          </a:prstGeom>
          <a:noFill/>
          <a:ln w="12700">
            <a:solidFill>
              <a:prstClr val="black"/>
            </a:solidFill>
          </a:ln>
        </p:spPr>
        <p:txBody>
          <a:bodyPr vert="horz" lIns="89700" tIns="44847" rIns="89700" bIns="44847" rtlCol="0" anchor="ctr"/>
          <a:lstStyle/>
          <a:p>
            <a:endParaRPr lang="ja-JP" altLang="en-US"/>
          </a:p>
        </p:txBody>
      </p:sp>
      <p:sp>
        <p:nvSpPr>
          <p:cNvPr id="5" name="ノート プレースホルダー 4"/>
          <p:cNvSpPr>
            <a:spLocks noGrp="1"/>
          </p:cNvSpPr>
          <p:nvPr>
            <p:ph type="body" sz="quarter" idx="3"/>
          </p:nvPr>
        </p:nvSpPr>
        <p:spPr>
          <a:xfrm>
            <a:off x="664381" y="4644003"/>
            <a:ext cx="5318112" cy="4400070"/>
          </a:xfrm>
          <a:prstGeom prst="rect">
            <a:avLst/>
          </a:prstGeom>
        </p:spPr>
        <p:txBody>
          <a:bodyPr vert="horz" lIns="89700" tIns="44847" rIns="89700" bIns="4484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286437"/>
            <a:ext cx="2881032" cy="489418"/>
          </a:xfrm>
          <a:prstGeom prst="rect">
            <a:avLst/>
          </a:prstGeom>
        </p:spPr>
        <p:txBody>
          <a:bodyPr vert="horz" lIns="89700" tIns="44847" rIns="89700" bIns="4484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286" y="9286437"/>
            <a:ext cx="2881032" cy="489418"/>
          </a:xfrm>
          <a:prstGeom prst="rect">
            <a:avLst/>
          </a:prstGeom>
        </p:spPr>
        <p:txBody>
          <a:bodyPr vert="horz" lIns="89700" tIns="44847" rIns="89700" bIns="4484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2020/7/3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2020/7/3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2020/7/3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2020/7/3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2020/7/3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2020/7/3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2020/7/3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2020/7/3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2020/7/3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2020/7/3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2020/7/3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2020/7/3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622340025"/>
              </p:ext>
            </p:extLst>
          </p:nvPr>
        </p:nvGraphicFramePr>
        <p:xfrm>
          <a:off x="3459693" y="4725144"/>
          <a:ext cx="6310922" cy="1912530"/>
        </p:xfrm>
        <a:graphic>
          <a:graphicData uri="http://schemas.openxmlformats.org/drawingml/2006/table">
            <a:tbl>
              <a:tblPr firstRow="1" bandRow="1">
                <a:tableStyleId>{5C22544A-7EE6-4342-B048-85BDC9FD1C3A}</a:tableStyleId>
              </a:tblPr>
              <a:tblGrid>
                <a:gridCol w="3155461">
                  <a:extLst>
                    <a:ext uri="{9D8B030D-6E8A-4147-A177-3AD203B41FA5}">
                      <a16:colId xmlns:a16="http://schemas.microsoft.com/office/drawing/2014/main" val="1067000350"/>
                    </a:ext>
                  </a:extLst>
                </a:gridCol>
                <a:gridCol w="3155461">
                  <a:extLst>
                    <a:ext uri="{9D8B030D-6E8A-4147-A177-3AD203B41FA5}">
                      <a16:colId xmlns:a16="http://schemas.microsoft.com/office/drawing/2014/main" val="2250122422"/>
                    </a:ext>
                  </a:extLst>
                </a:gridCol>
              </a:tblGrid>
              <a:tr h="237059">
                <a:tc>
                  <a:txBody>
                    <a:bodyPr/>
                    <a:lstStyle/>
                    <a:p>
                      <a:pPr algn="ctr">
                        <a:lnSpc>
                          <a:spcPts val="600"/>
                        </a:lnSpc>
                      </a:pPr>
                      <a:r>
                        <a:rPr kumimoji="1" lang="ja-JP" altLang="en-US" sz="800" dirty="0" smtClean="0">
                          <a:latin typeface="Meiryo UI" panose="020B0604030504040204" pitchFamily="50" charset="-128"/>
                          <a:ea typeface="Meiryo UI" panose="020B0604030504040204" pitchFamily="50" charset="-128"/>
                        </a:rPr>
                        <a:t>事業概要</a:t>
                      </a:r>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pPr algn="ctr">
                        <a:lnSpc>
                          <a:spcPts val="600"/>
                        </a:lnSpc>
                      </a:pPr>
                      <a:r>
                        <a:rPr kumimoji="1" lang="ja-JP" altLang="en-US" sz="800" dirty="0" smtClean="0">
                          <a:latin typeface="Meiryo UI" panose="020B0604030504040204" pitchFamily="50" charset="-128"/>
                          <a:ea typeface="Meiryo UI" panose="020B0604030504040204" pitchFamily="50" charset="-128"/>
                        </a:rPr>
                        <a:t>検討状況</a:t>
                      </a:r>
                      <a:endParaRPr kumimoji="1" lang="ja-JP" altLang="en-US" sz="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930660"/>
                  </a:ext>
                </a:extLst>
              </a:tr>
              <a:tr h="237059">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大阪マラソンの開催</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中止</a:t>
                      </a:r>
                    </a:p>
                  </a:txBody>
                  <a:tcPr anchor="ctr"/>
                </a:tc>
                <a:extLst>
                  <a:ext uri="{0D108BD9-81ED-4DB2-BD59-A6C34878D82A}">
                    <a16:rowId xmlns:a16="http://schemas.microsoft.com/office/drawing/2014/main" val="1259389711"/>
                  </a:ext>
                </a:extLst>
              </a:tr>
              <a:tr h="237059">
                <a:tc>
                  <a:txBody>
                    <a:bodyPr/>
                    <a:lstStyle/>
                    <a:p>
                      <a:pPr algn="l">
                        <a:lnSpc>
                          <a:spcPts val="600"/>
                        </a:lnSpc>
                      </a:pPr>
                      <a:r>
                        <a:rPr kumimoji="1" lang="ja-JP" altLang="en-US" sz="700" dirty="0" smtClean="0">
                          <a:latin typeface="Meiryo UI" panose="020B0604030504040204" pitchFamily="50" charset="-128"/>
                          <a:ea typeface="Meiryo UI" panose="020B0604030504040204" pitchFamily="50" charset="-128"/>
                        </a:rPr>
                        <a:t>御堂筋オータムパーティー</a:t>
                      </a:r>
                      <a:r>
                        <a:rPr kumimoji="1" lang="en-US" altLang="ja-JP" sz="700" dirty="0" smtClean="0">
                          <a:latin typeface="Meiryo UI" panose="020B0604030504040204" pitchFamily="50" charset="-128"/>
                          <a:ea typeface="Meiryo UI" panose="020B0604030504040204" pitchFamily="50" charset="-128"/>
                        </a:rPr>
                        <a:t>2020</a:t>
                      </a:r>
                      <a:r>
                        <a:rPr kumimoji="1" lang="ja-JP" altLang="en-US" sz="700" dirty="0" smtClean="0">
                          <a:latin typeface="Meiryo UI" panose="020B0604030504040204" pitchFamily="50" charset="-128"/>
                          <a:ea typeface="Meiryo UI" panose="020B0604030504040204" pitchFamily="50" charset="-128"/>
                        </a:rPr>
                        <a:t>の</a:t>
                      </a:r>
                      <a:r>
                        <a:rPr kumimoji="1" lang="ja-JP" altLang="en-US" sz="700" dirty="0">
                          <a:latin typeface="Meiryo UI" panose="020B0604030504040204" pitchFamily="50" charset="-128"/>
                          <a:ea typeface="Meiryo UI" panose="020B0604030504040204" pitchFamily="50" charset="-128"/>
                        </a:rPr>
                        <a:t>開催</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中止</a:t>
                      </a:r>
                    </a:p>
                  </a:txBody>
                  <a:tcPr anchor="ctr"/>
                </a:tc>
                <a:extLst>
                  <a:ext uri="{0D108BD9-81ED-4DB2-BD59-A6C34878D82A}">
                    <a16:rowId xmlns:a16="http://schemas.microsoft.com/office/drawing/2014/main" val="3150366454"/>
                  </a:ext>
                </a:extLst>
              </a:tr>
              <a:tr h="237059">
                <a:tc>
                  <a:txBody>
                    <a:bodyPr/>
                    <a:lstStyle/>
                    <a:p>
                      <a:pPr algn="l">
                        <a:lnSpc>
                          <a:spcPts val="600"/>
                        </a:lnSpc>
                      </a:pPr>
                      <a:r>
                        <a:rPr kumimoji="1" lang="ja-JP" altLang="en-US" sz="700" dirty="0" smtClean="0">
                          <a:latin typeface="Meiryo UI" panose="020B0604030504040204" pitchFamily="50" charset="-128"/>
                          <a:ea typeface="Meiryo UI" panose="020B0604030504040204" pitchFamily="50" charset="-128"/>
                        </a:rPr>
                        <a:t>大阪光の饗宴（御堂筋</a:t>
                      </a:r>
                      <a:r>
                        <a:rPr kumimoji="1" lang="ja-JP" altLang="en-US" sz="700" dirty="0">
                          <a:latin typeface="Meiryo UI" panose="020B0604030504040204" pitchFamily="50" charset="-128"/>
                          <a:ea typeface="Meiryo UI" panose="020B0604030504040204" pitchFamily="50" charset="-128"/>
                        </a:rPr>
                        <a:t>イルミネーション</a:t>
                      </a:r>
                      <a:r>
                        <a:rPr kumimoji="1" lang="ja-JP" altLang="en-US" sz="700" dirty="0" smtClean="0">
                          <a:latin typeface="Meiryo UI" panose="020B0604030504040204" pitchFamily="50" charset="-128"/>
                          <a:ea typeface="Meiryo UI" panose="020B0604030504040204" pitchFamily="50" charset="-128"/>
                        </a:rPr>
                        <a:t>事業）の</a:t>
                      </a:r>
                      <a:r>
                        <a:rPr kumimoji="1" lang="ja-JP" altLang="en-US" sz="700" dirty="0">
                          <a:latin typeface="Meiryo UI" panose="020B0604030504040204" pitchFamily="50" charset="-128"/>
                          <a:ea typeface="Meiryo UI" panose="020B0604030504040204" pitchFamily="50" charset="-128"/>
                        </a:rPr>
                        <a:t>実施</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予定通り開催</a:t>
                      </a:r>
                    </a:p>
                  </a:txBody>
                  <a:tcPr anchor="ctr"/>
                </a:tc>
                <a:extLst>
                  <a:ext uri="{0D108BD9-81ED-4DB2-BD59-A6C34878D82A}">
                    <a16:rowId xmlns:a16="http://schemas.microsoft.com/office/drawing/2014/main" val="1659344527"/>
                  </a:ext>
                </a:extLst>
              </a:tr>
              <a:tr h="237059">
                <a:tc>
                  <a:txBody>
                    <a:bodyPr/>
                    <a:lstStyle/>
                    <a:p>
                      <a:pPr algn="l">
                        <a:lnSpc>
                          <a:spcPts val="600"/>
                        </a:lnSpc>
                      </a:pPr>
                      <a:r>
                        <a:rPr kumimoji="1" lang="en-US" altLang="ja-JP" sz="700" dirty="0">
                          <a:latin typeface="Meiryo UI" panose="020B0604030504040204" pitchFamily="50" charset="-128"/>
                          <a:ea typeface="Meiryo UI" panose="020B0604030504040204" pitchFamily="50" charset="-128"/>
                        </a:rPr>
                        <a:t>Osaka Free Wi-Fi</a:t>
                      </a:r>
                      <a:r>
                        <a:rPr kumimoji="1" lang="ja-JP" altLang="en-US" sz="700" dirty="0">
                          <a:latin typeface="Meiryo UI" panose="020B0604030504040204" pitchFamily="50" charset="-128"/>
                          <a:ea typeface="Meiryo UI" panose="020B0604030504040204" pitchFamily="50" charset="-128"/>
                        </a:rPr>
                        <a:t>設置に対する補助</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休止</a:t>
                      </a:r>
                    </a:p>
                  </a:txBody>
                  <a:tcPr anchor="ctr"/>
                </a:tc>
                <a:extLst>
                  <a:ext uri="{0D108BD9-81ED-4DB2-BD59-A6C34878D82A}">
                    <a16:rowId xmlns:a16="http://schemas.microsoft.com/office/drawing/2014/main" val="3457504478"/>
                  </a:ext>
                </a:extLst>
              </a:tr>
              <a:tr h="237059">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大阪駅、新大阪駅構内における観光案内所の運営</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縮小（開所時間短縮）</a:t>
                      </a:r>
                    </a:p>
                  </a:txBody>
                  <a:tcPr anchor="ctr"/>
                </a:tc>
                <a:extLst>
                  <a:ext uri="{0D108BD9-81ED-4DB2-BD59-A6C34878D82A}">
                    <a16:rowId xmlns:a16="http://schemas.microsoft.com/office/drawing/2014/main" val="2569700921"/>
                  </a:ext>
                </a:extLst>
              </a:tr>
              <a:tr h="237059">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ナイトカルチャー事業の立ち上げや事業継続に向けた支援</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縮小（新規補助休止）</a:t>
                      </a:r>
                      <a:endParaRPr kumimoji="1" lang="en-US" altLang="ja-JP" sz="7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5742214"/>
                  </a:ext>
                </a:extLst>
              </a:tr>
              <a:tr h="253117">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おおさかグローバル塾の実施</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英国短期留学は実施せず、講座を中心に実施</a:t>
                      </a:r>
                    </a:p>
                  </a:txBody>
                  <a:tcPr anchor="ctr"/>
                </a:tc>
                <a:extLst>
                  <a:ext uri="{0D108BD9-81ED-4DB2-BD59-A6C34878D82A}">
                    <a16:rowId xmlns:a16="http://schemas.microsoft.com/office/drawing/2014/main" val="2660996568"/>
                  </a:ext>
                </a:extLst>
              </a:tr>
            </a:tbl>
          </a:graphicData>
        </a:graphic>
      </p:graphicFrame>
      <p:sp>
        <p:nvSpPr>
          <p:cNvPr id="3" name="テキスト ボックス 2"/>
          <p:cNvSpPr txBox="1"/>
          <p:nvPr/>
        </p:nvSpPr>
        <p:spPr>
          <a:xfrm>
            <a:off x="115351" y="1694225"/>
            <a:ext cx="3240000" cy="137473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劇場や演芸場、ライブハウス等の施設が文化発信拠点としての社会的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役割を継続できるよう支援を行う。この取り組みにより、</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音楽アーティストや大阪ならではの落語家・芸人・浪曲師などに出演の場を</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創出するとともに、府民に文化芸術を楽しんでいただく機会を提供する。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劇場や演芸場、ライブハウス等の施設の運営事業者が無観客ライブ等の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配信事業を新たに立ち上げるための経費を補助するとともに、補助事業に</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先行して制度の事業プロモーションを実施する。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6455" y="1079158"/>
            <a:ext cx="2016225" cy="261610"/>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■具体的な取り組み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15351" y="3584691"/>
            <a:ext cx="3240000"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新型コロナの影響により、厳しい経営状況が続く府内観光事業者への支援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府県域間観光の自粛解除</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(R2.6.19)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に合わせて、府内宿泊施設が</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提供する本キャンペーン対象プランを利用した宿泊客</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万人限定で</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１人１泊につき</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2,500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円分のキャッシュレスポイント（大阪いらっしゃい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ポイント）を還元する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観光キャンペーンを実施。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１回につき２連泊まで</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15351" y="3220712"/>
            <a:ext cx="3240000"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「大阪の人・関西の人いらっしゃい！」キャンペーン事業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日（予定）</a:t>
            </a:r>
          </a:p>
        </p:txBody>
      </p:sp>
      <p:sp>
        <p:nvSpPr>
          <p:cNvPr id="8" name="テキスト ボックス 7"/>
          <p:cNvSpPr txBox="1"/>
          <p:nvPr/>
        </p:nvSpPr>
        <p:spPr>
          <a:xfrm>
            <a:off x="3459693" y="3213112"/>
            <a:ext cx="3672408"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新型コロナウィルスと共存しながら、文化芸術活動の機会の創出や鑑賞機会の提供など文化芸術活動の回復に取り組み、大阪の文化芸術活動の盛り上げ、地域経済の活性化を図っていく。</a:t>
            </a: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大阪のアーティスト・演芸人などの文化芸術家や劇団・楽団等に公演・活動の場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創出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するとともに、府民に文化芸術に触れる機会を提供し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の観光集客につなげていく文化芸術プログラムを実施する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459693" y="2843644"/>
            <a:ext cx="3681875"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月（予定）</a:t>
            </a:r>
          </a:p>
        </p:txBody>
      </p:sp>
      <p:sp>
        <p:nvSpPr>
          <p:cNvPr id="11" name="タイトル 1"/>
          <p:cNvSpPr txBox="1">
            <a:spLocks/>
          </p:cNvSpPr>
          <p:nvPr/>
        </p:nvSpPr>
        <p:spPr>
          <a:xfrm>
            <a:off x="3361762" y="4508103"/>
            <a:ext cx="4501530" cy="433065"/>
          </a:xfrm>
          <a:prstGeom prst="rect">
            <a:avLst/>
          </a:prstGeom>
        </p:spPr>
        <p:txBody>
          <a:bodyPr>
            <a:no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gn="l"/>
            <a:r>
              <a:rPr lang="ja-JP" altLang="en-US" sz="1100" b="1" dirty="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2020</a:t>
            </a:r>
            <a:r>
              <a:rPr lang="ja-JP" altLang="en-US" sz="1100" b="1" dirty="0">
                <a:latin typeface="Meiryo UI" panose="020B0604030504040204" pitchFamily="50" charset="-128"/>
                <a:ea typeface="Meiryo UI" panose="020B0604030504040204" pitchFamily="50" charset="-128"/>
              </a:rPr>
              <a:t>年度　主な事業の</a:t>
            </a:r>
            <a:r>
              <a:rPr lang="ja-JP" altLang="en-US" sz="1100" b="1" dirty="0" smtClean="0">
                <a:latin typeface="Meiryo UI" panose="020B0604030504040204" pitchFamily="50" charset="-128"/>
                <a:ea typeface="Meiryo UI" panose="020B0604030504040204" pitchFamily="50" charset="-128"/>
              </a:rPr>
              <a:t>状況</a:t>
            </a:r>
            <a:endParaRPr lang="ja-JP" altLang="en-US" sz="11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5351" y="1315909"/>
            <a:ext cx="3240000"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zh-TW"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文化芸術活動</a:t>
            </a:r>
            <a:r>
              <a:rPr lang="en-US" altLang="zh-TW"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無観客ライブ配信</a:t>
            </a:r>
            <a:r>
              <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支援事業</a:t>
            </a:r>
            <a:endParaRPr lang="en-US" altLang="zh-TW"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日（予定）</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応募期間：～</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609184" y="1680699"/>
            <a:ext cx="3166592" cy="111825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大阪のスポーツのすばらしさを生かしたスポーツイベントの実施を通じて、大阪の元気を取り戻すとともに、都市魅力の発信と生涯スポーツの推進による地域経済活性化を図っていく。</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感染症収束後、大阪をスポーツで元気にするため、大阪のプロスポーツチーム等と連携した府民参加型のスポーツイベントを実施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6609184" y="1315909"/>
            <a:ext cx="3166592"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大阪スポーツ元気プロジェクト事業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月（予定）</a:t>
            </a:r>
          </a:p>
        </p:txBody>
      </p:sp>
      <p:sp>
        <p:nvSpPr>
          <p:cNvPr id="17" name="テキスト ボックス 16"/>
          <p:cNvSpPr txBox="1"/>
          <p:nvPr/>
        </p:nvSpPr>
        <p:spPr>
          <a:xfrm>
            <a:off x="-5246" y="-16351"/>
            <a:ext cx="784887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資料４－２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年度の取り組み</a:t>
            </a:r>
          </a:p>
        </p:txBody>
      </p:sp>
      <p:sp>
        <p:nvSpPr>
          <p:cNvPr id="18" name="テキスト ボックス 17"/>
          <p:cNvSpPr txBox="1"/>
          <p:nvPr/>
        </p:nvSpPr>
        <p:spPr>
          <a:xfrm>
            <a:off x="7207744" y="3213112"/>
            <a:ext cx="2562871"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地域経済の活性化が大いに期待できる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を大阪に</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呼び込むとともに、大阪から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を再起動させ、</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大阪の経済回復を促進する。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インテックス大阪の施設基本</a:t>
            </a:r>
            <a:r>
              <a:rPr lang="ja-JP" altLang="en-US" sz="800">
                <a:latin typeface="Meiryo UI" panose="020B0604030504040204" pitchFamily="50" charset="-128"/>
                <a:ea typeface="Meiryo UI" panose="020B0604030504040204" pitchFamily="50" charset="-128"/>
                <a:cs typeface="Meiryo UI" panose="020B0604030504040204" pitchFamily="50" charset="-128"/>
              </a:rPr>
              <a:t>使用料</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を半額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再開に伴う主催者や出展者のコロナ対策に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かかる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新たな費用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負担を軽減する。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15351" y="5391177"/>
            <a:ext cx="3240000"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大阪に在住、在勤の外国人の方が直面する新型コロナウイルス感染症に関連した不安や問題に対応する。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大阪府国際交流財団及び</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大阪国際交流センターの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外国人相談窓口において、急増する新型コロナウィルス感染症関連の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法律や労働、ビザ等の相談に対し、臨時的特別体制を構築するなど適切に対応</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7207744" y="2843644"/>
            <a:ext cx="2569792" cy="378000"/>
          </a:xfrm>
          <a:prstGeom prst="rect">
            <a:avLst/>
          </a:prstGeom>
          <a:solidFill>
            <a:schemeClr val="tx2">
              <a:lumMod val="75000"/>
            </a:schemeClr>
          </a:solidFill>
          <a:ln w="6350">
            <a:noFill/>
          </a:ln>
        </p:spPr>
        <p:txBody>
          <a:bodyPr wrap="square" rtlCol="0" anchor="ctr">
            <a:spAutoFit/>
          </a:bodyPr>
          <a:lstStyle/>
          <a:p>
            <a:r>
              <a:rPr lang="en-US" altLang="zh-TW"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zh-TW"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開催支援事業</a:t>
            </a:r>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15351" y="5013176"/>
            <a:ext cx="3240000" cy="378000"/>
          </a:xfrm>
          <a:prstGeom prst="rect">
            <a:avLst/>
          </a:prstGeom>
          <a:solidFill>
            <a:schemeClr val="tx2">
              <a:lumMod val="75000"/>
            </a:schemeClr>
          </a:solidFill>
          <a:ln w="6350">
            <a:noFill/>
          </a:ln>
        </p:spPr>
        <p:txBody>
          <a:bodyPr wrap="square" rtlCol="0" anchor="t">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外国人相談窓口の体制強化　</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図表 21">
            <a:extLst>
              <a:ext uri="{FF2B5EF4-FFF2-40B4-BE49-F238E27FC236}">
                <a16:creationId xmlns:a16="http://schemas.microsoft.com/office/drawing/2014/main" id="{C1B6C68E-A4EC-4CC0-BE8A-2895AD05AA1C}"/>
              </a:ext>
            </a:extLst>
          </p:cNvPr>
          <p:cNvGraphicFramePr/>
          <p:nvPr>
            <p:extLst>
              <p:ext uri="{D42A27DB-BD31-4B8C-83A1-F6EECF244321}">
                <p14:modId xmlns:p14="http://schemas.microsoft.com/office/powerpoint/2010/main" val="3552763668"/>
              </p:ext>
            </p:extLst>
          </p:nvPr>
        </p:nvGraphicFramePr>
        <p:xfrm>
          <a:off x="128464" y="524687"/>
          <a:ext cx="9505056" cy="439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 name="テキスト ボックス 29">
            <a:extLst>
              <a:ext uri="{FF2B5EF4-FFF2-40B4-BE49-F238E27FC236}">
                <a16:creationId xmlns:a16="http://schemas.microsoft.com/office/drawing/2014/main" id="{2979D056-2316-42C7-83C5-5EE580D91AD7}"/>
              </a:ext>
            </a:extLst>
          </p:cNvPr>
          <p:cNvSpPr txBox="1"/>
          <p:nvPr/>
        </p:nvSpPr>
        <p:spPr>
          <a:xfrm>
            <a:off x="56454" y="287070"/>
            <a:ext cx="2592290"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■フェーズに応じた取り組み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四角形: 角を丸くする 1">
            <a:extLst>
              <a:ext uri="{FF2B5EF4-FFF2-40B4-BE49-F238E27FC236}">
                <a16:creationId xmlns:a16="http://schemas.microsoft.com/office/drawing/2014/main" id="{57C530C8-96A2-42E3-AB8A-AE8B60A74B46}"/>
              </a:ext>
            </a:extLst>
          </p:cNvPr>
          <p:cNvSpPr/>
          <p:nvPr/>
        </p:nvSpPr>
        <p:spPr>
          <a:xfrm>
            <a:off x="426520" y="566780"/>
            <a:ext cx="1772118" cy="215763"/>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lvl="0" algn="l">
              <a:lnSpc>
                <a:spcPts val="1000"/>
              </a:lnSpc>
            </a:pPr>
            <a:r>
              <a:rPr kumimoji="1" lang="ja-JP" altLang="en-US" sz="900" b="1" dirty="0"/>
              <a:t>フェーズ１（府県間移動自粛期）</a:t>
            </a:r>
            <a:endParaRPr kumimoji="1" lang="en-US" altLang="ja-JP" sz="900" b="1" dirty="0"/>
          </a:p>
        </p:txBody>
      </p:sp>
      <p:sp>
        <p:nvSpPr>
          <p:cNvPr id="32" name="四角形: 角を丸くする 31">
            <a:extLst>
              <a:ext uri="{FF2B5EF4-FFF2-40B4-BE49-F238E27FC236}">
                <a16:creationId xmlns:a16="http://schemas.microsoft.com/office/drawing/2014/main" id="{95EC3BFD-73DC-43FC-8C2F-C67BE602926D}"/>
              </a:ext>
            </a:extLst>
          </p:cNvPr>
          <p:cNvSpPr/>
          <p:nvPr/>
        </p:nvSpPr>
        <p:spPr>
          <a:xfrm>
            <a:off x="4232920" y="566780"/>
            <a:ext cx="1440160" cy="196338"/>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lvl="0" algn="l">
              <a:lnSpc>
                <a:spcPts val="1000"/>
              </a:lnSpc>
            </a:pPr>
            <a:r>
              <a:rPr kumimoji="1" lang="ja-JP" altLang="en-US" sz="900" b="1" dirty="0"/>
              <a:t>フェーズ２（反転攻勢期）</a:t>
            </a:r>
            <a:endParaRPr kumimoji="1" lang="en-US" altLang="ja-JP" sz="900" b="1" dirty="0"/>
          </a:p>
        </p:txBody>
      </p:sp>
      <p:sp>
        <p:nvSpPr>
          <p:cNvPr id="37" name="四角形: 角を丸くする 36">
            <a:extLst>
              <a:ext uri="{FF2B5EF4-FFF2-40B4-BE49-F238E27FC236}">
                <a16:creationId xmlns:a16="http://schemas.microsoft.com/office/drawing/2014/main" id="{3CC5DB98-0384-4D43-8A6C-7CB0E346F91A}"/>
              </a:ext>
            </a:extLst>
          </p:cNvPr>
          <p:cNvSpPr/>
          <p:nvPr/>
        </p:nvSpPr>
        <p:spPr>
          <a:xfrm>
            <a:off x="7329264" y="566780"/>
            <a:ext cx="1160277" cy="18672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lvl="0" algn="l">
              <a:lnSpc>
                <a:spcPts val="1000"/>
              </a:lnSpc>
            </a:pPr>
            <a:r>
              <a:rPr kumimoji="1" lang="ja-JP" altLang="en-US" sz="900" b="1" dirty="0"/>
              <a:t>フェーズ３（通常期）</a:t>
            </a:r>
            <a:endParaRPr kumimoji="1" lang="en-US" altLang="ja-JP" sz="900" b="1" dirty="0"/>
          </a:p>
        </p:txBody>
      </p:sp>
      <p:sp>
        <p:nvSpPr>
          <p:cNvPr id="34" name="正方形/長方形 33">
            <a:extLst>
              <a:ext uri="{FF2B5EF4-FFF2-40B4-BE49-F238E27FC236}">
                <a16:creationId xmlns:a16="http://schemas.microsoft.com/office/drawing/2014/main" id="{B46629A9-6562-41EE-80EF-5DCB777FF84E}"/>
              </a:ext>
            </a:extLst>
          </p:cNvPr>
          <p:cNvSpPr/>
          <p:nvPr/>
        </p:nvSpPr>
        <p:spPr>
          <a:xfrm>
            <a:off x="2216696" y="476672"/>
            <a:ext cx="1490504" cy="50577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lvl="0" algn="l">
              <a:lnSpc>
                <a:spcPts val="80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令和</a:t>
            </a:r>
            <a:r>
              <a:rPr lang="en-US" altLang="ja-JP" sz="800" dirty="0" smtClean="0">
                <a:latin typeface="Meiryo UI" panose="020B0604030504040204" pitchFamily="50" charset="-128"/>
                <a:ea typeface="Meiryo UI" panose="020B0604030504040204" pitchFamily="50" charset="-128"/>
              </a:rPr>
              <a:t>2</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6</a:t>
            </a:r>
            <a:r>
              <a:rPr lang="ja-JP" altLang="en-US" sz="800" dirty="0" smtClean="0">
                <a:latin typeface="Meiryo UI" panose="020B0604030504040204" pitchFamily="50" charset="-128"/>
                <a:ea typeface="Meiryo UI" panose="020B0604030504040204" pitchFamily="50" charset="-128"/>
              </a:rPr>
              <a:t>月</a:t>
            </a:r>
            <a:r>
              <a:rPr lang="en-US" altLang="ja-JP" sz="800" dirty="0" smtClean="0">
                <a:latin typeface="Meiryo UI" panose="020B0604030504040204" pitchFamily="50" charset="-128"/>
                <a:ea typeface="Meiryo UI" panose="020B0604030504040204" pitchFamily="50" charset="-128"/>
              </a:rPr>
              <a:t>19</a:t>
            </a:r>
            <a:r>
              <a:rPr lang="ja-JP" altLang="en-US" sz="800" dirty="0" smtClean="0">
                <a:latin typeface="Meiryo UI" panose="020B0604030504040204" pitchFamily="50" charset="-128"/>
                <a:ea typeface="Meiryo UI" panose="020B0604030504040204" pitchFamily="50" charset="-128"/>
              </a:rPr>
              <a:t>日～</a:t>
            </a:r>
            <a:endParaRPr lang="en-US" altLang="ja-JP" sz="800" dirty="0" smtClean="0">
              <a:latin typeface="Meiryo UI" panose="020B0604030504040204" pitchFamily="50" charset="-128"/>
              <a:ea typeface="Meiryo UI" panose="020B0604030504040204" pitchFamily="50" charset="-128"/>
            </a:endParaRPr>
          </a:p>
          <a:p>
            <a:pPr lvl="0" algn="l">
              <a:lnSpc>
                <a:spcPts val="8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段階的に府県間移動を解除</a:t>
            </a:r>
            <a:endParaRPr kumimoji="1" lang="en-US" altLang="ja-JP" sz="800" b="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3459692" y="1680700"/>
            <a:ext cx="3077484" cy="111825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新型コロナウイルス感染症収束後の反転攻勢として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、全国から</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大阪への誘客を図るための広報を展開する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より多くの国内旅行者に全国から大阪に来てもらうために、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多様な広報媒体を活用し、首都圏等でインパクトのあるプロモーションを実施。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3459693" y="1322805"/>
            <a:ext cx="3077484" cy="378000"/>
          </a:xfrm>
          <a:prstGeom prst="rect">
            <a:avLst/>
          </a:prstGeom>
          <a:solidFill>
            <a:schemeClr val="tx2">
              <a:lumMod val="75000"/>
            </a:schemeClr>
          </a:solidFill>
          <a:ln w="6350">
            <a:noFill/>
          </a:ln>
        </p:spPr>
        <p:txBody>
          <a:bodyPr wrap="square" rtlCol="0" anchor="t">
            <a:spAutoFit/>
          </a:bodyPr>
          <a:lstStyle/>
          <a:p>
            <a:r>
              <a:rPr lang="ja-JP" altLang="en-US" sz="10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a:t>
            </a:r>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10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プロモーション推進事業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B46629A9-6562-41EE-80EF-5DCB777FF84E}"/>
              </a:ext>
            </a:extLst>
          </p:cNvPr>
          <p:cNvSpPr/>
          <p:nvPr/>
        </p:nvSpPr>
        <p:spPr>
          <a:xfrm>
            <a:off x="5676228" y="476672"/>
            <a:ext cx="1531515" cy="50577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lvl="0" algn="l">
              <a:lnSpc>
                <a:spcPts val="800"/>
              </a:lnSpc>
            </a:pPr>
            <a:r>
              <a:rPr lang="en-US" altLang="ja-JP" sz="800" dirty="0" smtClean="0">
                <a:latin typeface="Meiryo UI" panose="020B0604030504040204" pitchFamily="50" charset="-128"/>
                <a:ea typeface="Meiryo UI" panose="020B0604030504040204" pitchFamily="50" charset="-128"/>
              </a:rPr>
              <a:t>※</a:t>
            </a:r>
            <a:r>
              <a:rPr lang="en-US" altLang="ja-JP" sz="800" dirty="0" err="1" smtClean="0">
                <a:latin typeface="Meiryo UI" panose="020B0604030504040204" pitchFamily="50" charset="-128"/>
                <a:ea typeface="Meiryo UI" panose="020B0604030504040204" pitchFamily="50" charset="-128"/>
              </a:rPr>
              <a:t>GoTo</a:t>
            </a:r>
            <a:r>
              <a:rPr lang="ja-JP" altLang="en-US" sz="800" dirty="0" smtClean="0">
                <a:latin typeface="Meiryo UI" panose="020B0604030504040204" pitchFamily="50" charset="-128"/>
                <a:ea typeface="Meiryo UI" panose="020B0604030504040204" pitchFamily="50" charset="-128"/>
              </a:rPr>
              <a:t>キャンペーンと連携した　</a:t>
            </a:r>
            <a:endParaRPr lang="en-US" altLang="ja-JP" sz="800" dirty="0" smtClean="0">
              <a:latin typeface="Meiryo UI" panose="020B0604030504040204" pitchFamily="50" charset="-128"/>
              <a:ea typeface="Meiryo UI" panose="020B0604030504040204" pitchFamily="50" charset="-128"/>
            </a:endParaRPr>
          </a:p>
          <a:p>
            <a:pPr lvl="0" algn="l">
              <a:lnSpc>
                <a:spcPts val="8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事業展開</a:t>
            </a:r>
            <a:endParaRPr lang="en-US" altLang="ja-JP" sz="800" dirty="0" smtClean="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B46629A9-6562-41EE-80EF-5DCB777FF84E}"/>
              </a:ext>
            </a:extLst>
          </p:cNvPr>
          <p:cNvSpPr/>
          <p:nvPr/>
        </p:nvSpPr>
        <p:spPr>
          <a:xfrm>
            <a:off x="8462045" y="476672"/>
            <a:ext cx="1531515" cy="50577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lvl="0" algn="l">
              <a:lnSpc>
                <a:spcPts val="80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国外プロモーションの</a:t>
            </a:r>
            <a:endParaRPr lang="en-US" altLang="ja-JP" sz="800" dirty="0" smtClean="0">
              <a:latin typeface="Meiryo UI" panose="020B0604030504040204" pitchFamily="50" charset="-128"/>
              <a:ea typeface="Meiryo UI" panose="020B0604030504040204" pitchFamily="50" charset="-128"/>
            </a:endParaRPr>
          </a:p>
          <a:p>
            <a:pPr lvl="0" algn="l">
              <a:lnSpc>
                <a:spcPts val="800"/>
              </a:lnSpc>
            </a:pPr>
            <a:r>
              <a:rPr lang="ja-JP" altLang="en-US" sz="800" dirty="0" smtClean="0">
                <a:latin typeface="Meiryo UI" panose="020B0604030504040204" pitchFamily="50" charset="-128"/>
                <a:ea typeface="Meiryo UI" panose="020B0604030504040204" pitchFamily="50" charset="-128"/>
              </a:rPr>
              <a:t>　実施</a:t>
            </a:r>
            <a:endParaRPr lang="en-US" altLang="ja-JP" sz="8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1252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913</Words>
  <Application>Microsoft Office PowerPoint</Application>
  <PresentationFormat>A4 210 x 297 mm</PresentationFormat>
  <Paragraphs>95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2020-07-03T08:45:39Z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