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7" r:id="rId2"/>
    <p:sldId id="258" r:id="rId3"/>
    <p:sldId id="260" r:id="rId4"/>
    <p:sldId id="264" r:id="rId5"/>
    <p:sldId id="265" r:id="rId6"/>
    <p:sldId id="267" r:id="rId7"/>
    <p:sldId id="266" r:id="rId8"/>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06" autoAdjust="0"/>
    <p:restoredTop sz="94660"/>
  </p:normalViewPr>
  <p:slideViewPr>
    <p:cSldViewPr snapToGrid="0">
      <p:cViewPr varScale="1">
        <p:scale>
          <a:sx n="78" d="100"/>
          <a:sy n="78" d="100"/>
        </p:scale>
        <p:origin x="774" y="9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300"/>
          </a:xfrm>
          <a:prstGeom prst="rect">
            <a:avLst/>
          </a:prstGeom>
        </p:spPr>
        <p:txBody>
          <a:bodyPr vert="horz" lIns="91427" tIns="45713" rIns="91427" bIns="457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4" y="0"/>
            <a:ext cx="2919412" cy="495300"/>
          </a:xfrm>
          <a:prstGeom prst="rect">
            <a:avLst/>
          </a:prstGeom>
        </p:spPr>
        <p:txBody>
          <a:bodyPr vert="horz" lIns="91427" tIns="45713" rIns="91427" bIns="45713" rtlCol="0"/>
          <a:lstStyle>
            <a:lvl1pPr algn="r">
              <a:defRPr sz="1200"/>
            </a:lvl1pPr>
          </a:lstStyle>
          <a:p>
            <a:fld id="{523AE329-372B-4162-BAC9-6F9FDE4CC399}" type="datetimeFigureOut">
              <a:rPr kumimoji="1" lang="ja-JP" altLang="en-US" smtClean="0"/>
              <a:t>2020/9/24</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27" tIns="45713" rIns="91427" bIns="45713" rtlCol="0" anchor="ctr"/>
          <a:lstStyle/>
          <a:p>
            <a:endParaRPr lang="ja-JP" altLang="en-US"/>
          </a:p>
        </p:txBody>
      </p:sp>
      <p:sp>
        <p:nvSpPr>
          <p:cNvPr id="5" name="ノート プレースホルダー 4"/>
          <p:cNvSpPr>
            <a:spLocks noGrp="1"/>
          </p:cNvSpPr>
          <p:nvPr>
            <p:ph type="body" sz="quarter" idx="3"/>
          </p:nvPr>
        </p:nvSpPr>
        <p:spPr>
          <a:xfrm>
            <a:off x="673102" y="4748213"/>
            <a:ext cx="5389563" cy="3884612"/>
          </a:xfrm>
          <a:prstGeom prst="rect">
            <a:avLst/>
          </a:prstGeom>
        </p:spPr>
        <p:txBody>
          <a:bodyPr vert="horz" lIns="91427" tIns="45713" rIns="91427" bIns="4571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1014"/>
            <a:ext cx="2919413" cy="495300"/>
          </a:xfrm>
          <a:prstGeom prst="rect">
            <a:avLst/>
          </a:prstGeom>
        </p:spPr>
        <p:txBody>
          <a:bodyPr vert="horz" lIns="91427" tIns="45713" rIns="91427" bIns="457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4" y="9371014"/>
            <a:ext cx="2919412" cy="495300"/>
          </a:xfrm>
          <a:prstGeom prst="rect">
            <a:avLst/>
          </a:prstGeom>
        </p:spPr>
        <p:txBody>
          <a:bodyPr vert="horz" lIns="91427" tIns="45713" rIns="91427" bIns="45713" rtlCol="0" anchor="b"/>
          <a:lstStyle>
            <a:lvl1pPr algn="r">
              <a:defRPr sz="1200"/>
            </a:lvl1pPr>
          </a:lstStyle>
          <a:p>
            <a:fld id="{81ED0B5A-CCD4-4F00-B248-AA2719C9F2DB}" type="slidenum">
              <a:rPr kumimoji="1" lang="ja-JP" altLang="en-US" smtClean="0"/>
              <a:t>‹#›</a:t>
            </a:fld>
            <a:endParaRPr kumimoji="1" lang="ja-JP" altLang="en-US"/>
          </a:p>
        </p:txBody>
      </p:sp>
    </p:spTree>
    <p:extLst>
      <p:ext uri="{BB962C8B-B14F-4D97-AF65-F5344CB8AC3E}">
        <p14:creationId xmlns:p14="http://schemas.microsoft.com/office/powerpoint/2010/main" val="20316576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1C82D3A-4208-4212-A74D-32DAD64E3485}" type="datetime1">
              <a:rPr kumimoji="1" lang="ja-JP" altLang="en-US" smtClean="0"/>
              <a:t>2020/9/24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491046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20D4786-77A4-4BA9-936E-DD650294EAE8}" type="datetime1">
              <a:rPr kumimoji="1" lang="ja-JP" altLang="en-US" smtClean="0"/>
              <a:t>2020/9/24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20892150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7E21BAB-682E-4A4D-8321-00CD8A7BDC42}" type="datetime1">
              <a:rPr kumimoji="1" lang="ja-JP" altLang="en-US" smtClean="0"/>
              <a:t>2020/9/24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4031649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B59481E-B313-4F20-A2E8-11D9F4B4CB48}" type="datetime1">
              <a:rPr kumimoji="1" lang="ja-JP" altLang="en-US" smtClean="0"/>
              <a:t>2020/9/24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5074377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E416369-CF3E-4F1C-A19A-8978E6AD951E}" type="datetime1">
              <a:rPr kumimoji="1" lang="ja-JP" altLang="en-US" smtClean="0"/>
              <a:t>2020/9/24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739832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80AEDD0-51D9-4421-A458-838C5D72BB4E}" type="datetime1">
              <a:rPr kumimoji="1" lang="ja-JP" altLang="en-US" smtClean="0"/>
              <a:t>2020/9/24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2503933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042F927-9378-470B-AC0A-1D3D2D68AE7F}" type="datetime1">
              <a:rPr kumimoji="1" lang="ja-JP" altLang="en-US" smtClean="0"/>
              <a:t>2020/9/24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629314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9577DA0-EC61-4280-ABDC-F87F095F9BEF}" type="datetime1">
              <a:rPr kumimoji="1" lang="ja-JP" altLang="en-US" smtClean="0"/>
              <a:t>2020/9/24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4288837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AF1A61-DA82-46C9-8CFC-551C053C1762}" type="datetime1">
              <a:rPr kumimoji="1" lang="ja-JP" altLang="en-US" smtClean="0"/>
              <a:t>2020/9/24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2047899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50A97CA-1CE7-493C-9A05-BAD93B4CDD13}" type="datetime1">
              <a:rPr kumimoji="1" lang="ja-JP" altLang="en-US" smtClean="0"/>
              <a:t>2020/9/24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165208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E29175B-9FC2-47A7-97CB-E18391A622D4}" type="datetime1">
              <a:rPr kumimoji="1" lang="ja-JP" altLang="en-US" smtClean="0"/>
              <a:t>2020/9/24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18297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BC8EB5-F7D1-477B-BBA1-B9DFA4F01DA3}" type="datetime1">
              <a:rPr kumimoji="1" lang="ja-JP" altLang="en-US" smtClean="0"/>
              <a:t>2020/9/24</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9679521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3401" y="290232"/>
            <a:ext cx="9465200" cy="407684"/>
          </a:xfrm>
          <a:solidFill>
            <a:schemeClr val="accent1">
              <a:lumMod val="20000"/>
              <a:lumOff val="80000"/>
            </a:schemeClr>
          </a:solidFill>
        </p:spPr>
        <p:txBody>
          <a:bodyPr>
            <a:normAutofit/>
          </a:bodyPr>
          <a:lstStyle/>
          <a:p>
            <a:pPr algn="ctr"/>
            <a:r>
              <a:rPr lang="ja-JP" altLang="en-US" sz="1300" b="1" dirty="0" smtClean="0">
                <a:latin typeface="Meiryo UI" panose="020B0604030504040204" pitchFamily="50" charset="-128"/>
                <a:ea typeface="Meiryo UI" panose="020B0604030504040204" pitchFamily="50" charset="-128"/>
              </a:rPr>
              <a:t>「</a:t>
            </a:r>
            <a:r>
              <a:rPr lang="ja-JP" altLang="ja-JP" sz="1300" b="1" dirty="0" smtClean="0">
                <a:latin typeface="Meiryo UI" panose="020B0604030504040204" pitchFamily="50" charset="-128"/>
                <a:ea typeface="Meiryo UI" panose="020B0604030504040204" pitchFamily="50" charset="-128"/>
              </a:rPr>
              <a:t>大阪</a:t>
            </a:r>
            <a:r>
              <a:rPr lang="ja-JP" altLang="ja-JP" sz="1300" b="1" dirty="0">
                <a:latin typeface="Meiryo UI" panose="020B0604030504040204" pitchFamily="50" charset="-128"/>
                <a:ea typeface="Meiryo UI" panose="020B0604030504040204" pitchFamily="50" charset="-128"/>
              </a:rPr>
              <a:t>都市魅力創造戦略</a:t>
            </a:r>
            <a:r>
              <a:rPr lang="en-US" altLang="ja-JP" sz="1300" b="1" dirty="0">
                <a:latin typeface="Meiryo UI" panose="020B0604030504040204" pitchFamily="50" charset="-128"/>
                <a:ea typeface="Meiryo UI" panose="020B0604030504040204" pitchFamily="50" charset="-128"/>
              </a:rPr>
              <a:t>2025</a:t>
            </a:r>
            <a:r>
              <a:rPr lang="ja-JP" altLang="ja-JP" sz="1300" b="1" dirty="0">
                <a:latin typeface="Meiryo UI" panose="020B0604030504040204" pitchFamily="50" charset="-128"/>
                <a:ea typeface="Meiryo UI" panose="020B0604030504040204" pitchFamily="50" charset="-128"/>
              </a:rPr>
              <a:t>（仮</a:t>
            </a:r>
            <a:r>
              <a:rPr lang="ja-JP" altLang="ja-JP" sz="1300" b="1" dirty="0" smtClean="0">
                <a:latin typeface="Meiryo UI" panose="020B0604030504040204" pitchFamily="50" charset="-128"/>
                <a:ea typeface="Meiryo UI" panose="020B0604030504040204" pitchFamily="50" charset="-128"/>
              </a:rPr>
              <a:t>）</a:t>
            </a:r>
            <a:r>
              <a:rPr lang="ja-JP" altLang="en-US" sz="1300" b="1" dirty="0" smtClean="0">
                <a:latin typeface="Meiryo UI" panose="020B0604030504040204" pitchFamily="50" charset="-128"/>
                <a:ea typeface="Meiryo UI" panose="020B0604030504040204" pitchFamily="50" charset="-128"/>
              </a:rPr>
              <a:t>」たたき台（案）</a:t>
            </a:r>
            <a:endParaRPr lang="ja-JP" altLang="en-US" sz="1300" dirty="0">
              <a:latin typeface="Meiryo UI" panose="020B0604030504040204" pitchFamily="50" charset="-128"/>
              <a:ea typeface="Meiryo UI" panose="020B0604030504040204" pitchFamily="50" charset="-128"/>
            </a:endParaRPr>
          </a:p>
        </p:txBody>
      </p:sp>
      <p:sp>
        <p:nvSpPr>
          <p:cNvPr id="6" name="正方形/長方形 5"/>
          <p:cNvSpPr/>
          <p:nvPr/>
        </p:nvSpPr>
        <p:spPr>
          <a:xfrm>
            <a:off x="50948" y="798627"/>
            <a:ext cx="913209" cy="187509"/>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74295" tIns="37148" rIns="74295" bIns="37148" numCol="1" spcCol="0" rtlCol="0" fromWordArt="0" anchor="ctr" anchorCtr="0" forceAA="0" compatLnSpc="1">
            <a:prstTxWarp prst="textNoShape">
              <a:avLst/>
            </a:prstTxWarp>
            <a:noAutofit/>
          </a:bodyPr>
          <a:lstStyle/>
          <a:p>
            <a:pPr>
              <a:lnSpc>
                <a:spcPts val="1219"/>
              </a:lnSpc>
            </a:pPr>
            <a:r>
              <a:rPr lang="en-US" altLang="ja-JP" sz="1200" b="1" kern="100" dirty="0">
                <a:ea typeface="Meiryo UI" panose="020B0604030504040204" pitchFamily="50" charset="-128"/>
                <a:cs typeface="Times New Roman" panose="02020603050405020304" pitchFamily="18" charset="0"/>
              </a:rPr>
              <a:t>【</a:t>
            </a:r>
            <a:r>
              <a:rPr lang="ja-JP" altLang="en-US" sz="1200" b="1" kern="100" dirty="0">
                <a:ea typeface="Meiryo UI" panose="020B0604030504040204" pitchFamily="50" charset="-128"/>
                <a:cs typeface="Times New Roman" panose="02020603050405020304" pitchFamily="18" charset="0"/>
              </a:rPr>
              <a:t>戦略目標</a:t>
            </a:r>
            <a:r>
              <a:rPr lang="en-US" altLang="ja-JP" sz="1200" b="1" kern="100" dirty="0">
                <a:ea typeface="Meiryo UI" panose="020B0604030504040204" pitchFamily="50" charset="-128"/>
                <a:cs typeface="Times New Roman" panose="02020603050405020304" pitchFamily="18" charset="0"/>
              </a:rPr>
              <a:t>】</a:t>
            </a:r>
            <a:endParaRPr lang="ja-JP" altLang="en-US" sz="1200" kern="100" dirty="0">
              <a:ea typeface="游明朝" panose="02020400000000000000" pitchFamily="18" charset="-128"/>
              <a:cs typeface="Times New Roman" panose="02020603050405020304" pitchFamily="18" charset="0"/>
            </a:endParaRPr>
          </a:p>
        </p:txBody>
      </p:sp>
      <p:sp>
        <p:nvSpPr>
          <p:cNvPr id="7" name="角丸四角形 6"/>
          <p:cNvSpPr/>
          <p:nvPr/>
        </p:nvSpPr>
        <p:spPr>
          <a:xfrm>
            <a:off x="141615" y="977998"/>
            <a:ext cx="3438000" cy="540000"/>
          </a:xfrm>
          <a:prstGeom prst="roundRect">
            <a:avLst>
              <a:gd name="adj" fmla="val 4896"/>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ot="0" spcFirstLastPara="0" vert="horz" wrap="square" lIns="74295" tIns="37148" rIns="74295" bIns="37148" numCol="1" spcCol="0" rtlCol="0" fromWordArt="0" anchor="ctr" anchorCtr="0" forceAA="0" compatLnSpc="1">
            <a:prstTxWarp prst="textNoShape">
              <a:avLst/>
            </a:prstTxWarp>
            <a:noAutofit/>
          </a:bodyPr>
          <a:lstStyle/>
          <a:p>
            <a:pPr>
              <a:lnSpc>
                <a:spcPts val="1219"/>
              </a:lnSpc>
            </a:pP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〇　</a:t>
            </a:r>
            <a:r>
              <a:rPr lang="ja-JP" altLang="ja-JP" sz="1100" kern="100" dirty="0">
                <a:latin typeface="Meiryo UI" panose="020B0604030504040204" pitchFamily="50" charset="-128"/>
                <a:ea typeface="Meiryo UI" panose="020B0604030504040204" pitchFamily="50" charset="-128"/>
                <a:cs typeface="Times New Roman" panose="02020603050405020304" pitchFamily="18" charset="0"/>
              </a:rPr>
              <a:t>内外から人、モノ、投資等を呼び込む</a:t>
            </a:r>
            <a:endParaRPr lang="en-US" altLang="ja-JP" sz="11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ts val="1219"/>
              </a:lnSpc>
            </a:pP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100" kern="100" dirty="0">
                <a:latin typeface="Meiryo UI" panose="020B0604030504040204" pitchFamily="50" charset="-128"/>
                <a:ea typeface="Meiryo UI" panose="020B0604030504040204" pitchFamily="50" charset="-128"/>
                <a:cs typeface="Times New Roman" panose="02020603050405020304" pitchFamily="18" charset="0"/>
              </a:rPr>
              <a:t>「強い大阪」の実現</a:t>
            </a:r>
          </a:p>
          <a:p>
            <a:pPr>
              <a:lnSpc>
                <a:spcPts val="1219"/>
              </a:lnSpc>
            </a:pP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〇 </a:t>
            </a:r>
            <a:r>
              <a:rPr lang="ja-JP" altLang="ja-JP" sz="1100" kern="100" dirty="0">
                <a:latin typeface="Meiryo UI" panose="020B0604030504040204" pitchFamily="50" charset="-128"/>
                <a:ea typeface="Meiryo UI" panose="020B0604030504040204" pitchFamily="50" charset="-128"/>
                <a:cs typeface="Times New Roman" panose="02020603050405020304" pitchFamily="18" charset="0"/>
              </a:rPr>
              <a:t>世界に存在感を示す「大阪」の実現</a:t>
            </a:r>
            <a:endParaRPr lang="ja-JP" altLang="en-US" sz="11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9" name="角丸四角形 8"/>
          <p:cNvSpPr/>
          <p:nvPr/>
        </p:nvSpPr>
        <p:spPr>
          <a:xfrm>
            <a:off x="141615" y="3879916"/>
            <a:ext cx="3438000" cy="2880000"/>
          </a:xfrm>
          <a:prstGeom prst="roundRect">
            <a:avLst>
              <a:gd name="adj" fmla="val 4060"/>
            </a:avLst>
          </a:prstGeom>
          <a:solidFill>
            <a:schemeClr val="bg1">
              <a:lumMod val="85000"/>
            </a:schemeClr>
          </a:solidFill>
          <a:ln w="12700" cap="flat" cmpd="sng" algn="ctr">
            <a:noFill/>
            <a:prstDash val="solid"/>
            <a:miter lim="800000"/>
          </a:ln>
          <a:effectLst>
            <a:outerShdw blurRad="50800" dist="38100" dir="2700000" algn="tl" rotWithShape="0">
              <a:prstClr val="black">
                <a:alpha val="40000"/>
              </a:prstClr>
            </a:outerShdw>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algn="ctr">
              <a:lnSpc>
                <a:spcPts val="1219"/>
              </a:lnSpc>
            </a:pPr>
            <a:endParaRPr lang="ja-JP" altLang="en-US" sz="853"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10" name="正方形/長方形 9"/>
          <p:cNvSpPr/>
          <p:nvPr/>
        </p:nvSpPr>
        <p:spPr>
          <a:xfrm>
            <a:off x="3615221" y="868827"/>
            <a:ext cx="2462877" cy="365876"/>
          </a:xfrm>
          <a:prstGeom prst="rect">
            <a:avLst/>
          </a:prstGeom>
          <a:noFill/>
          <a:ln w="12700" cap="flat" cmpd="sng" algn="ctr">
            <a:noFill/>
            <a:prstDash val="solid"/>
            <a:miter lim="800000"/>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a:lnSpc>
                <a:spcPts val="1219"/>
              </a:lnSpc>
            </a:pPr>
            <a:r>
              <a:rPr lang="en-US" altLang="ja-JP" sz="1200" b="1" kern="100" dirty="0">
                <a:latin typeface="游明朝" panose="02020400000000000000" pitchFamily="18" charset="-128"/>
                <a:ea typeface="Meiryo UI" panose="020B0604030504040204" pitchFamily="50" charset="-128"/>
                <a:cs typeface="Times New Roman" panose="02020603050405020304" pitchFamily="18" charset="0"/>
              </a:rPr>
              <a:t>【</a:t>
            </a:r>
            <a:r>
              <a:rPr lang="ja-JP" altLang="en-US" sz="1200" b="1" kern="100" dirty="0">
                <a:latin typeface="游明朝" panose="02020400000000000000" pitchFamily="18" charset="-128"/>
                <a:ea typeface="Meiryo UI" panose="020B0604030504040204" pitchFamily="50" charset="-128"/>
                <a:cs typeface="Times New Roman" panose="02020603050405020304" pitchFamily="18" charset="0"/>
              </a:rPr>
              <a:t>目指すべき</a:t>
            </a:r>
            <a:r>
              <a:rPr lang="ja-JP" altLang="en-US" sz="1200" b="1" kern="100" dirty="0" smtClean="0">
                <a:latin typeface="游明朝" panose="02020400000000000000" pitchFamily="18" charset="-128"/>
                <a:ea typeface="Meiryo UI" panose="020B0604030504040204" pitchFamily="50" charset="-128"/>
                <a:cs typeface="Times New Roman" panose="02020603050405020304" pitchFamily="18" charset="0"/>
              </a:rPr>
              <a:t>都市像</a:t>
            </a:r>
            <a:r>
              <a:rPr lang="en-US" altLang="ja-JP" sz="1200" b="1" kern="100" dirty="0" smtClean="0">
                <a:latin typeface="游明朝" panose="02020400000000000000" pitchFamily="18" charset="-128"/>
                <a:ea typeface="Meiryo UI" panose="020B0604030504040204" pitchFamily="50" charset="-128"/>
                <a:cs typeface="Times New Roman" panose="02020603050405020304" pitchFamily="18" charset="0"/>
              </a:rPr>
              <a:t>】</a:t>
            </a:r>
            <a:endParaRPr lang="ja-JP" altLang="en-US" sz="1200" kern="100" dirty="0">
              <a:latin typeface="游明朝" panose="02020400000000000000" pitchFamily="18" charset="-128"/>
              <a:ea typeface="游明朝" panose="02020400000000000000" pitchFamily="18" charset="-128"/>
              <a:cs typeface="Times New Roman" panose="02020603050405020304" pitchFamily="18" charset="0"/>
            </a:endParaRPr>
          </a:p>
        </p:txBody>
      </p:sp>
      <p:graphicFrame>
        <p:nvGraphicFramePr>
          <p:cNvPr id="11" name="表 10"/>
          <p:cNvGraphicFramePr>
            <a:graphicFrameLocks noGrp="1"/>
          </p:cNvGraphicFramePr>
          <p:nvPr>
            <p:extLst>
              <p:ext uri="{D42A27DB-BD31-4B8C-83A1-F6EECF244321}">
                <p14:modId xmlns:p14="http://schemas.microsoft.com/office/powerpoint/2010/main" val="3536761655"/>
              </p:ext>
            </p:extLst>
          </p:nvPr>
        </p:nvGraphicFramePr>
        <p:xfrm>
          <a:off x="3695879" y="1140343"/>
          <a:ext cx="6168882" cy="5540198"/>
        </p:xfrm>
        <a:graphic>
          <a:graphicData uri="http://schemas.openxmlformats.org/drawingml/2006/table">
            <a:tbl>
              <a:tblPr firstRow="1" firstCol="1" bandRow="1">
                <a:tableStyleId>{5C22544A-7EE6-4342-B048-85BDC9FD1C3A}</a:tableStyleId>
              </a:tblPr>
              <a:tblGrid>
                <a:gridCol w="252131">
                  <a:extLst>
                    <a:ext uri="{9D8B030D-6E8A-4147-A177-3AD203B41FA5}">
                      <a16:colId xmlns:a16="http://schemas.microsoft.com/office/drawing/2014/main" val="2853252500"/>
                    </a:ext>
                  </a:extLst>
                </a:gridCol>
                <a:gridCol w="1836939">
                  <a:extLst>
                    <a:ext uri="{9D8B030D-6E8A-4147-A177-3AD203B41FA5}">
                      <a16:colId xmlns:a16="http://schemas.microsoft.com/office/drawing/2014/main" val="3427753982"/>
                    </a:ext>
                  </a:extLst>
                </a:gridCol>
                <a:gridCol w="4079812">
                  <a:extLst>
                    <a:ext uri="{9D8B030D-6E8A-4147-A177-3AD203B41FA5}">
                      <a16:colId xmlns:a16="http://schemas.microsoft.com/office/drawing/2014/main" val="1183637121"/>
                    </a:ext>
                  </a:extLst>
                </a:gridCol>
              </a:tblGrid>
              <a:tr h="237020">
                <a:tc>
                  <a:txBody>
                    <a:bodyPr/>
                    <a:lstStyle/>
                    <a:p>
                      <a:pPr algn="ctr">
                        <a:spcAft>
                          <a:spcPts val="0"/>
                        </a:spcAft>
                      </a:pPr>
                      <a:r>
                        <a:rPr lang="en-US" sz="900" kern="100" dirty="0">
                          <a:effectLst/>
                          <a:latin typeface="Meiryo UI" panose="020B0604030504040204" pitchFamily="50" charset="-128"/>
                          <a:ea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tc>
                <a:tc gridSpan="2">
                  <a:txBody>
                    <a:bodyPr/>
                    <a:lstStyle/>
                    <a:p>
                      <a:pPr algn="ctr">
                        <a:spcAft>
                          <a:spcPts val="0"/>
                        </a:spcAft>
                      </a:pPr>
                      <a:r>
                        <a:rPr lang="ja-JP" sz="900" kern="100" dirty="0">
                          <a:solidFill>
                            <a:schemeClr val="bg1"/>
                          </a:solidFill>
                          <a:effectLst/>
                          <a:latin typeface="Meiryo UI" panose="020B0604030504040204" pitchFamily="50" charset="-128"/>
                          <a:ea typeface="Meiryo UI" panose="020B0604030504040204" pitchFamily="50" charset="-128"/>
                        </a:rPr>
                        <a:t>目指すべき都市像</a:t>
                      </a:r>
                      <a:endParaRPr lang="ja-JP" sz="9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hMerge="1">
                  <a:txBody>
                    <a:bodyPr/>
                    <a:lstStyle/>
                    <a:p>
                      <a:pPr algn="ctr">
                        <a:spcAft>
                          <a:spcPts val="0"/>
                        </a:spcAft>
                      </a:pP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3434366000"/>
                  </a:ext>
                </a:extLst>
              </a:tr>
              <a:tr h="507951">
                <a:tc rowSpan="4">
                  <a:txBody>
                    <a:bodyPr/>
                    <a:lstStyle/>
                    <a:p>
                      <a:pPr marL="71755" marR="71755" algn="ctr">
                        <a:spcAft>
                          <a:spcPts val="0"/>
                        </a:spcAft>
                      </a:pPr>
                      <a:r>
                        <a:rPr lang="ja-JP" sz="900" kern="100" dirty="0">
                          <a:effectLst/>
                          <a:latin typeface="Meiryo UI" panose="020B0604030504040204" pitchFamily="50" charset="-128"/>
                          <a:ea typeface="Meiryo UI" panose="020B0604030504040204" pitchFamily="50" charset="-128"/>
                        </a:rPr>
                        <a:t>観光・都市魅力</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vert="eaVert"/>
                </a:tc>
                <a:tc>
                  <a:txBody>
                    <a:bodyPr/>
                    <a:lstStyle/>
                    <a:p>
                      <a:pPr algn="l">
                        <a:lnSpc>
                          <a:spcPts val="13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rPr>
                        <a:t>安全で安心</a:t>
                      </a:r>
                      <a:r>
                        <a:rPr lang="ja-JP" sz="900" kern="100" dirty="0" smtClean="0">
                          <a:solidFill>
                            <a:schemeClr val="tx1"/>
                          </a:solidFill>
                          <a:effectLst/>
                          <a:latin typeface="Meiryo UI" panose="020B0604030504040204" pitchFamily="50" charset="-128"/>
                          <a:ea typeface="Meiryo UI" panose="020B0604030504040204" pitchFamily="50" charset="-128"/>
                        </a:rPr>
                        <a:t>して</a:t>
                      </a:r>
                      <a:r>
                        <a:rPr lang="ja-JP" altLang="en-US" sz="900" kern="100" dirty="0" smtClean="0">
                          <a:solidFill>
                            <a:schemeClr val="tx1"/>
                          </a:solidFill>
                          <a:effectLst/>
                          <a:latin typeface="Meiryo UI" panose="020B0604030504040204" pitchFamily="50" charset="-128"/>
                          <a:ea typeface="Meiryo UI" panose="020B0604030504040204" pitchFamily="50" charset="-128"/>
                        </a:rPr>
                        <a:t>快適に</a:t>
                      </a:r>
                      <a:r>
                        <a:rPr lang="ja-JP" sz="900" kern="100" dirty="0" smtClean="0">
                          <a:solidFill>
                            <a:schemeClr val="tx1"/>
                          </a:solidFill>
                          <a:effectLst/>
                          <a:latin typeface="Meiryo UI" panose="020B0604030504040204" pitchFamily="50" charset="-128"/>
                          <a:ea typeface="Meiryo UI" panose="020B0604030504040204" pitchFamily="50" charset="-128"/>
                        </a:rPr>
                        <a:t>滞在</a:t>
                      </a:r>
                      <a:r>
                        <a:rPr lang="ja-JP" sz="900" kern="100" dirty="0">
                          <a:solidFill>
                            <a:schemeClr val="tx1"/>
                          </a:solidFill>
                          <a:effectLst/>
                          <a:latin typeface="Meiryo UI" panose="020B0604030504040204" pitchFamily="50" charset="-128"/>
                          <a:ea typeface="Meiryo UI" panose="020B0604030504040204" pitchFamily="50" charset="-128"/>
                        </a:rPr>
                        <a:t>できる都市</a:t>
                      </a:r>
                      <a:endParaRPr 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indent="152400" algn="just">
                        <a:lnSpc>
                          <a:spcPts val="13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rPr>
                        <a:t>コロナをはじめとする</a:t>
                      </a:r>
                      <a:r>
                        <a:rPr lang="ja-JP" sz="900" kern="100" dirty="0" smtClean="0">
                          <a:solidFill>
                            <a:schemeClr val="tx1"/>
                          </a:solidFill>
                          <a:effectLst/>
                          <a:latin typeface="Meiryo UI" panose="020B0604030504040204" pitchFamily="50" charset="-128"/>
                          <a:ea typeface="Meiryo UI" panose="020B0604030504040204" pitchFamily="50" charset="-128"/>
                        </a:rPr>
                        <a:t>様々</a:t>
                      </a:r>
                      <a:r>
                        <a:rPr lang="ja-JP" sz="900" kern="100" dirty="0">
                          <a:solidFill>
                            <a:schemeClr val="tx1"/>
                          </a:solidFill>
                          <a:effectLst/>
                          <a:latin typeface="Meiryo UI" panose="020B0604030504040204" pitchFamily="50" charset="-128"/>
                          <a:ea typeface="Meiryo UI" panose="020B0604030504040204" pitchFamily="50" charset="-128"/>
                        </a:rPr>
                        <a:t>な危機事象に</a:t>
                      </a:r>
                      <a:r>
                        <a:rPr lang="ja-JP" sz="900" kern="100" dirty="0" smtClean="0">
                          <a:solidFill>
                            <a:schemeClr val="tx1"/>
                          </a:solidFill>
                          <a:effectLst/>
                          <a:latin typeface="Meiryo UI" panose="020B0604030504040204" pitchFamily="50" charset="-128"/>
                          <a:ea typeface="Meiryo UI" panose="020B0604030504040204" pitchFamily="50" charset="-128"/>
                        </a:rPr>
                        <a:t>お</a:t>
                      </a:r>
                      <a:r>
                        <a:rPr lang="ja-JP" altLang="en-US" sz="900" kern="100" dirty="0" smtClean="0">
                          <a:solidFill>
                            <a:schemeClr val="tx1"/>
                          </a:solidFill>
                          <a:effectLst/>
                          <a:latin typeface="Meiryo UI" panose="020B0604030504040204" pitchFamily="50" charset="-128"/>
                          <a:ea typeface="Meiryo UI" panose="020B0604030504040204" pitchFamily="50" charset="-128"/>
                        </a:rPr>
                        <a:t>ける</a:t>
                      </a:r>
                      <a:r>
                        <a:rPr lang="ja-JP" sz="900" kern="100" dirty="0" smtClean="0">
                          <a:solidFill>
                            <a:schemeClr val="tx1"/>
                          </a:solidFill>
                          <a:effectLst/>
                          <a:latin typeface="Meiryo UI" panose="020B0604030504040204" pitchFamily="50" charset="-128"/>
                          <a:ea typeface="Meiryo UI" panose="020B0604030504040204" pitchFamily="50" charset="-128"/>
                        </a:rPr>
                        <a:t>柔軟</a:t>
                      </a:r>
                      <a:r>
                        <a:rPr lang="ja-JP" sz="900" kern="100" dirty="0">
                          <a:solidFill>
                            <a:schemeClr val="tx1"/>
                          </a:solidFill>
                          <a:effectLst/>
                          <a:latin typeface="Meiryo UI" panose="020B0604030504040204" pitchFamily="50" charset="-128"/>
                          <a:ea typeface="Meiryo UI" panose="020B0604030504040204" pitchFamily="50" charset="-128"/>
                        </a:rPr>
                        <a:t>で機動的な</a:t>
                      </a:r>
                      <a:r>
                        <a:rPr lang="ja-JP" sz="900" kern="100" dirty="0" smtClean="0">
                          <a:solidFill>
                            <a:schemeClr val="tx1"/>
                          </a:solidFill>
                          <a:effectLst/>
                          <a:latin typeface="Meiryo UI" panose="020B0604030504040204" pitchFamily="50" charset="-128"/>
                          <a:ea typeface="Meiryo UI" panose="020B0604030504040204" pitchFamily="50" charset="-128"/>
                        </a:rPr>
                        <a:t>対応</a:t>
                      </a:r>
                      <a:r>
                        <a:rPr lang="ja-JP" altLang="en-US" sz="900" kern="100" dirty="0" smtClean="0">
                          <a:solidFill>
                            <a:schemeClr val="tx1"/>
                          </a:solidFill>
                          <a:effectLst/>
                          <a:latin typeface="Meiryo UI" panose="020B0604030504040204" pitchFamily="50" charset="-128"/>
                          <a:ea typeface="Meiryo UI" panose="020B0604030504040204" pitchFamily="50" charset="-128"/>
                        </a:rPr>
                        <a:t>力</a:t>
                      </a:r>
                      <a:r>
                        <a:rPr lang="ja-JP" sz="900" kern="100" dirty="0" smtClean="0">
                          <a:solidFill>
                            <a:schemeClr val="tx1"/>
                          </a:solidFill>
                          <a:effectLst/>
                          <a:latin typeface="Meiryo UI" panose="020B0604030504040204" pitchFamily="50" charset="-128"/>
                          <a:ea typeface="Meiryo UI" panose="020B0604030504040204" pitchFamily="50" charset="-128"/>
                        </a:rPr>
                        <a:t>が</a:t>
                      </a:r>
                      <a:r>
                        <a:rPr lang="ja-JP" altLang="en-US" sz="900" kern="100" dirty="0" smtClean="0">
                          <a:solidFill>
                            <a:schemeClr val="tx1"/>
                          </a:solidFill>
                          <a:effectLst/>
                          <a:latin typeface="Meiryo UI" panose="020B0604030504040204" pitchFamily="50" charset="-128"/>
                          <a:ea typeface="Meiryo UI" panose="020B0604030504040204" pitchFamily="50" charset="-128"/>
                        </a:rPr>
                        <a:t>都市ブランドとして重要となってくることを踏まえ</a:t>
                      </a:r>
                      <a:r>
                        <a:rPr lang="ja-JP" sz="900" kern="100" dirty="0" smtClean="0">
                          <a:solidFill>
                            <a:schemeClr val="tx1"/>
                          </a:solidFill>
                          <a:effectLst/>
                          <a:latin typeface="Meiryo UI" panose="020B0604030504040204" pitchFamily="50" charset="-128"/>
                          <a:ea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rPr>
                        <a:t>大阪を訪れる</a:t>
                      </a:r>
                      <a:r>
                        <a:rPr lang="ja-JP" sz="900" kern="100" dirty="0" smtClean="0">
                          <a:solidFill>
                            <a:schemeClr val="tx1"/>
                          </a:solidFill>
                          <a:effectLst/>
                          <a:latin typeface="Meiryo UI" panose="020B0604030504040204" pitchFamily="50" charset="-128"/>
                          <a:ea typeface="Meiryo UI" panose="020B0604030504040204" pitchFamily="50" charset="-128"/>
                        </a:rPr>
                        <a:t>人が</a:t>
                      </a:r>
                      <a:r>
                        <a:rPr lang="ja-JP" sz="900" kern="100" dirty="0">
                          <a:solidFill>
                            <a:schemeClr val="tx1"/>
                          </a:solidFill>
                          <a:effectLst/>
                          <a:latin typeface="Meiryo UI" panose="020B0604030504040204" pitchFamily="50" charset="-128"/>
                          <a:ea typeface="Meiryo UI" panose="020B0604030504040204" pitchFamily="50" charset="-128"/>
                        </a:rPr>
                        <a:t>安全で安心して滞在し、楽しむことができる都市を目指す。</a:t>
                      </a:r>
                      <a:endParaRPr 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2021061701"/>
                  </a:ext>
                </a:extLst>
              </a:tr>
              <a:tr h="567213">
                <a:tc vMerge="1">
                  <a:txBody>
                    <a:bodyPr/>
                    <a:lstStyle/>
                    <a:p>
                      <a:endParaRPr kumimoji="1" lang="ja-JP" altLang="en-US"/>
                    </a:p>
                  </a:txBody>
                  <a:tcPr/>
                </a:tc>
                <a:tc>
                  <a:txBody>
                    <a:bodyPr/>
                    <a:lstStyle/>
                    <a:p>
                      <a:pPr algn="l">
                        <a:lnSpc>
                          <a:spcPts val="13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rPr>
                        <a:t>大阪ならではの賑わいを創出する</a:t>
                      </a:r>
                      <a:r>
                        <a:rPr lang="ja-JP" sz="900" kern="100" dirty="0" smtClean="0">
                          <a:solidFill>
                            <a:schemeClr val="tx1"/>
                          </a:solidFill>
                          <a:effectLst/>
                          <a:latin typeface="Meiryo UI" panose="020B0604030504040204" pitchFamily="50" charset="-128"/>
                          <a:ea typeface="Meiryo UI" panose="020B0604030504040204" pitchFamily="50" charset="-128"/>
                        </a:rPr>
                        <a:t>都市</a:t>
                      </a:r>
                      <a:endParaRPr 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0" marR="0" lvl="0" indent="152400" algn="l" defTabSz="914400" rtl="0" eaLnBrk="1" fontAlgn="auto" latinLnBrk="0" hangingPunct="1">
                        <a:lnSpc>
                          <a:spcPts val="1300"/>
                        </a:lnSpc>
                        <a:spcBef>
                          <a:spcPts val="0"/>
                        </a:spcBef>
                        <a:spcAft>
                          <a:spcPts val="0"/>
                        </a:spcAft>
                        <a:buClrTx/>
                        <a:buSzTx/>
                        <a:buFontTx/>
                        <a:buNone/>
                        <a:tabLst/>
                        <a:defRPr/>
                      </a:pPr>
                      <a:r>
                        <a:rPr lang="ja-JP" altLang="en-US" sz="900" u="none" kern="100" dirty="0" smtClean="0">
                          <a:solidFill>
                            <a:schemeClr val="tx1"/>
                          </a:solidFill>
                          <a:effectLst/>
                          <a:latin typeface="Meiryo UI" panose="020B0604030504040204" pitchFamily="50" charset="-128"/>
                          <a:ea typeface="Meiryo UI" panose="020B0604030504040204" pitchFamily="50" charset="-128"/>
                        </a:rPr>
                        <a:t>大阪の強みであるエンタメ、食、歴史、文化・芸術、プロスポーツなどを活かし、新たな生活様式に適応した賑わいを創出する</a:t>
                      </a:r>
                      <a:r>
                        <a:rPr lang="ja-JP" altLang="ja-JP" sz="900" kern="100" dirty="0" smtClean="0">
                          <a:solidFill>
                            <a:schemeClr val="tx1"/>
                          </a:solidFill>
                          <a:effectLst/>
                          <a:latin typeface="Meiryo UI" panose="020B0604030504040204" pitchFamily="50" charset="-128"/>
                          <a:ea typeface="Meiryo UI" panose="020B0604030504040204" pitchFamily="50" charset="-128"/>
                        </a:rPr>
                        <a:t>都市を目指</a:t>
                      </a:r>
                      <a:r>
                        <a:rPr lang="ja-JP" altLang="en-US" sz="900" kern="100" dirty="0" smtClean="0">
                          <a:solidFill>
                            <a:schemeClr val="tx1"/>
                          </a:solidFill>
                          <a:effectLst/>
                          <a:latin typeface="Meiryo UI" panose="020B0604030504040204" pitchFamily="50" charset="-128"/>
                          <a:ea typeface="Meiryo UI" panose="020B0604030504040204" pitchFamily="50" charset="-128"/>
                        </a:rPr>
                        <a:t>す。</a:t>
                      </a:r>
                      <a:endParaRPr lang="ja-JP" sz="9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2276605425"/>
                  </a:ext>
                </a:extLst>
              </a:tr>
              <a:tr h="554901">
                <a:tc vMerge="1">
                  <a:txBody>
                    <a:bodyPr/>
                    <a:lstStyle/>
                    <a:p>
                      <a:endParaRPr kumimoji="1" lang="ja-JP" altLang="en-US"/>
                    </a:p>
                  </a:txBody>
                  <a:tcPr/>
                </a:tc>
                <a:tc>
                  <a:txBody>
                    <a:bodyPr/>
                    <a:lstStyle/>
                    <a:p>
                      <a:pPr algn="l">
                        <a:lnSpc>
                          <a:spcPts val="1300"/>
                        </a:lnSpc>
                        <a:spcAft>
                          <a:spcPts val="0"/>
                        </a:spcAft>
                      </a:pPr>
                      <a:r>
                        <a:rPr lang="ja-JP" sz="900" kern="100" dirty="0" smtClean="0">
                          <a:effectLst/>
                          <a:latin typeface="Meiryo UI" panose="020B0604030504040204" pitchFamily="50" charset="-128"/>
                          <a:ea typeface="Meiryo UI" panose="020B0604030504040204" pitchFamily="50" charset="-128"/>
                        </a:rPr>
                        <a:t>多様</a:t>
                      </a:r>
                      <a:r>
                        <a:rPr lang="ja-JP" sz="900" kern="100" dirty="0">
                          <a:effectLst/>
                          <a:latin typeface="Meiryo UI" panose="020B0604030504040204" pitchFamily="50" charset="-128"/>
                          <a:ea typeface="Meiryo UI" panose="020B0604030504040204" pitchFamily="50" charset="-128"/>
                        </a:rPr>
                        <a:t>な楽しみ方が</a:t>
                      </a:r>
                      <a:r>
                        <a:rPr lang="ja-JP" sz="900" kern="100" dirty="0" smtClean="0">
                          <a:effectLst/>
                          <a:latin typeface="Meiryo UI" panose="020B0604030504040204" pitchFamily="50" charset="-128"/>
                          <a:ea typeface="Meiryo UI" panose="020B0604030504040204" pitchFamily="50" charset="-128"/>
                        </a:rPr>
                        <a:t>できる</a:t>
                      </a:r>
                      <a:endParaRPr lang="en-US" altLang="ja-JP" sz="900" kern="100" dirty="0" smtClean="0">
                        <a:effectLst/>
                        <a:latin typeface="Meiryo UI" panose="020B0604030504040204" pitchFamily="50" charset="-128"/>
                        <a:ea typeface="Meiryo UI" panose="020B0604030504040204" pitchFamily="50" charset="-128"/>
                      </a:endParaRPr>
                    </a:p>
                    <a:p>
                      <a:pPr algn="l">
                        <a:lnSpc>
                          <a:spcPts val="1300"/>
                        </a:lnSpc>
                        <a:spcAft>
                          <a:spcPts val="0"/>
                        </a:spcAft>
                      </a:pPr>
                      <a:r>
                        <a:rPr lang="ja-JP" sz="900" kern="100" dirty="0" smtClean="0">
                          <a:effectLst/>
                          <a:latin typeface="Meiryo UI" panose="020B0604030504040204" pitchFamily="50" charset="-128"/>
                          <a:ea typeface="Meiryo UI" panose="020B0604030504040204" pitchFamily="50" charset="-128"/>
                        </a:rPr>
                        <a:t>周遊・</a:t>
                      </a:r>
                      <a:r>
                        <a:rPr lang="ja-JP" altLang="en-US" sz="900" kern="100" dirty="0" smtClean="0">
                          <a:effectLst/>
                          <a:latin typeface="Meiryo UI" panose="020B0604030504040204" pitchFamily="50" charset="-128"/>
                          <a:ea typeface="Meiryo UI" panose="020B0604030504040204" pitchFamily="50" charset="-128"/>
                        </a:rPr>
                        <a:t>観光</a:t>
                      </a:r>
                      <a:r>
                        <a:rPr lang="ja-JP" sz="900" kern="100" dirty="0" smtClean="0">
                          <a:effectLst/>
                          <a:latin typeface="Meiryo UI" panose="020B0604030504040204" pitchFamily="50" charset="-128"/>
                          <a:ea typeface="Meiryo UI" panose="020B0604030504040204" pitchFamily="50" charset="-128"/>
                        </a:rPr>
                        <a:t>都市</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indent="152400" algn="l">
                        <a:lnSpc>
                          <a:spcPts val="1300"/>
                        </a:lnSpc>
                        <a:spcAft>
                          <a:spcPts val="0"/>
                        </a:spcAft>
                      </a:pPr>
                      <a:r>
                        <a:rPr lang="ja-JP" sz="900" kern="100" dirty="0">
                          <a:effectLst/>
                          <a:latin typeface="Meiryo UI" panose="020B0604030504040204" pitchFamily="50" charset="-128"/>
                          <a:ea typeface="Meiryo UI" panose="020B0604030504040204" pitchFamily="50" charset="-128"/>
                        </a:rPr>
                        <a:t>国内外を</a:t>
                      </a:r>
                      <a:r>
                        <a:rPr lang="ja-JP" sz="900" kern="100" dirty="0">
                          <a:solidFill>
                            <a:schemeClr val="tx1"/>
                          </a:solidFill>
                          <a:effectLst/>
                          <a:latin typeface="Meiryo UI" panose="020B0604030504040204" pitchFamily="50" charset="-128"/>
                          <a:ea typeface="Meiryo UI" panose="020B0604030504040204" pitchFamily="50" charset="-128"/>
                        </a:rPr>
                        <a:t>問わず</a:t>
                      </a:r>
                      <a:r>
                        <a:rPr lang="ja-JP" sz="900" kern="100" dirty="0" smtClean="0">
                          <a:solidFill>
                            <a:schemeClr val="tx1"/>
                          </a:solidFill>
                          <a:effectLst/>
                          <a:latin typeface="Meiryo UI" panose="020B0604030504040204" pitchFamily="50" charset="-128"/>
                          <a:ea typeface="Meiryo UI" panose="020B0604030504040204" pitchFamily="50" charset="-128"/>
                        </a:rPr>
                        <a:t>幅広い</a:t>
                      </a:r>
                      <a:r>
                        <a:rPr lang="ja-JP" altLang="en-US" sz="900" kern="100" baseline="0" dirty="0" smtClean="0">
                          <a:solidFill>
                            <a:schemeClr val="tx1"/>
                          </a:solidFill>
                          <a:effectLst/>
                          <a:latin typeface="Meiryo UI" panose="020B0604030504040204" pitchFamily="50" charset="-128"/>
                          <a:ea typeface="Meiryo UI" panose="020B0604030504040204" pitchFamily="50" charset="-128"/>
                        </a:rPr>
                        <a:t>国・</a:t>
                      </a:r>
                      <a:r>
                        <a:rPr lang="ja-JP" sz="900" kern="100" dirty="0" smtClean="0">
                          <a:solidFill>
                            <a:schemeClr val="tx1"/>
                          </a:solidFill>
                          <a:effectLst/>
                          <a:latin typeface="Meiryo UI" panose="020B0604030504040204" pitchFamily="50" charset="-128"/>
                          <a:ea typeface="Meiryo UI" panose="020B0604030504040204" pitchFamily="50" charset="-128"/>
                        </a:rPr>
                        <a:t>地域</a:t>
                      </a:r>
                      <a:r>
                        <a:rPr lang="ja-JP" sz="900" kern="100" dirty="0">
                          <a:solidFill>
                            <a:schemeClr val="tx1"/>
                          </a:solidFill>
                          <a:effectLst/>
                          <a:latin typeface="Meiryo UI" panose="020B0604030504040204" pitchFamily="50" charset="-128"/>
                          <a:ea typeface="Meiryo UI" panose="020B0604030504040204" pitchFamily="50" charset="-128"/>
                        </a:rPr>
                        <a:t>からの集客を図るため</a:t>
                      </a:r>
                      <a:r>
                        <a:rPr lang="ja-JP" sz="900" kern="100" dirty="0" smtClean="0">
                          <a:solidFill>
                            <a:schemeClr val="tx1"/>
                          </a:solidFill>
                          <a:effectLst/>
                          <a:latin typeface="Meiryo UI" panose="020B0604030504040204" pitchFamily="50" charset="-128"/>
                          <a:ea typeface="Meiryo UI" panose="020B0604030504040204" pitchFamily="50" charset="-128"/>
                        </a:rPr>
                        <a:t>、府内</a:t>
                      </a:r>
                      <a:r>
                        <a:rPr lang="ja-JP" sz="900" kern="100" dirty="0">
                          <a:solidFill>
                            <a:schemeClr val="tx1"/>
                          </a:solidFill>
                          <a:effectLst/>
                          <a:latin typeface="Meiryo UI" panose="020B0604030504040204" pitchFamily="50" charset="-128"/>
                          <a:ea typeface="Meiryo UI" panose="020B0604030504040204" pitchFamily="50" charset="-128"/>
                        </a:rPr>
                        <a:t>各地を周遊し多様な体験ができる都市を目指す。</a:t>
                      </a:r>
                      <a:endParaRPr 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1315625383"/>
                  </a:ext>
                </a:extLst>
              </a:tr>
              <a:tr h="426915">
                <a:tc vMerge="1">
                  <a:txBody>
                    <a:bodyPr/>
                    <a:lstStyle/>
                    <a:p>
                      <a:endParaRPr kumimoji="1" lang="ja-JP" altLang="en-US"/>
                    </a:p>
                  </a:txBody>
                  <a:tcPr/>
                </a:tc>
                <a:tc>
                  <a:txBody>
                    <a:bodyPr/>
                    <a:lstStyle/>
                    <a:p>
                      <a:pPr algn="l">
                        <a:lnSpc>
                          <a:spcPts val="1300"/>
                        </a:lnSpc>
                        <a:spcAft>
                          <a:spcPts val="0"/>
                        </a:spcAft>
                      </a:pPr>
                      <a:r>
                        <a:rPr lang="ja-JP" sz="900" kern="100" dirty="0">
                          <a:effectLst/>
                          <a:latin typeface="Meiryo UI" panose="020B0604030504040204" pitchFamily="50" charset="-128"/>
                          <a:ea typeface="Meiryo UI" panose="020B0604030504040204" pitchFamily="50" charset="-128"/>
                        </a:rPr>
                        <a:t>世界水準のＭＩＣＥ都市</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indent="152400" algn="l">
                        <a:lnSpc>
                          <a:spcPts val="1300"/>
                        </a:lnSpc>
                        <a:spcAft>
                          <a:spcPts val="0"/>
                        </a:spcAft>
                      </a:pPr>
                      <a:r>
                        <a:rPr lang="en-US" sz="900" kern="100" dirty="0">
                          <a:effectLst/>
                          <a:latin typeface="Meiryo UI" panose="020B0604030504040204" pitchFamily="50" charset="-128"/>
                          <a:ea typeface="Meiryo UI" panose="020B0604030504040204" pitchFamily="50" charset="-128"/>
                        </a:rPr>
                        <a:t>IR</a:t>
                      </a:r>
                      <a:r>
                        <a:rPr lang="ja-JP" sz="900" kern="100" dirty="0">
                          <a:effectLst/>
                          <a:latin typeface="Meiryo UI" panose="020B0604030504040204" pitchFamily="50" charset="-128"/>
                          <a:ea typeface="Meiryo UI" panose="020B0604030504040204" pitchFamily="50" charset="-128"/>
                        </a:rPr>
                        <a:t>誘致に伴う世界水準の</a:t>
                      </a:r>
                      <a:r>
                        <a:rPr lang="en-US" sz="900" kern="100" dirty="0">
                          <a:effectLst/>
                          <a:latin typeface="Meiryo UI" panose="020B0604030504040204" pitchFamily="50" charset="-128"/>
                          <a:ea typeface="Meiryo UI" panose="020B0604030504040204" pitchFamily="50" charset="-128"/>
                        </a:rPr>
                        <a:t>MICE</a:t>
                      </a:r>
                      <a:r>
                        <a:rPr lang="ja-JP" sz="900" kern="100" dirty="0">
                          <a:effectLst/>
                          <a:latin typeface="Meiryo UI" panose="020B0604030504040204" pitchFamily="50" charset="-128"/>
                          <a:ea typeface="Meiryo UI" panose="020B0604030504040204" pitchFamily="50" charset="-128"/>
                        </a:rPr>
                        <a:t>施設の整備を</a:t>
                      </a:r>
                      <a:r>
                        <a:rPr lang="ja-JP" sz="900" kern="100" dirty="0">
                          <a:solidFill>
                            <a:schemeClr val="tx1"/>
                          </a:solidFill>
                          <a:effectLst/>
                          <a:latin typeface="Meiryo UI" panose="020B0604030504040204" pitchFamily="50" charset="-128"/>
                          <a:ea typeface="Meiryo UI" panose="020B0604030504040204" pitchFamily="50" charset="-128"/>
                        </a:rPr>
                        <a:t>見据え、</a:t>
                      </a:r>
                      <a:r>
                        <a:rPr lang="ja-JP" sz="900" kern="100" dirty="0" smtClean="0">
                          <a:solidFill>
                            <a:schemeClr val="tx1"/>
                          </a:solidFill>
                          <a:effectLst/>
                          <a:latin typeface="Meiryo UI" panose="020B0604030504040204" pitchFamily="50" charset="-128"/>
                          <a:ea typeface="Meiryo UI" panose="020B0604030504040204" pitchFamily="50" charset="-128"/>
                        </a:rPr>
                        <a:t>世界</a:t>
                      </a:r>
                      <a:r>
                        <a:rPr lang="ja-JP" altLang="en-US" sz="900" kern="100" dirty="0" smtClean="0">
                          <a:solidFill>
                            <a:schemeClr val="tx1"/>
                          </a:solidFill>
                          <a:effectLst/>
                          <a:latin typeface="Meiryo UI" panose="020B0604030504040204" pitchFamily="50" charset="-128"/>
                          <a:ea typeface="Meiryo UI" panose="020B0604030504040204" pitchFamily="50" charset="-128"/>
                        </a:rPr>
                        <a:t>に伍する</a:t>
                      </a:r>
                      <a:r>
                        <a:rPr lang="ja-JP" sz="900" kern="100" dirty="0" smtClean="0">
                          <a:solidFill>
                            <a:schemeClr val="tx1"/>
                          </a:solidFill>
                          <a:effectLst/>
                          <a:latin typeface="Meiryo UI" panose="020B0604030504040204" pitchFamily="50" charset="-128"/>
                          <a:ea typeface="Meiryo UI" panose="020B0604030504040204" pitchFamily="50" charset="-128"/>
                        </a:rPr>
                        <a:t>競争力</a:t>
                      </a:r>
                      <a:r>
                        <a:rPr lang="ja-JP" sz="900" kern="100" dirty="0">
                          <a:effectLst/>
                          <a:latin typeface="Meiryo UI" panose="020B0604030504040204" pitchFamily="50" charset="-128"/>
                          <a:ea typeface="Meiryo UI" panose="020B0604030504040204" pitchFamily="50" charset="-128"/>
                        </a:rPr>
                        <a:t>を備えた</a:t>
                      </a:r>
                      <a:r>
                        <a:rPr lang="en-US" sz="900" kern="100" dirty="0">
                          <a:effectLst/>
                          <a:latin typeface="Meiryo UI" panose="020B0604030504040204" pitchFamily="50" charset="-128"/>
                          <a:ea typeface="Meiryo UI" panose="020B0604030504040204" pitchFamily="50" charset="-128"/>
                        </a:rPr>
                        <a:t>MICE</a:t>
                      </a:r>
                      <a:r>
                        <a:rPr lang="ja-JP" sz="900" kern="100" dirty="0">
                          <a:effectLst/>
                          <a:latin typeface="Meiryo UI" panose="020B0604030504040204" pitchFamily="50" charset="-128"/>
                          <a:ea typeface="Meiryo UI" panose="020B0604030504040204" pitchFamily="50" charset="-128"/>
                        </a:rPr>
                        <a:t>都市を目指す。</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844233874"/>
                  </a:ext>
                </a:extLst>
              </a:tr>
              <a:tr h="703219">
                <a:tc rowSpan="2">
                  <a:txBody>
                    <a:bodyPr/>
                    <a:lstStyle/>
                    <a:p>
                      <a:pPr marL="71755" marR="71755" algn="ctr">
                        <a:spcAft>
                          <a:spcPts val="0"/>
                        </a:spcAft>
                      </a:pPr>
                      <a:r>
                        <a:rPr lang="ja-JP" sz="900" kern="100" dirty="0">
                          <a:effectLst/>
                          <a:latin typeface="Meiryo UI" panose="020B0604030504040204" pitchFamily="50" charset="-128"/>
                          <a:ea typeface="Meiryo UI" panose="020B0604030504040204" pitchFamily="50" charset="-128"/>
                        </a:rPr>
                        <a:t>文　化</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vert="eaVert"/>
                </a:tc>
                <a:tc>
                  <a:txBody>
                    <a:bodyPr/>
                    <a:lstStyle/>
                    <a:p>
                      <a:pPr algn="l">
                        <a:lnSpc>
                          <a:spcPts val="1300"/>
                        </a:lnSpc>
                        <a:spcAft>
                          <a:spcPts val="0"/>
                        </a:spcAft>
                      </a:pPr>
                      <a:r>
                        <a:rPr lang="ja-JP" altLang="en-US" sz="900" kern="100" dirty="0" smtClean="0">
                          <a:effectLst/>
                          <a:latin typeface="Meiryo UI" panose="020B0604030504040204" pitchFamily="50" charset="-128"/>
                          <a:ea typeface="Meiryo UI" panose="020B0604030504040204" pitchFamily="50" charset="-128"/>
                        </a:rPr>
                        <a:t>大阪が誇る文化力を活用した</a:t>
                      </a:r>
                      <a:r>
                        <a:rPr lang="ja-JP" sz="900" kern="100" dirty="0" smtClean="0">
                          <a:effectLst/>
                          <a:latin typeface="Meiryo UI" panose="020B0604030504040204" pitchFamily="50" charset="-128"/>
                          <a:ea typeface="Meiryo UI" panose="020B0604030504040204" pitchFamily="50" charset="-128"/>
                        </a:rPr>
                        <a:t>都市</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indent="152400" algn="l">
                        <a:lnSpc>
                          <a:spcPts val="1300"/>
                        </a:lnSpc>
                        <a:spcAft>
                          <a:spcPts val="0"/>
                        </a:spcAft>
                      </a:pPr>
                      <a:r>
                        <a:rPr lang="ja-JP" altLang="en-US" sz="900" kern="100" dirty="0" smtClean="0">
                          <a:effectLst/>
                          <a:latin typeface="Meiryo UI" panose="020B0604030504040204" pitchFamily="50" charset="-128"/>
                          <a:ea typeface="Meiryo UI" panose="020B0604030504040204" pitchFamily="50" charset="-128"/>
                        </a:rPr>
                        <a:t>大阪の文化を保存・継承し、国内外に情報発信していくことにより、大阪の魅力を高めるとともに、国内外から</a:t>
                      </a:r>
                      <a:r>
                        <a:rPr lang="ja-JP" sz="900" kern="100" dirty="0" smtClean="0">
                          <a:effectLst/>
                          <a:latin typeface="Meiryo UI" panose="020B0604030504040204" pitchFamily="50" charset="-128"/>
                          <a:ea typeface="Meiryo UI" panose="020B0604030504040204" pitchFamily="50" charset="-128"/>
                        </a:rPr>
                        <a:t>アーティスト</a:t>
                      </a:r>
                      <a:r>
                        <a:rPr lang="ja-JP" altLang="en-US" sz="900" kern="100" dirty="0" smtClean="0">
                          <a:effectLst/>
                          <a:latin typeface="Meiryo UI" panose="020B0604030504040204" pitchFamily="50" charset="-128"/>
                          <a:ea typeface="Meiryo UI" panose="020B0604030504040204" pitchFamily="50" charset="-128"/>
                        </a:rPr>
                        <a:t>をはじめ多くの人々が大阪に</a:t>
                      </a:r>
                      <a:r>
                        <a:rPr lang="ja-JP" sz="900" kern="100" dirty="0" smtClean="0">
                          <a:effectLst/>
                          <a:latin typeface="Meiryo UI" panose="020B0604030504040204" pitchFamily="50" charset="-128"/>
                          <a:ea typeface="Meiryo UI" panose="020B0604030504040204" pitchFamily="50" charset="-128"/>
                        </a:rPr>
                        <a:t>集い、</a:t>
                      </a:r>
                      <a:r>
                        <a:rPr lang="ja-JP" altLang="en-US" sz="900" kern="100" dirty="0" smtClean="0">
                          <a:effectLst/>
                          <a:latin typeface="Meiryo UI" panose="020B0604030504040204" pitchFamily="50" charset="-128"/>
                          <a:ea typeface="Meiryo UI" panose="020B0604030504040204" pitchFamily="50" charset="-128"/>
                        </a:rPr>
                        <a:t>交流する</a:t>
                      </a:r>
                      <a:r>
                        <a:rPr lang="ja-JP" sz="900" kern="100" dirty="0" smtClean="0">
                          <a:effectLst/>
                          <a:latin typeface="Meiryo UI" panose="020B0604030504040204" pitchFamily="50" charset="-128"/>
                          <a:ea typeface="Meiryo UI" panose="020B0604030504040204" pitchFamily="50" charset="-128"/>
                        </a:rPr>
                        <a:t>都市</a:t>
                      </a:r>
                      <a:r>
                        <a:rPr lang="ja-JP" sz="900" kern="100" dirty="0">
                          <a:effectLst/>
                          <a:latin typeface="Meiryo UI" panose="020B0604030504040204" pitchFamily="50" charset="-128"/>
                          <a:ea typeface="Meiryo UI" panose="020B0604030504040204" pitchFamily="50" charset="-128"/>
                        </a:rPr>
                        <a:t>を目指す。</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3814659054"/>
                  </a:ext>
                </a:extLst>
              </a:tr>
              <a:tr h="424049">
                <a:tc vMerge="1">
                  <a:txBody>
                    <a:bodyPr/>
                    <a:lstStyle/>
                    <a:p>
                      <a:endParaRPr kumimoji="1" lang="ja-JP" altLang="en-US"/>
                    </a:p>
                  </a:txBody>
                  <a:tcPr/>
                </a:tc>
                <a:tc>
                  <a:txBody>
                    <a:bodyPr/>
                    <a:lstStyle/>
                    <a:p>
                      <a:pPr algn="l">
                        <a:lnSpc>
                          <a:spcPts val="1300"/>
                        </a:lnSpc>
                        <a:spcAft>
                          <a:spcPts val="0"/>
                        </a:spcAft>
                      </a:pPr>
                      <a:r>
                        <a:rPr lang="ja-JP" sz="900" kern="100" dirty="0">
                          <a:effectLst/>
                          <a:latin typeface="Meiryo UI" panose="020B0604030504040204" pitchFamily="50" charset="-128"/>
                          <a:ea typeface="Meiryo UI" panose="020B0604030504040204" pitchFamily="50" charset="-128"/>
                        </a:rPr>
                        <a:t>あらゆる人々が文化</a:t>
                      </a:r>
                      <a:r>
                        <a:rPr lang="ja-JP" sz="900" kern="100" dirty="0" smtClean="0">
                          <a:effectLst/>
                          <a:latin typeface="Meiryo UI" panose="020B0604030504040204" pitchFamily="50" charset="-128"/>
                          <a:ea typeface="Meiryo UI" panose="020B0604030504040204" pitchFamily="50" charset="-128"/>
                        </a:rPr>
                        <a:t>を享受</a:t>
                      </a:r>
                      <a:r>
                        <a:rPr lang="ja-JP" sz="900" kern="100" dirty="0">
                          <a:effectLst/>
                          <a:latin typeface="Meiryo UI" panose="020B0604030504040204" pitchFamily="50" charset="-128"/>
                          <a:ea typeface="Meiryo UI" panose="020B0604030504040204" pitchFamily="50" charset="-128"/>
                        </a:rPr>
                        <a:t>できる都市</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indent="152400" algn="just">
                        <a:lnSpc>
                          <a:spcPts val="1300"/>
                        </a:lnSpc>
                        <a:spcAft>
                          <a:spcPts val="0"/>
                        </a:spcAft>
                      </a:pPr>
                      <a:r>
                        <a:rPr lang="ja-JP" sz="900" kern="100" dirty="0" smtClean="0">
                          <a:effectLst/>
                          <a:latin typeface="Meiryo UI" panose="020B0604030504040204" pitchFamily="50" charset="-128"/>
                          <a:ea typeface="Meiryo UI" panose="020B0604030504040204" pitchFamily="50" charset="-128"/>
                        </a:rPr>
                        <a:t>あらゆる</a:t>
                      </a:r>
                      <a:r>
                        <a:rPr lang="ja-JP" sz="900" kern="100" dirty="0">
                          <a:effectLst/>
                          <a:latin typeface="Meiryo UI" panose="020B0604030504040204" pitchFamily="50" charset="-128"/>
                          <a:ea typeface="Meiryo UI" panose="020B0604030504040204" pitchFamily="50" charset="-128"/>
                        </a:rPr>
                        <a:t>人々</a:t>
                      </a:r>
                      <a:r>
                        <a:rPr lang="ja-JP" sz="900" kern="100" dirty="0" smtClean="0">
                          <a:effectLst/>
                          <a:latin typeface="Meiryo UI" panose="020B0604030504040204" pitchFamily="50" charset="-128"/>
                          <a:ea typeface="Meiryo UI" panose="020B0604030504040204" pitchFamily="50" charset="-128"/>
                        </a:rPr>
                        <a:t>が、</a:t>
                      </a:r>
                      <a:r>
                        <a:rPr lang="ja-JP" altLang="en-US" sz="900" kern="100" dirty="0" smtClean="0">
                          <a:effectLst/>
                          <a:latin typeface="Meiryo UI" panose="020B0604030504040204" pitchFamily="50" charset="-128"/>
                          <a:ea typeface="Meiryo UI" panose="020B0604030504040204" pitchFamily="50" charset="-128"/>
                        </a:rPr>
                        <a:t>大阪の様々な場所において、これまで以上に創作活動に参加でき、鑑賞体験できる都市</a:t>
                      </a:r>
                      <a:r>
                        <a:rPr lang="ja-JP" sz="900" kern="100" dirty="0" smtClean="0">
                          <a:effectLst/>
                          <a:latin typeface="Meiryo UI" panose="020B0604030504040204" pitchFamily="50" charset="-128"/>
                          <a:ea typeface="Meiryo UI" panose="020B0604030504040204" pitchFamily="50" charset="-128"/>
                        </a:rPr>
                        <a:t>を</a:t>
                      </a:r>
                      <a:r>
                        <a:rPr lang="ja-JP" sz="900" kern="100" dirty="0">
                          <a:effectLst/>
                          <a:latin typeface="Meiryo UI" panose="020B0604030504040204" pitchFamily="50" charset="-128"/>
                          <a:ea typeface="Meiryo UI" panose="020B0604030504040204" pitchFamily="50" charset="-128"/>
                        </a:rPr>
                        <a:t>目指す。</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2514895386"/>
                  </a:ext>
                </a:extLst>
              </a:tr>
              <a:tr h="642423">
                <a:tc rowSpan="2">
                  <a:txBody>
                    <a:bodyPr/>
                    <a:lstStyle/>
                    <a:p>
                      <a:pPr marL="71755" marR="71755" algn="ctr">
                        <a:spcAft>
                          <a:spcPts val="0"/>
                        </a:spcAft>
                      </a:pPr>
                      <a:r>
                        <a:rPr lang="ja-JP" sz="900" kern="100" dirty="0">
                          <a:effectLst/>
                          <a:latin typeface="Meiryo UI" panose="020B0604030504040204" pitchFamily="50" charset="-128"/>
                          <a:ea typeface="Meiryo UI" panose="020B0604030504040204" pitchFamily="50" charset="-128"/>
                        </a:rPr>
                        <a:t>スポーツ</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vert="eaVert"/>
                </a:tc>
                <a:tc>
                  <a:txBody>
                    <a:bodyPr/>
                    <a:lstStyle/>
                    <a:p>
                      <a:pPr algn="l">
                        <a:lnSpc>
                          <a:spcPts val="1300"/>
                        </a:lnSpc>
                        <a:spcAft>
                          <a:spcPts val="0"/>
                        </a:spcAft>
                      </a:pPr>
                      <a:r>
                        <a:rPr lang="ja-JP" sz="900" kern="0" dirty="0">
                          <a:effectLst/>
                          <a:latin typeface="Meiryo UI" panose="020B0604030504040204" pitchFamily="50" charset="-128"/>
                          <a:ea typeface="Meiryo UI" panose="020B0604030504040204" pitchFamily="50" charset="-128"/>
                        </a:rPr>
                        <a:t>世界に</a:t>
                      </a:r>
                      <a:r>
                        <a:rPr lang="ja-JP" sz="900" kern="0" dirty="0" smtClean="0">
                          <a:effectLst/>
                          <a:latin typeface="Meiryo UI" panose="020B0604030504040204" pitchFamily="50" charset="-128"/>
                          <a:ea typeface="Meiryo UI" panose="020B0604030504040204" pitchFamily="50" charset="-128"/>
                        </a:rPr>
                        <a:t>誇れる</a:t>
                      </a:r>
                      <a:endParaRPr lang="en-US" altLang="ja-JP" sz="900" strike="sngStrike" kern="0" baseline="0" dirty="0" smtClean="0">
                        <a:effectLst/>
                        <a:latin typeface="Meiryo UI" panose="020B0604030504040204" pitchFamily="50" charset="-128"/>
                        <a:ea typeface="Meiryo UI" panose="020B0604030504040204" pitchFamily="50" charset="-128"/>
                      </a:endParaRPr>
                    </a:p>
                    <a:p>
                      <a:pPr algn="l">
                        <a:lnSpc>
                          <a:spcPts val="1300"/>
                        </a:lnSpc>
                        <a:spcAft>
                          <a:spcPts val="0"/>
                        </a:spcAft>
                      </a:pPr>
                      <a:r>
                        <a:rPr lang="ja-JP" sz="900" kern="0" dirty="0" smtClean="0">
                          <a:effectLst/>
                          <a:latin typeface="Meiryo UI" panose="020B0604030504040204" pitchFamily="50" charset="-128"/>
                          <a:ea typeface="Meiryo UI" panose="020B0604030504040204" pitchFamily="50" charset="-128"/>
                        </a:rPr>
                        <a:t>スポーツ</a:t>
                      </a:r>
                      <a:r>
                        <a:rPr lang="ja-JP" sz="900" kern="0" dirty="0">
                          <a:effectLst/>
                          <a:latin typeface="Meiryo UI" panose="020B0604030504040204" pitchFamily="50" charset="-128"/>
                          <a:ea typeface="Meiryo UI" panose="020B0604030504040204" pitchFamily="50" charset="-128"/>
                        </a:rPr>
                        <a:t>推進都市</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indent="152400" algn="l">
                        <a:lnSpc>
                          <a:spcPts val="1300"/>
                        </a:lnSpc>
                        <a:spcAft>
                          <a:spcPts val="0"/>
                        </a:spcAft>
                      </a:pPr>
                      <a:r>
                        <a:rPr lang="ja-JP" sz="900" kern="100" dirty="0">
                          <a:effectLst/>
                          <a:latin typeface="Meiryo UI" panose="020B0604030504040204" pitchFamily="50" charset="-128"/>
                          <a:ea typeface="Meiryo UI" panose="020B0604030504040204" pitchFamily="50" charset="-128"/>
                        </a:rPr>
                        <a:t>世界的なトップアスリートのパフォーマンスを「見る」機会を創出し、府民・市民に夢と希望、活力をうみだすとともに、スポーツの魅力を活用したスポーツツーリズムを推進するなど、世界に誇れるスポーツ推進都市を目指す。</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1727259644"/>
                  </a:ext>
                </a:extLst>
              </a:tr>
              <a:tr h="460605">
                <a:tc vMerge="1">
                  <a:txBody>
                    <a:bodyPr/>
                    <a:lstStyle/>
                    <a:p>
                      <a:endParaRPr kumimoji="1" lang="ja-JP" altLang="en-US"/>
                    </a:p>
                  </a:txBody>
                  <a:tcPr/>
                </a:tc>
                <a:tc>
                  <a:txBody>
                    <a:bodyPr/>
                    <a:lstStyle/>
                    <a:p>
                      <a:pPr algn="l">
                        <a:lnSpc>
                          <a:spcPts val="13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rPr>
                        <a:t>健康と生きがいを創出</a:t>
                      </a:r>
                      <a:r>
                        <a:rPr lang="ja-JP" sz="900" kern="100" dirty="0" smtClean="0">
                          <a:solidFill>
                            <a:schemeClr val="tx1"/>
                          </a:solidFill>
                          <a:effectLst/>
                          <a:latin typeface="Meiryo UI" panose="020B0604030504040204" pitchFamily="50" charset="-128"/>
                          <a:ea typeface="Meiryo UI" panose="020B0604030504040204" pitchFamily="50" charset="-128"/>
                        </a:rPr>
                        <a:t>する</a:t>
                      </a:r>
                      <a:endParaRPr lang="en-US" altLang="ja-JP" sz="900" kern="100" dirty="0" smtClean="0">
                        <a:solidFill>
                          <a:schemeClr val="tx1"/>
                        </a:solidFill>
                        <a:effectLst/>
                        <a:latin typeface="Meiryo UI" panose="020B0604030504040204" pitchFamily="50" charset="-128"/>
                        <a:ea typeface="Meiryo UI" panose="020B0604030504040204" pitchFamily="50" charset="-128"/>
                      </a:endParaRPr>
                    </a:p>
                    <a:p>
                      <a:pPr algn="l">
                        <a:lnSpc>
                          <a:spcPts val="13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rPr>
                        <a:t>スポーツ</a:t>
                      </a:r>
                      <a:r>
                        <a:rPr lang="ja-JP" sz="900" kern="100" dirty="0">
                          <a:solidFill>
                            <a:schemeClr val="tx1"/>
                          </a:solidFill>
                          <a:effectLst/>
                          <a:latin typeface="Meiryo UI" panose="020B0604030504040204" pitchFamily="50" charset="-128"/>
                          <a:ea typeface="Meiryo UI" panose="020B0604030504040204" pitchFamily="50" charset="-128"/>
                        </a:rPr>
                        <a:t>に親しめる都市</a:t>
                      </a:r>
                      <a:endParaRPr 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indent="152400" algn="l">
                        <a:lnSpc>
                          <a:spcPts val="13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rPr>
                        <a:t>2025</a:t>
                      </a:r>
                      <a:r>
                        <a:rPr lang="ja-JP" altLang="en-US" sz="900" kern="100" dirty="0" smtClean="0">
                          <a:solidFill>
                            <a:schemeClr val="tx1"/>
                          </a:solidFill>
                          <a:effectLst/>
                          <a:latin typeface="Meiryo UI" panose="020B0604030504040204" pitchFamily="50" charset="-128"/>
                          <a:ea typeface="Meiryo UI" panose="020B0604030504040204" pitchFamily="50" charset="-128"/>
                        </a:rPr>
                        <a:t>年大阪・関西万博のビジョンに掲げる目標「</a:t>
                      </a:r>
                      <a:r>
                        <a:rPr lang="en-US" altLang="ja-JP" sz="900" kern="100" dirty="0" smtClean="0">
                          <a:solidFill>
                            <a:schemeClr val="tx1"/>
                          </a:solidFill>
                          <a:effectLst/>
                          <a:latin typeface="Meiryo UI" panose="020B0604030504040204" pitchFamily="50" charset="-128"/>
                          <a:ea typeface="Meiryo UI" panose="020B0604030504040204" pitchFamily="50" charset="-128"/>
                        </a:rPr>
                        <a:t>10</a:t>
                      </a:r>
                      <a:r>
                        <a:rPr lang="ja-JP" altLang="en-US" sz="900" kern="100" dirty="0" smtClean="0">
                          <a:solidFill>
                            <a:schemeClr val="tx1"/>
                          </a:solidFill>
                          <a:effectLst/>
                          <a:latin typeface="Meiryo UI" panose="020B0604030504040204" pitchFamily="50" charset="-128"/>
                          <a:ea typeface="Meiryo UI" panose="020B0604030504040204" pitchFamily="50" charset="-128"/>
                        </a:rPr>
                        <a:t>歳若返り」を見据え、</a:t>
                      </a:r>
                      <a:r>
                        <a:rPr lang="ja-JP" sz="900" kern="100" dirty="0" smtClean="0">
                          <a:solidFill>
                            <a:schemeClr val="tx1"/>
                          </a:solidFill>
                          <a:effectLst/>
                          <a:latin typeface="Meiryo UI" panose="020B0604030504040204" pitchFamily="50" charset="-128"/>
                          <a:ea typeface="Meiryo UI" panose="020B0604030504040204" pitchFamily="50" charset="-128"/>
                        </a:rPr>
                        <a:t>年間</a:t>
                      </a:r>
                      <a:r>
                        <a:rPr lang="ja-JP" sz="900" kern="100" dirty="0">
                          <a:solidFill>
                            <a:schemeClr val="tx1"/>
                          </a:solidFill>
                          <a:effectLst/>
                          <a:latin typeface="Meiryo UI" panose="020B0604030504040204" pitchFamily="50" charset="-128"/>
                          <a:ea typeface="Meiryo UI" panose="020B0604030504040204" pitchFamily="50" charset="-128"/>
                        </a:rPr>
                        <a:t>を通じて様々なスポーツを「する」「ささえる」健康で活力のある都市を目指す。</a:t>
                      </a:r>
                      <a:endParaRPr 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2475290255"/>
                  </a:ext>
                </a:extLst>
              </a:tr>
              <a:tr h="507951">
                <a:tc rowSpan="2">
                  <a:txBody>
                    <a:bodyPr/>
                    <a:lstStyle/>
                    <a:p>
                      <a:pPr marL="71755" marR="71755" algn="ctr">
                        <a:spcAft>
                          <a:spcPts val="0"/>
                        </a:spcAft>
                      </a:pPr>
                      <a:r>
                        <a:rPr lang="ja-JP" sz="900" kern="100" dirty="0">
                          <a:effectLst/>
                          <a:latin typeface="Meiryo UI" panose="020B0604030504040204" pitchFamily="50" charset="-128"/>
                          <a:ea typeface="Meiryo UI" panose="020B0604030504040204" pitchFamily="50" charset="-128"/>
                        </a:rPr>
                        <a:t>国際化</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vert="eaVert"/>
                </a:tc>
                <a:tc>
                  <a:txBody>
                    <a:bodyPr/>
                    <a:lstStyle/>
                    <a:p>
                      <a:pPr algn="l">
                        <a:lnSpc>
                          <a:spcPts val="13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rPr>
                        <a:t>大阪の成長を担う</a:t>
                      </a:r>
                      <a:endParaRPr lang="en-US" altLang="ja-JP" sz="900" kern="100" dirty="0" smtClean="0">
                        <a:solidFill>
                          <a:schemeClr val="tx1"/>
                        </a:solidFill>
                        <a:effectLst/>
                        <a:latin typeface="Meiryo UI" panose="020B0604030504040204" pitchFamily="50" charset="-128"/>
                        <a:ea typeface="Meiryo UI" panose="020B0604030504040204" pitchFamily="50" charset="-128"/>
                      </a:endParaRPr>
                    </a:p>
                    <a:p>
                      <a:pPr algn="l">
                        <a:lnSpc>
                          <a:spcPts val="13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rPr>
                        <a:t>グローバル人材が活躍する</a:t>
                      </a:r>
                      <a:r>
                        <a:rPr lang="ja-JP" sz="900" kern="100" dirty="0" smtClean="0">
                          <a:solidFill>
                            <a:schemeClr val="tx1"/>
                          </a:solidFill>
                          <a:effectLst/>
                          <a:latin typeface="Meiryo UI" panose="020B0604030504040204" pitchFamily="50" charset="-128"/>
                          <a:ea typeface="Meiryo UI" panose="020B0604030504040204" pitchFamily="50" charset="-128"/>
                        </a:rPr>
                        <a:t>都市</a:t>
                      </a:r>
                      <a:endParaRPr 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0" marR="0" lvl="0" indent="0" algn="just" defTabSz="914400" rtl="0" eaLnBrk="1" fontAlgn="auto" latinLnBrk="0" hangingPunct="1">
                        <a:lnSpc>
                          <a:spcPts val="1300"/>
                        </a:lnSpc>
                        <a:spcBef>
                          <a:spcPts val="0"/>
                        </a:spcBef>
                        <a:spcAft>
                          <a:spcPts val="0"/>
                        </a:spcAft>
                        <a:buClrTx/>
                        <a:buSzTx/>
                        <a:buFontTx/>
                        <a:buNone/>
                        <a:tabLst/>
                        <a:defRPr/>
                      </a:pPr>
                      <a:r>
                        <a:rPr lang="ja-JP" sz="900" kern="100" dirty="0">
                          <a:solidFill>
                            <a:schemeClr val="tx1"/>
                          </a:solidFill>
                          <a:effectLst/>
                          <a:latin typeface="Meiryo UI" panose="020B0604030504040204" pitchFamily="50" charset="-128"/>
                          <a:ea typeface="Meiryo UI" panose="020B0604030504040204" pitchFamily="50" charset="-128"/>
                        </a:rPr>
                        <a:t>　</a:t>
                      </a:r>
                      <a:r>
                        <a:rPr lang="ja-JP" altLang="en-US" sz="900" kern="100" dirty="0" smtClean="0">
                          <a:solidFill>
                            <a:schemeClr val="tx1"/>
                          </a:solidFill>
                          <a:effectLst/>
                          <a:latin typeface="Meiryo UI" panose="020B0604030504040204" pitchFamily="50" charset="-128"/>
                          <a:ea typeface="Meiryo UI" panose="020B0604030504040204" pitchFamily="50" charset="-128"/>
                        </a:rPr>
                        <a:t>大阪の成長・発展につながる</a:t>
                      </a:r>
                      <a:r>
                        <a:rPr lang="ja-JP" altLang="ja-JP" sz="900" kern="100" dirty="0" smtClean="0">
                          <a:solidFill>
                            <a:schemeClr val="tx1"/>
                          </a:solidFill>
                          <a:effectLst/>
                          <a:latin typeface="Meiryo UI" panose="020B0604030504040204" pitchFamily="50" charset="-128"/>
                          <a:ea typeface="Meiryo UI" panose="020B0604030504040204" pitchFamily="50" charset="-128"/>
                        </a:rPr>
                        <a:t>国内外の</a:t>
                      </a:r>
                      <a:r>
                        <a:rPr lang="ja-JP" altLang="en-US" sz="900" kern="100" dirty="0" smtClean="0">
                          <a:solidFill>
                            <a:schemeClr val="tx1"/>
                          </a:solidFill>
                          <a:effectLst/>
                          <a:latin typeface="Meiryo UI" panose="020B0604030504040204" pitchFamily="50" charset="-128"/>
                          <a:ea typeface="Meiryo UI" panose="020B0604030504040204" pitchFamily="50" charset="-128"/>
                        </a:rPr>
                        <a:t>高度人材が育成され、活躍できる</a:t>
                      </a:r>
                      <a:r>
                        <a:rPr lang="ja-JP" altLang="ja-JP" sz="900" kern="100" dirty="0" smtClean="0">
                          <a:solidFill>
                            <a:schemeClr val="tx1"/>
                          </a:solidFill>
                          <a:effectLst/>
                          <a:latin typeface="Meiryo UI" panose="020B0604030504040204" pitchFamily="50" charset="-128"/>
                          <a:ea typeface="Meiryo UI" panose="020B0604030504040204" pitchFamily="50" charset="-128"/>
                        </a:rPr>
                        <a:t>国際都市を目指す</a:t>
                      </a:r>
                      <a:r>
                        <a:rPr lang="ja-JP" altLang="en-US" sz="900" kern="100" dirty="0" smtClean="0">
                          <a:solidFill>
                            <a:schemeClr val="tx1"/>
                          </a:solidFill>
                          <a:effectLst/>
                          <a:latin typeface="Meiryo UI" panose="020B0604030504040204" pitchFamily="50" charset="-128"/>
                          <a:ea typeface="Meiryo UI" panose="020B0604030504040204" pitchFamily="50" charset="-128"/>
                        </a:rPr>
                        <a:t>。</a:t>
                      </a: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1190160804"/>
                  </a:ext>
                </a:extLst>
              </a:tr>
              <a:tr h="507951">
                <a:tc vMerge="1">
                  <a:txBody>
                    <a:bodyPr/>
                    <a:lstStyle/>
                    <a:p>
                      <a:endParaRPr kumimoji="1" lang="ja-JP" altLang="en-US"/>
                    </a:p>
                  </a:txBody>
                  <a:tcPr/>
                </a:tc>
                <a:tc>
                  <a:txBody>
                    <a:bodyPr/>
                    <a:lstStyle/>
                    <a:p>
                      <a:pPr algn="l">
                        <a:lnSpc>
                          <a:spcPts val="1300"/>
                        </a:lnSpc>
                        <a:spcAft>
                          <a:spcPts val="0"/>
                        </a:spcAft>
                      </a:pPr>
                      <a:r>
                        <a:rPr lang="ja-JP" altLang="en-US" sz="900" kern="100" dirty="0" smtClean="0">
                          <a:effectLst/>
                          <a:latin typeface="Meiryo UI" panose="020B0604030504040204" pitchFamily="50" charset="-128"/>
                          <a:ea typeface="Meiryo UI" panose="020B0604030504040204" pitchFamily="50" charset="-128"/>
                        </a:rPr>
                        <a:t>出会いが新しい価値を生む</a:t>
                      </a:r>
                      <a:endParaRPr lang="en-US" altLang="ja-JP" sz="900" kern="100" dirty="0" smtClean="0">
                        <a:effectLst/>
                        <a:latin typeface="Meiryo UI" panose="020B0604030504040204" pitchFamily="50" charset="-128"/>
                        <a:ea typeface="Meiryo UI" panose="020B0604030504040204" pitchFamily="50" charset="-128"/>
                      </a:endParaRPr>
                    </a:p>
                    <a:p>
                      <a:pPr algn="l">
                        <a:lnSpc>
                          <a:spcPts val="1300"/>
                        </a:lnSpc>
                        <a:spcAft>
                          <a:spcPts val="0"/>
                        </a:spcAft>
                      </a:pPr>
                      <a:r>
                        <a:rPr lang="ja-JP" sz="900" kern="100" dirty="0" smtClean="0">
                          <a:effectLst/>
                          <a:latin typeface="Meiryo UI" panose="020B0604030504040204" pitchFamily="50" charset="-128"/>
                          <a:ea typeface="Meiryo UI" panose="020B0604030504040204" pitchFamily="50" charset="-128"/>
                        </a:rPr>
                        <a:t>多様性都市</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indent="152400" algn="l">
                        <a:lnSpc>
                          <a:spcPts val="1300"/>
                        </a:lnSpc>
                        <a:spcAft>
                          <a:spcPts val="0"/>
                        </a:spcAft>
                      </a:pPr>
                      <a:r>
                        <a:rPr lang="ja-JP" sz="900" kern="100" dirty="0">
                          <a:effectLst/>
                          <a:latin typeface="Meiryo UI" panose="020B0604030504040204" pitchFamily="50" charset="-128"/>
                          <a:ea typeface="Meiryo UI" panose="020B0604030504040204" pitchFamily="50" charset="-128"/>
                        </a:rPr>
                        <a:t>世界中から訪れる外国</a:t>
                      </a:r>
                      <a:r>
                        <a:rPr lang="ja-JP" sz="900" kern="100" dirty="0" smtClean="0">
                          <a:effectLst/>
                          <a:latin typeface="Meiryo UI" panose="020B0604030504040204" pitchFamily="50" charset="-128"/>
                          <a:ea typeface="Meiryo UI" panose="020B0604030504040204" pitchFamily="50" charset="-128"/>
                        </a:rPr>
                        <a:t>人が安心</a:t>
                      </a:r>
                      <a:r>
                        <a:rPr lang="ja-JP" sz="900" kern="100" dirty="0">
                          <a:effectLst/>
                          <a:latin typeface="Meiryo UI" panose="020B0604030504040204" pitchFamily="50" charset="-128"/>
                          <a:ea typeface="Meiryo UI" panose="020B0604030504040204" pitchFamily="50" charset="-128"/>
                        </a:rPr>
                        <a:t>・快適に過ごせる環境を整えることで、多様な</a:t>
                      </a:r>
                      <a:r>
                        <a:rPr lang="ja-JP" sz="900" kern="100" dirty="0" smtClean="0">
                          <a:effectLst/>
                          <a:latin typeface="Meiryo UI" panose="020B0604030504040204" pitchFamily="50" charset="-128"/>
                          <a:ea typeface="Meiryo UI" panose="020B0604030504040204" pitchFamily="50" charset="-128"/>
                        </a:rPr>
                        <a:t>人材</a:t>
                      </a:r>
                      <a:r>
                        <a:rPr lang="ja-JP" altLang="en-US" sz="900" kern="100" dirty="0" smtClean="0">
                          <a:effectLst/>
                          <a:latin typeface="Meiryo UI" panose="020B0604030504040204" pitchFamily="50" charset="-128"/>
                          <a:ea typeface="Meiryo UI" panose="020B0604030504040204" pitchFamily="50" charset="-128"/>
                        </a:rPr>
                        <a:t>や企業</a:t>
                      </a:r>
                      <a:r>
                        <a:rPr lang="ja-JP" sz="900" kern="100" dirty="0" smtClean="0">
                          <a:effectLst/>
                          <a:latin typeface="Meiryo UI" panose="020B0604030504040204" pitchFamily="50" charset="-128"/>
                          <a:ea typeface="Meiryo UI" panose="020B0604030504040204" pitchFamily="50" charset="-128"/>
                        </a:rPr>
                        <a:t>を</a:t>
                      </a:r>
                      <a:r>
                        <a:rPr lang="ja-JP" altLang="en-US" sz="900" kern="100" dirty="0" smtClean="0">
                          <a:effectLst/>
                          <a:latin typeface="Meiryo UI" panose="020B0604030504040204" pitchFamily="50" charset="-128"/>
                          <a:ea typeface="Meiryo UI" panose="020B0604030504040204" pitchFamily="50" charset="-128"/>
                        </a:rPr>
                        <a:t>惹きつけ</a:t>
                      </a:r>
                      <a:r>
                        <a:rPr lang="ja-JP" sz="900" kern="100" dirty="0" smtClean="0">
                          <a:effectLst/>
                          <a:latin typeface="Meiryo UI" panose="020B0604030504040204" pitchFamily="50" charset="-128"/>
                          <a:ea typeface="Meiryo UI" panose="020B0604030504040204" pitchFamily="50" charset="-128"/>
                        </a:rPr>
                        <a:t>、</a:t>
                      </a:r>
                      <a:r>
                        <a:rPr lang="ja-JP" sz="900" kern="100" dirty="0">
                          <a:effectLst/>
                          <a:latin typeface="Meiryo UI" panose="020B0604030504040204" pitchFamily="50" charset="-128"/>
                          <a:ea typeface="Meiryo UI" panose="020B0604030504040204" pitchFamily="50" charset="-128"/>
                        </a:rPr>
                        <a:t>新しい価値を生み出す都市を目指す。</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768916008"/>
                  </a:ext>
                </a:extLst>
              </a:tr>
            </a:tbl>
          </a:graphicData>
        </a:graphic>
      </p:graphicFrame>
      <p:sp>
        <p:nvSpPr>
          <p:cNvPr id="12" name="正方形/長方形 11"/>
          <p:cNvSpPr/>
          <p:nvPr/>
        </p:nvSpPr>
        <p:spPr>
          <a:xfrm>
            <a:off x="141615" y="4273666"/>
            <a:ext cx="3539304" cy="2361918"/>
          </a:xfrm>
          <a:prstGeom prst="rect">
            <a:avLst/>
          </a:prstGeom>
          <a:noFill/>
          <a:ln w="12700" cap="flat" cmpd="sng" algn="ctr">
            <a:noFill/>
            <a:prstDash val="solid"/>
            <a:miter lim="800000"/>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a:lnSpc>
                <a:spcPts val="1463"/>
              </a:lnSpc>
            </a:pPr>
            <a:r>
              <a:rPr lang="ja-JP" altLang="en-US" sz="975" b="1" kern="100" dirty="0">
                <a:latin typeface="游明朝" panose="02020400000000000000" pitchFamily="18" charset="-128"/>
                <a:ea typeface="Meiryo UI" panose="020B0604030504040204" pitchFamily="50" charset="-128"/>
                <a:cs typeface="Times New Roman" panose="02020603050405020304" pitchFamily="18" charset="0"/>
              </a:rPr>
              <a:t>  </a:t>
            </a:r>
            <a:r>
              <a:rPr lang="en-US" sz="1100" b="1" kern="100" dirty="0">
                <a:latin typeface="Meiryo UI" panose="020B0604030504040204" pitchFamily="50" charset="-128"/>
                <a:ea typeface="Meiryo UI" panose="020B0604030504040204" pitchFamily="50" charset="-128"/>
                <a:cs typeface="Times New Roman" panose="02020603050405020304" pitchFamily="18" charset="0"/>
              </a:rPr>
              <a:t>2021</a:t>
            </a:r>
            <a:r>
              <a:rPr lang="ja-JP" altLang="en-US" sz="11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sz="1100" b="1" kern="100" dirty="0">
                <a:latin typeface="Meiryo UI" panose="020B0604030504040204" pitchFamily="50" charset="-128"/>
                <a:ea typeface="Meiryo UI" panose="020B0604030504040204" pitchFamily="50" charset="-128"/>
                <a:cs typeface="Times New Roman" panose="02020603050405020304" pitchFamily="18" charset="0"/>
              </a:rPr>
              <a:t>R3</a:t>
            </a:r>
            <a:r>
              <a:rPr lang="ja-JP" altLang="en-US" sz="11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sz="1100" b="1" kern="100" dirty="0">
                <a:latin typeface="Meiryo UI" panose="020B0604030504040204" pitchFamily="50" charset="-128"/>
                <a:ea typeface="Meiryo UI" panose="020B0604030504040204" pitchFamily="50" charset="-128"/>
                <a:cs typeface="Times New Roman" panose="02020603050405020304" pitchFamily="18" charset="0"/>
              </a:rPr>
              <a:t>2025</a:t>
            </a:r>
            <a:r>
              <a:rPr lang="ja-JP" altLang="en-US" sz="11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sz="1100" b="1" kern="100" dirty="0">
                <a:latin typeface="Meiryo UI" panose="020B0604030504040204" pitchFamily="50" charset="-128"/>
                <a:ea typeface="Meiryo UI" panose="020B0604030504040204" pitchFamily="50" charset="-128"/>
                <a:cs typeface="Times New Roman" panose="02020603050405020304" pitchFamily="18" charset="0"/>
              </a:rPr>
              <a:t>R7</a:t>
            </a:r>
            <a:r>
              <a:rPr lang="ja-JP" altLang="en-US" sz="1100" b="1" kern="100" dirty="0">
                <a:latin typeface="Meiryo UI" panose="020B0604030504040204" pitchFamily="50" charset="-128"/>
                <a:ea typeface="Meiryo UI" panose="020B0604030504040204" pitchFamily="50" charset="-128"/>
                <a:cs typeface="Times New Roman" panose="02020603050405020304" pitchFamily="18" charset="0"/>
              </a:rPr>
              <a:t>）年度</a:t>
            </a:r>
            <a:endParaRPr lang="en-US" altLang="ja-JP" sz="1100" b="1"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ts val="1463"/>
              </a:lnSpc>
            </a:pPr>
            <a:endParaRPr lang="en-US" altLang="ja-JP" sz="1100" kern="100" dirty="0">
              <a:latin typeface="游明朝" panose="02020400000000000000" pitchFamily="18" charset="-128"/>
              <a:ea typeface="Meiryo UI" panose="020B0604030504040204" pitchFamily="50" charset="-128"/>
              <a:cs typeface="Times New Roman" panose="02020603050405020304" pitchFamily="18" charset="0"/>
            </a:endParaRPr>
          </a:p>
          <a:p>
            <a:pPr>
              <a:lnSpc>
                <a:spcPts val="1600"/>
              </a:lnSpc>
            </a:pPr>
            <a:r>
              <a:rPr lang="en-US" altLang="ja-JP" sz="1100" kern="100" dirty="0" smtClean="0">
                <a:latin typeface="游明朝" panose="02020400000000000000" pitchFamily="18" charset="-128"/>
                <a:ea typeface="Meiryo UI" panose="020B0604030504040204" pitchFamily="50" charset="-128"/>
                <a:cs typeface="Times New Roman" panose="02020603050405020304" pitchFamily="18" charset="0"/>
              </a:rPr>
              <a:t> ※</a:t>
            </a:r>
            <a:r>
              <a:rPr lang="ja-JP" altLang="en-US" sz="1100" kern="100" dirty="0">
                <a:latin typeface="游明朝" panose="02020400000000000000" pitchFamily="18" charset="-128"/>
                <a:ea typeface="Meiryo UI" panose="020B0604030504040204" pitchFamily="50" charset="-128"/>
                <a:cs typeface="Times New Roman" panose="02020603050405020304" pitchFamily="18" charset="0"/>
              </a:rPr>
              <a:t>　新型</a:t>
            </a:r>
            <a:r>
              <a:rPr lang="ja-JP" altLang="en-US" sz="1100" kern="100" dirty="0" smtClean="0">
                <a:latin typeface="游明朝" panose="02020400000000000000" pitchFamily="18" charset="-128"/>
                <a:ea typeface="Meiryo UI" panose="020B0604030504040204" pitchFamily="50" charset="-128"/>
                <a:cs typeface="Times New Roman" panose="02020603050405020304" pitchFamily="18" charset="0"/>
              </a:rPr>
              <a:t>コロナウイルス</a:t>
            </a:r>
            <a:r>
              <a:rPr lang="ja-JP" altLang="en-US" sz="1100" kern="100" dirty="0">
                <a:latin typeface="游明朝" panose="02020400000000000000" pitchFamily="18" charset="-128"/>
                <a:ea typeface="Meiryo UI" panose="020B0604030504040204" pitchFamily="50" charset="-128"/>
                <a:cs typeface="Times New Roman" panose="02020603050405020304" pitchFamily="18" charset="0"/>
              </a:rPr>
              <a:t>に</a:t>
            </a:r>
            <a:r>
              <a:rPr lang="ja-JP" altLang="en-US" sz="1100" kern="100" dirty="0" smtClean="0">
                <a:latin typeface="游明朝" panose="02020400000000000000" pitchFamily="18" charset="-128"/>
                <a:ea typeface="Meiryo UI" panose="020B0604030504040204" pitchFamily="50" charset="-128"/>
                <a:cs typeface="Times New Roman" panose="02020603050405020304" pitchFamily="18" charset="0"/>
              </a:rPr>
              <a:t>よる社会への影響を</a:t>
            </a:r>
            <a:r>
              <a:rPr lang="ja-JP" altLang="en-US" sz="1100" kern="100" dirty="0">
                <a:latin typeface="游明朝" panose="02020400000000000000" pitchFamily="18" charset="-128"/>
                <a:ea typeface="Meiryo UI" panose="020B0604030504040204" pitchFamily="50" charset="-128"/>
                <a:cs typeface="Times New Roman" panose="02020603050405020304" pitchFamily="18" charset="0"/>
              </a:rPr>
              <a:t>鑑み</a:t>
            </a:r>
            <a:r>
              <a:rPr lang="ja-JP" altLang="en-US" sz="1100" kern="100" dirty="0" smtClean="0">
                <a:latin typeface="游明朝" panose="02020400000000000000" pitchFamily="18" charset="-128"/>
                <a:ea typeface="Meiryo UI" panose="020B0604030504040204" pitchFamily="50" charset="-128"/>
                <a:cs typeface="Times New Roman" panose="02020603050405020304" pitchFamily="18" charset="0"/>
              </a:rPr>
              <a:t>、</a:t>
            </a:r>
            <a:endParaRPr lang="en-US" altLang="ja-JP" sz="1100" kern="100" dirty="0" smtClean="0">
              <a:latin typeface="游明朝" panose="02020400000000000000" pitchFamily="18" charset="-128"/>
              <a:ea typeface="Meiryo UI" panose="020B0604030504040204" pitchFamily="50" charset="-128"/>
              <a:cs typeface="Times New Roman" panose="02020603050405020304" pitchFamily="18" charset="0"/>
            </a:endParaRPr>
          </a:p>
          <a:p>
            <a:pPr>
              <a:lnSpc>
                <a:spcPts val="1600"/>
              </a:lnSpc>
            </a:pPr>
            <a:r>
              <a:rPr lang="ja-JP" altLang="en-US" sz="110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100" kern="100" dirty="0" smtClean="0">
                <a:latin typeface="游明朝" panose="02020400000000000000" pitchFamily="18" charset="-128"/>
                <a:ea typeface="Meiryo UI" panose="020B0604030504040204" pitchFamily="50" charset="-128"/>
                <a:cs typeface="Times New Roman" panose="02020603050405020304" pitchFamily="18" charset="0"/>
              </a:rPr>
              <a:t>段階的な取組みを実施</a:t>
            </a:r>
            <a:endParaRPr lang="en-US" altLang="ja-JP" sz="1100" kern="100" dirty="0" smtClean="0">
              <a:latin typeface="游明朝" panose="02020400000000000000" pitchFamily="18" charset="-128"/>
              <a:ea typeface="Meiryo UI" panose="020B0604030504040204" pitchFamily="50" charset="-128"/>
              <a:cs typeface="Times New Roman" panose="02020603050405020304" pitchFamily="18" charset="0"/>
            </a:endParaRPr>
          </a:p>
          <a:p>
            <a:pPr>
              <a:lnSpc>
                <a:spcPts val="1600"/>
              </a:lnSpc>
            </a:pPr>
            <a:r>
              <a:rPr lang="en-US" altLang="ja-JP" sz="1100" kern="100" dirty="0" smtClean="0">
                <a:latin typeface="游明朝" panose="02020400000000000000" pitchFamily="18" charset="-128"/>
                <a:ea typeface="Meiryo UI" panose="020B0604030504040204" pitchFamily="50" charset="-128"/>
                <a:cs typeface="Times New Roman" panose="02020603050405020304" pitchFamily="18" charset="0"/>
              </a:rPr>
              <a:t> ※</a:t>
            </a:r>
            <a:r>
              <a:rPr lang="ja-JP" altLang="en-US" sz="1100" kern="100" dirty="0" smtClean="0">
                <a:latin typeface="游明朝" panose="02020400000000000000" pitchFamily="18" charset="-128"/>
                <a:ea typeface="Meiryo UI" panose="020B0604030504040204" pitchFamily="50" charset="-128"/>
                <a:cs typeface="Times New Roman" panose="02020603050405020304" pitchFamily="18" charset="0"/>
              </a:rPr>
              <a:t>　コロナの状況等に応じて、計画年度途中において</a:t>
            </a:r>
            <a:endParaRPr lang="en-US" altLang="ja-JP" sz="1100" kern="100" dirty="0" smtClean="0">
              <a:latin typeface="游明朝" panose="02020400000000000000" pitchFamily="18" charset="-128"/>
              <a:ea typeface="Meiryo UI" panose="020B0604030504040204" pitchFamily="50" charset="-128"/>
              <a:cs typeface="Times New Roman" panose="02020603050405020304" pitchFamily="18" charset="0"/>
            </a:endParaRPr>
          </a:p>
          <a:p>
            <a:pPr>
              <a:lnSpc>
                <a:spcPts val="1600"/>
              </a:lnSpc>
            </a:pPr>
            <a:r>
              <a:rPr lang="ja-JP" altLang="en-US" sz="110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100" kern="100" dirty="0" smtClean="0">
                <a:latin typeface="游明朝" panose="02020400000000000000" pitchFamily="18" charset="-128"/>
                <a:ea typeface="Meiryo UI" panose="020B0604030504040204" pitchFamily="50" charset="-128"/>
                <a:cs typeface="Times New Roman" panose="02020603050405020304" pitchFamily="18" charset="0"/>
              </a:rPr>
              <a:t> 戦略を見直すことも想定</a:t>
            </a:r>
            <a:endParaRPr lang="en-US" altLang="ja-JP" sz="1100" kern="100" dirty="0" smtClean="0">
              <a:latin typeface="游明朝" panose="02020400000000000000" pitchFamily="18" charset="-128"/>
              <a:ea typeface="Meiryo UI" panose="020B0604030504040204" pitchFamily="50" charset="-128"/>
              <a:cs typeface="Times New Roman" panose="02020603050405020304" pitchFamily="18" charset="0"/>
            </a:endParaRPr>
          </a:p>
          <a:p>
            <a:pPr>
              <a:lnSpc>
                <a:spcPts val="1600"/>
              </a:lnSpc>
            </a:pPr>
            <a:endParaRPr lang="ja-JP" altLang="en-US" sz="1100" kern="100" dirty="0">
              <a:latin typeface="游明朝" panose="02020400000000000000" pitchFamily="18" charset="-128"/>
              <a:ea typeface="游明朝" panose="02020400000000000000" pitchFamily="18" charset="-128"/>
              <a:cs typeface="Times New Roman" panose="02020603050405020304" pitchFamily="18" charset="0"/>
            </a:endParaRPr>
          </a:p>
          <a:p>
            <a:pPr marL="54173">
              <a:lnSpc>
                <a:spcPts val="1600"/>
              </a:lnSpc>
            </a:pPr>
            <a:r>
              <a:rPr lang="ja-JP" altLang="en-US" sz="1100" b="1" u="sng" kern="100" dirty="0" smtClean="0">
                <a:highlight>
                  <a:srgbClr val="D3D3D3"/>
                </a:highlight>
                <a:latin typeface="游明朝" panose="02020400000000000000" pitchFamily="18" charset="-128"/>
                <a:ea typeface="Meiryo UI" panose="020B0604030504040204" pitchFamily="50" charset="-128"/>
                <a:cs typeface="Times New Roman" panose="02020603050405020304" pitchFamily="18" charset="0"/>
              </a:rPr>
              <a:t>フェーズ１（ウィズコロナ）</a:t>
            </a:r>
            <a:endParaRPr lang="en-US" altLang="ja-JP" sz="1100" kern="100" dirty="0">
              <a:latin typeface="游明朝" panose="02020400000000000000" pitchFamily="18" charset="-128"/>
              <a:ea typeface="Meiryo UI" panose="020B0604030504040204" pitchFamily="50" charset="-128"/>
              <a:cs typeface="Times New Roman" panose="02020603050405020304" pitchFamily="18" charset="0"/>
            </a:endParaRPr>
          </a:p>
          <a:p>
            <a:pPr marL="54173">
              <a:lnSpc>
                <a:spcPts val="1600"/>
              </a:lnSpc>
            </a:pPr>
            <a:r>
              <a:rPr lang="ja-JP" altLang="en-US" sz="1100" kern="100" dirty="0" smtClean="0">
                <a:latin typeface="游明朝" panose="02020400000000000000" pitchFamily="18" charset="-128"/>
                <a:ea typeface="Meiryo UI" panose="020B0604030504040204" pitchFamily="50" charset="-128"/>
                <a:cs typeface="Times New Roman" panose="02020603050405020304" pitchFamily="18" charset="0"/>
              </a:rPr>
              <a:t>　  国外</a:t>
            </a:r>
            <a:r>
              <a:rPr lang="ja-JP" altLang="en-US" sz="1100" kern="100" dirty="0">
                <a:latin typeface="游明朝" panose="02020400000000000000" pitchFamily="18" charset="-128"/>
                <a:ea typeface="Meiryo UI" panose="020B0604030504040204" pitchFamily="50" charset="-128"/>
                <a:cs typeface="Times New Roman" panose="02020603050405020304" pitchFamily="18" charset="0"/>
              </a:rPr>
              <a:t>との移動が制限される中、</a:t>
            </a:r>
            <a:r>
              <a:rPr lang="ja-JP" altLang="en-US" sz="1100" kern="100" dirty="0" smtClean="0">
                <a:latin typeface="游明朝" panose="02020400000000000000" pitchFamily="18" charset="-128"/>
                <a:ea typeface="Meiryo UI" panose="020B0604030504040204" pitchFamily="50" charset="-128"/>
                <a:cs typeface="Times New Roman" panose="02020603050405020304" pitchFamily="18" charset="0"/>
              </a:rPr>
              <a:t>安全・安心を</a:t>
            </a:r>
            <a:r>
              <a:rPr lang="ja-JP" altLang="en-US" sz="1100" kern="100" dirty="0">
                <a:latin typeface="游明朝" panose="02020400000000000000" pitchFamily="18" charset="-128"/>
                <a:ea typeface="Meiryo UI" panose="020B0604030504040204" pitchFamily="50" charset="-128"/>
                <a:cs typeface="Times New Roman" panose="02020603050405020304" pitchFamily="18" charset="0"/>
              </a:rPr>
              <a:t>確保</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しつつ、</a:t>
            </a:r>
            <a:r>
              <a:rPr lang="en-US" sz="1100" kern="100" dirty="0">
                <a:latin typeface="Meiryo UI" panose="020B0604030504040204" pitchFamily="50" charset="-128"/>
                <a:ea typeface="Meiryo UI" panose="020B0604030504040204" pitchFamily="50" charset="-128"/>
                <a:cs typeface="Times New Roman" panose="02020603050405020304" pitchFamily="18" charset="0"/>
              </a:rPr>
              <a:t>ICT</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を最大限</a:t>
            </a:r>
            <a:r>
              <a:rPr lang="ja-JP" altLang="en-US" sz="1100" kern="100" dirty="0">
                <a:latin typeface="游明朝" panose="02020400000000000000" pitchFamily="18" charset="-128"/>
                <a:ea typeface="Meiryo UI" panose="020B0604030504040204" pitchFamily="50" charset="-128"/>
                <a:cs typeface="Times New Roman" panose="02020603050405020304" pitchFamily="18" charset="0"/>
              </a:rPr>
              <a:t>に活用しながら、反転</a:t>
            </a:r>
            <a:r>
              <a:rPr lang="ja-JP" altLang="en-US" sz="1100" kern="100" dirty="0" smtClean="0">
                <a:latin typeface="游明朝" panose="02020400000000000000" pitchFamily="18" charset="-128"/>
                <a:ea typeface="Meiryo UI" panose="020B0604030504040204" pitchFamily="50" charset="-128"/>
                <a:cs typeface="Times New Roman" panose="02020603050405020304" pitchFamily="18" charset="0"/>
              </a:rPr>
              <a:t>攻勢期</a:t>
            </a:r>
            <a:r>
              <a:rPr lang="ja-JP" altLang="en-US" sz="1100" kern="100" dirty="0">
                <a:latin typeface="游明朝" panose="02020400000000000000" pitchFamily="18" charset="-128"/>
                <a:ea typeface="Meiryo UI" panose="020B0604030504040204" pitchFamily="50" charset="-128"/>
                <a:cs typeface="Times New Roman" panose="02020603050405020304" pitchFamily="18" charset="0"/>
              </a:rPr>
              <a:t>に備えた準備、基礎固めを実施</a:t>
            </a:r>
            <a:endParaRPr lang="ja-JP" altLang="en-US" sz="1100" kern="100" dirty="0">
              <a:latin typeface="游明朝" panose="02020400000000000000" pitchFamily="18" charset="-128"/>
              <a:ea typeface="游明朝" panose="02020400000000000000" pitchFamily="18" charset="-128"/>
              <a:cs typeface="Times New Roman" panose="02020603050405020304" pitchFamily="18" charset="0"/>
            </a:endParaRPr>
          </a:p>
          <a:p>
            <a:pPr>
              <a:lnSpc>
                <a:spcPts val="1600"/>
              </a:lnSpc>
            </a:pPr>
            <a:r>
              <a:rPr lang="ja-JP" altLang="en-US" sz="1100" b="1" u="sng" kern="100" dirty="0" smtClean="0">
                <a:highlight>
                  <a:srgbClr val="D3D3D3"/>
                </a:highlight>
                <a:latin typeface="游明朝" panose="02020400000000000000" pitchFamily="18" charset="-128"/>
                <a:ea typeface="Meiryo UI" panose="020B0604030504040204" pitchFamily="50" charset="-128"/>
                <a:cs typeface="Times New Roman" panose="02020603050405020304" pitchFamily="18" charset="0"/>
              </a:rPr>
              <a:t> フェーズ２（ポストコロナ</a:t>
            </a:r>
            <a:r>
              <a:rPr lang="ja-JP" altLang="en-US" sz="11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a:t>
            </a:r>
            <a:endParaRPr lang="en-US" altLang="ja-JP" sz="1100" kern="100" dirty="0">
              <a:latin typeface="游明朝" panose="02020400000000000000" pitchFamily="18" charset="-128"/>
              <a:ea typeface="Meiryo UI" panose="020B0604030504040204" pitchFamily="50" charset="-128"/>
              <a:cs typeface="Times New Roman" panose="02020603050405020304" pitchFamily="18" charset="0"/>
            </a:endParaRPr>
          </a:p>
          <a:p>
            <a:pPr>
              <a:lnSpc>
                <a:spcPts val="1600"/>
              </a:lnSpc>
            </a:pPr>
            <a:r>
              <a:rPr lang="ja-JP" altLang="en-US" sz="1100" kern="100" dirty="0" smtClean="0">
                <a:latin typeface="游明朝" panose="02020400000000000000" pitchFamily="18" charset="-128"/>
                <a:ea typeface="Meiryo UI" panose="020B0604030504040204" pitchFamily="50" charset="-128"/>
                <a:cs typeface="Times New Roman" panose="02020603050405020304" pitchFamily="18" charset="0"/>
              </a:rPr>
              <a:t>　　反転</a:t>
            </a:r>
            <a:r>
              <a:rPr lang="ja-JP" altLang="en-US" sz="1100" kern="100" dirty="0">
                <a:latin typeface="游明朝" panose="02020400000000000000" pitchFamily="18" charset="-128"/>
                <a:ea typeface="Meiryo UI" panose="020B0604030504040204" pitchFamily="50" charset="-128"/>
                <a:cs typeface="Times New Roman" panose="02020603050405020304" pitchFamily="18" charset="0"/>
              </a:rPr>
              <a:t>攻勢期として、</a:t>
            </a:r>
            <a:r>
              <a:rPr lang="en-US" sz="1100" kern="100" dirty="0" smtClean="0">
                <a:latin typeface="Meiryo UI" panose="020B0604030504040204" pitchFamily="50" charset="-128"/>
                <a:ea typeface="Meiryo UI" panose="020B0604030504040204" pitchFamily="50" charset="-128"/>
                <a:cs typeface="Times New Roman" panose="02020603050405020304" pitchFamily="18" charset="0"/>
              </a:rPr>
              <a:t>2025</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年</a:t>
            </a:r>
            <a:r>
              <a:rPr lang="ja-JP" altLang="en-US" sz="1100" kern="100" dirty="0">
                <a:latin typeface="游明朝" panose="02020400000000000000" pitchFamily="18" charset="-128"/>
                <a:ea typeface="Meiryo UI" panose="020B0604030504040204" pitchFamily="50" charset="-128"/>
                <a:cs typeface="Times New Roman" panose="02020603050405020304" pitchFamily="18" charset="0"/>
              </a:rPr>
              <a:t>に</a:t>
            </a:r>
            <a:r>
              <a:rPr lang="ja-JP" altLang="en-US" sz="1100" kern="100" dirty="0" smtClean="0">
                <a:latin typeface="游明朝" panose="02020400000000000000" pitchFamily="18" charset="-128"/>
                <a:ea typeface="Meiryo UI" panose="020B0604030504040204" pitchFamily="50" charset="-128"/>
                <a:cs typeface="Times New Roman" panose="02020603050405020304" pitchFamily="18" charset="0"/>
              </a:rPr>
              <a:t>向け加速度的に取組み</a:t>
            </a:r>
            <a:endParaRPr lang="en-US" altLang="ja-JP" sz="1100" kern="100" dirty="0" smtClean="0">
              <a:latin typeface="游明朝" panose="02020400000000000000" pitchFamily="18" charset="-128"/>
              <a:ea typeface="Meiryo UI" panose="020B0604030504040204" pitchFamily="50" charset="-128"/>
              <a:cs typeface="Times New Roman" panose="02020603050405020304" pitchFamily="18" charset="0"/>
            </a:endParaRPr>
          </a:p>
          <a:p>
            <a:pPr>
              <a:lnSpc>
                <a:spcPts val="1600"/>
              </a:lnSpc>
            </a:pPr>
            <a:r>
              <a:rPr lang="ja-JP" altLang="en-US" sz="1100" kern="100" dirty="0" smtClean="0">
                <a:latin typeface="游明朝" panose="02020400000000000000" pitchFamily="18" charset="-128"/>
                <a:ea typeface="Meiryo UI" panose="020B0604030504040204" pitchFamily="50" charset="-128"/>
                <a:cs typeface="Times New Roman" panose="02020603050405020304" pitchFamily="18" charset="0"/>
              </a:rPr>
              <a:t>  を推進</a:t>
            </a:r>
            <a:endParaRPr lang="en-US" altLang="ja-JP" sz="1100" kern="100" dirty="0">
              <a:latin typeface="游明朝" panose="02020400000000000000" pitchFamily="18" charset="-128"/>
              <a:ea typeface="Meiryo UI" panose="020B0604030504040204" pitchFamily="50" charset="-128"/>
              <a:cs typeface="Times New Roman" panose="02020603050405020304" pitchFamily="18" charset="0"/>
            </a:endParaRPr>
          </a:p>
          <a:p>
            <a:pPr>
              <a:lnSpc>
                <a:spcPts val="1600"/>
              </a:lnSpc>
            </a:pPr>
            <a:endParaRPr lang="ja-JP" altLang="en-US" sz="110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13" name="正方形/長方形 12"/>
          <p:cNvSpPr/>
          <p:nvPr/>
        </p:nvSpPr>
        <p:spPr>
          <a:xfrm>
            <a:off x="50948" y="3687844"/>
            <a:ext cx="913209" cy="20895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74295" tIns="37148" rIns="74295" bIns="37148" numCol="1" spcCol="0" rtlCol="0" fromWordArt="0" anchor="ctr" anchorCtr="0" forceAA="0" compatLnSpc="1">
            <a:prstTxWarp prst="textNoShape">
              <a:avLst/>
            </a:prstTxWarp>
            <a:noAutofit/>
          </a:bodyPr>
          <a:lstStyle/>
          <a:p>
            <a:pPr>
              <a:lnSpc>
                <a:spcPts val="1219"/>
              </a:lnSpc>
            </a:pPr>
            <a:r>
              <a:rPr lang="en-US" altLang="ja-JP" sz="1200" b="1" kern="100" dirty="0">
                <a:ea typeface="Meiryo UI" panose="020B0604030504040204" pitchFamily="50" charset="-128"/>
                <a:cs typeface="Times New Roman" panose="02020603050405020304" pitchFamily="18" charset="0"/>
              </a:rPr>
              <a:t>【</a:t>
            </a:r>
            <a:r>
              <a:rPr lang="ja-JP" altLang="en-US" sz="1200" b="1" kern="100" dirty="0">
                <a:ea typeface="Meiryo UI" panose="020B0604030504040204" pitchFamily="50" charset="-128"/>
                <a:cs typeface="Times New Roman" panose="02020603050405020304" pitchFamily="18" charset="0"/>
              </a:rPr>
              <a:t>計画期間</a:t>
            </a:r>
            <a:r>
              <a:rPr lang="en-US" altLang="ja-JP" sz="1200" b="1" kern="100" dirty="0">
                <a:ea typeface="Meiryo UI" panose="020B0604030504040204" pitchFamily="50" charset="-128"/>
                <a:cs typeface="Times New Roman" panose="02020603050405020304" pitchFamily="18" charset="0"/>
              </a:rPr>
              <a:t>】</a:t>
            </a:r>
            <a:endParaRPr lang="ja-JP" altLang="en-US" sz="1200" kern="100" dirty="0">
              <a:ea typeface="游明朝" panose="02020400000000000000" pitchFamily="18" charset="-128"/>
              <a:cs typeface="Times New Roman" panose="02020603050405020304" pitchFamily="18" charset="0"/>
            </a:endParaRPr>
          </a:p>
        </p:txBody>
      </p:sp>
      <p:sp>
        <p:nvSpPr>
          <p:cNvPr id="14" name="正方形/長方形 13"/>
          <p:cNvSpPr/>
          <p:nvPr/>
        </p:nvSpPr>
        <p:spPr>
          <a:xfrm>
            <a:off x="50948" y="1668724"/>
            <a:ext cx="1392809" cy="16763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74295" tIns="37148" rIns="74295" bIns="37148" numCol="1" spcCol="0" rtlCol="0" fromWordArt="0" anchor="ctr" anchorCtr="0" forceAA="0" compatLnSpc="1">
            <a:prstTxWarp prst="textNoShape">
              <a:avLst/>
            </a:prstTxWarp>
            <a:noAutofit/>
          </a:bodyPr>
          <a:lstStyle/>
          <a:p>
            <a:pPr>
              <a:lnSpc>
                <a:spcPts val="1219"/>
              </a:lnSpc>
            </a:pPr>
            <a:r>
              <a:rPr lang="en-US" altLang="ja-JP" sz="1200" b="1" kern="100" dirty="0">
                <a:solidFill>
                  <a:schemeClr val="tx1"/>
                </a:solidFill>
                <a:ea typeface="Meiryo UI" panose="020B0604030504040204" pitchFamily="50" charset="-128"/>
                <a:cs typeface="Times New Roman" panose="02020603050405020304" pitchFamily="18" charset="0"/>
              </a:rPr>
              <a:t>【</a:t>
            </a:r>
            <a:r>
              <a:rPr lang="ja-JP" altLang="en-US" sz="1200" b="1" kern="100" dirty="0" smtClean="0">
                <a:solidFill>
                  <a:schemeClr val="tx1"/>
                </a:solidFill>
                <a:ea typeface="Meiryo UI" panose="020B0604030504040204" pitchFamily="50" charset="-128"/>
                <a:cs typeface="Times New Roman" panose="02020603050405020304" pitchFamily="18" charset="0"/>
              </a:rPr>
              <a:t>基本理念</a:t>
            </a:r>
            <a:r>
              <a:rPr lang="en-US" altLang="ja-JP" sz="1200" b="1" kern="100" dirty="0" smtClean="0">
                <a:solidFill>
                  <a:schemeClr val="tx1"/>
                </a:solidFill>
                <a:ea typeface="Meiryo UI" panose="020B0604030504040204" pitchFamily="50" charset="-128"/>
                <a:cs typeface="Times New Roman" panose="02020603050405020304" pitchFamily="18" charset="0"/>
              </a:rPr>
              <a:t>】</a:t>
            </a:r>
            <a:endParaRPr lang="ja-JP" altLang="en-US" sz="1200" kern="100" dirty="0">
              <a:solidFill>
                <a:schemeClr val="tx1"/>
              </a:solidFill>
              <a:ea typeface="游明朝" panose="02020400000000000000" pitchFamily="18" charset="-128"/>
              <a:cs typeface="Times New Roman" panose="02020603050405020304" pitchFamily="18" charset="0"/>
            </a:endParaRPr>
          </a:p>
        </p:txBody>
      </p:sp>
      <p:sp>
        <p:nvSpPr>
          <p:cNvPr id="15" name="角丸四角形 14"/>
          <p:cNvSpPr/>
          <p:nvPr/>
        </p:nvSpPr>
        <p:spPr>
          <a:xfrm>
            <a:off x="141615" y="1836358"/>
            <a:ext cx="3438000" cy="1764000"/>
          </a:xfrm>
          <a:prstGeom prst="roundRect">
            <a:avLst>
              <a:gd name="adj" fmla="val 4896"/>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ot="0" spcFirstLastPara="0" vert="horz" wrap="square" lIns="74295" tIns="37148" rIns="74295" bIns="37148" numCol="1" spcCol="0" rtlCol="0" fromWordArt="0" anchor="ctr" anchorCtr="0" forceAA="0" compatLnSpc="1">
            <a:prstTxWarp prst="textNoShape">
              <a:avLst/>
            </a:prstTxWarp>
            <a:noAutofit/>
          </a:bodyPr>
          <a:lstStyle/>
          <a:p>
            <a:pPr>
              <a:lnSpc>
                <a:spcPts val="1500"/>
              </a:lnSpc>
            </a:pPr>
            <a:r>
              <a:rPr lang="ja-JP" altLang="en-US"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〇　</a:t>
            </a:r>
            <a:r>
              <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2025</a:t>
            </a:r>
            <a:r>
              <a:rPr lang="ja-JP" altLang="en-US"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年大阪・関西万博を見据えた都市魅力の</a:t>
            </a: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500"/>
              </a:lnSpc>
            </a:pPr>
            <a:r>
              <a:rPr lang="ja-JP" altLang="en-US"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創造・発信</a:t>
            </a: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500"/>
              </a:lnSpc>
            </a:pPr>
            <a:r>
              <a:rPr lang="ja-JP" altLang="en-US"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〇　新たな生活様式を踏まえた施策展開</a:t>
            </a: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500"/>
              </a:lnSpc>
            </a:pPr>
            <a:r>
              <a:rPr lang="ja-JP" altLang="en-US"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〇　</a:t>
            </a:r>
            <a:r>
              <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SDG</a:t>
            </a:r>
            <a:r>
              <a:rPr lang="ja-JP" altLang="en-US" sz="1100" kern="100" dirty="0" err="1">
                <a:solidFill>
                  <a:schemeClr val="tx1"/>
                </a:solidFill>
                <a:latin typeface="Meiryo UI" panose="020B0604030504040204" pitchFamily="50" charset="-128"/>
                <a:ea typeface="Meiryo UI" panose="020B0604030504040204" pitchFamily="50" charset="-128"/>
                <a:cs typeface="Times New Roman" panose="02020603050405020304" pitchFamily="18" charset="0"/>
              </a:rPr>
              <a:t>ｓ</a:t>
            </a:r>
            <a:r>
              <a:rPr lang="ja-JP" altLang="en-US"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の</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観点に基づく取組み推進</a:t>
            </a:r>
            <a:endParaRPr lang="en-US" altLang="ja-JP" sz="11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ts val="1500"/>
              </a:lnSpc>
            </a:pPr>
            <a:r>
              <a:rPr lang="ja-JP" altLang="en-US"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〇　大阪の強みのさらなる磨き上げ</a:t>
            </a: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500"/>
              </a:lnSpc>
            </a:pPr>
            <a:r>
              <a:rPr lang="ja-JP" altLang="en-US"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〇　安全・安心の</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確保（受入環境整備の充実）</a:t>
            </a:r>
            <a:endParaRPr lang="en-US" altLang="ja-JP" sz="11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ts val="1500"/>
              </a:lnSpc>
            </a:pP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〇　公民連携を強化し、それぞれの強みを最大限に発揮</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nSpc>
                <a:spcPts val="1500"/>
              </a:lnSpc>
            </a:pP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〇　</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PDCA</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サイクルの徹底</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p:txBody>
      </p:sp>
      <p:sp>
        <p:nvSpPr>
          <p:cNvPr id="4" name="スライド番号プレースホルダー 3"/>
          <p:cNvSpPr>
            <a:spLocks noGrp="1"/>
          </p:cNvSpPr>
          <p:nvPr>
            <p:ph type="sldNum" sz="quarter" idx="12"/>
          </p:nvPr>
        </p:nvSpPr>
        <p:spPr>
          <a:xfrm>
            <a:off x="7677150" y="6545404"/>
            <a:ext cx="2228850" cy="365125"/>
          </a:xfrm>
        </p:spPr>
        <p:txBody>
          <a:bodyPr/>
          <a:lstStyle/>
          <a:p>
            <a:fld id="{66FFF96A-D034-403F-9AC1-0A1A27037ACD}" type="slidenum">
              <a:rPr kumimoji="1" lang="ja-JP" altLang="en-US" smtClean="0"/>
              <a:t>1</a:t>
            </a:fld>
            <a:endParaRPr kumimoji="1" lang="ja-JP" altLang="en-US" dirty="0"/>
          </a:p>
        </p:txBody>
      </p:sp>
      <p:sp>
        <p:nvSpPr>
          <p:cNvPr id="3" name="正方形/長方形 2"/>
          <p:cNvSpPr/>
          <p:nvPr/>
        </p:nvSpPr>
        <p:spPr>
          <a:xfrm>
            <a:off x="5089779" y="3733125"/>
            <a:ext cx="3479181" cy="46639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smtClean="0">
                <a:latin typeface="Meiryo UI" panose="020B0604030504040204" pitchFamily="50" charset="-128"/>
                <a:ea typeface="Meiryo UI" panose="020B0604030504040204" pitchFamily="50" charset="-128"/>
              </a:rPr>
              <a:t>文化振興会議の議論を反映</a:t>
            </a:r>
            <a:endParaRPr kumimoji="1" lang="ja-JP" altLang="en-US" sz="1400" dirty="0">
              <a:latin typeface="Meiryo UI" panose="020B0604030504040204" pitchFamily="50" charset="-128"/>
              <a:ea typeface="Meiryo UI" panose="020B0604030504040204" pitchFamily="50" charset="-128"/>
            </a:endParaRPr>
          </a:p>
        </p:txBody>
      </p:sp>
      <p:sp>
        <p:nvSpPr>
          <p:cNvPr id="8" name="正方形/長方形 7"/>
          <p:cNvSpPr/>
          <p:nvPr/>
        </p:nvSpPr>
        <p:spPr>
          <a:xfrm>
            <a:off x="3695879" y="3410155"/>
            <a:ext cx="6141565" cy="1137425"/>
          </a:xfrm>
          <a:prstGeom prst="rect">
            <a:avLst/>
          </a:prstGeom>
          <a:noFill/>
          <a:ln w="2857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 name="正方形/長方形 4"/>
          <p:cNvSpPr/>
          <p:nvPr/>
        </p:nvSpPr>
        <p:spPr>
          <a:xfrm>
            <a:off x="8798312" y="290232"/>
            <a:ext cx="769434" cy="40768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資料２</a:t>
            </a:r>
            <a:endParaRPr kumimoji="1" lang="ja-JP" altLang="en-US" dirty="0">
              <a:solidFill>
                <a:schemeClr val="tx1"/>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0799947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222914" y="104855"/>
            <a:ext cx="9565855" cy="330043"/>
          </a:xfrm>
          <a:solidFill>
            <a:schemeClr val="accent1">
              <a:lumMod val="20000"/>
              <a:lumOff val="80000"/>
            </a:schemeClr>
          </a:solidFill>
        </p:spPr>
        <p:txBody>
          <a:bodyPr>
            <a:noAutofit/>
          </a:bodyPr>
          <a:lstStyle/>
          <a:p>
            <a:pPr algn="ctr"/>
            <a:r>
              <a:rPr lang="ja-JP" altLang="en-US" sz="1300" b="1" dirty="0" smtClean="0">
                <a:latin typeface="Meiryo UI" panose="020B0604030504040204" pitchFamily="50" charset="-128"/>
                <a:ea typeface="Meiryo UI" panose="020B0604030504040204" pitchFamily="50" charset="-128"/>
              </a:rPr>
              <a:t>「</a:t>
            </a:r>
            <a:r>
              <a:rPr lang="ja-JP" altLang="ja-JP" sz="1300" b="1" dirty="0" smtClean="0">
                <a:latin typeface="Meiryo UI" panose="020B0604030504040204" pitchFamily="50" charset="-128"/>
                <a:ea typeface="Meiryo UI" panose="020B0604030504040204" pitchFamily="50" charset="-128"/>
              </a:rPr>
              <a:t>大阪</a:t>
            </a:r>
            <a:r>
              <a:rPr lang="ja-JP" altLang="ja-JP" sz="1300" b="1" dirty="0">
                <a:latin typeface="Meiryo UI" panose="020B0604030504040204" pitchFamily="50" charset="-128"/>
                <a:ea typeface="Meiryo UI" panose="020B0604030504040204" pitchFamily="50" charset="-128"/>
              </a:rPr>
              <a:t>都市魅力創造戦略</a:t>
            </a:r>
            <a:r>
              <a:rPr lang="en-US" altLang="ja-JP" sz="1300" b="1" dirty="0">
                <a:latin typeface="Meiryo UI" panose="020B0604030504040204" pitchFamily="50" charset="-128"/>
                <a:ea typeface="Meiryo UI" panose="020B0604030504040204" pitchFamily="50" charset="-128"/>
              </a:rPr>
              <a:t>2025</a:t>
            </a:r>
            <a:r>
              <a:rPr lang="ja-JP" altLang="ja-JP" sz="1300" b="1" dirty="0">
                <a:latin typeface="Meiryo UI" panose="020B0604030504040204" pitchFamily="50" charset="-128"/>
                <a:ea typeface="Meiryo UI" panose="020B0604030504040204" pitchFamily="50" charset="-128"/>
              </a:rPr>
              <a:t>（仮</a:t>
            </a:r>
            <a:r>
              <a:rPr lang="ja-JP" altLang="ja-JP" sz="1300" b="1" dirty="0" smtClean="0">
                <a:latin typeface="Meiryo UI" panose="020B0604030504040204" pitchFamily="50" charset="-128"/>
                <a:ea typeface="Meiryo UI" panose="020B0604030504040204" pitchFamily="50" charset="-128"/>
              </a:rPr>
              <a:t>）</a:t>
            </a:r>
            <a:r>
              <a:rPr lang="ja-JP" altLang="en-US" sz="1300" b="1" dirty="0" smtClean="0">
                <a:latin typeface="Meiryo UI" panose="020B0604030504040204" pitchFamily="50" charset="-128"/>
                <a:ea typeface="Meiryo UI" panose="020B0604030504040204" pitchFamily="50" charset="-128"/>
              </a:rPr>
              <a:t>」たたき台（案）</a:t>
            </a:r>
            <a:endParaRPr lang="ja-JP" altLang="en-US" sz="1300" dirty="0">
              <a:latin typeface="Meiryo UI" panose="020B0604030504040204" pitchFamily="50" charset="-128"/>
              <a:ea typeface="Meiryo UI" panose="020B0604030504040204" pitchFamily="50" charset="-128"/>
            </a:endParaRPr>
          </a:p>
        </p:txBody>
      </p:sp>
      <p:sp>
        <p:nvSpPr>
          <p:cNvPr id="5" name="正方形/長方形 4"/>
          <p:cNvSpPr/>
          <p:nvPr/>
        </p:nvSpPr>
        <p:spPr>
          <a:xfrm>
            <a:off x="-134995" y="430319"/>
            <a:ext cx="4219355" cy="37110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74295" tIns="37148" rIns="74295" bIns="37148" numCol="1" spcCol="0" rtlCol="0" fromWordArt="0" anchor="ctr" anchorCtr="0" forceAA="0" compatLnSpc="1">
            <a:prstTxWarp prst="textNoShape">
              <a:avLst/>
            </a:prstTxWarp>
            <a:noAutofit/>
          </a:bodyPr>
          <a:lstStyle/>
          <a:p>
            <a:pPr algn="ctr">
              <a:lnSpc>
                <a:spcPts val="1463"/>
              </a:lnSpc>
            </a:pPr>
            <a:r>
              <a:rPr lang="en-US" altLang="ja-JP" sz="12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2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目指すべき都市像ごとの施策項目および主な施策</a:t>
            </a:r>
            <a:r>
              <a:rPr lang="en-US" altLang="ja-JP" sz="12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6" name="表 5"/>
          <p:cNvGraphicFramePr>
            <a:graphicFrameLocks noGrp="1"/>
          </p:cNvGraphicFramePr>
          <p:nvPr>
            <p:extLst>
              <p:ext uri="{D42A27DB-BD31-4B8C-83A1-F6EECF244321}">
                <p14:modId xmlns:p14="http://schemas.microsoft.com/office/powerpoint/2010/main" val="487410689"/>
              </p:ext>
            </p:extLst>
          </p:nvPr>
        </p:nvGraphicFramePr>
        <p:xfrm>
          <a:off x="332175" y="796841"/>
          <a:ext cx="4573155" cy="5633315"/>
        </p:xfrm>
        <a:graphic>
          <a:graphicData uri="http://schemas.openxmlformats.org/drawingml/2006/table">
            <a:tbl>
              <a:tblPr firstRow="1" bandRow="1">
                <a:tableStyleId>{F2DE63D5-997A-4646-A377-4702673A728D}</a:tableStyleId>
              </a:tblPr>
              <a:tblGrid>
                <a:gridCol w="4573155">
                  <a:extLst>
                    <a:ext uri="{9D8B030D-6E8A-4147-A177-3AD203B41FA5}">
                      <a16:colId xmlns:a16="http://schemas.microsoft.com/office/drawing/2014/main" val="2172647723"/>
                    </a:ext>
                  </a:extLst>
                </a:gridCol>
              </a:tblGrid>
              <a:tr h="288901">
                <a:tc>
                  <a:txBody>
                    <a:bodyPr/>
                    <a:lstStyle/>
                    <a:p>
                      <a:r>
                        <a:rPr kumimoji="1" lang="ja-JP" altLang="en-US" sz="1100" dirty="0" smtClean="0">
                          <a:latin typeface="Meiryo UI" panose="020B0604030504040204" pitchFamily="50" charset="-128"/>
                          <a:ea typeface="Meiryo UI" panose="020B0604030504040204" pitchFamily="50" charset="-128"/>
                        </a:rPr>
                        <a:t>１　安全で安心して快適に滞在できる都市</a:t>
                      </a:r>
                      <a:endParaRPr kumimoji="1" lang="ja-JP" altLang="en-US" sz="1100" dirty="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3867636356"/>
                  </a:ext>
                </a:extLst>
              </a:tr>
              <a:tr h="5344414">
                <a:tc>
                  <a:txBody>
                    <a:bodyPr/>
                    <a:lstStyle/>
                    <a:p>
                      <a:pPr>
                        <a:lnSpc>
                          <a:spcPts val="1800"/>
                        </a:lnSpc>
                      </a:pPr>
                      <a:r>
                        <a:rPr kumimoji="1" lang="ja-JP" altLang="en-US" sz="1100" dirty="0" smtClean="0">
                          <a:latin typeface="Meiryo UI" panose="020B0604030504040204" pitchFamily="50" charset="-128"/>
                          <a:ea typeface="Meiryo UI" panose="020B0604030504040204" pitchFamily="50" charset="-128"/>
                        </a:rPr>
                        <a:t>① 旅行者の安全・安心の確保</a:t>
                      </a:r>
                      <a:endParaRPr kumimoji="1" lang="en-US" altLang="ja-JP" sz="1100" dirty="0" smtClean="0">
                        <a:latin typeface="Meiryo UI" panose="020B0604030504040204" pitchFamily="50" charset="-128"/>
                        <a:ea typeface="Meiryo UI" panose="020B0604030504040204" pitchFamily="50" charset="-128"/>
                      </a:endParaRPr>
                    </a:p>
                    <a:p>
                      <a:pPr>
                        <a:lnSpc>
                          <a:spcPts val="1800"/>
                        </a:lnSpc>
                      </a:pPr>
                      <a:r>
                        <a:rPr kumimoji="1" lang="ja-JP" altLang="en-US" sz="1100" dirty="0" smtClean="0">
                          <a:latin typeface="Meiryo UI" panose="020B0604030504040204" pitchFamily="50" charset="-128"/>
                          <a:ea typeface="Meiryo UI" panose="020B0604030504040204" pitchFamily="50" charset="-128"/>
                        </a:rPr>
                        <a:t>　・　災害等に関する情報発信</a:t>
                      </a:r>
                      <a:endParaRPr kumimoji="1" lang="en-US" altLang="ja-JP" sz="1100" dirty="0" smtClean="0">
                        <a:latin typeface="Meiryo UI" panose="020B0604030504040204" pitchFamily="50" charset="-128"/>
                        <a:ea typeface="Meiryo UI" panose="020B0604030504040204" pitchFamily="50" charset="-128"/>
                      </a:endParaRPr>
                    </a:p>
                    <a:p>
                      <a:pPr>
                        <a:lnSpc>
                          <a:spcPts val="1800"/>
                        </a:lnSpc>
                      </a:pPr>
                      <a:r>
                        <a:rPr kumimoji="1" lang="ja-JP" altLang="en-US" sz="1100" dirty="0" smtClean="0">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　</a:t>
                      </a:r>
                      <a:r>
                        <a:rPr kumimoji="1" lang="ja-JP" altLang="en-US" sz="1100" u="sng" dirty="0" smtClean="0">
                          <a:solidFill>
                            <a:schemeClr val="tx1"/>
                          </a:solidFill>
                          <a:latin typeface="Meiryo UI" panose="020B0604030504040204" pitchFamily="50" charset="-128"/>
                          <a:ea typeface="Meiryo UI" panose="020B0604030504040204" pitchFamily="50" charset="-128"/>
                        </a:rPr>
                        <a:t>世界基準の情報発信</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dirty="0" smtClean="0">
                          <a:solidFill>
                            <a:schemeClr val="tx1"/>
                          </a:solidFill>
                          <a:latin typeface="Meiryo UI" panose="020B0604030504040204" pitchFamily="50" charset="-128"/>
                          <a:ea typeface="Meiryo UI" panose="020B0604030504040204" pitchFamily="50" charset="-128"/>
                        </a:rPr>
                        <a:t>　・　観光施設、宿泊施設等におけるスムーズな避難誘導</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dirty="0" smtClean="0">
                          <a:solidFill>
                            <a:schemeClr val="tx1"/>
                          </a:solidFill>
                          <a:latin typeface="Meiryo UI" panose="020B0604030504040204" pitchFamily="50" charset="-128"/>
                          <a:ea typeface="Meiryo UI" panose="020B0604030504040204" pitchFamily="50" charset="-128"/>
                        </a:rPr>
                        <a:t>　・　災害等緊急時の相談対応の充実</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dirty="0" smtClean="0">
                          <a:solidFill>
                            <a:schemeClr val="tx1"/>
                          </a:solidFill>
                          <a:latin typeface="Meiryo UI" panose="020B0604030504040204" pitchFamily="50" charset="-128"/>
                          <a:ea typeface="Meiryo UI" panose="020B0604030504040204" pitchFamily="50" charset="-128"/>
                        </a:rPr>
                        <a:t>②　ニューノーマルに適応した観光客受入環境の充実、ＩＣＴの活用・強化</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sng" dirty="0" smtClean="0">
                          <a:solidFill>
                            <a:schemeClr val="tx1"/>
                          </a:solidFill>
                          <a:latin typeface="Meiryo UI" panose="020B0604030504040204" pitchFamily="50" charset="-128"/>
                          <a:ea typeface="Meiryo UI" panose="020B0604030504040204" pitchFamily="50" charset="-128"/>
                        </a:rPr>
                        <a:t>感染対策の充実・強化（新型コロナ追跡システム、感染防止宣言ステッ</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a:t>
                      </a:r>
                      <a:r>
                        <a:rPr kumimoji="1" lang="ja-JP" altLang="en-US" sz="1100" u="sng" dirty="0" smtClean="0">
                          <a:solidFill>
                            <a:schemeClr val="tx1"/>
                          </a:solidFill>
                          <a:latin typeface="Meiryo UI" panose="020B0604030504040204" pitchFamily="50" charset="-128"/>
                          <a:ea typeface="Meiryo UI" panose="020B0604030504040204" pitchFamily="50" charset="-128"/>
                        </a:rPr>
                        <a:t>カー等認証制度の推進、顔認証技術の活用など）</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dirty="0" smtClean="0">
                          <a:solidFill>
                            <a:schemeClr val="tx1"/>
                          </a:solidFill>
                          <a:latin typeface="Meiryo UI" panose="020B0604030504040204" pitchFamily="50" charset="-128"/>
                          <a:ea typeface="Meiryo UI" panose="020B0604030504040204" pitchFamily="50" charset="-128"/>
                        </a:rPr>
                        <a:t>　・　観光案内機能の充実、多言語対応強化</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en-US" altLang="ja-JP" sz="1100" dirty="0" smtClean="0">
                          <a:solidFill>
                            <a:schemeClr val="tx1"/>
                          </a:solidFill>
                          <a:latin typeface="Meiryo UI" panose="020B0604030504040204" pitchFamily="50" charset="-128"/>
                          <a:ea typeface="Meiryo UI" panose="020B0604030504040204" pitchFamily="50" charset="-128"/>
                        </a:rPr>
                        <a:t>ICT</a:t>
                      </a:r>
                      <a:r>
                        <a:rPr kumimoji="1" lang="ja-JP" altLang="en-US" sz="1100" dirty="0" smtClean="0">
                          <a:solidFill>
                            <a:schemeClr val="tx1"/>
                          </a:solidFill>
                          <a:latin typeface="Meiryo UI" panose="020B0604030504040204" pitchFamily="50" charset="-128"/>
                          <a:ea typeface="Meiryo UI" panose="020B0604030504040204" pitchFamily="50" charset="-128"/>
                        </a:rPr>
                        <a:t>の</a:t>
                      </a:r>
                      <a:r>
                        <a:rPr kumimoji="1" lang="ja-JP" altLang="en-US" sz="1100" u="sng" dirty="0" smtClean="0">
                          <a:solidFill>
                            <a:schemeClr val="tx1"/>
                          </a:solidFill>
                          <a:latin typeface="Meiryo UI" panose="020B0604030504040204" pitchFamily="50" charset="-128"/>
                          <a:ea typeface="Meiryo UI" panose="020B0604030504040204" pitchFamily="50" charset="-128"/>
                        </a:rPr>
                        <a:t>活用・強化（スマートモビリティ</a:t>
                      </a:r>
                      <a:r>
                        <a:rPr kumimoji="1" lang="en-US" altLang="ja-JP" sz="1100" u="sng" dirty="0" smtClean="0">
                          <a:solidFill>
                            <a:schemeClr val="tx1"/>
                          </a:solidFill>
                          <a:latin typeface="Meiryo UI" panose="020B0604030504040204" pitchFamily="50" charset="-128"/>
                          <a:ea typeface="Meiryo UI" panose="020B0604030504040204" pitchFamily="50" charset="-128"/>
                        </a:rPr>
                        <a:t>/Maas</a:t>
                      </a:r>
                      <a:r>
                        <a:rPr kumimoji="1" lang="ja-JP" altLang="en-US" sz="1100" u="sng" dirty="0" smtClean="0">
                          <a:solidFill>
                            <a:schemeClr val="tx1"/>
                          </a:solidFill>
                          <a:latin typeface="Meiryo UI" panose="020B0604030504040204" pitchFamily="50" charset="-128"/>
                          <a:ea typeface="Meiryo UI" panose="020B0604030504040204" pitchFamily="50" charset="-128"/>
                        </a:rPr>
                        <a:t>の推進、キャッシュレス推進、</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a:t>
                      </a:r>
                      <a:r>
                        <a:rPr kumimoji="1" lang="ja-JP" altLang="en-US" sz="1100" u="sng" baseline="0" dirty="0" smtClean="0">
                          <a:solidFill>
                            <a:schemeClr val="tx1"/>
                          </a:solidFill>
                          <a:latin typeface="Meiryo UI" panose="020B0604030504040204" pitchFamily="50" charset="-128"/>
                          <a:ea typeface="Meiryo UI" panose="020B0604030504040204" pitchFamily="50" charset="-128"/>
                        </a:rPr>
                        <a:t> </a:t>
                      </a:r>
                      <a:r>
                        <a:rPr kumimoji="1" lang="ja-JP" altLang="en-US" sz="1100" u="sng" dirty="0" smtClean="0">
                          <a:solidFill>
                            <a:schemeClr val="tx1"/>
                          </a:solidFill>
                          <a:latin typeface="Meiryo UI" panose="020B0604030504040204" pitchFamily="50" charset="-128"/>
                          <a:ea typeface="Meiryo UI" panose="020B0604030504040204" pitchFamily="50" charset="-128"/>
                        </a:rPr>
                        <a:t>オンライン活用など）</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dirty="0" smtClean="0">
                          <a:solidFill>
                            <a:schemeClr val="tx1"/>
                          </a:solidFill>
                          <a:latin typeface="Meiryo UI" panose="020B0604030504040204" pitchFamily="50" charset="-128"/>
                          <a:ea typeface="Meiryo UI" panose="020B0604030504040204" pitchFamily="50" charset="-128"/>
                        </a:rPr>
                        <a:t>　・　宿泊施設、観光施設等の受入環境強化</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u="sng" dirty="0" smtClean="0">
                          <a:solidFill>
                            <a:schemeClr val="tx1"/>
                          </a:solidFill>
                          <a:latin typeface="Meiryo UI" panose="020B0604030504040204" pitchFamily="50" charset="-128"/>
                          <a:ea typeface="Meiryo UI" panose="020B0604030504040204" pitchFamily="50" charset="-128"/>
                        </a:rPr>
                        <a:t>③　持続可能な観光都市の推進</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sng" dirty="0" smtClean="0">
                          <a:solidFill>
                            <a:schemeClr val="tx1"/>
                          </a:solidFill>
                          <a:latin typeface="Meiryo UI" panose="020B0604030504040204" pitchFamily="50" charset="-128"/>
                          <a:ea typeface="Meiryo UI" panose="020B0604030504040204" pitchFamily="50" charset="-128"/>
                        </a:rPr>
                        <a:t>観光客・地域住民双方に配慮した観光地域づくりの推進</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3544977457"/>
              </p:ext>
            </p:extLst>
          </p:nvPr>
        </p:nvGraphicFramePr>
        <p:xfrm>
          <a:off x="5082568" y="796842"/>
          <a:ext cx="4573155" cy="5633314"/>
        </p:xfrm>
        <a:graphic>
          <a:graphicData uri="http://schemas.openxmlformats.org/drawingml/2006/table">
            <a:tbl>
              <a:tblPr firstRow="1" bandRow="1">
                <a:tableStyleId>{F2DE63D5-997A-4646-A377-4702673A728D}</a:tableStyleId>
              </a:tblPr>
              <a:tblGrid>
                <a:gridCol w="4573155">
                  <a:extLst>
                    <a:ext uri="{9D8B030D-6E8A-4147-A177-3AD203B41FA5}">
                      <a16:colId xmlns:a16="http://schemas.microsoft.com/office/drawing/2014/main" val="2172647723"/>
                    </a:ext>
                  </a:extLst>
                </a:gridCol>
              </a:tblGrid>
              <a:tr h="381418">
                <a:tc>
                  <a:txBody>
                    <a:bodyPr/>
                    <a:lstStyle/>
                    <a:p>
                      <a:r>
                        <a:rPr kumimoji="1" lang="ja-JP" altLang="en-US" sz="1100" dirty="0" smtClean="0">
                          <a:latin typeface="Meiryo UI" panose="020B0604030504040204" pitchFamily="50" charset="-128"/>
                          <a:ea typeface="Meiryo UI" panose="020B0604030504040204" pitchFamily="50" charset="-128"/>
                        </a:rPr>
                        <a:t>２</a:t>
                      </a:r>
                      <a:r>
                        <a:rPr kumimoji="1" lang="ja-JP" altLang="en-US" sz="1100" dirty="0" smtClean="0">
                          <a:solidFill>
                            <a:schemeClr val="bg1"/>
                          </a:solidFill>
                          <a:latin typeface="Meiryo UI" panose="020B0604030504040204" pitchFamily="50" charset="-128"/>
                          <a:ea typeface="Meiryo UI" panose="020B0604030504040204" pitchFamily="50" charset="-128"/>
                        </a:rPr>
                        <a:t>　大阪ならではの賑わいを創出する都市</a:t>
                      </a:r>
                      <a:endParaRPr kumimoji="1" lang="ja-JP" altLang="en-US" sz="1100" dirty="0">
                        <a:solidFill>
                          <a:schemeClr val="bg1"/>
                        </a:solidFill>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3867636356"/>
                  </a:ext>
                </a:extLst>
              </a:tr>
              <a:tr h="5251896">
                <a:tc>
                  <a:txBody>
                    <a:bodyPr/>
                    <a:lstStyle/>
                    <a:p>
                      <a:pPr>
                        <a:lnSpc>
                          <a:spcPts val="1600"/>
                        </a:lnSpc>
                      </a:pPr>
                      <a:r>
                        <a:rPr kumimoji="1" lang="ja-JP" altLang="en-US" sz="1100" dirty="0" smtClean="0">
                          <a:solidFill>
                            <a:schemeClr val="tx1"/>
                          </a:solidFill>
                          <a:latin typeface="Meiryo UI" panose="020B0604030504040204" pitchFamily="50" charset="-128"/>
                          <a:ea typeface="Meiryo UI" panose="020B0604030504040204" pitchFamily="50" charset="-128"/>
                        </a:rPr>
                        <a:t>① 世界第一級の文化・観光拠点形成・発信</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en-US" altLang="ja-JP" sz="1100" u="sng" dirty="0" smtClean="0">
                          <a:solidFill>
                            <a:schemeClr val="tx1"/>
                          </a:solidFill>
                          <a:latin typeface="Meiryo UI" panose="020B0604030504040204" pitchFamily="50" charset="-128"/>
                          <a:ea typeface="Meiryo UI" panose="020B0604030504040204" pitchFamily="50" charset="-128"/>
                        </a:rPr>
                        <a:t>2025</a:t>
                      </a:r>
                      <a:r>
                        <a:rPr kumimoji="1" lang="ja-JP" altLang="en-US" sz="1100" u="sng" dirty="0" smtClean="0">
                          <a:solidFill>
                            <a:schemeClr val="tx1"/>
                          </a:solidFill>
                          <a:latin typeface="Meiryo UI" panose="020B0604030504040204" pitchFamily="50" charset="-128"/>
                          <a:ea typeface="Meiryo UI" panose="020B0604030504040204" pitchFamily="50" charset="-128"/>
                        </a:rPr>
                        <a:t>年大阪・関西万博を契機とした世界に向けた大阪の魅力発信</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dirty="0" smtClean="0">
                          <a:solidFill>
                            <a:schemeClr val="tx1"/>
                          </a:solidFill>
                          <a:latin typeface="Meiryo UI" panose="020B0604030504040204" pitchFamily="50" charset="-128"/>
                          <a:ea typeface="Meiryo UI" panose="020B0604030504040204" pitchFamily="50" charset="-128"/>
                        </a:rPr>
                        <a:t>　・　ＩＲを契機とした夢洲における国際観光拠点の形成</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dirty="0" smtClean="0">
                          <a:solidFill>
                            <a:schemeClr val="tx1"/>
                          </a:solidFill>
                          <a:latin typeface="Meiryo UI" panose="020B0604030504040204" pitchFamily="50" charset="-128"/>
                          <a:ea typeface="Meiryo UI" panose="020B0604030504040204" pitchFamily="50" charset="-128"/>
                        </a:rPr>
                        <a:t>　・　世界遺産百舌鳥・古市古墳群エリアの賑わいづくり</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dirty="0" smtClean="0">
                          <a:solidFill>
                            <a:schemeClr val="tx1"/>
                          </a:solidFill>
                          <a:latin typeface="Meiryo UI" panose="020B0604030504040204" pitchFamily="50" charset="-128"/>
                          <a:ea typeface="Meiryo UI" panose="020B0604030504040204" pitchFamily="50" charset="-128"/>
                        </a:rPr>
                        <a:t>　・　大阪市内の重点エリアの魅力向上（大阪城・大手前・森之宮地区、</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dirty="0" smtClean="0">
                          <a:solidFill>
                            <a:schemeClr val="tx1"/>
                          </a:solidFill>
                          <a:latin typeface="Meiryo UI" panose="020B0604030504040204" pitchFamily="50" charset="-128"/>
                          <a:ea typeface="Meiryo UI" panose="020B0604030504040204" pitchFamily="50" charset="-128"/>
                        </a:rPr>
                        <a:t>　　　中之島地区、御堂筋地区、天王寺・阿倍野地区、</a:t>
                      </a:r>
                      <a:r>
                        <a:rPr kumimoji="1" lang="ja-JP" altLang="en-US" sz="1100" u="sng" dirty="0" smtClean="0">
                          <a:solidFill>
                            <a:schemeClr val="tx1"/>
                          </a:solidFill>
                          <a:latin typeface="Meiryo UI" panose="020B0604030504040204" pitchFamily="50" charset="-128"/>
                          <a:ea typeface="Meiryo UI" panose="020B0604030504040204" pitchFamily="50" charset="-128"/>
                        </a:rPr>
                        <a:t>新今宮地区</a:t>
                      </a:r>
                      <a:r>
                        <a:rPr kumimoji="1" lang="ja-JP" altLang="en-US" sz="1100" dirty="0" smtClean="0">
                          <a:solidFill>
                            <a:schemeClr val="tx1"/>
                          </a:solidFill>
                          <a:latin typeface="Meiryo UI" panose="020B0604030504040204" pitchFamily="50" charset="-128"/>
                          <a:ea typeface="Meiryo UI" panose="020B0604030504040204" pitchFamily="50" charset="-128"/>
                        </a:rPr>
                        <a:t>、築港・</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dirty="0" smtClean="0">
                          <a:solidFill>
                            <a:schemeClr val="tx1"/>
                          </a:solidFill>
                          <a:latin typeface="Meiryo UI" panose="020B0604030504040204" pitchFamily="50" charset="-128"/>
                          <a:ea typeface="Meiryo UI" panose="020B0604030504040204" pitchFamily="50" charset="-128"/>
                        </a:rPr>
                        <a:t>　　　ベイエリア地区、大阪駅周辺地区、難波周辺地区）</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dirty="0" smtClean="0">
                          <a:solidFill>
                            <a:schemeClr val="tx1"/>
                          </a:solidFill>
                          <a:latin typeface="Meiryo UI" panose="020B0604030504040204" pitchFamily="50" charset="-128"/>
                          <a:ea typeface="Meiryo UI" panose="020B0604030504040204" pitchFamily="50" charset="-128"/>
                        </a:rPr>
                        <a:t>　・　水都大阪、光のまちづくりの推進</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② 万博記念公園の魅力向上</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　・　</a:t>
                      </a:r>
                      <a:r>
                        <a:rPr kumimoji="1" lang="ja-JP" altLang="en-US" sz="1100" b="0" u="sng" dirty="0" smtClean="0">
                          <a:solidFill>
                            <a:schemeClr val="tx1"/>
                          </a:solidFill>
                          <a:latin typeface="Meiryo UI" panose="020B0604030504040204" pitchFamily="50" charset="-128"/>
                          <a:ea typeface="Meiryo UI" panose="020B0604030504040204" pitchFamily="50" charset="-128"/>
                        </a:rPr>
                        <a:t>新たなビジョンの策定と推進</a:t>
                      </a:r>
                      <a:endParaRPr kumimoji="1" lang="en-US" altLang="ja-JP" sz="1100" b="0" u="sng"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　・　</a:t>
                      </a:r>
                      <a:r>
                        <a:rPr kumimoji="1" lang="ja-JP" altLang="en-US" sz="1100" b="0" u="sng" dirty="0" smtClean="0">
                          <a:solidFill>
                            <a:schemeClr val="tx1"/>
                          </a:solidFill>
                          <a:latin typeface="Meiryo UI" panose="020B0604030504040204" pitchFamily="50" charset="-128"/>
                          <a:ea typeface="Meiryo UI" panose="020B0604030504040204" pitchFamily="50" charset="-128"/>
                        </a:rPr>
                        <a:t>大規模アリーナを中核とした大阪・関西を代表する新たなスポーツ・文化の</a:t>
                      </a:r>
                      <a:endParaRPr kumimoji="1" lang="en-US" altLang="ja-JP" sz="1100" b="0" u="sng"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　　　</a:t>
                      </a:r>
                      <a:r>
                        <a:rPr kumimoji="1" lang="ja-JP" altLang="en-US" sz="1100" b="0" u="sng" dirty="0" smtClean="0">
                          <a:solidFill>
                            <a:schemeClr val="tx1"/>
                          </a:solidFill>
                          <a:latin typeface="Meiryo UI" panose="020B0604030504040204" pitchFamily="50" charset="-128"/>
                          <a:ea typeface="Meiryo UI" panose="020B0604030504040204" pitchFamily="50" charset="-128"/>
                        </a:rPr>
                        <a:t>拠点づくり</a:t>
                      </a:r>
                      <a:endParaRPr kumimoji="1" lang="en-US" altLang="ja-JP" sz="1100" b="0" u="sng"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③ 大阪の強みを活かした魅力創出・発信</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　・　大規模集客施設やエンターテイメントなどを活用した魅力発信</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　・　</a:t>
                      </a:r>
                      <a:r>
                        <a:rPr kumimoji="1" lang="ja-JP" altLang="en-US" sz="1100" b="0" u="none" dirty="0" smtClean="0">
                          <a:solidFill>
                            <a:schemeClr val="tx1"/>
                          </a:solidFill>
                          <a:latin typeface="Meiryo UI" panose="020B0604030504040204" pitchFamily="50" charset="-128"/>
                          <a:ea typeface="Meiryo UI" panose="020B0604030504040204" pitchFamily="50" charset="-128"/>
                        </a:rPr>
                        <a:t>大阪の食の魅力の創出・発信</a:t>
                      </a:r>
                      <a:endParaRPr kumimoji="1" lang="en-US" altLang="ja-JP" sz="1100" b="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　・　大阪が誇るスポーツ資源を活かしたスポーツツーリズムの推進</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　・　伝統的な祭りや大阪の歴史・文化資源を活かした地域魅力の発信</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　・　</a:t>
                      </a:r>
                      <a:r>
                        <a:rPr kumimoji="1" lang="ja-JP" altLang="en-US" sz="1100" b="0" u="sng" dirty="0" smtClean="0">
                          <a:solidFill>
                            <a:schemeClr val="tx1"/>
                          </a:solidFill>
                          <a:latin typeface="Meiryo UI" panose="020B0604030504040204" pitchFamily="50" charset="-128"/>
                          <a:ea typeface="Meiryo UI" panose="020B0604030504040204" pitchFamily="50" charset="-128"/>
                        </a:rPr>
                        <a:t>万博・ＩＲのインパクトを活用した大阪広域ベイエリアの活性化</a:t>
                      </a:r>
                      <a:endParaRPr kumimoji="1" lang="en-US" altLang="ja-JP" sz="1100" b="0" u="sng"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dirty="0" smtClean="0">
                          <a:solidFill>
                            <a:schemeClr val="tx1"/>
                          </a:solidFill>
                          <a:latin typeface="Meiryo UI" panose="020B0604030504040204" pitchFamily="50" charset="-128"/>
                          <a:ea typeface="Meiryo UI" panose="020B0604030504040204" pitchFamily="50" charset="-128"/>
                        </a:rPr>
                        <a:t>　・　歴史的な建築物や街並みなどを活用した魅力的な景観演出の推進</a:t>
                      </a:r>
                      <a:endParaRPr kumimoji="1" lang="ja-JP" altLang="en-US" sz="1100" dirty="0">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
        <p:nvSpPr>
          <p:cNvPr id="3" name="スライド番号プレースホルダー 2"/>
          <p:cNvSpPr>
            <a:spLocks noGrp="1"/>
          </p:cNvSpPr>
          <p:nvPr>
            <p:ph type="sldNum" sz="quarter" idx="12"/>
          </p:nvPr>
        </p:nvSpPr>
        <p:spPr>
          <a:xfrm>
            <a:off x="7677150" y="6492875"/>
            <a:ext cx="2228850" cy="365125"/>
          </a:xfrm>
        </p:spPr>
        <p:txBody>
          <a:bodyPr/>
          <a:lstStyle/>
          <a:p>
            <a:fld id="{66FFF96A-D034-403F-9AC1-0A1A27037ACD}" type="slidenum">
              <a:rPr kumimoji="1" lang="ja-JP" altLang="en-US" smtClean="0"/>
              <a:t>2</a:t>
            </a:fld>
            <a:endParaRPr kumimoji="1" lang="ja-JP" altLang="en-US"/>
          </a:p>
        </p:txBody>
      </p:sp>
      <p:sp>
        <p:nvSpPr>
          <p:cNvPr id="7" name="正方形/長方形 6"/>
          <p:cNvSpPr/>
          <p:nvPr/>
        </p:nvSpPr>
        <p:spPr>
          <a:xfrm>
            <a:off x="7933383" y="467390"/>
            <a:ext cx="1940169" cy="37110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74295" tIns="37148" rIns="74295" bIns="37148" numCol="1" spcCol="0" rtlCol="0" fromWordArt="0" anchor="ctr" anchorCtr="0" forceAA="0" compatLnSpc="1">
            <a:prstTxWarp prst="textNoShape">
              <a:avLst/>
            </a:prstTxWarp>
            <a:noAutofit/>
          </a:bodyPr>
          <a:lstStyle/>
          <a:p>
            <a:pPr algn="ctr">
              <a:lnSpc>
                <a:spcPts val="1463"/>
              </a:lnSpc>
            </a:pPr>
            <a:r>
              <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下線 ・・・ 新規項目</a:t>
            </a:r>
            <a:endParaRPr lang="ja-JP" altLang="en-US"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874036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p:cNvSpPr txBox="1">
            <a:spLocks/>
          </p:cNvSpPr>
          <p:nvPr/>
        </p:nvSpPr>
        <p:spPr>
          <a:xfrm>
            <a:off x="211763" y="121430"/>
            <a:ext cx="9248631" cy="411613"/>
          </a:xfrm>
          <a:prstGeom prst="rect">
            <a:avLst/>
          </a:prstGeom>
          <a:solidFill>
            <a:schemeClr val="accent1">
              <a:lumMod val="20000"/>
              <a:lumOff val="8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300" b="1" dirty="0" smtClean="0">
                <a:latin typeface="Meiryo UI" panose="020B0604030504040204" pitchFamily="50" charset="-128"/>
                <a:ea typeface="Meiryo UI" panose="020B0604030504040204" pitchFamily="50" charset="-128"/>
              </a:rPr>
              <a:t>「</a:t>
            </a:r>
            <a:r>
              <a:rPr lang="ja-JP" altLang="ja-JP" sz="1300" b="1" dirty="0" smtClean="0">
                <a:latin typeface="Meiryo UI" panose="020B0604030504040204" pitchFamily="50" charset="-128"/>
                <a:ea typeface="Meiryo UI" panose="020B0604030504040204" pitchFamily="50" charset="-128"/>
              </a:rPr>
              <a:t>大阪都市魅力創造戦略</a:t>
            </a:r>
            <a:r>
              <a:rPr lang="en-US" altLang="ja-JP" sz="1300" b="1" dirty="0" smtClean="0">
                <a:latin typeface="Meiryo UI" panose="020B0604030504040204" pitchFamily="50" charset="-128"/>
                <a:ea typeface="Meiryo UI" panose="020B0604030504040204" pitchFamily="50" charset="-128"/>
              </a:rPr>
              <a:t>2025</a:t>
            </a:r>
            <a:r>
              <a:rPr lang="ja-JP" altLang="ja-JP" sz="1300" b="1" dirty="0" smtClean="0">
                <a:latin typeface="Meiryo UI" panose="020B0604030504040204" pitchFamily="50" charset="-128"/>
                <a:ea typeface="Meiryo UI" panose="020B0604030504040204" pitchFamily="50" charset="-128"/>
              </a:rPr>
              <a:t>（仮）</a:t>
            </a:r>
            <a:r>
              <a:rPr lang="ja-JP" altLang="en-US" sz="1300" b="1" dirty="0" smtClean="0">
                <a:latin typeface="Meiryo UI" panose="020B0604030504040204" pitchFamily="50" charset="-128"/>
                <a:ea typeface="Meiryo UI" panose="020B0604030504040204" pitchFamily="50" charset="-128"/>
              </a:rPr>
              <a:t>」たたき台（案）</a:t>
            </a:r>
            <a:endParaRPr lang="ja-JP" altLang="en-US" sz="1300" dirty="0">
              <a:latin typeface="Meiryo UI" panose="020B0604030504040204" pitchFamily="50" charset="-128"/>
              <a:ea typeface="Meiryo UI" panose="020B0604030504040204" pitchFamily="50" charset="-128"/>
            </a:endParaRPr>
          </a:p>
        </p:txBody>
      </p:sp>
      <p:sp>
        <p:nvSpPr>
          <p:cNvPr id="12" name="正方形/長方形 11"/>
          <p:cNvSpPr/>
          <p:nvPr/>
        </p:nvSpPr>
        <p:spPr>
          <a:xfrm>
            <a:off x="0" y="533043"/>
            <a:ext cx="3920299" cy="37110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74295" tIns="37148" rIns="74295" bIns="37148" numCol="1" spcCol="0" rtlCol="0" fromWordArt="0" anchor="ctr" anchorCtr="0" forceAA="0" compatLnSpc="1">
            <a:prstTxWarp prst="textNoShape">
              <a:avLst/>
            </a:prstTxWarp>
            <a:noAutofit/>
          </a:bodyPr>
          <a:lstStyle/>
          <a:p>
            <a:pPr algn="ctr">
              <a:lnSpc>
                <a:spcPts val="1463"/>
              </a:lnSpc>
            </a:pPr>
            <a:r>
              <a:rPr lang="en-US" altLang="ja-JP" sz="12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2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目指すべき都市像ごとの施策項目および主な施策</a:t>
            </a:r>
            <a:r>
              <a:rPr lang="en-US" altLang="ja-JP" sz="12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 name="スライド番号プレースホルダー 2"/>
          <p:cNvSpPr>
            <a:spLocks noGrp="1"/>
          </p:cNvSpPr>
          <p:nvPr>
            <p:ph type="sldNum" sz="quarter" idx="12"/>
          </p:nvPr>
        </p:nvSpPr>
        <p:spPr>
          <a:xfrm>
            <a:off x="7677150" y="6538914"/>
            <a:ext cx="2228850" cy="365125"/>
          </a:xfrm>
        </p:spPr>
        <p:txBody>
          <a:bodyPr/>
          <a:lstStyle/>
          <a:p>
            <a:fld id="{66FFF96A-D034-403F-9AC1-0A1A27037ACD}" type="slidenum">
              <a:rPr kumimoji="1" lang="ja-JP" altLang="en-US" smtClean="0"/>
              <a:t>3</a:t>
            </a:fld>
            <a:endParaRPr kumimoji="1" lang="ja-JP" altLang="en-US" dirty="0"/>
          </a:p>
        </p:txBody>
      </p:sp>
      <p:graphicFrame>
        <p:nvGraphicFramePr>
          <p:cNvPr id="2" name="表 1"/>
          <p:cNvGraphicFramePr>
            <a:graphicFrameLocks noGrp="1"/>
          </p:cNvGraphicFramePr>
          <p:nvPr>
            <p:extLst>
              <p:ext uri="{D42A27DB-BD31-4B8C-83A1-F6EECF244321}">
                <p14:modId xmlns:p14="http://schemas.microsoft.com/office/powerpoint/2010/main" val="383358099"/>
              </p:ext>
            </p:extLst>
          </p:nvPr>
        </p:nvGraphicFramePr>
        <p:xfrm>
          <a:off x="5124085" y="887570"/>
          <a:ext cx="4573155" cy="5561327"/>
        </p:xfrm>
        <a:graphic>
          <a:graphicData uri="http://schemas.openxmlformats.org/drawingml/2006/table">
            <a:tbl>
              <a:tblPr firstRow="1" bandRow="1">
                <a:tableStyleId>{F2DE63D5-997A-4646-A377-4702673A728D}</a:tableStyleId>
              </a:tblPr>
              <a:tblGrid>
                <a:gridCol w="4573155">
                  <a:extLst>
                    <a:ext uri="{9D8B030D-6E8A-4147-A177-3AD203B41FA5}">
                      <a16:colId xmlns:a16="http://schemas.microsoft.com/office/drawing/2014/main" val="2795821293"/>
                    </a:ext>
                  </a:extLst>
                </a:gridCol>
              </a:tblGrid>
              <a:tr h="330831">
                <a:tc>
                  <a:txBody>
                    <a:bodyPr/>
                    <a:lstStyle/>
                    <a:p>
                      <a:r>
                        <a:rPr kumimoji="1" lang="ja-JP" altLang="en-US" sz="1100" dirty="0" smtClean="0">
                          <a:latin typeface="Meiryo UI" panose="020B0604030504040204" pitchFamily="50" charset="-128"/>
                          <a:ea typeface="Meiryo UI" panose="020B0604030504040204" pitchFamily="50" charset="-128"/>
                        </a:rPr>
                        <a:t>４　世界水準の</a:t>
                      </a:r>
                      <a:r>
                        <a:rPr kumimoji="1" lang="en-US" altLang="ja-JP" sz="1100" dirty="0" smtClean="0">
                          <a:latin typeface="Meiryo UI" panose="020B0604030504040204" pitchFamily="50" charset="-128"/>
                          <a:ea typeface="Meiryo UI" panose="020B0604030504040204" pitchFamily="50" charset="-128"/>
                        </a:rPr>
                        <a:t>MICE</a:t>
                      </a:r>
                      <a:r>
                        <a:rPr kumimoji="1" lang="ja-JP" altLang="en-US" sz="1100" dirty="0" smtClean="0">
                          <a:latin typeface="Meiryo UI" panose="020B0604030504040204" pitchFamily="50" charset="-128"/>
                          <a:ea typeface="Meiryo UI" panose="020B0604030504040204" pitchFamily="50" charset="-128"/>
                        </a:rPr>
                        <a:t>都市</a:t>
                      </a:r>
                      <a:endParaRPr kumimoji="1" lang="ja-JP" altLang="en-US" sz="1100" dirty="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3093583887"/>
                  </a:ext>
                </a:extLst>
              </a:tr>
              <a:tr h="5217569">
                <a:tc>
                  <a:txBody>
                    <a:bodyPr/>
                    <a:lstStyle/>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r>
                        <a:rPr kumimoji="1" lang="ja-JP" altLang="en-US" sz="1100" dirty="0" smtClean="0">
                          <a:latin typeface="Meiryo UI" panose="020B0604030504040204" pitchFamily="50" charset="-128"/>
                          <a:ea typeface="Meiryo UI" panose="020B0604030504040204" pitchFamily="50" charset="-128"/>
                        </a:rPr>
                        <a:t>① </a:t>
                      </a:r>
                      <a:r>
                        <a:rPr kumimoji="1" lang="ja-JP" altLang="en-US" sz="1100" u="sng" dirty="0" smtClean="0">
                          <a:latin typeface="Meiryo UI" panose="020B0604030504040204" pitchFamily="50" charset="-128"/>
                          <a:ea typeface="Meiryo UI" panose="020B0604030504040204" pitchFamily="50" charset="-128"/>
                        </a:rPr>
                        <a:t>ＭＩＣＥ戦略の策定</a:t>
                      </a:r>
                      <a:endParaRPr kumimoji="1" lang="en-US" altLang="ja-JP" sz="1100" u="sng" dirty="0" smtClean="0">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sng" dirty="0" smtClean="0">
                          <a:solidFill>
                            <a:schemeClr val="tx1"/>
                          </a:solidFill>
                          <a:latin typeface="Meiryo UI" panose="020B0604030504040204" pitchFamily="50" charset="-128"/>
                          <a:ea typeface="Meiryo UI" panose="020B0604030504040204" pitchFamily="50" charset="-128"/>
                        </a:rPr>
                        <a:t>新たなＭＩＣＥ戦略の策定</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② ＭＩＣＥ誘致の推進</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　官民による誘致の推進</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　ターゲット等を明確にした新たな戦略に基づく誘致活動の展開</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sng" dirty="0" smtClean="0">
                          <a:solidFill>
                            <a:schemeClr val="tx1"/>
                          </a:solidFill>
                          <a:latin typeface="Meiryo UI" panose="020B0604030504040204" pitchFamily="50" charset="-128"/>
                          <a:ea typeface="Meiryo UI" panose="020B0604030504040204" pitchFamily="50" charset="-128"/>
                        </a:rPr>
                        <a:t>アフターコンベンションの充実・強化</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　ＩＲを見据えた</a:t>
                      </a:r>
                      <a:r>
                        <a:rPr kumimoji="1" lang="en-US" altLang="ja-JP" sz="1100" dirty="0" smtClean="0">
                          <a:solidFill>
                            <a:schemeClr val="tx1"/>
                          </a:solidFill>
                          <a:latin typeface="Meiryo UI" panose="020B0604030504040204" pitchFamily="50" charset="-128"/>
                          <a:ea typeface="Meiryo UI" panose="020B0604030504040204" pitchFamily="50" charset="-128"/>
                        </a:rPr>
                        <a:t>MICE</a:t>
                      </a:r>
                      <a:r>
                        <a:rPr kumimoji="1" lang="ja-JP" altLang="en-US" sz="1100" dirty="0" smtClean="0">
                          <a:solidFill>
                            <a:schemeClr val="tx1"/>
                          </a:solidFill>
                          <a:latin typeface="Meiryo UI" panose="020B0604030504040204" pitchFamily="50" charset="-128"/>
                          <a:ea typeface="Meiryo UI" panose="020B0604030504040204" pitchFamily="50" charset="-128"/>
                        </a:rPr>
                        <a:t>受入体制の充実</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ja-JP" altLang="en-US" sz="1100" dirty="0">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3408233061"/>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1549421175"/>
              </p:ext>
            </p:extLst>
          </p:nvPr>
        </p:nvGraphicFramePr>
        <p:xfrm>
          <a:off x="336255" y="887570"/>
          <a:ext cx="4586153" cy="5563362"/>
        </p:xfrm>
        <a:graphic>
          <a:graphicData uri="http://schemas.openxmlformats.org/drawingml/2006/table">
            <a:tbl>
              <a:tblPr firstRow="1" bandRow="1">
                <a:tableStyleId>{F2DE63D5-997A-4646-A377-4702673A728D}</a:tableStyleId>
              </a:tblPr>
              <a:tblGrid>
                <a:gridCol w="4586153">
                  <a:extLst>
                    <a:ext uri="{9D8B030D-6E8A-4147-A177-3AD203B41FA5}">
                      <a16:colId xmlns:a16="http://schemas.microsoft.com/office/drawing/2014/main" val="2172647723"/>
                    </a:ext>
                  </a:extLst>
                </a:gridCol>
              </a:tblGrid>
              <a:tr h="332866">
                <a:tc>
                  <a:txBody>
                    <a:bodyPr/>
                    <a:lstStyle/>
                    <a:p>
                      <a:r>
                        <a:rPr kumimoji="1" lang="ja-JP" altLang="en-US" sz="1100" dirty="0" smtClean="0">
                          <a:latin typeface="Meiryo UI" panose="020B0604030504040204" pitchFamily="50" charset="-128"/>
                          <a:ea typeface="Meiryo UI" panose="020B0604030504040204" pitchFamily="50" charset="-128"/>
                        </a:rPr>
                        <a:t>３　多様な楽しみ方ができる周遊・観光都市</a:t>
                      </a:r>
                      <a:endParaRPr kumimoji="1" lang="ja-JP" altLang="en-US" sz="1100" dirty="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3867636356"/>
                  </a:ext>
                </a:extLst>
              </a:tr>
              <a:tr h="5215533">
                <a:tc>
                  <a:txBody>
                    <a:bodyPr/>
                    <a:lstStyle/>
                    <a:p>
                      <a:pPr>
                        <a:lnSpc>
                          <a:spcPts val="1400"/>
                        </a:lnSpc>
                      </a:pPr>
                      <a:r>
                        <a:rPr kumimoji="1" lang="ja-JP" altLang="en-US" sz="1100" u="sng" dirty="0" smtClean="0">
                          <a:latin typeface="Meiryo UI" panose="020B0604030504040204" pitchFamily="50" charset="-128"/>
                          <a:ea typeface="Meiryo UI" panose="020B0604030504040204" pitchFamily="50" charset="-128"/>
                        </a:rPr>
                        <a:t>① 国内観光の推進</a:t>
                      </a:r>
                      <a:endParaRPr kumimoji="1" lang="en-US" altLang="ja-JP" sz="1100" u="sng" dirty="0" smtClean="0">
                        <a:latin typeface="Meiryo UI" panose="020B0604030504040204" pitchFamily="50" charset="-128"/>
                        <a:ea typeface="Meiryo UI" panose="020B0604030504040204" pitchFamily="50" charset="-128"/>
                      </a:endParaRPr>
                    </a:p>
                    <a:p>
                      <a:pPr>
                        <a:lnSpc>
                          <a:spcPts val="1400"/>
                        </a:lnSpc>
                      </a:pPr>
                      <a:r>
                        <a:rPr kumimoji="1" lang="ja-JP" altLang="en-US" sz="1100" dirty="0" smtClean="0">
                          <a:latin typeface="Meiryo UI" panose="020B0604030504040204" pitchFamily="50" charset="-128"/>
                          <a:ea typeface="Meiryo UI" panose="020B0604030504040204" pitchFamily="50" charset="-128"/>
                        </a:rPr>
                        <a:t>　・　</a:t>
                      </a:r>
                      <a:r>
                        <a:rPr kumimoji="1" lang="ja-JP" altLang="en-US" sz="1100" u="sng" dirty="0" smtClean="0">
                          <a:solidFill>
                            <a:schemeClr val="tx1"/>
                          </a:solidFill>
                          <a:latin typeface="Meiryo UI" panose="020B0604030504040204" pitchFamily="50" charset="-128"/>
                          <a:ea typeface="Meiryo UI" panose="020B0604030504040204" pitchFamily="50" charset="-128"/>
                        </a:rPr>
                        <a:t>国内プロモーションの推進</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sng" dirty="0" smtClean="0">
                          <a:solidFill>
                            <a:schemeClr val="tx1"/>
                          </a:solidFill>
                          <a:latin typeface="Meiryo UI" panose="020B0604030504040204" pitchFamily="50" charset="-128"/>
                          <a:ea typeface="Meiryo UI" panose="020B0604030504040204" pitchFamily="50" charset="-128"/>
                        </a:rPr>
                        <a:t>マイクロツーリズムの推進</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② </a:t>
                      </a:r>
                      <a:r>
                        <a:rPr kumimoji="1" lang="ja-JP" altLang="en-US" sz="1100" u="sng" dirty="0" smtClean="0">
                          <a:solidFill>
                            <a:schemeClr val="tx1"/>
                          </a:solidFill>
                          <a:latin typeface="Meiryo UI" panose="020B0604030504040204" pitchFamily="50" charset="-128"/>
                          <a:ea typeface="Meiryo UI" panose="020B0604030504040204" pitchFamily="50" charset="-128"/>
                        </a:rPr>
                        <a:t>欧米豪をはじめ幅広い国・地域からの集客促進</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sng" dirty="0" smtClean="0">
                          <a:solidFill>
                            <a:schemeClr val="tx1"/>
                          </a:solidFill>
                          <a:latin typeface="Meiryo UI" panose="020B0604030504040204" pitchFamily="50" charset="-128"/>
                          <a:ea typeface="Meiryo UI" panose="020B0604030504040204" pitchFamily="50" charset="-128"/>
                        </a:rPr>
                        <a:t>欧米豪向けプロモーションの強化</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sng" dirty="0" smtClean="0">
                          <a:solidFill>
                            <a:schemeClr val="tx1"/>
                          </a:solidFill>
                          <a:latin typeface="Meiryo UI" panose="020B0604030504040204" pitchFamily="50" charset="-128"/>
                          <a:ea typeface="Meiryo UI" panose="020B0604030504040204" pitchFamily="50" charset="-128"/>
                        </a:rPr>
                        <a:t>欧米豪の受入に対応した環境整備やニーズに対応した魅力づくり</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sng" dirty="0" smtClean="0">
                          <a:solidFill>
                            <a:schemeClr val="tx1"/>
                          </a:solidFill>
                          <a:latin typeface="Meiryo UI" panose="020B0604030504040204" pitchFamily="50" charset="-128"/>
                          <a:ea typeface="Meiryo UI" panose="020B0604030504040204" pitchFamily="50" charset="-128"/>
                        </a:rPr>
                        <a:t>フードバリアフリーの推進</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sng" dirty="0" smtClean="0">
                          <a:solidFill>
                            <a:schemeClr val="tx1"/>
                          </a:solidFill>
                          <a:latin typeface="Meiryo UI" panose="020B0604030504040204" pitchFamily="50" charset="-128"/>
                          <a:ea typeface="Meiryo UI" panose="020B0604030504040204" pitchFamily="50" charset="-128"/>
                        </a:rPr>
                        <a:t>観光や交通事業者の英語対応力の向上</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③ 周遊性を高めるコンテンツの磨き上げ</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sng" dirty="0" smtClean="0">
                          <a:solidFill>
                            <a:schemeClr val="tx1"/>
                          </a:solidFill>
                          <a:latin typeface="Meiryo UI" panose="020B0604030504040204" pitchFamily="50" charset="-128"/>
                          <a:ea typeface="Meiryo UI" panose="020B0604030504040204" pitchFamily="50" charset="-128"/>
                        </a:rPr>
                        <a:t>世界遺産百舌鳥・古市古墳群や万博記念公園をはじめとする府内の</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a:t>
                      </a:r>
                      <a:r>
                        <a:rPr kumimoji="1" lang="ja-JP" altLang="en-US" sz="1100" u="sng" dirty="0" smtClean="0">
                          <a:solidFill>
                            <a:schemeClr val="tx1"/>
                          </a:solidFill>
                          <a:latin typeface="Meiryo UI" panose="020B0604030504040204" pitchFamily="50" charset="-128"/>
                          <a:ea typeface="Meiryo UI" panose="020B0604030504040204" pitchFamily="50" charset="-128"/>
                        </a:rPr>
                        <a:t>魅力的なコンテンツの発信、デジタル化の推進</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sng" dirty="0" smtClean="0">
                          <a:solidFill>
                            <a:schemeClr val="tx1"/>
                          </a:solidFill>
                          <a:latin typeface="Meiryo UI" panose="020B0604030504040204" pitchFamily="50" charset="-128"/>
                          <a:ea typeface="Meiryo UI" panose="020B0604030504040204" pitchFamily="50" charset="-128"/>
                        </a:rPr>
                        <a:t>テクノロジーを駆使した新型エンタメ・街の演出</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　広域周遊コースの発信・誘客促進</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　地域資源を活用した着地型観光の促進</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　自転車で周遊できるサイクルロードの活用</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④ </a:t>
                      </a:r>
                      <a:r>
                        <a:rPr kumimoji="1" lang="ja-JP" altLang="en-US" sz="1100" u="sng" dirty="0" smtClean="0">
                          <a:solidFill>
                            <a:schemeClr val="tx1"/>
                          </a:solidFill>
                          <a:latin typeface="Meiryo UI" panose="020B0604030504040204" pitchFamily="50" charset="-128"/>
                          <a:ea typeface="Meiryo UI" panose="020B0604030504040204" pitchFamily="50" charset="-128"/>
                        </a:rPr>
                        <a:t>自然を活かした都市魅力の創造</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sng" dirty="0" smtClean="0">
                          <a:solidFill>
                            <a:schemeClr val="tx1"/>
                          </a:solidFill>
                          <a:latin typeface="Meiryo UI" panose="020B0604030504040204" pitchFamily="50" charset="-128"/>
                          <a:ea typeface="Meiryo UI" panose="020B0604030504040204" pitchFamily="50" charset="-128"/>
                        </a:rPr>
                        <a:t>手軽に行ける大阪の自然を活かしたツーリズムの推進</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sng" dirty="0" smtClean="0">
                          <a:solidFill>
                            <a:schemeClr val="tx1"/>
                          </a:solidFill>
                          <a:latin typeface="Meiryo UI" panose="020B0604030504040204" pitchFamily="50" charset="-128"/>
                          <a:ea typeface="Meiryo UI" panose="020B0604030504040204" pitchFamily="50" charset="-128"/>
                        </a:rPr>
                        <a:t>都市公園の魅力向上</a:t>
                      </a:r>
                      <a:r>
                        <a:rPr kumimoji="1" lang="ja-JP" altLang="en-US" sz="1100" dirty="0" smtClean="0">
                          <a:solidFill>
                            <a:schemeClr val="tx1"/>
                          </a:solidFill>
                          <a:latin typeface="Meiryo UI" panose="020B0604030504040204" pitchFamily="50" charset="-128"/>
                          <a:ea typeface="Meiryo UI" panose="020B0604030504040204" pitchFamily="50" charset="-128"/>
                        </a:rPr>
                        <a:t>　</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b="0" dirty="0" smtClean="0">
                          <a:solidFill>
                            <a:schemeClr val="tx1"/>
                          </a:solidFill>
                          <a:latin typeface="Meiryo UI" panose="020B0604030504040204" pitchFamily="50" charset="-128"/>
                          <a:ea typeface="Meiryo UI" panose="020B0604030504040204" pitchFamily="50" charset="-128"/>
                        </a:rPr>
                        <a:t>⑤ 旅行者ニーズに配慮した多様なサービスの提供</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b="0" dirty="0" smtClean="0">
                          <a:solidFill>
                            <a:schemeClr val="tx1"/>
                          </a:solidFill>
                          <a:latin typeface="Meiryo UI" panose="020B0604030504040204" pitchFamily="50" charset="-128"/>
                          <a:ea typeface="Meiryo UI" panose="020B0604030504040204" pitchFamily="50" charset="-128"/>
                        </a:rPr>
                        <a:t>　・  ナイトカルチャーの充実強化</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b="0" dirty="0" smtClean="0">
                          <a:solidFill>
                            <a:schemeClr val="tx1"/>
                          </a:solidFill>
                          <a:latin typeface="Meiryo UI" panose="020B0604030504040204" pitchFamily="50" charset="-128"/>
                          <a:ea typeface="Meiryo UI" panose="020B0604030504040204" pitchFamily="50" charset="-128"/>
                        </a:rPr>
                        <a:t>　・　富裕層の受入に対応した環境整備やニーズに対応した魅力づくり</a:t>
                      </a:r>
                      <a:r>
                        <a:rPr kumimoji="1" lang="ja-JP" altLang="en-US" sz="1100" b="0" dirty="0" smtClean="0">
                          <a:latin typeface="Meiryo UI" panose="020B0604030504040204" pitchFamily="50" charset="-128"/>
                          <a:ea typeface="Meiryo UI" panose="020B0604030504040204" pitchFamily="50" charset="-128"/>
                        </a:rPr>
                        <a:t>　</a:t>
                      </a:r>
                    </a:p>
                    <a:p>
                      <a:pPr>
                        <a:lnSpc>
                          <a:spcPts val="1400"/>
                        </a:lnSpc>
                      </a:pPr>
                      <a:r>
                        <a:rPr kumimoji="1" lang="ja-JP" altLang="en-US" sz="1100" dirty="0" smtClean="0">
                          <a:latin typeface="Meiryo UI" panose="020B0604030504040204" pitchFamily="50" charset="-128"/>
                          <a:ea typeface="Meiryo UI" panose="020B0604030504040204" pitchFamily="50" charset="-128"/>
                        </a:rPr>
                        <a:t>⑥ 効果的なプロモーションの強化</a:t>
                      </a:r>
                      <a:endParaRPr kumimoji="1" lang="en-US" altLang="ja-JP" sz="1100" dirty="0" smtClean="0">
                        <a:latin typeface="Meiryo UI" panose="020B0604030504040204" pitchFamily="50" charset="-128"/>
                        <a:ea typeface="Meiryo UI" panose="020B0604030504040204" pitchFamily="50" charset="-128"/>
                      </a:endParaRPr>
                    </a:p>
                    <a:p>
                      <a:pPr>
                        <a:lnSpc>
                          <a:spcPts val="1400"/>
                        </a:lnSpc>
                      </a:pPr>
                      <a:r>
                        <a:rPr kumimoji="1" lang="ja-JP" altLang="en-US" sz="1100" dirty="0" smtClean="0">
                          <a:latin typeface="Meiryo UI" panose="020B0604030504040204" pitchFamily="50" charset="-128"/>
                          <a:ea typeface="Meiryo UI" panose="020B0604030504040204" pitchFamily="50" charset="-128"/>
                        </a:rPr>
                        <a:t>　・　国内外における観光客のニーズを分析し、そのニーズやターゲットに応じた</a:t>
                      </a:r>
                      <a:endParaRPr kumimoji="1" lang="en-US" altLang="ja-JP" sz="1100" dirty="0" smtClean="0">
                        <a:latin typeface="Meiryo UI" panose="020B0604030504040204" pitchFamily="50" charset="-128"/>
                        <a:ea typeface="Meiryo UI" panose="020B0604030504040204" pitchFamily="50" charset="-128"/>
                      </a:endParaRPr>
                    </a:p>
                    <a:p>
                      <a:pPr>
                        <a:lnSpc>
                          <a:spcPts val="1400"/>
                        </a:lnSpc>
                      </a:pPr>
                      <a:r>
                        <a:rPr kumimoji="1" lang="ja-JP" altLang="en-US" sz="1100" dirty="0" smtClean="0">
                          <a:latin typeface="Meiryo UI" panose="020B0604030504040204" pitchFamily="50" charset="-128"/>
                          <a:ea typeface="Meiryo UI" panose="020B0604030504040204" pitchFamily="50" charset="-128"/>
                        </a:rPr>
                        <a:t>　　　戦略的プロモーションの実施</a:t>
                      </a:r>
                      <a:endParaRPr kumimoji="1" lang="en-US" altLang="ja-JP" sz="1100" dirty="0" smtClean="0">
                        <a:latin typeface="Meiryo UI" panose="020B0604030504040204" pitchFamily="50" charset="-128"/>
                        <a:ea typeface="Meiryo UI" panose="020B0604030504040204" pitchFamily="50" charset="-128"/>
                      </a:endParaRPr>
                    </a:p>
                    <a:p>
                      <a:pPr>
                        <a:lnSpc>
                          <a:spcPts val="1400"/>
                        </a:lnSpc>
                      </a:pPr>
                      <a:r>
                        <a:rPr kumimoji="1" lang="ja-JP" altLang="en-US" sz="1100" dirty="0" smtClean="0">
                          <a:latin typeface="Meiryo UI" panose="020B0604030504040204" pitchFamily="50" charset="-128"/>
                          <a:ea typeface="Meiryo UI" panose="020B0604030504040204" pitchFamily="50" charset="-128"/>
                        </a:rPr>
                        <a:t>⑦ 観光を支える人材育成</a:t>
                      </a:r>
                      <a:endParaRPr kumimoji="1" lang="en-US" altLang="ja-JP" sz="1100" dirty="0" smtClean="0">
                        <a:latin typeface="Meiryo UI" panose="020B0604030504040204" pitchFamily="50" charset="-128"/>
                        <a:ea typeface="Meiryo UI" panose="020B0604030504040204" pitchFamily="50" charset="-128"/>
                      </a:endParaRPr>
                    </a:p>
                    <a:p>
                      <a:pPr>
                        <a:lnSpc>
                          <a:spcPts val="1400"/>
                        </a:lnSpc>
                      </a:pPr>
                      <a:r>
                        <a:rPr kumimoji="1" lang="ja-JP" altLang="en-US" sz="1100" dirty="0" smtClean="0">
                          <a:latin typeface="Meiryo UI" panose="020B0604030504040204" pitchFamily="50" charset="-128"/>
                          <a:ea typeface="Meiryo UI" panose="020B0604030504040204" pitchFamily="50" charset="-128"/>
                        </a:rPr>
                        <a:t>　・　</a:t>
                      </a:r>
                      <a:r>
                        <a:rPr kumimoji="1" lang="en-US" altLang="ja-JP" sz="1100" dirty="0" smtClean="0">
                          <a:latin typeface="Meiryo UI" panose="020B0604030504040204" pitchFamily="50" charset="-128"/>
                          <a:ea typeface="Meiryo UI" panose="020B0604030504040204" pitchFamily="50" charset="-128"/>
                        </a:rPr>
                        <a:t>DMO</a:t>
                      </a:r>
                      <a:r>
                        <a:rPr kumimoji="1" lang="ja-JP" altLang="en-US" sz="1100" dirty="0" smtClean="0">
                          <a:latin typeface="Meiryo UI" panose="020B0604030504040204" pitchFamily="50" charset="-128"/>
                          <a:ea typeface="Meiryo UI" panose="020B0604030504040204" pitchFamily="50" charset="-128"/>
                        </a:rPr>
                        <a:t>の推進、専門人材の育成</a:t>
                      </a:r>
                      <a:endParaRPr kumimoji="1" lang="en-US" altLang="ja-JP" sz="1100" dirty="0" smtClean="0">
                        <a:latin typeface="Meiryo UI" panose="020B0604030504040204" pitchFamily="50" charset="-128"/>
                        <a:ea typeface="Meiryo UI" panose="020B0604030504040204" pitchFamily="50" charset="-128"/>
                      </a:endParaRPr>
                    </a:p>
                    <a:p>
                      <a:pPr>
                        <a:lnSpc>
                          <a:spcPts val="1400"/>
                        </a:lnSpc>
                      </a:pPr>
                      <a:r>
                        <a:rPr kumimoji="1" lang="ja-JP" altLang="en-US" sz="1100" dirty="0" smtClean="0">
                          <a:latin typeface="Meiryo UI" panose="020B0604030504040204" pitchFamily="50" charset="-128"/>
                          <a:ea typeface="Meiryo UI" panose="020B0604030504040204" pitchFamily="50" charset="-128"/>
                        </a:rPr>
                        <a:t>　・　ホスピタリティの向上、人材の育成</a:t>
                      </a:r>
                      <a:endParaRPr kumimoji="1" lang="en-US" altLang="ja-JP" sz="1100" dirty="0" smtClean="0">
                        <a:latin typeface="Meiryo UI" panose="020B0604030504040204" pitchFamily="50" charset="-128"/>
                        <a:ea typeface="Meiryo UI" panose="020B0604030504040204" pitchFamily="50" charset="-128"/>
                      </a:endParaRPr>
                    </a:p>
                    <a:p>
                      <a:pPr>
                        <a:lnSpc>
                          <a:spcPts val="1400"/>
                        </a:lnSpc>
                      </a:pPr>
                      <a:r>
                        <a:rPr kumimoji="1" lang="ja-JP" altLang="en-US" sz="1100" dirty="0" smtClean="0">
                          <a:latin typeface="Meiryo UI" panose="020B0604030504040204" pitchFamily="50" charset="-128"/>
                          <a:ea typeface="Meiryo UI" panose="020B0604030504040204" pitchFamily="50" charset="-128"/>
                        </a:rPr>
                        <a:t>⑧ </a:t>
                      </a:r>
                      <a:r>
                        <a:rPr kumimoji="1" lang="ja-JP" altLang="en-US" sz="1100" u="sng" dirty="0" smtClean="0">
                          <a:latin typeface="Meiryo UI" panose="020B0604030504040204" pitchFamily="50" charset="-128"/>
                          <a:ea typeface="Meiryo UI" panose="020B0604030504040204" pitchFamily="50" charset="-128"/>
                        </a:rPr>
                        <a:t>官民連携による</a:t>
                      </a:r>
                      <a:r>
                        <a:rPr kumimoji="1" lang="en-US" altLang="ja-JP" sz="1100" u="sng" dirty="0" smtClean="0">
                          <a:latin typeface="Meiryo UI" panose="020B0604030504040204" pitchFamily="50" charset="-128"/>
                          <a:ea typeface="Meiryo UI" panose="020B0604030504040204" pitchFamily="50" charset="-128"/>
                        </a:rPr>
                        <a:t>TID</a:t>
                      </a:r>
                      <a:r>
                        <a:rPr kumimoji="1" lang="ja-JP" altLang="en-US" sz="1100" u="sng" dirty="0" smtClean="0">
                          <a:latin typeface="Meiryo UI" panose="020B0604030504040204" pitchFamily="50" charset="-128"/>
                          <a:ea typeface="Meiryo UI" panose="020B0604030504040204" pitchFamily="50" charset="-128"/>
                        </a:rPr>
                        <a:t>制度の推進</a:t>
                      </a:r>
                      <a:endParaRPr kumimoji="1" lang="en-US" altLang="ja-JP" sz="1100" u="sng" dirty="0" smtClean="0">
                        <a:latin typeface="Meiryo UI" panose="020B0604030504040204" pitchFamily="50" charset="-128"/>
                        <a:ea typeface="Meiryo UI" panose="020B0604030504040204" pitchFamily="50" charset="-128"/>
                      </a:endParaRPr>
                    </a:p>
                    <a:p>
                      <a:pPr>
                        <a:lnSpc>
                          <a:spcPts val="1400"/>
                        </a:lnSpc>
                      </a:pPr>
                      <a:r>
                        <a:rPr kumimoji="1" lang="ja-JP" altLang="en-US" sz="1100" dirty="0" smtClean="0">
                          <a:latin typeface="Meiryo UI" panose="020B0604030504040204" pitchFamily="50" charset="-128"/>
                          <a:ea typeface="Meiryo UI" panose="020B0604030504040204" pitchFamily="50" charset="-128"/>
                        </a:rPr>
                        <a:t>　・　</a:t>
                      </a:r>
                      <a:r>
                        <a:rPr kumimoji="1" lang="ja-JP" altLang="en-US" sz="1100" u="sng" dirty="0" smtClean="0">
                          <a:latin typeface="Meiryo UI" panose="020B0604030504040204" pitchFamily="50" charset="-128"/>
                          <a:ea typeface="Meiryo UI" panose="020B0604030504040204" pitchFamily="50" charset="-128"/>
                        </a:rPr>
                        <a:t>官民連携による</a:t>
                      </a:r>
                      <a:r>
                        <a:rPr kumimoji="1" lang="en-US" altLang="ja-JP" sz="1100" u="sng" dirty="0" smtClean="0">
                          <a:latin typeface="Meiryo UI" panose="020B0604030504040204" pitchFamily="50" charset="-128"/>
                          <a:ea typeface="Meiryo UI" panose="020B0604030504040204" pitchFamily="50" charset="-128"/>
                        </a:rPr>
                        <a:t>TID</a:t>
                      </a:r>
                      <a:r>
                        <a:rPr kumimoji="1" lang="ja-JP" altLang="en-US" sz="1100" u="sng" dirty="0" smtClean="0">
                          <a:latin typeface="Meiryo UI" panose="020B0604030504040204" pitchFamily="50" charset="-128"/>
                          <a:ea typeface="Meiryo UI" panose="020B0604030504040204" pitchFamily="50" charset="-128"/>
                        </a:rPr>
                        <a:t>制度の導入検討</a:t>
                      </a:r>
                      <a:endParaRPr kumimoji="1" lang="ja-JP" altLang="en-US" sz="1100" u="sng" dirty="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56909176"/>
                  </a:ext>
                </a:extLst>
              </a:tr>
            </a:tbl>
          </a:graphicData>
        </a:graphic>
      </p:graphicFrame>
      <p:sp>
        <p:nvSpPr>
          <p:cNvPr id="7" name="正方形/長方形 6"/>
          <p:cNvSpPr/>
          <p:nvPr/>
        </p:nvSpPr>
        <p:spPr>
          <a:xfrm>
            <a:off x="7933727" y="569676"/>
            <a:ext cx="1940169" cy="37110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74295" tIns="37148" rIns="74295" bIns="37148" numCol="1" spcCol="0" rtlCol="0" fromWordArt="0" anchor="ctr" anchorCtr="0" forceAA="0" compatLnSpc="1">
            <a:prstTxWarp prst="textNoShape">
              <a:avLst/>
            </a:prstTxWarp>
            <a:noAutofit/>
          </a:bodyPr>
          <a:lstStyle/>
          <a:p>
            <a:pPr algn="ctr">
              <a:lnSpc>
                <a:spcPts val="1463"/>
              </a:lnSpc>
            </a:pPr>
            <a:r>
              <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下線 ・・・ 新規項目</a:t>
            </a:r>
            <a:endParaRPr lang="ja-JP" altLang="en-US"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5476301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2979213721"/>
              </p:ext>
            </p:extLst>
          </p:nvPr>
        </p:nvGraphicFramePr>
        <p:xfrm>
          <a:off x="321028" y="928081"/>
          <a:ext cx="4573155" cy="5184020"/>
        </p:xfrm>
        <a:graphic>
          <a:graphicData uri="http://schemas.openxmlformats.org/drawingml/2006/table">
            <a:tbl>
              <a:tblPr firstRow="1" bandRow="1">
                <a:tableStyleId>{F2DE63D5-997A-4646-A377-4702673A728D}</a:tableStyleId>
              </a:tblPr>
              <a:tblGrid>
                <a:gridCol w="4573155">
                  <a:extLst>
                    <a:ext uri="{9D8B030D-6E8A-4147-A177-3AD203B41FA5}">
                      <a16:colId xmlns:a16="http://schemas.microsoft.com/office/drawing/2014/main" val="2172647723"/>
                    </a:ext>
                  </a:extLst>
                </a:gridCol>
              </a:tblGrid>
              <a:tr h="3849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５　</a:t>
                      </a:r>
                      <a:r>
                        <a:rPr lang="ja-JP" altLang="en-US" sz="1100" kern="100" dirty="0" smtClean="0">
                          <a:effectLst/>
                          <a:latin typeface="Meiryo UI" panose="020B0604030504040204" pitchFamily="50" charset="-128"/>
                          <a:ea typeface="Meiryo UI" panose="020B0604030504040204" pitchFamily="50" charset="-128"/>
                        </a:rPr>
                        <a:t>大阪が誇る文化力を活用した</a:t>
                      </a:r>
                      <a:r>
                        <a:rPr lang="ja-JP" altLang="ja-JP" sz="1100" kern="100" dirty="0" smtClean="0">
                          <a:effectLst/>
                          <a:latin typeface="Meiryo UI" panose="020B0604030504040204" pitchFamily="50" charset="-128"/>
                          <a:ea typeface="Meiryo UI" panose="020B0604030504040204" pitchFamily="50" charset="-128"/>
                        </a:rPr>
                        <a:t>都市</a:t>
                      </a:r>
                      <a:endParaRPr lang="ja-JP" altLang="ja-JP" sz="11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4799116">
                <a:tc>
                  <a:txBody>
                    <a:bodyPr/>
                    <a:lstStyle/>
                    <a:p>
                      <a:endParaRPr kumimoji="1" lang="ja-JP" altLang="en-US" sz="1100" dirty="0">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1181159290"/>
              </p:ext>
            </p:extLst>
          </p:nvPr>
        </p:nvGraphicFramePr>
        <p:xfrm>
          <a:off x="4977694" y="928081"/>
          <a:ext cx="4573155" cy="5184020"/>
        </p:xfrm>
        <a:graphic>
          <a:graphicData uri="http://schemas.openxmlformats.org/drawingml/2006/table">
            <a:tbl>
              <a:tblPr firstRow="1" bandRow="1">
                <a:tableStyleId>{F2DE63D5-997A-4646-A377-4702673A728D}</a:tableStyleId>
              </a:tblPr>
              <a:tblGrid>
                <a:gridCol w="4573155">
                  <a:extLst>
                    <a:ext uri="{9D8B030D-6E8A-4147-A177-3AD203B41FA5}">
                      <a16:colId xmlns:a16="http://schemas.microsoft.com/office/drawing/2014/main" val="2172647723"/>
                    </a:ext>
                  </a:extLst>
                </a:gridCol>
              </a:tblGrid>
              <a:tr h="4122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６　</a:t>
                      </a:r>
                      <a:r>
                        <a:rPr lang="ja-JP" altLang="ja-JP" sz="1100" kern="100" dirty="0" smtClean="0">
                          <a:effectLst/>
                          <a:latin typeface="Meiryo UI" panose="020B0604030504040204" pitchFamily="50" charset="-128"/>
                          <a:ea typeface="Meiryo UI" panose="020B0604030504040204" pitchFamily="50" charset="-128"/>
                        </a:rPr>
                        <a:t>あらゆる人々が文化を享受できる都市</a:t>
                      </a:r>
                      <a:endParaRPr lang="ja-JP" altLang="ja-JP" sz="11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4771781">
                <a:tc>
                  <a:txBody>
                    <a:bodyPr/>
                    <a:lstStyle/>
                    <a:p>
                      <a:endParaRPr kumimoji="1" lang="ja-JP" altLang="en-US" sz="1100" dirty="0">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
        <p:nvSpPr>
          <p:cNvPr id="11" name="タイトル 1"/>
          <p:cNvSpPr txBox="1">
            <a:spLocks/>
          </p:cNvSpPr>
          <p:nvPr/>
        </p:nvSpPr>
        <p:spPr>
          <a:xfrm>
            <a:off x="211763" y="121430"/>
            <a:ext cx="9248631" cy="411613"/>
          </a:xfrm>
          <a:prstGeom prst="rect">
            <a:avLst/>
          </a:prstGeom>
          <a:solidFill>
            <a:schemeClr val="accent1">
              <a:lumMod val="20000"/>
              <a:lumOff val="8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300" b="1" dirty="0" smtClean="0">
                <a:latin typeface="Meiryo UI" panose="020B0604030504040204" pitchFamily="50" charset="-128"/>
                <a:ea typeface="Meiryo UI" panose="020B0604030504040204" pitchFamily="50" charset="-128"/>
              </a:rPr>
              <a:t>「</a:t>
            </a:r>
            <a:r>
              <a:rPr lang="ja-JP" altLang="ja-JP" sz="1300" b="1" dirty="0" smtClean="0">
                <a:latin typeface="Meiryo UI" panose="020B0604030504040204" pitchFamily="50" charset="-128"/>
                <a:ea typeface="Meiryo UI" panose="020B0604030504040204" pitchFamily="50" charset="-128"/>
              </a:rPr>
              <a:t>大阪都市魅力創造戦略</a:t>
            </a:r>
            <a:r>
              <a:rPr lang="en-US" altLang="ja-JP" sz="1300" b="1" dirty="0" smtClean="0">
                <a:latin typeface="Meiryo UI" panose="020B0604030504040204" pitchFamily="50" charset="-128"/>
                <a:ea typeface="Meiryo UI" panose="020B0604030504040204" pitchFamily="50" charset="-128"/>
              </a:rPr>
              <a:t>2025</a:t>
            </a:r>
            <a:r>
              <a:rPr lang="ja-JP" altLang="ja-JP" sz="1300" b="1" dirty="0" smtClean="0">
                <a:latin typeface="Meiryo UI" panose="020B0604030504040204" pitchFamily="50" charset="-128"/>
                <a:ea typeface="Meiryo UI" panose="020B0604030504040204" pitchFamily="50" charset="-128"/>
              </a:rPr>
              <a:t>（仮）</a:t>
            </a:r>
            <a:r>
              <a:rPr lang="ja-JP" altLang="en-US" sz="1300" b="1" dirty="0" smtClean="0">
                <a:latin typeface="Meiryo UI" panose="020B0604030504040204" pitchFamily="50" charset="-128"/>
                <a:ea typeface="Meiryo UI" panose="020B0604030504040204" pitchFamily="50" charset="-128"/>
              </a:rPr>
              <a:t>」たたき台（案）</a:t>
            </a:r>
            <a:endParaRPr lang="ja-JP" altLang="en-US" sz="1300" dirty="0">
              <a:latin typeface="Meiryo UI" panose="020B0604030504040204" pitchFamily="50" charset="-128"/>
              <a:ea typeface="Meiryo UI" panose="020B0604030504040204" pitchFamily="50" charset="-128"/>
            </a:endParaRPr>
          </a:p>
        </p:txBody>
      </p:sp>
      <p:sp>
        <p:nvSpPr>
          <p:cNvPr id="12" name="正方形/長方形 11"/>
          <p:cNvSpPr/>
          <p:nvPr/>
        </p:nvSpPr>
        <p:spPr>
          <a:xfrm>
            <a:off x="-100471" y="570053"/>
            <a:ext cx="4125459" cy="37110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74295" tIns="37148" rIns="74295" bIns="37148" numCol="1" spcCol="0" rtlCol="0" fromWordArt="0" anchor="ctr" anchorCtr="0" forceAA="0" compatLnSpc="1">
            <a:prstTxWarp prst="textNoShape">
              <a:avLst/>
            </a:prstTxWarp>
            <a:noAutofit/>
          </a:bodyPr>
          <a:lstStyle/>
          <a:p>
            <a:pPr algn="ctr">
              <a:lnSpc>
                <a:spcPts val="1463"/>
              </a:lnSpc>
            </a:pPr>
            <a:r>
              <a:rPr lang="en-US" altLang="ja-JP" sz="12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2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目指すべき都市像ごとの施策項目および主な施策</a:t>
            </a:r>
            <a:r>
              <a:rPr lang="en-US" altLang="ja-JP" sz="12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 name="スライド番号プレースホルダー 2"/>
          <p:cNvSpPr>
            <a:spLocks noGrp="1"/>
          </p:cNvSpPr>
          <p:nvPr>
            <p:ph type="sldNum" sz="quarter" idx="12"/>
          </p:nvPr>
        </p:nvSpPr>
        <p:spPr>
          <a:xfrm>
            <a:off x="7677150" y="6538914"/>
            <a:ext cx="2228850" cy="365125"/>
          </a:xfrm>
        </p:spPr>
        <p:txBody>
          <a:bodyPr/>
          <a:lstStyle/>
          <a:p>
            <a:fld id="{66FFF96A-D034-403F-9AC1-0A1A27037ACD}" type="slidenum">
              <a:rPr kumimoji="1" lang="ja-JP" altLang="en-US" smtClean="0"/>
              <a:t>4</a:t>
            </a:fld>
            <a:endParaRPr kumimoji="1" lang="ja-JP" altLang="en-US" dirty="0"/>
          </a:p>
        </p:txBody>
      </p:sp>
      <p:sp>
        <p:nvSpPr>
          <p:cNvPr id="2" name="正方形/長方形 1"/>
          <p:cNvSpPr/>
          <p:nvPr/>
        </p:nvSpPr>
        <p:spPr>
          <a:xfrm>
            <a:off x="2239108" y="2684585"/>
            <a:ext cx="5228492" cy="1312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文化振興会議の議論を反映</a:t>
            </a:r>
            <a:endParaRPr kumimoji="1" lang="ja-JP" altLang="en-US" dirty="0"/>
          </a:p>
        </p:txBody>
      </p:sp>
      <p:sp>
        <p:nvSpPr>
          <p:cNvPr id="9" name="正方形/長方形 8"/>
          <p:cNvSpPr/>
          <p:nvPr/>
        </p:nvSpPr>
        <p:spPr>
          <a:xfrm>
            <a:off x="7772400" y="582719"/>
            <a:ext cx="1940169" cy="37110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74295" tIns="37148" rIns="74295" bIns="37148" numCol="1" spcCol="0" rtlCol="0" fromWordArt="0" anchor="ctr" anchorCtr="0" forceAA="0" compatLnSpc="1">
            <a:prstTxWarp prst="textNoShape">
              <a:avLst/>
            </a:prstTxWarp>
            <a:noAutofit/>
          </a:bodyPr>
          <a:lstStyle/>
          <a:p>
            <a:pPr algn="ctr">
              <a:lnSpc>
                <a:spcPts val="1463"/>
              </a:lnSpc>
            </a:pPr>
            <a:r>
              <a:rPr lang="en-US"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下線 ・・・ 新規項目</a:t>
            </a:r>
            <a:endPar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41503068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3832237147"/>
              </p:ext>
            </p:extLst>
          </p:nvPr>
        </p:nvGraphicFramePr>
        <p:xfrm>
          <a:off x="230573" y="928080"/>
          <a:ext cx="4573155" cy="5427035"/>
        </p:xfrm>
        <a:graphic>
          <a:graphicData uri="http://schemas.openxmlformats.org/drawingml/2006/table">
            <a:tbl>
              <a:tblPr firstRow="1" bandRow="1">
                <a:tableStyleId>{F2DE63D5-997A-4646-A377-4702673A728D}</a:tableStyleId>
              </a:tblPr>
              <a:tblGrid>
                <a:gridCol w="4573155">
                  <a:extLst>
                    <a:ext uri="{9D8B030D-6E8A-4147-A177-3AD203B41FA5}">
                      <a16:colId xmlns:a16="http://schemas.microsoft.com/office/drawing/2014/main" val="2172647723"/>
                    </a:ext>
                  </a:extLst>
                </a:gridCol>
              </a:tblGrid>
              <a:tr h="349735">
                <a:tc>
                  <a:txBody>
                    <a:bodyPr/>
                    <a:lstStyle/>
                    <a:p>
                      <a:r>
                        <a:rPr kumimoji="1" lang="ja-JP" altLang="en-US" sz="1100" dirty="0" smtClean="0">
                          <a:latin typeface="Meiryo UI" panose="020B0604030504040204" pitchFamily="50" charset="-128"/>
                          <a:ea typeface="Meiryo UI" panose="020B0604030504040204" pitchFamily="50" charset="-128"/>
                        </a:rPr>
                        <a:t>７　世界</a:t>
                      </a:r>
                      <a:r>
                        <a:rPr kumimoji="1" lang="ja-JP" altLang="en-US" sz="1100" smtClean="0">
                          <a:latin typeface="Meiryo UI" panose="020B0604030504040204" pitchFamily="50" charset="-128"/>
                          <a:ea typeface="Meiryo UI" panose="020B0604030504040204" pitchFamily="50" charset="-128"/>
                        </a:rPr>
                        <a:t>に誇れるスポーツ</a:t>
                      </a:r>
                      <a:r>
                        <a:rPr kumimoji="1" lang="ja-JP" altLang="en-US" sz="1100" dirty="0" smtClean="0">
                          <a:latin typeface="Meiryo UI" panose="020B0604030504040204" pitchFamily="50" charset="-128"/>
                          <a:ea typeface="Meiryo UI" panose="020B0604030504040204" pitchFamily="50" charset="-128"/>
                        </a:rPr>
                        <a:t>推進都市</a:t>
                      </a:r>
                      <a:endParaRPr kumimoji="1" lang="ja-JP" altLang="en-US" sz="1100" dirty="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3867636356"/>
                  </a:ext>
                </a:extLst>
              </a:tr>
              <a:tr h="5077300">
                <a:tc>
                  <a:txBody>
                    <a:bodyPr/>
                    <a:lstStyle/>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① 国際的なスポーツイベントの開催</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　人気の高い競技大会を誘致し、トップアスリートのパフォーマンスを見る機会</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の提供</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　オリパラ、</a:t>
                      </a:r>
                      <a:r>
                        <a:rPr kumimoji="1" lang="en-US" altLang="ja-JP" sz="1100" dirty="0" smtClean="0">
                          <a:latin typeface="Meiryo UI" panose="020B0604030504040204" pitchFamily="50" charset="-128"/>
                          <a:ea typeface="Meiryo UI" panose="020B0604030504040204" pitchFamily="50" charset="-128"/>
                        </a:rPr>
                        <a:t>WMG</a:t>
                      </a:r>
                      <a:r>
                        <a:rPr kumimoji="1" lang="ja-JP" altLang="en-US" sz="1100" dirty="0" smtClean="0">
                          <a:latin typeface="Meiryo UI" panose="020B0604030504040204" pitchFamily="50" charset="-128"/>
                          <a:ea typeface="Meiryo UI" panose="020B0604030504040204" pitchFamily="50" charset="-128"/>
                        </a:rPr>
                        <a:t>等機運醸成イベント等の展開</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　</a:t>
                      </a:r>
                      <a:r>
                        <a:rPr kumimoji="1" lang="ja-JP" altLang="en-US" sz="1100" u="sng" dirty="0" smtClean="0">
                          <a:latin typeface="Meiryo UI" panose="020B0604030504040204" pitchFamily="50" charset="-128"/>
                          <a:ea typeface="Meiryo UI" panose="020B0604030504040204" pitchFamily="50" charset="-128"/>
                        </a:rPr>
                        <a:t>大規模アリーナを中核とした大阪・関西を代表する新たなスポーツ・文化の</a:t>
                      </a:r>
                      <a:endParaRPr kumimoji="1" lang="en-US" altLang="ja-JP" sz="1100" u="sng"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a:t>
                      </a:r>
                      <a:r>
                        <a:rPr kumimoji="1" lang="ja-JP" altLang="en-US" sz="1100" u="sng" dirty="0" smtClean="0">
                          <a:latin typeface="Meiryo UI" panose="020B0604030504040204" pitchFamily="50" charset="-128"/>
                          <a:ea typeface="Meiryo UI" panose="020B0604030504040204" pitchFamily="50" charset="-128"/>
                        </a:rPr>
                        <a:t>拠点づくり（再掲）</a:t>
                      </a:r>
                      <a:endParaRPr kumimoji="1" lang="en-US" altLang="ja-JP" sz="1100" u="sng"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② スポーツツーリズム推進のための大阪の魅力発信</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　大阪マラソン</a:t>
                      </a:r>
                      <a:r>
                        <a:rPr kumimoji="1" lang="ja-JP" altLang="en-US" sz="1100" dirty="0" smtClean="0">
                          <a:solidFill>
                            <a:schemeClr val="tx1"/>
                          </a:solidFill>
                          <a:latin typeface="Meiryo UI" panose="020B0604030504040204" pitchFamily="50" charset="-128"/>
                          <a:ea typeface="Meiryo UI" panose="020B0604030504040204" pitchFamily="50" charset="-128"/>
                        </a:rPr>
                        <a:t>のさらなる進化発展</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dirty="0" smtClean="0">
                          <a:solidFill>
                            <a:schemeClr val="tx1"/>
                          </a:solidFill>
                          <a:latin typeface="Meiryo UI" panose="020B0604030504040204" pitchFamily="50" charset="-128"/>
                          <a:ea typeface="Meiryo UI" panose="020B0604030504040204" pitchFamily="50" charset="-128"/>
                        </a:rPr>
                        <a:t>　・　大阪のブランド力を活用した</a:t>
                      </a:r>
                      <a:r>
                        <a:rPr kumimoji="1" lang="ja-JP" altLang="en-US" sz="1100" dirty="0" smtClean="0">
                          <a:latin typeface="Meiryo UI" panose="020B0604030504040204" pitchFamily="50" charset="-128"/>
                          <a:ea typeface="Meiryo UI" panose="020B0604030504040204" pitchFamily="50" charset="-128"/>
                        </a:rPr>
                        <a:t>スポーツイベントの誘致・開催</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　大阪にゆかりのあるプロスポーツチームと連携した都市魅力の発信、観光振</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興につなげるための取組みの推進</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　</a:t>
                      </a:r>
                      <a:r>
                        <a:rPr kumimoji="1" lang="ja-JP" altLang="en-US" sz="1100" u="sng" dirty="0" smtClean="0">
                          <a:latin typeface="Meiryo UI" panose="020B0604030504040204" pitchFamily="50" charset="-128"/>
                          <a:ea typeface="Meiryo UI" panose="020B0604030504040204" pitchFamily="50" charset="-128"/>
                        </a:rPr>
                        <a:t>大阪が誇るスポーツ資源を活かしたスポーツツーリズムの推進</a:t>
                      </a:r>
                      <a:r>
                        <a:rPr kumimoji="1" lang="en-US" altLang="ja-JP" sz="1100" u="sng" dirty="0" smtClean="0">
                          <a:latin typeface="Meiryo UI" panose="020B0604030504040204" pitchFamily="50" charset="-128"/>
                          <a:ea typeface="Meiryo UI" panose="020B0604030504040204" pitchFamily="50" charset="-128"/>
                        </a:rPr>
                        <a:t>【</a:t>
                      </a:r>
                      <a:r>
                        <a:rPr kumimoji="1" lang="ja-JP" altLang="en-US" sz="1100" u="sng" dirty="0" smtClean="0">
                          <a:latin typeface="Meiryo UI" panose="020B0604030504040204" pitchFamily="50" charset="-128"/>
                          <a:ea typeface="Meiryo UI" panose="020B0604030504040204" pitchFamily="50" charset="-128"/>
                        </a:rPr>
                        <a:t>再掲</a:t>
                      </a:r>
                      <a:r>
                        <a:rPr kumimoji="1" lang="en-US" altLang="ja-JP" sz="1100" u="sng" dirty="0" smtClean="0">
                          <a:latin typeface="Meiryo UI" panose="020B0604030504040204" pitchFamily="50" charset="-128"/>
                          <a:ea typeface="Meiryo UI" panose="020B0604030504040204" pitchFamily="50" charset="-128"/>
                        </a:rPr>
                        <a:t>】</a:t>
                      </a:r>
                    </a:p>
                    <a:p>
                      <a:pPr>
                        <a:lnSpc>
                          <a:spcPts val="1500"/>
                        </a:lnSpc>
                      </a:pPr>
                      <a:r>
                        <a:rPr kumimoji="1" lang="ja-JP" altLang="en-US" sz="1100" dirty="0" smtClean="0">
                          <a:latin typeface="Meiryo UI" panose="020B0604030504040204" pitchFamily="50" charset="-128"/>
                          <a:ea typeface="Meiryo UI" panose="020B0604030504040204" pitchFamily="50" charset="-128"/>
                        </a:rPr>
                        <a:t>③ 大規模スポーツイベント開催を契機としたレガシーの形成</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　オリンピック・パラリンピックを契機とした次世代の育成　</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　</a:t>
                      </a:r>
                      <a:r>
                        <a:rPr kumimoji="1" lang="ja-JP" altLang="en-US" sz="1100" u="sng" dirty="0" smtClean="0">
                          <a:latin typeface="Meiryo UI" panose="020B0604030504040204" pitchFamily="50" charset="-128"/>
                          <a:ea typeface="Meiryo UI" panose="020B0604030504040204" pitchFamily="50" charset="-128"/>
                        </a:rPr>
                        <a:t>大阪のスポーツ情報の発信</a:t>
                      </a:r>
                      <a:endParaRPr kumimoji="1" lang="ja-JP" altLang="en-US" sz="1100" u="sng" dirty="0">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1169143343"/>
              </p:ext>
            </p:extLst>
          </p:nvPr>
        </p:nvGraphicFramePr>
        <p:xfrm>
          <a:off x="4887239" y="928079"/>
          <a:ext cx="4573155" cy="5427036"/>
        </p:xfrm>
        <a:graphic>
          <a:graphicData uri="http://schemas.openxmlformats.org/drawingml/2006/table">
            <a:tbl>
              <a:tblPr firstRow="1" bandRow="1">
                <a:tableStyleId>{F2DE63D5-997A-4646-A377-4702673A728D}</a:tableStyleId>
              </a:tblPr>
              <a:tblGrid>
                <a:gridCol w="4573155">
                  <a:extLst>
                    <a:ext uri="{9D8B030D-6E8A-4147-A177-3AD203B41FA5}">
                      <a16:colId xmlns:a16="http://schemas.microsoft.com/office/drawing/2014/main" val="2172647723"/>
                    </a:ext>
                  </a:extLst>
                </a:gridCol>
              </a:tblGrid>
              <a:tr h="339845">
                <a:tc>
                  <a:txBody>
                    <a:bodyPr/>
                    <a:lstStyle/>
                    <a:p>
                      <a:r>
                        <a:rPr kumimoji="1" lang="ja-JP" altLang="en-US" sz="1100" dirty="0" smtClean="0">
                          <a:latin typeface="Meiryo UI" panose="020B0604030504040204" pitchFamily="50" charset="-128"/>
                          <a:ea typeface="Meiryo UI" panose="020B0604030504040204" pitchFamily="50" charset="-128"/>
                        </a:rPr>
                        <a:t>８　健康と生きがいを創出するスポーツに親しめる都市</a:t>
                      </a:r>
                      <a:endParaRPr kumimoji="1" lang="ja-JP" altLang="en-US" sz="1100" dirty="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3867636356"/>
                  </a:ext>
                </a:extLst>
              </a:tr>
              <a:tr h="5087191">
                <a:tc>
                  <a:txBody>
                    <a:bodyPr/>
                    <a:lstStyle/>
                    <a:p>
                      <a:pPr>
                        <a:lnSpc>
                          <a:spcPts val="1500"/>
                        </a:lnSpc>
                      </a:pP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① スポーツを「する」機会、「ささえる」力の拡充</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　誰もが気軽にスポーツに取り組める機会の提供</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　トップアスリートの指導力などを活用した子どもたちの運動やスポーツに対する</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興味・関心の向上</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　スポーツを支える人材の育成</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② スポーツを通じた健康増進</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　身近なコミュニティにおける気軽なスポーツ実践の場の拡充</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　企業・大学等と連携した事業の展開及びスポーツ健康科学の推進</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　</a:t>
                      </a:r>
                      <a:r>
                        <a:rPr kumimoji="1" lang="ja-JP" altLang="en-US" sz="1100" u="sng" dirty="0" smtClean="0">
                          <a:latin typeface="Meiryo UI" panose="020B0604030504040204" pitchFamily="50" charset="-128"/>
                          <a:ea typeface="Meiryo UI" panose="020B0604030504040204" pitchFamily="50" charset="-128"/>
                        </a:rPr>
                        <a:t>新しい生活様式を踏まえたスポーツ情報の発信</a:t>
                      </a:r>
                      <a:r>
                        <a:rPr kumimoji="1" lang="ja-JP" altLang="en-US" sz="1100" dirty="0" smtClean="0">
                          <a:latin typeface="Meiryo UI" panose="020B0604030504040204" pitchFamily="50" charset="-128"/>
                          <a:ea typeface="Meiryo UI" panose="020B0604030504040204" pitchFamily="50" charset="-128"/>
                        </a:rPr>
                        <a:t>　</a:t>
                      </a:r>
                      <a:endParaRPr kumimoji="1" lang="ja-JP" altLang="en-US" sz="1100" dirty="0">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
        <p:nvSpPr>
          <p:cNvPr id="11" name="タイトル 1"/>
          <p:cNvSpPr txBox="1">
            <a:spLocks/>
          </p:cNvSpPr>
          <p:nvPr/>
        </p:nvSpPr>
        <p:spPr>
          <a:xfrm>
            <a:off x="211763" y="121430"/>
            <a:ext cx="9248631" cy="411613"/>
          </a:xfrm>
          <a:prstGeom prst="rect">
            <a:avLst/>
          </a:prstGeom>
          <a:solidFill>
            <a:schemeClr val="accent1">
              <a:lumMod val="20000"/>
              <a:lumOff val="8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300" b="1" dirty="0" smtClean="0">
                <a:latin typeface="Meiryo UI" panose="020B0604030504040204" pitchFamily="50" charset="-128"/>
                <a:ea typeface="Meiryo UI" panose="020B0604030504040204" pitchFamily="50" charset="-128"/>
              </a:rPr>
              <a:t>「</a:t>
            </a:r>
            <a:r>
              <a:rPr lang="ja-JP" altLang="ja-JP" sz="1300" b="1" dirty="0" smtClean="0">
                <a:latin typeface="Meiryo UI" panose="020B0604030504040204" pitchFamily="50" charset="-128"/>
                <a:ea typeface="Meiryo UI" panose="020B0604030504040204" pitchFamily="50" charset="-128"/>
              </a:rPr>
              <a:t>大阪都市魅力創造戦略</a:t>
            </a:r>
            <a:r>
              <a:rPr lang="en-US" altLang="ja-JP" sz="1300" b="1" dirty="0" smtClean="0">
                <a:latin typeface="Meiryo UI" panose="020B0604030504040204" pitchFamily="50" charset="-128"/>
                <a:ea typeface="Meiryo UI" panose="020B0604030504040204" pitchFamily="50" charset="-128"/>
              </a:rPr>
              <a:t>2025</a:t>
            </a:r>
            <a:r>
              <a:rPr lang="ja-JP" altLang="ja-JP" sz="1300" b="1" dirty="0" smtClean="0">
                <a:latin typeface="Meiryo UI" panose="020B0604030504040204" pitchFamily="50" charset="-128"/>
                <a:ea typeface="Meiryo UI" panose="020B0604030504040204" pitchFamily="50" charset="-128"/>
              </a:rPr>
              <a:t>（仮）</a:t>
            </a:r>
            <a:r>
              <a:rPr lang="ja-JP" altLang="en-US" sz="1300" b="1" dirty="0" smtClean="0">
                <a:latin typeface="Meiryo UI" panose="020B0604030504040204" pitchFamily="50" charset="-128"/>
                <a:ea typeface="Meiryo UI" panose="020B0604030504040204" pitchFamily="50" charset="-128"/>
              </a:rPr>
              <a:t>」たたき台（案）</a:t>
            </a:r>
            <a:endParaRPr lang="ja-JP" altLang="en-US" sz="1300" dirty="0">
              <a:latin typeface="Meiryo UI" panose="020B0604030504040204" pitchFamily="50" charset="-128"/>
              <a:ea typeface="Meiryo UI" panose="020B0604030504040204" pitchFamily="50" charset="-128"/>
            </a:endParaRPr>
          </a:p>
        </p:txBody>
      </p:sp>
      <p:sp>
        <p:nvSpPr>
          <p:cNvPr id="12" name="正方形/長方形 11"/>
          <p:cNvSpPr/>
          <p:nvPr/>
        </p:nvSpPr>
        <p:spPr>
          <a:xfrm>
            <a:off x="-142870" y="556977"/>
            <a:ext cx="4054235" cy="37110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74295" tIns="37148" rIns="74295" bIns="37148" numCol="1" spcCol="0" rtlCol="0" fromWordArt="0" anchor="ctr" anchorCtr="0" forceAA="0" compatLnSpc="1">
            <a:prstTxWarp prst="textNoShape">
              <a:avLst/>
            </a:prstTxWarp>
            <a:noAutofit/>
          </a:bodyPr>
          <a:lstStyle/>
          <a:p>
            <a:pPr algn="ctr">
              <a:lnSpc>
                <a:spcPts val="1463"/>
              </a:lnSpc>
            </a:pPr>
            <a:r>
              <a:rPr lang="en-US" altLang="ja-JP" sz="12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2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目指すべき都市像ごとの施策項目および主な施策</a:t>
            </a:r>
            <a:r>
              <a:rPr lang="en-US" altLang="ja-JP" sz="12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 name="スライド番号プレースホルダー 2"/>
          <p:cNvSpPr>
            <a:spLocks noGrp="1"/>
          </p:cNvSpPr>
          <p:nvPr>
            <p:ph type="sldNum" sz="quarter" idx="12"/>
          </p:nvPr>
        </p:nvSpPr>
        <p:spPr>
          <a:xfrm>
            <a:off x="7677150" y="6538914"/>
            <a:ext cx="2228850" cy="365125"/>
          </a:xfrm>
        </p:spPr>
        <p:txBody>
          <a:bodyPr/>
          <a:lstStyle/>
          <a:p>
            <a:fld id="{66FFF96A-D034-403F-9AC1-0A1A27037ACD}" type="slidenum">
              <a:rPr kumimoji="1" lang="ja-JP" altLang="en-US" smtClean="0"/>
              <a:t>5</a:t>
            </a:fld>
            <a:endParaRPr kumimoji="1" lang="ja-JP" altLang="en-US" dirty="0"/>
          </a:p>
        </p:txBody>
      </p:sp>
      <p:sp>
        <p:nvSpPr>
          <p:cNvPr id="7" name="正方形/長方形 6"/>
          <p:cNvSpPr/>
          <p:nvPr/>
        </p:nvSpPr>
        <p:spPr>
          <a:xfrm>
            <a:off x="7759700" y="595076"/>
            <a:ext cx="1940169" cy="37110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74295" tIns="37148" rIns="74295" bIns="37148" numCol="1" spcCol="0" rtlCol="0" fromWordArt="0" anchor="ctr" anchorCtr="0" forceAA="0" compatLnSpc="1">
            <a:prstTxWarp prst="textNoShape">
              <a:avLst/>
            </a:prstTxWarp>
            <a:noAutofit/>
          </a:bodyPr>
          <a:lstStyle/>
          <a:p>
            <a:pPr algn="ctr">
              <a:lnSpc>
                <a:spcPts val="1463"/>
              </a:lnSpc>
            </a:pPr>
            <a:r>
              <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下線 ・・・ 新規項目</a:t>
            </a:r>
            <a:endParaRPr lang="ja-JP" altLang="en-US"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8371022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1898068899"/>
              </p:ext>
            </p:extLst>
          </p:nvPr>
        </p:nvGraphicFramePr>
        <p:xfrm>
          <a:off x="262923" y="996561"/>
          <a:ext cx="4573155" cy="5113304"/>
        </p:xfrm>
        <a:graphic>
          <a:graphicData uri="http://schemas.openxmlformats.org/drawingml/2006/table">
            <a:tbl>
              <a:tblPr firstRow="1" bandRow="1">
                <a:tableStyleId>{F2DE63D5-997A-4646-A377-4702673A728D}</a:tableStyleId>
              </a:tblPr>
              <a:tblGrid>
                <a:gridCol w="4573155">
                  <a:extLst>
                    <a:ext uri="{9D8B030D-6E8A-4147-A177-3AD203B41FA5}">
                      <a16:colId xmlns:a16="http://schemas.microsoft.com/office/drawing/2014/main" val="2172647723"/>
                    </a:ext>
                  </a:extLst>
                </a:gridCol>
              </a:tblGrid>
              <a:tr h="3047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９　大阪の成長を担うグローバル人材が活躍する都市</a:t>
                      </a:r>
                      <a:endParaRPr lang="ja-JP" altLang="ja-JP" sz="11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4808603">
                <a:tc>
                  <a:txBody>
                    <a:bodyPr/>
                    <a:lstStyle/>
                    <a:p>
                      <a:pPr>
                        <a:lnSpc>
                          <a:spcPts val="1300"/>
                        </a:lnSpc>
                      </a:pP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① グローバル人材育成</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　英語</a:t>
                      </a:r>
                      <a:r>
                        <a:rPr kumimoji="1" lang="ja-JP" altLang="en-US" sz="1100" dirty="0" smtClean="0">
                          <a:solidFill>
                            <a:schemeClr val="tx1"/>
                          </a:solidFill>
                          <a:latin typeface="Meiryo UI" panose="020B0604030504040204" pitchFamily="50" charset="-128"/>
                          <a:ea typeface="Meiryo UI" panose="020B0604030504040204" pitchFamily="50" charset="-128"/>
                        </a:rPr>
                        <a:t>教育の充実</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dirty="0" smtClean="0">
                          <a:solidFill>
                            <a:schemeClr val="tx1"/>
                          </a:solidFill>
                          <a:latin typeface="Meiryo UI" panose="020B0604030504040204" pitchFamily="50" charset="-128"/>
                          <a:ea typeface="Meiryo UI" panose="020B0604030504040204" pitchFamily="50" charset="-128"/>
                        </a:rPr>
                        <a:t>　・　海外の大学等への進学支援などによるグローバル人材の育成</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dirty="0" smtClean="0">
                          <a:solidFill>
                            <a:schemeClr val="tx1"/>
                          </a:solidFill>
                          <a:latin typeface="Meiryo UI" panose="020B0604030504040204" pitchFamily="50" charset="-128"/>
                          <a:ea typeface="Meiryo UI" panose="020B0604030504040204" pitchFamily="50" charset="-128"/>
                        </a:rPr>
                        <a:t>　・　海外進学後の大阪での活躍支援</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dirty="0" smtClean="0">
                          <a:solidFill>
                            <a:schemeClr val="tx1"/>
                          </a:solidFill>
                          <a:latin typeface="Meiryo UI" panose="020B0604030504040204" pitchFamily="50" charset="-128"/>
                          <a:ea typeface="Meiryo UI" panose="020B0604030504040204" pitchFamily="50" charset="-128"/>
                        </a:rPr>
                        <a:t>②　外国人留学生等の高度人材育成・活躍支援・定着支援</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sng" dirty="0" smtClean="0">
                          <a:solidFill>
                            <a:schemeClr val="tx1"/>
                          </a:solidFill>
                          <a:latin typeface="Meiryo UI" panose="020B0604030504040204" pitchFamily="50" charset="-128"/>
                          <a:ea typeface="Meiryo UI" panose="020B0604030504040204" pitchFamily="50" charset="-128"/>
                        </a:rPr>
                        <a:t>ビジネス日本語資格の取得促進・企業啓発</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dirty="0" smtClean="0">
                          <a:solidFill>
                            <a:schemeClr val="tx1"/>
                          </a:solidFill>
                          <a:latin typeface="Meiryo UI" panose="020B0604030504040204" pitchFamily="50" charset="-128"/>
                          <a:ea typeface="Meiryo UI" panose="020B0604030504040204" pitchFamily="50" charset="-128"/>
                        </a:rPr>
                        <a:t>　・　大学等と連携した大阪企業への就職支援</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dirty="0" smtClean="0">
                          <a:solidFill>
                            <a:schemeClr val="tx1"/>
                          </a:solidFill>
                          <a:latin typeface="Meiryo UI" panose="020B0604030504040204" pitchFamily="50" charset="-128"/>
                          <a:ea typeface="Meiryo UI" panose="020B0604030504040204" pitchFamily="50" charset="-128"/>
                        </a:rPr>
                        <a:t>　・　外国人留学生の地域での活躍機会の創出</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dirty="0" smtClean="0">
                          <a:solidFill>
                            <a:schemeClr val="tx1"/>
                          </a:solidFill>
                          <a:latin typeface="Meiryo UI" panose="020B0604030504040204" pitchFamily="50" charset="-128"/>
                          <a:ea typeface="Meiryo UI" panose="020B0604030504040204" pitchFamily="50" charset="-128"/>
                        </a:rPr>
                        <a:t>　・　外国人</a:t>
                      </a:r>
                      <a:r>
                        <a:rPr kumimoji="1" lang="ja-JP" altLang="en-US" sz="1100" baseline="0" dirty="0" smtClean="0">
                          <a:solidFill>
                            <a:schemeClr val="tx1"/>
                          </a:solidFill>
                          <a:latin typeface="Meiryo UI" panose="020B0604030504040204" pitchFamily="50" charset="-128"/>
                          <a:ea typeface="Meiryo UI" panose="020B0604030504040204" pitchFamily="50" charset="-128"/>
                        </a:rPr>
                        <a:t>留学生等</a:t>
                      </a:r>
                      <a:r>
                        <a:rPr kumimoji="1" lang="ja-JP" altLang="en-US" sz="1100" dirty="0" smtClean="0">
                          <a:solidFill>
                            <a:schemeClr val="tx1"/>
                          </a:solidFill>
                          <a:latin typeface="Meiryo UI" panose="020B0604030504040204" pitchFamily="50" charset="-128"/>
                          <a:ea typeface="Meiryo UI" panose="020B0604030504040204" pitchFamily="50" charset="-128"/>
                        </a:rPr>
                        <a:t>の起業支援</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500"/>
                        </a:lnSpc>
                      </a:pPr>
                      <a:endParaRPr kumimoji="1" lang="en-US" altLang="ja-JP" sz="1100" dirty="0" smtClean="0">
                        <a:latin typeface="Meiryo UI" panose="020B0604030504040204" pitchFamily="50" charset="-128"/>
                        <a:ea typeface="Meiryo UI" panose="020B0604030504040204" pitchFamily="50" charset="-128"/>
                      </a:endParaRPr>
                    </a:p>
                    <a:p>
                      <a:pPr>
                        <a:lnSpc>
                          <a:spcPts val="1500"/>
                        </a:lnSpc>
                      </a:pPr>
                      <a:endParaRPr kumimoji="1" lang="en-US" altLang="ja-JP" sz="1100" dirty="0" smtClean="0">
                        <a:latin typeface="Meiryo UI" panose="020B0604030504040204" pitchFamily="50" charset="-128"/>
                        <a:ea typeface="Meiryo UI" panose="020B0604030504040204" pitchFamily="50" charset="-128"/>
                      </a:endParaRPr>
                    </a:p>
                    <a:p>
                      <a:pPr>
                        <a:lnSpc>
                          <a:spcPts val="1500"/>
                        </a:lnSpc>
                      </a:pPr>
                      <a:endParaRPr kumimoji="1" lang="en-US" altLang="ja-JP" sz="1100" dirty="0" smtClean="0">
                        <a:latin typeface="Meiryo UI" panose="020B0604030504040204" pitchFamily="50" charset="-128"/>
                        <a:ea typeface="Meiryo UI" panose="020B0604030504040204" pitchFamily="50" charset="-128"/>
                      </a:endParaRPr>
                    </a:p>
                    <a:p>
                      <a:pPr>
                        <a:lnSpc>
                          <a:spcPts val="1500"/>
                        </a:lnSpc>
                      </a:pPr>
                      <a:endParaRPr kumimoji="1" lang="en-US" altLang="ja-JP" sz="1100" dirty="0" smtClean="0">
                        <a:latin typeface="Meiryo UI" panose="020B0604030504040204" pitchFamily="50" charset="-128"/>
                        <a:ea typeface="Meiryo UI" panose="020B0604030504040204" pitchFamily="50" charset="-128"/>
                      </a:endParaRPr>
                    </a:p>
                    <a:p>
                      <a:pPr>
                        <a:lnSpc>
                          <a:spcPts val="1500"/>
                        </a:lnSpc>
                      </a:pPr>
                      <a:endParaRPr kumimoji="1" lang="en-US" altLang="ja-JP" sz="1100" dirty="0" smtClean="0">
                        <a:latin typeface="Meiryo UI" panose="020B0604030504040204" pitchFamily="50" charset="-128"/>
                        <a:ea typeface="Meiryo UI" panose="020B0604030504040204" pitchFamily="50" charset="-128"/>
                      </a:endParaRPr>
                    </a:p>
                    <a:p>
                      <a:pPr>
                        <a:lnSpc>
                          <a:spcPts val="1500"/>
                        </a:lnSpc>
                      </a:pPr>
                      <a:endParaRPr kumimoji="1" lang="ja-JP" altLang="en-US" sz="1100" dirty="0">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3946651530"/>
              </p:ext>
            </p:extLst>
          </p:nvPr>
        </p:nvGraphicFramePr>
        <p:xfrm>
          <a:off x="5003447" y="996561"/>
          <a:ext cx="4573155" cy="5113304"/>
        </p:xfrm>
        <a:graphic>
          <a:graphicData uri="http://schemas.openxmlformats.org/drawingml/2006/table">
            <a:tbl>
              <a:tblPr firstRow="1" bandRow="1">
                <a:tableStyleId>{F2DE63D5-997A-4646-A377-4702673A728D}</a:tableStyleId>
              </a:tblPr>
              <a:tblGrid>
                <a:gridCol w="4573155">
                  <a:extLst>
                    <a:ext uri="{9D8B030D-6E8A-4147-A177-3AD203B41FA5}">
                      <a16:colId xmlns:a16="http://schemas.microsoft.com/office/drawing/2014/main" val="2172647723"/>
                    </a:ext>
                  </a:extLst>
                </a:gridCol>
              </a:tblGrid>
              <a:tr h="3248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rPr>
                        <a:t>10</a:t>
                      </a:r>
                      <a:r>
                        <a:rPr kumimoji="1" lang="ja-JP" altLang="en-US" sz="1100" dirty="0" smtClean="0">
                          <a:latin typeface="Meiryo UI" panose="020B0604030504040204" pitchFamily="50" charset="-128"/>
                          <a:ea typeface="Meiryo UI" panose="020B0604030504040204" pitchFamily="50" charset="-128"/>
                        </a:rPr>
                        <a:t>　出会いが新しい価値を生む多様性都市</a:t>
                      </a:r>
                      <a:endParaRPr lang="ja-JP" altLang="ja-JP" sz="11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4788448">
                <a:tc>
                  <a:txBody>
                    <a:bodyPr/>
                    <a:lstStyle/>
                    <a:p>
                      <a:pPr>
                        <a:lnSpc>
                          <a:spcPts val="1300"/>
                        </a:lnSpc>
                      </a:pP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① 在住外国人の安全・安心の確保</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　外国人多言語相談機能の充実</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　</a:t>
                      </a:r>
                      <a:r>
                        <a:rPr kumimoji="1" lang="ja-JP" altLang="en-US" sz="1100" dirty="0" smtClean="0">
                          <a:solidFill>
                            <a:schemeClr val="tx1"/>
                          </a:solidFill>
                          <a:latin typeface="Meiryo UI" panose="020B0604030504040204" pitchFamily="50" charset="-128"/>
                          <a:ea typeface="Meiryo UI" panose="020B0604030504040204" pitchFamily="50" charset="-128"/>
                        </a:rPr>
                        <a:t>災害時における多言語支援の強化</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sng" dirty="0" smtClean="0">
                          <a:solidFill>
                            <a:schemeClr val="tx1"/>
                          </a:solidFill>
                          <a:latin typeface="Meiryo UI" panose="020B0604030504040204" pitchFamily="50" charset="-128"/>
                          <a:ea typeface="Meiryo UI" panose="020B0604030504040204" pitchFamily="50" charset="-128"/>
                        </a:rPr>
                        <a:t>多言語化の促進、やさしい日本語の普及</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dirty="0" smtClean="0">
                          <a:solidFill>
                            <a:schemeClr val="tx1"/>
                          </a:solidFill>
                          <a:latin typeface="Meiryo UI" panose="020B0604030504040204" pitchFamily="50" charset="-128"/>
                          <a:ea typeface="Meiryo UI" panose="020B0604030504040204" pitchFamily="50" charset="-128"/>
                        </a:rPr>
                        <a:t>② 国際競争力を有するビジネス拠点としての大阪の魅力向上</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dirty="0" smtClean="0">
                          <a:solidFill>
                            <a:schemeClr val="tx1"/>
                          </a:solidFill>
                          <a:latin typeface="Meiryo UI" panose="020B0604030504040204" pitchFamily="50" charset="-128"/>
                          <a:ea typeface="Meiryo UI" panose="020B0604030504040204" pitchFamily="50" charset="-128"/>
                        </a:rPr>
                        <a:t>　・　成長分野での産業振興やイノベーション創出の推進</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dirty="0" smtClean="0">
                          <a:solidFill>
                            <a:schemeClr val="tx1"/>
                          </a:solidFill>
                          <a:latin typeface="Meiryo UI" panose="020B0604030504040204" pitchFamily="50" charset="-128"/>
                          <a:ea typeface="Meiryo UI" panose="020B0604030504040204" pitchFamily="50" charset="-128"/>
                        </a:rPr>
                        <a:t>　・　中小企業の国際ビジネス交流の促進</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baseline="0" dirty="0" smtClean="0">
                          <a:solidFill>
                            <a:schemeClr val="tx1"/>
                          </a:solidFill>
                          <a:latin typeface="Meiryo UI" panose="020B0604030504040204" pitchFamily="50" charset="-128"/>
                          <a:ea typeface="Meiryo UI" panose="020B0604030504040204" pitchFamily="50" charset="-128"/>
                        </a:rPr>
                        <a:t>外国人留学生等</a:t>
                      </a:r>
                      <a:r>
                        <a:rPr kumimoji="1" lang="ja-JP" altLang="en-US" sz="1100" dirty="0" smtClean="0">
                          <a:solidFill>
                            <a:schemeClr val="tx1"/>
                          </a:solidFill>
                          <a:latin typeface="Meiryo UI" panose="020B0604030504040204" pitchFamily="50" charset="-128"/>
                          <a:ea typeface="Meiryo UI" panose="020B0604030504040204" pitchFamily="50" charset="-128"/>
                        </a:rPr>
                        <a:t>の起業支援</a:t>
                      </a:r>
                      <a:r>
                        <a:rPr kumimoji="1" lang="en-US" altLang="ja-JP" sz="1100" dirty="0" smtClean="0">
                          <a:solidFill>
                            <a:schemeClr val="tx1"/>
                          </a:solidFill>
                          <a:latin typeface="Meiryo UI" panose="020B0604030504040204" pitchFamily="50" charset="-128"/>
                          <a:ea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rPr>
                        <a:t>再掲</a:t>
                      </a:r>
                      <a:r>
                        <a:rPr kumimoji="1" lang="en-US" altLang="ja-JP" sz="1100" dirty="0" smtClean="0">
                          <a:solidFill>
                            <a:schemeClr val="tx1"/>
                          </a:solidFill>
                          <a:latin typeface="Meiryo UI" panose="020B0604030504040204" pitchFamily="50" charset="-128"/>
                          <a:ea typeface="Meiryo UI" panose="020B0604030504040204" pitchFamily="50" charset="-128"/>
                        </a:rPr>
                        <a:t>】</a:t>
                      </a:r>
                    </a:p>
                    <a:p>
                      <a:pPr>
                        <a:lnSpc>
                          <a:spcPts val="1500"/>
                        </a:lnSpc>
                      </a:pPr>
                      <a:r>
                        <a:rPr kumimoji="1" lang="ja-JP" altLang="en-US" sz="1100" dirty="0" smtClean="0">
                          <a:solidFill>
                            <a:schemeClr val="tx1"/>
                          </a:solidFill>
                          <a:latin typeface="Meiryo UI" panose="020B0604030504040204" pitchFamily="50" charset="-128"/>
                          <a:ea typeface="Meiryo UI" panose="020B0604030504040204" pitchFamily="50" charset="-128"/>
                        </a:rPr>
                        <a:t>　・　外国企業等の誘致、定着促進（外国人駐在員等への生活支援等）</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dirty="0" smtClean="0">
                          <a:solidFill>
                            <a:schemeClr val="tx1"/>
                          </a:solidFill>
                          <a:latin typeface="Meiryo UI" panose="020B0604030504040204" pitchFamily="50" charset="-128"/>
                          <a:ea typeface="Meiryo UI" panose="020B0604030504040204" pitchFamily="50" charset="-128"/>
                        </a:rPr>
                        <a:t>③ 大都市大阪の活力</a:t>
                      </a:r>
                      <a:r>
                        <a:rPr kumimoji="1" lang="ja-JP" altLang="en-US" sz="1100" dirty="0" smtClean="0">
                          <a:latin typeface="Meiryo UI" panose="020B0604030504040204" pitchFamily="50" charset="-128"/>
                          <a:ea typeface="Meiryo UI" panose="020B0604030504040204" pitchFamily="50" charset="-128"/>
                        </a:rPr>
                        <a:t>を統合した都市外交の推進</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　大阪の魅力や</a:t>
                      </a:r>
                      <a:r>
                        <a:rPr kumimoji="1" lang="ja-JP" altLang="en-US" sz="1100" dirty="0" smtClean="0">
                          <a:solidFill>
                            <a:schemeClr val="tx1"/>
                          </a:solidFill>
                          <a:latin typeface="Meiryo UI" panose="020B0604030504040204" pitchFamily="50" charset="-128"/>
                          <a:ea typeface="Meiryo UI" panose="020B0604030504040204" pitchFamily="50" charset="-128"/>
                        </a:rPr>
                        <a:t>強み</a:t>
                      </a:r>
                      <a:r>
                        <a:rPr kumimoji="1" lang="ja-JP" altLang="en-US" sz="1100" dirty="0" smtClean="0">
                          <a:latin typeface="Meiryo UI" panose="020B0604030504040204" pitchFamily="50" charset="-128"/>
                          <a:ea typeface="Meiryo UI" panose="020B0604030504040204" pitchFamily="50" charset="-128"/>
                        </a:rPr>
                        <a:t>の効果的な海外への発信</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　府市それぞれの都市間ネットワーク・外交ノウハウを相互に活用した交流</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推進</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　総領事館とのネットワークを活かした情報発信の強化</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　地域特性を活かした国際協力</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　成長著しいアジアとの交流や先端産業分野での欧米等との交流の促進を</a:t>
                      </a: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　　　通じた相互利益の実現</a:t>
                      </a:r>
                      <a:endParaRPr kumimoji="1" lang="ja-JP" altLang="en-US" sz="1100" dirty="0">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
        <p:nvSpPr>
          <p:cNvPr id="17" name="タイトル 1"/>
          <p:cNvSpPr txBox="1">
            <a:spLocks/>
          </p:cNvSpPr>
          <p:nvPr/>
        </p:nvSpPr>
        <p:spPr>
          <a:xfrm>
            <a:off x="211763" y="121430"/>
            <a:ext cx="9248631" cy="411613"/>
          </a:xfrm>
          <a:prstGeom prst="rect">
            <a:avLst/>
          </a:prstGeom>
          <a:solidFill>
            <a:schemeClr val="accent1">
              <a:lumMod val="20000"/>
              <a:lumOff val="8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300" b="1" dirty="0" smtClean="0">
                <a:latin typeface="Meiryo UI" panose="020B0604030504040204" pitchFamily="50" charset="-128"/>
                <a:ea typeface="Meiryo UI" panose="020B0604030504040204" pitchFamily="50" charset="-128"/>
              </a:rPr>
              <a:t>「</a:t>
            </a:r>
            <a:r>
              <a:rPr lang="ja-JP" altLang="ja-JP" sz="1300" b="1" dirty="0" smtClean="0">
                <a:latin typeface="Meiryo UI" panose="020B0604030504040204" pitchFamily="50" charset="-128"/>
                <a:ea typeface="Meiryo UI" panose="020B0604030504040204" pitchFamily="50" charset="-128"/>
              </a:rPr>
              <a:t>大阪都市魅力創造戦略</a:t>
            </a:r>
            <a:r>
              <a:rPr lang="en-US" altLang="ja-JP" sz="1300" b="1" dirty="0" smtClean="0">
                <a:latin typeface="Meiryo UI" panose="020B0604030504040204" pitchFamily="50" charset="-128"/>
                <a:ea typeface="Meiryo UI" panose="020B0604030504040204" pitchFamily="50" charset="-128"/>
              </a:rPr>
              <a:t>2025</a:t>
            </a:r>
            <a:r>
              <a:rPr lang="ja-JP" altLang="ja-JP" sz="1300" b="1" dirty="0" smtClean="0">
                <a:latin typeface="Meiryo UI" panose="020B0604030504040204" pitchFamily="50" charset="-128"/>
                <a:ea typeface="Meiryo UI" panose="020B0604030504040204" pitchFamily="50" charset="-128"/>
              </a:rPr>
              <a:t>（仮）</a:t>
            </a:r>
            <a:r>
              <a:rPr lang="ja-JP" altLang="en-US" sz="1300" b="1" dirty="0" smtClean="0">
                <a:latin typeface="Meiryo UI" panose="020B0604030504040204" pitchFamily="50" charset="-128"/>
                <a:ea typeface="Meiryo UI" panose="020B0604030504040204" pitchFamily="50" charset="-128"/>
              </a:rPr>
              <a:t>」たたき台（案）</a:t>
            </a:r>
            <a:endParaRPr lang="ja-JP" altLang="en-US" sz="1300" dirty="0">
              <a:latin typeface="Meiryo UI" panose="020B0604030504040204" pitchFamily="50" charset="-128"/>
              <a:ea typeface="Meiryo UI" panose="020B0604030504040204" pitchFamily="50" charset="-128"/>
            </a:endParaRPr>
          </a:p>
        </p:txBody>
      </p:sp>
      <p:sp>
        <p:nvSpPr>
          <p:cNvPr id="18" name="正方形/長方形 17"/>
          <p:cNvSpPr/>
          <p:nvPr/>
        </p:nvSpPr>
        <p:spPr>
          <a:xfrm>
            <a:off x="-80151" y="625459"/>
            <a:ext cx="4081932" cy="37110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74295" tIns="37148" rIns="74295" bIns="37148" numCol="1" spcCol="0" rtlCol="0" fromWordArt="0" anchor="ctr" anchorCtr="0" forceAA="0" compatLnSpc="1">
            <a:prstTxWarp prst="textNoShape">
              <a:avLst/>
            </a:prstTxWarp>
            <a:noAutofit/>
          </a:bodyPr>
          <a:lstStyle/>
          <a:p>
            <a:pPr algn="ctr">
              <a:lnSpc>
                <a:spcPts val="1463"/>
              </a:lnSpc>
            </a:pPr>
            <a:r>
              <a:rPr lang="en-US" altLang="ja-JP" sz="12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2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目指すべき都市像ごとの施策項目および主な施策</a:t>
            </a:r>
            <a:r>
              <a:rPr lang="en-US" altLang="ja-JP" sz="12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 name="スライド番号プレースホルダー 2"/>
          <p:cNvSpPr>
            <a:spLocks noGrp="1"/>
          </p:cNvSpPr>
          <p:nvPr>
            <p:ph type="sldNum" sz="quarter" idx="12"/>
          </p:nvPr>
        </p:nvSpPr>
        <p:spPr>
          <a:xfrm>
            <a:off x="7677150" y="6512469"/>
            <a:ext cx="2228850" cy="365125"/>
          </a:xfrm>
        </p:spPr>
        <p:txBody>
          <a:bodyPr/>
          <a:lstStyle/>
          <a:p>
            <a:fld id="{66FFF96A-D034-403F-9AC1-0A1A27037ACD}" type="slidenum">
              <a:rPr kumimoji="1" lang="ja-JP" altLang="en-US" smtClean="0"/>
              <a:t>6</a:t>
            </a:fld>
            <a:endParaRPr kumimoji="1" lang="ja-JP" altLang="en-US" dirty="0"/>
          </a:p>
        </p:txBody>
      </p:sp>
      <p:sp>
        <p:nvSpPr>
          <p:cNvPr id="7" name="正方形/長方形 6"/>
          <p:cNvSpPr/>
          <p:nvPr/>
        </p:nvSpPr>
        <p:spPr>
          <a:xfrm>
            <a:off x="7797457" y="652745"/>
            <a:ext cx="1940169" cy="37110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74295" tIns="37148" rIns="74295" bIns="37148" numCol="1" spcCol="0" rtlCol="0" fromWordArt="0" anchor="ctr" anchorCtr="0" forceAA="0" compatLnSpc="1">
            <a:prstTxWarp prst="textNoShape">
              <a:avLst/>
            </a:prstTxWarp>
            <a:noAutofit/>
          </a:bodyPr>
          <a:lstStyle/>
          <a:p>
            <a:pPr algn="ctr">
              <a:lnSpc>
                <a:spcPts val="1463"/>
              </a:lnSpc>
            </a:pPr>
            <a:r>
              <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下線 ・・・ 新規項目</a:t>
            </a:r>
            <a:endParaRPr lang="ja-JP" altLang="en-US"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4620342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44967" y="598934"/>
            <a:ext cx="2693773" cy="37110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74295" tIns="37148" rIns="74295" bIns="37148" numCol="1" spcCol="0" rtlCol="0" fromWordArt="0" anchor="ctr" anchorCtr="0" forceAA="0" compatLnSpc="1">
            <a:prstTxWarp prst="textNoShape">
              <a:avLst/>
            </a:prstTxWarp>
            <a:noAutofit/>
          </a:bodyPr>
          <a:lstStyle/>
          <a:p>
            <a:pPr algn="ctr">
              <a:lnSpc>
                <a:spcPts val="1463"/>
              </a:lnSpc>
            </a:pPr>
            <a:r>
              <a:rPr lang="en-US" altLang="ja-JP" sz="14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4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重点的に取り組む項目</a:t>
            </a:r>
            <a:r>
              <a:rPr lang="en-US" altLang="ja-JP" sz="14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1" name="角丸四角形 20"/>
          <p:cNvSpPr/>
          <p:nvPr/>
        </p:nvSpPr>
        <p:spPr>
          <a:xfrm>
            <a:off x="211762" y="1035927"/>
            <a:ext cx="9540000" cy="3100158"/>
          </a:xfrm>
          <a:prstGeom prst="roundRect">
            <a:avLst>
              <a:gd name="adj" fmla="val 6822"/>
            </a:avLst>
          </a:prstGeom>
          <a:solidFill>
            <a:sysClr val="window" lastClr="FFFFFF"/>
          </a:solidFill>
          <a:ln w="19050" cap="flat" cmpd="sng" algn="ctr">
            <a:solidFill>
              <a:srgbClr val="E7E6E6">
                <a:lumMod val="50000"/>
              </a:srgbClr>
            </a:solidFill>
            <a:prstDash val="solid"/>
            <a:miter lim="800000"/>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a:lnSpc>
                <a:spcPts val="2400"/>
              </a:lnSpc>
            </a:pP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　〇　</a:t>
            </a:r>
            <a:r>
              <a:rPr lang="en-US" sz="1600" kern="100" dirty="0" smtClean="0">
                <a:latin typeface="Meiryo UI" panose="020B0604030504040204" pitchFamily="50" charset="-128"/>
                <a:ea typeface="Meiryo UI" panose="020B0604030504040204" pitchFamily="50" charset="-128"/>
                <a:cs typeface="Times New Roman" panose="02020603050405020304" pitchFamily="18" charset="0"/>
              </a:rPr>
              <a:t>2025</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年大阪・関西万博</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、ＩＲ誘致を</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見据えた取組み</a:t>
            </a:r>
            <a:endPar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nSpc>
                <a:spcPts val="2400"/>
              </a:lnSpc>
            </a:pP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　〇　世界第一級の文化・観光拠点の形成・発信（百舌鳥・古市古墳群</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、水都大阪、万博</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記念公園など）</a:t>
            </a:r>
            <a:endPar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nSpc>
                <a:spcPts val="2400"/>
              </a:lnSpc>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〇　新た</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な生活様式に対応した都市魅力の</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創造・発信（</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AI</a:t>
            </a:r>
            <a:r>
              <a:rPr lang="ja-JP" altLang="en-US" sz="1600" kern="100" dirty="0" err="1">
                <a:latin typeface="Meiryo UI" panose="020B0604030504040204" pitchFamily="50" charset="-128"/>
                <a:ea typeface="Meiryo UI" panose="020B0604030504040204" pitchFamily="50" charset="-128"/>
                <a:cs typeface="Times New Roman" panose="02020603050405020304" pitchFamily="18" charset="0"/>
              </a:rPr>
              <a:t>、</a:t>
            </a:r>
            <a:r>
              <a:rPr lang="en-US" altLang="ja-JP" sz="1600" kern="100" dirty="0" err="1">
                <a:latin typeface="Meiryo UI" panose="020B0604030504040204" pitchFamily="50" charset="-128"/>
                <a:ea typeface="Meiryo UI" panose="020B0604030504040204" pitchFamily="50" charset="-128"/>
                <a:cs typeface="Times New Roman" panose="02020603050405020304" pitchFamily="18" charset="0"/>
              </a:rPr>
              <a:t>IoT</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の活用など</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nSpc>
                <a:spcPts val="2400"/>
              </a:lnSpc>
            </a:pP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　〇　さらなる観光誘客に向けた取組み（国内観光の</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推進、府域周遊の</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促進、欧米豪をはじめ幅広い国・地域</a:t>
            </a:r>
            <a:endPar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nSpc>
                <a:spcPts val="2400"/>
              </a:lnSpc>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　　 からの集客）</a:t>
            </a:r>
            <a:endPar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nSpc>
                <a:spcPts val="2400"/>
              </a:lnSpc>
            </a:pP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　〇　大阪</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の</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強みを活かした誘客促進（エンタメ、食、歴史、文化・芸術、プロスポーツなど）</a:t>
            </a:r>
            <a:endParaRPr lang="ja-JP" altLang="en-US" sz="16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2400"/>
              </a:lnSpc>
            </a:pP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　〇　ＭＩＣＥ誘致推進</a:t>
            </a:r>
            <a:endPar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2400"/>
              </a:lnSpc>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〇　文化・芸術を通じた都市ブランドの形成</a:t>
            </a:r>
            <a:endParaRPr lang="ja-JP" altLang="en-US" sz="16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ts val="2400"/>
              </a:lnSpc>
            </a:pP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　〇　スポーツツーリズム</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の推進</a:t>
            </a:r>
          </a:p>
          <a:p>
            <a:pPr>
              <a:lnSpc>
                <a:spcPts val="2400"/>
              </a:lnSpc>
            </a:pP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　〇　</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大阪の成長・発展につながる国内外の高度人材の活躍</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推進</a:t>
            </a:r>
            <a:endParaRPr lang="ja-JP" altLang="en-US" sz="16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7" name="タイトル 1"/>
          <p:cNvSpPr txBox="1">
            <a:spLocks/>
          </p:cNvSpPr>
          <p:nvPr/>
        </p:nvSpPr>
        <p:spPr>
          <a:xfrm>
            <a:off x="211762" y="121430"/>
            <a:ext cx="9540000" cy="411613"/>
          </a:xfrm>
          <a:prstGeom prst="rect">
            <a:avLst/>
          </a:prstGeom>
          <a:solidFill>
            <a:schemeClr val="accent1">
              <a:lumMod val="20000"/>
              <a:lumOff val="8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300" b="1" dirty="0" smtClean="0">
                <a:latin typeface="Meiryo UI" panose="020B0604030504040204" pitchFamily="50" charset="-128"/>
                <a:ea typeface="Meiryo UI" panose="020B0604030504040204" pitchFamily="50" charset="-128"/>
              </a:rPr>
              <a:t>「</a:t>
            </a:r>
            <a:r>
              <a:rPr lang="ja-JP" altLang="ja-JP" sz="1300" b="1" dirty="0" smtClean="0">
                <a:latin typeface="Meiryo UI" panose="020B0604030504040204" pitchFamily="50" charset="-128"/>
                <a:ea typeface="Meiryo UI" panose="020B0604030504040204" pitchFamily="50" charset="-128"/>
              </a:rPr>
              <a:t>大阪都市魅力創造戦略</a:t>
            </a:r>
            <a:r>
              <a:rPr lang="en-US" altLang="ja-JP" sz="1300" b="1" dirty="0" smtClean="0">
                <a:latin typeface="Meiryo UI" panose="020B0604030504040204" pitchFamily="50" charset="-128"/>
                <a:ea typeface="Meiryo UI" panose="020B0604030504040204" pitchFamily="50" charset="-128"/>
              </a:rPr>
              <a:t>2025</a:t>
            </a:r>
            <a:r>
              <a:rPr lang="ja-JP" altLang="ja-JP" sz="1300" b="1" dirty="0" smtClean="0">
                <a:latin typeface="Meiryo UI" panose="020B0604030504040204" pitchFamily="50" charset="-128"/>
                <a:ea typeface="Meiryo UI" panose="020B0604030504040204" pitchFamily="50" charset="-128"/>
              </a:rPr>
              <a:t>（仮）</a:t>
            </a:r>
            <a:r>
              <a:rPr lang="ja-JP" altLang="en-US" sz="1300" b="1" dirty="0" smtClean="0">
                <a:latin typeface="Meiryo UI" panose="020B0604030504040204" pitchFamily="50" charset="-128"/>
                <a:ea typeface="Meiryo UI" panose="020B0604030504040204" pitchFamily="50" charset="-128"/>
              </a:rPr>
              <a:t>」たたき台（案）</a:t>
            </a:r>
            <a:endParaRPr lang="ja-JP" altLang="en-US" sz="13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7677150" y="6512469"/>
            <a:ext cx="2228850" cy="365125"/>
          </a:xfrm>
        </p:spPr>
        <p:txBody>
          <a:bodyPr/>
          <a:lstStyle/>
          <a:p>
            <a:fld id="{66FFF96A-D034-403F-9AC1-0A1A27037ACD}" type="slidenum">
              <a:rPr kumimoji="1" lang="ja-JP" altLang="en-US" smtClean="0"/>
              <a:t>7</a:t>
            </a:fld>
            <a:endParaRPr kumimoji="1" lang="ja-JP" altLang="en-US" dirty="0"/>
          </a:p>
        </p:txBody>
      </p:sp>
      <p:sp>
        <p:nvSpPr>
          <p:cNvPr id="6" name="正方形/長方形 5"/>
          <p:cNvSpPr/>
          <p:nvPr/>
        </p:nvSpPr>
        <p:spPr>
          <a:xfrm>
            <a:off x="-222423" y="4417403"/>
            <a:ext cx="2609385" cy="38759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74295" tIns="37148" rIns="74295" bIns="37148" numCol="1" spcCol="0" rtlCol="0" fromWordArt="0" anchor="ctr" anchorCtr="0" forceAA="0" compatLnSpc="1">
            <a:prstTxWarp prst="textNoShape">
              <a:avLst/>
            </a:prstTxWarp>
            <a:noAutofit/>
          </a:bodyPr>
          <a:lstStyle/>
          <a:p>
            <a:pPr algn="ctr">
              <a:lnSpc>
                <a:spcPts val="1463"/>
              </a:lnSpc>
            </a:pPr>
            <a:r>
              <a:rPr lang="en-US" altLang="ja-JP" sz="14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4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ＫＰＩ設定の考え方</a:t>
            </a:r>
            <a:r>
              <a:rPr lang="en-US" altLang="ja-JP" sz="14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正方形/長方形 6"/>
          <p:cNvSpPr/>
          <p:nvPr/>
        </p:nvSpPr>
        <p:spPr>
          <a:xfrm>
            <a:off x="211762" y="4780286"/>
            <a:ext cx="9540000" cy="1697682"/>
          </a:xfrm>
          <a:prstGeom prst="rect">
            <a:avLst/>
          </a:prstGeom>
          <a:ln>
            <a:prstDash val="sysDash"/>
          </a:ln>
        </p:spPr>
        <p:style>
          <a:lnRef idx="2">
            <a:schemeClr val="dk1"/>
          </a:lnRef>
          <a:fillRef idx="1">
            <a:schemeClr val="lt1"/>
          </a:fillRef>
          <a:effectRef idx="0">
            <a:schemeClr val="dk1"/>
          </a:effectRef>
          <a:fontRef idx="minor">
            <a:schemeClr val="dk1"/>
          </a:fontRef>
        </p:style>
        <p:txBody>
          <a:bodyPr rtlCol="0" anchor="ctr"/>
          <a:lstStyle/>
          <a:p>
            <a:pPr>
              <a:lnSpc>
                <a:spcPct val="150000"/>
              </a:lnSpc>
            </a:pPr>
            <a:r>
              <a:rPr kumimoji="1" lang="ja-JP" altLang="en-US" sz="1600" dirty="0" smtClean="0">
                <a:latin typeface="Meiryo UI" panose="020B0604030504040204" pitchFamily="50" charset="-128"/>
                <a:ea typeface="Meiryo UI" panose="020B0604030504040204" pitchFamily="50" charset="-128"/>
              </a:rPr>
              <a:t>＜都市像ごとの目標＞</a:t>
            </a:r>
            <a:endParaRPr kumimoji="1" lang="en-US" altLang="ja-JP" sz="1600" dirty="0" smtClean="0">
              <a:latin typeface="Meiryo UI" panose="020B0604030504040204" pitchFamily="50" charset="-128"/>
              <a:ea typeface="Meiryo UI" panose="020B0604030504040204" pitchFamily="50" charset="-128"/>
            </a:endParaRPr>
          </a:p>
          <a:p>
            <a:pPr>
              <a:lnSpc>
                <a:spcPct val="150000"/>
              </a:lnSpc>
            </a:pPr>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目指すべき都市像の達成度合いを検証するための</a:t>
            </a:r>
            <a:r>
              <a:rPr kumimoji="1" lang="en-US" altLang="ja-JP" sz="1600" dirty="0" smtClean="0">
                <a:latin typeface="Meiryo UI" panose="020B0604030504040204" pitchFamily="50" charset="-128"/>
                <a:ea typeface="Meiryo UI" panose="020B0604030504040204" pitchFamily="50" charset="-128"/>
              </a:rPr>
              <a:t>KPI</a:t>
            </a:r>
            <a:r>
              <a:rPr kumimoji="1" lang="ja-JP" altLang="en-US" sz="1600" dirty="0" smtClean="0">
                <a:latin typeface="Meiryo UI" panose="020B0604030504040204" pitchFamily="50" charset="-128"/>
                <a:ea typeface="Meiryo UI" panose="020B0604030504040204" pitchFamily="50" charset="-128"/>
              </a:rPr>
              <a:t>を設定。量を増やすという目標に拘らず、 質の向上を</a:t>
            </a:r>
            <a:endParaRPr kumimoji="1" lang="en-US" altLang="ja-JP" sz="1600" dirty="0" smtClean="0">
              <a:latin typeface="Meiryo UI" panose="020B0604030504040204" pitchFamily="50" charset="-128"/>
              <a:ea typeface="Meiryo UI" panose="020B0604030504040204" pitchFamily="50" charset="-128"/>
            </a:endParaRPr>
          </a:p>
          <a:p>
            <a:pPr>
              <a:lnSpc>
                <a:spcPct val="150000"/>
              </a:lnSpc>
            </a:pPr>
            <a:r>
              <a:rPr kumimoji="1" lang="en-US" altLang="ja-JP"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はかる指標を設定することとしてはどうか。</a:t>
            </a:r>
            <a:endParaRPr kumimoji="1" lang="ja-JP" alt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159293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2697</Words>
  <Application>Microsoft Office PowerPoint</Application>
  <PresentationFormat>A4 210 x 297 mm</PresentationFormat>
  <Paragraphs>257</Paragraphs>
  <Slides>7</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7</vt:i4>
      </vt:variant>
    </vt:vector>
  </HeadingPairs>
  <TitlesOfParts>
    <vt:vector size="17" baseType="lpstr">
      <vt:lpstr>Meiryo UI</vt:lpstr>
      <vt:lpstr>ＭＳ Ｐゴシック</vt:lpstr>
      <vt:lpstr>游ゴシック</vt:lpstr>
      <vt:lpstr>游ゴシック Light</vt:lpstr>
      <vt:lpstr>游明朝</vt:lpstr>
      <vt:lpstr>Arial</vt:lpstr>
      <vt:lpstr>Calibri</vt:lpstr>
      <vt:lpstr>Calibri Light</vt:lpstr>
      <vt:lpstr>Times New Roman</vt:lpstr>
      <vt:lpstr>Office テーマ</vt:lpstr>
      <vt:lpstr>「大阪都市魅力創造戦略2025（仮）」たたき台（案）</vt:lpstr>
      <vt:lpstr>「大阪都市魅力創造戦略2025（仮）」たたき台（案）</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「大阪都市魅力創造戦略2025（仮）」たたき台（案）</dc:title>
  <cp:lastModifiedBy>山田　実希</cp:lastModifiedBy>
  <cp:revision>7</cp:revision>
  <dcterms:modified xsi:type="dcterms:W3CDTF">2020-09-24T08:11:03Z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