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snapToGrid="0">
      <p:cViewPr varScale="1">
        <p:scale>
          <a:sx n="78" d="100"/>
          <a:sy n="78" d="100"/>
        </p:scale>
        <p:origin x="53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E0A2B2AC-AED3-4442-9A0A-643083213C89}" type="datetimeFigureOut">
              <a:rPr kumimoji="1" lang="ja-JP" altLang="en-US" smtClean="0"/>
              <a:t>2020/9/24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491046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0A2B2AC-AED3-4442-9A0A-643083213C89}" type="datetimeFigureOut">
              <a:rPr kumimoji="1" lang="ja-JP" altLang="en-US" smtClean="0"/>
              <a:t>2020/9/24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089215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0A2B2AC-AED3-4442-9A0A-643083213C89}" type="datetimeFigureOut">
              <a:rPr kumimoji="1" lang="ja-JP" altLang="en-US" smtClean="0"/>
              <a:t>2020/9/24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4031649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0A2B2AC-AED3-4442-9A0A-643083213C89}" type="datetimeFigureOut">
              <a:rPr kumimoji="1" lang="ja-JP" altLang="en-US" smtClean="0"/>
              <a:t>2020/9/24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5074377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E0A2B2AC-AED3-4442-9A0A-643083213C89}" type="datetimeFigureOut">
              <a:rPr kumimoji="1" lang="ja-JP" altLang="en-US" smtClean="0"/>
              <a:t>2020/9/24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739832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0A2B2AC-AED3-4442-9A0A-643083213C89}" type="datetimeFigureOut">
              <a:rPr kumimoji="1" lang="ja-JP" altLang="en-US" smtClean="0"/>
              <a:t>2020/9/24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503933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0A2B2AC-AED3-4442-9A0A-643083213C89}" type="datetimeFigureOut">
              <a:rPr kumimoji="1" lang="ja-JP" altLang="en-US" smtClean="0"/>
              <a:t>2020/9/24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629314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0A2B2AC-AED3-4442-9A0A-643083213C89}" type="datetimeFigureOut">
              <a:rPr kumimoji="1" lang="ja-JP" altLang="en-US" smtClean="0"/>
              <a:t>2020/9/24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4288837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A2B2AC-AED3-4442-9A0A-643083213C89}" type="datetimeFigureOut">
              <a:rPr kumimoji="1" lang="ja-JP" altLang="en-US" smtClean="0"/>
              <a:t>2020/9/24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2047899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0A2B2AC-AED3-4442-9A0A-643083213C89}" type="datetimeFigureOut">
              <a:rPr kumimoji="1" lang="ja-JP" altLang="en-US" smtClean="0"/>
              <a:t>2020/9/24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31652085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0A2B2AC-AED3-4442-9A0A-643083213C89}" type="datetimeFigureOut">
              <a:rPr kumimoji="1" lang="ja-JP" altLang="en-US" smtClean="0"/>
              <a:t>2020/9/24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18297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A2B2AC-AED3-4442-9A0A-643083213C89}" type="datetimeFigureOut">
              <a:rPr kumimoji="1" lang="ja-JP" altLang="en-US" smtClean="0"/>
              <a:t>2020/9/24</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FFF96A-D034-403F-9AC1-0A1A27037ACD}" type="slidenum">
              <a:rPr kumimoji="1" lang="ja-JP" altLang="en-US" smtClean="0"/>
              <a:t>‹#›</a:t>
            </a:fld>
            <a:endParaRPr kumimoji="1" lang="ja-JP" altLang="en-US"/>
          </a:p>
        </p:txBody>
      </p:sp>
    </p:spTree>
    <p:extLst>
      <p:ext uri="{BB962C8B-B14F-4D97-AF65-F5344CB8AC3E}">
        <p14:creationId xmlns:p14="http://schemas.microsoft.com/office/powerpoint/2010/main" val="19679521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a:xfrm>
            <a:off x="196969" y="265022"/>
            <a:ext cx="9540000" cy="335646"/>
          </a:xfrm>
          <a:prstGeom prst="roundRect">
            <a:avLst/>
          </a:prstGeom>
        </p:spPr>
        <p:style>
          <a:lnRef idx="2">
            <a:schemeClr val="dk1"/>
          </a:lnRef>
          <a:fillRef idx="1">
            <a:schemeClr val="lt1"/>
          </a:fillRef>
          <a:effectRef idx="0">
            <a:schemeClr val="dk1"/>
          </a:effectRef>
          <a:fontRef idx="minor">
            <a:schemeClr val="dk1"/>
          </a:fontRef>
        </p:style>
        <p:txBody>
          <a:bodyPr rot="0" spcFirstLastPara="0" vert="horz" wrap="square" lIns="74295" tIns="37148" rIns="74295" bIns="37148" numCol="1" spcCol="0" rtlCol="0" fromWordArt="0" anchor="ctr" anchorCtr="0" forceAA="0" compatLnSpc="1">
            <a:prstTxWarp prst="textNoShape">
              <a:avLst/>
            </a:prstTxWarp>
            <a:noAutofit/>
          </a:bodyPr>
          <a:lstStyle/>
          <a:p>
            <a:pPr>
              <a:lnSpc>
                <a:spcPts val="1463"/>
              </a:lnSpc>
            </a:pPr>
            <a:r>
              <a:rPr lang="ja-JP" altLang="en-US" sz="1300" b="1" kern="100" dirty="0">
                <a:ea typeface="Meiryo UI" panose="020B0604030504040204" pitchFamily="50" charset="-128"/>
                <a:cs typeface="Times New Roman" panose="02020603050405020304" pitchFamily="18" charset="0"/>
              </a:rPr>
              <a:t>大阪都市魅力創造戦略</a:t>
            </a:r>
            <a:r>
              <a:rPr lang="en-US" sz="1300" b="1" kern="100" dirty="0">
                <a:ea typeface="Meiryo UI" panose="020B0604030504040204" pitchFamily="50" charset="-128"/>
                <a:cs typeface="Times New Roman" panose="02020603050405020304" pitchFamily="18" charset="0"/>
              </a:rPr>
              <a:t>2020</a:t>
            </a:r>
            <a:r>
              <a:rPr lang="ja-JP" altLang="en-US" sz="1300" b="1" kern="100" dirty="0" smtClean="0">
                <a:ea typeface="Meiryo UI" panose="020B0604030504040204" pitchFamily="50" charset="-128"/>
                <a:cs typeface="Times New Roman" panose="02020603050405020304" pitchFamily="18" charset="0"/>
              </a:rPr>
              <a:t>の検証</a:t>
            </a:r>
            <a:endParaRPr lang="ja-JP" altLang="en-US" sz="1300" kern="100" dirty="0">
              <a:ea typeface="游明朝" panose="02020400000000000000" pitchFamily="18" charset="-128"/>
              <a:cs typeface="Times New Roman" panose="02020603050405020304" pitchFamily="18" charset="0"/>
            </a:endParaRPr>
          </a:p>
        </p:txBody>
      </p:sp>
      <p:graphicFrame>
        <p:nvGraphicFramePr>
          <p:cNvPr id="5" name="表 4"/>
          <p:cNvGraphicFramePr>
            <a:graphicFrameLocks noGrp="1"/>
          </p:cNvGraphicFramePr>
          <p:nvPr>
            <p:extLst>
              <p:ext uri="{D42A27DB-BD31-4B8C-83A1-F6EECF244321}">
                <p14:modId xmlns:p14="http://schemas.microsoft.com/office/powerpoint/2010/main" val="4082360428"/>
              </p:ext>
            </p:extLst>
          </p:nvPr>
        </p:nvGraphicFramePr>
        <p:xfrm>
          <a:off x="196969" y="1004048"/>
          <a:ext cx="5375928" cy="4939198"/>
        </p:xfrm>
        <a:graphic>
          <a:graphicData uri="http://schemas.openxmlformats.org/drawingml/2006/table">
            <a:tbl>
              <a:tblPr firstRow="1" bandRow="1">
                <a:tableStyleId>{5C22544A-7EE6-4342-B048-85BDC9FD1C3A}</a:tableStyleId>
              </a:tblPr>
              <a:tblGrid>
                <a:gridCol w="241138">
                  <a:extLst>
                    <a:ext uri="{9D8B030D-6E8A-4147-A177-3AD203B41FA5}">
                      <a16:colId xmlns:a16="http://schemas.microsoft.com/office/drawing/2014/main" val="756748373"/>
                    </a:ext>
                  </a:extLst>
                </a:gridCol>
                <a:gridCol w="1382198">
                  <a:extLst>
                    <a:ext uri="{9D8B030D-6E8A-4147-A177-3AD203B41FA5}">
                      <a16:colId xmlns:a16="http://schemas.microsoft.com/office/drawing/2014/main" val="2296041815"/>
                    </a:ext>
                  </a:extLst>
                </a:gridCol>
                <a:gridCol w="3752592">
                  <a:extLst>
                    <a:ext uri="{9D8B030D-6E8A-4147-A177-3AD203B41FA5}">
                      <a16:colId xmlns:a16="http://schemas.microsoft.com/office/drawing/2014/main" val="3439055732"/>
                    </a:ext>
                  </a:extLst>
                </a:gridCol>
              </a:tblGrid>
              <a:tr h="199542">
                <a:tc>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43118" marR="43118" marT="21559" marB="21559" anchor="ctr"/>
                </a:tc>
                <a:tc>
                  <a:txBody>
                    <a:bodyPr/>
                    <a:lstStyle/>
                    <a:p>
                      <a:pPr algn="ctr"/>
                      <a:r>
                        <a:rPr kumimoji="1" lang="ja-JP" altLang="en-US" sz="900" dirty="0">
                          <a:latin typeface="Meiryo UI" panose="020B0604030504040204" pitchFamily="50" charset="-128"/>
                          <a:ea typeface="Meiryo UI" panose="020B0604030504040204" pitchFamily="50" charset="-128"/>
                        </a:rPr>
                        <a:t>目指すべき都市像</a:t>
                      </a:r>
                    </a:p>
                  </a:txBody>
                  <a:tcPr marL="43118" marR="43118" marT="21559" marB="21559" anchor="ctr"/>
                </a:tc>
                <a:tc>
                  <a:txBody>
                    <a:bodyPr/>
                    <a:lstStyle/>
                    <a:p>
                      <a:pPr algn="ctr"/>
                      <a:r>
                        <a:rPr kumimoji="1" lang="ja-JP" altLang="en-US" sz="900" dirty="0">
                          <a:latin typeface="Meiryo UI" panose="020B0604030504040204" pitchFamily="50" charset="-128"/>
                          <a:ea typeface="Meiryo UI" panose="020B0604030504040204" pitchFamily="50" charset="-128"/>
                        </a:rPr>
                        <a:t>これまでの主</a:t>
                      </a:r>
                      <a:r>
                        <a:rPr kumimoji="1" lang="ja-JP" altLang="en-US" sz="900" dirty="0" smtClean="0">
                          <a:latin typeface="Meiryo UI" panose="020B0604030504040204" pitchFamily="50" charset="-128"/>
                          <a:ea typeface="Meiryo UI" panose="020B0604030504040204" pitchFamily="50" charset="-128"/>
                        </a:rPr>
                        <a:t>な取組み</a:t>
                      </a:r>
                      <a:endParaRPr kumimoji="1" lang="ja-JP" altLang="en-US" sz="900" dirty="0">
                        <a:latin typeface="Meiryo UI" panose="020B0604030504040204" pitchFamily="50" charset="-128"/>
                        <a:ea typeface="Meiryo UI" panose="020B0604030504040204" pitchFamily="50" charset="-128"/>
                      </a:endParaRPr>
                    </a:p>
                  </a:txBody>
                  <a:tcPr marL="43118" marR="43118" marT="21559" marB="21559" anchor="ctr"/>
                </a:tc>
                <a:extLst>
                  <a:ext uri="{0D108BD9-81ED-4DB2-BD59-A6C34878D82A}">
                    <a16:rowId xmlns:a16="http://schemas.microsoft.com/office/drawing/2014/main" val="3870656217"/>
                  </a:ext>
                </a:extLst>
              </a:tr>
              <a:tr h="323162">
                <a:tc rowSpan="4">
                  <a:txBody>
                    <a:bodyPr/>
                    <a:lstStyle/>
                    <a:p>
                      <a:pPr algn="ctr"/>
                      <a:r>
                        <a:rPr kumimoji="1" lang="ja-JP" altLang="en-US" sz="900" dirty="0">
                          <a:latin typeface="Meiryo UI" panose="020B0604030504040204" pitchFamily="50" charset="-128"/>
                          <a:ea typeface="Meiryo UI" panose="020B0604030504040204" pitchFamily="50" charset="-128"/>
                        </a:rPr>
                        <a:t>観光・都市魅力</a:t>
                      </a:r>
                    </a:p>
                  </a:txBody>
                  <a:tcPr marL="43118" marR="43118" marT="21559" marB="21559" vert="eaVert" anchor="ctr"/>
                </a:tc>
                <a:tc>
                  <a:txBody>
                    <a:bodyPr/>
                    <a:lstStyle/>
                    <a:p>
                      <a:r>
                        <a:rPr kumimoji="1" lang="ja-JP" altLang="en-US" sz="900" dirty="0">
                          <a:latin typeface="Meiryo UI" panose="020B0604030504040204" pitchFamily="50" charset="-128"/>
                          <a:ea typeface="Meiryo UI" panose="020B0604030504040204" pitchFamily="50" charset="-128"/>
                        </a:rPr>
                        <a:t>世界に</a:t>
                      </a:r>
                      <a:r>
                        <a:rPr kumimoji="1" lang="ja-JP" altLang="en-US" sz="900" dirty="0" smtClean="0">
                          <a:latin typeface="Meiryo UI" panose="020B0604030504040204" pitchFamily="50" charset="-128"/>
                          <a:ea typeface="Meiryo UI" panose="020B0604030504040204" pitchFamily="50" charset="-128"/>
                        </a:rPr>
                        <a:t>誇れる</a:t>
                      </a:r>
                      <a:r>
                        <a:rPr kumimoji="1" lang="ja-JP" altLang="en-US" sz="900" b="1" dirty="0" smtClean="0">
                          <a:latin typeface="Meiryo UI" panose="020B0604030504040204" pitchFamily="50" charset="-128"/>
                          <a:ea typeface="Meiryo UI" panose="020B0604030504040204" pitchFamily="50" charset="-128"/>
                        </a:rPr>
                        <a:t>自慢</a:t>
                      </a:r>
                      <a:r>
                        <a:rPr kumimoji="1" lang="ja-JP" altLang="en-US" sz="900" b="1" dirty="0">
                          <a:latin typeface="Meiryo UI" panose="020B0604030504040204" pitchFamily="50" charset="-128"/>
                          <a:ea typeface="Meiryo UI" panose="020B0604030504040204" pitchFamily="50" charset="-128"/>
                        </a:rPr>
                        <a:t>の都市</a:t>
                      </a:r>
                    </a:p>
                  </a:txBody>
                  <a:tcPr marL="43118" marR="43118" marT="21559" marB="21559" anchor="ctr"/>
                </a:tc>
                <a:tc rowSpan="4">
                  <a:txBody>
                    <a:bodyPr/>
                    <a:lstStyle/>
                    <a:p>
                      <a:pPr>
                        <a:lnSpc>
                          <a:spcPts val="1540"/>
                        </a:lnSpc>
                      </a:pPr>
                      <a:r>
                        <a:rPr kumimoji="1" lang="ja-JP" altLang="ja-JP" sz="900" kern="1200" dirty="0">
                          <a:solidFill>
                            <a:schemeClr val="dk1"/>
                          </a:solidFill>
                          <a:effectLst/>
                          <a:latin typeface="Meiryo UI" panose="020B0604030504040204" pitchFamily="50" charset="-128"/>
                          <a:ea typeface="Meiryo UI" panose="020B0604030504040204" pitchFamily="50" charset="-128"/>
                          <a:cs typeface="+mn-cs"/>
                        </a:rPr>
                        <a:t>〇　</a:t>
                      </a:r>
                      <a:r>
                        <a:rPr kumimoji="1" lang="en-US" altLang="ja-JP" sz="900" kern="1200" dirty="0" smtClean="0">
                          <a:solidFill>
                            <a:schemeClr val="tx1"/>
                          </a:solidFill>
                          <a:effectLst/>
                          <a:latin typeface="Meiryo UI" panose="020B0604030504040204" pitchFamily="50" charset="-128"/>
                          <a:ea typeface="Meiryo UI" panose="020B0604030504040204" pitchFamily="50" charset="-128"/>
                          <a:cs typeface="+mn-cs"/>
                        </a:rPr>
                        <a:t>2025</a:t>
                      </a:r>
                      <a:r>
                        <a:rPr kumimoji="1" lang="ja-JP" altLang="en-US" sz="900" kern="1200" dirty="0" smtClean="0">
                          <a:solidFill>
                            <a:schemeClr val="tx1"/>
                          </a:solidFill>
                          <a:effectLst/>
                          <a:latin typeface="Meiryo UI" panose="020B0604030504040204" pitchFamily="50" charset="-128"/>
                          <a:ea typeface="Meiryo UI" panose="020B0604030504040204" pitchFamily="50" charset="-128"/>
                          <a:cs typeface="+mn-cs"/>
                        </a:rPr>
                        <a:t>年</a:t>
                      </a:r>
                      <a:r>
                        <a:rPr kumimoji="1" lang="ja-JP" altLang="ja-JP" sz="900" kern="1200" dirty="0" smtClean="0">
                          <a:solidFill>
                            <a:schemeClr val="tx1"/>
                          </a:solidFill>
                          <a:effectLst/>
                          <a:latin typeface="Meiryo UI" panose="020B0604030504040204" pitchFamily="50" charset="-128"/>
                          <a:ea typeface="Meiryo UI" panose="020B0604030504040204" pitchFamily="50" charset="-128"/>
                          <a:cs typeface="+mn-cs"/>
                        </a:rPr>
                        <a:t>大阪</a:t>
                      </a:r>
                      <a:r>
                        <a:rPr kumimoji="1" lang="ja-JP" altLang="ja-JP" sz="900" kern="1200" dirty="0">
                          <a:solidFill>
                            <a:schemeClr val="tx1"/>
                          </a:solidFill>
                          <a:effectLst/>
                          <a:latin typeface="Meiryo UI" panose="020B0604030504040204" pitchFamily="50" charset="-128"/>
                          <a:ea typeface="Meiryo UI" panose="020B0604030504040204" pitchFamily="50" charset="-128"/>
                          <a:cs typeface="+mn-cs"/>
                        </a:rPr>
                        <a:t>・関西</a:t>
                      </a:r>
                      <a:r>
                        <a:rPr kumimoji="1" lang="ja-JP" altLang="ja-JP" sz="900" kern="1200" dirty="0" smtClean="0">
                          <a:solidFill>
                            <a:schemeClr val="dk1"/>
                          </a:solidFill>
                          <a:effectLst/>
                          <a:latin typeface="Meiryo UI" panose="020B0604030504040204" pitchFamily="50" charset="-128"/>
                          <a:ea typeface="Meiryo UI" panose="020B0604030504040204" pitchFamily="50" charset="-128"/>
                          <a:cs typeface="+mn-cs"/>
                        </a:rPr>
                        <a:t>万博の</a:t>
                      </a:r>
                      <a:r>
                        <a:rPr kumimoji="1" lang="ja-JP" altLang="ja-JP" sz="900" kern="1200" dirty="0">
                          <a:solidFill>
                            <a:schemeClr val="dk1"/>
                          </a:solidFill>
                          <a:effectLst/>
                          <a:latin typeface="Meiryo UI" panose="020B0604030504040204" pitchFamily="50" charset="-128"/>
                          <a:ea typeface="Meiryo UI" panose="020B0604030504040204" pitchFamily="50" charset="-128"/>
                          <a:cs typeface="+mn-cs"/>
                        </a:rPr>
                        <a:t>開催決定、百舌鳥・古市古墳群の世界</a:t>
                      </a:r>
                      <a:r>
                        <a:rPr kumimoji="1" lang="ja-JP" altLang="ja-JP" sz="900" kern="1200" dirty="0" smtClean="0">
                          <a:solidFill>
                            <a:schemeClr val="dk1"/>
                          </a:solidFill>
                          <a:effectLst/>
                          <a:latin typeface="Meiryo UI" panose="020B0604030504040204" pitchFamily="50" charset="-128"/>
                          <a:ea typeface="Meiryo UI" panose="020B0604030504040204" pitchFamily="50" charset="-128"/>
                          <a:cs typeface="+mn-cs"/>
                        </a:rPr>
                        <a:t>遺産登録</a:t>
                      </a:r>
                      <a:r>
                        <a:rPr kumimoji="1" lang="ja-JP" altLang="ja-JP" sz="900" kern="1200" dirty="0">
                          <a:solidFill>
                            <a:schemeClr val="dk1"/>
                          </a:solidFill>
                          <a:effectLst/>
                          <a:latin typeface="Meiryo UI" panose="020B0604030504040204" pitchFamily="50" charset="-128"/>
                          <a:ea typeface="Meiryo UI" panose="020B0604030504040204" pitchFamily="50" charset="-128"/>
                          <a:cs typeface="+mn-cs"/>
                        </a:rPr>
                        <a:t>、夢洲におけるＩＲ誘致など大阪のビックプロジェクトを着実に推進。</a:t>
                      </a:r>
                    </a:p>
                    <a:p>
                      <a:pPr>
                        <a:lnSpc>
                          <a:spcPts val="1540"/>
                        </a:lnSpc>
                      </a:pPr>
                      <a:r>
                        <a:rPr kumimoji="1" lang="ja-JP" altLang="ja-JP" sz="900" kern="1200" dirty="0">
                          <a:solidFill>
                            <a:schemeClr val="dk1"/>
                          </a:solidFill>
                          <a:effectLst/>
                          <a:latin typeface="Meiryo UI" panose="020B0604030504040204" pitchFamily="50" charset="-128"/>
                          <a:ea typeface="Meiryo UI" panose="020B0604030504040204" pitchFamily="50" charset="-128"/>
                          <a:cs typeface="+mn-cs"/>
                        </a:rPr>
                        <a:t>〇　御堂筋</a:t>
                      </a:r>
                      <a:r>
                        <a:rPr kumimoji="1" lang="ja-JP" altLang="ja-JP" sz="900" kern="1200" dirty="0" smtClean="0">
                          <a:solidFill>
                            <a:schemeClr val="dk1"/>
                          </a:solidFill>
                          <a:effectLst/>
                          <a:latin typeface="Meiryo UI" panose="020B0604030504040204" pitchFamily="50" charset="-128"/>
                          <a:ea typeface="Meiryo UI" panose="020B0604030504040204" pitchFamily="50" charset="-128"/>
                          <a:cs typeface="+mn-cs"/>
                        </a:rPr>
                        <a:t>オータムパーティ</a:t>
                      </a:r>
                      <a:r>
                        <a:rPr kumimoji="1" lang="ja-JP" altLang="en-US" sz="900" kern="1200" dirty="0" smtClean="0">
                          <a:solidFill>
                            <a:srgbClr val="0000FF"/>
                          </a:solidFill>
                          <a:effectLst/>
                          <a:latin typeface="Meiryo UI" panose="020B0604030504040204" pitchFamily="50" charset="-128"/>
                          <a:ea typeface="Meiryo UI" panose="020B0604030504040204" pitchFamily="50" charset="-128"/>
                          <a:cs typeface="+mn-cs"/>
                        </a:rPr>
                        <a:t>ー</a:t>
                      </a:r>
                      <a:r>
                        <a:rPr kumimoji="1" lang="ja-JP" altLang="ja-JP" sz="900" kern="1200" dirty="0" smtClean="0">
                          <a:solidFill>
                            <a:schemeClr val="dk1"/>
                          </a:solidFill>
                          <a:effectLst/>
                          <a:latin typeface="Meiryo UI" panose="020B0604030504040204" pitchFamily="50" charset="-128"/>
                          <a:ea typeface="Meiryo UI" panose="020B0604030504040204" pitchFamily="50" charset="-128"/>
                          <a:cs typeface="+mn-cs"/>
                        </a:rPr>
                        <a:t>、大阪</a:t>
                      </a:r>
                      <a:r>
                        <a:rPr kumimoji="1" lang="ja-JP" altLang="en-US" sz="900" kern="1200" dirty="0" smtClean="0">
                          <a:solidFill>
                            <a:srgbClr val="0000FF"/>
                          </a:solidFill>
                          <a:effectLst/>
                          <a:latin typeface="Meiryo UI" panose="020B0604030504040204" pitchFamily="50" charset="-128"/>
                          <a:ea typeface="Meiryo UI" panose="020B0604030504040204" pitchFamily="50" charset="-128"/>
                          <a:cs typeface="+mn-cs"/>
                        </a:rPr>
                        <a:t>・</a:t>
                      </a:r>
                      <a:r>
                        <a:rPr kumimoji="1" lang="ja-JP" altLang="ja-JP" sz="900" kern="1200" dirty="0" smtClean="0">
                          <a:solidFill>
                            <a:schemeClr val="dk1"/>
                          </a:solidFill>
                          <a:effectLst/>
                          <a:latin typeface="Meiryo UI" panose="020B0604030504040204" pitchFamily="50" charset="-128"/>
                          <a:ea typeface="Meiryo UI" panose="020B0604030504040204" pitchFamily="50" charset="-128"/>
                          <a:cs typeface="+mn-cs"/>
                        </a:rPr>
                        <a:t>光</a:t>
                      </a:r>
                      <a:r>
                        <a:rPr kumimoji="1" lang="ja-JP" altLang="ja-JP" sz="900" kern="1200" dirty="0">
                          <a:solidFill>
                            <a:schemeClr val="dk1"/>
                          </a:solidFill>
                          <a:effectLst/>
                          <a:latin typeface="Meiryo UI" panose="020B0604030504040204" pitchFamily="50" charset="-128"/>
                          <a:ea typeface="Meiryo UI" panose="020B0604030504040204" pitchFamily="50" charset="-128"/>
                          <a:cs typeface="+mn-cs"/>
                        </a:rPr>
                        <a:t>の饗宴、水都大阪フェスなど大型イベントを定期開催</a:t>
                      </a:r>
                      <a:r>
                        <a:rPr kumimoji="1" lang="ja-JP" altLang="en-US" sz="900" kern="1200" dirty="0">
                          <a:solidFill>
                            <a:schemeClr val="dk1"/>
                          </a:solidFill>
                          <a:effectLst/>
                          <a:latin typeface="Meiryo UI" panose="020B0604030504040204" pitchFamily="50" charset="-128"/>
                          <a:ea typeface="Meiryo UI" panose="020B0604030504040204" pitchFamily="50" charset="-128"/>
                          <a:cs typeface="+mn-cs"/>
                        </a:rPr>
                        <a:t>し、国内外に</a:t>
                      </a:r>
                      <a:r>
                        <a:rPr kumimoji="1" lang="ja-JP" altLang="ja-JP" sz="900" kern="1200" dirty="0">
                          <a:solidFill>
                            <a:schemeClr val="dk1"/>
                          </a:solidFill>
                          <a:effectLst/>
                          <a:latin typeface="Meiryo UI" panose="020B0604030504040204" pitchFamily="50" charset="-128"/>
                          <a:ea typeface="Meiryo UI" panose="020B0604030504040204" pitchFamily="50" charset="-128"/>
                          <a:cs typeface="+mn-cs"/>
                        </a:rPr>
                        <a:t>大阪ならではの魅力を発信</a:t>
                      </a:r>
                      <a:r>
                        <a:rPr kumimoji="1" lang="ja-JP" altLang="en-US" sz="900" kern="1200" dirty="0">
                          <a:solidFill>
                            <a:schemeClr val="dk1"/>
                          </a:solidFill>
                          <a:effectLst/>
                          <a:latin typeface="Meiryo UI" panose="020B0604030504040204" pitchFamily="50" charset="-128"/>
                          <a:ea typeface="Meiryo UI" panose="020B0604030504040204" pitchFamily="50" charset="-128"/>
                          <a:cs typeface="+mn-cs"/>
                        </a:rPr>
                        <a:t>。</a:t>
                      </a:r>
                      <a:endParaRPr kumimoji="1" lang="ja-JP" altLang="ja-JP" sz="900" kern="1200" dirty="0">
                        <a:solidFill>
                          <a:schemeClr val="dk1"/>
                        </a:solidFill>
                        <a:effectLst/>
                        <a:latin typeface="Meiryo UI" panose="020B0604030504040204" pitchFamily="50" charset="-128"/>
                        <a:ea typeface="Meiryo UI" panose="020B0604030504040204" pitchFamily="50" charset="-128"/>
                        <a:cs typeface="+mn-cs"/>
                      </a:endParaRPr>
                    </a:p>
                    <a:p>
                      <a:pPr>
                        <a:lnSpc>
                          <a:spcPts val="1540"/>
                        </a:lnSpc>
                      </a:pPr>
                      <a:r>
                        <a:rPr kumimoji="1" lang="ja-JP" altLang="ja-JP" sz="900" kern="1200" dirty="0">
                          <a:solidFill>
                            <a:schemeClr val="dk1"/>
                          </a:solidFill>
                          <a:effectLst/>
                          <a:latin typeface="Meiryo UI" panose="020B0604030504040204" pitchFamily="50" charset="-128"/>
                          <a:ea typeface="Meiryo UI" panose="020B0604030504040204" pitchFamily="50" charset="-128"/>
                          <a:cs typeface="+mn-cs"/>
                        </a:rPr>
                        <a:t>〇　インバウンド客の増加を目的とした施策を展開。インバウンド受入環境整備、ナイトカルチャーの</a:t>
                      </a:r>
                      <a:r>
                        <a:rPr kumimoji="1" lang="ja-JP" altLang="ja-JP" sz="900" kern="1200" dirty="0" smtClean="0">
                          <a:solidFill>
                            <a:schemeClr val="dk1"/>
                          </a:solidFill>
                          <a:effectLst/>
                          <a:latin typeface="Meiryo UI" panose="020B0604030504040204" pitchFamily="50" charset="-128"/>
                          <a:ea typeface="Meiryo UI" panose="020B0604030504040204" pitchFamily="50" charset="-128"/>
                          <a:cs typeface="+mn-cs"/>
                        </a:rPr>
                        <a:t>充実、</a:t>
                      </a:r>
                      <a:r>
                        <a:rPr kumimoji="1" lang="ja-JP" altLang="ja-JP" sz="900" kern="1200" dirty="0">
                          <a:solidFill>
                            <a:schemeClr val="dk1"/>
                          </a:solidFill>
                          <a:effectLst/>
                          <a:latin typeface="Meiryo UI" panose="020B0604030504040204" pitchFamily="50" charset="-128"/>
                          <a:ea typeface="Meiryo UI" panose="020B0604030504040204" pitchFamily="50" charset="-128"/>
                          <a:cs typeface="+mn-cs"/>
                        </a:rPr>
                        <a:t>府域周遊促進に向けた取組みなどを通じ、大阪</a:t>
                      </a:r>
                      <a:r>
                        <a:rPr kumimoji="1" lang="ja-JP" altLang="ja-JP" sz="900" kern="1200" dirty="0" smtClean="0">
                          <a:solidFill>
                            <a:schemeClr val="dk1"/>
                          </a:solidFill>
                          <a:effectLst/>
                          <a:latin typeface="Meiryo UI" panose="020B0604030504040204" pitchFamily="50" charset="-128"/>
                          <a:ea typeface="Meiryo UI" panose="020B0604030504040204" pitchFamily="50" charset="-128"/>
                          <a:cs typeface="+mn-cs"/>
                        </a:rPr>
                        <a:t>を訪問</a:t>
                      </a:r>
                      <a:r>
                        <a:rPr kumimoji="1" lang="ja-JP" altLang="ja-JP" sz="900" kern="1200" dirty="0">
                          <a:solidFill>
                            <a:schemeClr val="dk1"/>
                          </a:solidFill>
                          <a:effectLst/>
                          <a:latin typeface="Meiryo UI" panose="020B0604030504040204" pitchFamily="50" charset="-128"/>
                          <a:ea typeface="Meiryo UI" panose="020B0604030504040204" pitchFamily="50" charset="-128"/>
                          <a:cs typeface="+mn-cs"/>
                        </a:rPr>
                        <a:t>・滞在したくなる仕掛けづくりを推進。</a:t>
                      </a:r>
                    </a:p>
                    <a:p>
                      <a:pPr>
                        <a:lnSpc>
                          <a:spcPts val="1540"/>
                        </a:lnSpc>
                      </a:pPr>
                      <a:r>
                        <a:rPr kumimoji="1" lang="ja-JP" altLang="ja-JP" sz="900" kern="1200" dirty="0">
                          <a:solidFill>
                            <a:schemeClr val="dk1"/>
                          </a:solidFill>
                          <a:effectLst/>
                          <a:latin typeface="Meiryo UI" panose="020B0604030504040204" pitchFamily="50" charset="-128"/>
                          <a:ea typeface="Meiryo UI" panose="020B0604030504040204" pitchFamily="50" charset="-128"/>
                          <a:cs typeface="+mn-cs"/>
                        </a:rPr>
                        <a:t>〇　Ｇ</a:t>
                      </a:r>
                      <a:r>
                        <a:rPr kumimoji="1" lang="en-US" altLang="ja-JP" sz="900" kern="1200" dirty="0">
                          <a:solidFill>
                            <a:schemeClr val="dk1"/>
                          </a:solidFill>
                          <a:effectLst/>
                          <a:latin typeface="Meiryo UI" panose="020B0604030504040204" pitchFamily="50" charset="-128"/>
                          <a:ea typeface="Meiryo UI" panose="020B0604030504040204" pitchFamily="50" charset="-128"/>
                          <a:cs typeface="+mn-cs"/>
                        </a:rPr>
                        <a:t>20</a:t>
                      </a:r>
                      <a:r>
                        <a:rPr kumimoji="1" lang="ja-JP" altLang="ja-JP" sz="900" kern="1200" dirty="0">
                          <a:solidFill>
                            <a:schemeClr val="dk1"/>
                          </a:solidFill>
                          <a:effectLst/>
                          <a:latin typeface="Meiryo UI" panose="020B0604030504040204" pitchFamily="50" charset="-128"/>
                          <a:ea typeface="Meiryo UI" panose="020B0604030504040204" pitchFamily="50" charset="-128"/>
                          <a:cs typeface="+mn-cs"/>
                        </a:rPr>
                        <a:t>大阪サミットの開催を通じ、大阪・関西の</a:t>
                      </a:r>
                      <a:r>
                        <a:rPr kumimoji="1" lang="ja-JP" altLang="ja-JP" sz="900" kern="1200" dirty="0" smtClean="0">
                          <a:solidFill>
                            <a:schemeClr val="dk1"/>
                          </a:solidFill>
                          <a:effectLst/>
                          <a:latin typeface="Meiryo UI" panose="020B0604030504040204" pitchFamily="50" charset="-128"/>
                          <a:ea typeface="Meiryo UI" panose="020B0604030504040204" pitchFamily="50" charset="-128"/>
                          <a:cs typeface="+mn-cs"/>
                        </a:rPr>
                        <a:t>強</a:t>
                      </a:r>
                      <a:r>
                        <a:rPr kumimoji="1" lang="ja-JP" altLang="en-US" sz="900" kern="1200" dirty="0" smtClean="0">
                          <a:solidFill>
                            <a:schemeClr val="dk1"/>
                          </a:solidFill>
                          <a:effectLst/>
                          <a:latin typeface="Meiryo UI" panose="020B0604030504040204" pitchFamily="50" charset="-128"/>
                          <a:ea typeface="Meiryo UI" panose="020B0604030504040204" pitchFamily="50" charset="-128"/>
                          <a:cs typeface="+mn-cs"/>
                        </a:rPr>
                        <a:t>み</a:t>
                      </a:r>
                      <a:r>
                        <a:rPr kumimoji="1" lang="ja-JP" altLang="ja-JP" sz="900" kern="1200" dirty="0" smtClean="0">
                          <a:solidFill>
                            <a:schemeClr val="dk1"/>
                          </a:solidFill>
                          <a:effectLst/>
                          <a:latin typeface="Meiryo UI" panose="020B0604030504040204" pitchFamily="50" charset="-128"/>
                          <a:ea typeface="Meiryo UI" panose="020B0604030504040204" pitchFamily="50" charset="-128"/>
                          <a:cs typeface="+mn-cs"/>
                        </a:rPr>
                        <a:t>や</a:t>
                      </a:r>
                      <a:r>
                        <a:rPr kumimoji="1" lang="ja-JP" altLang="ja-JP" sz="900" kern="1200" dirty="0">
                          <a:solidFill>
                            <a:schemeClr val="dk1"/>
                          </a:solidFill>
                          <a:effectLst/>
                          <a:latin typeface="Meiryo UI" panose="020B0604030504040204" pitchFamily="50" charset="-128"/>
                          <a:ea typeface="Meiryo UI" panose="020B0604030504040204" pitchFamily="50" charset="-128"/>
                          <a:cs typeface="+mn-cs"/>
                        </a:rPr>
                        <a:t>魅力を発信するとともに、「大阪ＭＩＣＥ推進委員会」を設置し、戦略的なＭＩＣＥ誘致を推進。</a:t>
                      </a:r>
                      <a:endParaRPr kumimoji="1" lang="ja-JP" altLang="en-US" sz="900" dirty="0">
                        <a:latin typeface="Meiryo UI" panose="020B0604030504040204" pitchFamily="50" charset="-128"/>
                        <a:ea typeface="Meiryo UI" panose="020B0604030504040204" pitchFamily="50" charset="-128"/>
                      </a:endParaRPr>
                    </a:p>
                  </a:txBody>
                  <a:tcPr marL="43118" marR="43118" marT="21559" marB="21559" anchor="ctr"/>
                </a:tc>
                <a:extLst>
                  <a:ext uri="{0D108BD9-81ED-4DB2-BD59-A6C34878D82A}">
                    <a16:rowId xmlns:a16="http://schemas.microsoft.com/office/drawing/2014/main" val="2067471783"/>
                  </a:ext>
                </a:extLst>
              </a:tr>
              <a:tr h="452559">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dirty="0">
                          <a:latin typeface="Meiryo UI" panose="020B0604030504040204" pitchFamily="50" charset="-128"/>
                          <a:ea typeface="Meiryo UI" panose="020B0604030504040204" pitchFamily="50" charset="-128"/>
                        </a:rPr>
                        <a:t>安全で安心して楽しめる </a:t>
                      </a:r>
                      <a:endParaRPr kumimoji="1" lang="en-US" altLang="ja-JP" sz="900" dirty="0">
                        <a:latin typeface="Meiryo UI" panose="020B0604030504040204" pitchFamily="50" charset="-128"/>
                        <a:ea typeface="Meiryo UI" panose="020B0604030504040204" pitchFamily="50" charset="-128"/>
                      </a:endParaRPr>
                    </a:p>
                    <a:p>
                      <a:r>
                        <a:rPr kumimoji="1" lang="en-US" altLang="ja-JP" sz="900" b="1" dirty="0">
                          <a:latin typeface="Meiryo UI" panose="020B0604030504040204" pitchFamily="50" charset="-128"/>
                          <a:ea typeface="Meiryo UI" panose="020B0604030504040204" pitchFamily="50" charset="-128"/>
                        </a:rPr>
                        <a:t>24</a:t>
                      </a:r>
                      <a:r>
                        <a:rPr kumimoji="1" lang="ja-JP" altLang="en-US" sz="900" b="1" dirty="0">
                          <a:latin typeface="Meiryo UI" panose="020B0604030504040204" pitchFamily="50" charset="-128"/>
                          <a:ea typeface="Meiryo UI" panose="020B0604030504040204" pitchFamily="50" charset="-128"/>
                        </a:rPr>
                        <a:t>時間おもてなし都市</a:t>
                      </a:r>
                    </a:p>
                  </a:txBody>
                  <a:tcPr marL="43118" marR="43118" marT="21559" marB="21559" anchor="ct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53068" marR="53068" marT="26534" marB="26534" anchor="ctr"/>
                </a:tc>
                <a:extLst>
                  <a:ext uri="{0D108BD9-81ED-4DB2-BD59-A6C34878D82A}">
                    <a16:rowId xmlns:a16="http://schemas.microsoft.com/office/drawing/2014/main" val="3365647604"/>
                  </a:ext>
                </a:extLst>
              </a:tr>
              <a:tr h="323162">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dirty="0">
                          <a:latin typeface="Meiryo UI" panose="020B0604030504040204" pitchFamily="50" charset="-128"/>
                          <a:ea typeface="Meiryo UI" panose="020B0604030504040204" pitchFamily="50" charset="-128"/>
                        </a:rPr>
                        <a:t>多様な人材が集う</a:t>
                      </a:r>
                      <a:endParaRPr kumimoji="1" lang="en-US" altLang="ja-JP" sz="900" dirty="0">
                        <a:latin typeface="Meiryo UI" panose="020B0604030504040204" pitchFamily="50" charset="-128"/>
                        <a:ea typeface="Meiryo UI" panose="020B0604030504040204" pitchFamily="50" charset="-128"/>
                      </a:endParaRPr>
                    </a:p>
                    <a:p>
                      <a:r>
                        <a:rPr kumimoji="1" lang="ja-JP" altLang="en-US" sz="900" dirty="0">
                          <a:latin typeface="Meiryo UI" panose="020B0604030504040204" pitchFamily="50" charset="-128"/>
                          <a:ea typeface="Meiryo UI" panose="020B0604030504040204" pitchFamily="50" charset="-128"/>
                        </a:rPr>
                        <a:t> </a:t>
                      </a:r>
                      <a:r>
                        <a:rPr kumimoji="1" lang="ja-JP" altLang="en-US" sz="900" b="1" dirty="0">
                          <a:latin typeface="Meiryo UI" panose="020B0604030504040204" pitchFamily="50" charset="-128"/>
                          <a:ea typeface="Meiryo UI" panose="020B0604030504040204" pitchFamily="50" charset="-128"/>
                        </a:rPr>
                        <a:t>観光・ＭＩＣＥ都市</a:t>
                      </a:r>
                    </a:p>
                  </a:txBody>
                  <a:tcPr marL="43118" marR="43118" marT="21559" marB="21559" anchor="ct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53068" marR="53068" marT="26534" marB="26534" anchor="ctr"/>
                </a:tc>
                <a:extLst>
                  <a:ext uri="{0D108BD9-81ED-4DB2-BD59-A6C34878D82A}">
                    <a16:rowId xmlns:a16="http://schemas.microsoft.com/office/drawing/2014/main" val="892257360"/>
                  </a:ext>
                </a:extLst>
              </a:tr>
              <a:tr h="858620">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dirty="0">
                          <a:latin typeface="Meiryo UI" panose="020B0604030504040204" pitchFamily="50" charset="-128"/>
                          <a:ea typeface="Meiryo UI" panose="020B0604030504040204" pitchFamily="50" charset="-128"/>
                        </a:rPr>
                        <a:t>多様な楽しみ方ができる</a:t>
                      </a:r>
                      <a:endParaRPr kumimoji="1" lang="en-US" altLang="ja-JP" sz="900"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周遊・滞在都市</a:t>
                      </a:r>
                    </a:p>
                  </a:txBody>
                  <a:tcPr marL="43118" marR="43118" marT="21559" marB="21559" anchor="ct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53068" marR="53068" marT="26534" marB="26534" anchor="ctr"/>
                </a:tc>
                <a:extLst>
                  <a:ext uri="{0D108BD9-81ED-4DB2-BD59-A6C34878D82A}">
                    <a16:rowId xmlns:a16="http://schemas.microsoft.com/office/drawing/2014/main" val="3579782576"/>
                  </a:ext>
                </a:extLst>
              </a:tr>
              <a:tr h="423921">
                <a:tc rowSpan="2">
                  <a:txBody>
                    <a:bodyPr/>
                    <a:lstStyle/>
                    <a:p>
                      <a:pPr algn="ctr"/>
                      <a:r>
                        <a:rPr kumimoji="1" lang="ja-JP" altLang="en-US" sz="900" dirty="0">
                          <a:latin typeface="Meiryo UI" panose="020B0604030504040204" pitchFamily="50" charset="-128"/>
                          <a:ea typeface="Meiryo UI" panose="020B0604030504040204" pitchFamily="50" charset="-128"/>
                        </a:rPr>
                        <a:t>文化</a:t>
                      </a:r>
                    </a:p>
                  </a:txBody>
                  <a:tcPr marL="43118" marR="43118" marT="21559" marB="21559" vert="eaVert" anchor="ctr"/>
                </a:tc>
                <a:tc>
                  <a:txBody>
                    <a:bodyPr/>
                    <a:lstStyle/>
                    <a:p>
                      <a:r>
                        <a:rPr kumimoji="1" lang="ja-JP" altLang="en-US" sz="900" dirty="0">
                          <a:latin typeface="Meiryo UI" panose="020B0604030504040204" pitchFamily="50" charset="-128"/>
                          <a:ea typeface="Meiryo UI" panose="020B0604030504040204" pitchFamily="50" charset="-128"/>
                        </a:rPr>
                        <a:t>大阪が誇る</a:t>
                      </a:r>
                      <a:endParaRPr kumimoji="1" lang="en-US" altLang="ja-JP" sz="900"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文化力を活用した都市</a:t>
                      </a:r>
                    </a:p>
                  </a:txBody>
                  <a:tcPr marL="43118" marR="43118" marT="21559" marB="21559" anchor="ctr"/>
                </a:tc>
                <a:tc rowSpan="2">
                  <a:txBody>
                    <a:bodyPr/>
                    <a:lstStyle/>
                    <a:p>
                      <a:pPr>
                        <a:lnSpc>
                          <a:spcPts val="1540"/>
                        </a:lnSpc>
                      </a:pPr>
                      <a:r>
                        <a:rPr lang="ja-JP" altLang="ja-JP" sz="900" dirty="0">
                          <a:effectLst/>
                          <a:ea typeface="Meiryo UI" panose="020B0604030504040204" pitchFamily="50" charset="-128"/>
                          <a:cs typeface="Times New Roman" panose="02020603050405020304" pitchFamily="18" charset="0"/>
                        </a:rPr>
                        <a:t>〇　大阪文化芸術フェスの開催、府立上方演芸資料館の運営を通じた上方演芸の継承・発展、芸術・文化を創造し、支える人材の育成・支援に向けた取組みなどを通じ、大阪の文化を核とした都市魅力を発信。</a:t>
                      </a:r>
                      <a:endParaRPr kumimoji="1" lang="ja-JP" altLang="en-US" sz="900" dirty="0">
                        <a:latin typeface="Meiryo UI" panose="020B0604030504040204" pitchFamily="50" charset="-128"/>
                        <a:ea typeface="Meiryo UI" panose="020B0604030504040204" pitchFamily="50" charset="-128"/>
                      </a:endParaRPr>
                    </a:p>
                  </a:txBody>
                  <a:tcPr marL="43118" marR="43118" marT="21559" marB="21559" anchor="ctr"/>
                </a:tc>
                <a:extLst>
                  <a:ext uri="{0D108BD9-81ED-4DB2-BD59-A6C34878D82A}">
                    <a16:rowId xmlns:a16="http://schemas.microsoft.com/office/drawing/2014/main" val="1547816599"/>
                  </a:ext>
                </a:extLst>
              </a:tr>
              <a:tr h="323162">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dirty="0">
                          <a:latin typeface="Meiryo UI" panose="020B0604030504040204" pitchFamily="50" charset="-128"/>
                          <a:ea typeface="Meiryo UI" panose="020B0604030504040204" pitchFamily="50" charset="-128"/>
                        </a:rPr>
                        <a:t>あらゆる人々が</a:t>
                      </a:r>
                      <a:endParaRPr kumimoji="1" lang="en-US" altLang="ja-JP" sz="900"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文化を享受できる都市</a:t>
                      </a:r>
                    </a:p>
                  </a:txBody>
                  <a:tcPr marL="43118" marR="43118" marT="21559" marB="21559" anchor="ct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53068" marR="53068" marT="26534" marB="26534" anchor="ctr"/>
                </a:tc>
                <a:extLst>
                  <a:ext uri="{0D108BD9-81ED-4DB2-BD59-A6C34878D82A}">
                    <a16:rowId xmlns:a16="http://schemas.microsoft.com/office/drawing/2014/main" val="338152890"/>
                  </a:ext>
                </a:extLst>
              </a:tr>
              <a:tr h="452559">
                <a:tc rowSpan="2">
                  <a:txBody>
                    <a:bodyPr/>
                    <a:lstStyle/>
                    <a:p>
                      <a:pPr algn="ctr"/>
                      <a:r>
                        <a:rPr kumimoji="1" lang="ja-JP" altLang="en-US" sz="900" dirty="0">
                          <a:latin typeface="Meiryo UI" panose="020B0604030504040204" pitchFamily="50" charset="-128"/>
                          <a:ea typeface="Meiryo UI" panose="020B0604030504040204" pitchFamily="50" charset="-128"/>
                        </a:rPr>
                        <a:t>スポーツ</a:t>
                      </a:r>
                    </a:p>
                  </a:txBody>
                  <a:tcPr marL="43118" marR="43118" marT="21559" marB="21559" vert="eaVert" anchor="ctr"/>
                </a:tc>
                <a:tc>
                  <a:txBody>
                    <a:bodyPr/>
                    <a:lstStyle/>
                    <a:p>
                      <a:r>
                        <a:rPr kumimoji="1" lang="ja-JP" altLang="en-US" sz="900" dirty="0">
                          <a:latin typeface="Meiryo UI" panose="020B0604030504040204" pitchFamily="50" charset="-128"/>
                          <a:ea typeface="Meiryo UI" panose="020B0604030504040204" pitchFamily="50" charset="-128"/>
                        </a:rPr>
                        <a:t>アジアをリードする </a:t>
                      </a:r>
                      <a:endParaRPr kumimoji="1" lang="en-US" altLang="ja-JP" sz="900"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国際・プロスポーツ都市</a:t>
                      </a:r>
                    </a:p>
                  </a:txBody>
                  <a:tcPr marL="43118" marR="43118" marT="21559" marB="21559" anchor="ctr"/>
                </a:tc>
                <a:tc rowSpan="2">
                  <a:txBody>
                    <a:bodyPr/>
                    <a:lstStyle/>
                    <a:p>
                      <a:pPr>
                        <a:lnSpc>
                          <a:spcPts val="1540"/>
                        </a:lnSpc>
                      </a:pPr>
                      <a:r>
                        <a:rPr lang="ja-JP" altLang="ja-JP" sz="900" dirty="0">
                          <a:effectLst/>
                          <a:ea typeface="Meiryo UI" panose="020B0604030504040204" pitchFamily="50" charset="-128"/>
                          <a:cs typeface="Times New Roman" panose="02020603050405020304" pitchFamily="18" charset="0"/>
                        </a:rPr>
                        <a:t>〇　</a:t>
                      </a:r>
                      <a:r>
                        <a:rPr lang="ja-JP" altLang="en-US" sz="900" dirty="0" smtClean="0">
                          <a:solidFill>
                            <a:schemeClr val="tx1"/>
                          </a:solidFill>
                          <a:effectLst/>
                          <a:ea typeface="Meiryo UI" panose="020B0604030504040204" pitchFamily="50" charset="-128"/>
                          <a:cs typeface="Times New Roman" panose="02020603050405020304" pitchFamily="18" charset="0"/>
                        </a:rPr>
                        <a:t>大阪マラソンや</a:t>
                      </a:r>
                      <a:r>
                        <a:rPr lang="ja-JP" altLang="ja-JP" sz="900" dirty="0" smtClean="0">
                          <a:solidFill>
                            <a:schemeClr val="tx1"/>
                          </a:solidFill>
                          <a:effectLst/>
                          <a:ea typeface="Meiryo UI" panose="020B0604030504040204" pitchFamily="50" charset="-128"/>
                          <a:cs typeface="Times New Roman" panose="02020603050405020304" pitchFamily="18" charset="0"/>
                        </a:rPr>
                        <a:t>ラグビーワールドカップ</a:t>
                      </a:r>
                      <a:r>
                        <a:rPr lang="en-US" altLang="ja-JP" sz="900" dirty="0" smtClean="0">
                          <a:solidFill>
                            <a:schemeClr val="tx1"/>
                          </a:solidFill>
                          <a:effectLst/>
                          <a:ea typeface="Meiryo UI" panose="020B0604030504040204" pitchFamily="50" charset="-128"/>
                          <a:cs typeface="Times New Roman" panose="02020603050405020304" pitchFamily="18" charset="0"/>
                        </a:rPr>
                        <a:t>2019</a:t>
                      </a:r>
                      <a:r>
                        <a:rPr lang="ja-JP" altLang="en-US" sz="900" dirty="0" smtClean="0">
                          <a:solidFill>
                            <a:schemeClr val="tx1"/>
                          </a:solidFill>
                          <a:effectLst/>
                          <a:ea typeface="Meiryo UI" panose="020B0604030504040204" pitchFamily="50" charset="-128"/>
                          <a:cs typeface="Times New Roman" panose="02020603050405020304" pitchFamily="18" charset="0"/>
                        </a:rPr>
                        <a:t>日本大会</a:t>
                      </a:r>
                      <a:r>
                        <a:rPr lang="ja-JP" altLang="ja-JP" sz="900" dirty="0" smtClean="0">
                          <a:solidFill>
                            <a:schemeClr val="tx1"/>
                          </a:solidFill>
                          <a:effectLst/>
                          <a:ea typeface="Meiryo UI" panose="020B0604030504040204" pitchFamily="50" charset="-128"/>
                          <a:cs typeface="Times New Roman" panose="02020603050405020304" pitchFamily="18" charset="0"/>
                        </a:rPr>
                        <a:t>、</a:t>
                      </a:r>
                      <a:r>
                        <a:rPr lang="ja-JP" altLang="ja-JP" sz="900" dirty="0">
                          <a:solidFill>
                            <a:schemeClr val="tx1"/>
                          </a:solidFill>
                          <a:effectLst/>
                          <a:ea typeface="Meiryo UI" panose="020B0604030504040204" pitchFamily="50" charset="-128"/>
                          <a:cs typeface="Times New Roman" panose="02020603050405020304" pitchFamily="18" charset="0"/>
                        </a:rPr>
                        <a:t>大阪城トライアスロン</a:t>
                      </a:r>
                      <a:r>
                        <a:rPr lang="ja-JP" altLang="ja-JP" sz="900" dirty="0" smtClean="0">
                          <a:solidFill>
                            <a:schemeClr val="tx1"/>
                          </a:solidFill>
                          <a:effectLst/>
                          <a:ea typeface="Meiryo UI" panose="020B0604030504040204" pitchFamily="50" charset="-128"/>
                          <a:cs typeface="Times New Roman" panose="02020603050405020304" pitchFamily="18" charset="0"/>
                        </a:rPr>
                        <a:t>、</a:t>
                      </a:r>
                      <a:endParaRPr lang="en-US" altLang="ja-JP" sz="900" dirty="0" smtClean="0">
                        <a:solidFill>
                          <a:schemeClr val="tx1"/>
                        </a:solidFill>
                        <a:effectLst/>
                        <a:ea typeface="Meiryo UI" panose="020B0604030504040204" pitchFamily="50" charset="-128"/>
                        <a:cs typeface="Times New Roman" panose="02020603050405020304" pitchFamily="18" charset="0"/>
                      </a:endParaRPr>
                    </a:p>
                    <a:p>
                      <a:pPr>
                        <a:lnSpc>
                          <a:spcPts val="1540"/>
                        </a:lnSpc>
                      </a:pPr>
                      <a:r>
                        <a:rPr lang="ja-JP" altLang="ja-JP" sz="900" dirty="0" smtClean="0">
                          <a:solidFill>
                            <a:schemeClr val="tx1"/>
                          </a:solidFill>
                          <a:effectLst/>
                          <a:ea typeface="Meiryo UI" panose="020B0604030504040204" pitchFamily="50" charset="-128"/>
                          <a:cs typeface="Times New Roman" panose="02020603050405020304" pitchFamily="18" charset="0"/>
                        </a:rPr>
                        <a:t>大阪</a:t>
                      </a:r>
                      <a:r>
                        <a:rPr lang="ja-JP" altLang="ja-JP" sz="900" dirty="0">
                          <a:solidFill>
                            <a:schemeClr val="tx1"/>
                          </a:solidFill>
                          <a:effectLst/>
                          <a:ea typeface="Meiryo UI" panose="020B0604030504040204" pitchFamily="50" charset="-128"/>
                          <a:cs typeface="Times New Roman" panose="02020603050405020304" pitchFamily="18" charset="0"/>
                        </a:rPr>
                        <a:t>国際女子マラソンなど国際的なスポーツイベントの開催等を通じ、大阪の都市魅力を国内外に発信するとともに</a:t>
                      </a:r>
                      <a:r>
                        <a:rPr lang="ja-JP" altLang="ja-JP" sz="900" dirty="0" smtClean="0">
                          <a:solidFill>
                            <a:schemeClr val="tx1"/>
                          </a:solidFill>
                          <a:effectLst/>
                          <a:ea typeface="Meiryo UI" panose="020B0604030504040204" pitchFamily="50" charset="-128"/>
                          <a:cs typeface="Times New Roman" panose="02020603050405020304" pitchFamily="18" charset="0"/>
                        </a:rPr>
                        <a:t>、大阪</a:t>
                      </a:r>
                      <a:r>
                        <a:rPr lang="ja-JP" altLang="ja-JP" sz="900" dirty="0">
                          <a:solidFill>
                            <a:schemeClr val="tx1"/>
                          </a:solidFill>
                          <a:effectLst/>
                          <a:ea typeface="Meiryo UI" panose="020B0604030504040204" pitchFamily="50" charset="-128"/>
                          <a:cs typeface="Times New Roman" panose="02020603050405020304" pitchFamily="18" charset="0"/>
                        </a:rPr>
                        <a:t>を拠点とするトップスポーツチームとの交流などスポーツに親しむ環境づくりを推進。</a:t>
                      </a:r>
                      <a:endParaRPr kumimoji="1" lang="ja-JP" altLang="en-US" sz="900" dirty="0">
                        <a:solidFill>
                          <a:schemeClr val="tx1"/>
                        </a:solidFill>
                        <a:latin typeface="Meiryo UI" panose="020B0604030504040204" pitchFamily="50" charset="-128"/>
                        <a:ea typeface="Meiryo UI" panose="020B0604030504040204" pitchFamily="50" charset="-128"/>
                      </a:endParaRPr>
                    </a:p>
                  </a:txBody>
                  <a:tcPr marL="43118" marR="43118" marT="21559" marB="21559" anchor="ctr"/>
                </a:tc>
                <a:extLst>
                  <a:ext uri="{0D108BD9-81ED-4DB2-BD59-A6C34878D82A}">
                    <a16:rowId xmlns:a16="http://schemas.microsoft.com/office/drawing/2014/main" val="3612222206"/>
                  </a:ext>
                </a:extLst>
              </a:tr>
              <a:tr h="400614">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dirty="0">
                          <a:latin typeface="Meiryo UI" panose="020B0604030504040204" pitchFamily="50" charset="-128"/>
                          <a:ea typeface="Meiryo UI" panose="020B0604030504040204" pitchFamily="50" charset="-128"/>
                        </a:rPr>
                        <a:t>健康と生きがいを創出する</a:t>
                      </a:r>
                      <a:endParaRPr kumimoji="1" lang="en-US" altLang="ja-JP" sz="900"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スポーツに親しめる都市</a:t>
                      </a:r>
                    </a:p>
                  </a:txBody>
                  <a:tcPr marL="43118" marR="43118" marT="21559" marB="21559" anchor="ct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53068" marR="53068" marT="26534" marB="26534" anchor="ctr"/>
                </a:tc>
                <a:extLst>
                  <a:ext uri="{0D108BD9-81ED-4DB2-BD59-A6C34878D82A}">
                    <a16:rowId xmlns:a16="http://schemas.microsoft.com/office/drawing/2014/main" val="3143520494"/>
                  </a:ext>
                </a:extLst>
              </a:tr>
              <a:tr h="452559">
                <a:tc rowSpan="2">
                  <a:txBody>
                    <a:bodyPr/>
                    <a:lstStyle/>
                    <a:p>
                      <a:pPr algn="ctr"/>
                      <a:r>
                        <a:rPr kumimoji="1" lang="ja-JP" altLang="en-US" sz="900" dirty="0">
                          <a:latin typeface="Meiryo UI" panose="020B0604030504040204" pitchFamily="50" charset="-128"/>
                          <a:ea typeface="Meiryo UI" panose="020B0604030504040204" pitchFamily="50" charset="-128"/>
                        </a:rPr>
                        <a:t>国際化</a:t>
                      </a:r>
                    </a:p>
                  </a:txBody>
                  <a:tcPr marL="43118" marR="43118" marT="21559" marB="21559" vert="eaVert" anchor="ctr"/>
                </a:tc>
                <a:tc>
                  <a:txBody>
                    <a:bodyPr/>
                    <a:lstStyle/>
                    <a:p>
                      <a:r>
                        <a:rPr kumimoji="1" lang="ja-JP" altLang="en-US" sz="900" dirty="0">
                          <a:latin typeface="Meiryo UI" panose="020B0604030504040204" pitchFamily="50" charset="-128"/>
                          <a:ea typeface="Meiryo UI" panose="020B0604030504040204" pitchFamily="50" charset="-128"/>
                        </a:rPr>
                        <a:t>世界で活躍できる</a:t>
                      </a:r>
                      <a:endParaRPr kumimoji="1" lang="en-US" altLang="ja-JP" sz="900"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グローバル人材育成都市</a:t>
                      </a:r>
                    </a:p>
                  </a:txBody>
                  <a:tcPr marL="43118" marR="43118" marT="21559" marB="21559" anchor="ctr"/>
                </a:tc>
                <a:tc rowSpan="2">
                  <a:txBody>
                    <a:bodyPr/>
                    <a:lstStyle/>
                    <a:p>
                      <a:pPr algn="l">
                        <a:lnSpc>
                          <a:spcPts val="1540"/>
                        </a:lnSpc>
                        <a:spcAft>
                          <a:spcPts val="0"/>
                        </a:spcAft>
                      </a:pPr>
                      <a:r>
                        <a:rPr lang="ja-JP" altLang="ja-JP" sz="900" kern="100" dirty="0">
                          <a:effectLst/>
                          <a:latin typeface="游明朝" panose="02020400000000000000" pitchFamily="18" charset="-128"/>
                          <a:ea typeface="Meiryo UI" panose="020B0604030504040204" pitchFamily="50" charset="-128"/>
                          <a:cs typeface="Times New Roman" panose="02020603050405020304" pitchFamily="18" charset="0"/>
                        </a:rPr>
                        <a:t>〇　外国人留学生の受け入れ・</a:t>
                      </a:r>
                      <a:r>
                        <a:rPr lang="ja-JP" altLang="en-US" sz="900" kern="100" dirty="0">
                          <a:effectLst/>
                          <a:latin typeface="游明朝" panose="02020400000000000000" pitchFamily="18" charset="-128"/>
                          <a:ea typeface="Meiryo UI" panose="020B0604030504040204" pitchFamily="50" charset="-128"/>
                          <a:cs typeface="Times New Roman" panose="02020603050405020304" pitchFamily="18" charset="0"/>
                        </a:rPr>
                        <a:t>定着</a:t>
                      </a:r>
                      <a:r>
                        <a:rPr lang="ja-JP" altLang="ja-JP" sz="900" kern="100" dirty="0">
                          <a:effectLst/>
                          <a:latin typeface="游明朝" panose="02020400000000000000" pitchFamily="18" charset="-128"/>
                          <a:ea typeface="Meiryo UI" panose="020B0604030504040204" pitchFamily="50" charset="-128"/>
                          <a:cs typeface="Times New Roman" panose="02020603050405020304" pitchFamily="18" charset="0"/>
                        </a:rPr>
                        <a:t>促進を行うとともに、次代を担う生徒へ</a:t>
                      </a:r>
                      <a:r>
                        <a:rPr lang="ja-JP" altLang="ja-JP" sz="900" kern="100" dirty="0" smtClean="0">
                          <a:effectLst/>
                          <a:latin typeface="游明朝" panose="02020400000000000000" pitchFamily="18" charset="-128"/>
                          <a:ea typeface="Meiryo UI" panose="020B0604030504040204" pitchFamily="50" charset="-128"/>
                          <a:cs typeface="Times New Roman" panose="02020603050405020304" pitchFamily="18" charset="0"/>
                        </a:rPr>
                        <a:t>の</a:t>
                      </a:r>
                      <a:endParaRPr lang="en-US" altLang="ja-JP" sz="900" kern="100" dirty="0" smtClean="0">
                        <a:effectLst/>
                        <a:latin typeface="游明朝" panose="02020400000000000000" pitchFamily="18" charset="-128"/>
                        <a:ea typeface="Meiryo UI" panose="020B0604030504040204" pitchFamily="50" charset="-128"/>
                        <a:cs typeface="Times New Roman" panose="02020603050405020304" pitchFamily="18" charset="0"/>
                      </a:endParaRPr>
                    </a:p>
                    <a:p>
                      <a:pPr algn="l">
                        <a:lnSpc>
                          <a:spcPts val="1540"/>
                        </a:lnSpc>
                        <a:spcAft>
                          <a:spcPts val="0"/>
                        </a:spcAft>
                      </a:pPr>
                      <a:r>
                        <a:rPr lang="ja-JP" altLang="ja-JP" sz="900" kern="100" dirty="0" smtClean="0">
                          <a:effectLst/>
                          <a:latin typeface="游明朝" panose="02020400000000000000" pitchFamily="18" charset="-128"/>
                          <a:ea typeface="Meiryo UI" panose="020B0604030504040204" pitchFamily="50" charset="-128"/>
                          <a:cs typeface="Times New Roman" panose="02020603050405020304" pitchFamily="18" charset="0"/>
                        </a:rPr>
                        <a:t>英語</a:t>
                      </a:r>
                      <a:r>
                        <a:rPr lang="ja-JP" altLang="ja-JP" sz="900" kern="100" dirty="0">
                          <a:effectLst/>
                          <a:latin typeface="游明朝" panose="02020400000000000000" pitchFamily="18" charset="-128"/>
                          <a:ea typeface="Meiryo UI" panose="020B0604030504040204" pitchFamily="50" charset="-128"/>
                          <a:cs typeface="Times New Roman" panose="02020603050405020304" pitchFamily="18" charset="0"/>
                        </a:rPr>
                        <a:t>教育の充実を図るなどグローバル人材の育成を推進。</a:t>
                      </a:r>
                      <a:endPar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lnSpc>
                          <a:spcPts val="1540"/>
                        </a:lnSpc>
                        <a:spcAft>
                          <a:spcPts val="0"/>
                        </a:spcAft>
                      </a:pPr>
                      <a:r>
                        <a:rPr lang="ja-JP" altLang="ja-JP" sz="900" kern="100" dirty="0">
                          <a:effectLst/>
                          <a:latin typeface="游明朝" panose="02020400000000000000" pitchFamily="18" charset="-128"/>
                          <a:ea typeface="Meiryo UI" panose="020B0604030504040204" pitchFamily="50" charset="-128"/>
                          <a:cs typeface="Times New Roman" panose="02020603050405020304" pitchFamily="18" charset="0"/>
                        </a:rPr>
                        <a:t>〇　外国人相談窓口の運営や、災害時の迅速正確な情報提供を目的と</a:t>
                      </a:r>
                      <a:r>
                        <a:rPr lang="ja-JP" altLang="ja-JP" sz="900" kern="100" dirty="0" smtClean="0">
                          <a:effectLst/>
                          <a:latin typeface="游明朝" panose="02020400000000000000" pitchFamily="18" charset="-128"/>
                          <a:ea typeface="Meiryo UI" panose="020B0604030504040204" pitchFamily="50" charset="-128"/>
                          <a:cs typeface="Times New Roman" panose="02020603050405020304" pitchFamily="18" charset="0"/>
                        </a:rPr>
                        <a:t>した</a:t>
                      </a:r>
                      <a:endParaRPr lang="en-US" altLang="ja-JP" sz="900" kern="100" dirty="0" smtClean="0">
                        <a:effectLst/>
                        <a:latin typeface="游明朝" panose="02020400000000000000" pitchFamily="18" charset="-128"/>
                        <a:ea typeface="Meiryo UI" panose="020B0604030504040204" pitchFamily="50" charset="-128"/>
                        <a:cs typeface="Times New Roman" panose="02020603050405020304" pitchFamily="18" charset="0"/>
                      </a:endParaRPr>
                    </a:p>
                    <a:p>
                      <a:pPr algn="l">
                        <a:lnSpc>
                          <a:spcPts val="1540"/>
                        </a:lnSpc>
                        <a:spcAft>
                          <a:spcPts val="0"/>
                        </a:spcAft>
                      </a:pPr>
                      <a:r>
                        <a:rPr lang="ja-JP" altLang="ja-JP" sz="900" kern="100" dirty="0" smtClean="0">
                          <a:effectLst/>
                          <a:latin typeface="游明朝" panose="02020400000000000000" pitchFamily="18" charset="-128"/>
                          <a:ea typeface="Meiryo UI" panose="020B0604030504040204" pitchFamily="50" charset="-128"/>
                          <a:cs typeface="Times New Roman" panose="02020603050405020304" pitchFamily="18" charset="0"/>
                        </a:rPr>
                        <a:t>アプリ</a:t>
                      </a:r>
                      <a:r>
                        <a:rPr lang="ja-JP" altLang="ja-JP" sz="900" kern="100" dirty="0">
                          <a:effectLst/>
                          <a:latin typeface="游明朝" panose="02020400000000000000" pitchFamily="18" charset="-128"/>
                          <a:ea typeface="Meiryo UI" panose="020B0604030504040204" pitchFamily="50" charset="-128"/>
                          <a:cs typeface="Times New Roman" panose="02020603050405020304" pitchFamily="18" charset="0"/>
                        </a:rPr>
                        <a:t>の開発など</a:t>
                      </a:r>
                      <a:r>
                        <a:rPr lang="ja-JP" altLang="ja-JP" sz="900" kern="100" dirty="0" smtClean="0">
                          <a:effectLst/>
                          <a:latin typeface="游明朝" panose="02020400000000000000" pitchFamily="18" charset="-128"/>
                          <a:ea typeface="Meiryo UI" panose="020B0604030504040204" pitchFamily="50" charset="-128"/>
                          <a:cs typeface="Times New Roman" panose="02020603050405020304" pitchFamily="18" charset="0"/>
                        </a:rPr>
                        <a:t>安全</a:t>
                      </a:r>
                      <a:r>
                        <a:rPr lang="ja-JP" altLang="en-US" sz="900" kern="100" dirty="0" smtClean="0">
                          <a:effectLst/>
                          <a:latin typeface="游明朝" panose="02020400000000000000" pitchFamily="18" charset="-128"/>
                          <a:ea typeface="Meiryo UI" panose="020B0604030504040204" pitchFamily="50" charset="-128"/>
                          <a:cs typeface="Times New Roman" panose="02020603050405020304" pitchFamily="18" charset="0"/>
                        </a:rPr>
                        <a:t>・</a:t>
                      </a:r>
                      <a:r>
                        <a:rPr lang="ja-JP" altLang="ja-JP" sz="900" kern="100" dirty="0" smtClean="0">
                          <a:effectLst/>
                          <a:latin typeface="游明朝" panose="02020400000000000000" pitchFamily="18" charset="-128"/>
                          <a:ea typeface="Meiryo UI" panose="020B0604030504040204" pitchFamily="50" charset="-128"/>
                          <a:cs typeface="Times New Roman" panose="02020603050405020304" pitchFamily="18" charset="0"/>
                        </a:rPr>
                        <a:t>安心</a:t>
                      </a:r>
                      <a:r>
                        <a:rPr lang="ja-JP" altLang="ja-JP" sz="900" kern="100" dirty="0">
                          <a:effectLst/>
                          <a:latin typeface="游明朝" panose="02020400000000000000" pitchFamily="18" charset="-128"/>
                          <a:ea typeface="Meiryo UI" panose="020B0604030504040204" pitchFamily="50" charset="-128"/>
                          <a:cs typeface="Times New Roman" panose="02020603050405020304" pitchFamily="18" charset="0"/>
                        </a:rPr>
                        <a:t>に向けた取組みを実施。</a:t>
                      </a:r>
                      <a:endParaRPr lang="ja-JP" alt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algn="l">
                        <a:lnSpc>
                          <a:spcPts val="1540"/>
                        </a:lnSpc>
                        <a:spcAft>
                          <a:spcPts val="0"/>
                        </a:spcAft>
                      </a:pPr>
                      <a:r>
                        <a:rPr lang="ja-JP" altLang="ja-JP" sz="900" kern="100" dirty="0">
                          <a:effectLst/>
                          <a:latin typeface="游明朝" panose="02020400000000000000" pitchFamily="18" charset="-128"/>
                          <a:ea typeface="Meiryo UI" panose="020B0604030504040204" pitchFamily="50" charset="-128"/>
                          <a:cs typeface="Times New Roman" panose="02020603050405020304" pitchFamily="18" charset="0"/>
                        </a:rPr>
                        <a:t>〇国際競争力を有するビジネス拠点を目指し、府内の企業支援、外国企業等の誘致を推進。</a:t>
                      </a:r>
                      <a:endParaRPr kumimoji="1" lang="ja-JP" altLang="en-US" sz="900" dirty="0">
                        <a:latin typeface="Meiryo UI" panose="020B0604030504040204" pitchFamily="50" charset="-128"/>
                        <a:ea typeface="Meiryo UI" panose="020B0604030504040204" pitchFamily="50" charset="-128"/>
                      </a:endParaRPr>
                    </a:p>
                  </a:txBody>
                  <a:tcPr marL="43118" marR="43118" marT="21559" marB="21559" anchor="ctr"/>
                </a:tc>
                <a:extLst>
                  <a:ext uri="{0D108BD9-81ED-4DB2-BD59-A6C34878D82A}">
                    <a16:rowId xmlns:a16="http://schemas.microsoft.com/office/drawing/2014/main" val="219676057"/>
                  </a:ext>
                </a:extLst>
              </a:tr>
              <a:tr h="729338">
                <a:tc vMerge="1">
                  <a:txBody>
                    <a:bodyPr/>
                    <a:lstStyle/>
                    <a:p>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r>
                        <a:rPr kumimoji="1" lang="ja-JP" altLang="en-US" sz="900" dirty="0">
                          <a:latin typeface="Meiryo UI" panose="020B0604030504040204" pitchFamily="50" charset="-128"/>
                          <a:ea typeface="Meiryo UI" panose="020B0604030504040204" pitchFamily="50" charset="-128"/>
                        </a:rPr>
                        <a:t>出会いが新しい価値を生む</a:t>
                      </a:r>
                      <a:endParaRPr kumimoji="1" lang="en-US" altLang="ja-JP" sz="900" dirty="0">
                        <a:latin typeface="Meiryo UI" panose="020B0604030504040204" pitchFamily="50" charset="-128"/>
                        <a:ea typeface="Meiryo UI" panose="020B0604030504040204" pitchFamily="50" charset="-128"/>
                      </a:endParaRPr>
                    </a:p>
                    <a:p>
                      <a:r>
                        <a:rPr kumimoji="1" lang="ja-JP" altLang="en-US" sz="900" b="1" dirty="0">
                          <a:latin typeface="Meiryo UI" panose="020B0604030504040204" pitchFamily="50" charset="-128"/>
                          <a:ea typeface="Meiryo UI" panose="020B0604030504040204" pitchFamily="50" charset="-128"/>
                        </a:rPr>
                        <a:t>多様性都市</a:t>
                      </a:r>
                    </a:p>
                  </a:txBody>
                  <a:tcPr marL="43118" marR="43118" marT="21559" marB="21559" anchor="ct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53068" marR="53068" marT="26534" marB="26534" anchor="ctr"/>
                </a:tc>
                <a:extLst>
                  <a:ext uri="{0D108BD9-81ED-4DB2-BD59-A6C34878D82A}">
                    <a16:rowId xmlns:a16="http://schemas.microsoft.com/office/drawing/2014/main" val="3026110163"/>
                  </a:ext>
                </a:extLst>
              </a:tr>
            </a:tbl>
          </a:graphicData>
        </a:graphic>
      </p:graphicFrame>
      <p:sp>
        <p:nvSpPr>
          <p:cNvPr id="6" name="正方形/長方形 5"/>
          <p:cNvSpPr/>
          <p:nvPr/>
        </p:nvSpPr>
        <p:spPr>
          <a:xfrm>
            <a:off x="196969" y="742646"/>
            <a:ext cx="3368230" cy="246221"/>
          </a:xfrm>
          <a:prstGeom prst="rect">
            <a:avLst/>
          </a:prstGeom>
        </p:spPr>
        <p:txBody>
          <a:bodyPr wrap="none">
            <a:spAutoFit/>
          </a:bodyPr>
          <a:lstStyle/>
          <a:p>
            <a:pPr>
              <a:lnSpc>
                <a:spcPts val="1219"/>
              </a:lnSpc>
            </a:pPr>
            <a:r>
              <a:rPr lang="en-US" altLang="ja-JP" sz="1056"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r>
              <a:rPr lang="ja-JP" altLang="en-US" sz="1056"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世界的な創造都市、国際エンターテイメント都市へ加速</a:t>
            </a:r>
            <a:r>
              <a:rPr lang="en-US" altLang="ja-JP" sz="1056"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a:t>
            </a:r>
          </a:p>
        </p:txBody>
      </p:sp>
      <p:sp>
        <p:nvSpPr>
          <p:cNvPr id="7" name="正方形/長方形 6"/>
          <p:cNvSpPr/>
          <p:nvPr/>
        </p:nvSpPr>
        <p:spPr>
          <a:xfrm>
            <a:off x="5837657" y="1004048"/>
            <a:ext cx="3899311" cy="4939200"/>
          </a:xfrm>
          <a:prstGeom prst="rect">
            <a:avLst/>
          </a:prstGeom>
          <a:noFill/>
          <a:ln w="12700" cap="flat" cmpd="sng" algn="ctr">
            <a:solidFill>
              <a:sysClr val="window" lastClr="FFFFFF">
                <a:lumMod val="50000"/>
              </a:sysClr>
            </a:solidFill>
            <a:prstDash val="solid"/>
            <a:miter lim="800000"/>
          </a:ln>
          <a:effectLst/>
        </p:spPr>
        <p:txBody>
          <a:bodyPr rot="0" spcFirstLastPara="0" vert="horz" wrap="square" lIns="74295" tIns="37148" rIns="74295" bIns="37148" numCol="1" spcCol="0" rtlCol="0" fromWordArt="0" anchor="t" anchorCtr="0" forceAA="0" compatLnSpc="1">
            <a:prstTxWarp prst="textNoShape">
              <a:avLst/>
            </a:prstTxWarp>
            <a:noAutofit/>
          </a:bodyPr>
          <a:lstStyle/>
          <a:p>
            <a:pPr>
              <a:lnSpc>
                <a:spcPts val="1800"/>
              </a:lnSpc>
            </a:pPr>
            <a:endParaRPr lang="en-US" altLang="ja-JP" sz="1050" b="1" kern="100" dirty="0" smtClean="0">
              <a:latin typeface="游明朝" panose="02020400000000000000" pitchFamily="18" charset="-128"/>
              <a:ea typeface="Meiryo UI" panose="020B0604030504040204" pitchFamily="50" charset="-128"/>
              <a:cs typeface="Times New Roman" panose="02020603050405020304" pitchFamily="18" charset="0"/>
            </a:endParaRPr>
          </a:p>
          <a:p>
            <a:pPr>
              <a:lnSpc>
                <a:spcPts val="1700"/>
              </a:lnSpc>
            </a:pPr>
            <a:r>
              <a:rPr lang="ja-JP" altLang="en-US" sz="1050" b="1" kern="100" dirty="0" smtClean="0">
                <a:latin typeface="游明朝" panose="02020400000000000000" pitchFamily="18" charset="-128"/>
                <a:ea typeface="Meiryo UI" panose="020B0604030504040204" pitchFamily="50" charset="-128"/>
                <a:cs typeface="Times New Roman" panose="02020603050405020304" pitchFamily="18" charset="0"/>
              </a:rPr>
              <a:t>◆今後強化すべき取組み</a:t>
            </a:r>
            <a:endParaRPr lang="en-US" altLang="ja-JP" sz="1050" b="1" kern="100" dirty="0">
              <a:latin typeface="游明朝" panose="02020400000000000000" pitchFamily="18" charset="-128"/>
              <a:ea typeface="Meiryo UI" panose="020B0604030504040204" pitchFamily="50" charset="-128"/>
              <a:cs typeface="Times New Roman" panose="02020603050405020304" pitchFamily="18" charset="0"/>
            </a:endParaRPr>
          </a:p>
          <a:p>
            <a:pPr>
              <a:lnSpc>
                <a:spcPts val="1700"/>
              </a:lnSpc>
            </a:pPr>
            <a:r>
              <a:rPr lang="ja-JP" altLang="en-US" sz="1050" b="1"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050" kern="100" dirty="0" smtClean="0">
                <a:latin typeface="游明朝" panose="02020400000000000000" pitchFamily="18" charset="-128"/>
                <a:ea typeface="Meiryo UI" panose="020B0604030504040204" pitchFamily="50" charset="-128"/>
                <a:cs typeface="Times New Roman" panose="02020603050405020304" pitchFamily="18" charset="0"/>
              </a:rPr>
              <a:t>〇　世界第一級の文化・観光拠点の形成・発信</a:t>
            </a:r>
            <a:r>
              <a:rPr lang="en-US" altLang="ja-JP" sz="1050" kern="100" dirty="0" smtClean="0">
                <a:latin typeface="游明朝" panose="02020400000000000000" pitchFamily="18" charset="-128"/>
                <a:ea typeface="Meiryo UI" panose="020B0604030504040204" pitchFamily="50" charset="-128"/>
                <a:cs typeface="Times New Roman" panose="02020603050405020304" pitchFamily="18" charset="0"/>
              </a:rPr>
              <a:t>  </a:t>
            </a:r>
          </a:p>
          <a:p>
            <a:pPr>
              <a:lnSpc>
                <a:spcPts val="1700"/>
              </a:lnSpc>
            </a:pPr>
            <a:r>
              <a:rPr lang="ja-JP" altLang="en-US" sz="1050" kern="100" dirty="0" smtClean="0">
                <a:latin typeface="游明朝" panose="02020400000000000000" pitchFamily="18" charset="-128"/>
                <a:ea typeface="Meiryo UI" panose="020B0604030504040204" pitchFamily="50" charset="-128"/>
                <a:cs typeface="Times New Roman" panose="02020603050405020304" pitchFamily="18" charset="0"/>
              </a:rPr>
              <a:t>　　　（百舌鳥・古市古墳群</a:t>
            </a: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、水都大阪、万博</a:t>
            </a:r>
            <a:r>
              <a:rPr lang="ja-JP" altLang="en-US" sz="1050" kern="100" dirty="0" smtClean="0">
                <a:latin typeface="游明朝" panose="02020400000000000000" pitchFamily="18" charset="-128"/>
                <a:ea typeface="Meiryo UI" panose="020B0604030504040204" pitchFamily="50" charset="-128"/>
                <a:cs typeface="Times New Roman" panose="02020603050405020304" pitchFamily="18" charset="0"/>
              </a:rPr>
              <a:t>記念公園など）　</a:t>
            </a:r>
            <a:endParaRPr lang="en-US" altLang="ja-JP" sz="1050" kern="100" dirty="0" smtClean="0">
              <a:latin typeface="游明朝" panose="02020400000000000000" pitchFamily="18" charset="-128"/>
              <a:ea typeface="Meiryo UI" panose="020B0604030504040204" pitchFamily="50" charset="-128"/>
              <a:cs typeface="Times New Roman" panose="02020603050405020304" pitchFamily="18" charset="0"/>
            </a:endParaRPr>
          </a:p>
          <a:p>
            <a:pPr>
              <a:lnSpc>
                <a:spcPts val="1700"/>
              </a:lnSpc>
            </a:pP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〇　観光に影響を与えるリスクへの対応</a:t>
            </a:r>
            <a:endParaRPr lang="en-US" altLang="ja-JP" sz="1050" kern="100" dirty="0" smtClean="0">
              <a:latin typeface="Meiryo UI" panose="020B0604030504040204" pitchFamily="50" charset="-128"/>
              <a:ea typeface="Meiryo UI" panose="020B0604030504040204" pitchFamily="50" charset="-128"/>
              <a:cs typeface="Times New Roman" panose="02020603050405020304" pitchFamily="18" charset="0"/>
            </a:endParaRPr>
          </a:p>
          <a:p>
            <a:pPr indent="61913">
              <a:lnSpc>
                <a:spcPts val="1700"/>
              </a:lnSpc>
            </a:pP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欧米豪をはじめ</a:t>
            </a:r>
            <a:r>
              <a:rPr lang="ja-JP" altLang="en-US" sz="1050" kern="100" dirty="0" smtClean="0">
                <a:latin typeface="游明朝" panose="02020400000000000000" pitchFamily="18" charset="-128"/>
                <a:ea typeface="Meiryo UI" panose="020B0604030504040204" pitchFamily="50" charset="-128"/>
                <a:cs typeface="Times New Roman" panose="02020603050405020304" pitchFamily="18" charset="0"/>
              </a:rPr>
              <a:t>幅広い国・</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地域からの集客</a:t>
            </a:r>
            <a:endParaRPr lang="en-US" altLang="ja-JP" sz="1050" kern="100" dirty="0">
              <a:latin typeface="Meiryo UI" panose="020B0604030504040204" pitchFamily="50" charset="-128"/>
              <a:ea typeface="Meiryo UI" panose="020B0604030504040204" pitchFamily="50" charset="-128"/>
              <a:cs typeface="Times New Roman" panose="02020603050405020304" pitchFamily="18" charset="0"/>
            </a:endParaRPr>
          </a:p>
          <a:p>
            <a:pPr indent="61913">
              <a:lnSpc>
                <a:spcPts val="1700"/>
              </a:lnSpc>
            </a:pPr>
            <a:r>
              <a:rPr lang="en-US" altLang="ja-JP" sz="105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　・国内</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観光の</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推進、府域周遊の促進</a:t>
            </a: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endParaRPr lang="en-US" altLang="ja-JP" sz="1050" kern="100" dirty="0">
              <a:latin typeface="游明朝" panose="02020400000000000000" pitchFamily="18" charset="-128"/>
              <a:ea typeface="Meiryo UI" panose="020B0604030504040204" pitchFamily="50" charset="-128"/>
              <a:cs typeface="Times New Roman" panose="02020603050405020304" pitchFamily="18" charset="0"/>
            </a:endParaRPr>
          </a:p>
          <a:p>
            <a:pPr>
              <a:lnSpc>
                <a:spcPts val="1700"/>
              </a:lnSpc>
            </a:pP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〇　量から</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質への</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転換</a:t>
            </a: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endParaRPr lang="en-US" altLang="ja-JP" sz="1050" kern="100" dirty="0">
              <a:latin typeface="游明朝" panose="02020400000000000000" pitchFamily="18" charset="-128"/>
              <a:ea typeface="Meiryo UI" panose="020B0604030504040204" pitchFamily="50" charset="-128"/>
              <a:cs typeface="Times New Roman" panose="02020603050405020304" pitchFamily="18" charset="0"/>
            </a:endParaRPr>
          </a:p>
          <a:p>
            <a:pPr>
              <a:lnSpc>
                <a:spcPts val="1700"/>
              </a:lnSpc>
            </a:pP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〇　大阪</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の</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強みを</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活かした</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誘客促進</a:t>
            </a:r>
            <a:endParaRPr lang="en-US" altLang="ja-JP" sz="105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ts val="1700"/>
              </a:lnSpc>
            </a:pP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　　（エンタメ、食、歴史、文化・芸術、プロスポーツなど）</a:t>
            </a: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endParaRPr lang="en-US" altLang="ja-JP" sz="1050" kern="100" dirty="0">
              <a:latin typeface="游明朝" panose="02020400000000000000" pitchFamily="18" charset="-128"/>
              <a:ea typeface="Meiryo UI" panose="020B0604030504040204" pitchFamily="50" charset="-128"/>
              <a:cs typeface="Times New Roman" panose="02020603050405020304" pitchFamily="18" charset="0"/>
            </a:endParaRPr>
          </a:p>
          <a:p>
            <a:pPr>
              <a:lnSpc>
                <a:spcPts val="1700"/>
              </a:lnSpc>
            </a:pP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〇　ＭＩＣＥ</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誘致の</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競争力強化</a:t>
            </a: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endParaRPr lang="en-US" altLang="ja-JP" sz="1050" kern="100" dirty="0">
              <a:latin typeface="游明朝" panose="02020400000000000000" pitchFamily="18" charset="-128"/>
              <a:ea typeface="Meiryo UI" panose="020B0604030504040204" pitchFamily="50" charset="-128"/>
              <a:cs typeface="Times New Roman" panose="02020603050405020304" pitchFamily="18" charset="0"/>
            </a:endParaRPr>
          </a:p>
          <a:p>
            <a:pPr>
              <a:lnSpc>
                <a:spcPts val="1700"/>
              </a:lnSpc>
            </a:pP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〇　文化</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・芸術を通じた都市ブランドの</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形成</a:t>
            </a: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endParaRPr lang="en-US" altLang="ja-JP" sz="1050" kern="100" dirty="0">
              <a:latin typeface="游明朝" panose="02020400000000000000" pitchFamily="18" charset="-128"/>
              <a:ea typeface="Meiryo UI" panose="020B0604030504040204" pitchFamily="50" charset="-128"/>
              <a:cs typeface="Times New Roman" panose="02020603050405020304" pitchFamily="18" charset="0"/>
            </a:endParaRPr>
          </a:p>
          <a:p>
            <a:pPr>
              <a:lnSpc>
                <a:spcPts val="1700"/>
              </a:lnSpc>
            </a:pP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〇　スポーツツーリズム</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の</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促進</a:t>
            </a:r>
            <a:endParaRPr lang="en-US" altLang="ja-JP" sz="1050" kern="100" dirty="0">
              <a:latin typeface="Meiryo UI" panose="020B0604030504040204" pitchFamily="50" charset="-128"/>
              <a:ea typeface="Meiryo UI" panose="020B0604030504040204" pitchFamily="50" charset="-128"/>
              <a:cs typeface="Times New Roman" panose="02020603050405020304" pitchFamily="18" charset="0"/>
            </a:endParaRPr>
          </a:p>
          <a:p>
            <a:pPr>
              <a:lnSpc>
                <a:spcPts val="1700"/>
              </a:lnSpc>
            </a:pPr>
            <a:r>
              <a:rPr lang="ja-JP" altLang="en-US" sz="1050" kern="100" dirty="0" smtClean="0">
                <a:latin typeface="游明朝" panose="02020400000000000000" pitchFamily="18" charset="-128"/>
                <a:ea typeface="Meiryo UI" panose="020B0604030504040204" pitchFamily="50" charset="-128"/>
                <a:cs typeface="Times New Roman" panose="02020603050405020304" pitchFamily="18" charset="0"/>
              </a:rPr>
              <a:t>　</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〇　</a:t>
            </a:r>
            <a:r>
              <a:rPr lang="ja-JP" altLang="en-US" sz="1050" kern="100" dirty="0" smtClean="0">
                <a:latin typeface="游明朝" panose="02020400000000000000" pitchFamily="18" charset="-128"/>
                <a:ea typeface="Meiryo UI" panose="020B0604030504040204" pitchFamily="50" charset="-128"/>
                <a:cs typeface="Times New Roman" panose="02020603050405020304" pitchFamily="18" charset="0"/>
              </a:rPr>
              <a:t>大阪</a:t>
            </a: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の成長・発展につながる国内外の高度人材の育成・活躍</a:t>
            </a:r>
            <a:endParaRPr lang="en-US" altLang="ja-JP" sz="1050" kern="100" dirty="0">
              <a:latin typeface="游明朝" panose="02020400000000000000" pitchFamily="18" charset="-128"/>
              <a:ea typeface="Meiryo UI" panose="020B0604030504040204" pitchFamily="50" charset="-128"/>
              <a:cs typeface="Times New Roman" panose="02020603050405020304" pitchFamily="18" charset="0"/>
            </a:endParaRPr>
          </a:p>
          <a:p>
            <a:pPr indent="61913">
              <a:lnSpc>
                <a:spcPts val="1700"/>
              </a:lnSpc>
            </a:pPr>
            <a:endParaRPr lang="en-US" altLang="ja-JP" sz="1050" b="1"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ts val="1700"/>
              </a:lnSpc>
            </a:pPr>
            <a:r>
              <a:rPr lang="ja-JP" altLang="en-US" sz="1050" b="1" kern="100" dirty="0" smtClean="0">
                <a:latin typeface="Meiryo UI" panose="020B0604030504040204" pitchFamily="50" charset="-128"/>
                <a:ea typeface="Meiryo UI" panose="020B0604030504040204" pitchFamily="50" charset="-128"/>
                <a:cs typeface="Times New Roman" panose="02020603050405020304" pitchFamily="18" charset="0"/>
              </a:rPr>
              <a:t>◆新型コロナウイルス感染症による影響、状況の変化等</a:t>
            </a: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endParaRPr lang="en-US" altLang="ja-JP" sz="1050" kern="100" dirty="0">
              <a:latin typeface="游明朝" panose="02020400000000000000" pitchFamily="18" charset="-128"/>
              <a:ea typeface="Meiryo UI" panose="020B0604030504040204" pitchFamily="50" charset="-128"/>
              <a:cs typeface="Times New Roman" panose="02020603050405020304" pitchFamily="18" charset="0"/>
            </a:endParaRPr>
          </a:p>
          <a:p>
            <a:pPr>
              <a:lnSpc>
                <a:spcPts val="1700"/>
              </a:lnSpc>
            </a:pP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〇　安全</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・安心の確保</a:t>
            </a:r>
            <a:r>
              <a:rPr lang="en-US" altLang="ja-JP" sz="1050" kern="100" dirty="0">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受入環境整備の充実</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endParaRPr lang="en-US" altLang="ja-JP" sz="1050" kern="100" dirty="0">
              <a:latin typeface="游明朝" panose="02020400000000000000" pitchFamily="18" charset="-128"/>
              <a:ea typeface="Meiryo UI" panose="020B0604030504040204" pitchFamily="50" charset="-128"/>
              <a:cs typeface="Times New Roman" panose="02020603050405020304" pitchFamily="18" charset="0"/>
            </a:endParaRPr>
          </a:p>
          <a:p>
            <a:pPr>
              <a:lnSpc>
                <a:spcPts val="1700"/>
              </a:lnSpc>
            </a:pP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〇　</a:t>
            </a:r>
            <a:r>
              <a:rPr lang="ja-JP" altLang="ja-JP" sz="1050" kern="100" dirty="0" smtClean="0">
                <a:latin typeface="Meiryo UI" panose="020B0604030504040204" pitchFamily="50" charset="-128"/>
                <a:ea typeface="Meiryo UI" panose="020B0604030504040204" pitchFamily="50" charset="-128"/>
                <a:cs typeface="Times New Roman" panose="02020603050405020304" pitchFamily="18" charset="0"/>
              </a:rPr>
              <a:t>新た</a:t>
            </a:r>
            <a:r>
              <a:rPr lang="ja-JP" altLang="ja-JP" sz="1050" kern="100" dirty="0">
                <a:latin typeface="Meiryo UI" panose="020B0604030504040204" pitchFamily="50" charset="-128"/>
                <a:ea typeface="Meiryo UI" panose="020B0604030504040204" pitchFamily="50" charset="-128"/>
                <a:cs typeface="Times New Roman" panose="02020603050405020304" pitchFamily="18" charset="0"/>
              </a:rPr>
              <a:t>な生活様式に対応した都市魅力の創造</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・発信</a:t>
            </a:r>
            <a:r>
              <a:rPr lang="en-US" altLang="ja-JP" sz="1050" kern="100" dirty="0">
                <a:latin typeface="Meiryo UI" panose="020B0604030504040204" pitchFamily="50" charset="-128"/>
                <a:ea typeface="Meiryo UI" panose="020B0604030504040204" pitchFamily="50" charset="-128"/>
                <a:cs typeface="Times New Roman" panose="02020603050405020304" pitchFamily="18" charset="0"/>
              </a:rPr>
              <a:t>(AI</a:t>
            </a:r>
            <a:r>
              <a:rPr lang="ja-JP" altLang="ja-JP" sz="1050" kern="100" dirty="0" err="1" smtClean="0">
                <a:latin typeface="Meiryo UI" panose="020B0604030504040204" pitchFamily="50" charset="-128"/>
                <a:ea typeface="Meiryo UI" panose="020B0604030504040204" pitchFamily="50" charset="-128"/>
                <a:cs typeface="Times New Roman" panose="02020603050405020304" pitchFamily="18" charset="0"/>
              </a:rPr>
              <a:t>、</a:t>
            </a:r>
            <a:r>
              <a:rPr lang="en-US" altLang="ja-JP" sz="1050" kern="100" dirty="0" err="1" smtClean="0">
                <a:latin typeface="Meiryo UI" panose="020B0604030504040204" pitchFamily="50" charset="-128"/>
                <a:ea typeface="Meiryo UI" panose="020B0604030504040204" pitchFamily="50" charset="-128"/>
                <a:cs typeface="Times New Roman" panose="02020603050405020304" pitchFamily="18" charset="0"/>
              </a:rPr>
              <a:t>IoT</a:t>
            </a:r>
            <a:endParaRPr lang="en-US" altLang="ja-JP" sz="105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ts val="1700"/>
              </a:lnSpc>
            </a:pP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　　 </a:t>
            </a:r>
            <a:r>
              <a:rPr lang="ja-JP" altLang="ja-JP" sz="1050" kern="100" dirty="0" smtClean="0">
                <a:latin typeface="Meiryo UI" panose="020B0604030504040204" pitchFamily="50" charset="-128"/>
                <a:ea typeface="Meiryo UI" panose="020B0604030504040204" pitchFamily="50" charset="-128"/>
                <a:cs typeface="Times New Roman" panose="02020603050405020304" pitchFamily="18" charset="0"/>
              </a:rPr>
              <a:t>の</a:t>
            </a:r>
            <a:r>
              <a:rPr lang="ja-JP" altLang="ja-JP" sz="1050" kern="100" dirty="0">
                <a:latin typeface="Meiryo UI" panose="020B0604030504040204" pitchFamily="50" charset="-128"/>
                <a:ea typeface="Meiryo UI" panose="020B0604030504040204" pitchFamily="50" charset="-128"/>
                <a:cs typeface="Times New Roman" panose="02020603050405020304" pitchFamily="18" charset="0"/>
              </a:rPr>
              <a:t>活用など</a:t>
            </a:r>
            <a:r>
              <a:rPr lang="en-US" altLang="ja-JP" sz="1050" kern="100" dirty="0" smtClean="0">
                <a:latin typeface="Meiryo UI" panose="020B0604030504040204" pitchFamily="50" charset="-128"/>
                <a:ea typeface="Meiryo UI" panose="020B0604030504040204" pitchFamily="50" charset="-128"/>
                <a:cs typeface="Times New Roman" panose="02020603050405020304" pitchFamily="18" charset="0"/>
              </a:rPr>
              <a:t>)</a:t>
            </a: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endParaRPr lang="en-US" altLang="ja-JP" sz="1050" kern="100" dirty="0">
              <a:latin typeface="游明朝" panose="02020400000000000000" pitchFamily="18" charset="-128"/>
              <a:ea typeface="Meiryo UI" panose="020B0604030504040204" pitchFamily="50" charset="-128"/>
              <a:cs typeface="Times New Roman" panose="02020603050405020304" pitchFamily="18" charset="0"/>
            </a:endParaRPr>
          </a:p>
          <a:p>
            <a:pPr>
              <a:lnSpc>
                <a:spcPts val="1700"/>
              </a:lnSpc>
            </a:pP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〇　</a:t>
            </a:r>
            <a:r>
              <a:rPr lang="en-US" altLang="ja-JP" sz="1050" kern="100" dirty="0" smtClean="0">
                <a:latin typeface="Meiryo UI" panose="020B0604030504040204" pitchFamily="50" charset="-128"/>
                <a:ea typeface="Meiryo UI" panose="020B0604030504040204" pitchFamily="50" charset="-128"/>
                <a:cs typeface="Times New Roman" panose="02020603050405020304" pitchFamily="18" charset="0"/>
              </a:rPr>
              <a:t>2025</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年大阪</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・関西</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万博の</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開催、夢洲</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における</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ＩＲ</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誘致の</a:t>
            </a:r>
            <a:endParaRPr lang="en-US" altLang="ja-JP" sz="1050" kern="100" dirty="0" smtClean="0">
              <a:latin typeface="Meiryo UI" panose="020B0604030504040204" pitchFamily="50" charset="-128"/>
              <a:ea typeface="Meiryo UI" panose="020B0604030504040204" pitchFamily="50" charset="-128"/>
              <a:cs typeface="Times New Roman" panose="02020603050405020304" pitchFamily="18" charset="0"/>
            </a:endParaRPr>
          </a:p>
          <a:p>
            <a:pPr>
              <a:lnSpc>
                <a:spcPts val="1700"/>
              </a:lnSpc>
            </a:pP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　</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　　 インパクト</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を活用した</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賑わいづくり</a:t>
            </a: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endParaRPr lang="en-US" altLang="ja-JP" sz="1050" kern="100" dirty="0">
              <a:latin typeface="游明朝" panose="02020400000000000000" pitchFamily="18" charset="-128"/>
              <a:ea typeface="Meiryo UI" panose="020B0604030504040204" pitchFamily="50" charset="-128"/>
              <a:cs typeface="Times New Roman" panose="02020603050405020304" pitchFamily="18" charset="0"/>
            </a:endParaRPr>
          </a:p>
          <a:p>
            <a:pPr>
              <a:lnSpc>
                <a:spcPts val="1700"/>
              </a:lnSpc>
            </a:pPr>
            <a:r>
              <a:rPr lang="ja-JP" altLang="en-US" sz="105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050" kern="100" dirty="0" smtClean="0">
                <a:latin typeface="Meiryo UI" panose="020B0604030504040204" pitchFamily="50" charset="-128"/>
                <a:ea typeface="Meiryo UI" panose="020B0604030504040204" pitchFamily="50" charset="-128"/>
                <a:cs typeface="Times New Roman" panose="02020603050405020304" pitchFamily="18" charset="0"/>
              </a:rPr>
              <a:t>〇　 </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「ＳＤＧ</a:t>
            </a:r>
            <a:r>
              <a:rPr lang="en-US" altLang="ja-JP" sz="1050" kern="100" dirty="0">
                <a:latin typeface="Meiryo UI" panose="020B0604030504040204" pitchFamily="50" charset="-128"/>
                <a:ea typeface="Meiryo UI" panose="020B0604030504040204" pitchFamily="50" charset="-128"/>
                <a:cs typeface="Times New Roman" panose="02020603050405020304" pitchFamily="18" charset="0"/>
              </a:rPr>
              <a:t>s</a:t>
            </a:r>
            <a:r>
              <a:rPr lang="ja-JP" altLang="en-US" sz="1050" kern="100" dirty="0">
                <a:latin typeface="Meiryo UI" panose="020B0604030504040204" pitchFamily="50" charset="-128"/>
                <a:ea typeface="Meiryo UI" panose="020B0604030504040204" pitchFamily="50" charset="-128"/>
                <a:cs typeface="Times New Roman" panose="02020603050405020304" pitchFamily="18" charset="0"/>
              </a:rPr>
              <a:t>先進都市」の実現</a:t>
            </a:r>
            <a:endParaRPr lang="en-US" altLang="ja-JP" sz="1050" kern="100" dirty="0">
              <a:latin typeface="Meiryo UI" panose="020B0604030504040204" pitchFamily="50" charset="-128"/>
              <a:ea typeface="Meiryo UI" panose="020B0604030504040204" pitchFamily="50" charset="-128"/>
              <a:cs typeface="Times New Roman" panose="02020603050405020304" pitchFamily="18" charset="0"/>
            </a:endParaRPr>
          </a:p>
          <a:p>
            <a:pPr indent="61913">
              <a:lnSpc>
                <a:spcPts val="1700"/>
              </a:lnSpc>
            </a:pPr>
            <a:endParaRPr lang="ja-JP" altLang="en-US" sz="1050" b="1" kern="100" dirty="0">
              <a:latin typeface="Meiryo UI" panose="020B0604030504040204" pitchFamily="50" charset="-128"/>
              <a:ea typeface="Meiryo UI" panose="020B0604030504040204" pitchFamily="50" charset="-128"/>
              <a:cs typeface="Times New Roman" panose="02020603050405020304" pitchFamily="18" charset="0"/>
            </a:endParaRPr>
          </a:p>
          <a:p>
            <a:pPr marL="116086" indent="-61913">
              <a:lnSpc>
                <a:spcPts val="1800"/>
              </a:lnSpc>
            </a:pPr>
            <a:endParaRPr lang="ja-JP" altLang="en-US" sz="1050" kern="100" dirty="0">
              <a:latin typeface="游明朝" panose="02020400000000000000" pitchFamily="18" charset="-128"/>
              <a:ea typeface="游明朝" panose="02020400000000000000" pitchFamily="18" charset="-128"/>
              <a:cs typeface="Times New Roman" panose="02020603050405020304" pitchFamily="18" charset="0"/>
            </a:endParaRPr>
          </a:p>
        </p:txBody>
      </p:sp>
      <p:sp>
        <p:nvSpPr>
          <p:cNvPr id="9" name="山形 8"/>
          <p:cNvSpPr/>
          <p:nvPr/>
        </p:nvSpPr>
        <p:spPr>
          <a:xfrm>
            <a:off x="5546948" y="2887237"/>
            <a:ext cx="265995" cy="103646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solidFill>
                <a:schemeClr val="tx1"/>
              </a:solidFill>
            </a:endParaRPr>
          </a:p>
        </p:txBody>
      </p:sp>
      <p:sp>
        <p:nvSpPr>
          <p:cNvPr id="10" name="山形 9"/>
          <p:cNvSpPr/>
          <p:nvPr/>
        </p:nvSpPr>
        <p:spPr>
          <a:xfrm>
            <a:off x="5706463" y="2887237"/>
            <a:ext cx="265995" cy="103646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463">
              <a:solidFill>
                <a:schemeClr val="tx1"/>
              </a:solidFill>
            </a:endParaRPr>
          </a:p>
        </p:txBody>
      </p:sp>
      <p:sp>
        <p:nvSpPr>
          <p:cNvPr id="2" name="正方形/長方形 1"/>
          <p:cNvSpPr/>
          <p:nvPr/>
        </p:nvSpPr>
        <p:spPr>
          <a:xfrm>
            <a:off x="196969" y="6047489"/>
            <a:ext cx="9540000" cy="662915"/>
          </a:xfrm>
          <a:prstGeom prst="rect">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dk1"/>
          </a:lnRef>
          <a:fillRef idx="1">
            <a:schemeClr val="lt1"/>
          </a:fillRef>
          <a:effectRef idx="0">
            <a:schemeClr val="dk1"/>
          </a:effectRef>
          <a:fontRef idx="minor">
            <a:schemeClr val="dk1"/>
          </a:fontRef>
        </p:style>
        <p:txBody>
          <a:bodyPr rtlCol="0" anchor="ctr"/>
          <a:lstStyle/>
          <a:p>
            <a:r>
              <a:rPr kumimoji="1" lang="ja-JP" altLang="en-US" sz="1100" dirty="0">
                <a:solidFill>
                  <a:schemeClr val="tx1"/>
                </a:solidFill>
                <a:latin typeface="Meiryo UI" panose="020B0604030504040204" pitchFamily="50" charset="-128"/>
                <a:ea typeface="Meiryo UI" panose="020B0604030504040204" pitchFamily="50" charset="-128"/>
              </a:rPr>
              <a:t>「大阪都市</a:t>
            </a:r>
            <a:r>
              <a:rPr kumimoji="1" lang="ja-JP" altLang="en-US" sz="1100" dirty="0" smtClean="0">
                <a:solidFill>
                  <a:schemeClr val="tx1"/>
                </a:solidFill>
                <a:latin typeface="Meiryo UI" panose="020B0604030504040204" pitchFamily="50" charset="-128"/>
                <a:ea typeface="Meiryo UI" panose="020B0604030504040204" pitchFamily="50" charset="-128"/>
              </a:rPr>
              <a:t>魅力創造戦略</a:t>
            </a:r>
            <a:r>
              <a:rPr kumimoji="1" lang="en-US" altLang="ja-JP" sz="1100" dirty="0">
                <a:solidFill>
                  <a:schemeClr val="tx1"/>
                </a:solidFill>
                <a:latin typeface="Meiryo UI" panose="020B0604030504040204" pitchFamily="50" charset="-128"/>
                <a:ea typeface="Meiryo UI" panose="020B0604030504040204" pitchFamily="50" charset="-128"/>
              </a:rPr>
              <a:t>2020</a:t>
            </a:r>
            <a:r>
              <a:rPr kumimoji="1" lang="ja-JP" altLang="en-US" sz="1100" dirty="0">
                <a:solidFill>
                  <a:schemeClr val="tx1"/>
                </a:solidFill>
                <a:latin typeface="Meiryo UI" panose="020B0604030504040204" pitchFamily="50" charset="-128"/>
                <a:ea typeface="Meiryo UI" panose="020B0604030504040204" pitchFamily="50" charset="-128"/>
              </a:rPr>
              <a:t>」に基づき、さらなる都市魅力のステップアップを図り、「世界的な創造都市、国際</a:t>
            </a:r>
            <a:r>
              <a:rPr kumimoji="1" lang="ja-JP" altLang="en-US" sz="1100" dirty="0" smtClean="0">
                <a:solidFill>
                  <a:schemeClr val="tx1"/>
                </a:solidFill>
                <a:latin typeface="Meiryo UI" panose="020B0604030504040204" pitchFamily="50" charset="-128"/>
                <a:ea typeface="Meiryo UI" panose="020B0604030504040204" pitchFamily="50" charset="-128"/>
              </a:rPr>
              <a:t>エンターテイメント</a:t>
            </a:r>
            <a:r>
              <a:rPr kumimoji="1" lang="ja-JP" altLang="en-US" sz="1100" dirty="0">
                <a:solidFill>
                  <a:schemeClr val="tx1"/>
                </a:solidFill>
                <a:latin typeface="Meiryo UI" panose="020B0604030504040204" pitchFamily="50" charset="-128"/>
                <a:ea typeface="Meiryo UI" panose="020B0604030504040204" pitchFamily="50" charset="-128"/>
              </a:rPr>
              <a:t>都市」の実現に向けた各種プロジェクトに取り組むことで、大阪のプレゼンス向上を果たしてきたが</a:t>
            </a:r>
            <a:r>
              <a:rPr kumimoji="1" lang="ja-JP" altLang="en-US" sz="1100" dirty="0" smtClean="0">
                <a:solidFill>
                  <a:schemeClr val="tx1"/>
                </a:solidFill>
                <a:latin typeface="Meiryo UI" panose="020B0604030504040204" pitchFamily="50" charset="-128"/>
                <a:ea typeface="Meiryo UI" panose="020B0604030504040204" pitchFamily="50" charset="-128"/>
              </a:rPr>
              <a:t>、取組みを</a:t>
            </a:r>
            <a:r>
              <a:rPr kumimoji="1" lang="ja-JP" altLang="en-US" sz="1100" dirty="0">
                <a:solidFill>
                  <a:schemeClr val="tx1"/>
                </a:solidFill>
                <a:latin typeface="Meiryo UI" panose="020B0604030504040204" pitchFamily="50" charset="-128"/>
                <a:ea typeface="Meiryo UI" panose="020B0604030504040204" pitchFamily="50" charset="-128"/>
              </a:rPr>
              <a:t>通じた課題も浮き彫りとなった。また、戦略</a:t>
            </a:r>
            <a:r>
              <a:rPr kumimoji="1" lang="en-US" altLang="ja-JP" sz="1100" dirty="0">
                <a:solidFill>
                  <a:schemeClr val="tx1"/>
                </a:solidFill>
                <a:latin typeface="Meiryo UI" panose="020B0604030504040204" pitchFamily="50" charset="-128"/>
                <a:ea typeface="Meiryo UI" panose="020B0604030504040204" pitchFamily="50" charset="-128"/>
              </a:rPr>
              <a:t>2020</a:t>
            </a:r>
            <a:r>
              <a:rPr kumimoji="1" lang="ja-JP" altLang="en-US" sz="1100" dirty="0">
                <a:solidFill>
                  <a:schemeClr val="tx1"/>
                </a:solidFill>
                <a:latin typeface="Meiryo UI" panose="020B0604030504040204" pitchFamily="50" charset="-128"/>
                <a:ea typeface="Meiryo UI" panose="020B0604030504040204" pitchFamily="50" charset="-128"/>
              </a:rPr>
              <a:t>を策定した当時からの状況変化等による新たな視点に基づく施策推進が必要となっており、これらを踏まえた、新たな都市</a:t>
            </a:r>
            <a:r>
              <a:rPr kumimoji="1" lang="ja-JP" altLang="en-US" sz="1100" dirty="0" smtClean="0">
                <a:solidFill>
                  <a:schemeClr val="tx1"/>
                </a:solidFill>
                <a:latin typeface="Meiryo UI" panose="020B0604030504040204" pitchFamily="50" charset="-128"/>
                <a:ea typeface="Meiryo UI" panose="020B0604030504040204" pitchFamily="50" charset="-128"/>
              </a:rPr>
              <a:t>魅力創造戦略</a:t>
            </a:r>
            <a:r>
              <a:rPr kumimoji="1" lang="ja-JP" altLang="en-US" sz="1100" dirty="0">
                <a:solidFill>
                  <a:schemeClr val="tx1"/>
                </a:solidFill>
                <a:latin typeface="Meiryo UI" panose="020B0604030504040204" pitchFamily="50" charset="-128"/>
                <a:ea typeface="Meiryo UI" panose="020B0604030504040204" pitchFamily="50" charset="-128"/>
              </a:rPr>
              <a:t>を策定する。</a:t>
            </a:r>
          </a:p>
        </p:txBody>
      </p:sp>
      <p:sp>
        <p:nvSpPr>
          <p:cNvPr id="3" name="正方形/長方形 2"/>
          <p:cNvSpPr/>
          <p:nvPr/>
        </p:nvSpPr>
        <p:spPr>
          <a:xfrm>
            <a:off x="8608740" y="185466"/>
            <a:ext cx="985309" cy="477624"/>
          </a:xfrm>
          <a:prstGeom prst="rect">
            <a:avLst/>
          </a:prstGeom>
          <a:ln w="19050"/>
        </p:spPr>
        <p:style>
          <a:lnRef idx="2">
            <a:schemeClr val="dk1"/>
          </a:lnRef>
          <a:fillRef idx="1">
            <a:schemeClr val="lt1"/>
          </a:fillRef>
          <a:effectRef idx="0">
            <a:schemeClr val="dk1"/>
          </a:effectRef>
          <a:fontRef idx="minor">
            <a:schemeClr val="dk1"/>
          </a:fontRef>
        </p:style>
        <p:txBody>
          <a:bodyPr rtlCol="0" anchor="ctr"/>
          <a:lstStyle/>
          <a:p>
            <a:pPr algn="ctr"/>
            <a:r>
              <a:rPr kumimoji="1" lang="ja-JP" altLang="en-US" sz="1200" dirty="0" smtClean="0">
                <a:latin typeface="ＭＳ Ｐゴシック" panose="020B0600070205080204" pitchFamily="50" charset="-128"/>
                <a:ea typeface="ＭＳ Ｐゴシック" panose="020B0600070205080204" pitchFamily="50" charset="-128"/>
              </a:rPr>
              <a:t>資料</a:t>
            </a: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１－１</a:t>
            </a:r>
            <a:endParaRPr kumimoji="1" lang="en-US" altLang="ja-JP" sz="1200" dirty="0" smtClean="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1718437209"/>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844</Words>
  <Application>Microsoft Office PowerPoint</Application>
  <PresentationFormat>A4 210 x 297 mm</PresentationFormat>
  <Paragraphs>63</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Meiryo UI</vt:lpstr>
      <vt:lpstr>ＭＳ Ｐゴシック</vt:lpstr>
      <vt:lpstr>游ゴシック</vt:lpstr>
      <vt:lpstr>游ゴシック Light</vt:lpstr>
      <vt:lpstr>游明朝</vt:lpstr>
      <vt:lpstr>Arial</vt:lpstr>
      <vt:lpstr>Calibri</vt:lpstr>
      <vt:lpstr>Calibri Light</vt:lpstr>
      <vt:lpstr>Times New Roman</vt:lpstr>
      <vt:lpstr>Office テーマ</vt:lpstr>
      <vt:lpstr>大阪都市魅力創造戦略2020の検証</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2020-09-24T07:52:51Z</dcterms:modified>
  <cp:contentStatus>最終版</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