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8" d="100"/>
          <a:sy n="78"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49104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8921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03164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507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73983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50393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931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2888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4789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16520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29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2B2AC-AED3-4442-9A0A-643083213C89}" type="datetimeFigureOut">
              <a:rPr kumimoji="1" lang="ja-JP" altLang="en-US" smtClean="0"/>
              <a:t>2020/9/24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9679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96969" y="265022"/>
            <a:ext cx="9540000" cy="335646"/>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463"/>
              </a:lnSpc>
            </a:pPr>
            <a:r>
              <a:rPr lang="ja-JP" altLang="en-US" sz="1300" b="1" kern="100" dirty="0">
                <a:ea typeface="Meiryo UI" panose="020B0604030504040204" pitchFamily="50" charset="-128"/>
                <a:cs typeface="Times New Roman" panose="02020603050405020304" pitchFamily="18" charset="0"/>
              </a:rPr>
              <a:t>大阪都市魅力創造戦略</a:t>
            </a:r>
            <a:r>
              <a:rPr lang="en-US" sz="1300" b="1" kern="100" dirty="0">
                <a:ea typeface="Meiryo UI" panose="020B0604030504040204" pitchFamily="50" charset="-128"/>
                <a:cs typeface="Times New Roman" panose="02020603050405020304" pitchFamily="18" charset="0"/>
              </a:rPr>
              <a:t>2020</a:t>
            </a:r>
            <a:r>
              <a:rPr lang="ja-JP" altLang="en-US" sz="1300" b="1" kern="100" dirty="0" smtClean="0">
                <a:ea typeface="Meiryo UI" panose="020B0604030504040204" pitchFamily="50" charset="-128"/>
                <a:cs typeface="Times New Roman" panose="02020603050405020304" pitchFamily="18" charset="0"/>
              </a:rPr>
              <a:t>の検証</a:t>
            </a:r>
            <a:endParaRPr lang="ja-JP" altLang="en-US" sz="1300" kern="100" dirty="0">
              <a:ea typeface="游明朝" panose="02020400000000000000" pitchFamily="18" charset="-128"/>
              <a:cs typeface="Times New Roman" panose="020206030504050203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4082360428"/>
              </p:ext>
            </p:extLst>
          </p:nvPr>
        </p:nvGraphicFramePr>
        <p:xfrm>
          <a:off x="196969" y="1004048"/>
          <a:ext cx="5375928" cy="4939198"/>
        </p:xfrm>
        <a:graphic>
          <a:graphicData uri="http://schemas.openxmlformats.org/drawingml/2006/table">
            <a:tbl>
              <a:tblPr firstRow="1" bandRow="1">
                <a:tableStyleId>{5C22544A-7EE6-4342-B048-85BDC9FD1C3A}</a:tableStyleId>
              </a:tblPr>
              <a:tblGrid>
                <a:gridCol w="241138">
                  <a:extLst>
                    <a:ext uri="{9D8B030D-6E8A-4147-A177-3AD203B41FA5}">
                      <a16:colId xmlns:a16="http://schemas.microsoft.com/office/drawing/2014/main" val="756748373"/>
                    </a:ext>
                  </a:extLst>
                </a:gridCol>
                <a:gridCol w="1382198">
                  <a:extLst>
                    <a:ext uri="{9D8B030D-6E8A-4147-A177-3AD203B41FA5}">
                      <a16:colId xmlns:a16="http://schemas.microsoft.com/office/drawing/2014/main" val="2296041815"/>
                    </a:ext>
                  </a:extLst>
                </a:gridCol>
                <a:gridCol w="3752592">
                  <a:extLst>
                    <a:ext uri="{9D8B030D-6E8A-4147-A177-3AD203B41FA5}">
                      <a16:colId xmlns:a16="http://schemas.microsoft.com/office/drawing/2014/main" val="3439055732"/>
                    </a:ext>
                  </a:extLst>
                </a:gridCol>
              </a:tblGrid>
              <a:tr h="199542">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tc>
                  <a:txBody>
                    <a:bodyPr/>
                    <a:lstStyle/>
                    <a:p>
                      <a:pPr algn="ctr"/>
                      <a:r>
                        <a:rPr kumimoji="1" lang="ja-JP" altLang="en-US" sz="900" dirty="0">
                          <a:latin typeface="Meiryo UI" panose="020B0604030504040204" pitchFamily="50" charset="-128"/>
                          <a:ea typeface="Meiryo UI" panose="020B0604030504040204" pitchFamily="50" charset="-128"/>
                        </a:rPr>
                        <a:t>目指すべき都市像</a:t>
                      </a:r>
                    </a:p>
                  </a:txBody>
                  <a:tcPr marL="43118" marR="43118" marT="21559" marB="21559" anchor="ctr"/>
                </a:tc>
                <a:tc>
                  <a:txBody>
                    <a:bodyPr/>
                    <a:lstStyle/>
                    <a:p>
                      <a:pPr algn="ctr"/>
                      <a:r>
                        <a:rPr kumimoji="1" lang="ja-JP" altLang="en-US" sz="900" dirty="0">
                          <a:latin typeface="Meiryo UI" panose="020B0604030504040204" pitchFamily="50" charset="-128"/>
                          <a:ea typeface="Meiryo UI" panose="020B0604030504040204" pitchFamily="50" charset="-128"/>
                        </a:rPr>
                        <a:t>これまでの主</a:t>
                      </a:r>
                      <a:r>
                        <a:rPr kumimoji="1" lang="ja-JP" altLang="en-US" sz="900" dirty="0" smtClean="0">
                          <a:latin typeface="Meiryo UI" panose="020B0604030504040204" pitchFamily="50" charset="-128"/>
                          <a:ea typeface="Meiryo UI" panose="020B0604030504040204" pitchFamily="50" charset="-128"/>
                        </a:rPr>
                        <a:t>な取組み</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3870656217"/>
                  </a:ext>
                </a:extLst>
              </a:tr>
              <a:tr h="323162">
                <a:tc rowSpan="4">
                  <a:txBody>
                    <a:bodyPr/>
                    <a:lstStyle/>
                    <a:p>
                      <a:pPr algn="ctr"/>
                      <a:r>
                        <a:rPr kumimoji="1" lang="ja-JP" altLang="en-US" sz="900" dirty="0">
                          <a:latin typeface="Meiryo UI" panose="020B0604030504040204" pitchFamily="50" charset="-128"/>
                          <a:ea typeface="Meiryo UI" panose="020B0604030504040204" pitchFamily="50" charset="-128"/>
                        </a:rPr>
                        <a:t>観光・都市魅力</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世界に</a:t>
                      </a:r>
                      <a:r>
                        <a:rPr kumimoji="1" lang="ja-JP" altLang="en-US" sz="900" dirty="0" smtClean="0">
                          <a:latin typeface="Meiryo UI" panose="020B0604030504040204" pitchFamily="50" charset="-128"/>
                          <a:ea typeface="Meiryo UI" panose="020B0604030504040204" pitchFamily="50" charset="-128"/>
                        </a:rPr>
                        <a:t>誇れる</a:t>
                      </a:r>
                      <a:r>
                        <a:rPr kumimoji="1" lang="ja-JP" altLang="en-US" sz="900" b="1" dirty="0" smtClean="0">
                          <a:latin typeface="Meiryo UI" panose="020B0604030504040204" pitchFamily="50" charset="-128"/>
                          <a:ea typeface="Meiryo UI" panose="020B0604030504040204" pitchFamily="50" charset="-128"/>
                        </a:rPr>
                        <a:t>自慢</a:t>
                      </a:r>
                      <a:r>
                        <a:rPr kumimoji="1" lang="ja-JP" altLang="en-US" sz="900" b="1" dirty="0">
                          <a:latin typeface="Meiryo UI" panose="020B0604030504040204" pitchFamily="50" charset="-128"/>
                          <a:ea typeface="Meiryo UI" panose="020B0604030504040204" pitchFamily="50" charset="-128"/>
                        </a:rPr>
                        <a:t>の都市</a:t>
                      </a:r>
                    </a:p>
                  </a:txBody>
                  <a:tcPr marL="43118" marR="43118" marT="21559" marB="21559" anchor="ctr"/>
                </a:tc>
                <a:tc rowSpan="4">
                  <a:txBody>
                    <a:bodyPr/>
                    <a:lstStyle/>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n-cs"/>
                        </a:rPr>
                        <a:t>2025</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n-cs"/>
                        </a:rPr>
                        <a:t>大阪</a:t>
                      </a:r>
                      <a:r>
                        <a:rPr kumimoji="1" lang="ja-JP" altLang="ja-JP" sz="900" kern="1200" dirty="0">
                          <a:solidFill>
                            <a:schemeClr val="tx1"/>
                          </a:solidFill>
                          <a:effectLst/>
                          <a:latin typeface="Meiryo UI" panose="020B0604030504040204" pitchFamily="50" charset="-128"/>
                          <a:ea typeface="Meiryo UI" panose="020B0604030504040204" pitchFamily="50" charset="-128"/>
                          <a:cs typeface="+mn-cs"/>
                        </a:rPr>
                        <a:t>・関西</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万博の</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開催決定、百舌鳥・古市古墳群の世界</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遺産登録</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、夢洲におけるＩＲ誘致など大阪のビックプロジェクトを着実に推進。</a:t>
                      </a: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御堂筋</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オータムパーティ</a:t>
                      </a:r>
                      <a:r>
                        <a:rPr kumimoji="1" lang="ja-JP" altLang="en-US" sz="900" kern="1200" dirty="0" smtClean="0">
                          <a:solidFill>
                            <a:srgbClr val="0000FF"/>
                          </a:solidFill>
                          <a:effectLst/>
                          <a:latin typeface="Meiryo UI" panose="020B0604030504040204" pitchFamily="50" charset="-128"/>
                          <a:ea typeface="Meiryo UI" panose="020B0604030504040204" pitchFamily="50" charset="-128"/>
                          <a:cs typeface="+mn-cs"/>
                        </a:rPr>
                        <a:t>ー</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、大阪</a:t>
                      </a:r>
                      <a:r>
                        <a:rPr kumimoji="1" lang="ja-JP" altLang="en-US" sz="900" kern="1200" dirty="0" smtClean="0">
                          <a:solidFill>
                            <a:srgbClr val="0000FF"/>
                          </a:solidFill>
                          <a:effectLst/>
                          <a:latin typeface="Meiryo UI" panose="020B0604030504040204" pitchFamily="50" charset="-128"/>
                          <a:ea typeface="Meiryo UI" panose="020B0604030504040204" pitchFamily="50" charset="-128"/>
                          <a:cs typeface="+mn-cs"/>
                        </a:rPr>
                        <a:t>・</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光</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の饗宴、水都大阪フェスなど大型イベントを定期開催</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し、国内外に</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大阪ならではの魅力を発信</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900" kern="1200" dirty="0">
                        <a:solidFill>
                          <a:schemeClr val="dk1"/>
                        </a:solidFill>
                        <a:effectLst/>
                        <a:latin typeface="Meiryo UI" panose="020B0604030504040204" pitchFamily="50" charset="-128"/>
                        <a:ea typeface="Meiryo UI" panose="020B0604030504040204" pitchFamily="50" charset="-128"/>
                        <a:cs typeface="+mn-cs"/>
                      </a:endParaRP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インバウンド客の増加を目的とした施策を展開。インバウンド受入環境整備、ナイトカルチャーの</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充実、</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府域周遊促進に向けた取組みなどを通じ、大阪</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を訪問</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・滞在したくなる仕掛けづくりを推進。</a:t>
                      </a: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Ｇ</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大阪サミットの開催を通じ、大阪・関西の</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強</a:t>
                      </a:r>
                      <a:r>
                        <a:rPr kumimoji="1" lang="ja-JP" altLang="en-US" sz="900" kern="1200" dirty="0" smtClean="0">
                          <a:solidFill>
                            <a:schemeClr val="dk1"/>
                          </a:solidFill>
                          <a:effectLst/>
                          <a:latin typeface="Meiryo UI" panose="020B0604030504040204" pitchFamily="50" charset="-128"/>
                          <a:ea typeface="Meiryo UI" panose="020B0604030504040204" pitchFamily="50" charset="-128"/>
                          <a:cs typeface="+mn-cs"/>
                        </a:rPr>
                        <a:t>み</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や</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魅力を発信するとともに、「大阪ＭＩＣＥ推進委員会」を設置し、戦略的なＭＩＣＥ誘致を推進。</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2067471783"/>
                  </a:ext>
                </a:extLst>
              </a:tr>
              <a:tr h="45255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安全で安心して楽しめる </a:t>
                      </a:r>
                      <a:endParaRPr kumimoji="1" lang="en-US" altLang="ja-JP" sz="900" dirty="0">
                        <a:latin typeface="Meiryo UI" panose="020B0604030504040204" pitchFamily="50" charset="-128"/>
                        <a:ea typeface="Meiryo UI" panose="020B0604030504040204" pitchFamily="50" charset="-128"/>
                      </a:endParaRPr>
                    </a:p>
                    <a:p>
                      <a:r>
                        <a:rPr kumimoji="1" lang="en-US" altLang="ja-JP" sz="900" b="1" dirty="0">
                          <a:latin typeface="Meiryo UI" panose="020B0604030504040204" pitchFamily="50" charset="-128"/>
                          <a:ea typeface="Meiryo UI" panose="020B0604030504040204" pitchFamily="50" charset="-128"/>
                        </a:rPr>
                        <a:t>24</a:t>
                      </a:r>
                      <a:r>
                        <a:rPr kumimoji="1" lang="ja-JP" altLang="en-US" sz="900" b="1" dirty="0">
                          <a:latin typeface="Meiryo UI" panose="020B0604030504040204" pitchFamily="50" charset="-128"/>
                          <a:ea typeface="Meiryo UI" panose="020B0604030504040204" pitchFamily="50" charset="-128"/>
                        </a:rPr>
                        <a:t>時間おもてなし都市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365647604"/>
                  </a:ext>
                </a:extLst>
              </a:tr>
              <a:tr h="323162">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多様な人材が集う</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観光・ＭＩＣＥ都市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892257360"/>
                  </a:ext>
                </a:extLst>
              </a:tr>
              <a:tr h="85862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多様な楽しみ方ができる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周遊・滞在都市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579782576"/>
                  </a:ext>
                </a:extLst>
              </a:tr>
              <a:tr h="423921">
                <a:tc rowSpan="2">
                  <a:txBody>
                    <a:bodyPr/>
                    <a:lstStyle/>
                    <a:p>
                      <a:pPr algn="ctr"/>
                      <a:r>
                        <a:rPr kumimoji="1" lang="ja-JP" altLang="en-US" sz="900" dirty="0">
                          <a:latin typeface="Meiryo UI" panose="020B0604030504040204" pitchFamily="50" charset="-128"/>
                          <a:ea typeface="Meiryo UI" panose="020B0604030504040204" pitchFamily="50" charset="-128"/>
                        </a:rPr>
                        <a:t>文化</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大阪が誇る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文化力を活用した都市</a:t>
                      </a:r>
                    </a:p>
                  </a:txBody>
                  <a:tcPr marL="43118" marR="43118" marT="21559" marB="21559" anchor="ctr"/>
                </a:tc>
                <a:tc rowSpan="2">
                  <a:txBody>
                    <a:bodyPr/>
                    <a:lstStyle/>
                    <a:p>
                      <a:pPr>
                        <a:lnSpc>
                          <a:spcPts val="1540"/>
                        </a:lnSpc>
                      </a:pPr>
                      <a:r>
                        <a:rPr lang="ja-JP" altLang="ja-JP" sz="900" dirty="0">
                          <a:effectLst/>
                          <a:ea typeface="Meiryo UI" panose="020B0604030504040204" pitchFamily="50" charset="-128"/>
                          <a:cs typeface="Times New Roman" panose="02020603050405020304" pitchFamily="18" charset="0"/>
                        </a:rPr>
                        <a:t>〇　大阪文化芸術フェスの開催、府立上方演芸資料館の運営を通じた上方演芸の継承・発展、芸術・文化を創造し、支える人材の育成・支援に向けた取組みなどを通じ、大阪の文化を核とした都市魅力を発信。</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1547816599"/>
                  </a:ext>
                </a:extLst>
              </a:tr>
              <a:tr h="323162">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あらゆる人々が</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文化を享受できる都市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38152890"/>
                  </a:ext>
                </a:extLst>
              </a:tr>
              <a:tr h="452559">
                <a:tc rowSpan="2">
                  <a:txBody>
                    <a:bodyPr/>
                    <a:lstStyle/>
                    <a:p>
                      <a:pPr algn="ctr"/>
                      <a:r>
                        <a:rPr kumimoji="1" lang="ja-JP" altLang="en-US" sz="900" dirty="0">
                          <a:latin typeface="Meiryo UI" panose="020B0604030504040204" pitchFamily="50" charset="-128"/>
                          <a:ea typeface="Meiryo UI" panose="020B0604030504040204" pitchFamily="50" charset="-128"/>
                        </a:rPr>
                        <a:t>スポーツ</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アジアをリードする </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国際・プロスポーツ都市</a:t>
                      </a:r>
                    </a:p>
                  </a:txBody>
                  <a:tcPr marL="43118" marR="43118" marT="21559" marB="21559" anchor="ctr"/>
                </a:tc>
                <a:tc rowSpan="2">
                  <a:txBody>
                    <a:bodyPr/>
                    <a:lstStyle/>
                    <a:p>
                      <a:pPr>
                        <a:lnSpc>
                          <a:spcPts val="1540"/>
                        </a:lnSpc>
                      </a:pPr>
                      <a:r>
                        <a:rPr lang="ja-JP" altLang="ja-JP" sz="900" dirty="0">
                          <a:effectLst/>
                          <a:ea typeface="Meiryo UI" panose="020B0604030504040204" pitchFamily="50" charset="-128"/>
                          <a:cs typeface="Times New Roman" panose="02020603050405020304" pitchFamily="18" charset="0"/>
                        </a:rPr>
                        <a:t>〇　</a:t>
                      </a:r>
                      <a:r>
                        <a:rPr lang="ja-JP" altLang="en-US" sz="900" dirty="0" smtClean="0">
                          <a:solidFill>
                            <a:schemeClr val="tx1"/>
                          </a:solidFill>
                          <a:effectLst/>
                          <a:ea typeface="Meiryo UI" panose="020B0604030504040204" pitchFamily="50" charset="-128"/>
                          <a:cs typeface="Times New Roman" panose="02020603050405020304" pitchFamily="18" charset="0"/>
                        </a:rPr>
                        <a:t>大阪マラソンや</a:t>
                      </a:r>
                      <a:r>
                        <a:rPr lang="ja-JP" altLang="ja-JP" sz="900" dirty="0" smtClean="0">
                          <a:solidFill>
                            <a:schemeClr val="tx1"/>
                          </a:solidFill>
                          <a:effectLst/>
                          <a:ea typeface="Meiryo UI" panose="020B0604030504040204" pitchFamily="50" charset="-128"/>
                          <a:cs typeface="Times New Roman" panose="02020603050405020304" pitchFamily="18" charset="0"/>
                        </a:rPr>
                        <a:t>ラグビーワールドカップ</a:t>
                      </a:r>
                      <a:r>
                        <a:rPr lang="en-US" altLang="ja-JP" sz="900" dirty="0" smtClean="0">
                          <a:solidFill>
                            <a:schemeClr val="tx1"/>
                          </a:solidFill>
                          <a:effectLst/>
                          <a:ea typeface="Meiryo UI" panose="020B0604030504040204" pitchFamily="50" charset="-128"/>
                          <a:cs typeface="Times New Roman" panose="02020603050405020304" pitchFamily="18" charset="0"/>
                        </a:rPr>
                        <a:t>2019</a:t>
                      </a:r>
                      <a:r>
                        <a:rPr lang="ja-JP" altLang="en-US" sz="900" dirty="0" smtClean="0">
                          <a:solidFill>
                            <a:schemeClr val="tx1"/>
                          </a:solidFill>
                          <a:effectLst/>
                          <a:ea typeface="Meiryo UI" panose="020B0604030504040204" pitchFamily="50" charset="-128"/>
                          <a:cs typeface="Times New Roman" panose="02020603050405020304" pitchFamily="18" charset="0"/>
                        </a:rPr>
                        <a:t>日本大会</a:t>
                      </a:r>
                      <a:r>
                        <a:rPr lang="ja-JP" altLang="ja-JP" sz="900" dirty="0" smtClean="0">
                          <a:solidFill>
                            <a:schemeClr val="tx1"/>
                          </a:solidFill>
                          <a:effectLst/>
                          <a:ea typeface="Meiryo UI" panose="020B0604030504040204" pitchFamily="50" charset="-128"/>
                          <a:cs typeface="Times New Roman" panose="02020603050405020304" pitchFamily="18" charset="0"/>
                        </a:rPr>
                        <a:t>、</a:t>
                      </a:r>
                      <a:r>
                        <a:rPr lang="ja-JP" altLang="ja-JP" sz="900" dirty="0">
                          <a:solidFill>
                            <a:schemeClr val="tx1"/>
                          </a:solidFill>
                          <a:effectLst/>
                          <a:ea typeface="Meiryo UI" panose="020B0604030504040204" pitchFamily="50" charset="-128"/>
                          <a:cs typeface="Times New Roman" panose="02020603050405020304" pitchFamily="18" charset="0"/>
                        </a:rPr>
                        <a:t>大阪城トライアスロン</a:t>
                      </a:r>
                      <a:r>
                        <a:rPr lang="ja-JP" altLang="ja-JP" sz="900" dirty="0" smtClean="0">
                          <a:solidFill>
                            <a:schemeClr val="tx1"/>
                          </a:solidFill>
                          <a:effectLst/>
                          <a:ea typeface="Meiryo UI" panose="020B0604030504040204" pitchFamily="50" charset="-128"/>
                          <a:cs typeface="Times New Roman" panose="02020603050405020304" pitchFamily="18" charset="0"/>
                        </a:rPr>
                        <a:t>、</a:t>
                      </a:r>
                      <a:endParaRPr lang="en-US" altLang="ja-JP" sz="900" dirty="0" smtClean="0">
                        <a:solidFill>
                          <a:schemeClr val="tx1"/>
                        </a:solidFill>
                        <a:effectLst/>
                        <a:ea typeface="Meiryo UI" panose="020B0604030504040204" pitchFamily="50" charset="-128"/>
                        <a:cs typeface="Times New Roman" panose="02020603050405020304" pitchFamily="18" charset="0"/>
                      </a:endParaRPr>
                    </a:p>
                    <a:p>
                      <a:pPr>
                        <a:lnSpc>
                          <a:spcPts val="1540"/>
                        </a:lnSpc>
                      </a:pPr>
                      <a:r>
                        <a:rPr lang="ja-JP" altLang="ja-JP" sz="900" dirty="0" smtClean="0">
                          <a:solidFill>
                            <a:schemeClr val="tx1"/>
                          </a:solidFill>
                          <a:effectLst/>
                          <a:ea typeface="Meiryo UI" panose="020B0604030504040204" pitchFamily="50" charset="-128"/>
                          <a:cs typeface="Times New Roman" panose="02020603050405020304" pitchFamily="18" charset="0"/>
                        </a:rPr>
                        <a:t>大阪</a:t>
                      </a:r>
                      <a:r>
                        <a:rPr lang="ja-JP" altLang="ja-JP" sz="900" dirty="0">
                          <a:solidFill>
                            <a:schemeClr val="tx1"/>
                          </a:solidFill>
                          <a:effectLst/>
                          <a:ea typeface="Meiryo UI" panose="020B0604030504040204" pitchFamily="50" charset="-128"/>
                          <a:cs typeface="Times New Roman" panose="02020603050405020304" pitchFamily="18" charset="0"/>
                        </a:rPr>
                        <a:t>国際女子マラソンなど国際的なスポーツイベントの開催等を通じ、大阪の都市魅力を国内外に発信するとともに</a:t>
                      </a:r>
                      <a:r>
                        <a:rPr lang="ja-JP" altLang="ja-JP" sz="900" dirty="0" smtClean="0">
                          <a:solidFill>
                            <a:schemeClr val="tx1"/>
                          </a:solidFill>
                          <a:effectLst/>
                          <a:ea typeface="Meiryo UI" panose="020B0604030504040204" pitchFamily="50" charset="-128"/>
                          <a:cs typeface="Times New Roman" panose="02020603050405020304" pitchFamily="18" charset="0"/>
                        </a:rPr>
                        <a:t>、大阪</a:t>
                      </a:r>
                      <a:r>
                        <a:rPr lang="ja-JP" altLang="ja-JP" sz="900" dirty="0">
                          <a:solidFill>
                            <a:schemeClr val="tx1"/>
                          </a:solidFill>
                          <a:effectLst/>
                          <a:ea typeface="Meiryo UI" panose="020B0604030504040204" pitchFamily="50" charset="-128"/>
                          <a:cs typeface="Times New Roman" panose="02020603050405020304" pitchFamily="18" charset="0"/>
                        </a:rPr>
                        <a:t>を拠点とするトップスポーツチームとの交流などスポーツに親しむ環境づくりを推進。</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3612222206"/>
                  </a:ext>
                </a:extLst>
              </a:tr>
              <a:tr h="40061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健康と生きがいを創出する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スポーツに親しめる都市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143520494"/>
                  </a:ext>
                </a:extLst>
              </a:tr>
              <a:tr h="452559">
                <a:tc rowSpan="2">
                  <a:txBody>
                    <a:bodyPr/>
                    <a:lstStyle/>
                    <a:p>
                      <a:pPr algn="ctr"/>
                      <a:r>
                        <a:rPr kumimoji="1" lang="ja-JP" altLang="en-US" sz="900" dirty="0">
                          <a:latin typeface="Meiryo UI" panose="020B0604030504040204" pitchFamily="50" charset="-128"/>
                          <a:ea typeface="Meiryo UI" panose="020B0604030504040204" pitchFamily="50" charset="-128"/>
                        </a:rPr>
                        <a:t>国際化</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世界で活躍できる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グローバル人材育成都市</a:t>
                      </a:r>
                    </a:p>
                  </a:txBody>
                  <a:tcPr marL="43118" marR="43118" marT="21559" marB="21559" anchor="ctr"/>
                </a:tc>
                <a:tc rowSpan="2">
                  <a:txBody>
                    <a:bodyPr/>
                    <a:lstStyle/>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　外国人留学生の受け入れ・</a:t>
                      </a:r>
                      <a:r>
                        <a:rPr lang="ja-JP" altLang="en-US" sz="900" kern="100" dirty="0">
                          <a:effectLst/>
                          <a:latin typeface="游明朝" panose="02020400000000000000" pitchFamily="18" charset="-128"/>
                          <a:ea typeface="Meiryo UI" panose="020B0604030504040204" pitchFamily="50" charset="-128"/>
                          <a:cs typeface="Times New Roman" panose="02020603050405020304" pitchFamily="18" charset="0"/>
                        </a:rPr>
                        <a:t>定着</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促進を行うとともに、次代を担う生徒へ</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の</a:t>
                      </a:r>
                      <a:endParaRPr lang="en-US"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endParaRPr>
                    </a:p>
                    <a:p>
                      <a:pPr algn="l">
                        <a:lnSpc>
                          <a:spcPts val="1540"/>
                        </a:lnSpc>
                        <a:spcAft>
                          <a:spcPts val="0"/>
                        </a:spcAft>
                      </a:pP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英語</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教育の充実を図るなどグローバル人材の育成を推進。</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　外国人相談窓口の運営や、災害時の迅速正確な情報提供を目的と</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した</a:t>
                      </a:r>
                      <a:endParaRPr lang="en-US"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endParaRPr>
                    </a:p>
                    <a:p>
                      <a:pPr algn="l">
                        <a:lnSpc>
                          <a:spcPts val="1540"/>
                        </a:lnSpc>
                        <a:spcAft>
                          <a:spcPts val="0"/>
                        </a:spcAft>
                      </a:pP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アプリ</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の開発など</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安全</a:t>
                      </a:r>
                      <a:r>
                        <a:rPr lang="ja-JP" altLang="en-US" sz="900" kern="100" dirty="0" smtClean="0">
                          <a:effectLst/>
                          <a:latin typeface="游明朝" panose="02020400000000000000" pitchFamily="18" charset="-128"/>
                          <a:ea typeface="Meiryo UI" panose="020B0604030504040204" pitchFamily="50" charset="-128"/>
                          <a:cs typeface="Times New Roman" panose="02020603050405020304" pitchFamily="18" charset="0"/>
                        </a:rPr>
                        <a:t>・</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安心</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に向けた取組みを実施。</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〇国際競争力を有するビジネス拠点を目指し、府内の企業支援、外国企業等の誘致を推進。</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219676057"/>
                  </a:ext>
                </a:extLst>
              </a:tr>
              <a:tr h="729338">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出会いが新しい価値を生む</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多様性都市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026110163"/>
                  </a:ext>
                </a:extLst>
              </a:tr>
            </a:tbl>
          </a:graphicData>
        </a:graphic>
      </p:graphicFrame>
      <p:sp>
        <p:nvSpPr>
          <p:cNvPr id="6" name="正方形/長方形 5"/>
          <p:cNvSpPr/>
          <p:nvPr/>
        </p:nvSpPr>
        <p:spPr>
          <a:xfrm>
            <a:off x="196969" y="742646"/>
            <a:ext cx="3368230" cy="246221"/>
          </a:xfrm>
          <a:prstGeom prst="rect">
            <a:avLst/>
          </a:prstGeom>
        </p:spPr>
        <p:txBody>
          <a:bodyPr wrap="none">
            <a:spAutoFit/>
          </a:bodyPr>
          <a:lstStyle/>
          <a:p>
            <a:pPr>
              <a:lnSpc>
                <a:spcPts val="1219"/>
              </a:lnSpc>
            </a:pPr>
            <a:r>
              <a:rPr lang="en-US" altLang="ja-JP"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世界的な創造都市、国際エンターテイメント都市へ加速</a:t>
            </a:r>
            <a:r>
              <a:rPr lang="en-US" altLang="ja-JP"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p:txBody>
      </p:sp>
      <p:sp>
        <p:nvSpPr>
          <p:cNvPr id="7" name="正方形/長方形 6"/>
          <p:cNvSpPr/>
          <p:nvPr/>
        </p:nvSpPr>
        <p:spPr>
          <a:xfrm>
            <a:off x="5837657" y="1004048"/>
            <a:ext cx="3899311" cy="4939200"/>
          </a:xfrm>
          <a:prstGeom prst="rect">
            <a:avLst/>
          </a:prstGeom>
          <a:noFill/>
          <a:ln w="12700" cap="flat" cmpd="sng" algn="ctr">
            <a:solidFill>
              <a:sysClr val="window" lastClr="FFFFFF">
                <a:lumMod val="50000"/>
              </a:sysClr>
            </a:solidFill>
            <a:prstDash val="solid"/>
            <a:miter lim="800000"/>
          </a:ln>
          <a:effectLst/>
        </p:spPr>
        <p:txBody>
          <a:bodyPr rot="0" spcFirstLastPara="0" vert="horz" wrap="square" lIns="74295" tIns="37148" rIns="74295" bIns="37148" numCol="1" spcCol="0" rtlCol="0" fromWordArt="0" anchor="t" anchorCtr="0" forceAA="0" compatLnSpc="1">
            <a:prstTxWarp prst="textNoShape">
              <a:avLst/>
            </a:prstTxWarp>
            <a:noAutofit/>
          </a:bodyPr>
          <a:lstStyle/>
          <a:p>
            <a:pPr>
              <a:lnSpc>
                <a:spcPts val="1800"/>
              </a:lnSpc>
            </a:pPr>
            <a:endParaRPr lang="en-US" altLang="ja-JP" sz="1050" b="1"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b="1" kern="100" dirty="0" smtClean="0">
                <a:latin typeface="游明朝" panose="02020400000000000000" pitchFamily="18" charset="-128"/>
                <a:ea typeface="Meiryo UI" panose="020B0604030504040204" pitchFamily="50" charset="-128"/>
                <a:cs typeface="Times New Roman" panose="02020603050405020304" pitchFamily="18" charset="0"/>
              </a:rPr>
              <a:t>◆今後強化すべき取組み</a:t>
            </a:r>
            <a:endParaRPr lang="en-US" altLang="ja-JP" sz="1050" b="1"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b="1"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〇　世界第一級の文化・観光拠点の形成・発信</a:t>
            </a:r>
            <a:r>
              <a:rPr lang="en-US" altLang="ja-JP" sz="1050" kern="100" dirty="0" smtClean="0">
                <a:latin typeface="游明朝" panose="02020400000000000000" pitchFamily="18" charset="-128"/>
                <a:ea typeface="Meiryo UI" panose="020B0604030504040204" pitchFamily="50" charset="-128"/>
                <a:cs typeface="Times New Roman" panose="02020603050405020304" pitchFamily="18" charset="0"/>
              </a:rPr>
              <a:t>  </a:t>
            </a:r>
          </a:p>
          <a:p>
            <a:pPr>
              <a:lnSpc>
                <a:spcPts val="1700"/>
              </a:lnSpc>
            </a:pP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　　　（百舌鳥・古市古墳群</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、水都大阪、万博</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記念公園など）　</a:t>
            </a:r>
            <a:endParaRPr lang="en-US" altLang="ja-JP" sz="105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観光に影響を与えるリスクへの対応</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欧米豪をはじめ</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幅広い国・</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地域からの集客</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・国内</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観光の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推進、府域周遊の促進</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量から</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質への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転換</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大阪</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強みを</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活かした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誘客促進</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（エンタメ、食、歴史、文化・芸術、プロスポーツなど）</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ＭＩＣＥ</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誘致の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競争力強化</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文化</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・芸術を通じた都市ブランドの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形成</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スポーツツーリズム</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大阪</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の成長・発展につながる国内外の高度人材の育成・活躍</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indent="61913">
              <a:lnSpc>
                <a:spcPts val="1700"/>
              </a:lnSpc>
            </a:pPr>
            <a:endParaRPr lang="en-US" altLang="ja-JP" sz="105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b="1" kern="100" dirty="0" smtClean="0">
                <a:latin typeface="Meiryo UI" panose="020B0604030504040204" pitchFamily="50" charset="-128"/>
                <a:ea typeface="Meiryo UI" panose="020B0604030504040204" pitchFamily="50" charset="-128"/>
                <a:cs typeface="Times New Roman" panose="02020603050405020304" pitchFamily="18" charset="0"/>
              </a:rPr>
              <a:t>◆新型コロナウイルス感染症による影響、状況の変化等</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安全</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・安心の確保</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受入環境整備の充実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新た</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な生活様式に対応した都市魅力の創造</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・発信</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ja-JP" sz="1050" kern="100" dirty="0" err="1"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err="1" smtClean="0">
                <a:latin typeface="Meiryo UI" panose="020B0604030504040204" pitchFamily="50" charset="-128"/>
                <a:ea typeface="Meiryo UI" panose="020B0604030504040204" pitchFamily="50" charset="-128"/>
                <a:cs typeface="Times New Roman" panose="02020603050405020304" pitchFamily="18" charset="0"/>
              </a:rPr>
              <a:t>IoT</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活用など</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年大阪</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・関西</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万博の</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開催、夢洲</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における</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ＩＲ</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誘致の</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インパクト</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を活用した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賑わいづくり</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「ＳＤＧ</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s</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先進都市」の実現</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endPar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endParaRPr>
          </a:p>
          <a:p>
            <a:pPr marL="116086" indent="-61913">
              <a:lnSpc>
                <a:spcPts val="1800"/>
              </a:lnSpc>
            </a:pPr>
            <a:endParaRPr lang="ja-JP" altLang="en-US" sz="105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山形 8"/>
          <p:cNvSpPr/>
          <p:nvPr/>
        </p:nvSpPr>
        <p:spPr>
          <a:xfrm>
            <a:off x="5546948" y="2887237"/>
            <a:ext cx="265995" cy="10364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10" name="山形 9"/>
          <p:cNvSpPr/>
          <p:nvPr/>
        </p:nvSpPr>
        <p:spPr>
          <a:xfrm>
            <a:off x="5706463" y="2887237"/>
            <a:ext cx="265995" cy="10364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2" name="正方形/長方形 1"/>
          <p:cNvSpPr/>
          <p:nvPr/>
        </p:nvSpPr>
        <p:spPr>
          <a:xfrm>
            <a:off x="196969" y="6047489"/>
            <a:ext cx="9540000" cy="662915"/>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「大阪都市</a:t>
            </a:r>
            <a:r>
              <a:rPr kumimoji="1" lang="ja-JP" altLang="en-US" sz="1100" dirty="0" smtClean="0">
                <a:solidFill>
                  <a:schemeClr val="tx1"/>
                </a:solidFill>
                <a:latin typeface="Meiryo UI" panose="020B0604030504040204" pitchFamily="50" charset="-128"/>
                <a:ea typeface="Meiryo UI" panose="020B0604030504040204" pitchFamily="50" charset="-128"/>
              </a:rPr>
              <a:t>魅力創造戦略</a:t>
            </a: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」に基づき、さらなる都市魅力のステップアップを図り、「世界的な創造都市、国際</a:t>
            </a:r>
            <a:r>
              <a:rPr kumimoji="1" lang="ja-JP" altLang="en-US" sz="1100" dirty="0" smtClean="0">
                <a:solidFill>
                  <a:schemeClr val="tx1"/>
                </a:solidFill>
                <a:latin typeface="Meiryo UI" panose="020B0604030504040204" pitchFamily="50" charset="-128"/>
                <a:ea typeface="Meiryo UI" panose="020B0604030504040204" pitchFamily="50" charset="-128"/>
              </a:rPr>
              <a:t>エンターテイメント</a:t>
            </a:r>
            <a:r>
              <a:rPr kumimoji="1" lang="ja-JP" altLang="en-US" sz="1100" dirty="0">
                <a:solidFill>
                  <a:schemeClr val="tx1"/>
                </a:solidFill>
                <a:latin typeface="Meiryo UI" panose="020B0604030504040204" pitchFamily="50" charset="-128"/>
                <a:ea typeface="Meiryo UI" panose="020B0604030504040204" pitchFamily="50" charset="-128"/>
              </a:rPr>
              <a:t>都市」の実現に向けた各種プロジェクトに取り組むことで、大阪のプレゼンス向上を果たしてきたが</a:t>
            </a:r>
            <a:r>
              <a:rPr kumimoji="1" lang="ja-JP" altLang="en-US" sz="1100" dirty="0" smtClean="0">
                <a:solidFill>
                  <a:schemeClr val="tx1"/>
                </a:solidFill>
                <a:latin typeface="Meiryo UI" panose="020B0604030504040204" pitchFamily="50" charset="-128"/>
                <a:ea typeface="Meiryo UI" panose="020B0604030504040204" pitchFamily="50" charset="-128"/>
              </a:rPr>
              <a:t>、取組みを</a:t>
            </a:r>
            <a:r>
              <a:rPr kumimoji="1" lang="ja-JP" altLang="en-US" sz="1100" dirty="0">
                <a:solidFill>
                  <a:schemeClr val="tx1"/>
                </a:solidFill>
                <a:latin typeface="Meiryo UI" panose="020B0604030504040204" pitchFamily="50" charset="-128"/>
                <a:ea typeface="Meiryo UI" panose="020B0604030504040204" pitchFamily="50" charset="-128"/>
              </a:rPr>
              <a:t>通じた課題も浮き彫りとなった。また、戦略</a:t>
            </a: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を策定した当時からの状況変化等による新たな視点に基づく施策推進が必要となっており、これらを踏まえた、新たな都市</a:t>
            </a:r>
            <a:r>
              <a:rPr kumimoji="1" lang="ja-JP" altLang="en-US" sz="1100" dirty="0" smtClean="0">
                <a:solidFill>
                  <a:schemeClr val="tx1"/>
                </a:solidFill>
                <a:latin typeface="Meiryo UI" panose="020B0604030504040204" pitchFamily="50" charset="-128"/>
                <a:ea typeface="Meiryo UI" panose="020B0604030504040204" pitchFamily="50" charset="-128"/>
              </a:rPr>
              <a:t>魅力創造戦略</a:t>
            </a:r>
            <a:r>
              <a:rPr kumimoji="1" lang="ja-JP" altLang="en-US" sz="1100" dirty="0">
                <a:solidFill>
                  <a:schemeClr val="tx1"/>
                </a:solidFill>
                <a:latin typeface="Meiryo UI" panose="020B0604030504040204" pitchFamily="50" charset="-128"/>
                <a:ea typeface="Meiryo UI" panose="020B0604030504040204" pitchFamily="50" charset="-128"/>
              </a:rPr>
              <a:t>を策定する。</a:t>
            </a:r>
          </a:p>
        </p:txBody>
      </p:sp>
      <p:sp>
        <p:nvSpPr>
          <p:cNvPr id="3" name="正方形/長方形 2"/>
          <p:cNvSpPr/>
          <p:nvPr/>
        </p:nvSpPr>
        <p:spPr>
          <a:xfrm>
            <a:off x="8608740" y="185466"/>
            <a:ext cx="985309" cy="47762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Ｐゴシック" panose="020B0600070205080204" pitchFamily="50" charset="-128"/>
                <a:ea typeface="ＭＳ Ｐゴシック" panose="020B0600070205080204" pitchFamily="50" charset="-128"/>
              </a:rPr>
              <a:t>資料</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１－１</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8437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844</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大阪都市魅力創造戦略2020の検証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2020-09-24T07:52:51Z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