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4" r:id="rId2"/>
  </p:sldIdLst>
  <p:sldSz cx="9906000" cy="6858000" type="A4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723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48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7408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773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49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0177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549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45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292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547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735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392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D5EDE-F749-4355-815D-7781D04C3C23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5652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355943" y="3846535"/>
            <a:ext cx="9180000" cy="2810743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386809" y="581809"/>
            <a:ext cx="9144000" cy="333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大阪都</a:t>
            </a:r>
            <a:r>
              <a:rPr kumimoji="1" lang="ja-JP" altLang="en-US" sz="2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市魅力創造戦略</a:t>
            </a:r>
            <a:r>
              <a:rPr kumimoji="1" lang="en-US" altLang="ja-JP" sz="2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1" lang="ja-JP" altLang="en-US" sz="2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（案）策定に向けたスケジュール</a:t>
            </a:r>
          </a:p>
        </p:txBody>
      </p:sp>
      <p:cxnSp>
        <p:nvCxnSpPr>
          <p:cNvPr id="5" name="直線コネクタ 4"/>
          <p:cNvCxnSpPr/>
          <p:nvPr/>
        </p:nvCxnSpPr>
        <p:spPr>
          <a:xfrm flipV="1">
            <a:off x="355943" y="923232"/>
            <a:ext cx="9180000" cy="861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正方形/長方形 12"/>
          <p:cNvSpPr/>
          <p:nvPr/>
        </p:nvSpPr>
        <p:spPr>
          <a:xfrm>
            <a:off x="443469" y="1013244"/>
            <a:ext cx="874675" cy="3313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R2</a:t>
            </a:r>
            <a:r>
              <a:rPr kumimoji="1" lang="ja-JP" altLang="en-US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</a:p>
        </p:txBody>
      </p:sp>
      <p:grpSp>
        <p:nvGrpSpPr>
          <p:cNvPr id="32" name="グループ化 31"/>
          <p:cNvGrpSpPr/>
          <p:nvPr/>
        </p:nvGrpSpPr>
        <p:grpSpPr>
          <a:xfrm>
            <a:off x="7355294" y="2649365"/>
            <a:ext cx="1310125" cy="645540"/>
            <a:chOff x="1213681" y="5205858"/>
            <a:chExt cx="583714" cy="425706"/>
          </a:xfrm>
        </p:grpSpPr>
        <p:sp>
          <p:nvSpPr>
            <p:cNvPr id="33" name="タイトル 1"/>
            <p:cNvSpPr txBox="1">
              <a:spLocks/>
            </p:cNvSpPr>
            <p:nvPr/>
          </p:nvSpPr>
          <p:spPr>
            <a:xfrm>
              <a:off x="1213681" y="5205858"/>
              <a:ext cx="583714" cy="42570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府議会・市会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34" name="直線矢印コネクタ 33"/>
            <p:cNvCxnSpPr>
              <a:cxnSpLocks/>
            </p:cNvCxnSpPr>
            <p:nvPr/>
          </p:nvCxnSpPr>
          <p:spPr>
            <a:xfrm>
              <a:off x="1229390" y="5303941"/>
              <a:ext cx="484253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グループ化 62"/>
          <p:cNvGrpSpPr/>
          <p:nvPr/>
        </p:nvGrpSpPr>
        <p:grpSpPr>
          <a:xfrm>
            <a:off x="7624953" y="3198115"/>
            <a:ext cx="1143584" cy="462141"/>
            <a:chOff x="1424097" y="5294919"/>
            <a:chExt cx="1396491" cy="461805"/>
          </a:xfrm>
        </p:grpSpPr>
        <p:sp>
          <p:nvSpPr>
            <p:cNvPr id="64" name="タイトル 1"/>
            <p:cNvSpPr txBox="1">
              <a:spLocks/>
            </p:cNvSpPr>
            <p:nvPr/>
          </p:nvSpPr>
          <p:spPr>
            <a:xfrm>
              <a:off x="1424097" y="5331018"/>
              <a:ext cx="1396491" cy="42570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パブリックコメント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（２月頃）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65" name="直線矢印コネクタ 64"/>
            <p:cNvCxnSpPr>
              <a:cxnSpLocks/>
            </p:cNvCxnSpPr>
            <p:nvPr/>
          </p:nvCxnSpPr>
          <p:spPr>
            <a:xfrm>
              <a:off x="1568486" y="5294919"/>
              <a:ext cx="85971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正方形/長方形 79"/>
          <p:cNvSpPr/>
          <p:nvPr/>
        </p:nvSpPr>
        <p:spPr>
          <a:xfrm>
            <a:off x="1520818" y="1026657"/>
            <a:ext cx="874675" cy="3313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６月</a:t>
            </a:r>
          </a:p>
        </p:txBody>
      </p:sp>
      <p:sp>
        <p:nvSpPr>
          <p:cNvPr id="84" name="正方形/長方形 83"/>
          <p:cNvSpPr/>
          <p:nvPr/>
        </p:nvSpPr>
        <p:spPr>
          <a:xfrm>
            <a:off x="3069902" y="1040433"/>
            <a:ext cx="874675" cy="3313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８月</a:t>
            </a:r>
          </a:p>
        </p:txBody>
      </p:sp>
      <p:sp>
        <p:nvSpPr>
          <p:cNvPr id="85" name="正方形/長方形 84"/>
          <p:cNvSpPr/>
          <p:nvPr/>
        </p:nvSpPr>
        <p:spPr>
          <a:xfrm>
            <a:off x="5961424" y="1001081"/>
            <a:ext cx="874675" cy="378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</a:p>
        </p:txBody>
      </p:sp>
      <p:sp>
        <p:nvSpPr>
          <p:cNvPr id="109" name="正方形/長方形 108"/>
          <p:cNvSpPr/>
          <p:nvPr/>
        </p:nvSpPr>
        <p:spPr>
          <a:xfrm>
            <a:off x="7261656" y="979477"/>
            <a:ext cx="874675" cy="4212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</a:p>
        </p:txBody>
      </p:sp>
      <p:cxnSp>
        <p:nvCxnSpPr>
          <p:cNvPr id="79" name="直線矢印コネクタ 78"/>
          <p:cNvCxnSpPr/>
          <p:nvPr/>
        </p:nvCxnSpPr>
        <p:spPr>
          <a:xfrm>
            <a:off x="300187" y="3701161"/>
            <a:ext cx="918000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/>
          <p:nvPr/>
        </p:nvCxnSpPr>
        <p:spPr>
          <a:xfrm>
            <a:off x="355943" y="1425943"/>
            <a:ext cx="918000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タイトル 1"/>
          <p:cNvSpPr txBox="1">
            <a:spLocks/>
          </p:cNvSpPr>
          <p:nvPr/>
        </p:nvSpPr>
        <p:spPr>
          <a:xfrm>
            <a:off x="2028428" y="1531896"/>
            <a:ext cx="2525623" cy="31983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＜都市魅力戦略推進会議の開催＞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7" name="正方形/長方形 106"/>
          <p:cNvSpPr/>
          <p:nvPr/>
        </p:nvSpPr>
        <p:spPr>
          <a:xfrm>
            <a:off x="4324264" y="1026657"/>
            <a:ext cx="1193703" cy="3313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1762059" y="1871620"/>
            <a:ext cx="7160814" cy="604413"/>
            <a:chOff x="1762059" y="1624480"/>
            <a:chExt cx="7160814" cy="604413"/>
          </a:xfrm>
        </p:grpSpPr>
        <p:grpSp>
          <p:nvGrpSpPr>
            <p:cNvPr id="57" name="グループ化 56"/>
            <p:cNvGrpSpPr/>
            <p:nvPr/>
          </p:nvGrpSpPr>
          <p:grpSpPr>
            <a:xfrm>
              <a:off x="1762059" y="1692399"/>
              <a:ext cx="7024892" cy="536494"/>
              <a:chOff x="645585" y="5187421"/>
              <a:chExt cx="2009183" cy="496226"/>
            </a:xfrm>
          </p:grpSpPr>
          <p:sp>
            <p:nvSpPr>
              <p:cNvPr id="58" name="タイトル 1"/>
              <p:cNvSpPr txBox="1">
                <a:spLocks/>
              </p:cNvSpPr>
              <p:nvPr/>
            </p:nvSpPr>
            <p:spPr>
              <a:xfrm>
                <a:off x="645585" y="5384481"/>
                <a:ext cx="547230" cy="29916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ja-JP" altLang="en-US" sz="12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第</a:t>
                </a:r>
                <a:r>
                  <a:rPr lang="en-US" altLang="ja-JP" sz="12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1</a:t>
                </a:r>
                <a:r>
                  <a:rPr lang="ja-JP" altLang="en-US" sz="12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回（</a:t>
                </a:r>
                <a:r>
                  <a:rPr lang="en-US" altLang="ja-JP" sz="12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7/1</a:t>
                </a:r>
                <a:r>
                  <a:rPr lang="ja-JP" altLang="en-US" sz="12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）</a:t>
                </a:r>
                <a:endParaRPr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lang="ja-JP" altLang="en-US" sz="12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（新戦略策定に向けて）</a:t>
                </a:r>
                <a:endParaRPr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cxnSp>
            <p:nvCxnSpPr>
              <p:cNvPr id="59" name="直線矢印コネクタ 58"/>
              <p:cNvCxnSpPr>
                <a:cxnSpLocks/>
              </p:cNvCxnSpPr>
              <p:nvPr/>
            </p:nvCxnSpPr>
            <p:spPr>
              <a:xfrm flipV="1">
                <a:off x="895433" y="5187421"/>
                <a:ext cx="1759335" cy="22624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グループ化 5"/>
            <p:cNvGrpSpPr/>
            <p:nvPr/>
          </p:nvGrpSpPr>
          <p:grpSpPr>
            <a:xfrm>
              <a:off x="2628255" y="1624480"/>
              <a:ext cx="6294618" cy="148278"/>
              <a:chOff x="2628255" y="1624480"/>
              <a:chExt cx="6294618" cy="148278"/>
            </a:xfrm>
          </p:grpSpPr>
          <p:sp>
            <p:nvSpPr>
              <p:cNvPr id="102" name="楕円 101"/>
              <p:cNvSpPr/>
              <p:nvPr/>
            </p:nvSpPr>
            <p:spPr>
              <a:xfrm flipV="1">
                <a:off x="2628255" y="1636837"/>
                <a:ext cx="135920" cy="13592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" name="楕円 102"/>
              <p:cNvSpPr/>
              <p:nvPr/>
            </p:nvSpPr>
            <p:spPr>
              <a:xfrm>
                <a:off x="4245285" y="1636837"/>
                <a:ext cx="135920" cy="13592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" name="楕円 103"/>
              <p:cNvSpPr/>
              <p:nvPr/>
            </p:nvSpPr>
            <p:spPr>
              <a:xfrm>
                <a:off x="5776353" y="1636837"/>
                <a:ext cx="135920" cy="13592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8" name="楕円 107"/>
              <p:cNvSpPr/>
              <p:nvPr/>
            </p:nvSpPr>
            <p:spPr>
              <a:xfrm>
                <a:off x="7393383" y="1636837"/>
                <a:ext cx="135920" cy="13592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4" name="楕円 113"/>
              <p:cNvSpPr/>
              <p:nvPr/>
            </p:nvSpPr>
            <p:spPr>
              <a:xfrm>
                <a:off x="8786953" y="1624480"/>
                <a:ext cx="135920" cy="13592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15" name="タイトル 1"/>
          <p:cNvSpPr txBox="1">
            <a:spLocks/>
          </p:cNvSpPr>
          <p:nvPr/>
        </p:nvSpPr>
        <p:spPr>
          <a:xfrm>
            <a:off x="3713895" y="2163881"/>
            <a:ext cx="1333738" cy="2970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第２回（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9/18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（たたき台検討）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0" name="タイトル 1"/>
          <p:cNvSpPr txBox="1">
            <a:spLocks/>
          </p:cNvSpPr>
          <p:nvPr/>
        </p:nvSpPr>
        <p:spPr>
          <a:xfrm>
            <a:off x="536215" y="4220046"/>
            <a:ext cx="4320000" cy="12182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第１回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7/1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（水）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10:00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・これまでの取り組み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・新型コロナウィルスによる影響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・新戦略策定方針、スケジュール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・新戦略策定にあたっての意見・提言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1" name="タイトル 1"/>
          <p:cNvSpPr txBox="1">
            <a:spLocks/>
          </p:cNvSpPr>
          <p:nvPr/>
        </p:nvSpPr>
        <p:spPr>
          <a:xfrm>
            <a:off x="541788" y="5609248"/>
            <a:ext cx="4320000" cy="9129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第２回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9/18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（金）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16:00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・現戦略の検証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・新戦略（たたき台）検討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2" name="タイトル 1"/>
          <p:cNvSpPr txBox="1">
            <a:spLocks/>
          </p:cNvSpPr>
          <p:nvPr/>
        </p:nvSpPr>
        <p:spPr>
          <a:xfrm>
            <a:off x="5036079" y="4215947"/>
            <a:ext cx="4320000" cy="7723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第３回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11/17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（火）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15:00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 ・新戦略（素案）検討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の設定</a:t>
            </a:r>
            <a:r>
              <a:rPr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について</a:t>
            </a:r>
            <a:r>
              <a:rPr lang="ja-JP" altLang="en-US" sz="1200" strike="sngStrike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strike="sngStrike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3" name="タイトル 1"/>
          <p:cNvSpPr txBox="1">
            <a:spLocks/>
          </p:cNvSpPr>
          <p:nvPr/>
        </p:nvSpPr>
        <p:spPr>
          <a:xfrm>
            <a:off x="5047633" y="5089449"/>
            <a:ext cx="4320000" cy="5820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第４回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1/15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（金）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10:00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・新戦略（案）とりまとめ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4" name="タイトル 1"/>
          <p:cNvSpPr txBox="1">
            <a:spLocks/>
          </p:cNvSpPr>
          <p:nvPr/>
        </p:nvSpPr>
        <p:spPr>
          <a:xfrm>
            <a:off x="5047633" y="5772698"/>
            <a:ext cx="4320000" cy="749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第５回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月末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・パブリックコメント結果報告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・新戦略とりまとめ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36780" y="3879634"/>
            <a:ext cx="4092841" cy="3656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■都市魅力戦略推進会議における議論内容</a:t>
            </a:r>
          </a:p>
        </p:txBody>
      </p: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CCF40C96-F9E2-4640-9672-AC10A3102B98}"/>
              </a:ext>
            </a:extLst>
          </p:cNvPr>
          <p:cNvGrpSpPr/>
          <p:nvPr/>
        </p:nvGrpSpPr>
        <p:grpSpPr>
          <a:xfrm>
            <a:off x="4398287" y="2786631"/>
            <a:ext cx="2121774" cy="514849"/>
            <a:chOff x="1240599" y="5290282"/>
            <a:chExt cx="945337" cy="425706"/>
          </a:xfrm>
        </p:grpSpPr>
        <p:sp>
          <p:nvSpPr>
            <p:cNvPr id="50" name="タイトル 1">
              <a:extLst>
                <a:ext uri="{FF2B5EF4-FFF2-40B4-BE49-F238E27FC236}">
                  <a16:creationId xmlns:a16="http://schemas.microsoft.com/office/drawing/2014/main" id="{0527E15F-B36E-4A7A-AAED-916BB2102061}"/>
                </a:ext>
              </a:extLst>
            </p:cNvPr>
            <p:cNvSpPr txBox="1">
              <a:spLocks/>
            </p:cNvSpPr>
            <p:nvPr/>
          </p:nvSpPr>
          <p:spPr>
            <a:xfrm>
              <a:off x="1486777" y="5290282"/>
              <a:ext cx="583714" cy="42570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府議会・市会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51" name="直線矢印コネクタ 50">
              <a:extLst>
                <a:ext uri="{FF2B5EF4-FFF2-40B4-BE49-F238E27FC236}">
                  <a16:creationId xmlns:a16="http://schemas.microsoft.com/office/drawing/2014/main" id="{56D684E1-9542-473E-A82E-1A79349E335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40599" y="5295794"/>
              <a:ext cx="945337" cy="11326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タイトル 1">
            <a:extLst>
              <a:ext uri="{FF2B5EF4-FFF2-40B4-BE49-F238E27FC236}">
                <a16:creationId xmlns:a16="http://schemas.microsoft.com/office/drawing/2014/main" id="{68CDE0F0-C2B6-46BC-B587-2F8B7F8EEE62}"/>
              </a:ext>
            </a:extLst>
          </p:cNvPr>
          <p:cNvSpPr txBox="1">
            <a:spLocks/>
          </p:cNvSpPr>
          <p:nvPr/>
        </p:nvSpPr>
        <p:spPr>
          <a:xfrm>
            <a:off x="5242699" y="2152585"/>
            <a:ext cx="1534624" cy="3234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回（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11/17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（素案検討）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タイトル 1">
            <a:extLst>
              <a:ext uri="{FF2B5EF4-FFF2-40B4-BE49-F238E27FC236}">
                <a16:creationId xmlns:a16="http://schemas.microsoft.com/office/drawing/2014/main" id="{2CFD5622-52B9-42AD-BC15-92BB5DBD24D4}"/>
              </a:ext>
            </a:extLst>
          </p:cNvPr>
          <p:cNvSpPr txBox="1">
            <a:spLocks/>
          </p:cNvSpPr>
          <p:nvPr/>
        </p:nvSpPr>
        <p:spPr>
          <a:xfrm>
            <a:off x="6777323" y="2172083"/>
            <a:ext cx="1381059" cy="3234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(1/15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（案とりまとめ）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タイトル 1">
            <a:extLst>
              <a:ext uri="{FF2B5EF4-FFF2-40B4-BE49-F238E27FC236}">
                <a16:creationId xmlns:a16="http://schemas.microsoft.com/office/drawing/2014/main" id="{60465056-23ED-47E8-8D77-0290FDB88224}"/>
              </a:ext>
            </a:extLst>
          </p:cNvPr>
          <p:cNvSpPr txBox="1">
            <a:spLocks/>
          </p:cNvSpPr>
          <p:nvPr/>
        </p:nvSpPr>
        <p:spPr>
          <a:xfrm>
            <a:off x="8108796" y="2179979"/>
            <a:ext cx="1471441" cy="3234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（戦略とりまとめ）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楕円 60">
            <a:extLst>
              <a:ext uri="{FF2B5EF4-FFF2-40B4-BE49-F238E27FC236}">
                <a16:creationId xmlns:a16="http://schemas.microsoft.com/office/drawing/2014/main" id="{49471C01-F4FB-49D0-BA24-64D3F1550DC8}"/>
              </a:ext>
            </a:extLst>
          </p:cNvPr>
          <p:cNvSpPr/>
          <p:nvPr/>
        </p:nvSpPr>
        <p:spPr>
          <a:xfrm>
            <a:off x="9030320" y="2760198"/>
            <a:ext cx="150725" cy="14726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タイトル 1">
            <a:extLst>
              <a:ext uri="{FF2B5EF4-FFF2-40B4-BE49-F238E27FC236}">
                <a16:creationId xmlns:a16="http://schemas.microsoft.com/office/drawing/2014/main" id="{EFD7AF51-BA90-4552-92B3-D740C367637F}"/>
              </a:ext>
            </a:extLst>
          </p:cNvPr>
          <p:cNvSpPr txBox="1">
            <a:spLocks/>
          </p:cNvSpPr>
          <p:nvPr/>
        </p:nvSpPr>
        <p:spPr>
          <a:xfrm>
            <a:off x="8658404" y="2944950"/>
            <a:ext cx="872405" cy="323469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戦略策定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7DAC0487-2455-4C0C-9211-55A129DF0778}"/>
              </a:ext>
            </a:extLst>
          </p:cNvPr>
          <p:cNvSpPr/>
          <p:nvPr/>
        </p:nvSpPr>
        <p:spPr>
          <a:xfrm>
            <a:off x="8164109" y="976626"/>
            <a:ext cx="874675" cy="4212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8665419" y="310703"/>
            <a:ext cx="896404" cy="449943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資料２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6777323" y="1531896"/>
            <a:ext cx="2802914" cy="2098659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684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A4 210 x 297 mm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modified xsi:type="dcterms:W3CDTF">2021-01-25T07:44:17Z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