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24"/>
  </p:notesMasterIdLst>
  <p:sldIdLst>
    <p:sldId id="269" r:id="rId2"/>
    <p:sldId id="274" r:id="rId3"/>
    <p:sldId id="314" r:id="rId4"/>
    <p:sldId id="297" r:id="rId5"/>
    <p:sldId id="298" r:id="rId6"/>
    <p:sldId id="299" r:id="rId7"/>
    <p:sldId id="317" r:id="rId8"/>
    <p:sldId id="273" r:id="rId9"/>
    <p:sldId id="329" r:id="rId10"/>
    <p:sldId id="328" r:id="rId11"/>
    <p:sldId id="264" r:id="rId12"/>
    <p:sldId id="295" r:id="rId13"/>
    <p:sldId id="303" r:id="rId14"/>
    <p:sldId id="305" r:id="rId15"/>
    <p:sldId id="341" r:id="rId16"/>
    <p:sldId id="343" r:id="rId17"/>
    <p:sldId id="332" r:id="rId18"/>
    <p:sldId id="340" r:id="rId19"/>
    <p:sldId id="336" r:id="rId20"/>
    <p:sldId id="337" r:id="rId21"/>
    <p:sldId id="338" r:id="rId22"/>
    <p:sldId id="345" r:id="rId2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67" autoAdjust="0"/>
    <p:restoredTop sz="94660"/>
  </p:normalViewPr>
  <p:slideViewPr>
    <p:cSldViewPr snapToGrid="0">
      <p:cViewPr varScale="1">
        <p:scale>
          <a:sx n="59" d="100"/>
          <a:sy n="59" d="100"/>
        </p:scale>
        <p:origin x="518" y="3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2919413" cy="495300"/>
          </a:xfrm>
          <a:prstGeom prst="rect">
            <a:avLst/>
          </a:prstGeom>
        </p:spPr>
        <p:txBody>
          <a:bodyPr vert="horz" lIns="91321" tIns="45659" rIns="91321" bIns="4565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5" y="1"/>
            <a:ext cx="2919412" cy="495300"/>
          </a:xfrm>
          <a:prstGeom prst="rect">
            <a:avLst/>
          </a:prstGeom>
        </p:spPr>
        <p:txBody>
          <a:bodyPr vert="horz" lIns="91321" tIns="45659" rIns="91321" bIns="45659" rtlCol="0"/>
          <a:lstStyle>
            <a:lvl1pPr algn="r">
              <a:defRPr sz="1200"/>
            </a:lvl1pPr>
          </a:lstStyle>
          <a:p>
            <a:fld id="{523AE329-372B-4162-BAC9-6F9FDE4CC399}" type="datetimeFigureOut">
              <a:rPr kumimoji="1" lang="ja-JP" altLang="en-US" smtClean="0"/>
              <a:t>2021/1/25</a:t>
            </a:fld>
            <a:endParaRPr kumimoji="1" lang="ja-JP" altLang="en-US"/>
          </a:p>
        </p:txBody>
      </p:sp>
      <p:sp>
        <p:nvSpPr>
          <p:cNvPr id="4" name="スライド イメージ プレースホルダー 3"/>
          <p:cNvSpPr>
            <a:spLocks noGrp="1" noRot="1" noChangeAspect="1"/>
          </p:cNvSpPr>
          <p:nvPr>
            <p:ph type="sldImg" idx="2"/>
          </p:nvPr>
        </p:nvSpPr>
        <p:spPr>
          <a:xfrm>
            <a:off x="965200" y="1233488"/>
            <a:ext cx="4805363" cy="3327400"/>
          </a:xfrm>
          <a:prstGeom prst="rect">
            <a:avLst/>
          </a:prstGeom>
          <a:noFill/>
          <a:ln w="12700">
            <a:solidFill>
              <a:prstClr val="black"/>
            </a:solidFill>
          </a:ln>
        </p:spPr>
        <p:txBody>
          <a:bodyPr vert="horz" lIns="91321" tIns="45659" rIns="91321" bIns="45659" rtlCol="0" anchor="ctr"/>
          <a:lstStyle/>
          <a:p>
            <a:endParaRPr lang="ja-JP" altLang="en-US"/>
          </a:p>
        </p:txBody>
      </p:sp>
      <p:sp>
        <p:nvSpPr>
          <p:cNvPr id="5" name="ノート プレースホルダー 4"/>
          <p:cNvSpPr>
            <a:spLocks noGrp="1"/>
          </p:cNvSpPr>
          <p:nvPr>
            <p:ph type="body" sz="quarter" idx="3"/>
          </p:nvPr>
        </p:nvSpPr>
        <p:spPr>
          <a:xfrm>
            <a:off x="673109" y="4748213"/>
            <a:ext cx="5389563" cy="3884613"/>
          </a:xfrm>
          <a:prstGeom prst="rect">
            <a:avLst/>
          </a:prstGeom>
        </p:spPr>
        <p:txBody>
          <a:bodyPr vert="horz" lIns="91321" tIns="45659" rIns="91321" bIns="456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371014"/>
            <a:ext cx="2919413" cy="495300"/>
          </a:xfrm>
          <a:prstGeom prst="rect">
            <a:avLst/>
          </a:prstGeom>
        </p:spPr>
        <p:txBody>
          <a:bodyPr vert="horz" lIns="91321" tIns="45659" rIns="91321" bIns="456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5" y="9371014"/>
            <a:ext cx="2919412" cy="495300"/>
          </a:xfrm>
          <a:prstGeom prst="rect">
            <a:avLst/>
          </a:prstGeom>
        </p:spPr>
        <p:txBody>
          <a:bodyPr vert="horz" lIns="91321" tIns="45659" rIns="91321" bIns="45659"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2021/1/25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fontScale="90000"/>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大阪都市魅力創造戦略２０２５</a:t>
            </a:r>
            <a:br>
              <a:rPr kumimoji="1" lang="en-US" altLang="ja-JP" sz="2800" dirty="0">
                <a:latin typeface="Meiryo UI" panose="020B0604030504040204" pitchFamily="50" charset="-128"/>
                <a:ea typeface="Meiryo UI" panose="020B0604030504040204" pitchFamily="50" charset="-128"/>
              </a:rPr>
            </a:br>
            <a:r>
              <a:rPr lang="ja-JP" altLang="en-US" sz="2800" dirty="0">
                <a:latin typeface="Meiryo UI" panose="020B0604030504040204" pitchFamily="50" charset="-128"/>
                <a:ea typeface="Meiryo UI" panose="020B0604030504040204" pitchFamily="50" charset="-128"/>
              </a:rPr>
              <a:t>　（事務局案</a:t>
            </a:r>
            <a:r>
              <a:rPr kumimoji="1" lang="ja-JP" altLang="en-US" sz="2800" dirty="0">
                <a:latin typeface="Meiryo UI" panose="020B0604030504040204" pitchFamily="50" charset="-128"/>
                <a:ea typeface="Meiryo UI" panose="020B0604030504040204" pitchFamily="50" charset="-128"/>
              </a:rPr>
              <a:t>）</a:t>
            </a: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令和３年１月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
        <p:nvSpPr>
          <p:cNvPr id="3" name="テキスト ボックス 2"/>
          <p:cNvSpPr txBox="1"/>
          <p:nvPr/>
        </p:nvSpPr>
        <p:spPr>
          <a:xfrm>
            <a:off x="8662086" y="148282"/>
            <a:ext cx="1025611" cy="369332"/>
          </a:xfrm>
          <a:prstGeom prst="rect">
            <a:avLst/>
          </a:prstGeom>
          <a:noFill/>
          <a:ln>
            <a:solidFill>
              <a:schemeClr val="tx1"/>
            </a:solidFill>
          </a:ln>
        </p:spPr>
        <p:txBody>
          <a:bodyPr wrap="square" rtlCol="0">
            <a:spAutoFit/>
          </a:bodyPr>
          <a:lstStyle/>
          <a:p>
            <a:pPr algn="ctr"/>
            <a:r>
              <a:rPr lang="ja-JP" altLang="en-US" dirty="0"/>
              <a:t>資料１</a:t>
            </a:r>
            <a:endParaRPr kumimoji="1" lang="ja-JP" altLang="en-US" dirty="0"/>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kumimoji="1"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275358538"/>
              </p:ext>
            </p:extLst>
          </p:nvPr>
        </p:nvGraphicFramePr>
        <p:xfrm>
          <a:off x="5082567" y="604418"/>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5791">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330209">
                <a:tc>
                  <a:txBody>
                    <a:bodyPr/>
                    <a:lstStyle/>
                    <a:p>
                      <a:pPr>
                        <a:lnSpc>
                          <a:spcPts val="1400"/>
                        </a:lnSpc>
                      </a:pPr>
                      <a:endParaRPr kumimoji="1" lang="en-US" altLang="ja-JP" sz="1100" dirty="0"/>
                    </a:p>
                    <a:p>
                      <a:pPr>
                        <a:lnSpc>
                          <a:spcPts val="15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府・市・経済界が一体となった</a:t>
                      </a:r>
                      <a:r>
                        <a:rPr kumimoji="1" lang="ja-JP" altLang="en-US" sz="1100" u="none" dirty="0">
                          <a:solidFill>
                            <a:schemeClr val="tx1"/>
                          </a:solidFill>
                          <a:latin typeface="Meiryo UI" panose="020B0604030504040204" pitchFamily="50" charset="-128"/>
                          <a:ea typeface="Meiryo UI" panose="020B0604030504040204" pitchFamily="50" charset="-128"/>
                        </a:rPr>
                        <a:t>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関係機関等が連携し、官民が一体となった誘致活動</a:t>
                      </a:r>
                      <a:r>
                        <a:rPr kumimoji="1" lang="ja-JP" altLang="en-US" sz="1100" u="none" dirty="0">
                          <a:solidFill>
                            <a:schemeClr val="tx1"/>
                          </a:solidFill>
                          <a:latin typeface="Meiryo UI" panose="020B0604030504040204" pitchFamily="50" charset="-128"/>
                          <a:ea typeface="Meiryo UI" panose="020B0604030504040204" pitchFamily="50" charset="-128"/>
                        </a:rPr>
                        <a:t>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a:t>
                      </a:r>
                      <a:r>
                        <a:rPr kumimoji="1" lang="ja-JP" altLang="en-US" sz="1100" u="sng" dirty="0">
                          <a:solidFill>
                            <a:schemeClr val="tx1"/>
                          </a:solidFill>
                          <a:latin typeface="Meiryo UI" panose="020B0604030504040204" pitchFamily="50" charset="-128"/>
                          <a:ea typeface="Meiryo UI" panose="020B0604030504040204" pitchFamily="50" charset="-128"/>
                        </a:rPr>
                        <a:t>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a:solidFill>
                            <a:schemeClr val="tx1"/>
                          </a:solidFill>
                          <a:latin typeface="Meiryo UI" panose="020B0604030504040204" pitchFamily="50" charset="-128"/>
                          <a:ea typeface="Meiryo UI" panose="020B0604030504040204" pitchFamily="50" charset="-128"/>
                        </a:rPr>
                        <a:t>③</a:t>
                      </a:r>
                      <a:r>
                        <a:rPr kumimoji="1" lang="ja-JP" altLang="en-US" sz="1100" u="sng" dirty="0">
                          <a:solidFill>
                            <a:schemeClr val="tx1"/>
                          </a:solidFill>
                          <a:latin typeface="Meiryo UI" panose="020B0604030504040204" pitchFamily="50" charset="-128"/>
                          <a:ea typeface="Meiryo UI" panose="020B0604030504040204" pitchFamily="50" charset="-128"/>
                        </a:rPr>
                        <a:t>専門</a:t>
                      </a:r>
                      <a:r>
                        <a:rPr kumimoji="1" lang="ja-JP" altLang="en-US" sz="1100" u="none" dirty="0">
                          <a:solidFill>
                            <a:schemeClr val="tx1"/>
                          </a:solidFill>
                          <a:latin typeface="Meiryo UI" panose="020B0604030504040204" pitchFamily="50" charset="-128"/>
                          <a:ea typeface="Meiryo UI" panose="020B0604030504040204" pitchFamily="50" charset="-128"/>
                        </a:rPr>
                        <a:t>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dirty="0"/>
                    </a:p>
                    <a:p>
                      <a:pPr>
                        <a:lnSpc>
                          <a:spcPts val="14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883361488"/>
              </p:ext>
            </p:extLst>
          </p:nvPr>
        </p:nvGraphicFramePr>
        <p:xfrm>
          <a:off x="297360" y="604418"/>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4879">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331121">
                <a:tc>
                  <a:txBody>
                    <a:bodyPr/>
                    <a:lstStyle/>
                    <a:p>
                      <a:pPr>
                        <a:lnSpc>
                          <a:spcPts val="1400"/>
                        </a:lnSpc>
                      </a:pPr>
                      <a:r>
                        <a:rPr kumimoji="1" lang="ja-JP" altLang="en-US" sz="1100" u="none" dirty="0">
                          <a:latin typeface="Meiryo UI" panose="020B0604030504040204" pitchFamily="50" charset="-128"/>
                          <a:ea typeface="Meiryo UI" panose="020B0604030504040204" pitchFamily="50" charset="-128"/>
                        </a:rPr>
                        <a:t>① 国内観光の推進</a:t>
                      </a:r>
                      <a:endParaRPr kumimoji="1" lang="en-US" altLang="ja-JP" sz="1100"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a:t>
                      </a:r>
                      <a:r>
                        <a:rPr kumimoji="1" lang="ja-JP" altLang="en-US" sz="1100" u="sng" dirty="0">
                          <a:solidFill>
                            <a:schemeClr val="tx1"/>
                          </a:solidFill>
                          <a:latin typeface="Meiryo UI" panose="020B0604030504040204" pitchFamily="50" charset="-128"/>
                          <a:ea typeface="Meiryo UI" panose="020B0604030504040204" pitchFamily="50" charset="-128"/>
                        </a:rPr>
                        <a:t>強化・</a:t>
                      </a:r>
                      <a:r>
                        <a:rPr kumimoji="1" lang="ja-JP" altLang="en-US" sz="1100" u="none" dirty="0">
                          <a:solidFill>
                            <a:schemeClr val="tx1"/>
                          </a:solidFill>
                          <a:latin typeface="Meiryo UI" panose="020B0604030504040204" pitchFamily="50" charset="-128"/>
                          <a:ea typeface="Meiryo UI" panose="020B0604030504040204" pitchFamily="50" charset="-128"/>
                        </a:rPr>
                        <a:t>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a:t>
                      </a:r>
                      <a:r>
                        <a:rPr kumimoji="1" lang="ja-JP" altLang="en-US" sz="1100" u="sng" dirty="0">
                          <a:solidFill>
                            <a:schemeClr val="tx1"/>
                          </a:solidFill>
                          <a:latin typeface="Meiryo UI" panose="020B0604030504040204" pitchFamily="50" charset="-128"/>
                          <a:ea typeface="Meiryo UI" panose="020B0604030504040204" pitchFamily="50" charset="-128"/>
                        </a:rPr>
                        <a:t>定着・拡大に向けた取組み</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a:t>
                      </a:r>
                      <a:r>
                        <a:rPr kumimoji="1" lang="ja-JP" altLang="en-US" sz="1100" u="sng" dirty="0">
                          <a:solidFill>
                            <a:schemeClr val="tx1"/>
                          </a:solidFill>
                          <a:latin typeface="Meiryo UI" panose="020B0604030504040204" pitchFamily="50" charset="-128"/>
                          <a:ea typeface="Meiryo UI" panose="020B0604030504040204" pitchFamily="50" charset="-128"/>
                        </a:rPr>
                        <a:t>等に配慮した</a:t>
                      </a:r>
                      <a:r>
                        <a:rPr kumimoji="1" lang="ja-JP" altLang="en-US" sz="1100" u="none" dirty="0">
                          <a:solidFill>
                            <a:schemeClr val="tx1"/>
                          </a:solidFill>
                          <a:latin typeface="Meiryo UI" panose="020B0604030504040204" pitchFamily="50" charset="-128"/>
                          <a:ea typeface="Meiryo UI" panose="020B0604030504040204" pitchFamily="50" charset="-128"/>
                        </a:rPr>
                        <a:t>受入環境整備</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sng"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3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④ 自然を生かした都市魅力の</a:t>
                      </a:r>
                      <a:r>
                        <a:rPr kumimoji="1" lang="ja-JP" altLang="en-US" sz="1100" u="sng" dirty="0">
                          <a:solidFill>
                            <a:schemeClr val="tx1"/>
                          </a:solidFill>
                          <a:latin typeface="Meiryo UI" panose="020B0604030504040204" pitchFamily="50" charset="-128"/>
                          <a:ea typeface="Meiryo UI" panose="020B0604030504040204" pitchFamily="50" charset="-128"/>
                        </a:rPr>
                        <a:t>創出</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富裕層の受入拡大に向けた環境整備やニーズに対応した魅力づくり　</a:t>
                      </a: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a:t>
                      </a:r>
                      <a:r>
                        <a:rPr kumimoji="1" lang="ja-JP" altLang="en-US" sz="1100" u="sng" dirty="0">
                          <a:solidFill>
                            <a:schemeClr val="tx1"/>
                          </a:solidFill>
                          <a:latin typeface="Meiryo UI" panose="020B0604030504040204" pitchFamily="50" charset="-128"/>
                          <a:ea typeface="Meiryo UI" panose="020B0604030504040204" pitchFamily="50" charset="-128"/>
                        </a:rPr>
                        <a:t>の観光客ニーズ分析等マーケティングの強化</a:t>
                      </a:r>
                      <a:r>
                        <a:rPr kumimoji="1" lang="ja-JP" altLang="en-US" sz="1100" u="none" dirty="0">
                          <a:solidFill>
                            <a:schemeClr val="tx1"/>
                          </a:solidFill>
                          <a:latin typeface="Meiryo UI" panose="020B0604030504040204" pitchFamily="50" charset="-128"/>
                          <a:ea typeface="Meiryo UI" panose="020B0604030504040204" pitchFamily="50" charset="-128"/>
                        </a:rPr>
                        <a:t>、ニーズやターゲットに応じた戦略的プロモーションの実施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⑦ </a:t>
                      </a:r>
                      <a:r>
                        <a:rPr kumimoji="1" lang="ja-JP" altLang="en-US" sz="1100"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a:t>
                      </a:r>
                      <a:r>
                        <a:rPr kumimoji="1" lang="ja-JP" altLang="en-US" sz="1100" u="sng" dirty="0">
                          <a:solidFill>
                            <a:schemeClr val="tx1"/>
                          </a:solidFill>
                          <a:latin typeface="Meiryo UI" panose="020B0604030504040204" pitchFamily="50" charset="-128"/>
                          <a:ea typeface="Meiryo UI" panose="020B0604030504040204" pitchFamily="50" charset="-128"/>
                        </a:rPr>
                        <a:t>活用</a:t>
                      </a:r>
                      <a:r>
                        <a:rPr kumimoji="1" lang="ja-JP" altLang="en-US" sz="1100" u="none" dirty="0">
                          <a:solidFill>
                            <a:schemeClr val="tx1"/>
                          </a:solidFill>
                          <a:latin typeface="Meiryo UI" panose="020B0604030504040204" pitchFamily="50" charset="-128"/>
                          <a:ea typeface="Meiryo UI" panose="020B0604030504040204" pitchFamily="50" charset="-128"/>
                        </a:rPr>
                        <a:t>（関連：都市像１③）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589605637"/>
              </p:ext>
            </p:extLst>
          </p:nvPr>
        </p:nvGraphicFramePr>
        <p:xfrm>
          <a:off x="297360" y="604418"/>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99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600"/>
                        </a:lnSpc>
                      </a:pPr>
                      <a:endParaRPr kumimoji="1" lang="en-US" altLang="ja-JP" sz="1100" u="sng" dirty="0">
                        <a:solidFill>
                          <a:schemeClr val="tx1"/>
                        </a:solidFill>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734673413"/>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6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808167624"/>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5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a:t>
                      </a:r>
                      <a:r>
                        <a:rPr kumimoji="1" lang="ja-JP" altLang="en-US" sz="1100" u="sng" dirty="0">
                          <a:solidFill>
                            <a:schemeClr val="tx1"/>
                          </a:solidFill>
                          <a:latin typeface="Meiryo UI" panose="020B0604030504040204" pitchFamily="50" charset="-128"/>
                          <a:ea typeface="Meiryo UI" panose="020B0604030504040204" pitchFamily="50" charset="-128"/>
                        </a:rPr>
                        <a:t>「みる」</a:t>
                      </a:r>
                      <a:r>
                        <a:rPr kumimoji="1" lang="ja-JP" altLang="en-US" sz="1100" dirty="0">
                          <a:solidFill>
                            <a:schemeClr val="tx1"/>
                          </a:solidFill>
                          <a:latin typeface="Meiryo UI" panose="020B0604030504040204" pitchFamily="50" charset="-128"/>
                          <a:ea typeface="Meiryo UI" panose="020B0604030504040204" pitchFamily="50" charset="-128"/>
                        </a:rPr>
                        <a:t>機会の提供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sng" dirty="0">
                          <a:solidFill>
                            <a:schemeClr val="tx1"/>
                          </a:solidFill>
                          <a:latin typeface="Meiryo UI" panose="020B0604030504040204" pitchFamily="50" charset="-128"/>
                          <a:ea typeface="Meiryo UI" panose="020B0604030504040204" pitchFamily="50" charset="-128"/>
                        </a:rPr>
                        <a:t>2021</a:t>
                      </a:r>
                      <a:r>
                        <a:rPr kumimoji="1" lang="ja-JP" altLang="en-US" sz="1100" u="sng" dirty="0">
                          <a:solidFill>
                            <a:schemeClr val="tx1"/>
                          </a:solidFill>
                          <a:latin typeface="Meiryo UI" panose="020B0604030504040204" pitchFamily="50" charset="-128"/>
                          <a:ea typeface="Meiryo UI" panose="020B0604030504040204" pitchFamily="50" charset="-128"/>
                        </a:rPr>
                        <a:t>関西等機運醸成イベント等の展開</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a:solidFill>
                            <a:schemeClr val="tx1"/>
                          </a:solidFill>
                          <a:latin typeface="Meiryo UI" panose="020B0604030504040204" pitchFamily="50" charset="-128"/>
                          <a:ea typeface="Meiryo UI" panose="020B0604030504040204" pitchFamily="50" charset="-128"/>
                        </a:rPr>
                        <a:t>②</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大阪の</a:t>
                      </a:r>
                      <a:r>
                        <a:rPr kumimoji="1" lang="ja-JP" altLang="en-US" sz="1100" u="none" dirty="0">
                          <a:solidFill>
                            <a:schemeClr val="tx1"/>
                          </a:solidFill>
                          <a:latin typeface="Meiryo UI" panose="020B0604030504040204" pitchFamily="50" charset="-128"/>
                          <a:ea typeface="Meiryo UI" panose="020B0604030504040204" pitchFamily="50" charset="-128"/>
                        </a:rPr>
                        <a:t>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sng" dirty="0">
                          <a:solidFill>
                            <a:schemeClr val="tx1"/>
                          </a:solidFill>
                          <a:latin typeface="Meiryo UI" panose="020B0604030504040204" pitchFamily="50" charset="-128"/>
                          <a:ea typeface="Meiryo UI" panose="020B0604030504040204" pitchFamily="50" charset="-128"/>
                        </a:rPr>
                        <a:t>2021</a:t>
                      </a:r>
                      <a:r>
                        <a:rPr kumimoji="1" lang="ja-JP" altLang="en-US" sz="1100" u="sng"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333307881"/>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5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sng" dirty="0">
                          <a:solidFill>
                            <a:schemeClr val="tx1"/>
                          </a:solidFill>
                          <a:latin typeface="Meiryo UI" panose="020B0604030504040204" pitchFamily="50" charset="-128"/>
                          <a:ea typeface="Meiryo UI" panose="020B0604030504040204" pitchFamily="50" charset="-128"/>
                        </a:rPr>
                        <a:t>2021</a:t>
                      </a:r>
                      <a:r>
                        <a:rPr kumimoji="1" lang="ja-JP" altLang="en-US" sz="1100" u="sng"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499779977"/>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3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u="sng" dirty="0">
                          <a:solidFill>
                            <a:schemeClr val="tx1"/>
                          </a:solidFill>
                          <a:latin typeface="Meiryo UI" panose="020B0604030504040204" pitchFamily="50" charset="-128"/>
                          <a:ea typeface="Meiryo UI" panose="020B0604030504040204" pitchFamily="50" charset="-128"/>
                        </a:rPr>
                        <a:t>　　活躍支援</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②</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532429281"/>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3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u="sng" dirty="0">
                          <a:solidFill>
                            <a:schemeClr val="tx1"/>
                          </a:solidFill>
                          <a:latin typeface="Meiryo UI" panose="020B0604030504040204" pitchFamily="50" charset="-128"/>
                          <a:ea typeface="Meiryo UI" panose="020B0604030504040204" pitchFamily="50" charset="-128"/>
                        </a:rPr>
                        <a:t>に</a:t>
                      </a:r>
                      <a:r>
                        <a:rPr kumimoji="1" lang="ja-JP" altLang="en-US" sz="1100" u="none" dirty="0">
                          <a:solidFill>
                            <a:schemeClr val="tx1"/>
                          </a:solidFill>
                          <a:latin typeface="Meiryo UI" panose="020B0604030504040204" pitchFamily="50" charset="-128"/>
                          <a:ea typeface="Meiryo UI" panose="020B0604030504040204" pitchFamily="50" charset="-128"/>
                        </a:rPr>
                        <a:t>暮らせる環境づくり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② 国際競争力を有するビジネス拠点としての大阪の魅力向上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③ 大阪の活力を</a:t>
                      </a:r>
                      <a:r>
                        <a:rPr kumimoji="1" lang="ja-JP" altLang="en-US" sz="1100" u="sng" dirty="0">
                          <a:solidFill>
                            <a:schemeClr val="tx1"/>
                          </a:solidFill>
                          <a:latin typeface="Meiryo UI" panose="020B0604030504040204" pitchFamily="50" charset="-128"/>
                          <a:ea typeface="Meiryo UI" panose="020B0604030504040204" pitchFamily="50" charset="-128"/>
                        </a:rPr>
                        <a:t>生かした</a:t>
                      </a:r>
                      <a:r>
                        <a:rPr kumimoji="1" lang="ja-JP" altLang="en-US" sz="1100" dirty="0">
                          <a:solidFill>
                            <a:schemeClr val="tx1"/>
                          </a:solidFill>
                          <a:latin typeface="Meiryo UI" panose="020B0604030504040204" pitchFamily="50" charset="-128"/>
                          <a:ea typeface="Meiryo UI" panose="020B0604030504040204" pitchFamily="50" charset="-128"/>
                        </a:rPr>
                        <a:t>都市外交の推進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大阪の魅力や強みの効果的な海外への発信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12</a:t>
            </a:r>
            <a:endParaRPr kumimoji="1" lang="ja-JP" altLang="en-US" dirty="0"/>
          </a:p>
        </p:txBody>
      </p:sp>
      <p:sp>
        <p:nvSpPr>
          <p:cNvPr id="7" name="正方形/長方形 6"/>
          <p:cNvSpPr/>
          <p:nvPr/>
        </p:nvSpPr>
        <p:spPr>
          <a:xfrm>
            <a:off x="660432" y="777105"/>
            <a:ext cx="8622815" cy="1974900"/>
          </a:xfrm>
          <a:prstGeom prst="rect">
            <a:avLst/>
          </a:prstGeom>
        </p:spPr>
        <p:txBody>
          <a:bodyPr wrap="square">
            <a:spAutoFit/>
          </a:bodyPr>
          <a:lstStyle/>
          <a:p>
            <a:pPr>
              <a:lnSpc>
                <a:spcPts val="2300"/>
              </a:lnSpc>
            </a:pP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300"/>
              </a:lnSpc>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新型コロナウイルスの感染状況等に応じて、計画期間中において戦略を見直すことも想定</a:t>
            </a:r>
            <a:endParaRPr lang="en-US" altLang="ja-JP" sz="1600" kern="100" dirty="0">
              <a:latin typeface="游明朝" panose="02020400000000000000" pitchFamily="18" charset="-128"/>
              <a:ea typeface="Meiryo UI" panose="020B0604030504040204" pitchFamily="50" charset="-128"/>
              <a:cs typeface="Times New Roman" panose="02020603050405020304" pitchFamily="18" charset="0"/>
            </a:endParaRPr>
          </a:p>
          <a:p>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本戦略に基づく取組みは、新型コロナウイルスによる社会への影響を鑑み、上記期間をフェーズ１、フェーズ２という段階に分けて、状況に応じ推進していく。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endParaRPr lang="en-US"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ja-JP" altLang="en-US"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角丸四角形 1"/>
          <p:cNvSpPr/>
          <p:nvPr/>
        </p:nvSpPr>
        <p:spPr>
          <a:xfrm>
            <a:off x="995916" y="2452146"/>
            <a:ext cx="8287331" cy="3805241"/>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1097692" y="2959049"/>
            <a:ext cx="8083778"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a:t>
            </a:r>
            <a:r>
              <a:rPr lang="ja-JP" altLang="en-US" sz="1600" u="sng" kern="100" dirty="0">
                <a:ea typeface="Meiryo UI" panose="020B0604030504040204" pitchFamily="50" charset="-128"/>
                <a:cs typeface="Times New Roman" panose="02020603050405020304" pitchFamily="18" charset="0"/>
              </a:rPr>
              <a:t>観光</a:t>
            </a:r>
            <a:r>
              <a:rPr lang="ja-JP" altLang="en-US" sz="1600" kern="100" dirty="0">
                <a:ea typeface="Meiryo UI" panose="020B0604030504040204" pitchFamily="50" charset="-128"/>
                <a:cs typeface="Times New Roman" panose="02020603050405020304" pitchFamily="18" charset="0"/>
              </a:rPr>
              <a:t>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a:t>
            </a:r>
            <a:r>
              <a:rPr lang="ja-JP" altLang="en-US" sz="1600" u="sng" kern="100" dirty="0">
                <a:ea typeface="Meiryo UI" panose="020B0604030504040204" pitchFamily="50" charset="-128"/>
                <a:cs typeface="Times New Roman" panose="02020603050405020304" pitchFamily="18" charset="0"/>
              </a:rPr>
              <a:t>受入環境整備等を着実に</a:t>
            </a:r>
            <a:r>
              <a:rPr lang="ja-JP" altLang="en-US" sz="1600" kern="100" dirty="0">
                <a:ea typeface="Meiryo UI" panose="020B0604030504040204" pitchFamily="50" charset="-128"/>
                <a:cs typeface="Times New Roman" panose="02020603050405020304" pitchFamily="18" charset="0"/>
              </a:rPr>
              <a:t>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lvl="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a:t>
            </a:r>
            <a:r>
              <a:rPr lang="ja-JP" altLang="en-US" sz="1600" u="sng" dirty="0">
                <a:latin typeface="Meiryo UI" panose="020B0604030504040204" pitchFamily="50" charset="-128"/>
                <a:ea typeface="Meiryo UI" panose="020B0604030504040204" pitchFamily="50" charset="-128"/>
              </a:rPr>
              <a:t>国内に加え、インバウンドも対象とした</a:t>
            </a:r>
            <a:r>
              <a:rPr lang="ja-JP" altLang="en-US" sz="1600" dirty="0">
                <a:latin typeface="Meiryo UI" panose="020B0604030504040204" pitchFamily="50" charset="-128"/>
                <a:ea typeface="Meiryo UI" panose="020B0604030504040204" pitchFamily="50" charset="-128"/>
              </a:rPr>
              <a:t>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p>
        </p:txBody>
      </p:sp>
      <p:sp>
        <p:nvSpPr>
          <p:cNvPr id="8" name="正方形/長方形 7"/>
          <p:cNvSpPr/>
          <p:nvPr/>
        </p:nvSpPr>
        <p:spPr>
          <a:xfrm>
            <a:off x="783545" y="2610283"/>
            <a:ext cx="3683951" cy="359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700" b="1" dirty="0">
                <a:solidFill>
                  <a:schemeClr val="tx1"/>
                </a:solidFill>
                <a:latin typeface="Meiryo UI" panose="020B0604030504040204" pitchFamily="50" charset="-128"/>
                <a:ea typeface="Meiryo UI" panose="020B0604030504040204" pitchFamily="50" charset="-128"/>
              </a:rPr>
              <a:t>【</a:t>
            </a:r>
            <a:r>
              <a:rPr kumimoji="1" lang="ja-JP" altLang="en-US" sz="1700" b="1" dirty="0">
                <a:solidFill>
                  <a:schemeClr val="tx1"/>
                </a:solidFill>
                <a:latin typeface="Meiryo UI" panose="020B0604030504040204" pitchFamily="50" charset="-128"/>
                <a:ea typeface="Meiryo UI" panose="020B0604030504040204" pitchFamily="50" charset="-128"/>
              </a:rPr>
              <a:t>フェーズごとの取組みの方向性</a:t>
            </a:r>
            <a:r>
              <a:rPr kumimoji="1" lang="en-US" altLang="ja-JP" sz="1700" b="1" dirty="0">
                <a:solidFill>
                  <a:schemeClr val="tx1"/>
                </a:solidFill>
                <a:latin typeface="Meiryo UI" panose="020B0604030504040204" pitchFamily="50" charset="-128"/>
                <a:ea typeface="Meiryo UI" panose="020B0604030504040204" pitchFamily="50" charset="-128"/>
              </a:rPr>
              <a:t>】</a:t>
            </a:r>
            <a:endParaRPr kumimoji="1" lang="ja-JP" altLang="en-US" sz="17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計画期間</a:t>
            </a:r>
          </a:p>
        </p:txBody>
      </p:sp>
    </p:spTree>
    <p:extLst>
      <p:ext uri="{BB962C8B-B14F-4D97-AF65-F5344CB8AC3E}">
        <p14:creationId xmlns:p14="http://schemas.microsoft.com/office/powerpoint/2010/main" val="1691583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13</a:t>
            </a:r>
            <a:endParaRPr kumimoji="1" lang="ja-JP" altLang="en-US" dirty="0"/>
          </a:p>
        </p:txBody>
      </p:sp>
      <p:sp>
        <p:nvSpPr>
          <p:cNvPr id="7" name="角丸四角形 6"/>
          <p:cNvSpPr/>
          <p:nvPr/>
        </p:nvSpPr>
        <p:spPr>
          <a:xfrm>
            <a:off x="324249" y="2095666"/>
            <a:ext cx="9257502" cy="4175443"/>
          </a:xfrm>
          <a:prstGeom prst="roundRect">
            <a:avLst>
              <a:gd name="adj" fmla="val 4776"/>
            </a:avLst>
          </a:prstGeom>
          <a:solidFill>
            <a:sysClr val="window" lastClr="FFFFFF"/>
          </a:solidFill>
          <a:ln w="19050" cap="flat" cmpd="sng" algn="ctr">
            <a:solidFill>
              <a:srgbClr val="E7E6E6">
                <a:lumMod val="50000"/>
              </a:srgbClr>
            </a:solid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世界第一級の文化・観光拠点の進化・発信</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大阪の強み（エンタメ、食、歴史、文化・芸術、プロスポーツなど）を生かした魅力創出・発信</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さらなる観光誘客に向けた取組み</a:t>
            </a:r>
            <a:b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（欧米豪をはじめ幅広い国・地域からの誘客、国内</a:t>
            </a:r>
            <a:r>
              <a:rPr lang="ja-JP" altLang="en-US" sz="1600" i="1" u="sng" kern="100" dirty="0">
                <a:latin typeface="Meiryo UI" panose="020B0604030504040204" pitchFamily="50" charset="-128"/>
                <a:ea typeface="Meiryo UI" panose="020B0604030504040204" pitchFamily="50" charset="-128"/>
                <a:cs typeface="Times New Roman" panose="02020603050405020304" pitchFamily="18" charset="0"/>
              </a:rPr>
              <a:t>からの誘客</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、府域周遊の促進）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戦略的なＭＩＣＥ誘致の推進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文化・芸術を通じた都市ブランドの形成</a:t>
            </a: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スポーツツーリズムの推進</a:t>
            </a: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大阪の成長・発展につながる国内外の高度人材の活躍推進</a:t>
            </a:r>
          </a:p>
        </p:txBody>
      </p:sp>
      <p:sp>
        <p:nvSpPr>
          <p:cNvPr id="9" name="正方形/長方形 8">
            <a:extLst>
              <a:ext uri="{FF2B5EF4-FFF2-40B4-BE49-F238E27FC236}">
                <a16:creationId xmlns:a16="http://schemas.microsoft.com/office/drawing/2014/main" id="{A911D2B4-EC96-4437-A6A6-DB489B2B5AD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324249" y="673858"/>
            <a:ext cx="9257502" cy="130552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kumimoji="1" lang="ja-JP" altLang="en-US" sz="16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新型コロナウィルス</a:t>
            </a:r>
            <a:r>
              <a:rPr kumimoji="1" lang="ja-JP" altLang="en-US" sz="1400" dirty="0">
                <a:solidFill>
                  <a:schemeClr val="tx1"/>
                </a:solidFill>
                <a:latin typeface="Meiryo UI" panose="020B0604030504040204" pitchFamily="50" charset="-128"/>
                <a:ea typeface="Meiryo UI" panose="020B0604030504040204" pitchFamily="50" charset="-128"/>
              </a:rPr>
              <a:t>感染症</a:t>
            </a:r>
            <a:r>
              <a:rPr kumimoji="1" lang="ja-JP" altLang="en-US" sz="1400" u="sng" dirty="0">
                <a:solidFill>
                  <a:schemeClr val="tx1"/>
                </a:solidFill>
                <a:latin typeface="Meiryo UI" panose="020B0604030504040204" pitchFamily="50" charset="-128"/>
                <a:ea typeface="Meiryo UI" panose="020B0604030504040204" pitchFamily="50" charset="-128"/>
              </a:rPr>
              <a:t>による影響</a:t>
            </a:r>
            <a:r>
              <a:rPr kumimoji="1"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latin typeface="Meiryo UI" panose="020B0604030504040204" pitchFamily="50" charset="-128"/>
                <a:ea typeface="Meiryo UI" panose="020B0604030504040204" pitchFamily="50" charset="-128"/>
              </a:rPr>
              <a:t>、都市魅力創造に向けたこれ</a:t>
            </a:r>
            <a:r>
              <a:rPr kumimoji="1" lang="ja-JP" altLang="en-US" sz="1400" dirty="0">
                <a:solidFill>
                  <a:schemeClr val="tx1"/>
                </a:solidFill>
                <a:latin typeface="Meiryo UI" panose="020B0604030504040204" pitchFamily="50" charset="-128"/>
                <a:ea typeface="Meiryo UI" panose="020B0604030504040204" pitchFamily="50" charset="-128"/>
              </a:rPr>
              <a:t>までの取組み</a:t>
            </a:r>
            <a:r>
              <a:rPr kumimoji="1" lang="ja-JP" altLang="en-US" sz="1400" u="sng" dirty="0">
                <a:solidFill>
                  <a:schemeClr val="tx1"/>
                </a:solidFill>
                <a:latin typeface="Meiryo UI" panose="020B0604030504040204" pitchFamily="50" charset="-128"/>
                <a:ea typeface="Meiryo UI" panose="020B0604030504040204" pitchFamily="50" charset="-128"/>
              </a:rPr>
              <a:t>により明らかになった課題への対応</a:t>
            </a:r>
            <a:r>
              <a:rPr kumimoji="1"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、大阪・関西万博を見据えた魅力づくりなどの観点から、本戦略においては次の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510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27153" y="3104053"/>
            <a:ext cx="9027026" cy="213991"/>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dirty="0">
                <a:latin typeface="Meiryo UI" panose="020B0604030504040204" pitchFamily="50" charset="-128"/>
                <a:ea typeface="Meiryo UI" panose="020B0604030504040204" pitchFamily="50" charset="-128"/>
              </a:rPr>
              <a:t>世界第一級の文化・観光拠点の進化・発信</a:t>
            </a:r>
            <a:endParaRPr lang="ja-JP" altLang="en-US" sz="20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627153" y="5206577"/>
            <a:ext cx="9027026" cy="276999"/>
          </a:xfrm>
          <a:prstGeom prst="rect">
            <a:avLst/>
          </a:prstGeom>
          <a:solidFill>
            <a:schemeClr val="bg1">
              <a:lumMod val="75000"/>
            </a:schemeClr>
          </a:solidFill>
        </p:spPr>
        <p:txBody>
          <a:bodyPr wrap="square">
            <a:spAutoFit/>
          </a:bodyP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大阪の強み（</a:t>
            </a:r>
            <a:r>
              <a:rPr lang="ja-JP" altLang="en-US" sz="1200" b="1" dirty="0">
                <a:latin typeface="Meiryo UI" panose="020B0604030504040204" pitchFamily="50" charset="-128"/>
                <a:ea typeface="Meiryo UI" panose="020B0604030504040204" pitchFamily="50" charset="-128"/>
              </a:rPr>
              <a:t>エンタメ、食、歴史、文化・芸術、プロスポーツなど）</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を生かした魅力創出・発信</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正方形/長方形 24"/>
          <p:cNvSpPr/>
          <p:nvPr/>
        </p:nvSpPr>
        <p:spPr>
          <a:xfrm>
            <a:off x="432982" y="2418755"/>
            <a:ext cx="9415367" cy="40425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200"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取組み例については、フェーズごとに明確に区分けされるものではなく、フェーズを通じた取組みが前提となる。</a:t>
            </a:r>
          </a:p>
        </p:txBody>
      </p:sp>
      <p:sp>
        <p:nvSpPr>
          <p:cNvPr id="26" name="正方形/長方形 25"/>
          <p:cNvSpPr/>
          <p:nvPr/>
        </p:nvSpPr>
        <p:spPr>
          <a:xfrm>
            <a:off x="499228" y="2151596"/>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フェーズごとの重点取組み例</a:t>
            </a:r>
          </a:p>
        </p:txBody>
      </p:sp>
      <p:sp>
        <p:nvSpPr>
          <p:cNvPr id="2" name="ホームベース 1"/>
          <p:cNvSpPr/>
          <p:nvPr/>
        </p:nvSpPr>
        <p:spPr>
          <a:xfrm>
            <a:off x="627153" y="3310031"/>
            <a:ext cx="4447209" cy="1691361"/>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大阪・関西万博を契機とした世界に向けた大阪の魅力発信</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府域周遊促進に向けた魅力的な観光コンテンツ（水都大阪、大阪・光</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の饗宴、百舌鳥・古市古墳群、万博記念公園、大阪ミュージアム登録物、</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市内重点エリア等、自然の活用など）の磨き上げ</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ＩＲ誘致、大阪中之島美術館開館、大阪市立美術館リニューアル、</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うめきた２期まちづくり等の着実な推進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AI</a:t>
            </a:r>
            <a:r>
              <a:rPr lang="ja-JP" altLang="en-US" sz="1100" dirty="0" err="1">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ICT</a:t>
            </a:r>
            <a:r>
              <a:rPr lang="ja-JP" altLang="en-US" sz="1100" dirty="0">
                <a:solidFill>
                  <a:schemeClr val="tx1"/>
                </a:solidFill>
                <a:latin typeface="Meiryo UI" panose="020B0604030504040204" pitchFamily="50" charset="-128"/>
                <a:ea typeface="Meiryo UI" panose="020B0604030504040204" pitchFamily="50" charset="-128"/>
              </a:rPr>
              <a:t>等を活用した新たな観光コンテンツの開発・発信　　　　　　など</a:t>
            </a:r>
            <a:endParaRPr kumimoji="1" lang="ja-JP" altLang="en-US" dirty="0"/>
          </a:p>
        </p:txBody>
      </p:sp>
      <p:sp>
        <p:nvSpPr>
          <p:cNvPr id="15" name="山形 14"/>
          <p:cNvSpPr/>
          <p:nvPr/>
        </p:nvSpPr>
        <p:spPr>
          <a:xfrm>
            <a:off x="4919071" y="3310030"/>
            <a:ext cx="4829511" cy="1690570"/>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万博記念公園駅前周辺地区活性化事業の推進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水都大阪の新たな魅力拠点づくり（大阪城エリア、中之島</a:t>
            </a:r>
            <a:r>
              <a:rPr lang="en-US" altLang="ja-JP" sz="1100" dirty="0">
                <a:solidFill>
                  <a:schemeClr val="tx1"/>
                </a:solidFill>
                <a:latin typeface="Meiryo UI" panose="020B0604030504040204" pitchFamily="50" charset="-128"/>
                <a:ea typeface="Meiryo UI" panose="020B0604030504040204" pitchFamily="50" charset="-128"/>
              </a:rPr>
              <a:t>GATE</a:t>
            </a:r>
            <a:r>
              <a:rPr lang="ja-JP" altLang="en-US" sz="1100" dirty="0">
                <a:solidFill>
                  <a:schemeClr val="tx1"/>
                </a:solidFill>
                <a:latin typeface="Meiryo UI" panose="020B0604030504040204" pitchFamily="50" charset="-128"/>
                <a:ea typeface="Meiryo UI" panose="020B0604030504040204" pitchFamily="50" charset="-128"/>
              </a:rPr>
              <a:t>等）</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IR</a:t>
            </a:r>
            <a:r>
              <a:rPr lang="ja-JP" altLang="en-US" sz="1100" dirty="0">
                <a:solidFill>
                  <a:schemeClr val="tx1"/>
                </a:solidFill>
                <a:latin typeface="Meiryo UI" panose="020B0604030504040204" pitchFamily="50" charset="-128"/>
                <a:ea typeface="Meiryo UI" panose="020B0604030504040204" pitchFamily="50" charset="-128"/>
              </a:rPr>
              <a:t>を契機とした夢洲における国際観光拠点形成の推進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文化施設の集積を生かした中之島エリアの魅力向上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大阪市立美術館リニューアルによる文化発信力の強化と都市魅力向上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うめきた２期まちづくりの推進　　　　　　　　　　など</a:t>
            </a:r>
            <a:endParaRPr lang="en-US" altLang="ja-JP" sz="1100" dirty="0">
              <a:latin typeface="Meiryo UI" panose="020B0604030504040204" pitchFamily="50" charset="-128"/>
              <a:ea typeface="Meiryo UI" panose="020B0604030504040204" pitchFamily="50" charset="-128"/>
            </a:endParaRPr>
          </a:p>
        </p:txBody>
      </p:sp>
      <p:sp>
        <p:nvSpPr>
          <p:cNvPr id="32" name="ホームベース 31"/>
          <p:cNvSpPr/>
          <p:nvPr/>
        </p:nvSpPr>
        <p:spPr>
          <a:xfrm>
            <a:off x="644218" y="5458844"/>
            <a:ext cx="4437403" cy="1060662"/>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エンタメ、食、歴史など大阪の強みを生かした魅力の磨き上げ・発信</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文化芸術活動の回復や大阪の賑わいを創出する取組みの推進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大阪のプロスポーツチーム・トップアスリート等と連携した魅力発信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など</a:t>
            </a:r>
            <a:endParaRPr lang="en-US" altLang="ja-JP" sz="1100" dirty="0">
              <a:latin typeface="Meiryo UI" panose="020B0604030504040204" pitchFamily="50" charset="-128"/>
              <a:ea typeface="Meiryo UI" panose="020B0604030504040204" pitchFamily="50" charset="-128"/>
            </a:endParaRPr>
          </a:p>
        </p:txBody>
      </p:sp>
      <p:sp>
        <p:nvSpPr>
          <p:cNvPr id="33" name="山形 32"/>
          <p:cNvSpPr/>
          <p:nvPr/>
        </p:nvSpPr>
        <p:spPr>
          <a:xfrm>
            <a:off x="5002169" y="5458841"/>
            <a:ext cx="4652010" cy="1060666"/>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富裕層の集客に向けたプロモーションの展開、ニーズに対応した魅力</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づくり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博物館や美術館などの文化資源の鑑賞、体験など、国内外からの</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観光客の来訪促進に向けた文化観光の推進　　　　　　　　　　　　　など</a:t>
            </a:r>
            <a:endParaRPr lang="en-US" altLang="ja-JP" sz="900" dirty="0">
              <a:latin typeface="Meiryo UI" panose="020B0604030504040204" pitchFamily="50" charset="-128"/>
              <a:ea typeface="Meiryo UI" panose="020B0604030504040204" pitchFamily="50" charset="-128"/>
            </a:endParaRPr>
          </a:p>
        </p:txBody>
      </p:sp>
      <p:sp>
        <p:nvSpPr>
          <p:cNvPr id="18" name="スライド番号プレースホルダー 4"/>
          <p:cNvSpPr>
            <a:spLocks noGrp="1"/>
          </p:cNvSpPr>
          <p:nvPr>
            <p:ph type="sldNum" sz="quarter" idx="12"/>
          </p:nvPr>
        </p:nvSpPr>
        <p:spPr>
          <a:xfrm>
            <a:off x="7613433" y="6519506"/>
            <a:ext cx="2228850" cy="365125"/>
          </a:xfrm>
        </p:spPr>
        <p:txBody>
          <a:bodyPr/>
          <a:lstStyle/>
          <a:p>
            <a:r>
              <a:rPr kumimoji="1" lang="en-US" altLang="ja-JP" dirty="0"/>
              <a:t>14</a:t>
            </a:r>
            <a:endParaRPr kumimoji="1" lang="ja-JP" altLang="en-US" dirty="0"/>
          </a:p>
        </p:txBody>
      </p:sp>
      <p:sp>
        <p:nvSpPr>
          <p:cNvPr id="8" name="ホームベース 7"/>
          <p:cNvSpPr/>
          <p:nvPr/>
        </p:nvSpPr>
        <p:spPr>
          <a:xfrm>
            <a:off x="644218" y="2765284"/>
            <a:ext cx="4258982" cy="2410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フェーズ１（ウィズコロナ）</a:t>
            </a:r>
          </a:p>
        </p:txBody>
      </p:sp>
      <p:sp>
        <p:nvSpPr>
          <p:cNvPr id="9" name="山形 8"/>
          <p:cNvSpPr/>
          <p:nvPr/>
        </p:nvSpPr>
        <p:spPr>
          <a:xfrm>
            <a:off x="4903200" y="2764492"/>
            <a:ext cx="4845382" cy="24186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フェーズ２（ポストコロナ）</a:t>
            </a:r>
          </a:p>
        </p:txBody>
      </p:sp>
      <p:sp>
        <p:nvSpPr>
          <p:cNvPr id="22" name="正方形/長方形 21"/>
          <p:cNvSpPr/>
          <p:nvPr/>
        </p:nvSpPr>
        <p:spPr>
          <a:xfrm>
            <a:off x="615145" y="1081144"/>
            <a:ext cx="8932952" cy="789406"/>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　大阪の強みを生かした魅力の創出、国内からの誘客　</a:t>
            </a:r>
            <a:r>
              <a:rPr lang="ja-JP" altLang="en-US" dirty="0">
                <a:solidFill>
                  <a:srgbClr val="00B050"/>
                </a:solidFill>
                <a:latin typeface="Meiryo UI" panose="020B0604030504040204" pitchFamily="50" charset="-128"/>
                <a:ea typeface="Meiryo UI" panose="020B0604030504040204" pitchFamily="50" charset="-128"/>
              </a:rPr>
              <a:t>　　　</a:t>
            </a:r>
            <a:endParaRPr lang="en-US" altLang="ja-JP" dirty="0">
              <a:solidFill>
                <a:srgbClr val="00B050"/>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499228" y="329528"/>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最優先取組み</a:t>
            </a:r>
          </a:p>
        </p:txBody>
      </p:sp>
      <p:sp>
        <p:nvSpPr>
          <p:cNvPr id="17" name="正方形/長方形 16"/>
          <p:cNvSpPr/>
          <p:nvPr/>
        </p:nvSpPr>
        <p:spPr>
          <a:xfrm>
            <a:off x="432982" y="688976"/>
            <a:ext cx="9415367" cy="40425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200" dirty="0">
                <a:latin typeface="Meiryo UI" panose="020B0604030504040204" pitchFamily="50" charset="-128"/>
                <a:ea typeface="Meiryo UI" panose="020B0604030504040204" pitchFamily="50" charset="-128"/>
              </a:rPr>
              <a:t>　新型コロナウィルス感染症により多大な影響を受けた大阪のにぎわいを取り戻すため、まずは、下記について</a:t>
            </a:r>
            <a:r>
              <a:rPr lang="ja-JP" altLang="en-US" sz="1200" dirty="0">
                <a:solidFill>
                  <a:srgbClr val="00B050"/>
                </a:solidFill>
                <a:latin typeface="Meiryo UI" panose="020B0604030504040204" pitchFamily="50" charset="-128"/>
                <a:ea typeface="Meiryo UI" panose="020B0604030504040204" pitchFamily="50" charset="-128"/>
              </a:rPr>
              <a:t>優先</a:t>
            </a:r>
            <a:r>
              <a:rPr lang="ja-JP" altLang="en-US" sz="1200" dirty="0">
                <a:latin typeface="Meiryo UI" panose="020B0604030504040204" pitchFamily="50" charset="-128"/>
                <a:ea typeface="Meiryo UI" panose="020B0604030504040204" pitchFamily="50" charset="-128"/>
              </a:rPr>
              <a:t>的に取り組む。</a:t>
            </a:r>
            <a:endParaRPr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14293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41910" y="2747475"/>
            <a:ext cx="8856700" cy="225988"/>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戦略的なＭＩＣＥ誘致の推進</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正方形/長方形 20"/>
          <p:cNvSpPr/>
          <p:nvPr/>
        </p:nvSpPr>
        <p:spPr>
          <a:xfrm>
            <a:off x="653060" y="491938"/>
            <a:ext cx="8845549" cy="215619"/>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さらなる観光誘客に向けた取組み（欧米豪をはじめ幅広い国・地域からの集客、国内観光の推進、府域周遊の促進）</a:t>
            </a:r>
            <a:endParaRPr lang="ja-JP" altLang="en-US" sz="2000" b="1"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653060" y="3541172"/>
            <a:ext cx="8845549" cy="223370"/>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文化・芸術を通じた都市ブランドの形成</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672775" y="4868343"/>
            <a:ext cx="8848694" cy="261058"/>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dirty="0">
                <a:latin typeface="Meiryo UI" panose="020B0604030504040204" pitchFamily="50" charset="-128"/>
                <a:ea typeface="Meiryo UI" panose="020B0604030504040204" pitchFamily="50" charset="-128"/>
              </a:rPr>
              <a:t>スポーツツーリズムの推進</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672775" y="5853177"/>
            <a:ext cx="8837264" cy="276999"/>
          </a:xfrm>
          <a:prstGeom prst="rect">
            <a:avLst/>
          </a:prstGeom>
          <a:solidFill>
            <a:schemeClr val="bg1">
              <a:lumMod val="75000"/>
            </a:schemeClr>
          </a:solidFill>
        </p:spPr>
        <p:txBody>
          <a:bodyPr wrap="square">
            <a:spAutoFit/>
          </a:bodyP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大阪の成長・発展につながる国内外の高度人材の活躍推進</a:t>
            </a:r>
          </a:p>
        </p:txBody>
      </p:sp>
      <p:sp>
        <p:nvSpPr>
          <p:cNvPr id="37" name="ホームベース 36"/>
          <p:cNvSpPr/>
          <p:nvPr/>
        </p:nvSpPr>
        <p:spPr>
          <a:xfrm>
            <a:off x="653061" y="707557"/>
            <a:ext cx="4408114" cy="1951053"/>
          </a:xfrm>
          <a:prstGeom prst="homePlate">
            <a:avLst>
              <a:gd name="adj" fmla="val 8832"/>
            </a:avLst>
          </a:prstGeom>
        </p:spPr>
        <p:style>
          <a:lnRef idx="2">
            <a:schemeClr val="dk1"/>
          </a:lnRef>
          <a:fillRef idx="1">
            <a:schemeClr val="lt1"/>
          </a:fillRef>
          <a:effectRef idx="0">
            <a:schemeClr val="dk1"/>
          </a:effectRef>
          <a:fontRef idx="minor">
            <a:schemeClr val="dk1"/>
          </a:fontRef>
        </p:style>
        <p:txBody>
          <a:bodyPr rtlCol="0" anchor="ctr"/>
          <a:lstStyle/>
          <a:p>
            <a:pPr>
              <a:lnSpc>
                <a:spcPts val="17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受入環境整備（新型コロナウイルス感染症対応、インバウンド受入準備</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等）</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誘客可能となった国から順次プロモーション活動を開始し、インバウンド再</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生に向けた需要喚起を実施</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u="sng" dirty="0">
                <a:solidFill>
                  <a:schemeClr val="tx1"/>
                </a:solidFill>
                <a:latin typeface="Meiryo UI" panose="020B0604030504040204" pitchFamily="50" charset="-128"/>
                <a:ea typeface="Meiryo UI" panose="020B0604030504040204" pitchFamily="50" charset="-128"/>
              </a:rPr>
              <a:t>国内観光の</a:t>
            </a:r>
            <a:r>
              <a:rPr lang="ja-JP" altLang="en-US" sz="1100" dirty="0">
                <a:solidFill>
                  <a:schemeClr val="tx1"/>
                </a:solidFill>
                <a:latin typeface="Meiryo UI" panose="020B0604030504040204" pitchFamily="50" charset="-128"/>
                <a:ea typeface="Meiryo UI" panose="020B0604030504040204" pitchFamily="50" charset="-128"/>
              </a:rPr>
              <a:t>需要喚起に向けた取組み</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マイクロツーリズムの普及推進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府域周遊促進に向けた魅力的な観光コンテンツ（水都大阪、百舌</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鳥・古市古墳群、万博記念公園、大阪ミュージアム登録物、市内重</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点エリア等、自然の活用など）のプロモーション展開　　　　　　　　　など</a:t>
            </a:r>
            <a:endParaRPr lang="en-US" altLang="ja-JP" sz="1100" dirty="0">
              <a:latin typeface="Meiryo UI" panose="020B0604030504040204" pitchFamily="50" charset="-128"/>
              <a:ea typeface="Meiryo UI" panose="020B0604030504040204" pitchFamily="50" charset="-128"/>
            </a:endParaRPr>
          </a:p>
        </p:txBody>
      </p:sp>
      <p:sp>
        <p:nvSpPr>
          <p:cNvPr id="38" name="山形 37"/>
          <p:cNvSpPr/>
          <p:nvPr/>
        </p:nvSpPr>
        <p:spPr>
          <a:xfrm>
            <a:off x="4938038" y="702590"/>
            <a:ext cx="4652011" cy="1956020"/>
          </a:xfrm>
          <a:prstGeom prst="chevron">
            <a:avLst>
              <a:gd name="adj" fmla="val 8838"/>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欧米豪をはじめ幅広い国・地域からの誘客、プロモーション展開</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富裕層の誘客に向けたプロモーションの展開、ニーズに対応した</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魅力づくり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周遊性向上に向けた</a:t>
            </a:r>
            <a:r>
              <a:rPr lang="ja-JP" altLang="en-US" sz="1100" dirty="0">
                <a:solidFill>
                  <a:schemeClr val="tx1"/>
                </a:solidFill>
                <a:latin typeface="Meiryo UI" panose="020B0604030504040204" pitchFamily="50" charset="-128"/>
                <a:ea typeface="Meiryo UI" panose="020B0604030504040204" pitchFamily="50" charset="-128"/>
              </a:rPr>
              <a:t>さらな</a:t>
            </a:r>
            <a:r>
              <a:rPr lang="ja-JP" altLang="en-US" sz="1100" dirty="0">
                <a:latin typeface="Meiryo UI" panose="020B0604030504040204" pitchFamily="50" charset="-128"/>
                <a:ea typeface="Meiryo UI" panose="020B0604030504040204" pitchFamily="50" charset="-128"/>
              </a:rPr>
              <a:t>る取組み　　　　　　　　　　　　　など</a:t>
            </a:r>
            <a:endParaRPr lang="en-US" altLang="ja-JP" sz="1100" dirty="0">
              <a:latin typeface="Meiryo UI" panose="020B0604030504040204" pitchFamily="50" charset="-128"/>
              <a:ea typeface="Meiryo UI" panose="020B0604030504040204" pitchFamily="50" charset="-128"/>
            </a:endParaRPr>
          </a:p>
        </p:txBody>
      </p:sp>
      <p:sp>
        <p:nvSpPr>
          <p:cNvPr id="39" name="ホームベース 38"/>
          <p:cNvSpPr/>
          <p:nvPr/>
        </p:nvSpPr>
        <p:spPr>
          <a:xfrm>
            <a:off x="641910" y="2968664"/>
            <a:ext cx="4356000" cy="519201"/>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ガイドラインの順守を前提とした</a:t>
            </a:r>
            <a:r>
              <a:rPr lang="en-US" altLang="ja-JP" sz="1100" dirty="0">
                <a:solidFill>
                  <a:schemeClr val="tx1"/>
                </a:solidFill>
                <a:latin typeface="Meiryo UI" panose="020B0604030504040204" pitchFamily="50" charset="-128"/>
                <a:ea typeface="Meiryo UI" panose="020B0604030504040204" pitchFamily="50" charset="-128"/>
              </a:rPr>
              <a:t>MICE</a:t>
            </a:r>
            <a:r>
              <a:rPr lang="ja-JP" altLang="en-US" sz="1100" dirty="0">
                <a:solidFill>
                  <a:schemeClr val="tx1"/>
                </a:solidFill>
                <a:latin typeface="Meiryo UI" panose="020B0604030504040204" pitchFamily="50" charset="-128"/>
                <a:ea typeface="Meiryo UI" panose="020B0604030504040204" pitchFamily="50" charset="-128"/>
              </a:rPr>
              <a:t>開催支援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新たな</a:t>
            </a:r>
            <a:r>
              <a:rPr lang="en-US" altLang="ja-JP" sz="1100" dirty="0">
                <a:solidFill>
                  <a:schemeClr val="tx1"/>
                </a:solidFill>
                <a:latin typeface="Meiryo UI" panose="020B0604030504040204" pitchFamily="50" charset="-128"/>
                <a:ea typeface="Meiryo UI" panose="020B0604030504040204" pitchFamily="50" charset="-128"/>
              </a:rPr>
              <a:t>MICE</a:t>
            </a:r>
            <a:r>
              <a:rPr lang="ja-JP" altLang="en-US" sz="1100" dirty="0">
                <a:solidFill>
                  <a:schemeClr val="tx1"/>
                </a:solidFill>
                <a:latin typeface="Meiryo UI" panose="020B0604030504040204" pitchFamily="50" charset="-128"/>
                <a:ea typeface="Meiryo UI" panose="020B0604030504040204" pitchFamily="50" charset="-128"/>
              </a:rPr>
              <a:t>誘致戦略の策定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0" name="山形 39"/>
          <p:cNvSpPr/>
          <p:nvPr/>
        </p:nvSpPr>
        <p:spPr>
          <a:xfrm>
            <a:off x="4978600" y="2960920"/>
            <a:ext cx="4520009" cy="519201"/>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官民一体となった</a:t>
            </a:r>
            <a:r>
              <a:rPr lang="en-US" altLang="ja-JP" sz="1100" dirty="0">
                <a:solidFill>
                  <a:schemeClr val="tx1"/>
                </a:solidFill>
                <a:latin typeface="Meiryo UI" panose="020B0604030504040204" pitchFamily="50" charset="-128"/>
                <a:ea typeface="Meiryo UI" panose="020B0604030504040204" pitchFamily="50" charset="-128"/>
              </a:rPr>
              <a:t>MICE</a:t>
            </a:r>
            <a:r>
              <a:rPr lang="ja-JP" altLang="en-US" sz="1100" dirty="0">
                <a:solidFill>
                  <a:schemeClr val="tx1"/>
                </a:solidFill>
                <a:latin typeface="Meiryo UI" panose="020B0604030504040204" pitchFamily="50" charset="-128"/>
                <a:ea typeface="Meiryo UI" panose="020B0604030504040204" pitchFamily="50" charset="-128"/>
              </a:rPr>
              <a:t>誘致の推進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など　</a:t>
            </a:r>
            <a:endParaRPr lang="en-US" altLang="ja-JP" sz="1100" dirty="0">
              <a:latin typeface="Meiryo UI" panose="020B0604030504040204" pitchFamily="50" charset="-128"/>
              <a:ea typeface="Meiryo UI" panose="020B0604030504040204" pitchFamily="50" charset="-128"/>
            </a:endParaRPr>
          </a:p>
        </p:txBody>
      </p:sp>
      <p:sp>
        <p:nvSpPr>
          <p:cNvPr id="42" name="ホームベース 41"/>
          <p:cNvSpPr/>
          <p:nvPr/>
        </p:nvSpPr>
        <p:spPr>
          <a:xfrm>
            <a:off x="653060" y="3773841"/>
            <a:ext cx="4465349" cy="1005637"/>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文化芸術活動の回復や大阪の賑わいを創出する取組みの推進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文化芸術の担い手、支える人材の支援</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文化芸術を鑑賞する機会等の創出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4" name="山形 43"/>
          <p:cNvSpPr/>
          <p:nvPr/>
        </p:nvSpPr>
        <p:spPr>
          <a:xfrm>
            <a:off x="5041461" y="3762411"/>
            <a:ext cx="4548588" cy="1023912"/>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府内の様々な文化資源や地域の魅力を活用した都市魅力のさらなる向上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博物館や美術館などの文化資源の鑑賞、体験など、国内外からの</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観光客の来訪促進に向けた文化観光の推進　　　　　　　　など</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ホームベース 44"/>
          <p:cNvSpPr/>
          <p:nvPr/>
        </p:nvSpPr>
        <p:spPr>
          <a:xfrm>
            <a:off x="672775" y="5117223"/>
            <a:ext cx="4388400" cy="613853"/>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大阪のプロスポーツチーム・トップアスリート等と連携した魅力発信</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国内向けスポーツツーリズムの推進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6" name="山形 45"/>
          <p:cNvSpPr/>
          <p:nvPr/>
        </p:nvSpPr>
        <p:spPr>
          <a:xfrm>
            <a:off x="5042681" y="5117223"/>
            <a:ext cx="4521360" cy="618820"/>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大規模スポーツイベントの開催などによる誘客促進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インバウンドを含めたスポーツツーリズムの推進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7" name="ホームベース 46"/>
          <p:cNvSpPr/>
          <p:nvPr/>
        </p:nvSpPr>
        <p:spPr>
          <a:xfrm>
            <a:off x="672775" y="6116705"/>
            <a:ext cx="4388400" cy="598652"/>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海外進学支援等によるグローバル人材の育成</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大学等の外国人留学生の就職支援　　　　　　　　　　　　　　　　など</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9" name="山形 48"/>
          <p:cNvSpPr/>
          <p:nvPr/>
        </p:nvSpPr>
        <p:spPr>
          <a:xfrm>
            <a:off x="5042681" y="6116705"/>
            <a:ext cx="4521360" cy="603496"/>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グローバル人材の大阪での活躍促進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高度外国人材の育成・起業促進　　　　　　　　　　　　　　　　　　　など</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スライド番号プレースホルダー 4"/>
          <p:cNvSpPr>
            <a:spLocks noGrp="1"/>
          </p:cNvSpPr>
          <p:nvPr>
            <p:ph type="sldNum" sz="quarter" idx="12"/>
          </p:nvPr>
        </p:nvSpPr>
        <p:spPr>
          <a:xfrm>
            <a:off x="7530325" y="6492875"/>
            <a:ext cx="2228850" cy="365125"/>
          </a:xfrm>
        </p:spPr>
        <p:txBody>
          <a:bodyPr/>
          <a:lstStyle/>
          <a:p>
            <a:r>
              <a:rPr kumimoji="1" lang="en-US" altLang="ja-JP" dirty="0"/>
              <a:t>15</a:t>
            </a:r>
            <a:endParaRPr kumimoji="1" lang="ja-JP" altLang="en-US" dirty="0"/>
          </a:p>
        </p:txBody>
      </p:sp>
      <p:sp>
        <p:nvSpPr>
          <p:cNvPr id="19" name="ホームベース 18"/>
          <p:cNvSpPr/>
          <p:nvPr/>
        </p:nvSpPr>
        <p:spPr>
          <a:xfrm>
            <a:off x="653060" y="125140"/>
            <a:ext cx="4258982" cy="2410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フェーズ１（ウィズコロナ）</a:t>
            </a:r>
          </a:p>
        </p:txBody>
      </p:sp>
      <p:sp>
        <p:nvSpPr>
          <p:cNvPr id="20" name="山形 19"/>
          <p:cNvSpPr/>
          <p:nvPr/>
        </p:nvSpPr>
        <p:spPr>
          <a:xfrm>
            <a:off x="4912042" y="137160"/>
            <a:ext cx="4597718" cy="22904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フェーズ２（ポストコロナ）</a:t>
            </a:r>
          </a:p>
        </p:txBody>
      </p:sp>
    </p:spTree>
    <p:extLst>
      <p:ext uri="{BB962C8B-B14F-4D97-AF65-F5344CB8AC3E}">
        <p14:creationId xmlns:p14="http://schemas.microsoft.com/office/powerpoint/2010/main" val="394102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16</a:t>
            </a:r>
            <a:endParaRPr kumimoji="1" lang="ja-JP" altLang="en-US" dirty="0"/>
          </a:p>
        </p:txBody>
      </p:sp>
      <p:sp>
        <p:nvSpPr>
          <p:cNvPr id="10" name="テキスト ボックス 55"/>
          <p:cNvSpPr txBox="1">
            <a:spLocks noChangeArrowheads="1"/>
          </p:cNvSpPr>
          <p:nvPr/>
        </p:nvSpPr>
        <p:spPr bwMode="auto">
          <a:xfrm>
            <a:off x="474121" y="715668"/>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a:t>
            </a:r>
            <a:r>
              <a:rPr lang="ja-JP" altLang="en-US" sz="1400" u="sng" dirty="0">
                <a:latin typeface="Meiryo UI" panose="020B0604030504040204" pitchFamily="50" charset="-128"/>
                <a:ea typeface="Meiryo UI" panose="020B0604030504040204" pitchFamily="50" charset="-128"/>
              </a:rPr>
              <a:t>数値や</a:t>
            </a:r>
            <a:r>
              <a:rPr lang="ja-JP" altLang="en-US" sz="1400" dirty="0">
                <a:latin typeface="Meiryo UI" panose="020B0604030504040204" pitchFamily="50" charset="-128"/>
                <a:ea typeface="Meiryo UI" panose="020B0604030504040204" pitchFamily="50" charset="-128"/>
              </a:rPr>
              <a:t>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238365"/>
            <a:ext cx="9208855" cy="925198"/>
          </a:xfrm>
          <a:prstGeom prst="rect">
            <a:avLst/>
          </a:prstGeom>
          <a:noFill/>
          <a:ln w="9525">
            <a:noFill/>
            <a:miter lim="800000"/>
            <a:headEnd/>
            <a:tailEnd/>
          </a:ln>
        </p:spPr>
        <p:txBody>
          <a:bodyPr wrap="square" lIns="52650" tIns="26325" rIns="52650" bIns="26325">
            <a:spAutoFit/>
          </a:bodyPr>
          <a:lstStyle/>
          <a:p>
            <a:pPr>
              <a:lnSpc>
                <a:spcPts val="1700"/>
              </a:lnSpc>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r>
              <a:rPr lang="ja-JP" altLang="en-US" sz="1300" dirty="0">
                <a:latin typeface="Arial" panose="020B0604020202020204" pitchFamily="34" charset="0"/>
                <a:ea typeface="Meiryo UI" panose="020B0604030504040204" pitchFamily="50" charset="-128"/>
                <a:cs typeface="Arial" panose="020B0604020202020204" pitchFamily="34" charset="0"/>
              </a:rPr>
              <a:t>なお、これらは、感染症の状況による変動要因が大きいため、当面の間発生前の水準（</a:t>
            </a:r>
            <a:r>
              <a:rPr lang="en-US" altLang="ja-JP" sz="1300" dirty="0">
                <a:latin typeface="Arial" panose="020B0604020202020204" pitchFamily="34" charset="0"/>
                <a:ea typeface="Meiryo UI" panose="020B0604030504040204" pitchFamily="50" charset="-128"/>
                <a:cs typeface="Arial" panose="020B0604020202020204" pitchFamily="34" charset="0"/>
              </a:rPr>
              <a:t>2019</a:t>
            </a:r>
            <a:r>
              <a:rPr lang="ja-JP" altLang="en-US" sz="1300" dirty="0">
                <a:latin typeface="Arial" panose="020B0604020202020204" pitchFamily="34" charset="0"/>
                <a:ea typeface="Meiryo UI" panose="020B0604030504040204" pitchFamily="50" charset="-128"/>
                <a:cs typeface="Arial" panose="020B0604020202020204" pitchFamily="34" charset="0"/>
              </a:rPr>
              <a:t>年実績）を上回ることを目標とする。</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u="sng" dirty="0">
                <a:latin typeface="Arial" panose="020B0604020202020204" pitchFamily="34" charset="0"/>
                <a:ea typeface="Meiryo UI" panose="020B0604030504040204" pitchFamily="50" charset="-128"/>
                <a:cs typeface="Arial" panose="020B0604020202020204" pitchFamily="34" charset="0"/>
              </a:rPr>
              <a:t>先行きが見通しづらい状況を踏まえ社会経済情勢等の変化に応じて、目標値、達成をめざす時期等について、適宜、追加・修正を行</a:t>
            </a:r>
            <a:endParaRPr lang="en-US" altLang="ja-JP" sz="1300" u="sng"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ja-JP" altLang="en-US" sz="1300" u="sng" dirty="0">
                <a:latin typeface="Arial" panose="020B0604020202020204" pitchFamily="34" charset="0"/>
                <a:ea typeface="Meiryo UI" panose="020B0604030504040204" pitchFamily="50" charset="-128"/>
                <a:cs typeface="Arial" panose="020B0604020202020204" pitchFamily="34" charset="0"/>
              </a:rPr>
              <a:t>うなど、必要に応じて柔軟に見直しを行っていく。</a:t>
            </a:r>
            <a:endParaRPr lang="en-US" altLang="ja-JP" sz="1400" u="sng"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73900"/>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003573250"/>
              </p:ext>
            </p:extLst>
          </p:nvPr>
        </p:nvGraphicFramePr>
        <p:xfrm>
          <a:off x="1220236" y="4298488"/>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目標値</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(2019</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実績）</a:t>
                      </a:r>
                      <a:endParaRPr kumimoji="1" lang="en-US" altLang="ja-JP"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2,950</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万人泊</a:t>
                      </a:r>
                      <a:endParaRPr kumimoji="1"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2022</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        1,152.5</a:t>
                      </a:r>
                      <a:r>
                        <a:rPr lang="ja-JP" altLang="en-US" sz="1200" b="1" dirty="0">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latin typeface="Arial" panose="020B0604020202020204" pitchFamily="34" charset="0"/>
                          <a:ea typeface="Meiryo UI" panose="020B0604030504040204" pitchFamily="50" charset="-128"/>
                          <a:cs typeface="Arial" panose="020B0604020202020204" pitchFamily="34" charset="0"/>
                        </a:rPr>
                        <a:t>※</a:t>
                      </a:r>
                      <a:r>
                        <a:rPr lang="ja-JP" altLang="en-US" sz="12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入国規制解除から２年後（</a:t>
                      </a: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２）　</a:t>
                      </a: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endParaRPr kumimoji="1" lang="en-US" altLang="ja-JP" sz="1100" dirty="0">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２　</a:t>
            </a:r>
            <a:r>
              <a:rPr lang="ja-JP" altLang="ja-JP" sz="1100" dirty="0">
                <a:solidFill>
                  <a:schemeClr val="tx1"/>
                </a:solidFill>
                <a:latin typeface="Meiryo UI" panose="020B0604030504040204" pitchFamily="50" charset="-128"/>
                <a:ea typeface="Meiryo UI" panose="020B0604030504040204" pitchFamily="50" charset="-128"/>
              </a:rPr>
              <a:t>入国規制措置が概ね解除され、国際的な人の往来</a:t>
            </a:r>
            <a:r>
              <a:rPr lang="ja-JP" altLang="en-US" sz="1100" dirty="0">
                <a:solidFill>
                  <a:schemeClr val="tx1"/>
                </a:solidFill>
                <a:latin typeface="Meiryo UI" panose="020B0604030504040204" pitchFamily="50" charset="-128"/>
                <a:ea typeface="Meiryo UI" panose="020B0604030504040204" pitchFamily="50" charset="-128"/>
              </a:rPr>
              <a:t>について</a:t>
            </a:r>
            <a:r>
              <a:rPr lang="ja-JP" altLang="ja-JP" sz="1100" dirty="0">
                <a:solidFill>
                  <a:schemeClr val="tx1"/>
                </a:solidFill>
                <a:latin typeface="Meiryo UI" panose="020B0604030504040204" pitchFamily="50" charset="-128"/>
                <a:ea typeface="Meiryo UI" panose="020B0604030504040204" pitchFamily="50" charset="-128"/>
              </a:rPr>
              <a:t>感染症拡大前の状況を取り戻した後</a:t>
            </a:r>
            <a:r>
              <a:rPr lang="en-US" altLang="ja-JP" sz="1100" dirty="0">
                <a:solidFill>
                  <a:schemeClr val="tx1"/>
                </a:solidFill>
                <a:latin typeface="Meiryo UI" panose="020B0604030504040204" pitchFamily="50" charset="-128"/>
                <a:ea typeface="Meiryo UI" panose="020B0604030504040204" pitchFamily="50" charset="-128"/>
              </a:rPr>
              <a:t>2</a:t>
            </a:r>
            <a:r>
              <a:rPr lang="ja-JP" altLang="ja-JP" sz="1100" dirty="0">
                <a:solidFill>
                  <a:schemeClr val="tx1"/>
                </a:solidFill>
                <a:latin typeface="Meiryo UI" panose="020B0604030504040204" pitchFamily="50" charset="-128"/>
                <a:ea typeface="Meiryo UI" panose="020B0604030504040204" pitchFamily="50" charset="-128"/>
              </a:rPr>
              <a:t>年</a:t>
            </a:r>
            <a:r>
              <a:rPr lang="ja-JP" altLang="en-US" sz="1100" dirty="0">
                <a:solidFill>
                  <a:schemeClr val="tx1"/>
                </a:solidFill>
                <a:latin typeface="Meiryo UI" panose="020B0604030504040204" pitchFamily="50" charset="-128"/>
                <a:ea typeface="Meiryo UI" panose="020B0604030504040204" pitchFamily="50" charset="-128"/>
              </a:rPr>
              <a:t>を想定</a:t>
            </a:r>
            <a:r>
              <a:rPr lang="ja-JP" altLang="ja-JP" sz="1100" dirty="0">
                <a:solidFill>
                  <a:schemeClr val="tx1"/>
                </a:solidFill>
                <a:latin typeface="Meiryo UI" panose="020B0604030504040204" pitchFamily="50" charset="-128"/>
                <a:ea typeface="Meiryo UI" panose="020B0604030504040204" pitchFamily="50" charset="-128"/>
              </a:rPr>
              <a:t>。具体</a:t>
            </a:r>
            <a:r>
              <a:rPr lang="ja-JP" altLang="en-US" sz="1100" dirty="0">
                <a:solidFill>
                  <a:schemeClr val="tx1"/>
                </a:solidFill>
                <a:latin typeface="Meiryo UI" panose="020B0604030504040204" pitchFamily="50" charset="-128"/>
                <a:ea typeface="Meiryo UI" panose="020B0604030504040204" pitchFamily="50" charset="-128"/>
              </a:rPr>
              <a:t>の時期</a:t>
            </a:r>
            <a:r>
              <a:rPr lang="ja-JP" altLang="ja-JP" sz="1100" dirty="0">
                <a:solidFill>
                  <a:schemeClr val="tx1"/>
                </a:solidFill>
                <a:latin typeface="Meiryo UI" panose="020B0604030504040204" pitchFamily="50" charset="-128"/>
                <a:ea typeface="Meiryo UI" panose="020B0604030504040204" pitchFamily="50" charset="-128"/>
              </a:rPr>
              <a:t>は改めて設定。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17</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378559"/>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14317965"/>
              </p:ext>
            </p:extLst>
          </p:nvPr>
        </p:nvGraphicFramePr>
        <p:xfrm>
          <a:off x="607271" y="1589091"/>
          <a:ext cx="8514960" cy="4514528"/>
        </p:xfrm>
        <a:graphic>
          <a:graphicData uri="http://schemas.openxmlformats.org/drawingml/2006/table">
            <a:tbl>
              <a:tblPr firstRow="1" bandRow="1">
                <a:tableStyleId>{BC89EF96-8CEA-46FF-86C4-4CE0E7609802}</a:tableStyleId>
              </a:tblPr>
              <a:tblGrid>
                <a:gridCol w="3152703">
                  <a:extLst>
                    <a:ext uri="{9D8B030D-6E8A-4147-A177-3AD203B41FA5}">
                      <a16:colId xmlns:a16="http://schemas.microsoft.com/office/drawing/2014/main" val="1259228249"/>
                    </a:ext>
                  </a:extLst>
                </a:gridCol>
                <a:gridCol w="2573919">
                  <a:extLst>
                    <a:ext uri="{9D8B030D-6E8A-4147-A177-3AD203B41FA5}">
                      <a16:colId xmlns:a16="http://schemas.microsoft.com/office/drawing/2014/main" val="3649650674"/>
                    </a:ext>
                  </a:extLst>
                </a:gridCol>
                <a:gridCol w="2788338">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旅行・観光消費動向調査（観光庁）　</a:t>
                      </a:r>
                      <a:endParaRPr lang="en-US" altLang="ja-JP" sz="11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latin typeface="Meiryo UI" panose="020B0604030504040204" pitchFamily="50" charset="-128"/>
                          <a:ea typeface="Meiryo UI" panose="020B0604030504040204" pitchFamily="50" charset="-128"/>
                        </a:rPr>
                        <a:t>【</a:t>
                      </a:r>
                      <a:r>
                        <a:rPr lang="zh-TW" altLang="en-US" sz="1100" u="none" dirty="0">
                          <a:latin typeface="Meiryo UI" panose="020B0604030504040204" pitchFamily="50" charset="-128"/>
                          <a:ea typeface="Meiryo UI" panose="020B0604030504040204" pitchFamily="50" charset="-128"/>
                        </a:rPr>
                        <a:t>参考表</a:t>
                      </a:r>
                      <a:r>
                        <a:rPr lang="en-US" altLang="zh-TW" sz="1100" u="none" dirty="0">
                          <a:latin typeface="Meiryo UI" panose="020B0604030504040204" pitchFamily="50" charset="-128"/>
                          <a:ea typeface="Meiryo UI" panose="020B0604030504040204" pitchFamily="50" charset="-128"/>
                        </a:rPr>
                        <a:t>】 </a:t>
                      </a:r>
                      <a:r>
                        <a:rPr lang="zh-TW" altLang="en-US" sz="1100" u="none" dirty="0">
                          <a:latin typeface="Meiryo UI" panose="020B0604030504040204" pitchFamily="50" charset="-128"/>
                          <a:ea typeface="Meiryo UI" panose="020B0604030504040204" pitchFamily="50" charset="-128"/>
                        </a:rPr>
                        <a:t>都道府県別集計</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国籍別来阪外国人訪問率</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）韓国</a:t>
                      </a:r>
                      <a:r>
                        <a:rPr kumimoji="1" lang="en-US" altLang="ja-JP" sz="1100" u="none" dirty="0">
                          <a:latin typeface="Meiryo UI" panose="020B0604030504040204" pitchFamily="50" charset="-128"/>
                          <a:ea typeface="Meiryo UI" panose="020B0604030504040204" pitchFamily="50" charset="-128"/>
                        </a:rPr>
                        <a:t>28.8%</a:t>
                      </a:r>
                      <a:r>
                        <a:rPr kumimoji="1" lang="ja-JP" altLang="en-US" sz="1100" u="none" dirty="0" err="1">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台湾</a:t>
                      </a:r>
                      <a:r>
                        <a:rPr kumimoji="1" lang="en-US" altLang="ja-JP" sz="1100" u="none" dirty="0">
                          <a:latin typeface="Meiryo UI" panose="020B0604030504040204" pitchFamily="50" charset="-128"/>
                          <a:ea typeface="Meiryo UI" panose="020B0604030504040204" pitchFamily="50" charset="-128"/>
                        </a:rPr>
                        <a:t>26.1%</a:t>
                      </a:r>
                      <a:r>
                        <a:rPr kumimoji="1" lang="ja-JP" altLang="en-US" sz="1100" u="none" dirty="0" err="1">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中国</a:t>
                      </a:r>
                      <a:r>
                        <a:rPr kumimoji="1" lang="en-US" altLang="ja-JP" sz="1100" u="none" dirty="0">
                          <a:latin typeface="Meiryo UI" panose="020B0604030504040204" pitchFamily="50" charset="-128"/>
                          <a:ea typeface="Meiryo UI" panose="020B0604030504040204" pitchFamily="50" charset="-128"/>
                        </a:rPr>
                        <a:t>58.8%</a:t>
                      </a:r>
                      <a:r>
                        <a:rPr kumimoji="1" lang="ja-JP" altLang="en-US" sz="1100" u="none" dirty="0" err="1">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香港</a:t>
                      </a:r>
                      <a:r>
                        <a:rPr kumimoji="1" lang="en-US" altLang="ja-JP" sz="1100" u="none" dirty="0">
                          <a:latin typeface="Meiryo UI" panose="020B0604030504040204" pitchFamily="50" charset="-128"/>
                          <a:ea typeface="Meiryo UI" panose="020B0604030504040204" pitchFamily="50" charset="-128"/>
                        </a:rPr>
                        <a:t>31.4</a:t>
                      </a:r>
                      <a:r>
                        <a:rPr kumimoji="1" lang="ja-JP" altLang="en-US" sz="1100" u="none" dirty="0">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タイ</a:t>
                      </a:r>
                      <a:r>
                        <a:rPr kumimoji="1" lang="en-US" altLang="ja-JP" sz="1100" u="none" dirty="0">
                          <a:latin typeface="Meiryo UI" panose="020B0604030504040204" pitchFamily="50" charset="-128"/>
                          <a:ea typeface="Meiryo UI" panose="020B0604030504040204" pitchFamily="50" charset="-128"/>
                        </a:rPr>
                        <a:t>28.4</a:t>
                      </a:r>
                      <a:r>
                        <a:rPr kumimoji="1" lang="ja-JP" altLang="en-US" sz="1100" u="none" dirty="0">
                          <a:latin typeface="Meiryo UI" panose="020B0604030504040204" pitchFamily="50" charset="-128"/>
                          <a:ea typeface="Meiryo UI" panose="020B0604030504040204" pitchFamily="50" charset="-128"/>
                        </a:rPr>
                        <a:t>％、インド</a:t>
                      </a:r>
                      <a:r>
                        <a:rPr kumimoji="1" lang="en-US" altLang="ja-JP" sz="1100" u="none" dirty="0">
                          <a:latin typeface="Meiryo UI" panose="020B0604030504040204" pitchFamily="50" charset="-128"/>
                          <a:ea typeface="Meiryo UI" panose="020B0604030504040204" pitchFamily="50" charset="-128"/>
                        </a:rPr>
                        <a:t>23.2</a:t>
                      </a:r>
                      <a:r>
                        <a:rPr kumimoji="1" lang="ja-JP" altLang="en-US" sz="1100" u="none" dirty="0">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英国</a:t>
                      </a:r>
                      <a:r>
                        <a:rPr kumimoji="1" lang="en-US" altLang="ja-JP" sz="1100" u="none" dirty="0">
                          <a:latin typeface="Meiryo UI" panose="020B0604030504040204" pitchFamily="50" charset="-128"/>
                          <a:ea typeface="Meiryo UI" panose="020B0604030504040204" pitchFamily="50" charset="-128"/>
                        </a:rPr>
                        <a:t>32.8%</a:t>
                      </a:r>
                      <a:r>
                        <a:rPr kumimoji="1" lang="ja-JP" altLang="en-US" sz="1100" u="none" dirty="0" err="1">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米国</a:t>
                      </a:r>
                      <a:r>
                        <a:rPr kumimoji="1" lang="en-US" altLang="ja-JP" sz="1100" u="none" dirty="0">
                          <a:latin typeface="Meiryo UI" panose="020B0604030504040204" pitchFamily="50" charset="-128"/>
                          <a:ea typeface="Meiryo UI" panose="020B0604030504040204" pitchFamily="50" charset="-128"/>
                        </a:rPr>
                        <a:t>28.3</a:t>
                      </a:r>
                      <a:r>
                        <a:rPr kumimoji="1" lang="ja-JP" altLang="en-US" sz="1100" u="none" dirty="0">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カナダ</a:t>
                      </a:r>
                      <a:r>
                        <a:rPr kumimoji="1" lang="en-US" altLang="ja-JP" sz="1100" u="none" dirty="0">
                          <a:latin typeface="Meiryo UI" panose="020B0604030504040204" pitchFamily="50" charset="-128"/>
                          <a:ea typeface="Meiryo UI" panose="020B0604030504040204" pitchFamily="50" charset="-128"/>
                        </a:rPr>
                        <a:t>41.6</a:t>
                      </a:r>
                      <a:r>
                        <a:rPr kumimoji="1" lang="ja-JP" altLang="en-US" sz="1100" u="none" dirty="0">
                          <a:latin typeface="Meiryo UI" panose="020B0604030504040204" pitchFamily="50" charset="-128"/>
                          <a:ea typeface="Meiryo UI" panose="020B0604030504040204" pitchFamily="50" charset="-128"/>
                        </a:rPr>
                        <a:t>％、豪</a:t>
                      </a:r>
                      <a:r>
                        <a:rPr kumimoji="1" lang="en-US" altLang="ja-JP" sz="1100" u="none" dirty="0">
                          <a:latin typeface="Meiryo UI" panose="020B0604030504040204" pitchFamily="50" charset="-128"/>
                          <a:ea typeface="Meiryo UI" panose="020B0604030504040204" pitchFamily="50" charset="-128"/>
                        </a:rPr>
                        <a:t>45.0</a:t>
                      </a:r>
                      <a:r>
                        <a:rPr kumimoji="1" lang="ja-JP" altLang="en-US" sz="1100" u="none" dirty="0">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訪日外国人消費動向調査（観光庁）</a:t>
                      </a:r>
                      <a:endParaRPr kumimoji="1" lang="en-US" altLang="ja-JP"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延べ宿泊者数</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4,743</a:t>
                      </a:r>
                      <a:r>
                        <a:rPr kumimoji="1" lang="ja-JP" altLang="en-US" sz="1100" u="none" dirty="0">
                          <a:latin typeface="Meiryo UI" panose="020B0604030504040204" pitchFamily="50" charset="-128"/>
                          <a:ea typeface="Meiryo UI" panose="020B0604030504040204" pitchFamily="50" charset="-128"/>
                        </a:rPr>
                        <a:t>万人</a:t>
                      </a:r>
                      <a:r>
                        <a:rPr kumimoji="1" lang="ja-JP" altLang="en-US" sz="1100" u="none" dirty="0">
                          <a:solidFill>
                            <a:schemeClr val="tx1"/>
                          </a:solidFill>
                          <a:latin typeface="Meiryo UI" panose="020B0604030504040204" pitchFamily="50" charset="-128"/>
                          <a:ea typeface="Meiryo UI" panose="020B0604030504040204" pitchFamily="50" charset="-128"/>
                        </a:rPr>
                        <a:t>泊</a:t>
                      </a:r>
                    </a:p>
                  </a:txBody>
                  <a:tcPr anchor="ctr"/>
                </a:tc>
                <a:tc>
                  <a:txBody>
                    <a:bodyPr/>
                    <a:lstStyle/>
                    <a:p>
                      <a:r>
                        <a:rPr lang="zh-TW" altLang="en-US" sz="1100" u="none" dirty="0">
                          <a:latin typeface="Meiryo UI" panose="020B0604030504040204" pitchFamily="50" charset="-128"/>
                          <a:ea typeface="Meiryo UI" panose="020B0604030504040204" pitchFamily="50" charset="-128"/>
                        </a:rPr>
                        <a:t>宿泊旅行統計調査</a:t>
                      </a:r>
                      <a:r>
                        <a:rPr lang="ja-JP" altLang="en-US" sz="1100" u="none" dirty="0">
                          <a:latin typeface="Meiryo UI" panose="020B0604030504040204" pitchFamily="50" charset="-128"/>
                          <a:ea typeface="Meiryo UI" panose="020B0604030504040204" pitchFamily="50" charset="-128"/>
                        </a:rPr>
                        <a:t>（観光庁）</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latin typeface="Meiryo UI" panose="020B0604030504040204" pitchFamily="50" charset="-128"/>
                          <a:ea typeface="Meiryo UI" panose="020B0604030504040204" pitchFamily="50" charset="-128"/>
                        </a:rPr>
                        <a:t>訪日外国人消費単価</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127,292</a:t>
                      </a:r>
                      <a:r>
                        <a:rPr kumimoji="1" lang="ja-JP" altLang="en-US" sz="1100" u="none" dirty="0">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日本人旅行消費単価</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19,000</a:t>
                      </a:r>
                      <a:r>
                        <a:rPr kumimoji="1" lang="ja-JP" altLang="en-US" sz="1100" u="none" dirty="0">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旅行・観光消費動向調査（観光庁）</a:t>
                      </a:r>
                      <a:endParaRPr lang="en-US" altLang="ja-JP" sz="11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参考表</a:t>
                      </a:r>
                      <a:r>
                        <a:rPr lang="en-US" altLang="ja-JP" sz="1100" u="none" dirty="0">
                          <a:latin typeface="Meiryo UI" panose="020B0604030504040204" pitchFamily="50" charset="-128"/>
                          <a:ea typeface="Meiryo UI" panose="020B0604030504040204" pitchFamily="50" charset="-128"/>
                        </a:rPr>
                        <a:t>】 </a:t>
                      </a:r>
                      <a:r>
                        <a:rPr lang="zh-TW" altLang="en-US" sz="1100" u="none" dirty="0">
                          <a:latin typeface="Meiryo UI" panose="020B0604030504040204" pitchFamily="50" charset="-128"/>
                          <a:ea typeface="Meiryo UI" panose="020B0604030504040204" pitchFamily="50" charset="-128"/>
                        </a:rPr>
                        <a:t>都道府県別集計</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latin typeface="Meiryo UI" panose="020B0604030504040204" pitchFamily="50" charset="-128"/>
                          <a:ea typeface="Meiryo UI" panose="020B0604030504040204" pitchFamily="50" charset="-128"/>
                        </a:rPr>
                        <a:t>国際会議統計</a:t>
                      </a:r>
                      <a:endParaRPr lang="en-US" altLang="ja-JP" sz="1100" u="none" dirty="0">
                        <a:latin typeface="Meiryo UI" panose="020B0604030504040204" pitchFamily="50" charset="-128"/>
                        <a:ea typeface="Meiryo UI" panose="020B0604030504040204" pitchFamily="50" charset="-128"/>
                      </a:endParaRPr>
                    </a:p>
                    <a:p>
                      <a:r>
                        <a:rPr lang="ja-JP" altLang="en-US" sz="1100" u="none" dirty="0">
                          <a:latin typeface="Meiryo UI" panose="020B0604030504040204" pitchFamily="50" charset="-128"/>
                          <a:ea typeface="Meiryo UI" panose="020B0604030504040204" pitchFamily="50" charset="-128"/>
                        </a:rPr>
                        <a:t>（日本政府観光局（</a:t>
                      </a:r>
                      <a:r>
                        <a:rPr lang="en-US" altLang="ja-JP" sz="1100" u="none" dirty="0">
                          <a:latin typeface="Meiryo UI" panose="020B0604030504040204" pitchFamily="50" charset="-128"/>
                          <a:ea typeface="Meiryo UI" panose="020B0604030504040204" pitchFamily="50" charset="-128"/>
                        </a:rPr>
                        <a:t>JNTO</a:t>
                      </a:r>
                      <a:r>
                        <a:rPr lang="ja-JP" altLang="en-US" sz="1100" u="none" dirty="0">
                          <a:latin typeface="Meiryo UI" panose="020B0604030504040204" pitchFamily="50" charset="-128"/>
                          <a:ea typeface="Meiryo UI" panose="020B0604030504040204" pitchFamily="50" charset="-128"/>
                        </a:rPr>
                        <a:t>））　</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latin typeface="Meiryo UI" panose="020B0604030504040204" pitchFamily="50" charset="-128"/>
                          <a:ea typeface="Meiryo UI" panose="020B0604030504040204" pitchFamily="50" charset="-128"/>
                        </a:rPr>
                        <a:t>世界の都市総合ランキング　　　</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a:solidFill>
                            <a:schemeClr val="tx1"/>
                          </a:solidFill>
                          <a:latin typeface="Meiryo UI" panose="020B0604030504040204" pitchFamily="50" charset="-128"/>
                          <a:ea typeface="Meiryo UI" panose="020B0604030504040204" pitchFamily="50" charset="-128"/>
                        </a:rPr>
                        <a:t>2020</a:t>
                      </a:r>
                      <a:r>
                        <a:rPr lang="ja-JP" altLang="en-US" sz="1100" u="none" dirty="0">
                          <a:solidFill>
                            <a:schemeClr val="tx1"/>
                          </a:solidFill>
                          <a:latin typeface="Meiryo UI" panose="020B0604030504040204" pitchFamily="50" charset="-128"/>
                          <a:ea typeface="Meiryo UI" panose="020B0604030504040204" pitchFamily="50" charset="-128"/>
                        </a:rPr>
                        <a:t>）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世界の都市総合ランキング</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2018</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65</a:t>
                      </a:r>
                      <a:r>
                        <a:rPr kumimoji="1" lang="ja-JP" altLang="en-US" sz="1100" u="none" dirty="0">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将来ビジョン・大阪に関する調査（大阪府）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717164"/>
            <a:ext cx="8514960"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次の指標を設定しモニタリングを行う。</a:t>
            </a:r>
          </a:p>
        </p:txBody>
      </p:sp>
    </p:spTree>
    <p:extLst>
      <p:ext uri="{BB962C8B-B14F-4D97-AF65-F5344CB8AC3E}">
        <p14:creationId xmlns:p14="http://schemas.microsoft.com/office/powerpoint/2010/main" val="396373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　　　　　　　　　　　　　　　　　　　　　　　　　　　　　　　　　　　　　　　 １</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　　　　　　　　　　　　　　　　　　　　　　　　　　　　 </a:t>
            </a:r>
            <a:r>
              <a:rPr lang="en-US" altLang="ja-JP" sz="2000" dirty="0">
                <a:latin typeface="Meiryo UI" panose="020B0604030504040204" pitchFamily="50" charset="-128"/>
                <a:ea typeface="Meiryo UI" panose="020B0604030504040204" pitchFamily="50" charset="-128"/>
              </a:rPr>
              <a:t>3</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　　　　　　　　　　　　　　　　　　　　　　　　　　　　　　　　　　</a:t>
            </a:r>
            <a:r>
              <a:rPr lang="en-US" altLang="ja-JP" sz="2000" dirty="0">
                <a:latin typeface="Meiryo UI" panose="020B0604030504040204" pitchFamily="50" charset="-128"/>
                <a:ea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めざすべき都市像ごとの施策項目及び主な施策　　　　　　　　　　　　　　　　</a:t>
            </a:r>
            <a:r>
              <a:rPr kumimoji="1" lang="en-US" altLang="ja-JP" sz="2000" dirty="0">
                <a:latin typeface="Meiryo UI" panose="020B0604030504040204" pitchFamily="50" charset="-128"/>
                <a:ea typeface="Meiryo UI" panose="020B0604030504040204" pitchFamily="50" charset="-128"/>
              </a:rPr>
              <a:t>7</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計画期間　　　　　　　　　　　　　　　　　　　　　　　　　　　　　　　　　　　　　　</a:t>
            </a:r>
            <a:r>
              <a:rPr lang="en-US" altLang="ja-JP" sz="2000" dirty="0">
                <a:latin typeface="Meiryo UI" panose="020B0604030504040204" pitchFamily="50" charset="-128"/>
                <a:ea typeface="Meiryo UI" panose="020B0604030504040204" pitchFamily="50" charset="-128"/>
              </a:rPr>
              <a:t>12</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重点取組み　　　　　　　　　　　　　　　　　　　　　　　　　　　　　　　　　　　　 </a:t>
            </a:r>
            <a:r>
              <a:rPr kumimoji="1" lang="en-US" altLang="ja-JP" sz="2000" dirty="0">
                <a:latin typeface="Meiryo UI" panose="020B0604030504040204" pitchFamily="50" charset="-128"/>
                <a:ea typeface="Meiryo UI" panose="020B0604030504040204" pitchFamily="50" charset="-128"/>
              </a:rPr>
              <a:t>13</a:t>
            </a:r>
            <a:r>
              <a:rPr kumimoji="1" lang="ja-JP" altLang="en-US" sz="2000" dirty="0">
                <a:latin typeface="Meiryo UI" panose="020B0604030504040204" pitchFamily="50" charset="-128"/>
                <a:ea typeface="Meiryo UI" panose="020B0604030504040204" pitchFamily="50" charset="-128"/>
              </a:rPr>
              <a:t>　</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　　　　　　　　　　　　　　　　　　　　　　　　　　　　　　　　　 </a:t>
            </a:r>
            <a:r>
              <a:rPr lang="en-US" altLang="ja-JP" sz="2000" dirty="0">
                <a:latin typeface="Meiryo UI" panose="020B0604030504040204" pitchFamily="50" charset="-128"/>
                <a:ea typeface="Meiryo UI" panose="020B0604030504040204" pitchFamily="50" charset="-128"/>
              </a:rPr>
              <a:t>16</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参考資料</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重点事業例とスケジュールイメージ　　　　　　　　　　　　　　　　</a:t>
            </a:r>
            <a:r>
              <a:rPr lang="en-US" altLang="ja-JP" sz="2000" dirty="0">
                <a:latin typeface="Meiryo UI" panose="020B0604030504040204" pitchFamily="50" charset="-128"/>
                <a:ea typeface="Meiryo UI" panose="020B0604030504040204" pitchFamily="50" charset="-128"/>
              </a:rPr>
              <a:t>20</a:t>
            </a:r>
            <a:r>
              <a:rPr lang="ja-JP" altLang="en-US" sz="2000" dirty="0">
                <a:latin typeface="Meiryo UI" panose="020B0604030504040204" pitchFamily="50" charset="-128"/>
                <a:ea typeface="Meiryo UI" panose="020B0604030504040204" pitchFamily="50" charset="-128"/>
              </a:rPr>
              <a:t>　</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18</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07761527"/>
              </p:ext>
            </p:extLst>
          </p:nvPr>
        </p:nvGraphicFramePr>
        <p:xfrm>
          <a:off x="605062" y="471429"/>
          <a:ext cx="8419170" cy="5159629"/>
        </p:xfrm>
        <a:graphic>
          <a:graphicData uri="http://schemas.openxmlformats.org/drawingml/2006/table">
            <a:tbl>
              <a:tblPr firstRow="1" bandRow="1">
                <a:tableStyleId>{BC89EF96-8CEA-46FF-86C4-4CE0E7609802}</a:tableStyleId>
              </a:tblPr>
              <a:tblGrid>
                <a:gridCol w="3175201">
                  <a:extLst>
                    <a:ext uri="{9D8B030D-6E8A-4147-A177-3AD203B41FA5}">
                      <a16:colId xmlns:a16="http://schemas.microsoft.com/office/drawing/2014/main" val="1259228249"/>
                    </a:ext>
                  </a:extLst>
                </a:gridCol>
                <a:gridCol w="2564781">
                  <a:extLst>
                    <a:ext uri="{9D8B030D-6E8A-4147-A177-3AD203B41FA5}">
                      <a16:colId xmlns:a16="http://schemas.microsoft.com/office/drawing/2014/main" val="3649650674"/>
                    </a:ext>
                  </a:extLst>
                </a:gridCol>
                <a:gridCol w="267918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6.4%</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劇場、音楽堂等の活動状況に関する調査（文化庁）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将来ビジョン</a:t>
                      </a:r>
                      <a:r>
                        <a:rPr kumimoji="1" lang="ja-JP" altLang="en-US" sz="1100" u="none" dirty="0">
                          <a:solidFill>
                            <a:srgbClr val="FF0000"/>
                          </a:solidFill>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大阪に関する調査（大阪府）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753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社会教育調査（文科省）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3,030,617</a:t>
                      </a:r>
                      <a:r>
                        <a:rPr lang="ja-JP" altLang="en-US" sz="1100" u="none" dirty="0">
                          <a:latin typeface="Meiryo UI" panose="020B0604030504040204" pitchFamily="50" charset="-128"/>
                          <a:ea typeface="Meiryo UI" panose="020B0604030504040204" pitchFamily="50" charset="-128"/>
                        </a:rPr>
                        <a:t>人</a:t>
                      </a:r>
                      <a:endParaRPr lang="en-US" altLang="ja-JP" sz="1100" u="none" dirty="0">
                        <a:latin typeface="Meiryo UI" panose="020B0604030504040204" pitchFamily="50" charset="-128"/>
                        <a:ea typeface="Meiryo UI" panose="020B0604030504040204" pitchFamily="50" charset="-128"/>
                      </a:endParaRPr>
                    </a:p>
                  </a:txBody>
                  <a:tcPr anchor="ctr"/>
                </a:tc>
                <a:tc>
                  <a:txBody>
                    <a:bodyPr/>
                    <a:lstStyle/>
                    <a:p>
                      <a:r>
                        <a:rPr lang="ja-JP" altLang="en-US" sz="1100" u="none" dirty="0">
                          <a:latin typeface="Meiryo UI" panose="020B0604030504040204" pitchFamily="50" charset="-128"/>
                          <a:ea typeface="Meiryo UI" panose="020B0604030504040204" pitchFamily="50" charset="-128"/>
                        </a:rPr>
                        <a:t>各チーム公表資料</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latin typeface="Meiryo UI" panose="020B0604030504040204" pitchFamily="50" charset="-128"/>
                          <a:ea typeface="Meiryo UI" panose="020B0604030504040204" pitchFamily="50" charset="-128"/>
                        </a:rPr>
                        <a:t>大阪マラソンの外国人エントリー数</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15,082</a:t>
                      </a:r>
                      <a:r>
                        <a:rPr lang="ja-JP" altLang="en-US" sz="1100" u="none" dirty="0">
                          <a:latin typeface="Meiryo UI" panose="020B0604030504040204" pitchFamily="50" charset="-128"/>
                          <a:ea typeface="Meiryo UI" panose="020B0604030504040204" pitchFamily="50" charset="-128"/>
                        </a:rPr>
                        <a:t>人</a:t>
                      </a:r>
                      <a:endParaRPr lang="en-US" altLang="ja-JP" sz="1100" u="none" dirty="0">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第９回大阪マラソン実績</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ja-JP" altLang="en-US" sz="1100" u="none" dirty="0">
                          <a:latin typeface="Meiryo UI" panose="020B0604030504040204" pitchFamily="50" charset="-128"/>
                          <a:ea typeface="Meiryo UI" panose="020B0604030504040204" pitchFamily="50" charset="-128"/>
                        </a:rPr>
                        <a:t>成人の週１回以上のスポーツ実施率</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56.2%</a:t>
                      </a:r>
                      <a:r>
                        <a:rPr lang="ja-JP" altLang="en-US" sz="1100" u="none" dirty="0">
                          <a:latin typeface="Meiryo UI" panose="020B0604030504040204" pitchFamily="50" charset="-128"/>
                          <a:ea typeface="Meiryo UI" panose="020B0604030504040204" pitchFamily="50" charset="-128"/>
                        </a:rPr>
                        <a:t>　</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年度スポーツの実施状況等に関する世論調査（スポーツ庁）</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a:solidFill>
                            <a:schemeClr val="tx1"/>
                          </a:solidFill>
                          <a:latin typeface="Meiryo UI" panose="020B0604030504040204" pitchFamily="50" charset="-128"/>
                          <a:ea typeface="Meiryo UI" panose="020B0604030504040204" pitchFamily="50" charset="-128"/>
                        </a:rPr>
                        <a:t>将来ビジョン・大阪</a:t>
                      </a:r>
                      <a:r>
                        <a:rPr kumimoji="1" lang="ja-JP" altLang="en-US" sz="1100" u="none" dirty="0">
                          <a:solidFill>
                            <a:schemeClr val="tx1"/>
                          </a:solidFill>
                          <a:latin typeface="Meiryo UI" panose="020B0604030504040204" pitchFamily="50" charset="-128"/>
                          <a:ea typeface="Meiryo UI" panose="020B0604030504040204" pitchFamily="50" charset="-128"/>
                        </a:rPr>
                        <a:t>に関する調査（大阪府）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学校基本調査（文科省）＜隔年調査＞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sng" dirty="0">
                          <a:solidFill>
                            <a:schemeClr val="tx1"/>
                          </a:solidFill>
                          <a:latin typeface="Meiryo UI" panose="020B0604030504040204" pitchFamily="50" charset="-128"/>
                          <a:ea typeface="Meiryo UI" panose="020B0604030504040204" pitchFamily="50" charset="-128"/>
                        </a:rPr>
                        <a:t>海外留学する大学生数</a:t>
                      </a: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（大阪府内の大学）</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034158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19</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77704830"/>
              </p:ext>
            </p:extLst>
          </p:nvPr>
        </p:nvGraphicFramePr>
        <p:xfrm>
          <a:off x="605062" y="471429"/>
          <a:ext cx="8419170" cy="4514469"/>
        </p:xfrm>
        <a:graphic>
          <a:graphicData uri="http://schemas.openxmlformats.org/drawingml/2006/table">
            <a:tbl>
              <a:tblPr firstRow="1" bandRow="1">
                <a:tableStyleId>{BC89EF96-8CEA-46FF-86C4-4CE0E7609802}</a:tableStyleId>
              </a:tblPr>
              <a:tblGrid>
                <a:gridCol w="3063689">
                  <a:extLst>
                    <a:ext uri="{9D8B030D-6E8A-4147-A177-3AD203B41FA5}">
                      <a16:colId xmlns:a16="http://schemas.microsoft.com/office/drawing/2014/main" val="1259228249"/>
                    </a:ext>
                  </a:extLst>
                </a:gridCol>
                <a:gridCol w="2687444">
                  <a:extLst>
                    <a:ext uri="{9D8B030D-6E8A-4147-A177-3AD203B41FA5}">
                      <a16:colId xmlns:a16="http://schemas.microsoft.com/office/drawing/2014/main" val="3649650674"/>
                    </a:ext>
                  </a:extLst>
                </a:gridCol>
                <a:gridCol w="2668037">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教授　             　　　　　</a:t>
                      </a:r>
                      <a:r>
                        <a:rPr kumimoji="1" lang="en-US" altLang="ja-JP" sz="1100" dirty="0">
                          <a:solidFill>
                            <a:schemeClr val="tx1"/>
                          </a:solidFill>
                          <a:latin typeface="Meiryo UI" panose="020B0604030504040204" pitchFamily="50" charset="-128"/>
                          <a:ea typeface="Meiryo UI" panose="020B0604030504040204" pitchFamily="50" charset="-128"/>
                        </a:rPr>
                        <a:t>477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都道府県別在留資格別外国人数（法務省）</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2020.6.30</a:t>
                      </a:r>
                      <a:r>
                        <a:rPr kumimoji="1" lang="ja-JP" altLang="en-US" sz="1100" dirty="0">
                          <a:solidFill>
                            <a:schemeClr val="tx1"/>
                          </a:solidFill>
                          <a:latin typeface="Meiryo UI" panose="020B0604030504040204" pitchFamily="50" charset="-128"/>
                          <a:ea typeface="Meiryo UI" panose="020B0604030504040204" pitchFamily="50" charset="-128"/>
                        </a:rPr>
                        <a:t>時点）</a:t>
                      </a: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2018</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留学生の日本企業等への就職状況調査（法務省）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sng"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sng" dirty="0">
                          <a:solidFill>
                            <a:schemeClr val="tx1"/>
                          </a:solidFill>
                          <a:latin typeface="Meiryo UI" panose="020B0604030504040204" pitchFamily="50" charset="-128"/>
                          <a:ea typeface="Meiryo UI" panose="020B0604030504040204" pitchFamily="50" charset="-128"/>
                        </a:rPr>
                        <a:t>J2</a:t>
                      </a:r>
                      <a:r>
                        <a:rPr lang="ja-JP" altLang="en-US" sz="1100" u="sng" dirty="0">
                          <a:solidFill>
                            <a:schemeClr val="tx1"/>
                          </a:solidFill>
                          <a:latin typeface="Meiryo UI" panose="020B0604030504040204" pitchFamily="50" charset="-128"/>
                          <a:ea typeface="Meiryo UI" panose="020B0604030504040204" pitchFamily="50" charset="-128"/>
                        </a:rPr>
                        <a:t>以上）</a:t>
                      </a:r>
                      <a:endParaRPr lang="en-US" altLang="ja-JP" sz="1100" u="sng"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sng" dirty="0">
                          <a:solidFill>
                            <a:schemeClr val="tx1"/>
                          </a:solidFill>
                          <a:latin typeface="Meiryo UI" panose="020B0604030504040204" pitchFamily="50" charset="-128"/>
                          <a:ea typeface="Meiryo UI" panose="020B0604030504040204" pitchFamily="50" charset="-128"/>
                        </a:rPr>
                        <a:t>取得者数</a:t>
                      </a: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p>
                  </a:txBody>
                  <a:tcPr anchor="ctr"/>
                </a:tc>
                <a:extLst>
                  <a:ext uri="{0D108BD9-81ED-4DB2-BD59-A6C34878D82A}">
                    <a16:rowId xmlns:a16="http://schemas.microsoft.com/office/drawing/2014/main" val="316240763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a:solidFill>
                            <a:schemeClr val="tx1"/>
                          </a:solidFill>
                          <a:latin typeface="Meiryo UI" panose="020B0604030504040204" pitchFamily="50" charset="-128"/>
                          <a:ea typeface="Meiryo UI" panose="020B0604030504040204" pitchFamily="50" charset="-128"/>
                        </a:rPr>
                        <a:t>人</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厚生労働省統計調査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2019.10.31</a:t>
                      </a:r>
                      <a:r>
                        <a:rPr kumimoji="1" lang="ja-JP" altLang="en-US" sz="1100" dirty="0">
                          <a:solidFill>
                            <a:schemeClr val="tx1"/>
                          </a:solidFill>
                          <a:latin typeface="Meiryo UI" panose="020B0604030504040204" pitchFamily="50" charset="-128"/>
                          <a:ea typeface="Meiryo UI" panose="020B0604030504040204" pitchFamily="50" charset="-128"/>
                        </a:rPr>
                        <a:t>時点）</a:t>
                      </a:r>
                    </a:p>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r>
                        <a:rPr kumimoji="1" lang="en-US" altLang="ja-JP" sz="1100" u="none" dirty="0">
                          <a:solidFill>
                            <a:schemeClr val="tx1"/>
                          </a:solidFill>
                          <a:latin typeface="Meiryo UI" panose="020B0604030504040204" pitchFamily="50" charset="-128"/>
                          <a:ea typeface="Meiryo UI" panose="020B0604030504040204" pitchFamily="50" charset="-128"/>
                        </a:rPr>
                        <a:t>JASSO</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2019.5.1</a:t>
                      </a:r>
                      <a:r>
                        <a:rPr kumimoji="1" lang="ja-JP" altLang="en-US" sz="1100" dirty="0">
                          <a:solidFill>
                            <a:schemeClr val="tx1"/>
                          </a:solidFill>
                          <a:latin typeface="Meiryo UI" panose="020B0604030504040204" pitchFamily="50" charset="-128"/>
                          <a:ea typeface="Meiryo UI" panose="020B0604030504040204" pitchFamily="50" charset="-128"/>
                        </a:rPr>
                        <a:t>時点）</a:t>
                      </a: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a:solidFill>
                            <a:schemeClr val="tx1"/>
                          </a:solidFill>
                          <a:latin typeface="Meiryo UI" panose="020B0604030504040204" pitchFamily="50" charset="-128"/>
                          <a:ea typeface="Meiryo UI" panose="020B0604030504040204" pitchFamily="50" charset="-128"/>
                        </a:rPr>
                        <a:t>件</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281081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20</a:t>
            </a:r>
            <a:endParaRPr kumimoji="1" lang="ja-JP" altLang="en-US" dirty="0"/>
          </a:p>
        </p:txBody>
      </p:sp>
      <p:sp>
        <p:nvSpPr>
          <p:cNvPr id="7" name="Text Box 2"/>
          <p:cNvSpPr txBox="1">
            <a:spLocks noChangeArrowheads="1"/>
          </p:cNvSpPr>
          <p:nvPr/>
        </p:nvSpPr>
        <p:spPr bwMode="auto">
          <a:xfrm>
            <a:off x="3281363" y="2891178"/>
            <a:ext cx="3400052" cy="1078819"/>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lIns="74295" tIns="36000" rIns="74295" bIns="889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dirty="0">
                <a:solidFill>
                  <a:schemeClr val="tx1"/>
                </a:solidFill>
                <a:latin typeface="Meiryo UI" panose="020B0604030504040204" pitchFamily="50" charset="-128"/>
                <a:ea typeface="Meiryo UI" panose="020B0604030504040204" pitchFamily="50" charset="-128"/>
                <a:cs typeface="ＭＳ Ｐゴシック" charset="-128"/>
              </a:rPr>
              <a:t>重点事業例とスケジュールイメージ</a:t>
            </a:r>
            <a:endParaRPr lang="en-US" altLang="ja-JP" sz="1600" dirty="0">
              <a:solidFill>
                <a:schemeClr val="tx1"/>
              </a:solidFill>
              <a:latin typeface="Meiryo UI" panose="020B0604030504040204" pitchFamily="50" charset="-128"/>
              <a:ea typeface="Meiryo UI" panose="020B0604030504040204" pitchFamily="50" charset="-128"/>
              <a:cs typeface="ＭＳ Ｐゴシック"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ＭＳ Ｐゴシック" charset="-128"/>
            </a:endParaRPr>
          </a:p>
          <a:p>
            <a:pPr algn="ctr"/>
            <a:r>
              <a:rPr lang="ja-JP" altLang="en-US" sz="1600" dirty="0">
                <a:solidFill>
                  <a:schemeClr val="tx1"/>
                </a:solidFill>
                <a:latin typeface="Meiryo UI" panose="020B0604030504040204" pitchFamily="50" charset="-128"/>
                <a:ea typeface="Meiryo UI" panose="020B0604030504040204" pitchFamily="50" charset="-128"/>
                <a:cs typeface="ＭＳ Ｐゴシック" charset="-128"/>
              </a:rPr>
              <a:t>＜調整中＞</a:t>
            </a:r>
            <a:endParaRPr lang="en-US" altLang="ja-JP" sz="1600" dirty="0">
              <a:solidFill>
                <a:schemeClr val="tx1"/>
              </a:solidFill>
              <a:latin typeface="Meiryo UI" panose="020B0604030504040204" pitchFamily="50" charset="-128"/>
              <a:ea typeface="Meiryo UI" panose="020B0604030504040204" pitchFamily="50" charset="-128"/>
              <a:cs typeface="ＭＳ Ｐゴシック" charset="-128"/>
            </a:endParaRPr>
          </a:p>
        </p:txBody>
      </p:sp>
      <p:sp>
        <p:nvSpPr>
          <p:cNvPr id="9" name="タイトル 1"/>
          <p:cNvSpPr>
            <a:spLocks noGrp="1"/>
          </p:cNvSpPr>
          <p:nvPr>
            <p:ph type="title" idx="4294967295"/>
          </p:nvPr>
        </p:nvSpPr>
        <p:spPr>
          <a:xfrm>
            <a:off x="273050" y="188913"/>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重点事業例とスケジュールイメージ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2654801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93B6E2F9-54BB-4156-A87D-0769761B0998}"/>
              </a:ext>
            </a:extLst>
          </p:cNvPr>
          <p:cNvSpPr>
            <a:spLocks noGrp="1"/>
          </p:cNvSpPr>
          <p:nvPr>
            <p:ph type="ftr" sz="quarter" idx="11"/>
          </p:nvPr>
        </p:nvSpPr>
        <p:spPr/>
        <p:txBody>
          <a:bodyPr/>
          <a:lstStyle/>
          <a:p>
            <a:endParaRPr kumimoji="1" lang="ja-JP" altLang="en-US" dirty="0"/>
          </a:p>
        </p:txBody>
      </p:sp>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a:t>
            </a:r>
            <a:r>
              <a:rPr lang="ja-JP" altLang="en-US" sz="1400" u="sng" dirty="0">
                <a:latin typeface="Meiryo UI" panose="020B0604030504040204" pitchFamily="50" charset="-128"/>
                <a:ea typeface="Meiryo UI" panose="020B0604030504040204" pitchFamily="50" charset="-128"/>
              </a:rPr>
              <a:t>世界の都市間競争に打ち勝つ都市魅力の創造・発信などに取り組んできた。</a:t>
            </a:r>
            <a:endParaRPr lang="en-US" altLang="ja-JP" sz="1400" u="sng"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は過去最高となる</a:t>
            </a:r>
            <a:r>
              <a:rPr lang="en-US" altLang="ja-JP" sz="1400" dirty="0">
                <a:latin typeface="Meiryo UI" panose="020B0604030504040204" pitchFamily="50" charset="-128"/>
                <a:ea typeface="Meiryo UI" panose="020B0604030504040204" pitchFamily="50" charset="-128"/>
              </a:rPr>
              <a:t>1,231</a:t>
            </a:r>
            <a:r>
              <a:rPr lang="ja-JP" altLang="ja-JP" sz="1400" dirty="0">
                <a:latin typeface="Meiryo UI" panose="020B0604030504040204" pitchFamily="50" charset="-128"/>
                <a:ea typeface="Meiryo UI" panose="020B0604030504040204" pitchFamily="50" charset="-128"/>
              </a:rPr>
              <a:t>万人を達成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a:t>
            </a:r>
            <a:r>
              <a:rPr lang="ja-JP" altLang="en-US" sz="1400" u="sng" dirty="0">
                <a:latin typeface="Meiryo UI" panose="020B0604030504040204" pitchFamily="50" charset="-128"/>
                <a:ea typeface="Meiryo UI" panose="020B0604030504040204" pitchFamily="50" charset="-128"/>
              </a:rPr>
              <a:t>さらに</a:t>
            </a:r>
            <a:r>
              <a:rPr lang="ja-JP" altLang="en-US" sz="1400" dirty="0">
                <a:latin typeface="Meiryo UI" panose="020B0604030504040204" pitchFamily="50" charset="-128"/>
                <a:ea typeface="Meiryo UI" panose="020B0604030504040204" pitchFamily="50" charset="-128"/>
              </a:rPr>
              <a:t>加速させ、大阪を新たなステージへと飛躍させるため、大阪・関西万博に向けて</a:t>
            </a:r>
            <a:r>
              <a:rPr lang="ja-JP" altLang="en-US" sz="1400" u="sng" dirty="0">
                <a:latin typeface="Meiryo UI" panose="020B0604030504040204" pitchFamily="50" charset="-128"/>
                <a:ea typeface="Meiryo UI" panose="020B0604030504040204" pitchFamily="50" charset="-128"/>
              </a:rPr>
              <a:t>高まる発信力やインパクトを活かして、</a:t>
            </a:r>
            <a:r>
              <a:rPr lang="ja-JP" altLang="en-US" sz="1400" dirty="0">
                <a:latin typeface="Meiryo UI" panose="020B0604030504040204" pitchFamily="50" charset="-128"/>
                <a:ea typeface="Meiryo UI" panose="020B0604030504040204" pitchFamily="50" charset="-128"/>
              </a:rPr>
              <a:t>都市魅力のさらなる向上や世界への発信</a:t>
            </a:r>
            <a:r>
              <a:rPr lang="ja-JP" altLang="en-US" sz="1400" u="sng" dirty="0">
                <a:latin typeface="Meiryo UI" panose="020B0604030504040204" pitchFamily="50" charset="-128"/>
                <a:ea typeface="Meiryo UI" panose="020B0604030504040204" pitchFamily="50" charset="-128"/>
              </a:rPr>
              <a:t>をオール大阪で進めていく必要がある</a:t>
            </a:r>
            <a:r>
              <a:rPr lang="ja-JP" altLang="en-US" sz="1400" dirty="0">
                <a:latin typeface="Meiryo UI" panose="020B0604030504040204" pitchFamily="50" charset="-128"/>
                <a:ea typeface="Meiryo UI" panose="020B0604030504040204" pitchFamily="50" charset="-128"/>
              </a:rPr>
              <a:t>。</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13806" y="434897"/>
            <a:ext cx="9175882" cy="6198131"/>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8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Tx/>
              <a:buChar char="○"/>
            </a:pP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、観光分野においても地域の魅力再発見につながるマイクロツーリズムやアウトドア志向、旅の個人化・分散化、ワーケーションの進展による旅の長期化など、旅行者のニーズが変容しており、こうした</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潮流を捉えた施策が求められている。</a:t>
            </a:r>
            <a:endParaRPr lang="en-US" altLang="ja-JP" sz="1400" u="sng"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buFontTx/>
              <a:buChar char="○"/>
            </a:pP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を乗り越えるため</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進取の気風や創造性</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などを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都市の「</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レジリエンス」を</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高める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ことが重要であり、しなやかで力強い大阪の実現に向けた取組みも</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重要</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である。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spcAft>
                <a:spcPts val="300"/>
              </a:spcAft>
              <a:buNone/>
            </a:pP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8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〇本戦略は、</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に対応した魅力の創出・</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強化</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さらには万博後に向けた</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新たな大阪の賑わい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活力</a:t>
            </a:r>
            <a:r>
              <a:rPr lang="ja-JP" altLang="ja-JP" sz="1400" u="sng"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u="sng" kern="100" dirty="0">
                <a:latin typeface="Meiryo UI" panose="020B0604030504040204" pitchFamily="50" charset="-128"/>
                <a:ea typeface="Meiryo UI" panose="020B0604030504040204" pitchFamily="50" charset="-128"/>
                <a:cs typeface="Times New Roman" panose="02020603050405020304" pitchFamily="18" charset="0"/>
              </a:rPr>
              <a:t>ための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施策の方向性を示すものである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33087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kumimoji="1" lang="en-US" altLang="ja-JP" dirty="0"/>
              <a:t>3</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u="sng" dirty="0">
                <a:solidFill>
                  <a:schemeClr val="tx1"/>
                </a:solidFill>
                <a:latin typeface="Meiryo UI" panose="020B0604030504040204" pitchFamily="50" charset="-128"/>
                <a:ea typeface="Meiryo UI" panose="020B0604030504040204" pitchFamily="50" charset="-128"/>
              </a:rPr>
              <a:t>魅力共創都市・大阪</a:t>
            </a:r>
            <a:endParaRPr lang="en-US" altLang="ja-JP" sz="2800" b="1" u="sng"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a:t>
            </a:r>
            <a:r>
              <a:rPr lang="ja-JP" altLang="en-US" sz="2000" b="1" u="sng" dirty="0">
                <a:solidFill>
                  <a:schemeClr val="tx1"/>
                </a:solidFill>
                <a:latin typeface="Meiryo UI" panose="020B0604030504040204" pitchFamily="50" charset="-128"/>
                <a:ea typeface="Meiryo UI" panose="020B0604030504040204" pitchFamily="50" charset="-128"/>
              </a:rPr>
              <a:t>新たな時代を切り拓き</a:t>
            </a:r>
            <a:r>
              <a:rPr lang="ja-JP" altLang="en-US" sz="2000" b="1" dirty="0">
                <a:solidFill>
                  <a:schemeClr val="tx1"/>
                </a:solidFill>
                <a:latin typeface="Meiryo UI" panose="020B0604030504040204" pitchFamily="50" charset="-128"/>
                <a:ea typeface="Meiryo UI" panose="020B0604030504040204" pitchFamily="50" charset="-128"/>
              </a:rPr>
              <a:t>、さらに前へ～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u="sng" dirty="0">
                <a:solidFill>
                  <a:schemeClr val="tx1"/>
                </a:solidFill>
                <a:latin typeface="Meiryo UI" panose="020B0604030504040204" pitchFamily="50" charset="-128"/>
                <a:ea typeface="Meiryo UI" panose="020B0604030504040204" pitchFamily="50" charset="-128"/>
              </a:rPr>
              <a:t>難局の先にある新たな時代を切り拓くため、</a:t>
            </a:r>
            <a:r>
              <a:rPr lang="ja-JP" altLang="en-US" sz="1400" dirty="0">
                <a:solidFill>
                  <a:schemeClr val="tx1"/>
                </a:solidFill>
                <a:latin typeface="Meiryo UI" panose="020B0604030504040204" pitchFamily="50" charset="-128"/>
                <a:ea typeface="Meiryo UI" panose="020B0604030504040204" pitchFamily="50" charset="-128"/>
              </a:rPr>
              <a:t>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u="sng" dirty="0">
                <a:solidFill>
                  <a:schemeClr val="tx1"/>
                </a:solidFill>
                <a:latin typeface="Meiryo UI" panose="020B0604030504040204" pitchFamily="50" charset="-128"/>
                <a:ea typeface="Meiryo UI" panose="020B0604030504040204" pitchFamily="50" charset="-128"/>
              </a:rPr>
              <a:t>人々の多様な魅力</a:t>
            </a:r>
            <a:r>
              <a:rPr kumimoji="1" lang="ja-JP" altLang="en-US" sz="1400" dirty="0">
                <a:solidFill>
                  <a:schemeClr val="tx1"/>
                </a:solidFill>
                <a:latin typeface="Meiryo UI" panose="020B0604030504040204" pitchFamily="50" charset="-128"/>
                <a:ea typeface="Meiryo UI" panose="020B0604030504040204" pitchFamily="50" charset="-128"/>
              </a:rPr>
              <a:t>、都市のポテンシャルを</a:t>
            </a:r>
            <a:r>
              <a:rPr kumimoji="1" lang="ja-JP" altLang="en-US" sz="1400" u="sng" dirty="0">
                <a:solidFill>
                  <a:schemeClr val="tx1"/>
                </a:solidFill>
                <a:latin typeface="Meiryo UI" panose="020B0604030504040204" pitchFamily="50" charset="-128"/>
                <a:ea typeface="Meiryo UI" panose="020B0604030504040204" pitchFamily="50" charset="-128"/>
              </a:rPr>
              <a:t>生かし</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u="sng" dirty="0">
                <a:solidFill>
                  <a:schemeClr val="tx1"/>
                </a:solidFill>
                <a:latin typeface="Meiryo UI" panose="020B0604030504040204" pitchFamily="50" charset="-128"/>
                <a:ea typeface="Meiryo UI" panose="020B0604030504040204" pitchFamily="50" charset="-128"/>
              </a:rPr>
              <a:t>チャレンジしつづけ</a:t>
            </a:r>
            <a:r>
              <a:rPr lang="ja-JP" altLang="en-US" sz="1400" dirty="0">
                <a:solidFill>
                  <a:schemeClr val="tx1"/>
                </a:solidFill>
                <a:latin typeface="Meiryo UI" panose="020B0604030504040204" pitchFamily="50" charset="-128"/>
                <a:ea typeface="Meiryo UI" panose="020B0604030504040204" pitchFamily="50" charset="-128"/>
              </a:rPr>
              <a:t>ることにより、</a:t>
            </a:r>
            <a:r>
              <a:rPr lang="ja-JP" altLang="en-US" sz="1400" u="sng" dirty="0">
                <a:solidFill>
                  <a:schemeClr val="tx1"/>
                </a:solidFill>
                <a:latin typeface="Meiryo UI" panose="020B0604030504040204" pitchFamily="50" charset="-128"/>
                <a:ea typeface="Meiryo UI" panose="020B0604030504040204" pitchFamily="50" charset="-128"/>
              </a:rPr>
              <a:t>大阪を元気にし、</a:t>
            </a:r>
            <a:r>
              <a:rPr lang="ja-JP" altLang="en-US" sz="1400" dirty="0">
                <a:solidFill>
                  <a:schemeClr val="tx1"/>
                </a:solidFill>
                <a:latin typeface="Meiryo UI" panose="020B0604030504040204" pitchFamily="50" charset="-128"/>
                <a:ea typeface="Meiryo UI" panose="020B0604030504040204" pitchFamily="50" charset="-128"/>
              </a:rPr>
              <a:t>府民・市民が誇りや</a:t>
            </a:r>
            <a:r>
              <a:rPr lang="ja-JP" altLang="en-US" sz="1400" u="sng" dirty="0">
                <a:solidFill>
                  <a:schemeClr val="tx1"/>
                </a:solidFill>
                <a:latin typeface="Meiryo UI" panose="020B0604030504040204" pitchFamily="50" charset="-128"/>
                <a:ea typeface="Meiryo UI" panose="020B0604030504040204" pitchFamily="50" charset="-128"/>
              </a:rPr>
              <a:t>愛着を感じることのできる、世界に誇る魅力あふれる都市を創り上げる</a:t>
            </a:r>
            <a:r>
              <a:rPr lang="ja-JP" altLang="en-US" sz="1400" dirty="0">
                <a:solidFill>
                  <a:schemeClr val="tx1"/>
                </a:solidFill>
                <a:latin typeface="Meiryo UI" panose="020B0604030504040204" pitchFamily="50" charset="-128"/>
                <a:ea typeface="Meiryo UI" panose="020B0604030504040204" pitchFamily="50" charset="-128"/>
              </a:rPr>
              <a:t>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u="sng" spc="200" dirty="0">
                <a:solidFill>
                  <a:schemeClr val="tx1"/>
                </a:solidFill>
                <a:latin typeface="Meiryo UI" panose="020B0604030504040204" pitchFamily="50" charset="-128"/>
                <a:ea typeface="Meiryo UI" panose="020B0604030504040204" pitchFamily="50" charset="-128"/>
              </a:rPr>
              <a:t>大阪</a:t>
            </a:r>
            <a:r>
              <a:rPr lang="ja-JP" altLang="en-US" sz="1600" b="1" spc="200" dirty="0">
                <a:solidFill>
                  <a:schemeClr val="tx1"/>
                </a:solidFill>
                <a:latin typeface="Meiryo UI" panose="020B0604030504040204" pitchFamily="50" charset="-128"/>
                <a:ea typeface="Meiryo UI" panose="020B0604030504040204" pitchFamily="50" charset="-128"/>
              </a:rPr>
              <a:t>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u="sng" dirty="0">
                <a:latin typeface="Meiryo UI" panose="020B0604030504040204" pitchFamily="50" charset="-128"/>
                <a:ea typeface="Meiryo UI" panose="020B0604030504040204" pitchFamily="50" charset="-128"/>
              </a:rPr>
              <a:t>本戦略では、次の３つの基本的な考え方のもと、</a:t>
            </a:r>
            <a:r>
              <a:rPr lang="en-US" altLang="ja-JP" sz="1400" u="sng" dirty="0">
                <a:latin typeface="Meiryo UI" panose="020B0604030504040204" pitchFamily="50" charset="-128"/>
                <a:ea typeface="Meiryo UI" panose="020B0604030504040204" pitchFamily="50" charset="-128"/>
              </a:rPr>
              <a:t>10</a:t>
            </a:r>
            <a:r>
              <a:rPr lang="ja-JP" altLang="en-US" sz="1400" u="sng" dirty="0">
                <a:latin typeface="Meiryo UI" panose="020B0604030504040204" pitchFamily="50" charset="-128"/>
                <a:ea typeface="Meiryo UI" panose="020B0604030504040204" pitchFamily="50" charset="-128"/>
              </a:rPr>
              <a:t>のめざすべき都市像を定め各種施策を推進する。</a:t>
            </a:r>
            <a:br>
              <a:rPr lang="en-US" altLang="ja-JP" sz="1400" u="sng" dirty="0">
                <a:latin typeface="Meiryo UI" panose="020B0604030504040204" pitchFamily="50" charset="-128"/>
                <a:ea typeface="Meiryo UI" panose="020B0604030504040204" pitchFamily="50" charset="-128"/>
              </a:rPr>
            </a:br>
            <a:r>
              <a:rPr lang="ja-JP" altLang="en-US" sz="1400" u="sng"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u="sng" dirty="0">
                <a:latin typeface="Meiryo UI" panose="020B0604030504040204" pitchFamily="50" charset="-128"/>
                <a:ea typeface="Meiryo UI" panose="020B0604030504040204" pitchFamily="50" charset="-128"/>
              </a:rPr>
              <a:t>SDGs</a:t>
            </a:r>
            <a:r>
              <a:rPr lang="ja-JP" altLang="en-US" sz="1400" u="sng" dirty="0">
                <a:latin typeface="Meiryo UI" panose="020B0604030504040204" pitchFamily="50" charset="-128"/>
                <a:ea typeface="Meiryo UI" panose="020B0604030504040204" pitchFamily="50" charset="-128"/>
              </a:rPr>
              <a:t>）の達成に貢献する視点をもって推進していく。</a:t>
            </a:r>
            <a:endParaRPr lang="ja-JP" altLang="ja-JP" sz="1400" u="sng" dirty="0">
              <a:latin typeface="Meiryo UI" panose="020B0604030504040204" pitchFamily="50" charset="-128"/>
              <a:ea typeface="Meiryo UI" panose="020B0604030504040204" pitchFamily="50" charset="-128"/>
            </a:endParaRPr>
          </a:p>
          <a:p>
            <a:pPr marL="0" indent="0">
              <a:lnSpc>
                <a:spcPct val="100000"/>
              </a:lnSpc>
              <a:spcBef>
                <a:spcPts val="0"/>
              </a:spcBef>
              <a:buNone/>
            </a:pP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7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月に</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u="sng"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u="sng"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u="sng"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大阪・関西</a:t>
            </a:r>
            <a:r>
              <a:rPr lang="ja-JP" altLang="ja-JP" sz="1600" u="sng"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lang="en-US" altLang="ja-JP" dirty="0"/>
              <a:t>4</a:t>
            </a:r>
            <a:endParaRPr kumimoji="1" lang="ja-JP" altLang="en-US" dirty="0"/>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に滞在できる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都市を実現していくため、</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ウイルス感染拡大防止の観点から、人の移動や集客が制限される中、オンラインの活用などによる新たな事業展開が進められており、こうした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新たな手法や価値観等に</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行政・経済界</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民間の活力を最大限に引き出すとともに</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、多様な主体を繋ぐ役割や、総合プロデュース、旗振り役を担い、</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en-US" altLang="ja-JP" dirty="0"/>
              <a:t>5</a:t>
            </a:r>
            <a:endParaRPr kumimoji="1" lang="ja-JP" altLang="en-US" dirty="0"/>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rPr>
              <a:t>第</a:t>
            </a:r>
            <a:r>
              <a:rPr kumimoji="1" lang="en-US" altLang="ja-JP" sz="1100" u="sng" dirty="0">
                <a:latin typeface="Meiryo UI" panose="020B0604030504040204" pitchFamily="50" charset="-128"/>
                <a:ea typeface="Meiryo UI" panose="020B0604030504040204" pitchFamily="50" charset="-128"/>
              </a:rPr>
              <a:t>20</a:t>
            </a:r>
            <a:r>
              <a:rPr kumimoji="1" lang="ja-JP" altLang="en-US" sz="1100" u="sng" dirty="0">
                <a:latin typeface="Meiryo UI" panose="020B0604030504040204" pitchFamily="50" charset="-128"/>
                <a:ea typeface="Meiryo UI" panose="020B0604030504040204" pitchFamily="50" charset="-128"/>
              </a:rPr>
              <a:t>回副首都推進本部会議（</a:t>
            </a:r>
            <a:r>
              <a:rPr kumimoji="1" lang="en-US" altLang="ja-JP" sz="1100" u="sng" dirty="0">
                <a:latin typeface="Meiryo UI" panose="020B0604030504040204" pitchFamily="50" charset="-128"/>
                <a:ea typeface="Meiryo UI" panose="020B0604030504040204" pitchFamily="50" charset="-128"/>
              </a:rPr>
              <a:t>2020</a:t>
            </a:r>
            <a:r>
              <a:rPr kumimoji="1" lang="ja-JP" altLang="en-US" sz="1100" u="sng" dirty="0">
                <a:latin typeface="Meiryo UI" panose="020B0604030504040204" pitchFamily="50" charset="-128"/>
                <a:ea typeface="Meiryo UI" panose="020B0604030504040204" pitchFamily="50" charset="-128"/>
              </a:rPr>
              <a:t>年１月</a:t>
            </a:r>
            <a:r>
              <a:rPr kumimoji="1" lang="en-US" altLang="ja-JP" sz="1100" u="sng" dirty="0">
                <a:latin typeface="Meiryo UI" panose="020B0604030504040204" pitchFamily="50" charset="-128"/>
                <a:ea typeface="Meiryo UI" panose="020B0604030504040204" pitchFamily="50" charset="-128"/>
              </a:rPr>
              <a:t>22</a:t>
            </a:r>
            <a:r>
              <a:rPr kumimoji="1" lang="ja-JP" altLang="en-US" sz="1100" u="sng" dirty="0">
                <a:latin typeface="Meiryo UI" panose="020B0604030504040204" pitchFamily="50" charset="-128"/>
                <a:ea typeface="Meiryo UI" panose="020B0604030504040204" pitchFamily="50" charset="-128"/>
              </a:rPr>
              <a:t>日</a:t>
            </a:r>
            <a:r>
              <a:rPr kumimoji="1" lang="ja-JP" altLang="en-US" sz="1100" u="sng"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更なる誘客や府域周遊の促進など事業効果を相乗的に高め、大阪全体としてのメリットにつなげる「新しい好循環」を実現する。</a:t>
            </a:r>
          </a:p>
        </p:txBody>
      </p:sp>
      <p:grpSp>
        <p:nvGrpSpPr>
          <p:cNvPr id="25" name="グループ化 24"/>
          <p:cNvGrpSpPr/>
          <p:nvPr/>
        </p:nvGrpSpPr>
        <p:grpSpPr>
          <a:xfrm>
            <a:off x="667807" y="4516244"/>
            <a:ext cx="8576184" cy="1932292"/>
            <a:chOff x="667807" y="3617965"/>
            <a:chExt cx="8576184" cy="1830177"/>
          </a:xfrm>
        </p:grpSpPr>
        <p:sp>
          <p:nvSpPr>
            <p:cNvPr id="26" name="正方形/長方形 25">
              <a:extLst>
                <a:ext uri="{FF2B5EF4-FFF2-40B4-BE49-F238E27FC236}">
                  <a16:creationId xmlns:a16="http://schemas.microsoft.com/office/drawing/2014/main" id="{3B305EC6-6134-436D-87C9-10EFF508689E}"/>
                </a:ext>
              </a:extLst>
            </p:cNvPr>
            <p:cNvSpPr/>
            <p:nvPr/>
          </p:nvSpPr>
          <p:spPr>
            <a:xfrm>
              <a:off x="667807" y="3617965"/>
              <a:ext cx="8576184" cy="1830177"/>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、様々なステークホルダーとの連携のもと取組みを進めている。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に基づく施策についても、関係機関等と連携しながら、</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踏まえた</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3780089"/>
              <a:ext cx="583664" cy="583664"/>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3780089"/>
              <a:ext cx="589581" cy="589580"/>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3780089"/>
              <a:ext cx="589580" cy="589580"/>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3780089"/>
              <a:ext cx="589581" cy="589580"/>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3780089"/>
              <a:ext cx="583933" cy="583933"/>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3780089"/>
              <a:ext cx="589579" cy="589580"/>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3780089"/>
              <a:ext cx="582939" cy="589580"/>
            </a:xfrm>
            <a:prstGeom prst="rect">
              <a:avLst/>
            </a:prstGeom>
            <a:ln>
              <a:solidFill>
                <a:schemeClr val="tx1"/>
              </a:solidFill>
              <a:prstDash val="sysDot"/>
            </a:ln>
          </p:spPr>
        </p:pic>
      </p:grpSp>
      <p:sp>
        <p:nvSpPr>
          <p:cNvPr id="34" name="テキスト ボックス 33"/>
          <p:cNvSpPr txBox="1"/>
          <p:nvPr/>
        </p:nvSpPr>
        <p:spPr>
          <a:xfrm>
            <a:off x="673067" y="4826252"/>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a:t>
            </a:r>
            <a:r>
              <a:rPr lang="ja-JP" altLang="en-US" sz="1600" b="1" u="sng" dirty="0" err="1">
                <a:latin typeface="Meiryo UI" panose="020B0604030504040204" pitchFamily="50" charset="-128"/>
                <a:ea typeface="Meiryo UI" panose="020B0604030504040204" pitchFamily="50" charset="-128"/>
              </a:rPr>
              <a:t>ｓ</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829686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lang="en-US" altLang="ja-JP" dirty="0"/>
              <a:t>6</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624863289"/>
              </p:ext>
            </p:extLst>
          </p:nvPr>
        </p:nvGraphicFramePr>
        <p:xfrm>
          <a:off x="316928" y="1161325"/>
          <a:ext cx="9202468" cy="5433435"/>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sng" kern="100" dirty="0">
                          <a:solidFill>
                            <a:schemeClr val="tx1"/>
                          </a:solidFill>
                          <a:effectLst/>
                          <a:latin typeface="Meiryo UI" panose="020B0604030504040204" pitchFamily="50" charset="-128"/>
                          <a:ea typeface="Meiryo UI" panose="020B0604030504040204" pitchFamily="50" charset="-128"/>
                        </a:rPr>
                        <a:t>24</a:t>
                      </a:r>
                      <a:r>
                        <a:rPr lang="ja-JP" altLang="en-US" sz="1500" b="1" u="sng" kern="100" dirty="0">
                          <a:solidFill>
                            <a:schemeClr val="tx1"/>
                          </a:solidFill>
                          <a:effectLst/>
                          <a:latin typeface="Meiryo UI" panose="020B0604030504040204" pitchFamily="50" charset="-128"/>
                          <a:ea typeface="Meiryo UI" panose="020B0604030504040204" pitchFamily="50" charset="-128"/>
                        </a:rPr>
                        <a:t>時間</a:t>
                      </a:r>
                      <a:r>
                        <a:rPr lang="ja-JP" altLang="en-US" sz="1500" b="1" kern="100" dirty="0">
                          <a:solidFill>
                            <a:schemeClr val="tx1"/>
                          </a:solidFill>
                          <a:effectLst/>
                          <a:latin typeface="Meiryo UI" panose="020B0604030504040204" pitchFamily="50" charset="-128"/>
                          <a:ea typeface="Meiryo UI" panose="020B0604030504040204" pitchFamily="50" charset="-128"/>
                        </a:rPr>
                        <a:t>快適に</a:t>
                      </a:r>
                      <a:r>
                        <a:rPr lang="ja-JP" sz="1500" b="1" kern="100" dirty="0">
                          <a:solidFill>
                            <a:schemeClr val="tx1"/>
                          </a:solidFill>
                          <a:effectLst/>
                          <a:latin typeface="Meiryo UI" panose="020B0604030504040204" pitchFamily="50" charset="-128"/>
                          <a:ea typeface="Meiryo UI" panose="020B0604030504040204" pitchFamily="50" charset="-128"/>
                        </a:rPr>
                        <a:t>滞在できる都市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sng" kern="100" dirty="0">
                          <a:solidFill>
                            <a:schemeClr val="tx1"/>
                          </a:solidFill>
                          <a:effectLst/>
                          <a:latin typeface="Meiryo UI" panose="020B0604030504040204" pitchFamily="50" charset="-128"/>
                          <a:ea typeface="Meiryo UI" panose="020B0604030504040204" pitchFamily="50" charset="-128"/>
                        </a:rPr>
                        <a:t>大阪を訪れる</a:t>
                      </a:r>
                      <a:r>
                        <a:rPr lang="ja-JP" altLang="en-US" sz="1200" b="0" u="none" kern="100" dirty="0">
                          <a:solidFill>
                            <a:schemeClr val="tx1"/>
                          </a:solidFill>
                          <a:effectLst/>
                          <a:latin typeface="Meiryo UI" panose="020B0604030504040204" pitchFamily="50" charset="-128"/>
                          <a:ea typeface="Meiryo UI" panose="020B0604030504040204" pitchFamily="50" charset="-128"/>
                        </a:rPr>
                        <a:t>人々が</a:t>
                      </a:r>
                      <a:r>
                        <a:rPr lang="ja-JP" altLang="en-US" sz="1200" b="0" u="sng" kern="100" dirty="0">
                          <a:solidFill>
                            <a:schemeClr val="tx1"/>
                          </a:solidFill>
                          <a:effectLst/>
                          <a:latin typeface="Meiryo UI" panose="020B0604030504040204" pitchFamily="50" charset="-128"/>
                          <a:ea typeface="Meiryo UI" panose="020B0604030504040204" pitchFamily="50" charset="-128"/>
                        </a:rPr>
                        <a:t>昼夜を問わず快適に、</a:t>
                      </a:r>
                      <a:r>
                        <a:rPr lang="ja-JP" altLang="en-US" sz="1200" b="0" u="none"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sng" kern="100" dirty="0">
                          <a:solidFill>
                            <a:schemeClr val="tx1"/>
                          </a:solidFill>
                          <a:effectLst/>
                          <a:latin typeface="Meiryo UI" panose="020B0604030504040204" pitchFamily="50" charset="-128"/>
                          <a:ea typeface="Meiryo UI" panose="020B0604030504040204" pitchFamily="50" charset="-128"/>
                        </a:rPr>
                        <a:t>滞在できる</a:t>
                      </a:r>
                      <a:r>
                        <a:rPr lang="ja-JP" altLang="en-US" sz="1200" b="0" u="none" kern="100" dirty="0">
                          <a:solidFill>
                            <a:schemeClr val="tx1"/>
                          </a:solidFill>
                          <a:effectLst/>
                          <a:latin typeface="Meiryo UI" panose="020B0604030504040204" pitchFamily="50" charset="-128"/>
                          <a:ea typeface="Meiryo UI" panose="020B0604030504040204" pitchFamily="50" charset="-128"/>
                        </a:rPr>
                        <a:t>都市をめざす。</a:t>
                      </a:r>
                    </a:p>
                  </a:txBody>
                  <a:tcPr marL="37820" marR="37820" marT="0" marB="0" anchor="ctr"/>
                </a:tc>
                <a:extLst>
                  <a:ext uri="{0D108BD9-81ED-4DB2-BD59-A6C34878D82A}">
                    <a16:rowId xmlns:a16="http://schemas.microsoft.com/office/drawing/2014/main" val="2021061701"/>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sng"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sng" kern="100" dirty="0">
                          <a:solidFill>
                            <a:schemeClr val="tx1"/>
                          </a:solidFill>
                          <a:effectLst/>
                          <a:latin typeface="Meiryo UI" panose="020B0604030504040204" pitchFamily="50" charset="-128"/>
                          <a:ea typeface="Meiryo UI" panose="020B0604030504040204" pitchFamily="50" charset="-128"/>
                        </a:rPr>
                        <a:t>都市を</a:t>
                      </a:r>
                      <a:r>
                        <a:rPr lang="ja-JP" altLang="en-US" sz="1200" u="sng"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sng"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sng" kern="100" dirty="0">
                          <a:solidFill>
                            <a:schemeClr val="tx1"/>
                          </a:solidFill>
                          <a:effectLst/>
                          <a:latin typeface="Meiryo UI" panose="020B0604030504040204" pitchFamily="50" charset="-128"/>
                          <a:ea typeface="Meiryo UI" panose="020B0604030504040204" pitchFamily="50" charset="-128"/>
                        </a:rPr>
                        <a:t>み</a:t>
                      </a:r>
                      <a:r>
                        <a:rPr lang="ja-JP" sz="1200" u="sng" kern="100" dirty="0">
                          <a:solidFill>
                            <a:schemeClr val="tx1"/>
                          </a:solidFill>
                          <a:effectLst/>
                          <a:latin typeface="Meiryo UI" panose="020B0604030504040204" pitchFamily="50" charset="-128"/>
                          <a:ea typeface="Meiryo UI" panose="020B0604030504040204" pitchFamily="50" charset="-128"/>
                        </a:rPr>
                        <a:t>る</a:t>
                      </a:r>
                      <a:r>
                        <a:rPr lang="ja-JP" sz="1200" u="none" kern="100" dirty="0">
                          <a:solidFill>
                            <a:schemeClr val="tx1"/>
                          </a:solidFill>
                          <a:effectLst/>
                          <a:latin typeface="Meiryo UI" panose="020B0604030504040204" pitchFamily="50" charset="-128"/>
                          <a:ea typeface="Meiryo UI" panose="020B0604030504040204" pitchFamily="50" charset="-128"/>
                        </a:rPr>
                        <a:t>」機会を創出し、夢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希望、活力をうみだすとともに、スポーツの魅力を活用した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u="sng" dirty="0">
                <a:solidFill>
                  <a:schemeClr val="tx1"/>
                </a:solidFill>
                <a:latin typeface="Meiryo UI" panose="020B0604030504040204" pitchFamily="50" charset="-128"/>
                <a:ea typeface="Meiryo UI" panose="020B0604030504040204" pitchFamily="50" charset="-128"/>
              </a:rPr>
              <a:t>都市の賑わいや活力を創出し、高めていくため１０の</a:t>
            </a:r>
            <a:r>
              <a:rPr kumimoji="1" lang="ja-JP" altLang="en-US" sz="1300" dirty="0">
                <a:solidFill>
                  <a:schemeClr val="tx1"/>
                </a:solidFill>
                <a:latin typeface="Meiryo UI" panose="020B0604030504040204" pitchFamily="50" charset="-128"/>
                <a:ea typeface="Meiryo UI" panose="020B0604030504040204" pitchFamily="50" charset="-128"/>
              </a:rPr>
              <a:t>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481904069"/>
              </p:ext>
            </p:extLst>
          </p:nvPr>
        </p:nvGraphicFramePr>
        <p:xfrm>
          <a:off x="297360" y="796842"/>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a:t>
                      </a:r>
                      <a:r>
                        <a:rPr kumimoji="1" lang="ja-JP" altLang="en-US" sz="1200" dirty="0">
                          <a:solidFill>
                            <a:schemeClr val="bg1"/>
                          </a:solidFill>
                          <a:latin typeface="Meiryo UI" panose="020B0604030504040204" pitchFamily="50" charset="-128"/>
                          <a:ea typeface="Meiryo UI" panose="020B0604030504040204" pitchFamily="50" charset="-128"/>
                        </a:rPr>
                        <a:t>して</a:t>
                      </a:r>
                      <a:r>
                        <a:rPr kumimoji="1" lang="en-US" altLang="ja-JP" sz="1200" u="sng" dirty="0">
                          <a:solidFill>
                            <a:schemeClr val="bg1"/>
                          </a:solidFill>
                          <a:latin typeface="Meiryo UI" panose="020B0604030504040204" pitchFamily="50" charset="-128"/>
                          <a:ea typeface="Meiryo UI" panose="020B0604030504040204" pitchFamily="50" charset="-128"/>
                        </a:rPr>
                        <a:t>24</a:t>
                      </a:r>
                      <a:r>
                        <a:rPr kumimoji="1" lang="ja-JP" altLang="en-US" sz="1200" u="sng" dirty="0">
                          <a:solidFill>
                            <a:schemeClr val="bg1"/>
                          </a:solidFill>
                          <a:latin typeface="Meiryo UI" panose="020B0604030504040204" pitchFamily="50" charset="-128"/>
                          <a:ea typeface="Meiryo UI" panose="020B0604030504040204" pitchFamily="50" charset="-128"/>
                        </a:rPr>
                        <a:t>時間</a:t>
                      </a:r>
                      <a:r>
                        <a:rPr kumimoji="1" lang="ja-JP" altLang="en-US" sz="1200" dirty="0">
                          <a:latin typeface="Meiryo UI" panose="020B0604030504040204" pitchFamily="50" charset="-128"/>
                          <a:ea typeface="Meiryo UI" panose="020B0604030504040204" pitchFamily="50" charset="-128"/>
                        </a:rPr>
                        <a:t>快適に滞在できる都市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800"/>
                        </a:lnSpc>
                      </a:pPr>
                      <a:endParaRPr kumimoji="1" lang="en-US" altLang="ja-JP" sz="1100" dirty="0">
                        <a:latin typeface="Meiryo UI" panose="020B0604030504040204" pitchFamily="50" charset="-128"/>
                        <a:ea typeface="Meiryo UI" panose="020B0604030504040204" pitchFamily="50" charset="-128"/>
                      </a:endParaRPr>
                    </a:p>
                    <a:p>
                      <a:pPr>
                        <a:lnSpc>
                          <a:spcPts val="1800"/>
                        </a:lnSpc>
                      </a:pPr>
                      <a:r>
                        <a:rPr kumimoji="1" lang="ja-JP" altLang="en-US" sz="1100" dirty="0">
                          <a:latin typeface="Meiryo UI" panose="020B0604030504040204" pitchFamily="50" charset="-128"/>
                          <a:ea typeface="Meiryo UI" panose="020B0604030504040204" pitchFamily="50" charset="-128"/>
                        </a:rPr>
                        <a:t>① 旅行者の安全・安心の確保</a:t>
                      </a:r>
                      <a:endParaRPr kumimoji="1" lang="en-US" altLang="ja-JP" sz="1100" dirty="0">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災害等に関する情報発信</a:t>
                      </a:r>
                      <a:endParaRPr kumimoji="1" lang="en-US" altLang="ja-JP" sz="1100" dirty="0">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a:t>
                      </a:r>
                      <a:r>
                        <a:rPr kumimoji="1" lang="ja-JP" altLang="en-US" sz="1100" u="sng" dirty="0">
                          <a:solidFill>
                            <a:schemeClr val="tx1"/>
                          </a:solidFill>
                          <a:latin typeface="Meiryo UI" panose="020B0604030504040204" pitchFamily="50" charset="-128"/>
                          <a:ea typeface="Meiryo UI" panose="020B0604030504040204" pitchFamily="50" charset="-128"/>
                        </a:rPr>
                        <a:t>活用</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721147892"/>
              </p:ext>
            </p:extLst>
          </p:nvPr>
        </p:nvGraphicFramePr>
        <p:xfrm>
          <a:off x="5082567" y="796842"/>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6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① 世界第一級の文化・観光拠点</a:t>
                      </a:r>
                      <a:r>
                        <a:rPr kumimoji="1" lang="ja-JP" altLang="en-US" sz="1100" u="none" dirty="0">
                          <a:solidFill>
                            <a:schemeClr val="tx1"/>
                          </a:solidFill>
                          <a:latin typeface="Meiryo UI" panose="020B0604030504040204" pitchFamily="50" charset="-128"/>
                          <a:ea typeface="Meiryo UI" panose="020B0604030504040204" pitchFamily="50" charset="-128"/>
                        </a:rPr>
                        <a:t>の形成</a:t>
                      </a:r>
                      <a:r>
                        <a:rPr kumimoji="1" lang="ja-JP" altLang="en-US" sz="1100" dirty="0">
                          <a:solidFill>
                            <a:schemeClr val="tx1"/>
                          </a:solidFill>
                          <a:latin typeface="Meiryo UI" panose="020B0604030504040204" pitchFamily="50" charset="-128"/>
                          <a:ea typeface="Meiryo UI" panose="020B0604030504040204" pitchFamily="50" charset="-128"/>
                        </a:rPr>
                        <a:t>・発信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a:t>
                      </a:r>
                      <a:r>
                        <a:rPr kumimoji="1" lang="ja-JP" altLang="en-US" sz="1100" u="sng" dirty="0">
                          <a:solidFill>
                            <a:schemeClr val="tx1"/>
                          </a:solidFill>
                          <a:latin typeface="Meiryo UI" panose="020B0604030504040204" pitchFamily="50" charset="-128"/>
                          <a:ea typeface="Meiryo UI" panose="020B0604030504040204" pitchFamily="50" charset="-128"/>
                        </a:rPr>
                        <a:t>大阪・光の饗宴等</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b="0" u="sng"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sng" dirty="0">
                          <a:solidFill>
                            <a:schemeClr val="tx1"/>
                          </a:solidFill>
                          <a:latin typeface="Meiryo UI" panose="020B0604030504040204" pitchFamily="50" charset="-128"/>
                          <a:ea typeface="Meiryo UI" panose="020B0604030504040204" pitchFamily="50" charset="-128"/>
                        </a:rPr>
                        <a:t>② </a:t>
                      </a:r>
                      <a:r>
                        <a:rPr kumimoji="1" lang="ja-JP" altLang="en-US" sz="1100" b="0" u="none" dirty="0">
                          <a:solidFill>
                            <a:schemeClr val="tx1"/>
                          </a:solidFill>
                          <a:latin typeface="Meiryo UI" panose="020B0604030504040204" pitchFamily="50" charset="-128"/>
                          <a:ea typeface="Meiryo UI" panose="020B0604030504040204" pitchFamily="50" charset="-128"/>
                        </a:rPr>
                        <a:t>大阪の強みを生かした魅力創出・発信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0" u="sng"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像ごとの施策項目および主な施策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3941</Words>
  <Application>Microsoft Office PowerPoint</Application>
  <PresentationFormat>A4 210 x 297 mm</PresentationFormat>
  <Paragraphs>521</Paragraphs>
  <Slides>22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Meiryo UI</vt:lpstr>
      <vt:lpstr>游ゴシック</vt:lpstr>
      <vt:lpstr>游ゴシック Light</vt:lpstr>
      <vt:lpstr>游明朝</vt:lpstr>
      <vt:lpstr>Arial</vt:lpstr>
      <vt:lpstr>Wingdings</vt:lpstr>
      <vt:lpstr>Office テーマ</vt:lpstr>
      <vt:lpstr>大阪都市魅力創造戦略２０２５ 　（事務局案）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　　重点事業例とスケジュールイメージ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2021-01-25T07:49:17Z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