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24"/>
  </p:notesMasterIdLst>
  <p:sldIdLst>
    <p:sldId id="269" r:id="rId2"/>
    <p:sldId id="274" r:id="rId3"/>
    <p:sldId id="314" r:id="rId4"/>
    <p:sldId id="297" r:id="rId5"/>
    <p:sldId id="298" r:id="rId6"/>
    <p:sldId id="299" r:id="rId7"/>
    <p:sldId id="317" r:id="rId8"/>
    <p:sldId id="273" r:id="rId9"/>
    <p:sldId id="329" r:id="rId10"/>
    <p:sldId id="328" r:id="rId11"/>
    <p:sldId id="264" r:id="rId12"/>
    <p:sldId id="295" r:id="rId13"/>
    <p:sldId id="303" r:id="rId14"/>
    <p:sldId id="305" r:id="rId15"/>
    <p:sldId id="341" r:id="rId16"/>
    <p:sldId id="343" r:id="rId17"/>
    <p:sldId id="332" r:id="rId18"/>
    <p:sldId id="340" r:id="rId19"/>
    <p:sldId id="336" r:id="rId20"/>
    <p:sldId id="337" r:id="rId21"/>
    <p:sldId id="338" r:id="rId22"/>
    <p:sldId id="345" r:id="rId2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67" autoAdjust="0"/>
    <p:restoredTop sz="94660"/>
  </p:normalViewPr>
  <p:slideViewPr>
    <p:cSldViewPr snapToGrid="0">
      <p:cViewPr varScale="1">
        <p:scale>
          <a:sx n="59" d="100"/>
          <a:sy n="59" d="100"/>
        </p:scale>
        <p:origin x="518" y="3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1"/>
            <a:ext cx="2919413" cy="495300"/>
          </a:xfrm>
          <a:prstGeom prst="rect">
            <a:avLst/>
          </a:prstGeom>
        </p:spPr>
        <p:txBody>
          <a:bodyPr vert="horz" lIns="91321" tIns="45659" rIns="91321" bIns="4565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5" y="1"/>
            <a:ext cx="2919412" cy="495300"/>
          </a:xfrm>
          <a:prstGeom prst="rect">
            <a:avLst/>
          </a:prstGeom>
        </p:spPr>
        <p:txBody>
          <a:bodyPr vert="horz" lIns="91321" tIns="45659" rIns="91321" bIns="45659" rtlCol="0"/>
          <a:lstStyle>
            <a:lvl1pPr algn="r">
              <a:defRPr sz="1200"/>
            </a:lvl1pPr>
          </a:lstStyle>
          <a:p>
            <a:fld id="{523AE329-372B-4162-BAC9-6F9FDE4CC399}" type="datetimeFigureOut">
              <a:rPr kumimoji="1" lang="ja-JP" altLang="en-US" smtClean="0"/>
              <a:t>2021/1/25</a:t>
            </a:fld>
            <a:endParaRPr kumimoji="1" lang="ja-JP" altLang="en-US"/>
          </a:p>
        </p:txBody>
      </p:sp>
      <p:sp>
        <p:nvSpPr>
          <p:cNvPr id="4" name="スライド イメージ プレースホルダー 3"/>
          <p:cNvSpPr>
            <a:spLocks noGrp="1" noRot="1" noChangeAspect="1"/>
          </p:cNvSpPr>
          <p:nvPr>
            <p:ph type="sldImg" idx="2"/>
          </p:nvPr>
        </p:nvSpPr>
        <p:spPr>
          <a:xfrm>
            <a:off x="965200" y="1233488"/>
            <a:ext cx="4805363" cy="3327400"/>
          </a:xfrm>
          <a:prstGeom prst="rect">
            <a:avLst/>
          </a:prstGeom>
          <a:noFill/>
          <a:ln w="12700">
            <a:solidFill>
              <a:prstClr val="black"/>
            </a:solidFill>
          </a:ln>
        </p:spPr>
        <p:txBody>
          <a:bodyPr vert="horz" lIns="91321" tIns="45659" rIns="91321" bIns="45659" rtlCol="0" anchor="ctr"/>
          <a:lstStyle/>
          <a:p>
            <a:endParaRPr lang="ja-JP" altLang="en-US"/>
          </a:p>
        </p:txBody>
      </p:sp>
      <p:sp>
        <p:nvSpPr>
          <p:cNvPr id="5" name="ノート プレースホルダー 4"/>
          <p:cNvSpPr>
            <a:spLocks noGrp="1"/>
          </p:cNvSpPr>
          <p:nvPr>
            <p:ph type="body" sz="quarter" idx="3"/>
          </p:nvPr>
        </p:nvSpPr>
        <p:spPr>
          <a:xfrm>
            <a:off x="673109" y="4748213"/>
            <a:ext cx="5389563" cy="3884613"/>
          </a:xfrm>
          <a:prstGeom prst="rect">
            <a:avLst/>
          </a:prstGeom>
        </p:spPr>
        <p:txBody>
          <a:bodyPr vert="horz" lIns="91321" tIns="45659" rIns="91321" bIns="4565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371014"/>
            <a:ext cx="2919413" cy="495300"/>
          </a:xfrm>
          <a:prstGeom prst="rect">
            <a:avLst/>
          </a:prstGeom>
        </p:spPr>
        <p:txBody>
          <a:bodyPr vert="horz" lIns="91321" tIns="45659" rIns="91321" bIns="4565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5" y="9371014"/>
            <a:ext cx="2919412" cy="495300"/>
          </a:xfrm>
          <a:prstGeom prst="rect">
            <a:avLst/>
          </a:prstGeom>
        </p:spPr>
        <p:txBody>
          <a:bodyPr vert="horz" lIns="91321" tIns="45659" rIns="91321" bIns="45659"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2021/1/25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127019"/>
            <a:ext cx="8543925" cy="1325563"/>
          </a:xfrm>
          <a:noFill/>
          <a:ln>
            <a:noFill/>
          </a:ln>
        </p:spPr>
        <p:txBody>
          <a:bodyPr>
            <a:normAutofit fontScale="90000"/>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大阪都市魅力創造戦略２０２５</a:t>
            </a:r>
            <a:br>
              <a:rPr kumimoji="1" lang="en-US" altLang="ja-JP" sz="2800" dirty="0">
                <a:latin typeface="Meiryo UI" panose="020B0604030504040204" pitchFamily="50" charset="-128"/>
                <a:ea typeface="Meiryo UI" panose="020B0604030504040204" pitchFamily="50" charset="-128"/>
              </a:rPr>
            </a:br>
            <a:r>
              <a:rPr lang="ja-JP" altLang="en-US" sz="2800" dirty="0">
                <a:latin typeface="Meiryo UI" panose="020B0604030504040204" pitchFamily="50" charset="-128"/>
                <a:ea typeface="Meiryo UI" panose="020B0604030504040204" pitchFamily="50" charset="-128"/>
              </a:rPr>
              <a:t>　（事務局案</a:t>
            </a:r>
            <a:r>
              <a:rPr kumimoji="1" lang="ja-JP" altLang="en-US" sz="2800" dirty="0">
                <a:latin typeface="Meiryo UI" panose="020B0604030504040204" pitchFamily="50" charset="-128"/>
                <a:ea typeface="Meiryo UI" panose="020B0604030504040204" pitchFamily="50" charset="-128"/>
              </a:rPr>
              <a:t>）</a:t>
            </a: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令和３年１月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3" name="テキスト ボックス 2"/>
          <p:cNvSpPr txBox="1"/>
          <p:nvPr/>
        </p:nvSpPr>
        <p:spPr>
          <a:xfrm>
            <a:off x="8662086" y="148282"/>
            <a:ext cx="1025611" cy="369332"/>
          </a:xfrm>
          <a:prstGeom prst="rect">
            <a:avLst/>
          </a:prstGeom>
          <a:noFill/>
          <a:ln>
            <a:solidFill>
              <a:schemeClr val="tx1"/>
            </a:solidFill>
          </a:ln>
        </p:spPr>
        <p:txBody>
          <a:bodyPr wrap="square" rtlCol="0">
            <a:spAutoFit/>
          </a:bodyPr>
          <a:lstStyle/>
          <a:p>
            <a:pPr algn="ctr"/>
            <a:r>
              <a:rPr lang="ja-JP" altLang="en-US" dirty="0"/>
              <a:t>資料１</a:t>
            </a:r>
            <a:endParaRPr kumimoji="1" lang="ja-JP" altLang="en-US" dirty="0"/>
          </a:p>
        </p:txBody>
      </p:sp>
    </p:spTree>
    <p:extLst>
      <p:ext uri="{BB962C8B-B14F-4D97-AF65-F5344CB8AC3E}">
        <p14:creationId xmlns:p14="http://schemas.microsoft.com/office/powerpoint/2010/main" val="257525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kumimoji="1" lang="en-US" altLang="ja-JP" dirty="0"/>
              <a:t>8</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75358538"/>
              </p:ext>
            </p:extLst>
          </p:nvPr>
        </p:nvGraphicFramePr>
        <p:xfrm>
          <a:off x="5082567"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5791">
                <a:tc>
                  <a:txBody>
                    <a:bodyPr/>
                    <a:lstStyle/>
                    <a:p>
                      <a:r>
                        <a:rPr kumimoji="1" lang="ja-JP" altLang="en-US" sz="1200" dirty="0">
                          <a:latin typeface="Meiryo UI" panose="020B0604030504040204" pitchFamily="50" charset="-128"/>
                          <a:ea typeface="Meiryo UI" panose="020B0604030504040204" pitchFamily="50" charset="-128"/>
                        </a:rPr>
                        <a:t>４　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a:t>
                      </a:r>
                    </a:p>
                  </a:txBody>
                  <a:tcPr marL="74295" marR="74295" marT="37148" marB="37148" anchor="ctr"/>
                </a:tc>
                <a:extLst>
                  <a:ext uri="{0D108BD9-81ED-4DB2-BD59-A6C34878D82A}">
                    <a16:rowId xmlns:a16="http://schemas.microsoft.com/office/drawing/2014/main" val="3093583887"/>
                  </a:ext>
                </a:extLst>
              </a:tr>
              <a:tr h="5330209">
                <a:tc>
                  <a:txBody>
                    <a:bodyPr/>
                    <a:lstStyle/>
                    <a:p>
                      <a:pPr>
                        <a:lnSpc>
                          <a:spcPts val="1400"/>
                        </a:lnSpc>
                      </a:pPr>
                      <a:endParaRPr kumimoji="1" lang="en-US" altLang="ja-JP" sz="1100" dirty="0"/>
                    </a:p>
                    <a:p>
                      <a:pPr>
                        <a:lnSpc>
                          <a:spcPts val="15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u="none" dirty="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国内外の</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府・市・経済界が一体となった</a:t>
                      </a:r>
                      <a:r>
                        <a:rPr kumimoji="1" lang="ja-JP" altLang="en-US" sz="1100" u="none" dirty="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関係機関等が連携し、官民が一体となった誘致活動</a:t>
                      </a:r>
                      <a:r>
                        <a:rPr kumimoji="1" lang="ja-JP" altLang="en-US" sz="1100" u="none" dirty="0">
                          <a:solidFill>
                            <a:schemeClr val="tx1"/>
                          </a:solidFill>
                          <a:latin typeface="Meiryo UI" panose="020B0604030504040204" pitchFamily="50" charset="-128"/>
                          <a:ea typeface="Meiryo UI" panose="020B0604030504040204" pitchFamily="50" charset="-128"/>
                        </a:rPr>
                        <a:t>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a:t>
                      </a:r>
                      <a:r>
                        <a:rPr kumimoji="1" lang="ja-JP" altLang="en-US" sz="1100" u="sng" dirty="0">
                          <a:solidFill>
                            <a:schemeClr val="tx1"/>
                          </a:solidFill>
                          <a:latin typeface="Meiryo UI" panose="020B0604030504040204" pitchFamily="50" charset="-128"/>
                          <a:ea typeface="Meiryo UI" panose="020B0604030504040204" pitchFamily="50" charset="-128"/>
                        </a:rPr>
                        <a:t>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③</a:t>
                      </a:r>
                      <a:r>
                        <a:rPr kumimoji="1" lang="ja-JP" altLang="en-US" sz="1100" u="sng" dirty="0">
                          <a:solidFill>
                            <a:schemeClr val="tx1"/>
                          </a:solidFill>
                          <a:latin typeface="Meiryo UI" panose="020B0604030504040204" pitchFamily="50" charset="-128"/>
                          <a:ea typeface="Meiryo UI" panose="020B0604030504040204" pitchFamily="50" charset="-128"/>
                        </a:rPr>
                        <a:t>専門</a:t>
                      </a:r>
                      <a:r>
                        <a:rPr kumimoji="1" lang="ja-JP" altLang="en-US" sz="1100" u="none" dirty="0">
                          <a:solidFill>
                            <a:schemeClr val="tx1"/>
                          </a:solidFill>
                          <a:latin typeface="Meiryo UI" panose="020B0604030504040204" pitchFamily="50" charset="-128"/>
                          <a:ea typeface="Meiryo UI" panose="020B0604030504040204" pitchFamily="50" charset="-128"/>
                        </a:rPr>
                        <a:t>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dirty="0"/>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883361488"/>
              </p:ext>
            </p:extLst>
          </p:nvPr>
        </p:nvGraphicFramePr>
        <p:xfrm>
          <a:off x="297360"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4879">
                <a:tc>
                  <a:txBody>
                    <a:bodyPr/>
                    <a:lstStyle/>
                    <a:p>
                      <a:r>
                        <a:rPr kumimoji="1" lang="ja-JP" altLang="en-US" sz="1200" dirty="0">
                          <a:latin typeface="Meiryo UI" panose="020B0604030504040204" pitchFamily="50" charset="-128"/>
                          <a:ea typeface="Meiryo UI" panose="020B0604030504040204" pitchFamily="50" charset="-128"/>
                        </a:rPr>
                        <a:t>３　多様な楽しみ方ができる周遊・観光都市</a:t>
                      </a:r>
                    </a:p>
                  </a:txBody>
                  <a:tcPr marL="74295" marR="74295" marT="37148" marB="37148" anchor="ctr"/>
                </a:tc>
                <a:extLst>
                  <a:ext uri="{0D108BD9-81ED-4DB2-BD59-A6C34878D82A}">
                    <a16:rowId xmlns:a16="http://schemas.microsoft.com/office/drawing/2014/main" val="3867636356"/>
                  </a:ext>
                </a:extLst>
              </a:tr>
              <a:tr h="5331121">
                <a:tc>
                  <a:txBody>
                    <a:bodyPr/>
                    <a:lstStyle/>
                    <a:p>
                      <a:pPr>
                        <a:lnSpc>
                          <a:spcPts val="1400"/>
                        </a:lnSpc>
                      </a:pPr>
                      <a:r>
                        <a:rPr kumimoji="1" lang="ja-JP" altLang="en-US" sz="1100" u="none" dirty="0">
                          <a:latin typeface="Meiryo UI" panose="020B0604030504040204" pitchFamily="50" charset="-128"/>
                          <a:ea typeface="Meiryo UI" panose="020B0604030504040204" pitchFamily="50" charset="-128"/>
                        </a:rPr>
                        <a:t>① 国内観光の推進</a:t>
                      </a:r>
                      <a:endParaRPr kumimoji="1" lang="en-US" altLang="ja-JP" sz="1100" u="none" dirty="0">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国内プロモーションの</a:t>
                      </a:r>
                      <a:r>
                        <a:rPr kumimoji="1" lang="ja-JP" altLang="en-US" sz="1100" u="sng" dirty="0">
                          <a:solidFill>
                            <a:schemeClr val="tx1"/>
                          </a:solidFill>
                          <a:latin typeface="Meiryo UI" panose="020B0604030504040204" pitchFamily="50" charset="-128"/>
                          <a:ea typeface="Meiryo UI" panose="020B0604030504040204" pitchFamily="50" charset="-128"/>
                        </a:rPr>
                        <a:t>強化・</a:t>
                      </a:r>
                      <a:r>
                        <a:rPr kumimoji="1" lang="ja-JP" altLang="en-US" sz="1100" u="none" dirty="0">
                          <a:solidFill>
                            <a:schemeClr val="tx1"/>
                          </a:solidFill>
                          <a:latin typeface="Meiryo UI" panose="020B0604030504040204" pitchFamily="50" charset="-128"/>
                          <a:ea typeface="Meiryo UI" panose="020B0604030504040204" pitchFamily="50" charset="-128"/>
                        </a:rPr>
                        <a:t>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マイクロツーリズムの</a:t>
                      </a:r>
                      <a:r>
                        <a:rPr kumimoji="1" lang="ja-JP" altLang="en-US" sz="1100" u="sng" dirty="0">
                          <a:solidFill>
                            <a:schemeClr val="tx1"/>
                          </a:solidFill>
                          <a:latin typeface="Meiryo UI" panose="020B0604030504040204" pitchFamily="50" charset="-128"/>
                          <a:ea typeface="Meiryo UI" panose="020B0604030504040204" pitchFamily="50" charset="-128"/>
                        </a:rPr>
                        <a:t>定着・拡大に向けた取組み</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②欧米豪をはじめ幅広い国・地域からの誘客促進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海外プロモーションの強化とニーズに対応した魅力づくり</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生活習慣や文化の違い</a:t>
                      </a:r>
                      <a:r>
                        <a:rPr kumimoji="1" lang="ja-JP" altLang="en-US" sz="1100" u="sng" dirty="0">
                          <a:solidFill>
                            <a:schemeClr val="tx1"/>
                          </a:solidFill>
                          <a:latin typeface="Meiryo UI" panose="020B0604030504040204" pitchFamily="50" charset="-128"/>
                          <a:ea typeface="Meiryo UI" panose="020B0604030504040204" pitchFamily="50" charset="-128"/>
                        </a:rPr>
                        <a:t>等に配慮した</a:t>
                      </a:r>
                      <a:r>
                        <a:rPr kumimoji="1" lang="ja-JP" altLang="en-US" sz="1100" u="none" dirty="0">
                          <a:solidFill>
                            <a:schemeClr val="tx1"/>
                          </a:solidFill>
                          <a:latin typeface="Meiryo UI" panose="020B0604030504040204" pitchFamily="50" charset="-128"/>
                          <a:ea typeface="Meiryo UI" panose="020B0604030504040204" pitchFamily="50" charset="-128"/>
                        </a:rPr>
                        <a:t>受入環境整備</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sng"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3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3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④ 自然を生かした都市魅力の</a:t>
                      </a:r>
                      <a:r>
                        <a:rPr kumimoji="1" lang="ja-JP" altLang="en-US" sz="1100" u="sng" dirty="0">
                          <a:solidFill>
                            <a:schemeClr val="tx1"/>
                          </a:solidFill>
                          <a:latin typeface="Meiryo UI" panose="020B0604030504040204" pitchFamily="50" charset="-128"/>
                          <a:ea typeface="Meiryo UI" panose="020B0604030504040204" pitchFamily="50" charset="-128"/>
                        </a:rPr>
                        <a:t>創出</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ナイトカルチャーの充実強化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富裕層の受入拡大に向けた環境整備やニーズに対応した魅力づくり　</a:t>
                      </a: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a:t>
                      </a:r>
                      <a:r>
                        <a:rPr kumimoji="1" lang="ja-JP" altLang="en-US" sz="1100" u="sng" dirty="0">
                          <a:solidFill>
                            <a:schemeClr val="tx1"/>
                          </a:solidFill>
                          <a:latin typeface="Meiryo UI" panose="020B0604030504040204" pitchFamily="50" charset="-128"/>
                          <a:ea typeface="Meiryo UI" panose="020B0604030504040204" pitchFamily="50" charset="-128"/>
                        </a:rPr>
                        <a:t>の観光客ニーズ分析等マーケティングの強化</a:t>
                      </a:r>
                      <a:r>
                        <a:rPr kumimoji="1" lang="ja-JP" altLang="en-US" sz="1100" u="none" dirty="0">
                          <a:solidFill>
                            <a:schemeClr val="tx1"/>
                          </a:solidFill>
                          <a:latin typeface="Meiryo UI" panose="020B0604030504040204" pitchFamily="50" charset="-128"/>
                          <a:ea typeface="Meiryo UI" panose="020B0604030504040204" pitchFamily="50" charset="-128"/>
                        </a:rPr>
                        <a:t>、ニーズやターゲットに応じた戦略的プロモーションの実施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u="none" dirty="0">
                          <a:solidFill>
                            <a:schemeClr val="tx1"/>
                          </a:solidFill>
                          <a:latin typeface="Meiryo UI" panose="020B0604030504040204" pitchFamily="50" charset="-128"/>
                          <a:ea typeface="Meiryo UI" panose="020B0604030504040204" pitchFamily="50" charset="-128"/>
                        </a:rPr>
                        <a:t>⑦ </a:t>
                      </a:r>
                      <a:r>
                        <a:rPr kumimoji="1" lang="ja-JP" altLang="en-US" sz="1100" u="none" strike="noStrike" baseline="0" dirty="0">
                          <a:solidFill>
                            <a:schemeClr val="tx1"/>
                          </a:solidFill>
                          <a:latin typeface="Meiryo UI" panose="020B0604030504040204" pitchFamily="50" charset="-128"/>
                          <a:ea typeface="Meiryo UI" panose="020B0604030504040204" pitchFamily="50" charset="-128"/>
                        </a:rPr>
                        <a:t>観光を支える人材等の育成</a:t>
                      </a:r>
                      <a:endParaRPr kumimoji="1" lang="en-US" altLang="ja-JP" sz="1100" u="none" strike="noStrike" baseline="0"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a:solidFill>
                            <a:schemeClr val="tx1"/>
                          </a:solidFill>
                          <a:latin typeface="Meiryo UI" panose="020B0604030504040204" pitchFamily="50" charset="-128"/>
                          <a:ea typeface="Meiryo UI" panose="020B0604030504040204" pitchFamily="50" charset="-128"/>
                        </a:rPr>
                        <a:t>活用</a:t>
                      </a:r>
                      <a:r>
                        <a:rPr kumimoji="1" lang="ja-JP" altLang="en-US" sz="1100" u="none" dirty="0">
                          <a:solidFill>
                            <a:schemeClr val="tx1"/>
                          </a:solidFill>
                          <a:latin typeface="Meiryo UI" panose="020B0604030504040204" pitchFamily="50" charset="-128"/>
                          <a:ea typeface="Meiryo UI" panose="020B0604030504040204" pitchFamily="50" charset="-128"/>
                        </a:rPr>
                        <a:t>（関連：都市像１③）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ホスピタリティの向上、人材の育成</a:t>
                      </a:r>
                      <a:endParaRPr kumimoji="1" lang="en-US" altLang="ja-JP" sz="1100" u="none"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8636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589605637"/>
              </p:ext>
            </p:extLst>
          </p:nvPr>
        </p:nvGraphicFramePr>
        <p:xfrm>
          <a:off x="297360" y="604418"/>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9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５　</a:t>
                      </a:r>
                      <a:r>
                        <a:rPr lang="ja-JP" altLang="en-US" sz="1200" u="none" kern="100" dirty="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200" u="none" kern="100" dirty="0">
                          <a:solidFill>
                            <a:schemeClr val="bg1"/>
                          </a:solidFill>
                          <a:effectLst/>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600"/>
                        </a:lnSpc>
                      </a:pPr>
                      <a:endParaRPr kumimoji="1" lang="en-US" altLang="ja-JP" sz="1100" u="sng" dirty="0">
                        <a:solidFill>
                          <a:schemeClr val="tx1"/>
                        </a:solidFill>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博物館や美術館などにおける文化についての理解を深める機会の拡大など、文化観光の推進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大阪中之島美術館の開館及び大阪市立美術館のリニューアルによる都市魅力の向上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VR</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AR</a:t>
                      </a:r>
                      <a:r>
                        <a:rPr kumimoji="1" lang="ja-JP" altLang="en-US" sz="1100" u="none" dirty="0">
                          <a:solidFill>
                            <a:schemeClr val="tx1"/>
                          </a:solidFill>
                          <a:latin typeface="Meiryo UI" panose="020B0604030504040204" pitchFamily="50" charset="-128"/>
                          <a:ea typeface="Meiryo UI" panose="020B0604030504040204" pitchFamily="50" charset="-128"/>
                        </a:rPr>
                        <a:t>など最先端技術を取り入れた新しい取組みの推進や、「新しい生活様式」を踏まえた</a:t>
                      </a: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他分野の質を高めるような文化芸術活動に対する支援の充実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新型コロナウイルス感染症の感染状況を踏まえた長期的・継続的な支援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lang="en-US" altLang="ja-JP" dirty="0"/>
              <a:t>9</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734673413"/>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６　</a:t>
                      </a:r>
                      <a:r>
                        <a:rPr lang="ja-JP" altLang="ja-JP" sz="1200" u="none" kern="100" dirty="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600"/>
                        </a:lnSpc>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博物館・美術館施設を活用した、良質で多様な芸術文化に触れる機会の創出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5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u="none" dirty="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府内にある文化関係施設におけるネットワークの構築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u="none" dirty="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10</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808167624"/>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290">
                <a:tc>
                  <a:txBody>
                    <a:bodyPr/>
                    <a:lstStyle/>
                    <a:p>
                      <a:r>
                        <a:rPr kumimoji="1" lang="ja-JP" altLang="en-US" sz="1200" dirty="0">
                          <a:latin typeface="Meiryo UI" panose="020B0604030504040204" pitchFamily="50" charset="-128"/>
                          <a:ea typeface="Meiryo UI" panose="020B0604030504040204" pitchFamily="50" charset="-128"/>
                        </a:rPr>
                        <a:t>７　世界に誇れるスポーツ推進都市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a:t>
                      </a:r>
                      <a:r>
                        <a:rPr kumimoji="1" lang="ja-JP" altLang="en-US" sz="1100" u="sng" dirty="0">
                          <a:solidFill>
                            <a:schemeClr val="tx1"/>
                          </a:solidFill>
                          <a:latin typeface="Meiryo UI" panose="020B0604030504040204" pitchFamily="50" charset="-128"/>
                          <a:ea typeface="Meiryo UI" panose="020B0604030504040204" pitchFamily="50" charset="-128"/>
                        </a:rPr>
                        <a:t>「みる」</a:t>
                      </a:r>
                      <a:r>
                        <a:rPr kumimoji="1" lang="ja-JP" altLang="en-US" sz="1100" dirty="0">
                          <a:solidFill>
                            <a:schemeClr val="tx1"/>
                          </a:solidFill>
                          <a:latin typeface="Meiryo UI" panose="020B0604030504040204" pitchFamily="50" charset="-128"/>
                          <a:ea typeface="Meiryo UI" panose="020B0604030504040204" pitchFamily="50" charset="-128"/>
                        </a:rPr>
                        <a:t>機会の提供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関西等機運醸成イベント等の展開</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②</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大阪の</a:t>
                      </a:r>
                      <a:r>
                        <a:rPr kumimoji="1" lang="ja-JP" altLang="en-US" sz="1100" u="none" dirty="0">
                          <a:solidFill>
                            <a:schemeClr val="tx1"/>
                          </a:solidFill>
                          <a:latin typeface="Meiryo UI" panose="020B0604030504040204" pitchFamily="50" charset="-128"/>
                          <a:ea typeface="Meiryo UI" panose="020B0604030504040204" pitchFamily="50" charset="-128"/>
                        </a:rPr>
                        <a:t>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（関連：都市像３④）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オリンピック・パラリンピックを契機とした次世代の育成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333307881"/>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r>
                        <a:rPr kumimoji="1" lang="ja-JP" altLang="en-US" sz="1200" dirty="0">
                          <a:latin typeface="Meiryo UI" panose="020B0604030504040204" pitchFamily="50" charset="-128"/>
                          <a:ea typeface="Meiryo UI" panose="020B0604030504040204" pitchFamily="50" charset="-128"/>
                        </a:rPr>
                        <a:t>８　健康と生きがいを創出するスポーツに親しめる都市</a:t>
                      </a: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5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sng" dirty="0">
                          <a:solidFill>
                            <a:schemeClr val="tx1"/>
                          </a:solidFill>
                          <a:latin typeface="Meiryo UI" panose="020B0604030504040204" pitchFamily="50" charset="-128"/>
                          <a:ea typeface="Meiryo UI" panose="020B0604030504040204" pitchFamily="50" charset="-128"/>
                        </a:rPr>
                        <a:t>2021</a:t>
                      </a:r>
                      <a:r>
                        <a:rPr kumimoji="1" lang="ja-JP" altLang="en-US" sz="1100" u="sng"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u="none" dirty="0">
                          <a:solidFill>
                            <a:schemeClr val="tx1"/>
                          </a:solidFill>
                          <a:latin typeface="Meiryo UI" panose="020B0604030504040204" pitchFamily="50" charset="-128"/>
                          <a:ea typeface="Meiryo UI" panose="020B0604030504040204" pitchFamily="50" charset="-128"/>
                        </a:rPr>
                        <a:t>② スポーツを通じた健康増進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新しい生活様式を踏まえた体力づくり等の健康増進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499779977"/>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９　</a:t>
                      </a:r>
                      <a:r>
                        <a:rPr kumimoji="1" lang="ja-JP" altLang="en-US" sz="1200" dirty="0">
                          <a:latin typeface="Meiryo UI" panose="020B0604030504040204" pitchFamily="50" charset="-128"/>
                          <a:ea typeface="Meiryo UI" panose="020B0604030504040204" pitchFamily="50" charset="-128"/>
                        </a:rPr>
                        <a:t>大阪の成長を担うグローバル人材が活躍する都市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17">
                <a:tc>
                  <a:txBody>
                    <a:bodyPr/>
                    <a:lstStyle/>
                    <a:p>
                      <a:pPr>
                        <a:lnSpc>
                          <a:spcPts val="13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100" u="sng" dirty="0">
                          <a:solidFill>
                            <a:schemeClr val="tx1"/>
                          </a:solidFill>
                          <a:latin typeface="Meiryo UI" panose="020B0604030504040204" pitchFamily="50" charset="-128"/>
                          <a:ea typeface="Meiryo UI" panose="020B0604030504040204" pitchFamily="50" charset="-128"/>
                        </a:rPr>
                        <a:t>　　活躍支援</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②</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a:t>
                      </a:r>
                      <a:r>
                        <a:rPr kumimoji="1" lang="ja-JP" altLang="en-US" sz="1100" u="none" baseline="0" dirty="0">
                          <a:solidFill>
                            <a:schemeClr val="tx1"/>
                          </a:solidFill>
                          <a:latin typeface="Meiryo UI" panose="020B0604030504040204" pitchFamily="50" charset="-128"/>
                          <a:ea typeface="Meiryo UI" panose="020B0604030504040204" pitchFamily="50" charset="-128"/>
                        </a:rPr>
                        <a:t>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32429281"/>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出会いが新しい価値を生む多様性都市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05">
                <a:tc>
                  <a:txBody>
                    <a:bodyPr/>
                    <a:lstStyle/>
                    <a:p>
                      <a:pPr>
                        <a:lnSpc>
                          <a:spcPts val="13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dirty="0">
                          <a:latin typeface="Meiryo UI" panose="020B0604030504040204" pitchFamily="50" charset="-128"/>
                          <a:ea typeface="Meiryo UI" panose="020B0604030504040204" pitchFamily="50" charset="-128"/>
                        </a:rPr>
                        <a:t>① </a:t>
                      </a:r>
                      <a:r>
                        <a:rPr kumimoji="1" lang="ja-JP" altLang="en-US" sz="1100" dirty="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u="sng" dirty="0">
                          <a:solidFill>
                            <a:schemeClr val="tx1"/>
                          </a:solidFill>
                          <a:latin typeface="Meiryo UI" panose="020B0604030504040204" pitchFamily="50" charset="-128"/>
                          <a:ea typeface="Meiryo UI" panose="020B0604030504040204" pitchFamily="50" charset="-128"/>
                        </a:rPr>
                        <a:t>に</a:t>
                      </a:r>
                      <a:r>
                        <a:rPr kumimoji="1" lang="ja-JP" altLang="en-US" sz="1100" u="none" dirty="0">
                          <a:solidFill>
                            <a:schemeClr val="tx1"/>
                          </a:solidFill>
                          <a:latin typeface="Meiryo UI" panose="020B0604030504040204" pitchFamily="50" charset="-128"/>
                          <a:ea typeface="Meiryo UI" panose="020B0604030504040204" pitchFamily="50" charset="-128"/>
                        </a:rPr>
                        <a:t>暮らせる環境づくり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外国人多言語相談・やさしい日本語を含めた情報発信の充実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多</a:t>
                      </a: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文化理解の促進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aseline="0" dirty="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a:solidFill>
                            <a:schemeClr val="tx1"/>
                          </a:solidFill>
                          <a:latin typeface="Meiryo UI" panose="020B0604030504040204" pitchFamily="50" charset="-128"/>
                          <a:ea typeface="Meiryo UI" panose="020B0604030504040204" pitchFamily="50" charset="-128"/>
                        </a:rPr>
                        <a:t>の起業支援（関連：都市像９②）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dirty="0">
                          <a:solidFill>
                            <a:schemeClr val="tx1"/>
                          </a:solidFill>
                          <a:latin typeface="Meiryo UI" panose="020B0604030504040204" pitchFamily="50" charset="-128"/>
                          <a:ea typeface="Meiryo UI" panose="020B0604030504040204" pitchFamily="50" charset="-128"/>
                        </a:rPr>
                        <a:t>③ 大阪の活力を</a:t>
                      </a:r>
                      <a:r>
                        <a:rPr kumimoji="1" lang="ja-JP" altLang="en-US" sz="1100" u="sng" dirty="0">
                          <a:solidFill>
                            <a:schemeClr val="tx1"/>
                          </a:solidFill>
                          <a:latin typeface="Meiryo UI" panose="020B0604030504040204" pitchFamily="50" charset="-128"/>
                          <a:ea typeface="Meiryo UI" panose="020B0604030504040204" pitchFamily="50" charset="-128"/>
                        </a:rPr>
                        <a:t>生かした</a:t>
                      </a:r>
                      <a:r>
                        <a:rPr kumimoji="1" lang="ja-JP" altLang="en-US" sz="1100" dirty="0">
                          <a:solidFill>
                            <a:schemeClr val="tx1"/>
                          </a:solidFill>
                          <a:latin typeface="Meiryo UI" panose="020B0604030504040204" pitchFamily="50" charset="-128"/>
                          <a:ea typeface="Meiryo UI" panose="020B0604030504040204" pitchFamily="50" charset="-128"/>
                        </a:rPr>
                        <a:t>都市外交の推進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大阪の魅力や強みの効果的な海外への発信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a:t>11</a:t>
            </a:r>
            <a:endParaRPr kumimoji="1" lang="ja-JP" altLang="en-US" dirty="0"/>
          </a:p>
        </p:txBody>
      </p:sp>
    </p:spTree>
    <p:extLst>
      <p:ext uri="{BB962C8B-B14F-4D97-AF65-F5344CB8AC3E}">
        <p14:creationId xmlns:p14="http://schemas.microsoft.com/office/powerpoint/2010/main" val="282176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a:t>12</a:t>
            </a:r>
            <a:endParaRPr kumimoji="1" lang="ja-JP" altLang="en-US" dirty="0"/>
          </a:p>
        </p:txBody>
      </p:sp>
      <p:sp>
        <p:nvSpPr>
          <p:cNvPr id="7" name="正方形/長方形 6"/>
          <p:cNvSpPr/>
          <p:nvPr/>
        </p:nvSpPr>
        <p:spPr>
          <a:xfrm>
            <a:off x="660432" y="777105"/>
            <a:ext cx="8622815" cy="1974900"/>
          </a:xfrm>
          <a:prstGeom prst="rect">
            <a:avLst/>
          </a:prstGeom>
        </p:spPr>
        <p:txBody>
          <a:bodyPr wrap="square">
            <a:spAutoFit/>
          </a:bodyPr>
          <a:lstStyle/>
          <a:p>
            <a:pPr>
              <a:lnSpc>
                <a:spcPts val="2300"/>
              </a:lnSpc>
            </a:pP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pPr>
            <a:r>
              <a:rPr lang="ja-JP" altLang="en-US"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en-US" altLang="ja-JP" sz="16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新型コロナウイルスの感染状況等に応じて、計画期間中において戦略を見直すことも想定</a:t>
            </a:r>
            <a:endParaRPr lang="en-US" altLang="ja-JP" sz="1600" kern="100" dirty="0">
              <a:latin typeface="游明朝" panose="02020400000000000000" pitchFamily="18" charset="-128"/>
              <a:ea typeface="Meiryo UI" panose="020B0604030504040204" pitchFamily="50" charset="-128"/>
              <a:cs typeface="Times New Roman" panose="02020603050405020304" pitchFamily="18" charset="0"/>
            </a:endParaRPr>
          </a:p>
          <a:p>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本戦略に基づく取組みは、新型コロナウイルスによる社会への影響を鑑み、上記期間をフェーズ１、フェーズ２という段階に分けて、状況に応じ推進していく。</a:t>
            </a:r>
            <a:endParaRPr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endParaRPr lang="ja-JP" altLang="en-US"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角丸四角形 1"/>
          <p:cNvSpPr/>
          <p:nvPr/>
        </p:nvSpPr>
        <p:spPr>
          <a:xfrm>
            <a:off x="995916" y="2452146"/>
            <a:ext cx="8287331" cy="3805241"/>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 name="正方形/長方形 2"/>
          <p:cNvSpPr/>
          <p:nvPr/>
        </p:nvSpPr>
        <p:spPr>
          <a:xfrm>
            <a:off x="1097692" y="2959049"/>
            <a:ext cx="8083778" cy="3298339"/>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緊急対策期／反転攻勢準備期</a:t>
            </a:r>
            <a:endParaRPr lang="en-US" altLang="ja-JP" sz="1200" kern="100" dirty="0">
              <a:solidFill>
                <a:srgbClr val="FF0000"/>
              </a:solidFill>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a:t>
            </a:r>
            <a:r>
              <a:rPr lang="ja-JP" altLang="en-US" sz="1600" u="sng" kern="100" dirty="0">
                <a:ea typeface="Meiryo UI" panose="020B0604030504040204" pitchFamily="50" charset="-128"/>
                <a:cs typeface="Times New Roman" panose="02020603050405020304" pitchFamily="18" charset="0"/>
              </a:rPr>
              <a:t>観光</a:t>
            </a:r>
            <a:r>
              <a:rPr lang="ja-JP" altLang="en-US" sz="1600" kern="100" dirty="0">
                <a:ea typeface="Meiryo UI" panose="020B0604030504040204" pitchFamily="50" charset="-128"/>
                <a:cs typeface="Times New Roman" panose="02020603050405020304" pitchFamily="18" charset="0"/>
              </a:rPr>
              <a:t>需要の喚起等に向けた取組みを推進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ウィズコロナに対応した新たな都市魅力の創出、反転攻勢（インバウンド回復時）に向けた準備、基礎固め、</a:t>
            </a:r>
            <a:r>
              <a:rPr lang="ja-JP" altLang="en-US" sz="1600" u="sng" kern="100" dirty="0">
                <a:ea typeface="Meiryo UI" panose="020B0604030504040204" pitchFamily="50" charset="-128"/>
                <a:cs typeface="Times New Roman" panose="02020603050405020304" pitchFamily="18" charset="0"/>
              </a:rPr>
              <a:t>受入環境整備等を着実に</a:t>
            </a:r>
            <a:r>
              <a:rPr lang="ja-JP" altLang="en-US" sz="1600" kern="100" dirty="0">
                <a:ea typeface="Meiryo UI" panose="020B0604030504040204" pitchFamily="50" charset="-128"/>
                <a:cs typeface="Times New Roman" panose="02020603050405020304" pitchFamily="18" charset="0"/>
              </a:rPr>
              <a:t>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反転攻勢期</a:t>
            </a:r>
            <a:endParaRPr lang="en-US" altLang="ja-JP" sz="1200" u="sng" kern="100" dirty="0">
              <a:solidFill>
                <a:srgbClr val="FF0000"/>
              </a:solidFill>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lvl="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a:t>
            </a:r>
            <a:r>
              <a:rPr lang="ja-JP" altLang="en-US" sz="1600" u="sng" dirty="0">
                <a:latin typeface="Meiryo UI" panose="020B0604030504040204" pitchFamily="50" charset="-128"/>
                <a:ea typeface="Meiryo UI" panose="020B0604030504040204" pitchFamily="50" charset="-128"/>
              </a:rPr>
              <a:t>国内に加え、インバウンドも対象とした</a:t>
            </a:r>
            <a:r>
              <a:rPr lang="ja-JP" altLang="en-US" sz="1600" dirty="0">
                <a:latin typeface="Meiryo UI" panose="020B0604030504040204" pitchFamily="50" charset="-128"/>
                <a:ea typeface="Meiryo UI" panose="020B0604030504040204" pitchFamily="50" charset="-128"/>
              </a:rPr>
              <a:t>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年に向け取組みを加速度的に推進し、大阪の賑わいを創出</a:t>
            </a:r>
          </a:p>
        </p:txBody>
      </p:sp>
      <p:sp>
        <p:nvSpPr>
          <p:cNvPr id="8" name="正方形/長方形 7"/>
          <p:cNvSpPr/>
          <p:nvPr/>
        </p:nvSpPr>
        <p:spPr>
          <a:xfrm>
            <a:off x="783545" y="2610283"/>
            <a:ext cx="3683951" cy="359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700" b="1" dirty="0">
                <a:solidFill>
                  <a:schemeClr val="tx1"/>
                </a:solidFill>
                <a:latin typeface="Meiryo UI" panose="020B0604030504040204" pitchFamily="50" charset="-128"/>
                <a:ea typeface="Meiryo UI" panose="020B0604030504040204" pitchFamily="50" charset="-128"/>
              </a:rPr>
              <a:t>【</a:t>
            </a:r>
            <a:r>
              <a:rPr kumimoji="1" lang="ja-JP" altLang="en-US" sz="1700" b="1" dirty="0">
                <a:solidFill>
                  <a:schemeClr val="tx1"/>
                </a:solidFill>
                <a:latin typeface="Meiryo UI" panose="020B0604030504040204" pitchFamily="50" charset="-128"/>
                <a:ea typeface="Meiryo UI" panose="020B0604030504040204" pitchFamily="50" charset="-128"/>
              </a:rPr>
              <a:t>フェーズごとの取組みの方向性</a:t>
            </a:r>
            <a:r>
              <a:rPr kumimoji="1" lang="en-US" altLang="ja-JP" sz="1700" b="1" dirty="0">
                <a:solidFill>
                  <a:schemeClr val="tx1"/>
                </a:solidFill>
                <a:latin typeface="Meiryo UI" panose="020B0604030504040204" pitchFamily="50" charset="-128"/>
                <a:ea typeface="Meiryo UI" panose="020B0604030504040204" pitchFamily="50" charset="-128"/>
              </a:rPr>
              <a:t>】</a:t>
            </a:r>
            <a:endParaRPr kumimoji="1" lang="ja-JP" altLang="en-US" sz="1700" b="1" dirty="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55C209A-1B44-4176-B4A1-9EEF1B7771C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計画期間</a:t>
            </a:r>
          </a:p>
        </p:txBody>
      </p:sp>
    </p:spTree>
    <p:extLst>
      <p:ext uri="{BB962C8B-B14F-4D97-AF65-F5344CB8AC3E}">
        <p14:creationId xmlns:p14="http://schemas.microsoft.com/office/powerpoint/2010/main" val="1691583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34841" y="6503670"/>
            <a:ext cx="2228850" cy="365125"/>
          </a:xfrm>
        </p:spPr>
        <p:txBody>
          <a:bodyPr/>
          <a:lstStyle/>
          <a:p>
            <a:r>
              <a:rPr kumimoji="1" lang="en-US" altLang="ja-JP" dirty="0"/>
              <a:t>13</a:t>
            </a:r>
            <a:endParaRPr kumimoji="1" lang="ja-JP" altLang="en-US" dirty="0"/>
          </a:p>
        </p:txBody>
      </p:sp>
      <p:sp>
        <p:nvSpPr>
          <p:cNvPr id="7" name="角丸四角形 6"/>
          <p:cNvSpPr/>
          <p:nvPr/>
        </p:nvSpPr>
        <p:spPr>
          <a:xfrm>
            <a:off x="324249" y="2095666"/>
            <a:ext cx="9257502" cy="4175443"/>
          </a:xfrm>
          <a:prstGeom prst="roundRect">
            <a:avLst>
              <a:gd name="adj" fmla="val 4776"/>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世界第一級の文化・観光拠点の進化・発信</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大阪の強み（エンタメ、食、歴史、文化・芸術、プロスポーツなど）を生かした魅力創出・発信</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さらなる観光誘客に向けた取組み</a:t>
            </a:r>
            <a:b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（欧米豪をはじめ幅広い国・地域からの誘客、国内</a:t>
            </a:r>
            <a:r>
              <a:rPr lang="ja-JP" altLang="en-US" sz="1600" i="1" u="sng" kern="100" dirty="0">
                <a:latin typeface="Meiryo UI" panose="020B0604030504040204" pitchFamily="50" charset="-128"/>
                <a:ea typeface="Meiryo UI" panose="020B0604030504040204" pitchFamily="50" charset="-128"/>
                <a:cs typeface="Times New Roman" panose="02020603050405020304" pitchFamily="18" charset="0"/>
              </a:rPr>
              <a:t>からの誘客</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、府域周遊の促進）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戦略的なＭＩＣＥ誘致の推進</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文化・芸術を通じた都市ブランドの形成</a:t>
            </a: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スポーツツーリズムの推進</a:t>
            </a:r>
          </a:p>
          <a:p>
            <a:pPr>
              <a:lnSpc>
                <a:spcPct val="2000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〇　大阪の成長・発展につながる国内外の高度人材の活躍推進</a:t>
            </a:r>
          </a:p>
        </p:txBody>
      </p:sp>
      <p:sp>
        <p:nvSpPr>
          <p:cNvPr id="9" name="正方形/長方形 8">
            <a:extLst>
              <a:ext uri="{FF2B5EF4-FFF2-40B4-BE49-F238E27FC236}">
                <a16:creationId xmlns:a16="http://schemas.microsoft.com/office/drawing/2014/main" id="{A911D2B4-EC96-4437-A6A6-DB489B2B5AD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重点取組み</a:t>
            </a:r>
          </a:p>
        </p:txBody>
      </p:sp>
      <p:sp>
        <p:nvSpPr>
          <p:cNvPr id="6" name="正方形/長方形 5"/>
          <p:cNvSpPr/>
          <p:nvPr/>
        </p:nvSpPr>
        <p:spPr>
          <a:xfrm>
            <a:off x="324249" y="673858"/>
            <a:ext cx="9257502" cy="130552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6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新型コロナウィルス</a:t>
            </a:r>
            <a:r>
              <a:rPr kumimoji="1" lang="ja-JP" altLang="en-US" sz="1400" dirty="0">
                <a:solidFill>
                  <a:schemeClr val="tx1"/>
                </a:solidFill>
                <a:latin typeface="Meiryo UI" panose="020B0604030504040204" pitchFamily="50" charset="-128"/>
                <a:ea typeface="Meiryo UI" panose="020B0604030504040204" pitchFamily="50" charset="-128"/>
              </a:rPr>
              <a:t>感染症</a:t>
            </a:r>
            <a:r>
              <a:rPr kumimoji="1" lang="ja-JP" altLang="en-US" sz="1400" u="sng" dirty="0">
                <a:solidFill>
                  <a:schemeClr val="tx1"/>
                </a:solidFill>
                <a:latin typeface="Meiryo UI" panose="020B0604030504040204" pitchFamily="50" charset="-128"/>
                <a:ea typeface="Meiryo UI" panose="020B0604030504040204" pitchFamily="50" charset="-128"/>
              </a:rPr>
              <a:t>による影響</a:t>
            </a:r>
            <a:r>
              <a:rPr kumimoji="1"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dirty="0">
                <a:latin typeface="Meiryo UI" panose="020B0604030504040204" pitchFamily="50" charset="-128"/>
                <a:ea typeface="Meiryo UI" panose="020B0604030504040204" pitchFamily="50" charset="-128"/>
              </a:rPr>
              <a:t>、都市魅力創造に向けたこれ</a:t>
            </a:r>
            <a:r>
              <a:rPr kumimoji="1" lang="ja-JP" altLang="en-US" sz="1400" dirty="0">
                <a:solidFill>
                  <a:schemeClr val="tx1"/>
                </a:solidFill>
                <a:latin typeface="Meiryo UI" panose="020B0604030504040204" pitchFamily="50" charset="-128"/>
                <a:ea typeface="Meiryo UI" panose="020B0604030504040204" pitchFamily="50" charset="-128"/>
              </a:rPr>
              <a:t>までの取組み</a:t>
            </a:r>
            <a:r>
              <a:rPr kumimoji="1" lang="ja-JP" altLang="en-US" sz="1400" u="sng" dirty="0">
                <a:solidFill>
                  <a:schemeClr val="tx1"/>
                </a:solidFill>
                <a:latin typeface="Meiryo UI" panose="020B0604030504040204" pitchFamily="50" charset="-128"/>
                <a:ea typeface="Meiryo UI" panose="020B0604030504040204" pitchFamily="50" charset="-128"/>
              </a:rPr>
              <a:t>により明らかになった課題への対応</a:t>
            </a:r>
            <a:r>
              <a:rPr kumimoji="1" lang="ja-JP" altLang="en-US" sz="1400" dirty="0">
                <a:solidFill>
                  <a:schemeClr val="tx1"/>
                </a:solidFill>
                <a:latin typeface="Meiryo UI" panose="020B0604030504040204" pitchFamily="50" charset="-128"/>
                <a:ea typeface="Meiryo UI" panose="020B0604030504040204" pitchFamily="50" charset="-128"/>
              </a:rPr>
              <a:t>、大阪・関西万博を見据えた魅力づくりなどの観点から、本戦略においては次の</a:t>
            </a:r>
            <a:r>
              <a:rPr lang="ja-JP" altLang="en-US" sz="1400" dirty="0">
                <a:solidFill>
                  <a:schemeClr val="tx1"/>
                </a:solidFill>
                <a:latin typeface="Meiryo UI" panose="020B0604030504040204" pitchFamily="50" charset="-128"/>
                <a:ea typeface="Meiryo UI" panose="020B0604030504040204" pitchFamily="50" charset="-128"/>
              </a:rPr>
              <a:t>項目を</a:t>
            </a:r>
            <a:r>
              <a:rPr kumimoji="1" lang="ja-JP" altLang="en-US" sz="1400" dirty="0">
                <a:solidFill>
                  <a:schemeClr val="tx1"/>
                </a:solidFill>
                <a:latin typeface="Meiryo UI" panose="020B0604030504040204" pitchFamily="50" charset="-128"/>
                <a:ea typeface="Meiryo UI" panose="020B0604030504040204" pitchFamily="50" charset="-128"/>
              </a:rPr>
              <a:t>重点的に取り組む</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510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27153" y="3104053"/>
            <a:ext cx="9027026" cy="21399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a:latin typeface="Meiryo UI" panose="020B0604030504040204" pitchFamily="50" charset="-128"/>
                <a:ea typeface="Meiryo UI" panose="020B0604030504040204" pitchFamily="50" charset="-128"/>
              </a:rPr>
              <a:t>世界第一級の文化・観光拠点の進化・発信</a:t>
            </a:r>
            <a:endParaRPr lang="ja-JP" altLang="en-US" sz="20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627153" y="5206577"/>
            <a:ext cx="9027026" cy="276999"/>
          </a:xfrm>
          <a:prstGeom prst="rect">
            <a:avLst/>
          </a:prstGeom>
          <a:solidFill>
            <a:schemeClr val="bg1">
              <a:lumMod val="75000"/>
            </a:schemeClr>
          </a:solidFill>
        </p:spPr>
        <p:txBody>
          <a:bodyPr wrap="square">
            <a:spAutoFit/>
          </a:bodyP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大阪の強み（</a:t>
            </a:r>
            <a:r>
              <a:rPr lang="ja-JP" altLang="en-US" sz="1200" b="1" dirty="0">
                <a:latin typeface="Meiryo UI" panose="020B0604030504040204" pitchFamily="50" charset="-128"/>
                <a:ea typeface="Meiryo UI" panose="020B0604030504040204" pitchFamily="50" charset="-128"/>
              </a:rPr>
              <a:t>エンタメ、食、歴史、文化・芸術、プロスポーツなど）</a:t>
            </a:r>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を生かした魅力創出・発信</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5" name="正方形/長方形 24"/>
          <p:cNvSpPr/>
          <p:nvPr/>
        </p:nvSpPr>
        <p:spPr>
          <a:xfrm>
            <a:off x="432982" y="2418755"/>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200" dirty="0">
                <a:latin typeface="Meiryo UI" panose="020B0604030504040204" pitchFamily="50" charset="-128"/>
                <a:ea typeface="Meiryo UI" panose="020B0604030504040204" pitchFamily="50" charset="-128"/>
              </a:rPr>
              <a:t>　</a:t>
            </a:r>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取組み例については、フェーズごとに明確に区分けされるものではなく、フェーズを通じた取組みが前提となる。</a:t>
            </a:r>
          </a:p>
        </p:txBody>
      </p:sp>
      <p:sp>
        <p:nvSpPr>
          <p:cNvPr id="26" name="正方形/長方形 25"/>
          <p:cNvSpPr/>
          <p:nvPr/>
        </p:nvSpPr>
        <p:spPr>
          <a:xfrm>
            <a:off x="499228" y="2151596"/>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フェーズごとの重点取組み例</a:t>
            </a:r>
          </a:p>
        </p:txBody>
      </p:sp>
      <p:sp>
        <p:nvSpPr>
          <p:cNvPr id="2" name="ホームベース 1"/>
          <p:cNvSpPr/>
          <p:nvPr/>
        </p:nvSpPr>
        <p:spPr>
          <a:xfrm>
            <a:off x="627153" y="3310031"/>
            <a:ext cx="4447209" cy="1691361"/>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大阪・関西万博を契機とした世界に向けた大阪の魅力発信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府域周遊促進に向けた魅力的な観光コンテンツ（水都大阪、大阪・光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の饗宴、百舌鳥・古市古墳群、万博記念公園、大阪ミュージアム登録物、</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市内重点エリア等、自然の活用など）の磨き上げ</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ＩＲ誘致、大阪中之島美術館開館、大阪市立美術館リニューアル、</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うめきた２期まちづくり等の着実な推進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AI</a:t>
            </a:r>
            <a:r>
              <a:rPr lang="ja-JP" altLang="en-US" sz="1100" dirty="0" err="1">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ICT</a:t>
            </a:r>
            <a:r>
              <a:rPr lang="ja-JP" altLang="en-US" sz="1100" dirty="0">
                <a:solidFill>
                  <a:schemeClr val="tx1"/>
                </a:solidFill>
                <a:latin typeface="Meiryo UI" panose="020B0604030504040204" pitchFamily="50" charset="-128"/>
                <a:ea typeface="Meiryo UI" panose="020B0604030504040204" pitchFamily="50" charset="-128"/>
              </a:rPr>
              <a:t>等を活用した新たな観光コンテンツの開発・発信　　　　　　など</a:t>
            </a:r>
            <a:endParaRPr kumimoji="1" lang="ja-JP" altLang="en-US" dirty="0"/>
          </a:p>
        </p:txBody>
      </p:sp>
      <p:sp>
        <p:nvSpPr>
          <p:cNvPr id="15" name="山形 14"/>
          <p:cNvSpPr/>
          <p:nvPr/>
        </p:nvSpPr>
        <p:spPr>
          <a:xfrm>
            <a:off x="4919071" y="3310030"/>
            <a:ext cx="4829511" cy="1690570"/>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万博記念公園駅前周辺地区活性化事業の推進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水都大阪の新たな魅力拠点づくり（大阪城エリア、中之島</a:t>
            </a:r>
            <a:r>
              <a:rPr lang="en-US" altLang="ja-JP" sz="1100" dirty="0">
                <a:solidFill>
                  <a:schemeClr val="tx1"/>
                </a:solidFill>
                <a:latin typeface="Meiryo UI" panose="020B0604030504040204" pitchFamily="50" charset="-128"/>
                <a:ea typeface="Meiryo UI" panose="020B0604030504040204" pitchFamily="50" charset="-128"/>
              </a:rPr>
              <a:t>GATE</a:t>
            </a:r>
            <a:r>
              <a:rPr lang="ja-JP" altLang="en-US" sz="1100" dirty="0">
                <a:solidFill>
                  <a:schemeClr val="tx1"/>
                </a:solidFill>
                <a:latin typeface="Meiryo UI" panose="020B0604030504040204" pitchFamily="50" charset="-128"/>
                <a:ea typeface="Meiryo UI" panose="020B0604030504040204" pitchFamily="50" charset="-128"/>
              </a:rPr>
              <a:t>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rPr>
              <a:t>IR</a:t>
            </a:r>
            <a:r>
              <a:rPr lang="ja-JP" altLang="en-US" sz="1100" dirty="0">
                <a:solidFill>
                  <a:schemeClr val="tx1"/>
                </a:solidFill>
                <a:latin typeface="Meiryo UI" panose="020B0604030504040204" pitchFamily="50" charset="-128"/>
                <a:ea typeface="Meiryo UI" panose="020B0604030504040204" pitchFamily="50" charset="-128"/>
              </a:rPr>
              <a:t>を契機とした夢洲における国際観光拠点形成の推進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文化施設の集積を生かした中之島エリアの魅力向上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大阪市立美術館リニューアルによる文化発信力の強化と都市魅力向上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うめきた２期まちづくりの推進　　　　　　　　　　など</a:t>
            </a:r>
            <a:endParaRPr lang="en-US" altLang="ja-JP" sz="1100" dirty="0">
              <a:latin typeface="Meiryo UI" panose="020B0604030504040204" pitchFamily="50" charset="-128"/>
              <a:ea typeface="Meiryo UI" panose="020B0604030504040204" pitchFamily="50" charset="-128"/>
            </a:endParaRPr>
          </a:p>
        </p:txBody>
      </p:sp>
      <p:sp>
        <p:nvSpPr>
          <p:cNvPr id="32" name="ホームベース 31"/>
          <p:cNvSpPr/>
          <p:nvPr/>
        </p:nvSpPr>
        <p:spPr>
          <a:xfrm>
            <a:off x="644218" y="5458844"/>
            <a:ext cx="4437403" cy="1060662"/>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エンタメ、食、歴史など大阪の強みを生かした魅力の磨き上げ・発信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文化芸術活動の回復や大阪の賑わいを創出する取組みの推進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大阪のプロスポーツチーム・トップアスリート等と連携した魅力発信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など</a:t>
            </a:r>
            <a:endParaRPr lang="en-US" altLang="ja-JP" sz="1100" dirty="0">
              <a:latin typeface="Meiryo UI" panose="020B0604030504040204" pitchFamily="50" charset="-128"/>
              <a:ea typeface="Meiryo UI" panose="020B0604030504040204" pitchFamily="50" charset="-128"/>
            </a:endParaRPr>
          </a:p>
        </p:txBody>
      </p:sp>
      <p:sp>
        <p:nvSpPr>
          <p:cNvPr id="33" name="山形 32"/>
          <p:cNvSpPr/>
          <p:nvPr/>
        </p:nvSpPr>
        <p:spPr>
          <a:xfrm>
            <a:off x="5002169" y="5458841"/>
            <a:ext cx="4652010" cy="1060666"/>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富裕層の集客に向けたプロモーションの展開、ニーズに対応した魅力</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博物館や美術館などの文化資源の鑑賞、体験など、国内外からの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観光客の来訪促進に向けた文化観光の推進　　　　　　　　　　　　　など</a:t>
            </a:r>
            <a:endParaRPr lang="en-US" altLang="ja-JP" sz="900" dirty="0">
              <a:latin typeface="Meiryo UI" panose="020B0604030504040204" pitchFamily="50" charset="-128"/>
              <a:ea typeface="Meiryo UI" panose="020B0604030504040204" pitchFamily="50" charset="-128"/>
            </a:endParaRPr>
          </a:p>
        </p:txBody>
      </p:sp>
      <p:sp>
        <p:nvSpPr>
          <p:cNvPr id="18" name="スライド番号プレースホルダー 4"/>
          <p:cNvSpPr>
            <a:spLocks noGrp="1"/>
          </p:cNvSpPr>
          <p:nvPr>
            <p:ph type="sldNum" sz="quarter" idx="12"/>
          </p:nvPr>
        </p:nvSpPr>
        <p:spPr>
          <a:xfrm>
            <a:off x="7613433" y="6519506"/>
            <a:ext cx="2228850" cy="365125"/>
          </a:xfrm>
        </p:spPr>
        <p:txBody>
          <a:bodyPr/>
          <a:lstStyle/>
          <a:p>
            <a:r>
              <a:rPr kumimoji="1" lang="en-US" altLang="ja-JP" dirty="0"/>
              <a:t>14</a:t>
            </a:r>
            <a:endParaRPr kumimoji="1" lang="ja-JP" altLang="en-US" dirty="0"/>
          </a:p>
        </p:txBody>
      </p:sp>
      <p:sp>
        <p:nvSpPr>
          <p:cNvPr id="8" name="ホームベース 7"/>
          <p:cNvSpPr/>
          <p:nvPr/>
        </p:nvSpPr>
        <p:spPr>
          <a:xfrm>
            <a:off x="644218" y="2765284"/>
            <a:ext cx="4258982" cy="2410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フェーズ１（ウィズコロナ）</a:t>
            </a:r>
          </a:p>
        </p:txBody>
      </p:sp>
      <p:sp>
        <p:nvSpPr>
          <p:cNvPr id="9" name="山形 8"/>
          <p:cNvSpPr/>
          <p:nvPr/>
        </p:nvSpPr>
        <p:spPr>
          <a:xfrm>
            <a:off x="4903200" y="2764492"/>
            <a:ext cx="4845382" cy="24186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フェーズ２（ポストコロナ）</a:t>
            </a:r>
          </a:p>
        </p:txBody>
      </p:sp>
      <p:sp>
        <p:nvSpPr>
          <p:cNvPr id="22" name="正方形/長方形 21"/>
          <p:cNvSpPr/>
          <p:nvPr/>
        </p:nvSpPr>
        <p:spPr>
          <a:xfrm>
            <a:off x="615145" y="1081144"/>
            <a:ext cx="8932952" cy="7894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来阪外国人の</a:t>
            </a:r>
            <a:r>
              <a:rPr lang="en-US" altLang="ja-JP" sz="1600" dirty="0">
                <a:solidFill>
                  <a:schemeClr val="tx1"/>
                </a:solidFill>
                <a:latin typeface="Meiryo UI" panose="020B0604030504040204" pitchFamily="50" charset="-128"/>
                <a:ea typeface="Meiryo UI" panose="020B0604030504040204" pitchFamily="50" charset="-128"/>
              </a:rPr>
              <a:t>75</a:t>
            </a:r>
            <a:r>
              <a:rPr lang="ja-JP" altLang="en-US" sz="16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大阪の強みを生かした魅力の創出、国内からの誘客　</a:t>
            </a:r>
            <a:r>
              <a:rPr lang="ja-JP" altLang="en-US" dirty="0">
                <a:solidFill>
                  <a:srgbClr val="00B050"/>
                </a:solidFill>
                <a:latin typeface="Meiryo UI" panose="020B0604030504040204" pitchFamily="50" charset="-128"/>
                <a:ea typeface="Meiryo UI" panose="020B0604030504040204" pitchFamily="50" charset="-128"/>
              </a:rPr>
              <a:t>　　　</a:t>
            </a:r>
            <a:endParaRPr lang="en-US" altLang="ja-JP" dirty="0">
              <a:solidFill>
                <a:srgbClr val="00B050"/>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499228" y="329528"/>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最優先取組み</a:t>
            </a:r>
          </a:p>
        </p:txBody>
      </p:sp>
      <p:sp>
        <p:nvSpPr>
          <p:cNvPr id="17" name="正方形/長方形 16"/>
          <p:cNvSpPr/>
          <p:nvPr/>
        </p:nvSpPr>
        <p:spPr>
          <a:xfrm>
            <a:off x="432982" y="688976"/>
            <a:ext cx="9415367" cy="40425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200" dirty="0">
                <a:latin typeface="Meiryo UI" panose="020B0604030504040204" pitchFamily="50" charset="-128"/>
                <a:ea typeface="Meiryo UI" panose="020B0604030504040204" pitchFamily="50" charset="-128"/>
              </a:rPr>
              <a:t>　新型コロナウィルス感染症により多大な影響を受けた大阪のにぎわいを取り戻すため、まずは、下記について</a:t>
            </a:r>
            <a:r>
              <a:rPr lang="ja-JP" altLang="en-US" sz="1200" dirty="0">
                <a:solidFill>
                  <a:srgbClr val="00B050"/>
                </a:solidFill>
                <a:latin typeface="Meiryo UI" panose="020B0604030504040204" pitchFamily="50" charset="-128"/>
                <a:ea typeface="Meiryo UI" panose="020B0604030504040204" pitchFamily="50" charset="-128"/>
              </a:rPr>
              <a:t>優先</a:t>
            </a:r>
            <a:r>
              <a:rPr lang="ja-JP" altLang="en-US" sz="1200" dirty="0">
                <a:latin typeface="Meiryo UI" panose="020B0604030504040204" pitchFamily="50" charset="-128"/>
                <a:ea typeface="Meiryo UI" panose="020B0604030504040204" pitchFamily="50" charset="-128"/>
              </a:rPr>
              <a:t>的に取り組む。</a:t>
            </a:r>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1429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41910" y="2747475"/>
            <a:ext cx="8856700" cy="225988"/>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戦略的なＭＩＣＥ誘致の推進</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正方形/長方形 20"/>
          <p:cNvSpPr/>
          <p:nvPr/>
        </p:nvSpPr>
        <p:spPr>
          <a:xfrm>
            <a:off x="653060" y="491938"/>
            <a:ext cx="8845549" cy="215619"/>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さらなる観光誘客に向けた取組み（欧米豪をはじめ幅広い国・地域からの集客、国内観光の推進、府域周遊の促進）</a:t>
            </a:r>
            <a:endParaRPr lang="ja-JP" altLang="en-US" sz="2000" b="1"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653060" y="3541172"/>
            <a:ext cx="8845549" cy="223370"/>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文化・芸術を通じた都市ブランドの形成</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5" name="正方形/長方形 34"/>
          <p:cNvSpPr/>
          <p:nvPr/>
        </p:nvSpPr>
        <p:spPr>
          <a:xfrm>
            <a:off x="672775" y="4868343"/>
            <a:ext cx="8848694" cy="261058"/>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b="1" dirty="0">
                <a:latin typeface="Meiryo UI" panose="020B0604030504040204" pitchFamily="50" charset="-128"/>
                <a:ea typeface="Meiryo UI" panose="020B0604030504040204" pitchFamily="50" charset="-128"/>
              </a:rPr>
              <a:t>スポーツツーリズムの推進</a:t>
            </a:r>
            <a:endParaRPr lang="en-US" altLang="ja-JP" sz="12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672775" y="5853177"/>
            <a:ext cx="8837264" cy="276999"/>
          </a:xfrm>
          <a:prstGeom prst="rect">
            <a:avLst/>
          </a:prstGeom>
          <a:solidFill>
            <a:schemeClr val="bg1">
              <a:lumMod val="75000"/>
            </a:schemeClr>
          </a:solidFill>
        </p:spPr>
        <p:txBody>
          <a:bodyPr wrap="square">
            <a:spAutoFit/>
          </a:bodyPr>
          <a:lstStyle/>
          <a:p>
            <a:r>
              <a:rPr lang="ja-JP" altLang="en-US" sz="1200" b="1" kern="100" dirty="0">
                <a:latin typeface="Meiryo UI" panose="020B0604030504040204" pitchFamily="50" charset="-128"/>
                <a:ea typeface="Meiryo UI" panose="020B0604030504040204" pitchFamily="50" charset="-128"/>
                <a:cs typeface="Times New Roman" panose="02020603050405020304" pitchFamily="18" charset="0"/>
              </a:rPr>
              <a:t>大阪の成長・発展につながる国内外の高度人材の活躍推進</a:t>
            </a:r>
          </a:p>
        </p:txBody>
      </p:sp>
      <p:sp>
        <p:nvSpPr>
          <p:cNvPr id="37" name="ホームベース 36"/>
          <p:cNvSpPr/>
          <p:nvPr/>
        </p:nvSpPr>
        <p:spPr>
          <a:xfrm>
            <a:off x="653061" y="707557"/>
            <a:ext cx="4408114" cy="1951053"/>
          </a:xfrm>
          <a:prstGeom prst="homePlate">
            <a:avLst>
              <a:gd name="adj" fmla="val 8832"/>
            </a:avLst>
          </a:prstGeom>
        </p:spPr>
        <p:style>
          <a:lnRef idx="2">
            <a:schemeClr val="dk1"/>
          </a:lnRef>
          <a:fillRef idx="1">
            <a:schemeClr val="lt1"/>
          </a:fillRef>
          <a:effectRef idx="0">
            <a:schemeClr val="dk1"/>
          </a:effectRef>
          <a:fontRef idx="minor">
            <a:schemeClr val="dk1"/>
          </a:fontRef>
        </p:style>
        <p:txBody>
          <a:bodyPr rtlCol="0" anchor="ctr"/>
          <a:lstStyle/>
          <a:p>
            <a:pPr>
              <a:lnSpc>
                <a:spcPts val="17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受入環境整備（新型コロナウイルス感染症対応、インバウンド受入準備</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等）</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誘客可能となった国から順次プロモーション活動を開始し、インバウンド再</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生に向けた需要喚起を実施</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u="sng" dirty="0">
                <a:solidFill>
                  <a:schemeClr val="tx1"/>
                </a:solidFill>
                <a:latin typeface="Meiryo UI" panose="020B0604030504040204" pitchFamily="50" charset="-128"/>
                <a:ea typeface="Meiryo UI" panose="020B0604030504040204" pitchFamily="50" charset="-128"/>
              </a:rPr>
              <a:t>国内観光の</a:t>
            </a:r>
            <a:r>
              <a:rPr lang="ja-JP" altLang="en-US" sz="1100" dirty="0">
                <a:solidFill>
                  <a:schemeClr val="tx1"/>
                </a:solidFill>
                <a:latin typeface="Meiryo UI" panose="020B0604030504040204" pitchFamily="50" charset="-128"/>
                <a:ea typeface="Meiryo UI" panose="020B0604030504040204" pitchFamily="50" charset="-128"/>
              </a:rPr>
              <a:t>需要喚起に向けた取組み</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マイクロツーリズムの普及推進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府域周遊促進に向けた魅力的な観光コンテンツ（水都大阪、百舌</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鳥・古市古墳群、万博記念公園、大阪ミュージアム登録物、市内重</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点エリア等、自然の活用など）のプロモーション展開　　　　　　　　　など</a:t>
            </a:r>
            <a:endParaRPr lang="en-US" altLang="ja-JP" sz="1100" dirty="0">
              <a:latin typeface="Meiryo UI" panose="020B0604030504040204" pitchFamily="50" charset="-128"/>
              <a:ea typeface="Meiryo UI" panose="020B0604030504040204" pitchFamily="50" charset="-128"/>
            </a:endParaRPr>
          </a:p>
        </p:txBody>
      </p:sp>
      <p:sp>
        <p:nvSpPr>
          <p:cNvPr id="38" name="山形 37"/>
          <p:cNvSpPr/>
          <p:nvPr/>
        </p:nvSpPr>
        <p:spPr>
          <a:xfrm>
            <a:off x="4938038" y="702590"/>
            <a:ext cx="4652011" cy="1956020"/>
          </a:xfrm>
          <a:prstGeom prst="chevron">
            <a:avLst>
              <a:gd name="adj" fmla="val 8838"/>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欧米豪をはじめ幅広い国・地域からの誘客、プロモーション展開</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富裕層の誘客に向けたプロモーションの展開、ニーズに対応した</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魅力づくり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latin typeface="Meiryo UI" panose="020B0604030504040204" pitchFamily="50" charset="-128"/>
                <a:ea typeface="Meiryo UI" panose="020B0604030504040204" pitchFamily="50" charset="-128"/>
              </a:rPr>
              <a:t>・ 周遊性向上に向けた</a:t>
            </a:r>
            <a:r>
              <a:rPr lang="ja-JP" altLang="en-US" sz="1100" dirty="0">
                <a:solidFill>
                  <a:schemeClr val="tx1"/>
                </a:solidFill>
                <a:latin typeface="Meiryo UI" panose="020B0604030504040204" pitchFamily="50" charset="-128"/>
                <a:ea typeface="Meiryo UI" panose="020B0604030504040204" pitchFamily="50" charset="-128"/>
              </a:rPr>
              <a:t>さらな</a:t>
            </a:r>
            <a:r>
              <a:rPr lang="ja-JP" altLang="en-US" sz="1100" dirty="0">
                <a:latin typeface="Meiryo UI" panose="020B0604030504040204" pitchFamily="50" charset="-128"/>
                <a:ea typeface="Meiryo UI" panose="020B0604030504040204" pitchFamily="50" charset="-128"/>
              </a:rPr>
              <a:t>る取組み　　　　　　　　　　　　　など</a:t>
            </a:r>
            <a:endParaRPr lang="en-US" altLang="ja-JP" sz="1100" dirty="0">
              <a:latin typeface="Meiryo UI" panose="020B0604030504040204" pitchFamily="50" charset="-128"/>
              <a:ea typeface="Meiryo UI" panose="020B0604030504040204" pitchFamily="50" charset="-128"/>
            </a:endParaRPr>
          </a:p>
        </p:txBody>
      </p:sp>
      <p:sp>
        <p:nvSpPr>
          <p:cNvPr id="39" name="ホームベース 38"/>
          <p:cNvSpPr/>
          <p:nvPr/>
        </p:nvSpPr>
        <p:spPr>
          <a:xfrm>
            <a:off x="641910" y="2968664"/>
            <a:ext cx="4356000" cy="519201"/>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ガイドラインの順守を前提とした</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開催支援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新たな</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誘致戦略の策定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0" name="山形 39"/>
          <p:cNvSpPr/>
          <p:nvPr/>
        </p:nvSpPr>
        <p:spPr>
          <a:xfrm>
            <a:off x="4978600" y="2960920"/>
            <a:ext cx="4520009" cy="519201"/>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官民一体となった</a:t>
            </a:r>
            <a:r>
              <a:rPr lang="en-US" altLang="ja-JP" sz="1100" dirty="0">
                <a:solidFill>
                  <a:schemeClr val="tx1"/>
                </a:solidFill>
                <a:latin typeface="Meiryo UI" panose="020B0604030504040204" pitchFamily="50" charset="-128"/>
                <a:ea typeface="Meiryo UI" panose="020B0604030504040204" pitchFamily="50" charset="-128"/>
              </a:rPr>
              <a:t>MICE</a:t>
            </a:r>
            <a:r>
              <a:rPr lang="ja-JP" altLang="en-US" sz="1100" dirty="0">
                <a:solidFill>
                  <a:schemeClr val="tx1"/>
                </a:solidFill>
                <a:latin typeface="Meiryo UI" panose="020B0604030504040204" pitchFamily="50" charset="-128"/>
                <a:ea typeface="Meiryo UI" panose="020B0604030504040204" pitchFamily="50" charset="-128"/>
              </a:rPr>
              <a:t>誘致の推進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など　</a:t>
            </a:r>
            <a:endParaRPr lang="en-US" altLang="ja-JP" sz="1100" dirty="0">
              <a:latin typeface="Meiryo UI" panose="020B0604030504040204" pitchFamily="50" charset="-128"/>
              <a:ea typeface="Meiryo UI" panose="020B0604030504040204" pitchFamily="50" charset="-128"/>
            </a:endParaRPr>
          </a:p>
        </p:txBody>
      </p:sp>
      <p:sp>
        <p:nvSpPr>
          <p:cNvPr id="42" name="ホームベース 41"/>
          <p:cNvSpPr/>
          <p:nvPr/>
        </p:nvSpPr>
        <p:spPr>
          <a:xfrm>
            <a:off x="653060" y="3773841"/>
            <a:ext cx="4465349" cy="1005637"/>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文化芸術活動の回復や大阪の賑わいを創出する取組みの推進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文化芸術の担い手、支える人材の支援</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文化芸術を鑑賞する機会等の創出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4" name="山形 43"/>
          <p:cNvSpPr/>
          <p:nvPr/>
        </p:nvSpPr>
        <p:spPr>
          <a:xfrm>
            <a:off x="5041461" y="3762411"/>
            <a:ext cx="4548588" cy="1023912"/>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府内の様々な文化資源や地域の魅力を活用した都市魅力のさらなる向上</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博物館や美術館などの文化資源の鑑賞、体験など、国内外からの</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dirty="0">
                <a:solidFill>
                  <a:schemeClr val="tx1"/>
                </a:solidFill>
                <a:latin typeface="Meiryo UI" panose="020B0604030504040204" pitchFamily="50" charset="-128"/>
                <a:ea typeface="Meiryo UI" panose="020B0604030504040204" pitchFamily="50" charset="-128"/>
              </a:rPr>
              <a:t> 観光客の来訪促進に向けた文化観光の推進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ホームベース 44"/>
          <p:cNvSpPr/>
          <p:nvPr/>
        </p:nvSpPr>
        <p:spPr>
          <a:xfrm>
            <a:off x="672775" y="5117223"/>
            <a:ext cx="4388400" cy="613853"/>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大阪のプロスポーツチーム・トップアスリート等と連携した魅力発信</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国内向けスポーツツーリズムの推進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6" name="山形 45"/>
          <p:cNvSpPr/>
          <p:nvPr/>
        </p:nvSpPr>
        <p:spPr>
          <a:xfrm>
            <a:off x="5042681" y="5117223"/>
            <a:ext cx="4521360" cy="618820"/>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大規模スポーツイベントの開催などによる誘客促進　　</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インバウンドを含めたスポーツツーリズムの推進　　　　　　　　　　　　など</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47" name="ホームベース 46"/>
          <p:cNvSpPr/>
          <p:nvPr/>
        </p:nvSpPr>
        <p:spPr>
          <a:xfrm>
            <a:off x="672775" y="6116705"/>
            <a:ext cx="4388400" cy="598652"/>
          </a:xfrm>
          <a:prstGeom prst="homePlate">
            <a:avLst>
              <a:gd name="adj" fmla="val 11761"/>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海外進学支援等によるグローバル人材の育成</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大学等の外国人留学生の就職支援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山形 48"/>
          <p:cNvSpPr/>
          <p:nvPr/>
        </p:nvSpPr>
        <p:spPr>
          <a:xfrm>
            <a:off x="5042681" y="6116705"/>
            <a:ext cx="4521360" cy="603496"/>
          </a:xfrm>
          <a:prstGeom prst="chevron">
            <a:avLst>
              <a:gd name="adj" fmla="val 11760"/>
            </a:avLst>
          </a:prstGeom>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グローバル人材の大阪での活躍促進</a:t>
            </a:r>
            <a:endParaRPr lang="en-US" altLang="ja-JP" sz="1100" dirty="0">
              <a:solidFill>
                <a:schemeClr val="tx1"/>
              </a:solidFill>
              <a:latin typeface="Meiryo UI" panose="020B0604030504040204" pitchFamily="50" charset="-128"/>
              <a:ea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rPr>
              <a:t>・ 高度外国人材の育成・起業促進　　　　　　　　　　　　　　　　　　　など</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スライド番号プレースホルダー 4"/>
          <p:cNvSpPr>
            <a:spLocks noGrp="1"/>
          </p:cNvSpPr>
          <p:nvPr>
            <p:ph type="sldNum" sz="quarter" idx="12"/>
          </p:nvPr>
        </p:nvSpPr>
        <p:spPr>
          <a:xfrm>
            <a:off x="7530325" y="6492875"/>
            <a:ext cx="2228850" cy="365125"/>
          </a:xfrm>
        </p:spPr>
        <p:txBody>
          <a:bodyPr/>
          <a:lstStyle/>
          <a:p>
            <a:r>
              <a:rPr kumimoji="1" lang="en-US" altLang="ja-JP" dirty="0"/>
              <a:t>15</a:t>
            </a:r>
            <a:endParaRPr kumimoji="1" lang="ja-JP" altLang="en-US" dirty="0"/>
          </a:p>
        </p:txBody>
      </p:sp>
      <p:sp>
        <p:nvSpPr>
          <p:cNvPr id="19" name="ホームベース 18"/>
          <p:cNvSpPr/>
          <p:nvPr/>
        </p:nvSpPr>
        <p:spPr>
          <a:xfrm>
            <a:off x="653060" y="125140"/>
            <a:ext cx="4258982" cy="24106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フェーズ１（ウィズコロナ）</a:t>
            </a:r>
          </a:p>
        </p:txBody>
      </p:sp>
      <p:sp>
        <p:nvSpPr>
          <p:cNvPr id="20" name="山形 19"/>
          <p:cNvSpPr/>
          <p:nvPr/>
        </p:nvSpPr>
        <p:spPr>
          <a:xfrm>
            <a:off x="4912042" y="137160"/>
            <a:ext cx="4597718" cy="22904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solidFill>
                  <a:schemeClr val="tx1"/>
                </a:solidFill>
                <a:latin typeface="Meiryo UI" panose="020B0604030504040204" pitchFamily="50" charset="-128"/>
                <a:ea typeface="Meiryo UI" panose="020B0604030504040204" pitchFamily="50" charset="-128"/>
              </a:rPr>
              <a:t>フェーズ２（ポストコロナ）</a:t>
            </a:r>
          </a:p>
        </p:txBody>
      </p:sp>
    </p:spTree>
    <p:extLst>
      <p:ext uri="{BB962C8B-B14F-4D97-AF65-F5344CB8AC3E}">
        <p14:creationId xmlns:p14="http://schemas.microsoft.com/office/powerpoint/2010/main" val="394102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戦略の</a:t>
            </a:r>
            <a:r>
              <a:rPr lang="ja-JP" altLang="en-US" sz="2400" spc="300" dirty="0">
                <a:solidFill>
                  <a:schemeClr val="tx1"/>
                </a:solidFill>
                <a:latin typeface="Meiryo UI" panose="020B0604030504040204" pitchFamily="50" charset="-128"/>
                <a:ea typeface="Meiryo UI" panose="020B0604030504040204" pitchFamily="50" charset="-128"/>
              </a:rPr>
              <a:t>進捗管理</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16</a:t>
            </a:r>
            <a:endParaRPr kumimoji="1" lang="ja-JP" altLang="en-US" dirty="0"/>
          </a:p>
        </p:txBody>
      </p:sp>
      <p:sp>
        <p:nvSpPr>
          <p:cNvPr id="10" name="テキスト ボックス 55"/>
          <p:cNvSpPr txBox="1">
            <a:spLocks noChangeArrowheads="1"/>
          </p:cNvSpPr>
          <p:nvPr/>
        </p:nvSpPr>
        <p:spPr bwMode="auto">
          <a:xfrm>
            <a:off x="474121" y="715668"/>
            <a:ext cx="9208855" cy="1745935"/>
          </a:xfrm>
          <a:prstGeom prst="rect">
            <a:avLst/>
          </a:prstGeom>
          <a:noFill/>
          <a:ln w="9525">
            <a:noFill/>
            <a:miter lim="800000"/>
            <a:headEnd/>
            <a:tailEnd/>
          </a:ln>
        </p:spPr>
        <p:txBody>
          <a:bodyPr wrap="square" lIns="52650" tIns="26325" rIns="52650" bIns="26325">
            <a:spAutoFit/>
          </a:bodyPr>
          <a:lstStyle/>
          <a:p>
            <a:pPr marL="171450" indent="-171450">
              <a:lnSpc>
                <a:spcPts val="2000"/>
              </a:lnSpc>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戦略に掲げるめざす姿や</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の都市像の実現に向け、各種施策を着実に推進するとともに、本戦略の進捗を管理するため、大阪府市都市魅力戦略推進会議において年度ごとに評価・検証を行う。</a:t>
            </a:r>
            <a:endParaRPr lang="en-US" altLang="ja-JP" sz="1400"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戦略の実効性や進捗度等を把握するための指標を設定し、指標全体の</a:t>
            </a:r>
            <a:r>
              <a:rPr lang="ja-JP" altLang="en-US" sz="1400" u="sng" dirty="0">
                <a:latin typeface="Meiryo UI" panose="020B0604030504040204" pitchFamily="50" charset="-128"/>
                <a:ea typeface="Meiryo UI" panose="020B0604030504040204" pitchFamily="50" charset="-128"/>
              </a:rPr>
              <a:t>数値や</a:t>
            </a:r>
            <a:r>
              <a:rPr lang="ja-JP" altLang="en-US" sz="1400" dirty="0">
                <a:latin typeface="Meiryo UI" panose="020B0604030504040204" pitchFamily="50" charset="-128"/>
                <a:ea typeface="Meiryo UI" panose="020B0604030504040204" pitchFamily="50" charset="-128"/>
              </a:rPr>
              <a:t>内容、個々の施策の達成状況、社会経済情勢等を総合的に判断し、適切な状況の把握に努める。</a:t>
            </a:r>
            <a:endParaRPr lang="en-US" altLang="ja-JP" sz="1400" strike="sngStrike"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新型コロナウイルスの感染状況などの変化に対応するため、戦略の評価・検証を踏まえ、具体的な取組内容等について適宜、追加・変更等を行うとともに、必要に応じ進捗管理の手法を含め戦略を柔軟に見直す。</a:t>
            </a:r>
            <a:endParaRPr lang="en-US" altLang="ja-JP" sz="1400" b="1" dirty="0">
              <a:latin typeface="Meiryo UI" pitchFamily="50" charset="-128"/>
              <a:ea typeface="Meiryo UI" pitchFamily="50" charset="-128"/>
            </a:endParaRPr>
          </a:p>
        </p:txBody>
      </p:sp>
      <p:sp>
        <p:nvSpPr>
          <p:cNvPr id="12"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74121" y="3238365"/>
            <a:ext cx="9208855" cy="925198"/>
          </a:xfrm>
          <a:prstGeom prst="rect">
            <a:avLst/>
          </a:prstGeom>
          <a:noFill/>
          <a:ln w="9525">
            <a:noFill/>
            <a:miter lim="800000"/>
            <a:headEnd/>
            <a:tailEnd/>
          </a:ln>
        </p:spPr>
        <p:txBody>
          <a:bodyPr wrap="square" lIns="52650" tIns="26325" rIns="52650" bIns="26325">
            <a:spAutoFit/>
          </a:bodyPr>
          <a:lstStyle/>
          <a:p>
            <a:pPr>
              <a:lnSpc>
                <a:spcPts val="1700"/>
              </a:lnSpc>
            </a:pPr>
            <a:r>
              <a:rPr lang="ja-JP" altLang="en-US" sz="16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戦略の数値目標として、 「内外からの誘客」に関し、「大阪の再生・成長に向けた新戦略（</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月）」と整合を図りつつ次のとおり設定する。</a:t>
            </a:r>
            <a:r>
              <a:rPr lang="ja-JP" altLang="en-US" sz="1300" dirty="0">
                <a:latin typeface="Arial" panose="020B0604020202020204" pitchFamily="34" charset="0"/>
                <a:ea typeface="Meiryo UI" panose="020B0604030504040204" pitchFamily="50" charset="-128"/>
                <a:cs typeface="Arial" panose="020B0604020202020204" pitchFamily="34" charset="0"/>
              </a:rPr>
              <a:t>なお、これらは、感染症の状況による変動要因が大きいため、当面の間発生前の水準（</a:t>
            </a:r>
            <a:r>
              <a:rPr lang="en-US" altLang="ja-JP" sz="1300" dirty="0">
                <a:latin typeface="Arial" panose="020B0604020202020204" pitchFamily="34" charset="0"/>
                <a:ea typeface="Meiryo UI" panose="020B0604030504040204" pitchFamily="50" charset="-128"/>
                <a:cs typeface="Arial" panose="020B0604020202020204" pitchFamily="34" charset="0"/>
              </a:rPr>
              <a:t>2019</a:t>
            </a:r>
            <a:r>
              <a:rPr lang="ja-JP" altLang="en-US" sz="1300" dirty="0">
                <a:latin typeface="Arial" panose="020B0604020202020204" pitchFamily="34" charset="0"/>
                <a:ea typeface="Meiryo UI" panose="020B0604030504040204" pitchFamily="50" charset="-128"/>
                <a:cs typeface="Arial" panose="020B0604020202020204" pitchFamily="34" charset="0"/>
              </a:rPr>
              <a:t>年実績）を上回ることを目標とする。</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en-US" altLang="ja-JP" sz="1300" dirty="0">
                <a:latin typeface="Arial" panose="020B0604020202020204" pitchFamily="34" charset="0"/>
                <a:ea typeface="Meiryo UI" panose="020B0604030504040204" pitchFamily="50" charset="-128"/>
                <a:cs typeface="Arial" panose="020B0604020202020204" pitchFamily="34" charset="0"/>
              </a:rPr>
              <a:t>※   </a:t>
            </a:r>
            <a:r>
              <a:rPr lang="ja-JP" altLang="en-US" sz="1300" u="sng" dirty="0">
                <a:latin typeface="Arial" panose="020B0604020202020204" pitchFamily="34" charset="0"/>
                <a:ea typeface="Meiryo UI" panose="020B0604030504040204" pitchFamily="50" charset="-128"/>
                <a:cs typeface="Arial" panose="020B0604020202020204" pitchFamily="34" charset="0"/>
              </a:rPr>
              <a:t>先行きが見通しづらい状況を踏まえ社会経済情勢等の変化に応じて、目標値、達成をめざす時期等について、適宜、追加・修正を行</a:t>
            </a:r>
            <a:endParaRPr lang="en-US" altLang="ja-JP" sz="1300" u="sng"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ja-JP" altLang="en-US" sz="1300" u="sng" dirty="0">
                <a:latin typeface="Arial" panose="020B0604020202020204" pitchFamily="34" charset="0"/>
                <a:ea typeface="Meiryo UI" panose="020B0604030504040204" pitchFamily="50" charset="-128"/>
                <a:cs typeface="Arial" panose="020B0604020202020204" pitchFamily="34" charset="0"/>
              </a:rPr>
              <a:t>うなど、必要に応じて柔軟に見直しを行っていく。</a:t>
            </a:r>
            <a:endParaRPr lang="en-US" altLang="ja-JP" sz="1400" u="sng"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919572B-41D0-4F72-A375-39D0070836D8}"/>
              </a:ext>
            </a:extLst>
          </p:cNvPr>
          <p:cNvSpPr/>
          <p:nvPr/>
        </p:nvSpPr>
        <p:spPr>
          <a:xfrm>
            <a:off x="358786" y="2773900"/>
            <a:ext cx="3162344" cy="4122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1600" b="1" dirty="0">
                <a:latin typeface="Meiryo UI" panose="020B0604030504040204" pitchFamily="50" charset="-128"/>
                <a:ea typeface="Meiryo UI" panose="020B0604030504040204" pitchFamily="50" charset="-128"/>
              </a:rPr>
              <a:t>数値目標</a:t>
            </a:r>
            <a:endParaRPr kumimoji="1" lang="ja-JP" altLang="en-US" sz="1600" b="1" spc="2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003573250"/>
              </p:ext>
            </p:extLst>
          </p:nvPr>
        </p:nvGraphicFramePr>
        <p:xfrm>
          <a:off x="1220236" y="4298488"/>
          <a:ext cx="7465527" cy="10876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15346986"/>
                    </a:ext>
                  </a:extLst>
                </a:gridCol>
                <a:gridCol w="2083034">
                  <a:extLst>
                    <a:ext uri="{9D8B030D-6E8A-4147-A177-3AD203B41FA5}">
                      <a16:colId xmlns:a16="http://schemas.microsoft.com/office/drawing/2014/main" val="3188119071"/>
                    </a:ext>
                  </a:extLst>
                </a:gridCol>
                <a:gridCol w="3096493">
                  <a:extLst>
                    <a:ext uri="{9D8B030D-6E8A-4147-A177-3AD203B41FA5}">
                      <a16:colId xmlns:a16="http://schemas.microsoft.com/office/drawing/2014/main" val="1262620834"/>
                    </a:ext>
                  </a:extLst>
                </a:gridCol>
              </a:tblGrid>
              <a:tr h="314335">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(2019</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実績）</a:t>
                      </a:r>
                      <a:endParaRPr kumimoji="1" lang="en-US" altLang="ja-JP"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日本人延べ宿泊数</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        1,152.5</a:t>
                      </a:r>
                      <a:r>
                        <a:rPr lang="ja-JP" altLang="en-US" sz="1200" b="1" dirty="0">
                          <a:latin typeface="Arial" panose="020B0604020202020204" pitchFamily="34" charset="0"/>
                          <a:ea typeface="Meiryo UI" panose="020B0604030504040204" pitchFamily="50" charset="-128"/>
                          <a:cs typeface="Arial" panose="020B0604020202020204" pitchFamily="34" charset="0"/>
                        </a:rPr>
                        <a:t>万人（</a:t>
                      </a:r>
                      <a:r>
                        <a:rPr lang="en-US" altLang="ja-JP" sz="1200" b="1" dirty="0">
                          <a:latin typeface="Arial" panose="020B0604020202020204" pitchFamily="34" charset="0"/>
                          <a:ea typeface="Meiryo UI" panose="020B0604030504040204" pitchFamily="50" charset="-128"/>
                          <a:cs typeface="Arial" panose="020B0604020202020204" pitchFamily="34" charset="0"/>
                        </a:rPr>
                        <a:t>※</a:t>
                      </a:r>
                      <a:r>
                        <a:rPr lang="ja-JP" altLang="en-US" sz="12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２）　</a:t>
                      </a: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14" name="正方形/長方形 13"/>
          <p:cNvSpPr/>
          <p:nvPr/>
        </p:nvSpPr>
        <p:spPr>
          <a:xfrm>
            <a:off x="496915" y="5525757"/>
            <a:ext cx="8912168" cy="112487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　「来阪外国人旅行者数</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について、従来は「訪日外客数（</a:t>
            </a:r>
            <a:r>
              <a:rPr kumimoji="1" lang="en-US" altLang="ja-JP" sz="1100" dirty="0">
                <a:latin typeface="Meiryo UI" panose="020B0604030504040204" pitchFamily="50" charset="-128"/>
                <a:ea typeface="Meiryo UI" panose="020B0604030504040204" pitchFamily="50" charset="-128"/>
              </a:rPr>
              <a:t>JNTO</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訪問率（訪日外国人消費動向調査）」に基づき算出していたところ、</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より、観光庁</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全国値との整合性</a:t>
            </a:r>
            <a:r>
              <a:rPr lang="ja-JP" altLang="en-US" sz="1100" dirty="0">
                <a:latin typeface="Meiryo UI" panose="020B0604030504040204" pitchFamily="50" charset="-128"/>
                <a:ea typeface="Meiryo UI" panose="020B0604030504040204" pitchFamily="50" charset="-128"/>
              </a:rPr>
              <a:t>を有し</a:t>
            </a:r>
            <a:r>
              <a:rPr kumimoji="1" lang="ja-JP" altLang="en-US" sz="1100" dirty="0">
                <a:latin typeface="Meiryo UI" panose="020B0604030504040204" pitchFamily="50" charset="-128"/>
                <a:ea typeface="Meiryo UI" panose="020B0604030504040204" pitchFamily="50" charset="-128"/>
              </a:rPr>
              <a:t>地域間比較が可能</a:t>
            </a:r>
            <a:r>
              <a:rPr lang="ja-JP" altLang="en-US" sz="1100" dirty="0">
                <a:latin typeface="Meiryo UI" panose="020B0604030504040204" pitchFamily="50" charset="-128"/>
                <a:ea typeface="Meiryo UI" panose="020B0604030504040204" pitchFamily="50" charset="-128"/>
              </a:rPr>
              <a:t>な「訪日外国人消費動向調査（都道府県別集計</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」が公表されたため</a:t>
            </a:r>
            <a:r>
              <a:rPr kumimoji="1" lang="ja-JP" altLang="en-US" sz="1100" dirty="0">
                <a:latin typeface="Meiryo UI" panose="020B0604030504040204" pitchFamily="50" charset="-128"/>
                <a:ea typeface="Meiryo UI" panose="020B0604030504040204" pitchFamily="50" charset="-128"/>
              </a:rPr>
              <a:t>、当該統計に</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よる把握を行う。</a:t>
            </a:r>
            <a:endParaRPr kumimoji="1" lang="en-US" altLang="ja-JP" sz="1100" dirty="0">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２　</a:t>
            </a:r>
            <a:r>
              <a:rPr lang="ja-JP" altLang="ja-JP" sz="1100" dirty="0">
                <a:solidFill>
                  <a:schemeClr val="tx1"/>
                </a:solidFill>
                <a:latin typeface="Meiryo UI" panose="020B0604030504040204" pitchFamily="50" charset="-128"/>
                <a:ea typeface="Meiryo UI" panose="020B0604030504040204" pitchFamily="50" charset="-128"/>
              </a:rPr>
              <a:t>入国規制措置が概ね解除され、国際的な人の往来</a:t>
            </a:r>
            <a:r>
              <a:rPr lang="ja-JP" altLang="en-US" sz="1100" dirty="0">
                <a:solidFill>
                  <a:schemeClr val="tx1"/>
                </a:solidFill>
                <a:latin typeface="Meiryo UI" panose="020B0604030504040204" pitchFamily="50" charset="-128"/>
                <a:ea typeface="Meiryo UI" panose="020B0604030504040204" pitchFamily="50" charset="-128"/>
              </a:rPr>
              <a:t>について</a:t>
            </a:r>
            <a:r>
              <a:rPr lang="ja-JP" altLang="ja-JP" sz="1100" dirty="0">
                <a:solidFill>
                  <a:schemeClr val="tx1"/>
                </a:solidFill>
                <a:latin typeface="Meiryo UI" panose="020B0604030504040204" pitchFamily="50" charset="-128"/>
                <a:ea typeface="Meiryo UI" panose="020B0604030504040204" pitchFamily="50" charset="-128"/>
              </a:rPr>
              <a:t>感染症拡大前の状況を取り戻した後</a:t>
            </a:r>
            <a:r>
              <a:rPr lang="en-US" altLang="ja-JP" sz="1100" dirty="0">
                <a:solidFill>
                  <a:schemeClr val="tx1"/>
                </a:solidFill>
                <a:latin typeface="Meiryo UI" panose="020B0604030504040204" pitchFamily="50" charset="-128"/>
                <a:ea typeface="Meiryo UI" panose="020B0604030504040204" pitchFamily="50" charset="-128"/>
              </a:rPr>
              <a:t>2</a:t>
            </a:r>
            <a:r>
              <a:rPr lang="ja-JP" altLang="ja-JP" sz="1100" dirty="0">
                <a:solidFill>
                  <a:schemeClr val="tx1"/>
                </a:solidFill>
                <a:latin typeface="Meiryo UI" panose="020B0604030504040204" pitchFamily="50" charset="-128"/>
                <a:ea typeface="Meiryo UI" panose="020B0604030504040204" pitchFamily="50" charset="-128"/>
              </a:rPr>
              <a:t>年</a:t>
            </a:r>
            <a:r>
              <a:rPr lang="ja-JP" altLang="en-US" sz="1100" dirty="0">
                <a:solidFill>
                  <a:schemeClr val="tx1"/>
                </a:solidFill>
                <a:latin typeface="Meiryo UI" panose="020B0604030504040204" pitchFamily="50" charset="-128"/>
                <a:ea typeface="Meiryo UI" panose="020B0604030504040204" pitchFamily="50" charset="-128"/>
              </a:rPr>
              <a:t>を想定</a:t>
            </a:r>
            <a:r>
              <a:rPr lang="ja-JP" altLang="ja-JP" sz="1100" dirty="0">
                <a:solidFill>
                  <a:schemeClr val="tx1"/>
                </a:solidFill>
                <a:latin typeface="Meiryo UI" panose="020B0604030504040204" pitchFamily="50" charset="-128"/>
                <a:ea typeface="Meiryo UI" panose="020B0604030504040204" pitchFamily="50" charset="-128"/>
              </a:rPr>
              <a:t>。具体</a:t>
            </a:r>
            <a:r>
              <a:rPr lang="ja-JP" altLang="en-US" sz="1100" dirty="0">
                <a:solidFill>
                  <a:schemeClr val="tx1"/>
                </a:solidFill>
                <a:latin typeface="Meiryo UI" panose="020B0604030504040204" pitchFamily="50" charset="-128"/>
                <a:ea typeface="Meiryo UI" panose="020B0604030504040204" pitchFamily="50" charset="-128"/>
              </a:rPr>
              <a:t>の時期</a:t>
            </a:r>
            <a:r>
              <a:rPr lang="ja-JP" altLang="ja-JP" sz="1100" dirty="0">
                <a:solidFill>
                  <a:schemeClr val="tx1"/>
                </a:solidFill>
                <a:latin typeface="Meiryo UI" panose="020B0604030504040204" pitchFamily="50" charset="-128"/>
                <a:ea typeface="Meiryo UI" panose="020B0604030504040204" pitchFamily="50" charset="-128"/>
              </a:rPr>
              <a:t>は改めて設定。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5029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17</a:t>
            </a:r>
            <a:endParaRPr kumimoji="1" lang="ja-JP" altLang="en-US" dirty="0"/>
          </a:p>
        </p:txBody>
      </p:sp>
      <p:sp>
        <p:nvSpPr>
          <p:cNvPr id="7" name="正方形/長方形 6">
            <a:extLst>
              <a:ext uri="{FF2B5EF4-FFF2-40B4-BE49-F238E27FC236}">
                <a16:creationId xmlns:a16="http://schemas.microsoft.com/office/drawing/2014/main" id="{5919572B-41D0-4F72-A375-39D0070836D8}"/>
              </a:ext>
            </a:extLst>
          </p:cNvPr>
          <p:cNvSpPr/>
          <p:nvPr/>
        </p:nvSpPr>
        <p:spPr>
          <a:xfrm>
            <a:off x="444908" y="378559"/>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lang="ja-JP" altLang="en-US" sz="1600" b="1" spc="200" dirty="0">
                <a:latin typeface="Meiryo UI" panose="020B0604030504040204" pitchFamily="50" charset="-128"/>
                <a:ea typeface="Meiryo UI" panose="020B0604030504040204" pitchFamily="50" charset="-128"/>
              </a:rPr>
              <a:t>参考</a:t>
            </a:r>
            <a:r>
              <a:rPr kumimoji="1" lang="ja-JP" altLang="en-US" sz="1600" b="1" spc="200" dirty="0">
                <a:latin typeface="Meiryo UI" panose="020B0604030504040204" pitchFamily="50" charset="-128"/>
                <a:ea typeface="Meiryo UI" panose="020B0604030504040204" pitchFamily="50" charset="-128"/>
              </a:rPr>
              <a:t>指標</a:t>
            </a:r>
          </a:p>
        </p:txBody>
      </p:sp>
      <p:graphicFrame>
        <p:nvGraphicFramePr>
          <p:cNvPr id="8" name="表 7"/>
          <p:cNvGraphicFramePr>
            <a:graphicFrameLocks noGrp="1"/>
          </p:cNvGraphicFramePr>
          <p:nvPr>
            <p:extLst>
              <p:ext uri="{D42A27DB-BD31-4B8C-83A1-F6EECF244321}">
                <p14:modId xmlns:p14="http://schemas.microsoft.com/office/powerpoint/2010/main" val="1114317965"/>
              </p:ext>
            </p:extLst>
          </p:nvPr>
        </p:nvGraphicFramePr>
        <p:xfrm>
          <a:off x="607271" y="1589091"/>
          <a:ext cx="8514960" cy="4514528"/>
        </p:xfrm>
        <a:graphic>
          <a:graphicData uri="http://schemas.openxmlformats.org/drawingml/2006/table">
            <a:tbl>
              <a:tblPr firstRow="1" bandRow="1">
                <a:tableStyleId>{BC89EF96-8CEA-46FF-86C4-4CE0E7609802}</a:tableStyleId>
              </a:tblPr>
              <a:tblGrid>
                <a:gridCol w="3152703">
                  <a:extLst>
                    <a:ext uri="{9D8B030D-6E8A-4147-A177-3AD203B41FA5}">
                      <a16:colId xmlns:a16="http://schemas.microsoft.com/office/drawing/2014/main" val="1259228249"/>
                    </a:ext>
                  </a:extLst>
                </a:gridCol>
                <a:gridCol w="2573919">
                  <a:extLst>
                    <a:ext uri="{9D8B030D-6E8A-4147-A177-3AD203B41FA5}">
                      <a16:colId xmlns:a16="http://schemas.microsoft.com/office/drawing/2014/main" val="3649650674"/>
                    </a:ext>
                  </a:extLst>
                </a:gridCol>
                <a:gridCol w="2788338">
                  <a:extLst>
                    <a:ext uri="{9D8B030D-6E8A-4147-A177-3AD203B41FA5}">
                      <a16:colId xmlns:a16="http://schemas.microsoft.com/office/drawing/2014/main" val="4190660185"/>
                    </a:ext>
                  </a:extLst>
                </a:gridCol>
              </a:tblGrid>
              <a:tr h="295015">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参考値</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出　典</a:t>
                      </a:r>
                    </a:p>
                  </a:txBody>
                  <a:tcPr/>
                </a:tc>
                <a:extLst>
                  <a:ext uri="{0D108BD9-81ED-4DB2-BD59-A6C34878D82A}">
                    <a16:rowId xmlns:a16="http://schemas.microsoft.com/office/drawing/2014/main" val="3781359562"/>
                  </a:ext>
                </a:extLst>
              </a:tr>
              <a:tr h="453247">
                <a:tc>
                  <a:txBody>
                    <a:bodyPr/>
                    <a:lstStyle/>
                    <a:p>
                      <a:r>
                        <a:rPr lang="ja-JP" altLang="en-US" sz="1100" u="none" dirty="0">
                          <a:latin typeface="Meiryo UI" panose="020B0604030504040204" pitchFamily="50" charset="-128"/>
                          <a:ea typeface="Meiryo UI" panose="020B0604030504040204" pitchFamily="50" charset="-128"/>
                        </a:rPr>
                        <a:t>日本人訪問者数</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5,438</a:t>
                      </a:r>
                      <a:r>
                        <a:rPr kumimoji="1" lang="ja-JP" altLang="en-US" sz="1100" u="none" dirty="0">
                          <a:latin typeface="Meiryo UI" panose="020B0604030504040204" pitchFamily="50" charset="-128"/>
                          <a:ea typeface="Meiryo UI" panose="020B0604030504040204" pitchFamily="50" charset="-128"/>
                        </a:rPr>
                        <a:t>万人</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旅行・観光消費動向調査（観光庁）　</a:t>
                      </a:r>
                      <a:endParaRPr lang="en-US" altLang="ja-JP" sz="11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100" u="none" dirty="0">
                          <a:latin typeface="Meiryo UI" panose="020B0604030504040204" pitchFamily="50" charset="-128"/>
                          <a:ea typeface="Meiryo UI" panose="020B0604030504040204" pitchFamily="50" charset="-128"/>
                        </a:rPr>
                        <a:t>【</a:t>
                      </a:r>
                      <a:r>
                        <a:rPr lang="zh-TW" altLang="en-US" sz="1100" u="none" dirty="0">
                          <a:latin typeface="Meiryo UI" panose="020B0604030504040204" pitchFamily="50" charset="-128"/>
                          <a:ea typeface="Meiryo UI" panose="020B0604030504040204" pitchFamily="50" charset="-128"/>
                        </a:rPr>
                        <a:t>参考表</a:t>
                      </a:r>
                      <a:r>
                        <a:rPr lang="en-US" altLang="zh-TW" sz="1100" u="none" dirty="0">
                          <a:latin typeface="Meiryo UI" panose="020B0604030504040204" pitchFamily="50" charset="-128"/>
                          <a:ea typeface="Meiryo UI" panose="020B0604030504040204" pitchFamily="50" charset="-128"/>
                        </a:rPr>
                        <a:t>】 </a:t>
                      </a:r>
                      <a:r>
                        <a:rPr lang="zh-TW" altLang="en-US" sz="1100" u="none" dirty="0">
                          <a:latin typeface="Meiryo UI" panose="020B0604030504040204" pitchFamily="50" charset="-128"/>
                          <a:ea typeface="Meiryo UI" panose="020B0604030504040204" pitchFamily="50" charset="-128"/>
                        </a:rPr>
                        <a:t>都道府県別集計</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9164933"/>
                  </a:ext>
                </a:extLst>
              </a:tr>
              <a:tr h="98743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国籍別来阪外国人訪問率</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）韓国</a:t>
                      </a:r>
                      <a:r>
                        <a:rPr kumimoji="1" lang="en-US" altLang="ja-JP" sz="1100" u="none" dirty="0">
                          <a:latin typeface="Meiryo UI" panose="020B0604030504040204" pitchFamily="50" charset="-128"/>
                          <a:ea typeface="Meiryo UI" panose="020B0604030504040204" pitchFamily="50" charset="-128"/>
                        </a:rPr>
                        <a:t>28.8%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台湾</a:t>
                      </a:r>
                      <a:r>
                        <a:rPr kumimoji="1" lang="en-US" altLang="ja-JP" sz="1100" u="none" dirty="0">
                          <a:latin typeface="Meiryo UI" panose="020B0604030504040204" pitchFamily="50" charset="-128"/>
                          <a:ea typeface="Meiryo UI" panose="020B0604030504040204" pitchFamily="50" charset="-128"/>
                        </a:rPr>
                        <a:t>26.1%</a:t>
                      </a:r>
                      <a:r>
                        <a:rPr kumimoji="1" lang="ja-JP" altLang="en-US" sz="1100" u="none" dirty="0" err="1">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中国</a:t>
                      </a:r>
                      <a:r>
                        <a:rPr kumimoji="1" lang="en-US" altLang="ja-JP" sz="1100" u="none" dirty="0">
                          <a:latin typeface="Meiryo UI" panose="020B0604030504040204" pitchFamily="50" charset="-128"/>
                          <a:ea typeface="Meiryo UI" panose="020B0604030504040204" pitchFamily="50" charset="-128"/>
                        </a:rPr>
                        <a:t>58.8%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香港</a:t>
                      </a:r>
                      <a:r>
                        <a:rPr kumimoji="1" lang="en-US" altLang="ja-JP" sz="1100" u="none" dirty="0">
                          <a:latin typeface="Meiryo UI" panose="020B0604030504040204" pitchFamily="50" charset="-128"/>
                          <a:ea typeface="Meiryo UI" panose="020B0604030504040204" pitchFamily="50" charset="-128"/>
                        </a:rPr>
                        <a:t>31.4</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タイ</a:t>
                      </a:r>
                      <a:r>
                        <a:rPr kumimoji="1" lang="en-US" altLang="ja-JP" sz="1100" u="none" dirty="0">
                          <a:latin typeface="Meiryo UI" panose="020B0604030504040204" pitchFamily="50" charset="-128"/>
                          <a:ea typeface="Meiryo UI" panose="020B0604030504040204" pitchFamily="50" charset="-128"/>
                        </a:rPr>
                        <a:t>28.4</a:t>
                      </a:r>
                      <a:r>
                        <a:rPr kumimoji="1" lang="ja-JP" altLang="en-US" sz="1100" u="none" dirty="0">
                          <a:latin typeface="Meiryo UI" panose="020B0604030504040204" pitchFamily="50" charset="-128"/>
                          <a:ea typeface="Meiryo UI" panose="020B0604030504040204" pitchFamily="50" charset="-128"/>
                        </a:rPr>
                        <a:t>％、インド</a:t>
                      </a:r>
                      <a:r>
                        <a:rPr kumimoji="1" lang="en-US" altLang="ja-JP" sz="1100" u="none" dirty="0">
                          <a:latin typeface="Meiryo UI" panose="020B0604030504040204" pitchFamily="50" charset="-128"/>
                          <a:ea typeface="Meiryo UI" panose="020B0604030504040204" pitchFamily="50" charset="-128"/>
                        </a:rPr>
                        <a:t>23.2</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英国</a:t>
                      </a:r>
                      <a:r>
                        <a:rPr kumimoji="1" lang="en-US" altLang="ja-JP" sz="1100" u="none" dirty="0">
                          <a:latin typeface="Meiryo UI" panose="020B0604030504040204" pitchFamily="50" charset="-128"/>
                          <a:ea typeface="Meiryo UI" panose="020B0604030504040204" pitchFamily="50" charset="-128"/>
                        </a:rPr>
                        <a:t>32.8%</a:t>
                      </a:r>
                      <a:r>
                        <a:rPr kumimoji="1" lang="ja-JP" altLang="en-US" sz="1100" u="none" dirty="0" err="1">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米国</a:t>
                      </a:r>
                      <a:r>
                        <a:rPr kumimoji="1" lang="en-US" altLang="ja-JP" sz="1100" u="none" dirty="0">
                          <a:latin typeface="Meiryo UI" panose="020B0604030504040204" pitchFamily="50" charset="-128"/>
                          <a:ea typeface="Meiryo UI" panose="020B0604030504040204" pitchFamily="50" charset="-128"/>
                        </a:rPr>
                        <a:t>28.3</a:t>
                      </a:r>
                      <a:r>
                        <a:rPr kumimoji="1" lang="ja-JP" altLang="en-US" sz="1100" u="none" dirty="0">
                          <a:latin typeface="Meiryo UI" panose="020B0604030504040204" pitchFamily="50" charset="-128"/>
                          <a:ea typeface="Meiryo UI" panose="020B0604030504040204" pitchFamily="50" charset="-128"/>
                        </a:rPr>
                        <a:t>％、</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　　　　　カナダ</a:t>
                      </a:r>
                      <a:r>
                        <a:rPr kumimoji="1" lang="en-US" altLang="ja-JP" sz="1100" u="none" dirty="0">
                          <a:latin typeface="Meiryo UI" panose="020B0604030504040204" pitchFamily="50" charset="-128"/>
                          <a:ea typeface="Meiryo UI" panose="020B0604030504040204" pitchFamily="50" charset="-128"/>
                        </a:rPr>
                        <a:t>41.6</a:t>
                      </a:r>
                      <a:r>
                        <a:rPr kumimoji="1" lang="ja-JP" altLang="en-US" sz="1100" u="none" dirty="0">
                          <a:latin typeface="Meiryo UI" panose="020B0604030504040204" pitchFamily="50" charset="-128"/>
                          <a:ea typeface="Meiryo UI" panose="020B0604030504040204" pitchFamily="50" charset="-128"/>
                        </a:rPr>
                        <a:t>％、豪</a:t>
                      </a:r>
                      <a:r>
                        <a:rPr kumimoji="1" lang="en-US" altLang="ja-JP" sz="1100" u="none" dirty="0">
                          <a:latin typeface="Meiryo UI" panose="020B0604030504040204" pitchFamily="50" charset="-128"/>
                          <a:ea typeface="Meiryo UI" panose="020B0604030504040204" pitchFamily="50" charset="-128"/>
                        </a:rPr>
                        <a:t>45.0</a:t>
                      </a:r>
                      <a:r>
                        <a:rPr kumimoji="1" lang="ja-JP" altLang="en-US" sz="1100" u="none" dirty="0">
                          <a:latin typeface="Meiryo UI" panose="020B0604030504040204" pitchFamily="50" charset="-128"/>
                          <a:ea typeface="Meiryo UI" panose="020B0604030504040204" pitchFamily="50" charset="-128"/>
                        </a:rPr>
                        <a:t>％　など　</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訪日外国人消費動向調査（観光庁）</a:t>
                      </a:r>
                      <a:endParaRPr kumimoji="1" lang="en-US" altLang="ja-JP"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8839626"/>
                  </a:ext>
                </a:extLst>
              </a:tr>
              <a:tr h="3938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延べ宿泊者数</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4,743</a:t>
                      </a:r>
                      <a:r>
                        <a:rPr kumimoji="1" lang="ja-JP" altLang="en-US" sz="1100" u="none" dirty="0">
                          <a:latin typeface="Meiryo UI" panose="020B0604030504040204" pitchFamily="50" charset="-128"/>
                          <a:ea typeface="Meiryo UI" panose="020B0604030504040204" pitchFamily="50" charset="-128"/>
                        </a:rPr>
                        <a:t>万人</a:t>
                      </a:r>
                      <a:r>
                        <a:rPr kumimoji="1" lang="ja-JP" altLang="en-US" sz="1100" u="none" dirty="0">
                          <a:solidFill>
                            <a:schemeClr val="tx1"/>
                          </a:solidFill>
                          <a:latin typeface="Meiryo UI" panose="020B0604030504040204" pitchFamily="50" charset="-128"/>
                          <a:ea typeface="Meiryo UI" panose="020B0604030504040204" pitchFamily="50" charset="-128"/>
                        </a:rPr>
                        <a:t>泊</a:t>
                      </a:r>
                    </a:p>
                  </a:txBody>
                  <a:tcPr anchor="ctr"/>
                </a:tc>
                <a:tc>
                  <a:txBody>
                    <a:bodyPr/>
                    <a:lstStyle/>
                    <a:p>
                      <a:r>
                        <a:rPr lang="zh-TW" altLang="en-US" sz="1100" u="none" dirty="0">
                          <a:latin typeface="Meiryo UI" panose="020B0604030504040204" pitchFamily="50" charset="-128"/>
                          <a:ea typeface="Meiryo UI" panose="020B0604030504040204" pitchFamily="50" charset="-128"/>
                        </a:rPr>
                        <a:t>宿泊旅行統計調査</a:t>
                      </a:r>
                      <a:r>
                        <a:rPr lang="ja-JP" altLang="en-US" sz="1100" u="none" dirty="0">
                          <a:latin typeface="Meiryo UI" panose="020B0604030504040204" pitchFamily="50" charset="-128"/>
                          <a:ea typeface="Meiryo UI" panose="020B0604030504040204" pitchFamily="50" charset="-128"/>
                        </a:rPr>
                        <a:t>（観光庁）</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716327"/>
                  </a:ext>
                </a:extLst>
              </a:tr>
              <a:tr h="393893">
                <a:tc>
                  <a:txBody>
                    <a:bodyPr/>
                    <a:lstStyle/>
                    <a:p>
                      <a:r>
                        <a:rPr lang="ja-JP" altLang="en-US" sz="1100" u="none" dirty="0">
                          <a:latin typeface="Meiryo UI" panose="020B0604030504040204" pitchFamily="50" charset="-128"/>
                          <a:ea typeface="Meiryo UI" panose="020B0604030504040204" pitchFamily="50" charset="-128"/>
                        </a:rPr>
                        <a:t>訪日外国人消費単価</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127,292</a:t>
                      </a:r>
                      <a:r>
                        <a:rPr kumimoji="1" lang="ja-JP" altLang="en-US" sz="1100" u="none" dirty="0">
                          <a:latin typeface="Meiryo UI" panose="020B0604030504040204" pitchFamily="50" charset="-128"/>
                          <a:ea typeface="Meiryo UI" panose="020B0604030504040204" pitchFamily="50" charset="-128"/>
                        </a:rPr>
                        <a:t>円</a:t>
                      </a:r>
                    </a:p>
                  </a:txBody>
                  <a:tcPr anchor="ctr"/>
                </a:tc>
                <a:tc>
                  <a:txBody>
                    <a:bodyPr/>
                    <a:lstStyle/>
                    <a:p>
                      <a:r>
                        <a:rPr lang="ja-JP" altLang="en-US" sz="1100" u="none" dirty="0">
                          <a:latin typeface="Meiryo UI" panose="020B0604030504040204" pitchFamily="50" charset="-128"/>
                          <a:ea typeface="Meiryo UI" panose="020B0604030504040204" pitchFamily="50" charset="-128"/>
                        </a:rPr>
                        <a:t>来阪インバウンド消費額調査（大阪観光局）</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日本人旅行消費単価</a:t>
                      </a: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大阪</a:t>
                      </a:r>
                      <a:r>
                        <a:rPr lang="en-US" altLang="ja-JP" sz="1100" u="none" dirty="0">
                          <a:latin typeface="Meiryo UI" panose="020B0604030504040204" pitchFamily="50" charset="-128"/>
                          <a:ea typeface="Meiryo UI" panose="020B0604030504040204" pitchFamily="50" charset="-128"/>
                        </a:rPr>
                        <a:t>〕</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19,000</a:t>
                      </a:r>
                      <a:r>
                        <a:rPr kumimoji="1" lang="ja-JP" altLang="en-US" sz="1100" u="none" dirty="0">
                          <a:latin typeface="Meiryo UI" panose="020B0604030504040204" pitchFamily="50" charset="-128"/>
                          <a:ea typeface="Meiryo UI" panose="020B0604030504040204" pitchFamily="50" charset="-128"/>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旅行・観光消費動向調査（観光庁）</a:t>
                      </a:r>
                      <a:endParaRPr lang="en-US" altLang="ja-JP" sz="11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a:t>
                      </a:r>
                      <a:r>
                        <a:rPr lang="ja-JP" altLang="en-US" sz="1100" u="none" dirty="0">
                          <a:latin typeface="Meiryo UI" panose="020B0604030504040204" pitchFamily="50" charset="-128"/>
                          <a:ea typeface="Meiryo UI" panose="020B0604030504040204" pitchFamily="50" charset="-128"/>
                        </a:rPr>
                        <a:t>参考表</a:t>
                      </a:r>
                      <a:r>
                        <a:rPr lang="en-US" altLang="ja-JP" sz="1100" u="none" dirty="0">
                          <a:latin typeface="Meiryo UI" panose="020B0604030504040204" pitchFamily="50" charset="-128"/>
                          <a:ea typeface="Meiryo UI" panose="020B0604030504040204" pitchFamily="50" charset="-128"/>
                        </a:rPr>
                        <a:t>】 </a:t>
                      </a:r>
                      <a:r>
                        <a:rPr lang="zh-TW" altLang="en-US" sz="1100" u="none" dirty="0">
                          <a:latin typeface="Meiryo UI" panose="020B0604030504040204" pitchFamily="50" charset="-128"/>
                          <a:ea typeface="Meiryo UI" panose="020B0604030504040204" pitchFamily="50" charset="-128"/>
                        </a:rPr>
                        <a:t>都道府県別集計</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453247">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国際会議開催件数（</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基準）</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300</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u="none" dirty="0">
                          <a:latin typeface="Meiryo UI" panose="020B0604030504040204" pitchFamily="50" charset="-128"/>
                          <a:ea typeface="Meiryo UI" panose="020B0604030504040204" pitchFamily="50" charset="-128"/>
                        </a:rPr>
                        <a:t>国際会議統計</a:t>
                      </a:r>
                      <a:endParaRPr lang="en-US" altLang="ja-JP" sz="1100" u="none" dirty="0">
                        <a:latin typeface="Meiryo UI" panose="020B0604030504040204" pitchFamily="50" charset="-128"/>
                        <a:ea typeface="Meiryo UI" panose="020B0604030504040204" pitchFamily="50" charset="-128"/>
                      </a:endParaRPr>
                    </a:p>
                    <a:p>
                      <a:r>
                        <a:rPr lang="ja-JP" altLang="en-US" sz="1100" u="none" dirty="0">
                          <a:latin typeface="Meiryo UI" panose="020B0604030504040204" pitchFamily="50" charset="-128"/>
                          <a:ea typeface="Meiryo UI" panose="020B0604030504040204" pitchFamily="50" charset="-128"/>
                        </a:rPr>
                        <a:t>（日本政府観光局（</a:t>
                      </a:r>
                      <a:r>
                        <a:rPr lang="en-US" altLang="ja-JP" sz="1100" u="none" dirty="0">
                          <a:latin typeface="Meiryo UI" panose="020B0604030504040204" pitchFamily="50" charset="-128"/>
                          <a:ea typeface="Meiryo UI" panose="020B0604030504040204" pitchFamily="50" charset="-128"/>
                        </a:rPr>
                        <a:t>JNTO</a:t>
                      </a:r>
                      <a:r>
                        <a:rPr lang="ja-JP" altLang="en-US" sz="1100" u="none" dirty="0">
                          <a:latin typeface="Meiryo UI" panose="020B0604030504040204" pitchFamily="50" charset="-128"/>
                          <a:ea typeface="Meiryo UI" panose="020B0604030504040204" pitchFamily="50" charset="-128"/>
                        </a:rPr>
                        <a:t>））　</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631308">
                <a:tc>
                  <a:txBody>
                    <a:bodyPr/>
                    <a:lstStyle/>
                    <a:p>
                      <a:r>
                        <a:rPr lang="ja-JP" altLang="en-US" sz="1100" u="none" dirty="0">
                          <a:latin typeface="Meiryo UI" panose="020B0604030504040204" pitchFamily="50" charset="-128"/>
                          <a:ea typeface="Meiryo UI" panose="020B0604030504040204" pitchFamily="50" charset="-128"/>
                        </a:rPr>
                        <a:t>世界の都市総合ランキング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algn="l"/>
                      <a:r>
                        <a:rPr lang="en-US" altLang="ja-JP" sz="1100" u="none" dirty="0">
                          <a:solidFill>
                            <a:schemeClr val="tx1"/>
                          </a:solidFill>
                          <a:latin typeface="Meiryo UI" panose="020B0604030504040204" pitchFamily="50" charset="-128"/>
                          <a:ea typeface="Meiryo UI" panose="020B0604030504040204" pitchFamily="50" charset="-128"/>
                        </a:rPr>
                        <a:t>2020</a:t>
                      </a:r>
                      <a:r>
                        <a:rPr lang="ja-JP" altLang="en-US" sz="1100" u="none" dirty="0">
                          <a:solidFill>
                            <a:schemeClr val="tx1"/>
                          </a:solidFill>
                          <a:latin typeface="Meiryo UI" panose="020B0604030504040204" pitchFamily="50" charset="-128"/>
                          <a:ea typeface="Meiryo UI" panose="020B0604030504040204" pitchFamily="50" charset="-128"/>
                        </a:rPr>
                        <a:t>）         </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総合</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33</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文化・交流分野</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21</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世界の都市総合ランキング</a:t>
                      </a:r>
                      <a:endParaRPr kumimoji="1" lang="en-US" altLang="ja-JP" sz="1100" u="none" dirty="0">
                        <a:latin typeface="Meiryo UI" panose="020B0604030504040204" pitchFamily="50" charset="-128"/>
                        <a:ea typeface="Meiryo UI" panose="020B0604030504040204" pitchFamily="50" charset="-128"/>
                      </a:endParaRPr>
                    </a:p>
                    <a:p>
                      <a:r>
                        <a:rPr kumimoji="1" lang="ja-JP" altLang="en-US" sz="1100" u="none" dirty="0">
                          <a:latin typeface="Meiryo UI" panose="020B0604030504040204" pitchFamily="50" charset="-128"/>
                          <a:ea typeface="Meiryo UI" panose="020B0604030504040204" pitchFamily="50" charset="-128"/>
                        </a:rPr>
                        <a:t>（（一財）森記念財団　都市戦略研究所）</a:t>
                      </a:r>
                    </a:p>
                  </a:txBody>
                  <a:tcPr anchor="ctr"/>
                </a:tc>
                <a:extLst>
                  <a:ext uri="{0D108BD9-81ED-4DB2-BD59-A6C34878D82A}">
                    <a16:rowId xmlns:a16="http://schemas.microsoft.com/office/drawing/2014/main" val="3876676478"/>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2018</a:t>
                      </a:r>
                      <a:r>
                        <a:rPr kumimoji="1" lang="ja-JP" altLang="en-US" sz="1100" u="none" dirty="0">
                          <a:latin typeface="Meiryo UI" panose="020B0604030504040204" pitchFamily="50" charset="-128"/>
                          <a:ea typeface="Meiryo UI" panose="020B0604030504040204" pitchFamily="50" charset="-128"/>
                        </a:rPr>
                        <a:t>）         </a:t>
                      </a:r>
                      <a:r>
                        <a:rPr kumimoji="1" lang="en-US" altLang="ja-JP" sz="1100" u="none" dirty="0">
                          <a:latin typeface="Meiryo UI" panose="020B0604030504040204" pitchFamily="50" charset="-128"/>
                          <a:ea typeface="Meiryo UI" panose="020B0604030504040204" pitchFamily="50" charset="-128"/>
                        </a:rPr>
                        <a:t>65</a:t>
                      </a:r>
                      <a:r>
                        <a:rPr kumimoji="1" lang="ja-JP" altLang="en-US" sz="1100" u="none" dirty="0">
                          <a:latin typeface="Meiryo UI" panose="020B0604030504040204" pitchFamily="50" charset="-128"/>
                          <a:ea typeface="Meiryo UI" panose="020B0604030504040204" pitchFamily="50" charset="-128"/>
                        </a:rPr>
                        <a:t>％</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将来ビジョン・大阪に関する調査（大阪府）</a:t>
                      </a:r>
                    </a:p>
                  </a:txBody>
                  <a:tcPr anchor="ctr"/>
                </a:tc>
                <a:extLst>
                  <a:ext uri="{0D108BD9-81ED-4DB2-BD59-A6C34878D82A}">
                    <a16:rowId xmlns:a16="http://schemas.microsoft.com/office/drawing/2014/main" val="391496055"/>
                  </a:ext>
                </a:extLst>
              </a:tr>
            </a:tbl>
          </a:graphicData>
        </a:graphic>
      </p:graphicFrame>
      <p:sp>
        <p:nvSpPr>
          <p:cNvPr id="6" name="正方形/長方形 5"/>
          <p:cNvSpPr/>
          <p:nvPr/>
        </p:nvSpPr>
        <p:spPr>
          <a:xfrm>
            <a:off x="607271" y="717164"/>
            <a:ext cx="8514960" cy="694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a:t>
            </a:r>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次の指標を設定しモニタリングを行う。</a:t>
            </a:r>
          </a:p>
        </p:txBody>
      </p:sp>
    </p:spTree>
    <p:extLst>
      <p:ext uri="{BB962C8B-B14F-4D97-AF65-F5344CB8AC3E}">
        <p14:creationId xmlns:p14="http://schemas.microsoft.com/office/powerpoint/2010/main" val="396373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目次</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85370" y="1219200"/>
            <a:ext cx="8389258"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500"/>
              </a:lnSpc>
            </a:pPr>
            <a:r>
              <a:rPr kumimoji="1" lang="ja-JP" altLang="en-US" sz="2000" dirty="0">
                <a:latin typeface="Meiryo UI" panose="020B0604030504040204" pitchFamily="50" charset="-128"/>
                <a:ea typeface="Meiryo UI" panose="020B0604030504040204" pitchFamily="50" charset="-128"/>
              </a:rPr>
              <a:t>はじめに　　　　　　　　　　　　　　　　　　　　　　　　　　　　　　　　　　　　　　　 １</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めざす姿と基本的な考え方　　　　　　　　　　　　　　　　　　　　　　　　　　　　 </a:t>
            </a:r>
            <a:r>
              <a:rPr lang="en-US" altLang="ja-JP" sz="2000" dirty="0">
                <a:latin typeface="Meiryo UI" panose="020B0604030504040204" pitchFamily="50" charset="-128"/>
                <a:ea typeface="Meiryo UI" panose="020B0604030504040204" pitchFamily="50" charset="-128"/>
              </a:rPr>
              <a:t>3</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めざすべき都市像　　　　　　　　　　　　　　　　　　　　　　　　　　　　　　　　　　</a:t>
            </a:r>
            <a:r>
              <a:rPr lang="en-US" altLang="ja-JP" sz="2000" dirty="0">
                <a:latin typeface="Meiryo UI" panose="020B0604030504040204" pitchFamily="50" charset="-128"/>
                <a:ea typeface="Meiryo UI" panose="020B0604030504040204" pitchFamily="50" charset="-128"/>
              </a:rPr>
              <a:t>6</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めざすべき都市像ごとの施策項目及び主な施策　　　　　　　　　　　　　　　　</a:t>
            </a:r>
            <a:r>
              <a:rPr kumimoji="1" lang="en-US" altLang="ja-JP" sz="2000" dirty="0">
                <a:latin typeface="Meiryo UI" panose="020B0604030504040204" pitchFamily="50" charset="-128"/>
                <a:ea typeface="Meiryo UI" panose="020B0604030504040204" pitchFamily="50" charset="-128"/>
              </a:rPr>
              <a:t>7</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計画期間　　　　　　　　　　　　　　　　　　　　　　　　　　　　　　　　　　　　　　</a:t>
            </a:r>
            <a:r>
              <a:rPr lang="en-US" altLang="ja-JP" sz="2000" dirty="0">
                <a:latin typeface="Meiryo UI" panose="020B0604030504040204" pitchFamily="50" charset="-128"/>
                <a:ea typeface="Meiryo UI" panose="020B0604030504040204" pitchFamily="50" charset="-128"/>
              </a:rPr>
              <a:t>12</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重点取組み　　　　　　　　　　　　　　　　　　　　　　　　　　　　　　　　　　　　 </a:t>
            </a:r>
            <a:r>
              <a:rPr kumimoji="1" lang="en-US" altLang="ja-JP" sz="2000" dirty="0">
                <a:latin typeface="Meiryo UI" panose="020B0604030504040204" pitchFamily="50" charset="-128"/>
                <a:ea typeface="Meiryo UI" panose="020B0604030504040204" pitchFamily="50" charset="-128"/>
              </a:rPr>
              <a:t>13</a:t>
            </a:r>
            <a:r>
              <a:rPr kumimoji="1" lang="ja-JP" altLang="en-US" sz="2000" dirty="0">
                <a:latin typeface="Meiryo UI" panose="020B0604030504040204" pitchFamily="50" charset="-128"/>
                <a:ea typeface="Meiryo UI" panose="020B0604030504040204" pitchFamily="50" charset="-128"/>
              </a:rPr>
              <a:t>　</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戦略の進捗管理　　　　　　　　　　　　　　　　　　　　　　　　　　　　　　　　　 </a:t>
            </a:r>
            <a:r>
              <a:rPr lang="en-US" altLang="ja-JP" sz="2000" dirty="0">
                <a:latin typeface="Meiryo UI" panose="020B0604030504040204" pitchFamily="50" charset="-128"/>
                <a:ea typeface="Meiryo UI" panose="020B0604030504040204" pitchFamily="50" charset="-128"/>
              </a:rPr>
              <a:t>16</a:t>
            </a: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参考資料</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重点事業例とスケジュールイメージ　　　　　　　　　　　　　　　　</a:t>
            </a:r>
            <a:r>
              <a:rPr lang="en-US" altLang="ja-JP" sz="2000" dirty="0">
                <a:latin typeface="Meiryo UI" panose="020B0604030504040204" pitchFamily="50" charset="-128"/>
                <a:ea typeface="Meiryo UI" panose="020B0604030504040204" pitchFamily="50" charset="-128"/>
              </a:rPr>
              <a:t>20</a:t>
            </a:r>
            <a:r>
              <a:rPr lang="ja-JP" altLang="en-US" sz="2000" dirty="0">
                <a:latin typeface="Meiryo UI" panose="020B0604030504040204" pitchFamily="50" charset="-128"/>
                <a:ea typeface="Meiryo UI" panose="020B0604030504040204" pitchFamily="50" charset="-128"/>
              </a:rPr>
              <a:t>　</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697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18</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07761527"/>
              </p:ext>
            </p:extLst>
          </p:nvPr>
        </p:nvGraphicFramePr>
        <p:xfrm>
          <a:off x="605062" y="471429"/>
          <a:ext cx="8419170" cy="5159629"/>
        </p:xfrm>
        <a:graphic>
          <a:graphicData uri="http://schemas.openxmlformats.org/drawingml/2006/table">
            <a:tbl>
              <a:tblPr firstRow="1" bandRow="1">
                <a:tableStyleId>{BC89EF96-8CEA-46FF-86C4-4CE0E7609802}</a:tableStyleId>
              </a:tblPr>
              <a:tblGrid>
                <a:gridCol w="3175201">
                  <a:extLst>
                    <a:ext uri="{9D8B030D-6E8A-4147-A177-3AD203B41FA5}">
                      <a16:colId xmlns:a16="http://schemas.microsoft.com/office/drawing/2014/main" val="1259228249"/>
                    </a:ext>
                  </a:extLst>
                </a:gridCol>
                <a:gridCol w="2564781">
                  <a:extLst>
                    <a:ext uri="{9D8B030D-6E8A-4147-A177-3AD203B41FA5}">
                      <a16:colId xmlns:a16="http://schemas.microsoft.com/office/drawing/2014/main" val="3649650674"/>
                    </a:ext>
                  </a:extLst>
                </a:gridCol>
                <a:gridCol w="2679188">
                  <a:extLst>
                    <a:ext uri="{9D8B030D-6E8A-4147-A177-3AD203B41FA5}">
                      <a16:colId xmlns:a16="http://schemas.microsoft.com/office/drawing/2014/main" val="4190660185"/>
                    </a:ext>
                  </a:extLst>
                </a:gridCol>
              </a:tblGrid>
              <a:tr h="277749">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劇場、音楽堂等（国公立施設）における多言語化の割合</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6.4%</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劇場、音楽堂等の活動状況に関する調査（文化庁）</a:t>
                      </a:r>
                    </a:p>
                  </a:txBody>
                  <a:tcPr anchor="ctr"/>
                </a:tc>
                <a:extLst>
                  <a:ext uri="{0D108BD9-81ED-4DB2-BD59-A6C34878D82A}">
                    <a16:rowId xmlns:a16="http://schemas.microsoft.com/office/drawing/2014/main" val="280883962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43.3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将来ビジョン</a:t>
                      </a:r>
                      <a:r>
                        <a:rPr kumimoji="1" lang="ja-JP" altLang="en-US" sz="1100" u="none" dirty="0">
                          <a:solidFill>
                            <a:srgbClr val="FF0000"/>
                          </a:solidFill>
                          <a:latin typeface="Meiryo UI" panose="020B0604030504040204" pitchFamily="50" charset="-128"/>
                          <a:ea typeface="Meiryo UI" panose="020B0604030504040204" pitchFamily="50" charset="-128"/>
                        </a:rPr>
                        <a:t>・</a:t>
                      </a:r>
                      <a:r>
                        <a:rPr kumimoji="1" lang="ja-JP" altLang="en-US" sz="1100" u="none" dirty="0">
                          <a:latin typeface="Meiryo UI" panose="020B0604030504040204" pitchFamily="50" charset="-128"/>
                          <a:ea typeface="Meiryo UI" panose="020B0604030504040204" pitchFamily="50" charset="-128"/>
                        </a:rPr>
                        <a:t>大阪に関する調査（大阪府）</a:t>
                      </a:r>
                    </a:p>
                  </a:txBody>
                  <a:tcPr anchor="ctr"/>
                </a:tc>
                <a:extLst>
                  <a:ext uri="{0D108BD9-81ED-4DB2-BD59-A6C34878D82A}">
                    <a16:rowId xmlns:a16="http://schemas.microsoft.com/office/drawing/2014/main" val="3099716327"/>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舞台芸術・芸能公演数</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1100" dirty="0">
                          <a:solidFill>
                            <a:schemeClr val="tx1"/>
                          </a:solidFill>
                          <a:latin typeface="Meiryo UI" panose="020B0604030504040204" pitchFamily="50" charset="-128"/>
                          <a:ea typeface="Meiryo UI" panose="020B0604030504040204" pitchFamily="50" charset="-128"/>
                        </a:rPr>
                        <a:t>300</a:t>
                      </a:r>
                      <a:r>
                        <a:rPr kumimoji="1" lang="ja-JP" altLang="en-US" sz="11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753</a:t>
                      </a:r>
                      <a:r>
                        <a:rPr kumimoji="1" lang="ja-JP" altLang="en-US" sz="1100"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kumimoji="1" lang="ja-JP" altLang="en-US" sz="1100" u="none" dirty="0">
                          <a:latin typeface="Meiryo UI" panose="020B0604030504040204" pitchFamily="50" charset="-128"/>
                          <a:ea typeface="Meiryo UI" panose="020B0604030504040204" pitchFamily="50" charset="-128"/>
                        </a:rPr>
                        <a:t>社会教育調査（文科省）</a:t>
                      </a: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3,030,617</a:t>
                      </a:r>
                      <a:r>
                        <a:rPr lang="ja-JP" altLang="en-US" sz="1100" u="none" dirty="0">
                          <a:latin typeface="Meiryo UI" panose="020B0604030504040204" pitchFamily="50" charset="-128"/>
                          <a:ea typeface="Meiryo UI" panose="020B0604030504040204" pitchFamily="50" charset="-128"/>
                        </a:rPr>
                        <a:t>人</a:t>
                      </a:r>
                      <a:endParaRPr lang="en-US" altLang="ja-JP" sz="1100" u="none" dirty="0">
                        <a:latin typeface="Meiryo UI" panose="020B0604030504040204" pitchFamily="50" charset="-128"/>
                        <a:ea typeface="Meiryo UI" panose="020B0604030504040204" pitchFamily="50" charset="-128"/>
                      </a:endParaRPr>
                    </a:p>
                  </a:txBody>
                  <a:tcPr anchor="ctr"/>
                </a:tc>
                <a:tc>
                  <a:txBody>
                    <a:bodyPr/>
                    <a:lstStyle/>
                    <a:p>
                      <a:r>
                        <a:rPr lang="ja-JP" altLang="en-US" sz="1100" u="none" dirty="0">
                          <a:latin typeface="Meiryo UI" panose="020B0604030504040204" pitchFamily="50" charset="-128"/>
                          <a:ea typeface="Meiryo UI" panose="020B0604030504040204" pitchFamily="50" charset="-128"/>
                        </a:rPr>
                        <a:t>各チーム公表資料</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latin typeface="Meiryo UI" panose="020B0604030504040204" pitchFamily="50" charset="-128"/>
                          <a:ea typeface="Meiryo UI" panose="020B0604030504040204" pitchFamily="50" charset="-128"/>
                        </a:rPr>
                        <a:t>大阪マラソンの外国人エントリー数</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15,082</a:t>
                      </a:r>
                      <a:r>
                        <a:rPr lang="ja-JP" altLang="en-US" sz="1100" u="none" dirty="0">
                          <a:latin typeface="Meiryo UI" panose="020B0604030504040204" pitchFamily="50" charset="-128"/>
                          <a:ea typeface="Meiryo UI" panose="020B0604030504040204" pitchFamily="50" charset="-128"/>
                        </a:rPr>
                        <a:t>人</a:t>
                      </a:r>
                      <a:endParaRPr lang="en-US" altLang="ja-JP"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latin typeface="Meiryo UI" panose="020B0604030504040204" pitchFamily="50" charset="-128"/>
                          <a:ea typeface="Meiryo UI" panose="020B0604030504040204" pitchFamily="50" charset="-128"/>
                        </a:rPr>
                        <a:t>第９回大阪マラソン実績</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r h="370840">
                <a:tc>
                  <a:txBody>
                    <a:bodyPr/>
                    <a:lstStyle/>
                    <a:p>
                      <a:r>
                        <a:rPr lang="ja-JP" altLang="en-US" sz="1100" u="none" dirty="0">
                          <a:latin typeface="Meiryo UI" panose="020B0604030504040204" pitchFamily="50" charset="-128"/>
                          <a:ea typeface="Meiryo UI" panose="020B0604030504040204" pitchFamily="50" charset="-128"/>
                        </a:rPr>
                        <a:t>成人の週１回以上のスポーツ実施率</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             </a:t>
                      </a:r>
                      <a:r>
                        <a:rPr lang="en-US" altLang="ja-JP" sz="1100" u="none" dirty="0">
                          <a:latin typeface="Meiryo UI" panose="020B0604030504040204" pitchFamily="50" charset="-128"/>
                          <a:ea typeface="Meiryo UI" panose="020B0604030504040204" pitchFamily="50" charset="-128"/>
                        </a:rPr>
                        <a:t>56.2%</a:t>
                      </a:r>
                      <a:r>
                        <a:rPr lang="ja-JP" altLang="en-US" sz="1100" u="none" dirty="0">
                          <a:latin typeface="Meiryo UI" panose="020B0604030504040204" pitchFamily="50" charset="-128"/>
                          <a:ea typeface="Meiryo UI" panose="020B0604030504040204" pitchFamily="50" charset="-128"/>
                        </a:rPr>
                        <a:t>　</a:t>
                      </a:r>
                      <a:endParaRPr kumimoji="1" lang="ja-JP" altLang="en-US" sz="1100" u="none" dirty="0">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latin typeface="Meiryo UI" panose="020B0604030504040204" pitchFamily="50" charset="-128"/>
                          <a:ea typeface="Meiryo UI" panose="020B0604030504040204" pitchFamily="50" charset="-128"/>
                        </a:rPr>
                        <a:t>2019</a:t>
                      </a:r>
                      <a:r>
                        <a:rPr lang="ja-JP" altLang="en-US" sz="1100" u="none" dirty="0">
                          <a:latin typeface="Meiryo UI" panose="020B0604030504040204" pitchFamily="50" charset="-128"/>
                          <a:ea typeface="Meiryo UI" panose="020B0604030504040204" pitchFamily="50" charset="-128"/>
                        </a:rPr>
                        <a:t>年度スポーツの実施状況等に関する世論調査（スポーツ庁）</a:t>
                      </a:r>
                      <a:endParaRPr kumimoji="1" lang="ja-JP" altLang="en-US" sz="1100" u="none"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283998"/>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endParaRPr lang="en-US" altLang="ja-JP" sz="9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             45.1</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a:solidFill>
                            <a:schemeClr val="tx1"/>
                          </a:solidFill>
                          <a:latin typeface="Meiryo UI" panose="020B0604030504040204" pitchFamily="50" charset="-128"/>
                          <a:ea typeface="Meiryo UI" panose="020B0604030504040204" pitchFamily="50" charset="-128"/>
                        </a:rPr>
                        <a:t>将来ビジョン・大阪</a:t>
                      </a:r>
                      <a:r>
                        <a:rPr kumimoji="1" lang="ja-JP" altLang="en-US" sz="1100" u="none" dirty="0">
                          <a:solidFill>
                            <a:schemeClr val="tx1"/>
                          </a:solidFill>
                          <a:latin typeface="Meiryo UI" panose="020B0604030504040204" pitchFamily="50" charset="-128"/>
                          <a:ea typeface="Meiryo UI" panose="020B0604030504040204" pitchFamily="50" charset="-128"/>
                        </a:rPr>
                        <a:t>に関する調査（大阪府）</a:t>
                      </a:r>
                    </a:p>
                  </a:txBody>
                  <a:tcPr anchor="ctr"/>
                </a:tc>
                <a:extLst>
                  <a:ext uri="{0D108BD9-81ED-4DB2-BD59-A6C34878D82A}">
                    <a16:rowId xmlns:a16="http://schemas.microsoft.com/office/drawing/2014/main" val="3876676478"/>
                  </a:ext>
                </a:extLst>
              </a:tr>
              <a:tr h="370840">
                <a:tc>
                  <a:txBody>
                    <a:bodyPr/>
                    <a:lstStyle/>
                    <a:p>
                      <a:pPr>
                        <a:lnSpc>
                          <a:spcPct val="150000"/>
                        </a:lnSpc>
                      </a:pPr>
                      <a:r>
                        <a:rPr lang="ja-JP" altLang="en-US" sz="11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2017</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455</a:t>
                      </a:r>
                      <a:r>
                        <a:rPr kumimoji="1" lang="ja-JP" altLang="en-US" sz="1100" u="none" dirty="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学校基本調査（文科省）＜隔年調査＞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96055"/>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海外留学する大学生数</a:t>
                      </a: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3,660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（うち協定等に基づく留学</a:t>
                      </a:r>
                      <a:r>
                        <a:rPr kumimoji="1" lang="en-US" altLang="ja-JP" sz="1100" dirty="0">
                          <a:solidFill>
                            <a:schemeClr val="tx1"/>
                          </a:solidFill>
                          <a:latin typeface="Meiryo UI" panose="020B0604030504040204" pitchFamily="50" charset="-128"/>
                          <a:ea typeface="Meiryo UI" panose="020B0604030504040204" pitchFamily="50" charset="-128"/>
                        </a:rPr>
                        <a:t>3,045</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日本人学生留学状況調査（</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（大阪府内の大学）</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3277801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 CEFR A2</a:t>
                      </a:r>
                      <a:r>
                        <a:rPr lang="ja-JP" altLang="en-US" sz="11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レベル相当以上の英語力を取得または有すると思われる生徒数の割合（公立高校　第３学年）</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43.7</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1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2019.12.1</a:t>
                      </a:r>
                      <a:r>
                        <a:rPr kumimoji="1" lang="ja-JP" altLang="en-US" sz="1100" u="none"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766868121"/>
                  </a:ext>
                </a:extLst>
              </a:tr>
            </a:tbl>
          </a:graphicData>
        </a:graphic>
      </p:graphicFrame>
    </p:spTree>
    <p:extLst>
      <p:ext uri="{BB962C8B-B14F-4D97-AF65-F5344CB8AC3E}">
        <p14:creationId xmlns:p14="http://schemas.microsoft.com/office/powerpoint/2010/main" val="2034158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19</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7704830"/>
              </p:ext>
            </p:extLst>
          </p:nvPr>
        </p:nvGraphicFramePr>
        <p:xfrm>
          <a:off x="605062" y="471429"/>
          <a:ext cx="8419170" cy="4514469"/>
        </p:xfrm>
        <a:graphic>
          <a:graphicData uri="http://schemas.openxmlformats.org/drawingml/2006/table">
            <a:tbl>
              <a:tblPr firstRow="1" bandRow="1">
                <a:tableStyleId>{BC89EF96-8CEA-46FF-86C4-4CE0E7609802}</a:tableStyleId>
              </a:tblPr>
              <a:tblGrid>
                <a:gridCol w="3063689">
                  <a:extLst>
                    <a:ext uri="{9D8B030D-6E8A-4147-A177-3AD203B41FA5}">
                      <a16:colId xmlns:a16="http://schemas.microsoft.com/office/drawing/2014/main" val="1259228249"/>
                    </a:ext>
                  </a:extLst>
                </a:gridCol>
                <a:gridCol w="2687444">
                  <a:extLst>
                    <a:ext uri="{9D8B030D-6E8A-4147-A177-3AD203B41FA5}">
                      <a16:colId xmlns:a16="http://schemas.microsoft.com/office/drawing/2014/main" val="3649650674"/>
                    </a:ext>
                  </a:extLst>
                </a:gridCol>
                <a:gridCol w="2668037">
                  <a:extLst>
                    <a:ext uri="{9D8B030D-6E8A-4147-A177-3AD203B41FA5}">
                      <a16:colId xmlns:a16="http://schemas.microsoft.com/office/drawing/2014/main" val="4190660185"/>
                    </a:ext>
                  </a:extLst>
                </a:gridCol>
              </a:tblGrid>
              <a:tr h="277749">
                <a:tc>
                  <a:txBody>
                    <a:bodyPr/>
                    <a:lstStyle/>
                    <a:p>
                      <a:pPr algn="ctr"/>
                      <a:r>
                        <a:rPr kumimoji="1" lang="en-US" altLang="ja-JP" sz="1100" dirty="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府内在留高度外国人材数（在留資格別含む）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32,232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教授　             　　　　　</a:t>
                      </a:r>
                      <a:r>
                        <a:rPr kumimoji="1" lang="en-US" altLang="ja-JP" sz="1100" dirty="0">
                          <a:solidFill>
                            <a:schemeClr val="tx1"/>
                          </a:solidFill>
                          <a:latin typeface="Meiryo UI" panose="020B0604030504040204" pitchFamily="50" charset="-128"/>
                          <a:ea typeface="Meiryo UI" panose="020B0604030504040204" pitchFamily="50" charset="-128"/>
                        </a:rPr>
                        <a:t>477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高度専門職　    　　　　　</a:t>
                      </a:r>
                      <a:r>
                        <a:rPr kumimoji="1" lang="en-US" altLang="ja-JP" sz="1100" dirty="0">
                          <a:solidFill>
                            <a:schemeClr val="tx1"/>
                          </a:solidFill>
                          <a:latin typeface="Meiryo UI" panose="020B0604030504040204" pitchFamily="50" charset="-128"/>
                          <a:ea typeface="Meiryo UI" panose="020B0604030504040204" pitchFamily="50" charset="-128"/>
                        </a:rPr>
                        <a:t>677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経営・管理　　 　　　　　</a:t>
                      </a:r>
                      <a:r>
                        <a:rPr kumimoji="1" lang="en-US" altLang="ja-JP" sz="1100" dirty="0">
                          <a:solidFill>
                            <a:schemeClr val="tx1"/>
                          </a:solidFill>
                          <a:latin typeface="Meiryo UI" panose="020B0604030504040204" pitchFamily="50" charset="-128"/>
                          <a:ea typeface="Meiryo UI" panose="020B0604030504040204" pitchFamily="50" charset="-128"/>
                        </a:rPr>
                        <a:t>2,830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技術・人文知識・国際業務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25,641</a:t>
                      </a:r>
                      <a:r>
                        <a:rPr kumimoji="1" lang="ja-JP" altLang="en-US" sz="1100" dirty="0">
                          <a:solidFill>
                            <a:schemeClr val="tx1"/>
                          </a:solidFill>
                          <a:latin typeface="Meiryo UI" panose="020B0604030504040204" pitchFamily="50" charset="-128"/>
                          <a:ea typeface="Meiryo UI" panose="020B0604030504040204" pitchFamily="50" charset="-128"/>
                        </a:rPr>
                        <a:t>人　等</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在留外国人統計　都道府県別在留資格別外国人数（法務省）</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2020.6.30</a:t>
                      </a:r>
                      <a:r>
                        <a:rPr kumimoji="1" lang="ja-JP" altLang="en-US" sz="1100"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209934418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2018</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留学生の日本企業等への就職状況調査（法務省）</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1100" u="sng" dirty="0">
                          <a:solidFill>
                            <a:schemeClr val="tx1"/>
                          </a:solidFill>
                          <a:latin typeface="Meiryo UI" panose="020B0604030504040204" pitchFamily="50" charset="-128"/>
                          <a:ea typeface="Meiryo UI" panose="020B0604030504040204" pitchFamily="50" charset="-128"/>
                        </a:rPr>
                        <a:t>J2</a:t>
                      </a:r>
                      <a:r>
                        <a:rPr lang="ja-JP" altLang="en-US" sz="1100" u="sng" dirty="0">
                          <a:solidFill>
                            <a:schemeClr val="tx1"/>
                          </a:solidFill>
                          <a:latin typeface="Meiryo UI" panose="020B0604030504040204" pitchFamily="50" charset="-128"/>
                          <a:ea typeface="Meiryo UI" panose="020B0604030504040204" pitchFamily="50" charset="-128"/>
                        </a:rPr>
                        <a:t>以上）</a:t>
                      </a:r>
                      <a:endParaRPr lang="en-US" altLang="ja-JP" sz="1100" u="sng"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sng" dirty="0">
                          <a:solidFill>
                            <a:schemeClr val="tx1"/>
                          </a:solidFill>
                          <a:latin typeface="Meiryo UI" panose="020B0604030504040204" pitchFamily="50" charset="-128"/>
                          <a:ea typeface="Meiryo UI" panose="020B0604030504040204" pitchFamily="50" charset="-128"/>
                        </a:rPr>
                        <a:t>取得者数</a:t>
                      </a: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190</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BJT</a:t>
                      </a:r>
                      <a:r>
                        <a:rPr kumimoji="1" lang="ja-JP" altLang="en-US" sz="1100" dirty="0">
                          <a:solidFill>
                            <a:schemeClr val="tx1"/>
                          </a:solidFill>
                          <a:latin typeface="Meiryo UI" panose="020B0604030504040204" pitchFamily="50" charset="-128"/>
                          <a:ea typeface="Meiryo UI" panose="020B0604030504040204" pitchFamily="50" charset="-128"/>
                        </a:rPr>
                        <a:t>ビジネス日本語能力テスト</a:t>
                      </a:r>
                    </a:p>
                  </a:txBody>
                  <a:tcPr anchor="ctr"/>
                </a:tc>
                <a:extLst>
                  <a:ext uri="{0D108BD9-81ED-4DB2-BD59-A6C34878D82A}">
                    <a16:rowId xmlns:a16="http://schemas.microsoft.com/office/drawing/2014/main" val="316240763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105,379</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baseline="0" dirty="0">
                          <a:solidFill>
                            <a:schemeClr val="tx1"/>
                          </a:solidFill>
                          <a:latin typeface="Meiryo UI" panose="020B0604030504040204" pitchFamily="50" charset="-128"/>
                          <a:ea typeface="Meiryo UI" panose="020B0604030504040204" pitchFamily="50" charset="-128"/>
                        </a:rPr>
                        <a:t>  うち　専門的・技術的分野　 </a:t>
                      </a:r>
                      <a:r>
                        <a:rPr kumimoji="1" lang="en-US" altLang="ja-JP" sz="1100" baseline="0" dirty="0">
                          <a:solidFill>
                            <a:schemeClr val="tx1"/>
                          </a:solidFill>
                          <a:latin typeface="Meiryo UI" panose="020B0604030504040204" pitchFamily="50" charset="-128"/>
                          <a:ea typeface="Meiryo UI" panose="020B0604030504040204" pitchFamily="50" charset="-128"/>
                        </a:rPr>
                        <a:t>25,816</a:t>
                      </a:r>
                      <a:r>
                        <a:rPr kumimoji="1" lang="ja-JP" altLang="en-US" sz="1100" baseline="0" dirty="0">
                          <a:solidFill>
                            <a:schemeClr val="tx1"/>
                          </a:solidFill>
                          <a:latin typeface="Meiryo UI" panose="020B0604030504040204" pitchFamily="50" charset="-128"/>
                          <a:ea typeface="Meiryo UI" panose="020B0604030504040204" pitchFamily="50" charset="-128"/>
                        </a:rPr>
                        <a:t>人</a:t>
                      </a:r>
                      <a:endParaRPr kumimoji="1" lang="en-US" altLang="ja-JP" sz="1100" baseline="0"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特定活動　　　　　　　　 　</a:t>
                      </a:r>
                      <a:r>
                        <a:rPr lang="en-US" altLang="ja-JP" sz="1100" u="none" dirty="0">
                          <a:solidFill>
                            <a:schemeClr val="tx1"/>
                          </a:solidFill>
                          <a:latin typeface="Meiryo UI" panose="020B0604030504040204" pitchFamily="50" charset="-128"/>
                          <a:ea typeface="Meiryo UI" panose="020B0604030504040204" pitchFamily="50" charset="-128"/>
                        </a:rPr>
                        <a:t>2,821</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技能実習　　　　　　　　</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20,838</a:t>
                      </a:r>
                      <a:r>
                        <a:rPr kumimoji="1" lang="ja-JP" altLang="en-US" sz="1100" u="none" dirty="0">
                          <a:solidFill>
                            <a:schemeClr val="tx1"/>
                          </a:solidFill>
                          <a:latin typeface="Meiryo UI" panose="020B0604030504040204" pitchFamily="50" charset="-128"/>
                          <a:ea typeface="Meiryo UI" panose="020B0604030504040204" pitchFamily="50" charset="-128"/>
                        </a:rPr>
                        <a:t>人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資格外活動　　　　　　　</a:t>
                      </a:r>
                      <a:r>
                        <a:rPr kumimoji="1" lang="en-US" altLang="ja-JP" sz="1100" u="none" dirty="0">
                          <a:solidFill>
                            <a:schemeClr val="tx1"/>
                          </a:solidFill>
                          <a:latin typeface="Meiryo UI" panose="020B0604030504040204" pitchFamily="50" charset="-128"/>
                          <a:ea typeface="Meiryo UI" panose="020B0604030504040204" pitchFamily="50" charset="-128"/>
                        </a:rPr>
                        <a:t>31,220</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身分に基づく在留資格　</a:t>
                      </a:r>
                      <a:r>
                        <a:rPr lang="en-US" altLang="ja-JP" sz="1100" u="none" dirty="0">
                          <a:solidFill>
                            <a:schemeClr val="tx1"/>
                          </a:solidFill>
                          <a:latin typeface="Meiryo UI" panose="020B0604030504040204" pitchFamily="50" charset="-128"/>
                          <a:ea typeface="Meiryo UI" panose="020B0604030504040204" pitchFamily="50" charset="-128"/>
                        </a:rPr>
                        <a:t>24,684</a:t>
                      </a:r>
                      <a:r>
                        <a:rPr lang="ja-JP" altLang="en-US" sz="1100" u="none" dirty="0">
                          <a:solidFill>
                            <a:schemeClr val="tx1"/>
                          </a:solidFill>
                          <a:latin typeface="Meiryo UI" panose="020B0604030504040204" pitchFamily="50" charset="-128"/>
                          <a:ea typeface="Meiryo UI" panose="020B0604030504040204" pitchFamily="50" charset="-128"/>
                        </a:rPr>
                        <a:t>人</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厚生労働省統計調査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2019.10.31</a:t>
                      </a:r>
                      <a:r>
                        <a:rPr kumimoji="1" lang="ja-JP" altLang="en-US" sz="1100" dirty="0">
                          <a:solidFill>
                            <a:schemeClr val="tx1"/>
                          </a:solidFill>
                          <a:latin typeface="Meiryo UI" panose="020B0604030504040204" pitchFamily="50" charset="-128"/>
                          <a:ea typeface="Meiryo UI" panose="020B0604030504040204" pitchFamily="50" charset="-128"/>
                        </a:rPr>
                        <a:t>時点）</a:t>
                      </a:r>
                    </a:p>
                    <a:p>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26,257</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大学・短大　           </a:t>
                      </a:r>
                      <a:r>
                        <a:rPr kumimoji="1" lang="en-US" altLang="ja-JP" sz="1100" dirty="0">
                          <a:solidFill>
                            <a:schemeClr val="tx1"/>
                          </a:solidFill>
                          <a:latin typeface="Meiryo UI" panose="020B0604030504040204" pitchFamily="50" charset="-128"/>
                          <a:ea typeface="Meiryo UI" panose="020B0604030504040204" pitchFamily="50" charset="-128"/>
                        </a:rPr>
                        <a:t>9,592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高専・専修等　        </a:t>
                      </a:r>
                      <a:r>
                        <a:rPr kumimoji="1" lang="en-US" altLang="ja-JP" sz="1100" dirty="0">
                          <a:solidFill>
                            <a:schemeClr val="tx1"/>
                          </a:solidFill>
                          <a:latin typeface="Meiryo UI" panose="020B0604030504040204" pitchFamily="50" charset="-128"/>
                          <a:ea typeface="Meiryo UI" panose="020B0604030504040204" pitchFamily="50" charset="-128"/>
                        </a:rPr>
                        <a:t>8,742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日本語教育機関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7,923</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外国人留学生在籍状況調査（</a:t>
                      </a:r>
                      <a:r>
                        <a:rPr kumimoji="1" lang="en-US" altLang="ja-JP" sz="1100" u="none" dirty="0">
                          <a:solidFill>
                            <a:schemeClr val="tx1"/>
                          </a:solidFill>
                          <a:latin typeface="Meiryo UI" panose="020B0604030504040204" pitchFamily="50" charset="-128"/>
                          <a:ea typeface="Meiryo UI" panose="020B0604030504040204" pitchFamily="50" charset="-128"/>
                        </a:rPr>
                        <a:t>JASSO</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2019.5.1</a:t>
                      </a:r>
                      <a:r>
                        <a:rPr kumimoji="1" lang="ja-JP" altLang="en-US" sz="1100" dirty="0">
                          <a:solidFill>
                            <a:schemeClr val="tx1"/>
                          </a:solidFill>
                          <a:latin typeface="Meiryo UI" panose="020B0604030504040204" pitchFamily="50" charset="-128"/>
                          <a:ea typeface="Meiryo UI" panose="020B0604030504040204" pitchFamily="50" charset="-128"/>
                        </a:rPr>
                        <a:t>時点）</a:t>
                      </a:r>
                    </a:p>
                  </a:txBody>
                  <a:tcPr anchor="ctr"/>
                </a:tc>
                <a:extLst>
                  <a:ext uri="{0D108BD9-81ED-4DB2-BD59-A6C34878D82A}">
                    <a16:rowId xmlns:a16="http://schemas.microsoft.com/office/drawing/2014/main" val="590981329"/>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a:solidFill>
                            <a:schemeClr val="tx1"/>
                          </a:solidFill>
                          <a:latin typeface="Meiryo UI" panose="020B0604030504040204" pitchFamily="50" charset="-128"/>
                          <a:ea typeface="Meiryo UI" panose="020B0604030504040204" pitchFamily="50" charset="-128"/>
                        </a:rPr>
                        <a:t>件</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bl>
          </a:graphicData>
        </a:graphic>
      </p:graphicFrame>
    </p:spTree>
    <p:extLst>
      <p:ext uri="{BB962C8B-B14F-4D97-AF65-F5344CB8AC3E}">
        <p14:creationId xmlns:p14="http://schemas.microsoft.com/office/powerpoint/2010/main" val="2281081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20</a:t>
            </a:r>
            <a:endParaRPr kumimoji="1" lang="ja-JP" altLang="en-US" dirty="0"/>
          </a:p>
        </p:txBody>
      </p:sp>
      <p:sp>
        <p:nvSpPr>
          <p:cNvPr id="7" name="Text Box 2"/>
          <p:cNvSpPr txBox="1">
            <a:spLocks noChangeArrowheads="1"/>
          </p:cNvSpPr>
          <p:nvPr/>
        </p:nvSpPr>
        <p:spPr bwMode="auto">
          <a:xfrm>
            <a:off x="3281363" y="2891178"/>
            <a:ext cx="3400052" cy="107881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lIns="74295" tIns="36000" rIns="74295" bIns="889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solidFill>
                  <a:schemeClr val="tx1"/>
                </a:solidFill>
                <a:latin typeface="Meiryo UI" panose="020B0604030504040204" pitchFamily="50" charset="-128"/>
                <a:ea typeface="Meiryo UI" panose="020B0604030504040204" pitchFamily="50" charset="-128"/>
                <a:cs typeface="ＭＳ Ｐゴシック" charset="-128"/>
              </a:rPr>
              <a:t>重点事業例とスケジュールイメージ</a:t>
            </a: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a:p>
            <a:pPr algn="ct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a:p>
            <a:pPr algn="ctr"/>
            <a:r>
              <a:rPr lang="ja-JP" altLang="en-US" sz="1600" dirty="0">
                <a:solidFill>
                  <a:schemeClr val="tx1"/>
                </a:solidFill>
                <a:latin typeface="Meiryo UI" panose="020B0604030504040204" pitchFamily="50" charset="-128"/>
                <a:ea typeface="Meiryo UI" panose="020B0604030504040204" pitchFamily="50" charset="-128"/>
                <a:cs typeface="ＭＳ Ｐゴシック" charset="-128"/>
              </a:rPr>
              <a:t>＜調整中＞</a:t>
            </a:r>
            <a:endParaRPr lang="en-US" altLang="ja-JP" sz="1600" dirty="0">
              <a:solidFill>
                <a:schemeClr val="tx1"/>
              </a:solidFill>
              <a:latin typeface="Meiryo UI" panose="020B0604030504040204" pitchFamily="50" charset="-128"/>
              <a:ea typeface="Meiryo UI" panose="020B0604030504040204" pitchFamily="50" charset="-128"/>
              <a:cs typeface="ＭＳ Ｐゴシック" charset="-128"/>
            </a:endParaRPr>
          </a:p>
        </p:txBody>
      </p:sp>
      <p:sp>
        <p:nvSpPr>
          <p:cNvPr id="9" name="タイトル 1"/>
          <p:cNvSpPr>
            <a:spLocks noGrp="1"/>
          </p:cNvSpPr>
          <p:nvPr>
            <p:ph type="title" idx="4294967295"/>
          </p:nvPr>
        </p:nvSpPr>
        <p:spPr>
          <a:xfrm>
            <a:off x="273050" y="188913"/>
            <a:ext cx="9359900" cy="315912"/>
          </a:xfrm>
          <a:ln/>
        </p:spPr>
        <p:style>
          <a:lnRef idx="1">
            <a:schemeClr val="accent3"/>
          </a:lnRef>
          <a:fillRef idx="2">
            <a:schemeClr val="accent3"/>
          </a:fillRef>
          <a:effectRef idx="1">
            <a:schemeClr val="accent3"/>
          </a:effectRef>
          <a:fontRef idx="minor">
            <a:schemeClr val="dk1"/>
          </a:fontRef>
        </p:style>
        <p:txBody>
          <a:bodyPr rtlCol="0">
            <a:noAutofit/>
          </a:bodyPr>
          <a:lstStyle/>
          <a:p>
            <a:pPr algn="l" eaLnBrk="1" fontAlgn="auto" hangingPunct="1">
              <a:spcAft>
                <a:spcPts val="0"/>
              </a:spcAft>
              <a:defRPr/>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参考資料</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重点事業例とスケジュールイメージ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Tree>
    <p:extLst>
      <p:ext uri="{BB962C8B-B14F-4D97-AF65-F5344CB8AC3E}">
        <p14:creationId xmlns:p14="http://schemas.microsoft.com/office/powerpoint/2010/main" val="2654801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93B6E2F9-54BB-4156-A87D-0769761B0998}"/>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1C9463AF-5DFA-4326-8E62-223A28D89E9B}"/>
              </a:ext>
            </a:extLst>
          </p:cNvPr>
          <p:cNvSpPr>
            <a:spLocks noGrp="1"/>
          </p:cNvSpPr>
          <p:nvPr>
            <p:ph idx="1"/>
          </p:nvPr>
        </p:nvSpPr>
        <p:spPr>
          <a:xfrm>
            <a:off x="303571" y="908168"/>
            <a:ext cx="9298857" cy="5163032"/>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a:t>
            </a:r>
            <a:r>
              <a:rPr lang="ja-JP" altLang="ja-JP" sz="1400" dirty="0">
                <a:latin typeface="Meiryo UI" panose="020B0604030504040204" pitchFamily="50" charset="-128"/>
                <a:ea typeface="Meiryo UI" panose="020B0604030504040204" pitchFamily="50" charset="-128"/>
              </a:rPr>
              <a:t>共通の戦略として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a:t>
            </a:r>
            <a:r>
              <a:rPr lang="ja-JP" altLang="en-US" sz="1400" u="sng" dirty="0">
                <a:latin typeface="Meiryo UI" panose="020B0604030504040204" pitchFamily="50" charset="-128"/>
                <a:ea typeface="Meiryo UI" panose="020B0604030504040204" pitchFamily="50" charset="-128"/>
              </a:rPr>
              <a:t>世界の都市間競争に打ち勝つ都市魅力の創造・発信などに取り組んできた。</a:t>
            </a:r>
            <a:endParaRPr lang="en-US" altLang="ja-JP" sz="1400" u="sng"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〇後継計画である「</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年度）」においては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「世界的な創造都市、国際エンターテインメント都市へ加速」に向け</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10</a:t>
            </a:r>
            <a:r>
              <a:rPr lang="ja-JP" altLang="ja-JP" sz="1400" dirty="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めざ</a:t>
            </a:r>
            <a:r>
              <a:rPr lang="ja-JP" altLang="ja-JP" sz="1400" dirty="0">
                <a:latin typeface="Meiryo UI" panose="020B0604030504040204" pitchFamily="50" charset="-128"/>
                <a:ea typeface="Meiryo UI" panose="020B0604030504040204" pitchFamily="50" charset="-128"/>
              </a:rPr>
              <a:t>すべき都市像</a:t>
            </a:r>
            <a:r>
              <a:rPr lang="ja-JP" altLang="en-US" sz="1400" dirty="0">
                <a:latin typeface="Meiryo UI" panose="020B0604030504040204" pitchFamily="50" charset="-128"/>
                <a:ea typeface="Meiryo UI" panose="020B0604030504040204" pitchFamily="50" charset="-128"/>
              </a:rPr>
              <a:t>や各々の</a:t>
            </a:r>
            <a:r>
              <a:rPr lang="ja-JP" altLang="ja-JP" sz="1400" dirty="0">
                <a:latin typeface="Meiryo UI" panose="020B0604030504040204" pitchFamily="50" charset="-128"/>
                <a:ea typeface="Meiryo UI" panose="020B0604030504040204" pitchFamily="50" charset="-128"/>
              </a:rPr>
              <a:t>ＫＰＩを定め</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ＰＤＣＡサイクルを実行しながら各種プロジェクト</a:t>
            </a:r>
            <a:r>
              <a:rPr lang="ja-JP" altLang="en-US" sz="1400" dirty="0">
                <a:latin typeface="Meiryo UI" panose="020B0604030504040204" pitchFamily="50" charset="-128"/>
                <a:ea typeface="Meiryo UI" panose="020B0604030504040204" pitchFamily="50" charset="-128"/>
              </a:rPr>
              <a:t>を着実に推進し、</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は過去最高となる</a:t>
            </a:r>
            <a:r>
              <a:rPr lang="en-US" altLang="ja-JP" sz="1400" dirty="0">
                <a:latin typeface="Meiryo UI" panose="020B0604030504040204" pitchFamily="50" charset="-128"/>
                <a:ea typeface="Meiryo UI" panose="020B0604030504040204" pitchFamily="50" charset="-128"/>
              </a:rPr>
              <a:t>1,231</a:t>
            </a:r>
            <a:r>
              <a:rPr lang="ja-JP" altLang="ja-JP" sz="1400" dirty="0">
                <a:latin typeface="Meiryo UI" panose="020B0604030504040204" pitchFamily="50" charset="-128"/>
                <a:ea typeface="Meiryo UI" panose="020B0604030504040204" pitchFamily="50" charset="-128"/>
              </a:rPr>
              <a:t>万人を達成</a:t>
            </a:r>
            <a:r>
              <a:rPr lang="ja-JP" altLang="en-US" sz="1400" dirty="0">
                <a:latin typeface="Meiryo UI" panose="020B0604030504040204" pitchFamily="50" charset="-128"/>
                <a:ea typeface="Meiryo UI" panose="020B0604030504040204" pitchFamily="50" charset="-128"/>
              </a:rPr>
              <a:t>するなど、好調なインバウンド需要を取り込むことで、大阪の賑わいを創出してきた。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また</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年日本国際博覧会（大阪・関西万博）の開催決定をはじめ、</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百舌鳥・古市古墳群の世界遺産</a:t>
            </a:r>
            <a:r>
              <a:rPr lang="ja-JP" altLang="en-US" sz="1400" dirty="0">
                <a:latin typeface="Meiryo UI" panose="020B0604030504040204" pitchFamily="50" charset="-128"/>
                <a:ea typeface="Meiryo UI" panose="020B0604030504040204" pitchFamily="50" charset="-128"/>
              </a:rPr>
              <a:t>登録の</a:t>
            </a:r>
            <a:r>
              <a:rPr lang="ja-JP" altLang="ja-JP" sz="1400" dirty="0">
                <a:latin typeface="Meiryo UI" panose="020B0604030504040204" pitchFamily="50" charset="-128"/>
                <a:ea typeface="Meiryo UI" panose="020B0604030504040204" pitchFamily="50" charset="-128"/>
              </a:rPr>
              <a:t>決定（</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のビッグプロジェクトが進展し、国内外における大阪の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この流れを</a:t>
            </a:r>
            <a:r>
              <a:rPr lang="ja-JP" altLang="en-US" sz="1400" u="sng" dirty="0">
                <a:latin typeface="Meiryo UI" panose="020B0604030504040204" pitchFamily="50" charset="-128"/>
                <a:ea typeface="Meiryo UI" panose="020B0604030504040204" pitchFamily="50" charset="-128"/>
              </a:rPr>
              <a:t>さらに</a:t>
            </a:r>
            <a:r>
              <a:rPr lang="ja-JP" altLang="en-US" sz="1400" dirty="0">
                <a:latin typeface="Meiryo UI" panose="020B0604030504040204" pitchFamily="50" charset="-128"/>
                <a:ea typeface="Meiryo UI" panose="020B0604030504040204" pitchFamily="50" charset="-128"/>
              </a:rPr>
              <a:t>加速させ、大阪を新たなステージへと飛躍させるため、大阪・関西万博に向けて</a:t>
            </a:r>
            <a:r>
              <a:rPr lang="ja-JP" altLang="en-US" sz="1400" u="sng" dirty="0">
                <a:latin typeface="Meiryo UI" panose="020B0604030504040204" pitchFamily="50" charset="-128"/>
                <a:ea typeface="Meiryo UI" panose="020B0604030504040204" pitchFamily="50" charset="-128"/>
              </a:rPr>
              <a:t>高まる発信力やインパクトを活かして、</a:t>
            </a:r>
            <a:r>
              <a:rPr lang="ja-JP" altLang="en-US" sz="1400" dirty="0">
                <a:latin typeface="Meiryo UI" panose="020B0604030504040204" pitchFamily="50" charset="-128"/>
                <a:ea typeface="Meiryo UI" panose="020B0604030504040204" pitchFamily="50" charset="-128"/>
              </a:rPr>
              <a:t>都市魅力のさらなる向上や世界への発信</a:t>
            </a:r>
            <a:r>
              <a:rPr lang="ja-JP" altLang="en-US" sz="1400" u="sng" dirty="0">
                <a:latin typeface="Meiryo UI" panose="020B0604030504040204" pitchFamily="50" charset="-128"/>
                <a:ea typeface="Meiryo UI" panose="020B0604030504040204" pitchFamily="50" charset="-128"/>
              </a:rPr>
              <a:t>をオール大阪で進めていく必要がある</a:t>
            </a:r>
            <a:r>
              <a:rPr lang="ja-JP" altLang="en-US" sz="1400" dirty="0">
                <a:latin typeface="Meiryo UI" panose="020B0604030504040204" pitchFamily="50" charset="-128"/>
                <a:ea typeface="Meiryo UI" panose="020B0604030504040204" pitchFamily="50" charset="-128"/>
              </a:rPr>
              <a:t>。</a:t>
            </a:r>
            <a:endParaRPr kumimoji="1" lang="ja-JP" altLang="en-US" sz="1800" dirty="0"/>
          </a:p>
        </p:txBody>
      </p:sp>
    </p:spTree>
    <p:extLst>
      <p:ext uri="{BB962C8B-B14F-4D97-AF65-F5344CB8AC3E}">
        <p14:creationId xmlns:p14="http://schemas.microsoft.com/office/powerpoint/2010/main" val="396100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13806" y="434897"/>
            <a:ext cx="9175882" cy="6198131"/>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8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取り巻く環境の変化</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ウイルス感染症</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、インバウンド需要がほぼ消失し、宿泊、飲食等を中心に売上が大幅に減少するなど、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Tx/>
              <a:buChar char="○"/>
            </a:pP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新たな生活様式の浸透や消費行動、働き方が変化しているなか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、観光分野においても地域の魅力再発見につながるマイクロツーリズムやアウトドア志向、旅の個人化・分散化、ワーケーションの進展による旅の長期化など、旅行者のニーズが変容しており、こうした</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潮流を捉えた施策が求められている。</a:t>
            </a:r>
            <a:endParaRPr lang="en-US" altLang="ja-JP" sz="1400" u="sng"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buFontTx/>
              <a:buChar char="○"/>
            </a:pP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コロナ禍という誰もが体験したことのない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事態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を乗り越えるため</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、府民</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・市民</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をはじめとするあらゆるステークホルダー</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ともに大阪の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賑わい</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を創って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いくという</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考えのもと、数々の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を起こしてきた</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進取の気風や創造性</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などを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発揮し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し続け</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buFontTx/>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さらに新たな感染症や自然災害をはじめとする様々な</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危機事象等の発生は今後も想定され、それらに柔軟に対応し復活できる力、いわゆる</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都市の「</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レジリエンス」を</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高める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ことが重要であり、しなやかで力強い大阪の実現に向けた取組みも</a:t>
            </a:r>
            <a:r>
              <a:rPr lang="ja-JP" altLang="en-US" sz="1400" u="sng" dirty="0">
                <a:latin typeface="Meiryo UI" panose="020B0604030504040204" pitchFamily="50" charset="-128"/>
                <a:ea typeface="Meiryo UI" panose="020B0604030504040204" pitchFamily="50" charset="-128"/>
                <a:cs typeface="Times New Roman" panose="02020603050405020304" pitchFamily="18" charset="0"/>
              </a:rPr>
              <a:t>重要</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である。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spcAft>
                <a:spcPts val="300"/>
              </a:spcAft>
              <a:buNone/>
            </a:pP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800"/>
              </a:lnSpc>
              <a:spcBef>
                <a:spcPts val="30"/>
              </a:spcBef>
              <a:spcAft>
                <a:spcPts val="300"/>
              </a:spcAft>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p>
          <a:p>
            <a:pPr marL="187200" indent="-187200">
              <a:lnSpc>
                <a:spcPts val="28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〇本戦略は、</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新型コロナ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ウイルス感染症の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観光需要の回復を担う国内旅行の促進や新たな潮流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に対応した魅力の創出・</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強化</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インバウンド回復後を見据えた基盤整備などを着実に推進するとともに、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大阪・関西万博の開催</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さらには万博後に向けた</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新たな大阪の賑わい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を創り出し、</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活力</a:t>
            </a:r>
            <a:r>
              <a:rPr lang="ja-JP" altLang="ja-JP" sz="1400" u="sng"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u="sng" kern="100" dirty="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ja-JP" sz="1400" u="sng" kern="100" dirty="0">
                <a:latin typeface="Meiryo UI" panose="020B0604030504040204" pitchFamily="50" charset="-128"/>
                <a:ea typeface="Meiryo UI" panose="020B0604030504040204" pitchFamily="50" charset="-128"/>
                <a:cs typeface="Times New Roman" panose="02020603050405020304" pitchFamily="18" charset="0"/>
              </a:rPr>
              <a:t>ための</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施策の方向性を示すものである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200"/>
              </a:lnSpc>
              <a:spcBef>
                <a:spcPts val="300"/>
              </a:spcBef>
              <a:buNone/>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50000"/>
              </a:lnSpc>
              <a:spcBef>
                <a:spcPts val="300"/>
              </a:spcBef>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30873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3880" y="4714834"/>
            <a:ext cx="9408939" cy="112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a:xfrm>
            <a:off x="7641452" y="6492875"/>
            <a:ext cx="2228850" cy="365125"/>
          </a:xfrm>
        </p:spPr>
        <p:txBody>
          <a:bodyPr/>
          <a:lstStyle/>
          <a:p>
            <a:r>
              <a:rPr kumimoji="1" lang="en-US" altLang="ja-JP" dirty="0"/>
              <a:t>3</a:t>
            </a:r>
            <a:endParaRPr kumimoji="1" lang="ja-JP" altLang="en-US" dirty="0"/>
          </a:p>
        </p:txBody>
      </p:sp>
      <p:sp>
        <p:nvSpPr>
          <p:cNvPr id="8" name="正方形/長方形 7"/>
          <p:cNvSpPr/>
          <p:nvPr/>
        </p:nvSpPr>
        <p:spPr>
          <a:xfrm>
            <a:off x="699395" y="1290485"/>
            <a:ext cx="8507208"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u="sng" dirty="0">
                <a:solidFill>
                  <a:schemeClr val="tx1"/>
                </a:solidFill>
                <a:latin typeface="Meiryo UI" panose="020B0604030504040204" pitchFamily="50" charset="-128"/>
                <a:ea typeface="Meiryo UI" panose="020B0604030504040204" pitchFamily="50" charset="-128"/>
              </a:rPr>
              <a:t>魅力共創都市・大阪</a:t>
            </a:r>
            <a:endParaRPr lang="en-US" altLang="ja-JP" sz="2800" b="1" u="sng" dirty="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a:t>
            </a:r>
            <a:r>
              <a:rPr lang="ja-JP" altLang="en-US" sz="2000" b="1" u="sng" dirty="0">
                <a:solidFill>
                  <a:schemeClr val="tx1"/>
                </a:solidFill>
                <a:latin typeface="Meiryo UI" panose="020B0604030504040204" pitchFamily="50" charset="-128"/>
                <a:ea typeface="Meiryo UI" panose="020B0604030504040204" pitchFamily="50" charset="-128"/>
              </a:rPr>
              <a:t>新たな時代を切り拓き</a:t>
            </a:r>
            <a:r>
              <a:rPr lang="ja-JP" altLang="en-US" sz="2000" b="1" dirty="0">
                <a:solidFill>
                  <a:schemeClr val="tx1"/>
                </a:solidFill>
                <a:latin typeface="Meiryo UI" panose="020B0604030504040204" pitchFamily="50" charset="-128"/>
                <a:ea typeface="Meiryo UI" panose="020B0604030504040204" pitchFamily="50" charset="-128"/>
              </a:rPr>
              <a:t>、さらに前へ～</a:t>
            </a:r>
          </a:p>
        </p:txBody>
      </p:sp>
      <p:sp>
        <p:nvSpPr>
          <p:cNvPr id="3" name="正方形/長方形 2"/>
          <p:cNvSpPr/>
          <p:nvPr/>
        </p:nvSpPr>
        <p:spPr>
          <a:xfrm>
            <a:off x="778444" y="2430587"/>
            <a:ext cx="8339809" cy="1231241"/>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u="sng" dirty="0">
                <a:solidFill>
                  <a:schemeClr val="tx1"/>
                </a:solidFill>
                <a:latin typeface="Meiryo UI" panose="020B0604030504040204" pitchFamily="50" charset="-128"/>
                <a:ea typeface="Meiryo UI" panose="020B0604030504040204" pitchFamily="50" charset="-128"/>
              </a:rPr>
              <a:t>難局の先にある新たな時代を切り拓くため、</a:t>
            </a:r>
            <a:r>
              <a:rPr lang="ja-JP" altLang="en-US" sz="1400" dirty="0">
                <a:solidFill>
                  <a:schemeClr val="tx1"/>
                </a:solidFill>
                <a:latin typeface="Meiryo UI" panose="020B0604030504040204" pitchFamily="50" charset="-128"/>
                <a:ea typeface="Meiryo UI" panose="020B0604030504040204" pitchFamily="50" charset="-128"/>
              </a:rPr>
              <a:t>住民・企業をはじめ、あらゆるステークホルダーとともに、</a:t>
            </a:r>
            <a:r>
              <a:rPr kumimoji="1" lang="ja-JP" altLang="en-US" sz="1400" dirty="0">
                <a:solidFill>
                  <a:schemeClr val="tx1"/>
                </a:solidFill>
                <a:latin typeface="Meiryo UI" panose="020B0604030504040204" pitchFamily="50" charset="-128"/>
                <a:ea typeface="Meiryo UI" panose="020B0604030504040204" pitchFamily="50" charset="-128"/>
              </a:rPr>
              <a:t>大阪が持つ豊かな歴史・文化</a:t>
            </a:r>
            <a:r>
              <a:rPr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u="sng" dirty="0">
                <a:solidFill>
                  <a:schemeClr val="tx1"/>
                </a:solidFill>
                <a:latin typeface="Meiryo UI" panose="020B0604030504040204" pitchFamily="50" charset="-128"/>
                <a:ea typeface="Meiryo UI" panose="020B0604030504040204" pitchFamily="50" charset="-128"/>
              </a:rPr>
              <a:t>人々の多様な魅力</a:t>
            </a:r>
            <a:r>
              <a:rPr kumimoji="1" lang="ja-JP" altLang="en-US" sz="1400" dirty="0">
                <a:solidFill>
                  <a:schemeClr val="tx1"/>
                </a:solidFill>
                <a:latin typeface="Meiryo UI" panose="020B0604030504040204" pitchFamily="50" charset="-128"/>
                <a:ea typeface="Meiryo UI" panose="020B0604030504040204" pitchFamily="50" charset="-128"/>
              </a:rPr>
              <a:t>、都市のポテンシャルを</a:t>
            </a:r>
            <a:r>
              <a:rPr kumimoji="1" lang="ja-JP" altLang="en-US" sz="1400" u="sng" dirty="0">
                <a:solidFill>
                  <a:schemeClr val="tx1"/>
                </a:solidFill>
                <a:latin typeface="Meiryo UI" panose="020B0604030504040204" pitchFamily="50" charset="-128"/>
                <a:ea typeface="Meiryo UI" panose="020B0604030504040204" pitchFamily="50" charset="-128"/>
              </a:rPr>
              <a:t>生かし</a:t>
            </a:r>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u="sng" dirty="0">
                <a:solidFill>
                  <a:schemeClr val="tx1"/>
                </a:solidFill>
                <a:latin typeface="Meiryo UI" panose="020B0604030504040204" pitchFamily="50" charset="-128"/>
                <a:ea typeface="Meiryo UI" panose="020B0604030504040204" pitchFamily="50" charset="-128"/>
              </a:rPr>
              <a:t>チャレンジしつづけ</a:t>
            </a:r>
            <a:r>
              <a:rPr lang="ja-JP" altLang="en-US" sz="1400" dirty="0">
                <a:solidFill>
                  <a:schemeClr val="tx1"/>
                </a:solidFill>
                <a:latin typeface="Meiryo UI" panose="020B0604030504040204" pitchFamily="50" charset="-128"/>
                <a:ea typeface="Meiryo UI" panose="020B0604030504040204" pitchFamily="50" charset="-128"/>
              </a:rPr>
              <a:t>ることにより、</a:t>
            </a:r>
            <a:r>
              <a:rPr lang="ja-JP" altLang="en-US" sz="1400" u="sng" dirty="0">
                <a:solidFill>
                  <a:schemeClr val="tx1"/>
                </a:solidFill>
                <a:latin typeface="Meiryo UI" panose="020B0604030504040204" pitchFamily="50" charset="-128"/>
                <a:ea typeface="Meiryo UI" panose="020B0604030504040204" pitchFamily="50" charset="-128"/>
              </a:rPr>
              <a:t>大阪を元気にし、</a:t>
            </a:r>
            <a:r>
              <a:rPr lang="ja-JP" altLang="en-US" sz="1400" dirty="0">
                <a:solidFill>
                  <a:schemeClr val="tx1"/>
                </a:solidFill>
                <a:latin typeface="Meiryo UI" panose="020B0604030504040204" pitchFamily="50" charset="-128"/>
                <a:ea typeface="Meiryo UI" panose="020B0604030504040204" pitchFamily="50" charset="-128"/>
              </a:rPr>
              <a:t>府民・市民が誇りや</a:t>
            </a:r>
            <a:r>
              <a:rPr lang="ja-JP" altLang="en-US" sz="1400" u="sng" dirty="0">
                <a:solidFill>
                  <a:schemeClr val="tx1"/>
                </a:solidFill>
                <a:latin typeface="Meiryo UI" panose="020B0604030504040204" pitchFamily="50" charset="-128"/>
                <a:ea typeface="Meiryo UI" panose="020B0604030504040204" pitchFamily="50" charset="-128"/>
              </a:rPr>
              <a:t>愛着を感じることのできる、世界に誇る魅力あふれる都市を創り上げる</a:t>
            </a:r>
            <a:r>
              <a:rPr lang="ja-JP" altLang="en-US" sz="1400" dirty="0">
                <a:solidFill>
                  <a:schemeClr val="tx1"/>
                </a:solidFill>
                <a:latin typeface="Meiryo UI" panose="020B0604030504040204" pitchFamily="50" charset="-128"/>
                <a:ea typeface="Meiryo UI" panose="020B0604030504040204" pitchFamily="50" charset="-128"/>
              </a:rPr>
              <a:t>ことを</a:t>
            </a:r>
            <a:r>
              <a:rPr kumimoji="1" lang="ja-JP" altLang="en-US" sz="1400" dirty="0">
                <a:solidFill>
                  <a:schemeClr val="tx1"/>
                </a:solidFill>
                <a:latin typeface="Meiryo UI" panose="020B0604030504040204" pitchFamily="50" charset="-128"/>
                <a:ea typeface="Meiryo UI" panose="020B0604030504040204" pitchFamily="50" charset="-128"/>
              </a:rPr>
              <a:t>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sp>
        <p:nvSpPr>
          <p:cNvPr id="9" name="角丸四角形 1">
            <a:extLst>
              <a:ext uri="{FF2B5EF4-FFF2-40B4-BE49-F238E27FC236}">
                <a16:creationId xmlns:a16="http://schemas.microsoft.com/office/drawing/2014/main" id="{3FDF27AD-75C2-44FE-A462-61A462E559F3}"/>
              </a:ext>
            </a:extLst>
          </p:cNvPr>
          <p:cNvSpPr/>
          <p:nvPr/>
        </p:nvSpPr>
        <p:spPr>
          <a:xfrm>
            <a:off x="391760" y="4862641"/>
            <a:ext cx="2875837" cy="827595"/>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ja-JP" sz="1600" b="1" spc="200" dirty="0">
                <a:solidFill>
                  <a:schemeClr val="tx1"/>
                </a:solidFill>
                <a:latin typeface="Meiryo UI" panose="020B0604030504040204" pitchFamily="50" charset="-128"/>
                <a:ea typeface="Meiryo UI" panose="020B0604030504040204" pitchFamily="50" charset="-128"/>
              </a:rPr>
              <a:t>大阪・関西万博</a:t>
            </a:r>
            <a:r>
              <a:rPr lang="ja-JP" altLang="en-US" sz="1600" b="1" spc="200" dirty="0">
                <a:solidFill>
                  <a:schemeClr val="tx1"/>
                </a:solidFill>
                <a:latin typeface="Meiryo UI" panose="020B0604030504040204" pitchFamily="50" charset="-128"/>
                <a:ea typeface="Meiryo UI" panose="020B0604030504040204" pitchFamily="50" charset="-128"/>
              </a:rPr>
              <a:t>の</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インパクトを生かした</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ja-JP" sz="1600" b="1" spc="200" dirty="0">
                <a:solidFill>
                  <a:schemeClr val="tx1"/>
                </a:solidFill>
                <a:latin typeface="Meiryo UI" panose="020B0604030504040204" pitchFamily="50" charset="-128"/>
                <a:ea typeface="Meiryo UI" panose="020B0604030504040204" pitchFamily="50" charset="-128"/>
              </a:rPr>
              <a:t>都市魅力の創造</a:t>
            </a:r>
            <a:r>
              <a:rPr lang="ja-JP" altLang="en-US" sz="1600" b="1" spc="200" dirty="0">
                <a:solidFill>
                  <a:schemeClr val="tx1"/>
                </a:solidFill>
                <a:latin typeface="Meiryo UI" panose="020B0604030504040204" pitchFamily="50" charset="-128"/>
                <a:ea typeface="Meiryo UI" panose="020B0604030504040204" pitchFamily="50" charset="-128"/>
              </a:rPr>
              <a:t>・発信</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3510431" y="4862641"/>
            <a:ext cx="2875837" cy="827596"/>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安全・安心で</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持続可能な魅力ある</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都市の実現</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6629102" y="4862641"/>
            <a:ext cx="2875837" cy="827595"/>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多様な主体が連携し、</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u="sng" spc="200" dirty="0">
                <a:solidFill>
                  <a:schemeClr val="tx1"/>
                </a:solidFill>
                <a:latin typeface="Meiryo UI" panose="020B0604030504040204" pitchFamily="50" charset="-128"/>
                <a:ea typeface="Meiryo UI" panose="020B0604030504040204" pitchFamily="50" charset="-128"/>
              </a:rPr>
              <a:t>大阪</a:t>
            </a:r>
            <a:r>
              <a:rPr lang="ja-JP" altLang="en-US" sz="1600" b="1" spc="200" dirty="0">
                <a:solidFill>
                  <a:schemeClr val="tx1"/>
                </a:solidFill>
                <a:latin typeface="Meiryo UI" panose="020B0604030504040204" pitchFamily="50" charset="-128"/>
                <a:ea typeface="Meiryo UI" panose="020B0604030504040204" pitchFamily="50" charset="-128"/>
              </a:rPr>
              <a:t>全体を活性化</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2" name="角丸四角形 1">
            <a:extLst>
              <a:ext uri="{FF2B5EF4-FFF2-40B4-BE49-F238E27FC236}">
                <a16:creationId xmlns:a16="http://schemas.microsoft.com/office/drawing/2014/main" id="{3FDF27AD-75C2-44FE-A462-61A462E559F3}"/>
              </a:ext>
            </a:extLst>
          </p:cNvPr>
          <p:cNvSpPr/>
          <p:nvPr/>
        </p:nvSpPr>
        <p:spPr>
          <a:xfrm>
            <a:off x="243878" y="6154219"/>
            <a:ext cx="9408939" cy="239760"/>
          </a:xfrm>
          <a:prstGeom prst="roundRect">
            <a:avLst/>
          </a:prstGeom>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lnSpc>
                <a:spcPts val="1800"/>
              </a:lnSpc>
            </a:pPr>
            <a:r>
              <a:rPr lang="ja-JP" altLang="en-US" sz="1300" b="1" spc="200" dirty="0">
                <a:solidFill>
                  <a:schemeClr val="bg1"/>
                </a:solidFill>
                <a:latin typeface="Meiryo UI" panose="020B0604030504040204" pitchFamily="50" charset="-128"/>
                <a:ea typeface="Meiryo UI" panose="020B0604030504040204" pitchFamily="50" charset="-128"/>
              </a:rPr>
              <a:t>持続可能な開発目標（</a:t>
            </a:r>
            <a:r>
              <a:rPr lang="en-US" altLang="ja-JP" sz="1300" b="1" spc="200" dirty="0">
                <a:solidFill>
                  <a:schemeClr val="bg1"/>
                </a:solidFill>
                <a:latin typeface="Meiryo UI" panose="020B0604030504040204" pitchFamily="50" charset="-128"/>
                <a:ea typeface="Meiryo UI" panose="020B0604030504040204" pitchFamily="50" charset="-128"/>
              </a:rPr>
              <a:t>SDGs</a:t>
            </a:r>
            <a:r>
              <a:rPr lang="ja-JP" altLang="en-US" sz="1300" b="1" spc="200" dirty="0">
                <a:solidFill>
                  <a:schemeClr val="bg1"/>
                </a:solidFill>
                <a:latin typeface="Meiryo UI" panose="020B0604030504040204" pitchFamily="50" charset="-128"/>
                <a:ea typeface="Meiryo UI" panose="020B0604030504040204" pitchFamily="50" charset="-128"/>
              </a:rPr>
              <a:t>）達成への貢献</a:t>
            </a:r>
            <a:endParaRPr lang="en-US" altLang="ja-JP" sz="1300" b="1" spc="200" dirty="0">
              <a:solidFill>
                <a:schemeClr val="bg1"/>
              </a:solidFill>
              <a:latin typeface="Meiryo UI" panose="020B0604030504040204" pitchFamily="50" charset="-128"/>
              <a:ea typeface="Meiryo UI" panose="020B0604030504040204" pitchFamily="50" charset="-128"/>
            </a:endParaRPr>
          </a:p>
        </p:txBody>
      </p:sp>
      <p:sp>
        <p:nvSpPr>
          <p:cNvPr id="14" name="二等辺三角形 13"/>
          <p:cNvSpPr/>
          <p:nvPr/>
        </p:nvSpPr>
        <p:spPr>
          <a:xfrm>
            <a:off x="4374901" y="5878465"/>
            <a:ext cx="1146896" cy="2161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167305"/>
            <a:ext cx="9266750" cy="492928"/>
          </a:xfrm>
        </p:spPr>
        <p:txBody>
          <a:bodyPr>
            <a:noAutofit/>
          </a:bodyPr>
          <a:lstStyle/>
          <a:p>
            <a:pPr marL="0" indent="0">
              <a:lnSpc>
                <a:spcPct val="100000"/>
              </a:lnSpc>
              <a:spcBef>
                <a:spcPts val="0"/>
              </a:spcBef>
              <a:buNone/>
            </a:pPr>
            <a:r>
              <a:rPr lang="ja-JP" altLang="en-US" sz="1400" u="sng" dirty="0">
                <a:latin typeface="Meiryo UI" panose="020B0604030504040204" pitchFamily="50" charset="-128"/>
                <a:ea typeface="Meiryo UI" panose="020B0604030504040204" pitchFamily="50" charset="-128"/>
              </a:rPr>
              <a:t>本戦略では、次の３つの基本的な考え方のもと、</a:t>
            </a:r>
            <a:r>
              <a:rPr lang="en-US" altLang="ja-JP" sz="1400" u="sng" dirty="0">
                <a:latin typeface="Meiryo UI" panose="020B0604030504040204" pitchFamily="50" charset="-128"/>
                <a:ea typeface="Meiryo UI" panose="020B0604030504040204" pitchFamily="50" charset="-128"/>
              </a:rPr>
              <a:t>10</a:t>
            </a:r>
            <a:r>
              <a:rPr lang="ja-JP" altLang="en-US" sz="1400" u="sng" dirty="0">
                <a:latin typeface="Meiryo UI" panose="020B0604030504040204" pitchFamily="50" charset="-128"/>
                <a:ea typeface="Meiryo UI" panose="020B0604030504040204" pitchFamily="50" charset="-128"/>
              </a:rPr>
              <a:t>のめざすべき都市像を定め各種施策を推進する。</a:t>
            </a:r>
            <a:br>
              <a:rPr lang="en-US" altLang="ja-JP" sz="1400" u="sng" dirty="0">
                <a:latin typeface="Meiryo UI" panose="020B0604030504040204" pitchFamily="50" charset="-128"/>
                <a:ea typeface="Meiryo UI" panose="020B0604030504040204" pitchFamily="50" charset="-128"/>
              </a:rPr>
            </a:br>
            <a:r>
              <a:rPr lang="ja-JP" altLang="en-US" sz="1400" u="sng"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u="sng" dirty="0">
                <a:latin typeface="Meiryo UI" panose="020B0604030504040204" pitchFamily="50" charset="-128"/>
                <a:ea typeface="Meiryo UI" panose="020B0604030504040204" pitchFamily="50" charset="-128"/>
              </a:rPr>
              <a:t>SDGs</a:t>
            </a:r>
            <a:r>
              <a:rPr lang="ja-JP" altLang="en-US" sz="1400" u="sng" dirty="0">
                <a:latin typeface="Meiryo UI" panose="020B0604030504040204" pitchFamily="50" charset="-128"/>
                <a:ea typeface="Meiryo UI" panose="020B0604030504040204" pitchFamily="50" charset="-128"/>
              </a:rPr>
              <a:t>）の達成に貢献する視点をもって推進していく。</a:t>
            </a:r>
            <a:endParaRPr lang="ja-JP" altLang="ja-JP" sz="1400" u="sng" dirty="0">
              <a:latin typeface="Meiryo UI" panose="020B0604030504040204" pitchFamily="50" charset="-128"/>
              <a:ea typeface="Meiryo UI" panose="020B0604030504040204" pitchFamily="50" charset="-128"/>
            </a:endParaRPr>
          </a:p>
          <a:p>
            <a:pPr marL="0" indent="0">
              <a:lnSpc>
                <a:spcPct val="100000"/>
              </a:lnSpc>
              <a:spcBef>
                <a:spcPts val="0"/>
              </a:spcBef>
              <a:buNone/>
            </a:pPr>
            <a:br>
              <a:rPr lang="en-US" altLang="ja-JP" sz="1400" dirty="0">
                <a:latin typeface="+mn-ea"/>
              </a:rPr>
            </a:br>
            <a:endParaRPr lang="en-US" altLang="ja-JP" sz="1400" dirty="0">
              <a:latin typeface="+mn-ea"/>
            </a:endParaRPr>
          </a:p>
        </p:txBody>
      </p:sp>
      <p:sp>
        <p:nvSpPr>
          <p:cNvPr id="18" name="正方形/長方形 17"/>
          <p:cNvSpPr/>
          <p:nvPr/>
        </p:nvSpPr>
        <p:spPr>
          <a:xfrm>
            <a:off x="129711" y="825100"/>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3813213"/>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1760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1056033"/>
            <a:ext cx="8910047" cy="1597958"/>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月に</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600" u="sng" kern="100" dirty="0">
                <a:effectLst/>
                <a:latin typeface="Meiryo UI" panose="020B0604030504040204" pitchFamily="50" charset="-128"/>
                <a:ea typeface="Meiryo UI" panose="020B0604030504040204" pitchFamily="50" charset="-128"/>
                <a:cs typeface="Times New Roman" panose="02020603050405020304" pitchFamily="18" charset="0"/>
              </a:rPr>
              <a:t>絶好の</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チャンスであり、大阪の再生・成長に向けた推進力となる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ビッグ</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イベント</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を見込む来場者</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が大阪の魅力を堪能できるよう、</a:t>
            </a:r>
            <a:r>
              <a:rPr lang="en-US" altLang="ja-JP" sz="1600" u="sng" kern="100" dirty="0">
                <a:effectLst/>
                <a:latin typeface="Meiryo UI" panose="020B0604030504040204" pitchFamily="50" charset="-128"/>
                <a:ea typeface="Meiryo UI" panose="020B0604030504040204" pitchFamily="50" charset="-128"/>
                <a:cs typeface="Times New Roman" panose="02020603050405020304" pitchFamily="18" charset="0"/>
              </a:rPr>
              <a:t>ICT</a:t>
            </a:r>
            <a:r>
              <a:rPr lang="ja-JP" altLang="en-US" sz="1600" u="sng" kern="100" dirty="0">
                <a:effectLst/>
                <a:latin typeface="Meiryo UI" panose="020B0604030504040204" pitchFamily="50" charset="-128"/>
                <a:ea typeface="Meiryo UI" panose="020B0604030504040204" pitchFamily="50" charset="-128"/>
                <a:cs typeface="Times New Roman" panose="02020603050405020304" pitchFamily="18" charset="0"/>
              </a:rPr>
              <a:t>なども活用しながら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を創出するとともに、</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大阪・関西</a:t>
            </a:r>
            <a:r>
              <a:rPr lang="ja-JP" altLang="ja-JP" sz="1600" u="sng" kern="100" dirty="0">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の開催により、さらに高まる大阪の知名度を生かして強力に発信していく。</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lang="en-US" altLang="ja-JP" dirty="0"/>
              <a:t>4</a:t>
            </a:r>
            <a:endParaRPr kumimoji="1" lang="ja-JP" altLang="en-US" dirty="0"/>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3740997"/>
            <a:ext cx="8910047" cy="2823788"/>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に滞在できる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都市を実現していくため、</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ウィズコロナに対応した非接触などの</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をはじめ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40000"/>
              </a:lnSpc>
              <a:spcBef>
                <a:spcPts val="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ウイルス感染拡大防止の観点から、人の移動や集客が制限される中、オンラインの活用などによる新たな事業展開が進められており、こうした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新たな手法や価値観等に</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よる都市魅力を創出する。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599607"/>
            <a:ext cx="6711166" cy="33561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a:t>
            </a:r>
            <a:r>
              <a:rPr lang="ja-JP" altLang="ja-JP" sz="1600" b="1" spc="200" dirty="0">
                <a:solidFill>
                  <a:schemeClr val="bg1"/>
                </a:solidFill>
                <a:latin typeface="Meiryo UI" panose="020B0604030504040204" pitchFamily="50" charset="-128"/>
                <a:ea typeface="Meiryo UI" panose="020B0604030504040204" pitchFamily="50" charset="-128"/>
              </a:rPr>
              <a:t>大阪・関西万博</a:t>
            </a:r>
            <a:r>
              <a:rPr lang="ja-JP" altLang="en-US" sz="1600" b="1" spc="200" dirty="0">
                <a:solidFill>
                  <a:schemeClr val="bg1"/>
                </a:solidFill>
                <a:latin typeface="Meiryo UI" panose="020B0604030504040204" pitchFamily="50" charset="-128"/>
                <a:ea typeface="Meiryo UI" panose="020B0604030504040204" pitchFamily="50" charset="-128"/>
              </a:rPr>
              <a:t>のインパクトを生かした</a:t>
            </a:r>
            <a:r>
              <a:rPr lang="ja-JP" altLang="ja-JP" sz="1600" b="1" spc="200" dirty="0">
                <a:solidFill>
                  <a:schemeClr val="bg1"/>
                </a:solidFill>
                <a:latin typeface="Meiryo UI" panose="020B0604030504040204" pitchFamily="50" charset="-128"/>
                <a:ea typeface="Meiryo UI" panose="020B0604030504040204" pitchFamily="50" charset="-128"/>
              </a:rPr>
              <a:t>都市魅力の創造</a:t>
            </a:r>
            <a:r>
              <a:rPr lang="ja-JP" altLang="en-US" sz="1600" b="1" spc="200" dirty="0">
                <a:solidFill>
                  <a:schemeClr val="bg1"/>
                </a:solidFill>
                <a:latin typeface="Meiryo UI" panose="020B0604030504040204" pitchFamily="50" charset="-128"/>
                <a:ea typeface="Meiryo UI" panose="020B0604030504040204" pitchFamily="50" charset="-128"/>
              </a:rPr>
              <a:t>・発信</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3296565"/>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安全・安心で持続可能な魅力ある都市の実現</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831916"/>
            <a:ext cx="8915847" cy="1750443"/>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魅力の創出は</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行政・経済界</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していくことが必要である。施策の推進にあたり、行政として、</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民間の活力を最大限に引き出すとともに</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、多様な主体を繋ぐ役割や、総合プロデュース、旗振り役を担い、</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en-US" sz="1600" u="sng" kern="100" dirty="0">
                <a:latin typeface="Meiryo UI" panose="020B0604030504040204" pitchFamily="50" charset="-128"/>
                <a:ea typeface="Meiryo UI" panose="020B0604030504040204" pitchFamily="50" charset="-128"/>
                <a:cs typeface="Times New Roman" panose="02020603050405020304" pitchFamily="18" charset="0"/>
              </a:rPr>
              <a:t>各主体と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し、大阪全体の活性化を図る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en-US" altLang="ja-JP" dirty="0"/>
              <a:t>5</a:t>
            </a:r>
            <a:endParaRPr kumimoji="1" lang="ja-JP" altLang="en-US" dirty="0"/>
          </a:p>
        </p:txBody>
      </p:sp>
      <p:sp>
        <p:nvSpPr>
          <p:cNvPr id="14" name="角丸四角形 1">
            <a:extLst>
              <a:ext uri="{FF2B5EF4-FFF2-40B4-BE49-F238E27FC236}">
                <a16:creationId xmlns:a16="http://schemas.microsoft.com/office/drawing/2014/main" id="{3FDF27AD-75C2-44FE-A462-61A462E559F3}"/>
              </a:ext>
            </a:extLst>
          </p:cNvPr>
          <p:cNvSpPr/>
          <p:nvPr/>
        </p:nvSpPr>
        <p:spPr>
          <a:xfrm>
            <a:off x="497976" y="477450"/>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多様な主体が連携し、大阪全体を活性化</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7807" y="2778125"/>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a:t>
            </a:r>
            <a:r>
              <a:rPr kumimoji="1" lang="ja-JP" altLang="en-US" sz="1100" u="sng" dirty="0">
                <a:latin typeface="Meiryo UI" panose="020B0604030504040204" pitchFamily="50" charset="-128"/>
                <a:ea typeface="Meiryo UI" panose="020B0604030504040204" pitchFamily="50" charset="-128"/>
              </a:rPr>
              <a:t>第</a:t>
            </a:r>
            <a:r>
              <a:rPr kumimoji="1" lang="en-US" altLang="ja-JP" sz="1100" u="sng" dirty="0">
                <a:latin typeface="Meiryo UI" panose="020B0604030504040204" pitchFamily="50" charset="-128"/>
                <a:ea typeface="Meiryo UI" panose="020B0604030504040204" pitchFamily="50" charset="-128"/>
              </a:rPr>
              <a:t>20</a:t>
            </a:r>
            <a:r>
              <a:rPr kumimoji="1" lang="ja-JP" altLang="en-US" sz="1100" u="sng" dirty="0">
                <a:latin typeface="Meiryo UI" panose="020B0604030504040204" pitchFamily="50" charset="-128"/>
                <a:ea typeface="Meiryo UI" panose="020B0604030504040204" pitchFamily="50" charset="-128"/>
              </a:rPr>
              <a:t>回副首都推進本部会議（</a:t>
            </a:r>
            <a:r>
              <a:rPr kumimoji="1" lang="en-US" altLang="ja-JP" sz="1100" u="sng" dirty="0">
                <a:latin typeface="Meiryo UI" panose="020B0604030504040204" pitchFamily="50" charset="-128"/>
                <a:ea typeface="Meiryo UI" panose="020B0604030504040204" pitchFamily="50" charset="-128"/>
              </a:rPr>
              <a:t>2020</a:t>
            </a:r>
            <a:r>
              <a:rPr kumimoji="1" lang="ja-JP" altLang="en-US" sz="1100" u="sng" dirty="0">
                <a:latin typeface="Meiryo UI" panose="020B0604030504040204" pitchFamily="50" charset="-128"/>
                <a:ea typeface="Meiryo UI" panose="020B0604030504040204" pitchFamily="50" charset="-128"/>
              </a:rPr>
              <a:t>年１月</a:t>
            </a:r>
            <a:r>
              <a:rPr kumimoji="1" lang="en-US" altLang="ja-JP" sz="1100" u="sng" dirty="0">
                <a:latin typeface="Meiryo UI" panose="020B0604030504040204" pitchFamily="50" charset="-128"/>
                <a:ea typeface="Meiryo UI" panose="020B0604030504040204" pitchFamily="50" charset="-128"/>
              </a:rPr>
              <a:t>22</a:t>
            </a:r>
            <a:r>
              <a:rPr kumimoji="1" lang="ja-JP" altLang="en-US" sz="1100" u="sng" dirty="0">
                <a:latin typeface="Meiryo UI" panose="020B0604030504040204" pitchFamily="50" charset="-128"/>
                <a:ea typeface="Meiryo UI" panose="020B0604030504040204" pitchFamily="50" charset="-128"/>
              </a:rPr>
              <a:t>日</a:t>
            </a:r>
            <a:r>
              <a:rPr kumimoji="1" lang="ja-JP" altLang="en-US" sz="1100" u="sng"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更なる誘客や府域周遊の促進など事業効果を相乗的に高め、大阪全体としてのメリットにつなげる「新しい好循環」を実現する。</a:t>
            </a:r>
          </a:p>
        </p:txBody>
      </p:sp>
      <p:grpSp>
        <p:nvGrpSpPr>
          <p:cNvPr id="25" name="グループ化 24"/>
          <p:cNvGrpSpPr/>
          <p:nvPr/>
        </p:nvGrpSpPr>
        <p:grpSpPr>
          <a:xfrm>
            <a:off x="667807" y="4516244"/>
            <a:ext cx="8576184" cy="1932292"/>
            <a:chOff x="667807" y="3617965"/>
            <a:chExt cx="8576184" cy="1830177"/>
          </a:xfrm>
        </p:grpSpPr>
        <p:sp>
          <p:nvSpPr>
            <p:cNvPr id="26" name="正方形/長方形 25">
              <a:extLst>
                <a:ext uri="{FF2B5EF4-FFF2-40B4-BE49-F238E27FC236}">
                  <a16:creationId xmlns:a16="http://schemas.microsoft.com/office/drawing/2014/main" id="{3B305EC6-6134-436D-87C9-10EFF508689E}"/>
                </a:ext>
              </a:extLst>
            </p:cNvPr>
            <p:cNvSpPr/>
            <p:nvPr/>
          </p:nvSpPr>
          <p:spPr>
            <a:xfrm>
              <a:off x="667807" y="3617965"/>
              <a:ext cx="8576184" cy="1830177"/>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40000"/>
                </a:lnSpc>
              </a:pP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、様々なステークホルダーとの連携のもと取組みを進めている。</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に基づく施策についても、関係機関等と連携しながら、</a:t>
              </a: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踏まえた</a:t>
              </a: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3780089"/>
              <a:ext cx="583664" cy="583664"/>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3780089"/>
              <a:ext cx="589581" cy="589580"/>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3780089"/>
              <a:ext cx="589580" cy="589580"/>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3780089"/>
              <a:ext cx="589581" cy="589580"/>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3780089"/>
              <a:ext cx="583933" cy="583933"/>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3780089"/>
              <a:ext cx="589579" cy="589580"/>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3780089"/>
              <a:ext cx="582939" cy="589580"/>
            </a:xfrm>
            <a:prstGeom prst="rect">
              <a:avLst/>
            </a:prstGeom>
            <a:ln>
              <a:solidFill>
                <a:schemeClr val="tx1"/>
              </a:solidFill>
              <a:prstDash val="sysDot"/>
            </a:ln>
          </p:spPr>
        </p:pic>
      </p:grpSp>
      <p:sp>
        <p:nvSpPr>
          <p:cNvPr id="34" name="テキスト ボックス 33"/>
          <p:cNvSpPr txBox="1"/>
          <p:nvPr/>
        </p:nvSpPr>
        <p:spPr>
          <a:xfrm>
            <a:off x="673067" y="4826252"/>
            <a:ext cx="2286000"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　</a:t>
            </a:r>
            <a:r>
              <a:rPr lang="en-US" altLang="ja-JP" sz="1600" b="1" u="sng" dirty="0">
                <a:latin typeface="Meiryo UI" panose="020B0604030504040204" pitchFamily="50" charset="-128"/>
                <a:ea typeface="Meiryo UI" panose="020B0604030504040204" pitchFamily="50" charset="-128"/>
              </a:rPr>
              <a:t>SDG</a:t>
            </a:r>
            <a:r>
              <a:rPr lang="ja-JP" altLang="en-US" sz="1600" b="1" u="sng" dirty="0" err="1">
                <a:latin typeface="Meiryo UI" panose="020B0604030504040204" pitchFamily="50" charset="-128"/>
                <a:ea typeface="Meiryo UI" panose="020B0604030504040204" pitchFamily="50" charset="-128"/>
              </a:rPr>
              <a:t>ｓ</a:t>
            </a:r>
            <a:r>
              <a:rPr lang="ja-JP" altLang="en-US" sz="1600" b="1" u="sng" dirty="0">
                <a:latin typeface="Meiryo UI" panose="020B0604030504040204" pitchFamily="50" charset="-128"/>
                <a:ea typeface="Meiryo UI" panose="020B0604030504040204" pitchFamily="50" charset="-128"/>
              </a:rPr>
              <a:t>の取組み</a:t>
            </a:r>
            <a:endParaRPr kumimoji="1" lang="ja-JP" altLang="en-US" sz="1600" dirty="0"/>
          </a:p>
        </p:txBody>
      </p:sp>
    </p:spTree>
    <p:extLst>
      <p:ext uri="{BB962C8B-B14F-4D97-AF65-F5344CB8AC3E}">
        <p14:creationId xmlns:p14="http://schemas.microsoft.com/office/powerpoint/2010/main" val="82968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lang="en-US" altLang="ja-JP" dirty="0"/>
              <a:t>6</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624863289"/>
              </p:ext>
            </p:extLst>
          </p:nvPr>
        </p:nvGraphicFramePr>
        <p:xfrm>
          <a:off x="316928" y="1161325"/>
          <a:ext cx="9202468" cy="5433435"/>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安全で安心して</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en-US" altLang="ja-JP" sz="1500" b="1" u="sng" kern="100" dirty="0">
                          <a:solidFill>
                            <a:schemeClr val="tx1"/>
                          </a:solidFill>
                          <a:effectLst/>
                          <a:latin typeface="Meiryo UI" panose="020B0604030504040204" pitchFamily="50" charset="-128"/>
                          <a:ea typeface="Meiryo UI" panose="020B0604030504040204" pitchFamily="50" charset="-128"/>
                        </a:rPr>
                        <a:t>24</a:t>
                      </a:r>
                      <a:r>
                        <a:rPr lang="ja-JP" altLang="en-US" sz="1500" b="1" u="sng" kern="100" dirty="0">
                          <a:solidFill>
                            <a:schemeClr val="tx1"/>
                          </a:solidFill>
                          <a:effectLst/>
                          <a:latin typeface="Meiryo UI" panose="020B0604030504040204" pitchFamily="50" charset="-128"/>
                          <a:ea typeface="Meiryo UI" panose="020B0604030504040204" pitchFamily="50" charset="-128"/>
                        </a:rPr>
                        <a:t>時間</a:t>
                      </a:r>
                      <a:r>
                        <a:rPr lang="ja-JP" altLang="en-US" sz="1500" b="1" kern="100" dirty="0">
                          <a:solidFill>
                            <a:schemeClr val="tx1"/>
                          </a:solidFill>
                          <a:effectLst/>
                          <a:latin typeface="Meiryo UI" panose="020B0604030504040204" pitchFamily="50" charset="-128"/>
                          <a:ea typeface="Meiryo UI" panose="020B0604030504040204" pitchFamily="50" charset="-128"/>
                        </a:rPr>
                        <a:t>快適に</a:t>
                      </a:r>
                      <a:r>
                        <a:rPr lang="ja-JP" sz="1500" b="1" kern="100" dirty="0">
                          <a:solidFill>
                            <a:schemeClr val="tx1"/>
                          </a:solidFill>
                          <a:effectLst/>
                          <a:latin typeface="Meiryo UI" panose="020B0604030504040204" pitchFamily="50" charset="-128"/>
                          <a:ea typeface="Meiryo UI" panose="020B0604030504040204" pitchFamily="50" charset="-128"/>
                        </a:rPr>
                        <a:t>滞在できる都市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lvl="0" indent="0" algn="l">
                        <a:lnSpc>
                          <a:spcPts val="1300"/>
                        </a:lnSpc>
                        <a:spcAft>
                          <a:spcPts val="0"/>
                        </a:spcAft>
                      </a:pPr>
                      <a:r>
                        <a:rPr lang="ja-JP" altLang="en-US" sz="1200" b="0" u="sng" kern="100" dirty="0">
                          <a:solidFill>
                            <a:schemeClr val="tx1"/>
                          </a:solidFill>
                          <a:effectLst/>
                          <a:latin typeface="Meiryo UI" panose="020B0604030504040204" pitchFamily="50" charset="-128"/>
                          <a:ea typeface="Meiryo UI" panose="020B0604030504040204" pitchFamily="50" charset="-128"/>
                        </a:rPr>
                        <a:t>大阪を訪れる</a:t>
                      </a:r>
                      <a:r>
                        <a:rPr lang="ja-JP" altLang="en-US" sz="1200" b="0" u="none" kern="100" dirty="0">
                          <a:solidFill>
                            <a:schemeClr val="tx1"/>
                          </a:solidFill>
                          <a:effectLst/>
                          <a:latin typeface="Meiryo UI" panose="020B0604030504040204" pitchFamily="50" charset="-128"/>
                          <a:ea typeface="Meiryo UI" panose="020B0604030504040204" pitchFamily="50" charset="-128"/>
                        </a:rPr>
                        <a:t>人々が</a:t>
                      </a:r>
                      <a:r>
                        <a:rPr lang="ja-JP" altLang="en-US" sz="1200" b="0" u="sng" kern="100" dirty="0">
                          <a:solidFill>
                            <a:schemeClr val="tx1"/>
                          </a:solidFill>
                          <a:effectLst/>
                          <a:latin typeface="Meiryo UI" panose="020B0604030504040204" pitchFamily="50" charset="-128"/>
                          <a:ea typeface="Meiryo UI" panose="020B0604030504040204" pitchFamily="50" charset="-128"/>
                        </a:rPr>
                        <a:t>昼夜を問わず快適に、</a:t>
                      </a:r>
                      <a:r>
                        <a:rPr lang="ja-JP" altLang="en-US" sz="1200" b="0" u="none" kern="100" dirty="0">
                          <a:solidFill>
                            <a:schemeClr val="tx1"/>
                          </a:solidFill>
                          <a:effectLst/>
                          <a:latin typeface="Meiryo UI" panose="020B0604030504040204" pitchFamily="50" charset="-128"/>
                          <a:ea typeface="Meiryo UI" panose="020B0604030504040204" pitchFamily="50" charset="-128"/>
                        </a:rPr>
                        <a:t>安全で安心して</a:t>
                      </a:r>
                      <a:r>
                        <a:rPr lang="ja-JP" altLang="en-US" sz="1200" b="0" u="sng" kern="100" dirty="0">
                          <a:solidFill>
                            <a:schemeClr val="tx1"/>
                          </a:solidFill>
                          <a:effectLst/>
                          <a:latin typeface="Meiryo UI" panose="020B0604030504040204" pitchFamily="50" charset="-128"/>
                          <a:ea typeface="Meiryo UI" panose="020B0604030504040204" pitchFamily="50" charset="-128"/>
                        </a:rPr>
                        <a:t>滞在できる</a:t>
                      </a:r>
                      <a:r>
                        <a:rPr lang="ja-JP" altLang="en-US" sz="1200" b="0" u="none" kern="100" dirty="0">
                          <a:solidFill>
                            <a:schemeClr val="tx1"/>
                          </a:solidFill>
                          <a:effectLst/>
                          <a:latin typeface="Meiryo UI" panose="020B0604030504040204" pitchFamily="50" charset="-128"/>
                          <a:ea typeface="Meiryo UI" panose="020B0604030504040204" pitchFamily="50" charset="-128"/>
                        </a:rPr>
                        <a:t>都市をめざす。</a:t>
                      </a:r>
                    </a:p>
                  </a:txBody>
                  <a:tcPr marL="37820" marR="37820" marT="0" marB="0" anchor="ctr"/>
                </a:tc>
                <a:extLst>
                  <a:ext uri="{0D108BD9-81ED-4DB2-BD59-A6C34878D82A}">
                    <a16:rowId xmlns:a16="http://schemas.microsoft.com/office/drawing/2014/main" val="2021061701"/>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大阪ならではの</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賑わいを創出する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l" defTabSz="914400" rtl="0" eaLnBrk="1" fontAlgn="auto" latinLnBrk="0" hangingPunct="1">
                        <a:lnSpc>
                          <a:spcPts val="1300"/>
                        </a:lnSpc>
                        <a:spcBef>
                          <a:spcPts val="0"/>
                        </a:spcBef>
                        <a:spcAft>
                          <a:spcPts val="0"/>
                        </a:spcAft>
                        <a:buClrTx/>
                        <a:buSzTx/>
                        <a:buFontTx/>
                        <a:buNone/>
                        <a:tabLst/>
                        <a:defRPr/>
                      </a:pPr>
                      <a:r>
                        <a:rPr lang="ja-JP" altLang="en-US" sz="1200" u="sng" kern="100" dirty="0">
                          <a:solidFill>
                            <a:schemeClr val="tx1"/>
                          </a:solidFill>
                          <a:effectLst/>
                          <a:latin typeface="Meiryo UI" panose="020B0604030504040204" pitchFamily="50" charset="-128"/>
                          <a:ea typeface="Meiryo UI" panose="020B0604030504040204" pitchFamily="50" charset="-128"/>
                        </a:rPr>
                        <a:t>大阪の人々が誇りや愛着を感じ自慢できる、大阪ならではの賑わいを創出する</a:t>
                      </a:r>
                      <a:r>
                        <a:rPr lang="ja-JP" altLang="ja-JP" sz="1200" u="sng" kern="100" dirty="0">
                          <a:solidFill>
                            <a:schemeClr val="tx1"/>
                          </a:solidFill>
                          <a:effectLst/>
                          <a:latin typeface="Meiryo UI" panose="020B0604030504040204" pitchFamily="50" charset="-128"/>
                          <a:ea typeface="Meiryo UI" panose="020B0604030504040204" pitchFamily="50" charset="-128"/>
                        </a:rPr>
                        <a:t>都市を</a:t>
                      </a:r>
                      <a:r>
                        <a:rPr lang="ja-JP" altLang="en-US" sz="1200" u="sng" kern="100" dirty="0">
                          <a:solidFill>
                            <a:schemeClr val="tx1"/>
                          </a:solidFill>
                          <a:effectLst/>
                          <a:latin typeface="Meiryo UI" panose="020B0604030504040204" pitchFamily="50" charset="-128"/>
                          <a:ea typeface="Meiryo UI" panose="020B0604030504040204" pitchFamily="50" charset="-128"/>
                        </a:rPr>
                        <a:t>めざす。</a:t>
                      </a:r>
                      <a:endParaRPr lang="ja-JP" altLang="ja-JP" sz="1200" u="sng"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多様な楽しみ方ができる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周遊・</a:t>
                      </a:r>
                      <a:r>
                        <a:rPr lang="ja-JP" altLang="en-US" sz="1500" b="1" kern="100" dirty="0">
                          <a:solidFill>
                            <a:schemeClr val="tx1"/>
                          </a:solidFill>
                          <a:effectLst/>
                          <a:latin typeface="Meiryo UI" panose="020B0604030504040204" pitchFamily="50" charset="-128"/>
                          <a:ea typeface="Meiryo UI" panose="020B0604030504040204" pitchFamily="50" charset="-128"/>
                        </a:rPr>
                        <a:t>観光</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ja-JP" sz="1200" u="none" kern="100" dirty="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u="none" kern="100" baseline="0" dirty="0">
                          <a:solidFill>
                            <a:schemeClr val="tx1"/>
                          </a:solidFill>
                          <a:effectLst/>
                          <a:latin typeface="Meiryo UI" panose="020B0604030504040204" pitchFamily="50" charset="-128"/>
                          <a:ea typeface="Meiryo UI" panose="020B0604030504040204" pitchFamily="50" charset="-128"/>
                        </a:rPr>
                        <a:t>国・</a:t>
                      </a:r>
                      <a:r>
                        <a:rPr lang="ja-JP" altLang="ja-JP" sz="1200" u="none" kern="100" dirty="0">
                          <a:solidFill>
                            <a:schemeClr val="tx1"/>
                          </a:solidFill>
                          <a:effectLst/>
                          <a:latin typeface="Meiryo UI" panose="020B0604030504040204" pitchFamily="50" charset="-128"/>
                          <a:ea typeface="Meiryo UI" panose="020B0604030504040204" pitchFamily="50" charset="-128"/>
                        </a:rPr>
                        <a:t>地域から</a:t>
                      </a:r>
                      <a:r>
                        <a:rPr lang="ja-JP" altLang="en-US" sz="1200" u="none" kern="100" dirty="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u="none" kern="100" dirty="0">
                          <a:solidFill>
                            <a:schemeClr val="tx1"/>
                          </a:solidFill>
                          <a:effectLst/>
                          <a:latin typeface="Meiryo UI" panose="020B0604030504040204" pitchFamily="50" charset="-128"/>
                          <a:ea typeface="Meiryo UI" panose="020B0604030504040204" pitchFamily="50" charset="-128"/>
                        </a:rPr>
                        <a:t>、府内各地を周遊し多様な</a:t>
                      </a:r>
                      <a:r>
                        <a:rPr lang="ja-JP" altLang="en-US" sz="1200" u="sng" kern="100" dirty="0">
                          <a:solidFill>
                            <a:schemeClr val="tx1"/>
                          </a:solidFill>
                          <a:effectLst/>
                          <a:latin typeface="Meiryo UI" panose="020B0604030504040204" pitchFamily="50" charset="-128"/>
                          <a:ea typeface="Meiryo UI" panose="020B0604030504040204" pitchFamily="50" charset="-128"/>
                        </a:rPr>
                        <a:t>楽しみ方</a:t>
                      </a:r>
                      <a:r>
                        <a:rPr lang="ja-JP" altLang="ja-JP" sz="1200" u="none" kern="100" dirty="0">
                          <a:solidFill>
                            <a:schemeClr val="tx1"/>
                          </a:solidFill>
                          <a:effectLst/>
                          <a:latin typeface="Meiryo UI" panose="020B0604030504040204" pitchFamily="50" charset="-128"/>
                          <a:ea typeface="Meiryo UI" panose="020B0604030504040204" pitchFamily="50" charset="-128"/>
                        </a:rPr>
                        <a:t>ができる都市を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629307">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大阪が誇る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文化力を活用した魅力あふれる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国内外から芸術家等が集い、様々な文化芸術が交流し、新たなつながりや創造が促進されることにより、大阪の文化力や都市の魅力のさらなる向上につながる都市をめざす。</a:t>
                      </a:r>
                    </a:p>
                  </a:txBody>
                  <a:tcPr marL="37820" marR="37820" marT="0" marB="0" anchor="ctr"/>
                </a:tc>
                <a:extLst>
                  <a:ext uri="{0D108BD9-81ED-4DB2-BD59-A6C34878D82A}">
                    <a16:rowId xmlns:a16="http://schemas.microsoft.com/office/drawing/2014/main" val="3814659054"/>
                  </a:ext>
                </a:extLst>
              </a:tr>
              <a:tr h="533792">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100" dirty="0">
                          <a:solidFill>
                            <a:schemeClr val="tx1"/>
                          </a:solidFill>
                          <a:effectLst/>
                          <a:latin typeface="Meiryo UI" panose="020B0604030504040204" pitchFamily="50" charset="-128"/>
                          <a:ea typeface="Meiryo UI" panose="020B0604030504040204" pitchFamily="50" charset="-128"/>
                        </a:rPr>
                        <a:t>あらゆる人々が</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100" dirty="0">
                          <a:solidFill>
                            <a:schemeClr val="tx1"/>
                          </a:solidFill>
                          <a:effectLst/>
                          <a:latin typeface="Meiryo UI" panose="020B0604030504040204" pitchFamily="50" charset="-128"/>
                          <a:ea typeface="Meiryo UI" panose="020B0604030504040204" pitchFamily="50" charset="-128"/>
                        </a:rPr>
                        <a:t>文化を</a:t>
                      </a:r>
                      <a:r>
                        <a:rPr lang="ja-JP" altLang="en-US" sz="1500" b="1" u="none" kern="100" dirty="0">
                          <a:solidFill>
                            <a:schemeClr val="tx1"/>
                          </a:solidFill>
                          <a:effectLst/>
                          <a:latin typeface="Meiryo UI" panose="020B0604030504040204" pitchFamily="50" charset="-128"/>
                          <a:ea typeface="Meiryo UI" panose="020B0604030504040204" pitchFamily="50" charset="-128"/>
                        </a:rPr>
                        <a:t>享受できる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0" dirty="0">
                          <a:solidFill>
                            <a:schemeClr val="tx1"/>
                          </a:solidFill>
                          <a:effectLst/>
                          <a:latin typeface="Meiryo UI" panose="020B0604030504040204" pitchFamily="50" charset="-128"/>
                          <a:ea typeface="Meiryo UI" panose="020B0604030504040204" pitchFamily="50" charset="-128"/>
                        </a:rPr>
                        <a:t>世界に誇れる</a:t>
                      </a:r>
                      <a:endParaRPr lang="en-US" altLang="ja-JP" sz="1200" b="0" u="none" kern="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0" dirty="0">
                          <a:solidFill>
                            <a:schemeClr val="tx1"/>
                          </a:solidFill>
                          <a:effectLst/>
                          <a:latin typeface="Meiryo UI" panose="020B0604030504040204" pitchFamily="50" charset="-128"/>
                          <a:ea typeface="Meiryo UI" panose="020B0604030504040204" pitchFamily="50" charset="-128"/>
                        </a:rPr>
                        <a:t>スポーツ推進都市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a:t>
                      </a:r>
                      <a:r>
                        <a:rPr lang="ja-JP" altLang="en-US" sz="1200" u="sng" kern="100" dirty="0">
                          <a:solidFill>
                            <a:schemeClr val="tx1"/>
                          </a:solidFill>
                          <a:effectLst/>
                          <a:latin typeface="Meiryo UI" panose="020B0604030504040204" pitchFamily="50" charset="-128"/>
                          <a:ea typeface="Meiryo UI" panose="020B0604030504040204" pitchFamily="50" charset="-128"/>
                        </a:rPr>
                        <a:t>み</a:t>
                      </a:r>
                      <a:r>
                        <a:rPr lang="ja-JP" sz="1200" u="sng" kern="100" dirty="0">
                          <a:solidFill>
                            <a:schemeClr val="tx1"/>
                          </a:solidFill>
                          <a:effectLst/>
                          <a:latin typeface="Meiryo UI" panose="020B0604030504040204" pitchFamily="50" charset="-128"/>
                          <a:ea typeface="Meiryo UI" panose="020B0604030504040204" pitchFamily="50" charset="-128"/>
                        </a:rPr>
                        <a:t>る</a:t>
                      </a:r>
                      <a:r>
                        <a:rPr lang="ja-JP" sz="1200" u="none" kern="100" dirty="0">
                          <a:solidFill>
                            <a:schemeClr val="tx1"/>
                          </a:solidFill>
                          <a:effectLst/>
                          <a:latin typeface="Meiryo UI" panose="020B0604030504040204" pitchFamily="50" charset="-128"/>
                          <a:ea typeface="Meiryo UI" panose="020B0604030504040204" pitchFamily="50" charset="-128"/>
                        </a:rPr>
                        <a:t>」機会を創出し、夢</a:t>
                      </a:r>
                      <a:r>
                        <a:rPr lang="ja-JP" altLang="en-US" sz="1200" u="none" kern="100" dirty="0">
                          <a:solidFill>
                            <a:schemeClr val="tx1"/>
                          </a:solidFill>
                          <a:effectLst/>
                          <a:latin typeface="Meiryo UI" panose="020B0604030504040204" pitchFamily="50" charset="-128"/>
                          <a:ea typeface="Meiryo UI" panose="020B0604030504040204" pitchFamily="50" charset="-128"/>
                        </a:rPr>
                        <a:t>や</a:t>
                      </a:r>
                      <a:r>
                        <a:rPr lang="ja-JP" sz="1200" u="none" kern="100" dirty="0">
                          <a:solidFill>
                            <a:schemeClr val="tx1"/>
                          </a:solidFill>
                          <a:effectLst/>
                          <a:latin typeface="Meiryo UI" panose="020B0604030504040204" pitchFamily="50" charset="-128"/>
                          <a:ea typeface="Meiryo UI" panose="020B0604030504040204" pitchFamily="50" charset="-128"/>
                        </a:rPr>
                        <a:t>希望、活力をうみだすとともに、スポーツの魅力を活用した</a:t>
                      </a:r>
                      <a:r>
                        <a:rPr lang="ja-JP" altLang="en-US" sz="1200" u="none" kern="100" dirty="0">
                          <a:solidFill>
                            <a:schemeClr val="tx1"/>
                          </a:solidFill>
                          <a:effectLst/>
                          <a:latin typeface="Meiryo UI" panose="020B0604030504040204" pitchFamily="50" charset="-128"/>
                          <a:ea typeface="Meiryo UI" panose="020B0604030504040204" pitchFamily="50" charset="-128"/>
                        </a:rPr>
                        <a:t>様々な形の</a:t>
                      </a:r>
                      <a:r>
                        <a:rPr lang="ja-JP" sz="1200" u="none" kern="100" dirty="0">
                          <a:solidFill>
                            <a:schemeClr val="tx1"/>
                          </a:solidFill>
                          <a:effectLst/>
                          <a:latin typeface="Meiryo UI" panose="020B0604030504040204" pitchFamily="50" charset="-128"/>
                          <a:ea typeface="Meiryo UI" panose="020B0604030504040204" pitchFamily="50" charset="-128"/>
                        </a:rPr>
                        <a:t>スポーツツーリズム</a:t>
                      </a:r>
                      <a:r>
                        <a:rPr lang="ja-JP" altLang="en-US" sz="1200" u="none" kern="100" dirty="0">
                          <a:solidFill>
                            <a:schemeClr val="tx1"/>
                          </a:solidFill>
                          <a:effectLst/>
                          <a:latin typeface="Meiryo UI" panose="020B0604030504040204" pitchFamily="50" charset="-128"/>
                          <a:ea typeface="Meiryo UI" panose="020B0604030504040204" pitchFamily="50" charset="-128"/>
                        </a:rPr>
                        <a:t>の</a:t>
                      </a:r>
                      <a:r>
                        <a:rPr lang="ja-JP" sz="1200" u="none" kern="100" dirty="0">
                          <a:solidFill>
                            <a:schemeClr val="tx1"/>
                          </a:solidFill>
                          <a:effectLst/>
                          <a:latin typeface="Meiryo UI" panose="020B0604030504040204" pitchFamily="50" charset="-128"/>
                          <a:ea typeface="Meiryo UI" panose="020B0604030504040204" pitchFamily="50" charset="-128"/>
                        </a:rPr>
                        <a:t>推進</a:t>
                      </a:r>
                      <a:r>
                        <a:rPr lang="ja-JP" altLang="en-US" sz="1200" u="none" kern="100" dirty="0">
                          <a:solidFill>
                            <a:schemeClr val="tx1"/>
                          </a:solidFill>
                          <a:effectLst/>
                          <a:latin typeface="Meiryo UI" panose="020B0604030504040204" pitchFamily="50" charset="-128"/>
                          <a:ea typeface="Meiryo UI" panose="020B0604030504040204" pitchFamily="50" charset="-128"/>
                        </a:rPr>
                        <a:t>等により</a:t>
                      </a:r>
                      <a:r>
                        <a:rPr lang="ja-JP" sz="1200" u="none" kern="100" dirty="0">
                          <a:solidFill>
                            <a:schemeClr val="tx1"/>
                          </a:solidFill>
                          <a:effectLst/>
                          <a:latin typeface="Meiryo UI" panose="020B0604030504040204" pitchFamily="50" charset="-128"/>
                          <a:ea typeface="Meiryo UI" panose="020B0604030504040204" pitchFamily="50" charset="-128"/>
                        </a:rPr>
                        <a:t>、世界に誇れるスポーツ推進都市を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健康と生きがいを創出する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スポーツに親しめる都市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u="none" kern="100" dirty="0">
                          <a:solidFill>
                            <a:schemeClr val="tx1"/>
                          </a:solidFill>
                          <a:effectLst/>
                          <a:latin typeface="Meiryo UI" panose="020B0604030504040204" pitchFamily="50" charset="-128"/>
                          <a:ea typeface="Meiryo UI" panose="020B0604030504040204" pitchFamily="50" charset="-128"/>
                        </a:rPr>
                        <a:t>10</a:t>
                      </a:r>
                      <a:r>
                        <a:rPr lang="ja-JP" altLang="en-US" sz="1200" u="none" kern="100" dirty="0">
                          <a:solidFill>
                            <a:schemeClr val="tx1"/>
                          </a:solidFill>
                          <a:effectLst/>
                          <a:latin typeface="Meiryo UI" panose="020B0604030504040204" pitchFamily="50" charset="-128"/>
                          <a:ea typeface="Meiryo UI" panose="020B0604030504040204" pitchFamily="50" charset="-128"/>
                        </a:rPr>
                        <a:t>歳若返り」を見据え、</a:t>
                      </a:r>
                      <a:r>
                        <a:rPr lang="ja-JP" altLang="ja-JP" sz="1200" u="none" kern="100" dirty="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kern="100" dirty="0">
                          <a:solidFill>
                            <a:schemeClr val="tx1"/>
                          </a:solidFill>
                          <a:effectLst/>
                          <a:latin typeface="Meiryo UI" panose="020B0604030504040204" pitchFamily="50" charset="-128"/>
                          <a:ea typeface="Meiryo UI" panose="020B0604030504040204" pitchFamily="50" charset="-128"/>
                        </a:rPr>
                        <a:t>グローバル人材が活躍する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just"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u="none" kern="100" dirty="0">
                          <a:solidFill>
                            <a:schemeClr val="tx1"/>
                          </a:solidFill>
                          <a:effectLst/>
                          <a:latin typeface="Meiryo UI" panose="020B0604030504040204" pitchFamily="50" charset="-128"/>
                          <a:ea typeface="Meiryo UI" panose="020B0604030504040204" pitchFamily="50" charset="-128"/>
                        </a:rPr>
                        <a:t>国内外の</a:t>
                      </a:r>
                      <a:r>
                        <a:rPr lang="ja-JP" altLang="en-US" sz="1200" u="none" kern="100" dirty="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u="none" kern="100" dirty="0">
                          <a:solidFill>
                            <a:schemeClr val="tx1"/>
                          </a:solidFill>
                          <a:effectLst/>
                          <a:latin typeface="Meiryo UI" panose="020B0604030504040204" pitchFamily="50" charset="-128"/>
                          <a:ea typeface="Meiryo UI" panose="020B0604030504040204" pitchFamily="50" charset="-128"/>
                        </a:rPr>
                        <a:t>国際都市を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r>
                        <a:rPr lang="ja-JP" altLang="en-US" sz="1200" u="none" kern="100" dirty="0">
                          <a:solidFill>
                            <a:schemeClr val="tx1"/>
                          </a:solidFill>
                          <a:effectLst/>
                          <a:latin typeface="Meiryo UI" panose="020B0604030504040204" pitchFamily="50" charset="-128"/>
                          <a:ea typeface="Meiryo UI" panose="020B0604030504040204" pitchFamily="50" charset="-128"/>
                        </a:rPr>
                        <a:t>。</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3379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出会いが新しい価値を生む</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多様性都市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外国人が安心・快適に</a:t>
                      </a:r>
                      <a:r>
                        <a:rPr lang="ja-JP" altLang="en-US" sz="1200" u="none" kern="100" dirty="0">
                          <a:solidFill>
                            <a:schemeClr val="tx1"/>
                          </a:solidFill>
                          <a:effectLst/>
                          <a:latin typeface="Meiryo UI" panose="020B0604030504040204" pitchFamily="50" charset="-128"/>
                          <a:ea typeface="Meiryo UI" panose="020B0604030504040204" pitchFamily="50" charset="-128"/>
                        </a:rPr>
                        <a:t>暮らせる</a:t>
                      </a:r>
                      <a:r>
                        <a:rPr lang="ja-JP" sz="1200" u="none" kern="100" dirty="0">
                          <a:solidFill>
                            <a:schemeClr val="tx1"/>
                          </a:solidFill>
                          <a:effectLst/>
                          <a:latin typeface="Meiryo UI" panose="020B0604030504040204" pitchFamily="50" charset="-128"/>
                          <a:ea typeface="Meiryo UI" panose="020B0604030504040204" pitchFamily="50" charset="-128"/>
                        </a:rPr>
                        <a:t>環境を整え</a:t>
                      </a:r>
                      <a:r>
                        <a:rPr lang="ja-JP" altLang="en-US" sz="1200" u="none" kern="100" dirty="0">
                          <a:solidFill>
                            <a:schemeClr val="tx1"/>
                          </a:solidFill>
                          <a:effectLst/>
                          <a:latin typeface="Meiryo UI" panose="020B0604030504040204" pitchFamily="50" charset="-128"/>
                          <a:ea typeface="Meiryo UI" panose="020B0604030504040204" pitchFamily="50" charset="-128"/>
                        </a:rPr>
                        <a:t>ることで</a:t>
                      </a:r>
                      <a:r>
                        <a:rPr lang="ja-JP" sz="1200" u="none" kern="100" dirty="0">
                          <a:solidFill>
                            <a:schemeClr val="tx1"/>
                          </a:solidFill>
                          <a:effectLst/>
                          <a:latin typeface="Meiryo UI" panose="020B0604030504040204" pitchFamily="50" charset="-128"/>
                          <a:ea typeface="Meiryo UI" panose="020B0604030504040204" pitchFamily="50" charset="-128"/>
                        </a:rPr>
                        <a:t>、多様な人材</a:t>
                      </a:r>
                      <a:r>
                        <a:rPr lang="ja-JP" altLang="en-US" sz="1200" u="none" kern="100" dirty="0">
                          <a:solidFill>
                            <a:schemeClr val="tx1"/>
                          </a:solidFill>
                          <a:effectLst/>
                          <a:latin typeface="Meiryo UI" panose="020B0604030504040204" pitchFamily="50" charset="-128"/>
                          <a:ea typeface="Meiryo UI" panose="020B0604030504040204" pitchFamily="50" charset="-128"/>
                        </a:rPr>
                        <a:t>や企業</a:t>
                      </a:r>
                      <a:r>
                        <a:rPr lang="ja-JP" sz="1200" u="none" kern="100" dirty="0">
                          <a:solidFill>
                            <a:schemeClr val="tx1"/>
                          </a:solidFill>
                          <a:effectLst/>
                          <a:latin typeface="Meiryo UI" panose="020B0604030504040204" pitchFamily="50" charset="-128"/>
                          <a:ea typeface="Meiryo UI" panose="020B0604030504040204" pitchFamily="50" charset="-128"/>
                        </a:rPr>
                        <a:t>を</a:t>
                      </a:r>
                      <a:r>
                        <a:rPr lang="ja-JP" altLang="en-US" sz="1200" u="none" kern="100" dirty="0">
                          <a:solidFill>
                            <a:schemeClr val="tx1"/>
                          </a:solidFill>
                          <a:effectLst/>
                          <a:latin typeface="Meiryo UI" panose="020B0604030504040204" pitchFamily="50" charset="-128"/>
                          <a:ea typeface="Meiryo UI" panose="020B0604030504040204" pitchFamily="50" charset="-128"/>
                        </a:rPr>
                        <a:t>惹きつけ</a:t>
                      </a:r>
                      <a:r>
                        <a:rPr lang="ja-JP" sz="1200" u="none" kern="100" dirty="0">
                          <a:solidFill>
                            <a:schemeClr val="tx1"/>
                          </a:solidFill>
                          <a:effectLst/>
                          <a:latin typeface="Meiryo UI" panose="020B0604030504040204" pitchFamily="50" charset="-128"/>
                          <a:ea typeface="Meiryo UI" panose="020B0604030504040204" pitchFamily="50" charset="-128"/>
                        </a:rPr>
                        <a:t>、新しい価値を生み出す都市を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6" name="正方形/長方形 5"/>
          <p:cNvSpPr/>
          <p:nvPr/>
        </p:nvSpPr>
        <p:spPr>
          <a:xfrm>
            <a:off x="159658" y="550995"/>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u="sng" dirty="0">
                <a:solidFill>
                  <a:schemeClr val="tx1"/>
                </a:solidFill>
                <a:latin typeface="Meiryo UI" panose="020B0604030504040204" pitchFamily="50" charset="-128"/>
                <a:ea typeface="Meiryo UI" panose="020B0604030504040204" pitchFamily="50" charset="-128"/>
              </a:rPr>
              <a:t>都市の賑わいや活力を創出し、高めていくため１０の</a:t>
            </a:r>
            <a:r>
              <a:rPr kumimoji="1" lang="ja-JP" altLang="en-US" sz="1300" dirty="0">
                <a:solidFill>
                  <a:schemeClr val="tx1"/>
                </a:solidFill>
                <a:latin typeface="Meiryo UI" panose="020B0604030504040204" pitchFamily="50" charset="-128"/>
                <a:ea typeface="Meiryo UI" panose="020B0604030504040204" pitchFamily="50" charset="-128"/>
              </a:rPr>
              <a:t>めざすべき都市像を設定し、その実現に向けてベクトルをあわせて施策の実施に取り組む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めざすべき都市像</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a:t>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481904069"/>
              </p:ext>
            </p:extLst>
          </p:nvPr>
        </p:nvGraphicFramePr>
        <p:xfrm>
          <a:off x="297360" y="796842"/>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5236">
                <a:tc>
                  <a:txBody>
                    <a:bodyPr/>
                    <a:lstStyle/>
                    <a:p>
                      <a:r>
                        <a:rPr kumimoji="1" lang="ja-JP" altLang="en-US" sz="1200" dirty="0">
                          <a:latin typeface="Meiryo UI" panose="020B0604030504040204" pitchFamily="50" charset="-128"/>
                          <a:ea typeface="Meiryo UI" panose="020B0604030504040204" pitchFamily="50" charset="-128"/>
                        </a:rPr>
                        <a:t>１　安全で安心</a:t>
                      </a:r>
                      <a:r>
                        <a:rPr kumimoji="1" lang="ja-JP" altLang="en-US" sz="1200" dirty="0">
                          <a:solidFill>
                            <a:schemeClr val="bg1"/>
                          </a:solidFill>
                          <a:latin typeface="Meiryo UI" panose="020B0604030504040204" pitchFamily="50" charset="-128"/>
                          <a:ea typeface="Meiryo UI" panose="020B0604030504040204" pitchFamily="50" charset="-128"/>
                        </a:rPr>
                        <a:t>して</a:t>
                      </a:r>
                      <a:r>
                        <a:rPr kumimoji="1" lang="en-US" altLang="ja-JP" sz="1200" u="sng" dirty="0">
                          <a:solidFill>
                            <a:schemeClr val="bg1"/>
                          </a:solidFill>
                          <a:latin typeface="Meiryo UI" panose="020B0604030504040204" pitchFamily="50" charset="-128"/>
                          <a:ea typeface="Meiryo UI" panose="020B0604030504040204" pitchFamily="50" charset="-128"/>
                        </a:rPr>
                        <a:t>24</a:t>
                      </a:r>
                      <a:r>
                        <a:rPr kumimoji="1" lang="ja-JP" altLang="en-US" sz="1200" u="sng" dirty="0">
                          <a:solidFill>
                            <a:schemeClr val="bg1"/>
                          </a:solidFill>
                          <a:latin typeface="Meiryo UI" panose="020B0604030504040204" pitchFamily="50" charset="-128"/>
                          <a:ea typeface="Meiryo UI" panose="020B0604030504040204" pitchFamily="50" charset="-128"/>
                        </a:rPr>
                        <a:t>時間</a:t>
                      </a:r>
                      <a:r>
                        <a:rPr kumimoji="1" lang="ja-JP" altLang="en-US" sz="1200" dirty="0">
                          <a:latin typeface="Meiryo UI" panose="020B0604030504040204" pitchFamily="50" charset="-128"/>
                          <a:ea typeface="Meiryo UI" panose="020B0604030504040204" pitchFamily="50" charset="-128"/>
                        </a:rPr>
                        <a:t>快適に滞在できる都市</a:t>
                      </a:r>
                    </a:p>
                  </a:txBody>
                  <a:tcPr marL="74295" marR="74295" marT="37148" marB="37148" anchor="ctr"/>
                </a:tc>
                <a:extLst>
                  <a:ext uri="{0D108BD9-81ED-4DB2-BD59-A6C34878D82A}">
                    <a16:rowId xmlns:a16="http://schemas.microsoft.com/office/drawing/2014/main" val="3867636356"/>
                  </a:ext>
                </a:extLst>
              </a:tr>
              <a:tr h="5320764">
                <a:tc>
                  <a:txBody>
                    <a:bodyPr/>
                    <a:lstStyle/>
                    <a:p>
                      <a:pPr>
                        <a:lnSpc>
                          <a:spcPts val="1800"/>
                        </a:lnSpc>
                      </a:pPr>
                      <a:endParaRPr kumimoji="1" lang="en-US" altLang="ja-JP" sz="1100" dirty="0">
                        <a:latin typeface="Meiryo UI" panose="020B0604030504040204" pitchFamily="50" charset="-128"/>
                        <a:ea typeface="Meiryo UI" panose="020B0604030504040204" pitchFamily="50" charset="-128"/>
                      </a:endParaRPr>
                    </a:p>
                    <a:p>
                      <a:pPr>
                        <a:lnSpc>
                          <a:spcPts val="1800"/>
                        </a:lnSpc>
                      </a:pPr>
                      <a:r>
                        <a:rPr kumimoji="1" lang="ja-JP" altLang="en-US" sz="1100" dirty="0">
                          <a:latin typeface="Meiryo UI" panose="020B0604030504040204" pitchFamily="50" charset="-128"/>
                          <a:ea typeface="Meiryo UI" panose="020B0604030504040204" pitchFamily="50" charset="-128"/>
                        </a:rPr>
                        <a:t>① 旅行者の安全・安心の確保</a:t>
                      </a:r>
                      <a:endParaRPr kumimoji="1" lang="en-US" altLang="ja-JP" sz="1100" dirty="0">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災害等に関する情報発信</a:t>
                      </a:r>
                      <a:endParaRPr kumimoji="1" lang="en-US" altLang="ja-JP" sz="1100" dirty="0">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sng"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a:solidFill>
                            <a:schemeClr val="tx1"/>
                          </a:solidFill>
                          <a:latin typeface="Meiryo UI" panose="020B0604030504040204" pitchFamily="50" charset="-128"/>
                          <a:ea typeface="Meiryo UI" panose="020B0604030504040204" pitchFamily="50" charset="-128"/>
                        </a:rPr>
                        <a:t>②ニューノーマルに適応した観光客受入環境の充実、ＩＣＴの活用・強化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感染対策の充実・強化（感染対策等認証制度の推進、顔認証技術の活用など）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8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sng"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a:t>
                      </a:r>
                      <a:r>
                        <a:rPr kumimoji="1" lang="ja-JP" altLang="en-US" sz="1100" u="sng" dirty="0">
                          <a:solidFill>
                            <a:schemeClr val="tx1"/>
                          </a:solidFill>
                          <a:latin typeface="Meiryo UI" panose="020B0604030504040204" pitchFamily="50" charset="-128"/>
                          <a:ea typeface="Meiryo UI" panose="020B0604030504040204" pitchFamily="50" charset="-128"/>
                        </a:rPr>
                        <a:t>活用</a:t>
                      </a:r>
                      <a:endParaRPr kumimoji="1" lang="en-US" altLang="ja-JP" sz="1100" u="sng"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8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21147892"/>
              </p:ext>
            </p:extLst>
          </p:nvPr>
        </p:nvGraphicFramePr>
        <p:xfrm>
          <a:off x="5082567" y="796842"/>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5842">
                <a:tc>
                  <a:txBody>
                    <a:bodyPr/>
                    <a:lstStyle/>
                    <a:p>
                      <a:r>
                        <a:rPr kumimoji="1" lang="ja-JP" altLang="en-US" sz="1200" dirty="0">
                          <a:latin typeface="Meiryo UI" panose="020B0604030504040204" pitchFamily="50" charset="-128"/>
                          <a:ea typeface="Meiryo UI" panose="020B0604030504040204" pitchFamily="50" charset="-128"/>
                        </a:rPr>
                        <a:t>２</a:t>
                      </a:r>
                      <a:r>
                        <a:rPr kumimoji="1" lang="ja-JP" altLang="en-US" sz="1200" dirty="0">
                          <a:solidFill>
                            <a:schemeClr val="bg1"/>
                          </a:solidFill>
                          <a:latin typeface="Meiryo UI" panose="020B0604030504040204" pitchFamily="50" charset="-128"/>
                          <a:ea typeface="Meiryo UI" panose="020B0604030504040204" pitchFamily="50" charset="-128"/>
                        </a:rPr>
                        <a:t>　大阪ならではの賑わいを創出する都市</a:t>
                      </a:r>
                    </a:p>
                  </a:txBody>
                  <a:tcPr marL="74295" marR="74295" marT="37148" marB="37148" anchor="ctr"/>
                </a:tc>
                <a:extLst>
                  <a:ext uri="{0D108BD9-81ED-4DB2-BD59-A6C34878D82A}">
                    <a16:rowId xmlns:a16="http://schemas.microsoft.com/office/drawing/2014/main" val="3867636356"/>
                  </a:ext>
                </a:extLst>
              </a:tr>
              <a:tr h="5320158">
                <a:tc>
                  <a:txBody>
                    <a:bodyPr/>
                    <a:lstStyle/>
                    <a:p>
                      <a:pPr>
                        <a:lnSpc>
                          <a:spcPts val="16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a:solidFill>
                            <a:schemeClr val="tx1"/>
                          </a:solidFill>
                          <a:latin typeface="Meiryo UI" panose="020B0604030504040204" pitchFamily="50" charset="-128"/>
                          <a:ea typeface="Meiryo UI" panose="020B0604030504040204" pitchFamily="50" charset="-128"/>
                        </a:rPr>
                        <a:t>① 世界第一級の文化・観光拠点</a:t>
                      </a:r>
                      <a:r>
                        <a:rPr kumimoji="1" lang="ja-JP" altLang="en-US" sz="1100" u="none" dirty="0">
                          <a:solidFill>
                            <a:schemeClr val="tx1"/>
                          </a:solidFill>
                          <a:latin typeface="Meiryo UI" panose="020B0604030504040204" pitchFamily="50" charset="-128"/>
                          <a:ea typeface="Meiryo UI" panose="020B0604030504040204" pitchFamily="50" charset="-128"/>
                        </a:rPr>
                        <a:t>の形成</a:t>
                      </a:r>
                      <a:r>
                        <a:rPr kumimoji="1" lang="ja-JP" altLang="en-US" sz="1100" dirty="0">
                          <a:solidFill>
                            <a:schemeClr val="tx1"/>
                          </a:solidFill>
                          <a:latin typeface="Meiryo UI" panose="020B0604030504040204" pitchFamily="50" charset="-128"/>
                          <a:ea typeface="Meiryo UI" panose="020B0604030504040204" pitchFamily="50" charset="-128"/>
                        </a:rPr>
                        <a:t>・発信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a:t>
                      </a:r>
                      <a:r>
                        <a:rPr kumimoji="1" lang="ja-JP" altLang="en-US" sz="1100" u="sng" dirty="0">
                          <a:solidFill>
                            <a:schemeClr val="tx1"/>
                          </a:solidFill>
                          <a:latin typeface="Meiryo UI" panose="020B0604030504040204" pitchFamily="50" charset="-128"/>
                          <a:ea typeface="Meiryo UI" panose="020B0604030504040204" pitchFamily="50" charset="-128"/>
                        </a:rPr>
                        <a:t>大阪・光の饗宴等</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600"/>
                        </a:lnSpc>
                        <a:spcBef>
                          <a:spcPts val="0"/>
                        </a:spcBef>
                        <a:spcAft>
                          <a:spcPts val="0"/>
                        </a:spcAft>
                        <a:buClrTx/>
                        <a:buSzTx/>
                        <a:buFont typeface="Arial" panose="020B0604020202020204" pitchFamily="34" charset="0"/>
                        <a:buChar char="•"/>
                        <a:tabLst/>
                        <a:defRPr/>
                      </a:pPr>
                      <a:r>
                        <a:rPr kumimoji="1" lang="ja-JP" altLang="en-US" sz="1100" b="0" u="sng"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sng" dirty="0">
                          <a:solidFill>
                            <a:schemeClr val="tx1"/>
                          </a:solidFill>
                          <a:latin typeface="Meiryo UI" panose="020B0604030504040204" pitchFamily="50" charset="-128"/>
                          <a:ea typeface="Meiryo UI" panose="020B0604030504040204" pitchFamily="50" charset="-128"/>
                        </a:rPr>
                        <a:t>② </a:t>
                      </a:r>
                      <a:r>
                        <a:rPr kumimoji="1" lang="ja-JP" altLang="en-US" sz="1100" b="0" u="none" dirty="0">
                          <a:solidFill>
                            <a:schemeClr val="tx1"/>
                          </a:solidFill>
                          <a:latin typeface="Meiryo UI" panose="020B0604030504040204" pitchFamily="50" charset="-128"/>
                          <a:ea typeface="Meiryo UI" panose="020B0604030504040204" pitchFamily="50" charset="-128"/>
                        </a:rPr>
                        <a:t>大阪の強みを生かした魅力創出・発信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　</a:t>
                      </a:r>
                      <a:r>
                        <a:rPr kumimoji="1" lang="ja-JP" altLang="en-US" sz="1100" b="0" u="sng"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大阪が誇るスポーツ資源を生かしたスポーツツーリズムの推進（関連：都市像７②）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6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9" name="正方形/長方形 8">
            <a:extLst>
              <a:ext uri="{FF2B5EF4-FFF2-40B4-BE49-F238E27FC236}">
                <a16:creationId xmlns:a16="http://schemas.microsoft.com/office/drawing/2014/main" id="{8808B3D0-DDAE-457D-A13D-0AF063A20E8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a:t>
            </a:r>
            <a:r>
              <a:rPr kumimoji="1" lang="ja-JP" altLang="en-US" sz="2400" dirty="0">
                <a:solidFill>
                  <a:schemeClr val="tx1"/>
                </a:solidFill>
                <a:latin typeface="Meiryo UI" panose="020B0604030504040204" pitchFamily="50" charset="-128"/>
                <a:ea typeface="Meiryo UI" panose="020B0604030504040204" pitchFamily="50" charset="-128"/>
              </a:rPr>
              <a:t>像ごとの施策項目および主な施策</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3941</Words>
  <Application>Microsoft Office PowerPoint</Application>
  <PresentationFormat>A4 210 x 297 mm</PresentationFormat>
  <Paragraphs>521</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Meiryo UI</vt:lpstr>
      <vt:lpstr>游ゴシック</vt:lpstr>
      <vt:lpstr>游ゴシック Light</vt:lpstr>
      <vt:lpstr>游明朝</vt:lpstr>
      <vt:lpstr>Arial</vt:lpstr>
      <vt:lpstr>Wingdings</vt:lpstr>
      <vt:lpstr>Office テーマ</vt:lpstr>
      <vt:lpstr>大阪都市魅力創造戦略２０２５ 　（事務局案）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　　重点事業例とスケジュールイメージ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2021-01-25T07:49:17Z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