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8"/>
  </p:notesMasterIdLst>
  <p:sldIdLst>
    <p:sldId id="269" r:id="rId2"/>
    <p:sldId id="274" r:id="rId3"/>
    <p:sldId id="296" r:id="rId4"/>
    <p:sldId id="297" r:id="rId5"/>
    <p:sldId id="298" r:id="rId6"/>
    <p:sldId id="299" r:id="rId7"/>
    <p:sldId id="273" r:id="rId8"/>
    <p:sldId id="291" r:id="rId9"/>
    <p:sldId id="304" r:id="rId10"/>
    <p:sldId id="264" r:id="rId11"/>
    <p:sldId id="295" r:id="rId12"/>
    <p:sldId id="303" r:id="rId13"/>
    <p:sldId id="305" r:id="rId14"/>
    <p:sldId id="306" r:id="rId15"/>
    <p:sldId id="307" r:id="rId16"/>
    <p:sldId id="308" r:id="rId1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06" autoAdjust="0"/>
    <p:restoredTop sz="94660"/>
  </p:normalViewPr>
  <p:slideViewPr>
    <p:cSldViewPr snapToGrid="0">
      <p:cViewPr varScale="1">
        <p:scale>
          <a:sx n="78" d="100"/>
          <a:sy n="78" d="100"/>
        </p:scale>
        <p:origin x="77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6247" cy="498328"/>
          </a:xfrm>
          <a:prstGeom prst="rect">
            <a:avLst/>
          </a:prstGeom>
        </p:spPr>
        <p:txBody>
          <a:bodyPr vert="horz" lIns="92044" tIns="46021" rIns="92044" bIns="4602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8" y="1"/>
            <a:ext cx="2946246" cy="498328"/>
          </a:xfrm>
          <a:prstGeom prst="rect">
            <a:avLst/>
          </a:prstGeom>
        </p:spPr>
        <p:txBody>
          <a:bodyPr vert="horz" lIns="92044" tIns="46021" rIns="92044" bIns="46021" rtlCol="0"/>
          <a:lstStyle>
            <a:lvl1pPr algn="r">
              <a:defRPr sz="1200"/>
            </a:lvl1pPr>
          </a:lstStyle>
          <a:p>
            <a:fld id="{523AE329-372B-4162-BAC9-6F9FDE4CC399}" type="datetimeFigureOut">
              <a:rPr kumimoji="1" lang="ja-JP" altLang="en-US" smtClean="0"/>
              <a:t>2020/12/1</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2044" tIns="46021" rIns="92044" bIns="46021" rtlCol="0" anchor="ctr"/>
          <a:lstStyle/>
          <a:p>
            <a:endParaRPr lang="ja-JP" altLang="en-US"/>
          </a:p>
        </p:txBody>
      </p:sp>
      <p:sp>
        <p:nvSpPr>
          <p:cNvPr id="5" name="ノート プレースホルダー 4"/>
          <p:cNvSpPr>
            <a:spLocks noGrp="1"/>
          </p:cNvSpPr>
          <p:nvPr>
            <p:ph type="body" sz="quarter" idx="3"/>
          </p:nvPr>
        </p:nvSpPr>
        <p:spPr>
          <a:xfrm>
            <a:off x="679293" y="4777245"/>
            <a:ext cx="5439101" cy="3908364"/>
          </a:xfrm>
          <a:prstGeom prst="rect">
            <a:avLst/>
          </a:prstGeom>
        </p:spPr>
        <p:txBody>
          <a:bodyPr vert="horz" lIns="92044" tIns="46021" rIns="92044" bIns="4602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28311"/>
            <a:ext cx="2946247" cy="498328"/>
          </a:xfrm>
          <a:prstGeom prst="rect">
            <a:avLst/>
          </a:prstGeom>
        </p:spPr>
        <p:txBody>
          <a:bodyPr vert="horz" lIns="92044" tIns="46021" rIns="92044" bIns="460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8" y="9428311"/>
            <a:ext cx="2946246" cy="498328"/>
          </a:xfrm>
          <a:prstGeom prst="rect">
            <a:avLst/>
          </a:prstGeom>
        </p:spPr>
        <p:txBody>
          <a:bodyPr vert="horz" lIns="92044" tIns="46021" rIns="92044" bIns="4602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2020/12/1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2020/12/1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2020/12/1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2020/12/1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2020/12/1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2020/12/1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1903995"/>
            <a:ext cx="8543925" cy="1325563"/>
          </a:xfrm>
          <a:noFill/>
          <a:ln>
            <a:noFill/>
          </a:ln>
        </p:spPr>
        <p:txBody>
          <a:bodyPr>
            <a:normAutofit/>
          </a:bodyPr>
          <a:lstStyle/>
          <a:p>
            <a:pPr algn="ctr"/>
            <a:r>
              <a:rPr kumimoji="1" lang="ja-JP" altLang="en-US" sz="2800" dirty="0" smtClean="0">
                <a:latin typeface="Meiryo UI" panose="020B0604030504040204" pitchFamily="50" charset="-128"/>
                <a:ea typeface="Meiryo UI" panose="020B0604030504040204" pitchFamily="50" charset="-128"/>
              </a:rPr>
              <a:t>大阪都市魅力創造戦略２０２５（仮）</a:t>
            </a:r>
            <a:r>
              <a:rPr kumimoji="1" lang="en-US" altLang="ja-JP" sz="2800" dirty="0" smtClean="0">
                <a:latin typeface="Meiryo UI" panose="020B0604030504040204" pitchFamily="50" charset="-128"/>
                <a:ea typeface="Meiryo UI" panose="020B0604030504040204" pitchFamily="50" charset="-128"/>
              </a:rPr>
              <a:t/>
            </a:r>
            <a:br>
              <a:rPr kumimoji="1" lang="en-US" altLang="ja-JP" sz="2800" dirty="0" smtClean="0">
                <a:latin typeface="Meiryo UI" panose="020B0604030504040204" pitchFamily="50" charset="-128"/>
                <a:ea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素案（たたき台）＞</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smtClean="0">
                <a:latin typeface="Meiryo UI" panose="020B0604030504040204" pitchFamily="50" charset="-128"/>
                <a:ea typeface="Meiryo UI" panose="020B0604030504040204" pitchFamily="50" charset="-128"/>
              </a:rPr>
              <a:t>令和●年●月</a:t>
            </a:r>
            <a:endParaRPr lang="en-US" altLang="ja-JP" sz="1800" dirty="0" smtClean="0">
              <a:latin typeface="Meiryo UI" panose="020B0604030504040204" pitchFamily="50" charset="-128"/>
              <a:ea typeface="Meiryo UI" panose="020B0604030504040204" pitchFamily="50" charset="-128"/>
            </a:endParaRPr>
          </a:p>
          <a:p>
            <a:pPr algn="ctr"/>
            <a:endParaRPr lang="en-US" altLang="ja-JP" sz="1800" dirty="0" smtClean="0">
              <a:latin typeface="Meiryo UI" panose="020B0604030504040204" pitchFamily="50" charset="-128"/>
              <a:ea typeface="Meiryo UI" panose="020B0604030504040204" pitchFamily="50" charset="-128"/>
            </a:endParaRPr>
          </a:p>
          <a:p>
            <a:pPr algn="ctr"/>
            <a:r>
              <a:rPr lang="ja-JP" altLang="en-US" sz="1800" dirty="0" smtClean="0">
                <a:latin typeface="Meiryo UI" panose="020B0604030504040204" pitchFamily="50" charset="-128"/>
                <a:ea typeface="Meiryo UI" panose="020B0604030504040204" pitchFamily="50" charset="-128"/>
              </a:rPr>
              <a:t>大阪府・大阪市</a:t>
            </a:r>
            <a:endParaRPr lang="ja-JP" altLang="en-US" sz="18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8662086" y="148282"/>
            <a:ext cx="1025611" cy="369332"/>
          </a:xfrm>
          <a:prstGeom prst="rect">
            <a:avLst/>
          </a:prstGeom>
          <a:noFill/>
          <a:ln>
            <a:solidFill>
              <a:schemeClr val="tx1"/>
            </a:solidFill>
          </a:ln>
        </p:spPr>
        <p:txBody>
          <a:bodyPr wrap="square" rtlCol="0">
            <a:spAutoFit/>
          </a:bodyPr>
          <a:lstStyle/>
          <a:p>
            <a:pPr algn="ctr"/>
            <a:r>
              <a:rPr lang="ja-JP" altLang="en-US" dirty="0" smtClean="0"/>
              <a:t>資料１</a:t>
            </a:r>
            <a:endParaRPr kumimoji="1" lang="ja-JP" altLang="en-US" dirty="0"/>
          </a:p>
        </p:txBody>
      </p:sp>
    </p:spTree>
    <p:extLst>
      <p:ext uri="{BB962C8B-B14F-4D97-AF65-F5344CB8AC3E}">
        <p14:creationId xmlns:p14="http://schemas.microsoft.com/office/powerpoint/2010/main" val="2575257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509842206"/>
              </p:ext>
            </p:extLst>
          </p:nvPr>
        </p:nvGraphicFramePr>
        <p:xfrm>
          <a:off x="337863" y="735083"/>
          <a:ext cx="4613829" cy="5674128"/>
        </p:xfrm>
        <a:graphic>
          <a:graphicData uri="http://schemas.openxmlformats.org/drawingml/2006/table">
            <a:tbl>
              <a:tblPr firstRow="1" bandRow="1">
                <a:tableStyleId>{F2DE63D5-997A-4646-A377-4702673A728D}</a:tableStyleId>
              </a:tblPr>
              <a:tblGrid>
                <a:gridCol w="4613829">
                  <a:extLst>
                    <a:ext uri="{9D8B030D-6E8A-4147-A177-3AD203B41FA5}">
                      <a16:colId xmlns:a16="http://schemas.microsoft.com/office/drawing/2014/main" val="2172647723"/>
                    </a:ext>
                  </a:extLst>
                </a:gridCol>
              </a:tblGrid>
              <a:tr h="357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５　</a:t>
                      </a:r>
                      <a:r>
                        <a:rPr lang="ja-JP" altLang="en-US" sz="1100" u="sng" kern="100" dirty="0" smtClean="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100" u="sng" kern="100" dirty="0" smtClean="0">
                          <a:solidFill>
                            <a:schemeClr val="bg1"/>
                          </a:solidFill>
                          <a:effectLst/>
                          <a:latin typeface="Meiryo UI" panose="020B0604030504040204" pitchFamily="50" charset="-128"/>
                          <a:ea typeface="Meiryo UI" panose="020B0604030504040204" pitchFamily="50" charset="-128"/>
                        </a:rPr>
                        <a:t>都市</a:t>
                      </a:r>
                      <a:endParaRPr lang="ja-JP" altLang="ja-JP" sz="1100" u="sng"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16996">
                <a:tc>
                  <a:txBody>
                    <a:bodyPr/>
                    <a:lstStyle/>
                    <a:p>
                      <a:pPr>
                        <a:lnSpc>
                          <a:spcPts val="1600"/>
                        </a:lnSpc>
                      </a:pP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①　多彩な大阪文化を活用した都市魅力の向上や文化観光の推進</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上方伝統芸能や上方演芸をはじめ、府内の様々な文化資源等を活用した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都市魅力の向上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博物館や美術館などにおける文化についての理解を深める機会の拡大など、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文化観光の推進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歴史と文化が集積するエリアからの芸術文化の情報発信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大阪中之島美術館の開館及び大阪市立美術館のリニューアルによる都市</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魅力の向上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新たな文化の創造・国内外への発信、他文化への理解や交流の促進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en-US" altLang="ja-JP" sz="1100" u="none" dirty="0" smtClean="0">
                          <a:solidFill>
                            <a:schemeClr val="tx1"/>
                          </a:solidFill>
                          <a:latin typeface="Meiryo UI" panose="020B0604030504040204" pitchFamily="50" charset="-128"/>
                          <a:ea typeface="Meiryo UI" panose="020B0604030504040204" pitchFamily="50" charset="-128"/>
                        </a:rPr>
                        <a:t>AI</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VR</a:t>
                      </a:r>
                      <a:r>
                        <a:rPr kumimoji="1" lang="ja-JP" altLang="en-US" sz="1100" u="none" dirty="0" err="1" smtClean="0">
                          <a:solidFill>
                            <a:schemeClr val="tx1"/>
                          </a:solidFill>
                          <a:latin typeface="Meiryo UI" panose="020B0604030504040204" pitchFamily="50" charset="-128"/>
                          <a:ea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rPr>
                        <a:t>AR</a:t>
                      </a:r>
                      <a:r>
                        <a:rPr kumimoji="1" lang="ja-JP" altLang="en-US" sz="1100" u="none" dirty="0" smtClean="0">
                          <a:solidFill>
                            <a:schemeClr val="tx1"/>
                          </a:solidFill>
                          <a:latin typeface="Meiryo UI" panose="020B0604030504040204" pitchFamily="50" charset="-128"/>
                          <a:ea typeface="Meiryo UI" panose="020B0604030504040204" pitchFamily="50" charset="-128"/>
                        </a:rPr>
                        <a:t>など最先端技術を取り入れた新しい取組みの推進や、「新しい</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生活様式」を踏まえた</a:t>
                      </a:r>
                      <a:r>
                        <a:rPr kumimoji="1" lang="en-US" altLang="ja-JP" sz="1100" u="none" dirty="0" smtClean="0">
                          <a:solidFill>
                            <a:schemeClr val="tx1"/>
                          </a:solidFill>
                          <a:latin typeface="Meiryo UI" panose="020B0604030504040204" pitchFamily="50" charset="-128"/>
                          <a:ea typeface="Meiryo UI" panose="020B0604030504040204" pitchFamily="50" charset="-128"/>
                        </a:rPr>
                        <a:t>ICT</a:t>
                      </a:r>
                      <a:r>
                        <a:rPr kumimoji="1" lang="ja-JP" altLang="en-US" sz="1100" u="none" dirty="0" smtClean="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大阪と国内外の様々な文化や歴史、言語、習慣などが交流する機会の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創出による他文化理解、異文化交流の促進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持続可能な文化芸術の振興に向けた担い手の育成・支援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他分野の質を高めるような文化芸術活動に対する支援の充実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新型コロナウイルスの感染状況を踏まえた長期的・継続的な支援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lang="ja-JP" altLang="en-US" dirty="0"/>
              <a:t>８</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355332162"/>
              </p:ext>
            </p:extLst>
          </p:nvPr>
        </p:nvGraphicFramePr>
        <p:xfrm>
          <a:off x="5090782" y="735084"/>
          <a:ext cx="4573155" cy="5674128"/>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771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６　</a:t>
                      </a:r>
                      <a:r>
                        <a:rPr lang="ja-JP" altLang="ja-JP" sz="1100" u="sng" kern="100" dirty="0" smtClean="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100" u="sng"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296963">
                <a:tc>
                  <a:txBody>
                    <a:bodyPr/>
                    <a:lstStyle/>
                    <a:p>
                      <a:pPr>
                        <a:lnSpc>
                          <a:spcPts val="1600"/>
                        </a:lnSpc>
                      </a:pP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smtClean="0">
                          <a:solidFill>
                            <a:schemeClr val="tx1"/>
                          </a:solidFill>
                          <a:latin typeface="Meiryo UI" panose="020B0604030504040204" pitchFamily="50" charset="-128"/>
                          <a:ea typeface="Meiryo UI" panose="020B0604030504040204" pitchFamily="50" charset="-128"/>
                        </a:rPr>
                        <a:t>文化芸術を鑑賞、参加、創造できる機会の更なる充実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博物館・美術館施設を活用した、良質で多様な芸術文化に触れる機会の　　　</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創出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府立江之子島文化芸術創造センター（</a:t>
                      </a:r>
                      <a:r>
                        <a:rPr kumimoji="1" lang="en-US" altLang="ja-JP" sz="1100" u="none" dirty="0" err="1" smtClean="0">
                          <a:solidFill>
                            <a:schemeClr val="tx1"/>
                          </a:solidFill>
                          <a:latin typeface="Meiryo UI" panose="020B0604030504040204" pitchFamily="50" charset="-128"/>
                          <a:ea typeface="Meiryo UI" panose="020B0604030504040204" pitchFamily="50" charset="-128"/>
                        </a:rPr>
                        <a:t>enoco</a:t>
                      </a:r>
                      <a:r>
                        <a:rPr kumimoji="1" lang="ja-JP" altLang="en-US" sz="1100" u="none" dirty="0" smtClean="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府立上方演芸資料館（ワッハ上方）の運営を通じた上方演芸の保存</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及び振興、親しむ場の提供</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府内にある文化関係施設におけるネットワークの構築</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府内市町村が文化芸術に関する情報の共有などを図る機会の創出、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市町村相互の連携強化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文化財・史跡の保存・活用を通じた文化芸術の社会的価値の醸成</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ja-JP" altLang="en-US" dirty="0" smtClean="0"/>
              <a:t>９</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540699450"/>
              </p:ext>
            </p:extLst>
          </p:nvPr>
        </p:nvGraphicFramePr>
        <p:xfrm>
          <a:off x="369138" y="748855"/>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49735">
                <a:tc>
                  <a:txBody>
                    <a:bodyPr/>
                    <a:lstStyle/>
                    <a:p>
                      <a:r>
                        <a:rPr kumimoji="1" lang="ja-JP" altLang="en-US" sz="1100" dirty="0" smtClean="0">
                          <a:latin typeface="Meiryo UI" panose="020B0604030504040204" pitchFamily="50" charset="-128"/>
                          <a:ea typeface="Meiryo UI" panose="020B0604030504040204" pitchFamily="50" charset="-128"/>
                        </a:rPr>
                        <a:t>７　世界に誇れるスポーツ推進都市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7300">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人気の高い競技大会を誘致し、トップアスリートのパフォーマンスを見る機会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の提供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オリパラ、</a:t>
                      </a:r>
                      <a:r>
                        <a:rPr kumimoji="1" lang="en-US" altLang="ja-JP" sz="1100" dirty="0" smtClean="0">
                          <a:solidFill>
                            <a:schemeClr val="tx1"/>
                          </a:solidFill>
                          <a:latin typeface="Meiryo UI" panose="020B0604030504040204" pitchFamily="50" charset="-128"/>
                          <a:ea typeface="Meiryo UI" panose="020B0604030504040204" pitchFamily="50" charset="-128"/>
                        </a:rPr>
                        <a:t>WMG</a:t>
                      </a:r>
                      <a:r>
                        <a:rPr kumimoji="1" lang="ja-JP" altLang="en-US" sz="1100" dirty="0" smtClean="0">
                          <a:solidFill>
                            <a:schemeClr val="tx1"/>
                          </a:solidFill>
                          <a:latin typeface="Meiryo UI" panose="020B0604030504040204" pitchFamily="50" charset="-128"/>
                          <a:ea typeface="Meiryo UI" panose="020B0604030504040204" pitchFamily="50" charset="-128"/>
                        </a:rPr>
                        <a:t>等機運醸成イベント等の展開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大規模アリーナを中核とした大阪・関西を代表する新たなスポーツ・文化の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拠点づくり（再掲：都市像２②）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a:t>
                      </a:r>
                      <a:r>
                        <a:rPr kumimoji="1" lang="ja-JP" altLang="en-US" sz="1100" dirty="0" smtClean="0">
                          <a:solidFill>
                            <a:schemeClr val="tx1"/>
                          </a:solidFill>
                          <a:latin typeface="Meiryo UI" panose="020B0604030504040204" pitchFamily="50" charset="-128"/>
                          <a:ea typeface="Meiryo UI" panose="020B0604030504040204" pitchFamily="50" charset="-128"/>
                        </a:rPr>
                        <a:t>スポーツツーリズム推進のための大阪の魅力発信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大阪マラソンのさらなる進化発展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大阪のブランド力を活用したスポーツイベントの誘致・開催</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大阪のプロスポーツチーム・</a:t>
                      </a:r>
                      <a:r>
                        <a:rPr kumimoji="1" lang="ja-JP" altLang="en-US" sz="1100" u="sng" dirty="0" smtClean="0">
                          <a:solidFill>
                            <a:schemeClr val="tx1"/>
                          </a:solidFill>
                          <a:latin typeface="Meiryo UI" panose="020B0604030504040204" pitchFamily="50" charset="-128"/>
                          <a:ea typeface="Meiryo UI" panose="020B0604030504040204" pitchFamily="50" charset="-128"/>
                        </a:rPr>
                        <a:t>トップアスリート等</a:t>
                      </a:r>
                      <a:r>
                        <a:rPr kumimoji="1" lang="ja-JP" altLang="en-US" sz="1100" u="none" dirty="0" smtClean="0">
                          <a:solidFill>
                            <a:schemeClr val="tx1"/>
                          </a:solidFill>
                          <a:latin typeface="Meiryo UI" panose="020B0604030504040204" pitchFamily="50" charset="-128"/>
                          <a:ea typeface="Meiryo UI" panose="020B0604030504040204" pitchFamily="50" charset="-128"/>
                        </a:rPr>
                        <a:t>と連携した都市魅力の発信、</a:t>
                      </a: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観光振興につなげるための取組みの推進（再掲：都市像３③）</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　大阪が誇るスポーツ資源を生かしたスポーツツーリズムの推進（再掲：都市</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像２③）</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手軽に行ける大阪の自然を生かしたツーリズムの推進（再掲：都市像３</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④）</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オリンピック・パラリンピックを契機とした次世代の育成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オリンピック・パラリンピック、</a:t>
                      </a:r>
                      <a:r>
                        <a:rPr kumimoji="1" lang="en-US" altLang="ja-JP" sz="1100" u="sng" dirty="0" smtClean="0">
                          <a:solidFill>
                            <a:schemeClr val="tx1"/>
                          </a:solidFill>
                          <a:latin typeface="Meiryo UI" panose="020B0604030504040204" pitchFamily="50" charset="-128"/>
                          <a:ea typeface="Meiryo UI" panose="020B0604030504040204" pitchFamily="50" charset="-128"/>
                        </a:rPr>
                        <a:t>WMG</a:t>
                      </a:r>
                      <a:r>
                        <a:rPr kumimoji="1" lang="ja-JP" altLang="en-US" sz="1100" u="sng" dirty="0" smtClean="0">
                          <a:solidFill>
                            <a:schemeClr val="tx1"/>
                          </a:solidFill>
                          <a:latin typeface="Meiryo UI" panose="020B0604030504040204" pitchFamily="50" charset="-128"/>
                          <a:ea typeface="Meiryo UI" panose="020B0604030504040204" pitchFamily="50" charset="-128"/>
                        </a:rPr>
                        <a:t>を契機としたスポーツツーリズムの推進</a:t>
                      </a:r>
                    </a:p>
                    <a:p>
                      <a:pPr>
                        <a:lnSpc>
                          <a:spcPts val="17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61305654"/>
              </p:ext>
            </p:extLst>
          </p:nvPr>
        </p:nvGraphicFramePr>
        <p:xfrm>
          <a:off x="4993454" y="748855"/>
          <a:ext cx="4573155" cy="542703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52716">
                <a:tc>
                  <a:txBody>
                    <a:bodyPr/>
                    <a:lstStyle/>
                    <a:p>
                      <a:r>
                        <a:rPr kumimoji="1" lang="ja-JP" altLang="en-US" sz="1100" dirty="0" smtClean="0">
                          <a:latin typeface="Meiryo UI" panose="020B0604030504040204" pitchFamily="50" charset="-128"/>
                          <a:ea typeface="Meiryo UI" panose="020B0604030504040204" pitchFamily="50" charset="-128"/>
                        </a:rPr>
                        <a:t>８　健康と生きがいを創出するスポーツに親しめる都市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074319">
                <a:tc>
                  <a:txBody>
                    <a:bodyPr/>
                    <a:lstStyle/>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誰もが気軽にスポーツに取り組める機会の提供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トップアスリートの指導力などを活用した子どもたちの運動やスポーツに対する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興味・関心の向上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スポーツを支える人材の育成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大阪マラソンの更なる進化発展（再掲：都市像７②）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a:t>
                      </a:r>
                    </a:p>
                    <a:p>
                      <a:pPr marL="0" marR="0" lvl="0" indent="0" algn="l" defTabSz="74295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観光振興につなげるための取組みの推進（再掲：都市像３③）</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② スポーツを通じた健康増進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身近なコミュニティにおける気軽なスポーツ実践の場の拡充</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企業・大学等と連携した事業の展開及びスポーツ健康科学の推進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新しい生活様式を踏まえた</a:t>
                      </a:r>
                      <a:r>
                        <a:rPr kumimoji="1" lang="ja-JP" altLang="en-US" sz="1100" u="sng" dirty="0" smtClean="0">
                          <a:solidFill>
                            <a:schemeClr val="tx1"/>
                          </a:solidFill>
                          <a:latin typeface="Meiryo UI" panose="020B0604030504040204" pitchFamily="50" charset="-128"/>
                          <a:ea typeface="Meiryo UI" panose="020B0604030504040204" pitchFamily="50" charset="-128"/>
                        </a:rPr>
                        <a:t>体力づくり等の健康増進</a:t>
                      </a:r>
                      <a:r>
                        <a:rPr kumimoji="1" lang="ja-JP" altLang="en-US" sz="1100" dirty="0" smtClean="0">
                          <a:solidFill>
                            <a:schemeClr val="tx1"/>
                          </a:solidFill>
                          <a:latin typeface="Meiryo UI" panose="020B0604030504040204" pitchFamily="50" charset="-128"/>
                          <a:ea typeface="Meiryo UI" panose="020B0604030504040204" pitchFamily="50" charset="-128"/>
                        </a:rPr>
                        <a:t>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110658937"/>
              </p:ext>
            </p:extLst>
          </p:nvPr>
        </p:nvGraphicFramePr>
        <p:xfrm>
          <a:off x="251771" y="595117"/>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4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９　</a:t>
                      </a:r>
                      <a:r>
                        <a:rPr kumimoji="1" lang="ja-JP" altLang="en-US" sz="1100" dirty="0" smtClean="0">
                          <a:latin typeface="Meiryo UI" panose="020B0604030504040204" pitchFamily="50" charset="-128"/>
                          <a:ea typeface="Meiryo UI" panose="020B0604030504040204" pitchFamily="50" charset="-128"/>
                        </a:rPr>
                        <a:t>大阪の成長を担うグローバル人材が活躍する都市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808603">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国際的な感覚とコミュニケーション力を有するグローバル人材の育成</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海外の大学等への進学支援及び帰国後の大阪での活躍支援</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②</a:t>
                      </a:r>
                      <a:r>
                        <a:rPr kumimoji="1" lang="ja-JP" altLang="en-US" sz="1100" baseline="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大学</a:t>
                      </a:r>
                      <a:r>
                        <a:rPr kumimoji="1" lang="ja-JP" altLang="en-US" sz="1100" u="sng" dirty="0" smtClean="0">
                          <a:solidFill>
                            <a:schemeClr val="tx1"/>
                          </a:solidFill>
                          <a:latin typeface="Meiryo UI" panose="020B0604030504040204" pitchFamily="50" charset="-128"/>
                          <a:ea typeface="Meiryo UI" panose="020B0604030504040204" pitchFamily="50" charset="-128"/>
                        </a:rPr>
                        <a:t>・企業と</a:t>
                      </a:r>
                      <a:r>
                        <a:rPr kumimoji="1" lang="ja-JP" altLang="en-US" sz="1100" dirty="0" smtClean="0">
                          <a:solidFill>
                            <a:schemeClr val="tx1"/>
                          </a:solidFill>
                          <a:latin typeface="Meiryo UI" panose="020B0604030504040204" pitchFamily="50" charset="-128"/>
                          <a:ea typeface="Meiryo UI" panose="020B0604030504040204" pitchFamily="50" charset="-128"/>
                        </a:rPr>
                        <a:t>連携した大阪企業への就職支援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a:t>
                      </a:r>
                      <a:r>
                        <a:rPr kumimoji="1" lang="ja-JP" altLang="en-US" sz="1100" u="sng" dirty="0" smtClean="0">
                          <a:solidFill>
                            <a:schemeClr val="tx1"/>
                          </a:solidFill>
                          <a:latin typeface="Meiryo UI" panose="020B0604030504040204" pitchFamily="50" charset="-128"/>
                          <a:ea typeface="Meiryo UI" panose="020B0604030504040204" pitchFamily="50" charset="-128"/>
                        </a:rPr>
                        <a:t>ビジネス日本語能力の向上・啓発</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外国人留学生の地域での活躍機会の創出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a:t>
                      </a:r>
                      <a:r>
                        <a:rPr kumimoji="1" lang="ja-JP" altLang="en-US" sz="1100" baseline="0" dirty="0" smtClean="0">
                          <a:solidFill>
                            <a:schemeClr val="tx1"/>
                          </a:solidFill>
                          <a:latin typeface="Meiryo UI" panose="020B0604030504040204" pitchFamily="50" charset="-128"/>
                          <a:ea typeface="Meiryo UI" panose="020B0604030504040204" pitchFamily="50" charset="-128"/>
                        </a:rPr>
                        <a:t>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218021260"/>
              </p:ext>
            </p:extLst>
          </p:nvPr>
        </p:nvGraphicFramePr>
        <p:xfrm>
          <a:off x="4992295" y="595117"/>
          <a:ext cx="4573155" cy="5113304"/>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24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bg1"/>
                          </a:solidFill>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　出会いが新しい価値を生む多様性都市</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4788448">
                <a:tc>
                  <a:txBody>
                    <a:bodyPr/>
                    <a:lstStyle/>
                    <a:p>
                      <a:pPr>
                        <a:lnSpc>
                          <a:spcPts val="1300"/>
                        </a:lnSpc>
                      </a:pPr>
                      <a:endParaRPr kumimoji="1" lang="en-US" altLang="ja-JP" sz="1100" dirty="0" smtClean="0">
                        <a:latin typeface="Meiryo UI" panose="020B0604030504040204" pitchFamily="50" charset="-128"/>
                        <a:ea typeface="Meiryo UI" panose="020B0604030504040204" pitchFamily="50" charset="-128"/>
                      </a:endParaRPr>
                    </a:p>
                    <a:p>
                      <a:pPr>
                        <a:lnSpc>
                          <a:spcPts val="17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dirty="0" smtClean="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u="sng" dirty="0" smtClean="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u="sng" strike="sngStrik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外国人多言語相談</a:t>
                      </a:r>
                      <a:r>
                        <a:rPr kumimoji="1" lang="ja-JP" altLang="en-US" sz="1100" u="none" dirty="0" smtClean="0">
                          <a:solidFill>
                            <a:schemeClr val="tx1"/>
                          </a:solidFill>
                          <a:latin typeface="Meiryo UI" panose="020B0604030504040204" pitchFamily="50" charset="-128"/>
                          <a:ea typeface="Meiryo UI" panose="020B0604030504040204" pitchFamily="50" charset="-128"/>
                        </a:rPr>
                        <a:t>・やさしい日本語を含めた</a:t>
                      </a:r>
                      <a:r>
                        <a:rPr kumimoji="1" lang="ja-JP" altLang="en-US" sz="1100" dirty="0" smtClean="0">
                          <a:solidFill>
                            <a:schemeClr val="tx1"/>
                          </a:solidFill>
                          <a:latin typeface="Meiryo UI" panose="020B0604030504040204" pitchFamily="50" charset="-128"/>
                          <a:ea typeface="Meiryo UI" panose="020B0604030504040204" pitchFamily="50" charset="-128"/>
                        </a:rPr>
                        <a:t>情報発信の充実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災害時における多言語支援の強化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多</a:t>
                      </a:r>
                      <a:r>
                        <a:rPr kumimoji="1" lang="ja-JP" altLang="en-US" sz="1100" u="sng" strike="noStrike" dirty="0" smtClean="0">
                          <a:solidFill>
                            <a:schemeClr val="tx1"/>
                          </a:solidFill>
                          <a:latin typeface="Meiryo UI" panose="020B0604030504040204" pitchFamily="50" charset="-128"/>
                          <a:ea typeface="Meiryo UI" panose="020B0604030504040204" pitchFamily="50" charset="-128"/>
                        </a:rPr>
                        <a:t>文化理解の促進</a:t>
                      </a:r>
                      <a:endParaRPr kumimoji="1" lang="en-US" altLang="ja-JP" sz="1100" u="sng" strike="noStrike"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成長分野での産業振興やイノベーション創出の推進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中小企業の国際ビジネス交流の促進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aseline="0" dirty="0" smtClean="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smtClean="0">
                          <a:solidFill>
                            <a:schemeClr val="tx1"/>
                          </a:solidFill>
                          <a:latin typeface="Meiryo UI" panose="020B0604030504040204" pitchFamily="50" charset="-128"/>
                          <a:ea typeface="Meiryo UI" panose="020B0604030504040204" pitchFamily="50" charset="-128"/>
                        </a:rPr>
                        <a:t>の起業支援（再掲：都市像９②）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外国企業等の誘致、定着促進（外国人駐在員等への生活支援等）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③ 大都市大阪の活力を統合した都市外交の推進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大阪の魅力や強みの効果的な海外への発信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府市それぞれの都市間ネットワーク・外交ノウハウを相互に活用した交流</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総領事館とのネットワークを生かした情報発信の強化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地域特性を生かした国際協力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　成長著しいアジアとの交流や先端産業分野での欧米等との交流の促進を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smtClean="0">
                          <a:solidFill>
                            <a:schemeClr val="tx1"/>
                          </a:solidFill>
                          <a:latin typeface="Meiryo UI" panose="020B0604030504040204" pitchFamily="50" charset="-128"/>
                          <a:ea typeface="Meiryo UI" panose="020B0604030504040204" pitchFamily="50" charset="-128"/>
                        </a:rPr>
                        <a:t>　　　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smtClean="0"/>
              <a:t>10</a:t>
            </a:r>
            <a:endParaRPr kumimoji="1" lang="ja-JP" altLang="en-US" dirty="0"/>
          </a:p>
        </p:txBody>
      </p:sp>
    </p:spTree>
    <p:extLst>
      <p:ext uri="{BB962C8B-B14F-4D97-AF65-F5344CB8AC3E}">
        <p14:creationId xmlns:p14="http://schemas.microsoft.com/office/powerpoint/2010/main" val="2821760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smtClean="0"/>
              <a:t>11</a:t>
            </a:r>
            <a:endParaRPr kumimoji="1" lang="ja-JP" altLang="en-US" dirty="0"/>
          </a:p>
        </p:txBody>
      </p:sp>
      <p:sp>
        <p:nvSpPr>
          <p:cNvPr id="6" name="正方形/長方形 5"/>
          <p:cNvSpPr/>
          <p:nvPr/>
        </p:nvSpPr>
        <p:spPr>
          <a:xfrm>
            <a:off x="625281" y="771371"/>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計画期間</a:t>
            </a:r>
            <a:endParaRPr kumimoji="1" lang="ja-JP" altLang="en-US" dirty="0">
              <a:latin typeface="Meiryo UI" panose="020B0604030504040204" pitchFamily="50" charset="-128"/>
              <a:ea typeface="Meiryo UI" panose="020B0604030504040204" pitchFamily="50" charset="-128"/>
            </a:endParaRPr>
          </a:p>
        </p:txBody>
      </p:sp>
      <p:sp>
        <p:nvSpPr>
          <p:cNvPr id="7" name="正方形/長方形 6"/>
          <p:cNvSpPr/>
          <p:nvPr/>
        </p:nvSpPr>
        <p:spPr>
          <a:xfrm>
            <a:off x="660432" y="1364935"/>
            <a:ext cx="8622815" cy="1728678"/>
          </a:xfrm>
          <a:prstGeom prst="rect">
            <a:avLst/>
          </a:prstGeom>
        </p:spPr>
        <p:txBody>
          <a:bodyPr wrap="square">
            <a:spAutoFit/>
          </a:bodyPr>
          <a:lstStyle/>
          <a:p>
            <a:pPr>
              <a:lnSpc>
                <a:spcPts val="2300"/>
              </a:lnSpc>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u="sng"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600" u="sng"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新型コロナウイルスの状況等に応じて、計画年度途中において 戦略を見直すことも想定</a:t>
            </a:r>
            <a:endParaRPr lang="en-US" altLang="ja-JP" sz="1600" u="sng" kern="100" dirty="0">
              <a:latin typeface="游明朝" panose="02020400000000000000" pitchFamily="18" charset="-128"/>
              <a:ea typeface="Meiryo UI" panose="020B0604030504040204" pitchFamily="50" charset="-128"/>
              <a:cs typeface="Times New Roman" panose="02020603050405020304" pitchFamily="18" charset="0"/>
            </a:endParaRPr>
          </a:p>
          <a:p>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本戦略に基づく取組みは、新型コロナウイルスによる社会への影響を鑑み、上記期間をフェーズ１、フェーズ２という段階に</a:t>
            </a:r>
            <a:r>
              <a:rPr lang="ja-JP" altLang="en-US" sz="1600" dirty="0" smtClean="0">
                <a:latin typeface="Meiryo UI" panose="020B0604030504040204" pitchFamily="50" charset="-128"/>
                <a:ea typeface="Meiryo UI" panose="020B0604030504040204" pitchFamily="50" charset="-128"/>
              </a:rPr>
              <a:t>分けて</a:t>
            </a:r>
            <a:r>
              <a:rPr lang="ja-JP" altLang="en-US" sz="1600" dirty="0">
                <a:latin typeface="Meiryo UI" panose="020B0604030504040204" pitchFamily="50" charset="-128"/>
                <a:ea typeface="Meiryo UI" panose="020B0604030504040204" pitchFamily="50" charset="-128"/>
              </a:rPr>
              <a:t>、状況に</a:t>
            </a:r>
            <a:r>
              <a:rPr lang="ja-JP" altLang="en-US" sz="1600" dirty="0" smtClean="0">
                <a:latin typeface="Meiryo UI" panose="020B0604030504040204" pitchFamily="50" charset="-128"/>
                <a:ea typeface="Meiryo UI" panose="020B0604030504040204" pitchFamily="50" charset="-128"/>
              </a:rPr>
              <a:t>応じ施策</a:t>
            </a:r>
            <a:r>
              <a:rPr lang="ja-JP" altLang="en-US" sz="1600" dirty="0">
                <a:latin typeface="Meiryo UI" panose="020B0604030504040204" pitchFamily="50" charset="-128"/>
                <a:ea typeface="Meiryo UI" panose="020B0604030504040204" pitchFamily="50" charset="-128"/>
              </a:rPr>
              <a:t>を推進していきます。</a:t>
            </a: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角丸四角形 1"/>
          <p:cNvSpPr/>
          <p:nvPr/>
        </p:nvSpPr>
        <p:spPr>
          <a:xfrm>
            <a:off x="995916" y="2926081"/>
            <a:ext cx="8287331" cy="3441536"/>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 name="正方形/長方形 2"/>
          <p:cNvSpPr/>
          <p:nvPr/>
        </p:nvSpPr>
        <p:spPr>
          <a:xfrm>
            <a:off x="1097692" y="3429312"/>
            <a:ext cx="8083778" cy="2657138"/>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緊急</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対策期／反転攻勢</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準備期</a:t>
            </a:r>
            <a:endParaRPr lang="en-US" altLang="ja-JP" sz="1600" kern="100" dirty="0">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感染防止対策を最大限に講じつつ、国内の需要</a:t>
            </a:r>
            <a:r>
              <a:rPr lang="ja-JP" altLang="en-US" sz="1600" kern="100" dirty="0" smtClean="0">
                <a:ea typeface="Meiryo UI" panose="020B0604030504040204" pitchFamily="50" charset="-128"/>
                <a:cs typeface="Times New Roman" panose="02020603050405020304" pitchFamily="18" charset="0"/>
              </a:rPr>
              <a:t>喚起等に</a:t>
            </a:r>
            <a:r>
              <a:rPr lang="ja-JP" altLang="en-US" sz="1600" kern="100" dirty="0">
                <a:ea typeface="Meiryo UI" panose="020B0604030504040204" pitchFamily="50" charset="-128"/>
                <a:cs typeface="Times New Roman" panose="02020603050405020304" pitchFamily="18" charset="0"/>
              </a:rPr>
              <a:t>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smtClean="0">
                <a:ea typeface="Meiryo UI" panose="020B0604030504040204" pitchFamily="50" charset="-128"/>
                <a:cs typeface="Times New Roman" panose="02020603050405020304" pitchFamily="18" charset="0"/>
              </a:rPr>
              <a:t>ウィズコロナ</a:t>
            </a:r>
            <a:r>
              <a:rPr lang="ja-JP" altLang="en-US" sz="1600" kern="100" dirty="0">
                <a:ea typeface="Meiryo UI" panose="020B0604030504040204" pitchFamily="50" charset="-128"/>
                <a:cs typeface="Times New Roman" panose="02020603050405020304" pitchFamily="18" charset="0"/>
              </a:rPr>
              <a:t>に対応した新たな都市魅力の創出、反転攻勢（インバウンド回復時）に向けた準備、基礎固めを実施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a:t>
            </a:r>
            <a:r>
              <a:rPr lang="ja-JP" altLang="en-US" sz="1600" b="1" u="sng" kern="100" dirty="0" smtClean="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反転</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攻勢期</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lvl="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ウィズコロナ期における取組みを土台に、インバウンドを視野に入れた誘客を促進するなど、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年に向け加速度的に取組みを実施し、大阪の賑わいを創造</a:t>
            </a:r>
          </a:p>
        </p:txBody>
      </p:sp>
      <p:sp>
        <p:nvSpPr>
          <p:cNvPr id="8" name="正方形/長方形 7"/>
          <p:cNvSpPr/>
          <p:nvPr/>
        </p:nvSpPr>
        <p:spPr>
          <a:xfrm>
            <a:off x="783545" y="3093613"/>
            <a:ext cx="3683951" cy="359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700" b="1" dirty="0" smtClean="0">
                <a:solidFill>
                  <a:schemeClr val="tx1"/>
                </a:solidFill>
                <a:latin typeface="Meiryo UI" panose="020B0604030504040204" pitchFamily="50" charset="-128"/>
                <a:ea typeface="Meiryo UI" panose="020B0604030504040204" pitchFamily="50" charset="-128"/>
              </a:rPr>
              <a:t>【</a:t>
            </a:r>
            <a:r>
              <a:rPr kumimoji="1" lang="ja-JP" altLang="en-US" sz="1700" b="1" dirty="0" smtClean="0">
                <a:solidFill>
                  <a:schemeClr val="tx1"/>
                </a:solidFill>
                <a:latin typeface="Meiryo UI" panose="020B0604030504040204" pitchFamily="50" charset="-128"/>
                <a:ea typeface="Meiryo UI" panose="020B0604030504040204" pitchFamily="50" charset="-128"/>
              </a:rPr>
              <a:t>フェーズごとの取組みの方向性</a:t>
            </a:r>
            <a:r>
              <a:rPr kumimoji="1" lang="en-US" altLang="ja-JP" sz="1700" b="1" dirty="0" smtClean="0">
                <a:solidFill>
                  <a:schemeClr val="tx1"/>
                </a:solidFill>
                <a:latin typeface="Meiryo UI" panose="020B0604030504040204" pitchFamily="50" charset="-128"/>
                <a:ea typeface="Meiryo UI" panose="020B0604030504040204" pitchFamily="50" charset="-128"/>
              </a:rPr>
              <a:t>】</a:t>
            </a:r>
            <a:endParaRPr kumimoji="1" lang="ja-JP" altLang="en-US" sz="17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1583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496872" y="6386043"/>
            <a:ext cx="2228850" cy="365125"/>
          </a:xfrm>
        </p:spPr>
        <p:txBody>
          <a:bodyPr/>
          <a:lstStyle/>
          <a:p>
            <a:r>
              <a:rPr kumimoji="1" lang="en-US" altLang="ja-JP" dirty="0" smtClean="0"/>
              <a:t>12</a:t>
            </a:r>
            <a:endParaRPr kumimoji="1" lang="ja-JP" altLang="en-US" dirty="0"/>
          </a:p>
        </p:txBody>
      </p:sp>
      <p:sp>
        <p:nvSpPr>
          <p:cNvPr id="6" name="正方形/長方形 5"/>
          <p:cNvSpPr/>
          <p:nvPr/>
        </p:nvSpPr>
        <p:spPr>
          <a:xfrm>
            <a:off x="366000" y="422392"/>
            <a:ext cx="2107580" cy="35283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重点取組み</a:t>
            </a:r>
            <a:endParaRPr kumimoji="1" lang="ja-JP" altLang="en-US" sz="2000" dirty="0">
              <a:latin typeface="Meiryo UI" panose="020B0604030504040204" pitchFamily="50" charset="-128"/>
              <a:ea typeface="Meiryo UI" panose="020B0604030504040204" pitchFamily="50" charset="-128"/>
            </a:endParaRPr>
          </a:p>
        </p:txBody>
      </p:sp>
      <p:sp>
        <p:nvSpPr>
          <p:cNvPr id="7" name="角丸四角形 6"/>
          <p:cNvSpPr/>
          <p:nvPr/>
        </p:nvSpPr>
        <p:spPr>
          <a:xfrm>
            <a:off x="366000" y="2065041"/>
            <a:ext cx="9257502" cy="3310895"/>
          </a:xfrm>
          <a:prstGeom prst="roundRect">
            <a:avLst>
              <a:gd name="adj" fmla="val 6822"/>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ct val="1500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世界第一級の文化・観光拠点の進化・発信</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強み</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（エンタメ、食、歴史、文化・芸術、プロスポーツなど</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）を生かした魅力創出・発信</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〇　さら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なる観光誘客に向けた取組み（欧米豪をはじめ幅広い国・地域からの集客、国内観光の推進、府域</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周遊の促進）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戦略的なＭＩＣＥ誘致の推進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文化・芸術を通じた都市ブランドの形成</a:t>
            </a: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スポーツツーリズムの推進</a:t>
            </a:r>
          </a:p>
          <a:p>
            <a:pPr>
              <a:lnSpc>
                <a:spcPct val="15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大阪の成長・発展につながる国内外の高度人材の活躍推進</a:t>
            </a:r>
          </a:p>
        </p:txBody>
      </p:sp>
      <p:sp>
        <p:nvSpPr>
          <p:cNvPr id="8" name="正方形/長方形 7"/>
          <p:cNvSpPr/>
          <p:nvPr/>
        </p:nvSpPr>
        <p:spPr>
          <a:xfrm>
            <a:off x="366000" y="930449"/>
            <a:ext cx="9257502" cy="82519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000"/>
              </a:lnSpc>
            </a:pPr>
            <a:r>
              <a:rPr kumimoji="1" lang="ja-JP" altLang="en-US" sz="16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新型コロナウィルスの状況や、都市魅力創造に向けたこれ</a:t>
            </a:r>
            <a:r>
              <a:rPr kumimoji="1" lang="ja-JP" altLang="en-US" sz="1400" dirty="0" smtClean="0">
                <a:solidFill>
                  <a:schemeClr val="tx1"/>
                </a:solidFill>
                <a:latin typeface="Meiryo UI" panose="020B0604030504040204" pitchFamily="50" charset="-128"/>
                <a:ea typeface="Meiryo UI" panose="020B0604030504040204" pitchFamily="50" charset="-128"/>
              </a:rPr>
              <a:t>までの取組み、大阪・関西万博を見据えた魅力づくりという観点から、本戦略においては、</a:t>
            </a:r>
            <a:r>
              <a:rPr kumimoji="1" lang="en-US" altLang="ja-JP" sz="1400" dirty="0" smtClean="0">
                <a:solidFill>
                  <a:schemeClr val="tx1"/>
                </a:solidFill>
                <a:latin typeface="Meiryo UI" panose="020B0604030504040204" pitchFamily="50" charset="-128"/>
                <a:ea typeface="Meiryo UI" panose="020B0604030504040204" pitchFamily="50" charset="-128"/>
              </a:rPr>
              <a:t>2025</a:t>
            </a:r>
            <a:r>
              <a:rPr kumimoji="1" lang="ja-JP" altLang="en-US" sz="1400" dirty="0" smtClean="0">
                <a:solidFill>
                  <a:schemeClr val="tx1"/>
                </a:solidFill>
                <a:latin typeface="Meiryo UI" panose="020B0604030504040204" pitchFamily="50" charset="-128"/>
                <a:ea typeface="Meiryo UI" panose="020B0604030504040204" pitchFamily="50" charset="-128"/>
              </a:rPr>
              <a:t>年に向け、次の項目について重点的に取組みます</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また、具体的な取組みは、次ページに例示しているように、新型コロナウィルス感染状況のフェーズに</a:t>
            </a:r>
            <a:r>
              <a:rPr lang="ja-JP" altLang="en-US" sz="1400" dirty="0">
                <a:solidFill>
                  <a:schemeClr val="tx1"/>
                </a:solidFill>
                <a:latin typeface="Meiryo UI" panose="020B0604030504040204" pitchFamily="50" charset="-128"/>
                <a:ea typeface="Meiryo UI" panose="020B0604030504040204" pitchFamily="50" charset="-128"/>
              </a:rPr>
              <a:t>応じ推進していきます</a:t>
            </a:r>
            <a:r>
              <a:rPr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03237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62963905"/>
              </p:ext>
            </p:extLst>
          </p:nvPr>
        </p:nvGraphicFramePr>
        <p:xfrm>
          <a:off x="551542" y="844979"/>
          <a:ext cx="9082888" cy="5563872"/>
        </p:xfrm>
        <a:graphic>
          <a:graphicData uri="http://schemas.openxmlformats.org/drawingml/2006/table">
            <a:tbl>
              <a:tblPr firstRow="1" bandRow="1">
                <a:tableStyleId>{8799B23B-EC83-4686-B30A-512413B5E67A}</a:tableStyleId>
              </a:tblPr>
              <a:tblGrid>
                <a:gridCol w="4743471">
                  <a:extLst>
                    <a:ext uri="{9D8B030D-6E8A-4147-A177-3AD203B41FA5}">
                      <a16:colId xmlns:a16="http://schemas.microsoft.com/office/drawing/2014/main" val="922101888"/>
                    </a:ext>
                  </a:extLst>
                </a:gridCol>
                <a:gridCol w="4339417">
                  <a:extLst>
                    <a:ext uri="{9D8B030D-6E8A-4147-A177-3AD203B41FA5}">
                      <a16:colId xmlns:a16="http://schemas.microsoft.com/office/drawing/2014/main" val="3824984626"/>
                    </a:ext>
                  </a:extLst>
                </a:gridCol>
              </a:tblGrid>
              <a:tr h="256539">
                <a:tc>
                  <a:txBody>
                    <a:bodyPr/>
                    <a:lstStyle/>
                    <a:p>
                      <a:pPr algn="ct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フェーズ</a:t>
                      </a:r>
                      <a:r>
                        <a:rPr kumimoji="1" lang="ja-JP" altLang="en-US" sz="1200" b="1" dirty="0" smtClean="0">
                          <a:solidFill>
                            <a:schemeClr val="tx1"/>
                          </a:solidFill>
                          <a:latin typeface="Meiryo UI" panose="020B0604030504040204" pitchFamily="50" charset="-128"/>
                          <a:ea typeface="Meiryo UI" panose="020B0604030504040204" pitchFamily="50" charset="-128"/>
                        </a:rPr>
                        <a:t>１（ウィズコロナ）</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algn="ct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フェーズ</a:t>
                      </a:r>
                      <a:r>
                        <a:rPr kumimoji="1" lang="ja-JP" altLang="en-US" sz="1200" b="1" dirty="0" smtClean="0">
                          <a:solidFill>
                            <a:schemeClr val="tx1"/>
                          </a:solidFill>
                          <a:latin typeface="Meiryo UI" panose="020B0604030504040204" pitchFamily="50" charset="-128"/>
                          <a:ea typeface="Meiryo UI" panose="020B0604030504040204" pitchFamily="50" charset="-128"/>
                        </a:rPr>
                        <a:t>２（ポストコロナ）</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713312048"/>
                  </a:ext>
                </a:extLst>
              </a:tr>
              <a:tr h="5103310">
                <a:tc>
                  <a:txBody>
                    <a:bodyPr/>
                    <a:lstStyle/>
                    <a:p>
                      <a:pPr marL="171450" indent="-171450">
                        <a:lnSpc>
                          <a:spcPct val="150000"/>
                        </a:lnSpc>
                        <a:buFont typeface="Arial" panose="020B0604020202020204" pitchFamily="34" charset="0"/>
                        <a:buChar char="•"/>
                      </a:pPr>
                      <a:r>
                        <a:rPr kumimoji="1" lang="ja-JP" altLang="en-US" sz="1200" b="0" u="none" dirty="0">
                          <a:solidFill>
                            <a:schemeClr val="tx1"/>
                          </a:solidFill>
                          <a:latin typeface="Meiryo UI" panose="020B0604030504040204" pitchFamily="50" charset="-128"/>
                          <a:ea typeface="Meiryo UI" panose="020B0604030504040204" pitchFamily="50" charset="-128"/>
                        </a:rPr>
                        <a:t>国内の需要喚起に向けた取組み</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受入環境整備（新型コロナウィルス対応、</a:t>
                      </a:r>
                      <a:r>
                        <a:rPr kumimoji="1" lang="ja-JP" altLang="en-US" sz="1200" b="0" dirty="0" smtClean="0">
                          <a:solidFill>
                            <a:schemeClr val="tx1"/>
                          </a:solidFill>
                          <a:latin typeface="Meiryo UI" panose="020B0604030504040204" pitchFamily="50" charset="-128"/>
                          <a:ea typeface="Meiryo UI" panose="020B0604030504040204" pitchFamily="50" charset="-128"/>
                        </a:rPr>
                        <a:t>インバウンド受入</a:t>
                      </a:r>
                      <a:r>
                        <a:rPr kumimoji="1" lang="ja-JP" altLang="en-US" sz="1200" b="0" dirty="0">
                          <a:solidFill>
                            <a:schemeClr val="tx1"/>
                          </a:solidFill>
                          <a:latin typeface="Meiryo UI" panose="020B0604030504040204" pitchFamily="50" charset="-128"/>
                          <a:ea typeface="Meiryo UI" panose="020B0604030504040204" pitchFamily="50" charset="-128"/>
                        </a:rPr>
                        <a:t>準備等）</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マイクロツーリズム、府域周遊促進に向けた魅力的な観光コンテンツの磨き上げ、プロモーションの展開（水都大阪、百舌鳥・古市古墳群、万博記念公園、大阪ミュージアム登録物、市内重点エリア等、自然の活用など）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en-US" altLang="ja-JP" sz="1200" b="0" dirty="0">
                          <a:solidFill>
                            <a:schemeClr val="tx1"/>
                          </a:solidFill>
                          <a:latin typeface="Meiryo UI" panose="020B0604030504040204" pitchFamily="50" charset="-128"/>
                          <a:ea typeface="Meiryo UI" panose="020B0604030504040204" pitchFamily="50" charset="-128"/>
                        </a:rPr>
                        <a:t>AI</a:t>
                      </a:r>
                      <a:r>
                        <a:rPr kumimoji="1" lang="ja-JP" altLang="en-US" sz="1200" b="0" dirty="0" err="1">
                          <a:solidFill>
                            <a:schemeClr val="tx1"/>
                          </a:solidFill>
                          <a:latin typeface="Meiryo UI" panose="020B0604030504040204" pitchFamily="50" charset="-128"/>
                          <a:ea typeface="Meiryo UI" panose="020B0604030504040204" pitchFamily="50" charset="-128"/>
                        </a:rPr>
                        <a:t>、</a:t>
                      </a:r>
                      <a:r>
                        <a:rPr kumimoji="1" lang="en-US" altLang="ja-JP" sz="1200" b="0" dirty="0">
                          <a:solidFill>
                            <a:schemeClr val="tx1"/>
                          </a:solidFill>
                          <a:latin typeface="Meiryo UI" panose="020B0604030504040204" pitchFamily="50" charset="-128"/>
                          <a:ea typeface="Meiryo UI" panose="020B0604030504040204" pitchFamily="50" charset="-128"/>
                        </a:rPr>
                        <a:t>ICT</a:t>
                      </a:r>
                      <a:r>
                        <a:rPr kumimoji="1" lang="ja-JP" altLang="en-US" sz="1200" b="0" dirty="0">
                          <a:solidFill>
                            <a:schemeClr val="tx1"/>
                          </a:solidFill>
                          <a:latin typeface="Meiryo UI" panose="020B0604030504040204" pitchFamily="50" charset="-128"/>
                          <a:ea typeface="Meiryo UI" panose="020B0604030504040204" pitchFamily="50" charset="-128"/>
                        </a:rPr>
                        <a:t>等を活用した新たな観光コンテンツの開発・発信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u="none" dirty="0">
                          <a:solidFill>
                            <a:schemeClr val="tx1"/>
                          </a:solidFill>
                          <a:latin typeface="Meiryo UI" panose="020B0604030504040204" pitchFamily="50" charset="-128"/>
                          <a:ea typeface="Meiryo UI" panose="020B0604030504040204" pitchFamily="50" charset="-128"/>
                        </a:rPr>
                        <a:t>エンタメ、食、歴史など大阪の強み</a:t>
                      </a:r>
                      <a:r>
                        <a:rPr kumimoji="1" lang="ja-JP" altLang="en-US" sz="1200" b="0" u="none" dirty="0" smtClean="0">
                          <a:solidFill>
                            <a:schemeClr val="tx1"/>
                          </a:solidFill>
                          <a:latin typeface="Meiryo UI" panose="020B0604030504040204" pitchFamily="50" charset="-128"/>
                          <a:ea typeface="Meiryo UI" panose="020B0604030504040204" pitchFamily="50" charset="-128"/>
                        </a:rPr>
                        <a:t>を生かした</a:t>
                      </a:r>
                      <a:r>
                        <a:rPr kumimoji="1" lang="ja-JP" altLang="en-US" sz="1200" b="0" u="none" dirty="0">
                          <a:solidFill>
                            <a:schemeClr val="tx1"/>
                          </a:solidFill>
                          <a:latin typeface="Meiryo UI" panose="020B0604030504040204" pitchFamily="50" charset="-128"/>
                          <a:ea typeface="Meiryo UI" panose="020B0604030504040204" pitchFamily="50" charset="-128"/>
                        </a:rPr>
                        <a:t>魅力の発信</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新たな</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誘致戦略の策定</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ガイドラインの順守を前提とした</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開催支援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strike="noStrike" dirty="0">
                          <a:solidFill>
                            <a:schemeClr val="tx1"/>
                          </a:solidFill>
                          <a:latin typeface="Meiryo UI" panose="020B0604030504040204" pitchFamily="50" charset="-128"/>
                          <a:ea typeface="Meiryo UI" panose="020B0604030504040204" pitchFamily="50" charset="-128"/>
                        </a:rPr>
                        <a:t>文化芸術活動の回復や大阪の賑わいを創出する取組の推進</a:t>
                      </a:r>
                      <a:endParaRPr kumimoji="1" lang="en-US" altLang="ja-JP" sz="1200" b="0" strike="noStrike"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文化芸術の担い手、支える人材の支援</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文化芸術を鑑賞する機会等の創出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大阪のプロスポーツチーム・トップアスリート等と連携した魅力発信</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国内向けスポーツツーリズムの推進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海外進学支援等によるグローバル人材の育成</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ts val="25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大学等の外国人留学生の就職支援　　　　　　　　　　　　　　　　　　　など</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74295" marR="74295" marT="37148" marB="37148"/>
                </a:tc>
                <a:tc>
                  <a:txBody>
                    <a:bodyPr/>
                    <a:lstStyle/>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欧米豪をはじめ幅広い国・地域からの集客</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富裕層の集客に向けたプロモーションの展開、ニーズに対応した</a:t>
                      </a:r>
                      <a:r>
                        <a:rPr kumimoji="1" lang="ja-JP" altLang="en-US" sz="1200" b="0" dirty="0" smtClean="0">
                          <a:solidFill>
                            <a:schemeClr val="tx1"/>
                          </a:solidFill>
                          <a:latin typeface="Meiryo UI" panose="020B0604030504040204" pitchFamily="50" charset="-128"/>
                          <a:ea typeface="Meiryo UI" panose="020B0604030504040204" pitchFamily="50" charset="-128"/>
                        </a:rPr>
                        <a:t>魅力づくり</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en-US" altLang="ja-JP" sz="1200" b="0" dirty="0" smtClean="0">
                          <a:solidFill>
                            <a:schemeClr val="tx1"/>
                          </a:solidFill>
                          <a:latin typeface="Meiryo UI" panose="020B0604030504040204" pitchFamily="50" charset="-128"/>
                          <a:ea typeface="Meiryo UI" panose="020B0604030504040204" pitchFamily="50" charset="-128"/>
                        </a:rPr>
                        <a:t>IR</a:t>
                      </a:r>
                      <a:r>
                        <a:rPr kumimoji="1" lang="ja-JP" altLang="en-US" sz="1200" b="0" dirty="0" smtClean="0">
                          <a:solidFill>
                            <a:schemeClr val="tx1"/>
                          </a:solidFill>
                          <a:latin typeface="Meiryo UI" panose="020B0604030504040204" pitchFamily="50" charset="-128"/>
                          <a:ea typeface="Meiryo UI" panose="020B0604030504040204" pitchFamily="50" charset="-128"/>
                        </a:rPr>
                        <a:t>を契機とした夢洲における国際観光拠点の形成</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大阪中之島美術館の開館など文化施設の集積を生かしたエリアの魅力向上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smtClean="0">
                          <a:solidFill>
                            <a:schemeClr val="tx1"/>
                          </a:solidFill>
                          <a:latin typeface="Meiryo UI" panose="020B0604030504040204" pitchFamily="50" charset="-128"/>
                          <a:ea typeface="Meiryo UI" panose="020B0604030504040204" pitchFamily="50" charset="-128"/>
                        </a:rPr>
                        <a:t>大阪市</a:t>
                      </a:r>
                      <a:r>
                        <a:rPr kumimoji="1" lang="ja-JP" altLang="en-US" sz="1200" b="0" dirty="0">
                          <a:solidFill>
                            <a:schemeClr val="tx1"/>
                          </a:solidFill>
                          <a:latin typeface="Meiryo UI" panose="020B0604030504040204" pitchFamily="50" charset="-128"/>
                          <a:ea typeface="Meiryo UI" panose="020B0604030504040204" pitchFamily="50" charset="-128"/>
                        </a:rPr>
                        <a:t>立美術館リニューアルによる文化発信力の強化と都市魅力の向上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うめきた２期</a:t>
                      </a:r>
                      <a:r>
                        <a:rPr kumimoji="1" lang="ja-JP" altLang="en-US" sz="1200" b="0" dirty="0" smtClean="0">
                          <a:solidFill>
                            <a:schemeClr val="tx1"/>
                          </a:solidFill>
                          <a:latin typeface="Meiryo UI" panose="020B0604030504040204" pitchFamily="50" charset="-128"/>
                          <a:ea typeface="Meiryo UI" panose="020B0604030504040204" pitchFamily="50" charset="-128"/>
                        </a:rPr>
                        <a:t>まちづくりの推進</a:t>
                      </a:r>
                      <a:endParaRPr kumimoji="1" lang="en-US" altLang="ja-JP" sz="1200" b="0" strike="sngStrike"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万博記念公園駅前周辺地区活性化</a:t>
                      </a:r>
                      <a:r>
                        <a:rPr kumimoji="1" lang="ja-JP" altLang="en-US" sz="1200" b="0" dirty="0" smtClean="0">
                          <a:solidFill>
                            <a:schemeClr val="tx1"/>
                          </a:solidFill>
                          <a:latin typeface="Meiryo UI" panose="020B0604030504040204" pitchFamily="50" charset="-128"/>
                          <a:ea typeface="Meiryo UI" panose="020B0604030504040204" pitchFamily="50" charset="-128"/>
                        </a:rPr>
                        <a:t>事業の推進</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smtClean="0">
                          <a:solidFill>
                            <a:schemeClr val="tx1"/>
                          </a:solidFill>
                          <a:latin typeface="Meiryo UI" panose="020B0604030504040204" pitchFamily="50" charset="-128"/>
                          <a:ea typeface="Meiryo UI" panose="020B0604030504040204" pitchFamily="50" charset="-128"/>
                        </a:rPr>
                        <a:t>官民</a:t>
                      </a:r>
                      <a:r>
                        <a:rPr kumimoji="1" lang="ja-JP" altLang="en-US" sz="1200" b="0" dirty="0">
                          <a:solidFill>
                            <a:schemeClr val="tx1"/>
                          </a:solidFill>
                          <a:latin typeface="Meiryo UI" panose="020B0604030504040204" pitchFamily="50" charset="-128"/>
                          <a:ea typeface="Meiryo UI" panose="020B0604030504040204" pitchFamily="50" charset="-128"/>
                        </a:rPr>
                        <a:t>一体となった</a:t>
                      </a:r>
                      <a:r>
                        <a:rPr kumimoji="1" lang="en-US" altLang="ja-JP" sz="1200" b="0" dirty="0">
                          <a:solidFill>
                            <a:schemeClr val="tx1"/>
                          </a:solidFill>
                          <a:latin typeface="Meiryo UI" panose="020B0604030504040204" pitchFamily="50" charset="-128"/>
                          <a:ea typeface="Meiryo UI" panose="020B0604030504040204" pitchFamily="50" charset="-128"/>
                        </a:rPr>
                        <a:t>MICE</a:t>
                      </a:r>
                      <a:r>
                        <a:rPr kumimoji="1" lang="ja-JP" altLang="en-US" sz="1200" b="0" dirty="0">
                          <a:solidFill>
                            <a:schemeClr val="tx1"/>
                          </a:solidFill>
                          <a:latin typeface="Meiryo UI" panose="020B0604030504040204" pitchFamily="50" charset="-128"/>
                          <a:ea typeface="Meiryo UI" panose="020B0604030504040204" pitchFamily="50" charset="-128"/>
                        </a:rPr>
                        <a:t>誘致の推進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府内の様々な文化資源や地域の魅力を活用した都市魅力の更なる向上</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strike="noStrike" dirty="0">
                          <a:solidFill>
                            <a:schemeClr val="tx1"/>
                          </a:solidFill>
                          <a:latin typeface="Meiryo UI" panose="020B0604030504040204" pitchFamily="50" charset="-128"/>
                          <a:ea typeface="Meiryo UI" panose="020B0604030504040204" pitchFamily="50" charset="-128"/>
                        </a:rPr>
                        <a:t>博物館や美術館などの文化資源の鑑賞、体験など、国内外からの観光客の来訪促進に向けた文化</a:t>
                      </a:r>
                      <a:r>
                        <a:rPr kumimoji="1" lang="ja-JP" altLang="en-US" sz="1200" b="0" dirty="0">
                          <a:solidFill>
                            <a:schemeClr val="tx1"/>
                          </a:solidFill>
                          <a:latin typeface="Meiryo UI" panose="020B0604030504040204" pitchFamily="50" charset="-128"/>
                          <a:ea typeface="Meiryo UI" panose="020B0604030504040204" pitchFamily="50" charset="-128"/>
                        </a:rPr>
                        <a:t>観光の推進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大規模スポーツイベントの開催などによる誘客促進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インバウンドを含めたスポーツツーリズムの推進　</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グローバル人材の大阪での活躍促進</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indent="-171450">
                        <a:lnSpc>
                          <a:spcPct val="150000"/>
                        </a:lnSpc>
                        <a:buFont typeface="Arial" panose="020B0604020202020204" pitchFamily="34" charset="0"/>
                        <a:buChar char="•"/>
                      </a:pPr>
                      <a:r>
                        <a:rPr kumimoji="1" lang="ja-JP" altLang="en-US" sz="1200" b="0" dirty="0">
                          <a:solidFill>
                            <a:schemeClr val="tx1"/>
                          </a:solidFill>
                          <a:latin typeface="Meiryo UI" panose="020B0604030504040204" pitchFamily="50" charset="-128"/>
                          <a:ea typeface="Meiryo UI" panose="020B0604030504040204" pitchFamily="50" charset="-128"/>
                        </a:rPr>
                        <a:t>高度外国人材の育成・起業促進　　　　　　　　　　　　　　など</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2924720080"/>
                  </a:ext>
                </a:extLst>
              </a:tr>
            </a:tbl>
          </a:graphicData>
        </a:graphic>
      </p:graphicFrame>
      <p:sp>
        <p:nvSpPr>
          <p:cNvPr id="17" name="正方形/長方形 16"/>
          <p:cNvSpPr/>
          <p:nvPr/>
        </p:nvSpPr>
        <p:spPr>
          <a:xfrm>
            <a:off x="219064" y="319816"/>
            <a:ext cx="4419843" cy="30931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フェーズ</a:t>
            </a:r>
            <a:r>
              <a:rPr kumimoji="1" lang="ja-JP" altLang="en-US" sz="1600" dirty="0" smtClean="0">
                <a:latin typeface="Meiryo UI" panose="020B0604030504040204" pitchFamily="50" charset="-128"/>
                <a:ea typeface="Meiryo UI" panose="020B0604030504040204" pitchFamily="50" charset="-128"/>
              </a:rPr>
              <a:t>ごとの重点</a:t>
            </a:r>
            <a:r>
              <a:rPr kumimoji="1" lang="ja-JP" altLang="en-US" sz="1600" dirty="0">
                <a:latin typeface="Meiryo UI" panose="020B0604030504040204" pitchFamily="50" charset="-128"/>
                <a:ea typeface="Meiryo UI" panose="020B0604030504040204" pitchFamily="50" charset="-128"/>
              </a:rPr>
              <a:t>取組み例</a:t>
            </a:r>
          </a:p>
        </p:txBody>
      </p:sp>
      <p:sp>
        <p:nvSpPr>
          <p:cNvPr id="10" name="スライド番号プレースホルダー 4"/>
          <p:cNvSpPr>
            <a:spLocks noGrp="1"/>
          </p:cNvSpPr>
          <p:nvPr>
            <p:ph type="sldNum" sz="quarter" idx="12"/>
          </p:nvPr>
        </p:nvSpPr>
        <p:spPr>
          <a:xfrm>
            <a:off x="7585859" y="6480766"/>
            <a:ext cx="2228850" cy="365125"/>
          </a:xfrm>
        </p:spPr>
        <p:txBody>
          <a:bodyPr/>
          <a:lstStyle/>
          <a:p>
            <a:r>
              <a:rPr lang="en-US" altLang="ja-JP" dirty="0"/>
              <a:t>13</a:t>
            </a:r>
            <a:endParaRPr kumimoji="1" lang="ja-JP" altLang="en-US" dirty="0"/>
          </a:p>
        </p:txBody>
      </p:sp>
      <p:sp>
        <p:nvSpPr>
          <p:cNvPr id="6" name="正方形/長方形 5"/>
          <p:cNvSpPr/>
          <p:nvPr/>
        </p:nvSpPr>
        <p:spPr>
          <a:xfrm>
            <a:off x="399342" y="6422578"/>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kumimoji="1" lang="ja-JP" altLang="en-US" sz="1200" dirty="0" smtClean="0">
                <a:latin typeface="Meiryo UI" panose="020B0604030504040204" pitchFamily="50" charset="-128"/>
                <a:ea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取組み例に</a:t>
            </a:r>
            <a:r>
              <a:rPr lang="ja-JP" altLang="en-US" sz="1100" dirty="0">
                <a:solidFill>
                  <a:schemeClr val="tx1"/>
                </a:solidFill>
                <a:latin typeface="Meiryo UI" panose="020B0604030504040204" pitchFamily="50" charset="-128"/>
                <a:ea typeface="Meiryo UI" panose="020B0604030504040204" pitchFamily="50" charset="-128"/>
              </a:rPr>
              <a:t>ついては</a:t>
            </a:r>
            <a:r>
              <a:rPr lang="ja-JP" altLang="en-US" sz="1100" dirty="0" smtClean="0">
                <a:solidFill>
                  <a:schemeClr val="tx1"/>
                </a:solidFill>
                <a:latin typeface="Meiryo UI" panose="020B0604030504040204" pitchFamily="50" charset="-128"/>
                <a:ea typeface="Meiryo UI" panose="020B0604030504040204" pitchFamily="50" charset="-128"/>
              </a:rPr>
              <a:t>、フェーズごどに明確に区分けされるものではなく、フェーズを</a:t>
            </a:r>
            <a:r>
              <a:rPr lang="ja-JP" altLang="en-US" sz="1100" dirty="0">
                <a:solidFill>
                  <a:schemeClr val="tx1"/>
                </a:solidFill>
                <a:latin typeface="Meiryo UI" panose="020B0604030504040204" pitchFamily="50" charset="-128"/>
                <a:ea typeface="Meiryo UI" panose="020B0604030504040204" pitchFamily="50" charset="-128"/>
              </a:rPr>
              <a:t>通じた取組みが</a:t>
            </a:r>
            <a:r>
              <a:rPr lang="ja-JP" altLang="en-US" sz="1100" dirty="0" smtClean="0">
                <a:solidFill>
                  <a:schemeClr val="tx1"/>
                </a:solidFill>
                <a:latin typeface="Meiryo UI" panose="020B0604030504040204" pitchFamily="50" charset="-128"/>
                <a:ea typeface="Meiryo UI" panose="020B0604030504040204" pitchFamily="50" charset="-128"/>
              </a:rPr>
              <a:t>前提となります。</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 name="右矢印 1"/>
          <p:cNvSpPr/>
          <p:nvPr/>
        </p:nvSpPr>
        <p:spPr>
          <a:xfrm>
            <a:off x="5092985" y="844979"/>
            <a:ext cx="367990" cy="2589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4796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9526" y="989283"/>
            <a:ext cx="8543925" cy="665346"/>
          </a:xfrm>
        </p:spPr>
        <p:txBody>
          <a:bodyPr/>
          <a:lstStyle/>
          <a:p>
            <a:pPr marL="0" indent="0">
              <a:buNone/>
            </a:pPr>
            <a:r>
              <a:rPr kumimoji="1" lang="ja-JP" altLang="en-US" dirty="0" smtClean="0"/>
              <a:t>別紙にて議論</a:t>
            </a:r>
            <a:endParaRPr kumimoji="1" lang="ja-JP" altLang="en-US" dirty="0"/>
          </a:p>
        </p:txBody>
      </p:sp>
      <p:sp>
        <p:nvSpPr>
          <p:cNvPr id="5" name="スライド番号プレースホルダー 4"/>
          <p:cNvSpPr>
            <a:spLocks noGrp="1"/>
          </p:cNvSpPr>
          <p:nvPr>
            <p:ph type="sldNum" sz="quarter" idx="12"/>
          </p:nvPr>
        </p:nvSpPr>
        <p:spPr>
          <a:xfrm>
            <a:off x="7615365" y="6455804"/>
            <a:ext cx="2228850" cy="365125"/>
          </a:xfrm>
        </p:spPr>
        <p:txBody>
          <a:bodyPr/>
          <a:lstStyle/>
          <a:p>
            <a:r>
              <a:rPr kumimoji="1" lang="en-US" altLang="ja-JP" dirty="0" smtClean="0"/>
              <a:t>14</a:t>
            </a:r>
            <a:endParaRPr kumimoji="1" lang="ja-JP" altLang="en-US" dirty="0"/>
          </a:p>
        </p:txBody>
      </p:sp>
      <p:sp>
        <p:nvSpPr>
          <p:cNvPr id="6" name="正方形/長方形 5"/>
          <p:cNvSpPr/>
          <p:nvPr/>
        </p:nvSpPr>
        <p:spPr>
          <a:xfrm>
            <a:off x="223025" y="107506"/>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en-US" altLang="ja-JP" sz="2000" dirty="0" smtClean="0">
                <a:latin typeface="Meiryo UI" panose="020B0604030504040204" pitchFamily="50" charset="-128"/>
                <a:ea typeface="Meiryo UI" panose="020B0604030504040204" pitchFamily="50" charset="-128"/>
              </a:rPr>
              <a:t>KPI</a:t>
            </a:r>
            <a:endParaRPr kumimoji="1" lang="ja-JP" altLang="en-US" sz="2000" dirty="0">
              <a:latin typeface="Meiryo UI" panose="020B0604030504040204" pitchFamily="50" charset="-128"/>
              <a:ea typeface="Meiryo UI" panose="020B0604030504040204" pitchFamily="50" charset="-128"/>
            </a:endParaRPr>
          </a:p>
        </p:txBody>
      </p:sp>
      <p:sp>
        <p:nvSpPr>
          <p:cNvPr id="7" name="テキスト ボックス 55"/>
          <p:cNvSpPr txBox="1">
            <a:spLocks noChangeArrowheads="1"/>
          </p:cNvSpPr>
          <p:nvPr/>
        </p:nvSpPr>
        <p:spPr bwMode="auto">
          <a:xfrm>
            <a:off x="361408" y="5328657"/>
            <a:ext cx="9183184" cy="896430"/>
          </a:xfrm>
          <a:prstGeom prst="rect">
            <a:avLst/>
          </a:prstGeom>
          <a:noFill/>
          <a:ln w="9525">
            <a:noFill/>
            <a:miter lim="800000"/>
            <a:headEnd/>
            <a:tailEnd/>
          </a:ln>
        </p:spPr>
        <p:txBody>
          <a:bodyPr wrap="square" lIns="64800" tIns="32400" rIns="64800" bIns="32400">
            <a:spAutoFit/>
          </a:bodyPr>
          <a:lstStyle/>
          <a:p>
            <a:pPr>
              <a:lnSpc>
                <a:spcPct val="150000"/>
              </a:lnSpc>
            </a:pPr>
            <a:r>
              <a:rPr lang="ja-JP" altLang="en-US" sz="1200" dirty="0" smtClean="0">
                <a:latin typeface="Meiryo UI" pitchFamily="50" charset="-128"/>
                <a:ea typeface="Meiryo UI" pitchFamily="50" charset="-128"/>
              </a:rPr>
              <a:t>〇　戦略</a:t>
            </a:r>
            <a:r>
              <a:rPr lang="ja-JP" altLang="en-US" sz="1200" dirty="0">
                <a:latin typeface="Meiryo UI" pitchFamily="50" charset="-128"/>
                <a:ea typeface="Meiryo UI" pitchFamily="50" charset="-128"/>
              </a:rPr>
              <a:t>に基づく施策の展開にあたっては、個々の事業の進捗管理を</a:t>
            </a:r>
            <a:r>
              <a:rPr lang="ja-JP" altLang="en-US" sz="1200" dirty="0" smtClean="0">
                <a:latin typeface="Meiryo UI" pitchFamily="50" charset="-128"/>
                <a:ea typeface="Meiryo UI" pitchFamily="50" charset="-128"/>
              </a:rPr>
              <a:t>徹底する。</a:t>
            </a:r>
            <a:endParaRPr lang="en-US" altLang="ja-JP" sz="1200" dirty="0" smtClean="0">
              <a:latin typeface="Meiryo UI" pitchFamily="50" charset="-128"/>
              <a:ea typeface="Meiryo UI" pitchFamily="50" charset="-128"/>
            </a:endParaRPr>
          </a:p>
          <a:p>
            <a:pPr>
              <a:lnSpc>
                <a:spcPct val="150000"/>
              </a:lnSpc>
            </a:pPr>
            <a:r>
              <a:rPr lang="ja-JP" altLang="en-US" sz="1200" dirty="0" smtClean="0">
                <a:latin typeface="Meiryo UI" pitchFamily="50" charset="-128"/>
                <a:ea typeface="Meiryo UI" pitchFamily="50" charset="-128"/>
              </a:rPr>
              <a:t>〇　戦略の着実な推進を図るため、大阪都市魅力戦略推進会議において進捗管理を行う。</a:t>
            </a:r>
            <a:endParaRPr lang="en-US" altLang="ja-JP" sz="1200" dirty="0" smtClean="0">
              <a:latin typeface="Meiryo UI" pitchFamily="50" charset="-128"/>
              <a:ea typeface="Meiryo UI" pitchFamily="50" charset="-128"/>
            </a:endParaRPr>
          </a:p>
          <a:p>
            <a:pPr>
              <a:lnSpc>
                <a:spcPct val="150000"/>
              </a:lnSpc>
            </a:pPr>
            <a:r>
              <a:rPr lang="ja-JP" altLang="en-US" sz="1200" dirty="0" smtClean="0">
                <a:latin typeface="Meiryo UI" pitchFamily="50" charset="-128"/>
                <a:ea typeface="Meiryo UI" pitchFamily="50" charset="-128"/>
              </a:rPr>
              <a:t>〇　社会状況の変化に応じ、具体的な取組内容については、適宜、追加・修正を行うなど、必要に応じ柔軟に見直しを図っていく。</a:t>
            </a:r>
            <a:endParaRPr lang="en-US" altLang="ja-JP" sz="1200" dirty="0">
              <a:latin typeface="Meiryo UI" pitchFamily="50" charset="-128"/>
              <a:ea typeface="Meiryo UI" pitchFamily="50" charset="-128"/>
            </a:endParaRPr>
          </a:p>
        </p:txBody>
      </p:sp>
      <p:sp>
        <p:nvSpPr>
          <p:cNvPr id="8" name="正方形/長方形 7"/>
          <p:cNvSpPr/>
          <p:nvPr/>
        </p:nvSpPr>
        <p:spPr>
          <a:xfrm>
            <a:off x="223025" y="4865019"/>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戦略の進捗管理</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1732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124697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1038" y="1363820"/>
            <a:ext cx="8543925" cy="4877491"/>
          </a:xfrm>
        </p:spPr>
        <p:txBody>
          <a:bodyPr>
            <a:noAutofit/>
          </a:bodyPr>
          <a:lstStyle/>
          <a:p>
            <a:pPr marL="0" indent="0">
              <a:lnSpc>
                <a:spcPts val="1800"/>
              </a:lnSpc>
              <a:buNone/>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これまでの</a:t>
            </a:r>
            <a:r>
              <a:rPr lang="ja-JP" altLang="en-US" sz="1400" dirty="0" smtClean="0">
                <a:latin typeface="Meiryo UI" panose="020B0604030504040204" pitchFamily="50" charset="-128"/>
                <a:ea typeface="Meiryo UI" panose="020B0604030504040204" pitchFamily="50" charset="-128"/>
              </a:rPr>
              <a:t>取組み</a:t>
            </a:r>
            <a:r>
              <a:rPr lang="en-US" altLang="ja-JP" sz="1400" dirty="0">
                <a:latin typeface="Meiryo UI" panose="020B0604030504040204" pitchFamily="50" charset="-128"/>
                <a:ea typeface="Meiryo UI" panose="020B0604030504040204" pitchFamily="50" charset="-128"/>
              </a:rPr>
              <a:t>】</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大阪府・市では、世界的な創造都市に向けた、観光・国際交流・文化・スポーツ各施策</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上位概念となる</a:t>
            </a:r>
            <a:r>
              <a:rPr lang="ja-JP" altLang="ja-JP" sz="1400" dirty="0" smtClean="0">
                <a:latin typeface="Meiryo UI" panose="020B0604030504040204" pitchFamily="50" charset="-128"/>
                <a:ea typeface="Meiryo UI" panose="020B0604030504040204" pitchFamily="50" charset="-128"/>
              </a:rPr>
              <a:t>共通</a:t>
            </a:r>
            <a:r>
              <a:rPr lang="ja-JP" altLang="ja-JP" sz="1400" dirty="0">
                <a:latin typeface="Meiryo UI" panose="020B0604030504040204" pitchFamily="50" charset="-128"/>
                <a:ea typeface="Meiryo UI" panose="020B0604030504040204" pitchFamily="50" charset="-128"/>
              </a:rPr>
              <a:t>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を策定し、各種施策に取</a:t>
            </a:r>
            <a:r>
              <a:rPr lang="ja-JP" altLang="en-US" sz="1400" dirty="0">
                <a:latin typeface="Meiryo UI" panose="020B0604030504040204" pitchFamily="50" charset="-128"/>
                <a:ea typeface="Meiryo UI" panose="020B0604030504040204" pitchFamily="50" charset="-128"/>
              </a:rPr>
              <a:t>り</a:t>
            </a:r>
            <a:r>
              <a:rPr lang="ja-JP" altLang="ja-JP" sz="1400" dirty="0">
                <a:latin typeface="Meiryo UI" panose="020B0604030504040204" pitchFamily="50" charset="-128"/>
                <a:ea typeface="Meiryo UI" panose="020B0604030504040204" pitchFamily="50" charset="-128"/>
              </a:rPr>
              <a:t>組んできた。</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では、「世界的な創造都市、国際エンターテインメント都市へ加速」に向け、</a:t>
            </a:r>
            <a:r>
              <a:rPr lang="en-US" altLang="ja-JP" sz="1400" dirty="0">
                <a:latin typeface="Meiryo UI" panose="020B0604030504040204" pitchFamily="50" charset="-128"/>
                <a:ea typeface="Meiryo UI" panose="020B0604030504040204" pitchFamily="50" charset="-128"/>
              </a:rPr>
              <a:t>10</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めざ</a:t>
            </a:r>
            <a:r>
              <a:rPr lang="ja-JP" altLang="ja-JP" sz="1400" dirty="0" smtClean="0">
                <a:latin typeface="Meiryo UI" panose="020B0604030504040204" pitchFamily="50" charset="-128"/>
                <a:ea typeface="Meiryo UI" panose="020B0604030504040204" pitchFamily="50" charset="-128"/>
              </a:rPr>
              <a:t>す</a:t>
            </a:r>
            <a:r>
              <a:rPr lang="ja-JP" altLang="ja-JP" sz="1400" dirty="0">
                <a:latin typeface="Meiryo UI" panose="020B0604030504040204" pitchFamily="50" charset="-128"/>
                <a:ea typeface="Meiryo UI" panose="020B0604030504040204" pitchFamily="50" charset="-128"/>
              </a:rPr>
              <a:t>べき都市像ごとにＫＰＩを定めＰＤＣＡサイクルを実行しながら各種プロジェクトに</a:t>
            </a:r>
            <a:r>
              <a:rPr lang="ja-JP" altLang="ja-JP" sz="1400" dirty="0" smtClean="0">
                <a:latin typeface="Meiryo UI" panose="020B0604030504040204" pitchFamily="50" charset="-128"/>
                <a:ea typeface="Meiryo UI" panose="020B0604030504040204" pitchFamily="50" charset="-128"/>
              </a:rPr>
              <a:t>取組み</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年の来阪外国人旅行者数は</a:t>
            </a:r>
            <a:r>
              <a:rPr lang="ja-JP" altLang="ja-JP" sz="1400" dirty="0" smtClean="0">
                <a:latin typeface="Meiryo UI" panose="020B0604030504040204" pitchFamily="50" charset="-128"/>
                <a:ea typeface="Meiryo UI" panose="020B0604030504040204" pitchFamily="50" charset="-128"/>
              </a:rPr>
              <a:t>過去</a:t>
            </a:r>
            <a:r>
              <a:rPr lang="ja-JP" altLang="ja-JP" sz="1400" dirty="0">
                <a:latin typeface="Meiryo UI" panose="020B0604030504040204" pitchFamily="50" charset="-128"/>
                <a:ea typeface="Meiryo UI" panose="020B0604030504040204" pitchFamily="50" charset="-128"/>
              </a:rPr>
              <a:t>最高と</a:t>
            </a:r>
            <a:r>
              <a:rPr lang="ja-JP" altLang="ja-JP" sz="1400" dirty="0" smtClean="0">
                <a:latin typeface="Meiryo UI" panose="020B0604030504040204" pitchFamily="50" charset="-128"/>
                <a:ea typeface="Meiryo UI" panose="020B0604030504040204" pitchFamily="50" charset="-128"/>
              </a:rPr>
              <a:t>なる</a:t>
            </a:r>
            <a:r>
              <a:rPr lang="en-US" altLang="ja-JP" sz="1400" dirty="0" smtClean="0">
                <a:latin typeface="Meiryo UI" panose="020B0604030504040204" pitchFamily="50" charset="-128"/>
                <a:ea typeface="Meiryo UI" panose="020B0604030504040204" pitchFamily="50" charset="-128"/>
              </a:rPr>
              <a:t>1,231</a:t>
            </a:r>
            <a:r>
              <a:rPr lang="ja-JP" altLang="ja-JP" sz="1400" dirty="0" smtClean="0">
                <a:latin typeface="Meiryo UI" panose="020B0604030504040204" pitchFamily="50" charset="-128"/>
                <a:ea typeface="Meiryo UI" panose="020B0604030504040204" pitchFamily="50" charset="-128"/>
              </a:rPr>
              <a:t>万人</a:t>
            </a:r>
            <a:r>
              <a:rPr lang="ja-JP" altLang="ja-JP" sz="1400" dirty="0">
                <a:latin typeface="Meiryo UI" panose="020B0604030504040204" pitchFamily="50" charset="-128"/>
                <a:ea typeface="Meiryo UI" panose="020B0604030504040204" pitchFamily="50" charset="-128"/>
              </a:rPr>
              <a:t>を達成するなど、好調なインバウンド需要を取り込むことで、大阪の賑わいを創出してきたところである。</a:t>
            </a:r>
          </a:p>
          <a:p>
            <a:pPr>
              <a:lnSpc>
                <a:spcPct val="150000"/>
              </a:lnSpc>
              <a:spcBef>
                <a:spcPts val="0"/>
              </a:spcBef>
              <a:buFont typeface="Meiryo UI" panose="020B0604030504040204" pitchFamily="50" charset="-128"/>
              <a:buChar char="○"/>
            </a:pPr>
            <a:r>
              <a:rPr lang="ja-JP" altLang="ja-JP" sz="1400" dirty="0">
                <a:latin typeface="Meiryo UI" panose="020B0604030504040204" pitchFamily="50" charset="-128"/>
                <a:ea typeface="Meiryo UI" panose="020B0604030504040204" pitchFamily="50" charset="-128"/>
              </a:rPr>
              <a:t>また、この間、</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月）の成功や百舌鳥・古市古墳群の世界</a:t>
            </a:r>
            <a:r>
              <a:rPr lang="ja-JP" altLang="ja-JP" sz="1400" dirty="0" smtClean="0">
                <a:latin typeface="Meiryo UI" panose="020B0604030504040204" pitchFamily="50" charset="-128"/>
                <a:ea typeface="Meiryo UI" panose="020B0604030504040204" pitchFamily="50" charset="-128"/>
              </a:rPr>
              <a:t>遺産</a:t>
            </a:r>
            <a:r>
              <a:rPr lang="ja-JP" altLang="en-US" sz="1400" dirty="0" smtClean="0">
                <a:latin typeface="Meiryo UI" panose="020B0604030504040204" pitchFamily="50" charset="-128"/>
                <a:ea typeface="Meiryo UI" panose="020B0604030504040204" pitchFamily="50" charset="-128"/>
              </a:rPr>
              <a:t>登録の</a:t>
            </a:r>
            <a:r>
              <a:rPr lang="ja-JP" altLang="ja-JP" sz="1400" dirty="0" smtClean="0">
                <a:latin typeface="Meiryo UI" panose="020B0604030504040204" pitchFamily="50" charset="-128"/>
                <a:ea typeface="Meiryo UI" panose="020B0604030504040204" pitchFamily="50" charset="-128"/>
              </a:rPr>
              <a:t>決定</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により</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は確実に高まってきている。この流れを加速させ、大阪を新たなステージへと飛躍させるため、</a:t>
            </a:r>
            <a:r>
              <a:rPr lang="en-US" altLang="ja-JP" sz="1400" dirty="0">
                <a:latin typeface="Meiryo UI" panose="020B0604030504040204" pitchFamily="50" charset="-128"/>
                <a:ea typeface="Meiryo UI" panose="020B0604030504040204" pitchFamily="50" charset="-128"/>
              </a:rPr>
              <a:t>2025</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に予定されている</a:t>
            </a:r>
            <a:r>
              <a:rPr lang="ja-JP" altLang="ja-JP" sz="1400" dirty="0">
                <a:latin typeface="Meiryo UI" panose="020B0604030504040204" pitchFamily="50" charset="-128"/>
                <a:ea typeface="Meiryo UI" panose="020B0604030504040204" pitchFamily="50" charset="-128"/>
              </a:rPr>
              <a:t>大阪・関西万博</a:t>
            </a:r>
            <a:r>
              <a:rPr lang="ja-JP" altLang="en-US" sz="1400" dirty="0">
                <a:latin typeface="Meiryo UI" panose="020B0604030504040204" pitchFamily="50" charset="-128"/>
                <a:ea typeface="Meiryo UI" panose="020B0604030504040204" pitchFamily="50" charset="-128"/>
              </a:rPr>
              <a:t>の開催を見据え、その成功はもとより、大阪・関西万博開催を世界への発信の絶好の機会と捉えたさらなる都市魅力の向上や、大阪・関西万博がめざすものの一つである持続可能な開発目標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達成への貢献に向け、</a:t>
            </a:r>
            <a:r>
              <a:rPr lang="ja-JP" altLang="ja-JP" sz="1400" dirty="0">
                <a:latin typeface="Meiryo UI" panose="020B0604030504040204" pitchFamily="50" charset="-128"/>
                <a:ea typeface="Meiryo UI" panose="020B0604030504040204" pitchFamily="50" charset="-128"/>
              </a:rPr>
              <a:t>府民</a:t>
            </a:r>
            <a:r>
              <a:rPr lang="ja-JP" altLang="en-US" sz="1400" dirty="0">
                <a:latin typeface="Meiryo UI" panose="020B0604030504040204" pitchFamily="50" charset="-128"/>
                <a:ea typeface="Meiryo UI" panose="020B0604030504040204" pitchFamily="50" charset="-128"/>
              </a:rPr>
              <a:t>市民</a:t>
            </a:r>
            <a:r>
              <a:rPr lang="ja-JP" altLang="ja-JP" sz="1400" dirty="0">
                <a:latin typeface="Meiryo UI" panose="020B0604030504040204" pitchFamily="50" charset="-128"/>
                <a:ea typeface="Meiryo UI" panose="020B0604030504040204" pitchFamily="50" charset="-128"/>
              </a:rPr>
              <a:t>とともに</a:t>
            </a:r>
            <a:r>
              <a:rPr lang="ja-JP" altLang="en-US" sz="1400" dirty="0">
                <a:latin typeface="Meiryo UI" panose="020B0604030504040204" pitchFamily="50" charset="-128"/>
                <a:ea typeface="Meiryo UI" panose="020B0604030504040204" pitchFamily="50" charset="-128"/>
              </a:rPr>
              <a:t>取組みを進</a:t>
            </a:r>
            <a:r>
              <a:rPr lang="ja-JP" altLang="ja-JP" sz="1400" dirty="0">
                <a:latin typeface="Meiryo UI" panose="020B0604030504040204" pitchFamily="50" charset="-128"/>
                <a:ea typeface="Meiryo UI" panose="020B0604030504040204" pitchFamily="50" charset="-128"/>
              </a:rPr>
              <a:t>め</a:t>
            </a:r>
            <a:r>
              <a:rPr lang="ja-JP" altLang="en-US" sz="1400" dirty="0">
                <a:latin typeface="Meiryo UI" panose="020B0604030504040204" pitchFamily="50" charset="-128"/>
                <a:ea typeface="Meiryo UI" panose="020B0604030504040204" pitchFamily="50" charset="-128"/>
              </a:rPr>
              <a:t>ていくことが必要である</a:t>
            </a:r>
            <a:r>
              <a:rPr lang="ja-JP" altLang="ja-JP"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1800"/>
              </a:lnSpc>
            </a:pPr>
            <a:endParaRPr kumimoji="1" lang="ja-JP" altLang="en-US" sz="1800" dirty="0"/>
          </a:p>
        </p:txBody>
      </p:sp>
      <p:sp>
        <p:nvSpPr>
          <p:cNvPr id="5" name="スライド番号プレースホルダー 4"/>
          <p:cNvSpPr>
            <a:spLocks noGrp="1"/>
          </p:cNvSpPr>
          <p:nvPr>
            <p:ph type="sldNum" sz="quarter" idx="12"/>
          </p:nvPr>
        </p:nvSpPr>
        <p:spPr>
          <a:xfrm>
            <a:off x="7664793" y="6492875"/>
            <a:ext cx="2228850" cy="365125"/>
          </a:xfrm>
        </p:spPr>
        <p:txBody>
          <a:bodyPr/>
          <a:lstStyle/>
          <a:p>
            <a:r>
              <a:rPr kumimoji="1" lang="en-US" altLang="ja-JP" dirty="0"/>
              <a:t>1</a:t>
            </a:r>
            <a:endParaRPr kumimoji="1" lang="ja-JP" altLang="en-US" dirty="0"/>
          </a:p>
        </p:txBody>
      </p:sp>
      <p:sp>
        <p:nvSpPr>
          <p:cNvPr id="2" name="対角する 2 つの角を切り取った四角形 1"/>
          <p:cNvSpPr/>
          <p:nvPr/>
        </p:nvSpPr>
        <p:spPr>
          <a:xfrm>
            <a:off x="681038" y="390293"/>
            <a:ext cx="8543925" cy="501805"/>
          </a:xfrm>
          <a:prstGeom prst="snip2DiagRect">
            <a:avLst>
              <a:gd name="adj1" fmla="val 0"/>
              <a:gd name="adj2" fmla="val 50000"/>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200" dirty="0">
                <a:solidFill>
                  <a:schemeClr val="tx1"/>
                </a:solidFill>
                <a:latin typeface="Meiryo UI" panose="020B0604030504040204" pitchFamily="50" charset="-128"/>
                <a:ea typeface="Meiryo UI" panose="020B0604030504040204" pitchFamily="50" charset="-128"/>
              </a:rPr>
              <a:t>はじめに</a:t>
            </a:r>
          </a:p>
        </p:txBody>
      </p:sp>
    </p:spTree>
    <p:extLst>
      <p:ext uri="{BB962C8B-B14F-4D97-AF65-F5344CB8AC3E}">
        <p14:creationId xmlns:p14="http://schemas.microsoft.com/office/powerpoint/2010/main" val="36876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1671" y="681769"/>
            <a:ext cx="8543925" cy="5719032"/>
          </a:xfrm>
        </p:spPr>
        <p:txBody>
          <a:bodyPr>
            <a:noAutofit/>
          </a:bodyPr>
          <a:lstStyle/>
          <a:p>
            <a:pPr marL="0" indent="0">
              <a:lnSpc>
                <a:spcPts val="1800"/>
              </a:lnSpc>
              <a:buNone/>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取り巻く環境の変化</a:t>
            </a:r>
            <a:r>
              <a:rPr lang="en-US" altLang="ja-JP" sz="1400" dirty="0">
                <a:latin typeface="Meiryo UI" panose="020B0604030504040204" pitchFamily="50" charset="-128"/>
                <a:ea typeface="Meiryo UI" panose="020B0604030504040204" pitchFamily="50" charset="-128"/>
              </a:rPr>
              <a:t>】</a:t>
            </a:r>
          </a:p>
          <a:p>
            <a:pPr>
              <a:lnSpc>
                <a:spcPct val="130000"/>
              </a:lnSpc>
              <a:spcBef>
                <a:spcPts val="60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４月以降、インバウンド需要が消失しており、宿泊、飲食等を中心に売上が大幅に減少するなど、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a:lnSpc>
                <a:spcPct val="130000"/>
              </a:lnSpc>
              <a:spcBef>
                <a:spcPts val="60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こうした中、</a:t>
            </a:r>
            <a:r>
              <a:rPr lang="ja-JP" altLang="en-US" sz="1400" dirty="0">
                <a:ea typeface="Meiryo UI" panose="020B0604030504040204" pitchFamily="50" charset="-128"/>
                <a:cs typeface="Times New Roman" panose="02020603050405020304" pitchFamily="18" charset="0"/>
              </a:rPr>
              <a:t>例えば、観光の分野においては、インバウンド消費の約４倍の規模を有する国内旅行需要の</a:t>
            </a:r>
            <a:r>
              <a:rPr lang="ja-JP" altLang="en-US" sz="1400" dirty="0" smtClean="0">
                <a:ea typeface="Meiryo UI" panose="020B0604030504040204" pitchFamily="50" charset="-128"/>
                <a:cs typeface="Times New Roman" panose="02020603050405020304" pitchFamily="18" charset="0"/>
              </a:rPr>
              <a:t>取り込みが</a:t>
            </a:r>
            <a:r>
              <a:rPr lang="ja-JP" altLang="en-US" sz="1400" dirty="0">
                <a:ea typeface="Meiryo UI" panose="020B0604030504040204" pitchFamily="50" charset="-128"/>
                <a:cs typeface="Times New Roman" panose="02020603050405020304" pitchFamily="18" charset="0"/>
              </a:rPr>
              <a:t>喫緊の課題となっている。地域の魅力再発見につながるマイクロツーリズムの推進や、アウトドア志向、旅の個人化、分散化、ワーケーションの進展による旅の長期化など旅行者の変容するニーズに対応し、満足度を高めるための施策が求められている。</a:t>
            </a:r>
            <a:endParaRPr lang="en-US" altLang="ja-JP" sz="1400" dirty="0">
              <a:ea typeface="Meiryo UI" panose="020B0604030504040204" pitchFamily="50" charset="-128"/>
              <a:cs typeface="Times New Roman" panose="02020603050405020304" pitchFamily="18" charset="0"/>
            </a:endParaRPr>
          </a:p>
          <a:p>
            <a:pPr>
              <a:lnSpc>
                <a:spcPct val="130000"/>
              </a:lnSpc>
              <a:spcBef>
                <a:spcPts val="600"/>
              </a:spcBef>
              <a:buFontTx/>
              <a:buChar char="○"/>
            </a:pPr>
            <a:r>
              <a:rPr lang="ja-JP" altLang="ja-JP" sz="1400" dirty="0">
                <a:ea typeface="Meiryo UI" panose="020B0604030504040204" pitchFamily="50" charset="-128"/>
                <a:cs typeface="Times New Roman" panose="02020603050405020304" pitchFamily="18" charset="0"/>
              </a:rPr>
              <a:t>未曾有の事態を乗り越えるため、府民</a:t>
            </a:r>
            <a:r>
              <a:rPr lang="ja-JP" altLang="en-US" sz="1400" dirty="0">
                <a:ea typeface="Meiryo UI" panose="020B0604030504040204" pitchFamily="50" charset="-128"/>
                <a:cs typeface="Times New Roman" panose="02020603050405020304" pitchFamily="18" charset="0"/>
              </a:rPr>
              <a:t>市民</a:t>
            </a:r>
            <a:r>
              <a:rPr lang="ja-JP" altLang="ja-JP" sz="1400" dirty="0">
                <a:ea typeface="Meiryo UI" panose="020B0604030504040204" pitchFamily="50" charset="-128"/>
                <a:cs typeface="Times New Roman" panose="02020603050405020304" pitchFamily="18" charset="0"/>
              </a:rPr>
              <a:t>と共に都市魅力</a:t>
            </a:r>
            <a:r>
              <a:rPr lang="ja-JP" altLang="en-US" sz="1400" dirty="0">
                <a:ea typeface="Meiryo UI" panose="020B0604030504040204" pitchFamily="50" charset="-128"/>
                <a:cs typeface="Times New Roman" panose="02020603050405020304" pitchFamily="18" charset="0"/>
              </a:rPr>
              <a:t>や</a:t>
            </a:r>
            <a:r>
              <a:rPr lang="ja-JP" altLang="ja-JP" sz="1400" dirty="0">
                <a:ea typeface="Meiryo UI" panose="020B0604030504040204" pitchFamily="50" charset="-128"/>
                <a:cs typeface="Times New Roman" panose="02020603050405020304" pitchFamily="18" charset="0"/>
              </a:rPr>
              <a:t>大阪の賑わい</a:t>
            </a:r>
            <a:r>
              <a:rPr lang="ja-JP" altLang="en-US" sz="1400" dirty="0">
                <a:ea typeface="Meiryo UI" panose="020B0604030504040204" pitchFamily="50" charset="-128"/>
                <a:cs typeface="Times New Roman" panose="02020603050405020304" pitchFamily="18" charset="0"/>
              </a:rPr>
              <a:t>を創って</a:t>
            </a:r>
            <a:r>
              <a:rPr lang="ja-JP" altLang="ja-JP" sz="1400" dirty="0">
                <a:ea typeface="Meiryo UI" panose="020B0604030504040204" pitchFamily="50" charset="-128"/>
                <a:cs typeface="Times New Roman" panose="02020603050405020304" pitchFamily="18" charset="0"/>
              </a:rPr>
              <a:t>いくという</a:t>
            </a:r>
            <a:r>
              <a:rPr lang="ja-JP" altLang="en-US" sz="1400" dirty="0">
                <a:ea typeface="Meiryo UI" panose="020B0604030504040204" pitchFamily="50" charset="-128"/>
                <a:cs typeface="Times New Roman" panose="02020603050405020304" pitchFamily="18" charset="0"/>
              </a:rPr>
              <a:t>考えのもと、</a:t>
            </a:r>
            <a:r>
              <a:rPr lang="ja-JP" altLang="ja-JP" sz="1400" dirty="0">
                <a:ea typeface="Meiryo UI" panose="020B0604030504040204" pitchFamily="50" charset="-128"/>
                <a:cs typeface="Times New Roman" panose="02020603050405020304" pitchFamily="18" charset="0"/>
              </a:rPr>
              <a:t>大阪</a:t>
            </a:r>
            <a:r>
              <a:rPr lang="ja-JP" altLang="en-US" sz="1400" dirty="0">
                <a:ea typeface="Meiryo UI" panose="020B0604030504040204" pitchFamily="50" charset="-128"/>
                <a:cs typeface="Times New Roman" panose="02020603050405020304" pitchFamily="18" charset="0"/>
              </a:rPr>
              <a:t>がもつ</a:t>
            </a:r>
            <a:r>
              <a:rPr lang="ja-JP" altLang="ja-JP" sz="1400" dirty="0">
                <a:ea typeface="Meiryo UI" panose="020B0604030504040204" pitchFamily="50" charset="-128"/>
                <a:cs typeface="Times New Roman" panose="02020603050405020304" pitchFamily="18" charset="0"/>
              </a:rPr>
              <a:t>バイタリティーや</a:t>
            </a:r>
            <a:r>
              <a:rPr lang="ja-JP" altLang="en-US" sz="1400" dirty="0">
                <a:ea typeface="Meiryo UI" panose="020B0604030504040204" pitchFamily="50" charset="-128"/>
                <a:cs typeface="Times New Roman" panose="02020603050405020304" pitchFamily="18" charset="0"/>
              </a:rPr>
              <a:t>、数々の</a:t>
            </a:r>
            <a:r>
              <a:rPr lang="ja-JP" altLang="ja-JP" sz="1400" dirty="0">
                <a:ea typeface="Meiryo UI" panose="020B0604030504040204" pitchFamily="50" charset="-128"/>
                <a:cs typeface="Times New Roman" panose="02020603050405020304" pitchFamily="18" charset="0"/>
              </a:rPr>
              <a:t>イノベーション</a:t>
            </a:r>
            <a:r>
              <a:rPr lang="ja-JP" altLang="en-US" sz="1400" dirty="0">
                <a:ea typeface="Meiryo UI" panose="020B0604030504040204" pitchFamily="50" charset="-128"/>
                <a:cs typeface="Times New Roman" panose="02020603050405020304" pitchFamily="18" charset="0"/>
              </a:rPr>
              <a:t>を起こしてきた大阪の技術力などを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存分に活用し、</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チャレンジしていく必要がある。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30000"/>
              </a:lnSpc>
              <a:spcBef>
                <a:spcPts val="600"/>
              </a:spcBef>
              <a:buFontTx/>
              <a:buChar char="○"/>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さらに新型</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コロナウイルスの感染</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拡大や自然</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災害をはじめとする様々な</a:t>
            </a:r>
            <a:r>
              <a:rPr lang="ja-JP" altLang="en-US" sz="1400" dirty="0">
                <a:ea typeface="Meiryo UI" panose="020B0604030504040204" pitchFamily="50" charset="-128"/>
                <a:cs typeface="Times New Roman" panose="02020603050405020304" pitchFamily="18" charset="0"/>
              </a:rPr>
              <a:t>危機事象等の発生は、今後も想定されることから、それらに柔軟に対応し復活できる力、いわゆる「レジリエンス」を備えることが重要であり、しなやかで力強い大阪の実現に向けた取組みも急務である。</a:t>
            </a:r>
            <a:endParaRPr lang="en-US" altLang="ja-JP" sz="1400" dirty="0">
              <a:ea typeface="Meiryo UI" panose="020B0604030504040204" pitchFamily="50" charset="-128"/>
              <a:cs typeface="Times New Roman" panose="02020603050405020304" pitchFamily="18" charset="0"/>
            </a:endParaRPr>
          </a:p>
          <a:p>
            <a:pPr marL="0" indent="0">
              <a:lnSpc>
                <a:spcPts val="1800"/>
              </a:lnSpc>
              <a:buNone/>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a:t>
            </a:r>
          </a:p>
          <a:p>
            <a:pPr>
              <a:lnSpc>
                <a:spcPct val="130000"/>
              </a:lnSpc>
              <a:spcBef>
                <a:spcPts val="600"/>
              </a:spcBef>
              <a:buFont typeface="Meiryo UI" panose="020B0604030504040204" pitchFamily="50" charset="-128"/>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本戦略は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新型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ウイルス感染拡大の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、まずは、国内の需要喚起やウィズコロナに対応</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した新たな魅力</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創出、インバウンド回復後に向けた基盤整備などに着手し</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・関西万博の</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開催</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、そして万博後も見据えた</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新た</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な大阪の賑わいを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創り</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出すための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施策の方向性を示すものである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300"/>
              </a:lnSpc>
              <a:buNone/>
            </a:pPr>
            <a:r>
              <a:rPr lang="ja-JP" altLang="en-US" sz="18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Tree>
    <p:extLst>
      <p:ext uri="{BB962C8B-B14F-4D97-AF65-F5344CB8AC3E}">
        <p14:creationId xmlns:p14="http://schemas.microsoft.com/office/powerpoint/2010/main" val="333087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3432" y="6492875"/>
            <a:ext cx="2228850" cy="365125"/>
          </a:xfrm>
        </p:spPr>
        <p:txBody>
          <a:bodyPr/>
          <a:lstStyle/>
          <a:p>
            <a:r>
              <a:rPr kumimoji="1" lang="en-US" altLang="ja-JP" dirty="0"/>
              <a:t>3</a:t>
            </a:r>
            <a:endParaRPr kumimoji="1" lang="ja-JP" altLang="en-US" dirty="0"/>
          </a:p>
        </p:txBody>
      </p:sp>
      <p:sp>
        <p:nvSpPr>
          <p:cNvPr id="6" name="対角する 2 つの角を切り取った四角形 5"/>
          <p:cNvSpPr/>
          <p:nvPr/>
        </p:nvSpPr>
        <p:spPr>
          <a:xfrm>
            <a:off x="681038" y="390293"/>
            <a:ext cx="8543925" cy="501805"/>
          </a:xfrm>
          <a:prstGeom prst="snip2DiagRect">
            <a:avLst>
              <a:gd name="adj1" fmla="val 0"/>
              <a:gd name="adj2" fmla="val 50000"/>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0" scaled="1"/>
            <a:tileRect/>
          </a:gra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200" dirty="0">
                <a:solidFill>
                  <a:schemeClr val="tx1"/>
                </a:solidFill>
                <a:latin typeface="Meiryo UI" panose="020B0604030504040204" pitchFamily="50" charset="-128"/>
                <a:ea typeface="Meiryo UI" panose="020B0604030504040204" pitchFamily="50" charset="-128"/>
              </a:rPr>
              <a:t>大阪都市魅力創造戦略</a:t>
            </a:r>
            <a:r>
              <a:rPr kumimoji="1" lang="en-US" altLang="ja-JP" sz="2200" dirty="0">
                <a:solidFill>
                  <a:schemeClr val="tx1"/>
                </a:solidFill>
                <a:latin typeface="Meiryo UI" panose="020B0604030504040204" pitchFamily="50" charset="-128"/>
                <a:ea typeface="Meiryo UI" panose="020B0604030504040204" pitchFamily="50" charset="-128"/>
              </a:rPr>
              <a:t>2025</a:t>
            </a:r>
            <a:r>
              <a:rPr kumimoji="1" lang="ja-JP" altLang="en-US" sz="2200" dirty="0">
                <a:solidFill>
                  <a:schemeClr val="tx1"/>
                </a:solidFill>
                <a:latin typeface="Meiryo UI" panose="020B0604030504040204" pitchFamily="50" charset="-128"/>
                <a:ea typeface="Meiryo UI" panose="020B0604030504040204" pitchFamily="50" charset="-128"/>
              </a:rPr>
              <a:t>（仮）</a:t>
            </a:r>
          </a:p>
        </p:txBody>
      </p:sp>
      <p:sp>
        <p:nvSpPr>
          <p:cNvPr id="7" name="正方形/長方形 6"/>
          <p:cNvSpPr/>
          <p:nvPr/>
        </p:nvSpPr>
        <p:spPr>
          <a:xfrm>
            <a:off x="681038" y="1147828"/>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めざ</a:t>
            </a:r>
            <a:r>
              <a:rPr kumimoji="1" lang="ja-JP" altLang="en-US" sz="2000" dirty="0">
                <a:solidFill>
                  <a:schemeClr val="tx1"/>
                </a:solidFill>
                <a:latin typeface="Meiryo UI" panose="020B0604030504040204" pitchFamily="50" charset="-128"/>
                <a:ea typeface="Meiryo UI" panose="020B0604030504040204" pitchFamily="50" charset="-128"/>
              </a:rPr>
              <a:t>す</a:t>
            </a:r>
            <a:r>
              <a:rPr kumimoji="1" lang="ja-JP" altLang="en-US" sz="2000" dirty="0">
                <a:latin typeface="Meiryo UI" panose="020B0604030504040204" pitchFamily="50" charset="-128"/>
                <a:ea typeface="Meiryo UI" panose="020B0604030504040204" pitchFamily="50" charset="-128"/>
              </a:rPr>
              <a:t>姿</a:t>
            </a:r>
            <a:endParaRPr kumimoji="1" lang="ja-JP" altLang="en-US" dirty="0">
              <a:latin typeface="Meiryo UI" panose="020B0604030504040204" pitchFamily="50" charset="-128"/>
              <a:ea typeface="Meiryo UI" panose="020B0604030504040204" pitchFamily="50" charset="-128"/>
            </a:endParaRPr>
          </a:p>
        </p:txBody>
      </p:sp>
      <p:sp>
        <p:nvSpPr>
          <p:cNvPr id="8" name="正方形/長方形 7"/>
          <p:cNvSpPr/>
          <p:nvPr/>
        </p:nvSpPr>
        <p:spPr>
          <a:xfrm>
            <a:off x="681038" y="1526174"/>
            <a:ext cx="8097202" cy="65813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世界が</a:t>
            </a:r>
            <a:r>
              <a:rPr lang="ja-JP" altLang="en-US" sz="2000" dirty="0">
                <a:solidFill>
                  <a:schemeClr val="tx1"/>
                </a:solidFill>
                <a:latin typeface="Meiryo UI" panose="020B0604030504040204" pitchFamily="50" charset="-128"/>
                <a:ea typeface="Meiryo UI" panose="020B0604030504040204" pitchFamily="50" charset="-128"/>
              </a:rPr>
              <a:t>あこがれる国際共創都市　～みんなと共にさらに前へ～</a:t>
            </a:r>
          </a:p>
        </p:txBody>
      </p:sp>
      <p:sp>
        <p:nvSpPr>
          <p:cNvPr id="20" name="正方形/長方形 19"/>
          <p:cNvSpPr/>
          <p:nvPr/>
        </p:nvSpPr>
        <p:spPr>
          <a:xfrm>
            <a:off x="681038" y="3493676"/>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基本的な考え方</a:t>
            </a:r>
          </a:p>
        </p:txBody>
      </p:sp>
      <p:sp>
        <p:nvSpPr>
          <p:cNvPr id="2" name="角丸四角形 1"/>
          <p:cNvSpPr/>
          <p:nvPr/>
        </p:nvSpPr>
        <p:spPr>
          <a:xfrm>
            <a:off x="972013" y="4075054"/>
            <a:ext cx="8331474"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dirty="0">
                <a:latin typeface="Meiryo UI" panose="020B0604030504040204" pitchFamily="50" charset="-128"/>
                <a:ea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rPr>
              <a:t>大阪</a:t>
            </a:r>
            <a:r>
              <a:rPr lang="ja-JP" altLang="ja-JP" sz="1600" dirty="0">
                <a:latin typeface="Meiryo UI" panose="020B0604030504040204" pitchFamily="50" charset="-128"/>
                <a:ea typeface="Meiryo UI" panose="020B0604030504040204" pitchFamily="50" charset="-128"/>
              </a:rPr>
              <a:t>・関西</a:t>
            </a:r>
            <a:r>
              <a:rPr lang="ja-JP" altLang="ja-JP" sz="1600" dirty="0">
                <a:solidFill>
                  <a:schemeClr val="tx1"/>
                </a:solidFill>
                <a:latin typeface="Meiryo UI" panose="020B0604030504040204" pitchFamily="50" charset="-128"/>
                <a:ea typeface="Meiryo UI" panose="020B0604030504040204" pitchFamily="50" charset="-128"/>
              </a:rPr>
              <a:t>万博</a:t>
            </a:r>
            <a:r>
              <a:rPr lang="ja-JP" altLang="en-US" sz="1600" dirty="0">
                <a:solidFill>
                  <a:schemeClr val="tx1"/>
                </a:solidFill>
                <a:latin typeface="Meiryo UI" panose="020B0604030504040204" pitchFamily="50" charset="-128"/>
                <a:ea typeface="Meiryo UI" panose="020B0604030504040204" pitchFamily="50" charset="-128"/>
              </a:rPr>
              <a:t>のインパクト</a:t>
            </a:r>
            <a:r>
              <a:rPr lang="ja-JP" altLang="en-US" sz="1600" dirty="0" smtClean="0">
                <a:solidFill>
                  <a:schemeClr val="tx1"/>
                </a:solidFill>
                <a:latin typeface="Meiryo UI" panose="020B0604030504040204" pitchFamily="50" charset="-128"/>
                <a:ea typeface="Meiryo UI" panose="020B0604030504040204" pitchFamily="50" charset="-128"/>
              </a:rPr>
              <a:t>を生かした</a:t>
            </a:r>
            <a:r>
              <a:rPr lang="ja-JP" altLang="ja-JP" sz="1600" dirty="0">
                <a:solidFill>
                  <a:schemeClr val="tx1"/>
                </a:solidFill>
                <a:latin typeface="Meiryo UI" panose="020B0604030504040204" pitchFamily="50" charset="-128"/>
                <a:ea typeface="Meiryo UI" panose="020B0604030504040204" pitchFamily="50" charset="-128"/>
              </a:rPr>
              <a:t>都市</a:t>
            </a:r>
            <a:r>
              <a:rPr lang="ja-JP" altLang="ja-JP" sz="1600" dirty="0">
                <a:latin typeface="Meiryo UI" panose="020B0604030504040204" pitchFamily="50" charset="-128"/>
                <a:ea typeface="Meiryo UI" panose="020B0604030504040204" pitchFamily="50" charset="-128"/>
              </a:rPr>
              <a:t>魅力の創造</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発信</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972013" y="4844283"/>
            <a:ext cx="8331473"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600" dirty="0">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SDG</a:t>
            </a:r>
            <a:r>
              <a:rPr lang="ja-JP" altLang="en-US" sz="1600" dirty="0" err="1" smtClean="0">
                <a:solidFill>
                  <a:schemeClr val="tx1"/>
                </a:solidFill>
                <a:latin typeface="Meiryo UI" panose="020B0604030504040204" pitchFamily="50" charset="-128"/>
                <a:ea typeface="Meiryo UI" panose="020B0604030504040204" pitchFamily="50" charset="-128"/>
              </a:rPr>
              <a:t>ｓ</a:t>
            </a:r>
            <a:r>
              <a:rPr lang="ja-JP" altLang="en-US" sz="1600" dirty="0" smtClean="0">
                <a:solidFill>
                  <a:schemeClr val="tx1"/>
                </a:solidFill>
                <a:latin typeface="Meiryo UI" panose="020B0604030504040204" pitchFamily="50" charset="-128"/>
                <a:ea typeface="Meiryo UI" panose="020B0604030504040204" pitchFamily="50" charset="-128"/>
              </a:rPr>
              <a:t>に貢献する</a:t>
            </a:r>
            <a:r>
              <a:rPr lang="ja-JP" altLang="ja-JP" sz="1600" dirty="0" smtClean="0">
                <a:solidFill>
                  <a:schemeClr val="tx1"/>
                </a:solidFill>
                <a:latin typeface="Meiryo UI" panose="020B0604030504040204" pitchFamily="50" charset="-128"/>
                <a:ea typeface="Meiryo UI" panose="020B0604030504040204" pitchFamily="50" charset="-128"/>
              </a:rPr>
              <a:t>安全</a:t>
            </a:r>
            <a:r>
              <a:rPr lang="ja-JP" altLang="en-US" sz="1600" dirty="0">
                <a:solidFill>
                  <a:schemeClr val="tx1"/>
                </a:solidFill>
                <a:latin typeface="Meiryo UI" panose="020B0604030504040204" pitchFamily="50" charset="-128"/>
                <a:ea typeface="Meiryo UI" panose="020B0604030504040204" pitchFamily="50" charset="-128"/>
              </a:rPr>
              <a:t>・</a:t>
            </a:r>
            <a:r>
              <a:rPr lang="ja-JP" altLang="ja-JP" sz="1600" dirty="0">
                <a:solidFill>
                  <a:schemeClr val="tx1"/>
                </a:solidFill>
                <a:latin typeface="Meiryo UI" panose="020B0604030504040204" pitchFamily="50" charset="-128"/>
                <a:ea typeface="Meiryo UI" panose="020B0604030504040204" pitchFamily="50" charset="-128"/>
              </a:rPr>
              <a:t>安心</a:t>
            </a:r>
            <a:r>
              <a:rPr lang="ja-JP" altLang="en-US" sz="1600" dirty="0">
                <a:solidFill>
                  <a:schemeClr val="tx1"/>
                </a:solidFill>
                <a:latin typeface="Meiryo UI" panose="020B0604030504040204" pitchFamily="50" charset="-128"/>
                <a:ea typeface="Meiryo UI" panose="020B0604030504040204" pitchFamily="50" charset="-128"/>
              </a:rPr>
              <a:t>で持続可能な</a:t>
            </a:r>
            <a:r>
              <a:rPr lang="ja-JP" altLang="en-US" sz="1600" dirty="0" smtClean="0">
                <a:solidFill>
                  <a:schemeClr val="tx1"/>
                </a:solidFill>
                <a:latin typeface="Meiryo UI" panose="020B0604030504040204" pitchFamily="50" charset="-128"/>
                <a:ea typeface="Meiryo UI" panose="020B0604030504040204" pitchFamily="50" charset="-128"/>
              </a:rPr>
              <a:t>魅力ある都市の実現</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26" name="角丸四角形 25"/>
          <p:cNvSpPr/>
          <p:nvPr/>
        </p:nvSpPr>
        <p:spPr>
          <a:xfrm>
            <a:off x="972013" y="5613512"/>
            <a:ext cx="8309491" cy="482016"/>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ja-JP" altLang="en-US" sz="1600" dirty="0">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多様な主体が連携し、府域全体</a:t>
            </a:r>
            <a:r>
              <a:rPr lang="ja-JP" altLang="en-US" sz="1600" dirty="0" smtClean="0">
                <a:solidFill>
                  <a:schemeClr val="tx1"/>
                </a:solidFill>
                <a:latin typeface="Meiryo UI" panose="020B0604030504040204" pitchFamily="50" charset="-128"/>
                <a:ea typeface="Meiryo UI" panose="020B0604030504040204" pitchFamily="50" charset="-128"/>
              </a:rPr>
              <a:t>を活性化</a:t>
            </a:r>
            <a:endParaRPr lang="ja-JP" altLang="ja-JP" dirty="0">
              <a:solidFill>
                <a:schemeClr val="tx1"/>
              </a:solidFill>
            </a:endParaRPr>
          </a:p>
        </p:txBody>
      </p:sp>
      <p:sp>
        <p:nvSpPr>
          <p:cNvPr id="3" name="正方形/長方形 2"/>
          <p:cNvSpPr/>
          <p:nvPr/>
        </p:nvSpPr>
        <p:spPr>
          <a:xfrm>
            <a:off x="804746" y="2193124"/>
            <a:ext cx="8296507" cy="1013329"/>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大阪が持つ豊かな歴史や文化、都市のポテンシャルを改めて見直し、困難な状況に直面している今だからこそ</a:t>
            </a:r>
            <a:r>
              <a:rPr kumimoji="1" lang="ja-JP" altLang="en-US" sz="1300" dirty="0" smtClean="0">
                <a:solidFill>
                  <a:schemeClr val="tx1"/>
                </a:solidFill>
                <a:latin typeface="Meiryo UI" panose="020B0604030504040204" pitchFamily="50" charset="-128"/>
                <a:ea typeface="Meiryo UI" panose="020B0604030504040204" pitchFamily="50" charset="-128"/>
              </a:rPr>
              <a:t>、新しいことにチャレンジしてきた大阪らしく前向き</a:t>
            </a:r>
            <a:r>
              <a:rPr kumimoji="1" lang="ja-JP" altLang="en-US" sz="1300" dirty="0">
                <a:solidFill>
                  <a:schemeClr val="tx1"/>
                </a:solidFill>
                <a:latin typeface="Meiryo UI" panose="020B0604030504040204" pitchFamily="50" charset="-128"/>
                <a:ea typeface="Meiryo UI" panose="020B0604030504040204" pitchFamily="50" charset="-128"/>
              </a:rPr>
              <a:t>に、</a:t>
            </a:r>
            <a:r>
              <a:rPr lang="ja-JP" altLang="en-US" sz="1300" dirty="0">
                <a:solidFill>
                  <a:schemeClr val="tx1"/>
                </a:solidFill>
                <a:latin typeface="Meiryo UI" panose="020B0604030504040204" pitchFamily="50" charset="-128"/>
                <a:ea typeface="Meiryo UI" panose="020B0604030504040204" pitchFamily="50" charset="-128"/>
              </a:rPr>
              <a:t>住民・企業をはじめ、あらゆる</a:t>
            </a:r>
            <a:r>
              <a:rPr lang="ja-JP" altLang="en-US" sz="1300" dirty="0" smtClean="0">
                <a:solidFill>
                  <a:schemeClr val="tx1"/>
                </a:solidFill>
                <a:latin typeface="Meiryo UI" panose="020B0604030504040204" pitchFamily="50" charset="-128"/>
                <a:ea typeface="Meiryo UI" panose="020B0604030504040204" pitchFamily="50" charset="-128"/>
              </a:rPr>
              <a:t>ステークホルダー、そして国際</a:t>
            </a:r>
            <a:r>
              <a:rPr lang="ja-JP" altLang="en-US" sz="1300" dirty="0">
                <a:solidFill>
                  <a:schemeClr val="tx1"/>
                </a:solidFill>
                <a:latin typeface="Meiryo UI" panose="020B0604030504040204" pitchFamily="50" charset="-128"/>
                <a:ea typeface="Meiryo UI" panose="020B0604030504040204" pitchFamily="50" charset="-128"/>
              </a:rPr>
              <a:t>社会と共に</a:t>
            </a:r>
            <a:r>
              <a:rPr kumimoji="1" lang="ja-JP" altLang="en-US" sz="1300" dirty="0">
                <a:solidFill>
                  <a:schemeClr val="tx1"/>
                </a:solidFill>
                <a:latin typeface="Meiryo UI" panose="020B0604030504040204" pitchFamily="50" charset="-128"/>
                <a:ea typeface="Meiryo UI" panose="020B0604030504040204" pitchFamily="50" charset="-128"/>
              </a:rPr>
              <a:t>魅力あふれる都市を創り上げていくことで、府民</a:t>
            </a:r>
            <a:r>
              <a:rPr lang="ja-JP" altLang="en-US" sz="1300" dirty="0">
                <a:solidFill>
                  <a:schemeClr val="tx1"/>
                </a:solidFill>
                <a:latin typeface="Meiryo UI" panose="020B0604030504040204" pitchFamily="50" charset="-128"/>
                <a:ea typeface="Meiryo UI" panose="020B0604030504040204" pitchFamily="50" charset="-128"/>
              </a:rPr>
              <a:t>市民</a:t>
            </a:r>
            <a:r>
              <a:rPr kumimoji="1" lang="ja-JP" altLang="en-US" sz="1300" dirty="0">
                <a:solidFill>
                  <a:schemeClr val="tx1"/>
                </a:solidFill>
                <a:latin typeface="Meiryo UI" panose="020B0604030504040204" pitchFamily="50" charset="-128"/>
                <a:ea typeface="Meiryo UI" panose="020B0604030504040204" pitchFamily="50" charset="-128"/>
              </a:rPr>
              <a:t>が誇れる都市へ、そして世界があこがれる都市へと繋</a:t>
            </a:r>
            <a:r>
              <a:rPr lang="ja-JP" altLang="en-US" sz="1300" dirty="0">
                <a:solidFill>
                  <a:schemeClr val="tx1"/>
                </a:solidFill>
                <a:latin typeface="Meiryo UI" panose="020B0604030504040204" pitchFamily="50" charset="-128"/>
                <a:ea typeface="Meiryo UI" panose="020B0604030504040204" pitchFamily="50" charset="-128"/>
              </a:rPr>
              <a:t>げ</a:t>
            </a:r>
            <a:r>
              <a:rPr kumimoji="1" lang="ja-JP" altLang="en-US" sz="1300" dirty="0">
                <a:solidFill>
                  <a:schemeClr val="tx1"/>
                </a:solidFill>
                <a:latin typeface="Meiryo UI" panose="020B0604030504040204" pitchFamily="50" charset="-128"/>
                <a:ea typeface="Meiryo UI" panose="020B0604030504040204" pitchFamily="50" charset="-128"/>
              </a:rPr>
              <a:t>ていくこと</a:t>
            </a:r>
            <a:r>
              <a:rPr kumimoji="1" lang="ja-JP" altLang="en-US" sz="1300" dirty="0" smtClean="0">
                <a:solidFill>
                  <a:schemeClr val="tx1"/>
                </a:solidFill>
                <a:latin typeface="Meiryo UI" panose="020B0604030504040204" pitchFamily="50" charset="-128"/>
                <a:ea typeface="Meiryo UI" panose="020B0604030504040204" pitchFamily="50" charset="-128"/>
              </a:rPr>
              <a:t>をめざします</a:t>
            </a:r>
            <a:r>
              <a:rPr kumimoji="1" lang="ja-JP" altLang="en-US" sz="1300" dirty="0">
                <a:solidFill>
                  <a:schemeClr val="tx1"/>
                </a:solidFill>
                <a:latin typeface="Meiryo UI" panose="020B0604030504040204" pitchFamily="50" charset="-128"/>
                <a:ea typeface="Meiryo UI" panose="020B0604030504040204" pitchFamily="50" charset="-128"/>
              </a:rPr>
              <a:t>。</a:t>
            </a:r>
            <a:endParaRPr kumimoji="1" lang="en-US" altLang="ja-JP" sz="1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7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02304" y="388995"/>
            <a:ext cx="8543925" cy="6233874"/>
          </a:xfrm>
        </p:spPr>
        <p:txBody>
          <a:bodyPr>
            <a:noAutofit/>
          </a:bodyPr>
          <a:lstStyle/>
          <a:p>
            <a:pPr marL="0" indent="0" algn="just">
              <a:lnSpc>
                <a:spcPts val="1600"/>
              </a:lnSpc>
              <a:spcAft>
                <a:spcPts val="0"/>
              </a:spcAft>
              <a:buNone/>
            </a:pPr>
            <a:r>
              <a:rPr lang="en-US" altLang="ja-JP" sz="13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・関西万博</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のインパクト</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を生かした</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都市魅力の創造</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発信</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月</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から</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開催が予定されている大阪・関西万博は、大阪・関西の魅力を世界に発信するチャンスであり、大阪の再生・成長に向けた推進力となる一大イベント</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見据え</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、大阪の都市魅力を</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創造</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・発信することで、</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300" kern="100" dirty="0">
                <a:effectLst/>
                <a:latin typeface="Meiryo UI" panose="020B0604030504040204" pitchFamily="50" charset="-128"/>
                <a:ea typeface="Meiryo UI" panose="020B0604030504040204" pitchFamily="50" charset="-128"/>
                <a:cs typeface="Times New Roman" panose="02020603050405020304" pitchFamily="18" charset="0"/>
              </a:rPr>
              <a:t>への</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来場につなげるとともに</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を見込む</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来場者</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が</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の魅力</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堪能でき</a:t>
            </a:r>
            <a:r>
              <a:rPr lang="ja-JP"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るよう</a:t>
            </a:r>
            <a:r>
              <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rPr>
              <a:t>、多様な観光コンテンツの磨き上げや受入環境整備などを推進する。</a:t>
            </a:r>
            <a:endParaRPr lang="en-US"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【SDG</a:t>
            </a:r>
            <a:r>
              <a:rPr lang="ja-JP" altLang="en-US" sz="1300" b="1" kern="100" dirty="0" err="1" smtClean="0">
                <a:effectLst/>
                <a:latin typeface="Meiryo UI" panose="020B0604030504040204" pitchFamily="50" charset="-128"/>
                <a:ea typeface="Meiryo UI" panose="020B0604030504040204" pitchFamily="50" charset="-128"/>
                <a:cs typeface="Times New Roman" panose="02020603050405020304" pitchFamily="18" charset="0"/>
              </a:rPr>
              <a:t>ｓ</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安全</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rPr>
              <a:t>安心</a:t>
            </a:r>
            <a:r>
              <a:rPr lang="ja-JP" altLang="en-US" sz="1300" b="1" kern="100" dirty="0">
                <a:effectLst/>
                <a:latin typeface="Meiryo UI" panose="020B0604030504040204" pitchFamily="50" charset="-128"/>
                <a:ea typeface="Meiryo UI" panose="020B0604030504040204" pitchFamily="50" charset="-128"/>
                <a:cs typeface="Times New Roman" panose="02020603050405020304" pitchFamily="18" charset="0"/>
              </a:rPr>
              <a:t>で持続可能な</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魅力ある都市の実現</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先進都市」</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、様々なステークホルダーとの連携のもと取組みを進めている。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に基づく施策についても、関係機関等と連携しながら、</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踏まえた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評価される時代を迎えている。都市魅力の分野においても、レジリエンスの視点は重要であり、その基礎となる安全・安心な都市を実現していくため、</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受入環境整備や情報発信なども含め、</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spcAft>
                <a:spcPts val="0"/>
              </a:spcAft>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、人の移動や集客</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が制限される中、オンラインの活用などによる新たな事業展開が進められており</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こうした</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新たな手法や価値観等による都市魅力</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の創出</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が重要と</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る。 </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非接触を可能とする</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の活用</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バーチャルによる</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都市魅力の</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創出・</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発信をはじめ、３密を回避したイベントの実施</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など、</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新たな生活様式</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への適応に取組むとともに、ポストコロナ期においても魅力的なものとなるような</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「大阪の賑わいづくり」に</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取組</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む</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ts val="1600"/>
              </a:lnSpc>
              <a:spcAft>
                <a:spcPts val="0"/>
              </a:spcAft>
              <a:buNone/>
            </a:pPr>
            <a:r>
              <a:rPr lang="en-US" altLang="ja-JP" sz="13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b="1" dirty="0">
                <a:latin typeface="Meiryo UI" panose="020B0604030504040204" pitchFamily="50" charset="-128"/>
                <a:ea typeface="Meiryo UI" panose="020B0604030504040204" pitchFamily="50" charset="-128"/>
              </a:rPr>
              <a:t>多様な主体が連携し、府域全体</a:t>
            </a:r>
            <a:r>
              <a:rPr lang="ja-JP" altLang="en-US" sz="1300" b="1" dirty="0" smtClean="0">
                <a:latin typeface="Meiryo UI" panose="020B0604030504040204" pitchFamily="50" charset="-128"/>
                <a:ea typeface="Meiryo UI" panose="020B0604030504040204" pitchFamily="50" charset="-128"/>
              </a:rPr>
              <a:t>を活性化</a:t>
            </a:r>
            <a:r>
              <a:rPr lang="en-US" altLang="ja-JP" sz="1300" b="1"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3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30000"/>
              </a:lnSpc>
              <a:spcBef>
                <a:spcPts val="600"/>
              </a:spcBef>
              <a:spcAft>
                <a:spcPts val="0"/>
              </a:spcAft>
              <a:buNone/>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都市魅力創造は、住民、民間、地域団体など様々な主体がその担い手となり、行政として</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もそれぞれ</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の主体を繋ぐ役割や、総合プロデュース、旗振り役を担う必要がある</a:t>
            </a:r>
            <a:r>
              <a:rPr lang="ja-JP" altLang="ja-JP" sz="13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kern="100" dirty="0" smtClean="0">
                <a:latin typeface="Meiryo UI" panose="020B0604030504040204" pitchFamily="50" charset="-128"/>
                <a:ea typeface="Meiryo UI" panose="020B0604030504040204" pitchFamily="50" charset="-128"/>
                <a:cs typeface="Times New Roman" panose="02020603050405020304" pitchFamily="18" charset="0"/>
              </a:rPr>
              <a:t>大阪の観光推進のプラットフォーム</a:t>
            </a:r>
            <a:r>
              <a:rPr lang="ja-JP" altLang="ja-JP" sz="1300" dirty="0" smtClean="0">
                <a:latin typeface="Meiryo UI" panose="020B0604030504040204" pitchFamily="50" charset="-128"/>
                <a:ea typeface="Meiryo UI" panose="020B0604030504040204" pitchFamily="50" charset="-128"/>
                <a:cs typeface="Times New Roman" panose="02020603050405020304" pitchFamily="18" charset="0"/>
              </a:rPr>
              <a:t>で</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ある大阪観光局とも十分に連携し</a:t>
            </a:r>
            <a:r>
              <a:rPr lang="ja-JP" altLang="ja-JP" sz="13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多様な主体が</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必要な役割を担いつつ、</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それぞれ</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の強み</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を最大限に発揮することで、一体となって都市魅力の向上に向けた取組みを展開</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し、府域全体</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を活性化</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させる</a:t>
            </a:r>
            <a:r>
              <a:rPr lang="ja-JP" altLang="ja-JP" sz="13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300" dirty="0">
              <a:latin typeface="Meiryo UI" panose="020B0604030504040204" pitchFamily="50" charset="-128"/>
              <a:ea typeface="Meiryo UI" panose="020B0604030504040204" pitchFamily="50" charset="-128"/>
            </a:endParaRPr>
          </a:p>
          <a:p>
            <a:pPr marL="0" indent="0" algn="just">
              <a:lnSpc>
                <a:spcPts val="1600"/>
              </a:lnSpc>
              <a:spcAft>
                <a:spcPts val="0"/>
              </a:spcAft>
              <a:buNone/>
            </a:pPr>
            <a:endParaRPr lang="ja-JP" alt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buNone/>
            </a:pPr>
            <a:endParaRPr kumimoji="1" lang="ja-JP" altLang="en-US" sz="13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lang="en-US" altLang="ja-JP" dirty="0"/>
              <a:t>4</a:t>
            </a:r>
            <a:endParaRPr kumimoji="1" lang="ja-JP" altLang="en-US" dirty="0"/>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en-US" altLang="ja-JP" dirty="0" smtClean="0"/>
              <a:t>5</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4138145448"/>
              </p:ext>
            </p:extLst>
          </p:nvPr>
        </p:nvGraphicFramePr>
        <p:xfrm>
          <a:off x="541953" y="1080250"/>
          <a:ext cx="8977443" cy="5465154"/>
        </p:xfrm>
        <a:graphic>
          <a:graphicData uri="http://schemas.openxmlformats.org/drawingml/2006/table">
            <a:tbl>
              <a:tblPr firstRow="1" firstCol="1" bandRow="1">
                <a:tableStyleId>{69CF1AB2-1976-4502-BF36-3FF5EA218861}</a:tableStyleId>
              </a:tblPr>
              <a:tblGrid>
                <a:gridCol w="359568">
                  <a:extLst>
                    <a:ext uri="{9D8B030D-6E8A-4147-A177-3AD203B41FA5}">
                      <a16:colId xmlns:a16="http://schemas.microsoft.com/office/drawing/2014/main" val="1034898150"/>
                    </a:ext>
                  </a:extLst>
                </a:gridCol>
                <a:gridCol w="2756079">
                  <a:extLst>
                    <a:ext uri="{9D8B030D-6E8A-4147-A177-3AD203B41FA5}">
                      <a16:colId xmlns:a16="http://schemas.microsoft.com/office/drawing/2014/main" val="3427753982"/>
                    </a:ext>
                  </a:extLst>
                </a:gridCol>
                <a:gridCol w="5861796">
                  <a:extLst>
                    <a:ext uri="{9D8B030D-6E8A-4147-A177-3AD203B41FA5}">
                      <a16:colId xmlns:a16="http://schemas.microsoft.com/office/drawing/2014/main" val="1183637121"/>
                    </a:ext>
                  </a:extLst>
                </a:gridCol>
              </a:tblGrid>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安全</a:t>
                      </a:r>
                      <a:r>
                        <a:rPr lang="ja-JP" sz="1200" b="1" kern="100" dirty="0">
                          <a:solidFill>
                            <a:schemeClr val="tx1"/>
                          </a:solidFill>
                          <a:effectLst/>
                          <a:latin typeface="Meiryo UI" panose="020B0604030504040204" pitchFamily="50" charset="-128"/>
                          <a:ea typeface="Meiryo UI" panose="020B0604030504040204" pitchFamily="50" charset="-128"/>
                        </a:rPr>
                        <a:t>で安心</a:t>
                      </a:r>
                      <a:r>
                        <a:rPr lang="ja-JP" sz="1200" b="1" kern="100" dirty="0" smtClean="0">
                          <a:solidFill>
                            <a:schemeClr val="tx1"/>
                          </a:solidFill>
                          <a:effectLst/>
                          <a:latin typeface="Meiryo UI" panose="020B0604030504040204" pitchFamily="50" charset="-128"/>
                          <a:ea typeface="Meiryo UI" panose="020B0604030504040204" pitchFamily="50" charset="-128"/>
                        </a:rPr>
                        <a:t>して</a:t>
                      </a:r>
                      <a:r>
                        <a:rPr lang="ja-JP" altLang="en-US" sz="1200" b="1" kern="100" dirty="0" smtClean="0">
                          <a:solidFill>
                            <a:schemeClr val="tx1"/>
                          </a:solidFill>
                          <a:effectLst/>
                          <a:latin typeface="Meiryo UI" panose="020B0604030504040204" pitchFamily="50" charset="-128"/>
                          <a:ea typeface="Meiryo UI" panose="020B0604030504040204" pitchFamily="50" charset="-128"/>
                        </a:rPr>
                        <a:t>快適に</a:t>
                      </a:r>
                      <a:r>
                        <a:rPr lang="ja-JP" sz="1200" b="1" kern="100" dirty="0" smtClean="0">
                          <a:solidFill>
                            <a:schemeClr val="tx1"/>
                          </a:solidFill>
                          <a:effectLst/>
                          <a:latin typeface="Meiryo UI" panose="020B0604030504040204" pitchFamily="50" charset="-128"/>
                          <a:ea typeface="Meiryo UI" panose="020B0604030504040204" pitchFamily="50" charset="-128"/>
                        </a:rPr>
                        <a:t>滞在</a:t>
                      </a:r>
                      <a:r>
                        <a:rPr lang="ja-JP" sz="1200" b="1" kern="100" dirty="0">
                          <a:solidFill>
                            <a:schemeClr val="tx1"/>
                          </a:solidFill>
                          <a:effectLst/>
                          <a:latin typeface="Meiryo UI" panose="020B0604030504040204" pitchFamily="50" charset="-128"/>
                          <a:ea typeface="Meiryo UI" panose="020B0604030504040204" pitchFamily="50" charset="-128"/>
                        </a:rPr>
                        <a:t>できる都市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1200" b="0" u="sng" kern="100" dirty="0" smtClean="0">
                          <a:solidFill>
                            <a:schemeClr val="tx1"/>
                          </a:solidFill>
                          <a:effectLst/>
                          <a:latin typeface="Meiryo UI" panose="020B0604030504040204" pitchFamily="50" charset="-128"/>
                          <a:ea typeface="Meiryo UI" panose="020B0604030504040204" pitchFamily="50" charset="-128"/>
                        </a:rPr>
                        <a:t>あらゆる人々が</a:t>
                      </a:r>
                      <a:r>
                        <a:rPr lang="ja-JP" altLang="en-US" sz="1200" b="0" u="none" kern="100" dirty="0" smtClean="0">
                          <a:solidFill>
                            <a:schemeClr val="tx1"/>
                          </a:solidFill>
                          <a:effectLst/>
                          <a:latin typeface="Meiryo UI" panose="020B0604030504040204" pitchFamily="50" charset="-128"/>
                          <a:ea typeface="Meiryo UI" panose="020B0604030504040204" pitchFamily="50" charset="-128"/>
                        </a:rPr>
                        <a:t>安全で安心して滞在し、楽しむことができる都市をめざす。</a:t>
                      </a:r>
                    </a:p>
                  </a:txBody>
                  <a:tcPr marL="37820" marR="37820" marT="0" marB="0" anchor="ctr"/>
                </a:tc>
                <a:extLst>
                  <a:ext uri="{0D108BD9-81ED-4DB2-BD59-A6C34878D82A}">
                    <a16:rowId xmlns:a16="http://schemas.microsoft.com/office/drawing/2014/main" val="2021061701"/>
                  </a:ext>
                </a:extLst>
              </a:tr>
              <a:tr h="56721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u="none" kern="100" dirty="0" smtClean="0">
                          <a:solidFill>
                            <a:schemeClr val="tx1"/>
                          </a:solidFill>
                          <a:effectLst/>
                          <a:latin typeface="Meiryo UI" panose="020B0604030504040204" pitchFamily="50" charset="-128"/>
                          <a:ea typeface="Meiryo UI" panose="020B0604030504040204" pitchFamily="50" charset="-128"/>
                        </a:rPr>
                        <a:t>大阪ならではの賑わいを創出する</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152400" algn="l" defTabSz="914400" rtl="0" eaLnBrk="1" fontAlgn="auto" latinLnBrk="0" hangingPunct="1">
                        <a:lnSpc>
                          <a:spcPts val="1300"/>
                        </a:lnSpc>
                        <a:spcBef>
                          <a:spcPts val="0"/>
                        </a:spcBef>
                        <a:spcAft>
                          <a:spcPts val="0"/>
                        </a:spcAft>
                        <a:buClrTx/>
                        <a:buSzTx/>
                        <a:buFontTx/>
                        <a:buNone/>
                        <a:tabLst/>
                        <a:defRPr/>
                      </a:pPr>
                      <a:r>
                        <a:rPr lang="ja-JP" altLang="en-US" sz="1200" u="none" kern="100" dirty="0" smtClean="0">
                          <a:solidFill>
                            <a:schemeClr val="tx1"/>
                          </a:solidFill>
                          <a:effectLst/>
                          <a:latin typeface="Meiryo UI" panose="020B0604030504040204" pitchFamily="50" charset="-128"/>
                          <a:ea typeface="Meiryo UI" panose="020B0604030504040204" pitchFamily="50" charset="-128"/>
                        </a:rPr>
                        <a:t>大阪の強みであるエンタメ、食、歴史、文化・芸術、プロスポーツなどを生かした賑わいを創出する</a:t>
                      </a:r>
                      <a:r>
                        <a:rPr lang="ja-JP" altLang="ja-JP" sz="1200" kern="100" dirty="0" smtClean="0">
                          <a:solidFill>
                            <a:schemeClr val="tx1"/>
                          </a:solidFill>
                          <a:effectLst/>
                          <a:latin typeface="Meiryo UI" panose="020B0604030504040204" pitchFamily="50" charset="-128"/>
                          <a:ea typeface="Meiryo UI" panose="020B0604030504040204" pitchFamily="50" charset="-128"/>
                        </a:rPr>
                        <a:t>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5490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多様</a:t>
                      </a:r>
                      <a:r>
                        <a:rPr lang="ja-JP" sz="1200" b="1" kern="100" dirty="0">
                          <a:solidFill>
                            <a:schemeClr val="tx1"/>
                          </a:solidFill>
                          <a:effectLst/>
                          <a:latin typeface="Meiryo UI" panose="020B0604030504040204" pitchFamily="50" charset="-128"/>
                          <a:ea typeface="Meiryo UI" panose="020B0604030504040204" pitchFamily="50" charset="-128"/>
                        </a:rPr>
                        <a:t>な楽しみ方が</a:t>
                      </a:r>
                      <a:r>
                        <a:rPr lang="ja-JP" sz="1200" b="1" kern="100" dirty="0" smtClean="0">
                          <a:solidFill>
                            <a:schemeClr val="tx1"/>
                          </a:solidFill>
                          <a:effectLst/>
                          <a:latin typeface="Meiryo UI" panose="020B0604030504040204" pitchFamily="50" charset="-128"/>
                          <a:ea typeface="Meiryo UI" panose="020B0604030504040204" pitchFamily="50" charset="-128"/>
                        </a:rPr>
                        <a:t>できる周遊・</a:t>
                      </a:r>
                      <a:r>
                        <a:rPr lang="ja-JP" altLang="en-US" sz="1200" b="1" kern="100" dirty="0" smtClean="0">
                          <a:solidFill>
                            <a:schemeClr val="tx1"/>
                          </a:solidFill>
                          <a:effectLst/>
                          <a:latin typeface="Meiryo UI" panose="020B0604030504040204" pitchFamily="50" charset="-128"/>
                          <a:ea typeface="Meiryo UI" panose="020B0604030504040204" pitchFamily="50" charset="-128"/>
                        </a:rPr>
                        <a:t>観光</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ja-JP" sz="1200" kern="100" dirty="0" smtClean="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kern="100" baseline="0" dirty="0" smtClean="0">
                          <a:solidFill>
                            <a:schemeClr val="tx1"/>
                          </a:solidFill>
                          <a:effectLst/>
                          <a:latin typeface="Meiryo UI" panose="020B0604030504040204" pitchFamily="50" charset="-128"/>
                          <a:ea typeface="Meiryo UI" panose="020B0604030504040204" pitchFamily="50" charset="-128"/>
                        </a:rPr>
                        <a:t>国・</a:t>
                      </a:r>
                      <a:r>
                        <a:rPr lang="ja-JP" altLang="ja-JP" sz="1200" kern="100" dirty="0" smtClean="0">
                          <a:solidFill>
                            <a:schemeClr val="tx1"/>
                          </a:solidFill>
                          <a:effectLst/>
                          <a:latin typeface="Meiryo UI" panose="020B0604030504040204" pitchFamily="50" charset="-128"/>
                          <a:ea typeface="Meiryo UI" panose="020B0604030504040204" pitchFamily="50" charset="-128"/>
                        </a:rPr>
                        <a:t>地域から</a:t>
                      </a:r>
                      <a:r>
                        <a:rPr lang="ja-JP" altLang="en-US" sz="1200" kern="100" dirty="0" smtClean="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kern="100" dirty="0" smtClean="0">
                          <a:solidFill>
                            <a:schemeClr val="tx1"/>
                          </a:solidFill>
                          <a:effectLst/>
                          <a:latin typeface="Meiryo UI" panose="020B0604030504040204" pitchFamily="50" charset="-128"/>
                          <a:ea typeface="Meiryo UI" panose="020B0604030504040204" pitchFamily="50" charset="-128"/>
                        </a:rPr>
                        <a:t>、府内各地を周遊し多様な体験ができる都市を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2187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世界</a:t>
                      </a:r>
                      <a:r>
                        <a:rPr lang="ja-JP" sz="1200" b="1" kern="100" dirty="0">
                          <a:solidFill>
                            <a:schemeClr val="tx1"/>
                          </a:solidFill>
                          <a:effectLst/>
                          <a:latin typeface="Meiryo UI" panose="020B0604030504040204" pitchFamily="50" charset="-128"/>
                          <a:ea typeface="Meiryo UI" panose="020B0604030504040204" pitchFamily="50" charset="-128"/>
                        </a:rPr>
                        <a:t>水準のＭＩＣＥ都市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en-US" sz="1200" kern="100" dirty="0">
                          <a:solidFill>
                            <a:schemeClr val="tx1"/>
                          </a:solidFill>
                          <a:effectLst/>
                          <a:latin typeface="Meiryo UI" panose="020B0604030504040204" pitchFamily="50" charset="-128"/>
                          <a:ea typeface="Meiryo UI" panose="020B0604030504040204" pitchFamily="50" charset="-128"/>
                        </a:rPr>
                        <a:t>IR</a:t>
                      </a:r>
                      <a:r>
                        <a:rPr lang="ja-JP" sz="1200"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kern="100" dirty="0">
                          <a:solidFill>
                            <a:schemeClr val="tx1"/>
                          </a:solidFill>
                          <a:effectLst/>
                          <a:latin typeface="Meiryo UI" panose="020B0604030504040204" pitchFamily="50" charset="-128"/>
                          <a:ea typeface="Meiryo UI" panose="020B0604030504040204" pitchFamily="50" charset="-128"/>
                        </a:rPr>
                        <a:t>MICE</a:t>
                      </a:r>
                      <a:r>
                        <a:rPr lang="ja-JP" sz="1200" kern="100" dirty="0">
                          <a:solidFill>
                            <a:schemeClr val="tx1"/>
                          </a:solidFill>
                          <a:effectLst/>
                          <a:latin typeface="Meiryo UI" panose="020B0604030504040204" pitchFamily="50" charset="-128"/>
                          <a:ea typeface="Meiryo UI" panose="020B0604030504040204" pitchFamily="50" charset="-128"/>
                        </a:rPr>
                        <a:t>施設の整備を</a:t>
                      </a:r>
                      <a:r>
                        <a:rPr lang="ja-JP" sz="1200" u="none" kern="100" dirty="0">
                          <a:solidFill>
                            <a:schemeClr val="tx1"/>
                          </a:solidFill>
                          <a:effectLst/>
                          <a:latin typeface="Meiryo UI" panose="020B0604030504040204" pitchFamily="50" charset="-128"/>
                          <a:ea typeface="Meiryo UI" panose="020B0604030504040204" pitchFamily="50" charset="-128"/>
                        </a:rPr>
                        <a:t>見据え</a:t>
                      </a:r>
                      <a:r>
                        <a:rPr lang="ja-JP" sz="1200" u="none" kern="100" dirty="0" smtClean="0">
                          <a:solidFill>
                            <a:schemeClr val="tx1"/>
                          </a:solidFill>
                          <a:effectLst/>
                          <a:latin typeface="Meiryo UI" panose="020B0604030504040204" pitchFamily="50" charset="-128"/>
                          <a:ea typeface="Meiryo UI" panose="020B0604030504040204" pitchFamily="50" charset="-128"/>
                        </a:rPr>
                        <a:t>、</a:t>
                      </a:r>
                      <a:r>
                        <a:rPr lang="ja-JP" altLang="en-US" sz="1200" u="sng" kern="100" dirty="0" smtClean="0">
                          <a:solidFill>
                            <a:schemeClr val="tx1"/>
                          </a:solidFill>
                          <a:effectLst/>
                          <a:latin typeface="Meiryo UI" panose="020B0604030504040204" pitchFamily="50" charset="-128"/>
                          <a:ea typeface="Meiryo UI" panose="020B0604030504040204" pitchFamily="50" charset="-128"/>
                        </a:rPr>
                        <a:t>国内外の都市</a:t>
                      </a:r>
                      <a:r>
                        <a:rPr lang="ja-JP" altLang="en-US" sz="1200" u="none" kern="100" dirty="0" smtClean="0">
                          <a:solidFill>
                            <a:schemeClr val="tx1"/>
                          </a:solidFill>
                          <a:effectLst/>
                          <a:latin typeface="Meiryo UI" panose="020B0604030504040204" pitchFamily="50" charset="-128"/>
                          <a:ea typeface="Meiryo UI" panose="020B0604030504040204" pitchFamily="50" charset="-128"/>
                        </a:rPr>
                        <a:t>に</a:t>
                      </a:r>
                      <a:r>
                        <a:rPr lang="ja-JP" altLang="en-US" sz="1200" kern="100" dirty="0" smtClean="0">
                          <a:solidFill>
                            <a:schemeClr val="tx1"/>
                          </a:solidFill>
                          <a:effectLst/>
                          <a:latin typeface="Meiryo UI" panose="020B0604030504040204" pitchFamily="50" charset="-128"/>
                          <a:ea typeface="Meiryo UI" panose="020B0604030504040204" pitchFamily="50" charset="-128"/>
                        </a:rPr>
                        <a:t>伍する</a:t>
                      </a:r>
                      <a:r>
                        <a:rPr lang="ja-JP" sz="1200" kern="100" dirty="0" smtClean="0">
                          <a:solidFill>
                            <a:schemeClr val="tx1"/>
                          </a:solidFill>
                          <a:effectLst/>
                          <a:latin typeface="Meiryo UI" panose="020B0604030504040204" pitchFamily="50" charset="-128"/>
                          <a:ea typeface="Meiryo UI" panose="020B0604030504040204" pitchFamily="50" charset="-128"/>
                        </a:rPr>
                        <a:t>競争力</a:t>
                      </a:r>
                      <a:r>
                        <a:rPr lang="ja-JP" sz="1200" kern="100" dirty="0">
                          <a:solidFill>
                            <a:schemeClr val="tx1"/>
                          </a:solidFill>
                          <a:effectLst/>
                          <a:latin typeface="Meiryo UI" panose="020B0604030504040204" pitchFamily="50" charset="-128"/>
                          <a:ea typeface="Meiryo UI" panose="020B0604030504040204" pitchFamily="50" charset="-128"/>
                        </a:rPr>
                        <a:t>を備えた</a:t>
                      </a:r>
                      <a:r>
                        <a:rPr lang="en-US" sz="1200" kern="100" dirty="0">
                          <a:solidFill>
                            <a:schemeClr val="tx1"/>
                          </a:solidFill>
                          <a:effectLst/>
                          <a:latin typeface="Meiryo UI" panose="020B0604030504040204" pitchFamily="50" charset="-128"/>
                          <a:ea typeface="Meiryo UI" panose="020B0604030504040204" pitchFamily="50" charset="-128"/>
                        </a:rPr>
                        <a:t>MICE</a:t>
                      </a:r>
                      <a:r>
                        <a:rPr lang="ja-JP" sz="1200" kern="100" dirty="0">
                          <a:solidFill>
                            <a:schemeClr val="tx1"/>
                          </a:solidFill>
                          <a:effectLst/>
                          <a:latin typeface="Meiryo UI" panose="020B0604030504040204" pitchFamily="50" charset="-128"/>
                          <a:ea typeface="Meiryo UI" panose="020B0604030504040204" pitchFamily="50" charset="-128"/>
                        </a:rPr>
                        <a:t>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585483">
                <a:tc>
                  <a:txBody>
                    <a:bodyPr/>
                    <a:lstStyle/>
                    <a:p>
                      <a:pPr algn="ctr">
                        <a:lnSpc>
                          <a:spcPts val="1300"/>
                        </a:lnSpc>
                        <a:spcAft>
                          <a:spcPts val="0"/>
                        </a:spcAft>
                      </a:pPr>
                      <a:r>
                        <a:rPr lang="ja-JP" altLang="en-US" sz="1200" b="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大阪が誇る文化力を活用した</a:t>
                      </a:r>
                      <a:endParaRPr lang="en-US" altLang="ja-JP" sz="1200" b="1" u="sng"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魅力あふれる</a:t>
                      </a:r>
                      <a:r>
                        <a:rPr lang="ja-JP" sz="1200" b="1" u="sng" kern="100" dirty="0" smtClean="0">
                          <a:solidFill>
                            <a:schemeClr val="tx1"/>
                          </a:solidFill>
                          <a:effectLst/>
                          <a:latin typeface="Meiryo UI" panose="020B0604030504040204" pitchFamily="50" charset="-128"/>
                          <a:ea typeface="Meiryo UI" panose="020B0604030504040204" pitchFamily="50" charset="-128"/>
                        </a:rPr>
                        <a:t>都市</a:t>
                      </a:r>
                      <a:endParaRPr lang="ja-JP" sz="12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1200" u="sng" kern="100" dirty="0" smtClean="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国内外から芸術家等が集い、様々な文化芸術が交流し、新たなつながりや創造が促進されることにより、大阪の文化力や都市の魅力の更なる向上につながる都市をめざす。</a:t>
                      </a:r>
                    </a:p>
                  </a:txBody>
                  <a:tcPr marL="37820" marR="37820" marT="0" marB="0" anchor="ctr"/>
                </a:tc>
                <a:extLst>
                  <a:ext uri="{0D108BD9-81ED-4DB2-BD59-A6C34878D82A}">
                    <a16:rowId xmlns:a16="http://schemas.microsoft.com/office/drawing/2014/main" val="3814659054"/>
                  </a:ext>
                </a:extLst>
              </a:tr>
              <a:tr h="487368">
                <a:tc>
                  <a:txBody>
                    <a:bodyPr/>
                    <a:lstStyle/>
                    <a:p>
                      <a:pPr algn="ctr">
                        <a:lnSpc>
                          <a:spcPts val="1300"/>
                        </a:lnSpc>
                        <a:spcAft>
                          <a:spcPts val="0"/>
                        </a:spcAft>
                      </a:pPr>
                      <a:r>
                        <a:rPr lang="ja-JP" altLang="en-US" sz="1200" b="0" u="none"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u="sng" kern="100" dirty="0">
                          <a:solidFill>
                            <a:schemeClr val="tx1"/>
                          </a:solidFill>
                          <a:effectLst/>
                          <a:latin typeface="Meiryo UI" panose="020B0604030504040204" pitchFamily="50" charset="-128"/>
                          <a:ea typeface="Meiryo UI" panose="020B0604030504040204" pitchFamily="50" charset="-128"/>
                        </a:rPr>
                        <a:t>あらゆる人々が文化</a:t>
                      </a:r>
                      <a:r>
                        <a:rPr lang="ja-JP" sz="1200" b="1" u="sng"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b="1" u="sng" kern="100" dirty="0" smtClean="0">
                          <a:solidFill>
                            <a:schemeClr val="tx1"/>
                          </a:solidFill>
                          <a:effectLst/>
                          <a:latin typeface="Meiryo UI" panose="020B0604030504040204" pitchFamily="50" charset="-128"/>
                          <a:ea typeface="Meiryo UI" panose="020B0604030504040204" pitchFamily="50" charset="-128"/>
                        </a:rPr>
                        <a:t>享受できる</a:t>
                      </a:r>
                      <a:r>
                        <a:rPr lang="ja-JP" sz="1200" b="1" u="sng" kern="100" dirty="0" smtClean="0">
                          <a:solidFill>
                            <a:schemeClr val="tx1"/>
                          </a:solidFill>
                          <a:effectLst/>
                          <a:latin typeface="Meiryo UI" panose="020B0604030504040204" pitchFamily="50" charset="-128"/>
                          <a:ea typeface="Meiryo UI" panose="020B0604030504040204" pitchFamily="50" charset="-128"/>
                        </a:rPr>
                        <a:t>都市</a:t>
                      </a:r>
                      <a:endParaRPr lang="ja-JP" sz="1200" b="1"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just">
                        <a:lnSpc>
                          <a:spcPts val="1300"/>
                        </a:lnSpc>
                        <a:spcAft>
                          <a:spcPts val="0"/>
                        </a:spcAft>
                      </a:pPr>
                      <a:r>
                        <a:rPr lang="ja-JP" altLang="en-US" sz="1200" u="sng"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642423">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0" dirty="0">
                          <a:solidFill>
                            <a:schemeClr val="tx1"/>
                          </a:solidFill>
                          <a:effectLst/>
                          <a:latin typeface="Meiryo UI" panose="020B0604030504040204" pitchFamily="50" charset="-128"/>
                          <a:ea typeface="Meiryo UI" panose="020B0604030504040204" pitchFamily="50" charset="-128"/>
                        </a:rPr>
                        <a:t>世界に</a:t>
                      </a:r>
                      <a:r>
                        <a:rPr lang="ja-JP" sz="1200" b="1" kern="0" dirty="0" smtClean="0">
                          <a:solidFill>
                            <a:schemeClr val="tx1"/>
                          </a:solidFill>
                          <a:effectLst/>
                          <a:latin typeface="Meiryo UI" panose="020B0604030504040204" pitchFamily="50" charset="-128"/>
                          <a:ea typeface="Meiryo UI" panose="020B0604030504040204" pitchFamily="50" charset="-128"/>
                        </a:rPr>
                        <a:t>誇れるスポーツ</a:t>
                      </a:r>
                      <a:r>
                        <a:rPr lang="ja-JP" sz="1200" b="1" kern="0" dirty="0">
                          <a:solidFill>
                            <a:schemeClr val="tx1"/>
                          </a:solidFill>
                          <a:effectLst/>
                          <a:latin typeface="Meiryo UI" panose="020B0604030504040204" pitchFamily="50" charset="-128"/>
                          <a:ea typeface="Meiryo UI" panose="020B0604030504040204" pitchFamily="50" charset="-128"/>
                        </a:rPr>
                        <a:t>推進都市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1200"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世界的なトップアスリートのパフォーマンスを「見る」機会を創出し、府民・市民に夢と希望、活力をうみだすとともに、スポーツの魅力を活用</a:t>
                      </a:r>
                      <a:r>
                        <a:rPr lang="ja-JP" sz="1200" kern="100" dirty="0" smtClean="0">
                          <a:solidFill>
                            <a:schemeClr val="tx1"/>
                          </a:solidFill>
                          <a:effectLst/>
                          <a:latin typeface="Meiryo UI" panose="020B0604030504040204" pitchFamily="50" charset="-128"/>
                          <a:ea typeface="Meiryo UI" panose="020B0604030504040204" pitchFamily="50" charset="-128"/>
                        </a:rPr>
                        <a:t>した</a:t>
                      </a:r>
                      <a:r>
                        <a:rPr lang="ja-JP" altLang="en-US" sz="1200" u="sng" kern="100" dirty="0" smtClean="0">
                          <a:solidFill>
                            <a:schemeClr val="tx1"/>
                          </a:solidFill>
                          <a:effectLst/>
                          <a:latin typeface="Meiryo UI" panose="020B0604030504040204" pitchFamily="50" charset="-128"/>
                          <a:ea typeface="Meiryo UI" panose="020B0604030504040204" pitchFamily="50" charset="-128"/>
                        </a:rPr>
                        <a:t>様々な形の</a:t>
                      </a:r>
                      <a:r>
                        <a:rPr lang="ja-JP" sz="1200" kern="100" dirty="0" smtClean="0">
                          <a:solidFill>
                            <a:schemeClr val="tx1"/>
                          </a:solidFill>
                          <a:effectLst/>
                          <a:latin typeface="Meiryo UI" panose="020B0604030504040204" pitchFamily="50" charset="-128"/>
                          <a:ea typeface="Meiryo UI" panose="020B0604030504040204" pitchFamily="50" charset="-128"/>
                        </a:rPr>
                        <a:t>スポーツツーリズム</a:t>
                      </a:r>
                      <a:r>
                        <a:rPr lang="ja-JP" sz="1200" kern="100" dirty="0">
                          <a:solidFill>
                            <a:schemeClr val="tx1"/>
                          </a:solidFill>
                          <a:effectLst/>
                          <a:latin typeface="Meiryo UI" panose="020B0604030504040204" pitchFamily="50" charset="-128"/>
                          <a:ea typeface="Meiryo UI" panose="020B0604030504040204" pitchFamily="50" charset="-128"/>
                        </a:rPr>
                        <a:t>を推進するなど、世界に誇れるスポーツ推進都市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sz="1200" b="1" kern="100" dirty="0">
                          <a:solidFill>
                            <a:schemeClr val="tx1"/>
                          </a:solidFill>
                          <a:effectLst/>
                          <a:latin typeface="Meiryo UI" panose="020B0604030504040204" pitchFamily="50" charset="-128"/>
                          <a:ea typeface="Meiryo UI" panose="020B0604030504040204" pitchFamily="50" charset="-128"/>
                        </a:rPr>
                        <a:t>健康と生きがいを創出</a:t>
                      </a:r>
                      <a:r>
                        <a:rPr lang="ja-JP" sz="1200" b="1" kern="100" dirty="0" smtClean="0">
                          <a:solidFill>
                            <a:schemeClr val="tx1"/>
                          </a:solidFill>
                          <a:effectLst/>
                          <a:latin typeface="Meiryo UI" panose="020B0604030504040204" pitchFamily="50" charset="-128"/>
                          <a:ea typeface="Meiryo UI" panose="020B0604030504040204" pitchFamily="50" charset="-128"/>
                        </a:rPr>
                        <a:t>する</a:t>
                      </a:r>
                      <a:endParaRPr lang="en-US" altLang="ja-JP" sz="1200" b="1"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sz="1200" b="1" kern="100" dirty="0" smtClean="0">
                          <a:solidFill>
                            <a:schemeClr val="tx1"/>
                          </a:solidFill>
                          <a:effectLst/>
                          <a:latin typeface="Meiryo UI" panose="020B0604030504040204" pitchFamily="50" charset="-128"/>
                          <a:ea typeface="Meiryo UI" panose="020B0604030504040204" pitchFamily="50" charset="-128"/>
                        </a:rPr>
                        <a:t>スポーツ</a:t>
                      </a:r>
                      <a:r>
                        <a:rPr lang="ja-JP" sz="1200" b="1" kern="100" dirty="0">
                          <a:solidFill>
                            <a:schemeClr val="tx1"/>
                          </a:solidFill>
                          <a:effectLst/>
                          <a:latin typeface="Meiryo UI" panose="020B0604030504040204" pitchFamily="50" charset="-128"/>
                          <a:ea typeface="Meiryo UI" panose="020B0604030504040204" pitchFamily="50" charset="-128"/>
                        </a:rPr>
                        <a:t>に親しめる都市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kern="100" dirty="0" smtClean="0">
                          <a:solidFill>
                            <a:schemeClr val="tx1"/>
                          </a:solidFill>
                          <a:effectLst/>
                          <a:latin typeface="Meiryo UI" panose="020B0604030504040204" pitchFamily="50" charset="-128"/>
                          <a:ea typeface="Meiryo UI" panose="020B0604030504040204" pitchFamily="50" charset="-128"/>
                        </a:rPr>
                        <a:t>10</a:t>
                      </a:r>
                      <a:r>
                        <a:rPr lang="ja-JP" altLang="en-US" sz="1200" kern="100" dirty="0" smtClean="0">
                          <a:solidFill>
                            <a:schemeClr val="tx1"/>
                          </a:solidFill>
                          <a:effectLst/>
                          <a:latin typeface="Meiryo UI" panose="020B0604030504040204" pitchFamily="50" charset="-128"/>
                          <a:ea typeface="Meiryo UI" panose="020B0604030504040204" pitchFamily="50" charset="-128"/>
                        </a:rPr>
                        <a:t>歳若返り」を見据え、</a:t>
                      </a:r>
                      <a:r>
                        <a:rPr lang="ja-JP" altLang="ja-JP" sz="1200" kern="100" dirty="0" smtClean="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07951">
                <a:tc>
                  <a:txBody>
                    <a:bodyPr/>
                    <a:lstStyle/>
                    <a:p>
                      <a:pPr algn="ctr">
                        <a:lnSpc>
                          <a:spcPts val="1300"/>
                        </a:lnSpc>
                        <a:spcAft>
                          <a:spcPts val="0"/>
                        </a:spcAft>
                      </a:pP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1" kern="100" dirty="0" smtClean="0">
                        <a:solidFill>
                          <a:schemeClr val="tx1"/>
                        </a:solidFill>
                        <a:effectLst/>
                        <a:latin typeface="Meiryo UI" panose="020B0604030504040204" pitchFamily="50" charset="-128"/>
                        <a:ea typeface="Meiryo UI" panose="020B0604030504040204" pitchFamily="50" charset="-128"/>
                      </a:endParaRPr>
                    </a:p>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グローバル人材が活躍する</a:t>
                      </a:r>
                      <a:r>
                        <a:rPr lang="ja-JP" sz="1200" b="1" kern="100" dirty="0" smtClean="0">
                          <a:solidFill>
                            <a:schemeClr val="tx1"/>
                          </a:solidFill>
                          <a:effectLst/>
                          <a:latin typeface="Meiryo UI" panose="020B0604030504040204" pitchFamily="50" charset="-128"/>
                          <a:ea typeface="Meiryo UI" panose="020B0604030504040204" pitchFamily="50" charset="-128"/>
                        </a:rPr>
                        <a:t>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sz="1200" kern="100" dirty="0">
                          <a:solidFill>
                            <a:schemeClr val="tx1"/>
                          </a:solidFill>
                          <a:effectLst/>
                          <a:latin typeface="Meiryo UI" panose="020B0604030504040204" pitchFamily="50" charset="-128"/>
                          <a:ea typeface="Meiryo UI" panose="020B0604030504040204" pitchFamily="50" charset="-128"/>
                        </a:rPr>
                        <a:t>　</a:t>
                      </a:r>
                      <a:r>
                        <a:rPr lang="ja-JP" altLang="en-US" sz="1200" kern="100" dirty="0" smtClean="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kern="100" dirty="0" smtClean="0">
                          <a:solidFill>
                            <a:schemeClr val="tx1"/>
                          </a:solidFill>
                          <a:effectLst/>
                          <a:latin typeface="Meiryo UI" panose="020B0604030504040204" pitchFamily="50" charset="-128"/>
                          <a:ea typeface="Meiryo UI" panose="020B0604030504040204" pitchFamily="50" charset="-128"/>
                        </a:rPr>
                        <a:t>国内外の</a:t>
                      </a:r>
                      <a:r>
                        <a:rPr lang="ja-JP" altLang="en-US" sz="1200" kern="100" dirty="0" smtClean="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kern="100" dirty="0" smtClean="0">
                          <a:solidFill>
                            <a:schemeClr val="tx1"/>
                          </a:solidFill>
                          <a:effectLst/>
                          <a:latin typeface="Meiryo UI" panose="020B0604030504040204" pitchFamily="50" charset="-128"/>
                          <a:ea typeface="Meiryo UI" panose="020B0604030504040204" pitchFamily="50" charset="-128"/>
                        </a:rPr>
                        <a:t>国際都市を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altLang="ja-JP" sz="1200" kern="100" dirty="0" smtClean="0">
                          <a:solidFill>
                            <a:schemeClr val="tx1"/>
                          </a:solidFill>
                          <a:effectLst/>
                          <a:latin typeface="Meiryo UI" panose="020B0604030504040204" pitchFamily="50" charset="-128"/>
                          <a:ea typeface="Meiryo UI" panose="020B0604030504040204" pitchFamily="50" charset="-128"/>
                        </a:rPr>
                        <a:t>す</a:t>
                      </a:r>
                      <a:r>
                        <a:rPr lang="ja-JP" altLang="en-US" sz="1200" kern="100" dirty="0" smtClean="0">
                          <a:solidFill>
                            <a:schemeClr val="tx1"/>
                          </a:solidFill>
                          <a:effectLst/>
                          <a:latin typeface="Meiryo UI" panose="020B0604030504040204" pitchFamily="50" charset="-128"/>
                          <a:ea typeface="Meiryo UI" panose="020B0604030504040204" pitchFamily="50" charset="-128"/>
                        </a:rPr>
                        <a:t>。</a:t>
                      </a:r>
                      <a:endParaRPr lang="ja-JP" altLang="ja-JP" sz="12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82040">
                <a:tc>
                  <a:txBody>
                    <a:bodyPr/>
                    <a:lstStyle/>
                    <a:p>
                      <a:pPr algn="ctr">
                        <a:lnSpc>
                          <a:spcPts val="1300"/>
                        </a:lnSpc>
                        <a:spcAft>
                          <a:spcPts val="0"/>
                        </a:spcAft>
                      </a:pP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algn="l">
                        <a:lnSpc>
                          <a:spcPts val="13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rPr>
                        <a:t>出会いが新しい価値を生む</a:t>
                      </a:r>
                      <a:r>
                        <a:rPr lang="ja-JP" sz="1200" b="1" kern="100" dirty="0" smtClean="0">
                          <a:solidFill>
                            <a:schemeClr val="tx1"/>
                          </a:solidFill>
                          <a:effectLst/>
                          <a:latin typeface="Meiryo UI" panose="020B0604030504040204" pitchFamily="50" charset="-128"/>
                          <a:ea typeface="Meiryo UI" panose="020B0604030504040204" pitchFamily="50" charset="-128"/>
                        </a:rPr>
                        <a:t>多様性都市</a:t>
                      </a:r>
                      <a:endParaRPr 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indent="152400" algn="l">
                        <a:lnSpc>
                          <a:spcPts val="1300"/>
                        </a:lnSpc>
                        <a:spcAft>
                          <a:spcPts val="0"/>
                        </a:spcAft>
                      </a:pPr>
                      <a:r>
                        <a:rPr lang="ja-JP" sz="1200" kern="100" dirty="0">
                          <a:solidFill>
                            <a:schemeClr val="tx1"/>
                          </a:solidFill>
                          <a:effectLst/>
                          <a:latin typeface="Meiryo UI" panose="020B0604030504040204" pitchFamily="50" charset="-128"/>
                          <a:ea typeface="Meiryo UI" panose="020B0604030504040204" pitchFamily="50" charset="-128"/>
                        </a:rPr>
                        <a:t>世界中から訪れる外国</a:t>
                      </a:r>
                      <a:r>
                        <a:rPr lang="ja-JP" sz="1200" kern="100" dirty="0" smtClean="0">
                          <a:solidFill>
                            <a:schemeClr val="tx1"/>
                          </a:solidFill>
                          <a:effectLst/>
                          <a:latin typeface="Meiryo UI" panose="020B0604030504040204" pitchFamily="50" charset="-128"/>
                          <a:ea typeface="Meiryo UI" panose="020B0604030504040204" pitchFamily="50" charset="-128"/>
                        </a:rPr>
                        <a:t>人が安心</a:t>
                      </a:r>
                      <a:r>
                        <a:rPr lang="ja-JP" sz="1200" kern="100" dirty="0">
                          <a:solidFill>
                            <a:schemeClr val="tx1"/>
                          </a:solidFill>
                          <a:effectLst/>
                          <a:latin typeface="Meiryo UI" panose="020B0604030504040204" pitchFamily="50" charset="-128"/>
                          <a:ea typeface="Meiryo UI" panose="020B0604030504040204" pitchFamily="50" charset="-128"/>
                        </a:rPr>
                        <a:t>・快適に過ごせる環境を整えることで、多様な</a:t>
                      </a:r>
                      <a:r>
                        <a:rPr lang="ja-JP" sz="1200" kern="100" dirty="0" smtClean="0">
                          <a:solidFill>
                            <a:schemeClr val="tx1"/>
                          </a:solidFill>
                          <a:effectLst/>
                          <a:latin typeface="Meiryo UI" panose="020B0604030504040204" pitchFamily="50" charset="-128"/>
                          <a:ea typeface="Meiryo UI" panose="020B0604030504040204" pitchFamily="50" charset="-128"/>
                        </a:rPr>
                        <a:t>人材</a:t>
                      </a:r>
                      <a:r>
                        <a:rPr lang="ja-JP" altLang="en-US" sz="1200" kern="100" dirty="0" smtClean="0">
                          <a:solidFill>
                            <a:schemeClr val="tx1"/>
                          </a:solidFill>
                          <a:effectLst/>
                          <a:latin typeface="Meiryo UI" panose="020B0604030504040204" pitchFamily="50" charset="-128"/>
                          <a:ea typeface="Meiryo UI" panose="020B0604030504040204" pitchFamily="50" charset="-128"/>
                        </a:rPr>
                        <a:t>や企業</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惹きつけ</a:t>
                      </a:r>
                      <a:r>
                        <a:rPr lang="ja-JP" sz="1200" kern="100" dirty="0" smtClean="0">
                          <a:solidFill>
                            <a:schemeClr val="tx1"/>
                          </a:solidFill>
                          <a:effectLst/>
                          <a:latin typeface="Meiryo UI" panose="020B0604030504040204" pitchFamily="50" charset="-128"/>
                          <a:ea typeface="Meiryo UI" panose="020B0604030504040204" pitchFamily="50" charset="-128"/>
                        </a:rPr>
                        <a:t>、</a:t>
                      </a:r>
                      <a:r>
                        <a:rPr lang="ja-JP" sz="1200" kern="100" dirty="0">
                          <a:solidFill>
                            <a:schemeClr val="tx1"/>
                          </a:solidFill>
                          <a:effectLst/>
                          <a:latin typeface="Meiryo UI" panose="020B0604030504040204" pitchFamily="50" charset="-128"/>
                          <a:ea typeface="Meiryo UI" panose="020B0604030504040204" pitchFamily="50" charset="-128"/>
                        </a:rPr>
                        <a:t>新しい価値を生み出す都市</a:t>
                      </a:r>
                      <a:r>
                        <a:rPr lang="ja-JP" sz="1200" kern="100" dirty="0" smtClean="0">
                          <a:solidFill>
                            <a:schemeClr val="tx1"/>
                          </a:solidFill>
                          <a:effectLst/>
                          <a:latin typeface="Meiryo UI" panose="020B0604030504040204" pitchFamily="50" charset="-128"/>
                          <a:ea typeface="Meiryo UI" panose="020B0604030504040204" pitchFamily="50" charset="-128"/>
                        </a:rPr>
                        <a:t>を</a:t>
                      </a:r>
                      <a:r>
                        <a:rPr lang="ja-JP" altLang="en-US" sz="1200" kern="100" dirty="0" smtClean="0">
                          <a:solidFill>
                            <a:schemeClr val="tx1"/>
                          </a:solidFill>
                          <a:effectLst/>
                          <a:latin typeface="Meiryo UI" panose="020B0604030504040204" pitchFamily="50" charset="-128"/>
                          <a:ea typeface="Meiryo UI" panose="020B0604030504040204" pitchFamily="50" charset="-128"/>
                        </a:rPr>
                        <a:t>めざ</a:t>
                      </a:r>
                      <a:r>
                        <a:rPr lang="ja-JP" sz="1200" kern="100" dirty="0" smtClean="0">
                          <a:solidFill>
                            <a:schemeClr val="tx1"/>
                          </a:solidFill>
                          <a:effectLst/>
                          <a:latin typeface="Meiryo UI" panose="020B0604030504040204" pitchFamily="50" charset="-128"/>
                          <a:ea typeface="Meiryo UI" panose="020B0604030504040204" pitchFamily="50" charset="-128"/>
                        </a:rPr>
                        <a:t>す</a:t>
                      </a:r>
                      <a:r>
                        <a:rPr lang="ja-JP" sz="1200" kern="100" dirty="0">
                          <a:solidFill>
                            <a:schemeClr val="tx1"/>
                          </a:solidFill>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7" name="正方形/長方形 6"/>
          <p:cNvSpPr/>
          <p:nvPr/>
        </p:nvSpPr>
        <p:spPr>
          <a:xfrm>
            <a:off x="316928" y="326291"/>
            <a:ext cx="2173673"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めざす</a:t>
            </a:r>
            <a:r>
              <a:rPr kumimoji="1" lang="ja-JP" altLang="en-US" sz="2000" dirty="0" smtClean="0">
                <a:latin typeface="Meiryo UI" panose="020B0604030504040204" pitchFamily="50" charset="-128"/>
                <a:ea typeface="Meiryo UI" panose="020B0604030504040204" pitchFamily="50" charset="-128"/>
              </a:rPr>
              <a:t>べき都市像</a:t>
            </a:r>
            <a:endParaRPr kumimoji="1" lang="ja-JP" altLang="en-US" dirty="0">
              <a:latin typeface="Meiryo UI" panose="020B0604030504040204" pitchFamily="50" charset="-128"/>
              <a:ea typeface="Meiryo UI" panose="020B0604030504040204" pitchFamily="50" charset="-128"/>
            </a:endParaRPr>
          </a:p>
        </p:txBody>
      </p:sp>
      <p:sp>
        <p:nvSpPr>
          <p:cNvPr id="6" name="正方形/長方形 5"/>
          <p:cNvSpPr/>
          <p:nvPr/>
        </p:nvSpPr>
        <p:spPr>
          <a:xfrm>
            <a:off x="316928" y="750306"/>
            <a:ext cx="9427495" cy="24813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めざすべき</a:t>
            </a:r>
            <a:r>
              <a:rPr kumimoji="1" lang="ja-JP" altLang="en-US" sz="1200" dirty="0" smtClean="0">
                <a:latin typeface="Meiryo UI" panose="020B0604030504040204" pitchFamily="50" charset="-128"/>
                <a:ea typeface="Meiryo UI" panose="020B0604030504040204" pitchFamily="50" charset="-128"/>
              </a:rPr>
              <a:t>都市像を設定し、その実現に向けてベクトルをあわせて施策の実施に</a:t>
            </a:r>
            <a:r>
              <a:rPr kumimoji="1" lang="ja-JP" altLang="en-US" sz="1200" dirty="0" smtClean="0">
                <a:solidFill>
                  <a:schemeClr val="tx1"/>
                </a:solidFill>
                <a:latin typeface="Meiryo UI" panose="020B0604030504040204" pitchFamily="50" charset="-128"/>
                <a:ea typeface="Meiryo UI" panose="020B0604030504040204" pitchFamily="50" charset="-128"/>
              </a:rPr>
              <a:t>取組みます。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smtClean="0"/>
              <a:t>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66097718"/>
              </p:ext>
            </p:extLst>
          </p:nvPr>
        </p:nvGraphicFramePr>
        <p:xfrm>
          <a:off x="332175" y="796841"/>
          <a:ext cx="4439603" cy="5633315"/>
        </p:xfrm>
        <a:graphic>
          <a:graphicData uri="http://schemas.openxmlformats.org/drawingml/2006/table">
            <a:tbl>
              <a:tblPr firstRow="1" bandRow="1">
                <a:tableStyleId>{F2DE63D5-997A-4646-A377-4702673A728D}</a:tableStyleId>
              </a:tblPr>
              <a:tblGrid>
                <a:gridCol w="4439603">
                  <a:extLst>
                    <a:ext uri="{9D8B030D-6E8A-4147-A177-3AD203B41FA5}">
                      <a16:colId xmlns:a16="http://schemas.microsoft.com/office/drawing/2014/main" val="2172647723"/>
                    </a:ext>
                  </a:extLst>
                </a:gridCol>
              </a:tblGrid>
              <a:tr h="288901">
                <a:tc>
                  <a:txBody>
                    <a:bodyPr/>
                    <a:lstStyle/>
                    <a:p>
                      <a:r>
                        <a:rPr kumimoji="1" lang="ja-JP" altLang="en-US" sz="1100" dirty="0" smtClean="0">
                          <a:latin typeface="Meiryo UI" panose="020B0604030504040204" pitchFamily="50" charset="-128"/>
                          <a:ea typeface="Meiryo UI" panose="020B0604030504040204" pitchFamily="50" charset="-128"/>
                        </a:rPr>
                        <a:t>１　安全で安心して快適に滞在できる都市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344414">
                <a:tc>
                  <a:txBody>
                    <a:bodyPr/>
                    <a:lstStyle/>
                    <a:p>
                      <a:pPr>
                        <a:lnSpc>
                          <a:spcPts val="1800"/>
                        </a:lnSpc>
                      </a:pP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① 旅行者の安全・安心の確保</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　災害等に関する情報発信</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smtClean="0">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観光施設、宿泊施設等におけるスムーズな避難誘導</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災害等緊急時の相談対応の充実</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ニューノーマルに適応した観光客受入環境の充実、ＩＣＴの活用・強化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感染対策の充実・強化（</a:t>
                      </a:r>
                      <a:r>
                        <a:rPr kumimoji="1" lang="ja-JP" altLang="en-US" sz="1100" u="sng" dirty="0" smtClean="0">
                          <a:solidFill>
                            <a:schemeClr val="tx1"/>
                          </a:solidFill>
                          <a:latin typeface="Meiryo UI" panose="020B0604030504040204" pitchFamily="50" charset="-128"/>
                          <a:ea typeface="Meiryo UI" panose="020B0604030504040204" pitchFamily="50" charset="-128"/>
                        </a:rPr>
                        <a:t>感染対策等認証制度</a:t>
                      </a:r>
                      <a:r>
                        <a:rPr kumimoji="1" lang="ja-JP" altLang="en-US" sz="1100" u="none" dirty="0" smtClean="0">
                          <a:solidFill>
                            <a:schemeClr val="tx1"/>
                          </a:solidFill>
                          <a:latin typeface="Meiryo UI" panose="020B0604030504040204" pitchFamily="50" charset="-128"/>
                          <a:ea typeface="Meiryo UI" panose="020B0604030504040204" pitchFamily="50" charset="-128"/>
                        </a:rPr>
                        <a:t>の推進、顔認証技術の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活用など）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a:t>
                      </a:r>
                      <a:r>
                        <a:rPr kumimoji="1" lang="ja-JP" altLang="en-US" sz="1100" u="sng" dirty="0" smtClean="0">
                          <a:solidFill>
                            <a:schemeClr val="tx1"/>
                          </a:solidFill>
                          <a:latin typeface="Meiryo UI" panose="020B0604030504040204" pitchFamily="50" charset="-128"/>
                          <a:ea typeface="Meiryo UI" panose="020B0604030504040204" pitchFamily="50" charset="-128"/>
                        </a:rPr>
                        <a:t>等の</a:t>
                      </a:r>
                      <a:r>
                        <a:rPr kumimoji="1" lang="ja-JP" altLang="en-US" sz="1100" u="none" dirty="0" smtClean="0">
                          <a:solidFill>
                            <a:schemeClr val="tx1"/>
                          </a:solidFill>
                          <a:latin typeface="Meiryo UI" panose="020B0604030504040204" pitchFamily="50" charset="-128"/>
                          <a:ea typeface="Meiryo UI" panose="020B0604030504040204" pitchFamily="50" charset="-128"/>
                        </a:rPr>
                        <a:t>案内機能の充実、多言語対応強化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8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都市公園の滞在快適性向上・魅力向上</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a:t>
                      </a:r>
                      <a:r>
                        <a:rPr kumimoji="1" lang="en-US" altLang="ja-JP" sz="1100" u="none" dirty="0" smtClean="0">
                          <a:solidFill>
                            <a:schemeClr val="tx1"/>
                          </a:solidFill>
                          <a:latin typeface="Meiryo UI" panose="020B0604030504040204" pitchFamily="50" charset="-128"/>
                          <a:ea typeface="Meiryo UI" panose="020B0604030504040204" pitchFamily="50" charset="-128"/>
                        </a:rPr>
                        <a:t>ICT</a:t>
                      </a:r>
                      <a:r>
                        <a:rPr kumimoji="1" lang="ja-JP" altLang="en-US" sz="1100" u="none" dirty="0" smtClean="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smtClean="0">
                          <a:solidFill>
                            <a:schemeClr val="tx1"/>
                          </a:solidFill>
                          <a:latin typeface="Meiryo UI" panose="020B0604030504040204" pitchFamily="50" charset="-128"/>
                          <a:ea typeface="Meiryo UI" panose="020B0604030504040204" pitchFamily="50" charset="-128"/>
                        </a:rPr>
                        <a:t>/Maas</a:t>
                      </a:r>
                      <a:r>
                        <a:rPr kumimoji="1" lang="ja-JP" altLang="en-US" sz="1100" u="none" dirty="0" smtClean="0">
                          <a:solidFill>
                            <a:schemeClr val="tx1"/>
                          </a:solidFill>
                          <a:latin typeface="Meiryo UI" panose="020B0604030504040204" pitchFamily="50" charset="-128"/>
                          <a:ea typeface="Meiryo UI" panose="020B0604030504040204" pitchFamily="50" charset="-128"/>
                        </a:rPr>
                        <a:t>の推進、キャッシュレス推進、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rPr>
                        <a:t>オンライン活用など）</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宿泊施設、観光施設等の受入環境</a:t>
                      </a:r>
                      <a:r>
                        <a:rPr kumimoji="1" lang="ja-JP" altLang="en-US" sz="1100" u="sng" strike="noStrike" dirty="0" smtClean="0">
                          <a:solidFill>
                            <a:schemeClr val="tx1"/>
                          </a:solidFill>
                          <a:latin typeface="Meiryo UI" panose="020B0604030504040204" pitchFamily="50" charset="-128"/>
                          <a:ea typeface="Meiryo UI" panose="020B0604030504040204" pitchFamily="50" charset="-128"/>
                        </a:rPr>
                        <a:t>の充実</a:t>
                      </a:r>
                      <a:endParaRPr kumimoji="1" lang="en-US" altLang="ja-JP" sz="1100" u="sng" strike="noStrik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観光客・地域住民双方に配慮した観光地域づくりの推進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sng" dirty="0" smtClean="0">
                          <a:solidFill>
                            <a:schemeClr val="tx1"/>
                          </a:solidFill>
                          <a:latin typeface="Meiryo UI" panose="020B0604030504040204" pitchFamily="50" charset="-128"/>
                          <a:ea typeface="Meiryo UI" panose="020B0604030504040204" pitchFamily="50" charset="-128"/>
                        </a:rPr>
                        <a:t>DMO</a:t>
                      </a:r>
                      <a:r>
                        <a:rPr kumimoji="1" lang="ja-JP" altLang="en-US" sz="1100" u="sng" dirty="0" smtClean="0">
                          <a:solidFill>
                            <a:schemeClr val="tx1"/>
                          </a:solidFill>
                          <a:latin typeface="Meiryo UI" panose="020B0604030504040204" pitchFamily="50" charset="-128"/>
                          <a:ea typeface="Meiryo UI" panose="020B0604030504040204" pitchFamily="50" charset="-128"/>
                        </a:rPr>
                        <a:t>）の推進、専門人材の育成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sng" dirty="0" smtClean="0">
                          <a:solidFill>
                            <a:schemeClr val="tx1"/>
                          </a:solidFill>
                          <a:latin typeface="Meiryo UI" panose="020B0604030504040204" pitchFamily="50" charset="-128"/>
                          <a:ea typeface="Meiryo UI" panose="020B0604030504040204" pitchFamily="50" charset="-128"/>
                        </a:rPr>
                        <a:t>TID</a:t>
                      </a:r>
                      <a:r>
                        <a:rPr kumimoji="1" lang="ja-JP" altLang="en-US" sz="1100" u="sng" dirty="0" smtClean="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955574277"/>
              </p:ext>
            </p:extLst>
          </p:nvPr>
        </p:nvGraphicFramePr>
        <p:xfrm>
          <a:off x="5082568" y="796842"/>
          <a:ext cx="4573155" cy="5559025"/>
        </p:xfrm>
        <a:graphic>
          <a:graphicData uri="http://schemas.openxmlformats.org/drawingml/2006/table">
            <a:tbl>
              <a:tblPr firstRow="1" bandRow="1">
                <a:tableStyleId>{F2DE63D5-997A-4646-A377-4702673A728D}</a:tableStyleId>
              </a:tblPr>
              <a:tblGrid>
                <a:gridCol w="4573155">
                  <a:extLst>
                    <a:ext uri="{9D8B030D-6E8A-4147-A177-3AD203B41FA5}">
                      <a16:colId xmlns:a16="http://schemas.microsoft.com/office/drawing/2014/main" val="2172647723"/>
                    </a:ext>
                  </a:extLst>
                </a:gridCol>
              </a:tblGrid>
              <a:tr h="307129">
                <a:tc>
                  <a:txBody>
                    <a:bodyPr/>
                    <a:lstStyle/>
                    <a:p>
                      <a:r>
                        <a:rPr kumimoji="1" lang="ja-JP" altLang="en-US" sz="1100" dirty="0" smtClean="0">
                          <a:latin typeface="Meiryo UI" panose="020B0604030504040204" pitchFamily="50" charset="-128"/>
                          <a:ea typeface="Meiryo UI" panose="020B0604030504040204" pitchFamily="50" charset="-128"/>
                        </a:rPr>
                        <a:t>２</a:t>
                      </a:r>
                      <a:r>
                        <a:rPr kumimoji="1" lang="ja-JP" altLang="en-US" sz="1100" dirty="0" smtClean="0">
                          <a:solidFill>
                            <a:schemeClr val="bg1"/>
                          </a:solidFill>
                          <a:latin typeface="Meiryo UI" panose="020B0604030504040204" pitchFamily="50" charset="-128"/>
                          <a:ea typeface="Meiryo UI" panose="020B0604030504040204" pitchFamily="50" charset="-128"/>
                        </a:rPr>
                        <a:t>　大阪ならではの賑わいを創出する都市</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251896">
                <a:tc>
                  <a:txBody>
                    <a:bodyPr/>
                    <a:lstStyle/>
                    <a:p>
                      <a:pPr>
                        <a:lnSpc>
                          <a:spcPts val="16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① 世界第一級の文化・観光拠点形成・発信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ＩＲを契機とした夢洲における国際観光拠点の形成</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世界遺産百舌鳥・古市古墳群エリアの賑わいづくり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6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　大阪市内の重点エリア（大阪城・大手前・森之宮地区、中之島地区、</a:t>
                      </a:r>
                      <a:r>
                        <a:rPr kumimoji="1" lang="en-US" altLang="ja-JP" sz="1100" u="none" dirty="0" smtClean="0">
                          <a:solidFill>
                            <a:schemeClr val="tx1"/>
                          </a:solidFill>
                          <a:latin typeface="Meiryo UI" panose="020B0604030504040204" pitchFamily="50" charset="-128"/>
                          <a:ea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rPr>
                      </a:br>
                      <a:r>
                        <a:rPr kumimoji="1" lang="ja-JP" altLang="en-US" sz="1100" u="none" dirty="0" smtClean="0">
                          <a:solidFill>
                            <a:schemeClr val="tx1"/>
                          </a:solidFill>
                          <a:latin typeface="Meiryo UI" panose="020B0604030504040204" pitchFamily="50" charset="-128"/>
                          <a:ea typeface="Meiryo UI" panose="020B0604030504040204" pitchFamily="50" charset="-128"/>
                        </a:rPr>
                        <a:t>　　　御堂筋地区、天王寺・阿倍野地区、新今宮地区、築港・ベイエリア地区）、</a:t>
                      </a:r>
                      <a:r>
                        <a:rPr kumimoji="1" lang="en-US" altLang="ja-JP" sz="1100" u="none" dirty="0" smtClean="0">
                          <a:solidFill>
                            <a:schemeClr val="tx1"/>
                          </a:solidFill>
                          <a:latin typeface="Meiryo UI" panose="020B0604030504040204" pitchFamily="50" charset="-128"/>
                          <a:ea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rPr>
                      </a:b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i="0" u="none" kern="1200" dirty="0" smtClean="0">
                          <a:solidFill>
                            <a:schemeClr val="tx1"/>
                          </a:solidFill>
                          <a:latin typeface="Meiryo UI" panose="020B0604030504040204" pitchFamily="50" charset="-128"/>
                          <a:ea typeface="Meiryo UI" panose="020B0604030504040204" pitchFamily="50" charset="-128"/>
                          <a:cs typeface="+mn-cs"/>
                        </a:rPr>
                        <a:t>大阪駅周辺地区</a:t>
                      </a:r>
                      <a:r>
                        <a:rPr kumimoji="1" lang="ja-JP" altLang="en-US" sz="1100" i="0" u="sng" kern="1200" dirty="0" smtClean="0">
                          <a:solidFill>
                            <a:schemeClr val="tx1"/>
                          </a:solidFill>
                          <a:latin typeface="Meiryo UI" panose="020B0604030504040204" pitchFamily="50" charset="-128"/>
                          <a:ea typeface="Meiryo UI" panose="020B0604030504040204" pitchFamily="50" charset="-128"/>
                          <a:cs typeface="+mn-cs"/>
                        </a:rPr>
                        <a:t>（うめきた</a:t>
                      </a:r>
                      <a:r>
                        <a:rPr kumimoji="1" lang="en-US" altLang="ja-JP" sz="1100" i="0" u="sng" kern="1200" dirty="0" smtClean="0">
                          <a:solidFill>
                            <a:schemeClr val="tx1"/>
                          </a:solidFill>
                          <a:latin typeface="Meiryo UI" panose="020B0604030504040204" pitchFamily="50" charset="-128"/>
                          <a:ea typeface="Meiryo UI" panose="020B0604030504040204" pitchFamily="50" charset="-128"/>
                          <a:cs typeface="+mn-cs"/>
                        </a:rPr>
                        <a:t>2</a:t>
                      </a:r>
                      <a:r>
                        <a:rPr kumimoji="1" lang="ja-JP" altLang="en-US" sz="1100" i="0" u="sng" kern="1200" dirty="0" smtClean="0">
                          <a:solidFill>
                            <a:schemeClr val="tx1"/>
                          </a:solidFill>
                          <a:latin typeface="Meiryo UI" panose="020B0604030504040204" pitchFamily="50" charset="-128"/>
                          <a:ea typeface="Meiryo UI" panose="020B0604030504040204" pitchFamily="50" charset="-128"/>
                          <a:cs typeface="+mn-cs"/>
                        </a:rPr>
                        <a:t>期など）</a:t>
                      </a:r>
                      <a:r>
                        <a:rPr kumimoji="1" lang="ja-JP" altLang="en-US" sz="1100" u="none" dirty="0" smtClean="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水都大阪</a:t>
                      </a:r>
                      <a:r>
                        <a:rPr kumimoji="1" lang="ja-JP" altLang="en-US" sz="1100" u="sng" dirty="0" smtClean="0">
                          <a:solidFill>
                            <a:schemeClr val="tx1"/>
                          </a:solidFill>
                          <a:latin typeface="Meiryo UI" panose="020B0604030504040204" pitchFamily="50" charset="-128"/>
                          <a:ea typeface="Meiryo UI" panose="020B0604030504040204" pitchFamily="50" charset="-128"/>
                        </a:rPr>
                        <a:t>（水の回廊の更なる活性化等）</a:t>
                      </a:r>
                      <a:r>
                        <a:rPr kumimoji="1" lang="ja-JP" altLang="en-US" sz="1100" u="none" dirty="0" smtClean="0">
                          <a:solidFill>
                            <a:schemeClr val="tx1"/>
                          </a:solidFill>
                          <a:latin typeface="Meiryo UI" panose="020B0604030504040204" pitchFamily="50" charset="-128"/>
                          <a:ea typeface="Meiryo UI" panose="020B0604030504040204" pitchFamily="50" charset="-128"/>
                        </a:rPr>
                        <a:t>、光のまちづくりの推進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② 万博記念公園の魅力向上</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新たなビジョンの策定と推進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大規模アリーナを中核とした大阪・関西を代表する新たなスポーツ・文化の</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③ 大阪の強みを生かした魅力創出・発信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大規模集客施設やエンターテインメントなどを活用した魅力発信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大阪の食の魅力の創出・発信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大阪が誇るスポーツ資源を生かしたスポーツツーリズムの推進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伝統的な祭りや大阪の歴史・文化資源を生かした地域魅力の発信</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万博・ＩＲのインパクトを活用した大阪広域ベイエリアの活性化</a:t>
                      </a: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smtClean="0">
                          <a:solidFill>
                            <a:schemeClr val="tx1"/>
                          </a:solidFill>
                          <a:latin typeface="Meiryo UI" panose="020B0604030504040204" pitchFamily="50" charset="-128"/>
                          <a:ea typeface="Meiryo UI" panose="020B0604030504040204" pitchFamily="50" charset="-128"/>
                        </a:rPr>
                        <a:t>　・　歴史的な建築物や街並みなどを活用した魅力的な景観演出の推進</a:t>
                      </a:r>
                      <a:endParaRPr kumimoji="1" lang="ja-JP" altLang="en-US" sz="1100" u="none" dirty="0" smtClean="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10" name="正方形/長方形 9"/>
          <p:cNvSpPr/>
          <p:nvPr/>
        </p:nvSpPr>
        <p:spPr>
          <a:xfrm>
            <a:off x="332175" y="294546"/>
            <a:ext cx="6436615" cy="3456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めざす</a:t>
            </a:r>
            <a:r>
              <a:rPr kumimoji="1" lang="ja-JP" altLang="en-US" sz="2000" dirty="0" smtClean="0">
                <a:latin typeface="Meiryo UI" panose="020B0604030504040204" pitchFamily="50" charset="-128"/>
                <a:ea typeface="Meiryo UI" panose="020B0604030504040204" pitchFamily="50" charset="-128"/>
              </a:rPr>
              <a:t>べき都市像ごとの施策項目および主な施策</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4974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kumimoji="1" lang="en-US" altLang="ja-JP" dirty="0" smtClean="0"/>
              <a:t>7</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009649458"/>
              </p:ext>
            </p:extLst>
          </p:nvPr>
        </p:nvGraphicFramePr>
        <p:xfrm>
          <a:off x="5124084" y="604417"/>
          <a:ext cx="4464759" cy="5902858"/>
        </p:xfrm>
        <a:graphic>
          <a:graphicData uri="http://schemas.openxmlformats.org/drawingml/2006/table">
            <a:tbl>
              <a:tblPr firstRow="1" bandRow="1">
                <a:tableStyleId>{F2DE63D5-997A-4646-A377-4702673A728D}</a:tableStyleId>
              </a:tblPr>
              <a:tblGrid>
                <a:gridCol w="4464759">
                  <a:extLst>
                    <a:ext uri="{9D8B030D-6E8A-4147-A177-3AD203B41FA5}">
                      <a16:colId xmlns:a16="http://schemas.microsoft.com/office/drawing/2014/main" val="2795821293"/>
                    </a:ext>
                  </a:extLst>
                </a:gridCol>
              </a:tblGrid>
              <a:tr h="316762">
                <a:tc>
                  <a:txBody>
                    <a:bodyPr/>
                    <a:lstStyle/>
                    <a:p>
                      <a:r>
                        <a:rPr kumimoji="1" lang="ja-JP" altLang="en-US" sz="1100" dirty="0" smtClean="0">
                          <a:latin typeface="Meiryo UI" panose="020B0604030504040204" pitchFamily="50" charset="-128"/>
                          <a:ea typeface="Meiryo UI" panose="020B0604030504040204" pitchFamily="50" charset="-128"/>
                        </a:rPr>
                        <a:t>４　世界水準の</a:t>
                      </a:r>
                      <a:r>
                        <a:rPr kumimoji="1" lang="en-US" altLang="ja-JP" sz="1100" dirty="0" smtClean="0">
                          <a:latin typeface="Meiryo UI" panose="020B0604030504040204" pitchFamily="50" charset="-128"/>
                          <a:ea typeface="Meiryo UI" panose="020B0604030504040204" pitchFamily="50" charset="-128"/>
                        </a:rPr>
                        <a:t>MICE</a:t>
                      </a:r>
                      <a:r>
                        <a:rPr kumimoji="1" lang="ja-JP" altLang="en-US" sz="1100" dirty="0" smtClean="0">
                          <a:latin typeface="Meiryo UI" panose="020B0604030504040204" pitchFamily="50" charset="-128"/>
                          <a:ea typeface="Meiryo UI" panose="020B0604030504040204" pitchFamily="50" charset="-128"/>
                        </a:rPr>
                        <a:t>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93583887"/>
                  </a:ext>
                </a:extLst>
              </a:tr>
              <a:tr h="5217569">
                <a:tc>
                  <a:txBody>
                    <a:bodyPr/>
                    <a:lstStyle/>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500"/>
                        </a:lnSpc>
                      </a:pPr>
                      <a:r>
                        <a:rPr kumimoji="1" lang="ja-JP" altLang="en-US" sz="1100" dirty="0" smtClean="0">
                          <a:latin typeface="Meiryo UI" panose="020B0604030504040204" pitchFamily="50" charset="-128"/>
                          <a:ea typeface="Meiryo UI" panose="020B0604030504040204" pitchFamily="50" charset="-128"/>
                        </a:rPr>
                        <a:t>① </a:t>
                      </a:r>
                      <a:r>
                        <a:rPr kumimoji="1" lang="ja-JP" altLang="en-US" sz="1100" u="none" dirty="0" smtClean="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官民</a:t>
                      </a:r>
                      <a:r>
                        <a:rPr kumimoji="1" lang="ja-JP" altLang="en-US" sz="1100" u="sng" dirty="0" smtClean="0">
                          <a:solidFill>
                            <a:schemeClr val="tx1"/>
                          </a:solidFill>
                          <a:latin typeface="Meiryo UI" panose="020B0604030504040204" pitchFamily="50" charset="-128"/>
                          <a:ea typeface="Meiryo UI" panose="020B0604030504040204" pitchFamily="50" charset="-128"/>
                        </a:rPr>
                        <a:t>をはじめ、関係機関と連携した</a:t>
                      </a:r>
                      <a:r>
                        <a:rPr kumimoji="1" lang="ja-JP" altLang="en-US" sz="1100" dirty="0" smtClean="0">
                          <a:solidFill>
                            <a:schemeClr val="tx1"/>
                          </a:solidFill>
                          <a:latin typeface="Meiryo UI" panose="020B0604030504040204" pitchFamily="50" charset="-128"/>
                          <a:ea typeface="Meiryo UI" panose="020B0604030504040204" pitchFamily="50" charset="-128"/>
                        </a:rPr>
                        <a:t>誘致の推進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ターゲット等を明確にした新たな戦略に基づく誘致活動の展開</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アフターコンベンションの充実・強化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ユニークベニューの開発、利用促進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　ＩＲを見据えた</a:t>
                      </a:r>
                      <a:r>
                        <a:rPr kumimoji="1" lang="en-US" altLang="ja-JP" sz="1100" dirty="0" smtClean="0">
                          <a:solidFill>
                            <a:schemeClr val="tx1"/>
                          </a:solidFill>
                          <a:latin typeface="Meiryo UI" panose="020B0604030504040204" pitchFamily="50" charset="-128"/>
                          <a:ea typeface="Meiryo UI" panose="020B0604030504040204" pitchFamily="50" charset="-128"/>
                        </a:rPr>
                        <a:t>MICE</a:t>
                      </a:r>
                      <a:r>
                        <a:rPr kumimoji="1" lang="ja-JP" altLang="en-US" sz="1100" dirty="0" smtClean="0">
                          <a:solidFill>
                            <a:schemeClr val="tx1"/>
                          </a:solidFill>
                          <a:latin typeface="Meiryo UI" panose="020B0604030504040204" pitchFamily="50" charset="-128"/>
                          <a:ea typeface="Meiryo UI" panose="020B0604030504040204" pitchFamily="50" charset="-128"/>
                        </a:rPr>
                        <a:t>受入体制の充実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府内</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関連施設の活用</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sng" dirty="0" smtClean="0">
                          <a:solidFill>
                            <a:schemeClr val="tx1"/>
                          </a:solidFill>
                          <a:latin typeface="Meiryo UI" panose="020B0604030504040204" pitchFamily="50" charset="-128"/>
                          <a:ea typeface="Meiryo UI" panose="020B0604030504040204" pitchFamily="50" charset="-128"/>
                        </a:rPr>
                        <a:t>③人材の育成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　</a:t>
                      </a:r>
                      <a:r>
                        <a:rPr kumimoji="1" lang="en-US" altLang="ja-JP" sz="1100" u="sng" dirty="0" smtClean="0">
                          <a:solidFill>
                            <a:schemeClr val="tx1"/>
                          </a:solidFill>
                          <a:latin typeface="Meiryo UI" panose="020B0604030504040204" pitchFamily="50" charset="-128"/>
                          <a:ea typeface="Meiryo UI" panose="020B0604030504040204" pitchFamily="50" charset="-128"/>
                        </a:rPr>
                        <a:t>MICE</a:t>
                      </a:r>
                      <a:r>
                        <a:rPr kumimoji="1" lang="ja-JP" altLang="en-US" sz="1100" u="sng" dirty="0" smtClean="0">
                          <a:solidFill>
                            <a:schemeClr val="tx1"/>
                          </a:solidFill>
                          <a:latin typeface="Meiryo UI" panose="020B0604030504040204" pitchFamily="50" charset="-128"/>
                          <a:ea typeface="Meiryo UI" panose="020B0604030504040204" pitchFamily="50" charset="-128"/>
                        </a:rPr>
                        <a:t>関連人材の育成</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035900188"/>
              </p:ext>
            </p:extLst>
          </p:nvPr>
        </p:nvGraphicFramePr>
        <p:xfrm>
          <a:off x="329172" y="604417"/>
          <a:ext cx="4586153" cy="5907667"/>
        </p:xfrm>
        <a:graphic>
          <a:graphicData uri="http://schemas.openxmlformats.org/drawingml/2006/table">
            <a:tbl>
              <a:tblPr firstRow="1" bandRow="1">
                <a:tableStyleId>{F2DE63D5-997A-4646-A377-4702673A728D}</a:tableStyleId>
              </a:tblPr>
              <a:tblGrid>
                <a:gridCol w="4586153">
                  <a:extLst>
                    <a:ext uri="{9D8B030D-6E8A-4147-A177-3AD203B41FA5}">
                      <a16:colId xmlns:a16="http://schemas.microsoft.com/office/drawing/2014/main" val="2172647723"/>
                    </a:ext>
                  </a:extLst>
                </a:gridCol>
              </a:tblGrid>
              <a:tr h="294459">
                <a:tc>
                  <a:txBody>
                    <a:bodyPr/>
                    <a:lstStyle/>
                    <a:p>
                      <a:r>
                        <a:rPr kumimoji="1" lang="ja-JP" altLang="en-US" sz="1100" dirty="0" smtClean="0">
                          <a:latin typeface="Meiryo UI" panose="020B0604030504040204" pitchFamily="50" charset="-128"/>
                          <a:ea typeface="Meiryo UI" panose="020B0604030504040204" pitchFamily="50" charset="-128"/>
                        </a:rPr>
                        <a:t>３　多様な楽しみ方ができる周遊・観光都市</a:t>
                      </a: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867636356"/>
                  </a:ext>
                </a:extLst>
              </a:tr>
              <a:tr h="5613208">
                <a:tc>
                  <a:txBody>
                    <a:bodyPr/>
                    <a:lstStyle/>
                    <a:p>
                      <a:pPr>
                        <a:lnSpc>
                          <a:spcPts val="1400"/>
                        </a:lnSpc>
                      </a:pPr>
                      <a:endParaRPr kumimoji="1" lang="en-US" altLang="ja-JP" sz="1100" u="none" dirty="0" smtClean="0">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latin typeface="Meiryo UI" panose="020B0604030504040204" pitchFamily="50" charset="-128"/>
                          <a:ea typeface="Meiryo UI" panose="020B0604030504040204" pitchFamily="50" charset="-128"/>
                        </a:rPr>
                        <a:t>① 国内観光の推進</a:t>
                      </a:r>
                      <a:endParaRPr kumimoji="1" lang="en-US" altLang="ja-JP" sz="1100" u="none" dirty="0" smtClean="0">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latin typeface="Meiryo UI" panose="020B0604030504040204" pitchFamily="50" charset="-128"/>
                          <a:ea typeface="Meiryo UI" panose="020B0604030504040204" pitchFamily="50" charset="-128"/>
                        </a:rPr>
                        <a:t>　・　</a:t>
                      </a:r>
                      <a:r>
                        <a:rPr kumimoji="1" lang="ja-JP" altLang="en-US" sz="1100" u="none" dirty="0" smtClean="0">
                          <a:solidFill>
                            <a:schemeClr val="tx1"/>
                          </a:solidFill>
                          <a:latin typeface="Meiryo UI" panose="020B0604030504040204" pitchFamily="50" charset="-128"/>
                          <a:ea typeface="Meiryo UI" panose="020B0604030504040204" pitchFamily="50" charset="-128"/>
                        </a:rPr>
                        <a:t>国内プロモーションの推進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マイクロツーリズムの推進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② 欧米豪をはじめ幅広い国・地域からの集客促進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欧米豪向けプロモーションの強化</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欧米豪の受入に対応した環境整備やニーズに対応した魅力づくり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生活習慣や文化等の違いに対応した受入環境整備</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世界遺産百舌鳥・古市古墳群や万博記念公園をはじめとする府内の</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魅力的なコンテンツの発信、デジタル化の推進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テクノロジーを駆使した新型エンタメ・街の演出</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広域周遊コースの発信・誘客促進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地域資源を活用した着地型観光の促進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観光振興につなげるための取組みの推進</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100" dirty="0" smtClean="0">
                          <a:solidFill>
                            <a:schemeClr val="tx1"/>
                          </a:solidFill>
                          <a:latin typeface="Meiryo UI" panose="020B0604030504040204" pitchFamily="50" charset="-128"/>
                          <a:ea typeface="Meiryo UI" panose="020B0604030504040204" pitchFamily="50" charset="-128"/>
                        </a:rPr>
                        <a:t>　・　自転車で周遊できるサイクルロードの</a:t>
                      </a:r>
                      <a:r>
                        <a:rPr kumimoji="1" lang="ja-JP" altLang="en-US" sz="1100" u="sng" dirty="0" smtClean="0">
                          <a:solidFill>
                            <a:schemeClr val="tx1"/>
                          </a:solidFill>
                          <a:latin typeface="Meiryo UI" panose="020B0604030504040204" pitchFamily="50" charset="-128"/>
                          <a:ea typeface="Meiryo UI" panose="020B0604030504040204" pitchFamily="50" charset="-128"/>
                        </a:rPr>
                        <a:t>整備・</a:t>
                      </a:r>
                      <a:r>
                        <a:rPr kumimoji="1" lang="ja-JP" altLang="en-US" sz="1100" dirty="0" smtClean="0">
                          <a:solidFill>
                            <a:schemeClr val="tx1"/>
                          </a:solidFill>
                          <a:latin typeface="Meiryo UI" panose="020B0604030504040204" pitchFamily="50" charset="-128"/>
                          <a:ea typeface="Meiryo UI" panose="020B0604030504040204" pitchFamily="50" charset="-128"/>
                        </a:rPr>
                        <a:t>活用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④ </a:t>
                      </a:r>
                      <a:r>
                        <a:rPr kumimoji="1" lang="ja-JP" altLang="en-US" sz="1100" u="none" dirty="0" smtClean="0">
                          <a:solidFill>
                            <a:schemeClr val="tx1"/>
                          </a:solidFill>
                          <a:latin typeface="Meiryo UI" panose="020B0604030504040204" pitchFamily="50" charset="-128"/>
                          <a:ea typeface="Meiryo UI" panose="020B0604030504040204" pitchFamily="50" charset="-128"/>
                        </a:rPr>
                        <a:t>自然を生かした都市魅力の創造</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手軽に行ける大阪の自然を生かしたツーリズムの推進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　都市公園の魅力向上</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ナイトカルチャーの充実強化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dirty="0" smtClean="0">
                          <a:solidFill>
                            <a:schemeClr val="tx1"/>
                          </a:solidFill>
                          <a:latin typeface="Meiryo UI" panose="020B0604030504040204" pitchFamily="50" charset="-128"/>
                          <a:ea typeface="Meiryo UI" panose="020B0604030504040204" pitchFamily="50" charset="-128"/>
                        </a:rPr>
                        <a:t>　・　富裕層の受入に対応した環境整備やニーズに対応した魅力づくり　</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国内外における観光客のニーズを分析し、そのニーズやターゲットに応じた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戦略的プロモーションの実施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⑦ </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rPr>
                        <a:t>観光を支える人材</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rPr>
                        <a:t>等の</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rPr>
                        <a:t>育成</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u="sng" dirty="0" smtClean="0">
                          <a:solidFill>
                            <a:schemeClr val="tx1"/>
                          </a:solidFill>
                          <a:latin typeface="Meiryo UI" panose="020B0604030504040204" pitchFamily="50" charset="-128"/>
                          <a:ea typeface="Meiryo UI" panose="020B0604030504040204" pitchFamily="50" charset="-128"/>
                        </a:rPr>
                        <a:t>観光地域づくり法人（</a:t>
                      </a:r>
                      <a:r>
                        <a:rPr kumimoji="1" lang="en-US" altLang="ja-JP" sz="1100" dirty="0" smtClean="0">
                          <a:solidFill>
                            <a:schemeClr val="tx1"/>
                          </a:solidFill>
                          <a:latin typeface="Meiryo UI" panose="020B0604030504040204" pitchFamily="50" charset="-128"/>
                          <a:ea typeface="Meiryo UI" panose="020B0604030504040204" pitchFamily="50" charset="-128"/>
                        </a:rPr>
                        <a:t>DMO</a:t>
                      </a:r>
                      <a:r>
                        <a:rPr kumimoji="1" lang="ja-JP" altLang="en-US" sz="1100" dirty="0" smtClean="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smtClean="0">
                          <a:solidFill>
                            <a:schemeClr val="tx1"/>
                          </a:solidFill>
                          <a:latin typeface="Meiryo UI" panose="020B0604030504040204" pitchFamily="50" charset="-128"/>
                          <a:ea typeface="Meiryo UI" panose="020B0604030504040204" pitchFamily="50" charset="-128"/>
                        </a:rPr>
                        <a:t>（再掲：都市像</a:t>
                      </a:r>
                      <a:endParaRPr kumimoji="1" lang="en-US" altLang="ja-JP" sz="1100" u="sng"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rPr>
                        <a:t>　　</a:t>
                      </a:r>
                      <a:r>
                        <a:rPr kumimoji="1" lang="ja-JP" altLang="en-US" sz="1100" u="sng" dirty="0" smtClean="0">
                          <a:solidFill>
                            <a:schemeClr val="tx1"/>
                          </a:solidFill>
                          <a:latin typeface="Meiryo UI" panose="020B0604030504040204" pitchFamily="50" charset="-128"/>
                          <a:ea typeface="Meiryo UI" panose="020B0604030504040204" pitchFamily="50" charset="-128"/>
                        </a:rPr>
                        <a:t>１③）</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rPr>
                        <a:t>　・　ホスピタリティの向上、人材の育成</a:t>
                      </a:r>
                      <a:endParaRPr kumimoji="1" lang="en-US" altLang="ja-JP" sz="1100" dirty="0" smtClean="0">
                        <a:latin typeface="Meiryo UI" panose="020B0604030504040204" pitchFamily="50" charset="-128"/>
                        <a:ea typeface="Meiryo UI" panose="020B0604030504040204" pitchFamily="50" charset="-128"/>
                      </a:endParaRPr>
                    </a:p>
                    <a:p>
                      <a:pPr>
                        <a:lnSpc>
                          <a:spcPts val="1400"/>
                        </a:lnSpc>
                      </a:pPr>
                      <a:endParaRPr kumimoji="1" lang="en-US" altLang="ja-JP" sz="1100" dirty="0" smtClean="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2871297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5159</Words>
  <Application>Microsoft Office PowerPoint</Application>
  <PresentationFormat>A4 210 x 297 mm</PresentationFormat>
  <Paragraphs>345</Paragraphs>
  <Slides>16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游ゴシック</vt:lpstr>
      <vt:lpstr>游ゴシック Light</vt:lpstr>
      <vt:lpstr>游明朝</vt:lpstr>
      <vt:lpstr>Arial</vt:lpstr>
      <vt:lpstr>Times New Roman</vt:lpstr>
      <vt:lpstr>Wingdings</vt:lpstr>
      <vt:lpstr>Office テーマ</vt:lpstr>
      <vt:lpstr>大阪都市魅力創造戦略２０２５（仮） ＜素案（たたき台）＞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2020-12-01T04:02:52Z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