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theme/themeOverride1.xml" ContentType="application/vnd.openxmlformats-officedocument.themeOverride+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2"/>
  </p:notesMasterIdLst>
  <p:handoutMasterIdLst>
    <p:handoutMasterId r:id="rId13"/>
  </p:handoutMasterIdLst>
  <p:sldIdLst>
    <p:sldId id="256" r:id="rId2"/>
    <p:sldId id="257" r:id="rId3"/>
    <p:sldId id="276" r:id="rId4"/>
    <p:sldId id="292" r:id="rId5"/>
    <p:sldId id="286" r:id="rId6"/>
    <p:sldId id="291" r:id="rId7"/>
    <p:sldId id="288" r:id="rId8"/>
    <p:sldId id="289" r:id="rId9"/>
    <p:sldId id="294" r:id="rId10"/>
    <p:sldId id="296" r:id="rId11"/>
  </p:sldIdLst>
  <p:sldSz cx="9540875"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00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4172AD"/>
    <a:srgbClr val="3399FF"/>
    <a:srgbClr val="CCFFFF"/>
    <a:srgbClr val="FFFF66"/>
    <a:srgbClr val="FFFF99"/>
    <a:srgbClr val="FF4B4B"/>
    <a:srgbClr val="FF7575"/>
    <a:srgbClr val="000000"/>
    <a:srgbClr val="8CAF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8910" autoAdjust="0"/>
    <p:restoredTop sz="94964" autoAdjust="0"/>
  </p:normalViewPr>
  <p:slideViewPr>
    <p:cSldViewPr>
      <p:cViewPr varScale="1">
        <p:scale>
          <a:sx n="69" d="100"/>
          <a:sy n="69" d="100"/>
        </p:scale>
        <p:origin x="-1740" y="402"/>
      </p:cViewPr>
      <p:guideLst>
        <p:guide orient="horz" pos="2160"/>
        <p:guide pos="3005"/>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LIB\03_&#35251;&#20809;&#29872;&#22659;&#25972;&#20633;&#65319;\00_01_(&#38468;&#23646;&#27231;&#38306;&#65289;&#22823;&#38442;&#24220;&#35251;&#20809;&#23458;&#21463;&#20837;&#29872;&#22659;&#25972;&#20633;&#12398;&#25512;&#36914;&#12395;&#38306;&#12377;&#12427;&#35519;&#26619;&#26908;&#35342;&#20250;&#35696;\&#9733;&#35519;&#26619;&#26908;&#35342;&#20250;&#35696;&#65288;H30&#65289;\&#31532;&#65298;&#22238;&#65288;300713&#65289;\&#9632;&#36039;&#26009;\&#36039;&#26009;&#20316;&#25104;&#29992;&#12487;&#12540;&#12479;\&#36039;&#26009;&#65297;&#12288;&#38306;&#36899;\&#9733;&#65297;&#20154;&#24403;&#26053;&#34892;&#28040;&#36027;&#38989;&#25512;&#31227;.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LIB\03_&#35251;&#20809;&#29872;&#22659;&#25972;&#20633;&#65319;\00_01_(&#38468;&#23646;&#27231;&#38306;&#65289;&#22823;&#38442;&#24220;&#35251;&#20809;&#23458;&#21463;&#20837;&#29872;&#22659;&#25972;&#20633;&#12398;&#25512;&#36914;&#12395;&#38306;&#12377;&#12427;&#35519;&#26619;&#26908;&#35342;&#20250;&#35696;\&#9733;&#35519;&#26619;&#26908;&#35342;&#20250;&#35696;&#65288;H30&#65289;\&#31532;&#65298;&#22238;\&#9632;&#36039;&#26009;\&#36039;&#26009;&#20316;&#25104;&#29992;&#12487;&#12540;&#12479;\&#9733;&#35370;&#26085;&#22806;&#22269;&#20154;&#28040;&#36027;&#38989;&#25512;&#31227;.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LIB\03_&#35251;&#20809;&#29872;&#22659;&#25972;&#20633;&#65319;\00_01_(&#38468;&#23646;&#27231;&#38306;&#65289;&#22823;&#38442;&#24220;&#35251;&#20809;&#23458;&#21463;&#20837;&#29872;&#22659;&#25972;&#20633;&#12398;&#25512;&#36914;&#12395;&#38306;&#12377;&#12427;&#35519;&#26619;&#26908;&#35342;&#20250;&#35696;\&#9733;&#35519;&#26619;&#26908;&#35342;&#20250;&#35696;&#65288;H30&#65289;\&#31532;&#65298;&#22238;\&#9632;&#36039;&#26009;\&#36039;&#26009;&#20316;&#25104;&#29992;&#12487;&#12540;&#12479;\&#9733;&#35370;&#26085;&#22806;&#22269;&#20154;&#28040;&#36027;&#38989;&#25512;&#31227;.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LIB\03_&#35251;&#20809;&#29872;&#22659;&#25972;&#20633;&#65319;\00_01_(&#38468;&#23646;&#27231;&#38306;&#65289;&#22823;&#38442;&#24220;&#35251;&#20809;&#23458;&#21463;&#20837;&#29872;&#22659;&#25972;&#20633;&#12398;&#25512;&#36914;&#12395;&#38306;&#12377;&#12427;&#35519;&#26619;&#26908;&#35342;&#20250;&#35696;\&#9733;&#35519;&#26619;&#26908;&#35342;&#20250;&#35696;&#65288;H30&#65289;\&#31532;&#65298;&#22238;&#65288;300713&#65289;\&#9632;&#36039;&#26009;\&#36039;&#26009;&#20316;&#25104;&#29992;&#12487;&#12540;&#12479;\&#9733;&#26469;&#38442;&#28040;&#36027;&#38989;&#20869;&#35379;&#25512;&#31227;.xlsx" TargetMode="Externa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1" Type="http://schemas.openxmlformats.org/officeDocument/2006/relationships/oleObject" Target="\LIB\03_&#35251;&#20809;&#29872;&#22659;&#25972;&#20633;&#65319;\00_01_(&#38468;&#23646;&#27231;&#38306;&#65289;&#22823;&#38442;&#24220;&#35251;&#20809;&#23458;&#21463;&#20837;&#29872;&#22659;&#25972;&#20633;&#12398;&#25512;&#36914;&#12395;&#38306;&#12377;&#12427;&#35519;&#26619;&#26908;&#35342;&#20250;&#35696;\&#9733;&#35519;&#26619;&#26908;&#35342;&#20250;&#35696;&#65288;H30&#65289;\&#31532;&#65298;&#22238;&#65288;300713&#65289;\&#9632;&#36039;&#26009;\&#36039;&#26009;&#20316;&#25104;&#29992;&#12487;&#12540;&#12479;\&#36039;&#26009;&#65297;&#12288;&#38306;&#36899;\&#9733;&#35370;&#37117;&#28040;&#36027;&#38989;&#20869;&#35379;&#25512;&#31227;%20-%20&#12467;&#12500;&#12540;.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LIB\03_&#35251;&#20809;&#29872;&#22659;&#25972;&#20633;&#65319;\00_01_(&#38468;&#23646;&#27231;&#38306;&#65289;&#22823;&#38442;&#24220;&#35251;&#20809;&#23458;&#21463;&#20837;&#29872;&#22659;&#25972;&#20633;&#12398;&#25512;&#36914;&#12395;&#38306;&#12377;&#12427;&#35519;&#26619;&#26908;&#35342;&#20250;&#35696;\&#9733;&#35519;&#26619;&#26908;&#35342;&#20250;&#35696;&#65288;H30&#65289;\&#31532;&#65298;&#22238;&#65288;300713&#65289;\&#9632;&#36039;&#26009;\&#36039;&#26009;&#20316;&#25104;&#29992;&#12487;&#12540;&#12479;\&#36039;&#26009;&#65297;&#12288;&#38306;&#36899;\&#9733;&#35370;&#37117;&#28040;&#36027;&#38989;&#20869;&#35379;&#25512;&#31227;%20-%20&#12467;&#12500;&#1254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1676527220129222E-2"/>
          <c:y val="5.2546296296296299E-2"/>
          <c:w val="0.9216154943036049"/>
          <c:h val="0.80821011956838729"/>
        </c:manualLayout>
      </c:layout>
      <c:lineChart>
        <c:grouping val="standard"/>
        <c:varyColors val="0"/>
        <c:ser>
          <c:idx val="0"/>
          <c:order val="0"/>
          <c:tx>
            <c:strRef>
              <c:f>Sheet1!$H$5</c:f>
              <c:strCache>
                <c:ptCount val="1"/>
                <c:pt idx="0">
                  <c:v>全国</c:v>
                </c:pt>
              </c:strCache>
            </c:strRef>
          </c:tx>
          <c:dLbls>
            <c:dLblPos val="t"/>
            <c:showLegendKey val="0"/>
            <c:showVal val="1"/>
            <c:showCatName val="0"/>
            <c:showSerName val="0"/>
            <c:showPercent val="0"/>
            <c:showBubbleSize val="0"/>
            <c:showLeaderLines val="0"/>
          </c:dLbls>
          <c:cat>
            <c:strRef>
              <c:f>Sheet1!$I$4:$M$4</c:f>
              <c:strCache>
                <c:ptCount val="5"/>
                <c:pt idx="0">
                  <c:v>2013年</c:v>
                </c:pt>
                <c:pt idx="1">
                  <c:v>2014年</c:v>
                </c:pt>
                <c:pt idx="2">
                  <c:v>2015年</c:v>
                </c:pt>
                <c:pt idx="3">
                  <c:v>2016年</c:v>
                </c:pt>
                <c:pt idx="4">
                  <c:v>2017年</c:v>
                </c:pt>
              </c:strCache>
            </c:strRef>
          </c:cat>
          <c:val>
            <c:numRef>
              <c:f>Sheet1!$I$5:$M$5</c:f>
              <c:numCache>
                <c:formatCode>#,##0.0;[Red]\-#,##0.0</c:formatCode>
                <c:ptCount val="5"/>
                <c:pt idx="0">
                  <c:v>13.6693</c:v>
                </c:pt>
                <c:pt idx="1">
                  <c:v>15.1174</c:v>
                </c:pt>
                <c:pt idx="2">
                  <c:v>17.616700000000002</c:v>
                </c:pt>
                <c:pt idx="3">
                  <c:v>15.589600000000001</c:v>
                </c:pt>
                <c:pt idx="4">
                  <c:v>15.392099999999999</c:v>
                </c:pt>
              </c:numCache>
            </c:numRef>
          </c:val>
          <c:smooth val="0"/>
        </c:ser>
        <c:ser>
          <c:idx val="1"/>
          <c:order val="1"/>
          <c:tx>
            <c:strRef>
              <c:f>Sheet1!$H$6</c:f>
              <c:strCache>
                <c:ptCount val="1"/>
                <c:pt idx="0">
                  <c:v>東京</c:v>
                </c:pt>
              </c:strCache>
            </c:strRef>
          </c:tx>
          <c:dLbls>
            <c:dLblPos val="b"/>
            <c:showLegendKey val="0"/>
            <c:showVal val="1"/>
            <c:showCatName val="0"/>
            <c:showSerName val="0"/>
            <c:showPercent val="0"/>
            <c:showBubbleSize val="0"/>
            <c:showLeaderLines val="0"/>
          </c:dLbls>
          <c:cat>
            <c:strRef>
              <c:f>Sheet1!$I$4:$M$4</c:f>
              <c:strCache>
                <c:ptCount val="5"/>
                <c:pt idx="0">
                  <c:v>2013年</c:v>
                </c:pt>
                <c:pt idx="1">
                  <c:v>2014年</c:v>
                </c:pt>
                <c:pt idx="2">
                  <c:v>2015年</c:v>
                </c:pt>
                <c:pt idx="3">
                  <c:v>2016年</c:v>
                </c:pt>
                <c:pt idx="4">
                  <c:v>2017年</c:v>
                </c:pt>
              </c:strCache>
            </c:strRef>
          </c:cat>
          <c:val>
            <c:numRef>
              <c:f>Sheet1!$I$6:$M$6</c:f>
              <c:numCache>
                <c:formatCode>#,##0.0;[Red]\-#,##0.0</c:formatCode>
                <c:ptCount val="5"/>
                <c:pt idx="0">
                  <c:v>11.4519</c:v>
                </c:pt>
                <c:pt idx="1">
                  <c:v>13.5039</c:v>
                </c:pt>
                <c:pt idx="2">
                  <c:v>15.162599999999999</c:v>
                </c:pt>
                <c:pt idx="3">
                  <c:v>13.187099999999999</c:v>
                </c:pt>
                <c:pt idx="4">
                  <c:v>13.373100000000001</c:v>
                </c:pt>
              </c:numCache>
            </c:numRef>
          </c:val>
          <c:smooth val="0"/>
        </c:ser>
        <c:ser>
          <c:idx val="2"/>
          <c:order val="2"/>
          <c:tx>
            <c:strRef>
              <c:f>Sheet1!$H$7</c:f>
              <c:strCache>
                <c:ptCount val="1"/>
                <c:pt idx="0">
                  <c:v>大阪</c:v>
                </c:pt>
              </c:strCache>
            </c:strRef>
          </c:tx>
          <c:dLbls>
            <c:dLbl>
              <c:idx val="3"/>
              <c:layout>
                <c:manualLayout>
                  <c:x val="-3.2641494848207088E-2"/>
                  <c:y val="-3.8810533968128745E-2"/>
                </c:manualLayout>
              </c:layout>
              <c:dLblPos val="r"/>
              <c:showLegendKey val="0"/>
              <c:showVal val="1"/>
              <c:showCatName val="0"/>
              <c:showSerName val="0"/>
              <c:showPercent val="0"/>
              <c:showBubbleSize val="0"/>
            </c:dLbl>
            <c:dLblPos val="b"/>
            <c:showLegendKey val="0"/>
            <c:showVal val="1"/>
            <c:showCatName val="0"/>
            <c:showSerName val="0"/>
            <c:showPercent val="0"/>
            <c:showBubbleSize val="0"/>
            <c:showLeaderLines val="0"/>
          </c:dLbls>
          <c:cat>
            <c:strRef>
              <c:f>Sheet1!$I$4:$M$4</c:f>
              <c:strCache>
                <c:ptCount val="5"/>
                <c:pt idx="0">
                  <c:v>2013年</c:v>
                </c:pt>
                <c:pt idx="1">
                  <c:v>2014年</c:v>
                </c:pt>
                <c:pt idx="2">
                  <c:v>2015年</c:v>
                </c:pt>
                <c:pt idx="3">
                  <c:v>2016年</c:v>
                </c:pt>
                <c:pt idx="4">
                  <c:v>2017年</c:v>
                </c:pt>
              </c:strCache>
            </c:strRef>
          </c:cat>
          <c:val>
            <c:numRef>
              <c:f>Sheet1!$I$7:$M$7</c:f>
              <c:numCache>
                <c:formatCode>#,##0.0;[Red]\-#,##0.0</c:formatCode>
                <c:ptCount val="5"/>
                <c:pt idx="0">
                  <c:v>6.1</c:v>
                </c:pt>
                <c:pt idx="1">
                  <c:v>7.1</c:v>
                </c:pt>
                <c:pt idx="2">
                  <c:v>8.1</c:v>
                </c:pt>
                <c:pt idx="3">
                  <c:v>9.1999999999999993</c:v>
                </c:pt>
                <c:pt idx="4">
                  <c:v>10.7</c:v>
                </c:pt>
              </c:numCache>
            </c:numRef>
          </c:val>
          <c:smooth val="0"/>
        </c:ser>
        <c:dLbls>
          <c:showLegendKey val="0"/>
          <c:showVal val="0"/>
          <c:showCatName val="0"/>
          <c:showSerName val="0"/>
          <c:showPercent val="0"/>
          <c:showBubbleSize val="0"/>
        </c:dLbls>
        <c:marker val="1"/>
        <c:smooth val="0"/>
        <c:axId val="68832256"/>
        <c:axId val="214313792"/>
      </c:lineChart>
      <c:catAx>
        <c:axId val="68832256"/>
        <c:scaling>
          <c:orientation val="minMax"/>
        </c:scaling>
        <c:delete val="0"/>
        <c:axPos val="b"/>
        <c:majorTickMark val="out"/>
        <c:minorTickMark val="none"/>
        <c:tickLblPos val="nextTo"/>
        <c:crossAx val="214313792"/>
        <c:crosses val="autoZero"/>
        <c:auto val="1"/>
        <c:lblAlgn val="ctr"/>
        <c:lblOffset val="100"/>
        <c:noMultiLvlLbl val="0"/>
      </c:catAx>
      <c:valAx>
        <c:axId val="214313792"/>
        <c:scaling>
          <c:orientation val="minMax"/>
        </c:scaling>
        <c:delete val="0"/>
        <c:axPos val="l"/>
        <c:majorGridlines>
          <c:spPr>
            <a:ln>
              <a:noFill/>
            </a:ln>
          </c:spPr>
        </c:majorGridlines>
        <c:numFmt formatCode="#,##0.0;[Red]\-#,##0.0" sourceLinked="1"/>
        <c:majorTickMark val="out"/>
        <c:minorTickMark val="none"/>
        <c:tickLblPos val="nextTo"/>
        <c:crossAx val="68832256"/>
        <c:crosses val="autoZero"/>
        <c:crossBetween val="between"/>
      </c:valAx>
    </c:plotArea>
    <c:legend>
      <c:legendPos val="r"/>
      <c:layout>
        <c:manualLayout>
          <c:xMode val="edge"/>
          <c:yMode val="edge"/>
          <c:x val="0.125"/>
          <c:y val="3.1113058492383439E-2"/>
          <c:w val="0.34954416111730779"/>
          <c:h val="7.7402668416447939E-2"/>
        </c:manualLayout>
      </c:layout>
      <c:overlay val="0"/>
    </c:legend>
    <c:plotVisOnly val="1"/>
    <c:dispBlanksAs val="gap"/>
    <c:showDLblsOverMax val="0"/>
  </c:chart>
  <c:txPr>
    <a:bodyPr/>
    <a:lstStyle/>
    <a:p>
      <a:pPr>
        <a:defRPr>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0857817303469489E-2"/>
          <c:y val="4.0040277777777779E-2"/>
          <c:w val="0.77454501537110243"/>
          <c:h val="0.85385611111111115"/>
        </c:manualLayout>
      </c:layout>
      <c:barChart>
        <c:barDir val="col"/>
        <c:grouping val="stacked"/>
        <c:varyColors val="0"/>
        <c:ser>
          <c:idx val="0"/>
          <c:order val="0"/>
          <c:tx>
            <c:strRef>
              <c:f>Sheet1!$B$2</c:f>
              <c:strCache>
                <c:ptCount val="1"/>
                <c:pt idx="0">
                  <c:v>宿泊料金</c:v>
                </c:pt>
              </c:strCache>
            </c:strRef>
          </c:tx>
          <c:spPr>
            <a:pattFill prst="wdDnDiag">
              <a:fgClr>
                <a:srgbClr val="FF6699"/>
              </a:fgClr>
              <a:bgClr>
                <a:schemeClr val="bg1"/>
              </a:bgClr>
            </a:pattFill>
            <a:ln>
              <a:solidFill>
                <a:srgbClr val="FF6699"/>
              </a:solidFill>
            </a:ln>
          </c:spPr>
          <c:invertIfNegative val="0"/>
          <c:dLbls>
            <c:spPr>
              <a:solidFill>
                <a:schemeClr val="bg1"/>
              </a:solidFill>
            </c:spPr>
            <c:showLegendKey val="0"/>
            <c:showVal val="1"/>
            <c:showCatName val="0"/>
            <c:showSerName val="0"/>
            <c:showPercent val="0"/>
            <c:showBubbleSize val="0"/>
            <c:showLeaderLines val="0"/>
          </c:dLbls>
          <c:cat>
            <c:strRef>
              <c:f>(Sheet1!$A$3,Sheet1!$A$5,Sheet1!$A$7,Sheet1!$A$9,Sheet1!$A$11)</c:f>
              <c:strCache>
                <c:ptCount val="5"/>
                <c:pt idx="0">
                  <c:v>2013年</c:v>
                </c:pt>
                <c:pt idx="1">
                  <c:v>2014年</c:v>
                </c:pt>
                <c:pt idx="2">
                  <c:v>2015年</c:v>
                </c:pt>
                <c:pt idx="3">
                  <c:v>2016年</c:v>
                </c:pt>
                <c:pt idx="4">
                  <c:v>2017年</c:v>
                </c:pt>
              </c:strCache>
            </c:strRef>
          </c:cat>
          <c:val>
            <c:numRef>
              <c:f>(Sheet1!$B$3,Sheet1!$B$5,Sheet1!$B$7,Sheet1!$B$9,Sheet1!$B$11)</c:f>
              <c:numCache>
                <c:formatCode>#,##0.0;[Red]\-#,##0.0</c:formatCode>
                <c:ptCount val="5"/>
                <c:pt idx="0">
                  <c:v>4.5955000000000004</c:v>
                </c:pt>
                <c:pt idx="1">
                  <c:v>4.5471000000000004</c:v>
                </c:pt>
                <c:pt idx="2">
                  <c:v>4.5465</c:v>
                </c:pt>
                <c:pt idx="3">
                  <c:v>4.2182000000000004</c:v>
                </c:pt>
                <c:pt idx="4">
                  <c:v>4.3396999999999997</c:v>
                </c:pt>
              </c:numCache>
            </c:numRef>
          </c:val>
        </c:ser>
        <c:ser>
          <c:idx val="1"/>
          <c:order val="1"/>
          <c:tx>
            <c:strRef>
              <c:f>Sheet1!$C$2</c:f>
              <c:strCache>
                <c:ptCount val="1"/>
                <c:pt idx="0">
                  <c:v>飲食費</c:v>
                </c:pt>
              </c:strCache>
            </c:strRef>
          </c:tx>
          <c:invertIfNegative val="0"/>
          <c:dLbls>
            <c:spPr>
              <a:solidFill>
                <a:schemeClr val="bg1"/>
              </a:solidFill>
            </c:spPr>
            <c:showLegendKey val="0"/>
            <c:showVal val="1"/>
            <c:showCatName val="0"/>
            <c:showSerName val="0"/>
            <c:showPercent val="0"/>
            <c:showBubbleSize val="0"/>
            <c:showLeaderLines val="0"/>
          </c:dLbls>
          <c:cat>
            <c:strRef>
              <c:f>(Sheet1!$A$3,Sheet1!$A$5,Sheet1!$A$7,Sheet1!$A$9,Sheet1!$A$11)</c:f>
              <c:strCache>
                <c:ptCount val="5"/>
                <c:pt idx="0">
                  <c:v>2013年</c:v>
                </c:pt>
                <c:pt idx="1">
                  <c:v>2014年</c:v>
                </c:pt>
                <c:pt idx="2">
                  <c:v>2015年</c:v>
                </c:pt>
                <c:pt idx="3">
                  <c:v>2016年</c:v>
                </c:pt>
                <c:pt idx="4">
                  <c:v>2017年</c:v>
                </c:pt>
              </c:strCache>
            </c:strRef>
          </c:cat>
          <c:val>
            <c:numRef>
              <c:f>(Sheet1!$C$3,Sheet1!$C$5,Sheet1!$C$7,Sheet1!$C$9,Sheet1!$C$11)</c:f>
              <c:numCache>
                <c:formatCode>#,##0.0;[Red]\-#,##0.0</c:formatCode>
                <c:ptCount val="5"/>
                <c:pt idx="0">
                  <c:v>2.8012999999999999</c:v>
                </c:pt>
                <c:pt idx="1">
                  <c:v>3.214</c:v>
                </c:pt>
                <c:pt idx="2">
                  <c:v>3.2528000000000001</c:v>
                </c:pt>
                <c:pt idx="3">
                  <c:v>3.1507999999999998</c:v>
                </c:pt>
                <c:pt idx="4">
                  <c:v>3.0869</c:v>
                </c:pt>
              </c:numCache>
            </c:numRef>
          </c:val>
        </c:ser>
        <c:ser>
          <c:idx val="2"/>
          <c:order val="2"/>
          <c:tx>
            <c:strRef>
              <c:f>Sheet1!$D$2</c:f>
              <c:strCache>
                <c:ptCount val="1"/>
                <c:pt idx="0">
                  <c:v>交通費</c:v>
                </c:pt>
              </c:strCache>
            </c:strRef>
          </c:tx>
          <c:invertIfNegative val="0"/>
          <c:dLbls>
            <c:spPr>
              <a:solidFill>
                <a:schemeClr val="bg1"/>
              </a:solidFill>
              <a:ln>
                <a:solidFill>
                  <a:srgbClr val="92D050"/>
                </a:solidFill>
              </a:ln>
            </c:spPr>
            <c:showLegendKey val="0"/>
            <c:showVal val="1"/>
            <c:showCatName val="0"/>
            <c:showSerName val="0"/>
            <c:showPercent val="0"/>
            <c:showBubbleSize val="0"/>
            <c:showLeaderLines val="0"/>
          </c:dLbls>
          <c:cat>
            <c:strRef>
              <c:f>(Sheet1!$A$3,Sheet1!$A$5,Sheet1!$A$7,Sheet1!$A$9,Sheet1!$A$11)</c:f>
              <c:strCache>
                <c:ptCount val="5"/>
                <c:pt idx="0">
                  <c:v>2013年</c:v>
                </c:pt>
                <c:pt idx="1">
                  <c:v>2014年</c:v>
                </c:pt>
                <c:pt idx="2">
                  <c:v>2015年</c:v>
                </c:pt>
                <c:pt idx="3">
                  <c:v>2016年</c:v>
                </c:pt>
                <c:pt idx="4">
                  <c:v>2017年</c:v>
                </c:pt>
              </c:strCache>
            </c:strRef>
          </c:cat>
          <c:val>
            <c:numRef>
              <c:f>(Sheet1!$D$3,Sheet1!$D$5,Sheet1!$D$7,Sheet1!$D$9,Sheet1!$D$11)</c:f>
              <c:numCache>
                <c:formatCode>#,##0.0;[Red]\-#,##0.0</c:formatCode>
                <c:ptCount val="5"/>
                <c:pt idx="0">
                  <c:v>1.4278</c:v>
                </c:pt>
                <c:pt idx="1">
                  <c:v>1.6258999999999999</c:v>
                </c:pt>
                <c:pt idx="2">
                  <c:v>1.8633999999999999</c:v>
                </c:pt>
                <c:pt idx="3">
                  <c:v>1.7838000000000001</c:v>
                </c:pt>
                <c:pt idx="4">
                  <c:v>1.6974</c:v>
                </c:pt>
              </c:numCache>
            </c:numRef>
          </c:val>
        </c:ser>
        <c:ser>
          <c:idx val="3"/>
          <c:order val="3"/>
          <c:tx>
            <c:strRef>
              <c:f>Sheet1!$E$2</c:f>
              <c:strCache>
                <c:ptCount val="1"/>
                <c:pt idx="0">
                  <c:v>娯楽サービス費</c:v>
                </c:pt>
              </c:strCache>
            </c:strRef>
          </c:tx>
          <c:invertIfNegative val="0"/>
          <c:dLbls>
            <c:spPr>
              <a:solidFill>
                <a:schemeClr val="bg1"/>
              </a:solidFill>
            </c:spPr>
            <c:showLegendKey val="0"/>
            <c:showVal val="1"/>
            <c:showCatName val="0"/>
            <c:showSerName val="0"/>
            <c:showPercent val="0"/>
            <c:showBubbleSize val="0"/>
            <c:showLeaderLines val="0"/>
          </c:dLbls>
          <c:cat>
            <c:strRef>
              <c:f>(Sheet1!$A$3,Sheet1!$A$5,Sheet1!$A$7,Sheet1!$A$9,Sheet1!$A$11)</c:f>
              <c:strCache>
                <c:ptCount val="5"/>
                <c:pt idx="0">
                  <c:v>2013年</c:v>
                </c:pt>
                <c:pt idx="1">
                  <c:v>2014年</c:v>
                </c:pt>
                <c:pt idx="2">
                  <c:v>2015年</c:v>
                </c:pt>
                <c:pt idx="3">
                  <c:v>2016年</c:v>
                </c:pt>
                <c:pt idx="4">
                  <c:v>2017年</c:v>
                </c:pt>
              </c:strCache>
            </c:strRef>
          </c:cat>
          <c:val>
            <c:numRef>
              <c:f>(Sheet1!$E$3,Sheet1!$E$5,Sheet1!$E$7,Sheet1!$E$9,Sheet1!$E$11)</c:f>
              <c:numCache>
                <c:formatCode>#,##0.0;[Red]\-#,##0.0</c:formatCode>
                <c:ptCount val="5"/>
                <c:pt idx="0">
                  <c:v>0.33660000000000001</c:v>
                </c:pt>
                <c:pt idx="1">
                  <c:v>0.34639999999999999</c:v>
                </c:pt>
                <c:pt idx="2">
                  <c:v>0.53590000000000004</c:v>
                </c:pt>
                <c:pt idx="3">
                  <c:v>0.47249999999999998</c:v>
                </c:pt>
                <c:pt idx="4">
                  <c:v>0.50139999999999996</c:v>
                </c:pt>
              </c:numCache>
            </c:numRef>
          </c:val>
        </c:ser>
        <c:ser>
          <c:idx val="4"/>
          <c:order val="4"/>
          <c:tx>
            <c:strRef>
              <c:f>Sheet1!$F$2</c:f>
              <c:strCache>
                <c:ptCount val="1"/>
                <c:pt idx="0">
                  <c:v>買物代</c:v>
                </c:pt>
              </c:strCache>
            </c:strRef>
          </c:tx>
          <c:spPr>
            <a:pattFill prst="wdUpDiag">
              <a:fgClr>
                <a:schemeClr val="accent1"/>
              </a:fgClr>
              <a:bgClr>
                <a:schemeClr val="bg1"/>
              </a:bgClr>
            </a:pattFill>
            <a:ln>
              <a:solidFill>
                <a:schemeClr val="accent1"/>
              </a:solidFill>
            </a:ln>
          </c:spPr>
          <c:invertIfNegative val="0"/>
          <c:dLbls>
            <c:spPr>
              <a:solidFill>
                <a:schemeClr val="bg1"/>
              </a:solidFill>
            </c:spPr>
            <c:showLegendKey val="0"/>
            <c:showVal val="1"/>
            <c:showCatName val="0"/>
            <c:showSerName val="0"/>
            <c:showPercent val="0"/>
            <c:showBubbleSize val="0"/>
            <c:showLeaderLines val="0"/>
          </c:dLbls>
          <c:cat>
            <c:strRef>
              <c:f>(Sheet1!$A$3,Sheet1!$A$5,Sheet1!$A$7,Sheet1!$A$9,Sheet1!$A$11)</c:f>
              <c:strCache>
                <c:ptCount val="5"/>
                <c:pt idx="0">
                  <c:v>2013年</c:v>
                </c:pt>
                <c:pt idx="1">
                  <c:v>2014年</c:v>
                </c:pt>
                <c:pt idx="2">
                  <c:v>2015年</c:v>
                </c:pt>
                <c:pt idx="3">
                  <c:v>2016年</c:v>
                </c:pt>
                <c:pt idx="4">
                  <c:v>2017年</c:v>
                </c:pt>
              </c:strCache>
            </c:strRef>
          </c:cat>
          <c:val>
            <c:numRef>
              <c:f>(Sheet1!$F$3,Sheet1!$F$5,Sheet1!$F$7,Sheet1!$F$9,Sheet1!$F$11)</c:f>
              <c:numCache>
                <c:formatCode>#,##0.0;[Red]\-#,##0.0</c:formatCode>
                <c:ptCount val="5"/>
                <c:pt idx="0">
                  <c:v>4.4961000000000002</c:v>
                </c:pt>
                <c:pt idx="1">
                  <c:v>5.3277999999999999</c:v>
                </c:pt>
                <c:pt idx="2">
                  <c:v>7.3662000000000001</c:v>
                </c:pt>
                <c:pt idx="3">
                  <c:v>5.9322999999999997</c:v>
                </c:pt>
                <c:pt idx="4">
                  <c:v>5.7153999999999998</c:v>
                </c:pt>
              </c:numCache>
            </c:numRef>
          </c:val>
        </c:ser>
        <c:ser>
          <c:idx val="5"/>
          <c:order val="5"/>
          <c:tx>
            <c:strRef>
              <c:f>Sheet1!$G$2</c:f>
              <c:strCache>
                <c:ptCount val="1"/>
                <c:pt idx="0">
                  <c:v>その他</c:v>
                </c:pt>
              </c:strCache>
            </c:strRef>
          </c:tx>
          <c:invertIfNegative val="0"/>
          <c:dLbls>
            <c:spPr>
              <a:solidFill>
                <a:schemeClr val="bg1"/>
              </a:solidFill>
            </c:spPr>
            <c:showLegendKey val="0"/>
            <c:showVal val="1"/>
            <c:showCatName val="0"/>
            <c:showSerName val="0"/>
            <c:showPercent val="0"/>
            <c:showBubbleSize val="0"/>
            <c:showLeaderLines val="0"/>
          </c:dLbls>
          <c:cat>
            <c:strRef>
              <c:f>(Sheet1!$A$3,Sheet1!$A$5,Sheet1!$A$7,Sheet1!$A$9,Sheet1!$A$11)</c:f>
              <c:strCache>
                <c:ptCount val="5"/>
                <c:pt idx="0">
                  <c:v>2013年</c:v>
                </c:pt>
                <c:pt idx="1">
                  <c:v>2014年</c:v>
                </c:pt>
                <c:pt idx="2">
                  <c:v>2015年</c:v>
                </c:pt>
                <c:pt idx="3">
                  <c:v>2016年</c:v>
                </c:pt>
                <c:pt idx="4">
                  <c:v>2017年</c:v>
                </c:pt>
              </c:strCache>
            </c:strRef>
          </c:cat>
          <c:val>
            <c:numRef>
              <c:f>(Sheet1!$G$3,Sheet1!$G$5,Sheet1!$G$7,Sheet1!$G$9,Sheet1!$G$11)</c:f>
              <c:numCache>
                <c:formatCode>#,##0.0;[Red]\-#,##0.0</c:formatCode>
                <c:ptCount val="5"/>
                <c:pt idx="0">
                  <c:v>3.9E-2</c:v>
                </c:pt>
                <c:pt idx="1">
                  <c:v>5.6399999999999999E-2</c:v>
                </c:pt>
                <c:pt idx="2">
                  <c:v>5.1799999999999999E-2</c:v>
                </c:pt>
                <c:pt idx="3">
                  <c:v>3.2000000000000001E-2</c:v>
                </c:pt>
                <c:pt idx="4">
                  <c:v>5.1299999999999998E-2</c:v>
                </c:pt>
              </c:numCache>
            </c:numRef>
          </c:val>
        </c:ser>
        <c:dLbls>
          <c:showLegendKey val="0"/>
          <c:showVal val="0"/>
          <c:showCatName val="0"/>
          <c:showSerName val="0"/>
          <c:showPercent val="0"/>
          <c:showBubbleSize val="0"/>
        </c:dLbls>
        <c:gapWidth val="70"/>
        <c:overlap val="100"/>
        <c:axId val="207995392"/>
        <c:axId val="155304512"/>
      </c:barChart>
      <c:catAx>
        <c:axId val="207995392"/>
        <c:scaling>
          <c:orientation val="minMax"/>
        </c:scaling>
        <c:delete val="0"/>
        <c:axPos val="b"/>
        <c:majorTickMark val="out"/>
        <c:minorTickMark val="none"/>
        <c:tickLblPos val="nextTo"/>
        <c:crossAx val="155304512"/>
        <c:crosses val="autoZero"/>
        <c:auto val="1"/>
        <c:lblAlgn val="ctr"/>
        <c:lblOffset val="100"/>
        <c:noMultiLvlLbl val="0"/>
      </c:catAx>
      <c:valAx>
        <c:axId val="155304512"/>
        <c:scaling>
          <c:orientation val="minMax"/>
        </c:scaling>
        <c:delete val="0"/>
        <c:axPos val="l"/>
        <c:majorGridlines>
          <c:spPr>
            <a:ln>
              <a:noFill/>
            </a:ln>
          </c:spPr>
        </c:majorGridlines>
        <c:numFmt formatCode="#,##0.0;[Red]\-#,##0.0" sourceLinked="1"/>
        <c:majorTickMark val="out"/>
        <c:minorTickMark val="none"/>
        <c:tickLblPos val="nextTo"/>
        <c:crossAx val="207995392"/>
        <c:crosses val="autoZero"/>
        <c:crossBetween val="between"/>
      </c:valAx>
    </c:plotArea>
    <c:legend>
      <c:legendPos val="r"/>
      <c:layout>
        <c:manualLayout>
          <c:xMode val="edge"/>
          <c:yMode val="edge"/>
          <c:x val="0.85686528326745715"/>
          <c:y val="4.5341646390916458E-2"/>
          <c:w val="0.12104424681598594"/>
          <c:h val="0.4498560421735604"/>
        </c:manualLayout>
      </c:layout>
      <c:overlay val="0"/>
      <c:spPr>
        <a:ln>
          <a:solidFill>
            <a:schemeClr val="accent1"/>
          </a:solidFill>
          <a:prstDash val="sysDash"/>
        </a:ln>
      </c:spPr>
    </c:legend>
    <c:plotVisOnly val="1"/>
    <c:dispBlanksAs val="gap"/>
    <c:showDLblsOverMax val="0"/>
  </c:chart>
  <c:txPr>
    <a:bodyPr/>
    <a:lstStyle/>
    <a:p>
      <a:pPr>
        <a:defRPr>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2929783950617282E-2"/>
          <c:y val="6.3709530185004859E-2"/>
          <c:w val="0.78624096119929454"/>
          <c:h val="0.8301868801091461"/>
        </c:manualLayout>
      </c:layout>
      <c:barChart>
        <c:barDir val="col"/>
        <c:grouping val="percentStacked"/>
        <c:varyColors val="0"/>
        <c:ser>
          <c:idx val="0"/>
          <c:order val="0"/>
          <c:tx>
            <c:strRef>
              <c:f>Sheet1!$B$2</c:f>
              <c:strCache>
                <c:ptCount val="1"/>
                <c:pt idx="0">
                  <c:v>宿泊料金</c:v>
                </c:pt>
              </c:strCache>
            </c:strRef>
          </c:tx>
          <c:spPr>
            <a:pattFill prst="wdDnDiag">
              <a:fgClr>
                <a:srgbClr val="FF6699"/>
              </a:fgClr>
              <a:bgClr>
                <a:schemeClr val="bg1"/>
              </a:bgClr>
            </a:pattFill>
            <a:ln>
              <a:solidFill>
                <a:srgbClr val="FF6699"/>
              </a:solidFill>
            </a:ln>
          </c:spPr>
          <c:invertIfNegative val="0"/>
          <c:dLbls>
            <c:spPr>
              <a:solidFill>
                <a:schemeClr val="bg1"/>
              </a:solidFill>
            </c:spPr>
            <c:showLegendKey val="0"/>
            <c:showVal val="1"/>
            <c:showCatName val="0"/>
            <c:showSerName val="0"/>
            <c:showPercent val="0"/>
            <c:showBubbleSize val="0"/>
            <c:showLeaderLines val="0"/>
          </c:dLbls>
          <c:cat>
            <c:strRef>
              <c:f>(Sheet1!$A$4,Sheet1!$A$6,Sheet1!$A$8,Sheet1!$A$10,Sheet1!$A$12)</c:f>
              <c:strCache>
                <c:ptCount val="5"/>
                <c:pt idx="0">
                  <c:v>2013年</c:v>
                </c:pt>
                <c:pt idx="1">
                  <c:v>2014年</c:v>
                </c:pt>
                <c:pt idx="2">
                  <c:v>2015年</c:v>
                </c:pt>
                <c:pt idx="3">
                  <c:v>2016年</c:v>
                </c:pt>
                <c:pt idx="4">
                  <c:v>2017年</c:v>
                </c:pt>
              </c:strCache>
            </c:strRef>
          </c:cat>
          <c:val>
            <c:numRef>
              <c:f>(Sheet1!$B$4,Sheet1!$B$6,Sheet1!$B$8,Sheet1!$B$10,Sheet1!$B$12)</c:f>
              <c:numCache>
                <c:formatCode>0.0%</c:formatCode>
                <c:ptCount val="5"/>
                <c:pt idx="0">
                  <c:v>0.33552857341033709</c:v>
                </c:pt>
                <c:pt idx="1">
                  <c:v>0.30078187013811719</c:v>
                </c:pt>
                <c:pt idx="2">
                  <c:v>0.25808044685126524</c:v>
                </c:pt>
                <c:pt idx="3">
                  <c:v>0.2705778211115103</c:v>
                </c:pt>
                <c:pt idx="4">
                  <c:v>0.28194333456773285</c:v>
                </c:pt>
              </c:numCache>
            </c:numRef>
          </c:val>
        </c:ser>
        <c:ser>
          <c:idx val="1"/>
          <c:order val="1"/>
          <c:tx>
            <c:strRef>
              <c:f>Sheet1!$C$2</c:f>
              <c:strCache>
                <c:ptCount val="1"/>
                <c:pt idx="0">
                  <c:v>飲食費</c:v>
                </c:pt>
              </c:strCache>
            </c:strRef>
          </c:tx>
          <c:invertIfNegative val="0"/>
          <c:dLbls>
            <c:spPr>
              <a:solidFill>
                <a:schemeClr val="bg1"/>
              </a:solidFill>
            </c:spPr>
            <c:showLegendKey val="0"/>
            <c:showVal val="1"/>
            <c:showCatName val="0"/>
            <c:showSerName val="0"/>
            <c:showPercent val="0"/>
            <c:showBubbleSize val="0"/>
            <c:showLeaderLines val="0"/>
          </c:dLbls>
          <c:cat>
            <c:strRef>
              <c:f>(Sheet1!$A$4,Sheet1!$A$6,Sheet1!$A$8,Sheet1!$A$10,Sheet1!$A$12)</c:f>
              <c:strCache>
                <c:ptCount val="5"/>
                <c:pt idx="0">
                  <c:v>2013年</c:v>
                </c:pt>
                <c:pt idx="1">
                  <c:v>2014年</c:v>
                </c:pt>
                <c:pt idx="2">
                  <c:v>2015年</c:v>
                </c:pt>
                <c:pt idx="3">
                  <c:v>2016年</c:v>
                </c:pt>
                <c:pt idx="4">
                  <c:v>2017年</c:v>
                </c:pt>
              </c:strCache>
            </c:strRef>
          </c:cat>
          <c:val>
            <c:numRef>
              <c:f>(Sheet1!$C$4,Sheet1!$C$6,Sheet1!$C$8,Sheet1!$C$10,Sheet1!$C$12)</c:f>
              <c:numCache>
                <c:formatCode>0.0%</c:formatCode>
                <c:ptCount val="5"/>
                <c:pt idx="0">
                  <c:v>0.20452969050035408</c:v>
                </c:pt>
                <c:pt idx="1">
                  <c:v>0.21259988357940415</c:v>
                </c:pt>
                <c:pt idx="2">
                  <c:v>0.18464402892726178</c:v>
                </c:pt>
                <c:pt idx="3">
                  <c:v>0.20210909837327448</c:v>
                </c:pt>
                <c:pt idx="4">
                  <c:v>0.20055093197159585</c:v>
                </c:pt>
              </c:numCache>
            </c:numRef>
          </c:val>
        </c:ser>
        <c:ser>
          <c:idx val="2"/>
          <c:order val="2"/>
          <c:tx>
            <c:strRef>
              <c:f>Sheet1!$D$2</c:f>
              <c:strCache>
                <c:ptCount val="1"/>
                <c:pt idx="0">
                  <c:v>交通費</c:v>
                </c:pt>
              </c:strCache>
            </c:strRef>
          </c:tx>
          <c:spPr>
            <a:pattFill prst="pct50">
              <a:fgClr>
                <a:srgbClr val="92D050"/>
              </a:fgClr>
              <a:bgClr>
                <a:schemeClr val="bg1"/>
              </a:bgClr>
            </a:pattFill>
            <a:ln>
              <a:solidFill>
                <a:srgbClr val="92D050"/>
              </a:solidFill>
            </a:ln>
          </c:spPr>
          <c:invertIfNegative val="0"/>
          <c:dLbls>
            <c:spPr>
              <a:solidFill>
                <a:schemeClr val="bg1"/>
              </a:solidFill>
            </c:spPr>
            <c:showLegendKey val="0"/>
            <c:showVal val="1"/>
            <c:showCatName val="0"/>
            <c:showSerName val="0"/>
            <c:showPercent val="0"/>
            <c:showBubbleSize val="0"/>
            <c:showLeaderLines val="0"/>
          </c:dLbls>
          <c:cat>
            <c:strRef>
              <c:f>(Sheet1!$A$4,Sheet1!$A$6,Sheet1!$A$8,Sheet1!$A$10,Sheet1!$A$12)</c:f>
              <c:strCache>
                <c:ptCount val="5"/>
                <c:pt idx="0">
                  <c:v>2013年</c:v>
                </c:pt>
                <c:pt idx="1">
                  <c:v>2014年</c:v>
                </c:pt>
                <c:pt idx="2">
                  <c:v>2015年</c:v>
                </c:pt>
                <c:pt idx="3">
                  <c:v>2016年</c:v>
                </c:pt>
                <c:pt idx="4">
                  <c:v>2017年</c:v>
                </c:pt>
              </c:strCache>
            </c:strRef>
          </c:cat>
          <c:val>
            <c:numRef>
              <c:f>(Sheet1!$D$4,Sheet1!$D$6,Sheet1!$D$8,Sheet1!$D$10,Sheet1!$D$12)</c:f>
              <c:numCache>
                <c:formatCode>0.0%</c:formatCode>
                <c:ptCount val="5"/>
                <c:pt idx="0">
                  <c:v>0.10424713243722757</c:v>
                </c:pt>
                <c:pt idx="1">
                  <c:v>0.10755014023389955</c:v>
                </c:pt>
                <c:pt idx="2">
                  <c:v>0.10577523472179648</c:v>
                </c:pt>
                <c:pt idx="3">
                  <c:v>0.1144224354698004</c:v>
                </c:pt>
                <c:pt idx="4">
                  <c:v>0.11027735006919136</c:v>
                </c:pt>
              </c:numCache>
            </c:numRef>
          </c:val>
        </c:ser>
        <c:ser>
          <c:idx val="3"/>
          <c:order val="3"/>
          <c:tx>
            <c:strRef>
              <c:f>Sheet1!$E$2</c:f>
              <c:strCache>
                <c:ptCount val="1"/>
                <c:pt idx="0">
                  <c:v>娯楽サービス費</c:v>
                </c:pt>
              </c:strCache>
            </c:strRef>
          </c:tx>
          <c:invertIfNegative val="0"/>
          <c:dLbls>
            <c:spPr>
              <a:solidFill>
                <a:schemeClr val="bg1"/>
              </a:solidFill>
            </c:spPr>
            <c:showLegendKey val="0"/>
            <c:showVal val="1"/>
            <c:showCatName val="0"/>
            <c:showSerName val="0"/>
            <c:showPercent val="0"/>
            <c:showBubbleSize val="0"/>
            <c:showLeaderLines val="0"/>
          </c:dLbls>
          <c:cat>
            <c:strRef>
              <c:f>(Sheet1!$A$4,Sheet1!$A$6,Sheet1!$A$8,Sheet1!$A$10,Sheet1!$A$12)</c:f>
              <c:strCache>
                <c:ptCount val="5"/>
                <c:pt idx="0">
                  <c:v>2013年</c:v>
                </c:pt>
                <c:pt idx="1">
                  <c:v>2014年</c:v>
                </c:pt>
                <c:pt idx="2">
                  <c:v>2015年</c:v>
                </c:pt>
                <c:pt idx="3">
                  <c:v>2016年</c:v>
                </c:pt>
                <c:pt idx="4">
                  <c:v>2017年</c:v>
                </c:pt>
              </c:strCache>
            </c:strRef>
          </c:cat>
          <c:val>
            <c:numRef>
              <c:f>(Sheet1!$E$4,Sheet1!$E$6,Sheet1!$E$8,Sheet1!$E$10,Sheet1!$E$12)</c:f>
              <c:numCache>
                <c:formatCode>0.0%</c:formatCode>
                <c:ptCount val="5"/>
                <c:pt idx="0">
                  <c:v>2.4575980374261661E-2</c:v>
                </c:pt>
                <c:pt idx="1">
                  <c:v>2.2913690003704291E-2</c:v>
                </c:pt>
                <c:pt idx="2">
                  <c:v>3.0420171883337305E-2</c:v>
                </c:pt>
                <c:pt idx="3">
                  <c:v>3.0308667316672654E-2</c:v>
                </c:pt>
                <c:pt idx="4">
                  <c:v>3.257515218846032E-2</c:v>
                </c:pt>
              </c:numCache>
            </c:numRef>
          </c:val>
        </c:ser>
        <c:ser>
          <c:idx val="4"/>
          <c:order val="4"/>
          <c:tx>
            <c:strRef>
              <c:f>Sheet1!$F$2</c:f>
              <c:strCache>
                <c:ptCount val="1"/>
                <c:pt idx="0">
                  <c:v>買物代</c:v>
                </c:pt>
              </c:strCache>
            </c:strRef>
          </c:tx>
          <c:spPr>
            <a:pattFill prst="wdUpDiag">
              <a:fgClr>
                <a:srgbClr val="0070C0"/>
              </a:fgClr>
              <a:bgClr>
                <a:schemeClr val="bg1"/>
              </a:bgClr>
            </a:pattFill>
            <a:ln>
              <a:solidFill>
                <a:srgbClr val="0070C0"/>
              </a:solidFill>
            </a:ln>
          </c:spPr>
          <c:invertIfNegative val="0"/>
          <c:dLbls>
            <c:spPr>
              <a:solidFill>
                <a:schemeClr val="bg1"/>
              </a:solidFill>
            </c:spPr>
            <c:txPr>
              <a:bodyPr/>
              <a:lstStyle/>
              <a:p>
                <a:pPr>
                  <a:defRPr b="0"/>
                </a:pPr>
                <a:endParaRPr lang="ja-JP"/>
              </a:p>
            </c:txPr>
            <c:showLegendKey val="0"/>
            <c:showVal val="1"/>
            <c:showCatName val="0"/>
            <c:showSerName val="0"/>
            <c:showPercent val="0"/>
            <c:showBubbleSize val="0"/>
            <c:showLeaderLines val="0"/>
          </c:dLbls>
          <c:cat>
            <c:strRef>
              <c:f>(Sheet1!$A$4,Sheet1!$A$6,Sheet1!$A$8,Sheet1!$A$10,Sheet1!$A$12)</c:f>
              <c:strCache>
                <c:ptCount val="5"/>
                <c:pt idx="0">
                  <c:v>2013年</c:v>
                </c:pt>
                <c:pt idx="1">
                  <c:v>2014年</c:v>
                </c:pt>
                <c:pt idx="2">
                  <c:v>2015年</c:v>
                </c:pt>
                <c:pt idx="3">
                  <c:v>2016年</c:v>
                </c:pt>
                <c:pt idx="4">
                  <c:v>2017年</c:v>
                </c:pt>
              </c:strCache>
            </c:strRef>
          </c:cat>
          <c:val>
            <c:numRef>
              <c:f>(Sheet1!$F$4,Sheet1!$F$6,Sheet1!$F$8,Sheet1!$F$10,Sheet1!$F$12)</c:f>
              <c:numCache>
                <c:formatCode>0.0%</c:formatCode>
                <c:ptCount val="5"/>
                <c:pt idx="0">
                  <c:v>0.3282711389207304</c:v>
                </c:pt>
                <c:pt idx="1">
                  <c:v>0.35242366513203155</c:v>
                </c:pt>
                <c:pt idx="2">
                  <c:v>0.4181397091379721</c:v>
                </c:pt>
                <c:pt idx="3">
                  <c:v>0.38052932724380356</c:v>
                </c:pt>
                <c:pt idx="4">
                  <c:v>0.3713203526484366</c:v>
                </c:pt>
              </c:numCache>
            </c:numRef>
          </c:val>
        </c:ser>
        <c:ser>
          <c:idx val="5"/>
          <c:order val="5"/>
          <c:tx>
            <c:strRef>
              <c:f>Sheet1!$G$2</c:f>
              <c:strCache>
                <c:ptCount val="1"/>
                <c:pt idx="0">
                  <c:v>その他</c:v>
                </c:pt>
              </c:strCache>
            </c:strRef>
          </c:tx>
          <c:invertIfNegative val="0"/>
          <c:dLbls>
            <c:spPr>
              <a:solidFill>
                <a:schemeClr val="bg1"/>
              </a:solidFill>
            </c:spPr>
            <c:showLegendKey val="0"/>
            <c:showVal val="1"/>
            <c:showCatName val="0"/>
            <c:showSerName val="0"/>
            <c:showPercent val="0"/>
            <c:showBubbleSize val="0"/>
            <c:showLeaderLines val="0"/>
          </c:dLbls>
          <c:cat>
            <c:strRef>
              <c:f>(Sheet1!$A$4,Sheet1!$A$6,Sheet1!$A$8,Sheet1!$A$10,Sheet1!$A$12)</c:f>
              <c:strCache>
                <c:ptCount val="5"/>
                <c:pt idx="0">
                  <c:v>2013年</c:v>
                </c:pt>
                <c:pt idx="1">
                  <c:v>2014年</c:v>
                </c:pt>
                <c:pt idx="2">
                  <c:v>2015年</c:v>
                </c:pt>
                <c:pt idx="3">
                  <c:v>2016年</c:v>
                </c:pt>
                <c:pt idx="4">
                  <c:v>2017年</c:v>
                </c:pt>
              </c:strCache>
            </c:strRef>
          </c:cat>
          <c:val>
            <c:numRef>
              <c:f>(Sheet1!$G$4,Sheet1!$G$6,Sheet1!$G$8,Sheet1!$G$10,Sheet1!$G$12)</c:f>
              <c:numCache>
                <c:formatCode>0.0%</c:formatCode>
                <c:ptCount val="5"/>
                <c:pt idx="0">
                  <c:v>2.8474843570891408E-3</c:v>
                </c:pt>
                <c:pt idx="1">
                  <c:v>3.7307509128433084E-3</c:v>
                </c:pt>
                <c:pt idx="2">
                  <c:v>2.9404084783669943E-3</c:v>
                </c:pt>
                <c:pt idx="3">
                  <c:v>2.0526504849386774E-3</c:v>
                </c:pt>
                <c:pt idx="4">
                  <c:v>3.3328785545831958E-3</c:v>
                </c:pt>
              </c:numCache>
            </c:numRef>
          </c:val>
        </c:ser>
        <c:dLbls>
          <c:showLegendKey val="0"/>
          <c:showVal val="0"/>
          <c:showCatName val="0"/>
          <c:showSerName val="0"/>
          <c:showPercent val="0"/>
          <c:showBubbleSize val="0"/>
        </c:dLbls>
        <c:gapWidth val="80"/>
        <c:overlap val="100"/>
        <c:serLines>
          <c:spPr>
            <a:ln w="6350">
              <a:prstDash val="sysDot"/>
            </a:ln>
          </c:spPr>
        </c:serLines>
        <c:axId val="208297472"/>
        <c:axId val="155306240"/>
      </c:barChart>
      <c:catAx>
        <c:axId val="208297472"/>
        <c:scaling>
          <c:orientation val="minMax"/>
        </c:scaling>
        <c:delete val="0"/>
        <c:axPos val="b"/>
        <c:majorTickMark val="out"/>
        <c:minorTickMark val="none"/>
        <c:tickLblPos val="nextTo"/>
        <c:crossAx val="155306240"/>
        <c:crosses val="autoZero"/>
        <c:auto val="1"/>
        <c:lblAlgn val="ctr"/>
        <c:lblOffset val="100"/>
        <c:noMultiLvlLbl val="0"/>
      </c:catAx>
      <c:valAx>
        <c:axId val="155306240"/>
        <c:scaling>
          <c:orientation val="minMax"/>
        </c:scaling>
        <c:delete val="0"/>
        <c:axPos val="l"/>
        <c:majorGridlines>
          <c:spPr>
            <a:ln>
              <a:noFill/>
            </a:ln>
          </c:spPr>
        </c:majorGridlines>
        <c:numFmt formatCode="0%" sourceLinked="1"/>
        <c:majorTickMark val="out"/>
        <c:minorTickMark val="none"/>
        <c:tickLblPos val="nextTo"/>
        <c:crossAx val="208297472"/>
        <c:crosses val="autoZero"/>
        <c:crossBetween val="between"/>
      </c:valAx>
    </c:plotArea>
    <c:legend>
      <c:legendPos val="r"/>
      <c:layout>
        <c:manualLayout>
          <c:xMode val="edge"/>
          <c:yMode val="edge"/>
          <c:x val="0.86440443121693111"/>
          <c:y val="6.1970509895609246E-2"/>
          <c:w val="0.1201414241622575"/>
          <c:h val="0.39176978131156448"/>
        </c:manualLayout>
      </c:layout>
      <c:overlay val="0"/>
      <c:spPr>
        <a:ln>
          <a:solidFill>
            <a:schemeClr val="accent1"/>
          </a:solidFill>
          <a:prstDash val="sysDash"/>
        </a:ln>
      </c:spPr>
    </c:legend>
    <c:plotVisOnly val="1"/>
    <c:dispBlanksAs val="gap"/>
    <c:showDLblsOverMax val="0"/>
  </c:chart>
  <c:txPr>
    <a:bodyPr/>
    <a:lstStyle/>
    <a:p>
      <a:pPr>
        <a:defRPr>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649648149295854"/>
          <c:y val="0.28161355250099757"/>
          <c:w val="0.28392977537224179"/>
          <c:h val="0.53769409765766329"/>
        </c:manualLayout>
      </c:layout>
      <c:pieChart>
        <c:varyColors val="1"/>
        <c:ser>
          <c:idx val="0"/>
          <c:order val="0"/>
          <c:spPr>
            <a:ln w="31750">
              <a:solidFill>
                <a:schemeClr val="bg1"/>
              </a:solidFill>
            </a:ln>
          </c:spPr>
          <c:dPt>
            <c:idx val="0"/>
            <c:bubble3D val="0"/>
            <c:spPr>
              <a:solidFill>
                <a:schemeClr val="tx2">
                  <a:lumMod val="60000"/>
                  <a:lumOff val="40000"/>
                </a:schemeClr>
              </a:solidFill>
              <a:ln w="31750">
                <a:solidFill>
                  <a:schemeClr val="bg1"/>
                </a:solidFill>
              </a:ln>
            </c:spPr>
          </c:dPt>
          <c:dPt>
            <c:idx val="1"/>
            <c:bubble3D val="0"/>
            <c:spPr>
              <a:solidFill>
                <a:schemeClr val="accent6">
                  <a:lumMod val="75000"/>
                </a:schemeClr>
              </a:solidFill>
              <a:ln w="31750">
                <a:solidFill>
                  <a:schemeClr val="bg1"/>
                </a:solidFill>
              </a:ln>
            </c:spPr>
          </c:dPt>
          <c:dPt>
            <c:idx val="2"/>
            <c:bubble3D val="0"/>
            <c:spPr>
              <a:solidFill>
                <a:schemeClr val="bg1">
                  <a:lumMod val="65000"/>
                </a:schemeClr>
              </a:solidFill>
              <a:ln w="31750">
                <a:solidFill>
                  <a:schemeClr val="bg1"/>
                </a:solidFill>
              </a:ln>
            </c:spPr>
          </c:dPt>
          <c:dPt>
            <c:idx val="3"/>
            <c:bubble3D val="0"/>
            <c:spPr>
              <a:solidFill>
                <a:srgbClr val="FFC000"/>
              </a:solidFill>
              <a:ln w="31750">
                <a:solidFill>
                  <a:schemeClr val="bg1"/>
                </a:solidFill>
              </a:ln>
            </c:spPr>
          </c:dPt>
          <c:dPt>
            <c:idx val="4"/>
            <c:bubble3D val="0"/>
            <c:spPr>
              <a:solidFill>
                <a:srgbClr val="0070C0"/>
              </a:solidFill>
              <a:ln w="31750">
                <a:solidFill>
                  <a:schemeClr val="bg1"/>
                </a:solidFill>
              </a:ln>
            </c:spPr>
          </c:dPt>
          <c:dLbls>
            <c:dLbl>
              <c:idx val="0"/>
              <c:layout>
                <c:manualLayout>
                  <c:x val="-8.6010499730822448E-2"/>
                  <c:y val="0.19629323902168261"/>
                </c:manualLayout>
              </c:layout>
              <c:tx>
                <c:rich>
                  <a:bodyPr/>
                  <a:lstStyle/>
                  <a:p>
                    <a:r>
                      <a:rPr lang="ja-JP" altLang="en-US" sz="1000" dirty="0"/>
                      <a:t>買物代</a:t>
                    </a:r>
                    <a:r>
                      <a:rPr lang="en-US" altLang="ja-JP" sz="1000"/>
                      <a:t>, </a:t>
                    </a:r>
                    <a:endParaRPr lang="en-US" altLang="ja-JP" sz="1000" smtClean="0"/>
                  </a:p>
                  <a:p>
                    <a:r>
                      <a:rPr lang="en-US" altLang="ja-JP" sz="1000" smtClean="0"/>
                      <a:t>37,577</a:t>
                    </a:r>
                    <a:r>
                      <a:rPr lang="ja-JP" altLang="en-US" sz="1000" dirty="0"/>
                      <a:t>円</a:t>
                    </a:r>
                    <a:r>
                      <a:rPr lang="en-US" altLang="ja-JP" sz="1000" dirty="0"/>
                      <a:t>, 38%</a:t>
                    </a:r>
                    <a:endParaRPr lang="en-US" altLang="ja-JP" dirty="0"/>
                  </a:p>
                </c:rich>
              </c:tx>
              <c:showLegendKey val="0"/>
              <c:showVal val="1"/>
              <c:showCatName val="1"/>
              <c:showSerName val="0"/>
              <c:showPercent val="1"/>
              <c:showBubbleSize val="0"/>
            </c:dLbl>
            <c:dLbl>
              <c:idx val="1"/>
              <c:layout>
                <c:manualLayout>
                  <c:x val="-6.476447868077711E-3"/>
                  <c:y val="-0.16924560350023071"/>
                </c:manualLayout>
              </c:layout>
              <c:tx>
                <c:rich>
                  <a:bodyPr/>
                  <a:lstStyle/>
                  <a:p>
                    <a:r>
                      <a:rPr lang="ja-JP" altLang="en-US" sz="1000" dirty="0"/>
                      <a:t>宿泊費</a:t>
                    </a:r>
                    <a:r>
                      <a:rPr lang="en-US" altLang="ja-JP" sz="1000"/>
                      <a:t>, </a:t>
                    </a:r>
                    <a:endParaRPr lang="en-US" altLang="ja-JP" sz="1000" smtClean="0"/>
                  </a:p>
                  <a:p>
                    <a:r>
                      <a:rPr lang="en-US" altLang="ja-JP" sz="1000" smtClean="0"/>
                      <a:t>23,214</a:t>
                    </a:r>
                    <a:r>
                      <a:rPr lang="ja-JP" altLang="en-US" sz="1000" dirty="0"/>
                      <a:t>円</a:t>
                    </a:r>
                    <a:r>
                      <a:rPr lang="en-US" altLang="ja-JP" sz="1000" dirty="0"/>
                      <a:t>, 24%</a:t>
                    </a:r>
                    <a:endParaRPr lang="ja-JP" altLang="en-US" dirty="0"/>
                  </a:p>
                </c:rich>
              </c:tx>
              <c:showLegendKey val="0"/>
              <c:showVal val="1"/>
              <c:showCatName val="1"/>
              <c:showSerName val="0"/>
              <c:showPercent val="1"/>
              <c:showBubbleSize val="0"/>
            </c:dLbl>
            <c:dLbl>
              <c:idx val="2"/>
              <c:layout>
                <c:manualLayout>
                  <c:x val="6.1320595875983222E-2"/>
                  <c:y val="-1.9680039587246033E-2"/>
                </c:manualLayout>
              </c:layout>
              <c:tx>
                <c:rich>
                  <a:bodyPr/>
                  <a:lstStyle/>
                  <a:p>
                    <a:r>
                      <a:rPr lang="ja-JP" altLang="en-US" sz="1000" dirty="0"/>
                      <a:t>飲食費</a:t>
                    </a:r>
                    <a:r>
                      <a:rPr lang="en-US" altLang="ja-JP" sz="1000"/>
                      <a:t>, </a:t>
                    </a:r>
                    <a:endParaRPr lang="en-US" altLang="ja-JP" sz="1000" smtClean="0"/>
                  </a:p>
                  <a:p>
                    <a:r>
                      <a:rPr lang="en-US" altLang="ja-JP" sz="1000" smtClean="0"/>
                      <a:t>21,323</a:t>
                    </a:r>
                    <a:r>
                      <a:rPr lang="ja-JP" altLang="en-US" sz="1000" dirty="0"/>
                      <a:t>円</a:t>
                    </a:r>
                    <a:r>
                      <a:rPr lang="en-US" altLang="ja-JP" sz="1000" dirty="0"/>
                      <a:t>, 22%</a:t>
                    </a:r>
                    <a:endParaRPr lang="ja-JP" altLang="en-US" dirty="0"/>
                  </a:p>
                </c:rich>
              </c:tx>
              <c:showLegendKey val="0"/>
              <c:showVal val="1"/>
              <c:showCatName val="1"/>
              <c:showSerName val="0"/>
              <c:showPercent val="1"/>
              <c:showBubbleSize val="0"/>
            </c:dLbl>
            <c:dLbl>
              <c:idx val="3"/>
              <c:layout>
                <c:manualLayout>
                  <c:x val="1.9469666039187913E-2"/>
                  <c:y val="5.5882773143513073E-2"/>
                </c:manualLayout>
              </c:layout>
              <c:tx>
                <c:rich>
                  <a:bodyPr/>
                  <a:lstStyle/>
                  <a:p>
                    <a:r>
                      <a:rPr lang="ja-JP" altLang="en-US" dirty="0"/>
                      <a:t>娯楽・サービス費</a:t>
                    </a:r>
                    <a:r>
                      <a:rPr lang="en-US" altLang="ja-JP" dirty="0"/>
                      <a:t>, </a:t>
                    </a:r>
                    <a:endParaRPr lang="en-US" altLang="ja-JP" dirty="0" smtClean="0"/>
                  </a:p>
                  <a:p>
                    <a:r>
                      <a:rPr lang="en-US" altLang="ja-JP" dirty="0" smtClean="0"/>
                      <a:t>3,483</a:t>
                    </a:r>
                    <a:r>
                      <a:rPr lang="ja-JP" altLang="en-US" dirty="0"/>
                      <a:t>円</a:t>
                    </a:r>
                    <a:r>
                      <a:rPr lang="en-US" altLang="ja-JP" dirty="0"/>
                      <a:t>, 3%</a:t>
                    </a:r>
                    <a:endParaRPr lang="ja-JP" altLang="en-US" dirty="0"/>
                  </a:p>
                </c:rich>
              </c:tx>
              <c:showLegendKey val="0"/>
              <c:showVal val="1"/>
              <c:showCatName val="1"/>
              <c:showSerName val="0"/>
              <c:showPercent val="1"/>
              <c:showBubbleSize val="0"/>
            </c:dLbl>
            <c:dLbl>
              <c:idx val="4"/>
              <c:layout>
                <c:manualLayout>
                  <c:x val="6.9197778652956052E-2"/>
                  <c:y val="6.4324621986138988E-2"/>
                </c:manualLayout>
              </c:layout>
              <c:tx>
                <c:rich>
                  <a:bodyPr/>
                  <a:lstStyle/>
                  <a:p>
                    <a:r>
                      <a:rPr lang="ja-JP" altLang="en-US" sz="1000" dirty="0"/>
                      <a:t>交通費</a:t>
                    </a:r>
                    <a:r>
                      <a:rPr lang="en-US" altLang="ja-JP" sz="1000" dirty="0"/>
                      <a:t>, </a:t>
                    </a:r>
                    <a:endParaRPr lang="en-US" altLang="ja-JP" sz="1000" dirty="0" smtClean="0"/>
                  </a:p>
                  <a:p>
                    <a:r>
                      <a:rPr lang="en-US" altLang="ja-JP" sz="1000" dirty="0" smtClean="0"/>
                      <a:t>13,024</a:t>
                    </a:r>
                    <a:r>
                      <a:rPr lang="ja-JP" altLang="en-US" sz="1000" dirty="0"/>
                      <a:t>円</a:t>
                    </a:r>
                    <a:r>
                      <a:rPr lang="en-US" altLang="ja-JP" sz="1000" dirty="0"/>
                      <a:t>, 13%</a:t>
                    </a:r>
                    <a:endParaRPr lang="ja-JP" altLang="en-US" dirty="0"/>
                  </a:p>
                </c:rich>
              </c:tx>
              <c:showLegendKey val="0"/>
              <c:showVal val="1"/>
              <c:showCatName val="1"/>
              <c:showSerName val="0"/>
              <c:showPercent val="1"/>
              <c:showBubbleSize val="0"/>
            </c:dLbl>
            <c:dLbl>
              <c:idx val="5"/>
              <c:layout>
                <c:manualLayout>
                  <c:x val="4.5768566968906708E-2"/>
                  <c:y val="1.6338951384118509E-2"/>
                </c:manualLayout>
              </c:layout>
              <c:tx>
                <c:rich>
                  <a:bodyPr/>
                  <a:lstStyle/>
                  <a:p>
                    <a:r>
                      <a:rPr lang="ja-JP" altLang="en-US" sz="1000" dirty="0"/>
                      <a:t>その他</a:t>
                    </a:r>
                    <a:r>
                      <a:rPr lang="en-US" altLang="ja-JP" sz="1000" dirty="0"/>
                      <a:t>, </a:t>
                    </a:r>
                  </a:p>
                  <a:p>
                    <a:r>
                      <a:rPr lang="en-US" altLang="ja-JP" sz="1000" dirty="0"/>
                      <a:t>0</a:t>
                    </a:r>
                    <a:r>
                      <a:rPr lang="ja-JP" altLang="en-US" sz="1000" dirty="0"/>
                      <a:t>円</a:t>
                    </a:r>
                    <a:r>
                      <a:rPr lang="en-US" altLang="ja-JP" sz="1000" dirty="0" smtClean="0"/>
                      <a:t>,0</a:t>
                    </a:r>
                    <a:r>
                      <a:rPr lang="en-US" altLang="ja-JP" sz="1000" dirty="0"/>
                      <a:t>%</a:t>
                    </a:r>
                    <a:endParaRPr lang="ja-JP" altLang="en-US" dirty="0"/>
                  </a:p>
                </c:rich>
              </c:tx>
              <c:showLegendKey val="0"/>
              <c:showVal val="1"/>
              <c:showCatName val="1"/>
              <c:showSerName val="0"/>
              <c:showPercent val="1"/>
              <c:showBubbleSize val="0"/>
            </c:dLbl>
            <c:txPr>
              <a:bodyPr/>
              <a:lstStyle/>
              <a:p>
                <a:pPr>
                  <a:defRPr sz="1000"/>
                </a:pPr>
                <a:endParaRPr lang="ja-JP"/>
              </a:p>
            </c:txPr>
            <c:showLegendKey val="0"/>
            <c:showVal val="1"/>
            <c:showCatName val="1"/>
            <c:showSerName val="0"/>
            <c:showPercent val="1"/>
            <c:showBubbleSize val="0"/>
            <c:showLeaderLines val="1"/>
          </c:dLbls>
          <c:cat>
            <c:strRef>
              <c:f>Sheet1!$A$4:$A$9</c:f>
              <c:strCache>
                <c:ptCount val="6"/>
                <c:pt idx="0">
                  <c:v>買物代</c:v>
                </c:pt>
                <c:pt idx="1">
                  <c:v>宿泊費</c:v>
                </c:pt>
                <c:pt idx="2">
                  <c:v>飲食費</c:v>
                </c:pt>
                <c:pt idx="3">
                  <c:v>娯楽・サービス費</c:v>
                </c:pt>
                <c:pt idx="4">
                  <c:v>交通費</c:v>
                </c:pt>
                <c:pt idx="5">
                  <c:v>その他</c:v>
                </c:pt>
              </c:strCache>
            </c:strRef>
          </c:cat>
          <c:val>
            <c:numRef>
              <c:f>Sheet1!$B$4:$B$9</c:f>
              <c:numCache>
                <c:formatCode>#,##0"円"</c:formatCode>
                <c:ptCount val="6"/>
                <c:pt idx="0">
                  <c:v>37577</c:v>
                </c:pt>
                <c:pt idx="1">
                  <c:v>23214</c:v>
                </c:pt>
                <c:pt idx="2">
                  <c:v>21323</c:v>
                </c:pt>
                <c:pt idx="3">
                  <c:v>3483</c:v>
                </c:pt>
                <c:pt idx="4">
                  <c:v>13024</c:v>
                </c:pt>
                <c:pt idx="5">
                  <c:v>0</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969080496432297"/>
          <c:y val="9.1894882050142582E-2"/>
          <c:w val="0.36149455503702327"/>
          <c:h val="0.53959482598087727"/>
        </c:manualLayout>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Lbls>
            <c:dLbl>
              <c:idx val="0"/>
              <c:layout>
                <c:manualLayout>
                  <c:x val="-0.13373793439859077"/>
                  <c:y val="0.12140507379071926"/>
                </c:manualLayout>
              </c:layout>
              <c:tx>
                <c:rich>
                  <a:bodyPr/>
                  <a:lstStyle/>
                  <a:p>
                    <a:r>
                      <a:rPr lang="ja-JP" altLang="en-US" sz="1100" dirty="0"/>
                      <a:t>買い物</a:t>
                    </a:r>
                    <a:r>
                      <a:rPr lang="en-US" altLang="ja-JP" sz="1100" dirty="0"/>
                      <a:t>, ¥53,286 </a:t>
                    </a:r>
                    <a:r>
                      <a:rPr lang="en-US" altLang="ja-JP" sz="1100" dirty="0" smtClean="0"/>
                      <a:t>,50</a:t>
                    </a:r>
                    <a:r>
                      <a:rPr lang="en-US" altLang="ja-JP" sz="1100" dirty="0"/>
                      <a:t>%</a:t>
                    </a:r>
                    <a:endParaRPr lang="ja-JP" altLang="en-US" dirty="0"/>
                  </a:p>
                </c:rich>
              </c:tx>
              <c:dLblPos val="bestFit"/>
              <c:showLegendKey val="0"/>
              <c:showVal val="1"/>
              <c:showCatName val="1"/>
              <c:showSerName val="0"/>
              <c:showPercent val="1"/>
              <c:showBubbleSize val="0"/>
              <c:extLst>
                <c:ext xmlns:c15="http://schemas.microsoft.com/office/drawing/2012/chart" uri="{CE6537A1-D6FC-4f65-9D91-7224C49458BB}"/>
              </c:extLst>
            </c:dLbl>
            <c:dLbl>
              <c:idx val="1"/>
              <c:layout>
                <c:manualLayout>
                  <c:x val="0.12655529289155656"/>
                  <c:y val="-0.1523245591136794"/>
                </c:manualLayout>
              </c:layout>
              <c:tx>
                <c:rich>
                  <a:bodyPr/>
                  <a:lstStyle/>
                  <a:p>
                    <a:r>
                      <a:rPr lang="ja-JP" altLang="en-US" sz="1100" dirty="0"/>
                      <a:t>宿泊費</a:t>
                    </a:r>
                    <a:r>
                      <a:rPr lang="en-US" altLang="ja-JP" sz="1100" dirty="0"/>
                      <a:t>, ¥22,847 </a:t>
                    </a:r>
                    <a:r>
                      <a:rPr lang="en-US" altLang="ja-JP" sz="1100" dirty="0" smtClean="0"/>
                      <a:t>,22</a:t>
                    </a:r>
                    <a:r>
                      <a:rPr lang="en-US" altLang="ja-JP" sz="1100" dirty="0"/>
                      <a:t>%</a:t>
                    </a:r>
                    <a:endParaRPr lang="ja-JP" altLang="en-US" dirty="0"/>
                  </a:p>
                </c:rich>
              </c:tx>
              <c:dLblPos val="bestFit"/>
              <c:showLegendKey val="0"/>
              <c:showVal val="1"/>
              <c:showCatName val="1"/>
              <c:showSerName val="0"/>
              <c:showPercent val="1"/>
              <c:showBubbleSize val="0"/>
            </c:dLbl>
            <c:dLbl>
              <c:idx val="2"/>
              <c:layout>
                <c:manualLayout>
                  <c:x val="1.6512855791105247E-2"/>
                  <c:y val="5.9373463594894073E-2"/>
                </c:manualLayout>
              </c:layout>
              <c:tx>
                <c:rich>
                  <a:bodyPr/>
                  <a:lstStyle/>
                  <a:p>
                    <a:r>
                      <a:rPr lang="ja-JP" altLang="en-US" sz="1100" dirty="0"/>
                      <a:t>飲食費</a:t>
                    </a:r>
                    <a:r>
                      <a:rPr lang="en-US" altLang="ja-JP" sz="1100" dirty="0"/>
                      <a:t>, ¥15,924 </a:t>
                    </a:r>
                    <a:r>
                      <a:rPr lang="en-US" altLang="ja-JP" sz="1100" dirty="0" smtClean="0"/>
                      <a:t>,15</a:t>
                    </a:r>
                    <a:r>
                      <a:rPr lang="en-US" altLang="ja-JP" sz="1100" dirty="0"/>
                      <a:t>%</a:t>
                    </a:r>
                    <a:endParaRPr lang="ja-JP" altLang="en-US" dirty="0"/>
                  </a:p>
                </c:rich>
              </c:tx>
              <c:dLblPos val="bestFit"/>
              <c:showLegendKey val="0"/>
              <c:showVal val="1"/>
              <c:showCatName val="1"/>
              <c:showSerName val="0"/>
              <c:showPercent val="1"/>
              <c:showBubbleSize val="0"/>
            </c:dLbl>
            <c:dLbl>
              <c:idx val="3"/>
              <c:layout>
                <c:manualLayout>
                  <c:x val="1.0673709777665805E-2"/>
                  <c:y val="0.11475202962517088"/>
                </c:manualLayout>
              </c:layout>
              <c:dLblPos val="bestFit"/>
              <c:showLegendKey val="0"/>
              <c:showVal val="1"/>
              <c:showCatName val="1"/>
              <c:showSerName val="0"/>
              <c:showPercent val="1"/>
              <c:showBubbleSize val="0"/>
            </c:dLbl>
            <c:dLbl>
              <c:idx val="4"/>
              <c:layout>
                <c:manualLayout>
                  <c:x val="2.7078980471703897E-2"/>
                  <c:y val="2.672262004558416E-3"/>
                </c:manualLayout>
              </c:layout>
              <c:dLblPos val="bestFit"/>
              <c:showLegendKey val="0"/>
              <c:showVal val="1"/>
              <c:showCatName val="1"/>
              <c:showSerName val="0"/>
              <c:showPercent val="1"/>
              <c:showBubbleSize val="0"/>
            </c:dLbl>
            <c:dLbl>
              <c:idx val="5"/>
              <c:layout>
                <c:manualLayout>
                  <c:x val="0.11168799931020307"/>
                  <c:y val="8.8901756342238403E-3"/>
                </c:manualLayout>
              </c:layout>
              <c:tx>
                <c:rich>
                  <a:bodyPr/>
                  <a:lstStyle/>
                  <a:p>
                    <a:r>
                      <a:rPr lang="ja-JP" altLang="en-US" sz="1100" dirty="0"/>
                      <a:t>その他</a:t>
                    </a:r>
                    <a:r>
                      <a:rPr lang="en-US" altLang="ja-JP" sz="1100" dirty="0"/>
                      <a:t>, </a:t>
                    </a:r>
                    <a:endParaRPr lang="en-US" altLang="ja-JP" sz="1100" dirty="0" smtClean="0"/>
                  </a:p>
                  <a:p>
                    <a:r>
                      <a:rPr lang="en-US" altLang="ja-JP" sz="1100" dirty="0" smtClean="0"/>
                      <a:t>¥</a:t>
                    </a:r>
                    <a:r>
                      <a:rPr lang="en-US" altLang="ja-JP" sz="1100" dirty="0"/>
                      <a:t>232 , 0%</a:t>
                    </a:r>
                    <a:endParaRPr lang="ja-JP" altLang="en-US" dirty="0"/>
                  </a:p>
                </c:rich>
              </c:tx>
              <c:dLblPos val="bestFit"/>
              <c:showLegendKey val="0"/>
              <c:showVal val="1"/>
              <c:showCatName val="1"/>
              <c:showSerName val="0"/>
              <c:showPercent val="1"/>
              <c:showBubbleSize val="0"/>
            </c:dLbl>
            <c:spPr>
              <a:noFill/>
              <a:ln>
                <a:noFill/>
              </a:ln>
              <a:effectLst/>
            </c:spPr>
            <c:txPr>
              <a:bodyPr rot="0" vert="horz"/>
              <a:lstStyle/>
              <a:p>
                <a:pPr>
                  <a:defRPr sz="1100"/>
                </a:pPr>
                <a:endParaRPr lang="ja-JP"/>
              </a:p>
            </c:txPr>
            <c:dLblPos val="bestFit"/>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平均消費額!$B$19:$B$24</c:f>
              <c:strCache>
                <c:ptCount val="6"/>
                <c:pt idx="0">
                  <c:v>買い物</c:v>
                </c:pt>
                <c:pt idx="1">
                  <c:v>宿泊費</c:v>
                </c:pt>
                <c:pt idx="2">
                  <c:v>飲食費</c:v>
                </c:pt>
                <c:pt idx="3">
                  <c:v>娯楽・サービス</c:v>
                </c:pt>
                <c:pt idx="4">
                  <c:v>交通費</c:v>
                </c:pt>
                <c:pt idx="5">
                  <c:v>その他</c:v>
                </c:pt>
              </c:strCache>
            </c:strRef>
          </c:cat>
          <c:val>
            <c:numRef>
              <c:f>平均消費額!$C$19:$C$24</c:f>
              <c:numCache>
                <c:formatCode>"¥"#,##0_);[Red]\("¥"#,##0\)</c:formatCode>
                <c:ptCount val="6"/>
                <c:pt idx="0">
                  <c:v>53285.982477435398</c:v>
                </c:pt>
                <c:pt idx="1">
                  <c:v>22846.872035480901</c:v>
                </c:pt>
                <c:pt idx="2">
                  <c:v>15923.761500155601</c:v>
                </c:pt>
                <c:pt idx="3">
                  <c:v>7835.3172113289702</c:v>
                </c:pt>
                <c:pt idx="4">
                  <c:v>6522.4369436663601</c:v>
                </c:pt>
                <c:pt idx="5">
                  <c:v>231.50233426704</c:v>
                </c:pt>
              </c:numCache>
            </c:numRef>
          </c:val>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458577262343936"/>
          <c:y val="0.15377933504033267"/>
          <c:w val="0.28955517908547246"/>
          <c:h val="0.36318297621110324"/>
        </c:manualLayout>
      </c:layout>
      <c:pieChart>
        <c:varyColors val="1"/>
        <c:ser>
          <c:idx val="0"/>
          <c:order val="0"/>
          <c:spPr>
            <a:ln w="31750">
              <a:solidFill>
                <a:schemeClr val="bg1"/>
              </a:solidFill>
            </a:ln>
          </c:spPr>
          <c:dPt>
            <c:idx val="0"/>
            <c:bubble3D val="0"/>
            <c:spPr>
              <a:solidFill>
                <a:schemeClr val="tx2">
                  <a:lumMod val="60000"/>
                  <a:lumOff val="40000"/>
                </a:schemeClr>
              </a:solidFill>
              <a:ln w="31750">
                <a:solidFill>
                  <a:schemeClr val="bg1"/>
                </a:solidFill>
              </a:ln>
            </c:spPr>
          </c:dPt>
          <c:dPt>
            <c:idx val="1"/>
            <c:bubble3D val="0"/>
            <c:spPr>
              <a:solidFill>
                <a:schemeClr val="accent6">
                  <a:lumMod val="75000"/>
                </a:schemeClr>
              </a:solidFill>
              <a:ln w="31750">
                <a:solidFill>
                  <a:schemeClr val="bg1"/>
                </a:solidFill>
              </a:ln>
            </c:spPr>
          </c:dPt>
          <c:dPt>
            <c:idx val="2"/>
            <c:bubble3D val="0"/>
            <c:spPr>
              <a:solidFill>
                <a:schemeClr val="bg1">
                  <a:lumMod val="50000"/>
                </a:schemeClr>
              </a:solidFill>
              <a:ln w="31750">
                <a:solidFill>
                  <a:schemeClr val="bg1"/>
                </a:solidFill>
              </a:ln>
            </c:spPr>
          </c:dPt>
          <c:dPt>
            <c:idx val="3"/>
            <c:bubble3D val="0"/>
            <c:spPr>
              <a:solidFill>
                <a:srgbClr val="FFC000"/>
              </a:solidFill>
              <a:ln w="31750">
                <a:solidFill>
                  <a:schemeClr val="bg1"/>
                </a:solidFill>
              </a:ln>
            </c:spPr>
          </c:dPt>
          <c:dPt>
            <c:idx val="4"/>
            <c:bubble3D val="0"/>
            <c:spPr>
              <a:solidFill>
                <a:srgbClr val="0000FF"/>
              </a:solidFill>
              <a:ln w="31750">
                <a:solidFill>
                  <a:schemeClr val="bg1"/>
                </a:solidFill>
              </a:ln>
            </c:spPr>
          </c:dPt>
          <c:dPt>
            <c:idx val="5"/>
            <c:bubble3D val="0"/>
            <c:spPr>
              <a:solidFill>
                <a:schemeClr val="bg1">
                  <a:lumMod val="75000"/>
                </a:schemeClr>
              </a:solidFill>
              <a:ln w="31750">
                <a:solidFill>
                  <a:schemeClr val="bg1"/>
                </a:solidFill>
              </a:ln>
            </c:spPr>
          </c:dPt>
          <c:dLbls>
            <c:dLbl>
              <c:idx val="0"/>
              <c:layout>
                <c:manualLayout>
                  <c:x val="-8.5353392303337924E-2"/>
                  <c:y val="5.4452252148188079E-2"/>
                </c:manualLayout>
              </c:layout>
              <c:showLegendKey val="0"/>
              <c:showVal val="1"/>
              <c:showCatName val="1"/>
              <c:showSerName val="0"/>
              <c:showPercent val="1"/>
              <c:showBubbleSize val="0"/>
            </c:dLbl>
            <c:dLbl>
              <c:idx val="1"/>
              <c:layout>
                <c:manualLayout>
                  <c:x val="7.2475209390450004E-2"/>
                  <c:y val="-6.2122198050427069E-2"/>
                </c:manualLayout>
              </c:layout>
              <c:showLegendKey val="0"/>
              <c:showVal val="1"/>
              <c:showCatName val="1"/>
              <c:showSerName val="0"/>
              <c:showPercent val="1"/>
              <c:showBubbleSize val="0"/>
            </c:dLbl>
            <c:dLbl>
              <c:idx val="2"/>
              <c:layout>
                <c:manualLayout>
                  <c:x val="6.9798556215856247E-2"/>
                  <c:y val="7.4815342458720777E-2"/>
                </c:manualLayout>
              </c:layout>
              <c:showLegendKey val="0"/>
              <c:showVal val="1"/>
              <c:showCatName val="1"/>
              <c:showSerName val="0"/>
              <c:showPercent val="1"/>
              <c:showBubbleSize val="0"/>
            </c:dLbl>
            <c:dLbl>
              <c:idx val="3"/>
              <c:layout>
                <c:manualLayout>
                  <c:x val="-3.6825418525084079E-2"/>
                  <c:y val="7.7120433295471316E-2"/>
                </c:manualLayout>
              </c:layout>
              <c:showLegendKey val="0"/>
              <c:showVal val="1"/>
              <c:showCatName val="1"/>
              <c:showSerName val="0"/>
              <c:showPercent val="1"/>
              <c:showBubbleSize val="0"/>
            </c:dLbl>
            <c:dLbl>
              <c:idx val="4"/>
              <c:layout>
                <c:manualLayout>
                  <c:x val="6.8217716132734474E-2"/>
                  <c:y val="1.1584493258636069E-3"/>
                </c:manualLayout>
              </c:layout>
              <c:showLegendKey val="0"/>
              <c:showVal val="1"/>
              <c:showCatName val="1"/>
              <c:showSerName val="0"/>
              <c:showPercent val="1"/>
              <c:showBubbleSize val="0"/>
            </c:dLbl>
            <c:dLbl>
              <c:idx val="5"/>
              <c:layout>
                <c:manualLayout>
                  <c:x val="0.12085654948114391"/>
                  <c:y val="1.3854930725346373E-2"/>
                </c:manualLayout>
              </c:layout>
              <c:tx>
                <c:rich>
                  <a:bodyPr/>
                  <a:lstStyle/>
                  <a:p>
                    <a:r>
                      <a:rPr lang="ja-JP" altLang="en-US" sz="900"/>
                      <a:t>その他</a:t>
                    </a:r>
                    <a:r>
                      <a:rPr lang="en-US" altLang="ja-JP" sz="900"/>
                      <a:t>, </a:t>
                    </a:r>
                  </a:p>
                  <a:p>
                    <a:r>
                      <a:rPr lang="en-US" altLang="ja-JP" sz="900"/>
                      <a:t>1,440</a:t>
                    </a:r>
                    <a:r>
                      <a:rPr lang="ja-JP" altLang="en-US" sz="900"/>
                      <a:t>円</a:t>
                    </a:r>
                    <a:r>
                      <a:rPr lang="en-US" altLang="ja-JP" sz="900"/>
                      <a:t>, 1%</a:t>
                    </a:r>
                    <a:endParaRPr lang="ja-JP" altLang="en-US"/>
                  </a:p>
                </c:rich>
              </c:tx>
              <c:showLegendKey val="0"/>
              <c:showVal val="1"/>
              <c:showCatName val="1"/>
              <c:showSerName val="0"/>
              <c:showPercent val="1"/>
              <c:showBubbleSize val="0"/>
            </c:dLbl>
            <c:txPr>
              <a:bodyPr/>
              <a:lstStyle/>
              <a:p>
                <a:pPr>
                  <a:defRPr sz="900"/>
                </a:pPr>
                <a:endParaRPr lang="ja-JP"/>
              </a:p>
            </c:txPr>
            <c:showLegendKey val="0"/>
            <c:showVal val="1"/>
            <c:showCatName val="1"/>
            <c:showSerName val="0"/>
            <c:showPercent val="1"/>
            <c:showBubbleSize val="0"/>
            <c:showLeaderLines val="1"/>
          </c:dLbls>
          <c:cat>
            <c:strRef>
              <c:f>Sheet1!$A$4:$A$9</c:f>
              <c:strCache>
                <c:ptCount val="6"/>
                <c:pt idx="0">
                  <c:v>土産買物代</c:v>
                </c:pt>
                <c:pt idx="1">
                  <c:v>宿泊費</c:v>
                </c:pt>
                <c:pt idx="2">
                  <c:v>飲食費</c:v>
                </c:pt>
                <c:pt idx="3">
                  <c:v>娯楽入場費</c:v>
                </c:pt>
                <c:pt idx="4">
                  <c:v>都内交通費</c:v>
                </c:pt>
                <c:pt idx="5">
                  <c:v>その他</c:v>
                </c:pt>
              </c:strCache>
            </c:strRef>
          </c:cat>
          <c:val>
            <c:numRef>
              <c:f>Sheet1!$B$4:$B$9</c:f>
              <c:numCache>
                <c:formatCode>#,##0"円"</c:formatCode>
                <c:ptCount val="6"/>
                <c:pt idx="0">
                  <c:v>64117</c:v>
                </c:pt>
                <c:pt idx="1">
                  <c:v>30240</c:v>
                </c:pt>
                <c:pt idx="2">
                  <c:v>23714</c:v>
                </c:pt>
                <c:pt idx="3">
                  <c:v>3062</c:v>
                </c:pt>
                <c:pt idx="4">
                  <c:v>9298</c:v>
                </c:pt>
                <c:pt idx="5">
                  <c:v>1440</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267150429725697"/>
          <c:y val="0.16681926984065867"/>
          <c:w val="0.24372246830893834"/>
          <c:h val="0.37296292731134767"/>
        </c:manualLayout>
      </c:layout>
      <c:pieChart>
        <c:varyColors val="1"/>
        <c:ser>
          <c:idx val="0"/>
          <c:order val="0"/>
          <c:spPr>
            <a:ln w="31750">
              <a:solidFill>
                <a:schemeClr val="bg1"/>
              </a:solidFill>
            </a:ln>
          </c:spPr>
          <c:dPt>
            <c:idx val="0"/>
            <c:bubble3D val="0"/>
            <c:spPr>
              <a:solidFill>
                <a:schemeClr val="tx2">
                  <a:lumMod val="60000"/>
                  <a:lumOff val="40000"/>
                </a:schemeClr>
              </a:solidFill>
              <a:ln w="31750">
                <a:solidFill>
                  <a:schemeClr val="bg1"/>
                </a:solidFill>
              </a:ln>
            </c:spPr>
          </c:dPt>
          <c:dPt>
            <c:idx val="1"/>
            <c:bubble3D val="0"/>
            <c:spPr>
              <a:solidFill>
                <a:schemeClr val="accent6">
                  <a:lumMod val="75000"/>
                </a:schemeClr>
              </a:solidFill>
              <a:ln w="31750">
                <a:solidFill>
                  <a:schemeClr val="bg1"/>
                </a:solidFill>
              </a:ln>
            </c:spPr>
          </c:dPt>
          <c:dPt>
            <c:idx val="2"/>
            <c:bubble3D val="0"/>
            <c:spPr>
              <a:solidFill>
                <a:schemeClr val="bg1">
                  <a:lumMod val="50000"/>
                </a:schemeClr>
              </a:solidFill>
              <a:ln w="31750">
                <a:solidFill>
                  <a:schemeClr val="bg1"/>
                </a:solidFill>
              </a:ln>
            </c:spPr>
          </c:dPt>
          <c:dPt>
            <c:idx val="3"/>
            <c:bubble3D val="0"/>
            <c:spPr>
              <a:solidFill>
                <a:srgbClr val="FFC000"/>
              </a:solidFill>
              <a:ln w="31750">
                <a:solidFill>
                  <a:schemeClr val="bg1"/>
                </a:solidFill>
              </a:ln>
            </c:spPr>
          </c:dPt>
          <c:dPt>
            <c:idx val="4"/>
            <c:bubble3D val="0"/>
            <c:spPr>
              <a:solidFill>
                <a:srgbClr val="0000FF"/>
              </a:solidFill>
              <a:ln w="31750">
                <a:solidFill>
                  <a:schemeClr val="bg1"/>
                </a:solidFill>
              </a:ln>
            </c:spPr>
          </c:dPt>
          <c:dPt>
            <c:idx val="5"/>
            <c:bubble3D val="0"/>
            <c:spPr>
              <a:solidFill>
                <a:schemeClr val="bg1">
                  <a:lumMod val="75000"/>
                </a:schemeClr>
              </a:solidFill>
              <a:ln w="31750">
                <a:solidFill>
                  <a:schemeClr val="bg1"/>
                </a:solidFill>
              </a:ln>
            </c:spPr>
          </c:dPt>
          <c:dLbls>
            <c:dLbl>
              <c:idx val="0"/>
              <c:layout>
                <c:manualLayout>
                  <c:x val="-7.7803902649970086E-2"/>
                  <c:y val="7.4740645194411884E-2"/>
                </c:manualLayout>
              </c:layout>
              <c:tx>
                <c:rich>
                  <a:bodyPr/>
                  <a:lstStyle/>
                  <a:p>
                    <a:r>
                      <a:rPr lang="zh-TW" altLang="en-US" dirty="0"/>
                      <a:t>土産買物代</a:t>
                    </a:r>
                    <a:r>
                      <a:rPr lang="en-US" altLang="zh-TW" dirty="0"/>
                      <a:t>, </a:t>
                    </a:r>
                    <a:endParaRPr lang="en-US" altLang="zh-TW" dirty="0" smtClean="0"/>
                  </a:p>
                  <a:p>
                    <a:r>
                      <a:rPr lang="en-US" altLang="zh-TW" dirty="0" smtClean="0"/>
                      <a:t>64,183</a:t>
                    </a:r>
                    <a:r>
                      <a:rPr lang="zh-TW" altLang="en-US" dirty="0"/>
                      <a:t>円</a:t>
                    </a:r>
                    <a:r>
                      <a:rPr lang="en-US" altLang="zh-TW" dirty="0"/>
                      <a:t>, 48%</a:t>
                    </a:r>
                    <a:endParaRPr lang="zh-TW" altLang="en-US" dirty="0"/>
                  </a:p>
                </c:rich>
              </c:tx>
              <c:showLegendKey val="0"/>
              <c:showVal val="1"/>
              <c:showCatName val="1"/>
              <c:showSerName val="0"/>
              <c:showPercent val="1"/>
              <c:showBubbleSize val="0"/>
            </c:dLbl>
            <c:dLbl>
              <c:idx val="1"/>
              <c:layout>
                <c:manualLayout>
                  <c:x val="1.7526015130461634E-2"/>
                  <c:y val="-8.9916511047366018E-2"/>
                </c:manualLayout>
              </c:layout>
              <c:showLegendKey val="0"/>
              <c:showVal val="1"/>
              <c:showCatName val="1"/>
              <c:showSerName val="0"/>
              <c:showPercent val="1"/>
              <c:showBubbleSize val="0"/>
            </c:dLbl>
            <c:dLbl>
              <c:idx val="2"/>
              <c:layout>
                <c:manualLayout>
                  <c:x val="4.7740524720210668E-2"/>
                  <c:y val="5.5089104082038647E-2"/>
                </c:manualLayout>
              </c:layout>
              <c:tx>
                <c:rich>
                  <a:bodyPr/>
                  <a:lstStyle/>
                  <a:p>
                    <a:r>
                      <a:rPr lang="ja-JP" altLang="en-US" dirty="0"/>
                      <a:t>飲食費</a:t>
                    </a:r>
                    <a:r>
                      <a:rPr lang="en-US" altLang="ja-JP" dirty="0"/>
                      <a:t>, </a:t>
                    </a:r>
                    <a:endParaRPr lang="en-US" altLang="ja-JP" dirty="0" smtClean="0"/>
                  </a:p>
                  <a:p>
                    <a:r>
                      <a:rPr lang="en-US" altLang="ja-JP" dirty="0" smtClean="0"/>
                      <a:t>23,820</a:t>
                    </a:r>
                    <a:r>
                      <a:rPr lang="ja-JP" altLang="en-US" dirty="0"/>
                      <a:t>円</a:t>
                    </a:r>
                    <a:r>
                      <a:rPr lang="en-US" altLang="ja-JP" dirty="0"/>
                      <a:t>, 18%</a:t>
                    </a:r>
                  </a:p>
                </c:rich>
              </c:tx>
              <c:showLegendKey val="0"/>
              <c:showVal val="1"/>
              <c:showCatName val="1"/>
              <c:showSerName val="0"/>
              <c:showPercent val="1"/>
              <c:showBubbleSize val="0"/>
            </c:dLbl>
            <c:dLbl>
              <c:idx val="3"/>
              <c:layout>
                <c:manualLayout>
                  <c:x val="-1.1657660439503885E-2"/>
                  <c:y val="7.9054604726976382E-2"/>
                </c:manualLayout>
              </c:layout>
              <c:tx>
                <c:rich>
                  <a:bodyPr/>
                  <a:lstStyle/>
                  <a:p>
                    <a:r>
                      <a:rPr lang="zh-TW" altLang="en-US" sz="900" dirty="0"/>
                      <a:t>娯楽入場費</a:t>
                    </a:r>
                    <a:r>
                      <a:rPr lang="en-US" altLang="zh-TW" sz="900" dirty="0"/>
                      <a:t>, </a:t>
                    </a:r>
                    <a:endParaRPr lang="en-US" altLang="zh-TW" sz="900" dirty="0" smtClean="0"/>
                  </a:p>
                  <a:p>
                    <a:r>
                      <a:rPr lang="en-US" altLang="zh-TW" sz="900" dirty="0" smtClean="0"/>
                      <a:t>2,978</a:t>
                    </a:r>
                    <a:r>
                      <a:rPr lang="zh-TW" altLang="en-US" sz="900" dirty="0"/>
                      <a:t>円</a:t>
                    </a:r>
                    <a:r>
                      <a:rPr lang="en-US" altLang="zh-TW" sz="900" dirty="0"/>
                      <a:t>, 2%</a:t>
                    </a:r>
                    <a:endParaRPr lang="zh-TW" altLang="en-US" dirty="0"/>
                  </a:p>
                </c:rich>
              </c:tx>
              <c:showLegendKey val="0"/>
              <c:showVal val="1"/>
              <c:showCatName val="1"/>
              <c:showSerName val="0"/>
              <c:showPercent val="1"/>
              <c:showBubbleSize val="0"/>
            </c:dLbl>
            <c:dLbl>
              <c:idx val="4"/>
              <c:layout>
                <c:manualLayout>
                  <c:x val="6.1234188017557228E-2"/>
                  <c:y val="-2.8524857375713121E-2"/>
                </c:manualLayout>
              </c:layout>
              <c:tx>
                <c:rich>
                  <a:bodyPr/>
                  <a:lstStyle/>
                  <a:p>
                    <a:r>
                      <a:rPr lang="ja-JP" altLang="en-US" sz="900" dirty="0"/>
                      <a:t>都内交通費</a:t>
                    </a:r>
                    <a:r>
                      <a:rPr lang="en-US" altLang="ja-JP" sz="900" dirty="0"/>
                      <a:t>, </a:t>
                    </a:r>
                    <a:endParaRPr lang="en-US" altLang="ja-JP" sz="900" dirty="0" smtClean="0"/>
                  </a:p>
                  <a:p>
                    <a:r>
                      <a:rPr lang="en-US" altLang="ja-JP" sz="900" dirty="0" smtClean="0"/>
                      <a:t>9,929</a:t>
                    </a:r>
                    <a:r>
                      <a:rPr lang="ja-JP" altLang="en-US" sz="900" dirty="0"/>
                      <a:t>円</a:t>
                    </a:r>
                    <a:r>
                      <a:rPr lang="en-US" altLang="ja-JP" sz="900" dirty="0"/>
                      <a:t>, 8%</a:t>
                    </a:r>
                    <a:endParaRPr lang="ja-JP" altLang="en-US" dirty="0"/>
                  </a:p>
                </c:rich>
              </c:tx>
              <c:showLegendKey val="0"/>
              <c:showVal val="1"/>
              <c:showCatName val="1"/>
              <c:showSerName val="0"/>
              <c:showPercent val="1"/>
              <c:showBubbleSize val="0"/>
            </c:dLbl>
            <c:dLbl>
              <c:idx val="5"/>
              <c:layout>
                <c:manualLayout>
                  <c:x val="0.10814875152204829"/>
                  <c:y val="1.8839625486911937E-2"/>
                </c:manualLayout>
              </c:layout>
              <c:tx>
                <c:rich>
                  <a:bodyPr/>
                  <a:lstStyle/>
                  <a:p>
                    <a:r>
                      <a:rPr lang="ja-JP" altLang="en-US" dirty="0"/>
                      <a:t>その他</a:t>
                    </a:r>
                    <a:r>
                      <a:rPr lang="en-US" altLang="ja-JP"/>
                      <a:t>, </a:t>
                    </a:r>
                    <a:endParaRPr lang="en-US" altLang="ja-JP" smtClean="0"/>
                  </a:p>
                  <a:p>
                    <a:r>
                      <a:rPr lang="en-US" altLang="ja-JP" smtClean="0"/>
                      <a:t>1,868</a:t>
                    </a:r>
                    <a:r>
                      <a:rPr lang="ja-JP" altLang="en-US" dirty="0"/>
                      <a:t>円</a:t>
                    </a:r>
                    <a:r>
                      <a:rPr lang="en-US" altLang="ja-JP" dirty="0"/>
                      <a:t>, 1%</a:t>
                    </a:r>
                  </a:p>
                </c:rich>
              </c:tx>
              <c:showLegendKey val="0"/>
              <c:showVal val="1"/>
              <c:showCatName val="1"/>
              <c:showSerName val="0"/>
              <c:showPercent val="1"/>
              <c:showBubbleSize val="0"/>
            </c:dLbl>
            <c:txPr>
              <a:bodyPr/>
              <a:lstStyle/>
              <a:p>
                <a:pPr>
                  <a:defRPr sz="900"/>
                </a:pPr>
                <a:endParaRPr lang="ja-JP"/>
              </a:p>
            </c:txPr>
            <c:showLegendKey val="0"/>
            <c:showVal val="1"/>
            <c:showCatName val="1"/>
            <c:showSerName val="0"/>
            <c:showPercent val="1"/>
            <c:showBubbleSize val="0"/>
            <c:showLeaderLines val="1"/>
          </c:dLbls>
          <c:cat>
            <c:strRef>
              <c:f>Sheet1!$A$4:$A$9</c:f>
              <c:strCache>
                <c:ptCount val="6"/>
                <c:pt idx="0">
                  <c:v>土産買物代</c:v>
                </c:pt>
                <c:pt idx="1">
                  <c:v>宿泊費</c:v>
                </c:pt>
                <c:pt idx="2">
                  <c:v>飲食費</c:v>
                </c:pt>
                <c:pt idx="3">
                  <c:v>娯楽入場費</c:v>
                </c:pt>
                <c:pt idx="4">
                  <c:v>都内交通費</c:v>
                </c:pt>
                <c:pt idx="5">
                  <c:v>その他</c:v>
                </c:pt>
              </c:strCache>
            </c:strRef>
          </c:cat>
          <c:val>
            <c:numRef>
              <c:f>Sheet1!$C$4:$C$9</c:f>
              <c:numCache>
                <c:formatCode>#,##0"円"</c:formatCode>
                <c:ptCount val="6"/>
                <c:pt idx="0">
                  <c:v>64183</c:v>
                </c:pt>
                <c:pt idx="1">
                  <c:v>30952</c:v>
                </c:pt>
                <c:pt idx="2">
                  <c:v>23820</c:v>
                </c:pt>
                <c:pt idx="3">
                  <c:v>2978</c:v>
                </c:pt>
                <c:pt idx="4">
                  <c:v>9929</c:v>
                </c:pt>
                <c:pt idx="5">
                  <c:v>1868</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5839" y="1"/>
            <a:ext cx="2949787" cy="496967"/>
          </a:xfrm>
          <a:prstGeom prst="rect">
            <a:avLst/>
          </a:prstGeom>
        </p:spPr>
        <p:txBody>
          <a:bodyPr vert="horz" lIns="91433" tIns="45717" rIns="91433" bIns="45717" rtlCol="0"/>
          <a:lstStyle>
            <a:lvl1pPr algn="r">
              <a:defRPr sz="1200"/>
            </a:lvl1pPr>
          </a:lstStyle>
          <a:p>
            <a:fld id="{649AE7AA-8DE3-4230-ACE0-68A33F8BAB50}" type="datetimeFigureOut">
              <a:rPr kumimoji="1" lang="ja-JP" altLang="en-US" smtClean="0"/>
              <a:t>2018/7/12</a:t>
            </a:fld>
            <a:endParaRPr kumimoji="1" lang="ja-JP" altLang="en-US" dirty="0"/>
          </a:p>
        </p:txBody>
      </p:sp>
      <p:sp>
        <p:nvSpPr>
          <p:cNvPr id="4" name="フッター プレースホルダー 3"/>
          <p:cNvSpPr>
            <a:spLocks noGrp="1"/>
          </p:cNvSpPr>
          <p:nvPr>
            <p:ph type="ftr" sz="quarter" idx="2"/>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5839" y="9440647"/>
            <a:ext cx="2949787" cy="496967"/>
          </a:xfrm>
          <a:prstGeom prst="rect">
            <a:avLst/>
          </a:prstGeom>
        </p:spPr>
        <p:txBody>
          <a:bodyPr vert="horz" lIns="91433" tIns="45717" rIns="91433" bIns="45717" rtlCol="0" anchor="b"/>
          <a:lstStyle>
            <a:lvl1pPr algn="r">
              <a:defRPr sz="1200"/>
            </a:lvl1pPr>
          </a:lstStyle>
          <a:p>
            <a:fld id="{9E18675A-BE5D-4437-9C9C-812EF920FEAB}" type="slidenum">
              <a:rPr kumimoji="1" lang="ja-JP" altLang="en-US" smtClean="0"/>
              <a:t>‹#›</a:t>
            </a:fld>
            <a:endParaRPr kumimoji="1" lang="ja-JP" altLang="en-US" dirty="0"/>
          </a:p>
        </p:txBody>
      </p:sp>
    </p:spTree>
    <p:extLst>
      <p:ext uri="{BB962C8B-B14F-4D97-AF65-F5344CB8AC3E}">
        <p14:creationId xmlns:p14="http://schemas.microsoft.com/office/powerpoint/2010/main" val="248342588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3" tIns="45717" rIns="91433" bIns="45717" rtlCol="0"/>
          <a:lstStyle>
            <a:lvl1pPr algn="r">
              <a:defRPr sz="1200"/>
            </a:lvl1pPr>
          </a:lstStyle>
          <a:p>
            <a:fld id="{DB05A59B-267F-425A-A54E-599F8985E110}" type="datetimeFigureOut">
              <a:rPr kumimoji="1" lang="ja-JP" altLang="en-US" smtClean="0"/>
              <a:t>2018/7/12</a:t>
            </a:fld>
            <a:endParaRPr kumimoji="1" lang="ja-JP" altLang="en-US" dirty="0"/>
          </a:p>
        </p:txBody>
      </p:sp>
      <p:sp>
        <p:nvSpPr>
          <p:cNvPr id="4" name="スライド イメージ プレースホルダー 3"/>
          <p:cNvSpPr>
            <a:spLocks noGrp="1" noRot="1" noChangeAspect="1"/>
          </p:cNvSpPr>
          <p:nvPr>
            <p:ph type="sldImg" idx="2"/>
          </p:nvPr>
        </p:nvSpPr>
        <p:spPr>
          <a:xfrm>
            <a:off x="811213" y="746125"/>
            <a:ext cx="5184775" cy="3725863"/>
          </a:xfrm>
          <a:prstGeom prst="rect">
            <a:avLst/>
          </a:prstGeom>
          <a:noFill/>
          <a:ln w="12700">
            <a:solidFill>
              <a:prstClr val="black"/>
            </a:solidFill>
          </a:ln>
        </p:spPr>
        <p:txBody>
          <a:bodyPr vert="horz" lIns="91433" tIns="45717" rIns="91433" bIns="45717" rtlCol="0" anchor="ctr"/>
          <a:lstStyle/>
          <a:p>
            <a:endParaRPr lang="ja-JP" altLang="en-US" dirty="0"/>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3" tIns="45717" rIns="91433" bIns="45717" rtlCol="0" anchor="b"/>
          <a:lstStyle>
            <a:lvl1pPr algn="r">
              <a:defRPr sz="1200"/>
            </a:lvl1pPr>
          </a:lstStyle>
          <a:p>
            <a:fld id="{24BC726C-56F5-481A-AE3E-A1366CB09D49}" type="slidenum">
              <a:rPr kumimoji="1" lang="ja-JP" altLang="en-US" smtClean="0"/>
              <a:t>‹#›</a:t>
            </a:fld>
            <a:endParaRPr kumimoji="1" lang="ja-JP" altLang="en-US" dirty="0"/>
          </a:p>
        </p:txBody>
      </p:sp>
    </p:spTree>
    <p:extLst>
      <p:ext uri="{BB962C8B-B14F-4D97-AF65-F5344CB8AC3E}">
        <p14:creationId xmlns:p14="http://schemas.microsoft.com/office/powerpoint/2010/main" val="120226206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635669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668234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15566" y="2130427"/>
            <a:ext cx="8109744"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31132" y="3886200"/>
            <a:ext cx="6678613"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5F80C83-6E72-4E0A-91D7-046F194AD4C3}" type="slidenum">
              <a:rPr kumimoji="1" lang="ja-JP" altLang="en-US" smtClean="0"/>
              <a:t>‹#›</a:t>
            </a:fld>
            <a:endParaRPr kumimoji="1" lang="ja-JP" altLang="en-US" dirty="0"/>
          </a:p>
        </p:txBody>
      </p:sp>
    </p:spTree>
    <p:extLst>
      <p:ext uri="{BB962C8B-B14F-4D97-AF65-F5344CB8AC3E}">
        <p14:creationId xmlns:p14="http://schemas.microsoft.com/office/powerpoint/2010/main" val="32886528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15566" y="2130427"/>
            <a:ext cx="8109744"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31132" y="3886200"/>
            <a:ext cx="6678613"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5F80C83-6E72-4E0A-91D7-046F194AD4C3}"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311237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5451" y="116632"/>
            <a:ext cx="9525424" cy="490066"/>
          </a:xfrm>
        </p:spPr>
        <p:txBody>
          <a:bodyPr>
            <a:normAutofit/>
          </a:bodyPr>
          <a:lstStyle>
            <a:lvl1pPr algn="l">
              <a:defRPr sz="2400" b="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smtClean="0"/>
              <a:t>マスター タイトルの書式設定</a:t>
            </a:r>
            <a:endParaRPr kumimoji="1" lang="ja-JP" altLang="en-US" dirty="0"/>
          </a:p>
        </p:txBody>
      </p:sp>
      <p:sp>
        <p:nvSpPr>
          <p:cNvPr id="6" name="スライド番号プレースホルダー 5"/>
          <p:cNvSpPr>
            <a:spLocks noGrp="1"/>
          </p:cNvSpPr>
          <p:nvPr>
            <p:ph type="sldNum" sz="quarter" idx="12"/>
          </p:nvPr>
        </p:nvSpPr>
        <p:spPr>
          <a:xfrm>
            <a:off x="7308492" y="6486468"/>
            <a:ext cx="2226204" cy="365125"/>
          </a:xfrm>
        </p:spPr>
        <p:txBody>
          <a:bodyPr/>
          <a:lstStyle/>
          <a:p>
            <a:r>
              <a:rPr lang="en-US" altLang="ja-JP" dirty="0" smtClean="0"/>
              <a:t>P. </a:t>
            </a:r>
            <a:fld id="{B5F80C83-6E72-4E0A-91D7-046F194AD4C3}" type="slidenum">
              <a:rPr lang="ja-JP" altLang="en-US" smtClean="0"/>
              <a:pPr/>
              <a:t>‹#›</a:t>
            </a:fld>
            <a:endParaRPr lang="ja-JP" altLang="en-US" dirty="0"/>
          </a:p>
        </p:txBody>
      </p:sp>
      <p:cxnSp>
        <p:nvCxnSpPr>
          <p:cNvPr id="8" name="直線コネクタ 7"/>
          <p:cNvCxnSpPr/>
          <p:nvPr userDrawn="1"/>
        </p:nvCxnSpPr>
        <p:spPr>
          <a:xfrm>
            <a:off x="0" y="692696"/>
            <a:ext cx="9540875" cy="0"/>
          </a:xfrm>
          <a:prstGeom prst="line">
            <a:avLst/>
          </a:prstGeom>
          <a:ln w="127000" cmpd="thinThick">
            <a:solidFill>
              <a:srgbClr val="002060"/>
            </a:solidFill>
          </a:ln>
        </p:spPr>
        <p:style>
          <a:lnRef idx="3">
            <a:schemeClr val="accent1"/>
          </a:lnRef>
          <a:fillRef idx="0">
            <a:schemeClr val="accent1"/>
          </a:fillRef>
          <a:effectRef idx="2">
            <a:schemeClr val="accent1"/>
          </a:effectRef>
          <a:fontRef idx="minor">
            <a:schemeClr val="tx1"/>
          </a:fontRef>
        </p:style>
      </p:cxnSp>
      <p:sp>
        <p:nvSpPr>
          <p:cNvPr id="3" name="テキスト ボックス 2"/>
          <p:cNvSpPr txBox="1"/>
          <p:nvPr userDrawn="1"/>
        </p:nvSpPr>
        <p:spPr>
          <a:xfrm>
            <a:off x="7506741" y="116632"/>
            <a:ext cx="1944216" cy="415498"/>
          </a:xfrm>
          <a:prstGeom prst="rect">
            <a:avLst/>
          </a:prstGeom>
          <a:noFill/>
          <a:ln>
            <a:solidFill>
              <a:srgbClr val="002060"/>
            </a:solidFill>
          </a:ln>
        </p:spPr>
        <p:txBody>
          <a:bodyPr wrap="square" rtlCol="0">
            <a:spAutoFit/>
          </a:bodyPr>
          <a:lstStyle/>
          <a:p>
            <a:pPr algn="ct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大阪府観光客受入環境整備の推進に関する調査検討会議</a:t>
            </a: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6547998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7044" y="274638"/>
            <a:ext cx="8586788"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7044" y="1600202"/>
            <a:ext cx="8586788"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7044" y="6356352"/>
            <a:ext cx="2226204"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dirty="0"/>
          </a:p>
        </p:txBody>
      </p:sp>
      <p:sp>
        <p:nvSpPr>
          <p:cNvPr id="5" name="フッター プレースホルダー 4"/>
          <p:cNvSpPr>
            <a:spLocks noGrp="1"/>
          </p:cNvSpPr>
          <p:nvPr>
            <p:ph type="ftr" sz="quarter" idx="3"/>
          </p:nvPr>
        </p:nvSpPr>
        <p:spPr>
          <a:xfrm>
            <a:off x="3259799" y="6356352"/>
            <a:ext cx="302127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837627" y="6356352"/>
            <a:ext cx="222620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F80C83-6E72-4E0A-91D7-046F194AD4C3}" type="slidenum">
              <a:rPr kumimoji="1" lang="ja-JP" altLang="en-US" smtClean="0"/>
              <a:t>‹#›</a:t>
            </a:fld>
            <a:endParaRPr kumimoji="1" lang="ja-JP" altLang="en-US" dirty="0"/>
          </a:p>
        </p:txBody>
      </p:sp>
    </p:spTree>
    <p:extLst>
      <p:ext uri="{BB962C8B-B14F-4D97-AF65-F5344CB8AC3E}">
        <p14:creationId xmlns:p14="http://schemas.microsoft.com/office/powerpoint/2010/main" val="2838294457"/>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0" r:id="rId3"/>
  </p:sldLayoutIdLst>
  <p:timing>
    <p:tnLst>
      <p:par>
        <p:cTn id="1" dur="indefinite" restart="never" nodeType="tmRoot"/>
      </p:par>
    </p:tnLst>
  </p:timing>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3.xml"/><Relationship Id="rId5" Type="http://schemas.openxmlformats.org/officeDocument/2006/relationships/chart" Target="../charts/chart7.xml"/><Relationship Id="rId4" Type="http://schemas.openxmlformats.org/officeDocument/2006/relationships/chart" Target="../charts/char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566081" y="2828836"/>
            <a:ext cx="6408712" cy="1200329"/>
          </a:xfrm>
          <a:prstGeom prst="rect">
            <a:avLst/>
          </a:prstGeom>
          <a:noFill/>
        </p:spPr>
        <p:txBody>
          <a:bodyPr wrap="square" rtlCol="0">
            <a:spAutoFit/>
          </a:bodyPr>
          <a:lstStyle/>
          <a:p>
            <a:pPr algn="ctr"/>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第１回会議における</a:t>
            </a:r>
            <a:endParaRPr lang="en-US" altLang="ja-JP" sz="3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委員からの要求資料</a:t>
            </a:r>
            <a:endParaRPr kumimoji="1" lang="en-US" altLang="ja-JP" sz="36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7506741" y="447055"/>
            <a:ext cx="157579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参考</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資料</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69324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宿泊税　施設及び申告額等の捕捉</a:t>
            </a:r>
            <a:r>
              <a:rPr lang="ja-JP" altLang="en-US" dirty="0" smtClean="0"/>
              <a:t>調査について</a:t>
            </a:r>
            <a:endParaRPr kumimoji="1" lang="ja-JP" altLang="en-US" dirty="0"/>
          </a:p>
        </p:txBody>
      </p:sp>
      <p:sp>
        <p:nvSpPr>
          <p:cNvPr id="3" name="テキスト ボックス 2"/>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P.9</a:t>
            </a:r>
          </a:p>
        </p:txBody>
      </p:sp>
      <p:sp>
        <p:nvSpPr>
          <p:cNvPr id="4" name="正方形/長方形 3"/>
          <p:cNvSpPr/>
          <p:nvPr/>
        </p:nvSpPr>
        <p:spPr>
          <a:xfrm>
            <a:off x="137764" y="908720"/>
            <a:ext cx="9216000" cy="1584000"/>
          </a:xfrm>
          <a:prstGeom prst="rect">
            <a:avLst/>
          </a:prstGeom>
          <a:solidFill>
            <a:schemeClr val="bg1"/>
          </a:solidFill>
          <a:ln w="1587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400" b="1">
                <a:solidFill>
                  <a:schemeClr val="tx1"/>
                </a:solidFill>
                <a:latin typeface="Meiryo UI" panose="020B0604030504040204" pitchFamily="50" charset="-128"/>
                <a:ea typeface="Meiryo UI" panose="020B0604030504040204" pitchFamily="50" charset="-128"/>
                <a:cs typeface="Meiryo UI" panose="020B0604030504040204" pitchFamily="50" charset="-128"/>
              </a:rPr>
              <a:t>１　特別徴収義務者の登録及び申告の状況</a:t>
            </a:r>
            <a:endParaRPr kumimoji="1" lang="en-US" altLang="ja-JP" sz="1400"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　　○特別徴収義務者登録状況（平成３０年３月末時点）　</a:t>
            </a:r>
            <a:r>
              <a:rPr lang="ja-JP" altLang="en-US" sz="1200" b="1">
                <a:solidFill>
                  <a:schemeClr val="tx1"/>
                </a:solidFill>
                <a:latin typeface="Meiryo UI" panose="020B0604030504040204" pitchFamily="50" charset="-128"/>
                <a:ea typeface="Meiryo UI" panose="020B0604030504040204" pitchFamily="50" charset="-128"/>
                <a:cs typeface="Meiryo UI" panose="020B0604030504040204" pitchFamily="50" charset="-128"/>
              </a:rPr>
              <a:t>３６５施設</a:t>
            </a:r>
            <a:endParaRPr lang="en-US" altLang="ja-JP" sz="1200"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　　　　施設別登録内訳　　　</a:t>
            </a:r>
            <a:r>
              <a:rPr lang="ja-JP" altLang="en-US" sz="1200" u="sng">
                <a:solidFill>
                  <a:schemeClr val="tx1"/>
                </a:solidFill>
                <a:latin typeface="Meiryo UI" panose="020B0604030504040204" pitchFamily="50" charset="-128"/>
                <a:ea typeface="Meiryo UI" panose="020B0604030504040204" pitchFamily="50" charset="-128"/>
                <a:cs typeface="Meiryo UI" panose="020B0604030504040204" pitchFamily="50" charset="-128"/>
              </a:rPr>
              <a:t>ホテル・旅館　３２３施設</a:t>
            </a:r>
            <a:r>
              <a:rPr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a:solidFill>
                  <a:schemeClr val="tx1"/>
                </a:solidFill>
                <a:latin typeface="Meiryo UI" panose="020B0604030504040204" pitchFamily="50" charset="-128"/>
                <a:ea typeface="Meiryo UI" panose="020B0604030504040204" pitchFamily="50" charset="-128"/>
                <a:cs typeface="Meiryo UI" panose="020B0604030504040204" pitchFamily="50" charset="-128"/>
              </a:rPr>
              <a:t>簡易宿所　２６施設</a:t>
            </a:r>
            <a:r>
              <a:rPr lang="ja-JP" altLang="en-US" sz="1200" u="none">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a:solidFill>
                  <a:schemeClr val="tx1"/>
                </a:solidFill>
                <a:latin typeface="Meiryo UI" panose="020B0604030504040204" pitchFamily="50" charset="-128"/>
                <a:ea typeface="Meiryo UI" panose="020B0604030504040204" pitchFamily="50" charset="-128"/>
                <a:cs typeface="Meiryo UI" panose="020B0604030504040204" pitchFamily="50" charset="-128"/>
              </a:rPr>
              <a:t>特区民泊　１６施設</a:t>
            </a:r>
            <a:endParaRPr lang="en-US" altLang="ja-JP" sz="1200" u="sng">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u="none">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a:solidFill>
                  <a:schemeClr val="tx1"/>
                </a:solidFill>
                <a:latin typeface="Meiryo UI" panose="020B0604030504040204" pitchFamily="50" charset="-128"/>
                <a:ea typeface="Meiryo UI" panose="020B0604030504040204" pitchFamily="50" charset="-128"/>
                <a:cs typeface="Meiryo UI" panose="020B0604030504040204" pitchFamily="50" charset="-128"/>
              </a:rPr>
              <a:t>旅館業法等での確認施設数（平成３０年４月１日現在）</a:t>
            </a:r>
            <a:endParaRPr lang="en-US" altLang="ja-JP" sz="1100" u="none">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u="none">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sng">
                <a:solidFill>
                  <a:schemeClr val="tx1"/>
                </a:solidFill>
                <a:latin typeface="Meiryo UI" panose="020B0604030504040204" pitchFamily="50" charset="-128"/>
                <a:ea typeface="Meiryo UI" panose="020B0604030504040204" pitchFamily="50" charset="-128"/>
                <a:cs typeface="Meiryo UI" panose="020B0604030504040204" pitchFamily="50" charset="-128"/>
              </a:rPr>
              <a:t>ホテル・旅館　１，２２９施設</a:t>
            </a:r>
            <a:r>
              <a:rPr lang="ja-JP" altLang="en-US" sz="1100" u="none">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sng">
                <a:solidFill>
                  <a:schemeClr val="tx1"/>
                </a:solidFill>
                <a:latin typeface="Meiryo UI" panose="020B0604030504040204" pitchFamily="50" charset="-128"/>
                <a:ea typeface="Meiryo UI" panose="020B0604030504040204" pitchFamily="50" charset="-128"/>
                <a:cs typeface="Meiryo UI" panose="020B0604030504040204" pitchFamily="50" charset="-128"/>
              </a:rPr>
              <a:t>簡易宿所　５９８施設</a:t>
            </a:r>
            <a:r>
              <a:rPr lang="ja-JP" altLang="en-US" sz="1100" u="none">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sng">
                <a:solidFill>
                  <a:schemeClr val="tx1"/>
                </a:solidFill>
                <a:latin typeface="Meiryo UI" panose="020B0604030504040204" pitchFamily="50" charset="-128"/>
                <a:ea typeface="Meiryo UI" panose="020B0604030504040204" pitchFamily="50" charset="-128"/>
                <a:cs typeface="Meiryo UI" panose="020B0604030504040204" pitchFamily="50" charset="-128"/>
              </a:rPr>
              <a:t>特区民泊　６５８施設</a:t>
            </a:r>
          </a:p>
          <a:p>
            <a:endParaRPr lang="en-US" altLang="ja-JP" sz="1100" u="sng">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○平成２９年度（平成２９年３月から平成３０年２月宿泊分）　</a:t>
            </a:r>
            <a:r>
              <a:rPr lang="ja-JP" altLang="en-US" sz="1200" b="1">
                <a:solidFill>
                  <a:schemeClr val="tx1"/>
                </a:solidFill>
                <a:latin typeface="Meiryo UI" panose="020B0604030504040204" pitchFamily="50" charset="-128"/>
                <a:ea typeface="Meiryo UI" panose="020B0604030504040204" pitchFamily="50" charset="-128"/>
                <a:cs typeface="Meiryo UI" panose="020B0604030504040204" pitchFamily="50" charset="-128"/>
              </a:rPr>
              <a:t>７７１，００３千円（調定額）</a:t>
            </a:r>
            <a:endParaRPr lang="en-US" altLang="ja-JP" sz="1200"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施設別内訳　　　　  </a:t>
            </a:r>
            <a:r>
              <a:rPr lang="ja-JP" altLang="en-US" sz="1200" b="0" u="sng">
                <a:solidFill>
                  <a:schemeClr val="tx1"/>
                </a:solidFill>
                <a:latin typeface="Meiryo UI" panose="020B0604030504040204" pitchFamily="50" charset="-128"/>
                <a:ea typeface="Meiryo UI" panose="020B0604030504040204" pitchFamily="50" charset="-128"/>
                <a:cs typeface="Meiryo UI" panose="020B0604030504040204" pitchFamily="50" charset="-128"/>
              </a:rPr>
              <a:t>ホテル・旅館　</a:t>
            </a:r>
            <a:r>
              <a:rPr kumimoji="1" lang="ja-JP" altLang="en-US" sz="1200" b="0" u="sng" kern="120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７７０，９３０千円</a:t>
            </a:r>
            <a:r>
              <a:rPr lang="ja-JP" altLang="en-US" sz="1200" b="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i="0" u="sng">
                <a:solidFill>
                  <a:schemeClr val="tx1"/>
                </a:solidFill>
                <a:latin typeface="Meiryo UI" panose="020B0604030504040204" pitchFamily="50" charset="-128"/>
                <a:ea typeface="Meiryo UI" panose="020B0604030504040204" pitchFamily="50" charset="-128"/>
                <a:cs typeface="Meiryo UI" panose="020B0604030504040204" pitchFamily="50" charset="-128"/>
              </a:rPr>
              <a:t>簡易宿所　７２千円</a:t>
            </a:r>
            <a:r>
              <a:rPr lang="ja-JP" altLang="en-US" sz="1200" b="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baseline="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u="sng">
                <a:solidFill>
                  <a:schemeClr val="tx1"/>
                </a:solidFill>
                <a:latin typeface="Meiryo UI" panose="020B0604030504040204" pitchFamily="50" charset="-128"/>
                <a:ea typeface="Meiryo UI" panose="020B0604030504040204" pitchFamily="50" charset="-128"/>
                <a:cs typeface="Meiryo UI" panose="020B0604030504040204" pitchFamily="50" charset="-128"/>
              </a:rPr>
              <a:t>特区民泊　１千円</a:t>
            </a:r>
            <a:endParaRPr lang="en-US" altLang="ja-JP" sz="1200" b="0" u="sng">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137764" y="2628130"/>
            <a:ext cx="9216000" cy="1332000"/>
          </a:xfrm>
          <a:prstGeom prst="rect">
            <a:avLst/>
          </a:prstGeom>
          <a:solidFill>
            <a:schemeClr val="bg1"/>
          </a:solidFill>
          <a:ln w="1587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400" b="1">
                <a:solidFill>
                  <a:schemeClr val="tx1"/>
                </a:solidFill>
                <a:latin typeface="Meiryo UI" panose="020B0604030504040204" pitchFamily="50" charset="-128"/>
                <a:ea typeface="Meiryo UI" panose="020B0604030504040204" pitchFamily="50" charset="-128"/>
                <a:cs typeface="Meiryo UI" panose="020B0604030504040204" pitchFamily="50" charset="-128"/>
              </a:rPr>
              <a:t>２　特別徴収義務者の捕捉調査</a:t>
            </a:r>
            <a:r>
              <a:rPr lang="ja-JP" altLang="en-US" sz="140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aseline="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 Web</a:t>
            </a:r>
            <a:r>
              <a:rPr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検索でホテル等の建設計画等を確認し、営業開始前に課税対象施設を把握する。</a:t>
            </a:r>
            <a:endParaRPr kumimoji="1" lang="en-US" altLang="ja-JP" sz="12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　　○本府及び各保健所設置市の環境衛生担当部局に旅館業法の許可状況及び特区民泊の認定状況を定期的に捕捉する。</a:t>
            </a:r>
            <a:endParaRPr lang="en-US" altLang="ja-JP" sz="12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aseline="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新規開業施設等への宿泊税の周知及び特別徴収義務者への登録指導は、郵便、電話及び臨場等の方法により実施する。</a:t>
            </a:r>
            <a:endParaRPr lang="en-US" altLang="ja-JP" sz="12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○平成２９年度中に新規登録した特別徴収義務者数　</a:t>
            </a:r>
            <a:r>
              <a:rPr lang="ja-JP" altLang="en-US" sz="1200" b="1" u="none">
                <a:solidFill>
                  <a:schemeClr val="tx1"/>
                </a:solidFill>
                <a:latin typeface="Meiryo UI" panose="020B0604030504040204" pitchFamily="50" charset="-128"/>
                <a:ea typeface="Meiryo UI" panose="020B0604030504040204" pitchFamily="50" charset="-128"/>
                <a:cs typeface="Meiryo UI" panose="020B0604030504040204" pitchFamily="50" charset="-128"/>
              </a:rPr>
              <a:t>１０３施設</a:t>
            </a:r>
            <a:endParaRPr lang="en-US" altLang="ja-JP" sz="1200" b="1" u="none">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　　　     登録施設内訳　</a:t>
            </a:r>
            <a:r>
              <a:rPr lang="ja-JP" altLang="en-US" sz="1200" u="sng">
                <a:solidFill>
                  <a:schemeClr val="tx1"/>
                </a:solidFill>
                <a:latin typeface="Meiryo UI" panose="020B0604030504040204" pitchFamily="50" charset="-128"/>
                <a:ea typeface="Meiryo UI" panose="020B0604030504040204" pitchFamily="50" charset="-128"/>
                <a:cs typeface="Meiryo UI" panose="020B0604030504040204" pitchFamily="50" charset="-128"/>
              </a:rPr>
              <a:t>ホテル・旅館　６１施設</a:t>
            </a:r>
            <a:r>
              <a:rPr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a:solidFill>
                  <a:schemeClr val="tx1"/>
                </a:solidFill>
                <a:latin typeface="Meiryo UI" panose="020B0604030504040204" pitchFamily="50" charset="-128"/>
                <a:ea typeface="Meiryo UI" panose="020B0604030504040204" pitchFamily="50" charset="-128"/>
                <a:cs typeface="Meiryo UI" panose="020B0604030504040204" pitchFamily="50" charset="-128"/>
              </a:rPr>
              <a:t>簡易宿所　２６施設</a:t>
            </a:r>
            <a:r>
              <a:rPr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a:solidFill>
                  <a:schemeClr val="tx1"/>
                </a:solidFill>
                <a:latin typeface="Meiryo UI" panose="020B0604030504040204" pitchFamily="50" charset="-128"/>
                <a:ea typeface="Meiryo UI" panose="020B0604030504040204" pitchFamily="50" charset="-128"/>
                <a:cs typeface="Meiryo UI" panose="020B0604030504040204" pitchFamily="50" charset="-128"/>
              </a:rPr>
              <a:t>特区民泊　１６施設</a:t>
            </a:r>
            <a:r>
              <a:rPr lang="ja-JP" altLang="en-US" sz="1400" u="sng">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u="sng">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137764" y="4099518"/>
            <a:ext cx="9216000" cy="1476000"/>
          </a:xfrm>
          <a:prstGeom prst="rect">
            <a:avLst/>
          </a:prstGeom>
          <a:solidFill>
            <a:schemeClr val="bg1"/>
          </a:solidFill>
          <a:ln w="1587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　帳簿等調査</a:t>
            </a:r>
            <a:endParaRPr kumimoji="1"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indent="-96838"/>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特別徴収義務者の各施設に臨場して、宿泊税条例に規定する保存義務のある会計帳簿の確認及び会計システムで宿泊税が正しく集計されているか等の確認を</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行い</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、宿泊税の申告が適正かどうかについて調査する。（根拠法令：地方税法第</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733</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条の</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徴税吏員の法定外目的税に関する調査に係る質問検査権）　</a:t>
            </a:r>
            <a:endPar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○調査対象施設を一定の条件で抽出し、対象施設に複数人の調査員で臨場調査を実施する。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○平成２９年度調査実績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・１５施設（平成２９年９月以降）</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137764" y="5733336"/>
            <a:ext cx="9216000" cy="720000"/>
          </a:xfrm>
          <a:prstGeom prst="rect">
            <a:avLst/>
          </a:prstGeom>
          <a:solidFill>
            <a:schemeClr val="bg1"/>
          </a:solidFill>
          <a:ln w="1587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400" b="1">
                <a:solidFill>
                  <a:schemeClr val="tx1"/>
                </a:solidFill>
                <a:latin typeface="Meiryo UI" panose="020B0604030504040204" pitchFamily="50" charset="-128"/>
                <a:ea typeface="Meiryo UI" panose="020B0604030504040204" pitchFamily="50" charset="-128"/>
                <a:cs typeface="Meiryo UI" panose="020B0604030504040204" pitchFamily="50" charset="-128"/>
              </a:rPr>
              <a:t>４　宿泊税の事務処理体制</a:t>
            </a:r>
            <a:endParaRPr kumimoji="1" lang="en-US" altLang="ja-JP" sz="1400" b="1">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○なにわ北府税事務所宿泊諸税課　６名（定数）</a:t>
            </a:r>
            <a:endParaRPr lang="en-US" altLang="ja-JP" sz="12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　　     ・取扱税目　宿泊税、ゴルフ場利用税、府たばこ税、狩猟税、鉱区税</a:t>
            </a:r>
            <a:r>
              <a:rPr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83967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外国人旅行者１人当たり旅行</a:t>
            </a:r>
            <a:r>
              <a:rPr lang="ja-JP" altLang="en-US" dirty="0"/>
              <a:t>消費</a:t>
            </a:r>
            <a:r>
              <a:rPr lang="ja-JP" altLang="en-US" dirty="0" smtClean="0"/>
              <a:t>額の推移</a:t>
            </a:r>
            <a:endParaRPr kumimoji="1" lang="ja-JP" altLang="en-US" dirty="0"/>
          </a:p>
        </p:txBody>
      </p:sp>
      <p:sp>
        <p:nvSpPr>
          <p:cNvPr id="10" name="テキスト ボックス 9"/>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P.1</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62207" y="6396344"/>
            <a:ext cx="8927612" cy="430887"/>
          </a:xfrm>
          <a:prstGeom prst="rect">
            <a:avLst/>
          </a:prstGeom>
          <a:noFill/>
        </p:spPr>
        <p:txBody>
          <a:bodyPr wrap="square" rtlCol="0">
            <a:spAutoFit/>
          </a:bodyPr>
          <a:lstStyle/>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出典：大阪　（公財）大阪観光局　「外国人動向調査（</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2013</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2016</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公財）大阪観光局　来阪インバウンド消費額調査</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2017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2017</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東京　東京都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国別外国人旅行者行動特性調査</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全国　観光庁　「訪日外国人消費動向調査」</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1" y="764704"/>
            <a:ext cx="9810998" cy="646331"/>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来阪外国人旅行者１人当たりの旅行消費額は、平成</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年から約</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倍（</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6</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千円</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万</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千円</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に増加している</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4054" y="1542023"/>
            <a:ext cx="792000" cy="246221"/>
          </a:xfrm>
          <a:prstGeom prst="rect">
            <a:avLst/>
          </a:prstGeom>
          <a:noFill/>
        </p:spPr>
        <p:txBody>
          <a:bodyPr wrap="square" rtlCol="0">
            <a:spAutoFit/>
          </a:bodyPr>
          <a:lstStyle/>
          <a:p>
            <a:pPr algn="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（万円</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449957" y="5934137"/>
            <a:ext cx="5544616" cy="261610"/>
          </a:xfrm>
          <a:prstGeom prst="rect">
            <a:avLst/>
          </a:prstGeom>
          <a:noFill/>
        </p:spPr>
        <p:txBody>
          <a:bodyPr wrap="square" rtlCol="0">
            <a:spAutoFit/>
          </a:bodyPr>
          <a:lstStyle/>
          <a:p>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全国の旅行消費額には、出発国</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日本間の航空運賃は含まない</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 name="グラフ 14"/>
          <p:cNvGraphicFramePr>
            <a:graphicFrameLocks/>
          </p:cNvGraphicFramePr>
          <p:nvPr>
            <p:extLst>
              <p:ext uri="{D42A27DB-BD31-4B8C-83A1-F6EECF244321}">
                <p14:modId xmlns:p14="http://schemas.microsoft.com/office/powerpoint/2010/main" val="3485935276"/>
              </p:ext>
            </p:extLst>
          </p:nvPr>
        </p:nvGraphicFramePr>
        <p:xfrm>
          <a:off x="72437" y="1567056"/>
          <a:ext cx="9396000" cy="453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484618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000" dirty="0"/>
              <a:t>訪日</a:t>
            </a:r>
            <a:r>
              <a:rPr kumimoji="1" lang="ja-JP" altLang="en-US" sz="2000" dirty="0" smtClean="0"/>
              <a:t>外国人旅行者１人当たり旅行消費額の内訳の推移（金額）</a:t>
            </a:r>
            <a:endParaRPr kumimoji="1" lang="ja-JP" altLang="en-US" sz="2000" dirty="0"/>
          </a:p>
        </p:txBody>
      </p:sp>
      <p:sp>
        <p:nvSpPr>
          <p:cNvPr id="5" name="テキスト ボックス 4"/>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P.2</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1" y="764704"/>
            <a:ext cx="9738990" cy="646331"/>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外国人旅行者１人当たり旅行消費額消費額のうち、最もシェアが大きいのは買物代となっているが、</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年をピークに金額、シェアともに減少傾向にある。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1098028" y="6565621"/>
            <a:ext cx="7718711" cy="261610"/>
          </a:xfrm>
          <a:prstGeom prst="rect">
            <a:avLst/>
          </a:prstGeom>
          <a:noFill/>
        </p:spPr>
        <p:txBody>
          <a:bodyPr wrap="square" rtlCol="0">
            <a:spAutoFit/>
          </a:bodyPr>
          <a:lstStyle/>
          <a:p>
            <a:pPr algn="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出典：観光庁　「訪日外国人消費動向調査」</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377949" y="6453336"/>
            <a:ext cx="5544616" cy="261610"/>
          </a:xfrm>
          <a:prstGeom prst="rect">
            <a:avLst/>
          </a:prstGeom>
          <a:noFill/>
        </p:spPr>
        <p:txBody>
          <a:bodyPr wrap="square" rtlCol="0">
            <a:spAutoFit/>
          </a:bodyPr>
          <a:lstStyle/>
          <a:p>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旅行消費額には、出発国</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日本間の航空運賃は含まない</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グラフ 13"/>
          <p:cNvGraphicFramePr>
            <a:graphicFrameLocks/>
          </p:cNvGraphicFramePr>
          <p:nvPr>
            <p:extLst>
              <p:ext uri="{D42A27DB-BD31-4B8C-83A1-F6EECF244321}">
                <p14:modId xmlns:p14="http://schemas.microsoft.com/office/powerpoint/2010/main" val="2415834760"/>
              </p:ext>
            </p:extLst>
          </p:nvPr>
        </p:nvGraphicFramePr>
        <p:xfrm>
          <a:off x="233933" y="1629360"/>
          <a:ext cx="9108000" cy="5040000"/>
        </p:xfrm>
        <a:graphic>
          <a:graphicData uri="http://schemas.openxmlformats.org/drawingml/2006/chart">
            <c:chart xmlns:c="http://schemas.openxmlformats.org/drawingml/2006/chart" xmlns:r="http://schemas.openxmlformats.org/officeDocument/2006/relationships" r:id="rId2"/>
          </a:graphicData>
        </a:graphic>
      </p:graphicFrame>
      <p:sp>
        <p:nvSpPr>
          <p:cNvPr id="15" name="テキスト ボックス 14"/>
          <p:cNvSpPr txBox="1"/>
          <p:nvPr/>
        </p:nvSpPr>
        <p:spPr>
          <a:xfrm>
            <a:off x="-70687" y="1543497"/>
            <a:ext cx="1044000" cy="246221"/>
          </a:xfrm>
          <a:prstGeom prst="rect">
            <a:avLst/>
          </a:prstGeom>
          <a:noFill/>
        </p:spPr>
        <p:txBody>
          <a:bodyPr wrap="square" rtlCol="0">
            <a:spAutoFit/>
          </a:bodyPr>
          <a:lstStyle/>
          <a:p>
            <a:pPr algn="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（万円</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314117" y="2565496"/>
            <a:ext cx="576000" cy="288000"/>
          </a:xfrm>
          <a:prstGeom prst="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13.7</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2709979" y="2349440"/>
            <a:ext cx="576000" cy="288000"/>
          </a:xfrm>
          <a:prstGeom prst="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15.1</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4133487" y="1773376"/>
            <a:ext cx="576000" cy="288000"/>
          </a:xfrm>
          <a:prstGeom prst="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17.6</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5559792" y="2349440"/>
            <a:ext cx="576000" cy="288000"/>
          </a:xfrm>
          <a:prstGeom prst="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15.6</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6944596" y="2349440"/>
            <a:ext cx="576000" cy="288000"/>
          </a:xfrm>
          <a:prstGeom prst="rect">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15.4</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86079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000" dirty="0"/>
              <a:t>訪日</a:t>
            </a:r>
            <a:r>
              <a:rPr kumimoji="1" lang="ja-JP" altLang="en-US" sz="2000" dirty="0" smtClean="0"/>
              <a:t>外国人旅行者１人</a:t>
            </a:r>
            <a:r>
              <a:rPr lang="ja-JP" altLang="en-US" sz="2000" dirty="0"/>
              <a:t>当たり旅行消費</a:t>
            </a:r>
            <a:r>
              <a:rPr kumimoji="1" lang="ja-JP" altLang="en-US" sz="2000" dirty="0" smtClean="0"/>
              <a:t>額の内訳の推移（構成比）</a:t>
            </a:r>
            <a:endParaRPr kumimoji="1" lang="ja-JP" altLang="en-US" sz="2000" dirty="0"/>
          </a:p>
        </p:txBody>
      </p:sp>
      <p:sp>
        <p:nvSpPr>
          <p:cNvPr id="5" name="テキスト ボックス 4"/>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P.3</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377949" y="6381328"/>
            <a:ext cx="5544616" cy="261610"/>
          </a:xfrm>
          <a:prstGeom prst="rect">
            <a:avLst/>
          </a:prstGeom>
          <a:noFill/>
        </p:spPr>
        <p:txBody>
          <a:bodyPr wrap="square" rtlCol="0">
            <a:spAutoFit/>
          </a:bodyPr>
          <a:lstStyle/>
          <a:p>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旅行消費額には、出発国</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日本間の航空運賃は含まない</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グラフ 12"/>
          <p:cNvGraphicFramePr>
            <a:graphicFrameLocks/>
          </p:cNvGraphicFramePr>
          <p:nvPr>
            <p:extLst>
              <p:ext uri="{D42A27DB-BD31-4B8C-83A1-F6EECF244321}">
                <p14:modId xmlns:p14="http://schemas.microsoft.com/office/powerpoint/2010/main" val="3742635186"/>
              </p:ext>
            </p:extLst>
          </p:nvPr>
        </p:nvGraphicFramePr>
        <p:xfrm>
          <a:off x="234437" y="1251940"/>
          <a:ext cx="9072000" cy="5390998"/>
        </p:xfrm>
        <a:graphic>
          <a:graphicData uri="http://schemas.openxmlformats.org/drawingml/2006/chart">
            <c:chart xmlns:c="http://schemas.openxmlformats.org/drawingml/2006/chart" xmlns:r="http://schemas.openxmlformats.org/officeDocument/2006/relationships" r:id="rId2"/>
          </a:graphicData>
        </a:graphic>
      </p:graphicFrame>
      <p:sp>
        <p:nvSpPr>
          <p:cNvPr id="7" name="テキスト ボックス 6"/>
          <p:cNvSpPr txBox="1"/>
          <p:nvPr/>
        </p:nvSpPr>
        <p:spPr>
          <a:xfrm>
            <a:off x="1098028" y="6565621"/>
            <a:ext cx="7718711" cy="261610"/>
          </a:xfrm>
          <a:prstGeom prst="rect">
            <a:avLst/>
          </a:prstGeom>
          <a:noFill/>
        </p:spPr>
        <p:txBody>
          <a:bodyPr wrap="square" rtlCol="0">
            <a:spAutoFit/>
          </a:bodyPr>
          <a:lstStyle/>
          <a:p>
            <a:pPr algn="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出典：観光庁　「訪日外国人消費動向調査」</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1" y="764704"/>
            <a:ext cx="9738990"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宿泊料金については、金額で見ると横ばいだが、シェアについては低下傾向にある。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79126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グラフ 17"/>
          <p:cNvGraphicFramePr>
            <a:graphicFrameLocks/>
          </p:cNvGraphicFramePr>
          <p:nvPr>
            <p:extLst>
              <p:ext uri="{D42A27DB-BD31-4B8C-83A1-F6EECF244321}">
                <p14:modId xmlns:p14="http://schemas.microsoft.com/office/powerpoint/2010/main" val="1325260665"/>
              </p:ext>
            </p:extLst>
          </p:nvPr>
        </p:nvGraphicFramePr>
        <p:xfrm>
          <a:off x="142316" y="896464"/>
          <a:ext cx="6919225" cy="365370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グラフ 6"/>
          <p:cNvGraphicFramePr>
            <a:graphicFrameLocks/>
          </p:cNvGraphicFramePr>
          <p:nvPr>
            <p:extLst>
              <p:ext uri="{D42A27DB-BD31-4B8C-83A1-F6EECF244321}">
                <p14:modId xmlns:p14="http://schemas.microsoft.com/office/powerpoint/2010/main" val="4149799281"/>
              </p:ext>
            </p:extLst>
          </p:nvPr>
        </p:nvGraphicFramePr>
        <p:xfrm>
          <a:off x="3733046" y="1664875"/>
          <a:ext cx="5346501" cy="3581819"/>
        </p:xfrm>
        <a:graphic>
          <a:graphicData uri="http://schemas.openxmlformats.org/drawingml/2006/chart">
            <c:chart xmlns:c="http://schemas.openxmlformats.org/drawingml/2006/chart" xmlns:r="http://schemas.openxmlformats.org/officeDocument/2006/relationships" r:id="rId3"/>
          </a:graphicData>
        </a:graphic>
      </p:graphicFrame>
      <p:sp>
        <p:nvSpPr>
          <p:cNvPr id="2" name="タイトル 1"/>
          <p:cNvSpPr>
            <a:spLocks noGrp="1"/>
          </p:cNvSpPr>
          <p:nvPr>
            <p:ph type="title"/>
          </p:nvPr>
        </p:nvSpPr>
        <p:spPr/>
        <p:txBody>
          <a:bodyPr>
            <a:normAutofit/>
          </a:bodyPr>
          <a:lstStyle/>
          <a:p>
            <a:r>
              <a:rPr lang="ja-JP" altLang="en-US" dirty="0"/>
              <a:t>来</a:t>
            </a:r>
            <a:r>
              <a:rPr lang="ja-JP" altLang="en-US" dirty="0" smtClean="0"/>
              <a:t>阪外国人</a:t>
            </a:r>
            <a:r>
              <a:rPr lang="ja-JP" altLang="en-US" dirty="0"/>
              <a:t>旅行者の買物消費</a:t>
            </a:r>
            <a:r>
              <a:rPr lang="ja-JP" altLang="en-US" dirty="0" smtClean="0"/>
              <a:t>の推移・内訳</a:t>
            </a:r>
            <a:endParaRPr kumimoji="1" lang="ja-JP" altLang="en-US" sz="2000" dirty="0"/>
          </a:p>
        </p:txBody>
      </p:sp>
      <p:sp>
        <p:nvSpPr>
          <p:cNvPr id="6" name="テキスト ボックス 5"/>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P.4</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角丸四角形吹き出し 2"/>
          <p:cNvSpPr/>
          <p:nvPr/>
        </p:nvSpPr>
        <p:spPr>
          <a:xfrm>
            <a:off x="6844381" y="1557264"/>
            <a:ext cx="2592000" cy="4248000"/>
          </a:xfrm>
          <a:prstGeom prst="wedgeRoundRectCallout">
            <a:avLst>
              <a:gd name="adj1" fmla="val -74908"/>
              <a:gd name="adj2" fmla="val -24488"/>
              <a:gd name="adj3" fmla="val 16667"/>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1381976006"/>
              </p:ext>
            </p:extLst>
          </p:nvPr>
        </p:nvGraphicFramePr>
        <p:xfrm>
          <a:off x="6959821" y="1804598"/>
          <a:ext cx="2376000" cy="3764178"/>
        </p:xfrm>
        <a:graphic>
          <a:graphicData uri="http://schemas.openxmlformats.org/drawingml/2006/table">
            <a:tbl>
              <a:tblPr firstRow="1" firstCol="1" bandRow="1">
                <a:tableStyleId>{2D5ABB26-0587-4C30-8999-92F81FD0307C}</a:tableStyleId>
              </a:tblPr>
              <a:tblGrid>
                <a:gridCol w="1152000"/>
                <a:gridCol w="648000"/>
                <a:gridCol w="576000"/>
              </a:tblGrid>
              <a:tr h="178495">
                <a:tc>
                  <a:txBody>
                    <a:bodyPr/>
                    <a:lstStyle/>
                    <a:p>
                      <a:pPr algn="ctr">
                        <a:spcAft>
                          <a:spcPts val="0"/>
                        </a:spcAft>
                      </a:pPr>
                      <a:r>
                        <a:rPr lang="ja-JP" altLang="en-US" sz="1000" dirty="0" smtClean="0">
                          <a:effectLst/>
                          <a:latin typeface="Meiryo UI" panose="020B0604030504040204" pitchFamily="50" charset="-128"/>
                          <a:ea typeface="Meiryo UI" panose="020B0604030504040204" pitchFamily="50" charset="-128"/>
                          <a:cs typeface="Meiryo UI" panose="020B0604030504040204" pitchFamily="50" charset="-128"/>
                        </a:rPr>
                        <a:t>内訳項目</a:t>
                      </a:r>
                      <a:endParaRPr lang="ja-JP" sz="10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000" dirty="0" smtClean="0">
                          <a:effectLst/>
                          <a:latin typeface="Meiryo UI" panose="020B0604030504040204" pitchFamily="50" charset="-128"/>
                          <a:ea typeface="Meiryo UI" panose="020B0604030504040204" pitchFamily="50" charset="-128"/>
                          <a:cs typeface="Meiryo UI" panose="020B0604030504040204" pitchFamily="50" charset="-128"/>
                        </a:rPr>
                        <a:t>金額</a:t>
                      </a:r>
                      <a:endParaRPr lang="ja-JP" sz="10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000" dirty="0" smtClean="0">
                          <a:effectLst/>
                          <a:latin typeface="Meiryo UI" panose="020B0604030504040204" pitchFamily="50" charset="-128"/>
                          <a:ea typeface="Meiryo UI" panose="020B0604030504040204" pitchFamily="50" charset="-128"/>
                          <a:cs typeface="Meiryo UI" panose="020B0604030504040204" pitchFamily="50" charset="-128"/>
                        </a:rPr>
                        <a:t>構成比</a:t>
                      </a:r>
                      <a:endParaRPr lang="ja-JP" sz="10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8495">
                <a:tc>
                  <a:txBody>
                    <a:bodyPr/>
                    <a:lstStyle/>
                    <a:p>
                      <a:pPr algn="l">
                        <a:spcAft>
                          <a:spcPts val="0"/>
                        </a:spcAft>
                      </a:pPr>
                      <a:r>
                        <a:rPr lang="ja-JP" sz="1000" dirty="0">
                          <a:effectLst/>
                          <a:latin typeface="Meiryo UI" panose="020B0604030504040204" pitchFamily="50" charset="-128"/>
                          <a:ea typeface="Meiryo UI" panose="020B0604030504040204" pitchFamily="50" charset="-128"/>
                          <a:cs typeface="Meiryo UI" panose="020B0604030504040204" pitchFamily="50" charset="-128"/>
                        </a:rPr>
                        <a:t>化粧品・香水</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000" dirty="0">
                          <a:effectLst/>
                          <a:latin typeface="Meiryo UI" panose="020B0604030504040204" pitchFamily="50" charset="-128"/>
                          <a:ea typeface="Meiryo UI" panose="020B0604030504040204" pitchFamily="50" charset="-128"/>
                          <a:cs typeface="Meiryo UI" panose="020B0604030504040204" pitchFamily="50" charset="-128"/>
                        </a:rPr>
                        <a:t>\17,629</a:t>
                      </a:r>
                      <a:endParaRPr lang="ja-JP" sz="10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33.1%</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252">
                <a:tc>
                  <a:txBody>
                    <a:bodyPr/>
                    <a:lstStyle/>
                    <a:p>
                      <a:pPr algn="l">
                        <a:spcAft>
                          <a:spcPts val="0"/>
                        </a:spcAft>
                      </a:pPr>
                      <a:r>
                        <a:rPr lang="ja-JP" sz="1000" dirty="0">
                          <a:effectLst/>
                          <a:latin typeface="Meiryo UI" panose="020B0604030504040204" pitchFamily="50" charset="-128"/>
                          <a:ea typeface="Meiryo UI" panose="020B0604030504040204" pitchFamily="50" charset="-128"/>
                          <a:cs typeface="Meiryo UI" panose="020B0604030504040204" pitchFamily="50" charset="-128"/>
                        </a:rPr>
                        <a:t>高級ブランド品（時計、装飾品等）</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000" dirty="0">
                          <a:effectLst/>
                          <a:latin typeface="Meiryo UI" panose="020B0604030504040204" pitchFamily="50" charset="-128"/>
                          <a:ea typeface="Meiryo UI" panose="020B0604030504040204" pitchFamily="50" charset="-128"/>
                          <a:cs typeface="Meiryo UI" panose="020B0604030504040204" pitchFamily="50" charset="-128"/>
                        </a:rPr>
                        <a:t>\9,059</a:t>
                      </a:r>
                      <a:endParaRPr lang="ja-JP" sz="10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17.0%</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252">
                <a:tc>
                  <a:txBody>
                    <a:bodyPr/>
                    <a:lstStyle/>
                    <a:p>
                      <a:pPr algn="l">
                        <a:spcAft>
                          <a:spcPts val="0"/>
                        </a:spcAft>
                      </a:pPr>
                      <a:r>
                        <a:rPr lang="ja-JP" sz="1000" dirty="0">
                          <a:effectLst/>
                          <a:latin typeface="Meiryo UI" panose="020B0604030504040204" pitchFamily="50" charset="-128"/>
                          <a:ea typeface="Meiryo UI" panose="020B0604030504040204" pitchFamily="50" charset="-128"/>
                          <a:cs typeface="Meiryo UI" panose="020B0604030504040204" pitchFamily="50" charset="-128"/>
                        </a:rPr>
                        <a:t>洋服・靴・バッグ・装飾品</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000" dirty="0">
                          <a:effectLst/>
                          <a:latin typeface="Meiryo UI" panose="020B0604030504040204" pitchFamily="50" charset="-128"/>
                          <a:ea typeface="Meiryo UI" panose="020B0604030504040204" pitchFamily="50" charset="-128"/>
                          <a:cs typeface="Meiryo UI" panose="020B0604030504040204" pitchFamily="50" charset="-128"/>
                        </a:rPr>
                        <a:t>\6,266</a:t>
                      </a:r>
                      <a:endParaRPr lang="ja-JP" sz="10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11.8%</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252">
                <a:tc>
                  <a:txBody>
                    <a:bodyPr/>
                    <a:lstStyle/>
                    <a:p>
                      <a:pPr algn="l">
                        <a:spcAft>
                          <a:spcPts val="0"/>
                        </a:spcAft>
                      </a:pPr>
                      <a:r>
                        <a:rPr lang="ja-JP" sz="1000" dirty="0">
                          <a:effectLst/>
                          <a:latin typeface="Meiryo UI" panose="020B0604030504040204" pitchFamily="50" charset="-128"/>
                          <a:ea typeface="Meiryo UI" panose="020B0604030504040204" pitchFamily="50" charset="-128"/>
                          <a:cs typeface="Meiryo UI" panose="020B0604030504040204" pitchFamily="50" charset="-128"/>
                        </a:rPr>
                        <a:t>医療品・健康グッズ・トイレタリー</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000" dirty="0">
                          <a:effectLst/>
                          <a:latin typeface="Meiryo UI" panose="020B0604030504040204" pitchFamily="50" charset="-128"/>
                          <a:ea typeface="Meiryo UI" panose="020B0604030504040204" pitchFamily="50" charset="-128"/>
                          <a:cs typeface="Meiryo UI" panose="020B0604030504040204" pitchFamily="50" charset="-128"/>
                        </a:rPr>
                        <a:t>\5,809</a:t>
                      </a:r>
                      <a:endParaRPr lang="ja-JP" sz="10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10.9%</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3378">
                <a:tc>
                  <a:txBody>
                    <a:bodyPr/>
                    <a:lstStyle/>
                    <a:p>
                      <a:pPr algn="l">
                        <a:spcAft>
                          <a:spcPts val="0"/>
                        </a:spcAft>
                      </a:pPr>
                      <a:r>
                        <a:rPr lang="ja-JP" sz="1000" dirty="0">
                          <a:effectLst/>
                          <a:latin typeface="Meiryo UI" panose="020B0604030504040204" pitchFamily="50" charset="-128"/>
                          <a:ea typeface="Meiryo UI" panose="020B0604030504040204" pitchFamily="50" charset="-128"/>
                          <a:cs typeface="Meiryo UI" panose="020B0604030504040204" pitchFamily="50" charset="-128"/>
                        </a:rPr>
                        <a:t>電気製品（家電、パソコン、ゲーム等）</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000" dirty="0">
                          <a:effectLst/>
                          <a:latin typeface="Meiryo UI" panose="020B0604030504040204" pitchFamily="50" charset="-128"/>
                          <a:ea typeface="Meiryo UI" panose="020B0604030504040204" pitchFamily="50" charset="-128"/>
                          <a:cs typeface="Meiryo UI" panose="020B0604030504040204" pitchFamily="50" charset="-128"/>
                        </a:rPr>
                        <a:t>\4,954</a:t>
                      </a:r>
                      <a:endParaRPr lang="ja-JP" sz="10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9.3%</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252">
                <a:tc>
                  <a:txBody>
                    <a:bodyPr/>
                    <a:lstStyle/>
                    <a:p>
                      <a:pPr algn="l">
                        <a:spcAft>
                          <a:spcPts val="0"/>
                        </a:spcAft>
                      </a:pPr>
                      <a:r>
                        <a:rPr lang="ja-JP" sz="1000" dirty="0">
                          <a:effectLst/>
                          <a:latin typeface="Meiryo UI" panose="020B0604030504040204" pitchFamily="50" charset="-128"/>
                          <a:ea typeface="Meiryo UI" panose="020B0604030504040204" pitchFamily="50" charset="-128"/>
                          <a:cs typeface="Meiryo UI" panose="020B0604030504040204" pitchFamily="50" charset="-128"/>
                        </a:rPr>
                        <a:t>その他食料品・飲料・酒・たばこ</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000" dirty="0">
                          <a:effectLst/>
                          <a:latin typeface="Meiryo UI" panose="020B0604030504040204" pitchFamily="50" charset="-128"/>
                          <a:ea typeface="Meiryo UI" panose="020B0604030504040204" pitchFamily="50" charset="-128"/>
                          <a:cs typeface="Meiryo UI" panose="020B0604030504040204" pitchFamily="50" charset="-128"/>
                        </a:rPr>
                        <a:t>\2,844</a:t>
                      </a:r>
                      <a:endParaRPr lang="ja-JP" sz="10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5.3%</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8495">
                <a:tc>
                  <a:txBody>
                    <a:bodyPr/>
                    <a:lstStyle/>
                    <a:p>
                      <a:pPr algn="l">
                        <a:spcAft>
                          <a:spcPts val="0"/>
                        </a:spcAft>
                      </a:pPr>
                      <a:r>
                        <a:rPr lang="ja-JP" sz="1000" dirty="0">
                          <a:effectLst/>
                          <a:latin typeface="Meiryo UI" panose="020B0604030504040204" pitchFamily="50" charset="-128"/>
                          <a:ea typeface="Meiryo UI" panose="020B0604030504040204" pitchFamily="50" charset="-128"/>
                          <a:cs typeface="Meiryo UI" panose="020B0604030504040204" pitchFamily="50" charset="-128"/>
                        </a:rPr>
                        <a:t>菓子</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000">
                          <a:effectLst/>
                          <a:latin typeface="Meiryo UI" panose="020B0604030504040204" pitchFamily="50" charset="-128"/>
                          <a:ea typeface="Meiryo UI" panose="020B0604030504040204" pitchFamily="50" charset="-128"/>
                          <a:cs typeface="Meiryo UI" panose="020B0604030504040204" pitchFamily="50" charset="-128"/>
                        </a:rPr>
                        <a:t>\2,399</a:t>
                      </a:r>
                      <a:endParaRPr lang="ja-JP" sz="100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4.5%</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8495">
                <a:tc>
                  <a:txBody>
                    <a:bodyPr/>
                    <a:lstStyle/>
                    <a:p>
                      <a:pPr algn="l">
                        <a:spcAft>
                          <a:spcPts val="0"/>
                        </a:spcAft>
                      </a:pPr>
                      <a:r>
                        <a:rPr lang="ja-JP" sz="1000" dirty="0">
                          <a:effectLst/>
                          <a:latin typeface="Meiryo UI" panose="020B0604030504040204" pitchFamily="50" charset="-128"/>
                          <a:ea typeface="Meiryo UI" panose="020B0604030504040204" pitchFamily="50" charset="-128"/>
                          <a:cs typeface="Meiryo UI" panose="020B0604030504040204" pitchFamily="50" charset="-128"/>
                        </a:rPr>
                        <a:t>ベビー用品</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000" dirty="0">
                          <a:effectLst/>
                          <a:latin typeface="Meiryo UI" panose="020B0604030504040204" pitchFamily="50" charset="-128"/>
                          <a:ea typeface="Meiryo UI" panose="020B0604030504040204" pitchFamily="50" charset="-128"/>
                          <a:cs typeface="Meiryo UI" panose="020B0604030504040204" pitchFamily="50" charset="-128"/>
                        </a:rPr>
                        <a:t>\2,321</a:t>
                      </a:r>
                      <a:endParaRPr lang="ja-JP" sz="10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4.4%</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252">
                <a:tc>
                  <a:txBody>
                    <a:bodyPr/>
                    <a:lstStyle/>
                    <a:p>
                      <a:pPr algn="l">
                        <a:spcAft>
                          <a:spcPts val="0"/>
                        </a:spcAft>
                      </a:pPr>
                      <a:r>
                        <a:rPr lang="ja-JP" sz="1000" dirty="0">
                          <a:effectLst/>
                          <a:latin typeface="Meiryo UI" panose="020B0604030504040204" pitchFamily="50" charset="-128"/>
                          <a:ea typeface="Meiryo UI" panose="020B0604030504040204" pitchFamily="50" charset="-128"/>
                          <a:cs typeface="Meiryo UI" panose="020B0604030504040204" pitchFamily="50" charset="-128"/>
                        </a:rPr>
                        <a:t>着物・ゆかた・和雑貨・和食器</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000">
                          <a:effectLst/>
                          <a:latin typeface="Meiryo UI" panose="020B0604030504040204" pitchFamily="50" charset="-128"/>
                          <a:ea typeface="Meiryo UI" panose="020B0604030504040204" pitchFamily="50" charset="-128"/>
                          <a:cs typeface="Meiryo UI" panose="020B0604030504040204" pitchFamily="50" charset="-128"/>
                        </a:rPr>
                        <a:t>\1,116</a:t>
                      </a:r>
                      <a:endParaRPr lang="ja-JP" sz="100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2.1%</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3378">
                <a:tc>
                  <a:txBody>
                    <a:bodyPr/>
                    <a:lstStyle/>
                    <a:p>
                      <a:pPr algn="l">
                        <a:spcAft>
                          <a:spcPts val="0"/>
                        </a:spcAft>
                      </a:pPr>
                      <a:r>
                        <a:rPr lang="ja-JP" sz="1000" dirty="0">
                          <a:effectLst/>
                          <a:latin typeface="Meiryo UI" panose="020B0604030504040204" pitchFamily="50" charset="-128"/>
                          <a:ea typeface="Meiryo UI" panose="020B0604030504040204" pitchFamily="50" charset="-128"/>
                          <a:cs typeface="Meiryo UI" panose="020B0604030504040204" pitchFamily="50" charset="-128"/>
                        </a:rPr>
                        <a:t>マンガ・アニメ・コスプレ・フィギュア・プラモデル等</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sz="1000" dirty="0">
                          <a:effectLst/>
                          <a:latin typeface="Meiryo UI" panose="020B0604030504040204" pitchFamily="50" charset="-128"/>
                          <a:ea typeface="Meiryo UI" panose="020B0604030504040204" pitchFamily="50" charset="-128"/>
                          <a:cs typeface="Meiryo UI" panose="020B0604030504040204" pitchFamily="50" charset="-128"/>
                        </a:rPr>
                        <a:t>\888</a:t>
                      </a:r>
                      <a:endParaRPr lang="ja-JP" sz="10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1.7%</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正方形/長方形 9"/>
          <p:cNvSpPr/>
          <p:nvPr/>
        </p:nvSpPr>
        <p:spPr>
          <a:xfrm>
            <a:off x="5055493" y="2779101"/>
            <a:ext cx="900000" cy="36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総支出</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106,645</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1" y="798844"/>
            <a:ext cx="9738990"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来阪外国人旅行者の買物消費のうち、シェアが大きいのは化粧品や洋服となっている。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609512" y="2779101"/>
            <a:ext cx="900000" cy="36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総支出</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98,621</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19045" y="3789040"/>
            <a:ext cx="2286933" cy="246221"/>
          </a:xfrm>
          <a:prstGeom prst="rect">
            <a:avLst/>
          </a:prstGeom>
          <a:noFill/>
        </p:spPr>
        <p:txBody>
          <a:bodyPr wrap="square" rtlCol="0">
            <a:spAutoFit/>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交通費</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は航空運賃を除く</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1925391" y="6270932"/>
            <a:ext cx="7669582" cy="600164"/>
          </a:xfrm>
          <a:prstGeom prst="rect">
            <a:avLst/>
          </a:prstGeom>
          <a:noFill/>
        </p:spPr>
        <p:txBody>
          <a:bodyPr wrap="square" rtlCol="0">
            <a:spAutoFit/>
          </a:bodyPr>
          <a:lstStyle/>
          <a:p>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出典</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：来阪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2016</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年　（公財）</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大阪観光局</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外国人</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消費動向</a:t>
            </a:r>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調査</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結果から、大阪観光局が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算出</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2017</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年　（</a:t>
            </a:r>
            <a:r>
              <a:rPr lang="ja-JP" altLang="en-US" sz="1100" dirty="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公財）</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大阪観光局　「来阪インバウンド消費</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額調査</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2017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年」の結果から、大阪観光局が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算出</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訪都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東京都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国別外国人旅行者行動特性調査</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二等辺三角形 4"/>
          <p:cNvSpPr/>
          <p:nvPr/>
        </p:nvSpPr>
        <p:spPr>
          <a:xfrm rot="5400000">
            <a:off x="2824947" y="2780510"/>
            <a:ext cx="1620000" cy="28803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5888427" y="3832956"/>
            <a:ext cx="1192259" cy="261610"/>
          </a:xfrm>
          <a:prstGeom prst="rect">
            <a:avLst/>
          </a:prstGeom>
          <a:noFill/>
        </p:spPr>
        <p:txBody>
          <a:bodyPr wrap="square" rtlCol="0">
            <a:spAutoFit/>
          </a:bodyP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(n=1,785)</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2288027" y="3832956"/>
            <a:ext cx="1192259" cy="261610"/>
          </a:xfrm>
          <a:prstGeom prst="rect">
            <a:avLst/>
          </a:prstGeom>
          <a:noFill/>
        </p:spPr>
        <p:txBody>
          <a:bodyPr wrap="square" rtlCol="0">
            <a:spAutoFit/>
          </a:bodyP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(n=120)</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3728267" y="4449024"/>
            <a:ext cx="720000" cy="252000"/>
          </a:xfrm>
          <a:prstGeom prst="rect">
            <a:avLst/>
          </a:prstGeom>
          <a:solidFill>
            <a:schemeClr val="bg1"/>
          </a:solidFill>
          <a:ln>
            <a:solidFill>
              <a:schemeClr val="accent1"/>
            </a:solidFill>
          </a:ln>
        </p:spPr>
        <p:txBody>
          <a:bodyPr wrap="square" rtlCol="0">
            <a:spAutoFit/>
          </a:bodyPr>
          <a:lstStyle/>
          <a:p>
            <a:pPr algn="ct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227923" y="4449024"/>
            <a:ext cx="720000" cy="252000"/>
          </a:xfrm>
          <a:prstGeom prst="rect">
            <a:avLst/>
          </a:prstGeom>
          <a:solidFill>
            <a:schemeClr val="bg1"/>
          </a:solidFill>
          <a:ln>
            <a:solidFill>
              <a:schemeClr val="accent1"/>
            </a:solidFill>
          </a:ln>
        </p:spPr>
        <p:txBody>
          <a:bodyPr wrap="square" rtlCol="0">
            <a:spAutoFit/>
          </a:bodyPr>
          <a:lstStyle/>
          <a:p>
            <a:pPr algn="ct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2016</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3728267" y="1571553"/>
            <a:ext cx="720000" cy="252000"/>
          </a:xfrm>
          <a:prstGeom prst="rect">
            <a:avLst/>
          </a:prstGeom>
          <a:solidFill>
            <a:schemeClr val="bg1"/>
          </a:solidFill>
          <a:ln>
            <a:solidFill>
              <a:schemeClr val="accent1"/>
            </a:solidFill>
          </a:ln>
        </p:spPr>
        <p:txBody>
          <a:bodyPr wrap="square" rtlCol="0">
            <a:spAutoFit/>
          </a:bodyPr>
          <a:lstStyle/>
          <a:p>
            <a:pPr algn="ct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227923" y="1571553"/>
            <a:ext cx="720000" cy="252000"/>
          </a:xfrm>
          <a:prstGeom prst="rect">
            <a:avLst/>
          </a:prstGeom>
          <a:solidFill>
            <a:schemeClr val="bg1"/>
          </a:solidFill>
          <a:ln>
            <a:solidFill>
              <a:schemeClr val="accent1"/>
            </a:solidFill>
          </a:ln>
        </p:spPr>
        <p:txBody>
          <a:bodyPr wrap="square" rtlCol="0">
            <a:spAutoFit/>
          </a:bodyPr>
          <a:lstStyle/>
          <a:p>
            <a:pPr algn="ct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2016</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5" name="グラフ 24"/>
          <p:cNvGraphicFramePr>
            <a:graphicFrameLocks/>
          </p:cNvGraphicFramePr>
          <p:nvPr>
            <p:extLst>
              <p:ext uri="{D42A27DB-BD31-4B8C-83A1-F6EECF244321}">
                <p14:modId xmlns:p14="http://schemas.microsoft.com/office/powerpoint/2010/main" val="60547312"/>
              </p:ext>
            </p:extLst>
          </p:nvPr>
        </p:nvGraphicFramePr>
        <p:xfrm>
          <a:off x="316159" y="4189675"/>
          <a:ext cx="4886326" cy="389572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6" name="グラフ 25"/>
          <p:cNvGraphicFramePr>
            <a:graphicFrameLocks/>
          </p:cNvGraphicFramePr>
          <p:nvPr>
            <p:extLst>
              <p:ext uri="{D42A27DB-BD31-4B8C-83A1-F6EECF244321}">
                <p14:modId xmlns:p14="http://schemas.microsoft.com/office/powerpoint/2010/main" val="3387340470"/>
              </p:ext>
            </p:extLst>
          </p:nvPr>
        </p:nvGraphicFramePr>
        <p:xfrm>
          <a:off x="3633433" y="4097250"/>
          <a:ext cx="5961539" cy="3895725"/>
        </p:xfrm>
        <a:graphic>
          <a:graphicData uri="http://schemas.openxmlformats.org/drawingml/2006/chart">
            <c:chart xmlns:c="http://schemas.openxmlformats.org/drawingml/2006/chart" xmlns:r="http://schemas.openxmlformats.org/officeDocument/2006/relationships" r:id="rId5"/>
          </a:graphicData>
        </a:graphic>
      </p:graphicFrame>
      <p:sp>
        <p:nvSpPr>
          <p:cNvPr id="8" name="テキスト ボックス 7"/>
          <p:cNvSpPr txBox="1"/>
          <p:nvPr/>
        </p:nvSpPr>
        <p:spPr>
          <a:xfrm>
            <a:off x="90197" y="1196751"/>
            <a:ext cx="2160000" cy="307777"/>
          </a:xfrm>
          <a:prstGeom prst="rect">
            <a:avLst/>
          </a:prstGeom>
          <a:solidFill>
            <a:srgbClr val="00B0F0"/>
          </a:solidFill>
        </p:spPr>
        <p:txBody>
          <a:bodyPr wrap="square" rtlCol="0">
            <a:spAutoFit/>
          </a:bodyPr>
          <a:lstStyle/>
          <a:p>
            <a:r>
              <a:rPr kumimoji="1" lang="ja-JP" altLang="en-US" sz="1400" b="1" dirty="0" smtClean="0">
                <a:solidFill>
                  <a:schemeClr val="bg1"/>
                </a:solidFill>
              </a:rPr>
              <a:t>来阪外国人旅行者</a:t>
            </a:r>
            <a:endParaRPr kumimoji="1" lang="ja-JP" altLang="en-US" sz="1400" b="1" dirty="0">
              <a:solidFill>
                <a:schemeClr val="bg1"/>
              </a:solidFill>
            </a:endParaRPr>
          </a:p>
        </p:txBody>
      </p:sp>
      <p:sp>
        <p:nvSpPr>
          <p:cNvPr id="27" name="テキスト ボックス 26"/>
          <p:cNvSpPr txBox="1"/>
          <p:nvPr/>
        </p:nvSpPr>
        <p:spPr>
          <a:xfrm>
            <a:off x="89917" y="4090927"/>
            <a:ext cx="2160000" cy="276999"/>
          </a:xfrm>
          <a:prstGeom prst="rect">
            <a:avLst/>
          </a:prstGeom>
          <a:solidFill>
            <a:srgbClr val="00B0F0"/>
          </a:solidFill>
        </p:spPr>
        <p:txBody>
          <a:bodyPr wrap="square" rtlCol="0">
            <a:spAutoFit/>
          </a:bodyPr>
          <a:lstStyle/>
          <a:p>
            <a:r>
              <a:rPr lang="ja-JP" altLang="en-US" sz="1200" b="1" dirty="0" smtClean="0">
                <a:solidFill>
                  <a:schemeClr val="bg1"/>
                </a:solidFill>
              </a:rPr>
              <a:t>（参考）訪都</a:t>
            </a:r>
            <a:r>
              <a:rPr kumimoji="1" lang="ja-JP" altLang="en-US" sz="1200" b="1" dirty="0" smtClean="0">
                <a:solidFill>
                  <a:schemeClr val="bg1"/>
                </a:solidFill>
              </a:rPr>
              <a:t>外国人旅行者</a:t>
            </a:r>
            <a:endParaRPr kumimoji="1" lang="ja-JP" altLang="en-US" sz="1200" b="1" dirty="0">
              <a:solidFill>
                <a:schemeClr val="bg1"/>
              </a:solidFill>
            </a:endParaRPr>
          </a:p>
        </p:txBody>
      </p:sp>
      <p:sp>
        <p:nvSpPr>
          <p:cNvPr id="28" name="二等辺三角形 27"/>
          <p:cNvSpPr/>
          <p:nvPr/>
        </p:nvSpPr>
        <p:spPr>
          <a:xfrm rot="5400000">
            <a:off x="3096309" y="5267694"/>
            <a:ext cx="1260000" cy="216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96234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kern="100" dirty="0" smtClean="0"/>
              <a:t>平成</a:t>
            </a:r>
            <a:r>
              <a:rPr lang="en-US" altLang="ja-JP" kern="100" dirty="0" smtClean="0"/>
              <a:t>29</a:t>
            </a:r>
            <a:r>
              <a:rPr lang="ja-JP" altLang="en-US" kern="100" dirty="0" smtClean="0"/>
              <a:t>年度</a:t>
            </a:r>
            <a:r>
              <a:rPr lang="ja-JP" altLang="en-US" kern="100" dirty="0"/>
              <a:t>宿泊</a:t>
            </a:r>
            <a:r>
              <a:rPr lang="ja-JP" altLang="en-US" kern="100" dirty="0" smtClean="0"/>
              <a:t>税充当事業の見直しについて</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3904972475"/>
              </p:ext>
            </p:extLst>
          </p:nvPr>
        </p:nvGraphicFramePr>
        <p:xfrm>
          <a:off x="153132" y="2446288"/>
          <a:ext cx="9225816" cy="3773517"/>
        </p:xfrm>
        <a:graphic>
          <a:graphicData uri="http://schemas.openxmlformats.org/drawingml/2006/table">
            <a:tbl>
              <a:tblPr>
                <a:tableStyleId>{BC89EF96-8CEA-46FF-86C4-4CE0E7609802}</a:tableStyleId>
              </a:tblPr>
              <a:tblGrid>
                <a:gridCol w="2889113"/>
                <a:gridCol w="4241349"/>
                <a:gridCol w="1047677"/>
                <a:gridCol w="1047677"/>
              </a:tblGrid>
              <a:tr h="143269">
                <a:tc rowSpan="2">
                  <a:txBody>
                    <a:bodyPr/>
                    <a:lstStyle/>
                    <a:p>
                      <a:pPr marL="0" indent="0" algn="ctr" fontAlgn="ctr">
                        <a:lnSpc>
                          <a:spcPct val="100000"/>
                        </a:lnSpc>
                        <a:buFont typeface="Wingdings" panose="05000000000000000000" pitchFamily="2" charset="2"/>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実施事業</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rowSpan="2">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gridSpan="2">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宿泊税充当額　（千円）</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5">
                        <a:lumMod val="40000"/>
                        <a:lumOff val="60000"/>
                      </a:schemeClr>
                    </a:solidFill>
                  </a:tcPr>
                </a:tc>
                <a:tc hMerge="1">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000" b="0" dirty="0" smtClean="0">
                        <a:solidFill>
                          <a:schemeClr val="tx1"/>
                        </a:solidFill>
                        <a:latin typeface="+mj-ea"/>
                        <a:ea typeface="+mj-ea"/>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5">
                        <a:lumMod val="40000"/>
                        <a:lumOff val="60000"/>
                      </a:schemeClr>
                    </a:solidFill>
                  </a:tcPr>
                </a:tc>
              </a:tr>
              <a:tr h="164669">
                <a:tc vMerge="1">
                  <a:txBody>
                    <a:bodyPr/>
                    <a:lstStyle/>
                    <a:p>
                      <a:endParaRPr kumimoji="1" lang="ja-JP" altLang="en-US"/>
                    </a:p>
                  </a:txBody>
                  <a:tcPr/>
                </a:tc>
                <a:tc vMerge="1">
                  <a:txBody>
                    <a:bodyPr/>
                    <a:lstStyle/>
                    <a:p>
                      <a:endParaRPr kumimoji="1" lang="ja-JP" altLang="en-US"/>
                    </a:p>
                  </a:txBody>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当初予算額</a:t>
                      </a:r>
                    </a:p>
                  </a:txBody>
                  <a:tcPr marL="36000" marR="3600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p>
                  </a:txBody>
                  <a:tcPr marL="36000" marR="3600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r>
              <a:tr h="426713">
                <a:tc>
                  <a:txBody>
                    <a:bodyPr/>
                    <a:lstStyle/>
                    <a:p>
                      <a:pPr marL="171450" indent="-171450" algn="l" fontAlgn="ctr">
                        <a:lnSpc>
                          <a:spcPct val="100000"/>
                        </a:lnSpc>
                        <a:buFont typeface="Wingdings" panose="05000000000000000000" pitchFamily="2" charset="2"/>
                        <a:buChar char="u"/>
                      </a:pP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 Free Wi-Fi</a:t>
                      </a: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設置促進事業費</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府域における観光コース等を中心とした地域・エリアについて</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Wi-Fi</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整備計画を策定し、集中的に整備を実施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126,688</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42,024</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86535">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宿泊施設の「おもてなし」環境整備促進補助金</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宿泊施設における多言語化や</a:t>
                      </a:r>
                      <a:r>
                        <a:rPr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IT</a:t>
                      </a:r>
                      <a:r>
                        <a:rPr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環境の整備など、利用者の利便性向上につながる施設整備を促進</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50,000</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41,304</a:t>
                      </a:r>
                    </a:p>
                  </a:txBody>
                  <a:tcPr marL="36000" marR="3600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86535">
                <a:tc>
                  <a:txBody>
                    <a:bodyPr/>
                    <a:lstStyle/>
                    <a:p>
                      <a:pPr marL="171450" indent="-171450" algn="l" fontAlgn="ctr">
                        <a:lnSpc>
                          <a:spcPct val="100000"/>
                        </a:lnSpc>
                        <a:buFont typeface="Wingdings" panose="05000000000000000000" pitchFamily="2" charset="2"/>
                        <a:buChar char="u"/>
                      </a:pPr>
                      <a:r>
                        <a:rPr lang="ja-JP" altLang="en-US"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「トラベルサービスセンター大阪」運営事業費</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大阪駅において、各種相談や観光案内、外貨両替等の旅行者の利便性向上のサービスを一体的に提供</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36,027</a:t>
                      </a:r>
                      <a:endPar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32,633</a:t>
                      </a:r>
                      <a:endPar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86535">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多言語観光マップ作成事業負担金</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府域の観光情報を掲載した大阪全体の観光マップを、多言語で作成</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41,523</a:t>
                      </a:r>
                      <a:endPar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20,183</a:t>
                      </a:r>
                      <a:endPar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86535">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市町村観光振興支援事業補助金</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府域全体の受入環境整備を加速化し、集客促進を図るため、市町村が実施する観光振興事業を支援</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80,000</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51,239</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86535">
                <a:tc>
                  <a:txBody>
                    <a:bodyPr/>
                    <a:lstStyle/>
                    <a:p>
                      <a:pPr marL="171450" indent="-171450" algn="l" fontAlgn="ctr">
                        <a:lnSpc>
                          <a:spcPct val="100000"/>
                        </a:lnSpc>
                        <a:buFont typeface="Wingdings" panose="05000000000000000000" pitchFamily="2" charset="2"/>
                        <a:buChar char="u"/>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観光施設等国際化支援事業費</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府内観光施設及び府有施設における案内表示の多言語化など施設整備を促進</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buFont typeface="Arial" panose="020B0604020202020204" pitchFamily="34" charset="0"/>
                        <a:buNone/>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70,000</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buFont typeface="Arial" panose="020B0604020202020204" pitchFamily="34" charset="0"/>
                        <a:buNone/>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86535">
                <a:tc>
                  <a:txBody>
                    <a:bodyPr/>
                    <a:lstStyle/>
                    <a:p>
                      <a:pPr marL="171450" indent="-171450" algn="l" fontAlgn="ctr">
                        <a:lnSpc>
                          <a:spcPct val="100000"/>
                        </a:lnSpc>
                        <a:buFont typeface="Wingdings" panose="05000000000000000000" pitchFamily="2" charset="2"/>
                        <a:buChar char="u"/>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食でおもてなし・多言語メニュー作成支援事業費</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多言語メニュー作成システムとあわせ、多言語メニューを置く飲食店を検索できるサイトを構築・配信</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buFont typeface="Arial" panose="020B0604020202020204" pitchFamily="34" charset="0"/>
                        <a:buNone/>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15,487</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buFont typeface="Arial" panose="020B0604020202020204" pitchFamily="34" charset="0"/>
                        <a:buNone/>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9,890</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86535">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警察車両（パトロールカー）の英語表記</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外国人旅行者が安全安心に滞在できるよう、警察車両（パトロールカー）の英語表記を実施</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6,354</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5,529</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86535">
                <a:tc>
                  <a:txBody>
                    <a:bodyPr/>
                    <a:lstStyle/>
                    <a:p>
                      <a:pPr marL="171450" indent="-171450" algn="l" fontAlgn="ctr">
                        <a:lnSpc>
                          <a:spcPct val="100000"/>
                        </a:lnSpc>
                        <a:buFont typeface="Wingdings" panose="05000000000000000000" pitchFamily="2" charset="2"/>
                        <a:buChar char="u"/>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水と光とみどりのまちづくり推進事業費</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spcAft>
                          <a:spcPts val="0"/>
                        </a:spcAft>
                        <a:buFont typeface="Arial" panose="020B0604020202020204" pitchFamily="34" charset="0"/>
                        <a:buChar cha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「北浜・中之島東部エリア」での水辺のにぎわい空間創出のための施設整備や、八軒屋浜を核とした舟運拠点空間の創出に向けた基本計画の策定</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spcAft>
                          <a:spcPts val="0"/>
                        </a:spcAft>
                        <a:buFont typeface="Arial" panose="020B0604020202020204" pitchFamily="34" charset="0"/>
                        <a:buNone/>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153,630</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spcAft>
                          <a:spcPts val="0"/>
                        </a:spcAft>
                        <a:buFont typeface="Arial" panose="020B0604020202020204" pitchFamily="34" charset="0"/>
                        <a:buNone/>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85,953</a:t>
                      </a:r>
                    </a:p>
                  </a:txBody>
                  <a:tcPr marL="36000" marR="3600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86535">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大阪ストーリープロジェクト事業費</a:t>
                      </a:r>
                      <a:endPar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大阪の魅力スポットを巡るルートを、歴史や文化、地域性によってストーリー性をもたせ再編集、発信</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45,432</a:t>
                      </a:r>
                      <a:endPar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24,829</a:t>
                      </a:r>
                      <a:endPar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86535">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宿泊税導入推進事業費</a:t>
                      </a:r>
                      <a:endPar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年度導入経費への充当）　</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税徴収に係るシステム開発経費等、宿泊税導入に係る経費（</a:t>
                      </a: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H28</a:t>
                      </a: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予算額：</a:t>
                      </a: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271,369</a:t>
                      </a: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千円）の償還分（＊複数年で償還）</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fontAlgn="ctr">
                        <a:lnSpc>
                          <a:spcPct val="100000"/>
                        </a:lnSpc>
                        <a:buFont typeface="Arial" panose="020B0604020202020204" pitchFamily="34" charset="0"/>
                        <a:buNone/>
                      </a:pP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92,787</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fontAlgn="ctr">
                        <a:lnSpc>
                          <a:spcPct val="100000"/>
                        </a:lnSpc>
                        <a:buFont typeface="Arial" panose="020B0604020202020204" pitchFamily="34" charset="0"/>
                        <a:buNone/>
                      </a:pP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61,352</a:t>
                      </a:r>
                    </a:p>
                  </a:txBody>
                  <a:tcPr marL="36000" marR="3600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bl>
          </a:graphicData>
        </a:graphic>
      </p:graphicFrame>
      <p:sp>
        <p:nvSpPr>
          <p:cNvPr id="12" name="テキスト ボックス 11"/>
          <p:cNvSpPr txBox="1"/>
          <p:nvPr/>
        </p:nvSpPr>
        <p:spPr>
          <a:xfrm>
            <a:off x="0" y="785970"/>
            <a:ext cx="9649072" cy="1300356"/>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dirty="0">
                <a:latin typeface="Meiryo UI" panose="020B0604030504040204" pitchFamily="50" charset="-128"/>
                <a:ea typeface="Meiryo UI" panose="020B0604030504040204" pitchFamily="50" charset="-128"/>
                <a:cs typeface="Meiryo UI" panose="020B0604030504040204" pitchFamily="50" charset="-128"/>
              </a:rPr>
              <a:t>29</a:t>
            </a:r>
            <a:r>
              <a:rPr lang="ja-JP" altLang="en-US" dirty="0">
                <a:latin typeface="Meiryo UI" panose="020B0604030504040204" pitchFamily="50" charset="-128"/>
                <a:ea typeface="Meiryo UI" panose="020B0604030504040204" pitchFamily="50" charset="-128"/>
                <a:cs typeface="Meiryo UI" panose="020B0604030504040204" pitchFamily="50" charset="-128"/>
              </a:rPr>
              <a:t>年度は、</a:t>
            </a:r>
            <a:r>
              <a:rPr lang="ja-JP" altLang="ja-JP" dirty="0">
                <a:latin typeface="Meiryo UI" panose="020B0604030504040204" pitchFamily="50" charset="-128"/>
                <a:ea typeface="Meiryo UI" panose="020B0604030504040204" pitchFamily="50" charset="-128"/>
                <a:cs typeface="Meiryo UI" panose="020B0604030504040204" pitchFamily="50" charset="-128"/>
              </a:rPr>
              <a:t>宿泊</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税</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充当</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ja-JP" dirty="0">
                <a:latin typeface="Meiryo UI" panose="020B0604030504040204" pitchFamily="50" charset="-128"/>
                <a:ea typeface="Meiryo UI" panose="020B0604030504040204" pitchFamily="50" charset="-128"/>
                <a:cs typeface="Meiryo UI" panose="020B0604030504040204" pitchFamily="50" charset="-128"/>
              </a:rPr>
              <a:t>の執行に</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当たって、</a:t>
            </a:r>
            <a:r>
              <a:rPr lang="ja-JP" altLang="ja-JP" dirty="0">
                <a:latin typeface="Meiryo UI" panose="020B0604030504040204" pitchFamily="50" charset="-128"/>
                <a:ea typeface="Meiryo UI" panose="020B0604030504040204" pitchFamily="50" charset="-128"/>
                <a:cs typeface="Meiryo UI" panose="020B0604030504040204" pitchFamily="50" charset="-128"/>
              </a:rPr>
              <a:t>税収動向を踏まえながら</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ja-JP" dirty="0">
                <a:latin typeface="Meiryo UI" panose="020B0604030504040204" pitchFamily="50" charset="-128"/>
                <a:ea typeface="Meiryo UI" panose="020B0604030504040204" pitchFamily="50" charset="-128"/>
                <a:cs typeface="Meiryo UI" panose="020B0604030504040204" pitchFamily="50" charset="-128"/>
              </a:rPr>
              <a:t>の組み立てや運用において、</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工夫</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を凝らし、充当額の見直し</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ja-JP" dirty="0">
                <a:latin typeface="Meiryo UI" panose="020B0604030504040204" pitchFamily="50" charset="-128"/>
                <a:ea typeface="Meiryo UI" panose="020B0604030504040204" pitchFamily="50" charset="-128"/>
                <a:cs typeface="Meiryo UI" panose="020B0604030504040204" pitchFamily="50" charset="-128"/>
              </a:rPr>
              <a:t>影響</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が可能</a:t>
            </a:r>
            <a:r>
              <a:rPr lang="ja-JP" altLang="ja-JP" dirty="0">
                <a:latin typeface="Meiryo UI" panose="020B0604030504040204" pitchFamily="50" charset="-128"/>
                <a:ea typeface="Meiryo UI" panose="020B0604030504040204" pitchFamily="50" charset="-128"/>
                <a:cs typeface="Meiryo UI" panose="020B0604030504040204" pitchFamily="50" charset="-128"/>
              </a:rPr>
              <a:t>な限り最小限にとどまるよう</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努め</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た</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例</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委託を予定していた補助</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金</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交付</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等に係る事務を、府職員で対応</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一部の</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補助</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事業について</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類似の</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他の補助制度に組み込んで</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0" y="2179464"/>
            <a:ext cx="3114253" cy="276999"/>
          </a:xfrm>
          <a:prstGeom prst="rect">
            <a:avLst/>
          </a:prstGeom>
          <a:noFill/>
        </p:spPr>
        <p:txBody>
          <a:bodyPr wrap="square" rtlCol="0">
            <a:spAutoFit/>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充当額</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の見直しを行った主な充当事業＞</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P.5</a:t>
            </a:r>
          </a:p>
        </p:txBody>
      </p:sp>
    </p:spTree>
    <p:extLst>
      <p:ext uri="{BB962C8B-B14F-4D97-AF65-F5344CB8AC3E}">
        <p14:creationId xmlns:p14="http://schemas.microsoft.com/office/powerpoint/2010/main" val="3125173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kern="100" dirty="0"/>
              <a:t>宿泊</a:t>
            </a:r>
            <a:r>
              <a:rPr lang="ja-JP" altLang="en-US" kern="100" dirty="0" smtClean="0"/>
              <a:t>税充当事業について（平成</a:t>
            </a:r>
            <a:r>
              <a:rPr lang="en-US" altLang="ja-JP" kern="100" dirty="0" smtClean="0"/>
              <a:t>28</a:t>
            </a:r>
            <a:r>
              <a:rPr lang="ja-JP" altLang="en-US" kern="100" dirty="0" smtClean="0"/>
              <a:t>年度期末評価）</a:t>
            </a:r>
            <a:endParaRPr kumimoji="1" lang="ja-JP" altLang="en-US" dirty="0"/>
          </a:p>
        </p:txBody>
      </p:sp>
      <p:sp>
        <p:nvSpPr>
          <p:cNvPr id="11" name="テキスト ボックス 10"/>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P.6</a:t>
            </a:r>
          </a:p>
        </p:txBody>
      </p:sp>
      <p:sp>
        <p:nvSpPr>
          <p:cNvPr id="7" name="正方形/長方形 6"/>
          <p:cNvSpPr/>
          <p:nvPr/>
        </p:nvSpPr>
        <p:spPr>
          <a:xfrm>
            <a:off x="173049" y="908720"/>
            <a:ext cx="576000" cy="27363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観光客</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と地域住民相互の目線に</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立った受入環境整備</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173047" y="3733600"/>
            <a:ext cx="576000" cy="165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魅力づくり及び</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戦略的なプロモーション推進</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584829947"/>
              </p:ext>
            </p:extLst>
          </p:nvPr>
        </p:nvGraphicFramePr>
        <p:xfrm>
          <a:off x="882005" y="908720"/>
          <a:ext cx="8567552" cy="2736000"/>
        </p:xfrm>
        <a:graphic>
          <a:graphicData uri="http://schemas.openxmlformats.org/drawingml/2006/table">
            <a:tbl>
              <a:tblPr>
                <a:tableStyleId>{BC89EF96-8CEA-46FF-86C4-4CE0E7609802}</a:tableStyleId>
              </a:tblPr>
              <a:tblGrid>
                <a:gridCol w="3132000"/>
                <a:gridCol w="900000"/>
                <a:gridCol w="4535552"/>
              </a:tblGrid>
              <a:tr h="384719">
                <a:tc>
                  <a:txBody>
                    <a:bodyPr/>
                    <a:lstStyle/>
                    <a:p>
                      <a:pPr marL="0" indent="0" algn="ctr" fontAlgn="ctr">
                        <a:lnSpc>
                          <a:spcPct val="100000"/>
                        </a:lnSpc>
                        <a:buFont typeface="Wingdings" panose="05000000000000000000" pitchFamily="2" charset="2"/>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事業名称・事業内容</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zh-CN"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宿泊税充当</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額</a:t>
                      </a:r>
                      <a:endParaRPr kumimoji="1" lang="zh-CN"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期末評価</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r>
              <a:tr h="229746">
                <a:tc>
                  <a:txBody>
                    <a:bodyPr/>
                    <a:lstStyle/>
                    <a:p>
                      <a:pPr marL="0" indent="0" algn="l" fontAlgn="ctr">
                        <a:lnSpc>
                          <a:spcPct val="100000"/>
                        </a:lnSpc>
                        <a:buFont typeface="Wingdings" panose="05000000000000000000" pitchFamily="2" charset="2"/>
                        <a:buNone/>
                      </a:pPr>
                      <a:r>
                        <a:rPr lang="ja-JP" altLang="en-US"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大阪おもてなしステーション整備運営費</a:t>
                      </a:r>
                      <a:endParaRPr lang="en-US" altLang="ja-JP"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2">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35,449</a:t>
                      </a:r>
                    </a:p>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0" algn="l" defTabSz="914400" rtl="0" eaLnBrk="1" latinLnBrk="0" hangingPunct="1"/>
                      <a:r>
                        <a:rPr kumimoji="1" lang="en-US" altLang="ja-JP" sz="10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10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月に「トラベルサービスセンター大阪（愛称：おもてなしステーション）」を開設し、運営を開始した。</a:t>
                      </a:r>
                      <a:endPar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558929">
                <a:tc>
                  <a:txBody>
                    <a:bodyPr/>
                    <a:lstStyle/>
                    <a:p>
                      <a:pPr marL="0" marR="0" lvl="0" indent="0" algn="l" defTabSz="914400"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外貨両替等の民間が実施するサービスと連携して、旅行時のトラブル対応などを一体的にワンストップで提供する場として「大阪おもてなしステーション」を整備</a:t>
                      </a: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287060">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外国人旅行者安全確保事業費</a:t>
                      </a:r>
                      <a:endParaRPr lang="en-US" altLang="ja-JP"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2">
                  <a:txBody>
                    <a:bodyPr/>
                    <a:lstStyle/>
                    <a:p>
                      <a:pPr algn="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731</a:t>
                      </a:r>
                    </a:p>
                    <a:p>
                      <a:pPr algn="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r>
                        <a:rPr kumimoji="1" lang="ja-JP" altLang="en-US" sz="1000" b="0" i="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ポータルサイトに府内の訪⽇外国⼈受⼊医療機関検索</a:t>
                      </a:r>
                      <a:r>
                        <a:rPr kumimoji="1" lang="en-US" altLang="ja-JP" sz="1000" b="0" i="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HP</a:t>
                      </a:r>
                      <a:r>
                        <a:rPr kumimoji="1" lang="ja-JP" altLang="en-US" sz="1000" b="0" i="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のリンクを追加するなど内容の充実を図るとともに、その周知を図るため、広報カードを増刷した。</a:t>
                      </a:r>
                    </a:p>
                    <a:p>
                      <a:r>
                        <a:rPr kumimoji="1" lang="ja-JP" altLang="en-US" sz="1000" b="0" i="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地域の意⾒を反映した⽀援体制を構築するため、大阪市と堺市の２地域の自治体・宿泊施設・観光施設が参画するワークショップを開催し、支援フロー（案）をとりまとめた。</a:t>
                      </a:r>
                    </a:p>
                    <a:p>
                      <a:r>
                        <a:rPr kumimoji="1" lang="ja-JP" altLang="en-US" sz="1000" b="0" i="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引き続き外国⼈旅⾏者の災害時における安全確保のための取組みを進める。</a:t>
                      </a:r>
                      <a:endParaRPr kumimoji="1" lang="ja-JP" altLang="en-US" sz="10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643527">
                <a:tc>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外国人旅行者が、安心・安全に大阪の旅行や観光を楽しめるよう、外国人旅行者自らが必要な情報を入手できる環境と観光施設や宿泊施設等における支援体制を構築</a:t>
                      </a:r>
                      <a:endParaRPr lang="en-US" altLang="ja-JP"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246242">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大阪おもてなし環境向上のための水準調査事業</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2">
                  <a:txBody>
                    <a:bodyPr/>
                    <a:lstStyle/>
                    <a:p>
                      <a:pPr marL="44550" indent="0" algn="r">
                        <a:lnSpc>
                          <a:spcPct val="100000"/>
                        </a:lnSpc>
                        <a:buFont typeface="Arial" panose="020B0604020202020204" pitchFamily="34" charset="0"/>
                        <a:buNone/>
                      </a:pPr>
                      <a:r>
                        <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1,480</a:t>
                      </a:r>
                    </a:p>
                    <a:p>
                      <a:pPr marL="44550" indent="0" algn="r">
                        <a:lnSpc>
                          <a:spcPct val="100000"/>
                        </a:lnSpc>
                        <a:buFont typeface="Arial" panose="020B0604020202020204" pitchFamily="34" charset="0"/>
                        <a:buNone/>
                      </a:pPr>
                      <a:r>
                        <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zh-TW"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44550" indent="0">
                        <a:lnSpc>
                          <a:spcPct val="100000"/>
                        </a:lnSpc>
                        <a:buFont typeface="Arial" panose="020B0604020202020204" pitchFamily="34" charset="0"/>
                        <a:buNone/>
                      </a:pPr>
                      <a:r>
                        <a:rPr lang="ja-JP" altLang="en-US" sz="1000" dirty="0" smtClean="0">
                          <a:effectLst/>
                          <a:latin typeface="Meiryo UI" panose="020B0604030504040204" pitchFamily="50" charset="-128"/>
                          <a:ea typeface="Meiryo UI" panose="020B0604030504040204" pitchFamily="50" charset="-128"/>
                          <a:cs typeface="Meiryo UI" panose="020B0604030504040204" pitchFamily="50" charset="-128"/>
                        </a:rPr>
                        <a:t>大阪府内の</a:t>
                      </a:r>
                      <a:r>
                        <a:rPr lang="en-US" altLang="ja-JP" sz="1000" dirty="0" smtClean="0">
                          <a:effectLst/>
                          <a:latin typeface="Meiryo UI" panose="020B0604030504040204" pitchFamily="50" charset="-128"/>
                          <a:ea typeface="Meiryo UI" panose="020B0604030504040204" pitchFamily="50" charset="-128"/>
                          <a:cs typeface="Meiryo UI" panose="020B0604030504040204" pitchFamily="50" charset="-128"/>
                        </a:rPr>
                        <a:t>12</a:t>
                      </a:r>
                      <a:r>
                        <a:rPr lang="ja-JP" altLang="en-US" sz="1000" dirty="0" smtClean="0">
                          <a:effectLst/>
                          <a:latin typeface="Meiryo UI" panose="020B0604030504040204" pitchFamily="50" charset="-128"/>
                          <a:ea typeface="Meiryo UI" panose="020B0604030504040204" pitchFamily="50" charset="-128"/>
                          <a:cs typeface="Meiryo UI" panose="020B0604030504040204" pitchFamily="50" charset="-128"/>
                        </a:rPr>
                        <a:t>の観光拠点における案内、誘導表示の設置状況並びに多言語化の実施状況について実地調査を行うとともに、約</a:t>
                      </a:r>
                      <a:r>
                        <a:rPr lang="en-US" altLang="ja-JP" sz="1000" dirty="0" smtClean="0">
                          <a:effectLst/>
                          <a:latin typeface="Meiryo UI" panose="020B0604030504040204" pitchFamily="50" charset="-128"/>
                          <a:ea typeface="Meiryo UI" panose="020B0604030504040204" pitchFamily="50" charset="-128"/>
                          <a:cs typeface="Meiryo UI" panose="020B0604030504040204" pitchFamily="50" charset="-128"/>
                        </a:rPr>
                        <a:t>300</a:t>
                      </a:r>
                      <a:r>
                        <a:rPr lang="ja-JP" altLang="en-US" sz="1000" dirty="0" smtClean="0">
                          <a:effectLst/>
                          <a:latin typeface="Meiryo UI" panose="020B0604030504040204" pitchFamily="50" charset="-128"/>
                          <a:ea typeface="Meiryo UI" panose="020B0604030504040204" pitchFamily="50" charset="-128"/>
                          <a:cs typeface="Meiryo UI" panose="020B0604030504040204" pitchFamily="50" charset="-128"/>
                        </a:rPr>
                        <a:t>の宿泊、観光、飲食、交通事業者から、受入環境整備の状況に関するアンケート調査を実施した。</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85777">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府内の宿泊施設や観光施設など、旅行者を受け入れる諸施設における受入環境整備の水準調査を実施</a:t>
                      </a: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2993222682"/>
              </p:ext>
            </p:extLst>
          </p:nvPr>
        </p:nvGraphicFramePr>
        <p:xfrm>
          <a:off x="882006" y="3733600"/>
          <a:ext cx="8568504" cy="1655999"/>
        </p:xfrm>
        <a:graphic>
          <a:graphicData uri="http://schemas.openxmlformats.org/drawingml/2006/table">
            <a:tbl>
              <a:tblPr>
                <a:tableStyleId>{BC89EF96-8CEA-46FF-86C4-4CE0E7609802}</a:tableStyleId>
              </a:tblPr>
              <a:tblGrid>
                <a:gridCol w="3132000"/>
                <a:gridCol w="900000"/>
                <a:gridCol w="4536504"/>
              </a:tblGrid>
              <a:tr h="329575">
                <a:tc>
                  <a:txBody>
                    <a:bodyPr/>
                    <a:lstStyle/>
                    <a:p>
                      <a:pPr marL="0" indent="0" algn="l" fontAlgn="ctr">
                        <a:lnSpc>
                          <a:spcPct val="100000"/>
                        </a:lnSpc>
                        <a:buFont typeface="Wingdings" panose="05000000000000000000" pitchFamily="2" charset="2"/>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国内外からの誘客促進事業費</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2">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30,000</a:t>
                      </a:r>
                    </a:p>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44550" indent="0" algn="l" defTabSz="914400" rtl="0" eaLnBrk="1" latinLnBrk="0" hangingPunct="1">
                        <a:lnSpc>
                          <a:spcPct val="100000"/>
                        </a:lnSpc>
                        <a:buFont typeface="Arial" panose="020B0604020202020204" pitchFamily="34" charset="0"/>
                        <a:buNone/>
                      </a:pP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御堂筋ならではの上質なエンターテイメントとして、海外で活躍するアーティストによるファッションショーやメダリストによるスポーツコンテンツ等からなる「御堂筋ランウェイ」（</a:t>
                      </a:r>
                      <a:r>
                        <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月）を開催した。</a:t>
                      </a:r>
                    </a:p>
                    <a:p>
                      <a:pPr marL="44550" indent="0" algn="l" defTabSz="914400" rtl="0" eaLnBrk="1" latinLnBrk="0" hangingPunct="1">
                        <a:lnSpc>
                          <a:spcPct val="100000"/>
                        </a:lnSpc>
                        <a:buFont typeface="Arial" panose="020B0604020202020204" pitchFamily="34" charset="0"/>
                        <a:buNone/>
                      </a:pP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報道等掲出回数は昨年度を⼤きく上回る結果を得られた。</a:t>
                      </a:r>
                      <a:endPar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4550" indent="0" algn="l" defTabSz="914400" rtl="0" eaLnBrk="1" latinLnBrk="0" hangingPunct="1">
                        <a:lnSpc>
                          <a:spcPct val="100000"/>
                        </a:lnSpc>
                        <a:buFont typeface="Arial" panose="020B0604020202020204" pitchFamily="34" charset="0"/>
                        <a:buNone/>
                      </a:pP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実績）報道等掲出回数：</a:t>
                      </a:r>
                      <a:r>
                        <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78</a:t>
                      </a: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回、来場者の満足度：</a:t>
                      </a:r>
                      <a:r>
                        <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65.0</a:t>
                      </a: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548823">
                <a:tc>
                  <a:txBody>
                    <a:bodyPr/>
                    <a:lstStyle/>
                    <a:p>
                      <a:pPr marL="0" marR="0" indent="0" algn="l" defTabSz="914400"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御堂筋、水の回廊、太陽の塔などの大阪のシンボリックなエリアにおいて、国内外に発信できる集客装置を活用した誘客促進事業を実施</a:t>
                      </a:r>
                      <a:endPar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228778">
                <a:tc>
                  <a:txBody>
                    <a:bodyPr/>
                    <a:lstStyle/>
                    <a:p>
                      <a:pPr marL="0" indent="0" algn="l" fontAlgn="ctr">
                        <a:lnSpc>
                          <a:spcPct val="100000"/>
                        </a:lnSpc>
                        <a:buFont typeface="Wingdings" panose="05000000000000000000" pitchFamily="2" charset="2"/>
                        <a:buNone/>
                      </a:pPr>
                      <a:r>
                        <a:rPr lang="zh-TW"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水都大阪観光資源整備事業</a:t>
                      </a:r>
                      <a:endParaRPr lang="en-US" altLang="zh-TW"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2">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19,998</a:t>
                      </a:r>
                    </a:p>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4455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北浜・中之島東部エリアの賑わい空間づくりについて、測量と設計が完了した。当初の⽬標をほぼ達成することができた。</a:t>
                      </a:r>
                      <a:endPar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455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実績）舟運利用者数：</a:t>
                      </a:r>
                      <a:r>
                        <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86</a:t>
                      </a: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万人</a:t>
                      </a: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548823">
                <a:tc>
                  <a:txBody>
                    <a:bodyPr/>
                    <a:lstStyle/>
                    <a:p>
                      <a:pPr marL="0" marR="0" indent="0" algn="l" defTabSz="914400"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0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「北浜・中之島東部エリア」において、アート空間や水上ステージ等、船から見える景色、船が行き交う景色を意識した魅力空間創出のための調査・設計を実施</a:t>
                      </a:r>
                      <a:endPar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3198590913"/>
              </p:ext>
            </p:extLst>
          </p:nvPr>
        </p:nvGraphicFramePr>
        <p:xfrm>
          <a:off x="882006" y="5475667"/>
          <a:ext cx="8568504" cy="664832"/>
        </p:xfrm>
        <a:graphic>
          <a:graphicData uri="http://schemas.openxmlformats.org/drawingml/2006/table">
            <a:tbl>
              <a:tblPr>
                <a:tableStyleId>{BC89EF96-8CEA-46FF-86C4-4CE0E7609802}</a:tableStyleId>
              </a:tblPr>
              <a:tblGrid>
                <a:gridCol w="3132000"/>
                <a:gridCol w="900000"/>
                <a:gridCol w="4536504"/>
              </a:tblGrid>
              <a:tr h="288032">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宿泊税導入推進事業費</a:t>
                      </a:r>
                      <a:endPar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2">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3,884</a:t>
                      </a:r>
                    </a:p>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4455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6350" cap="flat" cmpd="sng" algn="ctr">
                      <a:solidFill>
                        <a:schemeClr val="tx1"/>
                      </a:solidFill>
                      <a:prstDash val="solid"/>
                      <a:round/>
                      <a:headEnd type="none" w="med" len="med"/>
                      <a:tailEnd type="none" w="med" len="med"/>
                    </a:lnTlToBr>
                  </a:tcPr>
                </a:tc>
              </a:tr>
              <a:tr h="135841">
                <a:tc>
                  <a:txBody>
                    <a:bodyPr/>
                    <a:lstStyle/>
                    <a:p>
                      <a:pPr marL="44550" marR="0" lvl="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特別徴収義務者に対する徴収奨励金及び徴税費用等</a:t>
                      </a:r>
                      <a:endPar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制度周知のための広報経費等</a:t>
                      </a:r>
                      <a:endPar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1005478776"/>
              </p:ext>
            </p:extLst>
          </p:nvPr>
        </p:nvGraphicFramePr>
        <p:xfrm>
          <a:off x="2565898" y="6281610"/>
          <a:ext cx="2330110" cy="468000"/>
        </p:xfrm>
        <a:graphic>
          <a:graphicData uri="http://schemas.openxmlformats.org/drawingml/2006/table">
            <a:tbl>
              <a:tblPr>
                <a:tableStyleId>{BC89EF96-8CEA-46FF-86C4-4CE0E7609802}</a:tableStyleId>
              </a:tblPr>
              <a:tblGrid>
                <a:gridCol w="1430110"/>
                <a:gridCol w="900000"/>
              </a:tblGrid>
              <a:tr h="468000">
                <a:tc>
                  <a:txBody>
                    <a:bodyPr/>
                    <a:lstStyle/>
                    <a:p>
                      <a:pPr marL="44550" indent="0" algn="ctr" fontAlgn="ctr">
                        <a:lnSpc>
                          <a:spcPct val="100000"/>
                        </a:lnSpc>
                        <a:buFont typeface="Arial" panose="020B0604020202020204" pitchFamily="34" charset="0"/>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宿泊税充当額合計</a:t>
                      </a:r>
                      <a:endPar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91,542</a:t>
                      </a:r>
                    </a:p>
                    <a:p>
                      <a:pPr marL="44550" marR="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r>
            </a:tbl>
          </a:graphicData>
        </a:graphic>
      </p:graphicFrame>
      <p:sp>
        <p:nvSpPr>
          <p:cNvPr id="3" name="テキスト ボックス 2"/>
          <p:cNvSpPr txBox="1"/>
          <p:nvPr/>
        </p:nvSpPr>
        <p:spPr>
          <a:xfrm>
            <a:off x="5058469" y="6424054"/>
            <a:ext cx="4194374" cy="430887"/>
          </a:xfrm>
          <a:prstGeom prst="rect">
            <a:avLst/>
          </a:prstGeom>
          <a:noFill/>
        </p:spPr>
        <p:txBody>
          <a:bodyPr wrap="square" rtlCol="0">
            <a:spAutoFit/>
          </a:bodyPr>
          <a:lstStyle/>
          <a:p>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期末評価は、一部を除き「第２回</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大阪府市都市魅力戦略推進</a:t>
            </a:r>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会議</a:t>
            </a:r>
            <a:endParaRPr lang="en-US" altLang="zh-TW"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H29.12.27</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）」会議資料より抜粋</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46253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kern="100" dirty="0"/>
              <a:t>宿泊</a:t>
            </a:r>
            <a:r>
              <a:rPr lang="ja-JP" altLang="en-US" kern="100" dirty="0" smtClean="0"/>
              <a:t>税充当事業について（</a:t>
            </a:r>
            <a:r>
              <a:rPr lang="ja-JP" altLang="en-US" kern="100" dirty="0"/>
              <a:t>平成</a:t>
            </a:r>
            <a:r>
              <a:rPr lang="en-US" altLang="ja-JP" kern="100" dirty="0" smtClean="0"/>
              <a:t>29</a:t>
            </a:r>
            <a:r>
              <a:rPr lang="ja-JP" altLang="en-US" kern="100" dirty="0" smtClean="0"/>
              <a:t>年度事業実績）①</a:t>
            </a:r>
            <a:endParaRPr kumimoji="1" lang="ja-JP" altLang="en-US" dirty="0"/>
          </a:p>
        </p:txBody>
      </p:sp>
      <p:sp>
        <p:nvSpPr>
          <p:cNvPr id="6" name="正方形/長方形 5"/>
          <p:cNvSpPr/>
          <p:nvPr/>
        </p:nvSpPr>
        <p:spPr>
          <a:xfrm>
            <a:off x="89917" y="900224"/>
            <a:ext cx="576000" cy="576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観光客</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と地域住民相互の目線に</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立った</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受入環境整備</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963516047"/>
              </p:ext>
            </p:extLst>
          </p:nvPr>
        </p:nvGraphicFramePr>
        <p:xfrm>
          <a:off x="809997" y="896020"/>
          <a:ext cx="8568000" cy="5759996"/>
        </p:xfrm>
        <a:graphic>
          <a:graphicData uri="http://schemas.openxmlformats.org/drawingml/2006/table">
            <a:tbl>
              <a:tblPr>
                <a:tableStyleId>{BC89EF96-8CEA-46FF-86C4-4CE0E7609802}</a:tableStyleId>
              </a:tblPr>
              <a:tblGrid>
                <a:gridCol w="3132000"/>
                <a:gridCol w="900000"/>
                <a:gridCol w="4536000"/>
              </a:tblGrid>
              <a:tr h="392566">
                <a:tc>
                  <a:txBody>
                    <a:bodyPr/>
                    <a:lstStyle/>
                    <a:p>
                      <a:pPr marL="0" indent="0" algn="ctr" fontAlgn="ctr">
                        <a:lnSpc>
                          <a:spcPct val="100000"/>
                        </a:lnSpc>
                        <a:buFont typeface="Wingdings" panose="05000000000000000000" pitchFamily="2" charset="2"/>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事業名称・事業内容</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宿泊税充当額</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事業実績</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r>
              <a:tr h="198333">
                <a:tc>
                  <a:txBody>
                    <a:bodyPr/>
                    <a:lstStyle/>
                    <a:p>
                      <a:pPr marL="0" indent="0" algn="l" fontAlgn="ctr">
                        <a:lnSpc>
                          <a:spcPct val="100000"/>
                        </a:lnSpc>
                        <a:buFont typeface="Wingdings" panose="05000000000000000000" pitchFamily="2" charset="2"/>
                        <a:buNone/>
                      </a:pP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 Free Wi-Fi</a:t>
                      </a: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設置促進事業費</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2">
                  <a:txBody>
                    <a:bodyPr/>
                    <a:lstStyle/>
                    <a:p>
                      <a:pPr algn="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42,024</a:t>
                      </a:r>
                    </a:p>
                    <a:p>
                      <a:pPr algn="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4455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 Free Wi-Fi</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設置促進事業を創設（</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H29.7</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月）し、府内８市町、</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エリアでの整備に対して補助を実施した。</a:t>
                      </a: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661">
                <a:tc>
                  <a:txBody>
                    <a:bodyPr/>
                    <a:lstStyle/>
                    <a:p>
                      <a:pPr marL="0" indent="0" algn="l" fontAlgn="ctr">
                        <a:lnSpc>
                          <a:spcPct val="100000"/>
                        </a:lnSpc>
                        <a:buFont typeface="Wingdings" panose="05000000000000000000" pitchFamily="2" charset="2"/>
                        <a:buNone/>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府域における観光コース等を中心とした地域・エリアについて</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Wi-Fi</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整備計画を策定し、集中的に整備を実施</a:t>
                      </a:r>
                      <a:endPar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198333">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公共交通機関等と連携した受入環境整備事業費</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2">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24,000</a:t>
                      </a:r>
                    </a:p>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44550" marR="0" lvl="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新大阪、弁天町、鶴橋、難波の４駅において、多言語案内モニターの設置や経路床面案内表示を実施した。</a:t>
                      </a: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661">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乗継利便性の向上を図るため、乗継駅における案内モニターの設置や経路床面表示等の整備を促進</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198333">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宿泊施設の「おもてなし」環境整備促進補助金</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2">
                  <a:txBody>
                    <a:bodyPr/>
                    <a:lstStyle/>
                    <a:p>
                      <a:pPr marL="44550" marR="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41,304</a:t>
                      </a:r>
                    </a:p>
                    <a:p>
                      <a:pPr marL="44550" marR="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44550" marR="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97</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件（宿泊施設：</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件、特区民泊施設</a:t>
                      </a: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件）の施設において、宿泊施設については、施設内の案内表示等の多言語化やトイレの洋式化を、特区民泊施設については、消防設備の整備等を実施した。</a:t>
                      </a: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661">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宿泊施設における多言語化や</a:t>
                      </a:r>
                      <a:r>
                        <a:rPr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IT</a:t>
                      </a:r>
                      <a:r>
                        <a:rPr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環境の整備など、利用者の利便性向上につながる施設整備を促進</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198333">
                <a:tc>
                  <a:txBody>
                    <a:bodyPr/>
                    <a:lstStyle/>
                    <a:p>
                      <a:pPr marL="0" indent="0" algn="l" fontAlgn="ctr">
                        <a:lnSpc>
                          <a:spcPct val="100000"/>
                        </a:lnSpc>
                        <a:buFont typeface="Wingdings" panose="05000000000000000000" pitchFamily="2" charset="2"/>
                        <a:buNone/>
                      </a:pPr>
                      <a:r>
                        <a:rPr lang="ja-JP" altLang="en-US"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「トラベルサービスセンター大阪」運営事業費</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2">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32,633</a:t>
                      </a:r>
                    </a:p>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44550" marR="0" lvl="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ＪＲ大阪駅構内において運営している「トラベルサービスセンター大阪」を円滑に継続運営した。</a:t>
                      </a:r>
                      <a:endPar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a:t>
                      </a:r>
                      <a:r>
                        <a:rPr kumimoji="1" lang="ja-JP"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利用人数（</a:t>
                      </a:r>
                      <a:r>
                        <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r>
                        <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ja-JP"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a:t>
                      </a:r>
                      <a:r>
                        <a:rPr kumimoji="1" lang="ja-JP"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154,724</a:t>
                      </a:r>
                      <a:r>
                        <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外国人利用件数（</a:t>
                      </a:r>
                      <a:r>
                        <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r>
                        <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ja-JP"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a:t>
                      </a:r>
                      <a:r>
                        <a:rPr kumimoji="1" lang="ja-JP"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307,958</a:t>
                      </a:r>
                      <a:r>
                        <a:rPr kumimoji="1" lang="ja-JP"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000" b="0" kern="1200" noProof="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471093">
                <a:tc>
                  <a:txBody>
                    <a:bodyPr/>
                    <a:lstStyle/>
                    <a:p>
                      <a:pPr marL="0" indent="0" algn="l" fontAlgn="ctr">
                        <a:lnSpc>
                          <a:spcPct val="100000"/>
                        </a:lnSpc>
                        <a:buFont typeface="Wingdings" panose="05000000000000000000" pitchFamily="2" charset="2"/>
                        <a:buNone/>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大阪駅において、各種相談や観光案内、外貨両替等の旅行者の利便性向上のサービスを一体的に提供</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dirty="0"/>
                    </a:p>
                  </a:txBody>
                  <a:tcPr/>
                </a:tc>
              </a:tr>
              <a:tr h="198333">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多言語観光マップ作成事業負担金</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2">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20,183</a:t>
                      </a:r>
                    </a:p>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44550" marR="0" lvl="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府域の観光情報を掲載した大阪全体の観光マップを６言語（７種類）で作成し、観光案内所や在関西領事館などで配布</a:t>
                      </a:r>
                      <a:r>
                        <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kumimoji="1" lang="ja-JP"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た</a:t>
                      </a:r>
                      <a:r>
                        <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b="0" kern="1200" noProof="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661">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府域の観光情報を掲載した大阪全体の観光マップを、多言語で作成</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198333">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市町村観光振興支援事業補助金</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2">
                  <a:txBody>
                    <a:bodyPr/>
                    <a:lstStyle/>
                    <a:p>
                      <a:pPr marL="44550" marR="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51,239</a:t>
                      </a:r>
                    </a:p>
                    <a:p>
                      <a:pPr marL="44550" marR="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44550" marR="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市町村の実施する、多言語による観光案内板や観光公衆トイレの整備などを支援する「市町村観光振興支援事業」を創設（</a:t>
                      </a:r>
                      <a:r>
                        <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H29.7</a:t>
                      </a: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月）し、</a:t>
                      </a:r>
                      <a:r>
                        <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市町村の</a:t>
                      </a:r>
                      <a:r>
                        <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a:t>
                      </a: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事業に</a:t>
                      </a: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対して補助を実施した。</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661">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府域全体の受入環境整備を加速化し、集客促進を図るため、市町村が実施する観光振興事業を支援</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198333">
                <a:tc>
                  <a:txBody>
                    <a:bodyPr/>
                    <a:lstStyle/>
                    <a:p>
                      <a:pPr marL="0" indent="0" algn="l" fontAlgn="ctr">
                        <a:lnSpc>
                          <a:spcPct val="100000"/>
                        </a:lnSpc>
                        <a:buFont typeface="Wingdings" panose="05000000000000000000" pitchFamily="2" charset="2"/>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食でおもてなし・多言語メニュー作成支援事業費</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2">
                  <a:txBody>
                    <a:bodyPr/>
                    <a:lstStyle/>
                    <a:p>
                      <a:pPr marL="44550" indent="0" algn="r">
                        <a:lnSpc>
                          <a:spcPct val="100000"/>
                        </a:lnSpc>
                        <a:buFont typeface="Arial" panose="020B0604020202020204" pitchFamily="34" charset="0"/>
                        <a:buNone/>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9,890</a:t>
                      </a:r>
                    </a:p>
                    <a:p>
                      <a:pPr marL="44550" indent="0" algn="r">
                        <a:lnSpc>
                          <a:spcPct val="100000"/>
                        </a:lnSpc>
                        <a:buFont typeface="Arial" panose="020B0604020202020204" pitchFamily="34" charset="0"/>
                        <a:buNone/>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44550" indent="0">
                        <a:lnSpc>
                          <a:spcPct val="100000"/>
                        </a:lnSpc>
                        <a:buFont typeface="Arial" panose="020B0604020202020204" pitchFamily="34" charset="0"/>
                        <a:buNone/>
                      </a:pP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府内の飲食店事業者が、最大</a:t>
                      </a:r>
                      <a:r>
                        <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a:t>
                      </a: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言語（</a:t>
                      </a:r>
                      <a:r>
                        <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種類）でメニューを作成できる「多言語メニュー作成支援システム」を構築し、飲食店向けサイトを開設した（</a:t>
                      </a:r>
                      <a:r>
                        <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H30.2</a:t>
                      </a: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ja-JP" altLang="en-US"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661">
                <a:tc>
                  <a:txBody>
                    <a:bodyPr/>
                    <a:lstStyle/>
                    <a:p>
                      <a:pPr marL="0" marR="0" indent="0" algn="l" defTabSz="914400"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多言語メニュー作成システムとあわせ、多言語メニューを置く飲食店を検索できるサイトを構築・配信</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198333">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外国人旅行者安全確保事業費</a:t>
                      </a:r>
                      <a:endParaRPr lang="en-US" altLang="ja-JP"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2">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4,546</a:t>
                      </a:r>
                    </a:p>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4455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大阪市内の観光関連事業者等が参画するワークショップを開催し、その意見を踏まえ、</a:t>
                      </a: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支援フロー（案）</a:t>
                      </a: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を更新するとともに、その内容を宿泊施設、観光施設の事業者向けに分かりやすく整理した「ガイドライン」を策定した</a:t>
                      </a: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H30.2</a:t>
                      </a:r>
                      <a:r>
                        <a:rPr kumimoji="1" lang="ja-JP" altLang="ja-JP" sz="10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661">
                <a:tc>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外国人旅行者が災害発生時に必要な情報を入手できる環境整備やサポート体制の構築</a:t>
                      </a:r>
                      <a:endPar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198333">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警察車両（パトロールカー）の英語表記</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2">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5,529</a:t>
                      </a:r>
                    </a:p>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4455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POLICE</a:t>
                      </a: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」と表記したパトカーを順次配備していく予定。</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34713">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外国人旅行者が安全安心に滞在できるよう、警察車両に英語表記を実施</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12" name="テキスト ボックス 11"/>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P.7</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4986461" y="6623774"/>
            <a:ext cx="4032448" cy="261610"/>
          </a:xfrm>
          <a:prstGeom prst="rect">
            <a:avLst/>
          </a:prstGeom>
          <a:noFill/>
        </p:spPr>
        <p:txBody>
          <a:bodyPr wrap="square" rtlCol="0">
            <a:spAutoFit/>
          </a:bodyPr>
          <a:lstStyle/>
          <a:p>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事業実績は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、一部</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を除き</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年度部局運営</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方針」</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より抜粋</a:t>
            </a:r>
          </a:p>
        </p:txBody>
      </p:sp>
    </p:spTree>
    <p:extLst>
      <p:ext uri="{BB962C8B-B14F-4D97-AF65-F5344CB8AC3E}">
        <p14:creationId xmlns:p14="http://schemas.microsoft.com/office/powerpoint/2010/main" val="309439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kern="100" dirty="0"/>
              <a:t>宿泊税充当事業について（平成</a:t>
            </a:r>
            <a:r>
              <a:rPr lang="en-US" altLang="ja-JP" kern="100" dirty="0"/>
              <a:t>29</a:t>
            </a:r>
            <a:r>
              <a:rPr lang="ja-JP" altLang="en-US" kern="100" dirty="0" smtClean="0"/>
              <a:t>年度事業実績）②</a:t>
            </a:r>
            <a:endParaRPr kumimoji="1" lang="ja-JP" altLang="en-US" dirty="0"/>
          </a:p>
        </p:txBody>
      </p:sp>
      <p:sp>
        <p:nvSpPr>
          <p:cNvPr id="7" name="正方形/長方形 6"/>
          <p:cNvSpPr/>
          <p:nvPr/>
        </p:nvSpPr>
        <p:spPr>
          <a:xfrm>
            <a:off x="89917" y="836712"/>
            <a:ext cx="576000" cy="43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魅力づくり及び戦略的な</a:t>
            </a:r>
            <a:endParaRPr kumimoji="1"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プロモーションの推進</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067888674"/>
              </p:ext>
            </p:extLst>
          </p:nvPr>
        </p:nvGraphicFramePr>
        <p:xfrm>
          <a:off x="809997" y="836712"/>
          <a:ext cx="8568000" cy="4320000"/>
        </p:xfrm>
        <a:graphic>
          <a:graphicData uri="http://schemas.openxmlformats.org/drawingml/2006/table">
            <a:tbl>
              <a:tblPr>
                <a:tableStyleId>{BC89EF96-8CEA-46FF-86C4-4CE0E7609802}</a:tableStyleId>
              </a:tblPr>
              <a:tblGrid>
                <a:gridCol w="3132000"/>
                <a:gridCol w="900000"/>
                <a:gridCol w="4536000"/>
              </a:tblGrid>
              <a:tr h="285127">
                <a:tc>
                  <a:txBody>
                    <a:bodyPr/>
                    <a:lstStyle/>
                    <a:p>
                      <a:pPr marL="0" indent="0" algn="ctr" fontAlgn="ctr">
                        <a:lnSpc>
                          <a:spcPct val="100000"/>
                        </a:lnSpc>
                        <a:buFont typeface="Wingdings" panose="05000000000000000000" pitchFamily="2" charset="2"/>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事業名称・事業内容</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宿泊税充当額</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事業実績</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r>
              <a:tr h="300635">
                <a:tc>
                  <a:txBody>
                    <a:bodyPr/>
                    <a:lstStyle/>
                    <a:p>
                      <a:pPr marL="0" indent="0" algn="l" fontAlgn="ctr">
                        <a:lnSpc>
                          <a:spcPct val="100000"/>
                        </a:lnSpc>
                        <a:buFont typeface="Wingdings" panose="05000000000000000000" pitchFamily="2" charset="2"/>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大阪文化フェスティバル事業費</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2">
                  <a:txBody>
                    <a:bodyPr/>
                    <a:lstStyle/>
                    <a:p>
                      <a:pPr marL="44550" indent="0" algn="r" fontAlgn="ctr">
                        <a:lnSpc>
                          <a:spcPct val="100000"/>
                        </a:lnSpc>
                        <a:buFont typeface="Arial" panose="020B0604020202020204" pitchFamily="34" charset="0"/>
                        <a:buNone/>
                      </a:pP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76,905</a:t>
                      </a:r>
                    </a:p>
                    <a:p>
                      <a:pPr marL="44550" indent="0" algn="r" fontAlgn="ctr">
                        <a:lnSpc>
                          <a:spcPct val="100000"/>
                        </a:lnSpc>
                        <a:buFont typeface="Arial" panose="020B0604020202020204" pitchFamily="34" charset="0"/>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rowSpan="2">
                  <a:txBody>
                    <a:bodyPr/>
                    <a:lstStyle/>
                    <a:p>
                      <a:pPr marL="4455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sz="10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sz="1000" b="0"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月を大阪文化芸術フェス月間と位置づけ、万博記念公園をはじめ、府内各会場において、上方伝統芸能、上方演芸、コンサート、演劇、アート等の多彩なプログラムを集中的に実施</a:t>
                      </a:r>
                      <a:r>
                        <a:rPr kumimoji="1" lang="ja-JP" sz="10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した</a:t>
                      </a:r>
                      <a:r>
                        <a:rPr kumimoji="1" lang="ja-JP" altLang="en-US" sz="10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sz="1000" b="0"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sz="1000" b="0"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sz="10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sz="1000" b="0"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主催プログラム　</a:t>
                      </a:r>
                      <a:r>
                        <a:rPr kumimoji="1" lang="en-US" sz="1000" b="0"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14</a:t>
                      </a:r>
                      <a:r>
                        <a:rPr kumimoji="1" lang="ja-JP" sz="1000" b="0"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sz="1000" b="0"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22</a:t>
                      </a:r>
                      <a:r>
                        <a:rPr kumimoji="1" lang="ja-JP" sz="10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公演</a:t>
                      </a:r>
                      <a:r>
                        <a:rPr kumimoji="1" lang="ja-JP" altLang="en-US" sz="10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sz="10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sz="1000" b="0"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共催プログラム　</a:t>
                      </a:r>
                      <a:r>
                        <a:rPr kumimoji="1" lang="en-US" sz="1000" b="0"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8</a:t>
                      </a:r>
                      <a:r>
                        <a:rPr kumimoji="1" lang="ja-JP" sz="1000" b="0"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sz="1000" b="0"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sz="1000" b="0" i="0" u="none" strike="noStrike" kern="120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公演</a:t>
                      </a: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noFill/>
                  </a:tcPr>
                </a:tc>
              </a:tr>
              <a:tr h="392439">
                <a:tc>
                  <a:txBody>
                    <a:bodyPr/>
                    <a:lstStyle/>
                    <a:p>
                      <a:pPr marL="0" marR="0" indent="0" algn="l" defTabSz="914400"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国際エンターテイメント都市として、大阪を国内外にアピールし、かつてない新たな都市型の文化フェスティバルを実施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endParaRPr kumimoji="1" lang="ja-JP" altLang="en-US"/>
                    </a:p>
                  </a:txBody>
                  <a:tcPr/>
                </a:tc>
                <a:tc vMerge="1">
                  <a:txBody>
                    <a:bodyPr/>
                    <a:lstStyle/>
                    <a:p>
                      <a:pPr marL="140970" indent="-127000" algn="just">
                        <a:lnSpc>
                          <a:spcPts val="1400"/>
                        </a:lnSpc>
                        <a:spcAft>
                          <a:spcPts val="0"/>
                        </a:spcAft>
                      </a:pPr>
                      <a:endParaRPr lang="ja-JP" sz="1100" kern="100" dirty="0">
                        <a:effectLst/>
                        <a:latin typeface="Century"/>
                        <a:ea typeface="ＭＳ ゴシック"/>
                        <a:cs typeface="Times New Roman"/>
                      </a:endParaRPr>
                    </a:p>
                  </a:txBody>
                  <a:tcPr marL="90170" marR="90170" marT="0" marB="0"/>
                </a:tc>
              </a:tr>
              <a:tr h="157986">
                <a:tc>
                  <a:txBody>
                    <a:bodyPr/>
                    <a:lstStyle/>
                    <a:p>
                      <a:pPr marL="0" indent="0" algn="l" fontAlgn="ctr">
                        <a:lnSpc>
                          <a:spcPct val="100000"/>
                        </a:lnSpc>
                        <a:buFont typeface="Wingdings" panose="05000000000000000000" pitchFamily="2" charset="2"/>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アートスポット魅力創出発信事業費</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2">
                  <a:txBody>
                    <a:bodyPr/>
                    <a:lstStyle/>
                    <a:p>
                      <a:pPr marL="44550" indent="0" algn="r" fontAlgn="ctr">
                        <a:lnSpc>
                          <a:spcPct val="100000"/>
                        </a:lnSpc>
                        <a:buFont typeface="Arial" panose="020B0604020202020204" pitchFamily="34" charset="0"/>
                        <a:buNone/>
                      </a:pP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5,000</a:t>
                      </a:r>
                    </a:p>
                    <a:p>
                      <a:pPr marL="44550" indent="0" algn="r" fontAlgn="ctr">
                        <a:lnSpc>
                          <a:spcPct val="100000"/>
                        </a:lnSpc>
                        <a:buFont typeface="Arial" panose="020B0604020202020204" pitchFamily="34" charset="0"/>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44550" indent="0" algn="l" fontAlgn="ctr">
                        <a:lnSpc>
                          <a:spcPct val="100000"/>
                        </a:lnSpc>
                        <a:buFont typeface="Arial" panose="020B0604020202020204" pitchFamily="34" charset="0"/>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都市魅力を向上させ、観光集客につながるような新たな名所（アートスポット）の創出するための事業コンセプト、手法等について検討を行い、万博記念公園を候補地とし、</a:t>
                      </a: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1970</a:t>
                      </a: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年万博の開催</a:t>
                      </a: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a:t>
                      </a: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周年に合わせて検討することとした。</a:t>
                      </a: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B w="12700" cap="flat" cmpd="sng" algn="ctr">
                      <a:solidFill>
                        <a:schemeClr val="tx2"/>
                      </a:solidFill>
                      <a:prstDash val="solid"/>
                      <a:round/>
                      <a:headEnd type="none" w="med" len="med"/>
                      <a:tailEnd type="none" w="med" len="med"/>
                    </a:lnB>
                  </a:tcPr>
                </a:tc>
              </a:tr>
              <a:tr h="315969">
                <a:tc>
                  <a:txBody>
                    <a:bodyPr/>
                    <a:lstStyle/>
                    <a:p>
                      <a:pPr marL="0" marR="0" indent="0" algn="l" defTabSz="914400"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大阪の都市魅力を向上させ、観光集客につながるような新たなアートスポット（名所）の創出に向けた調査検討の実施</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305131">
                <a:tc>
                  <a:txBody>
                    <a:bodyPr/>
                    <a:lstStyle/>
                    <a:p>
                      <a:pPr marL="0" indent="0" algn="l" fontAlgn="ctr">
                        <a:lnSpc>
                          <a:spcPct val="100000"/>
                        </a:lnSpc>
                        <a:buFont typeface="Wingdings" panose="05000000000000000000" pitchFamily="2" charset="2"/>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水と光とみどりのまちづくり推進事業費</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2">
                  <a:txBody>
                    <a:bodyPr/>
                    <a:lstStyle/>
                    <a:p>
                      <a:pPr marL="44550" indent="0" algn="r">
                        <a:lnSpc>
                          <a:spcPct val="100000"/>
                        </a:lnSpc>
                        <a:spcAft>
                          <a:spcPts val="0"/>
                        </a:spcAft>
                        <a:buFont typeface="Arial" panose="020B0604020202020204" pitchFamily="34" charset="0"/>
                        <a:buNone/>
                      </a:pP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153,630</a:t>
                      </a:r>
                    </a:p>
                    <a:p>
                      <a:pPr marL="44550" indent="0" algn="r">
                        <a:lnSpc>
                          <a:spcPct val="100000"/>
                        </a:lnSpc>
                        <a:spcAft>
                          <a:spcPts val="0"/>
                        </a:spcAft>
                        <a:buFont typeface="Arial" panose="020B0604020202020204" pitchFamily="34" charset="0"/>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44550" indent="0" algn="l" defTabSz="914400" rtl="0" eaLnBrk="1" fontAlgn="ctr" latinLnBrk="0" hangingPunct="1">
                        <a:lnSpc>
                          <a:spcPct val="100000"/>
                        </a:lnSpc>
                        <a:spcAft>
                          <a:spcPts val="0"/>
                        </a:spcAft>
                        <a:buFont typeface="Arial" panose="020B0604020202020204" pitchFamily="34" charset="0"/>
                        <a:buNone/>
                      </a:pP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北浜・中之島東部エリアでの水辺のにぎわい空間創出事業として、船寄施設及びアート空間整備工事を実施中（</a:t>
                      </a:r>
                      <a:r>
                        <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年７月供用開始予定）</a:t>
                      </a: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4550" indent="0" algn="l" defTabSz="914400" rtl="0" eaLnBrk="1" fontAlgn="ctr" latinLnBrk="0" hangingPunct="1">
                        <a:lnSpc>
                          <a:spcPct val="100000"/>
                        </a:lnSpc>
                        <a:spcAft>
                          <a:spcPts val="0"/>
                        </a:spcAft>
                        <a:buFont typeface="Arial" panose="020B0604020202020204" pitchFamily="34" charset="0"/>
                        <a:buNone/>
                      </a:pP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八軒家浜を舟運拠点空間とするなど、舟運活性化に向けた基本構想の検討を行った</a:t>
                      </a: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473955">
                <a:tc>
                  <a:txBody>
                    <a:bodyPr/>
                    <a:lstStyle/>
                    <a:p>
                      <a:pPr marL="0" marR="0" indent="0" algn="l" defTabSz="914400"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「北浜・中之島東部エリア」での水辺のにぎわい空間創出のための施設整備や、八軒屋浜を核とした舟運拠点空間の創出に向けた基本計画の策定</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dirty="0"/>
                    </a:p>
                  </a:txBody>
                  <a:tcPr/>
                </a:tc>
              </a:tr>
              <a:tr h="258249">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大阪ストーリープロジェクト事業費</a:t>
                      </a:r>
                      <a:endPar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2">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45,432</a:t>
                      </a:r>
                    </a:p>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44550" indent="0" algn="l" defTabSz="914400" rtl="0" eaLnBrk="1" fontAlgn="ctr" latinLnBrk="0" hangingPunct="1">
                        <a:lnSpc>
                          <a:spcPct val="100000"/>
                        </a:lnSpc>
                        <a:spcAft>
                          <a:spcPts val="0"/>
                        </a:spcAft>
                        <a:buFont typeface="Arial" panose="020B0604020202020204" pitchFamily="34" charset="0"/>
                        <a:buNone/>
                      </a:pP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専門的な知見を持ったアドバイザーから意見聴取のうえ、補助金事業（</a:t>
                      </a:r>
                      <a:r>
                        <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ストーリー）</a:t>
                      </a: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を決定、</a:t>
                      </a:r>
                      <a:r>
                        <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市村</a:t>
                      </a:r>
                      <a:r>
                        <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団体において事業を実施</a:t>
                      </a: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した。</a:t>
                      </a:r>
                      <a:endParaRPr kumimoji="1" lang="ja-JP" altLang="en-US" sz="1000" b="0" i="0" u="none" strike="noStrike" kern="1200" noProof="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15969">
                <a:tc>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大阪の魅力スポットを巡るルートを、歴史や文化、地域性によってストーリー性をもたせ再編集、発信</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dirty="0"/>
                    </a:p>
                  </a:txBody>
                  <a:tcPr/>
                </a:tc>
              </a:tr>
              <a:tr h="269794">
                <a:tc>
                  <a:txBody>
                    <a:bodyPr/>
                    <a:lstStyle/>
                    <a:p>
                      <a:pPr marL="0" indent="0" algn="l" fontAlgn="ctr">
                        <a:lnSpc>
                          <a:spcPct val="100000"/>
                        </a:lnSpc>
                        <a:buFont typeface="Wingdings" panose="05000000000000000000" pitchFamily="2" charset="2"/>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国内外からの誘客促進事業委託料</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2">
                  <a:txBody>
                    <a:bodyPr/>
                    <a:lstStyle/>
                    <a:p>
                      <a:pPr marL="44550" indent="0" algn="r" fontAlgn="ctr">
                        <a:lnSpc>
                          <a:spcPct val="100000"/>
                        </a:lnSpc>
                        <a:buFont typeface="Arial" panose="020B0604020202020204" pitchFamily="34" charset="0"/>
                        <a:buNone/>
                      </a:pP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60,000</a:t>
                      </a:r>
                    </a:p>
                    <a:p>
                      <a:pPr marL="44550" indent="0" algn="r" fontAlgn="ctr">
                        <a:lnSpc>
                          <a:spcPct val="100000"/>
                        </a:lnSpc>
                        <a:buFont typeface="Arial" panose="020B0604020202020204" pitchFamily="34" charset="0"/>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44550" indent="0" algn="l" defTabSz="914400" rtl="0" eaLnBrk="1" fontAlgn="ctr" latinLnBrk="0" hangingPunct="1">
                        <a:lnSpc>
                          <a:spcPct val="100000"/>
                        </a:lnSpc>
                        <a:spcAft>
                          <a:spcPts val="0"/>
                        </a:spcAft>
                        <a:buFont typeface="Arial" panose="020B0604020202020204" pitchFamily="34" charset="0"/>
                        <a:buNone/>
                      </a:pP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御堂筋から未来へ繋がるスポーツとパフォーマンスの祭典として、世界で活躍するアスリートやパフォーマー等による「御堂筋ランウェイ」を開催（</a:t>
                      </a:r>
                      <a:r>
                        <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H29.11</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4550" indent="0" algn="l" defTabSz="914400" rtl="0" eaLnBrk="1" fontAlgn="ctr" latinLnBrk="0" hangingPunct="1">
                        <a:lnSpc>
                          <a:spcPct val="100000"/>
                        </a:lnSpc>
                        <a:spcAft>
                          <a:spcPts val="0"/>
                        </a:spcAft>
                        <a:buFont typeface="Arial" panose="020B0604020202020204" pitchFamily="34" charset="0"/>
                        <a:buNone/>
                      </a:pP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・テレビ・新聞・雑誌の掲載回数　</a:t>
                      </a:r>
                      <a:r>
                        <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88</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回</a:t>
                      </a: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Web</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掲載回数　</a:t>
                      </a:r>
                      <a:r>
                        <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560</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回</a:t>
                      </a:r>
                      <a:endParaRPr kumimoji="1" lang="ja-JP" altLang="en-US" sz="10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15969">
                <a:tc>
                  <a:txBody>
                    <a:bodyPr/>
                    <a:lstStyle/>
                    <a:p>
                      <a:pPr marL="0" marR="0" indent="0" algn="l" defTabSz="914400"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国内外からの話題を集め、多くの人を誘客する起爆剤となる事業を大阪のシンボリックなエリアにおいて実施</a:t>
                      </a:r>
                      <a:endPar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269794">
                <a:tc>
                  <a:txBody>
                    <a:bodyPr/>
                    <a:lstStyle/>
                    <a:p>
                      <a:pPr marL="0" indent="0" algn="l" fontAlgn="ctr">
                        <a:lnSpc>
                          <a:spcPct val="100000"/>
                        </a:lnSpc>
                        <a:buFont typeface="Wingdings" panose="05000000000000000000" pitchFamily="2" charset="2"/>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ナイトカルチャー魅力創出事業</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2">
                  <a:txBody>
                    <a:bodyPr/>
                    <a:lstStyle/>
                    <a:p>
                      <a:pPr marL="44550" indent="0" algn="r" fontAlgn="ctr">
                        <a:lnSpc>
                          <a:spcPct val="100000"/>
                        </a:lnSpc>
                        <a:buFont typeface="Arial" panose="020B0604020202020204" pitchFamily="34" charset="0"/>
                        <a:buNone/>
                      </a:pP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195,489</a:t>
                      </a:r>
                    </a:p>
                    <a:p>
                      <a:pPr marL="44550" indent="0" algn="r" fontAlgn="ctr">
                        <a:lnSpc>
                          <a:spcPct val="100000"/>
                        </a:lnSpc>
                        <a:buFont typeface="Arial" panose="020B0604020202020204" pitchFamily="34" charset="0"/>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44550" indent="0" algn="l" defTabSz="914400" rtl="0" eaLnBrk="1" fontAlgn="ctr" latinLnBrk="0" hangingPunct="1">
                        <a:lnSpc>
                          <a:spcPct val="100000"/>
                        </a:lnSpc>
                        <a:spcAft>
                          <a:spcPts val="0"/>
                        </a:spcAft>
                        <a:buFont typeface="Arial" panose="020B0604020202020204" pitchFamily="34" charset="0"/>
                        <a:buNone/>
                      </a:pP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「大阪・光の饗宴</a:t>
                      </a:r>
                      <a:r>
                        <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2017</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日間開催（</a:t>
                      </a:r>
                      <a:r>
                        <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日～</a:t>
                      </a:r>
                      <a:r>
                        <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4550" indent="0" algn="l" defTabSz="914400" rtl="0" eaLnBrk="1" fontAlgn="ctr" latinLnBrk="0" hangingPunct="1">
                        <a:lnSpc>
                          <a:spcPct val="100000"/>
                        </a:lnSpc>
                        <a:spcAft>
                          <a:spcPts val="0"/>
                        </a:spcAft>
                        <a:buFont typeface="Arial" panose="020B0604020202020204" pitchFamily="34" charset="0"/>
                        <a:buNone/>
                      </a:pP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・来場者数</a:t>
                      </a: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1,367</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万人</a:t>
                      </a: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・連携実施する民間等の団体数　</a:t>
                      </a:r>
                      <a:r>
                        <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団体</a:t>
                      </a:r>
                      <a:endPar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4550" indent="0" algn="l" defTabSz="914400" rtl="0" eaLnBrk="1" fontAlgn="ctr" latinLnBrk="0" hangingPunct="1">
                        <a:lnSpc>
                          <a:spcPct val="100000"/>
                        </a:lnSpc>
                        <a:spcAft>
                          <a:spcPts val="0"/>
                        </a:spcAft>
                        <a:buFont typeface="Arial" panose="020B0604020202020204" pitchFamily="34" charset="0"/>
                        <a:buNone/>
                      </a:pPr>
                      <a:endPar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4550" indent="0" algn="l" defTabSz="914400" rtl="0" eaLnBrk="1" fontAlgn="ctr" latinLnBrk="0" hangingPunct="1">
                        <a:lnSpc>
                          <a:spcPct val="100000"/>
                        </a:lnSpc>
                        <a:spcAft>
                          <a:spcPts val="0"/>
                        </a:spcAft>
                        <a:buFont typeface="Arial" panose="020B0604020202020204" pitchFamily="34" charset="0"/>
                        <a:buNone/>
                      </a:pP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「ナイトカルチャーの発掘・創出にかかる検討会」の意見を踏まえ、</a:t>
                      </a: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補助制度</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創設（</a:t>
                      </a:r>
                      <a:r>
                        <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H29.8</a:t>
                      </a: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a:t>
                      </a: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a:t>
                      </a: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者</a:t>
                      </a:r>
                      <a:r>
                        <a:rPr kumimoji="1" lang="ja-JP"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に対して補助</a:t>
                      </a: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を実施した。</a:t>
                      </a:r>
                      <a:endPar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658983">
                <a:tc>
                  <a:txBody>
                    <a:bodyPr/>
                    <a:lstStyle/>
                    <a:p>
                      <a:pPr marL="0" marR="0" indent="0" algn="l" defTabSz="914400"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0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御堂筋イルミネーションの中央エリアを圧倒的な光空間を創出する事業として新たに構築するとともに、国内外の旅行者から要望が多いナイトカルチャーの発掘・創出</a:t>
                      </a:r>
                      <a:endPar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dirty="0"/>
                    </a:p>
                  </a:txBody>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544087807"/>
              </p:ext>
            </p:extLst>
          </p:nvPr>
        </p:nvGraphicFramePr>
        <p:xfrm>
          <a:off x="809997" y="5201167"/>
          <a:ext cx="8568000" cy="1079999"/>
        </p:xfrm>
        <a:graphic>
          <a:graphicData uri="http://schemas.openxmlformats.org/drawingml/2006/table">
            <a:tbl>
              <a:tblPr>
                <a:tableStyleId>{BC89EF96-8CEA-46FF-86C4-4CE0E7609802}</a:tableStyleId>
              </a:tblPr>
              <a:tblGrid>
                <a:gridCol w="3132000"/>
                <a:gridCol w="900000"/>
                <a:gridCol w="4536000"/>
              </a:tblGrid>
              <a:tr h="230811">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宿泊税導入推進事業費</a:t>
                      </a:r>
                      <a:endPar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2">
                  <a:txBody>
                    <a:bodyPr/>
                    <a:lstStyle/>
                    <a:p>
                      <a:pPr marL="44550" marR="0" indent="0" algn="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altLang="ja-JP" sz="1000" b="0" i="0" u="none" strike="noStrike"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9,124</a:t>
                      </a:r>
                    </a:p>
                    <a:p>
                      <a:pPr marL="44550" marR="0" indent="0" algn="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000" b="0" i="0" u="none" strike="noStrike"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b="0" i="0" u="none" strike="noStrike"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44550" indent="0" algn="l" defTabSz="914400" rtl="0" eaLnBrk="1" fontAlgn="ctr" latinLnBrk="0" hangingPunct="1">
                        <a:lnSpc>
                          <a:spcPct val="100000"/>
                        </a:lnSpc>
                        <a:spcAft>
                          <a:spcPts val="0"/>
                        </a:spcAft>
                        <a:buFont typeface="Arial" panose="020B0604020202020204" pitchFamily="34" charset="0"/>
                        <a:buNone/>
                      </a:pPr>
                      <a:endPar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6350" cap="flat" cmpd="sng" algn="ctr">
                      <a:solidFill>
                        <a:schemeClr val="tx1"/>
                      </a:solidFill>
                      <a:prstDash val="solid"/>
                      <a:round/>
                      <a:headEnd type="none" w="med" len="med"/>
                      <a:tailEnd type="none" w="med" len="med"/>
                    </a:lnTlToBr>
                  </a:tcPr>
                </a:tc>
              </a:tr>
              <a:tr h="387566">
                <a:tc>
                  <a:txBody>
                    <a:bodyPr/>
                    <a:lstStyle/>
                    <a:p>
                      <a:pPr marL="44550" marR="0" lvl="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特別徴収義務者に対する徴収奨励金及び徴税費用等</a:t>
                      </a:r>
                      <a:endPar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制度周知のための広報経費等</a:t>
                      </a:r>
                      <a:endParaRPr kumimoji="1" lang="en-US" altLang="ja-JP"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230811">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宿泊税導入推進事業費（</a:t>
                      </a:r>
                      <a:r>
                        <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年度導入経費への充当）　</a:t>
                      </a: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2">
                  <a:txBody>
                    <a:bodyPr/>
                    <a:lstStyle/>
                    <a:p>
                      <a:pPr marL="44550" marR="0" indent="0" algn="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61,352</a:t>
                      </a:r>
                    </a:p>
                    <a:p>
                      <a:pPr marL="44550" marR="0" indent="0" algn="r"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44550" indent="0" algn="l" defTabSz="914400" rtl="0" eaLnBrk="1" fontAlgn="ctr" latinLnBrk="0" hangingPunct="1">
                        <a:lnSpc>
                          <a:spcPct val="100000"/>
                        </a:lnSpc>
                        <a:spcAft>
                          <a:spcPts val="0"/>
                        </a:spcAft>
                        <a:buFont typeface="Arial" panose="020B0604020202020204" pitchFamily="34" charset="0"/>
                        <a:buNone/>
                      </a:pPr>
                      <a:endPar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6350" cap="flat" cmpd="sng" algn="ctr">
                      <a:solidFill>
                        <a:schemeClr val="tx1"/>
                      </a:solidFill>
                      <a:prstDash val="solid"/>
                      <a:round/>
                      <a:headEnd type="none" w="med" len="med"/>
                      <a:tailEnd type="none" w="med" len="med"/>
                    </a:lnTlToBr>
                    <a:noFill/>
                  </a:tcPr>
                </a:tc>
              </a:tr>
              <a:tr h="230811">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宿泊税導入に係る経費の償還</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endParaRPr kumimoji="1" lang="ja-JP" altLang="en-US" dirty="0"/>
                    </a:p>
                  </a:txBody>
                  <a:tcPr/>
                </a:tc>
                <a:tc vMerge="1">
                  <a:txBody>
                    <a:bodyPr/>
                    <a:lstStyle/>
                    <a:p>
                      <a:endParaRPr kumimoji="1" lang="ja-JP" altLang="en-US"/>
                    </a:p>
                  </a:txBody>
                  <a:tcPr/>
                </a:tc>
              </a:tr>
            </a:tbl>
          </a:graphicData>
        </a:graphic>
      </p:graphicFrame>
      <p:sp>
        <p:nvSpPr>
          <p:cNvPr id="12" name="テキスト ボックス 11"/>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P.8</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108742699"/>
              </p:ext>
            </p:extLst>
          </p:nvPr>
        </p:nvGraphicFramePr>
        <p:xfrm>
          <a:off x="2516981" y="6337030"/>
          <a:ext cx="2330110" cy="468000"/>
        </p:xfrm>
        <a:graphic>
          <a:graphicData uri="http://schemas.openxmlformats.org/drawingml/2006/table">
            <a:tbl>
              <a:tblPr>
                <a:tableStyleId>{BC89EF96-8CEA-46FF-86C4-4CE0E7609802}</a:tableStyleId>
              </a:tblPr>
              <a:tblGrid>
                <a:gridCol w="1430110"/>
                <a:gridCol w="900000"/>
              </a:tblGrid>
              <a:tr h="468000">
                <a:tc>
                  <a:txBody>
                    <a:bodyPr/>
                    <a:lstStyle/>
                    <a:p>
                      <a:pPr marL="44550" indent="0" algn="ctr" fontAlgn="ctr">
                        <a:lnSpc>
                          <a:spcPct val="100000"/>
                        </a:lnSpc>
                        <a:buFont typeface="Arial" panose="020B0604020202020204" pitchFamily="34" charset="0"/>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宿泊税充当額合計</a:t>
                      </a:r>
                      <a:endPar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75,000</a:t>
                      </a:r>
                    </a:p>
                    <a:p>
                      <a:pPr marL="44550" marR="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r>
            </a:tbl>
          </a:graphicData>
        </a:graphic>
      </p:graphicFrame>
      <p:sp>
        <p:nvSpPr>
          <p:cNvPr id="8" name="テキスト ボックス 7"/>
          <p:cNvSpPr txBox="1"/>
          <p:nvPr/>
        </p:nvSpPr>
        <p:spPr>
          <a:xfrm>
            <a:off x="4986461" y="6596064"/>
            <a:ext cx="4032448" cy="261610"/>
          </a:xfrm>
          <a:prstGeom prst="rect">
            <a:avLst/>
          </a:prstGeom>
          <a:noFill/>
        </p:spPr>
        <p:txBody>
          <a:bodyPr wrap="square" rtlCol="0">
            <a:spAutoFit/>
          </a:bodyPr>
          <a:lstStyle/>
          <a:p>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事業実績は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、一部</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を除き</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年度部局運営</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方針」</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より抜粋</a:t>
            </a:r>
          </a:p>
        </p:txBody>
      </p:sp>
    </p:spTree>
    <p:extLst>
      <p:ext uri="{BB962C8B-B14F-4D97-AF65-F5344CB8AC3E}">
        <p14:creationId xmlns:p14="http://schemas.microsoft.com/office/powerpoint/2010/main" val="4256263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10607</TotalTime>
  <Words>2891</Words>
  <Application>Microsoft Office PowerPoint</Application>
  <PresentationFormat>ユーザー設定</PresentationFormat>
  <Paragraphs>359</Paragraphs>
  <Slides>10</Slides>
  <Notes>2</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PowerPoint プレゼンテーション</vt:lpstr>
      <vt:lpstr>外国人旅行者１人当たり旅行消費額の推移</vt:lpstr>
      <vt:lpstr>訪日外国人旅行者１人当たり旅行消費額の内訳の推移（金額）</vt:lpstr>
      <vt:lpstr>訪日外国人旅行者１人当たり旅行消費額の内訳の推移（構成比）</vt:lpstr>
      <vt:lpstr>来阪外国人旅行者の買物消費の推移・内訳</vt:lpstr>
      <vt:lpstr>平成29年度宿泊税充当事業の見直しについて</vt:lpstr>
      <vt:lpstr>宿泊税充当事業について（平成28年度期末評価）</vt:lpstr>
      <vt:lpstr>宿泊税充当事業について（平成29年度事業実績）①</vt:lpstr>
      <vt:lpstr>宿泊税充当事業について（平成29年度事業実績）②</vt:lpstr>
      <vt:lpstr>宿泊税　施設及び申告額等の捕捉調査について</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松本　有可</dc:creator>
  <cp:lastModifiedBy>山下　雄也　２回目</cp:lastModifiedBy>
  <cp:revision>520</cp:revision>
  <cp:lastPrinted>2018-07-12T05:08:36Z</cp:lastPrinted>
  <dcterms:created xsi:type="dcterms:W3CDTF">2015-04-20T00:31:14Z</dcterms:created>
  <dcterms:modified xsi:type="dcterms:W3CDTF">2018-07-12T06:01:57Z</dcterms:modified>
</cp:coreProperties>
</file>