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11"/>
  </p:notesMasterIdLst>
  <p:handoutMasterIdLst>
    <p:handoutMasterId r:id="rId12"/>
  </p:handoutMasterIdLst>
  <p:sldIdLst>
    <p:sldId id="256" r:id="rId2"/>
    <p:sldId id="257" r:id="rId3"/>
    <p:sldId id="286" r:id="rId4"/>
    <p:sldId id="285" r:id="rId5"/>
    <p:sldId id="288" r:id="rId6"/>
    <p:sldId id="281" r:id="rId7"/>
    <p:sldId id="282" r:id="rId8"/>
    <p:sldId id="283" r:id="rId9"/>
    <p:sldId id="287" r:id="rId10"/>
  </p:sldIdLst>
  <p:sldSz cx="9540875"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00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4B4B"/>
    <a:srgbClr val="0000FF"/>
    <a:srgbClr val="3399FF"/>
    <a:srgbClr val="4172AD"/>
    <a:srgbClr val="FF7575"/>
    <a:srgbClr val="8CAF47"/>
    <a:srgbClr val="FF9B9B"/>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1708" autoAdjust="0"/>
    <p:restoredTop sz="94964" autoAdjust="0"/>
  </p:normalViewPr>
  <p:slideViewPr>
    <p:cSldViewPr>
      <p:cViewPr>
        <p:scale>
          <a:sx n="66" d="100"/>
          <a:sy n="66" d="100"/>
        </p:scale>
        <p:origin x="-1836" y="-168"/>
      </p:cViewPr>
      <p:guideLst>
        <p:guide orient="horz" pos="2160"/>
        <p:guide pos="3005"/>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6967"/>
          </a:xfrm>
          <a:prstGeom prst="rect">
            <a:avLst/>
          </a:prstGeom>
        </p:spPr>
        <p:txBody>
          <a:bodyPr vert="horz" lIns="91440" tIns="45720" rIns="91440" bIns="45720" rtlCol="0"/>
          <a:lstStyle>
            <a:lvl1pPr algn="r">
              <a:defRPr sz="1200"/>
            </a:lvl1pPr>
          </a:lstStyle>
          <a:p>
            <a:fld id="{649AE7AA-8DE3-4230-ACE0-68A33F8BAB50}" type="datetimeFigureOut">
              <a:rPr kumimoji="1" lang="ja-JP" altLang="en-US" smtClean="0"/>
              <a:t>2018/6/17</a:t>
            </a:fld>
            <a:endParaRPr kumimoji="1" lang="ja-JP" altLang="en-US"/>
          </a:p>
        </p:txBody>
      </p:sp>
      <p:sp>
        <p:nvSpPr>
          <p:cNvPr id="4" name="フッター プレースホルダー 3"/>
          <p:cNvSpPr>
            <a:spLocks noGrp="1"/>
          </p:cNvSpPr>
          <p:nvPr>
            <p:ph type="ftr" sz="quarter" idx="2"/>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6"/>
            <a:ext cx="2949787" cy="496967"/>
          </a:xfrm>
          <a:prstGeom prst="rect">
            <a:avLst/>
          </a:prstGeom>
        </p:spPr>
        <p:txBody>
          <a:bodyPr vert="horz" lIns="91440" tIns="45720" rIns="91440" bIns="45720" rtlCol="0" anchor="b"/>
          <a:lstStyle>
            <a:lvl1pPr algn="r">
              <a:defRPr sz="1200"/>
            </a:lvl1pPr>
          </a:lstStyle>
          <a:p>
            <a:fld id="{9E18675A-BE5D-4437-9C9C-812EF920FEAB}" type="slidenum">
              <a:rPr kumimoji="1" lang="ja-JP" altLang="en-US" smtClean="0"/>
              <a:t>‹#›</a:t>
            </a:fld>
            <a:endParaRPr kumimoji="1" lang="ja-JP" altLang="en-US"/>
          </a:p>
        </p:txBody>
      </p:sp>
    </p:spTree>
    <p:extLst>
      <p:ext uri="{BB962C8B-B14F-4D97-AF65-F5344CB8AC3E}">
        <p14:creationId xmlns:p14="http://schemas.microsoft.com/office/powerpoint/2010/main" val="248342588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6967"/>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6967"/>
          </a:xfrm>
          <a:prstGeom prst="rect">
            <a:avLst/>
          </a:prstGeom>
        </p:spPr>
        <p:txBody>
          <a:bodyPr vert="horz" lIns="91440" tIns="45720" rIns="91440" bIns="45720" rtlCol="0"/>
          <a:lstStyle>
            <a:lvl1pPr algn="r">
              <a:defRPr sz="1200"/>
            </a:lvl1pPr>
          </a:lstStyle>
          <a:p>
            <a:fld id="{DB05A59B-267F-425A-A54E-599F8985E110}" type="datetimeFigureOut">
              <a:rPr kumimoji="1" lang="ja-JP" altLang="en-US" smtClean="0"/>
              <a:t>2018/6/17</a:t>
            </a:fld>
            <a:endParaRPr kumimoji="1" lang="ja-JP" altLang="en-US"/>
          </a:p>
        </p:txBody>
      </p:sp>
      <p:sp>
        <p:nvSpPr>
          <p:cNvPr id="4" name="スライド イメージ プレースホルダー 3"/>
          <p:cNvSpPr>
            <a:spLocks noGrp="1" noRot="1" noChangeAspect="1"/>
          </p:cNvSpPr>
          <p:nvPr>
            <p:ph type="sldImg" idx="2"/>
          </p:nvPr>
        </p:nvSpPr>
        <p:spPr>
          <a:xfrm>
            <a:off x="812800" y="746125"/>
            <a:ext cx="51816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6"/>
            <a:ext cx="2949787" cy="49696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6"/>
            <a:ext cx="2949787" cy="496967"/>
          </a:xfrm>
          <a:prstGeom prst="rect">
            <a:avLst/>
          </a:prstGeom>
        </p:spPr>
        <p:txBody>
          <a:bodyPr vert="horz" lIns="91440" tIns="45720" rIns="91440" bIns="45720" rtlCol="0" anchor="b"/>
          <a:lstStyle>
            <a:lvl1pPr algn="r">
              <a:defRPr sz="1200"/>
            </a:lvl1pPr>
          </a:lstStyle>
          <a:p>
            <a:fld id="{24BC726C-56F5-481A-AE3E-A1366CB09D49}" type="slidenum">
              <a:rPr kumimoji="1" lang="ja-JP" altLang="en-US" smtClean="0"/>
              <a:t>‹#›</a:t>
            </a:fld>
            <a:endParaRPr kumimoji="1" lang="ja-JP" altLang="en-US"/>
          </a:p>
        </p:txBody>
      </p:sp>
    </p:spTree>
    <p:extLst>
      <p:ext uri="{BB962C8B-B14F-4D97-AF65-F5344CB8AC3E}">
        <p14:creationId xmlns:p14="http://schemas.microsoft.com/office/powerpoint/2010/main" val="1202262069"/>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35669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6682349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32886528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15566" y="2130427"/>
            <a:ext cx="8109744"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431132" y="3886200"/>
            <a:ext cx="6678613"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B5F80C83-6E72-4E0A-91D7-046F194AD4C3}"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53112374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5451" y="116632"/>
            <a:ext cx="9525424" cy="490066"/>
          </a:xfrm>
        </p:spPr>
        <p:txBody>
          <a:bodyPr>
            <a:normAutofit/>
          </a:bodyPr>
          <a:lstStyle>
            <a:lvl1pPr algn="l">
              <a:defRPr sz="2400" b="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smtClean="0"/>
              <a:t>マスター タイトルの書式設定</a:t>
            </a:r>
            <a:endParaRPr kumimoji="1" lang="ja-JP" altLang="en-US" dirty="0"/>
          </a:p>
        </p:txBody>
      </p:sp>
      <p:sp>
        <p:nvSpPr>
          <p:cNvPr id="6" name="スライド番号プレースホルダー 5"/>
          <p:cNvSpPr>
            <a:spLocks noGrp="1"/>
          </p:cNvSpPr>
          <p:nvPr>
            <p:ph type="sldNum" sz="quarter" idx="12"/>
          </p:nvPr>
        </p:nvSpPr>
        <p:spPr>
          <a:xfrm>
            <a:off x="7308492" y="6486468"/>
            <a:ext cx="2226204" cy="365125"/>
          </a:xfrm>
        </p:spPr>
        <p:txBody>
          <a:bodyPr/>
          <a:lstStyle/>
          <a:p>
            <a:r>
              <a:rPr lang="en-US" altLang="ja-JP" dirty="0" smtClean="0"/>
              <a:t>P. </a:t>
            </a:r>
            <a:fld id="{B5F80C83-6E72-4E0A-91D7-046F194AD4C3}" type="slidenum">
              <a:rPr lang="ja-JP" altLang="en-US" smtClean="0"/>
              <a:pPr/>
              <a:t>‹#›</a:t>
            </a:fld>
            <a:endParaRPr lang="ja-JP" altLang="en-US" dirty="0"/>
          </a:p>
        </p:txBody>
      </p:sp>
      <p:cxnSp>
        <p:nvCxnSpPr>
          <p:cNvPr id="8" name="直線コネクタ 7"/>
          <p:cNvCxnSpPr/>
          <p:nvPr userDrawn="1"/>
        </p:nvCxnSpPr>
        <p:spPr>
          <a:xfrm>
            <a:off x="0" y="692696"/>
            <a:ext cx="9540875" cy="0"/>
          </a:xfrm>
          <a:prstGeom prst="line">
            <a:avLst/>
          </a:prstGeom>
          <a:ln w="127000" cmpd="thinThick">
            <a:solidFill>
              <a:srgbClr val="002060"/>
            </a:solidFill>
          </a:ln>
        </p:spPr>
        <p:style>
          <a:lnRef idx="3">
            <a:schemeClr val="accent1"/>
          </a:lnRef>
          <a:fillRef idx="0">
            <a:schemeClr val="accent1"/>
          </a:fillRef>
          <a:effectRef idx="2">
            <a:schemeClr val="accent1"/>
          </a:effectRef>
          <a:fontRef idx="minor">
            <a:schemeClr val="tx1"/>
          </a:fontRef>
        </p:style>
      </p:cxnSp>
      <p:sp>
        <p:nvSpPr>
          <p:cNvPr id="3" name="テキスト ボックス 2"/>
          <p:cNvSpPr txBox="1"/>
          <p:nvPr userDrawn="1"/>
        </p:nvSpPr>
        <p:spPr>
          <a:xfrm>
            <a:off x="7506741" y="116632"/>
            <a:ext cx="1944216" cy="415498"/>
          </a:xfrm>
          <a:prstGeom prst="rect">
            <a:avLst/>
          </a:prstGeom>
          <a:noFill/>
          <a:ln>
            <a:solidFill>
              <a:srgbClr val="002060"/>
            </a:solidFill>
          </a:ln>
        </p:spPr>
        <p:txBody>
          <a:bodyPr wrap="square" rtlCol="0">
            <a:spAutoFit/>
          </a:bodyPr>
          <a:lstStyle/>
          <a:p>
            <a:pPr algn="ctr"/>
            <a:r>
              <a:rPr kumimoji="1" lang="ja-JP" altLang="en-US" sz="105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a:t>
            </a:r>
            <a:endParaRPr kumimoji="1" lang="ja-JP" altLang="en-US" sz="105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6547998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7044" y="274638"/>
            <a:ext cx="8586788"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7044" y="1600202"/>
            <a:ext cx="8586788"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7044" y="6356352"/>
            <a:ext cx="2226204"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kumimoji="1" lang="ja-JP" altLang="en-US"/>
          </a:p>
        </p:txBody>
      </p:sp>
      <p:sp>
        <p:nvSpPr>
          <p:cNvPr id="5" name="フッター プレースホルダー 4"/>
          <p:cNvSpPr>
            <a:spLocks noGrp="1"/>
          </p:cNvSpPr>
          <p:nvPr>
            <p:ph type="ftr" sz="quarter" idx="3"/>
          </p:nvPr>
        </p:nvSpPr>
        <p:spPr>
          <a:xfrm>
            <a:off x="3259799" y="6356352"/>
            <a:ext cx="3021277"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837627" y="6356352"/>
            <a:ext cx="2226204"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F80C83-6E72-4E0A-91D7-046F194AD4C3}" type="slidenum">
              <a:rPr kumimoji="1" lang="ja-JP" altLang="en-US" smtClean="0"/>
              <a:t>‹#›</a:t>
            </a:fld>
            <a:endParaRPr kumimoji="1" lang="ja-JP" altLang="en-US"/>
          </a:p>
        </p:txBody>
      </p:sp>
    </p:spTree>
    <p:extLst>
      <p:ext uri="{BB962C8B-B14F-4D97-AF65-F5344CB8AC3E}">
        <p14:creationId xmlns:p14="http://schemas.microsoft.com/office/powerpoint/2010/main" val="2838294457"/>
      </p:ext>
    </p:extLst>
  </p:cSld>
  <p:clrMap bg1="lt1" tx1="dk1" bg2="lt2" tx2="dk2" accent1="accent1" accent2="accent2" accent3="accent3" accent4="accent4" accent5="accent5" accent6="accent6" hlink="hlink" folHlink="folHlink"/>
  <p:sldLayoutIdLst>
    <p:sldLayoutId id="2147483649" r:id="rId1"/>
    <p:sldLayoutId id="2147483652" r:id="rId2"/>
    <p:sldLayoutId id="2147483650" r:id="rId3"/>
  </p:sldLayoutIdLst>
  <p:timing>
    <p:tnLst>
      <p:par>
        <p:cTn id="1" dur="indefinite" restart="never" nodeType="tmRoot"/>
      </p:par>
    </p:tnLst>
  </p:timing>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621939" y="2780928"/>
            <a:ext cx="6408712" cy="646331"/>
          </a:xfrm>
          <a:prstGeom prst="rect">
            <a:avLst/>
          </a:prstGeom>
          <a:noFill/>
        </p:spPr>
        <p:txBody>
          <a:bodyPr wrap="square" rtlCol="0">
            <a:spAutoFit/>
          </a:bodyPr>
          <a:lstStyle/>
          <a:p>
            <a:pPr algn="ctr"/>
            <a:r>
              <a:rPr lang="ja-JP" altLang="en-US" sz="3600" b="1" dirty="0">
                <a:latin typeface="Meiryo UI" panose="020B0604030504040204" pitchFamily="50" charset="-128"/>
                <a:ea typeface="Meiryo UI" panose="020B0604030504040204" pitchFamily="50" charset="-128"/>
                <a:cs typeface="Meiryo UI" panose="020B0604030504040204" pitchFamily="50" charset="-128"/>
              </a:rPr>
              <a:t>宿泊税制度の概要</a:t>
            </a:r>
            <a:endParaRPr kumimoji="1" lang="ja-JP" altLang="en-US" sz="36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7794773" y="447055"/>
            <a:ext cx="1287760" cy="36933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algn="ctr"/>
            <a:r>
              <a:rPr kumimoji="1" lang="ja-JP" altLang="en-US" b="1" smtClean="0">
                <a:latin typeface="Meiryo UI" panose="020B0604030504040204" pitchFamily="50" charset="-128"/>
                <a:ea typeface="Meiryo UI" panose="020B0604030504040204" pitchFamily="50" charset="-128"/>
                <a:cs typeface="Meiryo UI" panose="020B0604030504040204" pitchFamily="50" charset="-128"/>
              </a:rPr>
              <a:t>資料２</a:t>
            </a:r>
            <a:endParaRPr kumimoji="1"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693240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l"/>
            <a:r>
              <a:rPr kumimoji="1" lang="ja-JP" altLang="en-US" dirty="0" smtClean="0"/>
              <a:t>大阪府の宿泊税制度</a:t>
            </a:r>
            <a:endParaRPr kumimoji="1" lang="ja-JP" altLang="en-US" dirty="0"/>
          </a:p>
        </p:txBody>
      </p:sp>
      <p:sp>
        <p:nvSpPr>
          <p:cNvPr id="10" name="テキスト ボックス 9"/>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P.1</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正方形/長方形 8"/>
          <p:cNvSpPr/>
          <p:nvPr/>
        </p:nvSpPr>
        <p:spPr>
          <a:xfrm>
            <a:off x="179512" y="1052504"/>
            <a:ext cx="9216904" cy="1548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5" name="角丸四角形 14"/>
          <p:cNvSpPr/>
          <p:nvPr/>
        </p:nvSpPr>
        <p:spPr>
          <a:xfrm>
            <a:off x="456107" y="908719"/>
            <a:ext cx="5682482" cy="31358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「大阪府観光客受入環境整備の推進に関する調査検討会議」からの提言</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17809" y="1222299"/>
            <a:ext cx="8940309" cy="1354217"/>
          </a:xfrm>
          <a:prstGeom prst="rect">
            <a:avLst/>
          </a:prstGeom>
        </p:spPr>
        <p:txBody>
          <a:bodyPr wrap="square">
            <a:spAutoFit/>
          </a:bodyPr>
          <a:lstStyle/>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近年、来阪する観光客、特に外国人観光客が急増しているが、</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それ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に伴う受入環境整備など、大阪府として対応すべき行政需要の増大への取組みが喫緊の課題となっている。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将来的</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、観光を大阪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の経済を牽引する成長産業と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していくため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には</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、魅力あふれる観光資源づくり、効果的な誘客なども併せ、観光</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振興の取組みを積極的に推進する必要が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ある。</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lgn="just">
              <a:spcAft>
                <a:spcPts val="600"/>
              </a:spcAft>
              <a:buFont typeface="Wingdings" panose="05000000000000000000" pitchFamily="2" charset="2"/>
              <a:buChar char="n"/>
            </a:pPr>
            <a:r>
              <a:rPr lang="ja-JP" altLang="en-US" sz="1200" dirty="0">
                <a:latin typeface="Meiryo UI" panose="020B0604030504040204" pitchFamily="50" charset="-128"/>
                <a:ea typeface="Meiryo UI" panose="020B0604030504040204" pitchFamily="50" charset="-128"/>
                <a:cs typeface="Meiryo UI" panose="020B0604030504040204" pitchFamily="50" charset="-128"/>
              </a:rPr>
              <a:t>その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ため、</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一定規模の財源を安定的、継続的に確保する必要が</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あることから、東京都</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の「宿泊税」を参考に、</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法定外目的税として、府内の宿泊施設に一定以上の室料価格で宿泊する者に対し、課税する制度の創設についての検討を</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提言</a:t>
            </a:r>
            <a:r>
              <a:rPr lang="ja-JP" altLang="en-US" sz="1200" b="1" u="sng" dirty="0">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b="1" u="sng"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2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179512" y="2960664"/>
            <a:ext cx="9216904" cy="37080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6" name="テキスト ボックス 25"/>
          <p:cNvSpPr txBox="1"/>
          <p:nvPr/>
        </p:nvSpPr>
        <p:spPr>
          <a:xfrm>
            <a:off x="233934" y="4221088"/>
            <a:ext cx="8498930" cy="461665"/>
          </a:xfrm>
          <a:prstGeom prst="rect">
            <a:avLst/>
          </a:prstGeom>
          <a:noFill/>
        </p:spPr>
        <p:txBody>
          <a:bodyPr wrap="square" rtlCol="0">
            <a:spAutoFit/>
          </a:bodyP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１．納税義務者　　</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旅館業法に</a:t>
            </a:r>
            <a:r>
              <a:rPr lang="ja-JP" altLang="ja-JP" sz="1200" dirty="0">
                <a:latin typeface="Meiryo UI" panose="020B0604030504040204" pitchFamily="50" charset="-128"/>
                <a:ea typeface="Meiryo UI" panose="020B0604030504040204" pitchFamily="50" charset="-128"/>
                <a:cs typeface="Meiryo UI" panose="020B0604030504040204" pitchFamily="50" charset="-128"/>
              </a:rPr>
              <a:t>規定</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する</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大阪府内の</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ホテル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ja-JP" sz="1200" dirty="0" smtClean="0">
                <a:latin typeface="Meiryo UI" panose="020B0604030504040204" pitchFamily="50" charset="-128"/>
                <a:ea typeface="Meiryo UI" panose="020B0604030504040204" pitchFamily="50" charset="-128"/>
                <a:cs typeface="Meiryo UI" panose="020B0604030504040204" pitchFamily="50" charset="-128"/>
              </a:rPr>
              <a:t>旅館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、簡易宿所、特区民泊における宿泊者</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288000" indent="-457200"/>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（現在、課税対象施設に住宅宿泊事業法に基づく民泊施設を追加するための条例改正に係る総務省協議中）</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8" name="テキスト ボックス 27"/>
          <p:cNvSpPr txBox="1"/>
          <p:nvPr/>
        </p:nvSpPr>
        <p:spPr>
          <a:xfrm>
            <a:off x="233933" y="3230929"/>
            <a:ext cx="720000" cy="2880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条例名</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9" name="テキスト ボックス 28"/>
          <p:cNvSpPr txBox="1"/>
          <p:nvPr/>
        </p:nvSpPr>
        <p:spPr>
          <a:xfrm>
            <a:off x="925421" y="3212976"/>
            <a:ext cx="3111692" cy="630942"/>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大阪府宿泊税条例</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7</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月公布、平成</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月施行、</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 平成</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29</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7</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月一部改正施行</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角丸四角形 29"/>
          <p:cNvSpPr/>
          <p:nvPr/>
        </p:nvSpPr>
        <p:spPr>
          <a:xfrm>
            <a:off x="456107" y="2780928"/>
            <a:ext cx="1877078" cy="359474"/>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宿泊税の制度概要</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テキスト ボックス 23"/>
          <p:cNvSpPr txBox="1"/>
          <p:nvPr/>
        </p:nvSpPr>
        <p:spPr>
          <a:xfrm>
            <a:off x="233933" y="4697560"/>
            <a:ext cx="988210" cy="276999"/>
          </a:xfrm>
          <a:prstGeom prst="rect">
            <a:avLst/>
          </a:prstGeom>
          <a:noFill/>
        </p:spPr>
        <p:txBody>
          <a:bodyPr wrap="square" rtlCol="0">
            <a:spAutoFit/>
          </a:bodyP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２</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．税　率</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2" name="テキスト ボックス 21"/>
          <p:cNvSpPr txBox="1"/>
          <p:nvPr/>
        </p:nvSpPr>
        <p:spPr>
          <a:xfrm>
            <a:off x="2022265" y="5512683"/>
            <a:ext cx="2725284" cy="220573"/>
          </a:xfrm>
          <a:prstGeom prst="rect">
            <a:avLst/>
          </a:prstGeom>
          <a:noFill/>
        </p:spPr>
        <p:txBody>
          <a:bodyPr wrap="square" rtlCol="0">
            <a:spAutoFit/>
          </a:bodyPr>
          <a:lstStyle/>
          <a:p>
            <a:pPr algn="r">
              <a:lnSpc>
                <a:spcPts val="1000"/>
              </a:lnSpc>
            </a:pP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宿泊料金は</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人</a:t>
            </a:r>
            <a:r>
              <a:rPr lang="en-US" altLang="ja-JP" sz="1000" dirty="0" smtClean="0">
                <a:latin typeface="Meiryo UI" panose="020B0604030504040204" pitchFamily="50" charset="-128"/>
                <a:ea typeface="Meiryo UI" panose="020B0604030504040204" pitchFamily="50" charset="-128"/>
                <a:cs typeface="Meiryo UI" panose="020B0604030504040204" pitchFamily="50" charset="-128"/>
              </a:rPr>
              <a:t>1</a:t>
            </a:r>
            <a:r>
              <a:rPr lang="ja-JP" altLang="en-US" sz="1000" dirty="0" smtClean="0">
                <a:latin typeface="Meiryo UI" panose="020B0604030504040204" pitchFamily="50" charset="-128"/>
                <a:ea typeface="Meiryo UI" panose="020B0604030504040204" pitchFamily="50" charset="-128"/>
                <a:cs typeface="Meiryo UI" panose="020B0604030504040204" pitchFamily="50" charset="-128"/>
              </a:rPr>
              <a:t>泊の素泊まり料金</a:t>
            </a:r>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テキスト ボックス 18"/>
          <p:cNvSpPr txBox="1"/>
          <p:nvPr/>
        </p:nvSpPr>
        <p:spPr>
          <a:xfrm>
            <a:off x="4122365" y="3230929"/>
            <a:ext cx="720000" cy="288000"/>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dist"/>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目的</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4910753" y="3212976"/>
            <a:ext cx="4212000" cy="969496"/>
          </a:xfrm>
          <a:prstGeom prst="rect">
            <a:avLst/>
          </a:prstGeom>
          <a:noFill/>
        </p:spPr>
        <p:txBody>
          <a:bodyPr wrap="square" rIns="36000" rtlCol="0">
            <a:spAutoFit/>
          </a:bodyPr>
          <a:lstStyle/>
          <a:p>
            <a:r>
              <a:rPr kumimoji="1" lang="ja-JP" altLang="en-US" sz="1200" dirty="0" smtClean="0">
                <a:latin typeface="Meiryo UI" panose="020B0604030504040204" pitchFamily="50" charset="-128"/>
                <a:ea typeface="Meiryo UI" panose="020B0604030504040204" pitchFamily="50" charset="-128"/>
                <a:cs typeface="Meiryo UI" panose="020B0604030504040204" pitchFamily="50" charset="-128"/>
              </a:rPr>
              <a:t>世界有数の国際都市大阪を目指し、都市の魅力を高めるとともに、観光の振興を図る施策に要する費用に充てるため、法定外目的税として宿泊税を課する</a:t>
            </a:r>
            <a:endParaRPr kumimoji="1"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（法定外目的税</a:t>
            </a:r>
            <a:r>
              <a:rPr lang="en-US" altLang="ja-JP" sz="105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条例で定める特定の費用に充てるために道府県が課する</a:t>
            </a:r>
            <a:endParaRPr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ことができるとして地方</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税法第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4</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条、第</a:t>
            </a:r>
            <a:r>
              <a:rPr lang="en-US" altLang="ja-JP" sz="1050" dirty="0">
                <a:latin typeface="Meiryo UI" panose="020B0604030504040204" pitchFamily="50" charset="-128"/>
                <a:ea typeface="Meiryo UI" panose="020B0604030504040204" pitchFamily="50" charset="-128"/>
                <a:cs typeface="Meiryo UI" panose="020B0604030504040204" pitchFamily="50" charset="-128"/>
              </a:rPr>
              <a:t>731</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条に規定 </a:t>
            </a:r>
            <a:r>
              <a:rPr lang="ja-JP" altLang="en-US" sz="1050" dirty="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046521528"/>
              </p:ext>
            </p:extLst>
          </p:nvPr>
        </p:nvGraphicFramePr>
        <p:xfrm>
          <a:off x="1340732" y="4774114"/>
          <a:ext cx="3417837" cy="748800"/>
        </p:xfrm>
        <a:graphic>
          <a:graphicData uri="http://schemas.openxmlformats.org/drawingml/2006/table">
            <a:tbl>
              <a:tblPr>
                <a:tableStyleId>{BC89EF96-8CEA-46FF-86C4-4CE0E7609802}</a:tableStyleId>
              </a:tblPr>
              <a:tblGrid>
                <a:gridCol w="2556349"/>
                <a:gridCol w="861488"/>
              </a:tblGrid>
              <a:tr h="187200">
                <a:tc>
                  <a:txBody>
                    <a:bodyPr/>
                    <a:lstStyle/>
                    <a:p>
                      <a:pPr marL="5080" algn="ctr">
                        <a:lnSpc>
                          <a:spcPct val="100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宿泊</a:t>
                      </a:r>
                      <a:r>
                        <a:rPr 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料金</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人</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泊）</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lnSpc>
                          <a:spcPct val="100000"/>
                        </a:lnSpc>
                        <a:spcAft>
                          <a:spcPts val="0"/>
                        </a:spcAft>
                      </a:pPr>
                      <a:r>
                        <a:rPr lang="ja-JP" sz="1200" kern="100" dirty="0">
                          <a:effectLst/>
                          <a:latin typeface="Meiryo UI" panose="020B0604030504040204" pitchFamily="50" charset="-128"/>
                          <a:ea typeface="Meiryo UI" panose="020B0604030504040204" pitchFamily="50" charset="-128"/>
                          <a:cs typeface="Meiryo UI" panose="020B0604030504040204" pitchFamily="50" charset="-128"/>
                        </a:rPr>
                        <a:t>税　率</a:t>
                      </a: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r>
              <a:tr h="187200">
                <a:tc>
                  <a:txBody>
                    <a:bodyPr/>
                    <a:lstStyle/>
                    <a:p>
                      <a:pPr marL="5080" algn="l">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10,000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15,000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円未満</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200" kern="100" dirty="0" smtClean="0">
                          <a:effectLst/>
                          <a:latin typeface="Meiryo UI" panose="020B0604030504040204" pitchFamily="50" charset="-128"/>
                          <a:ea typeface="Meiryo UI" panose="020B0604030504040204" pitchFamily="50" charset="-128"/>
                          <a:cs typeface="Meiryo UI" panose="020B0604030504040204" pitchFamily="50" charset="-128"/>
                        </a:rPr>
                        <a:t>200</a:t>
                      </a:r>
                      <a:r>
                        <a:rPr lang="ja-JP" altLang="en-US" sz="120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187200">
                <a:tc>
                  <a:txBody>
                    <a:bodyPr/>
                    <a:lstStyle/>
                    <a:p>
                      <a:pPr marL="5080" algn="l">
                        <a:lnSpc>
                          <a:spcPct val="100000"/>
                        </a:lnSpc>
                        <a:spcAft>
                          <a:spcPts val="0"/>
                        </a:spcAft>
                      </a:pPr>
                      <a:r>
                        <a:rPr lang="en-US" altLang="ja-JP"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20,000</a:t>
                      </a:r>
                      <a:r>
                        <a:rPr lang="ja-JP" altLang="en-US"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円以上</a:t>
                      </a:r>
                      <a:endParaRPr lang="ja-JP" sz="1200" b="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c>
                  <a:txBody>
                    <a:bodyPr/>
                    <a:lstStyle/>
                    <a:p>
                      <a:pPr algn="ctr">
                        <a:lnSpc>
                          <a:spcPct val="100000"/>
                        </a:lnSpc>
                        <a:spcAft>
                          <a:spcPts val="0"/>
                        </a:spcAft>
                      </a:pPr>
                      <a:r>
                        <a:rPr lang="en-US" altLang="ja-JP"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200" b="0" u="none"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200" b="0" u="none"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noFill/>
                  </a:tcPr>
                </a:tc>
              </a:tr>
            </a:tbl>
          </a:graphicData>
        </a:graphic>
      </p:graphicFrame>
      <p:sp>
        <p:nvSpPr>
          <p:cNvPr id="33" name="テキスト ボックス 32"/>
          <p:cNvSpPr txBox="1"/>
          <p:nvPr/>
        </p:nvSpPr>
        <p:spPr>
          <a:xfrm>
            <a:off x="4878958" y="4711415"/>
            <a:ext cx="4379159" cy="438582"/>
          </a:xfrm>
          <a:prstGeom prst="rect">
            <a:avLst/>
          </a:prstGeom>
          <a:noFill/>
          <a:ln>
            <a:noFill/>
          </a:ln>
        </p:spPr>
        <p:txBody>
          <a:bodyPr wrap="square" rtlCol="0">
            <a:spAutoFit/>
          </a:bodyPr>
          <a:lstStyle/>
          <a:p>
            <a:pPr>
              <a:lnSpc>
                <a:spcPts val="1200"/>
              </a:lnSpc>
              <a:spcBef>
                <a:spcPts val="300"/>
              </a:spcBef>
            </a:pPr>
            <a:r>
              <a:rPr lang="ja-JP" altLang="en-US" sz="1200" b="1"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３．税収規模　</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約</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10</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当初予算：</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10.9</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spcBef>
                <a:spcPts val="300"/>
              </a:spcBef>
            </a:pP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H29</a:t>
            </a:r>
            <a:r>
              <a:rPr lang="ja-JP" altLang="en-US" sz="120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最終</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予算：  </a:t>
            </a:r>
            <a:r>
              <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7.5</a:t>
            </a:r>
            <a:r>
              <a:rPr lang="ja-JP" altLang="en-US"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億円</a:t>
            </a:r>
            <a:endParaRPr lang="en-US" altLang="ja-JP" sz="120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4" name="テキスト ボックス 33"/>
          <p:cNvSpPr txBox="1"/>
          <p:nvPr/>
        </p:nvSpPr>
        <p:spPr>
          <a:xfrm>
            <a:off x="4878957" y="5173678"/>
            <a:ext cx="4572000" cy="76174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４</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．徴収方法</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特別徴収による</a:t>
            </a: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（前月分を当月末までに申告納入）</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marL="1260475" indent="-1260475"/>
            <a:r>
              <a:rPr kumimoji="1" lang="ja-JP" altLang="en-US" sz="105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　　　　　　　　　　   （特別徴収</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･宿泊</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施設の経営者等</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（特別徴収義務者</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）が、納税義務者で</a:t>
            </a:r>
            <a:r>
              <a:rPr lang="ja-JP" altLang="en-US" sz="1050" dirty="0" smtClean="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ある宿泊者</a:t>
            </a:r>
            <a:r>
              <a:rPr lang="ja-JP" altLang="en-US" sz="1050" dirty="0">
                <a:solidFill>
                  <a:sysClr val="windowText" lastClr="000000"/>
                </a:solidFill>
                <a:latin typeface="Meiryo UI" panose="020B0604030504040204" pitchFamily="50" charset="-128"/>
                <a:ea typeface="Meiryo UI" panose="020B0604030504040204" pitchFamily="50" charset="-128"/>
                <a:cs typeface="Meiryo UI" panose="020B0604030504040204" pitchFamily="50" charset="-128"/>
              </a:rPr>
              <a:t>から税金を徴収し、一括して納入する方法</a:t>
            </a:r>
            <a:r>
              <a:rPr kumimoji="1" lang="ja-JP" altLang="en-US" sz="105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05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二等辺三角形 34"/>
          <p:cNvSpPr/>
          <p:nvPr/>
        </p:nvSpPr>
        <p:spPr>
          <a:xfrm flipV="1">
            <a:off x="3150437" y="2681234"/>
            <a:ext cx="3240000" cy="180000"/>
          </a:xfrm>
          <a:prstGeom prst="triangl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p>
        </p:txBody>
      </p:sp>
      <p:sp>
        <p:nvSpPr>
          <p:cNvPr id="36" name="テキスト ボックス 35"/>
          <p:cNvSpPr txBox="1"/>
          <p:nvPr/>
        </p:nvSpPr>
        <p:spPr>
          <a:xfrm>
            <a:off x="233932" y="5981521"/>
            <a:ext cx="9024185" cy="276999"/>
          </a:xfrm>
          <a:prstGeom prst="rect">
            <a:avLst/>
          </a:prstGeom>
          <a:noFill/>
        </p:spPr>
        <p:txBody>
          <a:bodyPr wrap="square" rtlCol="0">
            <a:spAutoFit/>
          </a:bodyPr>
          <a:lstStyle/>
          <a:p>
            <a:pPr>
              <a:tabLst>
                <a:tab pos="1080000" algn="l"/>
              </a:tabLs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５</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制度検証</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５年</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ごとに</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、施策の効果、条例の施行の状況を勘案し、宿泊税制度のあり方について検討を行う</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テキスト ボックス 36"/>
          <p:cNvSpPr txBox="1"/>
          <p:nvPr/>
        </p:nvSpPr>
        <p:spPr>
          <a:xfrm>
            <a:off x="233932" y="6333053"/>
            <a:ext cx="9024185" cy="276999"/>
          </a:xfrm>
          <a:prstGeom prst="rect">
            <a:avLst/>
          </a:prstGeom>
          <a:noFill/>
        </p:spPr>
        <p:txBody>
          <a:bodyPr wrap="square" rtlCol="0">
            <a:spAutoFit/>
          </a:bodyPr>
          <a:lstStyle/>
          <a:p>
            <a:pPr>
              <a:tabLst>
                <a:tab pos="1080000" algn="l"/>
              </a:tabLst>
            </a:pP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６</a:t>
            </a:r>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実績</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の</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公表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納税者</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（宿泊者）に対する説明責任を果たすため、毎年度、事業実績をとりまとめ、</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HP</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上で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公表</a:t>
            </a: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大かっこ 2"/>
          <p:cNvSpPr/>
          <p:nvPr/>
        </p:nvSpPr>
        <p:spPr>
          <a:xfrm>
            <a:off x="6930677" y="4711415"/>
            <a:ext cx="2016224" cy="438582"/>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9484618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税率・税収規模の考え方</a:t>
            </a:r>
            <a:endParaRPr kumimoji="1" lang="ja-JP" altLang="en-US" dirty="0"/>
          </a:p>
        </p:txBody>
      </p:sp>
      <p:sp>
        <p:nvSpPr>
          <p:cNvPr id="5" name="正方形/長方形 4"/>
          <p:cNvSpPr/>
          <p:nvPr/>
        </p:nvSpPr>
        <p:spPr>
          <a:xfrm>
            <a:off x="179512" y="958775"/>
            <a:ext cx="9288000" cy="1800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6" name="正方形/長方形 5"/>
          <p:cNvSpPr/>
          <p:nvPr/>
        </p:nvSpPr>
        <p:spPr>
          <a:xfrm>
            <a:off x="161925" y="3009651"/>
            <a:ext cx="9288000" cy="36720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dirty="0"/>
          </a:p>
        </p:txBody>
      </p:sp>
      <p:sp>
        <p:nvSpPr>
          <p:cNvPr id="7" name="正方形/長方形 6"/>
          <p:cNvSpPr/>
          <p:nvPr/>
        </p:nvSpPr>
        <p:spPr>
          <a:xfrm>
            <a:off x="300222" y="1073944"/>
            <a:ext cx="8940309" cy="1692771"/>
          </a:xfrm>
          <a:prstGeom prst="rect">
            <a:avLst/>
          </a:prstGeom>
        </p:spPr>
        <p:txBody>
          <a:bodyPr wrap="square">
            <a:spAutoFit/>
          </a:bodyPr>
          <a:lstStyle/>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宿泊料金に応じ担税力を勘案しながら、納税者に著しく過重な負担とならないよう、また、東京都の税率等も参考にした。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特別徴収義務者の事務負担や納税者に対する分かりやすさという点から、税率は定額とした。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宿泊料金の１％程度の額を目安に最低税率を設定するとともに、宿泊料金に応じ担税力を勘案し累進的に税率が上がるように段階的に税率を設定した。</a:t>
            </a:r>
          </a:p>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府内のホテル等の平均的な</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人</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泊の宿泊料金が概ね</a:t>
            </a:r>
            <a:r>
              <a:rPr lang="en-US" altLang="ja-JP" sz="1200" dirty="0">
                <a:latin typeface="Meiryo UI" panose="020B0604030504040204" pitchFamily="50" charset="-128"/>
                <a:ea typeface="Meiryo UI" panose="020B0604030504040204" pitchFamily="50" charset="-128"/>
                <a:cs typeface="Meiryo UI" panose="020B0604030504040204" pitchFamily="50" charset="-128"/>
              </a:rPr>
              <a:t>1</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万円で</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あったこと</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から、この金額を上回る宿泊料金を支払う宿泊者については、一定の担税力があるものとし、当該宿泊に対して課税すること</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とした。</a:t>
            </a:r>
          </a:p>
          <a:p>
            <a:pPr algn="just">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　　⇒その他、徴税コスト、納税者の負担感、簡素な制度とすること等を総合的に勘案し、税率等を設定したもの。</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角丸四角形 7"/>
          <p:cNvSpPr/>
          <p:nvPr/>
        </p:nvSpPr>
        <p:spPr>
          <a:xfrm>
            <a:off x="287908" y="828204"/>
            <a:ext cx="1944000" cy="252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税率等の</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考え方</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角丸四角形 8"/>
          <p:cNvSpPr/>
          <p:nvPr/>
        </p:nvSpPr>
        <p:spPr>
          <a:xfrm>
            <a:off x="305941" y="2865636"/>
            <a:ext cx="2268000" cy="252000"/>
          </a:xfrm>
          <a:prstGeom prst="roundRect">
            <a:avLst>
              <a:gd name="adj" fmla="val 5000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税収規模の計算について</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766055" y="3534916"/>
            <a:ext cx="8540886" cy="723275"/>
          </a:xfrm>
          <a:prstGeom prst="rect">
            <a:avLst/>
          </a:prstGeom>
        </p:spPr>
        <p:txBody>
          <a:bodyPr wrap="square">
            <a:spAutoFit/>
          </a:bodyPr>
          <a:lstStyle/>
          <a:p>
            <a:pPr algn="just">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①　宿泊旅行統計調査報告の延べ宿泊者数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旅館、ホテルそれぞれ</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に、宿泊事態調査</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報告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書の宿泊単価ごとの宿泊者数割合を乗じ、</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宿泊単価別の宿泊数</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推計。</a:t>
            </a:r>
          </a:p>
          <a:p>
            <a:pPr algn="just">
              <a:spcAft>
                <a:spcPts val="600"/>
              </a:spcAft>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②</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推計した</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宿泊単価別の</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宿泊数に税率を乗じ、税収規模を試算。</a:t>
            </a:r>
          </a:p>
        </p:txBody>
      </p:sp>
      <p:graphicFrame>
        <p:nvGraphicFramePr>
          <p:cNvPr id="11" name="表 10"/>
          <p:cNvGraphicFramePr>
            <a:graphicFrameLocks noGrp="1"/>
          </p:cNvGraphicFramePr>
          <p:nvPr>
            <p:extLst>
              <p:ext uri="{D42A27DB-BD31-4B8C-83A1-F6EECF244321}">
                <p14:modId xmlns:p14="http://schemas.microsoft.com/office/powerpoint/2010/main" val="1046282528"/>
              </p:ext>
            </p:extLst>
          </p:nvPr>
        </p:nvGraphicFramePr>
        <p:xfrm>
          <a:off x="2075066" y="4518516"/>
          <a:ext cx="3087539" cy="880100"/>
        </p:xfrm>
        <a:graphic>
          <a:graphicData uri="http://schemas.openxmlformats.org/drawingml/2006/table">
            <a:tbl>
              <a:tblPr>
                <a:tableStyleId>{BC89EF96-8CEA-46FF-86C4-4CE0E7609802}</a:tableStyleId>
              </a:tblPr>
              <a:tblGrid>
                <a:gridCol w="495250">
                  <a:extLst>
                    <a:ext uri="{9D8B030D-6E8A-4147-A177-3AD203B41FA5}">
                      <a16:colId xmlns="" xmlns:a16="http://schemas.microsoft.com/office/drawing/2014/main" val="20000"/>
                    </a:ext>
                  </a:extLst>
                </a:gridCol>
                <a:gridCol w="888099">
                  <a:extLst>
                    <a:ext uri="{9D8B030D-6E8A-4147-A177-3AD203B41FA5}">
                      <a16:colId xmlns="" xmlns:a16="http://schemas.microsoft.com/office/drawing/2014/main" val="3099367056"/>
                    </a:ext>
                  </a:extLst>
                </a:gridCol>
                <a:gridCol w="888099">
                  <a:extLst>
                    <a:ext uri="{9D8B030D-6E8A-4147-A177-3AD203B41FA5}">
                      <a16:colId xmlns="" xmlns:a16="http://schemas.microsoft.com/office/drawing/2014/main" val="1854296881"/>
                    </a:ext>
                  </a:extLst>
                </a:gridCol>
                <a:gridCol w="816091">
                  <a:extLst>
                    <a:ext uri="{9D8B030D-6E8A-4147-A177-3AD203B41FA5}">
                      <a16:colId xmlns="" xmlns:a16="http://schemas.microsoft.com/office/drawing/2014/main" val="20001"/>
                    </a:ext>
                  </a:extLst>
                </a:gridCol>
              </a:tblGrid>
              <a:tr h="360040">
                <a:tc>
                  <a:txBody>
                    <a:bodyPr/>
                    <a:lstStyle/>
                    <a:p>
                      <a:pPr marL="5080" algn="ctr">
                        <a:lnSpc>
                          <a:spcPct val="1000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万円未満</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万円未満</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10000"/>
                  </a:ext>
                </a:extLst>
              </a:tr>
              <a:tr h="260030">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旅館</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43.6%</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0001"/>
                  </a:ext>
                </a:extLst>
              </a:tr>
              <a:tr h="260030">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ホテル</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23.3%</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4.5%</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2.8%</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2072288333"/>
              </p:ext>
            </p:extLst>
          </p:nvPr>
        </p:nvGraphicFramePr>
        <p:xfrm>
          <a:off x="285223" y="4534520"/>
          <a:ext cx="1460774" cy="857503"/>
        </p:xfrm>
        <a:graphic>
          <a:graphicData uri="http://schemas.openxmlformats.org/drawingml/2006/table">
            <a:tbl>
              <a:tblPr>
                <a:tableStyleId>{BC89EF96-8CEA-46FF-86C4-4CE0E7609802}</a:tableStyleId>
              </a:tblPr>
              <a:tblGrid>
                <a:gridCol w="524774">
                  <a:extLst>
                    <a:ext uri="{9D8B030D-6E8A-4147-A177-3AD203B41FA5}">
                      <a16:colId xmlns="" xmlns:a16="http://schemas.microsoft.com/office/drawing/2014/main" val="20000"/>
                    </a:ext>
                  </a:extLst>
                </a:gridCol>
                <a:gridCol w="936000">
                  <a:extLst>
                    <a:ext uri="{9D8B030D-6E8A-4147-A177-3AD203B41FA5}">
                      <a16:colId xmlns="" xmlns:a16="http://schemas.microsoft.com/office/drawing/2014/main" val="3088922232"/>
                    </a:ext>
                  </a:extLst>
                </a:gridCol>
              </a:tblGrid>
              <a:tr h="252435">
                <a:tc>
                  <a:txBody>
                    <a:bodyPr/>
                    <a:lstStyle/>
                    <a:p>
                      <a:pPr marL="5080" algn="ctr">
                        <a:lnSpc>
                          <a:spcPct val="1000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marL="5080" algn="ctr">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延べ宿泊者数</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10000"/>
                  </a:ext>
                </a:extLst>
              </a:tr>
              <a:tr h="252435">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旅館</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454</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千人</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0001"/>
                  </a:ext>
                </a:extLst>
              </a:tr>
              <a:tr h="352633">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ホテル</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26,437</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千人</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0002"/>
                  </a:ext>
                </a:extLst>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314756228"/>
              </p:ext>
            </p:extLst>
          </p:nvPr>
        </p:nvGraphicFramePr>
        <p:xfrm>
          <a:off x="5664974" y="4534520"/>
          <a:ext cx="3569959" cy="1748454"/>
        </p:xfrm>
        <a:graphic>
          <a:graphicData uri="http://schemas.openxmlformats.org/drawingml/2006/table">
            <a:tbl>
              <a:tblPr>
                <a:tableStyleId>{BC89EF96-8CEA-46FF-86C4-4CE0E7609802}</a:tableStyleId>
              </a:tblPr>
              <a:tblGrid>
                <a:gridCol w="833655">
                  <a:extLst>
                    <a:ext uri="{9D8B030D-6E8A-4147-A177-3AD203B41FA5}">
                      <a16:colId xmlns="" xmlns:a16="http://schemas.microsoft.com/office/drawing/2014/main" val="20000"/>
                    </a:ext>
                  </a:extLst>
                </a:gridCol>
                <a:gridCol w="936104">
                  <a:extLst>
                    <a:ext uri="{9D8B030D-6E8A-4147-A177-3AD203B41FA5}">
                      <a16:colId xmlns="" xmlns:a16="http://schemas.microsoft.com/office/drawing/2014/main" val="3099367056"/>
                    </a:ext>
                  </a:extLst>
                </a:gridCol>
                <a:gridCol w="936104">
                  <a:extLst>
                    <a:ext uri="{9D8B030D-6E8A-4147-A177-3AD203B41FA5}">
                      <a16:colId xmlns="" xmlns:a16="http://schemas.microsoft.com/office/drawing/2014/main" val="1854296881"/>
                    </a:ext>
                  </a:extLst>
                </a:gridCol>
                <a:gridCol w="864096">
                  <a:extLst>
                    <a:ext uri="{9D8B030D-6E8A-4147-A177-3AD203B41FA5}">
                      <a16:colId xmlns="" xmlns:a16="http://schemas.microsoft.com/office/drawing/2014/main" val="20001"/>
                    </a:ext>
                  </a:extLst>
                </a:gridCol>
              </a:tblGrid>
              <a:tr h="326165">
                <a:tc>
                  <a:txBody>
                    <a:bodyPr/>
                    <a:lstStyle/>
                    <a:p>
                      <a:pPr marL="5080" algn="ctr">
                        <a:lnSpc>
                          <a:spcPct val="1000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万円未満</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万円未満</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万円以上</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solidFill>
                      <a:schemeClr val="accent5">
                        <a:lumMod val="40000"/>
                        <a:lumOff val="60000"/>
                      </a:schemeClr>
                    </a:solidFill>
                  </a:tcPr>
                </a:tc>
                <a:extLst>
                  <a:ext uri="{0D108BD9-81ED-4DB2-BD59-A6C34878D82A}">
                    <a16:rowId xmlns="" xmlns:a16="http://schemas.microsoft.com/office/drawing/2014/main" val="426509842"/>
                  </a:ext>
                </a:extLst>
              </a:tr>
              <a:tr h="609939">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宿泊数①</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6,355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千人</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1,195</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千人</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730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千人</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10002"/>
                  </a:ext>
                </a:extLst>
              </a:tr>
              <a:tr h="144016">
                <a:tc>
                  <a:txBody>
                    <a:bodyPr/>
                    <a:lstStyle/>
                    <a:p>
                      <a:pPr marL="5080" algn="ctr">
                        <a:lnSpc>
                          <a:spcPct val="100000"/>
                        </a:lnSpc>
                        <a:spcAft>
                          <a:spcPts val="0"/>
                        </a:spcAft>
                      </a:pP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noFill/>
                      <a:prstDash val="solid"/>
                      <a:round/>
                      <a:headEnd type="none" w="med" len="med"/>
                      <a:tailEnd type="none" w="med" len="med"/>
                    </a:lnL>
                    <a:lnR w="9525" cap="flat" cmpd="sng" algn="ctr">
                      <a:no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no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r>
              <a:tr h="326165">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税率</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100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200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300</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2266628336"/>
                  </a:ext>
                </a:extLst>
              </a:tr>
              <a:tr h="326165">
                <a:tc>
                  <a:txBody>
                    <a:bodyPr/>
                    <a:lstStyle/>
                    <a:p>
                      <a:pPr marL="5080" algn="l">
                        <a:lnSpc>
                          <a:spcPct val="100000"/>
                        </a:lnSpc>
                        <a:spcAft>
                          <a:spcPts val="0"/>
                        </a:spcAft>
                      </a:pP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税収規模②</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636</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百万円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marL="5080"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239</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百万円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tc>
                  <a:txBody>
                    <a:bodyPr/>
                    <a:lstStyle/>
                    <a:p>
                      <a:pPr algn="ctr">
                        <a:lnSpc>
                          <a:spcPct val="100000"/>
                        </a:lnSpc>
                        <a:spcAft>
                          <a:spcPts val="0"/>
                        </a:spcAft>
                      </a:pPr>
                      <a:r>
                        <a:rPr lang="en-US" altLang="ja-JP" sz="1050" kern="100" dirty="0" smtClean="0">
                          <a:effectLst/>
                          <a:latin typeface="Meiryo UI" panose="020B0604030504040204" pitchFamily="50" charset="-128"/>
                          <a:ea typeface="Meiryo UI" panose="020B0604030504040204" pitchFamily="50" charset="-128"/>
                          <a:cs typeface="Meiryo UI" panose="020B0604030504040204" pitchFamily="50" charset="-128"/>
                        </a:rPr>
                        <a:t>219</a:t>
                      </a:r>
                      <a:r>
                        <a:rPr lang="ja-JP" altLang="en-US" sz="1050" kern="100" dirty="0" smtClean="0">
                          <a:effectLst/>
                          <a:latin typeface="Meiryo UI" panose="020B0604030504040204" pitchFamily="50" charset="-128"/>
                          <a:ea typeface="Meiryo UI" panose="020B0604030504040204" pitchFamily="50" charset="-128"/>
                          <a:cs typeface="Meiryo UI" panose="020B0604030504040204" pitchFamily="50" charset="-128"/>
                        </a:rPr>
                        <a:t>百万円</a:t>
                      </a:r>
                      <a:endParaRPr lang="ja-JP" sz="105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66838" marR="66838" marT="0" marB="0" anchor="ctr">
                    <a:lnL w="9525" cap="flat" cmpd="sng" algn="ctr">
                      <a:solidFill>
                        <a:schemeClr val="accent1"/>
                      </a:solidFill>
                      <a:prstDash val="solid"/>
                      <a:round/>
                      <a:headEnd type="none" w="med" len="med"/>
                      <a:tailEnd type="none" w="med" len="med"/>
                    </a:lnL>
                    <a:lnR w="9525" cap="flat" cmpd="sng" algn="ctr">
                      <a:solidFill>
                        <a:schemeClr val="accent1"/>
                      </a:solidFill>
                      <a:prstDash val="solid"/>
                      <a:round/>
                      <a:headEnd type="none" w="med" len="med"/>
                      <a:tailEnd type="none" w="med" len="med"/>
                    </a:lnR>
                    <a:lnT w="9525" cap="flat" cmpd="sng" algn="ctr">
                      <a:solidFill>
                        <a:schemeClr val="accent1"/>
                      </a:solidFill>
                      <a:prstDash val="solid"/>
                      <a:round/>
                      <a:headEnd type="none" w="med" len="med"/>
                      <a:tailEnd type="none" w="med" len="med"/>
                    </a:lnT>
                    <a:lnB w="9525" cap="flat" cmpd="sng" algn="ctr">
                      <a:solidFill>
                        <a:schemeClr val="accent1"/>
                      </a:solidFill>
                      <a:prstDash val="solid"/>
                      <a:round/>
                      <a:headEnd type="none" w="med" len="med"/>
                      <a:tailEnd type="none" w="med" len="med"/>
                    </a:lnB>
                  </a:tcPr>
                </a:tc>
                <a:extLst>
                  <a:ext uri="{0D108BD9-81ED-4DB2-BD59-A6C34878D82A}">
                    <a16:rowId xmlns="" xmlns:a16="http://schemas.microsoft.com/office/drawing/2014/main" val="418486546"/>
                  </a:ext>
                </a:extLst>
              </a:tr>
            </a:tbl>
          </a:graphicData>
        </a:graphic>
      </p:graphicFrame>
      <p:sp>
        <p:nvSpPr>
          <p:cNvPr id="14" name="テキスト ボックス 13"/>
          <p:cNvSpPr txBox="1"/>
          <p:nvPr/>
        </p:nvSpPr>
        <p:spPr>
          <a:xfrm>
            <a:off x="266305" y="5398616"/>
            <a:ext cx="1839836" cy="230832"/>
          </a:xfrm>
          <a:prstGeom prst="rect">
            <a:avLst/>
          </a:prstGeom>
          <a:noFill/>
        </p:spPr>
        <p:txBody>
          <a:bodyPr wrap="square" rIns="36000"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宿泊</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旅行統計調査</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報告</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テキスト ボックス 14"/>
          <p:cNvSpPr txBox="1"/>
          <p:nvPr/>
        </p:nvSpPr>
        <p:spPr>
          <a:xfrm>
            <a:off x="2235677" y="5436716"/>
            <a:ext cx="2750784" cy="646331"/>
          </a:xfrm>
          <a:prstGeom prst="rect">
            <a:avLst/>
          </a:prstGeom>
          <a:noFill/>
        </p:spPr>
        <p:txBody>
          <a:bodyPr wrap="square" rIns="36000" rtlCol="0">
            <a:spAutoFit/>
          </a:bodyPr>
          <a:lstStyle/>
          <a:p>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「大阪府</a:t>
            </a:r>
            <a:r>
              <a:rPr lang="ja-JP" altLang="en-US" sz="900" dirty="0">
                <a:latin typeface="Meiryo UI" panose="020B0604030504040204" pitchFamily="50" charset="-128"/>
                <a:ea typeface="Meiryo UI" panose="020B0604030504040204" pitchFamily="50" charset="-128"/>
                <a:cs typeface="Meiryo UI" panose="020B0604030504040204" pitchFamily="50" charset="-128"/>
              </a:rPr>
              <a:t>観光客受入環境整備の推進に関する宿泊実態調査</a:t>
            </a: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報告書」より抜粋</a:t>
            </a:r>
          </a:p>
          <a:p>
            <a:r>
              <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割合は端数処理をしているため、本資料上での計算は</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900" dirty="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一致しない</a:t>
            </a:r>
            <a:endParaRPr kumimoji="1"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277131" y="3115568"/>
            <a:ext cx="8940309" cy="461665"/>
          </a:xfrm>
          <a:prstGeom prst="rect">
            <a:avLst/>
          </a:prstGeom>
        </p:spPr>
        <p:txBody>
          <a:bodyPr wrap="square">
            <a:spAutoFit/>
          </a:bodyPr>
          <a:lstStyle/>
          <a:p>
            <a:pPr marL="171450" indent="-171450" algn="just">
              <a:spcAft>
                <a:spcPts val="600"/>
              </a:spcAft>
              <a:buFont typeface="Wingdings" panose="05000000000000000000" pitchFamily="2" charset="2"/>
              <a:buChar char="n"/>
            </a:pP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宿泊旅行統計調査報告</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 観光庁</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の大阪府延べ宿泊者数及び大阪府観光客受入環境整備の推進に関する宿泊実態調査報告書</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27</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月 大阪府</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の宿泊者数</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latin typeface="Meiryo UI" panose="020B0604030504040204" pitchFamily="50" charset="-128"/>
                <a:ea typeface="Meiryo UI" panose="020B0604030504040204" pitchFamily="50" charset="-128"/>
                <a:cs typeface="Meiryo UI" panose="020B0604030504040204" pitchFamily="50" charset="-128"/>
              </a:rPr>
              <a:t>宿泊</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単価別</a:t>
            </a:r>
            <a:r>
              <a:rPr lang="en-US" altLang="ja-JP" sz="12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をもとに試算。</a:t>
            </a:r>
          </a:p>
        </p:txBody>
      </p:sp>
      <p:sp>
        <p:nvSpPr>
          <p:cNvPr id="17" name="正方形/長方形 16"/>
          <p:cNvSpPr/>
          <p:nvPr/>
        </p:nvSpPr>
        <p:spPr>
          <a:xfrm>
            <a:off x="7722765" y="6347420"/>
            <a:ext cx="1566683" cy="307777"/>
          </a:xfrm>
          <a:prstGeom prst="rect">
            <a:avLst/>
          </a:prstGeom>
        </p:spPr>
        <p:txBody>
          <a:bodyPr wrap="square">
            <a:spAutoFit/>
          </a:bodyPr>
          <a:lstStyle/>
          <a:p>
            <a:pPr algn="just">
              <a:spcAft>
                <a:spcPts val="600"/>
              </a:spcAft>
            </a:pP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計　約</a:t>
            </a:r>
            <a:r>
              <a:rPr lang="en-US" altLang="ja-JP" sz="1400" b="1" u="sng" dirty="0" smtClean="0">
                <a:latin typeface="Meiryo UI" panose="020B0604030504040204" pitchFamily="50" charset="-128"/>
                <a:ea typeface="Meiryo UI" panose="020B0604030504040204" pitchFamily="50" charset="-128"/>
                <a:cs typeface="Meiryo UI" panose="020B0604030504040204" pitchFamily="50" charset="-128"/>
              </a:rPr>
              <a:t>10.9</a:t>
            </a:r>
            <a:r>
              <a:rPr lang="ja-JP" altLang="en-US" sz="1400" b="1" u="sng" dirty="0" smtClean="0">
                <a:latin typeface="Meiryo UI" panose="020B0604030504040204" pitchFamily="50" charset="-128"/>
                <a:ea typeface="Meiryo UI" panose="020B0604030504040204" pitchFamily="50" charset="-128"/>
                <a:cs typeface="Meiryo UI" panose="020B0604030504040204" pitchFamily="50" charset="-128"/>
              </a:rPr>
              <a:t>億円</a:t>
            </a:r>
          </a:p>
        </p:txBody>
      </p:sp>
      <p:sp>
        <p:nvSpPr>
          <p:cNvPr id="18" name="テキスト ボックス 17"/>
          <p:cNvSpPr txBox="1"/>
          <p:nvPr/>
        </p:nvSpPr>
        <p:spPr>
          <a:xfrm>
            <a:off x="206188" y="4246488"/>
            <a:ext cx="1908759" cy="261610"/>
          </a:xfrm>
          <a:prstGeom prst="rect">
            <a:avLst/>
          </a:prstGeom>
          <a:noFill/>
        </p:spPr>
        <p:txBody>
          <a:bodyPr wrap="square" rtlCol="0">
            <a:spAutoFit/>
          </a:bodyPr>
          <a:lstStyle/>
          <a:p>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大阪府延べ宿泊者数</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Ｈ</a:t>
            </a:r>
            <a:r>
              <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26)</a:t>
            </a:r>
          </a:p>
        </p:txBody>
      </p:sp>
      <p:sp>
        <p:nvSpPr>
          <p:cNvPr id="19" name="テキスト ボックス 18"/>
          <p:cNvSpPr txBox="1"/>
          <p:nvPr/>
        </p:nvSpPr>
        <p:spPr>
          <a:xfrm>
            <a:off x="1996033" y="4246488"/>
            <a:ext cx="3238580" cy="261610"/>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宿泊</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単価</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ごと宿泊者数割合</a:t>
            </a:r>
            <a:r>
              <a:rPr lang="en-US" altLang="ja-JP" sz="1100" b="1" dirty="0" smtClean="0">
                <a:latin typeface="Meiryo UI" panose="020B0604030504040204" pitchFamily="50" charset="-128"/>
                <a:ea typeface="Meiryo UI" panose="020B0604030504040204" pitchFamily="50" charset="-128"/>
                <a:cs typeface="Meiryo UI" panose="020B0604030504040204" pitchFamily="50" charset="-128"/>
              </a:rPr>
              <a:t>(H26)※</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テキスト ボックス 19"/>
          <p:cNvSpPr txBox="1"/>
          <p:nvPr/>
        </p:nvSpPr>
        <p:spPr>
          <a:xfrm>
            <a:off x="5561335" y="4246488"/>
            <a:ext cx="3238580" cy="261610"/>
          </a:xfrm>
          <a:prstGeom prst="rect">
            <a:avLst/>
          </a:prstGeom>
          <a:noFill/>
        </p:spPr>
        <p:txBody>
          <a:bodyPr wrap="square" rtlCol="0">
            <a:spAutoFit/>
          </a:bodyPr>
          <a:lstStyle/>
          <a:p>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税収</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規模</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の試算</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テキスト ボックス 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P.2</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3" name="テキスト ボックス 2"/>
          <p:cNvSpPr txBox="1"/>
          <p:nvPr/>
        </p:nvSpPr>
        <p:spPr>
          <a:xfrm>
            <a:off x="1688329" y="4839444"/>
            <a:ext cx="576064" cy="461665"/>
          </a:xfrm>
          <a:prstGeom prst="rect">
            <a:avLst/>
          </a:prstGeom>
          <a:noFill/>
        </p:spPr>
        <p:txBody>
          <a:bodyPr wrap="square" rtlCol="0">
            <a:spAutoFit/>
          </a:bodyPr>
          <a:lstStyle/>
          <a:p>
            <a:r>
              <a:rPr kumimoji="1"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4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テキスト ボックス 20"/>
          <p:cNvSpPr txBox="1"/>
          <p:nvPr/>
        </p:nvSpPr>
        <p:spPr>
          <a:xfrm>
            <a:off x="5202485" y="4839444"/>
            <a:ext cx="576064" cy="461665"/>
          </a:xfrm>
          <a:prstGeom prst="rect">
            <a:avLst/>
          </a:prstGeom>
          <a:noFill/>
        </p:spPr>
        <p:txBody>
          <a:bodyPr wrap="square" rtlCol="0">
            <a:spAutoFit/>
          </a:bodyPr>
          <a:lstStyle/>
          <a:p>
            <a:r>
              <a:rPr lang="en-US" altLang="ja-JP" sz="2400" dirty="0" smtClean="0">
                <a:latin typeface="Meiryo UI" panose="020B0604030504040204" pitchFamily="50" charset="-128"/>
                <a:ea typeface="Meiryo UI" panose="020B0604030504040204" pitchFamily="50" charset="-128"/>
                <a:cs typeface="Meiryo UI" panose="020B0604030504040204" pitchFamily="50" charset="-128"/>
              </a:rPr>
              <a:t>=</a:t>
            </a:r>
          </a:p>
        </p:txBody>
      </p:sp>
    </p:spTree>
    <p:extLst>
      <p:ext uri="{BB962C8B-B14F-4D97-AF65-F5344CB8AC3E}">
        <p14:creationId xmlns:p14="http://schemas.microsoft.com/office/powerpoint/2010/main" val="30660645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宿泊税活用にあたっての基本的な考え方</a:t>
            </a:r>
            <a:endParaRPr kumimoji="1" lang="ja-JP" altLang="en-US" dirty="0"/>
          </a:p>
        </p:txBody>
      </p:sp>
      <p:sp>
        <p:nvSpPr>
          <p:cNvPr id="21" name="テキスト ボックス 20"/>
          <p:cNvSpPr txBox="1"/>
          <p:nvPr/>
        </p:nvSpPr>
        <p:spPr>
          <a:xfrm>
            <a:off x="6147" y="1124744"/>
            <a:ext cx="9534728" cy="3447098"/>
          </a:xfrm>
          <a:prstGeom prst="rect">
            <a:avLst/>
          </a:prstGeom>
          <a:noFill/>
        </p:spPr>
        <p:txBody>
          <a:bodyPr wrap="square" rIns="36000" rtlCol="0">
            <a:spAutoFit/>
          </a:bodyPr>
          <a:lstStyle/>
          <a:p>
            <a:pPr marL="171450" indent="-171450">
              <a:spcBef>
                <a:spcPts val="600"/>
              </a:spcBef>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宿泊税は、平成</a:t>
            </a:r>
            <a:r>
              <a:rPr lang="en-US" altLang="ja-JP" dirty="0">
                <a:latin typeface="Meiryo UI" panose="020B0604030504040204" pitchFamily="50" charset="-128"/>
                <a:ea typeface="Meiryo UI" panose="020B0604030504040204" pitchFamily="50" charset="-128"/>
                <a:cs typeface="Meiryo UI" panose="020B0604030504040204" pitchFamily="50" charset="-128"/>
              </a:rPr>
              <a:t>27</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12</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月の「大阪府観光客受入環境整備の推進に関する調査検討最終報告」（以下、「最終報告」という。）で示された「大阪の観光振興にかかる施策の柱」である、観光客の受入環境整備や、魅力づくり・プロモーションの推進の取組みに活用する。</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活用にあたっては、「大阪が世界有数の国際都市として発展していくことを目指し、都市の魅力を高めるとともに、文化や歴史、自然、スポーツなどの資源を活かした観光振興を図る施策に要する費用に充当する」という附帯決議（平成</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28</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年２月府議会　府民文化常任委員会）の趣旨・考え方を踏まえ、進めていく。</a:t>
            </a:r>
            <a:endParaRPr lang="en-US" altLang="ja-JP" dirty="0" smtClean="0">
              <a:latin typeface="Meiryo UI" panose="020B0604030504040204" pitchFamily="50" charset="-128"/>
              <a:ea typeface="Meiryo UI" panose="020B0604030504040204" pitchFamily="50" charset="-128"/>
              <a:cs typeface="Meiryo UI" panose="020B0604030504040204" pitchFamily="50" charset="-128"/>
            </a:endParaRPr>
          </a:p>
          <a:p>
            <a:pPr>
              <a:spcBef>
                <a:spcPts val="600"/>
              </a:spcBef>
            </a:pPr>
            <a:endParaRPr lang="en-US" altLang="ja-JP" dirty="0">
              <a:latin typeface="Meiryo UI" panose="020B0604030504040204" pitchFamily="50" charset="-128"/>
              <a:ea typeface="Meiryo UI" panose="020B0604030504040204" pitchFamily="50" charset="-128"/>
              <a:cs typeface="Meiryo UI" panose="020B0604030504040204" pitchFamily="50" charset="-128"/>
            </a:endParaRPr>
          </a:p>
          <a:p>
            <a:pPr marL="171450" indent="-171450">
              <a:spcBef>
                <a:spcPts val="600"/>
              </a:spcBef>
              <a:buFont typeface="Arial" panose="020B0604020202020204" pitchFamily="34" charset="0"/>
              <a:buChar char="•"/>
            </a:pP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具体的な事業については</a:t>
            </a:r>
            <a:r>
              <a:rPr lang="ja-JP" altLang="en-US" dirty="0">
                <a:latin typeface="Meiryo UI" panose="020B0604030504040204" pitchFamily="50" charset="-128"/>
                <a:ea typeface="Meiryo UI" panose="020B0604030504040204" pitchFamily="50" charset="-128"/>
                <a:cs typeface="Meiryo UI" panose="020B0604030504040204" pitchFamily="50" charset="-128"/>
              </a:rPr>
              <a:t>、最終報告で</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示された２つの施策の柱を踏まえた「大阪都市魅力創造戦略</a:t>
            </a:r>
            <a:r>
              <a:rPr lang="en-US" altLang="ja-JP" dirty="0" smtClean="0">
                <a:latin typeface="Meiryo UI" panose="020B0604030504040204" pitchFamily="50" charset="-128"/>
                <a:ea typeface="Meiryo UI" panose="020B0604030504040204" pitchFamily="50" charset="-128"/>
                <a:cs typeface="Meiryo UI" panose="020B0604030504040204" pitchFamily="50" charset="-128"/>
              </a:rPr>
              <a:t>2020</a:t>
            </a:r>
            <a:r>
              <a:rPr lang="ja-JP" altLang="en-US" dirty="0" smtClean="0">
                <a:latin typeface="Meiryo UI" panose="020B0604030504040204" pitchFamily="50" charset="-128"/>
                <a:ea typeface="Meiryo UI" panose="020B0604030504040204" pitchFamily="50" charset="-128"/>
                <a:cs typeface="Meiryo UI" panose="020B0604030504040204" pitchFamily="50" charset="-128"/>
              </a:rPr>
              <a:t>」における重点取組を中心に検討する。</a:t>
            </a:r>
            <a:r>
              <a:rPr lang="ja-JP" altLang="en-US"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trike="dblStrike"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8816740" y="6594530"/>
            <a:ext cx="720080" cy="461665"/>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P.3</a:t>
            </a:r>
          </a:p>
          <a:p>
            <a:pPr algn="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075241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「大阪都市魅力創造戦略</a:t>
            </a:r>
            <a:r>
              <a:rPr lang="en-US" altLang="ja-JP" dirty="0"/>
              <a:t>2020</a:t>
            </a:r>
            <a:r>
              <a:rPr lang="ja-JP" altLang="en-US" dirty="0"/>
              <a:t>」における重点取組（例）</a:t>
            </a:r>
          </a:p>
        </p:txBody>
      </p:sp>
      <p:sp>
        <p:nvSpPr>
          <p:cNvPr id="22" name="正方形/長方形 21"/>
          <p:cNvSpPr/>
          <p:nvPr/>
        </p:nvSpPr>
        <p:spPr>
          <a:xfrm>
            <a:off x="56009" y="1006896"/>
            <a:ext cx="1117439" cy="380480"/>
          </a:xfrm>
          <a:prstGeom prst="rect">
            <a:avLst/>
          </a:prstGeom>
        </p:spPr>
        <p:style>
          <a:lnRef idx="1">
            <a:schemeClr val="accent1"/>
          </a:lnRef>
          <a:fillRef idx="2">
            <a:schemeClr val="accent1"/>
          </a:fillRef>
          <a:effectRef idx="1">
            <a:schemeClr val="accent1"/>
          </a:effectRef>
          <a:fontRef idx="minor">
            <a:schemeClr val="dk1"/>
          </a:fontRef>
        </p:style>
        <p:txBody>
          <a:bodyPr wrap="square" lIns="36000" tIns="36000" rIns="36000" bIns="36000">
            <a:spAutoFit/>
          </a:bodyPr>
          <a:lstStyle/>
          <a:p>
            <a:pPr algn="ctr">
              <a:lnSpc>
                <a:spcPts val="1150"/>
              </a:lnSpc>
            </a:pPr>
            <a:r>
              <a:rPr lang="ja-JP" altLang="en-US" sz="1050" dirty="0" smtClean="0">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endParaRPr lang="ja-JP" altLang="en-US" sz="105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正方形/長方形 22"/>
          <p:cNvSpPr/>
          <p:nvPr/>
        </p:nvSpPr>
        <p:spPr>
          <a:xfrm>
            <a:off x="269989" y="1486743"/>
            <a:ext cx="468000" cy="277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11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立った</a:t>
            </a:r>
            <a:endParaRPr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受入環境整備</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二等辺三角形 23"/>
          <p:cNvSpPr/>
          <p:nvPr/>
        </p:nvSpPr>
        <p:spPr>
          <a:xfrm rot="5400000">
            <a:off x="-951895" y="3958248"/>
            <a:ext cx="3960000" cy="216000"/>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正方形/長方形 24"/>
          <p:cNvSpPr/>
          <p:nvPr/>
        </p:nvSpPr>
        <p:spPr>
          <a:xfrm>
            <a:off x="269989" y="4545336"/>
            <a:ext cx="468000" cy="190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魅力づくり及び戦略的な</a:t>
            </a:r>
            <a:endParaRPr kumimoji="1" lang="en-US" altLang="ja-JP" sz="11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b="1" dirty="0" smtClean="0">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kumimoji="1" lang="ja-JP" altLang="en-US" sz="11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3692863198"/>
              </p:ext>
            </p:extLst>
          </p:nvPr>
        </p:nvGraphicFramePr>
        <p:xfrm>
          <a:off x="1252143" y="1486743"/>
          <a:ext cx="8224213" cy="2771997"/>
        </p:xfrm>
        <a:graphic>
          <a:graphicData uri="http://schemas.openxmlformats.org/drawingml/2006/table">
            <a:tbl>
              <a:tblPr>
                <a:tableStyleId>{BC89EF96-8CEA-46FF-86C4-4CE0E7609802}</a:tableStyleId>
              </a:tblPr>
              <a:tblGrid>
                <a:gridCol w="936104"/>
                <a:gridCol w="2156036"/>
                <a:gridCol w="5132073"/>
              </a:tblGrid>
              <a:tr h="215382">
                <a:tc rowSpan="4">
                  <a:txBody>
                    <a:bodyPr/>
                    <a:lstStyle/>
                    <a:p>
                      <a:pPr algn="l" fontAlgn="ctr">
                        <a:lnSpc>
                          <a:spcPct val="100000"/>
                        </a:lnSpc>
                      </a:pPr>
                      <a:r>
                        <a:rPr lang="ja-JP" altLang="en-US" sz="10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旅行者の利便性向上</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Wi-Fi</a:t>
                      </a: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設置の拡充</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集客スポット等への</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設置に係る初期費用補助など、設置拡充にむけた支援を実施</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6987">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公共交通機関等と連携した受入環境の整備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乗継利便性の向上を図るため、駅の案内モニターの設置や経路床面表示等の整備を促進</a:t>
                      </a:r>
                      <a:endPar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15382">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観光公衆トイレの整備促進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トイレの快適性向上や美化促進を図るため、便器の洋式化・自動洗浄化等の整備を促進</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6987">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宿泊施設における「おもてなし」環境の整備促進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宿泊施設において、利用者の利便性向上につながる施設整備を促進</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6987">
                <a:tc rowSpan="4">
                  <a:txBody>
                    <a:bodyPr/>
                    <a:lstStyle/>
                    <a:p>
                      <a:pPr algn="l" fontAlgn="ctr">
                        <a:lnSpc>
                          <a:spcPct val="100000"/>
                        </a:lnSpc>
                      </a:pPr>
                      <a:r>
                        <a:rPr lang="ja-JP" altLang="en-US" sz="10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観光案内機能の強化</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大阪おもてなし</a:t>
                      </a: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ステーションの運営</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大阪駅構内において、各種相談や観光案内等と、外貨両替等のサービスを一体的に提供</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6987">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観光客への情報提供機能の充実</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スマートフォンの</a:t>
                      </a:r>
                      <a:r>
                        <a:rPr kumimoji="1" lang="en-US" altLang="ja-JP"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GPS</a:t>
                      </a: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機能を活用した観光施設の案内等のサービスの構築、ガイドマップの作成等</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15382">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観光案内板等の整備促進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旅行客の円滑な目的地移動や観光施設等の情報収集のための観光案内板等の整備を促進</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15382">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観光ボランティアの育成</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学生や留学生などを観光ボランティアとして育成し、主要ターミナル等で旅行者等を案内</a:t>
                      </a:r>
                      <a:endPar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25534">
                <a:tc rowSpan="2">
                  <a:txBody>
                    <a:bodyPr/>
                    <a:lstStyle/>
                    <a:p>
                      <a:pPr algn="l" fontAlgn="ctr">
                        <a:lnSpc>
                          <a:spcPct val="100000"/>
                        </a:lnSpc>
                      </a:pPr>
                      <a:r>
                        <a:rPr lang="ja-JP" altLang="en-US" sz="10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インバウンド受入環境の整備</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多言語対応の</a:t>
                      </a: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強化</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宿泊施設等における多言語対応などの取組み支援、多言語メニュー作成サイトの構築・配信、多言語ガイドブックの拡充</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6987">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外国人旅行者の災害時における安全確保</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27" name="表 26"/>
          <p:cNvGraphicFramePr>
            <a:graphicFrameLocks noGrp="1"/>
          </p:cNvGraphicFramePr>
          <p:nvPr>
            <p:extLst>
              <p:ext uri="{D42A27DB-BD31-4B8C-83A1-F6EECF244321}">
                <p14:modId xmlns:p14="http://schemas.microsoft.com/office/powerpoint/2010/main" val="4078325748"/>
              </p:ext>
            </p:extLst>
          </p:nvPr>
        </p:nvGraphicFramePr>
        <p:xfrm>
          <a:off x="1252143" y="4545336"/>
          <a:ext cx="8224214" cy="1907999"/>
        </p:xfrm>
        <a:graphic>
          <a:graphicData uri="http://schemas.openxmlformats.org/drawingml/2006/table">
            <a:tbl>
              <a:tblPr>
                <a:tableStyleId>{BC89EF96-8CEA-46FF-86C4-4CE0E7609802}</a:tableStyleId>
              </a:tblPr>
              <a:tblGrid>
                <a:gridCol w="936104"/>
                <a:gridCol w="2156860"/>
                <a:gridCol w="5131250"/>
              </a:tblGrid>
              <a:tr h="319217">
                <a:tc>
                  <a:txBody>
                    <a:bodyPr/>
                    <a:lstStyle/>
                    <a:p>
                      <a:pPr algn="l" fontAlgn="ctr">
                        <a:lnSpc>
                          <a:spcPct val="100000"/>
                        </a:lnSpc>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大阪の文化・食の魅力発信</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世界に発信する「大阪文化の祭典」</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国内外のアーティストの招聘、大阪の多様な文化事業との連携による発信力強化等</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27824">
                <a:tc rowSpan="3">
                  <a:txBody>
                    <a:bodyPr/>
                    <a:lstStyle/>
                    <a:p>
                      <a:pPr algn="l" fontAlgn="ctr">
                        <a:lnSpc>
                          <a:spcPct val="100000"/>
                        </a:lnSpc>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世界第一級の文化・観光拠点形成・発信</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水と光のまちづくりの推進</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水辺に集い憩う水都大阪の修景づくりや水辺の魅力創出、水都大阪ならではの魅力的な光の景観創出</a:t>
                      </a:r>
                      <a:endParaRPr kumimoji="1" lang="en-US" altLang="ja-JP"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1262">
                <a:tc vMerge="1">
                  <a:txBody>
                    <a:bodyPr/>
                    <a:lstStyle/>
                    <a:p>
                      <a:endParaRPr kumimoji="1" lang="ja-JP" altLang="en-US"/>
                    </a:p>
                  </a:txBody>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百舌鳥・古市古墳群の魅力創出</a:t>
                      </a: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世界遺産登録後を見据えた来訪者対策計画に基づく整備推進</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9217">
                <a:tc vMerge="1">
                  <a:txBody>
                    <a:bodyPr/>
                    <a:lstStyle/>
                    <a:p>
                      <a:pPr algn="l" fontAlgn="ctr">
                        <a:lnSpc>
                          <a:spcPct val="100000"/>
                        </a:lnSpc>
                      </a:pPr>
                      <a:endParaRPr lang="ja-JP" altLang="en-US" sz="1000" b="0" i="0" u="none" strike="noStrike" dirty="0">
                        <a:solidFill>
                          <a:srgbClr val="000000"/>
                        </a:solidFill>
                        <a:effectLst/>
                        <a:latin typeface="+mj-ea"/>
                        <a:ea typeface="+mj-ea"/>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ストーリー性をもたせた大阪魅力の再編集・発信</a:t>
                      </a: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大阪の魅力スポットを巡るルートを、地域性によってストーリー性をもたせ再編集、発信</a:t>
                      </a: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9217">
                <a:tc rowSpan="2">
                  <a:txBody>
                    <a:bodyPr/>
                    <a:lstStyle/>
                    <a:p>
                      <a:pPr algn="l" fontAlgn="ctr">
                        <a:lnSpc>
                          <a:spcPct val="100000"/>
                        </a:lnSpc>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多様な観光資源の発掘・発信</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国内外の人々を惹きつけるキラーコンテンツの創出</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話題を集め、国内外から多くの人を誘客する起爆剤となる事業を実施</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1262">
                <a:tc vMerge="1">
                  <a:txBody>
                    <a:bodyPr/>
                    <a:lstStyle/>
                    <a:p>
                      <a:pPr algn="l" fontAlgn="ctr">
                        <a:lnSpc>
                          <a:spcPct val="100000"/>
                        </a:lnSpc>
                      </a:pPr>
                      <a:endParaRPr lang="ja-JP" altLang="en-US" sz="1000" b="0" i="0" u="none" strike="noStrike" dirty="0">
                        <a:solidFill>
                          <a:srgbClr val="000000"/>
                        </a:solidFill>
                        <a:effectLst/>
                        <a:latin typeface="+mj-ea"/>
                        <a:ea typeface="+mj-ea"/>
                        <a:cs typeface="Meiryo UI" panose="020B0604030504040204" pitchFamily="50" charset="-128"/>
                      </a:endParaRPr>
                    </a:p>
                  </a:txBody>
                  <a:tcPr marL="9525" marR="9525"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ナイトライフカルチャーの発掘・創出</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9525"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さらなるクオリティの向上等、大阪・光の饗宴の魅力向上</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1800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sp>
        <p:nvSpPr>
          <p:cNvPr id="12" name="テキスト ボックス 11"/>
          <p:cNvSpPr txBox="1"/>
          <p:nvPr/>
        </p:nvSpPr>
        <p:spPr>
          <a:xfrm>
            <a:off x="8816740" y="6594530"/>
            <a:ext cx="720080" cy="461665"/>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P.4</a:t>
            </a:r>
          </a:p>
          <a:p>
            <a:pPr algn="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45987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宿泊税を活用した観光振興施策</a:t>
            </a:r>
            <a:r>
              <a:rPr lang="ja-JP" altLang="en-US" kern="100" dirty="0" smtClean="0"/>
              <a:t>（平成</a:t>
            </a:r>
            <a:r>
              <a:rPr lang="en-US" altLang="ja-JP" kern="100" dirty="0" smtClean="0"/>
              <a:t>28</a:t>
            </a:r>
            <a:r>
              <a:rPr lang="ja-JP" altLang="en-US" kern="100" dirty="0" smtClean="0"/>
              <a:t>年度</a:t>
            </a:r>
            <a:r>
              <a:rPr lang="ja-JP" altLang="en-US" kern="100" dirty="0"/>
              <a:t>）</a:t>
            </a:r>
            <a:endParaRPr kumimoji="1" lang="ja-JP" altLang="en-US" dirty="0"/>
          </a:p>
        </p:txBody>
      </p:sp>
      <p:sp>
        <p:nvSpPr>
          <p:cNvPr id="11" name="テキスト ボックス 10"/>
          <p:cNvSpPr txBox="1"/>
          <p:nvPr/>
        </p:nvSpPr>
        <p:spPr>
          <a:xfrm>
            <a:off x="8816740" y="6594530"/>
            <a:ext cx="720080" cy="461665"/>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P.5</a:t>
            </a:r>
          </a:p>
          <a:p>
            <a:pPr algn="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141988" y="980728"/>
            <a:ext cx="239400" cy="4212000"/>
          </a:xfrm>
          <a:prstGeom prst="rect">
            <a:avLst/>
          </a:prstGeom>
        </p:spPr>
        <p:style>
          <a:lnRef idx="1">
            <a:schemeClr val="accent1"/>
          </a:lnRef>
          <a:fillRef idx="2">
            <a:schemeClr val="accent1"/>
          </a:fillRef>
          <a:effectRef idx="1">
            <a:schemeClr val="accent1"/>
          </a:effectRef>
          <a:fontRef idx="minor">
            <a:schemeClr val="dk1"/>
          </a:fontRef>
        </p:style>
        <p:txBody>
          <a:bodyPr vert="horz" wrap="square" lIns="36000" tIns="36000" rIns="36000" bIns="36000" anchor="ctr" anchorCtr="0">
            <a:spAutoFit/>
          </a:bodyPr>
          <a:lstStyle/>
          <a:p>
            <a:pPr algn="ct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dirty="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dirty="0" smtClean="0">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en-US" altLang="ja-JP" sz="1200" dirty="0" smtClean="0">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sz="12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98215" y="980728"/>
            <a:ext cx="828000" cy="230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12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立った受入</a:t>
            </a:r>
            <a:r>
              <a:rPr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環境整備</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498213" y="3465056"/>
            <a:ext cx="828000" cy="172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魅力づくり及び</a:t>
            </a:r>
            <a:endPar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200" b="1" dirty="0" smtClean="0">
                <a:latin typeface="Meiryo UI" panose="020B0604030504040204" pitchFamily="50" charset="-128"/>
                <a:ea typeface="Meiryo UI" panose="020B0604030504040204" pitchFamily="50" charset="-128"/>
                <a:cs typeface="Meiryo UI" panose="020B0604030504040204" pitchFamily="50" charset="-128"/>
              </a:rPr>
              <a:t>戦略的なプロモーション推進</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4100730033"/>
              </p:ext>
            </p:extLst>
          </p:nvPr>
        </p:nvGraphicFramePr>
        <p:xfrm>
          <a:off x="1458069" y="980728"/>
          <a:ext cx="7723740" cy="2303999"/>
        </p:xfrm>
        <a:graphic>
          <a:graphicData uri="http://schemas.openxmlformats.org/drawingml/2006/table">
            <a:tbl>
              <a:tblPr>
                <a:tableStyleId>{BC89EF96-8CEA-46FF-86C4-4CE0E7609802}</a:tableStyleId>
              </a:tblPr>
              <a:tblGrid>
                <a:gridCol w="2395148"/>
                <a:gridCol w="4032448"/>
                <a:gridCol w="1296144"/>
              </a:tblGrid>
              <a:tr h="378027">
                <a:tc>
                  <a:txBody>
                    <a:bodyPr/>
                    <a:lstStyle/>
                    <a:p>
                      <a:pPr marL="0" indent="0" algn="ctr" fontAlgn="ctr">
                        <a:lnSpc>
                          <a:spcPct val="100000"/>
                        </a:lnSpc>
                        <a:buFont typeface="Wingdings" panose="05000000000000000000" pitchFamily="2" charset="2"/>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事業名称</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２８年度</a:t>
                      </a:r>
                      <a:r>
                        <a:rPr kumimoji="1" lang="zh-CN"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a:t>
                      </a: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実績額</a:t>
                      </a:r>
                      <a:endParaRPr kumimoji="1" lang="zh-CN"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769870">
                <a:tc>
                  <a:txBody>
                    <a:bodyPr/>
                    <a:lstStyle/>
                    <a:p>
                      <a:pPr marL="171450" indent="-171450" algn="l" fontAlgn="ctr">
                        <a:lnSpc>
                          <a:spcPct val="100000"/>
                        </a:lnSpc>
                        <a:buFont typeface="Wingdings" panose="05000000000000000000" pitchFamily="2" charset="2"/>
                        <a:buChar char="u"/>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大阪おもてなしステーション整備運営費</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近年の旅行者の急増に伴う相談等の増加や多様化する旅行者のニーズへ対応するとともに、更なるリピーターの確保をめざし、外貨両替等の民間が実施するサービスと連携して、旅行時のトラブル対応などを一体的にワンストップで提供する場として「大阪おもてなしステーション」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３５，４４９</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498643">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外国人旅行者安全確保事業費</a:t>
                      </a:r>
                      <a:endParaRPr lang="en-US" altLang="ja-JP" sz="10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外国人旅行者が急増する中、災害時における外国人旅行者の安全確保が急がれることから、災害時における外国人旅行者支援フロー（案）を作成。</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７３１</a:t>
                      </a:r>
                      <a:endParaRPr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657459">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大阪おもてなし環境向上のための水準調査事業</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1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観光庁の「受入環境整備水準の評価ガイドライン」を基に、府内の宿泊施設や観光施設など、旅行者を受け入れる諸施設における受入環境整備の水準調査を実施。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１，４８０</a:t>
                      </a:r>
                      <a:endParaRPr kumimoji="1" lang="en-US" altLang="zh-TW"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665183665"/>
              </p:ext>
            </p:extLst>
          </p:nvPr>
        </p:nvGraphicFramePr>
        <p:xfrm>
          <a:off x="1458069" y="3465056"/>
          <a:ext cx="7723740" cy="1728212"/>
        </p:xfrm>
        <a:graphic>
          <a:graphicData uri="http://schemas.openxmlformats.org/drawingml/2006/table">
            <a:tbl>
              <a:tblPr>
                <a:tableStyleId>{BC89EF96-8CEA-46FF-86C4-4CE0E7609802}</a:tableStyleId>
              </a:tblPr>
              <a:tblGrid>
                <a:gridCol w="2395148"/>
                <a:gridCol w="4032448"/>
                <a:gridCol w="1296144"/>
              </a:tblGrid>
              <a:tr h="768094">
                <a:tc>
                  <a:txBody>
                    <a:bodyPr/>
                    <a:lstStyle/>
                    <a:p>
                      <a:pPr marL="171450" indent="-171450" algn="l" fontAlgn="ctr">
                        <a:lnSpc>
                          <a:spcPct val="100000"/>
                        </a:lnSpc>
                        <a:buFont typeface="Wingdings" panose="05000000000000000000" pitchFamily="2" charset="2"/>
                        <a:buChar char="u"/>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国内外からの誘客促進事業費</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10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御堂筋、水の回廊、太陽の塔などの大阪のシンボリックなエリアにおいて、国内外に発信できる集客装置を活用して国内外からの話題を集め、多くの方が大阪に来ていただくための起爆剤となるような誘客促進事業を実施。</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l" fontAlgn="ctr">
                        <a:lnSpc>
                          <a:spcPct val="100000"/>
                        </a:lnSpc>
                        <a:buFont typeface="Arial" panose="020B0604020202020204" pitchFamily="34" charset="0"/>
                        <a:buNone/>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３０，０００</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960118">
                <a:tc>
                  <a:txBody>
                    <a:bodyPr/>
                    <a:lstStyle/>
                    <a:p>
                      <a:pPr marL="171450" indent="-171450" algn="l" fontAlgn="ctr">
                        <a:lnSpc>
                          <a:spcPct val="100000"/>
                        </a:lnSpc>
                        <a:buFont typeface="Wingdings" panose="05000000000000000000" pitchFamily="2" charset="2"/>
                        <a:buChar char="u"/>
                      </a:pPr>
                      <a:r>
                        <a:rPr lang="zh-TW"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水都大阪観光資源整備事業</a:t>
                      </a:r>
                      <a:endParaRPr lang="en-US" altLang="zh-TW"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0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の回廊を中心に、水辺の魅力を今後、さらに国内外から大阪を訪れる人々に満喫していただくため、最重要拠点である「北浜・中之島東部エリア」において、アート空間や水上ステージ等、船から見える景色、船が行き交う景色を意識した魅力空間創出のための調査・設計を実施。</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l"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１９，９９８</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graphicFrame>
        <p:nvGraphicFramePr>
          <p:cNvPr id="12" name="表 11"/>
          <p:cNvGraphicFramePr>
            <a:graphicFrameLocks noGrp="1"/>
          </p:cNvGraphicFramePr>
          <p:nvPr>
            <p:extLst>
              <p:ext uri="{D42A27DB-BD31-4B8C-83A1-F6EECF244321}">
                <p14:modId xmlns:p14="http://schemas.microsoft.com/office/powerpoint/2010/main" val="1728481697"/>
              </p:ext>
            </p:extLst>
          </p:nvPr>
        </p:nvGraphicFramePr>
        <p:xfrm>
          <a:off x="523616" y="5301208"/>
          <a:ext cx="8664709" cy="504056"/>
        </p:xfrm>
        <a:graphic>
          <a:graphicData uri="http://schemas.openxmlformats.org/drawingml/2006/table">
            <a:tbl>
              <a:tblPr>
                <a:tableStyleId>{BC89EF96-8CEA-46FF-86C4-4CE0E7609802}</a:tableStyleId>
              </a:tblPr>
              <a:tblGrid>
                <a:gridCol w="959853"/>
                <a:gridCol w="2376264"/>
                <a:gridCol w="4032448"/>
                <a:gridCol w="1296144"/>
              </a:tblGrid>
              <a:tr h="504056">
                <a:tc>
                  <a:txBody>
                    <a:bodyPr/>
                    <a:lstStyle/>
                    <a:p>
                      <a:pPr algn="ctr" fontAlgn="ctr">
                        <a:lnSpc>
                          <a:spcPct val="100000"/>
                        </a:lnSpc>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（運用に係る</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lnSpc>
                          <a:spcPct val="100000"/>
                        </a:lnSpc>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費用）</a:t>
                      </a:r>
                      <a:endParaRPr lang="ja-JP" altLang="en-US" sz="10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特別徴収義務者に対する徴収奨励金及び徴税費用等</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制度周知のための広報経費等</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l"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３，８８４</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736854149"/>
              </p:ext>
            </p:extLst>
          </p:nvPr>
        </p:nvGraphicFramePr>
        <p:xfrm>
          <a:off x="6081660" y="6021288"/>
          <a:ext cx="3100149" cy="468000"/>
        </p:xfrm>
        <a:graphic>
          <a:graphicData uri="http://schemas.openxmlformats.org/drawingml/2006/table">
            <a:tbl>
              <a:tblPr>
                <a:tableStyleId>{BC89EF96-8CEA-46FF-86C4-4CE0E7609802}</a:tableStyleId>
              </a:tblPr>
              <a:tblGrid>
                <a:gridCol w="1857129"/>
                <a:gridCol w="1243020"/>
              </a:tblGrid>
              <a:tr h="468000">
                <a:tc>
                  <a:txBody>
                    <a:bodyPr/>
                    <a:lstStyle/>
                    <a:p>
                      <a:pPr marL="44550" indent="0" algn="ct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宿泊税充当額合計</a:t>
                      </a:r>
                      <a:endParaRPr kumimoji="1" lang="ja-JP" altLang="en-US" sz="1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60000"/>
                        <a:lumOff val="40000"/>
                      </a:schemeClr>
                    </a:solidFill>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９１，５４２</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sp>
        <p:nvSpPr>
          <p:cNvPr id="14" name="テキスト ボックス 13"/>
          <p:cNvSpPr txBox="1"/>
          <p:nvPr/>
        </p:nvSpPr>
        <p:spPr>
          <a:xfrm>
            <a:off x="8226821" y="752004"/>
            <a:ext cx="1033512" cy="246221"/>
          </a:xfrm>
          <a:prstGeom prst="rect">
            <a:avLst/>
          </a:prstGeom>
          <a:noFill/>
        </p:spPr>
        <p:txBody>
          <a:bodyPr wrap="square" rtlCol="0">
            <a:spAutoFit/>
          </a:bodyPr>
          <a:lstStyle/>
          <a:p>
            <a:pPr algn="r"/>
            <a:r>
              <a:rPr kumimoji="1" lang="ja-JP" altLang="en-US" sz="10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10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5935822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宿泊税を活用した観光振興施策</a:t>
            </a:r>
            <a:r>
              <a:rPr lang="ja-JP" altLang="en-US" kern="100" dirty="0" smtClean="0"/>
              <a:t>（</a:t>
            </a:r>
            <a:r>
              <a:rPr lang="ja-JP" altLang="en-US" kern="100" dirty="0"/>
              <a:t>平成</a:t>
            </a:r>
            <a:r>
              <a:rPr lang="en-US" altLang="ja-JP" kern="100" dirty="0" smtClean="0"/>
              <a:t>29</a:t>
            </a:r>
            <a:r>
              <a:rPr lang="ja-JP" altLang="en-US" kern="100" dirty="0" smtClean="0"/>
              <a:t>年度</a:t>
            </a:r>
            <a:r>
              <a:rPr lang="ja-JP" altLang="en-US" kern="100" dirty="0"/>
              <a:t>）</a:t>
            </a:r>
            <a:endParaRPr kumimoji="1" lang="ja-JP" altLang="en-US" dirty="0"/>
          </a:p>
        </p:txBody>
      </p:sp>
      <p:sp>
        <p:nvSpPr>
          <p:cNvPr id="4" name="テキスト ボックス 3"/>
          <p:cNvSpPr txBox="1"/>
          <p:nvPr/>
        </p:nvSpPr>
        <p:spPr>
          <a:xfrm>
            <a:off x="8816740" y="6629290"/>
            <a:ext cx="720080" cy="246221"/>
          </a:xfrm>
          <a:prstGeom prst="rect">
            <a:avLst/>
          </a:prstGeom>
          <a:noFill/>
        </p:spPr>
        <p:txBody>
          <a:bodyPr wrap="square" rtlCol="0">
            <a:spAutoFit/>
          </a:bodyPr>
          <a:lstStyle/>
          <a:p>
            <a:pPr algn="r"/>
            <a:r>
              <a:rPr kumimoji="1" lang="en-US" altLang="ja-JP" sz="1000" b="1" dirty="0" smtClean="0">
                <a:latin typeface="Meiryo UI" panose="020B0604030504040204" pitchFamily="50" charset="-128"/>
                <a:ea typeface="Meiryo UI" panose="020B0604030504040204" pitchFamily="50" charset="-128"/>
                <a:cs typeface="Meiryo UI" panose="020B0604030504040204" pitchFamily="50" charset="-128"/>
              </a:rPr>
              <a:t>P.6</a:t>
            </a:r>
            <a:endParaRPr kumimoji="1" lang="ja-JP" altLang="en-US" sz="10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5" name="正方形/長方形 4"/>
          <p:cNvSpPr/>
          <p:nvPr/>
        </p:nvSpPr>
        <p:spPr>
          <a:xfrm>
            <a:off x="166746" y="902804"/>
            <a:ext cx="211203" cy="4860000"/>
          </a:xfrm>
          <a:prstGeom prst="rect">
            <a:avLst/>
          </a:prstGeom>
        </p:spPr>
        <p:style>
          <a:lnRef idx="1">
            <a:schemeClr val="accent1"/>
          </a:lnRef>
          <a:fillRef idx="2">
            <a:schemeClr val="accent1"/>
          </a:fillRef>
          <a:effectRef idx="1">
            <a:schemeClr val="accent1"/>
          </a:effectRef>
          <a:fontRef idx="minor">
            <a:schemeClr val="dk1"/>
          </a:fontRef>
        </p:style>
        <p:txBody>
          <a:bodyPr vert="eaVert" wrap="square" lIns="36000" tIns="36000" rIns="36000" bIns="36000">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49957" y="900224"/>
            <a:ext cx="482936" cy="3060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立った</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受入環境整備</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49957" y="4005064"/>
            <a:ext cx="482936" cy="1764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魅力づくり及び戦略的な</a:t>
            </a:r>
            <a:endPar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プロモーションの推進</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4172984750"/>
              </p:ext>
            </p:extLst>
          </p:nvPr>
        </p:nvGraphicFramePr>
        <p:xfrm>
          <a:off x="1026021" y="896020"/>
          <a:ext cx="8424936" cy="3059998"/>
        </p:xfrm>
        <a:graphic>
          <a:graphicData uri="http://schemas.openxmlformats.org/drawingml/2006/table">
            <a:tbl>
              <a:tblPr>
                <a:tableStyleId>{BC89EF96-8CEA-46FF-86C4-4CE0E7609802}</a:tableStyleId>
              </a:tblPr>
              <a:tblGrid>
                <a:gridCol w="2232248"/>
                <a:gridCol w="4176464"/>
                <a:gridCol w="1008112"/>
                <a:gridCol w="1008112"/>
              </a:tblGrid>
              <a:tr h="138408">
                <a:tc rowSpan="2">
                  <a:txBody>
                    <a:bodyPr/>
                    <a:lstStyle/>
                    <a:p>
                      <a:pPr marL="0" indent="0" algn="ctr" fontAlgn="ctr">
                        <a:lnSpc>
                          <a:spcPct val="100000"/>
                        </a:lnSpc>
                        <a:buFont typeface="Wingdings" panose="05000000000000000000" pitchFamily="2" charset="2"/>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重点取組に基づく実施事業</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row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grid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２９年度</a:t>
                      </a: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宿泊税充当額</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40000"/>
                        <a:lumOff val="60000"/>
                      </a:schemeClr>
                    </a:solidFill>
                  </a:tcPr>
                </a:tc>
                <a:tc hMerge="1">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ja-JP" altLang="en-US" sz="1000" b="0" dirty="0" smtClean="0">
                        <a:solidFill>
                          <a:schemeClr val="tx1"/>
                        </a:solidFill>
                        <a:latin typeface="+mj-ea"/>
                        <a:ea typeface="+mj-ea"/>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40000"/>
                        <a:lumOff val="60000"/>
                      </a:schemeClr>
                    </a:solidFill>
                  </a:tcPr>
                </a:tc>
              </a:tr>
              <a:tr h="163244">
                <a:tc vMerge="1">
                  <a:txBody>
                    <a:bodyPr/>
                    <a:lstStyle/>
                    <a:p>
                      <a:endParaRPr kumimoji="1" lang="ja-JP" altLang="en-US"/>
                    </a:p>
                  </a:txBody>
                  <a:tcPr/>
                </a:tc>
                <a:tc vMerge="1">
                  <a:txBody>
                    <a:bodyPr/>
                    <a:lstStyle/>
                    <a:p>
                      <a:endParaRPr kumimoji="1" lang="ja-JP" altLang="en-US"/>
                    </a:p>
                  </a:txBody>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当初予算額</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最終予算</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276816">
                <a:tc>
                  <a:txBody>
                    <a:bodyPr/>
                    <a:lstStyle/>
                    <a:p>
                      <a:pPr marL="171450" indent="-171450" algn="l" fontAlgn="ctr">
                        <a:lnSpc>
                          <a:spcPct val="100000"/>
                        </a:lnSpc>
                        <a:buFont typeface="Wingdings" panose="05000000000000000000" pitchFamily="2" charset="2"/>
                        <a:buChar char="u"/>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設置促進事業費</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府域における観光コース等を中心とした地域・エリアについて</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整備計画を策定し、</a:t>
                      </a:r>
                      <a:r>
                        <a:rPr kumimoji="1" lang="ja-JP" altLang="en-US" sz="900" b="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集中的に整備</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を実施</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１２６，６８８</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9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４２</a:t>
                      </a: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，０２４</a:t>
                      </a:r>
                      <a:endPar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公共交通機関等と連携した受入環境整備事業費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乗継利便性の向上を図るため、乗継駅における案内モニターの設置や経路床面表示等の整備を促進</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２４，０００</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宿泊施設の「おもてなし」環境整備促進補助金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環境の整備など、利用者の利便性向上につながる施設整備を促進</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５０，０００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４１，３０４</a:t>
                      </a:r>
                      <a:endParaRPr kumimoji="1" lang="en-US" altLang="ja-JP"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indent="-171450" algn="l" fontAlgn="ctr">
                        <a:lnSpc>
                          <a:spcPct val="100000"/>
                        </a:lnSpc>
                        <a:buFont typeface="Wingdings" panose="05000000000000000000" pitchFamily="2" charset="2"/>
                        <a:buChar char="u"/>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「トラベルサービスセンター大阪」運営事業費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大阪駅において、各種相談や観光案内、外貨両替等の旅行者の利便性向上のサービスを一体的に提供</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３６，０２７</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３２，６３３</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0971">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多言語観光マップ作成事業負担金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府域の観光情報を掲載した大阪全体の観光マップを、多言語で作成</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４１，５２３</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２０，１８３</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市町村観光振興支援事業補助金</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府域全体の受入環境整備を加速化し、集客促進を図るため、市町村が実施する観光振興事業を支援</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５１，２３９</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2847">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観光施設等国際化支援事業費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府内観光施設及び府有施設における案内表示の多言語化など施設整備を促進</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７０，０００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食でおもてなし・多言語メニュー作成支援事業費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多言語メニュー作成システムとあわせ、多言語メニューを置く飲食店を検索できるサイトを構築・配信</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１５，４８７</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９，８９０</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外国人旅行者安全確保事業費</a:t>
                      </a:r>
                      <a:endParaRPr lang="en-US" altLang="ja-JP"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４，５４６</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４，５４６</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816">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警察車両（パトロールカー）の英語表記</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外国人旅行者が安全安心に滞在できるよう、警察車両（パトロールカー）の英語表記を実施</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６，３５４</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５，５２９</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269062037"/>
              </p:ext>
            </p:extLst>
          </p:nvPr>
        </p:nvGraphicFramePr>
        <p:xfrm>
          <a:off x="1026021" y="4005064"/>
          <a:ext cx="8424936" cy="1764002"/>
        </p:xfrm>
        <a:graphic>
          <a:graphicData uri="http://schemas.openxmlformats.org/drawingml/2006/table">
            <a:tbl>
              <a:tblPr>
                <a:tableStyleId>{BC89EF96-8CEA-46FF-86C4-4CE0E7609802}</a:tableStyleId>
              </a:tblPr>
              <a:tblGrid>
                <a:gridCol w="2232248"/>
                <a:gridCol w="4176464"/>
                <a:gridCol w="1008112"/>
                <a:gridCol w="1008112"/>
              </a:tblGrid>
              <a:tr h="278235">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国際エンターテイメント都市として、大阪を国内外にアピールし、かつてない新たな都市型の文化フェスティバルを実施</a:t>
                      </a:r>
                    </a:p>
                  </a:txBody>
                  <a:tcPr marL="36000" marR="72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７６，９０５</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７６，９０５</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8235">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アートスポット魅力創出発信事業費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大阪の都市魅力を向上させ、観光集客につながるような新たなアートスポット（名所）の創出に向けた調査検討の実施</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５，０００</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５，０００</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8235">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水と光とみどりのまちづくり推進事業費</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「北浜・中之島東部エリア」での水辺のにぎわい空間創出のための施設整備や、八軒屋浜を核とした舟運拠点空間の創出に向けた基本計画の策定</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１５３，６３０</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44550" indent="0" algn="r">
                        <a:lnSpc>
                          <a:spcPct val="100000"/>
                        </a:lnSpc>
                        <a:spcAft>
                          <a:spcPts val="0"/>
                        </a:spcAft>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８５，９５３</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r h="278235">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大阪ストーリープロジェクト事業費</a:t>
                      </a:r>
                      <a:endParaRPr kumimoji="1" lang="en-US" altLang="ja-JP" sz="9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４５，４３２</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２４，８２９</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8235">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国内外からの誘客促進事業委託料</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６０，０００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６０，０００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72827">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御堂筋イルミネーションの中央エリアを圧倒的な光空間を創出する事業として新たに構築するとともに、国内外の旅行者から要望が多いナイトカルチャーの発掘・創出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１９５，４８９</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１９５，４８９</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235822786"/>
              </p:ext>
            </p:extLst>
          </p:nvPr>
        </p:nvGraphicFramePr>
        <p:xfrm>
          <a:off x="153132" y="5813772"/>
          <a:ext cx="9297825" cy="504000"/>
        </p:xfrm>
        <a:graphic>
          <a:graphicData uri="http://schemas.openxmlformats.org/drawingml/2006/table">
            <a:tbl>
              <a:tblPr>
                <a:tableStyleId>{BC89EF96-8CEA-46FF-86C4-4CE0E7609802}</a:tableStyleId>
              </a:tblPr>
              <a:tblGrid>
                <a:gridCol w="872889"/>
                <a:gridCol w="2232248"/>
                <a:gridCol w="4176464"/>
                <a:gridCol w="1008112"/>
                <a:gridCol w="1008112"/>
              </a:tblGrid>
              <a:tr h="252000">
                <a:tc>
                  <a:txBody>
                    <a:bodyPr/>
                    <a:lstStyle/>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（運用に係る</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特別徴収義務者に対する徴収奨励金及び帳票等の徴税費用等</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制度周知のための広報経費等</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９，１３２</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９，１２４</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52000">
                <a:tc>
                  <a:txBody>
                    <a:bodyPr/>
                    <a:lstStyle/>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（導入に係る</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費用）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r>
                        <a:rPr kumimoji="1" lang="en-US" altLang="ja-JP"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年度導入経費への充当）　</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税徴収に係るシステム開発経費等、宿泊税導入に係る経費（</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H28</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予算額：</a:t>
                      </a:r>
                      <a:r>
                        <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271,369</a:t>
                      </a: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千円）の償還分（＊複数年で償還）</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９２，７８７</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44550" indent="0" algn="r" fontAlgn="ctr">
                        <a:lnSpc>
                          <a:spcPct val="100000"/>
                        </a:lnSpc>
                        <a:buFont typeface="Arial" panose="020B0604020202020204" pitchFamily="34" charset="0"/>
                        <a:buNone/>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６１，３５２</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019928133"/>
              </p:ext>
            </p:extLst>
          </p:nvPr>
        </p:nvGraphicFramePr>
        <p:xfrm>
          <a:off x="4785476" y="6381328"/>
          <a:ext cx="4678181" cy="360040"/>
        </p:xfrm>
        <a:graphic>
          <a:graphicData uri="http://schemas.openxmlformats.org/drawingml/2006/table">
            <a:tbl>
              <a:tblPr>
                <a:tableStyleId>{BC89EF96-8CEA-46FF-86C4-4CE0E7609802}</a:tableStyleId>
              </a:tblPr>
              <a:tblGrid>
                <a:gridCol w="2649257"/>
                <a:gridCol w="1008112"/>
                <a:gridCol w="1020812"/>
              </a:tblGrid>
              <a:tr h="360040">
                <a:tc>
                  <a:txBody>
                    <a:bodyPr/>
                    <a:lstStyle/>
                    <a:p>
                      <a:pPr marL="44550" indent="0" algn="ctr" fontAlgn="ctr">
                        <a:lnSpc>
                          <a:spcPct val="100000"/>
                        </a:lnSpc>
                        <a:buFont typeface="Arial" panose="020B0604020202020204" pitchFamily="34" charset="0"/>
                        <a:buNone/>
                      </a:pPr>
                      <a:r>
                        <a:rPr lang="ja-JP" altLang="en-US" sz="1100" b="0" i="0" u="none" strike="noStrike" dirty="0" smtClean="0">
                          <a:solidFill>
                            <a:schemeClr val="tx1"/>
                          </a:solidFill>
                          <a:effectLst/>
                          <a:latin typeface="+mj-ea"/>
                          <a:ea typeface="+mj-ea"/>
                          <a:cs typeface="Meiryo UI" panose="020B0604030504040204" pitchFamily="50" charset="-128"/>
                        </a:rPr>
                        <a:t>合　計</a:t>
                      </a:r>
                      <a:endParaRPr lang="en-US" altLang="ja-JP" sz="1100" b="0" i="0" u="none" strike="noStrike" dirty="0" smtClean="0">
                        <a:solidFill>
                          <a:schemeClr val="tx1"/>
                        </a:solidFill>
                        <a:effectLst/>
                        <a:latin typeface="+mj-ea"/>
                        <a:ea typeface="+mj-ea"/>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60000"/>
                        <a:lumOff val="40000"/>
                      </a:schemeClr>
                    </a:solidFill>
                  </a:tcPr>
                </a:tc>
                <a:tc>
                  <a:txBody>
                    <a:bodyPr/>
                    <a:lstStyle/>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j-ea"/>
                          <a:ea typeface="+mj-ea"/>
                          <a:cs typeface="Meiryo UI" panose="020B0604030504040204" pitchFamily="50" charset="-128"/>
                        </a:rPr>
                        <a:t>１，０９３，０００</a:t>
                      </a:r>
                      <a:endParaRPr lang="en-US" altLang="ja-JP" sz="1000" b="0" i="0" u="none" strike="noStrike" dirty="0" smtClean="0">
                        <a:solidFill>
                          <a:schemeClr val="tx1"/>
                        </a:solidFill>
                        <a:effectLst/>
                        <a:latin typeface="+mj-ea"/>
                        <a:ea typeface="+mj-ea"/>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c>
                  <a:txBody>
                    <a:bodyPr/>
                    <a:lstStyle/>
                    <a:p>
                      <a:pPr marL="44550" indent="0" algn="r" fontAlgn="ctr">
                        <a:lnSpc>
                          <a:spcPct val="100000"/>
                        </a:lnSpc>
                        <a:buFont typeface="Arial" panose="020B0604020202020204" pitchFamily="34" charset="0"/>
                        <a:buNone/>
                      </a:pPr>
                      <a:r>
                        <a:rPr lang="ja-JP" altLang="en-US" sz="1000" b="0" i="0" u="none" strike="noStrike" dirty="0" smtClean="0">
                          <a:solidFill>
                            <a:schemeClr val="tx1"/>
                          </a:solidFill>
                          <a:effectLst/>
                          <a:latin typeface="+mj-ea"/>
                          <a:ea typeface="+mj-ea"/>
                          <a:cs typeface="Meiryo UI" panose="020B0604030504040204" pitchFamily="50" charset="-128"/>
                        </a:rPr>
                        <a:t>７５０，０００</a:t>
                      </a:r>
                      <a:endParaRPr lang="en-US" altLang="ja-JP" sz="1000" b="0" i="0" u="none" strike="noStrike" dirty="0" smtClean="0">
                        <a:solidFill>
                          <a:schemeClr val="tx1"/>
                        </a:solidFill>
                        <a:effectLst/>
                        <a:latin typeface="+mj-ea"/>
                        <a:ea typeface="+mj-ea"/>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sp>
        <p:nvSpPr>
          <p:cNvPr id="13" name="テキスト ボックス 12"/>
          <p:cNvSpPr txBox="1"/>
          <p:nvPr/>
        </p:nvSpPr>
        <p:spPr>
          <a:xfrm>
            <a:off x="8633469" y="718096"/>
            <a:ext cx="1033512" cy="230832"/>
          </a:xfrm>
          <a:prstGeom prst="rect">
            <a:avLst/>
          </a:prstGeom>
          <a:noFill/>
        </p:spPr>
        <p:txBody>
          <a:bodyPr wrap="square" rtlCol="0">
            <a:spAutoFit/>
          </a:bodyPr>
          <a:lstStyle/>
          <a:p>
            <a:pPr algn="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274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kern="100" dirty="0"/>
              <a:t>宿泊税を活用した観光振興</a:t>
            </a:r>
            <a:r>
              <a:rPr lang="ja-JP" altLang="en-US" kern="100" dirty="0" smtClean="0"/>
              <a:t>施策（</a:t>
            </a:r>
            <a:r>
              <a:rPr lang="ja-JP" altLang="en-US" kern="100" dirty="0"/>
              <a:t>平成</a:t>
            </a:r>
            <a:r>
              <a:rPr lang="en-US" altLang="ja-JP" kern="100" dirty="0" smtClean="0"/>
              <a:t>30</a:t>
            </a:r>
            <a:r>
              <a:rPr lang="ja-JP" altLang="en-US" kern="100" dirty="0" smtClean="0"/>
              <a:t>年度）</a:t>
            </a:r>
            <a:endParaRPr kumimoji="1" lang="ja-JP" altLang="en-US" dirty="0"/>
          </a:p>
        </p:txBody>
      </p:sp>
      <p:sp>
        <p:nvSpPr>
          <p:cNvPr id="4" name="テキスト ボックス 3"/>
          <p:cNvSpPr txBox="1"/>
          <p:nvPr/>
        </p:nvSpPr>
        <p:spPr>
          <a:xfrm>
            <a:off x="8816740" y="6594530"/>
            <a:ext cx="720080" cy="461665"/>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P.7</a:t>
            </a:r>
          </a:p>
          <a:p>
            <a:pPr algn="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92937" y="902804"/>
            <a:ext cx="432000" cy="331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観光客</a:t>
            </a:r>
            <a:r>
              <a:rPr lang="ja-JP" altLang="en-US" sz="900" b="1" dirty="0">
                <a:latin typeface="Meiryo UI" panose="020B0604030504040204" pitchFamily="50" charset="-128"/>
                <a:ea typeface="Meiryo UI" panose="020B0604030504040204" pitchFamily="50" charset="-128"/>
                <a:cs typeface="Meiryo UI" panose="020B0604030504040204" pitchFamily="50" charset="-128"/>
              </a:rPr>
              <a:t>と地域住民相互の目線に</a:t>
            </a: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立った</a:t>
            </a:r>
            <a:endParaRPr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受入環境整備</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492937" y="4365104"/>
            <a:ext cx="432000" cy="936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魅力づくり及び</a:t>
            </a:r>
            <a:endParaRPr kumimoji="1" lang="en-US" altLang="ja-JP" sz="9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900" b="1" dirty="0" smtClean="0">
                <a:latin typeface="Meiryo UI" panose="020B0604030504040204" pitchFamily="50" charset="-128"/>
                <a:ea typeface="Meiryo UI" panose="020B0604030504040204" pitchFamily="50" charset="-128"/>
                <a:cs typeface="Meiryo UI" panose="020B0604030504040204" pitchFamily="50" charset="-128"/>
              </a:rPr>
              <a:t>戦略的なプロモーション推進</a:t>
            </a:r>
            <a:endParaRPr kumimoji="1" lang="ja-JP" altLang="en-US" sz="900" b="1"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3619699501"/>
              </p:ext>
            </p:extLst>
          </p:nvPr>
        </p:nvGraphicFramePr>
        <p:xfrm>
          <a:off x="1040535" y="902804"/>
          <a:ext cx="8352928" cy="3312000"/>
        </p:xfrm>
        <a:graphic>
          <a:graphicData uri="http://schemas.openxmlformats.org/drawingml/2006/table">
            <a:tbl>
              <a:tblPr>
                <a:tableStyleId>{BC89EF96-8CEA-46FF-86C4-4CE0E7609802}</a:tableStyleId>
              </a:tblPr>
              <a:tblGrid>
                <a:gridCol w="2145726"/>
                <a:gridCol w="4839050"/>
                <a:gridCol w="1368152"/>
              </a:tblGrid>
              <a:tr h="138000">
                <a:tc rowSpan="2">
                  <a:txBody>
                    <a:bodyPr/>
                    <a:lstStyle/>
                    <a:p>
                      <a:pPr marL="0" indent="0" algn="ctr" fontAlgn="ctr">
                        <a:lnSpc>
                          <a:spcPct val="100000"/>
                        </a:lnSpc>
                        <a:buFont typeface="Wingdings" panose="05000000000000000000" pitchFamily="2" charset="2"/>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事業名称</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rowSpan="2">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事業内容</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３０年度宿泊税充当額</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accent1"/>
                      </a:solidFill>
                      <a:prstDash val="solid"/>
                      <a:round/>
                      <a:headEnd type="none" w="med" len="med"/>
                      <a:tailEnd type="none" w="med" len="med"/>
                    </a:lnB>
                    <a:solidFill>
                      <a:schemeClr val="accent5">
                        <a:lumMod val="40000"/>
                        <a:lumOff val="60000"/>
                      </a:schemeClr>
                    </a:solidFill>
                  </a:tcPr>
                </a:tc>
              </a:tr>
              <a:tr h="138000">
                <a:tc vMerge="1">
                  <a:txBody>
                    <a:bodyPr/>
                    <a:lstStyle/>
                    <a:p>
                      <a:endParaRPr kumimoji="1" lang="ja-JP" altLang="en-US"/>
                    </a:p>
                  </a:txBody>
                  <a:tcPr/>
                </a:tc>
                <a:tc vMerge="1">
                  <a:txBody>
                    <a:bodyPr/>
                    <a:lstStyle/>
                    <a:p>
                      <a:endParaRPr kumimoji="1" lang="ja-JP" altLang="en-US"/>
                    </a:p>
                  </a:txBody>
                  <a:tcPr/>
                </a:tc>
                <a:tc>
                  <a:txBody>
                    <a:bodyPr/>
                    <a:lstStyle/>
                    <a:p>
                      <a:pPr marL="44550" marR="0" lvl="0" indent="0" algn="ct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当初予算</a:t>
                      </a:r>
                    </a:p>
                  </a:txBody>
                  <a:tcPr marL="0" marR="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40000"/>
                        <a:lumOff val="60000"/>
                      </a:schemeClr>
                    </a:solidFill>
                  </a:tcPr>
                </a:tc>
              </a:tr>
              <a:tr h="276000">
                <a:tc>
                  <a:txBody>
                    <a:bodyPr/>
                    <a:lstStyle/>
                    <a:p>
                      <a:pPr marL="171450" indent="-171450" algn="l" fontAlgn="ctr">
                        <a:lnSpc>
                          <a:spcPct val="100000"/>
                        </a:lnSpc>
                        <a:buFont typeface="Wingdings" panose="05000000000000000000" pitchFamily="2" charset="2"/>
                        <a:buChar char="u"/>
                      </a:pPr>
                      <a:r>
                        <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Osaka Free Wi-Fi</a:t>
                      </a: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設置促進事業費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府域における観光コース等を中心とした地域・エリアについて</a:t>
                      </a:r>
                      <a:r>
                        <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Wi-Fi</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整備計画を策定し、集中的に整備を実施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9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４６</a:t>
                      </a: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，０００</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宿泊施設おもてなし環境整備促進事業費補助金　</a:t>
                      </a:r>
                      <a:endParaRPr lang="en-US" altLang="ja-JP"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宿泊施設における多言語化や</a:t>
                      </a:r>
                      <a:r>
                        <a:rPr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IT</a:t>
                      </a: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環境の整備など、利用者の利便性向上につながる施設整備を促進</a:t>
                      </a:r>
                      <a:endPar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４０，０００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indent="-171450" algn="l" fontAlgn="ctr">
                        <a:lnSpc>
                          <a:spcPct val="100000"/>
                        </a:lnSpc>
                        <a:buFont typeface="Wingdings" panose="05000000000000000000" pitchFamily="2" charset="2"/>
                        <a:buChar char="u"/>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トラベルサービスセンター大阪運営費負担金　</a:t>
                      </a:r>
                      <a:endParaRPr lang="en-US" altLang="ja-JP"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en-US" altLang="ja-JP"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JR</a:t>
                      </a: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大阪駅において、各種相談や観光案内、外貨両替等の旅行者の利便性向上のサービスを一体的に提供</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３５，２０２</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市町村観光振興支援事業費補助金</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府域全体の受入環境整備を加速化し、集客促進を図るため、市町村が実施する観光振興事業を支援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８０，０００</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飲食店おもてなし環境整備促進事業費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「多言語メニュー作成支援システム」の普及促進に向け、観光客に対する</a:t>
                      </a: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ＰＲやヘルプデスクの設置</a:t>
                      </a: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などの飲食店に向けた支援等を実施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indent="0" algn="r" defTabSz="1351593"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１１，２００</a:t>
                      </a:r>
                      <a:endParaRPr kumimoji="1" lang="en-US" altLang="zh-TW"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外国人旅行者安全確保事業費</a:t>
                      </a:r>
                      <a:endParaRPr lang="en-US" altLang="ja-JP"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外国人旅行者が災害発生時に必要な情報を入手できる環境整備やサポート体制の構築</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algn="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９１４</a:t>
                      </a:r>
                      <a:endParaRPr lang="ja-JP" altLang="en-US" sz="9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大阪・梅田駅周辺案内表示（サイン）整備事業費補助金</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多くの観光客が往来する大阪駅・梅田駅周辺エリアにおいて、共通ルールに基づく案内サインを整備</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buFont typeface="Arial" panose="020B0604020202020204" pitchFamily="34" charset="0"/>
                        <a:buNone/>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２３，２８８</a:t>
                      </a:r>
                      <a:endParaRPr kumimoji="1" lang="en-US" altLang="zh-TW"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大阪ストーリープロジェクト事業費</a:t>
                      </a:r>
                      <a:endParaRPr kumimoji="1" lang="en-US" altLang="ja-JP" sz="9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大阪の魅力スポットを巡るルートを、歴史や文化、地域性によってストーリー性をもたせ再編集、発信するにあたり受入環境整備等を支援</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４４，９２６</a:t>
                      </a:r>
                      <a:endParaRPr kumimoji="1" lang="en-US" altLang="ja-JP"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水と光とみどりのまちづくり推進事業費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nSpc>
                          <a:spcPct val="100000"/>
                        </a:lnSpc>
                        <a:spcAft>
                          <a:spcPts val="0"/>
                        </a:spcAft>
                        <a:buFont typeface="Arial" panose="020B0604020202020204" pitchFamily="34" charset="0"/>
                        <a:buChar char="•"/>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大阪の有数な観光地のひとつである大阪城から様々な観光船等が発着できるよう、公共船着場等の整備を行うため、調査設計等を実施</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a:lnSpc>
                          <a:spcPct val="100000"/>
                        </a:lnSpc>
                        <a:spcAft>
                          <a:spcPts val="0"/>
                        </a:spcAft>
                        <a:buFont typeface="Arial" panose="020B0604020202020204" pitchFamily="34" charset="0"/>
                        <a:buNone/>
                      </a:pPr>
                      <a:r>
                        <a:rPr kumimoji="1"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２９，５００</a:t>
                      </a:r>
                      <a:endParaRPr kumimoji="1" lang="en-US" altLang="ja-JP"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9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市町村災害時多言語ボランティア確保支援事業費補助金</a:t>
                      </a:r>
                      <a:endParaRPr kumimoji="1" lang="ja-JP" altLang="en-US" sz="900" b="0" i="0" u="none" strike="noStrike" kern="12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災害時の避難所を運営する市町村が円滑に多言語支援を実施するための、在住外国人とのネットワークを構築、災害時多言語ボランティアを確保</a:t>
                      </a: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900" b="0" kern="1200" baseline="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５００</a:t>
                      </a:r>
                      <a:endParaRPr kumimoji="1" lang="en-US" altLang="ja-JP" sz="9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76000">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lang="ja-JP" altLang="en-US"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公共交通機関等と連携した受入環境整備事業費　</a:t>
                      </a:r>
                      <a:endParaRPr lang="en-US" altLang="ja-JP" sz="900" b="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marR="0" lvl="0" indent="-171450" algn="l" defTabSz="1351593" rtl="0" eaLnBrk="1" fontAlgn="ctr"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乗継利便性の向上を図るため、乗継駅における案内モニターの設置や経路床面表示等の整備を促進</a:t>
                      </a:r>
                      <a:endPar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marR="0" lvl="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lang="ja-JP" altLang="en-US" sz="9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２４，０００</a:t>
                      </a: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bl>
          </a:graphicData>
        </a:graphic>
      </p:graphicFrame>
      <p:graphicFrame>
        <p:nvGraphicFramePr>
          <p:cNvPr id="9" name="表 8"/>
          <p:cNvGraphicFramePr>
            <a:graphicFrameLocks noGrp="1"/>
          </p:cNvGraphicFramePr>
          <p:nvPr>
            <p:extLst>
              <p:ext uri="{D42A27DB-BD31-4B8C-83A1-F6EECF244321}">
                <p14:modId xmlns:p14="http://schemas.microsoft.com/office/powerpoint/2010/main" val="1215218557"/>
              </p:ext>
            </p:extLst>
          </p:nvPr>
        </p:nvGraphicFramePr>
        <p:xfrm>
          <a:off x="1040535" y="4365104"/>
          <a:ext cx="8338414" cy="936000"/>
        </p:xfrm>
        <a:graphic>
          <a:graphicData uri="http://schemas.openxmlformats.org/drawingml/2006/table">
            <a:tbl>
              <a:tblPr>
                <a:tableStyleId>{BC89EF96-8CEA-46FF-86C4-4CE0E7609802}</a:tableStyleId>
              </a:tblPr>
              <a:tblGrid>
                <a:gridCol w="2145726"/>
                <a:gridCol w="4824536"/>
                <a:gridCol w="1368152"/>
              </a:tblGrid>
              <a:tr h="312000">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国内外からの誘客促進事業費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kumimoji="1" lang="ja-JP" altLang="en-US" sz="900" b="0" i="0" u="none" strike="noStrike" kern="12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rPr>
                        <a:t>国内外からの話題を集め、多くの人を誘客する起爆剤となる事業を大阪のシンボリックなエリアにおいて実施</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６０，０００</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312000">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ナイトカルチャー魅力創出事業費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御堂筋イルミネーションに加え、ビル空間や公開空地などの公共空間を活かした様々な光のコンテンツや演出による光空間の創出と国内外の旅行者から要望が多いナイトカルチャーの発掘・創出</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２０２，５４９</a:t>
                      </a:r>
                      <a:endParaRPr lang="ja-JP" altLang="en-US" sz="9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r h="312000">
                <a:tc>
                  <a:txBody>
                    <a:bodyPr/>
                    <a:lstStyle/>
                    <a:p>
                      <a:pPr marL="171450" indent="-171450" algn="l" fontAlgn="ctr">
                        <a:lnSpc>
                          <a:spcPct val="100000"/>
                        </a:lnSpc>
                        <a:buFont typeface="Wingdings" panose="05000000000000000000" pitchFamily="2" charset="2"/>
                        <a:buChar char="u"/>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大阪文化フェスティバル事業費</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900" b="0" i="0" u="none" strike="noStrike"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大阪の都市魅力を創造していくため、文化を核とした大阪発展のムーブメントにつながるプロモーションとして、大阪文化芸術フェスを実施</a:t>
                      </a:r>
                      <a:endPar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８０，５５６</a:t>
                      </a:r>
                      <a:endParaRPr lang="en-US" altLang="ja-JP" sz="9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443469622"/>
              </p:ext>
            </p:extLst>
          </p:nvPr>
        </p:nvGraphicFramePr>
        <p:xfrm>
          <a:off x="161925" y="5445224"/>
          <a:ext cx="9217024" cy="504000"/>
        </p:xfrm>
        <a:graphic>
          <a:graphicData uri="http://schemas.openxmlformats.org/drawingml/2006/table">
            <a:tbl>
              <a:tblPr>
                <a:tableStyleId>{BC89EF96-8CEA-46FF-86C4-4CE0E7609802}</a:tableStyleId>
              </a:tblPr>
              <a:tblGrid>
                <a:gridCol w="936104"/>
                <a:gridCol w="2088232"/>
                <a:gridCol w="4824536"/>
                <a:gridCol w="1368152"/>
              </a:tblGrid>
              <a:tr h="252000">
                <a:tc>
                  <a:txBody>
                    <a:bodyPr/>
                    <a:lstStyle/>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（運用に係る費用）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endParaRPr kumimoji="1" lang="en-US" altLang="ja-JP"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特別徴収義務者に対する徴収奨励金及び徴税費用等</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制度周知のための広報経費等</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３４，５９６</a:t>
                      </a: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r>
              <a:tr h="252000">
                <a:tc>
                  <a:txBody>
                    <a:bodyPr/>
                    <a:lstStyle/>
                    <a:p>
                      <a:pPr algn="ctr" fontAlgn="ctr">
                        <a:lnSpc>
                          <a:spcPct val="100000"/>
                        </a:lnSpc>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（導入に係る費用）</a:t>
                      </a:r>
                      <a:endParaRPr lang="ja-JP" altLang="en-US" sz="8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0" marR="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171450" marR="0" indent="-171450" algn="l" defTabSz="1351593" rtl="0" eaLnBrk="1" fontAlgn="ctr" latinLnBrk="0" hangingPunct="1">
                        <a:lnSpc>
                          <a:spcPct val="100000"/>
                        </a:lnSpc>
                        <a:spcBef>
                          <a:spcPts val="0"/>
                        </a:spcBef>
                        <a:spcAft>
                          <a:spcPts val="0"/>
                        </a:spcAft>
                        <a:buClrTx/>
                        <a:buSzTx/>
                        <a:buFont typeface="Wingdings" panose="05000000000000000000" pitchFamily="2" charset="2"/>
                        <a:buChar char="u"/>
                        <a:tabLst/>
                        <a:defRPr/>
                      </a:pP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宿泊税導入推進事業費（</a:t>
                      </a:r>
                      <a:r>
                        <a:rPr kumimoji="1" lang="en-US" altLang="ja-JP"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8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年度導入経費への充当）　</a:t>
                      </a: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216000" indent="-171450" algn="l" fontAlgn="ctr">
                        <a:lnSpc>
                          <a:spcPct val="100000"/>
                        </a:lnSpc>
                        <a:buFont typeface="Arial" panose="020B0604020202020204" pitchFamily="34" charset="0"/>
                        <a:buChar char="•"/>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税徴収に係るシステム開発経費等、宿泊税導入に係る経費の償還分等（＊複数年で償還）</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tcPr>
                </a:tc>
                <a:tc>
                  <a:txBody>
                    <a:bodyPr/>
                    <a:lstStyle/>
                    <a:p>
                      <a:pPr marL="44550" indent="0" algn="r" fontAlgn="ctr">
                        <a:lnSpc>
                          <a:spcPct val="100000"/>
                        </a:lnSpc>
                        <a:buFont typeface="Arial" panose="020B0604020202020204" pitchFamily="34" charset="0"/>
                        <a:buNone/>
                      </a:pPr>
                      <a:r>
                        <a:rPr lang="ja-JP" altLang="en-US"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６４，７６９</a:t>
                      </a:r>
                      <a:endParaRPr lang="en-US" altLang="ja-JP" sz="8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accent1"/>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1915678497"/>
              </p:ext>
            </p:extLst>
          </p:nvPr>
        </p:nvGraphicFramePr>
        <p:xfrm>
          <a:off x="6498629" y="6093296"/>
          <a:ext cx="2880151" cy="468000"/>
        </p:xfrm>
        <a:graphic>
          <a:graphicData uri="http://schemas.openxmlformats.org/drawingml/2006/table">
            <a:tbl>
              <a:tblPr>
                <a:tableStyleId>{BC89EF96-8CEA-46FF-86C4-4CE0E7609802}</a:tableStyleId>
              </a:tblPr>
              <a:tblGrid>
                <a:gridCol w="1512168"/>
                <a:gridCol w="1367983"/>
              </a:tblGrid>
              <a:tr h="468000">
                <a:tc>
                  <a:txBody>
                    <a:bodyPr/>
                    <a:lstStyle/>
                    <a:p>
                      <a:pPr marL="44550" indent="0" algn="ctr" fontAlgn="ctr">
                        <a:lnSpc>
                          <a:spcPct val="100000"/>
                        </a:lnSpc>
                        <a:buFont typeface="Arial" panose="020B0604020202020204" pitchFamily="34" charset="0"/>
                        <a:buNone/>
                      </a:pPr>
                      <a:r>
                        <a:rPr lang="ja-JP" altLang="en-US"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宿泊税充当額合計</a:t>
                      </a:r>
                      <a:endParaRPr lang="en-US" altLang="ja-JP" sz="10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36000" marT="0" marB="0" anchor="ctr">
                    <a:lnL w="12700" cap="flat" cmpd="sng" algn="ctr">
                      <a:solidFill>
                        <a:schemeClr val="tx2"/>
                      </a:solidFill>
                      <a:prstDash val="solid"/>
                      <a:round/>
                      <a:headEnd type="none" w="med" len="med"/>
                      <a:tailEnd type="none" w="med" len="med"/>
                    </a:lnL>
                    <a:lnR w="12700" cap="flat" cmpd="sng" algn="ctr">
                      <a:solidFill>
                        <a:schemeClr val="tx2"/>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solidFill>
                      <a:schemeClr val="accent5">
                        <a:lumMod val="60000"/>
                        <a:lumOff val="40000"/>
                      </a:schemeClr>
                    </a:solidFill>
                  </a:tcPr>
                </a:tc>
                <a:tc>
                  <a:txBody>
                    <a:bodyPr/>
                    <a:lstStyle/>
                    <a:p>
                      <a:pPr marL="44550" marR="0" indent="0" algn="r" defTabSz="1351593" rtl="0" eaLnBrk="1" fontAlgn="ctr" latinLnBrk="0" hangingPunct="1">
                        <a:lnSpc>
                          <a:spcPct val="100000"/>
                        </a:lnSpc>
                        <a:spcBef>
                          <a:spcPts val="0"/>
                        </a:spcBef>
                        <a:spcAft>
                          <a:spcPts val="0"/>
                        </a:spcAft>
                        <a:buClrTx/>
                        <a:buSzTx/>
                        <a:buFont typeface="Arial" panose="020B0604020202020204" pitchFamily="34" charset="0"/>
                        <a:buNone/>
                        <a:tabLst/>
                        <a:defRPr/>
                      </a:pPr>
                      <a:r>
                        <a:rPr kumimoji="1" lang="ja-JP" altLang="en-US"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７７８，０００</a:t>
                      </a:r>
                      <a:endParaRPr kumimoji="1" lang="en-US" altLang="ja-JP" sz="1000" b="0" i="0" u="none" strike="noStrike"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6000" marR="108000" marT="0" marB="0" anchor="ctr">
                    <a:lnL w="12700" cap="flat" cmpd="sng" algn="ctr">
                      <a:solidFill>
                        <a:schemeClr val="tx2"/>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noFill/>
                  </a:tcPr>
                </a:tc>
              </a:tr>
            </a:tbl>
          </a:graphicData>
        </a:graphic>
      </p:graphicFrame>
      <p:sp>
        <p:nvSpPr>
          <p:cNvPr id="13" name="テキスト ボックス 12"/>
          <p:cNvSpPr txBox="1"/>
          <p:nvPr/>
        </p:nvSpPr>
        <p:spPr>
          <a:xfrm>
            <a:off x="8633469" y="718096"/>
            <a:ext cx="1033512" cy="230832"/>
          </a:xfrm>
          <a:prstGeom prst="rect">
            <a:avLst/>
          </a:prstGeom>
          <a:noFill/>
        </p:spPr>
        <p:txBody>
          <a:bodyPr wrap="square" rtlCol="0">
            <a:spAutoFit/>
          </a:bodyPr>
          <a:lstStyle/>
          <a:p>
            <a:pPr algn="r"/>
            <a:r>
              <a:rPr kumimoji="1" lang="ja-JP" altLang="en-US" sz="900" dirty="0" smtClean="0">
                <a:latin typeface="Meiryo UI" panose="020B0604030504040204" pitchFamily="50" charset="-128"/>
                <a:ea typeface="Meiryo UI" panose="020B0604030504040204" pitchFamily="50" charset="-128"/>
                <a:cs typeface="Meiryo UI" panose="020B0604030504040204" pitchFamily="50" charset="-128"/>
              </a:rPr>
              <a:t>（千円）</a:t>
            </a:r>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正方形/長方形 13"/>
          <p:cNvSpPr/>
          <p:nvPr/>
        </p:nvSpPr>
        <p:spPr>
          <a:xfrm>
            <a:off x="166746" y="902804"/>
            <a:ext cx="211203" cy="4392000"/>
          </a:xfrm>
          <a:prstGeom prst="rect">
            <a:avLst/>
          </a:prstGeom>
        </p:spPr>
        <p:style>
          <a:lnRef idx="1">
            <a:schemeClr val="accent1"/>
          </a:lnRef>
          <a:fillRef idx="2">
            <a:schemeClr val="accent1"/>
          </a:fillRef>
          <a:effectRef idx="1">
            <a:schemeClr val="accent1"/>
          </a:effectRef>
          <a:fontRef idx="minor">
            <a:schemeClr val="dk1"/>
          </a:fontRef>
        </p:style>
        <p:txBody>
          <a:bodyPr vert="eaVert" wrap="square" lIns="36000" tIns="36000" rIns="36000" bIns="36000">
            <a:spAutoFit/>
          </a:bodyPr>
          <a:lstStyle/>
          <a:p>
            <a:pPr algn="ct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大阪の観光振興にかかる施策の柱</a:t>
            </a:r>
            <a:endParaRPr lang="ja-JP" altLang="en-US" sz="9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6848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（参考）大阪府宿泊</a:t>
            </a:r>
            <a:r>
              <a:rPr lang="ja-JP" altLang="en-US" dirty="0"/>
              <a:t>税条例の</a:t>
            </a:r>
            <a:r>
              <a:rPr lang="ja-JP" altLang="en-US" dirty="0" smtClean="0"/>
              <a:t>変遷</a:t>
            </a:r>
            <a:endParaRPr kumimoji="1" lang="ja-JP" altLang="en-US" dirty="0"/>
          </a:p>
        </p:txBody>
      </p:sp>
      <p:graphicFrame>
        <p:nvGraphicFramePr>
          <p:cNvPr id="3" name="表 2"/>
          <p:cNvGraphicFramePr>
            <a:graphicFrameLocks noGrp="1"/>
          </p:cNvGraphicFramePr>
          <p:nvPr>
            <p:extLst>
              <p:ext uri="{D42A27DB-BD31-4B8C-83A1-F6EECF244321}">
                <p14:modId xmlns:p14="http://schemas.microsoft.com/office/powerpoint/2010/main" val="748709068"/>
              </p:ext>
            </p:extLst>
          </p:nvPr>
        </p:nvGraphicFramePr>
        <p:xfrm>
          <a:off x="252189" y="1260599"/>
          <a:ext cx="9126760" cy="5048721"/>
        </p:xfrm>
        <a:graphic>
          <a:graphicData uri="http://schemas.openxmlformats.org/drawingml/2006/table">
            <a:tbl>
              <a:tblPr firstRow="1" bandRow="1">
                <a:tableStyleId>{5C22544A-7EE6-4342-B048-85BDC9FD1C3A}</a:tableStyleId>
              </a:tblPr>
              <a:tblGrid>
                <a:gridCol w="755178"/>
                <a:gridCol w="947226"/>
                <a:gridCol w="1036246"/>
                <a:gridCol w="2294545"/>
                <a:gridCol w="4093565"/>
              </a:tblGrid>
              <a:tr h="384932">
                <a:tc>
                  <a:txBody>
                    <a:bodyPr/>
                    <a:lstStyle/>
                    <a:p>
                      <a:endParaRPr kumimoji="1" lang="ja-JP" altLang="en-US" sz="1400" dirty="0">
                        <a:latin typeface="+mn-ea"/>
                        <a:ea typeface="+mn-ea"/>
                      </a:endParaRPr>
                    </a:p>
                  </a:txBody>
                  <a:tcPr marT="44651" marB="44651" anchor="ctr"/>
                </a:tc>
                <a:tc>
                  <a:txBody>
                    <a:bodyPr/>
                    <a:lstStyle/>
                    <a:p>
                      <a:pPr algn="ctr"/>
                      <a:r>
                        <a:rPr kumimoji="1" lang="ja-JP" altLang="en-US" sz="1400" dirty="0" smtClean="0">
                          <a:latin typeface="+mn-ea"/>
                          <a:ea typeface="+mn-ea"/>
                        </a:rPr>
                        <a:t>議決</a:t>
                      </a:r>
                      <a:endParaRPr kumimoji="1" lang="ja-JP" altLang="en-US" sz="1400" dirty="0">
                        <a:latin typeface="+mn-ea"/>
                        <a:ea typeface="+mn-ea"/>
                      </a:endParaRPr>
                    </a:p>
                  </a:txBody>
                  <a:tcPr marT="44651" marB="44651" anchor="ctr"/>
                </a:tc>
                <a:tc>
                  <a:txBody>
                    <a:bodyPr/>
                    <a:lstStyle/>
                    <a:p>
                      <a:pPr algn="ctr"/>
                      <a:r>
                        <a:rPr kumimoji="1" lang="ja-JP" altLang="en-US" sz="1400" dirty="0" smtClean="0">
                          <a:latin typeface="+mn-ea"/>
                          <a:ea typeface="+mn-ea"/>
                        </a:rPr>
                        <a:t>施行日</a:t>
                      </a:r>
                      <a:endParaRPr kumimoji="1" lang="ja-JP" altLang="en-US" sz="1400" dirty="0">
                        <a:latin typeface="+mn-ea"/>
                        <a:ea typeface="+mn-ea"/>
                      </a:endParaRPr>
                    </a:p>
                  </a:txBody>
                  <a:tcPr marT="44651" marB="44651" anchor="ctr"/>
                </a:tc>
                <a:tc>
                  <a:txBody>
                    <a:bodyPr/>
                    <a:lstStyle/>
                    <a:p>
                      <a:pPr algn="ctr"/>
                      <a:r>
                        <a:rPr kumimoji="1" lang="ja-JP" altLang="en-US" sz="1400" dirty="0" smtClean="0">
                          <a:latin typeface="+mn-ea"/>
                          <a:ea typeface="+mn-ea"/>
                        </a:rPr>
                        <a:t>課税対象（改正内容）</a:t>
                      </a:r>
                      <a:endParaRPr kumimoji="1" lang="ja-JP" altLang="en-US" sz="1400" dirty="0">
                        <a:latin typeface="+mn-ea"/>
                        <a:ea typeface="+mn-ea"/>
                      </a:endParaRPr>
                    </a:p>
                  </a:txBody>
                  <a:tcPr marT="44651" marB="44651" anchor="ctr"/>
                </a:tc>
                <a:tc>
                  <a:txBody>
                    <a:bodyPr/>
                    <a:lstStyle/>
                    <a:p>
                      <a:pPr algn="ctr"/>
                      <a:r>
                        <a:rPr kumimoji="1" lang="ja-JP" altLang="en-US" sz="1400" dirty="0" smtClean="0">
                          <a:latin typeface="+mn-ea"/>
                          <a:ea typeface="+mn-ea"/>
                        </a:rPr>
                        <a:t>改正理由</a:t>
                      </a:r>
                      <a:endParaRPr kumimoji="1" lang="ja-JP" altLang="en-US" sz="1400" dirty="0">
                        <a:latin typeface="+mn-ea"/>
                        <a:ea typeface="+mn-ea"/>
                      </a:endParaRPr>
                    </a:p>
                  </a:txBody>
                  <a:tcPr marT="44651" marB="44651" anchor="ctr"/>
                </a:tc>
              </a:tr>
              <a:tr h="595930">
                <a:tc>
                  <a:txBody>
                    <a:bodyPr/>
                    <a:lstStyle/>
                    <a:p>
                      <a:r>
                        <a:rPr kumimoji="1" lang="ja-JP" altLang="en-US" sz="1400" dirty="0" smtClean="0">
                          <a:latin typeface="+mn-ea"/>
                          <a:ea typeface="+mn-ea"/>
                        </a:rPr>
                        <a:t>制定時</a:t>
                      </a:r>
                      <a:endParaRPr kumimoji="1" lang="ja-JP" altLang="en-US" sz="1400" dirty="0">
                        <a:latin typeface="+mn-ea"/>
                        <a:ea typeface="+mn-ea"/>
                      </a:endParaRPr>
                    </a:p>
                  </a:txBody>
                  <a:tcPr marT="44651" marB="44651" anchor="ctr"/>
                </a:tc>
                <a:tc>
                  <a:txBody>
                    <a:bodyPr/>
                    <a:lstStyle/>
                    <a:p>
                      <a:pPr algn="ctr"/>
                      <a:r>
                        <a:rPr kumimoji="1" lang="ja-JP" altLang="en-US" sz="1300" dirty="0" smtClean="0">
                          <a:latin typeface="+mn-ea"/>
                          <a:ea typeface="+mn-ea"/>
                        </a:rPr>
                        <a:t>平成</a:t>
                      </a:r>
                      <a:r>
                        <a:rPr kumimoji="1" lang="en-US" altLang="ja-JP" sz="1300" dirty="0" smtClean="0">
                          <a:latin typeface="+mn-ea"/>
                          <a:ea typeface="+mn-ea"/>
                        </a:rPr>
                        <a:t>28</a:t>
                      </a:r>
                      <a:r>
                        <a:rPr kumimoji="1" lang="ja-JP" altLang="en-US" sz="1300" dirty="0" smtClean="0">
                          <a:latin typeface="+mn-ea"/>
                          <a:ea typeface="+mn-ea"/>
                        </a:rPr>
                        <a:t>年</a:t>
                      </a:r>
                      <a:endParaRPr kumimoji="1" lang="en-US" altLang="ja-JP" sz="1300" dirty="0" smtClean="0">
                        <a:latin typeface="+mn-ea"/>
                        <a:ea typeface="+mn-ea"/>
                      </a:endParaRPr>
                    </a:p>
                    <a:p>
                      <a:pPr algn="ctr"/>
                      <a:r>
                        <a:rPr kumimoji="1" lang="ja-JP" altLang="en-US" sz="1300" dirty="0" smtClean="0">
                          <a:latin typeface="+mn-ea"/>
                          <a:ea typeface="+mn-ea"/>
                        </a:rPr>
                        <a:t>２月議会</a:t>
                      </a:r>
                      <a:endParaRPr kumimoji="1" lang="ja-JP" altLang="en-US" sz="1300" dirty="0">
                        <a:latin typeface="+mn-ea"/>
                        <a:ea typeface="+mn-ea"/>
                      </a:endParaRPr>
                    </a:p>
                  </a:txBody>
                  <a:tcPr marT="44651" marB="44651" anchor="ctr"/>
                </a:tc>
                <a:tc>
                  <a:txBody>
                    <a:bodyPr/>
                    <a:lstStyle/>
                    <a:p>
                      <a:pPr algn="ctr"/>
                      <a:r>
                        <a:rPr kumimoji="1" lang="en-US" altLang="ja-JP" sz="1300" dirty="0" smtClean="0">
                          <a:latin typeface="+mn-ea"/>
                          <a:ea typeface="+mn-ea"/>
                        </a:rPr>
                        <a:t>H29.1.1</a:t>
                      </a:r>
                      <a:endParaRPr kumimoji="1" lang="ja-JP" altLang="en-US" sz="1300" dirty="0">
                        <a:latin typeface="+mn-ea"/>
                        <a:ea typeface="+mn-ea"/>
                      </a:endParaRPr>
                    </a:p>
                  </a:txBody>
                  <a:tcPr marT="44651" marB="44651" anchor="ctr"/>
                </a:tc>
                <a:tc>
                  <a:txBody>
                    <a:bodyPr/>
                    <a:lstStyle/>
                    <a:p>
                      <a:r>
                        <a:rPr kumimoji="1" lang="ja-JP" altLang="en-US" sz="1300" dirty="0" smtClean="0">
                          <a:latin typeface="+mn-ea"/>
                          <a:ea typeface="+mn-ea"/>
                        </a:rPr>
                        <a:t>　ホテル営業、旅館営業</a:t>
                      </a:r>
                      <a:endParaRPr kumimoji="1" lang="ja-JP" altLang="en-US" sz="1300" dirty="0">
                        <a:latin typeface="+mn-ea"/>
                        <a:ea typeface="+mn-ea"/>
                      </a:endParaRPr>
                    </a:p>
                  </a:txBody>
                  <a:tcPr marT="44651" marB="44651" anchor="ctr"/>
                </a:tc>
                <a:tc>
                  <a:txBody>
                    <a:bodyPr/>
                    <a:lstStyle/>
                    <a:p>
                      <a:pPr algn="ctr"/>
                      <a:r>
                        <a:rPr kumimoji="1" lang="ja-JP" altLang="en-US" sz="1400" dirty="0" smtClean="0">
                          <a:latin typeface="+mn-ea"/>
                          <a:ea typeface="+mn-ea"/>
                        </a:rPr>
                        <a:t>－</a:t>
                      </a:r>
                      <a:endParaRPr kumimoji="1" lang="ja-JP" altLang="en-US" sz="1400" dirty="0">
                        <a:latin typeface="+mn-ea"/>
                        <a:ea typeface="+mn-ea"/>
                      </a:endParaRPr>
                    </a:p>
                  </a:txBody>
                  <a:tcPr marT="44651" marB="44651" anchor="ctr"/>
                </a:tc>
              </a:tr>
              <a:tr h="2274503">
                <a:tc>
                  <a:txBody>
                    <a:bodyPr/>
                    <a:lstStyle/>
                    <a:p>
                      <a:pPr algn="ctr"/>
                      <a:r>
                        <a:rPr kumimoji="1" lang="ja-JP" altLang="en-US" sz="1400" dirty="0" smtClean="0">
                          <a:latin typeface="+mn-ea"/>
                          <a:ea typeface="+mn-ea"/>
                        </a:rPr>
                        <a:t>第１回改正</a:t>
                      </a:r>
                      <a:endParaRPr kumimoji="1" lang="ja-JP" altLang="en-US" sz="1400" dirty="0">
                        <a:latin typeface="+mn-ea"/>
                        <a:ea typeface="+mn-ea"/>
                      </a:endParaRPr>
                    </a:p>
                  </a:txBody>
                  <a:tcPr marT="44651" marB="44651" anchor="ctr"/>
                </a:tc>
                <a:tc>
                  <a:txBody>
                    <a:bodyPr/>
                    <a:lstStyle/>
                    <a:p>
                      <a:pPr algn="ctr"/>
                      <a:r>
                        <a:rPr kumimoji="1" lang="ja-JP" altLang="en-US" sz="1300" dirty="0" smtClean="0">
                          <a:latin typeface="+mn-ea"/>
                          <a:ea typeface="+mn-ea"/>
                        </a:rPr>
                        <a:t>平成</a:t>
                      </a:r>
                      <a:r>
                        <a:rPr kumimoji="1" lang="en-US" altLang="ja-JP" sz="1300" dirty="0" smtClean="0">
                          <a:latin typeface="+mn-ea"/>
                          <a:ea typeface="+mn-ea"/>
                        </a:rPr>
                        <a:t>28</a:t>
                      </a:r>
                      <a:r>
                        <a:rPr kumimoji="1" lang="ja-JP" altLang="en-US" sz="1300" dirty="0" smtClean="0">
                          <a:latin typeface="+mn-ea"/>
                          <a:ea typeface="+mn-ea"/>
                        </a:rPr>
                        <a:t>年</a:t>
                      </a:r>
                      <a:endParaRPr kumimoji="1" lang="en-US" altLang="ja-JP" sz="1300" dirty="0" smtClean="0">
                        <a:latin typeface="+mn-ea"/>
                        <a:ea typeface="+mn-ea"/>
                      </a:endParaRPr>
                    </a:p>
                    <a:p>
                      <a:pPr algn="ctr"/>
                      <a:r>
                        <a:rPr kumimoji="1" lang="en-US" altLang="ja-JP" sz="1300" dirty="0" smtClean="0">
                          <a:latin typeface="+mn-ea"/>
                          <a:ea typeface="+mn-ea"/>
                        </a:rPr>
                        <a:t>9</a:t>
                      </a:r>
                      <a:r>
                        <a:rPr kumimoji="1" lang="ja-JP" altLang="en-US" sz="1300" dirty="0" smtClean="0">
                          <a:latin typeface="+mn-ea"/>
                          <a:ea typeface="+mn-ea"/>
                        </a:rPr>
                        <a:t>月議会</a:t>
                      </a:r>
                      <a:endParaRPr kumimoji="1" lang="en-US" altLang="ja-JP" sz="1300" dirty="0" smtClean="0">
                        <a:latin typeface="+mn-ea"/>
                        <a:ea typeface="+mn-ea"/>
                      </a:endParaRPr>
                    </a:p>
                    <a:p>
                      <a:pPr algn="ctr"/>
                      <a:r>
                        <a:rPr kumimoji="1" lang="ja-JP" altLang="en-US" sz="1300" dirty="0" smtClean="0">
                          <a:latin typeface="+mn-ea"/>
                          <a:ea typeface="+mn-ea"/>
                        </a:rPr>
                        <a:t>（後半）</a:t>
                      </a:r>
                      <a:endParaRPr kumimoji="1" lang="ja-JP" altLang="en-US" sz="1300" dirty="0">
                        <a:latin typeface="+mn-ea"/>
                        <a:ea typeface="+mn-ea"/>
                      </a:endParaRPr>
                    </a:p>
                  </a:txBody>
                  <a:tcPr marT="44651" marB="44651" anchor="ctr"/>
                </a:tc>
                <a:tc>
                  <a:txBody>
                    <a:bodyPr/>
                    <a:lstStyle/>
                    <a:p>
                      <a:pPr algn="ctr"/>
                      <a:r>
                        <a:rPr kumimoji="1" lang="en-US" altLang="ja-JP" sz="1300" dirty="0" smtClean="0">
                          <a:latin typeface="+mn-ea"/>
                          <a:ea typeface="+mn-ea"/>
                        </a:rPr>
                        <a:t>H29.7.1</a:t>
                      </a:r>
                      <a:endParaRPr kumimoji="1" lang="ja-JP" altLang="en-US" sz="1300" dirty="0">
                        <a:latin typeface="+mn-ea"/>
                        <a:ea typeface="+mn-ea"/>
                      </a:endParaRPr>
                    </a:p>
                  </a:txBody>
                  <a:tcPr marT="44651" marB="44651" anchor="ctr"/>
                </a:tc>
                <a:tc>
                  <a:txBody>
                    <a:bodyPr/>
                    <a:lstStyle/>
                    <a:p>
                      <a:r>
                        <a:rPr kumimoji="1" lang="ja-JP" altLang="en-US" sz="1300" b="1" u="sng" dirty="0" smtClean="0">
                          <a:latin typeface="+mn-ea"/>
                          <a:ea typeface="+mn-ea"/>
                        </a:rPr>
                        <a:t>追加</a:t>
                      </a:r>
                      <a:endParaRPr kumimoji="1" lang="en-US" altLang="ja-JP" sz="1300" b="1" u="sng" dirty="0" smtClean="0">
                        <a:latin typeface="+mn-ea"/>
                        <a:ea typeface="+mn-ea"/>
                      </a:endParaRPr>
                    </a:p>
                    <a:p>
                      <a:r>
                        <a:rPr kumimoji="1" lang="ja-JP" altLang="en-US" sz="1300" dirty="0" smtClean="0">
                          <a:latin typeface="+mn-ea"/>
                          <a:ea typeface="+mn-ea"/>
                        </a:rPr>
                        <a:t>　</a:t>
                      </a:r>
                      <a:r>
                        <a:rPr kumimoji="1" lang="ja-JP" altLang="en-US" sz="1300" u="sng" dirty="0" smtClean="0">
                          <a:latin typeface="HGPｺﾞｼｯｸE" panose="020B0900000000000000" pitchFamily="50" charset="-128"/>
                          <a:ea typeface="HGPｺﾞｼｯｸE" panose="020B0900000000000000" pitchFamily="50" charset="-128"/>
                        </a:rPr>
                        <a:t>簡易宿所営業、特区民泊</a:t>
                      </a:r>
                      <a:endParaRPr kumimoji="1" lang="ja-JP" altLang="en-US" sz="1300" u="sng" dirty="0">
                        <a:latin typeface="HGPｺﾞｼｯｸE" panose="020B0900000000000000" pitchFamily="50" charset="-128"/>
                        <a:ea typeface="HGPｺﾞｼｯｸE" panose="020B0900000000000000" pitchFamily="50" charset="-128"/>
                      </a:endParaRPr>
                    </a:p>
                  </a:txBody>
                  <a:tcPr marT="44651" marB="44651" anchor="ctr"/>
                </a:tc>
                <a:tc>
                  <a:txBody>
                    <a:bodyPr/>
                    <a:lstStyle/>
                    <a:p>
                      <a:r>
                        <a:rPr kumimoji="1" lang="ja-JP" altLang="en-US" sz="1200" kern="1200" dirty="0" smtClean="0">
                          <a:solidFill>
                            <a:schemeClr val="dk1"/>
                          </a:solidFill>
                          <a:effectLst/>
                          <a:latin typeface="+mn-ea"/>
                          <a:ea typeface="+mn-ea"/>
                          <a:cs typeface="+mn-cs"/>
                        </a:rPr>
                        <a:t>　</a:t>
                      </a:r>
                      <a:r>
                        <a:rPr kumimoji="1" lang="ja-JP" altLang="ja-JP" sz="1300" kern="1200" dirty="0" smtClean="0">
                          <a:solidFill>
                            <a:schemeClr val="dk1"/>
                          </a:solidFill>
                          <a:effectLst/>
                          <a:latin typeface="+mn-ea"/>
                          <a:ea typeface="+mn-ea"/>
                          <a:cs typeface="+mn-cs"/>
                        </a:rPr>
                        <a:t>規制緩和</a:t>
                      </a:r>
                      <a:r>
                        <a:rPr kumimoji="1" lang="ja-JP" altLang="en-US" sz="1300" kern="1200" dirty="0" smtClean="0">
                          <a:solidFill>
                            <a:schemeClr val="dk1"/>
                          </a:solidFill>
                          <a:effectLst/>
                          <a:latin typeface="+mn-ea"/>
                          <a:ea typeface="+mn-ea"/>
                          <a:cs typeface="+mn-cs"/>
                        </a:rPr>
                        <a:t>（</a:t>
                      </a:r>
                      <a:r>
                        <a:rPr kumimoji="1" lang="en-US" altLang="ja-JP" sz="1300" kern="1200" dirty="0" smtClean="0">
                          <a:solidFill>
                            <a:schemeClr val="dk1"/>
                          </a:solidFill>
                          <a:effectLst/>
                          <a:latin typeface="+mn-ea"/>
                          <a:ea typeface="+mn-ea"/>
                          <a:cs typeface="+mn-cs"/>
                        </a:rPr>
                        <a:t>※</a:t>
                      </a:r>
                      <a:r>
                        <a:rPr kumimoji="1" lang="ja-JP" altLang="en-US" sz="1300" kern="1200" dirty="0" smtClean="0">
                          <a:solidFill>
                            <a:schemeClr val="dk1"/>
                          </a:solidFill>
                          <a:effectLst/>
                          <a:latin typeface="+mn-ea"/>
                          <a:ea typeface="+mn-ea"/>
                          <a:cs typeface="+mn-cs"/>
                        </a:rPr>
                        <a:t>）</a:t>
                      </a:r>
                      <a:r>
                        <a:rPr kumimoji="1" lang="ja-JP" altLang="ja-JP" sz="1300" kern="1200" dirty="0" smtClean="0">
                          <a:solidFill>
                            <a:schemeClr val="dk1"/>
                          </a:solidFill>
                          <a:effectLst/>
                          <a:latin typeface="+mn-ea"/>
                          <a:ea typeface="+mn-ea"/>
                          <a:cs typeface="+mn-cs"/>
                        </a:rPr>
                        <a:t>を受け、今後、</a:t>
                      </a:r>
                      <a:r>
                        <a:rPr kumimoji="1" lang="ja-JP" altLang="ja-JP" sz="1300" b="0" u="none" kern="1200" dirty="0" smtClean="0">
                          <a:solidFill>
                            <a:schemeClr val="dk1"/>
                          </a:solidFill>
                          <a:effectLst/>
                          <a:latin typeface="+mn-ea"/>
                          <a:ea typeface="+mn-ea"/>
                          <a:cs typeface="+mn-cs"/>
                        </a:rPr>
                        <a:t>簡易宿所や特区民泊の認定施設の増加が見込まれ</a:t>
                      </a:r>
                      <a:r>
                        <a:rPr kumimoji="1" lang="ja-JP" altLang="en-US" sz="1300" b="0" u="none" kern="1200" dirty="0" smtClean="0">
                          <a:solidFill>
                            <a:schemeClr val="dk1"/>
                          </a:solidFill>
                          <a:effectLst/>
                          <a:latin typeface="+mn-ea"/>
                          <a:ea typeface="+mn-ea"/>
                          <a:cs typeface="+mn-cs"/>
                        </a:rPr>
                        <a:t>ること、</a:t>
                      </a:r>
                      <a:r>
                        <a:rPr kumimoji="1" lang="ja-JP" altLang="ja-JP" sz="1300" b="0" u="none" kern="1200" dirty="0" smtClean="0">
                          <a:solidFill>
                            <a:schemeClr val="dk1"/>
                          </a:solidFill>
                          <a:effectLst/>
                          <a:latin typeface="+mn-ea"/>
                          <a:ea typeface="+mn-ea"/>
                          <a:cs typeface="+mn-cs"/>
                        </a:rPr>
                        <a:t>簡易宿所や特区民泊において、宿泊税の課税対象となる１万円以上の料金設定が見られること</a:t>
                      </a:r>
                      <a:r>
                        <a:rPr kumimoji="1" lang="ja-JP" altLang="en-US" sz="1300" b="0" u="none" kern="1200" dirty="0" smtClean="0">
                          <a:solidFill>
                            <a:schemeClr val="dk1"/>
                          </a:solidFill>
                          <a:effectLst/>
                          <a:latin typeface="+mn-ea"/>
                          <a:ea typeface="+mn-ea"/>
                          <a:cs typeface="+mn-cs"/>
                        </a:rPr>
                        <a:t>等</a:t>
                      </a:r>
                      <a:r>
                        <a:rPr kumimoji="1" lang="ja-JP" altLang="ja-JP" sz="1300" b="0" u="none" kern="1200" dirty="0" smtClean="0">
                          <a:solidFill>
                            <a:schemeClr val="dk1"/>
                          </a:solidFill>
                          <a:effectLst/>
                          <a:latin typeface="+mn-ea"/>
                          <a:ea typeface="+mn-ea"/>
                          <a:cs typeface="+mn-cs"/>
                        </a:rPr>
                        <a:t>を踏まえ、公平性の観点から、課税対象施設の追加を行う。</a:t>
                      </a:r>
                      <a:endParaRPr kumimoji="1" lang="en-US" altLang="ja-JP" sz="1300" b="0" u="none" kern="1200" dirty="0" smtClean="0">
                        <a:solidFill>
                          <a:schemeClr val="dk1"/>
                        </a:solidFill>
                        <a:effectLst/>
                        <a:latin typeface="+mn-ea"/>
                        <a:ea typeface="+mn-ea"/>
                        <a:cs typeface="+mn-cs"/>
                      </a:endParaRPr>
                    </a:p>
                    <a:p>
                      <a:endParaRPr kumimoji="1" lang="en-US" altLang="ja-JP" sz="1200" kern="1200" dirty="0" smtClean="0">
                        <a:solidFill>
                          <a:schemeClr val="dk1"/>
                        </a:solidFill>
                        <a:effectLst/>
                        <a:latin typeface="+mn-ea"/>
                        <a:ea typeface="+mn-ea"/>
                        <a:cs typeface="+mn-cs"/>
                      </a:endParaRPr>
                    </a:p>
                    <a:p>
                      <a:r>
                        <a:rPr kumimoji="1" lang="en-US" altLang="ja-JP" sz="1200" kern="1200" dirty="0" smtClean="0">
                          <a:solidFill>
                            <a:schemeClr val="dk1"/>
                          </a:solidFill>
                          <a:effectLst/>
                          <a:latin typeface="+mn-ea"/>
                          <a:ea typeface="+mn-ea"/>
                          <a:cs typeface="+mn-cs"/>
                        </a:rPr>
                        <a:t>※</a:t>
                      </a:r>
                      <a:r>
                        <a:rPr kumimoji="1" lang="ja-JP" altLang="en-US" sz="1200" kern="1200" dirty="0" smtClean="0">
                          <a:solidFill>
                            <a:schemeClr val="dk1"/>
                          </a:solidFill>
                          <a:effectLst/>
                          <a:latin typeface="+mn-ea"/>
                          <a:ea typeface="+mn-ea"/>
                          <a:cs typeface="+mn-cs"/>
                        </a:rPr>
                        <a:t>　</a:t>
                      </a:r>
                      <a:r>
                        <a:rPr kumimoji="1" lang="ja-JP" altLang="ja-JP" sz="1200" kern="1200" dirty="0" smtClean="0">
                          <a:solidFill>
                            <a:schemeClr val="dk1"/>
                          </a:solidFill>
                          <a:effectLst/>
                          <a:latin typeface="+mn-ea"/>
                          <a:ea typeface="+mn-ea"/>
                          <a:cs typeface="+mn-cs"/>
                        </a:rPr>
                        <a:t>旅館業法における「簡易宿所営業」</a:t>
                      </a:r>
                      <a:r>
                        <a:rPr kumimoji="1" lang="ja-JP" altLang="en-US" sz="1200" kern="1200" dirty="0" smtClean="0">
                          <a:solidFill>
                            <a:schemeClr val="dk1"/>
                          </a:solidFill>
                          <a:effectLst/>
                          <a:latin typeface="+mn-ea"/>
                          <a:ea typeface="+mn-ea"/>
                          <a:cs typeface="+mn-cs"/>
                        </a:rPr>
                        <a:t>の</a:t>
                      </a:r>
                      <a:r>
                        <a:rPr kumimoji="1" lang="ja-JP" altLang="ja-JP" sz="1200" kern="1200" dirty="0" smtClean="0">
                          <a:solidFill>
                            <a:schemeClr val="dk1"/>
                          </a:solidFill>
                          <a:effectLst/>
                          <a:latin typeface="+mn-ea"/>
                          <a:ea typeface="+mn-ea"/>
                          <a:cs typeface="+mn-cs"/>
                        </a:rPr>
                        <a:t>面積要件等の緩和、</a:t>
                      </a:r>
                      <a:r>
                        <a:rPr kumimoji="1" lang="ja-JP" altLang="en-US" sz="1200" kern="1200" dirty="0" smtClean="0">
                          <a:solidFill>
                            <a:schemeClr val="dk1"/>
                          </a:solidFill>
                          <a:effectLst/>
                          <a:latin typeface="+mn-ea"/>
                          <a:ea typeface="+mn-ea"/>
                          <a:cs typeface="+mn-cs"/>
                        </a:rPr>
                        <a:t>　</a:t>
                      </a:r>
                      <a:endParaRPr kumimoji="1" lang="en-US" altLang="ja-JP" sz="1200" kern="1200" dirty="0" smtClean="0">
                        <a:solidFill>
                          <a:schemeClr val="dk1"/>
                        </a:solidFill>
                        <a:effectLst/>
                        <a:latin typeface="+mn-ea"/>
                        <a:ea typeface="+mn-ea"/>
                        <a:cs typeface="+mn-cs"/>
                      </a:endParaRPr>
                    </a:p>
                    <a:p>
                      <a:r>
                        <a:rPr kumimoji="1" lang="ja-JP" altLang="en-US" sz="1200" kern="1200" dirty="0" smtClean="0">
                          <a:solidFill>
                            <a:schemeClr val="dk1"/>
                          </a:solidFill>
                          <a:effectLst/>
                          <a:latin typeface="+mn-ea"/>
                          <a:ea typeface="+mn-ea"/>
                          <a:cs typeface="+mn-cs"/>
                        </a:rPr>
                        <a:t>　　</a:t>
                      </a:r>
                      <a:r>
                        <a:rPr kumimoji="1" lang="ja-JP" altLang="en-US" sz="1200" kern="1200" baseline="0" dirty="0" smtClean="0">
                          <a:solidFill>
                            <a:schemeClr val="dk1"/>
                          </a:solidFill>
                          <a:effectLst/>
                          <a:latin typeface="+mn-ea"/>
                          <a:ea typeface="+mn-ea"/>
                          <a:cs typeface="+mn-cs"/>
                        </a:rPr>
                        <a:t> （平成</a:t>
                      </a:r>
                      <a:r>
                        <a:rPr kumimoji="1" lang="en-US" altLang="ja-JP" sz="1200" kern="1200" baseline="0" dirty="0" smtClean="0">
                          <a:solidFill>
                            <a:schemeClr val="dk1"/>
                          </a:solidFill>
                          <a:effectLst/>
                          <a:latin typeface="+mn-ea"/>
                          <a:ea typeface="+mn-ea"/>
                          <a:cs typeface="+mn-cs"/>
                        </a:rPr>
                        <a:t>28</a:t>
                      </a:r>
                      <a:r>
                        <a:rPr kumimoji="1" lang="ja-JP" altLang="en-US" sz="1200" kern="1200" baseline="0" dirty="0" smtClean="0">
                          <a:solidFill>
                            <a:schemeClr val="dk1"/>
                          </a:solidFill>
                          <a:effectLst/>
                          <a:latin typeface="+mn-ea"/>
                          <a:ea typeface="+mn-ea"/>
                          <a:cs typeface="+mn-cs"/>
                        </a:rPr>
                        <a:t>年</a:t>
                      </a:r>
                      <a:r>
                        <a:rPr kumimoji="1" lang="en-US" altLang="ja-JP" sz="1200" kern="1200" baseline="0" dirty="0" smtClean="0">
                          <a:solidFill>
                            <a:schemeClr val="dk1"/>
                          </a:solidFill>
                          <a:effectLst/>
                          <a:latin typeface="+mn-ea"/>
                          <a:ea typeface="+mn-ea"/>
                          <a:cs typeface="+mn-cs"/>
                        </a:rPr>
                        <a:t>4</a:t>
                      </a:r>
                      <a:r>
                        <a:rPr kumimoji="1" lang="ja-JP" altLang="en-US" sz="1200" kern="1200" baseline="0" dirty="0" smtClean="0">
                          <a:solidFill>
                            <a:schemeClr val="dk1"/>
                          </a:solidFill>
                          <a:effectLst/>
                          <a:latin typeface="+mn-ea"/>
                          <a:ea typeface="+mn-ea"/>
                          <a:cs typeface="+mn-cs"/>
                        </a:rPr>
                        <a:t>月</a:t>
                      </a:r>
                      <a:r>
                        <a:rPr kumimoji="1" lang="en-US" altLang="ja-JP" sz="1200" kern="1200" baseline="0" dirty="0" smtClean="0">
                          <a:solidFill>
                            <a:schemeClr val="dk1"/>
                          </a:solidFill>
                          <a:effectLst/>
                          <a:latin typeface="+mn-ea"/>
                          <a:ea typeface="+mn-ea"/>
                          <a:cs typeface="+mn-cs"/>
                        </a:rPr>
                        <a:t>1</a:t>
                      </a:r>
                      <a:r>
                        <a:rPr kumimoji="1" lang="ja-JP" altLang="en-US" sz="1200" kern="1200" baseline="0" dirty="0" smtClean="0">
                          <a:solidFill>
                            <a:schemeClr val="dk1"/>
                          </a:solidFill>
                          <a:effectLst/>
                          <a:latin typeface="+mn-ea"/>
                          <a:ea typeface="+mn-ea"/>
                          <a:cs typeface="+mn-cs"/>
                        </a:rPr>
                        <a:t>日）</a:t>
                      </a:r>
                      <a:r>
                        <a:rPr kumimoji="1" lang="ja-JP" altLang="en-US" sz="1200" kern="1200" dirty="0" smtClean="0">
                          <a:solidFill>
                            <a:schemeClr val="dk1"/>
                          </a:solidFill>
                          <a:effectLst/>
                          <a:latin typeface="+mn-ea"/>
                          <a:ea typeface="+mn-ea"/>
                          <a:cs typeface="+mn-cs"/>
                        </a:rPr>
                        <a:t>　</a:t>
                      </a:r>
                      <a:endParaRPr kumimoji="1" lang="en-US" altLang="ja-JP" sz="1200" kern="1200" dirty="0" smtClean="0">
                        <a:solidFill>
                          <a:schemeClr val="dk1"/>
                        </a:solidFill>
                        <a:effectLst/>
                        <a:latin typeface="+mn-ea"/>
                        <a:ea typeface="+mn-ea"/>
                        <a:cs typeface="+mn-cs"/>
                      </a:endParaRPr>
                    </a:p>
                    <a:p>
                      <a:r>
                        <a:rPr kumimoji="1" lang="ja-JP" altLang="en-US" sz="1200" kern="1200" dirty="0" smtClean="0">
                          <a:solidFill>
                            <a:schemeClr val="dk1"/>
                          </a:solidFill>
                          <a:effectLst/>
                          <a:latin typeface="+mn-ea"/>
                          <a:ea typeface="+mn-ea"/>
                          <a:cs typeface="+mn-cs"/>
                        </a:rPr>
                        <a:t>　　</a:t>
                      </a:r>
                      <a:r>
                        <a:rPr kumimoji="1" lang="ja-JP" altLang="en-US" sz="1200" kern="1200" baseline="0" dirty="0" smtClean="0">
                          <a:solidFill>
                            <a:schemeClr val="dk1"/>
                          </a:solidFill>
                          <a:effectLst/>
                          <a:latin typeface="+mn-ea"/>
                          <a:ea typeface="+mn-ea"/>
                          <a:cs typeface="+mn-cs"/>
                        </a:rPr>
                        <a:t> </a:t>
                      </a:r>
                      <a:r>
                        <a:rPr kumimoji="1" lang="ja-JP" altLang="en-US" sz="1200" kern="1200" dirty="0" smtClean="0">
                          <a:solidFill>
                            <a:schemeClr val="dk1"/>
                          </a:solidFill>
                          <a:effectLst/>
                          <a:latin typeface="+mn-ea"/>
                          <a:ea typeface="+mn-ea"/>
                          <a:cs typeface="+mn-cs"/>
                        </a:rPr>
                        <a:t>「</a:t>
                      </a:r>
                      <a:r>
                        <a:rPr kumimoji="1" lang="ja-JP" altLang="ja-JP" sz="1200" kern="1200" dirty="0" smtClean="0">
                          <a:solidFill>
                            <a:schemeClr val="dk1"/>
                          </a:solidFill>
                          <a:effectLst/>
                          <a:latin typeface="+mn-ea"/>
                          <a:ea typeface="+mn-ea"/>
                          <a:cs typeface="+mn-cs"/>
                        </a:rPr>
                        <a:t>特区民泊</a:t>
                      </a:r>
                      <a:r>
                        <a:rPr kumimoji="1" lang="ja-JP" altLang="en-US" sz="1200" kern="1200" dirty="0" smtClean="0">
                          <a:solidFill>
                            <a:schemeClr val="dk1"/>
                          </a:solidFill>
                          <a:effectLst/>
                          <a:latin typeface="+mn-ea"/>
                          <a:ea typeface="+mn-ea"/>
                          <a:cs typeface="+mn-cs"/>
                        </a:rPr>
                        <a:t>」の</a:t>
                      </a:r>
                      <a:r>
                        <a:rPr kumimoji="1" lang="ja-JP" altLang="ja-JP" sz="1200" kern="1200" dirty="0" smtClean="0">
                          <a:solidFill>
                            <a:schemeClr val="dk1"/>
                          </a:solidFill>
                          <a:effectLst/>
                          <a:latin typeface="+mn-ea"/>
                          <a:ea typeface="+mn-ea"/>
                          <a:cs typeface="+mn-cs"/>
                        </a:rPr>
                        <a:t>最低滞在日数が７日から３日に短縮</a:t>
                      </a:r>
                      <a:endParaRPr kumimoji="1" lang="en-US" altLang="ja-JP" sz="1200" kern="1200" dirty="0" smtClean="0">
                        <a:solidFill>
                          <a:schemeClr val="dk1"/>
                        </a:solidFill>
                        <a:effectLst/>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kern="1200" dirty="0" smtClean="0">
                          <a:solidFill>
                            <a:schemeClr val="dk1"/>
                          </a:solidFill>
                          <a:effectLst/>
                          <a:latin typeface="+mn-ea"/>
                          <a:ea typeface="+mn-ea"/>
                          <a:cs typeface="+mn-cs"/>
                        </a:rPr>
                        <a:t>　　</a:t>
                      </a:r>
                      <a:r>
                        <a:rPr kumimoji="1" lang="ja-JP" altLang="en-US" sz="1200" kern="1200" baseline="0" dirty="0" smtClean="0">
                          <a:solidFill>
                            <a:schemeClr val="dk1"/>
                          </a:solidFill>
                          <a:effectLst/>
                          <a:latin typeface="+mn-ea"/>
                          <a:ea typeface="+mn-ea"/>
                          <a:cs typeface="+mn-cs"/>
                        </a:rPr>
                        <a:t> （府条例：平成</a:t>
                      </a:r>
                      <a:r>
                        <a:rPr kumimoji="1" lang="en-US" altLang="ja-JP" sz="1200" kern="1200" baseline="0" dirty="0" smtClean="0">
                          <a:solidFill>
                            <a:schemeClr val="dk1"/>
                          </a:solidFill>
                          <a:effectLst/>
                          <a:latin typeface="+mn-ea"/>
                          <a:ea typeface="+mn-ea"/>
                          <a:cs typeface="+mn-cs"/>
                        </a:rPr>
                        <a:t>29</a:t>
                      </a:r>
                      <a:r>
                        <a:rPr kumimoji="1" lang="ja-JP" altLang="en-US" sz="1200" kern="1200" baseline="0" dirty="0" smtClean="0">
                          <a:solidFill>
                            <a:schemeClr val="dk1"/>
                          </a:solidFill>
                          <a:effectLst/>
                          <a:latin typeface="+mn-ea"/>
                          <a:ea typeface="+mn-ea"/>
                          <a:cs typeface="+mn-cs"/>
                        </a:rPr>
                        <a:t>年</a:t>
                      </a:r>
                      <a:r>
                        <a:rPr kumimoji="1" lang="en-US" altLang="ja-JP" sz="1200" kern="1200" baseline="0" dirty="0" smtClean="0">
                          <a:solidFill>
                            <a:schemeClr val="dk1"/>
                          </a:solidFill>
                          <a:effectLst/>
                          <a:latin typeface="+mn-ea"/>
                          <a:ea typeface="+mn-ea"/>
                          <a:cs typeface="+mn-cs"/>
                        </a:rPr>
                        <a:t>1</a:t>
                      </a:r>
                      <a:r>
                        <a:rPr kumimoji="1" lang="ja-JP" altLang="en-US" sz="1200" kern="1200" baseline="0" dirty="0" smtClean="0">
                          <a:solidFill>
                            <a:schemeClr val="dk1"/>
                          </a:solidFill>
                          <a:effectLst/>
                          <a:latin typeface="+mn-ea"/>
                          <a:ea typeface="+mn-ea"/>
                          <a:cs typeface="+mn-cs"/>
                        </a:rPr>
                        <a:t>月</a:t>
                      </a:r>
                      <a:r>
                        <a:rPr kumimoji="1" lang="en-US" altLang="ja-JP" sz="1200" kern="1200" baseline="0" dirty="0" smtClean="0">
                          <a:solidFill>
                            <a:schemeClr val="dk1"/>
                          </a:solidFill>
                          <a:effectLst/>
                          <a:latin typeface="+mn-ea"/>
                          <a:ea typeface="+mn-ea"/>
                          <a:cs typeface="+mn-cs"/>
                        </a:rPr>
                        <a:t>1</a:t>
                      </a:r>
                      <a:r>
                        <a:rPr kumimoji="1" lang="ja-JP" altLang="en-US" sz="1200" kern="1200" baseline="0" dirty="0" smtClean="0">
                          <a:solidFill>
                            <a:schemeClr val="dk1"/>
                          </a:solidFill>
                          <a:effectLst/>
                          <a:latin typeface="+mn-ea"/>
                          <a:ea typeface="+mn-ea"/>
                          <a:cs typeface="+mn-cs"/>
                        </a:rPr>
                        <a:t>日、</a:t>
                      </a:r>
                      <a:endParaRPr kumimoji="1" lang="en-US" altLang="ja-JP" sz="1200" kern="1200" baseline="0" dirty="0" smtClean="0">
                        <a:solidFill>
                          <a:schemeClr val="dk1"/>
                        </a:solidFill>
                        <a:effectLst/>
                        <a:latin typeface="+mn-ea"/>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200" kern="1200" baseline="0" dirty="0" smtClean="0">
                          <a:solidFill>
                            <a:schemeClr val="dk1"/>
                          </a:solidFill>
                          <a:effectLst/>
                          <a:latin typeface="+mn-ea"/>
                          <a:ea typeface="+mn-ea"/>
                          <a:cs typeface="+mn-cs"/>
                        </a:rPr>
                        <a:t>        </a:t>
                      </a:r>
                      <a:r>
                        <a:rPr kumimoji="1" lang="ja-JP" altLang="en-US" sz="1200" kern="1200" baseline="0" dirty="0" smtClean="0">
                          <a:solidFill>
                            <a:schemeClr val="dk1"/>
                          </a:solidFill>
                          <a:effectLst/>
                          <a:latin typeface="+mn-ea"/>
                          <a:ea typeface="+mn-ea"/>
                          <a:cs typeface="+mn-cs"/>
                        </a:rPr>
                        <a:t>国施行令：平成</a:t>
                      </a:r>
                      <a:r>
                        <a:rPr kumimoji="1" lang="en-US" altLang="ja-JP" sz="1200" kern="1200" baseline="0" dirty="0" smtClean="0">
                          <a:solidFill>
                            <a:schemeClr val="dk1"/>
                          </a:solidFill>
                          <a:effectLst/>
                          <a:latin typeface="+mn-ea"/>
                          <a:ea typeface="+mn-ea"/>
                          <a:cs typeface="+mn-cs"/>
                        </a:rPr>
                        <a:t>28</a:t>
                      </a:r>
                      <a:r>
                        <a:rPr kumimoji="1" lang="ja-JP" altLang="en-US" sz="1200" kern="1200" baseline="0" dirty="0" smtClean="0">
                          <a:solidFill>
                            <a:schemeClr val="dk1"/>
                          </a:solidFill>
                          <a:effectLst/>
                          <a:latin typeface="+mn-ea"/>
                          <a:ea typeface="+mn-ea"/>
                          <a:cs typeface="+mn-cs"/>
                        </a:rPr>
                        <a:t>年</a:t>
                      </a:r>
                      <a:r>
                        <a:rPr kumimoji="1" lang="en-US" altLang="ja-JP" sz="1200" kern="1200" baseline="0" dirty="0" smtClean="0">
                          <a:solidFill>
                            <a:schemeClr val="dk1"/>
                          </a:solidFill>
                          <a:effectLst/>
                          <a:latin typeface="+mn-ea"/>
                          <a:ea typeface="+mn-ea"/>
                          <a:cs typeface="+mn-cs"/>
                        </a:rPr>
                        <a:t>10</a:t>
                      </a:r>
                      <a:r>
                        <a:rPr kumimoji="1" lang="ja-JP" altLang="en-US" sz="1200" kern="1200" baseline="0" dirty="0" smtClean="0">
                          <a:solidFill>
                            <a:schemeClr val="dk1"/>
                          </a:solidFill>
                          <a:effectLst/>
                          <a:latin typeface="+mn-ea"/>
                          <a:ea typeface="+mn-ea"/>
                          <a:cs typeface="+mn-cs"/>
                        </a:rPr>
                        <a:t>月</a:t>
                      </a:r>
                      <a:r>
                        <a:rPr kumimoji="1" lang="en-US" altLang="ja-JP" sz="1200" kern="1200" baseline="0" dirty="0" smtClean="0">
                          <a:solidFill>
                            <a:schemeClr val="dk1"/>
                          </a:solidFill>
                          <a:effectLst/>
                          <a:latin typeface="+mn-ea"/>
                          <a:ea typeface="+mn-ea"/>
                          <a:cs typeface="+mn-cs"/>
                        </a:rPr>
                        <a:t>31</a:t>
                      </a:r>
                      <a:r>
                        <a:rPr kumimoji="1" lang="ja-JP" altLang="en-US" sz="1200" kern="1200" baseline="0" dirty="0" smtClean="0">
                          <a:solidFill>
                            <a:schemeClr val="dk1"/>
                          </a:solidFill>
                          <a:effectLst/>
                          <a:latin typeface="+mn-ea"/>
                          <a:ea typeface="+mn-ea"/>
                          <a:cs typeface="+mn-cs"/>
                        </a:rPr>
                        <a:t>日）</a:t>
                      </a:r>
                      <a:r>
                        <a:rPr kumimoji="1" lang="ja-JP" altLang="en-US" sz="1200" kern="1200" dirty="0" smtClean="0">
                          <a:solidFill>
                            <a:schemeClr val="dk1"/>
                          </a:solidFill>
                          <a:effectLst/>
                          <a:latin typeface="+mn-ea"/>
                          <a:ea typeface="+mn-ea"/>
                          <a:cs typeface="+mn-cs"/>
                        </a:rPr>
                        <a:t>　</a:t>
                      </a:r>
                      <a:endParaRPr kumimoji="1" lang="en-US" altLang="ja-JP" sz="1200" kern="1200" dirty="0" smtClean="0">
                        <a:solidFill>
                          <a:schemeClr val="dk1"/>
                        </a:solidFill>
                        <a:effectLst/>
                        <a:latin typeface="+mn-ea"/>
                        <a:ea typeface="+mn-ea"/>
                        <a:cs typeface="+mn-cs"/>
                      </a:endParaRPr>
                    </a:p>
                  </a:txBody>
                  <a:tcPr marT="44651" marB="44651" anchor="ctr"/>
                </a:tc>
              </a:tr>
              <a:tr h="832668">
                <a:tc rowSpan="2">
                  <a:txBody>
                    <a:bodyPr/>
                    <a:lstStyle/>
                    <a:p>
                      <a:pPr algn="ctr"/>
                      <a:r>
                        <a:rPr kumimoji="1" lang="ja-JP" altLang="en-US" sz="1400" dirty="0" smtClean="0">
                          <a:latin typeface="+mn-ea"/>
                          <a:ea typeface="+mn-ea"/>
                        </a:rPr>
                        <a:t>第２回改正</a:t>
                      </a:r>
                      <a:endParaRPr kumimoji="1" lang="ja-JP" altLang="en-US" sz="1400" dirty="0">
                        <a:latin typeface="+mn-ea"/>
                        <a:ea typeface="+mn-ea"/>
                      </a:endParaRPr>
                    </a:p>
                  </a:txBody>
                  <a:tcPr marT="44651" marB="44651" anchor="ctr"/>
                </a:tc>
                <a:tc rowSpan="2">
                  <a:txBody>
                    <a:bodyPr/>
                    <a:lstStyle/>
                    <a:p>
                      <a:pPr algn="ctr"/>
                      <a:r>
                        <a:rPr kumimoji="1" lang="ja-JP" altLang="en-US" sz="1300" dirty="0" smtClean="0">
                          <a:latin typeface="+mn-ea"/>
                          <a:ea typeface="+mn-ea"/>
                        </a:rPr>
                        <a:t>平成</a:t>
                      </a:r>
                      <a:r>
                        <a:rPr kumimoji="1" lang="en-US" altLang="ja-JP" sz="1300" dirty="0" smtClean="0">
                          <a:latin typeface="+mn-ea"/>
                          <a:ea typeface="+mn-ea"/>
                        </a:rPr>
                        <a:t>30</a:t>
                      </a:r>
                      <a:r>
                        <a:rPr kumimoji="1" lang="ja-JP" altLang="en-US" sz="1300" dirty="0" smtClean="0">
                          <a:latin typeface="+mn-ea"/>
                          <a:ea typeface="+mn-ea"/>
                        </a:rPr>
                        <a:t>年</a:t>
                      </a:r>
                      <a:endParaRPr kumimoji="1" lang="en-US" altLang="ja-JP" sz="1300" dirty="0" smtClean="0">
                        <a:latin typeface="+mn-ea"/>
                        <a:ea typeface="+mn-ea"/>
                      </a:endParaRPr>
                    </a:p>
                    <a:p>
                      <a:pPr algn="ctr"/>
                      <a:r>
                        <a:rPr kumimoji="1" lang="en-US" altLang="ja-JP" sz="1300" dirty="0" smtClean="0">
                          <a:latin typeface="+mn-ea"/>
                          <a:ea typeface="+mn-ea"/>
                        </a:rPr>
                        <a:t>2</a:t>
                      </a:r>
                      <a:r>
                        <a:rPr kumimoji="1" lang="ja-JP" altLang="en-US" sz="1300" dirty="0" smtClean="0">
                          <a:latin typeface="+mn-ea"/>
                          <a:ea typeface="+mn-ea"/>
                        </a:rPr>
                        <a:t>月議会</a:t>
                      </a:r>
                      <a:endParaRPr kumimoji="1" lang="ja-JP" altLang="en-US" sz="1300" dirty="0">
                        <a:latin typeface="+mn-ea"/>
                        <a:ea typeface="+mn-ea"/>
                      </a:endParaRPr>
                    </a:p>
                  </a:txBody>
                  <a:tcPr marT="44651" marB="44651" anchor="ctr"/>
                </a:tc>
                <a:tc>
                  <a:txBody>
                    <a:bodyPr/>
                    <a:lstStyle/>
                    <a:p>
                      <a:pPr algn="ctr"/>
                      <a:r>
                        <a:rPr kumimoji="1" lang="en-US" altLang="ja-JP" sz="1300" dirty="0" smtClean="0">
                          <a:latin typeface="+mn-ea"/>
                          <a:ea typeface="+mn-ea"/>
                        </a:rPr>
                        <a:t>H30.6.15</a:t>
                      </a:r>
                      <a:endParaRPr kumimoji="1" lang="ja-JP" altLang="en-US" sz="1300" dirty="0">
                        <a:latin typeface="+mn-ea"/>
                        <a:ea typeface="+mn-ea"/>
                      </a:endParaRPr>
                    </a:p>
                  </a:txBody>
                  <a:tcPr marT="44651" marB="44651" anchor="ctr"/>
                </a:tc>
                <a:tc>
                  <a:txBody>
                    <a:bodyPr/>
                    <a:lstStyle/>
                    <a:p>
                      <a:r>
                        <a:rPr kumimoji="1" lang="ja-JP" altLang="en-US" sz="1300" dirty="0" smtClean="0">
                          <a:latin typeface="+mn-ea"/>
                          <a:ea typeface="+mn-ea"/>
                        </a:rPr>
                        <a:t>ホテル</a:t>
                      </a:r>
                      <a:r>
                        <a:rPr kumimoji="1" lang="ja-JP" altLang="en-US" sz="1300" kern="1200" dirty="0" smtClean="0">
                          <a:solidFill>
                            <a:schemeClr val="dk1"/>
                          </a:solidFill>
                          <a:latin typeface="+mn-ea"/>
                          <a:ea typeface="+mn-ea"/>
                          <a:cs typeface="+mn-cs"/>
                        </a:rPr>
                        <a:t>営業、旅館営業を統合し、「</a:t>
                      </a:r>
                      <a:r>
                        <a:rPr kumimoji="1" lang="ja-JP" altLang="ja-JP" sz="1300" kern="1200" dirty="0" smtClean="0">
                          <a:solidFill>
                            <a:schemeClr val="dk1"/>
                          </a:solidFill>
                          <a:latin typeface="+mn-ea"/>
                          <a:ea typeface="+mn-ea"/>
                          <a:cs typeface="+mn-cs"/>
                        </a:rPr>
                        <a:t>旅館・ホテル営業</a:t>
                      </a:r>
                      <a:r>
                        <a:rPr kumimoji="1" lang="ja-JP" altLang="en-US" sz="1300" kern="1200" dirty="0" smtClean="0">
                          <a:solidFill>
                            <a:schemeClr val="dk1"/>
                          </a:solidFill>
                          <a:latin typeface="+mn-ea"/>
                          <a:ea typeface="+mn-ea"/>
                          <a:cs typeface="+mn-cs"/>
                        </a:rPr>
                        <a:t>」に修正</a:t>
                      </a:r>
                      <a:endParaRPr kumimoji="1" lang="ja-JP" altLang="en-US" sz="1300" kern="1200" dirty="0">
                        <a:solidFill>
                          <a:schemeClr val="dk1"/>
                        </a:solidFill>
                        <a:latin typeface="+mn-ea"/>
                        <a:ea typeface="+mn-ea"/>
                        <a:cs typeface="+mn-cs"/>
                      </a:endParaRPr>
                    </a:p>
                  </a:txBody>
                  <a:tcPr marT="44651" marB="44651" anchor="ctr"/>
                </a:tc>
                <a:tc>
                  <a:txBody>
                    <a:bodyPr/>
                    <a:lstStyle/>
                    <a:p>
                      <a:r>
                        <a:rPr kumimoji="1" lang="ja-JP" altLang="en-US" sz="1200" kern="1200" dirty="0" smtClean="0">
                          <a:solidFill>
                            <a:schemeClr val="dk1"/>
                          </a:solidFill>
                          <a:effectLst/>
                          <a:latin typeface="+mn-lt"/>
                          <a:ea typeface="+mn-ea"/>
                          <a:cs typeface="+mn-cs"/>
                        </a:rPr>
                        <a:t>　</a:t>
                      </a:r>
                      <a:r>
                        <a:rPr kumimoji="1" lang="ja-JP" altLang="en-US" sz="1300" kern="1200" dirty="0" smtClean="0">
                          <a:solidFill>
                            <a:schemeClr val="dk1"/>
                          </a:solidFill>
                          <a:effectLst/>
                          <a:latin typeface="+mn-lt"/>
                          <a:ea typeface="+mn-ea"/>
                          <a:cs typeface="+mn-cs"/>
                        </a:rPr>
                        <a:t>旅館業法が改正され、</a:t>
                      </a:r>
                      <a:r>
                        <a:rPr kumimoji="1" lang="ja-JP" altLang="ja-JP" sz="1300" kern="1200" dirty="0" smtClean="0">
                          <a:solidFill>
                            <a:schemeClr val="dk1"/>
                          </a:solidFill>
                          <a:effectLst/>
                          <a:latin typeface="+mn-lt"/>
                          <a:ea typeface="+mn-ea"/>
                          <a:cs typeface="+mn-cs"/>
                        </a:rPr>
                        <a:t>ホテル営業及び旅館営業の営業種別</a:t>
                      </a:r>
                      <a:r>
                        <a:rPr kumimoji="1" lang="ja-JP" altLang="en-US" sz="1300" kern="1200" dirty="0" smtClean="0">
                          <a:solidFill>
                            <a:schemeClr val="dk1"/>
                          </a:solidFill>
                          <a:effectLst/>
                          <a:latin typeface="+mn-lt"/>
                          <a:ea typeface="+mn-ea"/>
                          <a:cs typeface="+mn-cs"/>
                        </a:rPr>
                        <a:t>が</a:t>
                      </a:r>
                      <a:r>
                        <a:rPr kumimoji="1" lang="ja-JP" altLang="ja-JP" sz="1300" kern="1200" dirty="0" smtClean="0">
                          <a:solidFill>
                            <a:schemeClr val="dk1"/>
                          </a:solidFill>
                          <a:effectLst/>
                          <a:latin typeface="+mn-lt"/>
                          <a:ea typeface="+mn-ea"/>
                          <a:cs typeface="+mn-cs"/>
                        </a:rPr>
                        <a:t>統合</a:t>
                      </a:r>
                      <a:r>
                        <a:rPr kumimoji="1" lang="ja-JP" altLang="en-US" sz="1300" kern="1200" dirty="0" smtClean="0">
                          <a:solidFill>
                            <a:schemeClr val="dk1"/>
                          </a:solidFill>
                          <a:effectLst/>
                          <a:latin typeface="+mn-lt"/>
                          <a:ea typeface="+mn-ea"/>
                          <a:cs typeface="+mn-cs"/>
                        </a:rPr>
                        <a:t>されたため</a:t>
                      </a:r>
                      <a:endParaRPr kumimoji="1" lang="ja-JP" altLang="en-US" sz="1300" kern="1200" dirty="0">
                        <a:solidFill>
                          <a:schemeClr val="dk1"/>
                        </a:solidFill>
                        <a:latin typeface="+mn-ea"/>
                        <a:ea typeface="+mn-ea"/>
                        <a:cs typeface="+mn-cs"/>
                      </a:endParaRPr>
                    </a:p>
                  </a:txBody>
                  <a:tcPr marT="44651" marB="44651" anchor="ctr"/>
                </a:tc>
              </a:tr>
              <a:tr h="960688">
                <a:tc vMerge="1">
                  <a:txBody>
                    <a:bodyPr/>
                    <a:lstStyle/>
                    <a:p>
                      <a:endParaRPr kumimoji="1" lang="ja-JP" altLang="en-US" sz="1400" dirty="0">
                        <a:latin typeface="+mn-ea"/>
                        <a:ea typeface="+mn-ea"/>
                      </a:endParaRPr>
                    </a:p>
                  </a:txBody>
                  <a:tcPr anchor="ctr"/>
                </a:tc>
                <a:tc vMerge="1">
                  <a:txBody>
                    <a:bodyPr/>
                    <a:lstStyle/>
                    <a:p>
                      <a:endParaRPr kumimoji="1" lang="ja-JP" altLang="en-US" sz="1400" dirty="0">
                        <a:latin typeface="+mn-ea"/>
                        <a:ea typeface="+mn-ea"/>
                      </a:endParaRPr>
                    </a:p>
                  </a:txBody>
                  <a:tcPr anchor="ctr"/>
                </a:tc>
                <a:tc>
                  <a:txBody>
                    <a:bodyPr/>
                    <a:lstStyle/>
                    <a:p>
                      <a:pPr algn="ctr"/>
                      <a:r>
                        <a:rPr kumimoji="1" lang="ja-JP" altLang="en-US" sz="1300" dirty="0" smtClean="0">
                          <a:latin typeface="+mn-ea"/>
                          <a:ea typeface="+mn-ea"/>
                        </a:rPr>
                        <a:t>総務省</a:t>
                      </a:r>
                      <a:endParaRPr kumimoji="1" lang="en-US" altLang="ja-JP" sz="1300" dirty="0" smtClean="0">
                        <a:latin typeface="+mn-ea"/>
                        <a:ea typeface="+mn-ea"/>
                      </a:endParaRPr>
                    </a:p>
                    <a:p>
                      <a:pPr algn="ctr"/>
                      <a:r>
                        <a:rPr kumimoji="1" lang="ja-JP" altLang="en-US" sz="1300" dirty="0" smtClean="0">
                          <a:latin typeface="+mn-ea"/>
                          <a:ea typeface="+mn-ea"/>
                        </a:rPr>
                        <a:t>協議中</a:t>
                      </a:r>
                      <a:endParaRPr kumimoji="1" lang="ja-JP" altLang="en-US" sz="1300" dirty="0">
                        <a:latin typeface="+mn-ea"/>
                        <a:ea typeface="+mn-ea"/>
                      </a:endParaRPr>
                    </a:p>
                  </a:txBody>
                  <a:tcPr marT="44651" marB="44651" anchor="ctr"/>
                </a:tc>
                <a:tc>
                  <a:txBody>
                    <a:bodyPr/>
                    <a:lstStyle/>
                    <a:p>
                      <a:r>
                        <a:rPr kumimoji="1" lang="ja-JP" altLang="en-US" sz="1300" b="1" u="sng" dirty="0" smtClean="0">
                          <a:latin typeface="+mn-ea"/>
                          <a:ea typeface="+mn-ea"/>
                        </a:rPr>
                        <a:t>追加</a:t>
                      </a:r>
                      <a:endParaRPr kumimoji="1" lang="en-US" altLang="ja-JP" sz="1300" b="1" u="sng" dirty="0" smtClean="0">
                        <a:latin typeface="+mn-ea"/>
                        <a:ea typeface="+mn-ea"/>
                      </a:endParaRPr>
                    </a:p>
                    <a:p>
                      <a:r>
                        <a:rPr kumimoji="1" lang="ja-JP" altLang="en-US" sz="1300" dirty="0" smtClean="0">
                          <a:latin typeface="+mn-ea"/>
                          <a:ea typeface="+mn-ea"/>
                        </a:rPr>
                        <a:t>　</a:t>
                      </a:r>
                      <a:r>
                        <a:rPr kumimoji="1" lang="ja-JP" altLang="en-US" sz="1300" b="1" u="sng" dirty="0" smtClean="0">
                          <a:latin typeface="HGPｺﾞｼｯｸE" panose="020B0900000000000000" pitchFamily="50" charset="-128"/>
                          <a:ea typeface="HGPｺﾞｼｯｸE" panose="020B0900000000000000" pitchFamily="50" charset="-128"/>
                        </a:rPr>
                        <a:t>新法民泊</a:t>
                      </a:r>
                      <a:endParaRPr kumimoji="1" lang="ja-JP" altLang="en-US" sz="1300" b="1" u="sng" dirty="0">
                        <a:latin typeface="HGPｺﾞｼｯｸE" panose="020B0900000000000000" pitchFamily="50" charset="-128"/>
                        <a:ea typeface="HGPｺﾞｼｯｸE" panose="020B0900000000000000" pitchFamily="50" charset="-128"/>
                      </a:endParaRPr>
                    </a:p>
                  </a:txBody>
                  <a:tcPr marT="44651" marB="44651" anchor="ctr"/>
                </a:tc>
                <a:tc>
                  <a:txBody>
                    <a:bodyPr/>
                    <a:lstStyle/>
                    <a:p>
                      <a:pPr lvl="0"/>
                      <a:r>
                        <a:rPr kumimoji="1" lang="ja-JP" altLang="en-US" sz="1200" kern="1200" dirty="0" smtClean="0">
                          <a:solidFill>
                            <a:schemeClr val="dk1"/>
                          </a:solidFill>
                          <a:effectLst/>
                          <a:latin typeface="+mn-ea"/>
                          <a:ea typeface="+mn-ea"/>
                          <a:cs typeface="+mn-cs"/>
                        </a:rPr>
                        <a:t>　</a:t>
                      </a:r>
                      <a:r>
                        <a:rPr kumimoji="1" lang="ja-JP" altLang="ja-JP" sz="1300" kern="1200" dirty="0" smtClean="0">
                          <a:solidFill>
                            <a:schemeClr val="dk1"/>
                          </a:solidFill>
                          <a:effectLst/>
                          <a:latin typeface="+mn-ea"/>
                          <a:ea typeface="+mn-ea"/>
                          <a:cs typeface="+mn-cs"/>
                        </a:rPr>
                        <a:t>課税対象となる１万円以上の宿泊料金設定を行っている</a:t>
                      </a:r>
                      <a:r>
                        <a:rPr kumimoji="1" lang="ja-JP" altLang="en-US" sz="1300" kern="1200" dirty="0" smtClean="0">
                          <a:solidFill>
                            <a:schemeClr val="dk1"/>
                          </a:solidFill>
                          <a:effectLst/>
                          <a:latin typeface="+mn-ea"/>
                          <a:ea typeface="+mn-ea"/>
                          <a:cs typeface="+mn-cs"/>
                        </a:rPr>
                        <a:t>民泊</a:t>
                      </a:r>
                      <a:r>
                        <a:rPr kumimoji="1" lang="ja-JP" altLang="ja-JP" sz="1300" kern="1200" dirty="0" smtClean="0">
                          <a:solidFill>
                            <a:schemeClr val="dk1"/>
                          </a:solidFill>
                          <a:effectLst/>
                          <a:latin typeface="+mn-ea"/>
                          <a:ea typeface="+mn-ea"/>
                          <a:cs typeface="+mn-cs"/>
                        </a:rPr>
                        <a:t>施設が見受けられ</a:t>
                      </a:r>
                      <a:r>
                        <a:rPr kumimoji="1" lang="ja-JP" altLang="en-US" sz="1300" kern="1200" dirty="0" smtClean="0">
                          <a:solidFill>
                            <a:schemeClr val="dk1"/>
                          </a:solidFill>
                          <a:effectLst/>
                          <a:latin typeface="+mn-ea"/>
                          <a:ea typeface="+mn-ea"/>
                          <a:cs typeface="+mn-cs"/>
                        </a:rPr>
                        <a:t>る中</a:t>
                      </a:r>
                      <a:r>
                        <a:rPr kumimoji="1" lang="ja-JP" altLang="ja-JP" sz="1300" kern="1200" dirty="0" smtClean="0">
                          <a:solidFill>
                            <a:schemeClr val="dk1"/>
                          </a:solidFill>
                          <a:effectLst/>
                          <a:latin typeface="+mn-ea"/>
                          <a:ea typeface="+mn-ea"/>
                          <a:cs typeface="+mn-cs"/>
                        </a:rPr>
                        <a:t>、</a:t>
                      </a:r>
                      <a:r>
                        <a:rPr kumimoji="1" lang="ja-JP" altLang="en-US" sz="1300" kern="1200" dirty="0" smtClean="0">
                          <a:solidFill>
                            <a:schemeClr val="dk1"/>
                          </a:solidFill>
                          <a:effectLst/>
                          <a:latin typeface="+mn-ea"/>
                          <a:ea typeface="+mn-ea"/>
                          <a:cs typeface="+mn-cs"/>
                        </a:rPr>
                        <a:t>「</a:t>
                      </a:r>
                      <a:r>
                        <a:rPr kumimoji="1" lang="ja-JP" altLang="ja-JP" sz="1300" kern="1200" dirty="0" smtClean="0">
                          <a:solidFill>
                            <a:schemeClr val="dk1"/>
                          </a:solidFill>
                          <a:effectLst/>
                          <a:latin typeface="+mn-ea"/>
                          <a:ea typeface="+mn-ea"/>
                          <a:cs typeface="+mn-cs"/>
                        </a:rPr>
                        <a:t>住宅宿泊事業法</a:t>
                      </a:r>
                      <a:r>
                        <a:rPr kumimoji="1" lang="ja-JP" altLang="en-US" sz="1300" kern="1200" dirty="0" smtClean="0">
                          <a:solidFill>
                            <a:schemeClr val="dk1"/>
                          </a:solidFill>
                          <a:effectLst/>
                          <a:latin typeface="+mn-ea"/>
                          <a:ea typeface="+mn-ea"/>
                          <a:cs typeface="+mn-cs"/>
                        </a:rPr>
                        <a:t>」の成立を受け、</a:t>
                      </a:r>
                      <a:r>
                        <a:rPr kumimoji="1" lang="ja-JP" altLang="en-US" sz="1300" b="0" u="none" kern="1200" dirty="0" smtClean="0">
                          <a:solidFill>
                            <a:schemeClr val="dk1"/>
                          </a:solidFill>
                          <a:effectLst/>
                          <a:latin typeface="+mn-ea"/>
                          <a:ea typeface="+mn-ea"/>
                          <a:cs typeface="+mn-cs"/>
                        </a:rPr>
                        <a:t>新法民泊についても、</a:t>
                      </a:r>
                      <a:r>
                        <a:rPr kumimoji="1" lang="ja-JP" altLang="ja-JP" sz="1300" b="0" u="none" kern="1200" dirty="0" smtClean="0">
                          <a:solidFill>
                            <a:schemeClr val="dk1"/>
                          </a:solidFill>
                          <a:effectLst/>
                          <a:latin typeface="+mn-ea"/>
                          <a:ea typeface="+mn-ea"/>
                          <a:cs typeface="+mn-cs"/>
                        </a:rPr>
                        <a:t>公平性の観点から、課税対象施設の追加を行う。</a:t>
                      </a:r>
                    </a:p>
                  </a:txBody>
                  <a:tcPr marT="44651" marB="44651" anchor="ctr"/>
                </a:tc>
              </a:tr>
            </a:tbl>
          </a:graphicData>
        </a:graphic>
      </p:graphicFrame>
      <p:sp>
        <p:nvSpPr>
          <p:cNvPr id="4" name="テキスト ボックス 3"/>
          <p:cNvSpPr txBox="1"/>
          <p:nvPr/>
        </p:nvSpPr>
        <p:spPr>
          <a:xfrm>
            <a:off x="8816740" y="6594530"/>
            <a:ext cx="720080" cy="276999"/>
          </a:xfrm>
          <a:prstGeom prst="rect">
            <a:avLst/>
          </a:prstGeom>
          <a:noFill/>
        </p:spPr>
        <p:txBody>
          <a:bodyPr wrap="square" rtlCol="0">
            <a:spAutoFit/>
          </a:bodyPr>
          <a:lstStyle/>
          <a:p>
            <a:pPr algn="r"/>
            <a:r>
              <a:rPr kumimoji="1" lang="en-US" altLang="ja-JP" sz="1200" b="1" dirty="0" smtClean="0">
                <a:latin typeface="Meiryo UI" panose="020B0604030504040204" pitchFamily="50" charset="-128"/>
                <a:ea typeface="Meiryo UI" panose="020B0604030504040204" pitchFamily="50" charset="-128"/>
                <a:cs typeface="Meiryo UI" panose="020B0604030504040204" pitchFamily="50" charset="-128"/>
              </a:rPr>
              <a:t>P.8</a:t>
            </a:r>
            <a:endParaRPr kumimoji="1" lang="ja-JP" altLang="en-US" sz="1200" b="1"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832628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5232</TotalTime>
  <Words>3172</Words>
  <Application>Microsoft Office PowerPoint</Application>
  <PresentationFormat>ユーザー設定</PresentationFormat>
  <Paragraphs>373</Paragraphs>
  <Slides>9</Slides>
  <Notes>2</Notes>
  <HiddenSlides>0</HiddenSlides>
  <MMClips>0</MMClips>
  <ScaleCrop>false</ScaleCrop>
  <HeadingPairs>
    <vt:vector size="4" baseType="variant">
      <vt:variant>
        <vt:lpstr>テーマ</vt:lpstr>
      </vt:variant>
      <vt:variant>
        <vt:i4>1</vt:i4>
      </vt:variant>
      <vt:variant>
        <vt:lpstr>スライド タイトル</vt:lpstr>
      </vt:variant>
      <vt:variant>
        <vt:i4>9</vt:i4>
      </vt:variant>
    </vt:vector>
  </HeadingPairs>
  <TitlesOfParts>
    <vt:vector size="10" baseType="lpstr">
      <vt:lpstr>Office ​​テーマ</vt:lpstr>
      <vt:lpstr>PowerPoint プレゼンテーション</vt:lpstr>
      <vt:lpstr>大阪府の宿泊税制度</vt:lpstr>
      <vt:lpstr>税率・税収規模の考え方</vt:lpstr>
      <vt:lpstr>宿泊税活用にあたっての基本的な考え方</vt:lpstr>
      <vt:lpstr>「大阪都市魅力創造戦略2020」における重点取組（例）</vt:lpstr>
      <vt:lpstr>宿泊税を活用した観光振興施策（平成28年度）</vt:lpstr>
      <vt:lpstr>宿泊税を活用した観光振興施策（平成29年度）</vt:lpstr>
      <vt:lpstr>宿泊税を活用した観光振興施策（平成30年度）</vt:lpstr>
      <vt:lpstr>（参考）大阪府宿泊税条例の変遷</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松本　有可</dc:creator>
  <cp:lastModifiedBy>山下　雄也　２回目</cp:lastModifiedBy>
  <cp:revision>324</cp:revision>
  <cp:lastPrinted>2018-06-17T04:52:55Z</cp:lastPrinted>
  <dcterms:created xsi:type="dcterms:W3CDTF">2015-04-20T00:31:14Z</dcterms:created>
  <dcterms:modified xsi:type="dcterms:W3CDTF">2018-06-17T04:54:06Z</dcterms:modified>
</cp:coreProperties>
</file>