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86" r:id="rId4"/>
    <p:sldId id="285" r:id="rId5"/>
    <p:sldId id="289" r:id="rId6"/>
    <p:sldId id="290" r:id="rId7"/>
  </p:sldIdLst>
  <p:sldSz cx="9540875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0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172AD"/>
    <a:srgbClr val="3399FF"/>
    <a:srgbClr val="FF4B4B"/>
    <a:srgbClr val="0000FF"/>
    <a:srgbClr val="FF7575"/>
    <a:srgbClr val="8CAF47"/>
    <a:srgbClr val="FF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708" autoAdjust="0"/>
    <p:restoredTop sz="94964" autoAdjust="0"/>
  </p:normalViewPr>
  <p:slideViewPr>
    <p:cSldViewPr>
      <p:cViewPr>
        <p:scale>
          <a:sx n="66" d="100"/>
          <a:sy n="66" d="100"/>
        </p:scale>
        <p:origin x="-1836" y="-168"/>
      </p:cViewPr>
      <p:guideLst>
        <p:guide orient="horz" pos="2160"/>
        <p:guide pos="30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\LIB\03_&#35251;&#20809;&#29872;&#22659;&#25972;&#20633;&#65319;\00_01_(&#38468;&#23646;&#27231;&#38306;&#65289;&#22823;&#38442;&#24220;&#35251;&#20809;&#23458;&#21463;&#20837;&#29872;&#22659;&#25972;&#20633;&#12398;&#25512;&#36914;&#12395;&#38306;&#12377;&#12427;&#35519;&#26619;&#26908;&#35342;&#20250;&#35696;\&#9733;&#35519;&#26619;&#26908;&#35342;&#20250;&#35696;&#65288;H30&#65289;\&#31532;&#65298;&#22238;&#65288;300713&#65289;\&#9632;&#36039;&#26009;\&#36039;&#26009;&#20316;&#25104;&#29992;&#12487;&#12540;&#12479;\&#36039;&#26009;&#65298;&#12288;&#38306;&#36899;\&#9733;&#35519;&#26619;&#23550;&#35937;&#12539;&#22238;&#31572;&#26045;&#35373;&#12398;&#20869;&#3537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\LIB\03_&#35251;&#20809;&#29872;&#22659;&#25972;&#20633;&#65319;\00_01_(&#38468;&#23646;&#27231;&#38306;&#65289;&#22823;&#38442;&#24220;&#35251;&#20809;&#23458;&#21463;&#20837;&#29872;&#22659;&#25972;&#20633;&#12398;&#25512;&#36914;&#12395;&#38306;&#12377;&#12427;&#35519;&#26619;&#26908;&#35342;&#20250;&#35696;\&#9733;&#35519;&#26619;&#26908;&#35342;&#20250;&#35696;&#65288;H30&#65289;\&#31532;&#65298;&#22238;&#65288;300713&#65289;\&#9632;&#36039;&#26009;\&#36039;&#26009;&#20316;&#25104;&#29992;&#12487;&#12540;&#12479;\&#36039;&#26009;&#65298;&#12288;&#38306;&#36899;\&#9733;&#24310;&#12409;&#23487;&#27083;&#25104;&#27604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\LIB\03_&#35251;&#20809;&#29872;&#22659;&#25972;&#20633;&#65319;\00_01_(&#38468;&#23646;&#27231;&#38306;&#65289;&#22823;&#38442;&#24220;&#35251;&#20809;&#23458;&#21463;&#20837;&#29872;&#22659;&#25972;&#20633;&#12398;&#25512;&#36914;&#12395;&#38306;&#12377;&#12427;&#35519;&#26619;&#26908;&#35342;&#20250;&#35696;\&#9733;&#35519;&#26619;&#26908;&#35342;&#20250;&#35696;&#65288;H30&#65289;\&#31532;&#65298;&#22238;&#65288;300713&#65289;\&#9632;&#36039;&#26009;\&#36039;&#26009;&#20316;&#25104;&#29992;&#12487;&#12540;&#12479;\&#36039;&#26009;&#65298;&#12288;&#38306;&#36899;\&#9733;&#24179;&#22343;&#23487;&#27850;&#21336;&#20385;&#65288;2017&#65289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\LIB\03_&#35251;&#20809;&#29872;&#22659;&#25972;&#20633;&#65319;\00_01_(&#38468;&#23646;&#27231;&#38306;&#65289;&#22823;&#38442;&#24220;&#35251;&#20809;&#23458;&#21463;&#20837;&#29872;&#22659;&#25972;&#20633;&#12398;&#25512;&#36914;&#12395;&#38306;&#12377;&#12427;&#35519;&#26619;&#26908;&#35342;&#20250;&#35696;\&#9733;&#35519;&#26619;&#26908;&#35342;&#20250;&#35696;&#65288;H30&#65289;\&#31532;&#65298;&#22238;&#65288;300713&#65289;\&#9632;&#36039;&#26009;\&#36039;&#26009;&#20316;&#25104;&#29992;&#12487;&#12540;&#12479;\&#36039;&#26009;&#65298;&#12288;&#38306;&#36899;\&#9733;&#26009;&#37329;&#20998;&#24067;&#65288;2017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5416666666666669"/>
          <c:y val="8.1018518518518517E-2"/>
          <c:w val="0.46388888888888891"/>
          <c:h val="0.77314814814814814"/>
        </c:manualLayout>
      </c:layout>
      <c:pieChart>
        <c:varyColors val="1"/>
        <c:ser>
          <c:idx val="0"/>
          <c:order val="0"/>
          <c:dPt>
            <c:idx val="1"/>
            <c:bubble3D val="0"/>
            <c:spPr>
              <a:pattFill prst="wdUpDiag">
                <a:fgClr>
                  <a:schemeClr val="accent6">
                    <a:lumMod val="75000"/>
                  </a:schemeClr>
                </a:fgClr>
                <a:bgClr>
                  <a:schemeClr val="bg1"/>
                </a:bgClr>
              </a:pattFill>
            </c:spPr>
          </c:dPt>
          <c:dPt>
            <c:idx val="2"/>
            <c:bubble3D val="0"/>
            <c:spPr>
              <a:pattFill prst="pct60">
                <a:fgClr>
                  <a:srgbClr val="92D050"/>
                </a:fgClr>
                <a:bgClr>
                  <a:schemeClr val="bg1"/>
                </a:bgClr>
              </a:pattFill>
              <a:ln>
                <a:solidFill>
                  <a:srgbClr val="00B050"/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ja-JP" altLang="en-US" dirty="0"/>
                      <a:t>旅館・ホテル</a:t>
                    </a:r>
                    <a:r>
                      <a:rPr lang="en-US" altLang="ja-JP"/>
                      <a:t>, </a:t>
                    </a:r>
                    <a:r>
                      <a:rPr lang="en-US" altLang="ja-JP" smtClean="0"/>
                      <a:t>1,238</a:t>
                    </a:r>
                    <a:r>
                      <a:rPr lang="ja-JP" altLang="en-US" smtClean="0"/>
                      <a:t>件</a:t>
                    </a:r>
                    <a:r>
                      <a:rPr lang="en-US" altLang="ja-JP" smtClean="0"/>
                      <a:t> </a:t>
                    </a:r>
                    <a:r>
                      <a:rPr lang="en-US" altLang="ja-JP"/>
                      <a:t>, 50.8%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5.3695308900103995E-2"/>
                  <c:y val="-0.16257530027527806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簡易宿所</a:t>
                    </a:r>
                    <a:r>
                      <a:rPr lang="en-US" altLang="ja-JP" dirty="0"/>
                      <a:t>, </a:t>
                    </a:r>
                    <a:r>
                      <a:rPr lang="en-US" altLang="ja-JP" dirty="0" smtClean="0"/>
                      <a:t>588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 </a:t>
                    </a:r>
                    <a:r>
                      <a:rPr lang="en-US" altLang="ja-JP" dirty="0"/>
                      <a:t>, 24.1%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3339847485069912E-2"/>
                  <c:y val="0.13799469811996198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特区民泊</a:t>
                    </a:r>
                    <a:r>
                      <a:rPr lang="en-US" altLang="ja-JP" dirty="0"/>
                      <a:t>, 612 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, </a:t>
                    </a:r>
                    <a:r>
                      <a:rPr lang="en-US" altLang="ja-JP" dirty="0"/>
                      <a:t>25.1%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8688821281762344"/>
                  <c:y val="1.4179525747339162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ja-JP" altLang="en-US" dirty="0"/>
                      <a:t>新法民泊</a:t>
                    </a:r>
                    <a:r>
                      <a:rPr lang="en-US" altLang="ja-JP" dirty="0"/>
                      <a:t>,</a:t>
                    </a:r>
                  </a:p>
                  <a:p>
                    <a:pPr>
                      <a:defRPr/>
                    </a:pPr>
                    <a:r>
                      <a:rPr lang="en-US" altLang="ja-JP" dirty="0"/>
                      <a:t> </a:t>
                    </a:r>
                    <a:r>
                      <a:rPr lang="en-US" altLang="ja-JP" dirty="0" smtClean="0"/>
                      <a:t>1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, </a:t>
                    </a:r>
                    <a:r>
                      <a:rPr lang="en-US" altLang="ja-JP" dirty="0"/>
                      <a:t>0%</a:t>
                    </a:r>
                  </a:p>
                </c:rich>
              </c:tx>
              <c:numFmt formatCode="0.00%" sourceLinked="0"/>
              <c:spPr/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.0%" sourceLinked="0"/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Sheet1!$A$4:$A$7</c:f>
              <c:strCache>
                <c:ptCount val="4"/>
                <c:pt idx="0">
                  <c:v>旅館・ホテル</c:v>
                </c:pt>
                <c:pt idx="1">
                  <c:v>簡易宿所</c:v>
                </c:pt>
                <c:pt idx="2">
                  <c:v>特区民泊</c:v>
                </c:pt>
                <c:pt idx="3">
                  <c:v>新法民泊</c:v>
                </c:pt>
              </c:strCache>
            </c:strRef>
          </c:cat>
          <c:val>
            <c:numRef>
              <c:f>Sheet1!$B$4:$B$7</c:f>
              <c:numCache>
                <c:formatCode>#,##0_);[Red]\(#,##0\)</c:formatCode>
                <c:ptCount val="4"/>
                <c:pt idx="0">
                  <c:v>1238</c:v>
                </c:pt>
                <c:pt idx="1">
                  <c:v>588</c:v>
                </c:pt>
                <c:pt idx="2">
                  <c:v>612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9027777777777778"/>
          <c:y val="0.12731481481481483"/>
          <c:w val="0.46388888888888891"/>
          <c:h val="0.77314814814814814"/>
        </c:manualLayout>
      </c:layout>
      <c:pieChart>
        <c:varyColors val="1"/>
        <c:ser>
          <c:idx val="0"/>
          <c:order val="0"/>
          <c:dPt>
            <c:idx val="1"/>
            <c:bubble3D val="0"/>
            <c:spPr>
              <a:pattFill prst="wdUpDiag">
                <a:fgClr>
                  <a:srgbClr val="C00000"/>
                </a:fgClr>
                <a:bgClr>
                  <a:schemeClr val="bg1"/>
                </a:bgClr>
              </a:pattFill>
            </c:spPr>
          </c:dPt>
          <c:dPt>
            <c:idx val="2"/>
            <c:bubble3D val="0"/>
            <c:spPr>
              <a:pattFill prst="pct60">
                <a:fgClr>
                  <a:srgbClr val="92D050"/>
                </a:fgClr>
                <a:bgClr>
                  <a:schemeClr val="bg1"/>
                </a:bgClr>
              </a:pattFill>
              <a:ln>
                <a:solidFill>
                  <a:srgbClr val="00B050"/>
                </a:solidFill>
              </a:ln>
            </c:spPr>
          </c:dPt>
          <c:dLbls>
            <c:dLbl>
              <c:idx val="0"/>
              <c:layout>
                <c:manualLayout>
                  <c:x val="-5.7625000000000003E-2"/>
                  <c:y val="0.1603258967629046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旅館ホテル</a:t>
                    </a:r>
                    <a:r>
                      <a:rPr lang="en-US" altLang="ja-JP"/>
                      <a:t>, </a:t>
                    </a:r>
                    <a:r>
                      <a:rPr lang="en-US" altLang="ja-JP" smtClean="0"/>
                      <a:t>219</a:t>
                    </a:r>
                    <a:r>
                      <a:rPr lang="ja-JP" altLang="en-US" smtClean="0"/>
                      <a:t>件</a:t>
                    </a:r>
                    <a:r>
                      <a:rPr lang="en-US" altLang="ja-JP" smtClean="0"/>
                      <a:t>, </a:t>
                    </a:r>
                    <a:r>
                      <a:rPr lang="en-US" altLang="ja-JP"/>
                      <a:t>50%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4.7222222222222117E-2"/>
                  <c:y val="-2.7777777777777776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簡易宿所</a:t>
                    </a:r>
                    <a:r>
                      <a:rPr lang="en-US" altLang="ja-JP" dirty="0" smtClean="0"/>
                      <a:t>,</a:t>
                    </a:r>
                  </a:p>
                  <a:p>
                    <a:r>
                      <a:rPr lang="en-US" altLang="ja-JP" dirty="0" smtClean="0"/>
                      <a:t> 100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, </a:t>
                    </a:r>
                    <a:r>
                      <a:rPr lang="en-US" altLang="ja-JP" dirty="0"/>
                      <a:t>23%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3.3333333333333229E-2"/>
                  <c:y val="8.7962962962962923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 smtClean="0"/>
                      <a:t>特</a:t>
                    </a:r>
                    <a:r>
                      <a:rPr lang="ja-JP" altLang="en-US" dirty="0"/>
                      <a:t>区民泊</a:t>
                    </a:r>
                    <a:r>
                      <a:rPr lang="en-US" altLang="ja-JP" dirty="0" smtClean="0"/>
                      <a:t>,</a:t>
                    </a:r>
                  </a:p>
                  <a:p>
                    <a:r>
                      <a:rPr lang="en-US" altLang="ja-JP" dirty="0" smtClean="0"/>
                      <a:t> 102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, </a:t>
                    </a:r>
                    <a:r>
                      <a:rPr lang="en-US" altLang="ja-JP" dirty="0"/>
                      <a:t>23%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1111111111111165E-2"/>
                  <c:y val="5.5555555555555552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新法民泊</a:t>
                    </a:r>
                    <a:r>
                      <a:rPr lang="en-US" altLang="ja-JP" dirty="0" smtClean="0"/>
                      <a:t>,</a:t>
                    </a:r>
                  </a:p>
                  <a:p>
                    <a:r>
                      <a:rPr lang="en-US" altLang="ja-JP" dirty="0" smtClean="0"/>
                      <a:t> 0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 </a:t>
                    </a:r>
                    <a:r>
                      <a:rPr lang="en-US" altLang="ja-JP" dirty="0"/>
                      <a:t>, 0%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31944444444444442"/>
                  <c:y val="3.7037037037037035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その他</a:t>
                    </a:r>
                    <a:r>
                      <a:rPr lang="en-US" altLang="ja-JP" dirty="0"/>
                      <a:t>, </a:t>
                    </a:r>
                    <a:endParaRPr lang="en-US" altLang="ja-JP" dirty="0" smtClean="0"/>
                  </a:p>
                  <a:p>
                    <a:r>
                      <a:rPr lang="en-US" altLang="ja-JP" dirty="0" smtClean="0"/>
                      <a:t>20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 </a:t>
                    </a:r>
                    <a:r>
                      <a:rPr lang="en-US" altLang="ja-JP" dirty="0"/>
                      <a:t>, 4%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Sheet1!$D$4:$D$8</c:f>
              <c:strCache>
                <c:ptCount val="5"/>
                <c:pt idx="0">
                  <c:v>旅館ホテル</c:v>
                </c:pt>
                <c:pt idx="1">
                  <c:v>簡易宿所</c:v>
                </c:pt>
                <c:pt idx="2">
                  <c:v>特区民泊</c:v>
                </c:pt>
                <c:pt idx="3">
                  <c:v>新法民泊</c:v>
                </c:pt>
                <c:pt idx="4">
                  <c:v>その他</c:v>
                </c:pt>
              </c:strCache>
            </c:strRef>
          </c:cat>
          <c:val>
            <c:numRef>
              <c:f>Sheet1!$F$4:$F$8</c:f>
              <c:numCache>
                <c:formatCode>#,##0_);[Red]\(#,##0\)</c:formatCode>
                <c:ptCount val="5"/>
                <c:pt idx="0">
                  <c:v>219</c:v>
                </c:pt>
                <c:pt idx="1">
                  <c:v>100</c:v>
                </c:pt>
                <c:pt idx="2">
                  <c:v>102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Sheet1!$J$7</c:f>
              <c:strCache>
                <c:ptCount val="1"/>
                <c:pt idx="0">
                  <c:v>旅館</c:v>
                </c:pt>
              </c:strCache>
            </c:strRef>
          </c:tx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Sheet1!$K$7</c:f>
              <c:numCache>
                <c:formatCode>0.0%</c:formatCode>
                <c:ptCount val="1"/>
                <c:pt idx="0">
                  <c:v>2.9073891375049378E-2</c:v>
                </c:pt>
              </c:numCache>
            </c:numRef>
          </c:val>
        </c:ser>
        <c:ser>
          <c:idx val="1"/>
          <c:order val="1"/>
          <c:tx>
            <c:strRef>
              <c:f>Sheet1!$J$8</c:f>
              <c:strCache>
                <c:ptCount val="1"/>
                <c:pt idx="0">
                  <c:v>リゾートホテル</c:v>
                </c:pt>
              </c:strCache>
            </c:strRef>
          </c:tx>
          <c:spPr>
            <a:pattFill prst="wdUpDiag">
              <a:fgClr>
                <a:srgbClr val="C00000"/>
              </a:fgClr>
              <a:bgClr>
                <a:schemeClr val="bg1"/>
              </a:bgClr>
            </a:pattFill>
            <a:ln>
              <a:solidFill>
                <a:srgbClr val="C00000"/>
              </a:solidFill>
            </a:ln>
          </c:spPr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Sheet1!$K$8</c:f>
              <c:numCache>
                <c:formatCode>0.0%</c:formatCode>
                <c:ptCount val="1"/>
                <c:pt idx="0">
                  <c:v>9.3281221723814062E-2</c:v>
                </c:pt>
              </c:numCache>
            </c:numRef>
          </c:val>
        </c:ser>
        <c:ser>
          <c:idx val="2"/>
          <c:order val="2"/>
          <c:tx>
            <c:strRef>
              <c:f>Sheet1!$J$9</c:f>
              <c:strCache>
                <c:ptCount val="1"/>
                <c:pt idx="0">
                  <c:v>ビジネスホテル</c:v>
                </c:pt>
              </c:strCache>
            </c:strRef>
          </c:tx>
          <c:spPr>
            <a:pattFill prst="pct60">
              <a:fgClr>
                <a:srgbClr val="92D050"/>
              </a:fgClr>
              <a:bgClr>
                <a:schemeClr val="bg1"/>
              </a:bgClr>
            </a:pattFill>
            <a:ln>
              <a:solidFill>
                <a:srgbClr val="00B050"/>
              </a:solidFill>
            </a:ln>
          </c:spPr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Sheet1!$K$9</c:f>
              <c:numCache>
                <c:formatCode>0.0%</c:formatCode>
                <c:ptCount val="1"/>
                <c:pt idx="0">
                  <c:v>0.54158079526655822</c:v>
                </c:pt>
              </c:numCache>
            </c:numRef>
          </c:val>
        </c:ser>
        <c:ser>
          <c:idx val="3"/>
          <c:order val="3"/>
          <c:tx>
            <c:strRef>
              <c:f>Sheet1!$J$10</c:f>
              <c:strCache>
                <c:ptCount val="1"/>
                <c:pt idx="0">
                  <c:v>シティホテル</c:v>
                </c:pt>
              </c:strCache>
            </c:strRef>
          </c:tx>
          <c:spPr>
            <a:pattFill prst="pct70">
              <a:fgClr>
                <a:srgbClr val="7030A0"/>
              </a:fgClr>
              <a:bgClr>
                <a:schemeClr val="bg1"/>
              </a:bgClr>
            </a:pattFill>
            <a:ln>
              <a:solidFill>
                <a:srgbClr val="7030A0"/>
              </a:solidFill>
            </a:ln>
          </c:spPr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Sheet1!$K$10</c:f>
              <c:numCache>
                <c:formatCode>0.0%</c:formatCode>
                <c:ptCount val="1"/>
                <c:pt idx="0">
                  <c:v>0.24995615468421598</c:v>
                </c:pt>
              </c:numCache>
            </c:numRef>
          </c:val>
        </c:ser>
        <c:ser>
          <c:idx val="4"/>
          <c:order val="4"/>
          <c:tx>
            <c:strRef>
              <c:f>Sheet1!$J$11</c:f>
              <c:strCache>
                <c:ptCount val="1"/>
                <c:pt idx="0">
                  <c:v>簡易宿所</c:v>
                </c:pt>
              </c:strCache>
            </c:strRef>
          </c:tx>
          <c:spPr>
            <a:pattFill prst="pct25">
              <a:fgClr>
                <a:srgbClr val="4172AD"/>
              </a:fgClr>
              <a:bgClr>
                <a:schemeClr val="bg1"/>
              </a:bgClr>
            </a:pattFill>
            <a:ln>
              <a:solidFill>
                <a:srgbClr val="4172AD"/>
              </a:solidFill>
            </a:ln>
          </c:spPr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Sheet1!$K$11</c:f>
              <c:numCache>
                <c:formatCode>0.0%</c:formatCode>
                <c:ptCount val="1"/>
                <c:pt idx="0">
                  <c:v>7.0625946459760877E-2</c:v>
                </c:pt>
              </c:numCache>
            </c:numRef>
          </c:val>
        </c:ser>
        <c:ser>
          <c:idx val="5"/>
          <c:order val="5"/>
          <c:tx>
            <c:strRef>
              <c:f>Sheet1!$J$12</c:f>
              <c:strCache>
                <c:ptCount val="1"/>
                <c:pt idx="0">
                  <c:v>特区民泊</c:v>
                </c:pt>
              </c:strCache>
            </c:strRef>
          </c:tx>
          <c:invertIfNegative val="0"/>
          <c:val>
            <c:numRef>
              <c:f>Sheet1!$K$12</c:f>
              <c:numCache>
                <c:formatCode>0.0%</c:formatCode>
                <c:ptCount val="1"/>
                <c:pt idx="0">
                  <c:v>1.1850363471419983E-3</c:v>
                </c:pt>
              </c:numCache>
            </c:numRef>
          </c:val>
        </c:ser>
        <c:ser>
          <c:idx val="6"/>
          <c:order val="6"/>
          <c:tx>
            <c:strRef>
              <c:f>Sheet1!$J$13</c:f>
              <c:strCache>
                <c:ptCount val="1"/>
                <c:pt idx="0">
                  <c:v>その他</c:v>
                </c:pt>
              </c:strCache>
            </c:strRef>
          </c:tx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Sheet1!$K$13</c:f>
              <c:numCache>
                <c:formatCode>0.0%</c:formatCode>
                <c:ptCount val="1"/>
                <c:pt idx="0">
                  <c:v>1.4296954143459521E-2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4103168"/>
        <c:axId val="120236288"/>
      </c:barChart>
      <c:catAx>
        <c:axId val="124103168"/>
        <c:scaling>
          <c:orientation val="minMax"/>
        </c:scaling>
        <c:delete val="1"/>
        <c:axPos val="l"/>
        <c:majorTickMark val="out"/>
        <c:minorTickMark val="none"/>
        <c:tickLblPos val="nextTo"/>
        <c:crossAx val="120236288"/>
        <c:crosses val="autoZero"/>
        <c:auto val="1"/>
        <c:lblAlgn val="ctr"/>
        <c:lblOffset val="100"/>
        <c:noMultiLvlLbl val="0"/>
      </c:catAx>
      <c:valAx>
        <c:axId val="120236288"/>
        <c:scaling>
          <c:orientation val="minMax"/>
          <c:max val="1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crossAx val="12410316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100"/>
          </a:pPr>
          <a:endParaRPr lang="ja-JP"/>
        </a:p>
      </c:txPr>
    </c:legend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ln w="635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pattFill prst="wdUpDiag">
                <a:fgClr>
                  <a:srgbClr val="C00000"/>
                </a:fgClr>
                <a:bgClr>
                  <a:schemeClr val="bg1"/>
                </a:bgClr>
              </a:pattFill>
              <a:ln w="635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pattFill prst="pct50">
                <a:fgClr>
                  <a:srgbClr val="00B050"/>
                </a:fgClr>
                <a:bgClr>
                  <a:schemeClr val="bg1"/>
                </a:bgClr>
              </a:pattFill>
              <a:ln>
                <a:solidFill>
                  <a:srgbClr val="00B050"/>
                </a:solidFill>
              </a:ln>
            </c:spPr>
          </c:dPt>
          <c:dPt>
            <c:idx val="3"/>
            <c:bubble3D val="0"/>
            <c:spPr>
              <a:pattFill prst="pct50">
                <a:fgClr>
                  <a:srgbClr val="7030A0"/>
                </a:fgClr>
                <a:bgClr>
                  <a:schemeClr val="bg1"/>
                </a:bgClr>
              </a:pattFill>
              <a:ln>
                <a:solidFill>
                  <a:srgbClr val="7030A0"/>
                </a:solidFill>
              </a:ln>
            </c:spPr>
          </c:dPt>
          <c:dPt>
            <c:idx val="4"/>
            <c:bubble3D val="0"/>
            <c:spPr>
              <a:pattFill prst="pct50">
                <a:fgClr>
                  <a:srgbClr val="0070C0"/>
                </a:fgClr>
                <a:bgClr>
                  <a:schemeClr val="bg1"/>
                </a:bgClr>
              </a:pattFill>
              <a:ln>
                <a:solidFill>
                  <a:srgbClr val="0070C0"/>
                </a:solidFill>
              </a:ln>
            </c:spPr>
          </c:dPt>
          <c:dPt>
            <c:idx val="5"/>
            <c:bubble3D val="0"/>
            <c:spPr>
              <a:pattFill prst="pct50">
                <a:fgClr>
                  <a:schemeClr val="accent6">
                    <a:lumMod val="75000"/>
                  </a:schemeClr>
                </a:fgClr>
                <a:bgClr>
                  <a:schemeClr val="bg1"/>
                </a:bgClr>
              </a:pattFill>
              <a:ln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-0.14870593107137997"/>
                  <c:y val="0.16242616940558513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1</a:t>
                    </a:r>
                    <a:r>
                      <a:rPr lang="ja-JP" altLang="en-US" dirty="0"/>
                      <a:t>年未満</a:t>
                    </a:r>
                    <a:r>
                      <a:rPr lang="en-US" altLang="ja-JP" dirty="0"/>
                      <a:t>, </a:t>
                    </a:r>
                  </a:p>
                  <a:p>
                    <a:r>
                      <a:rPr lang="en-US" altLang="ja-JP" dirty="0" smtClean="0"/>
                      <a:t>127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 </a:t>
                    </a:r>
                    <a:r>
                      <a:rPr lang="en-US" altLang="ja-JP" dirty="0"/>
                      <a:t>, 29%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5.7424892779065005E-2"/>
                  <c:y val="-0.1131761771460730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1</a:t>
                    </a:r>
                    <a:r>
                      <a:rPr lang="ja-JP" altLang="en-US" dirty="0"/>
                      <a:t>年以上～</a:t>
                    </a:r>
                    <a:r>
                      <a:rPr lang="en-US" altLang="ja-JP" dirty="0"/>
                      <a:t>3</a:t>
                    </a:r>
                    <a:r>
                      <a:rPr lang="ja-JP" altLang="en-US" dirty="0"/>
                      <a:t>年未満</a:t>
                    </a:r>
                    <a:r>
                      <a:rPr lang="en-US" altLang="ja-JP" dirty="0"/>
                      <a:t>, </a:t>
                    </a:r>
                    <a:r>
                      <a:rPr lang="en-US" altLang="ja-JP" dirty="0" smtClean="0"/>
                      <a:t>100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 </a:t>
                    </a:r>
                    <a:r>
                      <a:rPr lang="en-US" altLang="ja-JP" dirty="0"/>
                      <a:t>, 23%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4.7739380265040023E-2"/>
                  <c:y val="-7.4225053078556258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3</a:t>
                    </a:r>
                    <a:r>
                      <a:rPr lang="ja-JP" altLang="en-US" dirty="0"/>
                      <a:t>年以上～</a:t>
                    </a:r>
                    <a:r>
                      <a:rPr lang="en-US" altLang="ja-JP" dirty="0"/>
                      <a:t>10</a:t>
                    </a:r>
                    <a:r>
                      <a:rPr lang="ja-JP" altLang="en-US" dirty="0"/>
                      <a:t>年未満</a:t>
                    </a:r>
                    <a:r>
                      <a:rPr lang="en-US" altLang="ja-JP" dirty="0"/>
                      <a:t>, </a:t>
                    </a:r>
                    <a:r>
                      <a:rPr lang="en-US" altLang="ja-JP" dirty="0" smtClean="0"/>
                      <a:t>48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 </a:t>
                    </a:r>
                    <a:r>
                      <a:rPr lang="en-US" altLang="ja-JP" dirty="0"/>
                      <a:t>, 11%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4744083209169456"/>
                  <c:y val="-6.6392213251350946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10</a:t>
                    </a:r>
                    <a:r>
                      <a:rPr lang="ja-JP" altLang="en-US" dirty="0"/>
                      <a:t>年以上～</a:t>
                    </a:r>
                    <a:r>
                      <a:rPr lang="en-US" altLang="ja-JP" dirty="0"/>
                      <a:t>20</a:t>
                    </a:r>
                    <a:r>
                      <a:rPr lang="ja-JP" altLang="en-US" dirty="0"/>
                      <a:t>年未満</a:t>
                    </a:r>
                    <a:r>
                      <a:rPr lang="en-US" altLang="ja-JP" dirty="0"/>
                      <a:t>, </a:t>
                    </a:r>
                    <a:r>
                      <a:rPr lang="en-US" altLang="ja-JP" dirty="0" smtClean="0"/>
                      <a:t>50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 </a:t>
                    </a:r>
                    <a:r>
                      <a:rPr lang="en-US" altLang="ja-JP" dirty="0"/>
                      <a:t>, 12%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3029701790588155"/>
                  <c:y val="3.7366977439665224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20</a:t>
                    </a:r>
                    <a:r>
                      <a:rPr lang="ja-JP" altLang="en-US" dirty="0"/>
                      <a:t>年以上～</a:t>
                    </a:r>
                    <a:r>
                      <a:rPr lang="en-US" altLang="ja-JP" dirty="0"/>
                      <a:t>30</a:t>
                    </a:r>
                    <a:r>
                      <a:rPr lang="ja-JP" altLang="en-US" dirty="0"/>
                      <a:t>年未満</a:t>
                    </a:r>
                    <a:r>
                      <a:rPr lang="en-US" altLang="ja-JP" dirty="0"/>
                      <a:t>, </a:t>
                    </a:r>
                    <a:r>
                      <a:rPr lang="en-US" altLang="ja-JP" dirty="0" smtClean="0"/>
                      <a:t>35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 </a:t>
                    </a:r>
                    <a:r>
                      <a:rPr lang="en-US" altLang="ja-JP" dirty="0"/>
                      <a:t>, 8%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6.4840411209734841E-2"/>
                  <c:y val="0.14118895966029724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30</a:t>
                    </a:r>
                    <a:r>
                      <a:rPr lang="ja-JP" altLang="en-US" dirty="0"/>
                      <a:t>年以上</a:t>
                    </a:r>
                    <a:r>
                      <a:rPr lang="en-US" altLang="ja-JP" dirty="0"/>
                      <a:t>, </a:t>
                    </a:r>
                  </a:p>
                  <a:p>
                    <a:r>
                      <a:rPr lang="en-US" altLang="ja-JP" dirty="0"/>
                      <a:t>75 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, </a:t>
                    </a:r>
                    <a:r>
                      <a:rPr lang="en-US" altLang="ja-JP" dirty="0"/>
                      <a:t>17%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Sheet1!$E$3:$E$8</c:f>
              <c:strCache>
                <c:ptCount val="6"/>
                <c:pt idx="0">
                  <c:v>1年未満</c:v>
                </c:pt>
                <c:pt idx="1">
                  <c:v>1年以上～3年未満</c:v>
                </c:pt>
                <c:pt idx="2">
                  <c:v>3年以上～10年未満</c:v>
                </c:pt>
                <c:pt idx="3">
                  <c:v>10年以上～20年未満</c:v>
                </c:pt>
                <c:pt idx="4">
                  <c:v>20年以上～30年未満</c:v>
                </c:pt>
                <c:pt idx="5">
                  <c:v>30年以上</c:v>
                </c:pt>
              </c:strCache>
            </c:strRef>
          </c:cat>
          <c:val>
            <c:numRef>
              <c:f>Sheet1!$F$3:$F$8</c:f>
              <c:numCache>
                <c:formatCode>#,##0_);[Red]\(#,##0\)</c:formatCode>
                <c:ptCount val="6"/>
                <c:pt idx="0">
                  <c:v>127</c:v>
                </c:pt>
                <c:pt idx="1">
                  <c:v>100</c:v>
                </c:pt>
                <c:pt idx="2">
                  <c:v>48</c:v>
                </c:pt>
                <c:pt idx="3">
                  <c:v>50</c:v>
                </c:pt>
                <c:pt idx="4">
                  <c:v>35</c:v>
                </c:pt>
                <c:pt idx="5">
                  <c:v>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pattFill prst="pct50">
                <a:fgClr>
                  <a:srgbClr val="0070C0"/>
                </a:fgClr>
                <a:bgClr>
                  <a:schemeClr val="bg1"/>
                </a:bgClr>
              </a:pattFill>
              <a:ln>
                <a:solidFill>
                  <a:srgbClr val="0070C0"/>
                </a:solidFill>
              </a:ln>
            </c:spPr>
          </c:dPt>
          <c:dPt>
            <c:idx val="2"/>
            <c:bubble3D val="0"/>
            <c:spPr>
              <a:pattFill prst="dkHorz">
                <a:fgClr>
                  <a:srgbClr val="92D050"/>
                </a:fgClr>
                <a:bgClr>
                  <a:schemeClr val="bg1"/>
                </a:bgClr>
              </a:pattFill>
              <a:ln>
                <a:solidFill>
                  <a:srgbClr val="92D050"/>
                </a:solidFill>
              </a:ln>
            </c:spPr>
          </c:dPt>
          <c:dPt>
            <c:idx val="4"/>
            <c:bubble3D val="0"/>
            <c:spPr>
              <a:pattFill prst="pct50">
                <a:fgClr>
                  <a:schemeClr val="accent2"/>
                </a:fgClr>
                <a:bgClr>
                  <a:schemeClr val="bg1"/>
                </a:bgClr>
              </a:pattFill>
              <a:ln>
                <a:solidFill>
                  <a:schemeClr val="accent2"/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ja-JP" altLang="en-US" dirty="0"/>
                      <a:t>旅館</a:t>
                    </a:r>
                    <a:r>
                      <a:rPr lang="en-US" altLang="ja-JP"/>
                      <a:t>, </a:t>
                    </a:r>
                    <a:r>
                      <a:rPr lang="en-US" altLang="ja-JP" smtClean="0"/>
                      <a:t>6</a:t>
                    </a:r>
                    <a:r>
                      <a:rPr lang="ja-JP" altLang="en-US" smtClean="0"/>
                      <a:t>件</a:t>
                    </a:r>
                    <a:r>
                      <a:rPr lang="en-US" altLang="ja-JP" smtClean="0"/>
                      <a:t>, </a:t>
                    </a:r>
                    <a:r>
                      <a:rPr lang="en-US" altLang="ja-JP"/>
                      <a:t>3%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3650222383301858"/>
                  <c:y val="5.5345771403032096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リゾートホテル</a:t>
                    </a:r>
                    <a:r>
                      <a:rPr lang="en-US" altLang="ja-JP" dirty="0"/>
                      <a:t>, </a:t>
                    </a:r>
                    <a:endParaRPr lang="en-US" altLang="ja-JP" dirty="0" smtClean="0"/>
                  </a:p>
                  <a:p>
                    <a:r>
                      <a:rPr lang="en-US" altLang="ja-JP" dirty="0" smtClean="0"/>
                      <a:t>3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, </a:t>
                    </a:r>
                    <a:r>
                      <a:rPr lang="en-US" altLang="ja-JP" dirty="0"/>
                      <a:t>1%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ja-JP" altLang="en-US" dirty="0"/>
                      <a:t>ビジネスホテル</a:t>
                    </a:r>
                    <a:r>
                      <a:rPr lang="en-US" altLang="ja-JP"/>
                      <a:t>, </a:t>
                    </a:r>
                    <a:endParaRPr lang="en-US" altLang="ja-JP" smtClean="0"/>
                  </a:p>
                  <a:p>
                    <a:r>
                      <a:rPr lang="en-US" altLang="ja-JP" smtClean="0"/>
                      <a:t>44</a:t>
                    </a:r>
                    <a:r>
                      <a:rPr lang="ja-JP" altLang="en-US" smtClean="0"/>
                      <a:t>件</a:t>
                    </a:r>
                    <a:r>
                      <a:rPr lang="en-US" altLang="ja-JP" smtClean="0"/>
                      <a:t>, </a:t>
                    </a:r>
                    <a:r>
                      <a:rPr lang="en-US" altLang="ja-JP"/>
                      <a:t>20%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7.173983187262023E-2"/>
                  <c:y val="5.1006411450766481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シティホテル</a:t>
                    </a:r>
                    <a:r>
                      <a:rPr lang="en-US" altLang="ja-JP" dirty="0"/>
                      <a:t>,</a:t>
                    </a:r>
                  </a:p>
                  <a:p>
                    <a:r>
                      <a:rPr lang="en-US" altLang="ja-JP" dirty="0"/>
                      <a:t> </a:t>
                    </a:r>
                    <a:r>
                      <a:rPr lang="en-US" altLang="ja-JP" dirty="0" smtClean="0"/>
                      <a:t>5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, </a:t>
                    </a:r>
                    <a:r>
                      <a:rPr lang="en-US" altLang="ja-JP" dirty="0"/>
                      <a:t>2%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ja-JP" altLang="en-US" dirty="0"/>
                      <a:t>簡易宿所</a:t>
                    </a:r>
                    <a:r>
                      <a:rPr lang="en-US" altLang="ja-JP" dirty="0"/>
                      <a:t>, </a:t>
                    </a:r>
                  </a:p>
                  <a:p>
                    <a:r>
                      <a:rPr lang="en-US" altLang="ja-JP" dirty="0" smtClean="0"/>
                      <a:t>64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, </a:t>
                    </a:r>
                    <a:r>
                      <a:rPr lang="en-US" altLang="ja-JP" dirty="0"/>
                      <a:t>28%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ja-JP" altLang="en-US" dirty="0"/>
                      <a:t>特区民泊</a:t>
                    </a:r>
                    <a:r>
                      <a:rPr lang="en-US" altLang="ja-JP" dirty="0"/>
                      <a:t>, </a:t>
                    </a:r>
                  </a:p>
                  <a:p>
                    <a:r>
                      <a:rPr lang="en-US" altLang="ja-JP" dirty="0" smtClean="0"/>
                      <a:t>102</a:t>
                    </a:r>
                    <a:r>
                      <a:rPr lang="ja-JP" altLang="en-US" dirty="0" smtClean="0"/>
                      <a:t>件</a:t>
                    </a:r>
                    <a:r>
                      <a:rPr lang="en-US" altLang="ja-JP" dirty="0" smtClean="0"/>
                      <a:t>, </a:t>
                    </a:r>
                    <a:r>
                      <a:rPr lang="en-US" altLang="ja-JP" dirty="0"/>
                      <a:t>45%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ja-JP" altLang="en-US" dirty="0"/>
                      <a:t>その他</a:t>
                    </a:r>
                    <a:r>
                      <a:rPr lang="en-US" altLang="ja-JP"/>
                      <a:t>, </a:t>
                    </a:r>
                    <a:r>
                      <a:rPr lang="en-US" altLang="ja-JP" smtClean="0"/>
                      <a:t>3</a:t>
                    </a:r>
                    <a:r>
                      <a:rPr lang="ja-JP" altLang="en-US" smtClean="0"/>
                      <a:t>件</a:t>
                    </a:r>
                    <a:r>
                      <a:rPr lang="en-US" altLang="ja-JP" smtClean="0"/>
                      <a:t>, </a:t>
                    </a:r>
                    <a:r>
                      <a:rPr lang="en-US" altLang="ja-JP" dirty="0"/>
                      <a:t>1%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Sheet1!$H$3:$H$9</c:f>
              <c:strCache>
                <c:ptCount val="7"/>
                <c:pt idx="0">
                  <c:v>旅館</c:v>
                </c:pt>
                <c:pt idx="1">
                  <c:v>リゾートホテル</c:v>
                </c:pt>
                <c:pt idx="2">
                  <c:v>ビジネスホテル</c:v>
                </c:pt>
                <c:pt idx="3">
                  <c:v>シティホテル</c:v>
                </c:pt>
                <c:pt idx="4">
                  <c:v>簡易宿所</c:v>
                </c:pt>
                <c:pt idx="5">
                  <c:v>特区民泊</c:v>
                </c:pt>
                <c:pt idx="6">
                  <c:v>その他</c:v>
                </c:pt>
              </c:strCache>
            </c:strRef>
          </c:cat>
          <c:val>
            <c:numRef>
              <c:f>Sheet1!$I$3:$I$9</c:f>
              <c:numCache>
                <c:formatCode>General</c:formatCode>
                <c:ptCount val="7"/>
                <c:pt idx="0">
                  <c:v>6</c:v>
                </c:pt>
                <c:pt idx="1">
                  <c:v>3</c:v>
                </c:pt>
                <c:pt idx="2">
                  <c:v>44</c:v>
                </c:pt>
                <c:pt idx="3">
                  <c:v>5</c:v>
                </c:pt>
                <c:pt idx="4">
                  <c:v>64</c:v>
                </c:pt>
                <c:pt idx="5">
                  <c:v>102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Sheet2!$B$7:$B$19</c:f>
              <c:strCache>
                <c:ptCount val="13"/>
                <c:pt idx="0">
                  <c:v>2万円以上～3万円未満</c:v>
                </c:pt>
                <c:pt idx="1">
                  <c:v>1.5万円以上～2万円未満</c:v>
                </c:pt>
                <c:pt idx="2">
                  <c:v>1万円以上～1.5万円未満</c:v>
                </c:pt>
                <c:pt idx="3">
                  <c:v>9千円以上～1万円未満</c:v>
                </c:pt>
                <c:pt idx="4">
                  <c:v>8千円以上～9千円未満</c:v>
                </c:pt>
                <c:pt idx="5">
                  <c:v>7千円以上～8千円未満</c:v>
                </c:pt>
                <c:pt idx="6">
                  <c:v>6千円以上～7千円未満</c:v>
                </c:pt>
                <c:pt idx="7">
                  <c:v>5千円以上～6千円未満</c:v>
                </c:pt>
                <c:pt idx="8">
                  <c:v>4千円以上～5千円未満</c:v>
                </c:pt>
                <c:pt idx="9">
                  <c:v>3千円以上～4千円未満</c:v>
                </c:pt>
                <c:pt idx="10">
                  <c:v>2千円以上～3千円未満</c:v>
                </c:pt>
                <c:pt idx="11">
                  <c:v>1千円以上～2千円未満</c:v>
                </c:pt>
                <c:pt idx="12">
                  <c:v>1千円未満</c:v>
                </c:pt>
              </c:strCache>
            </c:strRef>
          </c:cat>
          <c:val>
            <c:numRef>
              <c:f>Sheet2!$C$7:$C$19</c:f>
              <c:numCache>
                <c:formatCode>#,##0_);[Red]\(#,##0\)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27</c:v>
                </c:pt>
                <c:pt idx="3">
                  <c:v>9</c:v>
                </c:pt>
                <c:pt idx="4">
                  <c:v>25</c:v>
                </c:pt>
                <c:pt idx="5">
                  <c:v>29</c:v>
                </c:pt>
                <c:pt idx="6">
                  <c:v>50</c:v>
                </c:pt>
                <c:pt idx="7">
                  <c:v>41</c:v>
                </c:pt>
                <c:pt idx="8">
                  <c:v>41</c:v>
                </c:pt>
                <c:pt idx="9">
                  <c:v>52</c:v>
                </c:pt>
                <c:pt idx="10">
                  <c:v>48</c:v>
                </c:pt>
                <c:pt idx="11">
                  <c:v>22</c:v>
                </c:pt>
                <c:pt idx="12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24582400"/>
        <c:axId val="124265600"/>
      </c:barChart>
      <c:catAx>
        <c:axId val="124582400"/>
        <c:scaling>
          <c:orientation val="maxMin"/>
        </c:scaling>
        <c:delete val="0"/>
        <c:axPos val="l"/>
        <c:majorTickMark val="out"/>
        <c:minorTickMark val="none"/>
        <c:tickLblPos val="nextTo"/>
        <c:crossAx val="124265600"/>
        <c:crosses val="autoZero"/>
        <c:auto val="1"/>
        <c:lblAlgn val="ctr"/>
        <c:lblOffset val="100"/>
        <c:noMultiLvlLbl val="0"/>
      </c:catAx>
      <c:valAx>
        <c:axId val="124265600"/>
        <c:scaling>
          <c:orientation val="minMax"/>
        </c:scaling>
        <c:delete val="0"/>
        <c:axPos val="t"/>
        <c:majorGridlines>
          <c:spPr>
            <a:ln>
              <a:noFill/>
            </a:ln>
          </c:spPr>
        </c:majorGridlines>
        <c:numFmt formatCode="#,##0_);[Red]\(#,##0\)" sourceLinked="1"/>
        <c:majorTickMark val="out"/>
        <c:minorTickMark val="none"/>
        <c:tickLblPos val="nextTo"/>
        <c:crossAx val="124582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952605960448838"/>
          <c:y val="2.6217056963640677E-2"/>
          <c:w val="0.73980772969670039"/>
          <c:h val="0.852613410822220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Sheet1!$B$7</c:f>
              <c:strCache>
                <c:ptCount val="1"/>
                <c:pt idx="0">
                  <c:v>旅館</c:v>
                </c:pt>
              </c:strCache>
            </c:strRef>
          </c:tx>
          <c:invertIfNegative val="0"/>
          <c:cat>
            <c:strRef>
              <c:f>Sheet1!$A$8:$A$20</c:f>
              <c:strCache>
                <c:ptCount val="13"/>
                <c:pt idx="0">
                  <c:v>1千円未満</c:v>
                </c:pt>
                <c:pt idx="1">
                  <c:v>1千円以上～2千円未満</c:v>
                </c:pt>
                <c:pt idx="2">
                  <c:v>2千円以上～3千円未満</c:v>
                </c:pt>
                <c:pt idx="3">
                  <c:v>3千円以上～4千円未満</c:v>
                </c:pt>
                <c:pt idx="4">
                  <c:v>4千円以上～5千円未満</c:v>
                </c:pt>
                <c:pt idx="5">
                  <c:v>5千円以上～6千円未満</c:v>
                </c:pt>
                <c:pt idx="6">
                  <c:v>6千円以上～7千円未満</c:v>
                </c:pt>
                <c:pt idx="7">
                  <c:v>7千円以上～8千円未満</c:v>
                </c:pt>
                <c:pt idx="8">
                  <c:v>8千円以上～9千円未満</c:v>
                </c:pt>
                <c:pt idx="9">
                  <c:v>9千円以上～1万円未満</c:v>
                </c:pt>
                <c:pt idx="10">
                  <c:v>1万円以上～1.5万円未満</c:v>
                </c:pt>
                <c:pt idx="11">
                  <c:v>1.5万円以上～2万円未満</c:v>
                </c:pt>
                <c:pt idx="12">
                  <c:v>2万円以上～3万円未満</c:v>
                </c:pt>
              </c:strCache>
            </c:strRef>
          </c:cat>
          <c:val>
            <c:numRef>
              <c:f>Sheet1!$B$8:$B$20</c:f>
              <c:numCache>
                <c:formatCode>#,##0_);[Red]\(#,##0\)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7</c:v>
                </c:pt>
                <c:pt idx="5">
                  <c:v>8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Sheet1!$C$7</c:f>
              <c:strCache>
                <c:ptCount val="1"/>
                <c:pt idx="0">
                  <c:v>ホテル</c:v>
                </c:pt>
              </c:strCache>
            </c:strRef>
          </c:tx>
          <c:spPr>
            <a:pattFill prst="wdUpDiag">
              <a:fgClr>
                <a:srgbClr val="C00000"/>
              </a:fgClr>
              <a:bgClr>
                <a:schemeClr val="bg1"/>
              </a:bgClr>
            </a:pattFill>
            <a:ln>
              <a:solidFill>
                <a:srgbClr val="C00000"/>
              </a:solidFill>
            </a:ln>
          </c:spPr>
          <c:invertIfNegative val="0"/>
          <c:cat>
            <c:strRef>
              <c:f>Sheet1!$A$8:$A$20</c:f>
              <c:strCache>
                <c:ptCount val="13"/>
                <c:pt idx="0">
                  <c:v>1千円未満</c:v>
                </c:pt>
                <c:pt idx="1">
                  <c:v>1千円以上～2千円未満</c:v>
                </c:pt>
                <c:pt idx="2">
                  <c:v>2千円以上～3千円未満</c:v>
                </c:pt>
                <c:pt idx="3">
                  <c:v>3千円以上～4千円未満</c:v>
                </c:pt>
                <c:pt idx="4">
                  <c:v>4千円以上～5千円未満</c:v>
                </c:pt>
                <c:pt idx="5">
                  <c:v>5千円以上～6千円未満</c:v>
                </c:pt>
                <c:pt idx="6">
                  <c:v>6千円以上～7千円未満</c:v>
                </c:pt>
                <c:pt idx="7">
                  <c:v>7千円以上～8千円未満</c:v>
                </c:pt>
                <c:pt idx="8">
                  <c:v>8千円以上～9千円未満</c:v>
                </c:pt>
                <c:pt idx="9">
                  <c:v>9千円以上～1万円未満</c:v>
                </c:pt>
                <c:pt idx="10">
                  <c:v>1万円以上～1.5万円未満</c:v>
                </c:pt>
                <c:pt idx="11">
                  <c:v>1.5万円以上～2万円未満</c:v>
                </c:pt>
                <c:pt idx="12">
                  <c:v>2万円以上～3万円未満</c:v>
                </c:pt>
              </c:strCache>
            </c:strRef>
          </c:cat>
          <c:val>
            <c:numRef>
              <c:f>Sheet1!$C$8:$C$20</c:f>
              <c:numCache>
                <c:formatCode>#,##0_);[Red]\(#,##0\)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14</c:v>
                </c:pt>
                <c:pt idx="5">
                  <c:v>27</c:v>
                </c:pt>
                <c:pt idx="6">
                  <c:v>38</c:v>
                </c:pt>
                <c:pt idx="7">
                  <c:v>24</c:v>
                </c:pt>
                <c:pt idx="8">
                  <c:v>20</c:v>
                </c:pt>
                <c:pt idx="9">
                  <c:v>7</c:v>
                </c:pt>
                <c:pt idx="10">
                  <c:v>24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Sheet1!$D$7</c:f>
              <c:strCache>
                <c:ptCount val="1"/>
                <c:pt idx="0">
                  <c:v>簡易宿所</c:v>
                </c:pt>
              </c:strCache>
            </c:strRef>
          </c:tx>
          <c:spPr>
            <a:pattFill prst="pct60">
              <a:fgClr>
                <a:srgbClr val="92D050"/>
              </a:fgClr>
              <a:bgClr>
                <a:schemeClr val="bg1"/>
              </a:bgClr>
            </a:pattFill>
            <a:ln>
              <a:solidFill>
                <a:srgbClr val="00B050"/>
              </a:solidFill>
            </a:ln>
          </c:spPr>
          <c:invertIfNegative val="0"/>
          <c:cat>
            <c:strRef>
              <c:f>Sheet1!$A$8:$A$20</c:f>
              <c:strCache>
                <c:ptCount val="13"/>
                <c:pt idx="0">
                  <c:v>1千円未満</c:v>
                </c:pt>
                <c:pt idx="1">
                  <c:v>1千円以上～2千円未満</c:v>
                </c:pt>
                <c:pt idx="2">
                  <c:v>2千円以上～3千円未満</c:v>
                </c:pt>
                <c:pt idx="3">
                  <c:v>3千円以上～4千円未満</c:v>
                </c:pt>
                <c:pt idx="4">
                  <c:v>4千円以上～5千円未満</c:v>
                </c:pt>
                <c:pt idx="5">
                  <c:v>5千円以上～6千円未満</c:v>
                </c:pt>
                <c:pt idx="6">
                  <c:v>6千円以上～7千円未満</c:v>
                </c:pt>
                <c:pt idx="7">
                  <c:v>7千円以上～8千円未満</c:v>
                </c:pt>
                <c:pt idx="8">
                  <c:v>8千円以上～9千円未満</c:v>
                </c:pt>
                <c:pt idx="9">
                  <c:v>9千円以上～1万円未満</c:v>
                </c:pt>
                <c:pt idx="10">
                  <c:v>1万円以上～1.5万円未満</c:v>
                </c:pt>
                <c:pt idx="11">
                  <c:v>1.5万円以上～2万円未満</c:v>
                </c:pt>
                <c:pt idx="12">
                  <c:v>2万円以上～3万円未満</c:v>
                </c:pt>
              </c:strCache>
            </c:strRef>
          </c:cat>
          <c:val>
            <c:numRef>
              <c:f>Sheet1!$D$8:$D$20</c:f>
              <c:numCache>
                <c:formatCode>#,##0_);[Red]\(#,##0\)</c:formatCode>
                <c:ptCount val="13"/>
                <c:pt idx="0">
                  <c:v>6</c:v>
                </c:pt>
                <c:pt idx="1">
                  <c:v>11</c:v>
                </c:pt>
                <c:pt idx="2">
                  <c:v>24</c:v>
                </c:pt>
                <c:pt idx="3">
                  <c:v>23</c:v>
                </c:pt>
                <c:pt idx="4">
                  <c:v>11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Sheet1!$E$7</c:f>
              <c:strCache>
                <c:ptCount val="1"/>
                <c:pt idx="0">
                  <c:v>特区民泊</c:v>
                </c:pt>
              </c:strCache>
            </c:strRef>
          </c:tx>
          <c:spPr>
            <a:pattFill prst="ltUpDiag">
              <a:fgClr>
                <a:srgbClr val="7030A0"/>
              </a:fgClr>
              <a:bgClr>
                <a:schemeClr val="bg1"/>
              </a:bgClr>
            </a:pattFill>
            <a:ln>
              <a:solidFill>
                <a:srgbClr val="7030A0"/>
              </a:solidFill>
            </a:ln>
          </c:spPr>
          <c:invertIfNegative val="0"/>
          <c:cat>
            <c:strRef>
              <c:f>Sheet1!$A$8:$A$20</c:f>
              <c:strCache>
                <c:ptCount val="13"/>
                <c:pt idx="0">
                  <c:v>1千円未満</c:v>
                </c:pt>
                <c:pt idx="1">
                  <c:v>1千円以上～2千円未満</c:v>
                </c:pt>
                <c:pt idx="2">
                  <c:v>2千円以上～3千円未満</c:v>
                </c:pt>
                <c:pt idx="3">
                  <c:v>3千円以上～4千円未満</c:v>
                </c:pt>
                <c:pt idx="4">
                  <c:v>4千円以上～5千円未満</c:v>
                </c:pt>
                <c:pt idx="5">
                  <c:v>5千円以上～6千円未満</c:v>
                </c:pt>
                <c:pt idx="6">
                  <c:v>6千円以上～7千円未満</c:v>
                </c:pt>
                <c:pt idx="7">
                  <c:v>7千円以上～8千円未満</c:v>
                </c:pt>
                <c:pt idx="8">
                  <c:v>8千円以上～9千円未満</c:v>
                </c:pt>
                <c:pt idx="9">
                  <c:v>9千円以上～1万円未満</c:v>
                </c:pt>
                <c:pt idx="10">
                  <c:v>1万円以上～1.5万円未満</c:v>
                </c:pt>
                <c:pt idx="11">
                  <c:v>1.5万円以上～2万円未満</c:v>
                </c:pt>
                <c:pt idx="12">
                  <c:v>2万円以上～3万円未満</c:v>
                </c:pt>
              </c:strCache>
            </c:strRef>
          </c:cat>
          <c:val>
            <c:numRef>
              <c:f>Sheet1!$E$8:$E$20</c:f>
              <c:numCache>
                <c:formatCode>#,##0_);[Red]\(#,##0\)</c:formatCode>
                <c:ptCount val="13"/>
                <c:pt idx="0">
                  <c:v>8</c:v>
                </c:pt>
                <c:pt idx="1">
                  <c:v>8</c:v>
                </c:pt>
                <c:pt idx="2">
                  <c:v>18</c:v>
                </c:pt>
                <c:pt idx="3">
                  <c:v>18</c:v>
                </c:pt>
                <c:pt idx="4">
                  <c:v>8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2</c:v>
                </c:pt>
                <c:pt idx="9">
                  <c:v>0</c:v>
                </c:pt>
                <c:pt idx="10">
                  <c:v>2</c:v>
                </c:pt>
                <c:pt idx="11">
                  <c:v>1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25232640"/>
        <c:axId val="120240896"/>
      </c:barChart>
      <c:catAx>
        <c:axId val="12523264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20240896"/>
        <c:crosses val="autoZero"/>
        <c:auto val="1"/>
        <c:lblAlgn val="ctr"/>
        <c:lblOffset val="100"/>
        <c:noMultiLvlLbl val="0"/>
      </c:catAx>
      <c:valAx>
        <c:axId val="120240896"/>
        <c:scaling>
          <c:orientation val="minMax"/>
          <c:max val="50"/>
        </c:scaling>
        <c:delete val="0"/>
        <c:axPos val="b"/>
        <c:majorGridlines>
          <c:spPr>
            <a:ln>
              <a:noFill/>
            </a:ln>
          </c:spPr>
        </c:majorGridlines>
        <c:numFmt formatCode="#,##0_);[Red]\(#,##0\)" sourceLinked="1"/>
        <c:majorTickMark val="out"/>
        <c:minorTickMark val="none"/>
        <c:tickLblPos val="nextTo"/>
        <c:crossAx val="1252326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4345072769692255"/>
          <c:y val="0.94143349687872524"/>
          <c:w val="0.64411573317250459"/>
          <c:h val="4.42662902320162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AE7AA-8DE3-4230-ACE0-68A33F8BAB50}" type="datetimeFigureOut">
              <a:rPr kumimoji="1" lang="ja-JP" altLang="en-US" smtClean="0"/>
              <a:t>2018/7/12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8675A-BE5D-4437-9C9C-812EF920FE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4258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5A59B-267F-425A-A54E-599F8985E110}" type="datetimeFigureOut">
              <a:rPr kumimoji="1" lang="ja-JP" altLang="en-US" smtClean="0"/>
              <a:t>2018/7/12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12800" y="746125"/>
            <a:ext cx="51816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C726C-56F5-481A-AE3E-A1366CB09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2620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669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234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5566" y="2130427"/>
            <a:ext cx="8109744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1132" y="3886200"/>
            <a:ext cx="667861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0C83-6E72-4E0A-91D7-046F194AD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652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5566" y="2130427"/>
            <a:ext cx="8109744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1132" y="3886200"/>
            <a:ext cx="667861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0C83-6E72-4E0A-91D7-046F194AD4C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123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451" y="116632"/>
            <a:ext cx="9525424" cy="490066"/>
          </a:xfrm>
        </p:spPr>
        <p:txBody>
          <a:bodyPr>
            <a:normAutofit/>
          </a:bodyPr>
          <a:lstStyle>
            <a:lvl1pPr algn="l">
              <a:defRPr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08492" y="6486468"/>
            <a:ext cx="2226204" cy="365125"/>
          </a:xfrm>
        </p:spPr>
        <p:txBody>
          <a:bodyPr/>
          <a:lstStyle/>
          <a:p>
            <a:r>
              <a:rPr lang="en-US" altLang="ja-JP" dirty="0" smtClean="0"/>
              <a:t>P. </a:t>
            </a:r>
            <a:fld id="{B5F80C83-6E72-4E0A-91D7-046F194AD4C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0" y="692696"/>
            <a:ext cx="9540875" cy="0"/>
          </a:xfrm>
          <a:prstGeom prst="line">
            <a:avLst/>
          </a:prstGeom>
          <a:ln w="127000" cmpd="thinThick">
            <a:solidFill>
              <a:srgbClr val="00206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/>
          <p:cNvSpPr txBox="1"/>
          <p:nvPr userDrawn="1"/>
        </p:nvSpPr>
        <p:spPr>
          <a:xfrm>
            <a:off x="7506741" y="116632"/>
            <a:ext cx="1944216" cy="41549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大阪府観光客受入環境整備の推進に関する調査検討会議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547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7044" y="274638"/>
            <a:ext cx="85867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7044" y="1600202"/>
            <a:ext cx="85867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7044" y="6356352"/>
            <a:ext cx="22262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59799" y="6356352"/>
            <a:ext cx="30212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7627" y="6356352"/>
            <a:ext cx="22262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80C83-6E72-4E0A-91D7-046F194AD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294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794773" y="447055"/>
            <a:ext cx="12600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b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資料２</a:t>
            </a:r>
            <a:endParaRPr kumimoji="1"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タイトル 1"/>
          <p:cNvSpPr>
            <a:spLocks noGrp="1"/>
          </p:cNvSpPr>
          <p:nvPr>
            <p:ph type="ctrTitle"/>
          </p:nvPr>
        </p:nvSpPr>
        <p:spPr>
          <a:xfrm>
            <a:off x="685800" y="2274838"/>
            <a:ext cx="7772400" cy="2308324"/>
          </a:xfr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cs typeface="Meiryo UI" panose="020B0604030504040204" pitchFamily="50" charset="-128"/>
              </a:rPr>
              <a:t>平成</a:t>
            </a:r>
            <a:r>
              <a:rPr lang="en-US" altLang="ja-JP" sz="3600" b="1" dirty="0">
                <a:cs typeface="Meiryo UI" panose="020B0604030504040204" pitchFamily="50" charset="-128"/>
              </a:rPr>
              <a:t>30</a:t>
            </a:r>
            <a:r>
              <a:rPr lang="ja-JP" altLang="en-US" sz="3600" b="1" dirty="0" smtClean="0">
                <a:cs typeface="Meiryo UI" panose="020B0604030504040204" pitchFamily="50" charset="-128"/>
              </a:rPr>
              <a:t>年度</a:t>
            </a:r>
            <a:r>
              <a:rPr lang="en-US" altLang="ja-JP" sz="3600" b="1" dirty="0" smtClean="0">
                <a:cs typeface="Meiryo UI" panose="020B0604030504040204" pitchFamily="50" charset="-128"/>
              </a:rPr>
              <a:t/>
            </a:r>
            <a:br>
              <a:rPr lang="en-US" altLang="ja-JP" sz="3600" b="1" dirty="0" smtClean="0">
                <a:cs typeface="Meiryo UI" panose="020B0604030504040204" pitchFamily="50" charset="-128"/>
              </a:rPr>
            </a:br>
            <a:r>
              <a:rPr lang="ja-JP" altLang="en-US" sz="3600" b="1" dirty="0" smtClean="0">
                <a:cs typeface="Meiryo UI" panose="020B0604030504040204" pitchFamily="50" charset="-128"/>
              </a:rPr>
              <a:t>大阪府宿泊</a:t>
            </a:r>
            <a:r>
              <a:rPr lang="ja-JP" altLang="en-US" sz="3600" b="1" dirty="0">
                <a:cs typeface="Meiryo UI" panose="020B0604030504040204" pitchFamily="50" charset="-128"/>
              </a:rPr>
              <a:t>実態</a:t>
            </a:r>
            <a:r>
              <a:rPr lang="ja-JP" altLang="en-US" sz="3600" b="1" dirty="0" smtClean="0">
                <a:cs typeface="Meiryo UI" panose="020B0604030504040204" pitchFamily="50" charset="-128"/>
              </a:rPr>
              <a:t>に関する調査</a:t>
            </a:r>
            <a:r>
              <a:rPr lang="en-US" altLang="ja-JP" sz="3600" b="1" dirty="0" smtClean="0">
                <a:cs typeface="Meiryo UI" panose="020B0604030504040204" pitchFamily="50" charset="-128"/>
              </a:rPr>
              <a:t/>
            </a:r>
            <a:br>
              <a:rPr lang="en-US" altLang="ja-JP" sz="3600" b="1" dirty="0" smtClean="0">
                <a:cs typeface="Meiryo UI" panose="020B0604030504040204" pitchFamily="50" charset="-128"/>
              </a:rPr>
            </a:br>
            <a:r>
              <a:rPr lang="en-US" altLang="ja-JP" sz="3600" b="1" dirty="0" smtClean="0">
                <a:cs typeface="Meiryo UI" panose="020B0604030504040204" pitchFamily="50" charset="-128"/>
              </a:rPr>
              <a:t/>
            </a:r>
            <a:br>
              <a:rPr lang="en-US" altLang="ja-JP" sz="3600" b="1" dirty="0" smtClean="0">
                <a:cs typeface="Meiryo UI" panose="020B0604030504040204" pitchFamily="50" charset="-128"/>
              </a:rPr>
            </a:br>
            <a:r>
              <a:rPr lang="ja-JP" altLang="en-US" sz="3600" b="1" dirty="0" smtClean="0">
                <a:cs typeface="Meiryo UI" panose="020B0604030504040204" pitchFamily="50" charset="-128"/>
              </a:rPr>
              <a:t>（</a:t>
            </a:r>
            <a:r>
              <a:rPr lang="ja-JP" altLang="en-US" sz="3600" b="1" dirty="0">
                <a:cs typeface="Meiryo UI" panose="020B0604030504040204" pitchFamily="50" charset="-128"/>
              </a:rPr>
              <a:t>中間報告）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94239" y="5805336"/>
            <a:ext cx="705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+mn-ea"/>
              </a:rPr>
              <a:t>本資料は、平成</a:t>
            </a:r>
            <a:r>
              <a:rPr kumimoji="1" lang="en-US" altLang="ja-JP" sz="1600" b="1" dirty="0" smtClean="0">
                <a:latin typeface="+mn-ea"/>
              </a:rPr>
              <a:t>30</a:t>
            </a:r>
            <a:r>
              <a:rPr kumimoji="1" lang="ja-JP" altLang="en-US" sz="1600" b="1" dirty="0" smtClean="0">
                <a:latin typeface="+mn-ea"/>
              </a:rPr>
              <a:t>年</a:t>
            </a:r>
            <a:r>
              <a:rPr kumimoji="1" lang="en-US" altLang="ja-JP" sz="1600" b="1" dirty="0" smtClean="0">
                <a:latin typeface="+mn-ea"/>
              </a:rPr>
              <a:t>6</a:t>
            </a:r>
            <a:r>
              <a:rPr kumimoji="1" lang="ja-JP" altLang="en-US" sz="1600" b="1" dirty="0" smtClean="0">
                <a:latin typeface="+mn-ea"/>
              </a:rPr>
              <a:t>月</a:t>
            </a:r>
            <a:r>
              <a:rPr kumimoji="1" lang="en-US" altLang="ja-JP" sz="1600" b="1" dirty="0" smtClean="0">
                <a:latin typeface="+mn-ea"/>
              </a:rPr>
              <a:t>30</a:t>
            </a:r>
            <a:r>
              <a:rPr kumimoji="1" lang="ja-JP" altLang="en-US" sz="1600" b="1" dirty="0" smtClean="0">
                <a:latin typeface="+mn-ea"/>
              </a:rPr>
              <a:t>日現在の回答状況をもとに作成した中間報告であり、数値等については</a:t>
            </a:r>
            <a:r>
              <a:rPr lang="ja-JP" altLang="en-US" sz="1600" b="1" dirty="0">
                <a:latin typeface="+mn-ea"/>
              </a:rPr>
              <a:t>、</a:t>
            </a:r>
            <a:r>
              <a:rPr kumimoji="1" lang="ja-JP" altLang="en-US" sz="1600" b="1" dirty="0" smtClean="0">
                <a:latin typeface="+mn-ea"/>
              </a:rPr>
              <a:t>確定したものではない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098000" y="5776308"/>
            <a:ext cx="7092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32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dirty="0" smtClean="0"/>
              <a:t>調査の概要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964" y="832644"/>
            <a:ext cx="946085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調査対象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2,439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（平成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日現在、府内で旅館業法の許可、特区民泊の認定、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又は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新法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民泊に係る事前相談を行なっている宿泊施設）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調査期間　　　平成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日～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22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 </a:t>
            </a:r>
            <a:endParaRPr lang="ja-JP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○回答数　　　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441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件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（回答率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18.1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6/29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現在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graphicFrame>
        <p:nvGraphicFramePr>
          <p:cNvPr id="27" name="グラフ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37325"/>
              </p:ext>
            </p:extLst>
          </p:nvPr>
        </p:nvGraphicFramePr>
        <p:xfrm>
          <a:off x="4826443" y="1556792"/>
          <a:ext cx="439248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533697" y="1470832"/>
            <a:ext cx="1800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＜調査対象施設の内訳＞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10397" y="4005064"/>
            <a:ext cx="1800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＜回答施設の内訳＞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94857"/>
              </p:ext>
            </p:extLst>
          </p:nvPr>
        </p:nvGraphicFramePr>
        <p:xfrm>
          <a:off x="2826221" y="4293096"/>
          <a:ext cx="2880320" cy="239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319"/>
                <a:gridCol w="1632184"/>
                <a:gridCol w="925817"/>
              </a:tblGrid>
              <a:tr h="17145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施設種別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件数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旅館ホテル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219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rowSpan="4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内訳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旅館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リゾートホテル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ビジネスホテル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シティホテル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簡易宿所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特区民泊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新法民泊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その他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グラフ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1940630"/>
              </p:ext>
            </p:extLst>
          </p:nvPr>
        </p:nvGraphicFramePr>
        <p:xfrm>
          <a:off x="4604780" y="3957877"/>
          <a:ext cx="4572000" cy="2913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4846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施設種別ごとの延べ宿泊者数</a:t>
            </a:r>
            <a:r>
              <a:rPr kumimoji="1" lang="ja-JP" altLang="en-US" sz="2000" dirty="0" smtClean="0"/>
              <a:t>（</a:t>
            </a:r>
            <a:r>
              <a:rPr kumimoji="1" lang="en-US" altLang="ja-JP" sz="2000" dirty="0" smtClean="0"/>
              <a:t>2017</a:t>
            </a:r>
            <a:r>
              <a:rPr kumimoji="1" lang="ja-JP" altLang="en-US" sz="2000" dirty="0" smtClean="0"/>
              <a:t>）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079270"/>
              </p:ext>
            </p:extLst>
          </p:nvPr>
        </p:nvGraphicFramePr>
        <p:xfrm>
          <a:off x="305942" y="4941168"/>
          <a:ext cx="4536503" cy="1781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2352"/>
                <a:gridCol w="1492510"/>
                <a:gridCol w="1511641"/>
              </a:tblGrid>
              <a:tr h="158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2017</a:t>
                      </a:r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（有効回答）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(n=372)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人数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割合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旅館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395,540 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リゾートホテル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1,269,058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ビジネスホテル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7,368,015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54.2%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シティホテル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3,400,565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25.0%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簡易宿所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960,841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特区民泊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16,122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その他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194,505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13,604,646 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5478665"/>
              </p:ext>
            </p:extLst>
          </p:nvPr>
        </p:nvGraphicFramePr>
        <p:xfrm>
          <a:off x="179387" y="980728"/>
          <a:ext cx="9182100" cy="38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6064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施設種別の宿泊施設の整備状況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816740" y="659453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P.3</a:t>
            </a: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8939413"/>
              </p:ext>
            </p:extLst>
          </p:nvPr>
        </p:nvGraphicFramePr>
        <p:xfrm>
          <a:off x="-1134219" y="764704"/>
          <a:ext cx="684847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037290"/>
              </p:ext>
            </p:extLst>
          </p:nvPr>
        </p:nvGraphicFramePr>
        <p:xfrm>
          <a:off x="809997" y="4993086"/>
          <a:ext cx="2808312" cy="1795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1953"/>
                <a:gridCol w="926359"/>
              </a:tblGrid>
              <a:tr h="20057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営業年数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施設数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0057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年未満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127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0057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年以上～</a:t>
                      </a:r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年未満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0057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年以上～</a:t>
                      </a:r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年未満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48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0057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年以上～</a:t>
                      </a:r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</a:t>
                      </a:r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年未満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50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0057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</a:t>
                      </a:r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年以上～</a:t>
                      </a:r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</a:t>
                      </a:r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年未満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35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0057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</a:t>
                      </a:r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年以上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75 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00571"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計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435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58269" y="4478048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(n=435)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2078325"/>
              </p:ext>
            </p:extLst>
          </p:nvPr>
        </p:nvGraphicFramePr>
        <p:xfrm>
          <a:off x="4999524" y="1448780"/>
          <a:ext cx="5532115" cy="3499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2322165" y="1182238"/>
            <a:ext cx="5400000" cy="61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V="1">
            <a:off x="2106141" y="4588124"/>
            <a:ext cx="5544000" cy="18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353223"/>
              </p:ext>
            </p:extLst>
          </p:nvPr>
        </p:nvGraphicFramePr>
        <p:xfrm>
          <a:off x="5922565" y="4768686"/>
          <a:ext cx="2232248" cy="201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/>
                <a:gridCol w="936104"/>
              </a:tblGrid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施設種別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施設数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旅館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リゾートホテル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ビジネスホテル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44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シティホテル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簡易宿所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64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特区民泊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102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その他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計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227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4151393" y="1799238"/>
            <a:ext cx="29668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＜開業３年未満の宿泊施設の内訳＞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600716" y="4478048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(n=227)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右矢印 5"/>
          <p:cNvSpPr/>
          <p:nvPr/>
        </p:nvSpPr>
        <p:spPr>
          <a:xfrm>
            <a:off x="4698429" y="2636912"/>
            <a:ext cx="1152128" cy="93610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2322165" y="1182238"/>
            <a:ext cx="0" cy="1836000"/>
          </a:xfrm>
          <a:prstGeom prst="line">
            <a:avLst/>
          </a:prstGeom>
          <a:ln w="635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H="1">
            <a:off x="2106141" y="2961152"/>
            <a:ext cx="216024" cy="1778506"/>
          </a:xfrm>
          <a:prstGeom prst="line">
            <a:avLst/>
          </a:prstGeom>
          <a:ln w="635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241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平均宿泊単価（</a:t>
            </a:r>
            <a:r>
              <a:rPr kumimoji="1" lang="en-US" altLang="ja-JP" dirty="0" smtClean="0"/>
              <a:t>2017</a:t>
            </a:r>
            <a:r>
              <a:rPr kumimoji="1" lang="ja-JP" altLang="en-US" dirty="0" smtClean="0"/>
              <a:t>年）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905333"/>
              </p:ext>
            </p:extLst>
          </p:nvPr>
        </p:nvGraphicFramePr>
        <p:xfrm>
          <a:off x="146578" y="914674"/>
          <a:ext cx="3471731" cy="56798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5887"/>
                <a:gridCol w="687106"/>
                <a:gridCol w="818738"/>
              </a:tblGrid>
              <a:tr h="3562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人当たり平均宿泊単価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万円以上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0.0%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0.0%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0.2%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0.5%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27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6.1%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2.0%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25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5.7%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6.6%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50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11.3%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41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9.3%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41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9.3%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52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11.8%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48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10.9%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千円以上～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22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5.0%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115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3.4%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362 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100.0%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P.4</a:t>
            </a:r>
          </a:p>
        </p:txBody>
      </p:sp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2034193"/>
              </p:ext>
            </p:extLst>
          </p:nvPr>
        </p:nvGraphicFramePr>
        <p:xfrm>
          <a:off x="3825645" y="908720"/>
          <a:ext cx="5634000" cy="5685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7097504" y="6479758"/>
            <a:ext cx="1814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(n=362)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1043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（参考）施設種別ごとの</a:t>
            </a:r>
            <a:r>
              <a:rPr lang="ja-JP" altLang="en-US" dirty="0"/>
              <a:t>平均</a:t>
            </a:r>
            <a:r>
              <a:rPr lang="ja-JP" altLang="en-US" dirty="0" smtClean="0"/>
              <a:t>宿泊単価（</a:t>
            </a:r>
            <a:r>
              <a:rPr lang="en-US" altLang="ja-JP" dirty="0" smtClean="0"/>
              <a:t>2017</a:t>
            </a:r>
            <a:r>
              <a:rPr lang="ja-JP" altLang="en-US" dirty="0" smtClean="0"/>
              <a:t>年）</a:t>
            </a:r>
            <a:endParaRPr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P.5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451635" y="1268760"/>
            <a:ext cx="1814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(n=346)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857690"/>
              </p:ext>
            </p:extLst>
          </p:nvPr>
        </p:nvGraphicFramePr>
        <p:xfrm>
          <a:off x="175877" y="894768"/>
          <a:ext cx="3383999" cy="5831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9719"/>
                <a:gridCol w="591070"/>
                <a:gridCol w="591070"/>
                <a:gridCol w="591070"/>
                <a:gridCol w="591070"/>
              </a:tblGrid>
              <a:tr h="34251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人</a:t>
                      </a:r>
                      <a:r>
                        <a:rPr lang="ja-JP" altLang="en-US" sz="10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当たり</a:t>
                      </a:r>
                      <a:endParaRPr lang="en-US" altLang="ja-JP" sz="10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0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平均</a:t>
                      </a:r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宿泊単価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旅館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ホテル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簡易宿所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特区民泊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74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万円以上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38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27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23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1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74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千円未満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3624"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162 </a:t>
                      </a:r>
                      <a:endParaRPr lang="en-US" altLang="ja-JP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80 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75 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4832197"/>
              </p:ext>
            </p:extLst>
          </p:nvPr>
        </p:nvGraphicFramePr>
        <p:xfrm>
          <a:off x="3618309" y="908721"/>
          <a:ext cx="5760640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5901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5893</TotalTime>
  <Words>829</Words>
  <Application>Microsoft Office PowerPoint</Application>
  <PresentationFormat>ユーザー設定</PresentationFormat>
  <Paragraphs>300</Paragraphs>
  <Slides>6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​​テーマ</vt:lpstr>
      <vt:lpstr>平成30年度 大阪府宿泊実態に関する調査  （中間報告）</vt:lpstr>
      <vt:lpstr>調査の概要</vt:lpstr>
      <vt:lpstr>施設種別ごとの延べ宿泊者数（2017）</vt:lpstr>
      <vt:lpstr>施設種別の宿泊施設の整備状況</vt:lpstr>
      <vt:lpstr>平均宿泊単価（2017年）</vt:lpstr>
      <vt:lpstr>（参考）施設種別ごとの平均宿泊単価（2017年）</vt:lpstr>
    </vt:vector>
  </TitlesOfParts>
  <Company>大阪府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松本　有可</dc:creator>
  <cp:lastModifiedBy>山下　雄也　２回目</cp:lastModifiedBy>
  <cp:revision>366</cp:revision>
  <cp:lastPrinted>2018-07-10T01:49:09Z</cp:lastPrinted>
  <dcterms:created xsi:type="dcterms:W3CDTF">2015-04-20T00:31:14Z</dcterms:created>
  <dcterms:modified xsi:type="dcterms:W3CDTF">2018-07-12T01:47:47Z</dcterms:modified>
</cp:coreProperties>
</file>