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04" r:id="rId2"/>
  </p:sldIdLst>
  <p:sldSz cx="9540875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00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575"/>
    <a:srgbClr val="FF99FF"/>
    <a:srgbClr val="FF66FF"/>
    <a:srgbClr val="FF4B4B"/>
    <a:srgbClr val="CCECFF"/>
    <a:srgbClr val="3399FF"/>
    <a:srgbClr val="CCFFFF"/>
    <a:srgbClr val="0000FF"/>
    <a:srgbClr val="FFFFCC"/>
    <a:srgbClr val="4172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9794" autoAdjust="0"/>
    <p:restoredTop sz="94964" autoAdjust="0"/>
  </p:normalViewPr>
  <p:slideViewPr>
    <p:cSldViewPr>
      <p:cViewPr varScale="1">
        <p:scale>
          <a:sx n="69" d="100"/>
          <a:sy n="69" d="100"/>
        </p:scale>
        <p:origin x="-1740" y="-102"/>
      </p:cViewPr>
      <p:guideLst>
        <p:guide orient="horz" pos="2160"/>
        <p:guide pos="300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6967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9" y="1"/>
            <a:ext cx="2949787" cy="496967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649AE7AA-8DE3-4230-ACE0-68A33F8BAB50}" type="datetimeFigureOut">
              <a:rPr kumimoji="1" lang="ja-JP" altLang="en-US" smtClean="0"/>
              <a:t>2018/8/14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696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9" y="9440647"/>
            <a:ext cx="2949787" cy="49696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9E18675A-BE5D-4437-9C9C-812EF920FE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42588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6967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6967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DB05A59B-267F-425A-A54E-599F8985E110}" type="datetimeFigureOut">
              <a:rPr kumimoji="1" lang="ja-JP" altLang="en-US" smtClean="0"/>
              <a:t>2018/8/14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811213" y="746125"/>
            <a:ext cx="51847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696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696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24BC726C-56F5-481A-AE3E-A1366CB09D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26206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15566" y="2130427"/>
            <a:ext cx="8109744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31132" y="3886200"/>
            <a:ext cx="6678613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80C83-6E72-4E0A-91D7-046F194AD4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652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15566" y="2130427"/>
            <a:ext cx="8109744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31132" y="3886200"/>
            <a:ext cx="6678613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80C83-6E72-4E0A-91D7-046F194AD4C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123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451" y="116632"/>
            <a:ext cx="9525424" cy="490066"/>
          </a:xfrm>
        </p:spPr>
        <p:txBody>
          <a:bodyPr>
            <a:normAutofit/>
          </a:bodyPr>
          <a:lstStyle>
            <a:lvl1pPr algn="l">
              <a:defRPr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308492" y="6486468"/>
            <a:ext cx="2226204" cy="365125"/>
          </a:xfrm>
        </p:spPr>
        <p:txBody>
          <a:bodyPr/>
          <a:lstStyle/>
          <a:p>
            <a:r>
              <a:rPr lang="en-US" altLang="ja-JP" dirty="0" smtClean="0"/>
              <a:t>P. </a:t>
            </a:r>
            <a:fld id="{B5F80C83-6E72-4E0A-91D7-046F194AD4C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0" y="692696"/>
            <a:ext cx="9540875" cy="0"/>
          </a:xfrm>
          <a:prstGeom prst="line">
            <a:avLst/>
          </a:prstGeom>
          <a:ln w="127000" cmpd="thinThick">
            <a:solidFill>
              <a:srgbClr val="00206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/>
          <p:cNvSpPr txBox="1"/>
          <p:nvPr userDrawn="1"/>
        </p:nvSpPr>
        <p:spPr>
          <a:xfrm>
            <a:off x="7506741" y="116632"/>
            <a:ext cx="1944216" cy="41549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大阪府観光客受入環境整備の推進に関する調査検討会議</a:t>
            </a:r>
            <a:endParaRPr kumimoji="1"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5479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7044" y="274638"/>
            <a:ext cx="858678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7044" y="1600202"/>
            <a:ext cx="858678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7044" y="6356352"/>
            <a:ext cx="22262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59799" y="6356352"/>
            <a:ext cx="30212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37627" y="6356352"/>
            <a:ext cx="22262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80C83-6E72-4E0A-91D7-046F194AD4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8294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0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来</a:t>
            </a:r>
            <a:r>
              <a:rPr lang="ja-JP" altLang="en-US" dirty="0"/>
              <a:t>阪外国人旅行者の来阪目的別数</a:t>
            </a:r>
            <a:endParaRPr kumimoji="1" lang="ja-JP" altLang="en-US" dirty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82368"/>
              </p:ext>
            </p:extLst>
          </p:nvPr>
        </p:nvGraphicFramePr>
        <p:xfrm>
          <a:off x="899592" y="957853"/>
          <a:ext cx="7200801" cy="2160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00267"/>
                <a:gridCol w="2400267"/>
                <a:gridCol w="2400267"/>
              </a:tblGrid>
              <a:tr h="43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旅行内容（</a:t>
                      </a:r>
                      <a:r>
                        <a:rPr kumimoji="1" lang="en-US" altLang="ja-JP" dirty="0" smtClean="0"/>
                        <a:t>2017</a:t>
                      </a:r>
                      <a:r>
                        <a:rPr kumimoji="1" lang="ja-JP" altLang="en-US" dirty="0" smtClean="0"/>
                        <a:t>年）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割合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人数</a:t>
                      </a:r>
                      <a:endParaRPr kumimoji="1" lang="en-US" altLang="ja-JP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0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観光・レジャー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83.1%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922.7</a:t>
                      </a:r>
                      <a:r>
                        <a:rPr kumimoji="1" lang="ja-JP" altLang="en-US" dirty="0" smtClean="0"/>
                        <a:t>万人</a:t>
                      </a:r>
                      <a:endParaRPr kumimoji="1" lang="en-US" altLang="ja-JP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0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ビジネス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10.5%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116.1</a:t>
                      </a:r>
                      <a:r>
                        <a:rPr kumimoji="1" lang="ja-JP" altLang="en-US" dirty="0" smtClean="0"/>
                        <a:t>万人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0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その他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6.4%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71.5</a:t>
                      </a:r>
                      <a:r>
                        <a:rPr kumimoji="1" lang="ja-JP" altLang="en-US" dirty="0" smtClean="0"/>
                        <a:t>万人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0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全体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1,110.3</a:t>
                      </a:r>
                      <a:r>
                        <a:rPr kumimoji="1" lang="ja-JP" altLang="en-US" dirty="0" smtClean="0"/>
                        <a:t>万人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4499992" y="3152001"/>
            <a:ext cx="4464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出典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：（割合）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観光庁　訪日外国人消費動向調査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（人数）大阪府推計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79512" y="3766449"/>
            <a:ext cx="44644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参考：全国・東京都・大阪府の比較（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5104472"/>
              </p:ext>
            </p:extLst>
          </p:nvPr>
        </p:nvGraphicFramePr>
        <p:xfrm>
          <a:off x="899586" y="4140344"/>
          <a:ext cx="7920885" cy="23850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505136"/>
                <a:gridCol w="712861"/>
                <a:gridCol w="712861"/>
                <a:gridCol w="712861"/>
                <a:gridCol w="712861"/>
                <a:gridCol w="712861"/>
                <a:gridCol w="712861"/>
                <a:gridCol w="712861"/>
                <a:gridCol w="712861"/>
                <a:gridCol w="712861"/>
              </a:tblGrid>
              <a:tr h="47700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r>
                        <a:rPr kumimoji="1" lang="ja-JP" altLang="en-US" sz="1400" dirty="0" smtClean="0"/>
                        <a:t>旅行内容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+mn-ea"/>
                          <a:ea typeface="+mn-ea"/>
                        </a:rPr>
                        <a:t>全国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+mn-ea"/>
                          <a:ea typeface="+mn-ea"/>
                        </a:rPr>
                        <a:t>東京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+mn-ea"/>
                          <a:ea typeface="+mn-ea"/>
                        </a:rPr>
                        <a:t>大阪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7700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 smtClean="0"/>
                        <a:t>年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2015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2016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2017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2015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2016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2017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2015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2016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2017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00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観光・レジャー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69.5</a:t>
                      </a:r>
                      <a:r>
                        <a:rPr lang="en-US" altLang="ja-JP" sz="1400" u="none" strike="noStrike" dirty="0" smtClean="0">
                          <a:effectLst/>
                          <a:latin typeface="+mn-ea"/>
                          <a:ea typeface="+mn-ea"/>
                        </a:rPr>
                        <a:t>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72.7</a:t>
                      </a:r>
                      <a:r>
                        <a:rPr lang="en-US" altLang="ja-JP" sz="1400" u="none" strike="noStrike" dirty="0" smtClean="0">
                          <a:effectLst/>
                          <a:latin typeface="+mn-ea"/>
                          <a:ea typeface="+mn-ea"/>
                        </a:rPr>
                        <a:t>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 smtClean="0">
                          <a:effectLst/>
                          <a:latin typeface="+mn-ea"/>
                          <a:ea typeface="+mn-ea"/>
                        </a:rPr>
                        <a:t>74.9%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57.5</a:t>
                      </a:r>
                      <a:r>
                        <a:rPr lang="en-US" altLang="ja-JP" sz="1400" u="none" strike="noStrike" dirty="0" smtClean="0">
                          <a:effectLst/>
                          <a:latin typeface="+mn-ea"/>
                          <a:ea typeface="+mn-ea"/>
                        </a:rPr>
                        <a:t>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61.3</a:t>
                      </a:r>
                      <a:r>
                        <a:rPr lang="en-US" altLang="ja-JP" sz="1400" u="none" strike="noStrike" dirty="0" smtClean="0">
                          <a:effectLst/>
                          <a:latin typeface="+mn-ea"/>
                          <a:ea typeface="+mn-ea"/>
                        </a:rPr>
                        <a:t>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 smtClean="0">
                          <a:effectLst/>
                          <a:latin typeface="+mn-ea"/>
                          <a:ea typeface="+mn-ea"/>
                        </a:rPr>
                        <a:t>61.2%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77.7</a:t>
                      </a:r>
                      <a:r>
                        <a:rPr lang="en-US" altLang="ja-JP" sz="1400" u="none" strike="noStrike" dirty="0" smtClean="0">
                          <a:effectLst/>
                          <a:latin typeface="+mn-ea"/>
                          <a:ea typeface="+mn-ea"/>
                        </a:rPr>
                        <a:t>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80.7</a:t>
                      </a:r>
                      <a:r>
                        <a:rPr lang="en-US" altLang="ja-JP" sz="1400" u="none" strike="noStrike" dirty="0" smtClean="0">
                          <a:effectLst/>
                          <a:latin typeface="+mn-ea"/>
                          <a:ea typeface="+mn-ea"/>
                        </a:rPr>
                        <a:t>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 smtClean="0">
                          <a:effectLst/>
                          <a:latin typeface="+mn-ea"/>
                          <a:ea typeface="+mn-ea"/>
                        </a:rPr>
                        <a:t>83.1%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00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ビジネス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20.1</a:t>
                      </a:r>
                      <a:r>
                        <a:rPr lang="en-US" altLang="ja-JP" sz="1400" u="none" strike="noStrike" dirty="0" smtClean="0">
                          <a:effectLst/>
                          <a:latin typeface="+mn-ea"/>
                          <a:ea typeface="+mn-ea"/>
                        </a:rPr>
                        <a:t>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17.9</a:t>
                      </a:r>
                      <a:r>
                        <a:rPr lang="en-US" altLang="ja-JP" sz="1400" u="none" strike="noStrike" dirty="0" smtClean="0">
                          <a:effectLst/>
                          <a:latin typeface="+mn-ea"/>
                          <a:ea typeface="+mn-ea"/>
                        </a:rPr>
                        <a:t>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 smtClean="0">
                          <a:effectLst/>
                          <a:latin typeface="+mn-ea"/>
                          <a:ea typeface="+mn-ea"/>
                        </a:rPr>
                        <a:t>16.7%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29.6</a:t>
                      </a:r>
                      <a:r>
                        <a:rPr lang="en-US" altLang="ja-JP" sz="1400" u="none" strike="noStrike" dirty="0" smtClean="0">
                          <a:effectLst/>
                          <a:latin typeface="+mn-ea"/>
                          <a:ea typeface="+mn-ea"/>
                        </a:rPr>
                        <a:t>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27.1</a:t>
                      </a:r>
                      <a:r>
                        <a:rPr lang="en-US" altLang="ja-JP" sz="1400" u="none" strike="noStrike" dirty="0" smtClean="0">
                          <a:effectLst/>
                          <a:latin typeface="+mn-ea"/>
                          <a:ea typeface="+mn-ea"/>
                        </a:rPr>
                        <a:t>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 smtClean="0">
                          <a:effectLst/>
                          <a:latin typeface="+mn-ea"/>
                          <a:ea typeface="+mn-ea"/>
                        </a:rPr>
                        <a:t>27.0%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13.7</a:t>
                      </a:r>
                      <a:r>
                        <a:rPr lang="en-US" altLang="ja-JP" sz="1400" u="none" strike="noStrike" dirty="0" smtClean="0">
                          <a:effectLst/>
                          <a:latin typeface="+mn-ea"/>
                          <a:ea typeface="+mn-ea"/>
                        </a:rPr>
                        <a:t>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11.9</a:t>
                      </a:r>
                      <a:r>
                        <a:rPr lang="en-US" altLang="ja-JP" sz="1400" u="none" strike="noStrike" dirty="0" smtClean="0">
                          <a:effectLst/>
                          <a:latin typeface="+mn-ea"/>
                          <a:ea typeface="+mn-ea"/>
                        </a:rPr>
                        <a:t>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 smtClean="0">
                          <a:effectLst/>
                          <a:latin typeface="+mn-ea"/>
                          <a:ea typeface="+mn-ea"/>
                        </a:rPr>
                        <a:t>10.5%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00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その他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10.4</a:t>
                      </a:r>
                      <a:r>
                        <a:rPr lang="en-US" altLang="ja-JP" sz="1400" u="none" strike="noStrike" dirty="0" smtClean="0">
                          <a:effectLst/>
                          <a:latin typeface="+mn-ea"/>
                          <a:ea typeface="+mn-ea"/>
                        </a:rPr>
                        <a:t>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9.4</a:t>
                      </a:r>
                      <a:r>
                        <a:rPr lang="en-US" altLang="ja-JP" sz="1400" u="none" strike="noStrike" dirty="0" smtClean="0">
                          <a:effectLst/>
                          <a:latin typeface="+mn-ea"/>
                          <a:ea typeface="+mn-ea"/>
                        </a:rPr>
                        <a:t>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 smtClean="0">
                          <a:effectLst/>
                          <a:latin typeface="+mn-ea"/>
                          <a:ea typeface="+mn-ea"/>
                        </a:rPr>
                        <a:t>8.4%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12.9</a:t>
                      </a:r>
                      <a:r>
                        <a:rPr lang="en-US" altLang="ja-JP" sz="1400" u="none" strike="noStrike" dirty="0" smtClean="0">
                          <a:effectLst/>
                          <a:latin typeface="+mn-ea"/>
                          <a:ea typeface="+mn-ea"/>
                        </a:rPr>
                        <a:t>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11.6</a:t>
                      </a:r>
                      <a:r>
                        <a:rPr lang="en-US" altLang="ja-JP" sz="1400" u="none" strike="noStrike" dirty="0" smtClean="0">
                          <a:effectLst/>
                          <a:latin typeface="+mn-ea"/>
                          <a:ea typeface="+mn-ea"/>
                        </a:rPr>
                        <a:t>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 smtClean="0">
                          <a:effectLst/>
                          <a:latin typeface="+mn-ea"/>
                          <a:ea typeface="+mn-ea"/>
                        </a:rPr>
                        <a:t>11.8%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8.6</a:t>
                      </a:r>
                      <a:r>
                        <a:rPr lang="en-US" altLang="ja-JP" sz="1400" u="none" strike="noStrike" dirty="0" smtClean="0">
                          <a:effectLst/>
                          <a:latin typeface="+mn-ea"/>
                          <a:ea typeface="+mn-ea"/>
                        </a:rPr>
                        <a:t>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7.4</a:t>
                      </a:r>
                      <a:r>
                        <a:rPr lang="en-US" altLang="ja-JP" sz="1400" u="none" strike="noStrike" dirty="0" smtClean="0">
                          <a:effectLst/>
                          <a:latin typeface="+mn-ea"/>
                          <a:ea typeface="+mn-ea"/>
                        </a:rPr>
                        <a:t>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 smtClean="0">
                          <a:effectLst/>
                          <a:latin typeface="+mn-ea"/>
                          <a:ea typeface="+mn-ea"/>
                        </a:rPr>
                        <a:t>6.4%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4499992" y="6594530"/>
            <a:ext cx="44644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出典：観光庁　訪日外国人消費動向調査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 flipH="1">
            <a:off x="899592" y="4135225"/>
            <a:ext cx="1512168" cy="9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6066581" y="116680"/>
            <a:ext cx="1008000" cy="43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参考１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5274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9348</TotalTime>
  <Words>137</Words>
  <Application>Microsoft Office PowerPoint</Application>
  <PresentationFormat>ユーザー設定</PresentationFormat>
  <Paragraphs>65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来阪外国人旅行者の来阪目的別数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松本　有可</dc:creator>
  <cp:lastModifiedBy>山下　雄也　２回目</cp:lastModifiedBy>
  <cp:revision>508</cp:revision>
  <cp:lastPrinted>2018-08-14T07:56:13Z</cp:lastPrinted>
  <dcterms:created xsi:type="dcterms:W3CDTF">2015-04-20T00:31:14Z</dcterms:created>
  <dcterms:modified xsi:type="dcterms:W3CDTF">2018-08-14T08:19:23Z</dcterms:modified>
</cp:coreProperties>
</file>