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75" r:id="rId4"/>
    <p:sldId id="276" r:id="rId5"/>
    <p:sldId id="265" r:id="rId6"/>
    <p:sldId id="273" r:id="rId7"/>
    <p:sldId id="285" r:id="rId8"/>
    <p:sldId id="274" r:id="rId9"/>
    <p:sldId id="264" r:id="rId10"/>
    <p:sldId id="281" r:id="rId11"/>
    <p:sldId id="283" r:id="rId12"/>
    <p:sldId id="278" r:id="rId13"/>
  </p:sldIdLst>
  <p:sldSz cx="9540875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00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000000"/>
    <a:srgbClr val="0000FF"/>
    <a:srgbClr val="FF4B4B"/>
    <a:srgbClr val="4172AD"/>
    <a:srgbClr val="FF7575"/>
    <a:srgbClr val="8CAF47"/>
    <a:srgbClr val="FF9B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9647" autoAdjust="0"/>
    <p:restoredTop sz="94964" autoAdjust="0"/>
  </p:normalViewPr>
  <p:slideViewPr>
    <p:cSldViewPr>
      <p:cViewPr varScale="1">
        <p:scale>
          <a:sx n="69" d="100"/>
          <a:sy n="69" d="100"/>
        </p:scale>
        <p:origin x="-1740" y="-102"/>
      </p:cViewPr>
      <p:guideLst>
        <p:guide orient="horz" pos="2160"/>
        <p:guide pos="300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srv\&#20849;&#26377;&#12501;&#12457;&#12523;&#12480;\&#12510;&#12540;&#12465;&#12486;&#12451;&#12531;&#12464;\&#12510;&#12540;&#12465;&#12486;&#12451;&#12531;&#12464;&#23460;&#12510;&#12540;&#12465;&#12486;&#12451;&#12531;&#12464;&#25285;&#24403;\&#12510;&#12540;&#12465;&#12486;&#12451;&#12531;&#12464;&#35519;&#26619;\&#38306;&#31354;&#35519;&#26619;\2017&#24180;&#24230;&#28040;&#36027;&#21205;&#21521;&#35519;&#26619;\&#31532;2&#26399;\&#28040;&#36027;&#38989;&#35519;&#26619;&#12288;&#35336;&#31639;&#29992;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\LIB\03_&#35251;&#20809;&#29872;&#22659;&#25972;&#20633;&#65319;\00_01_(&#38468;&#23646;&#27231;&#38306;&#65289;&#22823;&#38442;&#24220;&#35251;&#20809;&#23458;&#21463;&#20837;&#29872;&#22659;&#25972;&#20633;&#12398;&#25512;&#36914;&#12395;&#38306;&#12377;&#12427;&#35519;&#26619;&#26908;&#35342;&#20250;&#35696;\&#9733;&#35519;&#26619;&#26908;&#35342;&#20250;&#35696;&#65288;H30&#65289;\&#31532;&#65297;&#22238;&#65288;300618&#65289;\&#9632;&#36039;&#26009;\&#36039;&#26009;&#20316;&#25104;&#29992;&#12487;&#12540;&#12479;\&#9733;&#23487;&#27850;&#26045;&#35373;&#25512;&#31227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8602045174445026E-2"/>
          <c:y val="3.9740568231333047E-2"/>
          <c:w val="0.86927344900853643"/>
          <c:h val="0.8559746137468847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来阪外国人!$A$8</c:f>
              <c:strCache>
                <c:ptCount val="1"/>
                <c:pt idx="0">
                  <c:v>来阪外国人旅行者数</c:v>
                </c:pt>
              </c:strCache>
            </c:strRef>
          </c:tx>
          <c:spPr>
            <a:pattFill prst="wdUpDiag">
              <a:fgClr>
                <a:srgbClr val="3399FF"/>
              </a:fgClr>
              <a:bgClr>
                <a:schemeClr val="bg1"/>
              </a:bgClr>
            </a:pattFill>
            <a:ln>
              <a:solidFill>
                <a:srgbClr val="3399FF"/>
              </a:solidFill>
            </a:ln>
          </c:spPr>
          <c:invertIfNegative val="0"/>
          <c:dPt>
            <c:idx val="4"/>
            <c:invertIfNegative val="0"/>
            <c:bubble3D val="0"/>
          </c:dPt>
          <c:dLbls>
            <c:dLbl>
              <c:idx val="4"/>
              <c:layout>
                <c:manualLayout>
                  <c:x val="4.5187099704140034E-4"/>
                  <c:y val="0.29136937312571154"/>
                </c:manualLayout>
              </c:layout>
              <c:spPr/>
              <c:txPr>
                <a:bodyPr horzOverflow="overflow" tIns="45720" rIns="91440"/>
                <a:lstStyle/>
                <a:p>
                  <a:pPr>
                    <a:defRPr sz="1400" baseline="0">
                      <a:solidFill>
                        <a:schemeClr val="bg1"/>
                      </a:solidFill>
                    </a:defRPr>
                  </a:pPr>
                  <a:endParaRPr lang="ja-JP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0" horzOverflow="overflow" tIns="45720" rIns="91440" anchor="ctr"/>
              <a:lstStyle/>
              <a:p>
                <a:pPr algn="ctr" rtl="0">
                  <a:defRPr sz="1400" baseline="0">
                    <a:solidFill>
                      <a:schemeClr val="bg1"/>
                    </a:solidFill>
                  </a:defRPr>
                </a:pPr>
                <a:endParaRPr lang="ja-JP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来阪外国人!$H$7:$L$7</c:f>
              <c:strCache>
                <c:ptCount val="5"/>
                <c:pt idx="0">
                  <c:v>H25（2013）年</c:v>
                </c:pt>
                <c:pt idx="1">
                  <c:v>H26（2014）年</c:v>
                </c:pt>
                <c:pt idx="2">
                  <c:v>H27（2015）年</c:v>
                </c:pt>
                <c:pt idx="3">
                  <c:v>H28（2016）年</c:v>
                </c:pt>
                <c:pt idx="4">
                  <c:v>H29（2017）年</c:v>
                </c:pt>
              </c:strCache>
            </c:strRef>
          </c:cat>
          <c:val>
            <c:numRef>
              <c:f>来阪外国人!$H$8:$L$8</c:f>
              <c:numCache>
                <c:formatCode>General</c:formatCode>
                <c:ptCount val="5"/>
                <c:pt idx="0">
                  <c:v>263</c:v>
                </c:pt>
                <c:pt idx="1">
                  <c:v>376</c:v>
                </c:pt>
                <c:pt idx="2">
                  <c:v>716</c:v>
                </c:pt>
                <c:pt idx="3">
                  <c:v>940</c:v>
                </c:pt>
                <c:pt idx="4">
                  <c:v>1111</c:v>
                </c:pt>
              </c:numCache>
            </c:numRef>
          </c:val>
        </c:ser>
        <c:ser>
          <c:idx val="3"/>
          <c:order val="3"/>
          <c:tx>
            <c:strRef>
              <c:f>来阪外国人!$A$11</c:f>
              <c:strCache>
                <c:ptCount val="1"/>
                <c:pt idx="0">
                  <c:v>訪日外国人旅行者数</c:v>
                </c:pt>
              </c:strCache>
            </c:strRef>
          </c:tx>
          <c:spPr>
            <a:solidFill>
              <a:srgbClr val="FF4B4B"/>
            </a:solidFill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Pt>
            <c:idx val="3"/>
            <c:invertIfNegative val="0"/>
            <c:bubble3D val="0"/>
          </c:dPt>
          <c:dPt>
            <c:idx val="4"/>
            <c:invertIfNegative val="0"/>
            <c:bubble3D val="0"/>
          </c:dPt>
          <c:dLbls>
            <c:dLbl>
              <c:idx val="0"/>
              <c:layout>
                <c:manualLayout>
                  <c:x val="1.7405069797084764E-3"/>
                  <c:y val="2.6240265791164796E-2"/>
                </c:manualLayout>
              </c:layout>
              <c:spPr>
                <a:noFill/>
              </c:spPr>
              <c:txPr>
                <a:bodyPr horzOverflow="overflow" tIns="45720" rIns="91440"/>
                <a:lstStyle/>
                <a:p>
                  <a:pPr>
                    <a:defRPr sz="1400">
                      <a:solidFill>
                        <a:schemeClr val="tx1"/>
                      </a:solidFill>
                    </a:defRPr>
                  </a:pPr>
                  <a:endParaRPr lang="ja-JP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spPr>
                <a:noFill/>
              </c:spPr>
              <c:txPr>
                <a:bodyPr horzOverflow="overflow" tIns="45720" rIns="91440"/>
                <a:lstStyle/>
                <a:p>
                  <a:pPr>
                    <a:defRPr sz="1400">
                      <a:solidFill>
                        <a:schemeClr val="tx1"/>
                      </a:solidFill>
                    </a:defRPr>
                  </a:pPr>
                  <a:endParaRPr lang="ja-JP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spPr>
                <a:noFill/>
              </c:spPr>
              <c:txPr>
                <a:bodyPr horzOverflow="overflow" tIns="45720" rIns="91440"/>
                <a:lstStyle/>
                <a:p>
                  <a:pPr>
                    <a:defRPr sz="1400">
                      <a:solidFill>
                        <a:schemeClr val="tx1"/>
                      </a:solidFill>
                    </a:defRPr>
                  </a:pPr>
                  <a:endParaRPr lang="ja-JP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spPr>
                <a:noFill/>
              </c:spPr>
              <c:txPr>
                <a:bodyPr horzOverflow="overflow" tIns="45720" rIns="91440"/>
                <a:lstStyle/>
                <a:p>
                  <a:pPr>
                    <a:defRPr sz="1400">
                      <a:solidFill>
                        <a:schemeClr val="tx1"/>
                      </a:solidFill>
                    </a:defRPr>
                  </a:pPr>
                  <a:endParaRPr lang="ja-JP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/>
              <c:spPr>
                <a:noFill/>
              </c:spPr>
              <c:txPr>
                <a:bodyPr horzOverflow="overflow" tIns="45720" rIns="91440"/>
                <a:lstStyle/>
                <a:p>
                  <a:pPr>
                    <a:defRPr sz="1400">
                      <a:solidFill>
                        <a:schemeClr val="tx1"/>
                      </a:solidFill>
                    </a:defRPr>
                  </a:pPr>
                  <a:endParaRPr lang="ja-JP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ja-JP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来阪外国人!$H$7:$L$7</c:f>
              <c:strCache>
                <c:ptCount val="5"/>
                <c:pt idx="0">
                  <c:v>H25（2013）年</c:v>
                </c:pt>
                <c:pt idx="1">
                  <c:v>H26（2014）年</c:v>
                </c:pt>
                <c:pt idx="2">
                  <c:v>H27（2015）年</c:v>
                </c:pt>
                <c:pt idx="3">
                  <c:v>H28（2016）年</c:v>
                </c:pt>
                <c:pt idx="4">
                  <c:v>H29（2017）年</c:v>
                </c:pt>
              </c:strCache>
            </c:strRef>
          </c:cat>
          <c:val>
            <c:numRef>
              <c:f>来阪外国人!$H$11:$L$11</c:f>
              <c:numCache>
                <c:formatCode>General</c:formatCode>
                <c:ptCount val="5"/>
                <c:pt idx="0">
                  <c:v>1036</c:v>
                </c:pt>
                <c:pt idx="1">
                  <c:v>1341</c:v>
                </c:pt>
                <c:pt idx="2">
                  <c:v>1974</c:v>
                </c:pt>
                <c:pt idx="3">
                  <c:v>2404</c:v>
                </c:pt>
                <c:pt idx="4">
                  <c:v>2869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2675200"/>
        <c:axId val="119033792"/>
      </c:barChart>
      <c:lineChart>
        <c:grouping val="standard"/>
        <c:varyColors val="0"/>
        <c:ser>
          <c:idx val="1"/>
          <c:order val="1"/>
          <c:tx>
            <c:strRef>
              <c:f>来阪外国人!$A$9</c:f>
              <c:strCache>
                <c:ptCount val="1"/>
                <c:pt idx="0">
                  <c:v>対前年比（来阪外国人旅行者数）</c:v>
                </c:pt>
              </c:strCache>
            </c:strRef>
          </c:tx>
          <c:spPr>
            <a:ln w="12700">
              <a:solidFill>
                <a:srgbClr val="0000FF"/>
              </a:solidFill>
            </a:ln>
          </c:spPr>
          <c:marker>
            <c:spPr>
              <a:solidFill>
                <a:srgbClr val="0000FF"/>
              </a:solidFill>
              <a:ln>
                <a:solidFill>
                  <a:srgbClr val="0000FF"/>
                </a:solidFill>
              </a:ln>
            </c:spPr>
          </c:marker>
          <c:dPt>
            <c:idx val="0"/>
            <c:bubble3D val="0"/>
          </c:dPt>
          <c:dPt>
            <c:idx val="2"/>
            <c:bubble3D val="0"/>
          </c:dPt>
          <c:dPt>
            <c:idx val="4"/>
            <c:bubble3D val="0"/>
          </c:dPt>
          <c:dLbls>
            <c:dLbl>
              <c:idx val="0"/>
              <c:layout>
                <c:manualLayout>
                  <c:x val="-7.735943312429458E-2"/>
                  <c:y val="5.1001170678512439E-2"/>
                </c:manualLayout>
              </c:layout>
              <c:spPr/>
              <c:txPr>
                <a:bodyPr horzOverflow="overflow" tIns="45720" rIns="91440"/>
                <a:lstStyle/>
                <a:p>
                  <a:pPr>
                    <a:defRPr sz="1400">
                      <a:solidFill>
                        <a:schemeClr val="tx1"/>
                      </a:solidFill>
                    </a:defRPr>
                  </a:pPr>
                  <a:endParaRPr lang="ja-JP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8.8460659974755065E-2"/>
                  <c:y val="-3.1350877474327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7226796885668732E-2"/>
                  <c:y val="-4.5109754560537535E-2"/>
                </c:manualLayout>
              </c:layout>
              <c:spPr/>
              <c:txPr>
                <a:bodyPr horzOverflow="overflow" tIns="45720" rIns="91440"/>
                <a:lstStyle/>
                <a:p>
                  <a:pPr>
                    <a:defRPr sz="1400">
                      <a:solidFill>
                        <a:schemeClr val="tx1"/>
                      </a:solidFill>
                    </a:defRPr>
                  </a:pPr>
                  <a:endParaRPr lang="ja-JP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8.7320764293777504E-3"/>
                  <c:y val="-4.221306348926353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1.0665213845658326E-2"/>
                  <c:y val="4.2553136538227107E-2"/>
                </c:manualLayout>
              </c:layout>
              <c:spPr/>
              <c:txPr>
                <a:bodyPr horzOverflow="overflow" tIns="45720" rIns="91440"/>
                <a:lstStyle/>
                <a:p>
                  <a:pPr>
                    <a:defRPr sz="1400">
                      <a:solidFill>
                        <a:schemeClr val="tx1"/>
                      </a:solidFill>
                    </a:defRPr>
                  </a:pPr>
                  <a:endParaRPr lang="ja-JP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0" horzOverflow="overflow" tIns="45720" rIns="91440" anchor="ctr"/>
              <a:lstStyle/>
              <a:p>
                <a:pPr algn="ctr" rtl="0">
                  <a:defRPr sz="1400">
                    <a:solidFill>
                      <a:schemeClr val="tx1"/>
                    </a:solidFill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来阪外国人!$H$10:$L$10</c:f>
              <c:strCache>
                <c:ptCount val="5"/>
                <c:pt idx="0">
                  <c:v>H25（2013）年</c:v>
                </c:pt>
                <c:pt idx="1">
                  <c:v>H26（2014）年</c:v>
                </c:pt>
                <c:pt idx="2">
                  <c:v>H27（2015）年</c:v>
                </c:pt>
                <c:pt idx="3">
                  <c:v>H28（2016）年</c:v>
                </c:pt>
                <c:pt idx="4">
                  <c:v>H29（2017）年</c:v>
                </c:pt>
              </c:strCache>
            </c:strRef>
          </c:cat>
          <c:val>
            <c:numRef>
              <c:f>来阪外国人!$H$9:$L$9</c:f>
              <c:numCache>
                <c:formatCode>0%</c:formatCode>
                <c:ptCount val="5"/>
                <c:pt idx="0">
                  <c:v>1.2942633506418209</c:v>
                </c:pt>
                <c:pt idx="1">
                  <c:v>1.4313850973508502</c:v>
                </c:pt>
                <c:pt idx="2">
                  <c:v>1.9067208467550496</c:v>
                </c:pt>
                <c:pt idx="3">
                  <c:v>1.3119252097686442</c:v>
                </c:pt>
                <c:pt idx="4">
                  <c:v>1.1823809569911155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来阪外国人!$A$12</c:f>
              <c:strCache>
                <c:ptCount val="1"/>
                <c:pt idx="0">
                  <c:v>対前年比（訪日外国人旅行者数）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marker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>
              <c:idx val="0"/>
              <c:layout>
                <c:manualLayout>
                  <c:x val="-7.7685613725765212E-2"/>
                  <c:y val="-6.8666976709377728E-2"/>
                </c:manualLayout>
              </c:layout>
              <c:spPr>
                <a:noFill/>
              </c:spPr>
              <c:txPr>
                <a:bodyPr horzOverflow="overflow" tIns="45720" rIns="91440"/>
                <a:lstStyle/>
                <a:p>
                  <a:pPr>
                    <a:defRPr sz="1400">
                      <a:solidFill>
                        <a:schemeClr val="tx1"/>
                      </a:solidFill>
                    </a:defRPr>
                  </a:pPr>
                  <a:endParaRPr lang="ja-JP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6.8852751108461313E-2"/>
                  <c:y val="3.7812167572739759E-2"/>
                </c:manualLayout>
              </c:layout>
              <c:spPr>
                <a:noFill/>
              </c:spPr>
              <c:txPr>
                <a:bodyPr horzOverflow="overflow" tIns="45720" rIns="91440"/>
                <a:lstStyle/>
                <a:p>
                  <a:pPr>
                    <a:defRPr sz="1400">
                      <a:solidFill>
                        <a:schemeClr val="tx1"/>
                      </a:solidFill>
                    </a:defRPr>
                  </a:pPr>
                  <a:endParaRPr lang="ja-JP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5.1358032679386829E-2"/>
                  <c:y val="-3.9360398686747011E-2"/>
                </c:manualLayout>
              </c:layout>
              <c:spPr>
                <a:noFill/>
              </c:spPr>
              <c:txPr>
                <a:bodyPr horzOverflow="overflow" tIns="45720" rIns="91440"/>
                <a:lstStyle/>
                <a:p>
                  <a:pPr>
                    <a:defRPr sz="1400">
                      <a:solidFill>
                        <a:schemeClr val="tx1"/>
                      </a:solidFill>
                    </a:defRPr>
                  </a:pPr>
                  <a:endParaRPr lang="ja-JP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1.0947219383836687E-2"/>
                  <c:y val="5.1839141288601558E-2"/>
                </c:manualLayout>
              </c:layout>
              <c:spPr>
                <a:noFill/>
              </c:spPr>
              <c:txPr>
                <a:bodyPr horzOverflow="overflow" tIns="45720" rIns="91440"/>
                <a:lstStyle/>
                <a:p>
                  <a:pPr>
                    <a:defRPr sz="1400">
                      <a:solidFill>
                        <a:schemeClr val="tx1"/>
                      </a:solidFill>
                    </a:defRPr>
                  </a:pPr>
                  <a:endParaRPr lang="ja-JP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8.7955226970674472E-3"/>
                  <c:y val="-3.3395234964264907E-2"/>
                </c:manualLayout>
              </c:layout>
              <c:spPr>
                <a:noFill/>
              </c:spPr>
              <c:txPr>
                <a:bodyPr horzOverflow="overflow" tIns="45720" rIns="91440"/>
                <a:lstStyle/>
                <a:p>
                  <a:pPr>
                    <a:defRPr sz="1400">
                      <a:solidFill>
                        <a:schemeClr val="tx1"/>
                      </a:solidFill>
                    </a:defRPr>
                  </a:pPr>
                  <a:endParaRPr lang="ja-JP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来阪外国人!$H$10:$L$10</c:f>
              <c:strCache>
                <c:ptCount val="5"/>
                <c:pt idx="0">
                  <c:v>H25（2013）年</c:v>
                </c:pt>
                <c:pt idx="1">
                  <c:v>H26（2014）年</c:v>
                </c:pt>
                <c:pt idx="2">
                  <c:v>H27（2015）年</c:v>
                </c:pt>
                <c:pt idx="3">
                  <c:v>H28（2016）年</c:v>
                </c:pt>
                <c:pt idx="4">
                  <c:v>H29（2017）年</c:v>
                </c:pt>
              </c:strCache>
            </c:strRef>
          </c:cat>
          <c:val>
            <c:numRef>
              <c:f>来阪外国人!$H$12:$L$12</c:f>
              <c:numCache>
                <c:formatCode>0%</c:formatCode>
                <c:ptCount val="5"/>
                <c:pt idx="0">
                  <c:v>1.2399825079967288</c:v>
                </c:pt>
                <c:pt idx="1">
                  <c:v>1.2942484801094258</c:v>
                </c:pt>
                <c:pt idx="2">
                  <c:v>1.4714621506878125</c:v>
                </c:pt>
                <c:pt idx="3">
                  <c:v>1.2179764831341338</c:v>
                </c:pt>
                <c:pt idx="4">
                  <c:v>1.1934799519128774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2675712"/>
        <c:axId val="119034368"/>
      </c:lineChart>
      <c:catAx>
        <c:axId val="1226752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horzOverflow="overflow" tIns="45720" rIns="91440" anchor="ctr"/>
          <a:lstStyle/>
          <a:p>
            <a:pPr algn="ctr" rtl="0">
              <a:defRPr sz="1400">
                <a:solidFill>
                  <a:schemeClr val="tx1"/>
                </a:solidFill>
              </a:defRPr>
            </a:pPr>
            <a:endParaRPr lang="ja-JP"/>
          </a:p>
        </c:txPr>
        <c:crossAx val="119033792"/>
        <c:crosses val="autoZero"/>
        <c:auto val="1"/>
        <c:lblAlgn val="ctr"/>
        <c:lblOffset val="100"/>
        <c:noMultiLvlLbl val="0"/>
      </c:catAx>
      <c:valAx>
        <c:axId val="119033792"/>
        <c:scaling>
          <c:orientation val="minMax"/>
        </c:scaling>
        <c:delete val="0"/>
        <c:axPos val="l"/>
        <c:numFmt formatCode="#,##0_);[Red]\(#,##0\)&quot;万&quot;&quot;人&quot;" sourceLinked="0"/>
        <c:majorTickMark val="out"/>
        <c:minorTickMark val="none"/>
        <c:tickLblPos val="nextTo"/>
        <c:crossAx val="122675200"/>
        <c:crosses val="autoZero"/>
        <c:crossBetween val="between"/>
        <c:majorUnit val="200"/>
      </c:valAx>
      <c:catAx>
        <c:axId val="122675712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extTo"/>
        <c:crossAx val="119034368"/>
        <c:crosses val="autoZero"/>
        <c:auto val="1"/>
        <c:lblAlgn val="ctr"/>
        <c:lblOffset val="100"/>
        <c:noMultiLvlLbl val="0"/>
      </c:catAx>
      <c:valAx>
        <c:axId val="119034368"/>
        <c:scaling>
          <c:orientation val="minMax"/>
          <c:max val="2"/>
          <c:min val="1"/>
        </c:scaling>
        <c:delete val="0"/>
        <c:axPos val="r"/>
        <c:numFmt formatCode="0%" sourceLinked="0"/>
        <c:majorTickMark val="out"/>
        <c:minorTickMark val="none"/>
        <c:tickLblPos val="nextTo"/>
        <c:crossAx val="122675712"/>
        <c:crosses val="max"/>
        <c:crossBetween val="between"/>
      </c:valAx>
      <c:spPr>
        <a:ln>
          <a:noFill/>
        </a:ln>
      </c:spPr>
    </c:plotArea>
    <c:legend>
      <c:legendPos val="b"/>
      <c:layout>
        <c:manualLayout>
          <c:xMode val="edge"/>
          <c:yMode val="edge"/>
          <c:x val="7.6413604948773195E-2"/>
          <c:y val="7.9157016741729549E-2"/>
          <c:w val="0.30893894681744338"/>
          <c:h val="0.2025141583796326"/>
        </c:manualLayout>
      </c:layout>
      <c:overlay val="0"/>
      <c:txPr>
        <a:bodyPr horzOverflow="overflow" tIns="45720" rIns="91440" anchor="ctr"/>
        <a:lstStyle/>
        <a:p>
          <a:pPr algn="l" rtl="0">
            <a:defRPr sz="1000">
              <a:solidFill>
                <a:schemeClr val="tx1"/>
              </a:solidFill>
              <a:latin typeface="メイリオ"/>
              <a:ea typeface="メイリオ"/>
            </a:defRPr>
          </a:pPr>
          <a:endParaRPr lang="ja-JP"/>
        </a:p>
      </c:txPr>
    </c:legend>
    <c:plotVisOnly val="1"/>
    <c:dispBlanksAs val="gap"/>
    <c:showDLblsOverMax val="0"/>
  </c:chart>
  <c:txPr>
    <a:bodyPr tIns="45720" rIns="91440" anchor="ctr"/>
    <a:lstStyle/>
    <a:p>
      <a:pPr algn="ctr" rtl="0">
        <a:defRPr lang="ja-JP" altLang="en-US" sz="1000">
          <a:solidFill>
            <a:schemeClr val="tx1"/>
          </a:solidFill>
        </a:defRPr>
      </a:pPr>
      <a:endParaRPr lang="ja-JP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 sz="900">
                    <a:solidFill>
                      <a:schemeClr val="tx1"/>
                    </a:solidFill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Sheet1!$A$2:$E$2</c:f>
              <c:strCache>
                <c:ptCount val="5"/>
                <c:pt idx="0">
                  <c:v>2013年</c:v>
                </c:pt>
                <c:pt idx="1">
                  <c:v>2014年</c:v>
                </c:pt>
                <c:pt idx="2">
                  <c:v>2015年</c:v>
                </c:pt>
                <c:pt idx="3">
                  <c:v>2016年</c:v>
                </c:pt>
                <c:pt idx="4">
                  <c:v>2017年</c:v>
                </c:pt>
              </c:strCache>
            </c:strRef>
          </c:cat>
          <c:val>
            <c:numRef>
              <c:f>Sheet1!$A$3:$E$3</c:f>
              <c:numCache>
                <c:formatCode>#,##0_);[Red]\(#,##0\)</c:formatCode>
                <c:ptCount val="5"/>
                <c:pt idx="0">
                  <c:v>1598</c:v>
                </c:pt>
                <c:pt idx="1">
                  <c:v>2670</c:v>
                </c:pt>
                <c:pt idx="2">
                  <c:v>5781</c:v>
                </c:pt>
                <c:pt idx="3">
                  <c:v>8633</c:v>
                </c:pt>
                <c:pt idx="4">
                  <c:v>11852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118777856"/>
        <c:axId val="91042304"/>
      </c:barChart>
      <c:catAx>
        <c:axId val="11877785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ja-JP"/>
          </a:p>
        </c:txPr>
        <c:crossAx val="91042304"/>
        <c:crosses val="autoZero"/>
        <c:auto val="1"/>
        <c:lblAlgn val="ctr"/>
        <c:lblOffset val="100"/>
        <c:noMultiLvlLbl val="0"/>
      </c:catAx>
      <c:valAx>
        <c:axId val="91042304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#,##0_);[Red]\(#,##0\)" sourceLinked="1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ja-JP"/>
          </a:p>
        </c:txPr>
        <c:crossAx val="1187778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pPr>
      <a:endParaRPr lang="ja-JP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0.16956155634927539"/>
                  <c:y val="0.15438562381957568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5.8704310268200624E-2"/>
                  <c:y val="-0.14698011590443438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7036182855460691E-2"/>
                  <c:y val="6.1172466625155346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6.4500302184874694E-2"/>
                  <c:y val="6.6651186043927932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4.2842073437455733E-2"/>
                  <c:y val="0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900"/>
                </a:pPr>
                <a:endParaRPr lang="ja-JP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平均消費額!$B$19:$B$24</c:f>
              <c:strCache>
                <c:ptCount val="6"/>
                <c:pt idx="0">
                  <c:v>買い物</c:v>
                </c:pt>
                <c:pt idx="1">
                  <c:v>宿泊費</c:v>
                </c:pt>
                <c:pt idx="2">
                  <c:v>飲食費</c:v>
                </c:pt>
                <c:pt idx="3">
                  <c:v>娯楽・サービス</c:v>
                </c:pt>
                <c:pt idx="4">
                  <c:v>交通費</c:v>
                </c:pt>
                <c:pt idx="5">
                  <c:v>その他</c:v>
                </c:pt>
              </c:strCache>
            </c:strRef>
          </c:cat>
          <c:val>
            <c:numRef>
              <c:f>平均消費額!$C$19:$C$24</c:f>
              <c:numCache>
                <c:formatCode>"¥"#,##0_);[Red]\("¥"#,##0\)</c:formatCode>
                <c:ptCount val="6"/>
                <c:pt idx="0">
                  <c:v>53285.982477435398</c:v>
                </c:pt>
                <c:pt idx="1">
                  <c:v>22846.872035480901</c:v>
                </c:pt>
                <c:pt idx="2">
                  <c:v>15923.761500155601</c:v>
                </c:pt>
                <c:pt idx="3">
                  <c:v>7835.3172113289702</c:v>
                </c:pt>
                <c:pt idx="4">
                  <c:v>6522.4369436663601</c:v>
                </c:pt>
                <c:pt idx="5">
                  <c:v>231.50233426704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pPr>
      <a:endParaRPr lang="ja-JP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Pt>
            <c:idx val="3"/>
            <c:invertIfNegative val="0"/>
            <c:bubble3D val="0"/>
          </c:dPt>
          <c:dPt>
            <c:idx val="4"/>
            <c:invertIfNegative val="0"/>
            <c:bubble3D val="0"/>
          </c:dPt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900"/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平均消費額!$B$50:$B$54</c:f>
              <c:strCache>
                <c:ptCount val="5"/>
                <c:pt idx="0">
                  <c:v>宿泊費（全体平均）</c:v>
                </c:pt>
                <c:pt idx="1">
                  <c:v>ホテル</c:v>
                </c:pt>
                <c:pt idx="2">
                  <c:v>旅館</c:v>
                </c:pt>
                <c:pt idx="3">
                  <c:v>民泊</c:v>
                </c:pt>
                <c:pt idx="4">
                  <c:v>ゲストハウス・ホステル</c:v>
                </c:pt>
              </c:strCache>
            </c:strRef>
          </c:cat>
          <c:val>
            <c:numRef>
              <c:f>平均消費額!$C$50:$C$54</c:f>
              <c:numCache>
                <c:formatCode>"¥"#,##0_);[Red]\("¥"#,##0\)</c:formatCode>
                <c:ptCount val="5"/>
                <c:pt idx="0">
                  <c:v>7248.3922074614602</c:v>
                </c:pt>
                <c:pt idx="1">
                  <c:v>9430.4629708672092</c:v>
                </c:pt>
                <c:pt idx="2">
                  <c:v>6893.4295060080103</c:v>
                </c:pt>
                <c:pt idx="3">
                  <c:v>4554.3598508025198</c:v>
                </c:pt>
                <c:pt idx="4">
                  <c:v>3160.9721599751001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-27"/>
        <c:axId val="117697536"/>
        <c:axId val="91045184"/>
      </c:barChart>
      <c:catAx>
        <c:axId val="117697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sz="900"/>
            </a:pPr>
            <a:endParaRPr lang="ja-JP"/>
          </a:p>
        </c:txPr>
        <c:crossAx val="91045184"/>
        <c:crosses val="autoZero"/>
        <c:auto val="1"/>
        <c:lblAlgn val="ctr"/>
        <c:lblOffset val="100"/>
        <c:noMultiLvlLbl val="0"/>
      </c:catAx>
      <c:valAx>
        <c:axId val="91045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¥&quot;#,##0_);[Red]\(&quot;¥&quot;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 sz="900"/>
            </a:pPr>
            <a:endParaRPr lang="ja-JP"/>
          </a:p>
        </c:txPr>
        <c:crossAx val="1176975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0">
          <a:solidFill>
            <a:sysClr val="windowText" lastClr="000000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pPr>
      <a:endParaRPr lang="ja-JP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3426193704872092E-2"/>
          <c:y val="5.2546296296296299E-2"/>
          <c:w val="0.90319867639337281"/>
          <c:h val="0.808210119568387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全体なし!$A$5</c:f>
              <c:strCache>
                <c:ptCount val="1"/>
                <c:pt idx="0">
                  <c:v>ホテル・旅館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全体なし!$B$2:$E$2</c:f>
              <c:strCache>
                <c:ptCount val="4"/>
                <c:pt idx="0">
                  <c:v>2014年末</c:v>
                </c:pt>
                <c:pt idx="1">
                  <c:v>2015年末</c:v>
                </c:pt>
                <c:pt idx="2">
                  <c:v>2016年末</c:v>
                </c:pt>
                <c:pt idx="3">
                  <c:v>2017年末</c:v>
                </c:pt>
              </c:strCache>
            </c:strRef>
          </c:cat>
          <c:val>
            <c:numRef>
              <c:f>全体なし!$B$5:$E$5</c:f>
              <c:numCache>
                <c:formatCode>#,##0_);[Red]\(#,##0\)</c:formatCode>
                <c:ptCount val="4"/>
                <c:pt idx="0">
                  <c:v>1130</c:v>
                </c:pt>
                <c:pt idx="1">
                  <c:v>1137</c:v>
                </c:pt>
                <c:pt idx="2">
                  <c:v>1160</c:v>
                </c:pt>
                <c:pt idx="3">
                  <c:v>1230</c:v>
                </c:pt>
              </c:numCache>
            </c:numRef>
          </c:val>
        </c:ser>
        <c:ser>
          <c:idx val="1"/>
          <c:order val="1"/>
          <c:tx>
            <c:strRef>
              <c:f>全体なし!$A$6</c:f>
              <c:strCache>
                <c:ptCount val="1"/>
                <c:pt idx="0">
                  <c:v>簡易宿所</c:v>
                </c:pt>
              </c:strCache>
            </c:strRef>
          </c:tx>
          <c:spPr>
            <a:pattFill prst="wdUpDiag">
              <a:fgClr>
                <a:srgbClr val="CC0000"/>
              </a:fgClr>
              <a:bgClr>
                <a:schemeClr val="bg1"/>
              </a:bgClr>
            </a:pattFill>
            <a:ln>
              <a:solidFill>
                <a:srgbClr val="CC0000"/>
              </a:solidFill>
            </a:ln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全体なし!$B$2:$E$2</c:f>
              <c:strCache>
                <c:ptCount val="4"/>
                <c:pt idx="0">
                  <c:v>2014年末</c:v>
                </c:pt>
                <c:pt idx="1">
                  <c:v>2015年末</c:v>
                </c:pt>
                <c:pt idx="2">
                  <c:v>2016年末</c:v>
                </c:pt>
                <c:pt idx="3">
                  <c:v>2017年末</c:v>
                </c:pt>
              </c:strCache>
            </c:strRef>
          </c:cat>
          <c:val>
            <c:numRef>
              <c:f>全体なし!$B$6:$E$6</c:f>
              <c:numCache>
                <c:formatCode>#,##0_);[Red]\(#,##0\)</c:formatCode>
                <c:ptCount val="4"/>
                <c:pt idx="0">
                  <c:v>178</c:v>
                </c:pt>
                <c:pt idx="1">
                  <c:v>220</c:v>
                </c:pt>
                <c:pt idx="2">
                  <c:v>385</c:v>
                </c:pt>
                <c:pt idx="3">
                  <c:v>599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2462720"/>
        <c:axId val="120252672"/>
      </c:barChart>
      <c:catAx>
        <c:axId val="122462720"/>
        <c:scaling>
          <c:orientation val="minMax"/>
        </c:scaling>
        <c:delete val="0"/>
        <c:axPos val="b"/>
        <c:majorTickMark val="out"/>
        <c:minorTickMark val="none"/>
        <c:tickLblPos val="nextTo"/>
        <c:crossAx val="120252672"/>
        <c:crosses val="autoZero"/>
        <c:auto val="1"/>
        <c:lblAlgn val="ctr"/>
        <c:lblOffset val="100"/>
        <c:noMultiLvlLbl val="0"/>
      </c:catAx>
      <c:valAx>
        <c:axId val="120252672"/>
        <c:scaling>
          <c:orientation val="minMax"/>
          <c:max val="1500"/>
          <c:min val="0"/>
        </c:scaling>
        <c:delete val="0"/>
        <c:axPos val="l"/>
        <c:majorGridlines>
          <c:spPr>
            <a:ln>
              <a:noFill/>
            </a:ln>
          </c:spPr>
        </c:majorGridlines>
        <c:numFmt formatCode="#,##0_);[Red]\(#,##0\)" sourceLinked="1"/>
        <c:majorTickMark val="out"/>
        <c:minorTickMark val="none"/>
        <c:tickLblPos val="nextTo"/>
        <c:crossAx val="122462720"/>
        <c:crosses val="autoZero"/>
        <c:crossBetween val="between"/>
        <c:majorUnit val="500"/>
      </c:valAx>
    </c:plotArea>
    <c:legend>
      <c:legendPos val="r"/>
      <c:layout>
        <c:manualLayout>
          <c:xMode val="edge"/>
          <c:yMode val="edge"/>
          <c:x val="0.13869575678040244"/>
          <c:y val="4.5912438028579763E-2"/>
          <c:w val="0.24526483147562561"/>
          <c:h val="0.1026195683872849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pPr>
      <a:endParaRPr lang="ja-JP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9664332846128307E-2"/>
          <c:y val="2.3980004640197037E-2"/>
          <c:w val="0.93465514952900342"/>
          <c:h val="0.88102869459860256"/>
        </c:manualLayout>
      </c:layout>
      <c:lineChart>
        <c:grouping val="standard"/>
        <c:varyColors val="0"/>
        <c:ser>
          <c:idx val="0"/>
          <c:order val="0"/>
          <c:dLbls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Sheet1!$A$3:$X$3</c:f>
              <c:strCache>
                <c:ptCount val="24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  <c:pt idx="12">
                  <c:v>4月</c:v>
                </c:pt>
                <c:pt idx="13">
                  <c:v>5月</c:v>
                </c:pt>
                <c:pt idx="14">
                  <c:v>6月</c:v>
                </c:pt>
                <c:pt idx="15">
                  <c:v>7月</c:v>
                </c:pt>
                <c:pt idx="16">
                  <c:v>8月</c:v>
                </c:pt>
                <c:pt idx="17">
                  <c:v>9月</c:v>
                </c:pt>
                <c:pt idx="18">
                  <c:v>10月</c:v>
                </c:pt>
                <c:pt idx="19">
                  <c:v>11月</c:v>
                </c:pt>
                <c:pt idx="20">
                  <c:v>12月</c:v>
                </c:pt>
                <c:pt idx="21">
                  <c:v>1月</c:v>
                </c:pt>
                <c:pt idx="22">
                  <c:v>2月</c:v>
                </c:pt>
                <c:pt idx="23">
                  <c:v>3月</c:v>
                </c:pt>
              </c:strCache>
            </c:strRef>
          </c:cat>
          <c:val>
            <c:numRef>
              <c:f>Sheet1!$A$4:$X$4</c:f>
              <c:numCache>
                <c:formatCode>General</c:formatCode>
                <c:ptCount val="24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4</c:v>
                </c:pt>
                <c:pt idx="6">
                  <c:v>4</c:v>
                </c:pt>
                <c:pt idx="7">
                  <c:v>6</c:v>
                </c:pt>
                <c:pt idx="8">
                  <c:v>12</c:v>
                </c:pt>
                <c:pt idx="9">
                  <c:v>27</c:v>
                </c:pt>
                <c:pt idx="10">
                  <c:v>41</c:v>
                </c:pt>
                <c:pt idx="11">
                  <c:v>68</c:v>
                </c:pt>
                <c:pt idx="12">
                  <c:v>82</c:v>
                </c:pt>
                <c:pt idx="13">
                  <c:v>109</c:v>
                </c:pt>
                <c:pt idx="14">
                  <c:v>155</c:v>
                </c:pt>
                <c:pt idx="15">
                  <c:v>182</c:v>
                </c:pt>
                <c:pt idx="16">
                  <c:v>239</c:v>
                </c:pt>
                <c:pt idx="17">
                  <c:v>273</c:v>
                </c:pt>
                <c:pt idx="18">
                  <c:v>333</c:v>
                </c:pt>
                <c:pt idx="19">
                  <c:v>394</c:v>
                </c:pt>
                <c:pt idx="20">
                  <c:v>467</c:v>
                </c:pt>
                <c:pt idx="21">
                  <c:v>526</c:v>
                </c:pt>
                <c:pt idx="22">
                  <c:v>584</c:v>
                </c:pt>
                <c:pt idx="23">
                  <c:v>669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8826496"/>
        <c:axId val="120255552"/>
      </c:lineChart>
      <c:catAx>
        <c:axId val="118826496"/>
        <c:scaling>
          <c:orientation val="minMax"/>
        </c:scaling>
        <c:delete val="0"/>
        <c:axPos val="b"/>
        <c:majorTickMark val="out"/>
        <c:minorTickMark val="none"/>
        <c:tickLblPos val="nextTo"/>
        <c:crossAx val="120255552"/>
        <c:crosses val="autoZero"/>
        <c:auto val="1"/>
        <c:lblAlgn val="ctr"/>
        <c:lblOffset val="100"/>
        <c:noMultiLvlLbl val="0"/>
      </c:catAx>
      <c:valAx>
        <c:axId val="12025555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188264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pPr>
      <a:endParaRPr lang="ja-JP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18888641155326"/>
          <c:y val="3.7182637182637181E-2"/>
          <c:w val="0.85906943450250539"/>
          <c:h val="0.87814377011227407"/>
        </c:manualLayout>
      </c:layout>
      <c:lineChart>
        <c:grouping val="standard"/>
        <c:varyColors val="0"/>
        <c:ser>
          <c:idx val="0"/>
          <c:order val="0"/>
          <c:tx>
            <c:strRef>
              <c:f>Sheet1!$A$4</c:f>
              <c:strCache>
                <c:ptCount val="1"/>
                <c:pt idx="0">
                  <c:v>平日</c:v>
                </c:pt>
              </c:strCache>
            </c:strRef>
          </c:tx>
          <c:dLbls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Sheet1!$B$3:$F$3</c:f>
              <c:strCache>
                <c:ptCount val="5"/>
                <c:pt idx="0">
                  <c:v>2013年</c:v>
                </c:pt>
                <c:pt idx="1">
                  <c:v>2014年</c:v>
                </c:pt>
                <c:pt idx="2">
                  <c:v>2015年</c:v>
                </c:pt>
                <c:pt idx="3">
                  <c:v>2016年</c:v>
                </c:pt>
                <c:pt idx="4">
                  <c:v>2017年</c:v>
                </c:pt>
              </c:strCache>
            </c:strRef>
          </c:cat>
          <c:val>
            <c:numRef>
              <c:f>Sheet1!$B$4:$F$4</c:f>
              <c:numCache>
                <c:formatCode>#,##0_);[Red]\(#,##0\)</c:formatCode>
                <c:ptCount val="5"/>
                <c:pt idx="0">
                  <c:v>15013</c:v>
                </c:pt>
                <c:pt idx="1">
                  <c:v>16139</c:v>
                </c:pt>
                <c:pt idx="2">
                  <c:v>17237</c:v>
                </c:pt>
                <c:pt idx="3">
                  <c:v>16572</c:v>
                </c:pt>
                <c:pt idx="4">
                  <c:v>16073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Sheet1!$A$5</c:f>
              <c:strCache>
                <c:ptCount val="1"/>
                <c:pt idx="0">
                  <c:v>休前日</c:v>
                </c:pt>
              </c:strCache>
            </c:strRef>
          </c:tx>
          <c:dLbls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Sheet1!$B$3:$F$3</c:f>
              <c:strCache>
                <c:ptCount val="5"/>
                <c:pt idx="0">
                  <c:v>2013年</c:v>
                </c:pt>
                <c:pt idx="1">
                  <c:v>2014年</c:v>
                </c:pt>
                <c:pt idx="2">
                  <c:v>2015年</c:v>
                </c:pt>
                <c:pt idx="3">
                  <c:v>2016年</c:v>
                </c:pt>
                <c:pt idx="4">
                  <c:v>2017年</c:v>
                </c:pt>
              </c:strCache>
            </c:strRef>
          </c:cat>
          <c:val>
            <c:numRef>
              <c:f>Sheet1!$B$5:$F$5</c:f>
              <c:numCache>
                <c:formatCode>#,##0_);[Red]\(#,##0\)</c:formatCode>
                <c:ptCount val="5"/>
                <c:pt idx="0">
                  <c:v>16837</c:v>
                </c:pt>
                <c:pt idx="1">
                  <c:v>18074</c:v>
                </c:pt>
                <c:pt idx="2">
                  <c:v>19267</c:v>
                </c:pt>
                <c:pt idx="3">
                  <c:v>18576</c:v>
                </c:pt>
                <c:pt idx="4">
                  <c:v>18121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1257856"/>
        <c:axId val="119033216"/>
      </c:lineChart>
      <c:catAx>
        <c:axId val="131257856"/>
        <c:scaling>
          <c:orientation val="minMax"/>
        </c:scaling>
        <c:delete val="0"/>
        <c:axPos val="b"/>
        <c:majorTickMark val="out"/>
        <c:minorTickMark val="none"/>
        <c:tickLblPos val="nextTo"/>
        <c:crossAx val="119033216"/>
        <c:crosses val="autoZero"/>
        <c:auto val="1"/>
        <c:lblAlgn val="ctr"/>
        <c:lblOffset val="100"/>
        <c:noMultiLvlLbl val="0"/>
      </c:catAx>
      <c:valAx>
        <c:axId val="119033216"/>
        <c:scaling>
          <c:orientation val="minMax"/>
          <c:min val="15000"/>
        </c:scaling>
        <c:delete val="0"/>
        <c:axPos val="l"/>
        <c:majorGridlines>
          <c:spPr>
            <a:ln>
              <a:noFill/>
            </a:ln>
          </c:spPr>
        </c:majorGridlines>
        <c:numFmt formatCode="#,##0_);[Red]\(#,##0\)" sourceLinked="1"/>
        <c:majorTickMark val="out"/>
        <c:minorTickMark val="none"/>
        <c:tickLblPos val="nextTo"/>
        <c:crossAx val="131257856"/>
        <c:crosses val="autoZero"/>
        <c:crossBetween val="between"/>
        <c:majorUnit val="1000"/>
      </c:valAx>
    </c:plotArea>
    <c:legend>
      <c:legendPos val="r"/>
      <c:layout>
        <c:manualLayout>
          <c:xMode val="edge"/>
          <c:yMode val="edge"/>
          <c:x val="0.15548931942374566"/>
          <c:y val="9.6779843551497047E-2"/>
          <c:w val="0.11922503725782414"/>
          <c:h val="0.11847936698330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pPr>
      <a:endParaRPr lang="ja-JP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0.05285</cdr:x>
      <cdr:y>0.00492</cdr:y>
    </cdr:from>
    <cdr:to>
      <cdr:x>0.1571</cdr:x>
      <cdr:y>0.07642</cdr:y>
    </cdr:to>
    <cdr:sp macro="" textlink="">
      <cdr:nvSpPr>
        <cdr:cNvPr id="3073" name="正方形/長方形 1"/>
        <cdr:cNvSpPr/>
      </cdr:nvSpPr>
      <cdr:spPr>
        <a:xfrm xmlns:a="http://schemas.openxmlformats.org/drawingml/2006/main">
          <a:off x="468051" y="23010"/>
          <a:ext cx="923341" cy="3346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 horzOverflow="overflow"/>
        <a:lstStyle xmlns:a="http://schemas.openxmlformats.org/drawingml/2006/main"/>
        <a:p xmlns:a="http://schemas.openxmlformats.org/drawingml/2006/main">
          <a:r>
            <a:rPr lang="ja-JP" altLang="en-US" sz="800" dirty="0"/>
            <a:t>万人</a:t>
          </a:r>
          <a:endParaRPr lang="ja-JP" sz="8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9AE7AA-8DE3-4230-ACE0-68A33F8BAB50}" type="datetimeFigureOut">
              <a:rPr kumimoji="1" lang="ja-JP" altLang="en-US" smtClean="0"/>
              <a:t>2018/6/15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18675A-BE5D-4437-9C9C-812EF920FE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342588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05A59B-267F-425A-A54E-599F8985E110}" type="datetimeFigureOut">
              <a:rPr kumimoji="1" lang="ja-JP" altLang="en-US" smtClean="0"/>
              <a:t>2018/6/15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812800" y="746125"/>
            <a:ext cx="51816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BC726C-56F5-481A-AE3E-A1366CB09D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226206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56697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8234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15566" y="2130427"/>
            <a:ext cx="8109744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31132" y="3886200"/>
            <a:ext cx="6678613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80C83-6E72-4E0A-91D7-046F194AD4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86528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15566" y="2130427"/>
            <a:ext cx="8109744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31132" y="3886200"/>
            <a:ext cx="6678613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80C83-6E72-4E0A-91D7-046F194AD4C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1123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451" y="116632"/>
            <a:ext cx="9525424" cy="490066"/>
          </a:xfrm>
        </p:spPr>
        <p:txBody>
          <a:bodyPr>
            <a:normAutofit/>
          </a:bodyPr>
          <a:lstStyle>
            <a:lvl1pPr algn="l">
              <a:defRPr sz="24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308492" y="6486468"/>
            <a:ext cx="2226204" cy="365125"/>
          </a:xfrm>
        </p:spPr>
        <p:txBody>
          <a:bodyPr/>
          <a:lstStyle/>
          <a:p>
            <a:r>
              <a:rPr lang="en-US" altLang="ja-JP" dirty="0" smtClean="0"/>
              <a:t>P. </a:t>
            </a:r>
            <a:fld id="{B5F80C83-6E72-4E0A-91D7-046F194AD4C3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cxnSp>
        <p:nvCxnSpPr>
          <p:cNvPr id="8" name="直線コネクタ 7"/>
          <p:cNvCxnSpPr/>
          <p:nvPr userDrawn="1"/>
        </p:nvCxnSpPr>
        <p:spPr>
          <a:xfrm>
            <a:off x="0" y="692696"/>
            <a:ext cx="9540875" cy="0"/>
          </a:xfrm>
          <a:prstGeom prst="line">
            <a:avLst/>
          </a:prstGeom>
          <a:ln w="127000" cmpd="thinThick">
            <a:solidFill>
              <a:srgbClr val="00206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" name="テキスト ボックス 2"/>
          <p:cNvSpPr txBox="1"/>
          <p:nvPr userDrawn="1"/>
        </p:nvSpPr>
        <p:spPr>
          <a:xfrm>
            <a:off x="7506741" y="116632"/>
            <a:ext cx="1944216" cy="415498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大阪府観光客受入環境整備の推進に関する調査検討会議</a:t>
            </a:r>
            <a:endParaRPr kumimoji="1" lang="ja-JP" altLang="en-US" sz="105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654799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77044" y="274638"/>
            <a:ext cx="858678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7044" y="1600202"/>
            <a:ext cx="858678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77044" y="6356352"/>
            <a:ext cx="22262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59799" y="6356352"/>
            <a:ext cx="30212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837627" y="6356352"/>
            <a:ext cx="22262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80C83-6E72-4E0A-91D7-046F194AD4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8294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0" r:id="rId3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621939" y="2780928"/>
            <a:ext cx="64087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大阪の観光動向について</a:t>
            </a:r>
            <a:endParaRPr kumimoji="1"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7794773" y="447055"/>
            <a:ext cx="128776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b="1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資料１</a:t>
            </a:r>
            <a:endParaRPr kumimoji="1" lang="en-US" altLang="ja-JP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69324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宿泊</a:t>
            </a:r>
            <a:r>
              <a:rPr lang="ja-JP" altLang="en-US" dirty="0"/>
              <a:t>を取り巻く環境の</a:t>
            </a:r>
            <a:r>
              <a:rPr lang="ja-JP" altLang="en-US" dirty="0" smtClean="0"/>
              <a:t>変化④</a:t>
            </a:r>
            <a:r>
              <a:rPr lang="ja-JP" altLang="en-US" sz="2000" dirty="0" smtClean="0"/>
              <a:t>　～</a:t>
            </a:r>
            <a:r>
              <a:rPr kumimoji="1" lang="ja-JP" altLang="en-US" sz="2000" dirty="0" smtClean="0"/>
              <a:t>ホテル宿泊料の推移</a:t>
            </a:r>
            <a:r>
              <a:rPr kumimoji="1" lang="en-US" altLang="ja-JP" sz="2000" dirty="0" smtClean="0"/>
              <a:t>(</a:t>
            </a:r>
            <a:r>
              <a:rPr kumimoji="1" lang="ja-JP" altLang="en-US" sz="2000" dirty="0" smtClean="0"/>
              <a:t>全国</a:t>
            </a:r>
            <a:r>
              <a:rPr lang="en-US" altLang="ja-JP" sz="2000" dirty="0"/>
              <a:t>)</a:t>
            </a:r>
            <a:r>
              <a:rPr kumimoji="1" lang="ja-JP" altLang="en-US" sz="2000" dirty="0" smtClean="0"/>
              <a:t>～</a:t>
            </a:r>
            <a:endParaRPr kumimoji="1" lang="ja-JP" altLang="en-US" sz="2000" dirty="0"/>
          </a:p>
        </p:txBody>
      </p:sp>
      <p:sp>
        <p:nvSpPr>
          <p:cNvPr id="3" name="正方形/長方形 2"/>
          <p:cNvSpPr/>
          <p:nvPr/>
        </p:nvSpPr>
        <p:spPr>
          <a:xfrm>
            <a:off x="145603" y="6551766"/>
            <a:ext cx="52008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出典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Wingdings" panose="05000000000000000000" pitchFamily="2" charset="2"/>
              </a:rPr>
              <a:t>：総務省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「小売物価統計調査（動向編）」</a:t>
            </a:r>
            <a:endParaRPr lang="ja-JP" altLang="en-US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785970"/>
            <a:ext cx="9649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全国的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にみて、ホテル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宿泊料は、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平成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27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年をピークとして下落基調にある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8816740" y="6594530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P.9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7" name="グラフ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82284770"/>
              </p:ext>
            </p:extLst>
          </p:nvPr>
        </p:nvGraphicFramePr>
        <p:xfrm>
          <a:off x="377949" y="1340768"/>
          <a:ext cx="8798831" cy="45059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593973" y="5918722"/>
            <a:ext cx="87129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kumimoji="1"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ホテル宿泊料（１泊朝食付きの１名当たり宿泊料金）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835029" y="1556792"/>
            <a:ext cx="6230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（円）</a:t>
            </a:r>
            <a:endParaRPr kumimoji="1" lang="ja-JP" altLang="en-US" sz="1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41188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宿泊を取り巻く環境の変化⑤</a:t>
            </a:r>
            <a:r>
              <a:rPr lang="ja-JP" altLang="en-US" sz="2000" dirty="0" smtClean="0"/>
              <a:t>　～民泊利用状況～</a:t>
            </a:r>
            <a:endParaRPr kumimoji="1" lang="ja-JP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850" t="24432" r="23647" b="32509"/>
          <a:stretch/>
        </p:blipFill>
        <p:spPr bwMode="auto">
          <a:xfrm>
            <a:off x="233933" y="1629667"/>
            <a:ext cx="4536505" cy="4679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31764" y="980728"/>
            <a:ext cx="1908000" cy="307777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民泊施設の利用状況</a:t>
            </a:r>
            <a:endParaRPr lang="ja-JP" altLang="ja-JP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145603" y="6407750"/>
            <a:ext cx="52008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出典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Wingdings" panose="05000000000000000000" pitchFamily="2" charset="2"/>
              </a:rPr>
              <a:t>：（公財）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大阪観光局「</a:t>
            </a:r>
            <a:r>
              <a:rPr lang="zh-TW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平成</a:t>
            </a:r>
            <a:r>
              <a:rPr lang="en-US" altLang="zh-TW" sz="1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29</a:t>
            </a:r>
            <a:r>
              <a:rPr lang="zh-TW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</a:t>
            </a:r>
            <a:r>
              <a:rPr lang="zh-TW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関西国際空港外国人動向調査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」</a:t>
            </a:r>
            <a:endParaRPr lang="ja-JP" altLang="en-US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角丸四角形 10"/>
          <p:cNvSpPr/>
          <p:nvPr/>
        </p:nvSpPr>
        <p:spPr>
          <a:xfrm>
            <a:off x="5346501" y="4811132"/>
            <a:ext cx="3888024" cy="864096"/>
          </a:xfrm>
          <a:prstGeom prst="roundRect">
            <a:avLst>
              <a:gd name="adj" fmla="val 936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＜参考２＞</a:t>
            </a:r>
            <a:endParaRPr kumimoji="1" lang="en-US" altLang="ja-JP" sz="14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平成</a:t>
            </a:r>
            <a:r>
              <a:rPr lang="en-US" altLang="ja-JP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30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年度当初、大手民泊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仲介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サイトには、</a:t>
            </a:r>
            <a:endParaRPr lang="en-US" altLang="ja-JP" sz="14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府内で約</a:t>
            </a:r>
            <a:r>
              <a:rPr lang="en-US" altLang="ja-JP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万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千件の民泊施設が掲載されていた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0" y="1332803"/>
            <a:ext cx="9649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来阪外国人旅行者の約２割（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18%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）が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、民泊施設を利用しているという調査結果がある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5" name="角丸四角形 14"/>
          <p:cNvSpPr/>
          <p:nvPr/>
        </p:nvSpPr>
        <p:spPr>
          <a:xfrm>
            <a:off x="5346501" y="2687100"/>
            <a:ext cx="3888024" cy="1836000"/>
          </a:xfrm>
          <a:prstGeom prst="roundRect">
            <a:avLst>
              <a:gd name="adj" fmla="val 936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＜参考１＞</a:t>
            </a:r>
            <a:endParaRPr kumimoji="1" lang="en-US" altLang="ja-JP" sz="14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国の調査でも、観光レジャー目的の訪日外国人</a:t>
            </a:r>
            <a:endParaRPr lang="en-US" altLang="ja-JP" sz="14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旅行者の約</a:t>
            </a:r>
            <a:r>
              <a:rPr lang="en-US" altLang="ja-JP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12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％が民泊施設を利用したとの結果</a:t>
            </a:r>
            <a:endParaRPr lang="en-US" altLang="ja-JP" sz="14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2017.7-9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　　　 </a:t>
            </a:r>
            <a:r>
              <a:rPr lang="en-US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12.5%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2017.10-12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　 </a:t>
            </a:r>
            <a:r>
              <a:rPr lang="en-US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11.0%</a:t>
            </a:r>
          </a:p>
          <a:p>
            <a:endParaRPr lang="en-US" altLang="ja-JP" sz="12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出典：観光庁「訪日外国人消費動向調査」</a:t>
            </a:r>
            <a:endParaRPr lang="en-US" altLang="ja-JP" sz="11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8816740" y="6594530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P.10</a:t>
            </a:r>
          </a:p>
        </p:txBody>
      </p:sp>
    </p:spTree>
    <p:extLst>
      <p:ext uri="{BB962C8B-B14F-4D97-AF65-F5344CB8AC3E}">
        <p14:creationId xmlns:p14="http://schemas.microsoft.com/office/powerpoint/2010/main" val="42814201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宿泊</a:t>
            </a:r>
            <a:r>
              <a:rPr lang="ja-JP" altLang="en-US" dirty="0"/>
              <a:t>を取り巻く環境の</a:t>
            </a:r>
            <a:r>
              <a:rPr lang="ja-JP" altLang="en-US" dirty="0" smtClean="0"/>
              <a:t>変化⑥</a:t>
            </a:r>
            <a:r>
              <a:rPr lang="ja-JP" altLang="en-US" sz="2000" dirty="0" smtClean="0"/>
              <a:t>　～新法民泊の創設～</a:t>
            </a:r>
            <a:endParaRPr kumimoji="1" lang="ja-JP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03" t="20075" r="35057" b="14773"/>
          <a:stretch/>
        </p:blipFill>
        <p:spPr bwMode="auto">
          <a:xfrm>
            <a:off x="1096882" y="1443220"/>
            <a:ext cx="7347110" cy="5179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正方形/長方形 5"/>
          <p:cNvSpPr/>
          <p:nvPr/>
        </p:nvSpPr>
        <p:spPr>
          <a:xfrm>
            <a:off x="6716241" y="6609919"/>
            <a:ext cx="14385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出典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Wingdings" panose="05000000000000000000" pitchFamily="2" charset="2"/>
              </a:rPr>
              <a:t>：観光庁</a:t>
            </a:r>
            <a:endParaRPr lang="ja-JP" altLang="en-US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816740" y="6594530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P.11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17909" y="796888"/>
            <a:ext cx="95770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訪日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外国人旅行者が急増する中、急速に拡大しつつある民泊サービスについて、その健全な普及を図るため、事業を実施する場合の一定のルールを定めた「住宅宿泊事業法」が本年６月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15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日に施行された</a:t>
            </a:r>
            <a:endParaRPr lang="ja-JP" altLang="ja-JP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9846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1" lang="ja-JP" altLang="en-US" dirty="0" smtClean="0"/>
              <a:t>訪日・来阪外国人旅行者数の推移</a:t>
            </a:r>
            <a:endParaRPr kumimoji="1" lang="ja-JP" altLang="en-US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8816740" y="6594530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P.1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11" name="グラフ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9846802"/>
              </p:ext>
            </p:extLst>
          </p:nvPr>
        </p:nvGraphicFramePr>
        <p:xfrm>
          <a:off x="341946" y="1412776"/>
          <a:ext cx="8856983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テキスト ボックス 11"/>
          <p:cNvSpPr txBox="1"/>
          <p:nvPr/>
        </p:nvSpPr>
        <p:spPr>
          <a:xfrm>
            <a:off x="-11567" y="6023029"/>
            <a:ext cx="954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平成</a:t>
            </a:r>
            <a:r>
              <a:rPr kumimoji="1"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29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kumimoji="1"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2017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）年は速報値</a:t>
            </a:r>
            <a:endParaRPr kumimoji="1"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来阪外客数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は、日本政府観光局（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JNTO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）の「訪日外客数」に、観光庁の「訪日外国人消費動向調査」の訪問率を乗じて算出（大阪府独自推計）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058469" y="6526505"/>
            <a:ext cx="37592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出典：日本政府観光局（</a:t>
            </a:r>
            <a:r>
              <a:rPr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JNTO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及び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観光庁資料により作成</a:t>
            </a:r>
            <a:endParaRPr lang="en-US" altLang="ja-JP" sz="11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 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-1" y="764704"/>
            <a:ext cx="97389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来阪外国人旅行者数は、制度設計時（平成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26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年）から、約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倍に増加（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376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万人→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1,111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万人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kumimoji="1" lang="en-US" altLang="ja-JP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この伸び率は全国を大きく上回るもの（全国は約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倍）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48461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訪日・来阪外国人旅行者数の国・地域別割合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4042518"/>
              </p:ext>
            </p:extLst>
          </p:nvPr>
        </p:nvGraphicFramePr>
        <p:xfrm>
          <a:off x="438026" y="1386167"/>
          <a:ext cx="8724899" cy="5183475"/>
        </p:xfrm>
        <a:graphic>
          <a:graphicData uri="http://schemas.openxmlformats.org/drawingml/2006/table">
            <a:tbl>
              <a:tblPr/>
              <a:tblGrid>
                <a:gridCol w="990599"/>
                <a:gridCol w="644525"/>
                <a:gridCol w="644525"/>
                <a:gridCol w="644525"/>
                <a:gridCol w="644525"/>
                <a:gridCol w="644525"/>
                <a:gridCol w="644525"/>
                <a:gridCol w="644525"/>
                <a:gridCol w="644525"/>
                <a:gridCol w="644525"/>
                <a:gridCol w="644525"/>
                <a:gridCol w="644525"/>
                <a:gridCol w="644525"/>
              </a:tblGrid>
              <a:tr h="237254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320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 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E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2015</a:t>
                      </a:r>
                    </a:p>
                  </a:txBody>
                  <a:tcPr marL="7564" marR="7564" marT="75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E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2016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E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2017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E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19419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全国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大阪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東京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全国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大阪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東京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全国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構成比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大阪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構成比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東京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構成比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</a:tr>
              <a:tr h="246749">
                <a:tc>
                  <a:txBody>
                    <a:bodyPr/>
                    <a:lstStyle/>
                    <a:p>
                      <a:pPr algn="just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中国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E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499.4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271.7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345.1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637.4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372.9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378.0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735.6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25.6%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402.4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36.2%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421.3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31.8%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</a:tr>
              <a:tr h="246749">
                <a:tc>
                  <a:txBody>
                    <a:bodyPr/>
                    <a:lstStyle/>
                    <a:p>
                      <a:pPr algn="just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韓国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E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400.2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108.1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112.1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509.0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157.8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117.1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714.0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24.9%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241.0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21.7%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153.2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11.6%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</a:tr>
              <a:tr h="246749">
                <a:tc>
                  <a:txBody>
                    <a:bodyPr/>
                    <a:lstStyle/>
                    <a:p>
                      <a:pPr algn="just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台湾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E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367.7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105.5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133.8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416.8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125.4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142.1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456.4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15.9%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140.0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12.6%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148.8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11.2%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</a:tr>
              <a:tr h="246749">
                <a:tc>
                  <a:txBody>
                    <a:bodyPr/>
                    <a:lstStyle/>
                    <a:p>
                      <a:pPr algn="just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香港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E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152.4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53.8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46.3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183.9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62.7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62.0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223.1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7.8%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74.1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6.7%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73.0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5.5%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</a:tr>
              <a:tr h="246749">
                <a:tc>
                  <a:txBody>
                    <a:bodyPr/>
                    <a:lstStyle/>
                    <a:p>
                      <a:pPr algn="just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タイ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E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79.7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20.7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46.1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90.2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27.0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49.0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98.7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3.4%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29.8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2.7%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55.1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4.2%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</a:tr>
              <a:tr h="246749">
                <a:tc>
                  <a:txBody>
                    <a:bodyPr/>
                    <a:lstStyle/>
                    <a:p>
                      <a:pPr algn="just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シンガポール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E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30.9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9.2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23.4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36.2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9.5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25.5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40.4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1.4%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12.5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1.1%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27.5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2.1%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</a:tr>
              <a:tr h="246749">
                <a:tc>
                  <a:txBody>
                    <a:bodyPr/>
                    <a:lstStyle/>
                    <a:p>
                      <a:pPr algn="just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マレーシア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E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30.5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17.5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15.7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39.4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18.5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17.0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44.0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1.5%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21.5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1.9%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17.6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1.3%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</a:tr>
              <a:tr h="246749">
                <a:tc>
                  <a:txBody>
                    <a:bodyPr/>
                    <a:lstStyle/>
                    <a:p>
                      <a:pPr algn="just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インドネシア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E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20.5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9.0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15.9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27.1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12.9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21.0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35.2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1.2%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15.7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1.4%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28.5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2.1%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</a:tr>
              <a:tr h="246749">
                <a:tc>
                  <a:txBody>
                    <a:bodyPr/>
                    <a:lstStyle/>
                    <a:p>
                      <a:pPr algn="just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フィリピン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E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26.8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10.0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16.3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34.8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12.8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20.0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42.4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1.5%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15.8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1.4%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23.5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1.8%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</a:tr>
              <a:tr h="246749">
                <a:tc>
                  <a:txBody>
                    <a:bodyPr/>
                    <a:lstStyle/>
                    <a:p>
                      <a:pPr algn="just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ベトナム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E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18.5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7.8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12.0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23.4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9.0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14.4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30.9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1.1%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11.7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1.1%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20.1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1.5%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</a:tr>
              <a:tr h="246749">
                <a:tc>
                  <a:txBody>
                    <a:bodyPr/>
                    <a:lstStyle/>
                    <a:p>
                      <a:pPr algn="just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インド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E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10.3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2.5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6.3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12.3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3.1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7.3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13.4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0.5%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3.7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0.3%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8.1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0.6%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</a:tr>
              <a:tr h="246749">
                <a:tc>
                  <a:txBody>
                    <a:bodyPr/>
                    <a:lstStyle/>
                    <a:p>
                      <a:pPr algn="just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イギリス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E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25.8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4.9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23.2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29.2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5.6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26.7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31.1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1.1%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5.7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0.5%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29.4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2.2%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</a:tr>
              <a:tr h="246749">
                <a:tc>
                  <a:txBody>
                    <a:bodyPr/>
                    <a:lstStyle/>
                    <a:p>
                      <a:pPr algn="just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フランス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E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21.4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7.7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18.5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25.3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10.0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22.2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26.9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0.9%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10.7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1.0%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23.3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1.8%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</a:tr>
              <a:tr h="246749">
                <a:tc>
                  <a:txBody>
                    <a:bodyPr/>
                    <a:lstStyle/>
                    <a:p>
                      <a:pPr algn="just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ドイツ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E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16.3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5.1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12.6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18.3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6.2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14.8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19.6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0.7%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6.2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0.6%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16.0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1.2%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</a:tr>
              <a:tr h="246749">
                <a:tc>
                  <a:txBody>
                    <a:bodyPr/>
                    <a:lstStyle/>
                    <a:p>
                      <a:pPr algn="just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アメリカ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E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103.3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23.8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70.1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124.3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31.9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86.7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137.5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4.8%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35.9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3.2%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105.3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7.9%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</a:tr>
              <a:tr h="246749">
                <a:tc>
                  <a:txBody>
                    <a:bodyPr/>
                    <a:lstStyle/>
                    <a:p>
                      <a:pPr algn="just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カナダ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E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23.1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6.2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18.0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27.3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9.2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22.1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30.6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1.1%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10.4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0.9%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24.8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1.9%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</a:tr>
              <a:tr h="246749">
                <a:tc>
                  <a:txBody>
                    <a:bodyPr/>
                    <a:lstStyle/>
                    <a:p>
                      <a:pPr algn="just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豪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E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37.6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15.1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30.5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44.5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19.6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37.5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49.5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1.7%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21.3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1.9%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42.5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3.2%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</a:tr>
              <a:tr h="246749">
                <a:tc>
                  <a:txBody>
                    <a:bodyPr/>
                    <a:lstStyle/>
                    <a:p>
                      <a:pPr algn="just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その他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E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109.3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37.9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82.4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124.6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45.9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95.3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139.8 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4.9%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53.0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4.8%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108.1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8.2%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</a:tr>
              <a:tr h="246749">
                <a:tc>
                  <a:txBody>
                    <a:bodyPr/>
                    <a:lstStyle/>
                    <a:p>
                      <a:pPr algn="just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合計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E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1,973.7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716.5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1,028.3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2,404.0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940.0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1,158.7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2,869.1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1,111.4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1326.1</a:t>
                      </a:r>
                    </a:p>
                  </a:txBody>
                  <a:tcPr marL="7564" marR="7564" marT="7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1098029" y="6609919"/>
            <a:ext cx="628260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JNTO</a:t>
            </a:r>
            <a:r>
              <a:rPr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「訪日外客数」「訪日外客訪問地調査」、観光庁「訪日外国人消費動向調査」をもとに推計</a:t>
            </a:r>
            <a:endParaRPr lang="en-US" altLang="ja-JP" sz="11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816740" y="6594530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P.2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514853" y="1155688"/>
            <a:ext cx="10801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単位：万人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-1" y="764704"/>
            <a:ext cx="97389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来阪外国人旅行者の約８割が、東アジア４地域（中国・韓国・台湾・香港）からの旅行者であり、</a:t>
            </a:r>
            <a:endParaRPr kumimoji="1" lang="en-US" altLang="ja-JP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これ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は全国や東京の割合を上回っている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21341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来阪外国人</a:t>
            </a:r>
            <a:r>
              <a:rPr lang="ja-JP" altLang="en-US" dirty="0" smtClean="0"/>
              <a:t>旅行者の大阪への</a:t>
            </a:r>
            <a:r>
              <a:rPr kumimoji="1" lang="ja-JP" altLang="en-US" dirty="0" smtClean="0"/>
              <a:t>訪問回数</a:t>
            </a: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145603" y="6623774"/>
            <a:ext cx="65690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出典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Wingdings" panose="05000000000000000000" pitchFamily="2" charset="2"/>
              </a:rPr>
              <a:t>：（公財）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大阪観光局「</a:t>
            </a:r>
            <a:r>
              <a:rPr lang="zh-TW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平成</a:t>
            </a:r>
            <a:r>
              <a:rPr lang="en-US" altLang="zh-TW" sz="1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29</a:t>
            </a:r>
            <a:r>
              <a:rPr lang="zh-TW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</a:t>
            </a:r>
            <a:r>
              <a:rPr lang="zh-TW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関西国際空港外国人動向調査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」をもとに、大阪府が計算</a:t>
            </a:r>
            <a:endParaRPr lang="ja-JP" altLang="en-US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816740" y="6594530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P.3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77651" y="6393895"/>
            <a:ext cx="65690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端数処理の関係で、各回の合計が、対象人数と合致しない場合がある</a:t>
            </a:r>
            <a:endParaRPr lang="ja-JP" altLang="en-US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8514853" y="1103400"/>
            <a:ext cx="10801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単位：人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2670156"/>
              </p:ext>
            </p:extLst>
          </p:nvPr>
        </p:nvGraphicFramePr>
        <p:xfrm>
          <a:off x="414437" y="1341331"/>
          <a:ext cx="8712000" cy="50399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89000"/>
                <a:gridCol w="1089000"/>
                <a:gridCol w="1089000"/>
                <a:gridCol w="1089000"/>
                <a:gridCol w="1089000"/>
                <a:gridCol w="1089000"/>
                <a:gridCol w="1089000"/>
                <a:gridCol w="1089000"/>
              </a:tblGrid>
              <a:tr h="19211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8998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初めて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8998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２回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8998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３回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8998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４回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8998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５回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8998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６回以上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8998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対象人数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8998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262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全体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8998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2,994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410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246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123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82</a:t>
                      </a:r>
                      <a:endParaRPr lang="en-US" altLang="ja-JP" sz="14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246</a:t>
                      </a:r>
                      <a:endParaRPr lang="en-US" altLang="ja-JP" sz="14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4,101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769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73%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6%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6%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100</a:t>
                      </a: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％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211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中国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8998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691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95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57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28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19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57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947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685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73%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6%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6%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100%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211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韓国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8998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569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83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38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23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8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38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759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685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75%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11%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100%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211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台湾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8998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295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62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38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19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48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475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685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62%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13%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8%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100%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211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香港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8998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133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30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18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14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7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25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230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685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58%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13%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8%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6%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11%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100%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211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オーストラリア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8998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155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15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19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11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6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210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685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74%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7%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9%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100%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211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フィリピン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8998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162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16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6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12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200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685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81%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8%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6%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100%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211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アメリカ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8998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145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9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7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6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0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17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186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685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78%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0%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9%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100%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211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マレーシア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8998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149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12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7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177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685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84%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7%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100%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211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タイ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8998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101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12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13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7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9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144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685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70%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8%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9%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6%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100%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211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インドネシア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8998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61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6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0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74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685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82%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8%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0%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100%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211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ドイツ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8998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37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53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685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69%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100%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211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フランス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8998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40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50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685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79%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9%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100%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8" marR="72000" marT="8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-1" y="764704"/>
            <a:ext cx="97389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来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阪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外国人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旅行者の約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割がリピーターであり、特に香港、台湾は訪問頻度が高い方が多い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86079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来阪</a:t>
            </a:r>
            <a:r>
              <a:rPr lang="ja-JP" altLang="en-US" dirty="0" smtClean="0"/>
              <a:t>外国人旅行消費額</a:t>
            </a:r>
            <a:endParaRPr kumimoji="1" lang="ja-JP" altLang="en-US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8816740" y="6594530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P.4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2" name="Rectangle 1"/>
          <p:cNvSpPr>
            <a:spLocks noChangeArrowheads="1"/>
          </p:cNvSpPr>
          <p:nvPr/>
        </p:nvSpPr>
        <p:spPr bwMode="auto">
          <a:xfrm>
            <a:off x="31763" y="816967"/>
            <a:ext cx="2736000" cy="307777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来阪外国人旅行消費額</a:t>
            </a:r>
            <a:r>
              <a:rPr lang="ja-JP" altLang="ja-JP" sz="1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</a:t>
            </a:r>
            <a:r>
              <a:rPr lang="ja-JP" altLang="ja-JP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推移</a:t>
            </a:r>
          </a:p>
        </p:txBody>
      </p:sp>
      <p:graphicFrame>
        <p:nvGraphicFramePr>
          <p:cNvPr id="23" name="グラフ 2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0783249"/>
              </p:ext>
            </p:extLst>
          </p:nvPr>
        </p:nvGraphicFramePr>
        <p:xfrm>
          <a:off x="89917" y="1196753"/>
          <a:ext cx="4320480" cy="20162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87314772"/>
              </p:ext>
            </p:extLst>
          </p:nvPr>
        </p:nvGraphicFramePr>
        <p:xfrm>
          <a:off x="191470" y="4077072"/>
          <a:ext cx="3138807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6" name="グラフ 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5682818"/>
              </p:ext>
            </p:extLst>
          </p:nvPr>
        </p:nvGraphicFramePr>
        <p:xfrm>
          <a:off x="4698197" y="1373094"/>
          <a:ext cx="4680752" cy="4995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7" name="正方形/長方形 26"/>
          <p:cNvSpPr/>
          <p:nvPr/>
        </p:nvSpPr>
        <p:spPr>
          <a:xfrm>
            <a:off x="89917" y="3109237"/>
            <a:ext cx="424109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観光局統計情報等をもとに、大阪府において試算</a:t>
            </a:r>
            <a:endParaRPr lang="ja-JP" altLang="en-US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8" name="Rectangle 1"/>
          <p:cNvSpPr>
            <a:spLocks noChangeArrowheads="1"/>
          </p:cNvSpPr>
          <p:nvPr/>
        </p:nvSpPr>
        <p:spPr bwMode="auto">
          <a:xfrm>
            <a:off x="17909" y="3625279"/>
            <a:ext cx="3384376" cy="307777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一人当たり</a:t>
            </a:r>
            <a:r>
              <a:rPr lang="ja-JP" altLang="en-US" sz="1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来阪外国人平均旅行消費額</a:t>
            </a:r>
            <a:endParaRPr lang="ja-JP" altLang="ja-JP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898229" y="3959478"/>
            <a:ext cx="1332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kumimoji="1"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航空運賃を除く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1199582" y="5415512"/>
            <a:ext cx="1044000" cy="4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総支出</a:t>
            </a:r>
            <a:endParaRPr kumimoji="1" lang="en-US" altLang="ja-JP" sz="120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2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106,645</a:t>
            </a:r>
            <a:r>
              <a:rPr lang="ja-JP" altLang="en-US" sz="12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円</a:t>
            </a:r>
            <a:endParaRPr kumimoji="1" lang="ja-JP" altLang="en-US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2826685" y="6597352"/>
            <a:ext cx="4176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出典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Wingdings" panose="05000000000000000000" pitchFamily="2" charset="2"/>
              </a:rPr>
              <a:t>：（公財）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大阪観光局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「来阪インバウンド消費額調査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2017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年」</a:t>
            </a:r>
          </a:p>
        </p:txBody>
      </p:sp>
      <p:sp>
        <p:nvSpPr>
          <p:cNvPr id="30" name="Rectangle 1"/>
          <p:cNvSpPr>
            <a:spLocks noChangeArrowheads="1"/>
          </p:cNvSpPr>
          <p:nvPr/>
        </p:nvSpPr>
        <p:spPr bwMode="auto">
          <a:xfrm>
            <a:off x="4554413" y="816967"/>
            <a:ext cx="3744416" cy="307777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大阪での宿泊</a:t>
            </a:r>
            <a:r>
              <a:rPr lang="ja-JP" altLang="ja-JP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費平均</a:t>
            </a:r>
            <a:r>
              <a:rPr lang="ja-JP" altLang="ja-JP" sz="1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額</a:t>
            </a:r>
            <a:r>
              <a:rPr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（１泊</a:t>
            </a:r>
            <a:r>
              <a:rPr lang="en-US" altLang="ja-JP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/</a:t>
            </a:r>
            <a:r>
              <a:rPr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１人当たり）</a:t>
            </a:r>
            <a:endParaRPr lang="ja-JP" altLang="ja-JP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186261" y="908720"/>
            <a:ext cx="108828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単位：億円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6977898" y="6237312"/>
            <a:ext cx="2894175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1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altLang="ja-JP" sz="1000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※10</a:t>
            </a:r>
            <a:r>
              <a:rPr lang="ja-JP" altLang="en-US" sz="1000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泊</a:t>
            </a:r>
            <a:r>
              <a:rPr lang="ja-JP" altLang="en-US" sz="100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以上を選択の場合は</a:t>
            </a:r>
            <a:r>
              <a:rPr lang="ja-JP" altLang="en-US" sz="1000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r>
              <a:rPr lang="en-US" altLang="ja-JP" sz="1000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</a:t>
            </a:r>
            <a:r>
              <a:rPr lang="ja-JP" altLang="en-US" sz="1000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泊</a:t>
            </a:r>
            <a:r>
              <a:rPr lang="ja-JP" altLang="en-US" sz="100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で計算</a:t>
            </a:r>
          </a:p>
        </p:txBody>
      </p:sp>
    </p:spTree>
    <p:extLst>
      <p:ext uri="{BB962C8B-B14F-4D97-AF65-F5344CB8AC3E}">
        <p14:creationId xmlns:p14="http://schemas.microsoft.com/office/powerpoint/2010/main" val="2558661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延べ宿泊者数の推移</a:t>
            </a:r>
            <a:endParaRPr kumimoji="1" lang="ja-JP" altLang="en-US" dirty="0"/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0057096"/>
              </p:ext>
            </p:extLst>
          </p:nvPr>
        </p:nvGraphicFramePr>
        <p:xfrm>
          <a:off x="89917" y="3304540"/>
          <a:ext cx="9361040" cy="126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64096"/>
                <a:gridCol w="1080120"/>
                <a:gridCol w="1152128"/>
                <a:gridCol w="720080"/>
                <a:gridCol w="1152128"/>
                <a:gridCol w="720080"/>
                <a:gridCol w="1152128"/>
                <a:gridCol w="720080"/>
                <a:gridCol w="1152128"/>
                <a:gridCol w="648072"/>
              </a:tblGrid>
              <a:tr h="21152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外国人延べ宿泊者数</a:t>
                      </a:r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2013</a:t>
                      </a: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H25</a:t>
                      </a: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年）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en-US" altLang="ja-JP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2014</a:t>
                      </a:r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endParaRPr lang="en-US" altLang="ja-JP" sz="1200" u="none" strike="noStrike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H26</a:t>
                      </a:r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)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en-US" altLang="ja-JP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2015</a:t>
                      </a:r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endParaRPr lang="en-US" altLang="ja-JP" sz="1200" u="none" strike="noStrike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H27</a:t>
                      </a:r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)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2016</a:t>
                      </a: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H28</a:t>
                      </a: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年）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2017</a:t>
                      </a: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H29</a:t>
                      </a: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年）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412898"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対前年</a:t>
                      </a:r>
                      <a:endParaRPr lang="en-US" altLang="ja-JP" sz="1200" u="none" strike="noStrike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伸び率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対前年</a:t>
                      </a:r>
                      <a:endParaRPr lang="en-US" altLang="ja-JP" sz="1200" u="none" strike="noStrike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伸び率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対前年</a:t>
                      </a:r>
                      <a:endParaRPr lang="en-US" altLang="ja-JP" sz="1200" u="none" strike="noStrike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伸び率</a:t>
                      </a:r>
                      <a:endParaRPr lang="ja-JP" alt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対前年</a:t>
                      </a:r>
                      <a:endParaRPr lang="en-US" altLang="ja-JP" sz="1200" u="none" strike="noStrike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伸び率</a:t>
                      </a:r>
                      <a:endParaRPr lang="ja-JP" alt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21185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全国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33,495,730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44,824,600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134%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65,614,600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146%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69,338,940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106%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78,003,570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112%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185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東京都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9,830,950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13,195,260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134%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17,560,590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133%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18,059,960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103%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19,025,490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105%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185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大阪府</a:t>
                      </a:r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B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4,314,500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B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6,200,160</a:t>
                      </a:r>
                      <a:endParaRPr lang="en-US" altLang="ja-JP" sz="12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B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144%</a:t>
                      </a:r>
                      <a:endParaRPr lang="en-US" altLang="ja-JP" sz="12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B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8,965,670</a:t>
                      </a:r>
                      <a:endParaRPr lang="en-US" altLang="ja-JP" sz="12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B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145%</a:t>
                      </a:r>
                      <a:endParaRPr lang="en-US" altLang="ja-JP" sz="12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B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10,008,830</a:t>
                      </a:r>
                      <a:endParaRPr lang="en-US" altLang="ja-JP" sz="12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B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112%</a:t>
                      </a:r>
                      <a:endParaRPr lang="en-US" altLang="ja-JP" sz="12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B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11,706,910</a:t>
                      </a:r>
                      <a:endParaRPr lang="en-US" altLang="ja-JP" sz="12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B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117%</a:t>
                      </a:r>
                      <a:endParaRPr lang="en-US" altLang="ja-JP" sz="12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B9B"/>
                    </a:solidFill>
                  </a:tcPr>
                </a:tc>
              </a:tr>
            </a:tbl>
          </a:graphicData>
        </a:graphic>
      </p:graphicFrame>
      <p:sp>
        <p:nvSpPr>
          <p:cNvPr id="10" name="テキスト ボックス 9"/>
          <p:cNvSpPr txBox="1"/>
          <p:nvPr/>
        </p:nvSpPr>
        <p:spPr>
          <a:xfrm>
            <a:off x="6282605" y="6623774"/>
            <a:ext cx="27363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出典：観光庁「宿泊旅行統計調査」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49957" y="6623774"/>
            <a:ext cx="60486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spcBef>
                <a:spcPts val="600"/>
              </a:spcBef>
              <a:buFont typeface="HGSｺﾞｼｯｸM" panose="020B0600000000000000" pitchFamily="50" charset="-128"/>
              <a:buChar char="※"/>
            </a:pPr>
            <a:r>
              <a:rPr kumimoji="1"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2017</a:t>
            </a:r>
            <a:r>
              <a:rPr kumimoji="1"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年（</a:t>
            </a:r>
            <a:r>
              <a:rPr kumimoji="1"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H29</a:t>
            </a:r>
            <a:r>
              <a:rPr kumimoji="1"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年）は速報値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780836" y="1109910"/>
            <a:ext cx="900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（単位：人）</a:t>
            </a:r>
            <a:endParaRPr kumimoji="1" lang="ja-JP" altLang="en-US" sz="9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0" y="2792050"/>
            <a:ext cx="9649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外国人延べ宿泊者数は、制度設計時（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平成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26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年）から、約２倍に増加（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620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万人→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1,170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万人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8816740" y="6594530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P.5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15" name="表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1602729"/>
              </p:ext>
            </p:extLst>
          </p:nvPr>
        </p:nvGraphicFramePr>
        <p:xfrm>
          <a:off x="89917" y="5193338"/>
          <a:ext cx="9361040" cy="12599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64096"/>
                <a:gridCol w="1080120"/>
                <a:gridCol w="1152128"/>
                <a:gridCol w="720080"/>
                <a:gridCol w="1152128"/>
                <a:gridCol w="720080"/>
                <a:gridCol w="1152128"/>
                <a:gridCol w="720080"/>
                <a:gridCol w="1152128"/>
                <a:gridCol w="648072"/>
              </a:tblGrid>
              <a:tr h="21875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日本人延べ宿泊者数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2013</a:t>
                      </a: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H25</a:t>
                      </a: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年）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en-US" altLang="ja-JP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2014</a:t>
                      </a:r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endParaRPr lang="en-US" altLang="ja-JP" sz="1200" u="none" strike="noStrike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H26</a:t>
                      </a:r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)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en-US" altLang="ja-JP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2015</a:t>
                      </a:r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endParaRPr lang="en-US" altLang="ja-JP" sz="1200" u="none" strike="noStrike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H27</a:t>
                      </a:r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)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2016</a:t>
                      </a: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H28</a:t>
                      </a: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年）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2017</a:t>
                      </a: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H29</a:t>
                      </a: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年）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84966"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対前年</a:t>
                      </a:r>
                      <a:endParaRPr lang="en-US" altLang="ja-JP" sz="1200" u="none" strike="noStrike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伸び率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対前年</a:t>
                      </a:r>
                      <a:endParaRPr lang="en-US" altLang="ja-JP" sz="1200" u="none" strike="noStrike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伸び率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対前年</a:t>
                      </a:r>
                      <a:endParaRPr lang="en-US" altLang="ja-JP" sz="1200" u="none" strike="noStrike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伸び率</a:t>
                      </a:r>
                      <a:endParaRPr lang="ja-JP" alt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対前年</a:t>
                      </a:r>
                      <a:endParaRPr lang="en-US" altLang="ja-JP" sz="1200" u="none" strike="noStrike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伸び率</a:t>
                      </a:r>
                      <a:endParaRPr lang="ja-JP" alt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21875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全国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432,397,640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428,677,350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kumimoji="1" lang="en-US" altLang="ja-JP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99%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438,463,770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kumimoji="1" lang="en-US" altLang="ja-JP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423,146,220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kumimoji="1" lang="en-US" altLang="ja-JP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97%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420,187,570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kumimoji="1" lang="en-US" altLang="ja-JP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99%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875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東京都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42,993,110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41,063,520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kumimoji="1" lang="en-US" altLang="ja-JP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96%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41,527,330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kumimoji="1" lang="en-US" altLang="ja-JP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39,454,990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kumimoji="1" lang="en-US" altLang="ja-JP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95%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39,079,830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kumimoji="1" lang="en-US" altLang="ja-JP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99%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875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大阪府</a:t>
                      </a:r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B9B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19,566,930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B9B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22,169,090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B9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kumimoji="1" lang="en-US" altLang="ja-JP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113%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B9B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21,400,410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B9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kumimoji="1" lang="en-US" altLang="ja-JP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97%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B9B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21,001,640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B9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kumimoji="1" lang="en-US" altLang="ja-JP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98%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B9B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200" b="1" i="0" u="none" strike="noStrike">
                          <a:solidFill>
                            <a:srgbClr val="000000"/>
                          </a:solidFill>
                          <a:effectLst/>
                          <a:latin typeface="Meiryo UI"/>
                        </a:rPr>
                        <a:t>20,991,360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B9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kumimoji="1" lang="en-US" altLang="ja-JP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B9B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表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3723486"/>
              </p:ext>
            </p:extLst>
          </p:nvPr>
        </p:nvGraphicFramePr>
        <p:xfrm>
          <a:off x="89917" y="1304903"/>
          <a:ext cx="9361040" cy="12600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64096"/>
                <a:gridCol w="1080120"/>
                <a:gridCol w="1152128"/>
                <a:gridCol w="720080"/>
                <a:gridCol w="1152128"/>
                <a:gridCol w="720080"/>
                <a:gridCol w="1152128"/>
                <a:gridCol w="720080"/>
                <a:gridCol w="1152128"/>
                <a:gridCol w="648072"/>
              </a:tblGrid>
              <a:tr h="21387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延べ</a:t>
                      </a:r>
                      <a:endParaRPr lang="en-US" altLang="ja-JP" sz="1200" b="1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宿泊者数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2013</a:t>
                      </a: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H25</a:t>
                      </a: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年）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en-US" altLang="ja-JP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2014</a:t>
                      </a:r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endParaRPr lang="en-US" altLang="ja-JP" sz="1200" u="none" strike="noStrike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H26</a:t>
                      </a:r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)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en-US" altLang="ja-JP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2015</a:t>
                      </a:r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endParaRPr lang="en-US" altLang="ja-JP" sz="1200" u="none" strike="noStrike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H27</a:t>
                      </a:r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)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2016</a:t>
                      </a: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H28</a:t>
                      </a: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年）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2017</a:t>
                      </a: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H29</a:t>
                      </a: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年）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404521"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対前年</a:t>
                      </a:r>
                      <a:endParaRPr lang="en-US" altLang="ja-JP" sz="1200" u="none" strike="noStrike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伸び率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対前年</a:t>
                      </a:r>
                      <a:endParaRPr lang="en-US" altLang="ja-JP" sz="1200" u="none" strike="noStrike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伸び率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対前年</a:t>
                      </a:r>
                      <a:endParaRPr lang="en-US" altLang="ja-JP" sz="1200" u="none" strike="noStrike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伸び率</a:t>
                      </a:r>
                      <a:endParaRPr lang="ja-JP" alt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対前年</a:t>
                      </a:r>
                      <a:endParaRPr lang="en-US" altLang="ja-JP" sz="1200" u="none" strike="noStrike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伸び率</a:t>
                      </a:r>
                      <a:endParaRPr lang="ja-JP" alt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21387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全国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465,893,370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473,501,950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102%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504,078,370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106%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492,485,160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98%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498,191,140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101%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387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東京都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52,824,060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54,258,780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103%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59,087,920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109%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57,514,950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97%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58,105,320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101%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387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大阪府</a:t>
                      </a:r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B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23,881,430</a:t>
                      </a:r>
                      <a:endParaRPr lang="en-US" altLang="ja-JP" sz="12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B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28,369,250</a:t>
                      </a:r>
                      <a:endParaRPr lang="en-US" altLang="ja-JP" sz="12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B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119%</a:t>
                      </a:r>
                      <a:endParaRPr lang="en-US" altLang="ja-JP" sz="12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B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30,366,080</a:t>
                      </a:r>
                      <a:endParaRPr lang="en-US" altLang="ja-JP" sz="12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B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107%</a:t>
                      </a:r>
                      <a:endParaRPr lang="en-US" altLang="ja-JP" sz="12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B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31,010,470</a:t>
                      </a:r>
                      <a:endParaRPr lang="en-US" altLang="ja-JP" sz="12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B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102%</a:t>
                      </a:r>
                      <a:endParaRPr lang="en-US" altLang="ja-JP" sz="12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B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32,698,270</a:t>
                      </a:r>
                      <a:endParaRPr lang="en-US" altLang="ja-JP" sz="12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B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105%</a:t>
                      </a:r>
                      <a:endParaRPr lang="en-US" altLang="ja-JP" sz="12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B9B"/>
                    </a:solidFill>
                  </a:tcPr>
                </a:tc>
              </a:tr>
            </a:tbl>
          </a:graphicData>
        </a:graphic>
      </p:graphicFrame>
      <p:sp>
        <p:nvSpPr>
          <p:cNvPr id="17" name="テキスト ボックス 16"/>
          <p:cNvSpPr txBox="1"/>
          <p:nvPr/>
        </p:nvSpPr>
        <p:spPr>
          <a:xfrm>
            <a:off x="0" y="806269"/>
            <a:ext cx="9649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延べ宿泊者数は、制度設計時（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平成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26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年）から、約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1.2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倍に増加（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2,837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万人→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3,270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万人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8772442" y="3088516"/>
            <a:ext cx="900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（単位：人）</a:t>
            </a:r>
            <a:endParaRPr kumimoji="1" lang="ja-JP" altLang="en-US" sz="9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8772442" y="4984513"/>
            <a:ext cx="900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（単位：人）</a:t>
            </a:r>
            <a:endParaRPr kumimoji="1" lang="ja-JP" altLang="en-US" sz="9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0" y="4725144"/>
            <a:ext cx="9145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日本人延べ宿泊者数は、ほぼ横ばいで推移（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H26:2,217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万人→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H29:2,099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万人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6797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宿泊</a:t>
            </a:r>
            <a:r>
              <a:rPr lang="ja-JP" altLang="en-US" dirty="0"/>
              <a:t>を取り巻く環境の</a:t>
            </a:r>
            <a:r>
              <a:rPr lang="ja-JP" altLang="en-US" dirty="0" smtClean="0"/>
              <a:t>変化①</a:t>
            </a:r>
            <a:r>
              <a:rPr lang="ja-JP" altLang="en-US" sz="2000" dirty="0" smtClean="0"/>
              <a:t>　～宿泊施設数の推移～</a:t>
            </a:r>
            <a:endParaRPr kumimoji="1"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5859954"/>
              </p:ext>
            </p:extLst>
          </p:nvPr>
        </p:nvGraphicFramePr>
        <p:xfrm>
          <a:off x="449957" y="1910252"/>
          <a:ext cx="8856983" cy="10272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0006"/>
                <a:gridCol w="1766650"/>
                <a:gridCol w="770172"/>
                <a:gridCol w="1734889"/>
                <a:gridCol w="575628"/>
                <a:gridCol w="1424819"/>
                <a:gridCol w="1424819"/>
              </a:tblGrid>
              <a:tr h="205452">
                <a:tc>
                  <a:txBody>
                    <a:bodyPr/>
                    <a:lstStyle/>
                    <a:p>
                      <a:endParaRPr lang="ja-JP" sz="12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H27.3</a:t>
                      </a:r>
                      <a:r>
                        <a:rPr lang="ja-JP" sz="1200" ker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末</a:t>
                      </a:r>
                      <a:endParaRPr lang="ja-JP" sz="1200" kern="10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2865" marR="62865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H30.4.1</a:t>
                      </a: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2865" marR="62865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ja-JP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増加数</a:t>
                      </a: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ja-JP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増加率</a:t>
                      </a: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2865" marR="62865" marT="0" marB="0" anchor="ctr"/>
                </a:tc>
              </a:tr>
              <a:tr h="205452"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ja-JP" sz="1200" ker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ホテル・旅館</a:t>
                      </a:r>
                      <a:endParaRPr lang="ja-JP" sz="1200" kern="10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1,130</a:t>
                      </a: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2865" marR="62865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1,238</a:t>
                      </a: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ja-JP" sz="1200" kern="10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2865" marR="62865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108</a:t>
                      </a: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109.6%</a:t>
                      </a:r>
                      <a:endParaRPr lang="ja-JP" sz="1200" kern="10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2865" marR="62865" marT="0" marB="0" anchor="ctr"/>
                </a:tc>
              </a:tr>
              <a:tr h="205452"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ja-JP" sz="1200" ker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簡易宿所</a:t>
                      </a:r>
                      <a:endParaRPr lang="ja-JP" sz="1200" kern="10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178</a:t>
                      </a:r>
                      <a:endParaRPr lang="ja-JP" sz="1200" kern="10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ja-JP" sz="1200" kern="10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2865" marR="62865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588</a:t>
                      </a:r>
                      <a:endParaRPr lang="ja-JP" sz="1200" kern="10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2865" marR="62865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410</a:t>
                      </a:r>
                      <a:endParaRPr lang="ja-JP" sz="1200" kern="10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330.3%</a:t>
                      </a: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2865" marR="62865" marT="0" marB="0" anchor="ctr"/>
                </a:tc>
              </a:tr>
              <a:tr h="205452"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ja-JP" sz="1200" ker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特区民泊</a:t>
                      </a:r>
                      <a:endParaRPr lang="ja-JP" sz="1200" kern="10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0</a:t>
                      </a:r>
                      <a:endParaRPr lang="ja-JP" sz="1200" kern="10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2865" marR="62865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611</a:t>
                      </a:r>
                      <a:endParaRPr lang="ja-JP" sz="1200" kern="10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2865" marR="62865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611</a:t>
                      </a:r>
                      <a:endParaRPr lang="ja-JP" sz="1200" kern="10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ja-JP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－</a:t>
                      </a: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2865" marR="62865" marT="0" marB="0" anchor="ctr"/>
                </a:tc>
              </a:tr>
              <a:tr h="205452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ja-JP" sz="1200" ker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合　　計</a:t>
                      </a:r>
                      <a:endParaRPr lang="ja-JP" sz="1200" kern="10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1,308</a:t>
                      </a:r>
                      <a:endParaRPr lang="ja-JP" sz="1200" b="1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ja-JP" sz="1200" b="1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2865" marR="62865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2,437</a:t>
                      </a:r>
                      <a:endParaRPr lang="ja-JP" sz="1200" b="1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ja-JP" sz="1200" b="1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2865" marR="62865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1,129</a:t>
                      </a:r>
                      <a:endParaRPr lang="ja-JP" sz="1200" b="1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186.3%</a:t>
                      </a:r>
                      <a:endParaRPr lang="ja-JP" sz="1200" b="1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2865" marR="62865" marT="0" marB="0" anchor="ctr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1763" y="816967"/>
            <a:ext cx="2218393" cy="307777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府内の</a:t>
            </a:r>
            <a:r>
              <a:rPr lang="ja-JP" altLang="ja-JP" sz="1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宿泊</a:t>
            </a:r>
            <a:r>
              <a:rPr lang="ja-JP" altLang="ja-JP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施設数の推移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346501" y="2965221"/>
            <a:ext cx="38164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出典：大阪府調査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" name="二等辺三角形 6"/>
          <p:cNvSpPr/>
          <p:nvPr/>
        </p:nvSpPr>
        <p:spPr>
          <a:xfrm rot="5400000">
            <a:off x="3393832" y="2316018"/>
            <a:ext cx="720080" cy="252000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0" y="1138599"/>
            <a:ext cx="96490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宿泊施設数は、制度設計時（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平成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27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月末時点）から、約２倍に増加</a:t>
            </a:r>
            <a:endParaRPr kumimoji="1" lang="en-US" altLang="ja-JP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簡易宿所は約</a:t>
            </a:r>
            <a:r>
              <a:rPr lang="ja-JP" altLang="ja-JP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３倍と大幅に</a:t>
            </a:r>
            <a:r>
              <a:rPr lang="ja-JP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増加、特</a:t>
            </a:r>
            <a:r>
              <a:rPr lang="ja-JP" altLang="ja-JP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区</a:t>
            </a:r>
            <a:r>
              <a:rPr lang="ja-JP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民泊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平成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28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年～）</a:t>
            </a:r>
            <a:r>
              <a:rPr lang="ja-JP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</a:t>
            </a:r>
            <a:r>
              <a:rPr lang="ja-JP" altLang="ja-JP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ついて</a:t>
            </a:r>
            <a:r>
              <a:rPr lang="ja-JP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も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600</a:t>
            </a:r>
            <a:r>
              <a:rPr lang="ja-JP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</a:t>
            </a:r>
            <a:r>
              <a:rPr lang="ja-JP" altLang="ja-JP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超える施設が</a:t>
            </a:r>
            <a:r>
              <a:rPr lang="ja-JP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認定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31763" y="3099403"/>
            <a:ext cx="3082489" cy="307777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旅館業法に基づく</a:t>
            </a:r>
            <a:r>
              <a:rPr lang="ja-JP" altLang="ja-JP" sz="1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宿泊</a:t>
            </a:r>
            <a:r>
              <a:rPr lang="ja-JP" altLang="ja-JP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施設数の推移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346501" y="6594619"/>
            <a:ext cx="38164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出典：大阪府調査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8816740" y="6594530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P.6</a:t>
            </a:r>
          </a:p>
        </p:txBody>
      </p:sp>
      <p:graphicFrame>
        <p:nvGraphicFramePr>
          <p:cNvPr id="13" name="グラフ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5348719"/>
              </p:ext>
            </p:extLst>
          </p:nvPr>
        </p:nvGraphicFramePr>
        <p:xfrm>
          <a:off x="124840" y="3506343"/>
          <a:ext cx="9254109" cy="32765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8656224" y="1691495"/>
            <a:ext cx="7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単位：件</a:t>
            </a:r>
            <a:endParaRPr kumimoji="1" lang="ja-JP" altLang="en-US" sz="1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3328" y="3730331"/>
            <a:ext cx="7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kumimoji="1"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件）</a:t>
            </a:r>
            <a:endParaRPr kumimoji="1" lang="ja-JP" altLang="en-US" sz="1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3831601" y="3370847"/>
            <a:ext cx="4104000" cy="720000"/>
          </a:xfrm>
          <a:prstGeom prst="rect">
            <a:avLst/>
          </a:prstGeom>
          <a:ln w="9525">
            <a:solidFill>
              <a:schemeClr val="tx1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ja-JP" altLang="ja-JP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宿泊</a:t>
            </a:r>
            <a:r>
              <a:rPr lang="ja-JP" altLang="ja-JP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施設の不足や旅行者ニーズの多様化に対応するため、</a:t>
            </a:r>
            <a:r>
              <a:rPr lang="ja-JP" altLang="ja-JP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国に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おいて</a:t>
            </a:r>
            <a:r>
              <a:rPr lang="ja-JP" altLang="ja-JP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、平成</a:t>
            </a:r>
            <a:r>
              <a:rPr lang="en-US" altLang="ja-JP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28</a:t>
            </a:r>
            <a:r>
              <a:rPr lang="ja-JP" altLang="ja-JP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ja-JP" altLang="ja-JP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４月</a:t>
            </a:r>
            <a:r>
              <a:rPr lang="ja-JP" altLang="ja-JP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に簡易</a:t>
            </a:r>
            <a:r>
              <a:rPr lang="ja-JP" altLang="ja-JP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宿所の面積要件等が緩和</a:t>
            </a:r>
            <a:r>
              <a:rPr lang="ja-JP" altLang="ja-JP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された</a:t>
            </a:r>
            <a:endParaRPr lang="en-US" altLang="ja-JP" sz="105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ja-JP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・旅館業法施行令の</a:t>
            </a:r>
            <a:r>
              <a:rPr lang="ja-JP" altLang="ja-JP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改正：</a:t>
            </a:r>
            <a:r>
              <a:rPr lang="ja-JP" altLang="ja-JP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簡易宿所営業の面積要件の緩和</a:t>
            </a:r>
          </a:p>
          <a:p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ja-JP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  <a:r>
              <a:rPr lang="ja-JP" altLang="ja-JP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旅館業における衛生等管理要領の</a:t>
            </a:r>
            <a:r>
              <a:rPr lang="ja-JP" altLang="ja-JP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改正：</a:t>
            </a:r>
            <a:r>
              <a:rPr lang="ja-JP" altLang="ja-JP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フロント設置義務の</a:t>
            </a:r>
            <a:r>
              <a:rPr lang="ja-JP" altLang="ja-JP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緩和</a:t>
            </a:r>
            <a:endParaRPr lang="ja-JP" altLang="ja-JP" sz="10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8" name="二等辺三角形 17"/>
          <p:cNvSpPr/>
          <p:nvPr/>
        </p:nvSpPr>
        <p:spPr>
          <a:xfrm>
            <a:off x="2087091" y="5949280"/>
            <a:ext cx="108000" cy="108000"/>
          </a:xfrm>
          <a:prstGeom prst="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二等辺三角形 18"/>
          <p:cNvSpPr/>
          <p:nvPr/>
        </p:nvSpPr>
        <p:spPr>
          <a:xfrm>
            <a:off x="4177431" y="5877272"/>
            <a:ext cx="108000" cy="108000"/>
          </a:xfrm>
          <a:prstGeom prst="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二等辺三角形 19"/>
          <p:cNvSpPr/>
          <p:nvPr/>
        </p:nvSpPr>
        <p:spPr>
          <a:xfrm>
            <a:off x="6263555" y="5585430"/>
            <a:ext cx="108000" cy="108000"/>
          </a:xfrm>
          <a:prstGeom prst="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二等辺三角形 20"/>
          <p:cNvSpPr/>
          <p:nvPr/>
        </p:nvSpPr>
        <p:spPr>
          <a:xfrm>
            <a:off x="8370837" y="5195292"/>
            <a:ext cx="108000" cy="108000"/>
          </a:xfrm>
          <a:prstGeom prst="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フリーフォーム 29"/>
          <p:cNvSpPr/>
          <p:nvPr/>
        </p:nvSpPr>
        <p:spPr>
          <a:xfrm>
            <a:off x="2141220" y="5265420"/>
            <a:ext cx="6294120" cy="746760"/>
          </a:xfrm>
          <a:custGeom>
            <a:avLst/>
            <a:gdLst>
              <a:gd name="connsiteX0" fmla="*/ 0 w 6294120"/>
              <a:gd name="connsiteY0" fmla="*/ 746760 h 746760"/>
              <a:gd name="connsiteX1" fmla="*/ 2087880 w 6294120"/>
              <a:gd name="connsiteY1" fmla="*/ 678180 h 746760"/>
              <a:gd name="connsiteX2" fmla="*/ 4183380 w 6294120"/>
              <a:gd name="connsiteY2" fmla="*/ 381000 h 746760"/>
              <a:gd name="connsiteX3" fmla="*/ 6294120 w 6294120"/>
              <a:gd name="connsiteY3" fmla="*/ 0 h 746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94120" h="746760">
                <a:moveTo>
                  <a:pt x="0" y="746760"/>
                </a:moveTo>
                <a:cubicBezTo>
                  <a:pt x="695325" y="742950"/>
                  <a:pt x="1390650" y="739140"/>
                  <a:pt x="2087880" y="678180"/>
                </a:cubicBezTo>
                <a:cubicBezTo>
                  <a:pt x="2785110" y="617220"/>
                  <a:pt x="3482340" y="494030"/>
                  <a:pt x="4183380" y="381000"/>
                </a:cubicBezTo>
                <a:cubicBezTo>
                  <a:pt x="4884420" y="267970"/>
                  <a:pt x="5589270" y="133985"/>
                  <a:pt x="6294120" y="0"/>
                </a:cubicBezTo>
              </a:path>
            </a:pathLst>
          </a:custGeom>
          <a:noFill/>
          <a:ln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0500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宿泊を取り巻く環境の変化②</a:t>
            </a:r>
            <a:r>
              <a:rPr lang="ja-JP" altLang="en-US" sz="2000" dirty="0" smtClean="0"/>
              <a:t>　～特区民泊の推移～</a:t>
            </a:r>
            <a:endParaRPr kumimoji="1" lang="ja-JP" alt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1764" y="960983"/>
            <a:ext cx="1606530" cy="307777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特区民泊</a:t>
            </a:r>
            <a:r>
              <a:rPr lang="ja-JP" altLang="ja-JP" sz="1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</a:t>
            </a:r>
            <a:r>
              <a:rPr lang="ja-JP" altLang="ja-JP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推移</a:t>
            </a:r>
          </a:p>
        </p:txBody>
      </p:sp>
      <p:sp>
        <p:nvSpPr>
          <p:cNvPr id="14" name="正方形/長方形 13"/>
          <p:cNvSpPr/>
          <p:nvPr/>
        </p:nvSpPr>
        <p:spPr>
          <a:xfrm>
            <a:off x="7490419" y="6596064"/>
            <a:ext cx="16004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出典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Wingdings" panose="05000000000000000000" pitchFamily="2" charset="2"/>
              </a:rPr>
              <a:t>：大阪府調査</a:t>
            </a:r>
            <a:endParaRPr lang="ja-JP" altLang="en-US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-1" y="1342509"/>
            <a:ext cx="95408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特区民泊が制度化された平成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28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月（大阪市は同年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月）以降、特区民泊は増加を続けている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特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に、規制緩和がなされた平成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29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年以降、急激な伸びを示している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20" name="グラフ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6534764"/>
              </p:ext>
            </p:extLst>
          </p:nvPr>
        </p:nvGraphicFramePr>
        <p:xfrm>
          <a:off x="299014" y="1988840"/>
          <a:ext cx="8942847" cy="44222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737989" y="6291690"/>
            <a:ext cx="14401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2016</a:t>
            </a:r>
            <a:r>
              <a:rPr kumimoji="1"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endParaRPr kumimoji="1" lang="ja-JP" altLang="en-US" sz="1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870676" y="6291690"/>
            <a:ext cx="14401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2017</a:t>
            </a:r>
            <a:r>
              <a:rPr kumimoji="1"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endParaRPr kumimoji="1" lang="ja-JP" altLang="en-US" sz="1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8068950" y="6291690"/>
            <a:ext cx="94995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2018</a:t>
            </a:r>
            <a:r>
              <a:rPr kumimoji="1"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endParaRPr kumimoji="1" lang="ja-JP" altLang="en-US" sz="1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8816740" y="6594530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P.7</a:t>
            </a:r>
          </a:p>
        </p:txBody>
      </p:sp>
      <p:sp>
        <p:nvSpPr>
          <p:cNvPr id="3" name="線吹き出し 2 (枠付き) 2"/>
          <p:cNvSpPr/>
          <p:nvPr/>
        </p:nvSpPr>
        <p:spPr>
          <a:xfrm>
            <a:off x="1638293" y="4671720"/>
            <a:ext cx="1403951" cy="413464"/>
          </a:xfrm>
          <a:prstGeom prst="borderCallout2">
            <a:avLst>
              <a:gd name="adj1" fmla="val 28803"/>
              <a:gd name="adj2" fmla="val 1535"/>
              <a:gd name="adj3" fmla="val 25661"/>
              <a:gd name="adj4" fmla="val -34985"/>
              <a:gd name="adj5" fmla="val 302959"/>
              <a:gd name="adj6" fmla="val -46097"/>
            </a:avLst>
          </a:prstGeom>
          <a:solidFill>
            <a:schemeClr val="bg1"/>
          </a:solidFill>
          <a:ln w="127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H28.4</a:t>
            </a:r>
          </a:p>
          <a:p>
            <a:pPr algn="ctr"/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大阪府制度開始</a:t>
            </a:r>
            <a:endParaRPr kumimoji="1" lang="ja-JP" altLang="en-US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5" name="線吹き出し 2 (枠付き) 14"/>
          <p:cNvSpPr/>
          <p:nvPr/>
        </p:nvSpPr>
        <p:spPr>
          <a:xfrm>
            <a:off x="2538189" y="2636912"/>
            <a:ext cx="4464496" cy="1277559"/>
          </a:xfrm>
          <a:prstGeom prst="borderCallout2">
            <a:avLst>
              <a:gd name="adj1" fmla="val 100771"/>
              <a:gd name="adj2" fmla="val 26025"/>
              <a:gd name="adj3" fmla="val 122071"/>
              <a:gd name="adj4" fmla="val 24454"/>
              <a:gd name="adj5" fmla="val 250158"/>
              <a:gd name="adj6" fmla="val 35618"/>
            </a:avLst>
          </a:prstGeom>
          <a:solidFill>
            <a:schemeClr val="bg1"/>
          </a:solidFill>
          <a:ln w="25400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H29.1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規制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緩和</a:t>
            </a:r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の実施</a:t>
            </a:r>
            <a:endParaRPr lang="en-US" altLang="ja-JP" sz="11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1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平成</a:t>
            </a:r>
            <a:r>
              <a:rPr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28</a:t>
            </a:r>
            <a:r>
              <a:rPr lang="ja-JP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</a:t>
            </a:r>
            <a:r>
              <a:rPr lang="ja-JP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月、国家戦略特別区域法施行令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が</a:t>
            </a:r>
            <a:r>
              <a:rPr lang="ja-JP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改正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され、</a:t>
            </a:r>
            <a:r>
              <a:rPr lang="ja-JP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特区民泊の最低滞在日数が６泊７日から２泊３日に短縮</a:t>
            </a:r>
            <a:r>
              <a:rPr lang="ja-JP" altLang="ja-JP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された</a:t>
            </a:r>
            <a:endParaRPr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これを受けて、</a:t>
            </a:r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大阪府市で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は</a:t>
            </a:r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r>
              <a:rPr lang="ja-JP" altLang="ja-JP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条例</a:t>
            </a:r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</a:t>
            </a:r>
            <a:r>
              <a:rPr lang="ja-JP" altLang="ja-JP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改正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し、</a:t>
            </a:r>
            <a:r>
              <a:rPr lang="ja-JP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特区民泊の施設使用期間の最低滞在日数</a:t>
            </a:r>
            <a:r>
              <a:rPr lang="ja-JP" altLang="ja-JP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</a:t>
            </a:r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２泊</a:t>
            </a:r>
            <a:r>
              <a:rPr lang="ja-JP" altLang="ja-JP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３日</a:t>
            </a:r>
            <a:r>
              <a:rPr lang="ja-JP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に短縮</a:t>
            </a:r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した</a:t>
            </a:r>
            <a:endParaRPr kumimoji="1" lang="ja-JP" altLang="en-US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6" name="線吹き出し 2 (枠付き) 15"/>
          <p:cNvSpPr/>
          <p:nvPr/>
        </p:nvSpPr>
        <p:spPr>
          <a:xfrm>
            <a:off x="3618309" y="4671720"/>
            <a:ext cx="1547967" cy="413464"/>
          </a:xfrm>
          <a:prstGeom prst="borderCallout2">
            <a:avLst>
              <a:gd name="adj1" fmla="val 28803"/>
              <a:gd name="adj2" fmla="val 1535"/>
              <a:gd name="adj3" fmla="val 29012"/>
              <a:gd name="adj4" fmla="val -18875"/>
              <a:gd name="adj5" fmla="val 316362"/>
              <a:gd name="adj6" fmla="val -35357"/>
            </a:avLst>
          </a:prstGeom>
          <a:solidFill>
            <a:schemeClr val="bg1"/>
          </a:solidFill>
          <a:ln w="127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H28.10</a:t>
            </a:r>
          </a:p>
          <a:p>
            <a:pPr algn="ctr"/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大阪市制度開始</a:t>
            </a:r>
            <a:endParaRPr kumimoji="1" lang="ja-JP" altLang="en-US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16836" y="2116514"/>
            <a:ext cx="6230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（件）</a:t>
            </a:r>
            <a:endParaRPr kumimoji="1" lang="ja-JP" altLang="en-US" sz="1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300013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宿泊</a:t>
            </a:r>
            <a:r>
              <a:rPr lang="ja-JP" altLang="en-US" dirty="0"/>
              <a:t>を取り巻く環境の</a:t>
            </a:r>
            <a:r>
              <a:rPr lang="ja-JP" altLang="en-US" dirty="0" smtClean="0"/>
              <a:t>変化③</a:t>
            </a:r>
            <a:r>
              <a:rPr lang="ja-JP" altLang="en-US" sz="2000" dirty="0" smtClean="0"/>
              <a:t>　～客室稼働率の推移～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2197" y="3717032"/>
            <a:ext cx="3816424" cy="307777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宿泊施設タイプ別客室稼働率の推移（大阪府）</a:t>
            </a:r>
            <a:endParaRPr kumimoji="1" lang="ja-JP" altLang="en-US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15" name="表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7695454"/>
              </p:ext>
            </p:extLst>
          </p:nvPr>
        </p:nvGraphicFramePr>
        <p:xfrm>
          <a:off x="89917" y="1268760"/>
          <a:ext cx="9361040" cy="17281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64096"/>
                <a:gridCol w="1080120"/>
                <a:gridCol w="1152128"/>
                <a:gridCol w="720080"/>
                <a:gridCol w="1152128"/>
                <a:gridCol w="720080"/>
                <a:gridCol w="1152128"/>
                <a:gridCol w="720080"/>
                <a:gridCol w="1152128"/>
                <a:gridCol w="648072"/>
              </a:tblGrid>
              <a:tr h="32186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都道府県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2013</a:t>
                      </a: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H25</a:t>
                      </a: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年）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en-US" altLang="ja-JP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2014</a:t>
                      </a:r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endParaRPr lang="en-US" altLang="ja-JP" sz="1200" u="none" strike="noStrike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H26</a:t>
                      </a:r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)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en-US" altLang="ja-JP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2015</a:t>
                      </a:r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endParaRPr lang="en-US" altLang="ja-JP" sz="1200" u="none" strike="noStrike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H27</a:t>
                      </a:r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)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2016</a:t>
                      </a: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H28</a:t>
                      </a: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年）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2017</a:t>
                      </a: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H29</a:t>
                      </a: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年）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440717"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対前年比</a:t>
                      </a:r>
                      <a:endParaRPr lang="en-US" altLang="ja-JP" sz="1200" u="none" strike="noStrike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対前年比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対前年比</a:t>
                      </a:r>
                      <a:endParaRPr lang="ja-JP" alt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対前年比</a:t>
                      </a:r>
                      <a:endParaRPr lang="ja-JP" alt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2186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全国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55.2%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57.4%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+2.2%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60.3%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+2.9%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59.7%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-0.6%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60.8%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+1.1%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186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東京都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81.1%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78.8%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-2.3%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82.6%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+3.8%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78.8%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-3.8%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80.1%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+1.3%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186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大阪府</a:t>
                      </a:r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B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76.2%</a:t>
                      </a:r>
                      <a:endParaRPr lang="en-US" altLang="ja-JP" sz="12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B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81.0%</a:t>
                      </a:r>
                      <a:endParaRPr lang="en-US" altLang="ja-JP" sz="12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B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+4.8%</a:t>
                      </a:r>
                      <a:endParaRPr lang="en-US" altLang="ja-JP" sz="12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B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84.8%</a:t>
                      </a:r>
                      <a:endParaRPr lang="en-US" altLang="ja-JP" sz="12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B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+3.8%</a:t>
                      </a:r>
                      <a:endParaRPr lang="en-US" altLang="ja-JP" sz="12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B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83.3%</a:t>
                      </a:r>
                      <a:endParaRPr lang="en-US" altLang="ja-JP" sz="12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B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-1.5%</a:t>
                      </a:r>
                      <a:endParaRPr lang="en-US" altLang="ja-JP" sz="12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B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83.1%</a:t>
                      </a:r>
                      <a:endParaRPr lang="en-US" altLang="ja-JP" sz="12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B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-0.2%</a:t>
                      </a:r>
                      <a:endParaRPr lang="en-US" altLang="ja-JP" sz="12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B9B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表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3398592"/>
              </p:ext>
            </p:extLst>
          </p:nvPr>
        </p:nvGraphicFramePr>
        <p:xfrm>
          <a:off x="89917" y="4161842"/>
          <a:ext cx="9361040" cy="140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64096"/>
                <a:gridCol w="1080120"/>
                <a:gridCol w="1152128"/>
                <a:gridCol w="720080"/>
                <a:gridCol w="1152128"/>
                <a:gridCol w="720080"/>
                <a:gridCol w="1152128"/>
                <a:gridCol w="720080"/>
                <a:gridCol w="1152128"/>
                <a:gridCol w="648072"/>
              </a:tblGrid>
              <a:tr h="22043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宿泊施設</a:t>
                      </a:r>
                      <a:endParaRPr lang="en-US" altLang="ja-JP" sz="1200" u="none" strike="noStrike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タイプ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2013</a:t>
                      </a: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H25</a:t>
                      </a: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年）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en-US" altLang="ja-JP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2014</a:t>
                      </a:r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endParaRPr lang="en-US" altLang="ja-JP" sz="1200" u="none" strike="noStrike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H26</a:t>
                      </a:r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)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en-US" altLang="ja-JP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2015</a:t>
                      </a:r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endParaRPr lang="en-US" altLang="ja-JP" sz="1200" u="none" strike="noStrike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H27</a:t>
                      </a:r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)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2016</a:t>
                      </a: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H28</a:t>
                      </a: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年）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2017</a:t>
                      </a: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H29</a:t>
                      </a: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年）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01825"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対前年比</a:t>
                      </a:r>
                      <a:endParaRPr lang="en-US" altLang="ja-JP" sz="1200" u="none" strike="noStrike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対前年比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対前年比</a:t>
                      </a:r>
                      <a:endParaRPr lang="ja-JP" alt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対前年比</a:t>
                      </a:r>
                      <a:endParaRPr lang="ja-JP" alt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226" marR="9226" marT="92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22043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旅館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40.1%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43.1%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+3.0%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50.5%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+7.4%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41.3%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-9.2%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58.1%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+16.8%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043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リゾートホテル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79.5%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85.8%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+6.3%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89.8%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+4.0%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89.0%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-0.8%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90.6%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+1.6%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043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ビジネスホテル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78.6%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83.2%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+4.6%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86.8%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-3.6%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85.2%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-1.6%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85.1%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-0.1%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043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シティホテル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82.5%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85.5%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+3.0%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86.8%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+1.3%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88.0%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+1.2%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89.3%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+1.3%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7" name="テキスト ボックス 16"/>
          <p:cNvSpPr txBox="1"/>
          <p:nvPr/>
        </p:nvSpPr>
        <p:spPr>
          <a:xfrm>
            <a:off x="6282605" y="6623774"/>
            <a:ext cx="27363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出典：観光庁「宿泊旅行統計調査」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8816740" y="6594530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P.8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0" y="785970"/>
            <a:ext cx="9649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客室稼動率は、制度設計時（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平成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26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年）から、全国平均を大きく上回り高水準を維持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49957" y="6093296"/>
            <a:ext cx="60486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spcBef>
                <a:spcPts val="600"/>
              </a:spcBef>
              <a:buFont typeface="HGSｺﾞｼｯｸM" panose="020B0600000000000000" pitchFamily="50" charset="-128"/>
              <a:buChar char="※"/>
            </a:pPr>
            <a:r>
              <a:rPr kumimoji="1"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2017</a:t>
            </a:r>
            <a:r>
              <a:rPr kumimoji="1"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年（</a:t>
            </a:r>
            <a:r>
              <a:rPr kumimoji="1"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H29</a:t>
            </a:r>
            <a:r>
              <a:rPr kumimoji="1"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年）は速報値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15962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5581</TotalTime>
  <Words>2153</Words>
  <Application>Microsoft Office PowerPoint</Application>
  <PresentationFormat>ユーザー設定</PresentationFormat>
  <Paragraphs>868</Paragraphs>
  <Slides>12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3" baseType="lpstr">
      <vt:lpstr>Office ​​テーマ</vt:lpstr>
      <vt:lpstr>PowerPoint プレゼンテーション</vt:lpstr>
      <vt:lpstr>訪日・来阪外国人旅行者数の推移</vt:lpstr>
      <vt:lpstr>訪日・来阪外国人旅行者数の国・地域別割合</vt:lpstr>
      <vt:lpstr>来阪外国人旅行者の大阪への訪問回数</vt:lpstr>
      <vt:lpstr>来阪外国人旅行消費額</vt:lpstr>
      <vt:lpstr>延べ宿泊者数の推移</vt:lpstr>
      <vt:lpstr>宿泊を取り巻く環境の変化①　～宿泊施設数の推移～</vt:lpstr>
      <vt:lpstr>宿泊を取り巻く環境の変化②　～特区民泊の推移～</vt:lpstr>
      <vt:lpstr>宿泊を取り巻く環境の変化③　～客室稼働率の推移～</vt:lpstr>
      <vt:lpstr>宿泊を取り巻く環境の変化④　～ホテル宿泊料の推移(全国)～</vt:lpstr>
      <vt:lpstr>宿泊を取り巻く環境の変化⑤　～民泊利用状況～</vt:lpstr>
      <vt:lpstr>宿泊を取り巻く環境の変化⑥　～新法民泊の創設～</vt:lpstr>
    </vt:vector>
  </TitlesOfParts>
  <Company>大阪府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松本　有可</dc:creator>
  <cp:lastModifiedBy>山下　雄也　２回目</cp:lastModifiedBy>
  <cp:revision>345</cp:revision>
  <cp:lastPrinted>2018-06-14T01:54:03Z</cp:lastPrinted>
  <dcterms:created xsi:type="dcterms:W3CDTF">2015-04-20T00:31:14Z</dcterms:created>
  <dcterms:modified xsi:type="dcterms:W3CDTF">2018-06-15T02:50:05Z</dcterms:modified>
</cp:coreProperties>
</file>