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86" r:id="rId4"/>
    <p:sldId id="285" r:id="rId5"/>
    <p:sldId id="291" r:id="rId6"/>
    <p:sldId id="289" r:id="rId7"/>
    <p:sldId id="290" r:id="rId8"/>
  </p:sldIdLst>
  <p:sldSz cx="9540875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0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172AD"/>
    <a:srgbClr val="3399FF"/>
    <a:srgbClr val="FF4B4B"/>
    <a:srgbClr val="0000FF"/>
    <a:srgbClr val="FF7575"/>
    <a:srgbClr val="8CAF47"/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708" autoAdjust="0"/>
    <p:restoredTop sz="94964" autoAdjust="0"/>
  </p:normalViewPr>
  <p:slideViewPr>
    <p:cSldViewPr>
      <p:cViewPr>
        <p:scale>
          <a:sx n="66" d="100"/>
          <a:sy n="66" d="100"/>
        </p:scale>
        <p:origin x="-2058" y="-288"/>
      </p:cViewPr>
      <p:guideLst>
        <p:guide orient="horz" pos="2160"/>
        <p:guide pos="30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35519;&#26619;&#23550;&#35937;&#12539;&#22238;&#31572;&#26045;&#35373;&#12398;&#20869;&#3537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4310;&#12409;&#23487;&#27083;&#25104;&#2760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6045;&#35373;&#31278;&#21029;&#65288;&#38283;&#26989;&#24180;&#27425;&#652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6045;&#35373;&#31278;&#21029;&#65288;&#38283;&#26989;&#24180;&#27425;&#652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4179;&#22343;&#23487;&#27850;&#21336;&#20385;&#65288;2017&#652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5519;&#26619;&#26908;&#35342;&#20250;&#35696;&#65288;H30&#65289;\&#31532;&#65299;&#22238;&#65288;300731&#65289;\&#9632;&#36039;&#26009;\&#36039;&#26009;&#20316;&#25104;&#12487;&#12540;&#12479;\&#36039;&#26009;&#65298;&#12288;&#38306;&#36899;\&#9733;&#26009;&#37329;&#20998;&#24067;&#65288;2017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416666666666669"/>
          <c:y val="8.1018518518518517E-2"/>
          <c:w val="0.46388888888888891"/>
          <c:h val="0.77314814814814814"/>
        </c:manualLayout>
      </c:layout>
      <c:pieChart>
        <c:varyColors val="1"/>
        <c:ser>
          <c:idx val="0"/>
          <c:order val="0"/>
          <c:spPr>
            <a:ln>
              <a:solidFill>
                <a:schemeClr val="accent6">
                  <a:lumMod val="75000"/>
                </a:schemeClr>
              </a:solidFill>
            </a:ln>
          </c:spPr>
          <c:dPt>
            <c:idx val="1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pattFill prst="pct60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旅館・ホテル</a:t>
                    </a:r>
                    <a:r>
                      <a:rPr lang="en-US" altLang="ja-JP"/>
                      <a:t>, </a:t>
                    </a:r>
                    <a:r>
                      <a:rPr lang="en-US" altLang="ja-JP" smtClean="0"/>
                      <a:t>1,238</a:t>
                    </a:r>
                    <a:r>
                      <a:rPr lang="ja-JP" altLang="en-US" smtClean="0"/>
                      <a:t>件</a:t>
                    </a:r>
                    <a:r>
                      <a:rPr lang="en-US" altLang="ja-JP" smtClean="0"/>
                      <a:t> </a:t>
                    </a:r>
                    <a:r>
                      <a:rPr lang="en-US" altLang="ja-JP"/>
                      <a:t>, 50.8%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3695308900103995E-2"/>
                  <c:y val="-0.16257530027527806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簡易宿所</a:t>
                    </a:r>
                    <a:r>
                      <a:rPr lang="en-US" altLang="ja-JP" dirty="0"/>
                      <a:t>, </a:t>
                    </a:r>
                    <a:r>
                      <a:rPr lang="en-US" altLang="ja-JP" dirty="0" smtClean="0"/>
                      <a:t>588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 </a:t>
                    </a:r>
                    <a:r>
                      <a:rPr lang="en-US" altLang="ja-JP" dirty="0"/>
                      <a:t>, 24.1%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3339847485069912E-2"/>
                  <c:y val="0.13799469811996198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特区民泊</a:t>
                    </a:r>
                    <a:r>
                      <a:rPr lang="en-US" altLang="ja-JP" dirty="0"/>
                      <a:t>, 612 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25.1%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8688821281762344"/>
                  <c:y val="1.4179525747339162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ja-JP" altLang="en-US" dirty="0"/>
                      <a:t>新法民泊</a:t>
                    </a:r>
                    <a:r>
                      <a:rPr lang="en-US" altLang="ja-JP" dirty="0"/>
                      <a:t>,</a:t>
                    </a:r>
                  </a:p>
                  <a:p>
                    <a:pPr>
                      <a:defRPr/>
                    </a:pPr>
                    <a:r>
                      <a:rPr lang="en-US" altLang="ja-JP" dirty="0"/>
                      <a:t> </a:t>
                    </a:r>
                    <a:r>
                      <a:rPr lang="en-US" altLang="ja-JP" dirty="0" smtClean="0"/>
                      <a:t>1</a:t>
                    </a:r>
                    <a:r>
                      <a:rPr lang="ja-JP" altLang="en-US" dirty="0" smtClean="0"/>
                      <a:t>件</a:t>
                    </a:r>
                    <a:r>
                      <a:rPr lang="en-US" altLang="ja-JP" dirty="0" smtClean="0"/>
                      <a:t>, </a:t>
                    </a:r>
                    <a:r>
                      <a:rPr lang="en-US" altLang="ja-JP" dirty="0"/>
                      <a:t>0%</a:t>
                    </a:r>
                  </a:p>
                </c:rich>
              </c:tx>
              <c:numFmt formatCode="0.00%" sourceLinked="0"/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Sheet1!$A$4:$A$7</c:f>
              <c:strCache>
                <c:ptCount val="4"/>
                <c:pt idx="0">
                  <c:v>旅館・ホテル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</c:strCache>
            </c:strRef>
          </c:cat>
          <c:val>
            <c:numRef>
              <c:f>Sheet1!$B$4:$B$7</c:f>
              <c:numCache>
                <c:formatCode>#,##0_);[Red]\(#,##0\)</c:formatCode>
                <c:ptCount val="4"/>
                <c:pt idx="0">
                  <c:v>1238</c:v>
                </c:pt>
                <c:pt idx="1">
                  <c:v>588</c:v>
                </c:pt>
                <c:pt idx="2">
                  <c:v>612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pattFill prst="pct50">
                <a:fgClr>
                  <a:srgbClr val="00B050"/>
                </a:fgClr>
                <a:bgClr>
                  <a:schemeClr val="bg1"/>
                </a:bgClr>
              </a:pattFill>
              <a:ln>
                <a:solidFill>
                  <a:srgbClr val="00B050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smtClean="0"/>
                      <a:t>旅館・ホテル</a:t>
                    </a:r>
                    <a:r>
                      <a:rPr lang="en-US" altLang="ja-JP" dirty="0"/>
                      <a:t>, 274</a:t>
                    </a:r>
                    <a:r>
                      <a:rPr lang="ja-JP" altLang="en-US" dirty="0"/>
                      <a:t>件</a:t>
                    </a:r>
                    <a:r>
                      <a:rPr lang="en-US" altLang="ja-JP" dirty="0"/>
                      <a:t>, 54%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7222222222222117E-2"/>
                  <c:y val="-2.7777777777777776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簡易宿所</a:t>
                    </a:r>
                    <a:r>
                      <a:rPr lang="en-US" altLang="ja-JP"/>
                      <a:t>, </a:t>
                    </a:r>
                  </a:p>
                  <a:p>
                    <a:r>
                      <a:rPr lang="en-US" altLang="ja-JP"/>
                      <a:t>119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23%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5000000000000001E-2"/>
                  <c:y val="0.15740740740740741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特区民泊</a:t>
                    </a:r>
                    <a:r>
                      <a:rPr lang="en-US" altLang="ja-JP"/>
                      <a:t>, </a:t>
                    </a:r>
                  </a:p>
                  <a:p>
                    <a:r>
                      <a:rPr lang="en-US" altLang="ja-JP"/>
                      <a:t>113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22%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25"/>
                  <c:y val="3.703703703703703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新法民泊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 1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0%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22222200349956256"/>
                  <c:y val="3.2407407407407406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 smtClean="0"/>
                      <a:t>不明</a:t>
                    </a:r>
                    <a:r>
                      <a:rPr lang="en-US" altLang="ja-JP" dirty="0" smtClean="0"/>
                      <a:t>, </a:t>
                    </a:r>
                    <a:endParaRPr lang="en-US" altLang="ja-JP" dirty="0"/>
                  </a:p>
                  <a:p>
                    <a:r>
                      <a:rPr lang="en-US" altLang="ja-JP" dirty="0"/>
                      <a:t>4</a:t>
                    </a:r>
                    <a:r>
                      <a:rPr lang="ja-JP" altLang="en-US" dirty="0"/>
                      <a:t>件</a:t>
                    </a:r>
                    <a:r>
                      <a:rPr lang="en-US" altLang="ja-JP" dirty="0"/>
                      <a:t>, 1%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Sheet1!$D$4:$D$8</c:f>
              <c:strCache>
                <c:ptCount val="5"/>
                <c:pt idx="0">
                  <c:v>旅館ホテル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  <c:pt idx="4">
                  <c:v>その他</c:v>
                </c:pt>
              </c:strCache>
            </c:strRef>
          </c:cat>
          <c:val>
            <c:numRef>
              <c:f>Sheet1!$F$4:$F$8</c:f>
              <c:numCache>
                <c:formatCode>0"件"</c:formatCode>
                <c:ptCount val="5"/>
                <c:pt idx="0">
                  <c:v>274</c:v>
                </c:pt>
                <c:pt idx="1">
                  <c:v>119</c:v>
                </c:pt>
                <c:pt idx="2">
                  <c:v>113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830940988835725E-2"/>
          <c:y val="5.0925925925925923E-2"/>
          <c:w val="0.92945454545454542"/>
          <c:h val="0.721599227179935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Sheet1!$K$6</c:f>
              <c:strCache>
                <c:ptCount val="1"/>
                <c:pt idx="0">
                  <c:v>旅館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Sheet1!$L$6</c:f>
              <c:numCache>
                <c:formatCode>0.0%</c:formatCode>
                <c:ptCount val="1"/>
                <c:pt idx="0">
                  <c:v>3.6900684936493441E-2</c:v>
                </c:pt>
              </c:numCache>
            </c:numRef>
          </c:val>
        </c:ser>
        <c:ser>
          <c:idx val="1"/>
          <c:order val="1"/>
          <c:tx>
            <c:strRef>
              <c:f>Sheet1!$K$7</c:f>
              <c:strCache>
                <c:ptCount val="1"/>
                <c:pt idx="0">
                  <c:v>リゾートホテル</c:v>
                </c:pt>
              </c:strCache>
            </c:strRef>
          </c:tx>
          <c:spPr>
            <a:pattFill prst="wdUpDiag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Sheet1!$L$7</c:f>
              <c:numCache>
                <c:formatCode>0.0%</c:formatCode>
                <c:ptCount val="1"/>
                <c:pt idx="0">
                  <c:v>0.10336076616622583</c:v>
                </c:pt>
              </c:numCache>
            </c:numRef>
          </c:val>
        </c:ser>
        <c:ser>
          <c:idx val="2"/>
          <c:order val="2"/>
          <c:tx>
            <c:strRef>
              <c:f>Sheet1!$K$8</c:f>
              <c:strCache>
                <c:ptCount val="1"/>
                <c:pt idx="0">
                  <c:v>ビジネスホテル</c:v>
                </c:pt>
              </c:strCache>
            </c:strRef>
          </c:tx>
          <c:spPr>
            <a:pattFill prst="pct50">
              <a:fgClr>
                <a:srgbClr val="00B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Sheet1!$L$8</c:f>
              <c:numCache>
                <c:formatCode>0.0%</c:formatCode>
                <c:ptCount val="1"/>
                <c:pt idx="0">
                  <c:v>0.45668977512167191</c:v>
                </c:pt>
              </c:numCache>
            </c:numRef>
          </c:val>
        </c:ser>
        <c:ser>
          <c:idx val="3"/>
          <c:order val="3"/>
          <c:tx>
            <c:strRef>
              <c:f>Sheet1!$K$9</c:f>
              <c:strCache>
                <c:ptCount val="1"/>
                <c:pt idx="0">
                  <c:v>シティホテル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pct40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</c:dPt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Sheet1!$L$9</c:f>
              <c:numCache>
                <c:formatCode>0.0%</c:formatCode>
                <c:ptCount val="1"/>
                <c:pt idx="0">
                  <c:v>0.33769153121825551</c:v>
                </c:pt>
              </c:numCache>
            </c:numRef>
          </c:val>
        </c:ser>
        <c:ser>
          <c:idx val="4"/>
          <c:order val="4"/>
          <c:tx>
            <c:strRef>
              <c:f>Sheet1!$K$10</c:f>
              <c:strCache>
                <c:ptCount val="1"/>
                <c:pt idx="0">
                  <c:v>その他ホテル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5325034578146614E-3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Sheet1!$L$10</c:f>
              <c:numCache>
                <c:formatCode>0.0%</c:formatCode>
                <c:ptCount val="1"/>
                <c:pt idx="0">
                  <c:v>6.1644808600266211E-3</c:v>
                </c:pt>
              </c:numCache>
            </c:numRef>
          </c:val>
        </c:ser>
        <c:ser>
          <c:idx val="5"/>
          <c:order val="5"/>
          <c:tx>
            <c:strRef>
              <c:f>Sheet1!$K$11</c:f>
              <c:strCache>
                <c:ptCount val="1"/>
                <c:pt idx="0">
                  <c:v>簡易宿所</c:v>
                </c:pt>
              </c:strCache>
            </c:strRef>
          </c:tx>
          <c:spPr>
            <a:pattFill prst="wdDnDiag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Sheet1!$L$11</c:f>
              <c:numCache>
                <c:formatCode>0.0%</c:formatCode>
                <c:ptCount val="1"/>
                <c:pt idx="0">
                  <c:v>5.7530029274877312E-2</c:v>
                </c:pt>
              </c:numCache>
            </c:numRef>
          </c:val>
        </c:ser>
        <c:ser>
          <c:idx val="6"/>
          <c:order val="6"/>
          <c:tx>
            <c:strRef>
              <c:f>Sheet1!$K$12</c:f>
              <c:strCache>
                <c:ptCount val="1"/>
                <c:pt idx="0">
                  <c:v>特区民泊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2987551867219917E-3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Sheet1!$L$12</c:f>
              <c:numCache>
                <c:formatCode>0.0%</c:formatCode>
                <c:ptCount val="1"/>
                <c:pt idx="0">
                  <c:v>1.1784968416645753E-3</c:v>
                </c:pt>
              </c:numCache>
            </c:numRef>
          </c:val>
        </c:ser>
        <c:ser>
          <c:idx val="7"/>
          <c:order val="7"/>
          <c:tx>
            <c:strRef>
              <c:f>Sheet1!$K$13</c:f>
              <c:strCache>
                <c:ptCount val="1"/>
                <c:pt idx="0">
                  <c:v>その他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71581961345741E-2"/>
                  <c:y val="6.94444444444443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Sheet1!$L$13</c:f>
              <c:numCache>
                <c:formatCode>0.0%</c:formatCode>
                <c:ptCount val="1"/>
                <c:pt idx="0">
                  <c:v>4.8423558078478199E-4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08915712"/>
        <c:axId val="90990848"/>
      </c:barChart>
      <c:catAx>
        <c:axId val="108915712"/>
        <c:scaling>
          <c:orientation val="minMax"/>
        </c:scaling>
        <c:delete val="1"/>
        <c:axPos val="l"/>
        <c:majorTickMark val="out"/>
        <c:minorTickMark val="none"/>
        <c:tickLblPos val="nextTo"/>
        <c:crossAx val="90990848"/>
        <c:crosses val="autoZero"/>
        <c:auto val="1"/>
        <c:lblAlgn val="ctr"/>
        <c:lblOffset val="100"/>
        <c:noMultiLvlLbl val="0"/>
      </c:catAx>
      <c:valAx>
        <c:axId val="90990848"/>
        <c:scaling>
          <c:orientation val="minMax"/>
          <c:max val="1"/>
        </c:scaling>
        <c:delete val="0"/>
        <c:axPos val="b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crossAx val="1089157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309828860325265"/>
          <c:y val="0.19914625511206843"/>
          <c:w val="0.37934566479585308"/>
          <c:h val="0.7025654872489053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pct50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</c:spPr>
          </c:dPt>
          <c:dPt>
            <c:idx val="2"/>
            <c:bubble3D val="0"/>
            <c:spPr>
              <a:pattFill prst="dkHorz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rgbClr val="00B050"/>
                </a:solidFill>
              </a:ln>
            </c:spPr>
          </c:dPt>
          <c:dPt>
            <c:idx val="3"/>
            <c:bubble3D val="0"/>
            <c:spPr>
              <a:pattFill prst="dkUpDiag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</c:dPt>
          <c:dPt>
            <c:idx val="5"/>
            <c:bubble3D val="0"/>
            <c:spPr>
              <a:pattFill prst="pct50">
                <a:fgClr>
                  <a:srgbClr val="C00000"/>
                </a:fgClr>
                <a:bgClr>
                  <a:schemeClr val="bg1"/>
                </a:bgClr>
              </a:pattFill>
              <a:ln>
                <a:solidFill>
                  <a:srgbClr val="C00000"/>
                </a:solidFill>
              </a:ln>
            </c:spPr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7"/>
            <c:bubble3D val="0"/>
            <c:spPr>
              <a:pattFill prst="pct25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1.4699615117280301E-2"/>
                  <c:y val="-8.558276299164750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7.864941783462838E-2"/>
                  <c:y val="-1.7002655047716054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リゾートホテル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3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1%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2533690205720328E-3"/>
                  <c:y val="8.3008411920764608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ビジネスホテル</a:t>
                    </a:r>
                    <a:r>
                      <a:rPr lang="en-US" altLang="ja-JP"/>
                      <a:t>, </a:t>
                    </a:r>
                  </a:p>
                  <a:p>
                    <a:r>
                      <a:rPr lang="en-US" altLang="ja-JP"/>
                      <a:t>49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19%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ja-JP" altLang="en-US"/>
                      <a:t>シティホテル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6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2%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4672330978390548E-2"/>
                  <c:y val="0.16613543510093998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その他ホテル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1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0%</a:t>
                    </a:r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8.7854927225005902E-2"/>
                  <c:y val="-0.2047685185185185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ja-JP" altLang="en-US"/>
                      <a:t>簡易宿所</a:t>
                    </a:r>
                    <a:r>
                      <a:rPr lang="en-US" altLang="ja-JP"/>
                      <a:t>, </a:t>
                    </a:r>
                  </a:p>
                  <a:p>
                    <a:pPr>
                      <a:defRPr/>
                    </a:pPr>
                    <a:r>
                      <a:rPr lang="en-US" altLang="ja-JP"/>
                      <a:t>75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29%</a:t>
                    </a:r>
                    <a:endParaRPr lang="ja-JP" altLang="en-US"/>
                  </a:p>
                </c:rich>
              </c:tx>
              <c:spPr>
                <a:solidFill>
                  <a:schemeClr val="bg1"/>
                </a:solidFill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6001590710252128"/>
                  <c:y val="8.6143028270981459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ja-JP" altLang="en-US" dirty="0"/>
                      <a:t>特区民泊</a:t>
                    </a:r>
                    <a:r>
                      <a:rPr lang="en-US" altLang="ja-JP" dirty="0"/>
                      <a:t>, </a:t>
                    </a:r>
                    <a:endParaRPr lang="en-US" altLang="ja-JP" dirty="0" smtClean="0"/>
                  </a:p>
                  <a:p>
                    <a:pPr>
                      <a:defRPr/>
                    </a:pPr>
                    <a:r>
                      <a:rPr lang="en-US" altLang="ja-JP" dirty="0" smtClean="0"/>
                      <a:t>113</a:t>
                    </a:r>
                    <a:r>
                      <a:rPr lang="ja-JP" altLang="en-US" dirty="0"/>
                      <a:t>件</a:t>
                    </a:r>
                    <a:r>
                      <a:rPr lang="en-US" altLang="ja-JP" dirty="0"/>
                      <a:t>, 44%</a:t>
                    </a:r>
                  </a:p>
                </c:rich>
              </c:tx>
              <c:spPr>
                <a:solidFill>
                  <a:schemeClr val="bg1"/>
                </a:solidFill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8.2590782871508645E-2"/>
                  <c:y val="-3.063014088865707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不明</a:t>
                    </a:r>
                    <a:r>
                      <a:rPr lang="en-US" altLang="ja-JP"/>
                      <a:t>,</a:t>
                    </a:r>
                  </a:p>
                  <a:p>
                    <a:r>
                      <a:rPr lang="en-US" altLang="ja-JP"/>
                      <a:t>2</a:t>
                    </a:r>
                    <a:r>
                      <a:rPr lang="ja-JP" altLang="en-US"/>
                      <a:t>件</a:t>
                    </a:r>
                    <a:r>
                      <a:rPr lang="en-US" altLang="ja-JP"/>
                      <a:t>, 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Sheet1!$H$3:$H$10</c:f>
              <c:strCache>
                <c:ptCount val="8"/>
                <c:pt idx="0">
                  <c:v>旅館</c:v>
                </c:pt>
                <c:pt idx="1">
                  <c:v>リゾートホテル</c:v>
                </c:pt>
                <c:pt idx="2">
                  <c:v>ビジネスホテル</c:v>
                </c:pt>
                <c:pt idx="3">
                  <c:v>シティホテル</c:v>
                </c:pt>
                <c:pt idx="4">
                  <c:v>その他ホテル</c:v>
                </c:pt>
                <c:pt idx="5">
                  <c:v>簡易宿所</c:v>
                </c:pt>
                <c:pt idx="6">
                  <c:v>特区民泊</c:v>
                </c:pt>
                <c:pt idx="7">
                  <c:v>不明</c:v>
                </c:pt>
              </c:strCache>
            </c:strRef>
          </c:cat>
          <c:val>
            <c:numRef>
              <c:f>Sheet1!$I$3:$I$10</c:f>
              <c:numCache>
                <c:formatCode>0"件"</c:formatCode>
                <c:ptCount val="8"/>
                <c:pt idx="0">
                  <c:v>9</c:v>
                </c:pt>
                <c:pt idx="1">
                  <c:v>3</c:v>
                </c:pt>
                <c:pt idx="2">
                  <c:v>49</c:v>
                </c:pt>
                <c:pt idx="3">
                  <c:v>6</c:v>
                </c:pt>
                <c:pt idx="4">
                  <c:v>1</c:v>
                </c:pt>
                <c:pt idx="5">
                  <c:v>75</c:v>
                </c:pt>
                <c:pt idx="6">
                  <c:v>113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rgbClr val="7030A0"/>
              </a:solidFill>
            </a:ln>
          </c:spPr>
          <c:dPt>
            <c:idx val="0"/>
            <c:bubble3D val="0"/>
            <c:spPr>
              <a:ln w="635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wdUpDiag">
                <a:fgClr>
                  <a:srgbClr val="C00000"/>
                </a:fgClr>
                <a:bgClr>
                  <a:schemeClr val="bg1"/>
                </a:bgClr>
              </a:pattFill>
              <a:ln w="635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pattFill prst="pct50">
                <a:fgClr>
                  <a:srgbClr val="00B05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</c:dPt>
          <c:dPt>
            <c:idx val="3"/>
            <c:bubble3D val="0"/>
            <c:spPr>
              <a:pattFill prst="pct50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</c:dPt>
          <c:dPt>
            <c:idx val="4"/>
            <c:bubble3D val="0"/>
            <c:spPr>
              <a:pattFill prst="pct50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dPt>
          <c:dPt>
            <c:idx val="5"/>
            <c:bubble3D val="0"/>
            <c:spPr>
              <a:pattFill prst="pct50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18579447456631226"/>
                  <c:y val="0.1392955427539016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1258300386830659E-2"/>
                  <c:y val="-9.2937078029581413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7739380265040023E-2"/>
                  <c:y val="-7.42250530785562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8029628781644231E-2"/>
                  <c:y val="-5.771837437517762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6.5392066789749972E-2"/>
                  <c:y val="2.58016951702693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6.4840411209734841E-2"/>
                  <c:y val="0.1411889596602972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Sheet1!$E$3:$E$8</c:f>
              <c:strCache>
                <c:ptCount val="6"/>
                <c:pt idx="0">
                  <c:v>1年未満</c:v>
                </c:pt>
                <c:pt idx="1">
                  <c:v>1年以上～3年未満</c:v>
                </c:pt>
                <c:pt idx="2">
                  <c:v>3年以上～10年未満</c:v>
                </c:pt>
                <c:pt idx="3">
                  <c:v>10年以上～20年未満</c:v>
                </c:pt>
                <c:pt idx="4">
                  <c:v>20年以上～30年未満</c:v>
                </c:pt>
                <c:pt idx="5">
                  <c:v>30年以上</c:v>
                </c:pt>
              </c:strCache>
            </c:strRef>
          </c:cat>
          <c:val>
            <c:numRef>
              <c:f>Sheet1!$F$3:$F$8</c:f>
              <c:numCache>
                <c:formatCode>0"件"</c:formatCode>
                <c:ptCount val="6"/>
                <c:pt idx="0">
                  <c:v>143</c:v>
                </c:pt>
                <c:pt idx="1">
                  <c:v>115</c:v>
                </c:pt>
                <c:pt idx="2">
                  <c:v>59</c:v>
                </c:pt>
                <c:pt idx="3">
                  <c:v>63</c:v>
                </c:pt>
                <c:pt idx="4">
                  <c:v>40</c:v>
                </c:pt>
                <c:pt idx="5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Sheet2!$B$7:$B$19</c:f>
              <c:strCache>
                <c:ptCount val="13"/>
                <c:pt idx="0">
                  <c:v>2万円以上～3万円未満</c:v>
                </c:pt>
                <c:pt idx="1">
                  <c:v>1.5万円以上～2万円未満</c:v>
                </c:pt>
                <c:pt idx="2">
                  <c:v>1万円以上～1.5万円未満</c:v>
                </c:pt>
                <c:pt idx="3">
                  <c:v>9千円以上～1万円未満</c:v>
                </c:pt>
                <c:pt idx="4">
                  <c:v>8千円以上～9千円未満</c:v>
                </c:pt>
                <c:pt idx="5">
                  <c:v>7千円以上～8千円未満</c:v>
                </c:pt>
                <c:pt idx="6">
                  <c:v>6千円以上～7千円未満</c:v>
                </c:pt>
                <c:pt idx="7">
                  <c:v>5千円以上～6千円未満</c:v>
                </c:pt>
                <c:pt idx="8">
                  <c:v>4千円以上～5千円未満</c:v>
                </c:pt>
                <c:pt idx="9">
                  <c:v>3千円以上～4千円未満</c:v>
                </c:pt>
                <c:pt idx="10">
                  <c:v>2千円以上～3千円未満</c:v>
                </c:pt>
                <c:pt idx="11">
                  <c:v>1千円以上～2千円未満</c:v>
                </c:pt>
                <c:pt idx="12">
                  <c:v>1千円未満</c:v>
                </c:pt>
              </c:strCache>
            </c:strRef>
          </c:cat>
          <c:val>
            <c:numRef>
              <c:f>Sheet2!$C$7:$C$19</c:f>
              <c:numCache>
                <c:formatCode>#,##0_);[Red]\(#,##0\)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30</c:v>
                </c:pt>
                <c:pt idx="3">
                  <c:v>13</c:v>
                </c:pt>
                <c:pt idx="4">
                  <c:v>29</c:v>
                </c:pt>
                <c:pt idx="5">
                  <c:v>33</c:v>
                </c:pt>
                <c:pt idx="6">
                  <c:v>51</c:v>
                </c:pt>
                <c:pt idx="7">
                  <c:v>44</c:v>
                </c:pt>
                <c:pt idx="8">
                  <c:v>47</c:v>
                </c:pt>
                <c:pt idx="9">
                  <c:v>49</c:v>
                </c:pt>
                <c:pt idx="10">
                  <c:v>57</c:v>
                </c:pt>
                <c:pt idx="11">
                  <c:v>20</c:v>
                </c:pt>
                <c:pt idx="1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11997440"/>
        <c:axId val="90994880"/>
      </c:barChart>
      <c:catAx>
        <c:axId val="111997440"/>
        <c:scaling>
          <c:orientation val="maxMin"/>
        </c:scaling>
        <c:delete val="0"/>
        <c:axPos val="l"/>
        <c:majorTickMark val="out"/>
        <c:minorTickMark val="none"/>
        <c:tickLblPos val="nextTo"/>
        <c:crossAx val="90994880"/>
        <c:crosses val="autoZero"/>
        <c:auto val="1"/>
        <c:lblAlgn val="ctr"/>
        <c:lblOffset val="100"/>
        <c:noMultiLvlLbl val="0"/>
      </c:catAx>
      <c:valAx>
        <c:axId val="90994880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11997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旅館・ホテル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Sheet1!$B$8:$B$20</c:f>
              <c:numCache>
                <c:formatCode>#,##0_);[Red]\(#,##0\)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8</c:v>
                </c:pt>
                <c:pt idx="4">
                  <c:v>28</c:v>
                </c:pt>
                <c:pt idx="5">
                  <c:v>36</c:v>
                </c:pt>
                <c:pt idx="6">
                  <c:v>45</c:v>
                </c:pt>
                <c:pt idx="7">
                  <c:v>30</c:v>
                </c:pt>
                <c:pt idx="8">
                  <c:v>27</c:v>
                </c:pt>
                <c:pt idx="9">
                  <c:v>11</c:v>
                </c:pt>
                <c:pt idx="10">
                  <c:v>28</c:v>
                </c:pt>
                <c:pt idx="11">
                  <c:v>3</c:v>
                </c:pt>
                <c:pt idx="1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簡易宿所</c:v>
                </c:pt>
              </c:strCache>
            </c:strRef>
          </c:tx>
          <c:spPr>
            <a:pattFill prst="wdUpDiag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Sheet1!$C$8:$C$20</c:f>
              <c:numCache>
                <c:formatCode>#,##0_);[Red]\(#,##0\)</c:formatCode>
                <c:ptCount val="13"/>
                <c:pt idx="0">
                  <c:v>6</c:v>
                </c:pt>
                <c:pt idx="1">
                  <c:v>11</c:v>
                </c:pt>
                <c:pt idx="2">
                  <c:v>27</c:v>
                </c:pt>
                <c:pt idx="3">
                  <c:v>21</c:v>
                </c:pt>
                <c:pt idx="4">
                  <c:v>11</c:v>
                </c:pt>
                <c:pt idx="5">
                  <c:v>4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Sheet1!$D$7</c:f>
              <c:strCache>
                <c:ptCount val="1"/>
                <c:pt idx="0">
                  <c:v>特区民泊</c:v>
                </c:pt>
              </c:strCache>
            </c:strRef>
          </c:tx>
          <c:spPr>
            <a:pattFill prst="pct50">
              <a:fgClr>
                <a:srgbClr val="00B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Sheet1!$D$8:$D$20</c:f>
              <c:numCache>
                <c:formatCode>#,##0_);[Red]\(#,##0\)</c:formatCode>
                <c:ptCount val="13"/>
                <c:pt idx="0">
                  <c:v>2</c:v>
                </c:pt>
                <c:pt idx="1">
                  <c:v>8</c:v>
                </c:pt>
                <c:pt idx="2">
                  <c:v>23</c:v>
                </c:pt>
                <c:pt idx="3">
                  <c:v>19</c:v>
                </c:pt>
                <c:pt idx="4">
                  <c:v>8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Sheet1!$E$7</c:f>
              <c:strCache>
                <c:ptCount val="1"/>
                <c:pt idx="0">
                  <c:v>新法民泊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invertIfNegative val="0"/>
          <c:cat>
            <c:strRef>
              <c:f>Sheet1!$A$8:$A$20</c:f>
              <c:strCache>
                <c:ptCount val="13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</c:strCache>
            </c:strRef>
          </c:cat>
          <c:val>
            <c:numRef>
              <c:f>Sheet1!$E$8:$E$20</c:f>
              <c:numCache>
                <c:formatCode>#,##0_);[Red]\(#,##0\)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000512"/>
        <c:axId val="59966592"/>
      </c:barChart>
      <c:catAx>
        <c:axId val="1120005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59966592"/>
        <c:crosses val="autoZero"/>
        <c:auto val="1"/>
        <c:lblAlgn val="ctr"/>
        <c:lblOffset val="100"/>
        <c:noMultiLvlLbl val="0"/>
      </c:catAx>
      <c:valAx>
        <c:axId val="5996659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120005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AE7AA-8DE3-4230-ACE0-68A33F8BAB50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8675A-BE5D-4437-9C9C-812EF920FE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258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5A59B-267F-425A-A54E-599F8985E110}" type="datetimeFigureOut">
              <a:rPr kumimoji="1" lang="ja-JP" altLang="en-US" smtClean="0"/>
              <a:t>2018/8/31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746125"/>
            <a:ext cx="51816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C726C-56F5-481A-AE3E-A1366CB09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262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669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234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52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2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51" y="116632"/>
            <a:ext cx="9525424" cy="490066"/>
          </a:xfrm>
        </p:spPr>
        <p:txBody>
          <a:bodyPr>
            <a:normAutofit/>
          </a:bodyPr>
          <a:lstStyle>
            <a:lvl1pPr algn="l">
              <a:defRPr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08492" y="6486468"/>
            <a:ext cx="2226204" cy="365125"/>
          </a:xfrm>
        </p:spPr>
        <p:txBody>
          <a:bodyPr/>
          <a:lstStyle/>
          <a:p>
            <a:r>
              <a:rPr lang="en-US" altLang="ja-JP" dirty="0" smtClean="0"/>
              <a:t>P. </a:t>
            </a:r>
            <a:fld id="{B5F80C83-6E72-4E0A-91D7-046F194AD4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692696"/>
            <a:ext cx="9540875" cy="0"/>
          </a:xfrm>
          <a:prstGeom prst="line">
            <a:avLst/>
          </a:prstGeom>
          <a:ln w="127000" cmpd="thinThick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7506741" y="116632"/>
            <a:ext cx="1944216" cy="41549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大阪府観光客受入環境整備の推進に関する調査検討会議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479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7044" y="274638"/>
            <a:ext cx="85867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044" y="1600202"/>
            <a:ext cx="85867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7044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59799" y="6356352"/>
            <a:ext cx="3021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7627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9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794773" y="447055"/>
            <a:ext cx="1260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ctrTitle"/>
          </p:nvPr>
        </p:nvSpPr>
        <p:spPr>
          <a:xfrm>
            <a:off x="685800" y="2551837"/>
            <a:ext cx="7772400" cy="1754326"/>
          </a:xfr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cs typeface="Meiryo UI" panose="020B0604030504040204" pitchFamily="50" charset="-128"/>
              </a:rPr>
              <a:t>平成</a:t>
            </a:r>
            <a:r>
              <a:rPr lang="en-US" altLang="ja-JP" sz="3600" b="1" dirty="0">
                <a:cs typeface="Meiryo UI" panose="020B0604030504040204" pitchFamily="50" charset="-128"/>
              </a:rPr>
              <a:t>30</a:t>
            </a:r>
            <a:r>
              <a:rPr lang="ja-JP" altLang="en-US" sz="3600" b="1" dirty="0" smtClean="0">
                <a:cs typeface="Meiryo UI" panose="020B0604030504040204" pitchFamily="50" charset="-128"/>
              </a:rPr>
              <a:t>年度</a:t>
            </a:r>
            <a:r>
              <a:rPr lang="en-US" altLang="ja-JP" sz="3600" b="1" dirty="0" smtClean="0"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cs typeface="Meiryo UI" panose="020B0604030504040204" pitchFamily="50" charset="-128"/>
              </a:rPr>
            </a:br>
            <a:r>
              <a:rPr lang="ja-JP" altLang="en-US" sz="3600" b="1" dirty="0" smtClean="0">
                <a:cs typeface="Meiryo UI" panose="020B0604030504040204" pitchFamily="50" charset="-128"/>
              </a:rPr>
              <a:t>大阪府宿泊</a:t>
            </a:r>
            <a:r>
              <a:rPr lang="ja-JP" altLang="en-US" sz="3600" b="1" dirty="0">
                <a:cs typeface="Meiryo UI" panose="020B0604030504040204" pitchFamily="50" charset="-128"/>
              </a:rPr>
              <a:t>実態</a:t>
            </a:r>
            <a:r>
              <a:rPr lang="ja-JP" altLang="en-US" sz="3600" b="1" dirty="0" smtClean="0">
                <a:cs typeface="Meiryo UI" panose="020B0604030504040204" pitchFamily="50" charset="-128"/>
              </a:rPr>
              <a:t>に関する調査結果</a:t>
            </a:r>
            <a:r>
              <a:rPr lang="en-US" altLang="ja-JP" sz="3600" b="1" dirty="0" smtClean="0"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cs typeface="Meiryo UI" panose="020B0604030504040204" pitchFamily="50" charset="-128"/>
              </a:rPr>
            </a:br>
            <a:r>
              <a:rPr lang="ja-JP" altLang="en-US" sz="3600" b="1" dirty="0" smtClean="0">
                <a:cs typeface="Meiryo UI" panose="020B0604030504040204" pitchFamily="50" charset="-128"/>
              </a:rPr>
              <a:t>（速報）</a:t>
            </a:r>
            <a:endParaRPr lang="ja-JP" altLang="en-US" sz="3600" b="1" dirty="0">
              <a:cs typeface="Meiryo UI" panose="020B0604030504040204" pitchFamily="50" charset="-128"/>
            </a:endParaRPr>
          </a:p>
        </p:txBody>
      </p:sp>
      <p:sp>
        <p:nvSpPr>
          <p:cNvPr id="4" name="テキスト ボックス 5"/>
          <p:cNvSpPr txBox="1"/>
          <p:nvPr/>
        </p:nvSpPr>
        <p:spPr>
          <a:xfrm>
            <a:off x="1222557" y="5690276"/>
            <a:ext cx="705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dirty="0" smtClean="0">
                <a:latin typeface="+mn-ea"/>
              </a:rPr>
              <a:t>本資料は、現時点の</a:t>
            </a:r>
            <a:r>
              <a:rPr lang="ja-JP" altLang="en-US" sz="1600" b="1" dirty="0">
                <a:latin typeface="+mn-ea"/>
              </a:rPr>
              <a:t>集約</a:t>
            </a:r>
            <a:r>
              <a:rPr kumimoji="1" lang="ja-JP" altLang="en-US" sz="1600" b="1" dirty="0" smtClean="0">
                <a:latin typeface="+mn-ea"/>
              </a:rPr>
              <a:t>状況をもとに作成した速報であり、今後の精査により、数値等が変動することがある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60437" y="5661248"/>
            <a:ext cx="7020000" cy="6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32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調査の概要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P.1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5964" y="832644"/>
            <a:ext cx="94608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調査対象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2,439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日現在、府内で旅館業法の許可、特区民泊の認定、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又は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新法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民泊に係る事前届出を行なっている宿泊施設）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調査期間　　　平成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</a:p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○回答数　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511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（回答率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21.0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7" name="グラフ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823258"/>
              </p:ext>
            </p:extLst>
          </p:nvPr>
        </p:nvGraphicFramePr>
        <p:xfrm>
          <a:off x="4826443" y="1556792"/>
          <a:ext cx="43924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33697" y="1470832"/>
            <a:ext cx="180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＜調査対象施設の内訳＞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78149" y="3789040"/>
            <a:ext cx="180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＜回答施設の内訳＞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074823"/>
              </p:ext>
            </p:extLst>
          </p:nvPr>
        </p:nvGraphicFramePr>
        <p:xfrm>
          <a:off x="2106141" y="4077072"/>
          <a:ext cx="3312369" cy="2636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667"/>
                <a:gridCol w="1877012"/>
                <a:gridCol w="1064690"/>
              </a:tblGrid>
              <a:tr h="1714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件数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旅館・ホテル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591032"/>
              </p:ext>
            </p:extLst>
          </p:nvPr>
        </p:nvGraphicFramePr>
        <p:xfrm>
          <a:off x="5202485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484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施設種別ごとの延べ宿泊者数</a:t>
            </a:r>
            <a:r>
              <a:rPr kumimoji="1" lang="ja-JP" altLang="en-US" sz="2000" dirty="0" smtClean="0"/>
              <a:t>（</a:t>
            </a:r>
            <a:r>
              <a:rPr kumimoji="1" lang="en-US" altLang="ja-JP" sz="2000" dirty="0" smtClean="0"/>
              <a:t>2017</a:t>
            </a:r>
            <a:r>
              <a:rPr kumimoji="1" lang="ja-JP" altLang="en-US" sz="2000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P.2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233545"/>
              </p:ext>
            </p:extLst>
          </p:nvPr>
        </p:nvGraphicFramePr>
        <p:xfrm>
          <a:off x="36437" y="1068313"/>
          <a:ext cx="9468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711157"/>
              </p:ext>
            </p:extLst>
          </p:nvPr>
        </p:nvGraphicFramePr>
        <p:xfrm>
          <a:off x="593973" y="4437112"/>
          <a:ext cx="4968000" cy="224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2000"/>
                <a:gridCol w="1242000"/>
                <a:gridCol w="1242000"/>
                <a:gridCol w="1242000"/>
              </a:tblGrid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（有効回答）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46</a:t>
                      </a: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633,560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3.7%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1,774,635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10.3%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136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7,841,057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45.7%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5,797,937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33.8%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105,840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0.6%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92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987,752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5.8%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76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20,234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0.1%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8,314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414</a:t>
                      </a:r>
                      <a:r>
                        <a:rPr lang="ja-JP" altLang="en-US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17,169,329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06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グラフ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1568"/>
              </p:ext>
            </p:extLst>
          </p:nvPr>
        </p:nvGraphicFramePr>
        <p:xfrm>
          <a:off x="4030383" y="822198"/>
          <a:ext cx="7229475" cy="3903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32603"/>
              </p:ext>
            </p:extLst>
          </p:nvPr>
        </p:nvGraphicFramePr>
        <p:xfrm>
          <a:off x="-630163" y="620688"/>
          <a:ext cx="684847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施設種別の宿泊施設の整備状況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816740" y="659453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P.3</a:t>
            </a:r>
          </a:p>
          <a:p>
            <a:pPr algn="r"/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248854"/>
              </p:ext>
            </p:extLst>
          </p:nvPr>
        </p:nvGraphicFramePr>
        <p:xfrm>
          <a:off x="809997" y="4993086"/>
          <a:ext cx="2808312" cy="179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953"/>
                <a:gridCol w="926359"/>
              </a:tblGrid>
              <a:tr h="200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営業年数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59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571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511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直線コネクタ 7"/>
          <p:cNvCxnSpPr/>
          <p:nvPr/>
        </p:nvCxnSpPr>
        <p:spPr>
          <a:xfrm>
            <a:off x="2812269" y="1009194"/>
            <a:ext cx="4644000" cy="54759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2754221" y="4365104"/>
            <a:ext cx="4752000" cy="26599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395354"/>
              </p:ext>
            </p:extLst>
          </p:nvPr>
        </p:nvGraphicFramePr>
        <p:xfrm>
          <a:off x="5865071" y="4509374"/>
          <a:ext cx="3081830" cy="2304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9025"/>
                <a:gridCol w="1082805"/>
              </a:tblGrid>
              <a:tr h="2490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49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7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009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258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4021891" y="1527764"/>
            <a:ext cx="29668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＜開業３年未満の宿泊施設の内訳＞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857071" y="2636912"/>
            <a:ext cx="1008000" cy="8640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2812269" y="1023708"/>
            <a:ext cx="0" cy="1836000"/>
          </a:xfrm>
          <a:prstGeom prst="line">
            <a:avLst/>
          </a:prstGeom>
          <a:ln w="635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2739707" y="2831650"/>
            <a:ext cx="72000" cy="1777203"/>
          </a:xfrm>
          <a:prstGeom prst="line">
            <a:avLst/>
          </a:prstGeom>
          <a:ln w="635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24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平均宿泊単価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485398"/>
              </p:ext>
            </p:extLst>
          </p:nvPr>
        </p:nvGraphicFramePr>
        <p:xfrm>
          <a:off x="593972" y="1268760"/>
          <a:ext cx="8280921" cy="514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4676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（有効回答）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平均単価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5,459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7,839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127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7,203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9,237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5,702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85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3,093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3,726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‐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1,925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  <a:tr h="467685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387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5,611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P.4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7349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平均宿泊単価の分布（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年）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878471"/>
              </p:ext>
            </p:extLst>
          </p:nvPr>
        </p:nvGraphicFramePr>
        <p:xfrm>
          <a:off x="146578" y="914674"/>
          <a:ext cx="3471731" cy="5679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5887"/>
                <a:gridCol w="687106"/>
                <a:gridCol w="818738"/>
              </a:tblGrid>
              <a:tr h="35623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人当たり平均宿泊単価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0.2%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1.0%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7.4%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3.2%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7.2%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8.1%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13.1%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11.4%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47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12.1%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49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13.6%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57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14.1%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5.9%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1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2.7%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387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P.5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97504" y="6479758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(n=387)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450590"/>
              </p:ext>
            </p:extLst>
          </p:nvPr>
        </p:nvGraphicFramePr>
        <p:xfrm>
          <a:off x="3690317" y="908720"/>
          <a:ext cx="585055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104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（参考）施設種別ごとの</a:t>
            </a:r>
            <a:r>
              <a:rPr lang="ja-JP" altLang="en-US" dirty="0"/>
              <a:t>平均</a:t>
            </a:r>
            <a:r>
              <a:rPr lang="ja-JP" altLang="en-US" dirty="0" smtClean="0"/>
              <a:t>宿泊単価（</a:t>
            </a:r>
            <a:r>
              <a:rPr lang="en-US" altLang="ja-JP" dirty="0" smtClean="0"/>
              <a:t>2017</a:t>
            </a:r>
            <a:r>
              <a:rPr lang="ja-JP" altLang="en-US" dirty="0" smtClean="0"/>
              <a:t>年）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51635" y="1268760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(n=387)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259616"/>
              </p:ext>
            </p:extLst>
          </p:nvPr>
        </p:nvGraphicFramePr>
        <p:xfrm>
          <a:off x="175877" y="851226"/>
          <a:ext cx="3599999" cy="5941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3504"/>
                <a:gridCol w="535299"/>
                <a:gridCol w="535299"/>
                <a:gridCol w="535299"/>
                <a:gridCol w="535299"/>
                <a:gridCol w="535299"/>
              </a:tblGrid>
              <a:tr h="3456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当たり</a:t>
                      </a:r>
                      <a:endParaRPr lang="en-US" altLang="ja-JP" sz="9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宿泊単価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ホテル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0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253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以上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70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750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225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85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8816740" y="6594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P.6</a:t>
            </a: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025362"/>
              </p:ext>
            </p:extLst>
          </p:nvPr>
        </p:nvGraphicFramePr>
        <p:xfrm>
          <a:off x="3786662" y="764704"/>
          <a:ext cx="5750158" cy="6093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590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6603</TotalTime>
  <Words>979</Words>
  <Application>Microsoft Office PowerPoint</Application>
  <PresentationFormat>ユーザー設定</PresentationFormat>
  <Paragraphs>369</Paragraphs>
  <Slides>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平成30年度 大阪府宿泊実態に関する調査結果 （速報）</vt:lpstr>
      <vt:lpstr>調査の概要</vt:lpstr>
      <vt:lpstr>施設種別ごとの延べ宿泊者数（2017）</vt:lpstr>
      <vt:lpstr>施設種別の宿泊施設の整備状況</vt:lpstr>
      <vt:lpstr>平均宿泊単価</vt:lpstr>
      <vt:lpstr>平均宿泊単価の分布（2017年）</vt:lpstr>
      <vt:lpstr>（参考）施設種別ごとの平均宿泊単価（2017年）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　有可</dc:creator>
  <cp:lastModifiedBy>佐藤　博昭</cp:lastModifiedBy>
  <cp:revision>393</cp:revision>
  <cp:lastPrinted>2018-07-30T04:05:47Z</cp:lastPrinted>
  <dcterms:created xsi:type="dcterms:W3CDTF">2015-04-20T00:31:14Z</dcterms:created>
  <dcterms:modified xsi:type="dcterms:W3CDTF">2018-08-31T01:33:12Z</dcterms:modified>
</cp:coreProperties>
</file>