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1"/>
  </p:notesMasterIdLst>
  <p:handoutMasterIdLst>
    <p:handoutMasterId r:id="rId12"/>
  </p:handoutMasterIdLst>
  <p:sldIdLst>
    <p:sldId id="256" r:id="rId2"/>
    <p:sldId id="305" r:id="rId3"/>
    <p:sldId id="285" r:id="rId4"/>
    <p:sldId id="281" r:id="rId5"/>
    <p:sldId id="303" r:id="rId6"/>
    <p:sldId id="282" r:id="rId7"/>
    <p:sldId id="304" r:id="rId8"/>
    <p:sldId id="301" r:id="rId9"/>
    <p:sldId id="302" r:id="rId10"/>
  </p:sldIdLst>
  <p:sldSz cx="9540875" cy="6858000"/>
  <p:notesSz cx="6646863" cy="97774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00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CCFFFF"/>
    <a:srgbClr val="FF7575"/>
    <a:srgbClr val="FF99FF"/>
    <a:srgbClr val="FF66FF"/>
    <a:srgbClr val="FF4B4B"/>
    <a:srgbClr val="3399FF"/>
    <a:srgbClr val="0000FF"/>
    <a:srgbClr val="FFFFCC"/>
    <a:srgbClr val="4172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9794" autoAdjust="0"/>
    <p:restoredTop sz="94964" autoAdjust="0"/>
  </p:normalViewPr>
  <p:slideViewPr>
    <p:cSldViewPr>
      <p:cViewPr varScale="1">
        <p:scale>
          <a:sx n="69" d="100"/>
          <a:sy n="69" d="100"/>
        </p:scale>
        <p:origin x="-1728" y="-102"/>
      </p:cViewPr>
      <p:guideLst>
        <p:guide orient="horz" pos="2160"/>
        <p:guide pos="3005"/>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308" cy="488871"/>
          </a:xfrm>
          <a:prstGeom prst="rect">
            <a:avLst/>
          </a:prstGeom>
        </p:spPr>
        <p:txBody>
          <a:bodyPr vert="horz" lIns="89668" tIns="44835" rIns="89668" bIns="4483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765019" y="1"/>
            <a:ext cx="2880308" cy="488871"/>
          </a:xfrm>
          <a:prstGeom prst="rect">
            <a:avLst/>
          </a:prstGeom>
        </p:spPr>
        <p:txBody>
          <a:bodyPr vert="horz" lIns="89668" tIns="44835" rIns="89668" bIns="44835" rtlCol="0"/>
          <a:lstStyle>
            <a:lvl1pPr algn="r">
              <a:defRPr sz="1200"/>
            </a:lvl1pPr>
          </a:lstStyle>
          <a:p>
            <a:fld id="{649AE7AA-8DE3-4230-ACE0-68A33F8BAB50}" type="datetimeFigureOut">
              <a:rPr kumimoji="1" lang="ja-JP" altLang="en-US" smtClean="0"/>
              <a:t>2018/8/23</a:t>
            </a:fld>
            <a:endParaRPr kumimoji="1" lang="ja-JP" altLang="en-US"/>
          </a:p>
        </p:txBody>
      </p:sp>
      <p:sp>
        <p:nvSpPr>
          <p:cNvPr id="4" name="フッター プレースホルダー 3"/>
          <p:cNvSpPr>
            <a:spLocks noGrp="1"/>
          </p:cNvSpPr>
          <p:nvPr>
            <p:ph type="ftr" sz="quarter" idx="2"/>
          </p:nvPr>
        </p:nvSpPr>
        <p:spPr>
          <a:xfrm>
            <a:off x="0" y="9286847"/>
            <a:ext cx="2880308" cy="488871"/>
          </a:xfrm>
          <a:prstGeom prst="rect">
            <a:avLst/>
          </a:prstGeom>
        </p:spPr>
        <p:txBody>
          <a:bodyPr vert="horz" lIns="89668" tIns="44835" rIns="89668" bIns="4483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765019" y="9286847"/>
            <a:ext cx="2880308" cy="488871"/>
          </a:xfrm>
          <a:prstGeom prst="rect">
            <a:avLst/>
          </a:prstGeom>
        </p:spPr>
        <p:txBody>
          <a:bodyPr vert="horz" lIns="89668" tIns="44835" rIns="89668" bIns="44835" rtlCol="0" anchor="b"/>
          <a:lstStyle>
            <a:lvl1pPr algn="r">
              <a:defRPr sz="1200"/>
            </a:lvl1pPr>
          </a:lstStyle>
          <a:p>
            <a:fld id="{9E18675A-BE5D-4437-9C9C-812EF920FEAB}" type="slidenum">
              <a:rPr kumimoji="1" lang="ja-JP" altLang="en-US" smtClean="0"/>
              <a:t>‹#›</a:t>
            </a:fld>
            <a:endParaRPr kumimoji="1" lang="ja-JP" altLang="en-US"/>
          </a:p>
        </p:txBody>
      </p:sp>
    </p:spTree>
    <p:extLst>
      <p:ext uri="{BB962C8B-B14F-4D97-AF65-F5344CB8AC3E}">
        <p14:creationId xmlns:p14="http://schemas.microsoft.com/office/powerpoint/2010/main" val="248342588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880308" cy="488871"/>
          </a:xfrm>
          <a:prstGeom prst="rect">
            <a:avLst/>
          </a:prstGeom>
        </p:spPr>
        <p:txBody>
          <a:bodyPr vert="horz" lIns="89668" tIns="44835" rIns="89668" bIns="44835" rtlCol="0"/>
          <a:lstStyle>
            <a:lvl1pPr algn="l">
              <a:defRPr sz="1200"/>
            </a:lvl1pPr>
          </a:lstStyle>
          <a:p>
            <a:endParaRPr kumimoji="1" lang="ja-JP" altLang="en-US"/>
          </a:p>
        </p:txBody>
      </p:sp>
      <p:sp>
        <p:nvSpPr>
          <p:cNvPr id="3" name="日付プレースホルダー 2"/>
          <p:cNvSpPr>
            <a:spLocks noGrp="1"/>
          </p:cNvSpPr>
          <p:nvPr>
            <p:ph type="dt" idx="1"/>
          </p:nvPr>
        </p:nvSpPr>
        <p:spPr>
          <a:xfrm>
            <a:off x="3765019" y="1"/>
            <a:ext cx="2880308" cy="488871"/>
          </a:xfrm>
          <a:prstGeom prst="rect">
            <a:avLst/>
          </a:prstGeom>
        </p:spPr>
        <p:txBody>
          <a:bodyPr vert="horz" lIns="89668" tIns="44835" rIns="89668" bIns="44835" rtlCol="0"/>
          <a:lstStyle>
            <a:lvl1pPr algn="r">
              <a:defRPr sz="1200"/>
            </a:lvl1pPr>
          </a:lstStyle>
          <a:p>
            <a:fld id="{DB05A59B-267F-425A-A54E-599F8985E110}" type="datetimeFigureOut">
              <a:rPr kumimoji="1" lang="ja-JP" altLang="en-US" smtClean="0"/>
              <a:t>2018/8/23</a:t>
            </a:fld>
            <a:endParaRPr kumimoji="1" lang="ja-JP" altLang="en-US"/>
          </a:p>
        </p:txBody>
      </p:sp>
      <p:sp>
        <p:nvSpPr>
          <p:cNvPr id="4" name="スライド イメージ プレースホルダー 3"/>
          <p:cNvSpPr>
            <a:spLocks noGrp="1" noRot="1" noChangeAspect="1"/>
          </p:cNvSpPr>
          <p:nvPr>
            <p:ph type="sldImg" idx="2"/>
          </p:nvPr>
        </p:nvSpPr>
        <p:spPr>
          <a:xfrm>
            <a:off x="774700" y="733425"/>
            <a:ext cx="5097463" cy="3665538"/>
          </a:xfrm>
          <a:prstGeom prst="rect">
            <a:avLst/>
          </a:prstGeom>
          <a:noFill/>
          <a:ln w="12700">
            <a:solidFill>
              <a:prstClr val="black"/>
            </a:solidFill>
          </a:ln>
        </p:spPr>
        <p:txBody>
          <a:bodyPr vert="horz" lIns="89668" tIns="44835" rIns="89668" bIns="44835" rtlCol="0" anchor="ctr"/>
          <a:lstStyle/>
          <a:p>
            <a:endParaRPr lang="ja-JP" altLang="en-US"/>
          </a:p>
        </p:txBody>
      </p:sp>
      <p:sp>
        <p:nvSpPr>
          <p:cNvPr id="5" name="ノート プレースホルダー 4"/>
          <p:cNvSpPr>
            <a:spLocks noGrp="1"/>
          </p:cNvSpPr>
          <p:nvPr>
            <p:ph type="body" sz="quarter" idx="3"/>
          </p:nvPr>
        </p:nvSpPr>
        <p:spPr>
          <a:xfrm>
            <a:off x="664687" y="4644271"/>
            <a:ext cx="5317490" cy="4399836"/>
          </a:xfrm>
          <a:prstGeom prst="rect">
            <a:avLst/>
          </a:prstGeom>
        </p:spPr>
        <p:txBody>
          <a:bodyPr vert="horz" lIns="89668" tIns="44835" rIns="89668" bIns="4483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286847"/>
            <a:ext cx="2880308" cy="488871"/>
          </a:xfrm>
          <a:prstGeom prst="rect">
            <a:avLst/>
          </a:prstGeom>
        </p:spPr>
        <p:txBody>
          <a:bodyPr vert="horz" lIns="89668" tIns="44835" rIns="89668" bIns="4483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765019" y="9286847"/>
            <a:ext cx="2880308" cy="488871"/>
          </a:xfrm>
          <a:prstGeom prst="rect">
            <a:avLst/>
          </a:prstGeom>
        </p:spPr>
        <p:txBody>
          <a:bodyPr vert="horz" lIns="89668" tIns="44835" rIns="89668" bIns="44835" rtlCol="0" anchor="b"/>
          <a:lstStyle>
            <a:lvl1pPr algn="r">
              <a:defRPr sz="1200"/>
            </a:lvl1pPr>
          </a:lstStyle>
          <a:p>
            <a:fld id="{24BC726C-56F5-481A-AE3E-A1366CB09D49}" type="slidenum">
              <a:rPr kumimoji="1" lang="ja-JP" altLang="en-US" smtClean="0"/>
              <a:t>‹#›</a:t>
            </a:fld>
            <a:endParaRPr kumimoji="1" lang="ja-JP" altLang="en-US"/>
          </a:p>
        </p:txBody>
      </p:sp>
    </p:spTree>
    <p:extLst>
      <p:ext uri="{BB962C8B-B14F-4D97-AF65-F5344CB8AC3E}">
        <p14:creationId xmlns:p14="http://schemas.microsoft.com/office/powerpoint/2010/main" val="120226206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6356697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15566" y="2130427"/>
            <a:ext cx="8109744"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31132" y="3886200"/>
            <a:ext cx="667861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5F80C83-6E72-4E0A-91D7-046F194AD4C3}" type="slidenum">
              <a:rPr kumimoji="1" lang="ja-JP" altLang="en-US" smtClean="0"/>
              <a:t>‹#›</a:t>
            </a:fld>
            <a:endParaRPr kumimoji="1" lang="ja-JP" altLang="en-US"/>
          </a:p>
        </p:txBody>
      </p:sp>
    </p:spTree>
    <p:extLst>
      <p:ext uri="{BB962C8B-B14F-4D97-AF65-F5344CB8AC3E}">
        <p14:creationId xmlns:p14="http://schemas.microsoft.com/office/powerpoint/2010/main" val="32886528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15566" y="2130427"/>
            <a:ext cx="8109744"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31132" y="3886200"/>
            <a:ext cx="667861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5F80C83-6E72-4E0A-91D7-046F194AD4C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311237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451" y="116632"/>
            <a:ext cx="9525424" cy="490066"/>
          </a:xfrm>
        </p:spPr>
        <p:txBody>
          <a:bodyPr>
            <a:normAutofit/>
          </a:bodyPr>
          <a:lstStyle>
            <a:lvl1pPr algn="l">
              <a:defRPr sz="2400" b="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smtClean="0"/>
              <a:t>マスター タイトルの書式設定</a:t>
            </a:r>
            <a:endParaRPr kumimoji="1" lang="ja-JP" altLang="en-US" dirty="0"/>
          </a:p>
        </p:txBody>
      </p:sp>
      <p:sp>
        <p:nvSpPr>
          <p:cNvPr id="6" name="スライド番号プレースホルダー 5"/>
          <p:cNvSpPr>
            <a:spLocks noGrp="1"/>
          </p:cNvSpPr>
          <p:nvPr>
            <p:ph type="sldNum" sz="quarter" idx="12"/>
          </p:nvPr>
        </p:nvSpPr>
        <p:spPr>
          <a:xfrm>
            <a:off x="7308492" y="6486468"/>
            <a:ext cx="2226204" cy="365125"/>
          </a:xfrm>
        </p:spPr>
        <p:txBody>
          <a:bodyPr/>
          <a:lstStyle/>
          <a:p>
            <a:r>
              <a:rPr lang="en-US" altLang="ja-JP" dirty="0" smtClean="0"/>
              <a:t>P. </a:t>
            </a:r>
            <a:fld id="{B5F80C83-6E72-4E0A-91D7-046F194AD4C3}" type="slidenum">
              <a:rPr lang="ja-JP" altLang="en-US" smtClean="0"/>
              <a:pPr/>
              <a:t>‹#›</a:t>
            </a:fld>
            <a:endParaRPr lang="ja-JP" altLang="en-US" dirty="0"/>
          </a:p>
        </p:txBody>
      </p:sp>
      <p:cxnSp>
        <p:nvCxnSpPr>
          <p:cNvPr id="8" name="直線コネクタ 7"/>
          <p:cNvCxnSpPr/>
          <p:nvPr userDrawn="1"/>
        </p:nvCxnSpPr>
        <p:spPr>
          <a:xfrm>
            <a:off x="0" y="692696"/>
            <a:ext cx="9540875" cy="0"/>
          </a:xfrm>
          <a:prstGeom prst="line">
            <a:avLst/>
          </a:prstGeom>
          <a:ln w="127000" cmpd="thinThick">
            <a:solidFill>
              <a:srgbClr val="002060"/>
            </a:solidFill>
          </a:ln>
        </p:spPr>
        <p:style>
          <a:lnRef idx="3">
            <a:schemeClr val="accent1"/>
          </a:lnRef>
          <a:fillRef idx="0">
            <a:schemeClr val="accent1"/>
          </a:fillRef>
          <a:effectRef idx="2">
            <a:schemeClr val="accent1"/>
          </a:effectRef>
          <a:fontRef idx="minor">
            <a:schemeClr val="tx1"/>
          </a:fontRef>
        </p:style>
      </p:cxnSp>
      <p:sp>
        <p:nvSpPr>
          <p:cNvPr id="3" name="テキスト ボックス 2"/>
          <p:cNvSpPr txBox="1"/>
          <p:nvPr userDrawn="1"/>
        </p:nvSpPr>
        <p:spPr>
          <a:xfrm>
            <a:off x="7506741" y="116632"/>
            <a:ext cx="1944216" cy="415498"/>
          </a:xfrm>
          <a:prstGeom prst="rect">
            <a:avLst/>
          </a:prstGeom>
          <a:noFill/>
          <a:ln>
            <a:solidFill>
              <a:srgbClr val="002060"/>
            </a:solidFill>
          </a:ln>
        </p:spPr>
        <p:txBody>
          <a:bodyPr wrap="square" rtlCol="0">
            <a:spAutoFit/>
          </a:bodyPr>
          <a:lstStyle/>
          <a:p>
            <a:pPr algn="ct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大阪府観光客受入環境整備の推進に関する調査検討会議</a:t>
            </a: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6547998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7044" y="274638"/>
            <a:ext cx="8586788"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7044" y="1600202"/>
            <a:ext cx="8586788"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7044" y="6356352"/>
            <a:ext cx="2226204"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259799" y="6356352"/>
            <a:ext cx="302127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37627" y="6356352"/>
            <a:ext cx="22262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80C83-6E72-4E0A-91D7-046F194AD4C3}" type="slidenum">
              <a:rPr kumimoji="1" lang="ja-JP" altLang="en-US" smtClean="0"/>
              <a:t>‹#›</a:t>
            </a:fld>
            <a:endParaRPr kumimoji="1" lang="ja-JP" altLang="en-US"/>
          </a:p>
        </p:txBody>
      </p:sp>
    </p:spTree>
    <p:extLst>
      <p:ext uri="{BB962C8B-B14F-4D97-AF65-F5344CB8AC3E}">
        <p14:creationId xmlns:p14="http://schemas.microsoft.com/office/powerpoint/2010/main" val="2838294457"/>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0" r:id="rId3"/>
  </p:sldLayoutIdLst>
  <p:timing>
    <p:tnLst>
      <p:par>
        <p:cTn id="1" dur="indefinite" restart="never" nodeType="tmRoot"/>
      </p:par>
    </p:tnLst>
  </p:timing>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810437" y="2780928"/>
            <a:ext cx="7920000" cy="1200329"/>
          </a:xfrm>
          <a:prstGeom prst="rect">
            <a:avLst/>
          </a:prstGeom>
          <a:noFill/>
        </p:spPr>
        <p:txBody>
          <a:bodyPr wrap="square" rtlCol="0">
            <a:spAutoFit/>
          </a:bodyPr>
          <a:lstStyle/>
          <a:p>
            <a:pPr algn="ctr"/>
            <a:r>
              <a:rPr lang="ja-JP" altLang="ja-JP" sz="3600" b="1" dirty="0" smtClean="0">
                <a:latin typeface="Meiryo UI" panose="020B0604030504040204" pitchFamily="50" charset="-128"/>
                <a:ea typeface="Meiryo UI" panose="020B0604030504040204" pitchFamily="50" charset="-128"/>
                <a:cs typeface="Meiryo UI" panose="020B0604030504040204" pitchFamily="50" charset="-128"/>
              </a:rPr>
              <a:t>今後</a:t>
            </a:r>
            <a:r>
              <a:rPr lang="ja-JP" altLang="ja-JP" sz="3600" b="1" dirty="0">
                <a:latin typeface="Meiryo UI" panose="020B0604030504040204" pitchFamily="50" charset="-128"/>
                <a:ea typeface="Meiryo UI" panose="020B0604030504040204" pitchFamily="50" charset="-128"/>
                <a:cs typeface="Meiryo UI" panose="020B0604030504040204" pitchFamily="50" charset="-128"/>
              </a:rPr>
              <a:t>の観光施策及び宿泊税制度</a:t>
            </a:r>
            <a:r>
              <a:rPr lang="ja-JP" altLang="ja-JP" sz="3600" b="1"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3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ja-JP" sz="3600" b="1" dirty="0" smtClean="0">
                <a:latin typeface="Meiryo UI" panose="020B0604030504040204" pitchFamily="50" charset="-128"/>
                <a:ea typeface="Meiryo UI" panose="020B0604030504040204" pitchFamily="50" charset="-128"/>
                <a:cs typeface="Meiryo UI" panose="020B0604030504040204" pitchFamily="50" charset="-128"/>
              </a:rPr>
              <a:t>あり方</a:t>
            </a:r>
            <a:r>
              <a:rPr lang="ja-JP" altLang="ja-JP" sz="3600" b="1" dirty="0">
                <a:latin typeface="Meiryo UI" panose="020B0604030504040204" pitchFamily="50" charset="-128"/>
                <a:ea typeface="Meiryo UI" panose="020B0604030504040204" pitchFamily="50" charset="-128"/>
                <a:cs typeface="Meiryo UI" panose="020B0604030504040204" pitchFamily="50" charset="-128"/>
              </a:rPr>
              <a:t>に</a:t>
            </a:r>
            <a:r>
              <a:rPr lang="ja-JP" altLang="ja-JP" sz="3600" b="1" dirty="0" smtClean="0">
                <a:latin typeface="Meiryo UI" panose="020B0604030504040204" pitchFamily="50" charset="-128"/>
                <a:ea typeface="Meiryo UI" panose="020B0604030504040204" pitchFamily="50" charset="-128"/>
                <a:cs typeface="Meiryo UI" panose="020B0604030504040204" pitchFamily="50" charset="-128"/>
              </a:rPr>
              <a:t>ついて</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7794773" y="447055"/>
            <a:ext cx="128776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資料１</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69324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endParaRPr kumimoji="1" lang="ja-JP" altLang="en-US"/>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128168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dirty="0"/>
              <a:t>今後の</a:t>
            </a:r>
            <a:r>
              <a:rPr lang="ja-JP" altLang="ja-JP" dirty="0" smtClean="0"/>
              <a:t>観光施策の</a:t>
            </a:r>
            <a:r>
              <a:rPr lang="ja-JP" altLang="en-US" dirty="0" smtClean="0"/>
              <a:t>方向性　～宿泊税充当事業の考え方～</a:t>
            </a:r>
            <a:endParaRPr kumimoji="1" lang="ja-JP" altLang="en-US" dirty="0"/>
          </a:p>
        </p:txBody>
      </p:sp>
      <p:sp>
        <p:nvSpPr>
          <p:cNvPr id="21" name="テキスト ボックス 20"/>
          <p:cNvSpPr txBox="1"/>
          <p:nvPr/>
        </p:nvSpPr>
        <p:spPr>
          <a:xfrm>
            <a:off x="180437" y="782289"/>
            <a:ext cx="9216000" cy="6140142"/>
          </a:xfrm>
          <a:prstGeom prst="rect">
            <a:avLst/>
          </a:prstGeom>
          <a:noFill/>
        </p:spPr>
        <p:txBody>
          <a:bodyPr wrap="square" rIns="36000" rtlCol="0">
            <a:spAutoFit/>
          </a:bodyPr>
          <a:lstStyle/>
          <a:p>
            <a:pPr>
              <a:spcBef>
                <a:spcPts val="600"/>
              </a:spcBef>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事業の内容</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p>
          <a:p>
            <a:pPr marL="363538" indent="-188913">
              <a:spcBef>
                <a:spcPts val="600"/>
              </a:spcBef>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宿泊税は、平成</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12</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月の「大阪府観光客受入環境整備の推進に関する調査検討最終報告」（以下、「最終報告」という。</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）に基づき、</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観光客の受入環境整備</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や魅力づくり</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・プロモーションの推進の取組み</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に引き続き活用</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8913">
              <a:spcBef>
                <a:spcPts val="600"/>
              </a:spcBef>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その上</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で、外国人だけでなく日本人も含む来阪旅行者のニーズを踏まえた利便性・満足度の向上につながる施策や、大阪のさらなる魅力向上につながる施策を実施していく。</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74625">
              <a:spcBef>
                <a:spcPts val="6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事業の区分</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360363" indent="-185738">
              <a:spcBef>
                <a:spcPts val="600"/>
              </a:spcBef>
              <a:buFont typeface="Arial" panose="020B0604020202020204" pitchFamily="34" charset="0"/>
              <a:buChar char="•"/>
              <a:tabLst>
                <a:tab pos="442913" algn="l"/>
              </a:tabLst>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Ａ「最重点事業」：現在宿泊税を充当して実施している事業</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8913">
              <a:spcBef>
                <a:spcPts val="600"/>
              </a:spcBef>
              <a:buFont typeface="Arial" panose="020B0604020202020204" pitchFamily="34" charset="0"/>
              <a:buChar cha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Ｂ「</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最終</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報告記載事業」：</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最終報告</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に記載された事業のうち、現時点で未着手の事業</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8913">
              <a:spcBef>
                <a:spcPts val="600"/>
              </a:spcBef>
              <a:buFont typeface="Arial" panose="020B0604020202020204" pitchFamily="34" charset="0"/>
              <a:buChar char="•"/>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Ｃ「委員提案事業」：新たに生じたニーズや課題に対応するため、今後取り組むことが望ましいと</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本調査検討会議の委員からのご意見があった事業</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事業</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の規模</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363538" indent="-188913">
              <a:spcBef>
                <a:spcPts val="600"/>
              </a:spcBef>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Ａ「最重点</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事業」（</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10.5</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億円） </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＋Ｂ</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「最終報告記載事業」（</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9.8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円</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）で、</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億円程度を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想定</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363538" indent="-188913">
              <a:spcBef>
                <a:spcPts val="600"/>
              </a:spcBef>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ただし、旅行者のニーズや社会情勢の変化を踏まえ、各事業の内容・規模に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ついて改めて点検し、事業全体のスクラップ</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ビルド</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図りながら、Ｃ</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「委員提案事業」</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も具体化・実施</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174625">
              <a:spcBef>
                <a:spcPts val="600"/>
              </a:spcBef>
            </a:pP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今後の事業展開</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marL="363538" indent="-188913">
              <a:spcBef>
                <a:spcPts val="600"/>
              </a:spcBef>
              <a:buFont typeface="Arial" panose="020B0604020202020204" pitchFamily="34" charset="0"/>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「最重点</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事業」</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を中心に</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PDCA</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サイクルを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回すとともに、効果検証や旅行者のニーズ把握を適切に行い、</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スクラップ＆ビルドしながら、事業を実施・展開していく</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P.1</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75241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dirty="0"/>
              <a:t>今後の</a:t>
            </a:r>
            <a:r>
              <a:rPr lang="ja-JP" altLang="ja-JP" dirty="0" smtClean="0"/>
              <a:t>観光施策の</a:t>
            </a:r>
            <a:r>
              <a:rPr lang="ja-JP" altLang="en-US" dirty="0" smtClean="0"/>
              <a:t>イメージ　①</a:t>
            </a:r>
            <a:endParaRPr kumimoji="1" lang="ja-JP" altLang="en-US" dirty="0"/>
          </a:p>
        </p:txBody>
      </p:sp>
      <p:sp>
        <p:nvSpPr>
          <p:cNvPr id="11" name="テキスト ボックス 10"/>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P.2</a:t>
            </a:r>
          </a:p>
        </p:txBody>
      </p:sp>
      <p:graphicFrame>
        <p:nvGraphicFramePr>
          <p:cNvPr id="6" name="表 5"/>
          <p:cNvGraphicFramePr>
            <a:graphicFrameLocks noGrp="1"/>
          </p:cNvGraphicFramePr>
          <p:nvPr>
            <p:extLst>
              <p:ext uri="{D42A27DB-BD31-4B8C-83A1-F6EECF244321}">
                <p14:modId xmlns:p14="http://schemas.microsoft.com/office/powerpoint/2010/main" val="3021305292"/>
              </p:ext>
            </p:extLst>
          </p:nvPr>
        </p:nvGraphicFramePr>
        <p:xfrm>
          <a:off x="234437" y="1196748"/>
          <a:ext cx="9072000" cy="5379982"/>
        </p:xfrm>
        <a:graphic>
          <a:graphicData uri="http://schemas.openxmlformats.org/drawingml/2006/table">
            <a:tbl>
              <a:tblPr>
                <a:tableStyleId>{BC89EF96-8CEA-46FF-86C4-4CE0E7609802}</a:tableStyleId>
              </a:tblPr>
              <a:tblGrid>
                <a:gridCol w="540000"/>
                <a:gridCol w="1188000"/>
                <a:gridCol w="1620000"/>
                <a:gridCol w="4320000"/>
                <a:gridCol w="900000"/>
                <a:gridCol w="504000"/>
              </a:tblGrid>
              <a:tr h="432000">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分野</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gridSpan="2">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r>
              <a:tr h="380614">
                <a:tc rowSpan="13">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観光客の受入環境整備</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情報通信に係る</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環境整備</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 Free Wi-Fi</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設置促進事業</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無料公衆無線</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LAN</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環境について、市町村の</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整備計画に基づき、集中的に整備</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en-US" altLang="ja-JP"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127</a:t>
                      </a:r>
                      <a:r>
                        <a:rPr kumimoji="1" lang="ja-JP" altLang="en-US"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80614">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3">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多言語対応の強化</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宿泊施設おもてなし環境整備促進事業</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宿泊施設における多言語化や</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環境を整備</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特区民泊の普及促進を図り、適法な宿泊環境を整備</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endPar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ctr" defTabSz="1351593" rtl="0" eaLnBrk="1" fontAlgn="ctr" latinLnBrk="0" hangingPunct="1">
                        <a:lnSpc>
                          <a:spcPct val="100000"/>
                        </a:lnSpc>
                        <a:spcBef>
                          <a:spcPts val="0"/>
                        </a:spcBef>
                        <a:spcAft>
                          <a:spcPts val="0"/>
                        </a:spcAft>
                        <a:buClrTx/>
                        <a:buSzTx/>
                        <a:buFont typeface="Arial" panose="020B0604020202020204" pitchFamily="34" charset="0"/>
                        <a:buNone/>
                        <a:tabLst/>
                        <a:defRPr/>
                      </a:pPr>
                      <a:endPar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80614">
                <a:tc vMerge="1">
                  <a:txBody>
                    <a:bodyPr/>
                    <a:lstStyle/>
                    <a:p>
                      <a:endParaRPr kumimoji="1" lang="ja-JP" altLang="en-US"/>
                    </a:p>
                  </a:txBody>
                  <a:tcPr/>
                </a:tc>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市町村観光振興支援事業</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市町村が実施する観光トイレや多言語案内板等の整備を支援</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80</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80614">
                <a:tc vMerge="1">
                  <a:txBody>
                    <a:bodyPr/>
                    <a:lstStyle/>
                    <a:p>
                      <a:endParaRPr kumimoji="1" lang="ja-JP" altLang="en-US"/>
                    </a:p>
                  </a:txBody>
                  <a:tcPr/>
                </a:tc>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観光施設等国際課支援事業</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府内観光施設、府有施設における案内表示の多言語化等を実施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80614">
                <a:tc vMerge="1">
                  <a:txBody>
                    <a:bodyPr/>
                    <a:lstStyle/>
                    <a:p>
                      <a:pPr marL="0" indent="0" algn="l" fontAlgn="ctr">
                        <a:lnSpc>
                          <a:spcPct val="100000"/>
                        </a:lnSpc>
                        <a:buFont typeface="Wingdings" panose="05000000000000000000" pitchFamily="2" charset="2"/>
                        <a:buNone/>
                      </a:pP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観光案内機能の</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fontAlgn="ctr">
                        <a:lnSpc>
                          <a:spcPct val="100000"/>
                        </a:lnSpc>
                        <a:buFont typeface="Wingdings" panose="05000000000000000000" pitchFamily="2" charset="2"/>
                        <a:buNone/>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トラベルサービスセンター大阪の運営　</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大阪駅において、観光案内に加え、各種相談、外貨両替等のサービスを一体的に提供する観光案内所を運営</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endPar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ct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80614">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国際標準サービスの提供</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飲食店おもてなし環境整備促進事業</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飲食店向けの「多言語メニュー作成支援システム」の普及促進を実施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r" defTabSz="135159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endParaRPr kumimoji="1" lang="en-US" altLang="zh-TW"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ctr" defTabSz="135159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zh-TW"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80614">
                <a:tc vMerge="1">
                  <a:txBody>
                    <a:bodyPr/>
                    <a:lstStyle/>
                    <a:p>
                      <a:endParaRPr kumimoji="1" lang="ja-JP" altLang="en-US"/>
                    </a:p>
                  </a:txBody>
                  <a:tcPr/>
                </a:tc>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大阪ストーリープロジェクト事業</a:t>
                      </a:r>
                      <a:endParaRPr kumimoji="1" lang="en-US" altLang="ja-JP" sz="11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大阪の魅力スポットを巡るルートを、歴史や文化、地域性によってストーリー性をもたせ再編集、発信するにあたり、受入環境整備等を支援</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45</a:t>
                      </a: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80614">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3">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交通アクセスの</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容易化・円滑化</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公共交通機関の乗継改善事業　</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乗継利便性の向上を図るため、駅への案内モニターの設置や経路床面表示等を整備</a:t>
                      </a:r>
                      <a:endPar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endPar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ct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80614">
                <a:tc vMerge="1">
                  <a:txBody>
                    <a:bodyPr/>
                    <a:lstStyle/>
                    <a:p>
                      <a:endParaRPr kumimoji="1" lang="ja-JP" altLang="en-US"/>
                    </a:p>
                  </a:txBody>
                  <a:tcPr/>
                </a:tc>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大阪・梅田駅周辺案内表示（サイン）整備事業</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多くの観光客が往来する大阪駅・梅田駅周辺エリアにおいて、共通ルールに基づくサインを整備</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en-US" altLang="ja-JP"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24</a:t>
                      </a:r>
                      <a:endParaRPr kumimoji="1" lang="en-US" altLang="zh-TW"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ctr">
                        <a:lnSpc>
                          <a:spcPct val="100000"/>
                        </a:lnSpc>
                        <a:buFont typeface="Arial" panose="020B0604020202020204" pitchFamily="34" charset="0"/>
                        <a:buNone/>
                      </a:pPr>
                      <a:endParaRPr kumimoji="1" lang="en-US" altLang="zh-TW"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80614">
                <a:tc vMerge="1">
                  <a:txBody>
                    <a:bodyPr/>
                    <a:lstStyle/>
                    <a:p>
                      <a:endParaRPr kumimoji="1" lang="ja-JP" altLang="en-US"/>
                    </a:p>
                  </a:txBody>
                  <a:tcPr/>
                </a:tc>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水と光とみどりのまちづくり推進事業</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spcAft>
                          <a:spcPts val="0"/>
                        </a:spcAft>
                        <a:buFont typeface="Arial" panose="020B0604020202020204" pitchFamily="34" charset="0"/>
                        <a:buChar cha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大阪の有数な観光地のひとつである大阪城から様々な観光船等が発着できるよう、公共船着場等の整備を行うため、調査設計等を実施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spcAft>
                          <a:spcPts val="0"/>
                        </a:spcAft>
                        <a:buFont typeface="Arial" panose="020B0604020202020204" pitchFamily="34" charset="0"/>
                        <a:buNone/>
                      </a:pP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86</a:t>
                      </a: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ctr">
                        <a:lnSpc>
                          <a:spcPct val="100000"/>
                        </a:lnSpc>
                        <a:spcAft>
                          <a:spcPts val="0"/>
                        </a:spcAft>
                        <a:buFont typeface="Arial" panose="020B0604020202020204" pitchFamily="34" charset="0"/>
                        <a:buNone/>
                      </a:pP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80614">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3">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安心・安全の確保</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外国人旅行者安全確保事業</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外国人旅行者が災害発生時に必要な情報を入手できる環境整備やサポート体制の構築</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80614">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zh-TW" altLang="en-US" sz="1100" dirty="0" smtClean="0">
                          <a:effectLst/>
                          <a:latin typeface="Meiryo UI" panose="020B0604030504040204" pitchFamily="50" charset="-128"/>
                          <a:ea typeface="Meiryo UI" panose="020B0604030504040204" pitchFamily="50" charset="-128"/>
                          <a:cs typeface="Meiryo UI" panose="020B0604030504040204" pitchFamily="50" charset="-128"/>
                        </a:rPr>
                        <a:t>民泊対策推進事業</a:t>
                      </a:r>
                      <a:endPar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1100" dirty="0" smtClean="0">
                          <a:effectLst/>
                          <a:latin typeface="Meiryo UI" panose="020B0604030504040204" pitchFamily="50" charset="-128"/>
                          <a:ea typeface="Meiryo UI" panose="020B0604030504040204" pitchFamily="50" charset="-128"/>
                          <a:cs typeface="Meiryo UI" panose="020B0604030504040204" pitchFamily="50" charset="-128"/>
                        </a:rPr>
                        <a:t>保健所設置市が実施する民泊対策推進に係る事業に対する補助を実施</a:t>
                      </a:r>
                      <a:endPar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41</a:t>
                      </a: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80614">
                <a:tc vMerge="1">
                  <a:txBody>
                    <a:bodyPr/>
                    <a:lstStyle/>
                    <a:p>
                      <a:endParaRPr kumimoji="1" lang="ja-JP" altLang="en-US"/>
                    </a:p>
                  </a:txBody>
                  <a:tcPr/>
                </a:tc>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kumimoji="1" lang="ja-JP" altLang="en-US" sz="10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市町村災害時多言語ボランティア確保支援事業</a:t>
                      </a:r>
                      <a:endParaRPr kumimoji="1" lang="ja-JP" altLang="en-US" sz="11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災害時の避難所を運営する市町村が円滑に多言語支援を実施するための、在住外国人とのネットワークを構築、災害時多言語ボランティアを確保</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kumimoji="1" lang="en-US" altLang="ja-JP"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sp>
        <p:nvSpPr>
          <p:cNvPr id="7" name="テキスト ボックス 6"/>
          <p:cNvSpPr txBox="1"/>
          <p:nvPr/>
        </p:nvSpPr>
        <p:spPr>
          <a:xfrm>
            <a:off x="3978349" y="6597352"/>
            <a:ext cx="5256000" cy="252000"/>
          </a:xfrm>
          <a:prstGeom prst="rect">
            <a:avLst/>
          </a:prstGeom>
          <a:noFill/>
        </p:spPr>
        <p:txBody>
          <a:bodyPr wrap="square" rtlCol="0">
            <a:spAutoFit/>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事業規模は平成</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年度当初予算をもとに作成。ただし、★印があるものは、</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年度当初予算</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7909" y="764704"/>
            <a:ext cx="2520280"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Ａ　「</a:t>
            </a:r>
            <a:r>
              <a:rPr lang="ja-JP" altLang="en-US" b="1" dirty="0">
                <a:latin typeface="Meiryo UI" panose="020B0604030504040204" pitchFamily="50" charset="-128"/>
                <a:ea typeface="Meiryo UI" panose="020B0604030504040204" pitchFamily="50" charset="-128"/>
                <a:cs typeface="Meiryo UI" panose="020B0604030504040204" pitchFamily="50" charset="-128"/>
              </a:rPr>
              <a:t>最重点事業</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93582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ja-JP" dirty="0"/>
              <a:t>今後の</a:t>
            </a:r>
            <a:r>
              <a:rPr lang="ja-JP" altLang="ja-JP" dirty="0" smtClean="0"/>
              <a:t>観光施策の</a:t>
            </a:r>
            <a:r>
              <a:rPr lang="ja-JP" altLang="en-US" dirty="0" smtClean="0"/>
              <a:t>イメージ　②</a:t>
            </a:r>
            <a:endParaRPr kumimoji="1" lang="ja-JP" altLang="en-US" dirty="0"/>
          </a:p>
        </p:txBody>
      </p:sp>
      <p:sp>
        <p:nvSpPr>
          <p:cNvPr id="11" name="テキスト ボックス 10"/>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P.3</a:t>
            </a:r>
          </a:p>
        </p:txBody>
      </p:sp>
      <p:graphicFrame>
        <p:nvGraphicFramePr>
          <p:cNvPr id="6" name="表 5"/>
          <p:cNvGraphicFramePr>
            <a:graphicFrameLocks noGrp="1"/>
          </p:cNvGraphicFramePr>
          <p:nvPr>
            <p:extLst>
              <p:ext uri="{D42A27DB-BD31-4B8C-83A1-F6EECF244321}">
                <p14:modId xmlns:p14="http://schemas.microsoft.com/office/powerpoint/2010/main" val="2035401661"/>
              </p:ext>
            </p:extLst>
          </p:nvPr>
        </p:nvGraphicFramePr>
        <p:xfrm>
          <a:off x="234437" y="1210607"/>
          <a:ext cx="9072000" cy="2412000"/>
        </p:xfrm>
        <a:graphic>
          <a:graphicData uri="http://schemas.openxmlformats.org/drawingml/2006/table">
            <a:tbl>
              <a:tblPr>
                <a:tableStyleId>{BC89EF96-8CEA-46FF-86C4-4CE0E7609802}</a:tableStyleId>
              </a:tblPr>
              <a:tblGrid>
                <a:gridCol w="540000"/>
                <a:gridCol w="1188000"/>
                <a:gridCol w="1620000"/>
                <a:gridCol w="4320000"/>
                <a:gridCol w="900000"/>
                <a:gridCol w="504000"/>
              </a:tblGrid>
              <a:tr h="432000">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分野</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gridSpan="2">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r>
              <a:tr h="396000">
                <a:tc rowSpan="3">
                  <a:txBody>
                    <a:bodyPr/>
                    <a:lstStyle/>
                    <a:p>
                      <a:pPr marL="0" indent="0" algn="ctr" fontAlgn="ctr">
                        <a:lnSpc>
                          <a:spcPct val="100000"/>
                        </a:lnSpc>
                        <a:buFont typeface="Wingdings" panose="05000000000000000000" pitchFamily="2" charset="2"/>
                        <a:buNone/>
                      </a:pPr>
                      <a:r>
                        <a:rPr kumimoji="1" lang="ja-JP" altLang="en-US" sz="1100" b="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魅力づくり・</a:t>
                      </a:r>
                      <a:endParaRPr kumimoji="1" lang="en-US" altLang="ja-JP" sz="1100" b="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fontAlgn="ctr">
                        <a:lnSpc>
                          <a:spcPct val="100000"/>
                        </a:lnSpc>
                        <a:buFont typeface="Wingdings" panose="05000000000000000000" pitchFamily="2" charset="2"/>
                        <a:buNone/>
                      </a:pPr>
                      <a:r>
                        <a:rPr kumimoji="1" lang="ja-JP" altLang="en-US" sz="1100" b="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プロモーションの推進</a:t>
                      </a:r>
                      <a:endParaRPr lang="en-US" altLang="ja-JP" sz="1100" b="0" i="0" u="none" strike="noStrike"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3">
                  <a:txBody>
                    <a:bodyPr/>
                    <a:lstStyle/>
                    <a:p>
                      <a:pPr marL="0" indent="0" algn="l" fontAlgn="ctr">
                        <a:lnSpc>
                          <a:spcPct val="100000"/>
                        </a:lnSpc>
                        <a:buFont typeface="Wingdings" panose="05000000000000000000" pitchFamily="2" charset="2"/>
                        <a:buNone/>
                      </a:pPr>
                      <a:r>
                        <a:rPr lang="ja-JP" altLang="en-US" sz="1100" b="0" i="0" u="none" strike="noStrike"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国内外から集客</a:t>
                      </a:r>
                      <a:endParaRPr lang="en-US" altLang="ja-JP" sz="1100" b="0" i="0" u="none" strike="noStrike"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fontAlgn="ctr">
                        <a:lnSpc>
                          <a:spcPct val="100000"/>
                        </a:lnSpc>
                        <a:buFont typeface="Wingdings" panose="05000000000000000000" pitchFamily="2" charset="2"/>
                        <a:buNone/>
                      </a:pPr>
                      <a:r>
                        <a:rPr lang="ja-JP" altLang="en-US" sz="1100" b="0" i="0" u="none" strike="noStrike"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できる魅力づくりの推進</a:t>
                      </a:r>
                      <a:endParaRPr lang="en-US" altLang="ja-JP" sz="1100" b="0" i="0" u="none" strike="noStrike"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国内外からの誘客促進事業</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国内外からの話題を集め、多くの人を誘客する起爆剤となる事業を大阪のシンボリックなエリアにおいて実施</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en-US" altLang="ja-JP"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60</a:t>
                      </a:r>
                      <a:r>
                        <a:rPr kumimoji="1" lang="ja-JP" altLang="en-US" sz="11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000">
                <a:tc vMerge="1">
                  <a:txBody>
                    <a:bodyPr/>
                    <a:lstStyle/>
                    <a:p>
                      <a:pPr marL="0" indent="0" algn="ctr" fontAlgn="ctr">
                        <a:lnSpc>
                          <a:spcPct val="100000"/>
                        </a:lnSpc>
                        <a:buFont typeface="Wingdings" panose="05000000000000000000" pitchFamily="2" charset="2"/>
                        <a:buNone/>
                      </a:pP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ナイトカルチャー魅力創出事業</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御堂筋イルミネーションに加え、公共空間を活かした光空間の創出と国内外の旅行者から要望が多いナイトカルチャーの発掘・創出</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203</a:t>
                      </a:r>
                      <a:endPar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ct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000">
                <a:tc vMerge="1">
                  <a:txBody>
                    <a:bodyPr/>
                    <a:lstStyle/>
                    <a:p>
                      <a:pPr marL="0" indent="0" algn="ctr" fontAlgn="ctr">
                        <a:lnSpc>
                          <a:spcPct val="100000"/>
                        </a:lnSpc>
                        <a:buFont typeface="Wingdings" panose="05000000000000000000" pitchFamily="2" charset="2"/>
                        <a:buNone/>
                      </a:pP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大阪文化フェスティバル事業</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大阪の都市魅力を創造していくため、文化を核とした大阪発展のムーブメントにつながるプロモーションとして、大阪文化芸術フェスを実施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81</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000">
                <a:tc rowSpan="2">
                  <a:txBody>
                    <a:bodyPr/>
                    <a:lstStyle/>
                    <a:p>
                      <a:pPr marL="0" indent="0" algn="ctr" fontAlgn="ctr">
                        <a:lnSpc>
                          <a:spcPct val="100000"/>
                        </a:lnSpc>
                        <a:buFont typeface="Wingdings" panose="05000000000000000000" pitchFamily="2" charset="2"/>
                        <a:buNone/>
                      </a:pPr>
                      <a:endParaRPr lang="en-US" altLang="ja-JP" sz="1100" b="0" i="0" u="none" strike="noStrike"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rowSpan="2">
                  <a:txBody>
                    <a:bodyPr/>
                    <a:lstStyle/>
                    <a:p>
                      <a:pPr marL="0" indent="0" algn="l" fontAlgn="ctr">
                        <a:lnSpc>
                          <a:spcPct val="100000"/>
                        </a:lnSpc>
                        <a:buFont typeface="Wingdings" panose="05000000000000000000" pitchFamily="2" charset="2"/>
                        <a:buNone/>
                      </a:pPr>
                      <a:r>
                        <a:rPr lang="ja-JP" altLang="en-US" sz="1100" b="0" i="0" u="none" strike="noStrike"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rPr>
                        <a:t>諸経費</a:t>
                      </a:r>
                      <a:endParaRPr lang="en-US" altLang="ja-JP" sz="1100" b="0" i="0" u="none" strike="noStrike"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宿泊税導入推進事業費</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特別徴収義務者に対する徴収奨励金及び徴税費用等</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171450" algn="l" fontAlgn="ctr">
                        <a:lnSpc>
                          <a:spcPct val="100000"/>
                        </a:lnSpc>
                        <a:buFont typeface="Arial" panose="020B0604020202020204" pitchFamily="34" charset="0"/>
                        <a:buChar cha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制度周知のための広報経費</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000">
                <a:tc vMerge="1">
                  <a:txBody>
                    <a:bodyPr/>
                    <a:lstStyle/>
                    <a:p>
                      <a:pPr marL="0" indent="0" algn="ctr" fontAlgn="ctr">
                        <a:lnSpc>
                          <a:spcPct val="100000"/>
                        </a:lnSpc>
                        <a:buFont typeface="Wingdings" panose="05000000000000000000" pitchFamily="2" charset="2"/>
                        <a:buNone/>
                      </a:pPr>
                      <a:endParaRPr lang="en-US" altLang="ja-JP" sz="1100" b="0" i="0" u="none" strike="noStrike"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pPr marL="0" indent="0" algn="ctr" fontAlgn="ctr">
                        <a:lnSpc>
                          <a:spcPct val="100000"/>
                        </a:lnSpc>
                        <a:buFont typeface="Wingdings" panose="05000000000000000000" pitchFamily="2" charset="2"/>
                        <a:buNone/>
                      </a:pPr>
                      <a:endParaRPr lang="en-US" altLang="ja-JP" sz="1100" b="0" i="0" u="none" strike="noStrike"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宿泊税導入推進事業費</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税務システム開発経費等、宿泊税導入に係る経費を複数年にわたり償還</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2813585422"/>
              </p:ext>
            </p:extLst>
          </p:nvPr>
        </p:nvGraphicFramePr>
        <p:xfrm>
          <a:off x="4662437" y="4509208"/>
          <a:ext cx="4644000" cy="792000"/>
        </p:xfrm>
        <a:graphic>
          <a:graphicData uri="http://schemas.openxmlformats.org/drawingml/2006/table">
            <a:tbl>
              <a:tblPr firstRow="1" bandRow="1">
                <a:tableStyleId>{5C22544A-7EE6-4342-B048-85BDC9FD1C3A}</a:tableStyleId>
              </a:tblPr>
              <a:tblGrid>
                <a:gridCol w="2525424"/>
                <a:gridCol w="2118576"/>
              </a:tblGrid>
              <a:tr h="792000">
                <a:tc>
                  <a:txBody>
                    <a:bodyPr/>
                    <a:lstStyle/>
                    <a:p>
                      <a:pPr algn="ctr"/>
                      <a:r>
                        <a:rPr kumimoji="1" lang="ja-JP" altLang="en-US" dirty="0" smtClean="0">
                          <a:solidFill>
                            <a:sysClr val="windowText" lastClr="000000"/>
                          </a:solidFill>
                        </a:rPr>
                        <a:t>Ａ　「最重点事業」</a:t>
                      </a:r>
                      <a:endParaRPr kumimoji="1" lang="en-US" altLang="ja-JP" dirty="0" smtClean="0">
                        <a:solidFill>
                          <a:sysClr val="windowText" lastClr="000000"/>
                        </a:solidFill>
                      </a:endParaRPr>
                    </a:p>
                    <a:p>
                      <a:pPr algn="ctr"/>
                      <a:r>
                        <a:rPr kumimoji="1" lang="ja-JP" altLang="en-US" dirty="0" smtClean="0">
                          <a:solidFill>
                            <a:sysClr val="windowText" lastClr="000000"/>
                          </a:solidFill>
                        </a:rPr>
                        <a:t>事業規模</a:t>
                      </a:r>
                      <a:endParaRPr kumimoji="1" lang="ja-JP" altLang="en-US"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r>
                        <a:rPr kumimoji="1" lang="en-US" altLang="ja-JP" dirty="0" smtClean="0">
                          <a:solidFill>
                            <a:sysClr val="windowText" lastClr="000000"/>
                          </a:solidFill>
                        </a:rPr>
                        <a:t>1,045</a:t>
                      </a:r>
                      <a:r>
                        <a:rPr kumimoji="1" lang="ja-JP" altLang="en-US" sz="1600" dirty="0" smtClean="0">
                          <a:solidFill>
                            <a:sysClr val="windowText" lastClr="000000"/>
                          </a:solidFill>
                        </a:rPr>
                        <a:t>（百万円）</a:t>
                      </a:r>
                      <a:endParaRPr kumimoji="1" lang="ja-JP" altLang="en-US"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r>
            </a:tbl>
          </a:graphicData>
        </a:graphic>
      </p:graphicFrame>
      <p:sp>
        <p:nvSpPr>
          <p:cNvPr id="8" name="テキスト ボックス 7"/>
          <p:cNvSpPr txBox="1"/>
          <p:nvPr/>
        </p:nvSpPr>
        <p:spPr>
          <a:xfrm>
            <a:off x="3978349" y="3717032"/>
            <a:ext cx="5256000" cy="252000"/>
          </a:xfrm>
          <a:prstGeom prst="rect">
            <a:avLst/>
          </a:prstGeom>
          <a:noFill/>
        </p:spPr>
        <p:txBody>
          <a:bodyPr wrap="square" rtlCol="0">
            <a:spAutoFit/>
          </a:bodyPr>
          <a:lstStyle/>
          <a:p>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事業規模は平成</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年度当初予算をもとに作成。ただし、★印があるものは、</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年度当初予算</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7909" y="764704"/>
            <a:ext cx="3384376"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Ａ　「</a:t>
            </a:r>
            <a:r>
              <a:rPr lang="ja-JP" altLang="en-US" b="1" dirty="0">
                <a:latin typeface="Meiryo UI" panose="020B0604030504040204" pitchFamily="50" charset="-128"/>
                <a:ea typeface="Meiryo UI" panose="020B0604030504040204" pitchFamily="50" charset="-128"/>
                <a:cs typeface="Meiryo UI" panose="020B0604030504040204" pitchFamily="50" charset="-128"/>
              </a:rPr>
              <a:t>最重点事業</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（続き）</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75265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
          <p:cNvSpPr>
            <a:spLocks noGrp="1"/>
          </p:cNvSpPr>
          <p:nvPr>
            <p:ph type="title"/>
          </p:nvPr>
        </p:nvSpPr>
        <p:spPr/>
        <p:txBody>
          <a:bodyPr/>
          <a:lstStyle/>
          <a:p>
            <a:r>
              <a:rPr lang="ja-JP" altLang="ja-JP" dirty="0"/>
              <a:t>今後の</a:t>
            </a:r>
            <a:r>
              <a:rPr lang="ja-JP" altLang="ja-JP" dirty="0" smtClean="0"/>
              <a:t>観光施策の</a:t>
            </a:r>
            <a:r>
              <a:rPr lang="ja-JP" altLang="en-US" dirty="0" smtClean="0"/>
              <a:t>イメージ　③</a:t>
            </a:r>
            <a:endParaRPr kumimoji="1" lang="ja-JP" altLang="en-US" dirty="0"/>
          </a:p>
        </p:txBody>
      </p:sp>
      <p:sp>
        <p:nvSpPr>
          <p:cNvPr id="11" name="テキスト ボックス 10"/>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P.4</a:t>
            </a:r>
          </a:p>
        </p:txBody>
      </p:sp>
      <p:graphicFrame>
        <p:nvGraphicFramePr>
          <p:cNvPr id="5" name="表 4"/>
          <p:cNvGraphicFramePr>
            <a:graphicFrameLocks noGrp="1"/>
          </p:cNvGraphicFramePr>
          <p:nvPr>
            <p:extLst>
              <p:ext uri="{D42A27DB-BD31-4B8C-83A1-F6EECF244321}">
                <p14:modId xmlns:p14="http://schemas.microsoft.com/office/powerpoint/2010/main" val="365633427"/>
              </p:ext>
            </p:extLst>
          </p:nvPr>
        </p:nvGraphicFramePr>
        <p:xfrm>
          <a:off x="234437" y="1210607"/>
          <a:ext cx="9072000" cy="3960000"/>
        </p:xfrm>
        <a:graphic>
          <a:graphicData uri="http://schemas.openxmlformats.org/drawingml/2006/table">
            <a:tbl>
              <a:tblPr>
                <a:tableStyleId>{BC89EF96-8CEA-46FF-86C4-4CE0E7609802}</a:tableStyleId>
              </a:tblPr>
              <a:tblGrid>
                <a:gridCol w="540000"/>
                <a:gridCol w="1188000"/>
                <a:gridCol w="1620000"/>
                <a:gridCol w="4320000"/>
                <a:gridCol w="900000"/>
                <a:gridCol w="504000"/>
              </a:tblGrid>
              <a:tr h="432000">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分野</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gridSpan="2">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事業規模</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（百万円）</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hMerge="1">
                  <a:txBody>
                    <a:bodyPr/>
                    <a:lstStyle/>
                    <a:p>
                      <a:endParaRPr kumimoji="1" lang="ja-JP" altLang="en-US"/>
                    </a:p>
                  </a:txBody>
                  <a:tcPr/>
                </a:tc>
              </a:tr>
              <a:tr h="396000">
                <a:tc rowSpan="6">
                  <a:txBody>
                    <a:bodyPr/>
                    <a:lstStyle/>
                    <a:p>
                      <a:pPr marL="0" marR="0" indent="0" algn="ctr"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観光客の受入環境整備</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情報通信に係る</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indent="0" algn="l"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環境整備</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デジタルサイネージの整備</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主要観光地に観光案内、その他の情報を多言語で表示するデジタルサイネージを設置</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000">
                <a:tc vMerge="1">
                  <a:txBody>
                    <a:bodyPr/>
                    <a:lstStyle/>
                    <a:p>
                      <a:pPr marL="0" indent="0" algn="ctr" fontAlgn="ctr">
                        <a:lnSpc>
                          <a:spcPct val="100000"/>
                        </a:lnSpc>
                        <a:buFont typeface="Wingdings" panose="05000000000000000000" pitchFamily="2" charset="2"/>
                        <a:buNone/>
                      </a:pPr>
                      <a:endParaRPr lang="en-US" altLang="ja-JP" sz="1100" b="0" i="0" u="none" strike="noStrike"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観光案内機能の</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充実</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おもてなしステーションの拡充</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府内の主要ターミナル駅におもてなしステーションを設置</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000">
                <a:tc vMerge="1">
                  <a:txBody>
                    <a:bodyPr/>
                    <a:lstStyle/>
                    <a:p>
                      <a:pPr marL="0" indent="0" algn="ctr" fontAlgn="ctr">
                        <a:lnSpc>
                          <a:spcPct val="100000"/>
                        </a:lnSpc>
                        <a:buFont typeface="Wingdings" panose="05000000000000000000" pitchFamily="2" charset="2"/>
                        <a:buNone/>
                      </a:pPr>
                      <a:endParaRPr lang="en-US" altLang="ja-JP" sz="1100" b="0" i="0" u="none" strike="noStrike"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国際標準サービスの提供</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民間公衆トイレの洋式化</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民間等が管理する公衆トイレについて、市町村の計画に基づき、集中的に洋式化を実施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500</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000">
                <a:tc vMerge="1">
                  <a:txBody>
                    <a:bodyPr/>
                    <a:lstStyle/>
                    <a:p>
                      <a:pPr marL="0" indent="0" algn="ctr" fontAlgn="ctr">
                        <a:lnSpc>
                          <a:spcPct val="100000"/>
                        </a:lnSpc>
                        <a:buFont typeface="Wingdings" panose="05000000000000000000" pitchFamily="2" charset="2"/>
                        <a:buNone/>
                      </a:pPr>
                      <a:endParaRPr lang="en-US" altLang="ja-JP" sz="1100" b="0" i="0" u="none" strike="noStrike"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安心・安全の確保</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宿泊施設の耐震化補助</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宿泊施設の</a:t>
                      </a:r>
                      <a:r>
                        <a:rPr lang="ja-JP" altLang="en-US" sz="1100" dirty="0" smtClean="0">
                          <a:effectLst/>
                          <a:latin typeface="Meiryo UI" panose="020B0604030504040204" pitchFamily="50" charset="-128"/>
                          <a:ea typeface="Meiryo UI" panose="020B0604030504040204" pitchFamily="50" charset="-128"/>
                          <a:cs typeface="Meiryo UI" panose="020B0604030504040204" pitchFamily="50" charset="-128"/>
                        </a:rPr>
                        <a:t>耐震設計・改修工事への支援</a:t>
                      </a:r>
                      <a:endPar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55</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000">
                <a:tc vMerge="1">
                  <a:txBody>
                    <a:bodyPr/>
                    <a:lstStyle/>
                    <a:p>
                      <a:endParaRPr kumimoji="1" lang="ja-JP" altLang="en-US"/>
                    </a:p>
                  </a:txBody>
                  <a:tcPr/>
                </a:tc>
                <a:tc>
                  <a:txBody>
                    <a:bodyPr/>
                    <a:lstStyle/>
                    <a:p>
                      <a:pPr marL="0" marR="0" indent="0"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観光バス等の</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駐車場の整備</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バス駐車場の確保支援</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観光バス駐車場の整備のための支援を実施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54</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000">
                <a:tc vMerge="1">
                  <a:txBody>
                    <a:bodyPr/>
                    <a:lstStyle/>
                    <a:p>
                      <a:pPr marL="0" indent="0" algn="ctr" fontAlgn="ctr">
                        <a:lnSpc>
                          <a:spcPct val="100000"/>
                        </a:lnSpc>
                        <a:buFont typeface="Wingdings" panose="05000000000000000000" pitchFamily="2" charset="2"/>
                        <a:buNone/>
                      </a:pPr>
                      <a:endParaRPr lang="en-US" altLang="ja-JP" sz="1100" b="0" i="0" u="none" strike="noStrike"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ユニバーサル</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ツーリズムの実施</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宿泊施設のバリアフリー化</a:t>
                      </a:r>
                      <a:endParaRPr kumimoji="1" lang="en-US" altLang="ja-JP"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宿泊施設の客室や共用部のバリアフリー化のための改修等の支援</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150</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576000">
                <a:tc rowSpan="2">
                  <a:txBody>
                    <a:bodyPr/>
                    <a:lstStyle/>
                    <a:p>
                      <a:pPr marL="0" indent="0" algn="ctr" fontAlgn="ctr">
                        <a:lnSpc>
                          <a:spcPct val="100000"/>
                        </a:lnSpc>
                        <a:buFont typeface="Wingdings" panose="05000000000000000000" pitchFamily="2" charset="2"/>
                        <a:buNone/>
                      </a:pPr>
                      <a:r>
                        <a:rPr kumimoji="1" lang="ja-JP" altLang="en-US" sz="1100" b="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魅力づくり・</a:t>
                      </a:r>
                      <a:endParaRPr kumimoji="1" lang="en-US" altLang="ja-JP" sz="1100" b="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fontAlgn="ctr">
                        <a:lnSpc>
                          <a:spcPct val="100000"/>
                        </a:lnSpc>
                        <a:buFont typeface="Wingdings" panose="05000000000000000000" pitchFamily="2" charset="2"/>
                        <a:buNone/>
                      </a:pPr>
                      <a:r>
                        <a:rPr kumimoji="1" lang="ja-JP" altLang="en-US" sz="1100" b="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プロモーションの推進</a:t>
                      </a:r>
                      <a:endParaRPr lang="en-US" altLang="ja-JP" sz="1100" b="0" i="0" u="none" strike="noStrike"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交通アクセスの容易化・円滑化</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定期観光バス、ホテルリムジンバスの運行　</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大阪府内の観光地や空港</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ー</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ホテル間を巡るバスの運行に対する支援の検討を行う</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ct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576000">
                <a:tc vMerge="1">
                  <a:txBody>
                    <a:bodyPr/>
                    <a:lstStyle/>
                    <a:p>
                      <a:pPr marL="0" indent="0" algn="ctr" fontAlgn="ctr">
                        <a:lnSpc>
                          <a:spcPct val="100000"/>
                        </a:lnSpc>
                        <a:buFont typeface="Wingdings" panose="05000000000000000000" pitchFamily="2" charset="2"/>
                        <a:buNone/>
                      </a:pP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文化・生活習慣への配慮</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おもてなしハンドブック（仮称）の作成</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外国人旅行者により大阪を楽しんでいただくため、おもてなしのための啓発冊子を作成</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endPar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ctr" defTabSz="1351593" rtl="0" eaLnBrk="1" fontAlgn="ctr" latinLnBrk="0" hangingPunct="1">
                        <a:lnSpc>
                          <a:spcPct val="100000"/>
                        </a:lnSpc>
                        <a:spcBef>
                          <a:spcPts val="0"/>
                        </a:spcBef>
                        <a:spcAft>
                          <a:spcPts val="0"/>
                        </a:spcAft>
                        <a:buClrTx/>
                        <a:buSzTx/>
                        <a:buFont typeface="Arial" panose="020B0604020202020204" pitchFamily="34" charset="0"/>
                        <a:buNone/>
                        <a:tabLst/>
                        <a:defRPr/>
                      </a:pPr>
                      <a:endParaRPr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no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746996307"/>
              </p:ext>
            </p:extLst>
          </p:nvPr>
        </p:nvGraphicFramePr>
        <p:xfrm>
          <a:off x="3906341" y="5661336"/>
          <a:ext cx="5400096" cy="792000"/>
        </p:xfrm>
        <a:graphic>
          <a:graphicData uri="http://schemas.openxmlformats.org/drawingml/2006/table">
            <a:tbl>
              <a:tblPr firstRow="1" bandRow="1">
                <a:tableStyleId>{5C22544A-7EE6-4342-B048-85BDC9FD1C3A}</a:tableStyleId>
              </a:tblPr>
              <a:tblGrid>
                <a:gridCol w="2936592"/>
                <a:gridCol w="2463504"/>
              </a:tblGrid>
              <a:tr h="792000">
                <a:tc>
                  <a:txBody>
                    <a:bodyPr/>
                    <a:lstStyle/>
                    <a:p>
                      <a:pPr algn="ctr"/>
                      <a:r>
                        <a:rPr kumimoji="1" lang="ja-JP" altLang="en-US" dirty="0" smtClean="0">
                          <a:solidFill>
                            <a:sysClr val="windowText" lastClr="000000"/>
                          </a:solidFill>
                        </a:rPr>
                        <a:t>Ｂ　最終報告記載事業</a:t>
                      </a:r>
                      <a:endParaRPr kumimoji="1" lang="en-US" altLang="ja-JP" dirty="0" smtClean="0">
                        <a:solidFill>
                          <a:sysClr val="windowText" lastClr="000000"/>
                        </a:solidFill>
                      </a:endParaRPr>
                    </a:p>
                    <a:p>
                      <a:pPr algn="ctr"/>
                      <a:r>
                        <a:rPr kumimoji="1" lang="ja-JP" altLang="en-US" dirty="0" smtClean="0">
                          <a:solidFill>
                            <a:sysClr val="windowText" lastClr="000000"/>
                          </a:solidFill>
                        </a:rPr>
                        <a:t>事業規模</a:t>
                      </a:r>
                      <a:endParaRPr kumimoji="1" lang="ja-JP" altLang="en-US"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c>
                  <a:txBody>
                    <a:bodyPr/>
                    <a:lstStyle/>
                    <a:p>
                      <a:pPr algn="r"/>
                      <a:r>
                        <a:rPr kumimoji="1" lang="en-US" altLang="ja-JP" dirty="0" smtClean="0">
                          <a:solidFill>
                            <a:sysClr val="windowText" lastClr="000000"/>
                          </a:solidFill>
                        </a:rPr>
                        <a:t>975</a:t>
                      </a:r>
                      <a:r>
                        <a:rPr kumimoji="1" lang="ja-JP" altLang="en-US" sz="1600" dirty="0" smtClean="0">
                          <a:solidFill>
                            <a:sysClr val="windowText" lastClr="000000"/>
                          </a:solidFill>
                        </a:rPr>
                        <a:t>（百万円）</a:t>
                      </a:r>
                      <a:endParaRPr kumimoji="1" lang="ja-JP" altLang="en-US" sz="1600" dirty="0">
                        <a:solidFill>
                          <a:sysClr val="windowText" lastClr="00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ECFF"/>
                    </a:solidFill>
                  </a:tcPr>
                </a:tc>
              </a:tr>
            </a:tbl>
          </a:graphicData>
        </a:graphic>
      </p:graphicFrame>
      <p:sp>
        <p:nvSpPr>
          <p:cNvPr id="7" name="テキスト ボックス 6"/>
          <p:cNvSpPr txBox="1"/>
          <p:nvPr/>
        </p:nvSpPr>
        <p:spPr>
          <a:xfrm>
            <a:off x="3762325" y="5229200"/>
            <a:ext cx="5256000" cy="252000"/>
          </a:xfrm>
          <a:prstGeom prst="rect">
            <a:avLst/>
          </a:prstGeom>
          <a:noFill/>
        </p:spPr>
        <p:txBody>
          <a:bodyPr wrap="square" rtlCol="0">
            <a:spAutoFit/>
          </a:bodyPr>
          <a:lstStyle/>
          <a:p>
            <a:pPr algn="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事業規模は</a:t>
            </a:r>
            <a:r>
              <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rPr>
              <a:t>H27</a:t>
            </a: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最終報告に記載のとおり</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17909" y="764704"/>
            <a:ext cx="4104456"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Ｂ　「最終報告記載事業」</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274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タイトル 1"/>
          <p:cNvSpPr>
            <a:spLocks noGrp="1"/>
          </p:cNvSpPr>
          <p:nvPr>
            <p:ph type="title"/>
          </p:nvPr>
        </p:nvSpPr>
        <p:spPr/>
        <p:txBody>
          <a:bodyPr/>
          <a:lstStyle/>
          <a:p>
            <a:r>
              <a:rPr lang="ja-JP" altLang="ja-JP" dirty="0"/>
              <a:t>今後の</a:t>
            </a:r>
            <a:r>
              <a:rPr lang="ja-JP" altLang="ja-JP" dirty="0" smtClean="0"/>
              <a:t>観光施策の</a:t>
            </a:r>
            <a:r>
              <a:rPr lang="ja-JP" altLang="en-US" dirty="0" smtClean="0"/>
              <a:t>イメージ　④　</a:t>
            </a:r>
            <a:endParaRPr kumimoji="1" lang="ja-JP" altLang="en-US" dirty="0"/>
          </a:p>
        </p:txBody>
      </p:sp>
      <p:sp>
        <p:nvSpPr>
          <p:cNvPr id="11" name="テキスト ボックス 10"/>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P.5</a:t>
            </a:r>
          </a:p>
        </p:txBody>
      </p:sp>
      <p:graphicFrame>
        <p:nvGraphicFramePr>
          <p:cNvPr id="5" name="表 4"/>
          <p:cNvGraphicFramePr>
            <a:graphicFrameLocks noGrp="1"/>
          </p:cNvGraphicFramePr>
          <p:nvPr>
            <p:extLst>
              <p:ext uri="{D42A27DB-BD31-4B8C-83A1-F6EECF244321}">
                <p14:modId xmlns:p14="http://schemas.microsoft.com/office/powerpoint/2010/main" val="207537722"/>
              </p:ext>
            </p:extLst>
          </p:nvPr>
        </p:nvGraphicFramePr>
        <p:xfrm>
          <a:off x="234437" y="1254905"/>
          <a:ext cx="9072000" cy="3706920"/>
        </p:xfrm>
        <a:graphic>
          <a:graphicData uri="http://schemas.openxmlformats.org/drawingml/2006/table">
            <a:tbl>
              <a:tblPr>
                <a:tableStyleId>{BC89EF96-8CEA-46FF-86C4-4CE0E7609802}</a:tableStyleId>
              </a:tblPr>
              <a:tblGrid>
                <a:gridCol w="540000"/>
                <a:gridCol w="1188000"/>
                <a:gridCol w="1620000"/>
                <a:gridCol w="5724000"/>
              </a:tblGrid>
              <a:tr h="432000">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分野</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施策例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事業例</a:t>
                      </a:r>
                      <a:endParaRPr lang="ja-JP" altLang="en-US" sz="11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r>
              <a:tr h="396000">
                <a:tc rowSpan="3">
                  <a:txBody>
                    <a:bodyPr/>
                    <a:lstStyle/>
                    <a:p>
                      <a:pPr marL="0" indent="0" algn="ctr" fontAlgn="ctr">
                        <a:lnSpc>
                          <a:spcPct val="100000"/>
                        </a:lnSpc>
                        <a:buFont typeface="Wingdings" panose="05000000000000000000" pitchFamily="2" charset="2"/>
                        <a:buNone/>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観光客の受入環境整備</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国際標準サービスの提供</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キャッシュレス対応の強化</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観光施設、観光拠点におけるキャッシュレス化の取組みを支援</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000">
                <a:tc vMerge="1">
                  <a:txBody>
                    <a:bodyPr/>
                    <a:lstStyle/>
                    <a:p>
                      <a:endParaRPr kumimoji="1" lang="ja-JP" altLang="en-US"/>
                    </a:p>
                  </a:txBody>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安心・安全の確保</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多言語による災害情報の発信</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lang="ja-JP" altLang="ja-JP" sz="1100" dirty="0" smtClean="0">
                          <a:latin typeface="Meiryo UI" panose="020B0604030504040204" pitchFamily="50" charset="-128"/>
                          <a:ea typeface="Meiryo UI" panose="020B0604030504040204" pitchFamily="50" charset="-128"/>
                          <a:cs typeface="Meiryo UI" panose="020B0604030504040204" pitchFamily="50" charset="-128"/>
                        </a:rPr>
                        <a:t>防災の基礎情報や防災対策のほか、災害情報、安否登録・確認など</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が可能な多言語アプリの開発など、ＩＣＴを活用した多言語による情報発信の実施</a:t>
                      </a:r>
                      <a:endPar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000">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観光マーケティング</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リサーチの強化</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buFont typeface="Wingdings" panose="05000000000000000000" pitchFamily="2" charset="2"/>
                        <a:buNone/>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旅行者のニーズ等調査</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国内外の旅行者や観光関連事業者に対して、受入環境整備及び大阪の魅力づくりに関するニーズ、現状、課題等に関する調査・分析を行う</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000">
                <a:tc rowSpan="4">
                  <a:txBody>
                    <a:bodyPr/>
                    <a:lstStyle/>
                    <a:p>
                      <a:pPr marL="0" indent="0" algn="ctr" fontAlgn="ctr">
                        <a:lnSpc>
                          <a:spcPct val="100000"/>
                        </a:lnSpc>
                        <a:buFont typeface="Wingdings" panose="05000000000000000000" pitchFamily="2" charset="2"/>
                        <a:buNone/>
                      </a:pPr>
                      <a:r>
                        <a:rPr kumimoji="1" lang="ja-JP" altLang="en-US" sz="1100" b="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魅力づくり・</a:t>
                      </a:r>
                      <a:endParaRPr kumimoji="1" lang="en-US" altLang="ja-JP" sz="1100" b="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fontAlgn="ctr">
                        <a:lnSpc>
                          <a:spcPct val="100000"/>
                        </a:lnSpc>
                        <a:buFont typeface="Wingdings" panose="05000000000000000000" pitchFamily="2" charset="2"/>
                        <a:buNone/>
                      </a:pPr>
                      <a:r>
                        <a:rPr kumimoji="1" lang="ja-JP" altLang="en-US" sz="1100" b="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プロモーションの</a:t>
                      </a:r>
                      <a:endParaRPr kumimoji="1" lang="en-US" altLang="ja-JP" sz="1100" b="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marL="0" indent="0" algn="ctr" fontAlgn="ctr">
                        <a:lnSpc>
                          <a:spcPct val="100000"/>
                        </a:lnSpc>
                        <a:buFont typeface="Wingdings" panose="05000000000000000000" pitchFamily="2" charset="2"/>
                        <a:buNone/>
                      </a:pPr>
                      <a:r>
                        <a:rPr kumimoji="1" lang="ja-JP" altLang="en-US" sz="1100" b="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推進</a:t>
                      </a:r>
                      <a:endParaRPr lang="en-US" altLang="ja-JP" sz="1100" b="0" i="0" u="none" strike="noStrike" dirty="0" smtClean="0">
                        <a:solidFill>
                          <a:sysClr val="windowText" lastClr="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vert="eaVert"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交通アクセスの容易化・円滑化</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indent="0" algn="l" fontAlgn="ctr">
                        <a:lnSpc>
                          <a:spcPct val="100000"/>
                        </a:lnSpc>
                        <a:buFont typeface="Wingdings" panose="05000000000000000000" pitchFamily="2" charset="2"/>
                        <a:buNone/>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定期観光バス、ホテルリムジンバスの運行　</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大阪府内の観光地や空港</a:t>
                      </a:r>
                      <a:r>
                        <a:rPr kumimoji="1" lang="ja-JP" altLang="en-US" sz="1100" b="0" i="0" u="none" strike="noStrike" kern="1200" cap="none" spc="0" normalizeH="0" baseline="0" noProof="0" dirty="0" err="1"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ー</a:t>
                      </a:r>
                      <a:r>
                        <a:rPr kumimoji="1" lang="ja-JP" altLang="en-US" sz="11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ホテル間を巡るバスの運行に対する支援の検討を行う</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000">
                <a:tc vMerge="1">
                  <a:txBody>
                    <a:bodyPr/>
                    <a:lstStyle/>
                    <a:p>
                      <a:endParaRPr kumimoji="1" lang="ja-JP" altLang="en-US"/>
                    </a:p>
                  </a:txBody>
                  <a:tcPr/>
                </a:tc>
                <a:tc rowSpan="2">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既存の魅力資源の整備・活用</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大阪の観光魅力の発掘</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大阪の歴史、文化、芸術を中心に、既存の観光魅力の掘り起こしや磨き上げを行う</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特に夜間における、インバウンドを対象とした芸術鑑賞、公演、観劇の機会を創出する</a:t>
                      </a:r>
                      <a:endPar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000">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観光施設等での多言語による観光情報の提供</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ＱＲコードを活用した、多言語による観光資源、文化財等の説明、紹介を実施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000">
                <a:tc vMerge="1">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国内外から人を呼び込むためのプロモーションの推進</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富裕層・</a:t>
                      </a: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MICE</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のプロモーションの実施</a:t>
                      </a:r>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富裕層やビジネス客など、ターゲットを絞った誘客プロモーションの実施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96000">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0" marR="0" indent="0" algn="l" defTabSz="1351593" rtl="0" eaLnBrk="1" fontAlgn="ctr" latinLnBrk="0" hangingPunct="1">
                        <a:lnSpc>
                          <a:spcPct val="100000"/>
                        </a:lnSpc>
                        <a:spcBef>
                          <a:spcPts val="0"/>
                        </a:spcBef>
                        <a:spcAft>
                          <a:spcPts val="0"/>
                        </a:spcAft>
                        <a:buClrTx/>
                        <a:buSzTx/>
                        <a:buFont typeface="Wingdings" panose="05000000000000000000" pitchFamily="2" charset="2"/>
                        <a:buNone/>
                        <a:tabLst/>
                        <a:defRPr/>
                      </a:pPr>
                      <a:r>
                        <a:rPr lang="ja-JP" altLang="en-US"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諸経費</a:t>
                      </a:r>
                      <a:endParaRPr lang="en-US" altLang="ja-JP" sz="11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l"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宿泊税導入推進事業費</a:t>
                      </a:r>
                      <a:endParaRPr kumimoji="1" lang="en-US" altLang="ja-JP"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1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宿泊税制度の見直しに伴い増加する特別徴収義務者の負担軽減を図る</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sp>
        <p:nvSpPr>
          <p:cNvPr id="6" name="テキスト ボックス 5"/>
          <p:cNvSpPr txBox="1"/>
          <p:nvPr/>
        </p:nvSpPr>
        <p:spPr>
          <a:xfrm>
            <a:off x="17909" y="764704"/>
            <a:ext cx="4104456"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Ｃ　「</a:t>
            </a:r>
            <a:r>
              <a:rPr lang="ja-JP" altLang="en-US" b="1" dirty="0">
                <a:latin typeface="Meiryo UI" panose="020B0604030504040204" pitchFamily="50" charset="-128"/>
                <a:ea typeface="Meiryo UI" panose="020B0604030504040204" pitchFamily="50" charset="-128"/>
                <a:cs typeface="Meiryo UI" panose="020B0604030504040204" pitchFamily="50" charset="-128"/>
              </a:rPr>
              <a:t>委員提案事業</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1036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宿泊税制度の見直し案①</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1998514407"/>
              </p:ext>
            </p:extLst>
          </p:nvPr>
        </p:nvGraphicFramePr>
        <p:xfrm>
          <a:off x="90437" y="1556792"/>
          <a:ext cx="9360000" cy="4824000"/>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xmlns="" val="20000"/>
                    </a:ext>
                  </a:extLst>
                </a:gridCol>
                <a:gridCol w="4140000"/>
                <a:gridCol w="4140000">
                  <a:extLst>
                    <a:ext uri="{9D8B030D-6E8A-4147-A177-3AD203B41FA5}">
                      <a16:colId xmlns:a16="http://schemas.microsoft.com/office/drawing/2014/main" xmlns="" val="20001"/>
                    </a:ext>
                  </a:extLst>
                </a:gridCol>
              </a:tblGrid>
              <a:tr h="720000">
                <a:tc>
                  <a:txBody>
                    <a:bodyPr/>
                    <a:lstStyle/>
                    <a:p>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＜案１＞　</a:t>
                      </a:r>
                      <a:endParaRPr kumimoji="1"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免税点</a:t>
                      </a:r>
                      <a:r>
                        <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7,000</a:t>
                      </a: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円・税率</a:t>
                      </a:r>
                      <a:r>
                        <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円とした場合</a:t>
                      </a:r>
                      <a:endParaRPr kumimoji="1"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0" marR="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solidFill>
                  </a:tcPr>
                </a:tc>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案２＞</a:t>
                      </a:r>
                      <a:endPar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免税点</a:t>
                      </a:r>
                      <a:r>
                        <a:rPr kumimoji="1"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5,000</a:t>
                      </a:r>
                      <a:r>
                        <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円</a:t>
                      </a: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・新税率</a:t>
                      </a:r>
                      <a:r>
                        <a:rPr kumimoji="1"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円とした場合</a:t>
                      </a:r>
                      <a:endParaRPr kumimoji="1"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0" marR="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0"/>
                  </a:ext>
                </a:extLst>
              </a:tr>
              <a:tr h="720000">
                <a:tc>
                  <a:txBody>
                    <a:bodyPr/>
                    <a:lstStyle/>
                    <a:p>
                      <a:r>
                        <a:rPr kumimoji="1" lang="ja-JP" altLang="en-US" b="0" dirty="0">
                          <a:latin typeface="Meiryo UI" panose="020B0604030504040204" pitchFamily="50" charset="-128"/>
                          <a:ea typeface="Meiryo UI" panose="020B0604030504040204" pitchFamily="50" charset="-128"/>
                          <a:cs typeface="Meiryo UI" panose="020B0604030504040204" pitchFamily="50" charset="-128"/>
                        </a:rPr>
                        <a:t>見直しの内容</a:t>
                      </a: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CEC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dirty="0">
                          <a:latin typeface="Meiryo UI" panose="020B0604030504040204" pitchFamily="50" charset="-128"/>
                          <a:ea typeface="Meiryo UI" panose="020B0604030504040204" pitchFamily="50" charset="-128"/>
                          <a:cs typeface="Meiryo UI" panose="020B0604030504040204" pitchFamily="50" charset="-128"/>
                        </a:rPr>
                        <a:t>免税点引下げ</a:t>
                      </a:r>
                      <a:endParaRPr kumimoji="1" lang="en-US" altLang="ja-JP" sz="1800" b="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CEC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0" dirty="0">
                          <a:latin typeface="Meiryo UI" panose="020B0604030504040204" pitchFamily="50" charset="-128"/>
                          <a:ea typeface="Meiryo UI" panose="020B0604030504040204" pitchFamily="50" charset="-128"/>
                          <a:cs typeface="Meiryo UI" panose="020B0604030504040204" pitchFamily="50" charset="-128"/>
                        </a:rPr>
                        <a:t>免税点引下げ</a:t>
                      </a:r>
                      <a:r>
                        <a:rPr kumimoji="1" lang="ja-JP" altLang="en-US" sz="1800" b="0" baseline="0" dirty="0">
                          <a:latin typeface="Meiryo UI" panose="020B0604030504040204" pitchFamily="50" charset="-128"/>
                          <a:ea typeface="Meiryo UI" panose="020B0604030504040204" pitchFamily="50" charset="-128"/>
                          <a:cs typeface="Meiryo UI" panose="020B0604030504040204" pitchFamily="50" charset="-128"/>
                        </a:rPr>
                        <a:t>　及び　</a:t>
                      </a:r>
                      <a:r>
                        <a:rPr kumimoji="1" lang="ja-JP" altLang="en-US" sz="1800" b="0" dirty="0">
                          <a:latin typeface="Meiryo UI" panose="020B0604030504040204" pitchFamily="50" charset="-128"/>
                          <a:ea typeface="Meiryo UI" panose="020B0604030504040204" pitchFamily="50" charset="-128"/>
                          <a:cs typeface="Meiryo UI" panose="020B0604030504040204" pitchFamily="50" charset="-128"/>
                        </a:rPr>
                        <a:t>税率変更</a:t>
                      </a: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CECFF"/>
                    </a:solidFill>
                  </a:tcPr>
                </a:tc>
              </a:tr>
              <a:tr h="720000">
                <a:tc>
                  <a:txBody>
                    <a:bodyPr/>
                    <a:lstStyle/>
                    <a:p>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税収</a:t>
                      </a:r>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0" dirty="0" smtClean="0">
                          <a:latin typeface="Meiryo UI" panose="020B0604030504040204" pitchFamily="50" charset="-128"/>
                          <a:ea typeface="Meiryo UI" panose="020B0604030504040204" pitchFamily="50" charset="-128"/>
                          <a:cs typeface="Meiryo UI" panose="020B0604030504040204" pitchFamily="50" charset="-128"/>
                        </a:rPr>
                        <a:t>（見込み）</a:t>
                      </a:r>
                      <a:endParaRPr kumimoji="1" lang="ja-JP" altLang="en-US" sz="1400" b="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rPr>
                        <a:t>19.8</a:t>
                      </a:r>
                      <a:r>
                        <a:rPr kumimoji="1" lang="ja-JP" altLang="en-US" b="0" dirty="0">
                          <a:latin typeface="Meiryo UI" panose="020B0604030504040204" pitchFamily="50" charset="-128"/>
                          <a:ea typeface="Meiryo UI" panose="020B0604030504040204" pitchFamily="50" charset="-128"/>
                          <a:cs typeface="Meiryo UI" panose="020B0604030504040204" pitchFamily="50" charset="-128"/>
                        </a:rPr>
                        <a:t>億円</a:t>
                      </a: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algn="ct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rPr>
                        <a:t>17.3</a:t>
                      </a:r>
                      <a:r>
                        <a:rPr kumimoji="1" lang="ja-JP" altLang="en-US" b="0" dirty="0">
                          <a:latin typeface="Meiryo UI" panose="020B0604030504040204" pitchFamily="50" charset="-128"/>
                          <a:ea typeface="Meiryo UI" panose="020B0604030504040204" pitchFamily="50" charset="-128"/>
                          <a:cs typeface="Meiryo UI" panose="020B0604030504040204" pitchFamily="50" charset="-128"/>
                        </a:rPr>
                        <a:t>億円</a:t>
                      </a: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720000">
                <a:tc>
                  <a:txBody>
                    <a:bodyPr/>
                    <a:lstStyle/>
                    <a:p>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コスト</a:t>
                      </a:r>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latin typeface="Meiryo UI" panose="020B0604030504040204" pitchFamily="50" charset="-128"/>
                          <a:ea typeface="Meiryo UI" panose="020B0604030504040204" pitchFamily="50" charset="-128"/>
                          <a:cs typeface="Meiryo UI" panose="020B0604030504040204" pitchFamily="50" charset="-128"/>
                        </a:rPr>
                        <a:t>（見込み）</a:t>
                      </a: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CECFF"/>
                    </a:solidFill>
                  </a:tcPr>
                </a:tc>
                <a:tc>
                  <a:txBody>
                    <a:bodyPr/>
                    <a:lstStyle/>
                    <a:p>
                      <a:pPr algn="ct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800" b="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５億円</a:t>
                      </a:r>
                      <a:endParaRPr kumimoji="1" lang="en-US" altLang="ja-JP" sz="1400" b="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CECFF"/>
                    </a:solidFill>
                  </a:tcPr>
                </a:tc>
                <a:tc>
                  <a:txBody>
                    <a:bodyPr/>
                    <a:lstStyle/>
                    <a:p>
                      <a:pPr algn="ct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約</a:t>
                      </a:r>
                      <a:r>
                        <a:rPr kumimoji="1"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1800" b="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９億円</a:t>
                      </a:r>
                      <a:endParaRPr kumimoji="1" lang="en-US" altLang="ja-JP" sz="1400" b="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CECFF"/>
                    </a:solidFill>
                  </a:tcPr>
                </a:tc>
                <a:extLst>
                  <a:ext uri="{0D108BD9-81ED-4DB2-BD59-A6C34878D82A}">
                    <a16:rowId xmlns:a16="http://schemas.microsoft.com/office/drawing/2014/main" xmlns="" val="10002"/>
                  </a:ext>
                </a:extLst>
              </a:tr>
              <a:tr h="576000">
                <a:tc rowSpan="2">
                  <a:txBody>
                    <a:bodyPr/>
                    <a:lstStyle/>
                    <a:p>
                      <a:r>
                        <a:rPr kumimoji="1" lang="ja-JP" altLang="en-US" b="0" dirty="0">
                          <a:latin typeface="Meiryo UI" panose="020B0604030504040204" pitchFamily="50" charset="-128"/>
                          <a:ea typeface="Meiryo UI" panose="020B0604030504040204" pitchFamily="50" charset="-128"/>
                          <a:cs typeface="Meiryo UI" panose="020B0604030504040204" pitchFamily="50" charset="-128"/>
                        </a:rPr>
                        <a:t>特別徴収</a:t>
                      </a: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義務者</a:t>
                      </a:r>
                      <a:endParaRPr kumimoji="1" lang="ja-JP" altLang="en-US" b="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1,500</a:t>
                      </a:r>
                      <a:r>
                        <a:rPr kumimoji="1" lang="ja-JP" altLang="en-US"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r>
                        <a:rPr kumimoji="1" lang="en-US" altLang="ja-JP"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1,100</a:t>
                      </a:r>
                      <a:r>
                        <a:rPr kumimoji="1" lang="ja-JP" altLang="en-US"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solidFill>
                  </a:tcPr>
                </a:tc>
                <a:tc>
                  <a:txBody>
                    <a:bodyPr/>
                    <a:lstStyle/>
                    <a:p>
                      <a:pPr algn="ct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2,200</a:t>
                      </a:r>
                      <a:r>
                        <a:rPr kumimoji="1" lang="ja-JP" altLang="en-US"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r>
                        <a:rPr kumimoji="1" lang="en-US" altLang="ja-JP"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1,800</a:t>
                      </a:r>
                      <a:r>
                        <a:rPr kumimoji="1" lang="ja-JP" altLang="en-US"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a:t>
                      </a: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ysDot"/>
                      <a:round/>
                      <a:headEnd type="none" w="med" len="med"/>
                      <a:tailEnd type="none" w="med" len="med"/>
                    </a:lnB>
                    <a:solidFill>
                      <a:schemeClr val="bg1"/>
                    </a:solidFill>
                  </a:tcPr>
                </a:tc>
                <a:extLst>
                  <a:ext uri="{0D108BD9-81ED-4DB2-BD59-A6C34878D82A}">
                    <a16:rowId xmlns:a16="http://schemas.microsoft.com/office/drawing/2014/main" xmlns="" val="10004"/>
                  </a:ext>
                </a:extLst>
              </a:tr>
              <a:tr h="396000">
                <a:tc vMerge="1">
                  <a:txBody>
                    <a:bodyPr/>
                    <a:lstStyle/>
                    <a:p>
                      <a:endParaRPr kumimoji="1" lang="ja-JP" altLang="en-US" b="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gridSpan="2">
                  <a:txBody>
                    <a:bodyPr/>
                    <a:lstStyle/>
                    <a:p>
                      <a:pPr algn="ctr"/>
                      <a:r>
                        <a:rPr kumimoji="1" lang="ja-JP" altLang="en-US" sz="1600" b="0"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（制度創設時　約</a:t>
                      </a:r>
                      <a:r>
                        <a:rPr kumimoji="1" lang="en-US" altLang="ja-JP" sz="1600" b="0"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240</a:t>
                      </a:r>
                      <a:r>
                        <a:rPr kumimoji="1" lang="ja-JP" altLang="en-US" sz="1600" b="0" kern="1200" dirty="0" smtClean="0">
                          <a:solidFill>
                            <a:schemeClr val="dk1"/>
                          </a:solidFill>
                          <a:latin typeface="Meiryo UI" panose="020B0604030504040204" pitchFamily="50" charset="-128"/>
                          <a:ea typeface="Meiryo UI" panose="020B0604030504040204" pitchFamily="50" charset="-128"/>
                          <a:cs typeface="Meiryo UI" panose="020B0604030504040204" pitchFamily="50" charset="-128"/>
                        </a:rPr>
                        <a:t>施設）</a:t>
                      </a:r>
                      <a:endParaRPr kumimoji="1" lang="en-US" altLang="ja-JP" sz="16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solidFill>
                  </a:tcPr>
                </a:tc>
                <a:tc hMerge="1">
                  <a:txBody>
                    <a:bodyPr/>
                    <a:lstStyle/>
                    <a:p>
                      <a:pPr algn="ctr"/>
                      <a:endParaRPr kumimoji="1" lang="en-US" altLang="ja-JP" sz="1600" b="0" kern="1200" dirty="0">
                        <a:solidFill>
                          <a:schemeClr val="dk1"/>
                        </a:solidFill>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sysDot"/>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r>
              <a:tr h="576000">
                <a:tc rowSpan="2">
                  <a:txBody>
                    <a:bodyPr/>
                    <a:lstStyle/>
                    <a:p>
                      <a:r>
                        <a:rPr kumimoji="1" lang="ja-JP" altLang="en-US" b="0" dirty="0">
                          <a:latin typeface="Meiryo UI" panose="020B0604030504040204" pitchFamily="50" charset="-128"/>
                          <a:ea typeface="Meiryo UI" panose="020B0604030504040204" pitchFamily="50" charset="-128"/>
                          <a:cs typeface="Meiryo UI" panose="020B0604030504040204" pitchFamily="50" charset="-128"/>
                        </a:rPr>
                        <a:t>課税対象割合</a:t>
                      </a: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CEC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rPr>
                        <a:t>53.3</a:t>
                      </a:r>
                      <a:r>
                        <a:rPr kumimoji="1" lang="ja-JP" altLang="en-US" b="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ysDash"/>
                      <a:round/>
                      <a:headEnd type="none" w="med" len="med"/>
                      <a:tailEnd type="none" w="med" len="med"/>
                    </a:lnB>
                    <a:solidFill>
                      <a:srgbClr val="CCECFF"/>
                    </a:solidFill>
                  </a:tcPr>
                </a:tc>
                <a:tc>
                  <a:txBody>
                    <a:bodyPr/>
                    <a:lstStyle/>
                    <a:p>
                      <a:pPr algn="ctr"/>
                      <a:r>
                        <a:rPr kumimoji="1" lang="en-US" altLang="ja-JP" b="0" dirty="0">
                          <a:latin typeface="Meiryo UI" panose="020B0604030504040204" pitchFamily="50" charset="-128"/>
                          <a:ea typeface="Meiryo UI" panose="020B0604030504040204" pitchFamily="50" charset="-128"/>
                          <a:cs typeface="Meiryo UI" panose="020B0604030504040204" pitchFamily="50" charset="-128"/>
                        </a:rPr>
                        <a:t>75.3</a:t>
                      </a:r>
                      <a:r>
                        <a:rPr kumimoji="1" lang="ja-JP" altLang="en-US" b="0"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b="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ysDash"/>
                      <a:round/>
                      <a:headEnd type="none" w="med" len="med"/>
                      <a:tailEnd type="none" w="med" len="med"/>
                    </a:lnB>
                    <a:solidFill>
                      <a:srgbClr val="CCECFF"/>
                    </a:solidFill>
                  </a:tcPr>
                </a:tc>
                <a:extLst>
                  <a:ext uri="{0D108BD9-81ED-4DB2-BD59-A6C34878D82A}">
                    <a16:rowId xmlns:a16="http://schemas.microsoft.com/office/drawing/2014/main" xmlns="" val="10005"/>
                  </a:ext>
                </a:extLst>
              </a:tr>
              <a:tr h="396000">
                <a:tc vMerge="1">
                  <a:txBody>
                    <a:bodyPr/>
                    <a:lstStyle/>
                    <a:p>
                      <a:endParaRPr kumimoji="1" lang="ja-JP" altLang="en-US" dirty="0">
                        <a:latin typeface="+mn-ea"/>
                        <a:ea typeface="+mn-ea"/>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0" dirty="0">
                          <a:latin typeface="Meiryo UI" panose="020B0604030504040204" pitchFamily="50" charset="-128"/>
                          <a:ea typeface="Meiryo UI" panose="020B0604030504040204" pitchFamily="50" charset="-128"/>
                          <a:cs typeface="Meiryo UI" panose="020B0604030504040204" pitchFamily="50" charset="-128"/>
                        </a:rPr>
                        <a:t>（制度設計時想定：</a:t>
                      </a:r>
                      <a:r>
                        <a:rPr kumimoji="1" lang="en-US" altLang="ja-JP" sz="1600" b="0" dirty="0">
                          <a:latin typeface="Meiryo UI" panose="020B0604030504040204" pitchFamily="50" charset="-128"/>
                          <a:ea typeface="Meiryo UI" panose="020B0604030504040204" pitchFamily="50" charset="-128"/>
                          <a:cs typeface="Meiryo UI" panose="020B0604030504040204" pitchFamily="50" charset="-128"/>
                        </a:rPr>
                        <a:t>30.8</a:t>
                      </a:r>
                      <a:r>
                        <a:rPr kumimoji="1" lang="ja-JP" altLang="en-US" sz="1600" b="0" dirty="0">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600" b="0" dirty="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600" b="0" dirty="0">
                          <a:latin typeface="Meiryo UI" panose="020B0604030504040204" pitchFamily="50" charset="-128"/>
                          <a:ea typeface="Meiryo UI" panose="020B0604030504040204" pitchFamily="50" charset="-128"/>
                          <a:cs typeface="Meiryo UI" panose="020B0604030504040204" pitchFamily="50" charset="-128"/>
                        </a:rPr>
                        <a:t>実績：</a:t>
                      </a:r>
                      <a:r>
                        <a:rPr kumimoji="1"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16.4</a:t>
                      </a:r>
                      <a:r>
                        <a:rPr kumimoji="1"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dirty="0">
                          <a:latin typeface="Meiryo UI" panose="020B0604030504040204" pitchFamily="50" charset="-128"/>
                          <a:ea typeface="Meiryo UI" panose="020B0604030504040204" pitchFamily="50" charset="-128"/>
                          <a:cs typeface="Meiryo UI" panose="020B0604030504040204" pitchFamily="50" charset="-128"/>
                        </a:rPr>
                        <a:t>）</a:t>
                      </a: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sysDash"/>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CECFF"/>
                    </a:solid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600" b="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sysDash"/>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FE4F0"/>
                    </a:solidFill>
                  </a:tcPr>
                </a:tc>
                <a:extLst>
                  <a:ext uri="{0D108BD9-81ED-4DB2-BD59-A6C34878D82A}">
                    <a16:rowId xmlns:a16="http://schemas.microsoft.com/office/drawing/2014/main" xmlns="" val="10006"/>
                  </a:ext>
                </a:extLst>
              </a:tr>
            </a:tbl>
          </a:graphicData>
        </a:graphic>
      </p:graphicFrame>
      <p:sp>
        <p:nvSpPr>
          <p:cNvPr id="4" name="テキスト ボックス 3"/>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P.6</a:t>
            </a:r>
          </a:p>
        </p:txBody>
      </p:sp>
      <p:sp>
        <p:nvSpPr>
          <p:cNvPr id="5" name="正方形/長方形 4"/>
          <p:cNvSpPr/>
          <p:nvPr/>
        </p:nvSpPr>
        <p:spPr>
          <a:xfrm>
            <a:off x="1242046" y="6564087"/>
            <a:ext cx="6552728" cy="276999"/>
          </a:xfrm>
          <a:prstGeom prst="rect">
            <a:avLst/>
          </a:prstGeom>
        </p:spPr>
        <p:txBody>
          <a:bodyPr wrap="square">
            <a:spAutoFit/>
          </a:bodyPr>
          <a:lstStyle/>
          <a:p>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数値は、平成</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30</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年度大阪府宿泊実態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調査等を</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参考に算出した試算値</a:t>
            </a:r>
          </a:p>
        </p:txBody>
      </p:sp>
      <p:sp>
        <p:nvSpPr>
          <p:cNvPr id="6" name="角丸四角形 5"/>
          <p:cNvSpPr/>
          <p:nvPr/>
        </p:nvSpPr>
        <p:spPr>
          <a:xfrm>
            <a:off x="90437" y="850567"/>
            <a:ext cx="9360000" cy="68400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 typeface="Arial" panose="020B0604020202020204" pitchFamily="34" charset="0"/>
              <a:buChar char="•"/>
            </a:pPr>
            <a:r>
              <a:rPr kumimoji="1" lang="ja-JP" altLang="en-US" sz="14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見直し案については、需要額を</a:t>
            </a:r>
            <a:r>
              <a:rPr kumimoji="1" lang="en-US" altLang="ja-JP" sz="14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4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億円程度確保することをめざして、税率を維持した上で免税点を引き下げる案を作成</a:t>
            </a:r>
            <a:endParaRPr kumimoji="1" lang="en-US" altLang="ja-JP" sz="14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marL="285750" indent="-285750">
              <a:buFont typeface="Arial" panose="020B0604020202020204" pitchFamily="34" charset="0"/>
              <a:buChar char="•"/>
            </a:pPr>
            <a:r>
              <a:rPr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なお</a:t>
            </a:r>
            <a:r>
              <a:rPr kumimoji="1" lang="ja-JP" altLang="en-US" sz="14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、比較検討のため、新たな税率を設定するとともに免税点を引き下げる案も作成</a:t>
            </a:r>
            <a:endParaRPr kumimoji="1" lang="ja-JP" altLang="en-US" sz="14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569660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宿泊税制度の</a:t>
            </a:r>
            <a:r>
              <a:rPr lang="ja-JP" altLang="en-US" dirty="0" smtClean="0"/>
              <a:t>見直し案②</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2376011568"/>
              </p:ext>
            </p:extLst>
          </p:nvPr>
        </p:nvGraphicFramePr>
        <p:xfrm>
          <a:off x="90437" y="923321"/>
          <a:ext cx="9360000" cy="4737928"/>
        </p:xfrm>
        <a:graphic>
          <a:graphicData uri="http://schemas.openxmlformats.org/drawingml/2006/table">
            <a:tbl>
              <a:tblPr firstRow="1" bandRow="1">
                <a:tableStyleId>{5C22544A-7EE6-4342-B048-85BDC9FD1C3A}</a:tableStyleId>
              </a:tblPr>
              <a:tblGrid>
                <a:gridCol w="1080000">
                  <a:extLst>
                    <a:ext uri="{9D8B030D-6E8A-4147-A177-3AD203B41FA5}">
                      <a16:colId xmlns:a16="http://schemas.microsoft.com/office/drawing/2014/main" xmlns="" val="20000"/>
                    </a:ext>
                  </a:extLst>
                </a:gridCol>
                <a:gridCol w="4140000"/>
                <a:gridCol w="4140000">
                  <a:extLst>
                    <a:ext uri="{9D8B030D-6E8A-4147-A177-3AD203B41FA5}">
                      <a16:colId xmlns:a16="http://schemas.microsoft.com/office/drawing/2014/main" xmlns="" val="20001"/>
                    </a:ext>
                  </a:extLst>
                </a:gridCol>
              </a:tblGrid>
              <a:tr h="720000">
                <a:tc>
                  <a:txBody>
                    <a:bodyPr/>
                    <a:lstStyle/>
                    <a:p>
                      <a:endParaRPr kumimoji="1" lang="ja-JP" altLang="en-US" sz="1600" b="1"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＜案１＞　</a:t>
                      </a:r>
                      <a:endParaRPr kumimoji="1"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免税点</a:t>
                      </a:r>
                      <a:r>
                        <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7,000</a:t>
                      </a: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円・税率</a:t>
                      </a:r>
                      <a:r>
                        <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100</a:t>
                      </a: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円とした場合</a:t>
                      </a:r>
                      <a:endParaRPr kumimoji="1"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0" marR="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solidFill>
                  </a:tcPr>
                </a:tc>
                <a:tc>
                  <a:txBody>
                    <a:bodyPr/>
                    <a:lstStyle/>
                    <a:p>
                      <a:pPr algn="ctr"/>
                      <a:r>
                        <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案２＞</a:t>
                      </a:r>
                      <a:endParaRPr kumimoji="1"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免税点</a:t>
                      </a:r>
                      <a:r>
                        <a:rPr kumimoji="1"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5,000</a:t>
                      </a:r>
                      <a:r>
                        <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円</a:t>
                      </a: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・新税率</a:t>
                      </a:r>
                      <a:r>
                        <a:rPr kumimoji="1"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円とした場合</a:t>
                      </a:r>
                      <a:endParaRPr kumimoji="1"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0" marR="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accent1"/>
                    </a:solidFill>
                  </a:tcPr>
                </a:tc>
                <a:extLst>
                  <a:ext uri="{0D108BD9-81ED-4DB2-BD59-A6C34878D82A}">
                    <a16:rowId xmlns:a16="http://schemas.microsoft.com/office/drawing/2014/main" xmlns="" val="10000"/>
                  </a:ext>
                </a:extLst>
              </a:tr>
              <a:tr h="864000">
                <a:tc>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府財政面</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への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影響</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CECFF"/>
                    </a:solidFill>
                  </a:tcPr>
                </a:tc>
                <a:tc>
                  <a:txBody>
                    <a:bodyPr/>
                    <a:lstStyle/>
                    <a:p>
                      <a:pPr marL="187325" marR="0" indent="-179388" algn="l" defTabSz="914400" rtl="0" eaLnBrk="1" fontAlgn="auto" latinLnBrk="0" hangingPunct="1">
                        <a:lnSpc>
                          <a:spcPct val="100000"/>
                        </a:lnSpc>
                        <a:spcBef>
                          <a:spcPts val="600"/>
                        </a:spcBef>
                        <a:spcAft>
                          <a:spcPts val="0"/>
                        </a:spcAft>
                        <a:buClrTx/>
                        <a:buSzTx/>
                        <a:buFontTx/>
                        <a:buNone/>
                        <a:tabLst/>
                        <a:defRPr/>
                      </a:pPr>
                      <a:r>
                        <a:rPr kumimoji="1" lang="ja-JP" altLang="en-US"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○案２と比べ、より税収増となる（</a:t>
                      </a:r>
                      <a:r>
                        <a:rPr kumimoji="1" lang="en-US" altLang="ja-JP"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87325" marR="0" indent="-179388" algn="l" defTabSz="914400" rtl="0" eaLnBrk="1" fontAlgn="auto" latinLnBrk="0" hangingPunct="1">
                        <a:lnSpc>
                          <a:spcPct val="100000"/>
                        </a:lnSpc>
                        <a:spcBef>
                          <a:spcPts val="600"/>
                        </a:spcBef>
                        <a:spcAft>
                          <a:spcPts val="0"/>
                        </a:spcAft>
                        <a:buClrTx/>
                        <a:buSzTx/>
                        <a:buFontTx/>
                        <a:buNone/>
                        <a:tabLst/>
                        <a:defRPr/>
                      </a:pPr>
                      <a:r>
                        <a:rPr kumimoji="1" lang="ja-JP" altLang="en-US"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人件費等のコスト増は</a:t>
                      </a:r>
                      <a:r>
                        <a:rPr kumimoji="1" lang="ja-JP" altLang="en-US"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案２より</a:t>
                      </a:r>
                      <a:r>
                        <a:rPr kumimoji="1" lang="ja-JP" altLang="en-US" sz="14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少ない</a:t>
                      </a:r>
                      <a:endParaRPr kumimoji="1" lang="en-US" altLang="ja-JP" sz="14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87325" marR="0" indent="-179388" algn="l" defTabSz="914400" rtl="0" eaLnBrk="1" fontAlgn="auto" latinLnBrk="0" hangingPunct="1">
                        <a:lnSpc>
                          <a:spcPct val="100000"/>
                        </a:lnSpc>
                        <a:spcBef>
                          <a:spcPts val="600"/>
                        </a:spcBef>
                        <a:spcAft>
                          <a:spcPts val="0"/>
                        </a:spcAft>
                        <a:buClrTx/>
                        <a:buSzTx/>
                        <a:buFontTx/>
                        <a:buNone/>
                        <a:tabLst/>
                        <a:defRPr/>
                      </a:pPr>
                      <a:r>
                        <a:rPr kumimoji="1" lang="ja-JP" altLang="en-US" sz="14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約</a:t>
                      </a:r>
                      <a:r>
                        <a:rPr kumimoji="1" lang="en-US" altLang="ja-JP" sz="14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1.4</a:t>
                      </a:r>
                      <a:r>
                        <a:rPr kumimoji="1" lang="ja-JP" altLang="en-US" sz="14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億円）</a:t>
                      </a:r>
                      <a:endParaRPr kumimoji="1" lang="en-US" altLang="ja-JP" sz="140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CECFF"/>
                    </a:solidFill>
                  </a:tcPr>
                </a:tc>
                <a:tc>
                  <a:txBody>
                    <a:bodyPr/>
                    <a:lstStyle/>
                    <a:p>
                      <a:pPr marL="179388" marR="0" indent="-179388" algn="l" defTabSz="914400" rtl="0" eaLnBrk="1" fontAlgn="auto" latinLnBrk="0" hangingPunct="1">
                        <a:lnSpc>
                          <a:spcPct val="100000"/>
                        </a:lnSpc>
                        <a:spcBef>
                          <a:spcPts val="600"/>
                        </a:spcBef>
                        <a:spcAft>
                          <a:spcPts val="0"/>
                        </a:spcAft>
                        <a:buClrTx/>
                        <a:buSzTx/>
                        <a:buFontTx/>
                        <a:buNone/>
                        <a:tabLst/>
                        <a:defRPr/>
                      </a:pPr>
                      <a:r>
                        <a:rPr kumimoji="1" lang="ja-JP" altLang="en-US"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○税収の増加が見込まれる</a:t>
                      </a:r>
                      <a:endParaRPr kumimoji="1" lang="en-US" altLang="ja-JP" sz="1400" b="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9388" marR="0" indent="-179388" algn="l" defTabSz="914400" rtl="0" eaLnBrk="1" fontAlgn="auto" latinLnBrk="0" hangingPunct="1">
                        <a:lnSpc>
                          <a:spcPct val="100000"/>
                        </a:lnSpc>
                        <a:spcBef>
                          <a:spcPts val="600"/>
                        </a:spcBef>
                        <a:spcAft>
                          <a:spcPts val="0"/>
                        </a:spcAft>
                        <a:buClrTx/>
                        <a:buSzTx/>
                        <a:buFontTx/>
                        <a:buNone/>
                        <a:tabLst/>
                        <a:defRPr/>
                      </a:pPr>
                      <a:r>
                        <a:rPr kumimoji="1" lang="ja-JP" altLang="en-US" sz="1400" b="0" i="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○特別徴収義務者が急増するため、</a:t>
                      </a:r>
                      <a:r>
                        <a:rPr kumimoji="1" lang="ja-JP" altLang="ja-JP" sz="1400" b="0" i="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a:t>
                      </a:r>
                      <a:r>
                        <a:rPr kumimoji="1" lang="ja-JP" altLang="en-US" sz="1400" b="0" i="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等に要するコストが相当程度発生する</a:t>
                      </a:r>
                      <a:endParaRPr kumimoji="1" lang="en-US" altLang="ja-JP" sz="1400" b="0" i="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CECFF"/>
                    </a:solidFill>
                  </a:tcPr>
                </a:tc>
              </a:tr>
              <a:tr h="347928">
                <a:tc rowSpan="2">
                  <a:txBody>
                    <a:bodyPr/>
                    <a:lstStyle/>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特別徴収</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義務者への影響</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187325" marR="0" indent="-179388" algn="l" defTabSz="914400" rtl="0" eaLnBrk="1" fontAlgn="auto" latinLnBrk="0" hangingPunct="1">
                        <a:lnSpc>
                          <a:spcPct val="100000"/>
                        </a:lnSpc>
                        <a:spcBef>
                          <a:spcPts val="600"/>
                        </a:spcBef>
                        <a:spcAft>
                          <a:spcPts val="0"/>
                        </a:spcAft>
                        <a:buClrTx/>
                        <a:buSzTx/>
                        <a:buFontTx/>
                        <a:buNone/>
                        <a:tabLst/>
                        <a:defRPr/>
                      </a:pPr>
                      <a:r>
                        <a:rPr kumimoji="1" lang="ja-JP" altLang="en-US" sz="14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○中規模ホテル等が新たに特別徴収義務者となる</a:t>
                      </a:r>
                      <a:endParaRPr kumimoji="1" lang="en-US" altLang="ja-JP" sz="14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c>
                  <a:txBody>
                    <a:bodyPr/>
                    <a:lstStyle/>
                    <a:p>
                      <a:pPr marL="179388" marR="0" indent="-179388" algn="l" defTabSz="914400" rtl="0" eaLnBrk="1" fontAlgn="auto" latinLnBrk="0" hangingPunct="1">
                        <a:lnSpc>
                          <a:spcPct val="100000"/>
                        </a:lnSpc>
                        <a:spcBef>
                          <a:spcPts val="600"/>
                        </a:spcBef>
                        <a:spcAft>
                          <a:spcPts val="0"/>
                        </a:spcAft>
                        <a:buClrTx/>
                        <a:buSzTx/>
                        <a:buFontTx/>
                        <a:buNone/>
                        <a:tabLst/>
                        <a:defRPr/>
                      </a:pPr>
                      <a:r>
                        <a:rPr kumimoji="1" lang="ja-JP" altLang="en-US" sz="1400" i="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○中規模ホテルだけで</a:t>
                      </a:r>
                      <a:r>
                        <a:rPr kumimoji="1" lang="ja-JP" altLang="en-US" sz="1400" b="0" i="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なく、より</a:t>
                      </a:r>
                      <a:r>
                        <a:rPr kumimoji="1" lang="ja-JP" altLang="en-US" sz="1400" b="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小規模な宿泊事業者についても</a:t>
                      </a:r>
                      <a:r>
                        <a:rPr kumimoji="1" lang="ja-JP" altLang="en-US" sz="14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特別徴収義務者となる</a:t>
                      </a:r>
                      <a:endParaRPr kumimoji="1" lang="en-US" altLang="ja-JP" sz="14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solidFill>
                      <a:schemeClr val="bg1">
                        <a:lumMod val="95000"/>
                      </a:schemeClr>
                    </a:solidFill>
                  </a:tcPr>
                </a:tc>
              </a:tr>
              <a:tr h="637104">
                <a:tc vMerge="1">
                  <a:txBody>
                    <a:bodyPr/>
                    <a:lstStyle/>
                    <a:p>
                      <a:endParaRPr kumimoji="1" lang="ja-JP" altLang="en-US"/>
                    </a:p>
                  </a:txBody>
                  <a:tcPr/>
                </a:tc>
                <a:tc>
                  <a:txBody>
                    <a:bodyPr/>
                    <a:lstStyle/>
                    <a:p>
                      <a:pPr marL="258763" marR="0" indent="-258763" algn="l" defTabSz="914400" rtl="0" eaLnBrk="1" fontAlgn="auto" latinLnBrk="0" hangingPunct="1">
                        <a:lnSpc>
                          <a:spcPct val="100000"/>
                        </a:lnSpc>
                        <a:spcBef>
                          <a:spcPts val="600"/>
                        </a:spcBef>
                        <a:spcAft>
                          <a:spcPts val="0"/>
                        </a:spcAft>
                        <a:buClrTx/>
                        <a:buSzTx/>
                        <a:buFontTx/>
                        <a:buNone/>
                        <a:tabLst>
                          <a:tab pos="263525" algn="l"/>
                        </a:tabLst>
                        <a:defRPr/>
                      </a:pPr>
                      <a:r>
                        <a:rPr kumimoji="1" lang="ja-JP" altLang="en-US" sz="14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〇現在の特別徴収義務者においても、一定のシステム改修等の負担が発生　</a:t>
                      </a:r>
                      <a:endParaRPr kumimoji="1" lang="en-US" altLang="ja-JP" sz="14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444500" marR="0" indent="-258763" algn="l" defTabSz="914400" rtl="0" eaLnBrk="1" fontAlgn="auto" latinLnBrk="0" hangingPunct="1">
                        <a:lnSpc>
                          <a:spcPct val="100000"/>
                        </a:lnSpc>
                        <a:spcBef>
                          <a:spcPts val="600"/>
                        </a:spcBef>
                        <a:spcAft>
                          <a:spcPts val="0"/>
                        </a:spcAft>
                        <a:buClrTx/>
                        <a:buSzTx/>
                        <a:buFontTx/>
                        <a:buNone/>
                        <a:tabLst/>
                        <a:defRPr/>
                      </a:pPr>
                      <a:endParaRPr kumimoji="1" lang="en-US" altLang="ja-JP" sz="14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marL="179388" marR="0" indent="-179388" algn="l" defTabSz="914400" rtl="0" eaLnBrk="1" fontAlgn="auto" latinLnBrk="0" hangingPunct="1">
                        <a:lnSpc>
                          <a:spcPct val="100000"/>
                        </a:lnSpc>
                        <a:spcBef>
                          <a:spcPts val="600"/>
                        </a:spcBef>
                        <a:spcAft>
                          <a:spcPts val="0"/>
                        </a:spcAft>
                        <a:buClrTx/>
                        <a:buSzTx/>
                        <a:buFontTx/>
                        <a:buNone/>
                        <a:tabLst/>
                        <a:defRPr/>
                      </a:pPr>
                      <a:r>
                        <a:rPr kumimoji="1" lang="ja-JP" altLang="en-US" sz="14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○免税点の引き下げに加え、新たな税率（</a:t>
                      </a:r>
                      <a:r>
                        <a:rPr kumimoji="1" lang="en-US" altLang="ja-JP" sz="14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400" i="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円）を創設するため、</a:t>
                      </a:r>
                      <a:r>
                        <a:rPr kumimoji="1" lang="ja-JP" altLang="en-US" sz="1400" b="0" i="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システム改修等の負担が大きくなる</a:t>
                      </a:r>
                      <a:endParaRPr kumimoji="1" lang="en-US" altLang="ja-JP" sz="1400" b="0" i="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marR="0" indent="-179388" algn="l" defTabSz="914400" rtl="0" eaLnBrk="1" fontAlgn="auto" latinLnBrk="0" hangingPunct="1">
                        <a:lnSpc>
                          <a:spcPct val="100000"/>
                        </a:lnSpc>
                        <a:spcBef>
                          <a:spcPts val="600"/>
                        </a:spcBef>
                        <a:spcAft>
                          <a:spcPts val="0"/>
                        </a:spcAft>
                        <a:buClrTx/>
                        <a:buSzTx/>
                        <a:buFontTx/>
                        <a:buNone/>
                        <a:tabLst/>
                        <a:defRPr/>
                      </a:pPr>
                      <a:r>
                        <a:rPr kumimoji="1" lang="ja-JP" altLang="en-US" sz="1400" b="0" i="0" u="none"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○税率区分が複雑化（４段階）し、現場での判断が煩雑となる</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r>
              <a:tr h="287728">
                <a:tc rowSpan="3">
                  <a:txBody>
                    <a:bodyPr/>
                    <a:lstStyle/>
                    <a:p>
                      <a:pPr algn="ctr"/>
                      <a:r>
                        <a:rPr kumimoji="1" lang="ja-JP" altLang="en-US" sz="1400" b="0" dirty="0" smtClean="0">
                          <a:latin typeface="Meiryo UI" panose="020B0604030504040204" pitchFamily="50" charset="-128"/>
                          <a:ea typeface="Meiryo UI" panose="020B0604030504040204" pitchFamily="50" charset="-128"/>
                          <a:cs typeface="Meiryo UI" panose="020B0604030504040204" pitchFamily="50" charset="-128"/>
                        </a:rPr>
                        <a:t>制度創設時の考え方等</a:t>
                      </a:r>
                      <a:endParaRPr kumimoji="1" lang="en-US" altLang="ja-JP" sz="1400" b="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0" dirty="0" smtClean="0">
                          <a:latin typeface="Meiryo UI" panose="020B0604030504040204" pitchFamily="50" charset="-128"/>
                          <a:ea typeface="Meiryo UI" panose="020B0604030504040204" pitchFamily="50" charset="-128"/>
                          <a:cs typeface="Meiryo UI" panose="020B0604030504040204" pitchFamily="50" charset="-128"/>
                        </a:rPr>
                        <a:t>との整合性</a:t>
                      </a:r>
                      <a:endParaRPr kumimoji="1" lang="ja-JP" altLang="en-US" sz="1400" b="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CECFF"/>
                    </a:solidFill>
                  </a:tcPr>
                </a:tc>
                <a:tc>
                  <a:txBody>
                    <a:bodyPr/>
                    <a:lstStyle/>
                    <a:p>
                      <a:pPr marL="179388" marR="0" lvl="0" indent="-179388" algn="l" defTabSz="914400" rtl="0" eaLnBrk="1" fontAlgn="auto" latinLnBrk="0" hangingPunct="1">
                        <a:lnSpc>
                          <a:spcPct val="100000"/>
                        </a:lnSpc>
                        <a:spcBef>
                          <a:spcPts val="600"/>
                        </a:spcBef>
                        <a:spcAft>
                          <a:spcPts val="0"/>
                        </a:spcAft>
                        <a:buClrTx/>
                        <a:buSzTx/>
                        <a:buFontTx/>
                        <a:buNone/>
                        <a:tabLst/>
                        <a:defRPr/>
                      </a:pP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○課税対象が約</a:t>
                      </a:r>
                      <a:r>
                        <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％となる</a:t>
                      </a:r>
                      <a:endParaRPr kumimoji="1" lang="en-US" altLang="ja-JP" sz="1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solidFill>
                      <a:srgbClr val="CCECFF"/>
                    </a:solidFill>
                  </a:tcPr>
                </a:tc>
                <a:tc>
                  <a:txBody>
                    <a:bodyPr/>
                    <a:lstStyle/>
                    <a:p>
                      <a:pPr marL="179388" marR="0" indent="-179388" algn="l" defTabSz="914400" rtl="0" eaLnBrk="1" fontAlgn="auto" latinLnBrk="0" hangingPunct="1">
                        <a:lnSpc>
                          <a:spcPct val="100000"/>
                        </a:lnSpc>
                        <a:spcBef>
                          <a:spcPts val="60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○課税対象が約</a:t>
                      </a:r>
                      <a: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75%</a:t>
                      </a: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となる</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noFill/>
                      <a:prstDash val="solid"/>
                      <a:round/>
                      <a:headEnd type="none" w="med" len="med"/>
                      <a:tailEnd type="none" w="med" len="med"/>
                    </a:lnB>
                    <a:solidFill>
                      <a:srgbClr val="CCECFF"/>
                    </a:solidFill>
                  </a:tcPr>
                </a:tc>
              </a:tr>
              <a:tr h="1080000">
                <a:tc vMerge="1">
                  <a:txBody>
                    <a:bodyPr/>
                    <a:lstStyle/>
                    <a:p>
                      <a:pPr algn="ctr"/>
                      <a:endParaRPr kumimoji="1" lang="ja-JP" altLang="en-US" sz="1800" b="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DFE4F0"/>
                    </a:solidFill>
                  </a:tcPr>
                </a:tc>
                <a:tc>
                  <a:txBody>
                    <a:bodyPr/>
                    <a:lstStyle/>
                    <a:p>
                      <a:pPr marL="179388" marR="0" indent="-179388" algn="l" defTabSz="914400" rtl="0" eaLnBrk="1" fontAlgn="auto" latinLnBrk="0" hangingPunct="1">
                        <a:lnSpc>
                          <a:spcPct val="100000"/>
                        </a:lnSpc>
                        <a:spcBef>
                          <a:spcPts val="600"/>
                        </a:spcBef>
                        <a:spcAft>
                          <a:spcPts val="0"/>
                        </a:spcAft>
                        <a:buClrTx/>
                        <a:buSzTx/>
                        <a:buFontTx/>
                        <a:buNone/>
                        <a:tabLst/>
                        <a:defRPr/>
                      </a:pP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税率の変更を伴わず</a:t>
                      </a:r>
                      <a:r>
                        <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制度の基本的な考え方は変わらない</a:t>
                      </a:r>
                      <a:endPar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179388" marR="0" indent="-179388" algn="l" defTabSz="914400" rtl="0" eaLnBrk="1" fontAlgn="auto" latinLnBrk="0" hangingPunct="1">
                        <a:lnSpc>
                          <a:spcPct val="100000"/>
                        </a:lnSpc>
                        <a:spcBef>
                          <a:spcPts val="600"/>
                        </a:spcBef>
                        <a:spcAft>
                          <a:spcPts val="0"/>
                        </a:spcAft>
                        <a:buClrTx/>
                        <a:buSzTx/>
                        <a:buFontTx/>
                        <a:buNone/>
                        <a:tabLst/>
                        <a:defRPr/>
                      </a:pP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⇒抜本的な改正ではなく、情勢変化への緊急的対応</a:t>
                      </a:r>
                      <a: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という位置づけ</a:t>
                      </a: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CCECFF"/>
                    </a:solidFill>
                  </a:tcPr>
                </a:tc>
                <a:tc>
                  <a:txBody>
                    <a:bodyPr/>
                    <a:lstStyle/>
                    <a:p>
                      <a:pPr marL="179388" marR="0" indent="-179388"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○税率の変更が伴うため、制度の基本的な考え方を変更することとなる</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CCECFF"/>
                    </a:solidFill>
                  </a:tcPr>
                </a:tc>
              </a:tr>
              <a:tr h="282696">
                <a:tc vMerge="1">
                  <a:txBody>
                    <a:bodyPr/>
                    <a:lstStyle/>
                    <a:p>
                      <a:pPr algn="ctr"/>
                      <a:endParaRPr kumimoji="1" lang="ja-JP" altLang="en-US" sz="1400" b="0" dirty="0">
                        <a:latin typeface="Meiryo UI" panose="020B0604030504040204" pitchFamily="50" charset="-128"/>
                        <a:ea typeface="Meiryo UI" panose="020B0604030504040204" pitchFamily="50" charset="-128"/>
                        <a:cs typeface="Meiryo UI" panose="020B0604030504040204" pitchFamily="50" charset="-128"/>
                      </a:endParaRPr>
                    </a:p>
                  </a:txBody>
                  <a:tcPr marL="72000" marR="72000" marT="36000" marB="36000"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CECFF"/>
                    </a:solidFill>
                  </a:tcPr>
                </a:tc>
                <a:tc>
                  <a:txBody>
                    <a:bodyPr/>
                    <a:lstStyle/>
                    <a:p>
                      <a:pPr marL="450850" marR="0" indent="-179388" algn="l" defTabSz="914400" rtl="0" eaLnBrk="1" fontAlgn="auto" latinLnBrk="0" hangingPunct="1">
                        <a:lnSpc>
                          <a:spcPct val="100000"/>
                        </a:lnSpc>
                        <a:spcBef>
                          <a:spcPts val="600"/>
                        </a:spcBef>
                        <a:spcAft>
                          <a:spcPts val="0"/>
                        </a:spcAft>
                        <a:buClrTx/>
                        <a:buSzTx/>
                        <a:buFontTx/>
                        <a:buNone/>
                        <a:tabLst/>
                        <a:defRPr/>
                      </a:pPr>
                      <a:endPar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CECFF"/>
                    </a:solidFill>
                  </a:tcPr>
                </a:tc>
                <a:tc>
                  <a:txBody>
                    <a:bodyPr/>
                    <a:lstStyle/>
                    <a:p>
                      <a:pPr marL="179388" marR="0" indent="-179388" algn="l" defTabSz="914400" rtl="0" eaLnBrk="1" fontAlgn="auto" latinLnBrk="0" hangingPunct="1">
                        <a:lnSpc>
                          <a:spcPct val="100000"/>
                        </a:lnSpc>
                        <a:spcBef>
                          <a:spcPts val="600"/>
                        </a:spcBef>
                        <a:spcAft>
                          <a:spcPts val="0"/>
                        </a:spcAft>
                        <a:buClrTx/>
                        <a:buSzTx/>
                        <a:buFontTx/>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○新税率により、垂直的公平性は比較的確保される</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rgbClr val="CCECFF"/>
                    </a:solidFill>
                  </a:tcPr>
                </a:tc>
              </a:tr>
            </a:tbl>
          </a:graphicData>
        </a:graphic>
      </p:graphicFrame>
      <p:sp>
        <p:nvSpPr>
          <p:cNvPr id="6" name="テキスト ボックス 5"/>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P.7</a:t>
            </a:r>
          </a:p>
        </p:txBody>
      </p:sp>
    </p:spTree>
    <p:extLst>
      <p:ext uri="{BB962C8B-B14F-4D97-AF65-F5344CB8AC3E}">
        <p14:creationId xmlns:p14="http://schemas.microsoft.com/office/powerpoint/2010/main" val="71585645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9695</TotalTime>
  <Words>1797</Words>
  <Application>Microsoft Office PowerPoint</Application>
  <PresentationFormat>ユーザー設定</PresentationFormat>
  <Paragraphs>265</Paragraphs>
  <Slides>9</Slides>
  <Notes>1</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PowerPoint プレゼンテーション</vt:lpstr>
      <vt:lpstr>PowerPoint プレゼンテーション</vt:lpstr>
      <vt:lpstr>今後の観光施策の方向性　～宿泊税充当事業の考え方～</vt:lpstr>
      <vt:lpstr>今後の観光施策のイメージ　①</vt:lpstr>
      <vt:lpstr>今後の観光施策のイメージ　②</vt:lpstr>
      <vt:lpstr>今後の観光施策のイメージ　③</vt:lpstr>
      <vt:lpstr>今後の観光施策のイメージ　④　</vt:lpstr>
      <vt:lpstr>宿泊税制度の見直し案①</vt:lpstr>
      <vt:lpstr>宿泊税制度の見直し案②</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松本　有可</dc:creator>
  <cp:lastModifiedBy>山下　雄也　２回目</cp:lastModifiedBy>
  <cp:revision>529</cp:revision>
  <cp:lastPrinted>2018-08-16T10:06:41Z</cp:lastPrinted>
  <dcterms:created xsi:type="dcterms:W3CDTF">2015-04-20T00:31:14Z</dcterms:created>
  <dcterms:modified xsi:type="dcterms:W3CDTF">2018-08-23T05:26:43Z</dcterms:modified>
</cp:coreProperties>
</file>