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16"/>
  </p:notesMasterIdLst>
  <p:handoutMasterIdLst>
    <p:handoutMasterId r:id="rId17"/>
  </p:handoutMasterIdLst>
  <p:sldIdLst>
    <p:sldId id="256" r:id="rId2"/>
    <p:sldId id="299" r:id="rId3"/>
    <p:sldId id="295" r:id="rId4"/>
    <p:sldId id="297" r:id="rId5"/>
    <p:sldId id="314" r:id="rId6"/>
    <p:sldId id="296" r:id="rId7"/>
    <p:sldId id="301" r:id="rId8"/>
    <p:sldId id="285" r:id="rId9"/>
    <p:sldId id="281" r:id="rId10"/>
    <p:sldId id="282" r:id="rId11"/>
    <p:sldId id="283" r:id="rId12"/>
    <p:sldId id="307" r:id="rId13"/>
    <p:sldId id="313" r:id="rId14"/>
    <p:sldId id="290" r:id="rId15"/>
  </p:sldIdLst>
  <p:sldSz cx="9540875"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00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3399FF"/>
    <a:srgbClr val="FFFFCC"/>
    <a:srgbClr val="FF4B4B"/>
    <a:srgbClr val="0000FF"/>
    <a:srgbClr val="4172AD"/>
    <a:srgbClr val="FF7575"/>
    <a:srgbClr val="8CAF47"/>
    <a:srgbClr val="FF9B9B"/>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8910" autoAdjust="0"/>
    <p:restoredTop sz="94964" autoAdjust="0"/>
  </p:normalViewPr>
  <p:slideViewPr>
    <p:cSldViewPr>
      <p:cViewPr varScale="1">
        <p:scale>
          <a:sx n="75" d="100"/>
          <a:sy n="75" d="100"/>
        </p:scale>
        <p:origin x="-1776" y="-84"/>
      </p:cViewPr>
      <p:guideLst>
        <p:guide orient="horz" pos="2160"/>
        <p:guide pos="3005"/>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oleObject" Target="\LIB\03_&#35251;&#20809;&#29872;&#22659;&#25972;&#20633;&#65319;\00_01_(&#38468;&#23646;&#27231;&#38306;&#65289;&#22823;&#38442;&#24220;&#35251;&#20809;&#23458;&#21463;&#20837;&#29872;&#22659;&#25972;&#20633;&#12398;&#25512;&#36914;&#12395;&#38306;&#12377;&#12427;&#35519;&#26619;&#26908;&#35342;&#20250;&#35696;\&#9733;&#35519;&#26619;&#26908;&#35342;&#20250;&#35696;&#65288;H30&#65289;\&#31532;&#65297;&#22238;&#65288;300618&#65289;\&#9632;&#36039;&#26009;\&#36039;&#26009;&#20316;&#25104;&#29992;&#12487;&#12540;&#12479;\&#9733;&#23487;&#27850;&#26045;&#35373;&#25512;&#31227;.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LIB\03_&#35251;&#20809;&#29872;&#22659;&#25972;&#20633;&#65319;\00_01_(&#38468;&#23646;&#27231;&#38306;&#65289;&#22823;&#38442;&#24220;&#35251;&#20809;&#23458;&#21463;&#20837;&#29872;&#22659;&#25972;&#20633;&#12398;&#25512;&#36914;&#12395;&#38306;&#12377;&#12427;&#35519;&#26619;&#26908;&#35342;&#20250;&#35696;\&#9733;&#35519;&#26619;&#26908;&#35342;&#20250;&#35696;&#65288;H30&#65289;\&#31532;&#65299;&#22238;&#65288;300731&#65289;\&#9632;&#36039;&#26009;\&#36039;&#26009;&#20316;&#25104;&#12487;&#12540;&#12479;\&#9733;&#26053;&#34892;&#32773;&#12392;&#23487;&#27850;&#32773;&#12398;&#12363;&#12356;&#3862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8602045174445026E-2"/>
          <c:y val="6.1447659661746985E-2"/>
          <c:w val="0.86927344900853643"/>
          <c:h val="0.83426756001469915"/>
        </c:manualLayout>
      </c:layout>
      <c:barChart>
        <c:barDir val="col"/>
        <c:grouping val="clustered"/>
        <c:varyColors val="0"/>
        <c:ser>
          <c:idx val="0"/>
          <c:order val="0"/>
          <c:tx>
            <c:strRef>
              <c:f>来阪外国人!$A$8</c:f>
              <c:strCache>
                <c:ptCount val="1"/>
                <c:pt idx="0">
                  <c:v>来阪外国人旅行者数</c:v>
                </c:pt>
              </c:strCache>
            </c:strRef>
          </c:tx>
          <c:spPr>
            <a:pattFill prst="wdUpDiag">
              <a:fgClr>
                <a:srgbClr val="3399FF"/>
              </a:fgClr>
              <a:bgClr>
                <a:schemeClr val="bg1"/>
              </a:bgClr>
            </a:pattFill>
            <a:ln>
              <a:solidFill>
                <a:srgbClr val="3399FF"/>
              </a:solidFill>
            </a:ln>
          </c:spPr>
          <c:invertIfNegative val="0"/>
          <c:dPt>
            <c:idx val="4"/>
            <c:invertIfNegative val="0"/>
            <c:bubble3D val="0"/>
          </c:dPt>
          <c:dLbls>
            <c:txPr>
              <a:bodyPr rot="0"/>
              <a:lstStyle/>
              <a:p>
                <a:pPr algn="ctr" rtl="0">
                  <a:defRPr/>
                </a:pPr>
                <a:endParaRPr lang="ja-JP"/>
              </a:p>
            </c:txPr>
            <c:dLblPos val="outEnd"/>
            <c:showLegendKey val="0"/>
            <c:showVal val="1"/>
            <c:showCatName val="0"/>
            <c:showSerName val="0"/>
            <c:showPercent val="0"/>
            <c:showBubbleSize val="0"/>
            <c:showLeaderLines val="0"/>
          </c:dLbls>
          <c:cat>
            <c:strRef>
              <c:f>来阪外国人!$H$7:$L$7</c:f>
              <c:strCache>
                <c:ptCount val="5"/>
                <c:pt idx="0">
                  <c:v>H25（2013）年</c:v>
                </c:pt>
                <c:pt idx="1">
                  <c:v>H26（2014）年</c:v>
                </c:pt>
                <c:pt idx="2">
                  <c:v>H27（2015）年</c:v>
                </c:pt>
                <c:pt idx="3">
                  <c:v>H28（2016）年</c:v>
                </c:pt>
                <c:pt idx="4">
                  <c:v>H29（2017）年</c:v>
                </c:pt>
              </c:strCache>
            </c:strRef>
          </c:cat>
          <c:val>
            <c:numRef>
              <c:f>来阪外国人!$H$8:$L$8</c:f>
              <c:numCache>
                <c:formatCode>#,##0_);[Red]\(#,##0\)</c:formatCode>
                <c:ptCount val="5"/>
                <c:pt idx="0">
                  <c:v>263</c:v>
                </c:pt>
                <c:pt idx="1">
                  <c:v>376</c:v>
                </c:pt>
                <c:pt idx="2">
                  <c:v>716</c:v>
                </c:pt>
                <c:pt idx="3">
                  <c:v>940</c:v>
                </c:pt>
                <c:pt idx="4">
                  <c:v>1110</c:v>
                </c:pt>
              </c:numCache>
            </c:numRef>
          </c:val>
        </c:ser>
        <c:ser>
          <c:idx val="3"/>
          <c:order val="1"/>
          <c:tx>
            <c:strRef>
              <c:f>来阪外国人!$A$11</c:f>
              <c:strCache>
                <c:ptCount val="1"/>
                <c:pt idx="0">
                  <c:v>訪日外国人旅行者数</c:v>
                </c:pt>
              </c:strCache>
            </c:strRef>
          </c:tx>
          <c:spPr>
            <a:solidFill>
              <a:srgbClr val="FF4B4B"/>
            </a:solidFill>
          </c:spPr>
          <c:invertIfNegative val="0"/>
          <c:dPt>
            <c:idx val="0"/>
            <c:invertIfNegative val="0"/>
            <c:bubble3D val="0"/>
          </c:dPt>
          <c:dPt>
            <c:idx val="1"/>
            <c:invertIfNegative val="0"/>
            <c:bubble3D val="0"/>
          </c:dPt>
          <c:dPt>
            <c:idx val="2"/>
            <c:invertIfNegative val="0"/>
            <c:bubble3D val="0"/>
          </c:dPt>
          <c:dPt>
            <c:idx val="3"/>
            <c:invertIfNegative val="0"/>
            <c:bubble3D val="0"/>
          </c:dPt>
          <c:dPt>
            <c:idx val="4"/>
            <c:invertIfNegative val="0"/>
            <c:bubble3D val="0"/>
          </c:dPt>
          <c:dLbls>
            <c:dLbl>
              <c:idx val="0"/>
              <c:layout/>
              <c:spPr>
                <a:noFill/>
              </c:spPr>
              <c:txPr>
                <a:bodyPr/>
                <a:lstStyle/>
                <a:p>
                  <a:pPr>
                    <a:defRPr/>
                  </a:pPr>
                  <a:endParaRPr lang="ja-JP"/>
                </a:p>
              </c:txPr>
              <c:dLblPos val="outEnd"/>
              <c:showLegendKey val="0"/>
              <c:showVal val="1"/>
              <c:showCatName val="0"/>
              <c:showSerName val="0"/>
              <c:showPercent val="0"/>
              <c:showBubbleSize val="0"/>
            </c:dLbl>
            <c:dLbl>
              <c:idx val="1"/>
              <c:layout/>
              <c:spPr>
                <a:noFill/>
              </c:spPr>
              <c:txPr>
                <a:bodyPr/>
                <a:lstStyle/>
                <a:p>
                  <a:pPr>
                    <a:defRPr/>
                  </a:pPr>
                  <a:endParaRPr lang="ja-JP"/>
                </a:p>
              </c:txPr>
              <c:dLblPos val="outEnd"/>
              <c:showLegendKey val="0"/>
              <c:showVal val="1"/>
              <c:showCatName val="0"/>
              <c:showSerName val="0"/>
              <c:showPercent val="0"/>
              <c:showBubbleSize val="0"/>
            </c:dLbl>
            <c:dLbl>
              <c:idx val="2"/>
              <c:layout/>
              <c:spPr>
                <a:noFill/>
              </c:spPr>
              <c:txPr>
                <a:bodyPr/>
                <a:lstStyle/>
                <a:p>
                  <a:pPr>
                    <a:defRPr/>
                  </a:pPr>
                  <a:endParaRPr lang="ja-JP"/>
                </a:p>
              </c:txPr>
              <c:dLblPos val="outEnd"/>
              <c:showLegendKey val="0"/>
              <c:showVal val="1"/>
              <c:showCatName val="0"/>
              <c:showSerName val="0"/>
              <c:showPercent val="0"/>
              <c:showBubbleSize val="0"/>
            </c:dLbl>
            <c:dLbl>
              <c:idx val="3"/>
              <c:layout/>
              <c:spPr>
                <a:noFill/>
              </c:spPr>
              <c:txPr>
                <a:bodyPr/>
                <a:lstStyle/>
                <a:p>
                  <a:pPr>
                    <a:defRPr/>
                  </a:pPr>
                  <a:endParaRPr lang="ja-JP"/>
                </a:p>
              </c:txPr>
              <c:dLblPos val="outEnd"/>
              <c:showLegendKey val="0"/>
              <c:showVal val="1"/>
              <c:showCatName val="0"/>
              <c:showSerName val="0"/>
              <c:showPercent val="0"/>
              <c:showBubbleSize val="0"/>
            </c:dLbl>
            <c:dLbl>
              <c:idx val="4"/>
              <c:layout/>
              <c:spPr>
                <a:noFill/>
              </c:spPr>
              <c:txPr>
                <a:bodyPr/>
                <a:lstStyle/>
                <a:p>
                  <a:pPr>
                    <a:defRPr/>
                  </a:pPr>
                  <a:endParaRPr lang="ja-JP"/>
                </a:p>
              </c:txPr>
              <c:dLblPos val="outEnd"/>
              <c:showLegendKey val="0"/>
              <c:showVal val="1"/>
              <c:showCatName val="0"/>
              <c:showSerName val="0"/>
              <c:showPercent val="0"/>
              <c:showBubbleSize val="0"/>
            </c:dLbl>
            <c:dLblPos val="outEnd"/>
            <c:showLegendKey val="0"/>
            <c:showVal val="0"/>
            <c:showCatName val="0"/>
            <c:showSerName val="0"/>
            <c:showPercent val="0"/>
            <c:showBubbleSize val="0"/>
          </c:dLbls>
          <c:cat>
            <c:strRef>
              <c:f>来阪外国人!$H$7:$L$7</c:f>
              <c:strCache>
                <c:ptCount val="5"/>
                <c:pt idx="0">
                  <c:v>H25（2013）年</c:v>
                </c:pt>
                <c:pt idx="1">
                  <c:v>H26（2014）年</c:v>
                </c:pt>
                <c:pt idx="2">
                  <c:v>H27（2015）年</c:v>
                </c:pt>
                <c:pt idx="3">
                  <c:v>H28（2016）年</c:v>
                </c:pt>
                <c:pt idx="4">
                  <c:v>H29（2017）年</c:v>
                </c:pt>
              </c:strCache>
            </c:strRef>
          </c:cat>
          <c:val>
            <c:numRef>
              <c:f>来阪外国人!$H$11:$L$11</c:f>
              <c:numCache>
                <c:formatCode>#,##0_);[Red]\(#,##0\)</c:formatCode>
                <c:ptCount val="5"/>
                <c:pt idx="0">
                  <c:v>1036</c:v>
                </c:pt>
                <c:pt idx="1">
                  <c:v>1341</c:v>
                </c:pt>
                <c:pt idx="2">
                  <c:v>1974</c:v>
                </c:pt>
                <c:pt idx="3">
                  <c:v>2404</c:v>
                </c:pt>
                <c:pt idx="4">
                  <c:v>2869</c:v>
                </c:pt>
              </c:numCache>
            </c:numRef>
          </c:val>
        </c:ser>
        <c:dLbls>
          <c:showLegendKey val="0"/>
          <c:showVal val="0"/>
          <c:showCatName val="0"/>
          <c:showSerName val="0"/>
          <c:showPercent val="0"/>
          <c:showBubbleSize val="0"/>
        </c:dLbls>
        <c:gapWidth val="150"/>
        <c:axId val="36177408"/>
        <c:axId val="71825024"/>
      </c:barChart>
      <c:catAx>
        <c:axId val="36177408"/>
        <c:scaling>
          <c:orientation val="minMax"/>
        </c:scaling>
        <c:delete val="0"/>
        <c:axPos val="b"/>
        <c:numFmt formatCode="General" sourceLinked="1"/>
        <c:majorTickMark val="out"/>
        <c:minorTickMark val="none"/>
        <c:tickLblPos val="nextTo"/>
        <c:txPr>
          <a:bodyPr/>
          <a:lstStyle/>
          <a:p>
            <a:pPr algn="ctr" rtl="0">
              <a:defRPr/>
            </a:pPr>
            <a:endParaRPr lang="ja-JP"/>
          </a:p>
        </c:txPr>
        <c:crossAx val="71825024"/>
        <c:crosses val="autoZero"/>
        <c:auto val="1"/>
        <c:lblAlgn val="ctr"/>
        <c:lblOffset val="100"/>
        <c:noMultiLvlLbl val="0"/>
      </c:catAx>
      <c:valAx>
        <c:axId val="71825024"/>
        <c:scaling>
          <c:orientation val="minMax"/>
        </c:scaling>
        <c:delete val="0"/>
        <c:axPos val="l"/>
        <c:numFmt formatCode="#,##0_);[Red]\(#,##0\)&quot;万&quot;&quot;人&quot;" sourceLinked="0"/>
        <c:majorTickMark val="out"/>
        <c:minorTickMark val="none"/>
        <c:tickLblPos val="nextTo"/>
        <c:crossAx val="36177408"/>
        <c:crosses val="autoZero"/>
        <c:crossBetween val="between"/>
        <c:majorUnit val="400"/>
      </c:valAx>
      <c:spPr>
        <a:ln>
          <a:noFill/>
        </a:ln>
      </c:spPr>
    </c:plotArea>
    <c:legend>
      <c:legendPos val="b"/>
      <c:layout>
        <c:manualLayout>
          <c:xMode val="edge"/>
          <c:yMode val="edge"/>
          <c:x val="9.9355954505049859E-2"/>
          <c:y val="6.0163400647791271E-2"/>
          <c:w val="0.15407808731257588"/>
          <c:h val="0.10483279635596046"/>
        </c:manualLayout>
      </c:layout>
      <c:overlay val="0"/>
      <c:txPr>
        <a:bodyPr/>
        <a:lstStyle/>
        <a:p>
          <a:pPr algn="l" rtl="0">
            <a:defRPr/>
          </a:pPr>
          <a:endParaRPr lang="ja-JP"/>
        </a:p>
      </c:txPr>
    </c:legend>
    <c:plotVisOnly val="1"/>
    <c:dispBlanksAs val="gap"/>
    <c:showDLblsOverMax val="0"/>
  </c:chart>
  <c:txPr>
    <a:bodyPr tIns="45720" rIns="91440" anchor="ctr"/>
    <a:lstStyle/>
    <a:p>
      <a:pPr algn="ctr" rtl="0">
        <a:defRPr lang="ja-JP" altLang="en-US" sz="1000">
          <a:solidFill>
            <a:schemeClr val="tx1"/>
          </a:solidFill>
          <a:latin typeface="Meiryo UI" panose="020B0604030504040204" pitchFamily="50" charset="-128"/>
          <a:ea typeface="Meiryo UI" panose="020B0604030504040204" pitchFamily="50" charset="-128"/>
          <a:cs typeface="Meiryo UI" panose="020B0604030504040204" pitchFamily="50" charset="-128"/>
        </a:defRPr>
      </a:pPr>
      <a:endParaRPr lang="ja-JP"/>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3426193704872092E-2"/>
          <c:y val="5.2546296296296299E-2"/>
          <c:w val="0.90319867639337281"/>
          <c:h val="0.80821011956838729"/>
        </c:manualLayout>
      </c:layout>
      <c:barChart>
        <c:barDir val="col"/>
        <c:grouping val="clustered"/>
        <c:varyColors val="0"/>
        <c:ser>
          <c:idx val="0"/>
          <c:order val="0"/>
          <c:tx>
            <c:strRef>
              <c:f>全体なし!$A$5</c:f>
              <c:strCache>
                <c:ptCount val="1"/>
                <c:pt idx="0">
                  <c:v>ホテル・旅館</c:v>
                </c:pt>
              </c:strCache>
            </c:strRef>
          </c:tx>
          <c:invertIfNegative val="0"/>
          <c:dLbls>
            <c:txPr>
              <a:bodyPr/>
              <a:lstStyle/>
              <a:p>
                <a:pPr>
                  <a:defRPr>
                    <a:solidFill>
                      <a:schemeClr val="bg1"/>
                    </a:solidFill>
                  </a:defRPr>
                </a:pPr>
                <a:endParaRPr lang="ja-JP"/>
              </a:p>
            </c:txPr>
            <c:dLblPos val="ctr"/>
            <c:showLegendKey val="0"/>
            <c:showVal val="1"/>
            <c:showCatName val="0"/>
            <c:showSerName val="0"/>
            <c:showPercent val="0"/>
            <c:showBubbleSize val="0"/>
            <c:showLeaderLines val="0"/>
          </c:dLbls>
          <c:cat>
            <c:strRef>
              <c:f>全体なし!$B$2:$E$2</c:f>
              <c:strCache>
                <c:ptCount val="4"/>
                <c:pt idx="0">
                  <c:v>2014年末</c:v>
                </c:pt>
                <c:pt idx="1">
                  <c:v>2015年末</c:v>
                </c:pt>
                <c:pt idx="2">
                  <c:v>2016年末</c:v>
                </c:pt>
                <c:pt idx="3">
                  <c:v>2017年末</c:v>
                </c:pt>
              </c:strCache>
            </c:strRef>
          </c:cat>
          <c:val>
            <c:numRef>
              <c:f>全体なし!$B$5:$E$5</c:f>
              <c:numCache>
                <c:formatCode>#,##0_);[Red]\(#,##0\)</c:formatCode>
                <c:ptCount val="4"/>
                <c:pt idx="0">
                  <c:v>1130</c:v>
                </c:pt>
                <c:pt idx="1">
                  <c:v>1137</c:v>
                </c:pt>
                <c:pt idx="2">
                  <c:v>1160</c:v>
                </c:pt>
                <c:pt idx="3">
                  <c:v>1230</c:v>
                </c:pt>
              </c:numCache>
            </c:numRef>
          </c:val>
        </c:ser>
        <c:ser>
          <c:idx val="1"/>
          <c:order val="1"/>
          <c:tx>
            <c:strRef>
              <c:f>全体なし!$A$6</c:f>
              <c:strCache>
                <c:ptCount val="1"/>
                <c:pt idx="0">
                  <c:v>簡易宿所</c:v>
                </c:pt>
              </c:strCache>
            </c:strRef>
          </c:tx>
          <c:spPr>
            <a:pattFill prst="wdUpDiag">
              <a:fgClr>
                <a:srgbClr val="CC0000"/>
              </a:fgClr>
              <a:bgClr>
                <a:schemeClr val="bg1"/>
              </a:bgClr>
            </a:pattFill>
            <a:ln>
              <a:solidFill>
                <a:srgbClr val="CC0000"/>
              </a:solidFill>
            </a:ln>
          </c:spPr>
          <c:invertIfNegative val="0"/>
          <c:dLbls>
            <c:showLegendKey val="0"/>
            <c:showVal val="1"/>
            <c:showCatName val="0"/>
            <c:showSerName val="0"/>
            <c:showPercent val="0"/>
            <c:showBubbleSize val="0"/>
            <c:showLeaderLines val="0"/>
          </c:dLbls>
          <c:cat>
            <c:strRef>
              <c:f>全体なし!$B$2:$E$2</c:f>
              <c:strCache>
                <c:ptCount val="4"/>
                <c:pt idx="0">
                  <c:v>2014年末</c:v>
                </c:pt>
                <c:pt idx="1">
                  <c:v>2015年末</c:v>
                </c:pt>
                <c:pt idx="2">
                  <c:v>2016年末</c:v>
                </c:pt>
                <c:pt idx="3">
                  <c:v>2017年末</c:v>
                </c:pt>
              </c:strCache>
            </c:strRef>
          </c:cat>
          <c:val>
            <c:numRef>
              <c:f>全体なし!$B$6:$E$6</c:f>
              <c:numCache>
                <c:formatCode>#,##0_);[Red]\(#,##0\)</c:formatCode>
                <c:ptCount val="4"/>
                <c:pt idx="0">
                  <c:v>178</c:v>
                </c:pt>
                <c:pt idx="1">
                  <c:v>220</c:v>
                </c:pt>
                <c:pt idx="2">
                  <c:v>385</c:v>
                </c:pt>
                <c:pt idx="3">
                  <c:v>599</c:v>
                </c:pt>
              </c:numCache>
            </c:numRef>
          </c:val>
        </c:ser>
        <c:dLbls>
          <c:showLegendKey val="0"/>
          <c:showVal val="0"/>
          <c:showCatName val="0"/>
          <c:showSerName val="0"/>
          <c:showPercent val="0"/>
          <c:showBubbleSize val="0"/>
        </c:dLbls>
        <c:gapWidth val="150"/>
        <c:axId val="94071808"/>
        <c:axId val="71780032"/>
      </c:barChart>
      <c:catAx>
        <c:axId val="94071808"/>
        <c:scaling>
          <c:orientation val="minMax"/>
        </c:scaling>
        <c:delete val="0"/>
        <c:axPos val="b"/>
        <c:majorTickMark val="out"/>
        <c:minorTickMark val="none"/>
        <c:tickLblPos val="nextTo"/>
        <c:crossAx val="71780032"/>
        <c:crosses val="autoZero"/>
        <c:auto val="1"/>
        <c:lblAlgn val="ctr"/>
        <c:lblOffset val="100"/>
        <c:noMultiLvlLbl val="0"/>
      </c:catAx>
      <c:valAx>
        <c:axId val="71780032"/>
        <c:scaling>
          <c:orientation val="minMax"/>
          <c:max val="1250"/>
          <c:min val="0"/>
        </c:scaling>
        <c:delete val="0"/>
        <c:axPos val="l"/>
        <c:majorGridlines>
          <c:spPr>
            <a:ln>
              <a:noFill/>
            </a:ln>
          </c:spPr>
        </c:majorGridlines>
        <c:numFmt formatCode="#,##0_);[Red]\(#,##0\)" sourceLinked="1"/>
        <c:majorTickMark val="out"/>
        <c:minorTickMark val="none"/>
        <c:tickLblPos val="nextTo"/>
        <c:crossAx val="94071808"/>
        <c:crosses val="autoZero"/>
        <c:crossBetween val="between"/>
        <c:majorUnit val="250"/>
      </c:valAx>
    </c:plotArea>
    <c:legend>
      <c:legendPos val="r"/>
      <c:layout>
        <c:manualLayout>
          <c:xMode val="edge"/>
          <c:yMode val="edge"/>
          <c:x val="0.13869575678040244"/>
          <c:y val="4.5912438028579763E-2"/>
          <c:w val="0.24526483147562561"/>
          <c:h val="5.6107721747304364E-2"/>
        </c:manualLayout>
      </c:layout>
      <c:overlay val="0"/>
    </c:legend>
    <c:plotVisOnly val="1"/>
    <c:dispBlanksAs val="gap"/>
    <c:showDLblsOverMax val="0"/>
  </c:chart>
  <c:txPr>
    <a:bodyPr/>
    <a:lstStyle/>
    <a:p>
      <a:pPr>
        <a:defRPr>
          <a:latin typeface="Meiryo UI" panose="020B0604030504040204" pitchFamily="50" charset="-128"/>
          <a:ea typeface="Meiryo UI" panose="020B0604030504040204" pitchFamily="50" charset="-128"/>
          <a:cs typeface="Meiryo UI" panose="020B0604030504040204" pitchFamily="50" charset="-128"/>
        </a:defRPr>
      </a:pPr>
      <a:endParaRPr lang="ja-JP"/>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9664332846128307E-2"/>
          <c:y val="2.3980004640197037E-2"/>
          <c:w val="0.93465514952900342"/>
          <c:h val="0.88102869459860256"/>
        </c:manualLayout>
      </c:layout>
      <c:lineChart>
        <c:grouping val="standard"/>
        <c:varyColors val="0"/>
        <c:ser>
          <c:idx val="0"/>
          <c:order val="0"/>
          <c:dLbls>
            <c:dLblPos val="t"/>
            <c:showLegendKey val="0"/>
            <c:showVal val="1"/>
            <c:showCatName val="0"/>
            <c:showSerName val="0"/>
            <c:showPercent val="0"/>
            <c:showBubbleSize val="0"/>
            <c:showLeaderLines val="0"/>
          </c:dLbls>
          <c:cat>
            <c:strRef>
              <c:f>Sheet1!$A$3:$X$3</c:f>
              <c:strCache>
                <c:ptCount val="24"/>
                <c:pt idx="0">
                  <c:v>4月</c:v>
                </c:pt>
                <c:pt idx="1">
                  <c:v>5月</c:v>
                </c:pt>
                <c:pt idx="2">
                  <c:v>6月</c:v>
                </c:pt>
                <c:pt idx="3">
                  <c:v>7月</c:v>
                </c:pt>
                <c:pt idx="4">
                  <c:v>8月</c:v>
                </c:pt>
                <c:pt idx="5">
                  <c:v>9月</c:v>
                </c:pt>
                <c:pt idx="6">
                  <c:v>10月</c:v>
                </c:pt>
                <c:pt idx="7">
                  <c:v>11月</c:v>
                </c:pt>
                <c:pt idx="8">
                  <c:v>12月</c:v>
                </c:pt>
                <c:pt idx="9">
                  <c:v>1月</c:v>
                </c:pt>
                <c:pt idx="10">
                  <c:v>2月</c:v>
                </c:pt>
                <c:pt idx="11">
                  <c:v>3月</c:v>
                </c:pt>
                <c:pt idx="12">
                  <c:v>4月</c:v>
                </c:pt>
                <c:pt idx="13">
                  <c:v>5月</c:v>
                </c:pt>
                <c:pt idx="14">
                  <c:v>6月</c:v>
                </c:pt>
                <c:pt idx="15">
                  <c:v>7月</c:v>
                </c:pt>
                <c:pt idx="16">
                  <c:v>8月</c:v>
                </c:pt>
                <c:pt idx="17">
                  <c:v>9月</c:v>
                </c:pt>
                <c:pt idx="18">
                  <c:v>10月</c:v>
                </c:pt>
                <c:pt idx="19">
                  <c:v>11月</c:v>
                </c:pt>
                <c:pt idx="20">
                  <c:v>12月</c:v>
                </c:pt>
                <c:pt idx="21">
                  <c:v>1月</c:v>
                </c:pt>
                <c:pt idx="22">
                  <c:v>2月</c:v>
                </c:pt>
                <c:pt idx="23">
                  <c:v>3月</c:v>
                </c:pt>
              </c:strCache>
            </c:strRef>
          </c:cat>
          <c:val>
            <c:numRef>
              <c:f>Sheet1!$A$4:$X$4</c:f>
              <c:numCache>
                <c:formatCode>General</c:formatCode>
                <c:ptCount val="24"/>
                <c:pt idx="0">
                  <c:v>1</c:v>
                </c:pt>
                <c:pt idx="1">
                  <c:v>1</c:v>
                </c:pt>
                <c:pt idx="2">
                  <c:v>2</c:v>
                </c:pt>
                <c:pt idx="3">
                  <c:v>3</c:v>
                </c:pt>
                <c:pt idx="4">
                  <c:v>4</c:v>
                </c:pt>
                <c:pt idx="5">
                  <c:v>4</c:v>
                </c:pt>
                <c:pt idx="6">
                  <c:v>4</c:v>
                </c:pt>
                <c:pt idx="7">
                  <c:v>6</c:v>
                </c:pt>
                <c:pt idx="8">
                  <c:v>12</c:v>
                </c:pt>
                <c:pt idx="9">
                  <c:v>27</c:v>
                </c:pt>
                <c:pt idx="10">
                  <c:v>41</c:v>
                </c:pt>
                <c:pt idx="11">
                  <c:v>68</c:v>
                </c:pt>
                <c:pt idx="12">
                  <c:v>82</c:v>
                </c:pt>
                <c:pt idx="13">
                  <c:v>109</c:v>
                </c:pt>
                <c:pt idx="14">
                  <c:v>155</c:v>
                </c:pt>
                <c:pt idx="15">
                  <c:v>182</c:v>
                </c:pt>
                <c:pt idx="16">
                  <c:v>239</c:v>
                </c:pt>
                <c:pt idx="17">
                  <c:v>273</c:v>
                </c:pt>
                <c:pt idx="18">
                  <c:v>333</c:v>
                </c:pt>
                <c:pt idx="19">
                  <c:v>394</c:v>
                </c:pt>
                <c:pt idx="20">
                  <c:v>467</c:v>
                </c:pt>
                <c:pt idx="21">
                  <c:v>526</c:v>
                </c:pt>
                <c:pt idx="22">
                  <c:v>584</c:v>
                </c:pt>
                <c:pt idx="23">
                  <c:v>669</c:v>
                </c:pt>
              </c:numCache>
            </c:numRef>
          </c:val>
          <c:smooth val="0"/>
        </c:ser>
        <c:dLbls>
          <c:showLegendKey val="0"/>
          <c:showVal val="0"/>
          <c:showCatName val="0"/>
          <c:showSerName val="0"/>
          <c:showPercent val="0"/>
          <c:showBubbleSize val="0"/>
        </c:dLbls>
        <c:marker val="1"/>
        <c:smooth val="0"/>
        <c:axId val="99074048"/>
        <c:axId val="71785216"/>
      </c:lineChart>
      <c:catAx>
        <c:axId val="99074048"/>
        <c:scaling>
          <c:orientation val="minMax"/>
        </c:scaling>
        <c:delete val="0"/>
        <c:axPos val="b"/>
        <c:majorTickMark val="out"/>
        <c:minorTickMark val="none"/>
        <c:tickLblPos val="nextTo"/>
        <c:crossAx val="71785216"/>
        <c:crosses val="autoZero"/>
        <c:auto val="1"/>
        <c:lblAlgn val="ctr"/>
        <c:lblOffset val="100"/>
        <c:noMultiLvlLbl val="0"/>
      </c:catAx>
      <c:valAx>
        <c:axId val="71785216"/>
        <c:scaling>
          <c:orientation val="minMax"/>
        </c:scaling>
        <c:delete val="0"/>
        <c:axPos val="l"/>
        <c:majorGridlines>
          <c:spPr>
            <a:ln>
              <a:noFill/>
            </a:ln>
          </c:spPr>
        </c:majorGridlines>
        <c:numFmt formatCode="General" sourceLinked="1"/>
        <c:majorTickMark val="out"/>
        <c:minorTickMark val="none"/>
        <c:tickLblPos val="nextTo"/>
        <c:crossAx val="99074048"/>
        <c:crosses val="autoZero"/>
        <c:crossBetween val="between"/>
      </c:valAx>
    </c:plotArea>
    <c:plotVisOnly val="1"/>
    <c:dispBlanksAs val="gap"/>
    <c:showDLblsOverMax val="0"/>
  </c:chart>
  <c:txPr>
    <a:bodyPr/>
    <a:lstStyle/>
    <a:p>
      <a:pPr>
        <a:defRPr>
          <a:latin typeface="Meiryo UI" panose="020B0604030504040204" pitchFamily="50" charset="-128"/>
          <a:ea typeface="Meiryo UI" panose="020B0604030504040204" pitchFamily="50" charset="-128"/>
          <a:cs typeface="Meiryo UI" panose="020B0604030504040204" pitchFamily="50" charset="-128"/>
        </a:defRPr>
      </a:pPr>
      <a:endParaRPr lang="ja-JP"/>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078661225094358E-2"/>
          <c:y val="2.9398148148148149E-2"/>
          <c:w val="0.92514128074439861"/>
          <c:h val="0.85450641586468357"/>
        </c:manualLayout>
      </c:layout>
      <c:lineChart>
        <c:grouping val="standard"/>
        <c:varyColors val="0"/>
        <c:ser>
          <c:idx val="0"/>
          <c:order val="0"/>
          <c:tx>
            <c:strRef>
              <c:f>Sheet1!$A$4</c:f>
              <c:strCache>
                <c:ptCount val="1"/>
                <c:pt idx="0">
                  <c:v>来阪外国人旅行者数</c:v>
                </c:pt>
              </c:strCache>
            </c:strRef>
          </c:tx>
          <c:marker>
            <c:symbol val="none"/>
          </c:marker>
          <c:dLbls>
            <c:dLbl>
              <c:idx val="0"/>
              <c:layout>
                <c:manualLayout>
                  <c:x val="-5.3434188034187986E-2"/>
                  <c:y val="2.243265993266003E-2"/>
                </c:manualLayout>
              </c:layout>
              <c:dLblPos val="r"/>
              <c:showLegendKey val="0"/>
              <c:showVal val="1"/>
              <c:showCatName val="0"/>
              <c:showSerName val="0"/>
              <c:showPercent val="0"/>
              <c:showBubbleSize val="0"/>
            </c:dLbl>
            <c:dLbl>
              <c:idx val="1"/>
              <c:layout>
                <c:manualLayout>
                  <c:x val="-5.0028529042565328E-3"/>
                  <c:y val="-9.2592592592592587E-3"/>
                </c:manualLayout>
              </c:layout>
              <c:dLblPos val="r"/>
              <c:showLegendKey val="0"/>
              <c:showVal val="1"/>
              <c:showCatName val="0"/>
              <c:showSerName val="0"/>
              <c:showPercent val="0"/>
              <c:showBubbleSize val="0"/>
            </c:dLbl>
            <c:dLblPos val="l"/>
            <c:showLegendKey val="0"/>
            <c:showVal val="1"/>
            <c:showCatName val="0"/>
            <c:showSerName val="0"/>
            <c:showPercent val="0"/>
            <c:showBubbleSize val="0"/>
            <c:showLeaderLines val="0"/>
          </c:dLbls>
          <c:cat>
            <c:strRef>
              <c:f>Sheet1!$B$3:$C$3</c:f>
              <c:strCache>
                <c:ptCount val="2"/>
                <c:pt idx="0">
                  <c:v>2014年</c:v>
                </c:pt>
                <c:pt idx="1">
                  <c:v>2017年</c:v>
                </c:pt>
              </c:strCache>
            </c:strRef>
          </c:cat>
          <c:val>
            <c:numRef>
              <c:f>Sheet1!$B$4:$C$4</c:f>
              <c:numCache>
                <c:formatCode>#,##0_);[Red]\(#,##0\)</c:formatCode>
                <c:ptCount val="2"/>
                <c:pt idx="0">
                  <c:v>376</c:v>
                </c:pt>
                <c:pt idx="1">
                  <c:v>1110</c:v>
                </c:pt>
              </c:numCache>
            </c:numRef>
          </c:val>
          <c:smooth val="0"/>
        </c:ser>
        <c:ser>
          <c:idx val="1"/>
          <c:order val="1"/>
          <c:tx>
            <c:strRef>
              <c:f>Sheet1!$A$5</c:f>
              <c:strCache>
                <c:ptCount val="1"/>
                <c:pt idx="0">
                  <c:v>外国人実宿泊者数</c:v>
                </c:pt>
              </c:strCache>
            </c:strRef>
          </c:tx>
          <c:marker>
            <c:symbol val="none"/>
          </c:marker>
          <c:dLbls>
            <c:dLbl>
              <c:idx val="0"/>
              <c:layout>
                <c:manualLayout>
                  <c:x val="-5.3434188034187986E-2"/>
                  <c:y val="-4.9158249158249158E-2"/>
                </c:manualLayout>
              </c:layout>
              <c:dLblPos val="r"/>
              <c:showLegendKey val="0"/>
              <c:showVal val="1"/>
              <c:showCatName val="0"/>
              <c:showSerName val="0"/>
              <c:showPercent val="0"/>
              <c:showBubbleSize val="0"/>
            </c:dLbl>
            <c:dLbl>
              <c:idx val="1"/>
              <c:layout>
                <c:manualLayout>
                  <c:x val="-5.6468062265163715E-3"/>
                  <c:y val="0"/>
                </c:manualLayout>
              </c:layout>
              <c:dLblPos val="r"/>
              <c:showLegendKey val="0"/>
              <c:showVal val="1"/>
              <c:showCatName val="0"/>
              <c:showSerName val="0"/>
              <c:showPercent val="0"/>
              <c:showBubbleSize val="0"/>
            </c:dLbl>
            <c:dLblPos val="l"/>
            <c:showLegendKey val="0"/>
            <c:showVal val="1"/>
            <c:showCatName val="0"/>
            <c:showSerName val="0"/>
            <c:showPercent val="0"/>
            <c:showBubbleSize val="0"/>
            <c:showLeaderLines val="0"/>
          </c:dLbls>
          <c:cat>
            <c:strRef>
              <c:f>Sheet1!$B$3:$C$3</c:f>
              <c:strCache>
                <c:ptCount val="2"/>
                <c:pt idx="0">
                  <c:v>2014年</c:v>
                </c:pt>
                <c:pt idx="1">
                  <c:v>2017年</c:v>
                </c:pt>
              </c:strCache>
            </c:strRef>
          </c:cat>
          <c:val>
            <c:numRef>
              <c:f>Sheet1!$B$5:$C$5</c:f>
              <c:numCache>
                <c:formatCode>#,##0_);[Red]\(#,##0\)</c:formatCode>
                <c:ptCount val="2"/>
                <c:pt idx="0">
                  <c:v>392</c:v>
                </c:pt>
                <c:pt idx="1">
                  <c:v>675</c:v>
                </c:pt>
              </c:numCache>
            </c:numRef>
          </c:val>
          <c:smooth val="0"/>
        </c:ser>
        <c:dLbls>
          <c:showLegendKey val="0"/>
          <c:showVal val="0"/>
          <c:showCatName val="0"/>
          <c:showSerName val="0"/>
          <c:showPercent val="0"/>
          <c:showBubbleSize val="0"/>
        </c:dLbls>
        <c:marker val="1"/>
        <c:smooth val="0"/>
        <c:axId val="96233472"/>
        <c:axId val="71780608"/>
      </c:lineChart>
      <c:catAx>
        <c:axId val="96233472"/>
        <c:scaling>
          <c:orientation val="minMax"/>
        </c:scaling>
        <c:delete val="0"/>
        <c:axPos val="b"/>
        <c:numFmt formatCode="General" sourceLinked="1"/>
        <c:majorTickMark val="out"/>
        <c:minorTickMark val="none"/>
        <c:tickLblPos val="nextTo"/>
        <c:crossAx val="71780608"/>
        <c:crosses val="autoZero"/>
        <c:auto val="1"/>
        <c:lblAlgn val="ctr"/>
        <c:lblOffset val="100"/>
        <c:noMultiLvlLbl val="0"/>
      </c:catAx>
      <c:valAx>
        <c:axId val="71780608"/>
        <c:scaling>
          <c:orientation val="minMax"/>
          <c:min val="300"/>
        </c:scaling>
        <c:delete val="0"/>
        <c:axPos val="l"/>
        <c:majorGridlines>
          <c:spPr>
            <a:ln>
              <a:noFill/>
            </a:ln>
          </c:spPr>
        </c:majorGridlines>
        <c:numFmt formatCode="#,##0_);[Red]\(#,##0\)" sourceLinked="1"/>
        <c:majorTickMark val="out"/>
        <c:minorTickMark val="none"/>
        <c:tickLblPos val="nextTo"/>
        <c:crossAx val="96233472"/>
        <c:crosses val="autoZero"/>
        <c:crossBetween val="between"/>
        <c:majorUnit val="300"/>
      </c:valAx>
    </c:plotArea>
    <c:legend>
      <c:legendPos val="t"/>
      <c:layout>
        <c:manualLayout>
          <c:xMode val="edge"/>
          <c:yMode val="edge"/>
          <c:x val="0.10717254273504273"/>
          <c:y val="3.8720538720538725E-2"/>
          <c:w val="0.2521363815030368"/>
          <c:h val="0.17394903762029748"/>
        </c:manualLayout>
      </c:layout>
      <c:overlay val="0"/>
    </c:legend>
    <c:plotVisOnly val="1"/>
    <c:dispBlanksAs val="gap"/>
    <c:showDLblsOverMax val="0"/>
  </c:chart>
  <c:txPr>
    <a:bodyPr/>
    <a:lstStyle/>
    <a:p>
      <a:pPr>
        <a:defRPr>
          <a:latin typeface="Meiryo UI" panose="020B0604030504040204" pitchFamily="50" charset="-128"/>
          <a:ea typeface="Meiryo UI" panose="020B0604030504040204" pitchFamily="50" charset="-128"/>
          <a:cs typeface="Meiryo UI" panose="020B0604030504040204" pitchFamily="50" charset="-128"/>
        </a:defRPr>
      </a:pPr>
      <a:endParaRPr lang="ja-JP"/>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cdr:x>
      <cdr:y>0</cdr:y>
    </cdr:from>
    <cdr:to>
      <cdr:x>0.10425</cdr:x>
      <cdr:y>0.04615</cdr:y>
    </cdr:to>
    <cdr:sp macro="" textlink="">
      <cdr:nvSpPr>
        <cdr:cNvPr id="3073" name="正方形/長方形 1"/>
        <cdr:cNvSpPr/>
      </cdr:nvSpPr>
      <cdr:spPr>
        <a:xfrm xmlns:a="http://schemas.openxmlformats.org/drawingml/2006/main">
          <a:off x="-341946" y="-1412776"/>
          <a:ext cx="923340" cy="216024"/>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vertOverflow="clip" horzOverflow="overflow"/>
        <a:lstStyle xmlns:a="http://schemas.openxmlformats.org/drawingml/2006/main"/>
        <a:p xmlns:a="http://schemas.openxmlformats.org/drawingml/2006/main">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（万人）</a:t>
          </a:r>
          <a:endParaRPr lang="ja-JP" sz="1000" dirty="0">
            <a:latin typeface="Meiryo UI" panose="020B0604030504040204" pitchFamily="50" charset="-128"/>
            <a:ea typeface="Meiryo UI" panose="020B0604030504040204" pitchFamily="50" charset="-128"/>
            <a:cs typeface="Meiryo UI" panose="020B0604030504040204" pitchFamily="50" charset="-128"/>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649AE7AA-8DE3-4230-ACE0-68A33F8BAB50}" type="datetimeFigureOut">
              <a:rPr kumimoji="1" lang="ja-JP" altLang="en-US" smtClean="0"/>
              <a:t>2018/8/31</a:t>
            </a:fld>
            <a:endParaRPr kumimoji="1" lang="ja-JP" altLang="en-US"/>
          </a:p>
        </p:txBody>
      </p:sp>
      <p:sp>
        <p:nvSpPr>
          <p:cNvPr id="4" name="フッター プレースホルダー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9E18675A-BE5D-4437-9C9C-812EF920FEAB}" type="slidenum">
              <a:rPr kumimoji="1" lang="ja-JP" altLang="en-US" smtClean="0"/>
              <a:t>‹#›</a:t>
            </a:fld>
            <a:endParaRPr kumimoji="1" lang="ja-JP" altLang="en-US"/>
          </a:p>
        </p:txBody>
      </p:sp>
    </p:spTree>
    <p:extLst>
      <p:ext uri="{BB962C8B-B14F-4D97-AF65-F5344CB8AC3E}">
        <p14:creationId xmlns:p14="http://schemas.microsoft.com/office/powerpoint/2010/main" val="248342588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DB05A59B-267F-425A-A54E-599F8985E110}" type="datetimeFigureOut">
              <a:rPr kumimoji="1" lang="ja-JP" altLang="en-US" smtClean="0"/>
              <a:t>2018/8/31</a:t>
            </a:fld>
            <a:endParaRPr kumimoji="1" lang="ja-JP" altLang="en-US"/>
          </a:p>
        </p:txBody>
      </p:sp>
      <p:sp>
        <p:nvSpPr>
          <p:cNvPr id="4" name="スライド イメージ プレースホルダー 3"/>
          <p:cNvSpPr>
            <a:spLocks noGrp="1" noRot="1" noChangeAspect="1"/>
          </p:cNvSpPr>
          <p:nvPr>
            <p:ph type="sldImg" idx="2"/>
          </p:nvPr>
        </p:nvSpPr>
        <p:spPr>
          <a:xfrm>
            <a:off x="812800" y="746125"/>
            <a:ext cx="51816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24BC726C-56F5-481A-AE3E-A1366CB09D49}" type="slidenum">
              <a:rPr kumimoji="1" lang="ja-JP" altLang="en-US" smtClean="0"/>
              <a:t>‹#›</a:t>
            </a:fld>
            <a:endParaRPr kumimoji="1" lang="ja-JP" altLang="en-US"/>
          </a:p>
        </p:txBody>
      </p:sp>
    </p:spTree>
    <p:extLst>
      <p:ext uri="{BB962C8B-B14F-4D97-AF65-F5344CB8AC3E}">
        <p14:creationId xmlns:p14="http://schemas.microsoft.com/office/powerpoint/2010/main" val="120226206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6356697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668234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15566" y="2130427"/>
            <a:ext cx="8109744"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31132" y="3886200"/>
            <a:ext cx="667861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5F80C83-6E72-4E0A-91D7-046F194AD4C3}" type="slidenum">
              <a:rPr kumimoji="1" lang="ja-JP" altLang="en-US" smtClean="0"/>
              <a:t>‹#›</a:t>
            </a:fld>
            <a:endParaRPr kumimoji="1" lang="ja-JP" altLang="en-US"/>
          </a:p>
        </p:txBody>
      </p:sp>
    </p:spTree>
    <p:extLst>
      <p:ext uri="{BB962C8B-B14F-4D97-AF65-F5344CB8AC3E}">
        <p14:creationId xmlns:p14="http://schemas.microsoft.com/office/powerpoint/2010/main" val="328865283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15566" y="2130427"/>
            <a:ext cx="8109744"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31132" y="3886200"/>
            <a:ext cx="667861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B5F80C83-6E72-4E0A-91D7-046F194AD4C3}"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3112374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5451" y="116632"/>
            <a:ext cx="9525424" cy="490066"/>
          </a:xfrm>
        </p:spPr>
        <p:txBody>
          <a:bodyPr>
            <a:normAutofit/>
          </a:bodyPr>
          <a:lstStyle>
            <a:lvl1pPr algn="l">
              <a:defRPr sz="2400" b="1">
                <a:latin typeface="Meiryo UI" panose="020B0604030504040204" pitchFamily="50" charset="-128"/>
                <a:ea typeface="Meiryo UI" panose="020B0604030504040204" pitchFamily="50" charset="-128"/>
                <a:cs typeface="Meiryo UI" panose="020B0604030504040204" pitchFamily="50" charset="-128"/>
              </a:defRPr>
            </a:lvl1pPr>
          </a:lstStyle>
          <a:p>
            <a:r>
              <a:rPr kumimoji="1" lang="ja-JP" altLang="en-US" dirty="0" smtClean="0"/>
              <a:t>マスター タイトルの書式設定</a:t>
            </a:r>
            <a:endParaRPr kumimoji="1" lang="ja-JP" altLang="en-US" dirty="0"/>
          </a:p>
        </p:txBody>
      </p:sp>
      <p:sp>
        <p:nvSpPr>
          <p:cNvPr id="6" name="スライド番号プレースホルダー 5"/>
          <p:cNvSpPr>
            <a:spLocks noGrp="1"/>
          </p:cNvSpPr>
          <p:nvPr>
            <p:ph type="sldNum" sz="quarter" idx="12"/>
          </p:nvPr>
        </p:nvSpPr>
        <p:spPr>
          <a:xfrm>
            <a:off x="7308492" y="6486468"/>
            <a:ext cx="2226204" cy="365125"/>
          </a:xfrm>
        </p:spPr>
        <p:txBody>
          <a:bodyPr/>
          <a:lstStyle/>
          <a:p>
            <a:r>
              <a:rPr lang="en-US" altLang="ja-JP" dirty="0" smtClean="0"/>
              <a:t>P. </a:t>
            </a:r>
            <a:fld id="{B5F80C83-6E72-4E0A-91D7-046F194AD4C3}" type="slidenum">
              <a:rPr lang="ja-JP" altLang="en-US" smtClean="0"/>
              <a:pPr/>
              <a:t>‹#›</a:t>
            </a:fld>
            <a:endParaRPr lang="ja-JP" altLang="en-US" dirty="0"/>
          </a:p>
        </p:txBody>
      </p:sp>
      <p:cxnSp>
        <p:nvCxnSpPr>
          <p:cNvPr id="8" name="直線コネクタ 7"/>
          <p:cNvCxnSpPr/>
          <p:nvPr userDrawn="1"/>
        </p:nvCxnSpPr>
        <p:spPr>
          <a:xfrm>
            <a:off x="0" y="692696"/>
            <a:ext cx="9540875" cy="0"/>
          </a:xfrm>
          <a:prstGeom prst="line">
            <a:avLst/>
          </a:prstGeom>
          <a:ln w="127000" cmpd="thinThick">
            <a:solidFill>
              <a:srgbClr val="002060"/>
            </a:solidFill>
          </a:ln>
        </p:spPr>
        <p:style>
          <a:lnRef idx="3">
            <a:schemeClr val="accent1"/>
          </a:lnRef>
          <a:fillRef idx="0">
            <a:schemeClr val="accent1"/>
          </a:fillRef>
          <a:effectRef idx="2">
            <a:schemeClr val="accent1"/>
          </a:effectRef>
          <a:fontRef idx="minor">
            <a:schemeClr val="tx1"/>
          </a:fontRef>
        </p:style>
      </p:cxnSp>
      <p:sp>
        <p:nvSpPr>
          <p:cNvPr id="3" name="テキスト ボックス 2"/>
          <p:cNvSpPr txBox="1"/>
          <p:nvPr userDrawn="1"/>
        </p:nvSpPr>
        <p:spPr>
          <a:xfrm>
            <a:off x="7506741" y="116632"/>
            <a:ext cx="1944216" cy="415498"/>
          </a:xfrm>
          <a:prstGeom prst="rect">
            <a:avLst/>
          </a:prstGeom>
          <a:noFill/>
          <a:ln>
            <a:solidFill>
              <a:srgbClr val="002060"/>
            </a:solidFill>
          </a:ln>
        </p:spPr>
        <p:txBody>
          <a:bodyPr wrap="square" rtlCol="0">
            <a:spAutoFit/>
          </a:bodyPr>
          <a:lstStyle/>
          <a:p>
            <a:pPr algn="ctr"/>
            <a:r>
              <a:rPr kumimoji="1"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大阪府観光客受入環境整備の推進に関する調査検討会議</a:t>
            </a:r>
            <a:endParaRPr kumimoji="1" lang="ja-JP" altLang="en-US" sz="105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76547998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7044" y="274638"/>
            <a:ext cx="8586788"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77044" y="1600202"/>
            <a:ext cx="8586788"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77044" y="6356352"/>
            <a:ext cx="2226204"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フッター プレースホルダー 4"/>
          <p:cNvSpPr>
            <a:spLocks noGrp="1"/>
          </p:cNvSpPr>
          <p:nvPr>
            <p:ph type="ftr" sz="quarter" idx="3"/>
          </p:nvPr>
        </p:nvSpPr>
        <p:spPr>
          <a:xfrm>
            <a:off x="3259799" y="6356352"/>
            <a:ext cx="302127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837627" y="6356352"/>
            <a:ext cx="222620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F80C83-6E72-4E0A-91D7-046F194AD4C3}" type="slidenum">
              <a:rPr kumimoji="1" lang="ja-JP" altLang="en-US" smtClean="0"/>
              <a:t>‹#›</a:t>
            </a:fld>
            <a:endParaRPr kumimoji="1" lang="ja-JP" altLang="en-US"/>
          </a:p>
        </p:txBody>
      </p:sp>
    </p:spTree>
    <p:extLst>
      <p:ext uri="{BB962C8B-B14F-4D97-AF65-F5344CB8AC3E}">
        <p14:creationId xmlns:p14="http://schemas.microsoft.com/office/powerpoint/2010/main" val="2838294457"/>
      </p:ext>
    </p:extLst>
  </p:cSld>
  <p:clrMap bg1="lt1" tx1="dk1" bg2="lt2" tx2="dk2" accent1="accent1" accent2="accent2" accent3="accent3" accent4="accent4" accent5="accent5" accent6="accent6" hlink="hlink" folHlink="folHlink"/>
  <p:sldLayoutIdLst>
    <p:sldLayoutId id="2147483649" r:id="rId1"/>
    <p:sldLayoutId id="2147483652" r:id="rId2"/>
    <p:sldLayoutId id="2147483650" r:id="rId3"/>
  </p:sldLayoutIdLst>
  <p:timing>
    <p:tnLst>
      <p:par>
        <p:cTn id="1" dur="indefinite" restart="never" nodeType="tmRoot"/>
      </p:par>
    </p:tnLst>
  </p:timing>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810437" y="2780928"/>
            <a:ext cx="7920000" cy="646331"/>
          </a:xfrm>
          <a:prstGeom prst="rect">
            <a:avLst/>
          </a:prstGeom>
          <a:noFill/>
        </p:spPr>
        <p:txBody>
          <a:bodyPr wrap="square" rtlCol="0">
            <a:spAutoFit/>
          </a:bodyPr>
          <a:lstStyle/>
          <a:p>
            <a:pPr algn="ctr"/>
            <a:r>
              <a:rPr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今後の</a:t>
            </a:r>
            <a:r>
              <a:rPr lang="ja-JP" altLang="ja-JP" sz="3600" b="1" dirty="0" smtClean="0">
                <a:latin typeface="Meiryo UI" panose="020B0604030504040204" pitchFamily="50" charset="-128"/>
                <a:ea typeface="Meiryo UI" panose="020B0604030504040204" pitchFamily="50" charset="-128"/>
                <a:cs typeface="Meiryo UI" panose="020B0604030504040204" pitchFamily="50" charset="-128"/>
              </a:rPr>
              <a:t>観光客</a:t>
            </a:r>
            <a:r>
              <a:rPr lang="ja-JP" altLang="ja-JP" sz="3600" b="1" dirty="0">
                <a:latin typeface="Meiryo UI" panose="020B0604030504040204" pitchFamily="50" charset="-128"/>
                <a:ea typeface="Meiryo UI" panose="020B0604030504040204" pitchFamily="50" charset="-128"/>
                <a:cs typeface="Meiryo UI" panose="020B0604030504040204" pitchFamily="50" charset="-128"/>
              </a:rPr>
              <a:t>受入環境整備等</a:t>
            </a:r>
            <a:r>
              <a:rPr lang="ja-JP" altLang="ja-JP" sz="3600" b="1" dirty="0" smtClean="0">
                <a:latin typeface="Meiryo UI" panose="020B0604030504040204" pitchFamily="50" charset="-128"/>
                <a:ea typeface="Meiryo UI" panose="020B0604030504040204" pitchFamily="50" charset="-128"/>
                <a:cs typeface="Meiryo UI" panose="020B0604030504040204" pitchFamily="50" charset="-128"/>
              </a:rPr>
              <a:t>に</a:t>
            </a:r>
            <a:r>
              <a:rPr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ついて</a:t>
            </a:r>
            <a:endParaRPr kumimoji="1" lang="ja-JP" altLang="en-US" sz="3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テキスト ボックス 2"/>
          <p:cNvSpPr txBox="1"/>
          <p:nvPr/>
        </p:nvSpPr>
        <p:spPr>
          <a:xfrm>
            <a:off x="7794773" y="447055"/>
            <a:ext cx="1287760"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資料１</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4693240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タイトル 1"/>
          <p:cNvSpPr>
            <a:spLocks noGrp="1"/>
          </p:cNvSpPr>
          <p:nvPr>
            <p:ph type="title"/>
          </p:nvPr>
        </p:nvSpPr>
        <p:spPr/>
        <p:txBody>
          <a:bodyPr/>
          <a:lstStyle/>
          <a:p>
            <a:r>
              <a:rPr lang="ja-JP" altLang="ja-JP" dirty="0"/>
              <a:t>今後の観光振興施策の</a:t>
            </a:r>
            <a:r>
              <a:rPr lang="ja-JP" altLang="en-US" dirty="0" smtClean="0"/>
              <a:t>方向性③</a:t>
            </a:r>
            <a:r>
              <a:rPr lang="ja-JP" altLang="en-US" dirty="0"/>
              <a:t>　</a:t>
            </a:r>
            <a:r>
              <a:rPr lang="ja-JP" altLang="en-US" sz="1600" dirty="0"/>
              <a:t>～</a:t>
            </a:r>
            <a:r>
              <a:rPr lang="ja-JP" altLang="en-US" sz="1600" kern="100" dirty="0"/>
              <a:t>事業例・事業</a:t>
            </a:r>
            <a:r>
              <a:rPr lang="ja-JP" altLang="en-US" sz="1600" kern="100" dirty="0" smtClean="0"/>
              <a:t>規模イメージ</a:t>
            </a:r>
            <a:r>
              <a:rPr lang="en-US" altLang="ja-JP" sz="1600" kern="100" dirty="0" smtClean="0"/>
              <a:t>Ⅱ</a:t>
            </a:r>
            <a:r>
              <a:rPr lang="ja-JP" altLang="en-US" sz="1600" kern="100" dirty="0" smtClean="0"/>
              <a:t>～</a:t>
            </a:r>
            <a:endParaRPr kumimoji="1" lang="ja-JP" altLang="en-US" sz="1600" dirty="0"/>
          </a:p>
        </p:txBody>
      </p:sp>
      <p:sp>
        <p:nvSpPr>
          <p:cNvPr id="14" name="テキスト ボックス 13"/>
          <p:cNvSpPr txBox="1"/>
          <p:nvPr/>
        </p:nvSpPr>
        <p:spPr>
          <a:xfrm>
            <a:off x="175780" y="950284"/>
            <a:ext cx="5400000" cy="307777"/>
          </a:xfrm>
          <a:prstGeom prst="rect">
            <a:avLst/>
          </a:prstGeom>
          <a:solidFill>
            <a:srgbClr val="3399FF"/>
          </a:solidFill>
        </p:spPr>
        <p:txBody>
          <a:bodyPr wrap="square" rtlCol="0">
            <a:spAutoFit/>
          </a:bodyPr>
          <a:lstStyle/>
          <a:p>
            <a:r>
              <a:rPr kumimoji="1"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（１－２）観光客の受入環境の推進（</a:t>
            </a:r>
            <a:r>
              <a:rPr kumimoji="1" lang="en-US" altLang="ja-JP"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最終報告記載事業）</a:t>
            </a: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0" name="表 9"/>
          <p:cNvGraphicFramePr>
            <a:graphicFrameLocks noGrp="1"/>
          </p:cNvGraphicFramePr>
          <p:nvPr>
            <p:extLst>
              <p:ext uri="{D42A27DB-BD31-4B8C-83A1-F6EECF244321}">
                <p14:modId xmlns:p14="http://schemas.microsoft.com/office/powerpoint/2010/main" val="2080034660"/>
              </p:ext>
            </p:extLst>
          </p:nvPr>
        </p:nvGraphicFramePr>
        <p:xfrm>
          <a:off x="144437" y="1340768"/>
          <a:ext cx="9252000" cy="2736000"/>
        </p:xfrm>
        <a:graphic>
          <a:graphicData uri="http://schemas.openxmlformats.org/drawingml/2006/table">
            <a:tbl>
              <a:tblPr>
                <a:tableStyleId>{BC89EF96-8CEA-46FF-86C4-4CE0E7609802}</a:tableStyleId>
              </a:tblPr>
              <a:tblGrid>
                <a:gridCol w="1692000"/>
                <a:gridCol w="1800000"/>
                <a:gridCol w="4320000"/>
                <a:gridCol w="1440000"/>
              </a:tblGrid>
              <a:tr h="346397">
                <a:tc>
                  <a:txBody>
                    <a:bodyPr/>
                    <a:lstStyle/>
                    <a:p>
                      <a:pPr marL="0" indent="0" algn="ctr" fontAlgn="ctr">
                        <a:lnSpc>
                          <a:spcPct val="100000"/>
                        </a:lnSpc>
                        <a:buFont typeface="Wingdings" panose="05000000000000000000" pitchFamily="2" charset="2"/>
                        <a:buNone/>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施策例</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5">
                        <a:lumMod val="40000"/>
                        <a:lumOff val="60000"/>
                      </a:schemeClr>
                    </a:solidFill>
                  </a:tcPr>
                </a:tc>
                <a:tc>
                  <a:txBody>
                    <a:bodyPr/>
                    <a:lstStyle/>
                    <a:p>
                      <a:pPr marL="0" indent="0" algn="ctr" fontAlgn="ctr">
                        <a:lnSpc>
                          <a:spcPct val="100000"/>
                        </a:lnSpc>
                        <a:buFont typeface="Wingdings" panose="05000000000000000000" pitchFamily="2" charset="2"/>
                        <a:buNone/>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事業例</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5">
                        <a:lumMod val="40000"/>
                        <a:lumOff val="60000"/>
                      </a:schemeClr>
                    </a:solidFill>
                  </a:tcPr>
                </a:tc>
                <a:tc>
                  <a:txBody>
                    <a:bodyPr/>
                    <a:lstStyle/>
                    <a:p>
                      <a:pPr marL="4455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事業内容</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5">
                        <a:lumMod val="40000"/>
                        <a:lumOff val="60000"/>
                      </a:schemeClr>
                    </a:solidFill>
                  </a:tcPr>
                </a:tc>
                <a:tc>
                  <a:txBody>
                    <a:bodyPr/>
                    <a:lstStyle/>
                    <a:p>
                      <a:pPr marL="4455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事業規模（百万円）</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5">
                        <a:lumMod val="40000"/>
                        <a:lumOff val="60000"/>
                      </a:schemeClr>
                    </a:solidFill>
                  </a:tcPr>
                </a:tc>
              </a:tr>
              <a:tr h="346397">
                <a:tc>
                  <a:txBody>
                    <a:bodyPr/>
                    <a:lstStyle/>
                    <a:p>
                      <a:pPr marL="0" indent="0" algn="l" fontAlgn="ctr">
                        <a:lnSpc>
                          <a:spcPct val="100000"/>
                        </a:lnSpc>
                        <a:buFont typeface="Wingdings" panose="05000000000000000000" pitchFamily="2" charset="2"/>
                        <a:buNone/>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情報通信に係る環境整備</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indent="0" algn="l" fontAlgn="ctr">
                        <a:lnSpc>
                          <a:spcPct val="100000"/>
                        </a:lnSpc>
                        <a:buFont typeface="Wingdings" panose="05000000000000000000" pitchFamily="2" charset="2"/>
                        <a:buNone/>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デジタルサイネージの整備</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主要観光地に観光案内、その他の情報を多言語で表示するデジタルサイネージを設置</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algn="r"/>
                      <a:r>
                        <a:rPr kumimoji="1" lang="ja-JP" altLang="en-US" sz="1100" b="0"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１００　　　  　　</a:t>
                      </a: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108000" marT="0" marB="0" anchor="ctr">
                    <a:lnL w="12700" cap="flat" cmpd="sng" algn="ctr">
                      <a:solidFill>
                        <a:schemeClr val="tx2"/>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r h="337603">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観光案内機能の充実</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おもてなしステーションの拡充</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marR="0" indent="-171450" algn="l" defTabSz="1351593"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府内の主要ターミナル駅におもてなしステーションを設置</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marR="0" lvl="0" indent="0" algn="r" defTabSz="1351593" rtl="0" eaLnBrk="1" fontAlgn="ctr" latinLnBrk="0" hangingPunct="1">
                        <a:lnSpc>
                          <a:spcPct val="100000"/>
                        </a:lnSpc>
                        <a:spcBef>
                          <a:spcPts val="0"/>
                        </a:spcBef>
                        <a:spcAft>
                          <a:spcPts val="0"/>
                        </a:spcAft>
                        <a:buClrTx/>
                        <a:buSzTx/>
                        <a:buFont typeface="Arial" panose="020B0604020202020204" pitchFamily="34" charset="0"/>
                        <a:buNone/>
                        <a:tabLst/>
                        <a:defRPr/>
                      </a:pP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１００</a:t>
                      </a:r>
                    </a:p>
                  </a:txBody>
                  <a:tcPr marL="36000" marR="108000" marT="0" marB="0" anchor="ctr">
                    <a:lnL w="12700" cap="flat" cmpd="sng" algn="ctr">
                      <a:solidFill>
                        <a:schemeClr val="tx2"/>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r h="346397">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国際標準サービスの提供</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民間公衆トイレの洋式化</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marR="0" indent="-171450" algn="l" defTabSz="1351593"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民間が管理する公衆トイレについて、市町村の計画に基づき、集中的に洋式化を実施</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algn="r"/>
                      <a:r>
                        <a:rPr kumimoji="1" lang="ja-JP" altLang="en-US"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５００</a:t>
                      </a: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108000" marT="0" marB="0" anchor="ctr">
                    <a:lnL w="12700" cap="flat" cmpd="sng" algn="ctr">
                      <a:solidFill>
                        <a:schemeClr val="tx2"/>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r h="337603">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宿泊施設の整備</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宿泊施設への融資制度</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indent="-171450">
                        <a:lnSpc>
                          <a:spcPct val="100000"/>
                        </a:lnSpc>
                        <a:buFont typeface="Arial" panose="020B0604020202020204" pitchFamily="34" charset="0"/>
                        <a:buChar cha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宿泊施設を創業するために必要な経費に対する支援を実施</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indent="0" algn="r">
                        <a:lnSpc>
                          <a:spcPct val="100000"/>
                        </a:lnSpc>
                        <a:buFont typeface="Arial" panose="020B0604020202020204" pitchFamily="34" charset="0"/>
                        <a:buNone/>
                      </a:pPr>
                      <a:r>
                        <a:rPr kumimoji="1" lang="ja-JP" altLang="en-US"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１０</a:t>
                      </a:r>
                      <a:endParaRPr kumimoji="1" lang="en-US" altLang="zh-TW"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108000" marT="0" marB="0" anchor="ctr">
                    <a:lnL w="12700" cap="flat" cmpd="sng" algn="ctr">
                      <a:solidFill>
                        <a:schemeClr val="tx2"/>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r h="337603">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安心・安全の確保</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宿泊施設の耐震化補助</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indent="-171450">
                        <a:lnSpc>
                          <a:spcPct val="100000"/>
                        </a:lnSpc>
                        <a:buFont typeface="Arial" panose="020B0604020202020204" pitchFamily="34" charset="0"/>
                        <a:buChar cha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宿泊施設の</a:t>
                      </a:r>
                      <a:r>
                        <a:rPr lang="ja-JP" altLang="en-US" sz="1100" dirty="0" smtClean="0">
                          <a:effectLst/>
                          <a:latin typeface="Meiryo UI" panose="020B0604030504040204" pitchFamily="50" charset="-128"/>
                          <a:ea typeface="Meiryo UI" panose="020B0604030504040204" pitchFamily="50" charset="-128"/>
                          <a:cs typeface="Meiryo UI" panose="020B0604030504040204" pitchFamily="50" charset="-128"/>
                        </a:rPr>
                        <a:t>耐震設計・改修工事への支援を実施</a:t>
                      </a:r>
                      <a:endPar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indent="0" algn="r">
                        <a:lnSpc>
                          <a:spcPct val="100000"/>
                        </a:lnSpc>
                        <a:buFont typeface="Arial" panose="020B0604020202020204" pitchFamily="34" charset="0"/>
                        <a:buNone/>
                      </a:pPr>
                      <a:r>
                        <a:rPr kumimoji="1" lang="ja-JP" altLang="en-US"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５５</a:t>
                      </a:r>
                      <a:endParaRPr kumimoji="1" lang="en-US" altLang="zh-TW"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108000" marT="0" marB="0" anchor="ctr">
                    <a:lnL w="12700" cap="flat" cmpd="sng" algn="ctr">
                      <a:solidFill>
                        <a:schemeClr val="tx2"/>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r h="346397">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観光バス等の駐車場の</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整備</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バス駐車場の確保支援</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marR="0" indent="-171450" algn="l" defTabSz="1351593"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観光バス駐車場の整備のための支援を実施</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algn="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５４</a:t>
                      </a: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108000" marT="0" marB="0" anchor="ctr">
                    <a:lnL w="12700" cap="flat" cmpd="sng" algn="ctr">
                      <a:solidFill>
                        <a:schemeClr val="tx2"/>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r h="337603">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観光施設等のバリアフリー化</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marR="0" indent="0" algn="l" defTabSz="1351593" rtl="0" eaLnBrk="1" fontAlgn="ctr"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宿泊施設のバリアフリー化</a:t>
                      </a:r>
                      <a:endParaRPr kumimoji="1" lang="en-US" altLang="ja-JP"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marR="0" lvl="0" indent="-171450" algn="l" defTabSz="1351593"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宿泊施設の客室や共用部のバリアフリー化のための改修等の支援を実施</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marR="0" lvl="0" indent="0" algn="r" defTabSz="1351593" rtl="0" eaLnBrk="1" fontAlgn="ctr" latinLnBrk="0" hangingPunct="1">
                        <a:lnSpc>
                          <a:spcPct val="100000"/>
                        </a:lnSpc>
                        <a:spcBef>
                          <a:spcPts val="0"/>
                        </a:spcBef>
                        <a:spcAft>
                          <a:spcPts val="0"/>
                        </a:spcAft>
                        <a:buClrTx/>
                        <a:buSzTx/>
                        <a:buFont typeface="Arial" panose="020B0604020202020204" pitchFamily="34" charset="0"/>
                        <a:buNone/>
                        <a:tabLst/>
                        <a:defRPr/>
                      </a:pP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１５０</a:t>
                      </a:r>
                    </a:p>
                  </a:txBody>
                  <a:tcPr marL="36000" marR="108000" marT="0" marB="0" anchor="ctr">
                    <a:lnL w="12700" cap="flat" cmpd="sng" algn="ctr">
                      <a:solidFill>
                        <a:schemeClr val="tx2"/>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bl>
          </a:graphicData>
        </a:graphic>
      </p:graphicFrame>
      <p:sp>
        <p:nvSpPr>
          <p:cNvPr id="11" name="テキスト ボックス 10"/>
          <p:cNvSpPr txBox="1"/>
          <p:nvPr/>
        </p:nvSpPr>
        <p:spPr>
          <a:xfrm>
            <a:off x="8816740" y="6594530"/>
            <a:ext cx="720080" cy="276999"/>
          </a:xfrm>
          <a:prstGeom prst="rect">
            <a:avLst/>
          </a:prstGeom>
          <a:noFill/>
        </p:spPr>
        <p:txBody>
          <a:bodyPr wrap="square" rtlCol="0">
            <a:spAutoFit/>
          </a:bodyPr>
          <a:lstStyle/>
          <a:p>
            <a:pPr algn="r"/>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P.8</a:t>
            </a:r>
          </a:p>
        </p:txBody>
      </p:sp>
      <p:sp>
        <p:nvSpPr>
          <p:cNvPr id="2" name="テキスト ボックス 1"/>
          <p:cNvSpPr txBox="1"/>
          <p:nvPr/>
        </p:nvSpPr>
        <p:spPr>
          <a:xfrm>
            <a:off x="377949" y="4837509"/>
            <a:ext cx="7272808" cy="1615827"/>
          </a:xfrm>
          <a:prstGeom prst="rect">
            <a:avLst/>
          </a:prstGeom>
          <a:noFill/>
        </p:spPr>
        <p:txBody>
          <a:bodyPr wrap="square" rtlCol="0">
            <a:spAutoFit/>
          </a:bodyPr>
          <a:lstStyle/>
          <a:p>
            <a:pPr marL="171450" indent="-171450">
              <a:buFont typeface="Wingdings" panose="05000000000000000000" pitchFamily="2" charset="2"/>
              <a:buChar char="l"/>
            </a:pP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キャッシュレス対応の強化</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l"/>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公共交通機関</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の乗り換え情報の提供</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l"/>
            </a:pP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空港－ホテル間のリムジンバスの運行</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l"/>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多言語に</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よる災害情報発信</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1100" dirty="0">
                <a:latin typeface="Meiryo UI" panose="020B0604030504040204" pitchFamily="50" charset="-128"/>
                <a:ea typeface="Meiryo UI" panose="020B0604030504040204" pitchFamily="50" charset="-128"/>
                <a:cs typeface="Meiryo UI" panose="020B0604030504040204" pitchFamily="50" charset="-128"/>
              </a:rPr>
              <a:t>防災の基礎情報や防災対策のほか、災害情報、安否登録・確認など</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が可能な多言語アプリの</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開発）</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l"/>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医療機関</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の多言語化支援</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民間医療機関における外国人患者受入体制整備に係る支援</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l"/>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外国人</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旅行者のニーズ調査</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旅行者に対して、困ったことを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調査、観光</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関連事業者に対して、受入環境整備の状況や課題を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調査）</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テキスト ボックス 2"/>
          <p:cNvSpPr txBox="1"/>
          <p:nvPr/>
        </p:nvSpPr>
        <p:spPr>
          <a:xfrm>
            <a:off x="6282605" y="4077072"/>
            <a:ext cx="3096344" cy="246221"/>
          </a:xfrm>
          <a:prstGeom prst="rect">
            <a:avLst/>
          </a:prstGeom>
          <a:noFill/>
        </p:spPr>
        <p:txBody>
          <a:bodyPr wrap="square" rtlCol="0">
            <a:spAutoFit/>
          </a:bodyPr>
          <a:lstStyle/>
          <a:p>
            <a:pPr algn="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事業規模は、</a:t>
            </a: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最終報告に記載のとおり</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p:cNvSpPr txBox="1"/>
          <p:nvPr/>
        </p:nvSpPr>
        <p:spPr>
          <a:xfrm>
            <a:off x="175780" y="4489375"/>
            <a:ext cx="5400000" cy="307777"/>
          </a:xfrm>
          <a:prstGeom prst="rect">
            <a:avLst/>
          </a:prstGeom>
          <a:solidFill>
            <a:srgbClr val="3399FF"/>
          </a:solidFill>
        </p:spPr>
        <p:txBody>
          <a:bodyPr wrap="square" rtlCol="0">
            <a:spAutoFit/>
          </a:bodyPr>
          <a:lstStyle/>
          <a:p>
            <a:r>
              <a:rPr kumimoji="1"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（１－</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３</a:t>
            </a:r>
            <a:r>
              <a:rPr kumimoji="1"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）観光客の受入環境の推進（委員提案事業）</a:t>
            </a: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62743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p:cNvSpPr>
            <a:spLocks noGrp="1"/>
          </p:cNvSpPr>
          <p:nvPr>
            <p:ph type="title"/>
          </p:nvPr>
        </p:nvSpPr>
        <p:spPr/>
        <p:txBody>
          <a:bodyPr/>
          <a:lstStyle/>
          <a:p>
            <a:r>
              <a:rPr lang="ja-JP" altLang="ja-JP" dirty="0"/>
              <a:t>今後の観光振興施策の</a:t>
            </a:r>
            <a:r>
              <a:rPr lang="ja-JP" altLang="en-US" dirty="0" smtClean="0"/>
              <a:t>方向性④</a:t>
            </a:r>
            <a:r>
              <a:rPr lang="ja-JP" altLang="en-US" dirty="0"/>
              <a:t>　</a:t>
            </a:r>
            <a:r>
              <a:rPr lang="ja-JP" altLang="en-US" sz="1600" dirty="0"/>
              <a:t>～</a:t>
            </a:r>
            <a:r>
              <a:rPr lang="ja-JP" altLang="en-US" sz="1600" kern="100" dirty="0"/>
              <a:t>事業例・事業</a:t>
            </a:r>
            <a:r>
              <a:rPr lang="ja-JP" altLang="en-US" sz="1600" kern="100" dirty="0" smtClean="0"/>
              <a:t>規模イメージ</a:t>
            </a:r>
            <a:r>
              <a:rPr lang="en-US" altLang="ja-JP" sz="1600" kern="100" dirty="0" smtClean="0"/>
              <a:t>Ⅲ</a:t>
            </a:r>
            <a:r>
              <a:rPr lang="ja-JP" altLang="en-US" sz="1600" kern="100" dirty="0" smtClean="0"/>
              <a:t>～</a:t>
            </a:r>
            <a:endParaRPr kumimoji="1" lang="ja-JP" altLang="en-US" sz="1600" dirty="0"/>
          </a:p>
        </p:txBody>
      </p:sp>
      <p:graphicFrame>
        <p:nvGraphicFramePr>
          <p:cNvPr id="15" name="表 14"/>
          <p:cNvGraphicFramePr>
            <a:graphicFrameLocks noGrp="1"/>
          </p:cNvGraphicFramePr>
          <p:nvPr>
            <p:extLst>
              <p:ext uri="{D42A27DB-BD31-4B8C-83A1-F6EECF244321}">
                <p14:modId xmlns:p14="http://schemas.microsoft.com/office/powerpoint/2010/main" val="2454079102"/>
              </p:ext>
            </p:extLst>
          </p:nvPr>
        </p:nvGraphicFramePr>
        <p:xfrm>
          <a:off x="144437" y="1341222"/>
          <a:ext cx="9288000" cy="1764000"/>
        </p:xfrm>
        <a:graphic>
          <a:graphicData uri="http://schemas.openxmlformats.org/drawingml/2006/table">
            <a:tbl>
              <a:tblPr>
                <a:tableStyleId>{BC89EF96-8CEA-46FF-86C4-4CE0E7609802}</a:tableStyleId>
              </a:tblPr>
              <a:tblGrid>
                <a:gridCol w="1692000"/>
                <a:gridCol w="1800000"/>
                <a:gridCol w="4320000"/>
                <a:gridCol w="1008000"/>
                <a:gridCol w="468000"/>
              </a:tblGrid>
              <a:tr h="396565">
                <a:tc>
                  <a:txBody>
                    <a:bodyPr/>
                    <a:lstStyle/>
                    <a:p>
                      <a:pPr marL="0" indent="0" algn="ctr" fontAlgn="ctr">
                        <a:lnSpc>
                          <a:spcPct val="100000"/>
                        </a:lnSpc>
                        <a:buFont typeface="Wingdings" panose="05000000000000000000" pitchFamily="2" charset="2"/>
                        <a:buNone/>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施策例</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5">
                        <a:lumMod val="40000"/>
                        <a:lumOff val="60000"/>
                      </a:schemeClr>
                    </a:solidFill>
                  </a:tcPr>
                </a:tc>
                <a:tc>
                  <a:txBody>
                    <a:bodyPr/>
                    <a:lstStyle/>
                    <a:p>
                      <a:pPr marL="0" indent="0" algn="ctr" fontAlgn="ctr">
                        <a:lnSpc>
                          <a:spcPct val="100000"/>
                        </a:lnSpc>
                        <a:buFont typeface="Wingdings" panose="05000000000000000000" pitchFamily="2" charset="2"/>
                        <a:buNone/>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事業例</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5">
                        <a:lumMod val="40000"/>
                        <a:lumOff val="60000"/>
                      </a:schemeClr>
                    </a:solidFill>
                  </a:tcPr>
                </a:tc>
                <a:tc>
                  <a:txBody>
                    <a:bodyPr/>
                    <a:lstStyle/>
                    <a:p>
                      <a:pPr marL="4455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事業内容</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5">
                        <a:lumMod val="40000"/>
                        <a:lumOff val="60000"/>
                      </a:schemeClr>
                    </a:solidFill>
                  </a:tcPr>
                </a:tc>
                <a:tc gridSpan="2">
                  <a:txBody>
                    <a:bodyPr/>
                    <a:lstStyle/>
                    <a:p>
                      <a:pPr marL="4455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事業規模（百万円）</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r>
              <a:tr h="396559">
                <a:tc rowSpan="3">
                  <a:txBody>
                    <a:bodyPr/>
                    <a:lstStyle/>
                    <a:p>
                      <a:pPr marL="0" indent="0" algn="l" fontAlgn="ctr">
                        <a:lnSpc>
                          <a:spcPct val="100000"/>
                        </a:lnSpc>
                        <a:buFont typeface="Wingdings" panose="05000000000000000000" pitchFamily="2" charset="2"/>
                        <a:buNone/>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国内外から集客できる魅力づくりの推進</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indent="0" algn="l" fontAlgn="ctr">
                        <a:lnSpc>
                          <a:spcPct val="100000"/>
                        </a:lnSpc>
                        <a:buFont typeface="Wingdings" panose="05000000000000000000" pitchFamily="2" charset="2"/>
                        <a:buNone/>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国内外からの誘客促進事業</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indent="-171450" algn="l" fontAlgn="ctr">
                        <a:lnSpc>
                          <a:spcPct val="100000"/>
                        </a:lnSpc>
                        <a:buFont typeface="Arial" panose="020B0604020202020204" pitchFamily="34" charset="0"/>
                        <a:buChar cha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国内外からの話題を集め、多くの人を誘客する起爆剤となる事業を大阪のシンボリックなエリアにおいて実施</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algn="r"/>
                      <a:r>
                        <a:rPr kumimoji="1" lang="ja-JP" altLang="en-US" sz="1100" b="0"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６０　　　  　　</a:t>
                      </a: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algn="ct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no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r h="574317">
                <a:tc vMerge="1">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endParaRPr lang="en-US" altLang="ja-JP" sz="10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ナイトカルチャー魅力創出事業</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indent="-171450" algn="l" fontAlgn="ctr">
                        <a:lnSpc>
                          <a:spcPct val="100000"/>
                        </a:lnSpc>
                        <a:buFont typeface="Arial" panose="020B0604020202020204" pitchFamily="34" charset="0"/>
                        <a:buChar char="•"/>
                      </a:pPr>
                      <a:r>
                        <a:rPr lang="ja-JP" altLang="en-US" sz="1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御堂筋イルミネーションに加え、ビル空間や公開空地などの公共空間を活かした様々な光のコンテンツや演出による光空間の創出と国内外の旅行者から要望が多いナイトカルチャーの発掘・創出</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marR="0" lvl="0" indent="0" algn="r" defTabSz="1351593" rtl="0" eaLnBrk="1" fontAlgn="ctr" latinLnBrk="0" hangingPunct="1">
                        <a:lnSpc>
                          <a:spcPct val="100000"/>
                        </a:lnSpc>
                        <a:spcBef>
                          <a:spcPts val="0"/>
                        </a:spcBef>
                        <a:spcAft>
                          <a:spcPts val="0"/>
                        </a:spcAft>
                        <a:buClrTx/>
                        <a:buSzTx/>
                        <a:buFont typeface="Arial" panose="020B0604020202020204" pitchFamily="34" charset="0"/>
                        <a:buNone/>
                        <a:tabLst/>
                        <a:defRPr/>
                      </a:pP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２０３</a:t>
                      </a:r>
                    </a:p>
                  </a:txBody>
                  <a:tcPr marL="36000" marR="36000" marT="0" marB="0" anchor="ctr">
                    <a:lnL w="127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marR="0" lvl="0" indent="0" algn="ctr" defTabSz="1351593" rtl="0" eaLnBrk="1" fontAlgn="ctr" latinLnBrk="0" hangingPunct="1">
                        <a:lnSpc>
                          <a:spcPct val="100000"/>
                        </a:lnSpc>
                        <a:spcBef>
                          <a:spcPts val="0"/>
                        </a:spcBef>
                        <a:spcAft>
                          <a:spcPts val="0"/>
                        </a:spcAft>
                        <a:buClrTx/>
                        <a:buSzTx/>
                        <a:buFont typeface="Arial" panose="020B0604020202020204" pitchFamily="34" charset="0"/>
                        <a:buNone/>
                        <a:tabLst/>
                        <a:defRPr/>
                      </a:pP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marL="36000" marR="36000" marT="0" marB="0" anchor="ctr">
                    <a:lnL w="12700" cap="flat" cmpd="sng" algn="ctr">
                      <a:no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r h="396559">
                <a:tc vMerge="1">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endPar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大阪文化フェスティバル事業</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indent="-171450" algn="l" fontAlgn="ctr">
                        <a:lnSpc>
                          <a:spcPct val="100000"/>
                        </a:lnSpc>
                        <a:buFont typeface="Arial" panose="020B0604020202020204" pitchFamily="34" charset="0"/>
                        <a:buChar char="•"/>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大阪の都市魅力を創造していくため、文化を核とした大阪発展のムーブメントにつながるプロモーションとして、大阪文化芸術フェスを実施</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algn="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８１</a:t>
                      </a: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algn="ct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no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bl>
          </a:graphicData>
        </a:graphic>
      </p:graphicFrame>
      <p:sp>
        <p:nvSpPr>
          <p:cNvPr id="16" name="テキスト ボックス 15"/>
          <p:cNvSpPr txBox="1"/>
          <p:nvPr/>
        </p:nvSpPr>
        <p:spPr>
          <a:xfrm>
            <a:off x="175780" y="950284"/>
            <a:ext cx="6660000" cy="307777"/>
          </a:xfrm>
          <a:prstGeom prst="rect">
            <a:avLst/>
          </a:prstGeom>
          <a:solidFill>
            <a:srgbClr val="3399FF"/>
          </a:solidFill>
        </p:spPr>
        <p:txBody>
          <a:bodyPr wrap="square" rtlCol="0">
            <a:spAutoFit/>
          </a:bodyPr>
          <a:lstStyle/>
          <a:p>
            <a:r>
              <a:rPr kumimoji="1"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（２－１）魅力づくり及び戦略的なプロモーションの推進（</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最重点</a:t>
            </a:r>
            <a:r>
              <a:rPr kumimoji="1"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事業）</a:t>
            </a: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テキスト ボックス 18"/>
          <p:cNvSpPr txBox="1"/>
          <p:nvPr/>
        </p:nvSpPr>
        <p:spPr>
          <a:xfrm>
            <a:off x="175780" y="3524490"/>
            <a:ext cx="6660000" cy="307777"/>
          </a:xfrm>
          <a:prstGeom prst="rect">
            <a:avLst/>
          </a:prstGeom>
          <a:solidFill>
            <a:srgbClr val="3399FF"/>
          </a:solidFill>
        </p:spPr>
        <p:txBody>
          <a:bodyPr wrap="square" rtlCol="0">
            <a:spAutoFit/>
          </a:bodyPr>
          <a:lstStyle/>
          <a:p>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２－２）</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魅力づくり及び戦略的なプロモーションの</a:t>
            </a:r>
            <a:r>
              <a:rPr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推進（</a:t>
            </a:r>
            <a:r>
              <a:rPr lang="en-US"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H27</a:t>
            </a:r>
            <a:r>
              <a:rPr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最終</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報告記載事業）</a:t>
            </a:r>
          </a:p>
        </p:txBody>
      </p:sp>
      <p:sp>
        <p:nvSpPr>
          <p:cNvPr id="10" name="テキスト ボックス 9"/>
          <p:cNvSpPr txBox="1"/>
          <p:nvPr/>
        </p:nvSpPr>
        <p:spPr>
          <a:xfrm>
            <a:off x="377949" y="5755903"/>
            <a:ext cx="7272808" cy="769441"/>
          </a:xfrm>
          <a:prstGeom prst="rect">
            <a:avLst/>
          </a:prstGeom>
          <a:noFill/>
        </p:spPr>
        <p:txBody>
          <a:bodyPr wrap="square" rtlCol="0">
            <a:spAutoFit/>
          </a:bodyPr>
          <a:lstStyle/>
          <a:p>
            <a:pPr marL="171450" indent="-171450">
              <a:buFont typeface="Wingdings" panose="05000000000000000000" pitchFamily="2" charset="2"/>
              <a:buChar char="l"/>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歴史・文化の</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多言語化</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l"/>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伝統文化の</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ノンバーバル化</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l"/>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富裕層向け</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のプロモーションの</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実施</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Wingdings" panose="05000000000000000000" pitchFamily="2" charset="2"/>
              <a:buChar char="l"/>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スポーツ</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MICE</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の誘致</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7" name="表 16"/>
          <p:cNvGraphicFramePr>
            <a:graphicFrameLocks noGrp="1"/>
          </p:cNvGraphicFramePr>
          <p:nvPr>
            <p:extLst>
              <p:ext uri="{D42A27DB-BD31-4B8C-83A1-F6EECF244321}">
                <p14:modId xmlns:p14="http://schemas.microsoft.com/office/powerpoint/2010/main" val="3980626409"/>
              </p:ext>
            </p:extLst>
          </p:nvPr>
        </p:nvGraphicFramePr>
        <p:xfrm>
          <a:off x="144437" y="3943509"/>
          <a:ext cx="9252000" cy="1080000"/>
        </p:xfrm>
        <a:graphic>
          <a:graphicData uri="http://schemas.openxmlformats.org/drawingml/2006/table">
            <a:tbl>
              <a:tblPr>
                <a:tableStyleId>{BC89EF96-8CEA-46FF-86C4-4CE0E7609802}</a:tableStyleId>
              </a:tblPr>
              <a:tblGrid>
                <a:gridCol w="1692000"/>
                <a:gridCol w="1800000"/>
                <a:gridCol w="4320000"/>
                <a:gridCol w="1440000"/>
              </a:tblGrid>
              <a:tr h="356906">
                <a:tc>
                  <a:txBody>
                    <a:bodyPr/>
                    <a:lstStyle/>
                    <a:p>
                      <a:pPr marL="0" indent="0" algn="ctr" fontAlgn="ctr">
                        <a:lnSpc>
                          <a:spcPct val="100000"/>
                        </a:lnSpc>
                        <a:buFont typeface="Wingdings" panose="05000000000000000000" pitchFamily="2" charset="2"/>
                        <a:buNone/>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施策例</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5">
                        <a:lumMod val="40000"/>
                        <a:lumOff val="60000"/>
                      </a:schemeClr>
                    </a:solidFill>
                  </a:tcPr>
                </a:tc>
                <a:tc>
                  <a:txBody>
                    <a:bodyPr/>
                    <a:lstStyle/>
                    <a:p>
                      <a:pPr marL="0" indent="0" algn="ctr" fontAlgn="ctr">
                        <a:lnSpc>
                          <a:spcPct val="100000"/>
                        </a:lnSpc>
                        <a:buFont typeface="Wingdings" panose="05000000000000000000" pitchFamily="2" charset="2"/>
                        <a:buNone/>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事業例</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5">
                        <a:lumMod val="40000"/>
                        <a:lumOff val="60000"/>
                      </a:schemeClr>
                    </a:solidFill>
                  </a:tcPr>
                </a:tc>
                <a:tc>
                  <a:txBody>
                    <a:bodyPr/>
                    <a:lstStyle/>
                    <a:p>
                      <a:pPr marL="4455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事業内容</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5">
                        <a:lumMod val="40000"/>
                        <a:lumOff val="60000"/>
                      </a:schemeClr>
                    </a:solidFill>
                  </a:tcPr>
                </a:tc>
                <a:tc>
                  <a:txBody>
                    <a:bodyPr/>
                    <a:lstStyle/>
                    <a:p>
                      <a:pPr marL="4455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事業規模（百万円）</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5">
                        <a:lumMod val="40000"/>
                        <a:lumOff val="60000"/>
                      </a:schemeClr>
                    </a:solidFill>
                  </a:tcPr>
                </a:tc>
              </a:tr>
              <a:tr h="366195">
                <a:tc>
                  <a:txBody>
                    <a:bodyPr/>
                    <a:lstStyle/>
                    <a:p>
                      <a:pPr marL="0" indent="0" algn="l" fontAlgn="ctr">
                        <a:lnSpc>
                          <a:spcPct val="100000"/>
                        </a:lnSpc>
                        <a:buFont typeface="Wingdings" panose="05000000000000000000" pitchFamily="2" charset="2"/>
                        <a:buNone/>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交通アクセスの容易化・円滑化</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indent="0" algn="l" fontAlgn="ctr">
                        <a:lnSpc>
                          <a:spcPct val="100000"/>
                        </a:lnSpc>
                        <a:buFont typeface="Wingdings" panose="05000000000000000000" pitchFamily="2" charset="2"/>
                        <a:buNone/>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定期観光バスの運行　</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marR="0" lvl="0" indent="-171450" algn="l" defTabSz="1351593"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大阪府内の観光地を巡るループバスの運行を支援</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marR="0" lvl="0" indent="0" algn="r" defTabSz="1351593" rtl="0" eaLnBrk="1" fontAlgn="ctr" latinLnBrk="0" hangingPunct="1">
                        <a:lnSpc>
                          <a:spcPct val="100000"/>
                        </a:lnSpc>
                        <a:spcBef>
                          <a:spcPts val="0"/>
                        </a:spcBef>
                        <a:spcAft>
                          <a:spcPts val="0"/>
                        </a:spcAft>
                        <a:buClrTx/>
                        <a:buSzTx/>
                        <a:buFont typeface="Arial" panose="020B0604020202020204" pitchFamily="34" charset="0"/>
                        <a:buNone/>
                        <a:tabLst/>
                        <a:defRPr/>
                      </a:pP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１５</a:t>
                      </a:r>
                    </a:p>
                  </a:txBody>
                  <a:tcPr marL="36000" marR="108000" marT="0" marB="0" anchor="ctr">
                    <a:lnL w="12700" cap="flat" cmpd="sng" algn="ctr">
                      <a:solidFill>
                        <a:schemeClr val="tx2"/>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r h="356899">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文化・生活習慣への配慮</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おもてなしハンドブック</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marR="0" indent="-171450" algn="l" defTabSz="1351593"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外国人旅行者のおもてなしのための啓発冊子の作成・配布</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algn="r"/>
                      <a:r>
                        <a:rPr kumimoji="1" lang="ja-JP" altLang="en-US" sz="1100" b="0"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０</a:t>
                      </a:r>
                      <a:r>
                        <a:rPr kumimoji="1" lang="en-US" altLang="ja-JP" sz="1100" b="0"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108000" marT="0" marB="0" anchor="ctr">
                    <a:lnL w="12700" cap="flat" cmpd="sng" algn="ctr">
                      <a:solidFill>
                        <a:schemeClr val="tx2"/>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bl>
          </a:graphicData>
        </a:graphic>
      </p:graphicFrame>
      <p:sp>
        <p:nvSpPr>
          <p:cNvPr id="11" name="テキスト ボックス 10"/>
          <p:cNvSpPr txBox="1"/>
          <p:nvPr/>
        </p:nvSpPr>
        <p:spPr>
          <a:xfrm>
            <a:off x="6282605" y="5027031"/>
            <a:ext cx="3096344" cy="246221"/>
          </a:xfrm>
          <a:prstGeom prst="rect">
            <a:avLst/>
          </a:prstGeom>
          <a:noFill/>
        </p:spPr>
        <p:txBody>
          <a:bodyPr wrap="square" rtlCol="0">
            <a:spAutoFit/>
          </a:bodyPr>
          <a:lstStyle/>
          <a:p>
            <a:pPr algn="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事業規模は、</a:t>
            </a: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H27</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最終報告に記載のとおり</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p:cNvSpPr txBox="1"/>
          <p:nvPr/>
        </p:nvSpPr>
        <p:spPr>
          <a:xfrm>
            <a:off x="8816740" y="6594530"/>
            <a:ext cx="720080" cy="276999"/>
          </a:xfrm>
          <a:prstGeom prst="rect">
            <a:avLst/>
          </a:prstGeom>
          <a:noFill/>
        </p:spPr>
        <p:txBody>
          <a:bodyPr wrap="square" rtlCol="0">
            <a:spAutoFit/>
          </a:bodyPr>
          <a:lstStyle/>
          <a:p>
            <a:pPr algn="r"/>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P.9</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テキスト ボックス 17"/>
          <p:cNvSpPr txBox="1"/>
          <p:nvPr/>
        </p:nvSpPr>
        <p:spPr>
          <a:xfrm>
            <a:off x="5850557" y="3113258"/>
            <a:ext cx="3096344" cy="246221"/>
          </a:xfrm>
          <a:prstGeom prst="rect">
            <a:avLst/>
          </a:prstGeom>
          <a:noFill/>
        </p:spPr>
        <p:txBody>
          <a:bodyPr wrap="square" rtlCol="0">
            <a:spAutoFit/>
          </a:bodyPr>
          <a:lstStyle/>
          <a:p>
            <a:pPr algn="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事業規模に★印があるものは、</a:t>
            </a: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年度予算</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テキスト ボックス 19"/>
          <p:cNvSpPr txBox="1"/>
          <p:nvPr/>
        </p:nvSpPr>
        <p:spPr>
          <a:xfrm>
            <a:off x="175780" y="5445224"/>
            <a:ext cx="6660000" cy="307777"/>
          </a:xfrm>
          <a:prstGeom prst="rect">
            <a:avLst/>
          </a:prstGeom>
          <a:solidFill>
            <a:srgbClr val="3399FF"/>
          </a:solidFill>
        </p:spPr>
        <p:txBody>
          <a:bodyPr wrap="square" rtlCol="0">
            <a:spAutoFit/>
          </a:bodyPr>
          <a:lstStyle/>
          <a:p>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２－３）</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魅力づくり及び戦略的なプロモーションの</a:t>
            </a:r>
            <a:r>
              <a:rPr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推進（委員提案事業</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p>
        </p:txBody>
      </p:sp>
    </p:spTree>
    <p:extLst>
      <p:ext uri="{BB962C8B-B14F-4D97-AF65-F5344CB8AC3E}">
        <p14:creationId xmlns:p14="http://schemas.microsoft.com/office/powerpoint/2010/main" val="1466848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（参考）京都市・金沢市の検討状況</a:t>
            </a:r>
            <a:endParaRPr kumimoji="1" lang="ja-JP" altLang="en-US" dirty="0"/>
          </a:p>
        </p:txBody>
      </p:sp>
      <p:graphicFrame>
        <p:nvGraphicFramePr>
          <p:cNvPr id="3" name="表 2"/>
          <p:cNvGraphicFramePr>
            <a:graphicFrameLocks noGrp="1"/>
          </p:cNvGraphicFramePr>
          <p:nvPr>
            <p:extLst>
              <p:ext uri="{D42A27DB-BD31-4B8C-83A1-F6EECF244321}">
                <p14:modId xmlns:p14="http://schemas.microsoft.com/office/powerpoint/2010/main" val="1870898370"/>
              </p:ext>
            </p:extLst>
          </p:nvPr>
        </p:nvGraphicFramePr>
        <p:xfrm>
          <a:off x="233935" y="968028"/>
          <a:ext cx="9145016" cy="5662467"/>
        </p:xfrm>
        <a:graphic>
          <a:graphicData uri="http://schemas.openxmlformats.org/drawingml/2006/table">
            <a:tbl>
              <a:tblPr firstRow="1" bandRow="1">
                <a:tableStyleId>{2D5ABB26-0587-4C30-8999-92F81FD0307C}</a:tableStyleId>
              </a:tblPr>
              <a:tblGrid>
                <a:gridCol w="792086"/>
                <a:gridCol w="4176465"/>
                <a:gridCol w="4176465"/>
              </a:tblGrid>
              <a:tr h="373464">
                <a:tc>
                  <a:txBody>
                    <a:bodyPr/>
                    <a:lstStyle/>
                    <a:p>
                      <a:pPr algn="ct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ECFF"/>
                    </a:solidFill>
                  </a:tcPr>
                </a:tc>
                <a:tc>
                  <a:txBody>
                    <a:bodyPr/>
                    <a:lstStyle/>
                    <a:p>
                      <a:pPr algn="ct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京都市</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ECFF"/>
                    </a:solidFill>
                  </a:tcPr>
                </a:tc>
                <a:tc>
                  <a:txBody>
                    <a:bodyPr/>
                    <a:lstStyle/>
                    <a:p>
                      <a:pPr algn="ct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金沢市</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ECFF"/>
                    </a:solidFill>
                  </a:tcPr>
                </a:tc>
              </a:tr>
              <a:tr h="521827">
                <a:tc>
                  <a:txBody>
                    <a:bodyPr/>
                    <a:lstStyle/>
                    <a:p>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名称</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京都市住みたい・訪れたいまちづくりに係る財源のあり方に関する検討委員会　答申（平成</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8</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月）</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北陸新幹線開業による影響検証会議　報告書（平成</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rPr>
                        <a:t>11</a:t>
                      </a: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月）</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93141">
                <a:tc>
                  <a:txBody>
                    <a:bodyPr/>
                    <a:lstStyle/>
                    <a:p>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内容</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174625"/>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第一に、本検討委員会は、京都市が、入洛客の増加等に伴い受入環境整備や交通渋滞対策など、喫緊の対応が迫られるとともに、他面では、市民生活への混乱や負担も生じているなどの点を考えると、市民及び入洛客双方が満足できるまちづくりの視点が重要であるという認識から出発した。</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174625" algn="l" defTabSz="914400" rtl="0" eaLnBrk="1" latinLnBrk="0" hangingPunct="1"/>
                      <a:r>
                        <a:rPr kumimoji="1" lang="ja-JP" altLang="en-US" sz="1200" kern="1200" dirty="0" smtClean="0">
                          <a:latin typeface="Meiryo UI" panose="020B0604030504040204" pitchFamily="50" charset="-128"/>
                          <a:ea typeface="Meiryo UI" panose="020B0604030504040204" pitchFamily="50" charset="-128"/>
                          <a:cs typeface="Meiryo UI" panose="020B0604030504040204" pitchFamily="50" charset="-128"/>
                        </a:rPr>
                        <a:t>京都市では、入洛客の増加により、宿泊施設の不足、道路の渋滞や公共交通機関混雑等の課題が生じている。こうした課題の中には、入洛客だけでなく市民生活にも影響を及ぼしているものもあることから、安心・安全な宿泊施設の拡充・誘致や歩行空間の充実、公共交通の利便性の向上など、これらの課題を解決するための行政サービスの一層の充実を図ることで、入洛客及び市民双方の満足度を高めていく必要がある。（以下略）</a:t>
                      </a:r>
                      <a:endParaRPr kumimoji="1" lang="en-US" altLang="ja-JP" sz="1200" kern="1200" dirty="0" smtClean="0">
                        <a:latin typeface="Meiryo UI" panose="020B0604030504040204" pitchFamily="50" charset="-128"/>
                        <a:ea typeface="Meiryo UI" panose="020B0604030504040204" pitchFamily="50" charset="-128"/>
                        <a:cs typeface="Meiryo UI" panose="020B0604030504040204" pitchFamily="50" charset="-128"/>
                      </a:endParaRPr>
                    </a:p>
                    <a:p>
                      <a:pPr marL="0" indent="174625" algn="l" defTabSz="914400" rtl="0" eaLnBrk="1" latinLnBrk="0" hangingPunct="1"/>
                      <a:r>
                        <a:rPr kumimoji="1" lang="ja-JP" altLang="en-US" sz="1200" kern="1200" dirty="0" smtClean="0">
                          <a:latin typeface="Meiryo UI" panose="020B0604030504040204" pitchFamily="50" charset="-128"/>
                          <a:ea typeface="Meiryo UI" panose="020B0604030504040204" pitchFamily="50" charset="-128"/>
                          <a:cs typeface="Meiryo UI" panose="020B0604030504040204" pitchFamily="50" charset="-128"/>
                        </a:rPr>
                        <a:t>宿泊行為を行う者に負担を求めることは、入洛客の受益に見合った負担を広く分かち合う手法として、地方時絵の原則である負担分任製や応益性からも適当であると考える。（以下略）</a:t>
                      </a:r>
                      <a:endParaRPr kumimoji="1" lang="en-US" altLang="ja-JP" sz="1200" kern="1200" dirty="0" smtClean="0">
                        <a:solidFill>
                          <a:schemeClr val="dk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（５）市民生活と調和した持続可能な観光振興</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174625" indent="0" algn="l" defTabSz="914400" rtl="0" eaLnBrk="1" latinLnBrk="0" hangingPunct="1"/>
                      <a:r>
                        <a:rPr kumimoji="1" lang="ja-JP" altLang="en-US" sz="1200" kern="12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kern="1200" dirty="0" err="1" smtClean="0">
                          <a:latin typeface="Meiryo UI" panose="020B0604030504040204" pitchFamily="50" charset="-128"/>
                          <a:ea typeface="Meiryo UI" panose="020B0604030504040204" pitchFamily="50" charset="-128"/>
                          <a:cs typeface="Meiryo UI" panose="020B0604030504040204" pitchFamily="50" charset="-128"/>
                        </a:rPr>
                        <a:t>ひがし</a:t>
                      </a:r>
                      <a:r>
                        <a:rPr kumimoji="1" lang="ja-JP" altLang="en-US" sz="1200" kern="1200" dirty="0" smtClean="0">
                          <a:latin typeface="Meiryo UI" panose="020B0604030504040204" pitchFamily="50" charset="-128"/>
                          <a:ea typeface="Meiryo UI" panose="020B0604030504040204" pitchFamily="50" charset="-128"/>
                          <a:cs typeface="Meiryo UI" panose="020B0604030504040204" pitchFamily="50" charset="-128"/>
                        </a:rPr>
                        <a:t>茶屋街では、食べ歩きやぽい捨て、交通混雑などの問題が生じ、周辺地域にも影響が及んだが、（以下略）</a:t>
                      </a:r>
                      <a:endParaRPr kumimoji="1" lang="en-US" altLang="ja-JP" sz="1200" kern="1200" dirty="0" smtClean="0">
                        <a:latin typeface="Meiryo UI" panose="020B0604030504040204" pitchFamily="50" charset="-128"/>
                        <a:ea typeface="Meiryo UI" panose="020B0604030504040204" pitchFamily="50" charset="-128"/>
                        <a:cs typeface="Meiryo UI" panose="020B0604030504040204" pitchFamily="50" charset="-128"/>
                      </a:endParaRPr>
                    </a:p>
                    <a:p>
                      <a:pPr marL="174625" indent="0" algn="l" defTabSz="914400" rtl="0" eaLnBrk="1" latinLnBrk="0" hangingPunct="1"/>
                      <a:r>
                        <a:rPr kumimoji="1" lang="ja-JP" altLang="en-US" sz="1200" kern="1200" dirty="0" smtClean="0">
                          <a:latin typeface="Meiryo UI" panose="020B0604030504040204" pitchFamily="50" charset="-128"/>
                          <a:ea typeface="Meiryo UI" panose="020B0604030504040204" pitchFamily="50" charset="-128"/>
                          <a:cs typeface="Meiryo UI" panose="020B0604030504040204" pitchFamily="50" charset="-128"/>
                        </a:rPr>
                        <a:t>　また、近江町市場においても、開業直後の混雑により、高齢者をはじめとする地元客が買物がしにくくなる状況が見られたが、（以下略）</a:t>
                      </a:r>
                      <a:endParaRPr kumimoji="1" lang="en-US" altLang="ja-JP" sz="1200" kern="1200" dirty="0" smtClean="0">
                        <a:latin typeface="Meiryo UI" panose="020B0604030504040204" pitchFamily="50" charset="-128"/>
                        <a:ea typeface="Meiryo UI" panose="020B0604030504040204" pitchFamily="50" charset="-128"/>
                        <a:cs typeface="Meiryo UI" panose="020B0604030504040204" pitchFamily="50" charset="-128"/>
                      </a:endParaRPr>
                    </a:p>
                    <a:p>
                      <a:pPr marL="174625" indent="0" algn="l" defTabSz="914400" rtl="0" eaLnBrk="1" latinLnBrk="0" hangingPunct="1"/>
                      <a:r>
                        <a:rPr kumimoji="1" lang="ja-JP" altLang="en-US" sz="1200" kern="1200" dirty="0" smtClean="0">
                          <a:latin typeface="Meiryo UI" panose="020B0604030504040204" pitchFamily="50" charset="-128"/>
                          <a:ea typeface="Meiryo UI" panose="020B0604030504040204" pitchFamily="50" charset="-128"/>
                          <a:cs typeface="Meiryo UI" panose="020B0604030504040204" pitchFamily="50" charset="-128"/>
                        </a:rPr>
                        <a:t>　こうした地域からは、「宿泊行や飲食業は恩恵を受けても、住み人には何の恩恵もない」といった声も聞かれる。（以下略）</a:t>
                      </a:r>
                      <a:endParaRPr kumimoji="1" lang="en-US" altLang="ja-JP" sz="1200" kern="1200" dirty="0" smtClean="0">
                        <a:latin typeface="Meiryo UI" panose="020B0604030504040204" pitchFamily="50" charset="-128"/>
                        <a:ea typeface="Meiryo UI" panose="020B0604030504040204" pitchFamily="50" charset="-128"/>
                        <a:cs typeface="Meiryo UI" panose="020B0604030504040204" pitchFamily="50" charset="-128"/>
                      </a:endParaRPr>
                    </a:p>
                    <a:p>
                      <a:pPr marL="174625" indent="0" algn="l" defTabSz="914400" rtl="0" eaLnBrk="1" latinLnBrk="0" hangingPunct="1"/>
                      <a:r>
                        <a:rPr kumimoji="1" lang="ja-JP" altLang="en-US" sz="1200" kern="1200" dirty="0" smtClean="0">
                          <a:latin typeface="Meiryo UI" panose="020B0604030504040204" pitchFamily="50" charset="-128"/>
                          <a:ea typeface="Meiryo UI" panose="020B0604030504040204" pitchFamily="50" charset="-128"/>
                          <a:cs typeface="Meiryo UI" panose="020B0604030504040204" pitchFamily="50" charset="-128"/>
                        </a:rPr>
                        <a:t>　今後の課題として、金沢市が持続可能な観光振興を図るためには、市民生活への影響を緩和し、観光に対する市民の理解を深めていくことが大切である。</a:t>
                      </a:r>
                      <a:endParaRPr kumimoji="1" lang="en-US" altLang="ja-JP" sz="1200" kern="1200" dirty="0" smtClean="0">
                        <a:latin typeface="Meiryo UI" panose="020B0604030504040204" pitchFamily="50" charset="-128"/>
                        <a:ea typeface="Meiryo UI" panose="020B0604030504040204" pitchFamily="50" charset="-128"/>
                        <a:cs typeface="Meiryo UI" panose="020B0604030504040204" pitchFamily="50" charset="-128"/>
                      </a:endParaRPr>
                    </a:p>
                    <a:p>
                      <a:pPr marL="174625" indent="0" algn="l" defTabSz="914400" rtl="0" eaLnBrk="1" latinLnBrk="0" hangingPunct="1"/>
                      <a:r>
                        <a:rPr kumimoji="1" lang="ja-JP" altLang="en-US" sz="1200" kern="1200" dirty="0" smtClean="0">
                          <a:latin typeface="Meiryo UI" panose="020B0604030504040204" pitchFamily="50" charset="-128"/>
                          <a:ea typeface="Meiryo UI" panose="020B0604030504040204" pitchFamily="50" charset="-128"/>
                          <a:cs typeface="Meiryo UI" panose="020B0604030504040204" pitchFamily="50" charset="-128"/>
                        </a:rPr>
                        <a:t>　観光の振興が、住む人、訪れる人の双方にとって、魅力的なまちづくりにつながる仕組みを構築するためにも、宿泊税の導入については、全ての宿泊施設利用者を対象とする京都市の制度を基本に、住宅宿泊時業法に基づく民泊への対応と併せ、早急に検討する必要がある</a:t>
                      </a:r>
                      <a:endParaRPr kumimoji="1" lang="ja-JP" altLang="en-US" sz="1200" kern="1200" dirty="0">
                        <a:solidFill>
                          <a:schemeClr val="dk1"/>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49656">
                <a:tc>
                  <a:txBody>
                    <a:bodyPr/>
                    <a:lstStyle/>
                    <a:p>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施策の方向性</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入洛客の増加等に伴う喫緊の課題については、市民生活に影響を及ぼし、市民が負担と感じているものもあり、新たな財源は、入洛客に資する背策に用いるだけでなく、市民生活の満足度を高め、京都の年の品格と魅力を一層向上させるような施策にも活用すべきであると考え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①住む人にも訪れる人にも京都の品格や魅力を実感できる取組</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　　文化の振興、景観の保全・再生、伝統産業の活性化　など</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③観光を取り巻く情勢の変化に対応する受入環境の整備</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　　入洛客及び市民の安心・安全の確保、違法民泊の適正化</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（３）市民生活と調和した持続可能な観光の振興</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174625" indent="0"/>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・無許可・無届出の宿泊施設に対する監視・指導の強化</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174625" indent="0"/>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・ぽい捨てなどの迷惑行為の防止</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174625" indent="0"/>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・公共交通の充実</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174625" indent="0"/>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・レンタサイクル「まちのり」の利便性の向上</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174625" indent="0"/>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・まちなかの補講環境の向上</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174625" indent="0"/>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・高齢者のまちなかでの買い物の支援</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174625" indent="0"/>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・市民・観光客双方の災害時の安全・安心の確保</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174625" indent="0"/>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・観光駐車場等料金の適正化</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テキスト ボックス 3"/>
          <p:cNvSpPr txBox="1"/>
          <p:nvPr/>
        </p:nvSpPr>
        <p:spPr>
          <a:xfrm>
            <a:off x="8816740" y="6594530"/>
            <a:ext cx="720080" cy="276999"/>
          </a:xfrm>
          <a:prstGeom prst="rect">
            <a:avLst/>
          </a:prstGeom>
          <a:noFill/>
        </p:spPr>
        <p:txBody>
          <a:bodyPr wrap="square" rtlCol="0">
            <a:spAutoFit/>
          </a:bodyPr>
          <a:lstStyle/>
          <a:p>
            <a:pPr algn="r"/>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P.10</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7684273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ja-JP" dirty="0"/>
              <a:t>宿泊税制度の見直しの</a:t>
            </a:r>
            <a:r>
              <a:rPr lang="ja-JP" altLang="ja-JP" dirty="0" smtClean="0"/>
              <a:t>方向性</a:t>
            </a:r>
            <a:r>
              <a:rPr lang="ja-JP" altLang="en-US" dirty="0" smtClean="0"/>
              <a:t>　</a:t>
            </a:r>
            <a:r>
              <a:rPr lang="ja-JP" altLang="en-US" sz="1800" dirty="0" smtClean="0"/>
              <a:t>～大阪府</a:t>
            </a:r>
            <a:r>
              <a:rPr lang="ja-JP" altLang="en-US" sz="1800" dirty="0"/>
              <a:t>の宿泊税</a:t>
            </a:r>
            <a:r>
              <a:rPr lang="ja-JP" altLang="en-US" sz="1800" dirty="0" smtClean="0"/>
              <a:t>制度～</a:t>
            </a:r>
            <a:endParaRPr kumimoji="1" lang="ja-JP" altLang="en-US" dirty="0"/>
          </a:p>
        </p:txBody>
      </p:sp>
      <p:sp>
        <p:nvSpPr>
          <p:cNvPr id="3" name="正方形/長方形 2"/>
          <p:cNvSpPr/>
          <p:nvPr/>
        </p:nvSpPr>
        <p:spPr>
          <a:xfrm>
            <a:off x="179512" y="947869"/>
            <a:ext cx="9288000" cy="360000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4" name="テキスト ボックス 3"/>
          <p:cNvSpPr txBox="1"/>
          <p:nvPr/>
        </p:nvSpPr>
        <p:spPr>
          <a:xfrm>
            <a:off x="233934" y="2152873"/>
            <a:ext cx="8498930" cy="461665"/>
          </a:xfrm>
          <a:prstGeom prst="rect">
            <a:avLst/>
          </a:prstGeom>
          <a:noFill/>
        </p:spPr>
        <p:txBody>
          <a:bodyPr wrap="square" rtlCol="0">
            <a:spAutoFit/>
          </a:bodyPr>
          <a:lstStyle/>
          <a:p>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１．納税義務者　　</a:t>
            </a:r>
            <a:r>
              <a:rPr lang="ja-JP" altLang="ja-JP" sz="1200" dirty="0" smtClean="0">
                <a:latin typeface="Meiryo UI" panose="020B0604030504040204" pitchFamily="50" charset="-128"/>
                <a:ea typeface="Meiryo UI" panose="020B0604030504040204" pitchFamily="50" charset="-128"/>
                <a:cs typeface="Meiryo UI" panose="020B0604030504040204" pitchFamily="50" charset="-128"/>
              </a:rPr>
              <a:t>旅館業法に</a:t>
            </a:r>
            <a:r>
              <a:rPr lang="ja-JP" altLang="ja-JP" sz="1200" dirty="0">
                <a:latin typeface="Meiryo UI" panose="020B0604030504040204" pitchFamily="50" charset="-128"/>
                <a:ea typeface="Meiryo UI" panose="020B0604030504040204" pitchFamily="50" charset="-128"/>
                <a:cs typeface="Meiryo UI" panose="020B0604030504040204" pitchFamily="50" charset="-128"/>
              </a:rPr>
              <a:t>規定</a:t>
            </a:r>
            <a:r>
              <a:rPr lang="ja-JP" altLang="ja-JP" sz="1200" dirty="0" smtClean="0">
                <a:latin typeface="Meiryo UI" panose="020B0604030504040204" pitchFamily="50" charset="-128"/>
                <a:ea typeface="Meiryo UI" panose="020B0604030504040204" pitchFamily="50" charset="-128"/>
                <a:cs typeface="Meiryo UI" panose="020B0604030504040204" pitchFamily="50" charset="-128"/>
              </a:rPr>
              <a:t>する</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大阪府内の</a:t>
            </a:r>
            <a:r>
              <a:rPr lang="ja-JP" altLang="ja-JP" sz="1200" dirty="0" smtClean="0">
                <a:latin typeface="Meiryo UI" panose="020B0604030504040204" pitchFamily="50" charset="-128"/>
                <a:ea typeface="Meiryo UI" panose="020B0604030504040204" pitchFamily="50" charset="-128"/>
                <a:cs typeface="Meiryo UI" panose="020B0604030504040204" pitchFamily="50" charset="-128"/>
              </a:rPr>
              <a:t>ホテル</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ja-JP" sz="1200" dirty="0" smtClean="0">
                <a:latin typeface="Meiryo UI" panose="020B0604030504040204" pitchFamily="50" charset="-128"/>
                <a:ea typeface="Meiryo UI" panose="020B0604030504040204" pitchFamily="50" charset="-128"/>
                <a:cs typeface="Meiryo UI" panose="020B0604030504040204" pitchFamily="50" charset="-128"/>
              </a:rPr>
              <a:t>旅館</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、簡易宿所、特区民泊における宿泊者</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288000" indent="-457200"/>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（現在、課税対象施設に住宅宿泊事業法に基づく民泊施設を追加するための条例改正に係る総務省協議中）</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テキスト ボックス 4"/>
          <p:cNvSpPr txBox="1"/>
          <p:nvPr/>
        </p:nvSpPr>
        <p:spPr>
          <a:xfrm>
            <a:off x="233933" y="1162714"/>
            <a:ext cx="720000" cy="28800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条例名</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p:cNvSpPr txBox="1"/>
          <p:nvPr/>
        </p:nvSpPr>
        <p:spPr>
          <a:xfrm>
            <a:off x="925421" y="1144761"/>
            <a:ext cx="3111692" cy="630942"/>
          </a:xfrm>
          <a:prstGeom prst="rect">
            <a:avLst/>
          </a:prstGeom>
          <a:noFill/>
        </p:spPr>
        <p:txBody>
          <a:bodyPr wrap="square" rtlCol="0">
            <a:spAutoFit/>
          </a:bodyPr>
          <a:lstStyle/>
          <a:p>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大阪府宿泊税条例</a:t>
            </a:r>
            <a:endParaRPr kumimoji="1" lang="en-US" altLang="ja-JP" sz="14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rPr>
              <a:t>28</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月公布、平成</a:t>
            </a:r>
            <a:r>
              <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月施行、</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平成</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29</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年</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7</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月一部改正施行</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角丸四角形 6"/>
          <p:cNvSpPr/>
          <p:nvPr/>
        </p:nvSpPr>
        <p:spPr>
          <a:xfrm>
            <a:off x="456107" y="823553"/>
            <a:ext cx="1877078" cy="288000"/>
          </a:xfrm>
          <a:prstGeom prst="roundRect">
            <a:avLst>
              <a:gd name="adj" fmla="val 5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宿泊税の制度概要</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テキスト ボックス 7"/>
          <p:cNvSpPr txBox="1"/>
          <p:nvPr/>
        </p:nvSpPr>
        <p:spPr>
          <a:xfrm>
            <a:off x="233933" y="2629345"/>
            <a:ext cx="988210" cy="276999"/>
          </a:xfrm>
          <a:prstGeom prst="rect">
            <a:avLst/>
          </a:prstGeom>
          <a:noFill/>
        </p:spPr>
        <p:txBody>
          <a:bodyPr wrap="square" rtlCol="0">
            <a:spAutoFit/>
          </a:bodyPr>
          <a:lstStyle/>
          <a:p>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２</a:t>
            </a: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．税　率</a:t>
            </a:r>
            <a:endPar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テキスト ボックス 8"/>
          <p:cNvSpPr txBox="1"/>
          <p:nvPr/>
        </p:nvSpPr>
        <p:spPr>
          <a:xfrm>
            <a:off x="2022265" y="3444468"/>
            <a:ext cx="2725284" cy="220573"/>
          </a:xfrm>
          <a:prstGeom prst="rect">
            <a:avLst/>
          </a:prstGeom>
          <a:noFill/>
        </p:spPr>
        <p:txBody>
          <a:bodyPr wrap="square" rtlCol="0">
            <a:spAutoFit/>
          </a:bodyPr>
          <a:lstStyle/>
          <a:p>
            <a:pPr algn="r">
              <a:lnSpc>
                <a:spcPts val="1000"/>
              </a:lnSpc>
            </a:pP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宿泊料金は</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人</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泊の素泊まり料金</a:t>
            </a:r>
            <a:endPar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p:cNvSpPr txBox="1"/>
          <p:nvPr/>
        </p:nvSpPr>
        <p:spPr>
          <a:xfrm>
            <a:off x="4122365" y="1162714"/>
            <a:ext cx="720000" cy="28800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dist"/>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目的</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0"/>
          <p:cNvSpPr txBox="1"/>
          <p:nvPr/>
        </p:nvSpPr>
        <p:spPr>
          <a:xfrm>
            <a:off x="4910753" y="1144761"/>
            <a:ext cx="4212000" cy="969496"/>
          </a:xfrm>
          <a:prstGeom prst="rect">
            <a:avLst/>
          </a:prstGeom>
          <a:noFill/>
        </p:spPr>
        <p:txBody>
          <a:bodyPr wrap="square" rIns="36000" rtlCol="0">
            <a:spAutoFit/>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世界有数の国際都市大阪を目指し、都市の魅力を高めるとともに、観光の振興を図る施策に要する費用に充てるため、法定外目的税として宿泊税を課する</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（法定外目的税</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条例で定める特定の費用に充てるために道府県が課する</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ことができるとして地方</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税法第</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条、第</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731</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条に規定 </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3100439354"/>
              </p:ext>
            </p:extLst>
          </p:nvPr>
        </p:nvGraphicFramePr>
        <p:xfrm>
          <a:off x="1340732" y="2705899"/>
          <a:ext cx="3417837" cy="748800"/>
        </p:xfrm>
        <a:graphic>
          <a:graphicData uri="http://schemas.openxmlformats.org/drawingml/2006/table">
            <a:tbl>
              <a:tblPr>
                <a:tableStyleId>{BC89EF96-8CEA-46FF-86C4-4CE0E7609802}</a:tableStyleId>
              </a:tblPr>
              <a:tblGrid>
                <a:gridCol w="2556349"/>
                <a:gridCol w="861488"/>
              </a:tblGrid>
              <a:tr h="187200">
                <a:tc>
                  <a:txBody>
                    <a:bodyPr/>
                    <a:lstStyle/>
                    <a:p>
                      <a:pPr marL="5080" algn="ctr">
                        <a:lnSpc>
                          <a:spcPct val="100000"/>
                        </a:lnSpc>
                        <a:spcAft>
                          <a:spcPts val="0"/>
                        </a:spcAft>
                      </a:pP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宿泊</a:t>
                      </a:r>
                      <a:r>
                        <a:rPr 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料金</a:t>
                      </a: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1</a:t>
                      </a: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人</a:t>
                      </a:r>
                      <a:r>
                        <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1</a:t>
                      </a: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泊）</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6838" marR="66838" marT="0" marB="0"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solidFill>
                      <a:schemeClr val="accent5">
                        <a:lumMod val="40000"/>
                        <a:lumOff val="60000"/>
                      </a:schemeClr>
                    </a:solidFill>
                  </a:tcPr>
                </a:tc>
                <a:tc>
                  <a:txBody>
                    <a:bodyPr/>
                    <a:lstStyle/>
                    <a:p>
                      <a:pPr algn="ctr">
                        <a:lnSpc>
                          <a:spcPct val="100000"/>
                        </a:lnSpc>
                        <a:spcAft>
                          <a:spcPts val="0"/>
                        </a:spcAft>
                      </a:pP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税　率</a:t>
                      </a:r>
                    </a:p>
                  </a:txBody>
                  <a:tcPr marL="66838" marR="66838" marT="0" marB="0"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solidFill>
                      <a:schemeClr val="accent5">
                        <a:lumMod val="40000"/>
                        <a:lumOff val="60000"/>
                      </a:schemeClr>
                    </a:solidFill>
                  </a:tcPr>
                </a:tc>
              </a:tr>
              <a:tr h="187200">
                <a:tc>
                  <a:txBody>
                    <a:bodyPr/>
                    <a:lstStyle/>
                    <a:p>
                      <a:pPr marL="5080" algn="l">
                        <a:lnSpc>
                          <a:spcPct val="100000"/>
                        </a:lnSpc>
                        <a:spcAft>
                          <a:spcPts val="0"/>
                        </a:spcAft>
                      </a:pPr>
                      <a:r>
                        <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10,000</a:t>
                      </a: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円以上</a:t>
                      </a:r>
                      <a:r>
                        <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15,000</a:t>
                      </a: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円未満</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6838" marR="66838" marT="0" marB="0"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tcPr>
                </a:tc>
                <a:tc>
                  <a:txBody>
                    <a:bodyPr/>
                    <a:lstStyle/>
                    <a:p>
                      <a:pPr algn="ctr">
                        <a:lnSpc>
                          <a:spcPct val="100000"/>
                        </a:lnSpc>
                        <a:spcAft>
                          <a:spcPts val="0"/>
                        </a:spcAft>
                      </a:pPr>
                      <a:r>
                        <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100</a:t>
                      </a: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円</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6838" marR="66838" marT="0" marB="0"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tcPr>
                </a:tc>
              </a:tr>
              <a:tr h="187200">
                <a:tc>
                  <a:txBody>
                    <a:bodyPr/>
                    <a:lstStyle/>
                    <a:p>
                      <a:pPr marL="5080" algn="l">
                        <a:lnSpc>
                          <a:spcPct val="100000"/>
                        </a:lnSpc>
                        <a:spcAft>
                          <a:spcPts val="0"/>
                        </a:spcAft>
                      </a:pPr>
                      <a:r>
                        <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15,000</a:t>
                      </a: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円以上</a:t>
                      </a:r>
                      <a:r>
                        <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20,000</a:t>
                      </a: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円未満</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6838" marR="66838" marT="0" marB="0"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tcPr>
                </a:tc>
                <a:tc>
                  <a:txBody>
                    <a:bodyPr/>
                    <a:lstStyle/>
                    <a:p>
                      <a:pPr algn="ctr">
                        <a:lnSpc>
                          <a:spcPct val="100000"/>
                        </a:lnSpc>
                        <a:spcAft>
                          <a:spcPts val="0"/>
                        </a:spcAft>
                      </a:pPr>
                      <a:r>
                        <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200</a:t>
                      </a: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円</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6838" marR="66838" marT="0" marB="0"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tcPr>
                </a:tc>
              </a:tr>
              <a:tr h="187200">
                <a:tc>
                  <a:txBody>
                    <a:bodyPr/>
                    <a:lstStyle/>
                    <a:p>
                      <a:pPr marL="5080" algn="l">
                        <a:lnSpc>
                          <a:spcPct val="100000"/>
                        </a:lnSpc>
                        <a:spcAft>
                          <a:spcPts val="0"/>
                        </a:spcAft>
                      </a:pPr>
                      <a:r>
                        <a:rPr lang="en-US" altLang="ja-JP" sz="1200" b="0" u="none" kern="100" dirty="0" smtClean="0">
                          <a:effectLst/>
                          <a:latin typeface="Meiryo UI" panose="020B0604030504040204" pitchFamily="50" charset="-128"/>
                          <a:ea typeface="Meiryo UI" panose="020B0604030504040204" pitchFamily="50" charset="-128"/>
                          <a:cs typeface="Meiryo UI" panose="020B0604030504040204" pitchFamily="50" charset="-128"/>
                        </a:rPr>
                        <a:t>20,000</a:t>
                      </a:r>
                      <a:r>
                        <a:rPr lang="ja-JP" altLang="en-US" sz="1200" b="0" u="none" kern="100" dirty="0" smtClean="0">
                          <a:effectLst/>
                          <a:latin typeface="Meiryo UI" panose="020B0604030504040204" pitchFamily="50" charset="-128"/>
                          <a:ea typeface="Meiryo UI" panose="020B0604030504040204" pitchFamily="50" charset="-128"/>
                          <a:cs typeface="Meiryo UI" panose="020B0604030504040204" pitchFamily="50" charset="-128"/>
                        </a:rPr>
                        <a:t>円以上</a:t>
                      </a:r>
                      <a:endParaRPr lang="ja-JP" sz="1200" b="0" u="none"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6838" marR="66838" marT="0" marB="0"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tc>
                  <a:txBody>
                    <a:bodyPr/>
                    <a:lstStyle/>
                    <a:p>
                      <a:pPr algn="ctr">
                        <a:lnSpc>
                          <a:spcPct val="100000"/>
                        </a:lnSpc>
                        <a:spcAft>
                          <a:spcPts val="0"/>
                        </a:spcAft>
                      </a:pPr>
                      <a:r>
                        <a:rPr lang="en-US" altLang="ja-JP" sz="1200" b="0" u="none" kern="100" dirty="0" smtClean="0">
                          <a:effectLst/>
                          <a:latin typeface="Meiryo UI" panose="020B0604030504040204" pitchFamily="50" charset="-128"/>
                          <a:ea typeface="Meiryo UI" panose="020B0604030504040204" pitchFamily="50" charset="-128"/>
                          <a:cs typeface="Meiryo UI" panose="020B0604030504040204" pitchFamily="50" charset="-128"/>
                        </a:rPr>
                        <a:t>300</a:t>
                      </a:r>
                      <a:r>
                        <a:rPr lang="ja-JP" altLang="en-US" sz="1200" b="0" u="none" kern="100" dirty="0" smtClean="0">
                          <a:effectLst/>
                          <a:latin typeface="Meiryo UI" panose="020B0604030504040204" pitchFamily="50" charset="-128"/>
                          <a:ea typeface="Meiryo UI" panose="020B0604030504040204" pitchFamily="50" charset="-128"/>
                          <a:cs typeface="Meiryo UI" panose="020B0604030504040204" pitchFamily="50" charset="-128"/>
                        </a:rPr>
                        <a:t>円</a:t>
                      </a:r>
                      <a:endParaRPr lang="ja-JP" sz="1200" b="0" u="none"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6838" marR="66838" marT="0" marB="0"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tr>
            </a:tbl>
          </a:graphicData>
        </a:graphic>
      </p:graphicFrame>
      <p:sp>
        <p:nvSpPr>
          <p:cNvPr id="13" name="テキスト ボックス 12"/>
          <p:cNvSpPr txBox="1"/>
          <p:nvPr/>
        </p:nvSpPr>
        <p:spPr>
          <a:xfrm>
            <a:off x="4878958" y="2643200"/>
            <a:ext cx="4379159" cy="438582"/>
          </a:xfrm>
          <a:prstGeom prst="rect">
            <a:avLst/>
          </a:prstGeom>
          <a:noFill/>
          <a:ln>
            <a:noFill/>
          </a:ln>
        </p:spPr>
        <p:txBody>
          <a:bodyPr wrap="square" rtlCol="0">
            <a:spAutoFit/>
          </a:bodyPr>
          <a:lstStyle/>
          <a:p>
            <a:pPr>
              <a:lnSpc>
                <a:spcPts val="1200"/>
              </a:lnSpc>
              <a:spcBef>
                <a:spcPts val="300"/>
              </a:spcBef>
            </a:pPr>
            <a:r>
              <a:rPr lang="ja-JP" altLang="en-US" sz="1200" b="1"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３．税収規模　</a:t>
            </a:r>
            <a:r>
              <a:rPr lang="ja-JP" altLang="en-US" sz="120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約</a:t>
            </a:r>
            <a:r>
              <a:rPr lang="en-US" altLang="ja-JP" sz="120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10</a:t>
            </a:r>
            <a:r>
              <a:rPr lang="ja-JP" altLang="en-US" sz="120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億円　　　</a:t>
            </a:r>
            <a:r>
              <a:rPr lang="en-US" altLang="ja-JP" sz="120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H29</a:t>
            </a:r>
            <a:r>
              <a:rPr lang="ja-JP" altLang="en-US" sz="120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当初予算　　　：</a:t>
            </a:r>
            <a:r>
              <a:rPr lang="en-US" altLang="ja-JP" sz="120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10.9</a:t>
            </a:r>
            <a:r>
              <a:rPr lang="ja-JP" altLang="en-US" sz="120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億円</a:t>
            </a:r>
            <a:endParaRPr lang="en-US" altLang="ja-JP" sz="120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200"/>
              </a:lnSpc>
              <a:spcBef>
                <a:spcPts val="300"/>
              </a:spcBef>
            </a:pPr>
            <a:r>
              <a:rPr lang="ja-JP" altLang="en-US"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H29</a:t>
            </a:r>
            <a:r>
              <a:rPr lang="ja-JP" altLang="en-US" sz="120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決算（見込）：  </a:t>
            </a:r>
            <a:r>
              <a:rPr lang="en-US" altLang="ja-JP" sz="12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7.7</a:t>
            </a:r>
            <a:r>
              <a:rPr lang="ja-JP" altLang="en-US" sz="120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億円</a:t>
            </a:r>
            <a:endParaRPr lang="en-US" altLang="ja-JP" sz="120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p:cNvSpPr txBox="1"/>
          <p:nvPr/>
        </p:nvSpPr>
        <p:spPr>
          <a:xfrm>
            <a:off x="4878957" y="3105463"/>
            <a:ext cx="4572000" cy="761747"/>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cs typeface="Meiryo UI" panose="020B0604030504040204" pitchFamily="50" charset="-128"/>
              </a:rPr>
              <a:t>４</a:t>
            </a: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．徴収方法</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特別徴収による</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（前月分を当月末までに申告納入）</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1260475" indent="-1260475"/>
            <a:r>
              <a:rPr kumimoji="1"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　　　　　　　　　　   （特別徴収</a:t>
            </a:r>
            <a:r>
              <a:rPr lang="ja-JP" altLang="en-US" sz="105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･宿泊</a:t>
            </a:r>
            <a:r>
              <a:rPr lang="ja-JP" altLang="en-US" sz="105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施設の経営者等</a:t>
            </a:r>
            <a:r>
              <a:rPr lang="ja-JP" altLang="en-US" sz="105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（特別徴収義務者</a:t>
            </a:r>
            <a:r>
              <a:rPr lang="ja-JP" altLang="en-US" sz="105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）が、納税義務者で</a:t>
            </a:r>
            <a:r>
              <a:rPr lang="ja-JP" altLang="en-US" sz="1050" dirty="0" smtClean="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ある宿泊者</a:t>
            </a:r>
            <a:r>
              <a:rPr lang="ja-JP" altLang="en-US" sz="105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から税金を徴収し、一括して納入する方法</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テキスト ボックス 15"/>
          <p:cNvSpPr txBox="1"/>
          <p:nvPr/>
        </p:nvSpPr>
        <p:spPr>
          <a:xfrm>
            <a:off x="233932" y="3913306"/>
            <a:ext cx="9024185" cy="276999"/>
          </a:xfrm>
          <a:prstGeom prst="rect">
            <a:avLst/>
          </a:prstGeom>
          <a:noFill/>
        </p:spPr>
        <p:txBody>
          <a:bodyPr wrap="square" rtlCol="0">
            <a:spAutoFit/>
          </a:bodyPr>
          <a:lstStyle/>
          <a:p>
            <a:pPr>
              <a:tabLst>
                <a:tab pos="1080000" algn="l"/>
              </a:tabLst>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５</a:t>
            </a: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制度検証</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５年</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ごとに</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、施策の効果、条例の施行の状況を勘案し、宿泊税制度のあり方について検討を行う</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p:cNvSpPr txBox="1"/>
          <p:nvPr/>
        </p:nvSpPr>
        <p:spPr>
          <a:xfrm>
            <a:off x="233932" y="4264838"/>
            <a:ext cx="9024185" cy="276999"/>
          </a:xfrm>
          <a:prstGeom prst="rect">
            <a:avLst/>
          </a:prstGeom>
          <a:noFill/>
        </p:spPr>
        <p:txBody>
          <a:bodyPr wrap="square" rtlCol="0">
            <a:spAutoFit/>
          </a:bodyPr>
          <a:lstStyle/>
          <a:p>
            <a:pPr>
              <a:tabLst>
                <a:tab pos="1080000" algn="l"/>
              </a:tabLst>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６</a:t>
            </a:r>
            <a:r>
              <a:rPr kumimoji="1"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実績</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公表</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納税者</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（宿泊者）に対する説明責任を果たすため、毎年度、事業実績をとりまとめ、</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HP</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上で</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公表</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大かっこ 17"/>
          <p:cNvSpPr/>
          <p:nvPr/>
        </p:nvSpPr>
        <p:spPr>
          <a:xfrm>
            <a:off x="6930677" y="2643200"/>
            <a:ext cx="2232000" cy="4320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 name="正方形/長方形 18"/>
          <p:cNvSpPr/>
          <p:nvPr/>
        </p:nvSpPr>
        <p:spPr>
          <a:xfrm>
            <a:off x="179512" y="4786440"/>
            <a:ext cx="9288000" cy="1800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0" name="正方形/長方形 19"/>
          <p:cNvSpPr/>
          <p:nvPr/>
        </p:nvSpPr>
        <p:spPr>
          <a:xfrm>
            <a:off x="300222" y="4901609"/>
            <a:ext cx="8940309" cy="1692771"/>
          </a:xfrm>
          <a:prstGeom prst="rect">
            <a:avLst/>
          </a:prstGeom>
        </p:spPr>
        <p:txBody>
          <a:bodyPr wrap="square">
            <a:spAutoFit/>
          </a:bodyPr>
          <a:lstStyle/>
          <a:p>
            <a:pPr marL="171450" indent="-171450" algn="just">
              <a:spcAft>
                <a:spcPts val="600"/>
              </a:spcAft>
              <a:buFont typeface="Wingdings" panose="05000000000000000000" pitchFamily="2" charset="2"/>
              <a:buChar char="n"/>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宿泊料金に応じ担税力を勘案しながら、納税者に著しく過重な負担とならないよう、また、東京都の税率等も参考にした。</a:t>
            </a:r>
          </a:p>
          <a:p>
            <a:pPr marL="171450" indent="-171450" algn="just">
              <a:spcAft>
                <a:spcPts val="600"/>
              </a:spcAft>
              <a:buFont typeface="Wingdings" panose="05000000000000000000" pitchFamily="2" charset="2"/>
              <a:buChar char="n"/>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特別徴収義務者の事務負担や納税者に対する分かりやすさという点から、税率は定額とした。</a:t>
            </a:r>
          </a:p>
          <a:p>
            <a:pPr marL="171450" indent="-171450" algn="just">
              <a:spcAft>
                <a:spcPts val="600"/>
              </a:spcAft>
              <a:buFont typeface="Wingdings" panose="05000000000000000000" pitchFamily="2" charset="2"/>
              <a:buChar char="n"/>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宿泊料金の１％程度の額を目安に最低税率を設定するとともに、宿泊料金に応じ担税力を勘案し累進的に税率が上がるように段階的に税率を設定した。</a:t>
            </a:r>
          </a:p>
          <a:p>
            <a:pPr marL="171450" indent="-171450" algn="just">
              <a:spcAft>
                <a:spcPts val="600"/>
              </a:spcAft>
              <a:buFont typeface="Wingdings" panose="05000000000000000000" pitchFamily="2" charset="2"/>
              <a:buChar char="n"/>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大阪</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府内のホテル等の平均的な</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人</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泊の宿泊料金が概ね</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万円で</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あったこと</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から、この金額を上回る宿泊料金を支払う宿泊者については、一定の担税力があるものとし、当該宿泊に対して課税すること</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とした。</a:t>
            </a:r>
          </a:p>
          <a:p>
            <a:pPr algn="just">
              <a:spcAft>
                <a:spcPts val="600"/>
              </a:spcAft>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⇒その他、徴税コスト、納税者の負担感、簡素な制度とすること等を総合的に勘案し、税率等を設定したもの。</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角丸四角形 20"/>
          <p:cNvSpPr/>
          <p:nvPr/>
        </p:nvSpPr>
        <p:spPr>
          <a:xfrm>
            <a:off x="287908" y="4655869"/>
            <a:ext cx="1944000" cy="288000"/>
          </a:xfrm>
          <a:prstGeom prst="roundRect">
            <a:avLst>
              <a:gd name="adj" fmla="val 5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税率等の</a:t>
            </a:r>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考え方</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テキスト ボックス 22"/>
          <p:cNvSpPr txBox="1"/>
          <p:nvPr/>
        </p:nvSpPr>
        <p:spPr>
          <a:xfrm>
            <a:off x="8816740" y="6594530"/>
            <a:ext cx="720080" cy="276999"/>
          </a:xfrm>
          <a:prstGeom prst="rect">
            <a:avLst/>
          </a:prstGeom>
          <a:noFill/>
        </p:spPr>
        <p:txBody>
          <a:bodyPr wrap="square" rtlCol="0">
            <a:spAutoFit/>
          </a:bodyPr>
          <a:lstStyle/>
          <a:p>
            <a:pPr algn="r"/>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P.11</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937523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（参考）宿泊税の活用に</a:t>
            </a:r>
            <a:r>
              <a:rPr lang="ja-JP" altLang="en-US" dirty="0"/>
              <a:t>あたって</a:t>
            </a:r>
            <a:r>
              <a:rPr lang="ja-JP" altLang="en-US" dirty="0" smtClean="0"/>
              <a:t>の留意事項</a:t>
            </a:r>
            <a:endParaRPr kumimoji="1" lang="ja-JP" altLang="en-US" dirty="0"/>
          </a:p>
        </p:txBody>
      </p:sp>
      <p:sp>
        <p:nvSpPr>
          <p:cNvPr id="21" name="テキスト ボックス 20"/>
          <p:cNvSpPr txBox="1"/>
          <p:nvPr/>
        </p:nvSpPr>
        <p:spPr>
          <a:xfrm>
            <a:off x="161925" y="1092507"/>
            <a:ext cx="9180000" cy="5216813"/>
          </a:xfrm>
          <a:prstGeom prst="rect">
            <a:avLst/>
          </a:prstGeom>
          <a:noFill/>
        </p:spPr>
        <p:txBody>
          <a:bodyPr wrap="square" rIns="36000" rtlCol="0">
            <a:spAutoFit/>
          </a:bodyPr>
          <a:lstStyle/>
          <a:p>
            <a:pPr>
              <a:spcBef>
                <a:spcPts val="600"/>
              </a:spcBef>
            </a:pP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28</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年</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月議会　府民文化常任委員会における付帯決議</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p>
          <a:p>
            <a:pPr>
              <a:spcBef>
                <a:spcPts val="600"/>
              </a:spcBef>
            </a:pP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28</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年</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月定例会に提出の第</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83</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号議案、大阪府宿泊税条例制定の件については、知事及び執行機関は、次の点に留意すること</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marL="449263" indent="-449263">
              <a:spcBef>
                <a:spcPts val="60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１．宿泊税は、府に納入された宿泊税額から宿泊税の賦課徴収に要する費用を控除して得た額を、大阪が世界有数の国際都市として発展していくことを目指し、都市の魅力を高めるとともに、文化や歴史、自然、スポーツなどの資源を生かした観光振興を図る施策に要する費用に充当すること。</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marL="449263" indent="-449263">
              <a:spcBef>
                <a:spcPts val="60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２．宿泊税による税収については、これまで取り組んできた事業へ単純に財源を振りかえるのではなく、大阪の観光振興の柱に基づき、状況に応じた優先度をよく検討の上、必要と判断された事業に充当すること。</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marL="449263" indent="-449263">
              <a:spcBef>
                <a:spcPts val="60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３．納税者である宿泊者に対し、徴税者たる府としての説明責任をしっかり果たすため、どのような事業に宿泊税を充当したのか、毎年度実績を公表するなど、透明性を図ること。</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テキスト ボックス 12"/>
          <p:cNvSpPr txBox="1"/>
          <p:nvPr/>
        </p:nvSpPr>
        <p:spPr>
          <a:xfrm>
            <a:off x="8816740" y="6594530"/>
            <a:ext cx="720080" cy="276999"/>
          </a:xfrm>
          <a:prstGeom prst="rect">
            <a:avLst/>
          </a:prstGeom>
          <a:noFill/>
        </p:spPr>
        <p:txBody>
          <a:bodyPr wrap="square" rtlCol="0">
            <a:spAutoFit/>
          </a:bodyPr>
          <a:lstStyle/>
          <a:p>
            <a:pPr algn="r"/>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P.12</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812520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4" name="テキスト ボックス 3"/>
          <p:cNvSpPr txBox="1"/>
          <p:nvPr/>
        </p:nvSpPr>
        <p:spPr>
          <a:xfrm>
            <a:off x="702437" y="1997839"/>
            <a:ext cx="8136000" cy="2862322"/>
          </a:xfrm>
          <a:prstGeom prst="rect">
            <a:avLst/>
          </a:prstGeom>
          <a:noFill/>
        </p:spPr>
        <p:txBody>
          <a:bodyPr wrap="square" rtlCol="0">
            <a:spAutoFit/>
          </a:bodyPr>
          <a:lstStyle/>
          <a:p>
            <a:pPr>
              <a:lnSpc>
                <a:spcPct val="150000"/>
              </a:lnSpc>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１</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観光を取り巻く環境の変化</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２．</a:t>
            </a:r>
            <a:r>
              <a:rPr lang="ja-JP" altLang="ja-JP" sz="2400" b="1" dirty="0">
                <a:latin typeface="Meiryo UI" panose="020B0604030504040204" pitchFamily="50" charset="-128"/>
                <a:ea typeface="Meiryo UI" panose="020B0604030504040204" pitchFamily="50" charset="-128"/>
                <a:cs typeface="Meiryo UI" panose="020B0604030504040204" pitchFamily="50" charset="-128"/>
              </a:rPr>
              <a:t>今後の観光振興</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施策の</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方向性</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３．</a:t>
            </a:r>
            <a:r>
              <a:rPr lang="ja-JP" altLang="ja-JP" sz="2400" b="1" dirty="0">
                <a:latin typeface="Meiryo UI" panose="020B0604030504040204" pitchFamily="50" charset="-128"/>
                <a:ea typeface="Meiryo UI" panose="020B0604030504040204" pitchFamily="50" charset="-128"/>
                <a:cs typeface="Meiryo UI" panose="020B0604030504040204" pitchFamily="50" charset="-128"/>
              </a:rPr>
              <a:t>宿泊税制度の見直しの</a:t>
            </a:r>
            <a:r>
              <a:rPr lang="ja-JP" altLang="ja-JP" sz="2400" b="1" dirty="0" smtClean="0">
                <a:latin typeface="Meiryo UI" panose="020B0604030504040204" pitchFamily="50" charset="-128"/>
                <a:ea typeface="Meiryo UI" panose="020B0604030504040204" pitchFamily="50" charset="-128"/>
                <a:cs typeface="Meiryo UI" panose="020B0604030504040204" pitchFamily="50" charset="-128"/>
              </a:rPr>
              <a:t>方向性</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49014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観光を取り巻く環境の</a:t>
            </a:r>
            <a:r>
              <a:rPr lang="ja-JP" altLang="en-US" dirty="0" smtClean="0"/>
              <a:t>変化①</a:t>
            </a:r>
            <a:r>
              <a:rPr kumimoji="1" lang="ja-JP" altLang="en-US" dirty="0" smtClean="0"/>
              <a:t>　</a:t>
            </a:r>
            <a:r>
              <a:rPr kumimoji="1" lang="ja-JP" altLang="en-US" sz="1800" dirty="0" smtClean="0"/>
              <a:t>～来阪外国人旅行者数の推移～</a:t>
            </a:r>
            <a:endParaRPr kumimoji="1" lang="ja-JP" altLang="en-US" sz="1800" dirty="0"/>
          </a:p>
        </p:txBody>
      </p:sp>
      <p:sp>
        <p:nvSpPr>
          <p:cNvPr id="10" name="テキスト ボックス 9"/>
          <p:cNvSpPr txBox="1"/>
          <p:nvPr/>
        </p:nvSpPr>
        <p:spPr>
          <a:xfrm>
            <a:off x="8816740" y="6594530"/>
            <a:ext cx="720080" cy="276999"/>
          </a:xfrm>
          <a:prstGeom prst="rect">
            <a:avLst/>
          </a:prstGeom>
          <a:noFill/>
        </p:spPr>
        <p:txBody>
          <a:bodyPr wrap="square" rtlCol="0">
            <a:spAutoFit/>
          </a:bodyPr>
          <a:lstStyle/>
          <a:p>
            <a:pPr algn="r"/>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P.1</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1" name="グラフ 10"/>
          <p:cNvGraphicFramePr>
            <a:graphicFrameLocks/>
          </p:cNvGraphicFramePr>
          <p:nvPr>
            <p:extLst>
              <p:ext uri="{D42A27DB-BD31-4B8C-83A1-F6EECF244321}">
                <p14:modId xmlns:p14="http://schemas.microsoft.com/office/powerpoint/2010/main" val="3649524164"/>
              </p:ext>
            </p:extLst>
          </p:nvPr>
        </p:nvGraphicFramePr>
        <p:xfrm>
          <a:off x="341946" y="1412775"/>
          <a:ext cx="8856983" cy="4917449"/>
        </p:xfrm>
        <a:graphic>
          <a:graphicData uri="http://schemas.openxmlformats.org/drawingml/2006/chart">
            <c:chart xmlns:c="http://schemas.openxmlformats.org/drawingml/2006/chart" xmlns:r="http://schemas.openxmlformats.org/officeDocument/2006/relationships" r:id="rId3"/>
          </a:graphicData>
        </a:graphic>
      </p:graphicFrame>
      <p:sp>
        <p:nvSpPr>
          <p:cNvPr id="12" name="テキスト ボックス 11"/>
          <p:cNvSpPr txBox="1"/>
          <p:nvPr/>
        </p:nvSpPr>
        <p:spPr>
          <a:xfrm>
            <a:off x="954933" y="6207115"/>
            <a:ext cx="8280000" cy="246221"/>
          </a:xfrm>
          <a:prstGeom prst="rect">
            <a:avLst/>
          </a:prstGeom>
          <a:noFill/>
        </p:spPr>
        <p:txBody>
          <a:bodyPr wrap="square" rtlCol="0">
            <a:spAutoFit/>
          </a:bodyPr>
          <a:lstStyle/>
          <a:p>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来阪外客数</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は、日本政府観光局（</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JNTO</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）の「訪日外客数」に、観光庁の「訪日外国人消費動向調査」の訪問率を乗じて算出（大阪府独自推計）</a:t>
            </a: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テキスト ボックス 12"/>
          <p:cNvSpPr txBox="1"/>
          <p:nvPr/>
        </p:nvSpPr>
        <p:spPr>
          <a:xfrm>
            <a:off x="5331690" y="6557282"/>
            <a:ext cx="3759227" cy="252000"/>
          </a:xfrm>
          <a:prstGeom prst="rect">
            <a:avLst/>
          </a:prstGeom>
          <a:noFill/>
        </p:spPr>
        <p:txBody>
          <a:bodyPr wrap="square" rtlCol="0">
            <a:spAutoFit/>
          </a:bodyPr>
          <a:lstStyle/>
          <a:p>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出典：日本政府観光局（</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JNTO</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及び</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観光庁資料により作成</a:t>
            </a: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p:cNvSpPr txBox="1"/>
          <p:nvPr/>
        </p:nvSpPr>
        <p:spPr>
          <a:xfrm>
            <a:off x="-1" y="764704"/>
            <a:ext cx="9738990" cy="646331"/>
          </a:xfrm>
          <a:prstGeom prst="rect">
            <a:avLst/>
          </a:prstGeom>
          <a:noFill/>
        </p:spPr>
        <p:txBody>
          <a:bodyPr wrap="square" rtlCol="0">
            <a:spAutoFit/>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来阪外国人旅行者数は、制度設計時（平成</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26</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年）から、約</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倍に増加（</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376</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万人→</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1,110</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万人</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この伸び率は全国を大きく上回るもの（全国は約</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倍）</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7151513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観光を取り巻く環境の</a:t>
            </a:r>
            <a:r>
              <a:rPr lang="ja-JP" altLang="en-US" dirty="0" smtClean="0"/>
              <a:t>変化</a:t>
            </a:r>
            <a:r>
              <a:rPr lang="ja-JP" altLang="en-US" dirty="0"/>
              <a:t>②</a:t>
            </a:r>
            <a:r>
              <a:rPr lang="ja-JP" altLang="en-US" sz="2000" dirty="0" smtClean="0"/>
              <a:t>　</a:t>
            </a:r>
            <a:r>
              <a:rPr lang="ja-JP" altLang="en-US" sz="1800" dirty="0" smtClean="0"/>
              <a:t>～宿泊施設数の推移～</a:t>
            </a:r>
            <a:endParaRPr kumimoji="1" lang="ja-JP" altLang="en-US" sz="2000" dirty="0"/>
          </a:p>
        </p:txBody>
      </p:sp>
      <p:graphicFrame>
        <p:nvGraphicFramePr>
          <p:cNvPr id="4" name="表 3"/>
          <p:cNvGraphicFramePr>
            <a:graphicFrameLocks noGrp="1"/>
          </p:cNvGraphicFramePr>
          <p:nvPr>
            <p:extLst>
              <p:ext uri="{D42A27DB-BD31-4B8C-83A1-F6EECF244321}">
                <p14:modId xmlns:p14="http://schemas.microsoft.com/office/powerpoint/2010/main" val="627729726"/>
              </p:ext>
            </p:extLst>
          </p:nvPr>
        </p:nvGraphicFramePr>
        <p:xfrm>
          <a:off x="233933" y="1744240"/>
          <a:ext cx="9144000" cy="1456000"/>
        </p:xfrm>
        <a:graphic>
          <a:graphicData uri="http://schemas.openxmlformats.org/drawingml/2006/table">
            <a:tbl>
              <a:tblPr firstRow="1" firstCol="1" bandRow="1">
                <a:tableStyleId>{5C22544A-7EE6-4342-B048-85BDC9FD1C3A}</a:tableStyleId>
              </a:tblPr>
              <a:tblGrid>
                <a:gridCol w="2160000"/>
                <a:gridCol w="1512000"/>
                <a:gridCol w="720000"/>
                <a:gridCol w="1512000"/>
                <a:gridCol w="360000"/>
                <a:gridCol w="1440000"/>
                <a:gridCol w="1440000"/>
              </a:tblGrid>
              <a:tr h="208800">
                <a:tc>
                  <a:txBody>
                    <a:bodyPr/>
                    <a:lstStyle/>
                    <a:p>
                      <a:endParaRPr lang="ja-JP" sz="12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ctr">
                        <a:lnSpc>
                          <a:spcPts val="1600"/>
                        </a:lnSpc>
                        <a:spcAft>
                          <a:spcPts val="0"/>
                        </a:spcAft>
                      </a:pPr>
                      <a:r>
                        <a:rPr lang="en-US" altLang="ja-JP" sz="1200" kern="0" dirty="0" smtClean="0">
                          <a:effectLst/>
                          <a:latin typeface="Meiryo UI" panose="020B0604030504040204" pitchFamily="50" charset="-128"/>
                          <a:ea typeface="Meiryo UI" panose="020B0604030504040204" pitchFamily="50" charset="-128"/>
                          <a:cs typeface="Meiryo UI" panose="020B0604030504040204" pitchFamily="50" charset="-128"/>
                        </a:rPr>
                        <a:t>2015</a:t>
                      </a:r>
                      <a:r>
                        <a:rPr lang="ja-JP" alt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年</a:t>
                      </a:r>
                      <a:r>
                        <a:rPr 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3</a:t>
                      </a:r>
                      <a:r>
                        <a:rPr lang="ja-JP" alt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月</a:t>
                      </a:r>
                      <a:r>
                        <a:rPr lang="ja-JP" sz="1200" kern="0" dirty="0" smtClean="0">
                          <a:effectLst/>
                          <a:latin typeface="Meiryo UI" panose="020B0604030504040204" pitchFamily="50" charset="-128"/>
                          <a:ea typeface="Meiryo UI" panose="020B0604030504040204" pitchFamily="50" charset="-128"/>
                          <a:cs typeface="Meiryo UI" panose="020B0604030504040204" pitchFamily="50" charset="-128"/>
                        </a:rPr>
                        <a:t>末</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ctr">
                        <a:lnSpc>
                          <a:spcPts val="1600"/>
                        </a:lnSpc>
                        <a:spcAft>
                          <a:spcPts val="0"/>
                        </a:spcAf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noFill/>
                  </a:tcPr>
                </a:tc>
                <a:tc>
                  <a:txBody>
                    <a:bodyPr/>
                    <a:lstStyle/>
                    <a:p>
                      <a:pPr algn="ctr">
                        <a:lnSpc>
                          <a:spcPts val="1600"/>
                        </a:lnSpc>
                        <a:spcAft>
                          <a:spcPts val="0"/>
                        </a:spcAft>
                      </a:pPr>
                      <a:r>
                        <a:rPr lang="en-US" altLang="ja-JP" sz="1200" kern="0" dirty="0" smtClean="0">
                          <a:effectLst/>
                          <a:latin typeface="Meiryo UI" panose="020B0604030504040204" pitchFamily="50" charset="-128"/>
                          <a:ea typeface="Meiryo UI" panose="020B0604030504040204" pitchFamily="50" charset="-128"/>
                          <a:cs typeface="Meiryo UI" panose="020B0604030504040204" pitchFamily="50" charset="-128"/>
                        </a:rPr>
                        <a:t>2018</a:t>
                      </a:r>
                      <a:r>
                        <a:rPr lang="ja-JP" alt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年</a:t>
                      </a:r>
                      <a:r>
                        <a:rPr lang="en-US" altLang="ja-JP" sz="1200" kern="0" dirty="0" smtClean="0">
                          <a:effectLst/>
                          <a:latin typeface="Meiryo UI" panose="020B0604030504040204" pitchFamily="50" charset="-128"/>
                          <a:ea typeface="Meiryo UI" panose="020B0604030504040204" pitchFamily="50" charset="-128"/>
                          <a:cs typeface="Meiryo UI" panose="020B0604030504040204" pitchFamily="50" charset="-128"/>
                        </a:rPr>
                        <a:t>3</a:t>
                      </a:r>
                      <a:r>
                        <a:rPr lang="ja-JP" alt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月末</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ctr">
                        <a:lnSpc>
                          <a:spcPts val="1600"/>
                        </a:lnSpc>
                        <a:spcAft>
                          <a:spcPts val="0"/>
                        </a:spcAf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noFill/>
                  </a:tcPr>
                </a:tc>
                <a:tc>
                  <a:txBody>
                    <a:bodyPr/>
                    <a:lstStyle/>
                    <a:p>
                      <a:pPr algn="ctr">
                        <a:lnSpc>
                          <a:spcPts val="1600"/>
                        </a:lnSpc>
                        <a:spcAft>
                          <a:spcPts val="0"/>
                        </a:spcAft>
                      </a:pPr>
                      <a:r>
                        <a:rPr lang="ja-JP" sz="1200" kern="0" dirty="0">
                          <a:effectLst/>
                          <a:latin typeface="Meiryo UI" panose="020B0604030504040204" pitchFamily="50" charset="-128"/>
                          <a:ea typeface="Meiryo UI" panose="020B0604030504040204" pitchFamily="50" charset="-128"/>
                          <a:cs typeface="Meiryo UI" panose="020B0604030504040204" pitchFamily="50" charset="-128"/>
                        </a:rPr>
                        <a:t>増加数</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ctr">
                        <a:lnSpc>
                          <a:spcPts val="1600"/>
                        </a:lnSpc>
                        <a:spcAft>
                          <a:spcPts val="0"/>
                        </a:spcAft>
                      </a:pPr>
                      <a:r>
                        <a:rPr lang="ja-JP" sz="1200" kern="0" dirty="0">
                          <a:effectLst/>
                          <a:latin typeface="Meiryo UI" panose="020B0604030504040204" pitchFamily="50" charset="-128"/>
                          <a:ea typeface="Meiryo UI" panose="020B0604030504040204" pitchFamily="50" charset="-128"/>
                          <a:cs typeface="Meiryo UI" panose="020B0604030504040204" pitchFamily="50" charset="-128"/>
                        </a:rPr>
                        <a:t>増加率</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r>
              <a:tr h="208800">
                <a:tc>
                  <a:txBody>
                    <a:bodyPr/>
                    <a:lstStyle/>
                    <a:p>
                      <a:pPr algn="l">
                        <a:lnSpc>
                          <a:spcPts val="1600"/>
                        </a:lnSpc>
                        <a:spcAft>
                          <a:spcPts val="0"/>
                        </a:spcAft>
                      </a:pPr>
                      <a:r>
                        <a:rPr lang="ja-JP" sz="1200" kern="0">
                          <a:effectLst/>
                          <a:latin typeface="Meiryo UI" panose="020B0604030504040204" pitchFamily="50" charset="-128"/>
                          <a:ea typeface="Meiryo UI" panose="020B0604030504040204" pitchFamily="50" charset="-128"/>
                          <a:cs typeface="Meiryo UI" panose="020B0604030504040204" pitchFamily="50" charset="-128"/>
                        </a:rPr>
                        <a:t>ホテル・旅館</a:t>
                      </a:r>
                      <a:endParaRPr lang="ja-JP" sz="12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r">
                        <a:lnSpc>
                          <a:spcPts val="1600"/>
                        </a:lnSpc>
                        <a:spcAft>
                          <a:spcPts val="0"/>
                        </a:spcAft>
                      </a:pPr>
                      <a:r>
                        <a:rPr 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1,130</a:t>
                      </a:r>
                      <a:r>
                        <a:rPr lang="ja-JP" alt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件</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r">
                        <a:lnSpc>
                          <a:spcPts val="1600"/>
                        </a:lnSpc>
                        <a:spcAft>
                          <a:spcPts val="0"/>
                        </a:spcAf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noFill/>
                  </a:tcPr>
                </a:tc>
                <a:tc>
                  <a:txBody>
                    <a:bodyPr/>
                    <a:lstStyle/>
                    <a:p>
                      <a:pPr algn="r">
                        <a:lnSpc>
                          <a:spcPts val="1600"/>
                        </a:lnSpc>
                        <a:spcAft>
                          <a:spcPts val="0"/>
                        </a:spcAft>
                      </a:pPr>
                      <a:r>
                        <a:rPr 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1,230</a:t>
                      </a:r>
                      <a:r>
                        <a:rPr lang="ja-JP" alt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件</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r">
                        <a:lnSpc>
                          <a:spcPts val="1600"/>
                        </a:lnSpc>
                        <a:spcAft>
                          <a:spcPts val="0"/>
                        </a:spcAf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noFill/>
                  </a:tcPr>
                </a:tc>
                <a:tc>
                  <a:txBody>
                    <a:bodyPr/>
                    <a:lstStyle/>
                    <a:p>
                      <a:pPr algn="r">
                        <a:lnSpc>
                          <a:spcPts val="1600"/>
                        </a:lnSpc>
                        <a:spcAft>
                          <a:spcPts val="0"/>
                        </a:spcAft>
                      </a:pPr>
                      <a:r>
                        <a:rPr 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100</a:t>
                      </a:r>
                      <a:r>
                        <a:rPr lang="ja-JP" alt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件</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r">
                        <a:lnSpc>
                          <a:spcPts val="1600"/>
                        </a:lnSpc>
                        <a:spcAft>
                          <a:spcPts val="0"/>
                        </a:spcAft>
                      </a:pPr>
                      <a:r>
                        <a:rPr 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108.8%</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r>
              <a:tr h="208800">
                <a:tc>
                  <a:txBody>
                    <a:bodyPr/>
                    <a:lstStyle/>
                    <a:p>
                      <a:pPr algn="l">
                        <a:lnSpc>
                          <a:spcPts val="1600"/>
                        </a:lnSpc>
                        <a:spcAft>
                          <a:spcPts val="0"/>
                        </a:spcAft>
                      </a:pPr>
                      <a:r>
                        <a:rPr lang="ja-JP" sz="1200" kern="0" dirty="0">
                          <a:effectLst/>
                          <a:latin typeface="Meiryo UI" panose="020B0604030504040204" pitchFamily="50" charset="-128"/>
                          <a:ea typeface="Meiryo UI" panose="020B0604030504040204" pitchFamily="50" charset="-128"/>
                          <a:cs typeface="Meiryo UI" panose="020B0604030504040204" pitchFamily="50" charset="-128"/>
                        </a:rPr>
                        <a:t>簡易宿所</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r">
                        <a:lnSpc>
                          <a:spcPts val="1600"/>
                        </a:lnSpc>
                        <a:spcAft>
                          <a:spcPts val="0"/>
                        </a:spcAft>
                      </a:pPr>
                      <a:r>
                        <a:rPr 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178</a:t>
                      </a:r>
                      <a:r>
                        <a:rPr lang="ja-JP" alt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件</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r">
                        <a:lnSpc>
                          <a:spcPts val="1600"/>
                        </a:lnSpc>
                        <a:spcAft>
                          <a:spcPts val="0"/>
                        </a:spcAft>
                      </a:pPr>
                      <a:endParaRPr lang="ja-JP" sz="12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noFill/>
                  </a:tcPr>
                </a:tc>
                <a:tc>
                  <a:txBody>
                    <a:bodyPr/>
                    <a:lstStyle/>
                    <a:p>
                      <a:pPr algn="r">
                        <a:lnSpc>
                          <a:spcPts val="1600"/>
                        </a:lnSpc>
                        <a:spcAft>
                          <a:spcPts val="0"/>
                        </a:spcAft>
                      </a:pPr>
                      <a:r>
                        <a:rPr 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599</a:t>
                      </a:r>
                      <a:r>
                        <a:rPr lang="ja-JP" alt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件</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r">
                        <a:lnSpc>
                          <a:spcPts val="1600"/>
                        </a:lnSpc>
                        <a:spcAft>
                          <a:spcPts val="0"/>
                        </a:spcAf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noFill/>
                  </a:tcPr>
                </a:tc>
                <a:tc>
                  <a:txBody>
                    <a:bodyPr/>
                    <a:lstStyle/>
                    <a:p>
                      <a:pPr algn="r">
                        <a:lnSpc>
                          <a:spcPts val="1600"/>
                        </a:lnSpc>
                        <a:spcAft>
                          <a:spcPts val="0"/>
                        </a:spcAft>
                      </a:pPr>
                      <a:r>
                        <a:rPr 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421</a:t>
                      </a:r>
                      <a:r>
                        <a:rPr lang="ja-JP" alt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件</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r">
                        <a:lnSpc>
                          <a:spcPts val="1600"/>
                        </a:lnSpc>
                        <a:spcAft>
                          <a:spcPts val="0"/>
                        </a:spcAft>
                      </a:pPr>
                      <a:r>
                        <a:rPr 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336.5%</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r>
              <a:tr h="208800">
                <a:tc>
                  <a:txBody>
                    <a:bodyPr/>
                    <a:lstStyle/>
                    <a:p>
                      <a:pPr algn="l">
                        <a:lnSpc>
                          <a:spcPts val="1600"/>
                        </a:lnSpc>
                        <a:spcAft>
                          <a:spcPts val="0"/>
                        </a:spcAft>
                      </a:pPr>
                      <a:r>
                        <a:rPr lang="ja-JP" sz="1200" kern="0">
                          <a:effectLst/>
                          <a:latin typeface="Meiryo UI" panose="020B0604030504040204" pitchFamily="50" charset="-128"/>
                          <a:ea typeface="Meiryo UI" panose="020B0604030504040204" pitchFamily="50" charset="-128"/>
                          <a:cs typeface="Meiryo UI" panose="020B0604030504040204" pitchFamily="50" charset="-128"/>
                        </a:rPr>
                        <a:t>特区民泊</a:t>
                      </a:r>
                      <a:endParaRPr lang="ja-JP" sz="12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r">
                        <a:lnSpc>
                          <a:spcPts val="1600"/>
                        </a:lnSpc>
                        <a:spcAft>
                          <a:spcPts val="0"/>
                        </a:spcAft>
                      </a:pPr>
                      <a:r>
                        <a:rPr 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0</a:t>
                      </a:r>
                      <a:r>
                        <a:rPr lang="ja-JP" alt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件</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r">
                        <a:lnSpc>
                          <a:spcPts val="1600"/>
                        </a:lnSpc>
                        <a:spcAft>
                          <a:spcPts val="0"/>
                        </a:spcAf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noFill/>
                  </a:tcPr>
                </a:tc>
                <a:tc>
                  <a:txBody>
                    <a:bodyPr/>
                    <a:lstStyle/>
                    <a:p>
                      <a:pPr algn="r">
                        <a:lnSpc>
                          <a:spcPts val="1600"/>
                        </a:lnSpc>
                        <a:spcAft>
                          <a:spcPts val="0"/>
                        </a:spcAft>
                      </a:pPr>
                      <a:r>
                        <a:rPr 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669</a:t>
                      </a:r>
                      <a:r>
                        <a:rPr lang="ja-JP" alt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件</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r">
                        <a:lnSpc>
                          <a:spcPts val="1600"/>
                        </a:lnSpc>
                        <a:spcAft>
                          <a:spcPts val="0"/>
                        </a:spcAf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noFill/>
                  </a:tcPr>
                </a:tc>
                <a:tc>
                  <a:txBody>
                    <a:bodyPr/>
                    <a:lstStyle/>
                    <a:p>
                      <a:pPr algn="r">
                        <a:lnSpc>
                          <a:spcPts val="1600"/>
                        </a:lnSpc>
                        <a:spcAft>
                          <a:spcPts val="0"/>
                        </a:spcAft>
                      </a:pPr>
                      <a:r>
                        <a:rPr 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669</a:t>
                      </a:r>
                      <a:r>
                        <a:rPr lang="ja-JP" altLang="en-US" sz="1200" kern="0" dirty="0" smtClean="0">
                          <a:effectLst/>
                          <a:latin typeface="Meiryo UI" panose="020B0604030504040204" pitchFamily="50" charset="-128"/>
                          <a:ea typeface="Meiryo UI" panose="020B0604030504040204" pitchFamily="50" charset="-128"/>
                          <a:cs typeface="Meiryo UI" panose="020B0604030504040204" pitchFamily="50" charset="-128"/>
                        </a:rPr>
                        <a:t>件</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r">
                        <a:lnSpc>
                          <a:spcPts val="1600"/>
                        </a:lnSpc>
                        <a:spcAft>
                          <a:spcPts val="0"/>
                        </a:spcAft>
                      </a:pPr>
                      <a:r>
                        <a:rPr lang="ja-JP" sz="1200" kern="0" dirty="0">
                          <a:effectLst/>
                          <a:latin typeface="Meiryo UI" panose="020B0604030504040204" pitchFamily="50" charset="-128"/>
                          <a:ea typeface="Meiryo UI" panose="020B0604030504040204" pitchFamily="50" charset="-128"/>
                          <a:cs typeface="Meiryo UI" panose="020B0604030504040204" pitchFamily="50" charset="-128"/>
                        </a:rPr>
                        <a:t>－</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r>
              <a:tr h="208800">
                <a:tc>
                  <a:txBody>
                    <a:bodyPr/>
                    <a:lstStyle/>
                    <a:p>
                      <a:pPr algn="ctr">
                        <a:lnSpc>
                          <a:spcPts val="1600"/>
                        </a:lnSpc>
                        <a:spcAft>
                          <a:spcPts val="0"/>
                        </a:spcAft>
                      </a:pPr>
                      <a:r>
                        <a:rPr lang="ja-JP" sz="1200" kern="0">
                          <a:effectLst/>
                          <a:latin typeface="Meiryo UI" panose="020B0604030504040204" pitchFamily="50" charset="-128"/>
                          <a:ea typeface="Meiryo UI" panose="020B0604030504040204" pitchFamily="50" charset="-128"/>
                          <a:cs typeface="Meiryo UI" panose="020B0604030504040204" pitchFamily="50" charset="-128"/>
                        </a:rPr>
                        <a:t>合　　計</a:t>
                      </a:r>
                      <a:endParaRPr lang="ja-JP" sz="12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r">
                        <a:lnSpc>
                          <a:spcPts val="1600"/>
                        </a:lnSpc>
                        <a:spcAft>
                          <a:spcPts val="0"/>
                        </a:spcAft>
                      </a:pPr>
                      <a:r>
                        <a:rPr lang="en-US" sz="1200" b="1" kern="0" dirty="0" smtClean="0">
                          <a:effectLst/>
                          <a:latin typeface="Meiryo UI" panose="020B0604030504040204" pitchFamily="50" charset="-128"/>
                          <a:ea typeface="Meiryo UI" panose="020B0604030504040204" pitchFamily="50" charset="-128"/>
                          <a:cs typeface="Meiryo UI" panose="020B0604030504040204" pitchFamily="50" charset="-128"/>
                        </a:rPr>
                        <a:t>1,308</a:t>
                      </a:r>
                      <a:r>
                        <a:rPr lang="ja-JP" altLang="en-US" sz="1200" b="1" kern="0" dirty="0" smtClean="0">
                          <a:effectLst/>
                          <a:latin typeface="Meiryo UI" panose="020B0604030504040204" pitchFamily="50" charset="-128"/>
                          <a:ea typeface="Meiryo UI" panose="020B0604030504040204" pitchFamily="50" charset="-128"/>
                          <a:cs typeface="Meiryo UI" panose="020B0604030504040204" pitchFamily="50" charset="-128"/>
                        </a:rPr>
                        <a:t>件</a:t>
                      </a:r>
                      <a:endParaRPr lang="ja-JP" sz="12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r">
                        <a:lnSpc>
                          <a:spcPts val="1600"/>
                        </a:lnSpc>
                        <a:spcAft>
                          <a:spcPts val="0"/>
                        </a:spcAft>
                      </a:pPr>
                      <a:endParaRPr lang="ja-JP" sz="12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noFill/>
                  </a:tcPr>
                </a:tc>
                <a:tc>
                  <a:txBody>
                    <a:bodyPr/>
                    <a:lstStyle/>
                    <a:p>
                      <a:pPr algn="r">
                        <a:lnSpc>
                          <a:spcPts val="1600"/>
                        </a:lnSpc>
                        <a:spcAft>
                          <a:spcPts val="0"/>
                        </a:spcAft>
                      </a:pPr>
                      <a:r>
                        <a:rPr lang="en-US" sz="1200" b="1" kern="0" dirty="0" smtClean="0">
                          <a:effectLst/>
                          <a:latin typeface="Meiryo UI" panose="020B0604030504040204" pitchFamily="50" charset="-128"/>
                          <a:ea typeface="Meiryo UI" panose="020B0604030504040204" pitchFamily="50" charset="-128"/>
                          <a:cs typeface="Meiryo UI" panose="020B0604030504040204" pitchFamily="50" charset="-128"/>
                        </a:rPr>
                        <a:t>2,498</a:t>
                      </a:r>
                      <a:r>
                        <a:rPr lang="ja-JP" altLang="en-US" sz="1200" b="1" kern="0" dirty="0" smtClean="0">
                          <a:effectLst/>
                          <a:latin typeface="Meiryo UI" panose="020B0604030504040204" pitchFamily="50" charset="-128"/>
                          <a:ea typeface="Meiryo UI" panose="020B0604030504040204" pitchFamily="50" charset="-128"/>
                          <a:cs typeface="Meiryo UI" panose="020B0604030504040204" pitchFamily="50" charset="-128"/>
                        </a:rPr>
                        <a:t>件</a:t>
                      </a:r>
                      <a:endParaRPr lang="ja-JP" sz="12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r">
                        <a:lnSpc>
                          <a:spcPts val="1600"/>
                        </a:lnSpc>
                        <a:spcAft>
                          <a:spcPts val="0"/>
                        </a:spcAft>
                      </a:pPr>
                      <a:endParaRPr lang="ja-JP" sz="12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noFill/>
                  </a:tcPr>
                </a:tc>
                <a:tc>
                  <a:txBody>
                    <a:bodyPr/>
                    <a:lstStyle/>
                    <a:p>
                      <a:pPr algn="r">
                        <a:lnSpc>
                          <a:spcPts val="1600"/>
                        </a:lnSpc>
                        <a:spcAft>
                          <a:spcPts val="0"/>
                        </a:spcAft>
                      </a:pPr>
                      <a:r>
                        <a:rPr lang="en-US" sz="1200" b="1" kern="0" dirty="0" smtClean="0">
                          <a:effectLst/>
                          <a:latin typeface="Meiryo UI" panose="020B0604030504040204" pitchFamily="50" charset="-128"/>
                          <a:ea typeface="Meiryo UI" panose="020B0604030504040204" pitchFamily="50" charset="-128"/>
                          <a:cs typeface="Meiryo UI" panose="020B0604030504040204" pitchFamily="50" charset="-128"/>
                        </a:rPr>
                        <a:t>1,190</a:t>
                      </a:r>
                      <a:r>
                        <a:rPr lang="ja-JP" altLang="en-US" sz="1200" b="1" kern="0" dirty="0" smtClean="0">
                          <a:effectLst/>
                          <a:latin typeface="Meiryo UI" panose="020B0604030504040204" pitchFamily="50" charset="-128"/>
                          <a:ea typeface="Meiryo UI" panose="020B0604030504040204" pitchFamily="50" charset="-128"/>
                          <a:cs typeface="Meiryo UI" panose="020B0604030504040204" pitchFamily="50" charset="-128"/>
                        </a:rPr>
                        <a:t>件</a:t>
                      </a:r>
                      <a:endParaRPr lang="ja-JP" sz="12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r">
                        <a:lnSpc>
                          <a:spcPts val="1600"/>
                        </a:lnSpc>
                        <a:spcAft>
                          <a:spcPts val="0"/>
                        </a:spcAft>
                      </a:pPr>
                      <a:r>
                        <a:rPr lang="en-US" sz="1200" b="1" kern="0" dirty="0" smtClean="0">
                          <a:effectLst/>
                          <a:latin typeface="Meiryo UI" panose="020B0604030504040204" pitchFamily="50" charset="-128"/>
                          <a:ea typeface="Meiryo UI" panose="020B0604030504040204" pitchFamily="50" charset="-128"/>
                          <a:cs typeface="Meiryo UI" panose="020B0604030504040204" pitchFamily="50" charset="-128"/>
                        </a:rPr>
                        <a:t>191.0%</a:t>
                      </a:r>
                      <a:endParaRPr lang="ja-JP" sz="12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r>
              <a:tr h="180000">
                <a:tc>
                  <a:txBody>
                    <a:bodyPr/>
                    <a:lstStyle/>
                    <a:p>
                      <a:pPr algn="ctr">
                        <a:lnSpc>
                          <a:spcPts val="1600"/>
                        </a:lnSpc>
                        <a:spcAft>
                          <a:spcPts val="0"/>
                        </a:spcAft>
                      </a:pP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solidFill>
                      <a:schemeClr val="bg1"/>
                    </a:solidFill>
                  </a:tcPr>
                </a:tc>
                <a:tc>
                  <a:txBody>
                    <a:bodyPr/>
                    <a:lstStyle/>
                    <a:p>
                      <a:pPr algn="r">
                        <a:lnSpc>
                          <a:spcPts val="1600"/>
                        </a:lnSpc>
                        <a:spcAft>
                          <a:spcPts val="0"/>
                        </a:spcAft>
                      </a:pPr>
                      <a:endParaRPr lang="ja-JP" sz="12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solidFill>
                      <a:schemeClr val="bg1"/>
                    </a:solidFill>
                  </a:tcPr>
                </a:tc>
                <a:tc>
                  <a:txBody>
                    <a:bodyPr/>
                    <a:lstStyle/>
                    <a:p>
                      <a:pPr algn="r">
                        <a:lnSpc>
                          <a:spcPts val="1600"/>
                        </a:lnSpc>
                        <a:spcAft>
                          <a:spcPts val="0"/>
                        </a:spcAft>
                      </a:pPr>
                      <a:endParaRPr lang="ja-JP" sz="12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solidFill>
                      <a:schemeClr val="bg1"/>
                    </a:solidFill>
                  </a:tcPr>
                </a:tc>
                <a:tc>
                  <a:txBody>
                    <a:bodyPr/>
                    <a:lstStyle/>
                    <a:p>
                      <a:pPr algn="r">
                        <a:lnSpc>
                          <a:spcPts val="1600"/>
                        </a:lnSpc>
                        <a:spcAft>
                          <a:spcPts val="0"/>
                        </a:spcAft>
                      </a:pPr>
                      <a:endParaRPr lang="ja-JP" sz="12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solidFill>
                      <a:schemeClr val="bg1"/>
                    </a:solidFill>
                  </a:tcPr>
                </a:tc>
                <a:tc>
                  <a:txBody>
                    <a:bodyPr/>
                    <a:lstStyle/>
                    <a:p>
                      <a:pPr algn="r">
                        <a:lnSpc>
                          <a:spcPts val="1600"/>
                        </a:lnSpc>
                        <a:spcAft>
                          <a:spcPts val="0"/>
                        </a:spcAft>
                      </a:pPr>
                      <a:endParaRPr lang="ja-JP" sz="12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solidFill>
                      <a:schemeClr val="bg1"/>
                    </a:solidFill>
                  </a:tcPr>
                </a:tc>
                <a:tc>
                  <a:txBody>
                    <a:bodyPr/>
                    <a:lstStyle/>
                    <a:p>
                      <a:pPr algn="r">
                        <a:lnSpc>
                          <a:spcPts val="1600"/>
                        </a:lnSpc>
                        <a:spcAft>
                          <a:spcPts val="0"/>
                        </a:spcAft>
                      </a:pPr>
                      <a:endParaRPr lang="ja-JP" sz="12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solidFill>
                      <a:schemeClr val="bg1"/>
                    </a:solidFill>
                  </a:tcPr>
                </a:tc>
                <a:tc>
                  <a:txBody>
                    <a:bodyPr/>
                    <a:lstStyle/>
                    <a:p>
                      <a:pPr algn="r">
                        <a:lnSpc>
                          <a:spcPts val="1600"/>
                        </a:lnSpc>
                        <a:spcAft>
                          <a:spcPts val="0"/>
                        </a:spcAft>
                      </a:pPr>
                      <a:endParaRPr lang="ja-JP" sz="12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solidFill>
                      <a:schemeClr val="bg1"/>
                    </a:solidFill>
                  </a:tcPr>
                </a:tc>
              </a:tr>
              <a:tr h="208800">
                <a:tc>
                  <a:txBody>
                    <a:bodyPr/>
                    <a:lstStyle/>
                    <a:p>
                      <a:pPr algn="l">
                        <a:lnSpc>
                          <a:spcPts val="1600"/>
                        </a:lnSpc>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（参考）ホテル・旅館客室数</a:t>
                      </a:r>
                      <a:endParaRPr lang="ja-JP" sz="12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r">
                        <a:lnSpc>
                          <a:spcPts val="1600"/>
                        </a:lnSpc>
                        <a:spcAft>
                          <a:spcPts val="0"/>
                        </a:spcAft>
                      </a:pPr>
                      <a:r>
                        <a:rPr lang="en-US" altLang="ja-JP" sz="1200" b="0" kern="100" dirty="0" smtClean="0">
                          <a:effectLst/>
                          <a:latin typeface="Meiryo UI" panose="020B0604030504040204" pitchFamily="50" charset="-128"/>
                          <a:ea typeface="Meiryo UI" panose="020B0604030504040204" pitchFamily="50" charset="-128"/>
                          <a:cs typeface="Meiryo UI" panose="020B0604030504040204" pitchFamily="50" charset="-128"/>
                        </a:rPr>
                        <a:t>76,128</a:t>
                      </a:r>
                      <a:r>
                        <a:rPr lang="ja-JP" altLang="en-US" sz="1200" b="0" kern="100" dirty="0" smtClean="0">
                          <a:effectLst/>
                          <a:latin typeface="Meiryo UI" panose="020B0604030504040204" pitchFamily="50" charset="-128"/>
                          <a:ea typeface="Meiryo UI" panose="020B0604030504040204" pitchFamily="50" charset="-128"/>
                          <a:cs typeface="Meiryo UI" panose="020B0604030504040204" pitchFamily="50" charset="-128"/>
                        </a:rPr>
                        <a:t>室</a:t>
                      </a:r>
                      <a:endParaRPr lang="ja-JP" sz="12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r">
                        <a:lnSpc>
                          <a:spcPts val="1600"/>
                        </a:lnSpc>
                        <a:spcAft>
                          <a:spcPts val="0"/>
                        </a:spcAft>
                      </a:pPr>
                      <a:endParaRPr lang="ja-JP" sz="12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noFill/>
                  </a:tcPr>
                </a:tc>
                <a:tc>
                  <a:txBody>
                    <a:bodyPr/>
                    <a:lstStyle/>
                    <a:p>
                      <a:pPr algn="r">
                        <a:lnSpc>
                          <a:spcPts val="1600"/>
                        </a:lnSpc>
                        <a:spcAft>
                          <a:spcPts val="0"/>
                        </a:spcAft>
                      </a:pPr>
                      <a:r>
                        <a:rPr lang="en-US" altLang="ja-JP" sz="1200" b="0" kern="100" dirty="0" smtClean="0">
                          <a:effectLst/>
                          <a:latin typeface="Meiryo UI" panose="020B0604030504040204" pitchFamily="50" charset="-128"/>
                          <a:ea typeface="Meiryo UI" panose="020B0604030504040204" pitchFamily="50" charset="-128"/>
                          <a:cs typeface="Meiryo UI" panose="020B0604030504040204" pitchFamily="50" charset="-128"/>
                        </a:rPr>
                        <a:t>90,012</a:t>
                      </a:r>
                      <a:r>
                        <a:rPr lang="ja-JP" altLang="en-US" sz="1200" b="0" kern="100" dirty="0" smtClean="0">
                          <a:effectLst/>
                          <a:latin typeface="Meiryo UI" panose="020B0604030504040204" pitchFamily="50" charset="-128"/>
                          <a:ea typeface="Meiryo UI" panose="020B0604030504040204" pitchFamily="50" charset="-128"/>
                          <a:cs typeface="Meiryo UI" panose="020B0604030504040204" pitchFamily="50" charset="-128"/>
                        </a:rPr>
                        <a:t>室</a:t>
                      </a:r>
                      <a:endParaRPr lang="ja-JP" sz="12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r">
                        <a:lnSpc>
                          <a:spcPts val="1600"/>
                        </a:lnSpc>
                        <a:spcAft>
                          <a:spcPts val="0"/>
                        </a:spcAft>
                      </a:pPr>
                      <a:endParaRPr lang="ja-JP" sz="12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noFill/>
                  </a:tcPr>
                </a:tc>
                <a:tc>
                  <a:txBody>
                    <a:bodyPr/>
                    <a:lstStyle/>
                    <a:p>
                      <a:pPr algn="r">
                        <a:lnSpc>
                          <a:spcPts val="1600"/>
                        </a:lnSpc>
                        <a:spcAft>
                          <a:spcPts val="0"/>
                        </a:spcAft>
                      </a:pPr>
                      <a:r>
                        <a:rPr lang="en-US" altLang="ja-JP" sz="1200" b="0" kern="100" smtClean="0">
                          <a:effectLst/>
                          <a:latin typeface="Meiryo UI" panose="020B0604030504040204" pitchFamily="50" charset="-128"/>
                          <a:ea typeface="Meiryo UI" panose="020B0604030504040204" pitchFamily="50" charset="-128"/>
                          <a:cs typeface="Meiryo UI" panose="020B0604030504040204" pitchFamily="50" charset="-128"/>
                        </a:rPr>
                        <a:t>13,884</a:t>
                      </a:r>
                      <a:r>
                        <a:rPr lang="ja-JP" altLang="en-US" sz="1200" b="0" kern="100" dirty="0" smtClean="0">
                          <a:effectLst/>
                          <a:latin typeface="Meiryo UI" panose="020B0604030504040204" pitchFamily="50" charset="-128"/>
                          <a:ea typeface="Meiryo UI" panose="020B0604030504040204" pitchFamily="50" charset="-128"/>
                          <a:cs typeface="Meiryo UI" panose="020B0604030504040204" pitchFamily="50" charset="-128"/>
                        </a:rPr>
                        <a:t>室</a:t>
                      </a:r>
                      <a:endParaRPr lang="ja-JP" sz="12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c>
                  <a:txBody>
                    <a:bodyPr/>
                    <a:lstStyle/>
                    <a:p>
                      <a:pPr algn="r">
                        <a:lnSpc>
                          <a:spcPts val="1600"/>
                        </a:lnSpc>
                        <a:spcAft>
                          <a:spcPts val="0"/>
                        </a:spcAft>
                      </a:pPr>
                      <a:r>
                        <a:rPr lang="en-US" altLang="ja-JP" sz="1200" b="0" kern="100" dirty="0" smtClean="0">
                          <a:effectLst/>
                          <a:latin typeface="Meiryo UI" panose="020B0604030504040204" pitchFamily="50" charset="-128"/>
                          <a:ea typeface="Meiryo UI" panose="020B0604030504040204" pitchFamily="50" charset="-128"/>
                          <a:cs typeface="Meiryo UI" panose="020B0604030504040204" pitchFamily="50" charset="-128"/>
                        </a:rPr>
                        <a:t>118.2</a:t>
                      </a:r>
                      <a:r>
                        <a:rPr lang="ja-JP" altLang="en-US" sz="1200" b="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1200" b="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2865" marR="62865" marT="0" marB="0" anchor="ctr"/>
                </a:tc>
              </a:tr>
            </a:tbl>
          </a:graphicData>
        </a:graphic>
      </p:graphicFrame>
      <p:sp>
        <p:nvSpPr>
          <p:cNvPr id="5" name="Rectangle 1"/>
          <p:cNvSpPr>
            <a:spLocks noChangeArrowheads="1"/>
          </p:cNvSpPr>
          <p:nvPr/>
        </p:nvSpPr>
        <p:spPr bwMode="auto">
          <a:xfrm>
            <a:off x="31763" y="816967"/>
            <a:ext cx="2218393" cy="307777"/>
          </a:xfrm>
          <a:prstGeom prst="rect">
            <a:avLst/>
          </a:prstGeom>
          <a:solidFill>
            <a:srgbClr val="002060"/>
          </a:solidFill>
        </p:spPr>
        <p:txBody>
          <a:bodyPr wrap="square" rtlCol="0">
            <a:spAutoFit/>
          </a:bodyPr>
          <a:lstStyle/>
          <a:p>
            <a:pPr algn="ctr"/>
            <a:r>
              <a:rPr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府内の</a:t>
            </a:r>
            <a:r>
              <a:rPr lang="ja-JP" altLang="ja-JP"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宿泊</a:t>
            </a:r>
            <a:r>
              <a:rPr lang="ja-JP"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施設数の推移</a:t>
            </a:r>
          </a:p>
        </p:txBody>
      </p:sp>
      <p:sp>
        <p:nvSpPr>
          <p:cNvPr id="6" name="テキスト ボックス 5"/>
          <p:cNvSpPr txBox="1"/>
          <p:nvPr/>
        </p:nvSpPr>
        <p:spPr>
          <a:xfrm>
            <a:off x="5432229" y="3184400"/>
            <a:ext cx="3816424" cy="246221"/>
          </a:xfrm>
          <a:prstGeom prst="rect">
            <a:avLst/>
          </a:prstGeom>
          <a:noFill/>
        </p:spPr>
        <p:txBody>
          <a:bodyPr wrap="square" rtlCol="0">
            <a:spAutoFit/>
          </a:bodyPr>
          <a:lstStyle/>
          <a:p>
            <a:pPr algn="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出典：大阪府調査</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二等辺三角形 6"/>
          <p:cNvSpPr/>
          <p:nvPr/>
        </p:nvSpPr>
        <p:spPr>
          <a:xfrm rot="5400000">
            <a:off x="3841229" y="2457424"/>
            <a:ext cx="900000" cy="252000"/>
          </a:xfrm>
          <a:prstGeom prst="triangl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0" y="1095735"/>
            <a:ext cx="9649072" cy="646331"/>
          </a:xfrm>
          <a:prstGeom prst="rect">
            <a:avLst/>
          </a:prstGeom>
          <a:noFill/>
        </p:spPr>
        <p:txBody>
          <a:bodyPr wrap="square" rtlCol="0">
            <a:spAutoFit/>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近年、ホテル等の新規開業が急増、制度設計時（</a:t>
            </a:r>
            <a:r>
              <a:rPr lang="ja-JP" altLang="en-US" dirty="0">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27</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月末時点）から、約２倍に増加</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特に</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簡易宿所は約</a:t>
            </a:r>
            <a:r>
              <a:rPr lang="ja-JP" altLang="ja-JP" dirty="0">
                <a:latin typeface="Meiryo UI" panose="020B0604030504040204" pitchFamily="50" charset="-128"/>
                <a:ea typeface="Meiryo UI" panose="020B0604030504040204" pitchFamily="50" charset="-128"/>
                <a:cs typeface="Meiryo UI" panose="020B0604030504040204" pitchFamily="50" charset="-128"/>
              </a:rPr>
              <a:t>３倍と大幅に</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増加、特</a:t>
            </a:r>
            <a:r>
              <a:rPr lang="ja-JP" altLang="ja-JP" dirty="0">
                <a:latin typeface="Meiryo UI" panose="020B0604030504040204" pitchFamily="50" charset="-128"/>
                <a:ea typeface="Meiryo UI" panose="020B0604030504040204" pitchFamily="50" charset="-128"/>
                <a:cs typeface="Meiryo UI" panose="020B0604030504040204" pitchFamily="50" charset="-128"/>
              </a:rPr>
              <a:t>区</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民泊</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a:latin typeface="Meiryo UI" panose="020B0604030504040204" pitchFamily="50" charset="-128"/>
                <a:ea typeface="Meiryo UI" panose="020B0604030504040204" pitchFamily="50" charset="-128"/>
                <a:cs typeface="Meiryo UI" panose="020B0604030504040204" pitchFamily="50" charset="-128"/>
              </a:rPr>
              <a:t>平成</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28</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年～）</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に</a:t>
            </a:r>
            <a:r>
              <a:rPr lang="ja-JP" altLang="ja-JP" dirty="0">
                <a:latin typeface="Meiryo UI" panose="020B0604030504040204" pitchFamily="50" charset="-128"/>
                <a:ea typeface="Meiryo UI" panose="020B0604030504040204" pitchFamily="50" charset="-128"/>
                <a:cs typeface="Meiryo UI" panose="020B0604030504040204" pitchFamily="50" charset="-128"/>
              </a:rPr>
              <a:t>ついて</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も</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600</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を</a:t>
            </a:r>
            <a:r>
              <a:rPr lang="ja-JP" altLang="ja-JP" dirty="0">
                <a:latin typeface="Meiryo UI" panose="020B0604030504040204" pitchFamily="50" charset="-128"/>
                <a:ea typeface="Meiryo UI" panose="020B0604030504040204" pitchFamily="50" charset="-128"/>
                <a:cs typeface="Meiryo UI" panose="020B0604030504040204" pitchFamily="50" charset="-128"/>
              </a:rPr>
              <a:t>超える施設が</a:t>
            </a:r>
            <a:r>
              <a:rPr lang="ja-JP" altLang="ja-JP" dirty="0" smtClean="0">
                <a:latin typeface="Meiryo UI" panose="020B0604030504040204" pitchFamily="50" charset="-128"/>
                <a:ea typeface="Meiryo UI" panose="020B0604030504040204" pitchFamily="50" charset="-128"/>
                <a:cs typeface="Meiryo UI" panose="020B0604030504040204" pitchFamily="50" charset="-128"/>
              </a:rPr>
              <a:t>認定</a:t>
            </a:r>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Rectangle 1"/>
          <p:cNvSpPr>
            <a:spLocks noChangeArrowheads="1"/>
          </p:cNvSpPr>
          <p:nvPr/>
        </p:nvSpPr>
        <p:spPr bwMode="auto">
          <a:xfrm>
            <a:off x="31763" y="3368148"/>
            <a:ext cx="3082489" cy="307777"/>
          </a:xfrm>
          <a:prstGeom prst="rect">
            <a:avLst/>
          </a:prstGeom>
          <a:solidFill>
            <a:srgbClr val="002060"/>
          </a:solidFill>
        </p:spPr>
        <p:txBody>
          <a:bodyPr wrap="square" rtlCol="0">
            <a:spAutoFit/>
          </a:bodyPr>
          <a:lstStyle/>
          <a:p>
            <a:pPr algn="ctr"/>
            <a:r>
              <a:rPr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旅館業法に基づく</a:t>
            </a:r>
            <a:r>
              <a:rPr lang="ja-JP" altLang="ja-JP"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宿泊</a:t>
            </a:r>
            <a:r>
              <a:rPr lang="ja-JP"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施設数の推移</a:t>
            </a:r>
          </a:p>
        </p:txBody>
      </p:sp>
      <p:sp>
        <p:nvSpPr>
          <p:cNvPr id="11" name="テキスト ボックス 10"/>
          <p:cNvSpPr txBox="1"/>
          <p:nvPr/>
        </p:nvSpPr>
        <p:spPr>
          <a:xfrm>
            <a:off x="5346501" y="6637935"/>
            <a:ext cx="3816424" cy="246221"/>
          </a:xfrm>
          <a:prstGeom prst="rect">
            <a:avLst/>
          </a:prstGeom>
          <a:noFill/>
        </p:spPr>
        <p:txBody>
          <a:bodyPr wrap="square" rtlCol="0">
            <a:spAutoFit/>
          </a:bodyPr>
          <a:lstStyle/>
          <a:p>
            <a:pPr algn="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出典：大阪府調査</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3" name="グラフ 12"/>
          <p:cNvGraphicFramePr>
            <a:graphicFrameLocks/>
          </p:cNvGraphicFramePr>
          <p:nvPr>
            <p:extLst>
              <p:ext uri="{D42A27DB-BD31-4B8C-83A1-F6EECF244321}">
                <p14:modId xmlns:p14="http://schemas.microsoft.com/office/powerpoint/2010/main" val="2143462366"/>
              </p:ext>
            </p:extLst>
          </p:nvPr>
        </p:nvGraphicFramePr>
        <p:xfrm>
          <a:off x="124840" y="3803664"/>
          <a:ext cx="9254109" cy="3024000"/>
        </p:xfrm>
        <a:graphic>
          <a:graphicData uri="http://schemas.openxmlformats.org/drawingml/2006/chart">
            <c:chart xmlns:c="http://schemas.openxmlformats.org/drawingml/2006/chart" xmlns:r="http://schemas.openxmlformats.org/officeDocument/2006/relationships" r:id="rId2"/>
          </a:graphicData>
        </a:graphic>
      </p:graphicFrame>
      <p:sp>
        <p:nvSpPr>
          <p:cNvPr id="14" name="テキスト ボックス 13"/>
          <p:cNvSpPr txBox="1"/>
          <p:nvPr/>
        </p:nvSpPr>
        <p:spPr>
          <a:xfrm>
            <a:off x="73328" y="3668943"/>
            <a:ext cx="792000" cy="246221"/>
          </a:xfrm>
          <a:prstGeom prst="rect">
            <a:avLst/>
          </a:prstGeom>
          <a:noFill/>
        </p:spPr>
        <p:txBody>
          <a:bodyPr wrap="square" rtlCol="0">
            <a:spAutoFit/>
          </a:bodyPr>
          <a:lstStyle/>
          <a:p>
            <a:pPr algn="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件）</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正方形/長方形 14"/>
          <p:cNvSpPr/>
          <p:nvPr/>
        </p:nvSpPr>
        <p:spPr>
          <a:xfrm>
            <a:off x="3546301" y="3424795"/>
            <a:ext cx="3852000" cy="612000"/>
          </a:xfrm>
          <a:prstGeom prst="rect">
            <a:avLst/>
          </a:prstGeom>
          <a:ln w="9525">
            <a:solidFill>
              <a:schemeClr val="tx1"/>
            </a:solidFill>
            <a:prstDash val="sysDot"/>
          </a:ln>
        </p:spPr>
        <p:txBody>
          <a:bodyPr wrap="square">
            <a:spAutoFit/>
          </a:bodyPr>
          <a:lstStyle/>
          <a:p>
            <a:pPr>
              <a:lnSpc>
                <a:spcPts val="1100"/>
              </a:lnSpc>
            </a:pPr>
            <a:r>
              <a:rPr lang="ja-JP" altLang="ja-JP" sz="1000" dirty="0" smtClean="0">
                <a:latin typeface="Meiryo UI" panose="020B0604030504040204" pitchFamily="50" charset="-128"/>
                <a:ea typeface="Meiryo UI" panose="020B0604030504040204" pitchFamily="50" charset="-128"/>
                <a:cs typeface="Meiryo UI" panose="020B0604030504040204" pitchFamily="50" charset="-128"/>
              </a:rPr>
              <a:t>宿泊</a:t>
            </a:r>
            <a:r>
              <a:rPr lang="ja-JP" altLang="ja-JP" sz="1000" dirty="0">
                <a:latin typeface="Meiryo UI" panose="020B0604030504040204" pitchFamily="50" charset="-128"/>
                <a:ea typeface="Meiryo UI" panose="020B0604030504040204" pitchFamily="50" charset="-128"/>
                <a:cs typeface="Meiryo UI" panose="020B0604030504040204" pitchFamily="50" charset="-128"/>
              </a:rPr>
              <a:t>施設の不足や旅行者ニーズの多様化に対応するため、</a:t>
            </a:r>
            <a:r>
              <a:rPr lang="ja-JP" altLang="ja-JP" sz="1000" dirty="0" smtClean="0">
                <a:latin typeface="Meiryo UI" panose="020B0604030504040204" pitchFamily="50" charset="-128"/>
                <a:ea typeface="Meiryo UI" panose="020B0604030504040204" pitchFamily="50" charset="-128"/>
                <a:cs typeface="Meiryo UI" panose="020B0604030504040204" pitchFamily="50" charset="-128"/>
              </a:rPr>
              <a:t>国に</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おいて</a:t>
            </a:r>
            <a:r>
              <a:rPr lang="ja-JP" altLang="ja-JP" sz="1000"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28</a:t>
            </a:r>
            <a:r>
              <a:rPr lang="ja-JP" altLang="ja-JP" sz="1000" dirty="0" smtClean="0">
                <a:latin typeface="Meiryo UI" panose="020B0604030504040204" pitchFamily="50" charset="-128"/>
                <a:ea typeface="Meiryo UI" panose="020B0604030504040204" pitchFamily="50" charset="-128"/>
                <a:cs typeface="Meiryo UI" panose="020B0604030504040204" pitchFamily="50" charset="-128"/>
              </a:rPr>
              <a:t>年</a:t>
            </a:r>
            <a:r>
              <a:rPr lang="ja-JP" altLang="ja-JP" sz="1000" dirty="0">
                <a:latin typeface="Meiryo UI" panose="020B0604030504040204" pitchFamily="50" charset="-128"/>
                <a:ea typeface="Meiryo UI" panose="020B0604030504040204" pitchFamily="50" charset="-128"/>
                <a:cs typeface="Meiryo UI" panose="020B0604030504040204" pitchFamily="50" charset="-128"/>
              </a:rPr>
              <a:t>４月</a:t>
            </a:r>
            <a:r>
              <a:rPr lang="ja-JP" altLang="ja-JP" sz="1000" dirty="0" smtClean="0">
                <a:latin typeface="Meiryo UI" panose="020B0604030504040204" pitchFamily="50" charset="-128"/>
                <a:ea typeface="Meiryo UI" panose="020B0604030504040204" pitchFamily="50" charset="-128"/>
                <a:cs typeface="Meiryo UI" panose="020B0604030504040204" pitchFamily="50" charset="-128"/>
              </a:rPr>
              <a:t>に簡易</a:t>
            </a:r>
            <a:r>
              <a:rPr lang="ja-JP" altLang="ja-JP" sz="1000" dirty="0">
                <a:latin typeface="Meiryo UI" panose="020B0604030504040204" pitchFamily="50" charset="-128"/>
                <a:ea typeface="Meiryo UI" panose="020B0604030504040204" pitchFamily="50" charset="-128"/>
                <a:cs typeface="Meiryo UI" panose="020B0604030504040204" pitchFamily="50" charset="-128"/>
              </a:rPr>
              <a:t>宿所の面積要件等が緩和</a:t>
            </a:r>
            <a:r>
              <a:rPr lang="ja-JP" altLang="ja-JP" sz="1000" dirty="0" smtClean="0">
                <a:latin typeface="Meiryo UI" panose="020B0604030504040204" pitchFamily="50" charset="-128"/>
                <a:ea typeface="Meiryo UI" panose="020B0604030504040204" pitchFamily="50" charset="-128"/>
                <a:cs typeface="Meiryo UI" panose="020B0604030504040204" pitchFamily="50" charset="-128"/>
              </a:rPr>
              <a:t>された</a:t>
            </a: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pP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1000" dirty="0">
                <a:latin typeface="Meiryo UI" panose="020B0604030504040204" pitchFamily="50" charset="-128"/>
                <a:ea typeface="Meiryo UI" panose="020B0604030504040204" pitchFamily="50" charset="-128"/>
                <a:cs typeface="Meiryo UI" panose="020B0604030504040204" pitchFamily="50" charset="-128"/>
              </a:rPr>
              <a:t>・旅館業法施行令の</a:t>
            </a:r>
            <a:r>
              <a:rPr lang="ja-JP" altLang="ja-JP" sz="1000" dirty="0" smtClean="0">
                <a:latin typeface="Meiryo UI" panose="020B0604030504040204" pitchFamily="50" charset="-128"/>
                <a:ea typeface="Meiryo UI" panose="020B0604030504040204" pitchFamily="50" charset="-128"/>
                <a:cs typeface="Meiryo UI" panose="020B0604030504040204" pitchFamily="50" charset="-128"/>
              </a:rPr>
              <a:t>改正：</a:t>
            </a:r>
            <a:r>
              <a:rPr lang="ja-JP" altLang="ja-JP" sz="1000" dirty="0">
                <a:latin typeface="Meiryo UI" panose="020B0604030504040204" pitchFamily="50" charset="-128"/>
                <a:ea typeface="Meiryo UI" panose="020B0604030504040204" pitchFamily="50" charset="-128"/>
                <a:cs typeface="Meiryo UI" panose="020B0604030504040204" pitchFamily="50" charset="-128"/>
              </a:rPr>
              <a:t>簡易宿所営業の面積要件の緩和</a:t>
            </a:r>
          </a:p>
          <a:p>
            <a:pPr>
              <a:lnSpc>
                <a:spcPts val="1100"/>
              </a:lnSpc>
            </a:pP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ja-JP" sz="1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ja-JP" sz="1000" dirty="0">
                <a:latin typeface="Meiryo UI" panose="020B0604030504040204" pitchFamily="50" charset="-128"/>
                <a:ea typeface="Meiryo UI" panose="020B0604030504040204" pitchFamily="50" charset="-128"/>
                <a:cs typeface="Meiryo UI" panose="020B0604030504040204" pitchFamily="50" charset="-128"/>
              </a:rPr>
              <a:t>旅館業における衛生等管理要領の</a:t>
            </a:r>
            <a:r>
              <a:rPr lang="ja-JP" altLang="ja-JP" sz="1000" dirty="0" smtClean="0">
                <a:latin typeface="Meiryo UI" panose="020B0604030504040204" pitchFamily="50" charset="-128"/>
                <a:ea typeface="Meiryo UI" panose="020B0604030504040204" pitchFamily="50" charset="-128"/>
                <a:cs typeface="Meiryo UI" panose="020B0604030504040204" pitchFamily="50" charset="-128"/>
              </a:rPr>
              <a:t>改正：</a:t>
            </a:r>
            <a:r>
              <a:rPr lang="ja-JP" altLang="ja-JP" sz="1000" dirty="0">
                <a:latin typeface="Meiryo UI" panose="020B0604030504040204" pitchFamily="50" charset="-128"/>
                <a:ea typeface="Meiryo UI" panose="020B0604030504040204" pitchFamily="50" charset="-128"/>
                <a:cs typeface="Meiryo UI" panose="020B0604030504040204" pitchFamily="50" charset="-128"/>
              </a:rPr>
              <a:t>フロント設置義務の</a:t>
            </a:r>
            <a:r>
              <a:rPr lang="ja-JP" altLang="ja-JP" sz="1000" dirty="0" smtClean="0">
                <a:latin typeface="Meiryo UI" panose="020B0604030504040204" pitchFamily="50" charset="-128"/>
                <a:ea typeface="Meiryo UI" panose="020B0604030504040204" pitchFamily="50" charset="-128"/>
                <a:cs typeface="Meiryo UI" panose="020B0604030504040204" pitchFamily="50" charset="-128"/>
              </a:rPr>
              <a:t>緩和</a:t>
            </a:r>
            <a:endParaRPr lang="ja-JP"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二等辺三角形 17"/>
          <p:cNvSpPr/>
          <p:nvPr/>
        </p:nvSpPr>
        <p:spPr>
          <a:xfrm>
            <a:off x="2087091" y="5985957"/>
            <a:ext cx="108000" cy="108000"/>
          </a:xfrm>
          <a:prstGeom prst="triangl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二等辺三角形 18"/>
          <p:cNvSpPr/>
          <p:nvPr/>
        </p:nvSpPr>
        <p:spPr>
          <a:xfrm>
            <a:off x="4177431" y="5894899"/>
            <a:ext cx="108000" cy="108000"/>
          </a:xfrm>
          <a:prstGeom prst="triangl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二等辺三角形 19"/>
          <p:cNvSpPr/>
          <p:nvPr/>
        </p:nvSpPr>
        <p:spPr>
          <a:xfrm>
            <a:off x="6263555" y="5627340"/>
            <a:ext cx="108000" cy="108000"/>
          </a:xfrm>
          <a:prstGeom prst="triangl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二等辺三角形 20"/>
          <p:cNvSpPr/>
          <p:nvPr/>
        </p:nvSpPr>
        <p:spPr>
          <a:xfrm>
            <a:off x="8370837" y="5157192"/>
            <a:ext cx="108000" cy="108000"/>
          </a:xfrm>
          <a:prstGeom prst="triangl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フリーフォーム 29"/>
          <p:cNvSpPr/>
          <p:nvPr/>
        </p:nvSpPr>
        <p:spPr>
          <a:xfrm>
            <a:off x="2141220" y="5236720"/>
            <a:ext cx="6294120" cy="792000"/>
          </a:xfrm>
          <a:custGeom>
            <a:avLst/>
            <a:gdLst>
              <a:gd name="connsiteX0" fmla="*/ 0 w 6294120"/>
              <a:gd name="connsiteY0" fmla="*/ 746760 h 746760"/>
              <a:gd name="connsiteX1" fmla="*/ 2087880 w 6294120"/>
              <a:gd name="connsiteY1" fmla="*/ 678180 h 746760"/>
              <a:gd name="connsiteX2" fmla="*/ 4183380 w 6294120"/>
              <a:gd name="connsiteY2" fmla="*/ 381000 h 746760"/>
              <a:gd name="connsiteX3" fmla="*/ 6294120 w 6294120"/>
              <a:gd name="connsiteY3" fmla="*/ 0 h 746760"/>
            </a:gdLst>
            <a:ahLst/>
            <a:cxnLst>
              <a:cxn ang="0">
                <a:pos x="connsiteX0" y="connsiteY0"/>
              </a:cxn>
              <a:cxn ang="0">
                <a:pos x="connsiteX1" y="connsiteY1"/>
              </a:cxn>
              <a:cxn ang="0">
                <a:pos x="connsiteX2" y="connsiteY2"/>
              </a:cxn>
              <a:cxn ang="0">
                <a:pos x="connsiteX3" y="connsiteY3"/>
              </a:cxn>
            </a:cxnLst>
            <a:rect l="l" t="t" r="r" b="b"/>
            <a:pathLst>
              <a:path w="6294120" h="746760">
                <a:moveTo>
                  <a:pt x="0" y="746760"/>
                </a:moveTo>
                <a:cubicBezTo>
                  <a:pt x="695325" y="742950"/>
                  <a:pt x="1390650" y="739140"/>
                  <a:pt x="2087880" y="678180"/>
                </a:cubicBezTo>
                <a:cubicBezTo>
                  <a:pt x="2785110" y="617220"/>
                  <a:pt x="3482340" y="494030"/>
                  <a:pt x="4183380" y="381000"/>
                </a:cubicBezTo>
                <a:cubicBezTo>
                  <a:pt x="4884420" y="267970"/>
                  <a:pt x="5589270" y="133985"/>
                  <a:pt x="6294120" y="0"/>
                </a:cubicBezTo>
              </a:path>
            </a:pathLst>
          </a:custGeom>
          <a:noFill/>
          <a:ln>
            <a:solidFill>
              <a:srgbClr val="00B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8816740" y="6594530"/>
            <a:ext cx="720080" cy="276999"/>
          </a:xfrm>
          <a:prstGeom prst="rect">
            <a:avLst/>
          </a:prstGeom>
          <a:noFill/>
        </p:spPr>
        <p:txBody>
          <a:bodyPr wrap="square" rtlCol="0">
            <a:spAutoFit/>
          </a:bodyPr>
          <a:lstStyle/>
          <a:p>
            <a:pPr algn="r"/>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P.2</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115014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観光</a:t>
            </a:r>
            <a:r>
              <a:rPr lang="ja-JP" altLang="en-US" dirty="0" smtClean="0"/>
              <a:t>を取り巻く環境の変化③</a:t>
            </a:r>
            <a:r>
              <a:rPr lang="ja-JP" altLang="en-US" sz="2000" dirty="0" smtClean="0"/>
              <a:t>　～特区民泊の推移～</a:t>
            </a:r>
            <a:endParaRPr kumimoji="1" lang="ja-JP" altLang="en-US" dirty="0"/>
          </a:p>
        </p:txBody>
      </p:sp>
      <p:sp>
        <p:nvSpPr>
          <p:cNvPr id="4" name="Rectangle 1"/>
          <p:cNvSpPr>
            <a:spLocks noChangeArrowheads="1"/>
          </p:cNvSpPr>
          <p:nvPr/>
        </p:nvSpPr>
        <p:spPr bwMode="auto">
          <a:xfrm>
            <a:off x="31764" y="960983"/>
            <a:ext cx="1606530" cy="307777"/>
          </a:xfrm>
          <a:prstGeom prst="rect">
            <a:avLst/>
          </a:prstGeom>
          <a:solidFill>
            <a:srgbClr val="002060"/>
          </a:solidFill>
        </p:spPr>
        <p:txBody>
          <a:bodyPr wrap="square" rtlCol="0">
            <a:spAutoFit/>
          </a:bodyPr>
          <a:lstStyle/>
          <a:p>
            <a:pPr algn="ctr"/>
            <a:r>
              <a:rPr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特区民泊</a:t>
            </a:r>
            <a:r>
              <a:rPr lang="ja-JP" altLang="ja-JP"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の</a:t>
            </a:r>
            <a:r>
              <a:rPr lang="ja-JP"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推移</a:t>
            </a:r>
          </a:p>
        </p:txBody>
      </p:sp>
      <p:sp>
        <p:nvSpPr>
          <p:cNvPr id="14" name="正方形/長方形 13"/>
          <p:cNvSpPr/>
          <p:nvPr/>
        </p:nvSpPr>
        <p:spPr>
          <a:xfrm>
            <a:off x="7490419" y="6596064"/>
            <a:ext cx="1600498" cy="261610"/>
          </a:xfrm>
          <a:prstGeom prst="rect">
            <a:avLst/>
          </a:prstGeom>
          <a:noFill/>
        </p:spPr>
        <p:txBody>
          <a:bodyPr wrap="square" rtlCol="0">
            <a:spAutoFit/>
          </a:bodyPr>
          <a:lstStyle/>
          <a:p>
            <a:r>
              <a:rPr lang="zh-TW"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出典</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sym typeface="Wingdings" panose="05000000000000000000" pitchFamily="2" charset="2"/>
              </a:rPr>
              <a:t>：大阪府調査</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p:cNvSpPr/>
          <p:nvPr/>
        </p:nvSpPr>
        <p:spPr>
          <a:xfrm>
            <a:off x="-1" y="1342509"/>
            <a:ext cx="9540876" cy="646331"/>
          </a:xfrm>
          <a:prstGeom prst="rect">
            <a:avLst/>
          </a:prstGeom>
          <a:noFill/>
        </p:spPr>
        <p:txBody>
          <a:bodyPr wrap="square" rtlCol="0">
            <a:spAutoFit/>
          </a:bodyPr>
          <a:lstStyle/>
          <a:p>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特区民泊が制度化された平成</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28</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年</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4</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月（大阪市は同年</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10</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月）以降、特区民泊は増加を続けている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latin typeface="Meiryo UI" panose="020B0604030504040204" pitchFamily="50" charset="-128"/>
                <a:ea typeface="Meiryo UI" panose="020B0604030504040204" pitchFamily="50" charset="-128"/>
                <a:cs typeface="Meiryo UI" panose="020B0604030504040204" pitchFamily="50" charset="-128"/>
              </a:rPr>
              <a:t>特</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に、規制緩和がなされた平成</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29</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年以降、急激な伸びを示している</a:t>
            </a:r>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0" name="グラフ 19"/>
          <p:cNvGraphicFramePr>
            <a:graphicFrameLocks/>
          </p:cNvGraphicFramePr>
          <p:nvPr>
            <p:extLst>
              <p:ext uri="{D42A27DB-BD31-4B8C-83A1-F6EECF244321}">
                <p14:modId xmlns:p14="http://schemas.microsoft.com/office/powerpoint/2010/main" val="1232575176"/>
              </p:ext>
            </p:extLst>
          </p:nvPr>
        </p:nvGraphicFramePr>
        <p:xfrm>
          <a:off x="299014" y="1988840"/>
          <a:ext cx="8942847" cy="4422226"/>
        </p:xfrm>
        <a:graphic>
          <a:graphicData uri="http://schemas.openxmlformats.org/drawingml/2006/chart">
            <c:chart xmlns:c="http://schemas.openxmlformats.org/drawingml/2006/chart" xmlns:r="http://schemas.openxmlformats.org/officeDocument/2006/relationships" r:id="rId2"/>
          </a:graphicData>
        </a:graphic>
      </p:graphicFrame>
      <p:sp>
        <p:nvSpPr>
          <p:cNvPr id="6" name="テキスト ボックス 5"/>
          <p:cNvSpPr txBox="1"/>
          <p:nvPr/>
        </p:nvSpPr>
        <p:spPr>
          <a:xfrm>
            <a:off x="737989" y="6291690"/>
            <a:ext cx="1440160" cy="246221"/>
          </a:xfrm>
          <a:prstGeom prst="rect">
            <a:avLst/>
          </a:prstGeom>
          <a:noFill/>
        </p:spPr>
        <p:txBody>
          <a:bodyPr wrap="square" rtlCol="0">
            <a:spAutoFit/>
          </a:bodyPr>
          <a:lstStyle/>
          <a:p>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2016</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年</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テキスト ボックス 20"/>
          <p:cNvSpPr txBox="1"/>
          <p:nvPr/>
        </p:nvSpPr>
        <p:spPr>
          <a:xfrm>
            <a:off x="3870676" y="6291690"/>
            <a:ext cx="1440160" cy="246221"/>
          </a:xfrm>
          <a:prstGeom prst="rect">
            <a:avLst/>
          </a:prstGeom>
          <a:noFill/>
        </p:spPr>
        <p:txBody>
          <a:bodyPr wrap="square" rtlCol="0">
            <a:spAutoFit/>
          </a:bodyPr>
          <a:lstStyle/>
          <a:p>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2017</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年</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テキスト ボックス 21"/>
          <p:cNvSpPr txBox="1"/>
          <p:nvPr/>
        </p:nvSpPr>
        <p:spPr>
          <a:xfrm>
            <a:off x="8068950" y="6291690"/>
            <a:ext cx="949959" cy="246221"/>
          </a:xfrm>
          <a:prstGeom prst="rect">
            <a:avLst/>
          </a:prstGeom>
          <a:noFill/>
        </p:spPr>
        <p:txBody>
          <a:bodyPr wrap="square" rtlCol="0">
            <a:spAutoFit/>
          </a:bodyPr>
          <a:lstStyle/>
          <a:p>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2018</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年</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線吹き出し 2 (枠付き) 2"/>
          <p:cNvSpPr/>
          <p:nvPr/>
        </p:nvSpPr>
        <p:spPr>
          <a:xfrm>
            <a:off x="1638293" y="4671720"/>
            <a:ext cx="1403951" cy="413464"/>
          </a:xfrm>
          <a:prstGeom prst="borderCallout2">
            <a:avLst>
              <a:gd name="adj1" fmla="val 28803"/>
              <a:gd name="adj2" fmla="val 1535"/>
              <a:gd name="adj3" fmla="val 25661"/>
              <a:gd name="adj4" fmla="val -34985"/>
              <a:gd name="adj5" fmla="val 302959"/>
              <a:gd name="adj6" fmla="val -46097"/>
            </a:avLst>
          </a:prstGeom>
          <a:solidFill>
            <a:schemeClr val="bg1"/>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H28.4</a:t>
            </a:r>
          </a:p>
          <a:p>
            <a:pPr algn="ct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大阪府制度開始</a:t>
            </a:r>
            <a:endPar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線吹き出し 2 (枠付き) 14"/>
          <p:cNvSpPr/>
          <p:nvPr/>
        </p:nvSpPr>
        <p:spPr>
          <a:xfrm>
            <a:off x="2538189" y="3177088"/>
            <a:ext cx="4464496" cy="1044000"/>
          </a:xfrm>
          <a:prstGeom prst="borderCallout2">
            <a:avLst>
              <a:gd name="adj1" fmla="val 100771"/>
              <a:gd name="adj2" fmla="val 26025"/>
              <a:gd name="adj3" fmla="val 122071"/>
              <a:gd name="adj4" fmla="val 24454"/>
              <a:gd name="adj5" fmla="val 250158"/>
              <a:gd name="adj6" fmla="val 35618"/>
            </a:avLst>
          </a:prstGeom>
          <a:solidFill>
            <a:schemeClr val="bg1"/>
          </a:solidFill>
          <a:ln w="2540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H29.1</a:t>
            </a:r>
            <a:r>
              <a:rPr kumimoji="1"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規制</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緩和</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の実施</a:t>
            </a:r>
            <a:endParaRPr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28</a:t>
            </a:r>
            <a:r>
              <a:rPr lang="ja-JP"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r>
              <a:rPr lang="ja-JP"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月、国家戦略特別区域法施行令</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が</a:t>
            </a:r>
            <a:r>
              <a:rPr lang="ja-JP"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改正</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され、</a:t>
            </a:r>
            <a:r>
              <a:rPr lang="ja-JP"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特区民泊の最低滞在日数が６泊７日から２泊３日に短縮</a:t>
            </a:r>
            <a:r>
              <a:rPr lang="ja-JP"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された</a:t>
            </a:r>
            <a:endParaRPr lang="en-US"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これを受けて、</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大阪府市で</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は</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条例</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a:t>
            </a:r>
            <a:r>
              <a:rPr lang="ja-JP"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改正</a:t>
            </a:r>
            <a:r>
              <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し、</a:t>
            </a:r>
            <a:r>
              <a:rPr lang="ja-JP"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特区民泊の施設使用期間の最低滞在日数</a:t>
            </a:r>
            <a:r>
              <a:rPr lang="ja-JP"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２泊</a:t>
            </a:r>
            <a:r>
              <a:rPr lang="ja-JP"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３日</a:t>
            </a:r>
            <a:r>
              <a:rPr lang="ja-JP" altLang="ja-JP"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に短縮</a:t>
            </a: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した</a:t>
            </a:r>
            <a:endPar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線吹き出し 2 (枠付き) 15"/>
          <p:cNvSpPr/>
          <p:nvPr/>
        </p:nvSpPr>
        <p:spPr>
          <a:xfrm>
            <a:off x="3618309" y="4671720"/>
            <a:ext cx="1547967" cy="413464"/>
          </a:xfrm>
          <a:prstGeom prst="borderCallout2">
            <a:avLst>
              <a:gd name="adj1" fmla="val 28803"/>
              <a:gd name="adj2" fmla="val 1535"/>
              <a:gd name="adj3" fmla="val 29012"/>
              <a:gd name="adj4" fmla="val -18875"/>
              <a:gd name="adj5" fmla="val 316362"/>
              <a:gd name="adj6" fmla="val -35357"/>
            </a:avLst>
          </a:prstGeom>
          <a:solidFill>
            <a:schemeClr val="bg1"/>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H28.10</a:t>
            </a:r>
          </a:p>
          <a:p>
            <a:pPr algn="ct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大阪市制度開始</a:t>
            </a:r>
            <a:endPar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テキスト ボックス 4"/>
          <p:cNvSpPr txBox="1"/>
          <p:nvPr/>
        </p:nvSpPr>
        <p:spPr>
          <a:xfrm>
            <a:off x="416836" y="2116514"/>
            <a:ext cx="623040" cy="246221"/>
          </a:xfrm>
          <a:prstGeom prst="rect">
            <a:avLst/>
          </a:prstGeom>
          <a:noFill/>
        </p:spPr>
        <p:txBody>
          <a:bodyPr wrap="square" rtlCol="0">
            <a:spAutoFit/>
          </a:bodyPr>
          <a:lstStyle/>
          <a:p>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（件）</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p:cNvSpPr txBox="1"/>
          <p:nvPr/>
        </p:nvSpPr>
        <p:spPr>
          <a:xfrm>
            <a:off x="8816740" y="6594530"/>
            <a:ext cx="720080" cy="276999"/>
          </a:xfrm>
          <a:prstGeom prst="rect">
            <a:avLst/>
          </a:prstGeom>
          <a:noFill/>
        </p:spPr>
        <p:txBody>
          <a:bodyPr wrap="square" rtlCol="0">
            <a:spAutoFit/>
          </a:bodyPr>
          <a:lstStyle/>
          <a:p>
            <a:pPr algn="r"/>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P.3</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768920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観光を取り巻く環境の</a:t>
            </a:r>
            <a:r>
              <a:rPr lang="ja-JP" altLang="en-US" dirty="0" smtClean="0"/>
              <a:t>変化</a:t>
            </a:r>
            <a:r>
              <a:rPr lang="ja-JP" altLang="en-US" dirty="0"/>
              <a:t>③</a:t>
            </a:r>
            <a:r>
              <a:rPr lang="ja-JP" altLang="en-US" dirty="0" smtClean="0"/>
              <a:t>　</a:t>
            </a:r>
            <a:r>
              <a:rPr lang="ja-JP" altLang="en-US" sz="1800" dirty="0" smtClean="0"/>
              <a:t>～</a:t>
            </a:r>
            <a:r>
              <a:rPr kumimoji="1" lang="ja-JP" altLang="en-US" sz="1800" dirty="0" smtClean="0"/>
              <a:t>外国人宿泊者数の推移～</a:t>
            </a:r>
            <a:endParaRPr kumimoji="1" lang="ja-JP" altLang="en-US" dirty="0"/>
          </a:p>
        </p:txBody>
      </p:sp>
      <p:graphicFrame>
        <p:nvGraphicFramePr>
          <p:cNvPr id="9" name="表 8"/>
          <p:cNvGraphicFramePr>
            <a:graphicFrameLocks noGrp="1"/>
          </p:cNvGraphicFramePr>
          <p:nvPr>
            <p:extLst>
              <p:ext uri="{D42A27DB-BD31-4B8C-83A1-F6EECF244321}">
                <p14:modId xmlns:p14="http://schemas.microsoft.com/office/powerpoint/2010/main" val="1610461423"/>
              </p:ext>
            </p:extLst>
          </p:nvPr>
        </p:nvGraphicFramePr>
        <p:xfrm>
          <a:off x="89917" y="1328068"/>
          <a:ext cx="9361040" cy="1260000"/>
        </p:xfrm>
        <a:graphic>
          <a:graphicData uri="http://schemas.openxmlformats.org/drawingml/2006/table">
            <a:tbl>
              <a:tblPr>
                <a:tableStyleId>{5C22544A-7EE6-4342-B048-85BDC9FD1C3A}</a:tableStyleId>
              </a:tblPr>
              <a:tblGrid>
                <a:gridCol w="864096"/>
                <a:gridCol w="1080120"/>
                <a:gridCol w="1152128"/>
                <a:gridCol w="720080"/>
                <a:gridCol w="1152128"/>
                <a:gridCol w="720080"/>
                <a:gridCol w="1152128"/>
                <a:gridCol w="720080"/>
                <a:gridCol w="1152128"/>
                <a:gridCol w="648072"/>
              </a:tblGrid>
              <a:tr h="211528">
                <a:tc rowSpan="2">
                  <a:txBody>
                    <a:bodyPr/>
                    <a:lstStyle/>
                    <a:p>
                      <a:pPr algn="ctr" fontAlgn="ctr"/>
                      <a:r>
                        <a:rPr lang="ja-JP" altLang="en-US" sz="120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外国人延べ宿泊者数</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algn="ct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2013</a:t>
                      </a:r>
                      <a:r>
                        <a:rPr lang="ja-JP" altLang="en-US"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年</a:t>
                      </a:r>
                      <a:endPar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algn="ctr" fontAlgn="ctr"/>
                      <a:r>
                        <a:rPr lang="ja-JP" altLang="en-US"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H25</a:t>
                      </a:r>
                      <a:r>
                        <a:rPr lang="ja-JP" altLang="en-US"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年）</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algn="ctr" fontAlgn="ctr">
                        <a:lnSpc>
                          <a:spcPct val="150000"/>
                        </a:lnSpc>
                        <a:spcBef>
                          <a:spcPts val="0"/>
                        </a:spcBef>
                      </a:pPr>
                      <a:r>
                        <a:rPr lang="en-US" altLang="ja-JP"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2014</a:t>
                      </a:r>
                      <a:r>
                        <a:rPr lang="ja-JP" altLang="en-US"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年</a:t>
                      </a:r>
                      <a:endParaRPr lang="en-US" altLang="ja-JP"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ctr" fontAlgn="ctr"/>
                      <a:r>
                        <a:rPr lang="ja-JP" altLang="en-US"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H26</a:t>
                      </a:r>
                      <a:r>
                        <a:rPr lang="ja-JP" altLang="en-US"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年</a:t>
                      </a:r>
                      <a:r>
                        <a:rPr lang="en-US" altLang="ja-JP"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ct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algn="ctr" fontAlgn="ctr">
                        <a:lnSpc>
                          <a:spcPct val="150000"/>
                        </a:lnSpc>
                        <a:spcBef>
                          <a:spcPts val="0"/>
                        </a:spcBef>
                      </a:pPr>
                      <a:r>
                        <a:rPr lang="en-US" altLang="ja-JP"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2015</a:t>
                      </a:r>
                      <a:r>
                        <a:rPr lang="ja-JP" altLang="en-US"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年</a:t>
                      </a:r>
                      <a:endParaRPr lang="en-US" altLang="ja-JP"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ctr" fontAlgn="ctr"/>
                      <a:r>
                        <a:rPr lang="ja-JP" altLang="en-US"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H27</a:t>
                      </a:r>
                      <a:r>
                        <a:rPr lang="ja-JP" altLang="en-US"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年</a:t>
                      </a:r>
                      <a:r>
                        <a:rPr lang="en-US" altLang="ja-JP"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ct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algn="ct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2016</a:t>
                      </a:r>
                      <a:r>
                        <a:rPr lang="ja-JP" altLang="en-US"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年</a:t>
                      </a:r>
                      <a:endPar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algn="ctr" fontAlgn="ctr"/>
                      <a:r>
                        <a:rPr lang="ja-JP" altLang="en-US"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H28</a:t>
                      </a:r>
                      <a:r>
                        <a:rPr lang="ja-JP" altLang="en-US"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年）</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ct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algn="ct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2017</a:t>
                      </a:r>
                      <a:r>
                        <a:rPr lang="ja-JP" altLang="en-US"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年</a:t>
                      </a:r>
                      <a:endPar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algn="ctr" fontAlgn="ctr"/>
                      <a:r>
                        <a:rPr lang="ja-JP" altLang="en-US"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H29</a:t>
                      </a:r>
                      <a:r>
                        <a:rPr lang="ja-JP" altLang="en-US"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年）</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ct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12700"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r>
              <a:tr h="412898">
                <a:tc vMerge="1">
                  <a:txBody>
                    <a:bodyPr/>
                    <a:lstStyle/>
                    <a:p>
                      <a:pPr algn="l" fontAlgn="ctr"/>
                      <a:endParaRPr lang="ja-JP" altLang="en-US" sz="1200" b="0" i="0" u="none" strike="noStrike" dirty="0">
                        <a:solidFill>
                          <a:srgbClr val="000000"/>
                        </a:solidFill>
                        <a:effectLst/>
                        <a:latin typeface="ＭＳ Ｐゴシック"/>
                      </a:endParaRPr>
                    </a:p>
                  </a:txBody>
                  <a:tcPr marL="9226" marR="9226" marT="9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ctr"/>
                      <a:endParaRPr lang="en-US" altLang="ja-JP" sz="1200" b="0" i="0" u="none" strike="noStrike" dirty="0">
                        <a:solidFill>
                          <a:srgbClr val="000000"/>
                        </a:solidFill>
                        <a:effectLst/>
                        <a:latin typeface="ＭＳ Ｐゴシック"/>
                      </a:endParaRPr>
                    </a:p>
                  </a:txBody>
                  <a:tcPr marL="9226" marR="9226" marT="9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ctr"/>
                      <a:r>
                        <a:rPr lang="ja-JP" altLang="en-US"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対前年</a:t>
                      </a:r>
                      <a:endParaRPr lang="en-US" altLang="ja-JP"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ctr" fontAlgn="ctr"/>
                      <a:r>
                        <a:rPr lang="ja-JP" altLang="en-US"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伸び率</a:t>
                      </a: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40000"/>
                        <a:lumOff val="60000"/>
                      </a:schemeClr>
                    </a:solidFill>
                  </a:tcPr>
                </a:tc>
                <a:tc vMerge="1">
                  <a:txBody>
                    <a:bodyPr/>
                    <a:lstStyle/>
                    <a:p>
                      <a:pPr algn="ct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ctr"/>
                      <a:r>
                        <a:rPr lang="ja-JP" altLang="en-US"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対前年</a:t>
                      </a:r>
                      <a:endParaRPr lang="en-US" altLang="ja-JP"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ctr" fontAlgn="ctr"/>
                      <a:r>
                        <a:rPr lang="ja-JP" altLang="en-US"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伸び率</a:t>
                      </a: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40000"/>
                        <a:lumOff val="60000"/>
                      </a:schemeClr>
                    </a:solidFill>
                  </a:tcPr>
                </a:tc>
                <a:tc vMerge="1">
                  <a:txBody>
                    <a:bodyPr/>
                    <a:lstStyle/>
                    <a:p>
                      <a:pPr algn="ctr" fontAlgn="ct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ctr"/>
                      <a:r>
                        <a:rPr lang="ja-JP" altLang="en-US"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対前年</a:t>
                      </a:r>
                      <a:endParaRPr lang="en-US" altLang="ja-JP"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ctr" fontAlgn="ctr"/>
                      <a:r>
                        <a:rPr lang="ja-JP" altLang="en-US"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伸び率</a:t>
                      </a:r>
                      <a:endParaRPr lang="ja-JP" altLang="en-US"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40000"/>
                        <a:lumOff val="60000"/>
                      </a:schemeClr>
                    </a:solidFill>
                  </a:tcPr>
                </a:tc>
                <a:tc vMerge="1">
                  <a:txBody>
                    <a:bodyPr/>
                    <a:lstStyle/>
                    <a:p>
                      <a:pPr algn="ctr" fontAlgn="ct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ctr"/>
                      <a:r>
                        <a:rPr lang="ja-JP" altLang="en-US"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対前年</a:t>
                      </a:r>
                      <a:endParaRPr lang="en-US" altLang="ja-JP"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ctr" fontAlgn="ctr"/>
                      <a:r>
                        <a:rPr lang="ja-JP" altLang="en-US" sz="1200" u="none" strike="noStrike" dirty="0" smtClean="0">
                          <a:effectLst/>
                          <a:latin typeface="Meiryo UI" panose="020B0604030504040204" pitchFamily="50" charset="-128"/>
                          <a:ea typeface="Meiryo UI" panose="020B0604030504040204" pitchFamily="50" charset="-128"/>
                          <a:cs typeface="Meiryo UI" panose="020B0604030504040204" pitchFamily="50" charset="-128"/>
                        </a:rPr>
                        <a:t>伸び率</a:t>
                      </a:r>
                      <a:endParaRPr lang="ja-JP" altLang="en-US"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5">
                        <a:lumMod val="40000"/>
                        <a:lumOff val="60000"/>
                      </a:schemeClr>
                    </a:solidFill>
                  </a:tcPr>
                </a:tc>
              </a:tr>
              <a:tr h="211858">
                <a:tc>
                  <a:txBody>
                    <a:bodyPr/>
                    <a:lstStyle/>
                    <a:p>
                      <a:pPr algn="l" fontAlgn="ctr"/>
                      <a:r>
                        <a:rPr lang="ja-JP" altLang="en-US" sz="1200" u="none" strike="noStrike" dirty="0">
                          <a:effectLst/>
                          <a:latin typeface="Meiryo UI" panose="020B0604030504040204" pitchFamily="50" charset="-128"/>
                          <a:ea typeface="Meiryo UI" panose="020B0604030504040204" pitchFamily="50" charset="-128"/>
                          <a:cs typeface="Meiryo UI" panose="020B0604030504040204" pitchFamily="50" charset="-128"/>
                        </a:rPr>
                        <a:t>全国</a:t>
                      </a: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33,495,730</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44,824,600</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134%</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65,614,600</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146%</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69,338,940</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106%</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78,003,570</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112%</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r>
              <a:tr h="211858">
                <a:tc>
                  <a:txBody>
                    <a:bodyPr/>
                    <a:lstStyle/>
                    <a:p>
                      <a:pPr algn="l" fontAlgn="ctr"/>
                      <a:r>
                        <a:rPr lang="ja-JP" altLang="en-US" sz="1200" u="none" strike="noStrike" dirty="0">
                          <a:effectLst/>
                          <a:latin typeface="Meiryo UI" panose="020B0604030504040204" pitchFamily="50" charset="-128"/>
                          <a:ea typeface="Meiryo UI" panose="020B0604030504040204" pitchFamily="50" charset="-128"/>
                          <a:cs typeface="Meiryo UI" panose="020B0604030504040204" pitchFamily="50" charset="-128"/>
                        </a:rPr>
                        <a:t>東京都</a:t>
                      </a:r>
                      <a:endParaRPr lang="ja-JP" altLang="en-US"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9,830,950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13,195,260</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134%</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17,560,590</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133%</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18,059,960</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103%</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19,025,490</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120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105%</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1858">
                <a:tc>
                  <a:txBody>
                    <a:bodyPr/>
                    <a:lstStyle/>
                    <a:p>
                      <a:pPr algn="l" fontAlgn="ctr"/>
                      <a:r>
                        <a:rPr lang="ja-JP" altLang="en-US" sz="1200" b="1" u="none" strike="noStrike" dirty="0">
                          <a:effectLst/>
                          <a:latin typeface="Meiryo UI" panose="020B0604030504040204" pitchFamily="50" charset="-128"/>
                          <a:ea typeface="Meiryo UI" panose="020B0604030504040204" pitchFamily="50" charset="-128"/>
                          <a:cs typeface="Meiryo UI" panose="020B0604030504040204" pitchFamily="50" charset="-128"/>
                        </a:rPr>
                        <a:t>大阪府</a:t>
                      </a:r>
                      <a:endParaRPr lang="ja-JP" altLang="en-US" sz="12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226" marR="9226" marT="9226"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B9B"/>
                    </a:solidFill>
                  </a:tcPr>
                </a:tc>
                <a:tc>
                  <a:txBody>
                    <a:bodyPr/>
                    <a:lstStyle/>
                    <a:p>
                      <a:pPr algn="r" fontAlgn="ctr"/>
                      <a:r>
                        <a:rPr lang="en-US" altLang="ja-JP" sz="12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4,314,500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B9B"/>
                    </a:solidFill>
                  </a:tcPr>
                </a:tc>
                <a:tc>
                  <a:txBody>
                    <a:bodyPr/>
                    <a:lstStyle/>
                    <a:p>
                      <a:pPr algn="r" fontAlgn="ctr"/>
                      <a:r>
                        <a:rPr lang="en-US" altLang="ja-JP" sz="120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6,200,160</a:t>
                      </a:r>
                      <a:endParaRPr lang="en-US" altLang="ja-JP" sz="12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B9B"/>
                    </a:solidFill>
                  </a:tcPr>
                </a:tc>
                <a:tc>
                  <a:txBody>
                    <a:bodyPr/>
                    <a:lstStyle/>
                    <a:p>
                      <a:pPr algn="r" fontAlgn="ctr"/>
                      <a:r>
                        <a:rPr lang="en-US" altLang="ja-JP" sz="120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144%</a:t>
                      </a:r>
                      <a:endParaRPr lang="en-US" altLang="ja-JP" sz="12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B9B"/>
                    </a:solidFill>
                  </a:tcPr>
                </a:tc>
                <a:tc>
                  <a:txBody>
                    <a:bodyPr/>
                    <a:lstStyle/>
                    <a:p>
                      <a:pPr algn="r" fontAlgn="ctr"/>
                      <a:r>
                        <a:rPr lang="en-US" altLang="ja-JP" sz="120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8,965,670</a:t>
                      </a:r>
                      <a:endParaRPr lang="en-US" altLang="ja-JP" sz="12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B9B"/>
                    </a:solidFill>
                  </a:tcPr>
                </a:tc>
                <a:tc>
                  <a:txBody>
                    <a:bodyPr/>
                    <a:lstStyle/>
                    <a:p>
                      <a:pPr algn="r" fontAlgn="ctr"/>
                      <a:r>
                        <a:rPr lang="en-US" altLang="ja-JP" sz="120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145%</a:t>
                      </a:r>
                      <a:endParaRPr lang="en-US" altLang="ja-JP" sz="12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B9B"/>
                    </a:solidFill>
                  </a:tcPr>
                </a:tc>
                <a:tc>
                  <a:txBody>
                    <a:bodyPr/>
                    <a:lstStyle/>
                    <a:p>
                      <a:pPr algn="r" fontAlgn="ctr"/>
                      <a:r>
                        <a:rPr lang="en-US" altLang="ja-JP" sz="120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10,008,830</a:t>
                      </a:r>
                      <a:endParaRPr lang="en-US" altLang="ja-JP" sz="12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B9B"/>
                    </a:solidFill>
                  </a:tcPr>
                </a:tc>
                <a:tc>
                  <a:txBody>
                    <a:bodyPr/>
                    <a:lstStyle/>
                    <a:p>
                      <a:pPr algn="r" fontAlgn="ctr"/>
                      <a:r>
                        <a:rPr lang="en-US" altLang="ja-JP" sz="120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112%</a:t>
                      </a:r>
                      <a:endParaRPr lang="en-US" altLang="ja-JP" sz="12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B9B"/>
                    </a:solidFill>
                  </a:tcPr>
                </a:tc>
                <a:tc>
                  <a:txBody>
                    <a:bodyPr/>
                    <a:lstStyle/>
                    <a:p>
                      <a:pPr algn="r" fontAlgn="ctr"/>
                      <a:r>
                        <a:rPr lang="en-US" altLang="ja-JP" sz="120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11,706,910</a:t>
                      </a:r>
                      <a:endParaRPr lang="en-US" altLang="ja-JP" sz="12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B9B"/>
                    </a:solidFill>
                  </a:tcPr>
                </a:tc>
                <a:tc>
                  <a:txBody>
                    <a:bodyPr/>
                    <a:lstStyle/>
                    <a:p>
                      <a:pPr algn="r" fontAlgn="ctr"/>
                      <a:r>
                        <a:rPr lang="en-US" altLang="ja-JP" sz="120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117%</a:t>
                      </a:r>
                      <a:endParaRPr lang="en-US" altLang="ja-JP" sz="120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B9B"/>
                    </a:solidFill>
                  </a:tcPr>
                </a:tc>
              </a:tr>
            </a:tbl>
          </a:graphicData>
        </a:graphic>
      </p:graphicFrame>
      <p:sp>
        <p:nvSpPr>
          <p:cNvPr id="10" name="テキスト ボックス 9"/>
          <p:cNvSpPr txBox="1"/>
          <p:nvPr/>
        </p:nvSpPr>
        <p:spPr>
          <a:xfrm>
            <a:off x="6714653" y="2725248"/>
            <a:ext cx="2736304" cy="246221"/>
          </a:xfrm>
          <a:prstGeom prst="rect">
            <a:avLst/>
          </a:prstGeom>
          <a:noFill/>
        </p:spPr>
        <p:txBody>
          <a:bodyPr wrap="square" rtlCol="0">
            <a:spAutoFit/>
          </a:bodyPr>
          <a:lstStyle/>
          <a:p>
            <a:pPr algn="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出典：観光庁「宿泊旅行統計調査」</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0"/>
          <p:cNvSpPr txBox="1"/>
          <p:nvPr/>
        </p:nvSpPr>
        <p:spPr>
          <a:xfrm>
            <a:off x="89917" y="2607654"/>
            <a:ext cx="6768752" cy="400110"/>
          </a:xfrm>
          <a:prstGeom prst="rect">
            <a:avLst/>
          </a:prstGeom>
          <a:noFill/>
        </p:spPr>
        <p:txBody>
          <a:bodyPr wrap="square" rtlCol="0">
            <a:spAutoFit/>
          </a:bodyPr>
          <a:lstStyle/>
          <a:p>
            <a:pPr>
              <a:spcBef>
                <a:spcPts val="600"/>
              </a:spcBef>
              <a:buFont typeface="HGSｺﾞｼｯｸM" panose="020B0600000000000000" pitchFamily="50" charset="-128"/>
              <a:buChar char="※"/>
            </a:pP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2017</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年）は速報値</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a:r>
            <a:br>
              <a:rPr lang="en-US" altLang="ja-JP" sz="1000" dirty="0">
                <a:latin typeface="Meiryo UI" panose="020B0604030504040204" pitchFamily="50" charset="-128"/>
                <a:ea typeface="Meiryo UI" panose="020B0604030504040204" pitchFamily="50" charset="-128"/>
                <a:cs typeface="Meiryo UI" panose="020B0604030504040204" pitchFamily="50" charset="-128"/>
              </a:rPr>
            </a:b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宿泊旅行統計</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調査の対象は</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、旅館、ホテル、簡易宿所等への宿泊者のみで、民泊施設の宿泊者</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は調査対象外</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テキスト ボックス 11"/>
          <p:cNvSpPr txBox="1"/>
          <p:nvPr/>
        </p:nvSpPr>
        <p:spPr>
          <a:xfrm>
            <a:off x="0" y="807684"/>
            <a:ext cx="9612000" cy="369332"/>
          </a:xfrm>
          <a:prstGeom prst="rect">
            <a:avLst/>
          </a:prstGeom>
          <a:noFill/>
        </p:spPr>
        <p:txBody>
          <a:bodyPr wrap="square" rtlCol="0">
            <a:spAutoFit/>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外国人延べ宿泊者数は、制度設計時（</a:t>
            </a:r>
            <a:r>
              <a:rPr lang="ja-JP" altLang="en-US" dirty="0">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26</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年）から、約２倍に増加（</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620</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万人→</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1,170</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万人</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テキスト ボックス 17"/>
          <p:cNvSpPr txBox="1"/>
          <p:nvPr/>
        </p:nvSpPr>
        <p:spPr>
          <a:xfrm>
            <a:off x="8772442" y="1112044"/>
            <a:ext cx="900000" cy="230832"/>
          </a:xfrm>
          <a:prstGeom prst="rect">
            <a:avLst/>
          </a:prstGeom>
          <a:noFill/>
        </p:spPr>
        <p:txBody>
          <a:bodyPr wrap="square" rtlCol="0">
            <a:spAutoFit/>
          </a:bodyPr>
          <a:lstStyle/>
          <a:p>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（単位：人）</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p:cNvSpPr/>
          <p:nvPr/>
        </p:nvSpPr>
        <p:spPr>
          <a:xfrm>
            <a:off x="-1" y="3128268"/>
            <a:ext cx="9468000" cy="646331"/>
          </a:xfrm>
          <a:prstGeom prst="rect">
            <a:avLst/>
          </a:prstGeom>
        </p:spPr>
        <p:txBody>
          <a:bodyPr wrap="square">
            <a:spAutoFit/>
          </a:bodyPr>
          <a:lstStyle/>
          <a:p>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外国人</a:t>
            </a:r>
            <a:r>
              <a:rPr lang="ja-JP" altLang="en-US" dirty="0">
                <a:latin typeface="Meiryo UI" panose="020B0604030504040204" pitchFamily="50" charset="-128"/>
                <a:ea typeface="Meiryo UI" panose="020B0604030504040204" pitchFamily="50" charset="-128"/>
                <a:cs typeface="Meiryo UI" panose="020B0604030504040204" pitchFamily="50" charset="-128"/>
              </a:rPr>
              <a:t>旅行者数の伸び（約</a:t>
            </a:r>
            <a:r>
              <a:rPr lang="en-US" altLang="ja-JP" dirty="0">
                <a:latin typeface="Meiryo UI" panose="020B0604030504040204" pitchFamily="50" charset="-128"/>
                <a:ea typeface="Meiryo UI" panose="020B0604030504040204" pitchFamily="50" charset="-128"/>
                <a:cs typeface="Meiryo UI" panose="020B0604030504040204" pitchFamily="50" charset="-128"/>
              </a:rPr>
              <a:t>3</a:t>
            </a:r>
            <a:r>
              <a:rPr lang="ja-JP" altLang="en-US" dirty="0">
                <a:latin typeface="Meiryo UI" panose="020B0604030504040204" pitchFamily="50" charset="-128"/>
                <a:ea typeface="Meiryo UI" panose="020B0604030504040204" pitchFamily="50" charset="-128"/>
                <a:cs typeface="Meiryo UI" panose="020B0604030504040204" pitchFamily="50" charset="-128"/>
              </a:rPr>
              <a:t>倍）</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と外国人実宿泊者数の伸び（約</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1.7</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倍）とのかい離</a:t>
            </a:r>
            <a:r>
              <a:rPr lang="ja-JP" altLang="en-US" dirty="0">
                <a:latin typeface="Meiryo UI" panose="020B0604030504040204" pitchFamily="50" charset="-128"/>
                <a:ea typeface="Meiryo UI" panose="020B0604030504040204" pitchFamily="50" charset="-128"/>
                <a:cs typeface="Meiryo UI" panose="020B0604030504040204" pitchFamily="50" charset="-128"/>
              </a:rPr>
              <a:t>が大きく</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なっており</a:t>
            </a:r>
            <a:r>
              <a:rPr lang="ja-JP" altLang="en-US" dirty="0">
                <a:latin typeface="Meiryo UI" panose="020B0604030504040204" pitchFamily="50" charset="-128"/>
                <a:ea typeface="Meiryo UI" panose="020B0604030504040204" pitchFamily="50" charset="-128"/>
                <a:cs typeface="Meiryo UI" panose="020B0604030504040204" pitchFamily="50" charset="-128"/>
              </a:rPr>
              <a:t>、急増する民泊施設がその受け皿になっていると考えられる。</a:t>
            </a:r>
          </a:p>
        </p:txBody>
      </p:sp>
      <p:sp>
        <p:nvSpPr>
          <p:cNvPr id="4" name="テキスト ボックス 3"/>
          <p:cNvSpPr txBox="1"/>
          <p:nvPr/>
        </p:nvSpPr>
        <p:spPr>
          <a:xfrm>
            <a:off x="233933" y="3737085"/>
            <a:ext cx="936104" cy="246221"/>
          </a:xfrm>
          <a:prstGeom prst="rect">
            <a:avLst/>
          </a:prstGeom>
          <a:noFill/>
        </p:spPr>
        <p:txBody>
          <a:bodyPr wrap="square" rtlCol="0">
            <a:spAutoFit/>
          </a:bodyPr>
          <a:lstStyle/>
          <a:p>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（万人）</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p:cNvSpPr txBox="1"/>
          <p:nvPr/>
        </p:nvSpPr>
        <p:spPr>
          <a:xfrm>
            <a:off x="89917" y="6309320"/>
            <a:ext cx="6768752" cy="400110"/>
          </a:xfrm>
          <a:prstGeom prst="rect">
            <a:avLst/>
          </a:prstGeom>
          <a:noFill/>
        </p:spPr>
        <p:txBody>
          <a:bodyPr wrap="square" rtlCol="0">
            <a:spAutoFit/>
          </a:bodyPr>
          <a:lstStyle/>
          <a:p>
            <a:pPr>
              <a:spcBef>
                <a:spcPts val="600"/>
              </a:spcBef>
              <a:buFont typeface="HGSｺﾞｼｯｸM" panose="020B0600000000000000" pitchFamily="50" charset="-128"/>
              <a:buChar char="※"/>
            </a:pP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2017</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H29</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年）の外国人実宿泊者数は速報値</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
            </a:r>
            <a:br>
              <a:rPr lang="en-US" altLang="ja-JP" sz="1000" dirty="0">
                <a:latin typeface="Meiryo UI" panose="020B0604030504040204" pitchFamily="50" charset="-128"/>
                <a:ea typeface="Meiryo UI" panose="020B0604030504040204" pitchFamily="50" charset="-128"/>
                <a:cs typeface="Meiryo UI" panose="020B0604030504040204" pitchFamily="50" charset="-128"/>
              </a:rPr>
            </a:br>
            <a:r>
              <a:rPr lang="en-US" altLang="ja-JP"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宿泊旅行統計調査の対象は、旅館、ホテル、簡易宿所等への宿泊者のみで、民泊施設の宿泊者は調査対象外</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テキスト ボックス 15"/>
          <p:cNvSpPr txBox="1"/>
          <p:nvPr/>
        </p:nvSpPr>
        <p:spPr>
          <a:xfrm>
            <a:off x="5914057" y="6296620"/>
            <a:ext cx="3312000" cy="553998"/>
          </a:xfrm>
          <a:prstGeom prst="rect">
            <a:avLst/>
          </a:prstGeom>
          <a:noFill/>
        </p:spPr>
        <p:txBody>
          <a:bodyPr wrap="square" rtlCol="0">
            <a:spAutoFit/>
          </a:bodyPr>
          <a:lstStyle/>
          <a:p>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出典</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：来阪外国人　</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日本</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政府観光局（</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JNTO</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及び　</a:t>
            </a: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観光庁</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資料により作成</a:t>
            </a: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外国人実宿泊者　観光庁「宿泊旅行統計調査」</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p:cNvSpPr txBox="1"/>
          <p:nvPr/>
        </p:nvSpPr>
        <p:spPr>
          <a:xfrm>
            <a:off x="8816740" y="6594530"/>
            <a:ext cx="720080" cy="276999"/>
          </a:xfrm>
          <a:prstGeom prst="rect">
            <a:avLst/>
          </a:prstGeom>
          <a:noFill/>
        </p:spPr>
        <p:txBody>
          <a:bodyPr wrap="square" rtlCol="0">
            <a:spAutoFit/>
          </a:bodyPr>
          <a:lstStyle/>
          <a:p>
            <a:pPr algn="r"/>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P.4</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9" name="グラフ 18"/>
          <p:cNvGraphicFramePr>
            <a:graphicFrameLocks/>
          </p:cNvGraphicFramePr>
          <p:nvPr>
            <p:extLst>
              <p:ext uri="{D42A27DB-BD31-4B8C-83A1-F6EECF244321}">
                <p14:modId xmlns:p14="http://schemas.microsoft.com/office/powerpoint/2010/main" val="1472835481"/>
              </p:ext>
            </p:extLst>
          </p:nvPr>
        </p:nvGraphicFramePr>
        <p:xfrm>
          <a:off x="90437" y="3913817"/>
          <a:ext cx="9360000" cy="2376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981047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観光を取り巻く環境の</a:t>
            </a:r>
            <a:r>
              <a:rPr lang="ja-JP" altLang="en-US" dirty="0" smtClean="0"/>
              <a:t>変化④　</a:t>
            </a:r>
            <a:r>
              <a:rPr lang="ja-JP" altLang="en-US" sz="1800" dirty="0" smtClean="0"/>
              <a:t>～</a:t>
            </a:r>
            <a:r>
              <a:rPr kumimoji="1" lang="ja-JP" altLang="en-US" sz="1800" dirty="0" smtClean="0"/>
              <a:t>宿泊税に関する状況の変化～</a:t>
            </a:r>
            <a:endParaRPr kumimoji="1" lang="ja-JP" altLang="en-US" sz="1800" dirty="0"/>
          </a:p>
        </p:txBody>
      </p:sp>
      <p:sp>
        <p:nvSpPr>
          <p:cNvPr id="4" name="テキスト ボックス 3"/>
          <p:cNvSpPr txBox="1"/>
          <p:nvPr/>
        </p:nvSpPr>
        <p:spPr>
          <a:xfrm>
            <a:off x="161925" y="2636912"/>
            <a:ext cx="4680000" cy="307777"/>
          </a:xfrm>
          <a:prstGeom prst="rect">
            <a:avLst/>
          </a:prstGeom>
          <a:solidFill>
            <a:srgbClr val="002060"/>
          </a:solidFill>
        </p:spPr>
        <p:txBody>
          <a:bodyPr wrap="square" rtlCol="0">
            <a:sp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cs typeface="Meiryo UI" panose="020B0604030504040204" pitchFamily="50" charset="-128"/>
              </a:defRPr>
            </a:lvl1pPr>
          </a:lstStyle>
          <a:p>
            <a:r>
              <a:rPr lang="ja-JP" altLang="en-US" dirty="0"/>
              <a:t>平均宿泊単価</a:t>
            </a:r>
            <a:r>
              <a:rPr lang="ja-JP" altLang="en-US" dirty="0" smtClean="0"/>
              <a:t>（平成</a:t>
            </a:r>
            <a:r>
              <a:rPr lang="en-US" altLang="ja-JP" dirty="0" smtClean="0"/>
              <a:t>26</a:t>
            </a:r>
            <a:r>
              <a:rPr lang="ja-JP" altLang="en-US" dirty="0" smtClean="0"/>
              <a:t>年→平成</a:t>
            </a:r>
            <a:r>
              <a:rPr lang="en-US" altLang="ja-JP" dirty="0" smtClean="0"/>
              <a:t>29</a:t>
            </a:r>
            <a:r>
              <a:rPr lang="ja-JP" altLang="en-US" smtClean="0"/>
              <a:t>年）</a:t>
            </a:r>
            <a:endParaRPr lang="ja-JP" altLang="en-US" dirty="0"/>
          </a:p>
        </p:txBody>
      </p:sp>
      <p:sp>
        <p:nvSpPr>
          <p:cNvPr id="5" name="テキスト ボックス 4"/>
          <p:cNvSpPr txBox="1"/>
          <p:nvPr/>
        </p:nvSpPr>
        <p:spPr>
          <a:xfrm>
            <a:off x="161925" y="4545160"/>
            <a:ext cx="4680000" cy="307777"/>
          </a:xfrm>
          <a:prstGeom prst="rect">
            <a:avLst/>
          </a:prstGeom>
          <a:solidFill>
            <a:srgbClr val="002060"/>
          </a:solidFill>
        </p:spPr>
        <p:txBody>
          <a:bodyPr wrap="square" rtlCol="0">
            <a:sp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cs typeface="Meiryo UI" panose="020B0604030504040204" pitchFamily="50" charset="-128"/>
              </a:defRPr>
            </a:lvl1pPr>
          </a:lstStyle>
          <a:p>
            <a:r>
              <a:rPr lang="ja-JP" altLang="en-US" dirty="0"/>
              <a:t>単価ごとの宿泊者数</a:t>
            </a:r>
            <a:r>
              <a:rPr lang="ja-JP" altLang="en-US" dirty="0" smtClean="0"/>
              <a:t>（平成</a:t>
            </a:r>
            <a:r>
              <a:rPr lang="en-US" altLang="ja-JP" dirty="0" smtClean="0"/>
              <a:t>26</a:t>
            </a:r>
            <a:r>
              <a:rPr lang="ja-JP" altLang="en-US" dirty="0" smtClean="0"/>
              <a:t>年→平成</a:t>
            </a:r>
            <a:r>
              <a:rPr lang="en-US" altLang="ja-JP" dirty="0" smtClean="0"/>
              <a:t>29</a:t>
            </a:r>
            <a:r>
              <a:rPr lang="ja-JP" altLang="en-US" dirty="0" smtClean="0"/>
              <a:t>年）</a:t>
            </a:r>
            <a:endParaRPr lang="ja-JP" altLang="en-US" dirty="0"/>
          </a:p>
        </p:txBody>
      </p:sp>
      <p:sp>
        <p:nvSpPr>
          <p:cNvPr id="6" name="正方形/長方形 5"/>
          <p:cNvSpPr/>
          <p:nvPr/>
        </p:nvSpPr>
        <p:spPr>
          <a:xfrm>
            <a:off x="0" y="779218"/>
            <a:ext cx="9540875" cy="1754326"/>
          </a:xfrm>
          <a:prstGeom prst="rect">
            <a:avLst/>
          </a:prstGeom>
          <a:noFill/>
        </p:spPr>
        <p:txBody>
          <a:bodyPr wrap="square" rtlCol="0">
            <a:spAutoFit/>
          </a:bodyPr>
          <a:lstStyle/>
          <a:p>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○府内の宿泊施設においては、環境</a:t>
            </a:r>
            <a:r>
              <a:rPr lang="ja-JP" altLang="en-US" dirty="0">
                <a:latin typeface="Meiryo UI" panose="020B0604030504040204" pitchFamily="50" charset="-128"/>
                <a:ea typeface="Meiryo UI" panose="020B0604030504040204" pitchFamily="50" charset="-128"/>
                <a:cs typeface="Meiryo UI" panose="020B0604030504040204" pitchFamily="50" charset="-128"/>
              </a:rPr>
              <a:t>の変化、競争の激化に伴い、価格を抑制する傾向が見られる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latin typeface="Meiryo UI" panose="020B0604030504040204" pitchFamily="50" charset="-128"/>
                <a:ea typeface="Meiryo UI" panose="020B0604030504040204" pitchFamily="50" charset="-128"/>
                <a:cs typeface="Meiryo UI" panose="020B0604030504040204" pitchFamily="50" charset="-128"/>
              </a:rPr>
              <a:t>     →制度設計当初と比べ、１泊１万円～</a:t>
            </a:r>
            <a:r>
              <a:rPr lang="en-US" altLang="ja-JP" dirty="0">
                <a:latin typeface="Meiryo UI" panose="020B0604030504040204" pitchFamily="50" charset="-128"/>
                <a:ea typeface="Meiryo UI" panose="020B0604030504040204" pitchFamily="50" charset="-128"/>
                <a:cs typeface="Meiryo UI" panose="020B0604030504040204" pitchFamily="50" charset="-128"/>
              </a:rPr>
              <a:t>1.5</a:t>
            </a:r>
            <a:r>
              <a:rPr lang="ja-JP" altLang="en-US" dirty="0">
                <a:latin typeface="Meiryo UI" panose="020B0604030504040204" pitchFamily="50" charset="-128"/>
                <a:ea typeface="Meiryo UI" panose="020B0604030504040204" pitchFamily="50" charset="-128"/>
                <a:cs typeface="Meiryo UI" panose="020B0604030504040204" pitchFamily="50" charset="-128"/>
              </a:rPr>
              <a:t>万円の価格帯が、免税点を下回る１万円未満</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に</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スライドして</a:t>
            </a:r>
            <a:r>
              <a:rPr lang="ja-JP" altLang="en-US" dirty="0">
                <a:latin typeface="Meiryo UI" panose="020B0604030504040204" pitchFamily="50" charset="-128"/>
                <a:ea typeface="Meiryo UI" panose="020B0604030504040204" pitchFamily="50" charset="-128"/>
                <a:cs typeface="Meiryo UI" panose="020B0604030504040204" pitchFamily="50" charset="-128"/>
              </a:rPr>
              <a:t>いる傾向が顕著</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latin typeface="Meiryo UI" panose="020B0604030504040204" pitchFamily="50" charset="-128"/>
                <a:ea typeface="Meiryo UI" panose="020B0604030504040204" pitchFamily="50" charset="-128"/>
                <a:cs typeface="Meiryo UI" panose="020B0604030504040204" pitchFamily="50" charset="-128"/>
              </a:rPr>
              <a:t>○課税対象となる</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宿泊者は</a:t>
            </a:r>
            <a:r>
              <a:rPr lang="ja-JP" altLang="en-US" dirty="0">
                <a:latin typeface="Meiryo UI" panose="020B0604030504040204" pitchFamily="50" charset="-128"/>
                <a:ea typeface="Meiryo UI" panose="020B0604030504040204" pitchFamily="50" charset="-128"/>
                <a:cs typeface="Meiryo UI" panose="020B0604030504040204" pitchFamily="50" charset="-128"/>
              </a:rPr>
              <a:t>、当初全体の</a:t>
            </a:r>
            <a:r>
              <a:rPr lang="en-US" altLang="ja-JP" dirty="0">
                <a:latin typeface="Meiryo UI" panose="020B0604030504040204" pitchFamily="50" charset="-128"/>
                <a:ea typeface="Meiryo UI" panose="020B0604030504040204" pitchFamily="50" charset="-128"/>
                <a:cs typeface="Meiryo UI" panose="020B0604030504040204" pitchFamily="50" charset="-128"/>
              </a:rPr>
              <a:t>30.8</a:t>
            </a:r>
            <a:r>
              <a:rPr lang="ja-JP" altLang="en-US" dirty="0">
                <a:latin typeface="Meiryo UI" panose="020B0604030504040204" pitchFamily="50" charset="-128"/>
                <a:ea typeface="Meiryo UI" panose="020B0604030504040204" pitchFamily="50" charset="-128"/>
                <a:cs typeface="Meiryo UI" panose="020B0604030504040204" pitchFamily="50" charset="-128"/>
              </a:rPr>
              <a:t>％を見込んで</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いたところ、申告実績をもとに算出した結　</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果、平成</a:t>
            </a:r>
            <a:r>
              <a:rPr lang="en-US" altLang="ja-JP" dirty="0">
                <a:latin typeface="Meiryo UI" panose="020B0604030504040204" pitchFamily="50" charset="-128"/>
                <a:ea typeface="Meiryo UI" panose="020B0604030504040204" pitchFamily="50" charset="-128"/>
                <a:cs typeface="Meiryo UI" panose="020B0604030504040204" pitchFamily="50" charset="-128"/>
              </a:rPr>
              <a:t>29</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年度は</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16.</a:t>
            </a:r>
            <a:r>
              <a:rPr lang="en-US" altLang="ja-JP" dirty="0">
                <a:latin typeface="Meiryo UI" panose="020B0604030504040204" pitchFamily="50" charset="-128"/>
                <a:ea typeface="Meiryo UI" panose="020B0604030504040204" pitchFamily="50" charset="-128"/>
                <a:cs typeface="Meiryo UI" panose="020B0604030504040204" pitchFamily="50" charset="-128"/>
              </a:rPr>
              <a:t>4</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％となっている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2286548430"/>
              </p:ext>
            </p:extLst>
          </p:nvPr>
        </p:nvGraphicFramePr>
        <p:xfrm>
          <a:off x="737989" y="5013176"/>
          <a:ext cx="7199999" cy="1332000"/>
        </p:xfrm>
        <a:graphic>
          <a:graphicData uri="http://schemas.openxmlformats.org/drawingml/2006/table">
            <a:tbl>
              <a:tblPr>
                <a:tableStyleId>{5C22544A-7EE6-4342-B048-85BDC9FD1C3A}</a:tableStyleId>
              </a:tblPr>
              <a:tblGrid>
                <a:gridCol w="1430719"/>
                <a:gridCol w="865392"/>
                <a:gridCol w="721160"/>
                <a:gridCol w="1009624"/>
                <a:gridCol w="1370204"/>
                <a:gridCol w="937508"/>
                <a:gridCol w="865392"/>
              </a:tblGrid>
              <a:tr h="222000">
                <a:tc>
                  <a:txBody>
                    <a:bodyPr/>
                    <a:lstStyle/>
                    <a:p>
                      <a:pPr algn="ctr" fontAlgn="ctr">
                        <a:lnSpc>
                          <a:spcPts val="1100"/>
                        </a:lnSpc>
                        <a:spcAft>
                          <a:spcPts val="0"/>
                        </a:spcAft>
                      </a:pPr>
                      <a:r>
                        <a:rPr lang="ja-JP" sz="1100" kern="1200" dirty="0">
                          <a:effectLst/>
                          <a:latin typeface="Meiryo UI" panose="020B0604030504040204" pitchFamily="50" charset="-128"/>
                          <a:ea typeface="Meiryo UI" panose="020B0604030504040204" pitchFamily="50" charset="-128"/>
                          <a:cs typeface="Meiryo UI" panose="020B0604030504040204" pitchFamily="50" charset="-128"/>
                        </a:rPr>
                        <a:t>価格帯</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ctr">
                        <a:lnSpc>
                          <a:spcPts val="1100"/>
                        </a:lnSpc>
                        <a:spcAft>
                          <a:spcPts val="0"/>
                        </a:spcAft>
                      </a:pPr>
                      <a:r>
                        <a:rPr lang="ja-JP" sz="1100" kern="1200">
                          <a:effectLst/>
                          <a:latin typeface="Meiryo UI" panose="020B0604030504040204" pitchFamily="50" charset="-128"/>
                          <a:ea typeface="Meiryo UI" panose="020B0604030504040204" pitchFamily="50" charset="-128"/>
                          <a:cs typeface="Meiryo UI" panose="020B0604030504040204" pitchFamily="50" charset="-128"/>
                        </a:rPr>
                        <a:t>税率</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gridSpan="2">
                  <a:txBody>
                    <a:bodyPr/>
                    <a:lstStyle/>
                    <a:p>
                      <a:pPr algn="ctr" fontAlgn="ctr">
                        <a:lnSpc>
                          <a:spcPts val="1100"/>
                        </a:lnSpc>
                        <a:spcAft>
                          <a:spcPts val="0"/>
                        </a:spcAft>
                      </a:pPr>
                      <a:r>
                        <a:rPr lang="en-US" sz="1100" kern="1200" dirty="0" smtClean="0">
                          <a:effectLst/>
                          <a:latin typeface="Meiryo UI" panose="020B0604030504040204" pitchFamily="50" charset="-128"/>
                          <a:ea typeface="Meiryo UI" panose="020B0604030504040204" pitchFamily="50" charset="-128"/>
                          <a:cs typeface="Meiryo UI" panose="020B0604030504040204" pitchFamily="50" charset="-128"/>
                        </a:rPr>
                        <a:t>H26</a:t>
                      </a:r>
                      <a:r>
                        <a:rPr lang="ja-JP" altLang="en-US" sz="1100" kern="1200" dirty="0" smtClean="0">
                          <a:effectLst/>
                          <a:latin typeface="Meiryo UI" panose="020B0604030504040204" pitchFamily="50" charset="-128"/>
                          <a:ea typeface="Meiryo UI" panose="020B0604030504040204" pitchFamily="50" charset="-128"/>
                          <a:cs typeface="Meiryo UI" panose="020B0604030504040204" pitchFamily="50" charset="-128"/>
                        </a:rPr>
                        <a:t>年</a:t>
                      </a:r>
                      <a:r>
                        <a:rPr lang="ja-JP" sz="1100" kern="1200" dirty="0" smtClean="0">
                          <a:effectLst/>
                          <a:latin typeface="Meiryo UI" panose="020B0604030504040204" pitchFamily="50" charset="-128"/>
                          <a:ea typeface="Meiryo UI" panose="020B0604030504040204" pitchFamily="50" charset="-128"/>
                          <a:cs typeface="Meiryo UI" panose="020B0604030504040204" pitchFamily="50" charset="-128"/>
                        </a:rPr>
                        <a:t>構成比</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xBody>
                    <a:bodyPr/>
                    <a:lstStyle/>
                    <a:p>
                      <a:pPr algn="ctr" fontAlgn="ctr">
                        <a:lnSpc>
                          <a:spcPts val="1100"/>
                        </a:lnSpc>
                        <a:spcAft>
                          <a:spcPts val="0"/>
                        </a:spcAft>
                      </a:pPr>
                      <a:endParaRPr lang="ja-JP" sz="900" kern="100" dirty="0">
                        <a:effectLst/>
                        <a:latin typeface="+mn-ea"/>
                        <a:ea typeface="+mn-ea"/>
                        <a:cs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6">
                  <a:txBody>
                    <a:bodyPr/>
                    <a:lstStyle/>
                    <a:p>
                      <a:pPr algn="ctr" fontAlgn="ctr">
                        <a:lnSpc>
                          <a:spcPts val="1100"/>
                        </a:lnSpc>
                        <a:spcAft>
                          <a:spcPts val="0"/>
                        </a:spcAft>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ctr" fontAlgn="ctr">
                        <a:lnSpc>
                          <a:spcPts val="1100"/>
                        </a:lnSpc>
                        <a:spcAft>
                          <a:spcPts val="0"/>
                        </a:spcAft>
                      </a:pPr>
                      <a:r>
                        <a:rPr lang="en-US" sz="1100" kern="1200" dirty="0" smtClean="0">
                          <a:effectLst/>
                          <a:latin typeface="Meiryo UI" panose="020B0604030504040204" pitchFamily="50" charset="-128"/>
                          <a:ea typeface="Meiryo UI" panose="020B0604030504040204" pitchFamily="50" charset="-128"/>
                          <a:cs typeface="Meiryo UI" panose="020B0604030504040204" pitchFamily="50" charset="-128"/>
                        </a:rPr>
                        <a:t>H29</a:t>
                      </a:r>
                      <a:r>
                        <a:rPr lang="ja-JP" altLang="en-US" sz="1100" kern="1200" dirty="0" smtClean="0">
                          <a:effectLst/>
                          <a:latin typeface="Meiryo UI" panose="020B0604030504040204" pitchFamily="50" charset="-128"/>
                          <a:ea typeface="Meiryo UI" panose="020B0604030504040204" pitchFamily="50" charset="-128"/>
                          <a:cs typeface="Meiryo UI" panose="020B0604030504040204" pitchFamily="50" charset="-128"/>
                        </a:rPr>
                        <a:t>年</a:t>
                      </a:r>
                      <a:r>
                        <a:rPr lang="ja-JP" sz="1100" kern="1200" dirty="0" smtClean="0">
                          <a:effectLst/>
                          <a:latin typeface="Meiryo UI" panose="020B0604030504040204" pitchFamily="50" charset="-128"/>
                          <a:ea typeface="Meiryo UI" panose="020B0604030504040204" pitchFamily="50" charset="-128"/>
                          <a:cs typeface="Meiryo UI" panose="020B0604030504040204" pitchFamily="50" charset="-128"/>
                        </a:rPr>
                        <a:t>構成比</a:t>
                      </a:r>
                      <a:r>
                        <a:rPr lang="ja-JP" altLang="en-US" sz="1100" kern="1200" dirty="0" smtClean="0">
                          <a:effectLst/>
                          <a:latin typeface="Meiryo UI" panose="020B0604030504040204" pitchFamily="50" charset="-128"/>
                          <a:ea typeface="Meiryo UI" panose="020B0604030504040204" pitchFamily="50" charset="-128"/>
                          <a:cs typeface="Meiryo UI" panose="020B0604030504040204" pitchFamily="50" charset="-128"/>
                        </a:rPr>
                        <a:t>（実態）</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xBody>
                    <a:bodyPr/>
                    <a:lstStyle/>
                    <a:p>
                      <a:pPr algn="ctr" fontAlgn="ctr">
                        <a:lnSpc>
                          <a:spcPts val="1100"/>
                        </a:lnSpc>
                        <a:spcAft>
                          <a:spcPts val="0"/>
                        </a:spcAft>
                      </a:pPr>
                      <a:endParaRPr lang="ja-JP" sz="900" kern="100" dirty="0">
                        <a:effectLst/>
                        <a:latin typeface="+mn-ea"/>
                        <a:ea typeface="+mn-ea"/>
                        <a:cs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2000">
                <a:tc>
                  <a:txBody>
                    <a:bodyPr/>
                    <a:lstStyle/>
                    <a:p>
                      <a:pPr algn="l" fontAlgn="ctr">
                        <a:lnSpc>
                          <a:spcPts val="1100"/>
                        </a:lnSpc>
                        <a:spcAft>
                          <a:spcPts val="0"/>
                        </a:spcAft>
                      </a:pPr>
                      <a:r>
                        <a:rPr lang="ja-JP" altLang="en-US" sz="1100" kern="12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sz="1100" kern="1200" dirty="0" smtClean="0">
                          <a:effectLst/>
                          <a:latin typeface="Meiryo UI" panose="020B0604030504040204" pitchFamily="50" charset="-128"/>
                          <a:ea typeface="Meiryo UI" panose="020B0604030504040204" pitchFamily="50" charset="-128"/>
                          <a:cs typeface="Meiryo UI" panose="020B0604030504040204" pitchFamily="50" charset="-128"/>
                        </a:rPr>
                        <a:t>1</a:t>
                      </a:r>
                      <a:r>
                        <a:rPr lang="ja-JP" sz="1100" kern="1200" dirty="0" smtClean="0">
                          <a:effectLst/>
                          <a:latin typeface="Meiryo UI" panose="020B0604030504040204" pitchFamily="50" charset="-128"/>
                          <a:ea typeface="Meiryo UI" panose="020B0604030504040204" pitchFamily="50" charset="-128"/>
                          <a:cs typeface="Meiryo UI" panose="020B0604030504040204" pitchFamily="50" charset="-128"/>
                        </a:rPr>
                        <a:t>万円</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lnSpc>
                          <a:spcPts val="1100"/>
                        </a:lnSpc>
                        <a:spcAft>
                          <a:spcPts val="0"/>
                        </a:spcAft>
                      </a:pPr>
                      <a:r>
                        <a:rPr lang="en-US" sz="1100" kern="1200">
                          <a:effectLst/>
                          <a:latin typeface="Meiryo UI" panose="020B0604030504040204" pitchFamily="50" charset="-128"/>
                          <a:ea typeface="Meiryo UI" panose="020B0604030504040204" pitchFamily="50" charset="-128"/>
                          <a:cs typeface="Meiryo UI" panose="020B0604030504040204" pitchFamily="50" charset="-128"/>
                        </a:rPr>
                        <a:t>0</a:t>
                      </a:r>
                      <a:r>
                        <a:rPr lang="ja-JP" sz="1100" kern="1200">
                          <a:effectLst/>
                          <a:latin typeface="Meiryo UI" panose="020B0604030504040204" pitchFamily="50" charset="-128"/>
                          <a:ea typeface="Meiryo UI" panose="020B0604030504040204" pitchFamily="50" charset="-128"/>
                          <a:cs typeface="Meiryo UI" panose="020B0604030504040204" pitchFamily="50" charset="-128"/>
                        </a:rPr>
                        <a:t>円</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lnSpc>
                          <a:spcPts val="1100"/>
                        </a:lnSpc>
                        <a:spcAft>
                          <a:spcPts val="0"/>
                        </a:spcAft>
                      </a:pPr>
                      <a:r>
                        <a:rPr lang="en-US" sz="1100" kern="1200" dirty="0">
                          <a:effectLst/>
                          <a:latin typeface="Meiryo UI" panose="020B0604030504040204" pitchFamily="50" charset="-128"/>
                          <a:ea typeface="Meiryo UI" panose="020B0604030504040204" pitchFamily="50" charset="-128"/>
                          <a:cs typeface="Meiryo UI" panose="020B0604030504040204" pitchFamily="50" charset="-128"/>
                        </a:rPr>
                        <a:t>69.2%</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lnSpc>
                          <a:spcPts val="1100"/>
                        </a:lnSpc>
                        <a:spcAft>
                          <a:spcPts val="0"/>
                        </a:spcAft>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vMerge="1">
                  <a:txBody>
                    <a:bodyPr/>
                    <a:lstStyle/>
                    <a:p>
                      <a:pPr algn="r" fontAlgn="ctr">
                        <a:lnSpc>
                          <a:spcPts val="1100"/>
                        </a:lnSpc>
                        <a:spcAft>
                          <a:spcPts val="0"/>
                        </a:spcAft>
                      </a:pPr>
                      <a:endParaRPr lang="ja-JP" sz="900" kern="100" dirty="0">
                        <a:effectLst/>
                        <a:latin typeface="+mn-ea"/>
                        <a:ea typeface="+mn-ea"/>
                        <a:cs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lnSpc>
                          <a:spcPts val="1100"/>
                        </a:lnSpc>
                        <a:spcAft>
                          <a:spcPts val="0"/>
                        </a:spcAft>
                      </a:pPr>
                      <a:r>
                        <a:rPr lang="en-US" altLang="ja-JP" sz="1100" kern="100" dirty="0" smtClean="0">
                          <a:effectLst/>
                          <a:latin typeface="Meiryo UI" panose="020B0604030504040204" pitchFamily="50" charset="-128"/>
                          <a:ea typeface="Meiryo UI" panose="020B0604030504040204" pitchFamily="50" charset="-128"/>
                          <a:cs typeface="Meiryo UI" panose="020B0604030504040204" pitchFamily="50" charset="-128"/>
                        </a:rPr>
                        <a:t>83.6</a:t>
                      </a:r>
                      <a:r>
                        <a:rPr lang="ja-JP" altLang="en-US" sz="11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lnSpc>
                          <a:spcPts val="1100"/>
                        </a:lnSpc>
                        <a:spcAft>
                          <a:spcPts val="0"/>
                        </a:spcAft>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r>
              <a:tr h="222000">
                <a:tc>
                  <a:txBody>
                    <a:bodyPr/>
                    <a:lstStyle/>
                    <a:p>
                      <a:pPr algn="l" fontAlgn="ctr">
                        <a:lnSpc>
                          <a:spcPts val="1100"/>
                        </a:lnSpc>
                        <a:spcAft>
                          <a:spcPts val="0"/>
                        </a:spcAft>
                      </a:pPr>
                      <a:r>
                        <a:rPr lang="en-US" sz="1100" kern="1200" dirty="0" smtClean="0">
                          <a:effectLst/>
                          <a:latin typeface="Meiryo UI" panose="020B0604030504040204" pitchFamily="50" charset="-128"/>
                          <a:ea typeface="Meiryo UI" panose="020B0604030504040204" pitchFamily="50" charset="-128"/>
                          <a:cs typeface="Meiryo UI" panose="020B0604030504040204" pitchFamily="50" charset="-128"/>
                        </a:rPr>
                        <a:t>1</a:t>
                      </a:r>
                      <a:r>
                        <a:rPr lang="ja-JP" sz="1100" kern="1200" dirty="0" smtClean="0">
                          <a:effectLst/>
                          <a:latin typeface="Meiryo UI" panose="020B0604030504040204" pitchFamily="50" charset="-128"/>
                          <a:ea typeface="Meiryo UI" panose="020B0604030504040204" pitchFamily="50" charset="-128"/>
                          <a:cs typeface="Meiryo UI" panose="020B0604030504040204" pitchFamily="50" charset="-128"/>
                        </a:rPr>
                        <a:t>万円</a:t>
                      </a:r>
                      <a:r>
                        <a:rPr lang="ja-JP" altLang="en-US" sz="1100" kern="12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sz="1100" kern="1200" dirty="0" smtClean="0">
                          <a:effectLst/>
                          <a:latin typeface="Meiryo UI" panose="020B0604030504040204" pitchFamily="50" charset="-128"/>
                          <a:ea typeface="Meiryo UI" panose="020B0604030504040204" pitchFamily="50" charset="-128"/>
                          <a:cs typeface="Meiryo UI" panose="020B0604030504040204" pitchFamily="50" charset="-128"/>
                        </a:rPr>
                        <a:t>1.5</a:t>
                      </a:r>
                      <a:r>
                        <a:rPr lang="ja-JP" sz="1100" kern="1200" dirty="0">
                          <a:effectLst/>
                          <a:latin typeface="Meiryo UI" panose="020B0604030504040204" pitchFamily="50" charset="-128"/>
                          <a:ea typeface="Meiryo UI" panose="020B0604030504040204" pitchFamily="50" charset="-128"/>
                          <a:cs typeface="Meiryo UI" panose="020B0604030504040204" pitchFamily="50" charset="-128"/>
                        </a:rPr>
                        <a:t>万</a:t>
                      </a:r>
                      <a:r>
                        <a:rPr lang="ja-JP" sz="1100" kern="1200" dirty="0" smtClean="0">
                          <a:effectLst/>
                          <a:latin typeface="Meiryo UI" panose="020B0604030504040204" pitchFamily="50" charset="-128"/>
                          <a:ea typeface="Meiryo UI" panose="020B0604030504040204" pitchFamily="50" charset="-128"/>
                          <a:cs typeface="Meiryo UI" panose="020B0604030504040204" pitchFamily="50" charset="-128"/>
                        </a:rPr>
                        <a:t>円</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lnSpc>
                          <a:spcPts val="1100"/>
                        </a:lnSpc>
                        <a:spcAft>
                          <a:spcPts val="0"/>
                        </a:spcAft>
                      </a:pPr>
                      <a:r>
                        <a:rPr lang="en-US" sz="1100" kern="1200">
                          <a:effectLst/>
                          <a:latin typeface="Meiryo UI" panose="020B0604030504040204" pitchFamily="50" charset="-128"/>
                          <a:ea typeface="Meiryo UI" panose="020B0604030504040204" pitchFamily="50" charset="-128"/>
                          <a:cs typeface="Meiryo UI" panose="020B0604030504040204" pitchFamily="50" charset="-128"/>
                        </a:rPr>
                        <a:t>100</a:t>
                      </a:r>
                      <a:r>
                        <a:rPr lang="ja-JP" sz="1100" kern="1200">
                          <a:effectLst/>
                          <a:latin typeface="Meiryo UI" panose="020B0604030504040204" pitchFamily="50" charset="-128"/>
                          <a:ea typeface="Meiryo UI" panose="020B0604030504040204" pitchFamily="50" charset="-128"/>
                          <a:cs typeface="Meiryo UI" panose="020B0604030504040204" pitchFamily="50" charset="-128"/>
                        </a:rPr>
                        <a:t>円</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lnSpc>
                          <a:spcPts val="1100"/>
                        </a:lnSpc>
                        <a:spcAft>
                          <a:spcPts val="0"/>
                        </a:spcAft>
                      </a:pPr>
                      <a:r>
                        <a:rPr lang="en-US" sz="1100" kern="1200" dirty="0">
                          <a:effectLst/>
                          <a:latin typeface="Meiryo UI" panose="020B0604030504040204" pitchFamily="50" charset="-128"/>
                          <a:ea typeface="Meiryo UI" panose="020B0604030504040204" pitchFamily="50" charset="-128"/>
                          <a:cs typeface="Meiryo UI" panose="020B0604030504040204" pitchFamily="50" charset="-128"/>
                        </a:rPr>
                        <a:t>23.6%</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rowSpan="3">
                  <a:txBody>
                    <a:bodyPr/>
                    <a:lstStyle/>
                    <a:p>
                      <a:pPr algn="ctr" fontAlgn="ctr">
                        <a:lnSpc>
                          <a:spcPts val="1100"/>
                        </a:lnSpc>
                        <a:spcAft>
                          <a:spcPts val="0"/>
                        </a:spcAft>
                      </a:pPr>
                      <a:r>
                        <a:rPr lang="ja-JP" altLang="en-US" sz="1100" kern="100" dirty="0" smtClean="0">
                          <a:effectLst/>
                          <a:latin typeface="Meiryo UI" panose="020B0604030504040204" pitchFamily="50" charset="-128"/>
                          <a:ea typeface="Meiryo UI" panose="020B0604030504040204" pitchFamily="50" charset="-128"/>
                          <a:cs typeface="Meiryo UI" panose="020B0604030504040204" pitchFamily="50" charset="-128"/>
                        </a:rPr>
                        <a:t>課税対象</a:t>
                      </a:r>
                      <a:endParaRPr lang="en-US" altLang="ja-JP" sz="11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ctr" fontAlgn="ctr">
                        <a:lnSpc>
                          <a:spcPts val="1100"/>
                        </a:lnSpc>
                        <a:spcAft>
                          <a:spcPts val="0"/>
                        </a:spcAft>
                      </a:pPr>
                      <a:r>
                        <a:rPr lang="en-US" altLang="ja-JP" sz="1100" kern="100" dirty="0" smtClean="0">
                          <a:effectLst/>
                          <a:latin typeface="Meiryo UI" panose="020B0604030504040204" pitchFamily="50" charset="-128"/>
                          <a:ea typeface="Meiryo UI" panose="020B0604030504040204" pitchFamily="50" charset="-128"/>
                          <a:cs typeface="Meiryo UI" panose="020B0604030504040204" pitchFamily="50" charset="-128"/>
                        </a:rPr>
                        <a:t>30.8</a:t>
                      </a:r>
                      <a:r>
                        <a:rPr lang="ja-JP" altLang="en-US" sz="11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c vMerge="1">
                  <a:txBody>
                    <a:bodyPr/>
                    <a:lstStyle/>
                    <a:p>
                      <a:pPr algn="ctr" fontAlgn="ctr">
                        <a:lnSpc>
                          <a:spcPts val="1100"/>
                        </a:lnSpc>
                        <a:spcAft>
                          <a:spcPts val="0"/>
                        </a:spcAft>
                      </a:pPr>
                      <a:endParaRPr lang="ja-JP" sz="900" kern="100" dirty="0">
                        <a:effectLst/>
                        <a:latin typeface="+mn-ea"/>
                        <a:ea typeface="+mn-ea"/>
                        <a:cs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lnSpc>
                          <a:spcPts val="1100"/>
                        </a:lnSpc>
                        <a:spcAft>
                          <a:spcPts val="0"/>
                        </a:spcAft>
                      </a:pPr>
                      <a:r>
                        <a:rPr lang="en-US" altLang="ja-JP" sz="1100" kern="100" dirty="0" smtClean="0">
                          <a:effectLst/>
                          <a:latin typeface="Meiryo UI" panose="020B0604030504040204" pitchFamily="50" charset="-128"/>
                          <a:ea typeface="Meiryo UI" panose="020B0604030504040204" pitchFamily="50" charset="-128"/>
                          <a:cs typeface="Meiryo UI" panose="020B0604030504040204" pitchFamily="50" charset="-128"/>
                        </a:rPr>
                        <a:t>11.</a:t>
                      </a:r>
                      <a:r>
                        <a:rPr lang="ja-JP" altLang="en-US" sz="1100" kern="100" dirty="0" smtClean="0">
                          <a:effectLst/>
                          <a:latin typeface="Meiryo UI" panose="020B0604030504040204" pitchFamily="50" charset="-128"/>
                          <a:ea typeface="Meiryo UI" panose="020B0604030504040204" pitchFamily="50" charset="-128"/>
                          <a:cs typeface="Meiryo UI" panose="020B0604030504040204" pitchFamily="50" charset="-128"/>
                        </a:rPr>
                        <a:t>５％</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rowSpan="3">
                  <a:txBody>
                    <a:bodyPr/>
                    <a:lstStyle/>
                    <a:p>
                      <a:pPr algn="ctr" fontAlgn="ctr">
                        <a:lnSpc>
                          <a:spcPts val="1100"/>
                        </a:lnSpc>
                        <a:spcAft>
                          <a:spcPts val="0"/>
                        </a:spcAft>
                      </a:pPr>
                      <a:r>
                        <a:rPr lang="ja-JP" altLang="en-US" sz="1100" kern="100" dirty="0" smtClean="0">
                          <a:effectLst/>
                          <a:latin typeface="Meiryo UI" panose="020B0604030504040204" pitchFamily="50" charset="-128"/>
                          <a:ea typeface="Meiryo UI" panose="020B0604030504040204" pitchFamily="50" charset="-128"/>
                          <a:cs typeface="Meiryo UI" panose="020B0604030504040204" pitchFamily="50" charset="-128"/>
                        </a:rPr>
                        <a:t>課税対象</a:t>
                      </a:r>
                      <a:endParaRPr lang="en-US" altLang="ja-JP" sz="11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ctr" fontAlgn="ctr">
                        <a:lnSpc>
                          <a:spcPts val="1100"/>
                        </a:lnSpc>
                        <a:spcAft>
                          <a:spcPts val="0"/>
                        </a:spcAft>
                      </a:pPr>
                      <a:r>
                        <a:rPr lang="en-US" altLang="ja-JP" sz="1100" kern="100" dirty="0" smtClean="0">
                          <a:effectLst/>
                          <a:latin typeface="Meiryo UI" panose="020B0604030504040204" pitchFamily="50" charset="-128"/>
                          <a:ea typeface="Meiryo UI" panose="020B0604030504040204" pitchFamily="50" charset="-128"/>
                          <a:cs typeface="Meiryo UI" panose="020B0604030504040204" pitchFamily="50" charset="-128"/>
                        </a:rPr>
                        <a:t>16.4</a:t>
                      </a:r>
                      <a:r>
                        <a:rPr lang="ja-JP" altLang="en-US" sz="11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altLang="ja-JP" sz="11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00"/>
                    </a:solidFill>
                  </a:tcPr>
                </a:tc>
              </a:tr>
              <a:tr h="222000">
                <a:tc>
                  <a:txBody>
                    <a:bodyPr/>
                    <a:lstStyle/>
                    <a:p>
                      <a:pPr algn="l" fontAlgn="ctr">
                        <a:lnSpc>
                          <a:spcPts val="1100"/>
                        </a:lnSpc>
                        <a:spcAft>
                          <a:spcPts val="0"/>
                        </a:spcAft>
                      </a:pPr>
                      <a:r>
                        <a:rPr lang="en-US" sz="1100" kern="1200" dirty="0" smtClean="0">
                          <a:effectLst/>
                          <a:latin typeface="Meiryo UI" panose="020B0604030504040204" pitchFamily="50" charset="-128"/>
                          <a:ea typeface="Meiryo UI" panose="020B0604030504040204" pitchFamily="50" charset="-128"/>
                          <a:cs typeface="Meiryo UI" panose="020B0604030504040204" pitchFamily="50" charset="-128"/>
                        </a:rPr>
                        <a:t>1.5</a:t>
                      </a:r>
                      <a:r>
                        <a:rPr lang="ja-JP" sz="1100" kern="1200" dirty="0" smtClean="0">
                          <a:effectLst/>
                          <a:latin typeface="Meiryo UI" panose="020B0604030504040204" pitchFamily="50" charset="-128"/>
                          <a:ea typeface="Meiryo UI" panose="020B0604030504040204" pitchFamily="50" charset="-128"/>
                          <a:cs typeface="Meiryo UI" panose="020B0604030504040204" pitchFamily="50" charset="-128"/>
                        </a:rPr>
                        <a:t>万円</a:t>
                      </a:r>
                      <a:r>
                        <a:rPr lang="ja-JP" altLang="en-US" sz="1100" kern="12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sz="1100" kern="1200" dirty="0" smtClean="0">
                          <a:effectLst/>
                          <a:latin typeface="Meiryo UI" panose="020B0604030504040204" pitchFamily="50" charset="-128"/>
                          <a:ea typeface="Meiryo UI" panose="020B0604030504040204" pitchFamily="50" charset="-128"/>
                          <a:cs typeface="Meiryo UI" panose="020B0604030504040204" pitchFamily="50" charset="-128"/>
                        </a:rPr>
                        <a:t>2</a:t>
                      </a:r>
                      <a:r>
                        <a:rPr lang="ja-JP" sz="1100" kern="1200" dirty="0">
                          <a:effectLst/>
                          <a:latin typeface="Meiryo UI" panose="020B0604030504040204" pitchFamily="50" charset="-128"/>
                          <a:ea typeface="Meiryo UI" panose="020B0604030504040204" pitchFamily="50" charset="-128"/>
                          <a:cs typeface="Meiryo UI" panose="020B0604030504040204" pitchFamily="50" charset="-128"/>
                        </a:rPr>
                        <a:t>万</a:t>
                      </a:r>
                      <a:r>
                        <a:rPr lang="ja-JP" sz="1100" kern="1200" dirty="0" smtClean="0">
                          <a:effectLst/>
                          <a:latin typeface="Meiryo UI" panose="020B0604030504040204" pitchFamily="50" charset="-128"/>
                          <a:ea typeface="Meiryo UI" panose="020B0604030504040204" pitchFamily="50" charset="-128"/>
                          <a:cs typeface="Meiryo UI" panose="020B0604030504040204" pitchFamily="50" charset="-128"/>
                        </a:rPr>
                        <a:t>円</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lnSpc>
                          <a:spcPts val="1100"/>
                        </a:lnSpc>
                        <a:spcAft>
                          <a:spcPts val="0"/>
                        </a:spcAft>
                      </a:pPr>
                      <a:r>
                        <a:rPr lang="en-US" sz="1100" kern="1200">
                          <a:effectLst/>
                          <a:latin typeface="Meiryo UI" panose="020B0604030504040204" pitchFamily="50" charset="-128"/>
                          <a:ea typeface="Meiryo UI" panose="020B0604030504040204" pitchFamily="50" charset="-128"/>
                          <a:cs typeface="Meiryo UI" panose="020B0604030504040204" pitchFamily="50" charset="-128"/>
                        </a:rPr>
                        <a:t>200</a:t>
                      </a:r>
                      <a:r>
                        <a:rPr lang="ja-JP" sz="1100" kern="1200">
                          <a:effectLst/>
                          <a:latin typeface="Meiryo UI" panose="020B0604030504040204" pitchFamily="50" charset="-128"/>
                          <a:ea typeface="Meiryo UI" panose="020B0604030504040204" pitchFamily="50" charset="-128"/>
                          <a:cs typeface="Meiryo UI" panose="020B0604030504040204" pitchFamily="50" charset="-128"/>
                        </a:rPr>
                        <a:t>円</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lnSpc>
                          <a:spcPts val="1100"/>
                        </a:lnSpc>
                        <a:spcAft>
                          <a:spcPts val="0"/>
                        </a:spcAft>
                      </a:pPr>
                      <a:r>
                        <a:rPr lang="en-US" sz="1100" kern="1200" dirty="0">
                          <a:effectLst/>
                          <a:latin typeface="Meiryo UI" panose="020B0604030504040204" pitchFamily="50" charset="-128"/>
                          <a:ea typeface="Meiryo UI" panose="020B0604030504040204" pitchFamily="50" charset="-128"/>
                          <a:cs typeface="Meiryo UI" panose="020B0604030504040204" pitchFamily="50" charset="-128"/>
                        </a:rPr>
                        <a:t>4.5%</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vMerge="1">
                  <a:txBody>
                    <a:bodyPr/>
                    <a:lstStyle/>
                    <a:p>
                      <a:pPr algn="r" fontAlgn="ctr">
                        <a:lnSpc>
                          <a:spcPts val="1100"/>
                        </a:lnSpc>
                        <a:spcAft>
                          <a:spcPts val="0"/>
                        </a:spcAft>
                      </a:pPr>
                      <a:endParaRPr lang="ja-JP" sz="1200" kern="100" dirty="0">
                        <a:effectLst/>
                        <a:latin typeface="ＭＳ ゴシック"/>
                        <a:cs typeface="Times New Roman"/>
                      </a:endParaRPr>
                    </a:p>
                  </a:txBody>
                  <a:tcPr marL="9525" marR="9525" marT="9525" marB="0" anchor="ctr"/>
                </a:tc>
                <a:tc vMerge="1">
                  <a:txBody>
                    <a:bodyPr/>
                    <a:lstStyle/>
                    <a:p>
                      <a:endParaRPr kumimoji="1" lang="ja-JP" altLang="en-US"/>
                    </a:p>
                  </a:txBody>
                  <a:tcPr/>
                </a:tc>
                <a:tc>
                  <a:txBody>
                    <a:bodyPr/>
                    <a:lstStyle/>
                    <a:p>
                      <a:pPr algn="r" fontAlgn="ctr">
                        <a:lnSpc>
                          <a:spcPts val="1100"/>
                        </a:lnSpc>
                        <a:spcAft>
                          <a:spcPts val="0"/>
                        </a:spcAft>
                      </a:pPr>
                      <a:r>
                        <a:rPr lang="en-US" altLang="ja-JP" sz="1100" kern="100" dirty="0" smtClean="0">
                          <a:effectLst/>
                          <a:latin typeface="Meiryo UI" panose="020B0604030504040204" pitchFamily="50" charset="-128"/>
                          <a:ea typeface="Meiryo UI" panose="020B0604030504040204" pitchFamily="50" charset="-128"/>
                          <a:cs typeface="Meiryo UI" panose="020B0604030504040204" pitchFamily="50" charset="-128"/>
                        </a:rPr>
                        <a:t>3.0</a:t>
                      </a:r>
                      <a:r>
                        <a:rPr lang="ja-JP" altLang="en-US" sz="11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vMerge="1">
                  <a:txBody>
                    <a:bodyPr/>
                    <a:lstStyle/>
                    <a:p>
                      <a:pPr algn="r" fontAlgn="ctr">
                        <a:lnSpc>
                          <a:spcPts val="1100"/>
                        </a:lnSpc>
                        <a:spcAft>
                          <a:spcPts val="0"/>
                        </a:spcAft>
                      </a:pPr>
                      <a:endParaRPr lang="ja-JP" sz="1200" kern="100" dirty="0">
                        <a:effectLst/>
                        <a:latin typeface="ＭＳ ゴシック"/>
                        <a:cs typeface="Times New Roman"/>
                      </a:endParaRPr>
                    </a:p>
                  </a:txBody>
                  <a:tcPr marL="9525" marR="9525" marT="9525" marB="0" anchor="ctr"/>
                </a:tc>
              </a:tr>
              <a:tr h="222000">
                <a:tc>
                  <a:txBody>
                    <a:bodyPr/>
                    <a:lstStyle/>
                    <a:p>
                      <a:pPr algn="l" fontAlgn="ctr">
                        <a:lnSpc>
                          <a:spcPts val="1100"/>
                        </a:lnSpc>
                        <a:spcAft>
                          <a:spcPts val="0"/>
                        </a:spcAft>
                      </a:pPr>
                      <a:r>
                        <a:rPr lang="en-US" sz="1100" kern="1200" dirty="0" smtClean="0">
                          <a:effectLst/>
                          <a:latin typeface="Meiryo UI" panose="020B0604030504040204" pitchFamily="50" charset="-128"/>
                          <a:ea typeface="Meiryo UI" panose="020B0604030504040204" pitchFamily="50" charset="-128"/>
                          <a:cs typeface="Meiryo UI" panose="020B0604030504040204" pitchFamily="50" charset="-128"/>
                        </a:rPr>
                        <a:t>2</a:t>
                      </a:r>
                      <a:r>
                        <a:rPr lang="ja-JP" sz="1100" kern="1200" dirty="0" smtClean="0">
                          <a:effectLst/>
                          <a:latin typeface="Meiryo UI" panose="020B0604030504040204" pitchFamily="50" charset="-128"/>
                          <a:ea typeface="Meiryo UI" panose="020B0604030504040204" pitchFamily="50" charset="-128"/>
                          <a:cs typeface="Meiryo UI" panose="020B0604030504040204" pitchFamily="50" charset="-128"/>
                        </a:rPr>
                        <a:t>万円</a:t>
                      </a:r>
                      <a:r>
                        <a:rPr lang="ja-JP" altLang="en-US" sz="1100" kern="12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lnSpc>
                          <a:spcPts val="1100"/>
                        </a:lnSpc>
                        <a:spcAft>
                          <a:spcPts val="0"/>
                        </a:spcAft>
                      </a:pPr>
                      <a:r>
                        <a:rPr lang="en-US" sz="1100" kern="1200">
                          <a:effectLst/>
                          <a:latin typeface="Meiryo UI" panose="020B0604030504040204" pitchFamily="50" charset="-128"/>
                          <a:ea typeface="Meiryo UI" panose="020B0604030504040204" pitchFamily="50" charset="-128"/>
                          <a:cs typeface="Meiryo UI" panose="020B0604030504040204" pitchFamily="50" charset="-128"/>
                        </a:rPr>
                        <a:t>300</a:t>
                      </a:r>
                      <a:r>
                        <a:rPr lang="ja-JP" sz="1100" kern="1200">
                          <a:effectLst/>
                          <a:latin typeface="Meiryo UI" panose="020B0604030504040204" pitchFamily="50" charset="-128"/>
                          <a:ea typeface="Meiryo UI" panose="020B0604030504040204" pitchFamily="50" charset="-128"/>
                          <a:cs typeface="Meiryo UI" panose="020B0604030504040204" pitchFamily="50" charset="-128"/>
                        </a:rPr>
                        <a:t>円</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lnSpc>
                          <a:spcPts val="1100"/>
                        </a:lnSpc>
                        <a:spcAft>
                          <a:spcPts val="0"/>
                        </a:spcAft>
                      </a:pPr>
                      <a:r>
                        <a:rPr lang="en-US" sz="1100" kern="1200" dirty="0">
                          <a:effectLst/>
                          <a:latin typeface="Meiryo UI" panose="020B0604030504040204" pitchFamily="50" charset="-128"/>
                          <a:ea typeface="Meiryo UI" panose="020B0604030504040204" pitchFamily="50" charset="-128"/>
                          <a:cs typeface="Meiryo UI" panose="020B0604030504040204" pitchFamily="50" charset="-128"/>
                        </a:rPr>
                        <a:t>2.7%</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vMerge="1">
                  <a:txBody>
                    <a:bodyPr/>
                    <a:lstStyle/>
                    <a:p>
                      <a:pPr algn="r" fontAlgn="ctr">
                        <a:lnSpc>
                          <a:spcPts val="1100"/>
                        </a:lnSpc>
                        <a:spcAft>
                          <a:spcPts val="0"/>
                        </a:spcAft>
                      </a:pPr>
                      <a:endParaRPr lang="ja-JP" sz="1200" kern="100" dirty="0">
                        <a:effectLst/>
                        <a:latin typeface="ＭＳ ゴシック"/>
                        <a:cs typeface="Times New Roman"/>
                      </a:endParaRPr>
                    </a:p>
                  </a:txBody>
                  <a:tcPr marL="9525" marR="9525" marT="9525" marB="0" anchor="ctr"/>
                </a:tc>
                <a:tc vMerge="1">
                  <a:txBody>
                    <a:bodyPr/>
                    <a:lstStyle/>
                    <a:p>
                      <a:endParaRPr kumimoji="1" lang="ja-JP" altLang="en-US"/>
                    </a:p>
                  </a:txBody>
                  <a:tcPr/>
                </a:tc>
                <a:tc>
                  <a:txBody>
                    <a:bodyPr/>
                    <a:lstStyle/>
                    <a:p>
                      <a:pPr algn="r" fontAlgn="ctr">
                        <a:lnSpc>
                          <a:spcPts val="1100"/>
                        </a:lnSpc>
                        <a:spcAft>
                          <a:spcPts val="0"/>
                        </a:spcAft>
                      </a:pPr>
                      <a:r>
                        <a:rPr lang="en-US" altLang="ja-JP" sz="1100" kern="100" dirty="0" smtClean="0">
                          <a:effectLst/>
                          <a:latin typeface="Meiryo UI" panose="020B0604030504040204" pitchFamily="50" charset="-128"/>
                          <a:ea typeface="Meiryo UI" panose="020B0604030504040204" pitchFamily="50" charset="-128"/>
                          <a:cs typeface="Meiryo UI" panose="020B0604030504040204" pitchFamily="50" charset="-128"/>
                        </a:rPr>
                        <a:t>1.9</a:t>
                      </a:r>
                      <a:r>
                        <a:rPr lang="ja-JP" altLang="en-US" sz="11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vMerge="1">
                  <a:txBody>
                    <a:bodyPr/>
                    <a:lstStyle/>
                    <a:p>
                      <a:pPr algn="r" fontAlgn="ctr">
                        <a:lnSpc>
                          <a:spcPts val="1100"/>
                        </a:lnSpc>
                        <a:spcAft>
                          <a:spcPts val="0"/>
                        </a:spcAft>
                      </a:pPr>
                      <a:endParaRPr lang="ja-JP" sz="1200" kern="100" dirty="0">
                        <a:effectLst/>
                        <a:latin typeface="ＭＳ ゴシック"/>
                        <a:cs typeface="Times New Roman"/>
                      </a:endParaRPr>
                    </a:p>
                  </a:txBody>
                  <a:tcPr marL="9525" marR="9525" marT="9525" marB="0" anchor="ctr"/>
                </a:tc>
              </a:tr>
              <a:tr h="222000">
                <a:tc>
                  <a:txBody>
                    <a:bodyPr/>
                    <a:lstStyle/>
                    <a:p>
                      <a:pPr algn="ctr" fontAlgn="ctr">
                        <a:lnSpc>
                          <a:spcPts val="1100"/>
                        </a:lnSpc>
                        <a:spcAft>
                          <a:spcPts val="0"/>
                        </a:spcAft>
                      </a:pPr>
                      <a:r>
                        <a:rPr lang="ja-JP" sz="1100" kern="1200" dirty="0">
                          <a:effectLst/>
                          <a:latin typeface="Meiryo UI" panose="020B0604030504040204" pitchFamily="50" charset="-128"/>
                          <a:ea typeface="Meiryo UI" panose="020B0604030504040204" pitchFamily="50" charset="-128"/>
                          <a:cs typeface="Meiryo UI" panose="020B0604030504040204" pitchFamily="50" charset="-128"/>
                        </a:rPr>
                        <a:t>計</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lnSpc>
                          <a:spcPts val="1100"/>
                        </a:lnSpc>
                        <a:spcAft>
                          <a:spcPts val="0"/>
                        </a:spcAft>
                      </a:pPr>
                      <a:r>
                        <a:rPr lang="ja-JP" sz="1100" kern="12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lnSpc>
                          <a:spcPts val="1100"/>
                        </a:lnSpc>
                        <a:spcAft>
                          <a:spcPts val="0"/>
                        </a:spcAft>
                      </a:pPr>
                      <a:r>
                        <a:rPr lang="en-US" sz="1100" kern="1200" dirty="0">
                          <a:effectLst/>
                          <a:latin typeface="Meiryo UI" panose="020B0604030504040204" pitchFamily="50" charset="-128"/>
                          <a:ea typeface="Meiryo UI" panose="020B0604030504040204" pitchFamily="50" charset="-128"/>
                          <a:cs typeface="Meiryo UI" panose="020B0604030504040204" pitchFamily="50" charset="-128"/>
                        </a:rPr>
                        <a:t>100.0%</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lnSpc>
                          <a:spcPts val="1100"/>
                        </a:lnSpc>
                        <a:spcAft>
                          <a:spcPts val="0"/>
                        </a:spcAft>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fontAlgn="ctr">
                        <a:lnSpc>
                          <a:spcPts val="1100"/>
                        </a:lnSpc>
                        <a:spcAft>
                          <a:spcPts val="0"/>
                        </a:spcAft>
                      </a:pPr>
                      <a:endParaRPr lang="ja-JP" sz="900" kern="100" dirty="0">
                        <a:effectLst/>
                        <a:latin typeface="+mn-ea"/>
                        <a:ea typeface="+mn-ea"/>
                        <a:cs typeface="Times New Roman"/>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lnSpc>
                          <a:spcPts val="1100"/>
                        </a:lnSpc>
                        <a:spcAft>
                          <a:spcPts val="0"/>
                        </a:spcAft>
                      </a:pPr>
                      <a:r>
                        <a:rPr lang="en-US" altLang="ja-JP" sz="1100" kern="100" dirty="0" smtClean="0">
                          <a:effectLst/>
                          <a:latin typeface="Meiryo UI" panose="020B0604030504040204" pitchFamily="50" charset="-128"/>
                          <a:ea typeface="Meiryo UI" panose="020B0604030504040204" pitchFamily="50" charset="-128"/>
                          <a:cs typeface="Meiryo UI" panose="020B0604030504040204" pitchFamily="50" charset="-128"/>
                        </a:rPr>
                        <a:t>100.0</a:t>
                      </a:r>
                      <a:r>
                        <a:rPr lang="ja-JP" altLang="en-US" sz="11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lnSpc>
                          <a:spcPts val="1100"/>
                        </a:lnSpc>
                        <a:spcAft>
                          <a:spcPts val="0"/>
                        </a:spcAft>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9" name="二等辺三角形 8"/>
          <p:cNvSpPr/>
          <p:nvPr/>
        </p:nvSpPr>
        <p:spPr>
          <a:xfrm rot="5400000">
            <a:off x="4955823" y="5611639"/>
            <a:ext cx="936000" cy="28800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3762325" y="3645024"/>
            <a:ext cx="5508000" cy="415498"/>
          </a:xfrm>
          <a:prstGeom prst="rect">
            <a:avLst/>
          </a:prstGeom>
          <a:noFill/>
        </p:spPr>
        <p:txBody>
          <a:bodyPr wrap="square" rtlCol="0">
            <a:spAutoFit/>
          </a:bodyPr>
          <a:lstStyle/>
          <a:p>
            <a:r>
              <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rPr>
              <a:t>26</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年は、平成</a:t>
            </a:r>
            <a:r>
              <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rPr>
              <a:t>27</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年度</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大阪府観光客受入環境整備の推進に関する宿泊実態</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調査による</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29</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年は、平成</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30</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年度大阪府宿泊実態に関する調査の速報値による</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0"/>
          <p:cNvSpPr txBox="1"/>
          <p:nvPr/>
        </p:nvSpPr>
        <p:spPr>
          <a:xfrm>
            <a:off x="312554" y="3140970"/>
            <a:ext cx="9252000" cy="369332"/>
          </a:xfrm>
          <a:prstGeom prst="rect">
            <a:avLst/>
          </a:prstGeom>
          <a:noFill/>
        </p:spPr>
        <p:txBody>
          <a:bodyPr wrap="square" rtlCol="0">
            <a:spAutoFit/>
          </a:bodyPr>
          <a:lstStyle/>
          <a:p>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26</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年：約</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9,000</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円（ホテル・旅館）　⇒　平成</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年：約</a:t>
            </a:r>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5,600</a:t>
            </a:r>
            <a:r>
              <a:rPr kumimoji="1" lang="ja-JP" altLang="en-US" dirty="0" smtClean="0">
                <a:latin typeface="Meiryo UI" panose="020B0604030504040204" pitchFamily="50" charset="-128"/>
                <a:ea typeface="Meiryo UI" panose="020B0604030504040204" pitchFamily="50" charset="-128"/>
                <a:cs typeface="Meiryo UI" panose="020B0604030504040204" pitchFamily="50" charset="-128"/>
              </a:rPr>
              <a:t>円（全施設種別）</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テキスト ボックス 11"/>
          <p:cNvSpPr txBox="1"/>
          <p:nvPr/>
        </p:nvSpPr>
        <p:spPr>
          <a:xfrm>
            <a:off x="3762325" y="6469886"/>
            <a:ext cx="5508000" cy="415498"/>
          </a:xfrm>
          <a:prstGeom prst="rect">
            <a:avLst/>
          </a:prstGeom>
          <a:noFill/>
        </p:spPr>
        <p:txBody>
          <a:bodyPr wrap="square" rtlCol="0">
            <a:spAutoFit/>
          </a:bodyPr>
          <a:lstStyle/>
          <a:p>
            <a:r>
              <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平成</a:t>
            </a:r>
            <a:r>
              <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rPr>
              <a:t>26</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年は、平成</a:t>
            </a:r>
            <a:r>
              <a:rPr kumimoji="1" lang="en-US" altLang="ja-JP" sz="1050" dirty="0" smtClean="0">
                <a:latin typeface="Meiryo UI" panose="020B0604030504040204" pitchFamily="50" charset="-128"/>
                <a:ea typeface="Meiryo UI" panose="020B0604030504040204" pitchFamily="50" charset="-128"/>
                <a:cs typeface="Meiryo UI" panose="020B0604030504040204" pitchFamily="50" charset="-128"/>
              </a:rPr>
              <a:t>27</a:t>
            </a:r>
            <a:r>
              <a:rPr kumimoji="1" lang="ja-JP" altLang="en-US" sz="1050" dirty="0" smtClean="0">
                <a:latin typeface="Meiryo UI" panose="020B0604030504040204" pitchFamily="50" charset="-128"/>
                <a:ea typeface="Meiryo UI" panose="020B0604030504040204" pitchFamily="50" charset="-128"/>
                <a:cs typeface="Meiryo UI" panose="020B0604030504040204" pitchFamily="50" charset="-128"/>
              </a:rPr>
              <a:t>年度</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大阪府観光客受入環境整備の推進に関する宿泊実態</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調査による</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平成</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29</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年は、課税対象となる申告実績を大阪府の延べ宿泊者数で除して算出</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テキスト ボックス 12"/>
          <p:cNvSpPr txBox="1"/>
          <p:nvPr/>
        </p:nvSpPr>
        <p:spPr>
          <a:xfrm>
            <a:off x="8816740" y="6594530"/>
            <a:ext cx="720080" cy="276999"/>
          </a:xfrm>
          <a:prstGeom prst="rect">
            <a:avLst/>
          </a:prstGeom>
          <a:noFill/>
        </p:spPr>
        <p:txBody>
          <a:bodyPr wrap="square" rtlCol="0">
            <a:spAutoFit/>
          </a:bodyPr>
          <a:lstStyle/>
          <a:p>
            <a:pPr algn="r"/>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P.5</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902454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ja-JP" dirty="0"/>
              <a:t>今後の観光振興</a:t>
            </a:r>
            <a:r>
              <a:rPr lang="ja-JP" altLang="ja-JP" dirty="0" smtClean="0"/>
              <a:t>施策の</a:t>
            </a:r>
            <a:r>
              <a:rPr lang="ja-JP" altLang="en-US" dirty="0" smtClean="0"/>
              <a:t>方向性①　</a:t>
            </a:r>
            <a:r>
              <a:rPr lang="ja-JP" altLang="en-US" sz="1800" dirty="0" smtClean="0"/>
              <a:t>～宿泊税充当事業の考え方～</a:t>
            </a:r>
            <a:endParaRPr kumimoji="1" lang="ja-JP" altLang="en-US" sz="2000" dirty="0"/>
          </a:p>
        </p:txBody>
      </p:sp>
      <p:sp>
        <p:nvSpPr>
          <p:cNvPr id="21" name="テキスト ボックス 20"/>
          <p:cNvSpPr txBox="1"/>
          <p:nvPr/>
        </p:nvSpPr>
        <p:spPr>
          <a:xfrm>
            <a:off x="180437" y="908720"/>
            <a:ext cx="9108000" cy="4909036"/>
          </a:xfrm>
          <a:prstGeom prst="rect">
            <a:avLst/>
          </a:prstGeom>
          <a:noFill/>
        </p:spPr>
        <p:txBody>
          <a:bodyPr wrap="square" rIns="36000" rtlCol="0">
            <a:spAutoFit/>
          </a:bodyPr>
          <a:lstStyle/>
          <a:p>
            <a:pPr>
              <a:spcBef>
                <a:spcPts val="600"/>
              </a:spcBef>
            </a:pP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事業の内容</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p>
          <a:p>
            <a:pPr marL="363538" indent="-188913">
              <a:spcBef>
                <a:spcPts val="600"/>
              </a:spcBef>
              <a:buFont typeface="Arial" panose="020B0604020202020204" pitchFamily="34" charset="0"/>
              <a:buChar char="•"/>
            </a:pPr>
            <a:r>
              <a:rPr lang="ja-JP" altLang="en-US" dirty="0">
                <a:latin typeface="Meiryo UI" panose="020B0604030504040204" pitchFamily="50" charset="-128"/>
                <a:ea typeface="Meiryo UI" panose="020B0604030504040204" pitchFamily="50" charset="-128"/>
                <a:cs typeface="Meiryo UI" panose="020B0604030504040204" pitchFamily="50" charset="-128"/>
              </a:rPr>
              <a:t>宿泊税は、平成</a:t>
            </a:r>
            <a:r>
              <a:rPr lang="en-US" altLang="ja-JP" dirty="0">
                <a:latin typeface="Meiryo UI" panose="020B0604030504040204" pitchFamily="50" charset="-128"/>
                <a:ea typeface="Meiryo UI" panose="020B0604030504040204" pitchFamily="50" charset="-128"/>
                <a:cs typeface="Meiryo UI" panose="020B0604030504040204" pitchFamily="50" charset="-128"/>
              </a:rPr>
              <a:t>27</a:t>
            </a:r>
            <a:r>
              <a:rPr lang="ja-JP" altLang="en-US" dirty="0">
                <a:latin typeface="Meiryo UI" panose="020B0604030504040204" pitchFamily="50" charset="-128"/>
                <a:ea typeface="Meiryo UI" panose="020B0604030504040204" pitchFamily="50" charset="-128"/>
                <a:cs typeface="Meiryo UI" panose="020B0604030504040204" pitchFamily="50" charset="-128"/>
              </a:rPr>
              <a:t>年</a:t>
            </a:r>
            <a:r>
              <a:rPr lang="en-US" altLang="ja-JP" dirty="0">
                <a:latin typeface="Meiryo UI" panose="020B0604030504040204" pitchFamily="50" charset="-128"/>
                <a:ea typeface="Meiryo UI" panose="020B0604030504040204" pitchFamily="50" charset="-128"/>
                <a:cs typeface="Meiryo UI" panose="020B0604030504040204" pitchFamily="50" charset="-128"/>
              </a:rPr>
              <a:t>12</a:t>
            </a:r>
            <a:r>
              <a:rPr lang="ja-JP" altLang="en-US" dirty="0">
                <a:latin typeface="Meiryo UI" panose="020B0604030504040204" pitchFamily="50" charset="-128"/>
                <a:ea typeface="Meiryo UI" panose="020B0604030504040204" pitchFamily="50" charset="-128"/>
                <a:cs typeface="Meiryo UI" panose="020B0604030504040204" pitchFamily="50" charset="-128"/>
              </a:rPr>
              <a:t>月の「大阪府観光客受入環境整備の推進に関する調査検討最終報告」（以下、「最終報告」という。</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）に基づき、</a:t>
            </a:r>
            <a:r>
              <a:rPr lang="ja-JP" altLang="en-US" dirty="0">
                <a:latin typeface="Meiryo UI" panose="020B0604030504040204" pitchFamily="50" charset="-128"/>
                <a:ea typeface="Meiryo UI" panose="020B0604030504040204" pitchFamily="50" charset="-128"/>
                <a:cs typeface="Meiryo UI" panose="020B0604030504040204" pitchFamily="50" charset="-128"/>
              </a:rPr>
              <a:t>観光客の受入環境整備や、魅力づくり・プロモーションの推進の取組み</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に、引き続き活用</a:t>
            </a:r>
            <a:r>
              <a:rPr lang="ja-JP" altLang="en-US" dirty="0">
                <a:latin typeface="Meiryo UI" panose="020B0604030504040204" pitchFamily="50" charset="-128"/>
                <a:ea typeface="Meiryo UI" panose="020B0604030504040204" pitchFamily="50" charset="-128"/>
                <a:cs typeface="Meiryo UI" panose="020B0604030504040204" pitchFamily="50" charset="-128"/>
              </a:rPr>
              <a:t>する</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marL="363538" indent="-188913">
              <a:spcBef>
                <a:spcPts val="600"/>
              </a:spcBef>
              <a:buFont typeface="Arial" panose="020B0604020202020204" pitchFamily="34" charset="0"/>
              <a:buChar char="•"/>
            </a:pPr>
            <a:r>
              <a:rPr lang="ja-JP" altLang="en-US" dirty="0">
                <a:latin typeface="Meiryo UI" panose="020B0604030504040204" pitchFamily="50" charset="-128"/>
                <a:ea typeface="Meiryo UI" panose="020B0604030504040204" pitchFamily="50" charset="-128"/>
                <a:cs typeface="Meiryo UI" panose="020B0604030504040204" pitchFamily="50" charset="-128"/>
              </a:rPr>
              <a:t>その上</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で、外国人旅行者のニーズを踏まえた利便性・満足度の向上につながる施策や、大阪らしさや大阪のさらなる魅力向上につながる施策を実施していく。</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marL="174625">
              <a:spcBef>
                <a:spcPts val="600"/>
              </a:spcBef>
            </a:pP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spcBef>
                <a:spcPts val="600"/>
              </a:spcBef>
            </a:pP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事業の区分</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marL="363538" indent="-188913">
              <a:spcBef>
                <a:spcPts val="600"/>
              </a:spcBef>
              <a:buFont typeface="Arial" panose="020B0604020202020204" pitchFamily="34" charset="0"/>
              <a:buChar char="•"/>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現在実施している事業については、「最重点事業（コア事業）」との位置付けとして、引き続き着実に実施していく。</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marL="363538" indent="-188913">
              <a:spcBef>
                <a:spcPts val="600"/>
              </a:spcBef>
              <a:buFont typeface="Arial" panose="020B0604020202020204" pitchFamily="34" charset="0"/>
              <a:buChar char="•"/>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最終報告に記載された事業のうち現時点で未着手である事業や、この</a:t>
            </a:r>
            <a:r>
              <a:rPr lang="ja-JP" altLang="en-US" dirty="0">
                <a:latin typeface="Meiryo UI" panose="020B0604030504040204" pitchFamily="50" charset="-128"/>
                <a:ea typeface="Meiryo UI" panose="020B0604030504040204" pitchFamily="50" charset="-128"/>
                <a:cs typeface="Meiryo UI" panose="020B0604030504040204" pitchFamily="50" charset="-128"/>
              </a:rPr>
              <a:t>間</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の急激な環境の変化に伴い新たに生じたニーズや課題に対応するための事業についても、実施していく。</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正方形/長方形 2"/>
          <p:cNvSpPr/>
          <p:nvPr/>
        </p:nvSpPr>
        <p:spPr>
          <a:xfrm>
            <a:off x="910595" y="2996952"/>
            <a:ext cx="8064000" cy="504000"/>
          </a:xfrm>
          <a:prstGeom prst="rect">
            <a:avLst/>
          </a:prstGeom>
          <a:no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施策例）決済方法の多様化、災害時の情報発信強化、交通の利便性向上、伝統文化のノンバーバル化、</a:t>
            </a:r>
            <a:r>
              <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スポーツツーリズム、</a:t>
            </a:r>
            <a:r>
              <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MICE</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誘致、富裕層向け</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プロモーション</a:t>
            </a:r>
            <a:endParaRPr kumimoji="1" lang="ja-JP" altLang="en-US" sz="1400" dirty="0">
              <a:solidFill>
                <a:schemeClr val="tx1"/>
              </a:solidFill>
            </a:endParaRPr>
          </a:p>
        </p:txBody>
      </p:sp>
      <p:sp>
        <p:nvSpPr>
          <p:cNvPr id="7" name="テキスト ボックス 6"/>
          <p:cNvSpPr txBox="1"/>
          <p:nvPr/>
        </p:nvSpPr>
        <p:spPr>
          <a:xfrm>
            <a:off x="8816740" y="6594530"/>
            <a:ext cx="720080" cy="276999"/>
          </a:xfrm>
          <a:prstGeom prst="rect">
            <a:avLst/>
          </a:prstGeom>
          <a:noFill/>
        </p:spPr>
        <p:txBody>
          <a:bodyPr wrap="square" rtlCol="0">
            <a:spAutoFit/>
          </a:bodyPr>
          <a:lstStyle/>
          <a:p>
            <a:pPr algn="r"/>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P.6</a:t>
            </a:r>
            <a:endParaRPr kumimoji="1"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075241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ja-JP" dirty="0"/>
              <a:t>今後の観光振興施策の</a:t>
            </a:r>
            <a:r>
              <a:rPr lang="ja-JP" altLang="en-US" dirty="0" smtClean="0"/>
              <a:t>方向性②　</a:t>
            </a:r>
            <a:r>
              <a:rPr lang="ja-JP" altLang="en-US" sz="1600" dirty="0" smtClean="0"/>
              <a:t>～</a:t>
            </a:r>
            <a:r>
              <a:rPr lang="ja-JP" altLang="en-US" sz="1600" kern="100" dirty="0" smtClean="0"/>
              <a:t>事業例・事業規模イメージ</a:t>
            </a:r>
            <a:r>
              <a:rPr lang="en-US" altLang="ja-JP" sz="1600" kern="100" dirty="0" smtClean="0"/>
              <a:t>Ⅰ</a:t>
            </a:r>
            <a:r>
              <a:rPr lang="ja-JP" altLang="en-US" sz="1600" kern="100" dirty="0" smtClean="0"/>
              <a:t>～</a:t>
            </a:r>
            <a:endParaRPr kumimoji="1" lang="ja-JP" altLang="en-US" sz="1600" dirty="0"/>
          </a:p>
        </p:txBody>
      </p:sp>
      <p:sp>
        <p:nvSpPr>
          <p:cNvPr id="11" name="テキスト ボックス 10"/>
          <p:cNvSpPr txBox="1"/>
          <p:nvPr/>
        </p:nvSpPr>
        <p:spPr>
          <a:xfrm>
            <a:off x="8816740" y="6594530"/>
            <a:ext cx="720080" cy="276999"/>
          </a:xfrm>
          <a:prstGeom prst="rect">
            <a:avLst/>
          </a:prstGeom>
          <a:noFill/>
        </p:spPr>
        <p:txBody>
          <a:bodyPr wrap="square" rtlCol="0">
            <a:spAutoFit/>
          </a:bodyPr>
          <a:lstStyle/>
          <a:p>
            <a:pPr algn="r"/>
            <a:r>
              <a:rPr kumimoji="1" lang="en-US" altLang="ja-JP" sz="1200" b="1" dirty="0" smtClean="0">
                <a:latin typeface="Meiryo UI" panose="020B0604030504040204" pitchFamily="50" charset="-128"/>
                <a:ea typeface="Meiryo UI" panose="020B0604030504040204" pitchFamily="50" charset="-128"/>
                <a:cs typeface="Meiryo UI" panose="020B0604030504040204" pitchFamily="50" charset="-128"/>
              </a:rPr>
              <a:t>P.7</a:t>
            </a:r>
          </a:p>
        </p:txBody>
      </p:sp>
      <p:sp>
        <p:nvSpPr>
          <p:cNvPr id="3" name="テキスト ボックス 2"/>
          <p:cNvSpPr txBox="1"/>
          <p:nvPr/>
        </p:nvSpPr>
        <p:spPr>
          <a:xfrm>
            <a:off x="0" y="792414"/>
            <a:ext cx="9360000" cy="1077218"/>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sz="1600" dirty="0" smtClean="0">
                <a:latin typeface="Meiryo UI" panose="020B0604030504040204" pitchFamily="50" charset="-128"/>
                <a:ea typeface="Meiryo UI" panose="020B0604030504040204" pitchFamily="50" charset="-128"/>
                <a:cs typeface="Meiryo UI" panose="020B0604030504040204" pitchFamily="50" charset="-128"/>
              </a:rPr>
              <a:t>今後、</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大阪府として取り組むことが望ましい施策の方向性を施策例及び事業例として整理したもの。</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marL="285750" indent="-285750">
              <a:buFont typeface="Wingdings" panose="05000000000000000000" pitchFamily="2" charset="2"/>
              <a:buChar char="l"/>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最重点事業の事業規模については、</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H29</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年度当初予算額を基本とし、新規事業や一部の事業に関しては、平成</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30</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年度当初予算額とした。また、最終報告記載事業については、「</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大阪府観光客受入環境整備の推進に関する調査検討最終</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報告（平成</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27</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年</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12</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月）」に記載の事業を引用している。</a:t>
            </a:r>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3872100620"/>
              </p:ext>
            </p:extLst>
          </p:nvPr>
        </p:nvGraphicFramePr>
        <p:xfrm>
          <a:off x="144437" y="2251895"/>
          <a:ext cx="9288000" cy="4391996"/>
        </p:xfrm>
        <a:graphic>
          <a:graphicData uri="http://schemas.openxmlformats.org/drawingml/2006/table">
            <a:tbl>
              <a:tblPr>
                <a:tableStyleId>{BC89EF96-8CEA-46FF-86C4-4CE0E7609802}</a:tableStyleId>
              </a:tblPr>
              <a:tblGrid>
                <a:gridCol w="1692000"/>
                <a:gridCol w="1800000"/>
                <a:gridCol w="4320000"/>
                <a:gridCol w="1008000"/>
                <a:gridCol w="468000"/>
              </a:tblGrid>
              <a:tr h="331216">
                <a:tc>
                  <a:txBody>
                    <a:bodyPr/>
                    <a:lstStyle/>
                    <a:p>
                      <a:pPr marL="0" indent="0" algn="ctr" fontAlgn="ctr">
                        <a:lnSpc>
                          <a:spcPct val="100000"/>
                        </a:lnSpc>
                        <a:buFont typeface="Wingdings" panose="05000000000000000000" pitchFamily="2" charset="2"/>
                        <a:buNone/>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施策例</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5">
                        <a:lumMod val="40000"/>
                        <a:lumOff val="60000"/>
                      </a:schemeClr>
                    </a:solidFill>
                  </a:tcPr>
                </a:tc>
                <a:tc>
                  <a:txBody>
                    <a:bodyPr/>
                    <a:lstStyle/>
                    <a:p>
                      <a:pPr marL="0" indent="0" algn="ctr" fontAlgn="ctr">
                        <a:lnSpc>
                          <a:spcPct val="100000"/>
                        </a:lnSpc>
                        <a:buFont typeface="Wingdings" panose="05000000000000000000" pitchFamily="2" charset="2"/>
                        <a:buNone/>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事業例</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5">
                        <a:lumMod val="40000"/>
                        <a:lumOff val="60000"/>
                      </a:schemeClr>
                    </a:solidFill>
                  </a:tcPr>
                </a:tc>
                <a:tc>
                  <a:txBody>
                    <a:bodyPr/>
                    <a:lstStyle/>
                    <a:p>
                      <a:pPr marL="4455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事業内容</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5">
                        <a:lumMod val="40000"/>
                        <a:lumOff val="60000"/>
                      </a:schemeClr>
                    </a:solidFill>
                  </a:tcPr>
                </a:tc>
                <a:tc gridSpan="2">
                  <a:txBody>
                    <a:bodyPr/>
                    <a:lstStyle/>
                    <a:p>
                      <a:pPr marL="4455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事業規模（百万円）</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r>
              <a:tr h="339836">
                <a:tc>
                  <a:txBody>
                    <a:bodyPr/>
                    <a:lstStyle/>
                    <a:p>
                      <a:pPr marL="0" indent="0" algn="l" fontAlgn="ctr">
                        <a:lnSpc>
                          <a:spcPct val="100000"/>
                        </a:lnSpc>
                        <a:buFont typeface="Wingdings" panose="05000000000000000000" pitchFamily="2" charset="2"/>
                        <a:buNone/>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情報通信に係る環境整備</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indent="0" algn="l" fontAlgn="ctr">
                        <a:lnSpc>
                          <a:spcPct val="100000"/>
                        </a:lnSpc>
                        <a:buFont typeface="Wingdings" panose="05000000000000000000" pitchFamily="2" charset="2"/>
                        <a:buNone/>
                      </a:pPr>
                      <a:r>
                        <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Osaka Free Wi-Fi</a:t>
                      </a: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設置促進事業</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外国人旅行者からのニーズが引き続き高い、無料公衆無線</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LAN</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環境について、市町村の</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Wi-Fi</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整備計画に基づき、集中的に整備</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algn="r"/>
                      <a:r>
                        <a:rPr kumimoji="1" lang="ja-JP" altLang="en-US" sz="1100" b="0"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１２７　　　  　　</a:t>
                      </a: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algn="ct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no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r h="339836">
                <a:tc rowSpan="3">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多言語対応の強化</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宿泊施設おもてなし環境整備促進事業</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marR="0" indent="-171450" algn="l" defTabSz="1351593"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宿泊施設における多言語化や</a:t>
                      </a:r>
                      <a:r>
                        <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IT</a:t>
                      </a: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環境を整備</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16000" marR="0" indent="-171450" algn="l" defTabSz="1351593"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特区民泊の普及促進を図り、適法な宿泊環境を整備</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marR="0" lvl="0" indent="0" algn="r" defTabSz="1351593" rtl="0" eaLnBrk="1" fontAlgn="ctr" latinLnBrk="0" hangingPunct="1">
                        <a:lnSpc>
                          <a:spcPct val="100000"/>
                        </a:lnSpc>
                        <a:spcBef>
                          <a:spcPts val="0"/>
                        </a:spcBef>
                        <a:spcAft>
                          <a:spcPts val="0"/>
                        </a:spcAft>
                        <a:buClrTx/>
                        <a:buSzTx/>
                        <a:buFont typeface="Arial" panose="020B0604020202020204" pitchFamily="34" charset="0"/>
                        <a:buNone/>
                        <a:tabLst/>
                        <a:defRPr/>
                      </a:pP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５０</a:t>
                      </a:r>
                    </a:p>
                  </a:txBody>
                  <a:tcPr marL="36000" marR="36000" marT="0" marB="0" anchor="ctr">
                    <a:lnL w="127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marR="0" lvl="0" indent="0" algn="ctr" defTabSz="1351593" rtl="0" eaLnBrk="1" fontAlgn="ctr" latinLnBrk="0" hangingPunct="1">
                        <a:lnSpc>
                          <a:spcPct val="100000"/>
                        </a:lnSpc>
                        <a:spcBef>
                          <a:spcPts val="0"/>
                        </a:spcBef>
                        <a:spcAft>
                          <a:spcPts val="0"/>
                        </a:spcAft>
                        <a:buClrTx/>
                        <a:buSzTx/>
                        <a:buFont typeface="Arial" panose="020B0604020202020204" pitchFamily="34" charset="0"/>
                        <a:buNone/>
                        <a:tabLst/>
                        <a:defRPr/>
                      </a:pPr>
                      <a:endPar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no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r h="331210">
                <a:tc vMerge="1">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endPar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市町村観光振興支援事業</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marR="0" indent="-171450" algn="l" defTabSz="1351593"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市町村が実施する観光トイレや多言語案内板等の整備を支援</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algn="r"/>
                      <a:r>
                        <a:rPr kumimoji="1" lang="ja-JP" altLang="en-US"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８０</a:t>
                      </a: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algn="ct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no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r h="331210">
                <a:tc vMerge="1">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endParaRPr lang="en-US" altLang="ja-JP" sz="10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観光施設等国際課支援事業</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marR="0" indent="-171450" algn="l" defTabSz="1351593"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府内観光施設、府有施設における案内表示の多言語化等を実施</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algn="r"/>
                      <a:r>
                        <a:rPr kumimoji="1" lang="ja-JP" altLang="en-US"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７０</a:t>
                      </a: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algn="ct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no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r h="339836">
                <a:tc>
                  <a:txBody>
                    <a:bodyPr/>
                    <a:lstStyle/>
                    <a:p>
                      <a:pPr marL="0" indent="0" algn="l" fontAlgn="ctr">
                        <a:lnSpc>
                          <a:spcPct val="100000"/>
                        </a:lnSpc>
                        <a:buFont typeface="Wingdings" panose="05000000000000000000" pitchFamily="2" charset="2"/>
                        <a:buNone/>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観光案内機能の充実</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indent="0" algn="l" fontAlgn="ctr">
                        <a:lnSpc>
                          <a:spcPct val="100000"/>
                        </a:lnSpc>
                        <a:buFont typeface="Wingdings" panose="05000000000000000000" pitchFamily="2" charset="2"/>
                        <a:buNone/>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トラベルサービスセンター大阪の運営　</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marR="0" lvl="0" indent="-171450" algn="l" defTabSz="1351593"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JR</a:t>
                      </a: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大阪駅において、観光案内に加え、各種相談、外貨両替等のサービスを一体的に提供する観光案内所を運営</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marR="0" lvl="0" indent="0" algn="r" defTabSz="1351593" rtl="0" eaLnBrk="1" fontAlgn="ctr" latinLnBrk="0" hangingPunct="1">
                        <a:lnSpc>
                          <a:spcPct val="100000"/>
                        </a:lnSpc>
                        <a:spcBef>
                          <a:spcPts val="0"/>
                        </a:spcBef>
                        <a:spcAft>
                          <a:spcPts val="0"/>
                        </a:spcAft>
                        <a:buClrTx/>
                        <a:buSzTx/>
                        <a:buFont typeface="Arial" panose="020B0604020202020204" pitchFamily="34" charset="0"/>
                        <a:buNone/>
                        <a:tabLst/>
                        <a:defRPr/>
                      </a:pP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３６</a:t>
                      </a:r>
                    </a:p>
                  </a:txBody>
                  <a:tcPr marL="36000" marR="36000" marT="0" marB="0" anchor="ctr">
                    <a:lnL w="127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marR="0" lvl="0" indent="0" algn="ctr" defTabSz="1351593" rtl="0" eaLnBrk="1" fontAlgn="ctr" latinLnBrk="0" hangingPunct="1">
                        <a:lnSpc>
                          <a:spcPct val="100000"/>
                        </a:lnSpc>
                        <a:spcBef>
                          <a:spcPts val="0"/>
                        </a:spcBef>
                        <a:spcAft>
                          <a:spcPts val="0"/>
                        </a:spcAft>
                        <a:buClrTx/>
                        <a:buSzTx/>
                        <a:buFont typeface="Arial" panose="020B0604020202020204" pitchFamily="34" charset="0"/>
                        <a:buNone/>
                        <a:tabLst/>
                        <a:defRPr/>
                      </a:pP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marL="36000" marR="36000" marT="0" marB="0" anchor="ctr">
                    <a:lnL w="12700" cap="flat" cmpd="sng" algn="ctr">
                      <a:no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r h="339836">
                <a:tc rowSpan="2">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国際標準サービスの提供</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indent="0" algn="l" fontAlgn="ctr">
                        <a:lnSpc>
                          <a:spcPct val="100000"/>
                        </a:lnSpc>
                        <a:buFont typeface="Wingdings" panose="05000000000000000000" pitchFamily="2" charset="2"/>
                        <a:buNone/>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飲食店おもてなし環境整備促進事業</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indent="-171450">
                        <a:lnSpc>
                          <a:spcPct val="100000"/>
                        </a:lnSpc>
                        <a:buFont typeface="Arial" panose="020B0604020202020204" pitchFamily="34" charset="0"/>
                        <a:buChar cha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飲食店向けの「多言語メニュー作成支援システム」の普及促進を実施</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marR="0" indent="0" algn="r" defTabSz="1351593"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１２</a:t>
                      </a:r>
                      <a:endParaRPr kumimoji="1" lang="en-US" altLang="zh-TW"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marR="0" indent="0" algn="ctr" defTabSz="1351593"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zh-TW"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no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r h="339836">
                <a:tc vMerge="1">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endParaRPr lang="en-US" altLang="ja-JP" sz="10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大阪ストーリープロジェクト事業</a:t>
                      </a:r>
                      <a:endParaRPr kumimoji="1" lang="en-US" altLang="ja-JP" sz="1100" b="0" i="0" u="none" strike="noStrik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大阪の魅力スポットを巡るルートを、歴史や文化、地域性によってストーリー性をもたせ再編集、発信するにあたり、受入環境整備等を支援</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４５</a:t>
                      </a:r>
                      <a:endParaRPr kumimoji="1" lang="en-US" altLang="ja-JP"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no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r h="339836">
                <a:tc rowSpan="3">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交通アクセスの容易化・</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円滑化</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公共交通機関の乗継改善事業　</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marR="0" lvl="0" indent="-171450" algn="l" defTabSz="1351593"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乗継利便性の向上を図るため、駅への案内モニターの設置や経路床面表示等を整備</a:t>
                      </a:r>
                      <a:endPar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marR="0" lvl="0" indent="0" algn="r" defTabSz="1351593" rtl="0" eaLnBrk="1" fontAlgn="ctr" latinLnBrk="0" hangingPunct="1">
                        <a:lnSpc>
                          <a:spcPct val="100000"/>
                        </a:lnSpc>
                        <a:spcBef>
                          <a:spcPts val="0"/>
                        </a:spcBef>
                        <a:spcAft>
                          <a:spcPts val="0"/>
                        </a:spcAft>
                        <a:buClrTx/>
                        <a:buSzTx/>
                        <a:buFont typeface="Arial" panose="020B0604020202020204" pitchFamily="34" charset="0"/>
                        <a:buNone/>
                        <a:tabLst/>
                        <a:defRPr/>
                      </a:pP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２４</a:t>
                      </a:r>
                    </a:p>
                  </a:txBody>
                  <a:tcPr marL="36000" marR="36000" marT="0" marB="0" anchor="ctr">
                    <a:lnL w="127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marR="0" lvl="0" indent="0" algn="ctr" defTabSz="1351593" rtl="0" eaLnBrk="1" fontAlgn="ctr" latinLnBrk="0" hangingPunct="1">
                        <a:lnSpc>
                          <a:spcPct val="100000"/>
                        </a:lnSpc>
                        <a:spcBef>
                          <a:spcPts val="0"/>
                        </a:spcBef>
                        <a:spcAft>
                          <a:spcPts val="0"/>
                        </a:spcAft>
                        <a:buClrTx/>
                        <a:buSzTx/>
                        <a:buFont typeface="Arial" panose="020B0604020202020204" pitchFamily="34" charset="0"/>
                        <a:buNone/>
                        <a:tabLst/>
                        <a:defRPr/>
                      </a:pPr>
                      <a:r>
                        <a:rPr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marL="36000" marR="36000" marT="0" marB="0" anchor="ctr">
                    <a:lnL w="12700" cap="flat" cmpd="sng" algn="ctr">
                      <a:no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r h="339836">
                <a:tc vMerge="1">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endParaRPr lang="en-US" altLang="ja-JP" sz="10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大阪・梅田駅周辺案内表示（サイン）整備事業</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indent="-171450">
                        <a:lnSpc>
                          <a:spcPct val="100000"/>
                        </a:lnSpc>
                        <a:buFont typeface="Arial" panose="020B0604020202020204" pitchFamily="34" charset="0"/>
                        <a:buChar cha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多くの観光客が往来する大阪駅・梅田駅周辺エリアにおいて、共通ルールに基づくサインを整備</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indent="0" algn="r">
                        <a:lnSpc>
                          <a:spcPct val="100000"/>
                        </a:lnSpc>
                        <a:buFont typeface="Arial" panose="020B0604020202020204" pitchFamily="34" charset="0"/>
                        <a:buNone/>
                      </a:pPr>
                      <a:r>
                        <a:rPr kumimoji="1" lang="ja-JP" altLang="en-US"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２４</a:t>
                      </a:r>
                      <a:endParaRPr kumimoji="1" lang="en-US" altLang="zh-TW"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indent="0" algn="ctr">
                        <a:lnSpc>
                          <a:spcPct val="100000"/>
                        </a:lnSpc>
                        <a:buFont typeface="Arial" panose="020B0604020202020204" pitchFamily="34" charset="0"/>
                        <a:buNone/>
                      </a:pPr>
                      <a:endParaRPr kumimoji="1" lang="en-US" altLang="zh-TW"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no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r h="339836">
                <a:tc vMerge="1">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endParaRPr lang="en-US" altLang="ja-JP" sz="10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indent="0" algn="l" fontAlgn="ctr">
                        <a:lnSpc>
                          <a:spcPct val="100000"/>
                        </a:lnSpc>
                        <a:buFont typeface="Wingdings" panose="05000000000000000000" pitchFamily="2" charset="2"/>
                        <a:buNone/>
                      </a:pPr>
                      <a:r>
                        <a:rPr lang="ja-JP" altLang="en-US"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水と光とみどりのまちづくり推進事業</a:t>
                      </a:r>
                      <a:endParaRPr lang="en-US" altLang="ja-JP" sz="1100" b="0" i="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indent="-171450">
                        <a:lnSpc>
                          <a:spcPct val="100000"/>
                        </a:lnSpc>
                        <a:spcAft>
                          <a:spcPts val="0"/>
                        </a:spcAft>
                        <a:buFont typeface="Arial" panose="020B0604020202020204" pitchFamily="34" charset="0"/>
                        <a:buChar cha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大阪の有数な観光地のひとつである大阪城から様々な観光船等が発着できるよう、公共船着場等の整備を行うため、調査設計等を実施</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indent="0" algn="r">
                        <a:lnSpc>
                          <a:spcPct val="100000"/>
                        </a:lnSpc>
                        <a:spcAft>
                          <a:spcPts val="0"/>
                        </a:spcAft>
                        <a:buFont typeface="Arial" panose="020B0604020202020204" pitchFamily="34" charset="0"/>
                        <a:buNone/>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８６</a:t>
                      </a: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indent="0" algn="ctr">
                        <a:lnSpc>
                          <a:spcPct val="100000"/>
                        </a:lnSpc>
                        <a:spcAft>
                          <a:spcPts val="0"/>
                        </a:spcAft>
                        <a:buFont typeface="Arial" panose="020B0604020202020204" pitchFamily="34" charset="0"/>
                        <a:buNone/>
                      </a:pPr>
                      <a:endParaRPr kumimoji="1" lang="en-US" altLang="ja-JP"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no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r h="339836">
                <a:tc rowSpan="2">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安心・安全の確保</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lang="ja-JP" altLang="en-US"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外国人旅行者安全確保事業</a:t>
                      </a:r>
                      <a:endParaRPr lang="en-US" altLang="ja-JP" sz="1100" b="0" u="none" strike="noStrik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外国人旅行者が災害発生時に必要な情報を入手できる環境整備やサポート体制の構築</a:t>
                      </a:r>
                      <a:endParaRPr lang="ja-JP" altLang="en-US" sz="1100" b="0" i="0" u="none" strike="noStrik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algn="r"/>
                      <a:r>
                        <a:rPr lang="ja-JP" altLang="en-US" sz="1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５</a:t>
                      </a: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algn="ctr"/>
                      <a:endParaRPr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no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r h="339836">
                <a:tc vMerge="1">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endParaRPr kumimoji="1" lang="ja-JP" altLang="en-US" sz="1000" b="0" i="0" u="none" strike="noStrike" kern="12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0" marR="0" indent="0" algn="l" defTabSz="1351593" rtl="0" eaLnBrk="1" fontAlgn="ctr"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100" b="0" i="0" u="none" strike="noStrik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市町村災害時多言語ボランティア確保支援事業</a:t>
                      </a:r>
                      <a:endParaRPr kumimoji="1" lang="ja-JP" altLang="en-US" sz="1100" b="0" i="0" u="none" strike="noStrike" kern="12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21600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i="0" u="none"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災害時の避難所を運営する市町村が円滑に多言語支援を実施するための、在住外国人とのネットワークを構築、災害時多言語ボランティアを確保</a:t>
                      </a:r>
                    </a:p>
                  </a:txBody>
                  <a:tcPr marL="36000" marR="3600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b="0"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０</a:t>
                      </a:r>
                      <a:r>
                        <a:rPr kumimoji="1" lang="en-US" altLang="ja-JP" sz="1100" b="0"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00" b="0" kern="120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５</a:t>
                      </a:r>
                      <a:endParaRPr kumimoji="1" lang="en-US" altLang="ja-JP"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c>
                  <a:txBody>
                    <a:bodyPr/>
                    <a:lstStyle/>
                    <a:p>
                      <a:pPr marL="4455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no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tcPr>
                </a:tc>
              </a:tr>
            </a:tbl>
          </a:graphicData>
        </a:graphic>
      </p:graphicFrame>
      <p:sp>
        <p:nvSpPr>
          <p:cNvPr id="4" name="テキスト ボックス 3"/>
          <p:cNvSpPr txBox="1"/>
          <p:nvPr/>
        </p:nvSpPr>
        <p:spPr>
          <a:xfrm>
            <a:off x="175780" y="1927530"/>
            <a:ext cx="5400000" cy="307777"/>
          </a:xfrm>
          <a:prstGeom prst="rect">
            <a:avLst/>
          </a:prstGeom>
          <a:solidFill>
            <a:srgbClr val="3399FF"/>
          </a:solidFill>
        </p:spPr>
        <p:txBody>
          <a:bodyPr wrap="square" rtlCol="0">
            <a:spAutoFit/>
          </a:bodyPr>
          <a:lstStyle/>
          <a:p>
            <a:r>
              <a:rPr kumimoji="1"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（１ー１）観光客の受入環境の推進（最重点事業）</a:t>
            </a: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テキスト ボックス 6"/>
          <p:cNvSpPr txBox="1"/>
          <p:nvPr/>
        </p:nvSpPr>
        <p:spPr>
          <a:xfrm>
            <a:off x="5850557" y="6611207"/>
            <a:ext cx="3096344" cy="246221"/>
          </a:xfrm>
          <a:prstGeom prst="rect">
            <a:avLst/>
          </a:prstGeom>
          <a:noFill/>
        </p:spPr>
        <p:txBody>
          <a:bodyPr wrap="square" rtlCol="0">
            <a:spAutoFit/>
          </a:bodyPr>
          <a:lstStyle/>
          <a:p>
            <a:pPr algn="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事業規模に★印があるものは、</a:t>
            </a:r>
            <a:r>
              <a:rPr kumimoji="1" lang="en-US" altLang="ja-JP" sz="1000" dirty="0" smtClean="0">
                <a:latin typeface="Meiryo UI" panose="020B0604030504040204" pitchFamily="50" charset="-128"/>
                <a:ea typeface="Meiryo UI" panose="020B0604030504040204" pitchFamily="50" charset="-128"/>
                <a:cs typeface="Meiryo UI" panose="020B0604030504040204" pitchFamily="50" charset="-128"/>
              </a:rPr>
              <a:t>H30</a:t>
            </a:r>
            <a:r>
              <a:rPr kumimoji="1" lang="ja-JP" altLang="en-US" sz="1000" dirty="0" smtClean="0">
                <a:latin typeface="Meiryo UI" panose="020B0604030504040204" pitchFamily="50" charset="-128"/>
                <a:ea typeface="Meiryo UI" panose="020B0604030504040204" pitchFamily="50" charset="-128"/>
                <a:cs typeface="Meiryo UI" panose="020B0604030504040204" pitchFamily="50" charset="-128"/>
              </a:rPr>
              <a:t>年度予算</a:t>
            </a:r>
            <a:endParaRPr kumimoji="1"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59358220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8195</TotalTime>
  <Words>3006</Words>
  <Application>Microsoft Office PowerPoint</Application>
  <PresentationFormat>ユーザー設定</PresentationFormat>
  <Paragraphs>424</Paragraphs>
  <Slides>14</Slides>
  <Notes>2</Notes>
  <HiddenSlides>0</HiddenSlides>
  <MMClips>0</MMClips>
  <ScaleCrop>false</ScaleCrop>
  <HeadingPairs>
    <vt:vector size="4" baseType="variant">
      <vt:variant>
        <vt:lpstr>テーマ</vt:lpstr>
      </vt:variant>
      <vt:variant>
        <vt:i4>1</vt:i4>
      </vt:variant>
      <vt:variant>
        <vt:lpstr>スライド タイトル</vt:lpstr>
      </vt:variant>
      <vt:variant>
        <vt:i4>14</vt:i4>
      </vt:variant>
    </vt:vector>
  </HeadingPairs>
  <TitlesOfParts>
    <vt:vector size="15" baseType="lpstr">
      <vt:lpstr>Office ​​テーマ</vt:lpstr>
      <vt:lpstr>PowerPoint プレゼンテーション</vt:lpstr>
      <vt:lpstr>目次</vt:lpstr>
      <vt:lpstr>観光を取り巻く環境の変化①　～来阪外国人旅行者数の推移～</vt:lpstr>
      <vt:lpstr>観光を取り巻く環境の変化②　～宿泊施設数の推移～</vt:lpstr>
      <vt:lpstr>観光を取り巻く環境の変化③　～特区民泊の推移～</vt:lpstr>
      <vt:lpstr>観光を取り巻く環境の変化③　～外国人宿泊者数の推移～</vt:lpstr>
      <vt:lpstr>観光を取り巻く環境の変化④　～宿泊税に関する状況の変化～</vt:lpstr>
      <vt:lpstr>今後の観光振興施策の方向性①　～宿泊税充当事業の考え方～</vt:lpstr>
      <vt:lpstr>今後の観光振興施策の方向性②　～事業例・事業規模イメージⅠ～</vt:lpstr>
      <vt:lpstr>今後の観光振興施策の方向性③　～事業例・事業規模イメージⅡ～</vt:lpstr>
      <vt:lpstr>今後の観光振興施策の方向性④　～事業例・事業規模イメージⅢ～</vt:lpstr>
      <vt:lpstr>（参考）京都市・金沢市の検討状況</vt:lpstr>
      <vt:lpstr>宿泊税制度の見直しの方向性　～大阪府の宿泊税制度～</vt:lpstr>
      <vt:lpstr>（参考）宿泊税の活用にあたっての留意事項</vt:lpstr>
    </vt:vector>
  </TitlesOfParts>
  <Company>大阪府</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松本　有可</dc:creator>
  <cp:lastModifiedBy>佐藤　博昭</cp:lastModifiedBy>
  <cp:revision>459</cp:revision>
  <cp:lastPrinted>2018-08-31T02:00:58Z</cp:lastPrinted>
  <dcterms:created xsi:type="dcterms:W3CDTF">2015-04-20T00:31:14Z</dcterms:created>
  <dcterms:modified xsi:type="dcterms:W3CDTF">2018-08-31T02:02:24Z</dcterms:modified>
</cp:coreProperties>
</file>