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1522075" cy="8280400"/>
  <p:notesSz cx="6807200" cy="9939338"/>
  <p:defaultTextStyle>
    <a:defPPr>
      <a:defRPr lang="ja-JP"/>
    </a:defPPr>
    <a:lvl1pPr marL="0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14317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28634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42951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57268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71585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85902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600220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114537" algn="l" defTabSz="1028634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10">
          <p15:clr>
            <a:srgbClr val="A4A3A4"/>
          </p15:clr>
        </p15:guide>
        <p15:guide id="2" pos="36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505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10" autoAdjust="0"/>
  </p:normalViewPr>
  <p:slideViewPr>
    <p:cSldViewPr>
      <p:cViewPr>
        <p:scale>
          <a:sx n="100" d="100"/>
          <a:sy n="100" d="100"/>
        </p:scale>
        <p:origin x="-234" y="-2052"/>
      </p:cViewPr>
      <p:guideLst>
        <p:guide orient="horz" pos="2610"/>
        <p:guide pos="362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7F2F42B5-69D1-43CC-BBCC-BEE5F89989CB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812800" y="746125"/>
            <a:ext cx="51816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7"/>
            <a:ext cx="5445760" cy="4472702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F2D17630-A847-48D5-87F5-AFBC4A115D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404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14317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28634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42951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57268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571585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085902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00220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14537" algn="l" defTabSz="1028634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17630-A847-48D5-87F5-AFBC4A115DA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253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64160" y="2572297"/>
            <a:ext cx="9793766" cy="17749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728315" y="4692230"/>
            <a:ext cx="8065453" cy="211610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2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5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00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518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53506" y="331601"/>
            <a:ext cx="2592467" cy="706517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76106" y="331601"/>
            <a:ext cx="7585365" cy="706517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0387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753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0167" y="5320928"/>
            <a:ext cx="9793766" cy="1644579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10167" y="3509589"/>
            <a:ext cx="9793766" cy="1811337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6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29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2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5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59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2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5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96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76107" y="1932095"/>
            <a:ext cx="5088918" cy="546468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857056" y="1932095"/>
            <a:ext cx="5088918" cy="546468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240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6106" y="1853509"/>
            <a:ext cx="5090916" cy="77245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17" indent="0">
              <a:buNone/>
              <a:defRPr sz="2300" b="1"/>
            </a:lvl2pPr>
            <a:lvl3pPr marL="1028634" indent="0">
              <a:buNone/>
              <a:defRPr sz="2000" b="1"/>
            </a:lvl3pPr>
            <a:lvl4pPr marL="1542951" indent="0">
              <a:buNone/>
              <a:defRPr sz="1800" b="1"/>
            </a:lvl4pPr>
            <a:lvl5pPr marL="2057268" indent="0">
              <a:buNone/>
              <a:defRPr sz="1800" b="1"/>
            </a:lvl5pPr>
            <a:lvl6pPr marL="2571585" indent="0">
              <a:buNone/>
              <a:defRPr sz="1800" b="1"/>
            </a:lvl6pPr>
            <a:lvl7pPr marL="3085902" indent="0">
              <a:buNone/>
              <a:defRPr sz="1800" b="1"/>
            </a:lvl7pPr>
            <a:lvl8pPr marL="3600220" indent="0">
              <a:buNone/>
              <a:defRPr sz="1800" b="1"/>
            </a:lvl8pPr>
            <a:lvl9pPr marL="4114537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76106" y="2625965"/>
            <a:ext cx="5090916" cy="477081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853058" y="1853509"/>
            <a:ext cx="5092917" cy="77245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17" indent="0">
              <a:buNone/>
              <a:defRPr sz="2300" b="1"/>
            </a:lvl2pPr>
            <a:lvl3pPr marL="1028634" indent="0">
              <a:buNone/>
              <a:defRPr sz="2000" b="1"/>
            </a:lvl3pPr>
            <a:lvl4pPr marL="1542951" indent="0">
              <a:buNone/>
              <a:defRPr sz="1800" b="1"/>
            </a:lvl4pPr>
            <a:lvl5pPr marL="2057268" indent="0">
              <a:buNone/>
              <a:defRPr sz="1800" b="1"/>
            </a:lvl5pPr>
            <a:lvl6pPr marL="2571585" indent="0">
              <a:buNone/>
              <a:defRPr sz="1800" b="1"/>
            </a:lvl6pPr>
            <a:lvl7pPr marL="3085902" indent="0">
              <a:buNone/>
              <a:defRPr sz="1800" b="1"/>
            </a:lvl7pPr>
            <a:lvl8pPr marL="3600220" indent="0">
              <a:buNone/>
              <a:defRPr sz="1800" b="1"/>
            </a:lvl8pPr>
            <a:lvl9pPr marL="4114537" indent="0">
              <a:buNone/>
              <a:defRPr sz="1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853058" y="2625965"/>
            <a:ext cx="5092917" cy="4770814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161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0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929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6106" y="329682"/>
            <a:ext cx="3790684" cy="140306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04813" y="329683"/>
            <a:ext cx="6441159" cy="7067092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76106" y="1732750"/>
            <a:ext cx="3790684" cy="5664024"/>
          </a:xfrm>
        </p:spPr>
        <p:txBody>
          <a:bodyPr/>
          <a:lstStyle>
            <a:lvl1pPr marL="0" indent="0">
              <a:buNone/>
              <a:defRPr sz="1600"/>
            </a:lvl1pPr>
            <a:lvl2pPr marL="514317" indent="0">
              <a:buNone/>
              <a:defRPr sz="1400"/>
            </a:lvl2pPr>
            <a:lvl3pPr marL="1028634" indent="0">
              <a:buNone/>
              <a:defRPr sz="1100"/>
            </a:lvl3pPr>
            <a:lvl4pPr marL="1542951" indent="0">
              <a:buNone/>
              <a:defRPr sz="1000"/>
            </a:lvl4pPr>
            <a:lvl5pPr marL="2057268" indent="0">
              <a:buNone/>
              <a:defRPr sz="1000"/>
            </a:lvl5pPr>
            <a:lvl6pPr marL="2571585" indent="0">
              <a:buNone/>
              <a:defRPr sz="1000"/>
            </a:lvl6pPr>
            <a:lvl7pPr marL="3085902" indent="0">
              <a:buNone/>
              <a:defRPr sz="1000"/>
            </a:lvl7pPr>
            <a:lvl8pPr marL="3600220" indent="0">
              <a:buNone/>
              <a:defRPr sz="1000"/>
            </a:lvl8pPr>
            <a:lvl9pPr marL="411453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74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58409" y="5796286"/>
            <a:ext cx="6913245" cy="6842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258409" y="739870"/>
            <a:ext cx="6913245" cy="4968240"/>
          </a:xfrm>
        </p:spPr>
        <p:txBody>
          <a:bodyPr/>
          <a:lstStyle>
            <a:lvl1pPr marL="0" indent="0">
              <a:buNone/>
              <a:defRPr sz="3600"/>
            </a:lvl1pPr>
            <a:lvl2pPr marL="514317" indent="0">
              <a:buNone/>
              <a:defRPr sz="3100"/>
            </a:lvl2pPr>
            <a:lvl3pPr marL="1028634" indent="0">
              <a:buNone/>
              <a:defRPr sz="2700"/>
            </a:lvl3pPr>
            <a:lvl4pPr marL="1542951" indent="0">
              <a:buNone/>
              <a:defRPr sz="2300"/>
            </a:lvl4pPr>
            <a:lvl5pPr marL="2057268" indent="0">
              <a:buNone/>
              <a:defRPr sz="2300"/>
            </a:lvl5pPr>
            <a:lvl6pPr marL="2571585" indent="0">
              <a:buNone/>
              <a:defRPr sz="2300"/>
            </a:lvl6pPr>
            <a:lvl7pPr marL="3085902" indent="0">
              <a:buNone/>
              <a:defRPr sz="2300"/>
            </a:lvl7pPr>
            <a:lvl8pPr marL="3600220" indent="0">
              <a:buNone/>
              <a:defRPr sz="2300"/>
            </a:lvl8pPr>
            <a:lvl9pPr marL="4114537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258409" y="6480564"/>
            <a:ext cx="6913245" cy="971797"/>
          </a:xfrm>
        </p:spPr>
        <p:txBody>
          <a:bodyPr/>
          <a:lstStyle>
            <a:lvl1pPr marL="0" indent="0">
              <a:buNone/>
              <a:defRPr sz="1600"/>
            </a:lvl1pPr>
            <a:lvl2pPr marL="514317" indent="0">
              <a:buNone/>
              <a:defRPr sz="1400"/>
            </a:lvl2pPr>
            <a:lvl3pPr marL="1028634" indent="0">
              <a:buNone/>
              <a:defRPr sz="1100"/>
            </a:lvl3pPr>
            <a:lvl4pPr marL="1542951" indent="0">
              <a:buNone/>
              <a:defRPr sz="1000"/>
            </a:lvl4pPr>
            <a:lvl5pPr marL="2057268" indent="0">
              <a:buNone/>
              <a:defRPr sz="1000"/>
            </a:lvl5pPr>
            <a:lvl6pPr marL="2571585" indent="0">
              <a:buNone/>
              <a:defRPr sz="1000"/>
            </a:lvl6pPr>
            <a:lvl7pPr marL="3085902" indent="0">
              <a:buNone/>
              <a:defRPr sz="1000"/>
            </a:lvl7pPr>
            <a:lvl8pPr marL="3600220" indent="0">
              <a:buNone/>
              <a:defRPr sz="1000"/>
            </a:lvl8pPr>
            <a:lvl9pPr marL="411453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CEA1-14B4-406F-9007-B63D96AA0074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08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76107" y="331602"/>
            <a:ext cx="10369868" cy="1380068"/>
          </a:xfrm>
          <a:prstGeom prst="rect">
            <a:avLst/>
          </a:prstGeom>
        </p:spPr>
        <p:txBody>
          <a:bodyPr vert="horz" lIns="102863" tIns="51432" rIns="102863" bIns="5143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6107" y="1932095"/>
            <a:ext cx="10369868" cy="5464681"/>
          </a:xfrm>
          <a:prstGeom prst="rect">
            <a:avLst/>
          </a:prstGeom>
        </p:spPr>
        <p:txBody>
          <a:bodyPr vert="horz" lIns="102863" tIns="51432" rIns="102863" bIns="5143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76101" y="7674705"/>
            <a:ext cx="2688486" cy="440855"/>
          </a:xfrm>
          <a:prstGeom prst="rect">
            <a:avLst/>
          </a:prstGeom>
        </p:spPr>
        <p:txBody>
          <a:bodyPr vert="horz" lIns="102863" tIns="51432" rIns="102863" bIns="5143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DCEA1-14B4-406F-9007-B63D96AA0074}" type="datetimeFigureOut">
              <a:rPr kumimoji="1" lang="ja-JP" altLang="en-US" smtClean="0"/>
              <a:t>2019/7/3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36711" y="7674705"/>
            <a:ext cx="3648658" cy="440855"/>
          </a:xfrm>
          <a:prstGeom prst="rect">
            <a:avLst/>
          </a:prstGeom>
        </p:spPr>
        <p:txBody>
          <a:bodyPr vert="horz" lIns="102863" tIns="51432" rIns="102863" bIns="5143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257488" y="7674705"/>
            <a:ext cx="2688486" cy="440855"/>
          </a:xfrm>
          <a:prstGeom prst="rect">
            <a:avLst/>
          </a:prstGeom>
        </p:spPr>
        <p:txBody>
          <a:bodyPr vert="horz" lIns="102863" tIns="51432" rIns="102863" bIns="5143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17DA7-AE01-4619-BF48-6E41E2003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66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634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38" indent="-385738" algn="l" defTabSz="10286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765" indent="-321448" algn="l" defTabSz="102863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793" indent="-257159" algn="l" defTabSz="10286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110" indent="-257159" algn="l" defTabSz="1028634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427" indent="-257159" algn="l" defTabSz="1028634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744" indent="-257159" algn="l" defTabSz="10286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061" indent="-257159" algn="l" defTabSz="10286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378" indent="-257159" algn="l" defTabSz="10286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695" indent="-257159" algn="l" defTabSz="1028634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17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634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2951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68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585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5902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220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537" algn="l" defTabSz="1028634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右矢印 113"/>
          <p:cNvSpPr/>
          <p:nvPr/>
        </p:nvSpPr>
        <p:spPr>
          <a:xfrm>
            <a:off x="10496947" y="5078835"/>
            <a:ext cx="529939" cy="1265449"/>
          </a:xfrm>
          <a:prstGeom prst="rightArrow">
            <a:avLst/>
          </a:prstGeom>
          <a:gradFill flip="none" rotWithShape="1">
            <a:gsLst>
              <a:gs pos="0">
                <a:schemeClr val="bg2">
                  <a:lumMod val="75000"/>
                </a:schemeClr>
              </a:gs>
              <a:gs pos="63000">
                <a:schemeClr val="bg2">
                  <a:lumMod val="25000"/>
                </a:schemeClr>
              </a:gs>
              <a:gs pos="100000">
                <a:schemeClr val="bg2">
                  <a:lumMod val="10000"/>
                </a:schemeClr>
              </a:gs>
            </a:gsLst>
            <a:lin ang="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正方形/長方形 80"/>
          <p:cNvSpPr/>
          <p:nvPr/>
        </p:nvSpPr>
        <p:spPr>
          <a:xfrm>
            <a:off x="6207331" y="2287001"/>
            <a:ext cx="4388584" cy="336536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正方形/長方形 63"/>
          <p:cNvSpPr/>
          <p:nvPr/>
        </p:nvSpPr>
        <p:spPr>
          <a:xfrm>
            <a:off x="6189562" y="5915348"/>
            <a:ext cx="4384516" cy="159422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/>
          <p:cNvSpPr/>
          <p:nvPr/>
        </p:nvSpPr>
        <p:spPr>
          <a:xfrm>
            <a:off x="144413" y="2187640"/>
            <a:ext cx="5809659" cy="52917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1" name="角丸四角形 100"/>
          <p:cNvSpPr/>
          <p:nvPr/>
        </p:nvSpPr>
        <p:spPr>
          <a:xfrm>
            <a:off x="6541175" y="2766590"/>
            <a:ext cx="3900018" cy="732667"/>
          </a:xfrm>
          <a:prstGeom prst="roundRect">
            <a:avLst/>
          </a:prstGeom>
          <a:solidFill>
            <a:schemeClr val="bg1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6236" tIns="48118" rIns="96236" bIns="48118"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角丸四角形 102"/>
          <p:cNvSpPr/>
          <p:nvPr/>
        </p:nvSpPr>
        <p:spPr>
          <a:xfrm>
            <a:off x="6547060" y="4866785"/>
            <a:ext cx="3949887" cy="71357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6236" tIns="48118" rIns="96236" bIns="48118" rtlCol="0" anchor="ctr"/>
          <a:lstStyle/>
          <a:p>
            <a:pPr algn="ctr"/>
            <a:endParaRPr kumimoji="1" lang="ja-JP" altLang="en-US"/>
          </a:p>
        </p:txBody>
      </p:sp>
      <p:sp>
        <p:nvSpPr>
          <p:cNvPr id="102" name="角丸四角形 101"/>
          <p:cNvSpPr/>
          <p:nvPr/>
        </p:nvSpPr>
        <p:spPr>
          <a:xfrm>
            <a:off x="6555418" y="3826877"/>
            <a:ext cx="3970327" cy="80554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6236" tIns="48118" rIns="96236" bIns="48118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正方形/長方形 1"/>
          <p:cNvSpPr/>
          <p:nvPr/>
        </p:nvSpPr>
        <p:spPr>
          <a:xfrm>
            <a:off x="72405" y="68385"/>
            <a:ext cx="11377262" cy="413919"/>
          </a:xfrm>
          <a:prstGeom prst="rect">
            <a:avLst/>
          </a:prstGeom>
          <a:noFill/>
        </p:spPr>
        <p:txBody>
          <a:bodyPr wrap="square" lIns="96236" tIns="48118" rIns="96236" bIns="48118">
            <a:spAutoFit/>
          </a:bodyPr>
          <a:lstStyle/>
          <a:p>
            <a:pPr algn="ctr"/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乳幼児</a:t>
            </a:r>
            <a:r>
              <a:rPr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家庭の教育力</a:t>
            </a:r>
            <a:r>
              <a:rPr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向上事業　～子どもの「非認知能力」の育成～</a:t>
            </a:r>
          </a:p>
        </p:txBody>
      </p:sp>
      <p:grpSp>
        <p:nvGrpSpPr>
          <p:cNvPr id="7" name="グループ化 6"/>
          <p:cNvGrpSpPr/>
          <p:nvPr/>
        </p:nvGrpSpPr>
        <p:grpSpPr>
          <a:xfrm>
            <a:off x="72405" y="487268"/>
            <a:ext cx="11377264" cy="1292271"/>
            <a:chOff x="715616" y="1546412"/>
            <a:chExt cx="6952729" cy="785457"/>
          </a:xfrm>
        </p:grpSpPr>
        <p:grpSp>
          <p:nvGrpSpPr>
            <p:cNvPr id="3" name="グループ化 2"/>
            <p:cNvGrpSpPr/>
            <p:nvPr/>
          </p:nvGrpSpPr>
          <p:grpSpPr>
            <a:xfrm>
              <a:off x="715616" y="1603220"/>
              <a:ext cx="6952729" cy="713715"/>
              <a:chOff x="126083" y="624863"/>
              <a:chExt cx="6692869" cy="749401"/>
            </a:xfrm>
          </p:grpSpPr>
          <p:sp>
            <p:nvSpPr>
              <p:cNvPr id="4" name="テキスト ボックス 3"/>
              <p:cNvSpPr txBox="1"/>
              <p:nvPr/>
            </p:nvSpPr>
            <p:spPr>
              <a:xfrm>
                <a:off x="126083" y="624863"/>
                <a:ext cx="3812624" cy="23301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97716" tIns="48858" rIns="97716" bIns="48858" rtlCol="0">
                <a:spAutoFit/>
              </a:bodyPr>
              <a:lstStyle/>
              <a:p>
                <a:r>
                  <a:rPr lang="ja-JP" altLang="en-US" sz="1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■目　　　的  ★子どもの</a:t>
                </a:r>
                <a:r>
                  <a:rPr lang="ja-JP" altLang="en-US" sz="11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「非認知能力」の育成に向け、その土台形成となる乳幼児家庭の教育力の向上を図る</a:t>
                </a:r>
              </a:p>
            </p:txBody>
          </p:sp>
          <p:sp>
            <p:nvSpPr>
              <p:cNvPr id="5" name="テキスト ボックス 4"/>
              <p:cNvSpPr txBox="1"/>
              <p:nvPr/>
            </p:nvSpPr>
            <p:spPr>
              <a:xfrm>
                <a:off x="126083" y="852666"/>
                <a:ext cx="6692869" cy="5215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97716" tIns="48858" rIns="97716" bIns="48858" rtlCol="0">
                <a:spAutoFit/>
              </a:bodyPr>
              <a:lstStyle/>
              <a:p>
                <a:pPr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ja-JP" altLang="en-US" sz="1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■事業概要  ★</a:t>
                </a:r>
                <a:r>
                  <a:rPr lang="ja-JP" altLang="en-US" sz="11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教育庁が、福祉部・健康医療部等の関係部局と連携して３か年計画で事業を推進する</a:t>
                </a:r>
                <a:endParaRPr lang="en-US" altLang="ja-JP" sz="11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</a:pPr>
                <a:r>
                  <a:rPr lang="ja-JP" altLang="en-US" sz="1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　　　　 　　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☞令和元年度</a:t>
                </a:r>
                <a:r>
                  <a:rPr lang="ja-JP" altLang="en-US" sz="1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・・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・・ </a:t>
                </a:r>
                <a:r>
                  <a:rPr lang="ja-JP" altLang="en-US" sz="1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大阪府が、「非認知能力」に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関する人材養成、研修教材・啓発資料の作成に取組む</a:t>
                </a:r>
                <a:endParaRPr lang="en-US" altLang="ja-JP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>
                  <a:spcBef>
                    <a:spcPts val="200"/>
                  </a:spcBef>
                  <a:spcAft>
                    <a:spcPts val="200"/>
                  </a:spcAft>
                </a:pPr>
                <a:r>
                  <a:rPr lang="ja-JP" altLang="en-US" sz="1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　　　　　　　 　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☞令和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2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年度～</a:t>
                </a:r>
                <a:r>
                  <a:rPr lang="en-US" altLang="ja-JP" sz="1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3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</a:t>
                </a:r>
                <a:r>
                  <a:rPr lang="ja-JP" altLang="en-US" sz="1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・・・・ 市町村が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、「非認知能力」育成に向けた家庭教育支援の取組み</a:t>
                </a:r>
                <a:r>
                  <a:rPr lang="ja-JP" altLang="en-US" sz="1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実施する （令和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3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年度末）市町村での取組み内容</a:t>
                </a:r>
                <a:r>
                  <a:rPr lang="en-US" altLang="ja-JP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(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成果</a:t>
                </a:r>
                <a:r>
                  <a:rPr lang="en-US" altLang="ja-JP" sz="11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)</a:t>
                </a:r>
                <a:r>
                  <a:rPr lang="ja-JP" altLang="en-US" sz="1100" dirty="0" smtClean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を府域全体へ普及啓発する</a:t>
                </a:r>
                <a:endPara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sp>
          <p:nvSpPr>
            <p:cNvPr id="6" name="正方形/長方形 5"/>
            <p:cNvSpPr/>
            <p:nvPr/>
          </p:nvSpPr>
          <p:spPr>
            <a:xfrm>
              <a:off x="715616" y="1546412"/>
              <a:ext cx="6952728" cy="785457"/>
            </a:xfrm>
            <a:prstGeom prst="rect">
              <a:avLst/>
            </a:prstGeom>
            <a:noFill/>
            <a:ln w="190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2" name="テキスト ボックス 91"/>
          <p:cNvSpPr txBox="1"/>
          <p:nvPr/>
        </p:nvSpPr>
        <p:spPr>
          <a:xfrm>
            <a:off x="6782112" y="2487873"/>
            <a:ext cx="1377291" cy="342483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102841" tIns="51421" rIns="102841" bIns="51421" rtlCol="0">
            <a:spAutoFit/>
          </a:bodyPr>
          <a:lstStyle/>
          <a:p>
            <a:pPr algn="ct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保護者向けの取組み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6526027" y="2784544"/>
            <a:ext cx="3955068" cy="705035"/>
          </a:xfrm>
          <a:prstGeom prst="rect">
            <a:avLst/>
          </a:prstGeom>
          <a:noFill/>
        </p:spPr>
        <p:txBody>
          <a:bodyPr wrap="square" lIns="96236" tIns="48118" rIns="96236" bIns="48118" rtlCol="0">
            <a:spAutoFit/>
          </a:bodyPr>
          <a:lstStyle/>
          <a:p>
            <a:pPr>
              <a:spcAft>
                <a:spcPts val="100"/>
              </a:spcAft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乳幼児をもつ保護者に対する、「非認知能力」に係る意識啓発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・講演会（学識経験者等）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・保護者研修会（幼稚園、保育所等）　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・ワークショップ　（親学習講座、司書による絵本の広場等） 　　　　等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6782112" y="3524438"/>
            <a:ext cx="2222822" cy="342483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102841" tIns="51421" rIns="102841" bIns="51421" rtlCol="0">
            <a:spAutoFit/>
          </a:bodyPr>
          <a:lstStyle/>
          <a:p>
            <a:pPr algn="ct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保護者支援に関わる人材向けの研修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6558534" y="3813919"/>
            <a:ext cx="3753361" cy="805062"/>
          </a:xfrm>
          <a:prstGeom prst="rect">
            <a:avLst/>
          </a:prstGeom>
          <a:noFill/>
        </p:spPr>
        <p:txBody>
          <a:bodyPr wrap="square" lIns="96236" tIns="48118" rIns="96236" bIns="48118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「非認知能力」についての理解と、保護者や子どもへの接し方についての研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・幼稚園、保育所等の教職員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・保健師、子育て相談関係者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・司書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・家庭訪問を行う家庭教育支援員（民生児童委員等）　　　　　等</a:t>
            </a: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782112" y="4633546"/>
            <a:ext cx="925119" cy="342483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102841" tIns="51421" rIns="102841" bIns="51421" rtlCol="0">
            <a:spAutoFit/>
          </a:bodyPr>
          <a:lstStyle/>
          <a:p>
            <a:pPr algn="ctr"/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家庭訪問　</a:t>
            </a: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6535203" y="4902757"/>
            <a:ext cx="3747928" cy="720423"/>
          </a:xfrm>
          <a:prstGeom prst="rect">
            <a:avLst/>
          </a:prstGeom>
          <a:noFill/>
        </p:spPr>
        <p:txBody>
          <a:bodyPr wrap="square" lIns="96236" tIns="48118" rIns="96236" bIns="48118" rtlCol="0">
            <a:spAutoFit/>
          </a:bodyPr>
          <a:lstStyle/>
          <a:p>
            <a:pPr>
              <a:spcAft>
                <a:spcPts val="100"/>
              </a:spcAft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就学前の家庭を訪問し、子どもの「非認知能力」についての指導助言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・対象年齢を決めて、全家庭を訪問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・課題を抱える家庭への訪問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Aft>
                <a:spcPts val="100"/>
              </a:spcAft>
            </a:pP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・保健師等による家庭訪問に家庭教育支援員が同行　　　　等</a:t>
            </a:r>
          </a:p>
        </p:txBody>
      </p:sp>
      <p:cxnSp>
        <p:nvCxnSpPr>
          <p:cNvPr id="18" name="直線コネクタ 17"/>
          <p:cNvCxnSpPr/>
          <p:nvPr/>
        </p:nvCxnSpPr>
        <p:spPr>
          <a:xfrm>
            <a:off x="72405" y="452407"/>
            <a:ext cx="11449670" cy="0"/>
          </a:xfrm>
          <a:prstGeom prst="line">
            <a:avLst/>
          </a:prstGeom>
          <a:ln w="44450" cmpd="thinThick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>
            <a:endCxn id="15" idx="1"/>
          </p:cNvCxnSpPr>
          <p:nvPr/>
        </p:nvCxnSpPr>
        <p:spPr>
          <a:xfrm flipV="1">
            <a:off x="2181400" y="4593080"/>
            <a:ext cx="815986" cy="23386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4322515" y="4207082"/>
            <a:ext cx="158585" cy="22776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テキスト ボックス 90"/>
          <p:cNvSpPr txBox="1">
            <a:spLocks/>
          </p:cNvSpPr>
          <p:nvPr/>
        </p:nvSpPr>
        <p:spPr>
          <a:xfrm>
            <a:off x="6212850" y="2160747"/>
            <a:ext cx="4549066" cy="281218"/>
          </a:xfrm>
          <a:prstGeom prst="foldedCorner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lIns="102841" tIns="51421" rIns="102841" bIns="51421" rtlCol="0" anchor="t" anchorCtr="0">
            <a:no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★市町村での取組み（大阪府が委託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4" name="正方形/長方形 123"/>
          <p:cNvSpPr/>
          <p:nvPr/>
        </p:nvSpPr>
        <p:spPr>
          <a:xfrm>
            <a:off x="6474067" y="7115205"/>
            <a:ext cx="4033839" cy="299175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6499218" y="7092636"/>
            <a:ext cx="4008687" cy="251064"/>
          </a:xfrm>
          <a:prstGeom prst="rect">
            <a:avLst/>
          </a:prstGeom>
          <a:noFill/>
        </p:spPr>
        <p:txBody>
          <a:bodyPr wrap="square" lIns="96236" tIns="48118" rIns="96236" bIns="48118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委託先の取組み内容を府内全体に実践報告し、取組みの普及啓発を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図る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11013798" y="4500240"/>
            <a:ext cx="492443" cy="2400657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wrap="none" rtlCol="0">
            <a:spAutoFit/>
          </a:bodyPr>
          <a:lstStyle/>
          <a:p>
            <a:r>
              <a:rPr kumimoji="1"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実施市町村数の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拡大</a:t>
            </a:r>
          </a:p>
        </p:txBody>
      </p:sp>
      <p:sp>
        <p:nvSpPr>
          <p:cNvPr id="80" name="角丸四角形 79"/>
          <p:cNvSpPr/>
          <p:nvPr/>
        </p:nvSpPr>
        <p:spPr>
          <a:xfrm>
            <a:off x="460271" y="6058833"/>
            <a:ext cx="5300317" cy="1276611"/>
          </a:xfrm>
          <a:prstGeom prst="roundRect">
            <a:avLst>
              <a:gd name="adj" fmla="val 5851"/>
            </a:avLst>
          </a:prstGeom>
          <a:solidFill>
            <a:schemeClr val="bg1"/>
          </a:solidFill>
          <a:ln cmpd="dbl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96236" tIns="48118" rIns="96236" bIns="48118"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048595" y="5822875"/>
            <a:ext cx="2944897" cy="342483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102841" tIns="51421" rIns="102841" bIns="51421" rtlCol="0">
            <a:spAutoFit/>
          </a:bodyPr>
          <a:lstStyle/>
          <a:p>
            <a:pPr algn="ctr">
              <a:spcAft>
                <a:spcPts val="100"/>
              </a:spcAft>
            </a:pP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研修教材・啓発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資料の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作成</a:t>
            </a:r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96671" y="6248790"/>
            <a:ext cx="5105142" cy="404952"/>
          </a:xfrm>
          <a:prstGeom prst="rect">
            <a:avLst/>
          </a:prstGeom>
          <a:noFill/>
        </p:spPr>
        <p:txBody>
          <a:bodyPr wrap="square" lIns="96236" tIns="48118" rIns="96236" bIns="48118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子どもの「非認知能力」育成のポイントを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記した啓発資料</a:t>
            </a:r>
            <a:r>
              <a:rPr lang="ja-JP" altLang="en-US" sz="1000" b="1" dirty="0" smtClean="0">
                <a:highlight>
                  <a:srgbClr val="C0C0C0"/>
                </a:highligh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「未来に向かう力（仮題）」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と、ワークショップ（講座）で使用する</a:t>
            </a:r>
            <a:r>
              <a:rPr lang="ja-JP" altLang="en-US" sz="1000" b="1" dirty="0">
                <a:highlight>
                  <a:srgbClr val="C0C0C0"/>
                </a:highligh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「親学習教材」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を作成する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956504" y="6714171"/>
            <a:ext cx="3886147" cy="283133"/>
            <a:chOff x="2929780" y="5598485"/>
            <a:chExt cx="2922161" cy="276999"/>
          </a:xfrm>
        </p:grpSpPr>
        <p:grpSp>
          <p:nvGrpSpPr>
            <p:cNvPr id="48" name="グループ化 47"/>
            <p:cNvGrpSpPr/>
            <p:nvPr/>
          </p:nvGrpSpPr>
          <p:grpSpPr>
            <a:xfrm>
              <a:off x="2929780" y="5648433"/>
              <a:ext cx="1664678" cy="181780"/>
              <a:chOff x="539552" y="5527669"/>
              <a:chExt cx="1321099" cy="153888"/>
            </a:xfrm>
          </p:grpSpPr>
          <p:cxnSp>
            <p:nvCxnSpPr>
              <p:cNvPr id="45" name="直線コネクタ 44"/>
              <p:cNvCxnSpPr/>
              <p:nvPr/>
            </p:nvCxnSpPr>
            <p:spPr>
              <a:xfrm flipV="1">
                <a:off x="737264" y="5600655"/>
                <a:ext cx="947769" cy="3958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テキスト ボックス 41"/>
              <p:cNvSpPr txBox="1"/>
              <p:nvPr/>
            </p:nvSpPr>
            <p:spPr>
              <a:xfrm>
                <a:off x="539552" y="5527669"/>
                <a:ext cx="384995" cy="153888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r>
                  <a:rPr lang="ja-JP" altLang="en-US" sz="9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原　案　</a:t>
                </a:r>
                <a:endParaRPr lang="ja-JP" altLang="en-US" sz="900" b="1" dirty="0"/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1018652" y="5527669"/>
                <a:ext cx="384995" cy="153888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r>
                  <a:rPr lang="ja-JP" altLang="en-US" sz="9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修　正</a:t>
                </a:r>
                <a:endParaRPr lang="ja-JP" altLang="en-US" sz="900" b="1" dirty="0"/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1475656" y="5527669"/>
                <a:ext cx="384995" cy="153888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r>
                  <a:rPr lang="ja-JP" altLang="en-US" sz="900" b="1" u="sng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完　成</a:t>
                </a:r>
                <a:endParaRPr lang="ja-JP" altLang="en-US" sz="900" b="1" dirty="0"/>
              </a:p>
            </p:txBody>
          </p:sp>
        </p:grpSp>
        <p:sp>
          <p:nvSpPr>
            <p:cNvPr id="69" name="テキスト ボックス 68"/>
            <p:cNvSpPr txBox="1"/>
            <p:nvPr/>
          </p:nvSpPr>
          <p:spPr>
            <a:xfrm>
              <a:off x="5247143" y="5598485"/>
              <a:ext cx="604798" cy="276999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spAutoFit/>
            </a:bodyPr>
            <a:lstStyle/>
            <a:p>
              <a:pPr algn="ctr"/>
              <a:r>
                <a:rPr lang="ja-JP" altLang="en-US" sz="900" b="1" dirty="0"/>
                <a:t>印　刷</a:t>
              </a:r>
              <a:endParaRPr lang="en-US" altLang="ja-JP" sz="900" b="1" dirty="0"/>
            </a:p>
            <a:p>
              <a:pPr algn="ctr"/>
              <a:r>
                <a:rPr lang="ja-JP" altLang="en-US" sz="900" b="1" dirty="0"/>
                <a:t>製　本</a:t>
              </a:r>
            </a:p>
          </p:txBody>
        </p:sp>
        <p:sp>
          <p:nvSpPr>
            <p:cNvPr id="72" name="右矢印 71"/>
            <p:cNvSpPr/>
            <p:nvPr/>
          </p:nvSpPr>
          <p:spPr>
            <a:xfrm>
              <a:off x="4749279" y="5630254"/>
              <a:ext cx="362941" cy="218137"/>
            </a:xfrm>
            <a:prstGeom prst="rightArrow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102863" tIns="51432" rIns="102863" bIns="51432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7" name="グループ化 66"/>
          <p:cNvGrpSpPr/>
          <p:nvPr/>
        </p:nvGrpSpPr>
        <p:grpSpPr>
          <a:xfrm>
            <a:off x="401562" y="2484092"/>
            <a:ext cx="5588491" cy="3224292"/>
            <a:chOff x="2748092" y="1860927"/>
            <a:chExt cx="3801194" cy="3086539"/>
          </a:xfrm>
        </p:grpSpPr>
        <p:sp>
          <p:nvSpPr>
            <p:cNvPr id="38" name="角丸四角形 37"/>
            <p:cNvSpPr/>
            <p:nvPr/>
          </p:nvSpPr>
          <p:spPr>
            <a:xfrm>
              <a:off x="2748092" y="2024902"/>
              <a:ext cx="3626286" cy="2922564"/>
            </a:xfrm>
            <a:prstGeom prst="roundRect">
              <a:avLst>
                <a:gd name="adj" fmla="val 5851"/>
              </a:avLst>
            </a:prstGeom>
            <a:solidFill>
              <a:schemeClr val="bg1"/>
            </a:solidFill>
            <a:ln w="25400" cmpd="dbl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96236" tIns="48118" rIns="96236" bIns="4811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143539" y="1860927"/>
              <a:ext cx="2047719" cy="327851"/>
            </a:xfrm>
            <a:prstGeom prst="horizontalScroll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102841" tIns="51421" rIns="102841" bIns="51421" rtlCol="0">
              <a:spAutoFit/>
            </a:bodyPr>
            <a:lstStyle/>
            <a:p>
              <a:pPr algn="ctr"/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人材の養成</a:t>
              </a:r>
              <a:r>
                <a:rPr lang="en-US" altLang="ja-JP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《</a:t>
              </a:r>
              <a:r>
                <a:rPr lang="ja-JP" altLang="en-US" sz="1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「養成講座」の実施</a:t>
              </a:r>
              <a:r>
                <a:rPr lang="en-US" altLang="ja-JP" sz="1000" b="1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》</a:t>
              </a:r>
              <a:endPara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775970" y="2251132"/>
              <a:ext cx="3773316" cy="1320638"/>
            </a:xfrm>
            <a:prstGeom prst="rect">
              <a:avLst/>
            </a:prstGeom>
            <a:noFill/>
          </p:spPr>
          <p:txBody>
            <a:bodyPr wrap="square" lIns="96236" tIns="48118" rIns="96236" bIns="48118" rtlCol="0">
              <a:spAutoFit/>
            </a:bodyPr>
            <a:lstStyle/>
            <a:p>
              <a:pPr>
                <a:spcBef>
                  <a:spcPts val="100"/>
                </a:spcBef>
                <a:spcAft>
                  <a:spcPts val="200"/>
                </a:spcAft>
              </a:pP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市町村において、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子どもの「非認知能力」に関する講座、研修等を実施する人材を養成する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■対象　① 親学習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リーダーを指導する家庭教育支援ＳＶ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100"/>
                </a:spcAft>
              </a:pP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 ② 幼児教育ＡＤ等、保護者支援に関わる人材（幼稚園・保育所等の教職員・保健師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・</a:t>
              </a:r>
              <a:endPara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100"/>
                </a:spcAft>
              </a:pP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　　民生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児童委員・司書</a:t>
              </a: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等）に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対する指導的立場の人材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r>
                <a:rPr lang="ja-JP" altLang="en-US" sz="10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■</a:t>
              </a: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内容　「基本編」：「非認知能力」に関わる基本的な内容について学ぶ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　　　　 　「実践編」：親学習講座や職員向け研修の進め方、保護者への啓発方法等について学ぶ</a:t>
              </a:r>
              <a:endPara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  <a:p>
              <a:pPr>
                <a:spcBef>
                  <a:spcPts val="100"/>
                </a:spcBef>
                <a:spcAft>
                  <a:spcPts val="200"/>
                </a:spcAft>
              </a:pPr>
              <a:r>
                <a:rPr lang="ja-JP" altLang="en-US" sz="10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■講師  学識経験者等</a:t>
              </a:r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3102864" y="3873613"/>
              <a:ext cx="1105138" cy="579356"/>
              <a:chOff x="2980637" y="2782003"/>
              <a:chExt cx="1105138" cy="566807"/>
            </a:xfrm>
          </p:grpSpPr>
          <p:sp>
            <p:nvSpPr>
              <p:cNvPr id="14" name="テキスト ボックス 13"/>
              <p:cNvSpPr txBox="1"/>
              <p:nvPr/>
            </p:nvSpPr>
            <p:spPr>
              <a:xfrm>
                <a:off x="2980637" y="2782003"/>
                <a:ext cx="1105138" cy="349241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rmAutofit/>
              </a:bodyPr>
              <a:lstStyle/>
              <a:p>
                <a:pPr algn="ctr"/>
                <a:r>
                  <a:rPr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養成講座（基本編）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～　共通　～</a:t>
                </a:r>
                <a:endParaRPr lang="en-US" altLang="ja-JP" sz="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73" name="正方形/長方形 72"/>
              <p:cNvSpPr/>
              <p:nvPr/>
            </p:nvSpPr>
            <p:spPr>
              <a:xfrm>
                <a:off x="3218757" y="3213311"/>
                <a:ext cx="392520" cy="135499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spAutoFit/>
              </a:bodyPr>
              <a:lstStyle/>
              <a:p>
                <a:pPr lvl="0"/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回数：２回</a:t>
                </a:r>
                <a:endParaRPr lang="en-US" altLang="ja-JP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4513726" y="3689487"/>
              <a:ext cx="1179526" cy="563693"/>
              <a:chOff x="4373613" y="2655482"/>
              <a:chExt cx="1179526" cy="551481"/>
            </a:xfrm>
          </p:grpSpPr>
          <p:sp>
            <p:nvSpPr>
              <p:cNvPr id="15" name="テキスト ボックス 14"/>
              <p:cNvSpPr txBox="1"/>
              <p:nvPr/>
            </p:nvSpPr>
            <p:spPr>
              <a:xfrm>
                <a:off x="4373613" y="2655482"/>
                <a:ext cx="1179526" cy="3724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rmAutofit/>
              </a:bodyPr>
              <a:lstStyle/>
              <a:p>
                <a:pPr algn="ctr"/>
                <a:r>
                  <a:rPr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養成講座（実践編）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～ ①家庭教育支援ＳＶ ～</a:t>
                </a:r>
                <a:endParaRPr lang="ja-JP" altLang="en-US" sz="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74" name="正方形/長方形 73"/>
              <p:cNvSpPr/>
              <p:nvPr/>
            </p:nvSpPr>
            <p:spPr>
              <a:xfrm>
                <a:off x="4668519" y="3071464"/>
                <a:ext cx="518813" cy="135499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 lvl="0"/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回数：２回</a:t>
                </a:r>
                <a:endParaRPr lang="en-US" altLang="ja-JP" sz="9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grpSp>
          <p:nvGrpSpPr>
            <p:cNvPr id="22" name="グループ化 21"/>
            <p:cNvGrpSpPr/>
            <p:nvPr/>
          </p:nvGrpSpPr>
          <p:grpSpPr>
            <a:xfrm>
              <a:off x="4499994" y="4290808"/>
              <a:ext cx="1179526" cy="565268"/>
              <a:chOff x="4353532" y="3396176"/>
              <a:chExt cx="1179526" cy="553021"/>
            </a:xfrm>
          </p:grpSpPr>
          <p:sp>
            <p:nvSpPr>
              <p:cNvPr id="16" name="テキスト ボックス 15"/>
              <p:cNvSpPr txBox="1"/>
              <p:nvPr/>
            </p:nvSpPr>
            <p:spPr>
              <a:xfrm>
                <a:off x="4353532" y="3396176"/>
                <a:ext cx="1179526" cy="337949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rmAutofit/>
              </a:bodyPr>
              <a:lstStyle/>
              <a:p>
                <a:pPr algn="ctr"/>
                <a:r>
                  <a:rPr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養成講座（実践編）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r>
                  <a:rPr lang="ja-JP" altLang="en-US" sz="900" b="1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～ ②指導的立場の人材 ～</a:t>
                </a:r>
                <a:endParaRPr lang="en-US" altLang="ja-JP" sz="9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75" name="正方形/長方形 74"/>
              <p:cNvSpPr/>
              <p:nvPr/>
            </p:nvSpPr>
            <p:spPr>
              <a:xfrm>
                <a:off x="4611069" y="3813699"/>
                <a:ext cx="795982" cy="135498"/>
              </a:xfrm>
              <a:prstGeom prst="rect">
                <a:avLst/>
              </a:prstGeom>
            </p:spPr>
            <p:txBody>
              <a:bodyPr wrap="square" lIns="0" tIns="0" rIns="0" bIns="0" anchor="ctr" anchorCtr="0">
                <a:spAutoFit/>
              </a:bodyPr>
              <a:lstStyle/>
              <a:p>
                <a:pPr lvl="0"/>
                <a:r>
                  <a:rPr lang="ja-JP" altLang="en-US" sz="9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回数：４回</a:t>
                </a:r>
                <a:r>
                  <a:rPr lang="ja-JP" altLang="en-US" sz="700" dirty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　</a:t>
                </a:r>
                <a:endParaRPr lang="en-US" altLang="ja-JP" sz="7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</p:grpSp>
      <p:cxnSp>
        <p:nvCxnSpPr>
          <p:cNvPr id="54" name="カギ線コネクタ 53"/>
          <p:cNvCxnSpPr/>
          <p:nvPr/>
        </p:nvCxnSpPr>
        <p:spPr>
          <a:xfrm flipV="1">
            <a:off x="4731518" y="3278671"/>
            <a:ext cx="1837391" cy="1834521"/>
          </a:xfrm>
          <a:prstGeom prst="bentConnector3">
            <a:avLst>
              <a:gd name="adj1" fmla="val 63654"/>
            </a:avLst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 flipV="1">
            <a:off x="6081604" y="6570938"/>
            <a:ext cx="357833" cy="1"/>
          </a:xfrm>
          <a:prstGeom prst="straightConnector1">
            <a:avLst/>
          </a:prstGeom>
          <a:ln w="38100" cmpd="dbl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6079314" y="4725518"/>
            <a:ext cx="10264" cy="1837961"/>
          </a:xfrm>
          <a:prstGeom prst="line">
            <a:avLst/>
          </a:prstGeom>
          <a:ln w="38100" cmpd="dbl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4744384" y="4673160"/>
            <a:ext cx="1336698" cy="617"/>
          </a:xfrm>
          <a:prstGeom prst="line">
            <a:avLst/>
          </a:prstGeom>
          <a:ln w="38100" cmpd="dbl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 flipH="1" flipV="1">
            <a:off x="2521044" y="4782612"/>
            <a:ext cx="433184" cy="311953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 flipH="1">
            <a:off x="2557644" y="4545338"/>
            <a:ext cx="424250" cy="227766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テキスト ボックス 109"/>
          <p:cNvSpPr txBox="1">
            <a:spLocks/>
          </p:cNvSpPr>
          <p:nvPr/>
        </p:nvSpPr>
        <p:spPr>
          <a:xfrm>
            <a:off x="138502" y="2144225"/>
            <a:ext cx="5815570" cy="288126"/>
          </a:xfrm>
          <a:prstGeom prst="foldedCorner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lIns="102841" tIns="51421" rIns="102841" bIns="51421" rtlCol="0" anchor="t" anchorCtr="0">
            <a:no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★大阪府に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よる</a:t>
            </a:r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み</a:t>
            </a:r>
            <a:endParaRPr lang="ja-JP" altLang="en-US" sz="105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28" name="カギ線コネクタ 53"/>
          <p:cNvCxnSpPr>
            <a:stCxn id="15" idx="3"/>
          </p:cNvCxnSpPr>
          <p:nvPr/>
        </p:nvCxnSpPr>
        <p:spPr>
          <a:xfrm flipV="1">
            <a:off x="4731518" y="2844057"/>
            <a:ext cx="1827016" cy="1749022"/>
          </a:xfrm>
          <a:prstGeom prst="bentConnector3">
            <a:avLst>
              <a:gd name="adj1" fmla="val 50000"/>
            </a:avLst>
          </a:prstGeom>
          <a:ln w="38100" cmpd="dbl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カギ線コネクタ 53"/>
          <p:cNvCxnSpPr/>
          <p:nvPr/>
        </p:nvCxnSpPr>
        <p:spPr>
          <a:xfrm flipV="1">
            <a:off x="4744384" y="4236865"/>
            <a:ext cx="1801577" cy="1055463"/>
          </a:xfrm>
          <a:prstGeom prst="bentConnector3">
            <a:avLst>
              <a:gd name="adj1" fmla="val 59098"/>
            </a:avLst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テキスト ボックス 156"/>
          <p:cNvSpPr txBox="1">
            <a:spLocks/>
          </p:cNvSpPr>
          <p:nvPr/>
        </p:nvSpPr>
        <p:spPr>
          <a:xfrm>
            <a:off x="6193085" y="5718280"/>
            <a:ext cx="4383833" cy="248750"/>
          </a:xfrm>
          <a:prstGeom prst="foldedCorner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lIns="102841" tIns="51421" rIns="102841" bIns="51421" rtlCol="0" anchor="t" anchorCtr="0">
            <a:noAutofit/>
          </a:bodyPr>
          <a:lstStyle/>
          <a:p>
            <a:r>
              <a:rPr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★大阪府による</a:t>
            </a:r>
            <a:r>
              <a:rPr lang="ja-JP" altLang="en-US" sz="105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</a:t>
            </a:r>
            <a:endParaRPr lang="en-US" altLang="ja-JP" sz="105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6" name="正方形/長方形 165"/>
          <p:cNvSpPr/>
          <p:nvPr/>
        </p:nvSpPr>
        <p:spPr>
          <a:xfrm>
            <a:off x="6450305" y="6297385"/>
            <a:ext cx="4057601" cy="503211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6840891" y="5987541"/>
            <a:ext cx="1800547" cy="342483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102841" tIns="51421" rIns="102841" bIns="51421" rtlCol="0">
            <a:spAutoFit/>
          </a:bodyPr>
          <a:lstStyle/>
          <a:p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親学習リーダーへの指導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助言</a:t>
            </a:r>
            <a:endParaRPr lang="ja-JP" altLang="en-US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8" name="テキスト ボックス 167"/>
          <p:cNvSpPr txBox="1"/>
          <p:nvPr/>
        </p:nvSpPr>
        <p:spPr>
          <a:xfrm>
            <a:off x="6474462" y="6324141"/>
            <a:ext cx="4033444" cy="404952"/>
          </a:xfrm>
          <a:prstGeom prst="rect">
            <a:avLst/>
          </a:prstGeom>
          <a:noFill/>
        </p:spPr>
        <p:txBody>
          <a:bodyPr wrap="square" lIns="96236" tIns="48118" rIns="96236" bIns="48118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家庭教育支援ＳＶが、親学習リーダーに対し、「非認知能力」をテーマとした親学習講座を指導助言する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6854057" y="6782786"/>
            <a:ext cx="2319579" cy="342483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102841" tIns="51421" rIns="102841" bIns="51421" rtlCol="0">
            <a:spAutoFit/>
          </a:bodyPr>
          <a:lstStyle/>
          <a:p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取組みの普及啓発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（令和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のみ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71415" y="1837957"/>
            <a:ext cx="954107" cy="2769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令和元年度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6207331" y="1864505"/>
            <a:ext cx="1474814" cy="27699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lang="en-US" altLang="ja-JP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b="1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endParaRPr lang="ja-JP" altLang="en-US" sz="1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467168" y="528212"/>
            <a:ext cx="4922867" cy="580534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lIns="72000" tIns="36000" rIns="72000" bIns="36000" rtlCol="0">
            <a:spAutoFit/>
          </a:bodyPr>
          <a:lstStyle/>
          <a:p>
            <a:r>
              <a:rPr kumimoji="1"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「非認知能力」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：「ルールを守る」といった</a:t>
            </a:r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気持ちをコントロールする力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、「粘り強さ」といった</a:t>
            </a:r>
            <a:r>
              <a:rPr kumimoji="1"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目標に向かってがんばる力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　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「思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いやり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」といった</a:t>
            </a:r>
            <a:r>
              <a:rPr kumimoji="1"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人と関わる力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など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kumimoji="1" lang="ja-JP" altLang="en-US" sz="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「心の力（精神力）」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「非認知能力」は乳幼児期に核と</a:t>
            </a:r>
            <a:r>
              <a:rPr kumimoji="1" lang="ja-JP" altLang="en-US" sz="8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な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kumimoji="1" lang="ja-JP" altLang="en-US" sz="8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る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力が形成され、発達とともに成長していき、生涯にわたって個人に重要な影響（社会定的位や収入、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健康状態等）を与える。　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「非認知能力」：⇔　「認知能力」：読み書きや計算、思考　等　　　　　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10507905" y="90353"/>
            <a:ext cx="914400" cy="27404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ts val="216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資料１</a:t>
            </a:r>
            <a:endParaRPr kumimoji="0" lang="ja-JP" altLang="ja-JP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6" name="右矢印 113"/>
          <p:cNvSpPr/>
          <p:nvPr/>
        </p:nvSpPr>
        <p:spPr>
          <a:xfrm rot="16200000">
            <a:off x="5867250" y="6838659"/>
            <a:ext cx="424127" cy="1265449"/>
          </a:xfrm>
          <a:prstGeom prst="rightArrow">
            <a:avLst/>
          </a:prstGeom>
          <a:gradFill flip="none" rotWithShape="1">
            <a:gsLst>
              <a:gs pos="0">
                <a:schemeClr val="bg2">
                  <a:lumMod val="75000"/>
                </a:schemeClr>
              </a:gs>
              <a:gs pos="63000">
                <a:schemeClr val="bg2">
                  <a:lumMod val="25000"/>
                </a:schemeClr>
              </a:gs>
              <a:gs pos="100000">
                <a:schemeClr val="bg1">
                  <a:lumMod val="50000"/>
                </a:schemeClr>
              </a:gs>
            </a:gsLst>
            <a:lin ang="0" scaled="1"/>
            <a:tileRect/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6189563" y="7662870"/>
            <a:ext cx="4384516" cy="428322"/>
          </a:xfrm>
          <a:prstGeom prst="rect">
            <a:avLst/>
          </a:prstGeom>
          <a:solidFill>
            <a:srgbClr val="FFFFCC"/>
          </a:solidFill>
          <a:ln w="12700" cmpd="dbl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■推進会議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100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市町村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取組みに対する助言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■事業の評価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検証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2" name="テキスト ボックス 191"/>
          <p:cNvSpPr txBox="1"/>
          <p:nvPr/>
        </p:nvSpPr>
        <p:spPr>
          <a:xfrm>
            <a:off x="173739" y="7658143"/>
            <a:ext cx="5780333" cy="428322"/>
          </a:xfrm>
          <a:prstGeom prst="rect">
            <a:avLst/>
          </a:prstGeom>
          <a:solidFill>
            <a:srgbClr val="FFFFCC"/>
          </a:solidFill>
          <a:ln w="12700" cmpd="dbl"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00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■推進会議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>
              <a:spcBef>
                <a:spcPts val="100"/>
              </a:spcBef>
            </a:pP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大阪府の取組み（人材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養成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、研修教材・啓発資料の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作成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）に対する助言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28028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1881</TotalTime>
  <Words>434</Words>
  <Application>Microsoft Office PowerPoint</Application>
  <PresentationFormat>ユーザー設定</PresentationFormat>
  <Paragraphs>65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篠﨑　正則</cp:lastModifiedBy>
  <cp:revision>138</cp:revision>
  <cp:lastPrinted>2019-07-02T04:22:30Z</cp:lastPrinted>
  <dcterms:created xsi:type="dcterms:W3CDTF">2018-10-15T05:09:36Z</dcterms:created>
  <dcterms:modified xsi:type="dcterms:W3CDTF">2019-07-03T10:09:46Z</dcterms:modified>
</cp:coreProperties>
</file>